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13" r:id="rId2"/>
    <p:sldMasterId id="2147483738" r:id="rId3"/>
    <p:sldMasterId id="2147483752" r:id="rId4"/>
    <p:sldMasterId id="2147483766" r:id="rId5"/>
    <p:sldMasterId id="2147483780" r:id="rId6"/>
    <p:sldMasterId id="2147483794" r:id="rId7"/>
    <p:sldMasterId id="2147483808" r:id="rId8"/>
    <p:sldMasterId id="2147483822" r:id="rId9"/>
    <p:sldMasterId id="2147483836" r:id="rId10"/>
    <p:sldMasterId id="2147483850" r:id="rId11"/>
    <p:sldMasterId id="2147483863" r:id="rId12"/>
    <p:sldMasterId id="2147483876" r:id="rId13"/>
  </p:sldMasterIdLst>
  <p:notesMasterIdLst>
    <p:notesMasterId r:id="rId54"/>
  </p:notesMasterIdLst>
  <p:handoutMasterIdLst>
    <p:handoutMasterId r:id="rId55"/>
  </p:handoutMasterIdLst>
  <p:sldIdLst>
    <p:sldId id="363" r:id="rId14"/>
    <p:sldId id="720" r:id="rId15"/>
    <p:sldId id="394" r:id="rId16"/>
    <p:sldId id="868" r:id="rId17"/>
    <p:sldId id="881" r:id="rId18"/>
    <p:sldId id="774" r:id="rId19"/>
    <p:sldId id="855" r:id="rId20"/>
    <p:sldId id="856" r:id="rId21"/>
    <p:sldId id="832" r:id="rId22"/>
    <p:sldId id="813" r:id="rId23"/>
    <p:sldId id="827" r:id="rId24"/>
    <p:sldId id="811" r:id="rId25"/>
    <p:sldId id="857" r:id="rId26"/>
    <p:sldId id="746" r:id="rId27"/>
    <p:sldId id="863" r:id="rId28"/>
    <p:sldId id="860" r:id="rId29"/>
    <p:sldId id="762" r:id="rId30"/>
    <p:sldId id="765" r:id="rId31"/>
    <p:sldId id="766" r:id="rId32"/>
    <p:sldId id="808" r:id="rId33"/>
    <p:sldId id="866" r:id="rId34"/>
    <p:sldId id="861" r:id="rId35"/>
    <p:sldId id="725" r:id="rId36"/>
    <p:sldId id="837" r:id="rId37"/>
    <p:sldId id="882" r:id="rId38"/>
    <p:sldId id="849" r:id="rId39"/>
    <p:sldId id="850" r:id="rId40"/>
    <p:sldId id="878" r:id="rId41"/>
    <p:sldId id="853" r:id="rId42"/>
    <p:sldId id="794" r:id="rId43"/>
    <p:sldId id="885" r:id="rId44"/>
    <p:sldId id="736" r:id="rId45"/>
    <p:sldId id="739" r:id="rId46"/>
    <p:sldId id="672" r:id="rId47"/>
    <p:sldId id="673" r:id="rId48"/>
    <p:sldId id="871" r:id="rId49"/>
    <p:sldId id="743" r:id="rId50"/>
    <p:sldId id="877" r:id="rId51"/>
    <p:sldId id="873" r:id="rId52"/>
    <p:sldId id="815" r:id="rId5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ru Smith" initials="D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99"/>
    <a:srgbClr val="000099"/>
    <a:srgbClr val="3333CC"/>
    <a:srgbClr val="FF3300"/>
    <a:srgbClr val="77623D"/>
    <a:srgbClr val="00FF00"/>
    <a:srgbClr val="808000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59" autoAdjust="0"/>
    <p:restoredTop sz="88177" autoAdjust="0"/>
  </p:normalViewPr>
  <p:slideViewPr>
    <p:cSldViewPr snapToGrid="0">
      <p:cViewPr>
        <p:scale>
          <a:sx n="90" d="100"/>
          <a:sy n="90" d="100"/>
        </p:scale>
        <p:origin x="-810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-2274" y="-120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19201-C67F-420A-9885-4B64B4492AE8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891F7-B742-42D1-8039-84085080A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7151EF2-55B5-4C7E-A45A-2360BE060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6FED1-42FD-4EA2-928B-8786D03E14E5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EBAC5-B2E0-4499-A1CA-D6BD726FEFBE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8200" cy="34861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1" y="4416426"/>
            <a:ext cx="5609943" cy="418147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6CD5C-92BD-455F-94B1-75975FEAD276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0088"/>
            <a:ext cx="4646613" cy="348615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677" y="4415791"/>
            <a:ext cx="5609047" cy="4181229"/>
          </a:xfrm>
          <a:noFill/>
          <a:ln/>
        </p:spPr>
        <p:txBody>
          <a:bodyPr/>
          <a:lstStyle/>
          <a:p>
            <a:endParaRPr lang="en-US" b="1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49F4E2-8553-40C8-8D37-611E0C7447B2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6913"/>
            <a:ext cx="4645025" cy="3484562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4DBCC-5ACD-4668-A1BE-940BA5F895D3}" type="slidenum">
              <a:rPr lang="en-US" smtClean="0"/>
              <a:pPr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5B0FD1-2F6F-496E-9921-A02F2E7ADF4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244011-9C74-40FF-895C-0DC891B126B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4C4278-3D06-43B7-895E-C5C5092BC4B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9787" cy="3489325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640" y="4415790"/>
            <a:ext cx="5141121" cy="4183380"/>
          </a:xfrm>
          <a:noFill/>
          <a:ln/>
        </p:spPr>
        <p:txBody>
          <a:bodyPr/>
          <a:lstStyle/>
          <a:p>
            <a:r>
              <a:rPr lang="en-US" sz="800" b="1" dirty="0" smtClean="0"/>
              <a:t>ITRF</a:t>
            </a:r>
            <a:r>
              <a:rPr lang="en-US" sz="800" dirty="0" smtClean="0"/>
              <a:t> (International Terrestrial Reference Frame) just has an origin; take NAD83 shaped ellipsoid centered at the ITRF origin to derive ITRF97 ellipsoid heights.</a:t>
            </a:r>
          </a:p>
          <a:p>
            <a:endParaRPr lang="en-US" sz="800" b="1" dirty="0" smtClean="0"/>
          </a:p>
          <a:p>
            <a:r>
              <a:rPr lang="en-US" sz="800" b="1" dirty="0" smtClean="0"/>
              <a:t>Ellipsoid heights NAD83 vs. ITRF97</a:t>
            </a:r>
            <a:r>
              <a:rPr lang="en-US" sz="800" dirty="0" smtClean="0"/>
              <a:t> - Defined origins are best estimate of the center of mass; NAD83 is not geocentric.  Move origin; move ellipsoid surface as illustrated.</a:t>
            </a:r>
          </a:p>
          <a:p>
            <a:endParaRPr lang="en-US" sz="800" dirty="0" smtClean="0"/>
          </a:p>
          <a:p>
            <a:r>
              <a:rPr lang="en-US" sz="800" b="1" dirty="0" smtClean="0"/>
              <a:t>Ellipsoid height differences</a:t>
            </a:r>
            <a:r>
              <a:rPr lang="en-US" sz="800" dirty="0" smtClean="0"/>
              <a:t> reflect the non-</a:t>
            </a:r>
            <a:r>
              <a:rPr lang="en-US" sz="800" dirty="0" err="1" smtClean="0"/>
              <a:t>geocentricity</a:t>
            </a:r>
            <a:r>
              <a:rPr lang="en-US" sz="800" dirty="0" smtClean="0"/>
              <a:t> of NAD83.</a:t>
            </a:r>
          </a:p>
          <a:p>
            <a:endParaRPr lang="en-US" sz="80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2C26699-E0B7-4F9A-B623-3A3EDDB4B122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23AAC-86AB-4319-A919-A14298B43B0D}" type="slidenum">
              <a:rPr lang="en-US"/>
              <a:pPr/>
              <a:t>23</a:t>
            </a:fld>
            <a:endParaRPr lang="en-US"/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9788" cy="3489325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732" y="4416776"/>
            <a:ext cx="6817668" cy="4879625"/>
          </a:xfrm>
        </p:spPr>
        <p:txBody>
          <a:bodyPr/>
          <a:lstStyle/>
          <a:p>
            <a:pPr>
              <a:lnSpc>
                <a:spcPct val="110000"/>
              </a:lnSpc>
            </a:pPr>
            <a:endParaRPr lang="en-US" sz="16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777E9-4F8F-44DF-8B17-E6A55E34F22C}" type="slidenum">
              <a:rPr lang="en-US"/>
              <a:pPr/>
              <a:t>32</a:t>
            </a:fld>
            <a:endParaRPr lang="en-US"/>
          </a:p>
        </p:txBody>
      </p:sp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some of the properties of OPUS Projects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E2F31E-9859-4353-8204-26096E84F0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Last Updated 30 Nov 2009 (DAS)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C1B9-CCCA-454A-837E-B9A2D2365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65B8F-48F5-431B-AE59-AEC64C32E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EFC2D-5D19-4198-8707-E5D922604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1A35-4AE6-4BA1-AF45-F26E3A500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642-AB2C-4250-9960-DC6CC0479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079500"/>
            <a:ext cx="4152900" cy="504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079500"/>
            <a:ext cx="4152900" cy="504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0C639-929B-4468-9DD1-3AA611C31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2D183-67B5-41C3-9072-E787F5F3A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8235A-5116-4413-91D1-CAC4FCA1C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67FB5-BA25-4FDD-A342-9FBF43B4B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78824-1E43-42D1-934B-2DC3D8369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B9E56-4EC3-42FA-B16F-687349FAE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D4CBA-836C-47FA-9EC3-BFED22BBB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96838"/>
            <a:ext cx="2114550" cy="6029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0" y="96838"/>
            <a:ext cx="6191250" cy="6029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4B737-FEBC-4C98-BBAD-C3723416D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7EE0C-D885-488A-84D5-408A3AC43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8300" y="1079500"/>
            <a:ext cx="4152900" cy="5046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079500"/>
            <a:ext cx="4152900" cy="5046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CF27C-D97F-4525-A68E-0A81C5E35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5EEF-0BE9-4A2F-966A-FDBA46905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6309-956D-4917-A28A-ED5E2ADB5A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78AA1-1663-44D5-9C7A-BCDF66DAE6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3B56A-F85C-4CC5-A3BB-F4663CD15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1A293-F760-4C6A-9954-394A3223D0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8F1A-3063-45E6-869A-F038BD3F63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1785-8E1C-4987-9F06-F5CE8CEE84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DAE6-EE0F-4321-9216-C259093639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3F5FB-1D63-4852-AED9-CD9D839C65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6179-6680-49E8-AF67-5AC22E5260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C5323-DC5F-41B9-AD98-B2A57656BB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0B99-DE6C-4D2D-B943-19722DABE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9/23/2010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CF862-1564-4859-B306-826D024AE8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C8A989-95D2-4059-A692-DB9C1CDC4444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70D7A-FA7E-4378-82BE-E98A8A3964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2DC0BC-2D50-43B7-B2DE-3DCA3AFE80A8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6CC80-EE55-4330-9D62-6220C08298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50299-EE01-4947-B021-9A89A76FA71B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914EF-6588-4E48-8717-87C0F7ABC7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3DBA19-2D73-4A6E-9CD7-88B1AB17DBA3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87CC3-D113-4186-A80F-BE23BCC0C3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890705-0E9E-44B0-A4B5-83390825C450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FD6C5-93E9-4B7F-8D54-4198ED60D7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C759A6-B7E5-447E-BFB8-35C648DA11AC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B0696-C6C3-4764-9C40-5AEB104C3F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B7F298-84C4-42F4-8137-DB92103D630E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EF1AB-F5A4-47DE-AA3E-CD203951D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D9D89-7D27-4D7D-86BD-8B26D73909FF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F009C-DA59-4FEE-BE8B-B72E0A98EB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0DBEB8-CD38-44E1-B7C4-B645CC4AAABA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11038-D675-46BA-B5E5-4AEEF2B06F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5CB4-F098-4822-9951-C21BC4736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D991B-E5E8-4E45-B046-AC99D887F3A3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FB285-EBE7-4D7A-95F3-9B69706C6E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BAAE2D-DB2E-4C6A-81F0-24FE0703F1CE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7BA6E-65A8-4974-92D4-F7D9E30B51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0CD8F-8C36-4A69-874B-A62B44F57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C8A989-95D2-4059-A692-DB9C1CDC4444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70D7A-FA7E-4378-82BE-E98A8A3964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2DC0BC-2D50-43B7-B2DE-3DCA3AFE80A8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6CC80-EE55-4330-9D62-6220C08298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50299-EE01-4947-B021-9A89A76FA71B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914EF-6588-4E48-8717-87C0F7ABC7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3DBA19-2D73-4A6E-9CD7-88B1AB17DBA3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87CC3-D113-4186-A80F-BE23BCC0C3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890705-0E9E-44B0-A4B5-83390825C450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FD6C5-93E9-4B7F-8D54-4198ED60D7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C759A6-B7E5-447E-BFB8-35C648DA11AC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B0696-C6C3-4764-9C40-5AEB104C3F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B7F298-84C4-42F4-8137-DB92103D630E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EF1AB-F5A4-47DE-AA3E-CD203951D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D9D89-7D27-4D7D-86BD-8B26D73909FF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F009C-DA59-4FEE-BE8B-B72E0A98EB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0DBEB8-CD38-44E1-B7C4-B645CC4AAABA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11038-D675-46BA-B5E5-4AEEF2B06F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D991B-E5E8-4E45-B046-AC99D887F3A3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FB285-EBE7-4D7A-95F3-9B69706C6E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BAAE2D-DB2E-4C6A-81F0-24FE0703F1CE}" type="datetime1">
              <a:rPr lang="en-US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7BA6E-65A8-4974-92D4-F7D9E30B51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0CD8F-8C36-4A69-874B-A62B44F57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E2F31E-9859-4353-8204-26096E84F0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Last Updated 30 Nov 2009 (DAS)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Last Updated 30 Nov 2009 (DAS)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2F31E-9859-4353-8204-26096E84F0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9657-9162-4B0D-AA6B-54BA105B8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3702-E6E1-411B-A9C5-9B25E2FC0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09228-8DC1-4108-8F5F-76E7DB08A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48EA-E0C4-496C-BBFE-57A4C7C9F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8E24-2272-499F-A113-87AFB6171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3780-70E6-40D6-BD95-92E481368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458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65532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553200" cy="22098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eader Slid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74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352675"/>
            <a:ext cx="82296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Last Updated 30 Nov 2009 (DAS)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BE2F31E-9859-4353-8204-26096E84F0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09" r:id="rId3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6838"/>
            <a:ext cx="822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1079500"/>
            <a:ext cx="84582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Level 1</a:t>
            </a:r>
          </a:p>
          <a:p>
            <a:pPr lvl="1"/>
            <a:r>
              <a:rPr lang="en-GB" smtClean="0"/>
              <a:t>Level 2</a:t>
            </a:r>
          </a:p>
          <a:p>
            <a:pPr lvl="2"/>
            <a:r>
              <a:rPr lang="en-GB" smtClean="0"/>
              <a:t>Level 3</a:t>
            </a:r>
          </a:p>
        </p:txBody>
      </p:sp>
      <p:sp>
        <p:nvSpPr>
          <p:cNvPr id="285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285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285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B0E22546-33F3-481D-BC89-B3D4E277A1B1}" type="slidenum">
              <a:rPr lang="en-US" b="0">
                <a:latin typeface="Times New Roman" pitchFamily="18" charset="0"/>
              </a:rPr>
              <a:pPr defTabSz="449263" eaLnBrk="1" hangingPunct="1">
                <a:lnSpc>
                  <a:spcPct val="86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‹#›</a:t>
            </a:fld>
            <a:endParaRPr lang="en-US" b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00CC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r>
              <a:rPr lang="en-US" b="0">
                <a:solidFill>
                  <a:prstClr val="black">
                    <a:tint val="75000"/>
                  </a:prstClr>
                </a:solidFill>
              </a:rPr>
              <a:t>9/23/2010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</a:rPr>
              <a:t>ION GNSS 2010</a:t>
            </a:r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8EEF5690-63BF-484D-88EE-FBD0A004DC8D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eaLnBrk="1" hangingPunct="1"/>
            <a:fld id="{2FEEA70D-483C-4B24-8F92-5AFF6B59D689}" type="datetime1">
              <a:rPr lang="en-US" b="0"/>
              <a:pPr eaLnBrk="1" hangingPunct="1"/>
              <a:t>3/25/2011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eaLnBrk="1" hangingPunct="1"/>
            <a:fld id="{507AD1D7-52AE-49AC-9586-910C5E9F32A7}" type="slidenum">
              <a:rPr lang="en-US" b="0"/>
              <a:pPr eaLnBrk="1" hangingPunct="1"/>
              <a:t>‹#›</a:t>
            </a:fld>
            <a:endParaRPr lang="en-US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4" charset="-128"/>
          <a:cs typeface="ＭＳ Ｐゴシック" pitchFamily="6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4" charset="-128"/>
          <a:cs typeface="ＭＳ Ｐゴシック" pitchFamily="6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eaLnBrk="1" hangingPunct="1"/>
            <a:fld id="{2FEEA70D-483C-4B24-8F92-5AFF6B59D689}" type="datetime1">
              <a:rPr lang="en-US" b="0"/>
              <a:pPr eaLnBrk="1" hangingPunct="1"/>
              <a:t>3/25/2011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eaLnBrk="1" hangingPunct="1"/>
            <a:fld id="{507AD1D7-52AE-49AC-9586-910C5E9F32A7}" type="slidenum">
              <a:rPr lang="en-US" b="0"/>
              <a:pPr eaLnBrk="1" hangingPunct="1"/>
              <a:t>‹#›</a:t>
            </a:fld>
            <a:endParaRPr lang="en-US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4" charset="-128"/>
          <a:cs typeface="ＭＳ Ｐゴシック" pitchFamily="6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  <a:ea typeface="ＭＳ Ｐゴシック" pitchFamily="64" charset="-128"/>
          <a:cs typeface="ＭＳ Ｐゴシック" pitchFamily="6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4" charset="-128"/>
          <a:cs typeface="ＭＳ Ｐゴシック" pitchFamily="6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6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Last Updated 30 Nov 2009 (DAS)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FF1EB7-48D0-4244-B994-DAA8D417C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862" r:id="rId12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hyperlink" Target="http://www.ier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0" y="2045341"/>
            <a:ext cx="913196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/>
              <a:t>National Geodetic Survey </a:t>
            </a:r>
          </a:p>
          <a:p>
            <a:pPr algn="ctr" eaLnBrk="1" hangingPunct="1">
              <a:defRPr/>
            </a:pPr>
            <a:r>
              <a:rPr lang="en-US" sz="3600" dirty="0" smtClean="0"/>
              <a:t>Programs &amp; Geodetic Tools</a:t>
            </a:r>
          </a:p>
          <a:p>
            <a:pPr algn="ctr" eaLnBrk="1" hangingPunct="1">
              <a:defRPr/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William Stone</a:t>
            </a:r>
          </a:p>
          <a:p>
            <a:pPr algn="ctr"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Southwest Region Geodetic Advisor</a:t>
            </a:r>
          </a:p>
          <a:p>
            <a:pPr algn="ctr"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NOAA’s National Geodetic Survey</a:t>
            </a:r>
          </a:p>
          <a:p>
            <a:pPr algn="ctr" eaLnBrk="1" hangingPunct="1">
              <a:defRPr/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1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william.stone@noaa.gov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1291" y="6119336"/>
            <a:ext cx="26356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CLSA - NALS Conference</a:t>
            </a:r>
          </a:p>
          <a:p>
            <a:pPr algn="ctr"/>
            <a:r>
              <a:rPr lang="en-US" i="1" dirty="0" smtClean="0"/>
              <a:t>March 7, 2011</a:t>
            </a:r>
          </a:p>
          <a:p>
            <a:pPr algn="ctr"/>
            <a:r>
              <a:rPr lang="en-US" i="1" dirty="0" smtClean="0"/>
              <a:t>Las Vegas</a:t>
            </a:r>
            <a:endParaRPr lang="en-US" i="1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 rot="194762">
            <a:off x="1524988" y="779984"/>
            <a:ext cx="1676400" cy="1295400"/>
            <a:chOff x="3579" y="965"/>
            <a:chExt cx="644" cy="595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216" name="Freeform 7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/>
                <a:ahLst/>
                <a:cxnLst>
                  <a:cxn ang="0">
                    <a:pos x="380" y="275"/>
                  </a:cxn>
                  <a:cxn ang="0">
                    <a:pos x="290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8"/>
                  </a:cxn>
                  <a:cxn ang="0">
                    <a:pos x="120" y="371"/>
                  </a:cxn>
                  <a:cxn ang="0">
                    <a:pos x="380" y="275"/>
                  </a:cxn>
                </a:cxnLst>
                <a:rect l="0" t="0" r="r" b="b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618FFD">
                      <a:gamma/>
                      <a:shade val="89804"/>
                      <a:invGamma/>
                    </a:srgbClr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" name="Freeform 8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/>
                <a:ahLst/>
                <a:cxnLst>
                  <a:cxn ang="0">
                    <a:pos x="381" y="276"/>
                  </a:cxn>
                  <a:cxn ang="0">
                    <a:pos x="291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9"/>
                  </a:cxn>
                  <a:cxn ang="0">
                    <a:pos x="120" y="372"/>
                  </a:cxn>
                  <a:cxn ang="0">
                    <a:pos x="381" y="276"/>
                  </a:cxn>
                </a:cxnLst>
                <a:rect l="0" t="0" r="r" b="b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194" name="Freeform 10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35" y="453"/>
                  </a:cxn>
                  <a:cxn ang="0">
                    <a:pos x="290" y="408"/>
                  </a:cxn>
                  <a:cxn ang="0">
                    <a:pos x="149" y="0"/>
                  </a:cxn>
                  <a:cxn ang="0">
                    <a:pos x="0" y="56"/>
                  </a:cxn>
                </a:cxnLst>
                <a:rect l="0" t="0" r="r" b="b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95" name="Group 11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212" name="Line 12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3" name="Line 13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4" name="Line 14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5" name="Line 15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96" name="Freeform 16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44" y="0"/>
                  </a:cxn>
                  <a:cxn ang="0">
                    <a:pos x="174" y="87"/>
                  </a:cxn>
                  <a:cxn ang="0">
                    <a:pos x="29" y="142"/>
                  </a:cxn>
                  <a:cxn ang="0">
                    <a:pos x="0" y="54"/>
                  </a:cxn>
                </a:cxnLst>
                <a:rect l="0" t="0" r="r" b="b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Freeform 17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5"/>
                  </a:cxn>
                </a:cxnLst>
                <a:rect l="0" t="0" r="r" b="b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Freeform 18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7"/>
                  </a:cxn>
                </a:cxnLst>
                <a:rect l="0" t="0" r="r" b="b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99" name="Group 19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210" name="Freeform 20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45" y="0"/>
                    </a:cxn>
                    <a:cxn ang="0">
                      <a:pos x="151" y="19"/>
                    </a:cxn>
                    <a:cxn ang="0">
                      <a:pos x="6" y="73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80000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1" name="Freeform 21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146" y="0"/>
                    </a:cxn>
                    <a:cxn ang="0">
                      <a:pos x="152" y="19"/>
                    </a:cxn>
                    <a:cxn ang="0">
                      <a:pos x="6" y="75"/>
                    </a:cxn>
                    <a:cxn ang="0">
                      <a:pos x="0" y="56"/>
                    </a:cxn>
                  </a:cxnLst>
                  <a:rect l="0" t="0" r="r" b="b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00" name="Freeform 22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7" y="0"/>
                  </a:cxn>
                  <a:cxn ang="0">
                    <a:pos x="155" y="24"/>
                  </a:cxn>
                  <a:cxn ang="0">
                    <a:pos x="6" y="77"/>
                  </a:cxn>
                  <a:cxn ang="0">
                    <a:pos x="0" y="55"/>
                  </a:cxn>
                </a:cxnLst>
                <a:rect l="0" t="0" r="r" b="b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01" name="Group 23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205" name="Freeform 24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4" y="68"/>
                    </a:cxn>
                    <a:cxn ang="0">
                      <a:pos x="154" y="11"/>
                    </a:cxn>
                    <a:cxn ang="0">
                      <a:pos x="151" y="0"/>
                    </a:cxn>
                    <a:cxn ang="0">
                      <a:pos x="0" y="57"/>
                    </a:cxn>
                  </a:cxnLst>
                  <a:rect l="0" t="0" r="r" b="b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6" name="Line 25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7" name="Line 26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8" name="Line 27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9" name="Line 28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02" name="Freeform 29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8" y="0"/>
                  </a:cxn>
                  <a:cxn ang="0">
                    <a:pos x="156" y="24"/>
                  </a:cxn>
                  <a:cxn ang="0">
                    <a:pos x="7" y="78"/>
                  </a:cxn>
                  <a:cxn ang="0">
                    <a:pos x="0" y="57"/>
                  </a:cxn>
                </a:cxnLst>
                <a:rect l="0" t="0" r="r" b="b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3" name="Freeform 30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47" y="0"/>
                  </a:cxn>
                  <a:cxn ang="0">
                    <a:pos x="177" y="87"/>
                  </a:cxn>
                  <a:cxn ang="0">
                    <a:pos x="27" y="130"/>
                  </a:cxn>
                  <a:cxn ang="0">
                    <a:pos x="0" y="52"/>
                  </a:cxn>
                </a:cxnLst>
                <a:rect l="0" t="0" r="r" b="b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4" name="Line 31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182" name="Group 33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192" name="Freeform 34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4"/>
                    </a:cxn>
                    <a:cxn ang="0">
                      <a:pos x="4" y="6"/>
                    </a:cxn>
                    <a:cxn ang="0">
                      <a:pos x="11" y="3"/>
                    </a:cxn>
                    <a:cxn ang="0">
                      <a:pos x="12" y="1"/>
                    </a:cxn>
                    <a:cxn ang="0">
                      <a:pos x="14" y="0"/>
                    </a:cxn>
                    <a:cxn ang="0">
                      <a:pos x="16" y="2"/>
                    </a:cxn>
                    <a:cxn ang="0">
                      <a:pos x="20" y="2"/>
                    </a:cxn>
                    <a:cxn ang="0">
                      <a:pos x="17" y="6"/>
                    </a:cxn>
                    <a:cxn ang="0">
                      <a:pos x="17" y="8"/>
                    </a:cxn>
                    <a:cxn ang="0">
                      <a:pos x="15" y="9"/>
                    </a:cxn>
                    <a:cxn ang="0">
                      <a:pos x="13" y="7"/>
                    </a:cxn>
                    <a:cxn ang="0">
                      <a:pos x="6" y="10"/>
                    </a:cxn>
                    <a:cxn ang="0">
                      <a:pos x="6" y="12"/>
                    </a:cxn>
                    <a:cxn ang="0">
                      <a:pos x="3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5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3" name="Freeform 35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5" y="7"/>
                    </a:cxn>
                    <a:cxn ang="0">
                      <a:pos x="12" y="4"/>
                    </a:cxn>
                    <a:cxn ang="0">
                      <a:pos x="13" y="1"/>
                    </a:cxn>
                    <a:cxn ang="0">
                      <a:pos x="15" y="0"/>
                    </a:cxn>
                    <a:cxn ang="0">
                      <a:pos x="18" y="2"/>
                    </a:cxn>
                    <a:cxn ang="0">
                      <a:pos x="22" y="2"/>
                    </a:cxn>
                    <a:cxn ang="0">
                      <a:pos x="19" y="7"/>
                    </a:cxn>
                    <a:cxn ang="0">
                      <a:pos x="19" y="10"/>
                    </a:cxn>
                    <a:cxn ang="0">
                      <a:pos x="16" y="10"/>
                    </a:cxn>
                    <a:cxn ang="0">
                      <a:pos x="14" y="8"/>
                    </a:cxn>
                    <a:cxn ang="0">
                      <a:pos x="6" y="11"/>
                    </a:cxn>
                    <a:cxn ang="0">
                      <a:pos x="6" y="14"/>
                    </a:cxn>
                    <a:cxn ang="0">
                      <a:pos x="4" y="15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83" name="Group 36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/>
                  <a:ahLst/>
                  <a:cxnLst>
                    <a:cxn ang="0">
                      <a:pos x="8" y="38"/>
                    </a:cxn>
                    <a:cxn ang="0">
                      <a:pos x="0" y="13"/>
                    </a:cxn>
                    <a:cxn ang="0">
                      <a:pos x="32" y="0"/>
                    </a:cxn>
                    <a:cxn ang="0">
                      <a:pos x="41" y="25"/>
                    </a:cxn>
                    <a:cxn ang="0">
                      <a:pos x="8" y="38"/>
                    </a:cxn>
                  </a:cxnLst>
                  <a:rect l="0" t="0" r="r" b="b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/>
                  <a:ahLst/>
                  <a:cxnLst>
                    <a:cxn ang="0">
                      <a:pos x="8" y="40"/>
                    </a:cxn>
                    <a:cxn ang="0">
                      <a:pos x="0" y="14"/>
                    </a:cxn>
                    <a:cxn ang="0">
                      <a:pos x="33" y="0"/>
                    </a:cxn>
                    <a:cxn ang="0">
                      <a:pos x="43" y="26"/>
                    </a:cxn>
                    <a:cxn ang="0">
                      <a:pos x="8" y="40"/>
                    </a:cxn>
                  </a:cxnLst>
                  <a:rect l="0" t="0" r="r" b="b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84" name="Group 39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188" name="Freeform 40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10" y="10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9" name="Freeform 41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12" y="10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85" name="Group 42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186" name="Freeform 43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7" y="3"/>
                    </a:cxn>
                    <a:cxn ang="0">
                      <a:pos x="1" y="4"/>
                    </a:cxn>
                  </a:cxnLst>
                  <a:rect l="0" t="0" r="r" b="b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3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7" name="Freeform 44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180" name="Freeform 46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3" y="14"/>
                  </a:cxn>
                  <a:cxn ang="0">
                    <a:pos x="200" y="212"/>
                  </a:cxn>
                  <a:cxn ang="0">
                    <a:pos x="181" y="271"/>
                  </a:cxn>
                  <a:cxn ang="0">
                    <a:pos x="120" y="294"/>
                  </a:cxn>
                  <a:cxn ang="0">
                    <a:pos x="72" y="292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618FFD">
                      <a:gamma/>
                      <a:tint val="50196"/>
                      <a:invGamma/>
                    </a:srgbClr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Freeform 47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4" y="14"/>
                  </a:cxn>
                  <a:cxn ang="0">
                    <a:pos x="201" y="213"/>
                  </a:cxn>
                  <a:cxn ang="0">
                    <a:pos x="182" y="272"/>
                  </a:cxn>
                  <a:cxn ang="0">
                    <a:pos x="121" y="295"/>
                  </a:cxn>
                  <a:cxn ang="0">
                    <a:pos x="72" y="293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2" name="Group 48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172" name="Group 49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178" name="Freeform 50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9" name="Freeform 51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5" y="81"/>
                    </a:cxn>
                    <a:cxn ang="0">
                      <a:pos x="39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73" name="Line 52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4" name="Line 53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5" name="Line 54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" name="Line 55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7" name="Line 56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3" name="Group 57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164" name="Group 58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170" name="Freeform 59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7" y="94"/>
                    </a:cxn>
                    <a:cxn ang="0">
                      <a:pos x="65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69804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" name="Freeform 60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65" name="Line 61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6" name="Line 62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7" name="Line 63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8" name="Line 64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9" name="Line 65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4" name="Group 66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156" name="Group 67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162" name="Freeform 68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3" name="Freeform 69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57" name="Line 70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8" name="Line 71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9" name="Line 72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0" name="Line 73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1" name="Line 74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5" name="Group 75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148" name="Group 76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154" name="Freeform 77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5" name="Freeform 78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49" name="Line 79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Line 80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Line 81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Line 82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Line 83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6" name="Freeform 84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/>
              <a:ahLst/>
              <a:cxnLst>
                <a:cxn ang="0">
                  <a:pos x="114" y="63"/>
                </a:cxn>
                <a:cxn ang="0">
                  <a:pos x="110" y="52"/>
                </a:cxn>
                <a:cxn ang="0">
                  <a:pos x="104" y="42"/>
                </a:cxn>
                <a:cxn ang="0">
                  <a:pos x="98" y="32"/>
                </a:cxn>
                <a:cxn ang="0">
                  <a:pos x="91" y="23"/>
                </a:cxn>
                <a:cxn ang="0">
                  <a:pos x="84" y="16"/>
                </a:cxn>
                <a:cxn ang="0">
                  <a:pos x="76" y="9"/>
                </a:cxn>
                <a:cxn ang="0">
                  <a:pos x="67" y="5"/>
                </a:cxn>
                <a:cxn ang="0">
                  <a:pos x="59" y="2"/>
                </a:cxn>
                <a:cxn ang="0">
                  <a:pos x="51" y="0"/>
                </a:cxn>
                <a:cxn ang="0">
                  <a:pos x="42" y="0"/>
                </a:cxn>
                <a:cxn ang="0">
                  <a:pos x="35" y="2"/>
                </a:cxn>
                <a:cxn ang="0">
                  <a:pos x="27" y="6"/>
                </a:cxn>
                <a:cxn ang="0">
                  <a:pos x="21" y="10"/>
                </a:cxn>
                <a:cxn ang="0">
                  <a:pos x="15" y="17"/>
                </a:cxn>
                <a:cxn ang="0">
                  <a:pos x="10" y="25"/>
                </a:cxn>
                <a:cxn ang="0">
                  <a:pos x="6" y="34"/>
                </a:cxn>
                <a:cxn ang="0">
                  <a:pos x="3" y="43"/>
                </a:cxn>
                <a:cxn ang="0">
                  <a:pos x="1" y="54"/>
                </a:cxn>
                <a:cxn ang="0">
                  <a:pos x="0" y="66"/>
                </a:cxn>
                <a:cxn ang="0">
                  <a:pos x="1" y="77"/>
                </a:cxn>
                <a:cxn ang="0">
                  <a:pos x="2" y="89"/>
                </a:cxn>
                <a:cxn ang="0">
                  <a:pos x="5" y="101"/>
                </a:cxn>
                <a:cxn ang="0">
                  <a:pos x="9" y="113"/>
                </a:cxn>
                <a:cxn ang="0">
                  <a:pos x="14" y="123"/>
                </a:cxn>
                <a:cxn ang="0">
                  <a:pos x="20" y="133"/>
                </a:cxn>
                <a:cxn ang="0">
                  <a:pos x="26" y="143"/>
                </a:cxn>
                <a:cxn ang="0">
                  <a:pos x="34" y="151"/>
                </a:cxn>
                <a:cxn ang="0">
                  <a:pos x="41" y="158"/>
                </a:cxn>
                <a:cxn ang="0">
                  <a:pos x="49" y="163"/>
                </a:cxn>
                <a:cxn ang="0">
                  <a:pos x="58" y="167"/>
                </a:cxn>
                <a:cxn ang="0">
                  <a:pos x="66" y="170"/>
                </a:cxn>
                <a:cxn ang="0">
                  <a:pos x="74" y="170"/>
                </a:cxn>
                <a:cxn ang="0">
                  <a:pos x="82" y="169"/>
                </a:cxn>
                <a:cxn ang="0">
                  <a:pos x="90" y="167"/>
                </a:cxn>
                <a:cxn ang="0">
                  <a:pos x="97" y="162"/>
                </a:cxn>
                <a:cxn ang="0">
                  <a:pos x="103" y="156"/>
                </a:cxn>
                <a:cxn ang="0">
                  <a:pos x="109" y="149"/>
                </a:cxn>
                <a:cxn ang="0">
                  <a:pos x="114" y="141"/>
                </a:cxn>
                <a:cxn ang="0">
                  <a:pos x="117" y="132"/>
                </a:cxn>
                <a:cxn ang="0">
                  <a:pos x="120" y="121"/>
                </a:cxn>
                <a:cxn ang="0">
                  <a:pos x="121" y="110"/>
                </a:cxn>
                <a:cxn ang="0">
                  <a:pos x="121" y="99"/>
                </a:cxn>
                <a:cxn ang="0">
                  <a:pos x="120" y="87"/>
                </a:cxn>
                <a:cxn ang="0">
                  <a:pos x="117" y="75"/>
                </a:cxn>
              </a:cxnLst>
              <a:rect l="0" t="0" r="r" b="b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7" name="Group 85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143" name="Freeform 86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4" name="Line 87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Line 88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Line 89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Freeform 90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8" name="Freeform 91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7"/>
                </a:cxn>
                <a:cxn ang="0">
                  <a:pos x="74" y="6"/>
                </a:cxn>
                <a:cxn ang="0">
                  <a:pos x="74" y="3"/>
                </a:cxn>
                <a:cxn ang="0">
                  <a:pos x="71" y="0"/>
                </a:cxn>
              </a:cxnLst>
              <a:rect l="0" t="0" r="r" b="b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92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/>
              <a:ahLst/>
              <a:cxnLst>
                <a:cxn ang="0">
                  <a:pos x="5" y="24"/>
                </a:cxn>
                <a:cxn ang="0">
                  <a:pos x="32" y="13"/>
                </a:cxn>
                <a:cxn ang="0">
                  <a:pos x="32" y="7"/>
                </a:cxn>
                <a:cxn ang="0">
                  <a:pos x="30" y="2"/>
                </a:cxn>
                <a:cxn ang="0">
                  <a:pos x="25" y="0"/>
                </a:cxn>
                <a:cxn ang="0">
                  <a:pos x="2" y="11"/>
                </a:cxn>
                <a:cxn ang="0">
                  <a:pos x="0" y="15"/>
                </a:cxn>
                <a:cxn ang="0">
                  <a:pos x="2" y="15"/>
                </a:cxn>
                <a:cxn ang="0">
                  <a:pos x="5" y="17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4"/>
                </a:cxn>
              </a:cxnLst>
              <a:rect l="0" t="0" r="r" b="b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0" name="Group 93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138" name="Freeform 94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9" name="Line 95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0" name="Line 96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1" name="Line 97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2" name="Freeform 98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" name="Freeform 99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/>
              <a:ahLst/>
              <a:cxnLst>
                <a:cxn ang="0">
                  <a:pos x="110" y="57"/>
                </a:cxn>
                <a:cxn ang="0">
                  <a:pos x="103" y="41"/>
                </a:cxn>
                <a:cxn ang="0">
                  <a:pos x="93" y="27"/>
                </a:cxn>
                <a:cxn ang="0">
                  <a:pos x="82" y="16"/>
                </a:cxn>
                <a:cxn ang="0">
                  <a:pos x="70" y="7"/>
                </a:cxn>
                <a:cxn ang="0">
                  <a:pos x="58" y="2"/>
                </a:cxn>
                <a:cxn ang="0">
                  <a:pos x="46" y="0"/>
                </a:cxn>
                <a:cxn ang="0">
                  <a:pos x="34" y="2"/>
                </a:cxn>
                <a:cxn ang="0">
                  <a:pos x="24" y="8"/>
                </a:cxn>
                <a:cxn ang="0">
                  <a:pos x="14" y="17"/>
                </a:cxn>
                <a:cxn ang="0">
                  <a:pos x="7" y="29"/>
                </a:cxn>
                <a:cxn ang="0">
                  <a:pos x="2" y="43"/>
                </a:cxn>
                <a:cxn ang="0">
                  <a:pos x="0" y="59"/>
                </a:cxn>
                <a:cxn ang="0">
                  <a:pos x="1" y="76"/>
                </a:cxn>
                <a:cxn ang="0">
                  <a:pos x="4" y="94"/>
                </a:cxn>
                <a:cxn ang="0">
                  <a:pos x="9" y="111"/>
                </a:cxn>
                <a:cxn ang="0">
                  <a:pos x="16" y="127"/>
                </a:cxn>
                <a:cxn ang="0">
                  <a:pos x="26" y="141"/>
                </a:cxn>
                <a:cxn ang="0">
                  <a:pos x="37" y="152"/>
                </a:cxn>
                <a:cxn ang="0">
                  <a:pos x="49" y="161"/>
                </a:cxn>
                <a:cxn ang="0">
                  <a:pos x="61" y="166"/>
                </a:cxn>
                <a:cxn ang="0">
                  <a:pos x="73" y="168"/>
                </a:cxn>
                <a:cxn ang="0">
                  <a:pos x="85" y="166"/>
                </a:cxn>
                <a:cxn ang="0">
                  <a:pos x="95" y="160"/>
                </a:cxn>
                <a:cxn ang="0">
                  <a:pos x="105" y="151"/>
                </a:cxn>
                <a:cxn ang="0">
                  <a:pos x="112" y="139"/>
                </a:cxn>
                <a:cxn ang="0">
                  <a:pos x="117" y="125"/>
                </a:cxn>
                <a:cxn ang="0">
                  <a:pos x="119" y="109"/>
                </a:cxn>
                <a:cxn ang="0">
                  <a:pos x="118" y="92"/>
                </a:cxn>
                <a:cxn ang="0">
                  <a:pos x="115" y="74"/>
                </a:cxn>
                <a:cxn ang="0">
                  <a:pos x="112" y="75"/>
                </a:cxn>
                <a:cxn ang="0">
                  <a:pos x="115" y="92"/>
                </a:cxn>
                <a:cxn ang="0">
                  <a:pos x="116" y="106"/>
                </a:cxn>
                <a:cxn ang="0">
                  <a:pos x="113" y="124"/>
                </a:cxn>
                <a:cxn ang="0">
                  <a:pos x="109" y="138"/>
                </a:cxn>
                <a:cxn ang="0">
                  <a:pos x="102" y="149"/>
                </a:cxn>
                <a:cxn ang="0">
                  <a:pos x="93" y="157"/>
                </a:cxn>
                <a:cxn ang="0">
                  <a:pos x="84" y="163"/>
                </a:cxn>
                <a:cxn ang="0">
                  <a:pos x="73" y="165"/>
                </a:cxn>
                <a:cxn ang="0">
                  <a:pos x="62" y="163"/>
                </a:cxn>
                <a:cxn ang="0">
                  <a:pos x="50" y="158"/>
                </a:cxn>
                <a:cxn ang="0">
                  <a:pos x="39" y="150"/>
                </a:cxn>
                <a:cxn ang="0">
                  <a:pos x="28" y="139"/>
                </a:cxn>
                <a:cxn ang="0">
                  <a:pos x="19" y="125"/>
                </a:cxn>
                <a:cxn ang="0">
                  <a:pos x="12" y="110"/>
                </a:cxn>
                <a:cxn ang="0">
                  <a:pos x="7" y="93"/>
                </a:cxn>
                <a:cxn ang="0">
                  <a:pos x="4" y="76"/>
                </a:cxn>
                <a:cxn ang="0">
                  <a:pos x="3" y="62"/>
                </a:cxn>
                <a:cxn ang="0">
                  <a:pos x="6" y="44"/>
                </a:cxn>
                <a:cxn ang="0">
                  <a:pos x="10" y="30"/>
                </a:cxn>
                <a:cxn ang="0">
                  <a:pos x="17" y="19"/>
                </a:cxn>
                <a:cxn ang="0">
                  <a:pos x="26" y="11"/>
                </a:cxn>
                <a:cxn ang="0">
                  <a:pos x="35" y="5"/>
                </a:cxn>
                <a:cxn ang="0">
                  <a:pos x="46" y="3"/>
                </a:cxn>
                <a:cxn ang="0">
                  <a:pos x="57" y="5"/>
                </a:cxn>
                <a:cxn ang="0">
                  <a:pos x="69" y="10"/>
                </a:cxn>
                <a:cxn ang="0">
                  <a:pos x="80" y="18"/>
                </a:cxn>
                <a:cxn ang="0">
                  <a:pos x="91" y="29"/>
                </a:cxn>
                <a:cxn ang="0">
                  <a:pos x="100" y="43"/>
                </a:cxn>
                <a:cxn ang="0">
                  <a:pos x="107" y="58"/>
                </a:cxn>
                <a:cxn ang="0">
                  <a:pos x="114" y="68"/>
                </a:cxn>
              </a:cxnLst>
              <a:rect l="0" t="0" r="r" b="b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2" name="Group 100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133" name="Freeform 101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4" name="Line 102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5" name="Line 103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6" name="Line 104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7" name="Freeform 105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" name="Group 106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4" y="6"/>
                  </a:cxn>
                  <a:cxn ang="0">
                    <a:pos x="73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9" name="Line 108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0" name="Line 109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1" name="Line 110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4" name="Group 112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123" name="Freeform 113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4" name="Line 114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5" name="Line 115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6" name="Line 116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7" name="Freeform 117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5" name="Group 118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118" name="Freeform 119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9" name="Line 120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0" name="Line 121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1" name="Line 122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2" name="Freeform 123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6" name="Group 124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113" name="Freeform 125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6" y="7"/>
                  </a:cxn>
                  <a:cxn ang="0">
                    <a:pos x="76" y="3"/>
                  </a:cxn>
                  <a:cxn ang="0">
                    <a:pos x="73" y="0"/>
                  </a:cxn>
                </a:cxnLst>
                <a:rect l="0" t="0" r="r" b="b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4" name="Line 126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5" name="Line 127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6" name="Line 128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7" name="Freeform 129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7" name="Group 130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108" name="Freeform 131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9" name="Line 132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0" name="Line 133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1" name="Line 134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2" name="Freeform 135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8" name="Group 136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103" name="Freeform 137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" name="Line 138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5" name="Line 139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6" name="Line 140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7" name="Freeform 141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9" name="Group 142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98" name="Freeform 143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Line 144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0" name="Line 145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" name="Line 146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2" name="Freeform 147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30" name="Group 148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93" name="Freeform 149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" name="Line 150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" name="Line 151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" name="Line 152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" name="Freeform 153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" name="Line 154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" name="Line 155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Line 156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Line 157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Freeform 158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5" y="16"/>
                </a:cxn>
                <a:cxn ang="0">
                  <a:pos x="0" y="26"/>
                </a:cxn>
              </a:cxnLst>
              <a:rect l="0" t="0" r="r" b="b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59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7" y="4"/>
                </a:cxn>
              </a:cxnLst>
              <a:rect l="0" t="0" r="r" b="b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7" name="Group 160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89" name="Freeform 161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3" y="26"/>
                  </a:cxn>
                  <a:cxn ang="0">
                    <a:pos x="49" y="5"/>
                  </a:cxn>
                  <a:cxn ang="0">
                    <a:pos x="49" y="1"/>
                  </a:cxn>
                  <a:cxn ang="0">
                    <a:pos x="45" y="0"/>
                  </a:cxn>
                </a:cxnLst>
                <a:rect l="0" t="0" r="r" b="b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0" name="Line 162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1" name="Line 163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" name="Line 164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38" name="Group 165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79" name="Freeform 166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0" y="67"/>
                  </a:cxn>
                  <a:cxn ang="0">
                    <a:pos x="1" y="73"/>
                  </a:cxn>
                  <a:cxn ang="0">
                    <a:pos x="176" y="6"/>
                  </a:cxn>
                  <a:cxn ang="0">
                    <a:pos x="176" y="3"/>
                  </a:cxn>
                  <a:cxn ang="0">
                    <a:pos x="174" y="0"/>
                  </a:cxn>
                </a:cxnLst>
                <a:rect l="0" t="0" r="r" b="b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0" name="Group 167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87" name="Freeform 168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8" name="Freeform 169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/>
                  <a:ahLst/>
                  <a:cxnLst>
                    <a:cxn ang="0">
                      <a:pos x="3" y="8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81" name="Group 170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85" name="Freeform 171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6" name="Freeform 172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82" name="Group 173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83" name="Freeform 174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/>
                  <a:ahLst/>
                  <a:cxnLst>
                    <a:cxn ang="0">
                      <a:pos x="34" y="11"/>
                    </a:cxn>
                    <a:cxn ang="0">
                      <a:pos x="34" y="7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14" y="6"/>
                    </a:cxn>
                    <a:cxn ang="0">
                      <a:pos x="0" y="18"/>
                    </a:cxn>
                    <a:cxn ang="0">
                      <a:pos x="19" y="17"/>
                    </a:cxn>
                    <a:cxn ang="0">
                      <a:pos x="34" y="11"/>
                    </a:cxn>
                  </a:cxnLst>
                  <a:rect l="0" t="0" r="r" b="b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4" name="Freeform 175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4" y="5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39" name="Group 176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73" name="Group 177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77" name="Freeform 178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6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5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10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8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8" name="Freeform 179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5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8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9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74" name="Group 180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75" name="Freeform 181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6" name="Freeform 182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0" name="Group 183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69" name="Freeform 184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9" y="6"/>
                  </a:cxn>
                  <a:cxn ang="0">
                    <a:pos x="73" y="13"/>
                  </a:cxn>
                  <a:cxn ang="0">
                    <a:pos x="75" y="21"/>
                  </a:cxn>
                  <a:cxn ang="0">
                    <a:pos x="75" y="28"/>
                  </a:cxn>
                  <a:cxn ang="0">
                    <a:pos x="20" y="68"/>
                  </a:cxn>
                  <a:cxn ang="0">
                    <a:pos x="11" y="59"/>
                  </a:cxn>
                  <a:cxn ang="0">
                    <a:pos x="2" y="39"/>
                  </a:cxn>
                  <a:cxn ang="0">
                    <a:pos x="1" y="25"/>
                  </a:cxn>
                  <a:cxn ang="0">
                    <a:pos x="0" y="10"/>
                  </a:cxn>
                  <a:cxn ang="0">
                    <a:pos x="65" y="0"/>
                  </a:cxn>
                </a:cxnLst>
                <a:rect l="0" t="0" r="r" b="b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70" name="Group 185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71" name="Freeform 186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8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1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8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30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919191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2" name="Freeform 187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9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2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7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29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41" name="Line 188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Line 189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43" name="Group 190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44" name="Freeform 191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44" y="483"/>
                  </a:cxn>
                  <a:cxn ang="0">
                    <a:pos x="309" y="435"/>
                  </a:cxn>
                  <a:cxn ang="0">
                    <a:pos x="159" y="0"/>
                  </a:cxn>
                  <a:cxn ang="0">
                    <a:pos x="0" y="60"/>
                  </a:cxn>
                </a:cxnLst>
                <a:rect l="0" t="0" r="r" b="b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Freeform 192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8" y="0"/>
                  </a:cxn>
                  <a:cxn ang="0">
                    <a:pos x="165" y="23"/>
                  </a:cxn>
                  <a:cxn ang="0">
                    <a:pos x="8" y="82"/>
                  </a:cxn>
                  <a:cxn ang="0">
                    <a:pos x="0" y="58"/>
                  </a:cxn>
                </a:cxnLst>
                <a:rect l="0" t="0" r="r" b="b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6" name="Group 193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67" name="Freeform 194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207" y="0"/>
                    </a:cxn>
                    <a:cxn ang="0">
                      <a:pos x="211" y="10"/>
                    </a:cxn>
                    <a:cxn ang="0">
                      <a:pos x="213" y="21"/>
                    </a:cxn>
                    <a:cxn ang="0">
                      <a:pos x="7" y="95"/>
                    </a:cxn>
                    <a:cxn ang="0">
                      <a:pos x="0" y="86"/>
                    </a:cxn>
                    <a:cxn ang="0">
                      <a:pos x="0" y="77"/>
                    </a:cxn>
                  </a:cxnLst>
                  <a:rect l="0" t="0" r="r" b="b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10196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" name="Freeform 195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209" y="0"/>
                    </a:cxn>
                    <a:cxn ang="0">
                      <a:pos x="213" y="10"/>
                    </a:cxn>
                    <a:cxn ang="0">
                      <a:pos x="215" y="21"/>
                    </a:cxn>
                    <a:cxn ang="0">
                      <a:pos x="7" y="96"/>
                    </a:cxn>
                    <a:cxn ang="0">
                      <a:pos x="0" y="87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47" name="Freeform 196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9" y="0"/>
                  </a:cxn>
                  <a:cxn ang="0">
                    <a:pos x="167" y="26"/>
                  </a:cxn>
                  <a:cxn ang="0">
                    <a:pos x="8" y="83"/>
                  </a:cxn>
                  <a:cxn ang="0">
                    <a:pos x="0" y="59"/>
                  </a:cxn>
                </a:cxnLst>
                <a:rect l="0" t="0" r="r" b="b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8" name="Group 197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62" name="Freeform 198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4" y="71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3" name="Line 199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4" name="Line 200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5" name="Line 201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6" name="Line 202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49" name="Group 203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57" name="Freeform 204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4" y="72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60"/>
                    </a:cxn>
                  </a:cxnLst>
                  <a:rect l="0" t="0" r="r" b="b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" name="Line 205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9" name="Line 206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0" name="Line 207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1" name="Line 208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0" name="Freeform 209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4" y="0"/>
                  </a:cxn>
                  <a:cxn ang="0">
                    <a:pos x="186" y="93"/>
                  </a:cxn>
                  <a:cxn ang="0">
                    <a:pos x="32" y="152"/>
                  </a:cxn>
                  <a:cxn ang="0">
                    <a:pos x="0" y="58"/>
                  </a:cxn>
                </a:cxnLst>
                <a:rect l="0" t="0" r="r" b="b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Freeform 210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56" y="0"/>
                  </a:cxn>
                  <a:cxn ang="0">
                    <a:pos x="188" y="93"/>
                  </a:cxn>
                  <a:cxn ang="0">
                    <a:pos x="29" y="140"/>
                  </a:cxn>
                  <a:cxn ang="0">
                    <a:pos x="0" y="56"/>
                  </a:cxn>
                </a:cxnLst>
                <a:rect l="0" t="0" r="r" b="b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" name="Freeform 211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8" y="0"/>
                  </a:cxn>
                  <a:cxn ang="0">
                    <a:pos x="166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" name="Line 212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Freeform 213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7" y="0"/>
                  </a:cxn>
                  <a:cxn ang="0">
                    <a:pos x="165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Line 214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Freeform 215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13"/>
                  </a:cxn>
                  <a:cxn ang="0">
                    <a:pos x="6" y="18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218" name="Group 216"/>
          <p:cNvGrpSpPr>
            <a:grpSpLocks/>
          </p:cNvGrpSpPr>
          <p:nvPr/>
        </p:nvGrpSpPr>
        <p:grpSpPr bwMode="auto">
          <a:xfrm>
            <a:off x="5461108" y="897263"/>
            <a:ext cx="457200" cy="381000"/>
            <a:chOff x="3579" y="965"/>
            <a:chExt cx="644" cy="595"/>
          </a:xfrm>
        </p:grpSpPr>
        <p:grpSp>
          <p:nvGrpSpPr>
            <p:cNvPr id="219" name="Group 217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427" name="Freeform 218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/>
                <a:ahLst/>
                <a:cxnLst>
                  <a:cxn ang="0">
                    <a:pos x="380" y="275"/>
                  </a:cxn>
                  <a:cxn ang="0">
                    <a:pos x="290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8"/>
                  </a:cxn>
                  <a:cxn ang="0">
                    <a:pos x="120" y="371"/>
                  </a:cxn>
                  <a:cxn ang="0">
                    <a:pos x="380" y="275"/>
                  </a:cxn>
                </a:cxnLst>
                <a:rect l="0" t="0" r="r" b="b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618FFD">
                      <a:gamma/>
                      <a:shade val="89804"/>
                      <a:invGamma/>
                    </a:srgbClr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8" name="Freeform 219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/>
                <a:ahLst/>
                <a:cxnLst>
                  <a:cxn ang="0">
                    <a:pos x="381" y="276"/>
                  </a:cxn>
                  <a:cxn ang="0">
                    <a:pos x="291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9"/>
                  </a:cxn>
                  <a:cxn ang="0">
                    <a:pos x="120" y="372"/>
                  </a:cxn>
                  <a:cxn ang="0">
                    <a:pos x="381" y="276"/>
                  </a:cxn>
                </a:cxnLst>
                <a:rect l="0" t="0" r="r" b="b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20" name="Group 220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405" name="Freeform 221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35" y="453"/>
                  </a:cxn>
                  <a:cxn ang="0">
                    <a:pos x="290" y="408"/>
                  </a:cxn>
                  <a:cxn ang="0">
                    <a:pos x="149" y="0"/>
                  </a:cxn>
                  <a:cxn ang="0">
                    <a:pos x="0" y="56"/>
                  </a:cxn>
                </a:cxnLst>
                <a:rect l="0" t="0" r="r" b="b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06" name="Group 222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423" name="Line 223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24" name="Line 224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25" name="Line 225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26" name="Line 226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07" name="Freeform 227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44" y="0"/>
                  </a:cxn>
                  <a:cxn ang="0">
                    <a:pos x="174" y="87"/>
                  </a:cxn>
                  <a:cxn ang="0">
                    <a:pos x="29" y="142"/>
                  </a:cxn>
                  <a:cxn ang="0">
                    <a:pos x="0" y="54"/>
                  </a:cxn>
                </a:cxnLst>
                <a:rect l="0" t="0" r="r" b="b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8" name="Freeform 228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5"/>
                  </a:cxn>
                </a:cxnLst>
                <a:rect l="0" t="0" r="r" b="b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9" name="Freeform 229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7"/>
                  </a:cxn>
                </a:cxnLst>
                <a:rect l="0" t="0" r="r" b="b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10" name="Group 230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421" name="Freeform 231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45" y="0"/>
                    </a:cxn>
                    <a:cxn ang="0">
                      <a:pos x="151" y="19"/>
                    </a:cxn>
                    <a:cxn ang="0">
                      <a:pos x="6" y="73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80000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2" name="Freeform 232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146" y="0"/>
                    </a:cxn>
                    <a:cxn ang="0">
                      <a:pos x="152" y="19"/>
                    </a:cxn>
                    <a:cxn ang="0">
                      <a:pos x="6" y="75"/>
                    </a:cxn>
                    <a:cxn ang="0">
                      <a:pos x="0" y="56"/>
                    </a:cxn>
                  </a:cxnLst>
                  <a:rect l="0" t="0" r="r" b="b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411" name="Freeform 233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7" y="0"/>
                  </a:cxn>
                  <a:cxn ang="0">
                    <a:pos x="155" y="24"/>
                  </a:cxn>
                  <a:cxn ang="0">
                    <a:pos x="6" y="77"/>
                  </a:cxn>
                  <a:cxn ang="0">
                    <a:pos x="0" y="55"/>
                  </a:cxn>
                </a:cxnLst>
                <a:rect l="0" t="0" r="r" b="b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12" name="Group 234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416" name="Freeform 235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4" y="68"/>
                    </a:cxn>
                    <a:cxn ang="0">
                      <a:pos x="154" y="11"/>
                    </a:cxn>
                    <a:cxn ang="0">
                      <a:pos x="151" y="0"/>
                    </a:cxn>
                    <a:cxn ang="0">
                      <a:pos x="0" y="57"/>
                    </a:cxn>
                  </a:cxnLst>
                  <a:rect l="0" t="0" r="r" b="b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17" name="Line 236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18" name="Line 237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19" name="Line 238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20" name="Line 239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13" name="Freeform 240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8" y="0"/>
                  </a:cxn>
                  <a:cxn ang="0">
                    <a:pos x="156" y="24"/>
                  </a:cxn>
                  <a:cxn ang="0">
                    <a:pos x="7" y="78"/>
                  </a:cxn>
                  <a:cxn ang="0">
                    <a:pos x="0" y="57"/>
                  </a:cxn>
                </a:cxnLst>
                <a:rect l="0" t="0" r="r" b="b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" name="Freeform 241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47" y="0"/>
                  </a:cxn>
                  <a:cxn ang="0">
                    <a:pos x="177" y="87"/>
                  </a:cxn>
                  <a:cxn ang="0">
                    <a:pos x="27" y="130"/>
                  </a:cxn>
                  <a:cxn ang="0">
                    <a:pos x="0" y="52"/>
                  </a:cxn>
                </a:cxnLst>
                <a:rect l="0" t="0" r="r" b="b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5" name="Line 242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21" name="Group 243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393" name="Group 244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403" name="Freeform 245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4"/>
                    </a:cxn>
                    <a:cxn ang="0">
                      <a:pos x="4" y="6"/>
                    </a:cxn>
                    <a:cxn ang="0">
                      <a:pos x="11" y="3"/>
                    </a:cxn>
                    <a:cxn ang="0">
                      <a:pos x="12" y="1"/>
                    </a:cxn>
                    <a:cxn ang="0">
                      <a:pos x="14" y="0"/>
                    </a:cxn>
                    <a:cxn ang="0">
                      <a:pos x="16" y="2"/>
                    </a:cxn>
                    <a:cxn ang="0">
                      <a:pos x="20" y="2"/>
                    </a:cxn>
                    <a:cxn ang="0">
                      <a:pos x="17" y="6"/>
                    </a:cxn>
                    <a:cxn ang="0">
                      <a:pos x="17" y="8"/>
                    </a:cxn>
                    <a:cxn ang="0">
                      <a:pos x="15" y="9"/>
                    </a:cxn>
                    <a:cxn ang="0">
                      <a:pos x="13" y="7"/>
                    </a:cxn>
                    <a:cxn ang="0">
                      <a:pos x="6" y="10"/>
                    </a:cxn>
                    <a:cxn ang="0">
                      <a:pos x="6" y="12"/>
                    </a:cxn>
                    <a:cxn ang="0">
                      <a:pos x="3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5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04" name="Freeform 246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5" y="7"/>
                    </a:cxn>
                    <a:cxn ang="0">
                      <a:pos x="12" y="4"/>
                    </a:cxn>
                    <a:cxn ang="0">
                      <a:pos x="13" y="1"/>
                    </a:cxn>
                    <a:cxn ang="0">
                      <a:pos x="15" y="0"/>
                    </a:cxn>
                    <a:cxn ang="0">
                      <a:pos x="18" y="2"/>
                    </a:cxn>
                    <a:cxn ang="0">
                      <a:pos x="22" y="2"/>
                    </a:cxn>
                    <a:cxn ang="0">
                      <a:pos x="19" y="7"/>
                    </a:cxn>
                    <a:cxn ang="0">
                      <a:pos x="19" y="10"/>
                    </a:cxn>
                    <a:cxn ang="0">
                      <a:pos x="16" y="10"/>
                    </a:cxn>
                    <a:cxn ang="0">
                      <a:pos x="14" y="8"/>
                    </a:cxn>
                    <a:cxn ang="0">
                      <a:pos x="6" y="11"/>
                    </a:cxn>
                    <a:cxn ang="0">
                      <a:pos x="6" y="14"/>
                    </a:cxn>
                    <a:cxn ang="0">
                      <a:pos x="4" y="15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394" name="Group 247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401" name="Freeform 248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/>
                  <a:ahLst/>
                  <a:cxnLst>
                    <a:cxn ang="0">
                      <a:pos x="8" y="38"/>
                    </a:cxn>
                    <a:cxn ang="0">
                      <a:pos x="0" y="13"/>
                    </a:cxn>
                    <a:cxn ang="0">
                      <a:pos x="32" y="0"/>
                    </a:cxn>
                    <a:cxn ang="0">
                      <a:pos x="41" y="25"/>
                    </a:cxn>
                    <a:cxn ang="0">
                      <a:pos x="8" y="38"/>
                    </a:cxn>
                  </a:cxnLst>
                  <a:rect l="0" t="0" r="r" b="b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02" name="Freeform 249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/>
                  <a:ahLst/>
                  <a:cxnLst>
                    <a:cxn ang="0">
                      <a:pos x="8" y="40"/>
                    </a:cxn>
                    <a:cxn ang="0">
                      <a:pos x="0" y="14"/>
                    </a:cxn>
                    <a:cxn ang="0">
                      <a:pos x="33" y="0"/>
                    </a:cxn>
                    <a:cxn ang="0">
                      <a:pos x="43" y="26"/>
                    </a:cxn>
                    <a:cxn ang="0">
                      <a:pos x="8" y="40"/>
                    </a:cxn>
                  </a:cxnLst>
                  <a:rect l="0" t="0" r="r" b="b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395" name="Group 250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399" name="Freeform 251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10" y="10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00" name="Freeform 252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12" y="10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396" name="Group 253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397" name="Freeform 254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7" y="3"/>
                    </a:cxn>
                    <a:cxn ang="0">
                      <a:pos x="1" y="4"/>
                    </a:cxn>
                  </a:cxnLst>
                  <a:rect l="0" t="0" r="r" b="b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3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8" name="Freeform 255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22" name="Group 256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391" name="Freeform 257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3" y="14"/>
                  </a:cxn>
                  <a:cxn ang="0">
                    <a:pos x="200" y="212"/>
                  </a:cxn>
                  <a:cxn ang="0">
                    <a:pos x="181" y="271"/>
                  </a:cxn>
                  <a:cxn ang="0">
                    <a:pos x="120" y="294"/>
                  </a:cxn>
                  <a:cxn ang="0">
                    <a:pos x="72" y="292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618FFD">
                      <a:gamma/>
                      <a:tint val="50196"/>
                      <a:invGamma/>
                    </a:srgbClr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2" name="Freeform 258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4" y="14"/>
                  </a:cxn>
                  <a:cxn ang="0">
                    <a:pos x="201" y="213"/>
                  </a:cxn>
                  <a:cxn ang="0">
                    <a:pos x="182" y="272"/>
                  </a:cxn>
                  <a:cxn ang="0">
                    <a:pos x="121" y="295"/>
                  </a:cxn>
                  <a:cxn ang="0">
                    <a:pos x="72" y="293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23" name="Group 259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383" name="Group 260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389" name="Freeform 261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0" name="Freeform 262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5" y="81"/>
                    </a:cxn>
                    <a:cxn ang="0">
                      <a:pos x="39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84" name="Line 263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5" name="Line 264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6" name="Line 265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7" name="Line 266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8" name="Line 267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24" name="Group 268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375" name="Group 269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381" name="Freeform 270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7" y="94"/>
                    </a:cxn>
                    <a:cxn ang="0">
                      <a:pos x="65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69804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2" name="Freeform 271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76" name="Line 272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7" name="Line 273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8" name="Line 274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9" name="Line 275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0" name="Line 276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25" name="Group 277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367" name="Group 278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373" name="Freeform 279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4" name="Freeform 280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68" name="Line 281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9" name="Line 282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" name="Line 283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1" name="Line 284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2" name="Line 285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26" name="Group 286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359" name="Group 287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365" name="Freeform 288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6" name="Freeform 289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60" name="Line 290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1" name="Line 291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2" name="Line 292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3" name="Line 293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4" name="Line 294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227" name="Freeform 295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/>
              <a:ahLst/>
              <a:cxnLst>
                <a:cxn ang="0">
                  <a:pos x="114" y="63"/>
                </a:cxn>
                <a:cxn ang="0">
                  <a:pos x="110" y="52"/>
                </a:cxn>
                <a:cxn ang="0">
                  <a:pos x="104" y="42"/>
                </a:cxn>
                <a:cxn ang="0">
                  <a:pos x="98" y="32"/>
                </a:cxn>
                <a:cxn ang="0">
                  <a:pos x="91" y="23"/>
                </a:cxn>
                <a:cxn ang="0">
                  <a:pos x="84" y="16"/>
                </a:cxn>
                <a:cxn ang="0">
                  <a:pos x="76" y="9"/>
                </a:cxn>
                <a:cxn ang="0">
                  <a:pos x="67" y="5"/>
                </a:cxn>
                <a:cxn ang="0">
                  <a:pos x="59" y="2"/>
                </a:cxn>
                <a:cxn ang="0">
                  <a:pos x="51" y="0"/>
                </a:cxn>
                <a:cxn ang="0">
                  <a:pos x="42" y="0"/>
                </a:cxn>
                <a:cxn ang="0">
                  <a:pos x="35" y="2"/>
                </a:cxn>
                <a:cxn ang="0">
                  <a:pos x="27" y="6"/>
                </a:cxn>
                <a:cxn ang="0">
                  <a:pos x="21" y="10"/>
                </a:cxn>
                <a:cxn ang="0">
                  <a:pos x="15" y="17"/>
                </a:cxn>
                <a:cxn ang="0">
                  <a:pos x="10" y="25"/>
                </a:cxn>
                <a:cxn ang="0">
                  <a:pos x="6" y="34"/>
                </a:cxn>
                <a:cxn ang="0">
                  <a:pos x="3" y="43"/>
                </a:cxn>
                <a:cxn ang="0">
                  <a:pos x="1" y="54"/>
                </a:cxn>
                <a:cxn ang="0">
                  <a:pos x="0" y="66"/>
                </a:cxn>
                <a:cxn ang="0">
                  <a:pos x="1" y="77"/>
                </a:cxn>
                <a:cxn ang="0">
                  <a:pos x="2" y="89"/>
                </a:cxn>
                <a:cxn ang="0">
                  <a:pos x="5" y="101"/>
                </a:cxn>
                <a:cxn ang="0">
                  <a:pos x="9" y="113"/>
                </a:cxn>
                <a:cxn ang="0">
                  <a:pos x="14" y="123"/>
                </a:cxn>
                <a:cxn ang="0">
                  <a:pos x="20" y="133"/>
                </a:cxn>
                <a:cxn ang="0">
                  <a:pos x="26" y="143"/>
                </a:cxn>
                <a:cxn ang="0">
                  <a:pos x="34" y="151"/>
                </a:cxn>
                <a:cxn ang="0">
                  <a:pos x="41" y="158"/>
                </a:cxn>
                <a:cxn ang="0">
                  <a:pos x="49" y="163"/>
                </a:cxn>
                <a:cxn ang="0">
                  <a:pos x="58" y="167"/>
                </a:cxn>
                <a:cxn ang="0">
                  <a:pos x="66" y="170"/>
                </a:cxn>
                <a:cxn ang="0">
                  <a:pos x="74" y="170"/>
                </a:cxn>
                <a:cxn ang="0">
                  <a:pos x="82" y="169"/>
                </a:cxn>
                <a:cxn ang="0">
                  <a:pos x="90" y="167"/>
                </a:cxn>
                <a:cxn ang="0">
                  <a:pos x="97" y="162"/>
                </a:cxn>
                <a:cxn ang="0">
                  <a:pos x="103" y="156"/>
                </a:cxn>
                <a:cxn ang="0">
                  <a:pos x="109" y="149"/>
                </a:cxn>
                <a:cxn ang="0">
                  <a:pos x="114" y="141"/>
                </a:cxn>
                <a:cxn ang="0">
                  <a:pos x="117" y="132"/>
                </a:cxn>
                <a:cxn ang="0">
                  <a:pos x="120" y="121"/>
                </a:cxn>
                <a:cxn ang="0">
                  <a:pos x="121" y="110"/>
                </a:cxn>
                <a:cxn ang="0">
                  <a:pos x="121" y="99"/>
                </a:cxn>
                <a:cxn ang="0">
                  <a:pos x="120" y="87"/>
                </a:cxn>
                <a:cxn ang="0">
                  <a:pos x="117" y="75"/>
                </a:cxn>
              </a:cxnLst>
              <a:rect l="0" t="0" r="r" b="b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28" name="Group 296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354" name="Freeform 297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5" name="Line 298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6" name="Line 299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7" name="Line 300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8" name="Freeform 301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29" name="Freeform 302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7"/>
                </a:cxn>
                <a:cxn ang="0">
                  <a:pos x="74" y="6"/>
                </a:cxn>
                <a:cxn ang="0">
                  <a:pos x="74" y="3"/>
                </a:cxn>
                <a:cxn ang="0">
                  <a:pos x="71" y="0"/>
                </a:cxn>
              </a:cxnLst>
              <a:rect l="0" t="0" r="r" b="b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0" name="Freeform 303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/>
              <a:ahLst/>
              <a:cxnLst>
                <a:cxn ang="0">
                  <a:pos x="5" y="24"/>
                </a:cxn>
                <a:cxn ang="0">
                  <a:pos x="32" y="13"/>
                </a:cxn>
                <a:cxn ang="0">
                  <a:pos x="32" y="7"/>
                </a:cxn>
                <a:cxn ang="0">
                  <a:pos x="30" y="2"/>
                </a:cxn>
                <a:cxn ang="0">
                  <a:pos x="25" y="0"/>
                </a:cxn>
                <a:cxn ang="0">
                  <a:pos x="2" y="11"/>
                </a:cxn>
                <a:cxn ang="0">
                  <a:pos x="0" y="15"/>
                </a:cxn>
                <a:cxn ang="0">
                  <a:pos x="2" y="15"/>
                </a:cxn>
                <a:cxn ang="0">
                  <a:pos x="5" y="17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4"/>
                </a:cxn>
              </a:cxnLst>
              <a:rect l="0" t="0" r="r" b="b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31" name="Group 304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349" name="Freeform 305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0" name="Line 306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1" name="Line 307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2" name="Line 308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3" name="Freeform 309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2" name="Freeform 310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/>
              <a:ahLst/>
              <a:cxnLst>
                <a:cxn ang="0">
                  <a:pos x="110" y="57"/>
                </a:cxn>
                <a:cxn ang="0">
                  <a:pos x="103" y="41"/>
                </a:cxn>
                <a:cxn ang="0">
                  <a:pos x="93" y="27"/>
                </a:cxn>
                <a:cxn ang="0">
                  <a:pos x="82" y="16"/>
                </a:cxn>
                <a:cxn ang="0">
                  <a:pos x="70" y="7"/>
                </a:cxn>
                <a:cxn ang="0">
                  <a:pos x="58" y="2"/>
                </a:cxn>
                <a:cxn ang="0">
                  <a:pos x="46" y="0"/>
                </a:cxn>
                <a:cxn ang="0">
                  <a:pos x="34" y="2"/>
                </a:cxn>
                <a:cxn ang="0">
                  <a:pos x="24" y="8"/>
                </a:cxn>
                <a:cxn ang="0">
                  <a:pos x="14" y="17"/>
                </a:cxn>
                <a:cxn ang="0">
                  <a:pos x="7" y="29"/>
                </a:cxn>
                <a:cxn ang="0">
                  <a:pos x="2" y="43"/>
                </a:cxn>
                <a:cxn ang="0">
                  <a:pos x="0" y="59"/>
                </a:cxn>
                <a:cxn ang="0">
                  <a:pos x="1" y="76"/>
                </a:cxn>
                <a:cxn ang="0">
                  <a:pos x="4" y="94"/>
                </a:cxn>
                <a:cxn ang="0">
                  <a:pos x="9" y="111"/>
                </a:cxn>
                <a:cxn ang="0">
                  <a:pos x="16" y="127"/>
                </a:cxn>
                <a:cxn ang="0">
                  <a:pos x="26" y="141"/>
                </a:cxn>
                <a:cxn ang="0">
                  <a:pos x="37" y="152"/>
                </a:cxn>
                <a:cxn ang="0">
                  <a:pos x="49" y="161"/>
                </a:cxn>
                <a:cxn ang="0">
                  <a:pos x="61" y="166"/>
                </a:cxn>
                <a:cxn ang="0">
                  <a:pos x="73" y="168"/>
                </a:cxn>
                <a:cxn ang="0">
                  <a:pos x="85" y="166"/>
                </a:cxn>
                <a:cxn ang="0">
                  <a:pos x="95" y="160"/>
                </a:cxn>
                <a:cxn ang="0">
                  <a:pos x="105" y="151"/>
                </a:cxn>
                <a:cxn ang="0">
                  <a:pos x="112" y="139"/>
                </a:cxn>
                <a:cxn ang="0">
                  <a:pos x="117" y="125"/>
                </a:cxn>
                <a:cxn ang="0">
                  <a:pos x="119" y="109"/>
                </a:cxn>
                <a:cxn ang="0">
                  <a:pos x="118" y="92"/>
                </a:cxn>
                <a:cxn ang="0">
                  <a:pos x="115" y="74"/>
                </a:cxn>
                <a:cxn ang="0">
                  <a:pos x="112" y="75"/>
                </a:cxn>
                <a:cxn ang="0">
                  <a:pos x="115" y="92"/>
                </a:cxn>
                <a:cxn ang="0">
                  <a:pos x="116" y="106"/>
                </a:cxn>
                <a:cxn ang="0">
                  <a:pos x="113" y="124"/>
                </a:cxn>
                <a:cxn ang="0">
                  <a:pos x="109" y="138"/>
                </a:cxn>
                <a:cxn ang="0">
                  <a:pos x="102" y="149"/>
                </a:cxn>
                <a:cxn ang="0">
                  <a:pos x="93" y="157"/>
                </a:cxn>
                <a:cxn ang="0">
                  <a:pos x="84" y="163"/>
                </a:cxn>
                <a:cxn ang="0">
                  <a:pos x="73" y="165"/>
                </a:cxn>
                <a:cxn ang="0">
                  <a:pos x="62" y="163"/>
                </a:cxn>
                <a:cxn ang="0">
                  <a:pos x="50" y="158"/>
                </a:cxn>
                <a:cxn ang="0">
                  <a:pos x="39" y="150"/>
                </a:cxn>
                <a:cxn ang="0">
                  <a:pos x="28" y="139"/>
                </a:cxn>
                <a:cxn ang="0">
                  <a:pos x="19" y="125"/>
                </a:cxn>
                <a:cxn ang="0">
                  <a:pos x="12" y="110"/>
                </a:cxn>
                <a:cxn ang="0">
                  <a:pos x="7" y="93"/>
                </a:cxn>
                <a:cxn ang="0">
                  <a:pos x="4" y="76"/>
                </a:cxn>
                <a:cxn ang="0">
                  <a:pos x="3" y="62"/>
                </a:cxn>
                <a:cxn ang="0">
                  <a:pos x="6" y="44"/>
                </a:cxn>
                <a:cxn ang="0">
                  <a:pos x="10" y="30"/>
                </a:cxn>
                <a:cxn ang="0">
                  <a:pos x="17" y="19"/>
                </a:cxn>
                <a:cxn ang="0">
                  <a:pos x="26" y="11"/>
                </a:cxn>
                <a:cxn ang="0">
                  <a:pos x="35" y="5"/>
                </a:cxn>
                <a:cxn ang="0">
                  <a:pos x="46" y="3"/>
                </a:cxn>
                <a:cxn ang="0">
                  <a:pos x="57" y="5"/>
                </a:cxn>
                <a:cxn ang="0">
                  <a:pos x="69" y="10"/>
                </a:cxn>
                <a:cxn ang="0">
                  <a:pos x="80" y="18"/>
                </a:cxn>
                <a:cxn ang="0">
                  <a:pos x="91" y="29"/>
                </a:cxn>
                <a:cxn ang="0">
                  <a:pos x="100" y="43"/>
                </a:cxn>
                <a:cxn ang="0">
                  <a:pos x="107" y="58"/>
                </a:cxn>
                <a:cxn ang="0">
                  <a:pos x="114" y="68"/>
                </a:cxn>
              </a:cxnLst>
              <a:rect l="0" t="0" r="r" b="b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33" name="Group 311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344" name="Freeform 312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5" name="Line 313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6" name="Line 314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7" name="Line 315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8" name="Freeform 316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4" name="Group 317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339" name="Freeform 318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4" y="6"/>
                  </a:cxn>
                  <a:cxn ang="0">
                    <a:pos x="73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0" name="Line 319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1" name="Line 320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2" name="Line 321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3" name="Freeform 322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5" name="Group 323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334" name="Freeform 324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5" name="Line 325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6" name="Line 326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7" name="Line 327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8" name="Freeform 328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6" name="Group 329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329" name="Freeform 330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0" name="Line 331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1" name="Line 332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2" name="Line 333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3" name="Freeform 334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7" name="Group 335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324" name="Freeform 336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6" y="7"/>
                  </a:cxn>
                  <a:cxn ang="0">
                    <a:pos x="76" y="3"/>
                  </a:cxn>
                  <a:cxn ang="0">
                    <a:pos x="73" y="0"/>
                  </a:cxn>
                </a:cxnLst>
                <a:rect l="0" t="0" r="r" b="b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5" name="Line 337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6" name="Line 338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7" name="Line 339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8" name="Freeform 340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8" name="Group 341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319" name="Freeform 342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" name="Line 343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1" name="Line 344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2" name="Line 345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3" name="Freeform 346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9" name="Group 347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314" name="Freeform 348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5" name="Line 349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6" name="Line 350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7" name="Line 351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8" name="Freeform 352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40" name="Group 353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309" name="Freeform 354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0" name="Line 355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1" name="Line 356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2" name="Line 357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3" name="Freeform 358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41" name="Group 359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304" name="Freeform 360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5" name="Line 361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6" name="Line 362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" name="Line 363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8" name="Freeform 364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2" name="Line 365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3" name="Line 366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4" name="Line 367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5" name="Line 368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6" name="Freeform 369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5" y="16"/>
                </a:cxn>
                <a:cxn ang="0">
                  <a:pos x="0" y="26"/>
                </a:cxn>
              </a:cxnLst>
              <a:rect l="0" t="0" r="r" b="b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7" name="Freeform 370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7" y="4"/>
                </a:cxn>
              </a:cxnLst>
              <a:rect l="0" t="0" r="r" b="b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8" name="Group 371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300" name="Freeform 372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3" y="26"/>
                  </a:cxn>
                  <a:cxn ang="0">
                    <a:pos x="49" y="5"/>
                  </a:cxn>
                  <a:cxn ang="0">
                    <a:pos x="49" y="1"/>
                  </a:cxn>
                  <a:cxn ang="0">
                    <a:pos x="45" y="0"/>
                  </a:cxn>
                </a:cxnLst>
                <a:rect l="0" t="0" r="r" b="b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1" name="Line 373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2" name="Line 374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3" name="Line 375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49" name="Group 376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290" name="Freeform 377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0" y="67"/>
                  </a:cxn>
                  <a:cxn ang="0">
                    <a:pos x="1" y="73"/>
                  </a:cxn>
                  <a:cxn ang="0">
                    <a:pos x="176" y="6"/>
                  </a:cxn>
                  <a:cxn ang="0">
                    <a:pos x="176" y="3"/>
                  </a:cxn>
                  <a:cxn ang="0">
                    <a:pos x="174" y="0"/>
                  </a:cxn>
                </a:cxnLst>
                <a:rect l="0" t="0" r="r" b="b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91" name="Group 378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298" name="Freeform 379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9" name="Freeform 380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/>
                  <a:ahLst/>
                  <a:cxnLst>
                    <a:cxn ang="0">
                      <a:pos x="3" y="8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92" name="Group 381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296" name="Freeform 382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7" name="Freeform 383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93" name="Group 384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294" name="Freeform 385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/>
                  <a:ahLst/>
                  <a:cxnLst>
                    <a:cxn ang="0">
                      <a:pos x="34" y="11"/>
                    </a:cxn>
                    <a:cxn ang="0">
                      <a:pos x="34" y="7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14" y="6"/>
                    </a:cxn>
                    <a:cxn ang="0">
                      <a:pos x="0" y="18"/>
                    </a:cxn>
                    <a:cxn ang="0">
                      <a:pos x="19" y="17"/>
                    </a:cxn>
                    <a:cxn ang="0">
                      <a:pos x="34" y="11"/>
                    </a:cxn>
                  </a:cxnLst>
                  <a:rect l="0" t="0" r="r" b="b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5" name="Freeform 386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4" y="5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50" name="Group 387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284" name="Group 388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288" name="Freeform 389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6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5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10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8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9" name="Freeform 390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5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8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9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85" name="Group 391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286" name="Freeform 392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7" name="Freeform 393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51" name="Group 394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280" name="Freeform 395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9" y="6"/>
                  </a:cxn>
                  <a:cxn ang="0">
                    <a:pos x="73" y="13"/>
                  </a:cxn>
                  <a:cxn ang="0">
                    <a:pos x="75" y="21"/>
                  </a:cxn>
                  <a:cxn ang="0">
                    <a:pos x="75" y="28"/>
                  </a:cxn>
                  <a:cxn ang="0">
                    <a:pos x="20" y="68"/>
                  </a:cxn>
                  <a:cxn ang="0">
                    <a:pos x="11" y="59"/>
                  </a:cxn>
                  <a:cxn ang="0">
                    <a:pos x="2" y="39"/>
                  </a:cxn>
                  <a:cxn ang="0">
                    <a:pos x="1" y="25"/>
                  </a:cxn>
                  <a:cxn ang="0">
                    <a:pos x="0" y="10"/>
                  </a:cxn>
                  <a:cxn ang="0">
                    <a:pos x="65" y="0"/>
                  </a:cxn>
                </a:cxnLst>
                <a:rect l="0" t="0" r="r" b="b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81" name="Group 396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282" name="Freeform 397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8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1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8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30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919191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3" name="Freeform 398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9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2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7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29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52" name="Line 399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3" name="Line 400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54" name="Group 401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255" name="Freeform 402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44" y="483"/>
                  </a:cxn>
                  <a:cxn ang="0">
                    <a:pos x="309" y="435"/>
                  </a:cxn>
                  <a:cxn ang="0">
                    <a:pos x="159" y="0"/>
                  </a:cxn>
                  <a:cxn ang="0">
                    <a:pos x="0" y="60"/>
                  </a:cxn>
                </a:cxnLst>
                <a:rect l="0" t="0" r="r" b="b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6" name="Freeform 403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8" y="0"/>
                  </a:cxn>
                  <a:cxn ang="0">
                    <a:pos x="165" y="23"/>
                  </a:cxn>
                  <a:cxn ang="0">
                    <a:pos x="8" y="82"/>
                  </a:cxn>
                  <a:cxn ang="0">
                    <a:pos x="0" y="58"/>
                  </a:cxn>
                </a:cxnLst>
                <a:rect l="0" t="0" r="r" b="b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57" name="Group 404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278" name="Freeform 405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207" y="0"/>
                    </a:cxn>
                    <a:cxn ang="0">
                      <a:pos x="211" y="10"/>
                    </a:cxn>
                    <a:cxn ang="0">
                      <a:pos x="213" y="21"/>
                    </a:cxn>
                    <a:cxn ang="0">
                      <a:pos x="7" y="95"/>
                    </a:cxn>
                    <a:cxn ang="0">
                      <a:pos x="0" y="86"/>
                    </a:cxn>
                    <a:cxn ang="0">
                      <a:pos x="0" y="77"/>
                    </a:cxn>
                  </a:cxnLst>
                  <a:rect l="0" t="0" r="r" b="b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10196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9" name="Freeform 406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209" y="0"/>
                    </a:cxn>
                    <a:cxn ang="0">
                      <a:pos x="213" y="10"/>
                    </a:cxn>
                    <a:cxn ang="0">
                      <a:pos x="215" y="21"/>
                    </a:cxn>
                    <a:cxn ang="0">
                      <a:pos x="7" y="96"/>
                    </a:cxn>
                    <a:cxn ang="0">
                      <a:pos x="0" y="87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58" name="Freeform 407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9" y="0"/>
                  </a:cxn>
                  <a:cxn ang="0">
                    <a:pos x="167" y="26"/>
                  </a:cxn>
                  <a:cxn ang="0">
                    <a:pos x="8" y="83"/>
                  </a:cxn>
                  <a:cxn ang="0">
                    <a:pos x="0" y="59"/>
                  </a:cxn>
                </a:cxnLst>
                <a:rect l="0" t="0" r="r" b="b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59" name="Group 408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273" name="Freeform 409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4" y="71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4" name="Line 410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5" name="Line 411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6" name="Line 412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7" name="Line 413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60" name="Group 414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268" name="Freeform 415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4" y="72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60"/>
                    </a:cxn>
                  </a:cxnLst>
                  <a:rect l="0" t="0" r="r" b="b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9" name="Line 416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0" name="Line 417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1" name="Line 418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2" name="Line 419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61" name="Freeform 420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4" y="0"/>
                  </a:cxn>
                  <a:cxn ang="0">
                    <a:pos x="186" y="93"/>
                  </a:cxn>
                  <a:cxn ang="0">
                    <a:pos x="32" y="152"/>
                  </a:cxn>
                  <a:cxn ang="0">
                    <a:pos x="0" y="58"/>
                  </a:cxn>
                </a:cxnLst>
                <a:rect l="0" t="0" r="r" b="b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2" name="Freeform 421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56" y="0"/>
                  </a:cxn>
                  <a:cxn ang="0">
                    <a:pos x="188" y="93"/>
                  </a:cxn>
                  <a:cxn ang="0">
                    <a:pos x="29" y="140"/>
                  </a:cxn>
                  <a:cxn ang="0">
                    <a:pos x="0" y="56"/>
                  </a:cxn>
                </a:cxnLst>
                <a:rect l="0" t="0" r="r" b="b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3" name="Freeform 422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8" y="0"/>
                  </a:cxn>
                  <a:cxn ang="0">
                    <a:pos x="166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4" name="Line 423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5" name="Freeform 424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7" y="0"/>
                  </a:cxn>
                  <a:cxn ang="0">
                    <a:pos x="165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6" name="Line 425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7" name="Freeform 426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13"/>
                  </a:cxn>
                  <a:cxn ang="0">
                    <a:pos x="6" y="18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429" name="Group 427"/>
          <p:cNvGrpSpPr>
            <a:grpSpLocks/>
          </p:cNvGrpSpPr>
          <p:nvPr/>
        </p:nvGrpSpPr>
        <p:grpSpPr bwMode="auto">
          <a:xfrm>
            <a:off x="3898019" y="919268"/>
            <a:ext cx="762000" cy="609600"/>
            <a:chOff x="3579" y="965"/>
            <a:chExt cx="644" cy="595"/>
          </a:xfrm>
        </p:grpSpPr>
        <p:grpSp>
          <p:nvGrpSpPr>
            <p:cNvPr id="430" name="Group 428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638" name="Freeform 429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/>
                <a:ahLst/>
                <a:cxnLst>
                  <a:cxn ang="0">
                    <a:pos x="380" y="275"/>
                  </a:cxn>
                  <a:cxn ang="0">
                    <a:pos x="290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8"/>
                  </a:cxn>
                  <a:cxn ang="0">
                    <a:pos x="120" y="371"/>
                  </a:cxn>
                  <a:cxn ang="0">
                    <a:pos x="380" y="275"/>
                  </a:cxn>
                </a:cxnLst>
                <a:rect l="0" t="0" r="r" b="b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618FFD">
                      <a:gamma/>
                      <a:shade val="89804"/>
                      <a:invGamma/>
                    </a:srgbClr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9" name="Freeform 430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/>
                <a:ahLst/>
                <a:cxnLst>
                  <a:cxn ang="0">
                    <a:pos x="381" y="276"/>
                  </a:cxn>
                  <a:cxn ang="0">
                    <a:pos x="291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9"/>
                  </a:cxn>
                  <a:cxn ang="0">
                    <a:pos x="120" y="372"/>
                  </a:cxn>
                  <a:cxn ang="0">
                    <a:pos x="381" y="276"/>
                  </a:cxn>
                </a:cxnLst>
                <a:rect l="0" t="0" r="r" b="b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31" name="Group 431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616" name="Freeform 432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35" y="453"/>
                  </a:cxn>
                  <a:cxn ang="0">
                    <a:pos x="290" y="408"/>
                  </a:cxn>
                  <a:cxn ang="0">
                    <a:pos x="149" y="0"/>
                  </a:cxn>
                  <a:cxn ang="0">
                    <a:pos x="0" y="56"/>
                  </a:cxn>
                </a:cxnLst>
                <a:rect l="0" t="0" r="r" b="b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17" name="Group 433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634" name="Line 434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5" name="Line 435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6" name="Line 436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7" name="Line 437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618" name="Freeform 438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44" y="0"/>
                  </a:cxn>
                  <a:cxn ang="0">
                    <a:pos x="174" y="87"/>
                  </a:cxn>
                  <a:cxn ang="0">
                    <a:pos x="29" y="142"/>
                  </a:cxn>
                  <a:cxn ang="0">
                    <a:pos x="0" y="54"/>
                  </a:cxn>
                </a:cxnLst>
                <a:rect l="0" t="0" r="r" b="b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9" name="Freeform 439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5"/>
                  </a:cxn>
                </a:cxnLst>
                <a:rect l="0" t="0" r="r" b="b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0" name="Freeform 440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7"/>
                  </a:cxn>
                </a:cxnLst>
                <a:rect l="0" t="0" r="r" b="b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21" name="Group 441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632" name="Freeform 442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45" y="0"/>
                    </a:cxn>
                    <a:cxn ang="0">
                      <a:pos x="151" y="19"/>
                    </a:cxn>
                    <a:cxn ang="0">
                      <a:pos x="6" y="73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80000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33" name="Freeform 443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146" y="0"/>
                    </a:cxn>
                    <a:cxn ang="0">
                      <a:pos x="152" y="19"/>
                    </a:cxn>
                    <a:cxn ang="0">
                      <a:pos x="6" y="75"/>
                    </a:cxn>
                    <a:cxn ang="0">
                      <a:pos x="0" y="56"/>
                    </a:cxn>
                  </a:cxnLst>
                  <a:rect l="0" t="0" r="r" b="b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22" name="Freeform 444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7" y="0"/>
                  </a:cxn>
                  <a:cxn ang="0">
                    <a:pos x="155" y="24"/>
                  </a:cxn>
                  <a:cxn ang="0">
                    <a:pos x="6" y="77"/>
                  </a:cxn>
                  <a:cxn ang="0">
                    <a:pos x="0" y="55"/>
                  </a:cxn>
                </a:cxnLst>
                <a:rect l="0" t="0" r="r" b="b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23" name="Group 445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627" name="Freeform 446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4" y="68"/>
                    </a:cxn>
                    <a:cxn ang="0">
                      <a:pos x="154" y="11"/>
                    </a:cxn>
                    <a:cxn ang="0">
                      <a:pos x="151" y="0"/>
                    </a:cxn>
                    <a:cxn ang="0">
                      <a:pos x="0" y="57"/>
                    </a:cxn>
                  </a:cxnLst>
                  <a:rect l="0" t="0" r="r" b="b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8" name="Line 447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29" name="Line 448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0" name="Line 449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1" name="Line 450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624" name="Freeform 451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8" y="0"/>
                  </a:cxn>
                  <a:cxn ang="0">
                    <a:pos x="156" y="24"/>
                  </a:cxn>
                  <a:cxn ang="0">
                    <a:pos x="7" y="78"/>
                  </a:cxn>
                  <a:cxn ang="0">
                    <a:pos x="0" y="57"/>
                  </a:cxn>
                </a:cxnLst>
                <a:rect l="0" t="0" r="r" b="b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5" name="Freeform 452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47" y="0"/>
                  </a:cxn>
                  <a:cxn ang="0">
                    <a:pos x="177" y="87"/>
                  </a:cxn>
                  <a:cxn ang="0">
                    <a:pos x="27" y="130"/>
                  </a:cxn>
                  <a:cxn ang="0">
                    <a:pos x="0" y="52"/>
                  </a:cxn>
                </a:cxnLst>
                <a:rect l="0" t="0" r="r" b="b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6" name="Line 453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32" name="Group 454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604" name="Group 455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614" name="Freeform 456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4"/>
                    </a:cxn>
                    <a:cxn ang="0">
                      <a:pos x="4" y="6"/>
                    </a:cxn>
                    <a:cxn ang="0">
                      <a:pos x="11" y="3"/>
                    </a:cxn>
                    <a:cxn ang="0">
                      <a:pos x="12" y="1"/>
                    </a:cxn>
                    <a:cxn ang="0">
                      <a:pos x="14" y="0"/>
                    </a:cxn>
                    <a:cxn ang="0">
                      <a:pos x="16" y="2"/>
                    </a:cxn>
                    <a:cxn ang="0">
                      <a:pos x="20" y="2"/>
                    </a:cxn>
                    <a:cxn ang="0">
                      <a:pos x="17" y="6"/>
                    </a:cxn>
                    <a:cxn ang="0">
                      <a:pos x="17" y="8"/>
                    </a:cxn>
                    <a:cxn ang="0">
                      <a:pos x="15" y="9"/>
                    </a:cxn>
                    <a:cxn ang="0">
                      <a:pos x="13" y="7"/>
                    </a:cxn>
                    <a:cxn ang="0">
                      <a:pos x="6" y="10"/>
                    </a:cxn>
                    <a:cxn ang="0">
                      <a:pos x="6" y="12"/>
                    </a:cxn>
                    <a:cxn ang="0">
                      <a:pos x="3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5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5" name="Freeform 457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5" y="7"/>
                    </a:cxn>
                    <a:cxn ang="0">
                      <a:pos x="12" y="4"/>
                    </a:cxn>
                    <a:cxn ang="0">
                      <a:pos x="13" y="1"/>
                    </a:cxn>
                    <a:cxn ang="0">
                      <a:pos x="15" y="0"/>
                    </a:cxn>
                    <a:cxn ang="0">
                      <a:pos x="18" y="2"/>
                    </a:cxn>
                    <a:cxn ang="0">
                      <a:pos x="22" y="2"/>
                    </a:cxn>
                    <a:cxn ang="0">
                      <a:pos x="19" y="7"/>
                    </a:cxn>
                    <a:cxn ang="0">
                      <a:pos x="19" y="10"/>
                    </a:cxn>
                    <a:cxn ang="0">
                      <a:pos x="16" y="10"/>
                    </a:cxn>
                    <a:cxn ang="0">
                      <a:pos x="14" y="8"/>
                    </a:cxn>
                    <a:cxn ang="0">
                      <a:pos x="6" y="11"/>
                    </a:cxn>
                    <a:cxn ang="0">
                      <a:pos x="6" y="14"/>
                    </a:cxn>
                    <a:cxn ang="0">
                      <a:pos x="4" y="15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05" name="Group 458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612" name="Freeform 459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/>
                  <a:ahLst/>
                  <a:cxnLst>
                    <a:cxn ang="0">
                      <a:pos x="8" y="38"/>
                    </a:cxn>
                    <a:cxn ang="0">
                      <a:pos x="0" y="13"/>
                    </a:cxn>
                    <a:cxn ang="0">
                      <a:pos x="32" y="0"/>
                    </a:cxn>
                    <a:cxn ang="0">
                      <a:pos x="41" y="25"/>
                    </a:cxn>
                    <a:cxn ang="0">
                      <a:pos x="8" y="38"/>
                    </a:cxn>
                  </a:cxnLst>
                  <a:rect l="0" t="0" r="r" b="b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3" name="Freeform 460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/>
                  <a:ahLst/>
                  <a:cxnLst>
                    <a:cxn ang="0">
                      <a:pos x="8" y="40"/>
                    </a:cxn>
                    <a:cxn ang="0">
                      <a:pos x="0" y="14"/>
                    </a:cxn>
                    <a:cxn ang="0">
                      <a:pos x="33" y="0"/>
                    </a:cxn>
                    <a:cxn ang="0">
                      <a:pos x="43" y="26"/>
                    </a:cxn>
                    <a:cxn ang="0">
                      <a:pos x="8" y="40"/>
                    </a:cxn>
                  </a:cxnLst>
                  <a:rect l="0" t="0" r="r" b="b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06" name="Group 461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610" name="Freeform 462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10" y="10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1" name="Freeform 463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12" y="10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07" name="Group 464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608" name="Freeform 465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7" y="3"/>
                    </a:cxn>
                    <a:cxn ang="0">
                      <a:pos x="1" y="4"/>
                    </a:cxn>
                  </a:cxnLst>
                  <a:rect l="0" t="0" r="r" b="b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3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9" name="Freeform 466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33" name="Group 467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602" name="Freeform 468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3" y="14"/>
                  </a:cxn>
                  <a:cxn ang="0">
                    <a:pos x="200" y="212"/>
                  </a:cxn>
                  <a:cxn ang="0">
                    <a:pos x="181" y="271"/>
                  </a:cxn>
                  <a:cxn ang="0">
                    <a:pos x="120" y="294"/>
                  </a:cxn>
                  <a:cxn ang="0">
                    <a:pos x="72" y="292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618FFD">
                      <a:gamma/>
                      <a:tint val="50196"/>
                      <a:invGamma/>
                    </a:srgbClr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3" name="Freeform 469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4" y="14"/>
                  </a:cxn>
                  <a:cxn ang="0">
                    <a:pos x="201" y="213"/>
                  </a:cxn>
                  <a:cxn ang="0">
                    <a:pos x="182" y="272"/>
                  </a:cxn>
                  <a:cxn ang="0">
                    <a:pos x="121" y="295"/>
                  </a:cxn>
                  <a:cxn ang="0">
                    <a:pos x="72" y="293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34" name="Group 470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594" name="Group 471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600" name="Freeform 472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1" name="Freeform 473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5" y="81"/>
                    </a:cxn>
                    <a:cxn ang="0">
                      <a:pos x="39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595" name="Line 474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6" name="Line 475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7" name="Line 476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8" name="Line 477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9" name="Line 478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35" name="Group 479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586" name="Group 480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592" name="Freeform 481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7" y="94"/>
                    </a:cxn>
                    <a:cxn ang="0">
                      <a:pos x="65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69804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3" name="Freeform 482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587" name="Line 483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8" name="Line 484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9" name="Line 485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0" name="Line 486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1" name="Line 487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36" name="Group 488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578" name="Group 489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584" name="Freeform 490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5" name="Freeform 491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579" name="Line 492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0" name="Line 493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1" name="Line 494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2" name="Line 495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3" name="Line 496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37" name="Group 497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570" name="Group 498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576" name="Freeform 499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7" name="Freeform 500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571" name="Line 501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2" name="Line 502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3" name="Line 503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4" name="Line 504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5" name="Line 505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438" name="Freeform 506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/>
              <a:ahLst/>
              <a:cxnLst>
                <a:cxn ang="0">
                  <a:pos x="114" y="63"/>
                </a:cxn>
                <a:cxn ang="0">
                  <a:pos x="110" y="52"/>
                </a:cxn>
                <a:cxn ang="0">
                  <a:pos x="104" y="42"/>
                </a:cxn>
                <a:cxn ang="0">
                  <a:pos x="98" y="32"/>
                </a:cxn>
                <a:cxn ang="0">
                  <a:pos x="91" y="23"/>
                </a:cxn>
                <a:cxn ang="0">
                  <a:pos x="84" y="16"/>
                </a:cxn>
                <a:cxn ang="0">
                  <a:pos x="76" y="9"/>
                </a:cxn>
                <a:cxn ang="0">
                  <a:pos x="67" y="5"/>
                </a:cxn>
                <a:cxn ang="0">
                  <a:pos x="59" y="2"/>
                </a:cxn>
                <a:cxn ang="0">
                  <a:pos x="51" y="0"/>
                </a:cxn>
                <a:cxn ang="0">
                  <a:pos x="42" y="0"/>
                </a:cxn>
                <a:cxn ang="0">
                  <a:pos x="35" y="2"/>
                </a:cxn>
                <a:cxn ang="0">
                  <a:pos x="27" y="6"/>
                </a:cxn>
                <a:cxn ang="0">
                  <a:pos x="21" y="10"/>
                </a:cxn>
                <a:cxn ang="0">
                  <a:pos x="15" y="17"/>
                </a:cxn>
                <a:cxn ang="0">
                  <a:pos x="10" y="25"/>
                </a:cxn>
                <a:cxn ang="0">
                  <a:pos x="6" y="34"/>
                </a:cxn>
                <a:cxn ang="0">
                  <a:pos x="3" y="43"/>
                </a:cxn>
                <a:cxn ang="0">
                  <a:pos x="1" y="54"/>
                </a:cxn>
                <a:cxn ang="0">
                  <a:pos x="0" y="66"/>
                </a:cxn>
                <a:cxn ang="0">
                  <a:pos x="1" y="77"/>
                </a:cxn>
                <a:cxn ang="0">
                  <a:pos x="2" y="89"/>
                </a:cxn>
                <a:cxn ang="0">
                  <a:pos x="5" y="101"/>
                </a:cxn>
                <a:cxn ang="0">
                  <a:pos x="9" y="113"/>
                </a:cxn>
                <a:cxn ang="0">
                  <a:pos x="14" y="123"/>
                </a:cxn>
                <a:cxn ang="0">
                  <a:pos x="20" y="133"/>
                </a:cxn>
                <a:cxn ang="0">
                  <a:pos x="26" y="143"/>
                </a:cxn>
                <a:cxn ang="0">
                  <a:pos x="34" y="151"/>
                </a:cxn>
                <a:cxn ang="0">
                  <a:pos x="41" y="158"/>
                </a:cxn>
                <a:cxn ang="0">
                  <a:pos x="49" y="163"/>
                </a:cxn>
                <a:cxn ang="0">
                  <a:pos x="58" y="167"/>
                </a:cxn>
                <a:cxn ang="0">
                  <a:pos x="66" y="170"/>
                </a:cxn>
                <a:cxn ang="0">
                  <a:pos x="74" y="170"/>
                </a:cxn>
                <a:cxn ang="0">
                  <a:pos x="82" y="169"/>
                </a:cxn>
                <a:cxn ang="0">
                  <a:pos x="90" y="167"/>
                </a:cxn>
                <a:cxn ang="0">
                  <a:pos x="97" y="162"/>
                </a:cxn>
                <a:cxn ang="0">
                  <a:pos x="103" y="156"/>
                </a:cxn>
                <a:cxn ang="0">
                  <a:pos x="109" y="149"/>
                </a:cxn>
                <a:cxn ang="0">
                  <a:pos x="114" y="141"/>
                </a:cxn>
                <a:cxn ang="0">
                  <a:pos x="117" y="132"/>
                </a:cxn>
                <a:cxn ang="0">
                  <a:pos x="120" y="121"/>
                </a:cxn>
                <a:cxn ang="0">
                  <a:pos x="121" y="110"/>
                </a:cxn>
                <a:cxn ang="0">
                  <a:pos x="121" y="99"/>
                </a:cxn>
                <a:cxn ang="0">
                  <a:pos x="120" y="87"/>
                </a:cxn>
                <a:cxn ang="0">
                  <a:pos x="117" y="75"/>
                </a:cxn>
              </a:cxnLst>
              <a:rect l="0" t="0" r="r" b="b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39" name="Group 507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565" name="Freeform 508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6" name="Line 509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7" name="Line 510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8" name="Line 511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9" name="Freeform 512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40" name="Freeform 513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7"/>
                </a:cxn>
                <a:cxn ang="0">
                  <a:pos x="74" y="6"/>
                </a:cxn>
                <a:cxn ang="0">
                  <a:pos x="74" y="3"/>
                </a:cxn>
                <a:cxn ang="0">
                  <a:pos x="71" y="0"/>
                </a:cxn>
              </a:cxnLst>
              <a:rect l="0" t="0" r="r" b="b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1" name="Freeform 514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/>
              <a:ahLst/>
              <a:cxnLst>
                <a:cxn ang="0">
                  <a:pos x="5" y="24"/>
                </a:cxn>
                <a:cxn ang="0">
                  <a:pos x="32" y="13"/>
                </a:cxn>
                <a:cxn ang="0">
                  <a:pos x="32" y="7"/>
                </a:cxn>
                <a:cxn ang="0">
                  <a:pos x="30" y="2"/>
                </a:cxn>
                <a:cxn ang="0">
                  <a:pos x="25" y="0"/>
                </a:cxn>
                <a:cxn ang="0">
                  <a:pos x="2" y="11"/>
                </a:cxn>
                <a:cxn ang="0">
                  <a:pos x="0" y="15"/>
                </a:cxn>
                <a:cxn ang="0">
                  <a:pos x="2" y="15"/>
                </a:cxn>
                <a:cxn ang="0">
                  <a:pos x="5" y="17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4"/>
                </a:cxn>
              </a:cxnLst>
              <a:rect l="0" t="0" r="r" b="b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42" name="Group 515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560" name="Freeform 516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1" name="Line 517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2" name="Line 518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3" name="Line 519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4" name="Freeform 520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43" name="Freeform 521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/>
              <a:ahLst/>
              <a:cxnLst>
                <a:cxn ang="0">
                  <a:pos x="110" y="57"/>
                </a:cxn>
                <a:cxn ang="0">
                  <a:pos x="103" y="41"/>
                </a:cxn>
                <a:cxn ang="0">
                  <a:pos x="93" y="27"/>
                </a:cxn>
                <a:cxn ang="0">
                  <a:pos x="82" y="16"/>
                </a:cxn>
                <a:cxn ang="0">
                  <a:pos x="70" y="7"/>
                </a:cxn>
                <a:cxn ang="0">
                  <a:pos x="58" y="2"/>
                </a:cxn>
                <a:cxn ang="0">
                  <a:pos x="46" y="0"/>
                </a:cxn>
                <a:cxn ang="0">
                  <a:pos x="34" y="2"/>
                </a:cxn>
                <a:cxn ang="0">
                  <a:pos x="24" y="8"/>
                </a:cxn>
                <a:cxn ang="0">
                  <a:pos x="14" y="17"/>
                </a:cxn>
                <a:cxn ang="0">
                  <a:pos x="7" y="29"/>
                </a:cxn>
                <a:cxn ang="0">
                  <a:pos x="2" y="43"/>
                </a:cxn>
                <a:cxn ang="0">
                  <a:pos x="0" y="59"/>
                </a:cxn>
                <a:cxn ang="0">
                  <a:pos x="1" y="76"/>
                </a:cxn>
                <a:cxn ang="0">
                  <a:pos x="4" y="94"/>
                </a:cxn>
                <a:cxn ang="0">
                  <a:pos x="9" y="111"/>
                </a:cxn>
                <a:cxn ang="0">
                  <a:pos x="16" y="127"/>
                </a:cxn>
                <a:cxn ang="0">
                  <a:pos x="26" y="141"/>
                </a:cxn>
                <a:cxn ang="0">
                  <a:pos x="37" y="152"/>
                </a:cxn>
                <a:cxn ang="0">
                  <a:pos x="49" y="161"/>
                </a:cxn>
                <a:cxn ang="0">
                  <a:pos x="61" y="166"/>
                </a:cxn>
                <a:cxn ang="0">
                  <a:pos x="73" y="168"/>
                </a:cxn>
                <a:cxn ang="0">
                  <a:pos x="85" y="166"/>
                </a:cxn>
                <a:cxn ang="0">
                  <a:pos x="95" y="160"/>
                </a:cxn>
                <a:cxn ang="0">
                  <a:pos x="105" y="151"/>
                </a:cxn>
                <a:cxn ang="0">
                  <a:pos x="112" y="139"/>
                </a:cxn>
                <a:cxn ang="0">
                  <a:pos x="117" y="125"/>
                </a:cxn>
                <a:cxn ang="0">
                  <a:pos x="119" y="109"/>
                </a:cxn>
                <a:cxn ang="0">
                  <a:pos x="118" y="92"/>
                </a:cxn>
                <a:cxn ang="0">
                  <a:pos x="115" y="74"/>
                </a:cxn>
                <a:cxn ang="0">
                  <a:pos x="112" y="75"/>
                </a:cxn>
                <a:cxn ang="0">
                  <a:pos x="115" y="92"/>
                </a:cxn>
                <a:cxn ang="0">
                  <a:pos x="116" y="106"/>
                </a:cxn>
                <a:cxn ang="0">
                  <a:pos x="113" y="124"/>
                </a:cxn>
                <a:cxn ang="0">
                  <a:pos x="109" y="138"/>
                </a:cxn>
                <a:cxn ang="0">
                  <a:pos x="102" y="149"/>
                </a:cxn>
                <a:cxn ang="0">
                  <a:pos x="93" y="157"/>
                </a:cxn>
                <a:cxn ang="0">
                  <a:pos x="84" y="163"/>
                </a:cxn>
                <a:cxn ang="0">
                  <a:pos x="73" y="165"/>
                </a:cxn>
                <a:cxn ang="0">
                  <a:pos x="62" y="163"/>
                </a:cxn>
                <a:cxn ang="0">
                  <a:pos x="50" y="158"/>
                </a:cxn>
                <a:cxn ang="0">
                  <a:pos x="39" y="150"/>
                </a:cxn>
                <a:cxn ang="0">
                  <a:pos x="28" y="139"/>
                </a:cxn>
                <a:cxn ang="0">
                  <a:pos x="19" y="125"/>
                </a:cxn>
                <a:cxn ang="0">
                  <a:pos x="12" y="110"/>
                </a:cxn>
                <a:cxn ang="0">
                  <a:pos x="7" y="93"/>
                </a:cxn>
                <a:cxn ang="0">
                  <a:pos x="4" y="76"/>
                </a:cxn>
                <a:cxn ang="0">
                  <a:pos x="3" y="62"/>
                </a:cxn>
                <a:cxn ang="0">
                  <a:pos x="6" y="44"/>
                </a:cxn>
                <a:cxn ang="0">
                  <a:pos x="10" y="30"/>
                </a:cxn>
                <a:cxn ang="0">
                  <a:pos x="17" y="19"/>
                </a:cxn>
                <a:cxn ang="0">
                  <a:pos x="26" y="11"/>
                </a:cxn>
                <a:cxn ang="0">
                  <a:pos x="35" y="5"/>
                </a:cxn>
                <a:cxn ang="0">
                  <a:pos x="46" y="3"/>
                </a:cxn>
                <a:cxn ang="0">
                  <a:pos x="57" y="5"/>
                </a:cxn>
                <a:cxn ang="0">
                  <a:pos x="69" y="10"/>
                </a:cxn>
                <a:cxn ang="0">
                  <a:pos x="80" y="18"/>
                </a:cxn>
                <a:cxn ang="0">
                  <a:pos x="91" y="29"/>
                </a:cxn>
                <a:cxn ang="0">
                  <a:pos x="100" y="43"/>
                </a:cxn>
                <a:cxn ang="0">
                  <a:pos x="107" y="58"/>
                </a:cxn>
                <a:cxn ang="0">
                  <a:pos x="114" y="68"/>
                </a:cxn>
              </a:cxnLst>
              <a:rect l="0" t="0" r="r" b="b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44" name="Group 522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555" name="Freeform 523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6" name="Line 524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7" name="Line 525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8" name="Line 526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9" name="Freeform 527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45" name="Group 528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550" name="Freeform 529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4" y="6"/>
                  </a:cxn>
                  <a:cxn ang="0">
                    <a:pos x="73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1" name="Line 530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2" name="Line 531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3" name="Line 532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4" name="Freeform 533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46" name="Group 534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545" name="Freeform 535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6" name="Line 536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7" name="Line 537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8" name="Line 538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9" name="Freeform 539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47" name="Group 540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540" name="Freeform 541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1" name="Line 542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2" name="Line 543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3" name="Line 544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4" name="Freeform 545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48" name="Group 546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535" name="Freeform 547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6" y="7"/>
                  </a:cxn>
                  <a:cxn ang="0">
                    <a:pos x="76" y="3"/>
                  </a:cxn>
                  <a:cxn ang="0">
                    <a:pos x="73" y="0"/>
                  </a:cxn>
                </a:cxnLst>
                <a:rect l="0" t="0" r="r" b="b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6" name="Line 548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7" name="Line 549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8" name="Line 550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9" name="Freeform 551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49" name="Group 552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530" name="Freeform 553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1" name="Line 554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2" name="Line 555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3" name="Line 556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4" name="Freeform 557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50" name="Group 558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525" name="Freeform 559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6" name="Line 560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7" name="Line 561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8" name="Line 562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9" name="Freeform 563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51" name="Group 564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520" name="Freeform 565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1" name="Line 566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2" name="Line 567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3" name="Line 568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4" name="Freeform 569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52" name="Group 570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515" name="Freeform 571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6" name="Line 572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7" name="Line 573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8" name="Line 574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9" name="Freeform 575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53" name="Line 576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4" name="Line 577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5" name="Line 578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6" name="Line 579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7" name="Freeform 580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5" y="16"/>
                </a:cxn>
                <a:cxn ang="0">
                  <a:pos x="0" y="26"/>
                </a:cxn>
              </a:cxnLst>
              <a:rect l="0" t="0" r="r" b="b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8" name="Freeform 581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7" y="4"/>
                </a:cxn>
              </a:cxnLst>
              <a:rect l="0" t="0" r="r" b="b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59" name="Group 582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511" name="Freeform 583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3" y="26"/>
                  </a:cxn>
                  <a:cxn ang="0">
                    <a:pos x="49" y="5"/>
                  </a:cxn>
                  <a:cxn ang="0">
                    <a:pos x="49" y="1"/>
                  </a:cxn>
                  <a:cxn ang="0">
                    <a:pos x="45" y="0"/>
                  </a:cxn>
                </a:cxnLst>
                <a:rect l="0" t="0" r="r" b="b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2" name="Line 584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3" name="Line 585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4" name="Line 586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60" name="Group 587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501" name="Freeform 588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0" y="67"/>
                  </a:cxn>
                  <a:cxn ang="0">
                    <a:pos x="1" y="73"/>
                  </a:cxn>
                  <a:cxn ang="0">
                    <a:pos x="176" y="6"/>
                  </a:cxn>
                  <a:cxn ang="0">
                    <a:pos x="176" y="3"/>
                  </a:cxn>
                  <a:cxn ang="0">
                    <a:pos x="174" y="0"/>
                  </a:cxn>
                </a:cxnLst>
                <a:rect l="0" t="0" r="r" b="b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502" name="Group 589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509" name="Freeform 590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0" name="Freeform 591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/>
                  <a:ahLst/>
                  <a:cxnLst>
                    <a:cxn ang="0">
                      <a:pos x="3" y="8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503" name="Group 592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507" name="Freeform 593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8" name="Freeform 594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504" name="Group 595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505" name="Freeform 596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/>
                  <a:ahLst/>
                  <a:cxnLst>
                    <a:cxn ang="0">
                      <a:pos x="34" y="11"/>
                    </a:cxn>
                    <a:cxn ang="0">
                      <a:pos x="34" y="7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14" y="6"/>
                    </a:cxn>
                    <a:cxn ang="0">
                      <a:pos x="0" y="18"/>
                    </a:cxn>
                    <a:cxn ang="0">
                      <a:pos x="19" y="17"/>
                    </a:cxn>
                    <a:cxn ang="0">
                      <a:pos x="34" y="11"/>
                    </a:cxn>
                  </a:cxnLst>
                  <a:rect l="0" t="0" r="r" b="b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6" name="Freeform 597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4" y="5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61" name="Group 598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495" name="Group 599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499" name="Freeform 600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6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5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10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8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0" name="Freeform 601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5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8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9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496" name="Group 602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497" name="Freeform 603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8" name="Freeform 604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62" name="Group 605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491" name="Freeform 606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9" y="6"/>
                  </a:cxn>
                  <a:cxn ang="0">
                    <a:pos x="73" y="13"/>
                  </a:cxn>
                  <a:cxn ang="0">
                    <a:pos x="75" y="21"/>
                  </a:cxn>
                  <a:cxn ang="0">
                    <a:pos x="75" y="28"/>
                  </a:cxn>
                  <a:cxn ang="0">
                    <a:pos x="20" y="68"/>
                  </a:cxn>
                  <a:cxn ang="0">
                    <a:pos x="11" y="59"/>
                  </a:cxn>
                  <a:cxn ang="0">
                    <a:pos x="2" y="39"/>
                  </a:cxn>
                  <a:cxn ang="0">
                    <a:pos x="1" y="25"/>
                  </a:cxn>
                  <a:cxn ang="0">
                    <a:pos x="0" y="10"/>
                  </a:cxn>
                  <a:cxn ang="0">
                    <a:pos x="65" y="0"/>
                  </a:cxn>
                </a:cxnLst>
                <a:rect l="0" t="0" r="r" b="b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92" name="Group 607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493" name="Freeform 608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8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1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8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30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919191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4" name="Freeform 609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9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2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7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29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463" name="Line 610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64" name="Line 611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465" name="Group 612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466" name="Freeform 613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44" y="483"/>
                  </a:cxn>
                  <a:cxn ang="0">
                    <a:pos x="309" y="435"/>
                  </a:cxn>
                  <a:cxn ang="0">
                    <a:pos x="159" y="0"/>
                  </a:cxn>
                  <a:cxn ang="0">
                    <a:pos x="0" y="60"/>
                  </a:cxn>
                </a:cxnLst>
                <a:rect l="0" t="0" r="r" b="b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7" name="Freeform 614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8" y="0"/>
                  </a:cxn>
                  <a:cxn ang="0">
                    <a:pos x="165" y="23"/>
                  </a:cxn>
                  <a:cxn ang="0">
                    <a:pos x="8" y="82"/>
                  </a:cxn>
                  <a:cxn ang="0">
                    <a:pos x="0" y="58"/>
                  </a:cxn>
                </a:cxnLst>
                <a:rect l="0" t="0" r="r" b="b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68" name="Group 615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489" name="Freeform 616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207" y="0"/>
                    </a:cxn>
                    <a:cxn ang="0">
                      <a:pos x="211" y="10"/>
                    </a:cxn>
                    <a:cxn ang="0">
                      <a:pos x="213" y="21"/>
                    </a:cxn>
                    <a:cxn ang="0">
                      <a:pos x="7" y="95"/>
                    </a:cxn>
                    <a:cxn ang="0">
                      <a:pos x="0" y="86"/>
                    </a:cxn>
                    <a:cxn ang="0">
                      <a:pos x="0" y="77"/>
                    </a:cxn>
                  </a:cxnLst>
                  <a:rect l="0" t="0" r="r" b="b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10196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0" name="Freeform 617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209" y="0"/>
                    </a:cxn>
                    <a:cxn ang="0">
                      <a:pos x="213" y="10"/>
                    </a:cxn>
                    <a:cxn ang="0">
                      <a:pos x="215" y="21"/>
                    </a:cxn>
                    <a:cxn ang="0">
                      <a:pos x="7" y="96"/>
                    </a:cxn>
                    <a:cxn ang="0">
                      <a:pos x="0" y="87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469" name="Freeform 618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9" y="0"/>
                  </a:cxn>
                  <a:cxn ang="0">
                    <a:pos x="167" y="26"/>
                  </a:cxn>
                  <a:cxn ang="0">
                    <a:pos x="8" y="83"/>
                  </a:cxn>
                  <a:cxn ang="0">
                    <a:pos x="0" y="59"/>
                  </a:cxn>
                </a:cxnLst>
                <a:rect l="0" t="0" r="r" b="b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70" name="Group 619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484" name="Freeform 620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4" y="71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5" name="Line 621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86" name="Line 622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87" name="Line 623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88" name="Line 624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471" name="Group 625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479" name="Freeform 626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4" y="72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60"/>
                    </a:cxn>
                  </a:cxnLst>
                  <a:rect l="0" t="0" r="r" b="b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0" name="Line 627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81" name="Line 628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82" name="Line 629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83" name="Line 630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72" name="Freeform 631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4" y="0"/>
                  </a:cxn>
                  <a:cxn ang="0">
                    <a:pos x="186" y="93"/>
                  </a:cxn>
                  <a:cxn ang="0">
                    <a:pos x="32" y="152"/>
                  </a:cxn>
                  <a:cxn ang="0">
                    <a:pos x="0" y="58"/>
                  </a:cxn>
                </a:cxnLst>
                <a:rect l="0" t="0" r="r" b="b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3" name="Freeform 632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56" y="0"/>
                  </a:cxn>
                  <a:cxn ang="0">
                    <a:pos x="188" y="93"/>
                  </a:cxn>
                  <a:cxn ang="0">
                    <a:pos x="29" y="140"/>
                  </a:cxn>
                  <a:cxn ang="0">
                    <a:pos x="0" y="56"/>
                  </a:cxn>
                </a:cxnLst>
                <a:rect l="0" t="0" r="r" b="b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4" name="Freeform 633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8" y="0"/>
                  </a:cxn>
                  <a:cxn ang="0">
                    <a:pos x="166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5" name="Line 634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6" name="Freeform 635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7" y="0"/>
                  </a:cxn>
                  <a:cxn ang="0">
                    <a:pos x="165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7" name="Line 636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8" name="Freeform 637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13"/>
                  </a:cxn>
                  <a:cxn ang="0">
                    <a:pos x="6" y="18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40" name="Group 638"/>
          <p:cNvGrpSpPr>
            <a:grpSpLocks/>
          </p:cNvGrpSpPr>
          <p:nvPr/>
        </p:nvGrpSpPr>
        <p:grpSpPr bwMode="auto">
          <a:xfrm>
            <a:off x="6957847" y="1072303"/>
            <a:ext cx="304800" cy="304800"/>
            <a:chOff x="3579" y="965"/>
            <a:chExt cx="644" cy="595"/>
          </a:xfrm>
        </p:grpSpPr>
        <p:grpSp>
          <p:nvGrpSpPr>
            <p:cNvPr id="641" name="Group 639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849" name="Freeform 640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/>
                <a:ahLst/>
                <a:cxnLst>
                  <a:cxn ang="0">
                    <a:pos x="380" y="275"/>
                  </a:cxn>
                  <a:cxn ang="0">
                    <a:pos x="290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8"/>
                  </a:cxn>
                  <a:cxn ang="0">
                    <a:pos x="120" y="371"/>
                  </a:cxn>
                  <a:cxn ang="0">
                    <a:pos x="380" y="275"/>
                  </a:cxn>
                </a:cxnLst>
                <a:rect l="0" t="0" r="r" b="b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618FFD">
                      <a:gamma/>
                      <a:shade val="89804"/>
                      <a:invGamma/>
                    </a:srgbClr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" name="Freeform 641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/>
                <a:ahLst/>
                <a:cxnLst>
                  <a:cxn ang="0">
                    <a:pos x="381" y="276"/>
                  </a:cxn>
                  <a:cxn ang="0">
                    <a:pos x="291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9"/>
                  </a:cxn>
                  <a:cxn ang="0">
                    <a:pos x="120" y="372"/>
                  </a:cxn>
                  <a:cxn ang="0">
                    <a:pos x="381" y="276"/>
                  </a:cxn>
                </a:cxnLst>
                <a:rect l="0" t="0" r="r" b="b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42" name="Group 642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827" name="Freeform 643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35" y="453"/>
                  </a:cxn>
                  <a:cxn ang="0">
                    <a:pos x="290" y="408"/>
                  </a:cxn>
                  <a:cxn ang="0">
                    <a:pos x="149" y="0"/>
                  </a:cxn>
                  <a:cxn ang="0">
                    <a:pos x="0" y="56"/>
                  </a:cxn>
                </a:cxnLst>
                <a:rect l="0" t="0" r="r" b="b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28" name="Group 644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845" name="Line 645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6" name="Line 646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7" name="Line 647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8" name="Line 648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29" name="Freeform 649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44" y="0"/>
                  </a:cxn>
                  <a:cxn ang="0">
                    <a:pos x="174" y="87"/>
                  </a:cxn>
                  <a:cxn ang="0">
                    <a:pos x="29" y="142"/>
                  </a:cxn>
                  <a:cxn ang="0">
                    <a:pos x="0" y="54"/>
                  </a:cxn>
                </a:cxnLst>
                <a:rect l="0" t="0" r="r" b="b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0" name="Freeform 650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5"/>
                  </a:cxn>
                </a:cxnLst>
                <a:rect l="0" t="0" r="r" b="b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1" name="Freeform 651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7"/>
                  </a:cxn>
                </a:cxnLst>
                <a:rect l="0" t="0" r="r" b="b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32" name="Group 652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843" name="Freeform 653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45" y="0"/>
                    </a:cxn>
                    <a:cxn ang="0">
                      <a:pos x="151" y="19"/>
                    </a:cxn>
                    <a:cxn ang="0">
                      <a:pos x="6" y="73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80000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44" name="Freeform 654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146" y="0"/>
                    </a:cxn>
                    <a:cxn ang="0">
                      <a:pos x="152" y="19"/>
                    </a:cxn>
                    <a:cxn ang="0">
                      <a:pos x="6" y="75"/>
                    </a:cxn>
                    <a:cxn ang="0">
                      <a:pos x="0" y="56"/>
                    </a:cxn>
                  </a:cxnLst>
                  <a:rect l="0" t="0" r="r" b="b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833" name="Freeform 655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7" y="0"/>
                  </a:cxn>
                  <a:cxn ang="0">
                    <a:pos x="155" y="24"/>
                  </a:cxn>
                  <a:cxn ang="0">
                    <a:pos x="6" y="77"/>
                  </a:cxn>
                  <a:cxn ang="0">
                    <a:pos x="0" y="55"/>
                  </a:cxn>
                </a:cxnLst>
                <a:rect l="0" t="0" r="r" b="b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34" name="Group 656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838" name="Freeform 657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4" y="68"/>
                    </a:cxn>
                    <a:cxn ang="0">
                      <a:pos x="154" y="11"/>
                    </a:cxn>
                    <a:cxn ang="0">
                      <a:pos x="151" y="0"/>
                    </a:cxn>
                    <a:cxn ang="0">
                      <a:pos x="0" y="57"/>
                    </a:cxn>
                  </a:cxnLst>
                  <a:rect l="0" t="0" r="r" b="b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39" name="Line 658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0" name="Line 659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1" name="Line 660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2" name="Line 661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35" name="Freeform 662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8" y="0"/>
                  </a:cxn>
                  <a:cxn ang="0">
                    <a:pos x="156" y="24"/>
                  </a:cxn>
                  <a:cxn ang="0">
                    <a:pos x="7" y="78"/>
                  </a:cxn>
                  <a:cxn ang="0">
                    <a:pos x="0" y="57"/>
                  </a:cxn>
                </a:cxnLst>
                <a:rect l="0" t="0" r="r" b="b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" name="Freeform 663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47" y="0"/>
                  </a:cxn>
                  <a:cxn ang="0">
                    <a:pos x="177" y="87"/>
                  </a:cxn>
                  <a:cxn ang="0">
                    <a:pos x="27" y="130"/>
                  </a:cxn>
                  <a:cxn ang="0">
                    <a:pos x="0" y="52"/>
                  </a:cxn>
                </a:cxnLst>
                <a:rect l="0" t="0" r="r" b="b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" name="Line 664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643" name="Group 665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815" name="Group 666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825" name="Freeform 667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4"/>
                    </a:cxn>
                    <a:cxn ang="0">
                      <a:pos x="4" y="6"/>
                    </a:cxn>
                    <a:cxn ang="0">
                      <a:pos x="11" y="3"/>
                    </a:cxn>
                    <a:cxn ang="0">
                      <a:pos x="12" y="1"/>
                    </a:cxn>
                    <a:cxn ang="0">
                      <a:pos x="14" y="0"/>
                    </a:cxn>
                    <a:cxn ang="0">
                      <a:pos x="16" y="2"/>
                    </a:cxn>
                    <a:cxn ang="0">
                      <a:pos x="20" y="2"/>
                    </a:cxn>
                    <a:cxn ang="0">
                      <a:pos x="17" y="6"/>
                    </a:cxn>
                    <a:cxn ang="0">
                      <a:pos x="17" y="8"/>
                    </a:cxn>
                    <a:cxn ang="0">
                      <a:pos x="15" y="9"/>
                    </a:cxn>
                    <a:cxn ang="0">
                      <a:pos x="13" y="7"/>
                    </a:cxn>
                    <a:cxn ang="0">
                      <a:pos x="6" y="10"/>
                    </a:cxn>
                    <a:cxn ang="0">
                      <a:pos x="6" y="12"/>
                    </a:cxn>
                    <a:cxn ang="0">
                      <a:pos x="3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5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6" name="Freeform 668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5" y="7"/>
                    </a:cxn>
                    <a:cxn ang="0">
                      <a:pos x="12" y="4"/>
                    </a:cxn>
                    <a:cxn ang="0">
                      <a:pos x="13" y="1"/>
                    </a:cxn>
                    <a:cxn ang="0">
                      <a:pos x="15" y="0"/>
                    </a:cxn>
                    <a:cxn ang="0">
                      <a:pos x="18" y="2"/>
                    </a:cxn>
                    <a:cxn ang="0">
                      <a:pos x="22" y="2"/>
                    </a:cxn>
                    <a:cxn ang="0">
                      <a:pos x="19" y="7"/>
                    </a:cxn>
                    <a:cxn ang="0">
                      <a:pos x="19" y="10"/>
                    </a:cxn>
                    <a:cxn ang="0">
                      <a:pos x="16" y="10"/>
                    </a:cxn>
                    <a:cxn ang="0">
                      <a:pos x="14" y="8"/>
                    </a:cxn>
                    <a:cxn ang="0">
                      <a:pos x="6" y="11"/>
                    </a:cxn>
                    <a:cxn ang="0">
                      <a:pos x="6" y="14"/>
                    </a:cxn>
                    <a:cxn ang="0">
                      <a:pos x="4" y="15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816" name="Group 669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823" name="Freeform 670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/>
                  <a:ahLst/>
                  <a:cxnLst>
                    <a:cxn ang="0">
                      <a:pos x="8" y="38"/>
                    </a:cxn>
                    <a:cxn ang="0">
                      <a:pos x="0" y="13"/>
                    </a:cxn>
                    <a:cxn ang="0">
                      <a:pos x="32" y="0"/>
                    </a:cxn>
                    <a:cxn ang="0">
                      <a:pos x="41" y="25"/>
                    </a:cxn>
                    <a:cxn ang="0">
                      <a:pos x="8" y="38"/>
                    </a:cxn>
                  </a:cxnLst>
                  <a:rect l="0" t="0" r="r" b="b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4" name="Freeform 671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/>
                  <a:ahLst/>
                  <a:cxnLst>
                    <a:cxn ang="0">
                      <a:pos x="8" y="40"/>
                    </a:cxn>
                    <a:cxn ang="0">
                      <a:pos x="0" y="14"/>
                    </a:cxn>
                    <a:cxn ang="0">
                      <a:pos x="33" y="0"/>
                    </a:cxn>
                    <a:cxn ang="0">
                      <a:pos x="43" y="26"/>
                    </a:cxn>
                    <a:cxn ang="0">
                      <a:pos x="8" y="40"/>
                    </a:cxn>
                  </a:cxnLst>
                  <a:rect l="0" t="0" r="r" b="b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817" name="Group 672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821" name="Freeform 673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10" y="10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2" name="Freeform 674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12" y="10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818" name="Group 675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819" name="Freeform 676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7" y="3"/>
                    </a:cxn>
                    <a:cxn ang="0">
                      <a:pos x="1" y="4"/>
                    </a:cxn>
                  </a:cxnLst>
                  <a:rect l="0" t="0" r="r" b="b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3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0" name="Freeform 677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44" name="Group 678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813" name="Freeform 679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3" y="14"/>
                  </a:cxn>
                  <a:cxn ang="0">
                    <a:pos x="200" y="212"/>
                  </a:cxn>
                  <a:cxn ang="0">
                    <a:pos x="181" y="271"/>
                  </a:cxn>
                  <a:cxn ang="0">
                    <a:pos x="120" y="294"/>
                  </a:cxn>
                  <a:cxn ang="0">
                    <a:pos x="72" y="292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618FFD">
                      <a:gamma/>
                      <a:tint val="50196"/>
                      <a:invGamma/>
                    </a:srgbClr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14" name="Freeform 680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4" y="14"/>
                  </a:cxn>
                  <a:cxn ang="0">
                    <a:pos x="201" y="213"/>
                  </a:cxn>
                  <a:cxn ang="0">
                    <a:pos x="182" y="272"/>
                  </a:cxn>
                  <a:cxn ang="0">
                    <a:pos x="121" y="295"/>
                  </a:cxn>
                  <a:cxn ang="0">
                    <a:pos x="72" y="293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45" name="Group 681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805" name="Group 682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811" name="Freeform 683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12" name="Freeform 684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5" y="81"/>
                    </a:cxn>
                    <a:cxn ang="0">
                      <a:pos x="39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806" name="Line 685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7" name="Line 686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8" name="Line 687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9" name="Line 688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10" name="Line 689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646" name="Group 690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797" name="Group 691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803" name="Freeform 692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7" y="94"/>
                    </a:cxn>
                    <a:cxn ang="0">
                      <a:pos x="65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69804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04" name="Freeform 693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798" name="Line 694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9" name="Line 695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0" name="Line 696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1" name="Line 697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2" name="Line 698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647" name="Group 699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789" name="Group 700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795" name="Freeform 701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96" name="Freeform 702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790" name="Line 703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1" name="Line 704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2" name="Line 705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3" name="Line 706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4" name="Line 707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648" name="Group 708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781" name="Group 709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787" name="Freeform 710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88" name="Freeform 711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782" name="Line 712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3" name="Line 713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4" name="Line 714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5" name="Line 715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6" name="Line 716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649" name="Freeform 717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/>
              <a:ahLst/>
              <a:cxnLst>
                <a:cxn ang="0">
                  <a:pos x="114" y="63"/>
                </a:cxn>
                <a:cxn ang="0">
                  <a:pos x="110" y="52"/>
                </a:cxn>
                <a:cxn ang="0">
                  <a:pos x="104" y="42"/>
                </a:cxn>
                <a:cxn ang="0">
                  <a:pos x="98" y="32"/>
                </a:cxn>
                <a:cxn ang="0">
                  <a:pos x="91" y="23"/>
                </a:cxn>
                <a:cxn ang="0">
                  <a:pos x="84" y="16"/>
                </a:cxn>
                <a:cxn ang="0">
                  <a:pos x="76" y="9"/>
                </a:cxn>
                <a:cxn ang="0">
                  <a:pos x="67" y="5"/>
                </a:cxn>
                <a:cxn ang="0">
                  <a:pos x="59" y="2"/>
                </a:cxn>
                <a:cxn ang="0">
                  <a:pos x="51" y="0"/>
                </a:cxn>
                <a:cxn ang="0">
                  <a:pos x="42" y="0"/>
                </a:cxn>
                <a:cxn ang="0">
                  <a:pos x="35" y="2"/>
                </a:cxn>
                <a:cxn ang="0">
                  <a:pos x="27" y="6"/>
                </a:cxn>
                <a:cxn ang="0">
                  <a:pos x="21" y="10"/>
                </a:cxn>
                <a:cxn ang="0">
                  <a:pos x="15" y="17"/>
                </a:cxn>
                <a:cxn ang="0">
                  <a:pos x="10" y="25"/>
                </a:cxn>
                <a:cxn ang="0">
                  <a:pos x="6" y="34"/>
                </a:cxn>
                <a:cxn ang="0">
                  <a:pos x="3" y="43"/>
                </a:cxn>
                <a:cxn ang="0">
                  <a:pos x="1" y="54"/>
                </a:cxn>
                <a:cxn ang="0">
                  <a:pos x="0" y="66"/>
                </a:cxn>
                <a:cxn ang="0">
                  <a:pos x="1" y="77"/>
                </a:cxn>
                <a:cxn ang="0">
                  <a:pos x="2" y="89"/>
                </a:cxn>
                <a:cxn ang="0">
                  <a:pos x="5" y="101"/>
                </a:cxn>
                <a:cxn ang="0">
                  <a:pos x="9" y="113"/>
                </a:cxn>
                <a:cxn ang="0">
                  <a:pos x="14" y="123"/>
                </a:cxn>
                <a:cxn ang="0">
                  <a:pos x="20" y="133"/>
                </a:cxn>
                <a:cxn ang="0">
                  <a:pos x="26" y="143"/>
                </a:cxn>
                <a:cxn ang="0">
                  <a:pos x="34" y="151"/>
                </a:cxn>
                <a:cxn ang="0">
                  <a:pos x="41" y="158"/>
                </a:cxn>
                <a:cxn ang="0">
                  <a:pos x="49" y="163"/>
                </a:cxn>
                <a:cxn ang="0">
                  <a:pos x="58" y="167"/>
                </a:cxn>
                <a:cxn ang="0">
                  <a:pos x="66" y="170"/>
                </a:cxn>
                <a:cxn ang="0">
                  <a:pos x="74" y="170"/>
                </a:cxn>
                <a:cxn ang="0">
                  <a:pos x="82" y="169"/>
                </a:cxn>
                <a:cxn ang="0">
                  <a:pos x="90" y="167"/>
                </a:cxn>
                <a:cxn ang="0">
                  <a:pos x="97" y="162"/>
                </a:cxn>
                <a:cxn ang="0">
                  <a:pos x="103" y="156"/>
                </a:cxn>
                <a:cxn ang="0">
                  <a:pos x="109" y="149"/>
                </a:cxn>
                <a:cxn ang="0">
                  <a:pos x="114" y="141"/>
                </a:cxn>
                <a:cxn ang="0">
                  <a:pos x="117" y="132"/>
                </a:cxn>
                <a:cxn ang="0">
                  <a:pos x="120" y="121"/>
                </a:cxn>
                <a:cxn ang="0">
                  <a:pos x="121" y="110"/>
                </a:cxn>
                <a:cxn ang="0">
                  <a:pos x="121" y="99"/>
                </a:cxn>
                <a:cxn ang="0">
                  <a:pos x="120" y="87"/>
                </a:cxn>
                <a:cxn ang="0">
                  <a:pos x="117" y="75"/>
                </a:cxn>
              </a:cxnLst>
              <a:rect l="0" t="0" r="r" b="b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50" name="Group 718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776" name="Freeform 719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77" name="Line 720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8" name="Line 721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9" name="Line 722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0" name="Freeform 723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51" name="Freeform 724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7"/>
                </a:cxn>
                <a:cxn ang="0">
                  <a:pos x="74" y="6"/>
                </a:cxn>
                <a:cxn ang="0">
                  <a:pos x="74" y="3"/>
                </a:cxn>
                <a:cxn ang="0">
                  <a:pos x="71" y="0"/>
                </a:cxn>
              </a:cxnLst>
              <a:rect l="0" t="0" r="r" b="b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2" name="Freeform 725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/>
              <a:ahLst/>
              <a:cxnLst>
                <a:cxn ang="0">
                  <a:pos x="5" y="24"/>
                </a:cxn>
                <a:cxn ang="0">
                  <a:pos x="32" y="13"/>
                </a:cxn>
                <a:cxn ang="0">
                  <a:pos x="32" y="7"/>
                </a:cxn>
                <a:cxn ang="0">
                  <a:pos x="30" y="2"/>
                </a:cxn>
                <a:cxn ang="0">
                  <a:pos x="25" y="0"/>
                </a:cxn>
                <a:cxn ang="0">
                  <a:pos x="2" y="11"/>
                </a:cxn>
                <a:cxn ang="0">
                  <a:pos x="0" y="15"/>
                </a:cxn>
                <a:cxn ang="0">
                  <a:pos x="2" y="15"/>
                </a:cxn>
                <a:cxn ang="0">
                  <a:pos x="5" y="17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4"/>
                </a:cxn>
              </a:cxnLst>
              <a:rect l="0" t="0" r="r" b="b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53" name="Group 726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771" name="Freeform 727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72" name="Line 728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3" name="Line 729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4" name="Line 730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5" name="Freeform 731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54" name="Freeform 732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/>
              <a:ahLst/>
              <a:cxnLst>
                <a:cxn ang="0">
                  <a:pos x="110" y="57"/>
                </a:cxn>
                <a:cxn ang="0">
                  <a:pos x="103" y="41"/>
                </a:cxn>
                <a:cxn ang="0">
                  <a:pos x="93" y="27"/>
                </a:cxn>
                <a:cxn ang="0">
                  <a:pos x="82" y="16"/>
                </a:cxn>
                <a:cxn ang="0">
                  <a:pos x="70" y="7"/>
                </a:cxn>
                <a:cxn ang="0">
                  <a:pos x="58" y="2"/>
                </a:cxn>
                <a:cxn ang="0">
                  <a:pos x="46" y="0"/>
                </a:cxn>
                <a:cxn ang="0">
                  <a:pos x="34" y="2"/>
                </a:cxn>
                <a:cxn ang="0">
                  <a:pos x="24" y="8"/>
                </a:cxn>
                <a:cxn ang="0">
                  <a:pos x="14" y="17"/>
                </a:cxn>
                <a:cxn ang="0">
                  <a:pos x="7" y="29"/>
                </a:cxn>
                <a:cxn ang="0">
                  <a:pos x="2" y="43"/>
                </a:cxn>
                <a:cxn ang="0">
                  <a:pos x="0" y="59"/>
                </a:cxn>
                <a:cxn ang="0">
                  <a:pos x="1" y="76"/>
                </a:cxn>
                <a:cxn ang="0">
                  <a:pos x="4" y="94"/>
                </a:cxn>
                <a:cxn ang="0">
                  <a:pos x="9" y="111"/>
                </a:cxn>
                <a:cxn ang="0">
                  <a:pos x="16" y="127"/>
                </a:cxn>
                <a:cxn ang="0">
                  <a:pos x="26" y="141"/>
                </a:cxn>
                <a:cxn ang="0">
                  <a:pos x="37" y="152"/>
                </a:cxn>
                <a:cxn ang="0">
                  <a:pos x="49" y="161"/>
                </a:cxn>
                <a:cxn ang="0">
                  <a:pos x="61" y="166"/>
                </a:cxn>
                <a:cxn ang="0">
                  <a:pos x="73" y="168"/>
                </a:cxn>
                <a:cxn ang="0">
                  <a:pos x="85" y="166"/>
                </a:cxn>
                <a:cxn ang="0">
                  <a:pos x="95" y="160"/>
                </a:cxn>
                <a:cxn ang="0">
                  <a:pos x="105" y="151"/>
                </a:cxn>
                <a:cxn ang="0">
                  <a:pos x="112" y="139"/>
                </a:cxn>
                <a:cxn ang="0">
                  <a:pos x="117" y="125"/>
                </a:cxn>
                <a:cxn ang="0">
                  <a:pos x="119" y="109"/>
                </a:cxn>
                <a:cxn ang="0">
                  <a:pos x="118" y="92"/>
                </a:cxn>
                <a:cxn ang="0">
                  <a:pos x="115" y="74"/>
                </a:cxn>
                <a:cxn ang="0">
                  <a:pos x="112" y="75"/>
                </a:cxn>
                <a:cxn ang="0">
                  <a:pos x="115" y="92"/>
                </a:cxn>
                <a:cxn ang="0">
                  <a:pos x="116" y="106"/>
                </a:cxn>
                <a:cxn ang="0">
                  <a:pos x="113" y="124"/>
                </a:cxn>
                <a:cxn ang="0">
                  <a:pos x="109" y="138"/>
                </a:cxn>
                <a:cxn ang="0">
                  <a:pos x="102" y="149"/>
                </a:cxn>
                <a:cxn ang="0">
                  <a:pos x="93" y="157"/>
                </a:cxn>
                <a:cxn ang="0">
                  <a:pos x="84" y="163"/>
                </a:cxn>
                <a:cxn ang="0">
                  <a:pos x="73" y="165"/>
                </a:cxn>
                <a:cxn ang="0">
                  <a:pos x="62" y="163"/>
                </a:cxn>
                <a:cxn ang="0">
                  <a:pos x="50" y="158"/>
                </a:cxn>
                <a:cxn ang="0">
                  <a:pos x="39" y="150"/>
                </a:cxn>
                <a:cxn ang="0">
                  <a:pos x="28" y="139"/>
                </a:cxn>
                <a:cxn ang="0">
                  <a:pos x="19" y="125"/>
                </a:cxn>
                <a:cxn ang="0">
                  <a:pos x="12" y="110"/>
                </a:cxn>
                <a:cxn ang="0">
                  <a:pos x="7" y="93"/>
                </a:cxn>
                <a:cxn ang="0">
                  <a:pos x="4" y="76"/>
                </a:cxn>
                <a:cxn ang="0">
                  <a:pos x="3" y="62"/>
                </a:cxn>
                <a:cxn ang="0">
                  <a:pos x="6" y="44"/>
                </a:cxn>
                <a:cxn ang="0">
                  <a:pos x="10" y="30"/>
                </a:cxn>
                <a:cxn ang="0">
                  <a:pos x="17" y="19"/>
                </a:cxn>
                <a:cxn ang="0">
                  <a:pos x="26" y="11"/>
                </a:cxn>
                <a:cxn ang="0">
                  <a:pos x="35" y="5"/>
                </a:cxn>
                <a:cxn ang="0">
                  <a:pos x="46" y="3"/>
                </a:cxn>
                <a:cxn ang="0">
                  <a:pos x="57" y="5"/>
                </a:cxn>
                <a:cxn ang="0">
                  <a:pos x="69" y="10"/>
                </a:cxn>
                <a:cxn ang="0">
                  <a:pos x="80" y="18"/>
                </a:cxn>
                <a:cxn ang="0">
                  <a:pos x="91" y="29"/>
                </a:cxn>
                <a:cxn ang="0">
                  <a:pos x="100" y="43"/>
                </a:cxn>
                <a:cxn ang="0">
                  <a:pos x="107" y="58"/>
                </a:cxn>
                <a:cxn ang="0">
                  <a:pos x="114" y="68"/>
                </a:cxn>
              </a:cxnLst>
              <a:rect l="0" t="0" r="r" b="b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55" name="Group 733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766" name="Freeform 734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67" name="Line 735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8" name="Line 736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9" name="Line 737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0" name="Freeform 738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56" name="Group 739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761" name="Freeform 740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4" y="6"/>
                  </a:cxn>
                  <a:cxn ang="0">
                    <a:pos x="73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62" name="Line 741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3" name="Line 742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4" name="Line 743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5" name="Freeform 744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57" name="Group 745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756" name="Freeform 746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7" name="Line 747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8" name="Line 748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9" name="Line 749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0" name="Freeform 750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58" name="Group 751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751" name="Freeform 752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2" name="Line 753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3" name="Line 754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4" name="Line 755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5" name="Freeform 756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59" name="Group 757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746" name="Freeform 758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6" y="7"/>
                  </a:cxn>
                  <a:cxn ang="0">
                    <a:pos x="76" y="3"/>
                  </a:cxn>
                  <a:cxn ang="0">
                    <a:pos x="73" y="0"/>
                  </a:cxn>
                </a:cxnLst>
                <a:rect l="0" t="0" r="r" b="b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47" name="Line 759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8" name="Line 760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9" name="Line 761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0" name="Freeform 762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60" name="Group 763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741" name="Freeform 764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42" name="Line 765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3" name="Line 766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4" name="Line 767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5" name="Freeform 768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61" name="Group 769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736" name="Freeform 770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7" name="Line 771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8" name="Line 772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9" name="Line 773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0" name="Freeform 774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62" name="Group 775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731" name="Freeform 776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2" name="Line 777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3" name="Line 778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4" name="Line 779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5" name="Freeform 780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63" name="Group 781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726" name="Freeform 782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" name="Line 783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8" name="Line 784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9" name="Line 785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0" name="Freeform 786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64" name="Line 787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65" name="Line 788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66" name="Line 789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67" name="Line 790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68" name="Freeform 791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5" y="16"/>
                </a:cxn>
                <a:cxn ang="0">
                  <a:pos x="0" y="26"/>
                </a:cxn>
              </a:cxnLst>
              <a:rect l="0" t="0" r="r" b="b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9" name="Freeform 792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7" y="4"/>
                </a:cxn>
              </a:cxnLst>
              <a:rect l="0" t="0" r="r" b="b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70" name="Group 793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722" name="Freeform 794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3" y="26"/>
                  </a:cxn>
                  <a:cxn ang="0">
                    <a:pos x="49" y="5"/>
                  </a:cxn>
                  <a:cxn ang="0">
                    <a:pos x="49" y="1"/>
                  </a:cxn>
                  <a:cxn ang="0">
                    <a:pos x="45" y="0"/>
                  </a:cxn>
                </a:cxnLst>
                <a:rect l="0" t="0" r="r" b="b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3" name="Line 795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4" name="Line 796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5" name="Line 797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671" name="Group 798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712" name="Freeform 799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0" y="67"/>
                  </a:cxn>
                  <a:cxn ang="0">
                    <a:pos x="1" y="73"/>
                  </a:cxn>
                  <a:cxn ang="0">
                    <a:pos x="176" y="6"/>
                  </a:cxn>
                  <a:cxn ang="0">
                    <a:pos x="176" y="3"/>
                  </a:cxn>
                  <a:cxn ang="0">
                    <a:pos x="174" y="0"/>
                  </a:cxn>
                </a:cxnLst>
                <a:rect l="0" t="0" r="r" b="b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713" name="Group 800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720" name="Freeform 801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21" name="Freeform 802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/>
                  <a:ahLst/>
                  <a:cxnLst>
                    <a:cxn ang="0">
                      <a:pos x="3" y="8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714" name="Group 803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718" name="Freeform 804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9" name="Freeform 805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715" name="Group 806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716" name="Freeform 807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/>
                  <a:ahLst/>
                  <a:cxnLst>
                    <a:cxn ang="0">
                      <a:pos x="34" y="11"/>
                    </a:cxn>
                    <a:cxn ang="0">
                      <a:pos x="34" y="7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14" y="6"/>
                    </a:cxn>
                    <a:cxn ang="0">
                      <a:pos x="0" y="18"/>
                    </a:cxn>
                    <a:cxn ang="0">
                      <a:pos x="19" y="17"/>
                    </a:cxn>
                    <a:cxn ang="0">
                      <a:pos x="34" y="11"/>
                    </a:cxn>
                  </a:cxnLst>
                  <a:rect l="0" t="0" r="r" b="b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7" name="Freeform 808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4" y="5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72" name="Group 809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706" name="Group 810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710" name="Freeform 811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6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5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10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8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1" name="Freeform 812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5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8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9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707" name="Group 813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708" name="Freeform 814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9" name="Freeform 815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73" name="Group 816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702" name="Freeform 817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9" y="6"/>
                  </a:cxn>
                  <a:cxn ang="0">
                    <a:pos x="73" y="13"/>
                  </a:cxn>
                  <a:cxn ang="0">
                    <a:pos x="75" y="21"/>
                  </a:cxn>
                  <a:cxn ang="0">
                    <a:pos x="75" y="28"/>
                  </a:cxn>
                  <a:cxn ang="0">
                    <a:pos x="20" y="68"/>
                  </a:cxn>
                  <a:cxn ang="0">
                    <a:pos x="11" y="59"/>
                  </a:cxn>
                  <a:cxn ang="0">
                    <a:pos x="2" y="39"/>
                  </a:cxn>
                  <a:cxn ang="0">
                    <a:pos x="1" y="25"/>
                  </a:cxn>
                  <a:cxn ang="0">
                    <a:pos x="0" y="10"/>
                  </a:cxn>
                  <a:cxn ang="0">
                    <a:pos x="65" y="0"/>
                  </a:cxn>
                </a:cxnLst>
                <a:rect l="0" t="0" r="r" b="b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703" name="Group 818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704" name="Freeform 819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8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1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8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30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919191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5" name="Freeform 820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9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2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7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29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74" name="Line 821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5" name="Line 822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676" name="Group 823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677" name="Freeform 824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44" y="483"/>
                  </a:cxn>
                  <a:cxn ang="0">
                    <a:pos x="309" y="435"/>
                  </a:cxn>
                  <a:cxn ang="0">
                    <a:pos x="159" y="0"/>
                  </a:cxn>
                  <a:cxn ang="0">
                    <a:pos x="0" y="60"/>
                  </a:cxn>
                </a:cxnLst>
                <a:rect l="0" t="0" r="r" b="b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8" name="Freeform 825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8" y="0"/>
                  </a:cxn>
                  <a:cxn ang="0">
                    <a:pos x="165" y="23"/>
                  </a:cxn>
                  <a:cxn ang="0">
                    <a:pos x="8" y="82"/>
                  </a:cxn>
                  <a:cxn ang="0">
                    <a:pos x="0" y="58"/>
                  </a:cxn>
                </a:cxnLst>
                <a:rect l="0" t="0" r="r" b="b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79" name="Group 826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700" name="Freeform 827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207" y="0"/>
                    </a:cxn>
                    <a:cxn ang="0">
                      <a:pos x="211" y="10"/>
                    </a:cxn>
                    <a:cxn ang="0">
                      <a:pos x="213" y="21"/>
                    </a:cxn>
                    <a:cxn ang="0">
                      <a:pos x="7" y="95"/>
                    </a:cxn>
                    <a:cxn ang="0">
                      <a:pos x="0" y="86"/>
                    </a:cxn>
                    <a:cxn ang="0">
                      <a:pos x="0" y="77"/>
                    </a:cxn>
                  </a:cxnLst>
                  <a:rect l="0" t="0" r="r" b="b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10196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1" name="Freeform 828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209" y="0"/>
                    </a:cxn>
                    <a:cxn ang="0">
                      <a:pos x="213" y="10"/>
                    </a:cxn>
                    <a:cxn ang="0">
                      <a:pos x="215" y="21"/>
                    </a:cxn>
                    <a:cxn ang="0">
                      <a:pos x="7" y="96"/>
                    </a:cxn>
                    <a:cxn ang="0">
                      <a:pos x="0" y="87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80" name="Freeform 829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9" y="0"/>
                  </a:cxn>
                  <a:cxn ang="0">
                    <a:pos x="167" y="26"/>
                  </a:cxn>
                  <a:cxn ang="0">
                    <a:pos x="8" y="83"/>
                  </a:cxn>
                  <a:cxn ang="0">
                    <a:pos x="0" y="59"/>
                  </a:cxn>
                </a:cxnLst>
                <a:rect l="0" t="0" r="r" b="b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81" name="Group 830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695" name="Freeform 831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4" y="71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6" name="Line 832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7" name="Line 833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8" name="Line 834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9" name="Line 835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82" name="Group 836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690" name="Freeform 837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4" y="72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60"/>
                    </a:cxn>
                  </a:cxnLst>
                  <a:rect l="0" t="0" r="r" b="b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1" name="Line 838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2" name="Line 839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3" name="Line 840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4" name="Line 841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683" name="Freeform 842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4" y="0"/>
                  </a:cxn>
                  <a:cxn ang="0">
                    <a:pos x="186" y="93"/>
                  </a:cxn>
                  <a:cxn ang="0">
                    <a:pos x="32" y="152"/>
                  </a:cxn>
                  <a:cxn ang="0">
                    <a:pos x="0" y="58"/>
                  </a:cxn>
                </a:cxnLst>
                <a:rect l="0" t="0" r="r" b="b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4" name="Freeform 843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56" y="0"/>
                  </a:cxn>
                  <a:cxn ang="0">
                    <a:pos x="188" y="93"/>
                  </a:cxn>
                  <a:cxn ang="0">
                    <a:pos x="29" y="140"/>
                  </a:cxn>
                  <a:cxn ang="0">
                    <a:pos x="0" y="56"/>
                  </a:cxn>
                </a:cxnLst>
                <a:rect l="0" t="0" r="r" b="b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5" name="Freeform 844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8" y="0"/>
                  </a:cxn>
                  <a:cxn ang="0">
                    <a:pos x="166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6" name="Line 845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7" name="Freeform 846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7" y="0"/>
                  </a:cxn>
                  <a:cxn ang="0">
                    <a:pos x="165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8" name="Line 847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9" name="Freeform 848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13"/>
                  </a:cxn>
                  <a:cxn ang="0">
                    <a:pos x="6" y="18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851" name="Group 849"/>
          <p:cNvGrpSpPr>
            <a:grpSpLocks/>
          </p:cNvGrpSpPr>
          <p:nvPr/>
        </p:nvGrpSpPr>
        <p:grpSpPr bwMode="auto">
          <a:xfrm>
            <a:off x="8133364" y="1552494"/>
            <a:ext cx="304800" cy="152400"/>
            <a:chOff x="3579" y="965"/>
            <a:chExt cx="644" cy="595"/>
          </a:xfrm>
        </p:grpSpPr>
        <p:grpSp>
          <p:nvGrpSpPr>
            <p:cNvPr id="852" name="Group 850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1060" name="Freeform 851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/>
                <a:ahLst/>
                <a:cxnLst>
                  <a:cxn ang="0">
                    <a:pos x="380" y="275"/>
                  </a:cxn>
                  <a:cxn ang="0">
                    <a:pos x="290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8"/>
                  </a:cxn>
                  <a:cxn ang="0">
                    <a:pos x="120" y="371"/>
                  </a:cxn>
                  <a:cxn ang="0">
                    <a:pos x="380" y="275"/>
                  </a:cxn>
                </a:cxnLst>
                <a:rect l="0" t="0" r="r" b="b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618FFD">
                      <a:gamma/>
                      <a:shade val="89804"/>
                      <a:invGamma/>
                    </a:srgbClr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1" name="Freeform 852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/>
                <a:ahLst/>
                <a:cxnLst>
                  <a:cxn ang="0">
                    <a:pos x="381" y="276"/>
                  </a:cxn>
                  <a:cxn ang="0">
                    <a:pos x="291" y="0"/>
                  </a:cxn>
                  <a:cxn ang="0">
                    <a:pos x="18" y="105"/>
                  </a:cxn>
                  <a:cxn ang="0">
                    <a:pos x="0" y="168"/>
                  </a:cxn>
                  <a:cxn ang="0">
                    <a:pos x="72" y="369"/>
                  </a:cxn>
                  <a:cxn ang="0">
                    <a:pos x="120" y="372"/>
                  </a:cxn>
                  <a:cxn ang="0">
                    <a:pos x="381" y="276"/>
                  </a:cxn>
                </a:cxnLst>
                <a:rect l="0" t="0" r="r" b="b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53" name="Group 853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1038" name="Freeform 854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35" y="453"/>
                  </a:cxn>
                  <a:cxn ang="0">
                    <a:pos x="290" y="408"/>
                  </a:cxn>
                  <a:cxn ang="0">
                    <a:pos x="149" y="0"/>
                  </a:cxn>
                  <a:cxn ang="0">
                    <a:pos x="0" y="56"/>
                  </a:cxn>
                </a:cxnLst>
                <a:rect l="0" t="0" r="r" b="b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39" name="Group 855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1056" name="Line 856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7" name="Line 857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8" name="Line 858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9" name="Line 859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040" name="Freeform 860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44" y="0"/>
                  </a:cxn>
                  <a:cxn ang="0">
                    <a:pos x="174" y="87"/>
                  </a:cxn>
                  <a:cxn ang="0">
                    <a:pos x="29" y="142"/>
                  </a:cxn>
                  <a:cxn ang="0">
                    <a:pos x="0" y="54"/>
                  </a:cxn>
                </a:cxnLst>
                <a:rect l="0" t="0" r="r" b="b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1" name="Freeform 861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5"/>
                  </a:cxn>
                </a:cxnLst>
                <a:rect l="0" t="0" r="r" b="b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2" name="Freeform 862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9" y="0"/>
                  </a:cxn>
                  <a:cxn ang="0">
                    <a:pos x="157" y="24"/>
                  </a:cxn>
                  <a:cxn ang="0">
                    <a:pos x="7" y="77"/>
                  </a:cxn>
                  <a:cxn ang="0">
                    <a:pos x="0" y="57"/>
                  </a:cxn>
                </a:cxnLst>
                <a:rect l="0" t="0" r="r" b="b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43" name="Group 863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1054" name="Freeform 864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45" y="0"/>
                    </a:cxn>
                    <a:cxn ang="0">
                      <a:pos x="151" y="19"/>
                    </a:cxn>
                    <a:cxn ang="0">
                      <a:pos x="6" y="73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80000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5" name="Freeform 865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146" y="0"/>
                    </a:cxn>
                    <a:cxn ang="0">
                      <a:pos x="152" y="19"/>
                    </a:cxn>
                    <a:cxn ang="0">
                      <a:pos x="6" y="75"/>
                    </a:cxn>
                    <a:cxn ang="0">
                      <a:pos x="0" y="56"/>
                    </a:cxn>
                  </a:cxnLst>
                  <a:rect l="0" t="0" r="r" b="b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44" name="Freeform 866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47" y="0"/>
                  </a:cxn>
                  <a:cxn ang="0">
                    <a:pos x="155" y="24"/>
                  </a:cxn>
                  <a:cxn ang="0">
                    <a:pos x="6" y="77"/>
                  </a:cxn>
                  <a:cxn ang="0">
                    <a:pos x="0" y="55"/>
                  </a:cxn>
                </a:cxnLst>
                <a:rect l="0" t="0" r="r" b="b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45" name="Group 867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1049" name="Freeform 868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4" y="68"/>
                    </a:cxn>
                    <a:cxn ang="0">
                      <a:pos x="154" y="11"/>
                    </a:cxn>
                    <a:cxn ang="0">
                      <a:pos x="151" y="0"/>
                    </a:cxn>
                    <a:cxn ang="0">
                      <a:pos x="0" y="57"/>
                    </a:cxn>
                  </a:cxnLst>
                  <a:rect l="0" t="0" r="r" b="b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0" name="Line 869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1" name="Line 870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2" name="Line 871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3" name="Line 872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046" name="Freeform 873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48" y="0"/>
                  </a:cxn>
                  <a:cxn ang="0">
                    <a:pos x="156" y="24"/>
                  </a:cxn>
                  <a:cxn ang="0">
                    <a:pos x="7" y="78"/>
                  </a:cxn>
                  <a:cxn ang="0">
                    <a:pos x="0" y="57"/>
                  </a:cxn>
                </a:cxnLst>
                <a:rect l="0" t="0" r="r" b="b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7" name="Freeform 874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47" y="0"/>
                  </a:cxn>
                  <a:cxn ang="0">
                    <a:pos x="177" y="87"/>
                  </a:cxn>
                  <a:cxn ang="0">
                    <a:pos x="27" y="130"/>
                  </a:cxn>
                  <a:cxn ang="0">
                    <a:pos x="0" y="52"/>
                  </a:cxn>
                </a:cxnLst>
                <a:rect l="0" t="0" r="r" b="b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8" name="Line 875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854" name="Group 876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1026" name="Group 877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1036" name="Freeform 878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4"/>
                    </a:cxn>
                    <a:cxn ang="0">
                      <a:pos x="4" y="6"/>
                    </a:cxn>
                    <a:cxn ang="0">
                      <a:pos x="11" y="3"/>
                    </a:cxn>
                    <a:cxn ang="0">
                      <a:pos x="12" y="1"/>
                    </a:cxn>
                    <a:cxn ang="0">
                      <a:pos x="14" y="0"/>
                    </a:cxn>
                    <a:cxn ang="0">
                      <a:pos x="16" y="2"/>
                    </a:cxn>
                    <a:cxn ang="0">
                      <a:pos x="20" y="2"/>
                    </a:cxn>
                    <a:cxn ang="0">
                      <a:pos x="17" y="6"/>
                    </a:cxn>
                    <a:cxn ang="0">
                      <a:pos x="17" y="8"/>
                    </a:cxn>
                    <a:cxn ang="0">
                      <a:pos x="15" y="9"/>
                    </a:cxn>
                    <a:cxn ang="0">
                      <a:pos x="13" y="7"/>
                    </a:cxn>
                    <a:cxn ang="0">
                      <a:pos x="6" y="10"/>
                    </a:cxn>
                    <a:cxn ang="0">
                      <a:pos x="6" y="12"/>
                    </a:cxn>
                    <a:cxn ang="0">
                      <a:pos x="3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5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7" name="Freeform 879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5" y="7"/>
                    </a:cxn>
                    <a:cxn ang="0">
                      <a:pos x="12" y="4"/>
                    </a:cxn>
                    <a:cxn ang="0">
                      <a:pos x="13" y="1"/>
                    </a:cxn>
                    <a:cxn ang="0">
                      <a:pos x="15" y="0"/>
                    </a:cxn>
                    <a:cxn ang="0">
                      <a:pos x="18" y="2"/>
                    </a:cxn>
                    <a:cxn ang="0">
                      <a:pos x="22" y="2"/>
                    </a:cxn>
                    <a:cxn ang="0">
                      <a:pos x="19" y="7"/>
                    </a:cxn>
                    <a:cxn ang="0">
                      <a:pos x="19" y="10"/>
                    </a:cxn>
                    <a:cxn ang="0">
                      <a:pos x="16" y="10"/>
                    </a:cxn>
                    <a:cxn ang="0">
                      <a:pos x="14" y="8"/>
                    </a:cxn>
                    <a:cxn ang="0">
                      <a:pos x="6" y="11"/>
                    </a:cxn>
                    <a:cxn ang="0">
                      <a:pos x="6" y="14"/>
                    </a:cxn>
                    <a:cxn ang="0">
                      <a:pos x="4" y="15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027" name="Group 880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1034" name="Freeform 881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/>
                  <a:ahLst/>
                  <a:cxnLst>
                    <a:cxn ang="0">
                      <a:pos x="8" y="38"/>
                    </a:cxn>
                    <a:cxn ang="0">
                      <a:pos x="0" y="13"/>
                    </a:cxn>
                    <a:cxn ang="0">
                      <a:pos x="32" y="0"/>
                    </a:cxn>
                    <a:cxn ang="0">
                      <a:pos x="41" y="25"/>
                    </a:cxn>
                    <a:cxn ang="0">
                      <a:pos x="8" y="38"/>
                    </a:cxn>
                  </a:cxnLst>
                  <a:rect l="0" t="0" r="r" b="b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5" name="Freeform 882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/>
                  <a:ahLst/>
                  <a:cxnLst>
                    <a:cxn ang="0">
                      <a:pos x="8" y="40"/>
                    </a:cxn>
                    <a:cxn ang="0">
                      <a:pos x="0" y="14"/>
                    </a:cxn>
                    <a:cxn ang="0">
                      <a:pos x="33" y="0"/>
                    </a:cxn>
                    <a:cxn ang="0">
                      <a:pos x="43" y="26"/>
                    </a:cxn>
                    <a:cxn ang="0">
                      <a:pos x="8" y="40"/>
                    </a:cxn>
                  </a:cxnLst>
                  <a:rect l="0" t="0" r="r" b="b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028" name="Group 883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1032" name="Freeform 884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10" y="10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20000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3" name="Freeform 885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12" y="10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029" name="Group 886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1030" name="Freeform 887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0" y="2"/>
                    </a:cxn>
                    <a:cxn ang="0">
                      <a:pos x="6" y="0"/>
                    </a:cxn>
                    <a:cxn ang="0">
                      <a:pos x="7" y="3"/>
                    </a:cxn>
                    <a:cxn ang="0">
                      <a:pos x="1" y="4"/>
                    </a:cxn>
                  </a:cxnLst>
                  <a:rect l="0" t="0" r="r" b="b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618FFD">
                        <a:gamma/>
                        <a:tint val="30196"/>
                        <a:invGamma/>
                      </a:srgbClr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1" name="Freeform 888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55" name="Group 889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1024" name="Freeform 890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3" y="14"/>
                  </a:cxn>
                  <a:cxn ang="0">
                    <a:pos x="200" y="212"/>
                  </a:cxn>
                  <a:cxn ang="0">
                    <a:pos x="181" y="271"/>
                  </a:cxn>
                  <a:cxn ang="0">
                    <a:pos x="120" y="294"/>
                  </a:cxn>
                  <a:cxn ang="0">
                    <a:pos x="72" y="292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618FFD">
                      <a:gamma/>
                      <a:tint val="50196"/>
                      <a:invGamma/>
                    </a:srgbClr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5" name="Freeform 891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/>
                <a:ahLst/>
                <a:cxnLst>
                  <a:cxn ang="0">
                    <a:pos x="18" y="27"/>
                  </a:cxn>
                  <a:cxn ang="0">
                    <a:pos x="90" y="0"/>
                  </a:cxn>
                  <a:cxn ang="0">
                    <a:pos x="134" y="14"/>
                  </a:cxn>
                  <a:cxn ang="0">
                    <a:pos x="201" y="213"/>
                  </a:cxn>
                  <a:cxn ang="0">
                    <a:pos x="182" y="272"/>
                  </a:cxn>
                  <a:cxn ang="0">
                    <a:pos x="121" y="295"/>
                  </a:cxn>
                  <a:cxn ang="0">
                    <a:pos x="72" y="293"/>
                  </a:cxn>
                  <a:cxn ang="0">
                    <a:pos x="0" y="90"/>
                  </a:cxn>
                  <a:cxn ang="0">
                    <a:pos x="18" y="27"/>
                  </a:cxn>
                </a:cxnLst>
                <a:rect l="0" t="0" r="r" b="b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56" name="Group 892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1016" name="Group 893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1022" name="Freeform 894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23" name="Freeform 895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5" y="81"/>
                    </a:cxn>
                    <a:cxn ang="0">
                      <a:pos x="39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17" name="Line 896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8" name="Line 897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9" name="Line 898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20" name="Line 899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21" name="Line 900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857" name="Group 901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1008" name="Group 902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1014" name="Freeform 903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7" y="94"/>
                    </a:cxn>
                    <a:cxn ang="0">
                      <a:pos x="65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69804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15" name="Freeform 904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09" name="Line 905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0" name="Line 906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1" name="Line 907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2" name="Line 908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3" name="Line 909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858" name="Group 910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1000" name="Group 911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1006" name="Freeform 912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7" name="Freeform 913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01" name="Line 914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02" name="Line 915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03" name="Line 916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04" name="Line 917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05" name="Line 918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859" name="Group 919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992" name="Group 920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998" name="Freeform 921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26" y="94"/>
                    </a:cxn>
                    <a:cxn ang="0">
                      <a:pos x="64" y="79"/>
                    </a:cxn>
                    <a:cxn ang="0">
                      <a:pos x="39" y="0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CECECE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99" name="Freeform 922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7" y="96"/>
                    </a:cxn>
                    <a:cxn ang="0">
                      <a:pos x="66" y="81"/>
                    </a:cxn>
                    <a:cxn ang="0">
                      <a:pos x="4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993" name="Line 923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94" name="Line 924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95" name="Line 925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96" name="Line 926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97" name="Line 927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860" name="Freeform 928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/>
              <a:ahLst/>
              <a:cxnLst>
                <a:cxn ang="0">
                  <a:pos x="114" y="63"/>
                </a:cxn>
                <a:cxn ang="0">
                  <a:pos x="110" y="52"/>
                </a:cxn>
                <a:cxn ang="0">
                  <a:pos x="104" y="42"/>
                </a:cxn>
                <a:cxn ang="0">
                  <a:pos x="98" y="32"/>
                </a:cxn>
                <a:cxn ang="0">
                  <a:pos x="91" y="23"/>
                </a:cxn>
                <a:cxn ang="0">
                  <a:pos x="84" y="16"/>
                </a:cxn>
                <a:cxn ang="0">
                  <a:pos x="76" y="9"/>
                </a:cxn>
                <a:cxn ang="0">
                  <a:pos x="67" y="5"/>
                </a:cxn>
                <a:cxn ang="0">
                  <a:pos x="59" y="2"/>
                </a:cxn>
                <a:cxn ang="0">
                  <a:pos x="51" y="0"/>
                </a:cxn>
                <a:cxn ang="0">
                  <a:pos x="42" y="0"/>
                </a:cxn>
                <a:cxn ang="0">
                  <a:pos x="35" y="2"/>
                </a:cxn>
                <a:cxn ang="0">
                  <a:pos x="27" y="6"/>
                </a:cxn>
                <a:cxn ang="0">
                  <a:pos x="21" y="10"/>
                </a:cxn>
                <a:cxn ang="0">
                  <a:pos x="15" y="17"/>
                </a:cxn>
                <a:cxn ang="0">
                  <a:pos x="10" y="25"/>
                </a:cxn>
                <a:cxn ang="0">
                  <a:pos x="6" y="34"/>
                </a:cxn>
                <a:cxn ang="0">
                  <a:pos x="3" y="43"/>
                </a:cxn>
                <a:cxn ang="0">
                  <a:pos x="1" y="54"/>
                </a:cxn>
                <a:cxn ang="0">
                  <a:pos x="0" y="66"/>
                </a:cxn>
                <a:cxn ang="0">
                  <a:pos x="1" y="77"/>
                </a:cxn>
                <a:cxn ang="0">
                  <a:pos x="2" y="89"/>
                </a:cxn>
                <a:cxn ang="0">
                  <a:pos x="5" y="101"/>
                </a:cxn>
                <a:cxn ang="0">
                  <a:pos x="9" y="113"/>
                </a:cxn>
                <a:cxn ang="0">
                  <a:pos x="14" y="123"/>
                </a:cxn>
                <a:cxn ang="0">
                  <a:pos x="20" y="133"/>
                </a:cxn>
                <a:cxn ang="0">
                  <a:pos x="26" y="143"/>
                </a:cxn>
                <a:cxn ang="0">
                  <a:pos x="34" y="151"/>
                </a:cxn>
                <a:cxn ang="0">
                  <a:pos x="41" y="158"/>
                </a:cxn>
                <a:cxn ang="0">
                  <a:pos x="49" y="163"/>
                </a:cxn>
                <a:cxn ang="0">
                  <a:pos x="58" y="167"/>
                </a:cxn>
                <a:cxn ang="0">
                  <a:pos x="66" y="170"/>
                </a:cxn>
                <a:cxn ang="0">
                  <a:pos x="74" y="170"/>
                </a:cxn>
                <a:cxn ang="0">
                  <a:pos x="82" y="169"/>
                </a:cxn>
                <a:cxn ang="0">
                  <a:pos x="90" y="167"/>
                </a:cxn>
                <a:cxn ang="0">
                  <a:pos x="97" y="162"/>
                </a:cxn>
                <a:cxn ang="0">
                  <a:pos x="103" y="156"/>
                </a:cxn>
                <a:cxn ang="0">
                  <a:pos x="109" y="149"/>
                </a:cxn>
                <a:cxn ang="0">
                  <a:pos x="114" y="141"/>
                </a:cxn>
                <a:cxn ang="0">
                  <a:pos x="117" y="132"/>
                </a:cxn>
                <a:cxn ang="0">
                  <a:pos x="120" y="121"/>
                </a:cxn>
                <a:cxn ang="0">
                  <a:pos x="121" y="110"/>
                </a:cxn>
                <a:cxn ang="0">
                  <a:pos x="121" y="99"/>
                </a:cxn>
                <a:cxn ang="0">
                  <a:pos x="120" y="87"/>
                </a:cxn>
                <a:cxn ang="0">
                  <a:pos x="117" y="75"/>
                </a:cxn>
              </a:cxnLst>
              <a:rect l="0" t="0" r="r" b="b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61" name="Group 929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987" name="Freeform 930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8" name="Line 931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89" name="Line 932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90" name="Line 933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91" name="Freeform 934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62" name="Freeform 935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7"/>
                </a:cxn>
                <a:cxn ang="0">
                  <a:pos x="74" y="6"/>
                </a:cxn>
                <a:cxn ang="0">
                  <a:pos x="74" y="3"/>
                </a:cxn>
                <a:cxn ang="0">
                  <a:pos x="71" y="0"/>
                </a:cxn>
              </a:cxnLst>
              <a:rect l="0" t="0" r="r" b="b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3" name="Freeform 936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/>
              <a:ahLst/>
              <a:cxnLst>
                <a:cxn ang="0">
                  <a:pos x="5" y="24"/>
                </a:cxn>
                <a:cxn ang="0">
                  <a:pos x="32" y="13"/>
                </a:cxn>
                <a:cxn ang="0">
                  <a:pos x="32" y="7"/>
                </a:cxn>
                <a:cxn ang="0">
                  <a:pos x="30" y="2"/>
                </a:cxn>
                <a:cxn ang="0">
                  <a:pos x="25" y="0"/>
                </a:cxn>
                <a:cxn ang="0">
                  <a:pos x="2" y="11"/>
                </a:cxn>
                <a:cxn ang="0">
                  <a:pos x="0" y="15"/>
                </a:cxn>
                <a:cxn ang="0">
                  <a:pos x="2" y="15"/>
                </a:cxn>
                <a:cxn ang="0">
                  <a:pos x="5" y="17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4"/>
                </a:cxn>
              </a:cxnLst>
              <a:rect l="0" t="0" r="r" b="b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64" name="Group 937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982" name="Freeform 938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3" name="Line 939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84" name="Line 940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85" name="Line 941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86" name="Freeform 942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65" name="Freeform 943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/>
              <a:ahLst/>
              <a:cxnLst>
                <a:cxn ang="0">
                  <a:pos x="110" y="57"/>
                </a:cxn>
                <a:cxn ang="0">
                  <a:pos x="103" y="41"/>
                </a:cxn>
                <a:cxn ang="0">
                  <a:pos x="93" y="27"/>
                </a:cxn>
                <a:cxn ang="0">
                  <a:pos x="82" y="16"/>
                </a:cxn>
                <a:cxn ang="0">
                  <a:pos x="70" y="7"/>
                </a:cxn>
                <a:cxn ang="0">
                  <a:pos x="58" y="2"/>
                </a:cxn>
                <a:cxn ang="0">
                  <a:pos x="46" y="0"/>
                </a:cxn>
                <a:cxn ang="0">
                  <a:pos x="34" y="2"/>
                </a:cxn>
                <a:cxn ang="0">
                  <a:pos x="24" y="8"/>
                </a:cxn>
                <a:cxn ang="0">
                  <a:pos x="14" y="17"/>
                </a:cxn>
                <a:cxn ang="0">
                  <a:pos x="7" y="29"/>
                </a:cxn>
                <a:cxn ang="0">
                  <a:pos x="2" y="43"/>
                </a:cxn>
                <a:cxn ang="0">
                  <a:pos x="0" y="59"/>
                </a:cxn>
                <a:cxn ang="0">
                  <a:pos x="1" y="76"/>
                </a:cxn>
                <a:cxn ang="0">
                  <a:pos x="4" y="94"/>
                </a:cxn>
                <a:cxn ang="0">
                  <a:pos x="9" y="111"/>
                </a:cxn>
                <a:cxn ang="0">
                  <a:pos x="16" y="127"/>
                </a:cxn>
                <a:cxn ang="0">
                  <a:pos x="26" y="141"/>
                </a:cxn>
                <a:cxn ang="0">
                  <a:pos x="37" y="152"/>
                </a:cxn>
                <a:cxn ang="0">
                  <a:pos x="49" y="161"/>
                </a:cxn>
                <a:cxn ang="0">
                  <a:pos x="61" y="166"/>
                </a:cxn>
                <a:cxn ang="0">
                  <a:pos x="73" y="168"/>
                </a:cxn>
                <a:cxn ang="0">
                  <a:pos x="85" y="166"/>
                </a:cxn>
                <a:cxn ang="0">
                  <a:pos x="95" y="160"/>
                </a:cxn>
                <a:cxn ang="0">
                  <a:pos x="105" y="151"/>
                </a:cxn>
                <a:cxn ang="0">
                  <a:pos x="112" y="139"/>
                </a:cxn>
                <a:cxn ang="0">
                  <a:pos x="117" y="125"/>
                </a:cxn>
                <a:cxn ang="0">
                  <a:pos x="119" y="109"/>
                </a:cxn>
                <a:cxn ang="0">
                  <a:pos x="118" y="92"/>
                </a:cxn>
                <a:cxn ang="0">
                  <a:pos x="115" y="74"/>
                </a:cxn>
                <a:cxn ang="0">
                  <a:pos x="112" y="75"/>
                </a:cxn>
                <a:cxn ang="0">
                  <a:pos x="115" y="92"/>
                </a:cxn>
                <a:cxn ang="0">
                  <a:pos x="116" y="106"/>
                </a:cxn>
                <a:cxn ang="0">
                  <a:pos x="113" y="124"/>
                </a:cxn>
                <a:cxn ang="0">
                  <a:pos x="109" y="138"/>
                </a:cxn>
                <a:cxn ang="0">
                  <a:pos x="102" y="149"/>
                </a:cxn>
                <a:cxn ang="0">
                  <a:pos x="93" y="157"/>
                </a:cxn>
                <a:cxn ang="0">
                  <a:pos x="84" y="163"/>
                </a:cxn>
                <a:cxn ang="0">
                  <a:pos x="73" y="165"/>
                </a:cxn>
                <a:cxn ang="0">
                  <a:pos x="62" y="163"/>
                </a:cxn>
                <a:cxn ang="0">
                  <a:pos x="50" y="158"/>
                </a:cxn>
                <a:cxn ang="0">
                  <a:pos x="39" y="150"/>
                </a:cxn>
                <a:cxn ang="0">
                  <a:pos x="28" y="139"/>
                </a:cxn>
                <a:cxn ang="0">
                  <a:pos x="19" y="125"/>
                </a:cxn>
                <a:cxn ang="0">
                  <a:pos x="12" y="110"/>
                </a:cxn>
                <a:cxn ang="0">
                  <a:pos x="7" y="93"/>
                </a:cxn>
                <a:cxn ang="0">
                  <a:pos x="4" y="76"/>
                </a:cxn>
                <a:cxn ang="0">
                  <a:pos x="3" y="62"/>
                </a:cxn>
                <a:cxn ang="0">
                  <a:pos x="6" y="44"/>
                </a:cxn>
                <a:cxn ang="0">
                  <a:pos x="10" y="30"/>
                </a:cxn>
                <a:cxn ang="0">
                  <a:pos x="17" y="19"/>
                </a:cxn>
                <a:cxn ang="0">
                  <a:pos x="26" y="11"/>
                </a:cxn>
                <a:cxn ang="0">
                  <a:pos x="35" y="5"/>
                </a:cxn>
                <a:cxn ang="0">
                  <a:pos x="46" y="3"/>
                </a:cxn>
                <a:cxn ang="0">
                  <a:pos x="57" y="5"/>
                </a:cxn>
                <a:cxn ang="0">
                  <a:pos x="69" y="10"/>
                </a:cxn>
                <a:cxn ang="0">
                  <a:pos x="80" y="18"/>
                </a:cxn>
                <a:cxn ang="0">
                  <a:pos x="91" y="29"/>
                </a:cxn>
                <a:cxn ang="0">
                  <a:pos x="100" y="43"/>
                </a:cxn>
                <a:cxn ang="0">
                  <a:pos x="107" y="58"/>
                </a:cxn>
                <a:cxn ang="0">
                  <a:pos x="114" y="68"/>
                </a:cxn>
              </a:cxnLst>
              <a:rect l="0" t="0" r="r" b="b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66" name="Group 944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977" name="Freeform 945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8" name="Line 946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9" name="Line 947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80" name="Line 948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81" name="Freeform 949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67" name="Group 950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972" name="Freeform 951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4" y="6"/>
                  </a:cxn>
                  <a:cxn ang="0">
                    <a:pos x="73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3" name="Line 952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4" name="Line 953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5" name="Line 954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6" name="Freeform 955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68" name="Group 956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967" name="Freeform 957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68" name="Line 958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9" name="Line 959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0" name="Line 960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1" name="Freeform 961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69" name="Group 962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962" name="Freeform 963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63" name="Line 964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4" name="Line 965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5" name="Line 966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6" name="Freeform 967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70" name="Group 968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957" name="Freeform 969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6" y="7"/>
                  </a:cxn>
                  <a:cxn ang="0">
                    <a:pos x="76" y="3"/>
                  </a:cxn>
                  <a:cxn ang="0">
                    <a:pos x="73" y="0"/>
                  </a:cxn>
                </a:cxnLst>
                <a:rect l="0" t="0" r="r" b="b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58" name="Line 970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9" name="Line 971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0" name="Line 972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1" name="Freeform 973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71" name="Group 974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952" name="Freeform 975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53" name="Line 976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4" name="Line 977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5" name="Line 978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6" name="Freeform 979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33" y="13"/>
                  </a:cxn>
                  <a:cxn ang="0">
                    <a:pos x="33" y="7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6" y="24"/>
                  </a:cxn>
                </a:cxnLst>
                <a:rect l="0" t="0" r="r" b="b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72" name="Group 980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947" name="Freeform 981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4" y="7"/>
                  </a:cxn>
                  <a:cxn ang="0">
                    <a:pos x="74" y="3"/>
                  </a:cxn>
                  <a:cxn ang="0">
                    <a:pos x="71" y="0"/>
                  </a:cxn>
                </a:cxnLst>
                <a:rect l="0" t="0" r="r" b="b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8" name="Line 982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49" name="Line 983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0" name="Line 984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1" name="Freeform 985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73" name="Group 986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942" name="Freeform 987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3" y="38"/>
                  </a:cxn>
                  <a:cxn ang="0">
                    <a:pos x="75" y="7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3" name="Line 988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44" name="Line 989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45" name="Line 990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46" name="Freeform 991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74" name="Group 992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937" name="Freeform 993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31"/>
                  </a:cxn>
                  <a:cxn ang="0">
                    <a:pos x="0" y="35"/>
                  </a:cxn>
                  <a:cxn ang="0">
                    <a:pos x="3" y="37"/>
                  </a:cxn>
                  <a:cxn ang="0">
                    <a:pos x="75" y="6"/>
                  </a:cxn>
                  <a:cxn ang="0">
                    <a:pos x="74" y="3"/>
                  </a:cxn>
                  <a:cxn ang="0">
                    <a:pos x="72" y="0"/>
                  </a:cxn>
                </a:cxnLst>
                <a:rect l="0" t="0" r="r" b="b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8" name="Line 994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39" name="Line 995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40" name="Line 996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41" name="Freeform 997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2" y="15"/>
                  </a:cxn>
                  <a:cxn ang="0">
                    <a:pos x="5" y="17"/>
                  </a:cxn>
                  <a:cxn ang="0">
                    <a:pos x="5" y="21"/>
                  </a:cxn>
                  <a:cxn ang="0">
                    <a:pos x="3" y="22"/>
                  </a:cxn>
                  <a:cxn ang="0">
                    <a:pos x="5" y="24"/>
                  </a:cxn>
                </a:cxnLst>
                <a:rect l="0" t="0" r="r" b="b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75" name="Line 998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6" name="Line 999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7" name="Line 1000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8" name="Line 1001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9" name="Freeform 1002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5" y="16"/>
                </a:cxn>
                <a:cxn ang="0">
                  <a:pos x="0" y="26"/>
                </a:cxn>
              </a:cxnLst>
              <a:rect l="0" t="0" r="r" b="b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0" name="Freeform 1003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7" y="4"/>
                </a:cxn>
              </a:cxnLst>
              <a:rect l="0" t="0" r="r" b="b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81" name="Group 1004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933" name="Freeform 1005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3" y="26"/>
                  </a:cxn>
                  <a:cxn ang="0">
                    <a:pos x="49" y="5"/>
                  </a:cxn>
                  <a:cxn ang="0">
                    <a:pos x="49" y="1"/>
                  </a:cxn>
                  <a:cxn ang="0">
                    <a:pos x="45" y="0"/>
                  </a:cxn>
                </a:cxnLst>
                <a:rect l="0" t="0" r="r" b="b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4" name="Line 1006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35" name="Line 1007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36" name="Line 1008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882" name="Group 1009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923" name="Freeform 1010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0" y="67"/>
                  </a:cxn>
                  <a:cxn ang="0">
                    <a:pos x="1" y="73"/>
                  </a:cxn>
                  <a:cxn ang="0">
                    <a:pos x="176" y="6"/>
                  </a:cxn>
                  <a:cxn ang="0">
                    <a:pos x="176" y="3"/>
                  </a:cxn>
                  <a:cxn ang="0">
                    <a:pos x="174" y="0"/>
                  </a:cxn>
                </a:cxnLst>
                <a:rect l="0" t="0" r="r" b="b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924" name="Group 1011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931" name="Freeform 1012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32" name="Freeform 1013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/>
                  <a:ahLst/>
                  <a:cxnLst>
                    <a:cxn ang="0">
                      <a:pos x="3" y="8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925" name="Group 1014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929" name="Freeform 1015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9"/>
                    </a:cxn>
                    <a:cxn ang="0">
                      <a:pos x="2" y="13"/>
                    </a:cxn>
                    <a:cxn ang="0">
                      <a:pos x="7" y="13"/>
                    </a:cxn>
                    <a:cxn ang="0">
                      <a:pos x="16" y="10"/>
                    </a:cxn>
                    <a:cxn ang="0">
                      <a:pos x="16" y="4"/>
                    </a:cxn>
                    <a:cxn ang="0">
                      <a:pos x="13" y="0"/>
                    </a:cxn>
                    <a:cxn ang="0">
                      <a:pos x="4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30" name="Freeform 1016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926" name="Group 1017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927" name="Freeform 1018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/>
                  <a:ahLst/>
                  <a:cxnLst>
                    <a:cxn ang="0">
                      <a:pos x="34" y="11"/>
                    </a:cxn>
                    <a:cxn ang="0">
                      <a:pos x="34" y="7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14" y="6"/>
                    </a:cxn>
                    <a:cxn ang="0">
                      <a:pos x="0" y="18"/>
                    </a:cxn>
                    <a:cxn ang="0">
                      <a:pos x="19" y="17"/>
                    </a:cxn>
                    <a:cxn ang="0">
                      <a:pos x="34" y="11"/>
                    </a:cxn>
                  </a:cxnLst>
                  <a:rect l="0" t="0" r="r" b="b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8" name="Freeform 1019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4" y="5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83" name="Group 1020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917" name="Group 1021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921" name="Freeform 1022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6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5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10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8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2" name="Freeform 1023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5" y="9"/>
                    </a:cxn>
                    <a:cxn ang="0">
                      <a:pos x="15" y="7"/>
                    </a:cxn>
                    <a:cxn ang="0">
                      <a:pos x="14" y="5"/>
                    </a:cxn>
                    <a:cxn ang="0">
                      <a:pos x="13" y="4"/>
                    </a:cxn>
                    <a:cxn ang="0">
                      <a:pos x="12" y="3"/>
                    </a:cxn>
                    <a:cxn ang="0">
                      <a:pos x="10" y="1"/>
                    </a:cxn>
                    <a:cxn ang="0">
                      <a:pos x="9" y="1"/>
                    </a:cxn>
                    <a:cxn ang="0">
                      <a:pos x="8" y="0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1" y="14"/>
                    </a:cxn>
                    <a:cxn ang="0">
                      <a:pos x="1" y="16"/>
                    </a:cxn>
                    <a:cxn ang="0">
                      <a:pos x="2" y="18"/>
                    </a:cxn>
                    <a:cxn ang="0">
                      <a:pos x="3" y="19"/>
                    </a:cxn>
                    <a:cxn ang="0">
                      <a:pos x="4" y="20"/>
                    </a:cxn>
                    <a:cxn ang="0">
                      <a:pos x="6" y="22"/>
                    </a:cxn>
                    <a:cxn ang="0">
                      <a:pos x="7" y="22"/>
                    </a:cxn>
                    <a:cxn ang="0">
                      <a:pos x="8" y="23"/>
                    </a:cxn>
                    <a:cxn ang="0">
                      <a:pos x="9" y="23"/>
                    </a:cxn>
                    <a:cxn ang="0">
                      <a:pos x="11" y="23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7"/>
                    </a:cxn>
                    <a:cxn ang="0">
                      <a:pos x="16" y="15"/>
                    </a:cxn>
                    <a:cxn ang="0">
                      <a:pos x="16" y="13"/>
                    </a:cxn>
                    <a:cxn ang="0">
                      <a:pos x="16" y="11"/>
                    </a:cxn>
                    <a:cxn ang="0">
                      <a:pos x="15" y="9"/>
                    </a:cxn>
                  </a:cxnLst>
                  <a:rect l="0" t="0" r="r" b="b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918" name="Group 1024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919" name="Freeform 1025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0" name="Freeform 1026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17" y="7"/>
                    </a:cxn>
                    <a:cxn ang="0">
                      <a:pos x="16" y="5"/>
                    </a:cxn>
                    <a:cxn ang="0">
                      <a:pos x="15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1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0"/>
                    </a:cxn>
                    <a:cxn ang="0">
                      <a:pos x="4" y="1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4"/>
                    </a:cxn>
                    <a:cxn ang="0">
                      <a:pos x="0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1" y="13"/>
                    </a:cxn>
                    <a:cxn ang="0">
                      <a:pos x="1" y="14"/>
                    </a:cxn>
                    <a:cxn ang="0">
                      <a:pos x="2" y="16"/>
                    </a:cxn>
                    <a:cxn ang="0">
                      <a:pos x="3" y="17"/>
                    </a:cxn>
                    <a:cxn ang="0">
                      <a:pos x="5" y="19"/>
                    </a:cxn>
                    <a:cxn ang="0">
                      <a:pos x="6" y="20"/>
                    </a:cxn>
                    <a:cxn ang="0">
                      <a:pos x="8" y="20"/>
                    </a:cxn>
                    <a:cxn ang="0">
                      <a:pos x="9" y="21"/>
                    </a:cxn>
                    <a:cxn ang="0">
                      <a:pos x="11" y="21"/>
                    </a:cxn>
                    <a:cxn ang="0">
                      <a:pos x="12" y="21"/>
                    </a:cxn>
                    <a:cxn ang="0">
                      <a:pos x="14" y="20"/>
                    </a:cxn>
                    <a:cxn ang="0">
                      <a:pos x="15" y="19"/>
                    </a:cxn>
                    <a:cxn ang="0">
                      <a:pos x="16" y="18"/>
                    </a:cxn>
                    <a:cxn ang="0">
                      <a:pos x="17" y="17"/>
                    </a:cxn>
                    <a:cxn ang="0">
                      <a:pos x="18" y="15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18" y="10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84" name="Group 1027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913" name="Freeform 1028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9" y="6"/>
                  </a:cxn>
                  <a:cxn ang="0">
                    <a:pos x="73" y="13"/>
                  </a:cxn>
                  <a:cxn ang="0">
                    <a:pos x="75" y="21"/>
                  </a:cxn>
                  <a:cxn ang="0">
                    <a:pos x="75" y="28"/>
                  </a:cxn>
                  <a:cxn ang="0">
                    <a:pos x="20" y="68"/>
                  </a:cxn>
                  <a:cxn ang="0">
                    <a:pos x="11" y="59"/>
                  </a:cxn>
                  <a:cxn ang="0">
                    <a:pos x="2" y="39"/>
                  </a:cxn>
                  <a:cxn ang="0">
                    <a:pos x="1" y="25"/>
                  </a:cxn>
                  <a:cxn ang="0">
                    <a:pos x="0" y="10"/>
                  </a:cxn>
                  <a:cxn ang="0">
                    <a:pos x="65" y="0"/>
                  </a:cxn>
                </a:cxnLst>
                <a:rect l="0" t="0" r="r" b="b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914" name="Group 1029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915" name="Freeform 1030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8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1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8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30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919191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16" name="Freeform 1031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43" y="19"/>
                    </a:cxn>
                    <a:cxn ang="0">
                      <a:pos x="40" y="15"/>
                    </a:cxn>
                    <a:cxn ang="0">
                      <a:pos x="37" y="10"/>
                    </a:cxn>
                    <a:cxn ang="0">
                      <a:pos x="34" y="7"/>
                    </a:cxn>
                    <a:cxn ang="0">
                      <a:pos x="30" y="4"/>
                    </a:cxn>
                    <a:cxn ang="0">
                      <a:pos x="26" y="2"/>
                    </a:cxn>
                    <a:cxn ang="0">
                      <a:pos x="23" y="0"/>
                    </a:cxn>
                    <a:cxn ang="0">
                      <a:pos x="19" y="0"/>
                    </a:cxn>
                    <a:cxn ang="0">
                      <a:pos x="15" y="1"/>
                    </a:cxn>
                    <a:cxn ang="0">
                      <a:pos x="11" y="2"/>
                    </a:cxn>
                    <a:cxn ang="0">
                      <a:pos x="8" y="5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1" y="16"/>
                    </a:cxn>
                    <a:cxn ang="0">
                      <a:pos x="0" y="21"/>
                    </a:cxn>
                    <a:cxn ang="0">
                      <a:pos x="0" y="26"/>
                    </a:cxn>
                    <a:cxn ang="0">
                      <a:pos x="1" y="32"/>
                    </a:cxn>
                    <a:cxn ang="0">
                      <a:pos x="2" y="37"/>
                    </a:cxn>
                    <a:cxn ang="0">
                      <a:pos x="3" y="42"/>
                    </a:cxn>
                    <a:cxn ang="0">
                      <a:pos x="6" y="46"/>
                    </a:cxn>
                    <a:cxn ang="0">
                      <a:pos x="9" y="51"/>
                    </a:cxn>
                    <a:cxn ang="0">
                      <a:pos x="12" y="54"/>
                    </a:cxn>
                    <a:cxn ang="0">
                      <a:pos x="16" y="57"/>
                    </a:cxn>
                    <a:cxn ang="0">
                      <a:pos x="20" y="59"/>
                    </a:cxn>
                    <a:cxn ang="0">
                      <a:pos x="23" y="61"/>
                    </a:cxn>
                    <a:cxn ang="0">
                      <a:pos x="27" y="61"/>
                    </a:cxn>
                    <a:cxn ang="0">
                      <a:pos x="31" y="60"/>
                    </a:cxn>
                    <a:cxn ang="0">
                      <a:pos x="35" y="59"/>
                    </a:cxn>
                    <a:cxn ang="0">
                      <a:pos x="38" y="56"/>
                    </a:cxn>
                    <a:cxn ang="0">
                      <a:pos x="41" y="53"/>
                    </a:cxn>
                    <a:cxn ang="0">
                      <a:pos x="43" y="49"/>
                    </a:cxn>
                    <a:cxn ang="0">
                      <a:pos x="45" y="45"/>
                    </a:cxn>
                    <a:cxn ang="0">
                      <a:pos x="46" y="40"/>
                    </a:cxn>
                    <a:cxn ang="0">
                      <a:pos x="46" y="35"/>
                    </a:cxn>
                    <a:cxn ang="0">
                      <a:pos x="45" y="29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885" name="Line 1032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86" name="Line 1033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887" name="Group 1034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888" name="Freeform 1035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44" y="483"/>
                  </a:cxn>
                  <a:cxn ang="0">
                    <a:pos x="309" y="435"/>
                  </a:cxn>
                  <a:cxn ang="0">
                    <a:pos x="159" y="0"/>
                  </a:cxn>
                  <a:cxn ang="0">
                    <a:pos x="0" y="60"/>
                  </a:cxn>
                </a:cxnLst>
                <a:rect l="0" t="0" r="r" b="b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" name="Freeform 1036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8" y="0"/>
                  </a:cxn>
                  <a:cxn ang="0">
                    <a:pos x="165" y="23"/>
                  </a:cxn>
                  <a:cxn ang="0">
                    <a:pos x="8" y="82"/>
                  </a:cxn>
                  <a:cxn ang="0">
                    <a:pos x="0" y="58"/>
                  </a:cxn>
                </a:cxnLst>
                <a:rect l="0" t="0" r="r" b="b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90" name="Group 1037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911" name="Freeform 1038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207" y="0"/>
                    </a:cxn>
                    <a:cxn ang="0">
                      <a:pos x="211" y="10"/>
                    </a:cxn>
                    <a:cxn ang="0">
                      <a:pos x="213" y="21"/>
                    </a:cxn>
                    <a:cxn ang="0">
                      <a:pos x="7" y="95"/>
                    </a:cxn>
                    <a:cxn ang="0">
                      <a:pos x="0" y="86"/>
                    </a:cxn>
                    <a:cxn ang="0">
                      <a:pos x="0" y="77"/>
                    </a:cxn>
                  </a:cxnLst>
                  <a:rect l="0" t="0" r="r" b="b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A2C1FE">
                        <a:gamma/>
                        <a:tint val="10196"/>
                        <a:invGamma/>
                      </a:srgbClr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12" name="Freeform 1039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209" y="0"/>
                    </a:cxn>
                    <a:cxn ang="0">
                      <a:pos x="213" y="10"/>
                    </a:cxn>
                    <a:cxn ang="0">
                      <a:pos x="215" y="21"/>
                    </a:cxn>
                    <a:cxn ang="0">
                      <a:pos x="7" y="96"/>
                    </a:cxn>
                    <a:cxn ang="0">
                      <a:pos x="0" y="87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891" name="Freeform 1040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9" y="0"/>
                  </a:cxn>
                  <a:cxn ang="0">
                    <a:pos x="167" y="26"/>
                  </a:cxn>
                  <a:cxn ang="0">
                    <a:pos x="8" y="83"/>
                  </a:cxn>
                  <a:cxn ang="0">
                    <a:pos x="0" y="59"/>
                  </a:cxn>
                </a:cxnLst>
                <a:rect l="0" t="0" r="r" b="b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92" name="Group 1041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906" name="Freeform 1042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4" y="71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07" name="Line 1043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08" name="Line 1044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09" name="Line 1045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10" name="Line 1046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893" name="Group 1047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901" name="Freeform 1048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4" y="72"/>
                    </a:cxn>
                    <a:cxn ang="0">
                      <a:pos x="163" y="11"/>
                    </a:cxn>
                    <a:cxn ang="0">
                      <a:pos x="160" y="0"/>
                    </a:cxn>
                    <a:cxn ang="0">
                      <a:pos x="0" y="60"/>
                    </a:cxn>
                  </a:cxnLst>
                  <a:rect l="0" t="0" r="r" b="b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02" name="Line 1049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03" name="Line 1050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04" name="Line 1051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05" name="Line 1052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94" name="Freeform 1053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54" y="0"/>
                  </a:cxn>
                  <a:cxn ang="0">
                    <a:pos x="186" y="93"/>
                  </a:cxn>
                  <a:cxn ang="0">
                    <a:pos x="32" y="152"/>
                  </a:cxn>
                  <a:cxn ang="0">
                    <a:pos x="0" y="58"/>
                  </a:cxn>
                </a:cxnLst>
                <a:rect l="0" t="0" r="r" b="b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5" name="Freeform 1054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156" y="0"/>
                  </a:cxn>
                  <a:cxn ang="0">
                    <a:pos x="188" y="93"/>
                  </a:cxn>
                  <a:cxn ang="0">
                    <a:pos x="29" y="140"/>
                  </a:cxn>
                  <a:cxn ang="0">
                    <a:pos x="0" y="56"/>
                  </a:cxn>
                </a:cxnLst>
                <a:rect l="0" t="0" r="r" b="b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6" name="Freeform 1055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8" y="0"/>
                  </a:cxn>
                  <a:cxn ang="0">
                    <a:pos x="166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7" name="Line 1056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98" name="Freeform 1057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57" y="0"/>
                  </a:cxn>
                  <a:cxn ang="0">
                    <a:pos x="165" y="26"/>
                  </a:cxn>
                  <a:cxn ang="0">
                    <a:pos x="7" y="83"/>
                  </a:cxn>
                  <a:cxn ang="0">
                    <a:pos x="0" y="59"/>
                  </a:cxn>
                </a:cxnLst>
                <a:rect l="0" t="0" r="r" b="b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9" name="Line 1058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00" name="Freeform 1059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3" y="13"/>
                  </a:cxn>
                  <a:cxn ang="0">
                    <a:pos x="6" y="18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1062" name="Picture 1061" descr="clsa_logo_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97" y="5463245"/>
            <a:ext cx="1377540" cy="1370652"/>
          </a:xfrm>
          <a:prstGeom prst="rect">
            <a:avLst/>
          </a:prstGeom>
        </p:spPr>
      </p:pic>
      <p:pic>
        <p:nvPicPr>
          <p:cNvPr id="1063" name="Picture 1062" descr="NALS logo.jpg"/>
          <p:cNvPicPr>
            <a:picLocks noChangeAspect="1"/>
          </p:cNvPicPr>
          <p:nvPr/>
        </p:nvPicPr>
        <p:blipFill>
          <a:blip r:embed="rId4" cstate="print"/>
          <a:srcRect l="1948" t="5676" r="81948" b="7500"/>
          <a:stretch>
            <a:fillRect/>
          </a:stretch>
        </p:blipFill>
        <p:spPr>
          <a:xfrm>
            <a:off x="7695210" y="5443878"/>
            <a:ext cx="1425040" cy="1367580"/>
          </a:xfrm>
          <a:prstGeom prst="rect">
            <a:avLst/>
          </a:prstGeom>
        </p:spPr>
      </p:pic>
      <p:sp>
        <p:nvSpPr>
          <p:cNvPr id="1064" name="TextBox 1063"/>
          <p:cNvSpPr txBox="1"/>
          <p:nvPr/>
        </p:nvSpPr>
        <p:spPr>
          <a:xfrm>
            <a:off x="6745175" y="415632"/>
            <a:ext cx="1745991" cy="276999"/>
          </a:xfrm>
          <a:prstGeom prst="rect">
            <a:avLst/>
          </a:prstGeom>
          <a:solidFill>
            <a:srgbClr val="003399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geodesy.noaa.gov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Line 3"/>
          <p:cNvSpPr>
            <a:spLocks noChangeShapeType="1"/>
          </p:cNvSpPr>
          <p:nvPr/>
        </p:nvSpPr>
        <p:spPr bwMode="auto">
          <a:xfrm flipV="1">
            <a:off x="254000" y="1355725"/>
            <a:ext cx="0" cy="442595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5492750"/>
            <a:ext cx="590867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Arc 5"/>
          <p:cNvSpPr>
            <a:spLocks/>
          </p:cNvSpPr>
          <p:nvPr/>
        </p:nvSpPr>
        <p:spPr bwMode="auto">
          <a:xfrm>
            <a:off x="254000" y="1644650"/>
            <a:ext cx="5402263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 flipV="1">
            <a:off x="1266825" y="1066800"/>
            <a:ext cx="0" cy="4425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012825" y="5205413"/>
            <a:ext cx="591026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Arc 8"/>
          <p:cNvSpPr>
            <a:spLocks/>
          </p:cNvSpPr>
          <p:nvPr/>
        </p:nvSpPr>
        <p:spPr bwMode="auto">
          <a:xfrm>
            <a:off x="1266825" y="1355725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6569" name="AutoShape 9"/>
          <p:cNvCxnSpPr>
            <a:cxnSpLocks noChangeShapeType="1"/>
            <a:stCxn id="66565" idx="2"/>
            <a:endCxn id="66568" idx="2"/>
          </p:cNvCxnSpPr>
          <p:nvPr/>
        </p:nvCxnSpPr>
        <p:spPr bwMode="auto">
          <a:xfrm flipV="1">
            <a:off x="254000" y="5219700"/>
            <a:ext cx="1012825" cy="287338"/>
          </a:xfrm>
          <a:prstGeom prst="straightConnector1">
            <a:avLst/>
          </a:prstGeom>
          <a:noFill/>
          <a:ln w="38100">
            <a:solidFill>
              <a:srgbClr val="77623D"/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66570" name="Line 10"/>
          <p:cNvSpPr>
            <a:spLocks noChangeShapeType="1"/>
          </p:cNvSpPr>
          <p:nvPr/>
        </p:nvSpPr>
        <p:spPr bwMode="auto">
          <a:xfrm flipV="1">
            <a:off x="4389438" y="1468438"/>
            <a:ext cx="1266825" cy="15224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V="1">
            <a:off x="5053838" y="1492188"/>
            <a:ext cx="590550" cy="9461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Freeform 12"/>
          <p:cNvSpPr>
            <a:spLocks/>
          </p:cNvSpPr>
          <p:nvPr/>
        </p:nvSpPr>
        <p:spPr bwMode="auto">
          <a:xfrm>
            <a:off x="4500563" y="2859088"/>
            <a:ext cx="122237" cy="258762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Freeform 13"/>
          <p:cNvSpPr>
            <a:spLocks/>
          </p:cNvSpPr>
          <p:nvPr/>
        </p:nvSpPr>
        <p:spPr bwMode="auto">
          <a:xfrm>
            <a:off x="5133975" y="2305050"/>
            <a:ext cx="120650" cy="228600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Freeform 14"/>
          <p:cNvSpPr>
            <a:spLocks/>
          </p:cNvSpPr>
          <p:nvPr/>
        </p:nvSpPr>
        <p:spPr bwMode="auto">
          <a:xfrm>
            <a:off x="4395788" y="1219200"/>
            <a:ext cx="1978025" cy="1162050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 rot="-762773">
            <a:off x="223838" y="4991100"/>
            <a:ext cx="96520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2.2 meters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728663" y="5629275"/>
            <a:ext cx="8763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NAD 83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674688" y="5870575"/>
            <a:ext cx="7620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1595438" y="4522788"/>
            <a:ext cx="92233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ITRF 00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1589088" y="4795838"/>
            <a:ext cx="7620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 flipH="1" flipV="1">
            <a:off x="309563" y="5589588"/>
            <a:ext cx="379412" cy="3206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 flipH="1">
            <a:off x="1308100" y="4803775"/>
            <a:ext cx="352425" cy="3524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6464300" y="1925638"/>
            <a:ext cx="8397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Earth’s</a:t>
            </a: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6416675" y="2212975"/>
            <a:ext cx="8509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Surface</a:t>
            </a: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4430000" y="1664308"/>
            <a:ext cx="867545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NAD83</a:t>
            </a:r>
            <a:endParaRPr lang="en-US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5322250" y="1834483"/>
            <a:ext cx="736099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ITRF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3947600" y="5491631"/>
            <a:ext cx="4911391" cy="132343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Ellipsoid for both NAD83 and ITRF: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algn="l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Geodetic Reference System 1980 (GRS80)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 = 6,378,137.000 meters (semi-major axis)</a:t>
            </a: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1/f = 298.25722210088 (flattening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" name="Isosceles Triangle 28"/>
          <p:cNvSpPr/>
          <p:nvPr/>
        </p:nvSpPr>
        <p:spPr>
          <a:xfrm>
            <a:off x="5581404" y="1294412"/>
            <a:ext cx="237507" cy="24938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384400" y="331935"/>
            <a:ext cx="637225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Simplified Concept of  NAD 83 vs.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ITRF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" name="Picture 2" descr="extra"/>
          <p:cNvPicPr>
            <a:picLocks noChangeAspect="1" noChangeArrowheads="1"/>
          </p:cNvPicPr>
          <p:nvPr/>
        </p:nvPicPr>
        <p:blipFill>
          <a:blip r:embed="rId3" cstate="print"/>
          <a:srcRect l="4765" t="11525" r="2739" b="3253"/>
          <a:stretch>
            <a:fillRect/>
          </a:stretch>
        </p:blipFill>
        <p:spPr bwMode="auto">
          <a:xfrm>
            <a:off x="1325115" y="2373140"/>
            <a:ext cx="6465098" cy="395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1386658" y="989543"/>
            <a:ext cx="6353844" cy="187743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dirty="0" smtClean="0"/>
          </a:p>
          <a:p>
            <a:pPr algn="ctr"/>
            <a:r>
              <a:rPr lang="en-US" sz="3200" dirty="0" smtClean="0"/>
              <a:t>NAD83 and ITRF</a:t>
            </a:r>
          </a:p>
          <a:p>
            <a:pPr algn="ctr"/>
            <a:r>
              <a:rPr lang="en-US" sz="3200" dirty="0" smtClean="0"/>
              <a:t> differ by</a:t>
            </a:r>
          </a:p>
          <a:p>
            <a:pPr algn="ctr"/>
            <a:r>
              <a:rPr lang="en-US" sz="3200" dirty="0" smtClean="0"/>
              <a:t>ABOUT 1 meter H &amp; V</a:t>
            </a:r>
          </a:p>
          <a:p>
            <a:pPr algn="ctr"/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376066" y="6196407"/>
            <a:ext cx="838792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( WGS84 (G1150)  ~  ITRF2000 )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RF2008-Vel.gif"/>
          <p:cNvPicPr>
            <a:picLocks noChangeAspect="1"/>
          </p:cNvPicPr>
          <p:nvPr/>
        </p:nvPicPr>
        <p:blipFill>
          <a:blip r:embed="rId2" cstate="print"/>
          <a:srcRect l="2089" t="11516" r="2202"/>
          <a:stretch>
            <a:fillRect/>
          </a:stretch>
        </p:blipFill>
        <p:spPr>
          <a:xfrm>
            <a:off x="2386936" y="3503222"/>
            <a:ext cx="6709559" cy="3295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4" descr="horiz"/>
          <p:cNvPicPr>
            <a:picLocks noChangeAspect="1" noChangeArrowheads="1"/>
          </p:cNvPicPr>
          <p:nvPr/>
        </p:nvPicPr>
        <p:blipFill>
          <a:blip r:embed="rId3" cstate="print"/>
          <a:srcRect l="19367" t="4231" r="15938" b="4115"/>
          <a:stretch>
            <a:fillRect/>
          </a:stretch>
        </p:blipFill>
        <p:spPr bwMode="auto">
          <a:xfrm rot="5400000">
            <a:off x="1036920" y="-193637"/>
            <a:ext cx="2615276" cy="46172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97497" y="1446819"/>
            <a:ext cx="3095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&lt;&lt;&lt; NAD83 </a:t>
            </a:r>
          </a:p>
          <a:p>
            <a:r>
              <a:rPr lang="en-US" sz="1800" dirty="0" smtClean="0"/>
              <a:t>(FIXED to </a:t>
            </a:r>
          </a:p>
          <a:p>
            <a:r>
              <a:rPr lang="en-US" sz="1800" dirty="0" smtClean="0"/>
              <a:t>North American Plate)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9385" y="4603706"/>
            <a:ext cx="199505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ITRF&gt;&gt;&gt;</a:t>
            </a:r>
          </a:p>
          <a:p>
            <a:pPr algn="r"/>
            <a:r>
              <a:rPr lang="en-US" sz="1800" dirty="0" smtClean="0"/>
              <a:t>(NO NET-ROTATION)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068782" y="332514"/>
            <a:ext cx="7008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NAD83 vs. ITRF Station Velocities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3657597" y="2588820"/>
            <a:ext cx="676895" cy="391885"/>
          </a:xfrm>
          <a:prstGeom prst="round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210789" y="6115793"/>
            <a:ext cx="653143" cy="522513"/>
          </a:xfrm>
          <a:prstGeom prst="round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1710060" y="2600674"/>
            <a:ext cx="415637" cy="403761"/>
          </a:xfrm>
          <a:prstGeom prst="triangle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5389434" y="4558150"/>
            <a:ext cx="415637" cy="403761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12574" y="463138"/>
            <a:ext cx="3903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CORS - EGAN, NV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15649" y="1223158"/>
            <a:ext cx="8361584" cy="830997"/>
          </a:xfrm>
          <a:prstGeom prst="rect">
            <a:avLst/>
          </a:prstGeom>
          <a:noFill/>
          <a:ln w="2540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399"/>
                </a:solidFill>
              </a:rPr>
              <a:t>ITRF00(1997.0):39-20-42.88052N/ 114-56-19.86979W/ 1998.362m</a:t>
            </a:r>
          </a:p>
          <a:p>
            <a:endParaRPr lang="en-US" sz="1600" dirty="0" smtClean="0">
              <a:solidFill>
                <a:srgbClr val="003399"/>
              </a:solidFill>
            </a:endParaRPr>
          </a:p>
          <a:p>
            <a:r>
              <a:rPr lang="en-US" sz="1600" dirty="0" smtClean="0">
                <a:solidFill>
                  <a:srgbClr val="003399"/>
                </a:solidFill>
              </a:rPr>
              <a:t>Velocities (m/yr):   N: -0.0118      /     E: -0.0166           /  Up: 0.0010 </a:t>
            </a:r>
            <a:endParaRPr lang="en-US" sz="1600" dirty="0">
              <a:solidFill>
                <a:srgbClr val="0033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603135"/>
            <a:ext cx="8915400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NAD83(CORS96/2002.0):39-20-42.86001N/ 114-56-19.82629/ 1999.012m</a:t>
            </a:r>
          </a:p>
          <a:p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Velocities (m/yr):   N: -0.0028                    /     E: -0.0001        /  Up: 0.0100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158" y="2208817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ITRF00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3151" y="4439405"/>
            <a:ext cx="11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NAD83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>
            <a:stCxn id="2" idx="4"/>
            <a:endCxn id="3" idx="1"/>
          </p:cNvCxnSpPr>
          <p:nvPr/>
        </p:nvCxnSpPr>
        <p:spPr>
          <a:xfrm rot="16200000" flipH="1">
            <a:off x="2931722" y="2198410"/>
            <a:ext cx="1755596" cy="3367646"/>
          </a:xfrm>
          <a:prstGeom prst="straightConnector1">
            <a:avLst/>
          </a:prstGeom>
          <a:ln w="25400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">
            <a:off x="3112331" y="3516419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1.219 m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>
            <a:stCxn id="2" idx="2"/>
          </p:cNvCxnSpPr>
          <p:nvPr/>
        </p:nvCxnSpPr>
        <p:spPr>
          <a:xfrm rot="5400000">
            <a:off x="1377532" y="2956939"/>
            <a:ext cx="285033" cy="380024"/>
          </a:xfrm>
          <a:prstGeom prst="straightConnector1">
            <a:avLst/>
          </a:prstGeom>
          <a:ln w="25400">
            <a:solidFill>
              <a:srgbClr val="000099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-2160000">
            <a:off x="385292" y="2991932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2cm/yr</a:t>
            </a:r>
            <a:endParaRPr lang="en-US" sz="2000" dirty="0">
              <a:solidFill>
                <a:srgbClr val="000099"/>
              </a:solidFill>
            </a:endParaRPr>
          </a:p>
        </p:txBody>
      </p:sp>
      <p:pic>
        <p:nvPicPr>
          <p:cNvPr id="15" name="Picture 14" descr="EGAN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6383" y="2206639"/>
            <a:ext cx="2965586" cy="190222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5400000">
            <a:off x="5454724" y="5052931"/>
            <a:ext cx="227634" cy="21786"/>
          </a:xfrm>
          <a:prstGeom prst="straightConnector1">
            <a:avLst/>
          </a:prstGeom>
          <a:ln w="254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64656" y="4901877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3mm/yr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GAN coor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025" y="349637"/>
            <a:ext cx="7981950" cy="6467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556" y="2612570"/>
            <a:ext cx="5047027" cy="914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34331" y="4546220"/>
            <a:ext cx="5049003" cy="914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22456" y="3572470"/>
            <a:ext cx="5049003" cy="914400"/>
          </a:xfrm>
          <a:prstGeom prst="rect">
            <a:avLst/>
          </a:prstGeom>
          <a:noFill/>
          <a:ln w="50800">
            <a:solidFill>
              <a:srgbClr val="33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44231" y="5506120"/>
            <a:ext cx="5039103" cy="914400"/>
          </a:xfrm>
          <a:prstGeom prst="rect">
            <a:avLst/>
          </a:prstGeom>
          <a:noFill/>
          <a:ln w="50800">
            <a:solidFill>
              <a:srgbClr val="33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12066" y="2517578"/>
            <a:ext cx="138050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ITRF00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Position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800" dirty="0" smtClean="0">
                <a:solidFill>
                  <a:srgbClr val="3333CC"/>
                </a:solidFill>
              </a:rPr>
              <a:t>  Velocity</a:t>
            </a:r>
            <a:endParaRPr lang="en-US" sz="1800" dirty="0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1966" y="4391853"/>
            <a:ext cx="135806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 NAD83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Position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3333CC"/>
                </a:solidFill>
              </a:rPr>
              <a:t>  </a:t>
            </a:r>
            <a:r>
              <a:rPr lang="en-US" sz="1800" dirty="0" smtClean="0">
                <a:solidFill>
                  <a:srgbClr val="3333CC"/>
                </a:solidFill>
              </a:rPr>
              <a:t>Velocity</a:t>
            </a:r>
            <a:endParaRPr lang="en-US" sz="18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1 long-term plot.jpg"/>
          <p:cNvPicPr>
            <a:picLocks noChangeAspect="1"/>
          </p:cNvPicPr>
          <p:nvPr/>
        </p:nvPicPr>
        <p:blipFill>
          <a:blip r:embed="rId2" cstate="print"/>
          <a:srcRect t="2125" b="4866"/>
          <a:stretch>
            <a:fillRect/>
          </a:stretch>
        </p:blipFill>
        <p:spPr>
          <a:xfrm>
            <a:off x="1233382" y="890649"/>
            <a:ext cx="6655980" cy="593048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78807" y="336162"/>
            <a:ext cx="8329258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Pie Town, NM CORS (PIE1):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1994 - 2010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1250" y="237500"/>
            <a:ext cx="8229600" cy="990600"/>
          </a:xfrm>
          <a:noFill/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Maintaining Coordinate Accuracy: the Multi-Year CORS Solution</a:t>
            </a:r>
            <a:r>
              <a:rPr lang="en-GB" sz="2400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GB" sz="2400" dirty="0" smtClean="0">
                <a:solidFill>
                  <a:srgbClr val="0000FF"/>
                </a:solidFill>
                <a:latin typeface="Calibri" pitchFamily="34" charset="0"/>
              </a:rPr>
            </a:br>
            <a:endParaRPr lang="en-US" sz="2400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2291" name="Picture 3" descr="global_bls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3341"/>
            <a:ext cx="5216775" cy="255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3076575" y="2690813"/>
            <a:ext cx="15890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charset="0"/>
                <a:cs typeface="Arial" charset="0"/>
              </a:rPr>
              <a:t>Global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3799" y="3560134"/>
            <a:ext cx="5257800" cy="3276599"/>
            <a:chOff x="1742746" y="3301647"/>
            <a:chExt cx="5486746" cy="3425617"/>
          </a:xfrm>
        </p:grpSpPr>
        <p:pic>
          <p:nvPicPr>
            <p:cNvPr id="12296" name="Picture 3" descr="cors_bls.t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42746" y="3301647"/>
              <a:ext cx="5486746" cy="3425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extBox 7"/>
            <p:cNvSpPr txBox="1">
              <a:spLocks noChangeArrowheads="1"/>
            </p:cNvSpPr>
            <p:nvPr/>
          </p:nvSpPr>
          <p:spPr bwMode="auto">
            <a:xfrm>
              <a:off x="4321382" y="6043911"/>
              <a:ext cx="2699042" cy="424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charset="0"/>
                  <a:cs typeface="Arial" charset="0"/>
                </a:rPr>
                <a:t>Global+CORS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260764" y="1027113"/>
            <a:ext cx="390698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  <a:defRPr/>
            </a:pPr>
            <a:r>
              <a:rPr lang="en-GB" sz="2000" b="1" kern="0" dirty="0">
                <a:solidFill>
                  <a:srgbClr val="FF0000"/>
                </a:solidFill>
                <a:latin typeface="Calibri" pitchFamily="34" charset="0"/>
              </a:rPr>
              <a:t>global tracking network used for estimating:</a:t>
            </a:r>
            <a:endParaRPr lang="en-GB" sz="2200" b="1" kern="0" dirty="0">
              <a:solidFill>
                <a:srgbClr val="FF0000"/>
              </a:solidFill>
              <a:latin typeface="Calibri" pitchFamily="34" charset="0"/>
            </a:endParaRP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–"/>
              <a:defRPr/>
            </a:pPr>
            <a:r>
              <a:rPr lang="en-GB" sz="1800" b="1" kern="0" dirty="0" smtClean="0">
                <a:solidFill>
                  <a:srgbClr val="0000FF"/>
                </a:solidFill>
                <a:latin typeface="Calibri" pitchFamily="34" charset="0"/>
              </a:rPr>
              <a:t>satellite </a:t>
            </a:r>
            <a:r>
              <a:rPr lang="en-GB" sz="1800" b="1" kern="0" dirty="0">
                <a:solidFill>
                  <a:srgbClr val="0000FF"/>
                </a:solidFill>
                <a:latin typeface="Calibri" pitchFamily="34" charset="0"/>
              </a:rPr>
              <a:t>orbits (15-min </a:t>
            </a:r>
            <a:r>
              <a:rPr lang="en-GB" sz="1800" b="1" kern="0" dirty="0" smtClean="0">
                <a:solidFill>
                  <a:srgbClr val="0000FF"/>
                </a:solidFill>
                <a:latin typeface="Calibri" pitchFamily="34" charset="0"/>
              </a:rPr>
              <a:t>intervals</a:t>
            </a:r>
            <a:r>
              <a:rPr lang="en-GB" sz="1800" b="1" kern="0" dirty="0">
                <a:solidFill>
                  <a:srgbClr val="0000FF"/>
                </a:solidFill>
                <a:latin typeface="Calibri" pitchFamily="34" charset="0"/>
              </a:rPr>
              <a:t>)</a:t>
            </a: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–"/>
              <a:defRPr/>
            </a:pPr>
            <a:r>
              <a:rPr lang="en-GB" sz="1800" b="1" kern="0" dirty="0">
                <a:solidFill>
                  <a:srgbClr val="0000FF"/>
                </a:solidFill>
                <a:latin typeface="Calibri" pitchFamily="34" charset="0"/>
              </a:rPr>
              <a:t>terrestrial framework</a:t>
            </a:r>
          </a:p>
          <a:p>
            <a:pPr marL="963613" lvl="2" indent="-285750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–"/>
              <a:defRPr/>
            </a:pPr>
            <a:r>
              <a:rPr lang="en-GB" sz="1800" b="1" kern="0" dirty="0">
                <a:solidFill>
                  <a:srgbClr val="00CC00"/>
                </a:solidFill>
                <a:latin typeface="Calibri" pitchFamily="34" charset="0"/>
              </a:rPr>
              <a:t>Earth Orientation (EOPs)</a:t>
            </a:r>
            <a:endParaRPr lang="en-GB" sz="1800" b="1" kern="0" dirty="0">
              <a:solidFill>
                <a:srgbClr val="0000FF"/>
              </a:solidFill>
              <a:latin typeface="Calibri" pitchFamily="34" charset="0"/>
            </a:endParaRPr>
          </a:p>
          <a:p>
            <a:pPr marL="963613" lvl="2" indent="-285750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–"/>
              <a:defRPr/>
            </a:pPr>
            <a:r>
              <a:rPr lang="en-GB" sz="1800" b="1" kern="0" dirty="0">
                <a:solidFill>
                  <a:srgbClr val="00CC00"/>
                </a:solidFill>
                <a:latin typeface="Calibri" pitchFamily="34" charset="0"/>
              </a:rPr>
              <a:t>global station positions (weekly averages)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8438" y="3917950"/>
            <a:ext cx="37068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  <a:defRPr/>
            </a:pPr>
            <a:r>
              <a:rPr lang="en-GB" sz="2000" b="1" kern="0" dirty="0">
                <a:solidFill>
                  <a:srgbClr val="FF0000"/>
                </a:solidFill>
                <a:latin typeface="Calibri" pitchFamily="34" charset="0"/>
              </a:rPr>
              <a:t>U.S. CORS tied to global framework via single baselines radiating from global stations</a:t>
            </a: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–"/>
              <a:defRPr/>
            </a:pPr>
            <a:r>
              <a:rPr lang="en-GB" sz="1800" b="1" kern="0" dirty="0">
                <a:solidFill>
                  <a:srgbClr val="0000FF"/>
                </a:solidFill>
                <a:latin typeface="Calibri" pitchFamily="34" charset="0"/>
              </a:rPr>
              <a:t>minimizes frame distortions from local effects in dense regional networks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875" y="870661"/>
            <a:ext cx="8538358" cy="574278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2200" dirty="0" smtClean="0">
                <a:latin typeface="Calibri" pitchFamily="34" charset="0"/>
              </a:rPr>
              <a:t>CORS RINEX observations from 1994 thru 2010.5 processed in fully 	consistent global framework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2000" dirty="0" smtClean="0">
                <a:latin typeface="Calibri" pitchFamily="34" charset="0"/>
              </a:rPr>
              <a:t>evaluated approx. </a:t>
            </a:r>
            <a:r>
              <a:rPr lang="en-GB" sz="2000" u="sng" dirty="0" smtClean="0">
                <a:latin typeface="Calibri" pitchFamily="34" charset="0"/>
              </a:rPr>
              <a:t>90 billion </a:t>
            </a:r>
            <a:r>
              <a:rPr lang="en-GB" sz="2000" dirty="0" smtClean="0">
                <a:latin typeface="Calibri" pitchFamily="34" charset="0"/>
              </a:rPr>
              <a:t>double-difference observation </a:t>
            </a:r>
            <a:r>
              <a:rPr lang="en-GB" sz="2000" dirty="0" err="1" smtClean="0">
                <a:latin typeface="Calibri" pitchFamily="34" charset="0"/>
              </a:rPr>
              <a:t>eqs</a:t>
            </a:r>
            <a:r>
              <a:rPr lang="en-GB" sz="2000" dirty="0" smtClean="0">
                <a:latin typeface="Calibri" pitchFamily="34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2000" dirty="0" smtClean="0">
                <a:latin typeface="Calibri" pitchFamily="34" charset="0"/>
              </a:rPr>
              <a:t>using latest IERS models and processing methods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2000" u="sng" dirty="0" smtClean="0">
                <a:solidFill>
                  <a:schemeClr val="tx1"/>
                </a:solidFill>
                <a:latin typeface="Calibri" pitchFamily="34" charset="0"/>
              </a:rPr>
              <a:t>switch to absolute (vs. </a:t>
            </a:r>
            <a:r>
              <a:rPr lang="en-GB" sz="2000" u="sng" dirty="0" smtClean="0">
                <a:latin typeface="Calibri" pitchFamily="34" charset="0"/>
              </a:rPr>
              <a:t>r</a:t>
            </a:r>
            <a:r>
              <a:rPr lang="en-GB" sz="2000" u="sng" dirty="0" smtClean="0">
                <a:solidFill>
                  <a:schemeClr val="tx1"/>
                </a:solidFill>
                <a:latin typeface="Calibri" pitchFamily="34" charset="0"/>
              </a:rPr>
              <a:t>elative) antenna calibrations</a:t>
            </a:r>
            <a:endParaRPr lang="en-GB" sz="2000" dirty="0" smtClean="0">
              <a:latin typeface="Calibri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GB" sz="2000" dirty="0" smtClean="0">
                <a:latin typeface="Calibri" pitchFamily="34" charset="0"/>
              </a:rPr>
              <a:t>reduced positioning errors and distortions of global frame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endParaRPr lang="en-GB" sz="1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GB" sz="2200" dirty="0" smtClean="0">
                <a:latin typeface="Calibri" pitchFamily="34" charset="0"/>
              </a:rPr>
              <a:t>860 weekly (full history) </a:t>
            </a:r>
            <a:r>
              <a:rPr lang="en-GB" sz="2200" dirty="0" err="1" smtClean="0">
                <a:latin typeface="Calibri" pitchFamily="34" charset="0"/>
              </a:rPr>
              <a:t>CORS+global</a:t>
            </a:r>
            <a:r>
              <a:rPr lang="en-GB" sz="2200" dirty="0" smtClean="0">
                <a:latin typeface="Calibri" pitchFamily="34" charset="0"/>
              </a:rPr>
              <a:t> SINEX (Solution Independent 	Exchange format) files containing X,Y,Z positions and full   	variance-covariance info	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endParaRPr lang="en-GB" sz="1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2200" dirty="0" smtClean="0">
                <a:latin typeface="Calibri" pitchFamily="34" charset="0"/>
              </a:rPr>
              <a:t>CATREF software from </a:t>
            </a:r>
            <a:r>
              <a:rPr lang="en-US" sz="2200" dirty="0" err="1" smtClean="0">
                <a:latin typeface="Calibri" pitchFamily="34" charset="0"/>
              </a:rPr>
              <a:t>Institut</a:t>
            </a:r>
            <a:r>
              <a:rPr lang="en-US" sz="2200" dirty="0" smtClean="0">
                <a:latin typeface="Calibri" pitchFamily="34" charset="0"/>
              </a:rPr>
              <a:t> </a:t>
            </a:r>
            <a:r>
              <a:rPr lang="en-US" sz="2200" dirty="0" err="1" smtClean="0">
                <a:latin typeface="Calibri" pitchFamily="34" charset="0"/>
              </a:rPr>
              <a:t>Géographique</a:t>
            </a:r>
            <a:r>
              <a:rPr lang="en-US" sz="2200" dirty="0" smtClean="0">
                <a:latin typeface="Calibri" pitchFamily="34" charset="0"/>
              </a:rPr>
              <a:t> National (IGN) to stack 	</a:t>
            </a:r>
            <a:r>
              <a:rPr lang="en-GB" sz="2200" dirty="0" smtClean="0">
                <a:latin typeface="Calibri" pitchFamily="34" charset="0"/>
              </a:rPr>
              <a:t>weekly </a:t>
            </a:r>
            <a:r>
              <a:rPr lang="en-GB" sz="2200" dirty="0" err="1" smtClean="0">
                <a:latin typeface="Calibri" pitchFamily="34" charset="0"/>
              </a:rPr>
              <a:t>CORS+global</a:t>
            </a:r>
            <a:r>
              <a:rPr lang="en-GB" sz="2200" dirty="0" smtClean="0">
                <a:latin typeface="Calibri" pitchFamily="34" charset="0"/>
              </a:rPr>
              <a:t> SINEX files</a:t>
            </a:r>
            <a:endParaRPr lang="en-US" sz="22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en-GB" sz="1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200" dirty="0" smtClean="0">
                <a:latin typeface="Calibri" pitchFamily="34" charset="0"/>
              </a:rPr>
              <a:t>resulted in new positions and velocities for CORS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4,906 position / velocity estimates for 2,264 </a:t>
            </a:r>
            <a:r>
              <a:rPr lang="en-GB" sz="2000" dirty="0" err="1" smtClean="0">
                <a:latin typeface="Calibri" pitchFamily="34" charset="0"/>
              </a:rPr>
              <a:t>CORS+global</a:t>
            </a:r>
            <a:r>
              <a:rPr lang="en-GB" sz="2000" dirty="0" smtClean="0">
                <a:latin typeface="Calibri" pitchFamily="34" charset="0"/>
              </a:rPr>
              <a:t> stations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solution aligned to ITRF2008 with negligible distortions of frame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</a:rPr>
              <a:t>calibrated for use with pending </a:t>
            </a:r>
            <a:r>
              <a:rPr lang="en-GB" sz="2000" b="1" dirty="0" smtClean="0">
                <a:latin typeface="Calibri" pitchFamily="34" charset="0"/>
              </a:rPr>
              <a:t>igs08.atx </a:t>
            </a:r>
            <a:r>
              <a:rPr lang="en-GB" sz="2000" dirty="0" smtClean="0">
                <a:latin typeface="Calibri" pitchFamily="34" charset="0"/>
              </a:rPr>
              <a:t>antenna phase </a:t>
            </a:r>
            <a:r>
              <a:rPr lang="en-GB" sz="2000" dirty="0" err="1" smtClean="0">
                <a:latin typeface="Calibri" pitchFamily="34" charset="0"/>
              </a:rPr>
              <a:t>center</a:t>
            </a:r>
            <a:r>
              <a:rPr lang="en-GB" sz="2000" dirty="0" smtClean="0">
                <a:latin typeface="Calibri" pitchFamily="34" charset="0"/>
              </a:rPr>
              <a:t> 	variation (PCV) models 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endParaRPr lang="en-GB" sz="1800" dirty="0" smtClean="0"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2557" y="383662"/>
            <a:ext cx="8329258" cy="4951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Multi-Year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CORS Solution – </a:t>
            </a:r>
            <a:r>
              <a:rPr lang="en-US" sz="2800" b="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Work Completed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velo-all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1188"/>
            <a:ext cx="9144000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" y="11113"/>
            <a:ext cx="8978900" cy="8001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</a:rPr>
              <a:t>U.S. CORS Velocity Field (ITRF2008)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3320" y="4529242"/>
            <a:ext cx="1626920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~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1000 CORS w/ sufficient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data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&amp; </a:t>
            </a:r>
          </a:p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linear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velocities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223158" y="5142015"/>
            <a:ext cx="795647" cy="581891"/>
          </a:xfrm>
          <a:prstGeom prst="round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diffs-2d-10_02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5" y="1264975"/>
            <a:ext cx="9144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" y="-17611"/>
            <a:ext cx="8978900" cy="800100"/>
          </a:xfrm>
        </p:spPr>
        <p:txBody>
          <a:bodyPr/>
          <a:lstStyle/>
          <a:p>
            <a:pPr eaLnBrk="1" hangingPunct="1"/>
            <a:r>
              <a:rPr lang="en-GB" sz="2800" dirty="0" smtClean="0">
                <a:solidFill>
                  <a:srgbClr val="002060"/>
                </a:solidFill>
                <a:latin typeface="Calibri" pitchFamily="34" charset="0"/>
              </a:rPr>
              <a:t>Change in NAD83 </a:t>
            </a:r>
            <a:r>
              <a:rPr lang="en-GB" sz="2800" i="1" dirty="0" smtClean="0">
                <a:solidFill>
                  <a:srgbClr val="002060"/>
                </a:solidFill>
                <a:latin typeface="Calibri" pitchFamily="34" charset="0"/>
              </a:rPr>
              <a:t>Horizontal</a:t>
            </a:r>
            <a:r>
              <a:rPr lang="en-GB" sz="28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GB" sz="2800" i="1" dirty="0" smtClean="0">
                <a:solidFill>
                  <a:srgbClr val="002060"/>
                </a:solidFill>
                <a:latin typeface="Calibri" pitchFamily="34" charset="0"/>
              </a:rPr>
              <a:t>Positions</a:t>
            </a:r>
            <a:br>
              <a:rPr lang="en-GB" sz="2800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NAD 83 (2011) epoch 2010.0  </a:t>
            </a:r>
            <a:r>
              <a:rPr lang="en-GB" sz="2400" i="1" dirty="0" smtClean="0">
                <a:solidFill>
                  <a:schemeClr val="tx1"/>
                </a:solidFill>
                <a:latin typeface="Calibri" pitchFamily="34" charset="0"/>
              </a:rPr>
              <a:t>–  NAD 83(CORS96) epoch 2002.0</a:t>
            </a:r>
            <a:endParaRPr lang="en-US" sz="2400" i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" y="811990"/>
            <a:ext cx="8978900" cy="1105601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avg. horizontal shift:   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  <a:sym typeface="Symbol"/>
              </a:rPr>
              <a:t>E =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</a:rPr>
              <a:t> 0.20 (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  <a:sym typeface="Symbol" pitchFamily="18" charset="2"/>
              </a:rPr>
              <a:t> 5.85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</a:rPr>
              <a:t>) cm   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  <a:sym typeface="Symbol"/>
              </a:rPr>
              <a:t>N = 1.95 (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  <a:sym typeface="Symbol" pitchFamily="18" charset="2"/>
              </a:rPr>
              <a:t> 6.12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</a:rPr>
              <a:t>) cm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GB" sz="2400" dirty="0" smtClean="0">
                <a:latin typeface="Calibri" pitchFamily="34" charset="0"/>
              </a:rPr>
              <a:t>combination of position and velocity differences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GB" sz="2400" dirty="0" smtClean="0">
                <a:latin typeface="Calibri" pitchFamily="34" charset="0"/>
              </a:rPr>
              <a:t>due mostly to updated velocities (up to 8 more years of data)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3154" y="5574271"/>
            <a:ext cx="1626920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~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1000 CORS w/ sufficient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data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&amp; </a:t>
            </a:r>
          </a:p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linear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velocities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887688" y="4025740"/>
            <a:ext cx="795647" cy="581891"/>
          </a:xfrm>
          <a:prstGeom prst="round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diffs-up-10_02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903413"/>
            <a:ext cx="7772400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" y="-6978"/>
            <a:ext cx="8978900" cy="800100"/>
          </a:xfrm>
        </p:spPr>
        <p:txBody>
          <a:bodyPr/>
          <a:lstStyle/>
          <a:p>
            <a:pPr eaLnBrk="1" hangingPunct="1"/>
            <a:r>
              <a:rPr lang="en-GB" sz="2800" dirty="0" smtClean="0">
                <a:solidFill>
                  <a:srgbClr val="002060"/>
                </a:solidFill>
                <a:latin typeface="Calibri" pitchFamily="34" charset="0"/>
              </a:rPr>
              <a:t>Change in NAD 83 </a:t>
            </a:r>
            <a:r>
              <a:rPr lang="en-GB" sz="2800" i="1" dirty="0" smtClean="0">
                <a:solidFill>
                  <a:srgbClr val="002060"/>
                </a:solidFill>
                <a:latin typeface="Calibri" pitchFamily="34" charset="0"/>
              </a:rPr>
              <a:t>Ellipsoid Heights</a:t>
            </a:r>
            <a:r>
              <a:rPr lang="en-GB" sz="2800" dirty="0" smtClean="0">
                <a:latin typeface="Calibri" pitchFamily="34" charset="0"/>
              </a:rPr>
              <a:t/>
            </a:r>
            <a:br>
              <a:rPr lang="en-GB" sz="2800" dirty="0" smtClean="0">
                <a:latin typeface="Calibri" pitchFamily="34" charset="0"/>
              </a:rPr>
            </a:b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NAD 83 (2011) epoch 2010.0 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–  </a:t>
            </a:r>
            <a:r>
              <a:rPr lang="en-GB" sz="2400" i="1" dirty="0" smtClean="0">
                <a:solidFill>
                  <a:schemeClr val="tx1"/>
                </a:solidFill>
                <a:latin typeface="Calibri" pitchFamily="34" charset="0"/>
              </a:rPr>
              <a:t>NAD 83(CORS96) epoch 2002.0</a:t>
            </a:r>
            <a:endParaRPr lang="en-US" sz="2400" i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138" y="867404"/>
            <a:ext cx="8182800" cy="1060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avg. vertical shift:   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  <a:sym typeface="Symbol"/>
              </a:rPr>
              <a:t>U =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</a:rPr>
              <a:t> -0.9 (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  <a:sym typeface="Symbol" pitchFamily="18" charset="2"/>
              </a:rPr>
              <a:t> 1.82</a:t>
            </a:r>
            <a:r>
              <a:rPr lang="en-GB" u="sng" dirty="0" smtClean="0">
                <a:solidFill>
                  <a:schemeClr val="accent4"/>
                </a:solidFill>
                <a:latin typeface="Calibri" pitchFamily="34" charset="0"/>
              </a:rPr>
              <a:t>) cm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GB" sz="2400" dirty="0" smtClean="0">
                <a:latin typeface="Calibri" pitchFamily="34" charset="0"/>
              </a:rPr>
              <a:t>combination of position and velocity differences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GB" sz="2400" dirty="0" smtClean="0">
                <a:latin typeface="Calibri" pitchFamily="34" charset="0"/>
              </a:rPr>
              <a:t>assuming vertical velocity ≈ 0.00 in NAD 83(CORS96)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5652" y="5206136"/>
            <a:ext cx="1626920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~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1000 CORS w/ sufficient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data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&amp; </a:t>
            </a:r>
          </a:p>
          <a:p>
            <a:pPr defTabSz="449263" eaLnBrk="1" hangingPunct="1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linear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velocities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053942" y="3823855"/>
            <a:ext cx="665018" cy="629392"/>
          </a:xfrm>
          <a:prstGeom prst="round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25" y="3914493"/>
            <a:ext cx="6747139" cy="2630492"/>
          </a:xfrm>
          <a:prstGeom prst="rect">
            <a:avLst/>
          </a:prstGeom>
          <a:gradFill flip="none" rotWithShape="1">
            <a:gsLst>
              <a:gs pos="78000">
                <a:srgbClr val="8488C4"/>
              </a:gs>
              <a:gs pos="54000">
                <a:srgbClr val="D4DEFF">
                  <a:alpha val="38000"/>
                </a:srgbClr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charset="-122"/>
              <a:cs typeface="+mn-cs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charset="-122"/>
                <a:cs typeface="+mn-cs"/>
              </a:rPr>
              <a:t>Latitude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0" kern="0" dirty="0" smtClean="0">
                <a:latin typeface="+mn-lt"/>
                <a:ea typeface="宋体" charset="-122"/>
              </a:rPr>
              <a:t>Longitude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0" kern="0" dirty="0" smtClean="0">
                <a:latin typeface="+mn-lt"/>
                <a:ea typeface="宋体" charset="-122"/>
              </a:rPr>
              <a:t>Height</a:t>
            </a:r>
          </a:p>
          <a:p>
            <a:pPr lvl="3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800" b="0" kern="0" dirty="0" smtClean="0">
                <a:solidFill>
                  <a:srgbClr val="FF0000"/>
                </a:solidFill>
                <a:latin typeface="+mn-lt"/>
                <a:ea typeface="宋体" charset="-122"/>
              </a:rPr>
              <a:t>    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800" b="0" kern="0" dirty="0" smtClean="0">
              <a:latin typeface="+mn-lt"/>
              <a:ea typeface="宋体" charset="-122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0" kern="0" dirty="0" smtClean="0">
                <a:latin typeface="+mn-lt"/>
                <a:ea typeface="宋体" charset="-122"/>
              </a:rPr>
              <a:t>Scale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0" kern="0" dirty="0" smtClean="0">
                <a:latin typeface="+mn-lt"/>
                <a:ea typeface="宋体" charset="-122"/>
              </a:rPr>
              <a:t>Gravity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0" kern="0" dirty="0" smtClean="0">
                <a:latin typeface="+mn-lt"/>
                <a:ea typeface="宋体" charset="-122"/>
              </a:rPr>
              <a:t>Orientation</a:t>
            </a:r>
            <a:endParaRPr lang="en-US" altLang="zh-CN" sz="2800" b="0" kern="0" dirty="0" smtClean="0">
              <a:solidFill>
                <a:srgbClr val="C00000"/>
              </a:solidFill>
              <a:latin typeface="+mn-lt"/>
              <a:ea typeface="宋体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charset="-122"/>
              <a:cs typeface="+mn-cs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1819"/>
            <a:ext cx="9143992" cy="1732665"/>
          </a:xfrm>
        </p:spPr>
        <p:txBody>
          <a:bodyPr/>
          <a:lstStyle/>
          <a:p>
            <a:r>
              <a:rPr lang="en-US" sz="3200" dirty="0" smtClean="0"/>
              <a:t>U.S. Department of Commerce</a:t>
            </a:r>
            <a:br>
              <a:rPr lang="en-US" sz="3200" dirty="0" smtClean="0"/>
            </a:br>
            <a:r>
              <a:rPr lang="en-US" sz="3200" dirty="0" smtClean="0"/>
              <a:t>National Oceanic &amp; Atmospheric Administration</a:t>
            </a:r>
            <a:r>
              <a:rPr lang="en-US" sz="3200" b="1" u="sng" dirty="0" smtClean="0"/>
              <a:t/>
            </a:r>
            <a:br>
              <a:rPr lang="en-US" sz="3200" b="1" u="sng" dirty="0" smtClean="0"/>
            </a:br>
            <a:r>
              <a:rPr lang="en-US" sz="3200" b="1" u="sng" dirty="0" smtClean="0"/>
              <a:t>National Geodetic Survey</a:t>
            </a:r>
            <a:r>
              <a:rPr lang="en-US" sz="3200" b="1" dirty="0" smtClean="0"/>
              <a:t>  </a:t>
            </a:r>
            <a:endParaRPr lang="en-US" sz="32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54722"/>
            <a:ext cx="9144000" cy="1785769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zh-CN" sz="2800" i="1" dirty="0" smtClean="0">
                <a:ea typeface="宋体" charset="-122"/>
              </a:rPr>
              <a:t>Mission</a:t>
            </a:r>
            <a:r>
              <a:rPr lang="en-US" altLang="zh-CN" sz="2800" dirty="0" smtClean="0">
                <a:ea typeface="宋体" charset="-122"/>
              </a:rPr>
              <a:t>: </a:t>
            </a:r>
            <a:r>
              <a:rPr lang="en-US" altLang="zh-CN" sz="2800" u="sng" dirty="0" smtClean="0">
                <a:ea typeface="宋体" charset="-122"/>
              </a:rPr>
              <a:t>To </a:t>
            </a:r>
            <a:r>
              <a:rPr lang="en-US" altLang="zh-CN" sz="2800" u="sng" dirty="0">
                <a:ea typeface="宋体" charset="-122"/>
              </a:rPr>
              <a:t>define, maintain </a:t>
            </a:r>
            <a:r>
              <a:rPr lang="en-US" altLang="zh-CN" sz="2800" u="sng" dirty="0" smtClean="0">
                <a:ea typeface="宋体" charset="-122"/>
              </a:rPr>
              <a:t>&amp; provide </a:t>
            </a:r>
            <a:r>
              <a:rPr lang="en-US" altLang="zh-CN" sz="2800" u="sng" dirty="0">
                <a:ea typeface="宋体" charset="-122"/>
              </a:rPr>
              <a:t>access to </a:t>
            </a:r>
            <a:r>
              <a:rPr lang="en-US" altLang="zh-CN" sz="2800" u="sng" dirty="0" smtClean="0">
                <a:ea typeface="宋体" charset="-122"/>
              </a:rPr>
              <a:t>the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zh-CN" sz="2800" b="1" i="1" u="sng" dirty="0" smtClean="0">
                <a:solidFill>
                  <a:srgbClr val="3333CC"/>
                </a:solidFill>
                <a:ea typeface="宋体" charset="-122"/>
              </a:rPr>
              <a:t>National </a:t>
            </a:r>
            <a:r>
              <a:rPr lang="en-US" altLang="zh-CN" sz="2800" b="1" i="1" u="sng" dirty="0">
                <a:solidFill>
                  <a:srgbClr val="3333CC"/>
                </a:solidFill>
                <a:ea typeface="宋体" charset="-122"/>
              </a:rPr>
              <a:t>Spatial Reference </a:t>
            </a:r>
            <a:r>
              <a:rPr lang="en-US" altLang="zh-CN" sz="2800" b="1" i="1" u="sng" dirty="0" smtClean="0">
                <a:solidFill>
                  <a:srgbClr val="3333CC"/>
                </a:solidFill>
                <a:ea typeface="宋体" charset="-122"/>
              </a:rPr>
              <a:t>System (NSRS)</a:t>
            </a:r>
            <a:r>
              <a:rPr lang="en-US" altLang="zh-CN" sz="2800" b="1" dirty="0" smtClean="0">
                <a:ea typeface="宋体" charset="-122"/>
              </a:rPr>
              <a:t>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zh-CN" sz="2800" u="sng" dirty="0" smtClean="0">
                <a:ea typeface="宋体" charset="-122"/>
              </a:rPr>
              <a:t>to </a:t>
            </a:r>
            <a:r>
              <a:rPr lang="en-US" altLang="zh-CN" sz="2800" u="sng" dirty="0">
                <a:ea typeface="宋体" charset="-122"/>
              </a:rPr>
              <a:t>meet our </a:t>
            </a:r>
            <a:r>
              <a:rPr lang="en-US" altLang="zh-CN" sz="2800" u="sng" dirty="0" smtClean="0">
                <a:ea typeface="宋体" charset="-122"/>
              </a:rPr>
              <a:t>Nation’s </a:t>
            </a:r>
            <a:r>
              <a:rPr lang="en-US" altLang="zh-CN" sz="2800" u="sng" dirty="0">
                <a:ea typeface="宋体" charset="-122"/>
              </a:rPr>
              <a:t>economic, </a:t>
            </a:r>
            <a:r>
              <a:rPr lang="en-US" altLang="zh-CN" sz="2800" u="sng" dirty="0" smtClean="0">
                <a:ea typeface="宋体" charset="-122"/>
              </a:rPr>
              <a:t>social &amp; environmental needs</a:t>
            </a:r>
            <a:endParaRPr lang="en-US" altLang="zh-CN" sz="2800" u="sng" dirty="0">
              <a:ea typeface="宋体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1061" y="3924563"/>
            <a:ext cx="31662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/>
              <a:t>NSRS</a:t>
            </a:r>
            <a:r>
              <a:rPr lang="en-US" sz="2400" dirty="0" smtClean="0"/>
              <a:t>  =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&amp; time variations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AutoShape 2"/>
          <p:cNvSpPr>
            <a:spLocks noChangeAspect="1" noChangeArrowheads="1"/>
          </p:cNvSpPr>
          <p:nvPr/>
        </p:nvSpPr>
        <p:spPr bwMode="auto">
          <a:xfrm>
            <a:off x="6792967" y="5665018"/>
            <a:ext cx="2189242" cy="632204"/>
          </a:xfrm>
          <a:prstGeom prst="diamond">
            <a:avLst/>
          </a:prstGeom>
          <a:solidFill>
            <a:srgbClr val="FFFF00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 dirty="0">
                <a:solidFill>
                  <a:srgbClr val="CC3300"/>
                </a:solidFill>
                <a:latin typeface="Arial" charset="0"/>
                <a:cs typeface="Times New Roman" pitchFamily="18" charset="0"/>
              </a:rPr>
              <a:t>Horizontal / Vertical Control</a:t>
            </a:r>
          </a:p>
          <a:p>
            <a:pPr algn="ctr"/>
            <a:r>
              <a:rPr lang="en-US" sz="1000" dirty="0">
                <a:solidFill>
                  <a:srgbClr val="CC3300"/>
                </a:solidFill>
                <a:latin typeface="Arial" charset="0"/>
                <a:cs typeface="Times New Roman" pitchFamily="18" charset="0"/>
              </a:rPr>
              <a:t>(NSRS)</a:t>
            </a: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7368043" y="6021263"/>
            <a:ext cx="179438" cy="98712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" name="AutoShape 5"/>
          <p:cNvSpPr>
            <a:spLocks noChangeAspect="1" noChangeArrowheads="1"/>
          </p:cNvSpPr>
          <p:nvPr/>
        </p:nvSpPr>
        <p:spPr bwMode="auto">
          <a:xfrm>
            <a:off x="8720179" y="5914938"/>
            <a:ext cx="177684" cy="98712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8196451" y="5987415"/>
            <a:ext cx="177684" cy="96958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1" name="AutoShape 7"/>
          <p:cNvSpPr>
            <a:spLocks noChangeAspect="1" noChangeArrowheads="1"/>
          </p:cNvSpPr>
          <p:nvPr/>
        </p:nvSpPr>
        <p:spPr bwMode="auto">
          <a:xfrm>
            <a:off x="7032777" y="5960655"/>
            <a:ext cx="177684" cy="98714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" name="AutoShape 8"/>
          <p:cNvSpPr>
            <a:spLocks noChangeAspect="1" noChangeArrowheads="1"/>
          </p:cNvSpPr>
          <p:nvPr/>
        </p:nvSpPr>
        <p:spPr bwMode="auto">
          <a:xfrm>
            <a:off x="7812608" y="5718457"/>
            <a:ext cx="177684" cy="98712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" name="AutoShape 10" descr="DOQQ"/>
          <p:cNvSpPr>
            <a:spLocks noChangeAspect="1" noChangeArrowheads="1"/>
          </p:cNvSpPr>
          <p:nvPr/>
        </p:nvSpPr>
        <p:spPr bwMode="auto">
          <a:xfrm>
            <a:off x="6779840" y="5111905"/>
            <a:ext cx="2298046" cy="734426"/>
          </a:xfrm>
          <a:prstGeom prst="diamond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1" descr="HILSHD"/>
          <p:cNvSpPr>
            <a:spLocks noChangeAspect="1" noChangeArrowheads="1"/>
          </p:cNvSpPr>
          <p:nvPr/>
        </p:nvSpPr>
        <p:spPr bwMode="auto">
          <a:xfrm>
            <a:off x="6781866" y="4887660"/>
            <a:ext cx="2297168" cy="730478"/>
          </a:xfrm>
          <a:prstGeom prst="diamond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2" descr="ADM"/>
          <p:cNvSpPr>
            <a:spLocks noChangeAspect="1" noChangeArrowheads="1"/>
          </p:cNvSpPr>
          <p:nvPr/>
        </p:nvSpPr>
        <p:spPr bwMode="auto">
          <a:xfrm>
            <a:off x="6764675" y="4590797"/>
            <a:ext cx="2299800" cy="730478"/>
          </a:xfrm>
          <a:prstGeom prst="diamond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3" descr="STM"/>
          <p:cNvSpPr>
            <a:spLocks noChangeAspect="1" noChangeArrowheads="1"/>
          </p:cNvSpPr>
          <p:nvPr/>
        </p:nvSpPr>
        <p:spPr bwMode="auto">
          <a:xfrm>
            <a:off x="6766263" y="4368244"/>
            <a:ext cx="2299800" cy="732672"/>
          </a:xfrm>
          <a:prstGeom prst="diamond">
            <a:avLst/>
          </a:prstGeom>
          <a:blipFill>
            <a:blip r:embed="rId6" cstate="print"/>
            <a:tile tx="0" ty="0" sx="100000" sy="100000" flip="none" algn="tl"/>
          </a:blip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14" descr="STREETS"/>
          <p:cNvSpPr>
            <a:spLocks noChangeAspect="1" noChangeArrowheads="1"/>
          </p:cNvSpPr>
          <p:nvPr/>
        </p:nvSpPr>
        <p:spPr bwMode="auto">
          <a:xfrm>
            <a:off x="6763526" y="4054222"/>
            <a:ext cx="2298922" cy="730478"/>
          </a:xfrm>
          <a:prstGeom prst="diamond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3"/>
          <p:cNvSpPr>
            <a:spLocks noChangeAspect="1" noChangeArrowheads="1"/>
          </p:cNvSpPr>
          <p:nvPr/>
        </p:nvSpPr>
        <p:spPr bwMode="auto">
          <a:xfrm>
            <a:off x="7472943" y="5734288"/>
            <a:ext cx="179438" cy="98712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GAN coords.jpg"/>
          <p:cNvPicPr>
            <a:picLocks noChangeAspect="1"/>
          </p:cNvPicPr>
          <p:nvPr/>
        </p:nvPicPr>
        <p:blipFill>
          <a:blip r:embed="rId2" cstate="print"/>
          <a:srcRect l="23369" t="11670"/>
          <a:stretch>
            <a:fillRect/>
          </a:stretch>
        </p:blipFill>
        <p:spPr>
          <a:xfrm>
            <a:off x="344412" y="1014668"/>
            <a:ext cx="6116658" cy="5712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0126" y="4346377"/>
            <a:ext cx="462979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&gt; NAD83 (2011) epoch 2010.0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6276" y="2373152"/>
            <a:ext cx="343395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&gt; IGS08 epoch 2005.0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55488"/>
            <a:ext cx="9144000" cy="5889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CORS Reference Frame Changes</a:t>
            </a:r>
            <a:r>
              <a:rPr kumimoji="0" lang="en-US" sz="2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Due to MYCS  </a:t>
            </a:r>
            <a:r>
              <a:rPr kumimoji="0" lang="en-US" sz="2600" i="1" u="sng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(to be released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kern="0" dirty="0" smtClean="0">
                <a:latin typeface="Calibri" pitchFamily="34" charset="0"/>
                <a:ea typeface="+mj-ea"/>
                <a:cs typeface="+mj-cs"/>
              </a:rPr>
              <a:t>                                                                                 </a:t>
            </a:r>
            <a:r>
              <a:rPr lang="en-US" sz="2600" i="1" u="sng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en-US" sz="2600" i="1" u="sng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JULY, 2011)</a:t>
            </a:r>
            <a:endParaRPr kumimoji="0" lang="en-US" sz="2600" i="1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388" y="2565071"/>
            <a:ext cx="2398816" cy="213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4288" y="4560124"/>
            <a:ext cx="3030184" cy="2018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05922" y="3158828"/>
            <a:ext cx="3807453" cy="461665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IGS08 = International GNSS Service 2008</a:t>
            </a:r>
          </a:p>
          <a:p>
            <a:pPr algn="ctr"/>
            <a:r>
              <a:rPr lang="en-US" sz="1200" dirty="0" smtClean="0"/>
              <a:t>(GPS-only realization of ITRF2008)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863323" y="5365655"/>
            <a:ext cx="4227439" cy="461665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NAD83 (2011) = North American Datum 1983</a:t>
            </a:r>
          </a:p>
          <a:p>
            <a:pPr algn="ctr"/>
            <a:r>
              <a:rPr lang="en-US" sz="1200" dirty="0" smtClean="0"/>
              <a:t>(2011 Realization)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157332"/>
            <a:ext cx="8595962" cy="1066800"/>
          </a:xfrm>
        </p:spPr>
        <p:txBody>
          <a:bodyPr/>
          <a:lstStyle/>
          <a:p>
            <a:pPr algn="ctr"/>
            <a:r>
              <a:rPr lang="en-US" sz="2800" dirty="0" smtClean="0"/>
              <a:t>NGS Antenna Calibration  –</a:t>
            </a:r>
            <a:br>
              <a:rPr lang="en-US" sz="2800" dirty="0" smtClean="0"/>
            </a:br>
            <a:r>
              <a:rPr lang="en-US" sz="2800" dirty="0" smtClean="0"/>
              <a:t>Relative vs. Absolute GNSS Antenna Calibration</a:t>
            </a:r>
            <a:endParaRPr lang="en-US" sz="2800" dirty="0"/>
          </a:p>
        </p:txBody>
      </p:sp>
      <p:pic>
        <p:nvPicPr>
          <p:cNvPr id="8" name="Picture Placeholder 7" descr="ptu_til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b="9835"/>
          <a:stretch>
            <a:fillRect/>
          </a:stretch>
        </p:blipFill>
        <p:spPr>
          <a:xfrm>
            <a:off x="4809514" y="1594241"/>
            <a:ext cx="4192698" cy="2835252"/>
          </a:xfrm>
          <a:ln w="1905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ntenna cal - relati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707" y="1555664"/>
            <a:ext cx="4093214" cy="2915394"/>
          </a:xfrm>
          <a:prstGeom prst="rect">
            <a:avLst/>
          </a:prstGeom>
        </p:spPr>
      </p:pic>
      <p:pic>
        <p:nvPicPr>
          <p:cNvPr id="10" name="Picture 9" descr="antenn cal plo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516" y="4229348"/>
            <a:ext cx="2826328" cy="2622204"/>
          </a:xfrm>
          <a:prstGeom prst="rect">
            <a:avLst/>
          </a:prstGeom>
        </p:spPr>
      </p:pic>
      <p:pic>
        <p:nvPicPr>
          <p:cNvPr id="11" name="Picture Placeholder 8" descr="Trm.1.ball.png"/>
          <p:cNvPicPr>
            <a:picLocks noChangeAspect="1"/>
          </p:cNvPicPr>
          <p:nvPr/>
        </p:nvPicPr>
        <p:blipFill>
          <a:blip r:embed="rId5" cstate="print"/>
          <a:srcRect l="14552" r="11600" b="8530"/>
          <a:stretch>
            <a:fillRect/>
          </a:stretch>
        </p:blipFill>
        <p:spPr bwMode="auto">
          <a:xfrm>
            <a:off x="5389356" y="4108864"/>
            <a:ext cx="2949158" cy="273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91278" y="1223162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34533" y="1235041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absolute</a:t>
            </a:r>
            <a:endParaRPr lang="en-US" dirty="0"/>
          </a:p>
        </p:txBody>
      </p:sp>
      <p:pic>
        <p:nvPicPr>
          <p:cNvPr id="14" name="Picture 13" descr="Antenna cal rel vs absolute sky plot.bmp"/>
          <p:cNvPicPr>
            <a:picLocks noChangeAspect="1"/>
          </p:cNvPicPr>
          <p:nvPr/>
        </p:nvPicPr>
        <p:blipFill>
          <a:blip r:embed="rId6" cstate="print"/>
          <a:srcRect l="9740" t="2811" r="8052" b="-188"/>
          <a:stretch>
            <a:fillRect/>
          </a:stretch>
        </p:blipFill>
        <p:spPr>
          <a:xfrm>
            <a:off x="890652" y="3543517"/>
            <a:ext cx="7374576" cy="32979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50724" y="6043239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2 hours</a:t>
            </a:r>
          </a:p>
          <a:p>
            <a:pPr algn="ctr"/>
            <a:r>
              <a:rPr lang="en-US" sz="2000" dirty="0" smtClean="0"/>
              <a:t>GPS tracking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3300" y="209800"/>
            <a:ext cx="8458200" cy="906483"/>
          </a:xfrm>
        </p:spPr>
        <p:txBody>
          <a:bodyPr/>
          <a:lstStyle/>
          <a:p>
            <a:pPr eaLnBrk="1" hangingPunct="1"/>
            <a:r>
              <a:rPr lang="en-US" sz="3500" dirty="0" smtClean="0">
                <a:latin typeface="Arial" charset="0"/>
                <a:ea typeface="ＭＳ Ｐゴシック" charset="-128"/>
              </a:rPr>
              <a:t>Key Changes With New CORS Solution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81" y="884725"/>
            <a:ext cx="8868888" cy="59139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1 </a:t>
            </a:r>
            <a:r>
              <a:rPr lang="en-US" sz="2300" dirty="0" err="1" smtClean="0">
                <a:latin typeface="Arial" charset="0"/>
                <a:ea typeface="ＭＳ Ｐゴシック" charset="-128"/>
              </a:rPr>
              <a:t>ppm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scale change due to relative &gt;&gt; absolute antenna PCV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Distinction between computed (tracked) &amp; modeled (HTDP)       velocities must be 	maintained &amp; </a:t>
            </a:r>
            <a:r>
              <a:rPr lang="en-US" sz="2300" b="1" i="1" dirty="0" smtClean="0">
                <a:latin typeface="Arial" charset="0"/>
                <a:ea typeface="ＭＳ Ｐゴシック" charset="-128"/>
              </a:rPr>
              <a:t>emphasized</a:t>
            </a:r>
            <a:r>
              <a:rPr lang="en-US" sz="2300" i="1" dirty="0" smtClean="0">
                <a:latin typeface="Arial" charset="0"/>
                <a:ea typeface="ＭＳ Ｐゴシック" charset="-128"/>
              </a:rPr>
              <a:t> 	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(OPUS might use only CORS with computed velocities – min 2.5 years history)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NAD83 CORS </a:t>
            </a:r>
            <a:r>
              <a:rPr lang="en-US" sz="2300" b="1" u="sng" dirty="0" smtClean="0">
                <a:latin typeface="Arial" charset="0"/>
                <a:ea typeface="ＭＳ Ｐゴシック" charset="-128"/>
              </a:rPr>
              <a:t>(&amp; OPUS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) epoch changed from 2002.0 to 2010.0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New CORS </a:t>
            </a:r>
            <a:r>
              <a:rPr lang="en-US" sz="2300" dirty="0" err="1" smtClean="0">
                <a:latin typeface="Arial" charset="0"/>
                <a:ea typeface="ＭＳ Ｐゴシック" charset="-128"/>
              </a:rPr>
              <a:t>coords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to be released JULY, 2011; 2-month overlap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i="1" u="sng" dirty="0" smtClean="0">
                <a:latin typeface="Arial" charset="0"/>
                <a:ea typeface="ＭＳ Ｐゴシック" charset="-128"/>
              </a:rPr>
              <a:t>Likely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readjustment of passive control &amp; new hybrid </a:t>
            </a:r>
            <a:r>
              <a:rPr lang="en-US" sz="2300" dirty="0" err="1" smtClean="0">
                <a:latin typeface="Arial" charset="0"/>
                <a:ea typeface="ＭＳ Ｐゴシック" charset="-128"/>
              </a:rPr>
              <a:t>geoid</a:t>
            </a:r>
            <a:r>
              <a:rPr lang="en-US" sz="2300" dirty="0" smtClean="0">
                <a:latin typeface="Arial" charset="0"/>
                <a:ea typeface="ＭＳ Ｐゴシック" charset="-128"/>
              </a:rPr>
              <a:t> model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300" dirty="0" smtClean="0">
                <a:latin typeface="Arial" charset="0"/>
                <a:ea typeface="ＭＳ Ｐゴシック" charset="-128"/>
              </a:rPr>
              <a:t>NO transformation model from old to new CORS coordinates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rgbClr val="C00000"/>
                </a:solidFill>
                <a:latin typeface="Arial" charset="0"/>
                <a:ea typeface="ＭＳ Ｐゴシック" charset="-128"/>
              </a:rPr>
              <a:t>WEBINAR – Tomorrow (March 8) at 10:00 am PST  (details in CORS Newsletter; available for post-viewing)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827" name="Picture 11" descr="DanglingRope DR2 disk small"/>
          <p:cNvPicPr>
            <a:picLocks noChangeArrowheads="1"/>
          </p:cNvPicPr>
          <p:nvPr/>
        </p:nvPicPr>
        <p:blipFill>
          <a:blip r:embed="rId3" cstate="print"/>
          <a:srcRect l="8496" t="5078" r="11719" b="9766"/>
          <a:stretch>
            <a:fillRect/>
          </a:stretch>
        </p:blipFill>
        <p:spPr bwMode="auto">
          <a:xfrm>
            <a:off x="0" y="1102641"/>
            <a:ext cx="2193925" cy="1654175"/>
          </a:xfrm>
          <a:prstGeom prst="rect">
            <a:avLst/>
          </a:prstGeom>
          <a:noFill/>
        </p:spPr>
      </p:pic>
      <p:pic>
        <p:nvPicPr>
          <p:cNvPr id="1058828" name="Picture 12" descr="104_0463"/>
          <p:cNvPicPr>
            <a:picLocks noChangeArrowheads="1"/>
          </p:cNvPicPr>
          <p:nvPr/>
        </p:nvPicPr>
        <p:blipFill>
          <a:blip r:embed="rId4" cstate="print">
            <a:lum bright="-12000" contrast="18000"/>
          </a:blip>
          <a:srcRect l="15070" t="23425" r="14583"/>
          <a:stretch>
            <a:fillRect/>
          </a:stretch>
        </p:blipFill>
        <p:spPr bwMode="auto">
          <a:xfrm>
            <a:off x="6950075" y="1115341"/>
            <a:ext cx="2193925" cy="1593850"/>
          </a:xfrm>
          <a:prstGeom prst="rect">
            <a:avLst/>
          </a:prstGeom>
          <a:noFill/>
        </p:spPr>
      </p:pic>
      <p:sp>
        <p:nvSpPr>
          <p:cNvPr id="1058829" name="Line 13"/>
          <p:cNvSpPr>
            <a:spLocks noChangeShapeType="1"/>
          </p:cNvSpPr>
          <p:nvPr/>
        </p:nvSpPr>
        <p:spPr bwMode="auto">
          <a:xfrm flipV="1">
            <a:off x="1181100" y="1610642"/>
            <a:ext cx="6907213" cy="227012"/>
          </a:xfrm>
          <a:prstGeom prst="line">
            <a:avLst/>
          </a:prstGeom>
          <a:noFill/>
          <a:ln w="41275" cmpd="sng">
            <a:solidFill>
              <a:srgbClr val="C00000"/>
            </a:solidFill>
            <a:prstDash val="sysDot"/>
            <a:round/>
            <a:headEnd type="oval" w="sm" len="med"/>
            <a:tailEnd type="oval" w="sm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" name="Picture 13" descr="OPUS schemati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440" y="1264673"/>
            <a:ext cx="5134369" cy="3226019"/>
          </a:xfrm>
          <a:prstGeom prst="rect">
            <a:avLst/>
          </a:prstGeom>
        </p:spPr>
      </p:pic>
      <p:sp>
        <p:nvSpPr>
          <p:cNvPr id="1058825" name="Text Box 9"/>
          <p:cNvSpPr txBox="1">
            <a:spLocks noChangeArrowheads="1"/>
          </p:cNvSpPr>
          <p:nvPr/>
        </p:nvSpPr>
        <p:spPr bwMode="auto">
          <a:xfrm>
            <a:off x="0" y="4600211"/>
            <a:ext cx="9144000" cy="2123658"/>
          </a:xfrm>
          <a:prstGeom prst="rect">
            <a:avLst/>
          </a:prstGeom>
          <a:solidFill>
            <a:srgbClr val="0033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&gt;15 min of L1/L2 GPS data &gt;&gt;&gt; geodesy.noaa.gov/OPUS/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Processed automatically on NGS </a:t>
            </a: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computers, tied to CORS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Solution 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via email - in minutes</a:t>
            </a:r>
          </a:p>
          <a:p>
            <a:pPr algn="ctr">
              <a:lnSpc>
                <a:spcPct val="150000"/>
              </a:lnSpc>
            </a:pPr>
            <a:r>
              <a:rPr lang="en-US" sz="2800" u="sng" dirty="0">
                <a:solidFill>
                  <a:srgbClr val="FFFF00"/>
                </a:solidFill>
                <a:cs typeface="Times New Roman" pitchFamily="18" charset="0"/>
              </a:rPr>
              <a:t>Fast, easy, consistent access to </a:t>
            </a:r>
            <a:r>
              <a:rPr lang="en-US" sz="2800" u="sng" dirty="0" smtClean="0">
                <a:solidFill>
                  <a:srgbClr val="FFFF00"/>
                </a:solidFill>
                <a:cs typeface="Times New Roman" pitchFamily="18" charset="0"/>
              </a:rPr>
              <a:t>NSRS</a:t>
            </a:r>
          </a:p>
        </p:txBody>
      </p:sp>
      <p:sp>
        <p:nvSpPr>
          <p:cNvPr id="1058826" name="Text Box 10"/>
          <p:cNvSpPr txBox="1">
            <a:spLocks noChangeArrowheads="1"/>
          </p:cNvSpPr>
          <p:nvPr/>
        </p:nvSpPr>
        <p:spPr bwMode="auto">
          <a:xfrm>
            <a:off x="69850" y="413908"/>
            <a:ext cx="89741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/>
            <a:r>
              <a:rPr lang="en-US" sz="3200" dirty="0">
                <a:latin typeface="Arial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Online Positioning User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Service (OPUS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US- pg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50" y="380009"/>
            <a:ext cx="7458075" cy="4181475"/>
          </a:xfrm>
          <a:prstGeom prst="rect">
            <a:avLst/>
          </a:prstGeom>
          <a:ln w="25400">
            <a:solidFill>
              <a:srgbClr val="FF3300"/>
            </a:solidFill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38130" y="2090470"/>
            <a:ext cx="109677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e-mail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22037" y="2766004"/>
            <a:ext cx="143126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GPS file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33907" y="3375386"/>
            <a:ext cx="1504538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antenna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33913" y="4023795"/>
            <a:ext cx="2463426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itchFamily="18" charset="0"/>
              </a:rPr>
              <a:t>antenna height </a:t>
            </a:r>
          </a:p>
        </p:txBody>
      </p:sp>
      <p:pic>
        <p:nvPicPr>
          <p:cNvPr id="9" name="Picture 8" descr="OPUS- pg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873" y="1383348"/>
            <a:ext cx="7429500" cy="51911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539708" y="1553378"/>
            <a:ext cx="1820863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OPTIONS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90657" y="2786392"/>
            <a:ext cx="2736028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in/exclude CORS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22131" y="2071917"/>
            <a:ext cx="278796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extended solution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983179" y="3378177"/>
            <a:ext cx="1626918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SPC zone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8129" y="3815577"/>
            <a:ext cx="3431969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cs typeface="Times New Roman" pitchFamily="18" charset="0"/>
              </a:rPr>
              <a:t>geoid</a:t>
            </a:r>
            <a:r>
              <a:rPr lang="en-US" sz="2000" dirty="0" smtClean="0">
                <a:cs typeface="Times New Roman" pitchFamily="18" charset="0"/>
              </a:rPr>
              <a:t> model – ‘03/‘09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250384" y="4252977"/>
            <a:ext cx="135971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project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392887" y="4680477"/>
            <a:ext cx="121720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profile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22688" y="5117877"/>
            <a:ext cx="1387402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publish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289456" y="5888846"/>
            <a:ext cx="4429497" cy="707886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    OPUS-RS   or   OPUS-Static</a:t>
            </a:r>
            <a:endParaRPr lang="en-US" sz="2000" dirty="0">
              <a:cs typeface="Times New Roman" pitchFamily="18" charset="0"/>
            </a:endParaRPr>
          </a:p>
          <a:p>
            <a:r>
              <a:rPr lang="en-US" sz="2000" dirty="0" smtClean="0">
                <a:cs typeface="Times New Roman" pitchFamily="18" charset="0"/>
              </a:rPr>
              <a:t>(15 min-2 hr)       (2-48 hr)</a:t>
            </a:r>
            <a:endParaRPr lang="en-US" sz="20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t Whitney BM OPUS Report.jpg"/>
          <p:cNvPicPr>
            <a:picLocks noChangeAspect="1"/>
          </p:cNvPicPr>
          <p:nvPr/>
        </p:nvPicPr>
        <p:blipFill>
          <a:blip r:embed="rId2" cstate="print"/>
          <a:srcRect r="30519"/>
          <a:stretch>
            <a:fillRect/>
          </a:stretch>
        </p:blipFill>
        <p:spPr>
          <a:xfrm>
            <a:off x="1009908" y="605642"/>
            <a:ext cx="7136040" cy="6050478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843117" y="1669"/>
            <a:ext cx="7505236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3200" dirty="0">
                <a:latin typeface="Arial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Arial" charset="0"/>
                <a:cs typeface="Times New Roman" pitchFamily="18" charset="0"/>
              </a:rPr>
              <a:t>OPUS Solution Report</a:t>
            </a:r>
            <a:endParaRPr lang="en-US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1278" y="3265707"/>
            <a:ext cx="3776351" cy="7956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9591209">
            <a:off x="4809507" y="3241960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34260" y="4144177"/>
            <a:ext cx="7505236" cy="120032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32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0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check your OPUS reports (March – August, 2010)</a:t>
            </a:r>
          </a:p>
          <a:p>
            <a:pPr marL="342900" indent="-342900" algn="ctr" eaLnBrk="1" hangingPunct="1"/>
            <a:r>
              <a:rPr lang="en-US" sz="20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for incorrect accuracy estimate for </a:t>
            </a:r>
            <a:r>
              <a:rPr lang="en-US" sz="2000" u="sng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Orthometric</a:t>
            </a:r>
            <a:r>
              <a:rPr lang="en-US" sz="2000" u="sng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000" u="sng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Height </a:t>
            </a:r>
            <a:endParaRPr lang="en-US" sz="2000" b="0" dirty="0" smtClean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marL="342900" indent="-342900" algn="ctr" eaLnBrk="1" hangingPunct="1"/>
            <a:endParaRPr lang="en-US" sz="20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42608" y="3645724"/>
            <a:ext cx="807522" cy="45126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28700" y="2662520"/>
            <a:ext cx="3792071" cy="672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USRSall-h.15-m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74" y="0"/>
            <a:ext cx="9067067" cy="68580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9850" y="13544"/>
            <a:ext cx="8974138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/>
            <a:r>
              <a:rPr lang="en-US" sz="3200" dirty="0">
                <a:latin typeface="Arial" charset="0"/>
                <a:cs typeface="Times New Roman" pitchFamily="18" charset="0"/>
              </a:rPr>
              <a:t> </a:t>
            </a:r>
            <a:r>
              <a:rPr lang="en-US" sz="2800" b="0" dirty="0" smtClean="0">
                <a:latin typeface="Times New Roman" pitchFamily="18" charset="0"/>
                <a:cs typeface="Times New Roman" pitchFamily="18" charset="0"/>
              </a:rPr>
              <a:t>Predicted 15-minute OPUS-RS N/S or E/W Standard Error</a:t>
            </a:r>
            <a:endParaRPr lang="en-US" sz="2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8403" r="23228" b="40575"/>
          <a:stretch>
            <a:fillRect/>
          </a:stretch>
        </p:blipFill>
        <p:spPr bwMode="auto">
          <a:xfrm>
            <a:off x="5411094" y="639007"/>
            <a:ext cx="3410716" cy="15620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US-RS map for LV 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5" y="657225"/>
            <a:ext cx="7600950" cy="554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ut OPUS accura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16044"/>
            <a:ext cx="9144000" cy="496215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3238" y="413345"/>
            <a:ext cx="81200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OPUS-RS Accuracy Map Tool –</a:t>
            </a:r>
          </a:p>
          <a:p>
            <a:pPr algn="ctr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Links on “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About OPUS” Page &amp; in CORS Newsletter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 rot="2700000">
            <a:off x="1757548" y="3728852"/>
            <a:ext cx="807522" cy="13537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-02opus-r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368134"/>
            <a:ext cx="8875059" cy="6489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57763"/>
            <a:ext cx="8229600" cy="1143000"/>
          </a:xfrm>
        </p:spPr>
        <p:txBody>
          <a:bodyPr/>
          <a:lstStyle/>
          <a:p>
            <a:pPr eaLnBrk="1" hangingPunct="1"/>
            <a:r>
              <a:rPr lang="en-US" i="1" u="sng" dirty="0" smtClean="0"/>
              <a:t>Today’s Topics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660" y="1199404"/>
            <a:ext cx="8530580" cy="3906984"/>
          </a:xfrm>
        </p:spPr>
        <p:txBody>
          <a:bodyPr/>
          <a:lstStyle/>
          <a:p>
            <a:pPr lvl="1">
              <a:buNone/>
            </a:pPr>
            <a:endParaRPr lang="en-US" b="1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/>
              <a:t>Continuously Operating Reference Stations (CORS)</a:t>
            </a:r>
          </a:p>
          <a:p>
            <a:pPr eaLnBrk="1" hangingPunct="1"/>
            <a:r>
              <a:rPr lang="en-US" sz="2800" b="1" dirty="0" smtClean="0"/>
              <a:t>International Terrestrial Reference Frame (ITRF)</a:t>
            </a:r>
          </a:p>
          <a:p>
            <a:pPr lvl="1">
              <a:buNone/>
            </a:pPr>
            <a:r>
              <a:rPr lang="en-US" b="1" dirty="0" smtClean="0"/>
              <a:t>	vs. North American Datum of 1983 (NAD83)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/>
              <a:t>Multi-Year CORS Solution (New CORS </a:t>
            </a:r>
            <a:r>
              <a:rPr lang="en-US" sz="2800" b="1" dirty="0" err="1" smtClean="0"/>
              <a:t>Coords</a:t>
            </a:r>
            <a:r>
              <a:rPr lang="en-US" sz="2800" b="1" dirty="0" smtClean="0"/>
              <a:t>)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dirty="0" smtClean="0"/>
              <a:t>Online Positioning User Service (OPUS)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NGS Ten-Year Plan (New </a:t>
            </a:r>
            <a:r>
              <a:rPr lang="en-US" sz="2800" b="1" dirty="0" err="1" smtClean="0"/>
              <a:t>Datums</a:t>
            </a:r>
            <a:r>
              <a:rPr lang="en-US" sz="2800" b="1" dirty="0" smtClean="0"/>
              <a:t>)</a:t>
            </a:r>
          </a:p>
          <a:p>
            <a:pPr>
              <a:buNone/>
            </a:pPr>
            <a:endParaRPr lang="en-US" sz="1600" b="1" dirty="0" smtClean="0"/>
          </a:p>
          <a:p>
            <a:pPr eaLnBrk="1" hangingPunct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UR CORNERS OPUS-DB data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9469" y="0"/>
            <a:ext cx="59613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6523" y="414666"/>
            <a:ext cx="3249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OPUS – </a:t>
            </a:r>
          </a:p>
          <a:p>
            <a:pPr algn="ctr"/>
            <a:r>
              <a:rPr lang="en-US" sz="2000" dirty="0" smtClean="0"/>
              <a:t>Datasheet Publishing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488566"/>
            <a:ext cx="3217547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/>
              <a:t>Publishing Criteria: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NGS-calibrated GPS antenna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4 hour data span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70% observations used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&gt; 70% fixed ambiguities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&lt; 0.04m H peak-to-peak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dirty="0" smtClean="0"/>
              <a:t>&lt; 0.08m V peak-to-peak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689" y="4125456"/>
            <a:ext cx="2052165" cy="2117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/>
              <a:t>Uses:</a:t>
            </a:r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GPS on BMs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PLSS / GCDB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Data archive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 smtClean="0"/>
              <a:t>Data sharing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US-DB 3-11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3200"/>
            <a:ext cx="9144000" cy="61441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08329"/>
            <a:ext cx="9144000" cy="531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OPUS-Published Stations (3,000 stations - Feb., 2011)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4" descr="OPUS-DB 3-11 CA-NV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01325"/>
            <a:ext cx="9144000" cy="614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988" t="17655" r="5926" b="9329"/>
          <a:stretch>
            <a:fillRect/>
          </a:stretch>
        </p:blipFill>
        <p:spPr bwMode="auto">
          <a:xfrm>
            <a:off x="2020203" y="3248282"/>
            <a:ext cx="5103628" cy="358314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4875" y="859141"/>
            <a:ext cx="5295271" cy="2872891"/>
          </a:xfrm>
          <a:solidFill>
            <a:srgbClr val="003399"/>
          </a:solidFill>
          <a:ln/>
        </p:spPr>
        <p:txBody>
          <a:bodyPr/>
          <a:lstStyle/>
          <a:p>
            <a:r>
              <a:rPr lang="en-US" sz="2600" dirty="0">
                <a:solidFill>
                  <a:schemeClr val="bg1"/>
                </a:solidFill>
              </a:rPr>
              <a:t>project planning / monitoring</a:t>
            </a:r>
          </a:p>
          <a:p>
            <a:r>
              <a:rPr lang="en-US" sz="2600" dirty="0">
                <a:solidFill>
                  <a:schemeClr val="bg1"/>
                </a:solidFill>
              </a:rPr>
              <a:t>automated file management</a:t>
            </a:r>
          </a:p>
          <a:p>
            <a:r>
              <a:rPr lang="en-US" sz="2600" dirty="0">
                <a:solidFill>
                  <a:schemeClr val="bg1"/>
                </a:solidFill>
              </a:rPr>
              <a:t>review repeat measurements</a:t>
            </a:r>
          </a:p>
          <a:p>
            <a:r>
              <a:rPr lang="en-US" sz="2600" dirty="0">
                <a:solidFill>
                  <a:schemeClr val="bg1"/>
                </a:solidFill>
              </a:rPr>
              <a:t>reports sent to project managers</a:t>
            </a:r>
          </a:p>
          <a:p>
            <a:r>
              <a:rPr lang="en-US" sz="2600" dirty="0">
                <a:solidFill>
                  <a:schemeClr val="bg1"/>
                </a:solidFill>
              </a:rPr>
              <a:t>network adjustment </a:t>
            </a:r>
          </a:p>
          <a:p>
            <a:r>
              <a:rPr lang="en-US" sz="2600" dirty="0">
                <a:solidFill>
                  <a:schemeClr val="bg1"/>
                </a:solidFill>
              </a:rPr>
              <a:t>publish in NGS </a:t>
            </a:r>
            <a:r>
              <a:rPr lang="en-US" sz="2600" dirty="0" smtClean="0">
                <a:solidFill>
                  <a:schemeClr val="bg1"/>
                </a:solidFill>
              </a:rPr>
              <a:t>OPUS database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3329"/>
            <a:ext cx="6705600" cy="531813"/>
          </a:xfrm>
        </p:spPr>
        <p:txBody>
          <a:bodyPr/>
          <a:lstStyle/>
          <a:p>
            <a:pPr algn="ctr"/>
            <a:r>
              <a:rPr lang="en-US" sz="3400" dirty="0"/>
              <a:t>OPUS-Projects</a:t>
            </a:r>
            <a:r>
              <a:rPr lang="en-US" sz="1800" dirty="0"/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18450388">
            <a:off x="5936027" y="3652363"/>
            <a:ext cx="2760692" cy="954107"/>
          </a:xfrm>
          <a:prstGeom prst="rect">
            <a:avLst/>
          </a:prstGeom>
          <a:noFill/>
          <a:ln w="19050" cap="rnd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Under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NGS </a:t>
            </a:r>
            <a:r>
              <a:rPr lang="en-US" sz="3000" dirty="0" smtClean="0"/>
              <a:t>Ten-Year Plan</a:t>
            </a:r>
            <a:endParaRPr lang="en-US" sz="3000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04900"/>
            <a:ext cx="5029200" cy="5527128"/>
          </a:xfrm>
        </p:spPr>
        <p:txBody>
          <a:bodyPr/>
          <a:lstStyle/>
          <a:p>
            <a:r>
              <a:rPr lang="en-US" sz="2400" dirty="0"/>
              <a:t>Approved </a:t>
            </a:r>
            <a:r>
              <a:rPr lang="en-US" sz="2400" dirty="0" smtClean="0"/>
              <a:t>January</a:t>
            </a:r>
            <a:r>
              <a:rPr lang="en-US" sz="2400" dirty="0"/>
              <a:t>, 2008</a:t>
            </a:r>
          </a:p>
          <a:p>
            <a:r>
              <a:rPr lang="en-US" sz="2400" dirty="0"/>
              <a:t>Refines mission, vision, </a:t>
            </a:r>
            <a:r>
              <a:rPr lang="en-US" sz="2400" dirty="0" smtClean="0"/>
              <a:t>&amp; </a:t>
            </a:r>
            <a:r>
              <a:rPr lang="en-US" sz="2400" dirty="0"/>
              <a:t>strategy for the future of NGS </a:t>
            </a:r>
            <a:r>
              <a:rPr lang="en-US" sz="2400" dirty="0" smtClean="0"/>
              <a:t>actions  </a:t>
            </a:r>
            <a:endParaRPr lang="en-US" sz="2400" dirty="0"/>
          </a:p>
          <a:p>
            <a:r>
              <a:rPr lang="en-US" sz="2400" dirty="0"/>
              <a:t>Emphasis </a:t>
            </a:r>
            <a:r>
              <a:rPr lang="en-US" sz="2400" dirty="0" smtClean="0"/>
              <a:t>on outside capacity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Modernize </a:t>
            </a:r>
            <a:r>
              <a:rPr lang="en-US" sz="2400" b="1" dirty="0"/>
              <a:t>the Geometric </a:t>
            </a:r>
            <a:r>
              <a:rPr lang="en-US" sz="2400" b="1" dirty="0" smtClean="0"/>
              <a:t>	(“</a:t>
            </a:r>
            <a:r>
              <a:rPr lang="en-US" sz="2400" b="1" dirty="0"/>
              <a:t>Horizontal”) Datum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Modernize the Geopotential </a:t>
            </a:r>
            <a:r>
              <a:rPr lang="en-US" sz="2400" b="1" dirty="0" smtClean="0"/>
              <a:t>	(“</a:t>
            </a:r>
            <a:r>
              <a:rPr lang="en-US" sz="2400" b="1" dirty="0"/>
              <a:t>Vertical”) Datum</a:t>
            </a:r>
          </a:p>
          <a:p>
            <a:pPr lvl="1"/>
            <a:r>
              <a:rPr lang="en-US" sz="2400" dirty="0" smtClean="0"/>
              <a:t>Migrate the Coastal Mapping   	Program &gt;&gt;&gt; Integrated 	Ocean &amp; Coastal Mapping</a:t>
            </a:r>
          </a:p>
          <a:p>
            <a:pPr lvl="1"/>
            <a:r>
              <a:rPr lang="en-US" sz="2400" dirty="0" smtClean="0"/>
              <a:t>Evolve </a:t>
            </a:r>
            <a:r>
              <a:rPr lang="en-US" sz="2400" dirty="0"/>
              <a:t>Core Capabilities</a:t>
            </a:r>
          </a:p>
          <a:p>
            <a:pPr lvl="1"/>
            <a:r>
              <a:rPr lang="en-US" sz="2400" dirty="0"/>
              <a:t>Increase Agency Visibility</a:t>
            </a:r>
          </a:p>
          <a:p>
            <a:endParaRPr lang="en-US" dirty="0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737100" y="6350000"/>
            <a:ext cx="419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b="0" dirty="0" smtClean="0">
                <a:solidFill>
                  <a:srgbClr val="000000"/>
                </a:solidFill>
              </a:rPr>
              <a:t>Available at:  </a:t>
            </a:r>
            <a:r>
              <a:rPr lang="en-US" sz="1600" dirty="0" smtClean="0">
                <a:solidFill>
                  <a:srgbClr val="000000"/>
                </a:solidFill>
              </a:rPr>
              <a:t>geodesy.noaa.gov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1361">
            <a:off x="5140900" y="1484688"/>
            <a:ext cx="3462586" cy="450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7730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 Future Geometric (3-D) Datum </a:t>
            </a:r>
            <a:endParaRPr lang="en-US" dirty="0"/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" y="1149066"/>
            <a:ext cx="9017000" cy="5370481"/>
          </a:xfrm>
          <a:noFill/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replace NAD83 with new geometric datum – by </a:t>
            </a:r>
            <a:r>
              <a:rPr lang="en-US" sz="2200" b="1" dirty="0" smtClean="0"/>
              <a:t>2022</a:t>
            </a:r>
            <a:endParaRPr lang="en-US" sz="2200" b="1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coordinates &amp; </a:t>
            </a:r>
            <a:r>
              <a:rPr lang="en-US" sz="2200" b="1" dirty="0" smtClean="0"/>
              <a:t>velocities in ITRF and official </a:t>
            </a:r>
            <a:r>
              <a:rPr lang="en-US" sz="2200" b="1" dirty="0"/>
              <a:t>US datum </a:t>
            </a:r>
            <a:endParaRPr lang="en-US" sz="2200" b="1" dirty="0" smtClean="0"/>
          </a:p>
          <a:p>
            <a:pPr lvl="1">
              <a:lnSpc>
                <a:spcPct val="150000"/>
              </a:lnSpc>
              <a:buNone/>
            </a:pPr>
            <a:r>
              <a:rPr lang="en-US" sz="2200" b="1" dirty="0" smtClean="0"/>
              <a:t>	(NAD83 replacement: plate-fixed or “ITRF-like”?) and relationship</a:t>
            </a:r>
            <a:endParaRPr lang="en-US" sz="2200" b="1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passive control tied to new datum; not a component of new datum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address user needs of datum coordinate </a:t>
            </a:r>
            <a:r>
              <a:rPr lang="en-US" sz="2200" b="1" i="1" u="sng" dirty="0" smtClean="0"/>
              <a:t>constancy vs. accuracy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CORS-based</a:t>
            </a:r>
            <a:r>
              <a:rPr lang="en-US" sz="2200" b="1" dirty="0"/>
              <a:t>, via GNSS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lat / long / ellipsoid height </a:t>
            </a:r>
            <a:r>
              <a:rPr lang="en-US" sz="2200" b="1" dirty="0"/>
              <a:t>of defining points accurate to 1 mm, anytime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CORS </a:t>
            </a:r>
            <a:r>
              <a:rPr lang="en-US" sz="2200" b="1" dirty="0"/>
              <a:t>coordinates computed </a:t>
            </a:r>
            <a:r>
              <a:rPr lang="en-US" sz="2200" b="1" dirty="0" smtClean="0"/>
              <a:t>/ </a:t>
            </a:r>
            <a:r>
              <a:rPr lang="en-US" sz="2200" b="1" dirty="0"/>
              <a:t>published </a:t>
            </a:r>
            <a:r>
              <a:rPr lang="en-US" sz="2200" b="1" dirty="0" smtClean="0"/>
              <a:t>daily; track </a:t>
            </a:r>
            <a:r>
              <a:rPr lang="en-US" sz="2200" b="1" dirty="0"/>
              <a:t>changes 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support </a:t>
            </a:r>
            <a:r>
              <a:rPr lang="en-US" sz="2200" b="1" dirty="0"/>
              <a:t>development of real-time </a:t>
            </a:r>
            <a:r>
              <a:rPr lang="en-US" sz="2200" b="1" dirty="0" smtClean="0"/>
              <a:t>networks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7257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Future Geopotential (Vertical) Datum </a:t>
            </a:r>
            <a:endParaRPr lang="en-US" dirty="0"/>
          </a:p>
        </p:txBody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" y="1191286"/>
            <a:ext cx="9017000" cy="4853254"/>
          </a:xfrm>
          <a:noFill/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replace NAVD88 with new geopotential datum – by </a:t>
            </a:r>
            <a:r>
              <a:rPr lang="en-US" sz="2200" b="1" dirty="0" smtClean="0"/>
              <a:t>2022</a:t>
            </a:r>
            <a:endParaRPr lang="en-US" sz="2200" b="1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gravimetric geoid-based, in combination with GNSS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monitor time-varying nature of gravity field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/>
              <a:t>develop transformation tools to relate to NAVD88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produce most </a:t>
            </a:r>
            <a:r>
              <a:rPr lang="en-US" sz="2200" b="1" dirty="0"/>
              <a:t>accurate </a:t>
            </a:r>
            <a:r>
              <a:rPr lang="en-US" sz="2200" b="1" dirty="0" smtClean="0"/>
              <a:t>continental </a:t>
            </a:r>
            <a:r>
              <a:rPr lang="en-US" sz="2200" b="1" dirty="0"/>
              <a:t>gravimetric </a:t>
            </a:r>
            <a:r>
              <a:rPr lang="en-US" sz="2200" b="1" dirty="0" smtClean="0"/>
              <a:t>geoid </a:t>
            </a:r>
            <a:r>
              <a:rPr lang="en-US" sz="2200" b="1" dirty="0"/>
              <a:t>model ever 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determine gravity with accuracy of 10 microGals, anytime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/>
              <a:t>support </a:t>
            </a:r>
            <a:r>
              <a:rPr lang="en-US" sz="2200" b="1" dirty="0"/>
              <a:t>both </a:t>
            </a:r>
            <a:r>
              <a:rPr lang="en-US" sz="2200" b="1" dirty="0" err="1"/>
              <a:t>orthometric</a:t>
            </a:r>
            <a:r>
              <a:rPr lang="en-US" sz="2200" b="1" dirty="0"/>
              <a:t> and dynamic heights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Height Modernization is fully supported</a:t>
            </a:r>
          </a:p>
          <a:p>
            <a:pPr>
              <a:lnSpc>
                <a:spcPct val="150000"/>
              </a:lnSpc>
              <a:buNone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" y="244703"/>
            <a:ext cx="9144000" cy="803672"/>
          </a:xfrm>
          <a:prstGeom prst="rect">
            <a:avLst/>
          </a:prstGeom>
        </p:spPr>
        <p:txBody>
          <a:bodyPr lIns="64281" tIns="32140" rIns="64281" bIns="32140"/>
          <a:lstStyle/>
          <a:p>
            <a:pPr algn="ctr" defTabSz="642816">
              <a:defRPr/>
            </a:pPr>
            <a:r>
              <a:rPr lang="en-US" sz="3200" b="0" dirty="0">
                <a:latin typeface="Times New Roman" pitchFamily="18" charset="0"/>
                <a:ea typeface="+mj-ea"/>
                <a:cs typeface="Times New Roman" pitchFamily="18" charset="0"/>
              </a:rPr>
              <a:t>Building a </a:t>
            </a:r>
            <a:r>
              <a:rPr lang="en-US" sz="3200" b="0" dirty="0" smtClean="0">
                <a:latin typeface="Times New Roman" pitchFamily="18" charset="0"/>
                <a:ea typeface="+mj-ea"/>
                <a:cs typeface="Times New Roman" pitchFamily="18" charset="0"/>
              </a:rPr>
              <a:t>Better Gravity Field (and </a:t>
            </a:r>
            <a:r>
              <a:rPr lang="en-US" sz="3200" b="0" u="sng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geoid</a:t>
            </a:r>
            <a:r>
              <a:rPr lang="en-US" sz="3200" b="0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 model</a:t>
            </a:r>
            <a:r>
              <a:rPr lang="en-US" sz="3200" b="0" dirty="0" smtClean="0"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3200" b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9702" name="Picture 2" descr="C:\Work\Presentations\Graphics\grace_satellite-60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398" y="943085"/>
            <a:ext cx="2000250" cy="160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3" cstate="print"/>
          <a:srcRect l="14763" t="26244" r="42294" b="9790"/>
          <a:stretch>
            <a:fillRect/>
          </a:stretch>
        </p:blipFill>
        <p:spPr bwMode="auto">
          <a:xfrm>
            <a:off x="6618015" y="938217"/>
            <a:ext cx="1735708" cy="172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3623221" y="1478500"/>
            <a:ext cx="2209677" cy="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Wavelengths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(≥ 350 km)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1006110" y="2491861"/>
            <a:ext cx="2246097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GRACE Satellite</a:t>
            </a:r>
          </a:p>
        </p:txBody>
      </p:sp>
      <p:pic>
        <p:nvPicPr>
          <p:cNvPr id="29706" name="Picture 3" descr="C:\Work\Presentations\Graphics\Citation\NOAA Jet CU.jpg"/>
          <p:cNvPicPr>
            <a:picLocks noChangeAspect="1" noChangeArrowheads="1"/>
          </p:cNvPicPr>
          <p:nvPr/>
        </p:nvPicPr>
        <p:blipFill>
          <a:blip r:embed="rId4" cstate="print"/>
          <a:srcRect l="20924" t="10252" b="31152"/>
          <a:stretch>
            <a:fillRect/>
          </a:stretch>
        </p:blipFill>
        <p:spPr bwMode="auto">
          <a:xfrm>
            <a:off x="1183184" y="3389473"/>
            <a:ext cx="1850678" cy="91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3446860" y="3459672"/>
            <a:ext cx="3060872" cy="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Intermediate Wavelengths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(500 km to 20 km)</a:t>
            </a:r>
          </a:p>
        </p:txBody>
      </p:sp>
      <p:pic>
        <p:nvPicPr>
          <p:cNvPr id="29708" name="Picture 4" descr="ak08_grav_prelim.PNG"/>
          <p:cNvPicPr>
            <a:picLocks noChangeAspect="1"/>
          </p:cNvPicPr>
          <p:nvPr/>
        </p:nvPicPr>
        <p:blipFill>
          <a:blip r:embed="rId5" cstate="print"/>
          <a:srcRect t="15825" b="11548"/>
          <a:stretch>
            <a:fillRect/>
          </a:stretch>
        </p:blipFill>
        <p:spPr bwMode="auto">
          <a:xfrm>
            <a:off x="6392540" y="2888510"/>
            <a:ext cx="2186657" cy="205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4" descr="C:\Work\GRAV-D\Images-graphics\NEW ORLEANS AP.JPG"/>
          <p:cNvPicPr>
            <a:picLocks noChangeAspect="1" noChangeArrowheads="1"/>
          </p:cNvPicPr>
          <p:nvPr/>
        </p:nvPicPr>
        <p:blipFill>
          <a:blip r:embed="rId6" cstate="print"/>
          <a:srcRect l="19295" t="24883" r="20724" b="32260"/>
          <a:stretch>
            <a:fillRect/>
          </a:stretch>
        </p:blipFill>
        <p:spPr bwMode="auto">
          <a:xfrm>
            <a:off x="1132954" y="5150197"/>
            <a:ext cx="1951137" cy="10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20"/>
          <p:cNvSpPr txBox="1">
            <a:spLocks noChangeArrowheads="1"/>
          </p:cNvSpPr>
          <p:nvPr/>
        </p:nvSpPr>
        <p:spPr bwMode="auto">
          <a:xfrm>
            <a:off x="674192" y="4314099"/>
            <a:ext cx="3023298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Airborne Measurement</a:t>
            </a:r>
          </a:p>
        </p:txBody>
      </p:sp>
      <p:sp>
        <p:nvSpPr>
          <p:cNvPr id="29711" name="TextBox 21"/>
          <p:cNvSpPr txBox="1">
            <a:spLocks noChangeArrowheads="1"/>
          </p:cNvSpPr>
          <p:nvPr/>
        </p:nvSpPr>
        <p:spPr bwMode="auto">
          <a:xfrm>
            <a:off x="753443" y="6235154"/>
            <a:ext cx="2835746" cy="430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Surface Measurement</a:t>
            </a:r>
          </a:p>
        </p:txBody>
      </p:sp>
      <p:sp>
        <p:nvSpPr>
          <p:cNvPr id="29712" name="TextBox 22"/>
          <p:cNvSpPr txBox="1">
            <a:spLocks noChangeArrowheads="1"/>
          </p:cNvSpPr>
          <p:nvPr/>
        </p:nvSpPr>
        <p:spPr bwMode="auto">
          <a:xfrm>
            <a:off x="3757166" y="5564312"/>
            <a:ext cx="2251355" cy="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Short Wavelengths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(&lt; 200 km)</a:t>
            </a:r>
          </a:p>
        </p:txBody>
      </p:sp>
      <p:pic>
        <p:nvPicPr>
          <p:cNvPr id="29713" name="Picture 5"/>
          <p:cNvPicPr>
            <a:picLocks noChangeAspect="1" noChangeArrowheads="1"/>
          </p:cNvPicPr>
          <p:nvPr/>
        </p:nvPicPr>
        <p:blipFill>
          <a:blip r:embed="rId7" cstate="print"/>
          <a:srcRect t="30673" r="73679" b="38123"/>
          <a:stretch>
            <a:fillRect/>
          </a:stretch>
        </p:blipFill>
        <p:spPr bwMode="auto">
          <a:xfrm>
            <a:off x="6746379" y="5202660"/>
            <a:ext cx="1478980" cy="14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ounded Rectangle 20"/>
          <p:cNvSpPr/>
          <p:nvPr/>
        </p:nvSpPr>
        <p:spPr>
          <a:xfrm>
            <a:off x="581891" y="2897578"/>
            <a:ext cx="8146484" cy="217318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55706" y="2446337"/>
            <a:ext cx="221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GRAV-D &gt;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478" y="385432"/>
            <a:ext cx="4196648" cy="1366838"/>
          </a:xfrm>
          <a:noFill/>
          <a:ln/>
        </p:spPr>
        <p:txBody>
          <a:bodyPr/>
          <a:lstStyle/>
          <a:p>
            <a:pPr algn="ctr"/>
            <a:r>
              <a:rPr lang="en-US" sz="2400" b="1" dirty="0"/>
              <a:t>GRAV-D Project:</a:t>
            </a:r>
            <a:br>
              <a:rPr lang="en-US" sz="2400" b="1" dirty="0"/>
            </a:br>
            <a:r>
              <a:rPr lang="en-US" sz="2400" b="1" u="sng" dirty="0"/>
              <a:t>G</a:t>
            </a:r>
            <a:r>
              <a:rPr lang="en-US" sz="2400" b="1" dirty="0"/>
              <a:t>ravity for the </a:t>
            </a:r>
            <a:r>
              <a:rPr lang="en-US" sz="2400" b="1" u="sng" dirty="0"/>
              <a:t>R</a:t>
            </a:r>
            <a:r>
              <a:rPr lang="en-US" sz="2400" b="1" dirty="0"/>
              <a:t>edefinition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of </a:t>
            </a:r>
            <a:r>
              <a:rPr lang="en-US" sz="2400" b="1" dirty="0"/>
              <a:t>the</a:t>
            </a:r>
            <a:br>
              <a:rPr lang="en-US" sz="2400" b="1" dirty="0"/>
            </a:br>
            <a:r>
              <a:rPr lang="en-US" sz="2400" b="1" u="sng" dirty="0"/>
              <a:t>A</a:t>
            </a:r>
            <a:r>
              <a:rPr lang="en-US" sz="2400" b="1" dirty="0"/>
              <a:t>merican </a:t>
            </a:r>
            <a:r>
              <a:rPr lang="en-US" sz="2400" b="1" u="sng" dirty="0"/>
              <a:t>V</a:t>
            </a:r>
            <a:r>
              <a:rPr lang="en-US" sz="2400" b="1" dirty="0"/>
              <a:t>ertical </a:t>
            </a:r>
            <a:r>
              <a:rPr lang="en-US" sz="2400" b="1" u="sng" dirty="0"/>
              <a:t>D</a:t>
            </a:r>
            <a:r>
              <a:rPr lang="en-US" sz="2400" b="1" dirty="0"/>
              <a:t>atum</a:t>
            </a:r>
          </a:p>
        </p:txBody>
      </p:sp>
      <p:sp>
        <p:nvSpPr>
          <p:cNvPr id="1753093" name="Rectangle 5"/>
          <p:cNvSpPr>
            <a:spLocks noChangeArrowheads="1"/>
          </p:cNvSpPr>
          <p:nvPr/>
        </p:nvSpPr>
        <p:spPr bwMode="auto">
          <a:xfrm>
            <a:off x="82550" y="2002925"/>
            <a:ext cx="4165600" cy="3982234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$38.5M 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b="1" i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Airborne Gravity Snapshot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b="1" i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Absolute Gravity Tracking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b="1" i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Redefine the US</a:t>
            </a: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	Vertical Datum by 2022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 i="1" dirty="0" smtClean="0">
              <a:solidFill>
                <a:schemeClr val="bg1"/>
              </a:solidFill>
            </a:endParaRPr>
          </a:p>
        </p:txBody>
      </p:sp>
      <p:pic>
        <p:nvPicPr>
          <p:cNvPr id="1753091" name="Picture 3" descr="GRAV-D cover"/>
          <p:cNvPicPr>
            <a:picLocks noChangeAspect="1" noChangeArrowheads="1"/>
          </p:cNvPicPr>
          <p:nvPr/>
        </p:nvPicPr>
        <p:blipFill>
          <a:blip r:embed="rId2" cstate="print"/>
          <a:srcRect l="2218" t="2917" r="2403" b="3194"/>
          <a:stretch>
            <a:fillRect/>
          </a:stretch>
        </p:blipFill>
        <p:spPr bwMode="auto">
          <a:xfrm>
            <a:off x="4238625" y="409575"/>
            <a:ext cx="4914900" cy="6438900"/>
          </a:xfrm>
          <a:prstGeom prst="rect">
            <a:avLst/>
          </a:prstGeom>
          <a:noFill/>
        </p:spPr>
      </p:pic>
      <p:sp>
        <p:nvSpPr>
          <p:cNvPr id="175309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51363" y="482599"/>
            <a:ext cx="4325937" cy="1199713"/>
          </a:xfrm>
          <a:solidFill>
            <a:srgbClr val="003399"/>
          </a:solidFill>
          <a:ln/>
        </p:spPr>
        <p:txBody>
          <a:bodyPr/>
          <a:lstStyle/>
          <a:p>
            <a:pPr algn="ctr">
              <a:buFontTx/>
              <a:buNone/>
            </a:pPr>
            <a:r>
              <a:rPr lang="en-US" b="1" i="1" u="sng" dirty="0">
                <a:solidFill>
                  <a:srgbClr val="FFFF00"/>
                </a:solidFill>
              </a:rPr>
              <a:t>Gravity</a:t>
            </a:r>
            <a:r>
              <a:rPr lang="en-US" i="1" dirty="0">
                <a:solidFill>
                  <a:srgbClr val="FFFF00"/>
                </a:solidFill>
              </a:rPr>
              <a:t> and </a:t>
            </a:r>
            <a:r>
              <a:rPr lang="en-US" b="1" i="1" u="sng" dirty="0">
                <a:solidFill>
                  <a:srgbClr val="FFFF00"/>
                </a:solidFill>
              </a:rPr>
              <a:t>Heights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are</a:t>
            </a:r>
          </a:p>
          <a:p>
            <a:pPr algn="ctr">
              <a:buFontTx/>
              <a:buNone/>
            </a:pPr>
            <a:r>
              <a:rPr lang="en-US" i="1" dirty="0" smtClean="0">
                <a:solidFill>
                  <a:srgbClr val="FFFF00"/>
                </a:solidFill>
              </a:rPr>
              <a:t>inseparably connected</a:t>
            </a:r>
            <a:endParaRPr lang="en-US" sz="2000" b="1" i="1" dirty="0"/>
          </a:p>
        </p:txBody>
      </p:sp>
      <p:pic>
        <p:nvPicPr>
          <p:cNvPr id="7" name="Content Placeholder 10" descr="ConusGRAV-DpolysNoLin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60127" y="3597750"/>
            <a:ext cx="4335798" cy="305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647" y="215139"/>
            <a:ext cx="8228707" cy="774650"/>
          </a:xfrm>
        </p:spPr>
        <p:txBody>
          <a:bodyPr/>
          <a:lstStyle/>
          <a:p>
            <a:r>
              <a:rPr lang="en-US" sz="3600" dirty="0" smtClean="0"/>
              <a:t>Recent GRAV-D Survey in California</a:t>
            </a:r>
          </a:p>
        </p:txBody>
      </p:sp>
      <p:pic>
        <p:nvPicPr>
          <p:cNvPr id="12294" name="Picture 2"/>
          <p:cNvPicPr>
            <a:picLocks noChangeAspect="1"/>
          </p:cNvPicPr>
          <p:nvPr/>
        </p:nvPicPr>
        <p:blipFill>
          <a:blip r:embed="rId2" cstate="print"/>
          <a:srcRect t="17985" r="21504" b="10040"/>
          <a:stretch>
            <a:fillRect/>
          </a:stretch>
        </p:blipFill>
        <p:spPr bwMode="auto">
          <a:xfrm>
            <a:off x="1993988" y="913128"/>
            <a:ext cx="4904878" cy="582104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2295" name="Picture 3"/>
          <p:cNvPicPr>
            <a:picLocks noChangeAspect="1"/>
          </p:cNvPicPr>
          <p:nvPr/>
        </p:nvPicPr>
        <p:blipFill>
          <a:blip r:embed="rId2" cstate="print"/>
          <a:srcRect l="13062" t="94037" r="14116" b="-562"/>
          <a:stretch>
            <a:fillRect/>
          </a:stretch>
        </p:blipFill>
        <p:spPr bwMode="auto">
          <a:xfrm>
            <a:off x="2717893" y="904692"/>
            <a:ext cx="3696891" cy="42862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1258791" y="1033159"/>
            <a:ext cx="6673931" cy="192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/>
          <a:lstStyle/>
          <a:p>
            <a:pPr marL="342612" indent="-342612" defTabSz="642816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cm accuracy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orthometric heights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</a:p>
          <a:p>
            <a:pPr marL="799812" lvl="1" indent="-342612" defTabSz="642816">
              <a:spcBef>
                <a:spcPct val="200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	from GNSS (1 cm) 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geoid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model (1 cm)</a:t>
            </a:r>
          </a:p>
          <a:p>
            <a:pPr marL="342612" indent="-342612" defTabSz="642816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accurate, consistent orthometric heights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342612" indent="-342612" defTabSz="642816">
              <a:spcBef>
                <a:spcPct val="20000"/>
              </a:spcBef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everywhere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the USA</a:t>
            </a:r>
          </a:p>
          <a:p>
            <a:pPr marL="342612" indent="-342612" defTabSz="642816">
              <a:spcBef>
                <a:spcPct val="20000"/>
              </a:spcBef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9013"/>
            <a:ext cx="8229600" cy="1143000"/>
          </a:xfrm>
        </p:spPr>
        <p:txBody>
          <a:bodyPr/>
          <a:lstStyle/>
          <a:p>
            <a:r>
              <a:rPr lang="en-US" sz="4000" dirty="0" smtClean="0"/>
              <a:t>GRAV-D Goals</a:t>
            </a:r>
          </a:p>
        </p:txBody>
      </p:sp>
      <p:pic>
        <p:nvPicPr>
          <p:cNvPr id="8" name="Picture 7" descr="esmerelda county nv HandV.jpg"/>
          <p:cNvPicPr>
            <a:picLocks noChangeAspect="1"/>
          </p:cNvPicPr>
          <p:nvPr/>
        </p:nvPicPr>
        <p:blipFill>
          <a:blip r:embed="rId2" cstate="print"/>
          <a:srcRect t="20476" b="13615"/>
          <a:stretch>
            <a:fillRect/>
          </a:stretch>
        </p:blipFill>
        <p:spPr>
          <a:xfrm>
            <a:off x="653143" y="3092841"/>
            <a:ext cx="7885216" cy="3492024"/>
          </a:xfrm>
          <a:prstGeom prst="rect">
            <a:avLst/>
          </a:prstGeom>
        </p:spPr>
      </p:pic>
      <p:sp>
        <p:nvSpPr>
          <p:cNvPr id="9" name="Multiply 8"/>
          <p:cNvSpPr/>
          <p:nvPr/>
        </p:nvSpPr>
        <p:spPr>
          <a:xfrm>
            <a:off x="5248886" y="4631387"/>
            <a:ext cx="498766" cy="55814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ggesion b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" y="427964"/>
            <a:ext cx="90678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-253101" y="638175"/>
            <a:ext cx="7487392" cy="1809751"/>
          </a:xfrm>
        </p:spPr>
        <p:txBody>
          <a:bodyPr/>
          <a:lstStyle/>
          <a:p>
            <a:r>
              <a:rPr lang="en-US" sz="2800" b="1" dirty="0" smtClean="0"/>
              <a:t>Estimated Positional Changes ~ 2022</a:t>
            </a:r>
            <a:br>
              <a:rPr lang="en-US" sz="2800" b="1" dirty="0" smtClean="0"/>
            </a:br>
            <a:r>
              <a:rPr lang="en-US" sz="2800" b="1" dirty="0" smtClean="0"/>
              <a:t>Mount Whitney, CA 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400" b="1" dirty="0" smtClean="0"/>
              <a:t>(NAD83 / NAVD88 – NEW DATUMS)</a:t>
            </a:r>
            <a:br>
              <a:rPr lang="en-US" sz="2400" b="1" dirty="0" smtClean="0"/>
            </a:br>
            <a:endParaRPr lang="en-US" sz="2400" b="1" dirty="0" smtClean="0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843140" y="2387925"/>
            <a:ext cx="767146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HORIZONTAL:			  1.78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m 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(  5.8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ft)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ELLIPSOID 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HEIGHT:		- 0.67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m (- 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2.2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ft)</a:t>
            </a:r>
          </a:p>
          <a:p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(Predicted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</a:rPr>
              <a:t>HTDP</a:t>
            </a:r>
            <a:r>
              <a:rPr lang="en-US" sz="2600" dirty="0" smtClean="0">
                <a:latin typeface="Times New Roman" pitchFamily="18" charset="0"/>
              </a:rPr>
              <a:t>)</a:t>
            </a:r>
            <a:endParaRPr lang="en-US" sz="2600" dirty="0">
              <a:latin typeface="Times New Roman" pitchFamily="18" charset="0"/>
            </a:endParaRPr>
          </a:p>
          <a:p>
            <a:endParaRPr lang="en-US" sz="26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ORTHOMETRIC 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HEIGHT:	- 0.81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m (- 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2.7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ft)</a:t>
            </a:r>
          </a:p>
          <a:p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</a:rPr>
              <a:t>(Predicted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</a:rPr>
              <a:t>USGG2009</a:t>
            </a:r>
            <a:r>
              <a:rPr lang="en-US" sz="2600" dirty="0" smtClean="0">
                <a:latin typeface="Times New Roman" pitchFamily="18" charset="0"/>
              </a:rPr>
              <a:t>)</a:t>
            </a:r>
          </a:p>
          <a:p>
            <a:endParaRPr lang="en-US" sz="26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</a:rPr>
              <a:t>HTDP = Horizontal Time-Dependent Positioning 			Software/Model</a:t>
            </a:r>
          </a:p>
          <a:p>
            <a:endParaRPr lang="en-US" sz="1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</a:rPr>
              <a:t>USGG2009 = US Gravimetric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</a:rPr>
              <a:t>Geoid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</a:rPr>
              <a:t> 2009</a:t>
            </a:r>
            <a:endParaRPr lang="en-US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50306" name="Picture 2" descr="C:\Documents and Settings\william.stone\My Documents\Fun\Photos\20100730_127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37711" t="31723" r="35180" b="29161"/>
          <a:stretch>
            <a:fillRect/>
          </a:stretch>
        </p:blipFill>
        <p:spPr bwMode="auto">
          <a:xfrm rot="10800000">
            <a:off x="6727824" y="26639"/>
            <a:ext cx="2284048" cy="21926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72100"/>
            <a:ext cx="9144000" cy="6491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NGS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Geodetic Advisors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4" name="Picture 3" descr="StateAdvisors_2011F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888" y="1075420"/>
            <a:ext cx="8170224" cy="5443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-23750" y="193975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latin typeface="Arial" charset="0"/>
                <a:cs typeface="Arial" charset="0"/>
              </a:rPr>
              <a:t>Continuously Operating</a:t>
            </a:r>
            <a:br>
              <a:rPr lang="en-US" sz="2400" b="1" dirty="0" smtClean="0">
                <a:latin typeface="Arial" charset="0"/>
                <a:cs typeface="Arial" charset="0"/>
              </a:rPr>
            </a:br>
            <a:r>
              <a:rPr lang="en-US" sz="2400" b="1" dirty="0" smtClean="0">
                <a:latin typeface="Arial" charset="0"/>
                <a:cs typeface="Arial" charset="0"/>
              </a:rPr>
              <a:t>  Reference Stations (CORS)</a:t>
            </a:r>
          </a:p>
        </p:txBody>
      </p:sp>
      <p:sp>
        <p:nvSpPr>
          <p:cNvPr id="11267" name="Content Placeholder 5"/>
          <p:cNvSpPr>
            <a:spLocks noGrp="1"/>
          </p:cNvSpPr>
          <p:nvPr>
            <p:ph sz="half" idx="1"/>
          </p:nvPr>
        </p:nvSpPr>
        <p:spPr>
          <a:xfrm>
            <a:off x="10900" y="1441899"/>
            <a:ext cx="4240472" cy="5416101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000" dirty="0" smtClean="0">
                <a:cs typeface="Arial" charset="0"/>
              </a:rPr>
              <a:t>~1,650 GPS / GNSS Stations </a:t>
            </a:r>
          </a:p>
          <a:p>
            <a:pPr>
              <a:spcBef>
                <a:spcPts val="300"/>
              </a:spcBef>
            </a:pPr>
            <a:endParaRPr lang="en-US" sz="800" dirty="0" smtClean="0">
              <a:cs typeface="Arial" charset="0"/>
            </a:endParaRPr>
          </a:p>
          <a:p>
            <a:pPr>
              <a:spcBef>
                <a:spcPts val="300"/>
              </a:spcBef>
            </a:pPr>
            <a:r>
              <a:rPr lang="en-US" sz="2000" dirty="0" smtClean="0">
                <a:cs typeface="Arial" charset="0"/>
              </a:rPr>
              <a:t>200 organizations</a:t>
            </a:r>
          </a:p>
          <a:p>
            <a:pPr>
              <a:spcBef>
                <a:spcPts val="300"/>
              </a:spcBef>
              <a:buNone/>
            </a:pPr>
            <a:endParaRPr lang="en-US" sz="800" dirty="0" smtClean="0">
              <a:cs typeface="Arial" charset="0"/>
            </a:endParaRPr>
          </a:p>
          <a:p>
            <a:pPr>
              <a:spcBef>
                <a:spcPts val="300"/>
              </a:spcBef>
            </a:pPr>
            <a:r>
              <a:rPr lang="en-US" sz="2000" dirty="0" smtClean="0">
                <a:cs typeface="Arial" charset="0"/>
              </a:rPr>
              <a:t> Added 210 Stations – FY2010</a:t>
            </a:r>
          </a:p>
          <a:p>
            <a:pPr>
              <a:spcBef>
                <a:spcPts val="300"/>
              </a:spcBef>
            </a:pPr>
            <a:endParaRPr lang="en-US" sz="800" dirty="0" smtClean="0">
              <a:cs typeface="Arial" charset="0"/>
            </a:endParaRPr>
          </a:p>
          <a:p>
            <a:pPr>
              <a:spcBef>
                <a:spcPts val="300"/>
              </a:spcBef>
            </a:pPr>
            <a:r>
              <a:rPr lang="en-US" sz="2000" dirty="0" smtClean="0">
                <a:cs typeface="Arial" charset="0"/>
              </a:rPr>
              <a:t>Data, coordinates, time series plots, 	photos, metadata, logs, etc. 	available for FREE from NGS  	@ </a:t>
            </a:r>
            <a:r>
              <a:rPr lang="en-US" sz="2000" b="1" u="sng" dirty="0" smtClean="0">
                <a:cs typeface="Arial" charset="0"/>
              </a:rPr>
              <a:t>geodesy.noaa.gov/CORS/</a:t>
            </a:r>
          </a:p>
          <a:p>
            <a:pPr>
              <a:spcBef>
                <a:spcPts val="300"/>
              </a:spcBef>
              <a:buNone/>
            </a:pPr>
            <a:endParaRPr lang="en-US" sz="800" b="1" u="sng" dirty="0" smtClean="0">
              <a:cs typeface="Arial" charset="0"/>
            </a:endParaRPr>
          </a:p>
          <a:p>
            <a:pPr>
              <a:spcBef>
                <a:spcPts val="300"/>
              </a:spcBef>
            </a:pPr>
            <a:r>
              <a:rPr lang="en-US" sz="2000" dirty="0" smtClean="0">
                <a:cs typeface="Arial" charset="0"/>
              </a:rPr>
              <a:t>1,000,000 files/month downloaded</a:t>
            </a:r>
          </a:p>
          <a:p>
            <a:pPr>
              <a:spcBef>
                <a:spcPts val="300"/>
              </a:spcBef>
            </a:pPr>
            <a:endParaRPr lang="en-US" sz="800" dirty="0" smtClean="0">
              <a:cs typeface="Arial" charset="0"/>
            </a:endParaRPr>
          </a:p>
          <a:p>
            <a:pPr>
              <a:spcBef>
                <a:spcPts val="300"/>
              </a:spcBef>
            </a:pPr>
            <a:r>
              <a:rPr lang="en-US" sz="2000" dirty="0" smtClean="0">
                <a:cs typeface="Arial" charset="0"/>
              </a:rPr>
              <a:t> In FY2011 NGS will:</a:t>
            </a:r>
          </a:p>
          <a:p>
            <a:pPr lvl="1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000" dirty="0" smtClean="0">
                <a:cs typeface="Arial" charset="0"/>
              </a:rPr>
              <a:t>Install 1 “Foundation” CORS to support ITRF connection &amp; improvement</a:t>
            </a:r>
          </a:p>
          <a:p>
            <a:pPr lvl="1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000" dirty="0" smtClean="0">
                <a:cs typeface="Arial" charset="0"/>
              </a:rPr>
              <a:t>Install 3 CORS co-located with tide/water level stations</a:t>
            </a:r>
          </a:p>
          <a:p>
            <a:pPr lvl="1">
              <a:buFont typeface="Wingdings" pitchFamily="2" charset="2"/>
              <a:buChar char="q"/>
            </a:pPr>
            <a:endParaRPr lang="en-US" sz="2000" dirty="0" smtClean="0">
              <a:cs typeface="Arial" charset="0"/>
            </a:endParaRPr>
          </a:p>
          <a:p>
            <a:pPr lvl="1">
              <a:buNone/>
            </a:pPr>
            <a:endParaRPr lang="en-US" sz="2000" dirty="0" smtClean="0">
              <a:cs typeface="Arial" charset="0"/>
            </a:endParaRPr>
          </a:p>
          <a:p>
            <a:endParaRPr lang="en-US" dirty="0" smtClean="0"/>
          </a:p>
        </p:txBody>
      </p:sp>
      <p:pic>
        <p:nvPicPr>
          <p:cNvPr id="11268" name="Content Placeholder 7" descr="CORS1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2558"/>
          <a:stretch>
            <a:fillRect/>
          </a:stretch>
        </p:blipFill>
        <p:spPr>
          <a:xfrm>
            <a:off x="4203869" y="361886"/>
            <a:ext cx="4845400" cy="3747003"/>
          </a:xfrm>
        </p:spPr>
      </p:pic>
      <p:sp>
        <p:nvSpPr>
          <p:cNvPr id="11269" name="Rectangle 2"/>
          <p:cNvSpPr txBox="1">
            <a:spLocks noChangeArrowheads="1"/>
          </p:cNvSpPr>
          <p:nvPr/>
        </p:nvSpPr>
        <p:spPr bwMode="auto">
          <a:xfrm>
            <a:off x="4501766" y="287004"/>
            <a:ext cx="30153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CORS </a:t>
            </a:r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Network - (March, 2011) </a:t>
            </a:r>
            <a:endParaRPr lang="en-US" sz="1600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52577" y="2576943"/>
            <a:ext cx="182880" cy="17812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104_0456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 l="6520" t="24280" r="16914" b="23674"/>
          <a:stretch>
            <a:fillRect/>
          </a:stretch>
        </p:blipFill>
        <p:spPr bwMode="auto">
          <a:xfrm>
            <a:off x="4215742" y="4156364"/>
            <a:ext cx="4880758" cy="267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23896" y="397573"/>
            <a:ext cx="7696200" cy="1219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CORS Network – CA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/ NV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and </a:t>
            </a:r>
            <a:r>
              <a:rPr lang="en-US" sz="3200" b="0" dirty="0" smtClean="0">
                <a:latin typeface="Times New Roman" pitchFamily="18" charset="0"/>
                <a:ea typeface="+mj-ea"/>
                <a:cs typeface="Times New Roman" pitchFamily="18" charset="0"/>
              </a:rPr>
              <a:t>Beyond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2" descr="CORS map -w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525" y="1285562"/>
            <a:ext cx="7338950" cy="452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S map 2 -w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571" y="1276082"/>
            <a:ext cx="7362825" cy="44958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23896" y="397573"/>
            <a:ext cx="7696200" cy="1219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CORS Data Access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5" descr="NVBM UFCORS 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5027"/>
            <a:ext cx="9144000" cy="4536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0" y="27310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Arial" charset="0"/>
              </a:rPr>
              <a:t>International Terrestrial Reference </a:t>
            </a:r>
            <a:r>
              <a:rPr lang="en-US" sz="2800" b="1" dirty="0" smtClean="0">
                <a:latin typeface="Arial" charset="0"/>
              </a:rPr>
              <a:t>Frame (ITRF) –</a:t>
            </a:r>
          </a:p>
          <a:p>
            <a:pPr algn="ctr"/>
            <a:r>
              <a:rPr lang="en-US" sz="2000" dirty="0" smtClean="0">
                <a:latin typeface="Arial" charset="0"/>
              </a:rPr>
              <a:t>space-based techniques: VLBI, DORIS, SLR, GNSS</a:t>
            </a:r>
          </a:p>
          <a:p>
            <a:pPr algn="ctr"/>
            <a:endParaRPr lang="en-US" sz="1600" b="1" dirty="0" smtClean="0">
              <a:latin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</a:rPr>
              <a:t>Current version: ITRF2008 (epoch 2005.0)</a:t>
            </a:r>
            <a:endParaRPr lang="en-US" sz="2000" b="1" dirty="0">
              <a:latin typeface="Arial" charset="0"/>
            </a:endParaRPr>
          </a:p>
        </p:txBody>
      </p:sp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62" y="1665308"/>
            <a:ext cx="8280076" cy="471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216730"/>
            <a:ext cx="9144000" cy="77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International Earth Rotation </a:t>
            </a:r>
            <a:r>
              <a:rPr lang="en-US" sz="1800" b="1" dirty="0" smtClean="0">
                <a:solidFill>
                  <a:srgbClr val="000000"/>
                </a:solidFill>
                <a:latin typeface="Verdana" pitchFamily="34" charset="0"/>
              </a:rPr>
              <a:t>and Reference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System </a:t>
            </a:r>
            <a:r>
              <a:rPr lang="en-US" sz="1800" b="1" dirty="0" smtClean="0">
                <a:solidFill>
                  <a:srgbClr val="000000"/>
                </a:solidFill>
                <a:latin typeface="Verdana" pitchFamily="34" charset="0"/>
              </a:rPr>
              <a:t>Service(IERS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br>
              <a:rPr lang="en-US" sz="18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1800" b="1" dirty="0">
                <a:solidFill>
                  <a:srgbClr val="000000"/>
                </a:solidFill>
                <a:latin typeface="Verdana" pitchFamily="34" charset="0"/>
                <a:hlinkClick r:id="rId4"/>
              </a:rPr>
              <a:t>(http://www.iers.org)</a:t>
            </a:r>
            <a:endParaRPr lang="en-US" sz="1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8" name="Picture 17" descr="itrf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7708" y="1064130"/>
            <a:ext cx="1504950" cy="1285875"/>
          </a:xfrm>
          <a:prstGeom prst="rect">
            <a:avLst/>
          </a:prstGeom>
        </p:spPr>
      </p:pic>
      <p:pic>
        <p:nvPicPr>
          <p:cNvPr id="6" name="Picture 5" descr="IERS Map inde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5091" y="4269598"/>
            <a:ext cx="1038225" cy="1952625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vised NGS Template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evised NGS Template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evised NGS Template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Revised NGS Template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Revised NGS Template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Revised NGS Template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Revised NGS Template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NGSPowerPointTemplate</Template>
  <TotalTime>4675316</TotalTime>
  <Words>1132</Words>
  <Application>Microsoft Office PowerPoint</Application>
  <PresentationFormat>On-screen Show (4:3)</PresentationFormat>
  <Paragraphs>317</Paragraphs>
  <Slides>40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NGSPowerPointTemplate</vt:lpstr>
      <vt:lpstr>Office Theme</vt:lpstr>
      <vt:lpstr>Revised NGS Template</vt:lpstr>
      <vt:lpstr>1_Revised NGS Template</vt:lpstr>
      <vt:lpstr>2_Revised NGS Template</vt:lpstr>
      <vt:lpstr>3_Revised NGS Template</vt:lpstr>
      <vt:lpstr>4_Revised NGS Template</vt:lpstr>
      <vt:lpstr>5_Revised NGS Template</vt:lpstr>
      <vt:lpstr>6_Revised NGS Template</vt:lpstr>
      <vt:lpstr>1_Custom Design</vt:lpstr>
      <vt:lpstr>1_Office Theme</vt:lpstr>
      <vt:lpstr>2_Office Theme</vt:lpstr>
      <vt:lpstr>3_Office Theme</vt:lpstr>
      <vt:lpstr>Slide 1</vt:lpstr>
      <vt:lpstr>U.S. Department of Commerce National Oceanic &amp; Atmospheric Administration National Geodetic Survey  </vt:lpstr>
      <vt:lpstr>Today’s Topics</vt:lpstr>
      <vt:lpstr>Slide 4</vt:lpstr>
      <vt:lpstr>Slide 5</vt:lpstr>
      <vt:lpstr>Continuously Operating   Reference Stations (CORS)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Maintaining Coordinate Accuracy: the Multi-Year CORS Solution </vt:lpstr>
      <vt:lpstr>Slide 16</vt:lpstr>
      <vt:lpstr>U.S. CORS Velocity Field (ITRF2008)</vt:lpstr>
      <vt:lpstr>Change in NAD83 Horizontal Positions NAD 83 (2011) epoch 2010.0  –  NAD 83(CORS96) epoch 2002.0</vt:lpstr>
      <vt:lpstr>Change in NAD 83 Ellipsoid Heights NAD 83 (2011) epoch 2010.0  –  NAD 83(CORS96) epoch 2002.0</vt:lpstr>
      <vt:lpstr>Slide 20</vt:lpstr>
      <vt:lpstr>NGS Antenna Calibration  – Relative vs. Absolute GNSS Antenna Calibration</vt:lpstr>
      <vt:lpstr>Key Changes With New CORS Solution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OPUS-Projects </vt:lpstr>
      <vt:lpstr>NGS Ten-Year Plan</vt:lpstr>
      <vt:lpstr> Future Geometric (3-D) Datum </vt:lpstr>
      <vt:lpstr>Future Geopotential (Vertical) Datum </vt:lpstr>
      <vt:lpstr>Slide 36</vt:lpstr>
      <vt:lpstr>GRAV-D Project: Gravity for the Redefinition  of the American Vertical Datum</vt:lpstr>
      <vt:lpstr>Recent GRAV-D Survey in California</vt:lpstr>
      <vt:lpstr>GRAV-D Goals</vt:lpstr>
      <vt:lpstr>Estimated Positional Changes ~ 2022 Mount Whitney, CA   (NAD83 / NAVD88 – NEW DATUMS) 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Dru.Smith</dc:creator>
  <cp:lastModifiedBy>William Stone</cp:lastModifiedBy>
  <cp:revision>1559</cp:revision>
  <dcterms:created xsi:type="dcterms:W3CDTF">2007-03-19T16:14:20Z</dcterms:created>
  <dcterms:modified xsi:type="dcterms:W3CDTF">2011-03-25T20:10:06Z</dcterms:modified>
</cp:coreProperties>
</file>