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905" r:id="rId3"/>
    <p:sldMasterId id="2147483916" r:id="rId4"/>
    <p:sldMasterId id="2147484516" r:id="rId5"/>
    <p:sldMasterId id="2147484640" r:id="rId6"/>
    <p:sldMasterId id="2147484653" r:id="rId7"/>
    <p:sldMasterId id="2147484933" r:id="rId8"/>
  </p:sldMasterIdLst>
  <p:notesMasterIdLst>
    <p:notesMasterId r:id="rId49"/>
  </p:notesMasterIdLst>
  <p:sldIdLst>
    <p:sldId id="257" r:id="rId9"/>
    <p:sldId id="310" r:id="rId10"/>
    <p:sldId id="289" r:id="rId11"/>
    <p:sldId id="311" r:id="rId12"/>
    <p:sldId id="290" r:id="rId13"/>
    <p:sldId id="291" r:id="rId14"/>
    <p:sldId id="292" r:id="rId15"/>
    <p:sldId id="293" r:id="rId16"/>
    <p:sldId id="300" r:id="rId17"/>
    <p:sldId id="294" r:id="rId18"/>
    <p:sldId id="312" r:id="rId19"/>
    <p:sldId id="313" r:id="rId20"/>
    <p:sldId id="295" r:id="rId21"/>
    <p:sldId id="296" r:id="rId22"/>
    <p:sldId id="314" r:id="rId23"/>
    <p:sldId id="276" r:id="rId24"/>
    <p:sldId id="277" r:id="rId25"/>
    <p:sldId id="278" r:id="rId26"/>
    <p:sldId id="317" r:id="rId27"/>
    <p:sldId id="318" r:id="rId28"/>
    <p:sldId id="315" r:id="rId29"/>
    <p:sldId id="316" r:id="rId30"/>
    <p:sldId id="283" r:id="rId31"/>
    <p:sldId id="302" r:id="rId32"/>
    <p:sldId id="303" r:id="rId33"/>
    <p:sldId id="304" r:id="rId34"/>
    <p:sldId id="307" r:id="rId35"/>
    <p:sldId id="309" r:id="rId36"/>
    <p:sldId id="321" r:id="rId37"/>
    <p:sldId id="320" r:id="rId38"/>
    <p:sldId id="319" r:id="rId39"/>
    <p:sldId id="322" r:id="rId40"/>
    <p:sldId id="323" r:id="rId41"/>
    <p:sldId id="301" r:id="rId42"/>
    <p:sldId id="299" r:id="rId43"/>
    <p:sldId id="297" r:id="rId44"/>
    <p:sldId id="298" r:id="rId45"/>
    <p:sldId id="305" r:id="rId46"/>
    <p:sldId id="306" r:id="rId47"/>
    <p:sldId id="288"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AEF"/>
    <a:srgbClr val="D2DCE8"/>
    <a:srgbClr val="EF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18" autoAdjust="0"/>
  </p:normalViewPr>
  <p:slideViewPr>
    <p:cSldViewPr>
      <p:cViewPr varScale="1">
        <p:scale>
          <a:sx n="106" d="100"/>
          <a:sy n="106" d="100"/>
        </p:scale>
        <p:origin x="1038"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189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6DA6415-2E0B-450A-B93C-160C74272307}" type="datetimeFigureOut">
              <a:rPr lang="en-US"/>
              <a:pPr>
                <a:defRPr/>
              </a:pPr>
              <a:t>4/11/2019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9199B57-6842-4615-8E7E-4CD8A579BD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99"/>
          <p:cNvSpPr>
            <a:spLocks noGrp="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en-US" altLang="en-US" dirty="0" smtClean="0"/>
              <a:t>Hello everyone!</a:t>
            </a:r>
            <a:r>
              <a:rPr lang="en-US" altLang="en-US" baseline="0" dirty="0" smtClean="0"/>
              <a:t> My name is Tim Blackford. I have been a cartographer with the Remote Sensing Division of NGS for about 28 years. And I am currently the lead for Quality Assurance of our Coastal Mapping Program. Today I’d like to talk about how we produce our shoreline products and distribute them to the public.</a:t>
            </a:r>
            <a:endParaRPr lang="en-US" altLang="en-US" dirty="0" smtClean="0"/>
          </a:p>
        </p:txBody>
      </p:sp>
      <p:sp>
        <p:nvSpPr>
          <p:cNvPr id="58371" name="Shape 10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RSD also uses airborne topographic and bathymetric (topo-bathy) lidar to derive the Mean High Water shoreline vector and Mean Lower Low Water depth contour line</a:t>
            </a:r>
            <a:r>
              <a:rPr lang="en-US" altLang="en-US" baseline="0" dirty="0" smtClean="0"/>
              <a:t> for application to the nautical</a:t>
            </a:r>
            <a:r>
              <a:rPr lang="en-US" altLang="en-US" dirty="0" smtClean="0"/>
              <a:t> charts.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7F8EF3-BCB9-447E-8973-C8D557D58B7D}" type="slidenum">
              <a:rPr lang="en-US" altLang="en-US">
                <a:solidFill>
                  <a:srgbClr val="000000"/>
                </a:solidFill>
              </a:rPr>
              <a:pPr>
                <a:spcBef>
                  <a:spcPct val="0"/>
                </a:spcBef>
              </a:pPr>
              <a:t>10</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In addition to</a:t>
            </a:r>
            <a:r>
              <a:rPr lang="en-US" altLang="en-US" baseline="0" dirty="0" smtClean="0"/>
              <a:t> the shoreline and depth contours, the </a:t>
            </a:r>
            <a:r>
              <a:rPr lang="en-US" altLang="en-US" dirty="0" smtClean="0"/>
              <a:t>topo-bathy lidar is also used to produce shallow-water bathymetry, in the form </a:t>
            </a:r>
            <a:r>
              <a:rPr lang="en-US" altLang="en-US" dirty="0" smtClean="0"/>
              <a:t>of </a:t>
            </a:r>
            <a:r>
              <a:rPr lang="en-US" altLang="en-US" dirty="0" smtClean="0"/>
              <a:t>shoal-biased</a:t>
            </a:r>
            <a:r>
              <a:rPr lang="en-US" altLang="en-US" baseline="0" dirty="0" smtClean="0"/>
              <a:t> Digital Elevation Models.</a:t>
            </a:r>
            <a:r>
              <a:rPr lang="en-US" altLang="en-US" dirty="0" smtClean="0"/>
              <a:t> These </a:t>
            </a:r>
            <a:r>
              <a:rPr lang="en-US" altLang="en-US" dirty="0" smtClean="0"/>
              <a:t>DEMs </a:t>
            </a:r>
            <a:r>
              <a:rPr lang="en-US" altLang="en-US" dirty="0" smtClean="0"/>
              <a:t>are delivered to the Office</a:t>
            </a:r>
            <a:r>
              <a:rPr lang="en-US" altLang="en-US" baseline="0" dirty="0" smtClean="0"/>
              <a:t> of Coast Survey, who use them to create </a:t>
            </a:r>
            <a:r>
              <a:rPr lang="en-US" altLang="en-US" dirty="0" smtClean="0"/>
              <a:t>nearshore hydrography for the charts.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F726F9-56CA-444D-B91D-CED97F0D3C0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4092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Typically both of these technologies, photogrammetry and topo-bathy lidar, are used together in a hybrid approach to produce our</a:t>
            </a:r>
            <a:r>
              <a:rPr lang="en-US" altLang="en-US" baseline="0" dirty="0" smtClean="0"/>
              <a:t> shoreline mapping products. </a:t>
            </a:r>
          </a:p>
          <a:p>
            <a:r>
              <a:rPr lang="en-US" altLang="en-US" baseline="0" dirty="0" smtClean="0"/>
              <a:t>First the mean high water and mean lower low water lines are extracted as contours from the shoal-biased </a:t>
            </a:r>
            <a:r>
              <a:rPr lang="en-US" altLang="en-US" baseline="0" dirty="0" err="1" smtClean="0"/>
              <a:t>DEMs.</a:t>
            </a:r>
            <a:r>
              <a:rPr lang="en-US" altLang="en-US" baseline="0" dirty="0" smtClean="0"/>
              <a:t> These lines are then overlaid on an imagery backdrop so they can be segmented and attributed by feature type. The lines are generalized to the desired compilation scale and edited according to our coast project specifications. And finally, additional features are compiled from the aerial imagery to fulfill charting requirements.</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6D717-434D-4078-96F7-18B4A360679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29359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final shoreline data is cleaned and edited in ESRI shapefile format (one shapefile for lines and one for points), using the C-COAST attribution scheme developed by NGS.  The shapefiles and associated metadata for a project Geographic Cell (GC) are uploaded to our shoreline database and distributed through the NOAA Shoreline Data Explorer web application.</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06A3D0-875A-4D8D-ACE7-878692D04EAF}"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EF545C-C9ED-41D4-9C49-2133F2E90380}" type="slidenum">
              <a:rPr lang="en-US" altLang="en-US">
                <a:solidFill>
                  <a:srgbClr val="000000"/>
                </a:solidFill>
              </a:rPr>
              <a:pPr>
                <a:spcBef>
                  <a:spcPct val="0"/>
                </a:spcBef>
              </a:pPr>
              <a:t>14</a:t>
            </a:fld>
            <a:endParaRPr lang="en-US" altLang="en-US">
              <a:solidFill>
                <a:srgbClr val="000000"/>
              </a:solidFill>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C-COAST attribution scheme includes many different classes of feature types important for nautical charting. # Shoreline, of course, is the most important. # In tidal areas we will also map the MLLW line as a zero-depth contour from tide-coordinated IR imagery. #  We generally compile the first major road within 2000 feet of the shoreline, and the smaller roads leading toward the shoreline. # Alongshore Features consist of Piers, Breakwaters, Jetties, Bridges, Fenders, and so on. # Some prominent buildings, tanks, and the like are compiled. # Danger Areas are features like Shoals, Ledges, and Reefs. # Fixed lights and daybeacons are compiled, but floating aids are not. # Point obstructions are usually rocks. # Linear obstructions are Wrecks, Ruins, Platforms, etc. # Freestanding Marine Features are Piles, Dolphins, and Stakes. # Charted landmarks are compiled to confirm their existence and position, and occasionally we recommend new landmarks for charting. # Additional classes include various natural features and aquatic vegetation.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C-COAST attribution schema was designed to support RSD’s legacy</a:t>
            </a:r>
            <a:r>
              <a:rPr lang="en-US" baseline="0" dirty="0" smtClean="0"/>
              <a:t> data while still enabling easy translation to S-57 encoding used by OCS.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C6C0C3-CDD0-4309-8377-E7F12180733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79247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BA66C4-AB08-4EE6-BE41-0708E054EEA1}" type="slidenum">
              <a:rPr lang="en-US" altLang="en-US"/>
              <a:pPr>
                <a:spcBef>
                  <a:spcPct val="0"/>
                </a:spcBef>
              </a:pPr>
              <a:t>16</a:t>
            </a:fld>
            <a:endParaRPr lang="en-US" alt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metadata includes a link to the Project Completion Report (PCR) in Adobe PDF format.  The PCR provides an overview of all the steps of the project from planning and image acquisition, to feature compilation and final review.  The back page of the PCR includes a plot of the data, and an overview map showing the project location.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AA9B24-D006-40C8-BEDD-A82F6558F7C4}" type="slidenum">
              <a:rPr lang="en-US" altLang="en-US"/>
              <a:pPr>
                <a:spcBef>
                  <a:spcPct val="0"/>
                </a:spcBef>
              </a:pPr>
              <a:t>17</a:t>
            </a:fld>
            <a:endParaRPr lang="en-US" alt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The project cartographer also creates the Chart Evaluation File (CEF), which is a polygon shapefile intended to be overlaid on the largest scale nautical charts, for the purpose of documenting certain charted features that either have changed from their charted depiction, no longer exist, or could not be confirmed in the imagery.  The CEF is not provided to the public, but is sent directly to the OCS Marine Charting Division to help them properly apply the GC shoreline data to the charts.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600D4-9EC0-4691-A7F2-A578E3E982E7}" type="slidenum">
              <a:rPr lang="en-US" altLang="en-US"/>
              <a:pPr>
                <a:spcBef>
                  <a:spcPct val="0"/>
                </a:spcBef>
              </a:pPr>
              <a:t>18</a:t>
            </a:fld>
            <a:endParaRPr lang="en-US" alt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After the mapping project has been completed the project metadata and shapefiles are loaded into the NGS shoreline database. Then the Office of Coast Survey and other primary stakeholders are informed via email that the project has been released, and the data is available for download from the NOAA Shoreline Data Explorer.  An email is also sent to the OCS Nautical Data Branch with copies of the PCR and the CEF attached.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Now I’d like to side-track</a:t>
            </a:r>
            <a:r>
              <a:rPr lang="en-US" altLang="en-US" baseline="0" dirty="0" smtClean="0"/>
              <a:t> for a moment to mention an important issue: The length of the U.S. shoreline.</a:t>
            </a:r>
          </a:p>
          <a:p>
            <a:r>
              <a:rPr lang="en-US" altLang="en-US" baseline="0" dirty="0" smtClean="0"/>
              <a:t>How many of you know the total length of shoreline in statute miles for all of the United States and its territories, including the Great Lakes and other inland water bodies, that are covered by NOAA Nautical </a:t>
            </a:r>
            <a:br>
              <a:rPr lang="en-US" altLang="en-US" baseline="0" dirty="0" smtClean="0"/>
            </a:br>
            <a:r>
              <a:rPr lang="en-US" altLang="en-US" baseline="0" dirty="0" smtClean="0"/>
              <a:t>Charts? 18,236 miles? 95,025 miles? 166,802 miles? Or all of the above. I’ll give you a minute to pick your answer.</a:t>
            </a:r>
          </a:p>
          <a:p>
            <a:endParaRPr lang="en-US" altLang="en-US" baseline="0" dirty="0" smtClean="0"/>
          </a:p>
          <a:p>
            <a:r>
              <a:rPr lang="en-US" altLang="en-US" baseline="0" dirty="0" smtClean="0"/>
              <a:t>The answer is all of the above! </a:t>
            </a: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15F6-6F56-4BD2-964B-07B87262048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1594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a:t>
            </a:r>
            <a:r>
              <a:rPr lang="en-US" baseline="0" dirty="0" smtClean="0"/>
              <a:t> to cover several topics today, starting off with who we are and what we do. I am going to talk about (read slide).</a:t>
            </a:r>
            <a:endParaRPr lang="en-US" dirty="0"/>
          </a:p>
        </p:txBody>
      </p:sp>
      <p:sp>
        <p:nvSpPr>
          <p:cNvPr id="4" name="Slide Number Placeholder 3"/>
          <p:cNvSpPr>
            <a:spLocks noGrp="1"/>
          </p:cNvSpPr>
          <p:nvPr>
            <p:ph type="sldNum" sz="quarter" idx="10"/>
          </p:nvPr>
        </p:nvSpPr>
        <p:spPr/>
        <p:txBody>
          <a:bodyPr/>
          <a:lstStyle/>
          <a:p>
            <a:pPr>
              <a:defRPr/>
            </a:pPr>
            <a:fld id="{79199B57-6842-4615-8E7E-4CD8A579BD77}" type="slidenum">
              <a:rPr lang="en-US" altLang="en-US" smtClean="0"/>
              <a:pPr>
                <a:defRPr/>
              </a:pPr>
              <a:t>2</a:t>
            </a:fld>
            <a:endParaRPr lang="en-US" altLang="en-US"/>
          </a:p>
        </p:txBody>
      </p:sp>
    </p:spTree>
    <p:extLst>
      <p:ext uri="{BB962C8B-B14F-4D97-AF65-F5344CB8AC3E}">
        <p14:creationId xmlns:p14="http://schemas.microsoft.com/office/powerpoint/2010/main" val="3844731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It all depends on the level of detail you choose to include in your measurement. The more detailed little nooks and crannies along the shore you choose to measure, the greater your total length will be. All three of the previous mileage numbers were based on actual measurements of the coastline from maps, but they used different map scales and different measurement methodologies and assumptions. So there is no wrong answer to this little quiz. You all get top marks!</a:t>
            </a:r>
          </a:p>
          <a:p>
            <a:endParaRPr lang="en-US" altLang="en-US" baseline="0" dirty="0" smtClean="0"/>
          </a:p>
          <a:p>
            <a:r>
              <a:rPr lang="en-US" altLang="en-US" baseline="0" dirty="0" smtClean="0"/>
              <a:t>At the scale NGS maps the shoreline, the total length is greater than the highest of those numbers. So, there is a lot of shoreline to map in the U.S., and it could take a long time to map any particular area. Some coastal mapping projects might take a few years to collect all the tide-coordinated imagery, process the data, compile and edit the features, and review all the products, before the project is finally completed and delivered. Consequently, after we map a particular area of the coast, it could be many years, decades, before we get around to remapping that area.</a:t>
            </a:r>
            <a:endParaRPr lang="en-US" altLang="en-US" dirty="0" smtClean="0"/>
          </a:p>
          <a:p>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15F6-6F56-4BD2-964B-07B87262048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0554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brings me to our Coast and Shoreline Change</a:t>
            </a:r>
            <a:r>
              <a:rPr lang="en-US" altLang="en-US" baseline="0" dirty="0" smtClean="0"/>
              <a:t> Analysis Program, or CSCAP. The Remote Sensing Division developed the CSCAP program to improve the frequency of shoreline updates in the highest priority areas from every few decades to every few years. The program focuses on the priority port areas. We will acquire recent imagery over a port, by either using our own aircraft or using commercial satellite imagery, and an analyst will compare the imagery to the latest charts, looking for changes to critical port infrastructure. The CSCAP analyst will create a Chart Evaluation shapefile to identify the discrepancies, and pass the project on to our Applications Branch, where a cartographer will compile just those targeted changes.</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6D717-434D-4078-96F7-18B4A360679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41003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an example</a:t>
            </a:r>
            <a:r>
              <a:rPr lang="en-US" altLang="en-US" baseline="0" dirty="0" smtClean="0"/>
              <a:t> of “full compilation” vs. “targeted updates”. </a:t>
            </a:r>
            <a:r>
              <a:rPr lang="en-US" altLang="en-US" dirty="0" smtClean="0"/>
              <a:t>By only including</a:t>
            </a:r>
            <a:r>
              <a:rPr lang="en-US" altLang="en-US" baseline="0" dirty="0" smtClean="0"/>
              <a:t> these targeted port infrastructure updates the amount of time it takes to compile, review, and complete a CSCAP project is greatly reduced compared to a traditional “full compilation” coastal mapping project. A CSCAP project is also much quicker and easier for the Coast Survey Marine Charting cartographers to apply to the nautical charts.</a:t>
            </a:r>
          </a:p>
          <a:p>
            <a:r>
              <a:rPr lang="en-US" altLang="en-US" baseline="0" dirty="0" smtClean="0"/>
              <a:t>Other than the limited feature compilation, CSCAP projects are generally processed and delivered in the same way as our standard Coastal Mapping projects.</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6D717-434D-4078-96F7-18B4A360679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7393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456"/>
          <p:cNvSpPr>
            <a:spLocks noGrp="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r>
              <a:rPr lang="en-US" altLang="en-US" smtClean="0"/>
              <a:t>The NOAA Shoreline Data Explorer application on the NGS web site provides access to the vector shoreline data from National Shoreline projects (both modern and historic), as well as our Continually Updated Shoreline Product (CUSP)</a:t>
            </a:r>
          </a:p>
        </p:txBody>
      </p:sp>
      <p:sp>
        <p:nvSpPr>
          <p:cNvPr id="80899" name="Shape 45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There are various ways to search for and select the vector shoreline data (read slide).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A84901-A699-4AB0-9EC7-E923A6B7570D}" type="slidenum">
              <a:rPr lang="en-US" altLang="en-US">
                <a:solidFill>
                  <a:srgbClr val="000000"/>
                </a:solidFill>
              </a:rPr>
              <a:pPr>
                <a:spcBef>
                  <a:spcPct val="0"/>
                </a:spcBef>
              </a:pPr>
              <a:t>24</a:t>
            </a:fld>
            <a:endParaRPr lang="en-US"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(read slide)</a:t>
            </a: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9715F6-6F56-4BD2-964B-07B87262048B}" type="slidenum">
              <a:rPr lang="en-US" altLang="en-US">
                <a:solidFill>
                  <a:srgbClr val="000000"/>
                </a:solidFill>
              </a:rPr>
              <a:pPr>
                <a:spcBef>
                  <a:spcPct val="0"/>
                </a:spcBef>
              </a:pPr>
              <a:t>25</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Vector Shoreline data is downloaded as a zip file containing up to three shapefiles:  A project boundary rectangle, and line and point shapefiles with C-COAST attribution.  Also included is an FGDC compliant metadata file in HTML format.</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097AA2-B388-424D-811B-228DB6C8F5A6}" type="slidenum">
              <a:rPr lang="en-US" altLang="en-US">
                <a:solidFill>
                  <a:srgbClr val="000000"/>
                </a:solidFill>
              </a:rPr>
              <a:pPr>
                <a:spcBef>
                  <a:spcPct val="0"/>
                </a:spcBef>
              </a:pPr>
              <a:t>26</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456"/>
          <p:cNvSpPr>
            <a:spLocks noGrp="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r>
              <a:rPr lang="en-US" altLang="en-US" dirty="0" smtClean="0"/>
              <a:t>Now, going back to the Shoreline Data Explorer: You may have noticed</a:t>
            </a:r>
            <a:r>
              <a:rPr lang="en-US" altLang="en-US" baseline="0" dirty="0" smtClean="0"/>
              <a:t> that there are a few different layers that can be displayed on the base map. What I have been talking about so far is the National Shoreline layer, but you can also access our</a:t>
            </a:r>
            <a:r>
              <a:rPr lang="en-US" altLang="en-US" dirty="0" smtClean="0"/>
              <a:t> Continually Updated Shoreline Product (CUSP) from this web site. The</a:t>
            </a:r>
            <a:r>
              <a:rPr lang="en-US" altLang="en-US" baseline="0" dirty="0" smtClean="0"/>
              <a:t> CUSP layer is shown as a red line on the map, and is displayed as the default layer when you first access the web site.</a:t>
            </a:r>
            <a:endParaRPr lang="en-US" altLang="en-US" dirty="0" smtClean="0"/>
          </a:p>
        </p:txBody>
      </p:sp>
      <p:sp>
        <p:nvSpPr>
          <p:cNvPr id="80899" name="Shape 45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91789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Continually</a:t>
            </a:r>
            <a:r>
              <a:rPr lang="en-US" altLang="en-US" baseline="0" dirty="0" smtClean="0"/>
              <a:t> Updated Shoreline Product, or CUSP, was designed to meet the need for a </a:t>
            </a:r>
            <a:r>
              <a:rPr lang="en-US" altLang="en-US" baseline="0" dirty="0" smtClean="0"/>
              <a:t>contemporary, continuous </a:t>
            </a:r>
            <a:r>
              <a:rPr lang="en-US" altLang="en-US" baseline="0" dirty="0" smtClean="0"/>
              <a:t>and attributed shoreline of the United States </a:t>
            </a:r>
            <a:r>
              <a:rPr lang="en-US" altLang="en-US" baseline="0" dirty="0" smtClean="0"/>
              <a:t>that is referenced to the Mean High Water tidal datum (where applicable) and </a:t>
            </a:r>
            <a:r>
              <a:rPr lang="en-US" altLang="en-US" baseline="0" dirty="0" smtClean="0"/>
              <a:t>is regularly maintained and kept up-to-date. </a:t>
            </a:r>
            <a:endParaRPr lang="en-US" altLang="en-US" baseline="0" dirty="0" smtClean="0"/>
          </a:p>
          <a:p>
            <a:r>
              <a:rPr lang="en-US" altLang="en-US" baseline="0" dirty="0" smtClean="0"/>
              <a:t>Before </a:t>
            </a:r>
            <a:r>
              <a:rPr lang="en-US" altLang="en-US" baseline="0" dirty="0" smtClean="0"/>
              <a:t>CUSP there were several continuous shorelines available, but these were generally one-time products that were not maintained, and none of them met all of these needs.</a:t>
            </a:r>
          </a:p>
          <a:p>
            <a:r>
              <a:rPr lang="en-US" altLang="en-US" baseline="0" dirty="0" smtClean="0"/>
              <a:t>The CUSP product is not yet continuous for the entire United States. We decided to make what </a:t>
            </a:r>
            <a:r>
              <a:rPr lang="en-US" altLang="en-US" baseline="0" dirty="0" smtClean="0"/>
              <a:t>has been </a:t>
            </a:r>
            <a:r>
              <a:rPr lang="en-US" altLang="en-US" baseline="0" dirty="0" smtClean="0"/>
              <a:t>completed available, so that </a:t>
            </a:r>
            <a:r>
              <a:rPr lang="en-US" altLang="en-US" baseline="0" dirty="0" smtClean="0"/>
              <a:t>folks </a:t>
            </a:r>
            <a:r>
              <a:rPr lang="en-US" altLang="en-US" baseline="0" dirty="0" smtClean="0"/>
              <a:t>could </a:t>
            </a:r>
            <a:r>
              <a:rPr lang="en-US" altLang="en-US" baseline="0" dirty="0" smtClean="0"/>
              <a:t>start using it. </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49648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CUSP </a:t>
            </a:r>
            <a:r>
              <a:rPr lang="en-US" altLang="en-US" baseline="0" dirty="0" smtClean="0"/>
              <a:t>shoreline </a:t>
            </a:r>
            <a:r>
              <a:rPr lang="en-US" altLang="en-US" baseline="0" dirty="0" smtClean="0"/>
              <a:t>can be downloaded from the Shoreline Data Explorer by selecting a rectangular area on the map and choosing your preferred format (shapefile or KML), or by picking pre-zipped shoreline for a whole region (in shapefile format only).</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0691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NGS Remote Sensing Division produces</a:t>
            </a:r>
            <a:r>
              <a:rPr lang="en-US" baseline="0" dirty="0" smtClean="0"/>
              <a:t> shoreline and other data for our primary customer, the NOAA Office of Coast Survey, for application to the nautical charts</a:t>
            </a:r>
            <a:r>
              <a:rPr lang="en-US" dirty="0" smtClean="0"/>
              <a:t>.</a:t>
            </a:r>
            <a:r>
              <a:rPr lang="en-US" baseline="0" dirty="0" smtClean="0"/>
              <a:t> </a:t>
            </a:r>
          </a:p>
          <a:p>
            <a:r>
              <a:rPr lang="en-US" baseline="0" dirty="0" smtClean="0"/>
              <a:t>But there are many other important applications for our shoreline data (read list)</a:t>
            </a:r>
            <a:endParaRPr lang="en-US" dirty="0"/>
          </a:p>
        </p:txBody>
      </p:sp>
      <p:sp>
        <p:nvSpPr>
          <p:cNvPr id="4" name="Slide Number Placeholder 3"/>
          <p:cNvSpPr>
            <a:spLocks noGrp="1"/>
          </p:cNvSpPr>
          <p:nvPr>
            <p:ph type="sldNum" sz="quarter" idx="10"/>
          </p:nvPr>
        </p:nvSpPr>
        <p:spPr/>
        <p:txBody>
          <a:bodyPr/>
          <a:lstStyle/>
          <a:p>
            <a:pPr>
              <a:defRPr/>
            </a:pPr>
            <a:fld id="{79199B57-6842-4615-8E7E-4CD8A579BD77}" type="slidenum">
              <a:rPr lang="en-US" altLang="en-US" smtClean="0"/>
              <a:pPr>
                <a:defRPr/>
              </a:pPr>
              <a:t>3</a:t>
            </a:fld>
            <a:endParaRPr lang="en-US" altLang="en-US"/>
          </a:p>
        </p:txBody>
      </p:sp>
    </p:spTree>
    <p:extLst>
      <p:ext uri="{BB962C8B-B14F-4D97-AF65-F5344CB8AC3E}">
        <p14:creationId xmlns:p14="http://schemas.microsoft.com/office/powerpoint/2010/main" val="3994687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smtClean="0"/>
              <a:t>CUSP only includes the shoreline features, as opposed to the National Shoreline, which includes all the other features needed for the nautical chart topography, such as piers, bridges, piles, obstructions, marsh areas, danger areas, buildings, roads, landmarks, aids to navigation, etc. </a:t>
            </a:r>
          </a:p>
          <a:p>
            <a:r>
              <a:rPr lang="en-US" altLang="en-US" baseline="0" dirty="0" smtClean="0"/>
              <a:t>CUSP also has looser requirements for image sources, accuracy, quality review, and process documentation. </a:t>
            </a:r>
          </a:p>
          <a:p>
            <a:r>
              <a:rPr lang="en-US" altLang="en-US" baseline="0" dirty="0" smtClean="0"/>
              <a:t>Therefore CUSP shoreline can be compiled and delivered much more quickly than a typical National Shoreline project, but generally it is not suitable for nautical charting application.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162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As of March 2019 the Continually Updated</a:t>
            </a:r>
            <a:r>
              <a:rPr lang="en-US" altLang="en-US" baseline="0" dirty="0" smtClean="0"/>
              <a:t> Shoreline Product is available for about 62% of the United States shoreline. In some regions we have completed about 90%. </a:t>
            </a:r>
            <a:r>
              <a:rPr lang="en-US" altLang="en-US" baseline="0" dirty="0" smtClean="0"/>
              <a:t>Though CUSP will never be “final”, since we intend to continually update it, we expect that in a few years the CUSP </a:t>
            </a:r>
            <a:r>
              <a:rPr lang="en-US" altLang="en-US" baseline="0" dirty="0" smtClean="0"/>
              <a:t>product will be available for 100% of the U.S. shoreline.</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3693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other vector layer on the Shoreline Data Explorer is the Planned Shoreline. This shows where NGS is planning to deliver shoreline products in the near future.</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645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And finally we have the Raster T-Sheet layer. From this layer you can select georeferenced scans of</a:t>
            </a:r>
            <a:r>
              <a:rPr lang="en-US" altLang="en-US" baseline="0" dirty="0" smtClean="0"/>
              <a:t> our historic shoreline manuscripts, popularly known as “T-Sheets”, add them to your cart, and download the raster file.</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84901-A699-4AB0-9EC7-E923A6B7570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69415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As part of our standard production process, the </a:t>
            </a:r>
            <a:r>
              <a:rPr lang="en-US" altLang="en-US" dirty="0" smtClean="0"/>
              <a:t>aerial </a:t>
            </a:r>
            <a:r>
              <a:rPr lang="en-US" altLang="en-US" dirty="0" smtClean="0"/>
              <a:t>images we</a:t>
            </a:r>
            <a:r>
              <a:rPr lang="en-US" altLang="en-US" baseline="0" dirty="0" smtClean="0"/>
              <a:t> collect</a:t>
            </a:r>
            <a:r>
              <a:rPr lang="en-US" altLang="en-US" dirty="0" smtClean="0"/>
              <a:t> </a:t>
            </a:r>
            <a:r>
              <a:rPr lang="en-US" altLang="en-US" dirty="0" smtClean="0"/>
              <a:t>are </a:t>
            </a:r>
            <a:r>
              <a:rPr lang="en-US" altLang="en-US" dirty="0" err="1" smtClean="0"/>
              <a:t>orthorectified</a:t>
            </a:r>
            <a:r>
              <a:rPr lang="en-US" altLang="en-US" dirty="0" smtClean="0"/>
              <a:t> and merged into an orthomosaic image.  The mosaic is then cut into 2.5 km </a:t>
            </a:r>
            <a:r>
              <a:rPr lang="en-US" altLang="en-US" dirty="0" smtClean="0"/>
              <a:t>square </a:t>
            </a:r>
            <a:r>
              <a:rPr lang="en-US" altLang="en-US" dirty="0" smtClean="0"/>
              <a:t>tiles, </a:t>
            </a:r>
            <a:r>
              <a:rPr lang="en-US" altLang="en-US" dirty="0" smtClean="0"/>
              <a:t>in </a:t>
            </a:r>
            <a:r>
              <a:rPr lang="en-US" altLang="en-US" dirty="0" err="1" smtClean="0"/>
              <a:t>GeoTiff</a:t>
            </a:r>
            <a:r>
              <a:rPr lang="en-US" altLang="en-US" dirty="0" smtClean="0"/>
              <a:t> format.  </a:t>
            </a:r>
            <a:r>
              <a:rPr lang="en-US" altLang="en-US" dirty="0" smtClean="0"/>
              <a:t>These are then packaged up, along with the metadata, and </a:t>
            </a:r>
            <a:r>
              <a:rPr lang="en-US" altLang="en-US" dirty="0" smtClean="0"/>
              <a:t>sent to </a:t>
            </a:r>
            <a:r>
              <a:rPr lang="en-US" altLang="en-US" dirty="0" smtClean="0"/>
              <a:t>NOAA’s </a:t>
            </a:r>
            <a:r>
              <a:rPr lang="en-US" altLang="en-US" dirty="0" smtClean="0"/>
              <a:t>Digital Coast web site for public distribution.</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345CD6-EA0D-4B85-8463-D7F1672FEDDF}" type="slidenum">
              <a:rPr lang="en-US" altLang="en-US">
                <a:solidFill>
                  <a:srgbClr val="000000"/>
                </a:solidFill>
              </a:rPr>
              <a:pPr>
                <a:spcBef>
                  <a:spcPct val="0"/>
                </a:spcBef>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Our topo-bathy lidar data is another standard product we deliver.  The lidar </a:t>
            </a:r>
            <a:r>
              <a:rPr lang="en-US" altLang="en-US" dirty="0" smtClean="0"/>
              <a:t>point cloud data is classified and processed to standard ASPRS LAS 1.2 format, and 1-meter resolution DEMs are created in IMG format.  These are sent to the Digital Coast web site for public distribution.  In addition the DEMs are further processed to 5-meter grid spacing with shoal-biased depths, and delivered directly to the Office of Coast Survey (OCS) in </a:t>
            </a:r>
            <a:r>
              <a:rPr lang="en-US" altLang="en-US" dirty="0" err="1" smtClean="0"/>
              <a:t>GeoTIFF</a:t>
            </a:r>
            <a:r>
              <a:rPr lang="en-US" altLang="en-US" dirty="0" smtClean="0"/>
              <a:t> format, so they can generate soundings and depth contours for application to the nautical charts.</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6B1A21-463C-4D6A-8DB2-AC4926C25202}" type="slidenum">
              <a:rPr lang="en-US" altLang="en-US"/>
              <a:pPr>
                <a:spcBef>
                  <a:spcPct val="0"/>
                </a:spcBef>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463"/>
          <p:cNvSpPr>
            <a:spLocks noGrp="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r>
              <a:rPr lang="en-US" altLang="en-US" dirty="0" smtClean="0"/>
              <a:t>The NGS lidar elevation data can be accessed from the NOAA Digital Coast web site. From the Data Access Viewer select the Elevation data type to explore. You will see a map interface with a list of available</a:t>
            </a:r>
            <a:r>
              <a:rPr lang="en-US" altLang="en-US" baseline="0" dirty="0" smtClean="0"/>
              <a:t> lidar datasets on the right side. You can use the pencil tool to draw a search box, or type in a place name, address, or latitude / longitude coordinates. Data sets within the search area will be listed on the right. Click on the data set name for more information and to view the data. Click on the shopping cart button to download the selected area. If the amount of data in the search area is too large, the cart button will be grayed out. You will need to redraw a smaller area until the shopping cart button is available. Or you can click “bulk download” for direct download of the entire dataset from an FTP site.</a:t>
            </a:r>
            <a:endParaRPr lang="en-US" altLang="en-US" dirty="0" smtClean="0"/>
          </a:p>
        </p:txBody>
      </p:sp>
      <p:sp>
        <p:nvSpPr>
          <p:cNvPr id="93187" name="Shape 46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463"/>
          <p:cNvSpPr>
            <a:spLocks noGrp="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r>
              <a:rPr lang="en-US" altLang="en-US" dirty="0" smtClean="0"/>
              <a:t>The orthoimagery can be accessed from the same</a:t>
            </a:r>
            <a:r>
              <a:rPr lang="en-US" altLang="en-US" baseline="0" dirty="0" smtClean="0"/>
              <a:t> interface. Click the “Imagery” data type in the top ribbon, search for your area, select your data set from the list, and either add the custom area to the shopping cart, or “bulk download” the whole data set.</a:t>
            </a:r>
            <a:endParaRPr lang="en-US" altLang="en-US" dirty="0" smtClean="0"/>
          </a:p>
        </p:txBody>
      </p:sp>
      <p:sp>
        <p:nvSpPr>
          <p:cNvPr id="95235" name="Shape 46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data in your Cart can be provisioned to a variety of </a:t>
            </a:r>
            <a:r>
              <a:rPr lang="en-US" altLang="en-US" dirty="0" err="1" smtClean="0"/>
              <a:t>datums</a:t>
            </a:r>
            <a:r>
              <a:rPr lang="en-US" altLang="en-US" dirty="0" smtClean="0"/>
              <a:t>, projections, and output formats.</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76CD95-DEAA-4769-9EFC-A64B6A53AC28}" type="slidenum">
              <a:rPr lang="en-US" altLang="en-US"/>
              <a:pPr>
                <a:spcBef>
                  <a:spcPct val="0"/>
                </a:spcBef>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After provisioning your data you enter your contact information, then you have an opportunity to review your selections and go back to make changes if necessary.  After you submit your order you will receive a confirmation email with a link to check the status and progress of your data request.  When the data is ready you will receive email(s) with links to download the zip files containing your data.  Finally, once the order processing is complete and all of the data is available for download, you will receive a summary email with links to the data and notification that the data will be deleted after 10 days.</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CD4323-3484-4DD8-9269-DDA6B7F7191F}" type="slidenum">
              <a:rPr lang="en-US" altLang="en-US"/>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dirty="0" smtClean="0"/>
              <a:t>The Remote Sensing</a:t>
            </a:r>
            <a:r>
              <a:rPr lang="en-US" altLang="en-US" baseline="0" dirty="0" smtClean="0"/>
              <a:t> Division is </a:t>
            </a:r>
            <a:r>
              <a:rPr lang="en-US" altLang="en-US" dirty="0" smtClean="0"/>
              <a:t>one of six divisions within NGS, and is made up of three branches, divided along functional lines.</a:t>
            </a:r>
          </a:p>
          <a:p>
            <a:pPr>
              <a:buFontTx/>
              <a:buNone/>
            </a:pPr>
            <a:endParaRPr lang="en-US" altLang="en-US" dirty="0" smtClean="0"/>
          </a:p>
          <a:p>
            <a:pPr>
              <a:buFontTx/>
              <a:buNone/>
            </a:pPr>
            <a:r>
              <a:rPr lang="en-US" altLang="en-US" dirty="0" smtClean="0"/>
              <a:t>The Requirements Branch</a:t>
            </a:r>
            <a:r>
              <a:rPr lang="en-US" altLang="en-US" baseline="0" dirty="0" smtClean="0"/>
              <a:t> plans our mapping projects, acquires the remote sensing data, and performs initial processing</a:t>
            </a:r>
          </a:p>
          <a:p>
            <a:pPr>
              <a:buFontTx/>
              <a:buNone/>
            </a:pPr>
            <a:r>
              <a:rPr lang="en-US" altLang="en-US" baseline="0" dirty="0" smtClean="0"/>
              <a:t>The Applications Branch performs further processing on the data, compiles the shoreline and other features, and produces our final mapping products</a:t>
            </a:r>
          </a:p>
          <a:p>
            <a:pPr>
              <a:buFontTx/>
              <a:buNone/>
            </a:pPr>
            <a:r>
              <a:rPr lang="en-US" altLang="en-US" baseline="0" dirty="0" smtClean="0"/>
              <a:t>The Systems and Quality Assurance Branch performs a final QA review, and makes the products available to our customers through the NGS web site.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C6C0C3-CDD0-4309-8377-E7F12180733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1592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a nautical chart you need</a:t>
            </a:r>
            <a:r>
              <a:rPr lang="en-US" baseline="0" dirty="0" smtClean="0"/>
              <a:t> two primary base mapping data sets: Topography and Hydrography</a:t>
            </a:r>
          </a:p>
          <a:p>
            <a:r>
              <a:rPr lang="en-US" baseline="0" dirty="0" smtClean="0"/>
              <a:t>You put these together, with a lot of additional cartographic and navigational information, to get the nautical chart</a:t>
            </a:r>
            <a:endParaRPr lang="en-US" dirty="0"/>
          </a:p>
        </p:txBody>
      </p:sp>
      <p:sp>
        <p:nvSpPr>
          <p:cNvPr id="4" name="Slide Number Placeholder 3"/>
          <p:cNvSpPr>
            <a:spLocks noGrp="1"/>
          </p:cNvSpPr>
          <p:nvPr>
            <p:ph type="sldNum" sz="quarter" idx="10"/>
          </p:nvPr>
        </p:nvSpPr>
        <p:spPr/>
        <p:txBody>
          <a:bodyPr/>
          <a:lstStyle/>
          <a:p>
            <a:pPr>
              <a:defRPr/>
            </a:pPr>
            <a:fld id="{79199B57-6842-4615-8E7E-4CD8A579BD77}" type="slidenum">
              <a:rPr lang="en-US" altLang="en-US" smtClean="0"/>
              <a:pPr>
                <a:defRPr/>
              </a:pPr>
              <a:t>5</a:t>
            </a:fld>
            <a:endParaRPr lang="en-US" altLang="en-US"/>
          </a:p>
        </p:txBody>
      </p:sp>
    </p:spTree>
    <p:extLst>
      <p:ext uri="{BB962C8B-B14F-4D97-AF65-F5344CB8AC3E}">
        <p14:creationId xmlns:p14="http://schemas.microsoft.com/office/powerpoint/2010/main" val="103255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NGS remote </a:t>
            </a:r>
            <a:r>
              <a:rPr lang="en-US" altLang="en-US" dirty="0" smtClean="0"/>
              <a:t>sensing division produces the topography layer</a:t>
            </a:r>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F4DCE1-A403-46C0-8BCB-AE7E02D49441}"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OCS Hydrographic Survey Division produces</a:t>
            </a:r>
            <a:r>
              <a:rPr lang="en-US" baseline="0" dirty="0" smtClean="0"/>
              <a:t> the hydrography layer</a:t>
            </a:r>
            <a:endParaRPr lang="en-US" dirty="0"/>
          </a:p>
        </p:txBody>
      </p:sp>
      <p:sp>
        <p:nvSpPr>
          <p:cNvPr id="4" name="Slide Number Placeholder 3"/>
          <p:cNvSpPr>
            <a:spLocks noGrp="1"/>
          </p:cNvSpPr>
          <p:nvPr>
            <p:ph type="sldNum" sz="quarter" idx="10"/>
          </p:nvPr>
        </p:nvSpPr>
        <p:spPr/>
        <p:txBody>
          <a:bodyPr/>
          <a:lstStyle/>
          <a:p>
            <a:pPr>
              <a:defRPr/>
            </a:pPr>
            <a:fld id="{79199B57-6842-4615-8E7E-4CD8A579BD77}" type="slidenum">
              <a:rPr lang="en-US" altLang="en-US" smtClean="0"/>
              <a:pPr>
                <a:defRPr/>
              </a:pPr>
              <a:t>7</a:t>
            </a:fld>
            <a:endParaRPr lang="en-US" altLang="en-US"/>
          </a:p>
        </p:txBody>
      </p:sp>
    </p:spTree>
    <p:extLst>
      <p:ext uri="{BB962C8B-B14F-4D97-AF65-F5344CB8AC3E}">
        <p14:creationId xmlns:p14="http://schemas.microsoft.com/office/powerpoint/2010/main" val="328393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Marine Charting Division puts it all together in their Nautical</a:t>
            </a:r>
            <a:r>
              <a:rPr lang="en-US" baseline="0" dirty="0" smtClean="0"/>
              <a:t> Information System, which is used to produce the final nautical charting products</a:t>
            </a:r>
            <a:endParaRPr lang="en-US" dirty="0"/>
          </a:p>
        </p:txBody>
      </p:sp>
      <p:sp>
        <p:nvSpPr>
          <p:cNvPr id="4" name="Slide Number Placeholder 3"/>
          <p:cNvSpPr>
            <a:spLocks noGrp="1"/>
          </p:cNvSpPr>
          <p:nvPr>
            <p:ph type="sldNum" sz="quarter" idx="10"/>
          </p:nvPr>
        </p:nvSpPr>
        <p:spPr/>
        <p:txBody>
          <a:bodyPr/>
          <a:lstStyle/>
          <a:p>
            <a:pPr>
              <a:defRPr/>
            </a:pPr>
            <a:fld id="{79199B57-6842-4615-8E7E-4CD8A579BD77}" type="slidenum">
              <a:rPr lang="en-US" altLang="en-US" smtClean="0"/>
              <a:pPr>
                <a:defRPr/>
              </a:pPr>
              <a:t>8</a:t>
            </a:fld>
            <a:endParaRPr lang="en-US" altLang="en-US"/>
          </a:p>
        </p:txBody>
      </p:sp>
    </p:spTree>
    <p:extLst>
      <p:ext uri="{BB962C8B-B14F-4D97-AF65-F5344CB8AC3E}">
        <p14:creationId xmlns:p14="http://schemas.microsoft.com/office/powerpoint/2010/main" val="412247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NGS Remote Sensing Division uses softcopy photogrammetry with airborne or satellite imagery, typically on a stereo-capable workstation, to map the shoreline and other nearshore features that make up the topography layers of the nautical charts.</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ED515B-5157-4CA0-B760-980FA215D35F}"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 name="Shape 1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1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19"/>
          <p:cNvSpPr txBox="1">
            <a:spLocks noGrp="1"/>
          </p:cNvSpPr>
          <p:nvPr>
            <p:ph type="sldNum" idx="12"/>
          </p:nvPr>
        </p:nvSpPr>
        <p:spPr/>
        <p:txBody>
          <a:bodyPr>
            <a:noAutofit/>
          </a:bodyPr>
          <a:lstStyle>
            <a:lvl1pPr>
              <a:defRPr sz="1800" smtClean="0">
                <a:solidFill>
                  <a:schemeClr val="tx1"/>
                </a:solidFill>
              </a:defRPr>
            </a:lvl1pPr>
          </a:lstStyle>
          <a:p>
            <a:pPr>
              <a:defRPr/>
            </a:pPr>
            <a:fld id="{665A5A25-C9C3-46FA-9392-4ACABDA4F954}" type="slidenum">
              <a:rPr lang="en-US" altLang="en-US"/>
              <a:pPr>
                <a:defRPr/>
              </a:pPr>
              <a:t>‹#›</a:t>
            </a:fld>
            <a:endParaRPr lang="en-US" altLang="en-US"/>
          </a:p>
        </p:txBody>
      </p:sp>
    </p:spTree>
    <p:extLst>
      <p:ext uri="{BB962C8B-B14F-4D97-AF65-F5344CB8AC3E}">
        <p14:creationId xmlns:p14="http://schemas.microsoft.com/office/powerpoint/2010/main" val="318709477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4" name="Shape 95"/>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6"/>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7"/>
          <p:cNvSpPr txBox="1">
            <a:spLocks noGrp="1"/>
          </p:cNvSpPr>
          <p:nvPr>
            <p:ph type="sldNum" idx="12"/>
          </p:nvPr>
        </p:nvSpPr>
        <p:spPr/>
        <p:txBody>
          <a:bodyPr>
            <a:noAutofit/>
          </a:bodyPr>
          <a:lstStyle>
            <a:lvl1pPr>
              <a:defRPr sz="1800" smtClean="0">
                <a:solidFill>
                  <a:schemeClr val="tx1"/>
                </a:solidFill>
              </a:defRPr>
            </a:lvl1pPr>
          </a:lstStyle>
          <a:p>
            <a:pPr>
              <a:defRPr/>
            </a:pPr>
            <a:fld id="{A18619AC-926F-43B2-8D3D-5E64D989238C}" type="slidenum">
              <a:rPr lang="en-US" altLang="en-US"/>
              <a:pPr>
                <a:defRPr/>
              </a:pPr>
              <a:t>‹#›</a:t>
            </a:fld>
            <a:endParaRPr lang="en-US" altLang="en-US"/>
          </a:p>
        </p:txBody>
      </p:sp>
    </p:spTree>
    <p:extLst>
      <p:ext uri="{BB962C8B-B14F-4D97-AF65-F5344CB8AC3E}">
        <p14:creationId xmlns:p14="http://schemas.microsoft.com/office/powerpoint/2010/main" val="119312300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sym typeface="Arial"/>
            </a:endParaRPr>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sym typeface="Arial"/>
            </a:endParaRPr>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sym typeface="Arial"/>
            </a:endParaRPr>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874077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301171906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394097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23677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428639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16806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382074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76826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4815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 name="Shape 2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3" name="Shape 2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29"/>
          <p:cNvSpPr txBox="1">
            <a:spLocks noGrp="1"/>
          </p:cNvSpPr>
          <p:nvPr>
            <p:ph type="sldNum" idx="12"/>
          </p:nvPr>
        </p:nvSpPr>
        <p:spPr/>
        <p:txBody>
          <a:bodyPr>
            <a:noAutofit/>
          </a:bodyPr>
          <a:lstStyle>
            <a:lvl1pPr>
              <a:defRPr sz="1800" smtClean="0">
                <a:solidFill>
                  <a:schemeClr val="tx1"/>
                </a:solidFill>
              </a:defRPr>
            </a:lvl1pPr>
          </a:lstStyle>
          <a:p>
            <a:pPr>
              <a:defRPr/>
            </a:pPr>
            <a:fld id="{312B1D16-29A1-4CB5-BAA8-38E62412E9EB}" type="slidenum">
              <a:rPr lang="en-US" altLang="en-US"/>
              <a:pPr>
                <a:defRPr/>
              </a:pPr>
              <a:t>‹#›</a:t>
            </a:fld>
            <a:endParaRPr lang="en-US" altLang="en-US"/>
          </a:p>
        </p:txBody>
      </p:sp>
    </p:spTree>
    <p:extLst>
      <p:ext uri="{BB962C8B-B14F-4D97-AF65-F5344CB8AC3E}">
        <p14:creationId xmlns:p14="http://schemas.microsoft.com/office/powerpoint/2010/main" val="254888914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287364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054628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54097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17005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421214"/>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09800" y="1219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7252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3794760" cy="4754563"/>
          </a:xfrm>
        </p:spPr>
        <p:txBody>
          <a:bodyPr/>
          <a:lstStyle>
            <a:lvl1pPr>
              <a:spcBef>
                <a:spcPts val="1800"/>
              </a:spcBef>
              <a:defRPr sz="2400"/>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
        <p:nvSpPr>
          <p:cNvPr id="12" name="Content Placeholder 11"/>
          <p:cNvSpPr>
            <a:spLocks noGrp="1"/>
          </p:cNvSpPr>
          <p:nvPr>
            <p:ph sz="quarter" idx="11"/>
          </p:nvPr>
        </p:nvSpPr>
        <p:spPr>
          <a:xfrm>
            <a:off x="4663440" y="1371600"/>
            <a:ext cx="4099560" cy="47548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822588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85" name="Shape 385"/>
          <p:cNvSpPr txBox="1">
            <a:spLocks noGrp="1"/>
          </p:cNvSpPr>
          <p:nvPr>
            <p:ph type="body" idx="1"/>
          </p:nvPr>
        </p:nvSpPr>
        <p:spPr>
          <a:xfrm>
            <a:off x="457200" y="1600200"/>
            <a:ext cx="8229600" cy="4525961"/>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86"/>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5" name="Shape 387"/>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388"/>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4246097C-B7E0-46A6-A542-37A0639D7570}" type="slidenum">
              <a:rPr lang="en-US" altLang="en-US"/>
              <a:pPr>
                <a:defRPr/>
              </a:pPr>
              <a:t>‹#›</a:t>
            </a:fld>
            <a:endParaRPr lang="en-US" altLang="en-US"/>
          </a:p>
        </p:txBody>
      </p:sp>
    </p:spTree>
    <p:extLst>
      <p:ext uri="{BB962C8B-B14F-4D97-AF65-F5344CB8AC3E}">
        <p14:creationId xmlns:p14="http://schemas.microsoft.com/office/powerpoint/2010/main" val="1922188218"/>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97" name="Shape 397"/>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 name="Shape 398"/>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5" name="Shape 399"/>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00"/>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969F0D5C-13EF-4FE1-968C-77CB019DD220}" type="slidenum">
              <a:rPr lang="en-US" altLang="en-US"/>
              <a:pPr>
                <a:defRPr/>
              </a:pPr>
              <a:t>‹#›</a:t>
            </a:fld>
            <a:endParaRPr lang="en-US" altLang="en-US"/>
          </a:p>
        </p:txBody>
      </p:sp>
    </p:spTree>
    <p:extLst>
      <p:ext uri="{BB962C8B-B14F-4D97-AF65-F5344CB8AC3E}">
        <p14:creationId xmlns:p14="http://schemas.microsoft.com/office/powerpoint/2010/main" val="391517206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03" name="Shape 403"/>
          <p:cNvSpPr>
            <a:spLocks noGrp="1"/>
          </p:cNvSpPr>
          <p:nvPr>
            <p:ph type="pic" idx="2"/>
          </p:nvPr>
        </p:nvSpPr>
        <p:spPr>
          <a:xfrm>
            <a:off x="1792288" y="612775"/>
            <a:ext cx="5486399" cy="4114800"/>
          </a:xfrm>
          <a:prstGeom prst="rect">
            <a:avLst/>
          </a:prstGeom>
          <a:noFill/>
          <a:ln>
            <a:noFill/>
          </a:ln>
        </p:spPr>
        <p:txBody>
          <a:bodyPr/>
          <a:lstStyle>
            <a:lvl1pPr marL="0" marR="0" indent="0" algn="l" rtl="0">
              <a:spcBef>
                <a:spcPts val="0"/>
              </a:spcBef>
              <a:buClr>
                <a:srgbClr val="898989"/>
              </a:buClr>
              <a:buFont typeface="Calibri"/>
              <a:buNone/>
              <a:defRPr sz="3200" b="0" i="0" u="none" strike="noStrike" cap="none" baseline="0">
                <a:solidFill>
                  <a:srgbClr val="898989"/>
                </a:solidFill>
                <a:latin typeface="Calibri"/>
                <a:ea typeface="Calibri"/>
                <a:cs typeface="Calibri"/>
                <a:sym typeface="Calibri"/>
              </a:defRPr>
            </a:lvl1pPr>
            <a:lvl2pPr marL="457200" marR="0" indent="0" algn="l" rtl="0">
              <a:spcBef>
                <a:spcPts val="0"/>
              </a:spcBef>
              <a:buFont typeface="Arial"/>
              <a:buNone/>
              <a:defRPr sz="2800" b="0" i="0" u="none" strike="noStrike" cap="none" baseline="0"/>
            </a:lvl2pPr>
            <a:lvl3pPr marL="914400" marR="0" indent="0" algn="l" rtl="0">
              <a:spcBef>
                <a:spcPts val="0"/>
              </a:spcBef>
              <a:buFont typeface="Arial"/>
              <a:buNone/>
              <a:defRPr sz="2400" b="0" i="0" u="none" strike="noStrike" cap="none" baseline="0"/>
            </a:lvl3pPr>
            <a:lvl4pPr marL="1371600" marR="0" indent="0" algn="l" rtl="0">
              <a:spcBef>
                <a:spcPts val="0"/>
              </a:spcBef>
              <a:buFont typeface="Arial"/>
              <a:buNone/>
              <a:defRPr sz="2000" b="0" i="0" u="none" strike="noStrike" cap="none" baseline="0"/>
            </a:lvl4pPr>
            <a:lvl5pPr marL="1828800" marR="0" indent="0" algn="l" rtl="0">
              <a:spcBef>
                <a:spcPts val="0"/>
              </a:spcBef>
              <a:buFont typeface="Arial"/>
              <a:buNone/>
              <a:defRPr sz="2000" b="0" i="0" u="none" strike="noStrike" cap="none" baseline="0"/>
            </a:lvl5pPr>
            <a:lvl6pPr marL="2286000" marR="0" indent="0" algn="l" rtl="0">
              <a:spcBef>
                <a:spcPts val="0"/>
              </a:spcBef>
              <a:buFont typeface="Arial"/>
              <a:buNone/>
              <a:defRPr sz="2000" b="0" i="0" u="none" strike="noStrike" cap="none" baseline="0"/>
            </a:lvl6pPr>
            <a:lvl7pPr marL="2743200" marR="0" indent="0" algn="l" rtl="0">
              <a:spcBef>
                <a:spcPts val="0"/>
              </a:spcBef>
              <a:buFont typeface="Arial"/>
              <a:buNone/>
              <a:defRPr sz="2000" b="0" i="0" u="none" strike="noStrike" cap="none" baseline="0"/>
            </a:lvl7pPr>
            <a:lvl8pPr marL="3200400" marR="0" indent="0" algn="l" rtl="0">
              <a:spcBef>
                <a:spcPts val="0"/>
              </a:spcBef>
              <a:buFont typeface="Arial"/>
              <a:buNone/>
              <a:defRPr sz="2000" b="0" i="0" u="none" strike="noStrike" cap="none" baseline="0"/>
            </a:lvl8pPr>
            <a:lvl9pPr marL="3657600" marR="0" indent="0" algn="l" rtl="0">
              <a:spcBef>
                <a:spcPts val="0"/>
              </a:spcBef>
              <a:buFont typeface="Arial"/>
              <a:buNone/>
              <a:defRPr sz="2000" b="0" i="0" u="none" strike="noStrike" cap="none" baseline="0"/>
            </a:lvl9pPr>
          </a:lstStyle>
          <a:p>
            <a:pPr lvl="0"/>
            <a:endParaRPr noProof="0">
              <a:sym typeface="Calibri"/>
            </a:endParaRPr>
          </a:p>
        </p:txBody>
      </p:sp>
      <p:sp>
        <p:nvSpPr>
          <p:cNvPr id="404" name="Shape 404"/>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5" name="Shape 405"/>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6" name="Shape 406"/>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07"/>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912EA69A-2CC7-4F98-9B66-5D70DE552F1C}" type="slidenum">
              <a:rPr lang="en-US" altLang="en-US"/>
              <a:pPr>
                <a:defRPr/>
              </a:pPr>
              <a:t>‹#›</a:t>
            </a:fld>
            <a:endParaRPr lang="en-US" altLang="en-US"/>
          </a:p>
        </p:txBody>
      </p:sp>
    </p:spTree>
    <p:extLst>
      <p:ext uri="{BB962C8B-B14F-4D97-AF65-F5344CB8AC3E}">
        <p14:creationId xmlns:p14="http://schemas.microsoft.com/office/powerpoint/2010/main" val="10407471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6" name="Shape 40"/>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42"/>
          <p:cNvSpPr txBox="1">
            <a:spLocks noGrp="1"/>
          </p:cNvSpPr>
          <p:nvPr>
            <p:ph type="sldNum" idx="12"/>
          </p:nvPr>
        </p:nvSpPr>
        <p:spPr/>
        <p:txBody>
          <a:bodyPr>
            <a:noAutofit/>
          </a:bodyPr>
          <a:lstStyle>
            <a:lvl1pPr>
              <a:defRPr sz="1800" smtClean="0">
                <a:solidFill>
                  <a:schemeClr val="tx1"/>
                </a:solidFill>
              </a:defRPr>
            </a:lvl1pPr>
          </a:lstStyle>
          <a:p>
            <a:pPr>
              <a:defRPr/>
            </a:pPr>
            <a:fld id="{C0983C16-4AAF-4E1D-AF02-2DB1F5472010}" type="slidenum">
              <a:rPr lang="en-US" altLang="en-US"/>
              <a:pPr>
                <a:defRPr/>
              </a:pPr>
              <a:t>‹#›</a:t>
            </a:fld>
            <a:endParaRPr lang="en-US" altLang="en-US"/>
          </a:p>
        </p:txBody>
      </p:sp>
    </p:spTree>
    <p:extLst>
      <p:ext uri="{BB962C8B-B14F-4D97-AF65-F5344CB8AC3E}">
        <p14:creationId xmlns:p14="http://schemas.microsoft.com/office/powerpoint/2010/main" val="4134249214"/>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10" name="Shape 410"/>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411" name="Shape 411"/>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5" name="Shape 412"/>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6" name="Shape 413"/>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4"/>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88A99CBD-7235-426B-A1C6-B157935B32A7}" type="slidenum">
              <a:rPr lang="en-US" altLang="en-US"/>
              <a:pPr>
                <a:defRPr/>
              </a:pPr>
              <a:t>‹#›</a:t>
            </a:fld>
            <a:endParaRPr lang="en-US" altLang="en-US"/>
          </a:p>
        </p:txBody>
      </p:sp>
    </p:spTree>
    <p:extLst>
      <p:ext uri="{BB962C8B-B14F-4D97-AF65-F5344CB8AC3E}">
        <p14:creationId xmlns:p14="http://schemas.microsoft.com/office/powerpoint/2010/main" val="4232558136"/>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 name="Shape 417"/>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4" name="Shape 418"/>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419"/>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BA60F569-E610-4BA7-A7C6-65F4DCE5A394}" type="slidenum">
              <a:rPr lang="en-US" altLang="en-US"/>
              <a:pPr>
                <a:defRPr/>
              </a:pPr>
              <a:t>‹#›</a:t>
            </a:fld>
            <a:endParaRPr lang="en-US" altLang="en-US"/>
          </a:p>
        </p:txBody>
      </p:sp>
    </p:spTree>
    <p:extLst>
      <p:ext uri="{BB962C8B-B14F-4D97-AF65-F5344CB8AC3E}">
        <p14:creationId xmlns:p14="http://schemas.microsoft.com/office/powerpoint/2010/main" val="1626723836"/>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22" name="Shape 422"/>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23" name="Shape 423"/>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24" name="Shape 424"/>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25" name="Shape 425"/>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426"/>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8" name="Shape 427"/>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428"/>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83A07991-D0A3-4551-A4A4-ACACAC96F86C}" type="slidenum">
              <a:rPr lang="en-US" altLang="en-US"/>
              <a:pPr>
                <a:defRPr/>
              </a:pPr>
              <a:t>‹#›</a:t>
            </a:fld>
            <a:endParaRPr lang="en-US" altLang="en-US"/>
          </a:p>
        </p:txBody>
      </p:sp>
    </p:spTree>
    <p:extLst>
      <p:ext uri="{BB962C8B-B14F-4D97-AF65-F5344CB8AC3E}">
        <p14:creationId xmlns:p14="http://schemas.microsoft.com/office/powerpoint/2010/main" val="2605368366"/>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431" name="Shape 431"/>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32" name="Shape 432"/>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433"/>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6" name="Shape 434"/>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35"/>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A3DFC444-A1CF-417B-87ED-CB8A5B69CCAF}" type="slidenum">
              <a:rPr lang="en-US" altLang="en-US"/>
              <a:pPr>
                <a:defRPr/>
              </a:pPr>
              <a:t>‹#›</a:t>
            </a:fld>
            <a:endParaRPr lang="en-US" altLang="en-US"/>
          </a:p>
        </p:txBody>
      </p:sp>
    </p:spTree>
    <p:extLst>
      <p:ext uri="{BB962C8B-B14F-4D97-AF65-F5344CB8AC3E}">
        <p14:creationId xmlns:p14="http://schemas.microsoft.com/office/powerpoint/2010/main" val="1014616150"/>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38" name="Shape 438"/>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Clr>
                <a:srgbClr val="888888"/>
              </a:buClr>
              <a:buFont typeface="Calibri"/>
              <a:buNone/>
              <a:defRPr sz="2000">
                <a:solidFill>
                  <a:srgbClr val="888888"/>
                </a:solidFill>
              </a:defRPr>
            </a:lvl1pPr>
            <a:lvl2pPr marL="457200" indent="0" rtl="0">
              <a:spcBef>
                <a:spcPts val="0"/>
              </a:spcBef>
              <a:buClr>
                <a:srgbClr val="888888"/>
              </a:buClr>
              <a:buFont typeface="Calibri"/>
              <a:buNone/>
              <a:defRPr sz="1800">
                <a:solidFill>
                  <a:srgbClr val="888888"/>
                </a:solidFill>
              </a:defRPr>
            </a:lvl2pPr>
            <a:lvl3pPr marL="914400" indent="0" rtl="0">
              <a:spcBef>
                <a:spcPts val="0"/>
              </a:spcBef>
              <a:buClr>
                <a:srgbClr val="888888"/>
              </a:buClr>
              <a:buFont typeface="Calibri"/>
              <a:buNone/>
              <a:defRPr sz="1600">
                <a:solidFill>
                  <a:srgbClr val="888888"/>
                </a:solidFill>
              </a:defRPr>
            </a:lvl3pPr>
            <a:lvl4pPr marL="1371600" indent="0" rtl="0">
              <a:spcBef>
                <a:spcPts val="0"/>
              </a:spcBef>
              <a:buClr>
                <a:srgbClr val="888888"/>
              </a:buClr>
              <a:buFont typeface="Calibri"/>
              <a:buNone/>
              <a:defRPr sz="1400">
                <a:solidFill>
                  <a:srgbClr val="888888"/>
                </a:solidFill>
              </a:defRPr>
            </a:lvl4pPr>
            <a:lvl5pPr marL="1828800" indent="0" rtl="0">
              <a:spcBef>
                <a:spcPts val="0"/>
              </a:spcBef>
              <a:buClr>
                <a:srgbClr val="888888"/>
              </a:buClr>
              <a:buFont typeface="Calibri"/>
              <a:buNone/>
              <a:defRPr sz="1400">
                <a:solidFill>
                  <a:srgbClr val="888888"/>
                </a:solidFill>
              </a:defRPr>
            </a:lvl5pPr>
            <a:lvl6pPr marL="2286000" indent="0" rtl="0">
              <a:spcBef>
                <a:spcPts val="0"/>
              </a:spcBef>
              <a:buClr>
                <a:srgbClr val="888888"/>
              </a:buClr>
              <a:buFont typeface="Calibri"/>
              <a:buNone/>
              <a:defRPr sz="1400">
                <a:solidFill>
                  <a:srgbClr val="888888"/>
                </a:solidFill>
              </a:defRPr>
            </a:lvl6pPr>
            <a:lvl7pPr marL="2743200" indent="0" rtl="0">
              <a:spcBef>
                <a:spcPts val="0"/>
              </a:spcBef>
              <a:buClr>
                <a:srgbClr val="888888"/>
              </a:buClr>
              <a:buFont typeface="Calibri"/>
              <a:buNone/>
              <a:defRPr sz="1400">
                <a:solidFill>
                  <a:srgbClr val="888888"/>
                </a:solidFill>
              </a:defRPr>
            </a:lvl7pPr>
            <a:lvl8pPr marL="3200400" indent="0" rtl="0">
              <a:spcBef>
                <a:spcPts val="0"/>
              </a:spcBef>
              <a:buClr>
                <a:srgbClr val="888888"/>
              </a:buClr>
              <a:buFont typeface="Calibri"/>
              <a:buNone/>
              <a:defRPr sz="1400">
                <a:solidFill>
                  <a:srgbClr val="888888"/>
                </a:solidFill>
              </a:defRPr>
            </a:lvl8pPr>
            <a:lvl9pPr marL="3657600" indent="0" rtl="0">
              <a:spcBef>
                <a:spcPts val="0"/>
              </a:spcBef>
              <a:buClr>
                <a:srgbClr val="888888"/>
              </a:buClr>
              <a:buFont typeface="Calibri"/>
              <a:buNone/>
              <a:defRPr sz="1400">
                <a:solidFill>
                  <a:srgbClr val="888888"/>
                </a:solidFill>
              </a:defRPr>
            </a:lvl9pPr>
          </a:lstStyle>
          <a:p>
            <a:endParaRPr/>
          </a:p>
        </p:txBody>
      </p:sp>
      <p:sp>
        <p:nvSpPr>
          <p:cNvPr id="4" name="Shape 439"/>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5" name="Shape 440"/>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41"/>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1493981C-0AC0-4031-9C58-7E9FF4BF737D}" type="slidenum">
              <a:rPr lang="en-US" altLang="en-US"/>
              <a:pPr>
                <a:defRPr/>
              </a:pPr>
              <a:t>‹#›</a:t>
            </a:fld>
            <a:endParaRPr lang="en-US" altLang="en-US"/>
          </a:p>
        </p:txBody>
      </p:sp>
    </p:spTree>
    <p:extLst>
      <p:ext uri="{BB962C8B-B14F-4D97-AF65-F5344CB8AC3E}">
        <p14:creationId xmlns:p14="http://schemas.microsoft.com/office/powerpoint/2010/main" val="66931572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42"/>
        <p:cNvGrpSpPr/>
        <p:nvPr/>
      </p:nvGrpSpPr>
      <p:grpSpPr>
        <a:xfrm>
          <a:off x="0" y="0"/>
          <a:ext cx="0" cy="0"/>
          <a:chOff x="0" y="0"/>
          <a:chExt cx="0" cy="0"/>
        </a:xfrm>
      </p:grpSpPr>
      <p:sp>
        <p:nvSpPr>
          <p:cNvPr id="443" name="Shape 443"/>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444" name="Shape 444"/>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4" name="Shape 445"/>
          <p:cNvSpPr txBox="1">
            <a:spLocks noGrp="1"/>
          </p:cNvSpPr>
          <p:nvPr>
            <p:ph type="dt" idx="10"/>
          </p:nvPr>
        </p:nvSpPr>
        <p:spPr/>
        <p:txBody>
          <a:bodyPr/>
          <a:lstStyle>
            <a:lvl1pPr marL="0" marR="0" indent="0" algn="l" rtl="0">
              <a:spcBef>
                <a:spcPts val="0"/>
              </a:spcBef>
              <a:spcAft>
                <a:spcPts val="0"/>
              </a:spcAft>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defRPr/>
            </a:pPr>
            <a:endParaRPr/>
          </a:p>
        </p:txBody>
      </p:sp>
      <p:sp>
        <p:nvSpPr>
          <p:cNvPr id="5" name="Shape 446"/>
          <p:cNvSpPr txBox="1">
            <a:spLocks noGrp="1"/>
          </p:cNvSpPr>
          <p:nvPr>
            <p:ph type="ftr" idx="11"/>
          </p:nvPr>
        </p:nvSpPr>
        <p:spPr/>
        <p:txBody>
          <a:bodyPr/>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47"/>
          <p:cNvSpPr txBox="1">
            <a:spLocks noGrp="1"/>
          </p:cNvSpPr>
          <p:nvPr>
            <p:ph type="sldNum" idx="12"/>
          </p:nvPr>
        </p:nvSpPr>
        <p:spPr/>
        <p:txBody>
          <a:bodyPr>
            <a:noAutofit/>
          </a:bodyPr>
          <a:lstStyle>
            <a:lvl1pPr>
              <a:defRPr smtClean="0">
                <a:cs typeface="Calibri" panose="020F0502020204030204" pitchFamily="34" charset="0"/>
              </a:defRPr>
            </a:lvl1pPr>
          </a:lstStyle>
          <a:p>
            <a:pPr>
              <a:defRPr/>
            </a:pPr>
            <a:fld id="{AA5C36AD-5154-423A-A5AB-A5CA3AEC5FC9}" type="slidenum">
              <a:rPr lang="en-US" altLang="en-US"/>
              <a:pPr>
                <a:defRPr/>
              </a:pPr>
              <a:t>‹#›</a:t>
            </a:fld>
            <a:endParaRPr lang="en-US" altLang="en-US"/>
          </a:p>
        </p:txBody>
      </p:sp>
    </p:spTree>
    <p:extLst>
      <p:ext uri="{BB962C8B-B14F-4D97-AF65-F5344CB8AC3E}">
        <p14:creationId xmlns:p14="http://schemas.microsoft.com/office/powerpoint/2010/main" val="4109862729"/>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chemeClr val="tx1"/>
                </a:solidFill>
              </a:defRPr>
            </a:lvl1pPr>
          </a:lstStyle>
          <a:p>
            <a:pPr>
              <a:defRPr/>
            </a:pPr>
            <a:fld id="{BF24AD38-CA34-43A6-94CC-AD28C8D49505}" type="slidenum">
              <a:rPr lang="en-US" altLang="en-US"/>
              <a:pPr>
                <a:defRPr/>
              </a:pPr>
              <a:t>‹#›</a:t>
            </a:fld>
            <a:endParaRPr lang="en-US" altLang="en-US"/>
          </a:p>
        </p:txBody>
      </p:sp>
    </p:spTree>
    <p:extLst>
      <p:ext uri="{BB962C8B-B14F-4D97-AF65-F5344CB8AC3E}">
        <p14:creationId xmlns:p14="http://schemas.microsoft.com/office/powerpoint/2010/main" val="8522321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chemeClr val="tx1"/>
                </a:solidFill>
              </a:defRPr>
            </a:lvl1pPr>
          </a:lstStyle>
          <a:p>
            <a:pPr>
              <a:defRPr/>
            </a:pPr>
            <a:fld id="{505E3E63-C539-4007-8BF9-2F2CC5D47E06}" type="slidenum">
              <a:rPr lang="en-US" altLang="en-US"/>
              <a:pPr>
                <a:defRPr/>
              </a:pPr>
              <a:t>‹#›</a:t>
            </a:fld>
            <a:endParaRPr lang="en-US" altLang="en-US"/>
          </a:p>
        </p:txBody>
      </p:sp>
    </p:spTree>
    <p:extLst>
      <p:ext uri="{BB962C8B-B14F-4D97-AF65-F5344CB8AC3E}">
        <p14:creationId xmlns:p14="http://schemas.microsoft.com/office/powerpoint/2010/main" val="38584867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chemeClr val="tx1"/>
                </a:solidFill>
              </a:defRPr>
            </a:lvl1pPr>
          </a:lstStyle>
          <a:p>
            <a:pPr>
              <a:defRPr/>
            </a:pPr>
            <a:fld id="{9C216FA6-A5D5-44A3-A420-EF742988F7AF}" type="slidenum">
              <a:rPr lang="en-US" altLang="en-US"/>
              <a:pPr>
                <a:defRPr/>
              </a:pPr>
              <a:t>‹#›</a:t>
            </a:fld>
            <a:endParaRPr lang="en-US" altLang="en-US"/>
          </a:p>
        </p:txBody>
      </p:sp>
    </p:spTree>
    <p:extLst>
      <p:ext uri="{BB962C8B-B14F-4D97-AF65-F5344CB8AC3E}">
        <p14:creationId xmlns:p14="http://schemas.microsoft.com/office/powerpoint/2010/main" val="43691563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solidFill>
                  <a:schemeClr val="tx1"/>
                </a:solidFill>
              </a:defRPr>
            </a:lvl1pPr>
          </a:lstStyle>
          <a:p>
            <a:pPr>
              <a:defRPr/>
            </a:pPr>
            <a:fld id="{1698AFBD-A593-4BC8-928C-AA7B696765B1}" type="slidenum">
              <a:rPr lang="en-US" altLang="en-US"/>
              <a:pPr>
                <a:defRPr/>
              </a:pPr>
              <a:t>‹#›</a:t>
            </a:fld>
            <a:endParaRPr lang="en-US" altLang="en-US"/>
          </a:p>
        </p:txBody>
      </p:sp>
    </p:spTree>
    <p:extLst>
      <p:ext uri="{BB962C8B-B14F-4D97-AF65-F5344CB8AC3E}">
        <p14:creationId xmlns:p14="http://schemas.microsoft.com/office/powerpoint/2010/main" val="28772396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5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55"/>
          <p:cNvSpPr txBox="1">
            <a:spLocks noGrp="1"/>
          </p:cNvSpPr>
          <p:nvPr>
            <p:ph type="sldNum" idx="12"/>
          </p:nvPr>
        </p:nvSpPr>
        <p:spPr/>
        <p:txBody>
          <a:bodyPr>
            <a:noAutofit/>
          </a:bodyPr>
          <a:lstStyle>
            <a:lvl1pPr>
              <a:defRPr sz="1800" smtClean="0">
                <a:solidFill>
                  <a:schemeClr val="tx1"/>
                </a:solidFill>
              </a:defRPr>
            </a:lvl1pPr>
          </a:lstStyle>
          <a:p>
            <a:pPr>
              <a:defRPr/>
            </a:pPr>
            <a:fld id="{1517DDDD-7E03-4201-AA44-BB881DCE0C93}" type="slidenum">
              <a:rPr lang="en-US" altLang="en-US"/>
              <a:pPr>
                <a:defRPr/>
              </a:pPr>
              <a:t>‹#›</a:t>
            </a:fld>
            <a:endParaRPr lang="en-US" altLang="en-US"/>
          </a:p>
        </p:txBody>
      </p:sp>
    </p:spTree>
    <p:extLst>
      <p:ext uri="{BB962C8B-B14F-4D97-AF65-F5344CB8AC3E}">
        <p14:creationId xmlns:p14="http://schemas.microsoft.com/office/powerpoint/2010/main" val="2589830238"/>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8"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solidFill>
                  <a:schemeClr val="tx1"/>
                </a:solidFill>
              </a:defRPr>
            </a:lvl1pPr>
          </a:lstStyle>
          <a:p>
            <a:pPr>
              <a:defRPr/>
            </a:pPr>
            <a:fld id="{E24D06B3-F489-40E4-9762-F206F213DB70}" type="slidenum">
              <a:rPr lang="en-US" altLang="en-US"/>
              <a:pPr>
                <a:defRPr/>
              </a:pPr>
              <a:t>‹#›</a:t>
            </a:fld>
            <a:endParaRPr lang="en-US" altLang="en-US"/>
          </a:p>
        </p:txBody>
      </p:sp>
    </p:spTree>
    <p:extLst>
      <p:ext uri="{BB962C8B-B14F-4D97-AF65-F5344CB8AC3E}">
        <p14:creationId xmlns:p14="http://schemas.microsoft.com/office/powerpoint/2010/main" val="67717949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solidFill>
                  <a:schemeClr val="tx1"/>
                </a:solidFill>
              </a:defRPr>
            </a:lvl1pPr>
          </a:lstStyle>
          <a:p>
            <a:pPr>
              <a:defRPr/>
            </a:pPr>
            <a:fld id="{6317C233-4E0A-41D2-9E46-A943C1DCB264}" type="slidenum">
              <a:rPr lang="en-US" altLang="en-US"/>
              <a:pPr>
                <a:defRPr/>
              </a:pPr>
              <a:t>‹#›</a:t>
            </a:fld>
            <a:endParaRPr lang="en-US" altLang="en-US"/>
          </a:p>
        </p:txBody>
      </p:sp>
    </p:spTree>
    <p:extLst>
      <p:ext uri="{BB962C8B-B14F-4D97-AF65-F5344CB8AC3E}">
        <p14:creationId xmlns:p14="http://schemas.microsoft.com/office/powerpoint/2010/main" val="16515883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solidFill>
                  <a:schemeClr val="tx1"/>
                </a:solidFill>
              </a:defRPr>
            </a:lvl1pPr>
          </a:lstStyle>
          <a:p>
            <a:pPr>
              <a:defRPr/>
            </a:pPr>
            <a:fld id="{B361D756-FFE9-463A-95C2-B7BE3D6C564D}" type="slidenum">
              <a:rPr lang="en-US" altLang="en-US"/>
              <a:pPr>
                <a:defRPr/>
              </a:pPr>
              <a:t>‹#›</a:t>
            </a:fld>
            <a:endParaRPr lang="en-US" altLang="en-US"/>
          </a:p>
        </p:txBody>
      </p:sp>
    </p:spTree>
    <p:extLst>
      <p:ext uri="{BB962C8B-B14F-4D97-AF65-F5344CB8AC3E}">
        <p14:creationId xmlns:p14="http://schemas.microsoft.com/office/powerpoint/2010/main" val="11648877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solidFill>
                  <a:schemeClr val="tx1"/>
                </a:solidFill>
              </a:defRPr>
            </a:lvl1pPr>
          </a:lstStyle>
          <a:p>
            <a:pPr>
              <a:defRPr/>
            </a:pPr>
            <a:fld id="{4DE55D2F-B5C6-4671-B4F3-CAC04E21CD10}" type="slidenum">
              <a:rPr lang="en-US" altLang="en-US"/>
              <a:pPr>
                <a:defRPr/>
              </a:pPr>
              <a:t>‹#›</a:t>
            </a:fld>
            <a:endParaRPr lang="en-US" altLang="en-US"/>
          </a:p>
        </p:txBody>
      </p:sp>
    </p:spTree>
    <p:extLst>
      <p:ext uri="{BB962C8B-B14F-4D97-AF65-F5344CB8AC3E}">
        <p14:creationId xmlns:p14="http://schemas.microsoft.com/office/powerpoint/2010/main" val="298288511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solidFill>
                  <a:schemeClr val="tx1"/>
                </a:solidFill>
              </a:defRPr>
            </a:lvl1pPr>
          </a:lstStyle>
          <a:p>
            <a:pPr>
              <a:defRPr/>
            </a:pPr>
            <a:fld id="{E7B9ABE0-BC19-4958-9D68-24A3A00A2DD5}" type="slidenum">
              <a:rPr lang="en-US" altLang="en-US"/>
              <a:pPr>
                <a:defRPr/>
              </a:pPr>
              <a:t>‹#›</a:t>
            </a:fld>
            <a:endParaRPr lang="en-US" altLang="en-US"/>
          </a:p>
        </p:txBody>
      </p:sp>
    </p:spTree>
    <p:extLst>
      <p:ext uri="{BB962C8B-B14F-4D97-AF65-F5344CB8AC3E}">
        <p14:creationId xmlns:p14="http://schemas.microsoft.com/office/powerpoint/2010/main" val="67871337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chemeClr val="tx1"/>
                </a:solidFill>
              </a:defRPr>
            </a:lvl1pPr>
          </a:lstStyle>
          <a:p>
            <a:pPr>
              <a:defRPr/>
            </a:pPr>
            <a:fld id="{D21ABA84-1C56-45D1-BA51-0BDE53A72C69}" type="slidenum">
              <a:rPr lang="en-US" altLang="en-US"/>
              <a:pPr>
                <a:defRPr/>
              </a:pPr>
              <a:t>‹#›</a:t>
            </a:fld>
            <a:endParaRPr lang="en-US" altLang="en-US"/>
          </a:p>
        </p:txBody>
      </p:sp>
    </p:spTree>
    <p:extLst>
      <p:ext uri="{BB962C8B-B14F-4D97-AF65-F5344CB8AC3E}">
        <p14:creationId xmlns:p14="http://schemas.microsoft.com/office/powerpoint/2010/main" val="36317043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chemeClr val="tx1"/>
                </a:solidFill>
              </a:defRPr>
            </a:lvl1pPr>
          </a:lstStyle>
          <a:p>
            <a:pPr>
              <a:defRPr/>
            </a:pPr>
            <a:fld id="{DE5F6A8F-F28A-45B6-A7C7-A0BB5313CF56}" type="slidenum">
              <a:rPr lang="en-US" altLang="en-US"/>
              <a:pPr>
                <a:defRPr/>
              </a:pPr>
              <a:t>‹#›</a:t>
            </a:fld>
            <a:endParaRPr lang="en-US" altLang="en-US"/>
          </a:p>
        </p:txBody>
      </p:sp>
    </p:spTree>
    <p:extLst>
      <p:ext uri="{BB962C8B-B14F-4D97-AF65-F5344CB8AC3E}">
        <p14:creationId xmlns:p14="http://schemas.microsoft.com/office/powerpoint/2010/main" val="34598312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solidFill>
                  <a:schemeClr val="tx1"/>
                </a:solidFill>
              </a:defRPr>
            </a:lvl1pPr>
          </a:lstStyle>
          <a:p>
            <a:pPr>
              <a:defRPr/>
            </a:pPr>
            <a:fld id="{46062996-9B85-4BDA-8652-D3C0823447D2}" type="slidenum">
              <a:rPr lang="en-US" altLang="en-US"/>
              <a:pPr>
                <a:defRPr/>
              </a:pPr>
              <a:t>‹#›</a:t>
            </a:fld>
            <a:endParaRPr lang="en-US" altLang="en-US"/>
          </a:p>
        </p:txBody>
      </p:sp>
    </p:spTree>
    <p:extLst>
      <p:ext uri="{BB962C8B-B14F-4D97-AF65-F5344CB8AC3E}">
        <p14:creationId xmlns:p14="http://schemas.microsoft.com/office/powerpoint/2010/main" val="23628415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smtClean="0">
                <a:solidFill>
                  <a:schemeClr val="tx1"/>
                </a:solidFill>
              </a:defRPr>
            </a:lvl1pPr>
          </a:lstStyle>
          <a:p>
            <a:pPr>
              <a:defRPr/>
            </a:pPr>
            <a:fld id="{364D1410-F63B-4D78-B3C0-8B75E2E79638}" type="slidenum">
              <a:rPr lang="en-US" altLang="en-US"/>
              <a:pPr>
                <a:defRPr/>
              </a:pPr>
              <a:t>‹#›</a:t>
            </a:fld>
            <a:endParaRPr lang="en-US" altLang="en-US"/>
          </a:p>
        </p:txBody>
      </p:sp>
    </p:spTree>
    <p:extLst>
      <p:ext uri="{BB962C8B-B14F-4D97-AF65-F5344CB8AC3E}">
        <p14:creationId xmlns:p14="http://schemas.microsoft.com/office/powerpoint/2010/main" val="197925560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24" name="Shape 124"/>
          <p:cNvSpPr txBox="1">
            <a:spLocks noGrp="1"/>
          </p:cNvSpPr>
          <p:nvPr>
            <p:ph type="body" idx="1"/>
          </p:nvPr>
        </p:nvSpPr>
        <p:spPr>
          <a:xfrm>
            <a:off x="2209800" y="2438400"/>
            <a:ext cx="6705599" cy="30480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55653740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6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1"/>
          <p:cNvSpPr txBox="1">
            <a:spLocks noGrp="1"/>
          </p:cNvSpPr>
          <p:nvPr>
            <p:ph type="sldNum" idx="12"/>
          </p:nvPr>
        </p:nvSpPr>
        <p:spPr/>
        <p:txBody>
          <a:bodyPr>
            <a:noAutofit/>
          </a:bodyPr>
          <a:lstStyle>
            <a:lvl1pPr>
              <a:defRPr sz="1800" smtClean="0">
                <a:solidFill>
                  <a:schemeClr val="tx1"/>
                </a:solidFill>
              </a:defRPr>
            </a:lvl1pPr>
          </a:lstStyle>
          <a:p>
            <a:pPr>
              <a:defRPr/>
            </a:pPr>
            <a:fld id="{BD98D427-FD6B-4D0E-AA21-2323C7788952}" type="slidenum">
              <a:rPr lang="en-US" altLang="en-US"/>
              <a:pPr>
                <a:defRPr/>
              </a:pPr>
              <a:t>‹#›</a:t>
            </a:fld>
            <a:endParaRPr lang="en-US" altLang="en-US"/>
          </a:p>
        </p:txBody>
      </p:sp>
    </p:spTree>
    <p:extLst>
      <p:ext uri="{BB962C8B-B14F-4D97-AF65-F5344CB8AC3E}">
        <p14:creationId xmlns:p14="http://schemas.microsoft.com/office/powerpoint/2010/main" val="82323993"/>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209800" y="1219200"/>
            <a:ext cx="6705599" cy="42671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003188457"/>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3" name="Shape 133"/>
          <p:cNvSpPr txBox="1">
            <a:spLocks noGrp="1"/>
          </p:cNvSpPr>
          <p:nvPr>
            <p:ph type="body" idx="1"/>
          </p:nvPr>
        </p:nvSpPr>
        <p:spPr>
          <a:xfrm>
            <a:off x="2209800" y="2438400"/>
            <a:ext cx="3276600" cy="30480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4" name="Shape 134"/>
          <p:cNvSpPr txBox="1">
            <a:spLocks noGrp="1"/>
          </p:cNvSpPr>
          <p:nvPr>
            <p:ph type="body" idx="2"/>
          </p:nvPr>
        </p:nvSpPr>
        <p:spPr>
          <a:xfrm>
            <a:off x="5638800" y="2438400"/>
            <a:ext cx="3276600" cy="14478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5" name="Shape 135"/>
          <p:cNvSpPr txBox="1">
            <a:spLocks noGrp="1"/>
          </p:cNvSpPr>
          <p:nvPr>
            <p:ph type="body" idx="3"/>
          </p:nvPr>
        </p:nvSpPr>
        <p:spPr>
          <a:xfrm>
            <a:off x="5638800" y="4038600"/>
            <a:ext cx="3276600" cy="1447800"/>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99488759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43600" y="2514600"/>
            <a:ext cx="4267199" cy="1676399"/>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8" name="Shape 138"/>
          <p:cNvSpPr txBox="1">
            <a:spLocks noGrp="1"/>
          </p:cNvSpPr>
          <p:nvPr>
            <p:ph type="body" idx="1"/>
          </p:nvPr>
        </p:nvSpPr>
        <p:spPr>
          <a:xfrm rot="5400000">
            <a:off x="2514600" y="914400"/>
            <a:ext cx="4267199" cy="48767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735883326"/>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rot="5400000">
            <a:off x="4038600" y="609600"/>
            <a:ext cx="3048000" cy="6705599"/>
          </a:xfrm>
          <a:prstGeom prst="rect">
            <a:avLst/>
          </a:prstGeom>
          <a:noFill/>
          <a:ln>
            <a:noFill/>
          </a:ln>
        </p:spPr>
        <p:txBody>
          <a:bodyPr/>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072482203"/>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a:lstStyle>
            <a:lvl1pPr marL="0" marR="0" indent="0" algn="l" rtl="0">
              <a:spcBef>
                <a:spcPts val="0"/>
              </a:spcBef>
              <a:buClr>
                <a:schemeClr val="dk1"/>
              </a:buClr>
              <a:buFont typeface="Verdana"/>
              <a:buNone/>
              <a:defRPr sz="3200" b="0" i="0" u="none" strike="noStrike" cap="none" baseline="0">
                <a:solidFill>
                  <a:schemeClr val="dk1"/>
                </a:solidFill>
                <a:latin typeface="Verdana"/>
                <a:ea typeface="Verdana"/>
                <a:cs typeface="Verdana"/>
                <a:sym typeface="Verdana"/>
              </a:defRPr>
            </a:lvl1pPr>
            <a:lvl2pPr marL="457200" marR="0" indent="0" algn="l" rtl="0">
              <a:spcBef>
                <a:spcPts val="0"/>
              </a:spcBef>
              <a:buClr>
                <a:schemeClr val="dk1"/>
              </a:buClr>
              <a:buFont typeface="Verdana"/>
              <a:buNone/>
              <a:defRPr sz="2800" b="0" i="0" u="none" strike="noStrike" cap="none" baseline="0">
                <a:solidFill>
                  <a:schemeClr val="dk1"/>
                </a:solidFill>
                <a:latin typeface="Verdana"/>
                <a:ea typeface="Verdana"/>
                <a:cs typeface="Verdana"/>
                <a:sym typeface="Verdana"/>
              </a:defRPr>
            </a:lvl2pPr>
            <a:lvl3pPr marL="914400" marR="0" indent="0" algn="l" rtl="0">
              <a:spcBef>
                <a:spcPts val="0"/>
              </a:spcBef>
              <a:buClr>
                <a:schemeClr val="dk1"/>
              </a:buClr>
              <a:buFont typeface="Verdana"/>
              <a:buNone/>
              <a:defRPr sz="2400" b="0" i="0" u="none" strike="noStrike" cap="none" baseline="0">
                <a:solidFill>
                  <a:schemeClr val="dk1"/>
                </a:solidFill>
                <a:latin typeface="Verdana"/>
                <a:ea typeface="Verdana"/>
                <a:cs typeface="Verdana"/>
                <a:sym typeface="Verdana"/>
              </a:defRPr>
            </a:lvl3pPr>
            <a:lvl4pPr marL="1371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4pPr>
            <a:lvl5pPr marL="18288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5pPr>
            <a:lvl6pPr marL="22860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6pPr>
            <a:lvl7pPr marL="27432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7pPr>
            <a:lvl8pPr marL="32004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8pPr>
            <a:lvl9pPr marL="3657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9pPr>
          </a:lstStyle>
          <a:p>
            <a:pPr lvl="0"/>
            <a:endParaRPr noProof="0">
              <a:sym typeface="Verdana"/>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3609266734"/>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8" name="Shape 148"/>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9" name="Shape 149"/>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230988823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72046639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5" name="Shape 155"/>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56" name="Shape 156"/>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7" name="Shape 157"/>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extLst>
      <p:ext uri="{BB962C8B-B14F-4D97-AF65-F5344CB8AC3E}">
        <p14:creationId xmlns:p14="http://schemas.microsoft.com/office/powerpoint/2010/main" val="3058722405"/>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209800" y="1219200"/>
            <a:ext cx="6705599" cy="1143000"/>
          </a:xfrm>
          <a:prstGeom prst="rect">
            <a:avLst/>
          </a:prstGeom>
          <a:noFill/>
          <a:ln>
            <a:noFill/>
          </a:ln>
        </p:spPr>
        <p:txBody>
          <a:bodyPr/>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2209800" y="2438400"/>
            <a:ext cx="3276600" cy="3048000"/>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1" name="Shape 161"/>
          <p:cNvSpPr txBox="1">
            <a:spLocks noGrp="1"/>
          </p:cNvSpPr>
          <p:nvPr>
            <p:ph type="body" idx="2"/>
          </p:nvPr>
        </p:nvSpPr>
        <p:spPr>
          <a:xfrm>
            <a:off x="5638800" y="2438400"/>
            <a:ext cx="3276600" cy="3048000"/>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3103496295"/>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64" name="Shape 16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Verdana"/>
              <a:buNone/>
              <a:defRPr sz="2000"/>
            </a:lvl1pPr>
            <a:lvl2pPr marL="457200" indent="0" rtl="0">
              <a:spcBef>
                <a:spcPts val="0"/>
              </a:spcBef>
              <a:buFont typeface="Verdana"/>
              <a:buNone/>
              <a:defRPr sz="1800"/>
            </a:lvl2pPr>
            <a:lvl3pPr marL="914400" indent="0" rtl="0">
              <a:spcBef>
                <a:spcPts val="0"/>
              </a:spcBef>
              <a:buFont typeface="Verdana"/>
              <a:buNone/>
              <a:defRPr sz="1600"/>
            </a:lvl3pPr>
            <a:lvl4pPr marL="1371600" indent="0" rtl="0">
              <a:spcBef>
                <a:spcPts val="0"/>
              </a:spcBef>
              <a:buFont typeface="Verdana"/>
              <a:buNone/>
              <a:defRPr sz="1400"/>
            </a:lvl4pPr>
            <a:lvl5pPr marL="1828800" indent="0" rtl="0">
              <a:spcBef>
                <a:spcPts val="0"/>
              </a:spcBef>
              <a:buFont typeface="Verdana"/>
              <a:buNone/>
              <a:defRPr sz="1400"/>
            </a:lvl5pPr>
            <a:lvl6pPr marL="2286000" indent="0" rtl="0">
              <a:spcBef>
                <a:spcPts val="0"/>
              </a:spcBef>
              <a:buFont typeface="Verdana"/>
              <a:buNone/>
              <a:defRPr sz="1400"/>
            </a:lvl6pPr>
            <a:lvl7pPr marL="2743200" indent="0" rtl="0">
              <a:spcBef>
                <a:spcPts val="0"/>
              </a:spcBef>
              <a:buFont typeface="Verdana"/>
              <a:buNone/>
              <a:defRPr sz="1400"/>
            </a:lvl7pPr>
            <a:lvl8pPr marL="3200400" indent="0" rtl="0">
              <a:spcBef>
                <a:spcPts val="0"/>
              </a:spcBef>
              <a:buFont typeface="Verdana"/>
              <a:buNone/>
              <a:defRPr sz="1400"/>
            </a:lvl8pPr>
            <a:lvl9pPr marL="3657600" indent="0" rtl="0">
              <a:spcBef>
                <a:spcPts val="0"/>
              </a:spcBef>
              <a:buFont typeface="Verdana"/>
              <a:buNone/>
              <a:defRPr sz="1400"/>
            </a:lvl9pPr>
          </a:lstStyle>
          <a:p>
            <a:endParaRPr/>
          </a:p>
        </p:txBody>
      </p:sp>
    </p:spTree>
    <p:extLst>
      <p:ext uri="{BB962C8B-B14F-4D97-AF65-F5344CB8AC3E}">
        <p14:creationId xmlns:p14="http://schemas.microsoft.com/office/powerpoint/2010/main" val="297025281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pPr lvl="0"/>
            <a:endParaRPr noProof="0">
              <a:sym typeface="Arial"/>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66"/>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7"/>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68"/>
          <p:cNvSpPr txBox="1">
            <a:spLocks noGrp="1"/>
          </p:cNvSpPr>
          <p:nvPr>
            <p:ph type="sldNum" idx="12"/>
          </p:nvPr>
        </p:nvSpPr>
        <p:spPr/>
        <p:txBody>
          <a:bodyPr>
            <a:noAutofit/>
          </a:bodyPr>
          <a:lstStyle>
            <a:lvl1pPr>
              <a:defRPr sz="1800" smtClean="0">
                <a:solidFill>
                  <a:schemeClr val="tx1"/>
                </a:solidFill>
              </a:defRPr>
            </a:lvl1pPr>
          </a:lstStyle>
          <a:p>
            <a:pPr>
              <a:defRPr/>
            </a:pPr>
            <a:fld id="{52355EBB-6954-4F55-947B-F293D7A816B3}" type="slidenum">
              <a:rPr lang="en-US" altLang="en-US"/>
              <a:pPr>
                <a:defRPr/>
              </a:pPr>
              <a:t>‹#›</a:t>
            </a:fld>
            <a:endParaRPr lang="en-US" altLang="en-US"/>
          </a:p>
        </p:txBody>
      </p:sp>
    </p:spTree>
    <p:extLst>
      <p:ext uri="{BB962C8B-B14F-4D97-AF65-F5344CB8AC3E}">
        <p14:creationId xmlns:p14="http://schemas.microsoft.com/office/powerpoint/2010/main" val="3830449897"/>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685800" y="2130425"/>
            <a:ext cx="7772400" cy="1470024"/>
          </a:xfrm>
          <a:prstGeom prst="rect">
            <a:avLst/>
          </a:prstGeom>
          <a:noFill/>
          <a:ln>
            <a:noFill/>
          </a:ln>
        </p:spPr>
        <p:txBody>
          <a:bodyPr/>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67" name="Shape 167"/>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1pPr>
            <a:lvl2pPr marL="457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2pPr>
            <a:lvl3pPr marL="914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3pPr>
            <a:lvl4pPr marL="1371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4pPr>
            <a:lvl5pPr marL="18288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5pPr>
            <a:lvl6pPr marL="22860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6pPr>
            <a:lvl7pPr marL="2743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7pPr>
            <a:lvl8pPr marL="3200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8pPr>
            <a:lvl9pPr marL="3657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594549542"/>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sym typeface="Arial" charset="0"/>
              </a:defRPr>
            </a:lvl1pPr>
          </a:lstStyle>
          <a:p>
            <a:pPr>
              <a:defRPr/>
            </a:pPr>
            <a:endParaRPr lang="en-US" altLang="en-US"/>
          </a:p>
        </p:txBody>
      </p:sp>
      <p:sp>
        <p:nvSpPr>
          <p:cNvPr id="3" name="Rectangle 5"/>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sym typeface="Arial" charset="0"/>
              </a:defRPr>
            </a:lvl1pPr>
          </a:lstStyle>
          <a:p>
            <a:pPr>
              <a:defRPr/>
            </a:pPr>
            <a:endParaRPr lang="en-US" altLang="en-US"/>
          </a:p>
        </p:txBody>
      </p:sp>
      <p:sp>
        <p:nvSpPr>
          <p:cNvPr id="4" name="Rectangle 6"/>
          <p:cNvSpPr>
            <a:spLocks noGrp="1" noChangeArrowheads="1"/>
          </p:cNvSpPr>
          <p:nvPr>
            <p:ph type="sldNum" sz="quarter" idx="12"/>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sym typeface="Arial" panose="020B0604020202020204" pitchFamily="34" charset="0"/>
              </a:defRPr>
            </a:lvl1pPr>
          </a:lstStyle>
          <a:p>
            <a:pPr>
              <a:defRPr/>
            </a:pPr>
            <a:fld id="{BA065139-680A-41C0-98A6-B548F6A7EE15}" type="slidenum">
              <a:rPr lang="en-US" altLang="en-US"/>
              <a:pPr>
                <a:defRPr/>
              </a:pPr>
              <a:t>‹#›</a:t>
            </a:fld>
            <a:endParaRPr lang="en-US" altLang="en-US"/>
          </a:p>
        </p:txBody>
      </p:sp>
    </p:spTree>
    <p:extLst>
      <p:ext uri="{BB962C8B-B14F-4D97-AF65-F5344CB8AC3E}">
        <p14:creationId xmlns:p14="http://schemas.microsoft.com/office/powerpoint/2010/main" val="428837823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 name="Shape 1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1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19"/>
          <p:cNvSpPr txBox="1">
            <a:spLocks noGrp="1"/>
          </p:cNvSpPr>
          <p:nvPr>
            <p:ph type="sldNum" idx="12"/>
          </p:nvPr>
        </p:nvSpPr>
        <p:spPr/>
        <p:txBody>
          <a:bodyPr>
            <a:noAutofit/>
          </a:bodyPr>
          <a:lstStyle>
            <a:lvl1pPr>
              <a:defRPr sz="1800" smtClean="0"/>
            </a:lvl1pPr>
          </a:lstStyle>
          <a:p>
            <a:pPr>
              <a:defRPr/>
            </a:pPr>
            <a:fld id="{C14A392D-E711-4E95-A891-DC6766609B61}" type="slidenum">
              <a:rPr lang="en-US" altLang="en-US"/>
              <a:pPr>
                <a:defRPr/>
              </a:pPr>
              <a:t>‹#›</a:t>
            </a:fld>
            <a:endParaRPr lang="en-US" altLang="en-US"/>
          </a:p>
        </p:txBody>
      </p:sp>
    </p:spTree>
    <p:extLst>
      <p:ext uri="{BB962C8B-B14F-4D97-AF65-F5344CB8AC3E}">
        <p14:creationId xmlns:p14="http://schemas.microsoft.com/office/powerpoint/2010/main" val="112220813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 name="Shape 27"/>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3" name="Shape 28"/>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29"/>
          <p:cNvSpPr txBox="1">
            <a:spLocks noGrp="1"/>
          </p:cNvSpPr>
          <p:nvPr>
            <p:ph type="sldNum" idx="12"/>
          </p:nvPr>
        </p:nvSpPr>
        <p:spPr/>
        <p:txBody>
          <a:bodyPr>
            <a:noAutofit/>
          </a:bodyPr>
          <a:lstStyle>
            <a:lvl1pPr>
              <a:defRPr sz="1800" smtClean="0"/>
            </a:lvl1pPr>
          </a:lstStyle>
          <a:p>
            <a:pPr>
              <a:defRPr/>
            </a:pPr>
            <a:fld id="{775EE490-F5CA-4FBC-82F2-7D6F56C8A5A5}" type="slidenum">
              <a:rPr lang="en-US" altLang="en-US"/>
              <a:pPr>
                <a:defRPr/>
              </a:pPr>
              <a:t>‹#›</a:t>
            </a:fld>
            <a:endParaRPr lang="en-US" altLang="en-US"/>
          </a:p>
        </p:txBody>
      </p:sp>
    </p:spTree>
    <p:extLst>
      <p:ext uri="{BB962C8B-B14F-4D97-AF65-F5344CB8AC3E}">
        <p14:creationId xmlns:p14="http://schemas.microsoft.com/office/powerpoint/2010/main" val="408573810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6" name="Shape 40"/>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42"/>
          <p:cNvSpPr txBox="1">
            <a:spLocks noGrp="1"/>
          </p:cNvSpPr>
          <p:nvPr>
            <p:ph type="sldNum" idx="12"/>
          </p:nvPr>
        </p:nvSpPr>
        <p:spPr/>
        <p:txBody>
          <a:bodyPr>
            <a:noAutofit/>
          </a:bodyPr>
          <a:lstStyle>
            <a:lvl1pPr>
              <a:defRPr sz="1800" smtClean="0"/>
            </a:lvl1pPr>
          </a:lstStyle>
          <a:p>
            <a:pPr>
              <a:defRPr/>
            </a:pPr>
            <a:fld id="{3CAD7E80-64B8-45F5-9AE8-F5DC6F6F6D1A}" type="slidenum">
              <a:rPr lang="en-US" altLang="en-US"/>
              <a:pPr>
                <a:defRPr/>
              </a:pPr>
              <a:t>‹#›</a:t>
            </a:fld>
            <a:endParaRPr lang="en-US" altLang="en-US"/>
          </a:p>
        </p:txBody>
      </p:sp>
    </p:spTree>
    <p:extLst>
      <p:ext uri="{BB962C8B-B14F-4D97-AF65-F5344CB8AC3E}">
        <p14:creationId xmlns:p14="http://schemas.microsoft.com/office/powerpoint/2010/main" val="3175933546"/>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5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55"/>
          <p:cNvSpPr txBox="1">
            <a:spLocks noGrp="1"/>
          </p:cNvSpPr>
          <p:nvPr>
            <p:ph type="sldNum" idx="12"/>
          </p:nvPr>
        </p:nvSpPr>
        <p:spPr/>
        <p:txBody>
          <a:bodyPr>
            <a:noAutofit/>
          </a:bodyPr>
          <a:lstStyle>
            <a:lvl1pPr>
              <a:defRPr sz="1800" smtClean="0"/>
            </a:lvl1pPr>
          </a:lstStyle>
          <a:p>
            <a:pPr>
              <a:defRPr/>
            </a:pPr>
            <a:fld id="{DBA7A277-1F45-49E9-B14E-6C40C93275E1}" type="slidenum">
              <a:rPr lang="en-US" altLang="en-US"/>
              <a:pPr>
                <a:defRPr/>
              </a:pPr>
              <a:t>‹#›</a:t>
            </a:fld>
            <a:endParaRPr lang="en-US" altLang="en-US"/>
          </a:p>
        </p:txBody>
      </p:sp>
    </p:spTree>
    <p:extLst>
      <p:ext uri="{BB962C8B-B14F-4D97-AF65-F5344CB8AC3E}">
        <p14:creationId xmlns:p14="http://schemas.microsoft.com/office/powerpoint/2010/main" val="1297063321"/>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6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1"/>
          <p:cNvSpPr txBox="1">
            <a:spLocks noGrp="1"/>
          </p:cNvSpPr>
          <p:nvPr>
            <p:ph type="sldNum" idx="12"/>
          </p:nvPr>
        </p:nvSpPr>
        <p:spPr/>
        <p:txBody>
          <a:bodyPr>
            <a:noAutofit/>
          </a:bodyPr>
          <a:lstStyle>
            <a:lvl1pPr>
              <a:defRPr sz="1800" smtClean="0"/>
            </a:lvl1pPr>
          </a:lstStyle>
          <a:p>
            <a:pPr>
              <a:defRPr/>
            </a:pPr>
            <a:fld id="{2F2C2DAF-7E5D-486A-BBFD-29B80FF45D36}" type="slidenum">
              <a:rPr lang="en-US" altLang="en-US"/>
              <a:pPr>
                <a:defRPr/>
              </a:pPr>
              <a:t>‹#›</a:t>
            </a:fld>
            <a:endParaRPr lang="en-US" altLang="en-US"/>
          </a:p>
        </p:txBody>
      </p:sp>
    </p:spTree>
    <p:extLst>
      <p:ext uri="{BB962C8B-B14F-4D97-AF65-F5344CB8AC3E}">
        <p14:creationId xmlns:p14="http://schemas.microsoft.com/office/powerpoint/2010/main" val="3021851159"/>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pPr lvl="0"/>
            <a:endParaRPr noProof="0">
              <a:sym typeface="Arial"/>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66"/>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7"/>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68"/>
          <p:cNvSpPr txBox="1">
            <a:spLocks noGrp="1"/>
          </p:cNvSpPr>
          <p:nvPr>
            <p:ph type="sldNum" idx="12"/>
          </p:nvPr>
        </p:nvSpPr>
        <p:spPr/>
        <p:txBody>
          <a:bodyPr>
            <a:noAutofit/>
          </a:bodyPr>
          <a:lstStyle>
            <a:lvl1pPr>
              <a:defRPr sz="1800" smtClean="0"/>
            </a:lvl1pPr>
          </a:lstStyle>
          <a:p>
            <a:pPr>
              <a:defRPr/>
            </a:pPr>
            <a:fld id="{4E2FB137-91B1-468E-947C-56964EAF648D}" type="slidenum">
              <a:rPr lang="en-US" altLang="en-US"/>
              <a:pPr>
                <a:defRPr/>
              </a:pPr>
              <a:t>‹#›</a:t>
            </a:fld>
            <a:endParaRPr lang="en-US" altLang="en-US"/>
          </a:p>
        </p:txBody>
      </p:sp>
    </p:spTree>
    <p:extLst>
      <p:ext uri="{BB962C8B-B14F-4D97-AF65-F5344CB8AC3E}">
        <p14:creationId xmlns:p14="http://schemas.microsoft.com/office/powerpoint/2010/main" val="2620957250"/>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7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7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75"/>
          <p:cNvSpPr txBox="1">
            <a:spLocks noGrp="1"/>
          </p:cNvSpPr>
          <p:nvPr>
            <p:ph type="sldNum" idx="12"/>
          </p:nvPr>
        </p:nvSpPr>
        <p:spPr/>
        <p:txBody>
          <a:bodyPr>
            <a:noAutofit/>
          </a:bodyPr>
          <a:lstStyle>
            <a:lvl1pPr>
              <a:defRPr sz="1800" smtClean="0"/>
            </a:lvl1pPr>
          </a:lstStyle>
          <a:p>
            <a:pPr>
              <a:defRPr/>
            </a:pPr>
            <a:fld id="{25A7FC30-905A-4EF1-9C18-10F09BAA9139}" type="slidenum">
              <a:rPr lang="en-US" altLang="en-US"/>
              <a:pPr>
                <a:defRPr/>
              </a:pPr>
              <a:t>‹#›</a:t>
            </a:fld>
            <a:endParaRPr lang="en-US" altLang="en-US"/>
          </a:p>
        </p:txBody>
      </p:sp>
    </p:spTree>
    <p:extLst>
      <p:ext uri="{BB962C8B-B14F-4D97-AF65-F5344CB8AC3E}">
        <p14:creationId xmlns:p14="http://schemas.microsoft.com/office/powerpoint/2010/main" val="3853883744"/>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82"/>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83"/>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84"/>
          <p:cNvSpPr txBox="1">
            <a:spLocks noGrp="1"/>
          </p:cNvSpPr>
          <p:nvPr>
            <p:ph type="sldNum" idx="12"/>
          </p:nvPr>
        </p:nvSpPr>
        <p:spPr/>
        <p:txBody>
          <a:bodyPr>
            <a:noAutofit/>
          </a:bodyPr>
          <a:lstStyle>
            <a:lvl1pPr>
              <a:defRPr sz="1800" smtClean="0"/>
            </a:lvl1pPr>
          </a:lstStyle>
          <a:p>
            <a:pPr>
              <a:defRPr/>
            </a:pPr>
            <a:fld id="{536B3F46-D274-4CB0-8E09-E4742F9E6DB0}" type="slidenum">
              <a:rPr lang="en-US" altLang="en-US"/>
              <a:pPr>
                <a:defRPr/>
              </a:pPr>
              <a:t>‹#›</a:t>
            </a:fld>
            <a:endParaRPr lang="en-US" altLang="en-US"/>
          </a:p>
        </p:txBody>
      </p:sp>
    </p:spTree>
    <p:extLst>
      <p:ext uri="{BB962C8B-B14F-4D97-AF65-F5344CB8AC3E}">
        <p14:creationId xmlns:p14="http://schemas.microsoft.com/office/powerpoint/2010/main" val="207753379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73"/>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74"/>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75"/>
          <p:cNvSpPr txBox="1">
            <a:spLocks noGrp="1"/>
          </p:cNvSpPr>
          <p:nvPr>
            <p:ph type="sldNum" idx="12"/>
          </p:nvPr>
        </p:nvSpPr>
        <p:spPr/>
        <p:txBody>
          <a:bodyPr>
            <a:noAutofit/>
          </a:bodyPr>
          <a:lstStyle>
            <a:lvl1pPr>
              <a:defRPr sz="1800" smtClean="0">
                <a:solidFill>
                  <a:schemeClr val="tx1"/>
                </a:solidFill>
              </a:defRPr>
            </a:lvl1pPr>
          </a:lstStyle>
          <a:p>
            <a:pPr>
              <a:defRPr/>
            </a:pPr>
            <a:fld id="{EC1C1E15-9B13-4E0D-9DB0-CB15926538F9}" type="slidenum">
              <a:rPr lang="en-US" altLang="en-US"/>
              <a:pPr>
                <a:defRPr/>
              </a:pPr>
              <a:t>‹#›</a:t>
            </a:fld>
            <a:endParaRPr lang="en-US" altLang="en-US"/>
          </a:p>
        </p:txBody>
      </p:sp>
    </p:spTree>
    <p:extLst>
      <p:ext uri="{BB962C8B-B14F-4D97-AF65-F5344CB8AC3E}">
        <p14:creationId xmlns:p14="http://schemas.microsoft.com/office/powerpoint/2010/main" val="3551661888"/>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8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91"/>
          <p:cNvSpPr txBox="1">
            <a:spLocks noGrp="1"/>
          </p:cNvSpPr>
          <p:nvPr>
            <p:ph type="sldNum" idx="12"/>
          </p:nvPr>
        </p:nvSpPr>
        <p:spPr/>
        <p:txBody>
          <a:bodyPr>
            <a:noAutofit/>
          </a:bodyPr>
          <a:lstStyle>
            <a:lvl1pPr>
              <a:defRPr sz="1800" smtClean="0"/>
            </a:lvl1pPr>
          </a:lstStyle>
          <a:p>
            <a:pPr>
              <a:defRPr/>
            </a:pPr>
            <a:fld id="{3D234BB6-BB43-4D1F-BEF3-B899D52CE099}" type="slidenum">
              <a:rPr lang="en-US" altLang="en-US"/>
              <a:pPr>
                <a:defRPr/>
              </a:pPr>
              <a:t>‹#›</a:t>
            </a:fld>
            <a:endParaRPr lang="en-US" altLang="en-US"/>
          </a:p>
        </p:txBody>
      </p:sp>
    </p:spTree>
    <p:extLst>
      <p:ext uri="{BB962C8B-B14F-4D97-AF65-F5344CB8AC3E}">
        <p14:creationId xmlns:p14="http://schemas.microsoft.com/office/powerpoint/2010/main" val="3797599490"/>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4" name="Shape 95"/>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6"/>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7"/>
          <p:cNvSpPr txBox="1">
            <a:spLocks noGrp="1"/>
          </p:cNvSpPr>
          <p:nvPr>
            <p:ph type="sldNum" idx="12"/>
          </p:nvPr>
        </p:nvSpPr>
        <p:spPr/>
        <p:txBody>
          <a:bodyPr>
            <a:noAutofit/>
          </a:bodyPr>
          <a:lstStyle>
            <a:lvl1pPr>
              <a:defRPr sz="1800" smtClean="0"/>
            </a:lvl1pPr>
          </a:lstStyle>
          <a:p>
            <a:pPr>
              <a:defRPr/>
            </a:pPr>
            <a:fld id="{5B471CB8-F3DB-4946-899E-217A0C320785}" type="slidenum">
              <a:rPr lang="en-US" altLang="en-US"/>
              <a:pPr>
                <a:defRPr/>
              </a:pPr>
              <a:t>‹#›</a:t>
            </a:fld>
            <a:endParaRPr lang="en-US" altLang="en-US"/>
          </a:p>
        </p:txBody>
      </p:sp>
    </p:spTree>
    <p:extLst>
      <p:ext uri="{BB962C8B-B14F-4D97-AF65-F5344CB8AC3E}">
        <p14:creationId xmlns:p14="http://schemas.microsoft.com/office/powerpoint/2010/main" val="3937378967"/>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sym typeface="Arial"/>
            </a:endParaRPr>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sym typeface="Arial"/>
            </a:endParaRPr>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sym typeface="Arial"/>
            </a:endParaRPr>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8954280"/>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450627063"/>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7B6FC-A9BA-4795-A5AC-1FCA2788B70F}" type="slidenum">
              <a:rPr lang="en-US" altLang="en-US"/>
              <a:pPr>
                <a:defRPr/>
              </a:pPr>
              <a:t>‹#›</a:t>
            </a:fld>
            <a:endParaRPr lang="en-US" altLang="en-US"/>
          </a:p>
        </p:txBody>
      </p:sp>
    </p:spTree>
    <p:extLst>
      <p:ext uri="{BB962C8B-B14F-4D97-AF65-F5344CB8AC3E}">
        <p14:creationId xmlns:p14="http://schemas.microsoft.com/office/powerpoint/2010/main" val="280858015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B48A9C-4135-4915-B1E3-D6B58513AB18}" type="slidenum">
              <a:rPr lang="en-US" altLang="en-US"/>
              <a:pPr>
                <a:defRPr/>
              </a:pPr>
              <a:t>‹#›</a:t>
            </a:fld>
            <a:endParaRPr lang="en-US" altLang="en-US"/>
          </a:p>
        </p:txBody>
      </p:sp>
    </p:spTree>
    <p:extLst>
      <p:ext uri="{BB962C8B-B14F-4D97-AF65-F5344CB8AC3E}">
        <p14:creationId xmlns:p14="http://schemas.microsoft.com/office/powerpoint/2010/main" val="84760414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7D6E3A-5E40-477C-97C1-C135BBCF72D6}" type="slidenum">
              <a:rPr lang="en-US" altLang="en-US"/>
              <a:pPr>
                <a:defRPr/>
              </a:pPr>
              <a:t>‹#›</a:t>
            </a:fld>
            <a:endParaRPr lang="en-US" altLang="en-US"/>
          </a:p>
        </p:txBody>
      </p:sp>
    </p:spTree>
    <p:extLst>
      <p:ext uri="{BB962C8B-B14F-4D97-AF65-F5344CB8AC3E}">
        <p14:creationId xmlns:p14="http://schemas.microsoft.com/office/powerpoint/2010/main" val="358988565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548C48-827F-43BD-8096-0712F15CEDE6}" type="slidenum">
              <a:rPr lang="en-US" altLang="en-US"/>
              <a:pPr>
                <a:defRPr/>
              </a:pPr>
              <a:t>‹#›</a:t>
            </a:fld>
            <a:endParaRPr lang="en-US" altLang="en-US"/>
          </a:p>
        </p:txBody>
      </p:sp>
    </p:spTree>
    <p:extLst>
      <p:ext uri="{BB962C8B-B14F-4D97-AF65-F5344CB8AC3E}">
        <p14:creationId xmlns:p14="http://schemas.microsoft.com/office/powerpoint/2010/main" val="411942629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6F4423-D403-435A-86ED-8A57011E3B01}" type="slidenum">
              <a:rPr lang="en-US" altLang="en-US"/>
              <a:pPr>
                <a:defRPr/>
              </a:pPr>
              <a:t>‹#›</a:t>
            </a:fld>
            <a:endParaRPr lang="en-US" altLang="en-US"/>
          </a:p>
        </p:txBody>
      </p:sp>
    </p:spTree>
    <p:extLst>
      <p:ext uri="{BB962C8B-B14F-4D97-AF65-F5344CB8AC3E}">
        <p14:creationId xmlns:p14="http://schemas.microsoft.com/office/powerpoint/2010/main" val="42749425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2CEEC5-7231-40EA-8A3D-A755B66D9B5D}" type="slidenum">
              <a:rPr lang="en-US" altLang="en-US"/>
              <a:pPr>
                <a:defRPr/>
              </a:pPr>
              <a:t>‹#›</a:t>
            </a:fld>
            <a:endParaRPr lang="en-US" altLang="en-US"/>
          </a:p>
        </p:txBody>
      </p:sp>
    </p:spTree>
    <p:extLst>
      <p:ext uri="{BB962C8B-B14F-4D97-AF65-F5344CB8AC3E}">
        <p14:creationId xmlns:p14="http://schemas.microsoft.com/office/powerpoint/2010/main" val="17597714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82"/>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83"/>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84"/>
          <p:cNvSpPr txBox="1">
            <a:spLocks noGrp="1"/>
          </p:cNvSpPr>
          <p:nvPr>
            <p:ph type="sldNum" idx="12"/>
          </p:nvPr>
        </p:nvSpPr>
        <p:spPr/>
        <p:txBody>
          <a:bodyPr>
            <a:noAutofit/>
          </a:bodyPr>
          <a:lstStyle>
            <a:lvl1pPr>
              <a:defRPr sz="1800" smtClean="0">
                <a:solidFill>
                  <a:schemeClr val="tx1"/>
                </a:solidFill>
              </a:defRPr>
            </a:lvl1pPr>
          </a:lstStyle>
          <a:p>
            <a:pPr>
              <a:defRPr/>
            </a:pPr>
            <a:fld id="{C13BB0D7-3103-45B8-945E-25B2E76C6EF1}" type="slidenum">
              <a:rPr lang="en-US" altLang="en-US"/>
              <a:pPr>
                <a:defRPr/>
              </a:pPr>
              <a:t>‹#›</a:t>
            </a:fld>
            <a:endParaRPr lang="en-US" altLang="en-US"/>
          </a:p>
        </p:txBody>
      </p:sp>
    </p:spTree>
    <p:extLst>
      <p:ext uri="{BB962C8B-B14F-4D97-AF65-F5344CB8AC3E}">
        <p14:creationId xmlns:p14="http://schemas.microsoft.com/office/powerpoint/2010/main" val="4285871813"/>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D0CD58-FFFC-4FE1-A644-460E75AB4D9B}" type="slidenum">
              <a:rPr lang="en-US" altLang="en-US"/>
              <a:pPr>
                <a:defRPr/>
              </a:pPr>
              <a:t>‹#›</a:t>
            </a:fld>
            <a:endParaRPr lang="en-US" altLang="en-US"/>
          </a:p>
        </p:txBody>
      </p:sp>
    </p:spTree>
    <p:extLst>
      <p:ext uri="{BB962C8B-B14F-4D97-AF65-F5344CB8AC3E}">
        <p14:creationId xmlns:p14="http://schemas.microsoft.com/office/powerpoint/2010/main" val="65621041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A5F466-326C-4173-954C-2023D2A09819}" type="slidenum">
              <a:rPr lang="en-US" altLang="en-US"/>
              <a:pPr>
                <a:defRPr/>
              </a:pPr>
              <a:t>‹#›</a:t>
            </a:fld>
            <a:endParaRPr lang="en-US" altLang="en-US"/>
          </a:p>
        </p:txBody>
      </p:sp>
    </p:spTree>
    <p:extLst>
      <p:ext uri="{BB962C8B-B14F-4D97-AF65-F5344CB8AC3E}">
        <p14:creationId xmlns:p14="http://schemas.microsoft.com/office/powerpoint/2010/main" val="95255565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823812-61D6-44F8-8AF2-5AB19C1DA2D4}" type="slidenum">
              <a:rPr lang="en-US" altLang="en-US"/>
              <a:pPr>
                <a:defRPr/>
              </a:pPr>
              <a:t>‹#›</a:t>
            </a:fld>
            <a:endParaRPr lang="en-US" altLang="en-US"/>
          </a:p>
        </p:txBody>
      </p:sp>
    </p:spTree>
    <p:extLst>
      <p:ext uri="{BB962C8B-B14F-4D97-AF65-F5344CB8AC3E}">
        <p14:creationId xmlns:p14="http://schemas.microsoft.com/office/powerpoint/2010/main" val="302148092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0E3909-D033-47E3-8F8E-B6735128222A}" type="slidenum">
              <a:rPr lang="en-US" altLang="en-US"/>
              <a:pPr>
                <a:defRPr/>
              </a:pPr>
              <a:t>‹#›</a:t>
            </a:fld>
            <a:endParaRPr lang="en-US" altLang="en-US"/>
          </a:p>
        </p:txBody>
      </p:sp>
    </p:spTree>
    <p:extLst>
      <p:ext uri="{BB962C8B-B14F-4D97-AF65-F5344CB8AC3E}">
        <p14:creationId xmlns:p14="http://schemas.microsoft.com/office/powerpoint/2010/main" val="35344638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07371-9E84-4996-A4B9-B97DE835AD8F}" type="slidenum">
              <a:rPr lang="en-US" altLang="en-US"/>
              <a:pPr>
                <a:defRPr/>
              </a:pPr>
              <a:t>‹#›</a:t>
            </a:fld>
            <a:endParaRPr lang="en-US" altLang="en-US"/>
          </a:p>
        </p:txBody>
      </p:sp>
    </p:spTree>
    <p:extLst>
      <p:ext uri="{BB962C8B-B14F-4D97-AF65-F5344CB8AC3E}">
        <p14:creationId xmlns:p14="http://schemas.microsoft.com/office/powerpoint/2010/main" val="38827320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05CBD7-34D7-4C8F-82FB-06FEFC793EE7}" type="slidenum">
              <a:rPr lang="en-US" altLang="en-US"/>
              <a:pPr>
                <a:defRPr/>
              </a:pPr>
              <a:t>‹#›</a:t>
            </a:fld>
            <a:endParaRPr lang="en-US" altLang="en-US"/>
          </a:p>
        </p:txBody>
      </p:sp>
    </p:spTree>
    <p:extLst>
      <p:ext uri="{BB962C8B-B14F-4D97-AF65-F5344CB8AC3E}">
        <p14:creationId xmlns:p14="http://schemas.microsoft.com/office/powerpoint/2010/main" val="17701446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AFC967A-E832-4FEA-BB81-FE36FDCD9DF9}" type="slidenum">
              <a:rPr lang="en-US" altLang="en-US"/>
              <a:pPr>
                <a:defRPr/>
              </a:pPr>
              <a:t>‹#›</a:t>
            </a:fld>
            <a:endParaRPr lang="en-US" altLang="en-US"/>
          </a:p>
        </p:txBody>
      </p:sp>
    </p:spTree>
    <p:extLst>
      <p:ext uri="{BB962C8B-B14F-4D97-AF65-F5344CB8AC3E}">
        <p14:creationId xmlns:p14="http://schemas.microsoft.com/office/powerpoint/2010/main" val="41869596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89C327-4DD1-40D2-A81F-EC36247A4FDC}" type="slidenum">
              <a:rPr lang="en-US"/>
              <a:pPr>
                <a:defRPr/>
              </a:pPr>
              <a:t>‹#›</a:t>
            </a:fld>
            <a:endParaRPr lang="en-US"/>
          </a:p>
        </p:txBody>
      </p:sp>
    </p:spTree>
    <p:extLst>
      <p:ext uri="{BB962C8B-B14F-4D97-AF65-F5344CB8AC3E}">
        <p14:creationId xmlns:p14="http://schemas.microsoft.com/office/powerpoint/2010/main" val="2956277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598E59-6312-4048-B790-2E4B2B3682E3}" type="slidenum">
              <a:rPr lang="en-US"/>
              <a:pPr>
                <a:defRPr/>
              </a:pPr>
              <a:t>‹#›</a:t>
            </a:fld>
            <a:endParaRPr lang="en-US"/>
          </a:p>
        </p:txBody>
      </p:sp>
    </p:spTree>
    <p:extLst>
      <p:ext uri="{BB962C8B-B14F-4D97-AF65-F5344CB8AC3E}">
        <p14:creationId xmlns:p14="http://schemas.microsoft.com/office/powerpoint/2010/main" val="160612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F4EDDD-026A-4940-9B72-54298CCB62D2}" type="slidenum">
              <a:rPr lang="en-US"/>
              <a:pPr>
                <a:defRPr/>
              </a:pPr>
              <a:t>‹#›</a:t>
            </a:fld>
            <a:endParaRPr lang="en-US"/>
          </a:p>
        </p:txBody>
      </p:sp>
    </p:spTree>
    <p:extLst>
      <p:ext uri="{BB962C8B-B14F-4D97-AF65-F5344CB8AC3E}">
        <p14:creationId xmlns:p14="http://schemas.microsoft.com/office/powerpoint/2010/main" val="76764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89"/>
          <p:cNvSpPr txBox="1">
            <a:spLocks noGrp="1"/>
          </p:cNvSpPr>
          <p:nvPr>
            <p:ph type="dt" idx="10"/>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0"/>
          <p:cNvSpPr txBox="1">
            <a:spLocks noGrp="1"/>
          </p:cNvSpPr>
          <p:nvPr>
            <p:ph type="ftr" idx="11"/>
          </p:nvPr>
        </p:nvSpPr>
        <p:spPr/>
        <p:txBody>
          <a:bodyPr/>
          <a:lstStyle>
            <a:lvl1pPr marL="0" marR="0" indent="0" algn="l" rtl="0" fontAlgn="auto">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91"/>
          <p:cNvSpPr txBox="1">
            <a:spLocks noGrp="1"/>
          </p:cNvSpPr>
          <p:nvPr>
            <p:ph type="sldNum" idx="12"/>
          </p:nvPr>
        </p:nvSpPr>
        <p:spPr/>
        <p:txBody>
          <a:bodyPr>
            <a:noAutofit/>
          </a:bodyPr>
          <a:lstStyle>
            <a:lvl1pPr>
              <a:defRPr sz="1800" smtClean="0">
                <a:solidFill>
                  <a:schemeClr val="tx1"/>
                </a:solidFill>
              </a:defRPr>
            </a:lvl1pPr>
          </a:lstStyle>
          <a:p>
            <a:pPr>
              <a:defRPr/>
            </a:pPr>
            <a:fld id="{14E52126-C6F0-408A-956F-F222242F1AC2}" type="slidenum">
              <a:rPr lang="en-US" altLang="en-US"/>
              <a:pPr>
                <a:defRPr/>
              </a:pPr>
              <a:t>‹#›</a:t>
            </a:fld>
            <a:endParaRPr lang="en-US" altLang="en-US"/>
          </a:p>
        </p:txBody>
      </p:sp>
    </p:spTree>
    <p:extLst>
      <p:ext uri="{BB962C8B-B14F-4D97-AF65-F5344CB8AC3E}">
        <p14:creationId xmlns:p14="http://schemas.microsoft.com/office/powerpoint/2010/main" val="765148235"/>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15F6D6-C669-4F04-A484-C9970CB30E9E}" type="slidenum">
              <a:rPr lang="en-US"/>
              <a:pPr>
                <a:defRPr/>
              </a:pPr>
              <a:t>‹#›</a:t>
            </a:fld>
            <a:endParaRPr lang="en-US"/>
          </a:p>
        </p:txBody>
      </p:sp>
    </p:spTree>
    <p:extLst>
      <p:ext uri="{BB962C8B-B14F-4D97-AF65-F5344CB8AC3E}">
        <p14:creationId xmlns:p14="http://schemas.microsoft.com/office/powerpoint/2010/main" val="14437894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A5ABB3-ACCC-41DA-A601-2E1B42BEFBA2}" type="slidenum">
              <a:rPr lang="en-US"/>
              <a:pPr>
                <a:defRPr/>
              </a:pPr>
              <a:t>‹#›</a:t>
            </a:fld>
            <a:endParaRPr lang="en-US"/>
          </a:p>
        </p:txBody>
      </p:sp>
    </p:spTree>
    <p:extLst>
      <p:ext uri="{BB962C8B-B14F-4D97-AF65-F5344CB8AC3E}">
        <p14:creationId xmlns:p14="http://schemas.microsoft.com/office/powerpoint/2010/main" val="18297651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72ABBD-DF6D-4628-949B-0B348BAFC623}" type="slidenum">
              <a:rPr lang="en-US"/>
              <a:pPr>
                <a:defRPr/>
              </a:pPr>
              <a:t>‹#›</a:t>
            </a:fld>
            <a:endParaRPr lang="en-US"/>
          </a:p>
        </p:txBody>
      </p:sp>
    </p:spTree>
    <p:extLst>
      <p:ext uri="{BB962C8B-B14F-4D97-AF65-F5344CB8AC3E}">
        <p14:creationId xmlns:p14="http://schemas.microsoft.com/office/powerpoint/2010/main" val="712053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67029-D433-46B9-90D0-668D56E0C417}" type="slidenum">
              <a:rPr lang="en-US"/>
              <a:pPr>
                <a:defRPr/>
              </a:pPr>
              <a:t>‹#›</a:t>
            </a:fld>
            <a:endParaRPr lang="en-US"/>
          </a:p>
        </p:txBody>
      </p:sp>
    </p:spTree>
    <p:extLst>
      <p:ext uri="{BB962C8B-B14F-4D97-AF65-F5344CB8AC3E}">
        <p14:creationId xmlns:p14="http://schemas.microsoft.com/office/powerpoint/2010/main" val="4218105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994BF-3BE6-4FD0-AF28-5FA58208E5E6}" type="slidenum">
              <a:rPr lang="en-US"/>
              <a:pPr>
                <a:defRPr/>
              </a:pPr>
              <a:t>‹#›</a:t>
            </a:fld>
            <a:endParaRPr lang="en-US"/>
          </a:p>
        </p:txBody>
      </p:sp>
    </p:spTree>
    <p:extLst>
      <p:ext uri="{BB962C8B-B14F-4D97-AF65-F5344CB8AC3E}">
        <p14:creationId xmlns:p14="http://schemas.microsoft.com/office/powerpoint/2010/main" val="4068770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89703-BF8A-4BB5-A1F6-B21813CF78F1}" type="slidenum">
              <a:rPr lang="en-US"/>
              <a:pPr>
                <a:defRPr/>
              </a:pPr>
              <a:t>‹#›</a:t>
            </a:fld>
            <a:endParaRPr lang="en-US"/>
          </a:p>
        </p:txBody>
      </p:sp>
    </p:spTree>
    <p:extLst>
      <p:ext uri="{BB962C8B-B14F-4D97-AF65-F5344CB8AC3E}">
        <p14:creationId xmlns:p14="http://schemas.microsoft.com/office/powerpoint/2010/main" val="805362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E2D67-4197-4E9E-8D62-25BF5B42A5C1}" type="slidenum">
              <a:rPr lang="en-US"/>
              <a:pPr>
                <a:defRPr/>
              </a:pPr>
              <a:t>‹#›</a:t>
            </a:fld>
            <a:endParaRPr lang="en-US"/>
          </a:p>
        </p:txBody>
      </p:sp>
    </p:spTree>
    <p:extLst>
      <p:ext uri="{BB962C8B-B14F-4D97-AF65-F5344CB8AC3E}">
        <p14:creationId xmlns:p14="http://schemas.microsoft.com/office/powerpoint/2010/main" val="36304582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4AFB00-7649-4D4E-8115-C02B61D93D52}" type="slidenum">
              <a:rPr lang="en-US"/>
              <a:pPr>
                <a:defRPr/>
              </a:pPr>
              <a:t>‹#›</a:t>
            </a:fld>
            <a:endParaRPr lang="en-US"/>
          </a:p>
        </p:txBody>
      </p:sp>
    </p:spTree>
    <p:extLst>
      <p:ext uri="{BB962C8B-B14F-4D97-AF65-F5344CB8AC3E}">
        <p14:creationId xmlns:p14="http://schemas.microsoft.com/office/powerpoint/2010/main" val="292079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3.jpe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3.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10"/>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Shape 11"/>
          <p:cNvSpPr txBox="1">
            <a:spLocks noGrp="1"/>
          </p:cNvSpPr>
          <p:nvPr>
            <p:ph type="dt" idx="10"/>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latin typeface="Arial" charset="0"/>
                <a:cs typeface="Arial" charset="0"/>
                <a:sym typeface="Arial" charset="0"/>
              </a:defRPr>
            </a:lvl1pPr>
          </a:lstStyle>
          <a:p>
            <a:pPr>
              <a:defRPr/>
            </a:pPr>
            <a:endParaRPr lang="en-US" altLang="en-US"/>
          </a:p>
        </p:txBody>
      </p:sp>
      <p:sp>
        <p:nvSpPr>
          <p:cNvPr id="1029" name="Shape 12"/>
          <p:cNvSpPr txBox="1">
            <a:spLocks noGrp="1"/>
          </p:cNvSpPr>
          <p:nvPr>
            <p:ph type="ftr" idx="11"/>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latin typeface="Arial" charset="0"/>
                <a:cs typeface="Arial" charset="0"/>
                <a:sym typeface="Arial" charset="0"/>
              </a:defRPr>
            </a:lvl1pPr>
          </a:lstStyle>
          <a:p>
            <a:pPr>
              <a:defRPr/>
            </a:pPr>
            <a:endParaRPr lang="en-US" altLang="en-US"/>
          </a:p>
        </p:txBody>
      </p:sp>
      <p:sp>
        <p:nvSpPr>
          <p:cNvPr id="1030" name="Shape 13"/>
          <p:cNvSpPr txBox="1">
            <a:spLocks noGrp="1"/>
          </p:cNvSpPr>
          <p:nvPr>
            <p:ph type="sldNum" idx="12"/>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ct val="25000"/>
              <a:buFont typeface="Arial" panose="020B0604020202020204" pitchFamily="34" charset="0"/>
              <a:buNone/>
              <a:defRPr sz="1400" smtClean="0">
                <a:solidFill>
                  <a:srgbClr val="000000"/>
                </a:solidFill>
                <a:sym typeface="Arial" panose="020B0604020202020204" pitchFamily="34" charset="0"/>
              </a:defRPr>
            </a:lvl1pPr>
          </a:lstStyle>
          <a:p>
            <a:pPr>
              <a:defRPr/>
            </a:pPr>
            <a:fld id="{5FD63A66-A733-40E7-8FFA-BC0754877E34}"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Lst>
  <p:transition spd="slow"/>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defRPr/>
            </a:pPr>
            <a:endParaRPr lang="en-US" altLang="en-US" sz="2400" smtClean="0">
              <a:solidFill>
                <a:srgbClr val="000000"/>
              </a:solidFill>
              <a:latin typeface="Times" pitchFamily="18" charset="0"/>
              <a:cs typeface="Arial" charset="0"/>
              <a:sym typeface="Arial"/>
              <a:rtl val="0"/>
            </a:endParaRPr>
          </a:p>
        </p:txBody>
      </p:sp>
      <p:sp>
        <p:nvSpPr>
          <p:cNvPr id="1027"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spcBef>
                <a:spcPct val="50000"/>
              </a:spcBef>
              <a:defRPr/>
            </a:pPr>
            <a:endParaRPr lang="en-US" altLang="en-US" sz="2400" smtClean="0">
              <a:solidFill>
                <a:srgbClr val="000000"/>
              </a:solidFill>
              <a:latin typeface="Times" pitchFamily="18" charset="0"/>
              <a:cs typeface="Arial" charset="0"/>
              <a:sym typeface="Arial"/>
              <a:rtl val="0"/>
            </a:endParaRPr>
          </a:p>
        </p:txBody>
      </p:sp>
      <p:sp>
        <p:nvSpPr>
          <p:cNvPr id="2052"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3"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4"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 id="2147484859" r:id="rId13"/>
    <p:sldLayoutId id="2147484860" r:id="rId14"/>
  </p:sldLayoutIdLst>
  <p:transition spd="slow"/>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374"/>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3075" name="Shape 375"/>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6148" name="Shape 376"/>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sz="1200">
                <a:solidFill>
                  <a:srgbClr val="898989"/>
                </a:solidFill>
                <a:latin typeface="Calibri" pitchFamily="34" charset="0"/>
                <a:cs typeface="Arial" charset="0"/>
                <a:sym typeface="Calibri" pitchFamily="34" charset="0"/>
              </a:defRPr>
            </a:lvl1pPr>
          </a:lstStyle>
          <a:p>
            <a:pPr>
              <a:defRPr/>
            </a:pPr>
            <a:endParaRPr lang="en-US" altLang="en-US"/>
          </a:p>
        </p:txBody>
      </p:sp>
      <p:sp>
        <p:nvSpPr>
          <p:cNvPr id="6149" name="Shape 377"/>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a:solidFill>
                  <a:srgbClr val="000000"/>
                </a:solidFill>
                <a:latin typeface="Arial" charset="0"/>
                <a:cs typeface="Arial" charset="0"/>
                <a:sym typeface="Arial" charset="0"/>
              </a:defRPr>
            </a:lvl1pPr>
          </a:lstStyle>
          <a:p>
            <a:pPr>
              <a:defRPr/>
            </a:pPr>
            <a:endParaRPr lang="en-US" altLang="en-US"/>
          </a:p>
        </p:txBody>
      </p:sp>
      <p:sp>
        <p:nvSpPr>
          <p:cNvPr id="6150" name="Shape 378"/>
          <p:cNvSpPr txBox="1">
            <a:spLocks noGrp="1"/>
          </p:cNvSpPr>
          <p:nvPr>
            <p:ph type="sldNum" idx="12"/>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898989"/>
              </a:buClr>
              <a:buSzPct val="25000"/>
              <a:buFont typeface="Calibri" panose="020F0502020204030204" pitchFamily="34" charset="0"/>
              <a:buNone/>
              <a:defRPr sz="1200" smtClean="0">
                <a:solidFill>
                  <a:srgbClr val="898989"/>
                </a:solidFill>
                <a:latin typeface="Calibri" panose="020F0502020204030204" pitchFamily="34" charset="0"/>
                <a:sym typeface="Calibri" panose="020F0502020204030204" pitchFamily="34" charset="0"/>
              </a:defRPr>
            </a:lvl1pPr>
          </a:lstStyle>
          <a:p>
            <a:pPr>
              <a:defRPr/>
            </a:pPr>
            <a:fld id="{231A9FDC-912F-42C7-BBE1-8BB8DA5AED49}"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Lst>
  <p:transition spd="slow"/>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sym typeface="Arial"/>
                <a:rtl val="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sym typeface="Arial"/>
                <a:rtl val="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sym typeface="Arial" panose="020B0604020202020204" pitchFamily="34" charset="0"/>
              </a:defRPr>
            </a:lvl1pPr>
          </a:lstStyle>
          <a:p>
            <a:pPr>
              <a:defRPr/>
            </a:pPr>
            <a:fld id="{38AFBA1C-D7E0-47F4-8B35-B3DEDE4F2E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116"/>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n-US" altLang="en-US" smtClean="0">
              <a:solidFill>
                <a:srgbClr val="000000"/>
              </a:solidFill>
              <a:cs typeface="Arial" charset="0"/>
              <a:sym typeface="Arial" charset="0"/>
            </a:endParaRPr>
          </a:p>
        </p:txBody>
      </p:sp>
      <p:sp>
        <p:nvSpPr>
          <p:cNvPr id="4099" name="Shape 117"/>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n-US" altLang="en-US" smtClean="0">
              <a:solidFill>
                <a:srgbClr val="000000"/>
              </a:solidFill>
              <a:cs typeface="Arial" charset="0"/>
              <a:sym typeface="Arial" charset="0"/>
            </a:endParaRPr>
          </a:p>
        </p:txBody>
      </p:sp>
      <p:sp>
        <p:nvSpPr>
          <p:cNvPr id="5124" name="Shape 118"/>
          <p:cNvSpPr txBox="1">
            <a:spLocks noGrp="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5125" name="Shape 119"/>
          <p:cNvSpPr txBox="1">
            <a:spLocks noGrp="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5126" name="Shape 120"/>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 id="2147484872" r:id="rId12"/>
    <p:sldLayoutId id="2147484920" r:id="rId13"/>
  </p:sldLayoutIdLst>
  <p:transition spd="slow"/>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Shape 9"/>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6147" name="Shape 10"/>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Shape 11"/>
          <p:cNvSpPr txBox="1">
            <a:spLocks noGrp="1"/>
          </p:cNvSpPr>
          <p:nvPr>
            <p:ph type="dt" idx="10"/>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latin typeface="Arial" charset="0"/>
                <a:cs typeface="Arial" charset="0"/>
                <a:sym typeface="Arial" charset="0"/>
              </a:defRPr>
            </a:lvl1pPr>
          </a:lstStyle>
          <a:p>
            <a:pPr>
              <a:defRPr/>
            </a:pPr>
            <a:endParaRPr lang="en-US" altLang="en-US"/>
          </a:p>
        </p:txBody>
      </p:sp>
      <p:sp>
        <p:nvSpPr>
          <p:cNvPr id="1029" name="Shape 12"/>
          <p:cNvSpPr txBox="1">
            <a:spLocks noGrp="1"/>
          </p:cNvSpPr>
          <p:nvPr>
            <p:ph type="ftr" idx="11"/>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latin typeface="Arial" charset="0"/>
                <a:cs typeface="Arial" charset="0"/>
                <a:sym typeface="Arial" charset="0"/>
              </a:defRPr>
            </a:lvl1pPr>
          </a:lstStyle>
          <a:p>
            <a:pPr>
              <a:defRPr/>
            </a:pPr>
            <a:endParaRPr lang="en-US" altLang="en-US"/>
          </a:p>
        </p:txBody>
      </p:sp>
      <p:sp>
        <p:nvSpPr>
          <p:cNvPr id="1030" name="Shape 13"/>
          <p:cNvSpPr txBox="1">
            <a:spLocks noGrp="1"/>
          </p:cNvSpPr>
          <p:nvPr>
            <p:ph type="sldNum" idx="12"/>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ct val="25000"/>
              <a:buFont typeface="Arial" panose="020B0604020202020204" pitchFamily="34" charset="0"/>
              <a:buNone/>
              <a:defRPr sz="1400" smtClean="0">
                <a:solidFill>
                  <a:srgbClr val="000000"/>
                </a:solidFill>
                <a:sym typeface="Arial" panose="020B0604020202020204" pitchFamily="34" charset="0"/>
              </a:defRPr>
            </a:lvl1pPr>
          </a:lstStyle>
          <a:p>
            <a:pPr>
              <a:defRPr/>
            </a:pPr>
            <a:fld id="{12931A7D-66DD-405D-9C39-C7674966C50A}"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 id="2147484932" r:id="rId12"/>
  </p:sldLayoutIdLst>
  <p:transition spd="slow"/>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sym typeface="Arial"/>
                <a:rtl val="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sym typeface="Arial"/>
                <a:rtl val="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sym typeface="Arial" panose="020B0604020202020204" pitchFamily="34" charset="0"/>
              </a:defRPr>
            </a:lvl1pPr>
          </a:lstStyle>
          <a:p>
            <a:pPr>
              <a:defRPr/>
            </a:pPr>
            <a:fld id="{BE1234EE-E7CD-46DC-82F3-1E5CCE62EA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0D8BD88-A82B-4D3B-B322-9AD98DAB9D0B}" type="slidenum">
              <a:rPr lang="en-US"/>
              <a:pPr>
                <a:defRPr/>
              </a:pPr>
              <a:t>‹#›</a:t>
            </a:fld>
            <a:endParaRPr lang="en-US"/>
          </a:p>
        </p:txBody>
      </p:sp>
    </p:spTree>
    <p:extLst>
      <p:ext uri="{BB962C8B-B14F-4D97-AF65-F5344CB8AC3E}">
        <p14:creationId xmlns:p14="http://schemas.microsoft.com/office/powerpoint/2010/main" val="2064412302"/>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hyperlink" Target="http://www.ngs.noaa.gov/NSDE/" TargetMode="Externa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3.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43.jpg"/><Relationship Id="rId5" Type="http://schemas.openxmlformats.org/officeDocument/2006/relationships/hyperlink" Target="http://www.ngs.noaa.gov/NSDE/"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63.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63.xml"/><Relationship Id="rId5" Type="http://schemas.openxmlformats.org/officeDocument/2006/relationships/image" Target="../media/image54.jpg"/><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7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Mike.aslaksen@noaa.gov" TargetMode="Externa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102"/>
          <p:cNvSpPr txBox="1">
            <a:spLocks noGrp="1"/>
          </p:cNvSpPr>
          <p:nvPr>
            <p:ph type="ctrTitle"/>
          </p:nvPr>
        </p:nvSpPr>
        <p:spPr>
          <a:xfrm>
            <a:off x="12700" y="1524000"/>
            <a:ext cx="9144000" cy="1781175"/>
          </a:xfrm>
        </p:spPr>
        <p:txBody>
          <a:bodyPr tIns="45700" bIns="45700"/>
          <a:lstStyle/>
          <a:p>
            <a:pPr eaLnBrk="1" hangingPunct="1">
              <a:spcBef>
                <a:spcPct val="0"/>
              </a:spcBef>
              <a:spcAft>
                <a:spcPct val="0"/>
              </a:spcAft>
              <a:buClr>
                <a:schemeClr val="accent2"/>
              </a:buClr>
              <a:buSzPct val="25000"/>
            </a:pPr>
            <a:r>
              <a:rPr lang="en-US" altLang="en-US" sz="4000" b="1" smtClean="0">
                <a:solidFill>
                  <a:schemeClr val="accent2"/>
                </a:solidFill>
                <a:latin typeface="Arial" panose="020B0604020202020204" pitchFamily="34" charset="0"/>
                <a:cs typeface="Arial" panose="020B0604020202020204" pitchFamily="34" charset="0"/>
                <a:sym typeface="Arial" panose="020B0604020202020204" pitchFamily="34" charset="0"/>
              </a:rPr>
              <a:t>Shoreline Mapping</a:t>
            </a:r>
            <a:br>
              <a:rPr lang="en-US" altLang="en-US" sz="4000" b="1" smtClean="0">
                <a:solidFill>
                  <a:schemeClr val="accent2"/>
                </a:solidFill>
                <a:latin typeface="Arial" panose="020B0604020202020204" pitchFamily="34" charset="0"/>
                <a:cs typeface="Arial" panose="020B0604020202020204" pitchFamily="34" charset="0"/>
                <a:sym typeface="Arial" panose="020B0604020202020204" pitchFamily="34" charset="0"/>
              </a:rPr>
            </a:br>
            <a:r>
              <a:rPr lang="en-US" altLang="en-US" sz="4000" b="1" smtClean="0">
                <a:solidFill>
                  <a:schemeClr val="accent2"/>
                </a:solidFill>
                <a:latin typeface="Arial" panose="020B0604020202020204" pitchFamily="34" charset="0"/>
                <a:cs typeface="Arial" panose="020B0604020202020204" pitchFamily="34" charset="0"/>
                <a:sym typeface="Arial" panose="020B0604020202020204" pitchFamily="34" charset="0"/>
              </a:rPr>
              <a:t>Data and Products</a:t>
            </a:r>
          </a:p>
        </p:txBody>
      </p:sp>
      <p:sp>
        <p:nvSpPr>
          <p:cNvPr id="57347" name="Shape 103"/>
          <p:cNvSpPr txBox="1">
            <a:spLocks noGrp="1"/>
          </p:cNvSpPr>
          <p:nvPr>
            <p:ph type="subTitle" idx="1"/>
          </p:nvPr>
        </p:nvSpPr>
        <p:spPr>
          <a:xfrm>
            <a:off x="12700" y="3810000"/>
            <a:ext cx="9144000" cy="1905000"/>
          </a:xfrm>
        </p:spPr>
        <p:txBody>
          <a:bodyPr tIns="45700" bIns="45700"/>
          <a:lstStyle/>
          <a:p>
            <a:pPr eaLnBrk="1" hangingPunct="1">
              <a:spcBef>
                <a:spcPct val="0"/>
              </a:spcBef>
              <a:spcAft>
                <a:spcPct val="0"/>
              </a:spcAft>
              <a:buClr>
                <a:srgbClr val="000000"/>
              </a:buClr>
              <a:buSzPct val="25000"/>
              <a:buFontTx/>
              <a:buNone/>
            </a:pPr>
            <a:r>
              <a:rPr lang="en-US" altLang="en-US" sz="2400" b="1" smtClean="0">
                <a:solidFill>
                  <a:srgbClr val="000000"/>
                </a:solidFill>
                <a:latin typeface="Arial" panose="020B0604020202020204" pitchFamily="34" charset="0"/>
                <a:cs typeface="Arial" panose="020B0604020202020204" pitchFamily="34" charset="0"/>
                <a:sym typeface="Arial" panose="020B0604020202020204" pitchFamily="34" charset="0"/>
              </a:rPr>
              <a:t>Tim Blackford</a:t>
            </a:r>
          </a:p>
          <a:p>
            <a:pPr eaLnBrk="1" hangingPunct="1">
              <a:spcBef>
                <a:spcPts val="475"/>
              </a:spcBef>
              <a:spcAft>
                <a:spcPct val="0"/>
              </a:spcAft>
              <a:buClr>
                <a:srgbClr val="000000"/>
              </a:buClr>
              <a:buSzPct val="25000"/>
              <a:buFontTx/>
              <a:buNone/>
            </a:pPr>
            <a:r>
              <a:rPr lang="en-US" altLang="en-US" sz="2400" b="1" smtClean="0">
                <a:solidFill>
                  <a:srgbClr val="000000"/>
                </a:solidFill>
                <a:latin typeface="Arial" panose="020B0604020202020204" pitchFamily="34" charset="0"/>
                <a:cs typeface="Arial" panose="020B0604020202020204" pitchFamily="34" charset="0"/>
                <a:sym typeface="Arial" panose="020B0604020202020204" pitchFamily="34" charset="0"/>
              </a:rPr>
              <a:t>Systems &amp; Quality Assurance Branch</a:t>
            </a:r>
          </a:p>
          <a:p>
            <a:pPr eaLnBrk="1" hangingPunct="1">
              <a:spcBef>
                <a:spcPts val="475"/>
              </a:spcBef>
              <a:spcAft>
                <a:spcPct val="0"/>
              </a:spcAft>
              <a:buClr>
                <a:srgbClr val="000000"/>
              </a:buClr>
              <a:buSzPct val="25000"/>
              <a:buFontTx/>
              <a:buNone/>
            </a:pPr>
            <a:r>
              <a:rPr lang="en-US" altLang="en-US" sz="2400" b="1" smtClean="0">
                <a:solidFill>
                  <a:srgbClr val="000000"/>
                </a:solidFill>
                <a:latin typeface="Arial" panose="020B0604020202020204" pitchFamily="34" charset="0"/>
                <a:cs typeface="Arial" panose="020B0604020202020204" pitchFamily="34" charset="0"/>
                <a:sym typeface="Arial" panose="020B0604020202020204" pitchFamily="34" charset="0"/>
              </a:rPr>
              <a:t>Remote Sensing Division</a:t>
            </a:r>
          </a:p>
          <a:p>
            <a:pPr eaLnBrk="1" hangingPunct="1">
              <a:spcBef>
                <a:spcPts val="475"/>
              </a:spcBef>
              <a:spcAft>
                <a:spcPct val="0"/>
              </a:spcAft>
              <a:buClr>
                <a:srgbClr val="000000"/>
              </a:buClr>
              <a:buSzPct val="25000"/>
              <a:buFontTx/>
              <a:buNone/>
            </a:pPr>
            <a:r>
              <a:rPr lang="en-US" altLang="en-US" sz="2400" b="1" smtClean="0">
                <a:solidFill>
                  <a:srgbClr val="000000"/>
                </a:solidFill>
                <a:latin typeface="Arial" panose="020B0604020202020204" pitchFamily="34" charset="0"/>
                <a:cs typeface="Arial" panose="020B0604020202020204" pitchFamily="34" charset="0"/>
                <a:sym typeface="Arial" panose="020B0604020202020204" pitchFamily="34" charset="0"/>
              </a:rPr>
              <a:t>National Geodetic Survey</a:t>
            </a:r>
          </a:p>
        </p:txBody>
      </p:sp>
      <p:pic>
        <p:nvPicPr>
          <p:cNvPr id="57348" name="Shape 10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567" b="20000"/>
          <a:stretch>
            <a:fillRect/>
          </a:stretch>
        </p:blipFill>
        <p:spPr bwMode="auto">
          <a:xfrm>
            <a:off x="7008813" y="0"/>
            <a:ext cx="2135187" cy="12192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49" name="Shape 10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14545" b="11514"/>
          <a:stretch>
            <a:fillRect/>
          </a:stretch>
        </p:blipFill>
        <p:spPr bwMode="auto">
          <a:xfrm>
            <a:off x="12700" y="-7938"/>
            <a:ext cx="2698750" cy="1227138"/>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0" name="Shape 10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r="12131"/>
          <a:stretch>
            <a:fillRect/>
          </a:stretch>
        </p:blipFill>
        <p:spPr bwMode="auto">
          <a:xfrm>
            <a:off x="4848225" y="-7938"/>
            <a:ext cx="2162175" cy="1227138"/>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1" name="Shape 10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11560" b="7301"/>
          <a:stretch>
            <a:fillRect/>
          </a:stretch>
        </p:blipFill>
        <p:spPr bwMode="auto">
          <a:xfrm>
            <a:off x="2711450" y="0"/>
            <a:ext cx="2212975" cy="12192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C:\MikeA other computer\Presentations\2015\FPW\mason_inle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463"/>
            <a:ext cx="914082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MikeA other computer\Presentations\2015\FPW\mason_inlet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541463"/>
            <a:ext cx="91440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1"/>
          <p:cNvSpPr>
            <a:spLocks noGrp="1"/>
          </p:cNvSpPr>
          <p:nvPr>
            <p:ph type="title"/>
          </p:nvPr>
        </p:nvSpPr>
        <p:spPr>
          <a:xfrm>
            <a:off x="152400" y="304800"/>
            <a:ext cx="8839200" cy="668338"/>
          </a:xfrm>
        </p:spPr>
        <p:txBody>
          <a:bodyPr>
            <a:normAutofit/>
          </a:bodyPr>
          <a:lstStyle/>
          <a:p>
            <a:pPr algn="ctr">
              <a:defRPr/>
            </a:pPr>
            <a:r>
              <a:rPr lang="en-US" altLang="en-US" sz="2800" dirty="0" smtClean="0">
                <a:solidFill>
                  <a:schemeClr val="tx1"/>
                </a:solidFill>
                <a:latin typeface="Arial" panose="020B0604020202020204" pitchFamily="34" charset="0"/>
                <a:cs typeface="Arial" panose="020B0604020202020204" pitchFamily="34" charset="0"/>
              </a:rPr>
              <a:t>Topographic-Bathymetric Lidar for Shoreline</a:t>
            </a:r>
          </a:p>
        </p:txBody>
      </p:sp>
      <p:sp>
        <p:nvSpPr>
          <p:cNvPr id="67589" name="Rectangle 2"/>
          <p:cNvSpPr>
            <a:spLocks noChangeArrowheads="1"/>
          </p:cNvSpPr>
          <p:nvPr/>
        </p:nvSpPr>
        <p:spPr bwMode="auto">
          <a:xfrm>
            <a:off x="153988" y="11430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chemeClr val="tx1"/>
              </a:solidFill>
              <a:latin typeface="Arial" panose="020B0604020202020204" pitchFamily="34" charset="0"/>
              <a:sym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p:cNvSpPr>
            <a:spLocks noGrp="1"/>
          </p:cNvSpPr>
          <p:nvPr>
            <p:ph type="title"/>
          </p:nvPr>
        </p:nvSpPr>
        <p:spPr>
          <a:xfrm>
            <a:off x="152400" y="304800"/>
            <a:ext cx="8839200" cy="668338"/>
          </a:xfrm>
        </p:spPr>
        <p:txBody>
          <a:bodyPr>
            <a:normAutofit/>
          </a:bodyPr>
          <a:lstStyle/>
          <a:p>
            <a:pPr algn="ctr">
              <a:defRPr/>
            </a:pPr>
            <a:r>
              <a:rPr lang="en-US" altLang="en-US" sz="2800" dirty="0" smtClean="0">
                <a:solidFill>
                  <a:schemeClr val="tx1"/>
                </a:solidFill>
                <a:latin typeface="Arial" panose="020B0604020202020204" pitchFamily="34" charset="0"/>
                <a:cs typeface="Arial" panose="020B0604020202020204" pitchFamily="34" charset="0"/>
              </a:rPr>
              <a:t>Topo-Bathy Lidar for Near-Shore </a:t>
            </a:r>
            <a:r>
              <a:rPr lang="en-US" altLang="en-US" sz="2800" dirty="0">
                <a:solidFill>
                  <a:schemeClr val="tx1"/>
                </a:solidFill>
                <a:latin typeface="Arial" panose="020B0604020202020204" pitchFamily="34" charset="0"/>
                <a:cs typeface="Arial" panose="020B0604020202020204" pitchFamily="34" charset="0"/>
              </a:rPr>
              <a:t>B</a:t>
            </a:r>
            <a:r>
              <a:rPr lang="en-US" altLang="en-US" sz="2800" dirty="0" smtClean="0">
                <a:solidFill>
                  <a:schemeClr val="tx1"/>
                </a:solidFill>
                <a:latin typeface="Arial" panose="020B0604020202020204" pitchFamily="34" charset="0"/>
                <a:cs typeface="Arial" panose="020B0604020202020204" pitchFamily="34" charset="0"/>
              </a:rPr>
              <a:t>athymetry</a:t>
            </a:r>
          </a:p>
        </p:txBody>
      </p:sp>
      <p:sp>
        <p:nvSpPr>
          <p:cNvPr id="63493" name="Rectangle 2"/>
          <p:cNvSpPr>
            <a:spLocks noChangeArrowheads="1"/>
          </p:cNvSpPr>
          <p:nvPr/>
        </p:nvSpPr>
        <p:spPr bwMode="auto">
          <a:xfrm>
            <a:off x="153988" y="11430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a:solidFill>
                  <a:schemeClr val="bg1"/>
                </a:solidFill>
                <a:latin typeface="Verdana" panose="020B0604030504040204" pitchFamily="34" charset="0"/>
              </a:defRPr>
            </a:lvl1pPr>
            <a:lvl2pPr marL="742950" indent="-285750" eaLnBrk="0" hangingPunct="0">
              <a:spcBef>
                <a:spcPct val="20000"/>
              </a:spcBef>
              <a:buChar char="–"/>
              <a:defRPr>
                <a:solidFill>
                  <a:schemeClr val="bg1"/>
                </a:solidFill>
                <a:latin typeface="Verdana" panose="020B0604030504040204" pitchFamily="34" charset="0"/>
              </a:defRPr>
            </a:lvl2pPr>
            <a:lvl3pPr marL="1143000" indent="-228600" eaLnBrk="0" hangingPunct="0">
              <a:spcBef>
                <a:spcPct val="20000"/>
              </a:spcBef>
              <a:buChar char="•"/>
              <a:defRPr>
                <a:solidFill>
                  <a:schemeClr val="bg1"/>
                </a:solidFill>
                <a:latin typeface="Verdana" panose="020B0604030504040204" pitchFamily="34" charset="0"/>
              </a:defRPr>
            </a:lvl3pPr>
            <a:lvl4pPr marL="1600200" indent="-228600" eaLnBrk="0" hangingPunct="0">
              <a:spcBef>
                <a:spcPct val="20000"/>
              </a:spcBef>
              <a:buChar char="–"/>
              <a:defRPr>
                <a:solidFill>
                  <a:schemeClr val="bg1"/>
                </a:solidFill>
                <a:latin typeface="Verdana" panose="020B0604030504040204" pitchFamily="34" charset="0"/>
              </a:defRPr>
            </a:lvl4pPr>
            <a:lvl5pPr marL="2057400" indent="-228600" eaLnBrk="0" hangingPunct="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7" name="Picture 6"/>
          <p:cNvPicPr>
            <a:picLocks noChangeAspect="1"/>
          </p:cNvPicPr>
          <p:nvPr/>
        </p:nvPicPr>
        <p:blipFill>
          <a:blip r:embed="rId3"/>
          <a:stretch>
            <a:fillRect/>
          </a:stretch>
        </p:blipFill>
        <p:spPr>
          <a:xfrm>
            <a:off x="4144886" y="2819400"/>
            <a:ext cx="4846714" cy="3870865"/>
          </a:xfrm>
          <a:prstGeom prst="rect">
            <a:avLst/>
          </a:prstGeom>
        </p:spPr>
      </p:pic>
      <p:pic>
        <p:nvPicPr>
          <p:cNvPr id="6" name="Shape 10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51" y="1381517"/>
            <a:ext cx="502920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51001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533400" y="138113"/>
            <a:ext cx="8077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Photogrammetry - Lidar Hybrid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2467" name="Rectangle 2"/>
          <p:cNvSpPr>
            <a:spLocks noChangeArrowheads="1"/>
          </p:cNvSpPr>
          <p:nvPr/>
        </p:nvSpPr>
        <p:spPr bwMode="auto">
          <a:xfrm>
            <a:off x="152400" y="1133475"/>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308" y="1366837"/>
            <a:ext cx="4832292" cy="2667669"/>
          </a:xfrm>
          <a:prstGeom prst="rect">
            <a:avLst/>
          </a:prstGeom>
          <a:ln w="635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308" y="4090040"/>
            <a:ext cx="4832292" cy="2650131"/>
          </a:xfrm>
          <a:prstGeom prst="rect">
            <a:avLst/>
          </a:prstGeom>
          <a:ln w="6350">
            <a:solidFill>
              <a:schemeClr val="tx1"/>
            </a:solidFill>
          </a:ln>
        </p:spPr>
      </p:pic>
      <p:sp>
        <p:nvSpPr>
          <p:cNvPr id="4" name="TextBox 3"/>
          <p:cNvSpPr txBox="1"/>
          <p:nvPr/>
        </p:nvSpPr>
        <p:spPr>
          <a:xfrm>
            <a:off x="228600" y="1747986"/>
            <a:ext cx="3733800" cy="378565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MHW and MLLW contour lines are derived from the Lidar data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egmented and attributed with the appropriate type of shoreline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Edited to compilation scale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Additional features compiled from imagery</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730702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t>Shoreline Data Format</a:t>
            </a:r>
          </a:p>
        </p:txBody>
      </p:sp>
      <p:sp>
        <p:nvSpPr>
          <p:cNvPr id="69635"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 name="Rectangle 3"/>
          <p:cNvSpPr>
            <a:spLocks noChangeArrowheads="1"/>
          </p:cNvSpPr>
          <p:nvPr/>
        </p:nvSpPr>
        <p:spPr bwMode="auto">
          <a:xfrm>
            <a:off x="381000" y="923925"/>
            <a:ext cx="8382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The Coastal Cartographic Object Attribute Source Table (C-COAST) was developed to be compatible with our earlier digital mapping format, while allowing our data to be easily translated into IHO S-57 standard attribution used for NOAA ENCs, and to support FGDC standard metadata.</a:t>
            </a:r>
          </a:p>
        </p:txBody>
      </p:sp>
      <p:pic>
        <p:nvPicPr>
          <p:cNvPr id="69637" name="Picture 3" descr="C:\MyFiles\Presentations\CMP Criteria&amp;Specs\Images\C-COAST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9663"/>
            <a:ext cx="91408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_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723" name="Group 3"/>
          <p:cNvGrpSpPr>
            <a:grpSpLocks/>
          </p:cNvGrpSpPr>
          <p:nvPr/>
        </p:nvGrpSpPr>
        <p:grpSpPr bwMode="auto">
          <a:xfrm>
            <a:off x="3886200" y="4267200"/>
            <a:ext cx="1350963" cy="1295400"/>
            <a:chOff x="2448" y="2688"/>
            <a:chExt cx="851" cy="816"/>
          </a:xfrm>
        </p:grpSpPr>
        <p:sp>
          <p:nvSpPr>
            <p:cNvPr id="71714" name="Text Box 4"/>
            <p:cNvSpPr txBox="1">
              <a:spLocks noChangeArrowheads="1"/>
            </p:cNvSpPr>
            <p:nvPr/>
          </p:nvSpPr>
          <p:spPr bwMode="auto">
            <a:xfrm>
              <a:off x="2448" y="3216"/>
              <a:ext cx="851"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0033CC"/>
                  </a:solidFill>
                  <a:latin typeface="Times New Roman" panose="02020603050405020304" pitchFamily="18" charset="0"/>
                </a:rPr>
                <a:t>Shoreline</a:t>
              </a:r>
            </a:p>
          </p:txBody>
        </p:sp>
        <p:sp>
          <p:nvSpPr>
            <p:cNvPr id="71715" name="Line 5"/>
            <p:cNvSpPr>
              <a:spLocks noChangeShapeType="1"/>
            </p:cNvSpPr>
            <p:nvPr/>
          </p:nvSpPr>
          <p:spPr bwMode="auto">
            <a:xfrm flipV="1">
              <a:off x="2832" y="2688"/>
              <a:ext cx="0" cy="624"/>
            </a:xfrm>
            <a:prstGeom prst="line">
              <a:avLst/>
            </a:prstGeom>
            <a:noFill/>
            <a:ln w="9525">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26" name="Group 6"/>
          <p:cNvGrpSpPr>
            <a:grpSpLocks/>
          </p:cNvGrpSpPr>
          <p:nvPr/>
        </p:nvGrpSpPr>
        <p:grpSpPr bwMode="auto">
          <a:xfrm>
            <a:off x="4876800" y="4648200"/>
            <a:ext cx="1182688" cy="1676400"/>
            <a:chOff x="3072" y="2928"/>
            <a:chExt cx="745" cy="1056"/>
          </a:xfrm>
        </p:grpSpPr>
        <p:sp>
          <p:nvSpPr>
            <p:cNvPr id="71712" name="Text Box 7"/>
            <p:cNvSpPr txBox="1">
              <a:spLocks noChangeArrowheads="1"/>
            </p:cNvSpPr>
            <p:nvPr/>
          </p:nvSpPr>
          <p:spPr bwMode="auto">
            <a:xfrm>
              <a:off x="3072" y="3696"/>
              <a:ext cx="745"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9900"/>
                  </a:solidFill>
                  <a:latin typeface="Times New Roman" panose="02020603050405020304" pitchFamily="18" charset="0"/>
                </a:rPr>
                <a:t>Contour</a:t>
              </a:r>
            </a:p>
          </p:txBody>
        </p:sp>
        <p:sp>
          <p:nvSpPr>
            <p:cNvPr id="71713" name="Line 8"/>
            <p:cNvSpPr>
              <a:spLocks noChangeShapeType="1"/>
            </p:cNvSpPr>
            <p:nvPr/>
          </p:nvSpPr>
          <p:spPr bwMode="auto">
            <a:xfrm flipV="1">
              <a:off x="3456" y="2928"/>
              <a:ext cx="0" cy="864"/>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29" name="Group 9"/>
          <p:cNvGrpSpPr>
            <a:grpSpLocks/>
          </p:cNvGrpSpPr>
          <p:nvPr/>
        </p:nvGrpSpPr>
        <p:grpSpPr bwMode="auto">
          <a:xfrm>
            <a:off x="2057400" y="1066800"/>
            <a:ext cx="1435100" cy="1219200"/>
            <a:chOff x="1296" y="672"/>
            <a:chExt cx="904" cy="768"/>
          </a:xfrm>
        </p:grpSpPr>
        <p:sp>
          <p:nvSpPr>
            <p:cNvPr id="71710" name="Text Box 10"/>
            <p:cNvSpPr txBox="1">
              <a:spLocks noChangeArrowheads="1"/>
            </p:cNvSpPr>
            <p:nvPr/>
          </p:nvSpPr>
          <p:spPr bwMode="auto">
            <a:xfrm>
              <a:off x="1296" y="1152"/>
              <a:ext cx="90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FF00"/>
                  </a:solidFill>
                  <a:latin typeface="Times New Roman" panose="02020603050405020304" pitchFamily="18" charset="0"/>
                </a:rPr>
                <a:t>Landmark</a:t>
              </a:r>
            </a:p>
          </p:txBody>
        </p:sp>
        <p:sp>
          <p:nvSpPr>
            <p:cNvPr id="71711" name="Line 11"/>
            <p:cNvSpPr>
              <a:spLocks noChangeShapeType="1"/>
            </p:cNvSpPr>
            <p:nvPr/>
          </p:nvSpPr>
          <p:spPr bwMode="auto">
            <a:xfrm flipV="1">
              <a:off x="1728" y="672"/>
              <a:ext cx="0" cy="528"/>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32" name="Group 12"/>
          <p:cNvGrpSpPr>
            <a:grpSpLocks/>
          </p:cNvGrpSpPr>
          <p:nvPr/>
        </p:nvGrpSpPr>
        <p:grpSpPr bwMode="auto">
          <a:xfrm>
            <a:off x="381000" y="2514600"/>
            <a:ext cx="1976438" cy="1524000"/>
            <a:chOff x="240" y="1584"/>
            <a:chExt cx="1245" cy="960"/>
          </a:xfrm>
        </p:grpSpPr>
        <p:sp>
          <p:nvSpPr>
            <p:cNvPr id="71708" name="Text Box 13"/>
            <p:cNvSpPr txBox="1">
              <a:spLocks noChangeArrowheads="1"/>
            </p:cNvSpPr>
            <p:nvPr/>
          </p:nvSpPr>
          <p:spPr bwMode="auto">
            <a:xfrm>
              <a:off x="240" y="2256"/>
              <a:ext cx="1245"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00FF"/>
                  </a:solidFill>
                  <a:latin typeface="Times New Roman" panose="02020603050405020304" pitchFamily="18" charset="0"/>
                </a:rPr>
                <a:t>Transportation</a:t>
              </a:r>
            </a:p>
          </p:txBody>
        </p:sp>
        <p:sp>
          <p:nvSpPr>
            <p:cNvPr id="71709" name="Line 14"/>
            <p:cNvSpPr>
              <a:spLocks noChangeShapeType="1"/>
            </p:cNvSpPr>
            <p:nvPr/>
          </p:nvSpPr>
          <p:spPr bwMode="auto">
            <a:xfrm flipV="1">
              <a:off x="864" y="1584"/>
              <a:ext cx="0" cy="720"/>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35" name="Group 15"/>
          <p:cNvGrpSpPr>
            <a:grpSpLocks/>
          </p:cNvGrpSpPr>
          <p:nvPr/>
        </p:nvGrpSpPr>
        <p:grpSpPr bwMode="auto">
          <a:xfrm>
            <a:off x="3124200" y="3657600"/>
            <a:ext cx="2595563" cy="1219200"/>
            <a:chOff x="1968" y="2304"/>
            <a:chExt cx="1635" cy="768"/>
          </a:xfrm>
        </p:grpSpPr>
        <p:sp>
          <p:nvSpPr>
            <p:cNvPr id="71706" name="Line 16"/>
            <p:cNvSpPr>
              <a:spLocks noChangeShapeType="1"/>
            </p:cNvSpPr>
            <p:nvPr/>
          </p:nvSpPr>
          <p:spPr bwMode="auto">
            <a:xfrm flipV="1">
              <a:off x="2736" y="2304"/>
              <a:ext cx="0" cy="52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07" name="Text Box 17"/>
            <p:cNvSpPr txBox="1">
              <a:spLocks noChangeArrowheads="1"/>
            </p:cNvSpPr>
            <p:nvPr/>
          </p:nvSpPr>
          <p:spPr bwMode="auto">
            <a:xfrm>
              <a:off x="1968" y="2784"/>
              <a:ext cx="16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FFFF"/>
                  </a:solidFill>
                  <a:latin typeface="Times New Roman" panose="02020603050405020304" pitchFamily="18" charset="0"/>
                </a:rPr>
                <a:t>Alongshore Feature</a:t>
              </a:r>
            </a:p>
          </p:txBody>
        </p:sp>
      </p:grpSp>
      <p:grpSp>
        <p:nvGrpSpPr>
          <p:cNvPr id="158738" name="Group 18"/>
          <p:cNvGrpSpPr>
            <a:grpSpLocks/>
          </p:cNvGrpSpPr>
          <p:nvPr/>
        </p:nvGrpSpPr>
        <p:grpSpPr bwMode="auto">
          <a:xfrm>
            <a:off x="457200" y="2667000"/>
            <a:ext cx="4005263" cy="1524000"/>
            <a:chOff x="288" y="1680"/>
            <a:chExt cx="2523" cy="960"/>
          </a:xfrm>
        </p:grpSpPr>
        <p:sp>
          <p:nvSpPr>
            <p:cNvPr id="71704" name="Text Box 19"/>
            <p:cNvSpPr txBox="1">
              <a:spLocks noChangeArrowheads="1"/>
            </p:cNvSpPr>
            <p:nvPr/>
          </p:nvSpPr>
          <p:spPr bwMode="auto">
            <a:xfrm>
              <a:off x="288" y="2352"/>
              <a:ext cx="252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FF00"/>
                  </a:solidFill>
                  <a:latin typeface="Times New Roman" panose="02020603050405020304" pitchFamily="18" charset="0"/>
                </a:rPr>
                <a:t>Cultural Feature Miscellaneous</a:t>
              </a:r>
            </a:p>
          </p:txBody>
        </p:sp>
        <p:sp>
          <p:nvSpPr>
            <p:cNvPr id="71705" name="Line 20"/>
            <p:cNvSpPr>
              <a:spLocks noChangeShapeType="1"/>
            </p:cNvSpPr>
            <p:nvPr/>
          </p:nvSpPr>
          <p:spPr bwMode="auto">
            <a:xfrm flipV="1">
              <a:off x="1488" y="1680"/>
              <a:ext cx="0" cy="72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41" name="Group 21"/>
          <p:cNvGrpSpPr>
            <a:grpSpLocks/>
          </p:cNvGrpSpPr>
          <p:nvPr/>
        </p:nvGrpSpPr>
        <p:grpSpPr bwMode="auto">
          <a:xfrm>
            <a:off x="5105400" y="4572000"/>
            <a:ext cx="1749425" cy="1295400"/>
            <a:chOff x="3216" y="2880"/>
            <a:chExt cx="1101" cy="816"/>
          </a:xfrm>
        </p:grpSpPr>
        <p:sp>
          <p:nvSpPr>
            <p:cNvPr id="71702" name="Text Box 22"/>
            <p:cNvSpPr txBox="1">
              <a:spLocks noChangeArrowheads="1"/>
            </p:cNvSpPr>
            <p:nvPr/>
          </p:nvSpPr>
          <p:spPr bwMode="auto">
            <a:xfrm>
              <a:off x="3216" y="3408"/>
              <a:ext cx="1101"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CC0000"/>
                  </a:solidFill>
                  <a:latin typeface="Times New Roman" panose="02020603050405020304" pitchFamily="18" charset="0"/>
                </a:rPr>
                <a:t>Danger Area</a:t>
              </a:r>
            </a:p>
          </p:txBody>
        </p:sp>
        <p:sp>
          <p:nvSpPr>
            <p:cNvPr id="71703" name="Line 23"/>
            <p:cNvSpPr>
              <a:spLocks noChangeShapeType="1"/>
            </p:cNvSpPr>
            <p:nvPr/>
          </p:nvSpPr>
          <p:spPr bwMode="auto">
            <a:xfrm flipV="1">
              <a:off x="3744" y="2880"/>
              <a:ext cx="0" cy="57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44" name="Group 24"/>
          <p:cNvGrpSpPr>
            <a:grpSpLocks/>
          </p:cNvGrpSpPr>
          <p:nvPr/>
        </p:nvGrpSpPr>
        <p:grpSpPr bwMode="auto">
          <a:xfrm>
            <a:off x="1905000" y="3276600"/>
            <a:ext cx="2484438" cy="1447800"/>
            <a:chOff x="1200" y="2064"/>
            <a:chExt cx="1564" cy="912"/>
          </a:xfrm>
        </p:grpSpPr>
        <p:sp>
          <p:nvSpPr>
            <p:cNvPr id="71700" name="Text Box 25"/>
            <p:cNvSpPr txBox="1">
              <a:spLocks noChangeArrowheads="1"/>
            </p:cNvSpPr>
            <p:nvPr/>
          </p:nvSpPr>
          <p:spPr bwMode="auto">
            <a:xfrm>
              <a:off x="1200" y="2688"/>
              <a:ext cx="1564"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00FF"/>
                  </a:solidFill>
                  <a:latin typeface="Times New Roman" panose="02020603050405020304" pitchFamily="18" charset="0"/>
                </a:rPr>
                <a:t>Aid To Navigation</a:t>
              </a:r>
            </a:p>
          </p:txBody>
        </p:sp>
        <p:sp>
          <p:nvSpPr>
            <p:cNvPr id="71701" name="Line 26"/>
            <p:cNvSpPr>
              <a:spLocks noChangeShapeType="1"/>
            </p:cNvSpPr>
            <p:nvPr/>
          </p:nvSpPr>
          <p:spPr bwMode="auto">
            <a:xfrm flipV="1">
              <a:off x="1872" y="2064"/>
              <a:ext cx="0" cy="672"/>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47" name="Group 27"/>
          <p:cNvGrpSpPr>
            <a:grpSpLocks/>
          </p:cNvGrpSpPr>
          <p:nvPr/>
        </p:nvGrpSpPr>
        <p:grpSpPr bwMode="auto">
          <a:xfrm>
            <a:off x="2209800" y="2819400"/>
            <a:ext cx="2341563" cy="1143000"/>
            <a:chOff x="1392" y="1776"/>
            <a:chExt cx="1475" cy="720"/>
          </a:xfrm>
        </p:grpSpPr>
        <p:sp>
          <p:nvSpPr>
            <p:cNvPr id="71698" name="Text Box 28"/>
            <p:cNvSpPr txBox="1">
              <a:spLocks noChangeArrowheads="1"/>
            </p:cNvSpPr>
            <p:nvPr/>
          </p:nvSpPr>
          <p:spPr bwMode="auto">
            <a:xfrm>
              <a:off x="1392" y="2208"/>
              <a:ext cx="1475" cy="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CC0000"/>
                  </a:solidFill>
                  <a:latin typeface="Times New Roman" panose="02020603050405020304" pitchFamily="18" charset="0"/>
                </a:rPr>
                <a:t>Obstruction Point</a:t>
              </a:r>
            </a:p>
          </p:txBody>
        </p:sp>
        <p:sp>
          <p:nvSpPr>
            <p:cNvPr id="71699" name="Line 29"/>
            <p:cNvSpPr>
              <a:spLocks noChangeShapeType="1"/>
            </p:cNvSpPr>
            <p:nvPr/>
          </p:nvSpPr>
          <p:spPr bwMode="auto">
            <a:xfrm flipV="1">
              <a:off x="2064" y="1776"/>
              <a:ext cx="0" cy="48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50" name="Group 30"/>
          <p:cNvGrpSpPr>
            <a:grpSpLocks/>
          </p:cNvGrpSpPr>
          <p:nvPr/>
        </p:nvGrpSpPr>
        <p:grpSpPr bwMode="auto">
          <a:xfrm>
            <a:off x="4191000" y="3429000"/>
            <a:ext cx="2492375" cy="1143000"/>
            <a:chOff x="2640" y="2160"/>
            <a:chExt cx="1569" cy="720"/>
          </a:xfrm>
        </p:grpSpPr>
        <p:sp>
          <p:nvSpPr>
            <p:cNvPr id="71696" name="Text Box 31"/>
            <p:cNvSpPr txBox="1">
              <a:spLocks noChangeArrowheads="1"/>
            </p:cNvSpPr>
            <p:nvPr/>
          </p:nvSpPr>
          <p:spPr bwMode="auto">
            <a:xfrm>
              <a:off x="2640" y="2592"/>
              <a:ext cx="1569"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0000"/>
                  </a:solidFill>
                  <a:latin typeface="Times New Roman" panose="02020603050405020304" pitchFamily="18" charset="0"/>
                </a:rPr>
                <a:t>Obstruction Linear</a:t>
              </a:r>
            </a:p>
          </p:txBody>
        </p:sp>
        <p:sp>
          <p:nvSpPr>
            <p:cNvPr id="71697" name="Line 32"/>
            <p:cNvSpPr>
              <a:spLocks noChangeShapeType="1"/>
            </p:cNvSpPr>
            <p:nvPr/>
          </p:nvSpPr>
          <p:spPr bwMode="auto">
            <a:xfrm flipV="1">
              <a:off x="3408" y="2160"/>
              <a:ext cx="0" cy="48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8753" name="Group 33"/>
          <p:cNvGrpSpPr>
            <a:grpSpLocks/>
          </p:cNvGrpSpPr>
          <p:nvPr/>
        </p:nvGrpSpPr>
        <p:grpSpPr bwMode="auto">
          <a:xfrm>
            <a:off x="2133600" y="4953000"/>
            <a:ext cx="4648200" cy="457200"/>
            <a:chOff x="1344" y="3120"/>
            <a:chExt cx="2928" cy="288"/>
          </a:xfrm>
        </p:grpSpPr>
        <p:sp>
          <p:nvSpPr>
            <p:cNvPr id="71694" name="Line 34"/>
            <p:cNvSpPr>
              <a:spLocks noChangeShapeType="1"/>
            </p:cNvSpPr>
            <p:nvPr/>
          </p:nvSpPr>
          <p:spPr bwMode="auto">
            <a:xfrm>
              <a:off x="3648" y="3264"/>
              <a:ext cx="624"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Text Box 35"/>
            <p:cNvSpPr txBox="1">
              <a:spLocks noChangeArrowheads="1"/>
            </p:cNvSpPr>
            <p:nvPr/>
          </p:nvSpPr>
          <p:spPr bwMode="auto">
            <a:xfrm>
              <a:off x="1344" y="3120"/>
              <a:ext cx="23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a:solidFill>
                    <a:srgbClr val="FFFFFF"/>
                  </a:solidFill>
                  <a:latin typeface="Times New Roman" panose="02020603050405020304" pitchFamily="18" charset="0"/>
                </a:rPr>
                <a:t>Freestanding Marine Feature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 calcmode="lin" valueType="num">
                                      <p:cBhvr additive="base">
                                        <p:cTn id="7" dur="500" fill="hold"/>
                                        <p:tgtEl>
                                          <p:spTgt spid="158723"/>
                                        </p:tgtEl>
                                        <p:attrNameLst>
                                          <p:attrName>ppt_x</p:attrName>
                                        </p:attrNameLst>
                                      </p:cBhvr>
                                      <p:tavLst>
                                        <p:tav tm="0">
                                          <p:val>
                                            <p:strVal val="0-#ppt_w/2"/>
                                          </p:val>
                                        </p:tav>
                                        <p:tav tm="100000">
                                          <p:val>
                                            <p:strVal val="#ppt_x"/>
                                          </p:val>
                                        </p:tav>
                                      </p:tavLst>
                                    </p:anim>
                                    <p:anim calcmode="lin" valueType="num">
                                      <p:cBhvr additive="base">
                                        <p:cTn id="8" dur="500" fill="hold"/>
                                        <p:tgtEl>
                                          <p:spTgt spid="15872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23"/>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8726"/>
                                        </p:tgtEl>
                                        <p:attrNameLst>
                                          <p:attrName>style.visibility</p:attrName>
                                        </p:attrNameLst>
                                      </p:cBhvr>
                                      <p:to>
                                        <p:strVal val="visible"/>
                                      </p:to>
                                    </p:set>
                                    <p:anim calcmode="lin" valueType="num">
                                      <p:cBhvr additive="base">
                                        <p:cTn id="13" dur="500" fill="hold"/>
                                        <p:tgtEl>
                                          <p:spTgt spid="158726"/>
                                        </p:tgtEl>
                                        <p:attrNameLst>
                                          <p:attrName>ppt_x</p:attrName>
                                        </p:attrNameLst>
                                      </p:cBhvr>
                                      <p:tavLst>
                                        <p:tav tm="0">
                                          <p:val>
                                            <p:strVal val="0-#ppt_w/2"/>
                                          </p:val>
                                        </p:tav>
                                        <p:tav tm="100000">
                                          <p:val>
                                            <p:strVal val="#ppt_x"/>
                                          </p:val>
                                        </p:tav>
                                      </p:tavLst>
                                    </p:anim>
                                    <p:anim calcmode="lin" valueType="num">
                                      <p:cBhvr additive="base">
                                        <p:cTn id="14" dur="500" fill="hold"/>
                                        <p:tgtEl>
                                          <p:spTgt spid="15872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2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58732"/>
                                        </p:tgtEl>
                                        <p:attrNameLst>
                                          <p:attrName>style.visibility</p:attrName>
                                        </p:attrNameLst>
                                      </p:cBhvr>
                                      <p:to>
                                        <p:strVal val="visible"/>
                                      </p:to>
                                    </p:set>
                                    <p:anim calcmode="lin" valueType="num">
                                      <p:cBhvr additive="base">
                                        <p:cTn id="19" dur="500" fill="hold"/>
                                        <p:tgtEl>
                                          <p:spTgt spid="158732"/>
                                        </p:tgtEl>
                                        <p:attrNameLst>
                                          <p:attrName>ppt_x</p:attrName>
                                        </p:attrNameLst>
                                      </p:cBhvr>
                                      <p:tavLst>
                                        <p:tav tm="0">
                                          <p:val>
                                            <p:strVal val="0-#ppt_w/2"/>
                                          </p:val>
                                        </p:tav>
                                        <p:tav tm="100000">
                                          <p:val>
                                            <p:strVal val="#ppt_x"/>
                                          </p:val>
                                        </p:tav>
                                      </p:tavLst>
                                    </p:anim>
                                    <p:anim calcmode="lin" valueType="num">
                                      <p:cBhvr additive="base">
                                        <p:cTn id="20" dur="500" fill="hold"/>
                                        <p:tgtEl>
                                          <p:spTgt spid="15873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32"/>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58735"/>
                                        </p:tgtEl>
                                        <p:attrNameLst>
                                          <p:attrName>style.visibility</p:attrName>
                                        </p:attrNameLst>
                                      </p:cBhvr>
                                      <p:to>
                                        <p:strVal val="visible"/>
                                      </p:to>
                                    </p:set>
                                    <p:anim calcmode="lin" valueType="num">
                                      <p:cBhvr additive="base">
                                        <p:cTn id="25" dur="500" fill="hold"/>
                                        <p:tgtEl>
                                          <p:spTgt spid="158735"/>
                                        </p:tgtEl>
                                        <p:attrNameLst>
                                          <p:attrName>ppt_x</p:attrName>
                                        </p:attrNameLst>
                                      </p:cBhvr>
                                      <p:tavLst>
                                        <p:tav tm="0">
                                          <p:val>
                                            <p:strVal val="0-#ppt_w/2"/>
                                          </p:val>
                                        </p:tav>
                                        <p:tav tm="100000">
                                          <p:val>
                                            <p:strVal val="#ppt_x"/>
                                          </p:val>
                                        </p:tav>
                                      </p:tavLst>
                                    </p:anim>
                                    <p:anim calcmode="lin" valueType="num">
                                      <p:cBhvr additive="base">
                                        <p:cTn id="26" dur="500" fill="hold"/>
                                        <p:tgtEl>
                                          <p:spTgt spid="15873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35"/>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58738"/>
                                        </p:tgtEl>
                                        <p:attrNameLst>
                                          <p:attrName>style.visibility</p:attrName>
                                        </p:attrNameLst>
                                      </p:cBhvr>
                                      <p:to>
                                        <p:strVal val="visible"/>
                                      </p:to>
                                    </p:set>
                                    <p:anim calcmode="lin" valueType="num">
                                      <p:cBhvr additive="base">
                                        <p:cTn id="31" dur="500" fill="hold"/>
                                        <p:tgtEl>
                                          <p:spTgt spid="158738"/>
                                        </p:tgtEl>
                                        <p:attrNameLst>
                                          <p:attrName>ppt_x</p:attrName>
                                        </p:attrNameLst>
                                      </p:cBhvr>
                                      <p:tavLst>
                                        <p:tav tm="0">
                                          <p:val>
                                            <p:strVal val="0-#ppt_w/2"/>
                                          </p:val>
                                        </p:tav>
                                        <p:tav tm="100000">
                                          <p:val>
                                            <p:strVal val="#ppt_x"/>
                                          </p:val>
                                        </p:tav>
                                      </p:tavLst>
                                    </p:anim>
                                    <p:anim calcmode="lin" valueType="num">
                                      <p:cBhvr additive="base">
                                        <p:cTn id="32" dur="500" fill="hold"/>
                                        <p:tgtEl>
                                          <p:spTgt spid="15873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38"/>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58741"/>
                                        </p:tgtEl>
                                        <p:attrNameLst>
                                          <p:attrName>style.visibility</p:attrName>
                                        </p:attrNameLst>
                                      </p:cBhvr>
                                      <p:to>
                                        <p:strVal val="visible"/>
                                      </p:to>
                                    </p:set>
                                    <p:anim calcmode="lin" valueType="num">
                                      <p:cBhvr additive="base">
                                        <p:cTn id="37" dur="500" fill="hold"/>
                                        <p:tgtEl>
                                          <p:spTgt spid="158741"/>
                                        </p:tgtEl>
                                        <p:attrNameLst>
                                          <p:attrName>ppt_x</p:attrName>
                                        </p:attrNameLst>
                                      </p:cBhvr>
                                      <p:tavLst>
                                        <p:tav tm="0">
                                          <p:val>
                                            <p:strVal val="0-#ppt_w/2"/>
                                          </p:val>
                                        </p:tav>
                                        <p:tav tm="100000">
                                          <p:val>
                                            <p:strVal val="#ppt_x"/>
                                          </p:val>
                                        </p:tav>
                                      </p:tavLst>
                                    </p:anim>
                                    <p:anim calcmode="lin" valueType="num">
                                      <p:cBhvr additive="base">
                                        <p:cTn id="38" dur="500" fill="hold"/>
                                        <p:tgtEl>
                                          <p:spTgt spid="15874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41"/>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58744"/>
                                        </p:tgtEl>
                                        <p:attrNameLst>
                                          <p:attrName>style.visibility</p:attrName>
                                        </p:attrNameLst>
                                      </p:cBhvr>
                                      <p:to>
                                        <p:strVal val="visible"/>
                                      </p:to>
                                    </p:set>
                                    <p:anim calcmode="lin" valueType="num">
                                      <p:cBhvr additive="base">
                                        <p:cTn id="43" dur="500" fill="hold"/>
                                        <p:tgtEl>
                                          <p:spTgt spid="158744"/>
                                        </p:tgtEl>
                                        <p:attrNameLst>
                                          <p:attrName>ppt_x</p:attrName>
                                        </p:attrNameLst>
                                      </p:cBhvr>
                                      <p:tavLst>
                                        <p:tav tm="0">
                                          <p:val>
                                            <p:strVal val="0-#ppt_w/2"/>
                                          </p:val>
                                        </p:tav>
                                        <p:tav tm="100000">
                                          <p:val>
                                            <p:strVal val="#ppt_x"/>
                                          </p:val>
                                        </p:tav>
                                      </p:tavLst>
                                    </p:anim>
                                    <p:anim calcmode="lin" valueType="num">
                                      <p:cBhvr additive="base">
                                        <p:cTn id="44" dur="500" fill="hold"/>
                                        <p:tgtEl>
                                          <p:spTgt spid="15874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44"/>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58747"/>
                                        </p:tgtEl>
                                        <p:attrNameLst>
                                          <p:attrName>style.visibility</p:attrName>
                                        </p:attrNameLst>
                                      </p:cBhvr>
                                      <p:to>
                                        <p:strVal val="visible"/>
                                      </p:to>
                                    </p:set>
                                    <p:anim calcmode="lin" valueType="num">
                                      <p:cBhvr additive="base">
                                        <p:cTn id="49" dur="500" fill="hold"/>
                                        <p:tgtEl>
                                          <p:spTgt spid="158747"/>
                                        </p:tgtEl>
                                        <p:attrNameLst>
                                          <p:attrName>ppt_x</p:attrName>
                                        </p:attrNameLst>
                                      </p:cBhvr>
                                      <p:tavLst>
                                        <p:tav tm="0">
                                          <p:val>
                                            <p:strVal val="0-#ppt_w/2"/>
                                          </p:val>
                                        </p:tav>
                                        <p:tav tm="100000">
                                          <p:val>
                                            <p:strVal val="#ppt_x"/>
                                          </p:val>
                                        </p:tav>
                                      </p:tavLst>
                                    </p:anim>
                                    <p:anim calcmode="lin" valueType="num">
                                      <p:cBhvr additive="base">
                                        <p:cTn id="50" dur="500" fill="hold"/>
                                        <p:tgtEl>
                                          <p:spTgt spid="15874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4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58750"/>
                                        </p:tgtEl>
                                        <p:attrNameLst>
                                          <p:attrName>style.visibility</p:attrName>
                                        </p:attrNameLst>
                                      </p:cBhvr>
                                      <p:to>
                                        <p:strVal val="visible"/>
                                      </p:to>
                                    </p:set>
                                    <p:anim calcmode="lin" valueType="num">
                                      <p:cBhvr additive="base">
                                        <p:cTn id="55" dur="500" fill="hold"/>
                                        <p:tgtEl>
                                          <p:spTgt spid="158750"/>
                                        </p:tgtEl>
                                        <p:attrNameLst>
                                          <p:attrName>ppt_x</p:attrName>
                                        </p:attrNameLst>
                                      </p:cBhvr>
                                      <p:tavLst>
                                        <p:tav tm="0">
                                          <p:val>
                                            <p:strVal val="0-#ppt_w/2"/>
                                          </p:val>
                                        </p:tav>
                                        <p:tav tm="100000">
                                          <p:val>
                                            <p:strVal val="#ppt_x"/>
                                          </p:val>
                                        </p:tav>
                                      </p:tavLst>
                                    </p:anim>
                                    <p:anim calcmode="lin" valueType="num">
                                      <p:cBhvr additive="base">
                                        <p:cTn id="56" dur="500" fill="hold"/>
                                        <p:tgtEl>
                                          <p:spTgt spid="15875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50"/>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158753"/>
                                        </p:tgtEl>
                                        <p:attrNameLst>
                                          <p:attrName>style.visibility</p:attrName>
                                        </p:attrNameLst>
                                      </p:cBhvr>
                                      <p:to>
                                        <p:strVal val="visible"/>
                                      </p:to>
                                    </p:set>
                                    <p:anim calcmode="lin" valueType="num">
                                      <p:cBhvr additive="base">
                                        <p:cTn id="61" dur="500" fill="hold"/>
                                        <p:tgtEl>
                                          <p:spTgt spid="158753"/>
                                        </p:tgtEl>
                                        <p:attrNameLst>
                                          <p:attrName>ppt_x</p:attrName>
                                        </p:attrNameLst>
                                      </p:cBhvr>
                                      <p:tavLst>
                                        <p:tav tm="0">
                                          <p:val>
                                            <p:strVal val="0-#ppt_w/2"/>
                                          </p:val>
                                        </p:tav>
                                        <p:tav tm="100000">
                                          <p:val>
                                            <p:strVal val="#ppt_x"/>
                                          </p:val>
                                        </p:tav>
                                      </p:tavLst>
                                    </p:anim>
                                    <p:anim calcmode="lin" valueType="num">
                                      <p:cBhvr additive="base">
                                        <p:cTn id="62" dur="500" fill="hold"/>
                                        <p:tgtEl>
                                          <p:spTgt spid="15875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53"/>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158729"/>
                                        </p:tgtEl>
                                        <p:attrNameLst>
                                          <p:attrName>style.visibility</p:attrName>
                                        </p:attrNameLst>
                                      </p:cBhvr>
                                      <p:to>
                                        <p:strVal val="visible"/>
                                      </p:to>
                                    </p:set>
                                    <p:anim calcmode="lin" valueType="num">
                                      <p:cBhvr additive="base">
                                        <p:cTn id="67" dur="500" fill="hold"/>
                                        <p:tgtEl>
                                          <p:spTgt spid="158729"/>
                                        </p:tgtEl>
                                        <p:attrNameLst>
                                          <p:attrName>ppt_x</p:attrName>
                                        </p:attrNameLst>
                                      </p:cBhvr>
                                      <p:tavLst>
                                        <p:tav tm="0">
                                          <p:val>
                                            <p:strVal val="0-#ppt_w/2"/>
                                          </p:val>
                                        </p:tav>
                                        <p:tav tm="100000">
                                          <p:val>
                                            <p:strVal val="#ppt_x"/>
                                          </p:val>
                                        </p:tav>
                                      </p:tavLst>
                                    </p:anim>
                                    <p:anim calcmode="lin" valueType="num">
                                      <p:cBhvr additive="base">
                                        <p:cTn id="68" dur="500" fill="hold"/>
                                        <p:tgtEl>
                                          <p:spTgt spid="15872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87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6200"/>
            <a:ext cx="8229600" cy="838200"/>
          </a:xfrm>
        </p:spPr>
        <p:txBody>
          <a:bodyPr/>
          <a:lstStyle/>
          <a:p>
            <a:pPr eaLnBrk="1" hangingPunct="1"/>
            <a:r>
              <a:rPr lang="en-US" sz="3200" dirty="0" smtClean="0"/>
              <a:t>C-COAST to S-57 Translation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14400"/>
            <a:ext cx="6705600" cy="5797549"/>
          </a:xfrm>
          <a:prstGeom prst="rect">
            <a:avLst/>
          </a:prstGeom>
          <a:ln w="19050">
            <a:solidFill>
              <a:srgbClr val="002060"/>
            </a:solidFill>
          </a:ln>
        </p:spPr>
      </p:pic>
    </p:spTree>
    <p:extLst>
      <p:ext uri="{BB962C8B-B14F-4D97-AF65-F5344CB8AC3E}">
        <p14:creationId xmlns:p14="http://schemas.microsoft.com/office/powerpoint/2010/main" val="2575060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52400" y="9906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chemeClr val="tx1"/>
              </a:solidFill>
              <a:latin typeface="Arial" panose="020B0604020202020204" pitchFamily="34" charset="0"/>
            </a:endParaRPr>
          </a:p>
        </p:txBody>
      </p:sp>
      <p:sp>
        <p:nvSpPr>
          <p:cNvPr id="73731" name="Rectangle 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3200" b="1">
                <a:solidFill>
                  <a:schemeClr val="tx2"/>
                </a:solidFill>
                <a:latin typeface="Arial" panose="020B0604020202020204" pitchFamily="34" charset="0"/>
              </a:rPr>
              <a:t>Project Completion Report</a:t>
            </a:r>
          </a:p>
        </p:txBody>
      </p:sp>
      <p:pic>
        <p:nvPicPr>
          <p:cNvPr id="73732" name="Picture 6" descr="C:\MyFiles\Presentations\CMP Criteria&amp;Specs\Images\PC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2850"/>
            <a:ext cx="42672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descr="C:\MyFiles\Presentations\CMP Criteria&amp;Specs\Images\PC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1212850"/>
            <a:ext cx="428148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52400" y="9906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chemeClr val="tx1"/>
              </a:solidFill>
              <a:latin typeface="Arial" panose="020B0604020202020204" pitchFamily="34" charset="0"/>
            </a:endParaRPr>
          </a:p>
        </p:txBody>
      </p:sp>
      <p:sp>
        <p:nvSpPr>
          <p:cNvPr id="75779" name="Rectangle 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3200" b="1">
                <a:solidFill>
                  <a:schemeClr val="tx2"/>
                </a:solidFill>
                <a:latin typeface="Arial" panose="020B0604020202020204" pitchFamily="34" charset="0"/>
              </a:rPr>
              <a:t>Chart Evaluation File</a:t>
            </a:r>
          </a:p>
        </p:txBody>
      </p:sp>
      <p:pic>
        <p:nvPicPr>
          <p:cNvPr id="75780" name="Picture 6" descr="C:\MyFiles\Presentations\CMP Criteria&amp;Specs\Images\CE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78787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7" descr="C:\MyFiles\Presentations\CMP Criteria&amp;Specs\Images\CE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14825"/>
            <a:ext cx="41592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chemeClr val="tx1"/>
              </a:solidFill>
              <a:latin typeface="Arial" panose="020B0604020202020204" pitchFamily="34" charset="0"/>
            </a:endParaRPr>
          </a:p>
        </p:txBody>
      </p:sp>
      <p:sp>
        <p:nvSpPr>
          <p:cNvPr id="77827"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3200" b="1">
                <a:solidFill>
                  <a:schemeClr val="tx2"/>
                </a:solidFill>
                <a:latin typeface="Arial" panose="020B0604020202020204" pitchFamily="34" charset="0"/>
              </a:rPr>
              <a:t>Project Release</a:t>
            </a:r>
          </a:p>
        </p:txBody>
      </p:sp>
      <p:pic>
        <p:nvPicPr>
          <p:cNvPr id="60424" name="Picture 8"/>
          <p:cNvPicPr>
            <a:picLocks noChangeAspect="1" noChangeArrowheads="1"/>
          </p:cNvPicPr>
          <p:nvPr/>
        </p:nvPicPr>
        <p:blipFill>
          <a:blip r:embed="rId3"/>
          <a:stretch>
            <a:fillRect/>
          </a:stretch>
        </p:blipFill>
        <p:spPr bwMode="auto">
          <a:xfrm>
            <a:off x="609600" y="1920875"/>
            <a:ext cx="5975350" cy="3717925"/>
          </a:xfrm>
          <a:prstGeom prst="rect">
            <a:avLst/>
          </a:prstGeom>
          <a:noFill/>
          <a:ln>
            <a:solidFill>
              <a:srgbClr val="002060"/>
            </a:solidFill>
          </a:ln>
          <a:effectLst>
            <a:outerShdw blurRad="50800" dist="50800" dir="3600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60423" name="Picture 7"/>
          <p:cNvPicPr>
            <a:picLocks noChangeAspect="1" noChangeArrowheads="1"/>
          </p:cNvPicPr>
          <p:nvPr/>
        </p:nvPicPr>
        <p:blipFill>
          <a:blip r:embed="rId4"/>
          <a:stretch>
            <a:fillRect/>
          </a:stretch>
        </p:blipFill>
        <p:spPr bwMode="auto">
          <a:xfrm>
            <a:off x="1828800" y="2895600"/>
            <a:ext cx="7162800" cy="3749675"/>
          </a:xfrm>
          <a:prstGeom prst="rect">
            <a:avLst/>
          </a:prstGeom>
          <a:noFill/>
          <a:ln>
            <a:solidFill>
              <a:srgbClr val="002060"/>
            </a:solidFill>
          </a:ln>
          <a:effectLst>
            <a:outerShdw blurRad="50800" dist="50800" dir="3600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
        <p:nvSpPr>
          <p:cNvPr id="77830" name="Text Box 9"/>
          <p:cNvSpPr txBox="1">
            <a:spLocks noChangeArrowheads="1"/>
          </p:cNvSpPr>
          <p:nvPr/>
        </p:nvSpPr>
        <p:spPr bwMode="auto">
          <a:xfrm>
            <a:off x="381000" y="1066800"/>
            <a:ext cx="8382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50000"/>
              </a:spcBef>
              <a:buFontTx/>
              <a:buNone/>
            </a:pPr>
            <a:r>
              <a:rPr lang="en-US" altLang="en-US" sz="2000">
                <a:solidFill>
                  <a:schemeClr val="tx1"/>
                </a:solidFill>
                <a:latin typeface="Arial" panose="020B0604020202020204" pitchFamily="34" charset="0"/>
              </a:rPr>
              <a:t>OCS is informed via email that shoreline data is available on the NOAA Shoreline Data Explorer, with the PCR and CEF sent as attachments.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B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1298724"/>
            <a:ext cx="9144000" cy="5559276"/>
          </a:xfrm>
          <a:prstGeom prst="rect">
            <a:avLst/>
          </a:prstGeom>
        </p:spPr>
      </p:pic>
      <p:sp>
        <p:nvSpPr>
          <p:cNvPr id="83970" name="Rectangle 3"/>
          <p:cNvSpPr>
            <a:spLocks noChangeArrowheads="1"/>
          </p:cNvSpPr>
          <p:nvPr/>
        </p:nvSpPr>
        <p:spPr bwMode="auto">
          <a:xfrm>
            <a:off x="685800" y="262408"/>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Shoreline Survey Question</a:t>
            </a:r>
            <a:endParaRPr kumimoji="0" lang="en-US" altLang="en-US" sz="36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914400" y="2133600"/>
            <a:ext cx="7543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How long is the (charted) U.S. Shoreline?</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1028700" lvl="1" fontAlgn="auto">
              <a:spcBef>
                <a:spcPct val="0"/>
              </a:spcBef>
              <a:spcAft>
                <a:spcPts val="0"/>
              </a:spcAft>
              <a:defRPr/>
            </a:pPr>
            <a:r>
              <a:rPr lang="en-US" altLang="en-US" sz="2000" b="1" kern="0" noProof="0" dirty="0" smtClean="0">
                <a:solidFill>
                  <a:srgbClr val="000000"/>
                </a:solidFill>
                <a:latin typeface="Arial" panose="020B0604020202020204" pitchFamily="34" charset="0"/>
                <a:sym typeface="Arial"/>
                <a:rtl val="0"/>
              </a:rPr>
              <a:t>18,236 miles</a:t>
            </a:r>
          </a:p>
          <a:p>
            <a:pPr marL="1028700" lvl="1" fontAlgn="auto">
              <a:spcBef>
                <a:spcPct val="0"/>
              </a:spcBef>
              <a:spcAft>
                <a:spcPts val="0"/>
              </a:spcAft>
              <a:defRPr/>
            </a:pPr>
            <a:r>
              <a:rPr kumimoji="0" lang="en-US" altLang="en-US" sz="2000" b="1" i="0" u="none" strike="noStrike" kern="0" cap="none" spc="0" normalizeH="0" baseline="0" dirty="0" smtClean="0">
                <a:ln>
                  <a:noFill/>
                </a:ln>
                <a:solidFill>
                  <a:srgbClr val="000000"/>
                </a:solidFill>
                <a:effectLst/>
                <a:uLnTx/>
                <a:uFillTx/>
                <a:latin typeface="Arial" panose="020B0604020202020204" pitchFamily="34" charset="0"/>
                <a:sym typeface="Arial"/>
                <a:rtl val="0"/>
              </a:rPr>
              <a:t>95,025</a:t>
            </a:r>
            <a:r>
              <a:rPr kumimoji="0" lang="en-US" altLang="en-US" sz="2000" b="1" i="0" u="none" strike="noStrike" kern="0" cap="none" spc="0" normalizeH="0" dirty="0" smtClean="0">
                <a:ln>
                  <a:noFill/>
                </a:ln>
                <a:solidFill>
                  <a:srgbClr val="000000"/>
                </a:solidFill>
                <a:effectLst/>
                <a:uLnTx/>
                <a:uFillTx/>
                <a:latin typeface="Arial" panose="020B0604020202020204" pitchFamily="34" charset="0"/>
                <a:sym typeface="Arial"/>
                <a:rtl val="0"/>
              </a:rPr>
              <a:t> miles</a:t>
            </a:r>
          </a:p>
          <a:p>
            <a:pPr marL="1028700" lvl="1" fontAlgn="auto">
              <a:spcBef>
                <a:spcPct val="0"/>
              </a:spcBef>
              <a:spcAft>
                <a:spcPts val="0"/>
              </a:spcAft>
              <a:defRPr/>
            </a:pPr>
            <a:r>
              <a:rPr lang="en-US" altLang="en-US" sz="2000" b="1" kern="0" baseline="0" noProof="0" dirty="0" smtClean="0">
                <a:solidFill>
                  <a:srgbClr val="000000"/>
                </a:solidFill>
                <a:latin typeface="Arial" panose="020B0604020202020204" pitchFamily="34" charset="0"/>
                <a:sym typeface="Arial"/>
                <a:rtl val="0"/>
              </a:rPr>
              <a:t>166,802</a:t>
            </a:r>
            <a:r>
              <a:rPr lang="en-US" altLang="en-US" sz="2000" b="1" kern="0" noProof="0" dirty="0" smtClean="0">
                <a:solidFill>
                  <a:srgbClr val="000000"/>
                </a:solidFill>
                <a:latin typeface="Arial" panose="020B0604020202020204" pitchFamily="34" charset="0"/>
                <a:sym typeface="Arial"/>
                <a:rtl val="0"/>
              </a:rPr>
              <a:t> miles</a:t>
            </a:r>
          </a:p>
          <a:p>
            <a:pPr marL="1028700" lvl="1" fontAlgn="auto">
              <a:spcBef>
                <a:spcPct val="0"/>
              </a:spcBef>
              <a:spcAft>
                <a:spcPts val="0"/>
              </a:spcAft>
              <a:defRPr/>
            </a:pPr>
            <a:r>
              <a:rPr kumimoji="0" lang="en-US" altLang="en-US" sz="2000" b="1" i="0" u="none" strike="noStrike" kern="0" cap="none" spc="0" normalizeH="0" baseline="0" dirty="0" smtClean="0">
                <a:ln>
                  <a:noFill/>
                </a:ln>
                <a:solidFill>
                  <a:srgbClr val="000000"/>
                </a:solidFill>
                <a:effectLst/>
                <a:uLnTx/>
                <a:uFillTx/>
                <a:latin typeface="Arial" panose="020B0604020202020204" pitchFamily="34" charset="0"/>
                <a:sym typeface="Arial"/>
                <a:rtl val="0"/>
              </a:rPr>
              <a:t>All</a:t>
            </a:r>
            <a:r>
              <a:rPr kumimoji="0" lang="en-US" altLang="en-US" sz="2000" b="1" i="0" u="none" strike="noStrike" kern="0" cap="none" spc="0" normalizeH="0" dirty="0" smtClean="0">
                <a:ln>
                  <a:noFill/>
                </a:ln>
                <a:solidFill>
                  <a:srgbClr val="000000"/>
                </a:solidFill>
                <a:effectLst/>
                <a:uLnTx/>
                <a:uFillTx/>
                <a:latin typeface="Arial" panose="020B0604020202020204" pitchFamily="34" charset="0"/>
                <a:sym typeface="Arial"/>
                <a:rtl val="0"/>
              </a:rPr>
              <a:t> of the above</a:t>
            </a:r>
            <a:endPar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sym typeface="Arial"/>
              <a:rtl val="0"/>
            </a:endParaRPr>
          </a:p>
        </p:txBody>
      </p:sp>
      <p:sp>
        <p:nvSpPr>
          <p:cNvPr id="6" name="Rectangle 2"/>
          <p:cNvSpPr>
            <a:spLocks noChangeArrowheads="1"/>
          </p:cNvSpPr>
          <p:nvPr/>
        </p:nvSpPr>
        <p:spPr bwMode="auto">
          <a:xfrm>
            <a:off x="152400" y="1222524"/>
            <a:ext cx="8839200" cy="76200"/>
          </a:xfrm>
          <a:prstGeom prst="rect">
            <a:avLst/>
          </a:prstGeom>
          <a:gradFill rotWithShape="0">
            <a:gsLst>
              <a:gs pos="0">
                <a:srgbClr val="051765"/>
              </a:gs>
              <a:gs pos="100000">
                <a:srgbClr val="4CBDFC"/>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 name="Rounded Rectangle 2"/>
          <p:cNvSpPr/>
          <p:nvPr/>
        </p:nvSpPr>
        <p:spPr>
          <a:xfrm>
            <a:off x="1905000" y="4114800"/>
            <a:ext cx="2133600" cy="3810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9439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3" name="Title 3"/>
          <p:cNvSpPr txBox="1">
            <a:spLocks/>
          </p:cNvSpPr>
          <p:nvPr/>
        </p:nvSpPr>
        <p:spPr bwMode="auto">
          <a:xfrm>
            <a:off x="457200" y="11430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71500" indent="-571500" algn="l">
              <a:buFont typeface="Arial" panose="020B0604020202020204" pitchFamily="34" charset="0"/>
              <a:buChar char="•"/>
            </a:pPr>
            <a:r>
              <a:rPr lang="en-US" sz="2400" kern="0" dirty="0" smtClean="0"/>
              <a:t>National Shoreline and the Remote Sensing Division</a:t>
            </a:r>
          </a:p>
          <a:p>
            <a:pPr marL="571500" indent="-571500" algn="l">
              <a:buFont typeface="Arial" panose="020B0604020202020204" pitchFamily="34" charset="0"/>
              <a:buChar char="•"/>
            </a:pPr>
            <a:r>
              <a:rPr lang="en-US" sz="2400" kern="0" dirty="0" smtClean="0"/>
              <a:t>Updating nautical charts</a:t>
            </a:r>
          </a:p>
          <a:p>
            <a:pPr marL="571500" indent="-571500" algn="l">
              <a:buFont typeface="Arial" panose="020B0604020202020204" pitchFamily="34" charset="0"/>
              <a:buChar char="•"/>
            </a:pPr>
            <a:r>
              <a:rPr lang="en-US" sz="2400" kern="0" dirty="0" smtClean="0"/>
              <a:t>Mapping the shoreline</a:t>
            </a:r>
          </a:p>
          <a:p>
            <a:pPr marL="571500" indent="-571500" algn="l">
              <a:buFont typeface="Arial" panose="020B0604020202020204" pitchFamily="34" charset="0"/>
              <a:buChar char="•"/>
            </a:pPr>
            <a:r>
              <a:rPr lang="en-US" sz="2400" kern="0" dirty="0" smtClean="0"/>
              <a:t>Shoreline data format and feature attribution</a:t>
            </a:r>
          </a:p>
          <a:p>
            <a:pPr marL="571500" indent="-571500" algn="l">
              <a:buFont typeface="Arial" panose="020B0604020202020204" pitchFamily="34" charset="0"/>
              <a:buChar char="•"/>
            </a:pPr>
            <a:r>
              <a:rPr lang="en-US" sz="2400" kern="0" dirty="0" smtClean="0"/>
              <a:t>Final products</a:t>
            </a:r>
          </a:p>
          <a:p>
            <a:pPr marL="571500" indent="-571500" algn="l">
              <a:buFont typeface="Arial" panose="020B0604020202020204" pitchFamily="34" charset="0"/>
              <a:buChar char="•"/>
            </a:pPr>
            <a:r>
              <a:rPr lang="en-US" sz="2400" kern="0" dirty="0" smtClean="0"/>
              <a:t>Project types</a:t>
            </a:r>
          </a:p>
          <a:p>
            <a:pPr marL="571500" indent="-571500" algn="l">
              <a:buFont typeface="Arial" panose="020B0604020202020204" pitchFamily="34" charset="0"/>
              <a:buChar char="•"/>
            </a:pPr>
            <a:r>
              <a:rPr lang="en-US" sz="2400" kern="0" dirty="0" smtClean="0"/>
              <a:t>Data access and delivery</a:t>
            </a:r>
          </a:p>
          <a:p>
            <a:pPr marL="571500" indent="-571500" algn="l">
              <a:buFont typeface="Arial" panose="020B0604020202020204" pitchFamily="34" charset="0"/>
              <a:buChar char="•"/>
            </a:pPr>
            <a:r>
              <a:rPr lang="en-US" sz="2400" kern="0" dirty="0" smtClean="0"/>
              <a:t>Other shoreline data layers</a:t>
            </a:r>
          </a:p>
          <a:p>
            <a:pPr marL="571500" indent="-571500" algn="l">
              <a:buFont typeface="Arial" panose="020B0604020202020204" pitchFamily="34" charset="0"/>
              <a:buChar char="•"/>
            </a:pPr>
            <a:r>
              <a:rPr lang="en-US" sz="2400" kern="0" dirty="0" smtClean="0"/>
              <a:t>Imagery and Lidar data access</a:t>
            </a:r>
          </a:p>
          <a:p>
            <a:pPr marL="571500" indent="-571500" algn="l">
              <a:buFont typeface="Arial" panose="020B0604020202020204" pitchFamily="34" charset="0"/>
              <a:buChar char="•"/>
            </a:pPr>
            <a:endParaRPr lang="en-US" sz="2400" kern="0" dirty="0"/>
          </a:p>
        </p:txBody>
      </p:sp>
    </p:spTree>
    <p:extLst>
      <p:ext uri="{BB962C8B-B14F-4D97-AF65-F5344CB8AC3E}">
        <p14:creationId xmlns:p14="http://schemas.microsoft.com/office/powerpoint/2010/main" val="238798797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FBFF"/>
        </a:solidFill>
        <a:effectLst/>
      </p:bgPr>
    </p:bg>
    <p:spTree>
      <p:nvGrpSpPr>
        <p:cNvPr id="1" name=""/>
        <p:cNvGrpSpPr/>
        <p:nvPr/>
      </p:nvGrpSpPr>
      <p:grpSpPr>
        <a:xfrm>
          <a:off x="0" y="0"/>
          <a:ext cx="0" cy="0"/>
          <a:chOff x="0" y="0"/>
          <a:chExt cx="0" cy="0"/>
        </a:xfrm>
      </p:grpSpPr>
      <p:grpSp>
        <p:nvGrpSpPr>
          <p:cNvPr id="3" name="Group 2"/>
          <p:cNvGrpSpPr/>
          <p:nvPr/>
        </p:nvGrpSpPr>
        <p:grpSpPr>
          <a:xfrm>
            <a:off x="152400" y="1371600"/>
            <a:ext cx="8869362" cy="4746625"/>
            <a:chOff x="122238" y="1228725"/>
            <a:chExt cx="8869362" cy="4746625"/>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3588" y="1228725"/>
              <a:ext cx="2779712"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38" y="1252538"/>
              <a:ext cx="487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l="32143" t="48596" r="44643" b="27106"/>
            <a:stretch>
              <a:fillRect/>
            </a:stretch>
          </p:blipFill>
          <p:spPr bwMode="auto">
            <a:xfrm>
              <a:off x="3429000" y="3500438"/>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3">
              <a:extLst>
                <a:ext uri="{28A0092B-C50C-407E-A947-70E740481C1C}">
                  <a14:useLocalDpi xmlns:a14="http://schemas.microsoft.com/office/drawing/2010/main" val="0"/>
                </a:ext>
              </a:extLst>
            </a:blip>
            <a:srcRect l="16444" t="52623" r="56146" b="26244"/>
            <a:stretch>
              <a:fillRect/>
            </a:stretch>
          </p:blipFill>
          <p:spPr bwMode="auto">
            <a:xfrm>
              <a:off x="7239000" y="3697288"/>
              <a:ext cx="175260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9"/>
            <p:cNvSpPr>
              <a:spLocks noChangeArrowheads="1"/>
            </p:cNvSpPr>
            <p:nvPr/>
          </p:nvSpPr>
          <p:spPr bwMode="auto">
            <a:xfrm>
              <a:off x="1627188" y="3738563"/>
              <a:ext cx="890587" cy="68103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800" smtClean="0">
                <a:solidFill>
                  <a:srgbClr val="FF0000"/>
                </a:solidFill>
                <a:latin typeface="Verdana" panose="020B0604030504040204" pitchFamily="34" charset="0"/>
              </a:endParaRPr>
            </a:p>
          </p:txBody>
        </p:sp>
        <p:sp>
          <p:nvSpPr>
            <p:cNvPr id="12" name="Oval 10"/>
            <p:cNvSpPr>
              <a:spLocks noChangeArrowheads="1"/>
            </p:cNvSpPr>
            <p:nvPr/>
          </p:nvSpPr>
          <p:spPr bwMode="auto">
            <a:xfrm>
              <a:off x="3455988" y="3886200"/>
              <a:ext cx="1543050" cy="1371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800" smtClean="0">
                <a:solidFill>
                  <a:srgbClr val="FF0000"/>
                </a:solidFill>
                <a:latin typeface="Verdana" panose="020B0604030504040204" pitchFamily="34" charset="0"/>
              </a:endParaRPr>
            </a:p>
          </p:txBody>
        </p:sp>
        <p:sp>
          <p:nvSpPr>
            <p:cNvPr id="13" name="Oval 11"/>
            <p:cNvSpPr>
              <a:spLocks noChangeArrowheads="1"/>
            </p:cNvSpPr>
            <p:nvPr/>
          </p:nvSpPr>
          <p:spPr bwMode="auto">
            <a:xfrm>
              <a:off x="6351588" y="3697288"/>
              <a:ext cx="638175" cy="6651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800" smtClean="0">
                <a:solidFill>
                  <a:srgbClr val="FF0000"/>
                </a:solidFill>
                <a:latin typeface="Verdana" panose="020B0604030504040204" pitchFamily="34" charset="0"/>
              </a:endParaRPr>
            </a:p>
          </p:txBody>
        </p:sp>
        <p:sp>
          <p:nvSpPr>
            <p:cNvPr id="14" name="Oval 12"/>
            <p:cNvSpPr>
              <a:spLocks noChangeArrowheads="1"/>
            </p:cNvSpPr>
            <p:nvPr/>
          </p:nvSpPr>
          <p:spPr bwMode="auto">
            <a:xfrm>
              <a:off x="7396163" y="3792538"/>
              <a:ext cx="1185862" cy="113982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800" smtClean="0">
                <a:solidFill>
                  <a:srgbClr val="FF0000"/>
                </a:solidFill>
                <a:latin typeface="Verdana" panose="020B0604030504040204" pitchFamily="34" charset="0"/>
              </a:endParaRPr>
            </a:p>
          </p:txBody>
        </p:sp>
        <p:cxnSp>
          <p:nvCxnSpPr>
            <p:cNvPr id="15" name="Straight Arrow Connector 14"/>
            <p:cNvCxnSpPr>
              <a:stCxn id="11" idx="6"/>
            </p:cNvCxnSpPr>
            <p:nvPr/>
          </p:nvCxnSpPr>
          <p:spPr bwMode="auto">
            <a:xfrm>
              <a:off x="2517775" y="4079875"/>
              <a:ext cx="911225" cy="347663"/>
            </a:xfrm>
            <a:prstGeom prst="straightConnector1">
              <a:avLst/>
            </a:prstGeom>
            <a:noFill/>
            <a:ln w="38100" cap="flat" cmpd="sng" algn="ctr">
              <a:solidFill>
                <a:srgbClr val="FF0000"/>
              </a:solidFill>
              <a:prstDash val="solid"/>
              <a:headEnd type="none" w="med" len="med"/>
              <a:tailEnd type="triangle"/>
            </a:ln>
            <a:effectLst/>
          </p:spPr>
        </p:cxnSp>
        <p:cxnSp>
          <p:nvCxnSpPr>
            <p:cNvPr id="16" name="Straight Arrow Connector 15"/>
            <p:cNvCxnSpPr/>
            <p:nvPr/>
          </p:nvCxnSpPr>
          <p:spPr bwMode="auto">
            <a:xfrm>
              <a:off x="6989763" y="4144963"/>
              <a:ext cx="406400" cy="109537"/>
            </a:xfrm>
            <a:prstGeom prst="straightConnector1">
              <a:avLst/>
            </a:prstGeom>
            <a:noFill/>
            <a:ln w="38100" cap="flat" cmpd="sng" algn="ctr">
              <a:solidFill>
                <a:srgbClr val="FF0000"/>
              </a:solidFill>
              <a:prstDash val="solid"/>
              <a:headEnd type="none" w="med" len="med"/>
              <a:tailEnd type="triangle"/>
            </a:ln>
            <a:effectLst/>
          </p:spPr>
        </p:cxnSp>
      </p:grpSp>
      <p:sp>
        <p:nvSpPr>
          <p:cNvPr id="83970" name="Rectangle 3"/>
          <p:cNvSpPr>
            <a:spLocks noChangeArrowheads="1"/>
          </p:cNvSpPr>
          <p:nvPr/>
        </p:nvSpPr>
        <p:spPr bwMode="auto">
          <a:xfrm>
            <a:off x="609601" y="262408"/>
            <a:ext cx="800258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Shoreline Length Measurement Based on Scale</a:t>
            </a:r>
            <a:endParaRPr kumimoji="0" lang="en-US" altLang="en-US" sz="2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Rectangle 2"/>
          <p:cNvSpPr>
            <a:spLocks noChangeArrowheads="1"/>
          </p:cNvSpPr>
          <p:nvPr/>
        </p:nvSpPr>
        <p:spPr bwMode="auto">
          <a:xfrm>
            <a:off x="152400" y="1222524"/>
            <a:ext cx="8839200" cy="76200"/>
          </a:xfrm>
          <a:prstGeom prst="rect">
            <a:avLst/>
          </a:prstGeom>
          <a:gradFill rotWithShape="0">
            <a:gsLst>
              <a:gs pos="0">
                <a:srgbClr val="051765"/>
              </a:gs>
              <a:gs pos="100000">
                <a:srgbClr val="4CBDFC"/>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4"/>
          <p:cNvSpPr txBox="1">
            <a:spLocks noChangeArrowheads="1"/>
          </p:cNvSpPr>
          <p:nvPr/>
        </p:nvSpPr>
        <p:spPr bwMode="auto">
          <a:xfrm>
            <a:off x="1470717" y="6130131"/>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smtClean="0">
                <a:solidFill>
                  <a:srgbClr val="0070C0"/>
                </a:solidFill>
                <a:latin typeface="Times New Roman" panose="02020603050405020304" pitchFamily="18" charset="0"/>
                <a:cs typeface="Times New Roman" panose="02020603050405020304" pitchFamily="18" charset="0"/>
              </a:rPr>
              <a:t>Chart No 12228 @ 1:40,000</a:t>
            </a:r>
          </a:p>
        </p:txBody>
      </p:sp>
      <p:sp>
        <p:nvSpPr>
          <p:cNvPr id="18" name="TextBox 5"/>
          <p:cNvSpPr txBox="1">
            <a:spLocks noChangeArrowheads="1"/>
          </p:cNvSpPr>
          <p:nvPr/>
        </p:nvSpPr>
        <p:spPr bwMode="auto">
          <a:xfrm>
            <a:off x="5973762" y="6153150"/>
            <a:ext cx="290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smtClean="0">
                <a:solidFill>
                  <a:srgbClr val="0070C0"/>
                </a:solidFill>
                <a:latin typeface="Times New Roman" panose="02020603050405020304" pitchFamily="18" charset="0"/>
                <a:cs typeface="Times New Roman" panose="02020603050405020304" pitchFamily="18" charset="0"/>
              </a:rPr>
              <a:t>Chart No 12280 @ 1:200,000</a:t>
            </a:r>
          </a:p>
        </p:txBody>
      </p:sp>
    </p:spTree>
    <p:extLst>
      <p:ext uri="{BB962C8B-B14F-4D97-AF65-F5344CB8AC3E}">
        <p14:creationId xmlns:p14="http://schemas.microsoft.com/office/powerpoint/2010/main" val="388881448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ChangeArrowheads="1"/>
          </p:cNvSpPr>
          <p:nvPr/>
        </p:nvSpPr>
        <p:spPr bwMode="auto">
          <a:xfrm>
            <a:off x="152400" y="1133475"/>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TextBox 3"/>
          <p:cNvSpPr txBox="1"/>
          <p:nvPr/>
        </p:nvSpPr>
        <p:spPr>
          <a:xfrm>
            <a:off x="228600" y="1747986"/>
            <a:ext cx="3733800" cy="347787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Compare charts in priority ports to recent imagery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Identify discrepancies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Compile targeted </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updates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Outcome:  Much more frequent updates to critical port infrastructure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3"/>
          <p:cNvSpPr>
            <a:spLocks noChangeArrowheads="1"/>
          </p:cNvSpPr>
          <p:nvPr/>
        </p:nvSpPr>
        <p:spPr bwMode="auto">
          <a:xfrm>
            <a:off x="381000" y="76200"/>
            <a:ext cx="8382000" cy="100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a:solidFill>
                  <a:schemeClr val="bg1"/>
                </a:solidFill>
                <a:latin typeface="Verdana" panose="020B0604030504040204" pitchFamily="34" charset="0"/>
              </a:defRPr>
            </a:lvl1pPr>
            <a:lvl2pPr marL="742950" indent="-285750" eaLnBrk="0" hangingPunct="0">
              <a:spcBef>
                <a:spcPct val="20000"/>
              </a:spcBef>
              <a:buChar char="–"/>
              <a:defRPr>
                <a:solidFill>
                  <a:schemeClr val="bg1"/>
                </a:solidFill>
                <a:latin typeface="Verdana" panose="020B0604030504040204" pitchFamily="34" charset="0"/>
              </a:defRPr>
            </a:lvl2pPr>
            <a:lvl3pPr marL="1143000" indent="-228600" eaLnBrk="0" hangingPunct="0">
              <a:spcBef>
                <a:spcPct val="20000"/>
              </a:spcBef>
              <a:buChar char="•"/>
              <a:defRPr>
                <a:solidFill>
                  <a:schemeClr val="bg1"/>
                </a:solidFill>
                <a:latin typeface="Verdana" panose="020B0604030504040204" pitchFamily="34" charset="0"/>
              </a:defRPr>
            </a:lvl3pPr>
            <a:lvl4pPr marL="1600200" indent="-228600" eaLnBrk="0" hangingPunct="0">
              <a:spcBef>
                <a:spcPct val="20000"/>
              </a:spcBef>
              <a:buChar char="–"/>
              <a:defRPr>
                <a:solidFill>
                  <a:schemeClr val="bg1"/>
                </a:solidFill>
                <a:latin typeface="Verdana" panose="020B0604030504040204" pitchFamily="34" charset="0"/>
              </a:defRPr>
            </a:lvl4pPr>
            <a:lvl5pPr marL="2057400" indent="-228600" eaLnBrk="0" hangingPunct="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CSCAP: Coast and Shoreline Change Analysis Program</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524000"/>
            <a:ext cx="4724400" cy="4619720"/>
          </a:xfrm>
          <a:prstGeom prst="rect">
            <a:avLst/>
          </a:prstGeom>
          <a:ln w="9525">
            <a:solidFill>
              <a:schemeClr val="tx1"/>
            </a:solidFill>
          </a:ln>
        </p:spPr>
      </p:pic>
    </p:spTree>
    <p:extLst>
      <p:ext uri="{BB962C8B-B14F-4D97-AF65-F5344CB8AC3E}">
        <p14:creationId xmlns:p14="http://schemas.microsoft.com/office/powerpoint/2010/main" val="78351625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81000" y="76201"/>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a:solidFill>
                  <a:schemeClr val="bg1"/>
                </a:solidFill>
                <a:latin typeface="Verdana" panose="020B0604030504040204" pitchFamily="34" charset="0"/>
              </a:defRPr>
            </a:lvl1pPr>
            <a:lvl2pPr marL="742950" indent="-285750" eaLnBrk="0" hangingPunct="0">
              <a:spcBef>
                <a:spcPct val="20000"/>
              </a:spcBef>
              <a:buChar char="–"/>
              <a:defRPr>
                <a:solidFill>
                  <a:schemeClr val="bg1"/>
                </a:solidFill>
                <a:latin typeface="Verdana" panose="020B0604030504040204" pitchFamily="34" charset="0"/>
              </a:defRPr>
            </a:lvl2pPr>
            <a:lvl3pPr marL="1143000" indent="-228600" eaLnBrk="0" hangingPunct="0">
              <a:spcBef>
                <a:spcPct val="20000"/>
              </a:spcBef>
              <a:buChar char="•"/>
              <a:defRPr>
                <a:solidFill>
                  <a:schemeClr val="bg1"/>
                </a:solidFill>
                <a:latin typeface="Verdana" panose="020B0604030504040204" pitchFamily="34" charset="0"/>
              </a:defRPr>
            </a:lvl3pPr>
            <a:lvl4pPr marL="1600200" indent="-228600" eaLnBrk="0" hangingPunct="0">
              <a:spcBef>
                <a:spcPct val="20000"/>
              </a:spcBef>
              <a:buChar char="–"/>
              <a:defRPr>
                <a:solidFill>
                  <a:schemeClr val="bg1"/>
                </a:solidFill>
                <a:latin typeface="Verdana" panose="020B0604030504040204" pitchFamily="34" charset="0"/>
              </a:defRPr>
            </a:lvl4pPr>
            <a:lvl5pPr marL="2057400" indent="-228600" eaLnBrk="0" hangingPunct="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Example: Full Compilation vs. Targeted Updates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90" y="685801"/>
            <a:ext cx="8336539" cy="60747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23" y="691082"/>
            <a:ext cx="8329292" cy="6069508"/>
          </a:xfrm>
          <a:prstGeom prst="rect">
            <a:avLst/>
          </a:prstGeom>
        </p:spPr>
      </p:pic>
    </p:spTree>
    <p:extLst>
      <p:ext uri="{BB962C8B-B14F-4D97-AF65-F5344CB8AC3E}">
        <p14:creationId xmlns:p14="http://schemas.microsoft.com/office/powerpoint/2010/main" val="40499001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1" name="Shape 461"/>
          <p:cNvSpPr txBox="1"/>
          <p:nvPr/>
        </p:nvSpPr>
        <p:spPr>
          <a:xfrm>
            <a:off x="1333500" y="157163"/>
            <a:ext cx="6553200" cy="909637"/>
          </a:xfrm>
          <a:prstGeom prst="rect">
            <a:avLst/>
          </a:prstGeom>
          <a:noFill/>
          <a:ln>
            <a:noFill/>
          </a:ln>
        </p:spPr>
        <p:txBody>
          <a:bodyPr lIns="91425" tIns="45700" rIns="91425" bIns="45700"/>
          <a:lstStyle/>
          <a:p>
            <a:pPr algn="ctr" eaLnBrk="1" fontAlgn="auto" hangingPunct="1">
              <a:spcBef>
                <a:spcPts val="0"/>
              </a:spcBef>
              <a:spcAft>
                <a:spcPts val="0"/>
              </a:spcAft>
              <a:buClr>
                <a:srgbClr val="000000"/>
              </a:buClr>
              <a:buSzPct val="25000"/>
              <a:buFont typeface="Arial"/>
              <a:buNone/>
              <a:defRPr/>
            </a:pPr>
            <a:r>
              <a:rPr lang="en-US" sz="2800" b="1" kern="0" dirty="0">
                <a:solidFill>
                  <a:srgbClr val="000000"/>
                </a:solidFill>
                <a:latin typeface="Arial"/>
                <a:ea typeface="Arial"/>
                <a:cs typeface="Arial"/>
                <a:sym typeface="Arial"/>
                <a:rtl val="0"/>
              </a:rPr>
              <a:t>Access shoreline data from the NOAA Shoreline Data Explorer</a:t>
            </a:r>
          </a:p>
        </p:txBody>
      </p:sp>
      <p:pic>
        <p:nvPicPr>
          <p:cNvPr id="79875" name="Picture 7" descr="C:\MyFiles\Presentations\CMP Criteria&amp;Specs\Images\NSD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066800"/>
            <a:ext cx="8385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 name="Shape 460"/>
          <p:cNvSpPr txBox="1"/>
          <p:nvPr/>
        </p:nvSpPr>
        <p:spPr>
          <a:xfrm>
            <a:off x="685800" y="1352550"/>
            <a:ext cx="2819400" cy="304800"/>
          </a:xfrm>
          <a:prstGeom prst="rect">
            <a:avLst/>
          </a:prstGeom>
          <a:solidFill>
            <a:schemeClr val="bg1"/>
          </a:solidFill>
          <a:ln>
            <a:noFill/>
          </a:ln>
        </p:spPr>
        <p:txBody>
          <a:bodyPr lIns="91425" tIns="45700" rIns="91425" bIns="45700"/>
          <a:lstStyle/>
          <a:p>
            <a:pPr eaLnBrk="1" fontAlgn="auto" hangingPunct="1">
              <a:spcBef>
                <a:spcPts val="0"/>
              </a:spcBef>
              <a:spcAft>
                <a:spcPts val="0"/>
              </a:spcAft>
              <a:buClr>
                <a:srgbClr val="000000"/>
              </a:buClr>
              <a:buSzPct val="25000"/>
              <a:buFont typeface="Arial"/>
              <a:buNone/>
              <a:defRPr/>
            </a:pPr>
            <a:r>
              <a:rPr lang="en-US" sz="1400" u="sng" kern="0" dirty="0">
                <a:solidFill>
                  <a:srgbClr val="0000FF"/>
                </a:solidFill>
                <a:latin typeface="Arial"/>
                <a:ea typeface="Arial"/>
                <a:cs typeface="Arial"/>
                <a:sym typeface="Arial"/>
                <a:hlinkClick r:id="rId5"/>
                <a:rtl val="0"/>
              </a:rPr>
              <a:t>http://www.ngs.noaa.gov/NSDE/</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685800" y="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a:t>NOAA Shoreline Data Explorer</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p>
        </p:txBody>
      </p:sp>
      <p:sp>
        <p:nvSpPr>
          <p:cNvPr id="5" name="Rectangle 3"/>
          <p:cNvSpPr>
            <a:spLocks noChangeArrowheads="1"/>
          </p:cNvSpPr>
          <p:nvPr/>
        </p:nvSpPr>
        <p:spPr bwMode="auto">
          <a:xfrm>
            <a:off x="685800" y="628650"/>
            <a:ext cx="792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Search for, select, and display National Shoreline data geographically, or by entering the Project ID or GC Number into the Search tool.</a:t>
            </a:r>
          </a:p>
        </p:txBody>
      </p:sp>
      <p:pic>
        <p:nvPicPr>
          <p:cNvPr id="81925" name="Picture 3" descr="C:\MyFiles\Presentations\CMP Criteria&amp;Specs\Images\NS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98588"/>
            <a:ext cx="77724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685800" y="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a:t>NOAA Shoreline Data Explorer</a:t>
            </a:r>
          </a:p>
        </p:txBody>
      </p:sp>
      <p:sp>
        <p:nvSpPr>
          <p:cNvPr id="83971"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p>
        </p:txBody>
      </p:sp>
      <p:sp>
        <p:nvSpPr>
          <p:cNvPr id="5" name="Rectangle 3"/>
          <p:cNvSpPr>
            <a:spLocks noChangeArrowheads="1"/>
          </p:cNvSpPr>
          <p:nvPr/>
        </p:nvSpPr>
        <p:spPr bwMode="auto">
          <a:xfrm>
            <a:off x="685800" y="628650"/>
            <a:ext cx="792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Once the vectors are displayed, individual features can be identified and the feature attributes are shown in the information box.</a:t>
            </a:r>
          </a:p>
        </p:txBody>
      </p:sp>
      <p:pic>
        <p:nvPicPr>
          <p:cNvPr id="83973" name="Picture 2" descr="C:\MyFiles\Presentations\CMP Criteria&amp;Specs\Images\NSD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377950"/>
            <a:ext cx="77152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685800" y="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a:t>NOAA Shoreline Data Explorer</a:t>
            </a:r>
          </a:p>
        </p:txBody>
      </p:sp>
      <p:sp>
        <p:nvSpPr>
          <p:cNvPr id="86019"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p>
        </p:txBody>
      </p:sp>
      <p:sp>
        <p:nvSpPr>
          <p:cNvPr id="5" name="Rectangle 3"/>
          <p:cNvSpPr>
            <a:spLocks noChangeArrowheads="1"/>
          </p:cNvSpPr>
          <p:nvPr/>
        </p:nvSpPr>
        <p:spPr bwMode="auto">
          <a:xfrm>
            <a:off x="685800" y="628650"/>
            <a:ext cx="792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Up to five projects can be added to the Download Cart.</a:t>
            </a:r>
          </a:p>
        </p:txBody>
      </p:sp>
      <p:pic>
        <p:nvPicPr>
          <p:cNvPr id="86021" name="Picture 2" descr="C:\MyFiles\Presentations\CMP Criteria&amp;Specs\Images\NS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90650"/>
            <a:ext cx="7796213"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descr="C:\MyFiles\Presentations\CMP Criteria&amp;Specs\Images\NSDE z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63663"/>
            <a:ext cx="5867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descr="C:\MyFiles\Presentations\CMP Criteria&amp;Specs\Images\NSDE metada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413" y="1390650"/>
            <a:ext cx="5935662"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1" name="Shape 461"/>
          <p:cNvSpPr txBox="1"/>
          <p:nvPr/>
        </p:nvSpPr>
        <p:spPr>
          <a:xfrm>
            <a:off x="1333500" y="157163"/>
            <a:ext cx="6553200" cy="909637"/>
          </a:xfrm>
          <a:prstGeom prst="rect">
            <a:avLst/>
          </a:prstGeom>
          <a:noFill/>
          <a:ln>
            <a:noFill/>
          </a:ln>
        </p:spPr>
        <p:txBody>
          <a:bodyPr lIns="91425" tIns="45700" rIns="91425" bIns="45700"/>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0" noProof="0" dirty="0" smtClean="0">
                <a:ln>
                  <a:noFill/>
                </a:ln>
                <a:solidFill>
                  <a:srgbClr val="000000"/>
                </a:solidFill>
                <a:effectLst/>
                <a:uLnTx/>
                <a:uFillTx/>
                <a:latin typeface="Arial"/>
                <a:ea typeface="Arial"/>
                <a:cs typeface="Arial"/>
                <a:sym typeface="Arial"/>
                <a:rtl val="0"/>
              </a:rPr>
              <a:t>NOAA </a:t>
            </a: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tl val="0"/>
              </a:rPr>
              <a:t>Shoreline Data </a:t>
            </a:r>
            <a:r>
              <a:rPr kumimoji="0" lang="en-US" sz="2800" b="1" i="0" u="none" strike="noStrike" kern="0" cap="none" spc="0" normalizeH="0" baseline="0" noProof="0" dirty="0" smtClean="0">
                <a:ln>
                  <a:noFill/>
                </a:ln>
                <a:solidFill>
                  <a:srgbClr val="000000"/>
                </a:solidFill>
                <a:effectLst/>
                <a:uLnTx/>
                <a:uFillTx/>
                <a:latin typeface="Arial"/>
                <a:ea typeface="Arial"/>
                <a:cs typeface="Arial"/>
                <a:sym typeface="Arial"/>
                <a:rtl val="0"/>
              </a:rPr>
              <a:t>Explorer Vector Shoreline Layers</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rtl val="0"/>
            </a:endParaRPr>
          </a:p>
        </p:txBody>
      </p:sp>
      <p:pic>
        <p:nvPicPr>
          <p:cNvPr id="79875" name="Picture 7" descr="C:\MyFiles\Presentations\CMP Criteria&amp;Specs\Images\NSD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066800"/>
            <a:ext cx="8385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 name="Shape 460"/>
          <p:cNvSpPr txBox="1"/>
          <p:nvPr/>
        </p:nvSpPr>
        <p:spPr>
          <a:xfrm>
            <a:off x="685800" y="1352550"/>
            <a:ext cx="2819400" cy="304800"/>
          </a:xfrm>
          <a:prstGeom prst="rect">
            <a:avLst/>
          </a:prstGeom>
          <a:solidFill>
            <a:schemeClr val="bg1"/>
          </a:solidFill>
          <a:ln>
            <a:noFill/>
          </a:ln>
        </p:spPr>
        <p:txBody>
          <a:bodyPr lIns="91425" tIns="45700" rIns="91425" bIns="45700"/>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400" b="0" i="0" u="sng" strike="noStrike" kern="0" cap="none" spc="0" normalizeH="0" baseline="0" noProof="0" dirty="0">
                <a:ln>
                  <a:noFill/>
                </a:ln>
                <a:solidFill>
                  <a:srgbClr val="0000FF"/>
                </a:solidFill>
                <a:effectLst/>
                <a:uLnTx/>
                <a:uFillTx/>
                <a:latin typeface="Arial"/>
                <a:ea typeface="Arial"/>
                <a:cs typeface="Arial"/>
                <a:sym typeface="Arial"/>
                <a:hlinkClick r:id="rId5"/>
                <a:rtl val="0"/>
              </a:rPr>
              <a:t>http://www.ngs.noaa.gov/NSDE/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2514600"/>
            <a:ext cx="2686050" cy="4055409"/>
          </a:xfrm>
          <a:prstGeom prst="rect">
            <a:avLst/>
          </a:prstGeom>
        </p:spPr>
      </p:pic>
    </p:spTree>
    <p:extLst>
      <p:ext uri="{BB962C8B-B14F-4D97-AF65-F5344CB8AC3E}">
        <p14:creationId xmlns:p14="http://schemas.microsoft.com/office/powerpoint/2010/main" val="6617403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1+#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381000" y="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Continually Updated</a:t>
            </a:r>
            <a:r>
              <a:rPr kumimoji="0" lang="en-US" altLang="en-US" sz="2800" b="1"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Shoreline Product (CUSP)</a:t>
            </a:r>
            <a:endParaRPr kumimoji="0"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685800" y="657225"/>
            <a:ext cx="7924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Contemporary</a:t>
            </a:r>
            <a:endPar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indent="-285750" fontAlgn="auto">
              <a:spcBef>
                <a:spcPct val="0"/>
              </a:spcBef>
              <a:spcAft>
                <a:spcPts val="0"/>
              </a:spcAft>
              <a:buFont typeface="Wingdings" panose="05000000000000000000" pitchFamily="2" charset="2"/>
              <a:buChar char="§"/>
              <a:defRPr/>
            </a:pPr>
            <a:r>
              <a:rPr lang="en-US" altLang="en-US" b="1" kern="0" dirty="0">
                <a:solidFill>
                  <a:srgbClr val="7030A0"/>
                </a:solidFill>
                <a:latin typeface="Arial" panose="020B0604020202020204" pitchFamily="34" charset="0"/>
                <a:sym typeface="Arial"/>
                <a:rtl val="0"/>
              </a:rPr>
              <a:t>Continuous… (still working on this…)</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Attributed </a:t>
            </a:r>
            <a:r>
              <a:rPr lang="en-US" altLang="en-US" b="1" kern="0" dirty="0" smtClean="0">
                <a:solidFill>
                  <a:srgbClr val="000000"/>
                </a:solidFill>
                <a:latin typeface="Arial" panose="020B0604020202020204" pitchFamily="34" charset="0"/>
                <a:sym typeface="Arial"/>
                <a:rtl val="0"/>
              </a:rPr>
              <a:t>(shoreline type, date, source, accuracy, etc.)</a:t>
            </a:r>
          </a:p>
          <a:p>
            <a:pPr marL="285750" indent="-285750" fontAlgn="auto">
              <a:spcBef>
                <a:spcPct val="0"/>
              </a:spcBef>
              <a:spcAft>
                <a:spcPts val="0"/>
              </a:spcAft>
              <a:buFont typeface="Wingdings" panose="05000000000000000000" pitchFamily="2" charset="2"/>
              <a:buChar char="§"/>
              <a:defRPr/>
            </a:pPr>
            <a:r>
              <a:rPr lang="en-US" altLang="en-US" b="1" kern="0" dirty="0">
                <a:solidFill>
                  <a:srgbClr val="000000"/>
                </a:solidFill>
                <a:latin typeface="Arial" panose="020B0604020202020204" pitchFamily="34" charset="0"/>
                <a:sym typeface="Arial"/>
                <a:rtl val="0"/>
              </a:rPr>
              <a:t>Referenced to MHW tidal datum (where applicable)</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Maintained and u</a:t>
            </a:r>
            <a:r>
              <a:rPr lang="en-US" altLang="en-US" b="1" kern="0" dirty="0" smtClean="0">
                <a:solidFill>
                  <a:srgbClr val="000000"/>
                </a:solidFill>
                <a:latin typeface="Arial" panose="020B0604020202020204" pitchFamily="34" charset="0"/>
                <a:sym typeface="Arial"/>
                <a:rtl val="0"/>
              </a:rPr>
              <a:t>p-to-date</a:t>
            </a:r>
            <a:endParaRPr lang="en-US" altLang="en-US" b="1" kern="0" dirty="0" smtClean="0">
              <a:solidFill>
                <a:srgbClr val="000000"/>
              </a:solidFill>
              <a:latin typeface="Arial" panose="020B0604020202020204" pitchFamily="34" charset="0"/>
              <a:sym typeface="A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286000"/>
            <a:ext cx="8991600" cy="4449629"/>
          </a:xfrm>
          <a:prstGeom prst="rect">
            <a:avLst/>
          </a:prstGeom>
          <a:ln w="12700">
            <a:solidFill>
              <a:srgbClr val="002060"/>
            </a:solidFill>
          </a:ln>
        </p:spPr>
      </p:pic>
    </p:spTree>
    <p:extLst>
      <p:ext uri="{BB962C8B-B14F-4D97-AF65-F5344CB8AC3E}">
        <p14:creationId xmlns:p14="http://schemas.microsoft.com/office/powerpoint/2010/main" val="291406131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381000" y="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Continually Updated Shoreline Product (CUSP)</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685800" y="657225"/>
            <a:ext cx="7924800" cy="71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R="0" lvl="0" algn="ctr" defTabSz="914400" rtl="0" eaLnBrk="0" fontAlgn="auto" latinLnBrk="0" hangingPunct="0">
              <a:lnSpc>
                <a:spcPct val="100000"/>
              </a:lnSpc>
              <a:spcBef>
                <a:spcPct val="0"/>
              </a:spcBef>
              <a:spcAft>
                <a:spcPts val="0"/>
              </a:spcAft>
              <a:buClrTx/>
              <a:buSzTx/>
              <a:buNone/>
              <a:tabLst/>
              <a:defRPr/>
            </a:pPr>
            <a:r>
              <a:rPr kumimoji="0" lang="en-US" altLang="en-US" sz="24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CUSP downloaded by</a:t>
            </a:r>
            <a:r>
              <a:rPr kumimoji="0" lang="en-US" altLang="en-US" sz="24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selected area or by region</a:t>
            </a:r>
            <a:endParaRPr kumimoji="0" lang="en-US" altLang="en-US" sz="24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1419227"/>
            <a:ext cx="6934200" cy="513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10" y="1424715"/>
            <a:ext cx="6931891" cy="513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1" y="1427397"/>
            <a:ext cx="6935335" cy="513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3449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685800" y="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4000" b="1"/>
              <a:t>National Shoreline</a:t>
            </a:r>
          </a:p>
        </p:txBody>
      </p:sp>
      <p:sp>
        <p:nvSpPr>
          <p:cNvPr id="59395" name="Rectangle 2"/>
          <p:cNvSpPr>
            <a:spLocks noChangeArrowheads="1"/>
          </p:cNvSpPr>
          <p:nvPr/>
        </p:nvSpPr>
        <p:spPr bwMode="auto">
          <a:xfrm>
            <a:off x="152400" y="9906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 name="Rectangle 3"/>
          <p:cNvSpPr>
            <a:spLocks noChangeArrowheads="1"/>
          </p:cNvSpPr>
          <p:nvPr/>
        </p:nvSpPr>
        <p:spPr bwMode="auto">
          <a:xfrm>
            <a:off x="381000" y="1371600"/>
            <a:ext cx="838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sz="2800" b="1" kern="0" dirty="0" smtClean="0">
                <a:solidFill>
                  <a:srgbClr val="000000"/>
                </a:solidFill>
                <a:latin typeface="Arial" panose="020B0604020202020204" pitchFamily="34" charset="0"/>
                <a:sym typeface="Arial"/>
                <a:rtl val="0"/>
              </a:rPr>
              <a:t>NGS’s Remote Sensing Division works to produce an accurate, consistent, and up-to-date national shoreline.</a:t>
            </a:r>
            <a:endParaRPr lang="en-US" altLang="en-US" sz="2800" b="1" kern="0" dirty="0">
              <a:solidFill>
                <a:srgbClr val="000000"/>
              </a:solidFill>
              <a:latin typeface="Arial" panose="020B0604020202020204" pitchFamily="34" charset="0"/>
              <a:sym typeface="Arial"/>
              <a:rtl val="0"/>
            </a:endParaRPr>
          </a:p>
        </p:txBody>
      </p:sp>
      <p:sp>
        <p:nvSpPr>
          <p:cNvPr id="57349" name="Rectangle 2"/>
          <p:cNvSpPr txBox="1">
            <a:spLocks noChangeArrowheads="1"/>
          </p:cNvSpPr>
          <p:nvPr/>
        </p:nvSpPr>
        <p:spPr bwMode="auto">
          <a:xfrm>
            <a:off x="698500" y="2954338"/>
            <a:ext cx="45593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en-US" altLang="en-US" sz="2000" b="1" dirty="0" smtClean="0">
                <a:solidFill>
                  <a:schemeClr val="tx1"/>
                </a:solidFill>
              </a:rPr>
              <a:t>Primary application:</a:t>
            </a:r>
          </a:p>
          <a:p>
            <a:pPr marL="347472" indent="-347472" eaLnBrk="1" hangingPunct="1">
              <a:buFontTx/>
              <a:buChar char="•"/>
              <a:defRPr/>
            </a:pPr>
            <a:r>
              <a:rPr lang="en-US" altLang="en-US" sz="2000" b="1" dirty="0" smtClean="0">
                <a:solidFill>
                  <a:schemeClr val="tx1"/>
                </a:solidFill>
              </a:rPr>
              <a:t>NOAA nautical chart updates</a:t>
            </a:r>
          </a:p>
          <a:p>
            <a:pPr eaLnBrk="1" hangingPunct="1">
              <a:defRPr/>
            </a:pPr>
            <a:endParaRPr lang="en-US" altLang="en-US" sz="2000" b="1" dirty="0" smtClean="0">
              <a:solidFill>
                <a:schemeClr val="tx1"/>
              </a:solidFill>
            </a:endParaRPr>
          </a:p>
          <a:p>
            <a:pPr eaLnBrk="1" hangingPunct="1">
              <a:defRPr/>
            </a:pPr>
            <a:r>
              <a:rPr lang="en-US" altLang="en-US" sz="2000" b="1" dirty="0" smtClean="0">
                <a:solidFill>
                  <a:schemeClr val="tx1"/>
                </a:solidFill>
              </a:rPr>
              <a:t>Other important applications: </a:t>
            </a:r>
          </a:p>
          <a:p>
            <a:pPr lvl="1" eaLnBrk="1" hangingPunct="1">
              <a:buFont typeface="Arial" panose="020B0604020202020204" pitchFamily="34" charset="0"/>
              <a:buChar char="•"/>
              <a:defRPr/>
            </a:pPr>
            <a:r>
              <a:rPr lang="en-US" altLang="en-US" sz="2000" b="1" dirty="0" smtClean="0">
                <a:solidFill>
                  <a:schemeClr val="tx1"/>
                </a:solidFill>
              </a:rPr>
              <a:t>Defining U.S. territorial limits</a:t>
            </a:r>
          </a:p>
          <a:p>
            <a:pPr lvl="1" eaLnBrk="1" hangingPunct="1">
              <a:buFont typeface="Arial" panose="020B0604020202020204" pitchFamily="34" charset="0"/>
              <a:buChar char="•"/>
              <a:defRPr/>
            </a:pPr>
            <a:r>
              <a:rPr lang="en-US" altLang="en-US" sz="2000" b="1" dirty="0" smtClean="0">
                <a:solidFill>
                  <a:schemeClr val="tx1"/>
                </a:solidFill>
              </a:rPr>
              <a:t>Coastal resource management</a:t>
            </a:r>
          </a:p>
          <a:p>
            <a:pPr lvl="1" eaLnBrk="1" hangingPunct="1">
              <a:buFont typeface="Arial" panose="020B0604020202020204" pitchFamily="34" charset="0"/>
              <a:buChar char="•"/>
              <a:defRPr/>
            </a:pPr>
            <a:r>
              <a:rPr lang="en-US" altLang="en-US" sz="2000" b="1" dirty="0" smtClean="0">
                <a:solidFill>
                  <a:schemeClr val="tx1"/>
                </a:solidFill>
              </a:rPr>
              <a:t>Modeling storm surge and coastal flooding</a:t>
            </a:r>
          </a:p>
          <a:p>
            <a:pPr lvl="1" eaLnBrk="1" hangingPunct="1">
              <a:buFont typeface="Arial" panose="020B0604020202020204" pitchFamily="34" charset="0"/>
              <a:buChar char="•"/>
              <a:defRPr/>
            </a:pPr>
            <a:r>
              <a:rPr lang="en-US" altLang="en-US" sz="2000" b="1" dirty="0" smtClean="0">
                <a:solidFill>
                  <a:schemeClr val="tx1"/>
                </a:solidFill>
              </a:rPr>
              <a:t>GIS analysis, etc.</a:t>
            </a:r>
          </a:p>
        </p:txBody>
      </p:sp>
      <p:pic>
        <p:nvPicPr>
          <p:cNvPr id="593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14600"/>
            <a:ext cx="312578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381000" y="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Continually Updated Shoreline Product (CUSP)</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794238" y="762000"/>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R="0" lvl="0" algn="ctr" defTabSz="914400" rtl="0" eaLnBrk="0" fontAlgn="auto" latinLnBrk="0" hangingPunct="0">
              <a:lnSpc>
                <a:spcPct val="100000"/>
              </a:lnSpc>
              <a:spcBef>
                <a:spcPct val="0"/>
              </a:spcBef>
              <a:spcAft>
                <a:spcPts val="0"/>
              </a:spcAft>
              <a:buClrTx/>
              <a:buSzTx/>
              <a:buNone/>
              <a:tabLst/>
              <a:defRPr/>
            </a:pP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CUSP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 y="1323975"/>
            <a:ext cx="4583724" cy="3505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340" y="1323975"/>
            <a:ext cx="4495660" cy="3505200"/>
          </a:xfrm>
          <a:prstGeom prst="rect">
            <a:avLst/>
          </a:prstGeom>
        </p:spPr>
      </p:pic>
      <p:sp>
        <p:nvSpPr>
          <p:cNvPr id="8" name="Rectangle 3"/>
          <p:cNvSpPr>
            <a:spLocks noChangeArrowheads="1"/>
          </p:cNvSpPr>
          <p:nvPr/>
        </p:nvSpPr>
        <p:spPr bwMode="auto">
          <a:xfrm>
            <a:off x="5410270" y="762000"/>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R="0" lvl="0" algn="ctr" defTabSz="914400" rtl="0" eaLnBrk="0" fontAlgn="auto" latinLnBrk="0" hangingPunct="0">
              <a:lnSpc>
                <a:spcPct val="100000"/>
              </a:lnSpc>
              <a:spcBef>
                <a:spcPct val="0"/>
              </a:spcBef>
              <a:spcAft>
                <a:spcPts val="0"/>
              </a:spcAft>
              <a:buClrTx/>
              <a:buSzTx/>
              <a:buNone/>
              <a:tabLst/>
              <a:defRPr/>
            </a:pPr>
            <a:r>
              <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National Shoreline</a:t>
            </a:r>
          </a:p>
        </p:txBody>
      </p:sp>
      <p:sp>
        <p:nvSpPr>
          <p:cNvPr id="10" name="Rectangle 3"/>
          <p:cNvSpPr>
            <a:spLocks noChangeArrowheads="1"/>
          </p:cNvSpPr>
          <p:nvPr/>
        </p:nvSpPr>
        <p:spPr bwMode="auto">
          <a:xfrm>
            <a:off x="152400" y="4953000"/>
            <a:ext cx="4267200" cy="1905000"/>
          </a:xfrm>
          <a:prstGeom prst="rect">
            <a:avLst/>
          </a:prstGeom>
          <a:solidFill>
            <a:srgbClr val="E1EAEF"/>
          </a:solidFill>
          <a:ln>
            <a:noFill/>
          </a:ln>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Only shoreline features</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Whatever recent high-resolution imagery is available</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Variable accuracy (20 m. standard)</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One level of quality review</a:t>
            </a:r>
            <a:endParaRPr lang="en-US" altLang="en-US" b="1" kern="0" baseline="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Limited process documentation</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baseline="0" dirty="0">
              <a:solidFill>
                <a:srgbClr val="000000"/>
              </a:solidFill>
              <a:latin typeface="Arial" panose="020B0604020202020204" pitchFamily="34" charset="0"/>
              <a:sym typeface="Arial"/>
              <a:rtl val="0"/>
            </a:endParaRPr>
          </a:p>
        </p:txBody>
      </p:sp>
      <p:sp>
        <p:nvSpPr>
          <p:cNvPr id="11" name="Rectangle 3"/>
          <p:cNvSpPr>
            <a:spLocks noChangeArrowheads="1"/>
          </p:cNvSpPr>
          <p:nvPr/>
        </p:nvSpPr>
        <p:spPr bwMode="auto">
          <a:xfrm>
            <a:off x="4724400" y="4953000"/>
            <a:ext cx="4267200" cy="1905000"/>
          </a:xfrm>
          <a:prstGeom prst="rect">
            <a:avLst/>
          </a:prstGeom>
          <a:solidFill>
            <a:srgbClr val="E1EAEF"/>
          </a:solidFill>
          <a:ln>
            <a:noFill/>
          </a:ln>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All chart topography features</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Usually tide-coordinated color and infrared aerial imagery</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High accuracy (1 – 5 m. standard)</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2-3 levels of quality review</a:t>
            </a:r>
            <a:endParaRPr lang="en-US" altLang="en-US" b="1" kern="0" baseline="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Substantial documentation</a:t>
            </a:r>
            <a:endPar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baseline="0" dirty="0">
              <a:solidFill>
                <a:srgbClr val="000000"/>
              </a:solidFill>
              <a:latin typeface="Arial" panose="020B0604020202020204" pitchFamily="34" charset="0"/>
              <a:sym typeface="Arial"/>
              <a:rtl val="0"/>
            </a:endParaRPr>
          </a:p>
        </p:txBody>
      </p:sp>
    </p:spTree>
    <p:extLst>
      <p:ext uri="{BB962C8B-B14F-4D97-AF65-F5344CB8AC3E}">
        <p14:creationId xmlns:p14="http://schemas.microsoft.com/office/powerpoint/2010/main" val="398435322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381000" y="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Continually Updated Shoreline Product (CUSP)</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6417803" cy="6019800"/>
          </a:xfrm>
          <a:prstGeom prst="rect">
            <a:avLst/>
          </a:prstGeom>
        </p:spPr>
      </p:pic>
      <p:sp>
        <p:nvSpPr>
          <p:cNvPr id="7" name="Rectangle 3"/>
          <p:cNvSpPr>
            <a:spLocks noChangeArrowheads="1"/>
          </p:cNvSpPr>
          <p:nvPr/>
        </p:nvSpPr>
        <p:spPr bwMode="auto">
          <a:xfrm>
            <a:off x="6417803" y="841972"/>
            <a:ext cx="2726197" cy="578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North</a:t>
            </a:r>
            <a:r>
              <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Atlantic – 87%</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baseline="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Gulf of Mex. – 59%</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baseline="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SE &amp; Carib. – 62%</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Western – 90%</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Alaska – 48%</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Great Lakes – 92%</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b="1" kern="0" dirty="0" smtClean="0">
                <a:solidFill>
                  <a:srgbClr val="000000"/>
                </a:solidFill>
                <a:latin typeface="Arial" panose="020B0604020202020204" pitchFamily="34" charset="0"/>
                <a:sym typeface="Arial"/>
                <a:rtl val="0"/>
              </a:rPr>
              <a:t>Pacific Isles – 53%</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R="0" lvl="0" algn="l" defTabSz="914400" rtl="0" eaLnBrk="0" fontAlgn="auto" latinLnBrk="0" hangingPunct="0">
              <a:lnSpc>
                <a:spcPct val="100000"/>
              </a:lnSpc>
              <a:spcBef>
                <a:spcPct val="0"/>
              </a:spcBef>
              <a:spcAft>
                <a:spcPts val="0"/>
              </a:spcAft>
              <a:buClrTx/>
              <a:buSzTx/>
              <a:buNone/>
              <a:tabLst/>
              <a:defRPr/>
            </a:pPr>
            <a:endParaRPr lang="en-US" altLang="en-US" b="1" kern="0" dirty="0" smtClean="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a:solidFill>
                <a:srgbClr val="000000"/>
              </a:solidFill>
              <a:latin typeface="Arial" panose="020B0604020202020204" pitchFamily="34" charset="0"/>
              <a:sym typeface="Arial"/>
              <a:rtl val="0"/>
            </a:endParaRP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r>
              <a:rPr lang="en-US" altLang="en-US" sz="2000" b="1" kern="0" dirty="0" smtClean="0">
                <a:solidFill>
                  <a:srgbClr val="000000"/>
                </a:solidFill>
                <a:latin typeface="Arial" panose="020B0604020202020204" pitchFamily="34" charset="0"/>
                <a:sym typeface="Arial"/>
                <a:rtl val="0"/>
              </a:rPr>
              <a:t>U.S. Total – 62.4%</a:t>
            </a:r>
          </a:p>
          <a:p>
            <a:pPr marL="285750" marR="0" lvl="0" indent="-285750" algn="l" defTabSz="914400" rtl="0" eaLnBrk="0" fontAlgn="auto" latinLnBrk="0" hangingPunct="0">
              <a:lnSpc>
                <a:spcPct val="100000"/>
              </a:lnSpc>
              <a:spcBef>
                <a:spcPct val="0"/>
              </a:spcBef>
              <a:spcAft>
                <a:spcPts val="0"/>
              </a:spcAft>
              <a:buClrTx/>
              <a:buSzTx/>
              <a:buFont typeface="Wingdings" panose="05000000000000000000" pitchFamily="2" charset="2"/>
              <a:buChar char="§"/>
              <a:tabLst/>
              <a:defRPr/>
            </a:pPr>
            <a:endParaRPr lang="en-US" altLang="en-US" b="1" kern="0" dirty="0" smtClean="0">
              <a:solidFill>
                <a:srgbClr val="000000"/>
              </a:solidFill>
              <a:latin typeface="Arial" panose="020B0604020202020204" pitchFamily="34" charset="0"/>
              <a:sym typeface="Arial"/>
              <a:rtl val="0"/>
            </a:endParaRPr>
          </a:p>
          <a:p>
            <a:pPr marR="0" lvl="0" algn="l" defTabSz="914400" rtl="0" eaLnBrk="0" fontAlgn="auto" latinLnBrk="0" hangingPunct="0">
              <a:lnSpc>
                <a:spcPct val="100000"/>
              </a:lnSpc>
              <a:spcBef>
                <a:spcPct val="0"/>
              </a:spcBef>
              <a:spcAft>
                <a:spcPts val="0"/>
              </a:spcAft>
              <a:buClrTx/>
              <a:buSzTx/>
              <a:buNone/>
              <a:tabLst/>
              <a:defRPr/>
            </a:pPr>
            <a:r>
              <a:rPr lang="en-US" altLang="en-US" b="1" kern="0" dirty="0" smtClean="0">
                <a:solidFill>
                  <a:srgbClr val="000000"/>
                </a:solidFill>
                <a:latin typeface="Arial" panose="020B0604020202020204" pitchFamily="34" charset="0"/>
                <a:sym typeface="Arial"/>
                <a:rtl val="0"/>
              </a:rPr>
              <a:t>   (as of March 2019)</a:t>
            </a:r>
          </a:p>
        </p:txBody>
      </p:sp>
    </p:spTree>
    <p:extLst>
      <p:ext uri="{BB962C8B-B14F-4D97-AF65-F5344CB8AC3E}">
        <p14:creationId xmlns:p14="http://schemas.microsoft.com/office/powerpoint/2010/main" val="231699944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685800" y="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NOAA Shoreline Data Explorer</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685800" y="628650"/>
            <a:ext cx="7924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Planned Shoreline Layer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59589"/>
            <a:ext cx="8839200" cy="5590891"/>
          </a:xfrm>
          <a:prstGeom prst="rect">
            <a:avLst/>
          </a:prstGeom>
        </p:spPr>
      </p:pic>
    </p:spTree>
    <p:extLst>
      <p:ext uri="{BB962C8B-B14F-4D97-AF65-F5344CB8AC3E}">
        <p14:creationId xmlns:p14="http://schemas.microsoft.com/office/powerpoint/2010/main" val="126923310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685800" y="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NOAA Shoreline Data Explorer</a:t>
            </a:r>
          </a:p>
        </p:txBody>
      </p:sp>
      <p:sp>
        <p:nvSpPr>
          <p:cNvPr id="81923" name="Rectangle 2"/>
          <p:cNvSpPr>
            <a:spLocks noChangeArrowheads="1"/>
          </p:cNvSpPr>
          <p:nvPr/>
        </p:nvSpPr>
        <p:spPr bwMode="auto">
          <a:xfrm>
            <a:off x="152400" y="5334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685800" y="628650"/>
            <a:ext cx="7924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Historic</a:t>
            </a:r>
            <a:r>
              <a:rPr kumimoji="0" lang="en-US" altLang="en-US" sz="2400" b="1" i="0"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 </a:t>
            </a:r>
            <a:r>
              <a:rPr kumimoji="0" lang="en-US" altLang="en-US" sz="24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a:rtl val="0"/>
              </a:rPr>
              <a:t>Raster T-Sheet Layer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67108"/>
            <a:ext cx="8839200" cy="55908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590800"/>
            <a:ext cx="413385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41" y="1219200"/>
            <a:ext cx="8879362" cy="5624464"/>
          </a:xfrm>
          <a:prstGeom prst="rect">
            <a:avLst/>
          </a:prstGeom>
        </p:spPr>
      </p:pic>
    </p:spTree>
    <p:extLst>
      <p:ext uri="{BB962C8B-B14F-4D97-AF65-F5344CB8AC3E}">
        <p14:creationId xmlns:p14="http://schemas.microsoft.com/office/powerpoint/2010/main" val="4052783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MyFiles\Presentations\CMP Criteria&amp;Specs\Images\GeoCue Orth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719263"/>
            <a:ext cx="843756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C:\MyFiles\Presentations\CMP Criteria&amp;Specs\Images\GeoCue Mosa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719263"/>
            <a:ext cx="843756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3600" b="1" dirty="0" smtClean="0">
                <a:solidFill>
                  <a:srgbClr val="000000"/>
                </a:solidFill>
                <a:latin typeface="Arial" panose="020B0604020202020204" pitchFamily="34" charset="0"/>
                <a:sym typeface="Arial" panose="020B0604020202020204" pitchFamily="34" charset="0"/>
              </a:rPr>
              <a:t>Orthoimagery</a:t>
            </a:r>
            <a:endParaRPr lang="en-US" altLang="en-US" sz="3600" b="1" dirty="0">
              <a:solidFill>
                <a:srgbClr val="000000"/>
              </a:solidFill>
              <a:latin typeface="Arial" panose="020B0604020202020204" pitchFamily="34" charset="0"/>
              <a:sym typeface="Arial" panose="020B0604020202020204" pitchFamily="34" charset="0"/>
            </a:endParaRPr>
          </a:p>
        </p:txBody>
      </p:sp>
      <p:sp>
        <p:nvSpPr>
          <p:cNvPr id="88069" name="Rectangle 2"/>
          <p:cNvSpPr>
            <a:spLocks noChangeArrowheads="1"/>
          </p:cNvSpPr>
          <p:nvPr/>
        </p:nvSpPr>
        <p:spPr bwMode="auto">
          <a:xfrm>
            <a:off x="152400" y="8001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rgbClr val="000000"/>
              </a:solidFill>
              <a:latin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647700" y="876300"/>
            <a:ext cx="78486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The aerial photos are ortho-rectified and merged into an orthomosaic image, which is cut into 2.5 km square tiles, and sent to Digital Coast.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3600" b="1">
                <a:solidFill>
                  <a:srgbClr val="000000"/>
                </a:solidFill>
                <a:latin typeface="Arial" panose="020B0604020202020204" pitchFamily="34" charset="0"/>
                <a:sym typeface="Arial" panose="020B0604020202020204" pitchFamily="34" charset="0"/>
              </a:rPr>
              <a:t>Lidar Data Formats</a:t>
            </a:r>
          </a:p>
        </p:txBody>
      </p:sp>
      <p:sp>
        <p:nvSpPr>
          <p:cNvPr id="90115"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eaLnBrk="1" hangingPunct="1">
              <a:spcBef>
                <a:spcPct val="0"/>
              </a:spcBef>
              <a:buFontTx/>
              <a:buNone/>
            </a:pPr>
            <a:endParaRPr lang="en-US" altLang="en-US">
              <a:solidFill>
                <a:schemeClr val="tx1"/>
              </a:solidFill>
              <a:latin typeface="Arial" panose="020B0604020202020204" pitchFamily="34" charset="0"/>
              <a:sym typeface="Arial" panose="020B0604020202020204" pitchFamily="34" charset="0"/>
            </a:endParaRPr>
          </a:p>
        </p:txBody>
      </p:sp>
      <p:sp>
        <p:nvSpPr>
          <p:cNvPr id="5" name="Rectangle 3"/>
          <p:cNvSpPr>
            <a:spLocks noChangeArrowheads="1"/>
          </p:cNvSpPr>
          <p:nvPr/>
        </p:nvSpPr>
        <p:spPr bwMode="auto">
          <a:xfrm>
            <a:off x="381000" y="923925"/>
            <a:ext cx="8382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Topobathy lidar</a:t>
            </a:r>
            <a:r>
              <a:rPr lang="en-US" altLang="en-US" b="1" kern="0" dirty="0">
                <a:solidFill>
                  <a:srgbClr val="000000"/>
                </a:solidFill>
                <a:latin typeface="Arial" panose="020B0604020202020204" pitchFamily="34" charset="0"/>
                <a:sym typeface="Arial"/>
                <a:rtl val="0"/>
              </a:rPr>
              <a:t> classified</a:t>
            </a:r>
            <a:r>
              <a:rPr lang="en-US" altLang="en-US" b="1" kern="0" dirty="0" smtClean="0">
                <a:solidFill>
                  <a:srgbClr val="000000"/>
                </a:solidFill>
                <a:latin typeface="Arial" panose="020B0604020202020204" pitchFamily="34" charset="0"/>
                <a:sym typeface="Arial"/>
                <a:rtl val="0"/>
              </a:rPr>
              <a:t> point-cloud data in ASPRS standard LAS 1.2 format, and topobathy DEMs (1-meter) in IMG format are provided to NOAA’s Digital Coast website for distribution to the public.</a:t>
            </a:r>
          </a:p>
        </p:txBody>
      </p:sp>
      <p:pic>
        <p:nvPicPr>
          <p:cNvPr id="90117" name="Picture 2" descr="C:\MyFiles\Presentations\CMP Criteria&amp;Specs\Images\ASPRS_LiDAR_PtClas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171700"/>
            <a:ext cx="3852862"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descr="C:\MyFiles\Presentations\CMP Criteria&amp;Specs\Images\pointclou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171700"/>
            <a:ext cx="40528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5"/>
          <p:cNvPicPr>
            <a:picLocks noChangeAspect="1" noChangeArrowheads="1"/>
          </p:cNvPicPr>
          <p:nvPr/>
        </p:nvPicPr>
        <p:blipFill>
          <a:blip r:embed="rId5">
            <a:extLst>
              <a:ext uri="{28A0092B-C50C-407E-A947-70E740481C1C}">
                <a14:useLocalDpi xmlns:a14="http://schemas.microsoft.com/office/drawing/2010/main" val="0"/>
              </a:ext>
            </a:extLst>
          </a:blip>
          <a:srcRect l="36980" t="11914" r="15208" b="37117"/>
          <a:stretch>
            <a:fillRect/>
          </a:stretch>
        </p:blipFill>
        <p:spPr bwMode="auto">
          <a:xfrm>
            <a:off x="3276600" y="4048125"/>
            <a:ext cx="40100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61"/>
          <p:cNvSpPr txBox="1"/>
          <p:nvPr/>
        </p:nvSpPr>
        <p:spPr>
          <a:xfrm>
            <a:off x="219075" y="228600"/>
            <a:ext cx="8686800" cy="584200"/>
          </a:xfrm>
          <a:prstGeom prst="rect">
            <a:avLst/>
          </a:prstGeom>
          <a:noFill/>
          <a:ln>
            <a:noFill/>
          </a:ln>
        </p:spPr>
        <p:txBody>
          <a:bodyPr lIns="91425" tIns="45700" rIns="91425" bIns="45700"/>
          <a:lstStyle/>
          <a:p>
            <a:pPr algn="ctr" eaLnBrk="1" fontAlgn="auto" hangingPunct="1">
              <a:spcBef>
                <a:spcPts val="0"/>
              </a:spcBef>
              <a:spcAft>
                <a:spcPts val="0"/>
              </a:spcAft>
              <a:buClr>
                <a:srgbClr val="000000"/>
              </a:buClr>
              <a:buSzPct val="25000"/>
              <a:buFont typeface="Arial"/>
              <a:buNone/>
              <a:defRPr/>
            </a:pPr>
            <a:r>
              <a:rPr lang="en-US" sz="2800" b="1" kern="0" dirty="0">
                <a:solidFill>
                  <a:srgbClr val="000000"/>
                </a:solidFill>
                <a:latin typeface="Arial"/>
                <a:ea typeface="Arial"/>
                <a:cs typeface="Arial"/>
                <a:sym typeface="Arial"/>
                <a:rtl val="0"/>
              </a:rPr>
              <a:t>Access lidar data using NOAA Digital Coast</a:t>
            </a:r>
          </a:p>
        </p:txBody>
      </p:sp>
      <p:pic>
        <p:nvPicPr>
          <p:cNvPr id="92163" name="Picture 7" descr="C:\MyFiles\Presentations\CMP Criteria&amp;Specs\Images\Digital Coast 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812800"/>
            <a:ext cx="8640762"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C:\MyFiles\Presentations\CMP Criteria&amp;Specs\Images\Digital Coast D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812800"/>
            <a:ext cx="8640762"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61"/>
          <p:cNvSpPr txBox="1"/>
          <p:nvPr/>
        </p:nvSpPr>
        <p:spPr>
          <a:xfrm>
            <a:off x="219075" y="228600"/>
            <a:ext cx="8686800" cy="584200"/>
          </a:xfrm>
          <a:prstGeom prst="rect">
            <a:avLst/>
          </a:prstGeom>
          <a:noFill/>
          <a:ln>
            <a:noFill/>
          </a:ln>
        </p:spPr>
        <p:txBody>
          <a:bodyPr lIns="91425" tIns="45700" rIns="91425" bIns="45700"/>
          <a:lstStyle/>
          <a:p>
            <a:pPr algn="ctr" eaLnBrk="1" fontAlgn="auto" hangingPunct="1">
              <a:spcBef>
                <a:spcPts val="0"/>
              </a:spcBef>
              <a:spcAft>
                <a:spcPts val="0"/>
              </a:spcAft>
              <a:buClr>
                <a:srgbClr val="000000"/>
              </a:buClr>
              <a:buSzPct val="25000"/>
              <a:buFont typeface="Arial"/>
              <a:buNone/>
              <a:defRPr/>
            </a:pPr>
            <a:r>
              <a:rPr lang="en-US" sz="2800" b="1" kern="0" dirty="0" err="1">
                <a:solidFill>
                  <a:srgbClr val="000000"/>
                </a:solidFill>
                <a:latin typeface="Arial"/>
                <a:ea typeface="Arial"/>
                <a:cs typeface="Arial"/>
                <a:sym typeface="Arial"/>
                <a:rtl val="0"/>
              </a:rPr>
              <a:t>Orthomosaic</a:t>
            </a:r>
            <a:r>
              <a:rPr lang="en-US" sz="2800" b="1" kern="0" dirty="0">
                <a:solidFill>
                  <a:srgbClr val="000000"/>
                </a:solidFill>
                <a:latin typeface="Arial"/>
                <a:ea typeface="Arial"/>
                <a:cs typeface="Arial"/>
                <a:sym typeface="Arial"/>
                <a:rtl val="0"/>
              </a:rPr>
              <a:t> Imagery on Digital Coast</a:t>
            </a:r>
          </a:p>
        </p:txBody>
      </p:sp>
      <p:pic>
        <p:nvPicPr>
          <p:cNvPr id="94211" name="Picture 2" descr="C:\MyFiles\Presentations\CMP Criteria&amp;Specs\Images\Digital Coast Ort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822325"/>
            <a:ext cx="8634413"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639762"/>
          </a:xfrm>
        </p:spPr>
        <p:txBody>
          <a:bodyPr/>
          <a:lstStyle/>
          <a:p>
            <a:pPr eaLnBrk="1" hangingPunct="1">
              <a:defRPr/>
            </a:pPr>
            <a:r>
              <a:rPr lang="en-US" altLang="en-US" sz="3600" b="1" dirty="0" smtClean="0">
                <a:latin typeface="+mn-lt"/>
              </a:rPr>
              <a:t>Provision Data in the Cart</a:t>
            </a:r>
          </a:p>
        </p:txBody>
      </p:sp>
      <p:pic>
        <p:nvPicPr>
          <p:cNvPr id="96259" name="Picture 2" descr="C:\MyFiles\Presentations\CMP Criteria&amp;Specs\Images\Digital Coast C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042988"/>
            <a:ext cx="8310562"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639762"/>
          </a:xfrm>
        </p:spPr>
        <p:txBody>
          <a:bodyPr/>
          <a:lstStyle/>
          <a:p>
            <a:pPr eaLnBrk="1" hangingPunct="1">
              <a:defRPr/>
            </a:pPr>
            <a:r>
              <a:rPr lang="en-US" altLang="en-US" sz="3600" b="1" dirty="0" smtClean="0">
                <a:latin typeface="+mn-lt"/>
              </a:rPr>
              <a:t>Review and Submit Data in the Cart</a:t>
            </a:r>
          </a:p>
        </p:txBody>
      </p:sp>
      <p:pic>
        <p:nvPicPr>
          <p:cNvPr id="98307" name="Picture 2" descr="C:\MyFiles\Presentations\CMP Criteria&amp;Specs\Images\Digital Coast Subm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042988"/>
            <a:ext cx="8310562"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3" descr="C:\MyFiles\Presentations\CMP Criteria&amp;Specs\Images\Digital Coast Confirmation.jpg"/>
          <p:cNvPicPr>
            <a:picLocks noChangeAspect="1" noChangeArrowheads="1"/>
          </p:cNvPicPr>
          <p:nvPr/>
        </p:nvPicPr>
        <p:blipFill>
          <a:blip r:embed="rId4"/>
          <a:srcRect/>
          <a:stretch>
            <a:fillRect/>
          </a:stretch>
        </p:blipFill>
        <p:spPr bwMode="auto">
          <a:xfrm>
            <a:off x="98425" y="1042988"/>
            <a:ext cx="7386638" cy="2552700"/>
          </a:xfrm>
          <a:prstGeom prst="rect">
            <a:avLst/>
          </a:prstGeom>
          <a:noFill/>
          <a:ln>
            <a:solidFill>
              <a:srgbClr val="002060"/>
            </a:solidFill>
          </a:ln>
          <a:effectLst>
            <a:outerShdw blurRad="50800" dist="50800" dir="5400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24932" name="Picture 4" descr="C:\MyFiles\Presentations\CMP Criteria&amp;Specs\Images\Digital Coast Download.jpg"/>
          <p:cNvPicPr>
            <a:picLocks noChangeAspect="1" noChangeArrowheads="1"/>
          </p:cNvPicPr>
          <p:nvPr/>
        </p:nvPicPr>
        <p:blipFill>
          <a:blip r:embed="rId5"/>
          <a:srcRect/>
          <a:stretch>
            <a:fillRect/>
          </a:stretch>
        </p:blipFill>
        <p:spPr bwMode="auto">
          <a:xfrm>
            <a:off x="914400" y="2319338"/>
            <a:ext cx="7386638" cy="2689225"/>
          </a:xfrm>
          <a:prstGeom prst="rect">
            <a:avLst/>
          </a:prstGeom>
          <a:noFill/>
          <a:ln>
            <a:solidFill>
              <a:srgbClr val="002060"/>
            </a:solidFill>
          </a:ln>
          <a:effectLst>
            <a:outerShdw blurRad="50800" dist="50800" dir="5400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24933" name="Picture 5" descr="C:\MyFiles\Presentations\CMP Criteria&amp;Specs\Images\Digital Coast Summary.jpg"/>
          <p:cNvPicPr>
            <a:picLocks noChangeAspect="1" noChangeArrowheads="1"/>
          </p:cNvPicPr>
          <p:nvPr/>
        </p:nvPicPr>
        <p:blipFill>
          <a:blip r:embed="rId6"/>
          <a:srcRect/>
          <a:stretch>
            <a:fillRect/>
          </a:stretch>
        </p:blipFill>
        <p:spPr bwMode="auto">
          <a:xfrm>
            <a:off x="1676400" y="3568700"/>
            <a:ext cx="7386638" cy="2881313"/>
          </a:xfrm>
          <a:prstGeom prst="rect">
            <a:avLst/>
          </a:prstGeom>
          <a:noFill/>
          <a:ln>
            <a:solidFill>
              <a:srgbClr val="002060"/>
            </a:solidFill>
          </a:ln>
          <a:effectLst>
            <a:outerShdw blurRad="50800" dist="50800" dir="5400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49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4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685800" y="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Remote Sensing Division</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Rectangle 2"/>
          <p:cNvSpPr>
            <a:spLocks noChangeArrowheads="1"/>
          </p:cNvSpPr>
          <p:nvPr/>
        </p:nvSpPr>
        <p:spPr bwMode="auto">
          <a:xfrm>
            <a:off x="152400" y="9906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0" name="TextBox 79"/>
          <p:cNvSpPr txBox="1"/>
          <p:nvPr/>
        </p:nvSpPr>
        <p:spPr>
          <a:xfrm>
            <a:off x="654818" y="3886200"/>
            <a:ext cx="1143000" cy="430887"/>
          </a:xfrm>
          <a:prstGeom prst="rect">
            <a:avLst/>
          </a:prstGeom>
          <a:solidFill>
            <a:srgbClr val="FFFF99"/>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Geodetic </a:t>
            </a:r>
            <a:r>
              <a:rPr kumimoji="0" lang="en-US" sz="1100" b="1" i="0" u="none" strike="noStrike" kern="0" cap="none" spc="0" normalizeH="0" baseline="0" noProof="0" dirty="0" err="1" smtClean="0">
                <a:ln>
                  <a:noFill/>
                </a:ln>
                <a:solidFill>
                  <a:srgbClr val="000000"/>
                </a:solidFill>
                <a:effectLst/>
                <a:uLnTx/>
                <a:uFillTx/>
                <a:latin typeface="Times" panose="02020603050405020304" pitchFamily="18" charset="0"/>
                <a:ea typeface="+mn-ea"/>
                <a:cs typeface="Arial" panose="020B0604020202020204" pitchFamily="34" charset="0"/>
              </a:rPr>
              <a:t>Svcs</a:t>
            </a: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Div</a:t>
            </a:r>
            <a:r>
              <a:rPr kumimoji="0" lang="en-US" sz="1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a:t>
            </a:r>
          </a:p>
        </p:txBody>
      </p:sp>
      <p:sp>
        <p:nvSpPr>
          <p:cNvPr id="81" name="TextBox 80"/>
          <p:cNvSpPr txBox="1"/>
          <p:nvPr/>
        </p:nvSpPr>
        <p:spPr>
          <a:xfrm>
            <a:off x="1905000" y="3886200"/>
            <a:ext cx="1295400" cy="430887"/>
          </a:xfrm>
          <a:prstGeom prst="rect">
            <a:avLst/>
          </a:prstGeom>
          <a:solidFill>
            <a:srgbClr val="9ED3D7"/>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Spatial Reference System Div</a:t>
            </a:r>
            <a:r>
              <a:rPr kumimoji="0" lang="en-US" sz="1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a:t>
            </a:r>
          </a:p>
        </p:txBody>
      </p:sp>
      <p:sp>
        <p:nvSpPr>
          <p:cNvPr id="82" name="TextBox 81"/>
          <p:cNvSpPr txBox="1"/>
          <p:nvPr/>
        </p:nvSpPr>
        <p:spPr>
          <a:xfrm>
            <a:off x="3307582" y="38862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Remote Sensing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Div.</a:t>
            </a:r>
          </a:p>
        </p:txBody>
      </p:sp>
      <p:sp>
        <p:nvSpPr>
          <p:cNvPr id="83" name="TextBox 82"/>
          <p:cNvSpPr txBox="1"/>
          <p:nvPr/>
        </p:nvSpPr>
        <p:spPr>
          <a:xfrm>
            <a:off x="4710164" y="3886200"/>
            <a:ext cx="1295400" cy="430887"/>
          </a:xfrm>
          <a:prstGeom prst="rect">
            <a:avLst/>
          </a:prstGeom>
          <a:solidFill>
            <a:srgbClr val="333399">
              <a:lumMod val="40000"/>
              <a:lumOff val="60000"/>
            </a:srgbClr>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Observations &amp; Analysis </a:t>
            </a:r>
            <a:r>
              <a:rPr kumimoji="0" lang="en-US" sz="1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Div.</a:t>
            </a:r>
          </a:p>
        </p:txBody>
      </p:sp>
      <p:sp>
        <p:nvSpPr>
          <p:cNvPr id="84" name="TextBox 83"/>
          <p:cNvSpPr txBox="1"/>
          <p:nvPr/>
        </p:nvSpPr>
        <p:spPr>
          <a:xfrm>
            <a:off x="6131168" y="3890387"/>
            <a:ext cx="1295400" cy="430887"/>
          </a:xfrm>
          <a:prstGeom prst="rect">
            <a:avLst/>
          </a:prstGeom>
          <a:solidFill>
            <a:srgbClr val="FFC000"/>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Systems Dev</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Div</a:t>
            </a:r>
            <a:r>
              <a:rPr kumimoji="0" lang="en-US" sz="9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a:t>
            </a:r>
          </a:p>
        </p:txBody>
      </p:sp>
      <p:sp>
        <p:nvSpPr>
          <p:cNvPr id="85" name="TextBox 84"/>
          <p:cNvSpPr txBox="1"/>
          <p:nvPr/>
        </p:nvSpPr>
        <p:spPr>
          <a:xfrm>
            <a:off x="7533750" y="3890387"/>
            <a:ext cx="1295400" cy="430887"/>
          </a:xfrm>
          <a:prstGeom prst="rect">
            <a:avLst/>
          </a:prstGeom>
          <a:solidFill>
            <a:srgbClr val="FFCCFF"/>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Geosciences Research </a:t>
            </a:r>
            <a:r>
              <a:rPr kumimoji="0" lang="en-US" sz="1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Div.</a:t>
            </a:r>
          </a:p>
        </p:txBody>
      </p:sp>
      <p:sp>
        <p:nvSpPr>
          <p:cNvPr id="86" name="TextBox 85"/>
          <p:cNvSpPr txBox="1"/>
          <p:nvPr/>
        </p:nvSpPr>
        <p:spPr>
          <a:xfrm>
            <a:off x="578618" y="2895600"/>
            <a:ext cx="1295400" cy="430887"/>
          </a:xfrm>
          <a:prstGeom prst="rect">
            <a:avLst/>
          </a:prstGeom>
          <a:solidFill>
            <a:srgbClr val="FFFF00"/>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Office of Coast Survey</a:t>
            </a:r>
            <a:endParaRPr kumimoji="0" lang="en-US" sz="1100" b="1" i="0" u="none" strike="noStrike" kern="0" cap="none" spc="0" normalizeH="0" baseline="0" noProof="0" dirty="0" smtClean="0">
              <a:ln>
                <a:noFill/>
              </a:ln>
              <a:solidFill>
                <a:srgbClr val="FFFF00"/>
              </a:solidFill>
              <a:effectLst/>
              <a:uLnTx/>
              <a:uFillTx/>
              <a:latin typeface="Times" panose="02020603050405020304" pitchFamily="18" charset="0"/>
              <a:ea typeface="+mn-ea"/>
              <a:cs typeface="Arial" panose="020B0604020202020204" pitchFamily="34" charset="0"/>
            </a:endParaRPr>
          </a:p>
        </p:txBody>
      </p:sp>
      <p:sp>
        <p:nvSpPr>
          <p:cNvPr id="87" name="TextBox 86"/>
          <p:cNvSpPr txBox="1"/>
          <p:nvPr/>
        </p:nvSpPr>
        <p:spPr>
          <a:xfrm>
            <a:off x="4005103" y="2895600"/>
            <a:ext cx="1295400" cy="430887"/>
          </a:xfrm>
          <a:prstGeom prst="rect">
            <a:avLst/>
          </a:prstGeom>
          <a:solidFill>
            <a:srgbClr val="FFFF00"/>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National Geodetic Survey</a:t>
            </a:r>
          </a:p>
        </p:txBody>
      </p:sp>
      <p:cxnSp>
        <p:nvCxnSpPr>
          <p:cNvPr id="88" name="Straight Arrow Connector 87"/>
          <p:cNvCxnSpPr/>
          <p:nvPr/>
        </p:nvCxnSpPr>
        <p:spPr bwMode="auto">
          <a:xfrm flipH="1">
            <a:off x="197618" y="2362199"/>
            <a:ext cx="4455185" cy="1"/>
          </a:xfrm>
          <a:prstGeom prst="straightConnector1">
            <a:avLst/>
          </a:prstGeom>
          <a:noFill/>
          <a:ln w="19050" cap="flat" cmpd="sng" algn="ctr">
            <a:solidFill>
              <a:srgbClr val="000000"/>
            </a:solidFill>
            <a:prstDash val="solid"/>
            <a:miter lim="800000"/>
            <a:headEnd type="none" w="med" len="med"/>
            <a:tailEnd type="triangle"/>
          </a:ln>
          <a:effectLst/>
        </p:spPr>
      </p:cxnSp>
      <p:cxnSp>
        <p:nvCxnSpPr>
          <p:cNvPr id="89" name="Straight Connector 88"/>
          <p:cNvCxnSpPr>
            <a:endCxn id="86" idx="0"/>
          </p:cNvCxnSpPr>
          <p:nvPr/>
        </p:nvCxnSpPr>
        <p:spPr bwMode="auto">
          <a:xfrm>
            <a:off x="1226318" y="2362200"/>
            <a:ext cx="0" cy="533400"/>
          </a:xfrm>
          <a:prstGeom prst="line">
            <a:avLst/>
          </a:prstGeom>
          <a:noFill/>
          <a:ln w="19050" cap="flat" cmpd="sng" algn="ctr">
            <a:solidFill>
              <a:srgbClr val="000000"/>
            </a:solidFill>
            <a:prstDash val="solid"/>
            <a:miter lim="800000"/>
            <a:headEnd type="none" w="med" len="med"/>
            <a:tailEnd type="none" w="med" len="med"/>
          </a:ln>
          <a:effectLst/>
        </p:spPr>
      </p:cxnSp>
      <p:cxnSp>
        <p:nvCxnSpPr>
          <p:cNvPr id="90" name="Straight Connector 89"/>
          <p:cNvCxnSpPr>
            <a:endCxn id="87" idx="0"/>
          </p:cNvCxnSpPr>
          <p:nvPr/>
        </p:nvCxnSpPr>
        <p:spPr bwMode="auto">
          <a:xfrm>
            <a:off x="4652803" y="2362199"/>
            <a:ext cx="0" cy="533401"/>
          </a:xfrm>
          <a:prstGeom prst="line">
            <a:avLst/>
          </a:prstGeom>
          <a:noFill/>
          <a:ln w="19050" cap="flat" cmpd="sng" algn="ctr">
            <a:solidFill>
              <a:srgbClr val="000000"/>
            </a:solidFill>
            <a:prstDash val="solid"/>
            <a:miter lim="800000"/>
            <a:headEnd type="none" w="med" len="med"/>
            <a:tailEnd type="none" w="med" len="med"/>
          </a:ln>
          <a:effectLst/>
        </p:spPr>
      </p:cxnSp>
      <p:cxnSp>
        <p:nvCxnSpPr>
          <p:cNvPr id="91" name="Elbow Connector 90"/>
          <p:cNvCxnSpPr>
            <a:stCxn id="80" idx="0"/>
          </p:cNvCxnSpPr>
          <p:nvPr/>
        </p:nvCxnSpPr>
        <p:spPr bwMode="auto">
          <a:xfrm rot="5400000" flipH="1" flipV="1">
            <a:off x="4551484" y="256234"/>
            <a:ext cx="304800" cy="6955132"/>
          </a:xfrm>
          <a:prstGeom prst="bentConnector2">
            <a:avLst/>
          </a:prstGeom>
          <a:noFill/>
          <a:ln w="19050" cap="flat" cmpd="sng" algn="ctr">
            <a:solidFill>
              <a:srgbClr val="000000"/>
            </a:solidFill>
            <a:prstDash val="solid"/>
            <a:miter lim="800000"/>
            <a:headEnd type="none" w="med" len="med"/>
            <a:tailEnd type="none" w="med" len="med"/>
          </a:ln>
          <a:effectLst/>
        </p:spPr>
      </p:cxnSp>
      <p:cxnSp>
        <p:nvCxnSpPr>
          <p:cNvPr id="92" name="Straight Connector 91"/>
          <p:cNvCxnSpPr>
            <a:stCxn id="85" idx="0"/>
          </p:cNvCxnSpPr>
          <p:nvPr/>
        </p:nvCxnSpPr>
        <p:spPr bwMode="auto">
          <a:xfrm flipV="1">
            <a:off x="8181450" y="3581401"/>
            <a:ext cx="0" cy="308986"/>
          </a:xfrm>
          <a:prstGeom prst="line">
            <a:avLst/>
          </a:prstGeom>
          <a:noFill/>
          <a:ln w="19050" cap="flat" cmpd="sng" algn="ctr">
            <a:solidFill>
              <a:srgbClr val="000000"/>
            </a:solidFill>
            <a:prstDash val="solid"/>
            <a:miter lim="800000"/>
            <a:headEnd type="none" w="med" len="med"/>
            <a:tailEnd type="none" w="med" len="med"/>
          </a:ln>
          <a:effectLst/>
        </p:spPr>
      </p:cxnSp>
      <p:cxnSp>
        <p:nvCxnSpPr>
          <p:cNvPr id="93" name="Straight Connector 92"/>
          <p:cNvCxnSpPr>
            <a:stCxn id="81" idx="0"/>
          </p:cNvCxnSpPr>
          <p:nvPr/>
        </p:nvCxnSpPr>
        <p:spPr bwMode="auto">
          <a:xfrm flipV="1">
            <a:off x="2552700" y="3581400"/>
            <a:ext cx="0" cy="304800"/>
          </a:xfrm>
          <a:prstGeom prst="line">
            <a:avLst/>
          </a:prstGeom>
          <a:noFill/>
          <a:ln w="19050" cap="flat" cmpd="sng" algn="ctr">
            <a:solidFill>
              <a:srgbClr val="000000"/>
            </a:solidFill>
            <a:prstDash val="solid"/>
            <a:miter lim="800000"/>
            <a:headEnd type="none" w="med" len="med"/>
            <a:tailEnd type="none" w="med" len="med"/>
          </a:ln>
          <a:effectLst/>
        </p:spPr>
      </p:cxnSp>
      <p:cxnSp>
        <p:nvCxnSpPr>
          <p:cNvPr id="94" name="Straight Connector 93"/>
          <p:cNvCxnSpPr>
            <a:stCxn id="82" idx="0"/>
          </p:cNvCxnSpPr>
          <p:nvPr/>
        </p:nvCxnSpPr>
        <p:spPr bwMode="auto">
          <a:xfrm flipV="1">
            <a:off x="3955282" y="3581400"/>
            <a:ext cx="0" cy="304800"/>
          </a:xfrm>
          <a:prstGeom prst="line">
            <a:avLst/>
          </a:prstGeom>
          <a:noFill/>
          <a:ln w="19050" cap="flat" cmpd="sng" algn="ctr">
            <a:solidFill>
              <a:srgbClr val="000000"/>
            </a:solidFill>
            <a:prstDash val="solid"/>
            <a:miter lim="800000"/>
            <a:headEnd type="none" w="med" len="med"/>
            <a:tailEnd type="none" w="med" len="med"/>
          </a:ln>
          <a:effectLst/>
        </p:spPr>
      </p:cxnSp>
      <p:cxnSp>
        <p:nvCxnSpPr>
          <p:cNvPr id="95" name="Straight Connector 94"/>
          <p:cNvCxnSpPr>
            <a:stCxn id="83" idx="0"/>
          </p:cNvCxnSpPr>
          <p:nvPr/>
        </p:nvCxnSpPr>
        <p:spPr bwMode="auto">
          <a:xfrm flipV="1">
            <a:off x="5357864" y="3581400"/>
            <a:ext cx="0" cy="304800"/>
          </a:xfrm>
          <a:prstGeom prst="line">
            <a:avLst/>
          </a:prstGeom>
          <a:noFill/>
          <a:ln w="19050" cap="flat" cmpd="sng" algn="ctr">
            <a:solidFill>
              <a:srgbClr val="000000"/>
            </a:solidFill>
            <a:prstDash val="solid"/>
            <a:miter lim="800000"/>
            <a:headEnd type="none" w="med" len="med"/>
            <a:tailEnd type="none" w="med" len="med"/>
          </a:ln>
          <a:effectLst/>
        </p:spPr>
      </p:cxnSp>
      <p:cxnSp>
        <p:nvCxnSpPr>
          <p:cNvPr id="96" name="Straight Connector 95"/>
          <p:cNvCxnSpPr>
            <a:stCxn id="84" idx="0"/>
          </p:cNvCxnSpPr>
          <p:nvPr/>
        </p:nvCxnSpPr>
        <p:spPr bwMode="auto">
          <a:xfrm flipV="1">
            <a:off x="6778868" y="3581401"/>
            <a:ext cx="0" cy="308986"/>
          </a:xfrm>
          <a:prstGeom prst="line">
            <a:avLst/>
          </a:prstGeom>
          <a:noFill/>
          <a:ln w="19050" cap="flat" cmpd="sng" algn="ctr">
            <a:solidFill>
              <a:srgbClr val="000000"/>
            </a:solidFill>
            <a:prstDash val="solid"/>
            <a:miter lim="800000"/>
            <a:headEnd type="none" w="med" len="med"/>
            <a:tailEnd type="none" w="med" len="med"/>
          </a:ln>
          <a:effectLst/>
        </p:spPr>
      </p:cxnSp>
      <p:cxnSp>
        <p:nvCxnSpPr>
          <p:cNvPr id="97" name="Straight Connector 96"/>
          <p:cNvCxnSpPr>
            <a:stCxn id="87" idx="2"/>
          </p:cNvCxnSpPr>
          <p:nvPr/>
        </p:nvCxnSpPr>
        <p:spPr bwMode="auto">
          <a:xfrm>
            <a:off x="4652803" y="3326487"/>
            <a:ext cx="0" cy="254913"/>
          </a:xfrm>
          <a:prstGeom prst="line">
            <a:avLst/>
          </a:prstGeom>
          <a:noFill/>
          <a:ln w="19050" cap="flat" cmpd="sng" algn="ctr">
            <a:solidFill>
              <a:srgbClr val="000000"/>
            </a:solidFill>
            <a:prstDash val="solid"/>
            <a:miter lim="800000"/>
            <a:headEnd type="none" w="med" len="med"/>
            <a:tailEnd type="none" w="med" len="med"/>
          </a:ln>
          <a:effectLst/>
        </p:spPr>
      </p:cxnSp>
      <p:cxnSp>
        <p:nvCxnSpPr>
          <p:cNvPr id="98" name="Straight Connector 97"/>
          <p:cNvCxnSpPr/>
          <p:nvPr/>
        </p:nvCxnSpPr>
        <p:spPr bwMode="auto">
          <a:xfrm flipV="1">
            <a:off x="2788418" y="2057400"/>
            <a:ext cx="0" cy="304799"/>
          </a:xfrm>
          <a:prstGeom prst="line">
            <a:avLst/>
          </a:prstGeom>
          <a:noFill/>
          <a:ln w="19050" cap="flat" cmpd="sng" algn="ctr">
            <a:solidFill>
              <a:srgbClr val="000000"/>
            </a:solidFill>
            <a:prstDash val="solid"/>
            <a:miter lim="800000"/>
            <a:headEnd type="none" w="med" len="med"/>
            <a:tailEnd type="none" w="med" len="med"/>
          </a:ln>
          <a:effectLst/>
        </p:spPr>
      </p:cxnSp>
      <p:sp>
        <p:nvSpPr>
          <p:cNvPr id="99" name="TextBox 98"/>
          <p:cNvSpPr txBox="1"/>
          <p:nvPr/>
        </p:nvSpPr>
        <p:spPr>
          <a:xfrm>
            <a:off x="2140718" y="1683881"/>
            <a:ext cx="1295400" cy="430887"/>
          </a:xfrm>
          <a:prstGeom prst="rect">
            <a:avLst/>
          </a:prstGeom>
          <a:solidFill>
            <a:srgbClr val="00B0F0"/>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National Ocean Service</a:t>
            </a:r>
          </a:p>
        </p:txBody>
      </p:sp>
      <p:sp>
        <p:nvSpPr>
          <p:cNvPr id="100" name="TextBox 99"/>
          <p:cNvSpPr txBox="1"/>
          <p:nvPr/>
        </p:nvSpPr>
        <p:spPr>
          <a:xfrm>
            <a:off x="3810000" y="44196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Requirements Branch</a:t>
            </a:r>
          </a:p>
        </p:txBody>
      </p:sp>
      <p:sp>
        <p:nvSpPr>
          <p:cNvPr id="101" name="TextBox 100"/>
          <p:cNvSpPr txBox="1"/>
          <p:nvPr/>
        </p:nvSpPr>
        <p:spPr>
          <a:xfrm>
            <a:off x="3810000" y="49530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Applications Branch</a:t>
            </a:r>
          </a:p>
        </p:txBody>
      </p:sp>
      <p:sp>
        <p:nvSpPr>
          <p:cNvPr id="102" name="TextBox 101"/>
          <p:cNvSpPr txBox="1"/>
          <p:nvPr/>
        </p:nvSpPr>
        <p:spPr>
          <a:xfrm>
            <a:off x="3810000" y="54864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Systems &amp; QA Branch</a:t>
            </a:r>
          </a:p>
        </p:txBody>
      </p:sp>
      <p:cxnSp>
        <p:nvCxnSpPr>
          <p:cNvPr id="103" name="Elbow Connector 102"/>
          <p:cNvCxnSpPr>
            <a:endCxn id="102" idx="1"/>
          </p:cNvCxnSpPr>
          <p:nvPr/>
        </p:nvCxnSpPr>
        <p:spPr bwMode="auto">
          <a:xfrm rot="16200000" flipH="1">
            <a:off x="2930681" y="4822524"/>
            <a:ext cx="1384757" cy="373882"/>
          </a:xfrm>
          <a:prstGeom prst="bentConnector2">
            <a:avLst/>
          </a:prstGeom>
          <a:noFill/>
          <a:ln w="19050" cap="flat" cmpd="sng" algn="ctr">
            <a:solidFill>
              <a:srgbClr val="000000"/>
            </a:solidFill>
            <a:prstDash val="solid"/>
            <a:miter lim="800000"/>
            <a:headEnd type="none" w="med" len="med"/>
            <a:tailEnd type="none" w="med" len="med"/>
          </a:ln>
          <a:effectLst/>
        </p:spPr>
      </p:cxnSp>
      <p:cxnSp>
        <p:nvCxnSpPr>
          <p:cNvPr id="104" name="Straight Connector 103"/>
          <p:cNvCxnSpPr>
            <a:stCxn id="100" idx="1"/>
          </p:cNvCxnSpPr>
          <p:nvPr/>
        </p:nvCxnSpPr>
        <p:spPr bwMode="auto">
          <a:xfrm flipH="1" flipV="1">
            <a:off x="3430210" y="4634895"/>
            <a:ext cx="379790" cy="149"/>
          </a:xfrm>
          <a:prstGeom prst="line">
            <a:avLst/>
          </a:prstGeom>
          <a:noFill/>
          <a:ln w="19050" cap="flat" cmpd="sng" algn="ctr">
            <a:solidFill>
              <a:srgbClr val="000000"/>
            </a:solidFill>
            <a:prstDash val="solid"/>
            <a:miter lim="800000"/>
            <a:headEnd type="none" w="med" len="med"/>
            <a:tailEnd type="none" w="med" len="med"/>
          </a:ln>
          <a:effectLst/>
        </p:spPr>
      </p:cxnSp>
      <p:cxnSp>
        <p:nvCxnSpPr>
          <p:cNvPr id="105" name="Straight Connector 104"/>
          <p:cNvCxnSpPr>
            <a:stCxn id="101" idx="1"/>
          </p:cNvCxnSpPr>
          <p:nvPr/>
        </p:nvCxnSpPr>
        <p:spPr bwMode="auto">
          <a:xfrm flipH="1" flipV="1">
            <a:off x="3425371" y="5162248"/>
            <a:ext cx="384629" cy="6196"/>
          </a:xfrm>
          <a:prstGeom prst="line">
            <a:avLst/>
          </a:prstGeom>
          <a:noFill/>
          <a:ln w="19050" cap="flat" cmpd="sng" algn="ctr">
            <a:solidFill>
              <a:srgbClr val="000000"/>
            </a:solidFill>
            <a:prstDash val="solid"/>
            <a:miter lim="800000"/>
            <a:headEnd type="none" w="med" len="med"/>
            <a:tailEnd type="none" w="med" len="med"/>
          </a:ln>
          <a:effectLst/>
        </p:spPr>
      </p:cxnSp>
      <p:grpSp>
        <p:nvGrpSpPr>
          <p:cNvPr id="6" name="Group 5"/>
          <p:cNvGrpSpPr/>
          <p:nvPr/>
        </p:nvGrpSpPr>
        <p:grpSpPr>
          <a:xfrm>
            <a:off x="1508509" y="3610778"/>
            <a:ext cx="5898382" cy="2532041"/>
            <a:chOff x="578617" y="2870599"/>
            <a:chExt cx="5898382" cy="2532041"/>
          </a:xfrm>
        </p:grpSpPr>
        <p:grpSp>
          <p:nvGrpSpPr>
            <p:cNvPr id="4" name="Group 3"/>
            <p:cNvGrpSpPr/>
            <p:nvPr/>
          </p:nvGrpSpPr>
          <p:grpSpPr>
            <a:xfrm>
              <a:off x="578617" y="2895600"/>
              <a:ext cx="2141694" cy="2488287"/>
              <a:chOff x="578617" y="2895600"/>
              <a:chExt cx="1295400" cy="1497687"/>
            </a:xfrm>
          </p:grpSpPr>
          <p:sp>
            <p:nvSpPr>
              <p:cNvPr id="30" name="TextBox 29"/>
              <p:cNvSpPr txBox="1"/>
              <p:nvPr/>
            </p:nvSpPr>
            <p:spPr>
              <a:xfrm>
                <a:off x="578617" y="28956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Requirements Branch</a:t>
                </a:r>
              </a:p>
            </p:txBody>
          </p:sp>
          <p:sp>
            <p:nvSpPr>
              <p:cNvPr id="31" name="TextBox 30"/>
              <p:cNvSpPr txBox="1"/>
              <p:nvPr/>
            </p:nvSpPr>
            <p:spPr>
              <a:xfrm>
                <a:off x="578617" y="34290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Applications Branch</a:t>
                </a:r>
              </a:p>
            </p:txBody>
          </p:sp>
          <p:sp>
            <p:nvSpPr>
              <p:cNvPr id="32" name="TextBox 31"/>
              <p:cNvSpPr txBox="1"/>
              <p:nvPr/>
            </p:nvSpPr>
            <p:spPr>
              <a:xfrm>
                <a:off x="578617" y="3962400"/>
                <a:ext cx="1295400" cy="430887"/>
              </a:xfrm>
              <a:prstGeom prst="rect">
                <a:avLst/>
              </a:prstGeom>
              <a:solidFill>
                <a:srgbClr val="66FF66"/>
              </a:solidFill>
              <a:ln>
                <a:solidFill>
                  <a:srgbClr val="000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Times" panose="02020603050405020304" pitchFamily="18" charset="0"/>
                    <a:ea typeface="+mn-ea"/>
                    <a:cs typeface="Arial" panose="020B0604020202020204" pitchFamily="34" charset="0"/>
                  </a:rPr>
                  <a:t>Systems &amp; QA Branch</a:t>
                </a:r>
              </a:p>
            </p:txBody>
          </p:sp>
        </p:grpSp>
        <p:sp>
          <p:nvSpPr>
            <p:cNvPr id="5" name="Rectangle 4"/>
            <p:cNvSpPr/>
            <p:nvPr/>
          </p:nvSpPr>
          <p:spPr>
            <a:xfrm>
              <a:off x="2720309" y="2870599"/>
              <a:ext cx="3756689" cy="830997"/>
            </a:xfrm>
            <a:prstGeom prst="rect">
              <a:avLst/>
            </a:prstGeom>
            <a:solidFill>
              <a:schemeClr val="accent5"/>
            </a:solidFill>
            <a:ln>
              <a:solidFill>
                <a:schemeClr val="accent2"/>
              </a:solidFill>
            </a:ln>
          </p:spPr>
          <p:txBody>
            <a:bodyPr wrap="square">
              <a:spAutoFit/>
            </a:bodyPr>
            <a:lstStyle/>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Plans projects</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Acquires remote sensing data</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Initial processing</a:t>
              </a:r>
              <a:endParaRPr lang="en-US" sz="1600" b="1" kern="0" dirty="0">
                <a:solidFill>
                  <a:srgbClr val="000000"/>
                </a:solidFill>
                <a:latin typeface="+mn-lt"/>
              </a:endParaRPr>
            </a:p>
          </p:txBody>
        </p:sp>
        <p:sp>
          <p:nvSpPr>
            <p:cNvPr id="35" name="Rectangle 34"/>
            <p:cNvSpPr/>
            <p:nvPr/>
          </p:nvSpPr>
          <p:spPr>
            <a:xfrm>
              <a:off x="2720310" y="3720400"/>
              <a:ext cx="3756689" cy="830997"/>
            </a:xfrm>
            <a:prstGeom prst="rect">
              <a:avLst/>
            </a:prstGeom>
            <a:solidFill>
              <a:schemeClr val="accent5"/>
            </a:solidFill>
            <a:ln>
              <a:solidFill>
                <a:schemeClr val="accent2"/>
              </a:solidFill>
            </a:ln>
          </p:spPr>
          <p:txBody>
            <a:bodyPr wrap="square">
              <a:spAutoFit/>
            </a:bodyPr>
            <a:lstStyle/>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Further processing</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Compiles shoreline</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Final product preparation</a:t>
              </a:r>
              <a:endParaRPr lang="en-US" sz="1600" b="1" kern="0" dirty="0">
                <a:solidFill>
                  <a:srgbClr val="000000"/>
                </a:solidFill>
                <a:latin typeface="+mn-lt"/>
              </a:endParaRPr>
            </a:p>
          </p:txBody>
        </p:sp>
        <p:sp>
          <p:nvSpPr>
            <p:cNvPr id="36" name="Rectangle 35"/>
            <p:cNvSpPr/>
            <p:nvPr/>
          </p:nvSpPr>
          <p:spPr>
            <a:xfrm>
              <a:off x="2720309" y="4571643"/>
              <a:ext cx="3756689" cy="830997"/>
            </a:xfrm>
            <a:prstGeom prst="rect">
              <a:avLst/>
            </a:prstGeom>
            <a:solidFill>
              <a:schemeClr val="accent5"/>
            </a:solidFill>
            <a:ln>
              <a:solidFill>
                <a:schemeClr val="accent2"/>
              </a:solidFill>
            </a:ln>
          </p:spPr>
          <p:txBody>
            <a:bodyPr wrap="square">
              <a:spAutoFit/>
            </a:bodyPr>
            <a:lstStyle/>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Quality Assurance Review</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Loads products to database</a:t>
              </a:r>
            </a:p>
            <a:p>
              <a:pPr marL="285750" lvl="0" indent="-285750" fontAlgn="auto">
                <a:spcBef>
                  <a:spcPts val="0"/>
                </a:spcBef>
                <a:spcAft>
                  <a:spcPts val="0"/>
                </a:spcAft>
                <a:buFont typeface="Arial" panose="020B0604020202020204" pitchFamily="34" charset="0"/>
                <a:buChar char="•"/>
                <a:defRPr/>
              </a:pPr>
              <a:r>
                <a:rPr lang="en-US" sz="1600" b="1" kern="0" dirty="0" smtClean="0">
                  <a:solidFill>
                    <a:srgbClr val="000000"/>
                  </a:solidFill>
                  <a:latin typeface="+mn-lt"/>
                </a:rPr>
                <a:t>Project release and delivery</a:t>
              </a:r>
              <a:endParaRPr lang="en-US" sz="1600" b="1" kern="0" dirty="0">
                <a:solidFill>
                  <a:srgbClr val="000000"/>
                </a:solidFill>
                <a:latin typeface="+mn-lt"/>
              </a:endParaRPr>
            </a:p>
          </p:txBody>
        </p:sp>
      </p:grpSp>
    </p:spTree>
    <p:extLst>
      <p:ext uri="{BB962C8B-B14F-4D97-AF65-F5344CB8AC3E}">
        <p14:creationId xmlns:p14="http://schemas.microsoft.com/office/powerpoint/2010/main" val="2952672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 fill="hold"/>
                                        <p:tgtEl>
                                          <p:spTgt spid="6"/>
                                        </p:tgtEl>
                                        <p:attrNameLst>
                                          <p:attrName>ppt_x</p:attrName>
                                        </p:attrNameLst>
                                      </p:cBhvr>
                                      <p:tavLst>
                                        <p:tav tm="0">
                                          <p:val>
                                            <p:strVal val="#ppt_x"/>
                                          </p:val>
                                        </p:tav>
                                        <p:tav tm="100000">
                                          <p:val>
                                            <p:strVal val="#ppt_x"/>
                                          </p:val>
                                        </p:tav>
                                      </p:tavLst>
                                    </p:anim>
                                    <p:anim calcmode="lin" valueType="num">
                                      <p:cBhvr additive="base">
                                        <p:cTn id="8" dur="1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1828800"/>
            <a:ext cx="8229600" cy="1143000"/>
          </a:xfrm>
        </p:spPr>
        <p:txBody>
          <a:bodyPr/>
          <a:lstStyle/>
          <a:p>
            <a:r>
              <a:rPr lang="en-US" altLang="en-US" smtClean="0"/>
              <a:t>Questions?</a:t>
            </a:r>
          </a:p>
        </p:txBody>
      </p:sp>
      <p:sp>
        <p:nvSpPr>
          <p:cNvPr id="103427" name="Content Placeholder 2"/>
          <p:cNvSpPr>
            <a:spLocks noGrp="1"/>
          </p:cNvSpPr>
          <p:nvPr>
            <p:ph idx="1"/>
          </p:nvPr>
        </p:nvSpPr>
        <p:spPr>
          <a:xfrm>
            <a:off x="457200" y="3505200"/>
            <a:ext cx="8229600" cy="2620963"/>
          </a:xfrm>
        </p:spPr>
        <p:txBody>
          <a:bodyPr/>
          <a:lstStyle/>
          <a:p>
            <a:pPr marL="0" indent="0" algn="ctr">
              <a:buFontTx/>
              <a:buNone/>
            </a:pPr>
            <a:r>
              <a:rPr lang="en-US" altLang="en-US" sz="2000" b="1" smtClean="0"/>
              <a:t>Tim Blackford</a:t>
            </a:r>
          </a:p>
          <a:p>
            <a:pPr marL="0" indent="0" algn="ctr">
              <a:buFontTx/>
              <a:buNone/>
            </a:pPr>
            <a:r>
              <a:rPr lang="en-US" altLang="en-US" sz="2000" b="1" smtClean="0"/>
              <a:t>Systems &amp; Quality Assurance Branch</a:t>
            </a:r>
          </a:p>
          <a:p>
            <a:pPr marL="0" indent="0" algn="ctr">
              <a:buFontTx/>
              <a:buNone/>
            </a:pPr>
            <a:r>
              <a:rPr lang="en-US" altLang="en-US" sz="2000" b="1" smtClean="0"/>
              <a:t>Remote Sensing Division</a:t>
            </a:r>
          </a:p>
          <a:p>
            <a:pPr marL="0" indent="0" algn="ctr">
              <a:buFontTx/>
              <a:buNone/>
            </a:pPr>
            <a:r>
              <a:rPr lang="en-US" altLang="en-US" sz="2000" b="1" smtClean="0"/>
              <a:t>National Geodetic Survey</a:t>
            </a:r>
          </a:p>
          <a:p>
            <a:pPr marL="0" indent="0" algn="ctr">
              <a:buFontTx/>
              <a:buNone/>
            </a:pPr>
            <a:endParaRPr lang="en-US" altLang="en-US" sz="2000" b="1" smtClean="0"/>
          </a:p>
          <a:p>
            <a:pPr marL="0" indent="0" algn="ctr">
              <a:buFontTx/>
              <a:buNone/>
            </a:pPr>
            <a:r>
              <a:rPr lang="en-US" altLang="en-US" sz="2000" b="1" smtClean="0">
                <a:hlinkClick r:id="rId2"/>
              </a:rPr>
              <a:t>Tim.Blackford@noaa.gov</a:t>
            </a:r>
            <a:endParaRPr lang="en-US" altLang="en-US" sz="2000" b="1"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685800" y="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4000" b="1"/>
              <a:t>Updating Nautical Charts</a:t>
            </a:r>
          </a:p>
        </p:txBody>
      </p:sp>
      <p:sp>
        <p:nvSpPr>
          <p:cNvPr id="60419" name="Rectangle 2"/>
          <p:cNvSpPr>
            <a:spLocks noChangeArrowheads="1"/>
          </p:cNvSpPr>
          <p:nvPr/>
        </p:nvSpPr>
        <p:spPr bwMode="auto">
          <a:xfrm>
            <a:off x="152400" y="9906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 name="Rectangle 3"/>
          <p:cNvSpPr>
            <a:spLocks noChangeArrowheads="1"/>
          </p:cNvSpPr>
          <p:nvPr/>
        </p:nvSpPr>
        <p:spPr bwMode="auto">
          <a:xfrm>
            <a:off x="381000" y="1371600"/>
            <a:ext cx="8382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sz="2800" b="1" kern="0" dirty="0" smtClean="0">
                <a:solidFill>
                  <a:srgbClr val="000000"/>
                </a:solidFill>
                <a:latin typeface="Arial" panose="020B0604020202020204" pitchFamily="34" charset="0"/>
                <a:sym typeface="Arial"/>
                <a:rtl val="0"/>
              </a:rPr>
              <a:t>The primary base mapping data for nautical charts consist of two parts:</a:t>
            </a:r>
          </a:p>
          <a:p>
            <a:pPr fontAlgn="auto">
              <a:spcBef>
                <a:spcPct val="0"/>
              </a:spcBef>
              <a:spcAft>
                <a:spcPts val="0"/>
              </a:spcAft>
              <a:buFontTx/>
              <a:buNone/>
              <a:defRPr/>
            </a:pPr>
            <a:endParaRPr lang="en-US" altLang="en-US" sz="2800" b="1" kern="0" dirty="0" smtClean="0">
              <a:solidFill>
                <a:srgbClr val="000000"/>
              </a:solidFill>
              <a:latin typeface="Arial" panose="020B0604020202020204" pitchFamily="34" charset="0"/>
              <a:sym typeface="Arial"/>
              <a:rtl val="0"/>
            </a:endParaRPr>
          </a:p>
          <a:p>
            <a:pPr fontAlgn="auto">
              <a:spcBef>
                <a:spcPct val="0"/>
              </a:spcBef>
              <a:spcAft>
                <a:spcPts val="0"/>
              </a:spcAft>
              <a:buFontTx/>
              <a:buNone/>
              <a:defRPr/>
            </a:pPr>
            <a:r>
              <a:rPr lang="en-US" altLang="en-US" b="1" kern="0" dirty="0" smtClean="0">
                <a:solidFill>
                  <a:srgbClr val="000000"/>
                </a:solidFill>
                <a:latin typeface="Arial" panose="020B0604020202020204" pitchFamily="34" charset="0"/>
                <a:sym typeface="Arial"/>
                <a:rtl val="0"/>
              </a:rPr>
              <a:t>TOPOGRAPHY + HYDROGRAPHY (+Additional Info) = NAUTICAL CHART</a:t>
            </a:r>
            <a:endParaRPr lang="en-US" altLang="en-US" b="1" kern="0" dirty="0">
              <a:solidFill>
                <a:srgbClr val="000000"/>
              </a:solidFill>
              <a:latin typeface="Arial" panose="020B0604020202020204" pitchFamily="34" charset="0"/>
              <a:sym typeface="Arial"/>
              <a:rtl val="0"/>
            </a:endParaRPr>
          </a:p>
        </p:txBody>
      </p:sp>
      <p:pic>
        <p:nvPicPr>
          <p:cNvPr id="60421" name="Picture 2" descr="C:\MyFiles\Presentations\CMP Criteria&amp;Specs\To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2957513"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3" descr="C:\MyFiles\Presentations\CMP Criteria&amp;Specs\Hyd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513" y="4106863"/>
            <a:ext cx="29908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4" descr="C:\MyFiles\Presentations\CMP Criteria&amp;Specs\Ch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8363" y="4467225"/>
            <a:ext cx="3195637"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1295400" y="3276600"/>
            <a:ext cx="0" cy="457200"/>
          </a:xfrm>
          <a:prstGeom prst="straightConnector1">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91400" y="3276600"/>
            <a:ext cx="0" cy="1190625"/>
          </a:xfrm>
          <a:prstGeom prst="straightConnector1">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60422" idx="0"/>
          </p:cNvCxnSpPr>
          <p:nvPr/>
        </p:nvCxnSpPr>
        <p:spPr>
          <a:xfrm>
            <a:off x="4017963" y="3276600"/>
            <a:ext cx="434975" cy="830263"/>
          </a:xfrm>
          <a:prstGeom prst="straightConnector1">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t>Updating Nautical Charts</a:t>
            </a:r>
          </a:p>
        </p:txBody>
      </p:sp>
      <p:sp>
        <p:nvSpPr>
          <p:cNvPr id="61443"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 name="Rectangle 3"/>
          <p:cNvSpPr>
            <a:spLocks noChangeArrowheads="1"/>
          </p:cNvSpPr>
          <p:nvPr/>
        </p:nvSpPr>
        <p:spPr bwMode="auto">
          <a:xfrm>
            <a:off x="392113" y="9144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sz="2400" b="1" kern="0" dirty="0" smtClean="0">
                <a:solidFill>
                  <a:srgbClr val="000000"/>
                </a:solidFill>
                <a:latin typeface="Arial" panose="020B0604020202020204" pitchFamily="34" charset="0"/>
                <a:sym typeface="Arial"/>
                <a:rtl val="0"/>
              </a:rPr>
              <a:t>NGS Remote Sensing Division produces the topography</a:t>
            </a:r>
          </a:p>
        </p:txBody>
      </p:sp>
      <p:pic>
        <p:nvPicPr>
          <p:cNvPr id="61445" name="Picture 2" descr="C:\MyFiles\Presentations\CMP Criteria&amp;Specs\To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638300"/>
            <a:ext cx="89106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t>Updating Nautical Charts</a:t>
            </a:r>
          </a:p>
        </p:txBody>
      </p:sp>
      <p:sp>
        <p:nvSpPr>
          <p:cNvPr id="63491"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sp>
        <p:nvSpPr>
          <p:cNvPr id="5" name="Rectangle 3"/>
          <p:cNvSpPr>
            <a:spLocks noChangeArrowheads="1"/>
          </p:cNvSpPr>
          <p:nvPr/>
        </p:nvSpPr>
        <p:spPr bwMode="auto">
          <a:xfrm>
            <a:off x="381000" y="923925"/>
            <a:ext cx="838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sz="2400" b="1" kern="0" dirty="0" smtClean="0">
                <a:solidFill>
                  <a:srgbClr val="000000"/>
                </a:solidFill>
                <a:latin typeface="Arial" panose="020B0604020202020204" pitchFamily="34" charset="0"/>
                <a:sym typeface="Arial"/>
                <a:rtl val="0"/>
              </a:rPr>
              <a:t>OCS Hydro Survey Division produces the hydrography</a:t>
            </a:r>
          </a:p>
        </p:txBody>
      </p:sp>
      <p:pic>
        <p:nvPicPr>
          <p:cNvPr id="63493" name="Picture 3" descr="C:\MyFiles\Presentations\CMP Criteria&amp;Specs\Hyd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609725"/>
            <a:ext cx="884555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t>Updating Nautical Charts</a:t>
            </a:r>
          </a:p>
        </p:txBody>
      </p:sp>
      <p:sp>
        <p:nvSpPr>
          <p:cNvPr id="64515" name="Rectangle 2"/>
          <p:cNvSpPr>
            <a:spLocks noChangeArrowheads="1"/>
          </p:cNvSpPr>
          <p:nvPr/>
        </p:nvSpPr>
        <p:spPr bwMode="auto">
          <a:xfrm>
            <a:off x="152400" y="838200"/>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pic>
        <p:nvPicPr>
          <p:cNvPr id="64516" name="Picture 4" descr="C:\MyFiles\Presentations\CMP Criteria&amp;Specs\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76450"/>
            <a:ext cx="8624888"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81000" y="93345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fontAlgn="auto">
              <a:spcBef>
                <a:spcPct val="0"/>
              </a:spcBef>
              <a:spcAft>
                <a:spcPts val="0"/>
              </a:spcAft>
              <a:buFontTx/>
              <a:buNone/>
              <a:defRPr/>
            </a:pPr>
            <a:r>
              <a:rPr lang="en-US" altLang="en-US" sz="2400" b="1" kern="0" dirty="0" smtClean="0">
                <a:solidFill>
                  <a:srgbClr val="000000"/>
                </a:solidFill>
                <a:latin typeface="Arial" panose="020B0604020202020204" pitchFamily="34" charset="0"/>
                <a:sym typeface="Arial"/>
                <a:rtl val="0"/>
              </a:rPr>
              <a:t>OCS Marine Charting Division produces the chart (NIS)</a:t>
            </a:r>
          </a:p>
        </p:txBody>
      </p:sp>
      <p:pic>
        <p:nvPicPr>
          <p:cNvPr id="183298" name="Picture 2" descr="C:\MyFiles\Presentations\CMP Criteria&amp;Specs\Safety Harb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584325"/>
            <a:ext cx="8624888"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additive="base">
                                        <p:cTn id="7" dur="500" fill="hold"/>
                                        <p:tgtEl>
                                          <p:spTgt spid="183298"/>
                                        </p:tgtEl>
                                        <p:attrNameLst>
                                          <p:attrName>ppt_x</p:attrName>
                                        </p:attrNameLst>
                                      </p:cBhvr>
                                      <p:tavLst>
                                        <p:tav tm="0">
                                          <p:val>
                                            <p:strVal val="#ppt_x"/>
                                          </p:val>
                                        </p:tav>
                                        <p:tav tm="100000">
                                          <p:val>
                                            <p:strVal val="#ppt_x"/>
                                          </p:val>
                                        </p:tav>
                                      </p:tavLst>
                                    </p:anim>
                                    <p:anim calcmode="lin" valueType="num">
                                      <p:cBhvr additive="base">
                                        <p:cTn id="8" dur="500" fill="hold"/>
                                        <p:tgtEl>
                                          <p:spTgt spid="183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685800" y="1524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dirty="0"/>
              <a:t>Softcopy </a:t>
            </a:r>
            <a:r>
              <a:rPr lang="en-US" altLang="en-US" sz="3200" b="1" dirty="0" smtClean="0"/>
              <a:t>Photogrammetry</a:t>
            </a:r>
            <a:endParaRPr lang="en-US" altLang="en-US" sz="3200" b="1" dirty="0"/>
          </a:p>
        </p:txBody>
      </p:sp>
      <p:sp>
        <p:nvSpPr>
          <p:cNvPr id="65539" name="Rectangle 2"/>
          <p:cNvSpPr>
            <a:spLocks noChangeArrowheads="1"/>
          </p:cNvSpPr>
          <p:nvPr/>
        </p:nvSpPr>
        <p:spPr bwMode="auto">
          <a:xfrm>
            <a:off x="152400" y="1133475"/>
            <a:ext cx="8839200" cy="76200"/>
          </a:xfrm>
          <a:prstGeom prst="rect">
            <a:avLst/>
          </a:prstGeom>
          <a:gradFill rotWithShape="0">
            <a:gsLst>
              <a:gs pos="0">
                <a:srgbClr val="051765"/>
              </a:gs>
              <a:gs pos="100000">
                <a:srgbClr val="4CBDF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chemeClr val="tx1"/>
              </a:solidFill>
            </a:endParaRPr>
          </a:p>
        </p:txBody>
      </p:sp>
      <p:pic>
        <p:nvPicPr>
          <p:cNvPr id="65540" name="Picture 2" descr="C:\MyFiles\Presentations\CMP Criteria&amp;Specs\Images\Softcopy1co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524000"/>
            <a:ext cx="90773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sault_NGS_Background">
  <a:themeElements>
    <a:clrScheme name="Msault_NGS_Backgroun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00CC"/>
      </a:hlink>
      <a:folHlink>
        <a:srgbClr val="99CC00"/>
      </a:folHlink>
    </a:clrScheme>
    <a:fontScheme name="Msault_NGS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ault_NGS_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sault_NGS_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sault_NGS_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sault_NGS_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sault_NGS_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sault_NGS_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sault_NGS_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sault_NGS_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sault_NGS_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sault_NGS_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sault_NGS_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sault_NGS_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sault_NGS_Backgroun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2915</TotalTime>
  <Words>3534</Words>
  <Application>Microsoft Office PowerPoint</Application>
  <PresentationFormat>On-screen Show (4:3)</PresentationFormat>
  <Paragraphs>271</Paragraphs>
  <Slides>40</Slides>
  <Notes>39</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40</vt:i4>
      </vt:variant>
    </vt:vector>
  </HeadingPairs>
  <TitlesOfParts>
    <vt:vector size="55" baseType="lpstr">
      <vt:lpstr>ＭＳ Ｐゴシック</vt:lpstr>
      <vt:lpstr>Arial</vt:lpstr>
      <vt:lpstr>Calibri</vt:lpstr>
      <vt:lpstr>Times</vt:lpstr>
      <vt:lpstr>Times New Roman</vt:lpstr>
      <vt:lpstr>Verdana</vt:lpstr>
      <vt:lpstr>Wingdings</vt:lpstr>
      <vt:lpstr>Default Design</vt:lpstr>
      <vt:lpstr>1_NGS2</vt:lpstr>
      <vt:lpstr>Office Theme</vt:lpstr>
      <vt:lpstr>2_Default Design</vt:lpstr>
      <vt:lpstr>2_NGS2</vt:lpstr>
      <vt:lpstr>1_Default Design</vt:lpstr>
      <vt:lpstr>3_Default Design</vt:lpstr>
      <vt:lpstr>Msault_NGS_Background</vt:lpstr>
      <vt:lpstr>Shoreline Mapping Data and Products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Topographic-Bathymetric Lidar for Shoreline</vt:lpstr>
      <vt:lpstr>Topo-Bathy Lidar for Near-Shore Bathymetry</vt:lpstr>
      <vt:lpstr>PowerPoint Presentation</vt:lpstr>
      <vt:lpstr>PowerPoint Presentation</vt:lpstr>
      <vt:lpstr>PowerPoint Presentation</vt:lpstr>
      <vt:lpstr>C-COAST to S-57 Translation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 Data in the Cart</vt:lpstr>
      <vt:lpstr>Review and Submit Data in the Cart</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Shoreline Mapping Data and Products</dc:title>
  <dc:creator>Tim Blackford</dc:creator>
  <cp:lastModifiedBy>Tim Blackford</cp:lastModifiedBy>
  <cp:revision>200</cp:revision>
  <dcterms:created xsi:type="dcterms:W3CDTF">2016-06-08T16:26:56Z</dcterms:created>
  <dcterms:modified xsi:type="dcterms:W3CDTF">2019-04-11T16:59:06Z</dcterms:modified>
</cp:coreProperties>
</file>