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81" r:id="rId3"/>
    <p:sldId id="283" r:id="rId4"/>
    <p:sldId id="284" r:id="rId5"/>
    <p:sldId id="285" r:id="rId6"/>
    <p:sldId id="291" r:id="rId7"/>
    <p:sldId id="292" r:id="rId8"/>
    <p:sldId id="286" r:id="rId9"/>
    <p:sldId id="287" r:id="rId10"/>
    <p:sldId id="288" r:id="rId11"/>
    <p:sldId id="289" r:id="rId12"/>
    <p:sldId id="290" r:id="rId13"/>
    <p:sldId id="293" r:id="rId14"/>
    <p:sldId id="295" r:id="rId15"/>
    <p:sldId id="294" r:id="rId16"/>
    <p:sldId id="299" r:id="rId17"/>
    <p:sldId id="297" r:id="rId18"/>
    <p:sldId id="312" r:id="rId19"/>
    <p:sldId id="313" r:id="rId20"/>
    <p:sldId id="298" r:id="rId21"/>
    <p:sldId id="301" r:id="rId22"/>
    <p:sldId id="302" r:id="rId23"/>
    <p:sldId id="296" r:id="rId24"/>
    <p:sldId id="300" r:id="rId25"/>
    <p:sldId id="282" r:id="rId26"/>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97"/>
    <a:srgbClr val="17375E"/>
    <a:srgbClr val="DFE9F3"/>
    <a:srgbClr val="9C9C9C"/>
    <a:srgbClr val="455569"/>
    <a:srgbClr val="2C4B6F"/>
    <a:srgbClr val="556F8D"/>
    <a:srgbClr val="E5EEF6"/>
    <a:srgbClr val="990708"/>
    <a:srgbClr val="9B11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724" autoAdjust="0"/>
  </p:normalViewPr>
  <p:slideViewPr>
    <p:cSldViewPr snapToGrid="0">
      <p:cViewPr varScale="1">
        <p:scale>
          <a:sx n="104" d="100"/>
          <a:sy n="104" d="100"/>
        </p:scale>
        <p:origin x="240" y="108"/>
      </p:cViewPr>
      <p:guideLst/>
    </p:cSldViewPr>
  </p:slideViewPr>
  <p:notesTextViewPr>
    <p:cViewPr>
      <p:scale>
        <a:sx n="3" d="2"/>
        <a:sy n="3" d="2"/>
      </p:scale>
      <p:origin x="0" y="0"/>
    </p:cViewPr>
  </p:notesTextViewPr>
  <p:sorterViewPr>
    <p:cViewPr varScale="1">
      <p:scale>
        <a:sx n="1" d="1"/>
        <a:sy n="1" d="1"/>
      </p:scale>
      <p:origin x="0" y="-390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ngs-s-brunswick\oad\philippe.hensel\GPS\OPUS_4_0\Occupation_Spacing%20Relationship%20for%20CM%20Heights.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12700" cap="rnd">
                <a:solidFill>
                  <a:schemeClr val="accent1">
                    <a:lumMod val="75000"/>
                  </a:schemeClr>
                </a:solidFill>
                <a:prstDash val="solid"/>
              </a:ln>
              <a:effectLst/>
            </c:spPr>
            <c:trendlineType val="linear"/>
            <c:dispRSqr val="0"/>
            <c:dispEq val="0"/>
          </c:trendline>
          <c:xVal>
            <c:numRef>
              <c:f>Sheet1!$B$3:$B$4</c:f>
              <c:numCache>
                <c:formatCode>General</c:formatCode>
                <c:ptCount val="2"/>
                <c:pt idx="0">
                  <c:v>30</c:v>
                </c:pt>
                <c:pt idx="1">
                  <c:v>50</c:v>
                </c:pt>
              </c:numCache>
            </c:numRef>
          </c:xVal>
          <c:yVal>
            <c:numRef>
              <c:f>Sheet1!$C$3:$C$4</c:f>
              <c:numCache>
                <c:formatCode>General</c:formatCode>
                <c:ptCount val="2"/>
                <c:pt idx="0">
                  <c:v>2</c:v>
                </c:pt>
                <c:pt idx="1">
                  <c:v>6</c:v>
                </c:pt>
              </c:numCache>
            </c:numRef>
          </c:yVal>
          <c:smooth val="0"/>
          <c:extLst>
            <c:ext xmlns:c16="http://schemas.microsoft.com/office/drawing/2014/chart" uri="{C3380CC4-5D6E-409C-BE32-E72D297353CC}">
              <c16:uniqueId val="{00000001-D67F-488F-8BCA-231678145F3D}"/>
            </c:ext>
          </c:extLst>
        </c:ser>
        <c:dLbls>
          <c:showLegendKey val="0"/>
          <c:showVal val="0"/>
          <c:showCatName val="0"/>
          <c:showSerName val="0"/>
          <c:showPercent val="0"/>
          <c:showBubbleSize val="0"/>
        </c:dLbls>
        <c:axId val="414692936"/>
        <c:axId val="414692608"/>
      </c:scatterChart>
      <c:valAx>
        <c:axId val="414692936"/>
        <c:scaling>
          <c:orientation val="minMax"/>
          <c:min val="0"/>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NAVD 88 Control Spacing (km)</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cross"/>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4692608"/>
        <c:crosses val="autoZero"/>
        <c:crossBetween val="midCat"/>
      </c:valAx>
      <c:valAx>
        <c:axId val="414692608"/>
        <c:scaling>
          <c:orientation val="minMax"/>
          <c:max val="12"/>
          <c:min val="0"/>
        </c:scaling>
        <c:delete val="0"/>
        <c:axPos val="l"/>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GPS Occupation Length (hrs)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cross"/>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469293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0.12109</cdr:x>
      <cdr:y>0</cdr:y>
    </cdr:from>
    <cdr:to>
      <cdr:x>1</cdr:x>
      <cdr:y>0.79538</cdr:y>
    </cdr:to>
    <cdr:sp macro="" textlink="">
      <cdr:nvSpPr>
        <cdr:cNvPr id="2" name="Freeform 1"/>
        <cdr:cNvSpPr/>
      </cdr:nvSpPr>
      <cdr:spPr>
        <a:xfrm xmlns:a="http://schemas.openxmlformats.org/drawingml/2006/main">
          <a:off x="561315" y="0"/>
          <a:ext cx="4018383" cy="2181885"/>
        </a:xfrm>
        <a:custGeom xmlns:a="http://schemas.openxmlformats.org/drawingml/2006/main">
          <a:avLst/>
          <a:gdLst>
            <a:gd name="connsiteX0" fmla="*/ 0 w 4010685"/>
            <a:gd name="connsiteY0" fmla="*/ 2181885 h 2181885"/>
            <a:gd name="connsiteX1" fmla="*/ 9054 w 4010685"/>
            <a:gd name="connsiteY1" fmla="*/ 1837853 h 2181885"/>
            <a:gd name="connsiteX2" fmla="*/ 1892174 w 4010685"/>
            <a:gd name="connsiteY2" fmla="*/ 1837853 h 2181885"/>
            <a:gd name="connsiteX3" fmla="*/ 3195873 w 4010685"/>
            <a:gd name="connsiteY3" fmla="*/ 1149790 h 2181885"/>
            <a:gd name="connsiteX4" fmla="*/ 3204927 w 4010685"/>
            <a:gd name="connsiteY4" fmla="*/ 0 h 2181885"/>
            <a:gd name="connsiteX5" fmla="*/ 4010685 w 4010685"/>
            <a:gd name="connsiteY5" fmla="*/ 0 h 2181885"/>
            <a:gd name="connsiteX6" fmla="*/ 3992578 w 4010685"/>
            <a:gd name="connsiteY6" fmla="*/ 2172831 h 2181885"/>
            <a:gd name="connsiteX7" fmla="*/ 0 w 4010685"/>
            <a:gd name="connsiteY7" fmla="*/ 2181885 h 2181885"/>
            <a:gd name="connsiteX0" fmla="*/ 0 w 4010685"/>
            <a:gd name="connsiteY0" fmla="*/ 2181885 h 2181885"/>
            <a:gd name="connsiteX1" fmla="*/ 9054 w 4010685"/>
            <a:gd name="connsiteY1" fmla="*/ 1837853 h 2181885"/>
            <a:gd name="connsiteX2" fmla="*/ 1892174 w 4010685"/>
            <a:gd name="connsiteY2" fmla="*/ 1837853 h 2181885"/>
            <a:gd name="connsiteX3" fmla="*/ 3186820 w 4010685"/>
            <a:gd name="connsiteY3" fmla="*/ 1149790 h 2181885"/>
            <a:gd name="connsiteX4" fmla="*/ 3204927 w 4010685"/>
            <a:gd name="connsiteY4" fmla="*/ 0 h 2181885"/>
            <a:gd name="connsiteX5" fmla="*/ 4010685 w 4010685"/>
            <a:gd name="connsiteY5" fmla="*/ 0 h 2181885"/>
            <a:gd name="connsiteX6" fmla="*/ 3992578 w 4010685"/>
            <a:gd name="connsiteY6" fmla="*/ 2172831 h 2181885"/>
            <a:gd name="connsiteX7" fmla="*/ 0 w 4010685"/>
            <a:gd name="connsiteY7" fmla="*/ 2181885 h 2181885"/>
            <a:gd name="connsiteX0" fmla="*/ 0 w 4010685"/>
            <a:gd name="connsiteY0" fmla="*/ 2181885 h 2181885"/>
            <a:gd name="connsiteX1" fmla="*/ 9054 w 4010685"/>
            <a:gd name="connsiteY1" fmla="*/ 1837853 h 2181885"/>
            <a:gd name="connsiteX2" fmla="*/ 1892174 w 4010685"/>
            <a:gd name="connsiteY2" fmla="*/ 1837853 h 2181885"/>
            <a:gd name="connsiteX3" fmla="*/ 3186820 w 4010685"/>
            <a:gd name="connsiteY3" fmla="*/ 1149790 h 2181885"/>
            <a:gd name="connsiteX4" fmla="*/ 3195402 w 4010685"/>
            <a:gd name="connsiteY4" fmla="*/ 22225 h 2181885"/>
            <a:gd name="connsiteX5" fmla="*/ 4010685 w 4010685"/>
            <a:gd name="connsiteY5" fmla="*/ 0 h 2181885"/>
            <a:gd name="connsiteX6" fmla="*/ 3992578 w 4010685"/>
            <a:gd name="connsiteY6" fmla="*/ 2172831 h 2181885"/>
            <a:gd name="connsiteX7" fmla="*/ 0 w 4010685"/>
            <a:gd name="connsiteY7" fmla="*/ 2181885 h 2181885"/>
            <a:gd name="connsiteX0" fmla="*/ 0 w 4010685"/>
            <a:gd name="connsiteY0" fmla="*/ 2181885 h 2181885"/>
            <a:gd name="connsiteX1" fmla="*/ 9054 w 4010685"/>
            <a:gd name="connsiteY1" fmla="*/ 1837853 h 2181885"/>
            <a:gd name="connsiteX2" fmla="*/ 1892174 w 4010685"/>
            <a:gd name="connsiteY2" fmla="*/ 1837853 h 2181885"/>
            <a:gd name="connsiteX3" fmla="*/ 3186820 w 4010685"/>
            <a:gd name="connsiteY3" fmla="*/ 1149790 h 2181885"/>
            <a:gd name="connsiteX4" fmla="*/ 3198577 w 4010685"/>
            <a:gd name="connsiteY4" fmla="*/ 15875 h 2181885"/>
            <a:gd name="connsiteX5" fmla="*/ 4010685 w 4010685"/>
            <a:gd name="connsiteY5" fmla="*/ 0 h 2181885"/>
            <a:gd name="connsiteX6" fmla="*/ 3992578 w 4010685"/>
            <a:gd name="connsiteY6" fmla="*/ 2172831 h 2181885"/>
            <a:gd name="connsiteX7" fmla="*/ 0 w 4010685"/>
            <a:gd name="connsiteY7" fmla="*/ 2181885 h 2181885"/>
            <a:gd name="connsiteX0" fmla="*/ 0 w 4010685"/>
            <a:gd name="connsiteY0" fmla="*/ 2181885 h 2181885"/>
            <a:gd name="connsiteX1" fmla="*/ 9054 w 4010685"/>
            <a:gd name="connsiteY1" fmla="*/ 1837853 h 2181885"/>
            <a:gd name="connsiteX2" fmla="*/ 1892174 w 4010685"/>
            <a:gd name="connsiteY2" fmla="*/ 1837853 h 2181885"/>
            <a:gd name="connsiteX3" fmla="*/ 3186820 w 4010685"/>
            <a:gd name="connsiteY3" fmla="*/ 1149790 h 2181885"/>
            <a:gd name="connsiteX4" fmla="*/ 3198577 w 4010685"/>
            <a:gd name="connsiteY4" fmla="*/ 15875 h 2181885"/>
            <a:gd name="connsiteX5" fmla="*/ 3682627 w 4010685"/>
            <a:gd name="connsiteY5" fmla="*/ 6513 h 2181885"/>
            <a:gd name="connsiteX6" fmla="*/ 4010685 w 4010685"/>
            <a:gd name="connsiteY6" fmla="*/ 0 h 2181885"/>
            <a:gd name="connsiteX7" fmla="*/ 3992578 w 4010685"/>
            <a:gd name="connsiteY7" fmla="*/ 2172831 h 2181885"/>
            <a:gd name="connsiteX8" fmla="*/ 0 w 4010685"/>
            <a:gd name="connsiteY8" fmla="*/ 2181885 h 2181885"/>
            <a:gd name="connsiteX0" fmla="*/ 0 w 4018383"/>
            <a:gd name="connsiteY0" fmla="*/ 2181885 h 2181885"/>
            <a:gd name="connsiteX1" fmla="*/ 9054 w 4018383"/>
            <a:gd name="connsiteY1" fmla="*/ 1837853 h 2181885"/>
            <a:gd name="connsiteX2" fmla="*/ 1892174 w 4018383"/>
            <a:gd name="connsiteY2" fmla="*/ 1837853 h 2181885"/>
            <a:gd name="connsiteX3" fmla="*/ 3186820 w 4018383"/>
            <a:gd name="connsiteY3" fmla="*/ 1149790 h 2181885"/>
            <a:gd name="connsiteX4" fmla="*/ 3198577 w 4018383"/>
            <a:gd name="connsiteY4" fmla="*/ 15875 h 2181885"/>
            <a:gd name="connsiteX5" fmla="*/ 4018383 w 4018383"/>
            <a:gd name="connsiteY5" fmla="*/ 6513 h 2181885"/>
            <a:gd name="connsiteX6" fmla="*/ 4010685 w 4018383"/>
            <a:gd name="connsiteY6" fmla="*/ 0 h 2181885"/>
            <a:gd name="connsiteX7" fmla="*/ 3992578 w 4018383"/>
            <a:gd name="connsiteY7" fmla="*/ 2172831 h 2181885"/>
            <a:gd name="connsiteX8" fmla="*/ 0 w 4018383"/>
            <a:gd name="connsiteY8" fmla="*/ 2181885 h 218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18383" h="2181885">
              <a:moveTo>
                <a:pt x="0" y="2181885"/>
              </a:moveTo>
              <a:lnTo>
                <a:pt x="9054" y="1837853"/>
              </a:lnTo>
              <a:lnTo>
                <a:pt x="1892174" y="1837853"/>
              </a:lnTo>
              <a:lnTo>
                <a:pt x="3186820" y="1149790"/>
              </a:lnTo>
              <a:cubicBezTo>
                <a:pt x="3189681" y="773935"/>
                <a:pt x="3195716" y="391730"/>
                <a:pt x="3198577" y="15875"/>
              </a:cubicBezTo>
              <a:lnTo>
                <a:pt x="4018383" y="6513"/>
              </a:lnTo>
              <a:lnTo>
                <a:pt x="4010685" y="0"/>
              </a:lnTo>
              <a:lnTo>
                <a:pt x="3992578" y="2172831"/>
              </a:lnTo>
              <a:lnTo>
                <a:pt x="0" y="2181885"/>
              </a:lnTo>
              <a:close/>
            </a:path>
          </a:pathLst>
        </a:custGeom>
        <a:gradFill xmlns:a="http://schemas.openxmlformats.org/drawingml/2006/main"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3500000" scaled="1"/>
          <a:tileRect/>
        </a:gradFill>
        <a:ln xmlns:a="http://schemas.openxmlformats.org/drawingml/2006/main">
          <a:solidFill>
            <a:srgbClr val="FF0000"/>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0.12047</cdr:x>
      <cdr:y>0</cdr:y>
    </cdr:from>
    <cdr:to>
      <cdr:x>0.81948</cdr:x>
      <cdr:y>0.67657</cdr:y>
    </cdr:to>
    <cdr:sp macro="" textlink="">
      <cdr:nvSpPr>
        <cdr:cNvPr id="3" name="Freeform 2"/>
        <cdr:cNvSpPr/>
      </cdr:nvSpPr>
      <cdr:spPr>
        <a:xfrm xmlns:a="http://schemas.openxmlformats.org/drawingml/2006/main">
          <a:off x="550788" y="0"/>
          <a:ext cx="3195875" cy="1855961"/>
        </a:xfrm>
        <a:custGeom xmlns:a="http://schemas.openxmlformats.org/drawingml/2006/main">
          <a:avLst/>
          <a:gdLst>
            <a:gd name="connsiteX0" fmla="*/ 0 w 3223034"/>
            <a:gd name="connsiteY0" fmla="*/ 0 h 1855961"/>
            <a:gd name="connsiteX1" fmla="*/ 18107 w 3223034"/>
            <a:gd name="connsiteY1" fmla="*/ 1855961 h 1855961"/>
            <a:gd name="connsiteX2" fmla="*/ 1919335 w 3223034"/>
            <a:gd name="connsiteY2" fmla="*/ 1837854 h 1855961"/>
            <a:gd name="connsiteX3" fmla="*/ 3213980 w 3223034"/>
            <a:gd name="connsiteY3" fmla="*/ 1149790 h 1855961"/>
            <a:gd name="connsiteX4" fmla="*/ 3223034 w 3223034"/>
            <a:gd name="connsiteY4" fmla="*/ 18107 h 1855961"/>
            <a:gd name="connsiteX5" fmla="*/ 0 w 3223034"/>
            <a:gd name="connsiteY5" fmla="*/ 0 h 1855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3034" h="1855961">
              <a:moveTo>
                <a:pt x="0" y="0"/>
              </a:moveTo>
              <a:lnTo>
                <a:pt x="18107" y="1855961"/>
              </a:lnTo>
              <a:lnTo>
                <a:pt x="1919335" y="1837854"/>
              </a:lnTo>
              <a:lnTo>
                <a:pt x="3213980" y="1149790"/>
              </a:lnTo>
              <a:lnTo>
                <a:pt x="3223034" y="18107"/>
              </a:lnTo>
              <a:lnTo>
                <a:pt x="0" y="0"/>
              </a:lnTo>
              <a:close/>
            </a:path>
          </a:pathLst>
        </a:custGeom>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32949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50090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85800" y="1597819"/>
            <a:ext cx="7772400" cy="1102520"/>
          </a:xfrm>
          <a:prstGeom prst="rect">
            <a:avLst/>
          </a:prstGeom>
        </p:spPr>
        <p:txBody>
          <a:bodyPr/>
          <a:lstStyle/>
          <a:p>
            <a:r>
              <a:t>Title Text</a:t>
            </a:r>
          </a:p>
        </p:txBody>
      </p:sp>
      <p:sp>
        <p:nvSpPr>
          <p:cNvPr id="12" name="Body Level One…"/>
          <p:cNvSpPr txBox="1">
            <a:spLocks noGrp="1"/>
          </p:cNvSpPr>
          <p:nvPr>
            <p:ph type="body" sz="quarter" idx="1"/>
          </p:nvPr>
        </p:nvSpPr>
        <p:spPr>
          <a:xfrm>
            <a:off x="1371600" y="2914650"/>
            <a:ext cx="6400800" cy="131445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6629400" y="205978"/>
            <a:ext cx="2057400" cy="4388646"/>
          </a:xfrm>
          <a:prstGeom prst="rect">
            <a:avLst/>
          </a:prstGeom>
        </p:spPr>
        <p:txBody>
          <a:bodyPr/>
          <a:lstStyle/>
          <a:p>
            <a:r>
              <a:t>Title Text</a:t>
            </a:r>
          </a:p>
        </p:txBody>
      </p:sp>
      <p:sp>
        <p:nvSpPr>
          <p:cNvPr id="102" name="Body Level One…"/>
          <p:cNvSpPr txBox="1">
            <a:spLocks noGrp="1"/>
          </p:cNvSpPr>
          <p:nvPr>
            <p:ph type="body" idx="1"/>
          </p:nvPr>
        </p:nvSpPr>
        <p:spPr>
          <a:xfrm>
            <a:off x="457200" y="205978"/>
            <a:ext cx="6019800" cy="438864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722312" y="3305176"/>
            <a:ext cx="7772401" cy="1021557"/>
          </a:xfrm>
          <a:prstGeom prst="rect">
            <a:avLst/>
          </a:prstGeom>
        </p:spPr>
        <p:txBody>
          <a:bodyPr anchor="t"/>
          <a:lstStyle>
            <a:lvl1pPr algn="l">
              <a:defRPr sz="4000" b="1" cap="all"/>
            </a:lvl1pPr>
          </a:lstStyle>
          <a:p>
            <a:r>
              <a:t>Title Text</a:t>
            </a:r>
          </a:p>
        </p:txBody>
      </p:sp>
      <p:sp>
        <p:nvSpPr>
          <p:cNvPr id="30" name="Body Level One…"/>
          <p:cNvSpPr txBox="1">
            <a:spLocks noGrp="1"/>
          </p:cNvSpPr>
          <p:nvPr>
            <p:ph type="body" sz="quarter" idx="1"/>
          </p:nvPr>
        </p:nvSpPr>
        <p:spPr>
          <a:xfrm>
            <a:off x="722312" y="2180034"/>
            <a:ext cx="7772401" cy="1125141"/>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457200" y="1200150"/>
            <a:ext cx="4038600" cy="339447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457200" y="1151334"/>
            <a:ext cx="4040188" cy="47982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13"/>
          </p:nvPr>
        </p:nvSpPr>
        <p:spPr>
          <a:xfrm>
            <a:off x="4645026" y="1151334"/>
            <a:ext cx="4041776" cy="479823"/>
          </a:xfrm>
          <a:prstGeom prst="rect">
            <a:avLst/>
          </a:prstGeom>
        </p:spPr>
        <p:txBody>
          <a:bodyPr anchor="b"/>
          <a:lstStyle/>
          <a:p>
            <a:pPr marL="0" indent="0">
              <a:spcBef>
                <a:spcPts val="500"/>
              </a:spcBef>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457201" y="204786"/>
            <a:ext cx="3008314" cy="871539"/>
          </a:xfrm>
          <a:prstGeom prst="rect">
            <a:avLst/>
          </a:prstGeom>
        </p:spPr>
        <p:txBody>
          <a:bodyPr anchor="b"/>
          <a:lstStyle>
            <a:lvl1pPr algn="l">
              <a:defRPr sz="2000" b="1"/>
            </a:lvl1pPr>
          </a:lstStyle>
          <a:p>
            <a:r>
              <a:t>Title Text</a:t>
            </a:r>
          </a:p>
        </p:txBody>
      </p:sp>
      <p:sp>
        <p:nvSpPr>
          <p:cNvPr id="73" name="Body Level One…"/>
          <p:cNvSpPr txBox="1">
            <a:spLocks noGrp="1"/>
          </p:cNvSpPr>
          <p:nvPr>
            <p:ph type="body" idx="1"/>
          </p:nvPr>
        </p:nvSpPr>
        <p:spPr>
          <a:xfrm>
            <a:off x="3575050" y="204788"/>
            <a:ext cx="5111750" cy="438983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half" idx="13"/>
          </p:nvPr>
        </p:nvSpPr>
        <p:spPr>
          <a:xfrm>
            <a:off x="457200" y="1076326"/>
            <a:ext cx="3008315" cy="3518297"/>
          </a:xfrm>
          <a:prstGeom prst="rect">
            <a:avLst/>
          </a:prstGeom>
        </p:spPr>
        <p:txBody>
          <a:bodyPr/>
          <a:lstStyle/>
          <a:p>
            <a:pPr marL="0" indent="0">
              <a:spcBef>
                <a:spcPts val="300"/>
              </a:spcBef>
              <a:buSzTx/>
              <a:buFontTx/>
              <a:buNone/>
              <a:defRPr sz="14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792288" y="3600450"/>
            <a:ext cx="5486401" cy="425054"/>
          </a:xfrm>
          <a:prstGeom prst="rect">
            <a:avLst/>
          </a:prstGeom>
        </p:spPr>
        <p:txBody>
          <a:bodyPr anchor="b"/>
          <a:lstStyle>
            <a:lvl1pPr algn="l">
              <a:defRPr sz="2000" b="1"/>
            </a:lvl1pPr>
          </a:lstStyle>
          <a:p>
            <a:r>
              <a:t>Title Text</a:t>
            </a:r>
          </a:p>
        </p:txBody>
      </p:sp>
      <p:sp>
        <p:nvSpPr>
          <p:cNvPr id="83" name="Picture Placeholder 2"/>
          <p:cNvSpPr>
            <a:spLocks noGrp="1"/>
          </p:cNvSpPr>
          <p:nvPr>
            <p:ph type="pic" sz="half" idx="13"/>
          </p:nvPr>
        </p:nvSpPr>
        <p:spPr>
          <a:xfrm>
            <a:off x="1792288" y="459581"/>
            <a:ext cx="5486401" cy="3086101"/>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1792288" y="4025503"/>
            <a:ext cx="5486401" cy="603648"/>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05978"/>
            <a:ext cx="8229600" cy="8572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457200" y="1200150"/>
            <a:ext cx="8229600" cy="339447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422818" y="4769564"/>
            <a:ext cx="263983"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hf hdr="0" ftr="0" dt="0"/>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5.gif"/></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112" name="Title 1"/>
          <p:cNvSpPr txBox="1">
            <a:spLocks noGrp="1"/>
          </p:cNvSpPr>
          <p:nvPr>
            <p:ph type="title"/>
          </p:nvPr>
        </p:nvSpPr>
        <p:spPr>
          <a:xfrm>
            <a:off x="0" y="1655048"/>
            <a:ext cx="9144000" cy="1081277"/>
          </a:xfrm>
          <a:prstGeom prst="rect">
            <a:avLst/>
          </a:prstGeom>
        </p:spPr>
        <p:txBody>
          <a:bodyPr>
            <a:normAutofit fontScale="90000"/>
          </a:bodyPr>
          <a:lstStyle/>
          <a:p>
            <a:pPr defTabSz="438911">
              <a:defRPr sz="3455">
                <a:solidFill>
                  <a:srgbClr val="17375E"/>
                </a:solidFill>
                <a:latin typeface="Times New Roman"/>
                <a:ea typeface="Times New Roman"/>
                <a:cs typeface="Times New Roman"/>
                <a:sym typeface="Times New Roman"/>
              </a:defRPr>
            </a:pPr>
            <a:r>
              <a:rPr lang="en-US" dirty="0">
                <a:solidFill>
                  <a:srgbClr val="002E97"/>
                </a:solidFill>
              </a:rPr>
              <a:t>Online Positioning User Service </a:t>
            </a:r>
            <a:br>
              <a:rPr lang="en-US" dirty="0">
                <a:solidFill>
                  <a:srgbClr val="002E97"/>
                </a:solidFill>
              </a:rPr>
            </a:br>
            <a:r>
              <a:rPr lang="en-US" dirty="0">
                <a:solidFill>
                  <a:srgbClr val="002E97"/>
                </a:solidFill>
              </a:rPr>
              <a:t>(OPUS)</a:t>
            </a:r>
            <a:endParaRPr dirty="0">
              <a:solidFill>
                <a:srgbClr val="002E97"/>
              </a:solidFill>
            </a:endParaRPr>
          </a:p>
        </p:txBody>
      </p:sp>
      <p:sp>
        <p:nvSpPr>
          <p:cNvPr id="113" name="Content Placeholder 2"/>
          <p:cNvSpPr txBox="1">
            <a:spLocks noGrp="1"/>
          </p:cNvSpPr>
          <p:nvPr>
            <p:ph type="body" sz="quarter" idx="1"/>
          </p:nvPr>
        </p:nvSpPr>
        <p:spPr>
          <a:xfrm>
            <a:off x="0" y="3140779"/>
            <a:ext cx="9144000" cy="723079"/>
          </a:xfrm>
          <a:prstGeom prst="rect">
            <a:avLst/>
          </a:prstGeom>
        </p:spPr>
        <p:txBody>
          <a:bodyPr/>
          <a:lstStyle/>
          <a:p>
            <a:pPr algn="ctr">
              <a:buSzTx/>
              <a:buNone/>
              <a:defRPr b="1">
                <a:solidFill>
                  <a:srgbClr val="17375E"/>
                </a:solidFill>
                <a:latin typeface="Times New Roman"/>
                <a:ea typeface="Times New Roman"/>
                <a:cs typeface="Times New Roman"/>
                <a:sym typeface="Times New Roman"/>
              </a:defRPr>
            </a:pPr>
            <a:r>
              <a:rPr lang="en-US" sz="3000" b="0" dirty="0">
                <a:solidFill>
                  <a:srgbClr val="002E97"/>
                </a:solidFill>
              </a:rPr>
              <a:t>PLSC Northern Chapter</a:t>
            </a:r>
            <a:endParaRPr sz="3000" b="0" dirty="0">
              <a:solidFill>
                <a:srgbClr val="002E97"/>
              </a:solidFill>
            </a:endParaRPr>
          </a:p>
        </p:txBody>
      </p:sp>
      <p:sp>
        <p:nvSpPr>
          <p:cNvPr id="115" name="TextBox 4"/>
          <p:cNvSpPr txBox="1"/>
          <p:nvPr/>
        </p:nvSpPr>
        <p:spPr>
          <a:xfrm>
            <a:off x="6514907" y="4095620"/>
            <a:ext cx="2152189" cy="64633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r">
              <a:defRPr>
                <a:solidFill>
                  <a:srgbClr val="17375E"/>
                </a:solidFill>
                <a:latin typeface="Times New Roman"/>
                <a:ea typeface="Times New Roman"/>
                <a:cs typeface="Times New Roman"/>
                <a:sym typeface="Times New Roman"/>
              </a:defRPr>
            </a:pPr>
            <a:r>
              <a:rPr dirty="0">
                <a:solidFill>
                  <a:srgbClr val="002E97"/>
                </a:solidFill>
              </a:rPr>
              <a:t>Brian Shaw</a:t>
            </a:r>
          </a:p>
          <a:p>
            <a:pPr algn="r">
              <a:defRPr>
                <a:solidFill>
                  <a:srgbClr val="17375E"/>
                </a:solidFill>
                <a:latin typeface="Times New Roman"/>
                <a:ea typeface="Times New Roman"/>
                <a:cs typeface="Times New Roman"/>
                <a:sym typeface="Times New Roman"/>
              </a:defRPr>
            </a:pPr>
            <a:r>
              <a:rPr dirty="0">
                <a:solidFill>
                  <a:srgbClr val="002E97"/>
                </a:solidFill>
              </a:rPr>
              <a:t>brian.shaw@noaa.gov</a:t>
            </a:r>
          </a:p>
        </p:txBody>
      </p:sp>
      <p:sp>
        <p:nvSpPr>
          <p:cNvPr id="2" name="Slide Number Placeholder 1"/>
          <p:cNvSpPr>
            <a:spLocks noGrp="1"/>
          </p:cNvSpPr>
          <p:nvPr>
            <p:ph type="sldNum" sz="quarter" idx="2"/>
          </p:nvPr>
        </p:nvSpPr>
        <p:spPr/>
        <p:txBody>
          <a:bodyPr/>
          <a:lstStyle/>
          <a:p>
            <a:fld id="{86CB4B4D-7CA3-9044-876B-883B54F8677D}" type="slidenum">
              <a:rPr lang="en-US" smtClean="0"/>
              <a:t>1</a:t>
            </a:fld>
            <a:endParaRPr lang="en-US"/>
          </a:p>
        </p:txBody>
      </p:sp>
      <p:sp>
        <p:nvSpPr>
          <p:cNvPr id="6" name="TextBox 4"/>
          <p:cNvSpPr txBox="1"/>
          <p:nvPr/>
        </p:nvSpPr>
        <p:spPr>
          <a:xfrm>
            <a:off x="548287" y="4400232"/>
            <a:ext cx="1676099" cy="36933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lgn="r">
              <a:defRPr>
                <a:solidFill>
                  <a:srgbClr val="17375E"/>
                </a:solidFill>
                <a:latin typeface="Times New Roman"/>
                <a:ea typeface="Times New Roman"/>
                <a:cs typeface="Times New Roman"/>
                <a:sym typeface="Times New Roman"/>
              </a:defRPr>
            </a:pPr>
            <a:r>
              <a:rPr lang="en-US" dirty="0">
                <a:solidFill>
                  <a:srgbClr val="002E97"/>
                </a:solidFill>
              </a:rPr>
              <a:t>February 9, 2022</a:t>
            </a:r>
            <a:endParaRPr dirty="0">
              <a:solidFill>
                <a:srgbClr val="002E97"/>
              </a:solidFil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1138398A-AAEB-4726-B964-220EFCA02DAC}"/>
              </a:ext>
            </a:extLst>
          </p:cNvPr>
          <p:cNvSpPr txBox="1">
            <a:spLocks noGrp="1"/>
          </p:cNvSpPr>
          <p:nvPr>
            <p:ph type="body" sz="quarter" idx="1"/>
          </p:nvPr>
        </p:nvSpPr>
        <p:spPr>
          <a:xfrm>
            <a:off x="0" y="369870"/>
            <a:ext cx="9144000" cy="723079"/>
          </a:xfrm>
          <a:prstGeom prst="rect">
            <a:avLst/>
          </a:prstGeom>
        </p:spPr>
        <p:txBody>
          <a:bodyPr/>
          <a:lstStyle/>
          <a:p>
            <a:pPr algn="ctr">
              <a:buSzTx/>
              <a:buNone/>
              <a:defRPr b="1">
                <a:solidFill>
                  <a:srgbClr val="17375E"/>
                </a:solidFill>
                <a:latin typeface="Times New Roman"/>
                <a:ea typeface="Times New Roman"/>
                <a:cs typeface="Times New Roman"/>
                <a:sym typeface="Times New Roman"/>
              </a:defRPr>
            </a:pPr>
            <a:r>
              <a:rPr lang="en-US" sz="3000" b="0" dirty="0">
                <a:solidFill>
                  <a:srgbClr val="002E97"/>
                </a:solidFill>
              </a:rPr>
              <a:t>OPUS Accuracy</a:t>
            </a:r>
            <a:endParaRPr sz="3000" b="0" dirty="0">
              <a:solidFill>
                <a:srgbClr val="002E97"/>
              </a:solidFill>
            </a:endParaRPr>
          </a:p>
        </p:txBody>
      </p:sp>
      <p:sp>
        <p:nvSpPr>
          <p:cNvPr id="4" name="Rectangle 3">
            <a:extLst>
              <a:ext uri="{FF2B5EF4-FFF2-40B4-BE49-F238E27FC236}">
                <a16:creationId xmlns:a16="http://schemas.microsoft.com/office/drawing/2014/main" id="{C101D1D9-25FF-4695-A143-67816FC0220A}"/>
              </a:ext>
            </a:extLst>
          </p:cNvPr>
          <p:cNvSpPr/>
          <p:nvPr/>
        </p:nvSpPr>
        <p:spPr>
          <a:xfrm>
            <a:off x="692458" y="1106955"/>
            <a:ext cx="8167457" cy="3416320"/>
          </a:xfrm>
          <a:prstGeom prst="rect">
            <a:avLst/>
          </a:prstGeom>
        </p:spPr>
        <p:txBody>
          <a:bodyPr wrap="square">
            <a:spAutoFit/>
          </a:bodyPr>
          <a:lstStyle/>
          <a:p>
            <a:r>
              <a:rPr lang="en-US" dirty="0">
                <a:solidFill>
                  <a:srgbClr val="002E97"/>
                </a:solidFill>
                <a:latin typeface="Arial" panose="020B0604020202020204" pitchFamily="34" charset="0"/>
                <a:cs typeface="Arial" panose="020B0604020202020204" pitchFamily="34" charset="0"/>
              </a:rPr>
              <a:t>Various factors impact the accuracy including user error, multipath or adverse atmospheric conditions</a:t>
            </a:r>
          </a:p>
          <a:p>
            <a:endParaRPr lang="en-US" dirty="0">
              <a:solidFill>
                <a:srgbClr val="002E97"/>
              </a:solidFill>
              <a:latin typeface="Arial" panose="020B0604020202020204" pitchFamily="34" charset="0"/>
              <a:cs typeface="Arial" panose="020B0604020202020204" pitchFamily="34" charset="0"/>
            </a:endParaRPr>
          </a:p>
          <a:p>
            <a:r>
              <a:rPr lang="en-US" b="1" dirty="0">
                <a:solidFill>
                  <a:srgbClr val="002E97"/>
                </a:solidFill>
                <a:latin typeface="Arial" panose="020B0604020202020204" pitchFamily="34" charset="0"/>
                <a:cs typeface="Arial" panose="020B0604020202020204" pitchFamily="34" charset="0"/>
              </a:rPr>
              <a:t>Static: </a:t>
            </a:r>
            <a:r>
              <a:rPr lang="en-US" dirty="0">
                <a:solidFill>
                  <a:srgbClr val="002E97"/>
                </a:solidFill>
                <a:latin typeface="Arial" panose="020B0604020202020204" pitchFamily="34" charset="0"/>
                <a:cs typeface="Arial" panose="020B0604020202020204" pitchFamily="34" charset="0"/>
              </a:rPr>
              <a:t>For each coordinate (X, Y, Z, Φ, λ, h, and H), static processing provides the range of the three individual single baselines, called peak-to-peak errors. One advantage of peak-to-peak errors is that they include any error from the CORS (base station) coordinates.</a:t>
            </a:r>
          </a:p>
          <a:p>
            <a:endParaRPr lang="en-US" b="1" dirty="0">
              <a:solidFill>
                <a:srgbClr val="002E97"/>
              </a:solidFill>
              <a:latin typeface="Arial" panose="020B0604020202020204" pitchFamily="34" charset="0"/>
              <a:cs typeface="Arial" panose="020B0604020202020204" pitchFamily="34" charset="0"/>
            </a:endParaRPr>
          </a:p>
          <a:p>
            <a:r>
              <a:rPr lang="en-US" b="1" dirty="0">
                <a:solidFill>
                  <a:srgbClr val="002E97"/>
                </a:solidFill>
                <a:latin typeface="Arial" panose="020B0604020202020204" pitchFamily="34" charset="0"/>
                <a:cs typeface="Arial" panose="020B0604020202020204" pitchFamily="34" charset="0"/>
              </a:rPr>
              <a:t>Rapid-Static: </a:t>
            </a:r>
            <a:r>
              <a:rPr lang="en-US" dirty="0">
                <a:solidFill>
                  <a:srgbClr val="002E97"/>
                </a:solidFill>
                <a:latin typeface="Arial" panose="020B0604020202020204" pitchFamily="34" charset="0"/>
                <a:cs typeface="Arial" panose="020B0604020202020204" pitchFamily="34" charset="0"/>
              </a:rPr>
              <a:t>The best estimates of coordinate errors are the standard deviations reported by single baseline analysis. Our experiments indicate that the actual error is less than these estimated accuracies more than 95 percent of the time.</a:t>
            </a:r>
          </a:p>
        </p:txBody>
      </p:sp>
    </p:spTree>
    <p:extLst>
      <p:ext uri="{BB962C8B-B14F-4D97-AF65-F5344CB8AC3E}">
        <p14:creationId xmlns:p14="http://schemas.microsoft.com/office/powerpoint/2010/main" val="44253572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1138398A-AAEB-4726-B964-220EFCA02DAC}"/>
              </a:ext>
            </a:extLst>
          </p:cNvPr>
          <p:cNvSpPr txBox="1">
            <a:spLocks noGrp="1"/>
          </p:cNvSpPr>
          <p:nvPr>
            <p:ph type="body" sz="quarter" idx="1"/>
          </p:nvPr>
        </p:nvSpPr>
        <p:spPr>
          <a:xfrm>
            <a:off x="0" y="369870"/>
            <a:ext cx="9144000" cy="723079"/>
          </a:xfrm>
          <a:prstGeom prst="rect">
            <a:avLst/>
          </a:prstGeom>
        </p:spPr>
        <p:txBody>
          <a:bodyPr/>
          <a:lstStyle/>
          <a:p>
            <a:pPr algn="ctr">
              <a:buSzTx/>
              <a:buNone/>
              <a:defRPr b="1">
                <a:solidFill>
                  <a:srgbClr val="17375E"/>
                </a:solidFill>
                <a:latin typeface="Times New Roman"/>
                <a:ea typeface="Times New Roman"/>
                <a:cs typeface="Times New Roman"/>
                <a:sym typeface="Times New Roman"/>
              </a:defRPr>
            </a:pPr>
            <a:r>
              <a:rPr lang="en-US" sz="3000" b="0" dirty="0">
                <a:solidFill>
                  <a:srgbClr val="002E97"/>
                </a:solidFill>
              </a:rPr>
              <a:t>Improving your OPUS results</a:t>
            </a:r>
            <a:endParaRPr sz="3000" b="0" dirty="0">
              <a:solidFill>
                <a:srgbClr val="002E97"/>
              </a:solidFill>
            </a:endParaRPr>
          </a:p>
        </p:txBody>
      </p:sp>
      <p:sp>
        <p:nvSpPr>
          <p:cNvPr id="4" name="Rectangle 3">
            <a:extLst>
              <a:ext uri="{FF2B5EF4-FFF2-40B4-BE49-F238E27FC236}">
                <a16:creationId xmlns:a16="http://schemas.microsoft.com/office/drawing/2014/main" id="{C101D1D9-25FF-4695-A143-67816FC0220A}"/>
              </a:ext>
            </a:extLst>
          </p:cNvPr>
          <p:cNvSpPr/>
          <p:nvPr/>
        </p:nvSpPr>
        <p:spPr>
          <a:xfrm>
            <a:off x="248574" y="1003177"/>
            <a:ext cx="8788894" cy="646331"/>
          </a:xfrm>
          <a:prstGeom prst="rect">
            <a:avLst/>
          </a:prstGeom>
        </p:spPr>
        <p:txBody>
          <a:bodyPr wrap="square">
            <a:spAutoFit/>
          </a:bodyPr>
          <a:lstStyle/>
          <a:p>
            <a:r>
              <a:rPr lang="en-US" dirty="0">
                <a:solidFill>
                  <a:srgbClr val="002E97"/>
                </a:solidFill>
                <a:latin typeface="Arial" panose="020B0604020202020204" pitchFamily="34" charset="0"/>
                <a:cs typeface="Arial" panose="020B0604020202020204" pitchFamily="34" charset="0"/>
              </a:rPr>
              <a:t>Observe longer: A longer session provides OPUS a better opportunity to accurately fix ambiguities and mitigate multipath error. </a:t>
            </a:r>
          </a:p>
        </p:txBody>
      </p:sp>
      <p:pic>
        <p:nvPicPr>
          <p:cNvPr id="3074" name="Picture 2" descr="https://lh3.googleusercontent.com/bn9uvhAGGVQ2tN1wSm9w41DCree_l1iVLEP-AxmvRJYbcGle7YJljdR6FfyHg_IfT9RDdosgRg7Cq2b6m7hyDzM8_jTF0KHANFoOoW0T172j840s8692NwUsXhgiUqB-4Qj3XHa6">
            <a:extLst>
              <a:ext uri="{FF2B5EF4-FFF2-40B4-BE49-F238E27FC236}">
                <a16:creationId xmlns:a16="http://schemas.microsoft.com/office/drawing/2014/main" id="{F3E5AD1F-B308-4D08-AF89-FF2F117F2FF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0000"/>
          <a:stretch/>
        </p:blipFill>
        <p:spPr bwMode="auto">
          <a:xfrm>
            <a:off x="99984" y="2006354"/>
            <a:ext cx="4323441" cy="2310780"/>
          </a:xfrm>
          <a:prstGeom prst="rect">
            <a:avLst/>
          </a:prstGeom>
          <a:noFill/>
          <a:effectLst>
            <a:outerShdw blurRad="50800" dist="38100" dir="2700000" algn="tl" rotWithShape="0">
              <a:prstClr val="black">
                <a:alpha val="80000"/>
              </a:prstClr>
            </a:outerShdw>
          </a:effectLst>
          <a:extLst>
            <a:ext uri="{909E8E84-426E-40DD-AFC4-6F175D3DCCD1}">
              <a14:hiddenFill xmlns:a14="http://schemas.microsoft.com/office/drawing/2010/main">
                <a:solidFill>
                  <a:srgbClr val="FFFFFF"/>
                </a:solidFill>
              </a14:hiddenFill>
            </a:ext>
          </a:extLst>
        </p:spPr>
      </p:pic>
      <p:pic>
        <p:nvPicPr>
          <p:cNvPr id="3076" name="Picture 4" descr="https://lh3.googleusercontent.com/bn9uvhAGGVQ2tN1wSm9w41DCree_l1iVLEP-AxmvRJYbcGle7YJljdR6FfyHg_IfT9RDdosgRg7Cq2b6m7hyDzM8_jTF0KHANFoOoW0T172j840s8692NwUsXhgiUqB-4Qj3XHa6">
            <a:extLst>
              <a:ext uri="{FF2B5EF4-FFF2-40B4-BE49-F238E27FC236}">
                <a16:creationId xmlns:a16="http://schemas.microsoft.com/office/drawing/2014/main" id="{920234BE-6BB8-413D-ABB8-CD031EC99C1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0000"/>
          <a:stretch/>
        </p:blipFill>
        <p:spPr bwMode="auto">
          <a:xfrm>
            <a:off x="4643021" y="2006354"/>
            <a:ext cx="4323441" cy="2310780"/>
          </a:xfrm>
          <a:prstGeom prst="rect">
            <a:avLst/>
          </a:prstGeom>
          <a:noFill/>
          <a:effectLst>
            <a:outerShdw blurRad="50800" dist="38100" dir="2700000" algn="tl" rotWithShape="0">
              <a:prstClr val="black">
                <a:alpha val="79000"/>
              </a:prstClr>
            </a:outerShdw>
            <a:softEdge rad="25400"/>
          </a:effectLst>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4BB1B104-7649-4B9A-BA22-D43D1ED6F1DE}"/>
              </a:ext>
            </a:extLst>
          </p:cNvPr>
          <p:cNvCxnSpPr/>
          <p:nvPr/>
        </p:nvCxnSpPr>
        <p:spPr>
          <a:xfrm>
            <a:off x="2355495" y="2852928"/>
            <a:ext cx="0" cy="438912"/>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1EF9AAA9-FF2B-4454-AA0F-E0C945FF16C0}"/>
              </a:ext>
            </a:extLst>
          </p:cNvPr>
          <p:cNvCxnSpPr/>
          <p:nvPr/>
        </p:nvCxnSpPr>
        <p:spPr>
          <a:xfrm>
            <a:off x="6897015" y="2933754"/>
            <a:ext cx="0" cy="438912"/>
          </a:xfrm>
          <a:prstGeom prst="line">
            <a:avLst/>
          </a:prstGeom>
          <a:noFill/>
          <a:ln w="25400" cap="flat">
            <a:solidFill>
              <a:schemeClr val="accent1"/>
            </a:solidFill>
            <a:prstDash val="solid"/>
            <a:round/>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9" name="Rectangle 8">
            <a:extLst>
              <a:ext uri="{FF2B5EF4-FFF2-40B4-BE49-F238E27FC236}">
                <a16:creationId xmlns:a16="http://schemas.microsoft.com/office/drawing/2014/main" id="{ACEE4763-2AD0-4C69-B77F-FBC0622765E2}"/>
              </a:ext>
            </a:extLst>
          </p:cNvPr>
          <p:cNvSpPr/>
          <p:nvPr/>
        </p:nvSpPr>
        <p:spPr>
          <a:xfrm>
            <a:off x="1114887" y="4588964"/>
            <a:ext cx="6914226" cy="369332"/>
          </a:xfrm>
          <a:prstGeom prst="rect">
            <a:avLst/>
          </a:prstGeom>
        </p:spPr>
        <p:txBody>
          <a:bodyPr wrap="square">
            <a:spAutoFit/>
          </a:bodyPr>
          <a:lstStyle/>
          <a:p>
            <a:r>
              <a:rPr lang="en-US" dirty="0">
                <a:solidFill>
                  <a:srgbClr val="002E97"/>
                </a:solidFill>
                <a:latin typeface="Arial" panose="020B0604020202020204" pitchFamily="34" charset="0"/>
                <a:cs typeface="Arial" panose="020B0604020202020204" pitchFamily="34" charset="0"/>
              </a:rPr>
              <a:t>At 5 Hours you get to about 1 cm RMS horizontally and vertically</a:t>
            </a:r>
          </a:p>
        </p:txBody>
      </p:sp>
    </p:spTree>
    <p:extLst>
      <p:ext uri="{BB962C8B-B14F-4D97-AF65-F5344CB8AC3E}">
        <p14:creationId xmlns:p14="http://schemas.microsoft.com/office/powerpoint/2010/main" val="34381843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1138398A-AAEB-4726-B964-220EFCA02DAC}"/>
              </a:ext>
            </a:extLst>
          </p:cNvPr>
          <p:cNvSpPr txBox="1">
            <a:spLocks noGrp="1"/>
          </p:cNvSpPr>
          <p:nvPr>
            <p:ph type="body" sz="quarter" idx="1"/>
          </p:nvPr>
        </p:nvSpPr>
        <p:spPr>
          <a:xfrm>
            <a:off x="0" y="369870"/>
            <a:ext cx="9144000" cy="723079"/>
          </a:xfrm>
          <a:prstGeom prst="rect">
            <a:avLst/>
          </a:prstGeom>
        </p:spPr>
        <p:txBody>
          <a:bodyPr/>
          <a:lstStyle/>
          <a:p>
            <a:pPr algn="ctr">
              <a:buSzTx/>
              <a:buNone/>
              <a:defRPr b="1">
                <a:solidFill>
                  <a:srgbClr val="17375E"/>
                </a:solidFill>
                <a:latin typeface="Times New Roman"/>
                <a:ea typeface="Times New Roman"/>
                <a:cs typeface="Times New Roman"/>
                <a:sym typeface="Times New Roman"/>
              </a:defRPr>
            </a:pPr>
            <a:r>
              <a:rPr dirty="0">
                <a:solidFill>
                  <a:srgbClr val="002E97"/>
                </a:solidFill>
              </a:rPr>
              <a:t>	</a:t>
            </a:r>
            <a:r>
              <a:rPr lang="en-US" sz="3000" b="0" dirty="0">
                <a:solidFill>
                  <a:srgbClr val="002E97"/>
                </a:solidFill>
              </a:rPr>
              <a:t>Accurate OPUS solution characteristics</a:t>
            </a:r>
            <a:endParaRPr sz="3000" dirty="0">
              <a:solidFill>
                <a:srgbClr val="002E97"/>
              </a:solidFill>
            </a:endParaRPr>
          </a:p>
        </p:txBody>
      </p:sp>
      <p:sp>
        <p:nvSpPr>
          <p:cNvPr id="4" name="Rectangle 3">
            <a:extLst>
              <a:ext uri="{FF2B5EF4-FFF2-40B4-BE49-F238E27FC236}">
                <a16:creationId xmlns:a16="http://schemas.microsoft.com/office/drawing/2014/main" id="{C101D1D9-25FF-4695-A143-67816FC0220A}"/>
              </a:ext>
            </a:extLst>
          </p:cNvPr>
          <p:cNvSpPr/>
          <p:nvPr/>
        </p:nvSpPr>
        <p:spPr>
          <a:xfrm>
            <a:off x="1139239" y="1154241"/>
            <a:ext cx="7199407" cy="3416320"/>
          </a:xfrm>
          <a:prstGeom prst="rect">
            <a:avLst/>
          </a:prstGeom>
        </p:spPr>
        <p:txBody>
          <a:bodyPr wrap="none">
            <a:spAutoFit/>
          </a:bodyPr>
          <a:lstStyle/>
          <a:p>
            <a:r>
              <a:rPr lang="en-US" dirty="0">
                <a:solidFill>
                  <a:srgbClr val="002E97"/>
                </a:solidFill>
                <a:latin typeface="Arial" panose="020B0604020202020204" pitchFamily="34" charset="0"/>
                <a:cs typeface="Arial" panose="020B0604020202020204" pitchFamily="34" charset="0"/>
              </a:rPr>
              <a:t>Orbits used are precise or rapid</a:t>
            </a:r>
          </a:p>
          <a:p>
            <a:endParaRPr lang="en-US" dirty="0">
              <a:solidFill>
                <a:srgbClr val="002E97"/>
              </a:solidFill>
              <a:latin typeface="Arial" panose="020B0604020202020204" pitchFamily="34" charset="0"/>
              <a:cs typeface="Arial" panose="020B0604020202020204" pitchFamily="34" charset="0"/>
            </a:endParaRPr>
          </a:p>
          <a:p>
            <a:r>
              <a:rPr lang="en-US" dirty="0">
                <a:solidFill>
                  <a:srgbClr val="002E97"/>
                </a:solidFill>
                <a:latin typeface="Arial" panose="020B0604020202020204" pitchFamily="34" charset="0"/>
                <a:cs typeface="Arial" panose="020B0604020202020204" pitchFamily="34" charset="0"/>
              </a:rPr>
              <a:t>Over 90% of observations are used</a:t>
            </a:r>
          </a:p>
          <a:p>
            <a:r>
              <a:rPr lang="en-US" dirty="0">
                <a:solidFill>
                  <a:srgbClr val="002E97"/>
                </a:solidFill>
                <a:latin typeface="Arial" panose="020B0604020202020204" pitchFamily="34" charset="0"/>
                <a:cs typeface="Arial" panose="020B0604020202020204" pitchFamily="34" charset="0"/>
              </a:rPr>
              <a:t>Over 50% of ambiguities are fixed</a:t>
            </a:r>
          </a:p>
          <a:p>
            <a:endParaRPr lang="en-US" dirty="0">
              <a:solidFill>
                <a:srgbClr val="002E97"/>
              </a:solidFill>
              <a:latin typeface="Arial" panose="020B0604020202020204" pitchFamily="34" charset="0"/>
              <a:cs typeface="Arial" panose="020B0604020202020204" pitchFamily="34" charset="0"/>
            </a:endParaRPr>
          </a:p>
          <a:p>
            <a:r>
              <a:rPr lang="en-US" dirty="0">
                <a:solidFill>
                  <a:srgbClr val="002E97"/>
                </a:solidFill>
                <a:latin typeface="Arial" panose="020B0604020202020204" pitchFamily="34" charset="0"/>
                <a:cs typeface="Arial" panose="020B0604020202020204" pitchFamily="34" charset="0"/>
              </a:rPr>
              <a:t>The correct antenna type and ARP height are entered</a:t>
            </a:r>
          </a:p>
          <a:p>
            <a:endParaRPr lang="en-US" dirty="0">
              <a:solidFill>
                <a:srgbClr val="002E97"/>
              </a:solidFill>
              <a:latin typeface="Arial" panose="020B0604020202020204" pitchFamily="34" charset="0"/>
              <a:cs typeface="Arial" panose="020B0604020202020204" pitchFamily="34" charset="0"/>
            </a:endParaRPr>
          </a:p>
          <a:p>
            <a:r>
              <a:rPr lang="en-US" dirty="0">
                <a:solidFill>
                  <a:srgbClr val="002E97"/>
                </a:solidFill>
                <a:latin typeface="Arial" panose="020B0604020202020204" pitchFamily="34" charset="0"/>
                <a:cs typeface="Arial" panose="020B0604020202020204" pitchFamily="34" charset="0"/>
              </a:rPr>
              <a:t>For OPUS-S:</a:t>
            </a:r>
          </a:p>
          <a:p>
            <a:r>
              <a:rPr lang="en-US" dirty="0">
                <a:solidFill>
                  <a:srgbClr val="002E97"/>
                </a:solidFill>
                <a:latin typeface="Arial" panose="020B0604020202020204" pitchFamily="34" charset="0"/>
                <a:cs typeface="Arial" panose="020B0604020202020204" pitchFamily="34" charset="0"/>
              </a:rPr>
              <a:t>	Overall RMS is less than 3 cm</a:t>
            </a:r>
          </a:p>
          <a:p>
            <a:r>
              <a:rPr lang="en-US" dirty="0">
                <a:solidFill>
                  <a:srgbClr val="002E97"/>
                </a:solidFill>
                <a:latin typeface="Arial" panose="020B0604020202020204" pitchFamily="34" charset="0"/>
                <a:cs typeface="Arial" panose="020B0604020202020204" pitchFamily="34" charset="0"/>
              </a:rPr>
              <a:t>	Peak-to-peak errors are less than 5 cm (Lat/Lon), 8 cm (</a:t>
            </a:r>
            <a:r>
              <a:rPr lang="en-US" dirty="0" err="1">
                <a:solidFill>
                  <a:srgbClr val="002E97"/>
                </a:solidFill>
                <a:latin typeface="Arial" panose="020B0604020202020204" pitchFamily="34" charset="0"/>
                <a:cs typeface="Arial" panose="020B0604020202020204" pitchFamily="34" charset="0"/>
              </a:rPr>
              <a:t>Ellip</a:t>
            </a:r>
            <a:r>
              <a:rPr lang="en-US" dirty="0">
                <a:solidFill>
                  <a:srgbClr val="002E97"/>
                </a:solidFill>
                <a:latin typeface="Arial" panose="020B0604020202020204" pitchFamily="34" charset="0"/>
                <a:cs typeface="Arial" panose="020B0604020202020204" pitchFamily="34" charset="0"/>
              </a:rPr>
              <a:t> </a:t>
            </a:r>
            <a:r>
              <a:rPr lang="en-US" dirty="0" err="1">
                <a:solidFill>
                  <a:srgbClr val="002E97"/>
                </a:solidFill>
                <a:latin typeface="Arial" panose="020B0604020202020204" pitchFamily="34" charset="0"/>
                <a:cs typeface="Arial" panose="020B0604020202020204" pitchFamily="34" charset="0"/>
              </a:rPr>
              <a:t>Ht</a:t>
            </a:r>
            <a:r>
              <a:rPr lang="en-US" dirty="0">
                <a:solidFill>
                  <a:srgbClr val="002E97"/>
                </a:solidFill>
                <a:latin typeface="Arial" panose="020B0604020202020204" pitchFamily="34" charset="0"/>
                <a:cs typeface="Arial" panose="020B0604020202020204" pitchFamily="34" charset="0"/>
              </a:rPr>
              <a:t>)</a:t>
            </a:r>
          </a:p>
          <a:p>
            <a:endParaRPr lang="en-US" dirty="0">
              <a:solidFill>
                <a:srgbClr val="002E97"/>
              </a:solidFill>
              <a:latin typeface="Arial" panose="020B0604020202020204" pitchFamily="34" charset="0"/>
              <a:cs typeface="Arial" panose="020B0604020202020204" pitchFamily="34" charset="0"/>
            </a:endParaRPr>
          </a:p>
          <a:p>
            <a:r>
              <a:rPr lang="en-US" dirty="0">
                <a:solidFill>
                  <a:srgbClr val="002E97"/>
                </a:solidFill>
                <a:latin typeface="Arial" panose="020B0604020202020204" pitchFamily="34" charset="0"/>
                <a:cs typeface="Arial" panose="020B0604020202020204" pitchFamily="34" charset="0"/>
              </a:rPr>
              <a:t>For OPUS-RS: the solution contains no warning messages</a:t>
            </a:r>
          </a:p>
        </p:txBody>
      </p:sp>
    </p:spTree>
    <p:extLst>
      <p:ext uri="{BB962C8B-B14F-4D97-AF65-F5344CB8AC3E}">
        <p14:creationId xmlns:p14="http://schemas.microsoft.com/office/powerpoint/2010/main" val="98197671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1138398A-AAEB-4726-B964-220EFCA02DAC}"/>
              </a:ext>
            </a:extLst>
          </p:cNvPr>
          <p:cNvSpPr txBox="1">
            <a:spLocks noGrp="1"/>
          </p:cNvSpPr>
          <p:nvPr>
            <p:ph type="body" sz="quarter" idx="1"/>
          </p:nvPr>
        </p:nvSpPr>
        <p:spPr>
          <a:xfrm>
            <a:off x="0" y="369870"/>
            <a:ext cx="9144000" cy="723079"/>
          </a:xfrm>
          <a:prstGeom prst="rect">
            <a:avLst/>
          </a:prstGeom>
        </p:spPr>
        <p:txBody>
          <a:bodyPr/>
          <a:lstStyle/>
          <a:p>
            <a:pPr algn="ctr">
              <a:buSzTx/>
              <a:buNone/>
              <a:defRPr b="1">
                <a:solidFill>
                  <a:srgbClr val="17375E"/>
                </a:solidFill>
                <a:latin typeface="Times New Roman"/>
                <a:ea typeface="Times New Roman"/>
                <a:cs typeface="Times New Roman"/>
                <a:sym typeface="Times New Roman"/>
              </a:defRPr>
            </a:pPr>
            <a:r>
              <a:rPr lang="en-US" sz="3000" b="0" dirty="0">
                <a:solidFill>
                  <a:srgbClr val="002E97"/>
                </a:solidFill>
              </a:rPr>
              <a:t>OPUS Share</a:t>
            </a:r>
            <a:endParaRPr sz="3000" b="0" dirty="0">
              <a:solidFill>
                <a:srgbClr val="002E97"/>
              </a:solidFill>
            </a:endParaRPr>
          </a:p>
        </p:txBody>
      </p:sp>
      <p:sp>
        <p:nvSpPr>
          <p:cNvPr id="4" name="Rectangle 3">
            <a:extLst>
              <a:ext uri="{FF2B5EF4-FFF2-40B4-BE49-F238E27FC236}">
                <a16:creationId xmlns:a16="http://schemas.microsoft.com/office/drawing/2014/main" id="{C101D1D9-25FF-4695-A143-67816FC0220A}"/>
              </a:ext>
            </a:extLst>
          </p:cNvPr>
          <p:cNvSpPr/>
          <p:nvPr/>
        </p:nvSpPr>
        <p:spPr>
          <a:xfrm>
            <a:off x="662852" y="1178679"/>
            <a:ext cx="7449705" cy="2369880"/>
          </a:xfrm>
          <a:prstGeom prst="rect">
            <a:avLst/>
          </a:prstGeom>
        </p:spPr>
        <p:txBody>
          <a:bodyPr wrap="square">
            <a:spAutoFit/>
          </a:bodyPr>
          <a:lstStyle/>
          <a:p>
            <a:r>
              <a:rPr lang="en-US" sz="2000" dirty="0">
                <a:solidFill>
                  <a:srgbClr val="002E97"/>
                </a:solidFill>
                <a:latin typeface="Arial" panose="020B0604020202020204" pitchFamily="34" charset="0"/>
                <a:cs typeface="Arial" panose="020B0604020202020204" pitchFamily="34" charset="0"/>
              </a:rPr>
              <a:t>To share your OPUS solution publicly:</a:t>
            </a:r>
          </a:p>
          <a:p>
            <a:endParaRPr lang="en-US" sz="2000" dirty="0">
              <a:solidFill>
                <a:srgbClr val="002E97"/>
              </a:solidFill>
              <a:latin typeface="Arial" panose="020B0604020202020204" pitchFamily="34" charset="0"/>
              <a:cs typeface="Arial" panose="020B0604020202020204" pitchFamily="34" charset="0"/>
            </a:endParaRPr>
          </a:p>
          <a:p>
            <a:pPr lvl="1"/>
            <a:r>
              <a:rPr lang="en-US" dirty="0">
                <a:solidFill>
                  <a:srgbClr val="002E97"/>
                </a:solidFill>
                <a:latin typeface="Arial" panose="020B0604020202020204" pitchFamily="34" charset="0"/>
                <a:cs typeface="Arial" panose="020B0604020202020204" pitchFamily="34" charset="0"/>
              </a:rPr>
              <a:t>1 - Upload your data file to OPUS</a:t>
            </a:r>
          </a:p>
          <a:p>
            <a:pPr lvl="1"/>
            <a:endParaRPr lang="en-US" dirty="0">
              <a:solidFill>
                <a:srgbClr val="002E97"/>
              </a:solidFill>
              <a:latin typeface="Arial" panose="020B0604020202020204" pitchFamily="34" charset="0"/>
              <a:cs typeface="Arial" panose="020B0604020202020204" pitchFamily="34" charset="0"/>
            </a:endParaRPr>
          </a:p>
          <a:p>
            <a:pPr lvl="1"/>
            <a:r>
              <a:rPr lang="en-US" dirty="0">
                <a:solidFill>
                  <a:srgbClr val="002E97"/>
                </a:solidFill>
                <a:latin typeface="Arial" panose="020B0604020202020204" pitchFamily="34" charset="0"/>
                <a:cs typeface="Arial" panose="020B0604020202020204" pitchFamily="34" charset="0"/>
              </a:rPr>
              <a:t>2 - After entering and verifying your antenna type and ARP height, </a:t>
            </a:r>
          </a:p>
          <a:p>
            <a:pPr lvl="1"/>
            <a:r>
              <a:rPr lang="en-US" dirty="0">
                <a:solidFill>
                  <a:srgbClr val="002E97"/>
                </a:solidFill>
                <a:latin typeface="Arial" panose="020B0604020202020204" pitchFamily="34" charset="0"/>
                <a:cs typeface="Arial" panose="020B0604020202020204" pitchFamily="34" charset="0"/>
              </a:rPr>
              <a:t>click the Options button</a:t>
            </a:r>
          </a:p>
          <a:p>
            <a:pPr lvl="1"/>
            <a:endParaRPr lang="en-US" dirty="0">
              <a:solidFill>
                <a:srgbClr val="002E97"/>
              </a:solidFill>
              <a:latin typeface="Arial" panose="020B0604020202020204" pitchFamily="34" charset="0"/>
              <a:cs typeface="Arial" panose="020B0604020202020204" pitchFamily="34" charset="0"/>
            </a:endParaRPr>
          </a:p>
          <a:p>
            <a:pPr lvl="1"/>
            <a:r>
              <a:rPr lang="en-US" dirty="0">
                <a:solidFill>
                  <a:srgbClr val="002E97"/>
                </a:solidFill>
                <a:latin typeface="Arial" panose="020B0604020202020204" pitchFamily="34" charset="0"/>
                <a:cs typeface="Arial" panose="020B0604020202020204" pitchFamily="34" charset="0"/>
              </a:rPr>
              <a:t>3 - For the option share my solution, choose Options &gt; yes, share</a:t>
            </a:r>
          </a:p>
        </p:txBody>
      </p:sp>
    </p:spTree>
    <p:extLst>
      <p:ext uri="{BB962C8B-B14F-4D97-AF65-F5344CB8AC3E}">
        <p14:creationId xmlns:p14="http://schemas.microsoft.com/office/powerpoint/2010/main" val="285309784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1138398A-AAEB-4726-B964-220EFCA02DAC}"/>
              </a:ext>
            </a:extLst>
          </p:cNvPr>
          <p:cNvSpPr txBox="1">
            <a:spLocks noGrp="1"/>
          </p:cNvSpPr>
          <p:nvPr>
            <p:ph type="body" sz="quarter" idx="1"/>
          </p:nvPr>
        </p:nvSpPr>
        <p:spPr>
          <a:xfrm>
            <a:off x="0" y="369870"/>
            <a:ext cx="9144000" cy="723079"/>
          </a:xfrm>
          <a:prstGeom prst="rect">
            <a:avLst/>
          </a:prstGeom>
        </p:spPr>
        <p:txBody>
          <a:bodyPr/>
          <a:lstStyle/>
          <a:p>
            <a:pPr algn="ctr">
              <a:buSzTx/>
              <a:buNone/>
              <a:defRPr b="1">
                <a:solidFill>
                  <a:srgbClr val="17375E"/>
                </a:solidFill>
                <a:latin typeface="Times New Roman"/>
                <a:ea typeface="Times New Roman"/>
                <a:cs typeface="Times New Roman"/>
                <a:sym typeface="Times New Roman"/>
              </a:defRPr>
            </a:pPr>
            <a:r>
              <a:rPr lang="en-US" sz="3000" b="0" dirty="0">
                <a:solidFill>
                  <a:srgbClr val="002E97"/>
                </a:solidFill>
              </a:rPr>
              <a:t>OPUS Share</a:t>
            </a:r>
            <a:endParaRPr sz="3000" b="0" dirty="0">
              <a:solidFill>
                <a:srgbClr val="002E97"/>
              </a:solidFill>
            </a:endParaRPr>
          </a:p>
        </p:txBody>
      </p:sp>
      <p:sp>
        <p:nvSpPr>
          <p:cNvPr id="4" name="Rectangle 3">
            <a:extLst>
              <a:ext uri="{FF2B5EF4-FFF2-40B4-BE49-F238E27FC236}">
                <a16:creationId xmlns:a16="http://schemas.microsoft.com/office/drawing/2014/main" id="{C101D1D9-25FF-4695-A143-67816FC0220A}"/>
              </a:ext>
            </a:extLst>
          </p:cNvPr>
          <p:cNvSpPr/>
          <p:nvPr/>
        </p:nvSpPr>
        <p:spPr>
          <a:xfrm>
            <a:off x="408236" y="1149420"/>
            <a:ext cx="8327528" cy="3170099"/>
          </a:xfrm>
          <a:prstGeom prst="rect">
            <a:avLst/>
          </a:prstGeom>
        </p:spPr>
        <p:txBody>
          <a:bodyPr wrap="square">
            <a:spAutoFit/>
          </a:bodyPr>
          <a:lstStyle/>
          <a:p>
            <a:r>
              <a:rPr lang="en-US" sz="2000" dirty="0">
                <a:solidFill>
                  <a:srgbClr val="002E97"/>
                </a:solidFill>
                <a:latin typeface="Arial" panose="020B0604020202020204" pitchFamily="34" charset="0"/>
                <a:cs typeface="Arial" panose="020B0604020202020204" pitchFamily="34" charset="0"/>
              </a:rPr>
              <a:t>OPUS shared solutions must meet the following requirements:</a:t>
            </a:r>
          </a:p>
          <a:p>
            <a:endParaRPr lang="en-US" dirty="0">
              <a:solidFill>
                <a:srgbClr val="002E97"/>
              </a:solidFill>
              <a:latin typeface="Arial" panose="020B0604020202020204" pitchFamily="34" charset="0"/>
              <a:cs typeface="Arial" panose="020B0604020202020204" pitchFamily="34" charset="0"/>
            </a:endParaRPr>
          </a:p>
          <a:p>
            <a:pPr marL="342900" lvl="1" indent="-342900">
              <a:buFont typeface="+mj-lt"/>
              <a:buAutoNum type="arabicPeriod"/>
            </a:pPr>
            <a:r>
              <a:rPr lang="en-US" dirty="0">
                <a:solidFill>
                  <a:srgbClr val="002E97"/>
                </a:solidFill>
                <a:latin typeface="Arial" panose="020B0604020202020204" pitchFamily="34" charset="0"/>
                <a:cs typeface="Arial" panose="020B0604020202020204" pitchFamily="34" charset="0"/>
              </a:rPr>
              <a:t>Your GPS data file must be 4 hours or longer.</a:t>
            </a:r>
          </a:p>
          <a:p>
            <a:pPr marL="342900" lvl="1" indent="-342900">
              <a:buFont typeface="+mj-lt"/>
              <a:buAutoNum type="arabicPeriod"/>
            </a:pPr>
            <a:r>
              <a:rPr lang="en-US" dirty="0">
                <a:solidFill>
                  <a:srgbClr val="002E97"/>
                </a:solidFill>
                <a:latin typeface="Arial" panose="020B0604020202020204" pitchFamily="34" charset="0"/>
                <a:cs typeface="Arial" panose="020B0604020202020204" pitchFamily="34" charset="0"/>
              </a:rPr>
              <a:t>Your mark must be a permanent mark of public interest.</a:t>
            </a:r>
          </a:p>
          <a:p>
            <a:pPr marL="342900" lvl="1" indent="-342900">
              <a:buFont typeface="+mj-lt"/>
              <a:buAutoNum type="arabicPeriod"/>
            </a:pPr>
            <a:r>
              <a:rPr lang="en-US" dirty="0">
                <a:solidFill>
                  <a:srgbClr val="002E97"/>
                </a:solidFill>
                <a:latin typeface="Arial" panose="020B0604020202020204" pitchFamily="34" charset="0"/>
                <a:cs typeface="Arial" panose="020B0604020202020204" pitchFamily="34" charset="0"/>
              </a:rPr>
              <a:t>The mark must be durable, have a stable setting, and good satellite visibility.</a:t>
            </a:r>
          </a:p>
          <a:p>
            <a:pPr marL="342900" lvl="1" indent="-342900">
              <a:buFont typeface="+mj-lt"/>
              <a:buAutoNum type="arabicPeriod"/>
            </a:pPr>
            <a:r>
              <a:rPr lang="en-US" dirty="0">
                <a:solidFill>
                  <a:srgbClr val="002E97"/>
                </a:solidFill>
                <a:latin typeface="Arial" panose="020B0604020202020204" pitchFamily="34" charset="0"/>
                <a:cs typeface="Arial" panose="020B0604020202020204" pitchFamily="34" charset="0"/>
              </a:rPr>
              <a:t>Include a description and photos to help others find your mark.</a:t>
            </a:r>
          </a:p>
          <a:p>
            <a:pPr marL="342900" lvl="1" indent="-342900">
              <a:buFont typeface="+mj-lt"/>
              <a:buAutoNum type="arabicPeriod"/>
            </a:pPr>
            <a:r>
              <a:rPr lang="en-US" dirty="0">
                <a:solidFill>
                  <a:srgbClr val="002E97"/>
                </a:solidFill>
                <a:latin typeface="Arial" panose="020B0604020202020204" pitchFamily="34" charset="0"/>
                <a:cs typeface="Arial" panose="020B0604020202020204" pitchFamily="34" charset="0"/>
              </a:rPr>
              <a:t>Your shared solution must be a high-quality solution:</a:t>
            </a:r>
          </a:p>
          <a:p>
            <a:r>
              <a:rPr lang="en-US" dirty="0">
                <a:solidFill>
                  <a:srgbClr val="002E97"/>
                </a:solidFill>
                <a:latin typeface="Arial" panose="020B0604020202020204" pitchFamily="34" charset="0"/>
                <a:cs typeface="Arial" panose="020B0604020202020204" pitchFamily="34" charset="0"/>
              </a:rPr>
              <a:t>	≥ 70% observations used and ambiguities fixed</a:t>
            </a:r>
          </a:p>
          <a:p>
            <a:r>
              <a:rPr lang="en-US" dirty="0">
                <a:solidFill>
                  <a:srgbClr val="002E97"/>
                </a:solidFill>
                <a:latin typeface="Arial" panose="020B0604020202020204" pitchFamily="34" charset="0"/>
                <a:cs typeface="Arial" panose="020B0604020202020204" pitchFamily="34" charset="0"/>
              </a:rPr>
              <a:t>	≤ 3 cm RMS</a:t>
            </a:r>
          </a:p>
          <a:p>
            <a:r>
              <a:rPr lang="en-US" dirty="0">
                <a:solidFill>
                  <a:srgbClr val="002E97"/>
                </a:solidFill>
                <a:latin typeface="Arial" panose="020B0604020202020204" pitchFamily="34" charset="0"/>
                <a:cs typeface="Arial" panose="020B0604020202020204" pitchFamily="34" charset="0"/>
              </a:rPr>
              <a:t>	≤ 4 cm peak-to-peak error ranges for latitude and longitude</a:t>
            </a:r>
          </a:p>
          <a:p>
            <a:r>
              <a:rPr lang="en-US" dirty="0">
                <a:solidFill>
                  <a:srgbClr val="002E97"/>
                </a:solidFill>
                <a:latin typeface="Arial" panose="020B0604020202020204" pitchFamily="34" charset="0"/>
                <a:cs typeface="Arial" panose="020B0604020202020204" pitchFamily="34" charset="0"/>
              </a:rPr>
              <a:t>	≤ 8 cm peak-to-peak error range for ellipsoid height</a:t>
            </a:r>
          </a:p>
        </p:txBody>
      </p:sp>
    </p:spTree>
    <p:extLst>
      <p:ext uri="{BB962C8B-B14F-4D97-AF65-F5344CB8AC3E}">
        <p14:creationId xmlns:p14="http://schemas.microsoft.com/office/powerpoint/2010/main" val="2873825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1138398A-AAEB-4726-B964-220EFCA02DAC}"/>
              </a:ext>
            </a:extLst>
          </p:cNvPr>
          <p:cNvSpPr txBox="1">
            <a:spLocks noGrp="1"/>
          </p:cNvSpPr>
          <p:nvPr>
            <p:ph type="body" sz="quarter" idx="1"/>
          </p:nvPr>
        </p:nvSpPr>
        <p:spPr>
          <a:xfrm>
            <a:off x="0" y="369870"/>
            <a:ext cx="9144000" cy="723079"/>
          </a:xfrm>
          <a:prstGeom prst="rect">
            <a:avLst/>
          </a:prstGeom>
        </p:spPr>
        <p:txBody>
          <a:bodyPr/>
          <a:lstStyle/>
          <a:p>
            <a:pPr algn="ctr">
              <a:buSzTx/>
              <a:buNone/>
              <a:defRPr b="1">
                <a:solidFill>
                  <a:srgbClr val="17375E"/>
                </a:solidFill>
                <a:latin typeface="Times New Roman"/>
                <a:ea typeface="Times New Roman"/>
                <a:cs typeface="Times New Roman"/>
                <a:sym typeface="Times New Roman"/>
              </a:defRPr>
            </a:pPr>
            <a:r>
              <a:rPr dirty="0">
                <a:solidFill>
                  <a:srgbClr val="002E97"/>
                </a:solidFill>
              </a:rPr>
              <a:t>	</a:t>
            </a:r>
            <a:r>
              <a:rPr lang="en-US" sz="3000" b="0" dirty="0">
                <a:solidFill>
                  <a:srgbClr val="002E97"/>
                </a:solidFill>
              </a:rPr>
              <a:t>OPUS Projects</a:t>
            </a:r>
            <a:endParaRPr sz="3000" b="0" dirty="0">
              <a:solidFill>
                <a:srgbClr val="002E97"/>
              </a:solidFill>
            </a:endParaRPr>
          </a:p>
        </p:txBody>
      </p:sp>
      <p:sp>
        <p:nvSpPr>
          <p:cNvPr id="4" name="Rectangle 3">
            <a:extLst>
              <a:ext uri="{FF2B5EF4-FFF2-40B4-BE49-F238E27FC236}">
                <a16:creationId xmlns:a16="http://schemas.microsoft.com/office/drawing/2014/main" id="{C101D1D9-25FF-4695-A143-67816FC0220A}"/>
              </a:ext>
            </a:extLst>
          </p:cNvPr>
          <p:cNvSpPr/>
          <p:nvPr/>
        </p:nvSpPr>
        <p:spPr>
          <a:xfrm>
            <a:off x="286327" y="987978"/>
            <a:ext cx="8857672" cy="3477875"/>
          </a:xfrm>
          <a:prstGeom prst="rect">
            <a:avLst/>
          </a:prstGeom>
        </p:spPr>
        <p:txBody>
          <a:bodyPr wrap="square">
            <a:spAutoFit/>
          </a:bodyPr>
          <a:lstStyle/>
          <a:p>
            <a:r>
              <a:rPr lang="en-US" sz="2000" dirty="0">
                <a:solidFill>
                  <a:srgbClr val="002E97"/>
                </a:solidFill>
                <a:latin typeface="Arial" panose="020B0604020202020204" pitchFamily="34" charset="0"/>
                <a:cs typeface="Arial" panose="020B0604020202020204" pitchFamily="34" charset="0"/>
              </a:rPr>
              <a:t>Free, web-based software </a:t>
            </a:r>
          </a:p>
          <a:p>
            <a:pPr lvl="1"/>
            <a:r>
              <a:rPr lang="en-US" sz="2000" dirty="0">
                <a:solidFill>
                  <a:srgbClr val="002E97"/>
                </a:solidFill>
                <a:latin typeface="Arial" panose="020B0604020202020204" pitchFamily="34" charset="0"/>
                <a:cs typeface="Arial" panose="020B0604020202020204" pitchFamily="34" charset="0"/>
              </a:rPr>
              <a:t>• Online training available </a:t>
            </a:r>
          </a:p>
          <a:p>
            <a:pPr lvl="1"/>
            <a:r>
              <a:rPr lang="en-US" sz="2000" dirty="0">
                <a:solidFill>
                  <a:srgbClr val="002E97"/>
                </a:solidFill>
                <a:latin typeface="Arial" panose="020B0604020202020204" pitchFamily="34" charset="0"/>
                <a:cs typeface="Arial" panose="020B0604020202020204" pitchFamily="34" charset="0"/>
              </a:rPr>
              <a:t>• Designed for managing campaign-style GPS surveys </a:t>
            </a:r>
          </a:p>
          <a:p>
            <a:pPr lvl="1"/>
            <a:r>
              <a:rPr lang="en-US" sz="2000" dirty="0">
                <a:solidFill>
                  <a:srgbClr val="002E97"/>
                </a:solidFill>
                <a:latin typeface="Arial" panose="020B0604020202020204" pitchFamily="34" charset="0"/>
                <a:cs typeface="Arial" panose="020B0604020202020204" pitchFamily="34" charset="0"/>
              </a:rPr>
              <a:t>• Multiple repeat occupations of several marks </a:t>
            </a:r>
          </a:p>
          <a:p>
            <a:pPr lvl="1"/>
            <a:r>
              <a:rPr lang="en-US" sz="2000" dirty="0">
                <a:solidFill>
                  <a:srgbClr val="002E97"/>
                </a:solidFill>
                <a:latin typeface="Arial" panose="020B0604020202020204" pitchFamily="34" charset="0"/>
                <a:cs typeface="Arial" panose="020B0604020202020204" pitchFamily="34" charset="0"/>
              </a:rPr>
              <a:t>• Ability to add GPS data from NOAA CORS Network </a:t>
            </a:r>
          </a:p>
          <a:p>
            <a:pPr lvl="1"/>
            <a:r>
              <a:rPr lang="en-US" sz="2000" dirty="0">
                <a:solidFill>
                  <a:srgbClr val="002E97"/>
                </a:solidFill>
                <a:latin typeface="Arial" panose="020B0604020202020204" pitchFamily="34" charset="0"/>
                <a:cs typeface="Arial" panose="020B0604020202020204" pitchFamily="34" charset="0"/>
              </a:rPr>
              <a:t>• Session baseline processing using PAGES </a:t>
            </a:r>
          </a:p>
          <a:p>
            <a:pPr lvl="1"/>
            <a:r>
              <a:rPr lang="en-US" sz="2000" dirty="0">
                <a:solidFill>
                  <a:srgbClr val="002E97"/>
                </a:solidFill>
                <a:latin typeface="Arial" panose="020B0604020202020204" pitchFamily="34" charset="0"/>
                <a:cs typeface="Arial" panose="020B0604020202020204" pitchFamily="34" charset="0"/>
              </a:rPr>
              <a:t>• Customize tropospheric delay models, elevation cutoff masks,</a:t>
            </a:r>
          </a:p>
          <a:p>
            <a:pPr lvl="1"/>
            <a:r>
              <a:rPr lang="en-US" sz="2000" dirty="0">
                <a:solidFill>
                  <a:srgbClr val="002E97"/>
                </a:solidFill>
                <a:latin typeface="Arial" panose="020B0604020202020204" pitchFamily="34" charset="0"/>
                <a:cs typeface="Arial" panose="020B0604020202020204" pitchFamily="34" charset="0"/>
              </a:rPr>
              <a:t> constraint weighting </a:t>
            </a:r>
          </a:p>
          <a:p>
            <a:pPr lvl="1"/>
            <a:r>
              <a:rPr lang="en-US" sz="2000" dirty="0">
                <a:solidFill>
                  <a:srgbClr val="002E97"/>
                </a:solidFill>
                <a:latin typeface="Arial" panose="020B0604020202020204" pitchFamily="34" charset="0"/>
                <a:cs typeface="Arial" panose="020B0604020202020204" pitchFamily="34" charset="0"/>
              </a:rPr>
              <a:t>• Network least squares adjustments of multiple sessions </a:t>
            </a:r>
          </a:p>
          <a:p>
            <a:pPr lvl="1"/>
            <a:r>
              <a:rPr lang="en-US" sz="2000" dirty="0">
                <a:solidFill>
                  <a:srgbClr val="002E97"/>
                </a:solidFill>
                <a:latin typeface="Arial" panose="020B0604020202020204" pitchFamily="34" charset="0"/>
                <a:cs typeface="Arial" panose="020B0604020202020204" pitchFamily="34" charset="0"/>
              </a:rPr>
              <a:t>• Choice of reference frames and geoid models </a:t>
            </a:r>
          </a:p>
          <a:p>
            <a:pPr lvl="1"/>
            <a:r>
              <a:rPr lang="en-US" sz="2000" dirty="0">
                <a:solidFill>
                  <a:srgbClr val="002E97"/>
                </a:solidFill>
                <a:latin typeface="Arial" panose="020B0604020202020204" pitchFamily="34" charset="0"/>
                <a:cs typeface="Arial" panose="020B0604020202020204" pitchFamily="34" charset="0"/>
              </a:rPr>
              <a:t>• Currently requires ≥ 2-hour static GPS observation for post-processing</a:t>
            </a:r>
          </a:p>
        </p:txBody>
      </p:sp>
    </p:spTree>
    <p:extLst>
      <p:ext uri="{BB962C8B-B14F-4D97-AF65-F5344CB8AC3E}">
        <p14:creationId xmlns:p14="http://schemas.microsoft.com/office/powerpoint/2010/main" val="2247493018"/>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1138398A-AAEB-4726-B964-220EFCA02DAC}"/>
              </a:ext>
            </a:extLst>
          </p:cNvPr>
          <p:cNvSpPr txBox="1">
            <a:spLocks noGrp="1"/>
          </p:cNvSpPr>
          <p:nvPr>
            <p:ph type="body" sz="quarter" idx="1"/>
          </p:nvPr>
        </p:nvSpPr>
        <p:spPr>
          <a:xfrm>
            <a:off x="531536" y="1108780"/>
            <a:ext cx="4802909" cy="723079"/>
          </a:xfrm>
          <a:prstGeom prst="rect">
            <a:avLst/>
          </a:prstGeom>
        </p:spPr>
        <p:txBody>
          <a:bodyPr>
            <a:normAutofit/>
          </a:bodyPr>
          <a:lstStyle/>
          <a:p>
            <a:pPr algn="ctr">
              <a:buSzTx/>
              <a:buNone/>
              <a:defRPr b="1">
                <a:solidFill>
                  <a:srgbClr val="17375E"/>
                </a:solidFill>
                <a:latin typeface="Times New Roman"/>
                <a:ea typeface="Times New Roman"/>
                <a:cs typeface="Times New Roman"/>
                <a:sym typeface="Times New Roman"/>
              </a:defRPr>
            </a:pPr>
            <a:r>
              <a:rPr lang="en-US" sz="3600" b="0" dirty="0">
                <a:solidFill>
                  <a:srgbClr val="002E97"/>
                </a:solidFill>
              </a:rPr>
              <a:t>Great News!</a:t>
            </a:r>
            <a:endParaRPr sz="3600" b="0" dirty="0">
              <a:solidFill>
                <a:srgbClr val="002E97"/>
              </a:solidFill>
            </a:endParaRPr>
          </a:p>
        </p:txBody>
      </p:sp>
      <p:sp>
        <p:nvSpPr>
          <p:cNvPr id="4" name="Rectangle 3">
            <a:extLst>
              <a:ext uri="{FF2B5EF4-FFF2-40B4-BE49-F238E27FC236}">
                <a16:creationId xmlns:a16="http://schemas.microsoft.com/office/drawing/2014/main" id="{C101D1D9-25FF-4695-A143-67816FC0220A}"/>
              </a:ext>
            </a:extLst>
          </p:cNvPr>
          <p:cNvSpPr/>
          <p:nvPr/>
        </p:nvSpPr>
        <p:spPr>
          <a:xfrm>
            <a:off x="951344" y="2289210"/>
            <a:ext cx="3963292" cy="830997"/>
          </a:xfrm>
          <a:prstGeom prst="rect">
            <a:avLst/>
          </a:prstGeom>
        </p:spPr>
        <p:txBody>
          <a:bodyPr wrap="square">
            <a:spAutoFit/>
          </a:bodyPr>
          <a:lstStyle/>
          <a:p>
            <a:r>
              <a:rPr lang="en-US" sz="2400" dirty="0">
                <a:solidFill>
                  <a:srgbClr val="002E97"/>
                </a:solidFill>
                <a:latin typeface="Arial" panose="020B0604020202020204" pitchFamily="34" charset="0"/>
                <a:cs typeface="Arial" panose="020B0604020202020204" pitchFamily="34" charset="0"/>
              </a:rPr>
              <a:t>There is a new User Guide with detailed instructions</a:t>
            </a:r>
          </a:p>
        </p:txBody>
      </p:sp>
      <p:pic>
        <p:nvPicPr>
          <p:cNvPr id="7" name="Picture 6">
            <a:extLst>
              <a:ext uri="{FF2B5EF4-FFF2-40B4-BE49-F238E27FC236}">
                <a16:creationId xmlns:a16="http://schemas.microsoft.com/office/drawing/2014/main" id="{9EAE3037-33DA-4A3E-BD28-68BACBBC4907}"/>
              </a:ext>
            </a:extLst>
          </p:cNvPr>
          <p:cNvPicPr>
            <a:picLocks noChangeAspect="1"/>
          </p:cNvPicPr>
          <p:nvPr/>
        </p:nvPicPr>
        <p:blipFill>
          <a:blip r:embed="rId3"/>
          <a:stretch>
            <a:fillRect/>
          </a:stretch>
        </p:blipFill>
        <p:spPr>
          <a:xfrm>
            <a:off x="5226706" y="574571"/>
            <a:ext cx="3093578" cy="4043612"/>
          </a:xfrm>
          <a:prstGeom prst="rect">
            <a:avLst/>
          </a:prstGeom>
        </p:spPr>
      </p:pic>
      <p:sp>
        <p:nvSpPr>
          <p:cNvPr id="8" name="Rectangle 7">
            <a:extLst>
              <a:ext uri="{FF2B5EF4-FFF2-40B4-BE49-F238E27FC236}">
                <a16:creationId xmlns:a16="http://schemas.microsoft.com/office/drawing/2014/main" id="{C2E2B73A-DD0A-44CC-83B6-060E55EC6AB5}"/>
              </a:ext>
            </a:extLst>
          </p:cNvPr>
          <p:cNvSpPr/>
          <p:nvPr/>
        </p:nvSpPr>
        <p:spPr>
          <a:xfrm>
            <a:off x="1183145" y="4686818"/>
            <a:ext cx="7018746" cy="338554"/>
          </a:xfrm>
          <a:prstGeom prst="rect">
            <a:avLst/>
          </a:prstGeom>
        </p:spPr>
        <p:txBody>
          <a:bodyPr wrap="square">
            <a:spAutoFit/>
          </a:bodyPr>
          <a:lstStyle/>
          <a:p>
            <a:r>
              <a:rPr lang="en-US" sz="1600" dirty="0">
                <a:solidFill>
                  <a:srgbClr val="002E97"/>
                </a:solidFill>
              </a:rPr>
              <a:t>https://geodesy.noaa.gov/OPUS-Projects/docs/Documentation.pdf</a:t>
            </a:r>
          </a:p>
        </p:txBody>
      </p:sp>
    </p:spTree>
    <p:extLst>
      <p:ext uri="{BB962C8B-B14F-4D97-AF65-F5344CB8AC3E}">
        <p14:creationId xmlns:p14="http://schemas.microsoft.com/office/powerpoint/2010/main" val="234417236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1138398A-AAEB-4726-B964-220EFCA02DAC}"/>
              </a:ext>
            </a:extLst>
          </p:cNvPr>
          <p:cNvSpPr txBox="1">
            <a:spLocks noGrp="1"/>
          </p:cNvSpPr>
          <p:nvPr>
            <p:ph type="body" sz="quarter" idx="1"/>
          </p:nvPr>
        </p:nvSpPr>
        <p:spPr>
          <a:xfrm>
            <a:off x="0" y="369870"/>
            <a:ext cx="9144000" cy="723079"/>
          </a:xfrm>
          <a:prstGeom prst="rect">
            <a:avLst/>
          </a:prstGeom>
        </p:spPr>
        <p:txBody>
          <a:bodyPr/>
          <a:lstStyle/>
          <a:p>
            <a:pPr algn="ctr">
              <a:buSzTx/>
              <a:buNone/>
              <a:defRPr b="1">
                <a:solidFill>
                  <a:srgbClr val="17375E"/>
                </a:solidFill>
                <a:latin typeface="Times New Roman"/>
                <a:ea typeface="Times New Roman"/>
                <a:cs typeface="Times New Roman"/>
                <a:sym typeface="Times New Roman"/>
              </a:defRPr>
            </a:pPr>
            <a:r>
              <a:rPr dirty="0">
                <a:solidFill>
                  <a:srgbClr val="002E97"/>
                </a:solidFill>
              </a:rPr>
              <a:t>	</a:t>
            </a:r>
            <a:r>
              <a:rPr lang="en-US" sz="3000" b="0" dirty="0">
                <a:solidFill>
                  <a:srgbClr val="002E97"/>
                </a:solidFill>
              </a:rPr>
              <a:t>How to use OPUS Projects?</a:t>
            </a:r>
            <a:endParaRPr sz="3000" b="0" dirty="0">
              <a:solidFill>
                <a:srgbClr val="002E97"/>
              </a:solidFill>
            </a:endParaRPr>
          </a:p>
        </p:txBody>
      </p:sp>
      <p:sp>
        <p:nvSpPr>
          <p:cNvPr id="4" name="Rectangle 3">
            <a:extLst>
              <a:ext uri="{FF2B5EF4-FFF2-40B4-BE49-F238E27FC236}">
                <a16:creationId xmlns:a16="http://schemas.microsoft.com/office/drawing/2014/main" id="{C101D1D9-25FF-4695-A143-67816FC0220A}"/>
              </a:ext>
            </a:extLst>
          </p:cNvPr>
          <p:cNvSpPr/>
          <p:nvPr/>
        </p:nvSpPr>
        <p:spPr>
          <a:xfrm>
            <a:off x="146482" y="955266"/>
            <a:ext cx="5495278" cy="4154984"/>
          </a:xfrm>
          <a:prstGeom prst="rect">
            <a:avLst/>
          </a:prstGeom>
        </p:spPr>
        <p:txBody>
          <a:bodyPr wrap="square">
            <a:spAutoFit/>
          </a:bodyPr>
          <a:lstStyle/>
          <a:p>
            <a:r>
              <a:rPr lang="en-US" sz="2200" dirty="0">
                <a:solidFill>
                  <a:srgbClr val="002E97"/>
                </a:solidFill>
                <a:latin typeface="Arial" panose="020B0604020202020204" pitchFamily="34" charset="0"/>
                <a:cs typeface="Arial" panose="020B0604020202020204" pitchFamily="34" charset="0"/>
              </a:rPr>
              <a:t>"Hub design" recommended by NGS </a:t>
            </a:r>
          </a:p>
          <a:p>
            <a:endParaRPr lang="en-US" sz="2200" dirty="0">
              <a:solidFill>
                <a:srgbClr val="002E97"/>
              </a:solidFill>
              <a:latin typeface="Arial" panose="020B0604020202020204" pitchFamily="34" charset="0"/>
              <a:cs typeface="Arial" panose="020B0604020202020204" pitchFamily="34" charset="0"/>
            </a:endParaRPr>
          </a:p>
          <a:p>
            <a:r>
              <a:rPr lang="en-US" sz="2200" dirty="0">
                <a:solidFill>
                  <a:srgbClr val="002E97"/>
                </a:solidFill>
                <a:latin typeface="Arial" panose="020B0604020202020204" pitchFamily="34" charset="0"/>
                <a:cs typeface="Arial" panose="020B0604020202020204" pitchFamily="34" charset="0"/>
              </a:rPr>
              <a:t>• Hub to project marks recommended to be ~100 km </a:t>
            </a:r>
          </a:p>
          <a:p>
            <a:endParaRPr lang="en-US" sz="2200" dirty="0">
              <a:solidFill>
                <a:srgbClr val="002E97"/>
              </a:solidFill>
              <a:latin typeface="Arial" panose="020B0604020202020204" pitchFamily="34" charset="0"/>
              <a:cs typeface="Arial" panose="020B0604020202020204" pitchFamily="34" charset="0"/>
            </a:endParaRPr>
          </a:p>
          <a:p>
            <a:r>
              <a:rPr lang="en-US" sz="2200" dirty="0">
                <a:solidFill>
                  <a:srgbClr val="002E97"/>
                </a:solidFill>
                <a:latin typeface="Arial" panose="020B0604020202020204" pitchFamily="34" charset="0"/>
                <a:cs typeface="Arial" panose="020B0604020202020204" pitchFamily="34" charset="0"/>
              </a:rPr>
              <a:t>• Use multiple CORSs </a:t>
            </a:r>
          </a:p>
          <a:p>
            <a:endParaRPr lang="en-US" sz="2200" dirty="0">
              <a:solidFill>
                <a:srgbClr val="002E97"/>
              </a:solidFill>
              <a:latin typeface="Arial" panose="020B0604020202020204" pitchFamily="34" charset="0"/>
              <a:cs typeface="Arial" panose="020B0604020202020204" pitchFamily="34" charset="0"/>
            </a:endParaRPr>
          </a:p>
          <a:p>
            <a:r>
              <a:rPr lang="en-US" sz="2200" dirty="0">
                <a:solidFill>
                  <a:srgbClr val="002E97"/>
                </a:solidFill>
                <a:latin typeface="Arial" panose="020B0604020202020204" pitchFamily="34" charset="0"/>
                <a:cs typeface="Arial" panose="020B0604020202020204" pitchFamily="34" charset="0"/>
              </a:rPr>
              <a:t>• Use one very long baseline from hub to CORS (improves tropospheric modeling) </a:t>
            </a:r>
          </a:p>
          <a:p>
            <a:endParaRPr lang="en-US" sz="2200" dirty="0">
              <a:solidFill>
                <a:srgbClr val="002E97"/>
              </a:solidFill>
              <a:latin typeface="Arial" panose="020B0604020202020204" pitchFamily="34" charset="0"/>
              <a:cs typeface="Arial" panose="020B0604020202020204" pitchFamily="34" charset="0"/>
            </a:endParaRPr>
          </a:p>
          <a:p>
            <a:r>
              <a:rPr lang="en-US" sz="2200" dirty="0">
                <a:solidFill>
                  <a:srgbClr val="002E97"/>
                </a:solidFill>
                <a:latin typeface="Arial" panose="020B0604020202020204" pitchFamily="34" charset="0"/>
                <a:cs typeface="Arial" panose="020B0604020202020204" pitchFamily="34" charset="0"/>
              </a:rPr>
              <a:t>• OPUS-Projects does session baseline processing</a:t>
            </a:r>
          </a:p>
        </p:txBody>
      </p:sp>
      <p:pic>
        <p:nvPicPr>
          <p:cNvPr id="2" name="Picture 1">
            <a:extLst>
              <a:ext uri="{FF2B5EF4-FFF2-40B4-BE49-F238E27FC236}">
                <a16:creationId xmlns:a16="http://schemas.microsoft.com/office/drawing/2014/main" id="{137339DD-3924-44EB-B8CC-9F6E0A162D7D}"/>
              </a:ext>
            </a:extLst>
          </p:cNvPr>
          <p:cNvPicPr>
            <a:picLocks noChangeAspect="1"/>
          </p:cNvPicPr>
          <p:nvPr/>
        </p:nvPicPr>
        <p:blipFill>
          <a:blip r:embed="rId3"/>
          <a:stretch>
            <a:fillRect/>
          </a:stretch>
        </p:blipFill>
        <p:spPr>
          <a:xfrm>
            <a:off x="5788241" y="884774"/>
            <a:ext cx="2669493" cy="4111535"/>
          </a:xfrm>
          <a:prstGeom prst="rect">
            <a:avLst/>
          </a:prstGeom>
        </p:spPr>
      </p:pic>
    </p:spTree>
    <p:extLst>
      <p:ext uri="{BB962C8B-B14F-4D97-AF65-F5344CB8AC3E}">
        <p14:creationId xmlns:p14="http://schemas.microsoft.com/office/powerpoint/2010/main" val="1380934826"/>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155B028-1AB3-4303-A96F-BFC3D7B86152}"/>
              </a:ext>
            </a:extLst>
          </p:cNvPr>
          <p:cNvSpPr>
            <a:spLocks noGrp="1"/>
          </p:cNvSpPr>
          <p:nvPr>
            <p:ph type="title"/>
          </p:nvPr>
        </p:nvSpPr>
        <p:spPr>
          <a:xfrm>
            <a:off x="1" y="319230"/>
            <a:ext cx="9143999" cy="540676"/>
          </a:xfrm>
        </p:spPr>
        <p:txBody>
          <a:bodyPr>
            <a:noAutofit/>
          </a:bodyPr>
          <a:lstStyle/>
          <a:p>
            <a:r>
              <a:rPr lang="en-US" altLang="en-US" sz="2700" dirty="0">
                <a:solidFill>
                  <a:srgbClr val="002E97"/>
                </a:solidFill>
                <a:latin typeface="Times New Roman" panose="02020603050405020304" pitchFamily="18" charset="0"/>
                <a:cs typeface="Times New Roman" panose="02020603050405020304" pitchFamily="18" charset="0"/>
              </a:rPr>
              <a:t>Beta OPUS-Projects 5.0 for RTK/RTN Vectors </a:t>
            </a:r>
          </a:p>
        </p:txBody>
      </p:sp>
      <p:pic>
        <p:nvPicPr>
          <p:cNvPr id="8" name="Content Placeholder 3">
            <a:extLst>
              <a:ext uri="{FF2B5EF4-FFF2-40B4-BE49-F238E27FC236}">
                <a16:creationId xmlns:a16="http://schemas.microsoft.com/office/drawing/2014/main" id="{5376C693-54E8-40B1-8DC9-6498A4D215A7}"/>
              </a:ext>
            </a:extLst>
          </p:cNvPr>
          <p:cNvPicPr>
            <a:picLocks noChangeAspect="1"/>
          </p:cNvPicPr>
          <p:nvPr/>
        </p:nvPicPr>
        <p:blipFill>
          <a:blip r:embed="rId3"/>
          <a:stretch>
            <a:fillRect/>
          </a:stretch>
        </p:blipFill>
        <p:spPr>
          <a:xfrm>
            <a:off x="534825" y="1041400"/>
            <a:ext cx="8129501" cy="39072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pic>
      <p:sp>
        <p:nvSpPr>
          <p:cNvPr id="9" name="Rectangle 8">
            <a:extLst>
              <a:ext uri="{FF2B5EF4-FFF2-40B4-BE49-F238E27FC236}">
                <a16:creationId xmlns:a16="http://schemas.microsoft.com/office/drawing/2014/main" id="{A3CBCB4F-357D-498D-9656-864233188009}"/>
              </a:ext>
            </a:extLst>
          </p:cNvPr>
          <p:cNvSpPr/>
          <p:nvPr/>
        </p:nvSpPr>
        <p:spPr>
          <a:xfrm>
            <a:off x="1433619" y="4526131"/>
            <a:ext cx="6453082" cy="57708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altLang="en-US" sz="1575" dirty="0">
                <a:latin typeface="Times New Roman" panose="02020603050405020304" pitchFamily="18" charset="0"/>
                <a:cs typeface="Times New Roman" panose="02020603050405020304" pitchFamily="18" charset="0"/>
              </a:rPr>
              <a:t>NGS is developing a new Standardized </a:t>
            </a:r>
            <a:r>
              <a:rPr lang="en-US" altLang="en-US" sz="1575" b="1" u="sng" dirty="0">
                <a:latin typeface="Times New Roman" panose="02020603050405020304" pitchFamily="18" charset="0"/>
                <a:cs typeface="Times New Roman" panose="02020603050405020304" pitchFamily="18" charset="0"/>
              </a:rPr>
              <a:t>G</a:t>
            </a:r>
            <a:r>
              <a:rPr lang="en-US" altLang="en-US" sz="1575" dirty="0">
                <a:latin typeface="Times New Roman" panose="02020603050405020304" pitchFamily="18" charset="0"/>
                <a:cs typeface="Times New Roman" panose="02020603050405020304" pitchFamily="18" charset="0"/>
              </a:rPr>
              <a:t>NSS </a:t>
            </a:r>
            <a:r>
              <a:rPr lang="en-US" altLang="en-US" sz="1575" b="1" u="sng" dirty="0">
                <a:latin typeface="Times New Roman" panose="02020603050405020304" pitchFamily="18" charset="0"/>
                <a:cs typeface="Times New Roman" panose="02020603050405020304" pitchFamily="18" charset="0"/>
              </a:rPr>
              <a:t>V</a:t>
            </a:r>
            <a:r>
              <a:rPr lang="en-US" altLang="en-US" sz="1575" dirty="0">
                <a:latin typeface="Times New Roman" panose="02020603050405020304" pitchFamily="18" charset="0"/>
                <a:cs typeface="Times New Roman" panose="02020603050405020304" pitchFamily="18" charset="0"/>
              </a:rPr>
              <a:t>ector </a:t>
            </a:r>
            <a:r>
              <a:rPr lang="en-US" altLang="en-US" sz="1575" dirty="0" err="1">
                <a:latin typeface="Times New Roman" panose="02020603050405020304" pitchFamily="18" charset="0"/>
                <a:cs typeface="Times New Roman" panose="02020603050405020304" pitchFamily="18" charset="0"/>
              </a:rPr>
              <a:t>E</a:t>
            </a:r>
            <a:r>
              <a:rPr lang="en-US" altLang="en-US" sz="1575" b="1" u="sng" dirty="0" err="1">
                <a:latin typeface="Times New Roman" panose="02020603050405020304" pitchFamily="18" charset="0"/>
                <a:cs typeface="Times New Roman" panose="02020603050405020304" pitchFamily="18" charset="0"/>
              </a:rPr>
              <a:t>X</a:t>
            </a:r>
            <a:r>
              <a:rPr lang="en-US" altLang="en-US" sz="1575" dirty="0" err="1">
                <a:latin typeface="Times New Roman" panose="02020603050405020304" pitchFamily="18" charset="0"/>
                <a:cs typeface="Times New Roman" panose="02020603050405020304" pitchFamily="18" charset="0"/>
              </a:rPr>
              <a:t>change</a:t>
            </a:r>
            <a:r>
              <a:rPr lang="en-US" altLang="en-US" sz="1575" dirty="0">
                <a:latin typeface="Times New Roman" panose="02020603050405020304" pitchFamily="18" charset="0"/>
                <a:cs typeface="Times New Roman" panose="02020603050405020304" pitchFamily="18" charset="0"/>
              </a:rPr>
              <a:t> Format (GVX) that will be used to ingest vectors into OPUS Projects </a:t>
            </a:r>
            <a:endParaRPr lang="en-US" sz="1575" dirty="0"/>
          </a:p>
        </p:txBody>
      </p:sp>
    </p:spTree>
    <p:extLst>
      <p:ext uri="{BB962C8B-B14F-4D97-AF65-F5344CB8AC3E}">
        <p14:creationId xmlns:p14="http://schemas.microsoft.com/office/powerpoint/2010/main" val="269765046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1875A99F-CFB3-4FB5-9788-E9A69B6E5B48}"/>
              </a:ext>
            </a:extLst>
          </p:cNvPr>
          <p:cNvPicPr>
            <a:picLocks noChangeAspect="1"/>
          </p:cNvPicPr>
          <p:nvPr/>
        </p:nvPicPr>
        <p:blipFill>
          <a:blip r:embed="rId3"/>
          <a:stretch>
            <a:fillRect/>
          </a:stretch>
        </p:blipFill>
        <p:spPr>
          <a:xfrm>
            <a:off x="304800" y="1057042"/>
            <a:ext cx="8280400" cy="3912389"/>
          </a:xfrm>
          <a:prstGeom prst="rect">
            <a:avLst/>
          </a:prstGeom>
        </p:spPr>
      </p:pic>
      <p:sp>
        <p:nvSpPr>
          <p:cNvPr id="3" name="Title 1">
            <a:extLst>
              <a:ext uri="{FF2B5EF4-FFF2-40B4-BE49-F238E27FC236}">
                <a16:creationId xmlns:a16="http://schemas.microsoft.com/office/drawing/2014/main" id="{AE4FD3A2-2E78-4B18-BDDA-914D64E2CC0E}"/>
              </a:ext>
            </a:extLst>
          </p:cNvPr>
          <p:cNvSpPr txBox="1">
            <a:spLocks/>
          </p:cNvSpPr>
          <p:nvPr/>
        </p:nvSpPr>
        <p:spPr>
          <a:xfrm>
            <a:off x="1" y="319230"/>
            <a:ext cx="9143999" cy="54067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Autofit/>
          </a:bodyPr>
          <a:lstStyle>
            <a:lvl1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a:lstStyle>
          <a:p>
            <a:pPr hangingPunct="1"/>
            <a:r>
              <a:rPr lang="en-US" altLang="en-US" sz="2700" dirty="0">
                <a:solidFill>
                  <a:srgbClr val="002E97"/>
                </a:solidFill>
                <a:latin typeface="Times New Roman" panose="02020603050405020304" pitchFamily="18" charset="0"/>
                <a:cs typeface="Times New Roman" panose="02020603050405020304" pitchFamily="18" charset="0"/>
              </a:rPr>
              <a:t>Beta OPUS-Projects 5.0 for RTK/RTN Vectors : Please Test </a:t>
            </a:r>
          </a:p>
        </p:txBody>
      </p:sp>
    </p:spTree>
    <p:extLst>
      <p:ext uri="{BB962C8B-B14F-4D97-AF65-F5344CB8AC3E}">
        <p14:creationId xmlns:p14="http://schemas.microsoft.com/office/powerpoint/2010/main" val="425074154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en-US" smtClean="0"/>
              <a:t>2</a:t>
            </a:fld>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8205" y="2102845"/>
            <a:ext cx="3914613" cy="293596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4609" y="479125"/>
            <a:ext cx="1547947" cy="1891935"/>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19568" r="9301"/>
          <a:stretch/>
        </p:blipFill>
        <p:spPr>
          <a:xfrm>
            <a:off x="74428" y="2023101"/>
            <a:ext cx="2860158" cy="3015704"/>
          </a:xfrm>
          <a:prstGeom prst="rect">
            <a:avLst/>
          </a:prstGeom>
        </p:spPr>
      </p:pic>
      <p:pic>
        <p:nvPicPr>
          <p:cNvPr id="6" name="Picture 5"/>
          <p:cNvPicPr>
            <a:picLocks noChangeAspect="1"/>
          </p:cNvPicPr>
          <p:nvPr/>
        </p:nvPicPr>
        <p:blipFill rotWithShape="1">
          <a:blip r:embed="rId6" cstate="print">
            <a:extLst>
              <a:ext uri="{28A0092B-C50C-407E-A947-70E740481C1C}">
                <a14:useLocalDpi xmlns:a14="http://schemas.microsoft.com/office/drawing/2010/main" val="0"/>
              </a:ext>
            </a:extLst>
          </a:blip>
          <a:srcRect r="10746" b="20959"/>
          <a:stretch/>
        </p:blipFill>
        <p:spPr>
          <a:xfrm rot="10800000">
            <a:off x="2648414" y="379493"/>
            <a:ext cx="3577133" cy="2375877"/>
          </a:xfrm>
          <a:prstGeom prst="rect">
            <a:avLst/>
          </a:prstGeom>
        </p:spPr>
      </p:pic>
      <p:sp>
        <p:nvSpPr>
          <p:cNvPr id="10" name="TextBox 4"/>
          <p:cNvSpPr txBox="1"/>
          <p:nvPr/>
        </p:nvSpPr>
        <p:spPr>
          <a:xfrm>
            <a:off x="74428" y="778761"/>
            <a:ext cx="2451951" cy="92333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a:solidFill>
                  <a:srgbClr val="17375E"/>
                </a:solidFill>
                <a:latin typeface="Times New Roman"/>
                <a:ea typeface="Times New Roman"/>
                <a:cs typeface="Times New Roman"/>
                <a:sym typeface="Times New Roman"/>
              </a:defRPr>
            </a:pPr>
            <a:r>
              <a:rPr dirty="0">
                <a:solidFill>
                  <a:srgbClr val="002E97"/>
                </a:solidFill>
              </a:rPr>
              <a:t>Brian Shaw</a:t>
            </a:r>
            <a:endParaRPr lang="en-US" dirty="0">
              <a:solidFill>
                <a:srgbClr val="002E97"/>
              </a:solidFill>
            </a:endParaRPr>
          </a:p>
          <a:p>
            <a:pPr>
              <a:defRPr>
                <a:solidFill>
                  <a:srgbClr val="17375E"/>
                </a:solidFill>
                <a:latin typeface="Times New Roman"/>
                <a:ea typeface="Times New Roman"/>
                <a:cs typeface="Times New Roman"/>
                <a:sym typeface="Times New Roman"/>
              </a:defRPr>
            </a:pPr>
            <a:r>
              <a:rPr lang="en-US" dirty="0">
                <a:solidFill>
                  <a:srgbClr val="002E97"/>
                </a:solidFill>
              </a:rPr>
              <a:t>Rocky Mountain Advisor</a:t>
            </a:r>
            <a:endParaRPr dirty="0">
              <a:solidFill>
                <a:srgbClr val="002E97"/>
              </a:solidFill>
            </a:endParaRPr>
          </a:p>
          <a:p>
            <a:pPr>
              <a:defRPr>
                <a:solidFill>
                  <a:srgbClr val="17375E"/>
                </a:solidFill>
                <a:latin typeface="Times New Roman"/>
                <a:ea typeface="Times New Roman"/>
                <a:cs typeface="Times New Roman"/>
                <a:sym typeface="Times New Roman"/>
              </a:defRPr>
            </a:pPr>
            <a:r>
              <a:rPr dirty="0">
                <a:solidFill>
                  <a:srgbClr val="002E97"/>
                </a:solidFill>
              </a:rPr>
              <a:t>brian.shaw@noaa.gov</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D53A098-CBA7-4E29-BEB3-41387682791D}"/>
              </a:ext>
            </a:extLst>
          </p:cNvPr>
          <p:cNvSpPr>
            <a:spLocks noGrp="1"/>
          </p:cNvSpPr>
          <p:nvPr>
            <p:ph type="title"/>
          </p:nvPr>
        </p:nvSpPr>
        <p:spPr>
          <a:xfrm>
            <a:off x="457200" y="205979"/>
            <a:ext cx="8229600" cy="857250"/>
          </a:xfrm>
        </p:spPr>
        <p:txBody>
          <a:bodyPr>
            <a:noAutofit/>
          </a:bodyPr>
          <a:lstStyle/>
          <a:p>
            <a:r>
              <a:rPr lang="en-US" sz="3200" dirty="0">
                <a:solidFill>
                  <a:srgbClr val="002E97"/>
                </a:solidFill>
                <a:latin typeface="Times New Roman" panose="02020603050405020304" pitchFamily="18" charset="0"/>
                <a:cs typeface="Times New Roman" panose="02020603050405020304" pitchFamily="18" charset="0"/>
              </a:rPr>
              <a:t>Requirements for Vertical Control</a:t>
            </a:r>
          </a:p>
        </p:txBody>
      </p:sp>
      <p:sp>
        <p:nvSpPr>
          <p:cNvPr id="7" name="Content Placeholder 2">
            <a:extLst>
              <a:ext uri="{FF2B5EF4-FFF2-40B4-BE49-F238E27FC236}">
                <a16:creationId xmlns:a16="http://schemas.microsoft.com/office/drawing/2014/main" id="{867733E0-D045-4190-A0A5-779ABA8836DB}"/>
              </a:ext>
            </a:extLst>
          </p:cNvPr>
          <p:cNvSpPr txBox="1">
            <a:spLocks/>
          </p:cNvSpPr>
          <p:nvPr/>
        </p:nvSpPr>
        <p:spPr>
          <a:xfrm>
            <a:off x="283795" y="1200150"/>
            <a:ext cx="8626288" cy="73788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Autofit/>
          </a:bodyPr>
          <a:lstStyle>
            <a:lvl1pPr marL="0" marR="0" indent="0" algn="ctr" defTabSz="4572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j-lt"/>
                <a:ea typeface="+mj-ea"/>
                <a:cs typeface="+mj-cs"/>
                <a:sym typeface="Calibri"/>
              </a:defRPr>
            </a:lvl1pPr>
            <a:lvl2pPr marL="0" marR="0" indent="457200" algn="ctr" defTabSz="4572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j-lt"/>
                <a:ea typeface="+mj-ea"/>
                <a:cs typeface="+mj-cs"/>
                <a:sym typeface="Calibri"/>
              </a:defRPr>
            </a:lvl2pPr>
            <a:lvl3pPr marL="0" marR="0" indent="914400" algn="ctr" defTabSz="4572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j-lt"/>
                <a:ea typeface="+mj-ea"/>
                <a:cs typeface="+mj-cs"/>
                <a:sym typeface="Calibri"/>
              </a:defRPr>
            </a:lvl3pPr>
            <a:lvl4pPr marL="0" marR="0" indent="1371600" algn="ctr" defTabSz="4572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j-lt"/>
                <a:ea typeface="+mj-ea"/>
                <a:cs typeface="+mj-cs"/>
                <a:sym typeface="Calibri"/>
              </a:defRPr>
            </a:lvl4pPr>
            <a:lvl5pPr marL="0" marR="0" indent="1828800" algn="ctr" defTabSz="4572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a:lstStyle>
          <a:p>
            <a:pPr hangingPunct="1"/>
            <a:r>
              <a:rPr lang="en-US" sz="1800" dirty="0">
                <a:solidFill>
                  <a:srgbClr val="002E97"/>
                </a:solidFill>
                <a:latin typeface="Arial" panose="020B0604020202020204" pitchFamily="34" charset="0"/>
                <a:cs typeface="Arial" panose="020B0604020202020204" pitchFamily="34" charset="0"/>
              </a:rPr>
              <a:t>Now that we’ve discussed distance (X-axis), let’s talk Occupation Length (Y-axis)</a:t>
            </a:r>
          </a:p>
          <a:p>
            <a:pPr hangingPunct="1"/>
            <a:endParaRPr lang="en-US" sz="1800" dirty="0">
              <a:solidFill>
                <a:srgbClr val="002E97"/>
              </a:solidFill>
              <a:latin typeface="Arial" panose="020B0604020202020204" pitchFamily="34" charset="0"/>
              <a:cs typeface="Arial" panose="020B0604020202020204" pitchFamily="34" charset="0"/>
            </a:endParaRPr>
          </a:p>
          <a:p>
            <a:pPr hangingPunct="1"/>
            <a:endParaRPr lang="en-US" sz="1800" dirty="0">
              <a:solidFill>
                <a:srgbClr val="002E97"/>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214E8D9-96BD-4CEF-95A1-65C545C7195E}"/>
              </a:ext>
            </a:extLst>
          </p:cNvPr>
          <p:cNvSpPr txBox="1"/>
          <p:nvPr/>
        </p:nvSpPr>
        <p:spPr>
          <a:xfrm>
            <a:off x="3763925" y="4737067"/>
            <a:ext cx="5380075" cy="261610"/>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2E97"/>
                </a:solidFill>
                <a:effectLst/>
                <a:uLnTx/>
                <a:uFillTx/>
                <a:latin typeface="Arial" panose="020B0604020202020204" pitchFamily="34" charset="0"/>
                <a:ea typeface="+mn-ea"/>
                <a:cs typeface="Arial" panose="020B0604020202020204" pitchFamily="34" charset="0"/>
              </a:rPr>
              <a:t>*Future developments of OP will permit real-time vectors from shorter occupations</a:t>
            </a:r>
          </a:p>
        </p:txBody>
      </p:sp>
      <p:graphicFrame>
        <p:nvGraphicFramePr>
          <p:cNvPr id="9" name="Chart 8">
            <a:extLst>
              <a:ext uri="{FF2B5EF4-FFF2-40B4-BE49-F238E27FC236}">
                <a16:creationId xmlns:a16="http://schemas.microsoft.com/office/drawing/2014/main" id="{4CC2804B-37B4-407F-9E36-3C397940F8DB}"/>
              </a:ext>
            </a:extLst>
          </p:cNvPr>
          <p:cNvGraphicFramePr>
            <a:graphicFrameLocks/>
          </p:cNvGraphicFramePr>
          <p:nvPr>
            <p:extLst/>
          </p:nvPr>
        </p:nvGraphicFramePr>
        <p:xfrm>
          <a:off x="4338083" y="1805618"/>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D2D7857A-3314-4BBA-8CC0-41E66FD7B45C}"/>
              </a:ext>
            </a:extLst>
          </p:cNvPr>
          <p:cNvSpPr txBox="1"/>
          <p:nvPr/>
        </p:nvSpPr>
        <p:spPr>
          <a:xfrm>
            <a:off x="5459817" y="2074958"/>
            <a:ext cx="2328531"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Recommended/Permitted</a:t>
            </a:r>
          </a:p>
        </p:txBody>
      </p:sp>
      <p:sp>
        <p:nvSpPr>
          <p:cNvPr id="12" name="TextBox 11">
            <a:extLst>
              <a:ext uri="{FF2B5EF4-FFF2-40B4-BE49-F238E27FC236}">
                <a16:creationId xmlns:a16="http://schemas.microsoft.com/office/drawing/2014/main" id="{472F68E8-71A1-4C9A-AAB3-861DA5948933}"/>
              </a:ext>
            </a:extLst>
          </p:cNvPr>
          <p:cNvSpPr txBox="1"/>
          <p:nvPr/>
        </p:nvSpPr>
        <p:spPr>
          <a:xfrm>
            <a:off x="7411541" y="3561809"/>
            <a:ext cx="1381585"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Not Permitted*</a:t>
            </a:r>
          </a:p>
        </p:txBody>
      </p:sp>
      <p:cxnSp>
        <p:nvCxnSpPr>
          <p:cNvPr id="13" name="Straight Connector 12">
            <a:extLst>
              <a:ext uri="{FF2B5EF4-FFF2-40B4-BE49-F238E27FC236}">
                <a16:creationId xmlns:a16="http://schemas.microsoft.com/office/drawing/2014/main" id="{7DFD8514-953B-4B51-BFDB-07E4603000D1}"/>
              </a:ext>
            </a:extLst>
          </p:cNvPr>
          <p:cNvCxnSpPr/>
          <p:nvPr/>
        </p:nvCxnSpPr>
        <p:spPr>
          <a:xfrm flipV="1">
            <a:off x="4897925" y="2933323"/>
            <a:ext cx="3223033" cy="27161"/>
          </a:xfrm>
          <a:prstGeom prst="line">
            <a:avLst/>
          </a:prstGeom>
          <a:ln w="9525">
            <a:solidFill>
              <a:schemeClr val="tx2"/>
            </a:solidFill>
            <a:prstDash val="dash"/>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A838595A-8198-449D-970A-8AB298786EB7}"/>
              </a:ext>
            </a:extLst>
          </p:cNvPr>
          <p:cNvCxnSpPr/>
          <p:nvPr/>
        </p:nvCxnSpPr>
        <p:spPr>
          <a:xfrm>
            <a:off x="6799152" y="3639493"/>
            <a:ext cx="0" cy="371192"/>
          </a:xfrm>
          <a:prstGeom prst="line">
            <a:avLst/>
          </a:prstGeom>
          <a:ln w="9525">
            <a:solidFill>
              <a:schemeClr val="tx2"/>
            </a:solidFill>
            <a:prstDash val="dash"/>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F13CE087-F91A-489D-BCFC-1B06A3753D29}"/>
              </a:ext>
            </a:extLst>
          </p:cNvPr>
          <p:cNvCxnSpPr/>
          <p:nvPr/>
        </p:nvCxnSpPr>
        <p:spPr>
          <a:xfrm>
            <a:off x="8084746" y="2933323"/>
            <a:ext cx="0" cy="1073184"/>
          </a:xfrm>
          <a:prstGeom prst="line">
            <a:avLst/>
          </a:prstGeom>
          <a:ln w="9525">
            <a:solidFill>
              <a:schemeClr val="tx2"/>
            </a:solidFill>
            <a:prstDash val="dash"/>
          </a:ln>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369DA0AE-815B-4A7A-95DD-C66E204BA78C}"/>
              </a:ext>
            </a:extLst>
          </p:cNvPr>
          <p:cNvSpPr txBox="1"/>
          <p:nvPr/>
        </p:nvSpPr>
        <p:spPr>
          <a:xfrm>
            <a:off x="457200" y="1780621"/>
            <a:ext cx="3749634" cy="3139321"/>
          </a:xfrm>
          <a:prstGeom prst="rect">
            <a:avLst/>
          </a:prstGeom>
          <a:noFill/>
        </p:spPr>
        <p:txBody>
          <a:bodyPr wrap="square" rtlCol="0">
            <a:spAutoFit/>
          </a:bodyPr>
          <a:lstStyle/>
          <a:p>
            <a:r>
              <a:rPr lang="en-US" dirty="0">
                <a:solidFill>
                  <a:srgbClr val="002E97"/>
                </a:solidFill>
                <a:latin typeface="Arial" panose="020B0604020202020204" pitchFamily="34" charset="0"/>
                <a:cs typeface="Arial" panose="020B0604020202020204" pitchFamily="34" charset="0"/>
              </a:rPr>
              <a:t>To meet NGS requirements, you need to do a minimum of two 2-h observations on every mark in the network.</a:t>
            </a:r>
          </a:p>
          <a:p>
            <a:endParaRPr lang="en-US" dirty="0">
              <a:solidFill>
                <a:srgbClr val="002E97"/>
              </a:solidFill>
              <a:latin typeface="Arial" panose="020B0604020202020204" pitchFamily="34" charset="0"/>
              <a:cs typeface="Arial" panose="020B0604020202020204" pitchFamily="34" charset="0"/>
            </a:endParaRPr>
          </a:p>
          <a:p>
            <a:r>
              <a:rPr lang="en-US" dirty="0">
                <a:solidFill>
                  <a:srgbClr val="002E97"/>
                </a:solidFill>
                <a:latin typeface="Arial" panose="020B0604020202020204" pitchFamily="34" charset="0"/>
                <a:cs typeface="Arial" panose="020B0604020202020204" pitchFamily="34" charset="0"/>
              </a:rPr>
              <a:t>But how accurate will it all be?</a:t>
            </a:r>
          </a:p>
          <a:p>
            <a:r>
              <a:rPr lang="en-US" dirty="0">
                <a:solidFill>
                  <a:srgbClr val="002E97"/>
                </a:solidFill>
                <a:latin typeface="Arial" panose="020B0604020202020204" pitchFamily="34" charset="0"/>
                <a:cs typeface="Arial" panose="020B0604020202020204" pitchFamily="34" charset="0"/>
              </a:rPr>
              <a:t>Two important considerations:</a:t>
            </a:r>
          </a:p>
          <a:p>
            <a:pPr marL="457200" indent="-457200">
              <a:buAutoNum type="arabicParenR"/>
            </a:pPr>
            <a:r>
              <a:rPr lang="en-US" dirty="0">
                <a:solidFill>
                  <a:srgbClr val="002E97"/>
                </a:solidFill>
                <a:latin typeface="Arial" panose="020B0604020202020204" pitchFamily="34" charset="0"/>
                <a:cs typeface="Arial" panose="020B0604020202020204" pitchFamily="34" charset="0"/>
              </a:rPr>
              <a:t>Redundancy (how many reps)</a:t>
            </a:r>
          </a:p>
          <a:p>
            <a:pPr marL="457200" indent="-457200">
              <a:buAutoNum type="arabicParenR"/>
            </a:pPr>
            <a:r>
              <a:rPr lang="en-US" dirty="0">
                <a:solidFill>
                  <a:srgbClr val="002E97"/>
                </a:solidFill>
                <a:latin typeface="Arial" panose="020B0604020202020204" pitchFamily="34" charset="0"/>
                <a:cs typeface="Arial" panose="020B0604020202020204" pitchFamily="34" charset="0"/>
              </a:rPr>
              <a:t>Duration (how long an observation)</a:t>
            </a:r>
          </a:p>
          <a:p>
            <a:endParaRPr lang="en-US" dirty="0">
              <a:solidFill>
                <a:srgbClr val="002E9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185146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srcRect/>
          <a:stretch>
            <a:fillRect/>
          </a:stretch>
        </a:blipFill>
        <a:effectLst/>
      </p:bgPr>
    </p:bg>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5AF85306-9114-419D-95EC-0A657C476363}"/>
              </a:ext>
            </a:extLst>
          </p:cNvPr>
          <p:cNvSpPr txBox="1">
            <a:spLocks/>
          </p:cNvSpPr>
          <p:nvPr/>
        </p:nvSpPr>
        <p:spPr>
          <a:xfrm>
            <a:off x="6273047" y="1502123"/>
            <a:ext cx="2716306" cy="135191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Autofit/>
          </a:bodyPr>
          <a:lstStyle>
            <a:lvl1pPr marL="0" marR="0" indent="0" algn="ctr" defTabSz="4572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j-lt"/>
                <a:ea typeface="+mj-ea"/>
                <a:cs typeface="+mj-cs"/>
                <a:sym typeface="Calibri"/>
              </a:defRPr>
            </a:lvl1pPr>
            <a:lvl2pPr marL="0" marR="0" indent="457200" algn="ctr" defTabSz="4572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j-lt"/>
                <a:ea typeface="+mj-ea"/>
                <a:cs typeface="+mj-cs"/>
                <a:sym typeface="Calibri"/>
              </a:defRPr>
            </a:lvl2pPr>
            <a:lvl3pPr marL="0" marR="0" indent="914400" algn="ctr" defTabSz="4572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j-lt"/>
                <a:ea typeface="+mj-ea"/>
                <a:cs typeface="+mj-cs"/>
                <a:sym typeface="Calibri"/>
              </a:defRPr>
            </a:lvl3pPr>
            <a:lvl4pPr marL="0" marR="0" indent="1371600" algn="ctr" defTabSz="4572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j-lt"/>
                <a:ea typeface="+mj-ea"/>
                <a:cs typeface="+mj-cs"/>
                <a:sym typeface="Calibri"/>
              </a:defRPr>
            </a:lvl4pPr>
            <a:lvl5pPr marL="0" marR="0" indent="1828800" algn="ctr" defTabSz="4572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a:lstStyle>
          <a:p>
            <a:pPr hangingPunct="1"/>
            <a:r>
              <a:rPr lang="en-US" sz="2400" dirty="0">
                <a:solidFill>
                  <a:srgbClr val="002E97"/>
                </a:solidFill>
                <a:latin typeface="Arial" panose="020B0604020202020204" pitchFamily="34" charset="0"/>
                <a:cs typeface="Arial" panose="020B0604020202020204" pitchFamily="34" charset="0"/>
              </a:rPr>
              <a:t>OPUS Projects Network Accuracies</a:t>
            </a:r>
          </a:p>
        </p:txBody>
      </p:sp>
      <p:pic>
        <p:nvPicPr>
          <p:cNvPr id="7" name="Content Placeholder 7">
            <a:extLst>
              <a:ext uri="{FF2B5EF4-FFF2-40B4-BE49-F238E27FC236}">
                <a16:creationId xmlns:a16="http://schemas.microsoft.com/office/drawing/2014/main" id="{81B46849-0BDE-45B5-83D2-E85B2C3CF2B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40678" y="947737"/>
            <a:ext cx="3319463" cy="419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F4BE9E9F-54FF-4BF0-99E9-0FF01457B4E8}"/>
              </a:ext>
            </a:extLst>
          </p:cNvPr>
          <p:cNvSpPr txBox="1"/>
          <p:nvPr/>
        </p:nvSpPr>
        <p:spPr>
          <a:xfrm>
            <a:off x="6451329" y="3775587"/>
            <a:ext cx="2359742" cy="923330"/>
          </a:xfrm>
          <a:prstGeom prst="rect">
            <a:avLst/>
          </a:prstGeom>
          <a:noFill/>
        </p:spPr>
        <p:txBody>
          <a:bodyPr wrap="square" rtlCol="0">
            <a:spAutoFit/>
          </a:bodyPr>
          <a:lstStyle/>
          <a:p>
            <a:r>
              <a:rPr lang="en-US" dirty="0">
                <a:solidFill>
                  <a:srgbClr val="002E97"/>
                </a:solidFill>
                <a:latin typeface="Arial" panose="020B0604020202020204" pitchFamily="34" charset="0"/>
                <a:cs typeface="Arial" panose="020B0604020202020204" pitchFamily="34" charset="0"/>
              </a:rPr>
              <a:t>Most important variable for reducing error is</a:t>
            </a:r>
            <a:r>
              <a:rPr lang="en-US" b="1" dirty="0">
                <a:solidFill>
                  <a:srgbClr val="002E97"/>
                </a:solidFill>
                <a:latin typeface="Arial" panose="020B0604020202020204" pitchFamily="34" charset="0"/>
                <a:cs typeface="Arial" panose="020B0604020202020204" pitchFamily="34" charset="0"/>
              </a:rPr>
              <a:t> Total Time</a:t>
            </a:r>
          </a:p>
        </p:txBody>
      </p:sp>
      <p:sp>
        <p:nvSpPr>
          <p:cNvPr id="9" name="TextBox 8">
            <a:extLst>
              <a:ext uri="{FF2B5EF4-FFF2-40B4-BE49-F238E27FC236}">
                <a16:creationId xmlns:a16="http://schemas.microsoft.com/office/drawing/2014/main" id="{1268D115-E61A-49ED-B3EA-D74370574ABA}"/>
              </a:ext>
            </a:extLst>
          </p:cNvPr>
          <p:cNvSpPr txBox="1"/>
          <p:nvPr/>
        </p:nvSpPr>
        <p:spPr>
          <a:xfrm>
            <a:off x="107576" y="4512399"/>
            <a:ext cx="2911289" cy="584775"/>
          </a:xfrm>
          <a:prstGeom prst="rect">
            <a:avLst/>
          </a:prstGeom>
          <a:noFill/>
        </p:spPr>
        <p:txBody>
          <a:bodyPr wrap="square" rtlCol="0">
            <a:spAutoFit/>
          </a:bodyPr>
          <a:lstStyle/>
          <a:p>
            <a:r>
              <a:rPr lang="en-US" sz="1600" dirty="0">
                <a:solidFill>
                  <a:srgbClr val="002E97"/>
                </a:solidFill>
                <a:latin typeface="Arial" panose="020B0604020202020204" pitchFamily="34" charset="0"/>
                <a:cs typeface="Arial" panose="020B0604020202020204" pitchFamily="34" charset="0"/>
              </a:rPr>
              <a:t>Note! Cumulative time, not individual occupations</a:t>
            </a:r>
          </a:p>
        </p:txBody>
      </p:sp>
      <p:cxnSp>
        <p:nvCxnSpPr>
          <p:cNvPr id="10" name="Straight Arrow Connector 9">
            <a:extLst>
              <a:ext uri="{FF2B5EF4-FFF2-40B4-BE49-F238E27FC236}">
                <a16:creationId xmlns:a16="http://schemas.microsoft.com/office/drawing/2014/main" id="{BCA1F0A5-007A-42B7-9681-33E036FC81FA}"/>
              </a:ext>
            </a:extLst>
          </p:cNvPr>
          <p:cNvCxnSpPr/>
          <p:nvPr/>
        </p:nvCxnSpPr>
        <p:spPr>
          <a:xfrm>
            <a:off x="2252382" y="4847665"/>
            <a:ext cx="1324536" cy="1613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itle 1">
            <a:extLst>
              <a:ext uri="{FF2B5EF4-FFF2-40B4-BE49-F238E27FC236}">
                <a16:creationId xmlns:a16="http://schemas.microsoft.com/office/drawing/2014/main" id="{DDD1ABDE-515D-478D-ACD9-A9D5702D6C84}"/>
              </a:ext>
            </a:extLst>
          </p:cNvPr>
          <p:cNvSpPr>
            <a:spLocks noGrp="1"/>
          </p:cNvSpPr>
          <p:nvPr>
            <p:ph type="title"/>
          </p:nvPr>
        </p:nvSpPr>
        <p:spPr>
          <a:xfrm>
            <a:off x="457200" y="205979"/>
            <a:ext cx="8229600" cy="857250"/>
          </a:xfrm>
        </p:spPr>
        <p:txBody>
          <a:bodyPr>
            <a:noAutofit/>
          </a:bodyPr>
          <a:lstStyle/>
          <a:p>
            <a:r>
              <a:rPr lang="en-US" sz="3200" dirty="0">
                <a:solidFill>
                  <a:srgbClr val="002E97"/>
                </a:solidFill>
                <a:latin typeface="Times New Roman" panose="02020603050405020304" pitchFamily="18" charset="0"/>
                <a:cs typeface="Times New Roman" panose="02020603050405020304" pitchFamily="18" charset="0"/>
              </a:rPr>
              <a:t>Accuracy of OPUS-Projects</a:t>
            </a:r>
          </a:p>
        </p:txBody>
      </p:sp>
    </p:spTree>
    <p:extLst>
      <p:ext uri="{BB962C8B-B14F-4D97-AF65-F5344CB8AC3E}">
        <p14:creationId xmlns:p14="http://schemas.microsoft.com/office/powerpoint/2010/main" val="102222749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919927E-01B6-4F44-ADA8-E16EDD922B6D}"/>
              </a:ext>
            </a:extLst>
          </p:cNvPr>
          <p:cNvSpPr>
            <a:spLocks noGrp="1"/>
          </p:cNvSpPr>
          <p:nvPr>
            <p:ph type="title"/>
          </p:nvPr>
        </p:nvSpPr>
        <p:spPr>
          <a:xfrm>
            <a:off x="457200" y="205979"/>
            <a:ext cx="8229600" cy="857250"/>
          </a:xfrm>
        </p:spPr>
        <p:txBody>
          <a:bodyPr>
            <a:noAutofit/>
          </a:bodyPr>
          <a:lstStyle/>
          <a:p>
            <a:r>
              <a:rPr lang="en-US" sz="3200" dirty="0">
                <a:solidFill>
                  <a:srgbClr val="002E97"/>
                </a:solidFill>
                <a:latin typeface="Times New Roman" panose="02020603050405020304" pitchFamily="18" charset="0"/>
                <a:cs typeface="Times New Roman" panose="02020603050405020304" pitchFamily="18" charset="0"/>
              </a:rPr>
              <a:t>Recommendations</a:t>
            </a:r>
          </a:p>
        </p:txBody>
      </p:sp>
      <p:sp>
        <p:nvSpPr>
          <p:cNvPr id="6" name="Content Placeholder 2">
            <a:extLst>
              <a:ext uri="{FF2B5EF4-FFF2-40B4-BE49-F238E27FC236}">
                <a16:creationId xmlns:a16="http://schemas.microsoft.com/office/drawing/2014/main" id="{D576136B-0799-4258-B9D5-54D9CD01ED00}"/>
              </a:ext>
            </a:extLst>
          </p:cNvPr>
          <p:cNvSpPr txBox="1">
            <a:spLocks/>
          </p:cNvSpPr>
          <p:nvPr/>
        </p:nvSpPr>
        <p:spPr>
          <a:xfrm>
            <a:off x="457200" y="1200150"/>
            <a:ext cx="8229600" cy="5603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Autofit/>
          </a:bodyPr>
          <a:lstStyle>
            <a:lvl1pPr marL="0" marR="0" indent="0" algn="ctr" defTabSz="4572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j-lt"/>
                <a:ea typeface="+mj-ea"/>
                <a:cs typeface="+mj-cs"/>
                <a:sym typeface="Calibri"/>
              </a:defRPr>
            </a:lvl1pPr>
            <a:lvl2pPr marL="0" marR="0" indent="457200" algn="ctr" defTabSz="4572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j-lt"/>
                <a:ea typeface="+mj-ea"/>
                <a:cs typeface="+mj-cs"/>
                <a:sym typeface="Calibri"/>
              </a:defRPr>
            </a:lvl2pPr>
            <a:lvl3pPr marL="0" marR="0" indent="914400" algn="ctr" defTabSz="4572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j-lt"/>
                <a:ea typeface="+mj-ea"/>
                <a:cs typeface="+mj-cs"/>
                <a:sym typeface="Calibri"/>
              </a:defRPr>
            </a:lvl3pPr>
            <a:lvl4pPr marL="0" marR="0" indent="1371600" algn="ctr" defTabSz="4572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j-lt"/>
                <a:ea typeface="+mj-ea"/>
                <a:cs typeface="+mj-cs"/>
                <a:sym typeface="Calibri"/>
              </a:defRPr>
            </a:lvl4pPr>
            <a:lvl5pPr marL="0" marR="0" indent="1828800" algn="ctr" defTabSz="457200" rtl="0" latinLnBrk="0">
              <a:lnSpc>
                <a:spcPct val="100000"/>
              </a:lnSpc>
              <a:spcBef>
                <a:spcPts val="700"/>
              </a:spcBef>
              <a:spcAft>
                <a:spcPts val="0"/>
              </a:spcAft>
              <a:buClrTx/>
              <a:buSzTx/>
              <a:buFontTx/>
              <a:buNone/>
              <a:tabLst/>
              <a:defRPr sz="3200" b="0" i="0" u="none" strike="noStrike" cap="none" spc="0" baseline="0">
                <a:ln>
                  <a:noFill/>
                </a:ln>
                <a:solidFill>
                  <a:srgbClr val="888888"/>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a:lstStyle>
          <a:p>
            <a:pPr hangingPunct="1"/>
            <a:r>
              <a:rPr lang="en-US" sz="2400" dirty="0">
                <a:solidFill>
                  <a:srgbClr val="002E97"/>
                </a:solidFill>
                <a:latin typeface="Times New Roman" panose="02020603050405020304" pitchFamily="18" charset="0"/>
                <a:cs typeface="Times New Roman" panose="02020603050405020304" pitchFamily="18" charset="0"/>
              </a:rPr>
              <a:t>Summary on Expected Accuracy of OPUS-Projects</a:t>
            </a:r>
          </a:p>
        </p:txBody>
      </p:sp>
      <p:graphicFrame>
        <p:nvGraphicFramePr>
          <p:cNvPr id="7" name="Content Placeholder 4">
            <a:extLst>
              <a:ext uri="{FF2B5EF4-FFF2-40B4-BE49-F238E27FC236}">
                <a16:creationId xmlns:a16="http://schemas.microsoft.com/office/drawing/2014/main" id="{0570D4C9-2CE1-483E-8B9C-3ABA2ED98134}"/>
              </a:ext>
            </a:extLst>
          </p:cNvPr>
          <p:cNvGraphicFramePr>
            <a:graphicFrameLocks/>
          </p:cNvGraphicFramePr>
          <p:nvPr>
            <p:extLst>
              <p:ext uri="{D42A27DB-BD31-4B8C-83A1-F6EECF244321}">
                <p14:modId xmlns:p14="http://schemas.microsoft.com/office/powerpoint/2010/main" val="2076577822"/>
              </p:ext>
            </p:extLst>
          </p:nvPr>
        </p:nvGraphicFramePr>
        <p:xfrm>
          <a:off x="1463040" y="2042014"/>
          <a:ext cx="6217919" cy="2072347"/>
        </p:xfrm>
        <a:graphic>
          <a:graphicData uri="http://schemas.openxmlformats.org/drawingml/2006/table">
            <a:tbl>
              <a:tblPr firstRow="1" bandRow="1">
                <a:tableStyleId>{5C22544A-7EE6-4342-B048-85BDC9FD1C3A}</a:tableStyleId>
              </a:tblPr>
              <a:tblGrid>
                <a:gridCol w="1164167">
                  <a:extLst>
                    <a:ext uri="{9D8B030D-6E8A-4147-A177-3AD203B41FA5}">
                      <a16:colId xmlns:a16="http://schemas.microsoft.com/office/drawing/2014/main" val="2240154306"/>
                    </a:ext>
                  </a:extLst>
                </a:gridCol>
                <a:gridCol w="1164167">
                  <a:extLst>
                    <a:ext uri="{9D8B030D-6E8A-4147-A177-3AD203B41FA5}">
                      <a16:colId xmlns:a16="http://schemas.microsoft.com/office/drawing/2014/main" val="3861945666"/>
                    </a:ext>
                  </a:extLst>
                </a:gridCol>
                <a:gridCol w="1335635">
                  <a:extLst>
                    <a:ext uri="{9D8B030D-6E8A-4147-A177-3AD203B41FA5}">
                      <a16:colId xmlns:a16="http://schemas.microsoft.com/office/drawing/2014/main" val="2478897319"/>
                    </a:ext>
                  </a:extLst>
                </a:gridCol>
                <a:gridCol w="2553950">
                  <a:extLst>
                    <a:ext uri="{9D8B030D-6E8A-4147-A177-3AD203B41FA5}">
                      <a16:colId xmlns:a16="http://schemas.microsoft.com/office/drawing/2014/main" val="174497181"/>
                    </a:ext>
                  </a:extLst>
                </a:gridCol>
              </a:tblGrid>
              <a:tr h="617147">
                <a:tc>
                  <a:txBody>
                    <a:bodyPr/>
                    <a:lstStyle/>
                    <a:p>
                      <a:pPr algn="ctr"/>
                      <a:r>
                        <a:rPr lang="en-US" sz="1600" dirty="0"/>
                        <a:t>Expected</a:t>
                      </a:r>
                    </a:p>
                    <a:p>
                      <a:pPr algn="ctr"/>
                      <a:r>
                        <a:rPr lang="en-US" sz="1600" dirty="0"/>
                        <a:t>Ellipsoid Height Accuracy</a:t>
                      </a:r>
                    </a:p>
                  </a:txBody>
                  <a:tcPr marL="68580" marR="68580" marT="34253" marB="34253"/>
                </a:tc>
                <a:tc>
                  <a:txBody>
                    <a:bodyPr/>
                    <a:lstStyle/>
                    <a:p>
                      <a:pPr algn="ctr"/>
                      <a:r>
                        <a:rPr lang="en-US" sz="1600" dirty="0"/>
                        <a:t>Expected Horizontal Accuracy</a:t>
                      </a:r>
                    </a:p>
                  </a:txBody>
                  <a:tcPr marL="68580" marR="68580" marT="34253" marB="34253"/>
                </a:tc>
                <a:tc>
                  <a:txBody>
                    <a:bodyPr/>
                    <a:lstStyle/>
                    <a:p>
                      <a:pPr algn="ctr"/>
                      <a:endParaRPr lang="en-US" sz="1600" dirty="0"/>
                    </a:p>
                    <a:p>
                      <a:pPr algn="ctr"/>
                      <a:r>
                        <a:rPr lang="en-US" sz="1600" dirty="0"/>
                        <a:t>Total Time on Mark (h)</a:t>
                      </a:r>
                    </a:p>
                  </a:txBody>
                  <a:tcPr marL="68580" marR="68580" marT="34253" marB="34253"/>
                </a:tc>
                <a:tc>
                  <a:txBody>
                    <a:bodyPr/>
                    <a:lstStyle/>
                    <a:p>
                      <a:pPr algn="ctr"/>
                      <a:endParaRPr lang="en-US" sz="1600" dirty="0"/>
                    </a:p>
                    <a:p>
                      <a:pPr algn="ctr"/>
                      <a:r>
                        <a:rPr lang="en-US" sz="1600" dirty="0"/>
                        <a:t>Recommended Sessions and</a:t>
                      </a:r>
                      <a:r>
                        <a:rPr lang="en-US" sz="1600" baseline="0" dirty="0"/>
                        <a:t> duration</a:t>
                      </a:r>
                      <a:endParaRPr lang="en-US" sz="1600" dirty="0"/>
                    </a:p>
                  </a:txBody>
                  <a:tcPr marL="68580" marR="68580" marT="34253" marB="34253"/>
                </a:tc>
                <a:extLst>
                  <a:ext uri="{0D108BD9-81ED-4DB2-BD59-A6C34878D82A}">
                    <a16:rowId xmlns:a16="http://schemas.microsoft.com/office/drawing/2014/main" val="2529060110"/>
                  </a:ext>
                </a:extLst>
              </a:tr>
              <a:tr h="342827">
                <a:tc>
                  <a:txBody>
                    <a:bodyPr/>
                    <a:lstStyle/>
                    <a:p>
                      <a:pPr algn="ctr"/>
                      <a:r>
                        <a:rPr lang="en-US" sz="1800" dirty="0"/>
                        <a:t>3.0 cm</a:t>
                      </a:r>
                    </a:p>
                  </a:txBody>
                  <a:tcPr marL="68580" marR="68580" marT="34253" marB="34253"/>
                </a:tc>
                <a:tc>
                  <a:txBody>
                    <a:bodyPr/>
                    <a:lstStyle/>
                    <a:p>
                      <a:pPr algn="ctr"/>
                      <a:r>
                        <a:rPr lang="en-US" sz="1800" dirty="0"/>
                        <a:t>1.5 cm</a:t>
                      </a:r>
                    </a:p>
                  </a:txBody>
                  <a:tcPr marL="68580" marR="68580" marT="34253" marB="34253"/>
                </a:tc>
                <a:tc>
                  <a:txBody>
                    <a:bodyPr/>
                    <a:lstStyle/>
                    <a:p>
                      <a:pPr algn="ctr"/>
                      <a:r>
                        <a:rPr lang="en-US" sz="1800" dirty="0"/>
                        <a:t>4</a:t>
                      </a:r>
                    </a:p>
                  </a:txBody>
                  <a:tcPr marL="68580" marR="68580" marT="34253" marB="34253"/>
                </a:tc>
                <a:tc>
                  <a:txBody>
                    <a:bodyPr/>
                    <a:lstStyle/>
                    <a:p>
                      <a:pPr algn="ctr"/>
                      <a:r>
                        <a:rPr lang="en-US" sz="1800" dirty="0"/>
                        <a:t>(2) 2-h </a:t>
                      </a:r>
                    </a:p>
                  </a:txBody>
                  <a:tcPr marL="68580" marR="68580" marT="34253" marB="34253"/>
                </a:tc>
                <a:extLst>
                  <a:ext uri="{0D108BD9-81ED-4DB2-BD59-A6C34878D82A}">
                    <a16:rowId xmlns:a16="http://schemas.microsoft.com/office/drawing/2014/main" val="2224824611"/>
                  </a:ext>
                </a:extLst>
              </a:tr>
              <a:tr h="342827">
                <a:tc>
                  <a:txBody>
                    <a:bodyPr/>
                    <a:lstStyle/>
                    <a:p>
                      <a:pPr algn="ctr"/>
                      <a:r>
                        <a:rPr lang="en-US" sz="1800" dirty="0"/>
                        <a:t>2.5 cm</a:t>
                      </a:r>
                    </a:p>
                  </a:txBody>
                  <a:tcPr marL="68580" marR="68580" marT="34253" marB="34253"/>
                </a:tc>
                <a:tc>
                  <a:txBody>
                    <a:bodyPr/>
                    <a:lstStyle/>
                    <a:p>
                      <a:pPr algn="ctr"/>
                      <a:r>
                        <a:rPr lang="en-US" sz="1800" dirty="0"/>
                        <a:t>1.3 cm</a:t>
                      </a:r>
                    </a:p>
                  </a:txBody>
                  <a:tcPr marL="68580" marR="68580" marT="34253" marB="34253"/>
                </a:tc>
                <a:tc>
                  <a:txBody>
                    <a:bodyPr/>
                    <a:lstStyle/>
                    <a:p>
                      <a:pPr algn="ctr"/>
                      <a:r>
                        <a:rPr lang="en-US" sz="1800" dirty="0"/>
                        <a:t>8</a:t>
                      </a:r>
                    </a:p>
                  </a:txBody>
                  <a:tcPr marL="68580" marR="68580" marT="34253" marB="34253"/>
                </a:tc>
                <a:tc>
                  <a:txBody>
                    <a:bodyPr/>
                    <a:lstStyle/>
                    <a:p>
                      <a:pPr algn="ctr"/>
                      <a:r>
                        <a:rPr lang="en-US" sz="1800" dirty="0"/>
                        <a:t>(2) 4-h or (3) 3-h</a:t>
                      </a:r>
                    </a:p>
                  </a:txBody>
                  <a:tcPr marL="68580" marR="68580" marT="34253" marB="34253"/>
                </a:tc>
                <a:extLst>
                  <a:ext uri="{0D108BD9-81ED-4DB2-BD59-A6C34878D82A}">
                    <a16:rowId xmlns:a16="http://schemas.microsoft.com/office/drawing/2014/main" val="4138414678"/>
                  </a:ext>
                </a:extLst>
              </a:tr>
              <a:tr h="342827">
                <a:tc>
                  <a:txBody>
                    <a:bodyPr/>
                    <a:lstStyle/>
                    <a:p>
                      <a:pPr algn="ctr"/>
                      <a:r>
                        <a:rPr lang="en-US" sz="1800" dirty="0"/>
                        <a:t>2.0</a:t>
                      </a:r>
                      <a:r>
                        <a:rPr lang="en-US" sz="1800" baseline="0" dirty="0"/>
                        <a:t> cm</a:t>
                      </a:r>
                      <a:endParaRPr lang="en-US" sz="1800" dirty="0"/>
                    </a:p>
                  </a:txBody>
                  <a:tcPr marL="68580" marR="68580" marT="34253" marB="34253"/>
                </a:tc>
                <a:tc>
                  <a:txBody>
                    <a:bodyPr/>
                    <a:lstStyle/>
                    <a:p>
                      <a:pPr algn="ctr"/>
                      <a:r>
                        <a:rPr lang="en-US" sz="1800" dirty="0"/>
                        <a:t>1.0 cm</a:t>
                      </a:r>
                    </a:p>
                  </a:txBody>
                  <a:tcPr marL="68580" marR="68580" marT="34253" marB="34253"/>
                </a:tc>
                <a:tc>
                  <a:txBody>
                    <a:bodyPr/>
                    <a:lstStyle/>
                    <a:p>
                      <a:pPr algn="ctr"/>
                      <a:r>
                        <a:rPr lang="en-US" sz="1800" dirty="0"/>
                        <a:t>20</a:t>
                      </a:r>
                    </a:p>
                  </a:txBody>
                  <a:tcPr marL="68580" marR="68580" marT="34253" marB="34253"/>
                </a:tc>
                <a:tc>
                  <a:txBody>
                    <a:bodyPr/>
                    <a:lstStyle/>
                    <a:p>
                      <a:pPr algn="ctr"/>
                      <a:r>
                        <a:rPr lang="en-US" sz="1800" dirty="0"/>
                        <a:t>(2) 10-h</a:t>
                      </a:r>
                      <a:r>
                        <a:rPr lang="en-US" sz="1800" baseline="0" dirty="0"/>
                        <a:t> or </a:t>
                      </a:r>
                      <a:r>
                        <a:rPr lang="en-US" sz="1800" dirty="0"/>
                        <a:t>(3) 7-h</a:t>
                      </a:r>
                    </a:p>
                  </a:txBody>
                  <a:tcPr marL="68580" marR="68580" marT="34253" marB="34253"/>
                </a:tc>
                <a:extLst>
                  <a:ext uri="{0D108BD9-81ED-4DB2-BD59-A6C34878D82A}">
                    <a16:rowId xmlns:a16="http://schemas.microsoft.com/office/drawing/2014/main" val="3592211702"/>
                  </a:ext>
                </a:extLst>
              </a:tr>
            </a:tbl>
          </a:graphicData>
        </a:graphic>
      </p:graphicFrame>
    </p:spTree>
    <p:extLst>
      <p:ext uri="{BB962C8B-B14F-4D97-AF65-F5344CB8AC3E}">
        <p14:creationId xmlns:p14="http://schemas.microsoft.com/office/powerpoint/2010/main" val="1523309637"/>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21B8024F-82F0-48AF-B241-5EE201228212}"/>
              </a:ext>
            </a:extLst>
          </p:cNvPr>
          <p:cNvSpPr/>
          <p:nvPr/>
        </p:nvSpPr>
        <p:spPr>
          <a:xfrm>
            <a:off x="0" y="482469"/>
            <a:ext cx="9144000" cy="4661031"/>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4572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j-lt"/>
              <a:ea typeface="+mj-ea"/>
              <a:cs typeface="+mj-cs"/>
              <a:sym typeface="Calibri"/>
            </a:endParaRPr>
          </a:p>
        </p:txBody>
      </p:sp>
      <p:pic>
        <p:nvPicPr>
          <p:cNvPr id="5" name="Picture 4">
            <a:extLst>
              <a:ext uri="{FF2B5EF4-FFF2-40B4-BE49-F238E27FC236}">
                <a16:creationId xmlns:a16="http://schemas.microsoft.com/office/drawing/2014/main" id="{95E64157-8117-4470-9843-012FC879B820}"/>
              </a:ext>
            </a:extLst>
          </p:cNvPr>
          <p:cNvPicPr>
            <a:picLocks noChangeAspect="1"/>
          </p:cNvPicPr>
          <p:nvPr/>
        </p:nvPicPr>
        <p:blipFill rotWithShape="1">
          <a:blip r:embed="rId3"/>
          <a:srcRect b="1519"/>
          <a:stretch/>
        </p:blipFill>
        <p:spPr>
          <a:xfrm>
            <a:off x="334969" y="513904"/>
            <a:ext cx="8082777" cy="4501441"/>
          </a:xfrm>
          <a:prstGeom prst="rect">
            <a:avLst/>
          </a:prstGeom>
        </p:spPr>
      </p:pic>
      <p:sp>
        <p:nvSpPr>
          <p:cNvPr id="32" name="Content Placeholder 2">
            <a:extLst>
              <a:ext uri="{FF2B5EF4-FFF2-40B4-BE49-F238E27FC236}">
                <a16:creationId xmlns:a16="http://schemas.microsoft.com/office/drawing/2014/main" id="{F21951F6-75AB-42CE-A100-84FA5B662432}"/>
              </a:ext>
            </a:extLst>
          </p:cNvPr>
          <p:cNvSpPr txBox="1">
            <a:spLocks noGrp="1"/>
          </p:cNvSpPr>
          <p:nvPr>
            <p:ph type="body" sz="quarter" idx="1"/>
          </p:nvPr>
        </p:nvSpPr>
        <p:spPr>
          <a:xfrm>
            <a:off x="2253673" y="4361670"/>
            <a:ext cx="6761018" cy="723079"/>
          </a:xfrm>
          <a:prstGeom prst="rect">
            <a:avLst/>
          </a:prstGeom>
        </p:spPr>
        <p:txBody>
          <a:bodyPr/>
          <a:lstStyle/>
          <a:p>
            <a:pPr algn="ctr">
              <a:buSzTx/>
              <a:buNone/>
              <a:defRPr b="1">
                <a:solidFill>
                  <a:srgbClr val="17375E"/>
                </a:solidFill>
                <a:latin typeface="Times New Roman"/>
                <a:ea typeface="Times New Roman"/>
                <a:cs typeface="Times New Roman"/>
                <a:sym typeface="Times New Roman"/>
              </a:defRPr>
            </a:pPr>
            <a:r>
              <a:rPr dirty="0">
                <a:solidFill>
                  <a:srgbClr val="002E97"/>
                </a:solidFill>
              </a:rPr>
              <a:t>	</a:t>
            </a:r>
            <a:r>
              <a:rPr lang="en-US" sz="3000" b="0" dirty="0">
                <a:solidFill>
                  <a:srgbClr val="002E97"/>
                </a:solidFill>
              </a:rPr>
              <a:t>OPUS Projects </a:t>
            </a:r>
            <a:r>
              <a:rPr lang="en-US" sz="3000" b="0" dirty="0" err="1">
                <a:solidFill>
                  <a:srgbClr val="002E97"/>
                </a:solidFill>
              </a:rPr>
              <a:t>Bluebooking</a:t>
            </a:r>
            <a:r>
              <a:rPr lang="en-US" sz="3000" b="0" dirty="0">
                <a:solidFill>
                  <a:srgbClr val="002E97"/>
                </a:solidFill>
              </a:rPr>
              <a:t> Summary</a:t>
            </a:r>
            <a:endParaRPr sz="3000" b="0" dirty="0">
              <a:solidFill>
                <a:srgbClr val="002E97"/>
              </a:solidFill>
            </a:endParaRPr>
          </a:p>
        </p:txBody>
      </p:sp>
    </p:spTree>
    <p:extLst>
      <p:ext uri="{BB962C8B-B14F-4D97-AF65-F5344CB8AC3E}">
        <p14:creationId xmlns:p14="http://schemas.microsoft.com/office/powerpoint/2010/main" val="2567747718"/>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1138398A-AAEB-4726-B964-220EFCA02DAC}"/>
              </a:ext>
            </a:extLst>
          </p:cNvPr>
          <p:cNvSpPr txBox="1">
            <a:spLocks noGrp="1"/>
          </p:cNvSpPr>
          <p:nvPr>
            <p:ph type="body" sz="quarter" idx="1"/>
          </p:nvPr>
        </p:nvSpPr>
        <p:spPr>
          <a:xfrm>
            <a:off x="0" y="2210210"/>
            <a:ext cx="9144000" cy="723079"/>
          </a:xfrm>
          <a:prstGeom prst="rect">
            <a:avLst/>
          </a:prstGeom>
        </p:spPr>
        <p:txBody>
          <a:bodyPr/>
          <a:lstStyle/>
          <a:p>
            <a:pPr algn="ctr">
              <a:buSzTx/>
              <a:buNone/>
              <a:defRPr b="1">
                <a:solidFill>
                  <a:srgbClr val="17375E"/>
                </a:solidFill>
                <a:latin typeface="Times New Roman"/>
                <a:ea typeface="Times New Roman"/>
                <a:cs typeface="Times New Roman"/>
                <a:sym typeface="Times New Roman"/>
              </a:defRPr>
            </a:pPr>
            <a:r>
              <a:rPr lang="en-US" sz="3000" b="0" dirty="0">
                <a:solidFill>
                  <a:srgbClr val="002E97"/>
                </a:solidFill>
              </a:rPr>
              <a:t>Demonstrations</a:t>
            </a:r>
            <a:endParaRPr sz="3000" b="0" dirty="0">
              <a:solidFill>
                <a:srgbClr val="002E97"/>
              </a:solidFill>
            </a:endParaRPr>
          </a:p>
        </p:txBody>
      </p:sp>
    </p:spTree>
    <p:extLst>
      <p:ext uri="{BB962C8B-B14F-4D97-AF65-F5344CB8AC3E}">
        <p14:creationId xmlns:p14="http://schemas.microsoft.com/office/powerpoint/2010/main" val="257649610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grpSp>
        <p:nvGrpSpPr>
          <p:cNvPr id="2" name="Group 1"/>
          <p:cNvGrpSpPr/>
          <p:nvPr/>
        </p:nvGrpSpPr>
        <p:grpSpPr>
          <a:xfrm>
            <a:off x="338137" y="2798249"/>
            <a:ext cx="2599428" cy="2076119"/>
            <a:chOff x="392819" y="1313013"/>
            <a:chExt cx="2599428" cy="1634797"/>
          </a:xfrm>
        </p:grpSpPr>
        <p:sp>
          <p:nvSpPr>
            <p:cNvPr id="205" name="TextBox 1"/>
            <p:cNvSpPr txBox="1"/>
            <p:nvPr/>
          </p:nvSpPr>
          <p:spPr>
            <a:xfrm>
              <a:off x="392819" y="1313013"/>
              <a:ext cx="2599428" cy="6058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4400">
                  <a:solidFill>
                    <a:srgbClr val="17375E"/>
                  </a:solidFill>
                  <a:latin typeface="Times New Roman"/>
                  <a:ea typeface="Times New Roman"/>
                  <a:cs typeface="Times New Roman"/>
                  <a:sym typeface="Times New Roman"/>
                </a:defRPr>
              </a:lvl1pPr>
            </a:lstStyle>
            <a:p>
              <a:r>
                <a:rPr dirty="0">
                  <a:solidFill>
                    <a:srgbClr val="002E97"/>
                  </a:solidFill>
                </a:rPr>
                <a:t>Questions</a:t>
              </a:r>
              <a:r>
                <a:rPr dirty="0"/>
                <a:t>?</a:t>
              </a:r>
            </a:p>
          </p:txBody>
        </p:sp>
        <p:sp>
          <p:nvSpPr>
            <p:cNvPr id="207" name="TextBox 4"/>
            <p:cNvSpPr txBox="1"/>
            <p:nvPr/>
          </p:nvSpPr>
          <p:spPr>
            <a:xfrm>
              <a:off x="392819" y="2438870"/>
              <a:ext cx="2163411" cy="50894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p>
              <a:pPr>
                <a:defRPr>
                  <a:solidFill>
                    <a:srgbClr val="17375E"/>
                  </a:solidFill>
                  <a:latin typeface="Times New Roman"/>
                  <a:ea typeface="Times New Roman"/>
                  <a:cs typeface="Times New Roman"/>
                  <a:sym typeface="Times New Roman"/>
                </a:defRPr>
              </a:pPr>
              <a:r>
                <a:rPr dirty="0">
                  <a:solidFill>
                    <a:srgbClr val="002E97"/>
                  </a:solidFill>
                </a:rPr>
                <a:t>Brian Shaw</a:t>
              </a:r>
            </a:p>
            <a:p>
              <a:pPr algn="r">
                <a:defRPr>
                  <a:solidFill>
                    <a:srgbClr val="17375E"/>
                  </a:solidFill>
                  <a:latin typeface="Times New Roman"/>
                  <a:ea typeface="Times New Roman"/>
                  <a:cs typeface="Times New Roman"/>
                  <a:sym typeface="Times New Roman"/>
                </a:defRPr>
              </a:pPr>
              <a:r>
                <a:rPr dirty="0">
                  <a:solidFill>
                    <a:srgbClr val="002E97"/>
                  </a:solidFill>
                </a:rPr>
                <a:t>brian.shaw@noaa.gov</a:t>
              </a:r>
            </a:p>
          </p:txBody>
        </p:sp>
      </p:grpSp>
      <p:pic>
        <p:nvPicPr>
          <p:cNvPr id="208" name="C:\Users\Brian.Shaw\Desktop\combined_dov.png" descr="C:\Users\Brian.Shaw\Desktop\combined_dov.png"/>
          <p:cNvPicPr>
            <a:picLocks noChangeAspect="1"/>
          </p:cNvPicPr>
          <p:nvPr/>
        </p:nvPicPr>
        <p:blipFill>
          <a:blip r:embed="rId3">
            <a:extLst/>
          </a:blip>
          <a:stretch>
            <a:fillRect/>
          </a:stretch>
        </p:blipFill>
        <p:spPr>
          <a:xfrm>
            <a:off x="3260561" y="714651"/>
            <a:ext cx="5749236" cy="4328461"/>
          </a:xfrm>
          <a:prstGeom prst="rect">
            <a:avLst/>
          </a:prstGeom>
          <a:ln w="12700">
            <a:miter lim="400000"/>
          </a:ln>
        </p:spPr>
      </p:pic>
      <p:sp>
        <p:nvSpPr>
          <p:cNvPr id="209" name="Magnitude of the Deflection of the Vertical"/>
          <p:cNvSpPr txBox="1"/>
          <p:nvPr/>
        </p:nvSpPr>
        <p:spPr>
          <a:xfrm>
            <a:off x="4296055" y="381910"/>
            <a:ext cx="3678249" cy="3385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600"/>
            </a:lvl1pPr>
          </a:lstStyle>
          <a:p>
            <a:pPr algn="ctr"/>
            <a:r>
              <a:rPr dirty="0">
                <a:solidFill>
                  <a:srgbClr val="002E97"/>
                </a:solidFill>
              </a:rPr>
              <a:t>Magnitude of the Deflection of the Vertical</a:t>
            </a:r>
          </a:p>
        </p:txBody>
      </p:sp>
      <p:sp>
        <p:nvSpPr>
          <p:cNvPr id="3" name="Slide Number Placeholder 2"/>
          <p:cNvSpPr>
            <a:spLocks noGrp="1"/>
          </p:cNvSpPr>
          <p:nvPr>
            <p:ph type="sldNum" sz="quarter" idx="2"/>
          </p:nvPr>
        </p:nvSpPr>
        <p:spPr/>
        <p:txBody>
          <a:bodyPr/>
          <a:lstStyle/>
          <a:p>
            <a:fld id="{86CB4B4D-7CA3-9044-876B-883B54F8677D}" type="slidenum">
              <a:rPr lang="en-US" smtClean="0"/>
              <a:t>25</a:t>
            </a:fld>
            <a:endParaRPr lang="en-US"/>
          </a:p>
        </p:txBody>
      </p:sp>
      <p:pic>
        <p:nvPicPr>
          <p:cNvPr id="9" name="Picture 8">
            <a:extLst>
              <a:ext uri="{FF2B5EF4-FFF2-40B4-BE49-F238E27FC236}">
                <a16:creationId xmlns:a16="http://schemas.microsoft.com/office/drawing/2014/main" id="{439C6A2D-F92A-4584-A252-06CDC74398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137" y="714651"/>
            <a:ext cx="2550075" cy="2083598"/>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fld id="{86CB4B4D-7CA3-9044-876B-883B54F8677D}" type="slidenum">
              <a:rPr lang="en-US" smtClean="0"/>
              <a:t>3</a:t>
            </a:fld>
            <a:endParaRPr lang="en-US"/>
          </a:p>
        </p:txBody>
      </p:sp>
      <p:sp>
        <p:nvSpPr>
          <p:cNvPr id="11" name="Content Placeholder 2">
            <a:extLst>
              <a:ext uri="{FF2B5EF4-FFF2-40B4-BE49-F238E27FC236}">
                <a16:creationId xmlns:a16="http://schemas.microsoft.com/office/drawing/2014/main" id="{1138398A-AAEB-4726-B964-220EFCA02DAC}"/>
              </a:ext>
            </a:extLst>
          </p:cNvPr>
          <p:cNvSpPr txBox="1">
            <a:spLocks noGrp="1"/>
          </p:cNvSpPr>
          <p:nvPr>
            <p:ph type="body" sz="quarter" idx="1"/>
          </p:nvPr>
        </p:nvSpPr>
        <p:spPr>
          <a:xfrm>
            <a:off x="0" y="369870"/>
            <a:ext cx="9144000" cy="723079"/>
          </a:xfrm>
          <a:prstGeom prst="rect">
            <a:avLst/>
          </a:prstGeom>
        </p:spPr>
        <p:txBody>
          <a:bodyPr/>
          <a:lstStyle/>
          <a:p>
            <a:pPr algn="ctr">
              <a:buSzTx/>
              <a:buNone/>
              <a:defRPr b="1">
                <a:solidFill>
                  <a:srgbClr val="17375E"/>
                </a:solidFill>
                <a:latin typeface="Times New Roman"/>
                <a:ea typeface="Times New Roman"/>
                <a:cs typeface="Times New Roman"/>
                <a:sym typeface="Times New Roman"/>
              </a:defRPr>
            </a:pPr>
            <a:r>
              <a:rPr dirty="0">
                <a:solidFill>
                  <a:srgbClr val="002E97"/>
                </a:solidFill>
              </a:rPr>
              <a:t>	</a:t>
            </a:r>
            <a:r>
              <a:rPr lang="en-US" sz="3000" b="0" dirty="0">
                <a:solidFill>
                  <a:srgbClr val="002E97"/>
                </a:solidFill>
              </a:rPr>
              <a:t>What is OPUS?</a:t>
            </a:r>
            <a:endParaRPr sz="3000" b="0" dirty="0">
              <a:solidFill>
                <a:srgbClr val="002E97"/>
              </a:solidFill>
            </a:endParaRPr>
          </a:p>
        </p:txBody>
      </p:sp>
      <p:sp>
        <p:nvSpPr>
          <p:cNvPr id="3" name="TextBox 2">
            <a:extLst>
              <a:ext uri="{FF2B5EF4-FFF2-40B4-BE49-F238E27FC236}">
                <a16:creationId xmlns:a16="http://schemas.microsoft.com/office/drawing/2014/main" id="{77E9CDB6-739F-4979-BA7C-F3D99185592D}"/>
              </a:ext>
            </a:extLst>
          </p:cNvPr>
          <p:cNvSpPr txBox="1"/>
          <p:nvPr/>
        </p:nvSpPr>
        <p:spPr>
          <a:xfrm>
            <a:off x="1801090" y="908284"/>
            <a:ext cx="5837493"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2E97"/>
                </a:solidFill>
                <a:effectLst/>
                <a:uFillTx/>
                <a:latin typeface="Arial" panose="020B0604020202020204" pitchFamily="34" charset="0"/>
                <a:cs typeface="Arial" panose="020B0604020202020204" pitchFamily="34" charset="0"/>
                <a:sym typeface="Calibri"/>
              </a:rPr>
              <a:t>A tool for processing GPS data collections (GNSS soon)</a:t>
            </a:r>
          </a:p>
        </p:txBody>
      </p:sp>
      <p:sp>
        <p:nvSpPr>
          <p:cNvPr id="5" name="Rectangle: Rounded Corners 4">
            <a:extLst>
              <a:ext uri="{FF2B5EF4-FFF2-40B4-BE49-F238E27FC236}">
                <a16:creationId xmlns:a16="http://schemas.microsoft.com/office/drawing/2014/main" id="{0DEA9896-7713-4A0D-A6C7-E07BE0DE5B9E}"/>
              </a:ext>
            </a:extLst>
          </p:cNvPr>
          <p:cNvSpPr/>
          <p:nvPr/>
        </p:nvSpPr>
        <p:spPr>
          <a:xfrm>
            <a:off x="1468582" y="2672817"/>
            <a:ext cx="2318327" cy="408620"/>
          </a:xfrm>
          <a:prstGeom prst="round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Calibri"/>
              </a:rPr>
              <a:t>OPUS Static</a:t>
            </a:r>
          </a:p>
        </p:txBody>
      </p:sp>
      <p:sp>
        <p:nvSpPr>
          <p:cNvPr id="14" name="Rectangle: Rounded Corners 13">
            <a:extLst>
              <a:ext uri="{FF2B5EF4-FFF2-40B4-BE49-F238E27FC236}">
                <a16:creationId xmlns:a16="http://schemas.microsoft.com/office/drawing/2014/main" id="{5215268C-E79A-4989-874F-818875046A1E}"/>
              </a:ext>
            </a:extLst>
          </p:cNvPr>
          <p:cNvSpPr/>
          <p:nvPr/>
        </p:nvSpPr>
        <p:spPr>
          <a:xfrm>
            <a:off x="1468581" y="4160215"/>
            <a:ext cx="2318327" cy="408620"/>
          </a:xfrm>
          <a:prstGeom prst="round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Calibri"/>
              </a:rPr>
              <a:t>OPUS Rapid Static</a:t>
            </a:r>
          </a:p>
        </p:txBody>
      </p:sp>
      <p:sp>
        <p:nvSpPr>
          <p:cNvPr id="15" name="Rectangle: Rounded Corners 14">
            <a:extLst>
              <a:ext uri="{FF2B5EF4-FFF2-40B4-BE49-F238E27FC236}">
                <a16:creationId xmlns:a16="http://schemas.microsoft.com/office/drawing/2014/main" id="{9CE38F6B-637C-49FF-B0E7-16233D90E2E6}"/>
              </a:ext>
            </a:extLst>
          </p:cNvPr>
          <p:cNvSpPr/>
          <p:nvPr/>
        </p:nvSpPr>
        <p:spPr>
          <a:xfrm>
            <a:off x="4724400" y="2096549"/>
            <a:ext cx="2318327" cy="408620"/>
          </a:xfrm>
          <a:prstGeom prst="round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Calibri"/>
              </a:rPr>
              <a:t>OPUS Projects</a:t>
            </a:r>
          </a:p>
        </p:txBody>
      </p:sp>
      <p:sp>
        <p:nvSpPr>
          <p:cNvPr id="16" name="Rectangle: Rounded Corners 15">
            <a:extLst>
              <a:ext uri="{FF2B5EF4-FFF2-40B4-BE49-F238E27FC236}">
                <a16:creationId xmlns:a16="http://schemas.microsoft.com/office/drawing/2014/main" id="{E7AFE842-25A6-4270-9F60-A2E3068057CA}"/>
              </a:ext>
            </a:extLst>
          </p:cNvPr>
          <p:cNvSpPr/>
          <p:nvPr/>
        </p:nvSpPr>
        <p:spPr>
          <a:xfrm>
            <a:off x="4724400" y="3081437"/>
            <a:ext cx="2318327" cy="408620"/>
          </a:xfrm>
          <a:prstGeom prst="round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Calibri"/>
              </a:rPr>
              <a:t>OPUS Share</a:t>
            </a:r>
          </a:p>
        </p:txBody>
      </p:sp>
      <p:cxnSp>
        <p:nvCxnSpPr>
          <p:cNvPr id="18" name="Connector: Elbow 17">
            <a:extLst>
              <a:ext uri="{FF2B5EF4-FFF2-40B4-BE49-F238E27FC236}">
                <a16:creationId xmlns:a16="http://schemas.microsoft.com/office/drawing/2014/main" id="{0024BFF1-3E00-46AF-BF57-6EA4349EBDE9}"/>
              </a:ext>
            </a:extLst>
          </p:cNvPr>
          <p:cNvCxnSpPr>
            <a:stCxn id="5" idx="3"/>
            <a:endCxn id="15" idx="1"/>
          </p:cNvCxnSpPr>
          <p:nvPr/>
        </p:nvCxnSpPr>
        <p:spPr>
          <a:xfrm flipV="1">
            <a:off x="3786909" y="2300859"/>
            <a:ext cx="937491" cy="576268"/>
          </a:xfrm>
          <a:prstGeom prst="bentConnector3">
            <a:avLst/>
          </a:prstGeom>
          <a:noFill/>
          <a:ln w="25400" cap="flat">
            <a:solidFill>
              <a:schemeClr val="accent1"/>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cxnSp>
        <p:nvCxnSpPr>
          <p:cNvPr id="20" name="Connector: Elbow 19">
            <a:extLst>
              <a:ext uri="{FF2B5EF4-FFF2-40B4-BE49-F238E27FC236}">
                <a16:creationId xmlns:a16="http://schemas.microsoft.com/office/drawing/2014/main" id="{661E48AA-1D20-44EF-B845-BD4E91D85357}"/>
              </a:ext>
            </a:extLst>
          </p:cNvPr>
          <p:cNvCxnSpPr>
            <a:stCxn id="5" idx="3"/>
            <a:endCxn id="16" idx="1"/>
          </p:cNvCxnSpPr>
          <p:nvPr/>
        </p:nvCxnSpPr>
        <p:spPr>
          <a:xfrm>
            <a:off x="3786909" y="2877127"/>
            <a:ext cx="937491" cy="408620"/>
          </a:xfrm>
          <a:prstGeom prst="bentConnector3">
            <a:avLst>
              <a:gd name="adj1" fmla="val 50000"/>
            </a:avLst>
          </a:prstGeom>
          <a:noFill/>
          <a:ln w="25400" cap="flat">
            <a:solidFill>
              <a:schemeClr val="accent1"/>
            </a:solidFill>
            <a:prstDash val="solid"/>
            <a:round/>
            <a:tailEnd type="triangle"/>
          </a:ln>
          <a:effectLst>
            <a:outerShdw blurRad="38100" dist="20000" dir="5400000" rotWithShape="0">
              <a:srgbClr val="000000">
                <a:alpha val="38000"/>
              </a:srgbClr>
            </a:outerShdw>
          </a:effectLst>
          <a:sp3d/>
        </p:spPr>
        <p:style>
          <a:lnRef idx="0">
            <a:scrgbClr r="0" g="0" b="0"/>
          </a:lnRef>
          <a:fillRef idx="0">
            <a:scrgbClr r="0" g="0" b="0"/>
          </a:fillRef>
          <a:effectRef idx="0">
            <a:scrgbClr r="0" g="0" b="0"/>
          </a:effectRef>
          <a:fontRef idx="none"/>
        </p:style>
      </p:cxnSp>
      <p:sp>
        <p:nvSpPr>
          <p:cNvPr id="21" name="Rectangle 20">
            <a:extLst>
              <a:ext uri="{FF2B5EF4-FFF2-40B4-BE49-F238E27FC236}">
                <a16:creationId xmlns:a16="http://schemas.microsoft.com/office/drawing/2014/main" id="{94C38002-910C-4A0C-A702-6398522DF2E6}"/>
              </a:ext>
            </a:extLst>
          </p:cNvPr>
          <p:cNvSpPr/>
          <p:nvPr/>
        </p:nvSpPr>
        <p:spPr>
          <a:xfrm>
            <a:off x="2539999" y="3092425"/>
            <a:ext cx="1246909" cy="369330"/>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Calibri"/>
              </a:rPr>
              <a:t>PAGES</a:t>
            </a:r>
          </a:p>
        </p:txBody>
      </p:sp>
      <p:sp>
        <p:nvSpPr>
          <p:cNvPr id="22" name="Rectangle 21">
            <a:extLst>
              <a:ext uri="{FF2B5EF4-FFF2-40B4-BE49-F238E27FC236}">
                <a16:creationId xmlns:a16="http://schemas.microsoft.com/office/drawing/2014/main" id="{B197C06C-B7D0-4EC4-999E-212EF6774D3E}"/>
              </a:ext>
            </a:extLst>
          </p:cNvPr>
          <p:cNvSpPr/>
          <p:nvPr/>
        </p:nvSpPr>
        <p:spPr>
          <a:xfrm>
            <a:off x="2539999" y="4568835"/>
            <a:ext cx="1246909" cy="369330"/>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Calibri"/>
              </a:rPr>
              <a:t>RSPGS</a:t>
            </a:r>
          </a:p>
        </p:txBody>
      </p:sp>
      <p:sp>
        <p:nvSpPr>
          <p:cNvPr id="23" name="TextBox 22">
            <a:extLst>
              <a:ext uri="{FF2B5EF4-FFF2-40B4-BE49-F238E27FC236}">
                <a16:creationId xmlns:a16="http://schemas.microsoft.com/office/drawing/2014/main" id="{D03EA960-79BE-4394-AEC0-918A387AFCEC}"/>
              </a:ext>
            </a:extLst>
          </p:cNvPr>
          <p:cNvSpPr txBox="1"/>
          <p:nvPr/>
        </p:nvSpPr>
        <p:spPr>
          <a:xfrm>
            <a:off x="1844197" y="2219663"/>
            <a:ext cx="156709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2E97"/>
                </a:solidFill>
                <a:effectLst/>
                <a:uFillTx/>
                <a:latin typeface="Arial" panose="020B0604020202020204" pitchFamily="34" charset="0"/>
                <a:cs typeface="Arial" panose="020B0604020202020204" pitchFamily="34" charset="0"/>
                <a:sym typeface="Calibri"/>
              </a:rPr>
              <a:t>2 </a:t>
            </a:r>
            <a:r>
              <a:rPr kumimoji="0" lang="en-US" sz="1800" b="0" i="0" u="none" strike="noStrike" cap="none" spc="0" normalizeH="0" baseline="0" dirty="0" err="1">
                <a:ln>
                  <a:noFill/>
                </a:ln>
                <a:solidFill>
                  <a:srgbClr val="002E97"/>
                </a:solidFill>
                <a:effectLst/>
                <a:uFillTx/>
                <a:latin typeface="Arial" panose="020B0604020202020204" pitchFamily="34" charset="0"/>
                <a:cs typeface="Arial" panose="020B0604020202020204" pitchFamily="34" charset="0"/>
                <a:sym typeface="Calibri"/>
              </a:rPr>
              <a:t>hrs</a:t>
            </a:r>
            <a:r>
              <a:rPr kumimoji="0" lang="en-US" sz="1800" b="0" i="0" u="none" strike="noStrike" cap="none" spc="0" normalizeH="0" baseline="0" dirty="0">
                <a:ln>
                  <a:noFill/>
                </a:ln>
                <a:solidFill>
                  <a:srgbClr val="002E97"/>
                </a:solidFill>
                <a:effectLst/>
                <a:uFillTx/>
                <a:latin typeface="Arial" panose="020B0604020202020204" pitchFamily="34" charset="0"/>
                <a:cs typeface="Arial" panose="020B0604020202020204" pitchFamily="34" charset="0"/>
                <a:sym typeface="Calibri"/>
              </a:rPr>
              <a:t> to 48 </a:t>
            </a:r>
            <a:r>
              <a:rPr kumimoji="0" lang="en-US" sz="1800" b="0" i="0" u="none" strike="noStrike" cap="none" spc="0" normalizeH="0" baseline="0" dirty="0" err="1">
                <a:ln>
                  <a:noFill/>
                </a:ln>
                <a:solidFill>
                  <a:srgbClr val="002E97"/>
                </a:solidFill>
                <a:effectLst/>
                <a:uFillTx/>
                <a:latin typeface="Arial" panose="020B0604020202020204" pitchFamily="34" charset="0"/>
                <a:cs typeface="Arial" panose="020B0604020202020204" pitchFamily="34" charset="0"/>
                <a:sym typeface="Calibri"/>
              </a:rPr>
              <a:t>hrs</a:t>
            </a:r>
            <a:endParaRPr kumimoji="0" lang="en-US" sz="1800" b="0" i="0" u="none" strike="noStrike" cap="none" spc="0" normalizeH="0" baseline="0" dirty="0">
              <a:ln>
                <a:noFill/>
              </a:ln>
              <a:solidFill>
                <a:srgbClr val="002E97"/>
              </a:solidFill>
              <a:effectLst/>
              <a:uFillTx/>
              <a:latin typeface="Arial" panose="020B0604020202020204" pitchFamily="34" charset="0"/>
              <a:cs typeface="Arial" panose="020B0604020202020204" pitchFamily="34" charset="0"/>
              <a:sym typeface="Calibri"/>
            </a:endParaRPr>
          </a:p>
        </p:txBody>
      </p:sp>
      <p:sp>
        <p:nvSpPr>
          <p:cNvPr id="24" name="TextBox 23">
            <a:extLst>
              <a:ext uri="{FF2B5EF4-FFF2-40B4-BE49-F238E27FC236}">
                <a16:creationId xmlns:a16="http://schemas.microsoft.com/office/drawing/2014/main" id="{3D59BB55-9BDC-4CB8-A476-D96C12CD3ABC}"/>
              </a:ext>
            </a:extLst>
          </p:cNvPr>
          <p:cNvSpPr txBox="1"/>
          <p:nvPr/>
        </p:nvSpPr>
        <p:spPr>
          <a:xfrm>
            <a:off x="1818549" y="3771240"/>
            <a:ext cx="161839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2E97"/>
                </a:solidFill>
                <a:effectLst/>
                <a:uFillTx/>
                <a:latin typeface="Arial" panose="020B0604020202020204" pitchFamily="34" charset="0"/>
                <a:cs typeface="Arial" panose="020B0604020202020204" pitchFamily="34" charset="0"/>
                <a:sym typeface="Calibri"/>
              </a:rPr>
              <a:t>15 min to 2 </a:t>
            </a:r>
            <a:r>
              <a:rPr kumimoji="0" lang="en-US" sz="1800" b="0" i="0" u="none" strike="noStrike" cap="none" spc="0" normalizeH="0" baseline="0" dirty="0" err="1">
                <a:ln>
                  <a:noFill/>
                </a:ln>
                <a:solidFill>
                  <a:srgbClr val="002E97"/>
                </a:solidFill>
                <a:effectLst/>
                <a:uFillTx/>
                <a:latin typeface="Arial" panose="020B0604020202020204" pitchFamily="34" charset="0"/>
                <a:cs typeface="Arial" panose="020B0604020202020204" pitchFamily="34" charset="0"/>
                <a:sym typeface="Calibri"/>
              </a:rPr>
              <a:t>hrs</a:t>
            </a:r>
            <a:endParaRPr kumimoji="0" lang="en-US" sz="1800" b="0" i="0" u="none" strike="noStrike" cap="none" spc="0" normalizeH="0" baseline="0" dirty="0">
              <a:ln>
                <a:noFill/>
              </a:ln>
              <a:solidFill>
                <a:srgbClr val="002E97"/>
              </a:solidFill>
              <a:effectLst/>
              <a:uFillTx/>
              <a:latin typeface="Arial" panose="020B0604020202020204" pitchFamily="34" charset="0"/>
              <a:cs typeface="Arial" panose="020B0604020202020204" pitchFamily="34" charset="0"/>
              <a:sym typeface="Calibri"/>
            </a:endParaRPr>
          </a:p>
        </p:txBody>
      </p:sp>
      <p:sp>
        <p:nvSpPr>
          <p:cNvPr id="25" name="TextBox 24">
            <a:extLst>
              <a:ext uri="{FF2B5EF4-FFF2-40B4-BE49-F238E27FC236}">
                <a16:creationId xmlns:a16="http://schemas.microsoft.com/office/drawing/2014/main" id="{083DB011-2A86-44C3-B89B-20854E35A76A}"/>
              </a:ext>
            </a:extLst>
          </p:cNvPr>
          <p:cNvSpPr txBox="1"/>
          <p:nvPr/>
        </p:nvSpPr>
        <p:spPr>
          <a:xfrm>
            <a:off x="4760179" y="1423166"/>
            <a:ext cx="2246767"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2E97"/>
                </a:solidFill>
                <a:effectLst/>
                <a:uFillTx/>
                <a:latin typeface="Arial" panose="020B0604020202020204" pitchFamily="34" charset="0"/>
                <a:cs typeface="Arial" panose="020B0604020202020204" pitchFamily="34" charset="0"/>
                <a:sym typeface="Calibri"/>
              </a:rPr>
              <a:t>2 </a:t>
            </a:r>
            <a:r>
              <a:rPr kumimoji="0" lang="en-US" sz="1800" b="0" i="0" u="none" strike="noStrike" cap="none" spc="0" normalizeH="0" baseline="0" dirty="0" err="1">
                <a:ln>
                  <a:noFill/>
                </a:ln>
                <a:solidFill>
                  <a:srgbClr val="002E97"/>
                </a:solidFill>
                <a:effectLst/>
                <a:uFillTx/>
                <a:latin typeface="Arial" panose="020B0604020202020204" pitchFamily="34" charset="0"/>
                <a:cs typeface="Arial" panose="020B0604020202020204" pitchFamily="34" charset="0"/>
                <a:sym typeface="Calibri"/>
              </a:rPr>
              <a:t>hr</a:t>
            </a:r>
            <a:r>
              <a:rPr kumimoji="0" lang="en-US" sz="1800" b="0" i="0" u="none" strike="noStrike" cap="none" spc="0" normalizeH="0" baseline="0" dirty="0">
                <a:ln>
                  <a:noFill/>
                </a:ln>
                <a:solidFill>
                  <a:srgbClr val="002E97"/>
                </a:solidFill>
                <a:effectLst/>
                <a:uFillTx/>
                <a:latin typeface="Arial" panose="020B0604020202020204" pitchFamily="34" charset="0"/>
                <a:cs typeface="Arial" panose="020B0604020202020204" pitchFamily="34" charset="0"/>
                <a:sym typeface="Calibri"/>
              </a:rPr>
              <a:t> minimum</a:t>
            </a:r>
          </a:p>
          <a:p>
            <a:pPr marL="0" marR="0" indent="0" algn="ctr"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2E97"/>
                </a:solidFill>
                <a:effectLst/>
                <a:uFillTx/>
                <a:latin typeface="Arial" panose="020B0604020202020204" pitchFamily="34" charset="0"/>
                <a:cs typeface="Arial" panose="020B0604020202020204" pitchFamily="34" charset="0"/>
                <a:sym typeface="Calibri"/>
              </a:rPr>
              <a:t>(network adjustment)</a:t>
            </a:r>
          </a:p>
        </p:txBody>
      </p:sp>
      <p:sp>
        <p:nvSpPr>
          <p:cNvPr id="26" name="TextBox 25">
            <a:extLst>
              <a:ext uri="{FF2B5EF4-FFF2-40B4-BE49-F238E27FC236}">
                <a16:creationId xmlns:a16="http://schemas.microsoft.com/office/drawing/2014/main" id="{B9047473-B917-4B45-A39E-07E38988A88A}"/>
              </a:ext>
            </a:extLst>
          </p:cNvPr>
          <p:cNvSpPr txBox="1"/>
          <p:nvPr/>
        </p:nvSpPr>
        <p:spPr>
          <a:xfrm>
            <a:off x="5029484" y="3517111"/>
            <a:ext cx="1708158"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2E97"/>
                </a:solidFill>
                <a:effectLst/>
                <a:uFillTx/>
                <a:latin typeface="Arial" panose="020B0604020202020204" pitchFamily="34" charset="0"/>
                <a:cs typeface="Arial" panose="020B0604020202020204" pitchFamily="34" charset="0"/>
                <a:sym typeface="Calibri"/>
              </a:rPr>
              <a:t>4 </a:t>
            </a:r>
            <a:r>
              <a:rPr kumimoji="0" lang="en-US" sz="1800" b="0" i="0" u="none" strike="noStrike" cap="none" spc="0" normalizeH="0" baseline="0" dirty="0" err="1">
                <a:ln>
                  <a:noFill/>
                </a:ln>
                <a:solidFill>
                  <a:srgbClr val="002E97"/>
                </a:solidFill>
                <a:effectLst/>
                <a:uFillTx/>
                <a:latin typeface="Arial" panose="020B0604020202020204" pitchFamily="34" charset="0"/>
                <a:cs typeface="Arial" panose="020B0604020202020204" pitchFamily="34" charset="0"/>
                <a:sym typeface="Calibri"/>
              </a:rPr>
              <a:t>hr</a:t>
            </a:r>
            <a:r>
              <a:rPr kumimoji="0" lang="en-US" sz="1800" b="0" i="0" u="none" strike="noStrike" cap="none" spc="0" normalizeH="0" baseline="0" dirty="0">
                <a:ln>
                  <a:noFill/>
                </a:ln>
                <a:solidFill>
                  <a:srgbClr val="002E97"/>
                </a:solidFill>
                <a:effectLst/>
                <a:uFillTx/>
                <a:latin typeface="Arial" panose="020B0604020202020204" pitchFamily="34" charset="0"/>
                <a:cs typeface="Arial" panose="020B0604020202020204" pitchFamily="34" charset="0"/>
                <a:sym typeface="Calibri"/>
              </a:rPr>
              <a:t> minimum</a:t>
            </a:r>
          </a:p>
          <a:p>
            <a:pPr marL="0" marR="0" indent="0" algn="ctr"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2E97"/>
                </a:solidFill>
                <a:effectLst/>
                <a:uFillTx/>
                <a:latin typeface="Arial" panose="020B0604020202020204" pitchFamily="34" charset="0"/>
                <a:cs typeface="Arial" panose="020B0604020202020204" pitchFamily="34" charset="0"/>
                <a:sym typeface="Calibri"/>
              </a:rPr>
              <a:t>(single solution)</a:t>
            </a:r>
          </a:p>
        </p:txBody>
      </p:sp>
    </p:spTree>
    <p:extLst>
      <p:ext uri="{BB962C8B-B14F-4D97-AF65-F5344CB8AC3E}">
        <p14:creationId xmlns:p14="http://schemas.microsoft.com/office/powerpoint/2010/main" val="291190345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1138398A-AAEB-4726-B964-220EFCA02DAC}"/>
              </a:ext>
            </a:extLst>
          </p:cNvPr>
          <p:cNvSpPr txBox="1">
            <a:spLocks noGrp="1"/>
          </p:cNvSpPr>
          <p:nvPr>
            <p:ph type="body" sz="quarter" idx="1"/>
          </p:nvPr>
        </p:nvSpPr>
        <p:spPr>
          <a:xfrm>
            <a:off x="0" y="369870"/>
            <a:ext cx="9144000" cy="723079"/>
          </a:xfrm>
          <a:prstGeom prst="rect">
            <a:avLst/>
          </a:prstGeom>
        </p:spPr>
        <p:txBody>
          <a:bodyPr/>
          <a:lstStyle/>
          <a:p>
            <a:pPr algn="ctr">
              <a:buSzTx/>
              <a:buNone/>
              <a:defRPr b="1">
                <a:solidFill>
                  <a:srgbClr val="17375E"/>
                </a:solidFill>
                <a:latin typeface="Times New Roman"/>
                <a:ea typeface="Times New Roman"/>
                <a:cs typeface="Times New Roman"/>
                <a:sym typeface="Times New Roman"/>
              </a:defRPr>
            </a:pPr>
            <a:r>
              <a:rPr dirty="0">
                <a:solidFill>
                  <a:srgbClr val="002E97"/>
                </a:solidFill>
              </a:rPr>
              <a:t>	</a:t>
            </a:r>
            <a:r>
              <a:rPr lang="en-US" sz="3000" b="0" dirty="0">
                <a:solidFill>
                  <a:srgbClr val="002E97"/>
                </a:solidFill>
              </a:rPr>
              <a:t>How to use OPUS?</a:t>
            </a:r>
            <a:endParaRPr sz="3000" b="0" dirty="0">
              <a:solidFill>
                <a:srgbClr val="002E97"/>
              </a:solidFill>
            </a:endParaRPr>
          </a:p>
        </p:txBody>
      </p:sp>
      <p:sp>
        <p:nvSpPr>
          <p:cNvPr id="3" name="TextBox 2">
            <a:extLst>
              <a:ext uri="{FF2B5EF4-FFF2-40B4-BE49-F238E27FC236}">
                <a16:creationId xmlns:a16="http://schemas.microsoft.com/office/drawing/2014/main" id="{77E9CDB6-739F-4979-BA7C-F3D99185592D}"/>
              </a:ext>
            </a:extLst>
          </p:cNvPr>
          <p:cNvSpPr txBox="1"/>
          <p:nvPr/>
        </p:nvSpPr>
        <p:spPr>
          <a:xfrm>
            <a:off x="1807141" y="1859629"/>
            <a:ext cx="5529717" cy="25853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342900" lvl="4" indent="-342900">
              <a:buFont typeface="+mj-lt"/>
              <a:buAutoNum type="arabicPeriod"/>
            </a:pPr>
            <a:r>
              <a:rPr kumimoji="0" lang="en-US" b="0" i="0" u="none" strike="noStrike" cap="none" spc="0" normalizeH="0" baseline="0" dirty="0">
                <a:ln>
                  <a:noFill/>
                </a:ln>
                <a:solidFill>
                  <a:srgbClr val="002E97"/>
                </a:solidFill>
                <a:effectLst/>
                <a:uFillTx/>
                <a:latin typeface="Arial" panose="020B0604020202020204" pitchFamily="34" charset="0"/>
                <a:cs typeface="Arial" panose="020B0604020202020204" pitchFamily="34" charset="0"/>
                <a:sym typeface="Calibri"/>
              </a:rPr>
              <a:t>Upload your data file</a:t>
            </a:r>
          </a:p>
          <a:p>
            <a:pPr marL="342900" lvl="4" indent="-342900">
              <a:buFont typeface="+mj-lt"/>
              <a:buAutoNum type="arabicPeriod"/>
            </a:pPr>
            <a:endParaRPr kumimoji="0" lang="en-US" b="0" i="0" u="none" strike="noStrike" cap="none" spc="0" normalizeH="0" baseline="0" dirty="0">
              <a:ln>
                <a:noFill/>
              </a:ln>
              <a:solidFill>
                <a:srgbClr val="002E97"/>
              </a:solidFill>
              <a:effectLst/>
              <a:uFillTx/>
              <a:latin typeface="Arial" panose="020B0604020202020204" pitchFamily="34" charset="0"/>
              <a:cs typeface="Arial" panose="020B0604020202020204" pitchFamily="34" charset="0"/>
              <a:sym typeface="Calibri"/>
            </a:endParaRPr>
          </a:p>
          <a:p>
            <a:pPr marL="342900" lvl="4" indent="-342900">
              <a:buFont typeface="+mj-lt"/>
              <a:buAutoNum type="arabicPeriod"/>
            </a:pPr>
            <a:r>
              <a:rPr lang="en-US" dirty="0">
                <a:solidFill>
                  <a:srgbClr val="002E97"/>
                </a:solidFill>
                <a:latin typeface="Arial" panose="020B0604020202020204" pitchFamily="34" charset="0"/>
                <a:cs typeface="Arial" panose="020B0604020202020204" pitchFamily="34" charset="0"/>
              </a:rPr>
              <a:t>Select the antenna used</a:t>
            </a:r>
          </a:p>
          <a:p>
            <a:pPr marL="342900" lvl="4" indent="-342900">
              <a:buFont typeface="+mj-lt"/>
              <a:buAutoNum type="arabicPeriod"/>
            </a:pPr>
            <a:endParaRPr lang="en-US" dirty="0">
              <a:solidFill>
                <a:srgbClr val="002E97"/>
              </a:solidFill>
              <a:latin typeface="Arial" panose="020B0604020202020204" pitchFamily="34" charset="0"/>
              <a:cs typeface="Arial" panose="020B0604020202020204" pitchFamily="34" charset="0"/>
            </a:endParaRPr>
          </a:p>
          <a:p>
            <a:pPr marL="342900" lvl="4" indent="-342900">
              <a:buFont typeface="+mj-lt"/>
              <a:buAutoNum type="arabicPeriod"/>
            </a:pPr>
            <a:r>
              <a:rPr kumimoji="0" lang="en-US" b="0" i="0" u="none" strike="noStrike" cap="none" spc="0" normalizeH="0" baseline="0" dirty="0">
                <a:ln>
                  <a:noFill/>
                </a:ln>
                <a:solidFill>
                  <a:srgbClr val="002E97"/>
                </a:solidFill>
                <a:effectLst/>
                <a:uFillTx/>
                <a:latin typeface="Arial" panose="020B0604020202020204" pitchFamily="34" charset="0"/>
                <a:cs typeface="Arial" panose="020B0604020202020204" pitchFamily="34" charset="0"/>
                <a:sym typeface="Calibri"/>
              </a:rPr>
              <a:t>Enter your Antenna Reference Point (ARP) height</a:t>
            </a:r>
          </a:p>
          <a:p>
            <a:pPr marL="342900" lvl="4" indent="-342900">
              <a:buFont typeface="+mj-lt"/>
              <a:buAutoNum type="arabicPeriod"/>
            </a:pPr>
            <a:endParaRPr kumimoji="0" lang="en-US" b="0" i="0" u="none" strike="noStrike" cap="none" spc="0" normalizeH="0" baseline="0" dirty="0">
              <a:ln>
                <a:noFill/>
              </a:ln>
              <a:solidFill>
                <a:srgbClr val="002E97"/>
              </a:solidFill>
              <a:effectLst/>
              <a:uFillTx/>
              <a:latin typeface="Arial" panose="020B0604020202020204" pitchFamily="34" charset="0"/>
              <a:cs typeface="Arial" panose="020B0604020202020204" pitchFamily="34" charset="0"/>
              <a:sym typeface="Calibri"/>
            </a:endParaRPr>
          </a:p>
          <a:p>
            <a:pPr marL="342900" lvl="4" indent="-342900">
              <a:buFont typeface="+mj-lt"/>
              <a:buAutoNum type="arabicPeriod"/>
            </a:pPr>
            <a:r>
              <a:rPr lang="en-US" dirty="0">
                <a:solidFill>
                  <a:srgbClr val="002E97"/>
                </a:solidFill>
                <a:latin typeface="Arial" panose="020B0604020202020204" pitchFamily="34" charset="0"/>
                <a:cs typeface="Arial" panose="020B0604020202020204" pitchFamily="34" charset="0"/>
              </a:rPr>
              <a:t>Enter your email</a:t>
            </a:r>
          </a:p>
          <a:p>
            <a:pPr marL="342900" lvl="4" indent="-342900">
              <a:buFont typeface="+mj-lt"/>
              <a:buAutoNum type="arabicPeriod"/>
            </a:pPr>
            <a:endParaRPr lang="en-US" dirty="0">
              <a:solidFill>
                <a:srgbClr val="002E97"/>
              </a:solidFill>
              <a:latin typeface="Arial" panose="020B0604020202020204" pitchFamily="34" charset="0"/>
              <a:cs typeface="Arial" panose="020B0604020202020204" pitchFamily="34" charset="0"/>
            </a:endParaRPr>
          </a:p>
          <a:p>
            <a:pPr marL="342900" lvl="4" indent="-342900">
              <a:buFont typeface="+mj-lt"/>
              <a:buAutoNum type="arabicPeriod"/>
            </a:pPr>
            <a:r>
              <a:rPr kumimoji="0" lang="en-US" b="0" i="0" u="none" strike="noStrike" cap="none" spc="0" normalizeH="0" baseline="0" dirty="0">
                <a:ln>
                  <a:noFill/>
                </a:ln>
                <a:solidFill>
                  <a:srgbClr val="002E97"/>
                </a:solidFill>
                <a:effectLst/>
                <a:uFillTx/>
                <a:latin typeface="Arial" panose="020B0604020202020204" pitchFamily="34" charset="0"/>
                <a:cs typeface="Arial" panose="020B0604020202020204" pitchFamily="34" charset="0"/>
                <a:sym typeface="Calibri"/>
              </a:rPr>
              <a:t>Select additional options</a:t>
            </a:r>
          </a:p>
        </p:txBody>
      </p:sp>
      <p:sp>
        <p:nvSpPr>
          <p:cNvPr id="4" name="Rectangle 3">
            <a:extLst>
              <a:ext uri="{FF2B5EF4-FFF2-40B4-BE49-F238E27FC236}">
                <a16:creationId xmlns:a16="http://schemas.microsoft.com/office/drawing/2014/main" id="{C101D1D9-25FF-4695-A143-67816FC0220A}"/>
              </a:ext>
            </a:extLst>
          </p:cNvPr>
          <p:cNvSpPr/>
          <p:nvPr/>
        </p:nvSpPr>
        <p:spPr>
          <a:xfrm>
            <a:off x="1176867" y="1217793"/>
            <a:ext cx="1544012" cy="369332"/>
          </a:xfrm>
          <a:prstGeom prst="rect">
            <a:avLst/>
          </a:prstGeom>
        </p:spPr>
        <p:txBody>
          <a:bodyPr wrap="none">
            <a:spAutoFit/>
          </a:bodyPr>
          <a:lstStyle/>
          <a:p>
            <a:r>
              <a:rPr lang="en-US" dirty="0">
                <a:solidFill>
                  <a:srgbClr val="002E97"/>
                </a:solidFill>
                <a:latin typeface="Arial" panose="020B0604020202020204" pitchFamily="34" charset="0"/>
                <a:cs typeface="Arial" panose="020B0604020202020204" pitchFamily="34" charset="0"/>
              </a:rPr>
              <a:t>5 Easy Steps</a:t>
            </a:r>
          </a:p>
        </p:txBody>
      </p:sp>
    </p:spTree>
    <p:extLst>
      <p:ext uri="{BB962C8B-B14F-4D97-AF65-F5344CB8AC3E}">
        <p14:creationId xmlns:p14="http://schemas.microsoft.com/office/powerpoint/2010/main" val="246708388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1138398A-AAEB-4726-B964-220EFCA02DAC}"/>
              </a:ext>
            </a:extLst>
          </p:cNvPr>
          <p:cNvSpPr txBox="1">
            <a:spLocks noGrp="1"/>
          </p:cNvSpPr>
          <p:nvPr>
            <p:ph type="body" sz="quarter" idx="1"/>
          </p:nvPr>
        </p:nvSpPr>
        <p:spPr>
          <a:xfrm>
            <a:off x="0" y="369870"/>
            <a:ext cx="9144000" cy="723079"/>
          </a:xfrm>
          <a:prstGeom prst="rect">
            <a:avLst/>
          </a:prstGeom>
        </p:spPr>
        <p:txBody>
          <a:bodyPr/>
          <a:lstStyle/>
          <a:p>
            <a:pPr algn="ctr">
              <a:buSzTx/>
              <a:buNone/>
              <a:defRPr b="1">
                <a:solidFill>
                  <a:srgbClr val="17375E"/>
                </a:solidFill>
                <a:latin typeface="Times New Roman"/>
                <a:ea typeface="Times New Roman"/>
                <a:cs typeface="Times New Roman"/>
                <a:sym typeface="Times New Roman"/>
              </a:defRPr>
            </a:pPr>
            <a:r>
              <a:rPr dirty="0">
                <a:solidFill>
                  <a:srgbClr val="002E97"/>
                </a:solidFill>
              </a:rPr>
              <a:t>	</a:t>
            </a:r>
            <a:r>
              <a:rPr lang="en-US" sz="3000" b="0" dirty="0">
                <a:solidFill>
                  <a:srgbClr val="002E97"/>
                </a:solidFill>
              </a:rPr>
              <a:t>Upload Your Data</a:t>
            </a:r>
            <a:endParaRPr sz="3000" b="0" dirty="0">
              <a:solidFill>
                <a:srgbClr val="002E97"/>
              </a:solidFill>
            </a:endParaRPr>
          </a:p>
        </p:txBody>
      </p:sp>
      <p:sp>
        <p:nvSpPr>
          <p:cNvPr id="4" name="Rectangle 3">
            <a:extLst>
              <a:ext uri="{FF2B5EF4-FFF2-40B4-BE49-F238E27FC236}">
                <a16:creationId xmlns:a16="http://schemas.microsoft.com/office/drawing/2014/main" id="{C101D1D9-25FF-4695-A143-67816FC0220A}"/>
              </a:ext>
            </a:extLst>
          </p:cNvPr>
          <p:cNvSpPr/>
          <p:nvPr/>
        </p:nvSpPr>
        <p:spPr>
          <a:xfrm>
            <a:off x="604211" y="1009821"/>
            <a:ext cx="5581977" cy="400110"/>
          </a:xfrm>
          <a:prstGeom prst="rect">
            <a:avLst/>
          </a:prstGeom>
        </p:spPr>
        <p:txBody>
          <a:bodyPr wrap="none">
            <a:spAutoFit/>
          </a:bodyPr>
          <a:lstStyle/>
          <a:p>
            <a:r>
              <a:rPr lang="en-US" sz="2000" dirty="0">
                <a:solidFill>
                  <a:srgbClr val="002E97"/>
                </a:solidFill>
                <a:latin typeface="Arial" panose="020B0604020202020204" pitchFamily="34" charset="0"/>
                <a:cs typeface="Arial" panose="020B0604020202020204" pitchFamily="34" charset="0"/>
              </a:rPr>
              <a:t>Data files must meet the following requirements</a:t>
            </a:r>
          </a:p>
        </p:txBody>
      </p:sp>
      <p:sp>
        <p:nvSpPr>
          <p:cNvPr id="5" name="Rectangle 4">
            <a:extLst>
              <a:ext uri="{FF2B5EF4-FFF2-40B4-BE49-F238E27FC236}">
                <a16:creationId xmlns:a16="http://schemas.microsoft.com/office/drawing/2014/main" id="{B198CF15-9F62-48B5-9D9A-79BEB8E722AC}"/>
              </a:ext>
            </a:extLst>
          </p:cNvPr>
          <p:cNvSpPr/>
          <p:nvPr/>
        </p:nvSpPr>
        <p:spPr>
          <a:xfrm>
            <a:off x="1442699" y="1534925"/>
            <a:ext cx="6648355" cy="3416320"/>
          </a:xfrm>
          <a:prstGeom prst="rect">
            <a:avLst/>
          </a:prstGeom>
        </p:spPr>
        <p:txBody>
          <a:bodyPr wrap="square">
            <a:spAutoFit/>
          </a:bodyPr>
          <a:lstStyle/>
          <a:p>
            <a:pPr marL="342900" indent="-342900" fontAlgn="base">
              <a:buFont typeface="+mj-lt"/>
              <a:buAutoNum type="arabicPeriod"/>
            </a:pPr>
            <a:r>
              <a:rPr lang="en-US" dirty="0">
                <a:solidFill>
                  <a:srgbClr val="002E97"/>
                </a:solidFill>
                <a:latin typeface="Arial" panose="020B0604020202020204" pitchFamily="34" charset="0"/>
                <a:cs typeface="Arial" panose="020B0604020202020204" pitchFamily="34" charset="0"/>
              </a:rPr>
              <a:t>From dual frequency GPS receiver</a:t>
            </a:r>
          </a:p>
          <a:p>
            <a:pPr marL="342900" indent="-342900" fontAlgn="base">
              <a:buFont typeface="+mj-lt"/>
              <a:buAutoNum type="arabicPeriod"/>
            </a:pPr>
            <a:endParaRPr lang="en-US" dirty="0">
              <a:solidFill>
                <a:srgbClr val="002E97"/>
              </a:solidFill>
              <a:latin typeface="Arial" panose="020B0604020202020204" pitchFamily="34" charset="0"/>
              <a:cs typeface="Arial" panose="020B0604020202020204" pitchFamily="34" charset="0"/>
            </a:endParaRPr>
          </a:p>
          <a:p>
            <a:pPr marL="342900" indent="-342900" fontAlgn="base">
              <a:buFont typeface="+mj-lt"/>
              <a:buAutoNum type="arabicPeriod"/>
            </a:pPr>
            <a:r>
              <a:rPr lang="en-US" dirty="0">
                <a:solidFill>
                  <a:srgbClr val="002E97"/>
                </a:solidFill>
                <a:latin typeface="Arial" panose="020B0604020202020204" pitchFamily="34" charset="0"/>
                <a:cs typeface="Arial" panose="020B0604020202020204" pitchFamily="34" charset="0"/>
              </a:rPr>
              <a:t>Include static data only (antenna must not be moved during observations)</a:t>
            </a:r>
          </a:p>
          <a:p>
            <a:pPr marL="342900" indent="-342900" fontAlgn="base">
              <a:buFont typeface="+mj-lt"/>
              <a:buAutoNum type="arabicPeriod"/>
            </a:pPr>
            <a:endParaRPr lang="en-US" dirty="0">
              <a:solidFill>
                <a:srgbClr val="002E97"/>
              </a:solidFill>
              <a:latin typeface="Arial" panose="020B0604020202020204" pitchFamily="34" charset="0"/>
              <a:cs typeface="Arial" panose="020B0604020202020204" pitchFamily="34" charset="0"/>
            </a:endParaRPr>
          </a:p>
          <a:p>
            <a:pPr marL="342900" indent="-342900" fontAlgn="base">
              <a:buFont typeface="+mj-lt"/>
              <a:buAutoNum type="arabicPeriod"/>
            </a:pPr>
            <a:r>
              <a:rPr lang="en-US" dirty="0">
                <a:solidFill>
                  <a:srgbClr val="002E97"/>
                </a:solidFill>
                <a:latin typeface="Arial" panose="020B0604020202020204" pitchFamily="34" charset="0"/>
                <a:cs typeface="Arial" panose="020B0604020202020204" pitchFamily="34" charset="0"/>
              </a:rPr>
              <a:t>Include minimum of 15 minutes and maximum of 48 hours of data not crossing UTC midnight more than once</a:t>
            </a:r>
          </a:p>
          <a:p>
            <a:pPr marL="342900" indent="-342900" fontAlgn="base">
              <a:buFont typeface="+mj-lt"/>
              <a:buAutoNum type="arabicPeriod"/>
            </a:pPr>
            <a:endParaRPr lang="en-US" dirty="0">
              <a:solidFill>
                <a:srgbClr val="002E97"/>
              </a:solidFill>
              <a:latin typeface="Arial" panose="020B0604020202020204" pitchFamily="34" charset="0"/>
              <a:cs typeface="Arial" panose="020B0604020202020204" pitchFamily="34" charset="0"/>
            </a:endParaRPr>
          </a:p>
          <a:p>
            <a:pPr marL="342900" indent="-342900" fontAlgn="base">
              <a:buFont typeface="+mj-lt"/>
              <a:buAutoNum type="arabicPeriod"/>
            </a:pPr>
            <a:r>
              <a:rPr lang="en-US" dirty="0">
                <a:solidFill>
                  <a:srgbClr val="002E97"/>
                </a:solidFill>
                <a:latin typeface="Arial" panose="020B0604020202020204" pitchFamily="34" charset="0"/>
                <a:cs typeface="Arial" panose="020B0604020202020204" pitchFamily="34" charset="0"/>
              </a:rPr>
              <a:t>Files under 2 hours must include both P2 observables and either P1 or C1 observables</a:t>
            </a:r>
          </a:p>
          <a:p>
            <a:pPr marL="342900" indent="-342900" fontAlgn="base">
              <a:buFont typeface="+mj-lt"/>
              <a:buAutoNum type="arabicPeriod"/>
            </a:pPr>
            <a:endParaRPr lang="en-US" dirty="0">
              <a:solidFill>
                <a:srgbClr val="002E97"/>
              </a:solidFill>
              <a:latin typeface="Arial" panose="020B0604020202020204" pitchFamily="34" charset="0"/>
              <a:cs typeface="Arial" panose="020B0604020202020204" pitchFamily="34" charset="0"/>
            </a:endParaRPr>
          </a:p>
          <a:p>
            <a:pPr marL="342900" indent="-342900" fontAlgn="base">
              <a:buFont typeface="+mj-lt"/>
              <a:buAutoNum type="arabicPeriod"/>
            </a:pPr>
            <a:r>
              <a:rPr lang="en-US" dirty="0">
                <a:solidFill>
                  <a:srgbClr val="002E97"/>
                </a:solidFill>
                <a:latin typeface="Arial" panose="020B0604020202020204" pitchFamily="34" charset="0"/>
                <a:cs typeface="Arial" panose="020B0604020202020204" pitchFamily="34" charset="0"/>
              </a:rPr>
              <a:t>Record data at intervals of 1,2,3,5,10,15 or 30 seconds</a:t>
            </a:r>
          </a:p>
        </p:txBody>
      </p:sp>
    </p:spTree>
    <p:extLst>
      <p:ext uri="{BB962C8B-B14F-4D97-AF65-F5344CB8AC3E}">
        <p14:creationId xmlns:p14="http://schemas.microsoft.com/office/powerpoint/2010/main" val="142913000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1138398A-AAEB-4726-B964-220EFCA02DAC}"/>
              </a:ext>
            </a:extLst>
          </p:cNvPr>
          <p:cNvSpPr txBox="1">
            <a:spLocks noGrp="1"/>
          </p:cNvSpPr>
          <p:nvPr>
            <p:ph type="body" sz="quarter" idx="1"/>
          </p:nvPr>
        </p:nvSpPr>
        <p:spPr>
          <a:xfrm>
            <a:off x="0" y="369870"/>
            <a:ext cx="9144000" cy="723079"/>
          </a:xfrm>
          <a:prstGeom prst="rect">
            <a:avLst/>
          </a:prstGeom>
        </p:spPr>
        <p:txBody>
          <a:bodyPr/>
          <a:lstStyle/>
          <a:p>
            <a:pPr algn="ctr">
              <a:buSzTx/>
              <a:buNone/>
              <a:defRPr b="1">
                <a:solidFill>
                  <a:srgbClr val="17375E"/>
                </a:solidFill>
                <a:latin typeface="Times New Roman"/>
                <a:ea typeface="Times New Roman"/>
                <a:cs typeface="Times New Roman"/>
                <a:sym typeface="Times New Roman"/>
              </a:defRPr>
            </a:pPr>
            <a:r>
              <a:rPr dirty="0">
                <a:solidFill>
                  <a:srgbClr val="002E97"/>
                </a:solidFill>
              </a:rPr>
              <a:t>	</a:t>
            </a:r>
            <a:r>
              <a:rPr lang="en-US" sz="3000" b="0" dirty="0">
                <a:solidFill>
                  <a:srgbClr val="002E97"/>
                </a:solidFill>
              </a:rPr>
              <a:t>Upload Your Data</a:t>
            </a:r>
            <a:endParaRPr sz="3000" b="0" dirty="0">
              <a:solidFill>
                <a:srgbClr val="002E97"/>
              </a:solidFill>
            </a:endParaRPr>
          </a:p>
        </p:txBody>
      </p:sp>
      <p:sp>
        <p:nvSpPr>
          <p:cNvPr id="4" name="Rectangle 3">
            <a:extLst>
              <a:ext uri="{FF2B5EF4-FFF2-40B4-BE49-F238E27FC236}">
                <a16:creationId xmlns:a16="http://schemas.microsoft.com/office/drawing/2014/main" id="{C101D1D9-25FF-4695-A143-67816FC0220A}"/>
              </a:ext>
            </a:extLst>
          </p:cNvPr>
          <p:cNvSpPr/>
          <p:nvPr/>
        </p:nvSpPr>
        <p:spPr>
          <a:xfrm>
            <a:off x="909011" y="1092949"/>
            <a:ext cx="3631122" cy="400110"/>
          </a:xfrm>
          <a:prstGeom prst="rect">
            <a:avLst/>
          </a:prstGeom>
        </p:spPr>
        <p:txBody>
          <a:bodyPr wrap="none">
            <a:spAutoFit/>
          </a:bodyPr>
          <a:lstStyle/>
          <a:p>
            <a:r>
              <a:rPr lang="en-US" sz="2000" dirty="0">
                <a:solidFill>
                  <a:srgbClr val="002E97"/>
                </a:solidFill>
                <a:latin typeface="Arial" panose="020B0604020202020204" pitchFamily="34" charset="0"/>
                <a:cs typeface="Arial" panose="020B0604020202020204" pitchFamily="34" charset="0"/>
              </a:rPr>
              <a:t>Accepted data formats include</a:t>
            </a:r>
          </a:p>
        </p:txBody>
      </p:sp>
      <p:sp>
        <p:nvSpPr>
          <p:cNvPr id="5" name="Rectangle 4">
            <a:extLst>
              <a:ext uri="{FF2B5EF4-FFF2-40B4-BE49-F238E27FC236}">
                <a16:creationId xmlns:a16="http://schemas.microsoft.com/office/drawing/2014/main" id="{89CB7002-ADF8-4F37-BB5F-0800E183CD04}"/>
              </a:ext>
            </a:extLst>
          </p:cNvPr>
          <p:cNvSpPr/>
          <p:nvPr/>
        </p:nvSpPr>
        <p:spPr>
          <a:xfrm>
            <a:off x="1634911" y="1594417"/>
            <a:ext cx="5810443" cy="2862322"/>
          </a:xfrm>
          <a:prstGeom prst="rect">
            <a:avLst/>
          </a:prstGeom>
        </p:spPr>
        <p:txBody>
          <a:bodyPr wrap="square">
            <a:spAutoFit/>
          </a:bodyPr>
          <a:lstStyle/>
          <a:p>
            <a:pPr marL="342900" indent="-342900">
              <a:buFont typeface="+mj-lt"/>
              <a:buAutoNum type="arabicPeriod"/>
            </a:pPr>
            <a:r>
              <a:rPr lang="en-US" dirty="0">
                <a:solidFill>
                  <a:srgbClr val="002E97"/>
                </a:solidFill>
                <a:latin typeface="Arial" panose="020B0604020202020204" pitchFamily="34" charset="0"/>
                <a:cs typeface="Arial" panose="020B0604020202020204" pitchFamily="34" charset="0"/>
              </a:rPr>
              <a:t>RINEX 2</a:t>
            </a:r>
          </a:p>
          <a:p>
            <a:pPr marL="342900" indent="-342900">
              <a:buFont typeface="+mj-lt"/>
              <a:buAutoNum type="arabicPeriod"/>
            </a:pPr>
            <a:endParaRPr lang="en-US" dirty="0">
              <a:solidFill>
                <a:srgbClr val="002E97"/>
              </a:solidFill>
              <a:latin typeface="Arial" panose="020B0604020202020204" pitchFamily="34" charset="0"/>
              <a:cs typeface="Arial" panose="020B0604020202020204" pitchFamily="34" charset="0"/>
            </a:endParaRPr>
          </a:p>
          <a:p>
            <a:pPr marL="342900" indent="-342900">
              <a:buFont typeface="+mj-lt"/>
              <a:buAutoNum type="arabicPeriod"/>
            </a:pPr>
            <a:r>
              <a:rPr lang="en-US" dirty="0">
                <a:solidFill>
                  <a:srgbClr val="002E97"/>
                </a:solidFill>
                <a:latin typeface="Arial" panose="020B0604020202020204" pitchFamily="34" charset="0"/>
                <a:cs typeface="Arial" panose="020B0604020202020204" pitchFamily="34" charset="0"/>
              </a:rPr>
              <a:t>RINEX 3</a:t>
            </a:r>
          </a:p>
          <a:p>
            <a:pPr marL="342900" indent="-342900">
              <a:buFont typeface="+mj-lt"/>
              <a:buAutoNum type="arabicPeriod"/>
            </a:pPr>
            <a:endParaRPr lang="en-US" dirty="0">
              <a:solidFill>
                <a:srgbClr val="002E97"/>
              </a:solidFill>
              <a:latin typeface="Arial" panose="020B0604020202020204" pitchFamily="34" charset="0"/>
              <a:cs typeface="Arial" panose="020B0604020202020204" pitchFamily="34" charset="0"/>
            </a:endParaRPr>
          </a:p>
          <a:p>
            <a:pPr marL="342900" indent="-342900">
              <a:buFont typeface="+mj-lt"/>
              <a:buAutoNum type="arabicPeriod"/>
            </a:pPr>
            <a:r>
              <a:rPr lang="en-US" dirty="0">
                <a:solidFill>
                  <a:srgbClr val="002E97"/>
                </a:solidFill>
                <a:latin typeface="Arial" panose="020B0604020202020204" pitchFamily="34" charset="0"/>
                <a:cs typeface="Arial" panose="020B0604020202020204" pitchFamily="34" charset="0"/>
              </a:rPr>
              <a:t>Compressed UNIX, </a:t>
            </a:r>
            <a:r>
              <a:rPr lang="en-US" dirty="0" err="1">
                <a:solidFill>
                  <a:srgbClr val="002E97"/>
                </a:solidFill>
                <a:latin typeface="Arial" panose="020B0604020202020204" pitchFamily="34" charset="0"/>
                <a:cs typeface="Arial" panose="020B0604020202020204" pitchFamily="34" charset="0"/>
              </a:rPr>
              <a:t>gzip</a:t>
            </a:r>
            <a:r>
              <a:rPr lang="en-US" dirty="0">
                <a:solidFill>
                  <a:srgbClr val="002E97"/>
                </a:solidFill>
                <a:latin typeface="Arial" panose="020B0604020202020204" pitchFamily="34" charset="0"/>
                <a:cs typeface="Arial" panose="020B0604020202020204" pitchFamily="34" charset="0"/>
              </a:rPr>
              <a:t>, </a:t>
            </a:r>
            <a:r>
              <a:rPr lang="en-US" dirty="0" err="1">
                <a:solidFill>
                  <a:srgbClr val="002E97"/>
                </a:solidFill>
                <a:latin typeface="Arial" panose="020B0604020202020204" pitchFamily="34" charset="0"/>
                <a:cs typeface="Arial" panose="020B0604020202020204" pitchFamily="34" charset="0"/>
              </a:rPr>
              <a:t>pkzip</a:t>
            </a:r>
            <a:r>
              <a:rPr lang="en-US" dirty="0">
                <a:solidFill>
                  <a:srgbClr val="002E97"/>
                </a:solidFill>
                <a:latin typeface="Arial" panose="020B0604020202020204" pitchFamily="34" charset="0"/>
                <a:cs typeface="Arial" panose="020B0604020202020204" pitchFamily="34" charset="0"/>
              </a:rPr>
              <a:t> and Hatanaka formats</a:t>
            </a:r>
          </a:p>
          <a:p>
            <a:pPr lvl="5" indent="0"/>
            <a:r>
              <a:rPr lang="en-US" dirty="0">
                <a:solidFill>
                  <a:srgbClr val="002E97"/>
                </a:solidFill>
                <a:latin typeface="Arial" panose="020B0604020202020204" pitchFamily="34" charset="0"/>
                <a:cs typeface="Arial" panose="020B0604020202020204" pitchFamily="34" charset="0"/>
              </a:rPr>
              <a:t>		For compressed files, all files must share the</a:t>
            </a:r>
          </a:p>
          <a:p>
            <a:pPr lvl="5" indent="0"/>
            <a:r>
              <a:rPr lang="en-US" dirty="0">
                <a:solidFill>
                  <a:srgbClr val="002E97"/>
                </a:solidFill>
                <a:latin typeface="Arial" panose="020B0604020202020204" pitchFamily="34" charset="0"/>
                <a:cs typeface="Arial" panose="020B0604020202020204" pitchFamily="34" charset="0"/>
              </a:rPr>
              <a:t>		same antenna type and height</a:t>
            </a:r>
          </a:p>
          <a:p>
            <a:pPr lvl="5" indent="0"/>
            <a:endParaRPr lang="en-US" dirty="0">
              <a:solidFill>
                <a:srgbClr val="002E97"/>
              </a:solidFill>
              <a:latin typeface="Arial" panose="020B0604020202020204" pitchFamily="34" charset="0"/>
              <a:cs typeface="Arial" panose="020B0604020202020204" pitchFamily="34" charset="0"/>
            </a:endParaRPr>
          </a:p>
          <a:p>
            <a:pPr marL="342900" indent="-342900">
              <a:buFont typeface="+mj-lt"/>
              <a:buAutoNum type="arabicPeriod"/>
            </a:pPr>
            <a:r>
              <a:rPr lang="en-US" dirty="0">
                <a:solidFill>
                  <a:srgbClr val="002E97"/>
                </a:solidFill>
                <a:latin typeface="Arial" panose="020B0604020202020204" pitchFamily="34" charset="0"/>
                <a:cs typeface="Arial" panose="020B0604020202020204" pitchFamily="34" charset="0"/>
              </a:rPr>
              <a:t>Many other raw data formats</a:t>
            </a:r>
          </a:p>
        </p:txBody>
      </p:sp>
    </p:spTree>
    <p:extLst>
      <p:ext uri="{BB962C8B-B14F-4D97-AF65-F5344CB8AC3E}">
        <p14:creationId xmlns:p14="http://schemas.microsoft.com/office/powerpoint/2010/main" val="262175734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1138398A-AAEB-4726-B964-220EFCA02DAC}"/>
              </a:ext>
            </a:extLst>
          </p:cNvPr>
          <p:cNvSpPr txBox="1">
            <a:spLocks noGrp="1"/>
          </p:cNvSpPr>
          <p:nvPr>
            <p:ph type="body" sz="quarter" idx="1"/>
          </p:nvPr>
        </p:nvSpPr>
        <p:spPr>
          <a:xfrm>
            <a:off x="0" y="369870"/>
            <a:ext cx="9144000" cy="723079"/>
          </a:xfrm>
          <a:prstGeom prst="rect">
            <a:avLst/>
          </a:prstGeom>
        </p:spPr>
        <p:txBody>
          <a:bodyPr/>
          <a:lstStyle/>
          <a:p>
            <a:pPr algn="ctr">
              <a:buSzTx/>
              <a:buNone/>
              <a:defRPr b="1">
                <a:solidFill>
                  <a:srgbClr val="17375E"/>
                </a:solidFill>
                <a:latin typeface="Times New Roman"/>
                <a:ea typeface="Times New Roman"/>
                <a:cs typeface="Times New Roman"/>
                <a:sym typeface="Times New Roman"/>
              </a:defRPr>
            </a:pPr>
            <a:r>
              <a:rPr dirty="0">
                <a:solidFill>
                  <a:srgbClr val="002E97"/>
                </a:solidFill>
              </a:rPr>
              <a:t>	</a:t>
            </a:r>
            <a:r>
              <a:rPr lang="en-US" sz="3000" b="0" dirty="0">
                <a:solidFill>
                  <a:srgbClr val="002E97"/>
                </a:solidFill>
              </a:rPr>
              <a:t>Upload Your Data</a:t>
            </a:r>
            <a:endParaRPr sz="3000" b="0" dirty="0">
              <a:solidFill>
                <a:srgbClr val="002E97"/>
              </a:solidFill>
            </a:endParaRPr>
          </a:p>
        </p:txBody>
      </p:sp>
      <p:sp>
        <p:nvSpPr>
          <p:cNvPr id="4" name="Rectangle 3">
            <a:extLst>
              <a:ext uri="{FF2B5EF4-FFF2-40B4-BE49-F238E27FC236}">
                <a16:creationId xmlns:a16="http://schemas.microsoft.com/office/drawing/2014/main" id="{C101D1D9-25FF-4695-A143-67816FC0220A}"/>
              </a:ext>
            </a:extLst>
          </p:cNvPr>
          <p:cNvSpPr/>
          <p:nvPr/>
        </p:nvSpPr>
        <p:spPr>
          <a:xfrm>
            <a:off x="909011" y="1092949"/>
            <a:ext cx="3201517" cy="400110"/>
          </a:xfrm>
          <a:prstGeom prst="rect">
            <a:avLst/>
          </a:prstGeom>
        </p:spPr>
        <p:txBody>
          <a:bodyPr wrap="none">
            <a:spAutoFit/>
          </a:bodyPr>
          <a:lstStyle/>
          <a:p>
            <a:r>
              <a:rPr lang="en-US" sz="2000" dirty="0">
                <a:solidFill>
                  <a:srgbClr val="002E97"/>
                </a:solidFill>
                <a:latin typeface="Arial" panose="020B0604020202020204" pitchFamily="34" charset="0"/>
                <a:cs typeface="Arial" panose="020B0604020202020204" pitchFamily="34" charset="0"/>
              </a:rPr>
              <a:t>A few notes on data types:</a:t>
            </a:r>
          </a:p>
        </p:txBody>
      </p:sp>
      <p:sp>
        <p:nvSpPr>
          <p:cNvPr id="5" name="Rectangle 4">
            <a:extLst>
              <a:ext uri="{FF2B5EF4-FFF2-40B4-BE49-F238E27FC236}">
                <a16:creationId xmlns:a16="http://schemas.microsoft.com/office/drawing/2014/main" id="{82CF759E-5CF3-4B2F-B4C7-33EC8C6F3278}"/>
              </a:ext>
            </a:extLst>
          </p:cNvPr>
          <p:cNvSpPr/>
          <p:nvPr/>
        </p:nvSpPr>
        <p:spPr>
          <a:xfrm>
            <a:off x="1809557" y="1901130"/>
            <a:ext cx="5810443" cy="2031325"/>
          </a:xfrm>
          <a:prstGeom prst="rect">
            <a:avLst/>
          </a:prstGeom>
        </p:spPr>
        <p:txBody>
          <a:bodyPr wrap="square">
            <a:spAutoFit/>
          </a:bodyPr>
          <a:lstStyle/>
          <a:p>
            <a:pPr marL="342900" indent="-342900">
              <a:buFont typeface="+mj-lt"/>
              <a:buAutoNum type="arabicPeriod"/>
            </a:pPr>
            <a:r>
              <a:rPr lang="en-US" dirty="0">
                <a:solidFill>
                  <a:srgbClr val="002E97"/>
                </a:solidFill>
                <a:latin typeface="Arial" panose="020B0604020202020204" pitchFamily="34" charset="0"/>
                <a:cs typeface="Arial" panose="020B0604020202020204" pitchFamily="34" charset="0"/>
              </a:rPr>
              <a:t>OPUS currently only uses GPS observables (even if file contains other GNSS observables)</a:t>
            </a:r>
          </a:p>
          <a:p>
            <a:pPr marL="342900" indent="-342900">
              <a:buFont typeface="+mj-lt"/>
              <a:buAutoNum type="arabicPeriod"/>
            </a:pPr>
            <a:endParaRPr lang="en-US" dirty="0">
              <a:solidFill>
                <a:srgbClr val="002E97"/>
              </a:solidFill>
              <a:latin typeface="Arial" panose="020B0604020202020204" pitchFamily="34" charset="0"/>
              <a:cs typeface="Arial" panose="020B0604020202020204" pitchFamily="34" charset="0"/>
            </a:endParaRPr>
          </a:p>
          <a:p>
            <a:pPr marL="342900" indent="-342900">
              <a:buFont typeface="+mj-lt"/>
              <a:buAutoNum type="arabicPeriod"/>
            </a:pPr>
            <a:r>
              <a:rPr lang="en-US" dirty="0">
                <a:solidFill>
                  <a:srgbClr val="002E97"/>
                </a:solidFill>
                <a:latin typeface="Arial" panose="020B0604020202020204" pitchFamily="34" charset="0"/>
                <a:cs typeface="Arial" panose="020B0604020202020204" pitchFamily="34" charset="0"/>
              </a:rPr>
              <a:t>OPUS decimates all data to 30 seconds</a:t>
            </a:r>
          </a:p>
          <a:p>
            <a:pPr marL="342900" indent="-342900">
              <a:buFont typeface="+mj-lt"/>
              <a:buAutoNum type="arabicPeriod"/>
            </a:pPr>
            <a:endParaRPr lang="en-US" dirty="0">
              <a:solidFill>
                <a:srgbClr val="002E97"/>
              </a:solidFill>
              <a:latin typeface="Arial" panose="020B0604020202020204" pitchFamily="34" charset="0"/>
              <a:cs typeface="Arial" panose="020B0604020202020204" pitchFamily="34" charset="0"/>
            </a:endParaRPr>
          </a:p>
          <a:p>
            <a:pPr marL="342900" indent="-342900">
              <a:buFont typeface="+mj-lt"/>
              <a:buAutoNum type="arabicPeriod"/>
            </a:pPr>
            <a:r>
              <a:rPr lang="en-US" dirty="0">
                <a:solidFill>
                  <a:srgbClr val="002E97"/>
                </a:solidFill>
                <a:latin typeface="Arial" panose="020B0604020202020204" pitchFamily="34" charset="0"/>
                <a:cs typeface="Arial" panose="020B0604020202020204" pitchFamily="34" charset="0"/>
              </a:rPr>
              <a:t>OPUS accepts all mask angles but only satellites more than 10 degrees above the horizon are used</a:t>
            </a:r>
          </a:p>
        </p:txBody>
      </p:sp>
    </p:spTree>
    <p:extLst>
      <p:ext uri="{BB962C8B-B14F-4D97-AF65-F5344CB8AC3E}">
        <p14:creationId xmlns:p14="http://schemas.microsoft.com/office/powerpoint/2010/main" val="24269345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1138398A-AAEB-4726-B964-220EFCA02DAC}"/>
              </a:ext>
            </a:extLst>
          </p:cNvPr>
          <p:cNvSpPr txBox="1">
            <a:spLocks noGrp="1"/>
          </p:cNvSpPr>
          <p:nvPr>
            <p:ph type="body" sz="quarter" idx="1"/>
          </p:nvPr>
        </p:nvSpPr>
        <p:spPr>
          <a:xfrm>
            <a:off x="0" y="369870"/>
            <a:ext cx="9144000" cy="723079"/>
          </a:xfrm>
          <a:prstGeom prst="rect">
            <a:avLst/>
          </a:prstGeom>
        </p:spPr>
        <p:txBody>
          <a:bodyPr/>
          <a:lstStyle/>
          <a:p>
            <a:pPr algn="ctr">
              <a:buSzTx/>
              <a:buNone/>
              <a:defRPr b="1">
                <a:solidFill>
                  <a:srgbClr val="17375E"/>
                </a:solidFill>
                <a:latin typeface="Times New Roman"/>
                <a:ea typeface="Times New Roman"/>
                <a:cs typeface="Times New Roman"/>
                <a:sym typeface="Times New Roman"/>
              </a:defRPr>
            </a:pPr>
            <a:r>
              <a:rPr lang="en-US" sz="3000" b="0" dirty="0">
                <a:solidFill>
                  <a:srgbClr val="002E97"/>
                </a:solidFill>
              </a:rPr>
              <a:t>Select Antenna type and enter ARP height and email</a:t>
            </a:r>
            <a:endParaRPr sz="3000" b="0" dirty="0">
              <a:solidFill>
                <a:srgbClr val="002E97"/>
              </a:solidFill>
            </a:endParaRPr>
          </a:p>
        </p:txBody>
      </p:sp>
      <p:sp>
        <p:nvSpPr>
          <p:cNvPr id="4" name="Rectangle 3">
            <a:extLst>
              <a:ext uri="{FF2B5EF4-FFF2-40B4-BE49-F238E27FC236}">
                <a16:creationId xmlns:a16="http://schemas.microsoft.com/office/drawing/2014/main" id="{C101D1D9-25FF-4695-A143-67816FC0220A}"/>
              </a:ext>
            </a:extLst>
          </p:cNvPr>
          <p:cNvSpPr/>
          <p:nvPr/>
        </p:nvSpPr>
        <p:spPr>
          <a:xfrm>
            <a:off x="982901" y="1291684"/>
            <a:ext cx="7209753" cy="3139321"/>
          </a:xfrm>
          <a:prstGeom prst="rect">
            <a:avLst/>
          </a:prstGeom>
        </p:spPr>
        <p:txBody>
          <a:bodyPr wrap="square">
            <a:spAutoFit/>
          </a:bodyPr>
          <a:lstStyle/>
          <a:p>
            <a:r>
              <a:rPr lang="en-US" dirty="0">
                <a:solidFill>
                  <a:srgbClr val="002E97"/>
                </a:solidFill>
                <a:latin typeface="Arial" panose="020B0604020202020204" pitchFamily="34" charset="0"/>
                <a:cs typeface="Arial" panose="020B0604020202020204" pitchFamily="34" charset="0"/>
              </a:rPr>
              <a:t>Select the Antenna type used</a:t>
            </a:r>
          </a:p>
          <a:p>
            <a:pPr lvl="2" indent="0"/>
            <a:r>
              <a:rPr lang="en-US" dirty="0">
                <a:solidFill>
                  <a:srgbClr val="002E97"/>
                </a:solidFill>
                <a:latin typeface="Arial" panose="020B0604020202020204" pitchFamily="34" charset="0"/>
                <a:cs typeface="Arial" panose="020B0604020202020204" pitchFamily="34" charset="0"/>
              </a:rPr>
              <a:t>	This is very important to use the correct antenna as OPUS uses</a:t>
            </a:r>
          </a:p>
          <a:p>
            <a:pPr lvl="2" indent="0"/>
            <a:r>
              <a:rPr lang="en-US" dirty="0">
                <a:solidFill>
                  <a:srgbClr val="002E97"/>
                </a:solidFill>
                <a:latin typeface="Arial" panose="020B0604020202020204" pitchFamily="34" charset="0"/>
                <a:cs typeface="Arial" panose="020B0604020202020204" pitchFamily="34" charset="0"/>
              </a:rPr>
              <a:t>	the antenna calibrations so choosing an incorrect antenna may</a:t>
            </a:r>
          </a:p>
          <a:p>
            <a:pPr lvl="2" indent="0"/>
            <a:r>
              <a:rPr lang="en-US" dirty="0">
                <a:solidFill>
                  <a:srgbClr val="002E97"/>
                </a:solidFill>
                <a:latin typeface="Arial" panose="020B0604020202020204" pitchFamily="34" charset="0"/>
                <a:cs typeface="Arial" panose="020B0604020202020204" pitchFamily="34" charset="0"/>
              </a:rPr>
              <a:t>	result in a height error as large as 80 cm and a horizontal error</a:t>
            </a:r>
          </a:p>
          <a:p>
            <a:pPr lvl="2" indent="0"/>
            <a:r>
              <a:rPr lang="en-US" dirty="0">
                <a:solidFill>
                  <a:srgbClr val="002E97"/>
                </a:solidFill>
                <a:latin typeface="Arial" panose="020B0604020202020204" pitchFamily="34" charset="0"/>
                <a:cs typeface="Arial" panose="020B0604020202020204" pitchFamily="34" charset="0"/>
              </a:rPr>
              <a:t>	up to 1 cm.</a:t>
            </a:r>
          </a:p>
          <a:p>
            <a:pPr marL="342900" indent="-342900">
              <a:buFont typeface="+mj-lt"/>
              <a:buAutoNum type="arabicPeriod"/>
            </a:pPr>
            <a:endParaRPr lang="en-US" dirty="0">
              <a:solidFill>
                <a:srgbClr val="002E97"/>
              </a:solidFill>
              <a:latin typeface="Arial" panose="020B0604020202020204" pitchFamily="34" charset="0"/>
              <a:cs typeface="Arial" panose="020B0604020202020204" pitchFamily="34" charset="0"/>
            </a:endParaRPr>
          </a:p>
          <a:p>
            <a:r>
              <a:rPr lang="en-US" dirty="0">
                <a:solidFill>
                  <a:srgbClr val="002E97"/>
                </a:solidFill>
                <a:latin typeface="Arial" panose="020B0604020202020204" pitchFamily="34" charset="0"/>
                <a:cs typeface="Arial" panose="020B0604020202020204" pitchFamily="34" charset="0"/>
              </a:rPr>
              <a:t>Enter your Antenna Reference Point (ARP) height</a:t>
            </a:r>
          </a:p>
          <a:p>
            <a:r>
              <a:rPr lang="en-US" dirty="0">
                <a:solidFill>
                  <a:srgbClr val="002E97"/>
                </a:solidFill>
                <a:latin typeface="Arial" panose="020B0604020202020204" pitchFamily="34" charset="0"/>
                <a:cs typeface="Arial" panose="020B0604020202020204" pitchFamily="34" charset="0"/>
              </a:rPr>
              <a:t>	This is also very important as any errors in the entered height</a:t>
            </a:r>
          </a:p>
          <a:p>
            <a:r>
              <a:rPr lang="en-US" dirty="0">
                <a:solidFill>
                  <a:srgbClr val="002E97"/>
                </a:solidFill>
                <a:latin typeface="Arial" panose="020B0604020202020204" pitchFamily="34" charset="0"/>
                <a:cs typeface="Arial" panose="020B0604020202020204" pitchFamily="34" charset="0"/>
              </a:rPr>
              <a:t>	will be reflected in the solution heights</a:t>
            </a:r>
          </a:p>
          <a:p>
            <a:endParaRPr lang="en-US" dirty="0">
              <a:solidFill>
                <a:srgbClr val="002E97"/>
              </a:solidFill>
              <a:latin typeface="Arial" panose="020B0604020202020204" pitchFamily="34" charset="0"/>
              <a:cs typeface="Arial" panose="020B0604020202020204" pitchFamily="34" charset="0"/>
            </a:endParaRPr>
          </a:p>
          <a:p>
            <a:r>
              <a:rPr lang="en-US" dirty="0">
                <a:solidFill>
                  <a:srgbClr val="002E97"/>
                </a:solidFill>
                <a:latin typeface="Arial" panose="020B0604020202020204" pitchFamily="34" charset="0"/>
                <a:cs typeface="Arial" panose="020B0604020202020204" pitchFamily="34" charset="0"/>
              </a:rPr>
              <a:t>Enter your email address</a:t>
            </a:r>
          </a:p>
        </p:txBody>
      </p:sp>
    </p:spTree>
    <p:extLst>
      <p:ext uri="{BB962C8B-B14F-4D97-AF65-F5344CB8AC3E}">
        <p14:creationId xmlns:p14="http://schemas.microsoft.com/office/powerpoint/2010/main" val="311695314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1138398A-AAEB-4726-B964-220EFCA02DAC}"/>
              </a:ext>
            </a:extLst>
          </p:cNvPr>
          <p:cNvSpPr txBox="1">
            <a:spLocks noGrp="1"/>
          </p:cNvSpPr>
          <p:nvPr>
            <p:ph type="body" sz="quarter" idx="1"/>
          </p:nvPr>
        </p:nvSpPr>
        <p:spPr>
          <a:xfrm>
            <a:off x="0" y="369870"/>
            <a:ext cx="9144000" cy="723079"/>
          </a:xfrm>
          <a:prstGeom prst="rect">
            <a:avLst/>
          </a:prstGeom>
        </p:spPr>
        <p:txBody>
          <a:bodyPr/>
          <a:lstStyle/>
          <a:p>
            <a:pPr algn="ctr">
              <a:buSzTx/>
              <a:buNone/>
              <a:defRPr b="1">
                <a:solidFill>
                  <a:srgbClr val="17375E"/>
                </a:solidFill>
                <a:latin typeface="Times New Roman"/>
                <a:ea typeface="Times New Roman"/>
                <a:cs typeface="Times New Roman"/>
                <a:sym typeface="Times New Roman"/>
              </a:defRPr>
            </a:pPr>
            <a:r>
              <a:rPr lang="en-US" sz="3000" b="0" dirty="0">
                <a:solidFill>
                  <a:srgbClr val="002E97"/>
                </a:solidFill>
              </a:rPr>
              <a:t>Select additional options</a:t>
            </a:r>
            <a:endParaRPr sz="3000" dirty="0">
              <a:solidFill>
                <a:srgbClr val="002E97"/>
              </a:solidFill>
            </a:endParaRPr>
          </a:p>
        </p:txBody>
      </p:sp>
      <p:sp>
        <p:nvSpPr>
          <p:cNvPr id="4" name="Rectangle 3">
            <a:extLst>
              <a:ext uri="{FF2B5EF4-FFF2-40B4-BE49-F238E27FC236}">
                <a16:creationId xmlns:a16="http://schemas.microsoft.com/office/drawing/2014/main" id="{C101D1D9-25FF-4695-A143-67816FC0220A}"/>
              </a:ext>
            </a:extLst>
          </p:cNvPr>
          <p:cNvSpPr/>
          <p:nvPr/>
        </p:nvSpPr>
        <p:spPr>
          <a:xfrm>
            <a:off x="295564" y="959175"/>
            <a:ext cx="8172161" cy="3970318"/>
          </a:xfrm>
          <a:prstGeom prst="rect">
            <a:avLst/>
          </a:prstGeom>
        </p:spPr>
        <p:txBody>
          <a:bodyPr wrap="square">
            <a:spAutoFit/>
          </a:bodyPr>
          <a:lstStyle/>
          <a:p>
            <a:pPr marL="285750" indent="-285750">
              <a:buFont typeface="Arial" panose="020B0604020202020204" pitchFamily="34" charset="0"/>
              <a:buChar char="•"/>
            </a:pPr>
            <a:r>
              <a:rPr lang="en-US" dirty="0">
                <a:solidFill>
                  <a:srgbClr val="002E97"/>
                </a:solidFill>
                <a:latin typeface="Arial" panose="020B0604020202020204" pitchFamily="34" charset="0"/>
                <a:cs typeface="Arial" panose="020B0604020202020204" pitchFamily="34" charset="0"/>
              </a:rPr>
              <a:t>Customize your solution format</a:t>
            </a:r>
          </a:p>
          <a:p>
            <a:pPr marL="285750" indent="-285750">
              <a:buFont typeface="Arial" panose="020B0604020202020204" pitchFamily="34" charset="0"/>
              <a:buChar char="•"/>
            </a:pPr>
            <a:r>
              <a:rPr lang="en-US" dirty="0">
                <a:solidFill>
                  <a:srgbClr val="002E97"/>
                </a:solidFill>
                <a:latin typeface="Arial" panose="020B0604020202020204" pitchFamily="34" charset="0"/>
                <a:cs typeface="Arial" panose="020B0604020202020204" pitchFamily="34" charset="0"/>
              </a:rPr>
              <a:t>Choose your base stations</a:t>
            </a:r>
          </a:p>
          <a:p>
            <a:pPr marL="285750" indent="-285750">
              <a:buFont typeface="Arial" panose="020B0604020202020204" pitchFamily="34" charset="0"/>
              <a:buChar char="•"/>
            </a:pPr>
            <a:r>
              <a:rPr lang="en-US" dirty="0">
                <a:solidFill>
                  <a:srgbClr val="002E97"/>
                </a:solidFill>
                <a:latin typeface="Arial" panose="020B0604020202020204" pitchFamily="34" charset="0"/>
                <a:cs typeface="Arial" panose="020B0604020202020204" pitchFamily="34" charset="0"/>
              </a:rPr>
              <a:t>Choose your State Plane Coordinate System (SPCS) zone</a:t>
            </a:r>
          </a:p>
          <a:p>
            <a:pPr marL="285750" indent="-285750">
              <a:buFont typeface="Arial" panose="020B0604020202020204" pitchFamily="34" charset="0"/>
              <a:buChar char="•"/>
            </a:pPr>
            <a:r>
              <a:rPr lang="en-US" dirty="0">
                <a:solidFill>
                  <a:srgbClr val="002E97"/>
                </a:solidFill>
                <a:latin typeface="Arial" panose="020B0604020202020204" pitchFamily="34" charset="0"/>
                <a:cs typeface="Arial" panose="020B0604020202020204" pitchFamily="34" charset="0"/>
              </a:rPr>
              <a:t>Include a project identifier (for OPUS Projects)</a:t>
            </a:r>
          </a:p>
          <a:p>
            <a:pPr marL="285750" indent="-285750">
              <a:buFont typeface="Arial" panose="020B0604020202020204" pitchFamily="34" charset="0"/>
              <a:buChar char="•"/>
            </a:pPr>
            <a:r>
              <a:rPr lang="en-US" dirty="0">
                <a:solidFill>
                  <a:srgbClr val="002E97"/>
                </a:solidFill>
                <a:latin typeface="Arial" panose="020B0604020202020204" pitchFamily="34" charset="0"/>
                <a:cs typeface="Arial" panose="020B0604020202020204" pitchFamily="34" charset="0"/>
              </a:rPr>
              <a:t>Choose to share your solution publicly (for OPUS Share)</a:t>
            </a:r>
          </a:p>
          <a:p>
            <a:pPr marL="285750" indent="-285750">
              <a:buFont typeface="Arial" panose="020B0604020202020204" pitchFamily="34" charset="0"/>
              <a:buChar char="•"/>
            </a:pPr>
            <a:r>
              <a:rPr lang="en-US" dirty="0">
                <a:solidFill>
                  <a:srgbClr val="002E97"/>
                </a:solidFill>
                <a:latin typeface="Arial" panose="020B0604020202020204" pitchFamily="34" charset="0"/>
                <a:cs typeface="Arial" panose="020B0604020202020204" pitchFamily="34" charset="0"/>
              </a:rPr>
              <a:t>Set a profile:</a:t>
            </a:r>
          </a:p>
          <a:p>
            <a:pPr lvl="2" indent="0"/>
            <a:r>
              <a:rPr lang="en-US" dirty="0">
                <a:solidFill>
                  <a:srgbClr val="002E97"/>
                </a:solidFill>
                <a:latin typeface="Arial" panose="020B0604020202020204" pitchFamily="34" charset="0"/>
                <a:cs typeface="Arial" panose="020B0604020202020204" pitchFamily="34" charset="0"/>
              </a:rPr>
              <a:t>	If you choose to set a profile, OPUS will save your email, antenna type</a:t>
            </a:r>
          </a:p>
          <a:p>
            <a:pPr lvl="2" indent="0"/>
            <a:r>
              <a:rPr lang="en-US" dirty="0">
                <a:solidFill>
                  <a:srgbClr val="002E97"/>
                </a:solidFill>
                <a:latin typeface="Arial" panose="020B0604020202020204" pitchFamily="34" charset="0"/>
                <a:cs typeface="Arial" panose="020B0604020202020204" pitchFamily="34" charset="0"/>
              </a:rPr>
              <a:t>	and height, and options used.</a:t>
            </a:r>
          </a:p>
          <a:p>
            <a:pPr lvl="2" indent="0"/>
            <a:endParaRPr lang="en-US" dirty="0">
              <a:solidFill>
                <a:srgbClr val="002E97"/>
              </a:solidFill>
              <a:latin typeface="Arial" panose="020B0604020202020204" pitchFamily="34" charset="0"/>
              <a:cs typeface="Arial" panose="020B0604020202020204" pitchFamily="34" charset="0"/>
            </a:endParaRPr>
          </a:p>
          <a:p>
            <a:r>
              <a:rPr lang="en-US" dirty="0">
                <a:solidFill>
                  <a:srgbClr val="002E97"/>
                </a:solidFill>
                <a:latin typeface="Arial" panose="020B0604020202020204" pitchFamily="34" charset="0"/>
                <a:cs typeface="Arial" panose="020B0604020202020204" pitchFamily="34" charset="0"/>
              </a:rPr>
              <a:t>	Subsequent uploads will require only your email and a data file to apply</a:t>
            </a:r>
          </a:p>
          <a:p>
            <a:r>
              <a:rPr lang="en-US" dirty="0">
                <a:solidFill>
                  <a:srgbClr val="002E97"/>
                </a:solidFill>
                <a:latin typeface="Arial" panose="020B0604020202020204" pitchFamily="34" charset="0"/>
                <a:cs typeface="Arial" panose="020B0604020202020204" pitchFamily="34" charset="0"/>
              </a:rPr>
              <a:t>	your customized defaults.</a:t>
            </a:r>
          </a:p>
          <a:p>
            <a:endParaRPr lang="en-US" dirty="0">
              <a:solidFill>
                <a:srgbClr val="002E97"/>
              </a:solidFill>
              <a:latin typeface="Arial" panose="020B0604020202020204" pitchFamily="34" charset="0"/>
              <a:cs typeface="Arial" panose="020B0604020202020204" pitchFamily="34" charset="0"/>
            </a:endParaRPr>
          </a:p>
          <a:p>
            <a:r>
              <a:rPr lang="en-US" dirty="0">
                <a:solidFill>
                  <a:srgbClr val="002E97"/>
                </a:solidFill>
                <a:latin typeface="Arial" panose="020B0604020202020204" pitchFamily="34" charset="0"/>
                <a:cs typeface="Arial" panose="020B0604020202020204" pitchFamily="34" charset="0"/>
              </a:rPr>
              <a:t>	Caution! If you choose to set a profile, your selections will override the</a:t>
            </a:r>
          </a:p>
          <a:p>
            <a:r>
              <a:rPr lang="en-US" dirty="0">
                <a:solidFill>
                  <a:srgbClr val="002E97"/>
                </a:solidFill>
                <a:latin typeface="Arial" panose="020B0604020202020204" pitchFamily="34" charset="0"/>
                <a:cs typeface="Arial" panose="020B0604020202020204" pitchFamily="34" charset="0"/>
              </a:rPr>
              <a:t>	optimized defaults for all subsequent uploads.</a:t>
            </a:r>
          </a:p>
        </p:txBody>
      </p:sp>
    </p:spTree>
    <p:extLst>
      <p:ext uri="{BB962C8B-B14F-4D97-AF65-F5344CB8AC3E}">
        <p14:creationId xmlns:p14="http://schemas.microsoft.com/office/powerpoint/2010/main" val="905354127"/>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5734</TotalTime>
  <Words>1276</Words>
  <Application>Microsoft Office PowerPoint</Application>
  <PresentationFormat>On-screen Show (16:9)</PresentationFormat>
  <Paragraphs>208</Paragraphs>
  <Slides>25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Helvetica</vt:lpstr>
      <vt:lpstr>Times New Roman</vt:lpstr>
      <vt:lpstr>Office Theme</vt:lpstr>
      <vt:lpstr>Online Positioning User Service  (OPUS)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Beta OPUS-Projects 5.0 for RTK/RTN Vectors </vt:lpstr>
      <vt:lpstr>PowerPoint Presentation</vt:lpstr>
      <vt:lpstr>Requirements for Vertical Control</vt:lpstr>
      <vt:lpstr>Accuracy of OPUS-Projects</vt:lpstr>
      <vt:lpstr>Recommendations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in a Dynamic National Spatial Reference System</dc:title>
  <dc:creator>Brian Shaw</dc:creator>
  <cp:lastModifiedBy>Brian Shaw</cp:lastModifiedBy>
  <cp:revision>158</cp:revision>
  <dcterms:modified xsi:type="dcterms:W3CDTF">2022-02-10T01:03:38Z</dcterms:modified>
</cp:coreProperties>
</file>