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833" r:id="rId3"/>
  </p:sldMasterIdLst>
  <p:notesMasterIdLst>
    <p:notesMasterId r:id="rId30"/>
  </p:notesMasterIdLst>
  <p:handoutMasterIdLst>
    <p:handoutMasterId r:id="rId31"/>
  </p:handoutMasterIdLst>
  <p:sldIdLst>
    <p:sldId id="256" r:id="rId4"/>
    <p:sldId id="258" r:id="rId5"/>
    <p:sldId id="257" r:id="rId6"/>
    <p:sldId id="266" r:id="rId7"/>
    <p:sldId id="267" r:id="rId8"/>
    <p:sldId id="268" r:id="rId9"/>
    <p:sldId id="269" r:id="rId10"/>
    <p:sldId id="270" r:id="rId11"/>
    <p:sldId id="271" r:id="rId12"/>
    <p:sldId id="286" r:id="rId13"/>
    <p:sldId id="283" r:id="rId14"/>
    <p:sldId id="284" r:id="rId15"/>
    <p:sldId id="285" r:id="rId16"/>
    <p:sldId id="259" r:id="rId17"/>
    <p:sldId id="260" r:id="rId18"/>
    <p:sldId id="261" r:id="rId19"/>
    <p:sldId id="262" r:id="rId20"/>
    <p:sldId id="263" r:id="rId21"/>
    <p:sldId id="278" r:id="rId22"/>
    <p:sldId id="279" r:id="rId23"/>
    <p:sldId id="280" r:id="rId24"/>
    <p:sldId id="275" r:id="rId25"/>
    <p:sldId id="274" r:id="rId26"/>
    <p:sldId id="276" r:id="rId27"/>
    <p:sldId id="282" r:id="rId28"/>
    <p:sldId id="281" r:id="rId29"/>
  </p:sldIdLst>
  <p:sldSz cx="12192000" cy="6858000"/>
  <p:notesSz cx="7188200" cy="94488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6446" autoAdjust="0"/>
  </p:normalViewPr>
  <p:slideViewPr>
    <p:cSldViewPr>
      <p:cViewPr varScale="1">
        <p:scale>
          <a:sx n="88" d="100"/>
          <a:sy n="88" d="100"/>
        </p:scale>
        <p:origin x="451" y="6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14675" cy="473075"/>
          </a:xfrm>
          <a:prstGeom prst="rect">
            <a:avLst/>
          </a:prstGeom>
        </p:spPr>
        <p:txBody>
          <a:bodyPr vert="horz" lIns="95061" tIns="47531" rIns="95061" bIns="47531"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4071938" y="0"/>
            <a:ext cx="3114675" cy="473075"/>
          </a:xfrm>
          <a:prstGeom prst="rect">
            <a:avLst/>
          </a:prstGeom>
        </p:spPr>
        <p:txBody>
          <a:bodyPr vert="horz" lIns="95061" tIns="47531" rIns="95061" bIns="47531" rtlCol="0"/>
          <a:lstStyle>
            <a:lvl1pPr algn="r">
              <a:defRPr sz="1200">
                <a:cs typeface="Arial" charset="0"/>
              </a:defRPr>
            </a:lvl1pPr>
          </a:lstStyle>
          <a:p>
            <a:pPr>
              <a:defRPr/>
            </a:pPr>
            <a:fld id="{C22BD812-C1CA-45D3-AEB4-85233DC49CBC}" type="datetimeFigureOut">
              <a:rPr lang="en-US"/>
              <a:pPr>
                <a:defRPr/>
              </a:pPr>
              <a:t>4/22/2018</a:t>
            </a:fld>
            <a:endParaRPr lang="en-US"/>
          </a:p>
        </p:txBody>
      </p:sp>
      <p:sp>
        <p:nvSpPr>
          <p:cNvPr id="4" name="Footer Placeholder 3"/>
          <p:cNvSpPr>
            <a:spLocks noGrp="1"/>
          </p:cNvSpPr>
          <p:nvPr>
            <p:ph type="ftr" sz="quarter" idx="2"/>
          </p:nvPr>
        </p:nvSpPr>
        <p:spPr>
          <a:xfrm>
            <a:off x="0" y="8974138"/>
            <a:ext cx="3114675" cy="473075"/>
          </a:xfrm>
          <a:prstGeom prst="rect">
            <a:avLst/>
          </a:prstGeom>
        </p:spPr>
        <p:txBody>
          <a:bodyPr vert="horz" lIns="95061" tIns="47531" rIns="95061" bIns="47531" rtlCol="0" anchor="b"/>
          <a:lstStyle>
            <a:lvl1pPr algn="l">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4071938" y="8974138"/>
            <a:ext cx="3114675" cy="473075"/>
          </a:xfrm>
          <a:prstGeom prst="rect">
            <a:avLst/>
          </a:prstGeom>
        </p:spPr>
        <p:txBody>
          <a:bodyPr vert="horz" lIns="95061" tIns="47531" rIns="95061" bIns="47531" rtlCol="0" anchor="b"/>
          <a:lstStyle>
            <a:lvl1pPr algn="r">
              <a:defRPr sz="1200">
                <a:cs typeface="Arial" charset="0"/>
              </a:defRPr>
            </a:lvl1pPr>
          </a:lstStyle>
          <a:p>
            <a:pPr>
              <a:defRPr/>
            </a:pPr>
            <a:fld id="{D223B189-C4A0-4777-AC43-B299D95C2B35}" type="slidenum">
              <a:rPr lang="en-US"/>
              <a:pPr>
                <a:defRPr/>
              </a:pPr>
              <a:t>‹#›</a:t>
            </a:fld>
            <a:endParaRPr lang="en-US"/>
          </a:p>
        </p:txBody>
      </p:sp>
    </p:spTree>
    <p:extLst>
      <p:ext uri="{BB962C8B-B14F-4D97-AF65-F5344CB8AC3E}">
        <p14:creationId xmlns:p14="http://schemas.microsoft.com/office/powerpoint/2010/main" val="616108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14675" cy="47307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4071938" y="0"/>
            <a:ext cx="3114675" cy="473075"/>
          </a:xfrm>
          <a:prstGeom prst="rect">
            <a:avLst/>
          </a:prstGeom>
        </p:spPr>
        <p:txBody>
          <a:bodyPr vert="horz" lIns="91440" tIns="45720" rIns="91440" bIns="45720" rtlCol="0"/>
          <a:lstStyle>
            <a:lvl1pPr algn="r">
              <a:defRPr sz="1200"/>
            </a:lvl1pPr>
          </a:lstStyle>
          <a:p>
            <a:pPr>
              <a:defRPr/>
            </a:pPr>
            <a:fld id="{F57D26A3-FF1A-4BF4-AE6A-90DA2435872E}" type="datetimeFigureOut">
              <a:rPr lang="en-US"/>
              <a:pPr>
                <a:defRPr/>
              </a:pPr>
              <a:t>4/22/2018</a:t>
            </a:fld>
            <a:endParaRPr lang="en-US"/>
          </a:p>
        </p:txBody>
      </p:sp>
      <p:sp>
        <p:nvSpPr>
          <p:cNvPr id="4" name="Slide Image Placeholder 3"/>
          <p:cNvSpPr>
            <a:spLocks noGrp="1" noRot="1" noChangeAspect="1"/>
          </p:cNvSpPr>
          <p:nvPr>
            <p:ph type="sldImg" idx="2"/>
          </p:nvPr>
        </p:nvSpPr>
        <p:spPr>
          <a:xfrm>
            <a:off x="444500" y="708025"/>
            <a:ext cx="6299200" cy="35433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19138" y="4487863"/>
            <a:ext cx="5749925" cy="4252912"/>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974138"/>
            <a:ext cx="3114675" cy="47307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071938" y="8974138"/>
            <a:ext cx="3114675" cy="473075"/>
          </a:xfrm>
          <a:prstGeom prst="rect">
            <a:avLst/>
          </a:prstGeom>
        </p:spPr>
        <p:txBody>
          <a:bodyPr vert="horz" lIns="91440" tIns="45720" rIns="91440" bIns="45720" rtlCol="0" anchor="b"/>
          <a:lstStyle>
            <a:lvl1pPr algn="r">
              <a:defRPr sz="1200"/>
            </a:lvl1pPr>
          </a:lstStyle>
          <a:p>
            <a:pPr>
              <a:defRPr/>
            </a:pPr>
            <a:fld id="{E91C980E-4CC5-4AD9-991F-5D42EEE1B9FA}" type="slidenum">
              <a:rPr lang="en-US"/>
              <a:pPr>
                <a:defRPr/>
              </a:pPr>
              <a:t>‹#›</a:t>
            </a:fld>
            <a:endParaRPr lang="en-US"/>
          </a:p>
        </p:txBody>
      </p:sp>
    </p:spTree>
    <p:extLst>
      <p:ext uri="{BB962C8B-B14F-4D97-AF65-F5344CB8AC3E}">
        <p14:creationId xmlns:p14="http://schemas.microsoft.com/office/powerpoint/2010/main" val="2325178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444500" y="708025"/>
            <a:ext cx="6299200"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978938B-DB39-48FC-9C13-FEB5E4F15C19}" type="slidenum">
              <a:rPr lang="en-US" altLang="en-US" smtClean="0"/>
              <a:pPr eaLnBrk="1" hangingPunct="1">
                <a:spcBef>
                  <a:spcPct val="0"/>
                </a:spcBef>
              </a:pPr>
              <a:t>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pPr/>
              <a:t>5</a:t>
            </a:fld>
            <a:endParaRPr lang="en-US" altLang="en-US" smtClean="0"/>
          </a:p>
        </p:txBody>
      </p:sp>
    </p:spTree>
    <p:extLst>
      <p:ext uri="{BB962C8B-B14F-4D97-AF65-F5344CB8AC3E}">
        <p14:creationId xmlns:p14="http://schemas.microsoft.com/office/powerpoint/2010/main" val="3297588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smtClean="0"/>
              <a:t>Target is to be able to achieve 2 cm accuracy </a:t>
            </a:r>
            <a:r>
              <a:rPr lang="en-US" altLang="en-US" dirty="0" err="1" smtClean="0"/>
              <a:t>orthometric</a:t>
            </a:r>
            <a:r>
              <a:rPr lang="en-US" altLang="en-US" dirty="0" smtClean="0"/>
              <a:t> heights (where possible) using a GNSS receiver and a geoid model</a:t>
            </a:r>
          </a:p>
          <a:p>
            <a:pPr marL="171450" indent="-171450">
              <a:buFontTx/>
              <a:buChar char="-"/>
              <a:defRPr/>
            </a:pPr>
            <a:r>
              <a:rPr lang="en-US" altLang="en-US" dirty="0" smtClean="0"/>
              <a:t>Roughly 1 cm uncertainty from GNSS and 1 cm from the geoid model</a:t>
            </a:r>
          </a:p>
          <a:p>
            <a:pPr marL="171450" indent="-171450">
              <a:buFontTx/>
              <a:buChar char="-"/>
              <a:defRPr/>
            </a:pPr>
            <a:endParaRPr lang="en-US" altLang="en-US" dirty="0" smtClean="0"/>
          </a:p>
          <a:p>
            <a:pPr>
              <a:defRPr/>
            </a:pPr>
            <a:r>
              <a:rPr lang="en-US" altLang="en-US" dirty="0" smtClean="0"/>
              <a:t>GRAV-D</a:t>
            </a:r>
          </a:p>
          <a:p>
            <a:pPr marL="171450" indent="-171450">
              <a:buFontTx/>
              <a:buChar char="-"/>
              <a:defRPr/>
            </a:pPr>
            <a:r>
              <a:rPr lang="en-US" altLang="en-US" dirty="0" smtClean="0"/>
              <a:t>Phase 1: snapshot of the entire country to provide a consistent data set</a:t>
            </a:r>
          </a:p>
          <a:p>
            <a:pPr marL="171450" indent="-171450">
              <a:buFontTx/>
              <a:buChar char="-"/>
              <a:defRPr/>
            </a:pPr>
            <a:r>
              <a:rPr lang="en-US" altLang="en-US" dirty="0" smtClean="0"/>
              <a:t>Phase 2: long term monitoring of geoid change – in development</a:t>
            </a:r>
          </a:p>
          <a:p>
            <a:pPr marL="171450" indent="-171450">
              <a:buFontTx/>
              <a:buChar char="-"/>
              <a:defRPr/>
            </a:pPr>
            <a:r>
              <a:rPr lang="en-US" altLang="en-US" dirty="0" smtClean="0"/>
              <a:t>Work with partners to incorporate additional gravity data, particularly surface gravity data, validate existing data, and monitor change</a:t>
            </a:r>
          </a:p>
          <a:p>
            <a:pPr>
              <a:defRPr/>
            </a:pPr>
            <a:endParaRPr lang="en-US" altLang="en-US" dirty="0" smtClean="0"/>
          </a:p>
        </p:txBody>
      </p:sp>
      <p:sp>
        <p:nvSpPr>
          <p:cNvPr id="4" name="Slide Number Placeholder 3"/>
          <p:cNvSpPr>
            <a:spLocks noGrp="1"/>
          </p:cNvSpPr>
          <p:nvPr>
            <p:ph type="sldNum" sz="quarter" idx="5"/>
          </p:nvPr>
        </p:nvSpPr>
        <p:spPr/>
        <p:txBody>
          <a:bodyPr/>
          <a:lstStyle/>
          <a:p>
            <a:pPr>
              <a:defRPr/>
            </a:pPr>
            <a:fld id="{87737A64-DDBC-4550-853A-4F8746BEFA72}" type="slidenum">
              <a:rPr lang="en-US" smtClean="0"/>
              <a:pPr>
                <a:defRPr/>
              </a:pPr>
              <a:t>11</a:t>
            </a:fld>
            <a:endParaRPr lang="en-US"/>
          </a:p>
        </p:txBody>
      </p:sp>
    </p:spTree>
    <p:extLst>
      <p:ext uri="{BB962C8B-B14F-4D97-AF65-F5344CB8AC3E}">
        <p14:creationId xmlns:p14="http://schemas.microsoft.com/office/powerpoint/2010/main" val="1757987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smtClean="0"/>
              <a:t>Project Scope:</a:t>
            </a:r>
          </a:p>
          <a:p>
            <a:pPr marL="171450" indent="-171450">
              <a:buFontTx/>
              <a:buChar char="-"/>
              <a:defRPr/>
            </a:pPr>
            <a:r>
              <a:rPr lang="en-US" dirty="0" smtClean="0"/>
              <a:t>Scope of the project: cover roughly 15.6 million square kilometers – contiguous united states, Alaska, Hawaii, Guam, and American Samoa</a:t>
            </a:r>
          </a:p>
          <a:p>
            <a:pPr marL="171450" indent="-171450">
              <a:buFontTx/>
              <a:buChar char="-"/>
              <a:defRPr/>
            </a:pPr>
            <a:r>
              <a:rPr lang="en-US" dirty="0" smtClean="0"/>
              <a:t>In order to blend with satellite altimetry data the airborne survey is done to the continental shelf where possible or ~ 200 km beyond the shoreline or border, whichever is further</a:t>
            </a:r>
          </a:p>
          <a:p>
            <a:pPr marL="171450" indent="-171450">
              <a:buFontTx/>
              <a:buChar char="-"/>
              <a:defRPr/>
            </a:pPr>
            <a:r>
              <a:rPr lang="en-US" dirty="0" smtClean="0"/>
              <a:t>Deadline of 2022 for datum rollout, which means a target of 2021 to finish the airborne survey</a:t>
            </a:r>
          </a:p>
          <a:p>
            <a:pPr marL="171450" indent="-171450">
              <a:buFontTx/>
              <a:buChar char="-"/>
              <a:defRPr/>
            </a:pPr>
            <a:r>
              <a:rPr lang="en-US" dirty="0" smtClean="0"/>
              <a:t>Priority areas were defined as Alaska and coastal areas</a:t>
            </a:r>
          </a:p>
          <a:p>
            <a:pPr>
              <a:defRPr/>
            </a:pPr>
            <a:endParaRPr lang="en-US" dirty="0" smtClean="0"/>
          </a:p>
          <a:p>
            <a:pPr>
              <a:defRPr/>
            </a:pPr>
            <a:r>
              <a:rPr lang="en-US" dirty="0" smtClean="0"/>
              <a:t>Challenges:</a:t>
            </a:r>
          </a:p>
          <a:p>
            <a:pPr marL="171450" indent="-171450">
              <a:buFontTx/>
              <a:buChar char="-"/>
              <a:defRPr/>
            </a:pPr>
            <a:r>
              <a:rPr lang="en-US" dirty="0" smtClean="0"/>
              <a:t>Fixed annual budget and time </a:t>
            </a:r>
            <a:r>
              <a:rPr lang="en-US" dirty="0" smtClean="0">
                <a:sym typeface="Wingdings" panose="05000000000000000000" pitchFamily="2" charset="2"/>
              </a:rPr>
              <a:t> design of surveys had to fit within an annual budget of $3.5 million and meet the deadline</a:t>
            </a:r>
          </a:p>
          <a:p>
            <a:pPr marL="171450" indent="-171450">
              <a:buFontTx/>
              <a:buChar char="-"/>
              <a:defRPr/>
            </a:pPr>
            <a:r>
              <a:rPr lang="en-US" dirty="0" smtClean="0">
                <a:sym typeface="Wingdings" panose="05000000000000000000" pitchFamily="2" charset="2"/>
              </a:rPr>
              <a:t>This was a major factor in setting altitude and line spacing</a:t>
            </a:r>
            <a:endParaRPr lang="en-US" dirty="0"/>
          </a:p>
        </p:txBody>
      </p:sp>
      <p:sp>
        <p:nvSpPr>
          <p:cNvPr id="4" name="Slide Number Placeholder 3"/>
          <p:cNvSpPr>
            <a:spLocks noGrp="1"/>
          </p:cNvSpPr>
          <p:nvPr>
            <p:ph type="sldNum" sz="quarter" idx="5"/>
          </p:nvPr>
        </p:nvSpPr>
        <p:spPr/>
        <p:txBody>
          <a:bodyPr/>
          <a:lstStyle/>
          <a:p>
            <a:pPr>
              <a:defRPr/>
            </a:pPr>
            <a:fld id="{E1AE393A-0202-483F-ADBF-0D0FB5E9EA91}" type="slidenum">
              <a:rPr lang="en-US" smtClean="0"/>
              <a:pPr>
                <a:defRPr/>
              </a:pPr>
              <a:t>12</a:t>
            </a:fld>
            <a:endParaRPr lang="en-US"/>
          </a:p>
        </p:txBody>
      </p:sp>
    </p:spTree>
    <p:extLst>
      <p:ext uri="{BB962C8B-B14F-4D97-AF65-F5344CB8AC3E}">
        <p14:creationId xmlns:p14="http://schemas.microsoft.com/office/powerpoint/2010/main" val="4245266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We’ve set up a basic GIS GPRA monitoring in the War Room.  We will report the coordinates of our survey monthly and they will calculate our percentages.  </a:t>
            </a:r>
          </a:p>
        </p:txBody>
      </p:sp>
      <p:sp>
        <p:nvSpPr>
          <p:cNvPr id="53252" name="Slide Number Placeholder 3"/>
          <p:cNvSpPr>
            <a:spLocks noGrp="1"/>
          </p:cNvSpPr>
          <p:nvPr>
            <p:ph type="sldNum" sz="quarter" idx="5"/>
          </p:nvPr>
        </p:nvSpPr>
        <p:spPr>
          <a:xfrm>
            <a:off x="5188477" y="6658664"/>
            <a:ext cx="3969279" cy="3505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808" eaLnBrk="0" hangingPunct="0">
              <a:defRPr sz="1400" b="1">
                <a:solidFill>
                  <a:schemeClr val="tx1"/>
                </a:solidFill>
                <a:latin typeface="Verdana" pitchFamily="34" charset="0"/>
              </a:defRPr>
            </a:lvl1pPr>
            <a:lvl2pPr marL="742856" indent="-285713" defTabSz="923808" eaLnBrk="0" hangingPunct="0">
              <a:defRPr sz="1400" b="1">
                <a:solidFill>
                  <a:schemeClr val="tx1"/>
                </a:solidFill>
                <a:latin typeface="Verdana" pitchFamily="34" charset="0"/>
              </a:defRPr>
            </a:lvl2pPr>
            <a:lvl3pPr marL="1142854" indent="-228570" defTabSz="923808" eaLnBrk="0" hangingPunct="0">
              <a:defRPr sz="1400" b="1">
                <a:solidFill>
                  <a:schemeClr val="tx1"/>
                </a:solidFill>
                <a:latin typeface="Verdana" pitchFamily="34" charset="0"/>
              </a:defRPr>
            </a:lvl3pPr>
            <a:lvl4pPr marL="1599995" indent="-228570" defTabSz="923808" eaLnBrk="0" hangingPunct="0">
              <a:defRPr sz="1400" b="1">
                <a:solidFill>
                  <a:schemeClr val="tx1"/>
                </a:solidFill>
                <a:latin typeface="Verdana" pitchFamily="34" charset="0"/>
              </a:defRPr>
            </a:lvl4pPr>
            <a:lvl5pPr marL="2057137" indent="-228570" defTabSz="923808" eaLnBrk="0" hangingPunct="0">
              <a:defRPr sz="1400" b="1">
                <a:solidFill>
                  <a:schemeClr val="tx1"/>
                </a:solidFill>
                <a:latin typeface="Verdana" pitchFamily="34" charset="0"/>
              </a:defRPr>
            </a:lvl5pPr>
            <a:lvl6pPr marL="2514279" indent="-228570" defTabSz="923808" eaLnBrk="0" fontAlgn="base" hangingPunct="0">
              <a:spcBef>
                <a:spcPct val="0"/>
              </a:spcBef>
              <a:spcAft>
                <a:spcPct val="0"/>
              </a:spcAft>
              <a:defRPr sz="1400" b="1">
                <a:solidFill>
                  <a:schemeClr val="tx1"/>
                </a:solidFill>
                <a:latin typeface="Verdana" pitchFamily="34" charset="0"/>
              </a:defRPr>
            </a:lvl6pPr>
            <a:lvl7pPr marL="2971419" indent="-228570" defTabSz="923808" eaLnBrk="0" fontAlgn="base" hangingPunct="0">
              <a:spcBef>
                <a:spcPct val="0"/>
              </a:spcBef>
              <a:spcAft>
                <a:spcPct val="0"/>
              </a:spcAft>
              <a:defRPr sz="1400" b="1">
                <a:solidFill>
                  <a:schemeClr val="tx1"/>
                </a:solidFill>
                <a:latin typeface="Verdana" pitchFamily="34" charset="0"/>
              </a:defRPr>
            </a:lvl7pPr>
            <a:lvl8pPr marL="3428562" indent="-228570" defTabSz="923808" eaLnBrk="0" fontAlgn="base" hangingPunct="0">
              <a:spcBef>
                <a:spcPct val="0"/>
              </a:spcBef>
              <a:spcAft>
                <a:spcPct val="0"/>
              </a:spcAft>
              <a:defRPr sz="1400" b="1">
                <a:solidFill>
                  <a:schemeClr val="tx1"/>
                </a:solidFill>
                <a:latin typeface="Verdana" pitchFamily="34" charset="0"/>
              </a:defRPr>
            </a:lvl8pPr>
            <a:lvl9pPr marL="3885703" indent="-228570" defTabSz="923808" eaLnBrk="0" fontAlgn="base" hangingPunct="0">
              <a:spcBef>
                <a:spcPct val="0"/>
              </a:spcBef>
              <a:spcAft>
                <a:spcPct val="0"/>
              </a:spcAft>
              <a:defRPr sz="1400" b="1">
                <a:solidFill>
                  <a:schemeClr val="tx1"/>
                </a:solidFill>
                <a:latin typeface="Verdana" pitchFamily="34" charset="0"/>
              </a:defRPr>
            </a:lvl9pPr>
          </a:lstStyle>
          <a:p>
            <a:pPr eaLnBrk="1" hangingPunct="1"/>
            <a:fld id="{DF6A3A44-F5AB-44E7-8A72-BA05E4C22111}" type="slidenum">
              <a:rPr lang="en-US" sz="1200" b="0">
                <a:latin typeface="Arial" pitchFamily="34" charset="0"/>
              </a:rPr>
              <a:pPr eaLnBrk="1" hangingPunct="1"/>
              <a:t>13</a:t>
            </a:fld>
            <a:endParaRPr lang="en-US" sz="1200" b="0">
              <a:latin typeface="Arial" pitchFamily="34" charset="0"/>
            </a:endParaRPr>
          </a:p>
        </p:txBody>
      </p:sp>
    </p:spTree>
    <p:extLst>
      <p:ext uri="{BB962C8B-B14F-4D97-AF65-F5344CB8AC3E}">
        <p14:creationId xmlns:p14="http://schemas.microsoft.com/office/powerpoint/2010/main" val="340501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two manifestations of the growing mass in the deep mantle under Hudson Bay:</a:t>
            </a:r>
          </a:p>
          <a:p>
            <a:endParaRPr lang="en-US" baseline="0" dirty="0" smtClean="0"/>
          </a:p>
          <a:p>
            <a:pPr marL="228600" indent="-228600">
              <a:buAutoNum type="arabicParenR"/>
            </a:pPr>
            <a:r>
              <a:rPr lang="en-US" baseline="0" dirty="0" smtClean="0"/>
              <a:t>Geometric – a GPS receiver will see the crust uplifting as the increase in mantle mass pushes the crust up in a displacement.  </a:t>
            </a:r>
          </a:p>
          <a:p>
            <a:pPr marL="228600" indent="-228600">
              <a:buAutoNum type="arabicParenR"/>
            </a:pPr>
            <a:endParaRPr lang="en-US" baseline="0" dirty="0" smtClean="0"/>
          </a:p>
          <a:p>
            <a:pPr marL="228600" indent="-228600">
              <a:buAutoNum type="arabicParenR"/>
            </a:pPr>
            <a:r>
              <a:rPr lang="en-US" baseline="0" dirty="0" smtClean="0"/>
              <a:t>Geopotential – a gravimeter on the surface will sense the growing mass as an increase in the acceleration of gravity, BUT this will be slightly tempered by a reduction in gravity as well (because the gravimeter on the surface is getting farther from the Earth’s center).  Still, the gain (from mass increase) is larger than the loss (from geometric movement) for a net gain.  Because the net gain in gravity is not caused purely by being at a new crustal height, this translates into an increase in geoid undulations, or a “swelling” of the geoid in this region.</a:t>
            </a:r>
          </a:p>
          <a:p>
            <a:pPr marL="228600" indent="-228600">
              <a:buAutoNum type="arabicParenR"/>
            </a:pPr>
            <a:endParaRPr lang="en-US" baseline="0" dirty="0" smtClean="0"/>
          </a:p>
          <a:p>
            <a:pPr marL="0" indent="0">
              <a:buNone/>
            </a:pPr>
            <a:r>
              <a:rPr lang="en-US" baseline="0" dirty="0" smtClean="0"/>
              <a:t>This is different than a purely geometric change caused by a compression of the crust.  In that case, no significant mass is entering or leaving the region so, while GPS might sense a subsidence and a surface gravimeter might sense a slight increase as it moves closer to the Earth’s center, the geoid would not actually change.</a:t>
            </a:r>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16</a:t>
            </a:fld>
            <a:endParaRPr lang="en-US" altLang="en-US"/>
          </a:p>
        </p:txBody>
      </p:sp>
    </p:spTree>
    <p:extLst>
      <p:ext uri="{BB962C8B-B14F-4D97-AF65-F5344CB8AC3E}">
        <p14:creationId xmlns:p14="http://schemas.microsoft.com/office/powerpoint/2010/main" val="3304658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Rare, but worth monitoring, large earthquakes or volcanic eruptions can move enough mass locally</a:t>
            </a:r>
            <a:r>
              <a:rPr lang="en-US" baseline="0" dirty="0" smtClean="0"/>
              <a:t> to cause the geoid to make a permanent local shift.  </a:t>
            </a:r>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17</a:t>
            </a:fld>
            <a:endParaRPr lang="en-US" altLang="en-US"/>
          </a:p>
        </p:txBody>
      </p:sp>
    </p:spTree>
    <p:extLst>
      <p:ext uri="{BB962C8B-B14F-4D97-AF65-F5344CB8AC3E}">
        <p14:creationId xmlns:p14="http://schemas.microsoft.com/office/powerpoint/2010/main" val="160175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29269" y="928956"/>
            <a:ext cx="4137734" cy="318248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488" tIns="41744" rIns="83488" bIns="41744" anchor="ctr"/>
          <a:lstStyle/>
          <a:p>
            <a:endParaRPr lang="en-US"/>
          </a:p>
        </p:txBody>
      </p:sp>
      <p:sp>
        <p:nvSpPr>
          <p:cNvPr id="4098" name="Text Box 2"/>
          <p:cNvSpPr txBox="1">
            <a:spLocks noGrp="1" noChangeArrowheads="1"/>
          </p:cNvSpPr>
          <p:nvPr>
            <p:ph type="body"/>
          </p:nvPr>
        </p:nvSpPr>
        <p:spPr bwMode="auto">
          <a:xfrm>
            <a:off x="1067665" y="4419136"/>
            <a:ext cx="4868090" cy="35312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8271" indent="-78271" eaLnBrk="1">
              <a:lnSpc>
                <a:spcPct val="93000"/>
              </a:lnSpc>
              <a:spcBef>
                <a:spcPct val="0"/>
              </a:spcBef>
              <a:buSzPct val="45000"/>
              <a:tabLst>
                <a:tab pos="660948" algn="l"/>
                <a:tab pos="1321895" algn="l"/>
                <a:tab pos="1982842" algn="l"/>
                <a:tab pos="2643789" algn="l"/>
                <a:tab pos="3304737" algn="l"/>
                <a:tab pos="3965684" algn="l"/>
                <a:tab pos="4626632" algn="l"/>
              </a:tabLst>
            </a:pPr>
            <a:r>
              <a:rPr lang="en-GB" altLang="en-US" dirty="0">
                <a:latin typeface="Arial" charset="0"/>
                <a:ea typeface="msgothic" charset="0"/>
                <a:cs typeface="msgothic" charset="0"/>
              </a:rPr>
              <a:t>Seasonal variations of the synthetic geoids for 1987 computed using global model forecasts for the same period: atmosphere from ECMWF; oceans from POCM; total land water plus snow from </a:t>
            </a:r>
            <a:r>
              <a:rPr lang="en-GB" altLang="en-US" dirty="0" err="1">
                <a:latin typeface="Arial" charset="0"/>
                <a:ea typeface="msgothic" charset="0"/>
                <a:cs typeface="msgothic" charset="0"/>
              </a:rPr>
              <a:t>LaD</a:t>
            </a:r>
            <a:r>
              <a:rPr lang="en-GB" altLang="en-US" dirty="0" smtClean="0">
                <a:latin typeface="Arial" charset="0"/>
                <a:ea typeface="msgothic" charset="0"/>
                <a:cs typeface="msgothic" charset="0"/>
              </a:rPr>
              <a:t>.  </a:t>
            </a:r>
          </a:p>
          <a:p>
            <a:pPr marL="78271" indent="-78271" eaLnBrk="1">
              <a:lnSpc>
                <a:spcPct val="93000"/>
              </a:lnSpc>
              <a:spcBef>
                <a:spcPct val="0"/>
              </a:spcBef>
              <a:buSzPct val="45000"/>
              <a:tabLst>
                <a:tab pos="660948" algn="l"/>
                <a:tab pos="1321895" algn="l"/>
                <a:tab pos="1982842" algn="l"/>
                <a:tab pos="2643789" algn="l"/>
                <a:tab pos="3304737" algn="l"/>
                <a:tab pos="3965684" algn="l"/>
                <a:tab pos="4626632" algn="l"/>
              </a:tabLst>
            </a:pPr>
            <a:endParaRPr lang="en-GB" altLang="en-US" dirty="0" smtClean="0">
              <a:latin typeface="Arial" charset="0"/>
              <a:ea typeface="msgothic" charset="0"/>
              <a:cs typeface="msgothic" charset="0"/>
            </a:endParaRPr>
          </a:p>
          <a:p>
            <a:pPr marL="78271" indent="-78271" eaLnBrk="1">
              <a:lnSpc>
                <a:spcPct val="93000"/>
              </a:lnSpc>
              <a:spcBef>
                <a:spcPct val="0"/>
              </a:spcBef>
              <a:buSzPct val="45000"/>
              <a:tabLst>
                <a:tab pos="660948" algn="l"/>
                <a:tab pos="1321895" algn="l"/>
                <a:tab pos="1982842" algn="l"/>
                <a:tab pos="2643789" algn="l"/>
                <a:tab pos="3304737" algn="l"/>
                <a:tab pos="3965684" algn="l"/>
                <a:tab pos="4626632" algn="l"/>
              </a:tabLst>
            </a:pPr>
            <a:r>
              <a:rPr lang="en-GB" altLang="en-US" dirty="0" smtClean="0">
                <a:latin typeface="Arial" charset="0"/>
                <a:ea typeface="msgothic" charset="0"/>
                <a:cs typeface="msgothic" charset="0"/>
              </a:rPr>
              <a:t>NGS</a:t>
            </a:r>
            <a:r>
              <a:rPr lang="en-GB" altLang="en-US" baseline="0" dirty="0" smtClean="0">
                <a:latin typeface="Arial" charset="0"/>
                <a:ea typeface="msgothic" charset="0"/>
                <a:cs typeface="msgothic" charset="0"/>
              </a:rPr>
              <a:t> sees this as a signal to be modelled and removed so users are not worried about “seasonal heights”.</a:t>
            </a:r>
            <a:endParaRPr lang="en-GB" altLang="en-US" dirty="0">
              <a:latin typeface="Arial" charset="0"/>
              <a:ea typeface="msgothic" charset="0"/>
              <a:cs typeface="msgothic" charset="0"/>
            </a:endParaRPr>
          </a:p>
        </p:txBody>
      </p:sp>
    </p:spTree>
    <p:extLst>
      <p:ext uri="{BB962C8B-B14F-4D97-AF65-F5344CB8AC3E}">
        <p14:creationId xmlns:p14="http://schemas.microsoft.com/office/powerpoint/2010/main" val="2385574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Session III  Track AAGS                              NAPGD2022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UESI 2018 Surveying &amp; Geomatics Conference                Pomona, CA            22-24 April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64BD1C85-38DB-4F5E-AD2B-B2EDB0178288}" type="slidenum">
              <a:rPr lang="en-US"/>
              <a:pPr>
                <a:defRPr/>
              </a:pPr>
              <a:t>‹#›</a:t>
            </a:fld>
            <a:endParaRPr lang="en-US"/>
          </a:p>
        </p:txBody>
      </p:sp>
    </p:spTree>
    <p:extLst>
      <p:ext uri="{BB962C8B-B14F-4D97-AF65-F5344CB8AC3E}">
        <p14:creationId xmlns:p14="http://schemas.microsoft.com/office/powerpoint/2010/main" val="122223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Session III  Track AAGS                              NAPGD2022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UESI 2018 Surveying &amp; Geomatics Conference                Pomona, CA            22-24 April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711EBCF9-274B-4AD9-8180-E9EF15D8998E}" type="slidenum">
              <a:rPr lang="en-US"/>
              <a:pPr>
                <a:defRPr/>
              </a:pPr>
              <a:t>‹#›</a:t>
            </a:fld>
            <a:endParaRPr lang="en-US"/>
          </a:p>
        </p:txBody>
      </p:sp>
    </p:spTree>
    <p:extLst>
      <p:ext uri="{BB962C8B-B14F-4D97-AF65-F5344CB8AC3E}">
        <p14:creationId xmlns:p14="http://schemas.microsoft.com/office/powerpoint/2010/main" val="36280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Session III  Track AAGS                              NAPGD2022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UESI 2018 Surveying &amp; Geomatics Conference                Pomona, CA            22-24 April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A0B74F91-1CEF-4B1A-B06C-FC7B66278FED}" type="slidenum">
              <a:rPr lang="en-US"/>
              <a:pPr>
                <a:defRPr/>
              </a:pPr>
              <a:t>‹#›</a:t>
            </a:fld>
            <a:endParaRPr lang="en-US"/>
          </a:p>
        </p:txBody>
      </p:sp>
    </p:spTree>
    <p:extLst>
      <p:ext uri="{BB962C8B-B14F-4D97-AF65-F5344CB8AC3E}">
        <p14:creationId xmlns:p14="http://schemas.microsoft.com/office/powerpoint/2010/main" val="160146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ur Quad">
    <p:spTree>
      <p:nvGrpSpPr>
        <p:cNvPr id="1" name=""/>
        <p:cNvGrpSpPr/>
        <p:nvPr/>
      </p:nvGrpSpPr>
      <p:grpSpPr>
        <a:xfrm>
          <a:off x="0" y="0"/>
          <a:ext cx="0" cy="0"/>
          <a:chOff x="0" y="0"/>
          <a:chExt cx="0" cy="0"/>
        </a:xfrm>
      </p:grpSpPr>
      <p:sp>
        <p:nvSpPr>
          <p:cNvPr id="3" name="Rectangle 2"/>
          <p:cNvSpPr/>
          <p:nvPr userDrawn="1"/>
        </p:nvSpPr>
        <p:spPr bwMode="gray">
          <a:xfrm>
            <a:off x="812800" y="1524000"/>
            <a:ext cx="10566400" cy="4800600"/>
          </a:xfrm>
          <a:prstGeom prst="rect">
            <a:avLst/>
          </a:prstGeom>
          <a:solidFill>
            <a:schemeClr val="bg1"/>
          </a:solidFill>
          <a:ln w="5715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 name="Rectangle 3"/>
          <p:cNvSpPr>
            <a:spLocks noChangeArrowheads="1"/>
          </p:cNvSpPr>
          <p:nvPr userDrawn="1"/>
        </p:nvSpPr>
        <p:spPr bwMode="auto">
          <a:xfrm>
            <a:off x="819152" y="1514476"/>
            <a:ext cx="10560049" cy="314325"/>
          </a:xfrm>
          <a:prstGeom prst="rect">
            <a:avLst/>
          </a:prstGeom>
          <a:solidFill>
            <a:schemeClr val="tx1">
              <a:lumMod val="75000"/>
              <a:lumOff val="25000"/>
            </a:schemeClr>
          </a:solidFill>
          <a:ln w="9525" algn="ctr">
            <a:noFill/>
            <a:miter lim="800000"/>
            <a:headEnd/>
            <a:tailEnd/>
          </a:ln>
        </p:spPr>
        <p:txBody>
          <a:bodyPr wrap="none" anchor="ctr"/>
          <a:lstStyle/>
          <a:p>
            <a:pPr fontAlgn="auto">
              <a:spcBef>
                <a:spcPts val="0"/>
              </a:spcBef>
              <a:spcAft>
                <a:spcPts val="0"/>
              </a:spcAft>
              <a:defRPr/>
            </a:pPr>
            <a:endParaRPr lang="en-US">
              <a:solidFill>
                <a:srgbClr val="151515"/>
              </a:solidFill>
              <a:latin typeface="Arial"/>
              <a:cs typeface="+mn-cs"/>
            </a:endParaRPr>
          </a:p>
        </p:txBody>
      </p:sp>
      <p:sp>
        <p:nvSpPr>
          <p:cNvPr id="5" name="Rectangle 4"/>
          <p:cNvSpPr>
            <a:spLocks noChangeArrowheads="1"/>
          </p:cNvSpPr>
          <p:nvPr userDrawn="1"/>
        </p:nvSpPr>
        <p:spPr bwMode="auto">
          <a:xfrm>
            <a:off x="812800" y="3962401"/>
            <a:ext cx="10560051" cy="314325"/>
          </a:xfrm>
          <a:prstGeom prst="rect">
            <a:avLst/>
          </a:prstGeom>
          <a:solidFill>
            <a:schemeClr val="tx1">
              <a:lumMod val="75000"/>
              <a:lumOff val="25000"/>
            </a:schemeClr>
          </a:solidFill>
          <a:ln w="9525" algn="ctr">
            <a:noFill/>
            <a:miter lim="800000"/>
            <a:headEnd/>
            <a:tailEnd/>
          </a:ln>
        </p:spPr>
        <p:txBody>
          <a:bodyPr wrap="none" anchor="ctr"/>
          <a:lstStyle/>
          <a:p>
            <a:pPr fontAlgn="auto">
              <a:spcBef>
                <a:spcPts val="0"/>
              </a:spcBef>
              <a:spcAft>
                <a:spcPts val="0"/>
              </a:spcAft>
              <a:defRPr/>
            </a:pPr>
            <a:endParaRPr lang="en-US">
              <a:solidFill>
                <a:srgbClr val="151515"/>
              </a:solidFill>
              <a:latin typeface="Arial"/>
              <a:cs typeface="+mn-cs"/>
            </a:endParaRPr>
          </a:p>
        </p:txBody>
      </p:sp>
      <p:cxnSp>
        <p:nvCxnSpPr>
          <p:cNvPr id="6" name="Straight Connector 5"/>
          <p:cNvCxnSpPr>
            <a:endCxn id="3" idx="2"/>
          </p:cNvCxnSpPr>
          <p:nvPr userDrawn="1"/>
        </p:nvCxnSpPr>
        <p:spPr bwMode="gray">
          <a:xfrm rot="5400000">
            <a:off x="3848101" y="4076171"/>
            <a:ext cx="4495800" cy="4233"/>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bwMode="gray">
          <a:xfrm>
            <a:off x="3194305" y="164592"/>
            <a:ext cx="8623300" cy="673608"/>
          </a:xfrm>
          <a:prstGeom prst="rect">
            <a:avLst/>
          </a:prstGeom>
        </p:spPr>
        <p:txBody>
          <a:bodyPr/>
          <a:lstStyle>
            <a:lvl1pPr>
              <a:defRPr sz="1800"/>
            </a:lvl1pPr>
          </a:lstStyle>
          <a:p>
            <a:r>
              <a:rPr lang="en-US" smtClean="0"/>
              <a:t>Click to edit Master title style</a:t>
            </a:r>
            <a:endParaRPr lang="en-US" dirty="0"/>
          </a:p>
        </p:txBody>
      </p:sp>
    </p:spTree>
    <p:extLst>
      <p:ext uri="{BB962C8B-B14F-4D97-AF65-F5344CB8AC3E}">
        <p14:creationId xmlns:p14="http://schemas.microsoft.com/office/powerpoint/2010/main" val="3869145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our Quad">
    <p:spTree>
      <p:nvGrpSpPr>
        <p:cNvPr id="1" name=""/>
        <p:cNvGrpSpPr/>
        <p:nvPr/>
      </p:nvGrpSpPr>
      <p:grpSpPr>
        <a:xfrm>
          <a:off x="0" y="0"/>
          <a:ext cx="0" cy="0"/>
          <a:chOff x="0" y="0"/>
          <a:chExt cx="0" cy="0"/>
        </a:xfrm>
      </p:grpSpPr>
      <p:sp>
        <p:nvSpPr>
          <p:cNvPr id="3" name="Rectangle 2"/>
          <p:cNvSpPr/>
          <p:nvPr userDrawn="1"/>
        </p:nvSpPr>
        <p:spPr bwMode="gray">
          <a:xfrm>
            <a:off x="812800" y="1524000"/>
            <a:ext cx="10566400" cy="4800600"/>
          </a:xfrm>
          <a:prstGeom prst="rect">
            <a:avLst/>
          </a:prstGeom>
          <a:solidFill>
            <a:schemeClr val="bg1"/>
          </a:solidFill>
          <a:ln w="5715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 name="Rectangle 3"/>
          <p:cNvSpPr>
            <a:spLocks noChangeArrowheads="1"/>
          </p:cNvSpPr>
          <p:nvPr userDrawn="1"/>
        </p:nvSpPr>
        <p:spPr bwMode="auto">
          <a:xfrm>
            <a:off x="819152" y="1514476"/>
            <a:ext cx="10560049" cy="314325"/>
          </a:xfrm>
          <a:prstGeom prst="rect">
            <a:avLst/>
          </a:prstGeom>
          <a:solidFill>
            <a:schemeClr val="tx1">
              <a:lumMod val="75000"/>
              <a:lumOff val="25000"/>
            </a:schemeClr>
          </a:solidFill>
          <a:ln w="9525" algn="ctr">
            <a:noFill/>
            <a:miter lim="800000"/>
            <a:headEnd/>
            <a:tailEnd/>
          </a:ln>
        </p:spPr>
        <p:txBody>
          <a:bodyPr wrap="none" anchor="ctr"/>
          <a:lstStyle/>
          <a:p>
            <a:pPr fontAlgn="auto">
              <a:spcBef>
                <a:spcPts val="0"/>
              </a:spcBef>
              <a:spcAft>
                <a:spcPts val="0"/>
              </a:spcAft>
              <a:defRPr/>
            </a:pPr>
            <a:endParaRPr lang="en-US">
              <a:solidFill>
                <a:srgbClr val="151515"/>
              </a:solidFill>
              <a:latin typeface="Arial"/>
            </a:endParaRPr>
          </a:p>
        </p:txBody>
      </p:sp>
      <p:sp>
        <p:nvSpPr>
          <p:cNvPr id="5" name="Rectangle 4"/>
          <p:cNvSpPr>
            <a:spLocks noChangeArrowheads="1"/>
          </p:cNvSpPr>
          <p:nvPr userDrawn="1"/>
        </p:nvSpPr>
        <p:spPr bwMode="auto">
          <a:xfrm>
            <a:off x="812800" y="3962401"/>
            <a:ext cx="10560051" cy="314325"/>
          </a:xfrm>
          <a:prstGeom prst="rect">
            <a:avLst/>
          </a:prstGeom>
          <a:solidFill>
            <a:schemeClr val="tx1">
              <a:lumMod val="75000"/>
              <a:lumOff val="25000"/>
            </a:schemeClr>
          </a:solidFill>
          <a:ln w="9525" algn="ctr">
            <a:noFill/>
            <a:miter lim="800000"/>
            <a:headEnd/>
            <a:tailEnd/>
          </a:ln>
        </p:spPr>
        <p:txBody>
          <a:bodyPr wrap="none" anchor="ctr"/>
          <a:lstStyle/>
          <a:p>
            <a:pPr fontAlgn="auto">
              <a:spcBef>
                <a:spcPts val="0"/>
              </a:spcBef>
              <a:spcAft>
                <a:spcPts val="0"/>
              </a:spcAft>
              <a:defRPr/>
            </a:pPr>
            <a:endParaRPr lang="en-US">
              <a:solidFill>
                <a:srgbClr val="151515"/>
              </a:solidFill>
              <a:latin typeface="Arial"/>
            </a:endParaRPr>
          </a:p>
        </p:txBody>
      </p:sp>
      <p:cxnSp>
        <p:nvCxnSpPr>
          <p:cNvPr id="6" name="Straight Connector 5"/>
          <p:cNvCxnSpPr>
            <a:endCxn id="3" idx="2"/>
          </p:cNvCxnSpPr>
          <p:nvPr userDrawn="1"/>
        </p:nvCxnSpPr>
        <p:spPr bwMode="gray">
          <a:xfrm rot="5400000">
            <a:off x="3848101" y="4076171"/>
            <a:ext cx="4495800" cy="4233"/>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bwMode="gray">
          <a:xfrm>
            <a:off x="3194305" y="164592"/>
            <a:ext cx="8623300" cy="673608"/>
          </a:xfrm>
          <a:prstGeom prst="rect">
            <a:avLst/>
          </a:prstGeom>
        </p:spPr>
        <p:txBody>
          <a:bodyPr/>
          <a:lstStyle>
            <a:lvl1pPr>
              <a:defRPr sz="1800"/>
            </a:lvl1pPr>
          </a:lstStyle>
          <a:p>
            <a:r>
              <a:rPr lang="en-US" smtClean="0"/>
              <a:t>Click to edit Master title style</a:t>
            </a:r>
            <a:endParaRPr lang="en-US" dirty="0"/>
          </a:p>
        </p:txBody>
      </p:sp>
    </p:spTree>
    <p:extLst>
      <p:ext uri="{BB962C8B-B14F-4D97-AF65-F5344CB8AC3E}">
        <p14:creationId xmlns:p14="http://schemas.microsoft.com/office/powerpoint/2010/main" val="407131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Session III  Track AAGS                              NAPGD2022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UESI 2018 Surveying &amp; Geomatics Conference                Pomona, CA            22-24 April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B53E34EC-22DE-4FD6-A4F8-49B4D2983042}" type="slidenum">
              <a:rPr lang="en-US"/>
              <a:pPr>
                <a:defRPr/>
              </a:pPr>
              <a:t>‹#›</a:t>
            </a:fld>
            <a:endParaRPr lang="en-US"/>
          </a:p>
        </p:txBody>
      </p:sp>
    </p:spTree>
    <p:extLst>
      <p:ext uri="{BB962C8B-B14F-4D97-AF65-F5344CB8AC3E}">
        <p14:creationId xmlns:p14="http://schemas.microsoft.com/office/powerpoint/2010/main" val="907231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Session III  Track AAGS                              NAPGD2022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UESI 2018 Surveying &amp; Geomatics Conference                Pomona, CA            22-24 April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296B2556-B9E8-4FFE-B362-3A6F2CF8DDA9}" type="slidenum">
              <a:rPr lang="en-US"/>
              <a:pPr>
                <a:defRPr/>
              </a:pPr>
              <a:t>‹#›</a:t>
            </a:fld>
            <a:endParaRPr lang="en-US"/>
          </a:p>
        </p:txBody>
      </p:sp>
    </p:spTree>
    <p:extLst>
      <p:ext uri="{BB962C8B-B14F-4D97-AF65-F5344CB8AC3E}">
        <p14:creationId xmlns:p14="http://schemas.microsoft.com/office/powerpoint/2010/main" val="3806791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Session III  Track AAGS                              NAPGD2022</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UESI 2018 Surveying &amp; Geomatics Conference                Pomona, CA            22-24 April 2018</a:t>
            </a:r>
            <a:endParaRPr lang="en-US"/>
          </a:p>
        </p:txBody>
      </p:sp>
      <p:sp>
        <p:nvSpPr>
          <p:cNvPr id="5" name="Slide Number Placeholder 5"/>
          <p:cNvSpPr>
            <a:spLocks noGrp="1"/>
          </p:cNvSpPr>
          <p:nvPr>
            <p:ph type="sldNum" sz="quarter" idx="12"/>
          </p:nvPr>
        </p:nvSpPr>
        <p:spPr/>
        <p:txBody>
          <a:bodyPr/>
          <a:lstStyle>
            <a:lvl1pPr>
              <a:defRPr/>
            </a:lvl1pPr>
          </a:lstStyle>
          <a:p>
            <a:pPr>
              <a:defRPr/>
            </a:pPr>
            <a:fld id="{9E0AF0BE-3261-4041-AAE4-5A890D552083}" type="slidenum">
              <a:rPr lang="en-US"/>
              <a:pPr>
                <a:defRPr/>
              </a:pPr>
              <a:t>‹#›</a:t>
            </a:fld>
            <a:endParaRPr lang="en-US"/>
          </a:p>
        </p:txBody>
      </p:sp>
    </p:spTree>
    <p:extLst>
      <p:ext uri="{BB962C8B-B14F-4D97-AF65-F5344CB8AC3E}">
        <p14:creationId xmlns:p14="http://schemas.microsoft.com/office/powerpoint/2010/main" val="952422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Four Quad">
    <p:spTree>
      <p:nvGrpSpPr>
        <p:cNvPr id="1" name=""/>
        <p:cNvGrpSpPr/>
        <p:nvPr/>
      </p:nvGrpSpPr>
      <p:grpSpPr>
        <a:xfrm>
          <a:off x="0" y="0"/>
          <a:ext cx="0" cy="0"/>
          <a:chOff x="0" y="0"/>
          <a:chExt cx="0" cy="0"/>
        </a:xfrm>
      </p:grpSpPr>
      <p:sp>
        <p:nvSpPr>
          <p:cNvPr id="3" name="Rectangle 2"/>
          <p:cNvSpPr/>
          <p:nvPr userDrawn="1"/>
        </p:nvSpPr>
        <p:spPr bwMode="gray">
          <a:xfrm>
            <a:off x="812800" y="1524000"/>
            <a:ext cx="10566400" cy="4800600"/>
          </a:xfrm>
          <a:prstGeom prst="rect">
            <a:avLst/>
          </a:prstGeom>
          <a:solidFill>
            <a:schemeClr val="bg1"/>
          </a:solidFill>
          <a:ln w="5715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 name="Rectangle 3"/>
          <p:cNvSpPr>
            <a:spLocks noChangeArrowheads="1"/>
          </p:cNvSpPr>
          <p:nvPr userDrawn="1"/>
        </p:nvSpPr>
        <p:spPr bwMode="auto">
          <a:xfrm>
            <a:off x="819152" y="1514476"/>
            <a:ext cx="10560049" cy="314325"/>
          </a:xfrm>
          <a:prstGeom prst="rect">
            <a:avLst/>
          </a:prstGeom>
          <a:solidFill>
            <a:schemeClr val="tx1">
              <a:lumMod val="75000"/>
              <a:lumOff val="25000"/>
            </a:schemeClr>
          </a:solidFill>
          <a:ln w="9525" algn="ctr">
            <a:noFill/>
            <a:miter lim="800000"/>
            <a:headEnd/>
            <a:tailEnd/>
          </a:ln>
        </p:spPr>
        <p:txBody>
          <a:bodyPr wrap="none" anchor="ctr"/>
          <a:lstStyle/>
          <a:p>
            <a:pPr fontAlgn="auto">
              <a:spcBef>
                <a:spcPts val="0"/>
              </a:spcBef>
              <a:spcAft>
                <a:spcPts val="0"/>
              </a:spcAft>
              <a:defRPr/>
            </a:pPr>
            <a:endParaRPr lang="en-US">
              <a:solidFill>
                <a:srgbClr val="151515"/>
              </a:solidFill>
              <a:latin typeface="Arial"/>
              <a:cs typeface="+mn-cs"/>
            </a:endParaRPr>
          </a:p>
        </p:txBody>
      </p:sp>
      <p:sp>
        <p:nvSpPr>
          <p:cNvPr id="5" name="Rectangle 4"/>
          <p:cNvSpPr>
            <a:spLocks noChangeArrowheads="1"/>
          </p:cNvSpPr>
          <p:nvPr userDrawn="1"/>
        </p:nvSpPr>
        <p:spPr bwMode="auto">
          <a:xfrm>
            <a:off x="812800" y="3962401"/>
            <a:ext cx="10560051" cy="314325"/>
          </a:xfrm>
          <a:prstGeom prst="rect">
            <a:avLst/>
          </a:prstGeom>
          <a:solidFill>
            <a:schemeClr val="tx1">
              <a:lumMod val="75000"/>
              <a:lumOff val="25000"/>
            </a:schemeClr>
          </a:solidFill>
          <a:ln w="9525" algn="ctr">
            <a:noFill/>
            <a:miter lim="800000"/>
            <a:headEnd/>
            <a:tailEnd/>
          </a:ln>
        </p:spPr>
        <p:txBody>
          <a:bodyPr wrap="none" anchor="ctr"/>
          <a:lstStyle/>
          <a:p>
            <a:pPr fontAlgn="auto">
              <a:spcBef>
                <a:spcPts val="0"/>
              </a:spcBef>
              <a:spcAft>
                <a:spcPts val="0"/>
              </a:spcAft>
              <a:defRPr/>
            </a:pPr>
            <a:endParaRPr lang="en-US">
              <a:solidFill>
                <a:srgbClr val="151515"/>
              </a:solidFill>
              <a:latin typeface="Arial"/>
              <a:cs typeface="+mn-cs"/>
            </a:endParaRPr>
          </a:p>
        </p:txBody>
      </p:sp>
      <p:cxnSp>
        <p:nvCxnSpPr>
          <p:cNvPr id="6" name="Straight Connector 5"/>
          <p:cNvCxnSpPr>
            <a:endCxn id="3" idx="2"/>
          </p:cNvCxnSpPr>
          <p:nvPr userDrawn="1"/>
        </p:nvCxnSpPr>
        <p:spPr bwMode="gray">
          <a:xfrm rot="5400000">
            <a:off x="3848101" y="4076171"/>
            <a:ext cx="4495800" cy="4233"/>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bwMode="gray">
          <a:xfrm>
            <a:off x="3194305" y="164592"/>
            <a:ext cx="8623300" cy="673608"/>
          </a:xfrm>
          <a:prstGeom prst="rect">
            <a:avLst/>
          </a:prstGeom>
        </p:spPr>
        <p:txBody>
          <a:bodyPr/>
          <a:lstStyle>
            <a:lvl1pPr>
              <a:defRPr sz="1800"/>
            </a:lvl1pPr>
          </a:lstStyle>
          <a:p>
            <a:r>
              <a:rPr lang="en-US" smtClean="0"/>
              <a:t>Click to edit Master title style</a:t>
            </a:r>
            <a:endParaRPr lang="en-US" dirty="0"/>
          </a:p>
        </p:txBody>
      </p:sp>
    </p:spTree>
    <p:extLst>
      <p:ext uri="{BB962C8B-B14F-4D97-AF65-F5344CB8AC3E}">
        <p14:creationId xmlns:p14="http://schemas.microsoft.com/office/powerpoint/2010/main" val="2721442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Session III  Track AAGS                              NAPGD2022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UESI 2018 Surveying &amp; Geomatics Conference                Pomona, CA            22-24 April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FD92A57C-10BF-4A1E-B077-FFA8C0E8EC34}" type="slidenum">
              <a:rPr lang="en-US"/>
              <a:pPr>
                <a:defRPr/>
              </a:pPr>
              <a:t>‹#›</a:t>
            </a:fld>
            <a:endParaRPr lang="en-US"/>
          </a:p>
        </p:txBody>
      </p:sp>
    </p:spTree>
    <p:extLst>
      <p:ext uri="{BB962C8B-B14F-4D97-AF65-F5344CB8AC3E}">
        <p14:creationId xmlns:p14="http://schemas.microsoft.com/office/powerpoint/2010/main" val="1392446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our Quad">
    <p:spTree>
      <p:nvGrpSpPr>
        <p:cNvPr id="1" name=""/>
        <p:cNvGrpSpPr/>
        <p:nvPr/>
      </p:nvGrpSpPr>
      <p:grpSpPr>
        <a:xfrm>
          <a:off x="0" y="0"/>
          <a:ext cx="0" cy="0"/>
          <a:chOff x="0" y="0"/>
          <a:chExt cx="0" cy="0"/>
        </a:xfrm>
      </p:grpSpPr>
      <p:sp>
        <p:nvSpPr>
          <p:cNvPr id="3" name="Rectangle 2"/>
          <p:cNvSpPr/>
          <p:nvPr userDrawn="1"/>
        </p:nvSpPr>
        <p:spPr bwMode="gray">
          <a:xfrm>
            <a:off x="812800" y="1524000"/>
            <a:ext cx="10566400" cy="4800600"/>
          </a:xfrm>
          <a:prstGeom prst="rect">
            <a:avLst/>
          </a:prstGeom>
          <a:solidFill>
            <a:schemeClr val="bg1"/>
          </a:solidFill>
          <a:ln w="5715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 name="Rectangle 3"/>
          <p:cNvSpPr>
            <a:spLocks noChangeArrowheads="1"/>
          </p:cNvSpPr>
          <p:nvPr userDrawn="1"/>
        </p:nvSpPr>
        <p:spPr bwMode="auto">
          <a:xfrm>
            <a:off x="819152" y="1514476"/>
            <a:ext cx="10560049" cy="314325"/>
          </a:xfrm>
          <a:prstGeom prst="rect">
            <a:avLst/>
          </a:prstGeom>
          <a:solidFill>
            <a:schemeClr val="tx1">
              <a:lumMod val="75000"/>
              <a:lumOff val="25000"/>
            </a:schemeClr>
          </a:solidFill>
          <a:ln w="9525" algn="ctr">
            <a:noFill/>
            <a:miter lim="800000"/>
            <a:headEnd/>
            <a:tailEnd/>
          </a:ln>
        </p:spPr>
        <p:txBody>
          <a:bodyPr wrap="none" anchor="ctr"/>
          <a:lstStyle/>
          <a:p>
            <a:pPr fontAlgn="auto">
              <a:spcBef>
                <a:spcPts val="0"/>
              </a:spcBef>
              <a:spcAft>
                <a:spcPts val="0"/>
              </a:spcAft>
              <a:defRPr/>
            </a:pPr>
            <a:endParaRPr lang="en-US">
              <a:solidFill>
                <a:srgbClr val="151515"/>
              </a:solidFill>
              <a:latin typeface="Arial"/>
              <a:cs typeface="+mn-cs"/>
            </a:endParaRPr>
          </a:p>
        </p:txBody>
      </p:sp>
      <p:sp>
        <p:nvSpPr>
          <p:cNvPr id="5" name="Rectangle 4"/>
          <p:cNvSpPr>
            <a:spLocks noChangeArrowheads="1"/>
          </p:cNvSpPr>
          <p:nvPr userDrawn="1"/>
        </p:nvSpPr>
        <p:spPr bwMode="auto">
          <a:xfrm>
            <a:off x="812800" y="3962401"/>
            <a:ext cx="10560051" cy="314325"/>
          </a:xfrm>
          <a:prstGeom prst="rect">
            <a:avLst/>
          </a:prstGeom>
          <a:solidFill>
            <a:schemeClr val="tx1">
              <a:lumMod val="75000"/>
              <a:lumOff val="25000"/>
            </a:schemeClr>
          </a:solidFill>
          <a:ln w="9525" algn="ctr">
            <a:noFill/>
            <a:miter lim="800000"/>
            <a:headEnd/>
            <a:tailEnd/>
          </a:ln>
        </p:spPr>
        <p:txBody>
          <a:bodyPr wrap="none" anchor="ctr"/>
          <a:lstStyle/>
          <a:p>
            <a:pPr fontAlgn="auto">
              <a:spcBef>
                <a:spcPts val="0"/>
              </a:spcBef>
              <a:spcAft>
                <a:spcPts val="0"/>
              </a:spcAft>
              <a:defRPr/>
            </a:pPr>
            <a:endParaRPr lang="en-US">
              <a:solidFill>
                <a:srgbClr val="151515"/>
              </a:solidFill>
              <a:latin typeface="Arial"/>
              <a:cs typeface="+mn-cs"/>
            </a:endParaRPr>
          </a:p>
        </p:txBody>
      </p:sp>
      <p:cxnSp>
        <p:nvCxnSpPr>
          <p:cNvPr id="6" name="Straight Connector 5"/>
          <p:cNvCxnSpPr>
            <a:endCxn id="3" idx="2"/>
          </p:cNvCxnSpPr>
          <p:nvPr userDrawn="1"/>
        </p:nvCxnSpPr>
        <p:spPr bwMode="gray">
          <a:xfrm rot="5400000">
            <a:off x="3848101" y="4076171"/>
            <a:ext cx="4495800" cy="4233"/>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bwMode="gray">
          <a:xfrm>
            <a:off x="3194305" y="164592"/>
            <a:ext cx="8623300" cy="673608"/>
          </a:xfrm>
          <a:prstGeom prst="rect">
            <a:avLst/>
          </a:prstGeom>
        </p:spPr>
        <p:txBody>
          <a:bodyPr/>
          <a:lstStyle>
            <a:lvl1pPr>
              <a:defRPr sz="1800"/>
            </a:lvl1pPr>
          </a:lstStyle>
          <a:p>
            <a:r>
              <a:rPr lang="en-US" smtClean="0"/>
              <a:t>Click to edit Master title style</a:t>
            </a:r>
            <a:endParaRPr lang="en-US" dirty="0"/>
          </a:p>
        </p:txBody>
      </p:sp>
    </p:spTree>
    <p:extLst>
      <p:ext uri="{BB962C8B-B14F-4D97-AF65-F5344CB8AC3E}">
        <p14:creationId xmlns:p14="http://schemas.microsoft.com/office/powerpoint/2010/main" val="2398922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Session III  Track AAGS                              NAPGD2022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UESI 2018 Surveying &amp; Geomatics Conference                Pomona, CA            22-24 April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24281C85-178E-4CDE-81A8-914C8330FCAA}" type="slidenum">
              <a:rPr lang="en-US"/>
              <a:pPr>
                <a:defRPr/>
              </a:pPr>
              <a:t>‹#›</a:t>
            </a:fld>
            <a:endParaRPr lang="en-US"/>
          </a:p>
        </p:txBody>
      </p:sp>
    </p:spTree>
    <p:extLst>
      <p:ext uri="{BB962C8B-B14F-4D97-AF65-F5344CB8AC3E}">
        <p14:creationId xmlns:p14="http://schemas.microsoft.com/office/powerpoint/2010/main" val="3327676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Session III  Track AAGS                              NAPGD2022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UESI 2018 Surveying &amp; Geomatics Conference                Pomona, CA            22-24 April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10944C7F-0BE5-40D1-B6A8-6A6936E68389}" type="slidenum">
              <a:rPr lang="en-US"/>
              <a:pPr>
                <a:defRPr/>
              </a:pPr>
              <a:t>‹#›</a:t>
            </a:fld>
            <a:endParaRPr lang="en-US"/>
          </a:p>
        </p:txBody>
      </p:sp>
    </p:spTree>
    <p:extLst>
      <p:ext uri="{BB962C8B-B14F-4D97-AF65-F5344CB8AC3E}">
        <p14:creationId xmlns:p14="http://schemas.microsoft.com/office/powerpoint/2010/main" val="1714893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Session III  Track AAGS                              NAPGD2022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UESI 2018 Surveying &amp; Geomatics Conference                Pomona, CA            22-24 April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FC044327-A902-488A-9E59-8D3591CDFE18}" type="slidenum">
              <a:rPr lang="en-US"/>
              <a:pPr>
                <a:defRPr/>
              </a:pPr>
              <a:t>‹#›</a:t>
            </a:fld>
            <a:endParaRPr lang="en-US"/>
          </a:p>
        </p:txBody>
      </p:sp>
    </p:spTree>
    <p:extLst>
      <p:ext uri="{BB962C8B-B14F-4D97-AF65-F5344CB8AC3E}">
        <p14:creationId xmlns:p14="http://schemas.microsoft.com/office/powerpoint/2010/main" val="1958094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Session III  Track AAGS                              NAPGD2022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UESI 2018 Surveying &amp; Geomatics Conference                Pomona, CA            22-24 April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0A740F2A-8009-4ED3-877B-A4EF50DC020C}" type="slidenum">
              <a:rPr lang="en-US"/>
              <a:pPr>
                <a:defRPr/>
              </a:pPr>
              <a:t>‹#›</a:t>
            </a:fld>
            <a:endParaRPr lang="en-US"/>
          </a:p>
        </p:txBody>
      </p:sp>
    </p:spTree>
    <p:extLst>
      <p:ext uri="{BB962C8B-B14F-4D97-AF65-F5344CB8AC3E}">
        <p14:creationId xmlns:p14="http://schemas.microsoft.com/office/powerpoint/2010/main" val="565045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Session III  Track AAGS                              NAPGD2022</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UESI 2018 Surveying &amp; Geomatics Conference                Pomona, CA            22-24 April 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BC160253-E899-4F86-9B4C-96E644EB41DD}" type="slidenum">
              <a:rPr lang="en-US"/>
              <a:pPr>
                <a:defRPr/>
              </a:pPr>
              <a:t>‹#›</a:t>
            </a:fld>
            <a:endParaRPr lang="en-US"/>
          </a:p>
        </p:txBody>
      </p:sp>
    </p:spTree>
    <p:extLst>
      <p:ext uri="{BB962C8B-B14F-4D97-AF65-F5344CB8AC3E}">
        <p14:creationId xmlns:p14="http://schemas.microsoft.com/office/powerpoint/2010/main" val="808281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Session III  Track AAGS                              NAPGD2022</a:t>
            </a: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UESI 2018 Surveying &amp; Geomatics Conference                Pomona, CA            22-24 April 2018</a:t>
            </a:r>
            <a:endParaRPr lang="en-US"/>
          </a:p>
        </p:txBody>
      </p:sp>
      <p:sp>
        <p:nvSpPr>
          <p:cNvPr id="9" name="Slide Number Placeholder 5"/>
          <p:cNvSpPr>
            <a:spLocks noGrp="1"/>
          </p:cNvSpPr>
          <p:nvPr>
            <p:ph type="sldNum" sz="quarter" idx="12"/>
          </p:nvPr>
        </p:nvSpPr>
        <p:spPr/>
        <p:txBody>
          <a:bodyPr/>
          <a:lstStyle>
            <a:lvl1pPr>
              <a:defRPr/>
            </a:lvl1pPr>
          </a:lstStyle>
          <a:p>
            <a:pPr>
              <a:defRPr/>
            </a:pPr>
            <a:fld id="{A3E2C2EA-7C01-458B-8985-633227A0321B}" type="slidenum">
              <a:rPr lang="en-US"/>
              <a:pPr>
                <a:defRPr/>
              </a:pPr>
              <a:t>‹#›</a:t>
            </a:fld>
            <a:endParaRPr lang="en-US"/>
          </a:p>
        </p:txBody>
      </p:sp>
    </p:spTree>
    <p:extLst>
      <p:ext uri="{BB962C8B-B14F-4D97-AF65-F5344CB8AC3E}">
        <p14:creationId xmlns:p14="http://schemas.microsoft.com/office/powerpoint/2010/main" val="1123587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Session III  Track AAGS                              NAPGD2022</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UESI 2018 Surveying &amp; Geomatics Conference                Pomona, CA            22-24 April 2018</a:t>
            </a:r>
            <a:endParaRPr lang="en-US"/>
          </a:p>
        </p:txBody>
      </p:sp>
      <p:sp>
        <p:nvSpPr>
          <p:cNvPr id="5" name="Slide Number Placeholder 5"/>
          <p:cNvSpPr>
            <a:spLocks noGrp="1"/>
          </p:cNvSpPr>
          <p:nvPr>
            <p:ph type="sldNum" sz="quarter" idx="12"/>
          </p:nvPr>
        </p:nvSpPr>
        <p:spPr/>
        <p:txBody>
          <a:bodyPr/>
          <a:lstStyle>
            <a:lvl1pPr>
              <a:defRPr/>
            </a:lvl1pPr>
          </a:lstStyle>
          <a:p>
            <a:pPr>
              <a:defRPr/>
            </a:pPr>
            <a:fld id="{7752CC56-8794-40E6-B3BB-7188C3B284D7}" type="slidenum">
              <a:rPr lang="en-US"/>
              <a:pPr>
                <a:defRPr/>
              </a:pPr>
              <a:t>‹#›</a:t>
            </a:fld>
            <a:endParaRPr lang="en-US"/>
          </a:p>
        </p:txBody>
      </p:sp>
    </p:spTree>
    <p:extLst>
      <p:ext uri="{BB962C8B-B14F-4D97-AF65-F5344CB8AC3E}">
        <p14:creationId xmlns:p14="http://schemas.microsoft.com/office/powerpoint/2010/main" val="1110645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Session III  Track AAGS                              NAPGD2022</a:t>
            </a: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UESI 2018 Surveying &amp; Geomatics Conference                Pomona, CA            22-24 April 2018</a:t>
            </a:r>
            <a:endParaRPr lang="en-US"/>
          </a:p>
        </p:txBody>
      </p:sp>
      <p:sp>
        <p:nvSpPr>
          <p:cNvPr id="4" name="Slide Number Placeholder 5"/>
          <p:cNvSpPr>
            <a:spLocks noGrp="1"/>
          </p:cNvSpPr>
          <p:nvPr>
            <p:ph type="sldNum" sz="quarter" idx="12"/>
          </p:nvPr>
        </p:nvSpPr>
        <p:spPr/>
        <p:txBody>
          <a:bodyPr/>
          <a:lstStyle>
            <a:lvl1pPr>
              <a:defRPr/>
            </a:lvl1pPr>
          </a:lstStyle>
          <a:p>
            <a:pPr>
              <a:defRPr/>
            </a:pPr>
            <a:fld id="{BB02CD0A-347F-4EB3-943D-62BE227D6B78}" type="slidenum">
              <a:rPr lang="en-US"/>
              <a:pPr>
                <a:defRPr/>
              </a:pPr>
              <a:t>‹#›</a:t>
            </a:fld>
            <a:endParaRPr lang="en-US"/>
          </a:p>
        </p:txBody>
      </p:sp>
    </p:spTree>
    <p:extLst>
      <p:ext uri="{BB962C8B-B14F-4D97-AF65-F5344CB8AC3E}">
        <p14:creationId xmlns:p14="http://schemas.microsoft.com/office/powerpoint/2010/main" val="3160226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Session III  Track AAGS                              NAPGD2022</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UESI 2018 Surveying &amp; Geomatics Conference                Pomona, CA            22-24 April 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A9C20019-A4D0-4800-A239-1F97F58B7619}" type="slidenum">
              <a:rPr lang="en-US"/>
              <a:pPr>
                <a:defRPr/>
              </a:pPr>
              <a:t>‹#›</a:t>
            </a:fld>
            <a:endParaRPr lang="en-US"/>
          </a:p>
        </p:txBody>
      </p:sp>
    </p:spTree>
    <p:extLst>
      <p:ext uri="{BB962C8B-B14F-4D97-AF65-F5344CB8AC3E}">
        <p14:creationId xmlns:p14="http://schemas.microsoft.com/office/powerpoint/2010/main" val="27329081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Session III  Track AAGS                              NAPGD2022</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UESI 2018 Surveying &amp; Geomatics Conference                Pomona, CA            22-24 April 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CF641FDE-780D-4AD1-BB19-262FB840B313}" type="slidenum">
              <a:rPr lang="en-US"/>
              <a:pPr>
                <a:defRPr/>
              </a:pPr>
              <a:t>‹#›</a:t>
            </a:fld>
            <a:endParaRPr lang="en-US"/>
          </a:p>
        </p:txBody>
      </p:sp>
    </p:spTree>
    <p:extLst>
      <p:ext uri="{BB962C8B-B14F-4D97-AF65-F5344CB8AC3E}">
        <p14:creationId xmlns:p14="http://schemas.microsoft.com/office/powerpoint/2010/main" val="12458725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Session III  Track AAGS                              NAPGD2022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UESI 2018 Surveying &amp; Geomatics Conference                Pomona, CA            22-24 April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E1ABA274-9EB5-439A-9B27-F5FCCCAF40DC}" type="slidenum">
              <a:rPr lang="en-US"/>
              <a:pPr>
                <a:defRPr/>
              </a:pPr>
              <a:t>‹#›</a:t>
            </a:fld>
            <a:endParaRPr lang="en-US"/>
          </a:p>
        </p:txBody>
      </p:sp>
    </p:spTree>
    <p:extLst>
      <p:ext uri="{BB962C8B-B14F-4D97-AF65-F5344CB8AC3E}">
        <p14:creationId xmlns:p14="http://schemas.microsoft.com/office/powerpoint/2010/main" val="53626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Session III  Track AAGS                              NAPGD2022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UESI 2018 Surveying &amp; Geomatics Conference                Pomona, CA            22-24 April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9D785D5B-EE30-4A01-B1EF-3429FC7B9EE4}" type="slidenum">
              <a:rPr lang="en-US"/>
              <a:pPr>
                <a:defRPr/>
              </a:pPr>
              <a:t>‹#›</a:t>
            </a:fld>
            <a:endParaRPr lang="en-US"/>
          </a:p>
        </p:txBody>
      </p:sp>
    </p:spTree>
    <p:extLst>
      <p:ext uri="{BB962C8B-B14F-4D97-AF65-F5344CB8AC3E}">
        <p14:creationId xmlns:p14="http://schemas.microsoft.com/office/powerpoint/2010/main" val="3085987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Session III  Track AAGS                              NAPGD2022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UESI 2018 Surveying &amp; Geomatics Conference                Pomona, CA            22-24 April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CAC651AC-F8A7-4931-BB62-D964DAF21459}" type="slidenum">
              <a:rPr lang="en-US"/>
              <a:pPr>
                <a:defRPr/>
              </a:pPr>
              <a:t>‹#›</a:t>
            </a:fld>
            <a:endParaRPr lang="en-US"/>
          </a:p>
        </p:txBody>
      </p:sp>
    </p:spTree>
    <p:extLst>
      <p:ext uri="{BB962C8B-B14F-4D97-AF65-F5344CB8AC3E}">
        <p14:creationId xmlns:p14="http://schemas.microsoft.com/office/powerpoint/2010/main" val="215216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Session III  Track AAGS                              NAPGD2022</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UESI 2018 Surveying &amp; Geomatics Conference                Pomona, CA            22-24 April 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BB469540-CAE7-4F24-991E-47BA0E73CA4E}" type="slidenum">
              <a:rPr lang="en-US"/>
              <a:pPr>
                <a:defRPr/>
              </a:pPr>
              <a:t>‹#›</a:t>
            </a:fld>
            <a:endParaRPr lang="en-US"/>
          </a:p>
        </p:txBody>
      </p:sp>
    </p:spTree>
    <p:extLst>
      <p:ext uri="{BB962C8B-B14F-4D97-AF65-F5344CB8AC3E}">
        <p14:creationId xmlns:p14="http://schemas.microsoft.com/office/powerpoint/2010/main" val="718001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Session III  Track AAGS                              NAPGD2022</a:t>
            </a: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UESI 2018 Surveying &amp; Geomatics Conference                Pomona, CA            22-24 April 2018</a:t>
            </a:r>
            <a:endParaRPr lang="en-US"/>
          </a:p>
        </p:txBody>
      </p:sp>
      <p:sp>
        <p:nvSpPr>
          <p:cNvPr id="9" name="Slide Number Placeholder 5"/>
          <p:cNvSpPr>
            <a:spLocks noGrp="1"/>
          </p:cNvSpPr>
          <p:nvPr>
            <p:ph type="sldNum" sz="quarter" idx="12"/>
          </p:nvPr>
        </p:nvSpPr>
        <p:spPr/>
        <p:txBody>
          <a:bodyPr/>
          <a:lstStyle>
            <a:lvl1pPr>
              <a:defRPr/>
            </a:lvl1pPr>
          </a:lstStyle>
          <a:p>
            <a:pPr>
              <a:defRPr/>
            </a:pPr>
            <a:fld id="{C8B0005B-2864-4F80-9BA5-A03ABB02C536}" type="slidenum">
              <a:rPr lang="en-US"/>
              <a:pPr>
                <a:defRPr/>
              </a:pPr>
              <a:t>‹#›</a:t>
            </a:fld>
            <a:endParaRPr lang="en-US"/>
          </a:p>
        </p:txBody>
      </p:sp>
    </p:spTree>
    <p:extLst>
      <p:ext uri="{BB962C8B-B14F-4D97-AF65-F5344CB8AC3E}">
        <p14:creationId xmlns:p14="http://schemas.microsoft.com/office/powerpoint/2010/main" val="1777598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Session III  Track AAGS                              NAPGD2022</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UESI 2018 Surveying &amp; Geomatics Conference                Pomona, CA            22-24 April 2018</a:t>
            </a:r>
            <a:endParaRPr lang="en-US"/>
          </a:p>
        </p:txBody>
      </p:sp>
      <p:sp>
        <p:nvSpPr>
          <p:cNvPr id="5" name="Slide Number Placeholder 5"/>
          <p:cNvSpPr>
            <a:spLocks noGrp="1"/>
          </p:cNvSpPr>
          <p:nvPr>
            <p:ph type="sldNum" sz="quarter" idx="12"/>
          </p:nvPr>
        </p:nvSpPr>
        <p:spPr/>
        <p:txBody>
          <a:bodyPr/>
          <a:lstStyle>
            <a:lvl1pPr>
              <a:defRPr/>
            </a:lvl1pPr>
          </a:lstStyle>
          <a:p>
            <a:pPr>
              <a:defRPr/>
            </a:pPr>
            <a:fld id="{82FEEAC3-8B9B-4916-8AF2-B7D3600B4397}" type="slidenum">
              <a:rPr lang="en-US"/>
              <a:pPr>
                <a:defRPr/>
              </a:pPr>
              <a:t>‹#›</a:t>
            </a:fld>
            <a:endParaRPr lang="en-US"/>
          </a:p>
        </p:txBody>
      </p:sp>
    </p:spTree>
    <p:extLst>
      <p:ext uri="{BB962C8B-B14F-4D97-AF65-F5344CB8AC3E}">
        <p14:creationId xmlns:p14="http://schemas.microsoft.com/office/powerpoint/2010/main" val="207757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Session III  Track AAGS                              NAPGD2022</a:t>
            </a: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UESI 2018 Surveying &amp; Geomatics Conference                Pomona, CA            22-24 April 2018</a:t>
            </a:r>
            <a:endParaRPr lang="en-US"/>
          </a:p>
        </p:txBody>
      </p:sp>
      <p:sp>
        <p:nvSpPr>
          <p:cNvPr id="4" name="Slide Number Placeholder 5"/>
          <p:cNvSpPr>
            <a:spLocks noGrp="1"/>
          </p:cNvSpPr>
          <p:nvPr>
            <p:ph type="sldNum" sz="quarter" idx="12"/>
          </p:nvPr>
        </p:nvSpPr>
        <p:spPr/>
        <p:txBody>
          <a:bodyPr/>
          <a:lstStyle>
            <a:lvl1pPr>
              <a:defRPr/>
            </a:lvl1pPr>
          </a:lstStyle>
          <a:p>
            <a:pPr>
              <a:defRPr/>
            </a:pPr>
            <a:fld id="{8B75260F-D753-49EA-97E4-56B94A439653}" type="slidenum">
              <a:rPr lang="en-US"/>
              <a:pPr>
                <a:defRPr/>
              </a:pPr>
              <a:t>‹#›</a:t>
            </a:fld>
            <a:endParaRPr lang="en-US"/>
          </a:p>
        </p:txBody>
      </p:sp>
    </p:spTree>
    <p:extLst>
      <p:ext uri="{BB962C8B-B14F-4D97-AF65-F5344CB8AC3E}">
        <p14:creationId xmlns:p14="http://schemas.microsoft.com/office/powerpoint/2010/main" val="356524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Session III  Track AAGS                              NAPGD2022</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UESI 2018 Surveying &amp; Geomatics Conference                Pomona, CA            22-24 April 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4816CF95-22F9-46A4-9A04-E80C841EF860}" type="slidenum">
              <a:rPr lang="en-US"/>
              <a:pPr>
                <a:defRPr/>
              </a:pPr>
              <a:t>‹#›</a:t>
            </a:fld>
            <a:endParaRPr lang="en-US"/>
          </a:p>
        </p:txBody>
      </p:sp>
    </p:spTree>
    <p:extLst>
      <p:ext uri="{BB962C8B-B14F-4D97-AF65-F5344CB8AC3E}">
        <p14:creationId xmlns:p14="http://schemas.microsoft.com/office/powerpoint/2010/main" val="329252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Session III  Track AAGS                              NAPGD2022</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UESI 2018 Surveying &amp; Geomatics Conference                Pomona, CA            22-24 April 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A163C5CA-0FA3-4923-A561-7C26A435A0F2}" type="slidenum">
              <a:rPr lang="en-US"/>
              <a:pPr>
                <a:defRPr/>
              </a:pPr>
              <a:t>‹#›</a:t>
            </a:fld>
            <a:endParaRPr lang="en-US"/>
          </a:p>
        </p:txBody>
      </p:sp>
    </p:spTree>
    <p:extLst>
      <p:ext uri="{BB962C8B-B14F-4D97-AF65-F5344CB8AC3E}">
        <p14:creationId xmlns:p14="http://schemas.microsoft.com/office/powerpoint/2010/main" val="393816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3.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Continuation Slide.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smtClean="0"/>
              <a:t>Session III  Track AAGS                              NAPGD2022</a:t>
            </a: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UESI 2018 Surveying &amp; Geomatics Conference                Pomona, CA            22-24 April 2018</a:t>
            </a: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9C30833-2050-4B4E-B53D-63DEAB45990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75" r:id="rId12"/>
    <p:sldLayoutId id="2147483876" r:id="rId13"/>
  </p:sldLayoutIdLst>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Header Slide.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smtClean="0"/>
              <a:t>Session III  Track AAGS                              NAPGD2022</a:t>
            </a: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UESI 2018 Surveying &amp; Geomatics Conference                Pomona, CA            22-24 April 2018</a:t>
            </a: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50840D7-E971-440E-BF2D-C3BEB201FA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77" r:id="rId4"/>
    <p:sldLayoutId id="2147483863" r:id="rId5"/>
    <p:sldLayoutId id="2147483878" r:id="rId6"/>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cs typeface="+mn-cs"/>
              </a:defRPr>
            </a:lvl1pPr>
          </a:lstStyle>
          <a:p>
            <a:pPr>
              <a:defRPr/>
            </a:pPr>
            <a:r>
              <a:rPr lang="en-US" smtClean="0"/>
              <a:t>Session III  Track AAGS                              NAPGD2022</a:t>
            </a: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r>
              <a:rPr lang="en-US" smtClean="0"/>
              <a:t>UESI 2018 Surveying &amp; Geomatics Conference                Pomona, CA            22-24 April 2018</a:t>
            </a: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44DC387E-C07C-4500-A486-C99D748299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hf hd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457200" y="1752601"/>
            <a:ext cx="11353800" cy="1470025"/>
          </a:xfrm>
        </p:spPr>
        <p:txBody>
          <a:bodyPr/>
          <a:lstStyle/>
          <a:p>
            <a:pPr eaLnBrk="1" hangingPunct="1"/>
            <a:r>
              <a:rPr lang="en-US" dirty="0"/>
              <a:t>The North American-Pacific Geopotential Datum of 2022 (NAPGD2022</a:t>
            </a:r>
            <a:r>
              <a:rPr lang="en-US" dirty="0" smtClean="0"/>
              <a:t>)</a:t>
            </a:r>
            <a:endParaRPr lang="en-US" altLang="en-US" dirty="0" smtClean="0">
              <a:latin typeface="Arial Black" pitchFamily="34" charset="0"/>
              <a:cs typeface="Arial" pitchFamily="34" charset="0"/>
            </a:endParaRPr>
          </a:p>
        </p:txBody>
      </p:sp>
      <p:sp>
        <p:nvSpPr>
          <p:cNvPr id="8195" name="Subtitle 2"/>
          <p:cNvSpPr>
            <a:spLocks noGrp="1"/>
          </p:cNvSpPr>
          <p:nvPr>
            <p:ph type="subTitle" idx="1"/>
          </p:nvPr>
        </p:nvSpPr>
        <p:spPr>
          <a:xfrm>
            <a:off x="2286000" y="3429000"/>
            <a:ext cx="7391400" cy="2286000"/>
          </a:xfrm>
        </p:spPr>
        <p:txBody>
          <a:bodyPr/>
          <a:lstStyle/>
          <a:p>
            <a:pPr eaLnBrk="1" hangingPunct="1"/>
            <a:r>
              <a:rPr lang="en-US" altLang="en-US" sz="2800" b="1" dirty="0" smtClean="0">
                <a:solidFill>
                  <a:schemeClr val="tx1"/>
                </a:solidFill>
                <a:latin typeface="Arial" pitchFamily="34" charset="0"/>
                <a:cs typeface="Arial" pitchFamily="34" charset="0"/>
              </a:rPr>
              <a:t>Blueprint Part 2</a:t>
            </a:r>
          </a:p>
          <a:p>
            <a:pPr eaLnBrk="1" hangingPunct="1"/>
            <a:endParaRPr lang="en-US" altLang="en-US" sz="2800" b="1" dirty="0">
              <a:solidFill>
                <a:srgbClr val="0070C0"/>
              </a:solidFill>
              <a:latin typeface="Arial" pitchFamily="34" charset="0"/>
              <a:cs typeface="Arial" pitchFamily="34" charset="0"/>
            </a:endParaRPr>
          </a:p>
          <a:p>
            <a:pPr eaLnBrk="1" hangingPunct="1"/>
            <a:r>
              <a:rPr lang="en-US" altLang="en-US" sz="2800" b="1" dirty="0" smtClean="0">
                <a:solidFill>
                  <a:srgbClr val="0070C0"/>
                </a:solidFill>
                <a:latin typeface="Arial" pitchFamily="34" charset="0"/>
                <a:cs typeface="Arial" pitchFamily="34" charset="0"/>
              </a:rPr>
              <a:t>Daniel R. Roman</a:t>
            </a:r>
          </a:p>
          <a:p>
            <a:pPr eaLnBrk="1" hangingPunct="1"/>
            <a:r>
              <a:rPr lang="en-US" altLang="en-US" sz="2800" b="1" dirty="0" smtClean="0">
                <a:solidFill>
                  <a:srgbClr val="0070C0"/>
                </a:solidFill>
                <a:latin typeface="Arial" pitchFamily="34" charset="0"/>
                <a:cs typeface="Arial" pitchFamily="34" charset="0"/>
              </a:rPr>
              <a:t>Chief Geodesist</a:t>
            </a:r>
          </a:p>
          <a:p>
            <a:pPr eaLnBrk="1" hangingPunct="1"/>
            <a:r>
              <a:rPr lang="en-US" altLang="en-US" sz="2800" b="1" dirty="0" smtClean="0">
                <a:solidFill>
                  <a:srgbClr val="0070C0"/>
                </a:solidFill>
                <a:latin typeface="Arial" pitchFamily="34" charset="0"/>
                <a:cs typeface="Arial" pitchFamily="34" charset="0"/>
              </a:rPr>
              <a:t>National Geodetic Survey</a:t>
            </a:r>
            <a:endParaRPr lang="en-US" altLang="en-US" sz="2800" b="1" dirty="0">
              <a:solidFill>
                <a:srgbClr val="0070C0"/>
              </a:solidFill>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NAPGD2022 Sources</a:t>
            </a:r>
            <a:endParaRPr lang="en-US" dirty="0"/>
          </a:p>
        </p:txBody>
      </p:sp>
      <p:sp>
        <p:nvSpPr>
          <p:cNvPr id="3" name="Content Placeholder 2"/>
          <p:cNvSpPr>
            <a:spLocks noGrp="1"/>
          </p:cNvSpPr>
          <p:nvPr>
            <p:ph sz="half" idx="1"/>
          </p:nvPr>
        </p:nvSpPr>
        <p:spPr/>
        <p:txBody>
          <a:bodyPr/>
          <a:lstStyle/>
          <a:p>
            <a:r>
              <a:rPr lang="en-US" dirty="0" smtClean="0"/>
              <a:t>Satellite Gravity</a:t>
            </a:r>
          </a:p>
          <a:p>
            <a:pPr lvl="1"/>
            <a:r>
              <a:rPr lang="en-US" dirty="0" smtClean="0"/>
              <a:t>Longest wavelengths =&gt; largest sources (continental scale)</a:t>
            </a:r>
          </a:p>
          <a:p>
            <a:pPr lvl="1"/>
            <a:r>
              <a:rPr lang="en-US" dirty="0" smtClean="0"/>
              <a:t>Example: GOCO5S (GRACE/GOCE)</a:t>
            </a:r>
          </a:p>
          <a:p>
            <a:r>
              <a:rPr lang="en-US" dirty="0" smtClean="0"/>
              <a:t>Airborne Gravity</a:t>
            </a:r>
          </a:p>
          <a:p>
            <a:pPr lvl="1"/>
            <a:r>
              <a:rPr lang="en-US" dirty="0" smtClean="0"/>
              <a:t>Intermediate scale resolving features down to 20-40 km </a:t>
            </a:r>
          </a:p>
          <a:p>
            <a:pPr lvl="1"/>
            <a:r>
              <a:rPr lang="en-US" dirty="0" smtClean="0"/>
              <a:t>Example: GRAV-D</a:t>
            </a:r>
          </a:p>
          <a:p>
            <a:r>
              <a:rPr lang="en-US" dirty="0" smtClean="0"/>
              <a:t>Surface Gravity</a:t>
            </a:r>
          </a:p>
          <a:p>
            <a:pPr lvl="1"/>
            <a:r>
              <a:rPr lang="en-US" dirty="0" smtClean="0"/>
              <a:t>Literally millions of data points</a:t>
            </a:r>
          </a:p>
        </p:txBody>
      </p:sp>
      <p:pic>
        <p:nvPicPr>
          <p:cNvPr id="8" name="Content Placeholder 7"/>
          <p:cNvPicPr>
            <a:picLocks noGrp="1" noChangeAspect="1"/>
          </p:cNvPicPr>
          <p:nvPr>
            <p:ph sz="half" idx="2"/>
          </p:nvPr>
        </p:nvPicPr>
        <p:blipFill>
          <a:blip r:embed="rId2"/>
          <a:stretch>
            <a:fillRect/>
          </a:stretch>
        </p:blipFill>
        <p:spPr>
          <a:xfrm>
            <a:off x="6197600" y="1610932"/>
            <a:ext cx="5384800" cy="2961068"/>
          </a:xfrm>
          <a:prstGeom prst="rect">
            <a:avLst/>
          </a:prstGeom>
        </p:spPr>
      </p:pic>
      <p:sp>
        <p:nvSpPr>
          <p:cNvPr id="4" name="Date Placeholder 3"/>
          <p:cNvSpPr>
            <a:spLocks noGrp="1"/>
          </p:cNvSpPr>
          <p:nvPr>
            <p:ph type="dt" sz="half" idx="10"/>
          </p:nvPr>
        </p:nvSpPr>
        <p:spPr/>
        <p:txBody>
          <a:bodyPr/>
          <a:lstStyle/>
          <a:p>
            <a:pPr>
              <a:defRPr/>
            </a:pPr>
            <a:r>
              <a:rPr lang="en-US" smtClean="0"/>
              <a:t>Session III  Track AAGS                              NAPGD2022</a:t>
            </a:r>
            <a:endParaRPr lang="en-US"/>
          </a:p>
        </p:txBody>
      </p:sp>
      <p:sp>
        <p:nvSpPr>
          <p:cNvPr id="5" name="Footer Placeholder 4"/>
          <p:cNvSpPr>
            <a:spLocks noGrp="1"/>
          </p:cNvSpPr>
          <p:nvPr>
            <p:ph type="ftr" sz="quarter" idx="11"/>
          </p:nvPr>
        </p:nvSpPr>
        <p:spPr/>
        <p:txBody>
          <a:bodyPr/>
          <a:lstStyle/>
          <a:p>
            <a:pPr>
              <a:defRPr/>
            </a:pPr>
            <a:r>
              <a:rPr lang="en-US" smtClean="0"/>
              <a:t>UESI 2018 Surveying &amp; Geomatics Conference                Pomona, CA            22-24 April 2018</a:t>
            </a:r>
            <a:endParaRPr lang="en-US"/>
          </a:p>
        </p:txBody>
      </p:sp>
      <p:sp>
        <p:nvSpPr>
          <p:cNvPr id="6" name="Slide Number Placeholder 5"/>
          <p:cNvSpPr>
            <a:spLocks noGrp="1"/>
          </p:cNvSpPr>
          <p:nvPr>
            <p:ph type="sldNum" sz="quarter" idx="12"/>
          </p:nvPr>
        </p:nvSpPr>
        <p:spPr/>
        <p:txBody>
          <a:bodyPr/>
          <a:lstStyle/>
          <a:p>
            <a:pPr>
              <a:defRPr/>
            </a:pPr>
            <a:fld id="{FC044327-A902-488A-9E59-8D3591CDFE18}" type="slidenum">
              <a:rPr lang="en-US" smtClean="0"/>
              <a:pPr>
                <a:defRPr/>
              </a:pPr>
              <a:t>10</a:t>
            </a:fld>
            <a:endParaRPr lang="en-US"/>
          </a:p>
        </p:txBody>
      </p:sp>
      <p:sp>
        <p:nvSpPr>
          <p:cNvPr id="10" name="Rectangle 9"/>
          <p:cNvSpPr/>
          <p:nvPr/>
        </p:nvSpPr>
        <p:spPr>
          <a:xfrm>
            <a:off x="6096000" y="4648200"/>
            <a:ext cx="6096000" cy="1477328"/>
          </a:xfrm>
          <a:prstGeom prst="rect">
            <a:avLst/>
          </a:prstGeom>
        </p:spPr>
        <p:txBody>
          <a:bodyPr>
            <a:spAutoFit/>
          </a:bodyPr>
          <a:lstStyle/>
          <a:p>
            <a:pPr marL="285750" indent="-285750">
              <a:buFont typeface="Arial" panose="020B0604020202020204" pitchFamily="34" charset="0"/>
              <a:buChar char="•"/>
            </a:pPr>
            <a:r>
              <a:rPr lang="en-US" dirty="0" smtClean="0"/>
              <a:t>Merge sources </a:t>
            </a:r>
            <a:r>
              <a:rPr lang="en-US" dirty="0"/>
              <a:t>to obtain a seamless </a:t>
            </a:r>
            <a:r>
              <a:rPr lang="en-US" dirty="0" smtClean="0"/>
              <a:t>geopotential  </a:t>
            </a:r>
            <a:r>
              <a:rPr lang="en-US" dirty="0"/>
              <a:t>field</a:t>
            </a:r>
          </a:p>
          <a:p>
            <a:pPr marL="285750" indent="-285750">
              <a:buFont typeface="Arial" panose="020B0604020202020204" pitchFamily="34" charset="0"/>
              <a:buChar char="•"/>
            </a:pPr>
            <a:r>
              <a:rPr lang="en-US" dirty="0"/>
              <a:t>Work with </a:t>
            </a:r>
            <a:r>
              <a:rPr lang="en-US" dirty="0" smtClean="0"/>
              <a:t>neighboring countries to </a:t>
            </a:r>
            <a:r>
              <a:rPr lang="en-US" dirty="0"/>
              <a:t>incorporate regional data (North American </a:t>
            </a:r>
            <a:r>
              <a:rPr lang="en-US" dirty="0" smtClean="0"/>
              <a:t>Vertical Datum/IAG SC 2.4c)</a:t>
            </a:r>
            <a:endParaRPr lang="en-US" dirty="0"/>
          </a:p>
          <a:p>
            <a:pPr marL="285750" indent="-285750">
              <a:buFont typeface="Arial" panose="020B0604020202020204" pitchFamily="34" charset="0"/>
              <a:buChar char="•"/>
            </a:pPr>
            <a:r>
              <a:rPr lang="en-US" dirty="0"/>
              <a:t>Use rigorous geodetic theory and/or forward modeling to make a </a:t>
            </a:r>
            <a:r>
              <a:rPr lang="en-US" dirty="0" smtClean="0"/>
              <a:t>geopotential </a:t>
            </a:r>
            <a:r>
              <a:rPr lang="en-US" dirty="0"/>
              <a:t>model</a:t>
            </a:r>
          </a:p>
        </p:txBody>
      </p:sp>
    </p:spTree>
    <p:extLst>
      <p:ext uri="{BB962C8B-B14F-4D97-AF65-F5344CB8AC3E}">
        <p14:creationId xmlns:p14="http://schemas.microsoft.com/office/powerpoint/2010/main" val="1543722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981200" y="152400"/>
            <a:ext cx="8229600" cy="1143000"/>
          </a:xfrm>
        </p:spPr>
        <p:txBody>
          <a:bodyPr/>
          <a:lstStyle/>
          <a:p>
            <a:r>
              <a:rPr lang="en-US" altLang="en-US" sz="4000" dirty="0"/>
              <a:t>GRAV-D Project Overview</a:t>
            </a:r>
          </a:p>
        </p:txBody>
      </p:sp>
      <p:sp>
        <p:nvSpPr>
          <p:cNvPr id="3" name="Content Placeholder 2"/>
          <p:cNvSpPr>
            <a:spLocks noGrp="1"/>
          </p:cNvSpPr>
          <p:nvPr>
            <p:ph idx="1"/>
          </p:nvPr>
        </p:nvSpPr>
        <p:spPr>
          <a:xfrm>
            <a:off x="5486400" y="1295400"/>
            <a:ext cx="4876800" cy="5410200"/>
          </a:xfrm>
        </p:spPr>
        <p:txBody>
          <a:bodyPr>
            <a:normAutofit fontScale="77500" lnSpcReduction="20000"/>
          </a:bodyPr>
          <a:lstStyle/>
          <a:p>
            <a:pPr>
              <a:defRPr/>
            </a:pPr>
            <a:r>
              <a:rPr lang="en-US" b="1" dirty="0" smtClean="0"/>
              <a:t>Overall Target</a:t>
            </a:r>
            <a:r>
              <a:rPr lang="en-US" dirty="0" smtClean="0"/>
              <a:t>: 2 cm accuracy </a:t>
            </a:r>
            <a:r>
              <a:rPr lang="en-US" dirty="0" err="1" smtClean="0"/>
              <a:t>orthometric</a:t>
            </a:r>
            <a:r>
              <a:rPr lang="en-US" dirty="0" smtClean="0"/>
              <a:t> heights from GNSS and a geoid model</a:t>
            </a:r>
          </a:p>
          <a:p>
            <a:pPr>
              <a:defRPr/>
            </a:pPr>
            <a:r>
              <a:rPr lang="en-US" b="1" dirty="0" smtClean="0"/>
              <a:t>GRAV-D Goal</a:t>
            </a:r>
            <a:r>
              <a:rPr lang="en-US" dirty="0" smtClean="0"/>
              <a:t>: Create gravimetric geoid accurate to 1 cm where possible using airborne gravity data</a:t>
            </a:r>
          </a:p>
          <a:p>
            <a:pPr>
              <a:defRPr/>
            </a:pPr>
            <a:r>
              <a:rPr lang="en-US" b="1" dirty="0" smtClean="0"/>
              <a:t>GRAV-D</a:t>
            </a:r>
            <a:r>
              <a:rPr lang="en-US" dirty="0" smtClean="0"/>
              <a:t>: Two thrusts of the project</a:t>
            </a:r>
          </a:p>
          <a:p>
            <a:pPr lvl="1">
              <a:defRPr/>
            </a:pPr>
            <a:r>
              <a:rPr lang="en-US" dirty="0" smtClean="0"/>
              <a:t>Airborne gravity survey of entire country and its holdings</a:t>
            </a:r>
          </a:p>
          <a:p>
            <a:pPr lvl="1">
              <a:defRPr/>
            </a:pPr>
            <a:r>
              <a:rPr lang="en-US" dirty="0" smtClean="0"/>
              <a:t>Long-term monitoring of geoid change</a:t>
            </a:r>
          </a:p>
          <a:p>
            <a:pPr>
              <a:defRPr/>
            </a:pPr>
            <a:r>
              <a:rPr lang="en-US" dirty="0" smtClean="0"/>
              <a:t>Leveraging partnerships to improve and validate gravity data</a:t>
            </a:r>
            <a:endParaRPr lang="en-US" dirty="0"/>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914" y="1447801"/>
            <a:ext cx="3417887"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altLang="en-US" smtClean="0"/>
              <a:t>Session III  Track AAGS                              NAPGD2022</a:t>
            </a:r>
            <a:endParaRPr lang="en-US" altLang="en-US"/>
          </a:p>
        </p:txBody>
      </p:sp>
      <p:sp>
        <p:nvSpPr>
          <p:cNvPr id="4" name="Footer Placeholder 3"/>
          <p:cNvSpPr>
            <a:spLocks noGrp="1"/>
          </p:cNvSpPr>
          <p:nvPr>
            <p:ph type="ftr" sz="quarter" idx="11"/>
          </p:nvPr>
        </p:nvSpPr>
        <p:spPr/>
        <p:txBody>
          <a:bodyPr/>
          <a:lstStyle/>
          <a:p>
            <a:pPr>
              <a:defRPr/>
            </a:pPr>
            <a:r>
              <a:rPr lang="en-US" smtClean="0"/>
              <a:t>UESI 2018 Surveying &amp; Geomatics Conference                Pomona, CA            22-24 April 2018</a:t>
            </a:r>
            <a:endParaRPr lang="en-US"/>
          </a:p>
        </p:txBody>
      </p:sp>
      <p:sp>
        <p:nvSpPr>
          <p:cNvPr id="5" name="Slide Number Placeholder 4"/>
          <p:cNvSpPr>
            <a:spLocks noGrp="1"/>
          </p:cNvSpPr>
          <p:nvPr>
            <p:ph type="sldNum" sz="quarter" idx="12"/>
          </p:nvPr>
        </p:nvSpPr>
        <p:spPr/>
        <p:txBody>
          <a:bodyPr/>
          <a:lstStyle/>
          <a:p>
            <a:pPr>
              <a:defRPr/>
            </a:pPr>
            <a:fld id="{FC044327-A902-488A-9E59-8D3591CDFE18}" type="slidenum">
              <a:rPr lang="en-US" smtClean="0"/>
              <a:pPr>
                <a:defRPr/>
              </a:pPr>
              <a:t>11</a:t>
            </a:fld>
            <a:endParaRPr lang="en-US"/>
          </a:p>
        </p:txBody>
      </p:sp>
    </p:spTree>
    <p:extLst>
      <p:ext uri="{BB962C8B-B14F-4D97-AF65-F5344CB8AC3E}">
        <p14:creationId xmlns:p14="http://schemas.microsoft.com/office/powerpoint/2010/main" val="1166028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p:cNvPicPr>
            <a:picLocks noChangeAspect="1" noChangeArrowheads="1"/>
          </p:cNvPicPr>
          <p:nvPr/>
        </p:nvPicPr>
        <p:blipFill>
          <a:blip r:embed="rId3">
            <a:extLst>
              <a:ext uri="{28A0092B-C50C-407E-A947-70E740481C1C}">
                <a14:useLocalDpi xmlns:a14="http://schemas.microsoft.com/office/drawing/2010/main" val="0"/>
              </a:ext>
            </a:extLst>
          </a:blip>
          <a:srcRect l="15781" t="13576" r="21631" b="28639"/>
          <a:stretch>
            <a:fillRect/>
          </a:stretch>
        </p:blipFill>
        <p:spPr bwMode="auto">
          <a:xfrm>
            <a:off x="5334000" y="4800600"/>
            <a:ext cx="2068513" cy="15065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195" name="Title 1"/>
          <p:cNvSpPr>
            <a:spLocks noGrp="1"/>
          </p:cNvSpPr>
          <p:nvPr>
            <p:ph type="title"/>
          </p:nvPr>
        </p:nvSpPr>
        <p:spPr>
          <a:xfrm>
            <a:off x="1981200" y="228600"/>
            <a:ext cx="8229600" cy="1143000"/>
          </a:xfrm>
        </p:spPr>
        <p:txBody>
          <a:bodyPr/>
          <a:lstStyle/>
          <a:p>
            <a:r>
              <a:rPr lang="en-US" altLang="en-US" sz="4000" dirty="0"/>
              <a:t>Data Collection Scope</a:t>
            </a:r>
          </a:p>
        </p:txBody>
      </p:sp>
      <p:sp>
        <p:nvSpPr>
          <p:cNvPr id="19460" name="Content Placeholder 2"/>
          <p:cNvSpPr>
            <a:spLocks noGrp="1"/>
          </p:cNvSpPr>
          <p:nvPr>
            <p:ph idx="1"/>
          </p:nvPr>
        </p:nvSpPr>
        <p:spPr>
          <a:xfrm>
            <a:off x="381000" y="1066800"/>
            <a:ext cx="3733800" cy="2057400"/>
          </a:xfrm>
        </p:spPr>
        <p:txBody>
          <a:bodyPr>
            <a:normAutofit fontScale="92500" lnSpcReduction="10000"/>
          </a:bodyPr>
          <a:lstStyle/>
          <a:p>
            <a:pPr>
              <a:buFont typeface="Arial" pitchFamily="34" charset="0"/>
              <a:buChar char="•"/>
              <a:defRPr/>
            </a:pPr>
            <a:r>
              <a:rPr lang="en-US" altLang="en-US" sz="2400" dirty="0"/>
              <a:t>Entire U.S. and territories</a:t>
            </a:r>
          </a:p>
          <a:p>
            <a:pPr lvl="1">
              <a:buFont typeface="Arial" pitchFamily="34" charset="0"/>
              <a:buChar char="–"/>
              <a:defRPr/>
            </a:pPr>
            <a:r>
              <a:rPr lang="en-US" altLang="en-US" sz="1800" dirty="0"/>
              <a:t>Total Square Kilometers: 15.6 million</a:t>
            </a:r>
          </a:p>
          <a:p>
            <a:pPr lvl="1">
              <a:defRPr/>
            </a:pPr>
            <a:r>
              <a:rPr lang="en-US" altLang="en-US" sz="1800" dirty="0"/>
              <a:t>Initial target area for 2022 deadline</a:t>
            </a:r>
            <a:endParaRPr lang="en-US" altLang="en-US" sz="2400" dirty="0"/>
          </a:p>
          <a:p>
            <a:pPr lvl="1">
              <a:buFont typeface="Arial" pitchFamily="34" charset="0"/>
              <a:buChar char="–"/>
              <a:defRPr/>
            </a:pPr>
            <a:r>
              <a:rPr lang="en-US" altLang="en-US" sz="1800" dirty="0"/>
              <a:t>~200 km buffer around territory or shelf break if possible</a:t>
            </a:r>
          </a:p>
        </p:txBody>
      </p:sp>
      <p:pic>
        <p:nvPicPr>
          <p:cNvPr id="8197" name="Picture 4"/>
          <p:cNvPicPr>
            <a:picLocks noChangeAspect="1" noChangeArrowheads="1"/>
          </p:cNvPicPr>
          <p:nvPr/>
        </p:nvPicPr>
        <p:blipFill>
          <a:blip r:embed="rId4">
            <a:extLst>
              <a:ext uri="{28A0092B-C50C-407E-A947-70E740481C1C}">
                <a14:useLocalDpi xmlns:a14="http://schemas.microsoft.com/office/drawing/2010/main" val="0"/>
              </a:ext>
            </a:extLst>
          </a:blip>
          <a:srcRect l="3902" r="4433" b="21078"/>
          <a:stretch>
            <a:fillRect/>
          </a:stretch>
        </p:blipFill>
        <p:spPr bwMode="auto">
          <a:xfrm>
            <a:off x="6248400" y="1087437"/>
            <a:ext cx="5245100" cy="35607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8" name="Picture 5"/>
          <p:cNvPicPr>
            <a:picLocks noChangeAspect="1" noChangeArrowheads="1"/>
          </p:cNvPicPr>
          <p:nvPr/>
        </p:nvPicPr>
        <p:blipFill>
          <a:blip r:embed="rId5">
            <a:extLst>
              <a:ext uri="{28A0092B-C50C-407E-A947-70E740481C1C}">
                <a14:useLocalDpi xmlns:a14="http://schemas.microsoft.com/office/drawing/2010/main" val="0"/>
              </a:ext>
            </a:extLst>
          </a:blip>
          <a:srcRect l="22517" t="17622" r="14185" b="23380"/>
          <a:stretch>
            <a:fillRect/>
          </a:stretch>
        </p:blipFill>
        <p:spPr bwMode="auto">
          <a:xfrm>
            <a:off x="736600" y="2997200"/>
            <a:ext cx="4216400" cy="3098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9" name="Picture 8"/>
          <p:cNvPicPr>
            <a:picLocks noChangeAspect="1" noChangeArrowheads="1"/>
          </p:cNvPicPr>
          <p:nvPr/>
        </p:nvPicPr>
        <p:blipFill>
          <a:blip r:embed="rId6">
            <a:extLst>
              <a:ext uri="{28A0092B-C50C-407E-A947-70E740481C1C}">
                <a14:useLocalDpi xmlns:a14="http://schemas.microsoft.com/office/drawing/2010/main" val="0"/>
              </a:ext>
            </a:extLst>
          </a:blip>
          <a:srcRect l="39539" t="21895" r="30852" b="36510"/>
          <a:stretch>
            <a:fillRect/>
          </a:stretch>
        </p:blipFill>
        <p:spPr bwMode="auto">
          <a:xfrm>
            <a:off x="8764587" y="4800601"/>
            <a:ext cx="1331912" cy="1476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200" name="Picture 7"/>
          <p:cNvPicPr>
            <a:picLocks noChangeAspect="1" noChangeArrowheads="1"/>
          </p:cNvPicPr>
          <p:nvPr/>
        </p:nvPicPr>
        <p:blipFill>
          <a:blip r:embed="rId7">
            <a:extLst>
              <a:ext uri="{28A0092B-C50C-407E-A947-70E740481C1C}">
                <a14:useLocalDpi xmlns:a14="http://schemas.microsoft.com/office/drawing/2010/main" val="0"/>
              </a:ext>
            </a:extLst>
          </a:blip>
          <a:srcRect l="31383" t="36510" r="40215" b="36510"/>
          <a:stretch>
            <a:fillRect/>
          </a:stretch>
        </p:blipFill>
        <p:spPr bwMode="auto">
          <a:xfrm>
            <a:off x="7415213" y="4800600"/>
            <a:ext cx="1349375" cy="10112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Date Placeholder 1"/>
          <p:cNvSpPr>
            <a:spLocks noGrp="1"/>
          </p:cNvSpPr>
          <p:nvPr>
            <p:ph type="dt" sz="half" idx="10"/>
          </p:nvPr>
        </p:nvSpPr>
        <p:spPr/>
        <p:txBody>
          <a:bodyPr/>
          <a:lstStyle/>
          <a:p>
            <a:pPr>
              <a:defRPr/>
            </a:pPr>
            <a:r>
              <a:rPr lang="en-US" smtClean="0"/>
              <a:t>Session III  Track AAGS                              NAPGD2022</a:t>
            </a:r>
            <a:endParaRPr lang="en-US"/>
          </a:p>
        </p:txBody>
      </p:sp>
      <p:sp>
        <p:nvSpPr>
          <p:cNvPr id="3" name="Footer Placeholder 2"/>
          <p:cNvSpPr>
            <a:spLocks noGrp="1"/>
          </p:cNvSpPr>
          <p:nvPr>
            <p:ph type="ftr" sz="quarter" idx="11"/>
          </p:nvPr>
        </p:nvSpPr>
        <p:spPr/>
        <p:txBody>
          <a:bodyPr/>
          <a:lstStyle/>
          <a:p>
            <a:pPr>
              <a:defRPr/>
            </a:pPr>
            <a:r>
              <a:rPr lang="en-US" smtClean="0"/>
              <a:t>UESI 2018 Surveying &amp; Geomatics Conference                Pomona, CA            22-24 April 2018</a:t>
            </a:r>
            <a:endParaRPr lang="en-US"/>
          </a:p>
        </p:txBody>
      </p:sp>
      <p:sp>
        <p:nvSpPr>
          <p:cNvPr id="4" name="Slide Number Placeholder 3"/>
          <p:cNvSpPr>
            <a:spLocks noGrp="1"/>
          </p:cNvSpPr>
          <p:nvPr>
            <p:ph type="sldNum" sz="quarter" idx="12"/>
          </p:nvPr>
        </p:nvSpPr>
        <p:spPr/>
        <p:txBody>
          <a:bodyPr/>
          <a:lstStyle/>
          <a:p>
            <a:pPr>
              <a:defRPr/>
            </a:pPr>
            <a:fld id="{FC044327-A902-488A-9E59-8D3591CDFE18}" type="slidenum">
              <a:rPr lang="en-US" smtClean="0"/>
              <a:pPr>
                <a:defRPr/>
              </a:pPr>
              <a:t>12</a:t>
            </a:fld>
            <a:endParaRPr lang="en-US"/>
          </a:p>
        </p:txBody>
      </p:sp>
    </p:spTree>
    <p:extLst>
      <p:ext uri="{BB962C8B-B14F-4D97-AF65-F5344CB8AC3E}">
        <p14:creationId xmlns:p14="http://schemas.microsoft.com/office/powerpoint/2010/main" val="2277435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81200" y="731526"/>
            <a:ext cx="8229600" cy="1143000"/>
          </a:xfrm>
        </p:spPr>
        <p:txBody>
          <a:bodyPr/>
          <a:lstStyle/>
          <a:p>
            <a:r>
              <a:rPr lang="en-US" dirty="0" smtClean="0"/>
              <a:t>Performance Metric</a:t>
            </a:r>
            <a:br>
              <a:rPr lang="en-US" dirty="0" smtClean="0"/>
            </a:br>
            <a:r>
              <a:rPr lang="en-US" sz="3600" dirty="0"/>
              <a:t>For Airborne Surveys</a:t>
            </a:r>
            <a:endParaRPr lang="en-US" dirty="0" smtClean="0"/>
          </a:p>
        </p:txBody>
      </p:sp>
      <p:sp>
        <p:nvSpPr>
          <p:cNvPr id="16437" name="TextBox 5"/>
          <p:cNvSpPr txBox="1">
            <a:spLocks noChangeArrowheads="1"/>
          </p:cNvSpPr>
          <p:nvPr/>
        </p:nvSpPr>
        <p:spPr bwMode="auto">
          <a:xfrm>
            <a:off x="2666893" y="4893930"/>
            <a:ext cx="7020143" cy="83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indent="233363"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buFont typeface="Arial" pitchFamily="34" charset="0"/>
              <a:buChar char="•"/>
            </a:pPr>
            <a:r>
              <a:rPr lang="en-US" sz="1600" dirty="0">
                <a:latin typeface="Times New Roman" pitchFamily="18" charset="0"/>
                <a:ea typeface="Calibri" pitchFamily="34" charset="0"/>
                <a:cs typeface="Calibri" pitchFamily="34" charset="0"/>
              </a:rPr>
              <a:t> </a:t>
            </a:r>
            <a:r>
              <a:rPr lang="en-US" sz="1600" dirty="0">
                <a:latin typeface="+mn-lt"/>
                <a:ea typeface="Calibri" pitchFamily="34" charset="0"/>
                <a:cs typeface="Calibri" pitchFamily="34" charset="0"/>
              </a:rPr>
              <a:t>Measure</a:t>
            </a:r>
            <a:r>
              <a:rPr lang="en-US" sz="1600" b="0" dirty="0">
                <a:latin typeface="+mn-lt"/>
                <a:ea typeface="Calibri" pitchFamily="34" charset="0"/>
                <a:cs typeface="Calibri" pitchFamily="34" charset="0"/>
              </a:rPr>
              <a:t>: Percentage of the U.S. and its territories with GRAV-D data available </a:t>
            </a:r>
          </a:p>
          <a:p>
            <a:pPr eaLnBrk="1" hangingPunct="1"/>
            <a:r>
              <a:rPr lang="en-US" sz="1600" b="0" dirty="0">
                <a:latin typeface="+mn-lt"/>
                <a:ea typeface="Calibri" pitchFamily="34" charset="0"/>
                <a:cs typeface="Calibri" pitchFamily="34" charset="0"/>
              </a:rPr>
              <a:t>to support a 1 cm geoid supporting 2 cm orthometric heights.</a:t>
            </a:r>
          </a:p>
          <a:p>
            <a:pPr eaLnBrk="1" hangingPunct="1"/>
            <a:endParaRPr lang="en-US" sz="1600" b="0" dirty="0">
              <a:latin typeface="+mn-lt"/>
              <a:ea typeface="Calibri" pitchFamily="34" charset="0"/>
              <a:cs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42814932"/>
              </p:ext>
            </p:extLst>
          </p:nvPr>
        </p:nvGraphicFramePr>
        <p:xfrm>
          <a:off x="1724027" y="2498017"/>
          <a:ext cx="8743946" cy="2092325"/>
        </p:xfrm>
        <a:graphic>
          <a:graphicData uri="http://schemas.openxmlformats.org/drawingml/2006/table">
            <a:tbl>
              <a:tblPr/>
              <a:tblGrid>
                <a:gridCol w="735003">
                  <a:extLst>
                    <a:ext uri="{9D8B030D-6E8A-4147-A177-3AD203B41FA5}">
                      <a16:colId xmlns:a16="http://schemas.microsoft.com/office/drawing/2014/main" val="20000"/>
                    </a:ext>
                  </a:extLst>
                </a:gridCol>
                <a:gridCol w="615811">
                  <a:extLst>
                    <a:ext uri="{9D8B030D-6E8A-4147-A177-3AD203B41FA5}">
                      <a16:colId xmlns:a16="http://schemas.microsoft.com/office/drawing/2014/main" val="20001"/>
                    </a:ext>
                  </a:extLst>
                </a:gridCol>
                <a:gridCol w="561366">
                  <a:extLst>
                    <a:ext uri="{9D8B030D-6E8A-4147-A177-3AD203B41FA5}">
                      <a16:colId xmlns:a16="http://schemas.microsoft.com/office/drawing/2014/main" val="20002"/>
                    </a:ext>
                  </a:extLst>
                </a:gridCol>
                <a:gridCol w="561366">
                  <a:extLst>
                    <a:ext uri="{9D8B030D-6E8A-4147-A177-3AD203B41FA5}">
                      <a16:colId xmlns:a16="http://schemas.microsoft.com/office/drawing/2014/main" val="20003"/>
                    </a:ext>
                  </a:extLst>
                </a:gridCol>
                <a:gridCol w="561366">
                  <a:extLst>
                    <a:ext uri="{9D8B030D-6E8A-4147-A177-3AD203B41FA5}">
                      <a16:colId xmlns:a16="http://schemas.microsoft.com/office/drawing/2014/main" val="20004"/>
                    </a:ext>
                  </a:extLst>
                </a:gridCol>
                <a:gridCol w="561366">
                  <a:extLst>
                    <a:ext uri="{9D8B030D-6E8A-4147-A177-3AD203B41FA5}">
                      <a16:colId xmlns:a16="http://schemas.microsoft.com/office/drawing/2014/main" val="20005"/>
                    </a:ext>
                  </a:extLst>
                </a:gridCol>
                <a:gridCol w="561366">
                  <a:extLst>
                    <a:ext uri="{9D8B030D-6E8A-4147-A177-3AD203B41FA5}">
                      <a16:colId xmlns:a16="http://schemas.microsoft.com/office/drawing/2014/main" val="20006"/>
                    </a:ext>
                  </a:extLst>
                </a:gridCol>
                <a:gridCol w="561366">
                  <a:extLst>
                    <a:ext uri="{9D8B030D-6E8A-4147-A177-3AD203B41FA5}">
                      <a16:colId xmlns:a16="http://schemas.microsoft.com/office/drawing/2014/main" val="20007"/>
                    </a:ext>
                  </a:extLst>
                </a:gridCol>
                <a:gridCol w="561366">
                  <a:extLst>
                    <a:ext uri="{9D8B030D-6E8A-4147-A177-3AD203B41FA5}">
                      <a16:colId xmlns:a16="http://schemas.microsoft.com/office/drawing/2014/main" val="20008"/>
                    </a:ext>
                  </a:extLst>
                </a:gridCol>
                <a:gridCol w="561366">
                  <a:extLst>
                    <a:ext uri="{9D8B030D-6E8A-4147-A177-3AD203B41FA5}">
                      <a16:colId xmlns:a16="http://schemas.microsoft.com/office/drawing/2014/main" val="20009"/>
                    </a:ext>
                  </a:extLst>
                </a:gridCol>
                <a:gridCol w="561366">
                  <a:extLst>
                    <a:ext uri="{9D8B030D-6E8A-4147-A177-3AD203B41FA5}">
                      <a16:colId xmlns:a16="http://schemas.microsoft.com/office/drawing/2014/main" val="20010"/>
                    </a:ext>
                  </a:extLst>
                </a:gridCol>
                <a:gridCol w="561366">
                  <a:extLst>
                    <a:ext uri="{9D8B030D-6E8A-4147-A177-3AD203B41FA5}">
                      <a16:colId xmlns:a16="http://schemas.microsoft.com/office/drawing/2014/main" val="20011"/>
                    </a:ext>
                  </a:extLst>
                </a:gridCol>
                <a:gridCol w="670256">
                  <a:extLst>
                    <a:ext uri="{9D8B030D-6E8A-4147-A177-3AD203B41FA5}">
                      <a16:colId xmlns:a16="http://schemas.microsoft.com/office/drawing/2014/main" val="20012"/>
                    </a:ext>
                  </a:extLst>
                </a:gridCol>
                <a:gridCol w="1109216">
                  <a:extLst>
                    <a:ext uri="{9D8B030D-6E8A-4147-A177-3AD203B41FA5}">
                      <a16:colId xmlns:a16="http://schemas.microsoft.com/office/drawing/2014/main" val="20013"/>
                    </a:ext>
                  </a:extLst>
                </a:gridCol>
              </a:tblGrid>
              <a:tr h="214323">
                <a:tc rowSpan="2">
                  <a:txBody>
                    <a:bodyPr/>
                    <a:lstStyle/>
                    <a:p>
                      <a:pPr marL="0" marR="0" algn="ctr">
                        <a:spcBef>
                          <a:spcPts val="0"/>
                        </a:spcBef>
                        <a:spcAft>
                          <a:spcPts val="0"/>
                        </a:spcAft>
                      </a:pPr>
                      <a:endParaRPr lang="en-US" sz="1400" dirty="0">
                        <a:latin typeface="Times New Roman"/>
                        <a:ea typeface="Calibri"/>
                      </a:endParaRPr>
                    </a:p>
                    <a:p>
                      <a:pPr marL="0" marR="0" algn="ctr">
                        <a:spcBef>
                          <a:spcPts val="0"/>
                        </a:spcBef>
                        <a:spcAft>
                          <a:spcPts val="0"/>
                        </a:spcAft>
                      </a:pPr>
                      <a:r>
                        <a:rPr lang="en-US" sz="1100" b="1" dirty="0">
                          <a:latin typeface="Times New Roman"/>
                          <a:ea typeface="Calibri"/>
                        </a:rPr>
                        <a:t>FY09 </a:t>
                      </a:r>
                      <a:r>
                        <a:rPr lang="en-US" sz="1100" b="1" dirty="0" smtClean="0">
                          <a:latin typeface="Times New Roman"/>
                          <a:ea typeface="Calibri"/>
                        </a:rPr>
                        <a:t>Baseline</a:t>
                      </a:r>
                      <a:endParaRPr lang="en-US" sz="14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gridSpan="13">
                  <a:txBody>
                    <a:bodyPr/>
                    <a:lstStyle/>
                    <a:p>
                      <a:pPr marL="0" marR="0" algn="ctr">
                        <a:spcBef>
                          <a:spcPts val="0"/>
                        </a:spcBef>
                        <a:spcAft>
                          <a:spcPts val="0"/>
                        </a:spcAft>
                      </a:pPr>
                      <a:r>
                        <a:rPr lang="en-US" sz="1400" b="1" dirty="0" smtClean="0">
                          <a:latin typeface="Times New Roman"/>
                          <a:ea typeface="Calibri"/>
                        </a:rPr>
                        <a:t>Targets </a:t>
                      </a:r>
                      <a:r>
                        <a:rPr lang="en-US" sz="1400" b="1" dirty="0" err="1" smtClean="0">
                          <a:latin typeface="Times New Roman"/>
                          <a:ea typeface="Calibri"/>
                        </a:rPr>
                        <a:t>vs</a:t>
                      </a:r>
                      <a:r>
                        <a:rPr lang="en-US" sz="1400" b="1" dirty="0" smtClean="0">
                          <a:latin typeface="Times New Roman"/>
                          <a:ea typeface="Calibri"/>
                        </a:rPr>
                        <a:t> Actual</a:t>
                      </a:r>
                      <a:endParaRPr lang="en-US" sz="14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2916">
                <a:tc vMerge="1">
                  <a:txBody>
                    <a:bodyPr/>
                    <a:lstStyle/>
                    <a:p>
                      <a:endParaRPr lang="en-US"/>
                    </a:p>
                  </a:txBody>
                  <a:tcPr/>
                </a:tc>
                <a:tc>
                  <a:txBody>
                    <a:bodyPr/>
                    <a:lstStyle/>
                    <a:p>
                      <a:pPr marL="0" marR="0" algn="ctr">
                        <a:spcBef>
                          <a:spcPts val="0"/>
                        </a:spcBef>
                        <a:spcAft>
                          <a:spcPts val="0"/>
                        </a:spcAft>
                      </a:pPr>
                      <a:r>
                        <a:rPr lang="en-US" sz="1100" b="1" dirty="0">
                          <a:latin typeface="Times New Roman"/>
                          <a:ea typeface="Calibri"/>
                        </a:rPr>
                        <a:t>FY10</a:t>
                      </a:r>
                      <a:endParaRPr lang="en-US" sz="14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1100" b="1" dirty="0">
                          <a:latin typeface="Times New Roman"/>
                          <a:ea typeface="Calibri"/>
                        </a:rPr>
                        <a:t>FY11</a:t>
                      </a:r>
                      <a:endParaRPr lang="en-US" sz="14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1100" b="1" dirty="0">
                          <a:latin typeface="Times New Roman"/>
                          <a:ea typeface="Calibri"/>
                        </a:rPr>
                        <a:t>FY12</a:t>
                      </a:r>
                      <a:endParaRPr lang="en-US" sz="14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1100" b="1" dirty="0">
                          <a:latin typeface="Times New Roman"/>
                          <a:ea typeface="Calibri"/>
                        </a:rPr>
                        <a:t>FY13</a:t>
                      </a:r>
                      <a:endParaRPr lang="en-US" sz="14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1100" b="1" dirty="0">
                          <a:latin typeface="Times New Roman"/>
                          <a:ea typeface="Calibri"/>
                        </a:rPr>
                        <a:t>FY14</a:t>
                      </a:r>
                      <a:endParaRPr lang="en-US" sz="14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1100" b="1" dirty="0">
                          <a:latin typeface="Times New Roman"/>
                          <a:ea typeface="Calibri"/>
                        </a:rPr>
                        <a:t>FY15</a:t>
                      </a:r>
                      <a:endParaRPr lang="en-US" sz="14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1100" b="1" dirty="0">
                          <a:latin typeface="Times New Roman"/>
                          <a:ea typeface="Calibri"/>
                        </a:rPr>
                        <a:t>FY16</a:t>
                      </a:r>
                      <a:endParaRPr lang="en-US" sz="14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1100" b="1" dirty="0">
                          <a:latin typeface="Times New Roman"/>
                          <a:ea typeface="Calibri"/>
                        </a:rPr>
                        <a:t>FY17</a:t>
                      </a:r>
                      <a:endParaRPr lang="en-US" sz="14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1100" b="1" dirty="0">
                          <a:latin typeface="Times New Roman"/>
                          <a:ea typeface="Calibri"/>
                        </a:rPr>
                        <a:t>FY18</a:t>
                      </a:r>
                      <a:endParaRPr lang="en-US" sz="14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1100" b="1" dirty="0">
                          <a:latin typeface="Times New Roman"/>
                          <a:ea typeface="Calibri"/>
                        </a:rPr>
                        <a:t>FY19</a:t>
                      </a:r>
                      <a:endParaRPr lang="en-US" sz="14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1100" b="1" dirty="0">
                          <a:latin typeface="Times New Roman"/>
                          <a:ea typeface="Calibri"/>
                        </a:rPr>
                        <a:t>FY20</a:t>
                      </a:r>
                      <a:endParaRPr lang="en-US" sz="14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1100" b="1" dirty="0">
                          <a:latin typeface="Times New Roman"/>
                          <a:ea typeface="Calibri"/>
                        </a:rPr>
                        <a:t>FY21</a:t>
                      </a:r>
                      <a:endParaRPr lang="en-US" sz="14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1100" b="1" dirty="0">
                          <a:latin typeface="Times New Roman"/>
                          <a:ea typeface="Calibri"/>
                        </a:rPr>
                        <a:t>FY22</a:t>
                      </a:r>
                      <a:endParaRPr lang="en-US" sz="14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001"/>
                  </a:ext>
                </a:extLst>
              </a:tr>
              <a:tr h="767543">
                <a:tc>
                  <a:txBody>
                    <a:bodyPr/>
                    <a:lstStyle/>
                    <a:p>
                      <a:pPr marL="0" marR="0" algn="ctr">
                        <a:spcBef>
                          <a:spcPts val="0"/>
                        </a:spcBef>
                        <a:spcAft>
                          <a:spcPts val="0"/>
                        </a:spcAft>
                      </a:pPr>
                      <a:r>
                        <a:rPr lang="en-US" sz="1600" dirty="0">
                          <a:latin typeface="Times New Roman"/>
                          <a:ea typeface="Calibri"/>
                        </a:rPr>
                        <a:t>6.14%</a:t>
                      </a:r>
                      <a:endParaRPr lang="en-US" sz="20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Times New Roman"/>
                          <a:ea typeface="Calibri"/>
                        </a:rPr>
                        <a:t>7.5%</a:t>
                      </a:r>
                      <a:endParaRPr lang="en-US" sz="20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latin typeface="Times New Roman"/>
                          <a:ea typeface="Calibri"/>
                        </a:rPr>
                        <a:t>12%</a:t>
                      </a:r>
                      <a:endParaRPr lang="en-US" sz="20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latin typeface="Times New Roman"/>
                          <a:ea typeface="Calibri"/>
                        </a:rPr>
                        <a:t>20%</a:t>
                      </a:r>
                      <a:endParaRPr lang="en-US" sz="20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latin typeface="Times New Roman"/>
                          <a:ea typeface="Calibri"/>
                        </a:rPr>
                        <a:t>28%</a:t>
                      </a:r>
                      <a:endParaRPr lang="en-US" sz="20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latin typeface="Times New Roman"/>
                          <a:ea typeface="Calibri"/>
                        </a:rPr>
                        <a:t>36%</a:t>
                      </a:r>
                      <a:endParaRPr lang="en-US" sz="20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latin typeface="Times New Roman"/>
                          <a:ea typeface="Calibri"/>
                        </a:rPr>
                        <a:t>45%</a:t>
                      </a:r>
                      <a:endParaRPr lang="en-US" sz="20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latin typeface="Times New Roman"/>
                          <a:ea typeface="Calibri"/>
                        </a:rPr>
                        <a:t>53%</a:t>
                      </a:r>
                      <a:endParaRPr lang="en-US" sz="20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latin typeface="Times New Roman"/>
                          <a:ea typeface="Calibri"/>
                        </a:rPr>
                        <a:t>62%</a:t>
                      </a:r>
                      <a:endParaRPr lang="en-US" sz="20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latin typeface="Times New Roman"/>
                          <a:ea typeface="Calibri"/>
                        </a:rPr>
                        <a:t>70%</a:t>
                      </a:r>
                      <a:endParaRPr lang="en-US" sz="20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latin typeface="Times New Roman"/>
                          <a:ea typeface="Calibri"/>
                        </a:rPr>
                        <a:t>79%</a:t>
                      </a:r>
                      <a:endParaRPr lang="en-US" sz="20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latin typeface="Times New Roman"/>
                          <a:ea typeface="Calibri"/>
                        </a:rPr>
                        <a:t>87%</a:t>
                      </a:r>
                      <a:endParaRPr lang="en-US" sz="20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latin typeface="Times New Roman"/>
                          <a:ea typeface="Calibri"/>
                        </a:rPr>
                        <a:t>96%</a:t>
                      </a:r>
                      <a:endParaRPr lang="en-US" sz="20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smtClean="0">
                          <a:latin typeface="Times New Roman"/>
                          <a:ea typeface="Calibri"/>
                        </a:rPr>
                        <a:t>100% and Implement</a:t>
                      </a:r>
                      <a:endParaRPr lang="en-US" sz="20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002"/>
                  </a:ext>
                </a:extLst>
              </a:tr>
              <a:tr h="767543">
                <a:tc>
                  <a:txBody>
                    <a:bodyPr/>
                    <a:lstStyle/>
                    <a:p>
                      <a:pPr marL="0" marR="0" algn="ctr">
                        <a:spcBef>
                          <a:spcPts val="0"/>
                        </a:spcBef>
                        <a:spcAft>
                          <a:spcPts val="0"/>
                        </a:spcAft>
                      </a:pPr>
                      <a:r>
                        <a:rPr lang="en-US" sz="1600" dirty="0" smtClean="0">
                          <a:latin typeface="Times New Roman"/>
                          <a:ea typeface="Calibri"/>
                        </a:rPr>
                        <a:t>6.14</a:t>
                      </a:r>
                      <a:endParaRPr lang="en-US" sz="16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latin typeface="Times New Roman"/>
                          <a:ea typeface="Calibri"/>
                        </a:rPr>
                        <a:t>8%</a:t>
                      </a:r>
                      <a:endParaRPr lang="en-US" sz="16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latin typeface="Times New Roman"/>
                          <a:ea typeface="Calibri"/>
                        </a:rPr>
                        <a:t>15%</a:t>
                      </a:r>
                      <a:endParaRPr lang="en-US" sz="16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latin typeface="Times New Roman"/>
                          <a:ea typeface="Calibri"/>
                        </a:rPr>
                        <a:t>24%</a:t>
                      </a:r>
                      <a:endParaRPr lang="en-US" sz="16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latin typeface="Times New Roman"/>
                          <a:ea typeface="Calibri"/>
                        </a:rPr>
                        <a:t>31%</a:t>
                      </a:r>
                      <a:endParaRPr lang="en-US" sz="16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latin typeface="Times New Roman"/>
                          <a:ea typeface="Calibri"/>
                        </a:rPr>
                        <a:t>38%</a:t>
                      </a:r>
                      <a:endParaRPr lang="en-US" sz="16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latin typeface="Times New Roman"/>
                          <a:ea typeface="Calibri"/>
                        </a:rPr>
                        <a:t>45%</a:t>
                      </a:r>
                      <a:endParaRPr lang="en-US" sz="16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latin typeface="Times New Roman"/>
                          <a:ea typeface="Calibri"/>
                        </a:rPr>
                        <a:t>55%</a:t>
                      </a:r>
                      <a:endParaRPr lang="en-US" sz="16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latin typeface="Times New Roman"/>
                          <a:ea typeface="Calibri"/>
                        </a:rPr>
                        <a:t>64%</a:t>
                      </a:r>
                      <a:endParaRPr lang="en-US" sz="16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latin typeface="Times New Roman"/>
                          <a:ea typeface="Calibri"/>
                        </a:rPr>
                        <a:t>67%</a:t>
                      </a:r>
                      <a:endParaRPr lang="en-US" sz="16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600" dirty="0">
                        <a:latin typeface="Times New Roman"/>
                        <a:ea typeface="Calibri"/>
                      </a:endParaRPr>
                    </a:p>
                  </a:txBody>
                  <a:tcPr marL="49960" marR="4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003"/>
                  </a:ext>
                </a:extLst>
              </a:tr>
            </a:tbl>
          </a:graphicData>
        </a:graphic>
      </p:graphicFrame>
      <p:sp>
        <p:nvSpPr>
          <p:cNvPr id="2" name="Date Placeholder 1"/>
          <p:cNvSpPr>
            <a:spLocks noGrp="1"/>
          </p:cNvSpPr>
          <p:nvPr>
            <p:ph type="dt" sz="half" idx="10"/>
          </p:nvPr>
        </p:nvSpPr>
        <p:spPr/>
        <p:txBody>
          <a:bodyPr/>
          <a:lstStyle/>
          <a:p>
            <a:pPr>
              <a:defRPr/>
            </a:pPr>
            <a:r>
              <a:rPr lang="en-US" altLang="en-US" smtClean="0"/>
              <a:t>Session III  Track AAGS                              NAPGD2022</a:t>
            </a:r>
            <a:endParaRPr lang="en-US" altLang="en-US"/>
          </a:p>
        </p:txBody>
      </p:sp>
      <p:sp>
        <p:nvSpPr>
          <p:cNvPr id="3" name="Footer Placeholder 2"/>
          <p:cNvSpPr>
            <a:spLocks noGrp="1"/>
          </p:cNvSpPr>
          <p:nvPr>
            <p:ph type="ftr" sz="quarter" idx="11"/>
          </p:nvPr>
        </p:nvSpPr>
        <p:spPr/>
        <p:txBody>
          <a:bodyPr/>
          <a:lstStyle/>
          <a:p>
            <a:pPr>
              <a:defRPr/>
            </a:pPr>
            <a:r>
              <a:rPr lang="en-US" smtClean="0"/>
              <a:t>UESI 2018 Surveying &amp; Geomatics Conference                Pomona, CA            22-24 April 2018</a:t>
            </a:r>
            <a:endParaRPr lang="en-US"/>
          </a:p>
        </p:txBody>
      </p:sp>
      <p:sp>
        <p:nvSpPr>
          <p:cNvPr id="4" name="Slide Number Placeholder 3"/>
          <p:cNvSpPr>
            <a:spLocks noGrp="1"/>
          </p:cNvSpPr>
          <p:nvPr>
            <p:ph type="sldNum" sz="quarter" idx="12"/>
          </p:nvPr>
        </p:nvSpPr>
        <p:spPr/>
        <p:txBody>
          <a:bodyPr/>
          <a:lstStyle/>
          <a:p>
            <a:pPr>
              <a:defRPr/>
            </a:pPr>
            <a:fld id="{FC044327-A902-488A-9E59-8D3591CDFE18}" type="slidenum">
              <a:rPr lang="en-US" smtClean="0"/>
              <a:pPr>
                <a:defRPr/>
              </a:pPr>
              <a:t>13</a:t>
            </a:fld>
            <a:endParaRPr lang="en-US"/>
          </a:p>
        </p:txBody>
      </p:sp>
    </p:spTree>
    <p:extLst>
      <p:ext uri="{BB962C8B-B14F-4D97-AF65-F5344CB8AC3E}">
        <p14:creationId xmlns:p14="http://schemas.microsoft.com/office/powerpoint/2010/main" val="2485626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Geoid Monitoring Service (</a:t>
            </a:r>
            <a:r>
              <a:rPr lang="en-US" dirty="0" err="1" smtClean="0"/>
              <a:t>GeMS</a:t>
            </a:r>
            <a:r>
              <a:rPr lang="en-US" dirty="0" smtClean="0"/>
              <a:t>)</a:t>
            </a:r>
            <a:endParaRPr lang="en-US" dirty="0"/>
          </a:p>
        </p:txBody>
      </p:sp>
      <p:sp>
        <p:nvSpPr>
          <p:cNvPr id="3" name="Content Placeholder 2"/>
          <p:cNvSpPr>
            <a:spLocks noGrp="1"/>
          </p:cNvSpPr>
          <p:nvPr>
            <p:ph idx="1"/>
          </p:nvPr>
        </p:nvSpPr>
        <p:spPr/>
        <p:txBody>
          <a:bodyPr/>
          <a:lstStyle/>
          <a:p>
            <a:r>
              <a:rPr lang="en-US" sz="2800" dirty="0"/>
              <a:t>Goal:  Track all changes to the geoid which would prevent 1 cm accuracy</a:t>
            </a:r>
          </a:p>
          <a:p>
            <a:r>
              <a:rPr lang="en-US" sz="2800" dirty="0"/>
              <a:t>Aspects included:</a:t>
            </a:r>
          </a:p>
          <a:p>
            <a:pPr lvl="1"/>
            <a:r>
              <a:rPr lang="en-US" sz="2400" dirty="0"/>
              <a:t>Shape, Secular:  e.g. Hudson Bay</a:t>
            </a:r>
          </a:p>
          <a:p>
            <a:pPr lvl="1"/>
            <a:r>
              <a:rPr lang="en-US" sz="2400" dirty="0"/>
              <a:t>Shape, Episodic:  e.g. Massive Earthquakes</a:t>
            </a:r>
          </a:p>
          <a:p>
            <a:pPr lvl="1"/>
            <a:r>
              <a:rPr lang="en-US" sz="2400" dirty="0"/>
              <a:t>W0, Secular:  Global Sea Level Change (see next slides)</a:t>
            </a:r>
          </a:p>
          <a:p>
            <a:r>
              <a:rPr lang="en-US" sz="2800" dirty="0"/>
              <a:t>Examples of things excluded:</a:t>
            </a:r>
          </a:p>
          <a:p>
            <a:pPr lvl="1"/>
            <a:r>
              <a:rPr lang="en-US" sz="2400" dirty="0"/>
              <a:t>Size, Secular:  Mass quantity of Earth is effectively static</a:t>
            </a:r>
          </a:p>
          <a:p>
            <a:pPr lvl="1"/>
            <a:r>
              <a:rPr lang="en-US" sz="2400" dirty="0"/>
              <a:t>Shape, Periodic:  Seasonal glacier cycle</a:t>
            </a:r>
          </a:p>
          <a:p>
            <a:endParaRPr lang="en-US" dirty="0"/>
          </a:p>
        </p:txBody>
      </p:sp>
      <p:sp>
        <p:nvSpPr>
          <p:cNvPr id="4" name="Date Placeholder 3"/>
          <p:cNvSpPr>
            <a:spLocks noGrp="1"/>
          </p:cNvSpPr>
          <p:nvPr>
            <p:ph type="dt" sz="half" idx="10"/>
          </p:nvPr>
        </p:nvSpPr>
        <p:spPr/>
        <p:txBody>
          <a:bodyPr/>
          <a:lstStyle/>
          <a:p>
            <a:pPr>
              <a:defRPr/>
            </a:pPr>
            <a:r>
              <a:rPr lang="en-US" altLang="en-US" smtClean="0"/>
              <a:t>Session III  Track AAGS                              NAPGD2022</a:t>
            </a:r>
            <a:endParaRPr lang="en-US" altLang="en-US"/>
          </a:p>
        </p:txBody>
      </p:sp>
      <p:sp>
        <p:nvSpPr>
          <p:cNvPr id="5" name="Footer Placeholder 4"/>
          <p:cNvSpPr>
            <a:spLocks noGrp="1"/>
          </p:cNvSpPr>
          <p:nvPr>
            <p:ph type="ftr" sz="quarter" idx="11"/>
          </p:nvPr>
        </p:nvSpPr>
        <p:spPr/>
        <p:txBody>
          <a:bodyPr/>
          <a:lstStyle/>
          <a:p>
            <a:pPr>
              <a:defRPr/>
            </a:pPr>
            <a:r>
              <a:rPr lang="en-US" smtClean="0"/>
              <a:t>UESI 2018 Surveying &amp; Geomatics Conference                Pomona, CA            22-24 April 2018</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14</a:t>
            </a:fld>
            <a:endParaRPr lang="en-US" altLang="en-US" dirty="0"/>
          </a:p>
        </p:txBody>
      </p:sp>
    </p:spTree>
    <p:extLst>
      <p:ext uri="{BB962C8B-B14F-4D97-AF65-F5344CB8AC3E}">
        <p14:creationId xmlns:p14="http://schemas.microsoft.com/office/powerpoint/2010/main" val="171379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and Mass</a:t>
            </a:r>
            <a:endParaRPr lang="en-US" dirty="0"/>
          </a:p>
        </p:txBody>
      </p:sp>
      <p:sp>
        <p:nvSpPr>
          <p:cNvPr id="3" name="Content Placeholder 2"/>
          <p:cNvSpPr>
            <a:spLocks noGrp="1"/>
          </p:cNvSpPr>
          <p:nvPr>
            <p:ph idx="1"/>
          </p:nvPr>
        </p:nvSpPr>
        <p:spPr/>
        <p:txBody>
          <a:bodyPr/>
          <a:lstStyle/>
          <a:p>
            <a:r>
              <a:rPr lang="en-US" sz="2800" dirty="0"/>
              <a:t>Mass </a:t>
            </a:r>
            <a:r>
              <a:rPr lang="en-US" sz="2800" b="1" i="1" dirty="0"/>
              <a:t>quantity</a:t>
            </a:r>
            <a:r>
              <a:rPr lang="en-US" sz="2800" dirty="0"/>
              <a:t> in the Earth system is effectively constant</a:t>
            </a:r>
          </a:p>
          <a:p>
            <a:r>
              <a:rPr lang="en-US" sz="2800" dirty="0"/>
              <a:t>Mass </a:t>
            </a:r>
            <a:r>
              <a:rPr lang="en-US" sz="2800" b="1" i="1" dirty="0"/>
              <a:t>distributions</a:t>
            </a:r>
            <a:r>
              <a:rPr lang="en-US" sz="2800" dirty="0"/>
              <a:t> in the Earth system are time dependent and some are large enough to be measurable</a:t>
            </a:r>
          </a:p>
          <a:p>
            <a:pPr lvl="1"/>
            <a:r>
              <a:rPr lang="en-US" sz="2400" dirty="0"/>
              <a:t>Secular</a:t>
            </a:r>
          </a:p>
          <a:p>
            <a:pPr lvl="2"/>
            <a:r>
              <a:rPr lang="en-US" sz="2000" i="1" dirty="0"/>
              <a:t>Shape</a:t>
            </a:r>
            <a:r>
              <a:rPr lang="en-US" sz="2000" dirty="0"/>
              <a:t> change to every  equipotential surface (like the geoid)</a:t>
            </a:r>
          </a:p>
          <a:p>
            <a:pPr lvl="2"/>
            <a:r>
              <a:rPr lang="en-US" sz="2000" i="1" dirty="0"/>
              <a:t>Size</a:t>
            </a:r>
            <a:r>
              <a:rPr lang="en-US" sz="2000" dirty="0"/>
              <a:t> change to global mean sea level</a:t>
            </a:r>
          </a:p>
          <a:p>
            <a:pPr lvl="1"/>
            <a:r>
              <a:rPr lang="en-US" sz="2400" dirty="0"/>
              <a:t>Episodic</a:t>
            </a:r>
          </a:p>
          <a:p>
            <a:pPr lvl="1"/>
            <a:r>
              <a:rPr lang="en-US" sz="2400" dirty="0"/>
              <a:t>Periodic</a:t>
            </a:r>
          </a:p>
        </p:txBody>
      </p:sp>
      <p:sp>
        <p:nvSpPr>
          <p:cNvPr id="4" name="Date Placeholder 3"/>
          <p:cNvSpPr>
            <a:spLocks noGrp="1"/>
          </p:cNvSpPr>
          <p:nvPr>
            <p:ph type="dt" sz="half" idx="10"/>
          </p:nvPr>
        </p:nvSpPr>
        <p:spPr/>
        <p:txBody>
          <a:bodyPr/>
          <a:lstStyle/>
          <a:p>
            <a:pPr>
              <a:defRPr/>
            </a:pPr>
            <a:r>
              <a:rPr lang="en-US" altLang="en-US" smtClean="0"/>
              <a:t>Session III  Track AAGS                              NAPGD2022</a:t>
            </a:r>
            <a:endParaRPr lang="en-US" altLang="en-US"/>
          </a:p>
        </p:txBody>
      </p:sp>
      <p:sp>
        <p:nvSpPr>
          <p:cNvPr id="5" name="Footer Placeholder 4"/>
          <p:cNvSpPr>
            <a:spLocks noGrp="1"/>
          </p:cNvSpPr>
          <p:nvPr>
            <p:ph type="ftr" sz="quarter" idx="11"/>
          </p:nvPr>
        </p:nvSpPr>
        <p:spPr/>
        <p:txBody>
          <a:bodyPr/>
          <a:lstStyle/>
          <a:p>
            <a:pPr>
              <a:defRPr/>
            </a:pPr>
            <a:r>
              <a:rPr lang="en-US" smtClean="0"/>
              <a:t>UESI 2018 Surveying &amp; Geomatics Conference                Pomona, CA            22-24 April 2018</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15</a:t>
            </a:fld>
            <a:endParaRPr lang="en-US" altLang="en-US" dirty="0"/>
          </a:p>
        </p:txBody>
      </p:sp>
    </p:spTree>
    <p:extLst>
      <p:ext uri="{BB962C8B-B14F-4D97-AF65-F5344CB8AC3E}">
        <p14:creationId xmlns:p14="http://schemas.microsoft.com/office/powerpoint/2010/main" val="14566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885" t="17133" r="7666" b="11990"/>
          <a:stretch/>
        </p:blipFill>
        <p:spPr bwMode="auto">
          <a:xfrm>
            <a:off x="1703984" y="1417638"/>
            <a:ext cx="5640513" cy="50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1981200" y="274638"/>
            <a:ext cx="8229600" cy="1143000"/>
          </a:xfrm>
        </p:spPr>
        <p:txBody>
          <a:bodyPr/>
          <a:lstStyle/>
          <a:p>
            <a:r>
              <a:rPr lang="en-US" i="1" u="sng" dirty="0" smtClean="0"/>
              <a:t>Secular</a:t>
            </a:r>
            <a:r>
              <a:rPr lang="en-US" dirty="0" smtClean="0"/>
              <a:t> Mass Movement</a:t>
            </a:r>
            <a:endParaRPr lang="en-US" dirty="0"/>
          </a:p>
        </p:txBody>
      </p:sp>
      <p:sp>
        <p:nvSpPr>
          <p:cNvPr id="2" name="TextBox 1"/>
          <p:cNvSpPr txBox="1"/>
          <p:nvPr/>
        </p:nvSpPr>
        <p:spPr>
          <a:xfrm>
            <a:off x="7344496" y="1637309"/>
            <a:ext cx="2611484" cy="4893647"/>
          </a:xfrm>
          <a:prstGeom prst="rect">
            <a:avLst/>
          </a:prstGeom>
          <a:noFill/>
        </p:spPr>
        <p:txBody>
          <a:bodyPr wrap="none" rtlCol="0">
            <a:spAutoFit/>
          </a:bodyPr>
          <a:lstStyle/>
          <a:p>
            <a:r>
              <a:rPr lang="en-US" sz="1400" b="1" dirty="0"/>
              <a:t>Mass is flowing in the mantle</a:t>
            </a:r>
          </a:p>
          <a:p>
            <a:r>
              <a:rPr lang="en-US" sz="1400" b="1" dirty="0"/>
              <a:t>to coalesce under Hudson</a:t>
            </a:r>
          </a:p>
          <a:p>
            <a:r>
              <a:rPr lang="en-US" sz="1400" b="1" dirty="0"/>
              <a:t>Bay, pushing the crust up.</a:t>
            </a:r>
          </a:p>
          <a:p>
            <a:endParaRPr lang="en-US" sz="1400" b="1" dirty="0"/>
          </a:p>
          <a:p>
            <a:r>
              <a:rPr lang="en-US" sz="1400" b="1" u="sng" dirty="0"/>
              <a:t>GPS</a:t>
            </a:r>
            <a:r>
              <a:rPr lang="en-US" sz="1400" b="1" dirty="0"/>
              <a:t> on the crust sees this </a:t>
            </a:r>
          </a:p>
          <a:p>
            <a:r>
              <a:rPr lang="en-US" sz="1400" b="1" dirty="0"/>
              <a:t>as one effect:</a:t>
            </a:r>
          </a:p>
          <a:p>
            <a:r>
              <a:rPr lang="en-US" sz="1400" b="1" dirty="0"/>
              <a:t>An increase in ellipsoid height</a:t>
            </a:r>
          </a:p>
          <a:p>
            <a:endParaRPr lang="en-US" sz="1400" b="1" dirty="0"/>
          </a:p>
          <a:p>
            <a:r>
              <a:rPr lang="en-US" sz="1400" b="1" dirty="0"/>
              <a:t>A </a:t>
            </a:r>
            <a:r>
              <a:rPr lang="en-US" sz="1400" b="1" u="sng" dirty="0"/>
              <a:t>gravimeter</a:t>
            </a:r>
            <a:r>
              <a:rPr lang="en-US" sz="1400" b="1" dirty="0"/>
              <a:t> on the crust</a:t>
            </a:r>
          </a:p>
          <a:p>
            <a:r>
              <a:rPr lang="en-US" sz="1400" b="1" dirty="0"/>
              <a:t>sees two effects:</a:t>
            </a:r>
          </a:p>
          <a:p>
            <a:endParaRPr lang="en-US" sz="1400" b="1" dirty="0"/>
          </a:p>
          <a:p>
            <a:r>
              <a:rPr lang="en-US" sz="1400" b="1" dirty="0"/>
              <a:t>(small) </a:t>
            </a:r>
            <a:r>
              <a:rPr lang="en-US" sz="1400" b="1" i="1" dirty="0"/>
              <a:t>decrease</a:t>
            </a:r>
            <a:r>
              <a:rPr lang="en-US" sz="1400" b="1" dirty="0"/>
              <a:t> in gravity as the</a:t>
            </a:r>
          </a:p>
          <a:p>
            <a:r>
              <a:rPr lang="en-US" sz="1400" b="1" dirty="0"/>
              <a:t>gravimeter location gets</a:t>
            </a:r>
          </a:p>
          <a:p>
            <a:r>
              <a:rPr lang="en-US" sz="1400" b="1" dirty="0"/>
              <a:t>farther from the </a:t>
            </a:r>
            <a:r>
              <a:rPr lang="en-US" sz="1400" b="1" dirty="0" err="1"/>
              <a:t>geocenter</a:t>
            </a:r>
            <a:endParaRPr lang="en-US" sz="1400" b="1" dirty="0"/>
          </a:p>
          <a:p>
            <a:endParaRPr lang="en-US" sz="1400" b="1" dirty="0"/>
          </a:p>
          <a:p>
            <a:r>
              <a:rPr lang="en-US" sz="1400" b="1" dirty="0"/>
              <a:t>(larger) </a:t>
            </a:r>
            <a:r>
              <a:rPr lang="en-US" sz="1400" b="1" i="1" dirty="0"/>
              <a:t>increase</a:t>
            </a:r>
            <a:r>
              <a:rPr lang="en-US" sz="1400" b="1" dirty="0"/>
              <a:t> in gravity as the</a:t>
            </a:r>
          </a:p>
          <a:p>
            <a:r>
              <a:rPr lang="en-US" sz="1400" b="1" dirty="0"/>
              <a:t>amount of mass below the</a:t>
            </a:r>
          </a:p>
          <a:p>
            <a:r>
              <a:rPr lang="en-US" sz="1400" b="1" dirty="0"/>
              <a:t>gravimeter pulls harder</a:t>
            </a:r>
          </a:p>
          <a:p>
            <a:endParaRPr lang="en-US" sz="1400" b="1" dirty="0"/>
          </a:p>
          <a:p>
            <a:r>
              <a:rPr lang="en-US" sz="1400" b="1" dirty="0"/>
              <a:t>This gravity change causes the</a:t>
            </a:r>
          </a:p>
          <a:p>
            <a:r>
              <a:rPr lang="en-US" sz="1400" b="1" dirty="0"/>
              <a:t>geoid to “swell” in the area</a:t>
            </a:r>
          </a:p>
          <a:p>
            <a:endParaRPr lang="en-US" dirty="0"/>
          </a:p>
        </p:txBody>
      </p:sp>
      <p:sp>
        <p:nvSpPr>
          <p:cNvPr id="3" name="Date Placeholder 2"/>
          <p:cNvSpPr>
            <a:spLocks noGrp="1"/>
          </p:cNvSpPr>
          <p:nvPr>
            <p:ph type="dt" sz="half" idx="10"/>
          </p:nvPr>
        </p:nvSpPr>
        <p:spPr/>
        <p:txBody>
          <a:bodyPr/>
          <a:lstStyle/>
          <a:p>
            <a:pPr>
              <a:defRPr/>
            </a:pPr>
            <a:r>
              <a:rPr lang="en-US" altLang="en-US" smtClean="0"/>
              <a:t>Session III  Track AAGS                              NAPGD2022</a:t>
            </a:r>
            <a:endParaRPr lang="en-US" altLang="en-US"/>
          </a:p>
        </p:txBody>
      </p:sp>
      <p:sp>
        <p:nvSpPr>
          <p:cNvPr id="5" name="Footer Placeholder 4"/>
          <p:cNvSpPr>
            <a:spLocks noGrp="1"/>
          </p:cNvSpPr>
          <p:nvPr>
            <p:ph type="ftr" sz="quarter" idx="11"/>
          </p:nvPr>
        </p:nvSpPr>
        <p:spPr/>
        <p:txBody>
          <a:bodyPr/>
          <a:lstStyle/>
          <a:p>
            <a:pPr>
              <a:defRPr/>
            </a:pPr>
            <a:r>
              <a:rPr lang="en-US" smtClean="0"/>
              <a:t>UESI 2018 Surveying &amp; Geomatics Conference                Pomona, CA            22-24 April 2018</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16</a:t>
            </a:fld>
            <a:endParaRPr lang="en-US" altLang="en-US" dirty="0"/>
          </a:p>
        </p:txBody>
      </p:sp>
    </p:spTree>
    <p:extLst>
      <p:ext uri="{BB962C8B-B14F-4D97-AF65-F5344CB8AC3E}">
        <p14:creationId xmlns:p14="http://schemas.microsoft.com/office/powerpoint/2010/main" val="115293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6" end="1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9" end="1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Episodic</a:t>
            </a:r>
            <a:r>
              <a:rPr lang="en-US" dirty="0" smtClean="0"/>
              <a:t> Mass Movement</a:t>
            </a:r>
            <a:endParaRPr lang="en-US" dirty="0"/>
          </a:p>
        </p:txBody>
      </p:sp>
      <p:sp>
        <p:nvSpPr>
          <p:cNvPr id="4" name="Slide Number Placeholder 3"/>
          <p:cNvSpPr>
            <a:spLocks noGrp="1"/>
          </p:cNvSpPr>
          <p:nvPr>
            <p:ph type="sldNum" sz="quarter" idx="12"/>
          </p:nvPr>
        </p:nvSpPr>
        <p:spPr/>
        <p:txBody>
          <a:bodyPr/>
          <a:lstStyle/>
          <a:p>
            <a:pPr>
              <a:defRPr/>
            </a:pPr>
            <a:fld id="{81083702-E6E1-411B-A9C5-9B25E2FC045E}" type="slidenum">
              <a:rPr lang="en-US" smtClean="0"/>
              <a:pPr>
                <a:defRPr/>
              </a:pPr>
              <a:t>17</a:t>
            </a:fld>
            <a:endParaRPr lang="en-US"/>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1" y="1487495"/>
            <a:ext cx="5167065" cy="4136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1505" y="2332249"/>
            <a:ext cx="4933950" cy="1009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5777163" y="2521143"/>
            <a:ext cx="4058292" cy="195209"/>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87775" y="3117045"/>
            <a:ext cx="1337352" cy="203770"/>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pPr>
              <a:defRPr/>
            </a:pPr>
            <a:r>
              <a:rPr lang="en-US" altLang="en-US" smtClean="0"/>
              <a:t>Session III  Track AAGS                              NAPGD2022</a:t>
            </a:r>
            <a:endParaRPr lang="en-US" altLang="en-US"/>
          </a:p>
        </p:txBody>
      </p:sp>
      <p:sp>
        <p:nvSpPr>
          <p:cNvPr id="6" name="Footer Placeholder 5"/>
          <p:cNvSpPr>
            <a:spLocks noGrp="1"/>
          </p:cNvSpPr>
          <p:nvPr>
            <p:ph type="ftr" sz="quarter" idx="11"/>
          </p:nvPr>
        </p:nvSpPr>
        <p:spPr/>
        <p:txBody>
          <a:bodyPr/>
          <a:lstStyle/>
          <a:p>
            <a:pPr>
              <a:defRPr/>
            </a:pPr>
            <a:r>
              <a:rPr lang="en-US" smtClean="0"/>
              <a:t>UESI 2018 Surveying &amp; Geomatics Conference                Pomona, CA            22-24 April 2018</a:t>
            </a:r>
            <a:endParaRPr lang="en-US"/>
          </a:p>
        </p:txBody>
      </p:sp>
    </p:spTree>
    <p:extLst>
      <p:ext uri="{BB962C8B-B14F-4D97-AF65-F5344CB8AC3E}">
        <p14:creationId xmlns:p14="http://schemas.microsoft.com/office/powerpoint/2010/main" val="3184443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849440" y="535754"/>
            <a:ext cx="8493120" cy="614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endParaRPr lang="en-GB" altLang="en-US" sz="1500"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3600" y="5543643"/>
            <a:ext cx="2534400" cy="5054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8818" y="1281407"/>
            <a:ext cx="6143008" cy="42319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54640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100">
                <a:latin typeface="Arial" charset="0"/>
              </a:rPr>
              <a:t>Ramillien G et al. Geophys. J. Int. 2004;158:813-826</a:t>
            </a:r>
          </a:p>
        </p:txBody>
      </p:sp>
      <p:sp>
        <p:nvSpPr>
          <p:cNvPr id="3077" name="Text Box 5"/>
          <p:cNvSpPr txBox="1">
            <a:spLocks noChangeArrowheads="1"/>
          </p:cNvSpPr>
          <p:nvPr/>
        </p:nvSpPr>
        <p:spPr bwMode="auto">
          <a:xfrm>
            <a:off x="1621920" y="6450438"/>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altLang="en-US" sz="900">
                <a:latin typeface="Arial" charset="0"/>
              </a:rPr>
              <a:t>© 2004 RAS</a:t>
            </a:r>
          </a:p>
        </p:txBody>
      </p:sp>
      <p:sp>
        <p:nvSpPr>
          <p:cNvPr id="8" name="Title 1"/>
          <p:cNvSpPr txBox="1">
            <a:spLocks/>
          </p:cNvSpPr>
          <p:nvPr/>
        </p:nvSpPr>
        <p:spPr>
          <a:xfrm>
            <a:off x="1981200" y="457200"/>
            <a:ext cx="8229600" cy="1143000"/>
          </a:xfrm>
          <a:prstGeom prst="rect">
            <a:avLst/>
          </a:prstGeom>
        </p:spPr>
        <p:txBody>
          <a:bodyPr/>
          <a:lstStyle>
            <a:lvl1pPr algn="ctr" rtl="0" eaLnBrk="0" fontAlgn="base" hangingPunct="0">
              <a:spcBef>
                <a:spcPct val="0"/>
              </a:spcBef>
              <a:spcAft>
                <a:spcPct val="0"/>
              </a:spcAft>
              <a:defRPr sz="4400" kern="1200">
                <a:solidFill>
                  <a:schemeClr val="tx2"/>
                </a:solidFill>
                <a:latin typeface="Gill Sans MT" pitchFamily="34" charset="0"/>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i="1" u="sng" dirty="0"/>
              <a:t>Periodic</a:t>
            </a:r>
            <a:r>
              <a:rPr lang="en-US" dirty="0"/>
              <a:t> Mass Movement</a:t>
            </a:r>
          </a:p>
        </p:txBody>
      </p:sp>
      <p:sp>
        <p:nvSpPr>
          <p:cNvPr id="2" name="Date Placeholder 1"/>
          <p:cNvSpPr>
            <a:spLocks noGrp="1"/>
          </p:cNvSpPr>
          <p:nvPr>
            <p:ph type="dt" sz="half" idx="10"/>
          </p:nvPr>
        </p:nvSpPr>
        <p:spPr/>
        <p:txBody>
          <a:bodyPr/>
          <a:lstStyle/>
          <a:p>
            <a:pPr>
              <a:defRPr/>
            </a:pPr>
            <a:r>
              <a:rPr lang="en-US" altLang="en-US" smtClean="0"/>
              <a:t>Session III  Track AAGS                              NAPGD2022</a:t>
            </a:r>
            <a:endParaRPr lang="en-US" altLang="en-US"/>
          </a:p>
        </p:txBody>
      </p:sp>
      <p:sp>
        <p:nvSpPr>
          <p:cNvPr id="3" name="Footer Placeholder 2"/>
          <p:cNvSpPr>
            <a:spLocks noGrp="1"/>
          </p:cNvSpPr>
          <p:nvPr>
            <p:ph type="ftr" sz="quarter" idx="11"/>
          </p:nvPr>
        </p:nvSpPr>
        <p:spPr/>
        <p:txBody>
          <a:bodyPr/>
          <a:lstStyle/>
          <a:p>
            <a:pPr>
              <a:defRPr/>
            </a:pPr>
            <a:r>
              <a:rPr lang="en-US" smtClean="0"/>
              <a:t>UESI 2018 Surveying &amp; Geomatics Conference                Pomona, CA            22-24 April 2018</a:t>
            </a:r>
            <a:endParaRPr lang="en-US"/>
          </a:p>
        </p:txBody>
      </p:sp>
      <p:sp>
        <p:nvSpPr>
          <p:cNvPr id="4" name="Slide Number Placeholder 3"/>
          <p:cNvSpPr>
            <a:spLocks noGrp="1"/>
          </p:cNvSpPr>
          <p:nvPr>
            <p:ph type="sldNum" sz="quarter" idx="12"/>
          </p:nvPr>
        </p:nvSpPr>
        <p:spPr/>
        <p:txBody>
          <a:bodyPr/>
          <a:lstStyle/>
          <a:p>
            <a:pPr>
              <a:defRPr/>
            </a:pPr>
            <a:fld id="{43BFA99B-C703-4852-B2BB-2E440DC6F13D}" type="slidenum">
              <a:rPr lang="en-US" altLang="en-US" smtClean="0"/>
              <a:pPr>
                <a:defRPr/>
              </a:pPr>
              <a:t>18</a:t>
            </a:fld>
            <a:endParaRPr lang="en-US" altLang="en-US"/>
          </a:p>
        </p:txBody>
      </p:sp>
    </p:spTree>
    <p:extLst>
      <p:ext uri="{BB962C8B-B14F-4D97-AF65-F5344CB8AC3E}">
        <p14:creationId xmlns:p14="http://schemas.microsoft.com/office/powerpoint/2010/main" val="1855289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resolution products</a:t>
            </a:r>
            <a:endParaRPr lang="en-US" dirty="0"/>
          </a:p>
        </p:txBody>
      </p:sp>
      <p:sp>
        <p:nvSpPr>
          <p:cNvPr id="4" name="Date Placeholder 3"/>
          <p:cNvSpPr>
            <a:spLocks noGrp="1"/>
          </p:cNvSpPr>
          <p:nvPr>
            <p:ph type="dt" sz="half" idx="10"/>
          </p:nvPr>
        </p:nvSpPr>
        <p:spPr/>
        <p:txBody>
          <a:bodyPr/>
          <a:lstStyle/>
          <a:p>
            <a:pPr>
              <a:defRPr/>
            </a:pPr>
            <a:r>
              <a:rPr lang="en-US" altLang="en-US" smtClean="0"/>
              <a:t>Session III  Track AAGS                              NAPGD2022</a:t>
            </a:r>
            <a:endParaRPr lang="en-US" altLang="en-US"/>
          </a:p>
        </p:txBody>
      </p:sp>
      <p:sp>
        <p:nvSpPr>
          <p:cNvPr id="5" name="Footer Placeholder 4"/>
          <p:cNvSpPr>
            <a:spLocks noGrp="1"/>
          </p:cNvSpPr>
          <p:nvPr>
            <p:ph type="ftr" sz="quarter" idx="11"/>
          </p:nvPr>
        </p:nvSpPr>
        <p:spPr/>
        <p:txBody>
          <a:bodyPr/>
          <a:lstStyle/>
          <a:p>
            <a:pPr>
              <a:defRPr/>
            </a:pPr>
            <a:r>
              <a:rPr lang="en-US" smtClean="0"/>
              <a:t>UESI 2018 Surveying &amp; Geomatics Conference                Pomona, CA            22-24 April 2018</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19</a:t>
            </a:fld>
            <a:endParaRPr lang="en-US" altLang="en-US" dirty="0"/>
          </a:p>
        </p:txBody>
      </p:sp>
      <p:sp>
        <p:nvSpPr>
          <p:cNvPr id="10" name="Content Placeholder 9"/>
          <p:cNvSpPr>
            <a:spLocks noGrp="1"/>
          </p:cNvSpPr>
          <p:nvPr>
            <p:ph idx="1"/>
          </p:nvPr>
        </p:nvSpPr>
        <p:spPr/>
        <p:txBody>
          <a:bodyPr/>
          <a:lstStyle/>
          <a:p>
            <a:r>
              <a:rPr lang="en-US" sz="2400" dirty="0"/>
              <a:t>All will be 1 x 1 arcminute grids</a:t>
            </a:r>
          </a:p>
          <a:p>
            <a:r>
              <a:rPr lang="en-US" sz="2400" dirty="0"/>
              <a:t>All will cover three finite regions of the globe</a:t>
            </a:r>
          </a:p>
          <a:p>
            <a:r>
              <a:rPr lang="en-US" sz="2400" dirty="0"/>
              <a:t>All will have a static and dynamic component</a:t>
            </a:r>
          </a:p>
          <a:p>
            <a:pPr lvl="1"/>
            <a:r>
              <a:rPr lang="en-US" sz="2000" dirty="0"/>
              <a:t>Dynamic surface gravity not expected to be ready by 2022</a:t>
            </a:r>
          </a:p>
          <a:p>
            <a:r>
              <a:rPr lang="en-US" sz="2400" dirty="0"/>
              <a:t>GEOID2022</a:t>
            </a:r>
          </a:p>
          <a:p>
            <a:pPr lvl="1"/>
            <a:r>
              <a:rPr lang="en-US" sz="2000" dirty="0"/>
              <a:t>Official converter of *TRF2022 ellipsoid heights into NAPGD2022 orthometric heights</a:t>
            </a:r>
          </a:p>
          <a:p>
            <a:r>
              <a:rPr lang="en-US" sz="2400" dirty="0"/>
              <a:t>DEFLEC2022</a:t>
            </a:r>
          </a:p>
          <a:p>
            <a:pPr lvl="1"/>
            <a:r>
              <a:rPr lang="en-US" sz="2000" dirty="0"/>
              <a:t>Surface deflections of the vertical in N/S and E/W</a:t>
            </a:r>
          </a:p>
          <a:p>
            <a:r>
              <a:rPr lang="en-US" sz="2400" dirty="0"/>
              <a:t>GRAV2022</a:t>
            </a:r>
          </a:p>
          <a:p>
            <a:pPr lvl="1"/>
            <a:r>
              <a:rPr lang="en-US" sz="2000" dirty="0"/>
              <a:t>Surface acceleration of gravity </a:t>
            </a:r>
          </a:p>
          <a:p>
            <a:pPr lvl="1"/>
            <a:endParaRPr lang="en-US" dirty="0"/>
          </a:p>
        </p:txBody>
      </p:sp>
    </p:spTree>
    <p:extLst>
      <p:ext uri="{BB962C8B-B14F-4D97-AF65-F5344CB8AC3E}">
        <p14:creationId xmlns:p14="http://schemas.microsoft.com/office/powerpoint/2010/main" val="166674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Abstract</a:t>
            </a:r>
            <a:endParaRPr lang="en-US" dirty="0"/>
          </a:p>
        </p:txBody>
      </p:sp>
      <p:sp>
        <p:nvSpPr>
          <p:cNvPr id="4" name="Date Placeholder 3"/>
          <p:cNvSpPr>
            <a:spLocks noGrp="1"/>
          </p:cNvSpPr>
          <p:nvPr>
            <p:ph type="dt" sz="half" idx="10"/>
          </p:nvPr>
        </p:nvSpPr>
        <p:spPr/>
        <p:txBody>
          <a:bodyPr/>
          <a:lstStyle/>
          <a:p>
            <a:pPr>
              <a:defRPr/>
            </a:pPr>
            <a:r>
              <a:rPr lang="en-US" smtClean="0"/>
              <a:t>Session III  Track AAGS                              NAPGD2022</a:t>
            </a:r>
            <a:endParaRPr lang="en-US"/>
          </a:p>
        </p:txBody>
      </p:sp>
      <p:sp>
        <p:nvSpPr>
          <p:cNvPr id="5" name="Footer Placeholder 4"/>
          <p:cNvSpPr>
            <a:spLocks noGrp="1"/>
          </p:cNvSpPr>
          <p:nvPr>
            <p:ph type="ftr" sz="quarter" idx="11"/>
          </p:nvPr>
        </p:nvSpPr>
        <p:spPr/>
        <p:txBody>
          <a:bodyPr/>
          <a:lstStyle/>
          <a:p>
            <a:pPr>
              <a:defRPr/>
            </a:pPr>
            <a:r>
              <a:rPr lang="en-US" smtClean="0"/>
              <a:t>UESI 2018 Surveying &amp; Geomatics Conference                Pomona, CA            22-24 April 2018</a:t>
            </a:r>
            <a:endParaRPr lang="en-US"/>
          </a:p>
        </p:txBody>
      </p:sp>
      <p:sp>
        <p:nvSpPr>
          <p:cNvPr id="6" name="Slide Number Placeholder 5"/>
          <p:cNvSpPr>
            <a:spLocks noGrp="1"/>
          </p:cNvSpPr>
          <p:nvPr>
            <p:ph type="sldNum" sz="quarter" idx="12"/>
          </p:nvPr>
        </p:nvSpPr>
        <p:spPr/>
        <p:txBody>
          <a:bodyPr/>
          <a:lstStyle/>
          <a:p>
            <a:pPr>
              <a:defRPr/>
            </a:pPr>
            <a:fld id="{FC044327-A902-488A-9E59-8D3591CDFE18}" type="slidenum">
              <a:rPr lang="en-US" smtClean="0"/>
              <a:pPr>
                <a:defRPr/>
              </a:pPr>
              <a:t>2</a:t>
            </a:fld>
            <a:endParaRPr lang="en-US"/>
          </a:p>
        </p:txBody>
      </p:sp>
      <p:sp>
        <p:nvSpPr>
          <p:cNvPr id="7" name="Rectangle 6"/>
          <p:cNvSpPr/>
          <p:nvPr/>
        </p:nvSpPr>
        <p:spPr>
          <a:xfrm>
            <a:off x="685800" y="1061621"/>
            <a:ext cx="10744200" cy="5262979"/>
          </a:xfrm>
          <a:prstGeom prst="rect">
            <a:avLst/>
          </a:prstGeom>
        </p:spPr>
        <p:txBody>
          <a:bodyPr wrap="square">
            <a:spAutoFit/>
          </a:bodyPr>
          <a:lstStyle/>
          <a:p>
            <a:r>
              <a:rPr lang="en-US" sz="2400" dirty="0">
                <a:latin typeface="Verdana" panose="020B0604030504040204" pitchFamily="34" charset="0"/>
              </a:rPr>
              <a:t>With the advent of new national reference frames in 2022 by the National </a:t>
            </a:r>
            <a:r>
              <a:rPr lang="en-US" sz="2400" dirty="0" smtClean="0">
                <a:latin typeface="Verdana" panose="020B0604030504040204" pitchFamily="34" charset="0"/>
              </a:rPr>
              <a:t>Geodetic Survey</a:t>
            </a:r>
            <a:r>
              <a:rPr lang="en-US" sz="2400" dirty="0">
                <a:latin typeface="Verdana" panose="020B0604030504040204" pitchFamily="34" charset="0"/>
              </a:rPr>
              <a:t>, a replacement for the North American Vertical Datum of 1988 (NAVD 88) will also </a:t>
            </a:r>
            <a:r>
              <a:rPr lang="en-US" sz="2400" dirty="0" smtClean="0">
                <a:latin typeface="Verdana" panose="020B0604030504040204" pitchFamily="34" charset="0"/>
              </a:rPr>
              <a:t>be implemented</a:t>
            </a:r>
            <a:r>
              <a:rPr lang="en-US" sz="2400" dirty="0">
                <a:latin typeface="Verdana" panose="020B0604030504040204" pitchFamily="34" charset="0"/>
              </a:rPr>
              <a:t>. NAPGD2022 will be defined entirely by gravity field observations from satellite</a:t>
            </a:r>
            <a:r>
              <a:rPr lang="en-US" sz="2400" dirty="0" smtClean="0">
                <a:latin typeface="Verdana" panose="020B0604030504040204" pitchFamily="34" charset="0"/>
              </a:rPr>
              <a:t>, airborne</a:t>
            </a:r>
            <a:r>
              <a:rPr lang="en-US" sz="2400" dirty="0">
                <a:latin typeface="Verdana" panose="020B0604030504040204" pitchFamily="34" charset="0"/>
              </a:rPr>
              <a:t>, terrestrial and shipborne platforms. In particular, data from the Gravity for </a:t>
            </a:r>
            <a:r>
              <a:rPr lang="en-US" sz="2400" dirty="0" smtClean="0">
                <a:latin typeface="Verdana" panose="020B0604030504040204" pitchFamily="34" charset="0"/>
              </a:rPr>
              <a:t>the Redefinition </a:t>
            </a:r>
            <a:r>
              <a:rPr lang="en-US" sz="2400" dirty="0">
                <a:latin typeface="Verdana" panose="020B0604030504040204" pitchFamily="34" charset="0"/>
              </a:rPr>
              <a:t>of the American Vertical Datum (GRAV-D) program will be utilized to develop </a:t>
            </a:r>
            <a:r>
              <a:rPr lang="en-US" sz="2400" dirty="0" smtClean="0">
                <a:latin typeface="Verdana" panose="020B0604030504040204" pitchFamily="34" charset="0"/>
              </a:rPr>
              <a:t>initially a </a:t>
            </a:r>
            <a:r>
              <a:rPr lang="en-US" sz="2400" dirty="0">
                <a:latin typeface="Verdana" panose="020B0604030504040204" pitchFamily="34" charset="0"/>
              </a:rPr>
              <a:t>static model. A time-varying component will also be developed with an eye to providing </a:t>
            </a:r>
            <a:r>
              <a:rPr lang="en-US" sz="2400" dirty="0" smtClean="0">
                <a:latin typeface="Verdana" panose="020B0604030504040204" pitchFamily="34" charset="0"/>
              </a:rPr>
              <a:t>the change </a:t>
            </a:r>
            <a:r>
              <a:rPr lang="en-US" sz="2400" dirty="0">
                <a:latin typeface="Verdana" panose="020B0604030504040204" pitchFamily="34" charset="0"/>
              </a:rPr>
              <a:t>in the geopotential datum over time. These models will present a coherent and </a:t>
            </a:r>
            <a:r>
              <a:rPr lang="en-US" sz="2400" dirty="0" smtClean="0">
                <a:latin typeface="Verdana" panose="020B0604030504040204" pitchFamily="34" charset="0"/>
              </a:rPr>
              <a:t>consistent image </a:t>
            </a:r>
            <a:r>
              <a:rPr lang="en-US" sz="2400" dirty="0">
                <a:latin typeface="Verdana" panose="020B0604030504040204" pitchFamily="34" charset="0"/>
              </a:rPr>
              <a:t>of the Earth's gravity field and </a:t>
            </a:r>
            <a:r>
              <a:rPr lang="en-US" sz="2400" dirty="0" smtClean="0">
                <a:latin typeface="Verdana" panose="020B0604030504040204" pitchFamily="34" charset="0"/>
              </a:rPr>
              <a:t>more accurately </a:t>
            </a:r>
            <a:r>
              <a:rPr lang="en-US" sz="2400" dirty="0">
                <a:latin typeface="Verdana" panose="020B0604030504040204" pitchFamily="34" charset="0"/>
              </a:rPr>
              <a:t>define vertical control county-wide </a:t>
            </a:r>
            <a:r>
              <a:rPr lang="en-US" sz="2400" dirty="0" smtClean="0">
                <a:latin typeface="Verdana" panose="020B0604030504040204" pitchFamily="34" charset="0"/>
              </a:rPr>
              <a:t>to country-wide </a:t>
            </a:r>
            <a:r>
              <a:rPr lang="en-US" sz="2400" dirty="0">
                <a:latin typeface="Verdana" panose="020B0604030504040204" pitchFamily="34" charset="0"/>
              </a:rPr>
              <a:t>and even across the water. Tools are also being developed to facilitate the </a:t>
            </a:r>
            <a:r>
              <a:rPr lang="en-US" sz="2400" dirty="0" smtClean="0">
                <a:latin typeface="Verdana" panose="020B0604030504040204" pitchFamily="34" charset="0"/>
              </a:rPr>
              <a:t>merging of </a:t>
            </a:r>
            <a:r>
              <a:rPr lang="en-US" sz="2400" dirty="0">
                <a:latin typeface="Verdana" panose="020B0604030504040204" pitchFamily="34" charset="0"/>
              </a:rPr>
              <a:t>GNSS observations and local leveling to provide cm-level accurate vertical control.</a:t>
            </a:r>
            <a:endParaRPr lang="en-US" sz="2400" dirty="0"/>
          </a:p>
        </p:txBody>
      </p:sp>
    </p:spTree>
    <p:extLst>
      <p:ext uri="{BB962C8B-B14F-4D97-AF65-F5344CB8AC3E}">
        <p14:creationId xmlns:p14="http://schemas.microsoft.com/office/powerpoint/2010/main" val="4128869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88259" y="1376413"/>
            <a:ext cx="3767596" cy="2911325"/>
          </a:xfrm>
        </p:spPr>
      </p:pic>
      <p:sp>
        <p:nvSpPr>
          <p:cNvPr id="2" name="Title 1"/>
          <p:cNvSpPr>
            <a:spLocks noGrp="1"/>
          </p:cNvSpPr>
          <p:nvPr>
            <p:ph type="title"/>
          </p:nvPr>
        </p:nvSpPr>
        <p:spPr/>
        <p:txBody>
          <a:bodyPr/>
          <a:lstStyle/>
          <a:p>
            <a:r>
              <a:rPr lang="en-US" dirty="0" smtClean="0"/>
              <a:t>The three gridded regions</a:t>
            </a:r>
            <a:endParaRPr lang="en-US" dirty="0"/>
          </a:p>
        </p:txBody>
      </p:sp>
      <p:sp>
        <p:nvSpPr>
          <p:cNvPr id="4" name="Date Placeholder 3"/>
          <p:cNvSpPr>
            <a:spLocks noGrp="1"/>
          </p:cNvSpPr>
          <p:nvPr>
            <p:ph type="dt" sz="half" idx="10"/>
          </p:nvPr>
        </p:nvSpPr>
        <p:spPr/>
        <p:txBody>
          <a:bodyPr/>
          <a:lstStyle/>
          <a:p>
            <a:pPr>
              <a:defRPr/>
            </a:pPr>
            <a:r>
              <a:rPr lang="en-US" altLang="en-US" smtClean="0"/>
              <a:t>Session III  Track AAGS                              NAPGD2022</a:t>
            </a:r>
            <a:endParaRPr lang="en-US" altLang="en-US"/>
          </a:p>
        </p:txBody>
      </p:sp>
      <p:sp>
        <p:nvSpPr>
          <p:cNvPr id="5" name="Footer Placeholder 4"/>
          <p:cNvSpPr>
            <a:spLocks noGrp="1"/>
          </p:cNvSpPr>
          <p:nvPr>
            <p:ph type="ftr" sz="quarter" idx="11"/>
          </p:nvPr>
        </p:nvSpPr>
        <p:spPr/>
        <p:txBody>
          <a:bodyPr/>
          <a:lstStyle/>
          <a:p>
            <a:pPr>
              <a:defRPr/>
            </a:pPr>
            <a:r>
              <a:rPr lang="en-US" smtClean="0"/>
              <a:t>UESI 2018 Surveying &amp; Geomatics Conference                Pomona, CA            22-24 April 2018</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20</a:t>
            </a:fld>
            <a:endParaRPr lang="en-US" alt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6251" y="2268068"/>
            <a:ext cx="2617949" cy="338793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3326581"/>
            <a:ext cx="3232767" cy="2498047"/>
          </a:xfrm>
          <a:prstGeom prst="rect">
            <a:avLst/>
          </a:prstGeom>
        </p:spPr>
      </p:pic>
      <p:sp>
        <p:nvSpPr>
          <p:cNvPr id="10" name="TextBox 9"/>
          <p:cNvSpPr txBox="1"/>
          <p:nvPr/>
        </p:nvSpPr>
        <p:spPr>
          <a:xfrm>
            <a:off x="7355856" y="1376413"/>
            <a:ext cx="3299108" cy="830997"/>
          </a:xfrm>
          <a:prstGeom prst="rect">
            <a:avLst/>
          </a:prstGeom>
          <a:noFill/>
        </p:spPr>
        <p:txBody>
          <a:bodyPr wrap="none" rtlCol="0">
            <a:spAutoFit/>
          </a:bodyPr>
          <a:lstStyle/>
          <a:p>
            <a:r>
              <a:rPr lang="en-US" sz="2400" dirty="0" smtClean="0"/>
              <a:t>“North American region”</a:t>
            </a:r>
          </a:p>
          <a:p>
            <a:r>
              <a:rPr lang="en-US" sz="2400" dirty="0" smtClean="0"/>
              <a:t>¼ of the Earth</a:t>
            </a:r>
            <a:endParaRPr lang="en-US" sz="2400" dirty="0"/>
          </a:p>
        </p:txBody>
      </p:sp>
      <p:sp>
        <p:nvSpPr>
          <p:cNvPr id="11" name="TextBox 10"/>
          <p:cNvSpPr txBox="1"/>
          <p:nvPr/>
        </p:nvSpPr>
        <p:spPr>
          <a:xfrm>
            <a:off x="8272085" y="5716658"/>
            <a:ext cx="2869888" cy="461665"/>
          </a:xfrm>
          <a:prstGeom prst="rect">
            <a:avLst/>
          </a:prstGeom>
          <a:noFill/>
        </p:spPr>
        <p:txBody>
          <a:bodyPr wrap="none" rtlCol="0">
            <a:spAutoFit/>
          </a:bodyPr>
          <a:lstStyle/>
          <a:p>
            <a:r>
              <a:rPr lang="en-US" sz="2400" dirty="0" smtClean="0"/>
              <a:t>“Guam/CNMI region”</a:t>
            </a:r>
          </a:p>
        </p:txBody>
      </p:sp>
      <p:sp>
        <p:nvSpPr>
          <p:cNvPr id="12" name="TextBox 11"/>
          <p:cNvSpPr txBox="1"/>
          <p:nvPr/>
        </p:nvSpPr>
        <p:spPr>
          <a:xfrm>
            <a:off x="438187" y="5749141"/>
            <a:ext cx="3383875" cy="461665"/>
          </a:xfrm>
          <a:prstGeom prst="rect">
            <a:avLst/>
          </a:prstGeom>
          <a:noFill/>
        </p:spPr>
        <p:txBody>
          <a:bodyPr wrap="none" rtlCol="0">
            <a:spAutoFit/>
          </a:bodyPr>
          <a:lstStyle/>
          <a:p>
            <a:r>
              <a:rPr lang="en-US" sz="2400" dirty="0" smtClean="0"/>
              <a:t>“American Samoa region”</a:t>
            </a:r>
          </a:p>
        </p:txBody>
      </p:sp>
    </p:spTree>
    <p:extLst>
      <p:ext uri="{BB962C8B-B14F-4D97-AF65-F5344CB8AC3E}">
        <p14:creationId xmlns:p14="http://schemas.microsoft.com/office/powerpoint/2010/main" val="2221764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Expected changes to orthometric heights</a:t>
            </a:r>
          </a:p>
        </p:txBody>
      </p:sp>
      <p:pic>
        <p:nvPicPr>
          <p:cNvPr id="9" name="Content Placeholder 8"/>
          <p:cNvPicPr>
            <a:picLocks noGrp="1" noChangeAspect="1"/>
          </p:cNvPicPr>
          <p:nvPr>
            <p:ph sz="half" idx="1"/>
          </p:nvPr>
        </p:nvPicPr>
        <p:blipFill>
          <a:blip r:embed="rId2"/>
          <a:stretch>
            <a:fillRect/>
          </a:stretch>
        </p:blipFill>
        <p:spPr>
          <a:xfrm>
            <a:off x="0" y="2000707"/>
            <a:ext cx="6737054" cy="3724949"/>
          </a:xfrm>
          <a:prstGeom prst="rect">
            <a:avLst/>
          </a:prstGeom>
        </p:spPr>
      </p:pic>
      <p:pic>
        <p:nvPicPr>
          <p:cNvPr id="10" name="Content Placeholder 9"/>
          <p:cNvPicPr>
            <a:picLocks noGrp="1" noChangeAspect="1"/>
          </p:cNvPicPr>
          <p:nvPr>
            <p:ph sz="half" idx="2"/>
          </p:nvPr>
        </p:nvPicPr>
        <p:blipFill>
          <a:blip r:embed="rId3"/>
          <a:stretch>
            <a:fillRect/>
          </a:stretch>
        </p:blipFill>
        <p:spPr>
          <a:xfrm>
            <a:off x="6807200" y="2000707"/>
            <a:ext cx="5384800" cy="3724949"/>
          </a:xfrm>
          <a:prstGeom prst="rect">
            <a:avLst/>
          </a:prstGeom>
        </p:spPr>
      </p:pic>
      <p:sp>
        <p:nvSpPr>
          <p:cNvPr id="3" name="Date Placeholder 2"/>
          <p:cNvSpPr>
            <a:spLocks noGrp="1"/>
          </p:cNvSpPr>
          <p:nvPr>
            <p:ph type="dt" sz="half" idx="10"/>
          </p:nvPr>
        </p:nvSpPr>
        <p:spPr/>
        <p:txBody>
          <a:bodyPr/>
          <a:lstStyle/>
          <a:p>
            <a:pPr>
              <a:defRPr/>
            </a:pPr>
            <a:r>
              <a:rPr lang="en-US" altLang="en-US" smtClean="0"/>
              <a:t>Session III  Track AAGS                              NAPGD2022</a:t>
            </a:r>
            <a:endParaRPr lang="en-US" altLang="en-US"/>
          </a:p>
        </p:txBody>
      </p:sp>
      <p:sp>
        <p:nvSpPr>
          <p:cNvPr id="4" name="Footer Placeholder 3"/>
          <p:cNvSpPr>
            <a:spLocks noGrp="1"/>
          </p:cNvSpPr>
          <p:nvPr>
            <p:ph type="ftr" sz="quarter" idx="11"/>
          </p:nvPr>
        </p:nvSpPr>
        <p:spPr/>
        <p:txBody>
          <a:bodyPr/>
          <a:lstStyle/>
          <a:p>
            <a:pPr>
              <a:defRPr/>
            </a:pPr>
            <a:r>
              <a:rPr lang="en-US" smtClean="0"/>
              <a:t>UESI 2018 Surveying &amp; Geomatics Conference                Pomona, CA            22-24 April 2018</a:t>
            </a:r>
            <a:endParaRPr lang="en-US"/>
          </a:p>
        </p:txBody>
      </p:sp>
      <p:sp>
        <p:nvSpPr>
          <p:cNvPr id="5" name="Slide Number Placeholder 4"/>
          <p:cNvSpPr>
            <a:spLocks noGrp="1"/>
          </p:cNvSpPr>
          <p:nvPr>
            <p:ph type="sldNum" sz="quarter" idx="12"/>
          </p:nvPr>
        </p:nvSpPr>
        <p:spPr/>
        <p:txBody>
          <a:bodyPr/>
          <a:lstStyle/>
          <a:p>
            <a:pPr>
              <a:defRPr/>
            </a:pPr>
            <a:fld id="{23566EEE-DC84-4D1F-987F-3E776EDE92C0}" type="slidenum">
              <a:rPr lang="en-US" altLang="en-US" smtClean="0"/>
              <a:pPr>
                <a:defRPr/>
              </a:pPr>
              <a:t>21</a:t>
            </a:fld>
            <a:endParaRPr lang="en-US" altLang="en-US"/>
          </a:p>
        </p:txBody>
      </p:sp>
    </p:spTree>
    <p:extLst>
      <p:ext uri="{BB962C8B-B14F-4D97-AF65-F5344CB8AC3E}">
        <p14:creationId xmlns:p14="http://schemas.microsoft.com/office/powerpoint/2010/main" val="1414931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The Future of Leveling</a:t>
            </a:r>
          </a:p>
        </p:txBody>
      </p:sp>
      <p:sp>
        <p:nvSpPr>
          <p:cNvPr id="9" name="Content Placeholder 8"/>
          <p:cNvSpPr>
            <a:spLocks noGrp="1"/>
          </p:cNvSpPr>
          <p:nvPr>
            <p:ph idx="1"/>
          </p:nvPr>
        </p:nvSpPr>
        <p:spPr/>
        <p:txBody>
          <a:bodyPr/>
          <a:lstStyle/>
          <a:p>
            <a:r>
              <a:rPr lang="en-US" dirty="0" smtClean="0"/>
              <a:t>To develop absolute heights, known heights on passive control must be used. Currently this means a mark of unknown quality</a:t>
            </a:r>
          </a:p>
          <a:p>
            <a:r>
              <a:rPr lang="en-US" dirty="0" smtClean="0"/>
              <a:t>In </a:t>
            </a:r>
            <a:r>
              <a:rPr lang="en-US" dirty="0"/>
              <a:t>NAPGD2022, “known” heights for a leveling survey:</a:t>
            </a:r>
          </a:p>
          <a:p>
            <a:pPr lvl="1"/>
            <a:r>
              <a:rPr lang="en-US" dirty="0"/>
              <a:t>Primary:  Perform your own GPS survey</a:t>
            </a:r>
          </a:p>
          <a:p>
            <a:pPr lvl="2"/>
            <a:r>
              <a:rPr lang="en-US" dirty="0"/>
              <a:t>Yields starting orthometric heights using GEOID2022</a:t>
            </a:r>
          </a:p>
          <a:p>
            <a:pPr lvl="2"/>
            <a:r>
              <a:rPr lang="en-US" dirty="0"/>
              <a:t>RTK may be perfectly acceptable!</a:t>
            </a:r>
          </a:p>
          <a:p>
            <a:pPr lvl="1"/>
            <a:r>
              <a:rPr lang="en-US" dirty="0"/>
              <a:t>Secondary: Find a “not stale” passive mark</a:t>
            </a:r>
          </a:p>
          <a:p>
            <a:pPr lvl="2"/>
            <a:r>
              <a:rPr lang="en-US" dirty="0"/>
              <a:t>“Staleness” depends on the mark</a:t>
            </a:r>
          </a:p>
          <a:p>
            <a:endParaRPr lang="en-US" dirty="0"/>
          </a:p>
        </p:txBody>
      </p:sp>
      <p:sp>
        <p:nvSpPr>
          <p:cNvPr id="2" name="Date Placeholder 1"/>
          <p:cNvSpPr>
            <a:spLocks noGrp="1"/>
          </p:cNvSpPr>
          <p:nvPr>
            <p:ph type="dt" sz="half" idx="10"/>
          </p:nvPr>
        </p:nvSpPr>
        <p:spPr/>
        <p:txBody>
          <a:bodyPr/>
          <a:lstStyle/>
          <a:p>
            <a:pPr>
              <a:defRPr/>
            </a:pPr>
            <a:r>
              <a:rPr lang="en-US" smtClean="0"/>
              <a:t>Session III  Track AAGS                              NAPGD2022</a:t>
            </a:r>
            <a:endParaRPr lang="en-US"/>
          </a:p>
        </p:txBody>
      </p:sp>
      <p:sp>
        <p:nvSpPr>
          <p:cNvPr id="3" name="Footer Placeholder 2"/>
          <p:cNvSpPr>
            <a:spLocks noGrp="1"/>
          </p:cNvSpPr>
          <p:nvPr>
            <p:ph type="ftr" sz="quarter" idx="11"/>
          </p:nvPr>
        </p:nvSpPr>
        <p:spPr/>
        <p:txBody>
          <a:bodyPr/>
          <a:lstStyle/>
          <a:p>
            <a:pPr>
              <a:defRPr/>
            </a:pPr>
            <a:r>
              <a:rPr lang="en-US" smtClean="0"/>
              <a:t>UESI 2018 Surveying &amp; Geomatics Conference                Pomona, CA            22-24 April 2018</a:t>
            </a:r>
            <a:endParaRPr lang="en-US"/>
          </a:p>
        </p:txBody>
      </p:sp>
      <p:sp>
        <p:nvSpPr>
          <p:cNvPr id="4" name="Slide Number Placeholder 3"/>
          <p:cNvSpPr>
            <a:spLocks noGrp="1"/>
          </p:cNvSpPr>
          <p:nvPr>
            <p:ph type="sldNum" sz="quarter" idx="12"/>
          </p:nvPr>
        </p:nvSpPr>
        <p:spPr/>
        <p:txBody>
          <a:bodyPr/>
          <a:lstStyle/>
          <a:p>
            <a:pPr>
              <a:defRPr/>
            </a:pPr>
            <a:fld id="{BB02CD0A-347F-4EB3-943D-62BE227D6B78}" type="slidenum">
              <a:rPr lang="en-US" smtClean="0"/>
              <a:pPr>
                <a:defRPr/>
              </a:pPr>
              <a:t>22</a:t>
            </a:fld>
            <a:endParaRPr lang="en-US"/>
          </a:p>
        </p:txBody>
      </p:sp>
    </p:spTree>
    <p:extLst>
      <p:ext uri="{BB962C8B-B14F-4D97-AF65-F5344CB8AC3E}">
        <p14:creationId xmlns:p14="http://schemas.microsoft.com/office/powerpoint/2010/main" val="1903561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90141"/>
            <a:ext cx="8229600" cy="1143000"/>
          </a:xfrm>
        </p:spPr>
        <p:txBody>
          <a:bodyPr/>
          <a:lstStyle/>
          <a:p>
            <a:r>
              <a:rPr lang="en-US" dirty="0" smtClean="0"/>
              <a:t>Definitional Relationship</a:t>
            </a:r>
            <a:endParaRPr lang="en-US" dirty="0"/>
          </a:p>
        </p:txBody>
      </p:sp>
      <p:sp>
        <p:nvSpPr>
          <p:cNvPr id="3" name="Date Placeholder 2"/>
          <p:cNvSpPr>
            <a:spLocks noGrp="1"/>
          </p:cNvSpPr>
          <p:nvPr>
            <p:ph type="dt" sz="half" idx="10"/>
          </p:nvPr>
        </p:nvSpPr>
        <p:spPr/>
        <p:txBody>
          <a:bodyPr/>
          <a:lstStyle/>
          <a:p>
            <a:pPr>
              <a:defRPr/>
            </a:pPr>
            <a:r>
              <a:rPr lang="en-US" altLang="en-US" smtClean="0"/>
              <a:t>Session III  Track AAGS                              NAPGD2022</a:t>
            </a:r>
            <a:endParaRPr lang="en-US" altLang="en-US"/>
          </a:p>
        </p:txBody>
      </p:sp>
      <p:sp>
        <p:nvSpPr>
          <p:cNvPr id="4" name="Footer Placeholder 3"/>
          <p:cNvSpPr>
            <a:spLocks noGrp="1"/>
          </p:cNvSpPr>
          <p:nvPr>
            <p:ph type="ftr" sz="quarter" idx="11"/>
          </p:nvPr>
        </p:nvSpPr>
        <p:spPr/>
        <p:txBody>
          <a:bodyPr/>
          <a:lstStyle/>
          <a:p>
            <a:pPr>
              <a:defRPr/>
            </a:pPr>
            <a:r>
              <a:rPr lang="en-US" smtClean="0"/>
              <a:t>UESI 2018 Surveying &amp; Geomatics Conference                Pomona, CA            22-24 April 2018</a:t>
            </a:r>
            <a:endParaRPr lang="en-US"/>
          </a:p>
        </p:txBody>
      </p:sp>
      <p:sp>
        <p:nvSpPr>
          <p:cNvPr id="5" name="Slide Number Placeholder 4"/>
          <p:cNvSpPr>
            <a:spLocks noGrp="1"/>
          </p:cNvSpPr>
          <p:nvPr>
            <p:ph type="sldNum" sz="quarter" idx="12"/>
          </p:nvPr>
        </p:nvSpPr>
        <p:spPr/>
        <p:txBody>
          <a:bodyPr/>
          <a:lstStyle/>
          <a:p>
            <a:pPr>
              <a:defRPr/>
            </a:pPr>
            <a:fld id="{23566EEE-DC84-4D1F-987F-3E776EDE92C0}" type="slidenum">
              <a:rPr lang="en-US" altLang="en-US" smtClean="0"/>
              <a:pPr>
                <a:defRPr/>
              </a:pPr>
              <a:t>23</a:t>
            </a:fld>
            <a:endParaRPr lang="en-US" altLang="en-US"/>
          </a:p>
        </p:txBody>
      </p:sp>
      <mc:AlternateContent xmlns:mc="http://schemas.openxmlformats.org/markup-compatibility/2006" xmlns:a14="http://schemas.microsoft.com/office/drawing/2010/main">
        <mc:Choice Requires="a14">
          <p:sp>
            <p:nvSpPr>
              <p:cNvPr id="6" name="Rectangle 5"/>
              <p:cNvSpPr/>
              <p:nvPr/>
            </p:nvSpPr>
            <p:spPr>
              <a:xfrm>
                <a:off x="2313272" y="2341545"/>
                <a:ext cx="7565457" cy="513282"/>
              </a:xfrm>
              <a:prstGeom prst="rect">
                <a:avLst/>
              </a:prstGeom>
            </p:spPr>
            <p:txBody>
              <a:bodyPr wrap="square">
                <a:spAutoFit/>
              </a:bodyPr>
              <a:lstStyle/>
              <a:p>
                <a14:m>
                  <m:oMath xmlns:m="http://schemas.openxmlformats.org/officeDocument/2006/math">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𝐻</m:t>
                        </m:r>
                      </m:e>
                      <m:sub>
                        <m:r>
                          <a:rPr lang="en-US" sz="28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𝑁𝐴𝑃𝐺𝐷</m:t>
                        </m:r>
                        <m:r>
                          <a:rPr lang="en-US" sz="28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2022</m:t>
                        </m:r>
                      </m:sub>
                    </m:sSub>
                    <m:r>
                      <a:rPr lang="en-US" sz="28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𝑡</m:t>
                    </m:r>
                    <m:r>
                      <a:rPr lang="en-US" sz="28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h</m:t>
                        </m:r>
                      </m:e>
                      <m:sub>
                        <m:r>
                          <a:rPr lang="en-US" sz="28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𝑇𝑅𝐹</m:t>
                        </m:r>
                        <m:r>
                          <a:rPr lang="en-US" sz="28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2022</m:t>
                        </m:r>
                      </m:sub>
                    </m:sSub>
                    <m:r>
                      <a:rPr lang="en-US" sz="28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𝑡</m:t>
                    </m:r>
                    <m:r>
                      <a:rPr lang="en-US" sz="28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𝑁</m:t>
                        </m:r>
                      </m:e>
                      <m:sub>
                        <m:r>
                          <a:rPr lang="en-US" sz="28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𝐺𝐸𝑂𝐼𝐷</m:t>
                        </m:r>
                        <m:r>
                          <a:rPr lang="en-US" sz="28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2022</m:t>
                        </m:r>
                      </m:sub>
                    </m:sSub>
                    <m:r>
                      <a:rPr lang="en-US" sz="28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𝑡</m:t>
                    </m:r>
                    <m:r>
                      <a:rPr lang="en-US" sz="28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a typeface="Times New Roman" panose="02020603050405020304" pitchFamily="18" charset="0"/>
                    <a:cs typeface="Times New Roman" panose="02020603050405020304" pitchFamily="18" charset="0"/>
                  </a:rPr>
                  <a:t>	</a:t>
                </a:r>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2313272" y="2341545"/>
                <a:ext cx="7565457" cy="513282"/>
              </a:xfrm>
              <a:prstGeom prst="rect">
                <a:avLst/>
              </a:prstGeom>
              <a:blipFill>
                <a:blip r:embed="rId2"/>
                <a:stretch>
                  <a:fillRect/>
                </a:stretch>
              </a:blipFill>
            </p:spPr>
            <p:txBody>
              <a:bodyPr/>
              <a:lstStyle/>
              <a:p>
                <a:r>
                  <a:rPr lang="en-US">
                    <a:noFill/>
                  </a:rPr>
                  <a:t> </a:t>
                </a:r>
              </a:p>
            </p:txBody>
          </p:sp>
        </mc:Fallback>
      </mc:AlternateContent>
      <p:sp>
        <p:nvSpPr>
          <p:cNvPr id="7" name="TextBox 6"/>
          <p:cNvSpPr txBox="1"/>
          <p:nvPr/>
        </p:nvSpPr>
        <p:spPr>
          <a:xfrm>
            <a:off x="1548865" y="4689798"/>
            <a:ext cx="4074000" cy="1200329"/>
          </a:xfrm>
          <a:prstGeom prst="rect">
            <a:avLst/>
          </a:prstGeom>
          <a:noFill/>
        </p:spPr>
        <p:txBody>
          <a:bodyPr wrap="none" rtlCol="0">
            <a:spAutoFit/>
          </a:bodyPr>
          <a:lstStyle/>
          <a:p>
            <a:r>
              <a:rPr lang="en-US" dirty="0" smtClean="0"/>
              <a:t>Time-dependencies of </a:t>
            </a:r>
            <a:r>
              <a:rPr lang="en-US" u="sng" dirty="0" smtClean="0"/>
              <a:t>ellipsoid heights</a:t>
            </a:r>
          </a:p>
          <a:p>
            <a:r>
              <a:rPr lang="en-US" dirty="0" smtClean="0"/>
              <a:t>come from OPUS, where time-dependent</a:t>
            </a:r>
          </a:p>
          <a:p>
            <a:r>
              <a:rPr lang="en-US" dirty="0" smtClean="0"/>
              <a:t>CORS coordinates serve as control for</a:t>
            </a:r>
          </a:p>
          <a:p>
            <a:r>
              <a:rPr lang="en-US" smtClean="0"/>
              <a:t>your time-dependent GNSS </a:t>
            </a:r>
            <a:r>
              <a:rPr lang="en-US" dirty="0" smtClean="0"/>
              <a:t>survey.</a:t>
            </a:r>
          </a:p>
        </p:txBody>
      </p:sp>
      <p:sp>
        <p:nvSpPr>
          <p:cNvPr id="8" name="TextBox 7"/>
          <p:cNvSpPr txBox="1"/>
          <p:nvPr/>
        </p:nvSpPr>
        <p:spPr>
          <a:xfrm>
            <a:off x="6400616" y="4689796"/>
            <a:ext cx="4013406" cy="1477328"/>
          </a:xfrm>
          <a:prstGeom prst="rect">
            <a:avLst/>
          </a:prstGeom>
          <a:noFill/>
        </p:spPr>
        <p:txBody>
          <a:bodyPr wrap="none" rtlCol="0">
            <a:spAutoFit/>
          </a:bodyPr>
          <a:lstStyle/>
          <a:p>
            <a:r>
              <a:rPr lang="en-US" dirty="0" smtClean="0"/>
              <a:t>Time-dependencies of </a:t>
            </a:r>
            <a:r>
              <a:rPr lang="en-US" u="sng" dirty="0" smtClean="0"/>
              <a:t>geoid undulations</a:t>
            </a:r>
          </a:p>
          <a:p>
            <a:r>
              <a:rPr lang="en-US" dirty="0" smtClean="0"/>
              <a:t>are captured in the dynamic component</a:t>
            </a:r>
          </a:p>
          <a:p>
            <a:r>
              <a:rPr lang="en-US" dirty="0" smtClean="0"/>
              <a:t>of GEOID2022 (“DGEOID2022”), which</a:t>
            </a:r>
          </a:p>
          <a:p>
            <a:r>
              <a:rPr lang="en-US" dirty="0" smtClean="0"/>
              <a:t>will come from the geoid monitoring</a:t>
            </a:r>
          </a:p>
          <a:p>
            <a:r>
              <a:rPr lang="en-US" dirty="0" smtClean="0"/>
              <a:t>service, or </a:t>
            </a:r>
            <a:r>
              <a:rPr lang="en-US" dirty="0" err="1" smtClean="0"/>
              <a:t>GeMS</a:t>
            </a:r>
            <a:r>
              <a:rPr lang="en-US" dirty="0" smtClean="0"/>
              <a:t>.</a:t>
            </a:r>
            <a:endParaRPr lang="en-US" dirty="0"/>
          </a:p>
        </p:txBody>
      </p:sp>
      <p:sp>
        <p:nvSpPr>
          <p:cNvPr id="9" name="Up Arrow 8"/>
          <p:cNvSpPr/>
          <p:nvPr/>
        </p:nvSpPr>
        <p:spPr>
          <a:xfrm rot="2837372">
            <a:off x="4605210" y="2708778"/>
            <a:ext cx="484632" cy="19089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21052621">
            <a:off x="8323826" y="3005589"/>
            <a:ext cx="484632" cy="16562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037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Tools in Development</a:t>
            </a:r>
            <a:endParaRPr lang="en-US" dirty="0"/>
          </a:p>
        </p:txBody>
      </p:sp>
      <p:sp>
        <p:nvSpPr>
          <p:cNvPr id="7" name="Content Placeholder 6"/>
          <p:cNvSpPr>
            <a:spLocks noGrp="1"/>
          </p:cNvSpPr>
          <p:nvPr>
            <p:ph idx="1"/>
          </p:nvPr>
        </p:nvSpPr>
        <p:spPr/>
        <p:txBody>
          <a:bodyPr/>
          <a:lstStyle/>
          <a:p>
            <a:r>
              <a:rPr lang="en-US" dirty="0" smtClean="0"/>
              <a:t>Several tools under development as variants of OPUS Projects</a:t>
            </a:r>
          </a:p>
          <a:p>
            <a:r>
              <a:rPr lang="en-US" dirty="0" smtClean="0"/>
              <a:t>Control level marks created via GNSS survey and NAPGD2022</a:t>
            </a:r>
          </a:p>
          <a:p>
            <a:r>
              <a:rPr lang="en-US" dirty="0" smtClean="0"/>
              <a:t>Leveling between these control would be adjusted separately</a:t>
            </a:r>
          </a:p>
          <a:p>
            <a:r>
              <a:rPr lang="en-US" dirty="0" smtClean="0"/>
              <a:t>A unified adjustment software is being developed to replace GPSCOM, ADJUST, etc.</a:t>
            </a:r>
          </a:p>
          <a:p>
            <a:r>
              <a:rPr lang="en-US" dirty="0" smtClean="0"/>
              <a:t>Submissions will be entirely online and streamlined</a:t>
            </a:r>
          </a:p>
          <a:p>
            <a:r>
              <a:rPr lang="en-US" dirty="0" smtClean="0"/>
              <a:t>Replaces </a:t>
            </a:r>
            <a:r>
              <a:rPr lang="en-US" dirty="0" err="1" smtClean="0"/>
              <a:t>Bluebooking</a:t>
            </a:r>
            <a:r>
              <a:rPr lang="en-US" dirty="0" smtClean="0"/>
              <a:t>/submission process entirely</a:t>
            </a:r>
          </a:p>
          <a:p>
            <a:endParaRPr lang="en-US" dirty="0"/>
          </a:p>
        </p:txBody>
      </p:sp>
      <p:sp>
        <p:nvSpPr>
          <p:cNvPr id="3" name="Date Placeholder 2"/>
          <p:cNvSpPr>
            <a:spLocks noGrp="1"/>
          </p:cNvSpPr>
          <p:nvPr>
            <p:ph type="dt" sz="half" idx="10"/>
          </p:nvPr>
        </p:nvSpPr>
        <p:spPr/>
        <p:txBody>
          <a:bodyPr/>
          <a:lstStyle/>
          <a:p>
            <a:pPr>
              <a:defRPr/>
            </a:pPr>
            <a:r>
              <a:rPr lang="en-US" smtClean="0"/>
              <a:t>Session III  Track AAGS                              NAPGD2022</a:t>
            </a:r>
            <a:endParaRPr lang="en-US"/>
          </a:p>
        </p:txBody>
      </p:sp>
      <p:sp>
        <p:nvSpPr>
          <p:cNvPr id="4" name="Footer Placeholder 3"/>
          <p:cNvSpPr>
            <a:spLocks noGrp="1"/>
          </p:cNvSpPr>
          <p:nvPr>
            <p:ph type="ftr" sz="quarter" idx="11"/>
          </p:nvPr>
        </p:nvSpPr>
        <p:spPr/>
        <p:txBody>
          <a:bodyPr/>
          <a:lstStyle/>
          <a:p>
            <a:pPr>
              <a:defRPr/>
            </a:pPr>
            <a:r>
              <a:rPr lang="en-US" smtClean="0"/>
              <a:t>UESI 2018 Surveying &amp; Geomatics Conference                Pomona, CA            22-24 April 2018</a:t>
            </a:r>
            <a:endParaRPr lang="en-US"/>
          </a:p>
        </p:txBody>
      </p:sp>
      <p:sp>
        <p:nvSpPr>
          <p:cNvPr id="5" name="Slide Number Placeholder 4"/>
          <p:cNvSpPr>
            <a:spLocks noGrp="1"/>
          </p:cNvSpPr>
          <p:nvPr>
            <p:ph type="sldNum" sz="quarter" idx="12"/>
          </p:nvPr>
        </p:nvSpPr>
        <p:spPr/>
        <p:txBody>
          <a:bodyPr/>
          <a:lstStyle/>
          <a:p>
            <a:pPr>
              <a:defRPr/>
            </a:pPr>
            <a:fld id="{7752CC56-8794-40E6-B3BB-7188C3B284D7}" type="slidenum">
              <a:rPr lang="en-US" smtClean="0"/>
              <a:pPr>
                <a:defRPr/>
              </a:pPr>
              <a:t>24</a:t>
            </a:fld>
            <a:endParaRPr lang="en-US"/>
          </a:p>
        </p:txBody>
      </p:sp>
    </p:spTree>
    <p:extLst>
      <p:ext uri="{BB962C8B-B14F-4D97-AF65-F5344CB8AC3E}">
        <p14:creationId xmlns:p14="http://schemas.microsoft.com/office/powerpoint/2010/main" val="3297707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smtClean="0"/>
              <a:t>Session III  Track AAGS                              NAPGD2022</a:t>
            </a:r>
            <a:endParaRPr lang="en-US" altLang="en-US"/>
          </a:p>
        </p:txBody>
      </p:sp>
      <p:sp>
        <p:nvSpPr>
          <p:cNvPr id="3" name="Footer Placeholder 2"/>
          <p:cNvSpPr>
            <a:spLocks noGrp="1"/>
          </p:cNvSpPr>
          <p:nvPr>
            <p:ph type="ftr" sz="quarter" idx="11"/>
          </p:nvPr>
        </p:nvSpPr>
        <p:spPr/>
        <p:txBody>
          <a:bodyPr/>
          <a:lstStyle/>
          <a:p>
            <a:pPr>
              <a:defRPr/>
            </a:pPr>
            <a:r>
              <a:rPr lang="en-US" smtClean="0"/>
              <a:t>UESI 2018 Surveying &amp; Geomatics Conference                Pomona, CA            22-24 April 2018</a:t>
            </a:r>
            <a:endParaRPr lang="en-US"/>
          </a:p>
        </p:txBody>
      </p:sp>
      <p:sp>
        <p:nvSpPr>
          <p:cNvPr id="4" name="Slide Number Placeholder 3"/>
          <p:cNvSpPr>
            <a:spLocks noGrp="1"/>
          </p:cNvSpPr>
          <p:nvPr>
            <p:ph type="sldNum" sz="quarter" idx="12"/>
          </p:nvPr>
        </p:nvSpPr>
        <p:spPr/>
        <p:txBody>
          <a:bodyPr/>
          <a:lstStyle/>
          <a:p>
            <a:pPr>
              <a:defRPr/>
            </a:pPr>
            <a:fld id="{43BFA99B-C703-4852-B2BB-2E440DC6F13D}" type="slidenum">
              <a:rPr lang="en-US" altLang="en-US" smtClean="0"/>
              <a:pPr>
                <a:defRPr/>
              </a:pPr>
              <a:t>25</a:t>
            </a:fld>
            <a:endParaRPr lang="en-US" altLang="en-US"/>
          </a:p>
        </p:txBody>
      </p:sp>
      <p:sp>
        <p:nvSpPr>
          <p:cNvPr id="5" name="Title 1"/>
          <p:cNvSpPr txBox="1">
            <a:spLocks/>
          </p:cNvSpPr>
          <p:nvPr/>
        </p:nvSpPr>
        <p:spPr>
          <a:xfrm>
            <a:off x="1981200" y="2792437"/>
            <a:ext cx="8229600" cy="1143000"/>
          </a:xfrm>
          <a:prstGeom prst="rect">
            <a:avLst/>
          </a:prstGeom>
        </p:spPr>
        <p:txBody>
          <a:bodyPr/>
          <a:lstStyle>
            <a:lvl1pPr algn="ctr" rtl="0" eaLnBrk="0" fontAlgn="base" hangingPunct="0">
              <a:spcBef>
                <a:spcPct val="0"/>
              </a:spcBef>
              <a:spcAft>
                <a:spcPct val="0"/>
              </a:spcAft>
              <a:defRPr sz="4400" kern="1200">
                <a:solidFill>
                  <a:schemeClr val="tx2"/>
                </a:solidFill>
                <a:latin typeface="Gill Sans MT" pitchFamily="34" charset="0"/>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t>Questions?</a:t>
            </a:r>
          </a:p>
        </p:txBody>
      </p:sp>
    </p:spTree>
    <p:extLst>
      <p:ext uri="{BB962C8B-B14F-4D97-AF65-F5344CB8AC3E}">
        <p14:creationId xmlns:p14="http://schemas.microsoft.com/office/powerpoint/2010/main" val="443449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 and Replacements</a:t>
            </a:r>
            <a:endParaRPr lang="en-US" dirty="0"/>
          </a:p>
        </p:txBody>
      </p:sp>
      <p:sp>
        <p:nvSpPr>
          <p:cNvPr id="3" name="Content Placeholder 2"/>
          <p:cNvSpPr>
            <a:spLocks noGrp="1"/>
          </p:cNvSpPr>
          <p:nvPr>
            <p:ph idx="1"/>
          </p:nvPr>
        </p:nvSpPr>
        <p:spPr/>
        <p:txBody>
          <a:bodyPr/>
          <a:lstStyle/>
          <a:p>
            <a:r>
              <a:rPr lang="en-US" dirty="0" smtClean="0"/>
              <a:t>NAPGD2022 will come with a version number</a:t>
            </a:r>
          </a:p>
          <a:p>
            <a:r>
              <a:rPr lang="en-US" u="sng" dirty="0" smtClean="0"/>
              <a:t>Updates</a:t>
            </a:r>
            <a:r>
              <a:rPr lang="en-US" dirty="0" smtClean="0"/>
              <a:t> will change the version</a:t>
            </a:r>
          </a:p>
          <a:p>
            <a:pPr lvl="1"/>
            <a:r>
              <a:rPr lang="en-US" dirty="0" smtClean="0"/>
              <a:t>Bug fixes, new data, new theories, minor improvements</a:t>
            </a:r>
          </a:p>
          <a:p>
            <a:r>
              <a:rPr lang="en-US" u="sng" dirty="0" smtClean="0"/>
              <a:t>Replacements</a:t>
            </a:r>
            <a:r>
              <a:rPr lang="en-US" dirty="0" smtClean="0"/>
              <a:t> will change the </a:t>
            </a:r>
            <a:r>
              <a:rPr lang="en-US" i="1" dirty="0" smtClean="0"/>
              <a:t>name</a:t>
            </a:r>
          </a:p>
          <a:p>
            <a:pPr lvl="1"/>
            <a:r>
              <a:rPr lang="en-US" dirty="0" smtClean="0"/>
              <a:t>When GMSL has changed by some threshold (20 cm)</a:t>
            </a:r>
          </a:p>
          <a:p>
            <a:pPr lvl="2"/>
            <a:r>
              <a:rPr lang="en-US" dirty="0" smtClean="0"/>
              <a:t>About 50-70 years</a:t>
            </a:r>
          </a:p>
          <a:p>
            <a:pPr lvl="1"/>
            <a:endParaRPr lang="en-US" dirty="0"/>
          </a:p>
        </p:txBody>
      </p:sp>
      <p:sp>
        <p:nvSpPr>
          <p:cNvPr id="4" name="Date Placeholder 3"/>
          <p:cNvSpPr>
            <a:spLocks noGrp="1"/>
          </p:cNvSpPr>
          <p:nvPr>
            <p:ph type="dt" sz="half" idx="10"/>
          </p:nvPr>
        </p:nvSpPr>
        <p:spPr/>
        <p:txBody>
          <a:bodyPr/>
          <a:lstStyle/>
          <a:p>
            <a:pPr>
              <a:defRPr/>
            </a:pPr>
            <a:r>
              <a:rPr lang="en-US" altLang="en-US" smtClean="0"/>
              <a:t>Session III  Track AAGS                              NAPGD2022</a:t>
            </a:r>
            <a:endParaRPr lang="en-US" altLang="en-US"/>
          </a:p>
        </p:txBody>
      </p:sp>
      <p:sp>
        <p:nvSpPr>
          <p:cNvPr id="5" name="Footer Placeholder 4"/>
          <p:cNvSpPr>
            <a:spLocks noGrp="1"/>
          </p:cNvSpPr>
          <p:nvPr>
            <p:ph type="ftr" sz="quarter" idx="11"/>
          </p:nvPr>
        </p:nvSpPr>
        <p:spPr/>
        <p:txBody>
          <a:bodyPr/>
          <a:lstStyle/>
          <a:p>
            <a:pPr>
              <a:defRPr/>
            </a:pPr>
            <a:r>
              <a:rPr lang="en-US" smtClean="0"/>
              <a:t>UESI 2018 Surveying &amp; Geomatics Conference                Pomona, CA            22-24 April 2018</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26</a:t>
            </a:fld>
            <a:endParaRPr lang="en-US" altLang="en-US" dirty="0"/>
          </a:p>
        </p:txBody>
      </p:sp>
    </p:spTree>
    <p:extLst>
      <p:ext uri="{BB962C8B-B14F-4D97-AF65-F5344CB8AC3E}">
        <p14:creationId xmlns:p14="http://schemas.microsoft.com/office/powerpoint/2010/main" val="68363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t>North American-Pacific Geopotential Datum of 2022 </a:t>
            </a:r>
            <a:r>
              <a:rPr lang="en-US" dirty="0" smtClean="0"/>
              <a:t>(NAPGD2022)</a:t>
            </a:r>
          </a:p>
          <a:p>
            <a:r>
              <a:rPr lang="en-US" dirty="0" smtClean="0"/>
              <a:t>Gravity for the Redefinition of the American Vertical Datum (GRAV-D)</a:t>
            </a:r>
          </a:p>
          <a:p>
            <a:r>
              <a:rPr lang="en-US" dirty="0" smtClean="0"/>
              <a:t>Geoid Monitoring Service                                                          (</a:t>
            </a:r>
            <a:r>
              <a:rPr lang="en-US" dirty="0" err="1" smtClean="0"/>
              <a:t>GeMS</a:t>
            </a:r>
            <a:r>
              <a:rPr lang="en-US" dirty="0" smtClean="0"/>
              <a:t>)</a:t>
            </a:r>
          </a:p>
          <a:p>
            <a:r>
              <a:rPr lang="en-US" dirty="0" smtClean="0"/>
              <a:t>The Future of Leveling</a:t>
            </a:r>
          </a:p>
          <a:p>
            <a:endParaRPr lang="en-US" dirty="0"/>
          </a:p>
        </p:txBody>
      </p:sp>
      <p:sp>
        <p:nvSpPr>
          <p:cNvPr id="4" name="Date Placeholder 3"/>
          <p:cNvSpPr>
            <a:spLocks noGrp="1"/>
          </p:cNvSpPr>
          <p:nvPr>
            <p:ph type="dt" sz="half" idx="10"/>
          </p:nvPr>
        </p:nvSpPr>
        <p:spPr/>
        <p:txBody>
          <a:bodyPr/>
          <a:lstStyle/>
          <a:p>
            <a:pPr>
              <a:defRPr/>
            </a:pPr>
            <a:r>
              <a:rPr lang="en-US" smtClean="0"/>
              <a:t>Session III  Track AAGS                              NAPGD2022</a:t>
            </a:r>
            <a:endParaRPr lang="en-US"/>
          </a:p>
        </p:txBody>
      </p:sp>
      <p:sp>
        <p:nvSpPr>
          <p:cNvPr id="5" name="Footer Placeholder 4"/>
          <p:cNvSpPr>
            <a:spLocks noGrp="1"/>
          </p:cNvSpPr>
          <p:nvPr>
            <p:ph type="ftr" sz="quarter" idx="11"/>
          </p:nvPr>
        </p:nvSpPr>
        <p:spPr/>
        <p:txBody>
          <a:bodyPr/>
          <a:lstStyle/>
          <a:p>
            <a:pPr>
              <a:defRPr/>
            </a:pPr>
            <a:r>
              <a:rPr lang="en-US" dirty="0" smtClean="0"/>
              <a:t>UESI 2018 Surveying &amp; Geomatics Conference                Pomona, CA            22-24 April 2018</a:t>
            </a:r>
            <a:endParaRPr lang="en-US" dirty="0"/>
          </a:p>
        </p:txBody>
      </p:sp>
      <p:sp>
        <p:nvSpPr>
          <p:cNvPr id="6" name="Slide Number Placeholder 5"/>
          <p:cNvSpPr>
            <a:spLocks noGrp="1"/>
          </p:cNvSpPr>
          <p:nvPr>
            <p:ph type="sldNum" sz="quarter" idx="12"/>
          </p:nvPr>
        </p:nvSpPr>
        <p:spPr/>
        <p:txBody>
          <a:bodyPr/>
          <a:lstStyle/>
          <a:p>
            <a:pPr>
              <a:defRPr/>
            </a:pPr>
            <a:fld id="{FC044327-A902-488A-9E59-8D3591CDFE18}" type="slidenum">
              <a:rPr lang="en-US" smtClean="0"/>
              <a:pPr>
                <a:defRPr/>
              </a:pPr>
              <a:t>3</a:t>
            </a:fld>
            <a:endParaRPr lang="en-US"/>
          </a:p>
        </p:txBody>
      </p:sp>
    </p:spTree>
    <p:extLst>
      <p:ext uri="{BB962C8B-B14F-4D97-AF65-F5344CB8AC3E}">
        <p14:creationId xmlns:p14="http://schemas.microsoft.com/office/powerpoint/2010/main" val="63675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NAPGD2022</a:t>
            </a:r>
          </a:p>
        </p:txBody>
      </p:sp>
      <p:sp>
        <p:nvSpPr>
          <p:cNvPr id="7" name="Content Placeholder 6"/>
          <p:cNvSpPr>
            <a:spLocks noGrp="1"/>
          </p:cNvSpPr>
          <p:nvPr>
            <p:ph sz="half" idx="1"/>
          </p:nvPr>
        </p:nvSpPr>
        <p:spPr/>
        <p:txBody>
          <a:bodyPr/>
          <a:lstStyle/>
          <a:p>
            <a:r>
              <a:rPr lang="en-US" dirty="0"/>
              <a:t>2007 (1</a:t>
            </a:r>
            <a:r>
              <a:rPr lang="en-US" baseline="30000" dirty="0"/>
              <a:t>st</a:t>
            </a:r>
            <a:r>
              <a:rPr lang="en-US" dirty="0"/>
              <a:t> Ten Year Plan) :  “Replace NAVD 88”</a:t>
            </a:r>
          </a:p>
          <a:p>
            <a:endParaRPr lang="en-US" dirty="0"/>
          </a:p>
          <a:p>
            <a:r>
              <a:rPr lang="en-US" dirty="0"/>
              <a:t>2012 (2</a:t>
            </a:r>
            <a:r>
              <a:rPr lang="en-US" baseline="30000" dirty="0"/>
              <a:t>nd</a:t>
            </a:r>
            <a:r>
              <a:rPr lang="en-US" dirty="0"/>
              <a:t> Ten Year Plan) :  “Replace NAVD 88”</a:t>
            </a:r>
          </a:p>
          <a:p>
            <a:endParaRPr lang="en-US" dirty="0"/>
          </a:p>
          <a:p>
            <a:r>
              <a:rPr lang="en-US" dirty="0"/>
              <a:t>Details were lacking, and therefore outreach material couldn’t properly prepare the user community for 2022</a:t>
            </a:r>
          </a:p>
          <a:p>
            <a:endParaRPr lang="en-US" dirty="0"/>
          </a:p>
        </p:txBody>
      </p:sp>
      <p:pic>
        <p:nvPicPr>
          <p:cNvPr id="9" name="Content Placeholder 8"/>
          <p:cNvPicPr>
            <a:picLocks noGrp="1" noChangeAspect="1"/>
          </p:cNvPicPr>
          <p:nvPr>
            <p:ph sz="half" idx="2"/>
          </p:nvPr>
        </p:nvPicPr>
        <p:blipFill>
          <a:blip r:embed="rId2"/>
          <a:stretch>
            <a:fillRect/>
          </a:stretch>
        </p:blipFill>
        <p:spPr>
          <a:xfrm>
            <a:off x="7180571" y="1600200"/>
            <a:ext cx="3418857" cy="4525963"/>
          </a:xfrm>
          <a:prstGeom prst="rect">
            <a:avLst/>
          </a:prstGeom>
          <a:effectLst>
            <a:outerShdw blurRad="50800" dist="38100" dir="2700000" algn="tl" rotWithShape="0">
              <a:prstClr val="black">
                <a:alpha val="40000"/>
              </a:prstClr>
            </a:outerShdw>
          </a:effectLst>
        </p:spPr>
      </p:pic>
      <p:sp>
        <p:nvSpPr>
          <p:cNvPr id="2" name="Date Placeholder 1"/>
          <p:cNvSpPr>
            <a:spLocks noGrp="1"/>
          </p:cNvSpPr>
          <p:nvPr>
            <p:ph type="dt" sz="half" idx="10"/>
          </p:nvPr>
        </p:nvSpPr>
        <p:spPr/>
        <p:txBody>
          <a:bodyPr/>
          <a:lstStyle/>
          <a:p>
            <a:pPr>
              <a:defRPr/>
            </a:pPr>
            <a:r>
              <a:rPr lang="en-US" altLang="en-US" smtClean="0"/>
              <a:t>Session III  Track AAGS                              NAPGD2022</a:t>
            </a:r>
            <a:endParaRPr lang="en-US" altLang="en-US"/>
          </a:p>
        </p:txBody>
      </p:sp>
      <p:sp>
        <p:nvSpPr>
          <p:cNvPr id="3" name="Footer Placeholder 2"/>
          <p:cNvSpPr>
            <a:spLocks noGrp="1"/>
          </p:cNvSpPr>
          <p:nvPr>
            <p:ph type="ftr" sz="quarter" idx="11"/>
          </p:nvPr>
        </p:nvSpPr>
        <p:spPr/>
        <p:txBody>
          <a:bodyPr/>
          <a:lstStyle/>
          <a:p>
            <a:pPr>
              <a:defRPr/>
            </a:pPr>
            <a:r>
              <a:rPr lang="en-US" smtClean="0"/>
              <a:t>UESI 2018 Surveying &amp; Geomatics Conference                Pomona, CA            22-24 April 2018</a:t>
            </a:r>
            <a:endParaRPr lang="en-US"/>
          </a:p>
        </p:txBody>
      </p:sp>
      <p:sp>
        <p:nvSpPr>
          <p:cNvPr id="4" name="Slide Number Placeholder 3"/>
          <p:cNvSpPr>
            <a:spLocks noGrp="1"/>
          </p:cNvSpPr>
          <p:nvPr>
            <p:ph type="sldNum" sz="quarter" idx="12"/>
          </p:nvPr>
        </p:nvSpPr>
        <p:spPr/>
        <p:txBody>
          <a:bodyPr/>
          <a:lstStyle/>
          <a:p>
            <a:pPr>
              <a:defRPr/>
            </a:pPr>
            <a:fld id="{43BFA99B-C703-4852-B2BB-2E440DC6F13D}" type="slidenum">
              <a:rPr lang="en-US" altLang="en-US" smtClean="0"/>
              <a:pPr>
                <a:defRPr/>
              </a:pPr>
              <a:t>4</a:t>
            </a:fld>
            <a:endParaRPr lang="en-US" altLang="en-US"/>
          </a:p>
        </p:txBody>
      </p:sp>
    </p:spTree>
    <p:extLst>
      <p:ext uri="{BB962C8B-B14F-4D97-AF65-F5344CB8AC3E}">
        <p14:creationId xmlns:p14="http://schemas.microsoft.com/office/powerpoint/2010/main" val="1910078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Replacing NAVD 88</a:t>
            </a:r>
          </a:p>
        </p:txBody>
      </p:sp>
      <p:sp>
        <p:nvSpPr>
          <p:cNvPr id="23556" name="Content Placeholder 2"/>
          <p:cNvSpPr txBox="1">
            <a:spLocks/>
          </p:cNvSpPr>
          <p:nvPr/>
        </p:nvSpPr>
        <p:spPr bwMode="auto">
          <a:xfrm>
            <a:off x="2384426" y="1524001"/>
            <a:ext cx="3711575"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a:buNone/>
            </a:pPr>
            <a:r>
              <a:rPr lang="en-US" altLang="en-US" sz="2400" u="sng" dirty="0">
                <a:cs typeface="Times New Roman" panose="02020603050405020304" pitchFamily="18" charset="0"/>
              </a:rPr>
              <a:t>The Old:</a:t>
            </a:r>
          </a:p>
          <a:p>
            <a:pPr marL="457200" lvl="1" indent="0">
              <a:buNone/>
            </a:pPr>
            <a:r>
              <a:rPr lang="en-US" altLang="en-US" sz="2400" dirty="0">
                <a:cs typeface="Times New Roman" panose="02020603050405020304" pitchFamily="18" charset="0"/>
              </a:rPr>
              <a:t>NAVD 88</a:t>
            </a:r>
          </a:p>
          <a:p>
            <a:pPr marL="457200" lvl="1" indent="0">
              <a:buNone/>
            </a:pPr>
            <a:r>
              <a:rPr lang="en-US" altLang="en-US" sz="2400" dirty="0">
                <a:cs typeface="Times New Roman" panose="02020603050405020304" pitchFamily="18" charset="0"/>
              </a:rPr>
              <a:t>PRVD 02</a:t>
            </a:r>
          </a:p>
          <a:p>
            <a:pPr marL="457200" lvl="1" indent="0">
              <a:buNone/>
            </a:pPr>
            <a:r>
              <a:rPr lang="en-US" altLang="en-US" sz="2400" dirty="0">
                <a:cs typeface="Times New Roman" panose="02020603050405020304" pitchFamily="18" charset="0"/>
              </a:rPr>
              <a:t>VIVD09</a:t>
            </a:r>
          </a:p>
          <a:p>
            <a:pPr marL="457200" lvl="1" indent="0">
              <a:buNone/>
            </a:pPr>
            <a:r>
              <a:rPr lang="en-US" altLang="en-US" sz="2400" dirty="0">
                <a:cs typeface="Times New Roman" panose="02020603050405020304" pitchFamily="18" charset="0"/>
              </a:rPr>
              <a:t>ASVD02</a:t>
            </a:r>
          </a:p>
          <a:p>
            <a:pPr marL="457200" lvl="1" indent="0">
              <a:buNone/>
            </a:pPr>
            <a:r>
              <a:rPr lang="en-US" altLang="en-US" sz="2400" dirty="0">
                <a:cs typeface="Times New Roman" panose="02020603050405020304" pitchFamily="18" charset="0"/>
              </a:rPr>
              <a:t>NMVD03</a:t>
            </a:r>
          </a:p>
          <a:p>
            <a:pPr marL="457200" lvl="1" indent="0">
              <a:buNone/>
            </a:pPr>
            <a:r>
              <a:rPr lang="en-US" altLang="en-US" sz="2400" dirty="0">
                <a:cs typeface="Times New Roman" panose="02020603050405020304" pitchFamily="18" charset="0"/>
              </a:rPr>
              <a:t>GUVD04</a:t>
            </a:r>
          </a:p>
          <a:p>
            <a:pPr marL="457200" lvl="1" indent="0">
              <a:buNone/>
            </a:pPr>
            <a:r>
              <a:rPr lang="en-US" altLang="en-US" sz="2400" dirty="0">
                <a:cs typeface="Times New Roman" panose="02020603050405020304" pitchFamily="18" charset="0"/>
              </a:rPr>
              <a:t>IGLD 85</a:t>
            </a:r>
          </a:p>
          <a:p>
            <a:pPr marL="457200" lvl="1" indent="0">
              <a:buNone/>
            </a:pPr>
            <a:r>
              <a:rPr lang="en-US" altLang="en-US" sz="2400" dirty="0">
                <a:cs typeface="Times New Roman" panose="02020603050405020304" pitchFamily="18" charset="0"/>
              </a:rPr>
              <a:t>IGSN71</a:t>
            </a:r>
          </a:p>
          <a:p>
            <a:pPr marL="457200" lvl="1" indent="0">
              <a:buNone/>
            </a:pPr>
            <a:r>
              <a:rPr lang="en-US" altLang="en-US" sz="2400" dirty="0">
                <a:cs typeface="Times New Roman" panose="02020603050405020304" pitchFamily="18" charset="0"/>
              </a:rPr>
              <a:t>GEOID12B</a:t>
            </a:r>
          </a:p>
          <a:p>
            <a:pPr marL="457200" lvl="1" indent="0">
              <a:buNone/>
            </a:pPr>
            <a:r>
              <a:rPr lang="en-US" altLang="en-US" sz="2400" dirty="0">
                <a:cs typeface="Times New Roman" panose="02020603050405020304" pitchFamily="18" charset="0"/>
              </a:rPr>
              <a:t>DEFLEC12B</a:t>
            </a:r>
          </a:p>
          <a:p>
            <a:pPr marL="457200" lvl="1" indent="0">
              <a:buNone/>
            </a:pPr>
            <a:endParaRPr lang="en-US" altLang="en-US" dirty="0">
              <a:cs typeface="Times New Roman" panose="02020603050405020304" pitchFamily="18" charset="0"/>
            </a:endParaRPr>
          </a:p>
          <a:p>
            <a:pPr lvl="1" eaLnBrk="1" hangingPunct="1"/>
            <a:endParaRPr lang="en-US" altLang="en-US" sz="24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12" name="Content Placeholder 2"/>
          <p:cNvSpPr txBox="1">
            <a:spLocks/>
          </p:cNvSpPr>
          <p:nvPr/>
        </p:nvSpPr>
        <p:spPr bwMode="auto">
          <a:xfrm>
            <a:off x="4343400" y="2514600"/>
            <a:ext cx="632460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a:buNone/>
            </a:pPr>
            <a:r>
              <a:rPr lang="en-US" altLang="en-US" sz="2400" u="sng" dirty="0">
                <a:cs typeface="Times New Roman" panose="02020603050405020304" pitchFamily="18" charset="0"/>
              </a:rPr>
              <a:t>The New:</a:t>
            </a:r>
          </a:p>
          <a:p>
            <a:pPr marL="457200" lvl="1" indent="0">
              <a:buNone/>
            </a:pPr>
            <a:r>
              <a:rPr lang="en-US" altLang="en-US" sz="2400" dirty="0">
                <a:cs typeface="Times New Roman" panose="02020603050405020304" pitchFamily="18" charset="0"/>
              </a:rPr>
              <a:t>The North American-Pacific Geopotential Datum of 2022 (NAPGD2022)</a:t>
            </a:r>
          </a:p>
          <a:p>
            <a:pPr marL="457200" lvl="1" indent="0">
              <a:buNone/>
            </a:pPr>
            <a:r>
              <a:rPr lang="en-US" altLang="en-US" sz="2400" dirty="0">
                <a:cs typeface="Times New Roman" panose="02020603050405020304" pitchFamily="18" charset="0"/>
              </a:rPr>
              <a:t>	- Will include:</a:t>
            </a:r>
          </a:p>
          <a:p>
            <a:pPr marL="457200" lvl="1" indent="0">
              <a:buNone/>
            </a:pPr>
            <a:r>
              <a:rPr lang="en-US" altLang="en-US" sz="2400" dirty="0">
                <a:cs typeface="Times New Roman" panose="02020603050405020304" pitchFamily="18" charset="0"/>
              </a:rPr>
              <a:t>		GEOID2022</a:t>
            </a:r>
          </a:p>
          <a:p>
            <a:pPr marL="457200" lvl="1" indent="0">
              <a:buNone/>
            </a:pPr>
            <a:r>
              <a:rPr lang="en-US" altLang="en-US" sz="2400" dirty="0">
                <a:cs typeface="Times New Roman" panose="02020603050405020304" pitchFamily="18" charset="0"/>
              </a:rPr>
              <a:t>		DEFLEC2022</a:t>
            </a:r>
          </a:p>
          <a:p>
            <a:pPr marL="457200" lvl="1" indent="0">
              <a:buNone/>
            </a:pPr>
            <a:r>
              <a:rPr lang="en-US" altLang="en-US" sz="2400" dirty="0">
                <a:cs typeface="Times New Roman" panose="02020603050405020304" pitchFamily="18" charset="0"/>
              </a:rPr>
              <a:t>		GRAV2022</a:t>
            </a:r>
          </a:p>
          <a:p>
            <a:pPr marL="457200" lvl="1" indent="0">
              <a:buNone/>
            </a:pPr>
            <a:r>
              <a:rPr lang="en-US" altLang="en-US" sz="2400" dirty="0">
                <a:cs typeface="Times New Roman" panose="02020603050405020304" pitchFamily="18" charset="0"/>
              </a:rPr>
              <a:t>		</a:t>
            </a:r>
            <a:r>
              <a:rPr lang="en-US" altLang="en-US" sz="2400" dirty="0" smtClean="0">
                <a:cs typeface="Times New Roman" panose="02020603050405020304" pitchFamily="18" charset="0"/>
              </a:rPr>
              <a:t>DEM2022</a:t>
            </a:r>
          </a:p>
          <a:p>
            <a:pPr marL="457200" lvl="1" indent="0">
              <a:buNone/>
            </a:pPr>
            <a:r>
              <a:rPr lang="en-US" altLang="en-US" sz="2400" dirty="0">
                <a:cs typeface="Times New Roman" panose="02020603050405020304" pitchFamily="18" charset="0"/>
              </a:rPr>
              <a:t> </a:t>
            </a:r>
            <a:r>
              <a:rPr lang="en-US" altLang="en-US" sz="2400" dirty="0" smtClean="0">
                <a:cs typeface="Times New Roman" panose="02020603050405020304" pitchFamily="18" charset="0"/>
              </a:rPr>
              <a:t>                IGLD 2020</a:t>
            </a:r>
            <a:endParaRPr lang="en-US" altLang="en-US" sz="2400" dirty="0">
              <a:cs typeface="Times New Roman" panose="02020603050405020304" pitchFamily="18" charset="0"/>
            </a:endParaRPr>
          </a:p>
          <a:p>
            <a:pPr marL="457200" lvl="1" indent="0">
              <a:buNone/>
            </a:pPr>
            <a:endParaRPr lang="en-US" altLang="en-US" sz="2400" dirty="0">
              <a:cs typeface="Times New Roman" panose="02020603050405020304" pitchFamily="18" charset="0"/>
            </a:endParaRPr>
          </a:p>
          <a:p>
            <a:pPr marL="457200" lvl="1" indent="0">
              <a:buNone/>
            </a:pPr>
            <a:endParaRPr lang="en-US" altLang="en-US" dirty="0">
              <a:cs typeface="Times New Roman" panose="02020603050405020304" pitchFamily="18" charset="0"/>
            </a:endParaRPr>
          </a:p>
          <a:p>
            <a:pPr lvl="1" eaLnBrk="1" hangingPunct="1"/>
            <a:endParaRPr lang="en-US" altLang="en-US" sz="24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r>
              <a:rPr lang="en-US" altLang="en-US" smtClean="0"/>
              <a:t>Session III  Track AAGS                              NAPGD2022</a:t>
            </a:r>
            <a:endParaRPr lang="en-US" altLang="en-US"/>
          </a:p>
        </p:txBody>
      </p:sp>
      <p:sp>
        <p:nvSpPr>
          <p:cNvPr id="3" name="Footer Placeholder 2"/>
          <p:cNvSpPr>
            <a:spLocks noGrp="1"/>
          </p:cNvSpPr>
          <p:nvPr>
            <p:ph type="ftr" sz="quarter" idx="11"/>
          </p:nvPr>
        </p:nvSpPr>
        <p:spPr/>
        <p:txBody>
          <a:bodyPr/>
          <a:lstStyle/>
          <a:p>
            <a:pPr>
              <a:defRPr/>
            </a:pPr>
            <a:r>
              <a:rPr lang="en-US" smtClean="0"/>
              <a:t>UESI 2018 Surveying &amp; Geomatics Conference                Pomona, CA            22-24 April 2018</a:t>
            </a:r>
            <a:endParaRPr lang="en-US"/>
          </a:p>
        </p:txBody>
      </p:sp>
      <p:sp>
        <p:nvSpPr>
          <p:cNvPr id="4" name="TextBox 3"/>
          <p:cNvSpPr txBox="1"/>
          <p:nvPr/>
        </p:nvSpPr>
        <p:spPr>
          <a:xfrm>
            <a:off x="1524001" y="1990726"/>
            <a:ext cx="910827" cy="430887"/>
          </a:xfrm>
          <a:prstGeom prst="rect">
            <a:avLst/>
          </a:prstGeom>
          <a:noFill/>
        </p:spPr>
        <p:txBody>
          <a:bodyPr wrap="none" rtlCol="0">
            <a:spAutoFit/>
          </a:bodyPr>
          <a:lstStyle/>
          <a:p>
            <a:r>
              <a:rPr lang="en-US" sz="1100" b="1" dirty="0">
                <a:solidFill>
                  <a:srgbClr val="FF0000"/>
                </a:solidFill>
              </a:rPr>
              <a:t>Orthometric</a:t>
            </a:r>
          </a:p>
          <a:p>
            <a:r>
              <a:rPr lang="en-US" sz="1100" b="1" dirty="0">
                <a:solidFill>
                  <a:srgbClr val="FF0000"/>
                </a:solidFill>
              </a:rPr>
              <a:t>Heights</a:t>
            </a:r>
          </a:p>
        </p:txBody>
      </p:sp>
      <p:sp>
        <p:nvSpPr>
          <p:cNvPr id="8" name="TextBox 7"/>
          <p:cNvSpPr txBox="1"/>
          <p:nvPr/>
        </p:nvSpPr>
        <p:spPr>
          <a:xfrm>
            <a:off x="1524001" y="3238454"/>
            <a:ext cx="910827" cy="600164"/>
          </a:xfrm>
          <a:prstGeom prst="rect">
            <a:avLst/>
          </a:prstGeom>
          <a:noFill/>
        </p:spPr>
        <p:txBody>
          <a:bodyPr wrap="none" rtlCol="0">
            <a:spAutoFit/>
          </a:bodyPr>
          <a:lstStyle/>
          <a:p>
            <a:r>
              <a:rPr lang="en-US" sz="1100" b="1" dirty="0">
                <a:solidFill>
                  <a:srgbClr val="FF0000"/>
                </a:solidFill>
              </a:rPr>
              <a:t>Normal</a:t>
            </a:r>
          </a:p>
          <a:p>
            <a:r>
              <a:rPr lang="en-US" sz="1100" b="1" dirty="0">
                <a:solidFill>
                  <a:srgbClr val="FF0000"/>
                </a:solidFill>
              </a:rPr>
              <a:t>Orthometric</a:t>
            </a:r>
          </a:p>
          <a:p>
            <a:r>
              <a:rPr lang="en-US" sz="1100" b="1" dirty="0">
                <a:solidFill>
                  <a:srgbClr val="FF0000"/>
                </a:solidFill>
              </a:rPr>
              <a:t>Heights</a:t>
            </a:r>
          </a:p>
        </p:txBody>
      </p:sp>
      <p:sp>
        <p:nvSpPr>
          <p:cNvPr id="5" name="Left Brace 4"/>
          <p:cNvSpPr/>
          <p:nvPr/>
        </p:nvSpPr>
        <p:spPr>
          <a:xfrm>
            <a:off x="2513374" y="2514600"/>
            <a:ext cx="258403" cy="20478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1486514" y="4602096"/>
            <a:ext cx="694421" cy="430887"/>
          </a:xfrm>
          <a:prstGeom prst="rect">
            <a:avLst/>
          </a:prstGeom>
          <a:noFill/>
        </p:spPr>
        <p:txBody>
          <a:bodyPr wrap="none" rtlCol="0">
            <a:spAutoFit/>
          </a:bodyPr>
          <a:lstStyle/>
          <a:p>
            <a:r>
              <a:rPr lang="en-US" sz="1100" b="1" dirty="0">
                <a:solidFill>
                  <a:srgbClr val="FF0000"/>
                </a:solidFill>
              </a:rPr>
              <a:t>Dynamic</a:t>
            </a:r>
          </a:p>
          <a:p>
            <a:r>
              <a:rPr lang="en-US" sz="1100" b="1" dirty="0">
                <a:solidFill>
                  <a:srgbClr val="FF0000"/>
                </a:solidFill>
              </a:rPr>
              <a:t>Heights</a:t>
            </a:r>
          </a:p>
        </p:txBody>
      </p:sp>
      <p:sp>
        <p:nvSpPr>
          <p:cNvPr id="11" name="TextBox 10"/>
          <p:cNvSpPr txBox="1"/>
          <p:nvPr/>
        </p:nvSpPr>
        <p:spPr>
          <a:xfrm>
            <a:off x="1480163" y="5153110"/>
            <a:ext cx="612668" cy="261610"/>
          </a:xfrm>
          <a:prstGeom prst="rect">
            <a:avLst/>
          </a:prstGeom>
          <a:noFill/>
        </p:spPr>
        <p:txBody>
          <a:bodyPr wrap="none" rtlCol="0">
            <a:spAutoFit/>
          </a:bodyPr>
          <a:lstStyle/>
          <a:p>
            <a:r>
              <a:rPr lang="en-US" sz="1100" b="1" dirty="0">
                <a:solidFill>
                  <a:srgbClr val="FF0000"/>
                </a:solidFill>
              </a:rPr>
              <a:t>Gravity</a:t>
            </a:r>
          </a:p>
        </p:txBody>
      </p:sp>
      <p:sp>
        <p:nvSpPr>
          <p:cNvPr id="13" name="TextBox 12"/>
          <p:cNvSpPr txBox="1"/>
          <p:nvPr/>
        </p:nvSpPr>
        <p:spPr>
          <a:xfrm>
            <a:off x="1480164" y="5534849"/>
            <a:ext cx="898003" cy="430887"/>
          </a:xfrm>
          <a:prstGeom prst="rect">
            <a:avLst/>
          </a:prstGeom>
          <a:noFill/>
        </p:spPr>
        <p:txBody>
          <a:bodyPr wrap="none" rtlCol="0">
            <a:spAutoFit/>
          </a:bodyPr>
          <a:lstStyle/>
          <a:p>
            <a:r>
              <a:rPr lang="en-US" sz="1100" b="1" dirty="0">
                <a:solidFill>
                  <a:srgbClr val="FF0000"/>
                </a:solidFill>
              </a:rPr>
              <a:t>Geoid</a:t>
            </a:r>
          </a:p>
          <a:p>
            <a:r>
              <a:rPr lang="en-US" sz="1100" b="1" dirty="0">
                <a:solidFill>
                  <a:srgbClr val="FF0000"/>
                </a:solidFill>
              </a:rPr>
              <a:t>Undulations</a:t>
            </a:r>
          </a:p>
        </p:txBody>
      </p:sp>
      <p:sp>
        <p:nvSpPr>
          <p:cNvPr id="14" name="TextBox 13"/>
          <p:cNvSpPr txBox="1"/>
          <p:nvPr/>
        </p:nvSpPr>
        <p:spPr>
          <a:xfrm>
            <a:off x="1512779" y="5965736"/>
            <a:ext cx="997389" cy="430887"/>
          </a:xfrm>
          <a:prstGeom prst="rect">
            <a:avLst/>
          </a:prstGeom>
          <a:noFill/>
        </p:spPr>
        <p:txBody>
          <a:bodyPr wrap="none" rtlCol="0">
            <a:spAutoFit/>
          </a:bodyPr>
          <a:lstStyle/>
          <a:p>
            <a:r>
              <a:rPr lang="en-US" sz="1100" b="1" dirty="0">
                <a:solidFill>
                  <a:srgbClr val="FF0000"/>
                </a:solidFill>
              </a:rPr>
              <a:t>Deflections of</a:t>
            </a:r>
          </a:p>
          <a:p>
            <a:r>
              <a:rPr lang="en-US" sz="1100" b="1" dirty="0">
                <a:solidFill>
                  <a:srgbClr val="FF0000"/>
                </a:solidFill>
              </a:rPr>
              <a:t>the Vertical</a:t>
            </a:r>
          </a:p>
        </p:txBody>
      </p:sp>
      <p:sp>
        <p:nvSpPr>
          <p:cNvPr id="6" name="Slide Number Placeholder 5"/>
          <p:cNvSpPr>
            <a:spLocks noGrp="1"/>
          </p:cNvSpPr>
          <p:nvPr>
            <p:ph type="sldNum" sz="quarter" idx="12"/>
          </p:nvPr>
        </p:nvSpPr>
        <p:spPr/>
        <p:txBody>
          <a:bodyPr/>
          <a:lstStyle/>
          <a:p>
            <a:pPr>
              <a:defRPr/>
            </a:pPr>
            <a:fld id="{5A837433-97E9-4D94-B898-19FA6F4A2CA7}" type="slidenum">
              <a:rPr lang="en-US" smtClean="0"/>
              <a:pPr>
                <a:defRPr/>
              </a:pPr>
              <a:t>5</a:t>
            </a:fld>
            <a:endParaRPr lang="en-US"/>
          </a:p>
        </p:txBody>
      </p:sp>
    </p:spTree>
    <p:extLst>
      <p:ext uri="{BB962C8B-B14F-4D97-AF65-F5344CB8AC3E}">
        <p14:creationId xmlns:p14="http://schemas.microsoft.com/office/powerpoint/2010/main" val="410846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556">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556">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556">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556">
                                            <p:txEl>
                                              <p:pRg st="10" end="1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5" grpId="0" animBg="1"/>
      <p:bldP spid="10" grpId="0"/>
      <p:bldP spid="11"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NAP</a:t>
            </a:r>
            <a:r>
              <a:rPr lang="en-US" dirty="0" smtClean="0"/>
              <a:t>GD2022</a:t>
            </a:r>
            <a:endParaRPr lang="en-US" dirty="0"/>
          </a:p>
        </p:txBody>
      </p:sp>
      <p:sp>
        <p:nvSpPr>
          <p:cNvPr id="3" name="Content Placeholder 2"/>
          <p:cNvSpPr>
            <a:spLocks noGrp="1"/>
          </p:cNvSpPr>
          <p:nvPr>
            <p:ph idx="1"/>
          </p:nvPr>
        </p:nvSpPr>
        <p:spPr/>
        <p:txBody>
          <a:bodyPr/>
          <a:lstStyle/>
          <a:p>
            <a:r>
              <a:rPr lang="en-US" dirty="0" smtClean="0"/>
              <a:t>“</a:t>
            </a:r>
            <a:r>
              <a:rPr lang="en-US" dirty="0" smtClean="0">
                <a:solidFill>
                  <a:srgbClr val="FF0000"/>
                </a:solidFill>
              </a:rPr>
              <a:t>North American-Pacific</a:t>
            </a:r>
            <a:r>
              <a:rPr lang="en-US" dirty="0" smtClean="0"/>
              <a:t>…”</a:t>
            </a:r>
          </a:p>
          <a:p>
            <a:pPr lvl="1"/>
            <a:r>
              <a:rPr lang="en-US" dirty="0" smtClean="0"/>
              <a:t>Because the </a:t>
            </a:r>
            <a:r>
              <a:rPr lang="en-US" i="1" dirty="0" smtClean="0"/>
              <a:t>gridded</a:t>
            </a:r>
            <a:r>
              <a:rPr lang="en-US" dirty="0" smtClean="0"/>
              <a:t> components (geoid, DoV, gravity, DEM) will cover all major USA populated territories, and these happen to fall in the general regions of “North America” and “The Pacific Ocean”</a:t>
            </a:r>
          </a:p>
          <a:p>
            <a:pPr lvl="2"/>
            <a:r>
              <a:rPr lang="en-US" dirty="0" smtClean="0"/>
              <a:t>However, the foundation of the gridded components will be a </a:t>
            </a:r>
            <a:r>
              <a:rPr lang="en-US" i="1" dirty="0" smtClean="0"/>
              <a:t>global</a:t>
            </a:r>
            <a:r>
              <a:rPr lang="en-US" dirty="0" smtClean="0"/>
              <a:t> geopotential model</a:t>
            </a:r>
          </a:p>
          <a:p>
            <a:pPr lvl="1"/>
            <a:r>
              <a:rPr lang="en-US" dirty="0" smtClean="0"/>
              <a:t>Note that similar techniques and the same global geopotential model will be used to develop geopotential </a:t>
            </a:r>
            <a:r>
              <a:rPr lang="en-US" dirty="0" err="1" smtClean="0"/>
              <a:t>datums</a:t>
            </a:r>
            <a:r>
              <a:rPr lang="en-US" dirty="0" smtClean="0"/>
              <a:t> for (1) Guam &amp; the Commonwealth of the Northern Mariana Islands and (2) for American Samoa</a:t>
            </a:r>
            <a:endParaRPr lang="en-US" dirty="0"/>
          </a:p>
        </p:txBody>
      </p:sp>
      <p:sp>
        <p:nvSpPr>
          <p:cNvPr id="4" name="Date Placeholder 3"/>
          <p:cNvSpPr>
            <a:spLocks noGrp="1"/>
          </p:cNvSpPr>
          <p:nvPr>
            <p:ph type="dt" sz="half" idx="10"/>
          </p:nvPr>
        </p:nvSpPr>
        <p:spPr/>
        <p:txBody>
          <a:bodyPr/>
          <a:lstStyle/>
          <a:p>
            <a:pPr>
              <a:defRPr/>
            </a:pPr>
            <a:r>
              <a:rPr lang="en-US" altLang="en-US" smtClean="0"/>
              <a:t>Session III  Track AAGS                              NAPGD2022</a:t>
            </a:r>
            <a:endParaRPr lang="en-US" altLang="en-US"/>
          </a:p>
        </p:txBody>
      </p:sp>
      <p:sp>
        <p:nvSpPr>
          <p:cNvPr id="5" name="Footer Placeholder 4"/>
          <p:cNvSpPr>
            <a:spLocks noGrp="1"/>
          </p:cNvSpPr>
          <p:nvPr>
            <p:ph type="ftr" sz="quarter" idx="11"/>
          </p:nvPr>
        </p:nvSpPr>
        <p:spPr/>
        <p:txBody>
          <a:bodyPr/>
          <a:lstStyle/>
          <a:p>
            <a:pPr>
              <a:defRPr/>
            </a:pPr>
            <a:r>
              <a:rPr lang="en-US" smtClean="0"/>
              <a:t>UESI 2018 Surveying &amp; Geomatics Conference                Pomona, CA            22-24 April 2018</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6</a:t>
            </a:fld>
            <a:endParaRPr lang="en-US" altLang="en-US" dirty="0"/>
          </a:p>
        </p:txBody>
      </p:sp>
    </p:spTree>
    <p:extLst>
      <p:ext uri="{BB962C8B-B14F-4D97-AF65-F5344CB8AC3E}">
        <p14:creationId xmlns:p14="http://schemas.microsoft.com/office/powerpoint/2010/main" val="85175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a:t>
            </a:r>
            <a:r>
              <a:rPr lang="en-US" dirty="0" smtClean="0">
                <a:solidFill>
                  <a:srgbClr val="FF0000"/>
                </a:solidFill>
              </a:rPr>
              <a:t>G</a:t>
            </a:r>
            <a:r>
              <a:rPr lang="en-US" dirty="0" smtClean="0"/>
              <a:t>D2022</a:t>
            </a:r>
            <a:endParaRPr lang="en-US" dirty="0"/>
          </a:p>
        </p:txBody>
      </p:sp>
      <p:sp>
        <p:nvSpPr>
          <p:cNvPr id="3" name="Content Placeholder 2"/>
          <p:cNvSpPr>
            <a:spLocks noGrp="1"/>
          </p:cNvSpPr>
          <p:nvPr>
            <p:ph idx="1"/>
          </p:nvPr>
        </p:nvSpPr>
        <p:spPr/>
        <p:txBody>
          <a:bodyPr/>
          <a:lstStyle/>
          <a:p>
            <a:r>
              <a:rPr lang="en-US" dirty="0" smtClean="0"/>
              <a:t>“…</a:t>
            </a:r>
            <a:r>
              <a:rPr lang="en-US" dirty="0" smtClean="0">
                <a:solidFill>
                  <a:srgbClr val="FF0000"/>
                </a:solidFill>
              </a:rPr>
              <a:t>Geopotential</a:t>
            </a:r>
            <a:r>
              <a:rPr lang="en-US" dirty="0" smtClean="0"/>
              <a:t>…”</a:t>
            </a:r>
          </a:p>
          <a:p>
            <a:pPr lvl="1"/>
            <a:r>
              <a:rPr lang="en-US" dirty="0" smtClean="0"/>
              <a:t>Because it isn’t just about heights, but rather about all geodetic coordinates related to Earth’s geopotential field</a:t>
            </a:r>
          </a:p>
          <a:p>
            <a:pPr lvl="1"/>
            <a:r>
              <a:rPr lang="en-US" dirty="0" smtClean="0"/>
              <a:t>Hence, the products that will be developed include geoid heights, deflections of the vertical, gravity anomalies, &amp; gravity disturbances</a:t>
            </a:r>
          </a:p>
          <a:p>
            <a:pPr lvl="1"/>
            <a:r>
              <a:rPr lang="en-US" dirty="0" smtClean="0"/>
              <a:t>Secondary products that are directly related include orthometric heights and dynamic heights</a:t>
            </a:r>
            <a:endParaRPr lang="en-US" dirty="0"/>
          </a:p>
        </p:txBody>
      </p:sp>
      <p:sp>
        <p:nvSpPr>
          <p:cNvPr id="4" name="Date Placeholder 3"/>
          <p:cNvSpPr>
            <a:spLocks noGrp="1"/>
          </p:cNvSpPr>
          <p:nvPr>
            <p:ph type="dt" sz="half" idx="10"/>
          </p:nvPr>
        </p:nvSpPr>
        <p:spPr/>
        <p:txBody>
          <a:bodyPr/>
          <a:lstStyle/>
          <a:p>
            <a:pPr>
              <a:defRPr/>
            </a:pPr>
            <a:r>
              <a:rPr lang="en-US" altLang="en-US" smtClean="0"/>
              <a:t>Session III  Track AAGS                              NAPGD2022</a:t>
            </a:r>
            <a:endParaRPr lang="en-US" altLang="en-US"/>
          </a:p>
        </p:txBody>
      </p:sp>
      <p:sp>
        <p:nvSpPr>
          <p:cNvPr id="5" name="Footer Placeholder 4"/>
          <p:cNvSpPr>
            <a:spLocks noGrp="1"/>
          </p:cNvSpPr>
          <p:nvPr>
            <p:ph type="ftr" sz="quarter" idx="11"/>
          </p:nvPr>
        </p:nvSpPr>
        <p:spPr/>
        <p:txBody>
          <a:bodyPr/>
          <a:lstStyle/>
          <a:p>
            <a:pPr>
              <a:defRPr/>
            </a:pPr>
            <a:r>
              <a:rPr lang="en-US" smtClean="0"/>
              <a:t>UESI 2018 Surveying &amp; Geomatics Conference                Pomona, CA            22-24 April 2018</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7</a:t>
            </a:fld>
            <a:endParaRPr lang="en-US" altLang="en-US" dirty="0"/>
          </a:p>
        </p:txBody>
      </p:sp>
    </p:spTree>
    <p:extLst>
      <p:ext uri="{BB962C8B-B14F-4D97-AF65-F5344CB8AC3E}">
        <p14:creationId xmlns:p14="http://schemas.microsoft.com/office/powerpoint/2010/main" val="317820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NAPG</a:t>
            </a:r>
            <a:r>
              <a:rPr lang="en-US" dirty="0" smtClean="0">
                <a:solidFill>
                  <a:srgbClr val="FF0000"/>
                </a:solidFill>
              </a:rPr>
              <a:t>D</a:t>
            </a:r>
            <a:r>
              <a:rPr lang="en-US" dirty="0" smtClean="0"/>
              <a:t>2022</a:t>
            </a:r>
            <a:endParaRPr lang="en-US" dirty="0"/>
          </a:p>
        </p:txBody>
      </p:sp>
      <p:sp>
        <p:nvSpPr>
          <p:cNvPr id="3" name="Content Placeholder 2"/>
          <p:cNvSpPr>
            <a:spLocks noGrp="1"/>
          </p:cNvSpPr>
          <p:nvPr>
            <p:ph idx="1"/>
          </p:nvPr>
        </p:nvSpPr>
        <p:spPr/>
        <p:txBody>
          <a:bodyPr/>
          <a:lstStyle/>
          <a:p>
            <a:r>
              <a:rPr lang="en-US" dirty="0" smtClean="0"/>
              <a:t>“…</a:t>
            </a:r>
            <a:r>
              <a:rPr lang="en-US" dirty="0" smtClean="0">
                <a:solidFill>
                  <a:srgbClr val="FF0000"/>
                </a:solidFill>
              </a:rPr>
              <a:t>Datum</a:t>
            </a:r>
            <a:r>
              <a:rPr lang="en-US" dirty="0" smtClean="0"/>
              <a:t>…”</a:t>
            </a:r>
          </a:p>
          <a:p>
            <a:pPr lvl="1"/>
            <a:r>
              <a:rPr lang="en-US" dirty="0" smtClean="0"/>
              <a:t>Because a “geopotential reference frame” was, frankly, an unwieldy term that had no precedence in geodetic literature.  </a:t>
            </a:r>
            <a:endParaRPr lang="en-US" dirty="0"/>
          </a:p>
          <a:p>
            <a:pPr lvl="2"/>
            <a:r>
              <a:rPr lang="en-US" dirty="0" smtClean="0"/>
              <a:t>“Reference Frame” only carries a geometric connotation in geodesy</a:t>
            </a:r>
          </a:p>
          <a:p>
            <a:pPr lvl="1"/>
            <a:r>
              <a:rPr lang="en-US" dirty="0" smtClean="0"/>
              <a:t>It is replacing, and expanding upon, the idea of a “vertical datum”</a:t>
            </a:r>
            <a:endParaRPr lang="en-US" dirty="0"/>
          </a:p>
        </p:txBody>
      </p:sp>
      <p:sp>
        <p:nvSpPr>
          <p:cNvPr id="4" name="Date Placeholder 3"/>
          <p:cNvSpPr>
            <a:spLocks noGrp="1"/>
          </p:cNvSpPr>
          <p:nvPr>
            <p:ph type="dt" sz="half" idx="10"/>
          </p:nvPr>
        </p:nvSpPr>
        <p:spPr/>
        <p:txBody>
          <a:bodyPr/>
          <a:lstStyle/>
          <a:p>
            <a:pPr>
              <a:defRPr/>
            </a:pPr>
            <a:r>
              <a:rPr lang="en-US" altLang="en-US" smtClean="0"/>
              <a:t>Session III  Track AAGS                              NAPGD2022</a:t>
            </a:r>
            <a:endParaRPr lang="en-US" altLang="en-US"/>
          </a:p>
        </p:txBody>
      </p:sp>
      <p:sp>
        <p:nvSpPr>
          <p:cNvPr id="5" name="Footer Placeholder 4"/>
          <p:cNvSpPr>
            <a:spLocks noGrp="1"/>
          </p:cNvSpPr>
          <p:nvPr>
            <p:ph type="ftr" sz="quarter" idx="11"/>
          </p:nvPr>
        </p:nvSpPr>
        <p:spPr/>
        <p:txBody>
          <a:bodyPr/>
          <a:lstStyle/>
          <a:p>
            <a:pPr>
              <a:defRPr/>
            </a:pPr>
            <a:r>
              <a:rPr lang="en-US" smtClean="0"/>
              <a:t>UESI 2018 Surveying &amp; Geomatics Conference                Pomona, CA            22-24 April 2018</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8</a:t>
            </a:fld>
            <a:endParaRPr lang="en-US" altLang="en-US" dirty="0"/>
          </a:p>
        </p:txBody>
      </p:sp>
    </p:spTree>
    <p:extLst>
      <p:ext uri="{BB962C8B-B14F-4D97-AF65-F5344CB8AC3E}">
        <p14:creationId xmlns:p14="http://schemas.microsoft.com/office/powerpoint/2010/main" val="363668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NAPGD</a:t>
            </a:r>
            <a:r>
              <a:rPr lang="en-US" dirty="0" smtClean="0">
                <a:solidFill>
                  <a:srgbClr val="FF0000"/>
                </a:solidFill>
              </a:rPr>
              <a:t>2022</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a:t>
            </a:r>
            <a:r>
              <a:rPr lang="en-US" dirty="0" smtClean="0">
                <a:solidFill>
                  <a:srgbClr val="FF0000"/>
                </a:solidFill>
              </a:rPr>
              <a:t>2022</a:t>
            </a:r>
            <a:r>
              <a:rPr lang="en-US" dirty="0" smtClean="0"/>
              <a:t>”</a:t>
            </a:r>
          </a:p>
          <a:p>
            <a:pPr lvl="1"/>
            <a:r>
              <a:rPr lang="en-US" dirty="0" smtClean="0"/>
              <a:t>Because that is our target release date</a:t>
            </a:r>
            <a:endParaRPr lang="en-US" dirty="0"/>
          </a:p>
        </p:txBody>
      </p:sp>
      <p:sp>
        <p:nvSpPr>
          <p:cNvPr id="4" name="Date Placeholder 3"/>
          <p:cNvSpPr>
            <a:spLocks noGrp="1"/>
          </p:cNvSpPr>
          <p:nvPr>
            <p:ph type="dt" sz="half" idx="10"/>
          </p:nvPr>
        </p:nvSpPr>
        <p:spPr/>
        <p:txBody>
          <a:bodyPr/>
          <a:lstStyle/>
          <a:p>
            <a:pPr>
              <a:defRPr/>
            </a:pPr>
            <a:r>
              <a:rPr lang="en-US" altLang="en-US" smtClean="0"/>
              <a:t>Session III  Track AAGS                              NAPGD2022</a:t>
            </a:r>
            <a:endParaRPr lang="en-US" altLang="en-US"/>
          </a:p>
        </p:txBody>
      </p:sp>
      <p:sp>
        <p:nvSpPr>
          <p:cNvPr id="5" name="Footer Placeholder 4"/>
          <p:cNvSpPr>
            <a:spLocks noGrp="1"/>
          </p:cNvSpPr>
          <p:nvPr>
            <p:ph type="ftr" sz="quarter" idx="11"/>
          </p:nvPr>
        </p:nvSpPr>
        <p:spPr/>
        <p:txBody>
          <a:bodyPr/>
          <a:lstStyle/>
          <a:p>
            <a:pPr>
              <a:defRPr/>
            </a:pPr>
            <a:r>
              <a:rPr lang="en-US" smtClean="0"/>
              <a:t>UESI 2018 Surveying &amp; Geomatics Conference                Pomona, CA            22-24 April 2018</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9</a:t>
            </a:fld>
            <a:endParaRPr lang="en-US" altLang="en-US" dirty="0"/>
          </a:p>
        </p:txBody>
      </p:sp>
    </p:spTree>
    <p:extLst>
      <p:ext uri="{BB962C8B-B14F-4D97-AF65-F5344CB8AC3E}">
        <p14:creationId xmlns:p14="http://schemas.microsoft.com/office/powerpoint/2010/main" val="309168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GS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GS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NGS Standard Template 2015</Template>
  <TotalTime>208</TotalTime>
  <Words>2324</Words>
  <Application>Microsoft Office PowerPoint</Application>
  <PresentationFormat>Widescreen</PresentationFormat>
  <Paragraphs>343</Paragraphs>
  <Slides>26</Slides>
  <Notes>8</Notes>
  <HiddenSlides>1</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26</vt:i4>
      </vt:variant>
    </vt:vector>
  </HeadingPairs>
  <TitlesOfParts>
    <vt:vector size="40" baseType="lpstr">
      <vt:lpstr>MS PGothic</vt:lpstr>
      <vt:lpstr>MS PGothic</vt:lpstr>
      <vt:lpstr>Arial</vt:lpstr>
      <vt:lpstr>Arial Black</vt:lpstr>
      <vt:lpstr>Calibri</vt:lpstr>
      <vt:lpstr>Cambria Math</vt:lpstr>
      <vt:lpstr>Gill Sans MT</vt:lpstr>
      <vt:lpstr>msgothic</vt:lpstr>
      <vt:lpstr>Times New Roman</vt:lpstr>
      <vt:lpstr>Verdana</vt:lpstr>
      <vt:lpstr>Wingdings</vt:lpstr>
      <vt:lpstr>NGSPowerPointTemplate</vt:lpstr>
      <vt:lpstr>Custom Design</vt:lpstr>
      <vt:lpstr>NGS theme</vt:lpstr>
      <vt:lpstr>The North American-Pacific Geopotential Datum of 2022 (NAPGD2022)</vt:lpstr>
      <vt:lpstr>Abstract</vt:lpstr>
      <vt:lpstr>Outline</vt:lpstr>
      <vt:lpstr>NAPGD2022</vt:lpstr>
      <vt:lpstr>Replacing NAVD 88</vt:lpstr>
      <vt:lpstr>NAPGD2022</vt:lpstr>
      <vt:lpstr>NAPGD2022</vt:lpstr>
      <vt:lpstr>NAPGD2022</vt:lpstr>
      <vt:lpstr>NAPGD2022</vt:lpstr>
      <vt:lpstr>NAPGD2022 Sources</vt:lpstr>
      <vt:lpstr>GRAV-D Project Overview</vt:lpstr>
      <vt:lpstr>Data Collection Scope</vt:lpstr>
      <vt:lpstr>Performance Metric For Airborne Surveys</vt:lpstr>
      <vt:lpstr>Geoid Monitoring Service (GeMS)</vt:lpstr>
      <vt:lpstr>Time and Mass</vt:lpstr>
      <vt:lpstr>Secular Mass Movement</vt:lpstr>
      <vt:lpstr>Episodic Mass Movement</vt:lpstr>
      <vt:lpstr>PowerPoint Presentation</vt:lpstr>
      <vt:lpstr>High resolution products</vt:lpstr>
      <vt:lpstr>The three gridded regions</vt:lpstr>
      <vt:lpstr>Expected changes to orthometric heights</vt:lpstr>
      <vt:lpstr>The Future of Leveling</vt:lpstr>
      <vt:lpstr>Definitional Relationship</vt:lpstr>
      <vt:lpstr>Tools in Development</vt:lpstr>
      <vt:lpstr>PowerPoint Presentation</vt:lpstr>
      <vt:lpstr>Updates and Replacements</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Roman</dc:creator>
  <cp:lastModifiedBy>Dan Roman</cp:lastModifiedBy>
  <cp:revision>20</cp:revision>
  <cp:lastPrinted>2014-07-23T21:23:46Z</cp:lastPrinted>
  <dcterms:created xsi:type="dcterms:W3CDTF">2018-04-06T16:49:45Z</dcterms:created>
  <dcterms:modified xsi:type="dcterms:W3CDTF">2018-04-22T18:44:09Z</dcterms:modified>
</cp:coreProperties>
</file>