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7" r:id="rId3"/>
    <p:sldId id="270" r:id="rId4"/>
    <p:sldId id="271" r:id="rId5"/>
    <p:sldId id="274" r:id="rId6"/>
    <p:sldId id="27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6" autoAdjust="0"/>
  </p:normalViewPr>
  <p:slideViewPr>
    <p:cSldViewPr snapToGrid="0" snapToObjects="1">
      <p:cViewPr>
        <p:scale>
          <a:sx n="110" d="100"/>
          <a:sy n="110" d="100"/>
        </p:scale>
        <p:origin x="6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79DE-C5B9-4495-9D39-36EC114A3D5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07EC-0E15-4AD5-B4DC-A122F8DA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6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97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 is a method-agnostic term, but</a:t>
            </a:r>
            <a:r>
              <a:rPr lang="en-US" baseline="0" dirty="0" smtClean="0"/>
              <a:t> common </a:t>
            </a:r>
            <a:r>
              <a:rPr lang="en-US" baseline="0" dirty="0" err="1" smtClean="0"/>
              <a:t>useage</a:t>
            </a:r>
            <a:r>
              <a:rPr lang="en-US" baseline="0" dirty="0" smtClean="0"/>
              <a:t> applies it to GPS/GNSS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 is a method-agnostic term, but</a:t>
            </a:r>
            <a:r>
              <a:rPr lang="en-US" baseline="0" dirty="0" smtClean="0"/>
              <a:t> common </a:t>
            </a:r>
            <a:r>
              <a:rPr lang="en-US" baseline="0" dirty="0" err="1" smtClean="0"/>
              <a:t>useage</a:t>
            </a:r>
            <a:r>
              <a:rPr lang="en-US" baseline="0" dirty="0" smtClean="0"/>
              <a:t> applies it to GPS/GNSS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calculating the new</a:t>
            </a:r>
            <a:r>
              <a:rPr lang="en-US" baseline="0" dirty="0" smtClean="0"/>
              <a:t> NAD83 velocities, these are the % and # of stations that have residual (remaining) unexplained motion in these ranges-- as of Repro2 end date in 2017. Note that there have been 2.5 years of motion since then and at least one major earthquake (Ridgecrest), so ~130 stations’ positions are now out of spec according to our old metrics (&gt; 2cm 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or &gt;4 cm 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C07EC-0E15-4AD5-B4DC-A122F8DA1C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will</a:t>
            </a:r>
            <a:r>
              <a:rPr lang="en-US" baseline="0" dirty="0" smtClean="0"/>
              <a:t> look at ways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C07EC-0E15-4AD5-B4DC-A122F8DA1C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389841" y="81972"/>
            <a:ext cx="7336502" cy="100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The NOAA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CORS Network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854" y="4299527"/>
            <a:ext cx="65098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federally-operated,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reliable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with the longevity to guarantee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citizens’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official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Spatial Reference System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and support international positioning consistency efforts.</a:t>
            </a:r>
          </a:p>
        </p:txBody>
      </p:sp>
      <p:pic>
        <p:nvPicPr>
          <p:cNvPr id="10" name="Picture 4" descr="https://geodesy.noaa.gov/CORS/SitePhotos/Required/tmg2/tmg2_ant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2956" y="1363660"/>
            <a:ext cx="1609607" cy="12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10534" y="2925432"/>
            <a:ext cx="1551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26 in North America, 4 in the Pacific,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 </a:t>
            </a:r>
            <a:r>
              <a:rPr lang="en-US" sz="1200" dirty="0"/>
              <a:t>in the Caribbean, and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 </a:t>
            </a:r>
            <a:r>
              <a:rPr lang="en-US" sz="1200" dirty="0"/>
              <a:t>in the Marianas.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7973"/>
              </p:ext>
            </p:extLst>
          </p:nvPr>
        </p:nvGraphicFramePr>
        <p:xfrm>
          <a:off x="6428013" y="393836"/>
          <a:ext cx="2646990" cy="467890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720560">
                  <a:extLst>
                    <a:ext uri="{9D8B030D-6E8A-4147-A177-3AD203B41FA5}">
                      <a16:colId xmlns:a16="http://schemas.microsoft.com/office/drawing/2014/main" val="4091138753"/>
                    </a:ext>
                  </a:extLst>
                </a:gridCol>
                <a:gridCol w="344669">
                  <a:extLst>
                    <a:ext uri="{9D8B030D-6E8A-4147-A177-3AD203B41FA5}">
                      <a16:colId xmlns:a16="http://schemas.microsoft.com/office/drawing/2014/main" val="1201550288"/>
                    </a:ext>
                  </a:extLst>
                </a:gridCol>
                <a:gridCol w="1088533">
                  <a:extLst>
                    <a:ext uri="{9D8B030D-6E8A-4147-A177-3AD203B41FA5}">
                      <a16:colId xmlns:a16="http://schemas.microsoft.com/office/drawing/2014/main" val="776263336"/>
                    </a:ext>
                  </a:extLst>
                </a:gridCol>
                <a:gridCol w="493228">
                  <a:extLst>
                    <a:ext uri="{9D8B030D-6E8A-4147-A177-3AD203B41FA5}">
                      <a16:colId xmlns:a16="http://schemas.microsoft.com/office/drawing/2014/main" val="3997442023"/>
                    </a:ext>
                  </a:extLst>
                </a:gridCol>
              </a:tblGrid>
              <a:tr h="310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  <a:latin typeface="Ubuntu"/>
                        </a:rPr>
                        <a:t>U.S. Federal </a:t>
                      </a:r>
                      <a:r>
                        <a:rPr lang="en-US" sz="600" u="none" strike="noStrike" dirty="0">
                          <a:effectLst/>
                          <a:latin typeface="Ubuntu"/>
                        </a:rPr>
                        <a:t>Partners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742" marR="742" marT="7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  <a:latin typeface="Ubuntu"/>
                        </a:rPr>
                        <a:t>GNSS Site </a:t>
                      </a:r>
                      <a:r>
                        <a:rPr lang="en-US" sz="600" u="none" strike="noStrike" dirty="0">
                          <a:effectLst/>
                          <a:latin typeface="Ubuntu"/>
                        </a:rPr>
                        <a:t>ID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742" marR="742" marT="7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latin typeface="Ubuntu"/>
                        </a:rPr>
                        <a:t>Location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742" marR="742" marT="7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Existing IGS or ITRF Site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742" marR="742" marT="742" marB="0" anchor="ctr"/>
                </a:tc>
                <a:extLst>
                  <a:ext uri="{0D108BD9-81ED-4DB2-BD59-A6C34878D82A}">
                    <a16:rowId xmlns:a16="http://schemas.microsoft.com/office/drawing/2014/main" val="500188221"/>
                  </a:ext>
                </a:extLst>
              </a:tr>
              <a:tr h="104130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National Science Foundation</a:t>
                      </a:r>
                      <a:r>
                        <a:rPr lang="en-US" sz="600" b="0" u="none" strike="noStrike" baseline="0" dirty="0">
                          <a:effectLst/>
                          <a:latin typeface="Ubuntu"/>
                        </a:rPr>
                        <a:t> (NSF)</a:t>
                      </a: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400" b="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Existing Sites</a:t>
                      </a:r>
                      <a:br>
                        <a:rPr lang="en-US" sz="600" b="0" u="none" strike="noStrike" dirty="0">
                          <a:effectLst/>
                          <a:latin typeface="Ubuntu"/>
                        </a:rPr>
                      </a:b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500" b="0" u="none" strike="noStrike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500" b="0" u="none" strike="noStrike" dirty="0" smtClean="0">
                          <a:effectLst/>
                          <a:latin typeface="Ubuntu"/>
                        </a:rPr>
                        <a:t> Network of the Americas</a:t>
                      </a:r>
                      <a:r>
                        <a:rPr lang="en-US" sz="500" b="0" u="none" strike="noStrike" baseline="0" dirty="0" smtClean="0">
                          <a:effectLst/>
                          <a:latin typeface="Ubuntu"/>
                        </a:rPr>
                        <a:t> (NOTA)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Ubuntu"/>
                        </a:rPr>
                        <a:t>AB09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Ubuntu"/>
                        </a:rPr>
                        <a:t>Wales, AK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38979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AB51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Petersburg, AK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45016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ATQK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err="1">
                          <a:effectLst/>
                          <a:latin typeface="Ubuntu"/>
                        </a:rPr>
                        <a:t>Atqasuk</a:t>
                      </a: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, AK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7765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P043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New Castle, WY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80393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Ubuntu"/>
                        </a:rPr>
                        <a:t>P777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Ubuntu"/>
                        </a:rPr>
                        <a:t>Dennard, AR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99723"/>
                  </a:ext>
                </a:extLst>
              </a:tr>
              <a:tr h="1099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P804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The Rock, GA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65200"/>
                  </a:ext>
                </a:extLst>
              </a:tr>
              <a:tr h="10713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NSF</a:t>
                      </a:r>
                      <a:r>
                        <a:rPr lang="en-US" sz="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 Existing Sites</a:t>
                      </a:r>
                    </a:p>
                    <a:p>
                      <a:pPr algn="l" fontAlgn="b"/>
                      <a:r>
                        <a:rPr lang="en-US" sz="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5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COCONet</a:t>
                      </a:r>
                      <a:endParaRPr lang="en-US" sz="500" b="0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CN11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Pedro Cay, Jamaica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7155"/>
                  </a:ext>
                </a:extLst>
              </a:tr>
              <a:tr h="133050">
                <a:tc v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64886" marR="3435" marT="34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SAN0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San Andres Island, Colombia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5333"/>
                  </a:ext>
                </a:extLst>
              </a:tr>
              <a:tr h="104130">
                <a:tc rowSpan="11"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National Aeronautics</a:t>
                      </a:r>
                      <a:r>
                        <a:rPr lang="en-US" sz="600" b="0" u="none" strike="noStrike" baseline="0" dirty="0">
                          <a:effectLst/>
                          <a:latin typeface="Ubuntu"/>
                        </a:rPr>
                        <a:t> and Space Administration (NASA)</a:t>
                      </a: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600" b="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Existing Sites</a:t>
                      </a:r>
                    </a:p>
                    <a:p>
                      <a:pPr algn="l" fontAlgn="b"/>
                      <a:r>
                        <a:rPr lang="en-US" sz="600" b="0" u="none" strike="noStrike" baseline="0" dirty="0">
                          <a:effectLst/>
                          <a:latin typeface="Ubuntu"/>
                        </a:rPr>
                        <a:t/>
                      </a:r>
                      <a:br>
                        <a:rPr lang="en-US" sz="600" b="0" u="none" strike="noStrike" baseline="0" dirty="0">
                          <a:effectLst/>
                          <a:latin typeface="Ubuntu"/>
                        </a:rPr>
                      </a:br>
                      <a:r>
                        <a:rPr lang="en-US" sz="500" b="0" u="none" strike="noStrike" baseline="0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500" b="0" u="none" strike="noStrike" baseline="0" dirty="0" smtClean="0">
                          <a:effectLst/>
                          <a:latin typeface="Ubuntu"/>
                        </a:rPr>
                        <a:t/>
                      </a:r>
                      <a:br>
                        <a:rPr lang="en-US" sz="500" b="0" u="none" strike="noStrike" baseline="0" dirty="0" smtClean="0">
                          <a:effectLst/>
                          <a:latin typeface="Ubuntu"/>
                        </a:rPr>
                      </a:br>
                      <a:r>
                        <a:rPr lang="en-US" sz="500" b="0" u="none" strike="noStrike" baseline="0" dirty="0" smtClean="0">
                          <a:effectLst/>
                          <a:latin typeface="Ubuntu"/>
                        </a:rPr>
                        <a:t>Global </a:t>
                      </a:r>
                      <a:r>
                        <a:rPr lang="en-US" sz="500" b="0" u="none" strike="noStrike" baseline="0" dirty="0">
                          <a:effectLst/>
                          <a:latin typeface="Ubuntu"/>
                        </a:rPr>
                        <a:t>GNSS Network (</a:t>
                      </a:r>
                      <a:r>
                        <a:rPr lang="en-US" sz="500" b="0" u="none" strike="noStrike" baseline="0" dirty="0" smtClean="0">
                          <a:effectLst/>
                          <a:latin typeface="Ubuntu"/>
                        </a:rPr>
                        <a:t>GGN)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BREW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Brewster,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WA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06154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CRO1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St. Croix, VI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64863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FAIR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Fairbanks,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AK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8429"/>
                  </a:ext>
                </a:extLst>
              </a:tr>
              <a:tr h="207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 dirty="0" smtClean="0">
                          <a:effectLst/>
                          <a:latin typeface="Ubuntu"/>
                        </a:rPr>
                        <a:t>TBD</a:t>
                      </a:r>
                      <a:endParaRPr lang="en-US" sz="600" b="0" i="1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Greenbelt,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MD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49984"/>
                  </a:ext>
                </a:extLst>
              </a:tr>
              <a:tr h="207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GUAM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Dededo</a:t>
                      </a:r>
                      <a:r>
                        <a:rPr lang="en-US" sz="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,</a:t>
                      </a:r>
                      <a:r>
                        <a:rPr lang="en-US" sz="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 Guam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5234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HAL1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Haleakala,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03727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KOKB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Kauai,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0920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MDO1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McDonald Observatory,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TX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6651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MKEA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Mauna Kea,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4838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MONP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Mount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Laguna, 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22304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PIE1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Pie Town,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NM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7980"/>
                  </a:ext>
                </a:extLst>
              </a:tr>
              <a:tr h="146079">
                <a:tc rowSpan="17"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NOAA- National Geodetic Survey (NGS) </a:t>
                      </a:r>
                    </a:p>
                    <a:p>
                      <a:pPr algn="l" fontAlgn="b"/>
                      <a:endParaRPr lang="en-US" sz="600" b="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Existing</a:t>
                      </a:r>
                      <a:r>
                        <a:rPr lang="en-US" sz="600" b="0" u="none" strike="noStrike" baseline="0" dirty="0">
                          <a:effectLst/>
                          <a:latin typeface="Ubuntu"/>
                        </a:rPr>
                        <a:t> and New Sites</a:t>
                      </a:r>
                    </a:p>
                    <a:p>
                      <a:pPr algn="l" fontAlgn="b"/>
                      <a:endParaRPr lang="en-US" sz="500" b="0" i="0" u="none" strike="noStrike" baseline="0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5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/>
                      </a:r>
                      <a:br>
                        <a:rPr lang="en-US" sz="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NOAA CORS Network</a:t>
                      </a:r>
                      <a:endParaRPr lang="en-US" sz="500" b="0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ASPA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Pago</a:t>
                      </a:r>
                      <a:r>
                        <a:rPr lang="en-US" sz="600" b="0" u="none" strike="noStrike" baseline="0" dirty="0" smtClean="0">
                          <a:effectLst/>
                          <a:latin typeface="Ubuntu"/>
                        </a:rPr>
                        <a:t> Pago,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American </a:t>
                      </a: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Samoa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10554"/>
                  </a:ext>
                </a:extLst>
              </a:tr>
              <a:tr h="142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BRSG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St. George, Bermuda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21557"/>
                  </a:ext>
                </a:extLst>
              </a:tr>
              <a:tr h="207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CNMR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Saipan,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Northern</a:t>
                      </a:r>
                      <a:r>
                        <a:rPr lang="en-US" sz="600" b="0" u="none" strike="noStrike" baseline="0" dirty="0" smtClean="0">
                          <a:effectLst/>
                          <a:latin typeface="Ubuntu"/>
                        </a:rPr>
                        <a:t> Mariana Islands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13037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CORB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Woodford, VA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6754"/>
                  </a:ext>
                </a:extLst>
              </a:tr>
              <a:tr h="1928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FLF1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Richmond,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FL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Proposed IGS/ITRF</a:t>
                      </a: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3807"/>
                  </a:ext>
                </a:extLst>
              </a:tr>
              <a:tr h="1245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GUUG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err="1" smtClean="0">
                          <a:effectLst/>
                          <a:latin typeface="Ubuntu"/>
                        </a:rPr>
                        <a:t>Mangilao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, Guam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IGS/ITRF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94964"/>
                  </a:ext>
                </a:extLst>
              </a:tr>
              <a:tr h="1928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TMG2</a:t>
                      </a:r>
                    </a:p>
                  </a:txBody>
                  <a:tcPr marL="14000" marR="742" marT="74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Boulder, CO</a:t>
                      </a:r>
                    </a:p>
                  </a:txBody>
                  <a:tcPr marL="14000" marR="742" marT="74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Proposed IGS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55558"/>
                  </a:ext>
                </a:extLst>
              </a:tr>
              <a:tr h="96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WES2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Westford,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MA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IGS/ITRF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55117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Apache Point,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432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Davis,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TX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5109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Irwin,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25620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Hancock,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NH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72956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Los Alamos,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08994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Kitt</a:t>
                      </a: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 Peak,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AZ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25595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Owens Valley, </a:t>
                      </a:r>
                      <a:r>
                        <a:rPr kumimoji="0" lang="en-US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48608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4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Cold</a:t>
                      </a:r>
                      <a:r>
                        <a:rPr lang="en-US" sz="600" b="0" u="none" strike="noStrike" baseline="0" dirty="0">
                          <a:effectLst/>
                          <a:latin typeface="Ubuntu"/>
                        </a:rPr>
                        <a:t> </a:t>
                      </a:r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Bay,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AK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41851"/>
                  </a:ext>
                </a:extLst>
              </a:tr>
              <a:tr h="104130">
                <a:tc v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64886" marR="3435" marT="34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u="none" strike="noStrike" dirty="0">
                          <a:effectLst/>
                          <a:latin typeface="Ubuntu"/>
                        </a:rPr>
                        <a:t>North Liberty, </a:t>
                      </a:r>
                      <a:r>
                        <a:rPr lang="en-US" sz="600" b="0" u="none" strike="noStrike" dirty="0" smtClean="0">
                          <a:effectLst/>
                          <a:latin typeface="Ubuntu"/>
                        </a:rPr>
                        <a:t>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4000" marR="742" marT="7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99142"/>
                  </a:ext>
                </a:extLst>
              </a:tr>
            </a:tbl>
          </a:graphicData>
        </a:graphic>
      </p:graphicFrame>
      <p:pic>
        <p:nvPicPr>
          <p:cNvPr id="1026" name="Picture 2" descr="https://www.ngs.noaa.gov/CORS/FoundationCORSSit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7" y="944063"/>
            <a:ext cx="4407098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Goals of</a:t>
            </a:r>
            <a:r>
              <a:rPr lang="en-US" sz="3600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Foundation CORS Project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4144" y="914358"/>
            <a:ext cx="8959544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Federally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owned and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operated “backbone”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for location, longevity, and high quality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Goals: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on-operational time minimized for each station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NOAA Foundation CORS Network available 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any time (no more than 4 stations non-operational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critical to some function of the new 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NSRS, including:</a:t>
            </a:r>
          </a:p>
          <a:p>
            <a:pPr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distribution no greater than 800 km to provide </a:t>
            </a:r>
            <a:r>
              <a:rPr lang="en-US" alt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1.5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accuracy ellipsoidal height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through NGS’ OPUS tools anywhere in the U.S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out of 36 stations </a:t>
            </a:r>
            <a:r>
              <a:rPr lang="en-US" altLang="en-US" sz="2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(currently or will be) co-located with other space geodetic stations </a:t>
            </a:r>
            <a:r>
              <a:rPr lang="en-US" altLang="en-US" sz="2000" u="sng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 </a:t>
            </a:r>
            <a:r>
              <a:rPr lang="en-US" altLang="en-US" sz="2000" u="sng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IGS/ITRF, which the NSRS depends on</a:t>
            </a:r>
            <a:endParaRPr lang="en-US" altLang="en-US" sz="2000" u="sng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667" r="28419"/>
          <a:stretch/>
        </p:blipFill>
        <p:spPr>
          <a:xfrm rot="10800000">
            <a:off x="6604714" y="912117"/>
            <a:ext cx="2120249" cy="17410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87890" y="3145179"/>
            <a:ext cx="88057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4714" y="2702438"/>
            <a:ext cx="2303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Deep-drilled, braced monument design for some new installations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45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Three Ongoing Phases of Foundation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CORS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033353"/>
            <a:ext cx="4697260" cy="30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partner stations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NASA, NSF, and Caribbean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brought into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CORS network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[NASA MOU expected approval by November 2019. Started discussions with NSF.]</a:t>
            </a:r>
            <a:endParaRPr lang="en-US" alt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2: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existing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 CORS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Upgrades include fully-GNSS equipment and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IGS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Foundation CORS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[RINEX3 development underway. 5 of 7 existing NGS Foundation CORS are fully-GNSS enabled]</a:t>
            </a:r>
            <a:endParaRPr lang="en-US" alt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90" y="2903288"/>
            <a:ext cx="2456140" cy="1842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5332" y="4750191"/>
            <a:ext cx="3415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CORS at NGS’ Table Mountain Geophysical Observatory in Boulder,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CO, installed 2018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(ID: TMG2)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9578" y="1042413"/>
            <a:ext cx="453442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Construct ~8 new stations </a:t>
            </a:r>
          </a:p>
          <a:p>
            <a:pPr algn="ctr"/>
            <a:r>
              <a:rPr lang="en-US" alt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NGS-owned stations will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co-located at sites with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geodetic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algn="ctr"/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[Planning for Fort Davis, TX and Apache Point, NM station installations in 2020]</a:t>
            </a: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97260" y="1033353"/>
            <a:ext cx="0" cy="4110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3335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025796"/>
            <a:ext cx="46972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470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Multi-Year CORS Solution 2 (MYCS2) Released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884253"/>
            <a:ext cx="4697260" cy="32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What:</a:t>
            </a:r>
            <a:endParaRPr lang="en-US" altLang="en-US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robust coordinates and velocities in ITRF2014 and NAD83(2011) epoch 2010.00 (a within-realization update) for all NCN stations installed before 2014.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Modeled coordinates and velocities available for stations installed between 2014 and present.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GPS orbits to match with ITRF2014.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OPUS online positioning software uses the new coordinates and velocities, and new GEOID18.</a:t>
            </a:r>
            <a:endParaRPr kumimoji="0" lang="en-US" altLang="en-US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US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9578" y="1889109"/>
            <a:ext cx="45344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  <a:endParaRPr lang="en-US" altLang="en-US" sz="10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altLang="en-US" sz="1000" b="1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years of detailed quality control on all data collected by the NCN over 22 years (1995-2017).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full network adjustment of 3050 stations, 1100 weeks of data for all NCN stations installed before 2014 (active and 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IGS, and NGA stations.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~240 new CORS (&lt;3 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yrs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old)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have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approximate </a:t>
            </a: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coordinates and velocities “modeled” with OPUS-Net and HTDP </a:t>
            </a:r>
            <a:b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(lower accuracy than the network solution).</a:t>
            </a:r>
            <a:endParaRPr kumimoji="0" lang="en-US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021" y="924848"/>
            <a:ext cx="7835900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 of Last Week (Sept 13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):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 now have access to more accurate NOAA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CORS Network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station coordinates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velocities in both the national (NAD83)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international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(ITRF) reference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frames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09578" y="1848178"/>
            <a:ext cx="0" cy="32953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210" y="21266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NOAA CORS Network Quality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1760" y="1187584"/>
          <a:ext cx="653465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90">
                  <a:extLst>
                    <a:ext uri="{9D8B030D-6E8A-4147-A177-3AD203B41FA5}">
                      <a16:colId xmlns:a16="http://schemas.microsoft.com/office/drawing/2014/main" val="153826500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803650013"/>
                    </a:ext>
                  </a:extLst>
                </a:gridCol>
                <a:gridCol w="1922106">
                  <a:extLst>
                    <a:ext uri="{9D8B030D-6E8A-4147-A177-3AD203B41FA5}">
                      <a16:colId xmlns:a16="http://schemas.microsoft.com/office/drawing/2014/main" val="3257938805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4024576291"/>
                    </a:ext>
                  </a:extLst>
                </a:gridCol>
              </a:tblGrid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Stations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Stations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80933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3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6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81288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5 mm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81953"/>
                  </a:ext>
                </a:extLst>
              </a:tr>
              <a:tr h="194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mm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69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22998" y="149970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436" y="1801986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2760" y="2119419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210" y="1807485"/>
            <a:ext cx="9144000" cy="3151159"/>
            <a:chOff x="11210" y="1992341"/>
            <a:chExt cx="9144000" cy="31511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4"/>
            <a:stretch/>
          </p:blipFill>
          <p:spPr>
            <a:xfrm>
              <a:off x="11210" y="2007093"/>
              <a:ext cx="4583210" cy="3136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3"/>
            <a:stretch/>
          </p:blipFill>
          <p:spPr>
            <a:xfrm>
              <a:off x="4594420" y="1992341"/>
              <a:ext cx="4560790" cy="3132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32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15685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Continued Modernization Efforts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862668"/>
            <a:ext cx="89154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Better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access to the National Spatial Reference System (NSRS)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Goal: achieve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sustained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quality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mm horizontal, 10 mm vertical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See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Blueprint Part 3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That’s nearly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75% BETTER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but 16 CORS met the standard as of MYCS2 end date in 2017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(2.5 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later), motion (e.g. Ridgecrest Earthquake, July 2019) means more stations are out of spec and need to have </a:t>
            </a:r>
            <a:r>
              <a:rPr lang="en-US" alt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coords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/velocities repaired.</a:t>
            </a:r>
            <a:endParaRPr kumimoji="0" lang="en-US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NOAA CORS Network Comprehensive Plan (Expected Fall 2020). Present 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ways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 the CORS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plots, new metrics, faster refresh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OPUS’ selection of CORS by providing it with better CORS data quality statistics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 out-of-spec stations and provide new station coordinates more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OPUS tool to track NSRS 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coords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/velocities for any continuous GNSS station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CORS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provider and data user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</a:t>
            </a:r>
            <a:endParaRPr lang="en-US" alt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models of motion, for both plate rotation and regional motion (IFVM)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 more of the network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NGS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910</Words>
  <Application>Microsoft Office PowerPoint</Application>
  <PresentationFormat>On-screen Show (16:9)</PresentationFormat>
  <Paragraphs>214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Simmons</dc:creator>
  <cp:lastModifiedBy>Theresa Damiani</cp:lastModifiedBy>
  <cp:revision>45</cp:revision>
  <dcterms:created xsi:type="dcterms:W3CDTF">2017-02-03T22:38:58Z</dcterms:created>
  <dcterms:modified xsi:type="dcterms:W3CDTF">2019-09-13T21:23:33Z</dcterms:modified>
</cp:coreProperties>
</file>