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81" r:id="rId3"/>
    <p:sldId id="280" r:id="rId4"/>
    <p:sldId id="323" r:id="rId5"/>
    <p:sldId id="332" r:id="rId6"/>
    <p:sldId id="331" r:id="rId7"/>
    <p:sldId id="349" r:id="rId8"/>
    <p:sldId id="344" r:id="rId9"/>
    <p:sldId id="333" r:id="rId10"/>
    <p:sldId id="334" r:id="rId11"/>
    <p:sldId id="330" r:id="rId12"/>
    <p:sldId id="258" r:id="rId13"/>
    <p:sldId id="328" r:id="rId14"/>
    <p:sldId id="339" r:id="rId15"/>
    <p:sldId id="340" r:id="rId16"/>
    <p:sldId id="341" r:id="rId17"/>
    <p:sldId id="342" r:id="rId18"/>
    <p:sldId id="343" r:id="rId19"/>
    <p:sldId id="293" r:id="rId20"/>
    <p:sldId id="260" r:id="rId21"/>
    <p:sldId id="262" r:id="rId22"/>
    <p:sldId id="261" r:id="rId23"/>
    <p:sldId id="285" r:id="rId24"/>
    <p:sldId id="287" r:id="rId25"/>
    <p:sldId id="263" r:id="rId26"/>
    <p:sldId id="296" r:id="rId27"/>
    <p:sldId id="300" r:id="rId28"/>
    <p:sldId id="301" r:id="rId29"/>
    <p:sldId id="269" r:id="rId30"/>
    <p:sldId id="274" r:id="rId31"/>
    <p:sldId id="268" r:id="rId32"/>
    <p:sldId id="326" r:id="rId33"/>
    <p:sldId id="325" r:id="rId34"/>
    <p:sldId id="271" r:id="rId35"/>
    <p:sldId id="329" r:id="rId36"/>
    <p:sldId id="272" r:id="rId37"/>
    <p:sldId id="273" r:id="rId38"/>
    <p:sldId id="295" r:id="rId39"/>
    <p:sldId id="275" r:id="rId40"/>
    <p:sldId id="335" r:id="rId41"/>
    <p:sldId id="317" r:id="rId42"/>
    <p:sldId id="336" r:id="rId43"/>
    <p:sldId id="309" r:id="rId44"/>
    <p:sldId id="308" r:id="rId45"/>
    <p:sldId id="337" r:id="rId46"/>
    <p:sldId id="303" r:id="rId47"/>
    <p:sldId id="277" r:id="rId48"/>
    <p:sldId id="279" r:id="rId49"/>
    <p:sldId id="302" r:id="rId50"/>
    <p:sldId id="304" r:id="rId51"/>
    <p:sldId id="276" r:id="rId52"/>
    <p:sldId id="345" r:id="rId53"/>
    <p:sldId id="346" r:id="rId54"/>
    <p:sldId id="320" r:id="rId55"/>
    <p:sldId id="348" r:id="rId56"/>
    <p:sldId id="338" r:id="rId57"/>
    <p:sldId id="321" r:id="rId58"/>
    <p:sldId id="310" r:id="rId59"/>
    <p:sldId id="311" r:id="rId60"/>
    <p:sldId id="282" r:id="rId6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82" autoAdjust="0"/>
  </p:normalViewPr>
  <p:slideViewPr>
    <p:cSldViewPr snapToGrid="0">
      <p:cViewPr varScale="1">
        <p:scale>
          <a:sx n="84" d="100"/>
          <a:sy n="84" d="100"/>
        </p:scale>
        <p:origin x="810" y="84"/>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30970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59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6746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2027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r>
              <a:rPr lang="en-US" baseline="0" dirty="0"/>
              <a:t> (2018)</a:t>
            </a:r>
          </a:p>
          <a:p>
            <a:r>
              <a:rPr lang="en-US" dirty="0"/>
              <a:t>https://geodesy.noaa.gov/GPSonBM/webmap/</a:t>
            </a:r>
          </a:p>
          <a:p>
            <a:endParaRPr lang="en-US" dirty="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r>
              <a:rPr lang="en-US" baseline="0" dirty="0"/>
              <a:t> (2018)</a:t>
            </a:r>
          </a:p>
          <a:p>
            <a:r>
              <a:rPr lang="en-US" dirty="0"/>
              <a:t>https://geodesy.noaa.gov/GPSonBM/webmap/</a:t>
            </a:r>
          </a:p>
          <a:p>
            <a:endParaRPr lang="en-US" dirty="0"/>
          </a:p>
          <a:p>
            <a:endParaRPr lang="en-US" dirty="0"/>
          </a:p>
        </p:txBody>
      </p:sp>
    </p:spTree>
    <p:extLst>
      <p:ext uri="{BB962C8B-B14F-4D97-AF65-F5344CB8AC3E}">
        <p14:creationId xmlns:p14="http://schemas.microsoft.com/office/powerpoint/2010/main" val="1311829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40837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054472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345593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89264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3501937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2282942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2159450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830559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70996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232310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957100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05467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20502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79824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61266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7.gif"/><Relationship Id="rId4" Type="http://schemas.openxmlformats.org/officeDocument/2006/relationships/image" Target="../media/image56.gif"/></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6.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7.jp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jpeg"/><Relationship Id="rId7"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2.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45.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lang="en-US" dirty="0">
                <a:solidFill>
                  <a:srgbClr val="002E97"/>
                </a:solidFill>
              </a:rPr>
              <a:t>Modernizing the</a:t>
            </a:r>
            <a:br>
              <a:rPr dirty="0">
                <a:solidFill>
                  <a:srgbClr val="002E97"/>
                </a:solidFill>
              </a:rPr>
            </a:br>
            <a:r>
              <a:rPr dirty="0">
                <a:solidFill>
                  <a:srgbClr val="002E97"/>
                </a:solidFill>
              </a:rPr>
              <a:t>National Spatial Reference System</a:t>
            </a:r>
            <a:r>
              <a:rPr lang="en-US" dirty="0">
                <a:solidFill>
                  <a:srgbClr val="002E97"/>
                </a:solidFill>
              </a:rPr>
              <a:t> (NSRS)</a:t>
            </a:r>
            <a:endParaRPr dirty="0">
              <a:solidFill>
                <a:srgbClr val="002E97"/>
              </a:solidFill>
            </a:endParaRPr>
          </a:p>
        </p:txBody>
      </p:sp>
      <p:sp>
        <p:nvSpPr>
          <p:cNvPr id="113" name="Content Placeholder 2"/>
          <p:cNvSpPr txBox="1">
            <a:spLocks noGrp="1"/>
          </p:cNvSpPr>
          <p:nvPr>
            <p:ph type="body" sz="quarter" idx="1"/>
          </p:nvPr>
        </p:nvSpPr>
        <p:spPr>
          <a:xfrm>
            <a:off x="0" y="3140779"/>
            <a:ext cx="9144000" cy="723079"/>
          </a:xfrm>
          <a:prstGeom prst="rect">
            <a:avLst/>
          </a:prstGeom>
        </p:spPr>
        <p:txBody>
          <a:bodyPr/>
          <a:lstStyle/>
          <a:p>
            <a:pPr algn="ctr">
              <a:buSzTx/>
              <a:buNone/>
              <a:defRPr b="1">
                <a:solidFill>
                  <a:srgbClr val="17375E"/>
                </a:solidFill>
                <a:latin typeface="Times New Roman"/>
                <a:ea typeface="Times New Roman"/>
                <a:cs typeface="Times New Roman"/>
                <a:sym typeface="Times New Roman"/>
              </a:defRPr>
            </a:pPr>
            <a:r>
              <a:rPr dirty="0">
                <a:solidFill>
                  <a:srgbClr val="002E97"/>
                </a:solidFill>
              </a:rPr>
              <a:t>	</a:t>
            </a:r>
            <a:r>
              <a:rPr lang="en-US" sz="3000" b="0" dirty="0">
                <a:solidFill>
                  <a:srgbClr val="002E97"/>
                </a:solidFill>
              </a:rPr>
              <a:t>2022 Rocky Mountain Survey Summit</a:t>
            </a:r>
            <a:endParaRPr sz="3000" b="0" dirty="0">
              <a:solidFill>
                <a:srgbClr val="002E97"/>
              </a:solidFill>
            </a:endParaRPr>
          </a:p>
        </p:txBody>
      </p:sp>
      <p:sp>
        <p:nvSpPr>
          <p:cNvPr id="115" name="TextBox 4"/>
          <p:cNvSpPr txBox="1"/>
          <p:nvPr/>
        </p:nvSpPr>
        <p:spPr>
          <a:xfrm>
            <a:off x="6514907" y="4095620"/>
            <a:ext cx="215218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1009953" y="4400232"/>
            <a:ext cx="121443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rPr>
              <a:t>March 2022</a:t>
            </a:r>
            <a:endParaRPr dirty="0">
              <a:solidFill>
                <a:srgbClr val="002E97"/>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7769112"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https://geodesy.noaa.gov/web/science_edu/online_lessons/index.shtml</a:t>
            </a: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396773" y="402226"/>
            <a:ext cx="635045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Online Lessons</a:t>
            </a:r>
            <a:endParaRPr sz="3600" dirty="0">
              <a:solidFill>
                <a:srgbClr val="002E97"/>
              </a:solidFill>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3"/>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4"/>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5"/>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6"/>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61557" y="4638695"/>
            <a:ext cx="722088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sp>
        <p:nvSpPr>
          <p:cNvPr id="5" name="TextBox 1">
            <a:extLst>
              <a:ext uri="{FF2B5EF4-FFF2-40B4-BE49-F238E27FC236}">
                <a16:creationId xmlns:a16="http://schemas.microsoft.com/office/drawing/2014/main" id="{2C17E96D-D769-435B-BC2F-A03E310D05CE}"/>
              </a:ext>
            </a:extLst>
          </p:cNvPr>
          <p:cNvSpPr txBox="1"/>
          <p:nvPr/>
        </p:nvSpPr>
        <p:spPr>
          <a:xfrm>
            <a:off x="1055640" y="402226"/>
            <a:ext cx="727378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Presentation Library</a:t>
            </a:r>
            <a:endParaRPr sz="3600" dirty="0">
              <a:solidFill>
                <a:srgbClr val="002E97"/>
              </a:solidFill>
            </a:endParaRPr>
          </a:p>
        </p:txBody>
      </p:sp>
      <p:pic>
        <p:nvPicPr>
          <p:cNvPr id="3" name="Picture 2">
            <a:extLst>
              <a:ext uri="{FF2B5EF4-FFF2-40B4-BE49-F238E27FC236}">
                <a16:creationId xmlns:a16="http://schemas.microsoft.com/office/drawing/2014/main" id="{8EFB0142-BBE4-471C-A5F7-37833BF736EB}"/>
              </a:ext>
            </a:extLst>
          </p:cNvPr>
          <p:cNvPicPr>
            <a:picLocks noChangeAspect="1"/>
          </p:cNvPicPr>
          <p:nvPr/>
        </p:nvPicPr>
        <p:blipFill>
          <a:blip r:embed="rId4"/>
          <a:stretch>
            <a:fillRect/>
          </a:stretch>
        </p:blipFill>
        <p:spPr>
          <a:xfrm>
            <a:off x="1130944" y="1115706"/>
            <a:ext cx="7123176" cy="3522989"/>
          </a:xfrm>
          <a:prstGeom prst="rect">
            <a:avLst/>
          </a:prstGeom>
        </p:spPr>
      </p:pic>
    </p:spTree>
    <p:extLst>
      <p:ext uri="{BB962C8B-B14F-4D97-AF65-F5344CB8AC3E}">
        <p14:creationId xmlns:p14="http://schemas.microsoft.com/office/powerpoint/2010/main" val="106005948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t>Thomas Jefferson</a:t>
            </a:r>
          </a:p>
          <a:p>
            <a:pPr>
              <a:defRPr sz="1400">
                <a:latin typeface="Arial"/>
                <a:ea typeface="Arial"/>
                <a:cs typeface="Arial"/>
                <a:sym typeface="Arial"/>
              </a:defRPr>
            </a:pPr>
            <a:r>
              <a:rPr dirty="0"/>
              <a:t>Survey of the Coast</a:t>
            </a:r>
          </a:p>
        </p:txBody>
      </p:sp>
      <p:sp>
        <p:nvSpPr>
          <p:cNvPr id="125" name="TextBox 13"/>
          <p:cNvSpPr txBox="1"/>
          <p:nvPr/>
        </p:nvSpPr>
        <p:spPr>
          <a:xfrm>
            <a:off x="2096169" y="4215622"/>
            <a:ext cx="1606239"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rPr dirty="0"/>
              <a:t>Ferdinand Hassler</a:t>
            </a:r>
          </a:p>
          <a:p>
            <a:pPr>
              <a:defRPr sz="1400">
                <a:latin typeface="Arial"/>
                <a:ea typeface="Arial"/>
                <a:cs typeface="Arial"/>
                <a:sym typeface="Arial"/>
              </a:defRPr>
            </a:pPr>
            <a:r>
              <a:rPr dirty="0"/>
              <a:t>Superintendent</a:t>
            </a:r>
          </a:p>
        </p:txBody>
      </p:sp>
      <p:sp>
        <p:nvSpPr>
          <p:cNvPr id="126" name="TextBox 14"/>
          <p:cNvSpPr txBox="1"/>
          <p:nvPr/>
        </p:nvSpPr>
        <p:spPr>
          <a:xfrm>
            <a:off x="4063292" y="4215622"/>
            <a:ext cx="1062594"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5367065" y="4215622"/>
            <a:ext cx="1418542" cy="69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12</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1408450" y="371535"/>
            <a:ext cx="670311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rPr>
              <a:t>NGS’ </a:t>
            </a:r>
            <a:r>
              <a:rPr lang="en-US" sz="3200" dirty="0">
                <a:solidFill>
                  <a:srgbClr val="002E97"/>
                </a:solidFill>
              </a:rPr>
              <a:t>History Horizontal Network 1900</a:t>
            </a:r>
            <a:endParaRPr sz="32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pic>
        <p:nvPicPr>
          <p:cNvPr id="5" name="Picture 1">
            <a:extLst>
              <a:ext uri="{FF2B5EF4-FFF2-40B4-BE49-F238E27FC236}">
                <a16:creationId xmlns:a16="http://schemas.microsoft.com/office/drawing/2014/main" id="{BBDC2BF8-64CD-4960-A028-A7F86FD973A6}"/>
              </a:ext>
            </a:extLst>
          </p:cNvPr>
          <p:cNvPicPr>
            <a:picLocks noChangeAspect="1"/>
          </p:cNvPicPr>
          <p:nvPr/>
        </p:nvPicPr>
        <p:blipFill rotWithShape="1">
          <a:blip r:embed="rId4">
            <a:extLst>
              <a:ext uri="{28A0092B-C50C-407E-A947-70E740481C1C}">
                <a14:useLocalDpi xmlns:a14="http://schemas.microsoft.com/office/drawing/2010/main" val="0"/>
              </a:ext>
            </a:extLst>
          </a:blip>
          <a:srcRect b="13114"/>
          <a:stretch/>
        </p:blipFill>
        <p:spPr bwMode="auto">
          <a:xfrm>
            <a:off x="1147572" y="956310"/>
            <a:ext cx="6848856" cy="418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92520" y="4750196"/>
            <a:ext cx="6973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sp>
        <p:nvSpPr>
          <p:cNvPr id="7" name="Rectangle 2">
            <a:extLst>
              <a:ext uri="{FF2B5EF4-FFF2-40B4-BE49-F238E27FC236}">
                <a16:creationId xmlns:a16="http://schemas.microsoft.com/office/drawing/2014/main" id="{379826CE-70DF-41F3-B6C6-1C1E28BE8D20}"/>
              </a:ext>
            </a:extLst>
          </p:cNvPr>
          <p:cNvSpPr txBox="1"/>
          <p:nvPr/>
        </p:nvSpPr>
        <p:spPr>
          <a:xfrm>
            <a:off x="386101" y="4433836"/>
            <a:ext cx="2618664"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US Standard Datum</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1453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2328041" y="4732369"/>
            <a:ext cx="4141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200" dirty="0">
                <a:solidFill>
                  <a:srgbClr val="002E97"/>
                </a:solidFill>
                <a:latin typeface="Arial" panose="020B0604020202020204" pitchFamily="34" charset="0"/>
              </a:rPr>
              <a:t>http://www.geodesy.noaa.gov/PUBS_LIB/NADof1983.pdf</a:t>
            </a:r>
          </a:p>
        </p:txBody>
      </p:sp>
      <p:pic>
        <p:nvPicPr>
          <p:cNvPr id="7" name="Picture 1">
            <a:extLst>
              <a:ext uri="{FF2B5EF4-FFF2-40B4-BE49-F238E27FC236}">
                <a16:creationId xmlns:a16="http://schemas.microsoft.com/office/drawing/2014/main" id="{EF4FF520-B8E9-4C31-915E-32C361D995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5463" y="0"/>
            <a:ext cx="6966309" cy="475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8930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pic>
        <p:nvPicPr>
          <p:cNvPr id="5" name="Picture 2" descr="Tower plans">
            <a:extLst>
              <a:ext uri="{FF2B5EF4-FFF2-40B4-BE49-F238E27FC236}">
                <a16:creationId xmlns:a16="http://schemas.microsoft.com/office/drawing/2014/main" id="{03D34BD4-1674-468D-9A10-E9A15C5B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rst Bilby Tower Ever Built">
            <a:extLst>
              <a:ext uri="{FF2B5EF4-FFF2-40B4-BE49-F238E27FC236}">
                <a16:creationId xmlns:a16="http://schemas.microsoft.com/office/drawing/2014/main" id="{47F4D984-4CCB-4925-9DA8-490F4A29D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114" y="366713"/>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81890B3-3E7A-4938-B9C7-9BE32B80B480}"/>
              </a:ext>
            </a:extLst>
          </p:cNvPr>
          <p:cNvSpPr txBox="1"/>
          <p:nvPr/>
        </p:nvSpPr>
        <p:spPr>
          <a:xfrm>
            <a:off x="4138105" y="4108564"/>
            <a:ext cx="4903907" cy="646331"/>
          </a:xfrm>
          <a:prstGeom prst="rect">
            <a:avLst/>
          </a:prstGeom>
          <a:noFill/>
        </p:spPr>
        <p:txBody>
          <a:bodyPr wrap="none">
            <a:spAutoFit/>
          </a:bodyPr>
          <a:lstStyle/>
          <a:p>
            <a:pPr>
              <a:defRPr/>
            </a:pPr>
            <a:r>
              <a:rPr lang="en-US" sz="1200" dirty="0">
                <a:solidFill>
                  <a:schemeClr val="tx2">
                    <a:lumMod val="75000"/>
                  </a:schemeClr>
                </a:solidFill>
                <a:latin typeface="Arial" panose="020B0604020202020204" pitchFamily="34" charset="0"/>
                <a:cs typeface="Arial" panose="020B0604020202020204" pitchFamily="34" charset="0"/>
              </a:rPr>
              <a:t>The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was basically a giant Erector set.</a:t>
            </a:r>
          </a:p>
          <a:p>
            <a:pPr>
              <a:defRPr/>
            </a:pPr>
            <a:r>
              <a:rPr lang="en-US" sz="1200" dirty="0">
                <a:solidFill>
                  <a:schemeClr val="tx2">
                    <a:lumMod val="75000"/>
                  </a:schemeClr>
                </a:solidFill>
                <a:latin typeface="Arial" panose="020B0604020202020204" pitchFamily="34" charset="0"/>
                <a:cs typeface="Arial" panose="020B0604020202020204" pitchFamily="34" charset="0"/>
              </a:rPr>
              <a:t>It helped NGS to survey the entire nation before the modern era.</a:t>
            </a:r>
          </a:p>
          <a:p>
            <a:pPr>
              <a:defRPr/>
            </a:pPr>
            <a:r>
              <a:rPr lang="en-US" sz="1200" dirty="0">
                <a:solidFill>
                  <a:schemeClr val="tx2">
                    <a:lumMod val="75000"/>
                  </a:schemeClr>
                </a:solidFill>
                <a:latin typeface="Arial" panose="020B0604020202020204" pitchFamily="34" charset="0"/>
                <a:cs typeface="Arial" panose="020B0604020202020204" pitchFamily="34" charset="0"/>
              </a:rPr>
              <a:t>The first </a:t>
            </a:r>
            <a:r>
              <a:rPr lang="en-US" sz="1200" dirty="0" err="1">
                <a:solidFill>
                  <a:schemeClr val="tx2">
                    <a:lumMod val="75000"/>
                  </a:schemeClr>
                </a:solidFill>
                <a:latin typeface="Arial" panose="020B0604020202020204" pitchFamily="34" charset="0"/>
                <a:cs typeface="Arial" panose="020B0604020202020204" pitchFamily="34" charset="0"/>
              </a:rPr>
              <a:t>Bilby</a:t>
            </a:r>
            <a:r>
              <a:rPr lang="en-US" sz="1200" dirty="0">
                <a:solidFill>
                  <a:schemeClr val="tx2">
                    <a:lumMod val="75000"/>
                  </a:schemeClr>
                </a:solidFill>
                <a:latin typeface="Arial" panose="020B0604020202020204" pitchFamily="34" charset="0"/>
                <a:cs typeface="Arial" panose="020B0604020202020204" pitchFamily="34" charset="0"/>
              </a:rPr>
              <a:t> Tower ever built was constructed in Minnesota in 1927.</a:t>
            </a:r>
          </a:p>
        </p:txBody>
      </p:sp>
    </p:spTree>
    <p:extLst>
      <p:ext uri="{BB962C8B-B14F-4D97-AF65-F5344CB8AC3E}">
        <p14:creationId xmlns:p14="http://schemas.microsoft.com/office/powerpoint/2010/main" val="17607414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pic>
        <p:nvPicPr>
          <p:cNvPr id="6" name="Picture 3">
            <a:extLst>
              <a:ext uri="{FF2B5EF4-FFF2-40B4-BE49-F238E27FC236}">
                <a16:creationId xmlns:a16="http://schemas.microsoft.com/office/drawing/2014/main" id="{1D2163EC-405B-45D4-8E36-699372223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590" y="367749"/>
            <a:ext cx="6560820" cy="43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C8C33781-C02D-4748-9C21-584300118FE3}"/>
              </a:ext>
            </a:extLst>
          </p:cNvPr>
          <p:cNvSpPr txBox="1">
            <a:spLocks noChangeArrowheads="1"/>
          </p:cNvSpPr>
          <p:nvPr/>
        </p:nvSpPr>
        <p:spPr bwMode="auto">
          <a:xfrm>
            <a:off x="2587860" y="4715403"/>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spTree>
    <p:extLst>
      <p:ext uri="{BB962C8B-B14F-4D97-AF65-F5344CB8AC3E}">
        <p14:creationId xmlns:p14="http://schemas.microsoft.com/office/powerpoint/2010/main" val="365459332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18</a:t>
            </a:fld>
            <a:endParaRPr lang="en-US"/>
          </a:p>
        </p:txBody>
      </p:sp>
      <p:pic>
        <p:nvPicPr>
          <p:cNvPr id="3" name="Picture 1">
            <a:extLst>
              <a:ext uri="{FF2B5EF4-FFF2-40B4-BE49-F238E27FC236}">
                <a16:creationId xmlns:a16="http://schemas.microsoft.com/office/drawing/2014/main" id="{B8299C02-B1B9-44CF-9D89-B5A28B83AB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413" y="415163"/>
            <a:ext cx="6633174" cy="43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41DB2361-6FA7-4D50-97EE-094B3AFAA964}"/>
              </a:ext>
            </a:extLst>
          </p:cNvPr>
          <p:cNvSpPr txBox="1">
            <a:spLocks noChangeArrowheads="1"/>
          </p:cNvSpPr>
          <p:nvPr/>
        </p:nvSpPr>
        <p:spPr bwMode="auto">
          <a:xfrm>
            <a:off x="2747268" y="4743390"/>
            <a:ext cx="3649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8321870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45195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endParaRPr lang="en-US" dirty="0">
              <a:solidFill>
                <a:srgbClr val="002E97"/>
              </a:solidFill>
            </a:endParaRPr>
          </a:p>
          <a:p>
            <a:pPr>
              <a:defRPr>
                <a:solidFill>
                  <a:srgbClr val="17375E"/>
                </a:solidFill>
                <a:latin typeface="Times New Roman"/>
                <a:ea typeface="Times New Roman"/>
                <a:cs typeface="Times New Roman"/>
                <a:sym typeface="Times New Roman"/>
              </a:defRPr>
            </a:pPr>
            <a:r>
              <a:rPr lang="en-US" dirty="0">
                <a:solidFill>
                  <a:srgbClr val="002E97"/>
                </a:solidFill>
              </a:rPr>
              <a:t>Rocky Mountain Advisor</a:t>
            </a:r>
            <a:endParaRPr dirty="0">
              <a:solidFill>
                <a:srgbClr val="002E97"/>
              </a:solidFill>
            </a:endParaRPr>
          </a:p>
          <a:p>
            <a:pP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a:solidFill>
                  <a:srgbClr val="002E97"/>
                </a:solidFill>
                <a:latin typeface="Times New Roman" panose="02020603050405020304" pitchFamily="18" charset="0"/>
                <a:cs typeface="Times New Roman" panose="02020603050405020304" pitchFamily="18" charset="0"/>
              </a:rPr>
              <a:t>Datums</a:t>
            </a:r>
            <a:r>
              <a:rPr lang="en-US" sz="4400" dirty="0">
                <a:solidFill>
                  <a:srgbClr val="002E97"/>
                </a:solidFill>
                <a:latin typeface="Times New Roman" panose="02020603050405020304" pitchFamily="18" charset="0"/>
                <a:cs typeface="Times New Roman" panose="02020603050405020304" pitchFamily="18" charset="0"/>
              </a:rPr>
              <a:t> and Reference Frames</a:t>
            </a: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G</a:t>
            </a:r>
            <a:r>
              <a:rPr lang="en-US" dirty="0">
                <a:solidFill>
                  <a:srgbClr val="002E97"/>
                </a:solidFill>
              </a:rPr>
              <a:t>ravit</a:t>
            </a:r>
            <a:r>
              <a:rPr dirty="0">
                <a:solidFill>
                  <a:srgbClr val="002E97"/>
                </a:solidFill>
              </a:rPr>
              <a:t>y</a:t>
            </a:r>
            <a:r>
              <a:rPr lang="en-US" dirty="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Al-</a:t>
              </a:r>
              <a:r>
                <a:rPr lang="en-US" sz="3200" dirty="0" err="1">
                  <a:solidFill>
                    <a:srgbClr val="002E97"/>
                  </a:solidFill>
                  <a:latin typeface="Times New Roman" panose="02020603050405020304" pitchFamily="18" charset="0"/>
                  <a:cs typeface="Times New Roman" panose="02020603050405020304" pitchFamily="18" charset="0"/>
                </a:rPr>
                <a:t>Khazini</a:t>
              </a:r>
              <a:r>
                <a:rPr lang="en-US" sz="3200" dirty="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D55B5-FA7B-4E88-B9EC-859E91DEA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5591"/>
            <a:ext cx="9144000" cy="4023360"/>
          </a:xfrm>
          <a:prstGeom prst="rect">
            <a:avLst/>
          </a:prstGeom>
        </p:spPr>
      </p:pic>
      <p:sp>
        <p:nvSpPr>
          <p:cNvPr id="136" name="TextBox 1"/>
          <p:cNvSpPr txBox="1"/>
          <p:nvPr/>
        </p:nvSpPr>
        <p:spPr>
          <a:xfrm>
            <a:off x="908287" y="289143"/>
            <a:ext cx="439479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rPr>
              <a:t>Gravity for the Redefinition of the </a:t>
            </a:r>
          </a:p>
          <a:p>
            <a:pPr algn="ctr"/>
            <a:r>
              <a:rPr lang="en-US" sz="2400" dirty="0">
                <a:solidFill>
                  <a:srgbClr val="002E97"/>
                </a:solidFill>
              </a:rPr>
              <a:t>American Vertical Datum</a:t>
            </a:r>
            <a:endParaRPr sz="2400" dirty="0">
              <a:solidFill>
                <a:srgbClr val="002E97"/>
              </a:solidFill>
            </a:endParaRPr>
          </a:p>
        </p:txBody>
      </p:sp>
      <p:sp>
        <p:nvSpPr>
          <p:cNvPr id="8" name="TextBox 1"/>
          <p:cNvSpPr txBox="1"/>
          <p:nvPr/>
        </p:nvSpPr>
        <p:spPr>
          <a:xfrm>
            <a:off x="5614684" y="196095"/>
            <a:ext cx="228523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GRAV-D</a:t>
            </a:r>
            <a:endParaRPr dirty="0">
              <a:solidFill>
                <a:srgbClr val="002E97"/>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24</a:t>
            </a:fld>
            <a:endParaRPr lang="en-US"/>
          </a:p>
        </p:txBody>
      </p:sp>
      <p:sp>
        <p:nvSpPr>
          <p:cNvPr id="7" name="TextBox 1"/>
          <p:cNvSpPr txBox="1"/>
          <p:nvPr/>
        </p:nvSpPr>
        <p:spPr>
          <a:xfrm>
            <a:off x="5213934" y="765481"/>
            <a:ext cx="308674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rPr>
              <a:t>91.5% Complete (1/26/2022)</a:t>
            </a:r>
            <a:endParaRPr sz="2000" dirty="0">
              <a:solidFill>
                <a:srgbClr val="002E97"/>
              </a:solidFill>
            </a:endParaRPr>
          </a:p>
        </p:txBody>
      </p:sp>
    </p:spTree>
    <p:extLst>
      <p:ext uri="{BB962C8B-B14F-4D97-AF65-F5344CB8AC3E}">
        <p14:creationId xmlns:p14="http://schemas.microsoft.com/office/powerpoint/2010/main" val="10145200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technology</a:t>
            </a:r>
            <a:endParaRPr lang="en-US" dirty="0">
              <a:solidFill>
                <a:srgbClr val="002E97"/>
              </a:solidFill>
            </a:endParaRPr>
          </a:p>
          <a:p>
            <a:pPr>
              <a:defRPr sz="3000">
                <a:solidFill>
                  <a:srgbClr val="17375E"/>
                </a:solidFill>
                <a:latin typeface="Arial"/>
                <a:ea typeface="Arial"/>
                <a:cs typeface="Arial"/>
                <a:sym typeface="Arial"/>
              </a:defRPr>
            </a:pPr>
            <a:endParaRPr lang="en-US" sz="800" dirty="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NAD</a:t>
            </a:r>
            <a:r>
              <a:rPr lang="en-US" dirty="0">
                <a:solidFill>
                  <a:srgbClr val="002E97"/>
                </a:solidFill>
              </a:rPr>
              <a:t> </a:t>
            </a:r>
            <a:r>
              <a:rPr dirty="0">
                <a:solidFill>
                  <a:srgbClr val="002E97"/>
                </a:solidFill>
              </a:rPr>
              <a:t>83 not truly Geocentric</a:t>
            </a:r>
            <a:r>
              <a:rPr lang="en-US" dirty="0">
                <a:solidFill>
                  <a:srgbClr val="002E97"/>
                </a:solidFill>
              </a:rPr>
              <a:t> (~2.2m)</a:t>
            </a: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NAVD</a:t>
            </a:r>
            <a:r>
              <a:rPr lang="en-US" dirty="0">
                <a:solidFill>
                  <a:srgbClr val="002E97"/>
                </a:solidFill>
              </a:rPr>
              <a:t> </a:t>
            </a:r>
            <a:r>
              <a:rPr dirty="0">
                <a:solidFill>
                  <a:srgbClr val="002E97"/>
                </a:solidFill>
              </a:rPr>
              <a:t>88 relies on marks in the ground</a:t>
            </a:r>
          </a:p>
          <a:p>
            <a:pPr lvl="1">
              <a:defRPr sz="3000">
                <a:solidFill>
                  <a:srgbClr val="17375E"/>
                </a:solidFill>
                <a:latin typeface="Arial"/>
                <a:ea typeface="Arial"/>
                <a:cs typeface="Arial"/>
                <a:sym typeface="Arial"/>
              </a:defRPr>
            </a:pPr>
            <a:r>
              <a:rPr lang="en-US" dirty="0">
                <a:solidFill>
                  <a:srgbClr val="002E97"/>
                </a:solidFill>
              </a:rPr>
              <a:t>and is n</a:t>
            </a:r>
            <a:r>
              <a:rPr dirty="0">
                <a:solidFill>
                  <a:srgbClr val="002E97"/>
                </a:solidFill>
              </a:rPr>
              <a:t>ot easily maintained</a:t>
            </a:r>
            <a:endParaRPr lang="en-US" dirty="0">
              <a:solidFill>
                <a:srgbClr val="002E97"/>
              </a:solidFill>
            </a:endParaRP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T</a:t>
            </a:r>
            <a:r>
              <a:rPr lang="en-US" dirty="0">
                <a:solidFill>
                  <a:srgbClr val="002E97"/>
                </a:solidFill>
              </a:rPr>
              <a:t>oday’s t</a:t>
            </a:r>
            <a:r>
              <a:rPr dirty="0">
                <a:solidFill>
                  <a:srgbClr val="002E97"/>
                </a:solidFill>
              </a:rPr>
              <a:t>echnology needs better </a:t>
            </a:r>
            <a:r>
              <a:rPr lang="en-US" dirty="0">
                <a:solidFill>
                  <a:srgbClr val="002E97"/>
                </a:solidFill>
              </a:rPr>
              <a:t>a</a:t>
            </a:r>
            <a:r>
              <a:rPr dirty="0">
                <a:solidFill>
                  <a:srgbClr val="002E97"/>
                </a:solidFill>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Main Benefits of</a:t>
            </a:r>
            <a:r>
              <a:rPr dirty="0">
                <a:solidFill>
                  <a:srgbClr val="002E97"/>
                </a:solidFill>
              </a:rPr>
              <a:t> Modernize</a:t>
            </a:r>
            <a:r>
              <a:rPr lang="en-US" dirty="0">
                <a:solidFill>
                  <a:srgbClr val="002E97"/>
                </a:solidFill>
              </a:rPr>
              <a:t>d N</a:t>
            </a:r>
            <a:r>
              <a:rPr dirty="0">
                <a:solidFill>
                  <a:srgbClr val="002E97"/>
                </a:solidFill>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26</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485900" y="198525"/>
            <a:ext cx="6172200" cy="757439"/>
          </a:xfrm>
        </p:spPr>
        <p:txBody>
          <a:bodyPr/>
          <a:lstStyle/>
          <a:p>
            <a:r>
              <a:rPr lang="en-US" sz="3000" b="1" dirty="0">
                <a:solidFill>
                  <a:srgbClr val="002E97"/>
                </a:solidFill>
                <a:latin typeface="Times New Roman" panose="02020603050405020304" pitchFamily="18" charset="0"/>
                <a:cs typeface="Times New Roman" panose="02020603050405020304" pitchFamily="18" charset="0"/>
              </a:rPr>
              <a:t>NAVD 88 Issues</a:t>
            </a:r>
          </a:p>
        </p:txBody>
      </p:sp>
      <p:sp>
        <p:nvSpPr>
          <p:cNvPr id="9" name="Content Placeholder 2"/>
          <p:cNvSpPr txBox="1">
            <a:spLocks/>
          </p:cNvSpPr>
          <p:nvPr/>
        </p:nvSpPr>
        <p:spPr>
          <a:xfrm>
            <a:off x="228600" y="768183"/>
            <a:ext cx="8686800" cy="856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dirty="0">
                <a:solidFill>
                  <a:srgbClr val="002E97"/>
                </a:solidFill>
                <a:latin typeface="Arial" panose="020B0604020202020204" pitchFamily="34" charset="0"/>
                <a:cs typeface="Arial" panose="020B0604020202020204" pitchFamily="34" charset="0"/>
              </a:rPr>
              <a:t>NAVD 88 suffers from </a:t>
            </a:r>
            <a:r>
              <a:rPr lang="en-US" sz="1800" i="1" dirty="0">
                <a:solidFill>
                  <a:srgbClr val="002E97"/>
                </a:solidFill>
                <a:latin typeface="Arial" panose="020B0604020202020204" pitchFamily="34" charset="0"/>
                <a:cs typeface="Arial" panose="020B0604020202020204" pitchFamily="34" charset="0"/>
              </a:rPr>
              <a:t>a known bias </a:t>
            </a:r>
            <a:r>
              <a:rPr lang="en-US" sz="1800" dirty="0">
                <a:solidFill>
                  <a:srgbClr val="002E97"/>
                </a:solidFill>
                <a:latin typeface="Arial" panose="020B0604020202020204" pitchFamily="34" charset="0"/>
                <a:cs typeface="Arial" panose="020B0604020202020204" pitchFamily="34" charset="0"/>
              </a:rPr>
              <a:t>and </a:t>
            </a:r>
            <a:r>
              <a:rPr lang="en-US" sz="1800" i="1" dirty="0">
                <a:solidFill>
                  <a:srgbClr val="002E97"/>
                </a:solidFill>
                <a:latin typeface="Arial" panose="020B0604020202020204" pitchFamily="34" charset="0"/>
                <a:cs typeface="Arial" panose="020B0604020202020204" pitchFamily="34" charset="0"/>
              </a:rPr>
              <a:t>tilt</a:t>
            </a:r>
            <a:r>
              <a:rPr lang="en-US" sz="1800" dirty="0">
                <a:solidFill>
                  <a:srgbClr val="002E97"/>
                </a:solidFill>
                <a:latin typeface="Arial" panose="020B0604020202020204" pitchFamily="34" charset="0"/>
                <a:cs typeface="Arial" panose="020B0604020202020204" pitchFamily="34" charset="0"/>
              </a:rPr>
              <a:t> </a:t>
            </a:r>
          </a:p>
          <a:p>
            <a:pPr hangingPunct="1"/>
            <a:r>
              <a:rPr lang="en-US" sz="1800" dirty="0">
                <a:solidFill>
                  <a:srgbClr val="002E97"/>
                </a:solidFill>
                <a:latin typeface="Arial" panose="020B0604020202020204" pitchFamily="34" charset="0"/>
                <a:cs typeface="Arial" panose="020B0604020202020204" pitchFamily="34" charset="0"/>
              </a:rPr>
              <a:t>(about 1 meter across CONUS) relative to the gravimetric geoid</a:t>
            </a:r>
          </a:p>
        </p:txBody>
      </p:sp>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27</a:t>
            </a:fld>
            <a:endParaRPr lang="en-US"/>
          </a:p>
        </p:txBody>
      </p:sp>
      <p:sp>
        <p:nvSpPr>
          <p:cNvPr id="13" name="TextBox 12"/>
          <p:cNvSpPr txBox="1"/>
          <p:nvPr/>
        </p:nvSpPr>
        <p:spPr>
          <a:xfrm>
            <a:off x="6670437" y="3276046"/>
            <a:ext cx="1112805" cy="300082"/>
          </a:xfrm>
          <a:prstGeom prst="rect">
            <a:avLst/>
          </a:prstGeom>
          <a:noFill/>
        </p:spPr>
        <p:txBody>
          <a:bodyPr wrap="none" rtlCol="0">
            <a:spAutoFit/>
          </a:bodyPr>
          <a:lstStyle/>
          <a:p>
            <a:pPr fontAlgn="base">
              <a:spcBef>
                <a:spcPct val="0"/>
              </a:spcBef>
              <a:spcAft>
                <a:spcPct val="0"/>
              </a:spcAft>
            </a:pPr>
            <a:r>
              <a:rPr lang="en-US" sz="1350" dirty="0">
                <a:solidFill>
                  <a:prstClr val="white"/>
                </a:solidFill>
                <a:latin typeface="Times New Roman" panose="02020603050405020304" pitchFamily="18" charset="0"/>
                <a:ea typeface="MS PGothic" pitchFamily="34" charset="-128"/>
              </a:rPr>
              <a:t>PID: EZ0840</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848" y="1624431"/>
            <a:ext cx="4737166" cy="315613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03" y="1624431"/>
            <a:ext cx="4118109" cy="3098877"/>
          </a:xfrm>
          <a:prstGeom prst="rect">
            <a:avLst/>
          </a:prstGeom>
        </p:spPr>
      </p:pic>
    </p:spTree>
    <p:extLst>
      <p:ext uri="{BB962C8B-B14F-4D97-AF65-F5344CB8AC3E}">
        <p14:creationId xmlns:p14="http://schemas.microsoft.com/office/powerpoint/2010/main" val="103117347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8" name="Group 27"/>
          <p:cNvGrpSpPr>
            <a:grpSpLocks/>
          </p:cNvGrpSpPr>
          <p:nvPr/>
        </p:nvGrpSpPr>
        <p:grpSpPr bwMode="auto">
          <a:xfrm>
            <a:off x="1943100" y="1954184"/>
            <a:ext cx="5043488" cy="835819"/>
            <a:chOff x="1066800" y="2447925"/>
            <a:chExt cx="6724650" cy="1114425"/>
          </a:xfrm>
        </p:grpSpPr>
        <p:sp>
          <p:nvSpPr>
            <p:cNvPr id="9"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0"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1"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2"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3" name="TextBox 13"/>
            <p:cNvSpPr txBox="1">
              <a:spLocks noChangeArrowheads="1"/>
            </p:cNvSpPr>
            <p:nvPr/>
          </p:nvSpPr>
          <p:spPr bwMode="auto">
            <a:xfrm>
              <a:off x="3409950" y="2447925"/>
              <a:ext cx="836127"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Times New Roman" panose="02020603050405020304" pitchFamily="18" charset="0"/>
                  <a:ea typeface="MS PGothic" pitchFamily="34" charset="-128"/>
                  <a:cs typeface="Times New Roman" panose="02020603050405020304" pitchFamily="18" charset="0"/>
                </a:rPr>
                <a:t>House</a:t>
              </a:r>
            </a:p>
          </p:txBody>
        </p:sp>
        <p:sp>
          <p:nvSpPr>
            <p:cNvPr id="14" name="TextBox 26"/>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Times New Roman" panose="02020603050405020304" pitchFamily="18" charset="0"/>
                  <a:ea typeface="MS PGothic" pitchFamily="34" charset="-128"/>
                  <a:cs typeface="Times New Roman" panose="02020603050405020304" pitchFamily="18" charset="0"/>
                </a:rPr>
                <a:t>BM</a:t>
              </a:r>
            </a:p>
          </p:txBody>
        </p:sp>
      </p:grpSp>
      <p:grpSp>
        <p:nvGrpSpPr>
          <p:cNvPr id="15" name="Group 14"/>
          <p:cNvGrpSpPr/>
          <p:nvPr/>
        </p:nvGrpSpPr>
        <p:grpSpPr>
          <a:xfrm>
            <a:off x="1943100" y="1954184"/>
            <a:ext cx="5043488" cy="835819"/>
            <a:chOff x="1066800" y="2447925"/>
            <a:chExt cx="6724650" cy="1114425"/>
          </a:xfrm>
        </p:grpSpPr>
        <p:sp>
          <p:nvSpPr>
            <p:cNvPr id="16"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7"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8"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19"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20" name="TextBox 19"/>
            <p:cNvSpPr txBox="1">
              <a:spLocks noChangeArrowheads="1"/>
            </p:cNvSpPr>
            <p:nvPr/>
          </p:nvSpPr>
          <p:spPr bwMode="auto">
            <a:xfrm>
              <a:off x="3409950" y="2447925"/>
              <a:ext cx="836127"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solidFill>
                  <a:latin typeface="Times New Roman" panose="02020603050405020304" pitchFamily="18" charset="0"/>
                  <a:ea typeface="MS PGothic" pitchFamily="34" charset="-128"/>
                  <a:cs typeface="Times New Roman" panose="02020603050405020304" pitchFamily="18" charset="0"/>
                </a:rPr>
                <a:t>House</a:t>
              </a:r>
            </a:p>
          </p:txBody>
        </p:sp>
        <p:sp>
          <p:nvSpPr>
            <p:cNvPr id="21" name="TextBox 20"/>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Times New Roman" panose="02020603050405020304" pitchFamily="18" charset="0"/>
                  <a:ea typeface="MS PGothic" pitchFamily="34" charset="-128"/>
                  <a:cs typeface="Times New Roman" panose="02020603050405020304" pitchFamily="18" charset="0"/>
                </a:rPr>
                <a:t>BM</a:t>
              </a:r>
            </a:p>
          </p:txBody>
        </p:sp>
      </p:grpSp>
      <p:sp>
        <p:nvSpPr>
          <p:cNvPr id="22" name="TextBox 21"/>
          <p:cNvSpPr txBox="1">
            <a:spLocks noChangeArrowheads="1"/>
          </p:cNvSpPr>
          <p:nvPr/>
        </p:nvSpPr>
        <p:spPr bwMode="auto">
          <a:xfrm>
            <a:off x="4693920" y="1115171"/>
            <a:ext cx="3528060" cy="553998"/>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By way of example…</a:t>
            </a:r>
          </a:p>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1954:  Leveling Performed to bench mark</a:t>
            </a:r>
          </a:p>
        </p:txBody>
      </p:sp>
      <p:cxnSp>
        <p:nvCxnSpPr>
          <p:cNvPr id="23" name="Straight Connector 22"/>
          <p:cNvCxnSpPr>
            <a:cxnSpLocks noChangeShapeType="1"/>
          </p:cNvCxnSpPr>
          <p:nvPr/>
        </p:nvCxnSpPr>
        <p:spPr bwMode="auto">
          <a:xfrm>
            <a:off x="1593059" y="4283044"/>
            <a:ext cx="6065044" cy="0"/>
          </a:xfrm>
          <a:prstGeom prst="line">
            <a:avLst/>
          </a:prstGeom>
          <a:noFill/>
          <a:ln w="57150" algn="ctr">
            <a:solidFill>
              <a:schemeClr val="tx1"/>
            </a:solidFill>
            <a:prstDash val="dash"/>
            <a:round/>
            <a:headEnd/>
            <a:tailEnd/>
          </a:ln>
        </p:spPr>
      </p:cxnSp>
      <p:sp>
        <p:nvSpPr>
          <p:cNvPr id="24" name="TextBox 23"/>
          <p:cNvSpPr txBox="1">
            <a:spLocks noChangeArrowheads="1"/>
          </p:cNvSpPr>
          <p:nvPr/>
        </p:nvSpPr>
        <p:spPr bwMode="auto">
          <a:xfrm>
            <a:off x="5289233" y="2617123"/>
            <a:ext cx="3158576" cy="78483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1991:  Original 1954 leveling data is used to compute the NAVD 88 height which is then published for this BM</a:t>
            </a:r>
          </a:p>
        </p:txBody>
      </p:sp>
      <p:cxnSp>
        <p:nvCxnSpPr>
          <p:cNvPr id="25" name="Straight Arrow Connector 24"/>
          <p:cNvCxnSpPr>
            <a:cxnSpLocks noChangeShapeType="1"/>
          </p:cNvCxnSpPr>
          <p:nvPr/>
        </p:nvCxnSpPr>
        <p:spPr bwMode="auto">
          <a:xfrm rot="5400000" flipH="1" flipV="1">
            <a:off x="4014788" y="3397219"/>
            <a:ext cx="1743075" cy="14288"/>
          </a:xfrm>
          <a:prstGeom prst="straightConnector1">
            <a:avLst/>
          </a:prstGeom>
          <a:noFill/>
          <a:ln w="38100" algn="ctr">
            <a:solidFill>
              <a:srgbClr val="FF0000"/>
            </a:solidFill>
            <a:round/>
            <a:headEnd/>
            <a:tailEnd type="arrow" w="med" len="med"/>
          </a:ln>
        </p:spPr>
      </p:cxnSp>
      <p:sp>
        <p:nvSpPr>
          <p:cNvPr id="26" name="TextBox 25"/>
          <p:cNvSpPr txBox="1">
            <a:spLocks noChangeArrowheads="1"/>
          </p:cNvSpPr>
          <p:nvPr/>
        </p:nvSpPr>
        <p:spPr bwMode="auto">
          <a:xfrm>
            <a:off x="2902621" y="4317373"/>
            <a:ext cx="4660396" cy="76174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Obviously the true height relative to the NAVD 88 </a:t>
            </a:r>
          </a:p>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zero surface is not the published NAVD 88 height</a:t>
            </a:r>
          </a:p>
          <a:p>
            <a:pPr fontAlgn="base">
              <a:spcBef>
                <a:spcPct val="0"/>
              </a:spcBef>
              <a:spcAft>
                <a:spcPct val="0"/>
              </a:spcAft>
              <a:defRPr/>
            </a:pPr>
            <a:endParaRPr lang="en-US" sz="1350" dirty="0">
              <a:solidFill>
                <a:prstClr val="black"/>
              </a:solidFill>
              <a:latin typeface="Times New Roman" panose="02020603050405020304" pitchFamily="18" charset="0"/>
              <a:ea typeface="MS PGothic" pitchFamily="34" charset="-128"/>
              <a:cs typeface="Times New Roman" panose="02020603050405020304" pitchFamily="18" charset="0"/>
            </a:endParaRPr>
          </a:p>
        </p:txBody>
      </p:sp>
      <p:cxnSp>
        <p:nvCxnSpPr>
          <p:cNvPr id="27" name="Straight Arrow Connector 26"/>
          <p:cNvCxnSpPr>
            <a:cxnSpLocks noChangeShapeType="1"/>
          </p:cNvCxnSpPr>
          <p:nvPr/>
        </p:nvCxnSpPr>
        <p:spPr bwMode="auto">
          <a:xfrm rot="5400000" flipH="1" flipV="1">
            <a:off x="4569026" y="4001462"/>
            <a:ext cx="535781" cy="1191"/>
          </a:xfrm>
          <a:prstGeom prst="straightConnector1">
            <a:avLst/>
          </a:prstGeom>
          <a:noFill/>
          <a:ln w="57150" algn="ctr">
            <a:solidFill>
              <a:srgbClr val="00B0F0"/>
            </a:solidFill>
            <a:round/>
            <a:headEnd/>
            <a:tailEnd type="arrow" w="med" len="med"/>
          </a:ln>
        </p:spPr>
      </p:cxnSp>
      <p:sp>
        <p:nvSpPr>
          <p:cNvPr id="28" name="Right Brace 27"/>
          <p:cNvSpPr>
            <a:spLocks/>
          </p:cNvSpPr>
          <p:nvPr/>
        </p:nvSpPr>
        <p:spPr bwMode="auto">
          <a:xfrm>
            <a:off x="4986340" y="2589975"/>
            <a:ext cx="278606" cy="1657350"/>
          </a:xfrm>
          <a:prstGeom prst="rightBrace">
            <a:avLst>
              <a:gd name="adj1" fmla="val 8345"/>
              <a:gd name="adj2" fmla="val 75431"/>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29" name="TextBox 28"/>
          <p:cNvSpPr txBox="1">
            <a:spLocks noChangeArrowheads="1"/>
          </p:cNvSpPr>
          <p:nvPr/>
        </p:nvSpPr>
        <p:spPr bwMode="auto">
          <a:xfrm>
            <a:off x="5300663" y="3725832"/>
            <a:ext cx="1327608" cy="3231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H</a:t>
            </a:r>
            <a:r>
              <a:rPr lang="en-US" sz="1500" baseline="-25000" dirty="0">
                <a:solidFill>
                  <a:prstClr val="black"/>
                </a:solidFill>
                <a:latin typeface="Times New Roman" panose="02020603050405020304" pitchFamily="18" charset="0"/>
                <a:ea typeface="MS PGothic" pitchFamily="34" charset="-128"/>
                <a:cs typeface="Times New Roman" panose="02020603050405020304" pitchFamily="18" charset="0"/>
              </a:rPr>
              <a:t>88</a:t>
            </a: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(published)</a:t>
            </a:r>
          </a:p>
        </p:txBody>
      </p:sp>
      <p:sp>
        <p:nvSpPr>
          <p:cNvPr id="30" name="Right Brace 29"/>
          <p:cNvSpPr>
            <a:spLocks/>
          </p:cNvSpPr>
          <p:nvPr/>
        </p:nvSpPr>
        <p:spPr bwMode="auto">
          <a:xfrm flipH="1">
            <a:off x="4486278" y="3747265"/>
            <a:ext cx="307181" cy="507206"/>
          </a:xfrm>
          <a:prstGeom prst="rightBrace">
            <a:avLst>
              <a:gd name="adj1" fmla="val 8332"/>
              <a:gd name="adj2" fmla="val 48977"/>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31" name="TextBox 30"/>
          <p:cNvSpPr txBox="1">
            <a:spLocks noChangeArrowheads="1"/>
          </p:cNvSpPr>
          <p:nvPr/>
        </p:nvSpPr>
        <p:spPr bwMode="auto">
          <a:xfrm>
            <a:off x="3643315" y="3861563"/>
            <a:ext cx="878767" cy="3231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H</a:t>
            </a:r>
            <a:r>
              <a:rPr lang="en-US" sz="1500" baseline="-25000" dirty="0">
                <a:solidFill>
                  <a:prstClr val="black"/>
                </a:solidFill>
                <a:latin typeface="Times New Roman" panose="02020603050405020304" pitchFamily="18" charset="0"/>
                <a:ea typeface="MS PGothic" pitchFamily="34" charset="-128"/>
                <a:cs typeface="Times New Roman" panose="02020603050405020304" pitchFamily="18" charset="0"/>
              </a:rPr>
              <a:t>88</a:t>
            </a: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(true)</a:t>
            </a:r>
          </a:p>
        </p:txBody>
      </p:sp>
      <p:sp>
        <p:nvSpPr>
          <p:cNvPr id="32" name="TextBox 31"/>
          <p:cNvSpPr txBox="1">
            <a:spLocks noChangeArrowheads="1"/>
          </p:cNvSpPr>
          <p:nvPr/>
        </p:nvSpPr>
        <p:spPr bwMode="auto">
          <a:xfrm>
            <a:off x="1056689" y="3974256"/>
            <a:ext cx="2491388" cy="3231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NAVD 88 zero height surface</a:t>
            </a:r>
          </a:p>
        </p:txBody>
      </p:sp>
      <p:sp>
        <p:nvSpPr>
          <p:cNvPr id="33" name="Footer Placeholder 31"/>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cs typeface="Times New Roman" panose="02020603050405020304" pitchFamily="18" charset="0"/>
              </a:rPr>
              <a:t>Modernized NSRS: 4 hour version</a:t>
            </a:r>
            <a:endParaRPr lang="en-US" dirty="0">
              <a:cs typeface="Times New Roman" panose="02020603050405020304" pitchFamily="18" charset="0"/>
            </a:endParaRPr>
          </a:p>
        </p:txBody>
      </p:sp>
      <p:sp>
        <p:nvSpPr>
          <p:cNvPr id="34" name="Slide Number Placeholder 33"/>
          <p:cNvSpPr>
            <a:spLocks noGrp="1"/>
          </p:cNvSpPr>
          <p:nvPr>
            <p:ph type="sldNum" sz="quarter" idx="4294967295"/>
          </p:nvPr>
        </p:nvSpPr>
        <p:spPr>
          <a:xfrm>
            <a:off x="0" y="0"/>
            <a:ext cx="0" cy="0"/>
          </a:xfrm>
        </p:spPr>
        <p:txBody>
          <a:bodyPr/>
          <a:lstStyle/>
          <a:p>
            <a:pPr>
              <a:defRPr/>
            </a:pPr>
            <a:fld id="{1BE2F31E-9859-4353-8204-26096E84F01D}" type="slidenum">
              <a:rPr lang="en-US" smtClean="0">
                <a:cs typeface="Times New Roman" panose="02020603050405020304" pitchFamily="18" charset="0"/>
              </a:rPr>
              <a:pPr>
                <a:defRPr/>
              </a:pPr>
              <a:t>28</a:t>
            </a:fld>
            <a:endParaRPr lang="en-US" dirty="0">
              <a:cs typeface="Times New Roman" panose="02020603050405020304" pitchFamily="18" charset="0"/>
            </a:endParaRPr>
          </a:p>
        </p:txBody>
      </p:sp>
      <p:sp>
        <p:nvSpPr>
          <p:cNvPr id="35" name="Date Placeholder 2"/>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cs typeface="Times New Roman" panose="02020603050405020304" pitchFamily="18" charset="0"/>
              </a:rPr>
              <a:t>Date of this slide: Sept 3, 2020</a:t>
            </a:r>
          </a:p>
        </p:txBody>
      </p:sp>
      <p:sp>
        <p:nvSpPr>
          <p:cNvPr id="36" name="Title 1"/>
          <p:cNvSpPr>
            <a:spLocks noGrp="1"/>
          </p:cNvSpPr>
          <p:nvPr>
            <p:ph type="title"/>
          </p:nvPr>
        </p:nvSpPr>
        <p:spPr>
          <a:xfrm>
            <a:off x="1143000" y="212497"/>
            <a:ext cx="6858000" cy="857250"/>
          </a:xfrm>
        </p:spPr>
        <p:txBody>
          <a:bodyPr/>
          <a:lstStyle/>
          <a:p>
            <a:r>
              <a:rPr lang="en-US" sz="3000" b="1" dirty="0">
                <a:solidFill>
                  <a:srgbClr val="002E97"/>
                </a:solidFill>
                <a:latin typeface="Times New Roman" panose="02020603050405020304" pitchFamily="18" charset="0"/>
                <a:cs typeface="Times New Roman" panose="02020603050405020304" pitchFamily="18" charset="0"/>
              </a:rPr>
              <a:t>NAVD 88 Issues</a:t>
            </a:r>
          </a:p>
        </p:txBody>
      </p:sp>
      <p:sp>
        <p:nvSpPr>
          <p:cNvPr id="37" name="Content Placeholder 2"/>
          <p:cNvSpPr txBox="1">
            <a:spLocks/>
          </p:cNvSpPr>
          <p:nvPr/>
        </p:nvSpPr>
        <p:spPr>
          <a:xfrm>
            <a:off x="277378" y="1101331"/>
            <a:ext cx="3341650"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800" b="1" dirty="0">
                <a:solidFill>
                  <a:srgbClr val="002E97"/>
                </a:solidFill>
                <a:cs typeface="Times New Roman" panose="02020603050405020304" pitchFamily="18" charset="0"/>
              </a:rPr>
              <a:t>NAVD 88 suffers from </a:t>
            </a:r>
            <a:r>
              <a:rPr lang="en-US" sz="1800" b="1" i="1" dirty="0">
                <a:solidFill>
                  <a:srgbClr val="FF0000"/>
                </a:solidFill>
                <a:cs typeface="Times New Roman" panose="02020603050405020304" pitchFamily="18" charset="0"/>
              </a:rPr>
              <a:t>unknown movements</a:t>
            </a:r>
            <a:r>
              <a:rPr lang="en-US" sz="1800" b="1" i="1" dirty="0">
                <a:solidFill>
                  <a:srgbClr val="002E97"/>
                </a:solidFill>
                <a:cs typeface="Times New Roman" panose="02020603050405020304" pitchFamily="18" charset="0"/>
              </a:rPr>
              <a:t> </a:t>
            </a:r>
            <a:r>
              <a:rPr lang="en-US" sz="1800" b="1" dirty="0">
                <a:solidFill>
                  <a:srgbClr val="002E97"/>
                </a:solidFill>
                <a:cs typeface="Times New Roman" panose="02020603050405020304" pitchFamily="18" charset="0"/>
              </a:rPr>
              <a:t>before, during and after its original adjustment</a:t>
            </a:r>
            <a:endParaRPr lang="en-US" sz="1800" dirty="0">
              <a:solidFill>
                <a:srgbClr val="002E97"/>
              </a:solidFill>
              <a:cs typeface="Times New Roman" panose="02020603050405020304" pitchFamily="18" charset="0"/>
            </a:endParaRPr>
          </a:p>
        </p:txBody>
      </p:sp>
      <p:sp>
        <p:nvSpPr>
          <p:cNvPr id="38" name="TextBox 37"/>
          <p:cNvSpPr txBox="1">
            <a:spLocks noChangeArrowheads="1"/>
          </p:cNvSpPr>
          <p:nvPr/>
        </p:nvSpPr>
        <p:spPr bwMode="auto">
          <a:xfrm>
            <a:off x="1808951" y="2872957"/>
            <a:ext cx="2700338" cy="323165"/>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500" dirty="0">
                <a:solidFill>
                  <a:prstClr val="black"/>
                </a:solidFill>
                <a:latin typeface="Times New Roman" panose="02020603050405020304" pitchFamily="18" charset="0"/>
                <a:ea typeface="MS PGothic" pitchFamily="34" charset="-128"/>
                <a:cs typeface="Times New Roman" panose="02020603050405020304" pitchFamily="18" charset="0"/>
              </a:rPr>
              <a:t>1954-1991:  Subsidence</a:t>
            </a:r>
          </a:p>
        </p:txBody>
      </p:sp>
      <p:grpSp>
        <p:nvGrpSpPr>
          <p:cNvPr id="39" name="Group 38"/>
          <p:cNvGrpSpPr/>
          <p:nvPr/>
        </p:nvGrpSpPr>
        <p:grpSpPr>
          <a:xfrm>
            <a:off x="1945481" y="1964193"/>
            <a:ext cx="5043488" cy="835819"/>
            <a:chOff x="4816090" y="1823453"/>
            <a:chExt cx="6724650" cy="1114425"/>
          </a:xfrm>
        </p:grpSpPr>
        <p:sp>
          <p:nvSpPr>
            <p:cNvPr id="40" name="Freeform 15"/>
            <p:cNvSpPr>
              <a:spLocks/>
            </p:cNvSpPr>
            <p:nvPr/>
          </p:nvSpPr>
          <p:spPr bwMode="auto">
            <a:xfrm>
              <a:off x="4816090" y="211872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alpha val="20000"/>
                </a:schemeClr>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1" name="Rectangle 16"/>
            <p:cNvSpPr>
              <a:spLocks noChangeArrowheads="1"/>
            </p:cNvSpPr>
            <p:nvPr/>
          </p:nvSpPr>
          <p:spPr bwMode="auto">
            <a:xfrm>
              <a:off x="6949690" y="2240966"/>
              <a:ext cx="285750" cy="315912"/>
            </a:xfrm>
            <a:prstGeom prst="rect">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2" name="Rectangle 17"/>
            <p:cNvSpPr>
              <a:spLocks noChangeArrowheads="1"/>
            </p:cNvSpPr>
            <p:nvPr/>
          </p:nvSpPr>
          <p:spPr bwMode="auto">
            <a:xfrm>
              <a:off x="8616565" y="2594978"/>
              <a:ext cx="266700" cy="104775"/>
            </a:xfrm>
            <a:prstGeom prst="rect">
              <a:avLst/>
            </a:prstGeom>
            <a:solidFill>
              <a:srgbClr val="FFC00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alpha val="20000"/>
                  </a:prstClr>
                </a:solidFill>
                <a:latin typeface="Times New Roman" panose="02020603050405020304" pitchFamily="18" charset="0"/>
                <a:ea typeface="MS PGothic" pitchFamily="34" charset="-128"/>
                <a:cs typeface="Times New Roman" panose="02020603050405020304" pitchFamily="18" charset="0"/>
              </a:endParaRPr>
            </a:p>
          </p:txBody>
        </p:sp>
        <p:sp>
          <p:nvSpPr>
            <p:cNvPr id="43" name="Isosceles Triangle 18"/>
            <p:cNvSpPr>
              <a:spLocks noChangeArrowheads="1"/>
            </p:cNvSpPr>
            <p:nvPr/>
          </p:nvSpPr>
          <p:spPr bwMode="auto">
            <a:xfrm>
              <a:off x="6911590" y="1937753"/>
              <a:ext cx="365125" cy="314325"/>
            </a:xfrm>
            <a:prstGeom prst="triangle">
              <a:avLst>
                <a:gd name="adj" fmla="val 50000"/>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4" name="TextBox 19"/>
            <p:cNvSpPr txBox="1">
              <a:spLocks noChangeArrowheads="1"/>
            </p:cNvSpPr>
            <p:nvPr/>
          </p:nvSpPr>
          <p:spPr bwMode="auto">
            <a:xfrm>
              <a:off x="7159240" y="1823453"/>
              <a:ext cx="836127"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Times New Roman" panose="02020603050405020304" pitchFamily="18" charset="0"/>
                  <a:ea typeface="MS PGothic" pitchFamily="34" charset="-128"/>
                  <a:cs typeface="Times New Roman" panose="02020603050405020304" pitchFamily="18" charset="0"/>
                </a:rPr>
                <a:t>House</a:t>
              </a:r>
            </a:p>
          </p:txBody>
        </p:sp>
        <p:sp>
          <p:nvSpPr>
            <p:cNvPr id="45" name="TextBox 20"/>
            <p:cNvSpPr txBox="1">
              <a:spLocks noChangeArrowheads="1"/>
            </p:cNvSpPr>
            <p:nvPr/>
          </p:nvSpPr>
          <p:spPr bwMode="auto">
            <a:xfrm>
              <a:off x="8359390" y="2204453"/>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Times New Roman" panose="02020603050405020304" pitchFamily="18" charset="0"/>
                  <a:ea typeface="MS PGothic" pitchFamily="34" charset="-128"/>
                  <a:cs typeface="Times New Roman" panose="02020603050405020304" pitchFamily="18" charset="0"/>
                </a:rPr>
                <a:t>BM</a:t>
              </a:r>
            </a:p>
          </p:txBody>
        </p:sp>
      </p:grpSp>
    </p:spTree>
    <p:extLst>
      <p:ext uri="{BB962C8B-B14F-4D97-AF65-F5344CB8AC3E}">
        <p14:creationId xmlns:p14="http://schemas.microsoft.com/office/powerpoint/2010/main" val="28123566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11111E-6 L 5E-6 0.22639 " pathEditMode="relative" rAng="0" ptsTypes="AA">
                                      <p:cBhvr>
                                        <p:cTn id="6" dur="2000" fill="hold"/>
                                        <p:tgtEl>
                                          <p:spTgt spid="8"/>
                                        </p:tgtEl>
                                        <p:attrNameLst>
                                          <p:attrName>ppt_x</p:attrName>
                                          <p:attrName>ppt_y</p:attrName>
                                        </p:attrNameLst>
                                      </p:cBhvr>
                                      <p:rCtr x="0" y="11319"/>
                                    </p:animMotion>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animBg="1"/>
      <p:bldP spid="29" grpId="0"/>
      <p:bldP spid="30" grpId="0" animBg="1"/>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29</a:t>
            </a:fld>
            <a:endParaRPr lang="en-US"/>
          </a:p>
        </p:txBody>
      </p:sp>
      <p:sp>
        <p:nvSpPr>
          <p:cNvPr id="8" name="TextBox 1"/>
          <p:cNvSpPr txBox="1"/>
          <p:nvPr/>
        </p:nvSpPr>
        <p:spPr>
          <a:xfrm>
            <a:off x="1166742" y="300558"/>
            <a:ext cx="681051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9" name="Rectangle 2"/>
          <p:cNvSpPr txBox="1"/>
          <p:nvPr/>
        </p:nvSpPr>
        <p:spPr>
          <a:xfrm>
            <a:off x="236182" y="1501309"/>
            <a:ext cx="4450960"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North America</a:t>
            </a:r>
          </a:p>
          <a:p>
            <a:pPr>
              <a:defRPr sz="3000">
                <a:solidFill>
                  <a:srgbClr val="17375E"/>
                </a:solidFill>
                <a:latin typeface="Arial"/>
                <a:ea typeface="Arial"/>
                <a:cs typeface="Arial"/>
                <a:sym typeface="Arial"/>
              </a:defRPr>
            </a:pPr>
            <a:r>
              <a:rPr lang="en-US" dirty="0">
                <a:solidFill>
                  <a:srgbClr val="002E97"/>
                </a:solidFill>
              </a:rPr>
              <a:t>Caribbean</a:t>
            </a:r>
          </a:p>
          <a:p>
            <a:pPr>
              <a:defRPr sz="3000">
                <a:solidFill>
                  <a:srgbClr val="17375E"/>
                </a:solidFill>
                <a:latin typeface="Arial"/>
                <a:ea typeface="Arial"/>
                <a:cs typeface="Arial"/>
                <a:sym typeface="Arial"/>
              </a:defRPr>
            </a:pPr>
            <a:r>
              <a:rPr lang="en-US" dirty="0">
                <a:solidFill>
                  <a:srgbClr val="002E97"/>
                </a:solidFill>
              </a:rPr>
              <a:t>Pacific</a:t>
            </a:r>
          </a:p>
          <a:p>
            <a:pPr>
              <a:defRPr sz="3000">
                <a:solidFill>
                  <a:srgbClr val="17375E"/>
                </a:solidFill>
                <a:latin typeface="Arial"/>
                <a:ea typeface="Arial"/>
                <a:cs typeface="Arial"/>
                <a:sym typeface="Arial"/>
              </a:defRPr>
            </a:pPr>
            <a:r>
              <a:rPr lang="en-US" dirty="0">
                <a:solidFill>
                  <a:srgbClr val="002E97"/>
                </a:solidFill>
              </a:rPr>
              <a:t>Mariana</a:t>
            </a:r>
            <a:endParaRPr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074" name="Picture 2" descr="Geodetic Advisor Map">
            <a:extLst>
              <a:ext uri="{FF2B5EF4-FFF2-40B4-BE49-F238E27FC236}">
                <a16:creationId xmlns:a16="http://schemas.microsoft.com/office/drawing/2014/main" id="{F925710D-8864-471A-8EB7-DCADBC7A7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54" y="928966"/>
            <a:ext cx="5333328" cy="4060948"/>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pic>
        <p:nvPicPr>
          <p:cNvPr id="3" name="Picture 2">
            <a:extLst>
              <a:ext uri="{FF2B5EF4-FFF2-40B4-BE49-F238E27FC236}">
                <a16:creationId xmlns:a16="http://schemas.microsoft.com/office/drawing/2014/main" id="{3C9AC8CF-BA6C-4CAE-AA76-0618F1513A73}"/>
              </a:ext>
            </a:extLst>
          </p:cNvPr>
          <p:cNvPicPr>
            <a:picLocks noChangeAspect="1"/>
          </p:cNvPicPr>
          <p:nvPr/>
        </p:nvPicPr>
        <p:blipFill>
          <a:blip r:embed="rId6"/>
          <a:stretch>
            <a:fillRect/>
          </a:stretch>
        </p:blipFill>
        <p:spPr>
          <a:xfrm>
            <a:off x="5757454" y="928967"/>
            <a:ext cx="3040727" cy="2306608"/>
          </a:xfrm>
          <a:prstGeom prst="rect">
            <a:avLst/>
          </a:prstGeom>
        </p:spPr>
      </p:pic>
      <p:sp>
        <p:nvSpPr>
          <p:cNvPr id="8" name="TextBox 7"/>
          <p:cNvSpPr txBox="1"/>
          <p:nvPr/>
        </p:nvSpPr>
        <p:spPr>
          <a:xfrm>
            <a:off x="6955318" y="876352"/>
            <a:ext cx="15863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36</a:t>
            </a:r>
            <a:r>
              <a:rPr kumimoji="0" lang="en-US"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NAPGD2022 </a:t>
            </a:r>
            <a:r>
              <a:rPr dirty="0">
                <a:solidFill>
                  <a:srgbClr val="002E97"/>
                </a:solidFill>
              </a:rPr>
              <a:t>Geopotential 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4" name="TextBox 13"/>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5" name="TextBox 14"/>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31</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
        <p:nvSpPr>
          <p:cNvPr id="6" name="TextBox 1">
            <a:extLst>
              <a:ext uri="{FF2B5EF4-FFF2-40B4-BE49-F238E27FC236}">
                <a16:creationId xmlns:a16="http://schemas.microsoft.com/office/drawing/2014/main" id="{6B4C4E06-2218-4C4D-B2D5-7AA012D30F5E}"/>
              </a:ext>
            </a:extLst>
          </p:cNvPr>
          <p:cNvSpPr txBox="1"/>
          <p:nvPr/>
        </p:nvSpPr>
        <p:spPr>
          <a:xfrm>
            <a:off x="1062546" y="561785"/>
            <a:ext cx="701890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New NSRS Mod Catch Phrase</a:t>
            </a:r>
            <a:endParaRPr dirty="0">
              <a:solidFill>
                <a:srgbClr val="002E97"/>
              </a:solidFill>
            </a:endParaRPr>
          </a:p>
        </p:txBody>
      </p:sp>
      <p:sp>
        <p:nvSpPr>
          <p:cNvPr id="7" name="TextBox 1">
            <a:extLst>
              <a:ext uri="{FF2B5EF4-FFF2-40B4-BE49-F238E27FC236}">
                <a16:creationId xmlns:a16="http://schemas.microsoft.com/office/drawing/2014/main" id="{A1C9F29A-8E0D-4036-8FD0-58DFC2EC4E10}"/>
              </a:ext>
            </a:extLst>
          </p:cNvPr>
          <p:cNvSpPr txBox="1"/>
          <p:nvPr/>
        </p:nvSpPr>
        <p:spPr>
          <a:xfrm>
            <a:off x="2943726" y="4000123"/>
            <a:ext cx="338329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32</a:t>
            </a:fld>
            <a:endParaRPr lang="en-US"/>
          </a:p>
        </p:txBody>
      </p:sp>
      <p:sp>
        <p:nvSpPr>
          <p:cNvPr id="6" name="TextBox 1"/>
          <p:cNvSpPr txBox="1"/>
          <p:nvPr/>
        </p:nvSpPr>
        <p:spPr>
          <a:xfrm>
            <a:off x="2880352" y="242029"/>
            <a:ext cx="3383296"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33</a:t>
            </a:fld>
            <a:endParaRPr lang="en-US"/>
          </a:p>
        </p:txBody>
      </p:sp>
      <p:sp>
        <p:nvSpPr>
          <p:cNvPr id="8" name="TextBox 1"/>
          <p:cNvSpPr txBox="1"/>
          <p:nvPr/>
        </p:nvSpPr>
        <p:spPr>
          <a:xfrm>
            <a:off x="2359376" y="272806"/>
            <a:ext cx="4425248"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Shift: datum changes</a:t>
            </a:r>
            <a:endParaRPr sz="4000" dirty="0">
              <a:solidFill>
                <a:srgbClr val="002E97"/>
              </a:solidFill>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34</a:t>
            </a:fld>
            <a:endParaRPr lang="en-US"/>
          </a:p>
        </p:txBody>
      </p:sp>
      <p:sp>
        <p:nvSpPr>
          <p:cNvPr id="6" name="TextBox 1"/>
          <p:cNvSpPr txBox="1"/>
          <p:nvPr/>
        </p:nvSpPr>
        <p:spPr>
          <a:xfrm>
            <a:off x="778014" y="294880"/>
            <a:ext cx="7587973"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Drift: </a:t>
            </a:r>
            <a:r>
              <a:rPr sz="4000" dirty="0">
                <a:solidFill>
                  <a:srgbClr val="002E97"/>
                </a:solidFill>
              </a:rPr>
              <a:t>Plate</a:t>
            </a:r>
            <a:r>
              <a:rPr lang="en-US" sz="4000" dirty="0">
                <a:solidFill>
                  <a:srgbClr val="002E97"/>
                </a:solidFill>
              </a:rPr>
              <a:t> </a:t>
            </a:r>
            <a:r>
              <a:rPr sz="4000" dirty="0">
                <a:solidFill>
                  <a:srgbClr val="002E97"/>
                </a:solidFill>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35</a:t>
            </a:fld>
            <a:endParaRPr lang="en-US"/>
          </a:p>
        </p:txBody>
      </p:sp>
      <p:sp>
        <p:nvSpPr>
          <p:cNvPr id="6" name="TextBox 1"/>
          <p:cNvSpPr txBox="1"/>
          <p:nvPr/>
        </p:nvSpPr>
        <p:spPr>
          <a:xfrm>
            <a:off x="951138" y="356435"/>
            <a:ext cx="7241724"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rPr>
              <a:t>Continuously Operating Reference Stations</a:t>
            </a:r>
            <a:endParaRPr sz="3200" dirty="0">
              <a:solidFill>
                <a:srgbClr val="002E97"/>
              </a:solidFill>
            </a:endParaRPr>
          </a:p>
        </p:txBody>
      </p:sp>
      <p:sp>
        <p:nvSpPr>
          <p:cNvPr id="9" name="TextBox 8">
            <a:extLst>
              <a:ext uri="{FF2B5EF4-FFF2-40B4-BE49-F238E27FC236}">
                <a16:creationId xmlns:a16="http://schemas.microsoft.com/office/drawing/2014/main" id="{C11EEB31-FE1C-4122-BBB1-5626BD2AABBB}"/>
              </a:ext>
            </a:extLst>
          </p:cNvPr>
          <p:cNvSpPr txBox="1"/>
          <p:nvPr/>
        </p:nvSpPr>
        <p:spPr>
          <a:xfrm>
            <a:off x="6479992" y="1399799"/>
            <a:ext cx="106054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288432" y="3313976"/>
            <a:ext cx="144366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Steamboat </a:t>
            </a: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Colorado</a:t>
            </a:r>
            <a:endPar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Tree>
    <p:extLst>
      <p:ext uri="{BB962C8B-B14F-4D97-AF65-F5344CB8AC3E}">
        <p14:creationId xmlns:p14="http://schemas.microsoft.com/office/powerpoint/2010/main" val="402801339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Horizontal and </a:t>
            </a:r>
            <a:r>
              <a:rPr sz="3600" dirty="0">
                <a:solidFill>
                  <a:srgbClr val="002E97"/>
                </a:solidFill>
              </a:rPr>
              <a:t>Vertical Motion</a:t>
            </a:r>
            <a:r>
              <a:rPr lang="en-US" sz="3600" dirty="0">
                <a:solidFill>
                  <a:srgbClr val="002E97"/>
                </a:solidFill>
              </a:rPr>
              <a:t> - Earthquakes</a:t>
            </a:r>
            <a:endParaRPr sz="36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16"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48928" y="466524"/>
            <a:ext cx="5089855" cy="769441"/>
          </a:xfrm>
          <a:prstGeom prst="rect">
            <a:avLst/>
          </a:prstGeom>
          <a:noFill/>
        </p:spPr>
        <p:txBody>
          <a:bodyPr wrap="none" rtlCol="0">
            <a:spAutoFit/>
          </a:bodyPr>
          <a:lstStyle/>
          <a:p>
            <a:pPr algn="ctr"/>
            <a:r>
              <a:rPr lang="en-US" sz="4400" dirty="0">
                <a:solidFill>
                  <a:srgbClr val="002E97"/>
                </a:solidFill>
                <a:latin typeface="Times New Roman" panose="02020603050405020304" pitchFamily="18" charset="0"/>
                <a:cs typeface="Times New Roman" panose="02020603050405020304" pitchFamily="18" charset="0"/>
              </a:rPr>
              <a:t>GPS on Bench Marks</a:t>
            </a:r>
            <a:endParaRPr lang="en-US" sz="28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39</a:t>
            </a:fld>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04" y="1389245"/>
            <a:ext cx="3038775" cy="2601095"/>
          </a:xfrm>
          <a:prstGeom prst="rect">
            <a:avLst/>
          </a:prstGeom>
        </p:spPr>
      </p:pic>
      <p:sp>
        <p:nvSpPr>
          <p:cNvPr id="13" name="TextBox 12"/>
          <p:cNvSpPr txBox="1"/>
          <p:nvPr/>
        </p:nvSpPr>
        <p:spPr>
          <a:xfrm>
            <a:off x="387850" y="4106513"/>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p>
        </p:txBody>
      </p:sp>
      <p:sp>
        <p:nvSpPr>
          <p:cNvPr id="14" name="TextBox 13"/>
          <p:cNvSpPr txBox="1"/>
          <p:nvPr/>
        </p:nvSpPr>
        <p:spPr>
          <a:xfrm>
            <a:off x="5498767" y="3990340"/>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p>
        </p:txBody>
      </p:sp>
      <p:sp>
        <p:nvSpPr>
          <p:cNvPr id="15" name="TextBox 14"/>
          <p:cNvSpPr txBox="1"/>
          <p:nvPr/>
        </p:nvSpPr>
        <p:spPr>
          <a:xfrm>
            <a:off x="4513299" y="4369456"/>
            <a:ext cx="353556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~3,400</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p>
          <a:p>
            <a:r>
              <a:rPr lang="en-US" sz="2000" dirty="0">
                <a:solidFill>
                  <a:srgbClr val="002E97"/>
                </a:solidFill>
                <a:latin typeface="Times New Roman" panose="02020603050405020304" pitchFamily="18" charset="0"/>
                <a:cs typeface="Times New Roman" panose="02020603050405020304" pitchFamily="18" charset="0"/>
              </a:rPr>
              <a:t>~4,500 Completed in 2021</a:t>
            </a:r>
          </a:p>
        </p:txBody>
      </p:sp>
      <p:pic>
        <p:nvPicPr>
          <p:cNvPr id="2" name="Picture 1">
            <a:extLst>
              <a:ext uri="{FF2B5EF4-FFF2-40B4-BE49-F238E27FC236}">
                <a16:creationId xmlns:a16="http://schemas.microsoft.com/office/drawing/2014/main" id="{851C94DB-24D4-4D98-B4AE-2080241EBB05}"/>
              </a:ext>
            </a:extLst>
          </p:cNvPr>
          <p:cNvPicPr>
            <a:picLocks noChangeAspect="1"/>
          </p:cNvPicPr>
          <p:nvPr/>
        </p:nvPicPr>
        <p:blipFill>
          <a:blip r:embed="rId5"/>
          <a:stretch>
            <a:fillRect/>
          </a:stretch>
        </p:blipFill>
        <p:spPr>
          <a:xfrm>
            <a:off x="3536786" y="1389245"/>
            <a:ext cx="5282810" cy="257812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922558" y="402226"/>
            <a:ext cx="529888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NSRS Modernization Delay</a:t>
            </a:r>
            <a:endParaRPr sz="36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84775"/>
          </a:xfrm>
          <a:prstGeom prst="rect">
            <a:avLst/>
          </a:prstGeom>
        </p:spPr>
        <p:txBody>
          <a:bodyPr wrap="square">
            <a:spAutoFit/>
          </a:bodyPr>
          <a:lstStyle/>
          <a:p>
            <a:r>
              <a:rPr lang="en-US" sz="1600" dirty="0">
                <a:solidFill>
                  <a:srgbClr val="002E97"/>
                </a:solidFill>
              </a:rPr>
              <a:t>https://geodesy.noaa.gov/datums/newdatums/delayed-release.shtml</a:t>
            </a:r>
          </a:p>
          <a:p>
            <a:r>
              <a:rPr lang="en-US" sz="1600" dirty="0">
                <a:solidFill>
                  <a:srgbClr val="002E97"/>
                </a:solidFill>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Helvetica Neue"/>
              </a:rPr>
              <a:t>Operational, workforce retention and other issues have delayed NSRS Modernization</a:t>
            </a:r>
          </a:p>
          <a:p>
            <a:endParaRPr lang="en-US" sz="2000" dirty="0">
              <a:solidFill>
                <a:srgbClr val="002E97"/>
              </a:solidFill>
              <a:latin typeface="Helvetica Neue"/>
            </a:endParaRPr>
          </a:p>
          <a:p>
            <a:r>
              <a:rPr lang="en-US" sz="2000" dirty="0">
                <a:solidFill>
                  <a:srgbClr val="002E97"/>
                </a:solidFill>
                <a:latin typeface="Helvetica Neue"/>
              </a:rPr>
              <a:t>SPCS2022 zones should be finalized in 2022 but will not be rolled out until all of the NSRS is modernized.</a:t>
            </a:r>
          </a:p>
          <a:p>
            <a:endParaRPr lang="en-US" sz="2000" dirty="0">
              <a:solidFill>
                <a:srgbClr val="002E97"/>
              </a:solidFill>
              <a:latin typeface="Helvetica Neue"/>
            </a:endParaRPr>
          </a:p>
          <a:p>
            <a:r>
              <a:rPr lang="en-US" sz="2000" dirty="0">
                <a:solidFill>
                  <a:srgbClr val="002E97"/>
                </a:solidFill>
                <a:latin typeface="Helvetica Neue"/>
              </a:rPr>
              <a:t>GPS on Bench Marks deadline extended </a:t>
            </a:r>
          </a:p>
          <a:p>
            <a:r>
              <a:rPr lang="en-US" sz="2000" dirty="0">
                <a:solidFill>
                  <a:srgbClr val="002E97"/>
                </a:solidFill>
                <a:latin typeface="Helvetica Neue"/>
              </a:rPr>
              <a:t>December 31, 2022</a:t>
            </a:r>
          </a:p>
        </p:txBody>
      </p:sp>
    </p:spTree>
    <p:extLst>
      <p:ext uri="{BB962C8B-B14F-4D97-AF65-F5344CB8AC3E}">
        <p14:creationId xmlns:p14="http://schemas.microsoft.com/office/powerpoint/2010/main" val="24421439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16429" y="383719"/>
            <a:ext cx="7911141" cy="769441"/>
          </a:xfrm>
          <a:prstGeom prst="rect">
            <a:avLst/>
          </a:prstGeom>
          <a:noFill/>
        </p:spPr>
        <p:txBody>
          <a:bodyPr wrap="none" rtlCol="0">
            <a:spAutoFit/>
          </a:bodyPr>
          <a:lstStyle/>
          <a:p>
            <a:pPr algn="ctr"/>
            <a:r>
              <a:rPr lang="en-US" sz="4400" dirty="0">
                <a:solidFill>
                  <a:srgbClr val="002E97"/>
                </a:solidFill>
                <a:latin typeface="Times New Roman" panose="02020603050405020304" pitchFamily="18" charset="0"/>
                <a:cs typeface="Times New Roman" panose="02020603050405020304" pitchFamily="18" charset="0"/>
              </a:rPr>
              <a:t>GPS on Bench Marks in Colorado</a:t>
            </a:r>
            <a:endParaRPr lang="en-US" sz="28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40</a:t>
            </a:fld>
            <a:endParaRPr lang="en-US"/>
          </a:p>
        </p:txBody>
      </p:sp>
      <p:pic>
        <p:nvPicPr>
          <p:cNvPr id="4" name="Picture 3">
            <a:extLst>
              <a:ext uri="{FF2B5EF4-FFF2-40B4-BE49-F238E27FC236}">
                <a16:creationId xmlns:a16="http://schemas.microsoft.com/office/drawing/2014/main" id="{777BFD15-9321-4A9D-A88D-7480469D30CB}"/>
              </a:ext>
            </a:extLst>
          </p:cNvPr>
          <p:cNvPicPr>
            <a:picLocks noChangeAspect="1"/>
          </p:cNvPicPr>
          <p:nvPr/>
        </p:nvPicPr>
        <p:blipFill>
          <a:blip r:embed="rId4"/>
          <a:stretch>
            <a:fillRect/>
          </a:stretch>
        </p:blipFill>
        <p:spPr>
          <a:xfrm>
            <a:off x="740664" y="1258353"/>
            <a:ext cx="7470648" cy="3645831"/>
          </a:xfrm>
          <a:prstGeom prst="rect">
            <a:avLst/>
          </a:prstGeom>
        </p:spPr>
      </p:pic>
    </p:spTree>
    <p:extLst>
      <p:ext uri="{BB962C8B-B14F-4D97-AF65-F5344CB8AC3E}">
        <p14:creationId xmlns:p14="http://schemas.microsoft.com/office/powerpoint/2010/main" val="37758577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41</a:t>
            </a:fld>
            <a:endParaRPr lang="en-US"/>
          </a:p>
        </p:txBody>
      </p:sp>
      <p:sp>
        <p:nvSpPr>
          <p:cNvPr id="3" name="Title 1"/>
          <p:cNvSpPr>
            <a:spLocks noGrp="1"/>
          </p:cNvSpPr>
          <p:nvPr>
            <p:ph type="title"/>
          </p:nvPr>
        </p:nvSpPr>
        <p:spPr>
          <a:xfrm>
            <a:off x="457200" y="205978"/>
            <a:ext cx="8229600" cy="857251"/>
          </a:xfrm>
        </p:spPr>
        <p:txBody>
          <a:bodyPr/>
          <a:lstStyle/>
          <a:p>
            <a:r>
              <a:rPr lang="en-US" dirty="0">
                <a:solidFill>
                  <a:srgbClr val="002E97"/>
                </a:solidFill>
                <a:latin typeface="Times New Roman" panose="02020603050405020304" pitchFamily="18" charset="0"/>
                <a:cs typeface="Times New Roman" panose="02020603050405020304" pitchFamily="18" charset="0"/>
              </a:rPr>
              <a:t>OPUS Shared Solutions Dashboard</a:t>
            </a:r>
          </a:p>
        </p:txBody>
      </p:sp>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pic>
        <p:nvPicPr>
          <p:cNvPr id="5" name="Picture 4">
            <a:extLst>
              <a:ext uri="{FF2B5EF4-FFF2-40B4-BE49-F238E27FC236}">
                <a16:creationId xmlns:a16="http://schemas.microsoft.com/office/drawing/2014/main" id="{FDDA416C-6489-46D6-988A-2D61FB69D662}"/>
              </a:ext>
            </a:extLst>
          </p:cNvPr>
          <p:cNvPicPr>
            <a:picLocks noChangeAspect="1"/>
          </p:cNvPicPr>
          <p:nvPr/>
        </p:nvPicPr>
        <p:blipFill>
          <a:blip r:embed="rId4"/>
          <a:stretch>
            <a:fillRect/>
          </a:stretch>
        </p:blipFill>
        <p:spPr>
          <a:xfrm>
            <a:off x="142859" y="1783830"/>
            <a:ext cx="6657542" cy="3249019"/>
          </a:xfrm>
          <a:prstGeom prst="rect">
            <a:avLst/>
          </a:prstGeom>
        </p:spPr>
      </p:pic>
      <p:sp>
        <p:nvSpPr>
          <p:cNvPr id="7" name="Rectangular Callout 6"/>
          <p:cNvSpPr/>
          <p:nvPr/>
        </p:nvSpPr>
        <p:spPr>
          <a:xfrm>
            <a:off x="2146697" y="3990976"/>
            <a:ext cx="1089422" cy="738188"/>
          </a:xfrm>
          <a:prstGeom prst="wedgeRectCallout">
            <a:avLst>
              <a:gd name="adj1" fmla="val -60924"/>
              <a:gd name="adj2" fmla="val 26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aphicFrame>
        <p:nvGraphicFramePr>
          <p:cNvPr id="8" name="Table 7"/>
          <p:cNvGraphicFramePr>
            <a:graphicFrameLocks noGrp="1"/>
          </p:cNvGraphicFramePr>
          <p:nvPr>
            <p:extLst>
              <p:ext uri="{D42A27DB-BD31-4B8C-83A1-F6EECF244321}">
                <p14:modId xmlns:p14="http://schemas.microsoft.com/office/powerpoint/2010/main" val="2205733710"/>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~30,500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~5.500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~3,400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~1100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3360" y="3965121"/>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3360" y="4300328"/>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47101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spTree>
    <p:extLst>
      <p:ext uri="{BB962C8B-B14F-4D97-AF65-F5344CB8AC3E}">
        <p14:creationId xmlns:p14="http://schemas.microsoft.com/office/powerpoint/2010/main" val="172630372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42</a:t>
            </a:fld>
            <a:endParaRPr lang="en-US"/>
          </a:p>
        </p:txBody>
      </p:sp>
      <p:sp>
        <p:nvSpPr>
          <p:cNvPr id="3" name="Title 1"/>
          <p:cNvSpPr>
            <a:spLocks noGrp="1"/>
          </p:cNvSpPr>
          <p:nvPr>
            <p:ph type="title"/>
          </p:nvPr>
        </p:nvSpPr>
        <p:spPr>
          <a:xfrm>
            <a:off x="457200" y="205978"/>
            <a:ext cx="8229600" cy="857251"/>
          </a:xfrm>
        </p:spPr>
        <p:txBody>
          <a:bodyPr>
            <a:normAutofit fontScale="90000"/>
          </a:bodyPr>
          <a:lstStyle/>
          <a:p>
            <a:r>
              <a:rPr lang="en-US" dirty="0">
                <a:solidFill>
                  <a:srgbClr val="002E97"/>
                </a:solidFill>
                <a:latin typeface="Times New Roman" panose="02020603050405020304" pitchFamily="18" charset="0"/>
                <a:cs typeface="Times New Roman" panose="02020603050405020304" pitchFamily="18" charset="0"/>
              </a:rPr>
              <a:t>OPUS Shared Solutions in Colorado</a:t>
            </a:r>
          </a:p>
        </p:txBody>
      </p:sp>
      <p:pic>
        <p:nvPicPr>
          <p:cNvPr id="4" name="Picture 3">
            <a:extLst>
              <a:ext uri="{FF2B5EF4-FFF2-40B4-BE49-F238E27FC236}">
                <a16:creationId xmlns:a16="http://schemas.microsoft.com/office/drawing/2014/main" id="{31AA7250-5ABF-444B-A5C0-A5D32DAA3997}"/>
              </a:ext>
            </a:extLst>
          </p:cNvPr>
          <p:cNvPicPr>
            <a:picLocks noChangeAspect="1"/>
          </p:cNvPicPr>
          <p:nvPr/>
        </p:nvPicPr>
        <p:blipFill>
          <a:blip r:embed="rId4"/>
          <a:stretch>
            <a:fillRect/>
          </a:stretch>
        </p:blipFill>
        <p:spPr>
          <a:xfrm>
            <a:off x="85725" y="1374915"/>
            <a:ext cx="7315200" cy="356997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64004739"/>
              </p:ext>
            </p:extLst>
          </p:nvPr>
        </p:nvGraphicFramePr>
        <p:xfrm>
          <a:off x="6527523" y="1105674"/>
          <a:ext cx="2530752" cy="1935214"/>
        </p:xfrm>
        <a:graphic>
          <a:graphicData uri="http://schemas.openxmlformats.org/drawingml/2006/table">
            <a:tbl>
              <a:tblPr firstRow="1" bandRow="1">
                <a:tableStyleId>{5C22544A-7EE6-4342-B048-85BDC9FD1C3A}</a:tableStyleId>
              </a:tblPr>
              <a:tblGrid>
                <a:gridCol w="1366498">
                  <a:extLst>
                    <a:ext uri="{9D8B030D-6E8A-4147-A177-3AD203B41FA5}">
                      <a16:colId xmlns:a16="http://schemas.microsoft.com/office/drawing/2014/main" val="2088509437"/>
                    </a:ext>
                  </a:extLst>
                </a:gridCol>
                <a:gridCol w="1164254">
                  <a:extLst>
                    <a:ext uri="{9D8B030D-6E8A-4147-A177-3AD203B41FA5}">
                      <a16:colId xmlns:a16="http://schemas.microsoft.com/office/drawing/2014/main" val="2103495573"/>
                    </a:ext>
                  </a:extLst>
                </a:gridCol>
              </a:tblGrid>
              <a:tr h="633076">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a:t>
                      </a:r>
                    </a:p>
                  </a:txBody>
                  <a:tcPr marL="68580" marR="68580" marT="34290" marB="34290"/>
                </a:tc>
                <a:extLst>
                  <a:ext uri="{0D108BD9-81ED-4DB2-BD59-A6C34878D82A}">
                    <a16:rowId xmlns:a16="http://schemas.microsoft.com/office/drawing/2014/main" val="1354004600"/>
                  </a:ext>
                </a:extLst>
              </a:tr>
              <a:tr h="434046">
                <a:tc>
                  <a:txBody>
                    <a:bodyPr/>
                    <a:lstStyle/>
                    <a:p>
                      <a:pPr algn="ctr"/>
                      <a:r>
                        <a:rPr lang="en-US" sz="1200" dirty="0"/>
                        <a:t>State</a:t>
                      </a:r>
                    </a:p>
                  </a:txBody>
                  <a:tcPr marL="68580" marR="68580" marT="34290" marB="34290"/>
                </a:tc>
                <a:tc>
                  <a:txBody>
                    <a:bodyPr/>
                    <a:lstStyle/>
                    <a:p>
                      <a:pPr algn="ctr"/>
                      <a:r>
                        <a:rPr lang="en-US" sz="1200" dirty="0"/>
                        <a:t>262</a:t>
                      </a:r>
                    </a:p>
                  </a:txBody>
                  <a:tcPr marL="68580" marR="68580" marT="34290" marB="34290"/>
                </a:tc>
                <a:extLst>
                  <a:ext uri="{0D108BD9-81ED-4DB2-BD59-A6C34878D82A}">
                    <a16:rowId xmlns:a16="http://schemas.microsoft.com/office/drawing/2014/main" val="350057769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152</a:t>
                      </a:r>
                    </a:p>
                  </a:txBody>
                  <a:tcPr marL="68580" marR="68580" marT="34290" marB="34290"/>
                </a:tc>
                <a:extLst>
                  <a:ext uri="{0D108BD9-81ED-4DB2-BD59-A6C34878D82A}">
                    <a16:rowId xmlns:a16="http://schemas.microsoft.com/office/drawing/2014/main" val="2501708678"/>
                  </a:ext>
                </a:extLst>
              </a:tr>
              <a:tr h="434046">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73</a:t>
                      </a:r>
                    </a:p>
                  </a:txBody>
                  <a:tcPr marL="68580" marR="68580" marT="34290" marB="34290"/>
                </a:tc>
                <a:extLst>
                  <a:ext uri="{0D108BD9-81ED-4DB2-BD59-A6C34878D82A}">
                    <a16:rowId xmlns:a16="http://schemas.microsoft.com/office/drawing/2014/main" val="2464612380"/>
                  </a:ext>
                </a:extLst>
              </a:tr>
            </a:tbl>
          </a:graphicData>
        </a:graphic>
      </p:graphicFrame>
    </p:spTree>
    <p:extLst>
      <p:ext uri="{BB962C8B-B14F-4D97-AF65-F5344CB8AC3E}">
        <p14:creationId xmlns:p14="http://schemas.microsoft.com/office/powerpoint/2010/main" val="133782604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NGS Mark Recovery Webpage</a:t>
            </a:r>
          </a:p>
        </p:txBody>
      </p:sp>
      <p:sp>
        <p:nvSpPr>
          <p:cNvPr id="4" name="TextBox 3"/>
          <p:cNvSpPr txBox="1"/>
          <p:nvPr/>
        </p:nvSpPr>
        <p:spPr>
          <a:xfrm>
            <a:off x="283851" y="866288"/>
            <a:ext cx="8576299"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639685"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a:solidFill>
                  <a:srgbClr val="1F497D"/>
                </a:solidFill>
                <a:latin typeface="Calibri"/>
              </a:rPr>
              <a:t>https://geodesy.noaa.gov/surveys/mark-recovery</a:t>
            </a:r>
          </a:p>
        </p:txBody>
      </p:sp>
      <p:sp>
        <p:nvSpPr>
          <p:cNvPr id="10" name="Rectangle 9"/>
          <p:cNvSpPr/>
          <p:nvPr/>
        </p:nvSpPr>
        <p:spPr>
          <a:xfrm>
            <a:off x="6880795"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Maintain you local control network: Submit a Recovery Note for each mark you find </a:t>
            </a:r>
            <a:r>
              <a:rPr lang="en-US" sz="1350" dirty="0"/>
              <a:t>(up to once per year)</a:t>
            </a:r>
          </a:p>
          <a:p>
            <a:pPr algn="ctr"/>
            <a:r>
              <a:rPr lang="en-US" dirty="0"/>
              <a:t>Did you find it?</a:t>
            </a:r>
          </a:p>
          <a:p>
            <a:pPr algn="ctr"/>
            <a:r>
              <a:rPr lang="en-US" dirty="0"/>
              <a:t>Is it </a:t>
            </a:r>
            <a:r>
              <a:rPr lang="en-US" dirty="0" err="1"/>
              <a:t>GPSable</a:t>
            </a:r>
            <a:r>
              <a:rPr lang="en-US" dirty="0"/>
              <a:t>?</a:t>
            </a:r>
          </a:p>
          <a:p>
            <a:pPr algn="ctr"/>
            <a:r>
              <a:rPr lang="en-US" dirty="0"/>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44</a:t>
            </a:fld>
            <a:endParaRPr lang="en-US"/>
          </a:p>
        </p:txBody>
      </p:sp>
      <p:sp>
        <p:nvSpPr>
          <p:cNvPr id="3" name="Title 1"/>
          <p:cNvSpPr>
            <a:spLocks noGrp="1"/>
          </p:cNvSpPr>
          <p:nvPr>
            <p:ph type="title"/>
          </p:nvPr>
        </p:nvSpPr>
        <p:spPr>
          <a:xfrm>
            <a:off x="1500500" y="40193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Recovery Dashboard</a:t>
            </a:r>
          </a:p>
        </p:txBody>
      </p:sp>
      <p:sp>
        <p:nvSpPr>
          <p:cNvPr id="5" name="Rectangle 4"/>
          <p:cNvSpPr/>
          <p:nvPr/>
        </p:nvSpPr>
        <p:spPr>
          <a:xfrm>
            <a:off x="330292" y="868966"/>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pic>
        <p:nvPicPr>
          <p:cNvPr id="6" name="Picture 5">
            <a:extLst>
              <a:ext uri="{FF2B5EF4-FFF2-40B4-BE49-F238E27FC236}">
                <a16:creationId xmlns:a16="http://schemas.microsoft.com/office/drawing/2014/main" id="{6861F636-8537-4CE8-BDF9-8BC083DD4DB5}"/>
              </a:ext>
            </a:extLst>
          </p:cNvPr>
          <p:cNvPicPr>
            <a:picLocks noChangeAspect="1"/>
          </p:cNvPicPr>
          <p:nvPr/>
        </p:nvPicPr>
        <p:blipFill>
          <a:blip r:embed="rId4"/>
          <a:stretch>
            <a:fillRect/>
          </a:stretch>
        </p:blipFill>
        <p:spPr>
          <a:xfrm>
            <a:off x="689775" y="1238298"/>
            <a:ext cx="7764449" cy="3789213"/>
          </a:xfrm>
          <a:prstGeom prst="rect">
            <a:avLst/>
          </a:prstGeom>
        </p:spPr>
      </p:pic>
    </p:spTree>
    <p:extLst>
      <p:ext uri="{BB962C8B-B14F-4D97-AF65-F5344CB8AC3E}">
        <p14:creationId xmlns:p14="http://schemas.microsoft.com/office/powerpoint/2010/main" val="179533378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45</a:t>
            </a:fld>
            <a:endParaRPr lang="en-US"/>
          </a:p>
        </p:txBody>
      </p:sp>
      <p:sp>
        <p:nvSpPr>
          <p:cNvPr id="3" name="Title 1"/>
          <p:cNvSpPr>
            <a:spLocks noGrp="1"/>
          </p:cNvSpPr>
          <p:nvPr>
            <p:ph type="title"/>
          </p:nvPr>
        </p:nvSpPr>
        <p:spPr>
          <a:xfrm>
            <a:off x="1500500" y="40193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Recoveries in Colorado (608)</a:t>
            </a:r>
          </a:p>
        </p:txBody>
      </p:sp>
      <p:sp>
        <p:nvSpPr>
          <p:cNvPr id="5" name="Rectangle 4"/>
          <p:cNvSpPr/>
          <p:nvPr/>
        </p:nvSpPr>
        <p:spPr>
          <a:xfrm>
            <a:off x="344893" y="915970"/>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pic>
        <p:nvPicPr>
          <p:cNvPr id="7" name="Picture 6">
            <a:extLst>
              <a:ext uri="{FF2B5EF4-FFF2-40B4-BE49-F238E27FC236}">
                <a16:creationId xmlns:a16="http://schemas.microsoft.com/office/drawing/2014/main" id="{B9AC92FC-0D61-4026-8C53-3748E2BB9BAB}"/>
              </a:ext>
            </a:extLst>
          </p:cNvPr>
          <p:cNvPicPr>
            <a:picLocks noChangeAspect="1"/>
          </p:cNvPicPr>
          <p:nvPr/>
        </p:nvPicPr>
        <p:blipFill>
          <a:blip r:embed="rId4"/>
          <a:stretch>
            <a:fillRect/>
          </a:stretch>
        </p:blipFill>
        <p:spPr>
          <a:xfrm>
            <a:off x="714115" y="1285302"/>
            <a:ext cx="7744968" cy="3779705"/>
          </a:xfrm>
          <a:prstGeom prst="rect">
            <a:avLst/>
          </a:prstGeom>
        </p:spPr>
      </p:pic>
    </p:spTree>
    <p:extLst>
      <p:ext uri="{BB962C8B-B14F-4D97-AF65-F5344CB8AC3E}">
        <p14:creationId xmlns:p14="http://schemas.microsoft.com/office/powerpoint/2010/main" val="180677876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46</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latin typeface="Times New Roman" panose="02020603050405020304" pitchFamily="18" charset="0"/>
                <a:cs typeface="Times New Roman" panose="02020603050405020304" pitchFamily="18"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a:solidFill>
                  <a:srgbClr val="002E97"/>
                </a:solidFill>
              </a:rPr>
              <a:t> </a:t>
            </a:r>
            <a:r>
              <a:rPr lang="en-US" b="1" u="sng" dirty="0">
                <a:solidFill>
                  <a:srgbClr val="002E97"/>
                </a:solidFill>
              </a:rPr>
              <a:t>Resurvey</a:t>
            </a:r>
            <a:r>
              <a:rPr lang="en-US" dirty="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Readjust</a:t>
            </a:r>
            <a:r>
              <a:rPr lang="en-US" dirty="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Transform</a:t>
            </a:r>
            <a:r>
              <a:rPr lang="en-US" dirty="0">
                <a:solidFill>
                  <a:srgbClr val="002E97"/>
                </a:solidFill>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How </a:t>
            </a:r>
            <a:r>
              <a:rPr lang="en-US" dirty="0">
                <a:solidFill>
                  <a:srgbClr val="002E97"/>
                </a:solidFill>
              </a:rPr>
              <a:t>C</a:t>
            </a:r>
            <a:r>
              <a:rPr dirty="0">
                <a:solidFill>
                  <a:srgbClr val="002E97"/>
                </a:solidFill>
              </a:rPr>
              <a:t>an You Prepare</a:t>
            </a:r>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Metadata is </a:t>
            </a:r>
            <a:r>
              <a:rPr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Transform and collect data in current </a:t>
            </a:r>
            <a:r>
              <a:rPr dirty="0" err="1">
                <a:solidFill>
                  <a:srgbClr val="002E97"/>
                </a:solidFill>
                <a:latin typeface="Times New Roman" panose="02020603050405020304" pitchFamily="18" charset="0"/>
                <a:cs typeface="Times New Roman" panose="02020603050405020304" pitchFamily="18" charset="0"/>
              </a:rPr>
              <a:t>datums</a:t>
            </a:r>
            <a:endParaRPr dirty="0">
              <a:solidFill>
                <a:srgbClr val="002E97"/>
              </a:solidFill>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NAD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83 (2011), NAVD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88</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47</a:t>
            </a:fld>
            <a:endParaRPr lang="en-US"/>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a:solidFill>
                  <a:srgbClr val="002E97"/>
                </a:solidFill>
                <a:latin typeface="Times New Roman" panose="02020603050405020304" pitchFamily="18" charset="0"/>
                <a:cs typeface="Times New Roman" panose="02020603050405020304" pitchFamily="18" charset="0"/>
              </a:rPr>
              <a:t>Documents for 2022 (Updated in 2021)</a:t>
            </a: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3: Working in the Modernized NSRS </a:t>
            </a:r>
            <a:endParaRPr lang="en-US" dirty="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	</a:t>
            </a: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48</a:t>
            </a:fld>
            <a:endParaRPr lang="en-US"/>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800215" y="412866"/>
            <a:ext cx="8255589" cy="870229"/>
          </a:xfrm>
        </p:spPr>
        <p:txBody>
          <a:bodyPr>
            <a:noAutofit/>
          </a:bodyPr>
          <a:lstStyle/>
          <a:p>
            <a:r>
              <a:rPr lang="en-US" sz="3000" dirty="0">
                <a:solidFill>
                  <a:srgbClr val="002E97"/>
                </a:solidFill>
                <a:latin typeface="Times New Roman" panose="02020603050405020304" pitchFamily="18" charset="0"/>
                <a:cs typeface="Times New Roman" panose="02020603050405020304" pitchFamily="18" charset="0"/>
              </a:rPr>
              <a:t>Blue Print 3: Working in the Modernized NSRS</a:t>
            </a:r>
            <a:br>
              <a:rPr lang="en-US" sz="3000" dirty="0">
                <a:solidFill>
                  <a:srgbClr val="002E97"/>
                </a:solidFill>
                <a:latin typeface="Times New Roman" panose="02020603050405020304" pitchFamily="18" charset="0"/>
                <a:cs typeface="Times New Roman" panose="02020603050405020304" pitchFamily="18" charset="0"/>
              </a:rPr>
            </a:br>
            <a:r>
              <a:rPr lang="en-US" sz="3000" dirty="0">
                <a:solidFill>
                  <a:srgbClr val="002E97"/>
                </a:solidFill>
                <a:latin typeface="Times New Roman" panose="02020603050405020304" pitchFamily="18" charset="0"/>
                <a:cs typeface="Times New Roman" panose="02020603050405020304" pitchFamily="18" charset="0"/>
              </a:rPr>
              <a:t>2020 Updated Edition with Use Cases</a:t>
            </a:r>
          </a:p>
        </p:txBody>
      </p:sp>
      <p:pic>
        <p:nvPicPr>
          <p:cNvPr id="16" name="Picture 15"/>
          <p:cNvPicPr>
            <a:picLocks noChangeAspect="1"/>
          </p:cNvPicPr>
          <p:nvPr/>
        </p:nvPicPr>
        <p:blipFill>
          <a:blip r:embed="rId4"/>
          <a:stretch>
            <a:fillRect/>
          </a:stretch>
        </p:blipFill>
        <p:spPr>
          <a:xfrm>
            <a:off x="2377743" y="2289679"/>
            <a:ext cx="1518178" cy="2625622"/>
          </a:xfrm>
          <a:prstGeom prst="rect">
            <a:avLst/>
          </a:prstGeom>
        </p:spPr>
      </p:pic>
      <p:pic>
        <p:nvPicPr>
          <p:cNvPr id="17" name="Picture 16"/>
          <p:cNvPicPr>
            <a:picLocks noChangeAspect="1"/>
          </p:cNvPicPr>
          <p:nvPr/>
        </p:nvPicPr>
        <p:blipFill>
          <a:blip r:embed="rId5"/>
          <a:stretch>
            <a:fillRect/>
          </a:stretch>
        </p:blipFill>
        <p:spPr>
          <a:xfrm>
            <a:off x="4010272" y="2293051"/>
            <a:ext cx="1652855" cy="2625622"/>
          </a:xfrm>
          <a:prstGeom prst="rect">
            <a:avLst/>
          </a:prstGeom>
        </p:spPr>
      </p:pic>
      <p:pic>
        <p:nvPicPr>
          <p:cNvPr id="18" name="Picture 17"/>
          <p:cNvPicPr>
            <a:picLocks noChangeAspect="1"/>
          </p:cNvPicPr>
          <p:nvPr/>
        </p:nvPicPr>
        <p:blipFill>
          <a:blip r:embed="rId6"/>
          <a:stretch>
            <a:fillRect/>
          </a:stretch>
        </p:blipFill>
        <p:spPr>
          <a:xfrm>
            <a:off x="7485542" y="2282933"/>
            <a:ext cx="1538142" cy="2632367"/>
          </a:xfrm>
          <a:prstGeom prst="rect">
            <a:avLst/>
          </a:prstGeom>
        </p:spPr>
      </p:pic>
      <p:pic>
        <p:nvPicPr>
          <p:cNvPr id="19" name="Picture 18"/>
          <p:cNvPicPr>
            <a:picLocks noChangeAspect="1"/>
          </p:cNvPicPr>
          <p:nvPr/>
        </p:nvPicPr>
        <p:blipFill rotWithShape="1">
          <a:blip r:embed="rId7"/>
          <a:srcRect r="6141"/>
          <a:stretch/>
        </p:blipFill>
        <p:spPr>
          <a:xfrm>
            <a:off x="5777480" y="2289679"/>
            <a:ext cx="1593708" cy="2628994"/>
          </a:xfrm>
          <a:prstGeom prst="rect">
            <a:avLst/>
          </a:prstGeom>
        </p:spPr>
      </p:pic>
      <p:pic>
        <p:nvPicPr>
          <p:cNvPr id="21" name="Picture 20"/>
          <p:cNvPicPr>
            <a:picLocks noChangeAspect="1"/>
          </p:cNvPicPr>
          <p:nvPr/>
        </p:nvPicPr>
        <p:blipFill rotWithShape="1">
          <a:blip r:embed="rId8"/>
          <a:srcRect l="19866" t="12780" r="17362" b="58947"/>
          <a:stretch/>
        </p:blipFill>
        <p:spPr>
          <a:xfrm>
            <a:off x="5779379" y="2418847"/>
            <a:ext cx="1591810" cy="496513"/>
          </a:xfrm>
          <a:prstGeom prst="rect">
            <a:avLst/>
          </a:prstGeom>
        </p:spPr>
      </p:pic>
      <p:sp>
        <p:nvSpPr>
          <p:cNvPr id="22" name="TextBox 21"/>
          <p:cNvSpPr txBox="1"/>
          <p:nvPr/>
        </p:nvSpPr>
        <p:spPr>
          <a:xfrm>
            <a:off x="88195" y="4199719"/>
            <a:ext cx="2068985" cy="715581"/>
          </a:xfrm>
          <a:prstGeom prst="rect">
            <a:avLst/>
          </a:prstGeom>
          <a:noFill/>
        </p:spPr>
        <p:txBody>
          <a:bodyPr wrap="square" rtlCol="0">
            <a:spAutoFit/>
          </a:bodyPr>
          <a:lstStyle/>
          <a:p>
            <a:pPr algn="ctr"/>
            <a:r>
              <a:rPr lang="en-US" sz="1350" b="1" dirty="0">
                <a:solidFill>
                  <a:srgbClr val="002E97"/>
                </a:solidFill>
              </a:rPr>
              <a:t>Working in the modernized NSRS:</a:t>
            </a:r>
          </a:p>
          <a:p>
            <a:pPr algn="ctr"/>
            <a:r>
              <a:rPr lang="en-US" sz="1350" b="1" i="1" dirty="0">
                <a:solidFill>
                  <a:srgbClr val="002E97"/>
                </a:solidFill>
              </a:rPr>
              <a:t>NOAA TR NOS NGS 67</a:t>
            </a:r>
          </a:p>
        </p:txBody>
      </p:sp>
      <p:pic>
        <p:nvPicPr>
          <p:cNvPr id="23" name="Picture 22"/>
          <p:cNvPicPr>
            <a:picLocks noChangeAspect="1"/>
          </p:cNvPicPr>
          <p:nvPr/>
        </p:nvPicPr>
        <p:blipFill>
          <a:blip r:embed="rId9"/>
          <a:stretch>
            <a:fillRect/>
          </a:stretch>
        </p:blipFill>
        <p:spPr>
          <a:xfrm>
            <a:off x="88194" y="1467761"/>
            <a:ext cx="2068985" cy="2731958"/>
          </a:xfrm>
          <a:prstGeom prst="rect">
            <a:avLst/>
          </a:prstGeom>
        </p:spPr>
      </p:pic>
    </p:spTree>
    <p:extLst>
      <p:ext uri="{BB962C8B-B14F-4D97-AF65-F5344CB8AC3E}">
        <p14:creationId xmlns:p14="http://schemas.microsoft.com/office/powerpoint/2010/main" val="20161699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1273341" y="4638695"/>
            <a:ext cx="6597317"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5" name="TextBox 1">
            <a:extLst>
              <a:ext uri="{FF2B5EF4-FFF2-40B4-BE49-F238E27FC236}">
                <a16:creationId xmlns:a16="http://schemas.microsoft.com/office/drawing/2014/main" id="{92DA5A93-0069-4DF7-A180-9D4398DF1AB5}"/>
              </a:ext>
            </a:extLst>
          </p:cNvPr>
          <p:cNvSpPr txBox="1"/>
          <p:nvPr/>
        </p:nvSpPr>
        <p:spPr>
          <a:xfrm>
            <a:off x="1467305" y="420514"/>
            <a:ext cx="620939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–Webinar Series</a:t>
            </a:r>
            <a:endParaRPr sz="3600" dirty="0">
              <a:solidFill>
                <a:srgbClr val="002E97"/>
              </a:solidFill>
            </a:endParaRPr>
          </a:p>
        </p:txBody>
      </p:sp>
      <p:pic>
        <p:nvPicPr>
          <p:cNvPr id="3" name="Picture 2">
            <a:extLst>
              <a:ext uri="{FF2B5EF4-FFF2-40B4-BE49-F238E27FC236}">
                <a16:creationId xmlns:a16="http://schemas.microsoft.com/office/drawing/2014/main" id="{455015F6-E0B8-4F47-BC67-B02CD87121F0}"/>
              </a:ext>
            </a:extLst>
          </p:cNvPr>
          <p:cNvPicPr>
            <a:picLocks noChangeAspect="1"/>
          </p:cNvPicPr>
          <p:nvPr/>
        </p:nvPicPr>
        <p:blipFill>
          <a:blip r:embed="rId3"/>
          <a:stretch>
            <a:fillRect/>
          </a:stretch>
        </p:blipFill>
        <p:spPr>
          <a:xfrm>
            <a:off x="2107182" y="1049304"/>
            <a:ext cx="4929634" cy="3146575"/>
          </a:xfrm>
          <a:prstGeom prst="rect">
            <a:avLst/>
          </a:prstGeom>
        </p:spPr>
      </p:pic>
      <p:sp>
        <p:nvSpPr>
          <p:cNvPr id="6" name="Rectangle 2">
            <a:extLst>
              <a:ext uri="{FF2B5EF4-FFF2-40B4-BE49-F238E27FC236}">
                <a16:creationId xmlns:a16="http://schemas.microsoft.com/office/drawing/2014/main" id="{6E4975CD-92FD-4E4F-8F78-2A0007DC589A}"/>
              </a:ext>
            </a:extLst>
          </p:cNvPr>
          <p:cNvSpPr txBox="1"/>
          <p:nvPr/>
        </p:nvSpPr>
        <p:spPr>
          <a:xfrm>
            <a:off x="2887564" y="4238585"/>
            <a:ext cx="336886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*Certificates of Attendance</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07207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50</a:t>
            </a:fld>
            <a:endParaRPr lang="en-US"/>
          </a:p>
        </p:txBody>
      </p:sp>
      <p:sp>
        <p:nvSpPr>
          <p:cNvPr id="3" name="Title 1"/>
          <p:cNvSpPr>
            <a:spLocks noGrp="1"/>
          </p:cNvSpPr>
          <p:nvPr>
            <p:ph type="title"/>
          </p:nvPr>
        </p:nvSpPr>
        <p:spPr>
          <a:xfrm>
            <a:off x="457200" y="205978"/>
            <a:ext cx="8229600" cy="857251"/>
          </a:xfrm>
        </p:spPr>
        <p:txBody>
          <a:bodyPr>
            <a:normAutofit/>
          </a:bodyPr>
          <a:lstStyle/>
          <a:p>
            <a:r>
              <a:rPr lang="en-US" sz="3200" dirty="0">
                <a:solidFill>
                  <a:srgbClr val="002E97"/>
                </a:solidFill>
                <a:latin typeface="Times New Roman" panose="02020603050405020304" pitchFamily="18" charset="0"/>
                <a:cs typeface="Times New Roman" panose="02020603050405020304" pitchFamily="18" charset="0"/>
              </a:rPr>
              <a:t>New coordinates in Modernized NSRS</a:t>
            </a:r>
          </a:p>
        </p:txBody>
      </p:sp>
      <p:sp>
        <p:nvSpPr>
          <p:cNvPr id="4" name="Content Placeholder 2"/>
          <p:cNvSpPr txBox="1">
            <a:spLocks/>
          </p:cNvSpPr>
          <p:nvPr/>
        </p:nvSpPr>
        <p:spPr>
          <a:xfrm>
            <a:off x="225459" y="1302171"/>
            <a:ext cx="4123944" cy="3580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gn="l" hangingPunct="1"/>
            <a:r>
              <a:rPr lang="en-US" sz="1800" i="1" dirty="0">
                <a:solidFill>
                  <a:srgbClr val="002E97"/>
                </a:solidFill>
              </a:rPr>
              <a:t>“These are coordinates which have been </a:t>
            </a:r>
            <a:r>
              <a:rPr lang="en-US" sz="1800" b="1" i="1" dirty="0">
                <a:solidFill>
                  <a:srgbClr val="002E97"/>
                </a:solidFill>
              </a:rPr>
              <a:t>estimated by NGS</a:t>
            </a:r>
            <a:r>
              <a:rPr lang="en-US" sz="1800" i="1" dirty="0">
                <a:solidFill>
                  <a:srgbClr val="002E97"/>
                </a:solidFill>
              </a:rPr>
              <a:t>, from time-dependent age-limited historic survey data, CORS coordinate functions and an intra-frame velocity model, </a:t>
            </a:r>
            <a:r>
              <a:rPr lang="en-US" sz="1800" b="1" i="1" dirty="0">
                <a:solidFill>
                  <a:srgbClr val="002E97"/>
                </a:solidFill>
              </a:rPr>
              <a:t>at an official NSRS reference epoch”</a:t>
            </a:r>
          </a:p>
          <a:p>
            <a:pPr algn="l" hangingPunct="1"/>
            <a:endParaRPr lang="en-US" sz="1800" b="1" i="1" dirty="0">
              <a:solidFill>
                <a:srgbClr val="002E97"/>
              </a:solidFill>
            </a:endParaRPr>
          </a:p>
          <a:p>
            <a:pPr marL="285750" indent="-285750" algn="l" hangingPunct="1">
              <a:buFont typeface="Arial" panose="020B0604020202020204" pitchFamily="34" charset="0"/>
              <a:buChar char="•"/>
            </a:pPr>
            <a:r>
              <a:rPr lang="en-US" sz="1800" dirty="0">
                <a:solidFill>
                  <a:srgbClr val="002E97"/>
                </a:solidFill>
              </a:rPr>
              <a:t>An estimated “snapshot” of entire network</a:t>
            </a:r>
          </a:p>
          <a:p>
            <a:pPr marL="285750" indent="-285750" algn="l" hangingPunct="1">
              <a:buFont typeface="Arial" panose="020B0604020202020204" pitchFamily="34" charset="0"/>
              <a:buChar char="•"/>
            </a:pPr>
            <a:r>
              <a:rPr lang="en-US" sz="1800" dirty="0">
                <a:solidFill>
                  <a:srgbClr val="002E97"/>
                </a:solidFill>
              </a:rPr>
              <a:t>Every 5 or 10 years</a:t>
            </a:r>
          </a:p>
          <a:p>
            <a:pPr marL="285750" indent="-285750" algn="l" hangingPunct="1">
              <a:buFont typeface="Arial" panose="020B0604020202020204" pitchFamily="34" charset="0"/>
              <a:buChar char="•"/>
            </a:pPr>
            <a:r>
              <a:rPr lang="en-US" sz="1800" dirty="0">
                <a:solidFill>
                  <a:srgbClr val="002E97"/>
                </a:solidFill>
              </a:rPr>
              <a:t>Similar to NAD 83(2011) epoch 2010.00</a:t>
            </a:r>
          </a:p>
          <a:p>
            <a:pPr hangingPunct="1"/>
            <a:endParaRPr lang="en-US" sz="1800" dirty="0">
              <a:solidFill>
                <a:srgbClr val="002E97"/>
              </a:solidFill>
            </a:endParaRPr>
          </a:p>
        </p:txBody>
      </p:sp>
      <p:sp>
        <p:nvSpPr>
          <p:cNvPr id="5" name="TextBox 4"/>
          <p:cNvSpPr txBox="1"/>
          <p:nvPr/>
        </p:nvSpPr>
        <p:spPr>
          <a:xfrm>
            <a:off x="225459" y="822369"/>
            <a:ext cx="3938899" cy="461665"/>
          </a:xfrm>
          <a:prstGeom prst="rect">
            <a:avLst/>
          </a:prstGeom>
          <a:noFill/>
        </p:spPr>
        <p:txBody>
          <a:bodyPr wrap="none" rtlCol="0">
            <a:spAutoFit/>
          </a:bodyPr>
          <a:lstStyle/>
          <a:p>
            <a:r>
              <a:rPr lang="en-US" sz="2400" b="1" u="sng" dirty="0">
                <a:solidFill>
                  <a:srgbClr val="002E97"/>
                </a:solidFill>
              </a:rPr>
              <a:t>Reference Epoch Coordinates</a:t>
            </a:r>
          </a:p>
        </p:txBody>
      </p:sp>
      <p:sp>
        <p:nvSpPr>
          <p:cNvPr id="6" name="TextBox 5"/>
          <p:cNvSpPr txBox="1"/>
          <p:nvPr/>
        </p:nvSpPr>
        <p:spPr>
          <a:xfrm>
            <a:off x="4480561" y="832396"/>
            <a:ext cx="3510898" cy="461665"/>
          </a:xfrm>
          <a:prstGeom prst="rect">
            <a:avLst/>
          </a:prstGeom>
          <a:noFill/>
        </p:spPr>
        <p:txBody>
          <a:bodyPr wrap="none" rtlCol="0">
            <a:spAutoFit/>
          </a:bodyPr>
          <a:lstStyle/>
          <a:p>
            <a:r>
              <a:rPr lang="en-US" sz="2400" b="1" u="sng" dirty="0">
                <a:solidFill>
                  <a:srgbClr val="002E97"/>
                </a:solidFill>
              </a:rPr>
              <a:t>Survey Epoch Coordinates</a:t>
            </a:r>
          </a:p>
        </p:txBody>
      </p:sp>
      <p:sp>
        <p:nvSpPr>
          <p:cNvPr id="7" name="Content Placeholder 2"/>
          <p:cNvSpPr txBox="1">
            <a:spLocks/>
          </p:cNvSpPr>
          <p:nvPr/>
        </p:nvSpPr>
        <p:spPr bwMode="auto">
          <a:xfrm>
            <a:off x="4480561" y="1270667"/>
            <a:ext cx="4455312" cy="387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1800" i="1" dirty="0">
                <a:solidFill>
                  <a:srgbClr val="002E97"/>
                </a:solidFill>
                <a:latin typeface="+mj-lt"/>
              </a:rPr>
              <a:t>“These are coordinates </a:t>
            </a:r>
            <a:r>
              <a:rPr lang="en-US" sz="1800" b="1" dirty="0">
                <a:solidFill>
                  <a:srgbClr val="002E97"/>
                </a:solidFill>
                <a:latin typeface="+mj-lt"/>
              </a:rPr>
              <a:t>computed by NGS </a:t>
            </a:r>
            <a:r>
              <a:rPr lang="en-US" sz="1800" i="1" dirty="0">
                <a:solidFill>
                  <a:srgbClr val="002E97"/>
                </a:solidFill>
                <a:latin typeface="+mj-lt"/>
              </a:rPr>
              <a:t>using submitted data and metadata, checked and adjusted and </a:t>
            </a:r>
            <a:r>
              <a:rPr lang="en-US" sz="1800" b="1" dirty="0">
                <a:solidFill>
                  <a:srgbClr val="002E97"/>
                </a:solidFill>
                <a:latin typeface="+mj-lt"/>
              </a:rPr>
              <a:t>referenced to distinct epochs through time</a:t>
            </a:r>
            <a:r>
              <a:rPr lang="en-US" sz="1800" i="1" dirty="0">
                <a:solidFill>
                  <a:srgbClr val="002E97"/>
                </a:solidFill>
                <a:latin typeface="+mj-lt"/>
              </a:rPr>
              <a:t>.” </a:t>
            </a:r>
            <a:r>
              <a:rPr lang="en-US" sz="2200" i="1" dirty="0">
                <a:solidFill>
                  <a:srgbClr val="002E97"/>
                </a:solidFill>
                <a:latin typeface="+mj-lt"/>
              </a:rPr>
              <a:t> </a:t>
            </a:r>
          </a:p>
          <a:p>
            <a:pPr marL="57150" indent="0">
              <a:buNone/>
            </a:pPr>
            <a:endParaRPr lang="en-US" sz="2200" i="1" dirty="0">
              <a:solidFill>
                <a:srgbClr val="002E97"/>
              </a:solidFill>
              <a:latin typeface="+mj-lt"/>
            </a:endParaRPr>
          </a:p>
          <a:p>
            <a:r>
              <a:rPr lang="en-US" sz="1800" dirty="0">
                <a:solidFill>
                  <a:srgbClr val="002E97"/>
                </a:solidFill>
                <a:latin typeface="+mj-lt"/>
              </a:rPr>
              <a:t>Provides what a mark’s coordinates when it was last surveyed?</a:t>
            </a:r>
          </a:p>
          <a:p>
            <a:r>
              <a:rPr lang="en-US" sz="1800" dirty="0">
                <a:solidFill>
                  <a:srgbClr val="002E97"/>
                </a:solidFill>
                <a:latin typeface="+mj-lt"/>
              </a:rPr>
              <a:t>NGS will adjust multiple surveys in timespans called “adjustment windows”, to a single epoch within that window.</a:t>
            </a:r>
          </a:p>
          <a:p>
            <a:r>
              <a:rPr lang="en-US" sz="1800" dirty="0">
                <a:solidFill>
                  <a:srgbClr val="002E97"/>
                </a:solidFill>
                <a:latin typeface="+mj-lt"/>
              </a:rPr>
              <a:t>Multiple SECs can show changes over time</a:t>
            </a:r>
          </a:p>
          <a:p>
            <a:endParaRPr lang="en-US" sz="1800" dirty="0">
              <a:solidFill>
                <a:srgbClr val="002E97"/>
              </a:solidFill>
              <a:latin typeface="+mj-lt"/>
            </a:endParaRPr>
          </a:p>
        </p:txBody>
      </p:sp>
    </p:spTree>
    <p:extLst>
      <p:ext uri="{BB962C8B-B14F-4D97-AF65-F5344CB8AC3E}">
        <p14:creationId xmlns:p14="http://schemas.microsoft.com/office/powerpoint/2010/main" val="190989705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24210"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51</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998173"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14" name="Picture 13">
            <a:extLst>
              <a:ext uri="{FF2B5EF4-FFF2-40B4-BE49-F238E27FC236}">
                <a16:creationId xmlns:a16="http://schemas.microsoft.com/office/drawing/2014/main" id="{8B70181A-A7E1-40AA-B159-A011D7449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12" y="1194372"/>
            <a:ext cx="4423076" cy="3317307"/>
          </a:xfrm>
          <a:prstGeom prst="rect">
            <a:avLst/>
          </a:prstGeom>
        </p:spPr>
      </p:pic>
      <p:pic>
        <p:nvPicPr>
          <p:cNvPr id="15" name="Picture 14">
            <a:extLst>
              <a:ext uri="{FF2B5EF4-FFF2-40B4-BE49-F238E27FC236}">
                <a16:creationId xmlns:a16="http://schemas.microsoft.com/office/drawing/2014/main" id="{05F08657-4394-41C0-941B-7DE7F6924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768" y="1194372"/>
            <a:ext cx="4442895" cy="3332172"/>
          </a:xfrm>
          <a:prstGeom prst="rect">
            <a:avLst/>
          </a:prstGeom>
        </p:spPr>
      </p:pic>
      <p:sp>
        <p:nvSpPr>
          <p:cNvPr id="16" name="TextBox 1">
            <a:extLst>
              <a:ext uri="{FF2B5EF4-FFF2-40B4-BE49-F238E27FC236}">
                <a16:creationId xmlns:a16="http://schemas.microsoft.com/office/drawing/2014/main" id="{5F24E883-5735-462E-889C-ECBB12F78C3C}"/>
              </a:ext>
            </a:extLst>
          </p:cNvPr>
          <p:cNvSpPr txBox="1"/>
          <p:nvPr/>
        </p:nvSpPr>
        <p:spPr>
          <a:xfrm>
            <a:off x="2858277" y="281009"/>
            <a:ext cx="3291925"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SPCS of 2022</a:t>
            </a:r>
          </a:p>
        </p:txBody>
      </p:sp>
    </p:spTree>
    <p:extLst>
      <p:ext uri="{BB962C8B-B14F-4D97-AF65-F5344CB8AC3E}">
        <p14:creationId xmlns:p14="http://schemas.microsoft.com/office/powerpoint/2010/main" val="124571695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5F24E883-5735-462E-889C-ECBB12F78C3C}"/>
              </a:ext>
            </a:extLst>
          </p:cNvPr>
          <p:cNvSpPr txBox="1"/>
          <p:nvPr/>
        </p:nvSpPr>
        <p:spPr>
          <a:xfrm>
            <a:off x="2076446" y="290049"/>
            <a:ext cx="499110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CO </a:t>
            </a:r>
            <a:r>
              <a:rPr sz="3600" dirty="0">
                <a:solidFill>
                  <a:srgbClr val="002E97"/>
                </a:solidFill>
              </a:rPr>
              <a:t>SPCS </a:t>
            </a:r>
            <a:r>
              <a:rPr lang="en-US" sz="3600" dirty="0">
                <a:solidFill>
                  <a:srgbClr val="002E97"/>
                </a:solidFill>
              </a:rPr>
              <a:t>LDP Layer (35)</a:t>
            </a:r>
            <a:endParaRPr sz="3600" dirty="0">
              <a:solidFill>
                <a:srgbClr val="002E97"/>
              </a:solidFill>
            </a:endParaRPr>
          </a:p>
        </p:txBody>
      </p:sp>
      <p:pic>
        <p:nvPicPr>
          <p:cNvPr id="6" name="Picture 5">
            <a:extLst>
              <a:ext uri="{FF2B5EF4-FFF2-40B4-BE49-F238E27FC236}">
                <a16:creationId xmlns:a16="http://schemas.microsoft.com/office/drawing/2014/main" id="{477C0735-353D-4072-89E7-F3BAD4F8A7EA}"/>
              </a:ext>
            </a:extLst>
          </p:cNvPr>
          <p:cNvPicPr>
            <a:picLocks noChangeAspect="1"/>
          </p:cNvPicPr>
          <p:nvPr/>
        </p:nvPicPr>
        <p:blipFill rotWithShape="1">
          <a:blip r:embed="rId4"/>
          <a:srcRect l="12592" t="240" b="2363"/>
          <a:stretch/>
        </p:blipFill>
        <p:spPr>
          <a:xfrm>
            <a:off x="2807208" y="895339"/>
            <a:ext cx="5330000" cy="3958112"/>
          </a:xfrm>
          <a:prstGeom prst="rect">
            <a:avLst/>
          </a:prstGeom>
        </p:spPr>
      </p:pic>
      <p:pic>
        <p:nvPicPr>
          <p:cNvPr id="2" name="Picture 1">
            <a:extLst>
              <a:ext uri="{FF2B5EF4-FFF2-40B4-BE49-F238E27FC236}">
                <a16:creationId xmlns:a16="http://schemas.microsoft.com/office/drawing/2014/main" id="{8E087A66-8161-43DB-AC67-9D9D820807B1}"/>
              </a:ext>
            </a:extLst>
          </p:cNvPr>
          <p:cNvPicPr>
            <a:picLocks noChangeAspect="1"/>
          </p:cNvPicPr>
          <p:nvPr/>
        </p:nvPicPr>
        <p:blipFill>
          <a:blip r:embed="rId5"/>
          <a:stretch>
            <a:fillRect/>
          </a:stretch>
        </p:blipFill>
        <p:spPr>
          <a:xfrm>
            <a:off x="852421" y="1627957"/>
            <a:ext cx="1619048" cy="2161905"/>
          </a:xfrm>
          <a:prstGeom prst="rect">
            <a:avLst/>
          </a:prstGeom>
        </p:spPr>
      </p:pic>
      <p:sp>
        <p:nvSpPr>
          <p:cNvPr id="4" name="Rectangle 3">
            <a:extLst>
              <a:ext uri="{FF2B5EF4-FFF2-40B4-BE49-F238E27FC236}">
                <a16:creationId xmlns:a16="http://schemas.microsoft.com/office/drawing/2014/main" id="{7B5F272E-5227-41C8-96FA-E644F4081F7A}"/>
              </a:ext>
            </a:extLst>
          </p:cNvPr>
          <p:cNvSpPr/>
          <p:nvPr/>
        </p:nvSpPr>
        <p:spPr>
          <a:xfrm>
            <a:off x="192024" y="4880990"/>
            <a:ext cx="8951976" cy="276999"/>
          </a:xfrm>
          <a:prstGeom prst="rect">
            <a:avLst/>
          </a:prstGeom>
        </p:spPr>
        <p:txBody>
          <a:bodyPr wrap="square">
            <a:spAutoFit/>
          </a:bodyPr>
          <a:lstStyle/>
          <a:p>
            <a:r>
              <a:rPr lang="en-US" sz="1200" dirty="0"/>
              <a:t>https://experience.arcgis.com/experience/146e352d6361485b84cff36a92ff8e58/page/Home/?views=view_5%2CNew-State-Plane</a:t>
            </a:r>
          </a:p>
        </p:txBody>
      </p:sp>
    </p:spTree>
    <p:extLst>
      <p:ext uri="{BB962C8B-B14F-4D97-AF65-F5344CB8AC3E}">
        <p14:creationId xmlns:p14="http://schemas.microsoft.com/office/powerpoint/2010/main" val="214898464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54</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NGS Map</a:t>
            </a:r>
          </a:p>
        </p:txBody>
      </p:sp>
      <p:pic>
        <p:nvPicPr>
          <p:cNvPr id="6" name="Picture 5">
            <a:extLst>
              <a:ext uri="{FF2B5EF4-FFF2-40B4-BE49-F238E27FC236}">
                <a16:creationId xmlns:a16="http://schemas.microsoft.com/office/drawing/2014/main" id="{74CE446C-328E-42A7-9C9B-2518C8849C40}"/>
              </a:ext>
            </a:extLst>
          </p:cNvPr>
          <p:cNvPicPr>
            <a:picLocks noChangeAspect="1"/>
          </p:cNvPicPr>
          <p:nvPr/>
        </p:nvPicPr>
        <p:blipFill>
          <a:blip r:embed="rId4"/>
          <a:stretch>
            <a:fillRect/>
          </a:stretch>
        </p:blipFill>
        <p:spPr>
          <a:xfrm>
            <a:off x="511608" y="844315"/>
            <a:ext cx="8043201" cy="3925249"/>
          </a:xfrm>
          <a:prstGeom prst="rect">
            <a:avLst/>
          </a:prstGeom>
        </p:spPr>
      </p:pic>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spTree>
    <p:extLst>
      <p:ext uri="{BB962C8B-B14F-4D97-AF65-F5344CB8AC3E}">
        <p14:creationId xmlns:p14="http://schemas.microsoft.com/office/powerpoint/2010/main" val="420068639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55</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22508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rPr>
              <a:t>NGS ArcGIS Online Resources</a:t>
            </a:r>
            <a:endParaRPr sz="3200" dirty="0">
              <a:solidFill>
                <a:srgbClr val="002E97"/>
              </a:solidFill>
            </a:endParaRPr>
          </a:p>
        </p:txBody>
      </p:sp>
      <p:sp>
        <p:nvSpPr>
          <p:cNvPr id="9" name="Rectangle 8">
            <a:extLst>
              <a:ext uri="{FF2B5EF4-FFF2-40B4-BE49-F238E27FC236}">
                <a16:creationId xmlns:a16="http://schemas.microsoft.com/office/drawing/2014/main" id="{92BB8850-E06B-4858-A070-95036AAC72A6}"/>
              </a:ext>
            </a:extLst>
          </p:cNvPr>
          <p:cNvSpPr/>
          <p:nvPr/>
        </p:nvSpPr>
        <p:spPr>
          <a:xfrm>
            <a:off x="-224966" y="1579761"/>
            <a:ext cx="4257121" cy="2339102"/>
          </a:xfrm>
          <a:prstGeom prst="rect">
            <a:avLst/>
          </a:prstGeom>
        </p:spPr>
        <p:txBody>
          <a:bodyPr wrap="square">
            <a:spAutoFit/>
          </a:bodyPr>
          <a:lstStyle/>
          <a:p>
            <a:pPr marL="457200"/>
            <a:r>
              <a:rPr lang="en-US" u="sng" dirty="0">
                <a:solidFill>
                  <a:srgbClr val="1155CC"/>
                </a:solidFill>
                <a:latin typeface="Times New Roman" panose="02020603050405020304" pitchFamily="18" charset="0"/>
                <a:cs typeface="Times New Roman" panose="02020603050405020304" pitchFamily="18" charset="0"/>
                <a:hlinkClick r:id="rId4"/>
              </a:rPr>
              <a:t>NGS Datasheets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5"/>
              </a:rPr>
              <a:t>NOAA CORS Network</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6"/>
              </a:rPr>
              <a:t>GPS on Benchmarks Priority List</a:t>
            </a:r>
            <a:r>
              <a:rPr lang="en-US" dirty="0">
                <a:latin typeface="Times New Roman" panose="02020603050405020304" pitchFamily="18" charset="0"/>
                <a:cs typeface="Times New Roman" panose="02020603050405020304" pitchFamily="18" charset="0"/>
              </a:rPr>
              <a:t> </a:t>
            </a:r>
          </a:p>
          <a:p>
            <a:pPr marL="457200"/>
            <a:r>
              <a:rPr lang="en-US" sz="2000" dirty="0">
                <a:solidFill>
                  <a:srgbClr val="002E97"/>
                </a:solidFill>
                <a:latin typeface="Times New Roman" panose="02020603050405020304" pitchFamily="18" charset="0"/>
                <a:cs typeface="Times New Roman" panose="02020603050405020304" pitchFamily="18" charset="0"/>
              </a:rPr>
              <a:t>	</a:t>
            </a:r>
            <a:r>
              <a:rPr lang="en-US" dirty="0">
                <a:solidFill>
                  <a:srgbClr val="002E97"/>
                </a:solidFill>
                <a:latin typeface="Times New Roman" panose="02020603050405020304" pitchFamily="18" charset="0"/>
                <a:cs typeface="Times New Roman" panose="02020603050405020304" pitchFamily="18" charset="0"/>
              </a:rPr>
              <a:t>(4 layers - marks, hexagons)</a:t>
            </a:r>
          </a:p>
          <a:p>
            <a:pPr marL="457200"/>
            <a:r>
              <a:rPr lang="en-US" u="sng" dirty="0">
                <a:solidFill>
                  <a:srgbClr val="1155CC"/>
                </a:solidFill>
                <a:latin typeface="Times New Roman" panose="02020603050405020304" pitchFamily="18" charset="0"/>
                <a:cs typeface="Times New Roman" panose="02020603050405020304" pitchFamily="18" charset="0"/>
                <a:hlinkClick r:id="rId7"/>
              </a:rPr>
              <a:t>GEOID18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8"/>
              </a:rPr>
              <a:t>GEOID12B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9"/>
              </a:rPr>
              <a:t>OPUS Shared Solutions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10"/>
              </a:rPr>
              <a:t>Mark Recoveries Submitted to NGS</a:t>
            </a: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238113" cy="461665"/>
          </a:xfrm>
          <a:prstGeom prst="rect">
            <a:avLst/>
          </a:prstGeom>
        </p:spPr>
        <p:txBody>
          <a:bodyPr wrap="none">
            <a:spAutoFit/>
          </a:bodyPr>
          <a:lstStyle/>
          <a:p>
            <a:r>
              <a:rPr lang="en-US" sz="2400" dirty="0">
                <a:solidFill>
                  <a:srgbClr val="002E97"/>
                </a:solidFill>
              </a:rPr>
              <a:t>Feature Services</a:t>
            </a:r>
            <a:endParaRPr lang="en-US" sz="2400" dirty="0"/>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651688" cy="461665"/>
          </a:xfrm>
          <a:prstGeom prst="rect">
            <a:avLst/>
          </a:prstGeom>
        </p:spPr>
        <p:txBody>
          <a:bodyPr wrap="none">
            <a:spAutoFit/>
          </a:bodyPr>
          <a:lstStyle/>
          <a:p>
            <a:r>
              <a:rPr lang="en-US" sz="2400" dirty="0">
                <a:solidFill>
                  <a:srgbClr val="002E97"/>
                </a:solidFill>
              </a:rPr>
              <a:t>Raster Tile Services</a:t>
            </a:r>
            <a:endParaRPr lang="en-US" sz="2400" dirty="0"/>
          </a:p>
        </p:txBody>
      </p:sp>
      <p:sp>
        <p:nvSpPr>
          <p:cNvPr id="12" name="Rectangle 11">
            <a:extLst>
              <a:ext uri="{FF2B5EF4-FFF2-40B4-BE49-F238E27FC236}">
                <a16:creationId xmlns:a16="http://schemas.microsoft.com/office/drawing/2014/main" id="{A32088FA-4135-4B7E-8C01-5E0B5D251BA9}"/>
              </a:ext>
            </a:extLst>
          </p:cNvPr>
          <p:cNvSpPr/>
          <p:nvPr/>
        </p:nvSpPr>
        <p:spPr>
          <a:xfrm>
            <a:off x="4438623" y="1579761"/>
            <a:ext cx="5027526" cy="1200329"/>
          </a:xfrm>
          <a:prstGeom prst="rect">
            <a:avLst/>
          </a:prstGeom>
        </p:spPr>
        <p:txBody>
          <a:bodyPr wrap="square">
            <a:spAutoFit/>
          </a:bodyPr>
          <a:lstStyle/>
          <a:p>
            <a:pPr marL="457200"/>
            <a:r>
              <a:rPr lang="en-US" dirty="0">
                <a:solidFill>
                  <a:srgbClr val="002E97"/>
                </a:solidFill>
                <a:latin typeface="Times New Roman" panose="02020603050405020304" pitchFamily="18" charset="0"/>
                <a:cs typeface="Times New Roman" panose="02020603050405020304" pitchFamily="18" charset="0"/>
              </a:rPr>
              <a:t>GEOID18 Height (</a:t>
            </a:r>
            <a:r>
              <a:rPr lang="en-US" u="sng" dirty="0">
                <a:solidFill>
                  <a:srgbClr val="1155CC"/>
                </a:solidFill>
                <a:latin typeface="Times New Roman" panose="02020603050405020304" pitchFamily="18" charset="0"/>
                <a:cs typeface="Times New Roman" panose="02020603050405020304" pitchFamily="18" charset="0"/>
                <a:hlinkClick r:id="rId11"/>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2"/>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Difference (</a:t>
            </a:r>
            <a:r>
              <a:rPr lang="en-US" u="sng" dirty="0">
                <a:solidFill>
                  <a:srgbClr val="1155CC"/>
                </a:solidFill>
                <a:latin typeface="Times New Roman" panose="02020603050405020304" pitchFamily="18" charset="0"/>
                <a:cs typeface="Times New Roman" panose="02020603050405020304" pitchFamily="18" charset="0"/>
                <a:hlinkClick r:id="rId13"/>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4"/>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Uncertainty (</a:t>
            </a:r>
            <a:r>
              <a:rPr lang="en-US" u="sng" dirty="0">
                <a:solidFill>
                  <a:srgbClr val="1155CC"/>
                </a:solidFill>
                <a:latin typeface="Times New Roman" panose="02020603050405020304" pitchFamily="18" charset="0"/>
                <a:cs typeface="Times New Roman" panose="02020603050405020304" pitchFamily="18" charset="0"/>
                <a:hlinkClick r:id="rId15"/>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6"/>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Improvements (</a:t>
            </a:r>
            <a:r>
              <a:rPr lang="en-US" u="sng" dirty="0">
                <a:solidFill>
                  <a:srgbClr val="1155CC"/>
                </a:solidFill>
                <a:latin typeface="Times New Roman" panose="02020603050405020304" pitchFamily="18" charset="0"/>
                <a:cs typeface="Times New Roman" panose="02020603050405020304" pitchFamily="18" charset="0"/>
                <a:hlinkClick r:id="rId17"/>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8"/>
              </a:rPr>
              <a:t>PRVI</a:t>
            </a:r>
            <a:r>
              <a:rPr lang="en-US" dirty="0">
                <a:solidFill>
                  <a:srgbClr val="002E97"/>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160113" cy="461665"/>
          </a:xfrm>
          <a:prstGeom prst="rect">
            <a:avLst/>
          </a:prstGeom>
        </p:spPr>
        <p:txBody>
          <a:bodyPr wrap="none">
            <a:spAutoFit/>
          </a:bodyPr>
          <a:lstStyle/>
          <a:p>
            <a:r>
              <a:rPr lang="en-US" sz="2400" dirty="0">
                <a:solidFill>
                  <a:srgbClr val="002E97"/>
                </a:solidFill>
              </a:rPr>
              <a:t>*Geospatial Resources Webinar</a:t>
            </a:r>
            <a:endParaRPr lang="en-US" sz="2400" dirty="0"/>
          </a:p>
        </p:txBody>
      </p:sp>
    </p:spTree>
    <p:extLst>
      <p:ext uri="{BB962C8B-B14F-4D97-AF65-F5344CB8AC3E}">
        <p14:creationId xmlns:p14="http://schemas.microsoft.com/office/powerpoint/2010/main" val="144743454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56</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Passive Marks Page</a:t>
            </a: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29317062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57</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Leveling Projects Page</a:t>
            </a:r>
          </a:p>
        </p:txBody>
      </p:sp>
      <p:pic>
        <p:nvPicPr>
          <p:cNvPr id="6" name="Picture 5"/>
          <p:cNvPicPr>
            <a:picLocks noChangeAspect="1"/>
          </p:cNvPicPr>
          <p:nvPr/>
        </p:nvPicPr>
        <p:blipFill>
          <a:blip r:embed="rId4"/>
          <a:stretch>
            <a:fillRect/>
          </a:stretch>
        </p:blipFill>
        <p:spPr>
          <a:xfrm>
            <a:off x="0" y="838552"/>
            <a:ext cx="4673442" cy="4304948"/>
          </a:xfrm>
          <a:prstGeom prst="rect">
            <a:avLst/>
          </a:prstGeom>
        </p:spPr>
      </p:pic>
      <p:pic>
        <p:nvPicPr>
          <p:cNvPr id="7" name="Picture 6"/>
          <p:cNvPicPr>
            <a:picLocks noChangeAspect="1"/>
          </p:cNvPicPr>
          <p:nvPr/>
        </p:nvPicPr>
        <p:blipFill>
          <a:blip r:embed="rId5"/>
          <a:stretch>
            <a:fillRect/>
          </a:stretch>
        </p:blipFill>
        <p:spPr>
          <a:xfrm>
            <a:off x="5057229" y="838552"/>
            <a:ext cx="3522346" cy="2116052"/>
          </a:xfrm>
          <a:prstGeom prst="rect">
            <a:avLst/>
          </a:prstGeom>
        </p:spPr>
      </p:pic>
      <p:pic>
        <p:nvPicPr>
          <p:cNvPr id="8" name="Picture 7"/>
          <p:cNvPicPr>
            <a:picLocks noChangeAspect="1"/>
          </p:cNvPicPr>
          <p:nvPr/>
        </p:nvPicPr>
        <p:blipFill>
          <a:blip r:embed="rId6"/>
          <a:stretch>
            <a:fillRect/>
          </a:stretch>
        </p:blipFill>
        <p:spPr>
          <a:xfrm>
            <a:off x="5057229" y="2991026"/>
            <a:ext cx="3522346" cy="2113408"/>
          </a:xfrm>
          <a:prstGeom prst="rect">
            <a:avLst/>
          </a:prstGeom>
        </p:spPr>
      </p:pic>
    </p:spTree>
    <p:extLst>
      <p:ext uri="{BB962C8B-B14F-4D97-AF65-F5344CB8AC3E}">
        <p14:creationId xmlns:p14="http://schemas.microsoft.com/office/powerpoint/2010/main" val="859821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58</a:t>
            </a:fld>
            <a:endParaRPr lang="en-US"/>
          </a:p>
        </p:txBody>
      </p:sp>
      <p:sp>
        <p:nvSpPr>
          <p:cNvPr id="6" name="Title 1"/>
          <p:cNvSpPr>
            <a:spLocks noGrp="1"/>
          </p:cNvSpPr>
          <p:nvPr>
            <p:ph type="title"/>
          </p:nvPr>
        </p:nvSpPr>
        <p:spPr>
          <a:xfrm>
            <a:off x="1" y="319230"/>
            <a:ext cx="9143999" cy="540676"/>
          </a:xfrm>
        </p:spPr>
        <p:txBody>
          <a:bodyPr>
            <a:noAutofit/>
          </a:bodyPr>
          <a:lstStyle/>
          <a:p>
            <a:r>
              <a:rPr lang="en-US" altLang="en-US" sz="2700" dirty="0">
                <a:solidFill>
                  <a:srgbClr val="002E97"/>
                </a:solidFill>
                <a:latin typeface="Times New Roman" panose="02020603050405020304" pitchFamily="18" charset="0"/>
                <a:cs typeface="Times New Roman" panose="02020603050405020304" pitchFamily="18" charset="0"/>
              </a:rPr>
              <a:t>Beta OPUS-Projects 5.0 for RTK/RTN Vectors </a:t>
            </a:r>
          </a:p>
        </p:txBody>
      </p:sp>
      <p:pic>
        <p:nvPicPr>
          <p:cNvPr id="7" name="Content Placeholder 3"/>
          <p:cNvPicPr>
            <a:picLocks noChangeAspect="1"/>
          </p:cNvPicPr>
          <p:nvPr/>
        </p:nvPicPr>
        <p:blipFill>
          <a:blip r:embed="rId4"/>
          <a:stretch>
            <a:fillRect/>
          </a:stretch>
        </p:blipFill>
        <p:spPr>
          <a:xfrm>
            <a:off x="534825" y="1041400"/>
            <a:ext cx="8129501" cy="3907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8" name="Rectangle 7"/>
          <p:cNvSpPr/>
          <p:nvPr/>
        </p:nvSpPr>
        <p:spPr>
          <a:xfrm>
            <a:off x="1433619" y="4526131"/>
            <a:ext cx="6453082" cy="5770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575" dirty="0">
                <a:latin typeface="Times New Roman" panose="02020603050405020304" pitchFamily="18" charset="0"/>
                <a:cs typeface="Times New Roman" panose="02020603050405020304" pitchFamily="18" charset="0"/>
              </a:rPr>
              <a:t>NGS is developing a new Standardized </a:t>
            </a:r>
            <a:r>
              <a:rPr lang="en-US" altLang="en-US" sz="1575" b="1" u="sng" dirty="0">
                <a:latin typeface="Times New Roman" panose="02020603050405020304" pitchFamily="18" charset="0"/>
                <a:cs typeface="Times New Roman" panose="02020603050405020304" pitchFamily="18" charset="0"/>
              </a:rPr>
              <a:t>G</a:t>
            </a:r>
            <a:r>
              <a:rPr lang="en-US" altLang="en-US" sz="1575" dirty="0">
                <a:latin typeface="Times New Roman" panose="02020603050405020304" pitchFamily="18" charset="0"/>
                <a:cs typeface="Times New Roman" panose="02020603050405020304" pitchFamily="18" charset="0"/>
              </a:rPr>
              <a:t>NSS </a:t>
            </a:r>
            <a:r>
              <a:rPr lang="en-US" altLang="en-US" sz="1575" b="1" u="sng" dirty="0">
                <a:latin typeface="Times New Roman" panose="02020603050405020304" pitchFamily="18" charset="0"/>
                <a:cs typeface="Times New Roman" panose="02020603050405020304" pitchFamily="18" charset="0"/>
              </a:rPr>
              <a:t>V</a:t>
            </a:r>
            <a:r>
              <a:rPr lang="en-US" altLang="en-US" sz="1575" dirty="0">
                <a:latin typeface="Times New Roman" panose="02020603050405020304" pitchFamily="18" charset="0"/>
                <a:cs typeface="Times New Roman" panose="02020603050405020304" pitchFamily="18" charset="0"/>
              </a:rPr>
              <a:t>ector </a:t>
            </a:r>
            <a:r>
              <a:rPr lang="en-US" altLang="en-US" sz="1575" dirty="0" err="1">
                <a:latin typeface="Times New Roman" panose="02020603050405020304" pitchFamily="18" charset="0"/>
                <a:cs typeface="Times New Roman" panose="02020603050405020304" pitchFamily="18" charset="0"/>
              </a:rPr>
              <a:t>E</a:t>
            </a:r>
            <a:r>
              <a:rPr lang="en-US" altLang="en-US" sz="1575" b="1" u="sng" dirty="0" err="1">
                <a:latin typeface="Times New Roman" panose="02020603050405020304" pitchFamily="18" charset="0"/>
                <a:cs typeface="Times New Roman" panose="02020603050405020304" pitchFamily="18" charset="0"/>
              </a:rPr>
              <a:t>X</a:t>
            </a:r>
            <a:r>
              <a:rPr lang="en-US" altLang="en-US" sz="1575" dirty="0" err="1">
                <a:latin typeface="Times New Roman" panose="02020603050405020304" pitchFamily="18" charset="0"/>
                <a:cs typeface="Times New Roman" panose="02020603050405020304" pitchFamily="18" charset="0"/>
              </a:rPr>
              <a:t>change</a:t>
            </a:r>
            <a:r>
              <a:rPr lang="en-US" altLang="en-US" sz="1575" dirty="0">
                <a:latin typeface="Times New Roman" panose="02020603050405020304" pitchFamily="18" charset="0"/>
                <a:cs typeface="Times New Roman" panose="02020603050405020304" pitchFamily="18" charset="0"/>
              </a:rPr>
              <a:t> Format (GVX) that will be used to ingest vectors into OPUS Projects </a:t>
            </a:r>
            <a:endParaRPr lang="en-US" sz="1575" dirty="0"/>
          </a:p>
        </p:txBody>
      </p:sp>
      <p:sp>
        <p:nvSpPr>
          <p:cNvPr id="9" name="Oval 8"/>
          <p:cNvSpPr/>
          <p:nvPr/>
        </p:nvSpPr>
        <p:spPr>
          <a:xfrm>
            <a:off x="675317" y="3340685"/>
            <a:ext cx="758302" cy="3451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Tree>
    <p:extLst>
      <p:ext uri="{BB962C8B-B14F-4D97-AF65-F5344CB8AC3E}">
        <p14:creationId xmlns:p14="http://schemas.microsoft.com/office/powerpoint/2010/main" val="268455630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59</a:t>
            </a:fld>
            <a:endParaRPr lang="en-US"/>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9230"/>
            <a:ext cx="9143999" cy="540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700" dirty="0">
                <a:solidFill>
                  <a:srgbClr val="002E97"/>
                </a:solidFill>
                <a:latin typeface="Times New Roman" panose="02020603050405020304" pitchFamily="18" charset="0"/>
                <a:cs typeface="Times New Roman" panose="02020603050405020304" pitchFamily="18" charset="0"/>
              </a:rPr>
              <a:t>Beta OPUS-Projects 5.0 for RTK/RTN Vectors : Please Test </a:t>
            </a:r>
          </a:p>
        </p:txBody>
      </p:sp>
    </p:spTree>
    <p:extLst>
      <p:ext uri="{BB962C8B-B14F-4D97-AF65-F5344CB8AC3E}">
        <p14:creationId xmlns:p14="http://schemas.microsoft.com/office/powerpoint/2010/main" val="16232329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580844" y="4569509"/>
            <a:ext cx="798231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(2021, 2019 recorded sessions)  https://geodesy.noaa.gov/geospatial-summit/</a:t>
            </a:r>
            <a:endParaRPr lang="en-US"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
        <p:nvSpPr>
          <p:cNvPr id="5" name="TextBox 1">
            <a:extLst>
              <a:ext uri="{FF2B5EF4-FFF2-40B4-BE49-F238E27FC236}">
                <a16:creationId xmlns:a16="http://schemas.microsoft.com/office/drawing/2014/main" id="{33850BE7-1F02-4D98-989F-5018554E81CE}"/>
              </a:ext>
            </a:extLst>
          </p:cNvPr>
          <p:cNvSpPr txBox="1"/>
          <p:nvPr/>
        </p:nvSpPr>
        <p:spPr>
          <a:xfrm>
            <a:off x="1055640" y="402226"/>
            <a:ext cx="7222488"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Geospatial Summits</a:t>
            </a:r>
            <a:endParaRPr sz="3600" dirty="0">
              <a:solidFill>
                <a:srgbClr val="002E97"/>
              </a:solidFill>
            </a:endParaRPr>
          </a:p>
        </p:txBody>
      </p:sp>
      <p:pic>
        <p:nvPicPr>
          <p:cNvPr id="4098" name="Picture 2" descr="side image">
            <a:extLst>
              <a:ext uri="{FF2B5EF4-FFF2-40B4-BE49-F238E27FC236}">
                <a16:creationId xmlns:a16="http://schemas.microsoft.com/office/drawing/2014/main" id="{8E150002-EFB5-47C6-8F34-0856E2183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48" y="161925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81C764-FA8B-4F56-8402-D561105F3B6A}"/>
              </a:ext>
            </a:extLst>
          </p:cNvPr>
          <p:cNvSpPr/>
          <p:nvPr/>
        </p:nvSpPr>
        <p:spPr>
          <a:xfrm>
            <a:off x="2404872" y="1294477"/>
            <a:ext cx="6739128" cy="2554545"/>
          </a:xfrm>
          <a:prstGeom prst="rect">
            <a:avLst/>
          </a:prstGeom>
        </p:spPr>
        <p:txBody>
          <a:bodyPr wrap="square">
            <a:spAutoFit/>
          </a:bodyPr>
          <a:lstStyle/>
          <a:p>
            <a:r>
              <a:rPr lang="en-US" sz="1600" dirty="0">
                <a:solidFill>
                  <a:srgbClr val="002E97"/>
                </a:solidFill>
                <a:latin typeface="Helvetica Neue"/>
              </a:rPr>
              <a:t>The NGS Geospatial Summit provided updated information about the planned modernization of the National Spatial Reference System (NSRS).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NGS plans to replace the North American Datum of 1983 (NAD 83) and the North American Vertical Datum of 1988 (NAVD 88) in the coming years. </a:t>
            </a:r>
          </a:p>
          <a:p>
            <a:pPr>
              <a:buFont typeface="Arial" panose="020B0604020202020204" pitchFamily="34" charset="0"/>
              <a:buChar char="•"/>
            </a:pPr>
            <a:endParaRPr lang="en-US" sz="1600" dirty="0">
              <a:solidFill>
                <a:srgbClr val="002E97"/>
              </a:solidFill>
              <a:latin typeface="Helvetica Neue"/>
            </a:endParaRPr>
          </a:p>
          <a:p>
            <a:pPr>
              <a:buFont typeface="Arial" panose="020B0604020202020204" pitchFamily="34" charset="0"/>
              <a:buChar char="•"/>
            </a:pPr>
            <a:r>
              <a:rPr lang="en-US" sz="1600" dirty="0">
                <a:solidFill>
                  <a:srgbClr val="002E97"/>
                </a:solidFill>
                <a:latin typeface="Helvetica Neue"/>
              </a:rPr>
              <a:t> NSRS Modernization will impact federal mapping agencies, engineers, surveyors, and many other geospatial applications and user groups. </a:t>
            </a:r>
          </a:p>
        </p:txBody>
      </p:sp>
    </p:spTree>
    <p:extLst>
      <p:ext uri="{BB962C8B-B14F-4D97-AF65-F5344CB8AC3E}">
        <p14:creationId xmlns:p14="http://schemas.microsoft.com/office/powerpoint/2010/main" val="48602586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57199" y="2545155"/>
            <a:ext cx="2599428" cy="2359029"/>
            <a:chOff x="471381" y="1896635"/>
            <a:chExt cx="2599428" cy="1857569"/>
          </a:xfrm>
        </p:grpSpPr>
        <p:sp>
          <p:nvSpPr>
            <p:cNvPr id="205" name="TextBox 1"/>
            <p:cNvSpPr txBox="1"/>
            <p:nvPr/>
          </p:nvSpPr>
          <p:spPr>
            <a:xfrm>
              <a:off x="471381" y="1896635"/>
              <a:ext cx="2599428" cy="605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590542" y="2552522"/>
              <a:ext cx="2361105"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dirty="0">
                  <a:solidFill>
                    <a:srgbClr val="002E97"/>
                  </a:solidFill>
                </a:rPr>
                <a:t>2022 Rocky Mountain Survey Summit</a:t>
              </a: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60</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055640" y="402226"/>
            <a:ext cx="746614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NGS Training Center</a:t>
            </a:r>
            <a:endParaRPr sz="3600" dirty="0">
              <a:solidFill>
                <a:srgbClr val="002E97"/>
              </a:solidFill>
            </a:endParaRPr>
          </a:p>
        </p:txBody>
      </p:sp>
      <p:sp>
        <p:nvSpPr>
          <p:cNvPr id="4" name="Rectangle 2"/>
          <p:cNvSpPr txBox="1"/>
          <p:nvPr/>
        </p:nvSpPr>
        <p:spPr>
          <a:xfrm>
            <a:off x="2091179" y="4650368"/>
            <a:ext cx="539506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pic>
        <p:nvPicPr>
          <p:cNvPr id="3" name="Picture 2">
            <a:extLst>
              <a:ext uri="{FF2B5EF4-FFF2-40B4-BE49-F238E27FC236}">
                <a16:creationId xmlns:a16="http://schemas.microsoft.com/office/drawing/2014/main" id="{8A64ED4A-A24E-4AC3-99DB-BA7F4CF74C7B}"/>
              </a:ext>
            </a:extLst>
          </p:cNvPr>
          <p:cNvPicPr>
            <a:picLocks noChangeAspect="1"/>
          </p:cNvPicPr>
          <p:nvPr/>
        </p:nvPicPr>
        <p:blipFill>
          <a:blip r:embed="rId3"/>
          <a:stretch>
            <a:fillRect/>
          </a:stretch>
        </p:blipFill>
        <p:spPr>
          <a:xfrm>
            <a:off x="1985953" y="1009824"/>
            <a:ext cx="5172094" cy="2517994"/>
          </a:xfrm>
          <a:prstGeom prst="rect">
            <a:avLst/>
          </a:prstGeom>
        </p:spPr>
      </p:pic>
      <p:pic>
        <p:nvPicPr>
          <p:cNvPr id="5" name="Picture 4">
            <a:extLst>
              <a:ext uri="{FF2B5EF4-FFF2-40B4-BE49-F238E27FC236}">
                <a16:creationId xmlns:a16="http://schemas.microsoft.com/office/drawing/2014/main" id="{DA14CC57-4A88-44CE-AD76-0230586CF83A}"/>
              </a:ext>
            </a:extLst>
          </p:cNvPr>
          <p:cNvPicPr>
            <a:picLocks noChangeAspect="1"/>
          </p:cNvPicPr>
          <p:nvPr/>
        </p:nvPicPr>
        <p:blipFill>
          <a:blip r:embed="rId4"/>
          <a:stretch>
            <a:fillRect/>
          </a:stretch>
        </p:blipFill>
        <p:spPr>
          <a:xfrm>
            <a:off x="2586351" y="3447925"/>
            <a:ext cx="4040979" cy="1173187"/>
          </a:xfrm>
          <a:prstGeom prst="rect">
            <a:avLst/>
          </a:prstGeom>
        </p:spPr>
      </p:pic>
    </p:spTree>
    <p:extLst>
      <p:ext uri="{BB962C8B-B14F-4D97-AF65-F5344CB8AC3E}">
        <p14:creationId xmlns:p14="http://schemas.microsoft.com/office/powerpoint/2010/main" val="35334240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119648" y="273494"/>
            <a:ext cx="5824669"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rPr>
              <a:t>NGS Resources</a:t>
            </a:r>
            <a:r>
              <a:rPr lang="en-US" sz="2800" dirty="0">
                <a:solidFill>
                  <a:srgbClr val="002E97"/>
                </a:solidFill>
              </a:rPr>
              <a:t> – NGS Training Center</a:t>
            </a:r>
            <a:endParaRPr sz="28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8</a:t>
            </a:fld>
            <a:endParaRPr lang="en-US"/>
          </a:p>
        </p:txBody>
      </p:sp>
      <p:pic>
        <p:nvPicPr>
          <p:cNvPr id="8" name="Picture 2">
            <a:extLst>
              <a:ext uri="{FF2B5EF4-FFF2-40B4-BE49-F238E27FC236}">
                <a16:creationId xmlns:a16="http://schemas.microsoft.com/office/drawing/2014/main" id="{FBAAB9E2-800B-4546-9142-62EBCCD6C2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963" b="6466"/>
          <a:stretch/>
        </p:blipFill>
        <p:spPr bwMode="auto">
          <a:xfrm>
            <a:off x="0" y="3100797"/>
            <a:ext cx="4572000" cy="20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6DCB2A8F-1E47-4949-B208-4F656ADC0DB2}"/>
              </a:ext>
            </a:extLst>
          </p:cNvPr>
          <p:cNvPicPr>
            <a:picLocks noChangeAspect="1"/>
          </p:cNvPicPr>
          <p:nvPr/>
        </p:nvPicPr>
        <p:blipFill rotWithShape="1">
          <a:blip r:embed="rId4">
            <a:extLst>
              <a:ext uri="{28A0092B-C50C-407E-A947-70E740481C1C}">
                <a14:useLocalDpi xmlns:a14="http://schemas.microsoft.com/office/drawing/2010/main" val="0"/>
              </a:ext>
            </a:extLst>
          </a:blip>
          <a:srcRect t="19156" b="4537"/>
          <a:stretch/>
        </p:blipFill>
        <p:spPr bwMode="auto">
          <a:xfrm>
            <a:off x="0" y="749671"/>
            <a:ext cx="4572000" cy="248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2735C4D4-2E2E-492C-BF25-4584F59BF6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47228"/>
            <a:ext cx="4572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F73A25B0-3A6A-4AE2-94B8-C1B8D7B73C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73" r="35784" b="6889"/>
          <a:stretch/>
        </p:blipFill>
        <p:spPr bwMode="auto">
          <a:xfrm>
            <a:off x="4572001" y="2980944"/>
            <a:ext cx="2066544" cy="216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id="{BFCC27EB-F0C8-43B6-A431-744FD5BC28CD}"/>
              </a:ext>
            </a:extLst>
          </p:cNvPr>
          <p:cNvSpPr txBox="1">
            <a:spLocks noChangeArrowheads="1"/>
          </p:cNvSpPr>
          <p:nvPr/>
        </p:nvSpPr>
        <p:spPr bwMode="auto">
          <a:xfrm>
            <a:off x="7534656" y="747228"/>
            <a:ext cx="1609344"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800" dirty="0">
                <a:solidFill>
                  <a:schemeClr val="bg1"/>
                </a:solidFill>
                <a:latin typeface="Arial" panose="020B0604020202020204" pitchFamily="34" charset="0"/>
              </a:rPr>
              <a:t>Leveling</a:t>
            </a:r>
          </a:p>
          <a:p>
            <a:pPr>
              <a:spcBef>
                <a:spcPct val="0"/>
              </a:spcBef>
              <a:buFontTx/>
              <a:buNone/>
            </a:pPr>
            <a:r>
              <a:rPr lang="en-US" altLang="en-US" sz="2800" dirty="0">
                <a:solidFill>
                  <a:schemeClr val="bg1"/>
                </a:solidFill>
                <a:latin typeface="Arial" panose="020B0604020202020204" pitchFamily="34" charset="0"/>
              </a:rPr>
              <a:t>Training</a:t>
            </a:r>
          </a:p>
        </p:txBody>
      </p:sp>
    </p:spTree>
    <p:extLst>
      <p:ext uri="{BB962C8B-B14F-4D97-AF65-F5344CB8AC3E}">
        <p14:creationId xmlns:p14="http://schemas.microsoft.com/office/powerpoint/2010/main" val="21984300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93924" y="4638695"/>
            <a:ext cx="724332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02226"/>
            <a:ext cx="711989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NGS Resources</a:t>
            </a:r>
            <a:r>
              <a:rPr lang="en-US" sz="3600" dirty="0">
                <a:solidFill>
                  <a:srgbClr val="002E97"/>
                </a:solidFill>
              </a:rPr>
              <a:t> – Educational Videos</a:t>
            </a:r>
            <a:endParaRPr sz="3600" dirty="0">
              <a:solidFill>
                <a:srgbClr val="002E97"/>
              </a:solidFill>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1028382756"/>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5814</TotalTime>
  <Words>4048</Words>
  <Application>Microsoft Office PowerPoint</Application>
  <PresentationFormat>On-screen Show (16:9)</PresentationFormat>
  <Paragraphs>555</Paragraphs>
  <Slides>60</Slides>
  <Notes>49</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0" baseType="lpstr">
      <vt:lpstr>MS PGothic</vt:lpstr>
      <vt:lpstr>MS PGothic</vt:lpstr>
      <vt:lpstr>Arial</vt:lpstr>
      <vt:lpstr>Arial Black</vt:lpstr>
      <vt:lpstr>Calibri</vt:lpstr>
      <vt:lpstr>Helvetica</vt:lpstr>
      <vt:lpstr>Helvetica Neue</vt:lpstr>
      <vt:lpstr>Times New Roman</vt:lpstr>
      <vt:lpstr>Office Theme</vt:lpstr>
      <vt:lpstr>Bitmap Image</vt:lpstr>
      <vt:lpstr>Modernizing the National Spatial Reference System (NSRS)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NAVD 88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OPUS Shared Solutions in Colorado</vt:lpstr>
      <vt:lpstr>PowerPoint Presentation</vt:lpstr>
      <vt:lpstr>Mark Recovery Dashboard</vt:lpstr>
      <vt:lpstr>Mark Recoveries in Colorado (608)</vt:lpstr>
      <vt:lpstr>Best ways to determine coordinates in Modernized NSRS  </vt:lpstr>
      <vt:lpstr>PowerPoint Presentation</vt:lpstr>
      <vt:lpstr>PowerPoint Presentation</vt:lpstr>
      <vt:lpstr>Blue Print 3: Working in the Modernized NSRS 2020 Updated Edition with Use Cases</vt:lpstr>
      <vt:lpstr>New coordinates in Modernized NSRS</vt:lpstr>
      <vt:lpstr>PowerPoint Presentation</vt:lpstr>
      <vt:lpstr>PowerPoint Presentation</vt:lpstr>
      <vt:lpstr>PowerPoint Presentation</vt:lpstr>
      <vt:lpstr>PowerPoint Presentation</vt:lpstr>
      <vt:lpstr>NGS ArcGIS Online Resources</vt:lpstr>
      <vt:lpstr>PowerPoint Presentation</vt:lpstr>
      <vt:lpstr>PowerPoint Presentation</vt:lpstr>
      <vt:lpstr>Beta OPUS-Projects 5.0 for RTK/RTN Vectors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152</cp:revision>
  <dcterms:modified xsi:type="dcterms:W3CDTF">2022-02-25T19:43:42Z</dcterms:modified>
</cp:coreProperties>
</file>