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5.xml" ContentType="application/vnd.openxmlformats-officedocument.presentationml.notesSlide+xml"/>
  <Override PartName="/ppt/theme/themeOverride10.xml" ContentType="application/vnd.openxmlformats-officedocument.themeOverride+xml"/>
  <Override PartName="/ppt/notesSlides/notesSlide6.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9.xml" ContentType="application/vnd.openxmlformats-officedocument.presentationml.notesSlide+xml"/>
  <Override PartName="/ppt/theme/themeOverride19.xml" ContentType="application/vnd.openxmlformats-officedocument.themeOverride+xml"/>
  <Override PartName="/ppt/notesSlides/notesSlide10.xml" ContentType="application/vnd.openxmlformats-officedocument.presentationml.notesSlide+xml"/>
  <Override PartName="/ppt/theme/themeOverride20.xml" ContentType="application/vnd.openxmlformats-officedocument.themeOverride+xml"/>
  <Override PartName="/ppt/notesSlides/notesSlide11.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0" r:id="rId2"/>
    <p:sldId id="275" r:id="rId3"/>
    <p:sldId id="326" r:id="rId4"/>
    <p:sldId id="327" r:id="rId5"/>
    <p:sldId id="328" r:id="rId6"/>
    <p:sldId id="331" r:id="rId7"/>
    <p:sldId id="332" r:id="rId8"/>
    <p:sldId id="333" r:id="rId9"/>
    <p:sldId id="335" r:id="rId10"/>
    <p:sldId id="336" r:id="rId11"/>
    <p:sldId id="337" r:id="rId12"/>
    <p:sldId id="338" r:id="rId13"/>
    <p:sldId id="339" r:id="rId14"/>
    <p:sldId id="334" r:id="rId15"/>
    <p:sldId id="283" r:id="rId16"/>
    <p:sldId id="319" r:id="rId17"/>
    <p:sldId id="320" r:id="rId18"/>
    <p:sldId id="341" r:id="rId19"/>
    <p:sldId id="340" r:id="rId20"/>
    <p:sldId id="314" r:id="rId21"/>
    <p:sldId id="324" r:id="rId22"/>
    <p:sldId id="342" r:id="rId2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9" autoAdjust="0"/>
    <p:restoredTop sz="92795" autoAdjust="0"/>
  </p:normalViewPr>
  <p:slideViewPr>
    <p:cSldViewPr>
      <p:cViewPr varScale="1">
        <p:scale>
          <a:sx n="155" d="100"/>
          <a:sy n="155" d="100"/>
        </p:scale>
        <p:origin x="208" y="536"/>
      </p:cViewPr>
      <p:guideLst>
        <p:guide orient="horz" pos="2160"/>
        <p:guide pos="3840"/>
      </p:guideLst>
    </p:cSldViewPr>
  </p:slideViewPr>
  <p:notesTextViewPr>
    <p:cViewPr>
      <p:scale>
        <a:sx n="1" d="1"/>
        <a:sy n="1" d="1"/>
      </p:scale>
      <p:origin x="0" y="0"/>
    </p:cViewPr>
  </p:notesTextViewPr>
  <p:sorterViewPr>
    <p:cViewPr>
      <p:scale>
        <a:sx n="78" d="100"/>
        <a:sy n="78" d="100"/>
      </p:scale>
      <p:origin x="0" y="2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1DAC3255-DA4C-4E53-9879-F07B9530944C}" type="datetimeFigureOut">
              <a:rPr lang="en-US"/>
              <a:pPr>
                <a:defRPr/>
              </a:pPr>
              <a:t>4/30/21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864C0EB6-6B3B-45C7-9857-7C8A32EED9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8B7CBD-8593-4B2C-BD60-AFD085BF55B4}" type="slidenum">
              <a:rPr lang="en-US" altLang="en-US" sz="1300" smtClean="0">
                <a:solidFill>
                  <a:srgbClr val="000000"/>
                </a:solidFill>
                <a:ea typeface="MS PGothic" panose="020B0600070205080204" pitchFamily="34" charset="-128"/>
              </a:rPr>
              <a:pPr>
                <a:spcBef>
                  <a:spcPct val="0"/>
                </a:spcBef>
              </a:pPr>
              <a:t>1</a:t>
            </a:fld>
            <a:endParaRPr lang="en-US" altLang="en-US" sz="1300">
              <a:solidFill>
                <a:srgbClr val="000000"/>
              </a:solidFill>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19</a:t>
            </a:fld>
            <a:endParaRPr lang="en-US" altLang="en-US" sz="1400">
              <a:latin typeface="Arial" panose="020B0604020202020204" pitchFamily="34" charset="0"/>
            </a:endParaRPr>
          </a:p>
        </p:txBody>
      </p:sp>
    </p:spTree>
    <p:extLst>
      <p:ext uri="{BB962C8B-B14F-4D97-AF65-F5344CB8AC3E}">
        <p14:creationId xmlns:p14="http://schemas.microsoft.com/office/powerpoint/2010/main" val="182620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27572-4C5E-479C-89BD-F22F29234D68}" type="slidenum">
              <a:rPr lang="en-US" smtClean="0"/>
              <a:pPr>
                <a:defRPr/>
              </a:pPr>
              <a:t>20</a:t>
            </a:fld>
            <a:endParaRPr lang="en-US"/>
          </a:p>
        </p:txBody>
      </p:sp>
    </p:spTree>
    <p:extLst>
      <p:ext uri="{BB962C8B-B14F-4D97-AF65-F5344CB8AC3E}">
        <p14:creationId xmlns:p14="http://schemas.microsoft.com/office/powerpoint/2010/main" val="390454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Mention that the geoid is not an ellipsoid shape, but lumpier.  Only 170m_pp though!</a:t>
            </a: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C8C080-4F64-45D1-AC90-F57F6572F03F}" type="slidenum">
              <a:rPr lang="en-US" altLang="en-US" sz="1400" smtClean="0">
                <a:latin typeface="Arial" panose="020B0604020202020204" pitchFamily="34" charset="0"/>
              </a:rPr>
              <a:pPr>
                <a:spcBef>
                  <a:spcPct val="0"/>
                </a:spcBef>
              </a:pPr>
              <a:t>3</a:t>
            </a:fld>
            <a:endParaRPr lang="en-US" altLang="en-US" sz="1400">
              <a:latin typeface="Arial" panose="020B0604020202020204" pitchFamily="34" charset="0"/>
            </a:endParaRPr>
          </a:p>
        </p:txBody>
      </p:sp>
    </p:spTree>
    <p:extLst>
      <p:ext uri="{BB962C8B-B14F-4D97-AF65-F5344CB8AC3E}">
        <p14:creationId xmlns:p14="http://schemas.microsoft.com/office/powerpoint/2010/main" val="29714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Mention that the geoid is not an ellipsoid shape, but lumpier.  Only 170m_pp though!</a:t>
            </a: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C8C080-4F64-45D1-AC90-F57F6572F03F}" type="slidenum">
              <a:rPr lang="en-US" altLang="en-US" sz="1400" smtClean="0">
                <a:latin typeface="Arial" panose="020B0604020202020204" pitchFamily="34" charset="0"/>
              </a:rPr>
              <a:pPr>
                <a:spcBef>
                  <a:spcPct val="0"/>
                </a:spcBef>
              </a:pPr>
              <a:t>4</a:t>
            </a:fld>
            <a:endParaRPr lang="en-US" altLang="en-US" sz="1400">
              <a:latin typeface="Arial" panose="020B0604020202020204" pitchFamily="34" charset="0"/>
            </a:endParaRPr>
          </a:p>
        </p:txBody>
      </p:sp>
    </p:spTree>
    <p:extLst>
      <p:ext uri="{BB962C8B-B14F-4D97-AF65-F5344CB8AC3E}">
        <p14:creationId xmlns:p14="http://schemas.microsoft.com/office/powerpoint/2010/main" val="339032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671C47-CD6E-427C-957C-DC65CC27B2AB}" type="slidenum">
              <a:rPr lang="en-US" altLang="en-US" sz="1400" smtClean="0">
                <a:latin typeface="Arial" panose="020B0604020202020204" pitchFamily="34" charset="0"/>
              </a:rPr>
              <a:pPr>
                <a:spcBef>
                  <a:spcPct val="0"/>
                </a:spcBef>
              </a:pPr>
              <a:t>6</a:t>
            </a:fld>
            <a:endParaRPr lang="en-US" altLang="en-US" sz="1400">
              <a:latin typeface="Arial" panose="020B0604020202020204" pitchFamily="34" charset="0"/>
            </a:endParaRPr>
          </a:p>
        </p:txBody>
      </p:sp>
    </p:spTree>
    <p:extLst>
      <p:ext uri="{BB962C8B-B14F-4D97-AF65-F5344CB8AC3E}">
        <p14:creationId xmlns:p14="http://schemas.microsoft.com/office/powerpoint/2010/main" val="94807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9</a:t>
            </a:fld>
            <a:endParaRPr lang="en-US" altLang="en-US" sz="1400">
              <a:latin typeface="Arial" panose="020B0604020202020204" pitchFamily="34" charset="0"/>
            </a:endParaRPr>
          </a:p>
        </p:txBody>
      </p:sp>
    </p:spTree>
    <p:extLst>
      <p:ext uri="{BB962C8B-B14F-4D97-AF65-F5344CB8AC3E}">
        <p14:creationId xmlns:p14="http://schemas.microsoft.com/office/powerpoint/2010/main" val="387696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10</a:t>
            </a:fld>
            <a:endParaRPr lang="en-US" altLang="en-US" sz="1400">
              <a:latin typeface="Arial" panose="020B0604020202020204" pitchFamily="34" charset="0"/>
            </a:endParaRPr>
          </a:p>
        </p:txBody>
      </p:sp>
    </p:spTree>
    <p:extLst>
      <p:ext uri="{BB962C8B-B14F-4D97-AF65-F5344CB8AC3E}">
        <p14:creationId xmlns:p14="http://schemas.microsoft.com/office/powerpoint/2010/main" val="400620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4C0EB6-6B3B-45C7-9857-7C8A32EED98F}" type="slidenum">
              <a:rPr lang="en-US" altLang="en-US" smtClean="0"/>
              <a:pPr>
                <a:defRPr/>
              </a:pPr>
              <a:t>14</a:t>
            </a:fld>
            <a:endParaRPr lang="en-US" altLang="en-US"/>
          </a:p>
        </p:txBody>
      </p:sp>
    </p:spTree>
    <p:extLst>
      <p:ext uri="{BB962C8B-B14F-4D97-AF65-F5344CB8AC3E}">
        <p14:creationId xmlns:p14="http://schemas.microsoft.com/office/powerpoint/2010/main" val="413599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1EAA72-A7E3-47CB-AEE8-F90920153FC3}" type="slidenum">
              <a:rPr lang="en-US" altLang="en-US" sz="1400" smtClean="0">
                <a:latin typeface="Arial" panose="020B0604020202020204" pitchFamily="34" charset="0"/>
              </a:rPr>
              <a:pPr>
                <a:spcBef>
                  <a:spcPct val="0"/>
                </a:spcBef>
              </a:pPr>
              <a:t>15</a:t>
            </a:fld>
            <a:endParaRPr lang="en-US" altLang="en-US" sz="14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B0BA41-8EF7-4F60-96E7-A812BE39F3BD}" type="slidenum">
              <a:rPr lang="en-US" altLang="en-US" sz="1400" smtClean="0">
                <a:latin typeface="Arial" panose="020B0604020202020204" pitchFamily="34" charset="0"/>
              </a:rPr>
              <a:pPr>
                <a:spcBef>
                  <a:spcPct val="0"/>
                </a:spcBef>
              </a:pPr>
              <a:t>18</a:t>
            </a:fld>
            <a:endParaRPr lang="en-US" altLang="en-US" sz="1400">
              <a:latin typeface="Arial" panose="020B0604020202020204" pitchFamily="34" charset="0"/>
            </a:endParaRPr>
          </a:p>
        </p:txBody>
      </p:sp>
    </p:spTree>
    <p:extLst>
      <p:ext uri="{BB962C8B-B14F-4D97-AF65-F5344CB8AC3E}">
        <p14:creationId xmlns:p14="http://schemas.microsoft.com/office/powerpoint/2010/main" val="361897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16A468-B10C-E94D-B4AE-FD48B5E66BC0}"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4750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18911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421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69373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16A468-B10C-E94D-B4AE-FD48B5E66BC0}"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48212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16A468-B10C-E94D-B4AE-FD48B5E66BC0}" type="datetimeFigureOut">
              <a:rPr lang="en-US" smtClean="0"/>
              <a:t>4/30/21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82936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16A468-B10C-E94D-B4AE-FD48B5E66BC0}" type="datetimeFigureOut">
              <a:rPr lang="en-US" smtClean="0"/>
              <a:t>4/30/21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93216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16A468-B10C-E94D-B4AE-FD48B5E66BC0}" type="datetimeFigureOut">
              <a:rPr lang="en-US" smtClean="0"/>
              <a:t>4/30/21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1617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6A468-B10C-E94D-B4AE-FD48B5E66BC0}" type="datetimeFigureOut">
              <a:rPr lang="en-US" smtClean="0"/>
              <a:t>4/30/21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6395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4/30/21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80008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4/30/21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444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016A468-B10C-E94D-B4AE-FD48B5E66BC0}" type="datetimeFigureOut">
              <a:rPr lang="en-US" smtClean="0"/>
              <a:t>4/30/21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56451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hyperlink" Target="mailto:derek.vanwestrum@noaa.gov"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9.xml"/><Relationship Id="rId5" Type="http://schemas.openxmlformats.org/officeDocument/2006/relationships/image" Target="../media/image28.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hyperlink" Target="mailto:derek.vanwestrum@noa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691654" y="1524000"/>
            <a:ext cx="8799512" cy="2895600"/>
          </a:xfrm>
          <a:prstGeom prst="rect">
            <a:avLst/>
          </a:prstGeom>
          <a:noFill/>
          <a:ln w="9525">
            <a:noFill/>
            <a:miter lim="800000"/>
            <a:headEnd/>
            <a:tailEnd/>
          </a:ln>
          <a:effectLst/>
        </p:spPr>
        <p:txBody>
          <a:bodyPr anchor="ctr"/>
          <a:lstStyle/>
          <a:p>
            <a:pPr algn="ctr" defTabSz="457200" eaLnBrk="1" fontAlgn="auto" hangingPunct="1">
              <a:spcBef>
                <a:spcPts val="0"/>
              </a:spcBef>
              <a:spcAft>
                <a:spcPts val="0"/>
              </a:spcAft>
              <a:defRPr/>
            </a:pPr>
            <a:endParaRPr lang="en-US" sz="2800" b="1" dirty="0">
              <a:solidFill>
                <a:prstClr val="black"/>
              </a:solidFill>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2800" b="1" dirty="0">
              <a:solidFill>
                <a:prstClr val="black"/>
              </a:solidFill>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16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r>
              <a:rPr lang="en-US" sz="4400" b="1" dirty="0">
                <a:effectLst>
                  <a:outerShdw blurRad="38100" dist="38100" dir="2700000" algn="tl">
                    <a:srgbClr val="C0C0C0"/>
                  </a:outerShdw>
                </a:effectLst>
                <a:latin typeface="+mn-lt"/>
                <a:ea typeface="ＭＳ Ｐゴシック" charset="0"/>
                <a:cs typeface="ＭＳ Ｐゴシック" charset="0"/>
              </a:rPr>
              <a:t>What We’ve Learned from Three Geoid Slope Validation Surveys </a:t>
            </a:r>
          </a:p>
          <a:p>
            <a:pPr algn="ctr" defTabSz="457200" eaLnBrk="1" fontAlgn="auto" hangingPunct="1">
              <a:spcBef>
                <a:spcPts val="0"/>
              </a:spcBef>
              <a:spcAft>
                <a:spcPts val="0"/>
              </a:spcAft>
              <a:defRPr/>
            </a:pPr>
            <a:r>
              <a:rPr lang="en-US" sz="2800" dirty="0">
                <a:effectLst>
                  <a:outerShdw blurRad="38100" dist="38100" dir="2700000" algn="tl">
                    <a:srgbClr val="C0C0C0"/>
                  </a:outerShdw>
                </a:effectLst>
                <a:latin typeface="Arial" panose="020B0604020202020204" pitchFamily="34" charset="0"/>
                <a:ea typeface="ＭＳ Ｐゴシック" charset="0"/>
              </a:rPr>
              <a:t>NGS Geospatial Summit</a:t>
            </a:r>
          </a:p>
          <a:p>
            <a:pPr algn="ctr" defTabSz="457200" eaLnBrk="1" fontAlgn="auto" hangingPunct="1">
              <a:spcBef>
                <a:spcPts val="0"/>
              </a:spcBef>
              <a:spcAft>
                <a:spcPts val="0"/>
              </a:spcAft>
              <a:defRPr/>
            </a:pPr>
            <a:r>
              <a:rPr lang="en-US" sz="2800" dirty="0">
                <a:effectLst>
                  <a:outerShdw blurRad="38100" dist="38100" dir="2700000" algn="tl">
                    <a:srgbClr val="C0C0C0"/>
                  </a:outerShdw>
                </a:effectLst>
                <a:latin typeface="Arial" panose="020B0604020202020204" pitchFamily="34" charset="0"/>
                <a:ea typeface="ＭＳ Ｐゴシック" charset="0"/>
              </a:rPr>
              <a:t>May 4, 2021</a:t>
            </a:r>
          </a:p>
          <a:p>
            <a:pPr algn="ctr" defTabSz="457200" eaLnBrk="1" fontAlgn="auto" hangingPunct="1">
              <a:spcBef>
                <a:spcPts val="0"/>
              </a:spcBef>
              <a:spcAft>
                <a:spcPts val="0"/>
              </a:spcAft>
              <a:defRPr/>
            </a:pPr>
            <a:endParaRPr lang="en-US" sz="2400" dirty="0">
              <a:effectLst>
                <a:outerShdw blurRad="38100" dist="38100" dir="2700000" algn="tl">
                  <a:srgbClr val="C0C0C0"/>
                </a:outerShdw>
              </a:effectLst>
              <a:latin typeface="Arial" panose="020B0604020202020204" pitchFamily="34" charset="0"/>
              <a:ea typeface="ＭＳ Ｐゴシック" charset="0"/>
            </a:endParaRPr>
          </a:p>
          <a:p>
            <a:pPr algn="ctr" defTabSz="457200" eaLnBrk="1" fontAlgn="auto" hangingPunct="1">
              <a:spcBef>
                <a:spcPts val="0"/>
              </a:spcBef>
              <a:spcAft>
                <a:spcPts val="0"/>
              </a:spcAft>
              <a:defRPr/>
            </a:pPr>
            <a:endParaRPr lang="en-US" sz="24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endPar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endParaRPr>
          </a:p>
          <a:p>
            <a:pPr algn="ctr" defTabSz="457200" eaLnBrk="1" fontAlgn="auto" hangingPunct="1">
              <a:spcBef>
                <a:spcPts val="0"/>
              </a:spcBef>
              <a:spcAft>
                <a:spcPts val="0"/>
              </a:spcAft>
              <a:defRPr/>
            </a:pPr>
            <a:br>
              <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rPr>
            </a:br>
            <a:endParaRPr lang="en-US" sz="2000" dirty="0">
              <a:solidFill>
                <a:prstClr val="black"/>
              </a:solidFill>
              <a:effectLst>
                <a:outerShdw blurRad="38100" dist="38100" dir="2700000" algn="tl">
                  <a:srgbClr val="C0C0C0"/>
                </a:outerShdw>
              </a:effectLst>
              <a:latin typeface="+mn-lt"/>
              <a:ea typeface="ＭＳ Ｐゴシック" charset="0"/>
              <a:cs typeface="ＭＳ Ｐゴシック" charset="0"/>
            </a:endParaRPr>
          </a:p>
        </p:txBody>
      </p:sp>
      <p:sp>
        <p:nvSpPr>
          <p:cNvPr id="3075" name="AutoShape 1027" descr="data:image/jpeg;base64,/9j/4AAQSkZJRgABAQAAAQABAAD/2wCEAAkGBhQQEBUUEBQVFRUVFxwYGBYXFhYXFhgYGBgWGBcYGB4dHCYeFxkjGxkeHy8gJScpLC4sGCAxNTAqNSgrLSkBCQoKDgwOGg8PGiwlHyQsLCwsLCosLCwsLCwsKiwsLDAsLDQsLC0sKSwsLCwsKSwsLCwsLCwsLCwsLCwsKiwsLP/AABEIAN8A4gMBIgACEQEDEQH/xAAbAAACAwEBAQAAAAAAAAAAAAAEBQABAwYCB//EAEQQAAICAAQDBgMEBwcDAwUAAAECAxEABBIhBTFBBhMiUWFxMoGRFCNCoVJicoKxwfAVM0OSotHhB1PCstLxFiREs9P/xAAaAQADAQEBAQAAAAAAAAAAAAAAAQIDBAUG/8QALxEAAgIBAwMBBwQCAwAAAAAAAAECESEDEjEEQfBREyIyYXHR4YGRocEU8QVSsf/aAAwDAQACEQMRAD8A+rYmJiYoReJiYmACYvFYgwAXiYvFYAJiYonAOf45DBtLIqt+jzc+yi2P0wm6APxLxz0vaok1DBI36zkRr/Nv9IxX2rOSfCIk9lZyPmSB+WOeXVaUeWarSk+x0V4mrHL5jLZpd5MwwHmqxgb8vw4z+xTn/wDJm9y6L/44y/zdMr2EjrLxLxxcsGajJH2qX5iI/wAUxBxLOL/io37cQ/8AAril1mk+4vYyO0xMcjF2snQ/eQow80cqf8rCv9WGMXbCDYSloif+4KX/ADi0/wBWN460JcMzcJLlD3ExnFMGAKkEHkQbB9j1xpjUkmJiYmACYrExMAExMTEwAViYvFYAJiYmJgAmJiYvABWLxWLwAXiYmMM3m1iQvIwVV5kmgMAGxbCriXaFIiUQGWT/ALaVY/bJ2T57+hwszXEJszYj1QxefKZ//wCQ/wBX7PLBvCOFJEAEFfyPM/748/W62McQyzeOi3lghy+azP8AeP3an/Ditfkz/E3y0j0wHFPkoNtS+pRS3pZIHi9xeGvbHMtDlG0c28N71Wl2I9jp0+zY14fwJFCgKrLVNaqdZ8ztuT/wNsedKctV3Ns2SUcIw4nxeHK5RsylSIB4QDWpi2kKfLxbHqKPlhbFwjOzxrLPmWhZvEIohpAsXTb3foOXUnng3t9wLXw91y6j7shwiih4WsgAehY4e8J4jDnYEljIIIv9ljzU+RB6YpRW21zZN5yc72W4xL9okyOdIZ1XXHJQ+8j8j5kE++xu6squ1WTOZzBiUAiBC1EWC7AMR76SgHl3hwXnJkPGFdG8OUy7mZhuBrsKhPmAS1emB8hnpxrkSEN3ptizaTdsSB7E6b2+AeWHJbXuWHQRd4G2TzH2jKxyHdgNLn9Zdifn8XswxzGcaSbOGATGAaLWtjI1A0DY33ND9Q7XyYcAzn2f7QjIbbVMsQI+Pqq71RFAfsHli5clDxDLq7ABqFgHxIW3FGhsdiLG/lYxnFKEm+3/AJZrbaoEyDTxymCfVMCupJdNV+rIfXpzNjqD4RBx5ojpzkOi78cZ1Ka57Hfr536YN7PcRLrNFI2tsu4AkPNlJcUx6kFTvz3rerPiId/xEWLXLJfT420n+an9w4viTUl28/cfMcMrIFHt8hOVPNgm3+aNhTb9SPnhxk+2UkXhzcdj/uxAn5sm7D3W/YYJy3DYw7MiKpYUWAAJqzvXPrhJnOMhZZI1geVYq7yQVSlt/nQ67cj5HGml1E06jlfMznpxfPJ3eS4hHMgeJ1dTyZTYOCMfOmybxN3uVcxsd+Xhf0kXk3lfMdDh9wHtkszCKde6mPJbtJPWNuv7J3Hrzx6el1EdT6nNPTcTp8TFA4vHQZlYmLxWACYrF4rABMTExMAExMTEwAXiYmBeI8QSCNpJDSr8yTyAA6knYDC4A88T4mmXQvIaHIAbsxPJVHUn/nYAnCGBHzMgkn5A+CMbrH6/rP5t05ChdhlzNrzOYBpFLKgGrQg3IAHNjQs/wA2ZcIziTKJImtfT5WD5EeWPI6rqHNOMeDq04bcvkW8SUz505QOYo44w7lDpkkJohQa2UAi69fkXwnL5fh7uftZIcD7uWZSFPmLI3P8AV9DuI9nsvnCDOmorsGBZW86sEbYXS8L4Vl4SzJBoo7ltbH9kklifbHNCSaUVf0SNJXyx5xLLjN5cqGrUAVfmAQbUjzFj5g4Q5Hj02UAinhd9PhDLvYA235H3u9twMDdl+zzT8L7mcOqu5dVsalTUGQGwR60R1GH+a4kuTjjDiRizCOOOMa5G0qfOr2Flienru6puPORdrA+EZXM5nOHNTK0UaIY4orILajZZht+YHStl1NOJ/wDT/LajJ96ms2RFJoBv2HLHjiHa8iBJspf3UwSeF10yAOCArXZQ6itMNt+oBwXwDiqSzTIrFklqZLJtdQCSJz8Ol1+HpqxbUllYJTXc0h4PksvDLBGECotyrqJbxKWuQ/EbUE+w2xv9ny7GGJSR3qs0ardMqhSxv98Gyd7wg7VSBdUi8p4Whc+1kX5kDWPYnFdkZ2+0BGFfZIZIx15zAr7DQFAHpiXG1vb8/wBjTawb/aeHzTKFJWYEpG7JIgJsqQGICsTfK7N+uBs/2ZSQsutdSEB60gx6hquiDVgXXI4x4ZmZZYsnl5VjWKWRmVwSWJjZ5NJBFKxqtib9ORZwIrjNs4BWXMsjWOaRR6TfmK29sKXuu15n/ZUc4Bsh2dGXUCHcE2SebdL8tuWBey/CJYBK+YUCSWQk0QQV3I392bbyrA2QjTJ5MzoSrygqo1HQNTeHw/CSKJs9Ad6OHmTnnUKJGhmiK7Sq1Nqo86GhwTtYr1wm3nPiKF/Hc/MHSHLlVdxYdhqAqv5Wb9ORJwqyXDpxLLA+Z0l1LvIEHjQDZT+hzfcHkDh3xHKjMMVimCToNQIIZlB3BK2DVgH/AHsgp83w6USoubOsSlU7xaFAMNtOkAbMxs3sDy2xUHSr+iGjo/7OCIFU2BuDtve9/MnCnifA1mUhvfbmDexHkb64J7QZ8wRxxQWZJKRBzIAoXufEdwNzzI6XgFuyupLmmdpTvYNgG+l9PbT8sZxW33rou7xQXwLtQ+XcQZxtSk1HOfyWXyPk3Xrvue2Vrx87yUHfwskwsqSpvexZHPrupF+1774O7McdMEgys7EqdoXJ3HlEx6/qnry51fq9P1G73ZcnNqadZR2+JilbF47jAmKxeJgArExMTABeJiYmADy70N8cXm8z9tkMhNZeGyvkaB1SH5XXp7nBvazPlyMrGd3FyHyTovu38B64K4XF3ahQK/rnjzus1qWyJvpR7s8cDz6SqHiYMh2senP1B9DgPivZp4nOY4bQc7yQG+7lHoBybnsPlXJs+J9mnhc5jh1BjvJl+SSgG7UD4W9B8uoYdv8AqPCF8CSd/wAu5Km9fKj5i/Lf0B5cCjL4tPK7r7/c1vswqHtOZMsZcqneOH0tGT8JF3v+IcqPkwNbEY1yPZzKqwl+zxq3xfDe/wCqOQo8qHtgDheTXKwPJMCmsqz3RpiFTfSKstv1+LrzwVxkM8SSwSMDGLpTasjadyOTgV9CaOE2rqOB/UkHGpZ8wEkRoIHRtKsB3ktgg2QfuiAdWn4vMiqxnJI6xqGDSTZFwQObywlSmoebFD9U9cC5njKH7nNERPsySqdUYbmjXzQ8vC1bddxhlkspJO0UzjupIw0cg5q69QDe41gOp8ifPF/Crrz8i5F2dzUGdzYTLurDMZWRJipHhCle5Z6+FgxI33wTwngUoky2ZUd3JVZmM7BjpZGdasaiQCRyOxsUbb5ox5aMzFB8S62VVsAsBqfkSFuz5CzhLxTtZP8AfwooWWOSMxMB4XjLREg3yYhqPmLr4Ti4ty4JkkjoJ+ARyxlJCSCysK2IKkHb33B8wxx6+yQfaJCrhZZNGtQyhj3eoqdPPk2/oq4QcRyi5rMaooy75jKrJBIZCghZWYF+d2NcZ2BJqupxXEcuft8vgj0/aMoTMf72O1TTp25MV0Xf4+R6Q9PFJ+YK3O7Y0j7PIkUMaSeDLOhQkiw0RvSxqtwaYbc+mBc5wSZctJDGwLMstO1DxS6hZryBA+XrjLiGXWSCTZHKZueXuXrTKqSOrKb25MCCdgwW8ZZ2RSqrFJLHDDlxKNDsG+8BMQJ57KjeEkjxLd0MTsfr3LUxbxaVYpctHNDIcrApvSmsalXRGHUb6QPEdjz64ZRLCVU5TSIpCX8AIBJ2Yn18NH2x6/tvRKkUmklYTJKx206QB7bmz7DBNpITGrCOVotQWhrTUKDFb3IJ+ow3hKwUs2hQ2QGalaQOY1hGgSIQrFxuTq8k5fNujYLHH8u7LFKzPq0p3rxkRuxAA3rSCx5cuftgHjGTGWy8MDMVh1xxyPvencsT7sLP05HBizLmpEjy61BGQztyU6dwi3z8yeux33wn/HnlCNO0MLRzRZjSW7k+MDnoJBv05H22J2GOe7QcXE2cy7ZDU2YIIOxCd0bOmQHlvufID2rquL8eSErJLfds4QuKpLB8R3vTe211z6YU9oU+zASZaNFZ9mcKuwNEfD8VnYdLI57DDhLjH2E0a8X4rFlAfCveyUdEagvI38SLPM+fnhIZmmLQZyLuZXGuHfYr+gTfxir6ewNWe3Y8d2ZlmdsySJFnDGrG61+r618gPDjfN5Ns9lE71e5nUmj1V1Nah5K1XXrt0OHHYuP1fp9PkOTY37GdojKDBMfvoup5unIP+0Ds3rR/FjqRj5RxuObLSR5qLxNHWo1WranDejb+1+mPpXB+JpmYUljNq6gjz9QfUHY+oOPW0NTfHJyTVMOxMTEx0EFYmLxWAC8C8TzywRPI/wAKKSfM+QHqTsPfBWOW7WTd7JFlxyvvH9hsgPzs/ujGepNQi5DirdCzhKMxMsv95K2o+nkB6AUPYDDvM56OBUMzadbaQaYi6J3oHSNuZx4yeVA/hgDjMudjLdykcsZ5bG1FC9YJ33v4b6XWPnm3qTyejSjEeQT2AVaweoIIP02PywL3rvLbKABtZA1H586xyeTkllcvlZ4YwptwA7edhkND6+LyIw87RSu3dhQ4iJJlZPiC0KFDxUb3I8vWi3ptYv8ABCa9C89xJ45GWaNWhY0tHdgQNiTtq57WpHS+eFmTzhiLiIllFloyKYg82C7UejAbEkfpWM8tmCpcRK80B20l9VEAEldZvSfK+YBGxwTwyASWx2jQUpkFSpz1ISeaVR/+BVJJLPn5E7PfZvIRxRyWVESkuSQQ2gjUBJYvUosH0AwXxDiIzMH/ANv3vh0yPFpeKSaD8WgkBiCOqncjSa1DHvIyRzREhSYpVKkMK1LZWx+qw3HLY4X5r7REqxpG8zRspy2YUraqSoZJuVDRYO1MKOxG26952+TN4wgnsznYy0kTIY4ZwGhjdrVoylPoNkb8ygO1+uMf/piWUqHJUxAxd4fxiJg2Wl57nSzI3qWw7iyEcN7agZO8RGCkRsdzo28PiJPoWNVgkMzC7rEvVSeClB1bKyXCI4O7Osnuu9EY2+CVg2huZIXSKO3LF5mGJjIzLZl0a9zv3RtK32IPUYAkvmTYv3GNw3L8sc89SVm0dNVZWf4Ll5k0urDxu/hdlYmUkyCwfha915fQYBz3Ag0mpJCqHRqjABVu6+AXzAoAEdQMHg6TvY/ljPMSDXEPwsxv1pbX8/4Y0UpUQ0kchnuDtHOMxOCQDJJJp8V+JFgiHmTsK6m8L+G52ZsxLo2zMzd1qO4SqMgTz0gAFuSiO92cDH0d5gBvuOmEPEuGtGry5QAy6NKWRSjUWbSOWok3vzIGNo6vZ/Qhx7oLm4rGsiwMryqoWOSbRrRXIUIJa/Ex3O1CxdA4x4jKYAzOCIU30oLJs0qgLzJJArC6TOx5JCuVWRpXTvWjdidFKS0s1nwE9aPiIAHng7s/xAyQhJpC8zqZWobRq4tFYjwpsNgTdt6XjJwpWuClIBbLCQd/xDSqr8ELG44r2Bk/TlPKunvsCeGzCWEhMuwy4QJEZLuQG7pT4hHVUTz8sLeJ8OjilMuebXGp+7Rv7tduSqN5JSb3P8rx44cZe5BzErZbKoToViFmKX4FZ/wALtQ8XTyONNtxw/t+nr59RN0xnwSKXL96kpUwjxRE/GLvUrDlXmdt9/xGgeF56fO6pIj3cIYhSQLYDruD9K223J2BRnTO5ed4GLGnj3BU6ihqgeQNisb9np0+yRogru1CkeXOj+98V+p8jhSeG6yKs4BGllS1zJR0YkWAB4fLp4huarcDbyxfYjOHKZqTJufA9yQ3/rX6eL91sVxd1OlPiJZTXUaWBB9LYADzv3wq7ZFoHgmj/vICp96ABHsdx88a6E9s18yJxtH1hTj1gPhudWaJJENq6hgfRgCP44Lx65zF4rExMMCMccblZO+zM0l7atI9l2H8Lx1PFMz3cLv+ipPzANfnjnuBZWo0B5nc/wC+PO66dRSOjQjbsaTxsctIIiBIUbRy2ajp9OZxxfCsjlZYqkkkjzSf3haZ45g/X4jRF+nvjpeK52NszFltcqSaGkDI+lQN1p9/HdbCjhHx7huYDanjhzYBtTXdZgAbqAw2JHvjg0sKm6vJrLLs07MwrIzSSaJJEd4hMBRdRVE+Zqv6OPXC5JZ+87yZklRjaL+EdNuRA3F+nXG3F8yMrBAkZWAySKtkJ4F+J7va+hPqT64rPpls3OyBW1xBW76NwCC4NKGU3ekDntRrDk7yCQukjImZdo5aBDIPDIt6fEvK7J/OuVlrmEEcQjCLKtESR61DlSNyqnZrvkSPTAPCeGLG8krM50A6nlcu1DxeWwrf5DHrifDRONckMc6kAo8dR5hVO6jx2koro1e2Fi0u3nnJTtICjl7lu9gMmZjjQoIdTCWEsQQGRqLDYL4twOVgY6HhzSiNe+K95Xi0g6QT8+nK+tXhLwPhiq2vSPuvCjFZI3AI8SPGfCKBBsWDdisN8vmre+WKm80hQjeRhDFqO+NOKMBlpNuSN+QJ/ljw8lMPbHjOyCaGSIkjWpXUOmoEfPnjPcW05LBeUgAy0VdEX/0jCrjcoAiBZlBkpimrVQR2HIX0GPWUy0sbDVMXUCgulQPrzwNxKN2ZCiq2gsaY0CCjrzAP6WFaTyy1CVDRSndExl2s7ay2qxtW+9YWRZdp5mUuyCNV01W7vqq7B2AXkKvVzxq/EZCp1qqte2klh9SB/DGUOckEshQL96qqSWrSy2A3LxCm5bcsXFqqREoSQzgk1xo36Sg1fmAf69sbxGsCaVRUVeQAH5CsaLmRXWv65YbWMGdgPH+EieNlUrEHYGZgo1OqjkT8hub2GFyxCbLmDKqI8swIeeQf3l82Qc5GP6ZoDpeww6+1WaHLp74C4pxFwQkcLyMRe1Kg6bsdh7bnBBvgGgaZpGiRbV5Yw2mQrtrAYRvR/FRF+pOFGUyKzxJmBI75gPR77dUZWp4yg2Uddt9xvgvKz5ktHI+kKXKPEqm0+JQxY7tTAHahR649Z/MLHJpCuSxJCohN/pE9Pck+Z5DG3GEGGGGUCeSVL+8UKw6ErZVv2gCR7HCnPpCHEmrumJ5qdNnmeX8vnj3m89PoYxwqNKk/eNvYB6Dl9cBcQzC6YswRYpWIIvZwrEefxAL88ZxuymlQ1yeciiOoanbzIPlubahfrZPljDPSfagQw0gg0CGD3RrYqNtj+Xng7MSALcdBeYIrdeh9iN8K4cyZcwAvJRRPSyy0PoCfbEp9yWqOg/6W58tlDC3xQSFP3T41/iR+7jtxj5j2JzAi4pPEOUseoe6H/Zj9MfTFx7WlLdFM5JKnR6xMTExqSKO1UmnLPfUqPqy4y4WvhUeQxn20P3KDzlT+Z/lgzhS7D2x4/wDyD95HXocMRcT7JRy5qTMZllMZRVQElChXnbWPfn+I7eaPMNlkmjjyuenLF1GhXM6bsBW4oD1s1hxxPslBnZXmifU6uVcOGkiDqRa0aKjatiV50OePOQyDRZzXJGq61WMd2tRppB5fqnfyN9K5ZRkqy3xwPvwOc877aIlkSrNuAbvkAVNiut+nrjn87HlkOt4pcu/MuqkHbnuhJIHXasP+JjNFyIDGsQXY1chPW7GkD2s4RfY3jJaXLPOb3cPG7e+ltI2rmSSOmMI4f5NOwZHlBLC0LtJIrqAXNBmDC96AANGuXv1wAez+YgkMsM3eWoXTOPwqSQAy11J3r69GnGuIGARLG0Sd4xBllJEa0NR5EWzcgLHI4wbjckWgySZSZWdEqIsJCXYKCilmDVdkbbA741W5cdyXRvK7OiggKxA1KDYBrcA9cSPI6ffB00NSbdcaTRdcZ/M03UqQrdjdXyxhmuIiPYbn3oCtySegGNOKEqCV+IkD64Q5/JMF1P8Ai57j+uYwlG5cludRpI2zHG2c+AO37ICjf91j9awGO0DKaIY/tEf+0YGnlngm7tGjAfToJRTd0DZJ6Ma9mXzx6ny+dI+8+ymvXl9W2xu9OPyMVOT9T3Lx2RuQUctuf8cXDxsj41BvqNj/ALfwwsk+0RgtpyzAAk+InYAk7d55DBnAo3zSM7xxqAfCVDjU3UG2PhG3Kt/Y4JRjGO7FDUpN0P8ALZ0OBR6YYRoWHO8cfls20ZIXevzw4y/G1agbBPzxLsaaY12U1/X9bYD4pn2WJmjFsK6FqXUNTUN20r4tPpi3TqLxnKnhJ1EWDuOa7cxseXPl8sYqastwpC/MxGVD3MuZlkrwMo7uLV0s6VUr52W2vBHaLKgaJNfdPHuJNtNkFSpBNFW5VgKCKQt3jHNSQkbKJNDk/p0Cho3sDXn6YLbLMMksblWkJJHekyAAuWUSG/EQK68x6Y6U+MmInn4sJPC2ai09ViVncjy2uvzwwkMcsQOkiNQVplZPCFG4B3quvpgHI56Zp1gWXLUwbxJGxUFRen4qJ26cuuGeT1v9ojnZHKFVDIukU6E0RvveDUj54hwlkQZGQAaY5GMW9Aaj1s/Ca/K/fD7JTRQJe5PmVoi/QgV6k7+uPPCYVbJodC2LFkAk7lgSa50QPliZGSsjKjAimar2FaNO3mPD+eFJ22SlwCZI93xTLSdJCV9fEjrv86x9YQ4+PTzf/cZE+Uyf/tAx9giO2PT6b4Dm1PiNcViYrHUZiLtkPukPlMh/iP54M4TNqXn/AFvjDtgl5Vj+iUbz5OuB+BZixXtyx4/Xr3jr0MxF2T7ML30wknPel2kCxSaCIndmXWKsmyfTA3Cny7ZvTDmJHaMkkMzENYI6gBxvYr0PLG8/CZ45cx3QV0zB3YndFIVStc9wunYcgu97AxeEyfaoAoURRLZa/EztzBWthsDd9SOuOe0+5QfPwR5mLLmcxGDVIjqqCgBsNN7kXzO5wBmezjIL+1Zo+ZMorbc3a1pxXaCdnziwvmGy0Ii1llYIXYsQBqPLkTX6relcpFxCOVtOdnlnWNyFjUFlcKxCuxQeO66m/wCZCDau/wCAbR1/FOJR5d4Un0CKQOGZyKBQKVG4o3Z5+WEeQ4vtDmViyYWWXu1jjjP2gAuEbxDbUoOojTVe4w44vxox5QSpGGNr/eI1RhubutagAOYFHAuaz2dbK3l1jl1i0lg+707jnHJdg7iwevIYuCxlfyKXI9zsfjxZG2NHJKKWFEgWPI1uP5YxZ9iKxys2XBzXFsx3koCche55GhufYDA8vDWcU0lkbhSQKHWhdgeu+A5y0bnpf8L3GAcvwzUzF0dcwX1CVR4zTWpViCO7IAFcgNtt8dWlp7lzRlKVdj3xPL9/B3T/ABobjN0bG2i/UbfMeQwOk75qAtqIPJ99wwrxV62D+8RhlxdQHcryBrbz5ke13hNJmHysjyx6WWZbKsPDrXm3uCdVdQ7D1Dg3JUueUN4eQc5VppFysbEk0ZGO9L8W/wAqP+UdcdbmJRFEsOXXYCr8gPi36nzPmfPAHC8l9ly5eT+/n8TX8W/i0k9CeZ969vP28pGx/E+22wCjoPT2wpvc6XC/l+v2HF7V8wVowTS71zOM229fbb8/+MeO8JN+XTy+WCV8vPAIccMkJjo9OXtzG+NZiQrHmQCR7gEjAvA3JVhVe2GOdUJEWLqm3xP8IPQkWOvS8Z7Mmm7AFw+eeWNXVYHVgDs8gqwNvhbcYCzufWTKSyNEPCXQpqsPp8JAauRO3LBCcKJGp8pDMG31wMFJB3umoH/NiuOLEIAGjcRla7pV0v6KADQO3nyGNdsbx5/P2ItgTZgARwy5Gg7AIEeP4qJFFaKtQO9j3w24I8TLJFHDJCYyCyuBZZ9wSdTFidPMnywvk4toZXzOUlRUOoOCr6DRGohTY2J8+eGkUSDvJkfUsoU30ARSB/O75YJ8V/ff9yY8g3D5IFiEcUqFbJ3dSSTQ+mwFDAfFo2KMFKlaJ261vgnL8Nj0/dqukcqZtI9qNDAHFssY42YRnZTypuQvqDiFTkN8C+fJlZshdf3qLsKHhlXp68z6k4+zQ8sfIY5BJmuHoOjhqPMU7Nv8lx9fiG2PV6b4Tk1OTS8TExWOogC49l+8y0qjmUavejX545Xs5m7CnzAP5Y7iQbY+f8Mj7mZ4uqSFR+zepP8ASwx5/WwtWdOhLLR0XEOOxZdQZnRL5F2AsdSB1wrbtspKmFXkUmgfCgJ5UocgsdugwX2kOmNZY8r383wJSKxHM2xIsINzt1PS7HNZuPOQkSydwjtykzLjUNq0xopOkegF+Z535sIRav8As2k6Z1/aPiEEMInmiWRgQiAqpYsxsKCQaHMn2OxO2FWY4fmDE0mYzYy1b6YlASPyDEnxH0v2JwdloYs/kgmZKSrVs0RIUsv4kI3H/wAiumE8mQyAyy5tmmniFUXYvpBYJZBogA878uWHD0+foEkE8Ez2Zfh/ehNc2ltI2XWbKoxuh6nldbc8J5+HZviLESa1MUdUUaNDJZ+EFgDIaB12VUEAc7x1K8fgSRYxLGS5Coi7nfYfDYA9TQ5YZSZ4LyGH7Tbmg22Y8LybxZSOOZi8ijxEnV4udX1A5ewxi5JvBQkJBLUB/W94BeYOqOhDKRqUjcEEWDjLdfJUVTFvEuGl72BHvTA+YO4PscL5YDFSNK41GlFqLPQDfc46dBYs4VcS4ev2mEjmxIPsqSMAPLxUdudDyGFFrhlP1FudyyxRaWZVB5ajuTXMnr9OQwHHw90064xIth1O+nUORsehO3IgkVjo83HpnDFdQKFKsWpsN9COZ5+EYxzkCjJRjmpKoQpFAMRtz5aCQPcY0jJdjNiGWJpzrDq5JCnS2yljtY5167Yk/Co18Lu5K8yoGkciL+VfXfHQlhEXEyKuoJpYX8Ov4SDyK+Q226VjI5ETO/dik1eJje7aVsKPagSb35crw91fQOTkeKcIeCiN1PWuWBkzP1/5HLHdyxB4BYvn7EAkXhA3C4yb0/maw3qJdioaTnwzbgj2C13vX0xpxZopFWKSXum1K6OV8OpSaFt4Sf1bvcY8RyCMBRS70By3PvzOA+F5qeWNmYRzCyJcuAFePc+EXs5ro1X0OHpXL3itWO33Q3N8HmdlKzs82oHvC5jWNVIJ0RrsxIBFH5nGfabMQlhHmJNF7qxBAsbfFyB9CRzOMuEcKRpxNG5EMYpYyXBSU7MNDfB4SBXqehGM/wC3HkRpEyxlhLEXrUsQpIJ0Eb+140zf0/Qy4QXxB5TGpgaN6ABeRvDpCm3OnYnYem5wRl+GpDkhGzBkKsSb8LB9zR/Ro89r59cJMtw2HMJryQKEsFkRWKAAnxa0ugRz25+uHHG2VpIYQaTYDy+KNF9NtV+9YiX/AFQfM5zLZVF8Ku0a8lajsPKyLr51hv8A2TmANUWaEg/XUMCP2vFY9sM+I8JiCFQoG2xoX9ed+t/PCDgGZZJHiJ23seZ02G962Pnt5YW9yTa/kNtOjTs+e/4rHdExRlmIG2rToJHkLbbH1RMfOv8ApvlNeZzc/Qv3a/LxN/FcfRlGPY0I7YI5Ju5HrFYvExuQWccR2kyvd5wOOUyf64v90I/y47fCLthw9pcuTGLkiIkQeZTmv7yll+eMtWO6LRUXTsH4RnjoPNiNv9hhBwzOZVrmzhVpmNkOC1UNgq0eVkUBtuNt7M4DnlNFT4WAI9juPywZxcSGQLl8rEztRM0oQICb2/SZ9rr2548Hibj+DvfFmPZDLqrSvGpjjlclUoKNtrA5b+m3TpiL2DfVNH9pKZSViwhRRqGqi66iPCpO1DphRxTIxZWRJM/O+YnsNHDH+kDa6VG4APXYe+O34Xne/jVmUoxALI1a0JFgMOhrf2IwSk4Pcnd+eMVXgH4TwKDKioI1Wti1Wx9zz+WMsvnI8w0hhbX3blGFFacdLI5eovB2Z4nGjrGxp5L0imOyiyTQ8I9TWOf7RTT5crLDIrK0qL3HdqNQcqGOoeIvza/LzrdRuTzyxcC/tTxnMHLhGyzxrIyobkRmYHnGgWzZ5WL2vDPh+bmDxxzIi99YjgSvuI40JLO34jZVaGwsVvYw0lyyuzShQ00aMiE8r35XsLNAnnW3LHJcO4V9plTu2nVlj0ZqSRjqJaiY18rIuhQAo10NxlGUKrjz184FlM6UNp8QIZD1BBFXz2wMciksgkErqQdqaq5qSBy3B3wqyfE3TMPFl41kRqjgjWSliWHwu8go6EZnPi3LaaomsNIMxFNZjNHW6rdAP3Zp2UXuoNi/T2uNm3L8+ppuTww7N8IilbUSbC6TR+IeRr3P1x6zEUbxmEikPlzB2Or3vALyMg53Y2reweRB8sRM0fxA4qNCcHyB55EWaJJH16nFkivCLoHc+ftvjeXgkIYnVpW9gNO5N3vVjf1wg41MTMh+g9sFtIxAs36YG0lyVHTbeQ3N58ABY6CDbCqfMBQWY0qgkn0G52+WPD5+OnphI0dalUi1BbST60efTbcjARXvXdQe8KjWFG3eQvSyRkdHBHobKeZwex3O5fsX7ZQW2P7mWY1Tq3hIIWzl5VFstkq6Ebq3lzoijR3x64YDI0aOxMjRhoszGQWob6Zf0gaNaufodzr/AGeyNrQzTOwU5Wb4lCEAsklVW93qqxp3BFhjnMqqCQZcJHmJEJtaoMRuRtvvtdY6E9uEc7e7JjxfPuR3cUkYkFGmoBiKuxdgGqvp8sJuD5lzI32crHIxJky8tmNmHxNEw/OvmMGx8GWWPVnIYu8Yn4R0/DvZN161ywNlclM0AyxhAAe+/LKRQPxgc9dUKwQpJp+fcc3bTQ34Pw6SOaWebQhdQuhCWuvxMTzPl7nEzmTWbZiRRuxzo7EfMfQ0emJnc4WZIILZgoBZjfTYsepNEknYczzAPhWaIN37odxVfO9yB8tsZO27DHAVxudnT7vZiR8R9Rfn09Mc9m2+xwvIzBpHBAq6F86vdj60OVVhyG1prUgqb3BDD15YS8LyRz3EUQ7xQnW3l4SNI+bV8gcaaEHJ7exM5KKs+h9iODnK5ONGHjI1P+2/ib6XXyx0QxnElDGox7SVHETExMTDAvFOMXiYBHzfPZY5LNtHX3clyReQ/wC4n7rGx6MMOM9lPtmXBQnvYvElGjqAIZb6Eg7HoaOGnavgIzcBUHTIp1xt+i45X+qfhPofTHIdn+OkyaWGiRfC6HnqBog/79d8eT1ejT3xO3RnuW1jmF0ycKMsR+0yivHTSFjV2bOlQSL36gHfCfhnHjkM1LFMDO0hVi8I7x9VXRA5i2I9Pahjon7OwZmTvpjI2wGjUAgq99hq3vlfU4PfMQZSM6FSNK3ocz0Hmx9N8ce6PDzZeQXO8OeeSPMZZ0sIUp7KFSTvtuGBJ/4rf1luD6XEuYfvJB8I5Iv7I/nXQcyARzHBeIDJOSbjy07ExIbJranUAGl6E8ja8yCT165nWmqMhiQShsEE1a+lXiJ3F0NZyIc3me7zcj5WObMTMArqJFWOMKPNhV2vLfctW5bBuQ7Qd/G7WIqtSz8ketrJoH8jyurwq4TxISQpl8sSJnsysQbj3IZ25eKqHv5GrP4twjLJBH3i3HliXVNqdqI8YIpiT+e3LbGkkliXnnYnJ4iyq5LJOMtck0hVC6rbNI50qRV0q3YH1JJJKI8DkhzMEAJDSxkMBuFjYuHAPQBFc+p98EcK7UyFEavvZp2jCoBppT4mN/hUXvzO2H2W4rBJLrpWzAQp4WJtQbIX8PPqN+fTFvdG8E47M88fPdRjujoClULKLMcXIlR+qK+QPvjBRJE2XQzd6HldtZC20Oksqsa3P6womh63pPlpZUsSCJ9ZanTVGwKldLCwSN72I3AxlHkBGMsqyq6wK4dyfES6MAQN/wATHrsB1xCqqG7sWZfPR5l8srMGcs6SCgCCDItsABVHTXLpjbL+FpLtik3K9wsiiRB7bsPkMXFlVUw13atHO05rYlGklOm6+Iq425bY8w8KbvnmbMAq5FxqoCsq3oDE2SRZ3ABvFyUXavywi2nYvhUZZUSSWKTRIqRoB953MzaCri/EaYNsOcfM4Yf/AE6EfWWWNopRoer72Jl8SPyOoAst/qqfXHk5uOORdYXWFdo2KW4VBb0a2oG6vAJkmnjUtDIqT7CRJFMkYbZXIvYedch54qMnJKQSiougvO8Q7oiOOx3rvo/RLlWc3v4Qx6DmSdhjl3z5fu5JU0yBaLLZtSbtd7V1YEFfU74Mz2WaMn7TI/eR00B27slSt/hvUeXiO11ZsFmkUMbystXHOnfJ+q22uvI72f8Ane1UUTbZS58gpHPuHIEcqi1a/huuR63/AAG+NM7OFAvr0Fkn2A3OPUB7pRHqs2dN0DQN1XUAED/bGHDVWSZ+8IJF0p5GmI/IUa/Xvyxk65NQLKa2lMmXIOwBvYg1RDK1GiAK9VwbHAi+PNMC3RbofXoPQfMnliZ3h5jbXCK8wo/gOo81+Yo4yk0TDW3xKotQelmiDzIuxY8qO4wXfBNeoFksyI1zEjArEW8IOxIAG/8AEedBfIY7L/p/wA5eDXIKlmOt/NR+BPkPzJxzHZvhpz2ZBIrLwEGujON1X1A2Y/IdTj6nElDHqaGnWWcupLsewMXisXjqMyYmJisAHrExWLwCKIxw/bXsy2sZvKj71K1oP8RR6dXA+o25gY7nHl1vEyipKmNOnZyfBeLpPGrxmwRv6HreM+I5JVkM87NMq0IYAtLqYBRq56yW9OtUdhjLjnAXy0pzWUWwd5oh+Icy6D9LqR16dQSuEcdSdAyHY7eo879ceHqaEtKWODtjqKaMJkWFWmzirNmZRpWOtSqOkajfYXud+dCyfEo4fnZMiDCYzJoHeSaSx7sMATex3vxHegW2Jw7zcPdmXMX3kioTGCNkpOQA52QTfPxH3wsfNrJGJYg32ieLQypsrFgBqYb/AA8wQeR3JG4hO+SqHfDeJQzoZoVUGUAM1AOdNimI5kbjmceM3kzK8SabiT71yeRKEd2nrbW5/YHnjiuJZZ8soTLswETKCUNAzMbYV1Wgwr3vcYdcO7aFZAJIWEZITvQQV1bBrHPSCQL9R54PZtZiLcuAHgOSb7NrPh76RYIiegkJeRvn8P1w94jw2MZvJxwrpKM7Egb92I3B1HrqJrfrhrnMjBmIRACIwDqTu9KspBJDKOXMm9q3OPGW4IcsryQk5jMNQLTPVrYtQfwirNdSBv5Nz3Oyao5ybMOP7QnVqqSOBDWoLoChmC8idUh+Yx5gDxyxrHOcxFMr6XbSxDxjcWOQvaulHqNzuHwZzL5GYDLqZhMZKYq6yiR9b6QrbMF2Fny58sa5FnzOZSYwSQRQI9CRdDNJIFU0v6KqGOray2K4vivxgSOWbiL/AGVSWPeL3Pj2DMjyR6jsBtYZfYgc7wx4plCftab2GSXqa00bA6UByHVQeeBs52feTIQFVbvYtQ06SGKGWTTsd+YDexJx1WZ4e321n03G0eltxswcGiOe6sd/T2xUpJcfP+hqznZ887dzOYqRCNbEgghyoYAXZB8/X1xlxRcvlNSJPPC+gsiKzmOzdBQQQTY+G/LphxPkljyohlYaQGUsDVDUdO5FBgK8xY648ZfjUbMEja6Gx3N6aHOqJ3vbEqXoPaWuX7/LxrmV8bopcDYq5XevI7n6kGxeMP7Qgy47lG+DY/i0k+KnI2U73XT02wNxLiEhn0x76VDaSLDfGWuhfJeY5VyONoczFmQNSeIc7FMB5hhuVPRlNHC+b4BCziUIbTIhs2BsRZ32ZfVSSfKiQee20eWMo1ptMh8Y5WRYDDyOxAPoVa6234PDGJZAaLIfDdWQGYHVtbaSBz/SBxjNIz5rVliGYXruwnsWrrW9XVA88VzhD+bCspxVZLRtpF6EEX7ex5jpY6EHCmOJszOYoFAdxTyV8CA7k/PkOp9rDNpWmzHdwqC5AJbog3Fn6kDqboczjsez/Z5MqlLuTuzHmx8z/IdMdPTaN5aI1J0q7hPBOEJloljjFBR8yeZJ8yTuT64Z1igMXj00jkJisXisMCYmJiYALxeKxMAi8TFYmAZ5dLxx3aDskyuZ8lSyHd4iaSX18lf15HrXPHZ4plvESipKmCbWUfPuGcZD2rAo6mmVtmU+RGG0LKqt3CRpIwNHSFBYgkaqF1YwfxzsvHmdzayAeGRNnHp+sv6psY5LOQ5nJm5V7yMcpYwdh+uvNffceuPM1ulayjrhrJ4Ztxvhbpl8vFHRleayb5yaWNk7XXO/JSaxnx3K5eFoMvLfdxxOTo+JnNUQPMsL32+WD+Hdo1YA2CPMYLXhsEuYTMOxLIKC2NF3YaquwTtv5bbDHLv2/EauD7HOt2YoZeJy3fTOWO/iiiVd9/0qo+hWhW9+Ie2DZV82rv3ioSYSWu+gS+ZAJHn1+XS57hMk8uZksDVl+6h8XVrLk/o7+G/I45+dY8ymWyZyphl1IrkoFOlR46PNrALeXPc7HGkZKXPnnBm0xzmu000eThldFaWXQCgJRba2PmR4Qdt96w+llobm/wCv6+mOI7XcYj7+OO77qVTIAppdJFjluaPTHUJmg6hkOoHcEGwQfLGE1hOuSkYwAhpNPIEAelb19TgDhudc5mVCaHipQABsImHrelz9BgvL5jSZP2z/AOlcIRmZAWzai012a28JQICeukrRJ6FlPIHFRV2KxrneBpLIXcsdl8N0LF8uoHLkRhLnO6jzEZiICr8QUk76qNnzKuTvv4cORmY8xGym9LKVZeTCxRHpz5/PCzi0UCwGOJRYqtyxoEWB0UVewoemKi807CjRxozsXPxbfICUf+WPfFuD764PCbsryBPUj9Enr0PXzxi9u+XkNeFbcnzBUH/ywNLxlpJCkAaRvJd69T0UepIw4xk2qG+DOCETAtmI2jdTTMNkY1VgGzdc/wCJFHBuRibMfd5RQsYNGWvCPPQPxt+Qwz4b2SkmAOcawP8ACX4f3zzb2FD3x1+VySxgBQAAKAAoADoPIY79PprzL9jnlqegDwTgKZZNKDc7sx3Zj5sep/oVhsBiwMTHclRiTExMTDAmJiYmACYmJiYALxMVi8AiYmJiYAJiYmJgAmM3hBxpiYAOY4t2IgmJZQYnO+qM6bPmy/C30v1xz8/Z3O5feMrMvodD/RjpP+b5Y+j48tHjDU6eGpyjSGrOHws+aJ2qlgIE6SJ560ZR9eR+Rw6yPbVHA0tfoCKx1j5UHC7MdmcvIfHDEx8yik/Wrxyy6CD4NX1DfKEkvFYWYl0Rv2lVv4jGE/GowAE0qAAABQFDYAAcsNn7D5U/4KD2sfwOMz2Dyv8A2h/mk/8AdjNdBXcft/kcxm880kEqwlS76tO4Famom+Ww3+WCeGZ+PJ5dYiy0oAO43O5Y79LJ+QGOgTsLlR/gr8yx/icFQdk8um6wxD10Lf1rGv8Ahuqsj2ubo4INC5YRa2VgR3aKXFEEFbAJC72B0862wZkeFZkgLDCIwBQeVvFXsNTX9MfQ48ioFADGywgY0j0sVyyXqvscbluwxc3mpWk/VHgT8jqP1+WOlyHBo4VCxqqqOgAAwwxMdMdOMeEQ5N8lKlYvExMWSTExMTABMTExMAyYmKxMAF4mKxMAH//Z"/>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076" name="AutoShape 1029" descr="data:image/jpeg;base64,/9j/4AAQSkZJRgABAQAAAQABAAD/2wCEAAkGBhQQEBUUEBQVFRUVFxwYGBYXFhYXFhgYGBgWGBcYGB4dHCYeFxkjGxkeHy8gJScpLC4sGCAxNTAqNSgrLSkBCQoKDgwOGg8PGiwlHyQsLCwsLCosLCwsLCwsKiwsLDAsLDQsLC0sKSwsLCwsKSwsLCwsLCwsLCwsLCwsKiwsLP/AABEIAN8A4gMBIgACEQEDEQH/xAAbAAACAwEBAQAAAAAAAAAAAAAEBQABAwYCB//EAEQQAAICAAQDBgMEBwcDAwUAAAECAxEABBIhBTFBBhMiUWFxMoGRFCNCoVJicoKxwfAVM0OSotHhB1PCstLxFiREs9P/xAAaAQADAQEBAQAAAAAAAAAAAAAAAQIDBAUG/8QALxEAAgIBAwMBBwQCAwAAAAAAAAECESEDEjEEQfBREyIyYXHR4YGRocEU8QVSsf/aAAwDAQACEQMRAD8A+rYmJiYoReJiYmACYvFYgwAXiYvFYAJiYonAOf45DBtLIqt+jzc+yi2P0wm6APxLxz0vaok1DBI36zkRr/Nv9IxX2rOSfCIk9lZyPmSB+WOeXVaUeWarSk+x0V4mrHL5jLZpd5MwwHmqxgb8vw4z+xTn/wDJm9y6L/44y/zdMr2EjrLxLxxcsGajJH2qX5iI/wAUxBxLOL/io37cQ/8AAril1mk+4vYyO0xMcjF2snQ/eQow80cqf8rCv9WGMXbCDYSloif+4KX/ADi0/wBWN460JcMzcJLlD3ExnFMGAKkEHkQbB9j1xpjUkmJiYmACYrExMAExMTEwAViYvFYAJiYmJgAmJiYvABWLxWLwAXiYmMM3m1iQvIwVV5kmgMAGxbCriXaFIiUQGWT/ALaVY/bJ2T57+hwszXEJszYj1QxefKZ//wCQ/wBX7PLBvCOFJEAEFfyPM/748/W62McQyzeOi3lghy+azP8AeP3an/Ditfkz/E3y0j0wHFPkoNtS+pRS3pZIHi9xeGvbHMtDlG0c28N71Wl2I9jp0+zY14fwJFCgKrLVNaqdZ8ztuT/wNsedKctV3Ns2SUcIw4nxeHK5RsylSIB4QDWpi2kKfLxbHqKPlhbFwjOzxrLPmWhZvEIohpAsXTb3foOXUnng3t9wLXw91y6j7shwiih4WsgAehY4e8J4jDnYEljIIIv9ljzU+RB6YpRW21zZN5yc72W4xL9okyOdIZ1XXHJQ+8j8j5kE++xu6squ1WTOZzBiUAiBC1EWC7AMR76SgHl3hwXnJkPGFdG8OUy7mZhuBrsKhPmAS1emB8hnpxrkSEN3ptizaTdsSB7E6b2+AeWHJbXuWHQRd4G2TzH2jKxyHdgNLn9Zdifn8XswxzGcaSbOGATGAaLWtjI1A0DY33ND9Q7XyYcAzn2f7QjIbbVMsQI+Pqq71RFAfsHli5clDxDLq7ABqFgHxIW3FGhsdiLG/lYxnFKEm+3/AJZrbaoEyDTxymCfVMCupJdNV+rIfXpzNjqD4RBx5ojpzkOi78cZ1Ka57Hfr536YN7PcRLrNFI2tsu4AkPNlJcUx6kFTvz3rerPiId/xEWLXLJfT420n+an9w4viTUl28/cfMcMrIFHt8hOVPNgm3+aNhTb9SPnhxk+2UkXhzcdj/uxAn5sm7D3W/YYJy3DYw7MiKpYUWAAJqzvXPrhJnOMhZZI1geVYq7yQVSlt/nQ67cj5HGml1E06jlfMznpxfPJ3eS4hHMgeJ1dTyZTYOCMfOmybxN3uVcxsd+Xhf0kXk3lfMdDh9wHtkszCKde6mPJbtJPWNuv7J3Hrzx6el1EdT6nNPTcTp8TFA4vHQZlYmLxWACYrF4rABMTExMAExMTEwAXiYmBeI8QSCNpJDSr8yTyAA6knYDC4A88T4mmXQvIaHIAbsxPJVHUn/nYAnCGBHzMgkn5A+CMbrH6/rP5t05ChdhlzNrzOYBpFLKgGrQg3IAHNjQs/wA2ZcIziTKJImtfT5WD5EeWPI6rqHNOMeDq04bcvkW8SUz505QOYo44w7lDpkkJohQa2UAi69fkXwnL5fh7uftZIcD7uWZSFPmLI3P8AV9DuI9nsvnCDOmorsGBZW86sEbYXS8L4Vl4SzJBoo7ltbH9kklifbHNCSaUVf0SNJXyx5xLLjN5cqGrUAVfmAQbUjzFj5g4Q5Hj02UAinhd9PhDLvYA235H3u9twMDdl+zzT8L7mcOqu5dVsalTUGQGwR60R1GH+a4kuTjjDiRizCOOOMa5G0qfOr2Flienru6puPORdrA+EZXM5nOHNTK0UaIY4orILajZZht+YHStl1NOJ/wDT/LajJ96ms2RFJoBv2HLHjiHa8iBJspf3UwSeF10yAOCArXZQ6itMNt+oBwXwDiqSzTIrFklqZLJtdQCSJz8Ol1+HpqxbUllYJTXc0h4PksvDLBGECotyrqJbxKWuQ/EbUE+w2xv9ny7GGJSR3qs0ardMqhSxv98Gyd7wg7VSBdUi8p4Whc+1kX5kDWPYnFdkZ2+0BGFfZIZIx15zAr7DQFAHpiXG1vb8/wBjTawb/aeHzTKFJWYEpG7JIgJsqQGICsTfK7N+uBs/2ZSQsutdSEB60gx6hquiDVgXXI4x4ZmZZYsnl5VjWKWRmVwSWJjZ5NJBFKxqtib9ORZwIrjNs4BWXMsjWOaRR6TfmK29sKXuu15n/ZUc4Bsh2dGXUCHcE2SebdL8tuWBey/CJYBK+YUCSWQk0QQV3I392bbyrA2QjTJ5MzoSrygqo1HQNTeHw/CSKJs9Ad6OHmTnnUKJGhmiK7Sq1Nqo86GhwTtYr1wm3nPiKF/Hc/MHSHLlVdxYdhqAqv5Wb9ORJwqyXDpxLLA+Z0l1LvIEHjQDZT+hzfcHkDh3xHKjMMVimCToNQIIZlB3BK2DVgH/AHsgp83w6USoubOsSlU7xaFAMNtOkAbMxs3sDy2xUHSr+iGjo/7OCIFU2BuDtve9/MnCnifA1mUhvfbmDexHkb64J7QZ8wRxxQWZJKRBzIAoXufEdwNzzI6XgFuyupLmmdpTvYNgG+l9PbT8sZxW33rou7xQXwLtQ+XcQZxtSk1HOfyWXyPk3Xrvue2Vrx87yUHfwskwsqSpvexZHPrupF+1774O7McdMEgys7EqdoXJ3HlEx6/qnry51fq9P1G73ZcnNqadZR2+JilbF47jAmKxeJgArExMTABeJiYmADy70N8cXm8z9tkMhNZeGyvkaB1SH5XXp7nBvazPlyMrGd3FyHyTovu38B64K4XF3ahQK/rnjzus1qWyJvpR7s8cDz6SqHiYMh2senP1B9DgPivZp4nOY4bQc7yQG+7lHoBybnsPlXJs+J9mnhc5jh1BjvJl+SSgG7UD4W9B8uoYdv8AqPCF8CSd/wAu5Km9fKj5i/Lf0B5cCjL4tPK7r7/c1vswqHtOZMsZcqneOH0tGT8JF3v+IcqPkwNbEY1yPZzKqwl+zxq3xfDe/wCqOQo8qHtgDheTXKwPJMCmsqz3RpiFTfSKstv1+LrzwVxkM8SSwSMDGLpTasjadyOTgV9CaOE2rqOB/UkHGpZ8wEkRoIHRtKsB3ktgg2QfuiAdWn4vMiqxnJI6xqGDSTZFwQObywlSmoebFD9U9cC5njKH7nNERPsySqdUYbmjXzQ8vC1bddxhlkspJO0UzjupIw0cg5q69QDe41gOp8ifPF/Crrz8i5F2dzUGdzYTLurDMZWRJipHhCle5Z6+FgxI33wTwngUoky2ZUd3JVZmM7BjpZGdasaiQCRyOxsUbb5ox5aMzFB8S62VVsAsBqfkSFuz5CzhLxTtZP8AfwooWWOSMxMB4XjLREg3yYhqPmLr4Ti4ty4JkkjoJ+ARyxlJCSCysK2IKkHb33B8wxx6+yQfaJCrhZZNGtQyhj3eoqdPPk2/oq4QcRyi5rMaooy75jKrJBIZCghZWYF+d2NcZ2BJqupxXEcuft8vgj0/aMoTMf72O1TTp25MV0Xf4+R6Q9PFJ+YK3O7Y0j7PIkUMaSeDLOhQkiw0RvSxqtwaYbc+mBc5wSZctJDGwLMstO1DxS6hZryBA+XrjLiGXWSCTZHKZueXuXrTKqSOrKb25MCCdgwW8ZZ2RSqrFJLHDDlxKNDsG+8BMQJ57KjeEkjxLd0MTsfr3LUxbxaVYpctHNDIcrApvSmsalXRGHUb6QPEdjz64ZRLCVU5TSIpCX8AIBJ2Yn18NH2x6/tvRKkUmklYTJKx206QB7bmz7DBNpITGrCOVotQWhrTUKDFb3IJ+ow3hKwUs2hQ2QGalaQOY1hGgSIQrFxuTq8k5fNujYLHH8u7LFKzPq0p3rxkRuxAA3rSCx5cuftgHjGTGWy8MDMVh1xxyPvencsT7sLP05HBizLmpEjy61BGQztyU6dwi3z8yeux33wn/HnlCNO0MLRzRZjSW7k+MDnoJBv05H22J2GOe7QcXE2cy7ZDU2YIIOxCd0bOmQHlvufID2rquL8eSErJLfds4QuKpLB8R3vTe211z6YU9oU+zASZaNFZ9mcKuwNEfD8VnYdLI57DDhLjH2E0a8X4rFlAfCveyUdEagvI38SLPM+fnhIZmmLQZyLuZXGuHfYr+gTfxir6ewNWe3Y8d2ZlmdsySJFnDGrG61+r618gPDjfN5Ns9lE71e5nUmj1V1Nah5K1XXrt0OHHYuP1fp9PkOTY37GdojKDBMfvoup5unIP+0Ds3rR/FjqRj5RxuObLSR5qLxNHWo1WranDejb+1+mPpXB+JpmYUljNq6gjz9QfUHY+oOPW0NTfHJyTVMOxMTEx0EFYmLxWAC8C8TzywRPI/wAKKSfM+QHqTsPfBWOW7WTd7JFlxyvvH9hsgPzs/ujGepNQi5DirdCzhKMxMsv95K2o+nkB6AUPYDDvM56OBUMzadbaQaYi6J3oHSNuZx4yeVA/hgDjMudjLdykcsZ5bG1FC9YJ33v4b6XWPnm3qTyejSjEeQT2AVaweoIIP02PywL3rvLbKABtZA1H586xyeTkllcvlZ4YwptwA7edhkND6+LyIw87RSu3dhQ4iJJlZPiC0KFDxUb3I8vWi3ptYv8ABCa9C89xJ45GWaNWhY0tHdgQNiTtq57WpHS+eFmTzhiLiIllFloyKYg82C7UejAbEkfpWM8tmCpcRK80B20l9VEAEldZvSfK+YBGxwTwyASWx2jQUpkFSpz1ISeaVR/+BVJJLPn5E7PfZvIRxRyWVESkuSQQ2gjUBJYvUosH0AwXxDiIzMH/ANv3vh0yPFpeKSaD8WgkBiCOqncjSa1DHvIyRzREhSYpVKkMK1LZWx+qw3HLY4X5r7REqxpG8zRspy2YUraqSoZJuVDRYO1MKOxG26952+TN4wgnsznYy0kTIY4ZwGhjdrVoylPoNkb8ygO1+uMf/piWUqHJUxAxd4fxiJg2Wl57nSzI3qWw7iyEcN7agZO8RGCkRsdzo28PiJPoWNVgkMzC7rEvVSeClB1bKyXCI4O7Osnuu9EY2+CVg2huZIXSKO3LF5mGJjIzLZl0a9zv3RtK32IPUYAkvmTYv3GNw3L8sc89SVm0dNVZWf4Ll5k0urDxu/hdlYmUkyCwfha915fQYBz3Ag0mpJCqHRqjABVu6+AXzAoAEdQMHg6TvY/ljPMSDXEPwsxv1pbX8/4Y0UpUQ0kchnuDtHOMxOCQDJJJp8V+JFgiHmTsK6m8L+G52ZsxLo2zMzd1qO4SqMgTz0gAFuSiO92cDH0d5gBvuOmEPEuGtGry5QAy6NKWRSjUWbSOWok3vzIGNo6vZ/Qhx7oLm4rGsiwMryqoWOSbRrRXIUIJa/Ex3O1CxdA4x4jKYAzOCIU30oLJs0qgLzJJArC6TOx5JCuVWRpXTvWjdidFKS0s1nwE9aPiIAHng7s/xAyQhJpC8zqZWobRq4tFYjwpsNgTdt6XjJwpWuClIBbLCQd/xDSqr8ELG44r2Bk/TlPKunvsCeGzCWEhMuwy4QJEZLuQG7pT4hHVUTz8sLeJ8OjilMuebXGp+7Rv7tduSqN5JSb3P8rx44cZe5BzErZbKoToViFmKX4FZ/wALtQ8XTyONNtxw/t+nr59RN0xnwSKXL96kpUwjxRE/GLvUrDlXmdt9/xGgeF56fO6pIj3cIYhSQLYDruD9K223J2BRnTO5ed4GLGnj3BU6ihqgeQNisb9np0+yRogru1CkeXOj+98V+p8jhSeG6yKs4BGllS1zJR0YkWAB4fLp4huarcDbyxfYjOHKZqTJufA9yQ3/rX6eL91sVxd1OlPiJZTXUaWBB9LYADzv3wq7ZFoHgmj/vICp96ABHsdx88a6E9s18yJxtH1hTj1gPhudWaJJENq6hgfRgCP44Lx65zF4rExMMCMccblZO+zM0l7atI9l2H8Lx1PFMz3cLv+ipPzANfnjnuBZWo0B5nc/wC+PO66dRSOjQjbsaTxsctIIiBIUbRy2ajp9OZxxfCsjlZYqkkkjzSf3haZ45g/X4jRF+nvjpeK52NszFltcqSaGkDI+lQN1p9/HdbCjhHx7huYDanjhzYBtTXdZgAbqAw2JHvjg0sKm6vJrLLs07MwrIzSSaJJEd4hMBRdRVE+Zqv6OPXC5JZ+87yZklRjaL+EdNuRA3F+nXG3F8yMrBAkZWAySKtkJ4F+J7va+hPqT64rPpls3OyBW1xBW76NwCC4NKGU3ekDntRrDk7yCQukjImZdo5aBDIPDIt6fEvK7J/OuVlrmEEcQjCLKtESR61DlSNyqnZrvkSPTAPCeGLG8krM50A6nlcu1DxeWwrf5DHrifDRONckMc6kAo8dR5hVO6jx2koro1e2Fi0u3nnJTtICjl7lu9gMmZjjQoIdTCWEsQQGRqLDYL4twOVgY6HhzSiNe+K95Xi0g6QT8+nK+tXhLwPhiq2vSPuvCjFZI3AI8SPGfCKBBsWDdisN8vmre+WKm80hQjeRhDFqO+NOKMBlpNuSN+QJ/ljw8lMPbHjOyCaGSIkjWpXUOmoEfPnjPcW05LBeUgAy0VdEX/0jCrjcoAiBZlBkpimrVQR2HIX0GPWUy0sbDVMXUCgulQPrzwNxKN2ZCiq2gsaY0CCjrzAP6WFaTyy1CVDRSndExl2s7ay2qxtW+9YWRZdp5mUuyCNV01W7vqq7B2AXkKvVzxq/EZCp1qqte2klh9SB/DGUOckEshQL96qqSWrSy2A3LxCm5bcsXFqqREoSQzgk1xo36Sg1fmAf69sbxGsCaVRUVeQAH5CsaLmRXWv65YbWMGdgPH+EieNlUrEHYGZgo1OqjkT8hub2GFyxCbLmDKqI8swIeeQf3l82Qc5GP6ZoDpeww6+1WaHLp74C4pxFwQkcLyMRe1Kg6bsdh7bnBBvgGgaZpGiRbV5Yw2mQrtrAYRvR/FRF+pOFGUyKzxJmBI75gPR77dUZWp4yg2Uddt9xvgvKz5ktHI+kKXKPEqm0+JQxY7tTAHahR649Z/MLHJpCuSxJCohN/pE9Pck+Z5DG3GEGGGGUCeSVL+8UKw6ErZVv2gCR7HCnPpCHEmrumJ5qdNnmeX8vnj3m89PoYxwqNKk/eNvYB6Dl9cBcQzC6YswRYpWIIvZwrEefxAL88ZxuymlQ1yeciiOoanbzIPlubahfrZPljDPSfagQw0gg0CGD3RrYqNtj+Xng7MSALcdBeYIrdeh9iN8K4cyZcwAvJRRPSyy0PoCfbEp9yWqOg/6W58tlDC3xQSFP3T41/iR+7jtxj5j2JzAi4pPEOUseoe6H/Zj9MfTFx7WlLdFM5JKnR6xMTExqSKO1UmnLPfUqPqy4y4WvhUeQxn20P3KDzlT+Z/lgzhS7D2x4/wDyD95HXocMRcT7JRy5qTMZllMZRVQElChXnbWPfn+I7eaPMNlkmjjyuenLF1GhXM6bsBW4oD1s1hxxPslBnZXmifU6uVcOGkiDqRa0aKjatiV50OePOQyDRZzXJGq61WMd2tRppB5fqnfyN9K5ZRkqy3xwPvwOc877aIlkSrNuAbvkAVNiut+nrjn87HlkOt4pcu/MuqkHbnuhJIHXasP+JjNFyIDGsQXY1chPW7GkD2s4RfY3jJaXLPOb3cPG7e+ltI2rmSSOmMI4f5NOwZHlBLC0LtJIrqAXNBmDC96AANGuXv1wAez+YgkMsM3eWoXTOPwqSQAy11J3r69GnGuIGARLG0Sd4xBllJEa0NR5EWzcgLHI4wbjckWgySZSZWdEqIsJCXYKCilmDVdkbbA741W5cdyXRvK7OiggKxA1KDYBrcA9cSPI6ffB00NSbdcaTRdcZ/M03UqQrdjdXyxhmuIiPYbn3oCtySegGNOKEqCV+IkD64Q5/JMF1P8Ai57j+uYwlG5cludRpI2zHG2c+AO37ICjf91j9awGO0DKaIY/tEf+0YGnlngm7tGjAfToJRTd0DZJ6Ma9mXzx6ny+dI+8+ymvXl9W2xu9OPyMVOT9T3Lx2RuQUctuf8cXDxsj41BvqNj/ALfwwsk+0RgtpyzAAk+InYAk7d55DBnAo3zSM7xxqAfCVDjU3UG2PhG3Kt/Y4JRjGO7FDUpN0P8ALZ0OBR6YYRoWHO8cfls20ZIXevzw4y/G1agbBPzxLsaaY12U1/X9bYD4pn2WJmjFsK6FqXUNTUN20r4tPpi3TqLxnKnhJ1EWDuOa7cxseXPl8sYqastwpC/MxGVD3MuZlkrwMo7uLV0s6VUr52W2vBHaLKgaJNfdPHuJNtNkFSpBNFW5VgKCKQt3jHNSQkbKJNDk/p0Cho3sDXn6YLbLMMksblWkJJHekyAAuWUSG/EQK68x6Y6U+MmInn4sJPC2ai09ViVncjy2uvzwwkMcsQOkiNQVplZPCFG4B3quvpgHI56Zp1gWXLUwbxJGxUFRen4qJ26cuuGeT1v9ojnZHKFVDIukU6E0RvveDUj54hwlkQZGQAaY5GMW9Aaj1s/Ca/K/fD7JTRQJe5PmVoi/QgV6k7+uPPCYVbJodC2LFkAk7lgSa50QPliZGSsjKjAimar2FaNO3mPD+eFJ22SlwCZI93xTLSdJCV9fEjrv86x9YQ4+PTzf/cZE+Uyf/tAx9giO2PT6b4Dm1PiNcViYrHUZiLtkPukPlMh/iP54M4TNqXn/AFvjDtgl5Vj+iUbz5OuB+BZixXtyx4/Xr3jr0MxF2T7ML30wknPel2kCxSaCIndmXWKsmyfTA3Cny7ZvTDmJHaMkkMzENYI6gBxvYr0PLG8/CZ45cx3QV0zB3YndFIVStc9wunYcgu97AxeEyfaoAoURRLZa/EztzBWthsDd9SOuOe0+5QfPwR5mLLmcxGDVIjqqCgBsNN7kXzO5wBmezjIL+1Zo+ZMorbc3a1pxXaCdnziwvmGy0Ii1llYIXYsQBqPLkTX6relcpFxCOVtOdnlnWNyFjUFlcKxCuxQeO66m/wCZCDau/wCAbR1/FOJR5d4Un0CKQOGZyKBQKVG4o3Z5+WEeQ4vtDmViyYWWXu1jjjP2gAuEbxDbUoOojTVe4w44vxox5QSpGGNr/eI1RhubutagAOYFHAuaz2dbK3l1jl1i0lg+707jnHJdg7iwevIYuCxlfyKXI9zsfjxZG2NHJKKWFEgWPI1uP5YxZ9iKxys2XBzXFsx3koCche55GhufYDA8vDWcU0lkbhSQKHWhdgeu+A5y0bnpf8L3GAcvwzUzF0dcwX1CVR4zTWpViCO7IAFcgNtt8dWlp7lzRlKVdj3xPL9/B3T/ABobjN0bG2i/UbfMeQwOk75qAtqIPJ99wwrxV62D+8RhlxdQHcryBrbz5ke13hNJmHysjyx6WWZbKsPDrXm3uCdVdQ7D1Dg3JUueUN4eQc5VppFysbEk0ZGO9L8W/wAqP+UdcdbmJRFEsOXXYCr8gPi36nzPmfPAHC8l9ly5eT+/n8TX8W/i0k9CeZ969vP28pGx/E+22wCjoPT2wpvc6XC/l+v2HF7V8wVowTS71zOM229fbb8/+MeO8JN+XTy+WCV8vPAIccMkJjo9OXtzG+NZiQrHmQCR7gEjAvA3JVhVe2GOdUJEWLqm3xP8IPQkWOvS8Z7Mmm7AFw+eeWNXVYHVgDs8gqwNvhbcYCzufWTKSyNEPCXQpqsPp8JAauRO3LBCcKJGp8pDMG31wMFJB3umoH/NiuOLEIAGjcRla7pV0v6KADQO3nyGNdsbx5/P2ItgTZgARwy5Gg7AIEeP4qJFFaKtQO9j3w24I8TLJFHDJCYyCyuBZZ9wSdTFidPMnywvk4toZXzOUlRUOoOCr6DRGohTY2J8+eGkUSDvJkfUsoU30ARSB/O75YJ8V/ff9yY8g3D5IFiEcUqFbJ3dSSTQ+mwFDAfFo2KMFKlaJ261vgnL8Nj0/dqukcqZtI9qNDAHFssY42YRnZTypuQvqDiFTkN8C+fJlZshdf3qLsKHhlXp68z6k4+zQ8sfIY5BJmuHoOjhqPMU7Nv8lx9fiG2PV6b4Tk1OTS8TExWOogC49l+8y0qjmUavejX545Xs5m7CnzAP5Y7iQbY+f8Mj7mZ4uqSFR+zepP8ASwx5/WwtWdOhLLR0XEOOxZdQZnRL5F2AsdSB1wrbtspKmFXkUmgfCgJ5UocgsdugwX2kOmNZY8r383wJSKxHM2xIsINzt1PS7HNZuPOQkSydwjtykzLjUNq0xopOkegF+Z535sIRav8As2k6Z1/aPiEEMInmiWRgQiAqpYsxsKCQaHMn2OxO2FWY4fmDE0mYzYy1b6YlASPyDEnxH0v2JwdloYs/kgmZKSrVs0RIUsv4kI3H/wAiumE8mQyAyy5tmmniFUXYvpBYJZBogA878uWHD0+foEkE8Ez2Zfh/ehNc2ltI2XWbKoxuh6nldbc8J5+HZviLESa1MUdUUaNDJZ+EFgDIaB12VUEAc7x1K8fgSRYxLGS5Coi7nfYfDYA9TQ5YZSZ4LyGH7Tbmg22Y8LybxZSOOZi8ijxEnV4udX1A5ewxi5JvBQkJBLUB/W94BeYOqOhDKRqUjcEEWDjLdfJUVTFvEuGl72BHvTA+YO4PscL5YDFSNK41GlFqLPQDfc46dBYs4VcS4ev2mEjmxIPsqSMAPLxUdudDyGFFrhlP1FudyyxRaWZVB5ajuTXMnr9OQwHHw90064xIth1O+nUORsehO3IgkVjo83HpnDFdQKFKsWpsN9COZ5+EYxzkCjJRjmpKoQpFAMRtz5aCQPcY0jJdjNiGWJpzrDq5JCnS2yljtY5167Yk/Co18Lu5K8yoGkciL+VfXfHQlhEXEyKuoJpYX8Ov4SDyK+Q226VjI5ETO/dik1eJje7aVsKPagSb35crw91fQOTkeKcIeCiN1PWuWBkzP1/5HLHdyxB4BYvn7EAkXhA3C4yb0/maw3qJdioaTnwzbgj2C13vX0xpxZopFWKSXum1K6OV8OpSaFt4Sf1bvcY8RyCMBRS70By3PvzOA+F5qeWNmYRzCyJcuAFePc+EXs5ro1X0OHpXL3itWO33Q3N8HmdlKzs82oHvC5jWNVIJ0RrsxIBFH5nGfabMQlhHmJNF7qxBAsbfFyB9CRzOMuEcKRpxNG5EMYpYyXBSU7MNDfB4SBXqehGM/wC3HkRpEyxlhLEXrUsQpIJ0Eb+140zf0/Qy4QXxB5TGpgaN6ABeRvDpCm3OnYnYem5wRl+GpDkhGzBkKsSb8LB9zR/Ro89r59cJMtw2HMJryQKEsFkRWKAAnxa0ugRz25+uHHG2VpIYQaTYDy+KNF9NtV+9YiX/AFQfM5zLZVF8Ku0a8lajsPKyLr51hv8A2TmANUWaEg/XUMCP2vFY9sM+I8JiCFQoG2xoX9ed+t/PCDgGZZJHiJ23seZ02G962Pnt5YW9yTa/kNtOjTs+e/4rHdExRlmIG2rToJHkLbbH1RMfOv8ApvlNeZzc/Qv3a/LxN/FcfRlGPY0I7YI5Ju5HrFYvExuQWccR2kyvd5wOOUyf64v90I/y47fCLthw9pcuTGLkiIkQeZTmv7yll+eMtWO6LRUXTsH4RnjoPNiNv9hhBwzOZVrmzhVpmNkOC1UNgq0eVkUBtuNt7M4DnlNFT4WAI9juPywZxcSGQLl8rEztRM0oQICb2/SZ9rr2548Hibj+DvfFmPZDLqrSvGpjjlclUoKNtrA5b+m3TpiL2DfVNH9pKZSViwhRRqGqi66iPCpO1DphRxTIxZWRJM/O+YnsNHDH+kDa6VG4APXYe+O34Xne/jVmUoxALI1a0JFgMOhrf2IwSk4Pcnd+eMVXgH4TwKDKioI1Wti1Wx9zz+WMsvnI8w0hhbX3blGFFacdLI5eovB2Z4nGjrGxp5L0imOyiyTQ8I9TWOf7RTT5crLDIrK0qL3HdqNQcqGOoeIvza/LzrdRuTzyxcC/tTxnMHLhGyzxrIyobkRmYHnGgWzZ5WL2vDPh+bmDxxzIi99YjgSvuI40JLO34jZVaGwsVvYw0lyyuzShQ00aMiE8r35XsLNAnnW3LHJcO4V9plTu2nVlj0ZqSRjqJaiY18rIuhQAo10NxlGUKrjz184FlM6UNp8QIZD1BBFXz2wMciksgkErqQdqaq5qSBy3B3wqyfE3TMPFl41kRqjgjWSliWHwu8go6EZnPi3LaaomsNIMxFNZjNHW6rdAP3Zp2UXuoNi/T2uNm3L8+ppuTww7N8IilbUSbC6TR+IeRr3P1x6zEUbxmEikPlzB2Or3vALyMg53Y2reweRB8sRM0fxA4qNCcHyB55EWaJJH16nFkivCLoHc+ftvjeXgkIYnVpW9gNO5N3vVjf1wg41MTMh+g9sFtIxAs36YG0lyVHTbeQ3N58ABY6CDbCqfMBQWY0qgkn0G52+WPD5+OnphI0dalUi1BbST60efTbcjARXvXdQe8KjWFG3eQvSyRkdHBHobKeZwex3O5fsX7ZQW2P7mWY1Tq3hIIWzl5VFstkq6Ebq3lzoijR3x64YDI0aOxMjRhoszGQWob6Zf0gaNaufodzr/AGeyNrQzTOwU5Wb4lCEAsklVW93qqxp3BFhjnMqqCQZcJHmJEJtaoMRuRtvvtdY6E9uEc7e7JjxfPuR3cUkYkFGmoBiKuxdgGqvp8sJuD5lzI32crHIxJky8tmNmHxNEw/OvmMGx8GWWPVnIYu8Yn4R0/DvZN161ywNlclM0AyxhAAe+/LKRQPxgc9dUKwQpJp+fcc3bTQ34Pw6SOaWebQhdQuhCWuvxMTzPl7nEzmTWbZiRRuxzo7EfMfQ0emJnc4WZIILZgoBZjfTYsepNEknYczzAPhWaIN37odxVfO9yB8tsZO27DHAVxudnT7vZiR8R9Rfn09Mc9m2+xwvIzBpHBAq6F86vdj60OVVhyG1prUgqb3BDD15YS8LyRz3EUQ7xQnW3l4SNI+bV8gcaaEHJ7exM5KKs+h9iODnK5ONGHjI1P+2/ib6XXyx0QxnElDGox7SVHETExMTDAvFOMXiYBHzfPZY5LNtHX3clyReQ/wC4n7rGx6MMOM9lPtmXBQnvYvElGjqAIZb6Eg7HoaOGnavgIzcBUHTIp1xt+i45X+qfhPofTHIdn+OkyaWGiRfC6HnqBog/79d8eT1ejT3xO3RnuW1jmF0ycKMsR+0yivHTSFjV2bOlQSL36gHfCfhnHjkM1LFMDO0hVi8I7x9VXRA5i2I9Pahjon7OwZmTvpjI2wGjUAgq99hq3vlfU4PfMQZSM6FSNK3ocz0Hmx9N8ce6PDzZeQXO8OeeSPMZZ0sIUp7KFSTvtuGBJ/4rf1luD6XEuYfvJB8I5Iv7I/nXQcyARzHBeIDJOSbjy07ExIbJranUAGl6E8ja8yCT165nWmqMhiQShsEE1a+lXiJ3F0NZyIc3me7zcj5WObMTMArqJFWOMKPNhV2vLfctW5bBuQ7Qd/G7WIqtSz8ketrJoH8jyurwq4TxISQpl8sSJnsysQbj3IZ25eKqHv5GrP4twjLJBH3i3HliXVNqdqI8YIpiT+e3LbGkkliXnnYnJ4iyq5LJOMtck0hVC6rbNI50qRV0q3YH1JJJKI8DkhzMEAJDSxkMBuFjYuHAPQBFc+p98EcK7UyFEavvZp2jCoBppT4mN/hUXvzO2H2W4rBJLrpWzAQp4WJtQbIX8PPqN+fTFvdG8E47M88fPdRjujoClULKLMcXIlR+qK+QPvjBRJE2XQzd6HldtZC20Oksqsa3P6womh63pPlpZUsSCJ9ZanTVGwKldLCwSN72I3AxlHkBGMsqyq6wK4dyfES6MAQN/wATHrsB1xCqqG7sWZfPR5l8srMGcs6SCgCCDItsABVHTXLpjbL+FpLtik3K9wsiiRB7bsPkMXFlVUw13atHO05rYlGklOm6+Iq425bY8w8KbvnmbMAq5FxqoCsq3oDE2SRZ3ABvFyUXavywi2nYvhUZZUSSWKTRIqRoB953MzaCri/EaYNsOcfM4Yf/AE6EfWWWNopRoer72Jl8SPyOoAst/qqfXHk5uOORdYXWFdo2KW4VBb0a2oG6vAJkmnjUtDIqT7CRJFMkYbZXIvYedch54qMnJKQSiougvO8Q7oiOOx3rvo/RLlWc3v4Qx6DmSdhjl3z5fu5JU0yBaLLZtSbtd7V1YEFfU74Mz2WaMn7TI/eR00B27slSt/hvUeXiO11ZsFmkUMbystXHOnfJ+q22uvI72f8Ane1UUTbZS58gpHPuHIEcqi1a/huuR63/AAG+NM7OFAvr0Fkn2A3OPUB7pRHqs2dN0DQN1XUAED/bGHDVWSZ+8IJF0p5GmI/IUa/Xvyxk65NQLKa2lMmXIOwBvYg1RDK1GiAK9VwbHAi+PNMC3RbofXoPQfMnliZ3h5jbXCK8wo/gOo81+Yo4yk0TDW3xKotQelmiDzIuxY8qO4wXfBNeoFksyI1zEjArEW8IOxIAG/8AEedBfIY7L/p/wA5eDXIKlmOt/NR+BPkPzJxzHZvhpz2ZBIrLwEGujON1X1A2Y/IdTj6nElDHqaGnWWcupLsewMXisXjqMyYmJisAHrExWLwCKIxw/bXsy2sZvKj71K1oP8RR6dXA+o25gY7nHl1vEyipKmNOnZyfBeLpPGrxmwRv6HreM+I5JVkM87NMq0IYAtLqYBRq56yW9OtUdhjLjnAXy0pzWUWwd5oh+Icy6D9LqR16dQSuEcdSdAyHY7eo879ceHqaEtKWODtjqKaMJkWFWmzirNmZRpWOtSqOkajfYXud+dCyfEo4fnZMiDCYzJoHeSaSx7sMATex3vxHegW2Jw7zcPdmXMX3kioTGCNkpOQA52QTfPxH3wsfNrJGJYg32ieLQypsrFgBqYb/AA8wQeR3JG4hO+SqHfDeJQzoZoVUGUAM1AOdNimI5kbjmceM3kzK8SabiT71yeRKEd2nrbW5/YHnjiuJZZ8soTLswETKCUNAzMbYV1Wgwr3vcYdcO7aFZAJIWEZITvQQV1bBrHPSCQL9R54PZtZiLcuAHgOSb7NrPh76RYIiegkJeRvn8P1w94jw2MZvJxwrpKM7Egb92I3B1HrqJrfrhrnMjBmIRACIwDqTu9KspBJDKOXMm9q3OPGW4IcsryQk5jMNQLTPVrYtQfwirNdSBv5Nz3Oyao5ybMOP7QnVqqSOBDWoLoChmC8idUh+Yx5gDxyxrHOcxFMr6XbSxDxjcWOQvaulHqNzuHwZzL5GYDLqZhMZKYq6yiR9b6QrbMF2Fny58sa5FnzOZSYwSQRQI9CRdDNJIFU0v6KqGOray2K4vivxgSOWbiL/AGVSWPeL3Pj2DMjyR6jsBtYZfYgc7wx4plCftab2GSXqa00bA6UByHVQeeBs52feTIQFVbvYtQ06SGKGWTTsd+YDexJx1WZ4e321n03G0eltxswcGiOe6sd/T2xUpJcfP+hqznZ887dzOYqRCNbEgghyoYAXZB8/X1xlxRcvlNSJPPC+gsiKzmOzdBQQQTY+G/LphxPkljyohlYaQGUsDVDUdO5FBgK8xY648ZfjUbMEja6Gx3N6aHOqJ3vbEqXoPaWuX7/LxrmV8bopcDYq5XevI7n6kGxeMP7Qgy47lG+DY/i0k+KnI2U73XT02wNxLiEhn0x76VDaSLDfGWuhfJeY5VyONoczFmQNSeIc7FMB5hhuVPRlNHC+b4BCziUIbTIhs2BsRZ32ZfVSSfKiQee20eWMo1ptMh8Y5WRYDDyOxAPoVa6234PDGJZAaLIfDdWQGYHVtbaSBz/SBxjNIz5rVliGYXruwnsWrrW9XVA88VzhD+bCspxVZLRtpF6EEX7ex5jpY6EHCmOJszOYoFAdxTyV8CA7k/PkOp9rDNpWmzHdwqC5AJbog3Fn6kDqboczjsez/Z5MqlLuTuzHmx8z/IdMdPTaN5aI1J0q7hPBOEJloljjFBR8yeZJ8yTuT64Z1igMXj00jkJisXisMCYmJiYALxeKxMAi8TFYmAZ5dLxx3aDskyuZ8lSyHd4iaSX18lf15HrXPHZ4plvESipKmCbWUfPuGcZD2rAo6mmVtmU+RGG0LKqt3CRpIwNHSFBYgkaqF1YwfxzsvHmdzayAeGRNnHp+sv6psY5LOQ5nJm5V7yMcpYwdh+uvNffceuPM1ulayjrhrJ4Ztxvhbpl8vFHRleayb5yaWNk7XXO/JSaxnx3K5eFoMvLfdxxOTo+JnNUQPMsL32+WD+Hdo1YA2CPMYLXhsEuYTMOxLIKC2NF3YaquwTtv5bbDHLv2/EauD7HOt2YoZeJy3fTOWO/iiiVd9/0qo+hWhW9+Ie2DZV82rv3ioSYSWu+gS+ZAJHn1+XS57hMk8uZksDVl+6h8XVrLk/o7+G/I45+dY8ymWyZyphl1IrkoFOlR46PNrALeXPc7HGkZKXPnnBm0xzmu000eThldFaWXQCgJRba2PmR4Qdt96w+llobm/wCv6+mOI7XcYj7+OO77qVTIAppdJFjluaPTHUJmg6hkOoHcEGwQfLGE1hOuSkYwAhpNPIEAelb19TgDhudc5mVCaHipQABsImHrelz9BgvL5jSZP2z/AOlcIRmZAWzai012a28JQICeukrRJ6FlPIHFRV2KxrneBpLIXcsdl8N0LF8uoHLkRhLnO6jzEZiICr8QUk76qNnzKuTvv4cORmY8xGym9LKVZeTCxRHpz5/PCzi0UCwGOJRYqtyxoEWB0UVewoemKi807CjRxozsXPxbfICUf+WPfFuD764PCbsryBPUj9Enr0PXzxi9u+XkNeFbcnzBUH/ywNLxlpJCkAaRvJd69T0UepIw4xk2qG+DOCETAtmI2jdTTMNkY1VgGzdc/wCJFHBuRibMfd5RQsYNGWvCPPQPxt+Qwz4b2SkmAOcawP8ACX4f3zzb2FD3x1+VySxgBQAAKAAoADoPIY79PprzL9jnlqegDwTgKZZNKDc7sx3Zj5sep/oVhsBiwMTHclRiTExMTDAmJiYmACYmJiYALxMVi8AiYmJiYAJiYmJgAmM3hBxpiYAOY4t2IgmJZQYnO+qM6bPmy/C30v1xz8/Z3O5feMrMvodD/RjpP+b5Y+j48tHjDU6eGpyjSGrOHws+aJ2qlgIE6SJ560ZR9eR+Rw6yPbVHA0tfoCKx1j5UHC7MdmcvIfHDEx8yik/Wrxyy6CD4NX1DfKEkvFYWYl0Rv2lVv4jGE/GowAE0qAAABQFDYAAcsNn7D5U/4KD2sfwOMz2Dyv8A2h/mk/8AdjNdBXcft/kcxm880kEqwlS76tO4Famom+Ww3+WCeGZ+PJ5dYiy0oAO43O5Y79LJ+QGOgTsLlR/gr8yx/icFQdk8um6wxD10Lf1rGv8Ahuqsj2ubo4INC5YRa2VgR3aKXFEEFbAJC72B0862wZkeFZkgLDCIwBQeVvFXsNTX9MfQ48ioFADGywgY0j0sVyyXqvscbluwxc3mpWk/VHgT8jqP1+WOlyHBo4VCxqqqOgAAwwxMdMdOMeEQ5N8lKlYvExMWSTExMTABMTExMAyYmKxMAF4mKxMAH//Z"/>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307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14B2647-F7A1-482A-8ED0-98D97313E72B}" type="slidenum">
              <a:rPr lang="en-US" altLang="en-US" sz="1200">
                <a:solidFill>
                  <a:srgbClr val="898989"/>
                </a:solidFill>
              </a:rPr>
              <a:pPr>
                <a:spcBef>
                  <a:spcPct val="0"/>
                </a:spcBef>
                <a:buFontTx/>
                <a:buNone/>
              </a:pPr>
              <a:t>1</a:t>
            </a:fld>
            <a:endParaRPr lang="en-US" altLang="en-US" sz="1200">
              <a:solidFill>
                <a:srgbClr val="898989"/>
              </a:solidFill>
            </a:endParaRPr>
          </a:p>
        </p:txBody>
      </p:sp>
      <p:sp>
        <p:nvSpPr>
          <p:cNvPr id="6" name="Rectangle 5"/>
          <p:cNvSpPr txBox="1">
            <a:spLocks/>
          </p:cNvSpPr>
          <p:nvPr/>
        </p:nvSpPr>
        <p:spPr>
          <a:xfrm>
            <a:off x="2109960" y="4267200"/>
            <a:ext cx="7962900" cy="264795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800" dirty="0">
                <a:latin typeface="Arial" panose="020B0604020202020204" pitchFamily="34" charset="0"/>
                <a:cs typeface="Arial" panose="020B0604020202020204" pitchFamily="34" charset="0"/>
              </a:rPr>
              <a:t>Derek van </a:t>
            </a:r>
            <a:r>
              <a:rPr lang="en-US" altLang="en-US" sz="2800" dirty="0" err="1">
                <a:latin typeface="Arial" panose="020B0604020202020204" pitchFamily="34" charset="0"/>
                <a:cs typeface="Arial" panose="020B0604020202020204" pitchFamily="34" charset="0"/>
              </a:rPr>
              <a:t>Westrum</a:t>
            </a:r>
            <a:endParaRPr lang="en-US" altLang="en-US" sz="2800" dirty="0">
              <a:latin typeface="Arial" panose="020B0604020202020204" pitchFamily="34" charset="0"/>
              <a:cs typeface="Arial" panose="020B0604020202020204" pitchFamily="34" charset="0"/>
            </a:endParaRPr>
          </a:p>
          <a:p>
            <a:pPr marL="0" indent="0" algn="ctr" eaLnBrk="1" hangingPunct="1">
              <a:buNone/>
            </a:pPr>
            <a:r>
              <a:rPr lang="en-US" altLang="en-US" sz="2800" dirty="0">
                <a:latin typeface="Arial" panose="020B0604020202020204" pitchFamily="34" charset="0"/>
                <a:cs typeface="Arial" panose="020B0604020202020204" pitchFamily="34" charset="0"/>
              </a:rPr>
              <a:t>Kevin </a:t>
            </a:r>
            <a:r>
              <a:rPr lang="en-US" altLang="en-US" sz="2800" dirty="0" err="1">
                <a:latin typeface="Arial" panose="020B0604020202020204" pitchFamily="34" charset="0"/>
                <a:cs typeface="Arial" panose="020B0604020202020204" pitchFamily="34" charset="0"/>
              </a:rPr>
              <a:t>Ahlgren</a:t>
            </a:r>
            <a:endParaRPr lang="en-US" altLang="en-US" sz="2800" dirty="0">
              <a:latin typeface="Arial" panose="020B0604020202020204" pitchFamily="34" charset="0"/>
              <a:cs typeface="Arial" panose="020B0604020202020204" pitchFamily="34" charset="0"/>
            </a:endParaRPr>
          </a:p>
          <a:p>
            <a:pPr marL="0" indent="0" algn="ctr" eaLnBrk="1" hangingPunct="1">
              <a:buNone/>
            </a:pPr>
            <a:r>
              <a:rPr lang="en-US" altLang="en-US" sz="2000" dirty="0">
                <a:latin typeface="Arial" panose="020B0604020202020204" pitchFamily="34" charset="0"/>
                <a:cs typeface="Arial" panose="020B0604020202020204" pitchFamily="34" charset="0"/>
              </a:rPr>
              <a:t>Observations and Analysis Division</a:t>
            </a:r>
          </a:p>
          <a:p>
            <a:pPr marL="0" indent="0" algn="ctr" eaLnBrk="1" hangingPunct="1">
              <a:buNone/>
            </a:pPr>
            <a:r>
              <a:rPr lang="en-US" altLang="en-US" sz="2000" dirty="0">
                <a:latin typeface="Arial" panose="020B0604020202020204" pitchFamily="34" charset="0"/>
                <a:cs typeface="Arial" panose="020B0604020202020204" pitchFamily="34" charset="0"/>
              </a:rPr>
              <a:t>NOAA – National Geodetic Survey</a:t>
            </a:r>
          </a:p>
          <a:p>
            <a:pPr marL="0" indent="0" algn="ctr" eaLnBrk="1" hangingPunct="1">
              <a:buNone/>
            </a:pPr>
            <a:r>
              <a:rPr lang="en-US" altLang="en-US" sz="2000" dirty="0">
                <a:latin typeface="Arial" panose="020B0604020202020204" pitchFamily="34" charset="0"/>
                <a:cs typeface="Arial" panose="020B0604020202020204" pitchFamily="34" charset="0"/>
              </a:rPr>
              <a:t>Boulder, Colorado, USA</a:t>
            </a:r>
          </a:p>
          <a:p>
            <a:pPr marL="0" indent="0" algn="ctr" eaLnBrk="1" fontAlgn="auto" hangingPunct="1">
              <a:spcBef>
                <a:spcPts val="0"/>
              </a:spcBef>
              <a:spcAft>
                <a:spcPts val="0"/>
              </a:spcAft>
              <a:buNone/>
              <a:defRPr/>
            </a:pPr>
            <a:r>
              <a:rPr lang="en-US" sz="2000" dirty="0">
                <a:solidFill>
                  <a:prstClr val="black"/>
                </a:solidFill>
                <a:effectLst>
                  <a:outerShdw blurRad="38100" dist="38100" dir="2700000" algn="tl">
                    <a:srgbClr val="C0C0C0"/>
                  </a:outerShdw>
                </a:effectLst>
                <a:latin typeface="Arial" panose="020B0604020202020204" pitchFamily="34" charset="0"/>
                <a:ea typeface="ＭＳ Ｐゴシック" charset="0"/>
                <a:hlinkClick r:id="rId5"/>
              </a:rPr>
              <a:t>derek.vanwestrum@noaa.gov</a:t>
            </a:r>
            <a:endParaRPr lang="en-US" sz="2000" dirty="0">
              <a:solidFill>
                <a:prstClr val="black"/>
              </a:solidFill>
              <a:effectLst>
                <a:outerShdw blurRad="38100" dist="38100" dir="2700000" algn="tl">
                  <a:srgbClr val="C0C0C0"/>
                </a:outerShdw>
              </a:effectLst>
              <a:latin typeface="Arial" panose="020B0604020202020204" pitchFamily="34" charset="0"/>
              <a:ea typeface="ＭＳ Ｐゴシック"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7351" name="Slide Number Placeholder 3"/>
          <p:cNvSpPr>
            <a:spLocks noGrp="1"/>
          </p:cNvSpPr>
          <p:nvPr>
            <p:ph type="sldNum" sz="quarter" idx="12"/>
          </p:nvPr>
        </p:nvSpPr>
        <p:spPr bwMode="auto">
          <a:xfrm>
            <a:off x="9829800" y="6340476"/>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A8569A2-C474-4741-89EE-FF08FDACFAF1}" type="slidenum">
              <a:rPr lang="en-US" altLang="en-US" sz="1200">
                <a:solidFill>
                  <a:srgbClr val="898989"/>
                </a:solidFill>
                <a:cs typeface="Times New Roman" panose="02020603050405020304" pitchFamily="18" charset="0"/>
              </a:rPr>
              <a:pPr>
                <a:spcBef>
                  <a:spcPct val="0"/>
                </a:spcBef>
                <a:buFontTx/>
                <a:buNone/>
              </a:pPr>
              <a:t>10</a:t>
            </a:fld>
            <a:endParaRPr lang="en-US" altLang="en-US" sz="1200" dirty="0">
              <a:solidFill>
                <a:srgbClr val="898989"/>
              </a:solidFill>
              <a:cs typeface="Times New Roman" panose="02020603050405020304" pitchFamily="18" charset="0"/>
            </a:endParaRPr>
          </a:p>
        </p:txBody>
      </p:sp>
      <p:sp>
        <p:nvSpPr>
          <p:cNvPr id="57362" name="Title 1"/>
          <p:cNvSpPr txBox="1">
            <a:spLocks/>
          </p:cNvSpPr>
          <p:nvPr/>
        </p:nvSpPr>
        <p:spPr bwMode="auto">
          <a:xfrm>
            <a:off x="2028352" y="627420"/>
            <a:ext cx="8229600"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Slopes (cont.)</a:t>
            </a:r>
          </a:p>
        </p:txBody>
      </p:sp>
      <p:sp>
        <p:nvSpPr>
          <p:cNvPr id="57371" name="Rectangle 4"/>
          <p:cNvSpPr>
            <a:spLocks noChangeArrowheads="1"/>
          </p:cNvSpPr>
          <p:nvPr/>
        </p:nvSpPr>
        <p:spPr bwMode="auto">
          <a:xfrm>
            <a:off x="473526" y="1337895"/>
            <a:ext cx="11201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latin typeface="Arial" panose="020B0604020202020204" pitchFamily="34" charset="0"/>
              </a:rPr>
              <a:t>Method 2:</a:t>
            </a:r>
          </a:p>
          <a:p>
            <a:pPr marL="342900" indent="-342900" eaLnBrk="1" hangingPunct="1">
              <a:spcBef>
                <a:spcPct val="0"/>
              </a:spcBef>
            </a:pPr>
            <a:r>
              <a:rPr lang="en-US" altLang="en-US" sz="2000" dirty="0">
                <a:latin typeface="Arial" panose="020B0604020202020204" pitchFamily="34" charset="0"/>
              </a:rPr>
              <a:t>GNSS provides ellipsoidal position (</a:t>
            </a:r>
            <a:r>
              <a:rPr lang="en-US" altLang="en-US" sz="2000" dirty="0" err="1">
                <a:latin typeface="Arial" panose="020B0604020202020204" pitchFamily="34" charset="0"/>
              </a:rPr>
              <a:t>lat</a:t>
            </a:r>
            <a:r>
              <a:rPr lang="en-US" altLang="en-US" sz="2000" dirty="0">
                <a:latin typeface="Arial" panose="020B0604020202020204" pitchFamily="34" charset="0"/>
              </a:rPr>
              <a:t>, </a:t>
            </a:r>
            <a:r>
              <a:rPr lang="en-US" altLang="en-US" sz="2000" dirty="0" err="1">
                <a:latin typeface="Arial" panose="020B0604020202020204" pitchFamily="34" charset="0"/>
              </a:rPr>
              <a:t>lon</a:t>
            </a:r>
            <a:r>
              <a:rPr lang="en-US" altLang="en-US" sz="2000" dirty="0">
                <a:latin typeface="Arial" panose="020B0604020202020204" pitchFamily="34" charset="0"/>
              </a:rPr>
              <a:t>)</a:t>
            </a:r>
          </a:p>
          <a:p>
            <a:pPr marL="342900" indent="-342900" eaLnBrk="1" hangingPunct="1">
              <a:spcBef>
                <a:spcPct val="0"/>
              </a:spcBef>
            </a:pPr>
            <a:r>
              <a:rPr lang="en-US" altLang="en-US" sz="2000" b="1" dirty="0">
                <a:latin typeface="Arial" panose="020B0604020202020204" pitchFamily="34" charset="0"/>
              </a:rPr>
              <a:t>Deflection of Vertical </a:t>
            </a:r>
            <a:r>
              <a:rPr lang="en-US" altLang="en-US" sz="2000" dirty="0">
                <a:latin typeface="Arial" panose="020B0604020202020204" pitchFamily="34" charset="0"/>
              </a:rPr>
              <a:t>measured directly with Astro-geodetic Camera (difference from </a:t>
            </a:r>
            <a:r>
              <a:rPr lang="en-US" altLang="en-US" sz="2000" dirty="0">
                <a:solidFill>
                  <a:srgbClr val="92D050"/>
                </a:solidFill>
                <a:latin typeface="Arial" panose="020B0604020202020204" pitchFamily="34" charset="0"/>
              </a:rPr>
              <a:t>normal to ellipsoid </a:t>
            </a:r>
            <a:r>
              <a:rPr lang="en-US" altLang="en-US" sz="2000" dirty="0">
                <a:latin typeface="Arial" panose="020B0604020202020204" pitchFamily="34" charset="0"/>
              </a:rPr>
              <a:t>and</a:t>
            </a:r>
            <a:r>
              <a:rPr lang="en-US" altLang="en-US" sz="2000" dirty="0">
                <a:solidFill>
                  <a:schemeClr val="tx2"/>
                </a:solidFill>
                <a:latin typeface="Arial" panose="020B0604020202020204" pitchFamily="34" charset="0"/>
              </a:rPr>
              <a:t> </a:t>
            </a:r>
            <a:r>
              <a:rPr lang="en-US" altLang="en-US" sz="2000" dirty="0">
                <a:solidFill>
                  <a:srgbClr val="00B0F0"/>
                </a:solidFill>
                <a:latin typeface="Arial" panose="020B0604020202020204" pitchFamily="34" charset="0"/>
              </a:rPr>
              <a:t>local plumb line)</a:t>
            </a:r>
          </a:p>
          <a:p>
            <a:pPr marL="342900" indent="-342900" eaLnBrk="1" hangingPunct="1">
              <a:spcBef>
                <a:spcPct val="0"/>
              </a:spcBef>
            </a:pPr>
            <a:r>
              <a:rPr lang="en-US" altLang="en-US" sz="2000" dirty="0">
                <a:latin typeface="Arial" panose="020B0604020202020204" pitchFamily="34" charset="0"/>
              </a:rPr>
              <a:t>Camera knows what stars it “should” see normal to the ellipsoid at a specific time and location.   DoV is difference between that and with what is actually “straight up”</a:t>
            </a:r>
          </a:p>
          <a:p>
            <a:pPr marL="342900" indent="-342900" eaLnBrk="1" hangingPunct="1">
              <a:spcBef>
                <a:spcPct val="0"/>
              </a:spcBef>
            </a:pPr>
            <a:r>
              <a:rPr lang="en-US" sz="2000" dirty="0">
                <a:solidFill>
                  <a:srgbClr val="C00000"/>
                </a:solidFill>
                <a:latin typeface="Arial" panose="020B0604020202020204" pitchFamily="34" charset="0"/>
              </a:rPr>
              <a:t>Slope = Vector sum of North and East deviations of camera axis </a:t>
            </a:r>
            <a:endParaRPr lang="en-US" sz="2000" baseline="-25000" dirty="0">
              <a:solidFill>
                <a:srgbClr val="C00000"/>
              </a:solidFill>
              <a:latin typeface="Arial" panose="020B0604020202020204" pitchFamily="34" charset="0"/>
            </a:endParaRPr>
          </a:p>
          <a:p>
            <a:pPr eaLnBrk="1" hangingPunct="1">
              <a:spcBef>
                <a:spcPct val="0"/>
              </a:spcBef>
              <a:buNone/>
            </a:pPr>
            <a:endParaRPr lang="en-US" altLang="en-US" sz="2000" dirty="0">
              <a:solidFill>
                <a:schemeClr val="tx2"/>
              </a:solidFill>
              <a:latin typeface="Arial" panose="020B0604020202020204" pitchFamily="34" charset="0"/>
            </a:endParaRPr>
          </a:p>
        </p:txBody>
      </p:sp>
      <p:sp>
        <p:nvSpPr>
          <p:cNvPr id="81" name="Rounded Rectangle 80"/>
          <p:cNvSpPr/>
          <p:nvPr/>
        </p:nvSpPr>
        <p:spPr>
          <a:xfrm rot="20795680">
            <a:off x="2755394" y="5978442"/>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rot="20795680">
            <a:off x="2742527" y="5376134"/>
            <a:ext cx="304800" cy="609600"/>
            <a:chOff x="1371600" y="5318125"/>
            <a:chExt cx="304800" cy="609600"/>
          </a:xfrm>
        </p:grpSpPr>
        <p:grpSp>
          <p:nvGrpSpPr>
            <p:cNvPr id="67" name="Group 66"/>
            <p:cNvGrpSpPr/>
            <p:nvPr/>
          </p:nvGrpSpPr>
          <p:grpSpPr>
            <a:xfrm>
              <a:off x="1397000" y="5867400"/>
              <a:ext cx="234950" cy="60325"/>
              <a:chOff x="1397000" y="5867400"/>
              <a:chExt cx="234950" cy="60325"/>
            </a:xfrm>
          </p:grpSpPr>
          <p:sp>
            <p:nvSpPr>
              <p:cNvPr id="70" name="Rectangle 69"/>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8" name="Rectangle 67"/>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8" name="Straight Connector 97"/>
          <p:cNvCxnSpPr/>
          <p:nvPr/>
        </p:nvCxnSpPr>
        <p:spPr>
          <a:xfrm rot="20795680" flipH="1">
            <a:off x="2880690" y="4863457"/>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grpSp>
        <p:nvGrpSpPr>
          <p:cNvPr id="107" name="Group 106"/>
          <p:cNvGrpSpPr/>
          <p:nvPr/>
        </p:nvGrpSpPr>
        <p:grpSpPr>
          <a:xfrm>
            <a:off x="1828068" y="4950518"/>
            <a:ext cx="8535132" cy="1831283"/>
            <a:chOff x="399862" y="4543563"/>
            <a:chExt cx="8535132" cy="1831283"/>
          </a:xfrm>
        </p:grpSpPr>
        <p:sp>
          <p:nvSpPr>
            <p:cNvPr id="110" name="Freeform 109"/>
            <p:cNvSpPr/>
            <p:nvPr/>
          </p:nvSpPr>
          <p:spPr>
            <a:xfrm rot="525185">
              <a:off x="399862" y="5069104"/>
              <a:ext cx="8388837" cy="1305742"/>
            </a:xfrm>
            <a:custGeom>
              <a:avLst/>
              <a:gdLst>
                <a:gd name="connsiteX0" fmla="*/ 0 w 8412480"/>
                <a:gd name="connsiteY0" fmla="*/ 1210491 h 1210491"/>
                <a:gd name="connsiteX1" fmla="*/ 4241075 w 8412480"/>
                <a:gd name="connsiteY1" fmla="*/ 487680 h 1210491"/>
                <a:gd name="connsiteX2" fmla="*/ 8412480 w 8412480"/>
                <a:gd name="connsiteY2" fmla="*/ 0 h 1210491"/>
              </a:gdLst>
              <a:ahLst/>
              <a:cxnLst>
                <a:cxn ang="0">
                  <a:pos x="connsiteX0" y="connsiteY0"/>
                </a:cxn>
                <a:cxn ang="0">
                  <a:pos x="connsiteX1" y="connsiteY1"/>
                </a:cxn>
                <a:cxn ang="0">
                  <a:pos x="connsiteX2" y="connsiteY2"/>
                </a:cxn>
              </a:cxnLst>
              <a:rect l="l" t="t" r="r" b="b"/>
              <a:pathLst>
                <a:path w="8412480" h="1210491">
                  <a:moveTo>
                    <a:pt x="0" y="1210491"/>
                  </a:moveTo>
                  <a:cubicBezTo>
                    <a:pt x="1419497" y="949960"/>
                    <a:pt x="2838995" y="689429"/>
                    <a:pt x="4241075" y="487680"/>
                  </a:cubicBezTo>
                  <a:cubicBezTo>
                    <a:pt x="5643155" y="285931"/>
                    <a:pt x="7739017" y="76926"/>
                    <a:pt x="8412480" y="0"/>
                  </a:cubicBezTo>
                </a:path>
              </a:pathLst>
            </a:custGeom>
            <a:noFill/>
            <a:ln w="15875">
              <a:solidFill>
                <a:srgbClr val="92D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Freeform 112"/>
            <p:cNvSpPr/>
            <p:nvPr/>
          </p:nvSpPr>
          <p:spPr>
            <a:xfrm>
              <a:off x="574766" y="4543563"/>
              <a:ext cx="8360228" cy="1704837"/>
            </a:xfrm>
            <a:custGeom>
              <a:avLst/>
              <a:gdLst>
                <a:gd name="connsiteX0" fmla="*/ 0 w 8360228"/>
                <a:gd name="connsiteY0" fmla="*/ 1704837 h 1704837"/>
                <a:gd name="connsiteX1" fmla="*/ 1820091 w 8360228"/>
                <a:gd name="connsiteY1" fmla="*/ 938483 h 1704837"/>
                <a:gd name="connsiteX2" fmla="*/ 5529943 w 8360228"/>
                <a:gd name="connsiteY2" fmla="*/ 773020 h 1704837"/>
                <a:gd name="connsiteX3" fmla="*/ 7149737 w 8360228"/>
                <a:gd name="connsiteY3" fmla="*/ 119877 h 1704837"/>
                <a:gd name="connsiteX4" fmla="*/ 8360228 w 8360228"/>
                <a:gd name="connsiteY4" fmla="*/ 15374 h 17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228" h="1704837">
                  <a:moveTo>
                    <a:pt x="0" y="1704837"/>
                  </a:moveTo>
                  <a:cubicBezTo>
                    <a:pt x="449217" y="1399311"/>
                    <a:pt x="898434" y="1093786"/>
                    <a:pt x="1820091" y="938483"/>
                  </a:cubicBezTo>
                  <a:cubicBezTo>
                    <a:pt x="2741748" y="783180"/>
                    <a:pt x="4641669" y="909454"/>
                    <a:pt x="5529943" y="773020"/>
                  </a:cubicBezTo>
                  <a:cubicBezTo>
                    <a:pt x="6418217" y="636586"/>
                    <a:pt x="6678023" y="246151"/>
                    <a:pt x="7149737" y="119877"/>
                  </a:cubicBezTo>
                  <a:cubicBezTo>
                    <a:pt x="7621451" y="-6397"/>
                    <a:pt x="8196217" y="-16557"/>
                    <a:pt x="8360228" y="15374"/>
                  </a:cubicBezTo>
                </a:path>
              </a:pathLst>
            </a:custGeom>
            <a:noFill/>
            <a:ln w="15875">
              <a:solidFill>
                <a:srgbClr val="00B0F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7" name="Straight Arrow Connector 116"/>
          <p:cNvCxnSpPr/>
          <p:nvPr/>
        </p:nvCxnSpPr>
        <p:spPr>
          <a:xfrm rot="525185">
            <a:off x="5150609" y="6080126"/>
            <a:ext cx="2114" cy="0"/>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flipV="1">
            <a:off x="2036303" y="5817328"/>
            <a:ext cx="1841188" cy="464125"/>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sp>
        <p:nvSpPr>
          <p:cNvPr id="176" name="Rounded Rectangle 175"/>
          <p:cNvSpPr/>
          <p:nvPr/>
        </p:nvSpPr>
        <p:spPr>
          <a:xfrm rot="21392645">
            <a:off x="4956389" y="5727851"/>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7" name="Group 176"/>
          <p:cNvGrpSpPr/>
          <p:nvPr/>
        </p:nvGrpSpPr>
        <p:grpSpPr>
          <a:xfrm rot="21392645">
            <a:off x="5009430" y="5115775"/>
            <a:ext cx="304800" cy="609600"/>
            <a:chOff x="1371600" y="5318125"/>
            <a:chExt cx="304800" cy="609600"/>
          </a:xfrm>
        </p:grpSpPr>
        <p:grpSp>
          <p:nvGrpSpPr>
            <p:cNvPr id="179" name="Group 178"/>
            <p:cNvGrpSpPr/>
            <p:nvPr/>
          </p:nvGrpSpPr>
          <p:grpSpPr>
            <a:xfrm>
              <a:off x="1397000" y="5867400"/>
              <a:ext cx="234950" cy="60325"/>
              <a:chOff x="1397000" y="5867400"/>
              <a:chExt cx="234950" cy="60325"/>
            </a:xfrm>
          </p:grpSpPr>
          <p:sp>
            <p:nvSpPr>
              <p:cNvPr id="182" name="Rectangle 181"/>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0" name="Rectangle 179"/>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8" name="Straight Connector 177"/>
          <p:cNvCxnSpPr/>
          <p:nvPr/>
        </p:nvCxnSpPr>
        <p:spPr>
          <a:xfrm rot="21392645" flipH="1">
            <a:off x="5154221" y="4601655"/>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185" name="Rounded Rectangle 184"/>
          <p:cNvSpPr/>
          <p:nvPr/>
        </p:nvSpPr>
        <p:spPr>
          <a:xfrm rot="21433548">
            <a:off x="7082501" y="5649465"/>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6" name="Group 185"/>
          <p:cNvGrpSpPr/>
          <p:nvPr/>
        </p:nvGrpSpPr>
        <p:grpSpPr>
          <a:xfrm rot="21433548">
            <a:off x="7140107" y="5037140"/>
            <a:ext cx="304800" cy="609600"/>
            <a:chOff x="1371600" y="5318125"/>
            <a:chExt cx="304800" cy="609600"/>
          </a:xfrm>
        </p:grpSpPr>
        <p:grpSp>
          <p:nvGrpSpPr>
            <p:cNvPr id="188" name="Group 187"/>
            <p:cNvGrpSpPr/>
            <p:nvPr/>
          </p:nvGrpSpPr>
          <p:grpSpPr>
            <a:xfrm>
              <a:off x="1397000" y="5867400"/>
              <a:ext cx="234950" cy="60325"/>
              <a:chOff x="1397000" y="5867400"/>
              <a:chExt cx="234950" cy="60325"/>
            </a:xfrm>
          </p:grpSpPr>
          <p:sp>
            <p:nvSpPr>
              <p:cNvPr id="191" name="Rectangle 190"/>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9" name="Rectangle 188"/>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87" name="Straight Connector 186"/>
          <p:cNvCxnSpPr/>
          <p:nvPr/>
        </p:nvCxnSpPr>
        <p:spPr>
          <a:xfrm rot="21433548" flipH="1">
            <a:off x="7285359" y="4522963"/>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194" name="Rounded Rectangle 193"/>
          <p:cNvSpPr/>
          <p:nvPr/>
        </p:nvSpPr>
        <p:spPr>
          <a:xfrm rot="21101384">
            <a:off x="9323411" y="4871229"/>
            <a:ext cx="457200" cy="1524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5" name="Group 194"/>
          <p:cNvGrpSpPr/>
          <p:nvPr/>
        </p:nvGrpSpPr>
        <p:grpSpPr>
          <a:xfrm rot="21101384">
            <a:off x="9344085" y="4262488"/>
            <a:ext cx="304800" cy="609600"/>
            <a:chOff x="1371600" y="5318125"/>
            <a:chExt cx="304800" cy="609600"/>
          </a:xfrm>
        </p:grpSpPr>
        <p:grpSp>
          <p:nvGrpSpPr>
            <p:cNvPr id="197" name="Group 196"/>
            <p:cNvGrpSpPr/>
            <p:nvPr/>
          </p:nvGrpSpPr>
          <p:grpSpPr>
            <a:xfrm>
              <a:off x="1397000" y="5867400"/>
              <a:ext cx="234950" cy="60325"/>
              <a:chOff x="1397000" y="5867400"/>
              <a:chExt cx="234950" cy="60325"/>
            </a:xfrm>
          </p:grpSpPr>
          <p:sp>
            <p:nvSpPr>
              <p:cNvPr id="200" name="Rectangle 199"/>
              <p:cNvSpPr/>
              <p:nvPr/>
            </p:nvSpPr>
            <p:spPr>
              <a:xfrm>
                <a:off x="139700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1555750" y="5867400"/>
                <a:ext cx="76200" cy="60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8" name="Rectangle 197"/>
            <p:cNvSpPr/>
            <p:nvPr/>
          </p:nvSpPr>
          <p:spPr>
            <a:xfrm>
              <a:off x="1371600" y="5715000"/>
              <a:ext cx="304800" cy="1524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1447800" y="5318125"/>
              <a:ext cx="152400" cy="396875"/>
            </a:xfrm>
            <a:prstGeom prst="rect">
              <a:avLst/>
            </a:prstGeom>
            <a:solidFill>
              <a:schemeClr val="bg1">
                <a:lumMod val="85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6" name="Straight Connector 195"/>
          <p:cNvCxnSpPr/>
          <p:nvPr/>
        </p:nvCxnSpPr>
        <p:spPr>
          <a:xfrm rot="21101384" flipH="1">
            <a:off x="9485611" y="3748928"/>
            <a:ext cx="5263" cy="1560254"/>
          </a:xfrm>
          <a:prstGeom prst="line">
            <a:avLst/>
          </a:prstGeom>
          <a:ln w="0">
            <a:solidFill>
              <a:srgbClr val="00B0F0"/>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990398" y="4831722"/>
            <a:ext cx="3524" cy="1571344"/>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5185125" y="4600856"/>
            <a:ext cx="3703" cy="1680596"/>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7311350" y="4495800"/>
            <a:ext cx="0" cy="1752450"/>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9572768" y="3733800"/>
            <a:ext cx="0" cy="2547652"/>
          </a:xfrm>
          <a:prstGeom prst="line">
            <a:avLst/>
          </a:prstGeom>
          <a:ln w="3175">
            <a:solidFill>
              <a:srgbClr val="92D050"/>
            </a:solidFill>
            <a:prstDash val="dash"/>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V="1">
            <a:off x="8534400" y="4811432"/>
            <a:ext cx="1981200" cy="293968"/>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4178613" y="5778360"/>
            <a:ext cx="1895613" cy="9596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6410188" y="5686525"/>
            <a:ext cx="1895613" cy="95966"/>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208" name="Group 207"/>
          <p:cNvGrpSpPr/>
          <p:nvPr/>
        </p:nvGrpSpPr>
        <p:grpSpPr>
          <a:xfrm>
            <a:off x="7496588" y="3888622"/>
            <a:ext cx="1594909" cy="762000"/>
            <a:chOff x="6558491" y="5943600"/>
            <a:chExt cx="1594909" cy="762000"/>
          </a:xfrm>
        </p:grpSpPr>
        <p:cxnSp>
          <p:nvCxnSpPr>
            <p:cNvPr id="209" name="Straight Connector 208"/>
            <p:cNvCxnSpPr/>
            <p:nvPr/>
          </p:nvCxnSpPr>
          <p:spPr>
            <a:xfrm>
              <a:off x="6558491" y="6111875"/>
              <a:ext cx="533400" cy="0"/>
            </a:xfrm>
            <a:prstGeom prst="line">
              <a:avLst/>
            </a:prstGeom>
            <a:ln w="15875">
              <a:solidFill>
                <a:srgbClr val="92D050"/>
              </a:solidFill>
              <a:prstDash val="dash"/>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7091891" y="5943600"/>
              <a:ext cx="792909" cy="307777"/>
            </a:xfrm>
            <a:prstGeom prst="rect">
              <a:avLst/>
            </a:prstGeom>
            <a:noFill/>
          </p:spPr>
          <p:txBody>
            <a:bodyPr wrap="none" rtlCol="0">
              <a:spAutoFit/>
            </a:bodyPr>
            <a:lstStyle/>
            <a:p>
              <a:r>
                <a:rPr lang="en-US" sz="1400" dirty="0">
                  <a:solidFill>
                    <a:schemeClr val="tx2"/>
                  </a:solidFill>
                </a:rPr>
                <a:t>Ellipsoid</a:t>
              </a:r>
            </a:p>
          </p:txBody>
        </p:sp>
        <p:cxnSp>
          <p:nvCxnSpPr>
            <p:cNvPr id="211" name="Straight Connector 210"/>
            <p:cNvCxnSpPr/>
            <p:nvPr/>
          </p:nvCxnSpPr>
          <p:spPr>
            <a:xfrm>
              <a:off x="6558491" y="6337498"/>
              <a:ext cx="533400" cy="0"/>
            </a:xfrm>
            <a:prstGeom prst="line">
              <a:avLst/>
            </a:prstGeom>
            <a:ln w="15875">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212" name="TextBox 211"/>
            <p:cNvSpPr txBox="1"/>
            <p:nvPr/>
          </p:nvSpPr>
          <p:spPr>
            <a:xfrm>
              <a:off x="7091891" y="6169223"/>
              <a:ext cx="619080" cy="307777"/>
            </a:xfrm>
            <a:prstGeom prst="rect">
              <a:avLst/>
            </a:prstGeom>
            <a:noFill/>
          </p:spPr>
          <p:txBody>
            <a:bodyPr wrap="none" rtlCol="0">
              <a:spAutoFit/>
            </a:bodyPr>
            <a:lstStyle/>
            <a:p>
              <a:r>
                <a:rPr lang="en-US" sz="1400" dirty="0">
                  <a:solidFill>
                    <a:schemeClr val="tx2"/>
                  </a:solidFill>
                </a:rPr>
                <a:t>Geoid</a:t>
              </a:r>
            </a:p>
          </p:txBody>
        </p:sp>
        <p:cxnSp>
          <p:nvCxnSpPr>
            <p:cNvPr id="213" name="Straight Connector 212"/>
            <p:cNvCxnSpPr/>
            <p:nvPr/>
          </p:nvCxnSpPr>
          <p:spPr>
            <a:xfrm>
              <a:off x="6558491" y="6553200"/>
              <a:ext cx="533400" cy="0"/>
            </a:xfrm>
            <a:prstGeom prst="line">
              <a:avLst/>
            </a:prstGeom>
            <a:ln w="6350">
              <a:solidFill>
                <a:srgbClr val="C00000"/>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sp>
          <p:nvSpPr>
            <p:cNvPr id="214" name="TextBox 213"/>
            <p:cNvSpPr txBox="1"/>
            <p:nvPr/>
          </p:nvSpPr>
          <p:spPr>
            <a:xfrm>
              <a:off x="7091891" y="6397823"/>
              <a:ext cx="1061509" cy="307777"/>
            </a:xfrm>
            <a:prstGeom prst="rect">
              <a:avLst/>
            </a:prstGeom>
            <a:noFill/>
          </p:spPr>
          <p:txBody>
            <a:bodyPr wrap="none" rtlCol="0">
              <a:spAutoFit/>
            </a:bodyPr>
            <a:lstStyle/>
            <a:p>
              <a:r>
                <a:rPr lang="en-US" sz="1400" dirty="0">
                  <a:solidFill>
                    <a:schemeClr val="tx2"/>
                  </a:solidFill>
                </a:rPr>
                <a:t>Geoid Slope</a:t>
              </a:r>
            </a:p>
          </p:txBody>
        </p:sp>
      </p:grpSp>
    </p:spTree>
    <p:extLst>
      <p:ext uri="{BB962C8B-B14F-4D97-AF65-F5344CB8AC3E}">
        <p14:creationId xmlns:p14="http://schemas.microsoft.com/office/powerpoint/2010/main" val="1329234333"/>
      </p:ext>
    </p:extLst>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z="3200" b="1" dirty="0">
                <a:latin typeface="Arial" panose="020B0604020202020204" pitchFamily="34" charset="0"/>
                <a:cs typeface="Arial" panose="020B0604020202020204" pitchFamily="34" charset="0"/>
              </a:rPr>
              <a:t>Survey Techniques: Long Period GPS</a:t>
            </a:r>
          </a:p>
        </p:txBody>
      </p:sp>
      <p:sp>
        <p:nvSpPr>
          <p:cNvPr id="62467" name="Content Placeholder 2"/>
          <p:cNvSpPr>
            <a:spLocks noGrp="1"/>
          </p:cNvSpPr>
          <p:nvPr>
            <p:ph idx="1"/>
          </p:nvPr>
        </p:nvSpPr>
        <p:spPr>
          <a:xfrm>
            <a:off x="609600" y="4125119"/>
            <a:ext cx="11201400" cy="1916113"/>
          </a:xfrm>
        </p:spPr>
        <p:txBody>
          <a:bodyPr>
            <a:noAutofit/>
          </a:bodyPr>
          <a:lstStyle/>
          <a:p>
            <a:pPr eaLnBrk="1" hangingPunct="1"/>
            <a:r>
              <a:rPr lang="en-US" altLang="en-US" sz="2000" dirty="0">
                <a:latin typeface="Arial" panose="020B0604020202020204" pitchFamily="34" charset="0"/>
                <a:cs typeface="Arial" panose="020B0604020202020204" pitchFamily="34" charset="0"/>
              </a:rPr>
              <a:t>Calibrated, fixed-height antennas, all identical models</a:t>
            </a:r>
          </a:p>
          <a:p>
            <a:pPr eaLnBrk="1" hangingPunct="1"/>
            <a:r>
              <a:rPr lang="en-US" altLang="en-US" sz="2000" dirty="0">
                <a:latin typeface="Arial" panose="020B0604020202020204" pitchFamily="34" charset="0"/>
                <a:cs typeface="Arial" panose="020B0604020202020204" pitchFamily="34" charset="0"/>
              </a:rPr>
              <a:t>In Colorado 2017:</a:t>
            </a:r>
          </a:p>
          <a:p>
            <a:pPr lvl="1" eaLnBrk="1" hangingPunct="1"/>
            <a:r>
              <a:rPr lang="en-US" altLang="en-US" sz="1800" dirty="0">
                <a:latin typeface="Arial" panose="020B0604020202020204" pitchFamily="34" charset="0"/>
                <a:cs typeface="Arial" panose="020B0604020202020204" pitchFamily="34" charset="0"/>
              </a:rPr>
              <a:t>24 complete sets of equipment  (2 parties, 10 sets each) </a:t>
            </a:r>
          </a:p>
          <a:p>
            <a:pPr lvl="1" eaLnBrk="1" hangingPunct="1"/>
            <a:r>
              <a:rPr lang="en-US" altLang="en-US" sz="1800" dirty="0">
                <a:latin typeface="Arial" panose="020B0604020202020204" pitchFamily="34" charset="0"/>
                <a:cs typeface="Arial" panose="020B0604020202020204" pitchFamily="34" charset="0"/>
              </a:rPr>
              <a:t>Each party observed 5 new stations each day  (one party moving east and the other west)</a:t>
            </a:r>
          </a:p>
          <a:p>
            <a:pPr lvl="1" eaLnBrk="1" hangingPunct="1"/>
            <a:r>
              <a:rPr lang="en-US" altLang="en-US" sz="1800" dirty="0">
                <a:latin typeface="Arial" panose="020B0604020202020204" pitchFamily="34" charset="0"/>
                <a:cs typeface="Arial" panose="020B0604020202020204" pitchFamily="34" charset="0"/>
              </a:rPr>
              <a:t>24 hours &amp; 16+ hours of observation each day</a:t>
            </a:r>
          </a:p>
          <a:p>
            <a:pPr lvl="1" eaLnBrk="1" hangingPunct="1"/>
            <a:r>
              <a:rPr lang="en-US" altLang="en-US" sz="1800" dirty="0">
                <a:latin typeface="Arial" panose="020B0604020202020204" pitchFamily="34" charset="0"/>
                <a:cs typeface="Arial" panose="020B0604020202020204" pitchFamily="34" charset="0"/>
              </a:rPr>
              <a:t>Project processed with OPUS Projects</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ECDEDAF-C6A5-4B08-BD15-C065ABA576A1}" type="slidenum">
              <a:rPr lang="en-US" altLang="en-US" sz="1200">
                <a:solidFill>
                  <a:srgbClr val="898989"/>
                </a:solidFill>
              </a:rPr>
              <a:pPr>
                <a:spcBef>
                  <a:spcPct val="0"/>
                </a:spcBef>
                <a:buFontTx/>
                <a:buNone/>
              </a:pPr>
              <a:t>11</a:t>
            </a:fld>
            <a:endParaRPr lang="en-US" altLang="en-US" sz="1200">
              <a:solidFill>
                <a:srgbClr val="898989"/>
              </a:solidFill>
            </a:endParaRPr>
          </a:p>
        </p:txBody>
      </p:sp>
      <p:pic>
        <p:nvPicPr>
          <p:cNvPr id="62469" name="Picture 3" descr="C:\temp\GPSequip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39199"/>
            <a:ext cx="6941621" cy="247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1295400"/>
            <a:ext cx="3352800" cy="2514600"/>
          </a:xfrm>
          <a:prstGeom prst="rect">
            <a:avLst/>
          </a:prstGeom>
        </p:spPr>
      </p:pic>
    </p:spTree>
    <p:extLst>
      <p:ext uri="{BB962C8B-B14F-4D97-AF65-F5344CB8AC3E}">
        <p14:creationId xmlns:p14="http://schemas.microsoft.com/office/powerpoint/2010/main" val="600483113"/>
      </p:ext>
    </p:extLst>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a:xfrm>
            <a:off x="609600" y="407444"/>
            <a:ext cx="10972800" cy="868362"/>
          </a:xfrm>
        </p:spPr>
        <p:txBody>
          <a:bodyPr/>
          <a:lstStyle/>
          <a:p>
            <a:pPr eaLnBrk="1" hangingPunct="1"/>
            <a:r>
              <a:rPr lang="en-US" altLang="en-US" sz="3200" b="1" dirty="0">
                <a:latin typeface="Arial" panose="020B0604020202020204" pitchFamily="34" charset="0"/>
                <a:cs typeface="Arial" panose="020B0604020202020204" pitchFamily="34" charset="0"/>
              </a:rPr>
              <a:t>Survey Techniques:  Leveling and Gravity</a:t>
            </a:r>
          </a:p>
        </p:txBody>
      </p:sp>
      <p:sp>
        <p:nvSpPr>
          <p:cNvPr id="61443" name="Content Placeholder 2"/>
          <p:cNvSpPr>
            <a:spLocks noGrp="1"/>
          </p:cNvSpPr>
          <p:nvPr>
            <p:ph idx="1"/>
          </p:nvPr>
        </p:nvSpPr>
        <p:spPr>
          <a:xfrm>
            <a:off x="381000" y="1113882"/>
            <a:ext cx="11658600" cy="2784475"/>
          </a:xfrm>
        </p:spPr>
        <p:txBody>
          <a:bodyPr/>
          <a:lstStyle/>
          <a:p>
            <a:pPr eaLnBrk="1" hangingPunct="1"/>
            <a:r>
              <a:rPr lang="en-US" altLang="en-US" sz="2000" dirty="0">
                <a:latin typeface="Arial" panose="020B0604020202020204" pitchFamily="34" charset="0"/>
                <a:cs typeface="Arial" panose="020B0604020202020204" pitchFamily="34" charset="0"/>
              </a:rPr>
              <a:t>The entire survey lines were leveled (double-run).  Geodetic heights provided at each benchmark.</a:t>
            </a:r>
          </a:p>
          <a:p>
            <a:pPr eaLnBrk="1" hangingPunct="1"/>
            <a:r>
              <a:rPr lang="en-US" altLang="en-US" sz="2000" dirty="0">
                <a:latin typeface="Arial" panose="020B0604020202020204" pitchFamily="34" charset="0"/>
                <a:cs typeface="Arial" panose="020B0604020202020204" pitchFamily="34" charset="0"/>
              </a:rPr>
              <a:t>Leveling and gravity are both needed for orthometric height determination.  Usually gravity is modeled, but in this case was actually measured at every point.</a:t>
            </a:r>
          </a:p>
          <a:p>
            <a:pPr lvl="1" eaLnBrk="1" hangingPunct="1"/>
            <a:r>
              <a:rPr lang="en-US" altLang="en-US" sz="1800" dirty="0">
                <a:latin typeface="Arial" panose="020B0604020202020204" pitchFamily="34" charset="0"/>
                <a:cs typeface="Arial" panose="020B0604020202020204" pitchFamily="34" charset="0"/>
              </a:rPr>
              <a:t>Absolute gravity (A10 and/or FG5). </a:t>
            </a:r>
          </a:p>
          <a:p>
            <a:pPr lvl="1" eaLnBrk="1" hangingPunct="1"/>
            <a:r>
              <a:rPr lang="en-US" altLang="en-US" sz="1800" dirty="0">
                <a:latin typeface="Arial" panose="020B0604020202020204" pitchFamily="34" charset="0"/>
                <a:cs typeface="Arial" panose="020B0604020202020204" pitchFamily="34" charset="0"/>
              </a:rPr>
              <a:t>Vertical gravity gradient (CG6).   Uncertainty:  ~1%</a:t>
            </a: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6ACD30E-7167-4E47-837B-62F8AF17359B}" type="slidenum">
              <a:rPr lang="en-US" altLang="en-US" sz="1200">
                <a:solidFill>
                  <a:srgbClr val="898989"/>
                </a:solidFill>
              </a:rPr>
              <a:pPr>
                <a:spcBef>
                  <a:spcPct val="0"/>
                </a:spcBef>
                <a:buFontTx/>
                <a:buNone/>
              </a:pPr>
              <a:t>12</a:t>
            </a:fld>
            <a:endParaRPr lang="en-US" altLang="en-US" sz="1200">
              <a:solidFill>
                <a:srgbClr val="898989"/>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6882" y="3544116"/>
            <a:ext cx="3359328" cy="25194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895" y="3124199"/>
            <a:ext cx="4479105" cy="33593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767490" y="3547712"/>
            <a:ext cx="3388084" cy="2541063"/>
          </a:xfrm>
          <a:prstGeom prst="rect">
            <a:avLst/>
          </a:prstGeom>
        </p:spPr>
      </p:pic>
    </p:spTree>
    <p:extLst>
      <p:ext uri="{BB962C8B-B14F-4D97-AF65-F5344CB8AC3E}">
        <p14:creationId xmlns:p14="http://schemas.microsoft.com/office/powerpoint/2010/main" val="651904050"/>
      </p:ext>
    </p:extLst>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z="3200" b="1" dirty="0">
                <a:latin typeface="Arial" panose="020B0604020202020204" pitchFamily="34" charset="0"/>
                <a:cs typeface="Arial" panose="020B0604020202020204" pitchFamily="34" charset="0"/>
              </a:rPr>
              <a:t>Survey Techniques: Deflection of the Vertical (DoV)</a:t>
            </a:r>
          </a:p>
        </p:txBody>
      </p:sp>
      <p:sp>
        <p:nvSpPr>
          <p:cNvPr id="63491" name="Content Placeholder 2"/>
          <p:cNvSpPr>
            <a:spLocks noGrp="1"/>
          </p:cNvSpPr>
          <p:nvPr>
            <p:ph idx="1"/>
          </p:nvPr>
        </p:nvSpPr>
        <p:spPr>
          <a:xfrm>
            <a:off x="609601" y="3884613"/>
            <a:ext cx="6306574" cy="2165350"/>
          </a:xfrm>
        </p:spPr>
        <p:txBody>
          <a:bodyPr>
            <a:normAutofit lnSpcReduction="10000"/>
          </a:bodyPr>
          <a:lstStyle/>
          <a:p>
            <a:pPr eaLnBrk="1" hangingPunct="1"/>
            <a:r>
              <a:rPr lang="en-US" altLang="en-US" sz="2000" dirty="0">
                <a:latin typeface="Arial" panose="020B0604020202020204" pitchFamily="34" charset="0"/>
                <a:cs typeface="Arial" panose="020B0604020202020204" pitchFamily="34" charset="0"/>
              </a:rPr>
              <a:t>In Colorado, 2017: </a:t>
            </a:r>
          </a:p>
          <a:p>
            <a:pPr lvl="1" eaLnBrk="1" hangingPunct="1"/>
            <a:r>
              <a:rPr lang="en-US" altLang="en-US" sz="1800" dirty="0">
                <a:latin typeface="Arial" panose="020B0604020202020204" pitchFamily="34" charset="0"/>
                <a:cs typeface="Arial" panose="020B0604020202020204" pitchFamily="34" charset="0"/>
              </a:rPr>
              <a:t>223 stations (14 repeat observations)</a:t>
            </a:r>
          </a:p>
          <a:p>
            <a:pPr lvl="1" eaLnBrk="1" hangingPunct="1"/>
            <a:r>
              <a:rPr lang="en-US" altLang="en-US" sz="1800" dirty="0">
                <a:latin typeface="Arial" panose="020B0604020202020204" pitchFamily="34" charset="0"/>
                <a:cs typeface="Arial" panose="020B0604020202020204" pitchFamily="34" charset="0"/>
              </a:rPr>
              <a:t>39 nights </a:t>
            </a:r>
          </a:p>
          <a:p>
            <a:pPr lvl="1" eaLnBrk="1" hangingPunct="1"/>
            <a:r>
              <a:rPr lang="en-US" altLang="en-US" sz="1800" dirty="0">
                <a:latin typeface="Arial" panose="020B0604020202020204" pitchFamily="34" charset="0"/>
                <a:cs typeface="Arial" panose="020B0604020202020204" pitchFamily="34" charset="0"/>
              </a:rPr>
              <a:t>~6 stations/night </a:t>
            </a:r>
          </a:p>
          <a:p>
            <a:pPr lvl="1" eaLnBrk="1" hangingPunct="1"/>
            <a:r>
              <a:rPr lang="en-US" altLang="en-US" sz="1800" dirty="0">
                <a:latin typeface="Arial" panose="020B0604020202020204" pitchFamily="34" charset="0"/>
                <a:cs typeface="Arial" panose="020B0604020202020204" pitchFamily="34" charset="0"/>
              </a:rPr>
              <a:t>Observing with Swiss CODIAC (</a:t>
            </a:r>
            <a:r>
              <a:rPr lang="en-US" altLang="en-US" sz="1800" dirty="0" err="1">
                <a:latin typeface="Arial" panose="020B0604020202020204" pitchFamily="34" charset="0"/>
                <a:cs typeface="Arial" panose="020B0604020202020204" pitchFamily="34" charset="0"/>
              </a:rPr>
              <a:t>COmpact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DIgital</a:t>
            </a:r>
            <a:r>
              <a:rPr lang="en-US" altLang="en-US" sz="1800" dirty="0">
                <a:latin typeface="Arial" panose="020B0604020202020204" pitchFamily="34" charset="0"/>
                <a:cs typeface="Arial" panose="020B0604020202020204" pitchFamily="34" charset="0"/>
              </a:rPr>
              <a:t> Astrometric Camera), courtesy Technical University of Zurich (ETH Zurich).</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2317365-7802-477C-BBA6-525AD9697933}"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8" name="Content Placeholder 2"/>
          <p:cNvSpPr txBox="1">
            <a:spLocks/>
          </p:cNvSpPr>
          <p:nvPr/>
        </p:nvSpPr>
        <p:spPr bwMode="auto">
          <a:xfrm>
            <a:off x="609600" y="1401763"/>
            <a:ext cx="6476999" cy="2482850"/>
          </a:xfrm>
          <a:prstGeom prst="rect">
            <a:avLst/>
          </a:prstGeom>
          <a:noFill/>
          <a:ln w="9525">
            <a:noFill/>
            <a:miter lim="800000"/>
            <a:headEnd/>
            <a:tailEnd/>
          </a:ln>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800" dirty="0">
                <a:latin typeface="Arial" panose="020B0604020202020204" pitchFamily="34" charset="0"/>
                <a:cs typeface="Arial" panose="020B0604020202020204" pitchFamily="34" charset="0"/>
              </a:rPr>
              <a:t>Precision tilt meters provide alignment “level” to the geoid.</a:t>
            </a:r>
          </a:p>
          <a:p>
            <a:pPr>
              <a:defRPr/>
            </a:pPr>
            <a:r>
              <a:rPr lang="en-US" sz="1800" dirty="0">
                <a:latin typeface="Arial" panose="020B0604020202020204" pitchFamily="34" charset="0"/>
                <a:cs typeface="Arial" panose="020B0604020202020204" pitchFamily="34" charset="0"/>
              </a:rPr>
              <a:t>Celestial almanacs provide predicted alignment with star field (relative to ellipsoid).</a:t>
            </a:r>
          </a:p>
          <a:p>
            <a:pPr>
              <a:defRPr/>
            </a:pPr>
            <a:r>
              <a:rPr lang="en-US" sz="1800" dirty="0">
                <a:latin typeface="Arial" panose="020B0604020202020204" pitchFamily="34" charset="0"/>
                <a:cs typeface="Arial" panose="020B0604020202020204" pitchFamily="34" charset="0"/>
              </a:rPr>
              <a:t>The difference between the two vectors (broken into orthogonal components) are the Deflections of the Vertical (or “slopes”).</a:t>
            </a:r>
          </a:p>
          <a:p>
            <a:pPr marL="0" indent="0">
              <a:buNone/>
              <a:defRPr/>
            </a:pPr>
            <a:endParaRPr lang="en-US" sz="1800" dirty="0">
              <a:latin typeface="Arial" panose="020B0604020202020204" pitchFamily="34" charset="0"/>
              <a:cs typeface="Arial" panose="020B0604020202020204" pitchFamily="34" charset="0"/>
            </a:endParaRPr>
          </a:p>
          <a:p>
            <a:pPr marL="0" indent="0">
              <a:buNone/>
              <a:defRPr/>
            </a:pPr>
            <a:endParaRPr 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59626" y="1933576"/>
            <a:ext cx="5054600" cy="3790950"/>
          </a:xfrm>
          <a:prstGeom prst="rect">
            <a:avLst/>
          </a:prstGeom>
        </p:spPr>
      </p:pic>
    </p:spTree>
    <p:extLst>
      <p:ext uri="{BB962C8B-B14F-4D97-AF65-F5344CB8AC3E}">
        <p14:creationId xmlns:p14="http://schemas.microsoft.com/office/powerpoint/2010/main" val="4220412723"/>
      </p:ext>
    </p:extLst>
  </p:cSld>
  <p:clrMapOvr>
    <a:overrideClrMapping bg1="lt1" tx1="dk1" bg2="lt2" tx2="dk2" accent1="accent1" accent2="accent2" accent3="accent3" accent4="accent4" accent5="accent5" accent6="accent6" hlink="hlink" folHlink="folHlink"/>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4843895" y="1143000"/>
            <a:ext cx="3995305" cy="762000"/>
          </a:xfrm>
        </p:spPr>
        <p:txBody>
          <a:bodyPr>
            <a:normAutofit/>
          </a:bodyPr>
          <a:lstStyle/>
          <a:p>
            <a:pPr algn="r" eaLnBrk="1" hangingPunct="1"/>
            <a:r>
              <a:rPr lang="en-US" altLang="en-US" sz="2800" b="1" dirty="0">
                <a:solidFill>
                  <a:srgbClr val="004F8A"/>
                </a:solidFill>
                <a:latin typeface="Arial" panose="020B0604020202020204" pitchFamily="34" charset="0"/>
                <a:cs typeface="Arial" panose="020B0604020202020204" pitchFamily="34" charset="0"/>
              </a:rPr>
              <a:t>GSVS #1:  Texas 2011</a:t>
            </a:r>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BC1B3BB-298B-41E4-ADF6-A8C464FC858C}"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60420" name="Rectangle 4"/>
          <p:cNvSpPr>
            <a:spLocks noChangeArrowheads="1"/>
          </p:cNvSpPr>
          <p:nvPr/>
        </p:nvSpPr>
        <p:spPr bwMode="auto">
          <a:xfrm>
            <a:off x="5843587" y="1764346"/>
            <a:ext cx="29718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r" eaLnBrk="1" hangingPunct="1">
              <a:spcBef>
                <a:spcPct val="0"/>
              </a:spcBef>
              <a:buNone/>
            </a:pPr>
            <a:r>
              <a:rPr lang="en-US" altLang="en-US" sz="1800" dirty="0">
                <a:solidFill>
                  <a:schemeClr val="tx2"/>
                </a:solidFill>
                <a:latin typeface="Arial" panose="020B0604020202020204" pitchFamily="34" charset="0"/>
              </a:rPr>
              <a:t>Flat, close to the geoid</a:t>
            </a:r>
          </a:p>
          <a:p>
            <a:pPr algn="r" eaLnBrk="1" hangingPunct="1">
              <a:spcBef>
                <a:spcPct val="0"/>
              </a:spcBef>
            </a:pPr>
            <a:endParaRPr lang="en-US" altLang="en-US" sz="1600" dirty="0">
              <a:solidFill>
                <a:schemeClr val="tx2"/>
              </a:solidFill>
              <a:latin typeface="Arial" panose="020B0604020202020204" pitchFamily="34" charset="0"/>
            </a:endParaRPr>
          </a:p>
        </p:txBody>
      </p:sp>
      <p:pic>
        <p:nvPicPr>
          <p:cNvPr id="60421" name="Picture 2" descr="C:\temp\texasL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0258" y="1134070"/>
            <a:ext cx="2700337" cy="50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ngs.noaa.gov/GEOID/GSVS14/images/gsvs14_lar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185" y="3724150"/>
            <a:ext cx="587936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p:cNvSpPr>
          <p:nvPr/>
        </p:nvSpPr>
        <p:spPr bwMode="auto">
          <a:xfrm>
            <a:off x="426185" y="2891940"/>
            <a:ext cx="546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US" altLang="en-US" sz="1800" dirty="0">
                <a:solidFill>
                  <a:schemeClr val="tx2"/>
                </a:solidFill>
                <a:latin typeface="Arial" charset="0"/>
                <a:ea typeface="ＭＳ Ｐゴシック" charset="0"/>
                <a:cs typeface="Arial" charset="0"/>
              </a:rPr>
              <a:t>Higher elevation and geologically interesting terrain (traversing the Midcontinent Rift System).</a:t>
            </a:r>
            <a:r>
              <a:rPr lang="en-US" altLang="en-US" sz="2400" dirty="0">
                <a:latin typeface="Arial" charset="0"/>
                <a:ea typeface="ＭＳ Ｐゴシック" charset="0"/>
                <a:cs typeface="Arial" charset="0"/>
              </a:rPr>
              <a:t> </a:t>
            </a:r>
            <a:endParaRPr lang="en-US" altLang="en-US" sz="2000" dirty="0">
              <a:latin typeface="Arial" charset="0"/>
              <a:ea typeface="ＭＳ Ｐゴシック" charset="0"/>
              <a:cs typeface="Arial" charset="0"/>
            </a:endParaRPr>
          </a:p>
        </p:txBody>
      </p:sp>
      <p:sp>
        <p:nvSpPr>
          <p:cNvPr id="10" name="Title 1"/>
          <p:cNvSpPr txBox="1">
            <a:spLocks/>
          </p:cNvSpPr>
          <p:nvPr/>
        </p:nvSpPr>
        <p:spPr>
          <a:xfrm>
            <a:off x="388123" y="1981200"/>
            <a:ext cx="3879077" cy="1254305"/>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fontAlgn="auto">
              <a:spcAft>
                <a:spcPts val="0"/>
              </a:spcAft>
            </a:pPr>
            <a:r>
              <a:rPr lang="en-US" altLang="en-US" sz="2800" b="1" dirty="0">
                <a:solidFill>
                  <a:srgbClr val="004F8A"/>
                </a:solidFill>
                <a:latin typeface="Arial" panose="020B0604020202020204" pitchFamily="34" charset="0"/>
                <a:cs typeface="Arial" panose="020B0604020202020204" pitchFamily="34" charset="0"/>
              </a:rPr>
              <a:t>GSVS #2: Iowa 2014</a:t>
            </a:r>
          </a:p>
        </p:txBody>
      </p:sp>
      <p:sp>
        <p:nvSpPr>
          <p:cNvPr id="2" name="Rectangle 1"/>
          <p:cNvSpPr/>
          <p:nvPr/>
        </p:nvSpPr>
        <p:spPr>
          <a:xfrm>
            <a:off x="448597" y="615050"/>
            <a:ext cx="4818370" cy="646331"/>
          </a:xfrm>
          <a:prstGeom prst="rect">
            <a:avLst/>
          </a:prstGeom>
        </p:spPr>
        <p:txBody>
          <a:bodyPr wrap="none">
            <a:spAutoFit/>
          </a:bodyPr>
          <a:lstStyle/>
          <a:p>
            <a:pPr fontAlgn="auto">
              <a:spcAft>
                <a:spcPts val="0"/>
              </a:spcAft>
            </a:pPr>
            <a:r>
              <a:rPr lang="en-US" altLang="en-US" sz="3600" b="1" dirty="0">
                <a:latin typeface="Arial" panose="020B0604020202020204" pitchFamily="34" charset="0"/>
              </a:rPr>
              <a:t>The First Two GSVSs</a:t>
            </a:r>
          </a:p>
        </p:txBody>
      </p:sp>
    </p:spTree>
    <p:extLst>
      <p:ext uri="{BB962C8B-B14F-4D97-AF65-F5344CB8AC3E}">
        <p14:creationId xmlns:p14="http://schemas.microsoft.com/office/powerpoint/2010/main" val="3409421404"/>
      </p:ext>
    </p:extLst>
  </p:cSld>
  <p:clrMapOvr>
    <a:overrideClrMapping bg1="lt1" tx1="dk1" bg2="lt2" tx2="dk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6562" name="Rectangle 4"/>
          <p:cNvSpPr>
            <a:spLocks noGrp="1"/>
          </p:cNvSpPr>
          <p:nvPr>
            <p:ph type="ctrTitle"/>
          </p:nvPr>
        </p:nvSpPr>
        <p:spPr>
          <a:xfrm>
            <a:off x="381000" y="371475"/>
            <a:ext cx="10667999" cy="914400"/>
          </a:xfrm>
        </p:spPr>
        <p:txBody>
          <a:bodyPr>
            <a:normAutofit/>
          </a:bodyPr>
          <a:lstStyle/>
          <a:p>
            <a:pPr eaLnBrk="1" hangingPunct="1"/>
            <a:r>
              <a:rPr lang="en-US" altLang="en-US" sz="3600" b="1" dirty="0">
                <a:latin typeface="Arial" panose="020B0604020202020204" pitchFamily="34" charset="0"/>
                <a:cs typeface="Arial" panose="020B0604020202020204" pitchFamily="34" charset="0"/>
              </a:rPr>
              <a:t>GSVS#3:  Colorado 2017</a:t>
            </a:r>
          </a:p>
        </p:txBody>
      </p:sp>
      <p:sp>
        <p:nvSpPr>
          <p:cNvPr id="33795" name="Rectangle 5"/>
          <p:cNvSpPr>
            <a:spLocks noGrp="1"/>
          </p:cNvSpPr>
          <p:nvPr>
            <p:ph type="subTitle" idx="1"/>
          </p:nvPr>
        </p:nvSpPr>
        <p:spPr>
          <a:xfrm>
            <a:off x="762000" y="1184276"/>
            <a:ext cx="10744200" cy="1558925"/>
          </a:xfrm>
        </p:spPr>
        <p:txBody>
          <a:bodyPr>
            <a:noAutofit/>
          </a:bodyPr>
          <a:lstStyle/>
          <a:p>
            <a:pPr algn="l" eaLnBrk="1" hangingPunct="1">
              <a:buFont typeface="Arial" charset="0"/>
              <a:buChar char="•"/>
              <a:defRPr/>
            </a:pPr>
            <a:r>
              <a:rPr lang="en-US" altLang="en-US" sz="2000" dirty="0">
                <a:solidFill>
                  <a:schemeClr val="tx1"/>
                </a:solidFill>
                <a:latin typeface="Arial" charset="0"/>
                <a:ea typeface="ＭＳ Ｐゴシック" charset="0"/>
                <a:cs typeface="Arial" charset="0"/>
              </a:rPr>
              <a:t>The third (and likely final) GSVS took place along US160, from Durango to Walsenburg, in southern Colorado in the summer of 2017.</a:t>
            </a:r>
          </a:p>
          <a:p>
            <a:pPr algn="l" eaLnBrk="1" hangingPunct="1">
              <a:buFont typeface="Arial" charset="0"/>
              <a:buChar char="•"/>
              <a:defRPr/>
            </a:pPr>
            <a:r>
              <a:rPr lang="en-US" altLang="en-US" sz="2000" dirty="0">
                <a:solidFill>
                  <a:schemeClr val="tx1"/>
                </a:solidFill>
                <a:latin typeface="Arial" charset="0"/>
                <a:ea typeface="ＭＳ Ｐゴシック" charset="0"/>
                <a:cs typeface="Arial" charset="0"/>
              </a:rPr>
              <a:t>High elevation and rugged topography.  “Worst case” for geoid modeling.</a:t>
            </a:r>
          </a:p>
          <a:p>
            <a:pPr algn="l" eaLnBrk="1" hangingPunct="1">
              <a:buFont typeface="Arial" charset="0"/>
              <a:buChar char="•"/>
              <a:defRPr/>
            </a:pPr>
            <a:r>
              <a:rPr lang="en-US" altLang="en-US" sz="2000" dirty="0">
                <a:solidFill>
                  <a:schemeClr val="tx1"/>
                </a:solidFill>
                <a:latin typeface="Arial" charset="0"/>
                <a:ea typeface="ＭＳ Ｐゴシック" charset="0"/>
                <a:cs typeface="Arial" charset="0"/>
              </a:rPr>
              <a:t>Variation from 1800m to 3300m, over two passes. 222 bench marks, 350km.</a:t>
            </a:r>
          </a:p>
          <a:p>
            <a:pPr algn="l" eaLnBrk="1" hangingPunct="1">
              <a:buFont typeface="Arial" charset="0"/>
              <a:buChar char="•"/>
              <a:defRPr/>
            </a:pPr>
            <a:endParaRPr lang="en-US" altLang="en-US" sz="3200" dirty="0">
              <a:solidFill>
                <a:schemeClr val="tx1"/>
              </a:solidFill>
              <a:latin typeface="Arial" charset="0"/>
              <a:ea typeface="ＭＳ Ｐゴシック" charset="0"/>
              <a:cs typeface="Arial" charset="0"/>
            </a:endParaRPr>
          </a:p>
          <a:p>
            <a:pPr algn="l" eaLnBrk="1" hangingPunct="1">
              <a:defRPr/>
            </a:pPr>
            <a:r>
              <a:rPr lang="en-US" altLang="en-US" sz="3200" dirty="0">
                <a:solidFill>
                  <a:schemeClr val="tx1"/>
                </a:solidFill>
                <a:latin typeface="Arial" charset="0"/>
                <a:ea typeface="ＭＳ Ｐゴシック" charset="0"/>
                <a:cs typeface="Arial" charset="0"/>
              </a:rPr>
              <a:t> </a:t>
            </a:r>
            <a:endParaRPr lang="en-US" altLang="en-US" sz="2400" dirty="0">
              <a:solidFill>
                <a:schemeClr val="tx1"/>
              </a:solidFill>
              <a:latin typeface="Arial" charset="0"/>
              <a:ea typeface="ＭＳ Ｐゴシック" charset="0"/>
              <a:cs typeface="Arial" charset="0"/>
            </a:endParaRP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4E0AFD7-33EC-4F1E-A716-E565E2CC967F}" type="slidenum">
              <a:rPr lang="en-US" altLang="en-US" sz="1200">
                <a:solidFill>
                  <a:srgbClr val="898989"/>
                </a:solidFill>
                <a:cs typeface="Times New Roman" panose="02020603050405020304" pitchFamily="18" charset="0"/>
              </a:rPr>
              <a:pPr>
                <a:spcBef>
                  <a:spcPct val="0"/>
                </a:spcBef>
                <a:buFontTx/>
                <a:buNone/>
              </a:pPr>
              <a:t>15</a:t>
            </a:fld>
            <a:endParaRPr lang="en-US" altLang="en-US" sz="1200">
              <a:solidFill>
                <a:srgbClr val="898989"/>
              </a:solidFill>
              <a:cs typeface="Times New Roman" panose="02020603050405020304" pitchFamily="18" charset="0"/>
            </a:endParaRPr>
          </a:p>
        </p:txBody>
      </p:sp>
      <p:pic>
        <p:nvPicPr>
          <p:cNvPr id="66565" name="Picture 3" descr="C:\temp\GSVS17-ma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352800"/>
            <a:ext cx="40576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4" descr="C:\temp\GSVSL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2" y="2743200"/>
            <a:ext cx="61610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C:\temp\GSVSElevationProfi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937" y="5303839"/>
            <a:ext cx="60372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350838"/>
            <a:ext cx="10972800" cy="792162"/>
          </a:xfrm>
        </p:spPr>
        <p:txBody>
          <a:bodyPr/>
          <a:lstStyle/>
          <a:p>
            <a:pPr eaLnBrk="1" hangingPunct="1"/>
            <a:r>
              <a:rPr lang="en-US" altLang="en-US" sz="3600" b="1" dirty="0">
                <a:latin typeface="Arial" panose="020B0604020202020204" pitchFamily="34" charset="0"/>
                <a:cs typeface="Arial" panose="020B0604020202020204" pitchFamily="34" charset="0"/>
              </a:rPr>
              <a:t>Data Processing</a:t>
            </a:r>
          </a:p>
        </p:txBody>
      </p:sp>
      <p:sp>
        <p:nvSpPr>
          <p:cNvPr id="56323" name="Content Placeholder 2"/>
          <p:cNvSpPr>
            <a:spLocks noGrp="1"/>
          </p:cNvSpPr>
          <p:nvPr>
            <p:ph idx="1"/>
          </p:nvPr>
        </p:nvSpPr>
        <p:spPr>
          <a:xfrm>
            <a:off x="152400" y="990600"/>
            <a:ext cx="11887200" cy="2471737"/>
          </a:xfrm>
        </p:spPr>
        <p:txBody>
          <a:bodyPr>
            <a:noAutofit/>
          </a:bodyPr>
          <a:lstStyle/>
          <a:p>
            <a:pPr eaLnBrk="1" hangingPunct="1"/>
            <a:r>
              <a:rPr lang="en-US" altLang="en-US" sz="2400" dirty="0">
                <a:latin typeface="Arial" panose="020B0604020202020204" pitchFamily="34" charset="0"/>
                <a:cs typeface="Arial" panose="020B0604020202020204" pitchFamily="34" charset="0"/>
              </a:rPr>
              <a:t>GPS</a:t>
            </a:r>
          </a:p>
          <a:p>
            <a:pPr lvl="1" eaLnBrk="1" hangingPunct="1"/>
            <a:r>
              <a:rPr lang="en-US" altLang="en-US" sz="2000" dirty="0">
                <a:latin typeface="Arial" panose="020B0604020202020204" pitchFamily="34" charset="0"/>
                <a:cs typeface="Arial" panose="020B0604020202020204" pitchFamily="34" charset="0"/>
              </a:rPr>
              <a:t>Each station processed individually and then combined in an OPUS-Projects network solution.   </a:t>
            </a:r>
          </a:p>
          <a:p>
            <a:pPr lvl="1" eaLnBrk="1" hangingPunct="1"/>
            <a:r>
              <a:rPr lang="en-US" altLang="en-US" sz="2000" dirty="0">
                <a:latin typeface="Arial" panose="020B0604020202020204" pitchFamily="34" charset="0"/>
                <a:cs typeface="Arial" panose="020B0604020202020204" pitchFamily="34" charset="0"/>
              </a:rPr>
              <a:t>Uncertainty on Processed Ellipsoid Heights:  &lt;5 mm RMS</a:t>
            </a:r>
          </a:p>
          <a:p>
            <a:pPr eaLnBrk="1" hangingPunct="1"/>
            <a:r>
              <a:rPr lang="en-US" altLang="en-US" sz="2400" dirty="0">
                <a:latin typeface="Arial" panose="020B0604020202020204" pitchFamily="34" charset="0"/>
                <a:cs typeface="Arial" panose="020B0604020202020204" pitchFamily="34" charset="0"/>
              </a:rPr>
              <a:t>Leveling</a:t>
            </a:r>
          </a:p>
          <a:p>
            <a:pPr lvl="1" eaLnBrk="1" hangingPunct="1"/>
            <a:r>
              <a:rPr lang="en-US" altLang="en-US" sz="2000" dirty="0">
                <a:latin typeface="Arial" panose="020B0604020202020204" pitchFamily="34" charset="0"/>
                <a:cs typeface="Arial" panose="020B0604020202020204" pitchFamily="34" charset="0"/>
              </a:rPr>
              <a:t>First order, Class 2 procedures.   Double-run</a:t>
            </a:r>
          </a:p>
          <a:p>
            <a:pPr lvl="1" eaLnBrk="1" hangingPunct="1"/>
            <a:r>
              <a:rPr lang="en-US" altLang="en-US" sz="2000" dirty="0">
                <a:latin typeface="Arial" panose="020B0604020202020204" pitchFamily="34" charset="0"/>
                <a:cs typeface="Arial" panose="020B0604020202020204" pitchFamily="34" charset="0"/>
              </a:rPr>
              <a:t>Uncertainty on relative height differences:  0.7mm/√km, or 1.3cm on the longest distance scales</a:t>
            </a:r>
          </a:p>
          <a:p>
            <a:pPr eaLnBrk="1" hangingPunct="1"/>
            <a:r>
              <a:rPr lang="en-US" altLang="en-US" sz="2400" dirty="0">
                <a:latin typeface="Arial" panose="020B0604020202020204" pitchFamily="34" charset="0"/>
                <a:cs typeface="Arial" panose="020B0604020202020204" pitchFamily="34" charset="0"/>
              </a:rPr>
              <a:t>Gravity</a:t>
            </a:r>
          </a:p>
          <a:p>
            <a:pPr lvl="1" eaLnBrk="1" hangingPunct="1"/>
            <a:r>
              <a:rPr lang="en-US" altLang="en-US" sz="2000" dirty="0">
                <a:latin typeface="Arial" panose="020B0604020202020204" pitchFamily="34" charset="0"/>
                <a:cs typeface="Arial" panose="020B0604020202020204" pitchFamily="34" charset="0"/>
              </a:rPr>
              <a:t>Two independent A10 (absolute) observations on each bench mark.   Vertical gravity gradient (each bench mark) used to reduce gravity value to bench mark height</a:t>
            </a:r>
          </a:p>
          <a:p>
            <a:pPr lvl="1" eaLnBrk="1" hangingPunct="1"/>
            <a:r>
              <a:rPr lang="en-US" altLang="en-US" sz="2000" dirty="0">
                <a:latin typeface="Arial" panose="020B0604020202020204" pitchFamily="34" charset="0"/>
                <a:cs typeface="Arial" panose="020B0604020202020204" pitchFamily="34" charset="0"/>
              </a:rPr>
              <a:t>Uncertainty:  &lt;10 µGal</a:t>
            </a:r>
          </a:p>
          <a:p>
            <a:pPr eaLnBrk="1" hangingPunct="1"/>
            <a:r>
              <a:rPr lang="en-US" altLang="en-US" sz="2400" dirty="0" err="1">
                <a:latin typeface="Arial" panose="020B0604020202020204" pitchFamily="34" charset="0"/>
                <a:cs typeface="Arial" panose="020B0604020202020204" pitchFamily="34" charset="0"/>
              </a:rPr>
              <a:t>DoV</a:t>
            </a:r>
            <a:endParaRPr lang="en-US" altLang="en-US" sz="24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Surface </a:t>
            </a:r>
            <a:r>
              <a:rPr lang="en-US" altLang="en-US" sz="2000" dirty="0" err="1">
                <a:latin typeface="Arial" panose="020B0604020202020204" pitchFamily="34" charset="0"/>
                <a:cs typeface="Arial" panose="020B0604020202020204" pitchFamily="34" charset="0"/>
              </a:rPr>
              <a:t>DoVs</a:t>
            </a:r>
            <a:r>
              <a:rPr lang="en-US" altLang="en-US" sz="2000" dirty="0">
                <a:latin typeface="Arial" panose="020B0604020202020204" pitchFamily="34" charset="0"/>
                <a:cs typeface="Arial" panose="020B0604020202020204" pitchFamily="34" charset="0"/>
              </a:rPr>
              <a:t> collected on each bench mark with 10% repeated.  </a:t>
            </a:r>
          </a:p>
          <a:p>
            <a:pPr lvl="1" eaLnBrk="1" hangingPunct="1"/>
            <a:r>
              <a:rPr lang="en-US" altLang="en-US" sz="2000" dirty="0">
                <a:latin typeface="Arial" panose="020B0604020202020204" pitchFamily="34" charset="0"/>
                <a:cs typeface="Arial" panose="020B0604020202020204" pitchFamily="34" charset="0"/>
              </a:rPr>
              <a:t>Auriga software processed celestial data, and CODIAC used to correct for tilts.</a:t>
            </a:r>
          </a:p>
          <a:p>
            <a:pPr lvl="1" eaLnBrk="1" hangingPunct="1"/>
            <a:r>
              <a:rPr lang="en-US" altLang="en-US" sz="2000" dirty="0">
                <a:latin typeface="Arial" panose="020B0604020202020204" pitchFamily="34" charset="0"/>
                <a:cs typeface="Arial" panose="020B0604020202020204" pitchFamily="34" charset="0"/>
              </a:rPr>
              <a:t>Uncertainty in surface </a:t>
            </a:r>
            <a:r>
              <a:rPr lang="en-US" altLang="en-US" sz="2000" dirty="0" err="1">
                <a:latin typeface="Arial" panose="020B0604020202020204" pitchFamily="34" charset="0"/>
                <a:cs typeface="Arial" panose="020B0604020202020204" pitchFamily="34" charset="0"/>
              </a:rPr>
              <a:t>DoVs</a:t>
            </a:r>
            <a:r>
              <a:rPr lang="en-US" altLang="en-US" sz="2000" dirty="0">
                <a:latin typeface="Arial" panose="020B0604020202020204" pitchFamily="34" charset="0"/>
                <a:cs typeface="Arial" panose="020B0604020202020204" pitchFamily="34" charset="0"/>
              </a:rPr>
              <a:t>:  &lt;0.05”</a:t>
            </a:r>
          </a:p>
          <a:p>
            <a:pPr marL="457200" lvl="1" indent="0" eaLnBrk="1" hangingPunct="1">
              <a:buNone/>
            </a:pPr>
            <a:endParaRPr lang="en-US" altLang="en-US" sz="2000" dirty="0">
              <a:latin typeface="Arial" panose="020B0604020202020204" pitchFamily="34" charset="0"/>
              <a:cs typeface="Arial" panose="020B0604020202020204" pitchFamily="34" charset="0"/>
            </a:endParaRP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1200">
                <a:solidFill>
                  <a:srgbClr val="898989"/>
                </a:solidFill>
              </a:rPr>
              <a:pPr>
                <a:spcBef>
                  <a:spcPct val="0"/>
                </a:spcBef>
                <a:buFontTx/>
                <a:buNone/>
              </a:pPr>
              <a:t>16</a:t>
            </a:fld>
            <a:endParaRPr lang="en-US" altLang="en-US" sz="1200">
              <a:solidFill>
                <a:srgbClr val="898989"/>
              </a:solidFill>
            </a:endParaRPr>
          </a:p>
        </p:txBody>
      </p:sp>
    </p:spTree>
    <p:extLst>
      <p:ext uri="{BB962C8B-B14F-4D97-AF65-F5344CB8AC3E}">
        <p14:creationId xmlns:p14="http://schemas.microsoft.com/office/powerpoint/2010/main" val="3139832764"/>
      </p:ext>
    </p:extLst>
  </p:cSld>
  <p:clrMapOvr>
    <a:overrideClrMapping bg1="lt1" tx1="dk1" bg2="lt2" tx2="dk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381000"/>
            <a:ext cx="10972800" cy="682614"/>
          </a:xfrm>
        </p:spPr>
        <p:txBody>
          <a:bodyPr/>
          <a:lstStyle/>
          <a:p>
            <a:pPr eaLnBrk="1" hangingPunct="1"/>
            <a:r>
              <a:rPr lang="en-US" altLang="en-US" sz="3600" b="1" dirty="0">
                <a:latin typeface="Arial" panose="020B0604020202020204" pitchFamily="34" charset="0"/>
                <a:cs typeface="Arial" panose="020B0604020202020204" pitchFamily="34" charset="0"/>
              </a:rPr>
              <a:t>Observed Results (Colorado)</a:t>
            </a: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3233" y="1105400"/>
            <a:ext cx="5333333" cy="4000000"/>
          </a:xfrm>
        </p:spPr>
      </p:pic>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1200">
                <a:solidFill>
                  <a:srgbClr val="898989"/>
                </a:solidFill>
              </a:rPr>
              <a:pPr>
                <a:spcBef>
                  <a:spcPct val="0"/>
                </a:spcBef>
                <a:buFontTx/>
                <a:buNone/>
              </a:pPr>
              <a:t>17</a:t>
            </a:fld>
            <a:endParaRPr lang="en-US" altLang="en-US" sz="1200">
              <a:solidFill>
                <a:srgbClr val="898989"/>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933" y="1092148"/>
            <a:ext cx="5333333" cy="4000000"/>
          </a:xfrm>
          <a:prstGeom prst="rect">
            <a:avLst/>
          </a:prstGeom>
        </p:spPr>
      </p:pic>
      <p:sp>
        <p:nvSpPr>
          <p:cNvPr id="9" name="Content Placeholder 2"/>
          <p:cNvSpPr txBox="1">
            <a:spLocks/>
          </p:cNvSpPr>
          <p:nvPr/>
        </p:nvSpPr>
        <p:spPr bwMode="auto">
          <a:xfrm>
            <a:off x="228600" y="5084242"/>
            <a:ext cx="11658600" cy="131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en-US" sz="1800" dirty="0">
                <a:latin typeface="Arial" panose="020B0604020202020204" pitchFamily="34" charset="0"/>
                <a:cs typeface="Arial" panose="020B0604020202020204" pitchFamily="34" charset="0"/>
              </a:rPr>
              <a:t>A consistent set of (Helmert) orthometric corrections are added to “raw” undulations for both GPS/Leveling and DoV</a:t>
            </a:r>
          </a:p>
          <a:p>
            <a:pPr eaLnBrk="1" hangingPunct="1"/>
            <a:r>
              <a:rPr lang="en-US" altLang="en-US" sz="1800" dirty="0">
                <a:latin typeface="Arial" panose="020B0604020202020204" pitchFamily="34" charset="0"/>
                <a:cs typeface="Arial" panose="020B0604020202020204" pitchFamily="34" charset="0"/>
              </a:rPr>
              <a:t>The undulation results from GPS/L are otherwise completely independent of those from the DoV observations.</a:t>
            </a:r>
          </a:p>
          <a:p>
            <a:pPr eaLnBrk="1" hangingPunct="1"/>
            <a:r>
              <a:rPr lang="en-US" altLang="en-US" sz="1800" dirty="0">
                <a:latin typeface="Arial" panose="020B0604020202020204" pitchFamily="34" charset="0"/>
                <a:cs typeface="Arial" panose="020B0604020202020204" pitchFamily="34" charset="0"/>
              </a:rPr>
              <a:t>Standard deviation of the difference in the two techniques – a measure of the ground truth uncertainty – is </a:t>
            </a:r>
            <a:r>
              <a:rPr lang="en-US" altLang="en-US" sz="1800" b="1" dirty="0">
                <a:latin typeface="Arial" panose="020B0604020202020204" pitchFamily="34" charset="0"/>
                <a:cs typeface="Arial" panose="020B0604020202020204" pitchFamily="34" charset="0"/>
              </a:rPr>
              <a:t>±1.3cm</a:t>
            </a:r>
          </a:p>
        </p:txBody>
      </p:sp>
      <p:sp>
        <p:nvSpPr>
          <p:cNvPr id="6" name="TextBox 5"/>
          <p:cNvSpPr txBox="1"/>
          <p:nvPr/>
        </p:nvSpPr>
        <p:spPr>
          <a:xfrm>
            <a:off x="762000" y="990600"/>
            <a:ext cx="4234364" cy="369332"/>
          </a:xfrm>
          <a:prstGeom prst="rect">
            <a:avLst/>
          </a:prstGeom>
          <a:noFill/>
        </p:spPr>
        <p:txBody>
          <a:bodyPr wrap="none" rtlCol="0">
            <a:spAutoFit/>
          </a:bodyPr>
          <a:lstStyle/>
          <a:p>
            <a:r>
              <a:rPr lang="en-US" dirty="0"/>
              <a:t>Relative Geoid Undulations (Spirit Leveling)</a:t>
            </a:r>
          </a:p>
        </p:txBody>
      </p:sp>
      <p:sp>
        <p:nvSpPr>
          <p:cNvPr id="8" name="TextBox 7">
            <a:extLst>
              <a:ext uri="{FF2B5EF4-FFF2-40B4-BE49-F238E27FC236}">
                <a16:creationId xmlns:a16="http://schemas.microsoft.com/office/drawing/2014/main" id="{56F677CF-882E-1B4F-B7DB-3004FBE13E79}"/>
              </a:ext>
            </a:extLst>
          </p:cNvPr>
          <p:cNvSpPr txBox="1"/>
          <p:nvPr/>
        </p:nvSpPr>
        <p:spPr>
          <a:xfrm>
            <a:off x="2514600" y="2851476"/>
            <a:ext cx="2049742" cy="1477328"/>
          </a:xfrm>
          <a:prstGeom prst="rect">
            <a:avLst/>
          </a:prstGeom>
          <a:solidFill>
            <a:srgbClr val="FF0000"/>
          </a:solidFill>
        </p:spPr>
        <p:txBody>
          <a:bodyPr wrap="square" rtlCol="0">
            <a:spAutoFit/>
          </a:bodyPr>
          <a:lstStyle/>
          <a:p>
            <a:r>
              <a:rPr lang="en-US" dirty="0">
                <a:solidFill>
                  <a:srgbClr val="FFFF00"/>
                </a:solidFill>
              </a:rPr>
              <a:t>This is the “red geoid curve” under the survey route, determined from leveling</a:t>
            </a:r>
          </a:p>
        </p:txBody>
      </p:sp>
      <p:sp>
        <p:nvSpPr>
          <p:cNvPr id="10" name="TextBox 9">
            <a:extLst>
              <a:ext uri="{FF2B5EF4-FFF2-40B4-BE49-F238E27FC236}">
                <a16:creationId xmlns:a16="http://schemas.microsoft.com/office/drawing/2014/main" id="{BBB168CB-C569-424C-8983-8F3CE6ACE95B}"/>
              </a:ext>
            </a:extLst>
          </p:cNvPr>
          <p:cNvSpPr txBox="1"/>
          <p:nvPr/>
        </p:nvSpPr>
        <p:spPr>
          <a:xfrm>
            <a:off x="9532658" y="136524"/>
            <a:ext cx="2049742" cy="1477328"/>
          </a:xfrm>
          <a:prstGeom prst="rect">
            <a:avLst/>
          </a:prstGeom>
          <a:solidFill>
            <a:srgbClr val="FF0000"/>
          </a:solidFill>
        </p:spPr>
        <p:txBody>
          <a:bodyPr wrap="square" rtlCol="0">
            <a:spAutoFit/>
          </a:bodyPr>
          <a:lstStyle/>
          <a:p>
            <a:r>
              <a:rPr lang="en-US" dirty="0">
                <a:solidFill>
                  <a:srgbClr val="FFFF00"/>
                </a:solidFill>
              </a:rPr>
              <a:t>This is the difference between the geoid curves determined from leveling and </a:t>
            </a:r>
            <a:r>
              <a:rPr lang="en-US" dirty="0" err="1">
                <a:solidFill>
                  <a:srgbClr val="FFFF00"/>
                </a:solidFill>
              </a:rPr>
              <a:t>DoV</a:t>
            </a:r>
            <a:endParaRPr lang="en-US" dirty="0">
              <a:solidFill>
                <a:srgbClr val="FFFF00"/>
              </a:solidFill>
            </a:endParaRPr>
          </a:p>
        </p:txBody>
      </p:sp>
      <p:sp>
        <p:nvSpPr>
          <p:cNvPr id="11" name="TextBox 10">
            <a:extLst>
              <a:ext uri="{FF2B5EF4-FFF2-40B4-BE49-F238E27FC236}">
                <a16:creationId xmlns:a16="http://schemas.microsoft.com/office/drawing/2014/main" id="{595B6388-321D-C047-B238-45BA89F5EA17}"/>
              </a:ext>
            </a:extLst>
          </p:cNvPr>
          <p:cNvSpPr txBox="1"/>
          <p:nvPr/>
        </p:nvSpPr>
        <p:spPr>
          <a:xfrm>
            <a:off x="9682891" y="4409377"/>
            <a:ext cx="2049742" cy="646331"/>
          </a:xfrm>
          <a:prstGeom prst="rect">
            <a:avLst/>
          </a:prstGeom>
          <a:solidFill>
            <a:srgbClr val="FF0000"/>
          </a:solidFill>
        </p:spPr>
        <p:txBody>
          <a:bodyPr wrap="square" rtlCol="0">
            <a:spAutoFit/>
          </a:bodyPr>
          <a:lstStyle/>
          <a:p>
            <a:r>
              <a:rPr lang="en-US" dirty="0">
                <a:solidFill>
                  <a:srgbClr val="FFFF00"/>
                </a:solidFill>
              </a:rPr>
              <a:t>And the elevation for reference…</a:t>
            </a:r>
          </a:p>
        </p:txBody>
      </p:sp>
    </p:spTree>
    <p:extLst>
      <p:ext uri="{BB962C8B-B14F-4D97-AF65-F5344CB8AC3E}">
        <p14:creationId xmlns:p14="http://schemas.microsoft.com/office/powerpoint/2010/main" val="3735037187"/>
      </p:ext>
    </p:extLst>
  </p:cSld>
  <p:clrMapOvr>
    <a:overrideClrMapping bg1="lt1" tx1="dk1" bg2="lt2" tx2="dk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7362" name="Title 1"/>
          <p:cNvSpPr txBox="1">
            <a:spLocks/>
          </p:cNvSpPr>
          <p:nvPr/>
        </p:nvSpPr>
        <p:spPr bwMode="auto">
          <a:xfrm>
            <a:off x="457200" y="497283"/>
            <a:ext cx="113538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We’ve Got Slopes, Now the Validation Part…</a:t>
            </a:r>
          </a:p>
        </p:txBody>
      </p:sp>
      <p:sp>
        <p:nvSpPr>
          <p:cNvPr id="57371" name="Rectangle 4"/>
          <p:cNvSpPr>
            <a:spLocks noChangeArrowheads="1"/>
          </p:cNvSpPr>
          <p:nvPr/>
        </p:nvSpPr>
        <p:spPr bwMode="auto">
          <a:xfrm>
            <a:off x="824181" y="1273386"/>
            <a:ext cx="10591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latin typeface="Arial" panose="020B0604020202020204" pitchFamily="34" charset="0"/>
              </a:rPr>
              <a:t>Okay, so we now that we trust our “ground truth” of geoid slopes, let’s compare this to what the models predict</a:t>
            </a:r>
          </a:p>
        </p:txBody>
      </p:sp>
      <p:grpSp>
        <p:nvGrpSpPr>
          <p:cNvPr id="35" name="Group 34"/>
          <p:cNvGrpSpPr/>
          <p:nvPr/>
        </p:nvGrpSpPr>
        <p:grpSpPr>
          <a:xfrm>
            <a:off x="5181600" y="2819400"/>
            <a:ext cx="3733800" cy="2438400"/>
            <a:chOff x="5077771" y="3657600"/>
            <a:chExt cx="3733800" cy="2438400"/>
          </a:xfrm>
        </p:grpSpPr>
        <p:cxnSp>
          <p:nvCxnSpPr>
            <p:cNvPr id="7" name="Straight Connector 6"/>
            <p:cNvCxnSpPr/>
            <p:nvPr/>
          </p:nvCxnSpPr>
          <p:spPr>
            <a:xfrm>
              <a:off x="5077771" y="4648200"/>
              <a:ext cx="0" cy="1447800"/>
            </a:xfrm>
            <a:prstGeom prst="line">
              <a:avLst/>
            </a:prstGeom>
            <a:ln w="101600"/>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982771" y="4038600"/>
              <a:ext cx="0" cy="2057399"/>
            </a:xfrm>
            <a:prstGeom prst="line">
              <a:avLst/>
            </a:prstGeom>
            <a:ln w="101600"/>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8811571" y="3657600"/>
              <a:ext cx="0" cy="2438398"/>
            </a:xfrm>
            <a:prstGeom prst="line">
              <a:avLst/>
            </a:prstGeom>
            <a:ln w="101600"/>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5486400" y="2514600"/>
            <a:ext cx="3733800" cy="2743200"/>
            <a:chOff x="5230171" y="3352800"/>
            <a:chExt cx="3733800" cy="2743200"/>
          </a:xfrm>
        </p:grpSpPr>
        <p:cxnSp>
          <p:nvCxnSpPr>
            <p:cNvPr id="69" name="Straight Connector 68"/>
            <p:cNvCxnSpPr/>
            <p:nvPr/>
          </p:nvCxnSpPr>
          <p:spPr>
            <a:xfrm>
              <a:off x="5230171" y="4943476"/>
              <a:ext cx="0" cy="1152524"/>
            </a:xfrm>
            <a:prstGeom prst="line">
              <a:avLst/>
            </a:prstGeom>
            <a:ln w="1016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135171" y="4343400"/>
              <a:ext cx="0" cy="1752599"/>
            </a:xfrm>
            <a:prstGeom prst="line">
              <a:avLst/>
            </a:prstGeom>
            <a:ln w="1016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8963971" y="3352800"/>
              <a:ext cx="0" cy="2743198"/>
            </a:xfrm>
            <a:prstGeom prst="line">
              <a:avLst/>
            </a:prstGeom>
            <a:ln w="101600">
              <a:solidFill>
                <a:schemeClr val="accent3"/>
              </a:solidFill>
            </a:ln>
          </p:spPr>
          <p:style>
            <a:lnRef idx="2">
              <a:schemeClr val="accent1"/>
            </a:lnRef>
            <a:fillRef idx="0">
              <a:schemeClr val="accent1"/>
            </a:fillRef>
            <a:effectRef idx="1">
              <a:schemeClr val="accent1"/>
            </a:effectRef>
            <a:fontRef idx="minor">
              <a:schemeClr val="tx1"/>
            </a:fontRef>
          </p:style>
        </p:cxnSp>
      </p:grpSp>
      <p:cxnSp>
        <p:nvCxnSpPr>
          <p:cNvPr id="79" name="Straight Connector 78"/>
          <p:cNvCxnSpPr/>
          <p:nvPr/>
        </p:nvCxnSpPr>
        <p:spPr>
          <a:xfrm>
            <a:off x="5334000" y="3962401"/>
            <a:ext cx="0" cy="1295399"/>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239000" y="3352800"/>
            <a:ext cx="0" cy="1904999"/>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9067800" y="2667000"/>
            <a:ext cx="0" cy="2590798"/>
          </a:xfrm>
          <a:prstGeom prst="line">
            <a:avLst/>
          </a:prstGeom>
          <a:ln w="101600">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Rectangle 5"/>
          <p:cNvSpPr txBox="1">
            <a:spLocks/>
          </p:cNvSpPr>
          <p:nvPr/>
        </p:nvSpPr>
        <p:spPr>
          <a:xfrm>
            <a:off x="5029200" y="5334000"/>
            <a:ext cx="914400" cy="327024"/>
          </a:xfrm>
          <a:prstGeom prst="rect">
            <a:avLst/>
          </a:prstGeom>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buFont typeface="Arial" charset="0"/>
              <a:buNone/>
              <a:defRPr/>
            </a:pPr>
            <a:r>
              <a:rPr lang="en-US" altLang="en-US" sz="1800" dirty="0" err="1">
                <a:solidFill>
                  <a:schemeClr val="tx2"/>
                </a:solidFill>
                <a:latin typeface="Arial" panose="020B0604020202020204" pitchFamily="34" charset="0"/>
                <a:ea typeface="ＭＳ Ｐゴシック" charset="0"/>
                <a:cs typeface="Arial" panose="020B0604020202020204" pitchFamily="34" charset="0"/>
              </a:rPr>
              <a:t>Stn</a:t>
            </a:r>
            <a:r>
              <a:rPr lang="en-US" altLang="en-US" sz="1800" dirty="0">
                <a:solidFill>
                  <a:schemeClr val="tx2"/>
                </a:solidFill>
                <a:latin typeface="Arial" panose="020B0604020202020204" pitchFamily="34" charset="0"/>
                <a:ea typeface="ＭＳ Ｐゴシック" charset="0"/>
                <a:cs typeface="Arial" panose="020B0604020202020204" pitchFamily="34" charset="0"/>
              </a:rPr>
              <a:t> A</a:t>
            </a:r>
            <a:endParaRPr lang="en-US" altLang="en-US" sz="2400" dirty="0">
              <a:latin typeface="Arial" panose="020B0604020202020204" pitchFamily="34" charset="0"/>
              <a:ea typeface="ＭＳ Ｐゴシック" charset="0"/>
              <a:cs typeface="Arial" panose="020B0604020202020204" pitchFamily="34" charset="0"/>
            </a:endParaRPr>
          </a:p>
        </p:txBody>
      </p:sp>
      <p:sp>
        <p:nvSpPr>
          <p:cNvPr id="84" name="Rectangle 5"/>
          <p:cNvSpPr txBox="1">
            <a:spLocks/>
          </p:cNvSpPr>
          <p:nvPr/>
        </p:nvSpPr>
        <p:spPr>
          <a:xfrm>
            <a:off x="6934200" y="5334000"/>
            <a:ext cx="914400" cy="327024"/>
          </a:xfrm>
          <a:prstGeom prst="rect">
            <a:avLst/>
          </a:prstGeom>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buFont typeface="Arial" charset="0"/>
              <a:buNone/>
              <a:defRPr/>
            </a:pPr>
            <a:r>
              <a:rPr lang="en-US" altLang="en-US" sz="1800" dirty="0" err="1">
                <a:solidFill>
                  <a:schemeClr val="tx2"/>
                </a:solidFill>
                <a:latin typeface="Arial" panose="020B0604020202020204" pitchFamily="34" charset="0"/>
                <a:ea typeface="ＭＳ Ｐゴシック" charset="0"/>
                <a:cs typeface="Arial" panose="020B0604020202020204" pitchFamily="34" charset="0"/>
              </a:rPr>
              <a:t>Stn</a:t>
            </a:r>
            <a:r>
              <a:rPr lang="en-US" altLang="en-US" sz="1800" dirty="0">
                <a:solidFill>
                  <a:schemeClr val="tx2"/>
                </a:solidFill>
                <a:latin typeface="Arial" panose="020B0604020202020204" pitchFamily="34" charset="0"/>
                <a:ea typeface="ＭＳ Ｐゴシック" charset="0"/>
                <a:cs typeface="Arial" panose="020B0604020202020204" pitchFamily="34" charset="0"/>
              </a:rPr>
              <a:t> B</a:t>
            </a:r>
            <a:endParaRPr lang="en-US" altLang="en-US" sz="2400" dirty="0">
              <a:latin typeface="Arial" panose="020B0604020202020204" pitchFamily="34" charset="0"/>
              <a:ea typeface="ＭＳ Ｐゴシック" charset="0"/>
              <a:cs typeface="Arial" panose="020B0604020202020204" pitchFamily="34" charset="0"/>
            </a:endParaRPr>
          </a:p>
        </p:txBody>
      </p:sp>
      <p:sp>
        <p:nvSpPr>
          <p:cNvPr id="85" name="Rectangle 5"/>
          <p:cNvSpPr txBox="1">
            <a:spLocks/>
          </p:cNvSpPr>
          <p:nvPr/>
        </p:nvSpPr>
        <p:spPr>
          <a:xfrm>
            <a:off x="8763000" y="5334000"/>
            <a:ext cx="914400" cy="327024"/>
          </a:xfrm>
          <a:prstGeom prst="rect">
            <a:avLst/>
          </a:prstGeom>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buFont typeface="Arial" charset="0"/>
              <a:buNone/>
              <a:defRPr/>
            </a:pPr>
            <a:r>
              <a:rPr lang="en-US" altLang="en-US" sz="1800" dirty="0" err="1">
                <a:solidFill>
                  <a:schemeClr val="tx2"/>
                </a:solidFill>
                <a:latin typeface="Arial" panose="020B0604020202020204" pitchFamily="34" charset="0"/>
                <a:ea typeface="ＭＳ Ｐゴシック" charset="0"/>
                <a:cs typeface="Arial" panose="020B0604020202020204" pitchFamily="34" charset="0"/>
              </a:rPr>
              <a:t>Stn</a:t>
            </a:r>
            <a:r>
              <a:rPr lang="en-US" altLang="en-US" sz="1800" dirty="0">
                <a:solidFill>
                  <a:schemeClr val="tx2"/>
                </a:solidFill>
                <a:latin typeface="Arial" panose="020B0604020202020204" pitchFamily="34" charset="0"/>
                <a:ea typeface="ＭＳ Ｐゴシック" charset="0"/>
                <a:cs typeface="Arial" panose="020B0604020202020204" pitchFamily="34" charset="0"/>
              </a:rPr>
              <a:t> C</a:t>
            </a:r>
            <a:endParaRPr lang="en-US" altLang="en-US" sz="2400" dirty="0">
              <a:latin typeface="Arial" panose="020B0604020202020204" pitchFamily="34" charset="0"/>
              <a:ea typeface="ＭＳ Ｐゴシック" charset="0"/>
              <a:cs typeface="Arial" panose="020B0604020202020204" pitchFamily="34" charset="0"/>
            </a:endParaRPr>
          </a:p>
        </p:txBody>
      </p:sp>
      <p:grpSp>
        <p:nvGrpSpPr>
          <p:cNvPr id="34" name="Group 33"/>
          <p:cNvGrpSpPr/>
          <p:nvPr/>
        </p:nvGrpSpPr>
        <p:grpSpPr>
          <a:xfrm>
            <a:off x="10030771" y="4958772"/>
            <a:ext cx="2563172" cy="1190625"/>
            <a:chOff x="9421171" y="4191000"/>
            <a:chExt cx="2495550" cy="1190625"/>
          </a:xfrm>
        </p:grpSpPr>
        <p:grpSp>
          <p:nvGrpSpPr>
            <p:cNvPr id="4" name="Group 3"/>
            <p:cNvGrpSpPr/>
            <p:nvPr/>
          </p:nvGrpSpPr>
          <p:grpSpPr>
            <a:xfrm>
              <a:off x="9573571" y="4495800"/>
              <a:ext cx="2343150" cy="885825"/>
              <a:chOff x="6600825" y="4505324"/>
              <a:chExt cx="2343150" cy="885825"/>
            </a:xfrm>
          </p:grpSpPr>
          <p:cxnSp>
            <p:nvCxnSpPr>
              <p:cNvPr id="5" name="Straight Connector 4"/>
              <p:cNvCxnSpPr/>
              <p:nvPr/>
            </p:nvCxnSpPr>
            <p:spPr>
              <a:xfrm>
                <a:off x="6600825" y="4953000"/>
                <a:ext cx="3333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10350" y="5238749"/>
                <a:ext cx="333375"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610350" y="4622799"/>
                <a:ext cx="3333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367" name="Rectangle 5"/>
              <p:cNvSpPr txBox="1">
                <a:spLocks/>
              </p:cNvSpPr>
              <p:nvPr/>
            </p:nvSpPr>
            <p:spPr bwMode="auto">
              <a:xfrm>
                <a:off x="7069138" y="4810125"/>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400" dirty="0">
                    <a:solidFill>
                      <a:schemeClr val="tx2"/>
                    </a:solidFill>
                    <a:latin typeface="Arial" panose="020B0604020202020204" pitchFamily="34" charset="0"/>
                  </a:rPr>
                  <a:t>Model 1</a:t>
                </a:r>
                <a:endParaRPr lang="en-US" altLang="en-US" sz="1400" dirty="0">
                  <a:solidFill>
                    <a:srgbClr val="898989"/>
                  </a:solidFill>
                  <a:latin typeface="Arial" panose="020B0604020202020204" pitchFamily="34" charset="0"/>
                </a:endParaRPr>
              </a:p>
            </p:txBody>
          </p:sp>
          <p:sp>
            <p:nvSpPr>
              <p:cNvPr id="63" name="Rectangle 5"/>
              <p:cNvSpPr txBox="1">
                <a:spLocks/>
              </p:cNvSpPr>
              <p:nvPr/>
            </p:nvSpPr>
            <p:spPr bwMode="auto">
              <a:xfrm>
                <a:off x="7078663" y="5114924"/>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defRPr/>
                </a:pPr>
                <a:r>
                  <a:rPr lang="en-US" altLang="en-US" sz="1400" dirty="0">
                    <a:solidFill>
                      <a:schemeClr val="accent3"/>
                    </a:solidFill>
                    <a:latin typeface="Arial" panose="020B0604020202020204" pitchFamily="34" charset="0"/>
                    <a:cs typeface="Arial" panose="020B0604020202020204" pitchFamily="34" charset="0"/>
                  </a:rPr>
                  <a:t>Model 2</a:t>
                </a:r>
              </a:p>
            </p:txBody>
          </p:sp>
          <p:sp>
            <p:nvSpPr>
              <p:cNvPr id="57370" name="Rectangle 5"/>
              <p:cNvSpPr txBox="1">
                <a:spLocks/>
              </p:cNvSpPr>
              <p:nvPr/>
            </p:nvSpPr>
            <p:spPr bwMode="auto">
              <a:xfrm>
                <a:off x="7078663" y="4505324"/>
                <a:ext cx="123507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400" dirty="0">
                    <a:latin typeface="Arial" panose="020B0604020202020204" pitchFamily="34" charset="0"/>
                  </a:rPr>
                  <a:t>Ground Truth</a:t>
                </a:r>
              </a:p>
            </p:txBody>
          </p:sp>
        </p:grpSp>
        <p:sp>
          <p:nvSpPr>
            <p:cNvPr id="103" name="Rectangle 5"/>
            <p:cNvSpPr txBox="1">
              <a:spLocks/>
            </p:cNvSpPr>
            <p:nvPr/>
          </p:nvSpPr>
          <p:spPr bwMode="auto">
            <a:xfrm>
              <a:off x="9421171" y="4191000"/>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600" dirty="0">
                  <a:latin typeface="Arial" panose="020B0604020202020204" pitchFamily="34" charset="0"/>
                </a:rPr>
                <a:t>Geoid Undulations</a:t>
              </a:r>
            </a:p>
          </p:txBody>
        </p:sp>
      </p:grpSp>
      <p:grpSp>
        <p:nvGrpSpPr>
          <p:cNvPr id="57394" name="Group 57393"/>
          <p:cNvGrpSpPr/>
          <p:nvPr/>
        </p:nvGrpSpPr>
        <p:grpSpPr>
          <a:xfrm>
            <a:off x="3228029" y="2667000"/>
            <a:ext cx="5763573" cy="1295399"/>
            <a:chOff x="2667000" y="3505200"/>
            <a:chExt cx="5763573" cy="1295399"/>
          </a:xfrm>
        </p:grpSpPr>
        <p:grpSp>
          <p:nvGrpSpPr>
            <p:cNvPr id="57354" name="Group 57353"/>
            <p:cNvGrpSpPr/>
            <p:nvPr/>
          </p:nvGrpSpPr>
          <p:grpSpPr>
            <a:xfrm>
              <a:off x="2667000" y="3505200"/>
              <a:ext cx="5763573" cy="1295399"/>
              <a:chOff x="824109" y="3505200"/>
              <a:chExt cx="5195692" cy="1295399"/>
            </a:xfrm>
          </p:grpSpPr>
          <p:cxnSp>
            <p:nvCxnSpPr>
              <p:cNvPr id="30" name="Straight Connector 29"/>
              <p:cNvCxnSpPr/>
              <p:nvPr/>
            </p:nvCxnSpPr>
            <p:spPr>
              <a:xfrm flipH="1">
                <a:off x="824109" y="4800599"/>
                <a:ext cx="182978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1585825" y="4190999"/>
                <a:ext cx="278536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824109" y="3505200"/>
                <a:ext cx="519569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382" name="Group 57381"/>
            <p:cNvGrpSpPr/>
            <p:nvPr/>
          </p:nvGrpSpPr>
          <p:grpSpPr>
            <a:xfrm>
              <a:off x="2667000" y="3505200"/>
              <a:ext cx="1371600" cy="1295399"/>
              <a:chOff x="914400" y="3505200"/>
              <a:chExt cx="1371600" cy="1295399"/>
            </a:xfrm>
          </p:grpSpPr>
          <p:grpSp>
            <p:nvGrpSpPr>
              <p:cNvPr id="57361" name="Group 57360"/>
              <p:cNvGrpSpPr/>
              <p:nvPr/>
            </p:nvGrpSpPr>
            <p:grpSpPr>
              <a:xfrm>
                <a:off x="914400" y="3505200"/>
                <a:ext cx="734218" cy="1295399"/>
                <a:chOff x="180182" y="3505200"/>
                <a:chExt cx="734218" cy="1295399"/>
              </a:xfrm>
            </p:grpSpPr>
            <p:sp>
              <p:nvSpPr>
                <p:cNvPr id="108" name="Rectangle 5"/>
                <p:cNvSpPr txBox="1">
                  <a:spLocks/>
                </p:cNvSpPr>
                <p:nvPr/>
              </p:nvSpPr>
              <p:spPr>
                <a:xfrm>
                  <a:off x="180182" y="4016376"/>
                  <a:ext cx="734218" cy="327024"/>
                </a:xfrm>
                <a:prstGeom prst="rect">
                  <a:avLst/>
                </a:prstGeom>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tx1"/>
                      </a:solidFill>
                      <a:latin typeface="Arial" panose="020B0604020202020204" pitchFamily="34" charset="0"/>
                      <a:ea typeface="ＭＳ Ｐゴシック" charset="0"/>
                      <a:cs typeface="Arial" panose="020B0604020202020204" pitchFamily="34" charset="0"/>
                    </a:rPr>
                    <a:t>Δ</a:t>
                  </a:r>
                  <a:r>
                    <a:rPr lang="en-US" altLang="en-US" sz="1800" dirty="0">
                      <a:solidFill>
                        <a:schemeClr val="tx1"/>
                      </a:solidFill>
                      <a:latin typeface="Arial" panose="020B0604020202020204" pitchFamily="34" charset="0"/>
                      <a:ea typeface="ＭＳ Ｐゴシック" charset="0"/>
                      <a:cs typeface="Arial" panose="020B0604020202020204" pitchFamily="34" charset="0"/>
                    </a:rPr>
                    <a:t>AC</a:t>
                  </a:r>
                  <a:endParaRPr lang="en-US" altLang="en-US" sz="2400" dirty="0">
                    <a:solidFill>
                      <a:schemeClr val="tx1"/>
                    </a:solidFill>
                    <a:latin typeface="Arial" panose="020B0604020202020204" pitchFamily="34" charset="0"/>
                    <a:ea typeface="ＭＳ Ｐゴシック" charset="0"/>
                    <a:cs typeface="Arial" panose="020B0604020202020204" pitchFamily="34" charset="0"/>
                  </a:endParaRPr>
                </a:p>
              </p:txBody>
            </p:sp>
            <p:cxnSp>
              <p:nvCxnSpPr>
                <p:cNvPr id="109" name="Straight Connector 108"/>
                <p:cNvCxnSpPr/>
                <p:nvPr/>
              </p:nvCxnSpPr>
              <p:spPr>
                <a:xfrm>
                  <a:off x="214909" y="3505200"/>
                  <a:ext cx="13691" cy="1295399"/>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57369" name="Group 57368"/>
              <p:cNvGrpSpPr/>
              <p:nvPr/>
            </p:nvGrpSpPr>
            <p:grpSpPr>
              <a:xfrm>
                <a:off x="1551782" y="4191000"/>
                <a:ext cx="734218" cy="609599"/>
                <a:chOff x="1932782" y="4191000"/>
                <a:chExt cx="734218" cy="609599"/>
              </a:xfrm>
            </p:grpSpPr>
            <p:sp>
              <p:nvSpPr>
                <p:cNvPr id="105" name="Rectangle 5"/>
                <p:cNvSpPr txBox="1">
                  <a:spLocks/>
                </p:cNvSpPr>
                <p:nvPr/>
              </p:nvSpPr>
              <p:spPr>
                <a:xfrm>
                  <a:off x="1932782" y="4343400"/>
                  <a:ext cx="734218" cy="327024"/>
                </a:xfrm>
                <a:prstGeom prst="rect">
                  <a:avLst/>
                </a:prstGeom>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tx1"/>
                      </a:solidFill>
                      <a:latin typeface="Arial" panose="020B0604020202020204" pitchFamily="34" charset="0"/>
                      <a:ea typeface="ＭＳ Ｐゴシック" charset="0"/>
                      <a:cs typeface="Arial" panose="020B0604020202020204" pitchFamily="34" charset="0"/>
                    </a:rPr>
                    <a:t>Δ</a:t>
                  </a:r>
                  <a:r>
                    <a:rPr lang="en-US" altLang="en-US" sz="1800" dirty="0">
                      <a:solidFill>
                        <a:schemeClr val="tx1"/>
                      </a:solidFill>
                      <a:latin typeface="Arial" panose="020B0604020202020204" pitchFamily="34" charset="0"/>
                      <a:ea typeface="ＭＳ Ｐゴシック" charset="0"/>
                      <a:cs typeface="Arial" panose="020B0604020202020204" pitchFamily="34" charset="0"/>
                    </a:rPr>
                    <a:t>AB</a:t>
                  </a:r>
                  <a:endParaRPr lang="en-US" altLang="en-US" sz="2400" dirty="0">
                    <a:solidFill>
                      <a:schemeClr val="tx1"/>
                    </a:solidFill>
                    <a:latin typeface="Arial" panose="020B0604020202020204" pitchFamily="34" charset="0"/>
                    <a:ea typeface="ＭＳ Ｐゴシック" charset="0"/>
                    <a:cs typeface="Arial" panose="020B0604020202020204" pitchFamily="34" charset="0"/>
                  </a:endParaRPr>
                </a:p>
              </p:txBody>
            </p:sp>
            <p:cxnSp>
              <p:nvCxnSpPr>
                <p:cNvPr id="117" name="Straight Connector 116"/>
                <p:cNvCxnSpPr/>
                <p:nvPr/>
              </p:nvCxnSpPr>
              <p:spPr>
                <a:xfrm>
                  <a:off x="1981199" y="4191000"/>
                  <a:ext cx="0" cy="609599"/>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57373" name="Group 57372"/>
              <p:cNvGrpSpPr/>
              <p:nvPr/>
            </p:nvGrpSpPr>
            <p:grpSpPr>
              <a:xfrm>
                <a:off x="1551708" y="3505200"/>
                <a:ext cx="734218" cy="685799"/>
                <a:chOff x="1932708" y="3505200"/>
                <a:chExt cx="734218" cy="685799"/>
              </a:xfrm>
            </p:grpSpPr>
            <p:sp>
              <p:nvSpPr>
                <p:cNvPr id="106" name="Rectangle 5"/>
                <p:cNvSpPr txBox="1">
                  <a:spLocks/>
                </p:cNvSpPr>
                <p:nvPr/>
              </p:nvSpPr>
              <p:spPr>
                <a:xfrm>
                  <a:off x="1932708" y="3657600"/>
                  <a:ext cx="734218" cy="327024"/>
                </a:xfrm>
                <a:prstGeom prst="rect">
                  <a:avLst/>
                </a:prstGeom>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tx1"/>
                      </a:solidFill>
                      <a:latin typeface="Arial" panose="020B0604020202020204" pitchFamily="34" charset="0"/>
                      <a:ea typeface="ＭＳ Ｐゴシック" charset="0"/>
                      <a:cs typeface="Arial" panose="020B0604020202020204" pitchFamily="34" charset="0"/>
                    </a:rPr>
                    <a:t>Δ</a:t>
                  </a:r>
                  <a:r>
                    <a:rPr lang="en-US" altLang="en-US" sz="1800" dirty="0">
                      <a:solidFill>
                        <a:schemeClr val="tx1"/>
                      </a:solidFill>
                      <a:latin typeface="Arial" panose="020B0604020202020204" pitchFamily="34" charset="0"/>
                      <a:ea typeface="ＭＳ Ｐゴシック" charset="0"/>
                      <a:cs typeface="Arial" panose="020B0604020202020204" pitchFamily="34" charset="0"/>
                    </a:rPr>
                    <a:t>BC</a:t>
                  </a:r>
                  <a:endParaRPr lang="en-US" altLang="en-US" sz="2400" dirty="0">
                    <a:solidFill>
                      <a:schemeClr val="tx1"/>
                    </a:solidFill>
                    <a:latin typeface="Arial" panose="020B0604020202020204" pitchFamily="34" charset="0"/>
                    <a:ea typeface="ＭＳ Ｐゴシック" charset="0"/>
                    <a:cs typeface="Arial" panose="020B0604020202020204" pitchFamily="34" charset="0"/>
                  </a:endParaRPr>
                </a:p>
              </p:txBody>
            </p:sp>
            <p:cxnSp>
              <p:nvCxnSpPr>
                <p:cNvPr id="122" name="Straight Connector 121"/>
                <p:cNvCxnSpPr/>
                <p:nvPr/>
              </p:nvCxnSpPr>
              <p:spPr>
                <a:xfrm>
                  <a:off x="1981199" y="3505200"/>
                  <a:ext cx="1" cy="685799"/>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grpSp>
        <p:nvGrpSpPr>
          <p:cNvPr id="57395" name="Group 57394"/>
          <p:cNvGrpSpPr/>
          <p:nvPr/>
        </p:nvGrpSpPr>
        <p:grpSpPr>
          <a:xfrm>
            <a:off x="1904848" y="2819400"/>
            <a:ext cx="7010553" cy="990602"/>
            <a:chOff x="1343819" y="3657600"/>
            <a:chExt cx="7010553" cy="990602"/>
          </a:xfrm>
        </p:grpSpPr>
        <p:grpSp>
          <p:nvGrpSpPr>
            <p:cNvPr id="57355" name="Group 57354"/>
            <p:cNvGrpSpPr/>
            <p:nvPr/>
          </p:nvGrpSpPr>
          <p:grpSpPr>
            <a:xfrm>
              <a:off x="1343819" y="3657600"/>
              <a:ext cx="7010553" cy="990602"/>
              <a:chOff x="1143001" y="3657600"/>
              <a:chExt cx="4918480" cy="990602"/>
            </a:xfrm>
          </p:grpSpPr>
          <p:cxnSp>
            <p:nvCxnSpPr>
              <p:cNvPr id="96" name="Straight Connector 95"/>
              <p:cNvCxnSpPr/>
              <p:nvPr/>
            </p:nvCxnSpPr>
            <p:spPr>
              <a:xfrm flipH="1">
                <a:off x="1143001" y="4648200"/>
                <a:ext cx="2298911" cy="2"/>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1643637" y="4038600"/>
                <a:ext cx="313479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1143002" y="3657600"/>
                <a:ext cx="4918479" cy="53976"/>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57378" name="Group 57377"/>
            <p:cNvGrpSpPr/>
            <p:nvPr/>
          </p:nvGrpSpPr>
          <p:grpSpPr>
            <a:xfrm>
              <a:off x="1371600" y="3657600"/>
              <a:ext cx="1371600" cy="990600"/>
              <a:chOff x="2286000" y="3962399"/>
              <a:chExt cx="1371600" cy="990600"/>
            </a:xfrm>
          </p:grpSpPr>
          <p:grpSp>
            <p:nvGrpSpPr>
              <p:cNvPr id="129" name="Group 128"/>
              <p:cNvGrpSpPr/>
              <p:nvPr/>
            </p:nvGrpSpPr>
            <p:grpSpPr>
              <a:xfrm>
                <a:off x="2286000" y="3962399"/>
                <a:ext cx="734218" cy="990600"/>
                <a:chOff x="180182" y="3809999"/>
                <a:chExt cx="734218" cy="990600"/>
              </a:xfrm>
              <a:noFill/>
            </p:grpSpPr>
            <p:sp>
              <p:nvSpPr>
                <p:cNvPr id="130" name="Rectangle 5"/>
                <p:cNvSpPr txBox="1">
                  <a:spLocks/>
                </p:cNvSpPr>
                <p:nvPr/>
              </p:nvSpPr>
              <p:spPr>
                <a:xfrm>
                  <a:off x="180182" y="4092575"/>
                  <a:ext cx="734218" cy="327024"/>
                </a:xfrm>
                <a:prstGeom prst="rect">
                  <a:avLst/>
                </a:prstGeom>
                <a:grpFill/>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accent1"/>
                      </a:solidFill>
                      <a:latin typeface="Arial" panose="020B0604020202020204" pitchFamily="34" charset="0"/>
                      <a:ea typeface="ＭＳ Ｐゴシック" charset="0"/>
                      <a:cs typeface="Arial" panose="020B0604020202020204" pitchFamily="34" charset="0"/>
                    </a:rPr>
                    <a:t>Δ</a:t>
                  </a:r>
                  <a:r>
                    <a:rPr lang="en-US" altLang="en-US" sz="1800" dirty="0">
                      <a:solidFill>
                        <a:schemeClr val="accent1"/>
                      </a:solidFill>
                      <a:latin typeface="Arial" panose="020B0604020202020204" pitchFamily="34" charset="0"/>
                      <a:ea typeface="ＭＳ Ｐゴシック" charset="0"/>
                      <a:cs typeface="Arial" panose="020B0604020202020204" pitchFamily="34" charset="0"/>
                    </a:rPr>
                    <a:t>AC</a:t>
                  </a:r>
                  <a:endParaRPr lang="en-US" altLang="en-US" sz="2400" dirty="0">
                    <a:solidFill>
                      <a:schemeClr val="accent1"/>
                    </a:solidFill>
                    <a:latin typeface="Arial" panose="020B0604020202020204" pitchFamily="34" charset="0"/>
                    <a:ea typeface="ＭＳ Ｐゴシック" charset="0"/>
                    <a:cs typeface="Arial" panose="020B0604020202020204" pitchFamily="34" charset="0"/>
                  </a:endParaRPr>
                </a:p>
              </p:txBody>
            </p:sp>
            <p:cxnSp>
              <p:nvCxnSpPr>
                <p:cNvPr id="131" name="Straight Connector 130"/>
                <p:cNvCxnSpPr/>
                <p:nvPr/>
              </p:nvCxnSpPr>
              <p:spPr>
                <a:xfrm>
                  <a:off x="218130" y="3809999"/>
                  <a:ext cx="10470" cy="990600"/>
                </a:xfrm>
                <a:prstGeom prst="line">
                  <a:avLst/>
                </a:prstGeom>
                <a:grpFill/>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32" name="Group 131"/>
              <p:cNvGrpSpPr/>
              <p:nvPr/>
            </p:nvGrpSpPr>
            <p:grpSpPr>
              <a:xfrm>
                <a:off x="2923382" y="4343400"/>
                <a:ext cx="734218" cy="609599"/>
                <a:chOff x="1932782" y="4191000"/>
                <a:chExt cx="734218" cy="609599"/>
              </a:xfrm>
              <a:noFill/>
            </p:grpSpPr>
            <p:sp>
              <p:nvSpPr>
                <p:cNvPr id="133" name="Rectangle 5"/>
                <p:cNvSpPr txBox="1">
                  <a:spLocks/>
                </p:cNvSpPr>
                <p:nvPr/>
              </p:nvSpPr>
              <p:spPr>
                <a:xfrm>
                  <a:off x="1932782" y="4343400"/>
                  <a:ext cx="734218" cy="327024"/>
                </a:xfrm>
                <a:prstGeom prst="rect">
                  <a:avLst/>
                </a:prstGeom>
                <a:grpFill/>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accent1"/>
                      </a:solidFill>
                      <a:latin typeface="Arial" panose="020B0604020202020204" pitchFamily="34" charset="0"/>
                      <a:ea typeface="ＭＳ Ｐゴシック" charset="0"/>
                      <a:cs typeface="Arial" panose="020B0604020202020204" pitchFamily="34" charset="0"/>
                    </a:rPr>
                    <a:t>Δ</a:t>
                  </a:r>
                  <a:r>
                    <a:rPr lang="en-US" altLang="en-US" sz="1800" dirty="0">
                      <a:solidFill>
                        <a:schemeClr val="accent1"/>
                      </a:solidFill>
                      <a:latin typeface="Arial" panose="020B0604020202020204" pitchFamily="34" charset="0"/>
                      <a:ea typeface="ＭＳ Ｐゴシック" charset="0"/>
                      <a:cs typeface="Arial" panose="020B0604020202020204" pitchFamily="34" charset="0"/>
                    </a:rPr>
                    <a:t>AB</a:t>
                  </a:r>
                  <a:endParaRPr lang="en-US" altLang="en-US" sz="2400" dirty="0">
                    <a:solidFill>
                      <a:schemeClr val="accent1"/>
                    </a:solidFill>
                    <a:latin typeface="Arial" panose="020B0604020202020204" pitchFamily="34" charset="0"/>
                    <a:ea typeface="ＭＳ Ｐゴシック" charset="0"/>
                    <a:cs typeface="Arial" panose="020B0604020202020204" pitchFamily="34" charset="0"/>
                  </a:endParaRPr>
                </a:p>
              </p:txBody>
            </p:sp>
            <p:cxnSp>
              <p:nvCxnSpPr>
                <p:cNvPr id="134" name="Straight Connector 133"/>
                <p:cNvCxnSpPr/>
                <p:nvPr/>
              </p:nvCxnSpPr>
              <p:spPr>
                <a:xfrm>
                  <a:off x="1981199" y="4191000"/>
                  <a:ext cx="0" cy="609599"/>
                </a:xfrm>
                <a:prstGeom prst="line">
                  <a:avLst/>
                </a:prstGeom>
                <a:grpFill/>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35" name="Group 134"/>
              <p:cNvGrpSpPr/>
              <p:nvPr/>
            </p:nvGrpSpPr>
            <p:grpSpPr>
              <a:xfrm>
                <a:off x="2923308" y="3962399"/>
                <a:ext cx="734218" cy="381000"/>
                <a:chOff x="1932708" y="3809999"/>
                <a:chExt cx="734218" cy="381000"/>
              </a:xfrm>
              <a:noFill/>
            </p:grpSpPr>
            <p:sp>
              <p:nvSpPr>
                <p:cNvPr id="136" name="Rectangle 5"/>
                <p:cNvSpPr txBox="1">
                  <a:spLocks/>
                </p:cNvSpPr>
                <p:nvPr/>
              </p:nvSpPr>
              <p:spPr>
                <a:xfrm>
                  <a:off x="1932708" y="3863975"/>
                  <a:ext cx="734218" cy="327024"/>
                </a:xfrm>
                <a:prstGeom prst="rect">
                  <a:avLst/>
                </a:prstGeom>
                <a:grpFill/>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accent1"/>
                      </a:solidFill>
                      <a:latin typeface="Arial" panose="020B0604020202020204" pitchFamily="34" charset="0"/>
                      <a:ea typeface="ＭＳ Ｐゴシック" charset="0"/>
                      <a:cs typeface="Arial" panose="020B0604020202020204" pitchFamily="34" charset="0"/>
                    </a:rPr>
                    <a:t>Δ</a:t>
                  </a:r>
                  <a:r>
                    <a:rPr lang="en-US" altLang="en-US" sz="1800" dirty="0">
                      <a:solidFill>
                        <a:schemeClr val="accent1"/>
                      </a:solidFill>
                      <a:latin typeface="Arial" panose="020B0604020202020204" pitchFamily="34" charset="0"/>
                      <a:ea typeface="ＭＳ Ｐゴシック" charset="0"/>
                      <a:cs typeface="Arial" panose="020B0604020202020204" pitchFamily="34" charset="0"/>
                    </a:rPr>
                    <a:t>BC</a:t>
                  </a:r>
                  <a:endParaRPr lang="en-US" altLang="en-US" sz="2400" dirty="0">
                    <a:solidFill>
                      <a:schemeClr val="accent1"/>
                    </a:solidFill>
                    <a:latin typeface="Arial" panose="020B0604020202020204" pitchFamily="34" charset="0"/>
                    <a:ea typeface="ＭＳ Ｐゴシック" charset="0"/>
                    <a:cs typeface="Arial" panose="020B0604020202020204" pitchFamily="34" charset="0"/>
                  </a:endParaRPr>
                </a:p>
              </p:txBody>
            </p:sp>
            <p:cxnSp>
              <p:nvCxnSpPr>
                <p:cNvPr id="137" name="Straight Connector 136"/>
                <p:cNvCxnSpPr/>
                <p:nvPr/>
              </p:nvCxnSpPr>
              <p:spPr>
                <a:xfrm flipH="1">
                  <a:off x="1981200" y="3809999"/>
                  <a:ext cx="6945" cy="381000"/>
                </a:xfrm>
                <a:prstGeom prst="line">
                  <a:avLst/>
                </a:prstGeom>
                <a:grpFill/>
                <a:ln w="127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grpSp>
        <p:nvGrpSpPr>
          <p:cNvPr id="57397" name="Group 57396"/>
          <p:cNvGrpSpPr/>
          <p:nvPr/>
        </p:nvGrpSpPr>
        <p:grpSpPr>
          <a:xfrm>
            <a:off x="713429" y="2514600"/>
            <a:ext cx="8506772" cy="1600200"/>
            <a:chOff x="152400" y="3352800"/>
            <a:chExt cx="8506772" cy="1600200"/>
          </a:xfrm>
        </p:grpSpPr>
        <p:grpSp>
          <p:nvGrpSpPr>
            <p:cNvPr id="57356" name="Group 57355"/>
            <p:cNvGrpSpPr/>
            <p:nvPr/>
          </p:nvGrpSpPr>
          <p:grpSpPr>
            <a:xfrm>
              <a:off x="152400" y="3352800"/>
              <a:ext cx="8506772" cy="1600200"/>
              <a:chOff x="1249797" y="3352800"/>
              <a:chExt cx="5095884" cy="1600200"/>
            </a:xfrm>
          </p:grpSpPr>
          <p:cxnSp>
            <p:nvCxnSpPr>
              <p:cNvPr id="100" name="Straight Connector 99"/>
              <p:cNvCxnSpPr/>
              <p:nvPr/>
            </p:nvCxnSpPr>
            <p:spPr>
              <a:xfrm flipH="1" flipV="1">
                <a:off x="1249798" y="4943476"/>
                <a:ext cx="2859192" cy="9524"/>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1626012" y="4343400"/>
                <a:ext cx="3639675" cy="22224"/>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1249797" y="3352800"/>
                <a:ext cx="5095884" cy="0"/>
              </a:xfrm>
              <a:prstGeom prst="line">
                <a:avLst/>
              </a:prstGeom>
              <a:ln w="12700">
                <a:solidFill>
                  <a:schemeClr val="accent3"/>
                </a:solidFil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152400" y="3352800"/>
              <a:ext cx="1371600" cy="1600200"/>
              <a:chOff x="2286000" y="3352799"/>
              <a:chExt cx="1371600" cy="1600200"/>
            </a:xfrm>
          </p:grpSpPr>
          <p:grpSp>
            <p:nvGrpSpPr>
              <p:cNvPr id="143" name="Group 142"/>
              <p:cNvGrpSpPr/>
              <p:nvPr/>
            </p:nvGrpSpPr>
            <p:grpSpPr>
              <a:xfrm>
                <a:off x="2286000" y="3352799"/>
                <a:ext cx="734218" cy="1600200"/>
                <a:chOff x="180182" y="3200399"/>
                <a:chExt cx="734218" cy="1600200"/>
              </a:xfrm>
              <a:noFill/>
            </p:grpSpPr>
            <p:sp>
              <p:nvSpPr>
                <p:cNvPr id="150" name="Rectangle 5"/>
                <p:cNvSpPr txBox="1">
                  <a:spLocks/>
                </p:cNvSpPr>
                <p:nvPr/>
              </p:nvSpPr>
              <p:spPr>
                <a:xfrm>
                  <a:off x="180182" y="3886199"/>
                  <a:ext cx="734218" cy="327024"/>
                </a:xfrm>
                <a:prstGeom prst="rect">
                  <a:avLst/>
                </a:prstGeom>
                <a:grpFill/>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accent3"/>
                      </a:solidFill>
                      <a:latin typeface="Arial" panose="020B0604020202020204" pitchFamily="34" charset="0"/>
                      <a:ea typeface="ＭＳ Ｐゴシック" charset="0"/>
                      <a:cs typeface="Arial" panose="020B0604020202020204" pitchFamily="34" charset="0"/>
                    </a:rPr>
                    <a:t>Δ</a:t>
                  </a:r>
                  <a:r>
                    <a:rPr lang="en-US" altLang="en-US" sz="1800" dirty="0">
                      <a:solidFill>
                        <a:schemeClr val="accent3"/>
                      </a:solidFill>
                      <a:latin typeface="Arial" panose="020B0604020202020204" pitchFamily="34" charset="0"/>
                      <a:ea typeface="ＭＳ Ｐゴシック" charset="0"/>
                      <a:cs typeface="Arial" panose="020B0604020202020204" pitchFamily="34" charset="0"/>
                    </a:rPr>
                    <a:t>AC</a:t>
                  </a:r>
                  <a:endParaRPr lang="en-US" altLang="en-US" sz="2400" dirty="0">
                    <a:solidFill>
                      <a:schemeClr val="accent3"/>
                    </a:solidFill>
                    <a:latin typeface="Arial" panose="020B0604020202020204" pitchFamily="34" charset="0"/>
                    <a:ea typeface="ＭＳ Ｐゴシック" charset="0"/>
                    <a:cs typeface="Arial" panose="020B0604020202020204" pitchFamily="34" charset="0"/>
                  </a:endParaRPr>
                </a:p>
              </p:txBody>
            </p:sp>
            <p:cxnSp>
              <p:nvCxnSpPr>
                <p:cNvPr id="151" name="Straight Connector 150"/>
                <p:cNvCxnSpPr/>
                <p:nvPr/>
              </p:nvCxnSpPr>
              <p:spPr>
                <a:xfrm>
                  <a:off x="207891" y="3200399"/>
                  <a:ext cx="20709" cy="1600200"/>
                </a:xfrm>
                <a:prstGeom prst="line">
                  <a:avLst/>
                </a:prstGeom>
                <a:grpFill/>
                <a:ln w="127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923382" y="4343400"/>
                <a:ext cx="734218" cy="609599"/>
                <a:chOff x="1932782" y="4191000"/>
                <a:chExt cx="734218" cy="609599"/>
              </a:xfrm>
              <a:noFill/>
            </p:grpSpPr>
            <p:sp>
              <p:nvSpPr>
                <p:cNvPr id="148" name="Rectangle 5"/>
                <p:cNvSpPr txBox="1">
                  <a:spLocks/>
                </p:cNvSpPr>
                <p:nvPr/>
              </p:nvSpPr>
              <p:spPr>
                <a:xfrm>
                  <a:off x="1932782" y="4343400"/>
                  <a:ext cx="734218" cy="327024"/>
                </a:xfrm>
                <a:prstGeom prst="rect">
                  <a:avLst/>
                </a:prstGeom>
                <a:grpFill/>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accent3"/>
                      </a:solidFill>
                      <a:latin typeface="Arial" panose="020B0604020202020204" pitchFamily="34" charset="0"/>
                      <a:ea typeface="ＭＳ Ｐゴシック" charset="0"/>
                      <a:cs typeface="Arial" panose="020B0604020202020204" pitchFamily="34" charset="0"/>
                    </a:rPr>
                    <a:t>Δ</a:t>
                  </a:r>
                  <a:r>
                    <a:rPr lang="en-US" altLang="en-US" sz="1800" dirty="0">
                      <a:solidFill>
                        <a:schemeClr val="accent3"/>
                      </a:solidFill>
                      <a:latin typeface="Arial" panose="020B0604020202020204" pitchFamily="34" charset="0"/>
                      <a:ea typeface="ＭＳ Ｐゴシック" charset="0"/>
                      <a:cs typeface="Arial" panose="020B0604020202020204" pitchFamily="34" charset="0"/>
                    </a:rPr>
                    <a:t>AB</a:t>
                  </a:r>
                  <a:endParaRPr lang="en-US" altLang="en-US" sz="2400" dirty="0">
                    <a:solidFill>
                      <a:schemeClr val="accent3"/>
                    </a:solidFill>
                    <a:latin typeface="Arial" panose="020B0604020202020204" pitchFamily="34" charset="0"/>
                    <a:ea typeface="ＭＳ Ｐゴシック" charset="0"/>
                    <a:cs typeface="Arial" panose="020B0604020202020204" pitchFamily="34" charset="0"/>
                  </a:endParaRPr>
                </a:p>
              </p:txBody>
            </p:sp>
            <p:cxnSp>
              <p:nvCxnSpPr>
                <p:cNvPr id="149" name="Straight Connector 148"/>
                <p:cNvCxnSpPr/>
                <p:nvPr/>
              </p:nvCxnSpPr>
              <p:spPr>
                <a:xfrm>
                  <a:off x="1981199" y="4191000"/>
                  <a:ext cx="0" cy="609599"/>
                </a:xfrm>
                <a:prstGeom prst="line">
                  <a:avLst/>
                </a:prstGeom>
                <a:grpFill/>
                <a:ln w="127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923308" y="3352799"/>
                <a:ext cx="734218" cy="990600"/>
                <a:chOff x="1932708" y="3200399"/>
                <a:chExt cx="734218" cy="990600"/>
              </a:xfrm>
              <a:noFill/>
            </p:grpSpPr>
            <p:sp>
              <p:nvSpPr>
                <p:cNvPr id="146" name="Rectangle 5"/>
                <p:cNvSpPr txBox="1">
                  <a:spLocks/>
                </p:cNvSpPr>
                <p:nvPr/>
              </p:nvSpPr>
              <p:spPr>
                <a:xfrm>
                  <a:off x="1932708" y="3581399"/>
                  <a:ext cx="734218" cy="327024"/>
                </a:xfrm>
                <a:prstGeom prst="rect">
                  <a:avLst/>
                </a:prstGeom>
                <a:grpFill/>
              </p:spPr>
              <p:txBody>
                <a:bodyPr vert="horz" lIns="91440" tIns="45720" rIns="91440" bIns="45720" rtlCol="0">
                  <a:normAutofit fontScale="92500" lnSpcReduction="10000"/>
                </a:bodyPr>
                <a:lstStyle>
                  <a:lvl1pPr marL="0" indent="0" algn="ctr" defTabSz="609585" rtl="0" eaLnBrk="1" latinLnBrk="0" hangingPunct="1">
                    <a:spcBef>
                      <a:spcPct val="20000"/>
                    </a:spcBef>
                    <a:buFont typeface="Arial"/>
                    <a:buNone/>
                    <a:defRPr sz="4267" kern="1200">
                      <a:solidFill>
                        <a:schemeClr val="tx1">
                          <a:tint val="75000"/>
                        </a:schemeClr>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fontAlgn="auto">
                    <a:spcAft>
                      <a:spcPts val="0"/>
                    </a:spcAft>
                    <a:defRPr/>
                  </a:pPr>
                  <a:r>
                    <a:rPr lang="el-GR" altLang="en-US" sz="1800" dirty="0">
                      <a:solidFill>
                        <a:schemeClr val="accent3"/>
                      </a:solidFill>
                      <a:latin typeface="Arial" panose="020B0604020202020204" pitchFamily="34" charset="0"/>
                      <a:ea typeface="ＭＳ Ｐゴシック" charset="0"/>
                      <a:cs typeface="Arial" panose="020B0604020202020204" pitchFamily="34" charset="0"/>
                    </a:rPr>
                    <a:t>Δ</a:t>
                  </a:r>
                  <a:r>
                    <a:rPr lang="en-US" altLang="en-US" sz="1800" dirty="0">
                      <a:solidFill>
                        <a:schemeClr val="accent3"/>
                      </a:solidFill>
                      <a:latin typeface="Arial" panose="020B0604020202020204" pitchFamily="34" charset="0"/>
                      <a:ea typeface="ＭＳ Ｐゴシック" charset="0"/>
                      <a:cs typeface="Arial" panose="020B0604020202020204" pitchFamily="34" charset="0"/>
                    </a:rPr>
                    <a:t>BC</a:t>
                  </a:r>
                  <a:endParaRPr lang="en-US" altLang="en-US" sz="2400" dirty="0">
                    <a:solidFill>
                      <a:schemeClr val="accent3"/>
                    </a:solidFill>
                    <a:latin typeface="Arial" panose="020B0604020202020204" pitchFamily="34" charset="0"/>
                    <a:ea typeface="ＭＳ Ｐゴシック" charset="0"/>
                    <a:cs typeface="Arial" panose="020B0604020202020204" pitchFamily="34" charset="0"/>
                  </a:endParaRPr>
                </a:p>
              </p:txBody>
            </p:sp>
            <p:cxnSp>
              <p:nvCxnSpPr>
                <p:cNvPr id="147" name="Straight Connector 146"/>
                <p:cNvCxnSpPr/>
                <p:nvPr/>
              </p:nvCxnSpPr>
              <p:spPr>
                <a:xfrm>
                  <a:off x="1981200" y="3200399"/>
                  <a:ext cx="1" cy="990600"/>
                </a:xfrm>
                <a:prstGeom prst="line">
                  <a:avLst/>
                </a:prstGeom>
                <a:grpFill/>
                <a:ln w="127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39" name="Rectangle 38"/>
              <p:cNvSpPr/>
              <p:nvPr/>
            </p:nvSpPr>
            <p:spPr>
              <a:xfrm>
                <a:off x="684052" y="5583579"/>
                <a:ext cx="2543977" cy="369332"/>
              </a:xfrm>
              <a:prstGeom prst="rect">
                <a:avLst/>
              </a:prstGeom>
            </p:spPr>
            <p:txBody>
              <a:bodyPr wrap="square">
                <a:spAutoFit/>
              </a:bodyPr>
              <a:lstStyle/>
              <a:p>
                <a:pPr fontAlgn="auto">
                  <a:spcAft>
                    <a:spcPts val="0"/>
                  </a:spcAft>
                  <a:defRPr/>
                </a:pPr>
                <a:r>
                  <a:rPr lang="el-GR" altLang="en-US" dirty="0">
                    <a:solidFill>
                      <a:schemeClr val="accent1"/>
                    </a:solidFill>
                    <a:latin typeface="Arial" panose="020B0604020202020204" pitchFamily="34" charset="0"/>
                    <a:ea typeface="ＭＳ Ｐゴシック" charset="0"/>
                  </a:rPr>
                  <a:t>Δ</a:t>
                </a:r>
                <a:r>
                  <a:rPr lang="en-US" altLang="en-US" dirty="0" err="1">
                    <a:solidFill>
                      <a:schemeClr val="accent1"/>
                    </a:solidFill>
                    <a:latin typeface="Arial" panose="020B0604020202020204" pitchFamily="34" charset="0"/>
                    <a:ea typeface="ＭＳ Ｐゴシック" charset="0"/>
                  </a:rPr>
                  <a:t>AC</a:t>
                </a:r>
                <a:r>
                  <a:rPr lang="en-US" altLang="en-US" baseline="-25000" dirty="0" err="1">
                    <a:solidFill>
                      <a:schemeClr val="accent1"/>
                    </a:solidFill>
                    <a:latin typeface="Arial" panose="020B0604020202020204" pitchFamily="34" charset="0"/>
                    <a:ea typeface="ＭＳ Ｐゴシック" charset="0"/>
                  </a:rPr>
                  <a:t>”error</a:t>
                </a:r>
                <a:r>
                  <a:rPr lang="en-US" altLang="en-US" baseline="-25000" dirty="0">
                    <a:solidFill>
                      <a:schemeClr val="accent1"/>
                    </a:solidFill>
                    <a:latin typeface="Arial" panose="020B0604020202020204" pitchFamily="34" charset="0"/>
                    <a:ea typeface="ＭＳ Ｐゴシック" charset="0"/>
                  </a:rPr>
                  <a:t>”</a:t>
                </a:r>
                <a:r>
                  <a:rPr lang="en-US" altLang="en-US" dirty="0">
                    <a:solidFill>
                      <a:schemeClr val="tx2"/>
                    </a:solidFill>
                    <a:latin typeface="Arial" panose="020B0604020202020204" pitchFamily="34" charset="0"/>
                    <a:ea typeface="ＭＳ Ｐゴシック" charset="0"/>
                  </a:rPr>
                  <a:t> </a:t>
                </a:r>
                <a14:m>
                  <m:oMath xmlns:m="http://schemas.openxmlformats.org/officeDocument/2006/math">
                    <m:r>
                      <a:rPr lang="en-US" altLang="en-US" i="1" dirty="0" smtClean="0">
                        <a:solidFill>
                          <a:schemeClr val="tx1"/>
                        </a:solidFill>
                        <a:latin typeface="Cambria Math" panose="02040503050406030204" pitchFamily="18" charset="0"/>
                        <a:ea typeface="Cambria Math" panose="02040503050406030204" pitchFamily="18" charset="0"/>
                      </a:rPr>
                      <m:t>≈</m:t>
                    </m:r>
                  </m:oMath>
                </a14:m>
                <a:r>
                  <a:rPr lang="en-US" altLang="en-US" dirty="0">
                    <a:solidFill>
                      <a:schemeClr val="accent3"/>
                    </a:solidFill>
                    <a:latin typeface="Arial" panose="020B0604020202020204" pitchFamily="34" charset="0"/>
                    <a:ea typeface="ＭＳ Ｐゴシック" charset="0"/>
                  </a:rPr>
                  <a:t> </a:t>
                </a:r>
                <a:r>
                  <a:rPr lang="el-GR" altLang="en-US" dirty="0">
                    <a:latin typeface="Arial" panose="020B0604020202020204" pitchFamily="34" charset="0"/>
                    <a:ea typeface="ＭＳ Ｐゴシック" charset="0"/>
                  </a:rPr>
                  <a:t>Δ</a:t>
                </a:r>
                <a:r>
                  <a:rPr lang="en-US" altLang="en-US" dirty="0">
                    <a:latin typeface="Arial" panose="020B0604020202020204" pitchFamily="34" charset="0"/>
                    <a:ea typeface="ＭＳ Ｐゴシック" charset="0"/>
                  </a:rPr>
                  <a:t>AC – </a:t>
                </a:r>
                <a:r>
                  <a:rPr lang="el-GR" altLang="en-US" dirty="0">
                    <a:solidFill>
                      <a:schemeClr val="accent1"/>
                    </a:solidFill>
                    <a:latin typeface="Arial" panose="020B0604020202020204" pitchFamily="34" charset="0"/>
                    <a:ea typeface="ＭＳ Ｐゴシック" charset="0"/>
                  </a:rPr>
                  <a:t>Δ</a:t>
                </a:r>
                <a:r>
                  <a:rPr lang="en-US" altLang="en-US" dirty="0">
                    <a:solidFill>
                      <a:schemeClr val="accent1"/>
                    </a:solidFill>
                    <a:latin typeface="Arial" panose="020B0604020202020204" pitchFamily="34" charset="0"/>
                    <a:ea typeface="ＭＳ Ｐゴシック" charset="0"/>
                  </a:rPr>
                  <a:t>AC</a:t>
                </a:r>
                <a:endParaRPr lang="en-US" altLang="en-US" baseline="-25000" dirty="0">
                  <a:solidFill>
                    <a:schemeClr val="accent1"/>
                  </a:solidFill>
                  <a:latin typeface="Arial" panose="020B0604020202020204" pitchFamily="34" charset="0"/>
                  <a:ea typeface="ＭＳ Ｐゴシック"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684052" y="5583579"/>
                <a:ext cx="2543977" cy="369332"/>
              </a:xfrm>
              <a:prstGeom prst="rect">
                <a:avLst/>
              </a:prstGeom>
              <a:blipFill>
                <a:blip r:embed="rId5"/>
                <a:stretch>
                  <a:fillRect l="-1914" t="-9836" r="-191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687496" y="6040930"/>
                <a:ext cx="3861864" cy="461665"/>
              </a:xfrm>
              <a:prstGeom prst="rect">
                <a:avLst/>
              </a:prstGeom>
            </p:spPr>
            <p:txBody>
              <a:bodyPr wrap="square">
                <a:spAutoFit/>
              </a:bodyPr>
              <a:lstStyle/>
              <a:p>
                <a:pPr fontAlgn="auto">
                  <a:spcAft>
                    <a:spcPts val="0"/>
                  </a:spcAft>
                  <a:defRPr/>
                </a:pPr>
                <a:r>
                  <a:rPr lang="el-GR" altLang="en-US" dirty="0">
                    <a:solidFill>
                      <a:schemeClr val="accent3"/>
                    </a:solidFill>
                    <a:latin typeface="Arial" panose="020B0604020202020204" pitchFamily="34" charset="0"/>
                    <a:ea typeface="ＭＳ Ｐゴシック" charset="0"/>
                  </a:rPr>
                  <a:t>Δ</a:t>
                </a:r>
                <a:r>
                  <a:rPr lang="en-US" altLang="en-US" dirty="0" err="1">
                    <a:solidFill>
                      <a:schemeClr val="accent3"/>
                    </a:solidFill>
                    <a:latin typeface="Arial" panose="020B0604020202020204" pitchFamily="34" charset="0"/>
                    <a:ea typeface="ＭＳ Ｐゴシック" charset="0"/>
                  </a:rPr>
                  <a:t>AC</a:t>
                </a:r>
                <a:r>
                  <a:rPr lang="en-US" altLang="en-US" baseline="-25000" dirty="0" err="1">
                    <a:solidFill>
                      <a:schemeClr val="accent3"/>
                    </a:solidFill>
                    <a:latin typeface="Arial" panose="020B0604020202020204" pitchFamily="34" charset="0"/>
                    <a:ea typeface="ＭＳ Ｐゴシック" charset="0"/>
                  </a:rPr>
                  <a:t>”error</a:t>
                </a:r>
                <a:r>
                  <a:rPr lang="en-US" altLang="en-US" baseline="-25000" dirty="0">
                    <a:solidFill>
                      <a:schemeClr val="accent3"/>
                    </a:solidFill>
                    <a:latin typeface="Arial" panose="020B0604020202020204" pitchFamily="34" charset="0"/>
                    <a:ea typeface="ＭＳ Ｐゴシック" charset="0"/>
                  </a:rPr>
                  <a:t>”</a:t>
                </a:r>
                <a:r>
                  <a:rPr lang="en-US" altLang="en-US" dirty="0">
                    <a:solidFill>
                      <a:schemeClr val="accent3"/>
                    </a:solidFill>
                    <a:latin typeface="Arial" panose="020B0604020202020204" pitchFamily="34" charset="0"/>
                    <a:ea typeface="ＭＳ Ｐゴシック" charset="0"/>
                  </a:rPr>
                  <a:t> </a:t>
                </a:r>
                <a14:m>
                  <m:oMath xmlns:m="http://schemas.openxmlformats.org/officeDocument/2006/math">
                    <m:r>
                      <a:rPr lang="en-US" altLang="en-US" i="1" dirty="0">
                        <a:latin typeface="Cambria Math" panose="02040503050406030204" pitchFamily="18" charset="0"/>
                        <a:ea typeface="Cambria Math" panose="02040503050406030204" pitchFamily="18" charset="0"/>
                      </a:rPr>
                      <m:t>≈</m:t>
                    </m:r>
                  </m:oMath>
                </a14:m>
                <a:r>
                  <a:rPr lang="en-US" altLang="en-US" dirty="0">
                    <a:solidFill>
                      <a:schemeClr val="accent3"/>
                    </a:solidFill>
                    <a:latin typeface="Arial" panose="020B0604020202020204" pitchFamily="34" charset="0"/>
                    <a:ea typeface="ＭＳ Ｐゴシック" charset="0"/>
                  </a:rPr>
                  <a:t> </a:t>
                </a:r>
                <a:r>
                  <a:rPr lang="el-GR" altLang="en-US" dirty="0">
                    <a:latin typeface="Arial" panose="020B0604020202020204" pitchFamily="34" charset="0"/>
                    <a:ea typeface="ＭＳ Ｐゴシック" charset="0"/>
                  </a:rPr>
                  <a:t>Δ</a:t>
                </a:r>
                <a:r>
                  <a:rPr lang="en-US" altLang="en-US" dirty="0">
                    <a:latin typeface="Arial" panose="020B0604020202020204" pitchFamily="34" charset="0"/>
                    <a:ea typeface="ＭＳ Ｐゴシック" charset="0"/>
                  </a:rPr>
                  <a:t>AC – </a:t>
                </a:r>
                <a:r>
                  <a:rPr lang="el-GR" altLang="en-US" dirty="0">
                    <a:solidFill>
                      <a:schemeClr val="accent3"/>
                    </a:solidFill>
                    <a:latin typeface="Arial" panose="020B0604020202020204" pitchFamily="34" charset="0"/>
                    <a:ea typeface="ＭＳ Ｐゴシック" charset="0"/>
                  </a:rPr>
                  <a:t>Δ</a:t>
                </a:r>
                <a:r>
                  <a:rPr lang="en-US" altLang="en-US" dirty="0">
                    <a:solidFill>
                      <a:schemeClr val="accent3"/>
                    </a:solidFill>
                    <a:latin typeface="Arial" panose="020B0604020202020204" pitchFamily="34" charset="0"/>
                    <a:ea typeface="ＭＳ Ｐゴシック" charset="0"/>
                  </a:rPr>
                  <a:t>AC =</a:t>
                </a:r>
                <a:r>
                  <a:rPr lang="en-US" altLang="en-US" dirty="0">
                    <a:solidFill>
                      <a:schemeClr val="accent1"/>
                    </a:solidFill>
                    <a:latin typeface="Arial" panose="020B0604020202020204" pitchFamily="34" charset="0"/>
                    <a:ea typeface="ＭＳ Ｐゴシック" charset="0"/>
                  </a:rPr>
                  <a:t> </a:t>
                </a:r>
                <a:r>
                  <a:rPr lang="el-GR" altLang="en-US" dirty="0">
                    <a:latin typeface="Arial" panose="020B0604020202020204" pitchFamily="34" charset="0"/>
                    <a:ea typeface="ＭＳ Ｐゴシック" charset="0"/>
                  </a:rPr>
                  <a:t>Δ</a:t>
                </a:r>
                <a:r>
                  <a:rPr lang="en-US" altLang="en-US" dirty="0">
                    <a:solidFill>
                      <a:schemeClr val="accent3"/>
                    </a:solidFill>
                    <a:latin typeface="Arial" panose="020B0604020202020204" pitchFamily="34" charset="0"/>
                    <a:ea typeface="ＭＳ Ｐゴシック" charset="0"/>
                  </a:rPr>
                  <a:t>(</a:t>
                </a:r>
                <a:r>
                  <a:rPr lang="el-GR" altLang="en-US" dirty="0">
                    <a:solidFill>
                      <a:schemeClr val="accent3"/>
                    </a:solidFill>
                    <a:latin typeface="Arial" panose="020B0604020202020204" pitchFamily="34" charset="0"/>
                    <a:ea typeface="ＭＳ Ｐゴシック" charset="0"/>
                  </a:rPr>
                  <a:t>Δ</a:t>
                </a:r>
                <a:r>
                  <a:rPr lang="en-US" altLang="en-US" dirty="0">
                    <a:solidFill>
                      <a:schemeClr val="accent3"/>
                    </a:solidFill>
                    <a:latin typeface="Arial" panose="020B0604020202020204" pitchFamily="34" charset="0"/>
                    <a:ea typeface="ＭＳ Ｐゴシック" charset="0"/>
                  </a:rPr>
                  <a:t>AC) </a:t>
                </a:r>
                <a:endParaRPr lang="en-US" altLang="en-US" sz="2400" dirty="0">
                  <a:solidFill>
                    <a:schemeClr val="accent3"/>
                  </a:solidFill>
                  <a:latin typeface="Arial" panose="020B0604020202020204" pitchFamily="34" charset="0"/>
                  <a:ea typeface="ＭＳ Ｐゴシック" charset="0"/>
                </a:endParaRPr>
              </a:p>
            </p:txBody>
          </p:sp>
        </mc:Choice>
        <mc:Fallback xmlns="">
          <p:sp>
            <p:nvSpPr>
              <p:cNvPr id="181" name="Rectangle 180"/>
              <p:cNvSpPr>
                <a:spLocks noRot="1" noChangeAspect="1" noMove="1" noResize="1" noEditPoints="1" noAdjustHandles="1" noChangeArrowheads="1" noChangeShapeType="1" noTextEdit="1"/>
              </p:cNvSpPr>
              <p:nvPr/>
            </p:nvSpPr>
            <p:spPr>
              <a:xfrm>
                <a:off x="687496" y="6040930"/>
                <a:ext cx="3861864" cy="461665"/>
              </a:xfrm>
              <a:prstGeom prst="rect">
                <a:avLst/>
              </a:prstGeom>
              <a:blipFill>
                <a:blip r:embed="rId6"/>
                <a:stretch>
                  <a:fillRect l="-1422" b="-17105"/>
                </a:stretch>
              </a:blipFill>
            </p:spPr>
            <p:txBody>
              <a:bodyPr/>
              <a:lstStyle/>
              <a:p>
                <a:r>
                  <a:rPr lang="en-US">
                    <a:noFill/>
                  </a:rPr>
                  <a:t> </a:t>
                </a:r>
              </a:p>
            </p:txBody>
          </p:sp>
        </mc:Fallback>
      </mc:AlternateContent>
      <p:sp>
        <p:nvSpPr>
          <p:cNvPr id="54" name="Freeform 53"/>
          <p:cNvSpPr/>
          <p:nvPr/>
        </p:nvSpPr>
        <p:spPr>
          <a:xfrm>
            <a:off x="3990975" y="2600291"/>
            <a:ext cx="6200775" cy="1866934"/>
          </a:xfrm>
          <a:custGeom>
            <a:avLst/>
            <a:gdLst>
              <a:gd name="connsiteX0" fmla="*/ 0 w 6200775"/>
              <a:gd name="connsiteY0" fmla="*/ 1866934 h 1866934"/>
              <a:gd name="connsiteX1" fmla="*/ 1333500 w 6200775"/>
              <a:gd name="connsiteY1" fmla="*/ 1390684 h 1866934"/>
              <a:gd name="connsiteX2" fmla="*/ 2009775 w 6200775"/>
              <a:gd name="connsiteY2" fmla="*/ 1457359 h 1866934"/>
              <a:gd name="connsiteX3" fmla="*/ 2781300 w 6200775"/>
              <a:gd name="connsiteY3" fmla="*/ 1228759 h 1866934"/>
              <a:gd name="connsiteX4" fmla="*/ 3429000 w 6200775"/>
              <a:gd name="connsiteY4" fmla="*/ 714409 h 1866934"/>
              <a:gd name="connsiteX5" fmla="*/ 4114800 w 6200775"/>
              <a:gd name="connsiteY5" fmla="*/ 333409 h 1866934"/>
              <a:gd name="connsiteX6" fmla="*/ 4819650 w 6200775"/>
              <a:gd name="connsiteY6" fmla="*/ 34 h 1866934"/>
              <a:gd name="connsiteX7" fmla="*/ 5448300 w 6200775"/>
              <a:gd name="connsiteY7" fmla="*/ 352459 h 1866934"/>
              <a:gd name="connsiteX8" fmla="*/ 5781675 w 6200775"/>
              <a:gd name="connsiteY8" fmla="*/ 685834 h 1866934"/>
              <a:gd name="connsiteX9" fmla="*/ 6200775 w 6200775"/>
              <a:gd name="connsiteY9" fmla="*/ 923959 h 186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775" h="1866934">
                <a:moveTo>
                  <a:pt x="0" y="1866934"/>
                </a:moveTo>
                <a:cubicBezTo>
                  <a:pt x="499269" y="1662940"/>
                  <a:pt x="998538" y="1458946"/>
                  <a:pt x="1333500" y="1390684"/>
                </a:cubicBezTo>
                <a:cubicBezTo>
                  <a:pt x="1668462" y="1322422"/>
                  <a:pt x="1768475" y="1484346"/>
                  <a:pt x="2009775" y="1457359"/>
                </a:cubicBezTo>
                <a:cubicBezTo>
                  <a:pt x="2251075" y="1430372"/>
                  <a:pt x="2544763" y="1352584"/>
                  <a:pt x="2781300" y="1228759"/>
                </a:cubicBezTo>
                <a:cubicBezTo>
                  <a:pt x="3017837" y="1104934"/>
                  <a:pt x="3206750" y="863634"/>
                  <a:pt x="3429000" y="714409"/>
                </a:cubicBezTo>
                <a:cubicBezTo>
                  <a:pt x="3651250" y="565184"/>
                  <a:pt x="3883025" y="452472"/>
                  <a:pt x="4114800" y="333409"/>
                </a:cubicBezTo>
                <a:cubicBezTo>
                  <a:pt x="4346575" y="214346"/>
                  <a:pt x="4597400" y="-3141"/>
                  <a:pt x="4819650" y="34"/>
                </a:cubicBezTo>
                <a:cubicBezTo>
                  <a:pt x="5041900" y="3209"/>
                  <a:pt x="5287963" y="238159"/>
                  <a:pt x="5448300" y="352459"/>
                </a:cubicBezTo>
                <a:cubicBezTo>
                  <a:pt x="5608637" y="466759"/>
                  <a:pt x="5656263" y="590584"/>
                  <a:pt x="5781675" y="685834"/>
                </a:cubicBezTo>
                <a:cubicBezTo>
                  <a:pt x="5907088" y="781084"/>
                  <a:pt x="6053931" y="852521"/>
                  <a:pt x="6200775" y="923959"/>
                </a:cubicBezTo>
              </a:path>
            </a:pathLst>
          </a:cu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966815" y="6083406"/>
            <a:ext cx="7058025" cy="646331"/>
          </a:xfrm>
          <a:prstGeom prst="rect">
            <a:avLst/>
          </a:prstGeom>
        </p:spPr>
        <p:txBody>
          <a:bodyPr wrap="square">
            <a:spAutoFit/>
          </a:bodyPr>
          <a:lstStyle/>
          <a:p>
            <a:pPr eaLnBrk="1" hangingPunct="1"/>
            <a:r>
              <a:rPr lang="en-US" altLang="en-US" dirty="0">
                <a:latin typeface="Arial" panose="020B0604020202020204" pitchFamily="34" charset="0"/>
              </a:rPr>
              <a:t>We can now get the [</a:t>
            </a:r>
            <a:r>
              <a:rPr lang="en-US" altLang="en-US" i="1" dirty="0">
                <a:latin typeface="Arial" panose="020B0604020202020204" pitchFamily="34" charset="0"/>
              </a:rPr>
              <a:t>difference between truth and model</a:t>
            </a:r>
            <a:r>
              <a:rPr lang="en-US" altLang="en-US" dirty="0">
                <a:latin typeface="Arial" panose="020B0604020202020204" pitchFamily="34" charset="0"/>
              </a:rPr>
              <a:t>] for the [</a:t>
            </a:r>
            <a:r>
              <a:rPr lang="en-US" altLang="en-US" i="1" dirty="0">
                <a:latin typeface="Arial" panose="020B0604020202020204" pitchFamily="34" charset="0"/>
              </a:rPr>
              <a:t>geoid height difference between any two stations</a:t>
            </a:r>
            <a:r>
              <a:rPr lang="en-US" altLang="en-US" dirty="0">
                <a:latin typeface="Arial" panose="020B0604020202020204" pitchFamily="34" charset="0"/>
              </a:rPr>
              <a:t>].</a:t>
            </a:r>
          </a:p>
        </p:txBody>
      </p:sp>
      <p:sp>
        <p:nvSpPr>
          <p:cNvPr id="60" name="Rectangle 59"/>
          <p:cNvSpPr/>
          <p:nvPr/>
        </p:nvSpPr>
        <p:spPr>
          <a:xfrm>
            <a:off x="3125115" y="5494421"/>
            <a:ext cx="1217064" cy="461665"/>
          </a:xfrm>
          <a:prstGeom prst="rect">
            <a:avLst/>
          </a:prstGeom>
        </p:spPr>
        <p:txBody>
          <a:bodyPr wrap="none">
            <a:spAutoFit/>
          </a:bodyPr>
          <a:lstStyle/>
          <a:p>
            <a:pPr fontAlgn="auto">
              <a:spcAft>
                <a:spcPts val="0"/>
              </a:spcAft>
              <a:defRPr/>
            </a:pPr>
            <a:r>
              <a:rPr lang="en-US" altLang="en-US" dirty="0">
                <a:solidFill>
                  <a:schemeClr val="accent1"/>
                </a:solidFill>
                <a:latin typeface="Arial" panose="020B0604020202020204" pitchFamily="34" charset="0"/>
                <a:ea typeface="ＭＳ Ｐゴシック" charset="0"/>
              </a:rPr>
              <a:t>= </a:t>
            </a:r>
            <a:r>
              <a:rPr lang="el-GR" altLang="en-US" dirty="0">
                <a:latin typeface="Arial" panose="020B0604020202020204" pitchFamily="34" charset="0"/>
                <a:ea typeface="ＭＳ Ｐゴシック" charset="0"/>
              </a:rPr>
              <a:t>Δ</a:t>
            </a:r>
            <a:r>
              <a:rPr lang="en-US" altLang="en-US" dirty="0">
                <a:latin typeface="Arial" panose="020B0604020202020204" pitchFamily="34" charset="0"/>
                <a:ea typeface="ＭＳ Ｐゴシック" charset="0"/>
              </a:rPr>
              <a:t>(</a:t>
            </a:r>
            <a:r>
              <a:rPr lang="el-GR" altLang="en-US" dirty="0">
                <a:solidFill>
                  <a:schemeClr val="accent1"/>
                </a:solidFill>
                <a:latin typeface="Arial" panose="020B0604020202020204" pitchFamily="34" charset="0"/>
                <a:ea typeface="ＭＳ Ｐゴシック" charset="0"/>
              </a:rPr>
              <a:t>Δ</a:t>
            </a:r>
            <a:r>
              <a:rPr lang="en-US" altLang="en-US" dirty="0">
                <a:solidFill>
                  <a:schemeClr val="accent1"/>
                </a:solidFill>
                <a:latin typeface="Arial" panose="020B0604020202020204" pitchFamily="34" charset="0"/>
                <a:ea typeface="ＭＳ Ｐゴシック" charset="0"/>
              </a:rPr>
              <a:t>AC) </a:t>
            </a:r>
            <a:endParaRPr lang="en-US" altLang="en-US" sz="2400" dirty="0">
              <a:solidFill>
                <a:schemeClr val="accent1"/>
              </a:solidFill>
              <a:latin typeface="Arial" panose="020B0604020202020204" pitchFamily="34" charset="0"/>
              <a:ea typeface="ＭＳ Ｐゴシック" charset="0"/>
            </a:endParaRPr>
          </a:p>
        </p:txBody>
      </p:sp>
    </p:spTree>
    <p:extLst>
      <p:ext uri="{BB962C8B-B14F-4D97-AF65-F5344CB8AC3E}">
        <p14:creationId xmlns:p14="http://schemas.microsoft.com/office/powerpoint/2010/main" val="3156459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1" grpId="0"/>
      <p:bldP spid="55"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781" y="2780653"/>
            <a:ext cx="10212969" cy="4077347"/>
          </a:xfrm>
          <a:prstGeom prst="rect">
            <a:avLst/>
          </a:prstGeom>
        </p:spPr>
      </p:pic>
      <p:sp>
        <p:nvSpPr>
          <p:cNvPr id="57362" name="Title 1"/>
          <p:cNvSpPr txBox="1">
            <a:spLocks/>
          </p:cNvSpPr>
          <p:nvPr/>
        </p:nvSpPr>
        <p:spPr bwMode="auto">
          <a:xfrm>
            <a:off x="457200" y="381000"/>
            <a:ext cx="11353800" cy="6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latin typeface="Arial" panose="020B0604020202020204" pitchFamily="34" charset="0"/>
              </a:rPr>
              <a:t>More Validating…</a:t>
            </a:r>
          </a:p>
        </p:txBody>
      </p:sp>
      <p:sp>
        <p:nvSpPr>
          <p:cNvPr id="57371" name="Rectangle 4"/>
          <p:cNvSpPr>
            <a:spLocks noChangeArrowheads="1"/>
          </p:cNvSpPr>
          <p:nvPr/>
        </p:nvSpPr>
        <p:spPr bwMode="auto">
          <a:xfrm>
            <a:off x="0" y="1000542"/>
            <a:ext cx="1219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eaLnBrk="1" hangingPunct="1">
              <a:spcBef>
                <a:spcPct val="0"/>
              </a:spcBef>
            </a:pPr>
            <a:r>
              <a:rPr lang="en-US" altLang="en-US" sz="2200" dirty="0">
                <a:latin typeface="Arial" panose="020B0604020202020204" pitchFamily="34" charset="0"/>
              </a:rPr>
              <a:t>We compute these “differences of differences” over all pairs of adjacent stations (separated by 1.5 km)</a:t>
            </a:r>
          </a:p>
          <a:p>
            <a:pPr marL="342900" indent="-342900" eaLnBrk="1" hangingPunct="1">
              <a:spcBef>
                <a:spcPct val="0"/>
              </a:spcBef>
            </a:pPr>
            <a:r>
              <a:rPr lang="en-US" altLang="en-US" sz="2200" dirty="0">
                <a:latin typeface="Arial" panose="020B0604020202020204" pitchFamily="34" charset="0"/>
              </a:rPr>
              <a:t>We do it again for all pairs of stations separated by 2, 5, 10, 20, 50, 100, 200, up to 300km.</a:t>
            </a:r>
          </a:p>
          <a:p>
            <a:pPr marL="342900" indent="-342900" eaLnBrk="1" hangingPunct="1">
              <a:spcBef>
                <a:spcPct val="0"/>
              </a:spcBef>
            </a:pPr>
            <a:r>
              <a:rPr lang="en-US" altLang="en-US" sz="2200" dirty="0">
                <a:latin typeface="Arial" panose="020B0604020202020204" pitchFamily="34" charset="0"/>
              </a:rPr>
              <a:t>In Colorado, we had 222 bench marks → 24531 pairs!   </a:t>
            </a:r>
          </a:p>
          <a:p>
            <a:pPr marL="342900" indent="-342900" eaLnBrk="1" hangingPunct="1">
              <a:spcBef>
                <a:spcPct val="0"/>
              </a:spcBef>
            </a:pPr>
            <a:r>
              <a:rPr lang="en-US" altLang="en-US" sz="2200" dirty="0">
                <a:latin typeface="Arial" panose="020B0604020202020204" pitchFamily="34" charset="0"/>
              </a:rPr>
              <a:t>We now bin the diffs of diffs into roughly 30km groups and take the standard deviation of the double difference in each group</a:t>
            </a:r>
          </a:p>
          <a:p>
            <a:pPr eaLnBrk="1" hangingPunct="1">
              <a:spcBef>
                <a:spcPct val="0"/>
              </a:spcBef>
              <a:buFontTx/>
              <a:buNone/>
            </a:pPr>
            <a:endParaRPr lang="en-US" altLang="en-US" sz="2200" dirty="0">
              <a:latin typeface="Arial" panose="020B0604020202020204" pitchFamily="34" charset="0"/>
            </a:endParaRPr>
          </a:p>
        </p:txBody>
      </p:sp>
    </p:spTree>
    <p:extLst>
      <p:ext uri="{BB962C8B-B14F-4D97-AF65-F5344CB8AC3E}">
        <p14:creationId xmlns:p14="http://schemas.microsoft.com/office/powerpoint/2010/main" val="1965813576"/>
      </p:ext>
    </p:extLst>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z="3600" b="1" dirty="0">
                <a:latin typeface="Arial" panose="020B0604020202020204" pitchFamily="34" charset="0"/>
                <a:cs typeface="Arial" panose="020B0604020202020204" pitchFamily="34" charset="0"/>
              </a:rPr>
              <a:t>Motivation and Outline</a:t>
            </a:r>
          </a:p>
        </p:txBody>
      </p:sp>
      <p:sp>
        <p:nvSpPr>
          <p:cNvPr id="56323" name="Content Placeholder 2"/>
          <p:cNvSpPr>
            <a:spLocks noGrp="1"/>
          </p:cNvSpPr>
          <p:nvPr>
            <p:ph idx="1"/>
          </p:nvPr>
        </p:nvSpPr>
        <p:spPr>
          <a:xfrm>
            <a:off x="685800" y="1338264"/>
            <a:ext cx="10591800" cy="2471737"/>
          </a:xfrm>
        </p:spPr>
        <p:txBody>
          <a:bodyPr>
            <a:noAutofit/>
          </a:bodyPr>
          <a:lstStyle/>
          <a:p>
            <a:r>
              <a:rPr lang="en-US" altLang="en-US" sz="2000" dirty="0">
                <a:latin typeface="Arial" panose="020B0604020202020204" pitchFamily="34" charset="0"/>
                <a:cs typeface="Arial" panose="020B0604020202020204" pitchFamily="34" charset="0"/>
              </a:rPr>
              <a:t>So, NGS will replace the current US vertical datum, NAVD88, with a gravimetric geoid.  How do we quantify its relative accuracy?</a:t>
            </a:r>
          </a:p>
          <a:p>
            <a:pPr eaLnBrk="1" hangingPunct="1"/>
            <a:endParaRPr lang="en-US" altLang="en-US" sz="2000" dirty="0">
              <a:latin typeface="Arial" panose="020B0604020202020204" pitchFamily="34" charset="0"/>
              <a:cs typeface="Arial" panose="020B0604020202020204" pitchFamily="34" charset="0"/>
            </a:endParaRPr>
          </a:p>
          <a:p>
            <a:pPr eaLnBrk="1" hangingPunct="1"/>
            <a:r>
              <a:rPr lang="en-US" altLang="en-US" sz="2000" dirty="0">
                <a:latin typeface="Arial" panose="020B0604020202020204" pitchFamily="34" charset="0"/>
                <a:cs typeface="Arial" panose="020B0604020202020204" pitchFamily="34" charset="0"/>
              </a:rPr>
              <a:t>Quick Review:  Gravimetric Geoid</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Geopotential → geoid</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From GNSS to orthometric heights</a:t>
            </a:r>
          </a:p>
          <a:p>
            <a:pPr eaLnBrk="1" hangingPunct="1"/>
            <a:r>
              <a:rPr lang="en-US" altLang="en-US" sz="2000" dirty="0">
                <a:latin typeface="Arial" panose="020B0604020202020204" pitchFamily="34" charset="0"/>
                <a:cs typeface="Arial" panose="020B0604020202020204" pitchFamily="34" charset="0"/>
              </a:rPr>
              <a:t>How do we determine the geoid?</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GRAV-D → models</a:t>
            </a:r>
          </a:p>
          <a:p>
            <a:r>
              <a:rPr lang="en-US" altLang="en-US" sz="2000" dirty="0">
                <a:latin typeface="Arial" panose="020B0604020202020204" pitchFamily="34" charset="0"/>
                <a:cs typeface="Arial" panose="020B0604020202020204" pitchFamily="34" charset="0"/>
              </a:rPr>
              <a:t>How do we know this will all work?</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Ground truth tests:  the Geoid Slope Validation Surveys</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Techniques</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Pictures</a:t>
            </a:r>
          </a:p>
          <a:p>
            <a:pPr lvl="1">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Results </a:t>
            </a:r>
          </a:p>
          <a:p>
            <a:r>
              <a:rPr lang="en-US" altLang="en-US" sz="2000" dirty="0">
                <a:latin typeface="Arial" panose="020B0604020202020204" pitchFamily="34" charset="0"/>
                <a:cs typeface="Arial" panose="020B0604020202020204" pitchFamily="34" charset="0"/>
              </a:rPr>
              <a:t>Conclusions</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1200">
                <a:solidFill>
                  <a:srgbClr val="898989"/>
                </a:solidFill>
              </a:rPr>
              <a:pPr>
                <a:spcBef>
                  <a:spcPct val="0"/>
                </a:spcBef>
                <a:buFontTx/>
                <a:buNone/>
              </a:pPr>
              <a:t>2</a:t>
            </a:fld>
            <a:endParaRPr lang="en-US" altLang="en-US" sz="1200">
              <a:solidFill>
                <a:srgbClr val="898989"/>
              </a:solidFill>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2404412"/>
            <a:ext cx="5260276" cy="4038600"/>
          </a:xfrm>
          <a:prstGeom prst="rect">
            <a:avLst/>
          </a:prstGeom>
        </p:spPr>
      </p:pic>
      <p:sp>
        <p:nvSpPr>
          <p:cNvPr id="59394" name="Title 1"/>
          <p:cNvSpPr>
            <a:spLocks noGrp="1"/>
          </p:cNvSpPr>
          <p:nvPr>
            <p:ph type="title"/>
          </p:nvPr>
        </p:nvSpPr>
        <p:spPr>
          <a:xfrm>
            <a:off x="3613150" y="400571"/>
            <a:ext cx="3886200" cy="715962"/>
          </a:xfrm>
        </p:spPr>
        <p:txBody>
          <a:bodyPr/>
          <a:lstStyle/>
          <a:p>
            <a:pPr eaLnBrk="1" hangingPunct="1"/>
            <a:r>
              <a:rPr lang="en-US" altLang="en-US" sz="3600" b="1" dirty="0">
                <a:latin typeface="Arial" panose="020B0604020202020204" pitchFamily="34" charset="0"/>
                <a:cs typeface="Arial" panose="020B0604020202020204" pitchFamily="34" charset="0"/>
              </a:rPr>
              <a:t>Validation!</a:t>
            </a:r>
          </a:p>
        </p:txBody>
      </p:sp>
      <p:sp>
        <p:nvSpPr>
          <p:cNvPr id="59395" name="Slide Number Placeholder 3"/>
          <p:cNvSpPr>
            <a:spLocks noGrp="1"/>
          </p:cNvSpPr>
          <p:nvPr>
            <p:ph type="sldNum" sz="quarter" idx="12"/>
          </p:nvPr>
        </p:nvSpPr>
        <p:spPr bwMode="auto">
          <a:xfrm>
            <a:off x="10272713" y="6492876"/>
            <a:ext cx="547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7AD8214-56A0-4ECC-92E2-19D1A3DB5AC9}" type="slidenum">
              <a:rPr lang="en-US" altLang="en-US" sz="1200">
                <a:solidFill>
                  <a:srgbClr val="898989"/>
                </a:solidFill>
              </a:rPr>
              <a:pPr>
                <a:spcBef>
                  <a:spcPct val="0"/>
                </a:spcBef>
                <a:buFontTx/>
                <a:buNone/>
              </a:pPr>
              <a:t>20</a:t>
            </a:fld>
            <a:endParaRPr lang="en-US" altLang="en-US" sz="1200" dirty="0">
              <a:solidFill>
                <a:srgbClr val="898989"/>
              </a:solidFill>
            </a:endParaRPr>
          </a:p>
        </p:txBody>
      </p:sp>
      <p:sp>
        <p:nvSpPr>
          <p:cNvPr id="23556" name="Rectangle 4"/>
          <p:cNvSpPr>
            <a:spLocks noChangeArrowheads="1"/>
          </p:cNvSpPr>
          <p:nvPr/>
        </p:nvSpPr>
        <p:spPr bwMode="auto">
          <a:xfrm>
            <a:off x="3657600" y="1031951"/>
            <a:ext cx="81978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00100" indent="-3429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auto" hangingPunct="1">
              <a:spcBef>
                <a:spcPct val="0"/>
              </a:spcBef>
              <a:spcAft>
                <a:spcPts val="0"/>
              </a:spcAft>
              <a:defRPr/>
            </a:pPr>
            <a:r>
              <a:rPr lang="en-US" altLang="en-US" sz="2000" dirty="0">
                <a:latin typeface="+mn-lt"/>
                <a:ea typeface="ＭＳ Ｐゴシック" charset="0"/>
                <a:cs typeface="ＭＳ Ｐゴシック" charset="0"/>
              </a:rPr>
              <a:t>Texas and Iowa GSVS both </a:t>
            </a:r>
            <a:r>
              <a:rPr lang="en-US" altLang="en-US" sz="2000" b="1" dirty="0">
                <a:latin typeface="+mn-lt"/>
                <a:ea typeface="ＭＳ Ｐゴシック" charset="0"/>
                <a:cs typeface="ＭＳ Ｐゴシック" charset="0"/>
              </a:rPr>
              <a:t>confirmed</a:t>
            </a:r>
            <a:r>
              <a:rPr lang="en-US" altLang="en-US" sz="2000" dirty="0">
                <a:latin typeface="+mn-lt"/>
                <a:ea typeface="ＭＳ Ｐゴシック" charset="0"/>
                <a:cs typeface="ＭＳ Ｐゴシック" charset="0"/>
              </a:rPr>
              <a:t>   1-2cm geoid accuracy, as expected.</a:t>
            </a:r>
          </a:p>
          <a:p>
            <a:pPr eaLnBrk="1" fontAlgn="auto" hangingPunct="1">
              <a:spcBef>
                <a:spcPct val="0"/>
              </a:spcBef>
              <a:spcAft>
                <a:spcPts val="0"/>
              </a:spcAft>
              <a:defRPr/>
            </a:pPr>
            <a:r>
              <a:rPr lang="en-US" altLang="en-US" sz="2000" dirty="0">
                <a:latin typeface="+mn-lt"/>
                <a:ea typeface="ＭＳ Ｐゴシック" charset="0"/>
                <a:cs typeface="ＭＳ Ｐゴシック" charset="0"/>
              </a:rPr>
              <a:t>Colorado clocked in at about 3-5 cm, which isn’t too shabby in the worst terrain we’ve got!</a:t>
            </a:r>
          </a:p>
        </p:txBody>
      </p:sp>
      <p:sp>
        <p:nvSpPr>
          <p:cNvPr id="59397" name="Rectangle 6"/>
          <p:cNvSpPr>
            <a:spLocks noChangeArrowheads="1"/>
          </p:cNvSpPr>
          <p:nvPr/>
        </p:nvSpPr>
        <p:spPr bwMode="auto">
          <a:xfrm>
            <a:off x="125027" y="5479149"/>
            <a:ext cx="7331687" cy="1237262"/>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71450" indent="-171450" eaLnBrk="1" hangingPunct="1">
              <a:spcBef>
                <a:spcPct val="0"/>
              </a:spcBef>
            </a:pPr>
            <a:r>
              <a:rPr lang="en-US" altLang="en-US" sz="1200" dirty="0">
                <a:solidFill>
                  <a:schemeClr val="tx1">
                    <a:lumMod val="65000"/>
                    <a:lumOff val="35000"/>
                  </a:schemeClr>
                </a:solidFill>
              </a:rPr>
              <a:t>Smith </a:t>
            </a:r>
            <a:r>
              <a:rPr lang="en-US" altLang="en-US" sz="1200" i="1" dirty="0">
                <a:solidFill>
                  <a:schemeClr val="tx1">
                    <a:lumMod val="65000"/>
                    <a:lumOff val="35000"/>
                  </a:schemeClr>
                </a:solidFill>
              </a:rPr>
              <a:t>et al</a:t>
            </a:r>
            <a:r>
              <a:rPr lang="en-US" altLang="en-US" sz="1200" dirty="0">
                <a:solidFill>
                  <a:schemeClr val="tx1">
                    <a:lumMod val="65000"/>
                    <a:lumOff val="35000"/>
                  </a:schemeClr>
                </a:solidFill>
              </a:rPr>
              <a:t>., Confirming regional 1 cm differential geoid accuracy from airborne gravimetry: the Geoid Slope Validation Survey of 2011, Journal of Geodesy, 2013.</a:t>
            </a:r>
          </a:p>
          <a:p>
            <a:pPr marL="171450" indent="-171450" eaLnBrk="1" hangingPunct="1">
              <a:spcBef>
                <a:spcPct val="0"/>
              </a:spcBef>
            </a:pPr>
            <a:r>
              <a:rPr lang="en-US" altLang="en-US" sz="1200" dirty="0">
                <a:solidFill>
                  <a:schemeClr val="tx1">
                    <a:lumMod val="65000"/>
                    <a:lumOff val="35000"/>
                  </a:schemeClr>
                </a:solidFill>
              </a:rPr>
              <a:t>Wang, </a:t>
            </a:r>
            <a:r>
              <a:rPr lang="en-US" altLang="en-US" sz="1200" i="1" dirty="0">
                <a:solidFill>
                  <a:schemeClr val="tx1">
                    <a:lumMod val="65000"/>
                    <a:lumOff val="35000"/>
                  </a:schemeClr>
                </a:solidFill>
              </a:rPr>
              <a:t>et al</a:t>
            </a:r>
            <a:r>
              <a:rPr lang="en-US" altLang="en-US" sz="1200" dirty="0">
                <a:solidFill>
                  <a:schemeClr val="tx1">
                    <a:lumMod val="65000"/>
                    <a:lumOff val="35000"/>
                  </a:schemeClr>
                </a:solidFill>
              </a:rPr>
              <a:t>., The Geoid Slope validation Survey 2014 and GRAV-D airborne gravity enhanced geoid comparison results in Iowa, J </a:t>
            </a:r>
            <a:r>
              <a:rPr lang="en-US" altLang="en-US" sz="1200" dirty="0" err="1">
                <a:solidFill>
                  <a:schemeClr val="tx1">
                    <a:lumMod val="65000"/>
                    <a:lumOff val="35000"/>
                  </a:schemeClr>
                </a:solidFill>
              </a:rPr>
              <a:t>Geod</a:t>
            </a:r>
            <a:r>
              <a:rPr lang="en-US" altLang="en-US" sz="1200" dirty="0">
                <a:solidFill>
                  <a:schemeClr val="tx1">
                    <a:lumMod val="65000"/>
                    <a:lumOff val="35000"/>
                  </a:schemeClr>
                </a:solidFill>
              </a:rPr>
              <a:t>, 2017.</a:t>
            </a:r>
          </a:p>
          <a:p>
            <a:pPr marL="171450" indent="-171450"/>
            <a:r>
              <a:rPr lang="en-US" sz="1200" dirty="0">
                <a:solidFill>
                  <a:schemeClr val="tx1">
                    <a:lumMod val="65000"/>
                    <a:lumOff val="35000"/>
                  </a:schemeClr>
                </a:solidFill>
              </a:rPr>
              <a:t>van Westrum D, Ahlgren K, Hirt C, Guillaume S, A Geoid Slope Validation Survey (2017) in the Rugged Terrain of Colorado, </a:t>
            </a:r>
            <a:r>
              <a:rPr lang="nl-NL" sz="1200" dirty="0">
                <a:solidFill>
                  <a:schemeClr val="tx1">
                    <a:lumMod val="65000"/>
                    <a:lumOff val="35000"/>
                  </a:schemeClr>
                </a:solidFill>
              </a:rPr>
              <a:t>USA.,  Journal of Geodesy, 2021. </a:t>
            </a:r>
            <a:endParaRPr lang="en-US" altLang="en-US" sz="1200" dirty="0">
              <a:solidFill>
                <a:schemeClr val="tx1">
                  <a:lumMod val="65000"/>
                  <a:lumOff val="35000"/>
                </a:schemeClr>
              </a:solidFill>
            </a:endParaRPr>
          </a:p>
        </p:txBody>
      </p:sp>
      <p:pic>
        <p:nvPicPr>
          <p:cNvPr id="59399" name="Picture 8" descr="C:\temp\geoidModel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838200"/>
            <a:ext cx="3536950" cy="453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3581400" y="2438400"/>
            <a:ext cx="4024409" cy="2367839"/>
          </a:xfrm>
          <a:prstGeom prst="rect">
            <a:avLst/>
          </a:prstGeom>
        </p:spPr>
      </p:pic>
      <p:sp>
        <p:nvSpPr>
          <p:cNvPr id="3" name="TextBox 2"/>
          <p:cNvSpPr txBox="1"/>
          <p:nvPr/>
        </p:nvSpPr>
        <p:spPr>
          <a:xfrm>
            <a:off x="152400" y="599491"/>
            <a:ext cx="1204882" cy="369332"/>
          </a:xfrm>
          <a:prstGeom prst="rect">
            <a:avLst/>
          </a:prstGeom>
          <a:solidFill>
            <a:srgbClr val="FF0000"/>
          </a:solidFill>
        </p:spPr>
        <p:txBody>
          <a:bodyPr wrap="none" rtlCol="0">
            <a:spAutoFit/>
          </a:bodyPr>
          <a:lstStyle/>
          <a:p>
            <a:r>
              <a:rPr lang="en-US" dirty="0">
                <a:solidFill>
                  <a:srgbClr val="FFFF00"/>
                </a:solidFill>
              </a:rPr>
              <a:t>Texas 2011</a:t>
            </a:r>
          </a:p>
        </p:txBody>
      </p:sp>
      <p:sp>
        <p:nvSpPr>
          <p:cNvPr id="11" name="TextBox 10"/>
          <p:cNvSpPr txBox="1"/>
          <p:nvPr/>
        </p:nvSpPr>
        <p:spPr>
          <a:xfrm>
            <a:off x="3778186" y="2209800"/>
            <a:ext cx="1157433" cy="369332"/>
          </a:xfrm>
          <a:prstGeom prst="rect">
            <a:avLst/>
          </a:prstGeom>
          <a:solidFill>
            <a:srgbClr val="FF0000"/>
          </a:solidFill>
        </p:spPr>
        <p:txBody>
          <a:bodyPr wrap="none" rtlCol="0">
            <a:spAutoFit/>
          </a:bodyPr>
          <a:lstStyle/>
          <a:p>
            <a:r>
              <a:rPr lang="en-US" dirty="0">
                <a:solidFill>
                  <a:srgbClr val="FFFF00"/>
                </a:solidFill>
              </a:rPr>
              <a:t>Iowa 2014</a:t>
            </a:r>
          </a:p>
        </p:txBody>
      </p:sp>
      <p:sp>
        <p:nvSpPr>
          <p:cNvPr id="12" name="TextBox 11"/>
          <p:cNvSpPr txBox="1"/>
          <p:nvPr/>
        </p:nvSpPr>
        <p:spPr>
          <a:xfrm>
            <a:off x="7467600" y="2209800"/>
            <a:ext cx="1555298" cy="369332"/>
          </a:xfrm>
          <a:prstGeom prst="rect">
            <a:avLst/>
          </a:prstGeom>
          <a:solidFill>
            <a:srgbClr val="FF0000"/>
          </a:solidFill>
        </p:spPr>
        <p:txBody>
          <a:bodyPr wrap="none" rtlCol="0">
            <a:spAutoFit/>
          </a:bodyPr>
          <a:lstStyle/>
          <a:p>
            <a:r>
              <a:rPr lang="en-US" dirty="0">
                <a:solidFill>
                  <a:srgbClr val="FFFF00"/>
                </a:solidFill>
              </a:rPr>
              <a:t>Colorado 2017</a:t>
            </a:r>
          </a:p>
        </p:txBody>
      </p:sp>
    </p:spTree>
    <p:extLst>
      <p:ext uri="{BB962C8B-B14F-4D97-AF65-F5344CB8AC3E}">
        <p14:creationId xmlns:p14="http://schemas.microsoft.com/office/powerpoint/2010/main" val="1334344200"/>
      </p:ext>
    </p:extLst>
  </p:cSld>
  <p:clrMapOvr>
    <a:overrideClrMapping bg1="lt1" tx1="dk1" bg2="lt2" tx2="dk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z="3600" b="1" dirty="0">
                <a:latin typeface="Arial" panose="020B0604020202020204" pitchFamily="34" charset="0"/>
                <a:cs typeface="Arial" panose="020B0604020202020204" pitchFamily="34" charset="0"/>
              </a:rPr>
              <a:t>Conclusions</a:t>
            </a:r>
          </a:p>
        </p:txBody>
      </p:sp>
      <mc:AlternateContent xmlns:mc="http://schemas.openxmlformats.org/markup-compatibility/2006">
        <mc:Choice xmlns:a14="http://schemas.microsoft.com/office/drawing/2010/main" Requires="a14">
          <p:sp>
            <p:nvSpPr>
              <p:cNvPr id="56323" name="Content Placeholder 2"/>
              <p:cNvSpPr>
                <a:spLocks noGrp="1"/>
              </p:cNvSpPr>
              <p:nvPr>
                <p:ph idx="1"/>
              </p:nvPr>
            </p:nvSpPr>
            <p:spPr>
              <a:xfrm>
                <a:off x="304800" y="1338264"/>
                <a:ext cx="11353800" cy="4300536"/>
              </a:xfrm>
            </p:spPr>
            <p:txBody>
              <a:bodyPr>
                <a:normAutofit fontScale="55000" lnSpcReduction="20000"/>
              </a:bodyPr>
              <a:lstStyle/>
              <a:p>
                <a:pPr>
                  <a:lnSpc>
                    <a:spcPct val="120000"/>
                  </a:lnSpc>
                </a:pPr>
                <a:r>
                  <a:rPr lang="en-US" sz="3800" dirty="0">
                    <a:latin typeface="Arial" panose="020B0604020202020204" pitchFamily="34" charset="0"/>
                    <a:cs typeface="Arial" panose="020B0604020202020204" pitchFamily="34" charset="0"/>
                  </a:rPr>
                  <a:t>We have two independent techniques – GPS/spirit leveling and DoV observations – that can determine the geoid to better than ±2 cm in any terrain and at all length scales (from 1 to &gt;300km).</a:t>
                </a:r>
              </a:p>
              <a:p>
                <a:pPr>
                  <a:lnSpc>
                    <a:spcPct val="120000"/>
                  </a:lnSpc>
                </a:pPr>
                <a:r>
                  <a:rPr lang="en-US" altLang="en-US" sz="3800" dirty="0">
                    <a:latin typeface="Arial" panose="020B0604020202020204" pitchFamily="34" charset="0"/>
                    <a:cs typeface="Arial" panose="020B0604020202020204" pitchFamily="34" charset="0"/>
                  </a:rPr>
                  <a:t>Differential geoid model accuracies of ±1-2 cm are achievable in most areas, increasing to about ±3-5 cm in the highest/most rugged terrain.</a:t>
                </a:r>
              </a:p>
              <a:p>
                <a:pPr>
                  <a:lnSpc>
                    <a:spcPct val="120000"/>
                  </a:lnSpc>
                </a:pPr>
                <a:r>
                  <a:rPr lang="en-US" altLang="en-US" sz="3800" dirty="0">
                    <a:latin typeface="Arial" panose="020B0604020202020204" pitchFamily="34" charset="0"/>
                    <a:cs typeface="Arial" panose="020B0604020202020204" pitchFamily="34" charset="0"/>
                  </a:rPr>
                  <a:t>When combined with typical GNSS uncertainties after a few hours of observation,  </a:t>
                </a:r>
              </a:p>
              <a:p>
                <a:pPr marL="0" indent="0" algn="ctr">
                  <a:lnSpc>
                    <a:spcPct val="120000"/>
                  </a:lnSpc>
                  <a:buNone/>
                </a:pPr>
                <a:r>
                  <a:rPr lang="en-US" altLang="en-US" sz="3800" dirty="0">
                    <a:latin typeface="Arial" panose="020B0604020202020204" pitchFamily="34" charset="0"/>
                    <a:cs typeface="Arial" panose="020B0604020202020204" pitchFamily="34" charset="0"/>
                  </a:rPr>
                  <a:t>total </a:t>
                </a:r>
                <a:r>
                  <a:rPr lang="en-US" altLang="en-US" sz="3800" dirty="0" err="1">
                    <a:latin typeface="Arial" panose="020B0604020202020204" pitchFamily="34" charset="0"/>
                    <a:cs typeface="Arial" panose="020B0604020202020204" pitchFamily="34" charset="0"/>
                  </a:rPr>
                  <a:t>uncert</a:t>
                </a:r>
                <a:r>
                  <a:rPr lang="en-US" altLang="en-US" sz="3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altLang="en-US" sz="3800" i="1" smtClean="0">
                            <a:latin typeface="Cambria Math" panose="02040503050406030204" pitchFamily="18" charset="0"/>
                            <a:cs typeface="Arial" panose="020B0604020202020204" pitchFamily="34" charset="0"/>
                          </a:rPr>
                        </m:ctrlPr>
                      </m:radPr>
                      <m:deg/>
                      <m:e>
                        <m:r>
                          <a:rPr lang="en-US" altLang="en-US" sz="3800" b="0" i="1" smtClean="0">
                            <a:latin typeface="Cambria Math" panose="02040503050406030204" pitchFamily="18" charset="0"/>
                            <a:cs typeface="Arial" panose="020B0604020202020204" pitchFamily="34" charset="0"/>
                          </a:rPr>
                          <m:t> </m:t>
                        </m:r>
                        <m:sSup>
                          <m:sSupPr>
                            <m:ctrlPr>
                              <a:rPr lang="en-US" altLang="en-US" sz="3800" b="0" i="1" smtClean="0">
                                <a:latin typeface="Cambria Math" panose="02040503050406030204" pitchFamily="18" charset="0"/>
                                <a:cs typeface="Arial" panose="020B0604020202020204" pitchFamily="34" charset="0"/>
                              </a:rPr>
                            </m:ctrlPr>
                          </m:sSupPr>
                          <m:e>
                            <m:r>
                              <m:rPr>
                                <m:nor/>
                              </m:rPr>
                              <a:rPr lang="en-US" altLang="en-US" sz="3800" b="0" i="0" dirty="0" smtClean="0">
                                <a:latin typeface="Arial" panose="020B0604020202020204" pitchFamily="34" charset="0"/>
                                <a:cs typeface="Arial" panose="020B0604020202020204" pitchFamily="34" charset="0"/>
                              </a:rPr>
                              <m:t>GNSS</m:t>
                            </m:r>
                            <m:r>
                              <m:rPr>
                                <m:nor/>
                              </m:rPr>
                              <a:rPr lang="en-US" altLang="en-US" sz="3800" dirty="0">
                                <a:latin typeface="Arial" panose="020B0604020202020204" pitchFamily="34" charset="0"/>
                                <a:cs typeface="Arial" panose="020B0604020202020204" pitchFamily="34" charset="0"/>
                              </a:rPr>
                              <m:t> </m:t>
                            </m:r>
                            <m:r>
                              <m:rPr>
                                <m:nor/>
                              </m:rPr>
                              <a:rPr lang="en-US" altLang="en-US" sz="3800" dirty="0">
                                <a:latin typeface="Arial" panose="020B0604020202020204" pitchFamily="34" charset="0"/>
                                <a:cs typeface="Arial" panose="020B0604020202020204" pitchFamily="34" charset="0"/>
                              </a:rPr>
                              <m:t>uncert</m:t>
                            </m:r>
                          </m:e>
                          <m:sup>
                            <m:r>
                              <a:rPr lang="en-US" altLang="en-US" sz="3800" b="0" i="1" smtClean="0">
                                <a:latin typeface="Cambria Math" panose="02040503050406030204" pitchFamily="18" charset="0"/>
                                <a:cs typeface="Arial" panose="020B0604020202020204" pitchFamily="34" charset="0"/>
                              </a:rPr>
                              <m:t>2</m:t>
                            </m:r>
                          </m:sup>
                        </m:sSup>
                        <m:r>
                          <a:rPr lang="en-US" altLang="en-US" sz="3800" b="0" i="1" smtClean="0">
                            <a:latin typeface="Cambria Math" panose="02040503050406030204" pitchFamily="18" charset="0"/>
                            <a:cs typeface="Arial" panose="020B0604020202020204" pitchFamily="34" charset="0"/>
                          </a:rPr>
                          <m:t>+</m:t>
                        </m:r>
                        <m:sSup>
                          <m:sSupPr>
                            <m:ctrlPr>
                              <a:rPr lang="en-US" altLang="en-US" sz="3800" i="1">
                                <a:latin typeface="Cambria Math" panose="02040503050406030204" pitchFamily="18" charset="0"/>
                                <a:cs typeface="Arial" panose="020B0604020202020204" pitchFamily="34" charset="0"/>
                              </a:rPr>
                            </m:ctrlPr>
                          </m:sSupPr>
                          <m:e>
                            <m:r>
                              <m:rPr>
                                <m:nor/>
                              </m:rPr>
                              <a:rPr lang="en-US" altLang="en-US" sz="3800" dirty="0">
                                <a:latin typeface="Arial" panose="020B0604020202020204" pitchFamily="34" charset="0"/>
                                <a:cs typeface="Arial" panose="020B0604020202020204" pitchFamily="34" charset="0"/>
                              </a:rPr>
                              <m:t>geoid</m:t>
                            </m:r>
                            <m:r>
                              <m:rPr>
                                <m:nor/>
                              </m:rPr>
                              <a:rPr lang="en-US" altLang="en-US" sz="3800" dirty="0">
                                <a:latin typeface="Arial" panose="020B0604020202020204" pitchFamily="34" charset="0"/>
                                <a:cs typeface="Arial" panose="020B0604020202020204" pitchFamily="34" charset="0"/>
                              </a:rPr>
                              <m:t> </m:t>
                            </m:r>
                            <m:r>
                              <m:rPr>
                                <m:nor/>
                              </m:rPr>
                              <a:rPr lang="en-US" altLang="en-US" sz="3800" dirty="0">
                                <a:latin typeface="Arial" panose="020B0604020202020204" pitchFamily="34" charset="0"/>
                                <a:cs typeface="Arial" panose="020B0604020202020204" pitchFamily="34" charset="0"/>
                              </a:rPr>
                              <m:t>uncert</m:t>
                            </m:r>
                          </m:e>
                          <m:sup>
                            <m:r>
                              <a:rPr lang="en-US" altLang="en-US" sz="3800" i="1">
                                <a:latin typeface="Cambria Math" panose="02040503050406030204" pitchFamily="18" charset="0"/>
                                <a:cs typeface="Arial" panose="020B0604020202020204" pitchFamily="34" charset="0"/>
                              </a:rPr>
                              <m:t>2</m:t>
                            </m:r>
                          </m:sup>
                        </m:sSup>
                      </m:e>
                    </m:rad>
                  </m:oMath>
                </a14:m>
                <a:r>
                  <a:rPr lang="en-US" altLang="en-US" sz="3800" dirty="0">
                    <a:latin typeface="Arial" panose="020B0604020202020204" pitchFamily="34" charset="0"/>
                    <a:cs typeface="Arial" panose="020B0604020202020204" pitchFamily="34" charset="0"/>
                  </a:rPr>
                  <a:t>,</a:t>
                </a:r>
              </a:p>
              <a:p>
                <a:pPr marL="0" indent="0" algn="ctr">
                  <a:lnSpc>
                    <a:spcPct val="120000"/>
                  </a:lnSpc>
                  <a:buNone/>
                </a:pPr>
                <a:r>
                  <a:rPr lang="en-US" altLang="en-US" sz="3800" dirty="0">
                    <a:latin typeface="Arial" panose="020B0604020202020204" pitchFamily="34" charset="0"/>
                    <a:cs typeface="Arial" panose="020B0604020202020204" pitchFamily="34" charset="0"/>
                  </a:rPr>
                  <a:t>e.g.,  </a:t>
                </a:r>
                <a14:m>
                  <m:oMath xmlns:m="http://schemas.openxmlformats.org/officeDocument/2006/math">
                    <m:rad>
                      <m:radPr>
                        <m:degHide m:val="on"/>
                        <m:ctrlPr>
                          <a:rPr lang="en-US" altLang="en-US" sz="3800" i="1">
                            <a:latin typeface="Cambria Math" panose="02040503050406030204" pitchFamily="18" charset="0"/>
                            <a:cs typeface="Arial" panose="020B0604020202020204" pitchFamily="34" charset="0"/>
                          </a:rPr>
                        </m:ctrlPr>
                      </m:radPr>
                      <m:deg/>
                      <m:e>
                        <m:sSup>
                          <m:sSupPr>
                            <m:ctrlPr>
                              <a:rPr lang="en-US" altLang="en-US" sz="3800" i="1">
                                <a:latin typeface="Cambria Math" panose="02040503050406030204" pitchFamily="18" charset="0"/>
                                <a:cs typeface="Arial" panose="020B0604020202020204" pitchFamily="34" charset="0"/>
                              </a:rPr>
                            </m:ctrlPr>
                          </m:sSupPr>
                          <m:e>
                            <m:r>
                              <m:rPr>
                                <m:nor/>
                              </m:rPr>
                              <a:rPr lang="en-US" altLang="en-US" sz="3800" b="0" i="0" smtClean="0">
                                <a:latin typeface="Cambria Math" panose="02040503050406030204" pitchFamily="18" charset="0"/>
                                <a:cs typeface="Arial" panose="020B0604020202020204" pitchFamily="34" charset="0"/>
                              </a:rPr>
                              <m:t>1</m:t>
                            </m:r>
                          </m:e>
                          <m:sup>
                            <m:r>
                              <a:rPr lang="en-US" altLang="en-US" sz="3800" i="1">
                                <a:latin typeface="Cambria Math" panose="02040503050406030204" pitchFamily="18" charset="0"/>
                                <a:cs typeface="Arial" panose="020B0604020202020204" pitchFamily="34" charset="0"/>
                              </a:rPr>
                              <m:t>2</m:t>
                            </m:r>
                          </m:sup>
                        </m:sSup>
                        <m:r>
                          <a:rPr lang="en-US" altLang="en-US" sz="3800" i="1">
                            <a:latin typeface="Cambria Math" panose="02040503050406030204" pitchFamily="18" charset="0"/>
                            <a:cs typeface="Arial" panose="020B0604020202020204" pitchFamily="34" charset="0"/>
                          </a:rPr>
                          <m:t>+</m:t>
                        </m:r>
                        <m:sSup>
                          <m:sSupPr>
                            <m:ctrlPr>
                              <a:rPr lang="en-US" altLang="en-US" sz="3800" i="1">
                                <a:latin typeface="Cambria Math" panose="02040503050406030204" pitchFamily="18" charset="0"/>
                                <a:cs typeface="Arial" panose="020B0604020202020204" pitchFamily="34" charset="0"/>
                              </a:rPr>
                            </m:ctrlPr>
                          </m:sSupPr>
                          <m:e>
                            <m:r>
                              <m:rPr>
                                <m:nor/>
                              </m:rPr>
                              <a:rPr lang="en-US" altLang="en-US" sz="3800" b="0" i="0" smtClean="0">
                                <a:latin typeface="Cambria Math" panose="02040503050406030204" pitchFamily="18" charset="0"/>
                                <a:cs typeface="Arial" panose="020B0604020202020204" pitchFamily="34" charset="0"/>
                              </a:rPr>
                              <m:t>3</m:t>
                            </m:r>
                          </m:e>
                          <m:sup>
                            <m:r>
                              <a:rPr lang="en-US" altLang="en-US" sz="3800" i="1">
                                <a:latin typeface="Cambria Math" panose="02040503050406030204" pitchFamily="18" charset="0"/>
                                <a:cs typeface="Arial" panose="020B0604020202020204" pitchFamily="34" charset="0"/>
                              </a:rPr>
                              <m:t>2</m:t>
                            </m:r>
                          </m:sup>
                        </m:sSup>
                      </m:e>
                    </m:rad>
                  </m:oMath>
                </a14:m>
                <a:r>
                  <a:rPr lang="en-US" altLang="en-US" sz="3800" dirty="0">
                    <a:latin typeface="Arial" panose="020B0604020202020204" pitchFamily="34" charset="0"/>
                    <a:cs typeface="Arial" panose="020B0604020202020204" pitchFamily="34" charset="0"/>
                  </a:rPr>
                  <a:t> ≈ 3.1 cm,</a:t>
                </a:r>
              </a:p>
              <a:p>
                <a:pPr marL="533386" lvl="1" indent="0">
                  <a:lnSpc>
                    <a:spcPct val="120000"/>
                  </a:lnSpc>
                  <a:buNone/>
                </a:pPr>
                <a:r>
                  <a:rPr lang="en-US" altLang="en-US" sz="3800" dirty="0">
                    <a:latin typeface="Arial" panose="020B0604020202020204" pitchFamily="34" charset="0"/>
                    <a:cs typeface="Arial" panose="020B0604020202020204" pitchFamily="34" charset="0"/>
                  </a:rPr>
                  <a:t>the gravimetric geoid will allow for autonomous determination of orthometric heights at the few cm level, anywhere in the US.</a:t>
                </a:r>
              </a:p>
            </p:txBody>
          </p:sp>
        </mc:Choice>
        <mc:Fallback>
          <p:sp>
            <p:nvSpPr>
              <p:cNvPr id="56323" name="Content Placeholder 2"/>
              <p:cNvSpPr>
                <a:spLocks noGrp="1" noRot="1" noChangeAspect="1" noMove="1" noResize="1" noEditPoints="1" noAdjustHandles="1" noChangeArrowheads="1" noChangeShapeType="1" noTextEdit="1"/>
              </p:cNvSpPr>
              <p:nvPr>
                <p:ph idx="1"/>
              </p:nvPr>
            </p:nvSpPr>
            <p:spPr>
              <a:xfrm>
                <a:off x="304800" y="1338264"/>
                <a:ext cx="11353800" cy="4300536"/>
              </a:xfrm>
              <a:blipFill>
                <a:blip r:embed="rId4"/>
                <a:stretch>
                  <a:fillRect l="-559" t="-882" r="-670"/>
                </a:stretch>
              </a:blipFill>
            </p:spPr>
            <p:txBody>
              <a:bodyPr/>
              <a:lstStyle/>
              <a:p>
                <a:r>
                  <a:rPr lang="en-US">
                    <a:noFill/>
                  </a:rPr>
                  <a:t> </a:t>
                </a:r>
              </a:p>
            </p:txBody>
          </p:sp>
        </mc:Fallback>
      </mc:AlternateContent>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1200">
                <a:solidFill>
                  <a:srgbClr val="898989"/>
                </a:solidFill>
              </a:rPr>
              <a:pPr>
                <a:spcBef>
                  <a:spcPct val="0"/>
                </a:spcBef>
                <a:buFontTx/>
                <a:buNone/>
              </a:pPr>
              <a:t>21</a:t>
            </a:fld>
            <a:endParaRPr lang="en-US" altLang="en-US" sz="1200">
              <a:solidFill>
                <a:srgbClr val="898989"/>
              </a:solidFill>
            </a:endParaRPr>
          </a:p>
        </p:txBody>
      </p:sp>
    </p:spTree>
    <p:extLst>
      <p:ext uri="{BB962C8B-B14F-4D97-AF65-F5344CB8AC3E}">
        <p14:creationId xmlns:p14="http://schemas.microsoft.com/office/powerpoint/2010/main" val="1819564363"/>
      </p:ext>
    </p:extLst>
  </p:cSld>
  <p:clrMapOvr>
    <a:overrideClrMapping bg1="lt1" tx1="dk1" bg2="lt2" tx2="dk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a:xfrm>
            <a:off x="613719" y="1009650"/>
            <a:ext cx="10972800" cy="1143000"/>
          </a:xfrm>
        </p:spPr>
        <p:txBody>
          <a:bodyPr/>
          <a:lstStyle/>
          <a:p>
            <a:pPr eaLnBrk="1" hangingPunct="1"/>
            <a:r>
              <a:rPr lang="en-US" altLang="en-US" sz="3600" b="1" dirty="0">
                <a:latin typeface="Arial" panose="020B0604020202020204" pitchFamily="34" charset="0"/>
                <a:cs typeface="Arial" panose="020B0604020202020204" pitchFamily="34" charset="0"/>
              </a:rPr>
              <a:t>Thank you for your attention!</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4D60FD-C5A9-43B4-9C76-037CC86A2F84}" type="slidenum">
              <a:rPr lang="en-US" altLang="en-US" sz="1200">
                <a:solidFill>
                  <a:srgbClr val="898989"/>
                </a:solidFill>
              </a:rPr>
              <a:pPr>
                <a:spcBef>
                  <a:spcPct val="0"/>
                </a:spcBef>
                <a:buFontTx/>
                <a:buNone/>
              </a:pPr>
              <a:t>22</a:t>
            </a:fld>
            <a:endParaRPr lang="en-US" altLang="en-US" sz="1200">
              <a:solidFill>
                <a:srgbClr val="898989"/>
              </a:solidFill>
            </a:endParaRPr>
          </a:p>
        </p:txBody>
      </p:sp>
      <p:sp>
        <p:nvSpPr>
          <p:cNvPr id="9" name="Rectangle 5">
            <a:extLst>
              <a:ext uri="{FF2B5EF4-FFF2-40B4-BE49-F238E27FC236}">
                <a16:creationId xmlns:a16="http://schemas.microsoft.com/office/drawing/2014/main" id="{F58DD736-323C-A04C-9197-959A7E5C5C49}"/>
              </a:ext>
            </a:extLst>
          </p:cNvPr>
          <p:cNvSpPr txBox="1">
            <a:spLocks/>
          </p:cNvSpPr>
          <p:nvPr/>
        </p:nvSpPr>
        <p:spPr>
          <a:xfrm>
            <a:off x="2114550" y="3200400"/>
            <a:ext cx="7962900" cy="264795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800" dirty="0">
                <a:latin typeface="Arial" panose="020B0604020202020204" pitchFamily="34" charset="0"/>
                <a:cs typeface="Arial" panose="020B0604020202020204" pitchFamily="34" charset="0"/>
              </a:rPr>
              <a:t>Derek van </a:t>
            </a:r>
            <a:r>
              <a:rPr lang="en-US" altLang="en-US" sz="2800" dirty="0" err="1">
                <a:latin typeface="Arial" panose="020B0604020202020204" pitchFamily="34" charset="0"/>
                <a:cs typeface="Arial" panose="020B0604020202020204" pitchFamily="34" charset="0"/>
              </a:rPr>
              <a:t>Westrum</a:t>
            </a:r>
            <a:endParaRPr lang="en-US" altLang="en-US" sz="2800" dirty="0">
              <a:latin typeface="Arial" panose="020B0604020202020204" pitchFamily="34" charset="0"/>
              <a:cs typeface="Arial" panose="020B0604020202020204" pitchFamily="34" charset="0"/>
            </a:endParaRPr>
          </a:p>
          <a:p>
            <a:pPr marL="0" indent="0" algn="ctr" eaLnBrk="1" fontAlgn="auto" hangingPunct="1">
              <a:spcBef>
                <a:spcPts val="0"/>
              </a:spcBef>
              <a:spcAft>
                <a:spcPts val="0"/>
              </a:spcAft>
              <a:buNone/>
              <a:defRPr/>
            </a:pPr>
            <a:r>
              <a:rPr lang="en-US" sz="2000" dirty="0">
                <a:solidFill>
                  <a:prstClr val="black"/>
                </a:solidFill>
                <a:effectLst>
                  <a:outerShdw blurRad="38100" dist="38100" dir="2700000" algn="tl">
                    <a:srgbClr val="C0C0C0"/>
                  </a:outerShdw>
                </a:effectLst>
                <a:latin typeface="Arial" panose="020B0604020202020204" pitchFamily="34" charset="0"/>
                <a:ea typeface="ＭＳ Ｐゴシック" charset="0"/>
                <a:hlinkClick r:id="rId4"/>
              </a:rPr>
              <a:t>derek.vanwestrum@noaa.gov</a:t>
            </a:r>
            <a:endParaRPr lang="en-US" sz="2000" dirty="0">
              <a:solidFill>
                <a:prstClr val="black"/>
              </a:solidFill>
              <a:effectLst>
                <a:outerShdw blurRad="38100" dist="38100" dir="2700000" algn="tl">
                  <a:srgbClr val="C0C0C0"/>
                </a:outerShdw>
              </a:effectLst>
              <a:latin typeface="Arial" panose="020B0604020202020204" pitchFamily="34" charset="0"/>
              <a:ea typeface="ＭＳ Ｐゴシック" charset="0"/>
            </a:endParaRPr>
          </a:p>
        </p:txBody>
      </p:sp>
    </p:spTree>
    <p:extLst>
      <p:ext uri="{BB962C8B-B14F-4D97-AF65-F5344CB8AC3E}">
        <p14:creationId xmlns:p14="http://schemas.microsoft.com/office/powerpoint/2010/main" val="3602164998"/>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5602" name="Rectangle 4"/>
          <p:cNvSpPr>
            <a:spLocks noGrp="1"/>
          </p:cNvSpPr>
          <p:nvPr>
            <p:ph type="ctrTitle"/>
          </p:nvPr>
        </p:nvSpPr>
        <p:spPr>
          <a:xfrm>
            <a:off x="730112" y="507028"/>
            <a:ext cx="10369914" cy="425685"/>
          </a:xfrm>
        </p:spPr>
        <p:txBody>
          <a:bodyPr>
            <a:normAutofit fontScale="90000"/>
          </a:bodyPr>
          <a:lstStyle/>
          <a:p>
            <a:pPr eaLnBrk="1" hangingPunct="1"/>
            <a:r>
              <a:rPr lang="en-US" altLang="en-US" sz="3600" b="1" dirty="0">
                <a:latin typeface="Arial" panose="020B0604020202020204" pitchFamily="34" charset="0"/>
                <a:cs typeface="Arial" panose="020B0604020202020204" pitchFamily="34" charset="0"/>
              </a:rPr>
              <a:t>Quick Aside:  Understanding “Geo-Potential”</a:t>
            </a:r>
          </a:p>
        </p:txBody>
      </p:sp>
      <p:sp>
        <p:nvSpPr>
          <p:cNvPr id="140" name="Rectangle 2051"/>
          <p:cNvSpPr txBox="1">
            <a:spLocks noChangeArrowheads="1"/>
          </p:cNvSpPr>
          <p:nvPr/>
        </p:nvSpPr>
        <p:spPr>
          <a:xfrm>
            <a:off x="519342" y="4821580"/>
            <a:ext cx="2514600" cy="1233914"/>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a:latin typeface="Arial" panose="020B0604020202020204" pitchFamily="34" charset="0"/>
                <a:cs typeface="Arial" panose="020B0604020202020204" pitchFamily="34" charset="0"/>
              </a:rPr>
              <a:t>The resting water has “potential” energy just by being high up on this cliff.   </a:t>
            </a:r>
          </a:p>
          <a:p>
            <a:pPr algn="l">
              <a:buSzPct val="65000"/>
            </a:pPr>
            <a:r>
              <a:rPr lang="en-US" altLang="en-US" sz="1600" dirty="0">
                <a:latin typeface="Arial" panose="020B0604020202020204" pitchFamily="34" charset="0"/>
                <a:cs typeface="Arial" panose="020B0604020202020204" pitchFamily="34" charset="0"/>
              </a:rPr>
              <a:t>Energy = </a:t>
            </a:r>
            <a:r>
              <a:rPr lang="en-US" altLang="en-US" sz="1600" dirty="0" err="1">
                <a:latin typeface="Arial" panose="020B0604020202020204" pitchFamily="34" charset="0"/>
                <a:cs typeface="Arial" panose="020B0604020202020204" pitchFamily="34" charset="0"/>
              </a:rPr>
              <a:t>mgh</a:t>
            </a:r>
            <a:r>
              <a:rPr lang="en-US" altLang="en-US" sz="1600" dirty="0">
                <a:latin typeface="Arial" panose="020B0604020202020204" pitchFamily="34" charset="0"/>
                <a:cs typeface="Arial" panose="020B0604020202020204" pitchFamily="34" charset="0"/>
              </a:rPr>
              <a:t> </a:t>
            </a:r>
          </a:p>
        </p:txBody>
      </p:sp>
      <p:sp>
        <p:nvSpPr>
          <p:cNvPr id="153" name="Rectangle 2051"/>
          <p:cNvSpPr txBox="1">
            <a:spLocks noChangeArrowheads="1"/>
          </p:cNvSpPr>
          <p:nvPr/>
        </p:nvSpPr>
        <p:spPr>
          <a:xfrm>
            <a:off x="671742" y="5713552"/>
            <a:ext cx="11215458" cy="8776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endParaRPr lang="en-US" altLang="en-US" sz="1600" dirty="0">
              <a:latin typeface="Arial" panose="020B0604020202020204" pitchFamily="34" charset="0"/>
              <a:cs typeface="Arial" panose="020B0604020202020204" pitchFamily="34" charset="0"/>
            </a:endParaRPr>
          </a:p>
        </p:txBody>
      </p:sp>
      <p:sp>
        <p:nvSpPr>
          <p:cNvPr id="155" name="Rectangle 2051"/>
          <p:cNvSpPr txBox="1">
            <a:spLocks noChangeArrowheads="1"/>
          </p:cNvSpPr>
          <p:nvPr/>
        </p:nvSpPr>
        <p:spPr>
          <a:xfrm>
            <a:off x="4131560" y="4849719"/>
            <a:ext cx="2650240" cy="1205775"/>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a:latin typeface="Arial" panose="020B0604020202020204" pitchFamily="34" charset="0"/>
                <a:cs typeface="Arial" panose="020B0604020202020204" pitchFamily="34" charset="0"/>
              </a:rPr>
              <a:t>That potential energy can turn into real (kinetic) energy by falling.   </a:t>
            </a:r>
          </a:p>
          <a:p>
            <a:pPr algn="l">
              <a:buSzPct val="65000"/>
            </a:pPr>
            <a:r>
              <a:rPr lang="en-US" altLang="en-US" sz="1600" dirty="0">
                <a:latin typeface="Arial" panose="020B0604020202020204" pitchFamily="34" charset="0"/>
                <a:cs typeface="Arial" panose="020B0604020202020204" pitchFamily="34" charset="0"/>
              </a:rPr>
              <a:t>Energy = ½ mv</a:t>
            </a:r>
            <a:r>
              <a:rPr lang="en-US" altLang="en-US" sz="1600" baseline="30000" dirty="0">
                <a:latin typeface="Arial" panose="020B0604020202020204" pitchFamily="34" charset="0"/>
                <a:cs typeface="Arial" panose="020B0604020202020204" pitchFamily="34" charset="0"/>
              </a:rPr>
              <a:t>2</a:t>
            </a:r>
            <a:r>
              <a:rPr lang="en-US" altLang="en-US" sz="1600" dirty="0">
                <a:latin typeface="Arial" panose="020B0604020202020204" pitchFamily="34" charset="0"/>
                <a:cs typeface="Arial" panose="020B0604020202020204" pitchFamily="34" charset="0"/>
              </a:rPr>
              <a:t> (= </a:t>
            </a:r>
            <a:r>
              <a:rPr lang="en-US" altLang="en-US" sz="1600" dirty="0" err="1">
                <a:latin typeface="Arial" panose="020B0604020202020204" pitchFamily="34" charset="0"/>
                <a:cs typeface="Arial" panose="020B0604020202020204" pitchFamily="34" charset="0"/>
              </a:rPr>
              <a:t>mgh</a:t>
            </a:r>
            <a:r>
              <a:rPr lang="en-US" altLang="en-US" sz="1600" dirty="0">
                <a:latin typeface="Arial" panose="020B0604020202020204" pitchFamily="34" charset="0"/>
                <a:cs typeface="Arial" panose="020B0604020202020204" pitchFamily="34" charset="0"/>
              </a:rPr>
              <a:t>)</a:t>
            </a:r>
          </a:p>
        </p:txBody>
      </p:sp>
      <p:cxnSp>
        <p:nvCxnSpPr>
          <p:cNvPr id="42" name="Straight Connector 41"/>
          <p:cNvCxnSpPr/>
          <p:nvPr/>
        </p:nvCxnSpPr>
        <p:spPr>
          <a:xfrm>
            <a:off x="562248" y="2037982"/>
            <a:ext cx="1105628" cy="11321"/>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1667876" y="2049303"/>
            <a:ext cx="0" cy="2010685"/>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67876" y="4059988"/>
            <a:ext cx="1144544" cy="11321"/>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604" name="Rectangle 25603"/>
          <p:cNvSpPr/>
          <p:nvPr/>
        </p:nvSpPr>
        <p:spPr>
          <a:xfrm>
            <a:off x="533400" y="2022632"/>
            <a:ext cx="1188905" cy="2689847"/>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667874" y="4038567"/>
            <a:ext cx="1232717" cy="686891"/>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06" name="Straight Arrow Connector 25605"/>
          <p:cNvCxnSpPr/>
          <p:nvPr/>
        </p:nvCxnSpPr>
        <p:spPr>
          <a:xfrm>
            <a:off x="1857649" y="2048355"/>
            <a:ext cx="0" cy="1979840"/>
          </a:xfrm>
          <a:prstGeom prst="straightConnector1">
            <a:avLst/>
          </a:prstGeom>
          <a:ln>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5608" name="TextBox 25607"/>
          <p:cNvSpPr txBox="1"/>
          <p:nvPr/>
        </p:nvSpPr>
        <p:spPr>
          <a:xfrm>
            <a:off x="1857649" y="3131980"/>
            <a:ext cx="325730" cy="369332"/>
          </a:xfrm>
          <a:prstGeom prst="rect">
            <a:avLst/>
          </a:prstGeom>
          <a:noFill/>
        </p:spPr>
        <p:txBody>
          <a:bodyPr wrap="none" rtlCol="0">
            <a:spAutoFit/>
          </a:bodyPr>
          <a:lstStyle/>
          <a:p>
            <a:r>
              <a:rPr lang="en-US" dirty="0">
                <a:solidFill>
                  <a:schemeClr val="accent1">
                    <a:lumMod val="75000"/>
                  </a:schemeClr>
                </a:solidFill>
              </a:rPr>
              <a:t>h</a:t>
            </a:r>
          </a:p>
        </p:txBody>
      </p:sp>
      <p:sp>
        <p:nvSpPr>
          <p:cNvPr id="173" name="Rectangle 2051"/>
          <p:cNvSpPr txBox="1">
            <a:spLocks noChangeArrowheads="1"/>
          </p:cNvSpPr>
          <p:nvPr/>
        </p:nvSpPr>
        <p:spPr>
          <a:xfrm>
            <a:off x="7635087" y="4800601"/>
            <a:ext cx="4328313" cy="1332186"/>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a:latin typeface="Arial" panose="020B0604020202020204" pitchFamily="34" charset="0"/>
                <a:cs typeface="Arial" panose="020B0604020202020204" pitchFamily="34" charset="0"/>
              </a:rPr>
              <a:t>Think of the Earth as creating a “gravity field” that masses experience. I’ve drawn potential “field lines”</a:t>
            </a:r>
          </a:p>
          <a:p>
            <a:pPr algn="l">
              <a:buSzPct val="65000"/>
            </a:pPr>
            <a:r>
              <a:rPr lang="en-US" altLang="en-US" sz="1600" dirty="0">
                <a:latin typeface="Arial" panose="020B0604020202020204" pitchFamily="34" charset="0"/>
                <a:cs typeface="Arial" panose="020B0604020202020204" pitchFamily="34" charset="0"/>
              </a:rPr>
              <a:t>Potential = </a:t>
            </a:r>
            <a:r>
              <a:rPr lang="en-US" altLang="en-US" sz="1600" dirty="0" err="1">
                <a:latin typeface="Arial" panose="020B0604020202020204" pitchFamily="34" charset="0"/>
                <a:cs typeface="Arial" panose="020B0604020202020204" pitchFamily="34" charset="0"/>
              </a:rPr>
              <a:t>gh</a:t>
            </a:r>
            <a:endParaRPr lang="en-US" altLang="en-US" sz="1600" dirty="0">
              <a:latin typeface="Arial" panose="020B0604020202020204" pitchFamily="34" charset="0"/>
              <a:cs typeface="Arial" panose="020B0604020202020204" pitchFamily="34" charset="0"/>
            </a:endParaRPr>
          </a:p>
        </p:txBody>
      </p:sp>
      <p:cxnSp>
        <p:nvCxnSpPr>
          <p:cNvPr id="172" name="Straight Connector 171"/>
          <p:cNvCxnSpPr/>
          <p:nvPr/>
        </p:nvCxnSpPr>
        <p:spPr>
          <a:xfrm>
            <a:off x="7878806" y="2011311"/>
            <a:ext cx="1105628" cy="11321"/>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984434" y="4033317"/>
            <a:ext cx="1144544" cy="11321"/>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629" name="Group 25628"/>
          <p:cNvGrpSpPr/>
          <p:nvPr/>
        </p:nvGrpSpPr>
        <p:grpSpPr>
          <a:xfrm>
            <a:off x="7772400" y="1988814"/>
            <a:ext cx="2392407" cy="2733648"/>
            <a:chOff x="7772400" y="1988814"/>
            <a:chExt cx="2392407" cy="2733648"/>
          </a:xfrm>
          <a:solidFill>
            <a:schemeClr val="tx1">
              <a:lumMod val="75000"/>
            </a:schemeClr>
          </a:solidFill>
        </p:grpSpPr>
        <p:sp>
          <p:nvSpPr>
            <p:cNvPr id="177" name="Rectangle 176"/>
            <p:cNvSpPr/>
            <p:nvPr/>
          </p:nvSpPr>
          <p:spPr>
            <a:xfrm>
              <a:off x="7772400" y="1988814"/>
              <a:ext cx="1188905" cy="2731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8932090" y="4035571"/>
              <a:ext cx="1232717" cy="6868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3" name="Straight Connector 222"/>
          <p:cNvCxnSpPr/>
          <p:nvPr/>
        </p:nvCxnSpPr>
        <p:spPr>
          <a:xfrm>
            <a:off x="9089570" y="3601292"/>
            <a:ext cx="878572" cy="0"/>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9089570" y="3240214"/>
            <a:ext cx="878572" cy="0"/>
          </a:xfrm>
          <a:prstGeom prst="line">
            <a:avLst/>
          </a:prstGeom>
          <a:solidFill>
            <a:schemeClr val="tx1">
              <a:lumMod val="95000"/>
            </a:schemeClr>
          </a:solid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9089570" y="2879136"/>
            <a:ext cx="878572" cy="0"/>
          </a:xfrm>
          <a:prstGeom prst="line">
            <a:avLst/>
          </a:prstGeom>
          <a:solidFill>
            <a:schemeClr val="tx1">
              <a:lumMod val="95000"/>
            </a:schemeClr>
          </a:solidFill>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9089570" y="2518059"/>
            <a:ext cx="878572" cy="0"/>
          </a:xfrm>
          <a:prstGeom prst="line">
            <a:avLst/>
          </a:prstGeom>
          <a:solidFill>
            <a:schemeClr val="tx1">
              <a:lumMod val="95000"/>
            </a:schemeClr>
          </a:solid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9089570" y="2133600"/>
            <a:ext cx="878572" cy="0"/>
          </a:xfrm>
          <a:prstGeom prst="line">
            <a:avLst/>
          </a:prstGeom>
          <a:solidFill>
            <a:schemeClr val="tx1">
              <a:lumMod val="95000"/>
            </a:schemeClr>
          </a:solid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5" name="Freeform 234"/>
          <p:cNvSpPr/>
          <p:nvPr/>
        </p:nvSpPr>
        <p:spPr>
          <a:xfrm>
            <a:off x="8996272" y="3922275"/>
            <a:ext cx="1011759" cy="139348"/>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a:solidFill>
            <a:schemeClr val="accent1"/>
          </a:solidFill>
          <a:ln>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625" name="Rectangle 25624"/>
          <p:cNvSpPr/>
          <p:nvPr/>
        </p:nvSpPr>
        <p:spPr>
          <a:xfrm>
            <a:off x="2715977" y="6243068"/>
            <a:ext cx="7083266" cy="400110"/>
          </a:xfrm>
          <a:prstGeom prst="rect">
            <a:avLst/>
          </a:prstGeom>
          <a:solidFill>
            <a:schemeClr val="bg2"/>
          </a:solidFill>
          <a:ln>
            <a:solidFill>
              <a:schemeClr val="accent1"/>
            </a:solidFill>
          </a:ln>
        </p:spPr>
        <p:txBody>
          <a:bodyPr wrap="square">
            <a:spAutoFit/>
          </a:bodyPr>
          <a:lstStyle/>
          <a:p>
            <a:r>
              <a:rPr lang="en-US" altLang="en-US" sz="2000" dirty="0">
                <a:solidFill>
                  <a:schemeClr val="tx2"/>
                </a:solidFill>
                <a:latin typeface="Arial" panose="020B0604020202020204" pitchFamily="34" charset="0"/>
                <a:cs typeface="Arial" panose="020B0604020202020204" pitchFamily="34" charset="0"/>
              </a:rPr>
              <a:t>Gravity x Height  is “Geopotential”.  This is what water “feels”.</a:t>
            </a:r>
            <a:endParaRPr lang="en-US" sz="2000" dirty="0">
              <a:solidFill>
                <a:schemeClr val="tx2"/>
              </a:solidFill>
            </a:endParaRPr>
          </a:p>
        </p:txBody>
      </p:sp>
      <p:grpSp>
        <p:nvGrpSpPr>
          <p:cNvPr id="25628" name="Group 25627"/>
          <p:cNvGrpSpPr/>
          <p:nvPr/>
        </p:nvGrpSpPr>
        <p:grpSpPr>
          <a:xfrm>
            <a:off x="4156528" y="1979865"/>
            <a:ext cx="2374900" cy="2733649"/>
            <a:chOff x="4178300" y="2007100"/>
            <a:chExt cx="2374900" cy="2733649"/>
          </a:xfrm>
          <a:solidFill>
            <a:schemeClr val="tx1">
              <a:lumMod val="75000"/>
            </a:schemeClr>
          </a:solidFill>
        </p:grpSpPr>
        <p:sp>
          <p:nvSpPr>
            <p:cNvPr id="161" name="Rectangle 160"/>
            <p:cNvSpPr/>
            <p:nvPr/>
          </p:nvSpPr>
          <p:spPr>
            <a:xfrm>
              <a:off x="4178300" y="2007100"/>
              <a:ext cx="1188905" cy="27313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2" name="Rectangle 161"/>
            <p:cNvSpPr/>
            <p:nvPr/>
          </p:nvSpPr>
          <p:spPr>
            <a:xfrm>
              <a:off x="5320483" y="4053858"/>
              <a:ext cx="1232717" cy="6868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5610" name="Teardrop 25609"/>
          <p:cNvSpPr/>
          <p:nvPr/>
        </p:nvSpPr>
        <p:spPr>
          <a:xfrm rot="19145769">
            <a:off x="5576988" y="3455250"/>
            <a:ext cx="455512" cy="40786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12" name="Straight Connector 25611"/>
          <p:cNvCxnSpPr/>
          <p:nvPr/>
        </p:nvCxnSpPr>
        <p:spPr>
          <a:xfrm>
            <a:off x="5651500" y="2802536"/>
            <a:ext cx="0" cy="55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803900" y="2669964"/>
            <a:ext cx="0" cy="55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56300" y="2802536"/>
            <a:ext cx="0" cy="559287"/>
          </a:xfrm>
          <a:prstGeom prst="line">
            <a:avLst/>
          </a:prstGeom>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7772400" y="1143000"/>
            <a:ext cx="2381250" cy="356825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603" name="Can 25602"/>
          <p:cNvSpPr/>
          <p:nvPr/>
        </p:nvSpPr>
        <p:spPr>
          <a:xfrm>
            <a:off x="943248" y="1541108"/>
            <a:ext cx="533400" cy="49687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9342" y="1143390"/>
            <a:ext cx="2381250" cy="3579462"/>
          </a:xfrm>
          <a:prstGeom prst="rect">
            <a:avLst/>
          </a:prstGeom>
          <a:solidFill>
            <a:schemeClr val="bg2">
              <a:lumMod val="50000"/>
              <a:alpha val="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8" name="Can 157"/>
          <p:cNvSpPr/>
          <p:nvPr/>
        </p:nvSpPr>
        <p:spPr>
          <a:xfrm rot="6278685">
            <a:off x="5001242" y="1495568"/>
            <a:ext cx="464004" cy="57118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160793" y="1145378"/>
            <a:ext cx="2381250" cy="3569090"/>
          </a:xfrm>
          <a:prstGeom prst="rect">
            <a:avLst/>
          </a:prstGeom>
          <a:solidFill>
            <a:schemeClr val="tx1">
              <a:lumMod val="95000"/>
              <a:alpha val="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6" name="Can 175"/>
          <p:cNvSpPr/>
          <p:nvPr/>
        </p:nvSpPr>
        <p:spPr>
          <a:xfrm rot="6278685">
            <a:off x="8612849" y="1477281"/>
            <a:ext cx="464004" cy="57118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145302"/>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5602" name="Rectangle 4"/>
          <p:cNvSpPr>
            <a:spLocks noGrp="1"/>
          </p:cNvSpPr>
          <p:nvPr>
            <p:ph type="ctrTitle"/>
          </p:nvPr>
        </p:nvSpPr>
        <p:spPr>
          <a:xfrm>
            <a:off x="1373390" y="566141"/>
            <a:ext cx="8629650" cy="409575"/>
          </a:xfrm>
        </p:spPr>
        <p:txBody>
          <a:bodyPr>
            <a:normAutofit fontScale="90000"/>
          </a:bodyPr>
          <a:lstStyle/>
          <a:p>
            <a:r>
              <a:rPr lang="en-US" altLang="en-US" sz="3600" b="1" dirty="0">
                <a:latin typeface="Arial" panose="020B0604020202020204" pitchFamily="34" charset="0"/>
                <a:cs typeface="Arial" panose="020B0604020202020204" pitchFamily="34" charset="0"/>
              </a:rPr>
              <a:t>Understanding “Geopotential” Part 2</a:t>
            </a:r>
          </a:p>
        </p:txBody>
      </p:sp>
      <p:sp>
        <p:nvSpPr>
          <p:cNvPr id="7" name="Rectangle 6"/>
          <p:cNvSpPr/>
          <p:nvPr/>
        </p:nvSpPr>
        <p:spPr>
          <a:xfrm>
            <a:off x="1189921" y="1066800"/>
            <a:ext cx="2381250" cy="2457712"/>
          </a:xfrm>
          <a:prstGeom prst="rect">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 name="Group 7"/>
          <p:cNvGrpSpPr/>
          <p:nvPr/>
        </p:nvGrpSpPr>
        <p:grpSpPr>
          <a:xfrm>
            <a:off x="1337612" y="2315835"/>
            <a:ext cx="2019875" cy="59517"/>
            <a:chOff x="10904622" y="10896600"/>
            <a:chExt cx="4449678" cy="131112"/>
          </a:xfrm>
          <a:solidFill>
            <a:schemeClr val="tx1">
              <a:lumMod val="95000"/>
            </a:schemeClr>
          </a:solidFill>
        </p:grpSpPr>
        <p:cxnSp>
          <p:nvCxnSpPr>
            <p:cNvPr id="9" name="Straight Connector 8"/>
            <p:cNvCxnSpPr/>
            <p:nvPr/>
          </p:nvCxnSpPr>
          <p:spPr>
            <a:xfrm flipH="1">
              <a:off x="117332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8761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4570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5999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1808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3237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9046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0474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28381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9810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5619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27048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22857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24286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0095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21523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39526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40954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36763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38192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34001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35430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31239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32668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50575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52003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47812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49241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45050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46479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42288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43717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320999" y="2303838"/>
            <a:ext cx="2075401" cy="0"/>
          </a:xfrm>
          <a:prstGeom prst="line">
            <a:avLst/>
          </a:prstGeom>
          <a:solidFill>
            <a:schemeClr val="tx1">
              <a:lumMod val="95000"/>
            </a:schemeClr>
          </a:solidFill>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320999" y="2921462"/>
            <a:ext cx="2075401" cy="0"/>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20999" y="2506382"/>
            <a:ext cx="2075401" cy="0"/>
          </a:xfrm>
          <a:prstGeom prst="line">
            <a:avLst/>
          </a:prstGeom>
          <a:solidFill>
            <a:schemeClr val="tx1">
              <a:lumMod val="95000"/>
            </a:schemeClr>
          </a:solid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20999" y="2091302"/>
            <a:ext cx="2075401" cy="0"/>
          </a:xfrm>
          <a:prstGeom prst="line">
            <a:avLst/>
          </a:prstGeom>
          <a:solidFill>
            <a:schemeClr val="tx1">
              <a:lumMod val="95000"/>
            </a:schemeClr>
          </a:solidFill>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320999" y="1676222"/>
            <a:ext cx="2075401" cy="0"/>
          </a:xfrm>
          <a:prstGeom prst="line">
            <a:avLst/>
          </a:prstGeom>
          <a:solidFill>
            <a:schemeClr val="tx1">
              <a:lumMod val="95000"/>
            </a:schemeClr>
          </a:solid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20999" y="1261141"/>
            <a:ext cx="2075401" cy="0"/>
          </a:xfrm>
          <a:prstGeom prst="line">
            <a:avLst/>
          </a:prstGeom>
          <a:solidFill>
            <a:schemeClr val="tx1">
              <a:lumMod val="95000"/>
            </a:schemeClr>
          </a:solid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926323" y="2148146"/>
            <a:ext cx="1011759" cy="160189"/>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a:solidFill>
            <a:schemeClr val="accent1"/>
          </a:solidFill>
          <a:ln>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4" name="Rectangle 93"/>
          <p:cNvSpPr/>
          <p:nvPr/>
        </p:nvSpPr>
        <p:spPr>
          <a:xfrm>
            <a:off x="4922772" y="1066801"/>
            <a:ext cx="2392429" cy="2457711"/>
          </a:xfrm>
          <a:prstGeom prst="rect">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95" name="Group 94"/>
          <p:cNvGrpSpPr/>
          <p:nvPr/>
        </p:nvGrpSpPr>
        <p:grpSpPr>
          <a:xfrm rot="20700019">
            <a:off x="5076967" y="2309596"/>
            <a:ext cx="2029357" cy="59605"/>
            <a:chOff x="10904622" y="10896600"/>
            <a:chExt cx="4449678" cy="131112"/>
          </a:xfrm>
          <a:solidFill>
            <a:schemeClr val="tx1">
              <a:lumMod val="95000"/>
            </a:schemeClr>
          </a:solidFill>
        </p:grpSpPr>
        <p:cxnSp>
          <p:nvCxnSpPr>
            <p:cNvPr id="107" name="Straight Connector 106"/>
            <p:cNvCxnSpPr/>
            <p:nvPr/>
          </p:nvCxnSpPr>
          <p:spPr>
            <a:xfrm flipH="1">
              <a:off x="117332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18761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14570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15999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11808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13237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09046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110474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28381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29810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25619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27048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22857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24286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0095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21523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39526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140954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36763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38192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34001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35430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31239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32668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50575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52003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1478129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149241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50507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46479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4228847"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4371722" y="10896600"/>
              <a:ext cx="153903" cy="131112"/>
            </a:xfrm>
            <a:prstGeom prst="line">
              <a:avLst/>
            </a:prstGeom>
            <a:grpFill/>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rot="21158693" flipV="1">
            <a:off x="5035258" y="2155528"/>
            <a:ext cx="2085144" cy="288722"/>
          </a:xfrm>
          <a:prstGeom prst="line">
            <a:avLst/>
          </a:prstGeom>
          <a:solidFill>
            <a:schemeClr val="tx1">
              <a:lumMod val="95000"/>
            </a:schemeClr>
          </a:solidFill>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035258" y="2920568"/>
            <a:ext cx="2085144" cy="0"/>
          </a:xfrm>
          <a:prstGeom prst="line">
            <a:avLst/>
          </a:prstGeom>
          <a:solidFill>
            <a:schemeClr val="tx1">
              <a:lumMod val="95000"/>
            </a:schemeClr>
          </a:solidFill>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35258" y="2504872"/>
            <a:ext cx="2085144" cy="0"/>
          </a:xfrm>
          <a:prstGeom prst="line">
            <a:avLst/>
          </a:prstGeom>
          <a:solidFill>
            <a:schemeClr val="tx1">
              <a:lumMod val="95000"/>
            </a:schemeClr>
          </a:solid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045220" y="2089176"/>
            <a:ext cx="2085144" cy="0"/>
          </a:xfrm>
          <a:prstGeom prst="line">
            <a:avLst/>
          </a:prstGeom>
          <a:solidFill>
            <a:schemeClr val="tx1">
              <a:lumMod val="95000"/>
            </a:schemeClr>
          </a:solidFill>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035258" y="1673480"/>
            <a:ext cx="2085144" cy="0"/>
          </a:xfrm>
          <a:prstGeom prst="line">
            <a:avLst/>
          </a:prstGeom>
          <a:solidFill>
            <a:schemeClr val="tx1">
              <a:lumMod val="95000"/>
            </a:schemeClr>
          </a:solidFill>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035258" y="1257784"/>
            <a:ext cx="2085144" cy="0"/>
          </a:xfrm>
          <a:prstGeom prst="line">
            <a:avLst/>
          </a:prstGeom>
          <a:solidFill>
            <a:schemeClr val="tx1">
              <a:lumMod val="95000"/>
            </a:schemeClr>
          </a:solidFill>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2" name="Freeform 101"/>
          <p:cNvSpPr/>
          <p:nvPr/>
        </p:nvSpPr>
        <p:spPr>
          <a:xfrm rot="21158693">
            <a:off x="6353008" y="1948467"/>
            <a:ext cx="458573" cy="225417"/>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a:solidFill>
            <a:schemeClr val="accent1"/>
          </a:solidFill>
          <a:ln>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3" name="Group 102"/>
          <p:cNvGrpSpPr/>
          <p:nvPr/>
        </p:nvGrpSpPr>
        <p:grpSpPr>
          <a:xfrm rot="20504888">
            <a:off x="6771909" y="1922521"/>
            <a:ext cx="290171" cy="69283"/>
            <a:chOff x="18283989" y="12801600"/>
            <a:chExt cx="636245" cy="152400"/>
          </a:xfrm>
          <a:solidFill>
            <a:schemeClr val="tx1">
              <a:lumMod val="95000"/>
            </a:schemeClr>
          </a:solidFill>
        </p:grpSpPr>
        <p:cxnSp>
          <p:nvCxnSpPr>
            <p:cNvPr id="104" name="Straight Connector 103"/>
            <p:cNvCxnSpPr/>
            <p:nvPr/>
          </p:nvCxnSpPr>
          <p:spPr>
            <a:xfrm>
              <a:off x="18300030" y="12801600"/>
              <a:ext cx="6202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8283989" y="12954000"/>
              <a:ext cx="6202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8292011" y="12884820"/>
              <a:ext cx="620204"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9" name="Rectangle 2051"/>
          <p:cNvSpPr txBox="1">
            <a:spLocks noChangeArrowheads="1"/>
          </p:cNvSpPr>
          <p:nvPr/>
        </p:nvSpPr>
        <p:spPr>
          <a:xfrm>
            <a:off x="1143000" y="3581400"/>
            <a:ext cx="2403577" cy="29699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a:latin typeface="Arial" panose="020B0604020202020204" pitchFamily="34" charset="0"/>
                <a:cs typeface="Arial" panose="020B0604020202020204" pitchFamily="34" charset="0"/>
              </a:rPr>
              <a:t>Imagine pouring water onto a dry lake bed.   If everything is level it will simply pool up.  It would “like” to get to lower potential (darker lines), but the lake bed is in the way.</a:t>
            </a:r>
          </a:p>
        </p:txBody>
      </p:sp>
      <p:sp>
        <p:nvSpPr>
          <p:cNvPr id="140" name="Rectangle 2051"/>
          <p:cNvSpPr txBox="1">
            <a:spLocks noChangeArrowheads="1"/>
          </p:cNvSpPr>
          <p:nvPr/>
        </p:nvSpPr>
        <p:spPr>
          <a:xfrm>
            <a:off x="4796580" y="3581400"/>
            <a:ext cx="2518621" cy="26491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a:latin typeface="Arial" panose="020B0604020202020204" pitchFamily="34" charset="0"/>
                <a:cs typeface="Arial" panose="020B0604020202020204" pitchFamily="34" charset="0"/>
              </a:rPr>
              <a:t>If the lake bed is tilted (it’s now the side of a hill), the water can move towards lower potential (towards darker lines).  Water appears to flow because of a change in height</a:t>
            </a:r>
          </a:p>
        </p:txBody>
      </p:sp>
      <p:sp>
        <p:nvSpPr>
          <p:cNvPr id="141" name="Rectangle 2051"/>
          <p:cNvSpPr txBox="1">
            <a:spLocks noChangeArrowheads="1"/>
          </p:cNvSpPr>
          <p:nvPr/>
        </p:nvSpPr>
        <p:spPr>
          <a:xfrm>
            <a:off x="8554959" y="3657600"/>
            <a:ext cx="2494041" cy="2939111"/>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buSzPct val="65000"/>
            </a:pPr>
            <a:r>
              <a:rPr lang="en-US" altLang="en-US" sz="1600" dirty="0">
                <a:latin typeface="Arial" panose="020B0604020202020204" pitchFamily="34" charset="0"/>
                <a:cs typeface="Arial" panose="020B0604020202020204" pitchFamily="34" charset="0"/>
              </a:rPr>
              <a:t>If the lake bed appears flat, but there is a </a:t>
            </a:r>
            <a:r>
              <a:rPr lang="en-US" altLang="en-US" sz="1600" dirty="0">
                <a:solidFill>
                  <a:srgbClr val="FFC000"/>
                </a:solidFill>
                <a:latin typeface="Arial" panose="020B0604020202020204" pitchFamily="34" charset="0"/>
                <a:cs typeface="Arial" panose="020B0604020202020204" pitchFamily="34" charset="0"/>
              </a:rPr>
              <a:t>mass anomaly</a:t>
            </a:r>
            <a:r>
              <a:rPr lang="en-US" altLang="en-US" sz="1600" dirty="0">
                <a:latin typeface="Arial" panose="020B0604020202020204" pitchFamily="34" charset="0"/>
                <a:cs typeface="Arial" panose="020B0604020202020204" pitchFamily="34" charset="0"/>
              </a:rPr>
              <a:t> under one end, the resulting geopotential difference causes water to flow to lower potential (again, from light to dark lines). It appears to flow because of gravity.</a:t>
            </a:r>
          </a:p>
        </p:txBody>
      </p:sp>
      <p:sp>
        <p:nvSpPr>
          <p:cNvPr id="48" name="Rectangle 47"/>
          <p:cNvSpPr/>
          <p:nvPr/>
        </p:nvSpPr>
        <p:spPr>
          <a:xfrm>
            <a:off x="8662929" y="1066801"/>
            <a:ext cx="2386071" cy="2455390"/>
          </a:xfrm>
          <a:prstGeom prst="rect">
            <a:avLst/>
          </a:prstGeom>
          <a:solidFill>
            <a:schemeClr val="bg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9" name="Group 48"/>
          <p:cNvGrpSpPr/>
          <p:nvPr/>
        </p:nvGrpSpPr>
        <p:grpSpPr>
          <a:xfrm>
            <a:off x="8858574" y="2248754"/>
            <a:ext cx="2023964" cy="59637"/>
            <a:chOff x="10904622" y="10896600"/>
            <a:chExt cx="4449678" cy="131112"/>
          </a:xfrm>
        </p:grpSpPr>
        <p:cxnSp>
          <p:nvCxnSpPr>
            <p:cNvPr id="50" name="Straight Connector 49"/>
            <p:cNvCxnSpPr/>
            <p:nvPr/>
          </p:nvCxnSpPr>
          <p:spPr>
            <a:xfrm flipH="1">
              <a:off x="11733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1876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1457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599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180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323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0904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7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28381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2981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25619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704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22857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2428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2009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2152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39526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40954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3676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38192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3400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35430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23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32668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50575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52003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478129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9241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450507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46479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4228847"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4371722" y="10896600"/>
              <a:ext cx="153903" cy="131112"/>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flipV="1">
            <a:off x="8849136" y="2236933"/>
            <a:ext cx="2052556"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9196052" y="2464565"/>
            <a:ext cx="493906" cy="465332"/>
          </a:xfrm>
          <a:prstGeom prst="ellipse">
            <a:avLst/>
          </a:prstGeom>
          <a:solidFill>
            <a:srgbClr val="FFC000"/>
          </a:solidFill>
          <a:ln>
            <a:solidFill>
              <a:srgbClr val="6B51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Freeform 84"/>
          <p:cNvSpPr/>
          <p:nvPr/>
        </p:nvSpPr>
        <p:spPr>
          <a:xfrm>
            <a:off x="8830755" y="2077407"/>
            <a:ext cx="2090548" cy="452536"/>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Freeform 85"/>
          <p:cNvSpPr/>
          <p:nvPr/>
        </p:nvSpPr>
        <p:spPr>
          <a:xfrm>
            <a:off x="8845349" y="1895231"/>
            <a:ext cx="2090548" cy="211499"/>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Freeform 86"/>
          <p:cNvSpPr/>
          <p:nvPr/>
        </p:nvSpPr>
        <p:spPr>
          <a:xfrm>
            <a:off x="8848997" y="1587364"/>
            <a:ext cx="2090548" cy="85202"/>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Freeform 87"/>
          <p:cNvSpPr/>
          <p:nvPr/>
        </p:nvSpPr>
        <p:spPr>
          <a:xfrm flipV="1">
            <a:off x="8834403" y="2901949"/>
            <a:ext cx="2090548" cy="452536"/>
          </a:xfrm>
          <a:custGeom>
            <a:avLst/>
            <a:gdLst>
              <a:gd name="connsiteX0" fmla="*/ 0 w 4596063"/>
              <a:gd name="connsiteY0" fmla="*/ 890353 h 994899"/>
              <a:gd name="connsiteX1" fmla="*/ 529389 w 4596063"/>
              <a:gd name="connsiteY1" fmla="*/ 914416 h 994899"/>
              <a:gd name="connsiteX2" fmla="*/ 1395663 w 4596063"/>
              <a:gd name="connsiteY2" fmla="*/ 16 h 994899"/>
              <a:gd name="connsiteX3" fmla="*/ 2261937 w 4596063"/>
              <a:gd name="connsiteY3" fmla="*/ 890353 h 994899"/>
              <a:gd name="connsiteX4" fmla="*/ 4596063 w 4596063"/>
              <a:gd name="connsiteY4" fmla="*/ 986606 h 994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6063" h="994899">
                <a:moveTo>
                  <a:pt x="0" y="890353"/>
                </a:moveTo>
                <a:cubicBezTo>
                  <a:pt x="148389" y="976579"/>
                  <a:pt x="296779" y="1062806"/>
                  <a:pt x="529389" y="914416"/>
                </a:cubicBezTo>
                <a:cubicBezTo>
                  <a:pt x="762000" y="766026"/>
                  <a:pt x="1106905" y="4026"/>
                  <a:pt x="1395663" y="16"/>
                </a:cubicBezTo>
                <a:cubicBezTo>
                  <a:pt x="1684421" y="-3994"/>
                  <a:pt x="1728537" y="725921"/>
                  <a:pt x="2261937" y="890353"/>
                </a:cubicBezTo>
                <a:cubicBezTo>
                  <a:pt x="2795337" y="1054785"/>
                  <a:pt x="4191000" y="938480"/>
                  <a:pt x="4596063" y="986606"/>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89" name="Group 88"/>
          <p:cNvGrpSpPr/>
          <p:nvPr/>
        </p:nvGrpSpPr>
        <p:grpSpPr>
          <a:xfrm>
            <a:off x="10448829" y="2110249"/>
            <a:ext cx="289400" cy="69320"/>
            <a:chOff x="18283989" y="12801600"/>
            <a:chExt cx="636245" cy="152400"/>
          </a:xfrm>
        </p:grpSpPr>
        <p:cxnSp>
          <p:nvCxnSpPr>
            <p:cNvPr id="90" name="Straight Connector 89"/>
            <p:cNvCxnSpPr/>
            <p:nvPr/>
          </p:nvCxnSpPr>
          <p:spPr>
            <a:xfrm>
              <a:off x="18300030" y="1280160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8283989" y="1295400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8292011" y="12884820"/>
              <a:ext cx="620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flipV="1">
            <a:off x="8815329" y="1257784"/>
            <a:ext cx="2120569" cy="9747"/>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3" name="Rectangle 2051"/>
          <p:cNvSpPr txBox="1">
            <a:spLocks noChangeArrowheads="1"/>
          </p:cNvSpPr>
          <p:nvPr/>
        </p:nvSpPr>
        <p:spPr>
          <a:xfrm>
            <a:off x="1707471" y="6453401"/>
            <a:ext cx="11215458" cy="877669"/>
          </a:xfrm>
          <a:prstGeom prst="rect">
            <a:avLst/>
          </a:prstGeom>
        </p:spPr>
        <p:txBody>
          <a:bodyPr vert="horz" lIns="91440" tIns="45720" rIns="91440" bIns="45720" rtlCol="0">
            <a:noAutofit/>
          </a:bodyPr>
          <a:lstStyle>
            <a:lvl1pPr marL="0" indent="0" algn="ctr" defTabSz="2057400" rtl="0" eaLnBrk="1" latinLnBrk="0" hangingPunct="1">
              <a:lnSpc>
                <a:spcPct val="90000"/>
              </a:lnSpc>
              <a:spcBef>
                <a:spcPts val="2250"/>
              </a:spcBef>
              <a:buFont typeface="Arial" panose="020B0604020202020204" pitchFamily="34" charset="0"/>
              <a:buNone/>
              <a:defRPr sz="5400" kern="1200">
                <a:solidFill>
                  <a:schemeClr val="tx1"/>
                </a:solidFill>
                <a:latin typeface="+mn-lt"/>
                <a:ea typeface="+mn-ea"/>
                <a:cs typeface="+mn-cs"/>
              </a:defRPr>
            </a:lvl1pPr>
            <a:lvl2pPr marL="1028700" indent="0" algn="ctr" defTabSz="2057400" rtl="0" eaLnBrk="1" latinLnBrk="0" hangingPunct="1">
              <a:lnSpc>
                <a:spcPct val="90000"/>
              </a:lnSpc>
              <a:spcBef>
                <a:spcPts val="1125"/>
              </a:spcBef>
              <a:buFont typeface="Arial" panose="020B0604020202020204" pitchFamily="34" charset="0"/>
              <a:buNone/>
              <a:defRPr sz="4500" kern="1200">
                <a:solidFill>
                  <a:schemeClr val="tx1"/>
                </a:solidFill>
                <a:latin typeface="+mn-lt"/>
                <a:ea typeface="+mn-ea"/>
                <a:cs typeface="+mn-cs"/>
              </a:defRPr>
            </a:lvl2pPr>
            <a:lvl3pPr marL="2057400" indent="0" algn="ctr" defTabSz="2057400" rtl="0" eaLnBrk="1" latinLnBrk="0" hangingPunct="1">
              <a:lnSpc>
                <a:spcPct val="90000"/>
              </a:lnSpc>
              <a:spcBef>
                <a:spcPts val="1125"/>
              </a:spcBef>
              <a:buFont typeface="Arial" panose="020B0604020202020204" pitchFamily="34" charset="0"/>
              <a:buNone/>
              <a:defRPr sz="4050" kern="1200">
                <a:solidFill>
                  <a:schemeClr val="tx1"/>
                </a:solidFill>
                <a:latin typeface="+mn-lt"/>
                <a:ea typeface="+mn-ea"/>
                <a:cs typeface="+mn-cs"/>
              </a:defRPr>
            </a:lvl3pPr>
            <a:lvl4pPr marL="30861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4pPr>
            <a:lvl5pPr marL="41148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5pPr>
            <a:lvl6pPr marL="51435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6pPr>
            <a:lvl7pPr marL="61722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7pPr>
            <a:lvl8pPr marL="72009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8pPr>
            <a:lvl9pPr marL="8229600" indent="0" algn="ctr" defTabSz="2057400" rtl="0" eaLnBrk="1" latinLnBrk="0" hangingPunct="1">
              <a:lnSpc>
                <a:spcPct val="90000"/>
              </a:lnSpc>
              <a:spcBef>
                <a:spcPts val="1125"/>
              </a:spcBef>
              <a:buFont typeface="Arial" panose="020B0604020202020204" pitchFamily="34" charset="0"/>
              <a:buNone/>
              <a:defRPr sz="3600" kern="1200">
                <a:solidFill>
                  <a:schemeClr val="tx1"/>
                </a:solidFill>
                <a:latin typeface="+mn-lt"/>
                <a:ea typeface="+mn-ea"/>
                <a:cs typeface="+mn-cs"/>
              </a:defRPr>
            </a:lvl9pPr>
          </a:lstStyle>
          <a:p>
            <a:pPr algn="l"/>
            <a:endParaRPr lang="en-US" altLang="en-US" sz="1600" dirty="0">
              <a:latin typeface="Arial" panose="020B0604020202020204" pitchFamily="34" charset="0"/>
              <a:cs typeface="Arial" panose="020B0604020202020204" pitchFamily="34" charset="0"/>
            </a:endParaRPr>
          </a:p>
        </p:txBody>
      </p:sp>
      <p:sp>
        <p:nvSpPr>
          <p:cNvPr id="25609" name="Rectangle 25608"/>
          <p:cNvSpPr/>
          <p:nvPr/>
        </p:nvSpPr>
        <p:spPr>
          <a:xfrm>
            <a:off x="228600" y="5766137"/>
            <a:ext cx="11506200" cy="1015663"/>
          </a:xfrm>
          <a:prstGeom prst="rect">
            <a:avLst/>
          </a:prstGeom>
          <a:solidFill>
            <a:schemeClr val="bg1"/>
          </a:solidFill>
          <a:ln>
            <a:solidFill>
              <a:schemeClr val="accent1"/>
            </a:solidFill>
          </a:ln>
        </p:spPr>
        <p:txBody>
          <a:bodyPr wrap="square">
            <a:spAutoFit/>
          </a:bodyPr>
          <a:lstStyle/>
          <a:p>
            <a:r>
              <a:rPr lang="en-US" sz="2000" dirty="0">
                <a:solidFill>
                  <a:schemeClr val="accent1">
                    <a:lumMod val="75000"/>
                  </a:schemeClr>
                </a:solidFill>
                <a:latin typeface="Arial" panose="020B0604020202020204" pitchFamily="34" charset="0"/>
                <a:cs typeface="Arial" panose="020B0604020202020204" pitchFamily="34" charset="0"/>
              </a:rPr>
              <a:t>In all scenarios, water only flows when it has a path to lower geopotential – this is always a combination of gravity and height, g x H.  The “combination” of g X H that best matches sea level is known as the </a:t>
            </a:r>
            <a:r>
              <a:rPr lang="en-US" sz="2000" b="1" dirty="0">
                <a:solidFill>
                  <a:srgbClr val="FF0000"/>
                </a:solidFill>
                <a:latin typeface="Arial" panose="020B0604020202020204" pitchFamily="34" charset="0"/>
                <a:cs typeface="Arial" panose="020B0604020202020204" pitchFamily="34" charset="0"/>
              </a:rPr>
              <a:t>geoid</a:t>
            </a:r>
            <a:endParaRPr lang="en-US" altLang="en-US" sz="2000" b="1" dirty="0">
              <a:solidFill>
                <a:srgbClr val="FF0000"/>
              </a:solidFill>
              <a:latin typeface="Arial" panose="020B0604020202020204" pitchFamily="34" charset="0"/>
              <a:cs typeface="Arial" panose="020B0604020202020204" pitchFamily="34" charset="0"/>
            </a:endParaRPr>
          </a:p>
        </p:txBody>
      </p:sp>
      <p:sp>
        <p:nvSpPr>
          <p:cNvPr id="83" name="Freeform 82"/>
          <p:cNvSpPr/>
          <p:nvPr/>
        </p:nvSpPr>
        <p:spPr>
          <a:xfrm rot="179321">
            <a:off x="9977631" y="2002760"/>
            <a:ext cx="457354" cy="225539"/>
          </a:xfrm>
          <a:custGeom>
            <a:avLst/>
            <a:gdLst>
              <a:gd name="connsiteX0" fmla="*/ 133352 w 2166075"/>
              <a:gd name="connsiteY0" fmla="*/ 285832 h 295738"/>
              <a:gd name="connsiteX1" fmla="*/ 247652 w 2166075"/>
              <a:gd name="connsiteY1" fmla="*/ 133432 h 295738"/>
              <a:gd name="connsiteX2" fmla="*/ 1066802 w 2166075"/>
              <a:gd name="connsiteY2" fmla="*/ 82 h 295738"/>
              <a:gd name="connsiteX3" fmla="*/ 2000252 w 2166075"/>
              <a:gd name="connsiteY3" fmla="*/ 152482 h 295738"/>
              <a:gd name="connsiteX4" fmla="*/ 1981202 w 2166075"/>
              <a:gd name="connsiteY4" fmla="*/ 266782 h 295738"/>
              <a:gd name="connsiteX5" fmla="*/ 133352 w 2166075"/>
              <a:gd name="connsiteY5" fmla="*/ 285832 h 29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75" h="295738">
                <a:moveTo>
                  <a:pt x="133352" y="285832"/>
                </a:moveTo>
                <a:cubicBezTo>
                  <a:pt x="-155573" y="263607"/>
                  <a:pt x="92077" y="181057"/>
                  <a:pt x="247652" y="133432"/>
                </a:cubicBezTo>
                <a:cubicBezTo>
                  <a:pt x="403227" y="85807"/>
                  <a:pt x="774702" y="-3093"/>
                  <a:pt x="1066802" y="82"/>
                </a:cubicBezTo>
                <a:cubicBezTo>
                  <a:pt x="1358902" y="3257"/>
                  <a:pt x="1847852" y="108032"/>
                  <a:pt x="2000252" y="152482"/>
                </a:cubicBezTo>
                <a:cubicBezTo>
                  <a:pt x="2152652" y="196932"/>
                  <a:pt x="2289177" y="244557"/>
                  <a:pt x="1981202" y="266782"/>
                </a:cubicBezTo>
                <a:cubicBezTo>
                  <a:pt x="1673227" y="289007"/>
                  <a:pt x="422277" y="308057"/>
                  <a:pt x="133352" y="28583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022361"/>
      </p:ext>
    </p:extLst>
  </p:cSld>
  <p:clrMapOvr>
    <a:overrideClrMapping bg1="lt1" tx1="dk1" bg2="lt2" tx2="dk2" accent1="accent1" accent2="accent2" accent3="accent3" accent4="accent4" accent5="accent5" accent6="accent6" hlink="hlink" folHlink="folHlink"/>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217991" y="4327086"/>
            <a:ext cx="3493008" cy="2530914"/>
          </a:xfrm>
          <a:custGeom>
            <a:avLst/>
            <a:gdLst>
              <a:gd name="connsiteX0" fmla="*/ 3493008 w 3493008"/>
              <a:gd name="connsiteY0" fmla="*/ 190050 h 2530914"/>
              <a:gd name="connsiteX1" fmla="*/ 3035808 w 3493008"/>
              <a:gd name="connsiteY1" fmla="*/ 116898 h 2530914"/>
              <a:gd name="connsiteX2" fmla="*/ 2926080 w 3493008"/>
              <a:gd name="connsiteY2" fmla="*/ 80322 h 2530914"/>
              <a:gd name="connsiteX3" fmla="*/ 2834640 w 3493008"/>
              <a:gd name="connsiteY3" fmla="*/ 7170 h 2530914"/>
              <a:gd name="connsiteX4" fmla="*/ 2798064 w 3493008"/>
              <a:gd name="connsiteY4" fmla="*/ 116898 h 2530914"/>
              <a:gd name="connsiteX5" fmla="*/ 2706624 w 3493008"/>
              <a:gd name="connsiteY5" fmla="*/ 281490 h 2530914"/>
              <a:gd name="connsiteX6" fmla="*/ 2651760 w 3493008"/>
              <a:gd name="connsiteY6" fmla="*/ 299778 h 2530914"/>
              <a:gd name="connsiteX7" fmla="*/ 2560320 w 3493008"/>
              <a:gd name="connsiteY7" fmla="*/ 281490 h 2530914"/>
              <a:gd name="connsiteX8" fmla="*/ 2523744 w 3493008"/>
              <a:gd name="connsiteY8" fmla="*/ 226626 h 2530914"/>
              <a:gd name="connsiteX9" fmla="*/ 2414016 w 3493008"/>
              <a:gd name="connsiteY9" fmla="*/ 190050 h 2530914"/>
              <a:gd name="connsiteX10" fmla="*/ 2359152 w 3493008"/>
              <a:gd name="connsiteY10" fmla="*/ 171762 h 2530914"/>
              <a:gd name="connsiteX11" fmla="*/ 2304288 w 3493008"/>
              <a:gd name="connsiteY11" fmla="*/ 208338 h 2530914"/>
              <a:gd name="connsiteX12" fmla="*/ 2286000 w 3493008"/>
              <a:gd name="connsiteY12" fmla="*/ 263202 h 2530914"/>
              <a:gd name="connsiteX13" fmla="*/ 2212848 w 3493008"/>
              <a:gd name="connsiteY13" fmla="*/ 372930 h 2530914"/>
              <a:gd name="connsiteX14" fmla="*/ 2176272 w 3493008"/>
              <a:gd name="connsiteY14" fmla="*/ 427794 h 2530914"/>
              <a:gd name="connsiteX15" fmla="*/ 2121408 w 3493008"/>
              <a:gd name="connsiteY15" fmla="*/ 464370 h 2530914"/>
              <a:gd name="connsiteX16" fmla="*/ 2066544 w 3493008"/>
              <a:gd name="connsiteY16" fmla="*/ 482658 h 2530914"/>
              <a:gd name="connsiteX17" fmla="*/ 1993392 w 3493008"/>
              <a:gd name="connsiteY17" fmla="*/ 519234 h 2530914"/>
              <a:gd name="connsiteX18" fmla="*/ 1883664 w 3493008"/>
              <a:gd name="connsiteY18" fmla="*/ 574098 h 2530914"/>
              <a:gd name="connsiteX19" fmla="*/ 1719072 w 3493008"/>
              <a:gd name="connsiteY19" fmla="*/ 555810 h 2530914"/>
              <a:gd name="connsiteX20" fmla="*/ 1609344 w 3493008"/>
              <a:gd name="connsiteY20" fmla="*/ 482658 h 2530914"/>
              <a:gd name="connsiteX21" fmla="*/ 1554480 w 3493008"/>
              <a:gd name="connsiteY21" fmla="*/ 519234 h 2530914"/>
              <a:gd name="connsiteX22" fmla="*/ 1536192 w 3493008"/>
              <a:gd name="connsiteY22" fmla="*/ 574098 h 2530914"/>
              <a:gd name="connsiteX23" fmla="*/ 1499616 w 3493008"/>
              <a:gd name="connsiteY23" fmla="*/ 628962 h 2530914"/>
              <a:gd name="connsiteX24" fmla="*/ 1481328 w 3493008"/>
              <a:gd name="connsiteY24" fmla="*/ 683826 h 2530914"/>
              <a:gd name="connsiteX25" fmla="*/ 1408176 w 3493008"/>
              <a:gd name="connsiteY25" fmla="*/ 793554 h 2530914"/>
              <a:gd name="connsiteX26" fmla="*/ 1298448 w 3493008"/>
              <a:gd name="connsiteY26" fmla="*/ 848418 h 2530914"/>
              <a:gd name="connsiteX27" fmla="*/ 1188720 w 3493008"/>
              <a:gd name="connsiteY27" fmla="*/ 884994 h 2530914"/>
              <a:gd name="connsiteX28" fmla="*/ 1078992 w 3493008"/>
              <a:gd name="connsiteY28" fmla="*/ 848418 h 2530914"/>
              <a:gd name="connsiteX29" fmla="*/ 1005840 w 3493008"/>
              <a:gd name="connsiteY29" fmla="*/ 775266 h 2530914"/>
              <a:gd name="connsiteX30" fmla="*/ 969264 w 3493008"/>
              <a:gd name="connsiteY30" fmla="*/ 903282 h 2530914"/>
              <a:gd name="connsiteX31" fmla="*/ 932688 w 3493008"/>
              <a:gd name="connsiteY31" fmla="*/ 958146 h 2530914"/>
              <a:gd name="connsiteX32" fmla="*/ 877824 w 3493008"/>
              <a:gd name="connsiteY32" fmla="*/ 1067874 h 2530914"/>
              <a:gd name="connsiteX33" fmla="*/ 822960 w 3493008"/>
              <a:gd name="connsiteY33" fmla="*/ 1086162 h 2530914"/>
              <a:gd name="connsiteX34" fmla="*/ 621792 w 3493008"/>
              <a:gd name="connsiteY34" fmla="*/ 1067874 h 2530914"/>
              <a:gd name="connsiteX35" fmla="*/ 566928 w 3493008"/>
              <a:gd name="connsiteY35" fmla="*/ 1049586 h 2530914"/>
              <a:gd name="connsiteX36" fmla="*/ 548640 w 3493008"/>
              <a:gd name="connsiteY36" fmla="*/ 994722 h 2530914"/>
              <a:gd name="connsiteX37" fmla="*/ 512064 w 3493008"/>
              <a:gd name="connsiteY37" fmla="*/ 1049586 h 2530914"/>
              <a:gd name="connsiteX38" fmla="*/ 475488 w 3493008"/>
              <a:gd name="connsiteY38" fmla="*/ 1159314 h 2530914"/>
              <a:gd name="connsiteX39" fmla="*/ 402336 w 3493008"/>
              <a:gd name="connsiteY39" fmla="*/ 1269042 h 2530914"/>
              <a:gd name="connsiteX40" fmla="*/ 292608 w 3493008"/>
              <a:gd name="connsiteY40" fmla="*/ 1232466 h 2530914"/>
              <a:gd name="connsiteX41" fmla="*/ 201168 w 3493008"/>
              <a:gd name="connsiteY41" fmla="*/ 1159314 h 2530914"/>
              <a:gd name="connsiteX42" fmla="*/ 146304 w 3493008"/>
              <a:gd name="connsiteY42" fmla="*/ 1397058 h 2530914"/>
              <a:gd name="connsiteX43" fmla="*/ 109728 w 3493008"/>
              <a:gd name="connsiteY43" fmla="*/ 1451922 h 2530914"/>
              <a:gd name="connsiteX44" fmla="*/ 73152 w 3493008"/>
              <a:gd name="connsiteY44" fmla="*/ 1561650 h 2530914"/>
              <a:gd name="connsiteX45" fmla="*/ 36576 w 3493008"/>
              <a:gd name="connsiteY45" fmla="*/ 1671378 h 2530914"/>
              <a:gd name="connsiteX46" fmla="*/ 18288 w 3493008"/>
              <a:gd name="connsiteY46" fmla="*/ 1726242 h 2530914"/>
              <a:gd name="connsiteX47" fmla="*/ 0 w 3493008"/>
              <a:gd name="connsiteY47" fmla="*/ 1817682 h 2530914"/>
              <a:gd name="connsiteX48" fmla="*/ 18288 w 3493008"/>
              <a:gd name="connsiteY48" fmla="*/ 2201730 h 2530914"/>
              <a:gd name="connsiteX49" fmla="*/ 36576 w 3493008"/>
              <a:gd name="connsiteY49" fmla="*/ 2402898 h 2530914"/>
              <a:gd name="connsiteX50" fmla="*/ 73152 w 3493008"/>
              <a:gd name="connsiteY50" fmla="*/ 2457762 h 2530914"/>
              <a:gd name="connsiteX51" fmla="*/ 182880 w 3493008"/>
              <a:gd name="connsiteY51" fmla="*/ 2530914 h 2530914"/>
              <a:gd name="connsiteX52" fmla="*/ 1097280 w 3493008"/>
              <a:gd name="connsiteY52" fmla="*/ 2512626 h 2530914"/>
              <a:gd name="connsiteX53" fmla="*/ 1664208 w 3493008"/>
              <a:gd name="connsiteY53" fmla="*/ 2457762 h 2530914"/>
              <a:gd name="connsiteX54" fmla="*/ 1773936 w 3493008"/>
              <a:gd name="connsiteY54" fmla="*/ 2421186 h 2530914"/>
              <a:gd name="connsiteX55" fmla="*/ 1920240 w 3493008"/>
              <a:gd name="connsiteY55" fmla="*/ 2366322 h 2530914"/>
              <a:gd name="connsiteX56" fmla="*/ 1975104 w 3493008"/>
              <a:gd name="connsiteY56" fmla="*/ 2329746 h 2530914"/>
              <a:gd name="connsiteX57" fmla="*/ 2084832 w 3493008"/>
              <a:gd name="connsiteY57" fmla="*/ 2293170 h 2530914"/>
              <a:gd name="connsiteX58" fmla="*/ 2139696 w 3493008"/>
              <a:gd name="connsiteY58" fmla="*/ 2274882 h 2530914"/>
              <a:gd name="connsiteX59" fmla="*/ 2267712 w 3493008"/>
              <a:gd name="connsiteY59" fmla="*/ 2201730 h 2530914"/>
              <a:gd name="connsiteX60" fmla="*/ 2377440 w 3493008"/>
              <a:gd name="connsiteY60" fmla="*/ 2128578 h 2530914"/>
              <a:gd name="connsiteX61" fmla="*/ 2450592 w 3493008"/>
              <a:gd name="connsiteY61" fmla="*/ 2092002 h 2530914"/>
              <a:gd name="connsiteX62" fmla="*/ 2505456 w 3493008"/>
              <a:gd name="connsiteY62" fmla="*/ 2037138 h 2530914"/>
              <a:gd name="connsiteX63" fmla="*/ 2633472 w 3493008"/>
              <a:gd name="connsiteY63" fmla="*/ 1963986 h 2530914"/>
              <a:gd name="connsiteX64" fmla="*/ 2688336 w 3493008"/>
              <a:gd name="connsiteY64" fmla="*/ 1909122 h 2530914"/>
              <a:gd name="connsiteX65" fmla="*/ 2743200 w 3493008"/>
              <a:gd name="connsiteY65" fmla="*/ 1872546 h 2530914"/>
              <a:gd name="connsiteX66" fmla="*/ 2779776 w 3493008"/>
              <a:gd name="connsiteY66" fmla="*/ 1817682 h 2530914"/>
              <a:gd name="connsiteX67" fmla="*/ 2944368 w 3493008"/>
              <a:gd name="connsiteY67" fmla="*/ 1671378 h 2530914"/>
              <a:gd name="connsiteX68" fmla="*/ 3035808 w 3493008"/>
              <a:gd name="connsiteY68" fmla="*/ 1543362 h 2530914"/>
              <a:gd name="connsiteX69" fmla="*/ 3090672 w 3493008"/>
              <a:gd name="connsiteY69" fmla="*/ 1488498 h 2530914"/>
              <a:gd name="connsiteX70" fmla="*/ 3145536 w 3493008"/>
              <a:gd name="connsiteY70" fmla="*/ 1415346 h 2530914"/>
              <a:gd name="connsiteX71" fmla="*/ 3182112 w 3493008"/>
              <a:gd name="connsiteY71" fmla="*/ 1360482 h 2530914"/>
              <a:gd name="connsiteX72" fmla="*/ 3236976 w 3493008"/>
              <a:gd name="connsiteY72" fmla="*/ 1305618 h 2530914"/>
              <a:gd name="connsiteX73" fmla="*/ 3291840 w 3493008"/>
              <a:gd name="connsiteY73" fmla="*/ 1195890 h 2530914"/>
              <a:gd name="connsiteX74" fmla="*/ 3328416 w 3493008"/>
              <a:gd name="connsiteY74" fmla="*/ 1141026 h 2530914"/>
              <a:gd name="connsiteX75" fmla="*/ 3346704 w 3493008"/>
              <a:gd name="connsiteY75" fmla="*/ 1067874 h 2530914"/>
              <a:gd name="connsiteX76" fmla="*/ 3383280 w 3493008"/>
              <a:gd name="connsiteY76" fmla="*/ 958146 h 2530914"/>
              <a:gd name="connsiteX77" fmla="*/ 3291840 w 3493008"/>
              <a:gd name="connsiteY77" fmla="*/ 500946 h 2530914"/>
              <a:gd name="connsiteX78" fmla="*/ 3236976 w 3493008"/>
              <a:gd name="connsiteY78" fmla="*/ 464370 h 2530914"/>
              <a:gd name="connsiteX79" fmla="*/ 3163824 w 3493008"/>
              <a:gd name="connsiteY79" fmla="*/ 372930 h 253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93008" h="2530914">
                <a:moveTo>
                  <a:pt x="3493008" y="190050"/>
                </a:moveTo>
                <a:cubicBezTo>
                  <a:pt x="3281128" y="62922"/>
                  <a:pt x="3491208" y="169444"/>
                  <a:pt x="3035808" y="116898"/>
                </a:cubicBezTo>
                <a:cubicBezTo>
                  <a:pt x="2997508" y="112479"/>
                  <a:pt x="2926080" y="80322"/>
                  <a:pt x="2926080" y="80322"/>
                </a:cubicBezTo>
                <a:cubicBezTo>
                  <a:pt x="2924853" y="78482"/>
                  <a:pt x="2869974" y="-28164"/>
                  <a:pt x="2834640" y="7170"/>
                </a:cubicBezTo>
                <a:cubicBezTo>
                  <a:pt x="2807378" y="34432"/>
                  <a:pt x="2810256" y="80322"/>
                  <a:pt x="2798064" y="116898"/>
                </a:cubicBezTo>
                <a:cubicBezTo>
                  <a:pt x="2781961" y="165206"/>
                  <a:pt x="2753787" y="265769"/>
                  <a:pt x="2706624" y="281490"/>
                </a:cubicBezTo>
                <a:lnTo>
                  <a:pt x="2651760" y="299778"/>
                </a:lnTo>
                <a:cubicBezTo>
                  <a:pt x="2621280" y="293682"/>
                  <a:pt x="2587308" y="296912"/>
                  <a:pt x="2560320" y="281490"/>
                </a:cubicBezTo>
                <a:cubicBezTo>
                  <a:pt x="2541237" y="270585"/>
                  <a:pt x="2542383" y="238275"/>
                  <a:pt x="2523744" y="226626"/>
                </a:cubicBezTo>
                <a:cubicBezTo>
                  <a:pt x="2491050" y="206192"/>
                  <a:pt x="2450592" y="202242"/>
                  <a:pt x="2414016" y="190050"/>
                </a:cubicBezTo>
                <a:lnTo>
                  <a:pt x="2359152" y="171762"/>
                </a:lnTo>
                <a:cubicBezTo>
                  <a:pt x="2340864" y="183954"/>
                  <a:pt x="2318018" y="191175"/>
                  <a:pt x="2304288" y="208338"/>
                </a:cubicBezTo>
                <a:cubicBezTo>
                  <a:pt x="2292246" y="223391"/>
                  <a:pt x="2295362" y="246351"/>
                  <a:pt x="2286000" y="263202"/>
                </a:cubicBezTo>
                <a:cubicBezTo>
                  <a:pt x="2264652" y="301629"/>
                  <a:pt x="2237232" y="336354"/>
                  <a:pt x="2212848" y="372930"/>
                </a:cubicBezTo>
                <a:cubicBezTo>
                  <a:pt x="2200656" y="391218"/>
                  <a:pt x="2194560" y="415602"/>
                  <a:pt x="2176272" y="427794"/>
                </a:cubicBezTo>
                <a:cubicBezTo>
                  <a:pt x="2157984" y="439986"/>
                  <a:pt x="2141067" y="454540"/>
                  <a:pt x="2121408" y="464370"/>
                </a:cubicBezTo>
                <a:cubicBezTo>
                  <a:pt x="2104166" y="472991"/>
                  <a:pt x="2084263" y="475064"/>
                  <a:pt x="2066544" y="482658"/>
                </a:cubicBezTo>
                <a:cubicBezTo>
                  <a:pt x="2041486" y="493397"/>
                  <a:pt x="2017062" y="505708"/>
                  <a:pt x="1993392" y="519234"/>
                </a:cubicBezTo>
                <a:cubicBezTo>
                  <a:pt x="1894127" y="575957"/>
                  <a:pt x="1984254" y="540568"/>
                  <a:pt x="1883664" y="574098"/>
                </a:cubicBezTo>
                <a:cubicBezTo>
                  <a:pt x="1828800" y="568002"/>
                  <a:pt x="1771441" y="573266"/>
                  <a:pt x="1719072" y="555810"/>
                </a:cubicBezTo>
                <a:cubicBezTo>
                  <a:pt x="1677369" y="541909"/>
                  <a:pt x="1609344" y="482658"/>
                  <a:pt x="1609344" y="482658"/>
                </a:cubicBezTo>
                <a:cubicBezTo>
                  <a:pt x="1591056" y="494850"/>
                  <a:pt x="1568210" y="502071"/>
                  <a:pt x="1554480" y="519234"/>
                </a:cubicBezTo>
                <a:cubicBezTo>
                  <a:pt x="1542438" y="534287"/>
                  <a:pt x="1544813" y="556856"/>
                  <a:pt x="1536192" y="574098"/>
                </a:cubicBezTo>
                <a:cubicBezTo>
                  <a:pt x="1526362" y="593757"/>
                  <a:pt x="1509446" y="609303"/>
                  <a:pt x="1499616" y="628962"/>
                </a:cubicBezTo>
                <a:cubicBezTo>
                  <a:pt x="1490995" y="646204"/>
                  <a:pt x="1490690" y="666975"/>
                  <a:pt x="1481328" y="683826"/>
                </a:cubicBezTo>
                <a:cubicBezTo>
                  <a:pt x="1459980" y="722253"/>
                  <a:pt x="1449879" y="779653"/>
                  <a:pt x="1408176" y="793554"/>
                </a:cubicBezTo>
                <a:cubicBezTo>
                  <a:pt x="1208087" y="860250"/>
                  <a:pt x="1511159" y="753880"/>
                  <a:pt x="1298448" y="848418"/>
                </a:cubicBezTo>
                <a:cubicBezTo>
                  <a:pt x="1263216" y="864076"/>
                  <a:pt x="1188720" y="884994"/>
                  <a:pt x="1188720" y="884994"/>
                </a:cubicBezTo>
                <a:cubicBezTo>
                  <a:pt x="1152144" y="872802"/>
                  <a:pt x="1091184" y="884994"/>
                  <a:pt x="1078992" y="848418"/>
                </a:cubicBezTo>
                <a:cubicBezTo>
                  <a:pt x="1054608" y="775266"/>
                  <a:pt x="1078992" y="799650"/>
                  <a:pt x="1005840" y="775266"/>
                </a:cubicBezTo>
                <a:cubicBezTo>
                  <a:pt x="999980" y="798704"/>
                  <a:pt x="982382" y="877046"/>
                  <a:pt x="969264" y="903282"/>
                </a:cubicBezTo>
                <a:cubicBezTo>
                  <a:pt x="959434" y="922941"/>
                  <a:pt x="942518" y="938487"/>
                  <a:pt x="932688" y="958146"/>
                </a:cubicBezTo>
                <a:cubicBezTo>
                  <a:pt x="910601" y="1002320"/>
                  <a:pt x="921500" y="1032933"/>
                  <a:pt x="877824" y="1067874"/>
                </a:cubicBezTo>
                <a:cubicBezTo>
                  <a:pt x="862771" y="1079916"/>
                  <a:pt x="841248" y="1080066"/>
                  <a:pt x="822960" y="1086162"/>
                </a:cubicBezTo>
                <a:cubicBezTo>
                  <a:pt x="755904" y="1080066"/>
                  <a:pt x="688448" y="1077396"/>
                  <a:pt x="621792" y="1067874"/>
                </a:cubicBezTo>
                <a:cubicBezTo>
                  <a:pt x="602709" y="1065148"/>
                  <a:pt x="580559" y="1063217"/>
                  <a:pt x="566928" y="1049586"/>
                </a:cubicBezTo>
                <a:cubicBezTo>
                  <a:pt x="553297" y="1035955"/>
                  <a:pt x="554736" y="1013010"/>
                  <a:pt x="548640" y="994722"/>
                </a:cubicBezTo>
                <a:cubicBezTo>
                  <a:pt x="536448" y="1013010"/>
                  <a:pt x="520991" y="1029501"/>
                  <a:pt x="512064" y="1049586"/>
                </a:cubicBezTo>
                <a:cubicBezTo>
                  <a:pt x="496406" y="1084818"/>
                  <a:pt x="496874" y="1127235"/>
                  <a:pt x="475488" y="1159314"/>
                </a:cubicBezTo>
                <a:lnTo>
                  <a:pt x="402336" y="1269042"/>
                </a:lnTo>
                <a:cubicBezTo>
                  <a:pt x="365760" y="1256850"/>
                  <a:pt x="313994" y="1264545"/>
                  <a:pt x="292608" y="1232466"/>
                </a:cubicBezTo>
                <a:cubicBezTo>
                  <a:pt x="245339" y="1161562"/>
                  <a:pt x="276884" y="1184553"/>
                  <a:pt x="201168" y="1159314"/>
                </a:cubicBezTo>
                <a:cubicBezTo>
                  <a:pt x="192737" y="1218334"/>
                  <a:pt x="182818" y="1342287"/>
                  <a:pt x="146304" y="1397058"/>
                </a:cubicBezTo>
                <a:cubicBezTo>
                  <a:pt x="134112" y="1415346"/>
                  <a:pt x="118655" y="1431837"/>
                  <a:pt x="109728" y="1451922"/>
                </a:cubicBezTo>
                <a:cubicBezTo>
                  <a:pt x="94070" y="1487154"/>
                  <a:pt x="85344" y="1525074"/>
                  <a:pt x="73152" y="1561650"/>
                </a:cubicBezTo>
                <a:lnTo>
                  <a:pt x="36576" y="1671378"/>
                </a:lnTo>
                <a:cubicBezTo>
                  <a:pt x="30480" y="1689666"/>
                  <a:pt x="22069" y="1707339"/>
                  <a:pt x="18288" y="1726242"/>
                </a:cubicBezTo>
                <a:lnTo>
                  <a:pt x="0" y="1817682"/>
                </a:lnTo>
                <a:cubicBezTo>
                  <a:pt x="6096" y="1945698"/>
                  <a:pt x="10294" y="2073819"/>
                  <a:pt x="18288" y="2201730"/>
                </a:cubicBezTo>
                <a:cubicBezTo>
                  <a:pt x="22488" y="2268931"/>
                  <a:pt x="22468" y="2337060"/>
                  <a:pt x="36576" y="2402898"/>
                </a:cubicBezTo>
                <a:cubicBezTo>
                  <a:pt x="41181" y="2424390"/>
                  <a:pt x="56611" y="2443288"/>
                  <a:pt x="73152" y="2457762"/>
                </a:cubicBezTo>
                <a:cubicBezTo>
                  <a:pt x="106234" y="2486709"/>
                  <a:pt x="182880" y="2530914"/>
                  <a:pt x="182880" y="2530914"/>
                </a:cubicBezTo>
                <a:cubicBezTo>
                  <a:pt x="487680" y="2524818"/>
                  <a:pt x="792676" y="2525144"/>
                  <a:pt x="1097280" y="2512626"/>
                </a:cubicBezTo>
                <a:cubicBezTo>
                  <a:pt x="1310198" y="2503876"/>
                  <a:pt x="1467886" y="2482302"/>
                  <a:pt x="1664208" y="2457762"/>
                </a:cubicBezTo>
                <a:lnTo>
                  <a:pt x="1773936" y="2421186"/>
                </a:lnTo>
                <a:cubicBezTo>
                  <a:pt x="1821420" y="2405358"/>
                  <a:pt x="1876505" y="2388190"/>
                  <a:pt x="1920240" y="2366322"/>
                </a:cubicBezTo>
                <a:cubicBezTo>
                  <a:pt x="1939899" y="2356492"/>
                  <a:pt x="1955019" y="2338673"/>
                  <a:pt x="1975104" y="2329746"/>
                </a:cubicBezTo>
                <a:cubicBezTo>
                  <a:pt x="2010336" y="2314088"/>
                  <a:pt x="2048256" y="2305362"/>
                  <a:pt x="2084832" y="2293170"/>
                </a:cubicBezTo>
                <a:cubicBezTo>
                  <a:pt x="2103120" y="2287074"/>
                  <a:pt x="2123656" y="2285575"/>
                  <a:pt x="2139696" y="2274882"/>
                </a:cubicBezTo>
                <a:cubicBezTo>
                  <a:pt x="2329483" y="2148357"/>
                  <a:pt x="2035684" y="2340947"/>
                  <a:pt x="2267712" y="2201730"/>
                </a:cubicBezTo>
                <a:cubicBezTo>
                  <a:pt x="2305406" y="2179113"/>
                  <a:pt x="2338122" y="2148237"/>
                  <a:pt x="2377440" y="2128578"/>
                </a:cubicBezTo>
                <a:cubicBezTo>
                  <a:pt x="2401824" y="2116386"/>
                  <a:pt x="2428408" y="2107848"/>
                  <a:pt x="2450592" y="2092002"/>
                </a:cubicBezTo>
                <a:cubicBezTo>
                  <a:pt x="2471638" y="2076969"/>
                  <a:pt x="2485587" y="2053695"/>
                  <a:pt x="2505456" y="2037138"/>
                </a:cubicBezTo>
                <a:cubicBezTo>
                  <a:pt x="2609125" y="1950747"/>
                  <a:pt x="2508261" y="2053422"/>
                  <a:pt x="2633472" y="1963986"/>
                </a:cubicBezTo>
                <a:cubicBezTo>
                  <a:pt x="2654518" y="1948953"/>
                  <a:pt x="2668467" y="1925679"/>
                  <a:pt x="2688336" y="1909122"/>
                </a:cubicBezTo>
                <a:cubicBezTo>
                  <a:pt x="2705221" y="1895051"/>
                  <a:pt x="2724912" y="1884738"/>
                  <a:pt x="2743200" y="1872546"/>
                </a:cubicBezTo>
                <a:cubicBezTo>
                  <a:pt x="2755392" y="1854258"/>
                  <a:pt x="2764234" y="1833224"/>
                  <a:pt x="2779776" y="1817682"/>
                </a:cubicBezTo>
                <a:cubicBezTo>
                  <a:pt x="2889718" y="1707740"/>
                  <a:pt x="2790765" y="1901782"/>
                  <a:pt x="2944368" y="1671378"/>
                </a:cubicBezTo>
                <a:cubicBezTo>
                  <a:pt x="2973315" y="1627958"/>
                  <a:pt x="3001782" y="1583059"/>
                  <a:pt x="3035808" y="1543362"/>
                </a:cubicBezTo>
                <a:cubicBezTo>
                  <a:pt x="3052640" y="1523725"/>
                  <a:pt x="3073840" y="1508135"/>
                  <a:pt x="3090672" y="1488498"/>
                </a:cubicBezTo>
                <a:cubicBezTo>
                  <a:pt x="3110508" y="1465356"/>
                  <a:pt x="3127820" y="1440149"/>
                  <a:pt x="3145536" y="1415346"/>
                </a:cubicBezTo>
                <a:cubicBezTo>
                  <a:pt x="3158311" y="1397461"/>
                  <a:pt x="3168041" y="1377367"/>
                  <a:pt x="3182112" y="1360482"/>
                </a:cubicBezTo>
                <a:cubicBezTo>
                  <a:pt x="3198669" y="1340613"/>
                  <a:pt x="3220419" y="1325487"/>
                  <a:pt x="3236976" y="1305618"/>
                </a:cubicBezTo>
                <a:cubicBezTo>
                  <a:pt x="3302490" y="1227002"/>
                  <a:pt x="3250600" y="1278370"/>
                  <a:pt x="3291840" y="1195890"/>
                </a:cubicBezTo>
                <a:cubicBezTo>
                  <a:pt x="3301670" y="1176231"/>
                  <a:pt x="3316224" y="1159314"/>
                  <a:pt x="3328416" y="1141026"/>
                </a:cubicBezTo>
                <a:cubicBezTo>
                  <a:pt x="3334512" y="1116642"/>
                  <a:pt x="3339482" y="1091948"/>
                  <a:pt x="3346704" y="1067874"/>
                </a:cubicBezTo>
                <a:cubicBezTo>
                  <a:pt x="3357783" y="1030945"/>
                  <a:pt x="3383280" y="958146"/>
                  <a:pt x="3383280" y="958146"/>
                </a:cubicBezTo>
                <a:cubicBezTo>
                  <a:pt x="3379171" y="880068"/>
                  <a:pt x="3423079" y="588439"/>
                  <a:pt x="3291840" y="500946"/>
                </a:cubicBezTo>
                <a:lnTo>
                  <a:pt x="3236976" y="464370"/>
                </a:lnTo>
                <a:cubicBezTo>
                  <a:pt x="3190836" y="395160"/>
                  <a:pt x="3215942" y="425048"/>
                  <a:pt x="3163824" y="372930"/>
                </a:cubicBezTo>
              </a:path>
            </a:pathLst>
          </a:custGeom>
          <a:solidFill>
            <a:schemeClr val="tx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E62C6CF-AEF4-4FFB-979B-737D38FA3F4F}" type="slidenum">
              <a:rPr lang="en-US" altLang="en-US" sz="1200">
                <a:solidFill>
                  <a:srgbClr val="898989"/>
                </a:solidFill>
              </a:rPr>
              <a:pPr>
                <a:spcBef>
                  <a:spcPct val="0"/>
                </a:spcBef>
                <a:buFontTx/>
                <a:buNone/>
              </a:pPr>
              <a:t>5</a:t>
            </a:fld>
            <a:endParaRPr lang="en-US" altLang="en-US" sz="1200">
              <a:solidFill>
                <a:srgbClr val="898989"/>
              </a:solidFill>
            </a:endParaRPr>
          </a:p>
        </p:txBody>
      </p:sp>
      <p:sp>
        <p:nvSpPr>
          <p:cNvPr id="9" name="Freeform 8"/>
          <p:cNvSpPr/>
          <p:nvPr/>
        </p:nvSpPr>
        <p:spPr>
          <a:xfrm>
            <a:off x="-54864" y="1335024"/>
            <a:ext cx="12326112" cy="6056376"/>
          </a:xfrm>
          <a:custGeom>
            <a:avLst/>
            <a:gdLst>
              <a:gd name="connsiteX0" fmla="*/ 36576 w 12326112"/>
              <a:gd name="connsiteY0" fmla="*/ 5248656 h 6189368"/>
              <a:gd name="connsiteX1" fmla="*/ 219456 w 12326112"/>
              <a:gd name="connsiteY1" fmla="*/ 5212080 h 6189368"/>
              <a:gd name="connsiteX2" fmla="*/ 329184 w 12326112"/>
              <a:gd name="connsiteY2" fmla="*/ 5175504 h 6189368"/>
              <a:gd name="connsiteX3" fmla="*/ 457200 w 12326112"/>
              <a:gd name="connsiteY3" fmla="*/ 5102352 h 6189368"/>
              <a:gd name="connsiteX4" fmla="*/ 621792 w 12326112"/>
              <a:gd name="connsiteY4" fmla="*/ 4956048 h 6189368"/>
              <a:gd name="connsiteX5" fmla="*/ 640080 w 12326112"/>
              <a:gd name="connsiteY5" fmla="*/ 4901184 h 6189368"/>
              <a:gd name="connsiteX6" fmla="*/ 694944 w 12326112"/>
              <a:gd name="connsiteY6" fmla="*/ 4864608 h 6189368"/>
              <a:gd name="connsiteX7" fmla="*/ 1097280 w 12326112"/>
              <a:gd name="connsiteY7" fmla="*/ 4791456 h 6189368"/>
              <a:gd name="connsiteX8" fmla="*/ 1207008 w 12326112"/>
              <a:gd name="connsiteY8" fmla="*/ 4700016 h 6189368"/>
              <a:gd name="connsiteX9" fmla="*/ 1280160 w 12326112"/>
              <a:gd name="connsiteY9" fmla="*/ 4645152 h 6189368"/>
              <a:gd name="connsiteX10" fmla="*/ 1335024 w 12326112"/>
              <a:gd name="connsiteY10" fmla="*/ 4572000 h 6189368"/>
              <a:gd name="connsiteX11" fmla="*/ 1463040 w 12326112"/>
              <a:gd name="connsiteY11" fmla="*/ 4462272 h 6189368"/>
              <a:gd name="connsiteX12" fmla="*/ 1536192 w 12326112"/>
              <a:gd name="connsiteY12" fmla="*/ 4352544 h 6189368"/>
              <a:gd name="connsiteX13" fmla="*/ 1591056 w 12326112"/>
              <a:gd name="connsiteY13" fmla="*/ 4297680 h 6189368"/>
              <a:gd name="connsiteX14" fmla="*/ 1700784 w 12326112"/>
              <a:gd name="connsiteY14" fmla="*/ 4224528 h 6189368"/>
              <a:gd name="connsiteX15" fmla="*/ 1737360 w 12326112"/>
              <a:gd name="connsiteY15" fmla="*/ 4169664 h 6189368"/>
              <a:gd name="connsiteX16" fmla="*/ 1883664 w 12326112"/>
              <a:gd name="connsiteY16" fmla="*/ 4096512 h 6189368"/>
              <a:gd name="connsiteX17" fmla="*/ 2029968 w 12326112"/>
              <a:gd name="connsiteY17" fmla="*/ 4023360 h 6189368"/>
              <a:gd name="connsiteX18" fmla="*/ 2176272 w 12326112"/>
              <a:gd name="connsiteY18" fmla="*/ 3986784 h 6189368"/>
              <a:gd name="connsiteX19" fmla="*/ 2231136 w 12326112"/>
              <a:gd name="connsiteY19" fmla="*/ 3968496 h 6189368"/>
              <a:gd name="connsiteX20" fmla="*/ 2523744 w 12326112"/>
              <a:gd name="connsiteY20" fmla="*/ 3950208 h 6189368"/>
              <a:gd name="connsiteX21" fmla="*/ 2706624 w 12326112"/>
              <a:gd name="connsiteY21" fmla="*/ 3730752 h 6189368"/>
              <a:gd name="connsiteX22" fmla="*/ 2743200 w 12326112"/>
              <a:gd name="connsiteY22" fmla="*/ 3675888 h 6189368"/>
              <a:gd name="connsiteX23" fmla="*/ 2761488 w 12326112"/>
              <a:gd name="connsiteY23" fmla="*/ 3621024 h 6189368"/>
              <a:gd name="connsiteX24" fmla="*/ 2889504 w 12326112"/>
              <a:gd name="connsiteY24" fmla="*/ 3438144 h 6189368"/>
              <a:gd name="connsiteX25" fmla="*/ 3017520 w 12326112"/>
              <a:gd name="connsiteY25" fmla="*/ 3346704 h 6189368"/>
              <a:gd name="connsiteX26" fmla="*/ 3127248 w 12326112"/>
              <a:gd name="connsiteY26" fmla="*/ 3236976 h 6189368"/>
              <a:gd name="connsiteX27" fmla="*/ 3182112 w 12326112"/>
              <a:gd name="connsiteY27" fmla="*/ 3218688 h 6189368"/>
              <a:gd name="connsiteX28" fmla="*/ 3236976 w 12326112"/>
              <a:gd name="connsiteY28" fmla="*/ 3182112 h 6189368"/>
              <a:gd name="connsiteX29" fmla="*/ 3383280 w 12326112"/>
              <a:gd name="connsiteY29" fmla="*/ 3163824 h 6189368"/>
              <a:gd name="connsiteX30" fmla="*/ 3511296 w 12326112"/>
              <a:gd name="connsiteY30" fmla="*/ 3145536 h 6189368"/>
              <a:gd name="connsiteX31" fmla="*/ 3675888 w 12326112"/>
              <a:gd name="connsiteY31" fmla="*/ 3054096 h 6189368"/>
              <a:gd name="connsiteX32" fmla="*/ 3730752 w 12326112"/>
              <a:gd name="connsiteY32" fmla="*/ 3017520 h 6189368"/>
              <a:gd name="connsiteX33" fmla="*/ 3877056 w 12326112"/>
              <a:gd name="connsiteY33" fmla="*/ 2980944 h 6189368"/>
              <a:gd name="connsiteX34" fmla="*/ 4517136 w 12326112"/>
              <a:gd name="connsiteY34" fmla="*/ 2944368 h 6189368"/>
              <a:gd name="connsiteX35" fmla="*/ 4626864 w 12326112"/>
              <a:gd name="connsiteY35" fmla="*/ 2852928 h 6189368"/>
              <a:gd name="connsiteX36" fmla="*/ 4663440 w 12326112"/>
              <a:gd name="connsiteY36" fmla="*/ 2798064 h 6189368"/>
              <a:gd name="connsiteX37" fmla="*/ 4718304 w 12326112"/>
              <a:gd name="connsiteY37" fmla="*/ 2779776 h 6189368"/>
              <a:gd name="connsiteX38" fmla="*/ 4828032 w 12326112"/>
              <a:gd name="connsiteY38" fmla="*/ 2706624 h 6189368"/>
              <a:gd name="connsiteX39" fmla="*/ 4937760 w 12326112"/>
              <a:gd name="connsiteY39" fmla="*/ 2615184 h 6189368"/>
              <a:gd name="connsiteX40" fmla="*/ 5029200 w 12326112"/>
              <a:gd name="connsiteY40" fmla="*/ 2505456 h 6189368"/>
              <a:gd name="connsiteX41" fmla="*/ 5084064 w 12326112"/>
              <a:gd name="connsiteY41" fmla="*/ 2487168 h 6189368"/>
              <a:gd name="connsiteX42" fmla="*/ 5138928 w 12326112"/>
              <a:gd name="connsiteY42" fmla="*/ 2450592 h 6189368"/>
              <a:gd name="connsiteX43" fmla="*/ 5193792 w 12326112"/>
              <a:gd name="connsiteY43" fmla="*/ 2340864 h 6189368"/>
              <a:gd name="connsiteX44" fmla="*/ 5248656 w 12326112"/>
              <a:gd name="connsiteY44" fmla="*/ 2212848 h 6189368"/>
              <a:gd name="connsiteX45" fmla="*/ 5340096 w 12326112"/>
              <a:gd name="connsiteY45" fmla="*/ 2084832 h 6189368"/>
              <a:gd name="connsiteX46" fmla="*/ 5358384 w 12326112"/>
              <a:gd name="connsiteY46" fmla="*/ 2029968 h 6189368"/>
              <a:gd name="connsiteX47" fmla="*/ 5449824 w 12326112"/>
              <a:gd name="connsiteY47" fmla="*/ 1901952 h 6189368"/>
              <a:gd name="connsiteX48" fmla="*/ 5504688 w 12326112"/>
              <a:gd name="connsiteY48" fmla="*/ 1865376 h 6189368"/>
              <a:gd name="connsiteX49" fmla="*/ 5596128 w 12326112"/>
              <a:gd name="connsiteY49" fmla="*/ 1700784 h 6189368"/>
              <a:gd name="connsiteX50" fmla="*/ 5614416 w 12326112"/>
              <a:gd name="connsiteY50" fmla="*/ 1627632 h 6189368"/>
              <a:gd name="connsiteX51" fmla="*/ 5632704 w 12326112"/>
              <a:gd name="connsiteY51" fmla="*/ 1353312 h 6189368"/>
              <a:gd name="connsiteX52" fmla="*/ 5742432 w 12326112"/>
              <a:gd name="connsiteY52" fmla="*/ 1316736 h 6189368"/>
              <a:gd name="connsiteX53" fmla="*/ 5797296 w 12326112"/>
              <a:gd name="connsiteY53" fmla="*/ 1298448 h 6189368"/>
              <a:gd name="connsiteX54" fmla="*/ 5852160 w 12326112"/>
              <a:gd name="connsiteY54" fmla="*/ 1280160 h 6189368"/>
              <a:gd name="connsiteX55" fmla="*/ 5907024 w 12326112"/>
              <a:gd name="connsiteY55" fmla="*/ 1243584 h 6189368"/>
              <a:gd name="connsiteX56" fmla="*/ 5961888 w 12326112"/>
              <a:gd name="connsiteY56" fmla="*/ 1188720 h 6189368"/>
              <a:gd name="connsiteX57" fmla="*/ 6016752 w 12326112"/>
              <a:gd name="connsiteY57" fmla="*/ 1005840 h 6189368"/>
              <a:gd name="connsiteX58" fmla="*/ 6035040 w 12326112"/>
              <a:gd name="connsiteY58" fmla="*/ 950976 h 6189368"/>
              <a:gd name="connsiteX59" fmla="*/ 6053328 w 12326112"/>
              <a:gd name="connsiteY59" fmla="*/ 877824 h 6189368"/>
              <a:gd name="connsiteX60" fmla="*/ 6089904 w 12326112"/>
              <a:gd name="connsiteY60" fmla="*/ 804672 h 6189368"/>
              <a:gd name="connsiteX61" fmla="*/ 6144768 w 12326112"/>
              <a:gd name="connsiteY61" fmla="*/ 603504 h 6189368"/>
              <a:gd name="connsiteX62" fmla="*/ 6199632 w 12326112"/>
              <a:gd name="connsiteY62" fmla="*/ 585216 h 6189368"/>
              <a:gd name="connsiteX63" fmla="*/ 6309360 w 12326112"/>
              <a:gd name="connsiteY63" fmla="*/ 493776 h 6189368"/>
              <a:gd name="connsiteX64" fmla="*/ 6364224 w 12326112"/>
              <a:gd name="connsiteY64" fmla="*/ 475488 h 6189368"/>
              <a:gd name="connsiteX65" fmla="*/ 6473952 w 12326112"/>
              <a:gd name="connsiteY65" fmla="*/ 402336 h 6189368"/>
              <a:gd name="connsiteX66" fmla="*/ 6565392 w 12326112"/>
              <a:gd name="connsiteY66" fmla="*/ 292608 h 6189368"/>
              <a:gd name="connsiteX67" fmla="*/ 6638544 w 12326112"/>
              <a:gd name="connsiteY67" fmla="*/ 256032 h 6189368"/>
              <a:gd name="connsiteX68" fmla="*/ 6748272 w 12326112"/>
              <a:gd name="connsiteY68" fmla="*/ 164592 h 6189368"/>
              <a:gd name="connsiteX69" fmla="*/ 6876288 w 12326112"/>
              <a:gd name="connsiteY69" fmla="*/ 128016 h 6189368"/>
              <a:gd name="connsiteX70" fmla="*/ 6931152 w 12326112"/>
              <a:gd name="connsiteY70" fmla="*/ 91440 h 6189368"/>
              <a:gd name="connsiteX71" fmla="*/ 7040880 w 12326112"/>
              <a:gd name="connsiteY71" fmla="*/ 73152 h 6189368"/>
              <a:gd name="connsiteX72" fmla="*/ 7095744 w 12326112"/>
              <a:gd name="connsiteY72" fmla="*/ 54864 h 6189368"/>
              <a:gd name="connsiteX73" fmla="*/ 7187184 w 12326112"/>
              <a:gd name="connsiteY73" fmla="*/ 36576 h 6189368"/>
              <a:gd name="connsiteX74" fmla="*/ 7242048 w 12326112"/>
              <a:gd name="connsiteY74" fmla="*/ 18288 h 6189368"/>
              <a:gd name="connsiteX75" fmla="*/ 7315200 w 12326112"/>
              <a:gd name="connsiteY75" fmla="*/ 0 h 6189368"/>
              <a:gd name="connsiteX76" fmla="*/ 7571232 w 12326112"/>
              <a:gd name="connsiteY76" fmla="*/ 18288 h 6189368"/>
              <a:gd name="connsiteX77" fmla="*/ 7662672 w 12326112"/>
              <a:gd name="connsiteY77" fmla="*/ 109728 h 6189368"/>
              <a:gd name="connsiteX78" fmla="*/ 7680960 w 12326112"/>
              <a:gd name="connsiteY78" fmla="*/ 164592 h 6189368"/>
              <a:gd name="connsiteX79" fmla="*/ 7717536 w 12326112"/>
              <a:gd name="connsiteY79" fmla="*/ 219456 h 6189368"/>
              <a:gd name="connsiteX80" fmla="*/ 7735824 w 12326112"/>
              <a:gd name="connsiteY80" fmla="*/ 274320 h 6189368"/>
              <a:gd name="connsiteX81" fmla="*/ 7863840 w 12326112"/>
              <a:gd name="connsiteY81" fmla="*/ 420624 h 6189368"/>
              <a:gd name="connsiteX82" fmla="*/ 7900416 w 12326112"/>
              <a:gd name="connsiteY82" fmla="*/ 475488 h 6189368"/>
              <a:gd name="connsiteX83" fmla="*/ 8028432 w 12326112"/>
              <a:gd name="connsiteY83" fmla="*/ 475488 h 6189368"/>
              <a:gd name="connsiteX84" fmla="*/ 8193024 w 12326112"/>
              <a:gd name="connsiteY84" fmla="*/ 402336 h 6189368"/>
              <a:gd name="connsiteX85" fmla="*/ 8247888 w 12326112"/>
              <a:gd name="connsiteY85" fmla="*/ 384048 h 6189368"/>
              <a:gd name="connsiteX86" fmla="*/ 8613648 w 12326112"/>
              <a:gd name="connsiteY86" fmla="*/ 402336 h 6189368"/>
              <a:gd name="connsiteX87" fmla="*/ 8741664 w 12326112"/>
              <a:gd name="connsiteY87" fmla="*/ 438912 h 6189368"/>
              <a:gd name="connsiteX88" fmla="*/ 8796528 w 12326112"/>
              <a:gd name="connsiteY88" fmla="*/ 475488 h 6189368"/>
              <a:gd name="connsiteX89" fmla="*/ 8851392 w 12326112"/>
              <a:gd name="connsiteY89" fmla="*/ 493776 h 6189368"/>
              <a:gd name="connsiteX90" fmla="*/ 9015984 w 12326112"/>
              <a:gd name="connsiteY90" fmla="*/ 585216 h 6189368"/>
              <a:gd name="connsiteX91" fmla="*/ 9070848 w 12326112"/>
              <a:gd name="connsiteY91" fmla="*/ 640080 h 6189368"/>
              <a:gd name="connsiteX92" fmla="*/ 9326880 w 12326112"/>
              <a:gd name="connsiteY92" fmla="*/ 658368 h 6189368"/>
              <a:gd name="connsiteX93" fmla="*/ 9619488 w 12326112"/>
              <a:gd name="connsiteY93" fmla="*/ 676656 h 6189368"/>
              <a:gd name="connsiteX94" fmla="*/ 9729216 w 12326112"/>
              <a:gd name="connsiteY94" fmla="*/ 694944 h 6189368"/>
              <a:gd name="connsiteX95" fmla="*/ 9875520 w 12326112"/>
              <a:gd name="connsiteY95" fmla="*/ 731520 h 6189368"/>
              <a:gd name="connsiteX96" fmla="*/ 9985248 w 12326112"/>
              <a:gd name="connsiteY96" fmla="*/ 786384 h 6189368"/>
              <a:gd name="connsiteX97" fmla="*/ 10058400 w 12326112"/>
              <a:gd name="connsiteY97" fmla="*/ 896112 h 6189368"/>
              <a:gd name="connsiteX98" fmla="*/ 10094976 w 12326112"/>
              <a:gd name="connsiteY98" fmla="*/ 969264 h 6189368"/>
              <a:gd name="connsiteX99" fmla="*/ 10186416 w 12326112"/>
              <a:gd name="connsiteY99" fmla="*/ 1078992 h 6189368"/>
              <a:gd name="connsiteX100" fmla="*/ 10241280 w 12326112"/>
              <a:gd name="connsiteY100" fmla="*/ 1115568 h 6189368"/>
              <a:gd name="connsiteX101" fmla="*/ 10515600 w 12326112"/>
              <a:gd name="connsiteY101" fmla="*/ 1152144 h 6189368"/>
              <a:gd name="connsiteX102" fmla="*/ 10735056 w 12326112"/>
              <a:gd name="connsiteY102" fmla="*/ 1188720 h 6189368"/>
              <a:gd name="connsiteX103" fmla="*/ 10844784 w 12326112"/>
              <a:gd name="connsiteY103" fmla="*/ 1207008 h 6189368"/>
              <a:gd name="connsiteX104" fmla="*/ 10917936 w 12326112"/>
              <a:gd name="connsiteY104" fmla="*/ 1225296 h 6189368"/>
              <a:gd name="connsiteX105" fmla="*/ 11027664 w 12326112"/>
              <a:gd name="connsiteY105" fmla="*/ 1243584 h 6189368"/>
              <a:gd name="connsiteX106" fmla="*/ 11082528 w 12326112"/>
              <a:gd name="connsiteY106" fmla="*/ 1298448 h 6189368"/>
              <a:gd name="connsiteX107" fmla="*/ 11210544 w 12326112"/>
              <a:gd name="connsiteY107" fmla="*/ 1371600 h 6189368"/>
              <a:gd name="connsiteX108" fmla="*/ 11265408 w 12326112"/>
              <a:gd name="connsiteY108" fmla="*/ 1389888 h 6189368"/>
              <a:gd name="connsiteX109" fmla="*/ 11375136 w 12326112"/>
              <a:gd name="connsiteY109" fmla="*/ 1463040 h 6189368"/>
              <a:gd name="connsiteX110" fmla="*/ 11631168 w 12326112"/>
              <a:gd name="connsiteY110" fmla="*/ 1517904 h 6189368"/>
              <a:gd name="connsiteX111" fmla="*/ 11832336 w 12326112"/>
              <a:gd name="connsiteY111" fmla="*/ 1572768 h 6189368"/>
              <a:gd name="connsiteX112" fmla="*/ 11905488 w 12326112"/>
              <a:gd name="connsiteY112" fmla="*/ 1591056 h 6189368"/>
              <a:gd name="connsiteX113" fmla="*/ 11996928 w 12326112"/>
              <a:gd name="connsiteY113" fmla="*/ 1627632 h 6189368"/>
              <a:gd name="connsiteX114" fmla="*/ 12106656 w 12326112"/>
              <a:gd name="connsiteY114" fmla="*/ 1664208 h 6189368"/>
              <a:gd name="connsiteX115" fmla="*/ 12143232 w 12326112"/>
              <a:gd name="connsiteY115" fmla="*/ 1719072 h 6189368"/>
              <a:gd name="connsiteX116" fmla="*/ 12198096 w 12326112"/>
              <a:gd name="connsiteY116" fmla="*/ 1737360 h 6189368"/>
              <a:gd name="connsiteX117" fmla="*/ 12252960 w 12326112"/>
              <a:gd name="connsiteY117" fmla="*/ 1773936 h 6189368"/>
              <a:gd name="connsiteX118" fmla="*/ 12289536 w 12326112"/>
              <a:gd name="connsiteY118" fmla="*/ 1828800 h 6189368"/>
              <a:gd name="connsiteX119" fmla="*/ 12252960 w 12326112"/>
              <a:gd name="connsiteY119" fmla="*/ 1975104 h 6189368"/>
              <a:gd name="connsiteX120" fmla="*/ 12271248 w 12326112"/>
              <a:gd name="connsiteY120" fmla="*/ 4078224 h 6189368"/>
              <a:gd name="connsiteX121" fmla="*/ 12307824 w 12326112"/>
              <a:gd name="connsiteY121" fmla="*/ 5705856 h 6189368"/>
              <a:gd name="connsiteX122" fmla="*/ 12326112 w 12326112"/>
              <a:gd name="connsiteY122" fmla="*/ 5888736 h 6189368"/>
              <a:gd name="connsiteX123" fmla="*/ 11759184 w 12326112"/>
              <a:gd name="connsiteY123" fmla="*/ 5852160 h 6189368"/>
              <a:gd name="connsiteX124" fmla="*/ 11686032 w 12326112"/>
              <a:gd name="connsiteY124" fmla="*/ 5833872 h 6189368"/>
              <a:gd name="connsiteX125" fmla="*/ 11631168 w 12326112"/>
              <a:gd name="connsiteY125" fmla="*/ 5815584 h 6189368"/>
              <a:gd name="connsiteX126" fmla="*/ 11265408 w 12326112"/>
              <a:gd name="connsiteY126" fmla="*/ 5779008 h 6189368"/>
              <a:gd name="connsiteX127" fmla="*/ 10533888 w 12326112"/>
              <a:gd name="connsiteY127" fmla="*/ 5797296 h 6189368"/>
              <a:gd name="connsiteX128" fmla="*/ 10442448 w 12326112"/>
              <a:gd name="connsiteY128" fmla="*/ 5815584 h 6189368"/>
              <a:gd name="connsiteX129" fmla="*/ 10259568 w 12326112"/>
              <a:gd name="connsiteY129" fmla="*/ 5833872 h 6189368"/>
              <a:gd name="connsiteX130" fmla="*/ 9162288 w 12326112"/>
              <a:gd name="connsiteY130" fmla="*/ 5870448 h 6189368"/>
              <a:gd name="connsiteX131" fmla="*/ 8833104 w 12326112"/>
              <a:gd name="connsiteY131" fmla="*/ 5888736 h 6189368"/>
              <a:gd name="connsiteX132" fmla="*/ 8613648 w 12326112"/>
              <a:gd name="connsiteY132" fmla="*/ 5907024 h 6189368"/>
              <a:gd name="connsiteX133" fmla="*/ 7882128 w 12326112"/>
              <a:gd name="connsiteY133" fmla="*/ 5943600 h 6189368"/>
              <a:gd name="connsiteX134" fmla="*/ 7040880 w 12326112"/>
              <a:gd name="connsiteY134" fmla="*/ 5961888 h 6189368"/>
              <a:gd name="connsiteX135" fmla="*/ 6437376 w 12326112"/>
              <a:gd name="connsiteY135" fmla="*/ 5998464 h 6189368"/>
              <a:gd name="connsiteX136" fmla="*/ 5998464 w 12326112"/>
              <a:gd name="connsiteY136" fmla="*/ 6035040 h 6189368"/>
              <a:gd name="connsiteX137" fmla="*/ 5797296 w 12326112"/>
              <a:gd name="connsiteY137" fmla="*/ 6053328 h 6189368"/>
              <a:gd name="connsiteX138" fmla="*/ 5541264 w 12326112"/>
              <a:gd name="connsiteY138" fmla="*/ 6089904 h 6189368"/>
              <a:gd name="connsiteX139" fmla="*/ 4992624 w 12326112"/>
              <a:gd name="connsiteY139" fmla="*/ 6126480 h 6189368"/>
              <a:gd name="connsiteX140" fmla="*/ 3474720 w 12326112"/>
              <a:gd name="connsiteY140" fmla="*/ 6163056 h 6189368"/>
              <a:gd name="connsiteX141" fmla="*/ 3127248 w 12326112"/>
              <a:gd name="connsiteY141" fmla="*/ 6181344 h 6189368"/>
              <a:gd name="connsiteX142" fmla="*/ 1316736 w 12326112"/>
              <a:gd name="connsiteY142" fmla="*/ 6144768 h 6189368"/>
              <a:gd name="connsiteX143" fmla="*/ 1097280 w 12326112"/>
              <a:gd name="connsiteY143" fmla="*/ 6108192 h 6189368"/>
              <a:gd name="connsiteX144" fmla="*/ 950976 w 12326112"/>
              <a:gd name="connsiteY144" fmla="*/ 6071616 h 6189368"/>
              <a:gd name="connsiteX145" fmla="*/ 877824 w 12326112"/>
              <a:gd name="connsiteY145" fmla="*/ 6035040 h 6189368"/>
              <a:gd name="connsiteX146" fmla="*/ 658368 w 12326112"/>
              <a:gd name="connsiteY146" fmla="*/ 5980176 h 6189368"/>
              <a:gd name="connsiteX147" fmla="*/ 438912 w 12326112"/>
              <a:gd name="connsiteY147" fmla="*/ 5907024 h 6189368"/>
              <a:gd name="connsiteX148" fmla="*/ 384048 w 12326112"/>
              <a:gd name="connsiteY148" fmla="*/ 5888736 h 6189368"/>
              <a:gd name="connsiteX149" fmla="*/ 274320 w 12326112"/>
              <a:gd name="connsiteY149" fmla="*/ 5815584 h 6189368"/>
              <a:gd name="connsiteX150" fmla="*/ 182880 w 12326112"/>
              <a:gd name="connsiteY150" fmla="*/ 5724144 h 6189368"/>
              <a:gd name="connsiteX151" fmla="*/ 128016 w 12326112"/>
              <a:gd name="connsiteY151" fmla="*/ 5705856 h 6189368"/>
              <a:gd name="connsiteX152" fmla="*/ 18288 w 12326112"/>
              <a:gd name="connsiteY152" fmla="*/ 5632704 h 6189368"/>
              <a:gd name="connsiteX153" fmla="*/ 0 w 12326112"/>
              <a:gd name="connsiteY153" fmla="*/ 5577840 h 6189368"/>
              <a:gd name="connsiteX154" fmla="*/ 18288 w 12326112"/>
              <a:gd name="connsiteY154" fmla="*/ 5504688 h 6189368"/>
              <a:gd name="connsiteX155" fmla="*/ 54864 w 12326112"/>
              <a:gd name="connsiteY155" fmla="*/ 5358384 h 6189368"/>
              <a:gd name="connsiteX156" fmla="*/ 73152 w 12326112"/>
              <a:gd name="connsiteY156" fmla="*/ 5340096 h 618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26112" h="6189368">
                <a:moveTo>
                  <a:pt x="36576" y="5248656"/>
                </a:moveTo>
                <a:cubicBezTo>
                  <a:pt x="110725" y="5236298"/>
                  <a:pt x="151253" y="5232541"/>
                  <a:pt x="219456" y="5212080"/>
                </a:cubicBezTo>
                <a:cubicBezTo>
                  <a:pt x="256385" y="5201001"/>
                  <a:pt x="294700" y="5192746"/>
                  <a:pt x="329184" y="5175504"/>
                </a:cubicBezTo>
                <a:cubicBezTo>
                  <a:pt x="367032" y="5156580"/>
                  <a:pt x="423965" y="5131894"/>
                  <a:pt x="457200" y="5102352"/>
                </a:cubicBezTo>
                <a:cubicBezTo>
                  <a:pt x="645105" y="4935326"/>
                  <a:pt x="497274" y="5039060"/>
                  <a:pt x="621792" y="4956048"/>
                </a:cubicBezTo>
                <a:cubicBezTo>
                  <a:pt x="627888" y="4937760"/>
                  <a:pt x="628038" y="4916237"/>
                  <a:pt x="640080" y="4901184"/>
                </a:cubicBezTo>
                <a:cubicBezTo>
                  <a:pt x="653810" y="4884021"/>
                  <a:pt x="674935" y="4873703"/>
                  <a:pt x="694944" y="4864608"/>
                </a:cubicBezTo>
                <a:cubicBezTo>
                  <a:pt x="874351" y="4783059"/>
                  <a:pt x="866523" y="4807939"/>
                  <a:pt x="1097280" y="4791456"/>
                </a:cubicBezTo>
                <a:cubicBezTo>
                  <a:pt x="1218539" y="4710617"/>
                  <a:pt x="1083798" y="4805625"/>
                  <a:pt x="1207008" y="4700016"/>
                </a:cubicBezTo>
                <a:cubicBezTo>
                  <a:pt x="1230150" y="4680180"/>
                  <a:pt x="1258607" y="4666705"/>
                  <a:pt x="1280160" y="4645152"/>
                </a:cubicBezTo>
                <a:cubicBezTo>
                  <a:pt x="1301713" y="4623599"/>
                  <a:pt x="1313471" y="4593553"/>
                  <a:pt x="1335024" y="4572000"/>
                </a:cubicBezTo>
                <a:cubicBezTo>
                  <a:pt x="1420921" y="4486103"/>
                  <a:pt x="1393365" y="4551854"/>
                  <a:pt x="1463040" y="4462272"/>
                </a:cubicBezTo>
                <a:cubicBezTo>
                  <a:pt x="1490028" y="4427573"/>
                  <a:pt x="1505108" y="4383628"/>
                  <a:pt x="1536192" y="4352544"/>
                </a:cubicBezTo>
                <a:cubicBezTo>
                  <a:pt x="1554480" y="4334256"/>
                  <a:pt x="1570641" y="4313558"/>
                  <a:pt x="1591056" y="4297680"/>
                </a:cubicBezTo>
                <a:cubicBezTo>
                  <a:pt x="1625755" y="4270692"/>
                  <a:pt x="1700784" y="4224528"/>
                  <a:pt x="1700784" y="4224528"/>
                </a:cubicBezTo>
                <a:cubicBezTo>
                  <a:pt x="1712976" y="4206240"/>
                  <a:pt x="1720672" y="4183968"/>
                  <a:pt x="1737360" y="4169664"/>
                </a:cubicBezTo>
                <a:cubicBezTo>
                  <a:pt x="1843819" y="4078414"/>
                  <a:pt x="1795898" y="4140395"/>
                  <a:pt x="1883664" y="4096512"/>
                </a:cubicBezTo>
                <a:cubicBezTo>
                  <a:pt x="2001119" y="4037785"/>
                  <a:pt x="1865433" y="4073986"/>
                  <a:pt x="2029968" y="4023360"/>
                </a:cubicBezTo>
                <a:cubicBezTo>
                  <a:pt x="2078014" y="4008577"/>
                  <a:pt x="2128583" y="4002680"/>
                  <a:pt x="2176272" y="3986784"/>
                </a:cubicBezTo>
                <a:cubicBezTo>
                  <a:pt x="2194560" y="3980688"/>
                  <a:pt x="2211965" y="3970514"/>
                  <a:pt x="2231136" y="3968496"/>
                </a:cubicBezTo>
                <a:cubicBezTo>
                  <a:pt x="2328325" y="3958266"/>
                  <a:pt x="2426208" y="3956304"/>
                  <a:pt x="2523744" y="3950208"/>
                </a:cubicBezTo>
                <a:cubicBezTo>
                  <a:pt x="2664556" y="3809396"/>
                  <a:pt x="2604779" y="3883519"/>
                  <a:pt x="2706624" y="3730752"/>
                </a:cubicBezTo>
                <a:cubicBezTo>
                  <a:pt x="2718816" y="3712464"/>
                  <a:pt x="2736249" y="3696740"/>
                  <a:pt x="2743200" y="3675888"/>
                </a:cubicBezTo>
                <a:cubicBezTo>
                  <a:pt x="2749296" y="3657600"/>
                  <a:pt x="2752126" y="3637875"/>
                  <a:pt x="2761488" y="3621024"/>
                </a:cubicBezTo>
                <a:cubicBezTo>
                  <a:pt x="2778055" y="3591204"/>
                  <a:pt x="2859223" y="3473472"/>
                  <a:pt x="2889504" y="3438144"/>
                </a:cubicBezTo>
                <a:cubicBezTo>
                  <a:pt x="3004680" y="3303772"/>
                  <a:pt x="2877980" y="3458336"/>
                  <a:pt x="3017520" y="3346704"/>
                </a:cubicBezTo>
                <a:cubicBezTo>
                  <a:pt x="3057911" y="3314391"/>
                  <a:pt x="3078176" y="3253333"/>
                  <a:pt x="3127248" y="3236976"/>
                </a:cubicBezTo>
                <a:cubicBezTo>
                  <a:pt x="3145536" y="3230880"/>
                  <a:pt x="3164870" y="3227309"/>
                  <a:pt x="3182112" y="3218688"/>
                </a:cubicBezTo>
                <a:cubicBezTo>
                  <a:pt x="3201771" y="3208858"/>
                  <a:pt x="3215771" y="3187895"/>
                  <a:pt x="3236976" y="3182112"/>
                </a:cubicBezTo>
                <a:cubicBezTo>
                  <a:pt x="3284392" y="3169180"/>
                  <a:pt x="3334564" y="3170320"/>
                  <a:pt x="3383280" y="3163824"/>
                </a:cubicBezTo>
                <a:lnTo>
                  <a:pt x="3511296" y="3145536"/>
                </a:lnTo>
                <a:cubicBezTo>
                  <a:pt x="3607863" y="3113347"/>
                  <a:pt x="3550120" y="3137941"/>
                  <a:pt x="3675888" y="3054096"/>
                </a:cubicBezTo>
                <a:cubicBezTo>
                  <a:pt x="3694176" y="3041904"/>
                  <a:pt x="3709429" y="3022851"/>
                  <a:pt x="3730752" y="3017520"/>
                </a:cubicBezTo>
                <a:cubicBezTo>
                  <a:pt x="3779520" y="3005328"/>
                  <a:pt x="3826885" y="2984080"/>
                  <a:pt x="3877056" y="2980944"/>
                </a:cubicBezTo>
                <a:cubicBezTo>
                  <a:pt x="4285422" y="2955421"/>
                  <a:pt x="4072073" y="2967792"/>
                  <a:pt x="4517136" y="2944368"/>
                </a:cubicBezTo>
                <a:cubicBezTo>
                  <a:pt x="4571082" y="2908404"/>
                  <a:pt x="4582860" y="2905732"/>
                  <a:pt x="4626864" y="2852928"/>
                </a:cubicBezTo>
                <a:cubicBezTo>
                  <a:pt x="4640935" y="2836043"/>
                  <a:pt x="4646277" y="2811794"/>
                  <a:pt x="4663440" y="2798064"/>
                </a:cubicBezTo>
                <a:cubicBezTo>
                  <a:pt x="4678493" y="2786022"/>
                  <a:pt x="4701453" y="2789138"/>
                  <a:pt x="4718304" y="2779776"/>
                </a:cubicBezTo>
                <a:cubicBezTo>
                  <a:pt x="4756731" y="2758428"/>
                  <a:pt x="4796948" y="2737708"/>
                  <a:pt x="4828032" y="2706624"/>
                </a:cubicBezTo>
                <a:cubicBezTo>
                  <a:pt x="4898438" y="2636218"/>
                  <a:pt x="4861377" y="2666106"/>
                  <a:pt x="4937760" y="2615184"/>
                </a:cubicBezTo>
                <a:cubicBezTo>
                  <a:pt x="4964749" y="2574701"/>
                  <a:pt x="4986957" y="2533618"/>
                  <a:pt x="5029200" y="2505456"/>
                </a:cubicBezTo>
                <a:cubicBezTo>
                  <a:pt x="5045240" y="2494763"/>
                  <a:pt x="5066822" y="2495789"/>
                  <a:pt x="5084064" y="2487168"/>
                </a:cubicBezTo>
                <a:cubicBezTo>
                  <a:pt x="5103723" y="2477338"/>
                  <a:pt x="5120640" y="2462784"/>
                  <a:pt x="5138928" y="2450592"/>
                </a:cubicBezTo>
                <a:cubicBezTo>
                  <a:pt x="5184895" y="2312690"/>
                  <a:pt x="5122888" y="2482671"/>
                  <a:pt x="5193792" y="2340864"/>
                </a:cubicBezTo>
                <a:cubicBezTo>
                  <a:pt x="5256015" y="2216419"/>
                  <a:pt x="5153518" y="2365069"/>
                  <a:pt x="5248656" y="2212848"/>
                </a:cubicBezTo>
                <a:cubicBezTo>
                  <a:pt x="5269366" y="2179713"/>
                  <a:pt x="5320752" y="2123521"/>
                  <a:pt x="5340096" y="2084832"/>
                </a:cubicBezTo>
                <a:cubicBezTo>
                  <a:pt x="5348717" y="2067590"/>
                  <a:pt x="5349763" y="2047210"/>
                  <a:pt x="5358384" y="2029968"/>
                </a:cubicBezTo>
                <a:cubicBezTo>
                  <a:pt x="5368768" y="2009200"/>
                  <a:pt x="5441540" y="1910236"/>
                  <a:pt x="5449824" y="1901952"/>
                </a:cubicBezTo>
                <a:cubicBezTo>
                  <a:pt x="5465366" y="1886410"/>
                  <a:pt x="5486400" y="1877568"/>
                  <a:pt x="5504688" y="1865376"/>
                </a:cubicBezTo>
                <a:cubicBezTo>
                  <a:pt x="5570183" y="1767134"/>
                  <a:pt x="5571986" y="1785280"/>
                  <a:pt x="5596128" y="1700784"/>
                </a:cubicBezTo>
                <a:cubicBezTo>
                  <a:pt x="5603033" y="1676617"/>
                  <a:pt x="5608320" y="1652016"/>
                  <a:pt x="5614416" y="1627632"/>
                </a:cubicBezTo>
                <a:cubicBezTo>
                  <a:pt x="5620512" y="1536192"/>
                  <a:pt x="5597811" y="1438052"/>
                  <a:pt x="5632704" y="1353312"/>
                </a:cubicBezTo>
                <a:cubicBezTo>
                  <a:pt x="5647384" y="1317662"/>
                  <a:pt x="5705856" y="1328928"/>
                  <a:pt x="5742432" y="1316736"/>
                </a:cubicBezTo>
                <a:lnTo>
                  <a:pt x="5797296" y="1298448"/>
                </a:lnTo>
                <a:cubicBezTo>
                  <a:pt x="5815584" y="1292352"/>
                  <a:pt x="5836120" y="1290853"/>
                  <a:pt x="5852160" y="1280160"/>
                </a:cubicBezTo>
                <a:cubicBezTo>
                  <a:pt x="5870448" y="1267968"/>
                  <a:pt x="5890139" y="1257655"/>
                  <a:pt x="5907024" y="1243584"/>
                </a:cubicBezTo>
                <a:cubicBezTo>
                  <a:pt x="5926893" y="1227027"/>
                  <a:pt x="5943600" y="1207008"/>
                  <a:pt x="5961888" y="1188720"/>
                </a:cubicBezTo>
                <a:cubicBezTo>
                  <a:pt x="6048808" y="927959"/>
                  <a:pt x="5961474" y="1199312"/>
                  <a:pt x="6016752" y="1005840"/>
                </a:cubicBezTo>
                <a:cubicBezTo>
                  <a:pt x="6022048" y="987304"/>
                  <a:pt x="6029744" y="969512"/>
                  <a:pt x="6035040" y="950976"/>
                </a:cubicBezTo>
                <a:cubicBezTo>
                  <a:pt x="6041945" y="926809"/>
                  <a:pt x="6044503" y="901358"/>
                  <a:pt x="6053328" y="877824"/>
                </a:cubicBezTo>
                <a:cubicBezTo>
                  <a:pt x="6062900" y="852298"/>
                  <a:pt x="6077712" y="829056"/>
                  <a:pt x="6089904" y="804672"/>
                </a:cubicBezTo>
                <a:cubicBezTo>
                  <a:pt x="6094374" y="782321"/>
                  <a:pt x="6124880" y="610133"/>
                  <a:pt x="6144768" y="603504"/>
                </a:cubicBezTo>
                <a:lnTo>
                  <a:pt x="6199632" y="585216"/>
                </a:lnTo>
                <a:cubicBezTo>
                  <a:pt x="6240078" y="544770"/>
                  <a:pt x="6258438" y="519237"/>
                  <a:pt x="6309360" y="493776"/>
                </a:cubicBezTo>
                <a:cubicBezTo>
                  <a:pt x="6326602" y="485155"/>
                  <a:pt x="6347373" y="484850"/>
                  <a:pt x="6364224" y="475488"/>
                </a:cubicBezTo>
                <a:cubicBezTo>
                  <a:pt x="6402651" y="454140"/>
                  <a:pt x="6473952" y="402336"/>
                  <a:pt x="6473952" y="402336"/>
                </a:cubicBezTo>
                <a:cubicBezTo>
                  <a:pt x="6503117" y="358589"/>
                  <a:pt x="6520588" y="324611"/>
                  <a:pt x="6565392" y="292608"/>
                </a:cubicBezTo>
                <a:cubicBezTo>
                  <a:pt x="6587576" y="276762"/>
                  <a:pt x="6616360" y="271878"/>
                  <a:pt x="6638544" y="256032"/>
                </a:cubicBezTo>
                <a:cubicBezTo>
                  <a:pt x="6704456" y="208952"/>
                  <a:pt x="6675708" y="195691"/>
                  <a:pt x="6748272" y="164592"/>
                </a:cubicBezTo>
                <a:cubicBezTo>
                  <a:pt x="6830305" y="129435"/>
                  <a:pt x="6805111" y="163604"/>
                  <a:pt x="6876288" y="128016"/>
                </a:cubicBezTo>
                <a:cubicBezTo>
                  <a:pt x="6895947" y="118186"/>
                  <a:pt x="6910300" y="98391"/>
                  <a:pt x="6931152" y="91440"/>
                </a:cubicBezTo>
                <a:cubicBezTo>
                  <a:pt x="6966330" y="79714"/>
                  <a:pt x="7004682" y="81196"/>
                  <a:pt x="7040880" y="73152"/>
                </a:cubicBezTo>
                <a:cubicBezTo>
                  <a:pt x="7059698" y="68970"/>
                  <a:pt x="7077042" y="59539"/>
                  <a:pt x="7095744" y="54864"/>
                </a:cubicBezTo>
                <a:cubicBezTo>
                  <a:pt x="7125900" y="47325"/>
                  <a:pt x="7157028" y="44115"/>
                  <a:pt x="7187184" y="36576"/>
                </a:cubicBezTo>
                <a:cubicBezTo>
                  <a:pt x="7205886" y="31901"/>
                  <a:pt x="7223512" y="23584"/>
                  <a:pt x="7242048" y="18288"/>
                </a:cubicBezTo>
                <a:cubicBezTo>
                  <a:pt x="7266215" y="11383"/>
                  <a:pt x="7290816" y="6096"/>
                  <a:pt x="7315200" y="0"/>
                </a:cubicBezTo>
                <a:cubicBezTo>
                  <a:pt x="7400544" y="6096"/>
                  <a:pt x="7486973" y="3419"/>
                  <a:pt x="7571232" y="18288"/>
                </a:cubicBezTo>
                <a:cubicBezTo>
                  <a:pt x="7611348" y="25367"/>
                  <a:pt x="7646940" y="78265"/>
                  <a:pt x="7662672" y="109728"/>
                </a:cubicBezTo>
                <a:cubicBezTo>
                  <a:pt x="7671293" y="126970"/>
                  <a:pt x="7672339" y="147350"/>
                  <a:pt x="7680960" y="164592"/>
                </a:cubicBezTo>
                <a:cubicBezTo>
                  <a:pt x="7690790" y="184251"/>
                  <a:pt x="7707706" y="199797"/>
                  <a:pt x="7717536" y="219456"/>
                </a:cubicBezTo>
                <a:cubicBezTo>
                  <a:pt x="7726157" y="236698"/>
                  <a:pt x="7726462" y="257469"/>
                  <a:pt x="7735824" y="274320"/>
                </a:cubicBezTo>
                <a:cubicBezTo>
                  <a:pt x="7798577" y="387275"/>
                  <a:pt x="7783696" y="367194"/>
                  <a:pt x="7863840" y="420624"/>
                </a:cubicBezTo>
                <a:cubicBezTo>
                  <a:pt x="7876032" y="438912"/>
                  <a:pt x="7883253" y="461758"/>
                  <a:pt x="7900416" y="475488"/>
                </a:cubicBezTo>
                <a:cubicBezTo>
                  <a:pt x="7944143" y="510470"/>
                  <a:pt x="7982189" y="487049"/>
                  <a:pt x="8028432" y="475488"/>
                </a:cubicBezTo>
                <a:cubicBezTo>
                  <a:pt x="8115375" y="417526"/>
                  <a:pt x="8062444" y="445863"/>
                  <a:pt x="8193024" y="402336"/>
                </a:cubicBezTo>
                <a:lnTo>
                  <a:pt x="8247888" y="384048"/>
                </a:lnTo>
                <a:cubicBezTo>
                  <a:pt x="8369808" y="390144"/>
                  <a:pt x="8491997" y="392198"/>
                  <a:pt x="8613648" y="402336"/>
                </a:cubicBezTo>
                <a:cubicBezTo>
                  <a:pt x="8627711" y="403508"/>
                  <a:pt x="8722618" y="429389"/>
                  <a:pt x="8741664" y="438912"/>
                </a:cubicBezTo>
                <a:cubicBezTo>
                  <a:pt x="8761323" y="448742"/>
                  <a:pt x="8776869" y="465658"/>
                  <a:pt x="8796528" y="475488"/>
                </a:cubicBezTo>
                <a:cubicBezTo>
                  <a:pt x="8813770" y="484109"/>
                  <a:pt x="8834541" y="484414"/>
                  <a:pt x="8851392" y="493776"/>
                </a:cubicBezTo>
                <a:cubicBezTo>
                  <a:pt x="9040043" y="598582"/>
                  <a:pt x="8891841" y="543835"/>
                  <a:pt x="9015984" y="585216"/>
                </a:cubicBezTo>
                <a:cubicBezTo>
                  <a:pt x="9034272" y="603504"/>
                  <a:pt x="9045672" y="634156"/>
                  <a:pt x="9070848" y="640080"/>
                </a:cubicBezTo>
                <a:cubicBezTo>
                  <a:pt x="9154135" y="659677"/>
                  <a:pt x="9241508" y="652677"/>
                  <a:pt x="9326880" y="658368"/>
                </a:cubicBezTo>
                <a:lnTo>
                  <a:pt x="9619488" y="676656"/>
                </a:lnTo>
                <a:lnTo>
                  <a:pt x="9729216" y="694944"/>
                </a:lnTo>
                <a:cubicBezTo>
                  <a:pt x="9762008" y="700906"/>
                  <a:pt x="9839263" y="713391"/>
                  <a:pt x="9875520" y="731520"/>
                </a:cubicBezTo>
                <a:cubicBezTo>
                  <a:pt x="10017327" y="802424"/>
                  <a:pt x="9847346" y="740417"/>
                  <a:pt x="9985248" y="786384"/>
                </a:cubicBezTo>
                <a:cubicBezTo>
                  <a:pt x="10009632" y="822960"/>
                  <a:pt x="10038741" y="856794"/>
                  <a:pt x="10058400" y="896112"/>
                </a:cubicBezTo>
                <a:cubicBezTo>
                  <a:pt x="10070592" y="920496"/>
                  <a:pt x="10081450" y="945594"/>
                  <a:pt x="10094976" y="969264"/>
                </a:cubicBezTo>
                <a:cubicBezTo>
                  <a:pt x="10121132" y="1015036"/>
                  <a:pt x="10145153" y="1044606"/>
                  <a:pt x="10186416" y="1078992"/>
                </a:cubicBezTo>
                <a:cubicBezTo>
                  <a:pt x="10203301" y="1093063"/>
                  <a:pt x="10221621" y="1105738"/>
                  <a:pt x="10241280" y="1115568"/>
                </a:cubicBezTo>
                <a:cubicBezTo>
                  <a:pt x="10316697" y="1153276"/>
                  <a:pt x="10463846" y="1146696"/>
                  <a:pt x="10515600" y="1152144"/>
                </a:cubicBezTo>
                <a:cubicBezTo>
                  <a:pt x="10640449" y="1165286"/>
                  <a:pt x="10625821" y="1168859"/>
                  <a:pt x="10735056" y="1188720"/>
                </a:cubicBezTo>
                <a:cubicBezTo>
                  <a:pt x="10771538" y="1195353"/>
                  <a:pt x="10808424" y="1199736"/>
                  <a:pt x="10844784" y="1207008"/>
                </a:cubicBezTo>
                <a:cubicBezTo>
                  <a:pt x="10869430" y="1211937"/>
                  <a:pt x="10893290" y="1220367"/>
                  <a:pt x="10917936" y="1225296"/>
                </a:cubicBezTo>
                <a:cubicBezTo>
                  <a:pt x="10954296" y="1232568"/>
                  <a:pt x="10991088" y="1237488"/>
                  <a:pt x="11027664" y="1243584"/>
                </a:cubicBezTo>
                <a:cubicBezTo>
                  <a:pt x="11045952" y="1261872"/>
                  <a:pt x="11062659" y="1281891"/>
                  <a:pt x="11082528" y="1298448"/>
                </a:cubicBezTo>
                <a:cubicBezTo>
                  <a:pt x="11114939" y="1325458"/>
                  <a:pt x="11173717" y="1355817"/>
                  <a:pt x="11210544" y="1371600"/>
                </a:cubicBezTo>
                <a:cubicBezTo>
                  <a:pt x="11228263" y="1379194"/>
                  <a:pt x="11248557" y="1380526"/>
                  <a:pt x="11265408" y="1389888"/>
                </a:cubicBezTo>
                <a:cubicBezTo>
                  <a:pt x="11303835" y="1411236"/>
                  <a:pt x="11333433" y="1449139"/>
                  <a:pt x="11375136" y="1463040"/>
                </a:cubicBezTo>
                <a:cubicBezTo>
                  <a:pt x="11531489" y="1515158"/>
                  <a:pt x="11446607" y="1494834"/>
                  <a:pt x="11631168" y="1517904"/>
                </a:cubicBezTo>
                <a:cubicBezTo>
                  <a:pt x="11733721" y="1552088"/>
                  <a:pt x="11667330" y="1531517"/>
                  <a:pt x="11832336" y="1572768"/>
                </a:cubicBezTo>
                <a:cubicBezTo>
                  <a:pt x="11856720" y="1578864"/>
                  <a:pt x="11882151" y="1581721"/>
                  <a:pt x="11905488" y="1591056"/>
                </a:cubicBezTo>
                <a:cubicBezTo>
                  <a:pt x="11935968" y="1603248"/>
                  <a:pt x="11966076" y="1616413"/>
                  <a:pt x="11996928" y="1627632"/>
                </a:cubicBezTo>
                <a:cubicBezTo>
                  <a:pt x="12033161" y="1640808"/>
                  <a:pt x="12106656" y="1664208"/>
                  <a:pt x="12106656" y="1664208"/>
                </a:cubicBezTo>
                <a:cubicBezTo>
                  <a:pt x="12118848" y="1682496"/>
                  <a:pt x="12126069" y="1705342"/>
                  <a:pt x="12143232" y="1719072"/>
                </a:cubicBezTo>
                <a:cubicBezTo>
                  <a:pt x="12158285" y="1731114"/>
                  <a:pt x="12180854" y="1728739"/>
                  <a:pt x="12198096" y="1737360"/>
                </a:cubicBezTo>
                <a:cubicBezTo>
                  <a:pt x="12217755" y="1747190"/>
                  <a:pt x="12234672" y="1761744"/>
                  <a:pt x="12252960" y="1773936"/>
                </a:cubicBezTo>
                <a:cubicBezTo>
                  <a:pt x="12265152" y="1792224"/>
                  <a:pt x="12289536" y="1806821"/>
                  <a:pt x="12289536" y="1828800"/>
                </a:cubicBezTo>
                <a:cubicBezTo>
                  <a:pt x="12289536" y="1879069"/>
                  <a:pt x="12252960" y="1975104"/>
                  <a:pt x="12252960" y="1975104"/>
                </a:cubicBezTo>
                <a:cubicBezTo>
                  <a:pt x="12210699" y="3073895"/>
                  <a:pt x="12241771" y="2014806"/>
                  <a:pt x="12271248" y="4078224"/>
                </a:cubicBezTo>
                <a:cubicBezTo>
                  <a:pt x="12279045" y="4624013"/>
                  <a:pt x="12270407" y="5163314"/>
                  <a:pt x="12307824" y="5705856"/>
                </a:cubicBezTo>
                <a:cubicBezTo>
                  <a:pt x="12312039" y="5766975"/>
                  <a:pt x="12320016" y="5827776"/>
                  <a:pt x="12326112" y="5888736"/>
                </a:cubicBezTo>
                <a:cubicBezTo>
                  <a:pt x="12079051" y="5913442"/>
                  <a:pt x="12067749" y="5929301"/>
                  <a:pt x="11759184" y="5852160"/>
                </a:cubicBezTo>
                <a:cubicBezTo>
                  <a:pt x="11734800" y="5846064"/>
                  <a:pt x="11710199" y="5840777"/>
                  <a:pt x="11686032" y="5833872"/>
                </a:cubicBezTo>
                <a:cubicBezTo>
                  <a:pt x="11667496" y="5828576"/>
                  <a:pt x="11650283" y="5818077"/>
                  <a:pt x="11631168" y="5815584"/>
                </a:cubicBezTo>
                <a:cubicBezTo>
                  <a:pt x="11509669" y="5799736"/>
                  <a:pt x="11265408" y="5779008"/>
                  <a:pt x="11265408" y="5779008"/>
                </a:cubicBezTo>
                <a:lnTo>
                  <a:pt x="10533888" y="5797296"/>
                </a:lnTo>
                <a:cubicBezTo>
                  <a:pt x="10502835" y="5798676"/>
                  <a:pt x="10473259" y="5811476"/>
                  <a:pt x="10442448" y="5815584"/>
                </a:cubicBezTo>
                <a:cubicBezTo>
                  <a:pt x="10381721" y="5823681"/>
                  <a:pt x="10320720" y="5830166"/>
                  <a:pt x="10259568" y="5833872"/>
                </a:cubicBezTo>
                <a:cubicBezTo>
                  <a:pt x="9943054" y="5853055"/>
                  <a:pt x="9449425" y="5862688"/>
                  <a:pt x="9162288" y="5870448"/>
                </a:cubicBezTo>
                <a:lnTo>
                  <a:pt x="8833104" y="5888736"/>
                </a:lnTo>
                <a:cubicBezTo>
                  <a:pt x="8759861" y="5893619"/>
                  <a:pt x="8686891" y="5902141"/>
                  <a:pt x="8613648" y="5907024"/>
                </a:cubicBezTo>
                <a:cubicBezTo>
                  <a:pt x="8469101" y="5916660"/>
                  <a:pt x="8004947" y="5939988"/>
                  <a:pt x="7882128" y="5943600"/>
                </a:cubicBezTo>
                <a:lnTo>
                  <a:pt x="7040880" y="5961888"/>
                </a:lnTo>
                <a:lnTo>
                  <a:pt x="6437376" y="5998464"/>
                </a:lnTo>
                <a:cubicBezTo>
                  <a:pt x="6290925" y="6008741"/>
                  <a:pt x="6144739" y="6022502"/>
                  <a:pt x="5998464" y="6035040"/>
                </a:cubicBezTo>
                <a:lnTo>
                  <a:pt x="5797296" y="6053328"/>
                </a:lnTo>
                <a:cubicBezTo>
                  <a:pt x="5663957" y="6079996"/>
                  <a:pt x="5715029" y="6072528"/>
                  <a:pt x="5541264" y="6089904"/>
                </a:cubicBezTo>
                <a:cubicBezTo>
                  <a:pt x="5309045" y="6113126"/>
                  <a:pt x="5261853" y="6114242"/>
                  <a:pt x="4992624" y="6126480"/>
                </a:cubicBezTo>
                <a:cubicBezTo>
                  <a:pt x="4338790" y="6156200"/>
                  <a:pt x="4324606" y="6148403"/>
                  <a:pt x="3474720" y="6163056"/>
                </a:cubicBezTo>
                <a:cubicBezTo>
                  <a:pt x="3358896" y="6169152"/>
                  <a:pt x="3243232" y="6181344"/>
                  <a:pt x="3127248" y="6181344"/>
                </a:cubicBezTo>
                <a:cubicBezTo>
                  <a:pt x="2559819" y="6181344"/>
                  <a:pt x="1912874" y="6214902"/>
                  <a:pt x="1316736" y="6144768"/>
                </a:cubicBezTo>
                <a:cubicBezTo>
                  <a:pt x="1243770" y="6136184"/>
                  <a:pt x="1169102" y="6124766"/>
                  <a:pt x="1097280" y="6108192"/>
                </a:cubicBezTo>
                <a:cubicBezTo>
                  <a:pt x="1048298" y="6096889"/>
                  <a:pt x="995938" y="6094097"/>
                  <a:pt x="950976" y="6071616"/>
                </a:cubicBezTo>
                <a:cubicBezTo>
                  <a:pt x="926592" y="6059424"/>
                  <a:pt x="903845" y="6043172"/>
                  <a:pt x="877824" y="6035040"/>
                </a:cubicBezTo>
                <a:cubicBezTo>
                  <a:pt x="805853" y="6012549"/>
                  <a:pt x="729902" y="6004021"/>
                  <a:pt x="658368" y="5980176"/>
                </a:cubicBezTo>
                <a:lnTo>
                  <a:pt x="438912" y="5907024"/>
                </a:lnTo>
                <a:cubicBezTo>
                  <a:pt x="420624" y="5900928"/>
                  <a:pt x="400088" y="5899429"/>
                  <a:pt x="384048" y="5888736"/>
                </a:cubicBezTo>
                <a:lnTo>
                  <a:pt x="274320" y="5815584"/>
                </a:lnTo>
                <a:cubicBezTo>
                  <a:pt x="237744" y="5760720"/>
                  <a:pt x="243840" y="5754624"/>
                  <a:pt x="182880" y="5724144"/>
                </a:cubicBezTo>
                <a:cubicBezTo>
                  <a:pt x="165638" y="5715523"/>
                  <a:pt x="144867" y="5715218"/>
                  <a:pt x="128016" y="5705856"/>
                </a:cubicBezTo>
                <a:cubicBezTo>
                  <a:pt x="89589" y="5684508"/>
                  <a:pt x="18288" y="5632704"/>
                  <a:pt x="18288" y="5632704"/>
                </a:cubicBezTo>
                <a:cubicBezTo>
                  <a:pt x="12192" y="5614416"/>
                  <a:pt x="0" y="5597117"/>
                  <a:pt x="0" y="5577840"/>
                </a:cubicBezTo>
                <a:cubicBezTo>
                  <a:pt x="0" y="5552706"/>
                  <a:pt x="12836" y="5529224"/>
                  <a:pt x="18288" y="5504688"/>
                </a:cubicBezTo>
                <a:cubicBezTo>
                  <a:pt x="26635" y="5467126"/>
                  <a:pt x="35256" y="5397600"/>
                  <a:pt x="54864" y="5358384"/>
                </a:cubicBezTo>
                <a:cubicBezTo>
                  <a:pt x="58719" y="5350673"/>
                  <a:pt x="67056" y="5346192"/>
                  <a:pt x="73152" y="5340096"/>
                </a:cubicBezTo>
              </a:path>
            </a:pathLst>
          </a:custGeom>
          <a:gradFill>
            <a:gsLst>
              <a:gs pos="0">
                <a:srgbClr val="6B5137"/>
              </a:gs>
              <a:gs pos="100000">
                <a:schemeClr val="tx1">
                  <a:lumMod val="75000"/>
                </a:schemeClr>
              </a:gs>
              <a:gs pos="100000">
                <a:schemeClr val="accent1">
                  <a:lumMod val="30000"/>
                  <a:lumOff val="70000"/>
                </a:schemeClr>
              </a:gs>
            </a:gsLst>
            <a:lin ang="5400000" scaled="1"/>
          </a:gradFill>
          <a:ln w="76200">
            <a:solidFill>
              <a:srgbClr val="6B5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c 11"/>
          <p:cNvSpPr/>
          <p:nvPr/>
        </p:nvSpPr>
        <p:spPr>
          <a:xfrm>
            <a:off x="-685800" y="3907348"/>
            <a:ext cx="13716000" cy="5617652"/>
          </a:xfrm>
          <a:prstGeom prst="arc">
            <a:avLst>
              <a:gd name="adj1" fmla="val 10786829"/>
              <a:gd name="adj2" fmla="val 0"/>
            </a:avLst>
          </a:prstGeom>
          <a:ln w="7620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p:cNvGrpSpPr/>
          <p:nvPr/>
        </p:nvGrpSpPr>
        <p:grpSpPr>
          <a:xfrm>
            <a:off x="4419600" y="1335024"/>
            <a:ext cx="2840736" cy="2539031"/>
            <a:chOff x="4419600" y="1335024"/>
            <a:chExt cx="2840736" cy="2539031"/>
          </a:xfrm>
        </p:grpSpPr>
        <p:cxnSp>
          <p:nvCxnSpPr>
            <p:cNvPr id="23" name="Straight Arrow Connector 22"/>
            <p:cNvCxnSpPr>
              <a:stCxn id="9" idx="75"/>
            </p:cNvCxnSpPr>
            <p:nvPr/>
          </p:nvCxnSpPr>
          <p:spPr>
            <a:xfrm flipH="1">
              <a:off x="7249668" y="1335024"/>
              <a:ext cx="10668" cy="2539031"/>
            </a:xfrm>
            <a:prstGeom prst="straightConnector1">
              <a:avLst/>
            </a:prstGeom>
            <a:ln w="25400">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flipH="1">
              <a:off x="6903720" y="3505200"/>
              <a:ext cx="307636" cy="273246"/>
              <a:chOff x="6934200" y="-2057400"/>
              <a:chExt cx="304800" cy="271609"/>
            </a:xfrm>
          </p:grpSpPr>
          <p:cxnSp>
            <p:nvCxnSpPr>
              <p:cNvPr id="54" name="Straight Connector 53"/>
              <p:cNvCxnSpPr/>
              <p:nvPr/>
            </p:nvCxnSpPr>
            <p:spPr>
              <a:xfrm>
                <a:off x="6934200" y="-2057400"/>
                <a:ext cx="3048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39000" y="-2057400"/>
                <a:ext cx="0" cy="27160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419600" y="2286000"/>
              <a:ext cx="2784737"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rgbClr val="92D050"/>
                  </a:solidFill>
                </a:rPr>
                <a:t>Ellipsoid Height, h</a:t>
              </a:r>
            </a:p>
            <a:p>
              <a:r>
                <a:rPr lang="en-US" sz="2400" b="1" dirty="0">
                  <a:solidFill>
                    <a:srgbClr val="92D050"/>
                  </a:solidFill>
                </a:rPr>
                <a:t>From GPS</a:t>
              </a:r>
            </a:p>
          </p:txBody>
        </p:sp>
      </p:grpSp>
      <p:grpSp>
        <p:nvGrpSpPr>
          <p:cNvPr id="3" name="Group 2"/>
          <p:cNvGrpSpPr/>
          <p:nvPr/>
        </p:nvGrpSpPr>
        <p:grpSpPr>
          <a:xfrm>
            <a:off x="7260336" y="1335024"/>
            <a:ext cx="3550590" cy="3846576"/>
            <a:chOff x="7260336" y="1335024"/>
            <a:chExt cx="3550590" cy="3846576"/>
          </a:xfrm>
        </p:grpSpPr>
        <p:cxnSp>
          <p:nvCxnSpPr>
            <p:cNvPr id="38" name="Straight Arrow Connector 37"/>
            <p:cNvCxnSpPr>
              <a:stCxn id="9" idx="75"/>
            </p:cNvCxnSpPr>
            <p:nvPr/>
          </p:nvCxnSpPr>
          <p:spPr>
            <a:xfrm>
              <a:off x="7260336" y="1335024"/>
              <a:ext cx="135636" cy="3846576"/>
            </a:xfrm>
            <a:prstGeom prst="straightConnector1">
              <a:avLst/>
            </a:prstGeom>
            <a:ln w="25400">
              <a:solidFill>
                <a:srgbClr val="FF33CC"/>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7406640" y="4833791"/>
              <a:ext cx="304800" cy="271609"/>
              <a:chOff x="6934200" y="-2057400"/>
              <a:chExt cx="304800" cy="271609"/>
            </a:xfrm>
          </p:grpSpPr>
          <p:cxnSp>
            <p:nvCxnSpPr>
              <p:cNvPr id="39" name="Straight Connector 38"/>
              <p:cNvCxnSpPr/>
              <p:nvPr/>
            </p:nvCxnSpPr>
            <p:spPr>
              <a:xfrm>
                <a:off x="6934200" y="-2057400"/>
                <a:ext cx="304800" cy="0"/>
              </a:xfrm>
              <a:prstGeom prst="line">
                <a:avLst/>
              </a:prstGeom>
              <a:ln>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39000" y="-2057400"/>
                <a:ext cx="0" cy="271609"/>
              </a:xfrm>
              <a:prstGeom prst="line">
                <a:avLst/>
              </a:prstGeom>
              <a:ln>
                <a:solidFill>
                  <a:srgbClr val="FF33CC"/>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7391400" y="2971800"/>
              <a:ext cx="341952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rgbClr val="FF33CC"/>
                  </a:solidFill>
                </a:rPr>
                <a:t>Orthometric Height, H</a:t>
              </a:r>
            </a:p>
          </p:txBody>
        </p:sp>
      </p:grpSp>
      <p:grpSp>
        <p:nvGrpSpPr>
          <p:cNvPr id="4" name="Group 3"/>
          <p:cNvGrpSpPr/>
          <p:nvPr/>
        </p:nvGrpSpPr>
        <p:grpSpPr>
          <a:xfrm>
            <a:off x="4657055" y="3831148"/>
            <a:ext cx="2592613" cy="1303452"/>
            <a:chOff x="4657055" y="3831148"/>
            <a:chExt cx="2592613" cy="1303452"/>
          </a:xfrm>
        </p:grpSpPr>
        <p:cxnSp>
          <p:nvCxnSpPr>
            <p:cNvPr id="33" name="Straight Arrow Connector 32"/>
            <p:cNvCxnSpPr/>
            <p:nvPr/>
          </p:nvCxnSpPr>
          <p:spPr>
            <a:xfrm>
              <a:off x="7249668" y="3831148"/>
              <a:ext cx="0" cy="1303452"/>
            </a:xfrm>
            <a:prstGeom prst="straightConnector1">
              <a:avLst/>
            </a:prstGeom>
            <a:ln w="254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657055" y="4191000"/>
              <a:ext cx="2554302"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dirty="0">
                  <a:solidFill>
                    <a:srgbClr val="FF0000"/>
                  </a:solidFill>
                </a:rPr>
                <a:t>Geoid Height, N</a:t>
              </a:r>
            </a:p>
            <a:p>
              <a:r>
                <a:rPr lang="en-US" sz="2400" b="1" dirty="0">
                  <a:solidFill>
                    <a:srgbClr val="FF0000"/>
                  </a:solidFill>
                </a:rPr>
                <a:t>From NGS</a:t>
              </a:r>
            </a:p>
          </p:txBody>
        </p:sp>
      </p:grpSp>
      <p:sp>
        <p:nvSpPr>
          <p:cNvPr id="61" name="TextBox 60"/>
          <p:cNvSpPr txBox="1"/>
          <p:nvPr/>
        </p:nvSpPr>
        <p:spPr>
          <a:xfrm>
            <a:off x="8215926" y="2085014"/>
            <a:ext cx="2358338" cy="461665"/>
          </a:xfrm>
          <a:prstGeom prst="rect">
            <a:avLst/>
          </a:prstGeom>
          <a:noFill/>
        </p:spPr>
        <p:txBody>
          <a:bodyPr wrap="none" rtlCol="0">
            <a:spAutoFit/>
          </a:bodyPr>
          <a:lstStyle/>
          <a:p>
            <a:r>
              <a:rPr lang="en-US" sz="2400" b="1" dirty="0">
                <a:solidFill>
                  <a:schemeClr val="tx1">
                    <a:lumMod val="95000"/>
                  </a:schemeClr>
                </a:solidFill>
              </a:rPr>
              <a:t>Earth’s Surface</a:t>
            </a:r>
          </a:p>
        </p:txBody>
      </p:sp>
      <p:sp>
        <p:nvSpPr>
          <p:cNvPr id="50" name="Freeform 49"/>
          <p:cNvSpPr/>
          <p:nvPr/>
        </p:nvSpPr>
        <p:spPr>
          <a:xfrm>
            <a:off x="-990600" y="4724400"/>
            <a:ext cx="14409254" cy="3694595"/>
          </a:xfrm>
          <a:custGeom>
            <a:avLst/>
            <a:gdLst>
              <a:gd name="connsiteX0" fmla="*/ 262421 w 14427835"/>
              <a:gd name="connsiteY0" fmla="*/ 1274250 h 3694595"/>
              <a:gd name="connsiteX1" fmla="*/ 1725461 w 14427835"/>
              <a:gd name="connsiteY1" fmla="*/ 603690 h 3694595"/>
              <a:gd name="connsiteX2" fmla="*/ 3142781 w 14427835"/>
              <a:gd name="connsiteY2" fmla="*/ 55050 h 3694595"/>
              <a:gd name="connsiteX3" fmla="*/ 4849661 w 14427835"/>
              <a:gd name="connsiteY3" fmla="*/ 85530 h 3694595"/>
              <a:gd name="connsiteX4" fmla="*/ 6571781 w 14427835"/>
              <a:gd name="connsiteY4" fmla="*/ 557970 h 3694595"/>
              <a:gd name="connsiteX5" fmla="*/ 8918741 w 14427835"/>
              <a:gd name="connsiteY5" fmla="*/ 375090 h 3694595"/>
              <a:gd name="connsiteX6" fmla="*/ 10899941 w 14427835"/>
              <a:gd name="connsiteY6" fmla="*/ 9330 h 3694595"/>
              <a:gd name="connsiteX7" fmla="*/ 12378221 w 14427835"/>
              <a:gd name="connsiteY7" fmla="*/ 100770 h 3694595"/>
              <a:gd name="connsiteX8" fmla="*/ 13368821 w 14427835"/>
              <a:gd name="connsiteY8" fmla="*/ 161730 h 3694595"/>
              <a:gd name="connsiteX9" fmla="*/ 14176541 w 14427835"/>
              <a:gd name="connsiteY9" fmla="*/ 817050 h 3694595"/>
              <a:gd name="connsiteX10" fmla="*/ 14420381 w 14427835"/>
              <a:gd name="connsiteY10" fmla="*/ 1609530 h 3694595"/>
              <a:gd name="connsiteX11" fmla="*/ 14252741 w 14427835"/>
              <a:gd name="connsiteY11" fmla="*/ 2859210 h 3694595"/>
              <a:gd name="connsiteX12" fmla="*/ 13216421 w 14427835"/>
              <a:gd name="connsiteY12" fmla="*/ 3407850 h 3694595"/>
              <a:gd name="connsiteX13" fmla="*/ 11814341 w 14427835"/>
              <a:gd name="connsiteY13" fmla="*/ 3636450 h 3694595"/>
              <a:gd name="connsiteX14" fmla="*/ 10107461 w 14427835"/>
              <a:gd name="connsiteY14" fmla="*/ 3666930 h 3694595"/>
              <a:gd name="connsiteX15" fmla="*/ 7730021 w 14427835"/>
              <a:gd name="connsiteY15" fmla="*/ 3285930 h 3694595"/>
              <a:gd name="connsiteX16" fmla="*/ 5581181 w 14427835"/>
              <a:gd name="connsiteY16" fmla="*/ 3301170 h 3694595"/>
              <a:gd name="connsiteX17" fmla="*/ 3462821 w 14427835"/>
              <a:gd name="connsiteY17" fmla="*/ 3346890 h 3694595"/>
              <a:gd name="connsiteX18" fmla="*/ 1862621 w 14427835"/>
              <a:gd name="connsiteY18" fmla="*/ 3255450 h 3694595"/>
              <a:gd name="connsiteX19" fmla="*/ 704381 w 14427835"/>
              <a:gd name="connsiteY19" fmla="*/ 2920170 h 3694595"/>
              <a:gd name="connsiteX20" fmla="*/ 33821 w 14427835"/>
              <a:gd name="connsiteY20" fmla="*/ 2630610 h 3694595"/>
              <a:gd name="connsiteX21" fmla="*/ 110021 w 14427835"/>
              <a:gd name="connsiteY21" fmla="*/ 2234370 h 3694595"/>
              <a:gd name="connsiteX22" fmla="*/ 201461 w 14427835"/>
              <a:gd name="connsiteY22" fmla="*/ 1518090 h 3694595"/>
              <a:gd name="connsiteX23" fmla="*/ 262421 w 14427835"/>
              <a:gd name="connsiteY23" fmla="*/ 1274250 h 36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27835" h="3694595">
                <a:moveTo>
                  <a:pt x="262421" y="1274250"/>
                </a:moveTo>
                <a:cubicBezTo>
                  <a:pt x="516421" y="1121850"/>
                  <a:pt x="1245401" y="806890"/>
                  <a:pt x="1725461" y="603690"/>
                </a:cubicBezTo>
                <a:cubicBezTo>
                  <a:pt x="2205521" y="400490"/>
                  <a:pt x="2622081" y="141410"/>
                  <a:pt x="3142781" y="55050"/>
                </a:cubicBezTo>
                <a:cubicBezTo>
                  <a:pt x="3663481" y="-31310"/>
                  <a:pt x="4278161" y="1710"/>
                  <a:pt x="4849661" y="85530"/>
                </a:cubicBezTo>
                <a:cubicBezTo>
                  <a:pt x="5421161" y="169350"/>
                  <a:pt x="5893601" y="509710"/>
                  <a:pt x="6571781" y="557970"/>
                </a:cubicBezTo>
                <a:cubicBezTo>
                  <a:pt x="7249961" y="606230"/>
                  <a:pt x="8197381" y="466530"/>
                  <a:pt x="8918741" y="375090"/>
                </a:cubicBezTo>
                <a:cubicBezTo>
                  <a:pt x="9640101" y="283650"/>
                  <a:pt x="10323361" y="55050"/>
                  <a:pt x="10899941" y="9330"/>
                </a:cubicBezTo>
                <a:cubicBezTo>
                  <a:pt x="11476521" y="-36390"/>
                  <a:pt x="12378221" y="100770"/>
                  <a:pt x="12378221" y="100770"/>
                </a:cubicBezTo>
                <a:cubicBezTo>
                  <a:pt x="12789701" y="126170"/>
                  <a:pt x="13069101" y="42350"/>
                  <a:pt x="13368821" y="161730"/>
                </a:cubicBezTo>
                <a:cubicBezTo>
                  <a:pt x="13668541" y="281110"/>
                  <a:pt x="14001281" y="575750"/>
                  <a:pt x="14176541" y="817050"/>
                </a:cubicBezTo>
                <a:cubicBezTo>
                  <a:pt x="14351801" y="1058350"/>
                  <a:pt x="14407681" y="1269170"/>
                  <a:pt x="14420381" y="1609530"/>
                </a:cubicBezTo>
                <a:cubicBezTo>
                  <a:pt x="14433081" y="1949890"/>
                  <a:pt x="14453401" y="2559490"/>
                  <a:pt x="14252741" y="2859210"/>
                </a:cubicBezTo>
                <a:cubicBezTo>
                  <a:pt x="14052081" y="3158930"/>
                  <a:pt x="13622821" y="3278310"/>
                  <a:pt x="13216421" y="3407850"/>
                </a:cubicBezTo>
                <a:cubicBezTo>
                  <a:pt x="12810021" y="3537390"/>
                  <a:pt x="12332501" y="3593270"/>
                  <a:pt x="11814341" y="3636450"/>
                </a:cubicBezTo>
                <a:cubicBezTo>
                  <a:pt x="11296181" y="3679630"/>
                  <a:pt x="10788181" y="3725350"/>
                  <a:pt x="10107461" y="3666930"/>
                </a:cubicBezTo>
                <a:cubicBezTo>
                  <a:pt x="9426741" y="3608510"/>
                  <a:pt x="8484401" y="3346890"/>
                  <a:pt x="7730021" y="3285930"/>
                </a:cubicBezTo>
                <a:cubicBezTo>
                  <a:pt x="6975641" y="3224970"/>
                  <a:pt x="5581181" y="3301170"/>
                  <a:pt x="5581181" y="3301170"/>
                </a:cubicBezTo>
                <a:cubicBezTo>
                  <a:pt x="4869981" y="3311330"/>
                  <a:pt x="4082581" y="3354510"/>
                  <a:pt x="3462821" y="3346890"/>
                </a:cubicBezTo>
                <a:cubicBezTo>
                  <a:pt x="2843061" y="3339270"/>
                  <a:pt x="2322361" y="3326570"/>
                  <a:pt x="1862621" y="3255450"/>
                </a:cubicBezTo>
                <a:cubicBezTo>
                  <a:pt x="1402881" y="3184330"/>
                  <a:pt x="1009181" y="3024310"/>
                  <a:pt x="704381" y="2920170"/>
                </a:cubicBezTo>
                <a:cubicBezTo>
                  <a:pt x="399581" y="2816030"/>
                  <a:pt x="132881" y="2744910"/>
                  <a:pt x="33821" y="2630610"/>
                </a:cubicBezTo>
                <a:cubicBezTo>
                  <a:pt x="-65239" y="2516310"/>
                  <a:pt x="82081" y="2419790"/>
                  <a:pt x="110021" y="2234370"/>
                </a:cubicBezTo>
                <a:cubicBezTo>
                  <a:pt x="137961" y="2048950"/>
                  <a:pt x="173521" y="1675570"/>
                  <a:pt x="201461" y="1518090"/>
                </a:cubicBezTo>
                <a:cubicBezTo>
                  <a:pt x="229401" y="1360610"/>
                  <a:pt x="8421" y="1426650"/>
                  <a:pt x="262421" y="1274250"/>
                </a:cubicBezTo>
                <a:close/>
              </a:path>
            </a:pathLst>
          </a:custGeom>
          <a:solidFill>
            <a:schemeClr val="accent5">
              <a:alpha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4244010">
            <a:off x="11329929" y="4406076"/>
            <a:ext cx="1034823" cy="361048"/>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8600" y="3429000"/>
            <a:ext cx="1781257" cy="830997"/>
          </a:xfrm>
          <a:prstGeom prst="rect">
            <a:avLst/>
          </a:prstGeom>
          <a:noFill/>
        </p:spPr>
        <p:txBody>
          <a:bodyPr wrap="none" rtlCol="0">
            <a:spAutoFit/>
          </a:bodyPr>
          <a:lstStyle/>
          <a:p>
            <a:r>
              <a:rPr lang="en-US" sz="2400" b="1" dirty="0">
                <a:solidFill>
                  <a:schemeClr val="tx1">
                    <a:lumMod val="95000"/>
                  </a:schemeClr>
                </a:solidFill>
              </a:rPr>
              <a:t>Mean Sea </a:t>
            </a:r>
          </a:p>
          <a:p>
            <a:r>
              <a:rPr lang="en-US" sz="2400" b="1" dirty="0">
                <a:solidFill>
                  <a:schemeClr val="tx1">
                    <a:lumMod val="95000"/>
                  </a:schemeClr>
                </a:solidFill>
              </a:rPr>
              <a:t>Level</a:t>
            </a:r>
          </a:p>
        </p:txBody>
      </p:sp>
      <p:sp>
        <p:nvSpPr>
          <p:cNvPr id="69" name="TextBox 68"/>
          <p:cNvSpPr txBox="1"/>
          <p:nvPr/>
        </p:nvSpPr>
        <p:spPr>
          <a:xfrm rot="20979148">
            <a:off x="9063992" y="4896930"/>
            <a:ext cx="1114408" cy="461665"/>
          </a:xfrm>
          <a:prstGeom prst="rect">
            <a:avLst/>
          </a:prstGeom>
          <a:noFill/>
        </p:spPr>
        <p:txBody>
          <a:bodyPr wrap="none" rtlCol="0">
            <a:spAutoFit/>
          </a:bodyPr>
          <a:lstStyle/>
          <a:p>
            <a:r>
              <a:rPr lang="en-US" sz="2400" b="1" dirty="0">
                <a:solidFill>
                  <a:schemeClr val="tx1">
                    <a:lumMod val="95000"/>
                  </a:schemeClr>
                </a:solidFill>
              </a:rPr>
              <a:t>Geoid</a:t>
            </a:r>
          </a:p>
        </p:txBody>
      </p:sp>
      <p:sp>
        <p:nvSpPr>
          <p:cNvPr id="70" name="TextBox 69"/>
          <p:cNvSpPr txBox="1"/>
          <p:nvPr/>
        </p:nvSpPr>
        <p:spPr>
          <a:xfrm rot="951400">
            <a:off x="9028436" y="3760997"/>
            <a:ext cx="1378904" cy="461665"/>
          </a:xfrm>
          <a:prstGeom prst="rect">
            <a:avLst/>
          </a:prstGeom>
          <a:noFill/>
        </p:spPr>
        <p:txBody>
          <a:bodyPr wrap="none" rtlCol="0">
            <a:spAutoFit/>
          </a:bodyPr>
          <a:lstStyle/>
          <a:p>
            <a:r>
              <a:rPr lang="en-US" sz="2400" b="1" dirty="0">
                <a:solidFill>
                  <a:schemeClr val="tx1">
                    <a:lumMod val="95000"/>
                  </a:schemeClr>
                </a:solidFill>
              </a:rPr>
              <a:t>Ellipsoid</a:t>
            </a:r>
          </a:p>
        </p:txBody>
      </p:sp>
      <p:sp>
        <p:nvSpPr>
          <p:cNvPr id="71" name="Right Arrow 70"/>
          <p:cNvSpPr/>
          <p:nvPr/>
        </p:nvSpPr>
        <p:spPr>
          <a:xfrm rot="5086400">
            <a:off x="146238" y="4542182"/>
            <a:ext cx="1034823" cy="361048"/>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822736" y="609600"/>
            <a:ext cx="2425664" cy="461665"/>
          </a:xfrm>
          <a:prstGeom prst="rect">
            <a:avLst/>
          </a:prstGeom>
          <a:noFill/>
        </p:spPr>
        <p:txBody>
          <a:bodyPr wrap="none" rtlCol="0">
            <a:spAutoFit/>
          </a:bodyPr>
          <a:lstStyle/>
          <a:p>
            <a:r>
              <a:rPr lang="en-US" sz="2400" b="1" dirty="0">
                <a:solidFill>
                  <a:schemeClr val="tx1">
                    <a:lumMod val="95000"/>
                  </a:schemeClr>
                </a:solidFill>
              </a:rPr>
              <a:t>“You” are Here</a:t>
            </a:r>
          </a:p>
        </p:txBody>
      </p:sp>
      <p:sp>
        <p:nvSpPr>
          <p:cNvPr id="74" name="TextBox 73"/>
          <p:cNvSpPr txBox="1"/>
          <p:nvPr/>
        </p:nvSpPr>
        <p:spPr>
          <a:xfrm>
            <a:off x="5659306" y="5702098"/>
            <a:ext cx="1816523" cy="646331"/>
          </a:xfrm>
          <a:prstGeom prst="rect">
            <a:avLst/>
          </a:prstGeom>
          <a:solidFill>
            <a:schemeClr val="tx1">
              <a:lumMod val="85000"/>
            </a:schemeClr>
          </a:solidFill>
          <a:ln w="254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b="1" dirty="0">
                <a:solidFill>
                  <a:srgbClr val="92D050"/>
                </a:solidFill>
              </a:rPr>
              <a:t>h</a:t>
            </a:r>
            <a:r>
              <a:rPr lang="en-US" sz="3600" b="1" dirty="0">
                <a:solidFill>
                  <a:schemeClr val="bg1"/>
                </a:solidFill>
              </a:rPr>
              <a:t> - </a:t>
            </a:r>
            <a:r>
              <a:rPr lang="en-US" sz="3600" b="1" dirty="0">
                <a:solidFill>
                  <a:srgbClr val="FF0000"/>
                </a:solidFill>
              </a:rPr>
              <a:t>N</a:t>
            </a:r>
            <a:r>
              <a:rPr lang="en-US" sz="3600" b="1" dirty="0">
                <a:solidFill>
                  <a:schemeClr val="tx1">
                    <a:lumMod val="95000"/>
                  </a:schemeClr>
                </a:solidFill>
              </a:rPr>
              <a:t> </a:t>
            </a:r>
            <a:r>
              <a:rPr lang="en-US" sz="3600" b="1" dirty="0">
                <a:solidFill>
                  <a:schemeClr val="bg1"/>
                </a:solidFill>
              </a:rPr>
              <a:t>=</a:t>
            </a:r>
            <a:r>
              <a:rPr lang="en-US" sz="3600" b="1" dirty="0">
                <a:solidFill>
                  <a:schemeClr val="tx1">
                    <a:lumMod val="95000"/>
                  </a:schemeClr>
                </a:solidFill>
              </a:rPr>
              <a:t> </a:t>
            </a:r>
            <a:r>
              <a:rPr lang="en-US" sz="3600" b="1" dirty="0">
                <a:solidFill>
                  <a:srgbClr val="FF33CC"/>
                </a:solidFill>
              </a:rPr>
              <a:t>H</a:t>
            </a:r>
          </a:p>
        </p:txBody>
      </p:sp>
      <p:sp>
        <p:nvSpPr>
          <p:cNvPr id="75" name="TextBox 74"/>
          <p:cNvSpPr txBox="1"/>
          <p:nvPr/>
        </p:nvSpPr>
        <p:spPr>
          <a:xfrm>
            <a:off x="1371600" y="6488668"/>
            <a:ext cx="9662226" cy="369332"/>
          </a:xfrm>
          <a:prstGeom prst="rect">
            <a:avLst/>
          </a:prstGeom>
          <a:noFill/>
        </p:spPr>
        <p:txBody>
          <a:bodyPr wrap="square" rtlCol="0">
            <a:spAutoFit/>
          </a:bodyPr>
          <a:lstStyle/>
          <a:p>
            <a:r>
              <a:rPr lang="en-US" b="1" dirty="0">
                <a:solidFill>
                  <a:schemeClr val="tx1">
                    <a:lumMod val="95000"/>
                  </a:schemeClr>
                </a:solidFill>
              </a:rPr>
              <a:t>Note:  Geoid height is negative in coterminous US, but is positive in most of Alaska</a:t>
            </a:r>
          </a:p>
        </p:txBody>
      </p:sp>
      <p:sp>
        <p:nvSpPr>
          <p:cNvPr id="57" name="Rectangle 56"/>
          <p:cNvSpPr/>
          <p:nvPr/>
        </p:nvSpPr>
        <p:spPr>
          <a:xfrm rot="20473393">
            <a:off x="10497728" y="3514110"/>
            <a:ext cx="1717137"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Alaska</a:t>
            </a: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7000" y="666063"/>
            <a:ext cx="430600" cy="705537"/>
          </a:xfrm>
          <a:prstGeom prst="rect">
            <a:avLst/>
          </a:prstGeom>
        </p:spPr>
      </p:pic>
      <p:sp>
        <p:nvSpPr>
          <p:cNvPr id="73" name="Right Arrow 72"/>
          <p:cNvSpPr/>
          <p:nvPr/>
        </p:nvSpPr>
        <p:spPr>
          <a:xfrm rot="1348506">
            <a:off x="6201912" y="902666"/>
            <a:ext cx="1034823" cy="361048"/>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57373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2770" name="Rectangle 4"/>
          <p:cNvSpPr>
            <a:spLocks noGrp="1"/>
          </p:cNvSpPr>
          <p:nvPr>
            <p:ph type="ctrTitle"/>
          </p:nvPr>
        </p:nvSpPr>
        <p:spPr>
          <a:xfrm>
            <a:off x="746760" y="609600"/>
            <a:ext cx="9921240" cy="409575"/>
          </a:xfrm>
        </p:spPr>
        <p:txBody>
          <a:bodyPr>
            <a:normAutofit fontScale="90000"/>
          </a:bodyPr>
          <a:lstStyle/>
          <a:p>
            <a:r>
              <a:rPr lang="en-US" altLang="en-US" sz="3600" b="1" dirty="0">
                <a:latin typeface="Arial" panose="020B0604020202020204" pitchFamily="34" charset="0"/>
                <a:cs typeface="Arial" panose="020B0604020202020204" pitchFamily="34" charset="0"/>
              </a:rPr>
              <a:t>How we get N Everywhere?  Step 1:  GRAV-D</a:t>
            </a:r>
          </a:p>
        </p:txBody>
      </p:sp>
      <p:sp>
        <p:nvSpPr>
          <p:cNvPr id="32772" name="Rectangle 5"/>
          <p:cNvSpPr txBox="1">
            <a:spLocks/>
          </p:cNvSpPr>
          <p:nvPr/>
        </p:nvSpPr>
        <p:spPr bwMode="auto">
          <a:xfrm>
            <a:off x="1143000" y="1125973"/>
            <a:ext cx="96774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dirty="0">
                <a:latin typeface="Arial" panose="020B0604020202020204" pitchFamily="34" charset="0"/>
              </a:rPr>
              <a:t>Getting </a:t>
            </a:r>
            <a:r>
              <a:rPr lang="en-US" altLang="en-US" sz="2400" dirty="0">
                <a:solidFill>
                  <a:srgbClr val="FF0000"/>
                </a:solidFill>
                <a:latin typeface="Arial" panose="020B0604020202020204" pitchFamily="34" charset="0"/>
              </a:rPr>
              <a:t>N</a:t>
            </a:r>
            <a:r>
              <a:rPr lang="en-US" altLang="en-US" sz="2400" baseline="-25000" dirty="0">
                <a:solidFill>
                  <a:srgbClr val="FF0000"/>
                </a:solidFill>
                <a:latin typeface="Arial" panose="020B0604020202020204" pitchFamily="34" charset="0"/>
              </a:rPr>
              <a:t>G</a:t>
            </a:r>
            <a:r>
              <a:rPr lang="en-US" altLang="en-US" sz="2400" dirty="0">
                <a:latin typeface="Arial" panose="020B0604020202020204" pitchFamily="34" charset="0"/>
              </a:rPr>
              <a:t> isn’t trivial…</a:t>
            </a:r>
          </a:p>
          <a:p>
            <a:pPr lvl="1" eaLnBrk="1" hangingPunct="1">
              <a:buFont typeface="Arial" panose="020B0604020202020204" pitchFamily="34" charset="0"/>
              <a:buChar char="•"/>
            </a:pPr>
            <a:r>
              <a:rPr lang="en-US" altLang="en-US" sz="2000" dirty="0">
                <a:latin typeface="Arial" panose="020B0604020202020204" pitchFamily="34" charset="0"/>
              </a:rPr>
              <a:t>You’ve got to know the difference in true surface gravity from what you’d expect if the earth was a perfect ellipsoid.  This is referred to as the </a:t>
            </a:r>
            <a:r>
              <a:rPr lang="en-US" altLang="en-US" sz="2000" b="1" dirty="0">
                <a:latin typeface="Arial" panose="020B0604020202020204" pitchFamily="34" charset="0"/>
              </a:rPr>
              <a:t>gravity anomaly</a:t>
            </a:r>
            <a:r>
              <a:rPr lang="en-US" altLang="en-US" sz="2000" dirty="0">
                <a:latin typeface="Arial" panose="020B0604020202020204" pitchFamily="34" charset="0"/>
              </a:rPr>
              <a:t>, ∆g.</a:t>
            </a:r>
          </a:p>
          <a:p>
            <a:pPr lvl="1" eaLnBrk="1" hangingPunct="1">
              <a:buFont typeface="Arial" panose="020B0604020202020204" pitchFamily="34" charset="0"/>
              <a:buChar char="•"/>
            </a:pPr>
            <a:r>
              <a:rPr lang="en-US" altLang="en-US" sz="2000" dirty="0">
                <a:latin typeface="Arial" panose="020B0604020202020204" pitchFamily="34" charset="0"/>
              </a:rPr>
              <a:t>Then solve Stokes’ integral:</a:t>
            </a:r>
          </a:p>
        </p:txBody>
      </p:sp>
      <p:sp>
        <p:nvSpPr>
          <p:cNvPr id="32773" name="Rectangle 5"/>
          <p:cNvSpPr txBox="1">
            <a:spLocks/>
          </p:cNvSpPr>
          <p:nvPr/>
        </p:nvSpPr>
        <p:spPr bwMode="auto">
          <a:xfrm>
            <a:off x="1143000" y="4326373"/>
            <a:ext cx="9906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buFont typeface="Arial" panose="020B0604020202020204" pitchFamily="34" charset="0"/>
              <a:buChar char="•"/>
            </a:pPr>
            <a:r>
              <a:rPr lang="en-US" altLang="en-US" sz="2000" dirty="0">
                <a:latin typeface="Arial" panose="020B0604020202020204" pitchFamily="34" charset="0"/>
              </a:rPr>
              <a:t>Which also means you need to know ∆g over the entire surface of the earth (or, at least a continental-sized chunk of it…)</a:t>
            </a:r>
          </a:p>
          <a:p>
            <a:pPr lvl="1" eaLnBrk="1" hangingPunct="1">
              <a:buFont typeface="Arial" panose="020B0604020202020204" pitchFamily="34" charset="0"/>
              <a:buChar char="•"/>
            </a:pPr>
            <a:r>
              <a:rPr lang="en-US" altLang="en-US" sz="2000" dirty="0">
                <a:latin typeface="Arial" panose="020B0604020202020204" pitchFamily="34" charset="0"/>
              </a:rPr>
              <a:t>(R is the mean radius of the earth, ɣ</a:t>
            </a:r>
            <a:r>
              <a:rPr lang="en-US" altLang="en-US" sz="2000" baseline="-25000" dirty="0">
                <a:latin typeface="Arial" panose="020B0604020202020204" pitchFamily="34" charset="0"/>
              </a:rPr>
              <a:t>0</a:t>
            </a:r>
            <a:r>
              <a:rPr lang="en-US" altLang="en-US" sz="2000" dirty="0">
                <a:latin typeface="Arial" panose="020B0604020202020204" pitchFamily="34" charset="0"/>
              </a:rPr>
              <a:t> is mean surface gravity on an equivalent ellipsoidal earth, S is an analytic (geometrical) function of position.)</a:t>
            </a:r>
          </a:p>
        </p:txBody>
      </p:sp>
      <p:pic>
        <p:nvPicPr>
          <p:cNvPr id="6" name="Picture 2" descr="https://upload.wikimedia.org/wikipedia/commons/5/56/Geoids_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1" y="2345173"/>
            <a:ext cx="2952749" cy="182226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l="15474" t="-1" r="15960" b="13340"/>
          <a:stretch/>
        </p:blipFill>
        <p:spPr>
          <a:xfrm>
            <a:off x="2743200" y="3030855"/>
            <a:ext cx="4389120" cy="1188720"/>
          </a:xfrm>
          <a:prstGeom prst="rect">
            <a:avLst/>
          </a:prstGeom>
          <a:noFill/>
          <a:effectLst/>
        </p:spPr>
      </p:pic>
    </p:spTree>
    <p:extLst>
      <p:ext uri="{BB962C8B-B14F-4D97-AF65-F5344CB8AC3E}">
        <p14:creationId xmlns:p14="http://schemas.microsoft.com/office/powerpoint/2010/main" val="2974068925"/>
      </p:ext>
    </p:extLst>
  </p:cSld>
  <p:clrMapOvr>
    <a:overrideClrMapping bg1="lt1" tx1="dk1" bg2="lt2" tx2="dk2" accent1="accent1" accent2="accent2" accent3="accent3" accent4="accent4" accent5="accent5" accent6="accent6" hlink="hlink" folHlink="folHlink"/>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04800" y="519634"/>
            <a:ext cx="10857154" cy="803275"/>
          </a:xfrm>
          <a:prstGeom prst="rect">
            <a:avLst/>
          </a:prstGeom>
        </p:spPr>
        <p:txBody>
          <a:bodyPr lIns="64232" tIns="32114" rIns="64232" bIns="32114"/>
          <a:lstStyle/>
          <a:p>
            <a:pPr algn="ctr" defTabSz="642321">
              <a:defRPr/>
            </a:pPr>
            <a:r>
              <a:rPr lang="en-US" sz="3600" b="1" dirty="0">
                <a:latin typeface="Arial" panose="020B0604020202020204" pitchFamily="34" charset="0"/>
                <a:ea typeface="+mj-ea"/>
              </a:rPr>
              <a:t>Step 1 Cont.:  </a:t>
            </a:r>
            <a:r>
              <a:rPr lang="en-US" sz="3600" b="1" dirty="0">
                <a:latin typeface="Arial" panose="020B0604020202020204" pitchFamily="34" charset="0"/>
                <a:ea typeface="+mj-ea"/>
                <a:cs typeface="Arial" panose="020B0604020202020204" pitchFamily="34" charset="0"/>
              </a:rPr>
              <a:t>How to Build a Gravity Field, </a:t>
            </a:r>
            <a:r>
              <a:rPr lang="el-GR" sz="3600" b="1" dirty="0">
                <a:latin typeface="Arial" panose="020B0604020202020204" pitchFamily="34" charset="0"/>
                <a:ea typeface="+mj-ea"/>
                <a:cs typeface="Arial" panose="020B0604020202020204" pitchFamily="34" charset="0"/>
              </a:rPr>
              <a:t>Δ</a:t>
            </a:r>
            <a:r>
              <a:rPr lang="en-US" sz="3600" b="1" dirty="0">
                <a:latin typeface="Arial" panose="020B0604020202020204" pitchFamily="34" charset="0"/>
                <a:ea typeface="+mj-ea"/>
                <a:cs typeface="Arial" panose="020B0604020202020204" pitchFamily="34" charset="0"/>
              </a:rPr>
              <a:t>g</a:t>
            </a:r>
          </a:p>
        </p:txBody>
      </p:sp>
      <p:grpSp>
        <p:nvGrpSpPr>
          <p:cNvPr id="23" name="Group 22"/>
          <p:cNvGrpSpPr>
            <a:grpSpLocks/>
          </p:cNvGrpSpPr>
          <p:nvPr/>
        </p:nvGrpSpPr>
        <p:grpSpPr bwMode="auto">
          <a:xfrm>
            <a:off x="1670567" y="1189038"/>
            <a:ext cx="8235433" cy="1769422"/>
            <a:chOff x="343324" y="1189299"/>
            <a:chExt cx="8038676" cy="1770174"/>
          </a:xfrm>
        </p:grpSpPr>
        <p:pic>
          <p:nvPicPr>
            <p:cNvPr id="38930" name="Picture 2" descr="C:\Work\Presentations\Graphics\grace_satellite-600x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98" y="1206027"/>
              <a:ext cx="1787202" cy="1435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4763" t="26244" r="42294" b="9790"/>
            <a:stretch>
              <a:fillRect/>
            </a:stretch>
          </p:blipFill>
          <p:spPr bwMode="auto">
            <a:xfrm>
              <a:off x="6814998" y="1189299"/>
              <a:ext cx="1567002" cy="1553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20" name="TextBox 10"/>
            <p:cNvSpPr txBox="1">
              <a:spLocks noChangeArrowheads="1"/>
            </p:cNvSpPr>
            <p:nvPr/>
          </p:nvSpPr>
          <p:spPr bwMode="auto">
            <a:xfrm>
              <a:off x="3722934" y="1524403"/>
              <a:ext cx="2512689" cy="769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None/>
                <a:defRPr/>
              </a:pPr>
              <a:r>
                <a:rPr lang="en-US" altLang="en-US" sz="2200" dirty="0">
                  <a:latin typeface="Arial" panose="020B0604020202020204" pitchFamily="34" charset="0"/>
                  <a:cs typeface="Arial" panose="020B0604020202020204" pitchFamily="34" charset="0"/>
                </a:rPr>
                <a:t>Long Wavelengths</a:t>
              </a:r>
            </a:p>
            <a:p>
              <a:pPr eaLnBrk="1" hangingPunct="1">
                <a:spcBef>
                  <a:spcPct val="0"/>
                </a:spcBef>
                <a:buNone/>
                <a:defRPr/>
              </a:pPr>
              <a:r>
                <a:rPr lang="en-US" altLang="en-US" sz="2200" dirty="0">
                  <a:latin typeface="Arial" panose="020B0604020202020204" pitchFamily="34" charset="0"/>
                  <a:cs typeface="Arial" panose="020B0604020202020204" pitchFamily="34" charset="0"/>
                </a:rPr>
                <a:t>(≥ 250 km)</a:t>
              </a:r>
            </a:p>
          </p:txBody>
        </p:sp>
        <p:sp>
          <p:nvSpPr>
            <p:cNvPr id="29721" name="TextBox 11"/>
            <p:cNvSpPr txBox="1">
              <a:spLocks noChangeArrowheads="1"/>
            </p:cNvSpPr>
            <p:nvPr/>
          </p:nvSpPr>
          <p:spPr bwMode="auto">
            <a:xfrm>
              <a:off x="343324" y="2590069"/>
              <a:ext cx="3582734" cy="369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None/>
                <a:defRPr/>
              </a:pPr>
              <a:r>
                <a:rPr lang="en-US" altLang="en-US" sz="1800" dirty="0">
                  <a:latin typeface="Arial" panose="020B0604020202020204" pitchFamily="34" charset="0"/>
                  <a:cs typeface="Arial" panose="020B0604020202020204" pitchFamily="34" charset="0"/>
                </a:rPr>
                <a:t>GRACE/GOCE/Satellite Altimetry</a:t>
              </a:r>
            </a:p>
          </p:txBody>
        </p:sp>
      </p:grpSp>
      <p:grpSp>
        <p:nvGrpSpPr>
          <p:cNvPr id="24" name="Group 23"/>
          <p:cNvGrpSpPr>
            <a:grpSpLocks/>
          </p:cNvGrpSpPr>
          <p:nvPr/>
        </p:nvGrpSpPr>
        <p:grpSpPr bwMode="auto">
          <a:xfrm>
            <a:off x="1670567" y="2947988"/>
            <a:ext cx="8402121" cy="1744662"/>
            <a:chOff x="717032" y="3031201"/>
            <a:chExt cx="7831408" cy="1742898"/>
          </a:xfrm>
        </p:grpSpPr>
        <p:pic>
          <p:nvPicPr>
            <p:cNvPr id="38926" name="Picture 3" descr="C:\Work\Presentations\Graphics\Citation\NOAA Jet CU.jpg"/>
            <p:cNvPicPr>
              <a:picLocks noChangeAspect="1" noChangeArrowheads="1"/>
            </p:cNvPicPr>
            <p:nvPr/>
          </p:nvPicPr>
          <p:blipFill>
            <a:blip r:embed="rId6">
              <a:extLst>
                <a:ext uri="{28A0092B-C50C-407E-A947-70E740481C1C}">
                  <a14:useLocalDpi xmlns:a14="http://schemas.microsoft.com/office/drawing/2010/main" val="0"/>
                </a:ext>
              </a:extLst>
            </a:blip>
            <a:srcRect l="20924" t="10252" b="31152"/>
            <a:stretch>
              <a:fillRect/>
            </a:stretch>
          </p:blipFill>
          <p:spPr bwMode="auto">
            <a:xfrm>
              <a:off x="1030785" y="3284942"/>
              <a:ext cx="1850678" cy="914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15" name="TextBox 13"/>
            <p:cNvSpPr txBox="1">
              <a:spLocks noChangeArrowheads="1"/>
            </p:cNvSpPr>
            <p:nvPr/>
          </p:nvSpPr>
          <p:spPr bwMode="auto">
            <a:xfrm>
              <a:off x="3547643" y="3624326"/>
              <a:ext cx="3151888" cy="707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None/>
                <a:defRPr/>
              </a:pPr>
              <a:r>
                <a:rPr lang="en-US" altLang="en-US" sz="2000" dirty="0">
                  <a:latin typeface="Arial" panose="020B0604020202020204" pitchFamily="34" charset="0"/>
                  <a:cs typeface="Arial" panose="020B0604020202020204" pitchFamily="34" charset="0"/>
                </a:rPr>
                <a:t>Intermediate Wavelengths</a:t>
              </a:r>
            </a:p>
            <a:p>
              <a:pPr eaLnBrk="1" hangingPunct="1">
                <a:spcBef>
                  <a:spcPct val="0"/>
                </a:spcBef>
                <a:buNone/>
                <a:defRPr/>
              </a:pPr>
              <a:r>
                <a:rPr lang="en-US" altLang="en-US" sz="2000" dirty="0">
                  <a:latin typeface="Arial" panose="020B0604020202020204" pitchFamily="34" charset="0"/>
                  <a:cs typeface="Arial" panose="020B0604020202020204" pitchFamily="34" charset="0"/>
                </a:rPr>
                <a:t>(500 km to 20 km)</a:t>
              </a:r>
            </a:p>
          </p:txBody>
        </p:sp>
        <p:pic>
          <p:nvPicPr>
            <p:cNvPr id="38928" name="Picture 4" descr="ak08_grav_prelim.PNG"/>
            <p:cNvPicPr>
              <a:picLocks noChangeAspect="1"/>
            </p:cNvPicPr>
            <p:nvPr/>
          </p:nvPicPr>
          <p:blipFill>
            <a:blip r:embed="rId7">
              <a:extLst>
                <a:ext uri="{28A0092B-C50C-407E-A947-70E740481C1C}">
                  <a14:useLocalDpi xmlns:a14="http://schemas.microsoft.com/office/drawing/2010/main" val="0"/>
                </a:ext>
              </a:extLst>
            </a:blip>
            <a:srcRect t="15825" b="14104"/>
            <a:stretch>
              <a:fillRect/>
            </a:stretch>
          </p:blipFill>
          <p:spPr bwMode="auto">
            <a:xfrm>
              <a:off x="6625125" y="3031201"/>
              <a:ext cx="1923315" cy="1742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17" name="TextBox 20"/>
            <p:cNvSpPr txBox="1">
              <a:spLocks noChangeArrowheads="1"/>
            </p:cNvSpPr>
            <p:nvPr/>
          </p:nvSpPr>
          <p:spPr bwMode="auto">
            <a:xfrm>
              <a:off x="717032" y="4222208"/>
              <a:ext cx="2545804" cy="430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None/>
                <a:defRPr/>
              </a:pPr>
              <a:r>
                <a:rPr lang="en-US" altLang="en-US" sz="1800" dirty="0">
                  <a:latin typeface="Arial" panose="020B0604020202020204" pitchFamily="34" charset="0"/>
                  <a:cs typeface="Arial" panose="020B0604020202020204" pitchFamily="34" charset="0"/>
                </a:rPr>
                <a:t>Airborne</a:t>
              </a:r>
              <a:r>
                <a:rPr lang="en-US" altLang="en-US" sz="22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Measurement</a:t>
              </a:r>
            </a:p>
          </p:txBody>
        </p:sp>
      </p:grpSp>
      <p:grpSp>
        <p:nvGrpSpPr>
          <p:cNvPr id="25" name="Group 24"/>
          <p:cNvGrpSpPr>
            <a:grpSpLocks/>
          </p:cNvGrpSpPr>
          <p:nvPr/>
        </p:nvGrpSpPr>
        <p:grpSpPr bwMode="auto">
          <a:xfrm>
            <a:off x="1670567" y="4783138"/>
            <a:ext cx="8235433" cy="1676400"/>
            <a:chOff x="146203" y="5029200"/>
            <a:chExt cx="8235797" cy="1676400"/>
          </a:xfrm>
        </p:grpSpPr>
        <p:pic>
          <p:nvPicPr>
            <p:cNvPr id="38922" name="Picture 4" descr="C:\Work\GRAV-D\Images-graphics\NEW ORLEANS AP.JPG"/>
            <p:cNvPicPr>
              <a:picLocks noChangeAspect="1" noChangeArrowheads="1"/>
            </p:cNvPicPr>
            <p:nvPr/>
          </p:nvPicPr>
          <p:blipFill>
            <a:blip r:embed="rId8">
              <a:extLst>
                <a:ext uri="{28A0092B-C50C-407E-A947-70E740481C1C}">
                  <a14:useLocalDpi xmlns:a14="http://schemas.microsoft.com/office/drawing/2010/main" val="0"/>
                </a:ext>
              </a:extLst>
            </a:blip>
            <a:srcRect l="19295" t="24883" r="20724" b="32260"/>
            <a:stretch>
              <a:fillRect/>
            </a:stretch>
          </p:blipFill>
          <p:spPr bwMode="auto">
            <a:xfrm>
              <a:off x="980554" y="5029200"/>
              <a:ext cx="1951137" cy="1045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11" name="TextBox 21"/>
            <p:cNvSpPr txBox="1">
              <a:spLocks noChangeArrowheads="1"/>
            </p:cNvSpPr>
            <p:nvPr/>
          </p:nvSpPr>
          <p:spPr bwMode="auto">
            <a:xfrm>
              <a:off x="146203" y="6053137"/>
              <a:ext cx="3745633" cy="64624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None/>
                <a:defRPr/>
              </a:pPr>
              <a:r>
                <a:rPr lang="en-US" altLang="en-US" sz="1800" dirty="0">
                  <a:latin typeface="Arial" panose="020B0604020202020204" pitchFamily="34" charset="0"/>
                  <a:cs typeface="Arial" panose="020B0604020202020204" pitchFamily="34" charset="0"/>
                </a:rPr>
                <a:t>Surface Measurement and </a:t>
              </a:r>
            </a:p>
            <a:p>
              <a:pPr eaLnBrk="1" hangingPunct="1">
                <a:spcBef>
                  <a:spcPct val="0"/>
                </a:spcBef>
                <a:buNone/>
                <a:defRPr/>
              </a:pPr>
              <a:r>
                <a:rPr lang="en-US" altLang="en-US" sz="1800" dirty="0">
                  <a:latin typeface="Arial" panose="020B0604020202020204" pitchFamily="34" charset="0"/>
                  <a:cs typeface="Arial" panose="020B0604020202020204" pitchFamily="34" charset="0"/>
                </a:rPr>
                <a:t>Predicted Gravity from Topography</a:t>
              </a:r>
            </a:p>
          </p:txBody>
        </p:sp>
        <p:sp>
          <p:nvSpPr>
            <p:cNvPr id="29712" name="TextBox 22"/>
            <p:cNvSpPr txBox="1">
              <a:spLocks noChangeArrowheads="1"/>
            </p:cNvSpPr>
            <p:nvPr/>
          </p:nvSpPr>
          <p:spPr bwMode="auto">
            <a:xfrm>
              <a:off x="3886001" y="5311775"/>
              <a:ext cx="2340763" cy="707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None/>
                <a:defRPr/>
              </a:pPr>
              <a:r>
                <a:rPr lang="en-US" altLang="en-US" sz="2000" dirty="0">
                  <a:latin typeface="Arial" panose="020B0604020202020204" pitchFamily="34" charset="0"/>
                  <a:cs typeface="Arial" panose="020B0604020202020204" pitchFamily="34" charset="0"/>
                </a:rPr>
                <a:t>Short Wavelengths</a:t>
              </a:r>
            </a:p>
            <a:p>
              <a:pPr eaLnBrk="1" hangingPunct="1">
                <a:spcBef>
                  <a:spcPct val="0"/>
                </a:spcBef>
                <a:buNone/>
                <a:defRPr/>
              </a:pPr>
              <a:r>
                <a:rPr lang="en-US" altLang="en-US" sz="2000" dirty="0">
                  <a:latin typeface="Arial" panose="020B0604020202020204" pitchFamily="34" charset="0"/>
                  <a:cs typeface="Arial" panose="020B0604020202020204" pitchFamily="34" charset="0"/>
                </a:rPr>
                <a:t>(&lt; 100 km)</a:t>
              </a:r>
            </a:p>
          </p:txBody>
        </p:sp>
        <p:pic>
          <p:nvPicPr>
            <p:cNvPr id="38925" name="Picture 5"/>
            <p:cNvPicPr>
              <a:picLocks noChangeAspect="1" noChangeArrowheads="1"/>
            </p:cNvPicPr>
            <p:nvPr/>
          </p:nvPicPr>
          <p:blipFill>
            <a:blip r:embed="rId9">
              <a:extLst>
                <a:ext uri="{28A0092B-C50C-407E-A947-70E740481C1C}">
                  <a14:useLocalDpi xmlns:a14="http://schemas.microsoft.com/office/drawing/2010/main" val="0"/>
                </a:ext>
              </a:extLst>
            </a:blip>
            <a:srcRect t="30673" r="73679" b="38123"/>
            <a:stretch>
              <a:fillRect/>
            </a:stretch>
          </p:blipFill>
          <p:spPr bwMode="auto">
            <a:xfrm>
              <a:off x="6756836" y="5081663"/>
              <a:ext cx="1625164" cy="1623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8918" name="TextBox 25"/>
          <p:cNvSpPr txBox="1">
            <a:spLocks noChangeArrowheads="1"/>
          </p:cNvSpPr>
          <p:nvPr/>
        </p:nvSpPr>
        <p:spPr bwMode="auto">
          <a:xfrm>
            <a:off x="6019800" y="2595563"/>
            <a:ext cx="3635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Arial" panose="020B0604020202020204" pitchFamily="34" charset="0"/>
                <a:cs typeface="Arial" panose="020B0604020202020204" pitchFamily="34" charset="0"/>
              </a:rPr>
              <a:t>+</a:t>
            </a:r>
          </a:p>
        </p:txBody>
      </p:sp>
      <p:cxnSp>
        <p:nvCxnSpPr>
          <p:cNvPr id="20" name="Straight Connector 19"/>
          <p:cNvCxnSpPr/>
          <p:nvPr/>
        </p:nvCxnSpPr>
        <p:spPr>
          <a:xfrm>
            <a:off x="2362200" y="2976563"/>
            <a:ext cx="7772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62200" y="4686300"/>
            <a:ext cx="7772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921" name="TextBox 25"/>
          <p:cNvSpPr txBox="1">
            <a:spLocks noChangeArrowheads="1"/>
          </p:cNvSpPr>
          <p:nvPr/>
        </p:nvSpPr>
        <p:spPr bwMode="auto">
          <a:xfrm>
            <a:off x="6037264" y="4610101"/>
            <a:ext cx="3635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54" tIns="45678" rIns="91354" bIns="4567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90289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2" descr="https://beta.ngs.noaa.gov/GEOID/xGEOID19/maps/xGeoid19_Webp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219200"/>
            <a:ext cx="6986078" cy="4680673"/>
          </a:xfrm>
          <a:prstGeom prst="rect">
            <a:avLst/>
          </a:prstGeom>
          <a:noFill/>
          <a:extLst>
            <a:ext uri="{909E8E84-426E-40DD-AFC4-6F175D3DCCD1}">
              <a14:hiddenFill xmlns:a14="http://schemas.microsoft.com/office/drawing/2010/main">
                <a:solidFill>
                  <a:srgbClr val="FFFFFF"/>
                </a:solidFill>
              </a14:hiddenFill>
            </a:ext>
          </a:extLst>
        </p:spPr>
      </p:pic>
      <p:sp>
        <p:nvSpPr>
          <p:cNvPr id="55298" name="Title 7"/>
          <p:cNvSpPr>
            <a:spLocks noGrp="1"/>
          </p:cNvSpPr>
          <p:nvPr>
            <p:ph type="title"/>
          </p:nvPr>
        </p:nvSpPr>
        <p:spPr>
          <a:xfrm>
            <a:off x="76200" y="609600"/>
            <a:ext cx="11887200" cy="563562"/>
          </a:xfrm>
        </p:spPr>
        <p:txBody>
          <a:bodyPr>
            <a:noAutofit/>
          </a:bodyPr>
          <a:lstStyle/>
          <a:p>
            <a:pPr eaLnBrk="1" hangingPunct="1"/>
            <a:r>
              <a:rPr lang="en-US" altLang="en-US" sz="2800" b="1" dirty="0">
                <a:latin typeface="Arial" panose="020B0604020202020204" pitchFamily="34" charset="0"/>
                <a:cs typeface="Arial" panose="020B0604020202020204" pitchFamily="34" charset="0"/>
              </a:rPr>
              <a:t>Step 2: Blending the Gravity Sources From Different Length Scale,</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and Doing the Math, Gives us the Geoid:</a:t>
            </a:r>
          </a:p>
        </p:txBody>
      </p:sp>
      <p:sp>
        <p:nvSpPr>
          <p:cNvPr id="55299" name="Content Placeholder 8"/>
          <p:cNvSpPr>
            <a:spLocks noGrp="1"/>
          </p:cNvSpPr>
          <p:nvPr>
            <p:ph idx="1"/>
          </p:nvPr>
        </p:nvSpPr>
        <p:spPr>
          <a:xfrm>
            <a:off x="304800" y="5791200"/>
            <a:ext cx="10744200" cy="1295400"/>
          </a:xfrm>
        </p:spPr>
        <p:txBody>
          <a:bodyPr>
            <a:normAutofit fontScale="40000" lnSpcReduction="20000"/>
          </a:bodyPr>
          <a:lstStyle/>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gravity data from satellites, airborne, corrected surface data, and terrain predictions will be blended into a gravity anomaly field, ∆g, and then used to calculate geoid undulations, N</a:t>
            </a:r>
            <a:r>
              <a:rPr lang="en-US" altLang="en-US" baseline="-25000" dirty="0">
                <a:latin typeface="Arial" panose="020B0604020202020204" pitchFamily="34" charset="0"/>
                <a:cs typeface="Arial" panose="020B0604020202020204" pitchFamily="34" charset="0"/>
              </a:rPr>
              <a:t>G</a:t>
            </a:r>
            <a:r>
              <a:rPr lang="en-US" altLang="en-US" dirty="0">
                <a:latin typeface="Arial" panose="020B0604020202020204" pitchFamily="34" charset="0"/>
                <a:cs typeface="Arial" panose="020B0604020202020204" pitchFamily="34" charset="0"/>
              </a:rPr>
              <a:t>.</a:t>
            </a:r>
          </a:p>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Methods for blending will be tested to prepare for 2022</a:t>
            </a:r>
          </a:p>
          <a:p>
            <a:pPr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Available on the Website: </a:t>
            </a:r>
            <a:r>
              <a:rPr lang="en-US" altLang="en-US" dirty="0">
                <a:solidFill>
                  <a:schemeClr val="tx2"/>
                </a:solidFill>
                <a:latin typeface="Arial" panose="020B0604020202020204" pitchFamily="34" charset="0"/>
                <a:cs typeface="Arial" panose="020B0604020202020204" pitchFamily="34" charset="0"/>
              </a:rPr>
              <a:t>http://beta.ngs.noaa.gov/GEOID/xGEOID/</a:t>
            </a:r>
          </a:p>
          <a:p>
            <a:pPr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26338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7387" name="Group 57386"/>
          <p:cNvGrpSpPr/>
          <p:nvPr/>
        </p:nvGrpSpPr>
        <p:grpSpPr>
          <a:xfrm>
            <a:off x="2009775" y="5194201"/>
            <a:ext cx="8535132" cy="1831283"/>
            <a:chOff x="399862" y="4543563"/>
            <a:chExt cx="8535132" cy="1831283"/>
          </a:xfrm>
        </p:grpSpPr>
        <p:sp>
          <p:nvSpPr>
            <p:cNvPr id="37" name="Freeform 36"/>
            <p:cNvSpPr/>
            <p:nvPr/>
          </p:nvSpPr>
          <p:spPr>
            <a:xfrm rot="525185">
              <a:off x="399862" y="5069104"/>
              <a:ext cx="8388837" cy="1305742"/>
            </a:xfrm>
            <a:custGeom>
              <a:avLst/>
              <a:gdLst>
                <a:gd name="connsiteX0" fmla="*/ 0 w 8412480"/>
                <a:gd name="connsiteY0" fmla="*/ 1210491 h 1210491"/>
                <a:gd name="connsiteX1" fmla="*/ 4241075 w 8412480"/>
                <a:gd name="connsiteY1" fmla="*/ 487680 h 1210491"/>
                <a:gd name="connsiteX2" fmla="*/ 8412480 w 8412480"/>
                <a:gd name="connsiteY2" fmla="*/ 0 h 1210491"/>
              </a:gdLst>
              <a:ahLst/>
              <a:cxnLst>
                <a:cxn ang="0">
                  <a:pos x="connsiteX0" y="connsiteY0"/>
                </a:cxn>
                <a:cxn ang="0">
                  <a:pos x="connsiteX1" y="connsiteY1"/>
                </a:cxn>
                <a:cxn ang="0">
                  <a:pos x="connsiteX2" y="connsiteY2"/>
                </a:cxn>
              </a:cxnLst>
              <a:rect l="l" t="t" r="r" b="b"/>
              <a:pathLst>
                <a:path w="8412480" h="1210491">
                  <a:moveTo>
                    <a:pt x="0" y="1210491"/>
                  </a:moveTo>
                  <a:cubicBezTo>
                    <a:pt x="1419497" y="949960"/>
                    <a:pt x="2838995" y="689429"/>
                    <a:pt x="4241075" y="487680"/>
                  </a:cubicBezTo>
                  <a:cubicBezTo>
                    <a:pt x="5643155" y="285931"/>
                    <a:pt x="7739017" y="76926"/>
                    <a:pt x="8412480" y="0"/>
                  </a:cubicBezTo>
                </a:path>
              </a:pathLst>
            </a:custGeom>
            <a:noFill/>
            <a:ln w="15875">
              <a:solidFill>
                <a:srgbClr val="92D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82" name="Freeform 57381"/>
            <p:cNvSpPr/>
            <p:nvPr/>
          </p:nvSpPr>
          <p:spPr>
            <a:xfrm>
              <a:off x="574766" y="4543563"/>
              <a:ext cx="8360228" cy="1704837"/>
            </a:xfrm>
            <a:custGeom>
              <a:avLst/>
              <a:gdLst>
                <a:gd name="connsiteX0" fmla="*/ 0 w 8360228"/>
                <a:gd name="connsiteY0" fmla="*/ 1704837 h 1704837"/>
                <a:gd name="connsiteX1" fmla="*/ 1820091 w 8360228"/>
                <a:gd name="connsiteY1" fmla="*/ 938483 h 1704837"/>
                <a:gd name="connsiteX2" fmla="*/ 5529943 w 8360228"/>
                <a:gd name="connsiteY2" fmla="*/ 773020 h 1704837"/>
                <a:gd name="connsiteX3" fmla="*/ 7149737 w 8360228"/>
                <a:gd name="connsiteY3" fmla="*/ 119877 h 1704837"/>
                <a:gd name="connsiteX4" fmla="*/ 8360228 w 8360228"/>
                <a:gd name="connsiteY4" fmla="*/ 15374 h 17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0228" h="1704837">
                  <a:moveTo>
                    <a:pt x="0" y="1704837"/>
                  </a:moveTo>
                  <a:cubicBezTo>
                    <a:pt x="449217" y="1399311"/>
                    <a:pt x="898434" y="1093786"/>
                    <a:pt x="1820091" y="938483"/>
                  </a:cubicBezTo>
                  <a:cubicBezTo>
                    <a:pt x="2741748" y="783180"/>
                    <a:pt x="4641669" y="909454"/>
                    <a:pt x="5529943" y="773020"/>
                  </a:cubicBezTo>
                  <a:cubicBezTo>
                    <a:pt x="6418217" y="636586"/>
                    <a:pt x="6678023" y="246151"/>
                    <a:pt x="7149737" y="119877"/>
                  </a:cubicBezTo>
                  <a:cubicBezTo>
                    <a:pt x="7621451" y="-6397"/>
                    <a:pt x="8196217" y="-16557"/>
                    <a:pt x="8360228" y="15374"/>
                  </a:cubicBezTo>
                </a:path>
              </a:pathLst>
            </a:custGeom>
            <a:noFill/>
            <a:ln w="15875">
              <a:solidFill>
                <a:srgbClr val="00B0F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351" name="Slide Number Placeholder 3"/>
          <p:cNvSpPr>
            <a:spLocks noGrp="1"/>
          </p:cNvSpPr>
          <p:nvPr>
            <p:ph type="sldNum" sz="quarter" idx="12"/>
          </p:nvPr>
        </p:nvSpPr>
        <p:spPr bwMode="auto">
          <a:xfrm>
            <a:off x="9854138" y="6569736"/>
            <a:ext cx="381377" cy="364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A8569A2-C474-4741-89EE-FF08FDACFAF1}" type="slidenum">
              <a:rPr lang="en-US" altLang="en-US" sz="1200">
                <a:solidFill>
                  <a:srgbClr val="898989"/>
                </a:solidFill>
                <a:cs typeface="Times New Roman" panose="02020603050405020304" pitchFamily="18" charset="0"/>
              </a:rPr>
              <a:pPr>
                <a:spcBef>
                  <a:spcPct val="0"/>
                </a:spcBef>
                <a:buFontTx/>
                <a:buNone/>
              </a:pPr>
              <a:t>9</a:t>
            </a:fld>
            <a:endParaRPr lang="en-US" altLang="en-US" sz="1200" dirty="0">
              <a:solidFill>
                <a:srgbClr val="898989"/>
              </a:solidFill>
              <a:cs typeface="Times New Roman" panose="02020603050405020304" pitchFamily="18" charset="0"/>
            </a:endParaRPr>
          </a:p>
        </p:txBody>
      </p:sp>
      <p:sp>
        <p:nvSpPr>
          <p:cNvPr id="57362" name="Title 1"/>
          <p:cNvSpPr txBox="1">
            <a:spLocks/>
          </p:cNvSpPr>
          <p:nvPr/>
        </p:nvSpPr>
        <p:spPr bwMode="auto">
          <a:xfrm>
            <a:off x="685800" y="783980"/>
            <a:ext cx="10363200"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dirty="0">
                <a:latin typeface="Arial" panose="020B0604020202020204" pitchFamily="34" charset="0"/>
              </a:rPr>
              <a:t>But How do We Know This Whole Geoid Scheme Will Work?  This is Where “Slope Validation” Surveys Come In</a:t>
            </a:r>
          </a:p>
        </p:txBody>
      </p:sp>
      <p:sp>
        <p:nvSpPr>
          <p:cNvPr id="57371" name="Rectangle 4"/>
          <p:cNvSpPr>
            <a:spLocks noChangeArrowheads="1"/>
          </p:cNvSpPr>
          <p:nvPr/>
        </p:nvSpPr>
        <p:spPr bwMode="auto">
          <a:xfrm>
            <a:off x="381000" y="1760458"/>
            <a:ext cx="1142999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dirty="0">
                <a:latin typeface="Arial" panose="020B0604020202020204" pitchFamily="34" charset="0"/>
              </a:rPr>
              <a:t>The overall “height” of the geoid can “easily” be set to best match sea level (there are an infinite number of geopotential surfaces), but getting the overall shape right is critical (the undulations).  So, to assess the quality of a model, it is actually more useful to look at the changes in the shape of the geoid over various distance scales (i.e. looking at </a:t>
            </a:r>
            <a:r>
              <a:rPr lang="en-US" altLang="en-US" sz="2000" b="1" dirty="0">
                <a:latin typeface="Arial" panose="020B0604020202020204" pitchFamily="34" charset="0"/>
              </a:rPr>
              <a:t>slopes</a:t>
            </a:r>
            <a:r>
              <a:rPr lang="en-US" altLang="en-US" sz="2000" dirty="0">
                <a:latin typeface="Arial" panose="020B0604020202020204" pitchFamily="34" charset="0"/>
              </a:rPr>
              <a:t>).</a:t>
            </a:r>
          </a:p>
          <a:p>
            <a:pPr eaLnBrk="1" hangingPunct="1">
              <a:spcBef>
                <a:spcPct val="0"/>
              </a:spcBef>
              <a:buFontTx/>
              <a:buNone/>
            </a:pPr>
            <a:endParaRPr lang="en-US" altLang="en-US" sz="2000" dirty="0">
              <a:latin typeface="Arial" panose="020B0604020202020204" pitchFamily="34" charset="0"/>
            </a:endParaRPr>
          </a:p>
          <a:p>
            <a:pPr eaLnBrk="1" hangingPunct="1">
              <a:spcBef>
                <a:spcPct val="0"/>
              </a:spcBef>
              <a:buFontTx/>
              <a:buNone/>
            </a:pPr>
            <a:r>
              <a:rPr lang="en-US" altLang="en-US" sz="2000" dirty="0">
                <a:latin typeface="Arial" panose="020B0604020202020204" pitchFamily="34" charset="0"/>
              </a:rPr>
              <a:t>Method 1:</a:t>
            </a:r>
          </a:p>
          <a:p>
            <a:pPr marL="342900" indent="-342900" eaLnBrk="1" hangingPunct="1">
              <a:spcBef>
                <a:spcPct val="0"/>
              </a:spcBef>
            </a:pPr>
            <a:r>
              <a:rPr lang="en-US" altLang="en-US" sz="2000" dirty="0">
                <a:latin typeface="Arial" panose="020B0604020202020204" pitchFamily="34" charset="0"/>
              </a:rPr>
              <a:t>Leveling &amp; Gravity provide terrain-corrected geodetic heights (“Rise”)</a:t>
            </a:r>
          </a:p>
          <a:p>
            <a:pPr marL="342900" indent="-342900" eaLnBrk="1" hangingPunct="1">
              <a:spcBef>
                <a:spcPct val="0"/>
              </a:spcBef>
            </a:pPr>
            <a:r>
              <a:rPr lang="en-US" altLang="en-US" sz="2000" dirty="0">
                <a:latin typeface="Arial" panose="020B0604020202020204" pitchFamily="34" charset="0"/>
              </a:rPr>
              <a:t>GNSS provides horizontal distance (“Run”)</a:t>
            </a:r>
          </a:p>
          <a:p>
            <a:pPr marL="342900" indent="-342900" eaLnBrk="1" hangingPunct="1">
              <a:spcBef>
                <a:spcPct val="0"/>
              </a:spcBef>
            </a:pPr>
            <a:r>
              <a:rPr lang="en-US" sz="2000" dirty="0" err="1">
                <a:solidFill>
                  <a:srgbClr val="C00000"/>
                </a:solidFill>
                <a:latin typeface="Arial" panose="020B0604020202020204" pitchFamily="34" charset="0"/>
              </a:rPr>
              <a:t>Slope</a:t>
            </a:r>
            <a:r>
              <a:rPr lang="en-US" sz="2000" baseline="-25000" dirty="0" err="1">
                <a:solidFill>
                  <a:srgbClr val="C00000"/>
                </a:solidFill>
                <a:latin typeface="Arial" panose="020B0604020202020204" pitchFamily="34" charset="0"/>
              </a:rPr>
              <a:t>i</a:t>
            </a:r>
            <a:r>
              <a:rPr lang="en-US" sz="2000" dirty="0">
                <a:solidFill>
                  <a:srgbClr val="C00000"/>
                </a:solidFill>
                <a:latin typeface="Arial" panose="020B0604020202020204" pitchFamily="34" charset="0"/>
              </a:rPr>
              <a:t> = </a:t>
            </a:r>
            <a:r>
              <a:rPr lang="en-US" sz="2000" dirty="0" err="1">
                <a:solidFill>
                  <a:srgbClr val="C00000"/>
                </a:solidFill>
                <a:latin typeface="Arial" panose="020B0604020202020204" pitchFamily="34" charset="0"/>
              </a:rPr>
              <a:t>Rise</a:t>
            </a:r>
            <a:r>
              <a:rPr lang="en-US" sz="2000" baseline="-25000" dirty="0" err="1">
                <a:solidFill>
                  <a:srgbClr val="C00000"/>
                </a:solidFill>
                <a:latin typeface="Arial" panose="020B0604020202020204" pitchFamily="34" charset="0"/>
              </a:rPr>
              <a:t>i</a:t>
            </a:r>
            <a:r>
              <a:rPr lang="en-US" sz="2000" dirty="0">
                <a:solidFill>
                  <a:srgbClr val="C00000"/>
                </a:solidFill>
                <a:latin typeface="Arial" panose="020B0604020202020204" pitchFamily="34" charset="0"/>
              </a:rPr>
              <a:t> / </a:t>
            </a:r>
            <a:r>
              <a:rPr lang="en-US" sz="2000" dirty="0" err="1">
                <a:solidFill>
                  <a:srgbClr val="C00000"/>
                </a:solidFill>
                <a:latin typeface="Arial" panose="020B0604020202020204" pitchFamily="34" charset="0"/>
              </a:rPr>
              <a:t>Run</a:t>
            </a:r>
            <a:r>
              <a:rPr lang="en-US" sz="2000" baseline="-25000" dirty="0" err="1">
                <a:solidFill>
                  <a:srgbClr val="C00000"/>
                </a:solidFill>
                <a:latin typeface="Arial" panose="020B0604020202020204" pitchFamily="34" charset="0"/>
              </a:rPr>
              <a:t>i</a:t>
            </a:r>
            <a:endParaRPr lang="en-US" sz="2000" baseline="-25000" dirty="0">
              <a:solidFill>
                <a:srgbClr val="C00000"/>
              </a:solidFill>
              <a:latin typeface="Arial" panose="020B0604020202020204" pitchFamily="34" charset="0"/>
            </a:endParaRPr>
          </a:p>
          <a:p>
            <a:pPr eaLnBrk="1" hangingPunct="1">
              <a:spcBef>
                <a:spcPct val="0"/>
              </a:spcBef>
              <a:buNone/>
            </a:pPr>
            <a:endParaRPr lang="en-US" altLang="en-US" sz="2000" dirty="0">
              <a:solidFill>
                <a:schemeClr val="tx2"/>
              </a:solidFill>
              <a:latin typeface="Arial" panose="020B0604020202020204" pitchFamily="34" charset="0"/>
            </a:endParaRPr>
          </a:p>
        </p:txBody>
      </p:sp>
      <p:cxnSp>
        <p:nvCxnSpPr>
          <p:cNvPr id="115" name="Straight Arrow Connector 114"/>
          <p:cNvCxnSpPr/>
          <p:nvPr/>
        </p:nvCxnSpPr>
        <p:spPr>
          <a:xfrm rot="525185">
            <a:off x="5332316" y="6323809"/>
            <a:ext cx="2114" cy="0"/>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19" name="Straight Arrow Connector 118"/>
          <p:cNvCxnSpPr/>
          <p:nvPr/>
        </p:nvCxnSpPr>
        <p:spPr>
          <a:xfrm flipV="1">
            <a:off x="5332328" y="6109295"/>
            <a:ext cx="1446" cy="306589"/>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flipH="1" flipV="1">
            <a:off x="7693436" y="5951319"/>
            <a:ext cx="2765" cy="159765"/>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22" name="Straight Arrow Connector 121"/>
          <p:cNvCxnSpPr/>
          <p:nvPr/>
        </p:nvCxnSpPr>
        <p:spPr>
          <a:xfrm flipV="1">
            <a:off x="9753372" y="5271095"/>
            <a:ext cx="2" cy="692673"/>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sp>
        <p:nvSpPr>
          <p:cNvPr id="57361" name="TextBox 57360"/>
          <p:cNvSpPr txBox="1"/>
          <p:nvPr/>
        </p:nvSpPr>
        <p:spPr>
          <a:xfrm>
            <a:off x="3998946" y="6407492"/>
            <a:ext cx="542673" cy="276499"/>
          </a:xfrm>
          <a:prstGeom prst="rect">
            <a:avLst/>
          </a:prstGeom>
          <a:noFill/>
        </p:spPr>
        <p:txBody>
          <a:bodyPr wrap="square" rtlCol="0">
            <a:spAutoFit/>
          </a:bodyPr>
          <a:lstStyle/>
          <a:p>
            <a:r>
              <a:rPr lang="en-US" sz="1200" dirty="0">
                <a:solidFill>
                  <a:schemeClr val="bg1">
                    <a:lumMod val="50000"/>
                  </a:schemeClr>
                </a:solidFill>
              </a:rPr>
              <a:t>Run 1</a:t>
            </a:r>
          </a:p>
        </p:txBody>
      </p:sp>
      <p:sp>
        <p:nvSpPr>
          <p:cNvPr id="125" name="TextBox 124"/>
          <p:cNvSpPr txBox="1"/>
          <p:nvPr/>
        </p:nvSpPr>
        <p:spPr>
          <a:xfrm>
            <a:off x="6164469" y="6034884"/>
            <a:ext cx="542673" cy="276499"/>
          </a:xfrm>
          <a:prstGeom prst="rect">
            <a:avLst/>
          </a:prstGeom>
          <a:noFill/>
        </p:spPr>
        <p:txBody>
          <a:bodyPr wrap="square" rtlCol="0">
            <a:spAutoFit/>
          </a:bodyPr>
          <a:lstStyle/>
          <a:p>
            <a:r>
              <a:rPr lang="en-US" sz="1200" dirty="0">
                <a:solidFill>
                  <a:schemeClr val="bg1">
                    <a:lumMod val="50000"/>
                  </a:schemeClr>
                </a:solidFill>
              </a:rPr>
              <a:t>Run 2</a:t>
            </a:r>
          </a:p>
        </p:txBody>
      </p:sp>
      <p:sp>
        <p:nvSpPr>
          <p:cNvPr id="126" name="TextBox 125"/>
          <p:cNvSpPr txBox="1"/>
          <p:nvPr/>
        </p:nvSpPr>
        <p:spPr>
          <a:xfrm>
            <a:off x="8564616" y="6063185"/>
            <a:ext cx="542673" cy="276499"/>
          </a:xfrm>
          <a:prstGeom prst="rect">
            <a:avLst/>
          </a:prstGeom>
          <a:noFill/>
        </p:spPr>
        <p:txBody>
          <a:bodyPr wrap="square" rtlCol="0">
            <a:spAutoFit/>
          </a:bodyPr>
          <a:lstStyle/>
          <a:p>
            <a:r>
              <a:rPr lang="en-US" sz="1200" dirty="0">
                <a:solidFill>
                  <a:schemeClr val="bg1">
                    <a:lumMod val="50000"/>
                  </a:schemeClr>
                </a:solidFill>
              </a:rPr>
              <a:t>Run 3</a:t>
            </a:r>
          </a:p>
        </p:txBody>
      </p:sp>
      <p:sp>
        <p:nvSpPr>
          <p:cNvPr id="127" name="TextBox 126"/>
          <p:cNvSpPr txBox="1"/>
          <p:nvPr/>
        </p:nvSpPr>
        <p:spPr>
          <a:xfrm rot="16200000">
            <a:off x="5204535" y="6325628"/>
            <a:ext cx="553958" cy="277271"/>
          </a:xfrm>
          <a:prstGeom prst="rect">
            <a:avLst/>
          </a:prstGeom>
          <a:noFill/>
        </p:spPr>
        <p:txBody>
          <a:bodyPr wrap="square" rtlCol="0">
            <a:spAutoFit/>
          </a:bodyPr>
          <a:lstStyle/>
          <a:p>
            <a:r>
              <a:rPr lang="en-US" sz="1200" dirty="0">
                <a:solidFill>
                  <a:schemeClr val="bg1">
                    <a:lumMod val="50000"/>
                  </a:schemeClr>
                </a:solidFill>
              </a:rPr>
              <a:t>Rise 1</a:t>
            </a:r>
          </a:p>
        </p:txBody>
      </p:sp>
      <p:sp>
        <p:nvSpPr>
          <p:cNvPr id="128" name="TextBox 127"/>
          <p:cNvSpPr txBox="1"/>
          <p:nvPr/>
        </p:nvSpPr>
        <p:spPr>
          <a:xfrm rot="16200000">
            <a:off x="7585385" y="5894596"/>
            <a:ext cx="553958" cy="277271"/>
          </a:xfrm>
          <a:prstGeom prst="rect">
            <a:avLst/>
          </a:prstGeom>
          <a:noFill/>
        </p:spPr>
        <p:txBody>
          <a:bodyPr wrap="square" rtlCol="0">
            <a:spAutoFit/>
          </a:bodyPr>
          <a:lstStyle/>
          <a:p>
            <a:r>
              <a:rPr lang="en-US" sz="1200" dirty="0">
                <a:solidFill>
                  <a:schemeClr val="bg1">
                    <a:lumMod val="50000"/>
                  </a:schemeClr>
                </a:solidFill>
              </a:rPr>
              <a:t>Rise 2</a:t>
            </a:r>
          </a:p>
        </p:txBody>
      </p:sp>
      <p:sp>
        <p:nvSpPr>
          <p:cNvPr id="129" name="TextBox 128"/>
          <p:cNvSpPr txBox="1"/>
          <p:nvPr/>
        </p:nvSpPr>
        <p:spPr>
          <a:xfrm rot="16200000">
            <a:off x="9635112" y="5472218"/>
            <a:ext cx="553958" cy="277271"/>
          </a:xfrm>
          <a:prstGeom prst="rect">
            <a:avLst/>
          </a:prstGeom>
          <a:noFill/>
        </p:spPr>
        <p:txBody>
          <a:bodyPr wrap="square" rtlCol="0">
            <a:spAutoFit/>
          </a:bodyPr>
          <a:lstStyle/>
          <a:p>
            <a:r>
              <a:rPr lang="en-US" sz="1200" dirty="0">
                <a:solidFill>
                  <a:schemeClr val="bg1">
                    <a:lumMod val="50000"/>
                  </a:schemeClr>
                </a:solidFill>
              </a:rPr>
              <a:t>Rise 3</a:t>
            </a:r>
          </a:p>
        </p:txBody>
      </p:sp>
      <p:grpSp>
        <p:nvGrpSpPr>
          <p:cNvPr id="46" name="Group 45"/>
          <p:cNvGrpSpPr/>
          <p:nvPr/>
        </p:nvGrpSpPr>
        <p:grpSpPr>
          <a:xfrm>
            <a:off x="7745375" y="4253846"/>
            <a:ext cx="1594909" cy="762000"/>
            <a:chOff x="6558491" y="5943600"/>
            <a:chExt cx="1594909" cy="762000"/>
          </a:xfrm>
        </p:grpSpPr>
        <p:cxnSp>
          <p:nvCxnSpPr>
            <p:cNvPr id="40" name="Straight Connector 39"/>
            <p:cNvCxnSpPr/>
            <p:nvPr/>
          </p:nvCxnSpPr>
          <p:spPr>
            <a:xfrm>
              <a:off x="6558491" y="6111875"/>
              <a:ext cx="533400" cy="0"/>
            </a:xfrm>
            <a:prstGeom prst="line">
              <a:avLst/>
            </a:prstGeom>
            <a:ln w="15875">
              <a:solidFill>
                <a:srgbClr val="92D050"/>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091891" y="5943600"/>
              <a:ext cx="792909" cy="307777"/>
            </a:xfrm>
            <a:prstGeom prst="rect">
              <a:avLst/>
            </a:prstGeom>
            <a:noFill/>
          </p:spPr>
          <p:txBody>
            <a:bodyPr wrap="none" rtlCol="0">
              <a:spAutoFit/>
            </a:bodyPr>
            <a:lstStyle/>
            <a:p>
              <a:r>
                <a:rPr lang="en-US" sz="1400" dirty="0">
                  <a:solidFill>
                    <a:schemeClr val="tx2"/>
                  </a:solidFill>
                </a:rPr>
                <a:t>Ellipsoid</a:t>
              </a:r>
            </a:p>
          </p:txBody>
        </p:sp>
        <p:cxnSp>
          <p:nvCxnSpPr>
            <p:cNvPr id="155" name="Straight Connector 154"/>
            <p:cNvCxnSpPr/>
            <p:nvPr/>
          </p:nvCxnSpPr>
          <p:spPr>
            <a:xfrm>
              <a:off x="6558491" y="6337498"/>
              <a:ext cx="533400" cy="0"/>
            </a:xfrm>
            <a:prstGeom prst="line">
              <a:avLst/>
            </a:prstGeom>
            <a:ln w="15875">
              <a:solidFill>
                <a:srgbClr val="00B0F0"/>
              </a:solidFill>
              <a:prstDash val="sysDash"/>
            </a:ln>
          </p:spPr>
          <p:style>
            <a:lnRef idx="2">
              <a:schemeClr val="accent1"/>
            </a:lnRef>
            <a:fillRef idx="0">
              <a:schemeClr val="accent1"/>
            </a:fillRef>
            <a:effectRef idx="1">
              <a:schemeClr val="accent1"/>
            </a:effectRef>
            <a:fontRef idx="minor">
              <a:schemeClr val="tx1"/>
            </a:fontRef>
          </p:style>
        </p:cxnSp>
        <p:sp>
          <p:nvSpPr>
            <p:cNvPr id="156" name="TextBox 155"/>
            <p:cNvSpPr txBox="1"/>
            <p:nvPr/>
          </p:nvSpPr>
          <p:spPr>
            <a:xfrm>
              <a:off x="7091891" y="6169223"/>
              <a:ext cx="619080" cy="307777"/>
            </a:xfrm>
            <a:prstGeom prst="rect">
              <a:avLst/>
            </a:prstGeom>
            <a:noFill/>
          </p:spPr>
          <p:txBody>
            <a:bodyPr wrap="none" rtlCol="0">
              <a:spAutoFit/>
            </a:bodyPr>
            <a:lstStyle/>
            <a:p>
              <a:r>
                <a:rPr lang="en-US" sz="1400" dirty="0">
                  <a:solidFill>
                    <a:schemeClr val="tx2"/>
                  </a:solidFill>
                </a:rPr>
                <a:t>Geoid</a:t>
              </a:r>
            </a:p>
          </p:txBody>
        </p:sp>
        <p:cxnSp>
          <p:nvCxnSpPr>
            <p:cNvPr id="160" name="Straight Connector 159"/>
            <p:cNvCxnSpPr/>
            <p:nvPr/>
          </p:nvCxnSpPr>
          <p:spPr>
            <a:xfrm>
              <a:off x="6558491" y="6553200"/>
              <a:ext cx="533400" cy="0"/>
            </a:xfrm>
            <a:prstGeom prst="line">
              <a:avLst/>
            </a:prstGeom>
            <a:ln w="6350">
              <a:solidFill>
                <a:srgbClr val="C00000"/>
              </a:solidFill>
              <a:prstDash val="solid"/>
              <a:headEnd type="stealth"/>
              <a:tailEnd type="stealth"/>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7091891" y="6397823"/>
              <a:ext cx="1061509" cy="307777"/>
            </a:xfrm>
            <a:prstGeom prst="rect">
              <a:avLst/>
            </a:prstGeom>
            <a:noFill/>
          </p:spPr>
          <p:txBody>
            <a:bodyPr wrap="none" rtlCol="0">
              <a:spAutoFit/>
            </a:bodyPr>
            <a:lstStyle/>
            <a:p>
              <a:r>
                <a:rPr lang="en-US" sz="1400" dirty="0">
                  <a:solidFill>
                    <a:schemeClr val="tx2"/>
                  </a:solidFill>
                </a:rPr>
                <a:t>Geoid Slope</a:t>
              </a:r>
            </a:p>
          </p:txBody>
        </p:sp>
      </p:grpSp>
      <p:cxnSp>
        <p:nvCxnSpPr>
          <p:cNvPr id="189" name="Straight Arrow Connector 188"/>
          <p:cNvCxnSpPr/>
          <p:nvPr/>
        </p:nvCxnSpPr>
        <p:spPr>
          <a:xfrm flipV="1">
            <a:off x="5334000" y="6111083"/>
            <a:ext cx="2133490" cy="10168"/>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192" name="Straight Arrow Connector 191"/>
          <p:cNvCxnSpPr/>
          <p:nvPr/>
        </p:nvCxnSpPr>
        <p:spPr>
          <a:xfrm flipV="1">
            <a:off x="7467601" y="6109295"/>
            <a:ext cx="2305855" cy="1789"/>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cxnSp>
        <p:nvCxnSpPr>
          <p:cNvPr id="57375" name="Straight Connector 57374"/>
          <p:cNvCxnSpPr>
            <a:stCxn id="7" idx="2"/>
          </p:cNvCxnSpPr>
          <p:nvPr/>
        </p:nvCxnSpPr>
        <p:spPr>
          <a:xfrm flipV="1">
            <a:off x="3123974" y="6109295"/>
            <a:ext cx="2209800" cy="306589"/>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5334000" y="6034884"/>
            <a:ext cx="2105312" cy="7620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7495888" y="5271095"/>
            <a:ext cx="2257486" cy="763791"/>
          </a:xfrm>
          <a:prstGeom prst="line">
            <a:avLst/>
          </a:prstGeom>
          <a:ln w="63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142698" y="6407491"/>
            <a:ext cx="2191302" cy="8392"/>
          </a:xfrm>
          <a:prstGeom prst="straightConnector1">
            <a:avLst/>
          </a:prstGeom>
          <a:ln>
            <a:solidFill>
              <a:schemeClr val="bg1">
                <a:lumMod val="50000"/>
              </a:schemeClr>
            </a:solidFill>
            <a:headEnd type="stealth"/>
            <a:tailEnd type="stealth"/>
          </a:ln>
        </p:spPr>
        <p:style>
          <a:lnRef idx="1">
            <a:schemeClr val="dk1"/>
          </a:lnRef>
          <a:fillRef idx="0">
            <a:schemeClr val="dk1"/>
          </a:fillRef>
          <a:effectRef idx="0">
            <a:schemeClr val="dk1"/>
          </a:effectRef>
          <a:fontRef idx="minor">
            <a:schemeClr val="tx1"/>
          </a:fontRef>
        </p:style>
      </p:cxnSp>
      <p:grpSp>
        <p:nvGrpSpPr>
          <p:cNvPr id="135" name="Group 134"/>
          <p:cNvGrpSpPr/>
          <p:nvPr/>
        </p:nvGrpSpPr>
        <p:grpSpPr>
          <a:xfrm>
            <a:off x="2895148" y="5427073"/>
            <a:ext cx="457653" cy="988811"/>
            <a:chOff x="1371147" y="4726189"/>
            <a:chExt cx="457653" cy="988811"/>
          </a:xfrm>
        </p:grpSpPr>
        <p:sp>
          <p:nvSpPr>
            <p:cNvPr id="7" name="Rounded Rectangle 6"/>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1447423" y="5030439"/>
              <a:ext cx="305102" cy="532437"/>
              <a:chOff x="1219200" y="5257800"/>
              <a:chExt cx="304800" cy="533400"/>
            </a:xfrm>
          </p:grpSpPr>
          <p:cxnSp>
            <p:nvCxnSpPr>
              <p:cNvPr id="20" name="Straight Connector 19"/>
              <p:cNvCxnSpPr>
                <a:endCxn id="7"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a:stCxn id="23"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57404" name="Straight Connector 57403"/>
            <p:cNvCxnSpPr>
              <a:stCxn id="18" idx="0"/>
              <a:endCxn id="18"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406" name="Straight Connector 57405"/>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35" name="Group 234"/>
          <p:cNvGrpSpPr/>
          <p:nvPr/>
        </p:nvGrpSpPr>
        <p:grpSpPr>
          <a:xfrm>
            <a:off x="5104948" y="5122273"/>
            <a:ext cx="457653" cy="988811"/>
            <a:chOff x="1371147" y="4726189"/>
            <a:chExt cx="457653" cy="988811"/>
          </a:xfrm>
        </p:grpSpPr>
        <p:sp>
          <p:nvSpPr>
            <p:cNvPr id="236" name="Rounded Rectangle 235"/>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8" name="Group 237"/>
            <p:cNvGrpSpPr/>
            <p:nvPr/>
          </p:nvGrpSpPr>
          <p:grpSpPr>
            <a:xfrm>
              <a:off x="1447423" y="5030439"/>
              <a:ext cx="305102" cy="532437"/>
              <a:chOff x="1219200" y="5257800"/>
              <a:chExt cx="304800" cy="533400"/>
            </a:xfrm>
          </p:grpSpPr>
          <p:cxnSp>
            <p:nvCxnSpPr>
              <p:cNvPr id="252" name="Straight Connector 251"/>
              <p:cNvCxnSpPr>
                <a:endCxn id="236"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54" name="Oval 253"/>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5" name="Straight Connector 254"/>
              <p:cNvCxnSpPr>
                <a:stCxn id="254"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239" name="Straight Connector 238"/>
            <p:cNvCxnSpPr>
              <a:stCxn id="237" idx="0"/>
              <a:endCxn id="237"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56" name="Group 255"/>
          <p:cNvGrpSpPr/>
          <p:nvPr/>
        </p:nvGrpSpPr>
        <p:grpSpPr>
          <a:xfrm>
            <a:off x="7224900" y="5046073"/>
            <a:ext cx="457653" cy="988811"/>
            <a:chOff x="1371147" y="4726189"/>
            <a:chExt cx="457653" cy="988811"/>
          </a:xfrm>
        </p:grpSpPr>
        <p:sp>
          <p:nvSpPr>
            <p:cNvPr id="257" name="Rounded Rectangle 256"/>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9" name="Group 258"/>
            <p:cNvGrpSpPr/>
            <p:nvPr/>
          </p:nvGrpSpPr>
          <p:grpSpPr>
            <a:xfrm>
              <a:off x="1447423" y="5030439"/>
              <a:ext cx="305102" cy="532437"/>
              <a:chOff x="1219200" y="5257800"/>
              <a:chExt cx="304800" cy="533400"/>
            </a:xfrm>
          </p:grpSpPr>
          <p:cxnSp>
            <p:nvCxnSpPr>
              <p:cNvPr id="273" name="Straight Connector 272"/>
              <p:cNvCxnSpPr>
                <a:endCxn id="257"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75" name="Oval 274"/>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6" name="Straight Connector 275"/>
              <p:cNvCxnSpPr>
                <a:stCxn id="275"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260" name="Straight Connector 259"/>
            <p:cNvCxnSpPr>
              <a:stCxn id="258" idx="0"/>
              <a:endCxn id="258"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77" name="Group 276"/>
          <p:cNvGrpSpPr/>
          <p:nvPr/>
        </p:nvGrpSpPr>
        <p:grpSpPr>
          <a:xfrm>
            <a:off x="9524548" y="4284073"/>
            <a:ext cx="457653" cy="988811"/>
            <a:chOff x="1371147" y="4726189"/>
            <a:chExt cx="457653" cy="988811"/>
          </a:xfrm>
        </p:grpSpPr>
        <p:sp>
          <p:nvSpPr>
            <p:cNvPr id="278" name="Rounded Rectangle 277"/>
            <p:cNvSpPr/>
            <p:nvPr/>
          </p:nvSpPr>
          <p:spPr>
            <a:xfrm>
              <a:off x="1371147" y="5562875"/>
              <a:ext cx="457653" cy="152125"/>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1676249" y="4726189"/>
              <a:ext cx="76276" cy="83668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0" name="Group 279"/>
            <p:cNvGrpSpPr/>
            <p:nvPr/>
          </p:nvGrpSpPr>
          <p:grpSpPr>
            <a:xfrm>
              <a:off x="1447423" y="5030439"/>
              <a:ext cx="305102" cy="532437"/>
              <a:chOff x="1219200" y="5257800"/>
              <a:chExt cx="304800" cy="533400"/>
            </a:xfrm>
          </p:grpSpPr>
          <p:cxnSp>
            <p:nvCxnSpPr>
              <p:cNvPr id="294" name="Straight Connector 293"/>
              <p:cNvCxnSpPr>
                <a:endCxn id="278" idx="0"/>
              </p:cNvCxnSpPr>
              <p:nvPr/>
            </p:nvCxnSpPr>
            <p:spPr>
              <a:xfrm>
                <a:off x="13716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1219200" y="5334000"/>
                <a:ext cx="1524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96" name="Oval 295"/>
              <p:cNvSpPr/>
              <p:nvPr/>
            </p:nvSpPr>
            <p:spPr>
              <a:xfrm>
                <a:off x="1219200" y="5257800"/>
                <a:ext cx="304800" cy="76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7" name="Straight Connector 296"/>
              <p:cNvCxnSpPr>
                <a:stCxn id="296" idx="4"/>
              </p:cNvCxnSpPr>
              <p:nvPr/>
            </p:nvCxnSpPr>
            <p:spPr>
              <a:xfrm>
                <a:off x="1371600" y="5334000"/>
                <a:ext cx="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281" name="Straight Connector 280"/>
            <p:cNvCxnSpPr>
              <a:stCxn id="279" idx="0"/>
              <a:endCxn id="279" idx="0"/>
            </p:cNvCxnSpPr>
            <p:nvPr/>
          </p:nvCxnSpPr>
          <p:spPr>
            <a:xfrm>
              <a:off x="1714387" y="4726189"/>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1676325" y="47985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V="1">
              <a:off x="1676400" y="48768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flipV="1">
              <a:off x="1676400" y="4950936"/>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flipV="1">
              <a:off x="1676475" y="5029200"/>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1676400" y="51026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flipV="1">
              <a:off x="1676475" y="51809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flipV="1">
              <a:off x="1676475"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flipV="1">
              <a:off x="1676550"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1676400" y="52550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flipV="1">
              <a:off x="1676475" y="53333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V="1">
              <a:off x="1676475" y="5407448"/>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V="1">
              <a:off x="1676550" y="5485712"/>
              <a:ext cx="76200" cy="688"/>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65434121"/>
      </p:ext>
    </p:extLst>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22700</TotalTime>
  <Words>2017</Words>
  <Application>Microsoft Macintosh PowerPoint</Application>
  <PresentationFormat>Widescreen</PresentationFormat>
  <Paragraphs>234</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 Math</vt:lpstr>
      <vt:lpstr>Office Theme</vt:lpstr>
      <vt:lpstr>PowerPoint Presentation</vt:lpstr>
      <vt:lpstr>Motivation and Outline</vt:lpstr>
      <vt:lpstr>Quick Aside:  Understanding “Geo-Potential”</vt:lpstr>
      <vt:lpstr>Understanding “Geopotential” Part 2</vt:lpstr>
      <vt:lpstr>PowerPoint Presentation</vt:lpstr>
      <vt:lpstr>How we get N Everywhere?  Step 1:  GRAV-D</vt:lpstr>
      <vt:lpstr>PowerPoint Presentation</vt:lpstr>
      <vt:lpstr>Step 2: Blending the Gravity Sources From Different Length Scale, and Doing the Math, Gives us the Geoid:</vt:lpstr>
      <vt:lpstr>PowerPoint Presentation</vt:lpstr>
      <vt:lpstr>PowerPoint Presentation</vt:lpstr>
      <vt:lpstr>Survey Techniques: Long Period GPS</vt:lpstr>
      <vt:lpstr>Survey Techniques:  Leveling and Gravity</vt:lpstr>
      <vt:lpstr>Survey Techniques: Deflection of the Vertical (DoV)</vt:lpstr>
      <vt:lpstr>GSVS #1:  Texas 2011</vt:lpstr>
      <vt:lpstr>GSVS#3:  Colorado 2017</vt:lpstr>
      <vt:lpstr>Data Processing</vt:lpstr>
      <vt:lpstr>Observed Results (Colorado)</vt:lpstr>
      <vt:lpstr>PowerPoint Presentation</vt:lpstr>
      <vt:lpstr>PowerPoint Presentation</vt:lpstr>
      <vt:lpstr>Validation!</vt:lpstr>
      <vt:lpstr>Conclusions</vt:lpstr>
      <vt:lpstr>Thank you for your attention!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van Westrum</dc:creator>
  <cp:lastModifiedBy>Derek van Westrum</cp:lastModifiedBy>
  <cp:revision>368</cp:revision>
  <cp:lastPrinted>2019-06-26T19:59:30Z</cp:lastPrinted>
  <dcterms:created xsi:type="dcterms:W3CDTF">2016-03-28T15:50:39Z</dcterms:created>
  <dcterms:modified xsi:type="dcterms:W3CDTF">2021-05-04T13:04:44Z</dcterms:modified>
</cp:coreProperties>
</file>