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46"/>
  </p:notesMasterIdLst>
  <p:sldIdLst>
    <p:sldId id="343" r:id="rId2"/>
    <p:sldId id="813" r:id="rId3"/>
    <p:sldId id="819" r:id="rId4"/>
    <p:sldId id="964" r:id="rId5"/>
    <p:sldId id="847" r:id="rId6"/>
    <p:sldId id="863" r:id="rId7"/>
    <p:sldId id="873" r:id="rId8"/>
    <p:sldId id="849" r:id="rId9"/>
    <p:sldId id="851" r:id="rId10"/>
    <p:sldId id="828" r:id="rId11"/>
    <p:sldId id="825" r:id="rId12"/>
    <p:sldId id="951" r:id="rId13"/>
    <p:sldId id="826" r:id="rId14"/>
    <p:sldId id="938" r:id="rId15"/>
    <p:sldId id="952" r:id="rId16"/>
    <p:sldId id="965" r:id="rId17"/>
    <p:sldId id="946" r:id="rId18"/>
    <p:sldId id="947" r:id="rId19"/>
    <p:sldId id="931" r:id="rId20"/>
    <p:sldId id="932" r:id="rId21"/>
    <p:sldId id="654" r:id="rId22"/>
    <p:sldId id="528" r:id="rId23"/>
    <p:sldId id="954" r:id="rId24"/>
    <p:sldId id="949" r:id="rId25"/>
    <p:sldId id="853" r:id="rId26"/>
    <p:sldId id="592" r:id="rId27"/>
    <p:sldId id="840" r:id="rId28"/>
    <p:sldId id="912" r:id="rId29"/>
    <p:sldId id="833" r:id="rId30"/>
    <p:sldId id="956" r:id="rId31"/>
    <p:sldId id="955" r:id="rId32"/>
    <p:sldId id="937" r:id="rId33"/>
    <p:sldId id="844" r:id="rId34"/>
    <p:sldId id="948" r:id="rId35"/>
    <p:sldId id="957" r:id="rId36"/>
    <p:sldId id="958" r:id="rId37"/>
    <p:sldId id="959" r:id="rId38"/>
    <p:sldId id="860" r:id="rId39"/>
    <p:sldId id="936" r:id="rId40"/>
    <p:sldId id="966" r:id="rId41"/>
    <p:sldId id="835" r:id="rId42"/>
    <p:sldId id="934" r:id="rId43"/>
    <p:sldId id="935" r:id="rId44"/>
    <p:sldId id="836"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33CC"/>
    <a:srgbClr val="00FFFF"/>
    <a:srgbClr val="009900"/>
    <a:srgbClr val="0000FF"/>
    <a:srgbClr val="0000CC"/>
    <a:srgbClr val="33CC33"/>
    <a:srgbClr val="FF6600"/>
    <a:srgbClr val="D2D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444" autoAdjust="0"/>
  </p:normalViewPr>
  <p:slideViewPr>
    <p:cSldViewPr snapToGrid="0">
      <p:cViewPr varScale="1">
        <p:scale>
          <a:sx n="84" d="100"/>
          <a:sy n="84" d="100"/>
        </p:scale>
        <p:origin x="1354" y="82"/>
      </p:cViewPr>
      <p:guideLst/>
    </p:cSldViewPr>
  </p:slid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ngs-s-brunswick\home\Dru.Smith\Goal%202\Blueprint%20for%202022\Chapter%2001%20-%20Geometric\Copy%20of%20GPS%20occupations%20on%20real%20points%20over%20tim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Longitude</a:t>
            </a:r>
            <a:r>
              <a:rPr lang="en-US" sz="2400" baseline="0" dirty="0"/>
              <a:t> (Easting) History of DI4044</a:t>
            </a:r>
            <a:endParaRPr lang="en-US" sz="2400" dirty="0"/>
          </a:p>
        </c:rich>
      </c:tx>
      <c:layout>
        <c:manualLayout>
          <c:xMode val="edge"/>
          <c:yMode val="edge"/>
          <c:x val="6.9092409240924108E-2"/>
          <c:y val="8.1614589346875495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ITRF</c:v>
          </c:tx>
          <c:spPr>
            <a:ln w="50800" cap="rnd">
              <a:solidFill>
                <a:schemeClr val="accent1"/>
              </a:solidFill>
              <a:round/>
            </a:ln>
            <a:effectLst/>
          </c:spPr>
          <c:marker>
            <c:symbol val="circle"/>
            <c:size val="5"/>
            <c:spPr>
              <a:solidFill>
                <a:schemeClr val="accent1"/>
              </a:solidFill>
              <a:ln w="9525">
                <a:solidFill>
                  <a:schemeClr val="accent1"/>
                </a:solidFill>
              </a:ln>
              <a:effectLst/>
            </c:spPr>
          </c:marker>
          <c:trendline>
            <c:spPr>
              <a:ln w="38100" cap="rnd">
                <a:solidFill>
                  <a:schemeClr val="accent1"/>
                </a:solidFill>
                <a:prstDash val="sysDot"/>
              </a:ln>
              <a:effectLst/>
            </c:spPr>
            <c:trendlineType val="linear"/>
            <c:dispRSqr val="0"/>
            <c:dispEq val="1"/>
            <c:trendlineLbl>
              <c:layout>
                <c:manualLayout>
                  <c:x val="-0.17322665731140044"/>
                  <c:y val="-0.16090648317593428"/>
                </c:manualLayout>
              </c:layout>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aseline="0"/>
                      <a:t>Trend: -14.3 mm / year</a:t>
                    </a:r>
                    <a:endParaRPr lang="en-US" sz="2000"/>
                  </a:p>
                </c:rich>
              </c:tx>
              <c:numFmt formatCode="General" sourceLinked="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Sheet1!$U$33:$U$36</c:f>
              <c:numCache>
                <c:formatCode>0.000</c:formatCode>
                <c:ptCount val="4"/>
                <c:pt idx="0">
                  <c:v>802.76455819</c:v>
                </c:pt>
                <c:pt idx="1">
                  <c:v>802.70803497999998</c:v>
                </c:pt>
                <c:pt idx="2">
                  <c:v>802.67436814999996</c:v>
                </c:pt>
                <c:pt idx="3">
                  <c:v>802.61290301999998</c:v>
                </c:pt>
              </c:numCache>
            </c:numRef>
          </c:yVal>
          <c:smooth val="0"/>
          <c:extLst>
            <c:ext xmlns:c16="http://schemas.microsoft.com/office/drawing/2014/chart" uri="{C3380CC4-5D6E-409C-BE32-E72D297353CC}">
              <c16:uniqueId val="{00000000-F3ED-4500-A246-A71125E8F377}"/>
            </c:ext>
          </c:extLst>
        </c:ser>
        <c:ser>
          <c:idx val="1"/>
          <c:order val="1"/>
          <c:tx>
            <c:v>NATRF2022</c:v>
          </c:tx>
          <c:spPr>
            <a:ln w="50800" cap="rnd">
              <a:solidFill>
                <a:schemeClr val="accent2"/>
              </a:solidFill>
              <a:round/>
            </a:ln>
            <a:effectLst/>
          </c:spPr>
          <c:marker>
            <c:symbol val="circle"/>
            <c:size val="5"/>
            <c:spPr>
              <a:solidFill>
                <a:schemeClr val="accent2"/>
              </a:solidFill>
              <a:ln w="9525">
                <a:solidFill>
                  <a:schemeClr val="accent2"/>
                </a:solidFill>
              </a:ln>
              <a:effectLst/>
            </c:spPr>
          </c:marker>
          <c:trendline>
            <c:spPr>
              <a:ln w="38100" cap="rnd">
                <a:solidFill>
                  <a:schemeClr val="accent2"/>
                </a:solidFill>
                <a:prstDash val="sysDot"/>
              </a:ln>
              <a:effectLst/>
            </c:spPr>
            <c:trendlineType val="linear"/>
            <c:dispRSqr val="0"/>
            <c:dispEq val="1"/>
            <c:trendlineLbl>
              <c:layout>
                <c:manualLayout>
                  <c:x val="-5.5393926930743798E-2"/>
                  <c:y val="-0.11112001428033083"/>
                </c:manualLayout>
              </c:layout>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t>Residual Trend:  -1.7 mm / year</a:t>
                    </a:r>
                    <a:endParaRPr lang="en-US" sz="1800"/>
                  </a:p>
                </c:rich>
              </c:tx>
              <c:numFmt formatCode="General" sourceLinked="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rendlineLbl>
          </c:trendline>
          <c:errBars>
            <c:errDir val="y"/>
            <c:errBarType val="both"/>
            <c:errValType val="cust"/>
            <c:noEndCap val="0"/>
            <c:plus>
              <c:numRef>
                <c:f>Sheet1!$R$33:$R$36</c:f>
                <c:numCache>
                  <c:formatCode>General</c:formatCode>
                  <c:ptCount val="4"/>
                  <c:pt idx="0">
                    <c:v>8.9999999999999993E-3</c:v>
                  </c:pt>
                  <c:pt idx="1">
                    <c:v>3.0000000000000001E-3</c:v>
                  </c:pt>
                  <c:pt idx="2">
                    <c:v>2E-3</c:v>
                  </c:pt>
                  <c:pt idx="3">
                    <c:v>7.0000000000000001E-3</c:v>
                  </c:pt>
                </c:numCache>
              </c:numRef>
            </c:plus>
            <c:minus>
              <c:numRef>
                <c:f>Sheet1!$R$33:$R$36</c:f>
                <c:numCache>
                  <c:formatCode>General</c:formatCode>
                  <c:ptCount val="4"/>
                  <c:pt idx="0">
                    <c:v>8.9999999999999993E-3</c:v>
                  </c:pt>
                  <c:pt idx="1">
                    <c:v>3.0000000000000001E-3</c:v>
                  </c:pt>
                  <c:pt idx="2">
                    <c:v>2E-3</c:v>
                  </c:pt>
                  <c:pt idx="3">
                    <c:v>7.0000000000000001E-3</c:v>
                  </c:pt>
                </c:numCache>
              </c:numRef>
            </c:minus>
            <c:spPr>
              <a:noFill/>
              <a:ln w="9525" cap="flat" cmpd="sng" algn="ctr">
                <a:solidFill>
                  <a:schemeClr val="tx1">
                    <a:lumMod val="65000"/>
                    <a:lumOff val="35000"/>
                  </a:schemeClr>
                </a:solidFill>
                <a:round/>
              </a:ln>
              <a:effectLst/>
            </c:spPr>
          </c:errBars>
          <c:xVal>
            <c:numRef>
              <c:f>Sheet1!$F$33:$F$36</c:f>
              <c:numCache>
                <c:formatCode>General</c:formatCode>
                <c:ptCount val="4"/>
                <c:pt idx="0">
                  <c:v>2006.0237999999999</c:v>
                </c:pt>
                <c:pt idx="1">
                  <c:v>2010.7215000000001</c:v>
                </c:pt>
                <c:pt idx="2">
                  <c:v>2012.2249999999999</c:v>
                </c:pt>
                <c:pt idx="3">
                  <c:v>2016.7469000000001</c:v>
                </c:pt>
              </c:numCache>
            </c:numRef>
          </c:xVal>
          <c:yVal>
            <c:numRef>
              <c:f>Sheet1!$V$33:$V$36</c:f>
              <c:numCache>
                <c:formatCode>0.000</c:formatCode>
                <c:ptCount val="4"/>
                <c:pt idx="0">
                  <c:v>802.76455819</c:v>
                </c:pt>
                <c:pt idx="1">
                  <c:v>802.76722599999994</c:v>
                </c:pt>
                <c:pt idx="2">
                  <c:v>802.75250326999992</c:v>
                </c:pt>
                <c:pt idx="3">
                  <c:v>802.74801407999996</c:v>
                </c:pt>
              </c:numCache>
            </c:numRef>
          </c:yVal>
          <c:smooth val="0"/>
          <c:extLst>
            <c:ext xmlns:c16="http://schemas.microsoft.com/office/drawing/2014/chart" uri="{C3380CC4-5D6E-409C-BE32-E72D297353CC}">
              <c16:uniqueId val="{00000001-F3ED-4500-A246-A71125E8F377}"/>
            </c:ext>
          </c:extLst>
        </c:ser>
        <c:dLbls>
          <c:showLegendKey val="0"/>
          <c:showVal val="0"/>
          <c:showCatName val="0"/>
          <c:showSerName val="0"/>
          <c:showPercent val="0"/>
          <c:showBubbleSize val="0"/>
        </c:dLbls>
        <c:axId val="613025664"/>
        <c:axId val="613027304"/>
      </c:scatterChart>
      <c:valAx>
        <c:axId val="613025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13027304"/>
        <c:crosses val="autoZero"/>
        <c:crossBetween val="midCat"/>
      </c:valAx>
      <c:valAx>
        <c:axId val="613027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3025664"/>
        <c:crosses val="autoZero"/>
        <c:crossBetween val="midCat"/>
      </c:valAx>
      <c:spPr>
        <a:noFill/>
        <a:ln>
          <a:noFill/>
        </a:ln>
        <a:effectLst/>
      </c:spPr>
    </c:plotArea>
    <c:legend>
      <c:legendPos val="r"/>
      <c:legendEntry>
        <c:idx val="2"/>
        <c:delete val="1"/>
      </c:legendEntry>
      <c:legendEntry>
        <c:idx val="3"/>
        <c:delete val="1"/>
      </c:legendEntry>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6F892D1-1BED-4BA6-A395-9DD65D160D93}"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Arial"/>
                <a:sym typeface="Arial"/>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 NSRS benefit to the nation = $2.5B/year</a:t>
            </a:r>
          </a:p>
          <a:p>
            <a:pPr>
              <a:spcBef>
                <a:spcPct val="0"/>
              </a:spcBef>
              <a:buFontTx/>
              <a:buChar char="-"/>
            </a:pPr>
            <a:r>
              <a:rPr lang="en-US" altLang="en-US" dirty="0" smtClean="0"/>
              <a:t> est. 300K precision GPS users worldwide (2008); ¼ in US</a:t>
            </a:r>
          </a:p>
          <a:p>
            <a:pPr>
              <a:spcBef>
                <a:spcPct val="0"/>
              </a:spcBef>
            </a:pPr>
            <a:r>
              <a:rPr lang="en-US" altLang="en-US" dirty="0" smtClean="0"/>
              <a:t>- Very exciting to us at NGS to see how it has evolved over the years – now cm-accuracy capability / tracking with time</a:t>
            </a:r>
          </a:p>
        </p:txBody>
      </p:sp>
    </p:spTree>
    <p:extLst>
      <p:ext uri="{BB962C8B-B14F-4D97-AF65-F5344CB8AC3E}">
        <p14:creationId xmlns:p14="http://schemas.microsoft.com/office/powerpoint/2010/main" val="382841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89EEB2E3-85A6-48F1-86B2-3476A3ADE562}"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18</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811537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ea typeface="MS PGothic" pitchFamily="34" charset="-128"/>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888" indent="-288925" eaLnBrk="0" hangingPunct="0">
              <a:spcBef>
                <a:spcPct val="30000"/>
              </a:spcBef>
              <a:defRPr sz="1200">
                <a:solidFill>
                  <a:schemeClr val="tx1"/>
                </a:solidFill>
                <a:latin typeface="Calibri" pitchFamily="34" charset="0"/>
              </a:defRPr>
            </a:lvl2pPr>
            <a:lvl3pPr marL="1157288" indent="-230188" eaLnBrk="0" hangingPunct="0">
              <a:spcBef>
                <a:spcPct val="30000"/>
              </a:spcBef>
              <a:defRPr sz="1200">
                <a:solidFill>
                  <a:schemeClr val="tx1"/>
                </a:solidFill>
                <a:latin typeface="Calibri" pitchFamily="34" charset="0"/>
              </a:defRPr>
            </a:lvl3pPr>
            <a:lvl4pPr marL="1619250" indent="-230188" eaLnBrk="0" hangingPunct="0">
              <a:spcBef>
                <a:spcPct val="30000"/>
              </a:spcBef>
              <a:defRPr sz="1200">
                <a:solidFill>
                  <a:schemeClr val="tx1"/>
                </a:solidFill>
                <a:latin typeface="Calibri" pitchFamily="34" charset="0"/>
              </a:defRPr>
            </a:lvl4pPr>
            <a:lvl5pPr marL="2082800" indent="-230188" eaLnBrk="0" hangingPunct="0">
              <a:spcBef>
                <a:spcPct val="30000"/>
              </a:spcBef>
              <a:defRPr sz="1200">
                <a:solidFill>
                  <a:schemeClr val="tx1"/>
                </a:solidFill>
                <a:latin typeface="Calibri" pitchFamily="34" charset="0"/>
              </a:defRPr>
            </a:lvl5pPr>
            <a:lvl6pPr marL="2540000" indent="-230188" defTabSz="457200" eaLnBrk="0" fontAlgn="base" hangingPunct="0">
              <a:spcBef>
                <a:spcPct val="30000"/>
              </a:spcBef>
              <a:spcAft>
                <a:spcPct val="0"/>
              </a:spcAft>
              <a:defRPr sz="1200">
                <a:solidFill>
                  <a:schemeClr val="tx1"/>
                </a:solidFill>
                <a:latin typeface="Calibri" pitchFamily="34" charset="0"/>
              </a:defRPr>
            </a:lvl6pPr>
            <a:lvl7pPr marL="2997200" indent="-230188" defTabSz="457200" eaLnBrk="0" fontAlgn="base" hangingPunct="0">
              <a:spcBef>
                <a:spcPct val="30000"/>
              </a:spcBef>
              <a:spcAft>
                <a:spcPct val="0"/>
              </a:spcAft>
              <a:defRPr sz="1200">
                <a:solidFill>
                  <a:schemeClr val="tx1"/>
                </a:solidFill>
                <a:latin typeface="Calibri" pitchFamily="34" charset="0"/>
              </a:defRPr>
            </a:lvl7pPr>
            <a:lvl8pPr marL="3454400" indent="-230188" defTabSz="457200" eaLnBrk="0" fontAlgn="base" hangingPunct="0">
              <a:spcBef>
                <a:spcPct val="30000"/>
              </a:spcBef>
              <a:spcAft>
                <a:spcPct val="0"/>
              </a:spcAft>
              <a:defRPr sz="1200">
                <a:solidFill>
                  <a:schemeClr val="tx1"/>
                </a:solidFill>
                <a:latin typeface="Calibri" pitchFamily="34" charset="0"/>
              </a:defRPr>
            </a:lvl8pPr>
            <a:lvl9pPr marL="3911600" indent="-230188"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3CE51129-5AEC-4B67-AF3B-5C7F754D75CE}" type="slidenum">
              <a:rPr kumimoji="0" lang="en-US" altLang="en-US" sz="1200" b="0" i="0" u="none" strike="noStrike" kern="0" cap="none" spc="0" normalizeH="0" baseline="0" noProof="0" smtClean="0">
                <a:ln>
                  <a:noFill/>
                </a:ln>
                <a:solidFill>
                  <a:srgbClr val="000000"/>
                </a:solidFill>
                <a:effectLst/>
                <a:uLnTx/>
                <a:uFillTx/>
                <a:latin typeface="Gill Sans MT" pitchFamily="34" charset="0"/>
                <a:ea typeface="MS PGothic" pitchFamily="34" charset="-128"/>
                <a:cs typeface="Arial" charset="0"/>
                <a:sym typeface="Arial"/>
              </a:rPr>
              <a:pPr marL="0" marR="0" lvl="0" indent="0" algn="l"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0" cap="none" spc="0" normalizeH="0" baseline="0" noProof="0" dirty="0" smtClean="0">
              <a:ln>
                <a:noFill/>
              </a:ln>
              <a:solidFill>
                <a:srgbClr val="000000"/>
              </a:solidFill>
              <a:effectLst/>
              <a:uLnTx/>
              <a:uFillTx/>
              <a:latin typeface="Gill Sans MT" pitchFamily="34" charset="0"/>
              <a:ea typeface="MS PGothic" pitchFamily="34" charset="-128"/>
              <a:cs typeface="Arial" charset="0"/>
              <a:sym typeface="Arial"/>
            </a:endParaRPr>
          </a:p>
        </p:txBody>
      </p:sp>
    </p:spTree>
    <p:extLst>
      <p:ext uri="{BB962C8B-B14F-4D97-AF65-F5344CB8AC3E}">
        <p14:creationId xmlns:p14="http://schemas.microsoft.com/office/powerpoint/2010/main" val="237138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Grp="1" noRot="1" noChangeAspect="1" noChangeArrowheads="1" noTextEdit="1"/>
          </p:cNvSpPr>
          <p:nvPr>
            <p:ph type="sldImg"/>
          </p:nvPr>
        </p:nvSpPr>
        <p:spPr>
          <a:xfrm>
            <a:off x="1143000" y="685800"/>
            <a:ext cx="4572000" cy="3429000"/>
          </a:xfrm>
        </p:spPr>
      </p:sp>
      <p:sp>
        <p:nvSpPr>
          <p:cNvPr id="5427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lstStyle/>
          <a:p>
            <a:pPr marL="338138" indent="-338138" eaLnBrk="1"/>
            <a:r>
              <a:rPr lang="en-US" altLang="en-US" dirty="0" smtClean="0"/>
              <a:t>Re-leveling NAVD 88 won’t fix:</a:t>
            </a:r>
          </a:p>
          <a:p>
            <a:pPr marL="338138" indent="-338138" eaLnBrk="1">
              <a:buFontTx/>
              <a:buAutoNum type="arabicParenR"/>
            </a:pPr>
            <a:r>
              <a:rPr lang="en-US" altLang="en-US" dirty="0" smtClean="0"/>
              <a:t>Sparseness of the bench marks</a:t>
            </a:r>
          </a:p>
          <a:p>
            <a:pPr marL="338138" indent="-338138" eaLnBrk="1">
              <a:buFontTx/>
              <a:buAutoNum type="arabicParenR"/>
            </a:pPr>
            <a:r>
              <a:rPr lang="en-US" altLang="en-US" dirty="0" smtClean="0"/>
              <a:t>Continued subsidence or uplift of bench marks</a:t>
            </a:r>
          </a:p>
          <a:p>
            <a:pPr marL="338138" indent="-338138" eaLnBrk="1">
              <a:buFontTx/>
              <a:buAutoNum type="arabicParenR"/>
            </a:pPr>
            <a:r>
              <a:rPr lang="en-US" altLang="en-US" dirty="0" smtClean="0"/>
              <a:t>Destruction of bench marks</a:t>
            </a:r>
          </a:p>
          <a:p>
            <a:pPr marL="338138" indent="-338138" eaLnBrk="1">
              <a:buFontTx/>
              <a:buAutoNum type="arabicParenR"/>
            </a:pPr>
            <a:r>
              <a:rPr lang="en-US" altLang="en-US" dirty="0" smtClean="0"/>
              <a:t>Canada’s decision not to adopt NAVD 88</a:t>
            </a:r>
          </a:p>
          <a:p>
            <a:pPr marL="338138" indent="-338138" eaLnBrk="1">
              <a:buFontTx/>
              <a:buAutoNum type="arabicParenR"/>
            </a:pPr>
            <a:r>
              <a:rPr lang="en-US" altLang="en-US" dirty="0" smtClean="0"/>
              <a:t>Whatever errors caused a continent-wide 1 meter build up in the leveling the first time around</a:t>
            </a:r>
          </a:p>
        </p:txBody>
      </p:sp>
    </p:spTree>
    <p:extLst>
      <p:ext uri="{BB962C8B-B14F-4D97-AF65-F5344CB8AC3E}">
        <p14:creationId xmlns:p14="http://schemas.microsoft.com/office/powerpoint/2010/main" val="3342066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27</a:t>
            </a:fld>
            <a:endParaRPr lang="en-US" altLang="en-US" dirty="0" smtClean="0"/>
          </a:p>
        </p:txBody>
      </p:sp>
    </p:spTree>
    <p:extLst>
      <p:ext uri="{BB962C8B-B14F-4D97-AF65-F5344CB8AC3E}">
        <p14:creationId xmlns:p14="http://schemas.microsoft.com/office/powerpoint/2010/main" val="87407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example of how short wavelength information is like low altitude aerial photos (1/2” pixel</a:t>
            </a:r>
            <a:r>
              <a:rPr lang="en-US" baseline="0" dirty="0" smtClean="0"/>
              <a:t> accuracy)</a:t>
            </a:r>
            <a:r>
              <a:rPr lang="en-US" dirty="0" smtClean="0"/>
              <a:t> in that it provides very accurate and detailed information.  The long</a:t>
            </a:r>
            <a:r>
              <a:rPr lang="en-US" baseline="0" dirty="0" smtClean="0"/>
              <a:t> wavelength gravity can be likened to the old LANDSAT imagery (3 meter pixel accuracy) in that it was good over large areas, but didn’t give much detail for local areas.  The intermediate wavelength gravity data gives us a connection between the two (the short and long), allowing the NGS gravity team to use all available gravity information in working toward the production of a 1 cm accurate gravitational surface.</a:t>
            </a:r>
            <a:endParaRPr lang="en-US" dirty="0"/>
          </a:p>
        </p:txBody>
      </p:sp>
      <p:sp>
        <p:nvSpPr>
          <p:cNvPr id="4" name="Slide Number Placeholder 3"/>
          <p:cNvSpPr>
            <a:spLocks noGrp="1"/>
          </p:cNvSpPr>
          <p:nvPr>
            <p:ph type="sldNum" sz="quarter" idx="10"/>
          </p:nvPr>
        </p:nvSpPr>
        <p:spPr/>
        <p:txBody>
          <a:bodyPr/>
          <a:lstStyle/>
          <a:p>
            <a:pPr>
              <a:defRPr/>
            </a:pPr>
            <a:fld id="{2254FB85-CC0D-41F1-8786-0E8E08EFF49A}" type="slidenum">
              <a:rPr lang="en-US" smtClean="0"/>
              <a:pPr>
                <a:defRPr/>
              </a:pPr>
              <a:t>28</a:t>
            </a:fld>
            <a:endParaRPr lang="en-US" dirty="0"/>
          </a:p>
        </p:txBody>
      </p:sp>
    </p:spTree>
    <p:extLst>
      <p:ext uri="{BB962C8B-B14F-4D97-AF65-F5344CB8AC3E}">
        <p14:creationId xmlns:p14="http://schemas.microsoft.com/office/powerpoint/2010/main" val="8705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a:t>
            </a:r>
            <a:r>
              <a:rPr lang="en-US" dirty="0" err="1">
                <a:solidFill>
                  <a:prstClr val="black"/>
                </a:solidFill>
              </a:rPr>
              <a:t>Damiani</a:t>
            </a:r>
            <a:r>
              <a:rPr lang="en-US" dirty="0">
                <a:solidFill>
                  <a:prstClr val="black"/>
                </a:solidFill>
              </a:rPr>
              <a:t>,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44046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itchFamily="34" charset="0"/>
              </a:rPr>
              <a:t>Block layout based on aircraft, adjust size of block if needed</a:t>
            </a:r>
          </a:p>
          <a:p>
            <a:pPr eaLnBrk="1" hangingPunct="1">
              <a:spcBef>
                <a:spcPct val="0"/>
              </a:spcBef>
            </a:pPr>
            <a:endParaRPr lang="en-US" altLang="en-US" dirty="0" smtClean="0">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87954" eaLnBrk="0" hangingPunct="0">
              <a:spcBef>
                <a:spcPct val="30000"/>
              </a:spcBef>
              <a:defRPr sz="1200">
                <a:solidFill>
                  <a:schemeClr val="tx1"/>
                </a:solidFill>
                <a:latin typeface="Calibri" pitchFamily="34" charset="0"/>
              </a:defRPr>
            </a:lvl1pPr>
            <a:lvl2pPr marL="715037" indent="-274175" defTabSz="887954" eaLnBrk="0" hangingPunct="0">
              <a:spcBef>
                <a:spcPct val="30000"/>
              </a:spcBef>
              <a:defRPr sz="1200">
                <a:solidFill>
                  <a:schemeClr val="tx1"/>
                </a:solidFill>
                <a:latin typeface="Calibri" pitchFamily="34" charset="0"/>
              </a:defRPr>
            </a:lvl2pPr>
            <a:lvl3pPr marL="1099817" indent="-219652" defTabSz="887954" eaLnBrk="0" hangingPunct="0">
              <a:spcBef>
                <a:spcPct val="30000"/>
              </a:spcBef>
              <a:defRPr sz="1200">
                <a:solidFill>
                  <a:schemeClr val="tx1"/>
                </a:solidFill>
                <a:latin typeface="Calibri" pitchFamily="34" charset="0"/>
              </a:defRPr>
            </a:lvl3pPr>
            <a:lvl4pPr marL="1540678" indent="-219652" defTabSz="887954" eaLnBrk="0" hangingPunct="0">
              <a:spcBef>
                <a:spcPct val="30000"/>
              </a:spcBef>
              <a:defRPr sz="1200">
                <a:solidFill>
                  <a:schemeClr val="tx1"/>
                </a:solidFill>
                <a:latin typeface="Calibri" pitchFamily="34" charset="0"/>
              </a:defRPr>
            </a:lvl4pPr>
            <a:lvl5pPr marL="1979982" indent="-219652" defTabSz="887954" eaLnBrk="0" hangingPunct="0">
              <a:spcBef>
                <a:spcPct val="30000"/>
              </a:spcBef>
              <a:defRPr sz="1200">
                <a:solidFill>
                  <a:schemeClr val="tx1"/>
                </a:solidFill>
                <a:latin typeface="Calibri" pitchFamily="34" charset="0"/>
              </a:defRPr>
            </a:lvl5pPr>
            <a:lvl6pPr marL="2428632" indent="-219652" defTabSz="887954" eaLnBrk="0" fontAlgn="base" hangingPunct="0">
              <a:spcBef>
                <a:spcPct val="30000"/>
              </a:spcBef>
              <a:spcAft>
                <a:spcPct val="0"/>
              </a:spcAft>
              <a:defRPr sz="1200">
                <a:solidFill>
                  <a:schemeClr val="tx1"/>
                </a:solidFill>
                <a:latin typeface="Calibri" pitchFamily="34" charset="0"/>
              </a:defRPr>
            </a:lvl6pPr>
            <a:lvl7pPr marL="2877282" indent="-219652" defTabSz="887954" eaLnBrk="0" fontAlgn="base" hangingPunct="0">
              <a:spcBef>
                <a:spcPct val="30000"/>
              </a:spcBef>
              <a:spcAft>
                <a:spcPct val="0"/>
              </a:spcAft>
              <a:defRPr sz="1200">
                <a:solidFill>
                  <a:schemeClr val="tx1"/>
                </a:solidFill>
                <a:latin typeface="Calibri" pitchFamily="34" charset="0"/>
              </a:defRPr>
            </a:lvl7pPr>
            <a:lvl8pPr marL="3325933" indent="-219652" defTabSz="887954" eaLnBrk="0" fontAlgn="base" hangingPunct="0">
              <a:spcBef>
                <a:spcPct val="30000"/>
              </a:spcBef>
              <a:spcAft>
                <a:spcPct val="0"/>
              </a:spcAft>
              <a:defRPr sz="1200">
                <a:solidFill>
                  <a:schemeClr val="tx1"/>
                </a:solidFill>
                <a:latin typeface="Calibri" pitchFamily="34" charset="0"/>
              </a:defRPr>
            </a:lvl8pPr>
            <a:lvl9pPr marL="3774583" indent="-219652" defTabSz="88795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F25F0B0-0EDF-41A2-A1D5-BDB2E4B75999}" type="slidenum">
              <a:rPr lang="en-US" altLang="en-US">
                <a:solidFill>
                  <a:prstClr val="black"/>
                </a:solidFill>
              </a:rPr>
              <a:pPr eaLnBrk="1" hangingPunct="1">
                <a:spcBef>
                  <a:spcPct val="0"/>
                </a:spcBef>
              </a:pPr>
              <a:t>30</a:t>
            </a:fld>
            <a:endParaRPr lang="en-US" altLang="en-US" dirty="0">
              <a:solidFill>
                <a:prstClr val="black"/>
              </a:solidFill>
            </a:endParaRPr>
          </a:p>
        </p:txBody>
      </p:sp>
      <p:sp>
        <p:nvSpPr>
          <p:cNvPr id="2" name="Date Placeholder 1"/>
          <p:cNvSpPr>
            <a:spLocks noGrp="1"/>
          </p:cNvSpPr>
          <p:nvPr>
            <p:ph type="dt" sz="quarter" idx="1"/>
          </p:nvPr>
        </p:nvSpPr>
        <p:spPr/>
        <p:txBody>
          <a:bodyPr/>
          <a:lstStyle/>
          <a:p>
            <a:pPr>
              <a:defRPr/>
            </a:pPr>
            <a:r>
              <a:rPr lang="en-US" dirty="0">
                <a:solidFill>
                  <a:prstClr val="black"/>
                </a:solidFill>
              </a:rPr>
              <a:t>1/13/2015</a:t>
            </a:r>
          </a:p>
        </p:txBody>
      </p:sp>
      <p:sp>
        <p:nvSpPr>
          <p:cNvPr id="3" name="Footer Placeholder 2"/>
          <p:cNvSpPr>
            <a:spLocks noGrp="1"/>
          </p:cNvSpPr>
          <p:nvPr>
            <p:ph type="ftr" sz="quarter" idx="4"/>
          </p:nvPr>
        </p:nvSpPr>
        <p:spPr/>
        <p:txBody>
          <a:bodyPr/>
          <a:lstStyle/>
          <a:p>
            <a:pPr>
              <a:defRPr/>
            </a:pPr>
            <a:r>
              <a:rPr lang="en-US" dirty="0">
                <a:solidFill>
                  <a:prstClr val="black"/>
                </a:solidFill>
              </a:rPr>
              <a:t>Dr. Theresa </a:t>
            </a:r>
            <a:r>
              <a:rPr lang="en-US" dirty="0" err="1">
                <a:solidFill>
                  <a:prstClr val="black"/>
                </a:solidFill>
              </a:rPr>
              <a:t>Damiani</a:t>
            </a:r>
            <a:r>
              <a:rPr lang="en-US" dirty="0">
                <a:solidFill>
                  <a:prstClr val="black"/>
                </a:solidFill>
              </a:rPr>
              <a:t>, National Geodetic Survey</a:t>
            </a:r>
          </a:p>
        </p:txBody>
      </p:sp>
      <p:sp>
        <p:nvSpPr>
          <p:cNvPr id="4" name="Header Placeholder 3"/>
          <p:cNvSpPr>
            <a:spLocks noGrp="1"/>
          </p:cNvSpPr>
          <p:nvPr>
            <p:ph type="hdr" sz="quarter"/>
          </p:nvPr>
        </p:nvSpPr>
        <p:spPr/>
        <p:txBody>
          <a:bodyPr/>
          <a:lstStyle/>
          <a:p>
            <a:pPr>
              <a:defRPr/>
            </a:pPr>
            <a:r>
              <a:rPr lang="en-US" dirty="0">
                <a:solidFill>
                  <a:prstClr val="black"/>
                </a:solidFill>
              </a:rPr>
              <a:t>GRAV-D and Its Impact on Surveying</a:t>
            </a:r>
          </a:p>
        </p:txBody>
      </p:sp>
    </p:spTree>
    <p:extLst>
      <p:ext uri="{BB962C8B-B14F-4D97-AF65-F5344CB8AC3E}">
        <p14:creationId xmlns:p14="http://schemas.microsoft.com/office/powerpoint/2010/main" val="119432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4304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latin typeface="Arial" charset="0"/>
            </a:endParaRPr>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eaLnBrk="0" hangingPunct="0">
              <a:spcBef>
                <a:spcPct val="30000"/>
              </a:spcBef>
              <a:defRPr sz="1200">
                <a:solidFill>
                  <a:schemeClr val="tx1"/>
                </a:solidFill>
                <a:latin typeface="Calibri" pitchFamily="34" charset="0"/>
              </a:defRPr>
            </a:lvl1pPr>
            <a:lvl2pPr marL="750888" indent="-288925" defTabSz="933450" eaLnBrk="0" hangingPunct="0">
              <a:spcBef>
                <a:spcPct val="30000"/>
              </a:spcBef>
              <a:defRPr sz="1200">
                <a:solidFill>
                  <a:schemeClr val="tx1"/>
                </a:solidFill>
                <a:latin typeface="Calibri" pitchFamily="34" charset="0"/>
              </a:defRPr>
            </a:lvl2pPr>
            <a:lvl3pPr marL="1155700" indent="-230188" defTabSz="933450" eaLnBrk="0" hangingPunct="0">
              <a:spcBef>
                <a:spcPct val="30000"/>
              </a:spcBef>
              <a:defRPr sz="1200">
                <a:solidFill>
                  <a:schemeClr val="tx1"/>
                </a:solidFill>
                <a:latin typeface="Calibri" pitchFamily="34" charset="0"/>
              </a:defRPr>
            </a:lvl3pPr>
            <a:lvl4pPr marL="1617663" indent="-230188" defTabSz="933450" eaLnBrk="0" hangingPunct="0">
              <a:spcBef>
                <a:spcPct val="30000"/>
              </a:spcBef>
              <a:defRPr sz="1200">
                <a:solidFill>
                  <a:schemeClr val="tx1"/>
                </a:solidFill>
                <a:latin typeface="Calibri" pitchFamily="34" charset="0"/>
              </a:defRPr>
            </a:lvl4pPr>
            <a:lvl5pPr marL="2079625" indent="-230188" defTabSz="933450" eaLnBrk="0" hangingPunct="0">
              <a:spcBef>
                <a:spcPct val="30000"/>
              </a:spcBef>
              <a:defRPr sz="1200">
                <a:solidFill>
                  <a:schemeClr val="tx1"/>
                </a:solidFill>
                <a:latin typeface="Calibri" pitchFamily="34" charset="0"/>
              </a:defRPr>
            </a:lvl5pPr>
            <a:lvl6pPr marL="2536825" indent="-230188" defTabSz="933450" eaLnBrk="0" fontAlgn="base" hangingPunct="0">
              <a:spcBef>
                <a:spcPct val="30000"/>
              </a:spcBef>
              <a:spcAft>
                <a:spcPct val="0"/>
              </a:spcAft>
              <a:defRPr sz="1200">
                <a:solidFill>
                  <a:schemeClr val="tx1"/>
                </a:solidFill>
                <a:latin typeface="Calibri" pitchFamily="34" charset="0"/>
              </a:defRPr>
            </a:lvl6pPr>
            <a:lvl7pPr marL="2994025" indent="-230188" defTabSz="933450" eaLnBrk="0" fontAlgn="base" hangingPunct="0">
              <a:spcBef>
                <a:spcPct val="30000"/>
              </a:spcBef>
              <a:spcAft>
                <a:spcPct val="0"/>
              </a:spcAft>
              <a:defRPr sz="1200">
                <a:solidFill>
                  <a:schemeClr val="tx1"/>
                </a:solidFill>
                <a:latin typeface="Calibri" pitchFamily="34" charset="0"/>
              </a:defRPr>
            </a:lvl7pPr>
            <a:lvl8pPr marL="3451225" indent="-230188" defTabSz="933450" eaLnBrk="0" fontAlgn="base" hangingPunct="0">
              <a:spcBef>
                <a:spcPct val="30000"/>
              </a:spcBef>
              <a:spcAft>
                <a:spcPct val="0"/>
              </a:spcAft>
              <a:defRPr sz="1200">
                <a:solidFill>
                  <a:schemeClr val="tx1"/>
                </a:solidFill>
                <a:latin typeface="Calibri" pitchFamily="34" charset="0"/>
              </a:defRPr>
            </a:lvl8pPr>
            <a:lvl9pPr marL="3908425" indent="-230188" defTabSz="933450" eaLnBrk="0" fontAlgn="base" hangingPunct="0">
              <a:spcBef>
                <a:spcPct val="30000"/>
              </a:spcBef>
              <a:spcAft>
                <a:spcPct val="0"/>
              </a:spcAft>
              <a:defRPr sz="1200">
                <a:solidFill>
                  <a:schemeClr val="tx1"/>
                </a:solidFill>
                <a:latin typeface="Calibri" pitchFamily="34" charset="0"/>
              </a:defRPr>
            </a:lvl9pPr>
          </a:lstStyle>
          <a:p>
            <a:pPr marL="0" marR="0" lvl="0" indent="0" algn="l" defTabSz="933450" rtl="0" eaLnBrk="1" fontAlgn="auto" latinLnBrk="0" hangingPunct="1">
              <a:lnSpc>
                <a:spcPct val="100000"/>
              </a:lnSpc>
              <a:spcBef>
                <a:spcPct val="0"/>
              </a:spcBef>
              <a:spcAft>
                <a:spcPts val="0"/>
              </a:spcAft>
              <a:buClrTx/>
              <a:buSzTx/>
              <a:buFontTx/>
              <a:buNone/>
              <a:tabLst/>
              <a:defRPr/>
            </a:pPr>
            <a:fld id="{4D4F2131-BC2F-4262-A1E4-53DBCC5DF6FA}" type="slidenum">
              <a:rPr kumimoji="0" lang="en-US" altLang="en-US" sz="1200" b="0" i="0" u="none" strike="noStrike" kern="0" cap="none" spc="0" normalizeH="0" baseline="0" noProof="0" smtClean="0">
                <a:ln>
                  <a:noFill/>
                </a:ln>
                <a:solidFill>
                  <a:srgbClr val="000000"/>
                </a:solidFill>
                <a:effectLst/>
                <a:uLnTx/>
                <a:uFillTx/>
                <a:latin typeface="Arial" charset="0"/>
                <a:ea typeface="MS PGothic" pitchFamily="34" charset="-128"/>
                <a:cs typeface="Arial"/>
                <a:sym typeface="Arial"/>
              </a:rPr>
              <a:pPr marL="0" marR="0" lvl="0" indent="0" algn="l" defTabSz="93345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0" cap="none" spc="0" normalizeH="0" baseline="0" noProof="0" dirty="0" smtClean="0">
              <a:ln>
                <a:noFill/>
              </a:ln>
              <a:solidFill>
                <a:srgbClr val="000000"/>
              </a:solidFill>
              <a:effectLst/>
              <a:uLnTx/>
              <a:uFillTx/>
              <a:latin typeface="Arial" charset="0"/>
              <a:ea typeface="MS PGothic" pitchFamily="34" charset="-128"/>
              <a:cs typeface="Arial"/>
              <a:sym typeface="Arial"/>
            </a:endParaRPr>
          </a:p>
        </p:txBody>
      </p:sp>
    </p:spTree>
    <p:extLst>
      <p:ext uri="{BB962C8B-B14F-4D97-AF65-F5344CB8AC3E}">
        <p14:creationId xmlns:p14="http://schemas.microsoft.com/office/powerpoint/2010/main" val="195559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5080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39775" indent="-282575">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382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595438" indent="-225425">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051050" indent="-225425">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082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29654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4226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879850" indent="-225425"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1E12F78-7085-478D-A095-E31FB617B8C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050696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37</a:t>
            </a:fld>
            <a:endParaRPr lang="en-US" altLang="en-US" dirty="0" smtClean="0"/>
          </a:p>
        </p:txBody>
      </p:sp>
    </p:spTree>
    <p:extLst>
      <p:ext uri="{BB962C8B-B14F-4D97-AF65-F5344CB8AC3E}">
        <p14:creationId xmlns:p14="http://schemas.microsoft.com/office/powerpoint/2010/main" val="29134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8032A8F-8BA4-4733-8DF2-652EFE800472}" type="slidenum">
              <a:rPr lang="en-US" altLang="en-US" smtClean="0">
                <a:ea typeface="ＭＳ Ｐゴシック" pitchFamily="34" charset="-128"/>
              </a:rPr>
              <a:pPr eaLnBrk="1" hangingPunct="1">
                <a:spcBef>
                  <a:spcPct val="0"/>
                </a:spcBef>
              </a:pPr>
              <a:t>38</a:t>
            </a:fld>
            <a:endParaRPr lang="en-US" altLang="en-US" dirty="0" smtClean="0">
              <a:ea typeface="ＭＳ Ｐゴシック" pitchFamily="34" charset="-128"/>
            </a:endParaRPr>
          </a:p>
        </p:txBody>
      </p:sp>
    </p:spTree>
    <p:extLst>
      <p:ext uri="{BB962C8B-B14F-4D97-AF65-F5344CB8AC3E}">
        <p14:creationId xmlns:p14="http://schemas.microsoft.com/office/powerpoint/2010/main" val="43574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884" indent="-277263" eaLnBrk="0" hangingPunct="0">
              <a:spcBef>
                <a:spcPct val="30000"/>
              </a:spcBef>
              <a:defRPr sz="1200">
                <a:solidFill>
                  <a:schemeClr val="tx1"/>
                </a:solidFill>
                <a:latin typeface="Calibri" pitchFamily="34" charset="0"/>
              </a:defRPr>
            </a:lvl2pPr>
            <a:lvl3pPr marL="1109053" indent="-221811" eaLnBrk="0" hangingPunct="0">
              <a:spcBef>
                <a:spcPct val="30000"/>
              </a:spcBef>
              <a:defRPr sz="1200">
                <a:solidFill>
                  <a:schemeClr val="tx1"/>
                </a:solidFill>
                <a:latin typeface="Calibri" pitchFamily="34" charset="0"/>
              </a:defRPr>
            </a:lvl3pPr>
            <a:lvl4pPr marL="1552674" indent="-221811" eaLnBrk="0" hangingPunct="0">
              <a:spcBef>
                <a:spcPct val="30000"/>
              </a:spcBef>
              <a:defRPr sz="1200">
                <a:solidFill>
                  <a:schemeClr val="tx1"/>
                </a:solidFill>
                <a:latin typeface="Calibri" pitchFamily="34" charset="0"/>
              </a:defRPr>
            </a:lvl4pPr>
            <a:lvl5pPr marL="1996295" indent="-221811" eaLnBrk="0" hangingPunct="0">
              <a:spcBef>
                <a:spcPct val="30000"/>
              </a:spcBef>
              <a:defRPr sz="1200">
                <a:solidFill>
                  <a:schemeClr val="tx1"/>
                </a:solidFill>
                <a:latin typeface="Calibri" pitchFamily="34" charset="0"/>
              </a:defRPr>
            </a:lvl5pPr>
            <a:lvl6pPr marL="2439916" indent="-221811" defTabSz="443621" eaLnBrk="0" fontAlgn="base" hangingPunct="0">
              <a:spcBef>
                <a:spcPct val="30000"/>
              </a:spcBef>
              <a:spcAft>
                <a:spcPct val="0"/>
              </a:spcAft>
              <a:defRPr sz="1200">
                <a:solidFill>
                  <a:schemeClr val="tx1"/>
                </a:solidFill>
                <a:latin typeface="Calibri" pitchFamily="34" charset="0"/>
              </a:defRPr>
            </a:lvl6pPr>
            <a:lvl7pPr marL="2883538" indent="-221811" defTabSz="443621" eaLnBrk="0" fontAlgn="base" hangingPunct="0">
              <a:spcBef>
                <a:spcPct val="30000"/>
              </a:spcBef>
              <a:spcAft>
                <a:spcPct val="0"/>
              </a:spcAft>
              <a:defRPr sz="1200">
                <a:solidFill>
                  <a:schemeClr val="tx1"/>
                </a:solidFill>
                <a:latin typeface="Calibri" pitchFamily="34" charset="0"/>
              </a:defRPr>
            </a:lvl7pPr>
            <a:lvl8pPr marL="3327159" indent="-221811" defTabSz="443621" eaLnBrk="0" fontAlgn="base" hangingPunct="0">
              <a:spcBef>
                <a:spcPct val="30000"/>
              </a:spcBef>
              <a:spcAft>
                <a:spcPct val="0"/>
              </a:spcAft>
              <a:defRPr sz="1200">
                <a:solidFill>
                  <a:schemeClr val="tx1"/>
                </a:solidFill>
                <a:latin typeface="Calibri" pitchFamily="34" charset="0"/>
              </a:defRPr>
            </a:lvl8pPr>
            <a:lvl9pPr marL="3770780" indent="-221811" defTabSz="443621"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2F3A6BF6-3AFE-45E3-A922-7177E1D2BC5D}"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44</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319588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fontAlgn="base">
              <a:spcBef>
                <a:spcPct val="0"/>
              </a:spcBef>
              <a:spcAft>
                <a:spcPct val="0"/>
              </a:spcAft>
            </a:pPr>
            <a:fld id="{25EC3F40-5043-4E24-8FD0-AE04B0583C8C}" type="slidenum">
              <a:rPr lang="en-US" altLang="en-US" smtClean="0">
                <a:latin typeface="Calibri" panose="020F0502020204030204" pitchFamily="34" charset="0"/>
              </a:rPr>
              <a:pPr fontAlgn="base">
                <a:spcBef>
                  <a:spcPct val="0"/>
                </a:spcBef>
                <a:spcAft>
                  <a:spcPct val="0"/>
                </a:spcAft>
              </a:pPr>
              <a:t>5</a:t>
            </a:fld>
            <a:endParaRPr lang="en-US" altLang="en-US" dirty="0" smtClean="0">
              <a:latin typeface="Calibri" panose="020F0502020204030204" pitchFamily="34" charset="0"/>
            </a:endParaRPr>
          </a:p>
        </p:txBody>
      </p:sp>
    </p:spTree>
    <p:extLst>
      <p:ext uri="{BB962C8B-B14F-4D97-AF65-F5344CB8AC3E}">
        <p14:creationId xmlns:p14="http://schemas.microsoft.com/office/powerpoint/2010/main" val="2755366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315988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ＭＳ Ｐゴシック" panose="020B0600070205080204" pitchFamily="34" charset="-128"/>
              </a:defRPr>
            </a:lvl1pPr>
            <a:lvl2pPr marL="768350" indent="-293688">
              <a:spcBef>
                <a:spcPct val="30000"/>
              </a:spcBef>
              <a:defRPr sz="1200">
                <a:solidFill>
                  <a:schemeClr val="tx1"/>
                </a:solidFill>
                <a:latin typeface="Gill Sans MT" panose="020B0502020104020203" pitchFamily="34" charset="0"/>
                <a:ea typeface="ＭＳ Ｐゴシック" panose="020B0600070205080204" pitchFamily="34" charset="-128"/>
              </a:defRPr>
            </a:lvl2pPr>
            <a:lvl3pPr marL="1182688" indent="-234950">
              <a:spcBef>
                <a:spcPct val="30000"/>
              </a:spcBef>
              <a:defRPr sz="1200">
                <a:solidFill>
                  <a:schemeClr val="tx1"/>
                </a:solidFill>
                <a:latin typeface="Gill Sans MT" panose="020B0502020104020203" pitchFamily="34" charset="0"/>
                <a:ea typeface="ＭＳ Ｐゴシック" panose="020B0600070205080204" pitchFamily="34" charset="-128"/>
              </a:defRPr>
            </a:lvl3pPr>
            <a:lvl4pPr marL="1657350" indent="-234950">
              <a:spcBef>
                <a:spcPct val="30000"/>
              </a:spcBef>
              <a:defRPr sz="1200">
                <a:solidFill>
                  <a:schemeClr val="tx1"/>
                </a:solidFill>
                <a:latin typeface="Gill Sans MT" panose="020B0502020104020203" pitchFamily="34" charset="0"/>
                <a:ea typeface="ＭＳ Ｐゴシック" panose="020B0600070205080204" pitchFamily="34" charset="-128"/>
              </a:defRPr>
            </a:lvl4pPr>
            <a:lvl5pPr marL="2132013" indent="-234950">
              <a:spcBef>
                <a:spcPct val="30000"/>
              </a:spcBef>
              <a:defRPr sz="1200">
                <a:solidFill>
                  <a:schemeClr val="tx1"/>
                </a:solidFill>
                <a:latin typeface="Gill Sans MT" panose="020B0502020104020203" pitchFamily="34" charset="0"/>
                <a:ea typeface="ＭＳ Ｐゴシック" panose="020B0600070205080204" pitchFamily="34" charset="-128"/>
              </a:defRPr>
            </a:lvl5pPr>
            <a:lvl6pPr marL="25892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6pPr>
            <a:lvl7pPr marL="30464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7pPr>
            <a:lvl8pPr marL="35036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8pPr>
            <a:lvl9pPr marL="3960813" indent="-234950" eaLnBrk="0" fontAlgn="base" hangingPunct="0">
              <a:spcBef>
                <a:spcPct val="30000"/>
              </a:spcBef>
              <a:spcAft>
                <a:spcPct val="0"/>
              </a:spcAft>
              <a:defRPr sz="1200">
                <a:solidFill>
                  <a:schemeClr val="tx1"/>
                </a:solidFill>
                <a:latin typeface="Gill Sans MT" panose="020B0502020104020203"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5EC3F40-5043-4E24-8FD0-AE04B0583C8C}" type="slidenum">
              <a:rPr kumimoji="0" lang="en-US" altLang="en-US" sz="1200" b="0" i="0" u="none" strike="noStrike" kern="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0" cap="none" spc="0" normalizeH="0" baseline="0" noProof="0" dirty="0" smtClean="0">
              <a:ln>
                <a:noFill/>
              </a:ln>
              <a:solidFill>
                <a:srgbClr val="000000"/>
              </a:solidFill>
              <a:effectLst/>
              <a:uLnTx/>
              <a:uFillTx/>
              <a:latin typeface="Calibri" panose="020F0502020204030204" pitchFamily="34" charset="0"/>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692933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70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11</a:t>
            </a:fld>
            <a:endParaRPr lang="en-US" altLang="en-US" dirty="0" smtClean="0"/>
          </a:p>
        </p:txBody>
      </p:sp>
    </p:spTree>
    <p:extLst>
      <p:ext uri="{BB962C8B-B14F-4D97-AF65-F5344CB8AC3E}">
        <p14:creationId xmlns:p14="http://schemas.microsoft.com/office/powerpoint/2010/main" val="168487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These velocities were arrived at by taking IGS08 velocities and removing the 3 parameter Euler Pole</a:t>
            </a:r>
            <a:r>
              <a:rPr lang="en-US" baseline="0" dirty="0" smtClean="0"/>
              <a:t> rotation of the North American plate as currently known (ITRF08 plate motion model).</a:t>
            </a:r>
          </a:p>
          <a:p>
            <a:endParaRPr lang="en-US" baseline="0" dirty="0" smtClean="0"/>
          </a:p>
          <a:p>
            <a:r>
              <a:rPr lang="en-US" baseline="0" dirty="0" smtClean="0"/>
              <a:t>These residual velocities will then be modeled into the IFVM for NATRF2022</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dirty="0"/>
          </a:p>
        </p:txBody>
      </p:sp>
    </p:spTree>
    <p:extLst>
      <p:ext uri="{BB962C8B-B14F-4D97-AF65-F5344CB8AC3E}">
        <p14:creationId xmlns:p14="http://schemas.microsoft.com/office/powerpoint/2010/main" val="91921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11E4B569-349B-4E23-A0FB-4B170971B589}" type="slidenum">
              <a:rPr kumimoji="0" lang="en-US" altLang="en-US" sz="1200" b="0" i="0" u="none" strike="noStrike" kern="0" cap="none" spc="0" normalizeH="0" baseline="0" noProof="0" smtClean="0">
                <a:ln>
                  <a:noFill/>
                </a:ln>
                <a:solidFill>
                  <a:srgbClr val="000000"/>
                </a:solidFill>
                <a:effectLst/>
                <a:uLnTx/>
                <a:uFillTx/>
                <a:latin typeface="Calibri" pitchFamily="34" charset="0"/>
                <a:ea typeface="MS PGothic" pitchFamily="34" charset="-128"/>
                <a:cs typeface="Arial"/>
                <a:sym typeface="Arial"/>
              </a:rPr>
              <a:pPr marL="0" marR="0" lvl="0" indent="0" algn="l"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0" cap="none" spc="0" normalizeH="0" baseline="0" noProof="0" dirty="0" smtClean="0">
              <a:ln>
                <a:noFill/>
              </a:ln>
              <a:solidFill>
                <a:srgbClr val="0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427556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9E962D6-0A22-4321-8B8C-8B05D3193189}"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277EB2-CD6A-4856-8D16-614BF0D8715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649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4C53F-6971-49A5-91E4-0B3DA1438DF7}"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AD5638-EE7E-456B-9FD5-AA0509CDF2D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114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96E2CC-51F8-4D44-8BD4-71EFA343D5CD}"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40B4604-00C8-4C09-85C4-117A42FD4E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1190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47139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912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84EAFD-C5AD-4CE4-A9A2-1620EF885A13}"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670A46-871E-4729-9783-841A67B991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887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D7ECE-9AF2-4ADE-B121-1164F1FFB6C4}"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2FA09C-50D8-4425-8086-338AFB21C2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41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CAEC10B-6B64-4DB8-926F-B0CE45290310}"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D9FA71-42F9-46F0-AAB1-77E4E7B7C8D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7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4F41062-5E46-4E83-A73A-3E31CD20CD95}"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F5B5328-6158-4665-8C42-BE4BD0776F8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6433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F15D7B-A6EC-4DD7-94BD-613EC1E6E2F1}"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80EFD5C-4B07-41B4-A825-23BD2C14081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9792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872BD-AEFA-4E9C-A3F7-B099FB084B56}"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A915F8D-0F11-4034-A73A-98CA8F610A8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70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11BA40E-3D68-4990-986D-2C254545A15B}"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2B9E40-FB0F-4D34-BF50-10284A98D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503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9B5781-3118-47C8-A1AF-FD18E3517A8D}" type="datetimeFigureOut">
              <a:rPr lang="en-US">
                <a:solidFill>
                  <a:prstClr val="black">
                    <a:tint val="75000"/>
                  </a:prstClr>
                </a:solidFill>
              </a:rPr>
              <a:pPr>
                <a:defRPr/>
              </a:pPr>
              <a:t>9/19/2019</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0ABDFC1-7D66-499C-BB8D-4E0F2A9B2DA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421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670813F4-5EFC-4B36-B954-3568AA051563}" type="datetimeFigureOut">
              <a:rPr lang="en-US">
                <a:solidFill>
                  <a:prstClr val="black">
                    <a:tint val="75000"/>
                  </a:prstClr>
                </a:solidFill>
                <a:ea typeface="+mn-ea"/>
              </a:rPr>
              <a:pPr defTabSz="914400">
                <a:defRPr/>
              </a:pPr>
              <a:t>9/19/2019</a:t>
            </a:fld>
            <a:endParaRPr lang="en-US" dirty="0">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dirty="0">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72FDA4AF-7BF3-4CA9-A6D4-43FE57F0476A}" type="slidenum">
              <a:rPr lang="en-US">
                <a:solidFill>
                  <a:prstClr val="black">
                    <a:tint val="75000"/>
                  </a:prstClr>
                </a:solidFill>
                <a:ea typeface="+mn-ea"/>
              </a:rPr>
              <a:pPr defTabSz="914400">
                <a:defRPr/>
              </a:pPr>
              <a:t>‹#›</a:t>
            </a:fld>
            <a:endParaRPr lang="en-US" dirty="0">
              <a:solidFill>
                <a:prstClr val="black">
                  <a:tint val="75000"/>
                </a:prstClr>
              </a:solidFill>
              <a:ea typeface="+mn-ea"/>
            </a:endParaRPr>
          </a:p>
        </p:txBody>
      </p:sp>
    </p:spTree>
    <p:extLst>
      <p:ext uri="{BB962C8B-B14F-4D97-AF65-F5344CB8AC3E}">
        <p14:creationId xmlns:p14="http://schemas.microsoft.com/office/powerpoint/2010/main" val="11480748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5" r:id="rId12"/>
    <p:sldLayoutId id="21474836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p:cNvSpPr txBox="1">
            <a:spLocks/>
          </p:cNvSpPr>
          <p:nvPr/>
        </p:nvSpPr>
        <p:spPr bwMode="auto">
          <a:xfrm>
            <a:off x="-9053" y="917227"/>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20000"/>
              </a:spcBef>
              <a:spcAft>
                <a:spcPct val="0"/>
              </a:spcAft>
              <a:buClrTx/>
              <a:buSzPct val="100000"/>
              <a:buFontTx/>
              <a:buNone/>
              <a:tabLst/>
              <a:defRPr/>
            </a:pPr>
            <a:r>
              <a:rPr kumimoji="0" lang="en-US" sz="3600" b="1" i="1" u="none" strike="noStrike" kern="1200" cap="none" spc="0" normalizeH="0" baseline="0" noProof="0" dirty="0" smtClean="0">
                <a:ln>
                  <a:noFill/>
                </a:ln>
                <a:solidFill>
                  <a:srgbClr val="000099"/>
                </a:solidFill>
                <a:effectLst/>
                <a:uLnTx/>
                <a:uFillTx/>
                <a:latin typeface="Arial" pitchFamily="34" charset="0"/>
                <a:cs typeface="Arial" pitchFamily="34" charset="0"/>
              </a:rPr>
              <a:t>NGS Update: 2022 Datums and </a:t>
            </a:r>
            <a:r>
              <a:rPr lang="en-US" sz="3600" b="1" i="1" kern="1200" dirty="0" smtClean="0">
                <a:solidFill>
                  <a:srgbClr val="000099"/>
                </a:solidFill>
                <a:latin typeface="Arial" pitchFamily="34" charset="0"/>
                <a:cs typeface="Arial" pitchFamily="34" charset="0"/>
              </a:rPr>
              <a:t>Related     		Products</a:t>
            </a:r>
            <a:endParaRPr kumimoji="0" lang="en-US" sz="3600" b="1" i="1" u="none" strike="noStrike" kern="1200" cap="none" spc="0" normalizeH="0" baseline="0" noProof="0" dirty="0">
              <a:ln>
                <a:noFill/>
              </a:ln>
              <a:solidFill>
                <a:srgbClr val="000099"/>
              </a:solidFill>
              <a:effectLst/>
              <a:uLnTx/>
              <a:uFillTx/>
              <a:latin typeface="Arial" pitchFamily="34" charset="0"/>
              <a:cs typeface="Arial" pitchFamily="34" charset="0"/>
            </a:endParaRPr>
          </a:p>
        </p:txBody>
      </p:sp>
      <p:sp>
        <p:nvSpPr>
          <p:cNvPr id="9" name="TextBox 13"/>
          <p:cNvSpPr txBox="1">
            <a:spLocks noChangeArrowheads="1"/>
          </p:cNvSpPr>
          <p:nvPr/>
        </p:nvSpPr>
        <p:spPr bwMode="auto">
          <a:xfrm>
            <a:off x="2651125" y="5623560"/>
            <a:ext cx="393255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Denis Riordan, </a:t>
            </a: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PSM</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mn-cs"/>
              </a:rPr>
              <a:t>NOAA, National Geodetic Survey</a:t>
            </a:r>
            <a:endParaRPr kumimoji="0" lang="en-US" sz="20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alibri" pitchFamily="34" charset="0"/>
                <a:ea typeface="ＭＳ Ｐゴシック" pitchFamily="34" charset="-128"/>
                <a:cs typeface="+mn-cs"/>
              </a:rPr>
              <a:t>denis.riordan@noaa.gov</a:t>
            </a:r>
          </a:p>
        </p:txBody>
      </p:sp>
      <p:sp>
        <p:nvSpPr>
          <p:cNvPr id="13" name="TextBox 8"/>
          <p:cNvSpPr txBox="1">
            <a:spLocks noChangeArrowheads="1"/>
          </p:cNvSpPr>
          <p:nvPr/>
        </p:nvSpPr>
        <p:spPr bwMode="auto">
          <a:xfrm>
            <a:off x="0" y="2252548"/>
            <a:ext cx="91440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
            </a:r>
            <a:br>
              <a:rPr kumimoji="0" lang="en-US" sz="2800" b="1"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b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NSRS 2022 Overview</a:t>
            </a:r>
            <a:r>
              <a:rPr kumimoji="0" lang="en-US" sz="2800" b="1" i="0" u="none" strike="noStrike" kern="1200" cap="none" spc="0" normalizeH="0" noProof="0" dirty="0" smtClean="0">
                <a:ln>
                  <a:noFill/>
                </a:ln>
                <a:solidFill>
                  <a:prstClr val="black"/>
                </a:solidFill>
                <a:effectLst/>
                <a:uLnTx/>
                <a:uFillTx/>
                <a:latin typeface="Calibri" pitchFamily="34" charset="0"/>
                <a:ea typeface="ＭＳ Ｐゴシック" pitchFamily="34" charset="-128"/>
                <a:cs typeface="+mn-cs"/>
              </a:rPr>
              <a:t> Workshop</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rPr>
              <a:t>University of Florida</a:t>
            </a:r>
            <a:r>
              <a:rPr kumimoji="0" lang="en-US" sz="2800" b="1" i="0" u="none" strike="noStrike" kern="1200" cap="none" spc="0" normalizeH="0" noProof="0" dirty="0" smtClean="0">
                <a:ln>
                  <a:noFill/>
                </a:ln>
                <a:solidFill>
                  <a:prstClr val="black"/>
                </a:solidFill>
                <a:effectLst/>
                <a:uLnTx/>
                <a:uFillTx/>
                <a:latin typeface="Calibri" pitchFamily="34" charset="0"/>
                <a:ea typeface="ＭＳ Ｐゴシック" pitchFamily="34" charset="-128"/>
                <a:cs typeface="+mn-cs"/>
              </a:rPr>
              <a:t> – Plant City Campus</a:t>
            </a:r>
            <a:endParaRPr kumimoji="0" lang="en-US" sz="2800" b="1" i="0" u="none" strike="noStrike" kern="1200" cap="none" spc="0" normalizeH="0" baseline="0" noProof="0" dirty="0" smtClean="0">
              <a:ln>
                <a:noFill/>
              </a:ln>
              <a:solidFill>
                <a:prstClr val="black"/>
              </a:solidFill>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800" b="1" kern="1200" dirty="0" smtClean="0">
                <a:solidFill>
                  <a:prstClr val="black"/>
                </a:solidFill>
                <a:cs typeface="+mn-cs"/>
              </a:rPr>
              <a:t>Plant City, FL</a:t>
            </a:r>
            <a:endParaRPr kumimoji="0" lang="en-US" sz="28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smtClean="0">
              <a:ln>
                <a:noFill/>
              </a:ln>
              <a:effectLst/>
              <a:uLnTx/>
              <a:uFillTx/>
              <a:latin typeface="Calibri" pitchFamily="34" charset="0"/>
              <a:ea typeface="ＭＳ Ｐゴシック"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noProof="0" dirty="0" smtClean="0">
                <a:cs typeface="+mn-cs"/>
              </a:rPr>
              <a:t>September</a:t>
            </a: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 </a:t>
            </a:r>
            <a:r>
              <a:rPr lang="en-US" sz="2400" b="1" kern="1200" noProof="0" dirty="0">
                <a:cs typeface="+mn-cs"/>
              </a:rPr>
              <a:t>2</a:t>
            </a:r>
            <a:r>
              <a:rPr lang="en-US" sz="2400" b="1" kern="1200" dirty="0" smtClean="0">
                <a:cs typeface="+mn-cs"/>
              </a:rPr>
              <a:t>0</a:t>
            </a:r>
            <a:r>
              <a:rPr kumimoji="0" lang="en-US" sz="2400" b="1" i="0" u="none" strike="noStrike" kern="1200" cap="none" spc="0" normalizeH="0" baseline="0" noProof="0" dirty="0" smtClean="0">
                <a:ln>
                  <a:noFill/>
                </a:ln>
                <a:effectLst/>
                <a:uLnTx/>
                <a:uFillTx/>
                <a:latin typeface="Calibri" pitchFamily="34" charset="0"/>
                <a:ea typeface="ＭＳ Ｐゴシック" pitchFamily="34" charset="-128"/>
                <a:cs typeface="+mn-cs"/>
              </a:rPr>
              <a:t>, 2019</a:t>
            </a:r>
            <a:endParaRPr kumimoji="0" lang="en-US" sz="2400" b="1" i="0" u="none" strike="noStrike" kern="1200" cap="none" spc="0" normalizeH="0" baseline="0" noProof="0" dirty="0">
              <a:ln>
                <a:noFill/>
              </a:ln>
              <a:effectLst/>
              <a:uLnTx/>
              <a:uFillTx/>
              <a:latin typeface="Calibri" pitchFamily="34" charset="0"/>
              <a:ea typeface="ＭＳ Ｐゴシック" pitchFamily="34" charset="-128"/>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0" y="5735759"/>
            <a:ext cx="732802" cy="76048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5806440"/>
            <a:ext cx="653415" cy="653415"/>
          </a:xfrm>
          <a:prstGeom prst="rect">
            <a:avLst/>
          </a:prstGeom>
        </p:spPr>
      </p:pic>
    </p:spTree>
    <p:extLst>
      <p:ext uri="{BB962C8B-B14F-4D97-AF65-F5344CB8AC3E}">
        <p14:creationId xmlns:p14="http://schemas.microsoft.com/office/powerpoint/2010/main" val="1337558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393554"/>
            <a:ext cx="9144000" cy="685800"/>
          </a:xfrm>
        </p:spPr>
        <p:txBody>
          <a:bodyPr/>
          <a:lstStyle/>
          <a:p>
            <a:r>
              <a:rPr lang="en-US" altLang="en-US" sz="3600" b="1" dirty="0" smtClean="0">
                <a:solidFill>
                  <a:srgbClr val="000099"/>
                </a:solidFill>
              </a:rPr>
              <a:t> Future Geometric (3-D) Reference Frame</a:t>
            </a:r>
          </a:p>
        </p:txBody>
      </p:sp>
      <p:sp>
        <p:nvSpPr>
          <p:cNvPr id="18435" name="Rectangle 3"/>
          <p:cNvSpPr>
            <a:spLocks noGrp="1" noChangeArrowheads="1"/>
          </p:cNvSpPr>
          <p:nvPr>
            <p:ph type="body" idx="1"/>
          </p:nvPr>
        </p:nvSpPr>
        <p:spPr>
          <a:xfrm>
            <a:off x="9525" y="1106773"/>
            <a:ext cx="9134476" cy="5370512"/>
          </a:xfrm>
        </p:spPr>
        <p:txBody>
          <a:bodyPr/>
          <a:lstStyle/>
          <a:p>
            <a:pPr marL="349250" indent="0">
              <a:lnSpc>
                <a:spcPct val="200000"/>
              </a:lnSpc>
              <a:buNone/>
              <a:defRPr/>
            </a:pPr>
            <a:r>
              <a:rPr lang="en-US" altLang="en-US" sz="2600" b="1" u="sng" dirty="0" smtClean="0">
                <a:solidFill>
                  <a:srgbClr val="000099"/>
                </a:solidFill>
              </a:rPr>
              <a:t>Blueprint for 2022: Part 1 – Geometric Datum</a:t>
            </a:r>
          </a:p>
          <a:p>
            <a:pPr>
              <a:lnSpc>
                <a:spcPct val="200000"/>
              </a:lnSpc>
              <a:buFont typeface="Arial" panose="020B0604020202020204" pitchFamily="34" charset="0"/>
              <a:buChar char="•"/>
              <a:defRPr/>
            </a:pPr>
            <a:r>
              <a:rPr lang="en-US" altLang="en-US" sz="2400" b="1" dirty="0" smtClean="0"/>
              <a:t>Replace NAD83 with new geometric reference frame – by 2022.</a:t>
            </a:r>
          </a:p>
          <a:p>
            <a:pPr>
              <a:lnSpc>
                <a:spcPct val="200000"/>
              </a:lnSpc>
              <a:buFont typeface="Arial" panose="020B0604020202020204" pitchFamily="34" charset="0"/>
              <a:buChar char="•"/>
              <a:defRPr/>
            </a:pPr>
            <a:r>
              <a:rPr lang="en-US" altLang="en-US" sz="2400" b="1" dirty="0" smtClean="0"/>
              <a:t>CORS-based, accessed via GNSS observations.</a:t>
            </a:r>
          </a:p>
          <a:p>
            <a:pPr>
              <a:lnSpc>
                <a:spcPct val="200000"/>
              </a:lnSpc>
              <a:buFont typeface="Arial" panose="020B0604020202020204" pitchFamily="34" charset="0"/>
              <a:buChar char="•"/>
              <a:defRPr/>
            </a:pPr>
            <a:r>
              <a:rPr lang="en-US" altLang="en-US" sz="2400" b="1" dirty="0" smtClean="0"/>
              <a:t>Coordinates &amp; velocities in ITRF (IGS) &amp; new US reference frame.</a:t>
            </a:r>
          </a:p>
          <a:p>
            <a:pPr>
              <a:lnSpc>
                <a:spcPct val="200000"/>
              </a:lnSpc>
              <a:buFont typeface="Arial" panose="020B0604020202020204" pitchFamily="34" charset="0"/>
              <a:buChar char="•"/>
              <a:defRPr/>
            </a:pPr>
            <a:r>
              <a:rPr lang="en-US" altLang="en-US" sz="2400" b="1" dirty="0"/>
              <a:t>P</a:t>
            </a:r>
            <a:r>
              <a:rPr lang="en-US" altLang="en-US" sz="2400" b="1" dirty="0" smtClean="0"/>
              <a:t>assive control tied to new reference frame (not a component).</a:t>
            </a:r>
          </a:p>
          <a:p>
            <a:pPr>
              <a:lnSpc>
                <a:spcPct val="200000"/>
              </a:lnSpc>
              <a:buFont typeface="Arial" panose="020B0604020202020204" pitchFamily="34" charset="0"/>
              <a:buChar char="•"/>
              <a:defRPr/>
            </a:pPr>
            <a:endParaRPr lang="en-US" altLang="en-US" sz="800" b="1" dirty="0" smtClean="0"/>
          </a:p>
          <a:p>
            <a:pPr>
              <a:buFont typeface="Arial" panose="020B0604020202020204" pitchFamily="34" charset="0"/>
              <a:buChar char="•"/>
              <a:defRPr/>
            </a:pPr>
            <a:r>
              <a:rPr lang="en-US" altLang="en-US" sz="2400" b="1" dirty="0"/>
              <a:t>T</a:t>
            </a:r>
            <a:r>
              <a:rPr lang="en-US" altLang="en-US" sz="2400" b="1" dirty="0" smtClean="0"/>
              <a:t>ransformation tools will relate NAD83 to new US reference </a:t>
            </a:r>
          </a:p>
          <a:p>
            <a:pPr marL="349250" indent="0">
              <a:buNone/>
              <a:defRPr/>
            </a:pPr>
            <a:r>
              <a:rPr lang="en-US" altLang="en-US" sz="2400" b="1" dirty="0" smtClean="0"/>
              <a:t>frame (NCAT with 2022 transformation).</a:t>
            </a:r>
          </a:p>
        </p:txBody>
      </p:sp>
    </p:spTree>
    <p:extLst>
      <p:ext uri="{BB962C8B-B14F-4D97-AF65-F5344CB8AC3E}">
        <p14:creationId xmlns:p14="http://schemas.microsoft.com/office/powerpoint/2010/main" val="2069105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Datum Names</a:t>
            </a:r>
          </a:p>
        </p:txBody>
      </p:sp>
      <p:sp>
        <p:nvSpPr>
          <p:cNvPr id="4" name="Content Placeholder 2"/>
          <p:cNvSpPr txBox="1">
            <a:spLocks/>
          </p:cNvSpPr>
          <p:nvPr/>
        </p:nvSpPr>
        <p:spPr bwMode="gray">
          <a:xfrm>
            <a:off x="0" y="1736623"/>
            <a:ext cx="273423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Old:</a:t>
            </a:r>
          </a:p>
          <a:p>
            <a:pPr marL="0" indent="0">
              <a:buFont typeface="Wingdings" pitchFamily="2" charset="2"/>
              <a:buNone/>
              <a:defRPr/>
            </a:pPr>
            <a:r>
              <a:rPr lang="en-US" sz="2400" kern="0" dirty="0" smtClean="0">
                <a:latin typeface="Gill Sans MT" panose="020B0502020104020203" pitchFamily="34" charset="0"/>
              </a:rPr>
              <a:t>NAD 83(2011)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83(PA11)</a:t>
            </a:r>
          </a:p>
          <a:p>
            <a:pPr marL="0" indent="0">
              <a:buFont typeface="Wingdings" pitchFamily="2" charset="2"/>
              <a:buNone/>
              <a:defRPr/>
            </a:pPr>
            <a:endParaRPr lang="en-US" sz="2400" kern="0" dirty="0" smtClean="0">
              <a:latin typeface="Gill Sans MT" panose="020B0502020104020203" pitchFamily="34" charset="0"/>
            </a:endParaRPr>
          </a:p>
          <a:p>
            <a:pPr marL="0" indent="0">
              <a:buFont typeface="Wingdings" pitchFamily="2" charset="2"/>
              <a:buNone/>
              <a:defRPr/>
            </a:pPr>
            <a:r>
              <a:rPr lang="en-US" sz="2400" kern="0" dirty="0" smtClean="0">
                <a:latin typeface="Gill Sans MT" panose="020B0502020104020203" pitchFamily="34" charset="0"/>
              </a:rPr>
              <a:t>NAD </a:t>
            </a:r>
            <a:r>
              <a:rPr lang="en-US" sz="2400"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057"/>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sz="2400"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Caribbean Terrestrial Reference Frame of 2022 </a:t>
            </a:r>
          </a:p>
          <a:p>
            <a:pPr marL="0" indent="0">
              <a:buNone/>
              <a:defRPr/>
            </a:pPr>
            <a:r>
              <a:rPr lang="en-US" sz="2000" kern="0" dirty="0">
                <a:latin typeface="Gill Sans MT" panose="020B0502020104020203" pitchFamily="34" charset="0"/>
              </a:rPr>
              <a:t>	(</a:t>
            </a:r>
            <a:r>
              <a:rPr lang="en-US" sz="2000" kern="0" dirty="0" smtClean="0">
                <a:latin typeface="Gill Sans MT" panose="020B0502020104020203" pitchFamily="34" charset="0"/>
              </a:rPr>
              <a:t>CATRF2022)</a:t>
            </a:r>
          </a:p>
          <a:p>
            <a:pPr marL="0" indent="0">
              <a:buFont typeface="Wingdings" pitchFamily="2" charset="2"/>
              <a:buNone/>
              <a:defRPr/>
            </a:pPr>
            <a:endParaRPr lang="en-US" sz="2000" kern="0" dirty="0" smtClean="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(PATRF2022)</a:t>
            </a:r>
          </a:p>
          <a:p>
            <a:pPr marL="0" indent="0">
              <a:buNone/>
              <a:defRPr/>
            </a:pPr>
            <a:endParaRPr lang="en-US" sz="2000" kern="0" dirty="0">
              <a:latin typeface="Gill Sans MT" panose="020B0502020104020203" pitchFamily="34" charset="0"/>
            </a:endParaRPr>
          </a:p>
          <a:p>
            <a:pPr marL="0" indent="0">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None/>
              <a:defRPr/>
            </a:pPr>
            <a:r>
              <a:rPr lang="en-US" sz="2000" kern="0" dirty="0" smtClean="0">
                <a:latin typeface="Gill Sans MT" panose="020B0502020104020203" pitchFamily="34" charset="0"/>
              </a:rPr>
              <a:t>	(MATRF2022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1952625" y="2314575"/>
            <a:ext cx="638175" cy="1"/>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61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4" y="3028952"/>
            <a:ext cx="781611" cy="126329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4" y="3786163"/>
            <a:ext cx="781611" cy="1604989"/>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96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6371" y="614680"/>
            <a:ext cx="7268845" cy="558800"/>
          </a:xfrm>
          <a:prstGeom prst="rect">
            <a:avLst/>
          </a:prstGeom>
        </p:spPr>
        <p:txBody>
          <a:bodyPr vert="horz" wrap="square" lIns="0" tIns="0" rIns="0" bIns="0" rtlCol="0">
            <a:spAutoFit/>
          </a:bodyPr>
          <a:lstStyle/>
          <a:p>
            <a:pPr>
              <a:lnSpc>
                <a:spcPts val="4180"/>
              </a:lnSpc>
            </a:pPr>
            <a:r>
              <a:rPr sz="4400" spc="-60" dirty="0">
                <a:latin typeface="Calibri"/>
                <a:cs typeface="Calibri"/>
              </a:rPr>
              <a:t>Tectonic </a:t>
            </a:r>
            <a:r>
              <a:rPr sz="4400" spc="-20" dirty="0">
                <a:latin typeface="Calibri"/>
                <a:cs typeface="Calibri"/>
              </a:rPr>
              <a:t>plates </a:t>
            </a:r>
            <a:r>
              <a:rPr sz="4400" spc="-5" dirty="0">
                <a:latin typeface="Calibri"/>
                <a:cs typeface="Calibri"/>
              </a:rPr>
              <a:t>modeled </a:t>
            </a:r>
            <a:r>
              <a:rPr sz="4400" spc="-20" dirty="0">
                <a:latin typeface="Calibri"/>
                <a:cs typeface="Calibri"/>
              </a:rPr>
              <a:t>by</a:t>
            </a:r>
            <a:r>
              <a:rPr sz="4400" spc="85" dirty="0">
                <a:latin typeface="Calibri"/>
                <a:cs typeface="Calibri"/>
              </a:rPr>
              <a:t> </a:t>
            </a:r>
            <a:r>
              <a:rPr sz="4400" spc="-5" dirty="0">
                <a:latin typeface="Calibri"/>
                <a:cs typeface="Calibri"/>
              </a:rPr>
              <a:t>NGS</a:t>
            </a:r>
            <a:endParaRPr sz="4400" dirty="0">
              <a:latin typeface="Calibri"/>
              <a:cs typeface="Calibri"/>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535940" y="6424866"/>
            <a:ext cx="8286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July 12,</a:t>
            </a:r>
            <a:r>
              <a:rPr sz="1200" spc="-65" dirty="0">
                <a:solidFill>
                  <a:srgbClr val="8A8A8A"/>
                </a:solidFill>
                <a:latin typeface="Calibri"/>
                <a:cs typeface="Calibri"/>
              </a:rPr>
              <a:t> </a:t>
            </a:r>
            <a:r>
              <a:rPr sz="1200" spc="-5" dirty="0">
                <a:solidFill>
                  <a:srgbClr val="8A8A8A"/>
                </a:solidFill>
                <a:latin typeface="Calibri"/>
                <a:cs typeface="Calibri"/>
              </a:rPr>
              <a:t>2017</a:t>
            </a:r>
            <a:endParaRPr sz="1200" dirty="0">
              <a:latin typeface="Calibri"/>
              <a:cs typeface="Calibri"/>
            </a:endParaRPr>
          </a:p>
        </p:txBody>
      </p:sp>
      <p:sp>
        <p:nvSpPr>
          <p:cNvPr id="6" name="object 6"/>
          <p:cNvSpPr txBox="1"/>
          <p:nvPr/>
        </p:nvSpPr>
        <p:spPr>
          <a:xfrm>
            <a:off x="3742283" y="6424866"/>
            <a:ext cx="165925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2017 Esri User</a:t>
            </a:r>
            <a:r>
              <a:rPr sz="1200" spc="0" dirty="0">
                <a:solidFill>
                  <a:srgbClr val="8A8A8A"/>
                </a:solidFill>
                <a:latin typeface="Calibri"/>
                <a:cs typeface="Calibri"/>
              </a:rPr>
              <a:t> </a:t>
            </a:r>
            <a:r>
              <a:rPr sz="1200" spc="-10" dirty="0">
                <a:solidFill>
                  <a:srgbClr val="8A8A8A"/>
                </a:solidFill>
                <a:latin typeface="Calibri"/>
                <a:cs typeface="Calibri"/>
              </a:rPr>
              <a:t>Conference</a:t>
            </a:r>
            <a:endParaRPr sz="1200" dirty="0">
              <a:latin typeface="Calibri"/>
              <a:cs typeface="Calibri"/>
            </a:endParaRPr>
          </a:p>
        </p:txBody>
      </p:sp>
      <p:sp>
        <p:nvSpPr>
          <p:cNvPr id="7" name="object 7"/>
          <p:cNvSpPr txBox="1"/>
          <p:nvPr/>
        </p:nvSpPr>
        <p:spPr>
          <a:xfrm>
            <a:off x="8427211"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8A8A8A"/>
                </a:solidFill>
                <a:latin typeface="Calibri"/>
                <a:cs typeface="Calibri"/>
              </a:rPr>
              <a:t>13</a:t>
            </a:r>
            <a:endParaRPr sz="1200" dirty="0">
              <a:latin typeface="Calibri"/>
              <a:cs typeface="Calibri"/>
            </a:endParaRPr>
          </a:p>
        </p:txBody>
      </p:sp>
      <p:sp>
        <p:nvSpPr>
          <p:cNvPr id="8" name="object 8"/>
          <p:cNvSpPr/>
          <p:nvPr/>
        </p:nvSpPr>
        <p:spPr>
          <a:xfrm>
            <a:off x="3414521" y="3391661"/>
            <a:ext cx="1720595" cy="1277873"/>
          </a:xfrm>
          <a:prstGeom prst="rect">
            <a:avLst/>
          </a:prstGeom>
          <a:blipFill>
            <a:blip r:embed="rId3" cstate="print"/>
            <a:stretch>
              <a:fillRect/>
            </a:stretch>
          </a:blipFill>
        </p:spPr>
        <p:txBody>
          <a:bodyPr wrap="square" lIns="0" tIns="0" rIns="0" bIns="0" rtlCol="0"/>
          <a:lstStyle/>
          <a:p>
            <a:endParaRPr dirty="0"/>
          </a:p>
        </p:txBody>
      </p:sp>
      <p:sp>
        <p:nvSpPr>
          <p:cNvPr id="9" name="object 9"/>
          <p:cNvSpPr/>
          <p:nvPr/>
        </p:nvSpPr>
        <p:spPr>
          <a:xfrm>
            <a:off x="3474720" y="3429000"/>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0" name="object 10"/>
          <p:cNvSpPr/>
          <p:nvPr/>
        </p:nvSpPr>
        <p:spPr>
          <a:xfrm>
            <a:off x="5538978" y="1315211"/>
            <a:ext cx="1720595" cy="1277873"/>
          </a:xfrm>
          <a:prstGeom prst="rect">
            <a:avLst/>
          </a:prstGeom>
          <a:blipFill>
            <a:blip r:embed="rId3" cstate="print"/>
            <a:stretch>
              <a:fillRect/>
            </a:stretch>
          </a:blipFill>
        </p:spPr>
        <p:txBody>
          <a:bodyPr wrap="square" lIns="0" tIns="0" rIns="0" bIns="0" rtlCol="0"/>
          <a:lstStyle/>
          <a:p>
            <a:endParaRPr dirty="0"/>
          </a:p>
        </p:txBody>
      </p:sp>
      <p:sp>
        <p:nvSpPr>
          <p:cNvPr id="11" name="object 11"/>
          <p:cNvSpPr/>
          <p:nvPr/>
        </p:nvSpPr>
        <p:spPr>
          <a:xfrm>
            <a:off x="5599176" y="1352550"/>
            <a:ext cx="1600200" cy="1157605"/>
          </a:xfrm>
          <a:custGeom>
            <a:avLst/>
            <a:gdLst/>
            <a:ahLst/>
            <a:cxnLst/>
            <a:rect l="l" t="t" r="r" b="b"/>
            <a:pathLst>
              <a:path w="1600200" h="1157605">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2" name="object 12"/>
          <p:cNvSpPr/>
          <p:nvPr/>
        </p:nvSpPr>
        <p:spPr>
          <a:xfrm>
            <a:off x="766572" y="2244089"/>
            <a:ext cx="1720595" cy="1277873"/>
          </a:xfrm>
          <a:prstGeom prst="rect">
            <a:avLst/>
          </a:prstGeom>
          <a:blipFill>
            <a:blip r:embed="rId3" cstate="print"/>
            <a:stretch>
              <a:fillRect/>
            </a:stretch>
          </a:blipFill>
        </p:spPr>
        <p:txBody>
          <a:bodyPr wrap="square" lIns="0" tIns="0" rIns="0" bIns="0" rtlCol="0"/>
          <a:lstStyle/>
          <a:p>
            <a:endParaRPr dirty="0"/>
          </a:p>
        </p:txBody>
      </p:sp>
      <p:sp>
        <p:nvSpPr>
          <p:cNvPr id="13" name="object 13"/>
          <p:cNvSpPr/>
          <p:nvPr/>
        </p:nvSpPr>
        <p:spPr>
          <a:xfrm>
            <a:off x="826769" y="2281427"/>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4" name="object 14"/>
          <p:cNvSpPr/>
          <p:nvPr/>
        </p:nvSpPr>
        <p:spPr>
          <a:xfrm>
            <a:off x="6405371" y="2481833"/>
            <a:ext cx="1720595" cy="1277873"/>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6465570" y="2519172"/>
            <a:ext cx="1600200" cy="1157605"/>
          </a:xfrm>
          <a:custGeom>
            <a:avLst/>
            <a:gdLst/>
            <a:ahLst/>
            <a:cxnLst/>
            <a:rect l="l" t="t" r="r" b="b"/>
            <a:pathLst>
              <a:path w="1600200" h="1157604">
                <a:moveTo>
                  <a:pt x="0" y="578738"/>
                </a:moveTo>
                <a:lnTo>
                  <a:pt x="1845" y="539114"/>
                </a:lnTo>
                <a:lnTo>
                  <a:pt x="7303" y="500206"/>
                </a:lnTo>
                <a:lnTo>
                  <a:pt x="16255" y="462101"/>
                </a:lnTo>
                <a:lnTo>
                  <a:pt x="28580" y="424885"/>
                </a:lnTo>
                <a:lnTo>
                  <a:pt x="44160" y="388644"/>
                </a:lnTo>
                <a:lnTo>
                  <a:pt x="62875" y="353465"/>
                </a:lnTo>
                <a:lnTo>
                  <a:pt x="84607" y="319433"/>
                </a:lnTo>
                <a:lnTo>
                  <a:pt x="109236" y="286636"/>
                </a:lnTo>
                <a:lnTo>
                  <a:pt x="136644" y="255158"/>
                </a:lnTo>
                <a:lnTo>
                  <a:pt x="166710" y="225086"/>
                </a:lnTo>
                <a:lnTo>
                  <a:pt x="199316" y="196507"/>
                </a:lnTo>
                <a:lnTo>
                  <a:pt x="234343" y="169506"/>
                </a:lnTo>
                <a:lnTo>
                  <a:pt x="271671" y="144171"/>
                </a:lnTo>
                <a:lnTo>
                  <a:pt x="311182" y="120586"/>
                </a:lnTo>
                <a:lnTo>
                  <a:pt x="352756" y="98838"/>
                </a:lnTo>
                <a:lnTo>
                  <a:pt x="396273" y="79013"/>
                </a:lnTo>
                <a:lnTo>
                  <a:pt x="441616" y="61198"/>
                </a:lnTo>
                <a:lnTo>
                  <a:pt x="488664" y="45479"/>
                </a:lnTo>
                <a:lnTo>
                  <a:pt x="537299" y="31942"/>
                </a:lnTo>
                <a:lnTo>
                  <a:pt x="587401" y="20672"/>
                </a:lnTo>
                <a:lnTo>
                  <a:pt x="638851" y="11757"/>
                </a:lnTo>
                <a:lnTo>
                  <a:pt x="691531" y="5283"/>
                </a:lnTo>
                <a:lnTo>
                  <a:pt x="745320" y="1335"/>
                </a:lnTo>
                <a:lnTo>
                  <a:pt x="800100" y="0"/>
                </a:lnTo>
                <a:lnTo>
                  <a:pt x="854879" y="1335"/>
                </a:lnTo>
                <a:lnTo>
                  <a:pt x="908668" y="5283"/>
                </a:lnTo>
                <a:lnTo>
                  <a:pt x="961348" y="11757"/>
                </a:lnTo>
                <a:lnTo>
                  <a:pt x="1012798" y="20672"/>
                </a:lnTo>
                <a:lnTo>
                  <a:pt x="1062900" y="31942"/>
                </a:lnTo>
                <a:lnTo>
                  <a:pt x="1111535" y="45479"/>
                </a:lnTo>
                <a:lnTo>
                  <a:pt x="1158583" y="61198"/>
                </a:lnTo>
                <a:lnTo>
                  <a:pt x="1203926" y="79013"/>
                </a:lnTo>
                <a:lnTo>
                  <a:pt x="1247443" y="98838"/>
                </a:lnTo>
                <a:lnTo>
                  <a:pt x="1289017" y="120586"/>
                </a:lnTo>
                <a:lnTo>
                  <a:pt x="1328528" y="144171"/>
                </a:lnTo>
                <a:lnTo>
                  <a:pt x="1365856" y="169506"/>
                </a:lnTo>
                <a:lnTo>
                  <a:pt x="1400883" y="196507"/>
                </a:lnTo>
                <a:lnTo>
                  <a:pt x="1433489" y="225086"/>
                </a:lnTo>
                <a:lnTo>
                  <a:pt x="1463555" y="255158"/>
                </a:lnTo>
                <a:lnTo>
                  <a:pt x="1490963" y="286636"/>
                </a:lnTo>
                <a:lnTo>
                  <a:pt x="1515592" y="319433"/>
                </a:lnTo>
                <a:lnTo>
                  <a:pt x="1537324" y="353465"/>
                </a:lnTo>
                <a:lnTo>
                  <a:pt x="1556039" y="388644"/>
                </a:lnTo>
                <a:lnTo>
                  <a:pt x="1571619" y="424885"/>
                </a:lnTo>
                <a:lnTo>
                  <a:pt x="1583944" y="462101"/>
                </a:lnTo>
                <a:lnTo>
                  <a:pt x="1592896" y="500206"/>
                </a:lnTo>
                <a:lnTo>
                  <a:pt x="1598354" y="539114"/>
                </a:lnTo>
                <a:lnTo>
                  <a:pt x="1600200" y="578738"/>
                </a:lnTo>
                <a:lnTo>
                  <a:pt x="1598354" y="618363"/>
                </a:lnTo>
                <a:lnTo>
                  <a:pt x="1592896" y="657271"/>
                </a:lnTo>
                <a:lnTo>
                  <a:pt x="1583944" y="695376"/>
                </a:lnTo>
                <a:lnTo>
                  <a:pt x="1571619" y="732592"/>
                </a:lnTo>
                <a:lnTo>
                  <a:pt x="1556039" y="768833"/>
                </a:lnTo>
                <a:lnTo>
                  <a:pt x="1537324" y="804012"/>
                </a:lnTo>
                <a:lnTo>
                  <a:pt x="1515592" y="838044"/>
                </a:lnTo>
                <a:lnTo>
                  <a:pt x="1490963" y="870841"/>
                </a:lnTo>
                <a:lnTo>
                  <a:pt x="1463555" y="902319"/>
                </a:lnTo>
                <a:lnTo>
                  <a:pt x="1433489" y="932391"/>
                </a:lnTo>
                <a:lnTo>
                  <a:pt x="1400883" y="960970"/>
                </a:lnTo>
                <a:lnTo>
                  <a:pt x="1365856" y="987971"/>
                </a:lnTo>
                <a:lnTo>
                  <a:pt x="1328528" y="1013306"/>
                </a:lnTo>
                <a:lnTo>
                  <a:pt x="1289017" y="1036891"/>
                </a:lnTo>
                <a:lnTo>
                  <a:pt x="1247443" y="1058639"/>
                </a:lnTo>
                <a:lnTo>
                  <a:pt x="1203926" y="1078464"/>
                </a:lnTo>
                <a:lnTo>
                  <a:pt x="1158583" y="1096279"/>
                </a:lnTo>
                <a:lnTo>
                  <a:pt x="1111535" y="1111998"/>
                </a:lnTo>
                <a:lnTo>
                  <a:pt x="1062900" y="1125535"/>
                </a:lnTo>
                <a:lnTo>
                  <a:pt x="1012798" y="1136805"/>
                </a:lnTo>
                <a:lnTo>
                  <a:pt x="961348" y="1145720"/>
                </a:lnTo>
                <a:lnTo>
                  <a:pt x="908668" y="1152194"/>
                </a:lnTo>
                <a:lnTo>
                  <a:pt x="854879" y="1156142"/>
                </a:lnTo>
                <a:lnTo>
                  <a:pt x="800100" y="1157477"/>
                </a:lnTo>
                <a:lnTo>
                  <a:pt x="745320" y="1156142"/>
                </a:lnTo>
                <a:lnTo>
                  <a:pt x="691531" y="1152194"/>
                </a:lnTo>
                <a:lnTo>
                  <a:pt x="638851" y="1145720"/>
                </a:lnTo>
                <a:lnTo>
                  <a:pt x="587401" y="1136805"/>
                </a:lnTo>
                <a:lnTo>
                  <a:pt x="537299" y="1125535"/>
                </a:lnTo>
                <a:lnTo>
                  <a:pt x="488664" y="1111998"/>
                </a:lnTo>
                <a:lnTo>
                  <a:pt x="441616" y="1096279"/>
                </a:lnTo>
                <a:lnTo>
                  <a:pt x="396273" y="1078464"/>
                </a:lnTo>
                <a:lnTo>
                  <a:pt x="352756" y="1058639"/>
                </a:lnTo>
                <a:lnTo>
                  <a:pt x="311182" y="1036891"/>
                </a:lnTo>
                <a:lnTo>
                  <a:pt x="271671" y="1013306"/>
                </a:lnTo>
                <a:lnTo>
                  <a:pt x="234343" y="987971"/>
                </a:lnTo>
                <a:lnTo>
                  <a:pt x="199316" y="960970"/>
                </a:lnTo>
                <a:lnTo>
                  <a:pt x="166710" y="932391"/>
                </a:lnTo>
                <a:lnTo>
                  <a:pt x="136644" y="902319"/>
                </a:lnTo>
                <a:lnTo>
                  <a:pt x="109236" y="870841"/>
                </a:lnTo>
                <a:lnTo>
                  <a:pt x="84607" y="838044"/>
                </a:lnTo>
                <a:lnTo>
                  <a:pt x="62875" y="804012"/>
                </a:lnTo>
                <a:lnTo>
                  <a:pt x="44160" y="768833"/>
                </a:lnTo>
                <a:lnTo>
                  <a:pt x="28580" y="732592"/>
                </a:lnTo>
                <a:lnTo>
                  <a:pt x="16255" y="695376"/>
                </a:lnTo>
                <a:lnTo>
                  <a:pt x="7303" y="657271"/>
                </a:lnTo>
                <a:lnTo>
                  <a:pt x="1845" y="618363"/>
                </a:lnTo>
                <a:lnTo>
                  <a:pt x="0" y="578738"/>
                </a:lnTo>
                <a:close/>
              </a:path>
            </a:pathLst>
          </a:custGeom>
          <a:ln w="38100">
            <a:solidFill>
              <a:srgbClr val="FFFF00"/>
            </a:solidFill>
          </a:ln>
        </p:spPr>
        <p:txBody>
          <a:bodyPr wrap="square" lIns="0" tIns="0" rIns="0" bIns="0" rtlCol="0"/>
          <a:lstStyle/>
          <a:p>
            <a:endParaRPr dirty="0"/>
          </a:p>
        </p:txBody>
      </p:sp>
      <p:sp>
        <p:nvSpPr>
          <p:cNvPr id="17" name="Title 5"/>
          <p:cNvSpPr>
            <a:spLocks noGrp="1"/>
          </p:cNvSpPr>
          <p:nvPr>
            <p:ph type="title"/>
          </p:nvPr>
        </p:nvSpPr>
        <p:spPr>
          <a:xfrm>
            <a:off x="438728" y="60882"/>
            <a:ext cx="8229600" cy="382090"/>
          </a:xfrm>
        </p:spPr>
        <p:txBody>
          <a:bodyPr/>
          <a:lstStyle/>
          <a:p>
            <a:r>
              <a:rPr lang="en-US" sz="2800" b="1" dirty="0" smtClean="0">
                <a:solidFill>
                  <a:srgbClr val="000099"/>
                </a:solidFill>
              </a:rPr>
              <a:t>Four Frames/Plates in 2022</a:t>
            </a:r>
            <a:endParaRPr lang="en-US" sz="2800" b="1" dirty="0">
              <a:solidFill>
                <a:srgbClr val="000099"/>
              </a:solidFill>
            </a:endParaRPr>
          </a:p>
        </p:txBody>
      </p:sp>
    </p:spTree>
    <p:extLst>
      <p:ext uri="{BB962C8B-B14F-4D97-AF65-F5344CB8AC3E}">
        <p14:creationId xmlns:p14="http://schemas.microsoft.com/office/powerpoint/2010/main" val="1435391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91334" y="793376"/>
            <a:ext cx="5158268" cy="5760010"/>
          </a:xfrm>
          <a:prstGeom prst="rect">
            <a:avLst/>
          </a:prstGeom>
          <a:noFill/>
          <a:ln>
            <a:noFill/>
          </a:ln>
        </p:spPr>
      </p:pic>
      <p:sp>
        <p:nvSpPr>
          <p:cNvPr id="7" name="TextBox 6"/>
          <p:cNvSpPr txBox="1"/>
          <p:nvPr/>
        </p:nvSpPr>
        <p:spPr>
          <a:xfrm>
            <a:off x="47626" y="1323975"/>
            <a:ext cx="3943708" cy="2862322"/>
          </a:xfrm>
          <a:prstGeom prst="rect">
            <a:avLst/>
          </a:prstGeom>
          <a:noFill/>
        </p:spPr>
        <p:txBody>
          <a:bodyPr wrap="none" rtlCol="0">
            <a:spAutoFit/>
          </a:bodyPr>
          <a:lstStyle/>
          <a:p>
            <a:r>
              <a:rPr lang="en-US" sz="2000" dirty="0" smtClean="0"/>
              <a:t>Each frame will get 3 parameters</a:t>
            </a:r>
          </a:p>
          <a:p>
            <a:pPr marL="285750" indent="-285750">
              <a:buFontTx/>
              <a:buChar char="-"/>
            </a:pPr>
            <a:r>
              <a:rPr lang="en-US" sz="2000" dirty="0" smtClean="0"/>
              <a:t>Euler Pole Latitude</a:t>
            </a:r>
          </a:p>
          <a:p>
            <a:pPr marL="285750" indent="-285750">
              <a:buFontTx/>
              <a:buChar char="-"/>
            </a:pPr>
            <a:r>
              <a:rPr lang="en-US" sz="2000" dirty="0" smtClean="0"/>
              <a:t>Euler Pole Longitude</a:t>
            </a:r>
          </a:p>
          <a:p>
            <a:pPr marL="285750" indent="-285750">
              <a:buFontTx/>
              <a:buChar char="-"/>
            </a:pPr>
            <a:r>
              <a:rPr lang="en-US" sz="2000" dirty="0" smtClean="0"/>
              <a:t>Rotation rate (radians / year)</a:t>
            </a:r>
          </a:p>
          <a:p>
            <a:endParaRPr lang="en-US" sz="2000" dirty="0"/>
          </a:p>
          <a:p>
            <a:r>
              <a:rPr lang="en-US" sz="2000" dirty="0" smtClean="0"/>
              <a:t>This will be used to compute</a:t>
            </a:r>
          </a:p>
          <a:p>
            <a:r>
              <a:rPr lang="en-US" sz="2000" dirty="0" smtClean="0"/>
              <a:t>time-dependent TRF2022 </a:t>
            </a:r>
          </a:p>
          <a:p>
            <a:r>
              <a:rPr lang="en-US" sz="2000" dirty="0" smtClean="0"/>
              <a:t>coordinates from time-dependent</a:t>
            </a:r>
          </a:p>
          <a:p>
            <a:r>
              <a:rPr lang="en-US" sz="2000" dirty="0" smtClean="0"/>
              <a:t>IGS coordinates. </a:t>
            </a:r>
          </a:p>
        </p:txBody>
      </p:sp>
      <p:sp>
        <p:nvSpPr>
          <p:cNvPr id="4"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Plate Rotation</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Mod</a:t>
            </a: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eling</a:t>
            </a:r>
          </a:p>
        </p:txBody>
      </p:sp>
      <p:sp>
        <p:nvSpPr>
          <p:cNvPr id="16" name="TextBox 15">
            <a:extLst>
              <a:ext uri="{FF2B5EF4-FFF2-40B4-BE49-F238E27FC236}">
                <a16:creationId xmlns:a16="http://schemas.microsoft.com/office/drawing/2014/main" id="{EBB77516-08A0-4EA1-BFD1-099217BD6FE4}"/>
              </a:ext>
            </a:extLst>
          </p:cNvPr>
          <p:cNvSpPr txBox="1"/>
          <p:nvPr/>
        </p:nvSpPr>
        <p:spPr>
          <a:xfrm rot="21054718">
            <a:off x="5967853" y="5476602"/>
            <a:ext cx="1385180" cy="338554"/>
          </a:xfrm>
          <a:prstGeom prst="rect">
            <a:avLst/>
          </a:prstGeom>
          <a:noFill/>
        </p:spPr>
        <p:txBody>
          <a:bodyPr wrap="square" rtlCol="0">
            <a:spAutoFit/>
          </a:bodyPr>
          <a:lstStyle/>
          <a:p>
            <a:r>
              <a:rPr lang="en-US" sz="1600" b="1" dirty="0">
                <a:solidFill>
                  <a:srgbClr val="FF0000"/>
                </a:solidFill>
              </a:rPr>
              <a:t>EULER Pole</a:t>
            </a:r>
          </a:p>
        </p:txBody>
      </p:sp>
      <p:grpSp>
        <p:nvGrpSpPr>
          <p:cNvPr id="18" name="Group 17"/>
          <p:cNvGrpSpPr>
            <a:grpSpLocks noChangeAspect="1"/>
          </p:cNvGrpSpPr>
          <p:nvPr/>
        </p:nvGrpSpPr>
        <p:grpSpPr>
          <a:xfrm>
            <a:off x="4195344" y="2234418"/>
            <a:ext cx="6400800" cy="6400800"/>
            <a:chOff x="5513151" y="2086502"/>
            <a:chExt cx="6083801" cy="5997715"/>
          </a:xfrm>
        </p:grpSpPr>
        <p:sp>
          <p:nvSpPr>
            <p:cNvPr id="19" name="Slide Number Placeholder 18">
              <a:extLst>
                <a:ext uri="{FF2B5EF4-FFF2-40B4-BE49-F238E27FC236}">
                  <a16:creationId xmlns:a16="http://schemas.microsoft.com/office/drawing/2014/main" id="{F1144898-85DC-4EB0-B2CE-E8F2CCFB42C9}"/>
                </a:ext>
              </a:extLst>
            </p:cNvPr>
            <p:cNvSpPr txBox="1">
              <a:spLocks/>
            </p:cNvSpPr>
            <p:nvPr/>
          </p:nvSpPr>
          <p:spPr>
            <a:xfrm>
              <a:off x="8737600" y="6356353"/>
              <a:ext cx="2844800"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3CA038F7-C2D1-44BA-A135-71B31C4C941C}" type="slidenum">
                <a:rPr lang="en-US" altLang="en-US" smtClean="0"/>
                <a:pPr/>
                <a:t>13</a:t>
              </a:fld>
              <a:endParaRPr lang="en-US" altLang="en-US" dirty="0"/>
            </a:p>
          </p:txBody>
        </p:sp>
        <p:sp>
          <p:nvSpPr>
            <p:cNvPr id="20" name="Partial Circle 1">
              <a:extLst>
                <a:ext uri="{FF2B5EF4-FFF2-40B4-BE49-F238E27FC236}">
                  <a16:creationId xmlns:a16="http://schemas.microsoft.com/office/drawing/2014/main" id="{D3178AE9-1A00-49D0-ADC6-3DF6E9834161}"/>
                </a:ext>
              </a:extLst>
            </p:cNvPr>
            <p:cNvSpPr/>
            <p:nvPr/>
          </p:nvSpPr>
          <p:spPr>
            <a:xfrm rot="7838207">
              <a:off x="5697531" y="2181701"/>
              <a:ext cx="5800578" cy="5998265"/>
            </a:xfrm>
            <a:prstGeom prst="pie">
              <a:avLst>
                <a:gd name="adj1" fmla="val 5309861"/>
                <a:gd name="adj2" fmla="val 10165927"/>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Arrow: Circular 4">
              <a:extLst>
                <a:ext uri="{FF2B5EF4-FFF2-40B4-BE49-F238E27FC236}">
                  <a16:creationId xmlns:a16="http://schemas.microsoft.com/office/drawing/2014/main" id="{CBFA3893-FC78-4D67-886A-547BEBF5525F}"/>
                </a:ext>
              </a:extLst>
            </p:cNvPr>
            <p:cNvSpPr/>
            <p:nvPr/>
          </p:nvSpPr>
          <p:spPr>
            <a:xfrm rot="1691144" flipH="1">
              <a:off x="5513151" y="2086502"/>
              <a:ext cx="5993186" cy="5997715"/>
            </a:xfrm>
            <a:prstGeom prst="circularArrow">
              <a:avLst>
                <a:gd name="adj1" fmla="val 641"/>
                <a:gd name="adj2" fmla="val 599331"/>
                <a:gd name="adj3" fmla="val 21306641"/>
                <a:gd name="adj4" fmla="val 1525736"/>
                <a:gd name="adj5" fmla="val 2202"/>
              </a:avLst>
            </a:prstGeom>
            <a:gradFill>
              <a:gsLst>
                <a:gs pos="0">
                  <a:schemeClr val="accent1">
                    <a:tint val="100000"/>
                    <a:shade val="100000"/>
                    <a:satMod val="130000"/>
                    <a:alpha val="17000"/>
                  </a:schemeClr>
                </a:gs>
                <a:gs pos="100000">
                  <a:schemeClr val="accent1">
                    <a:tint val="50000"/>
                    <a:shade val="100000"/>
                    <a:satMod val="350000"/>
                  </a:schemeClr>
                </a:gs>
              </a:gsLst>
            </a:gra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64021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9225"/>
            <a:ext cx="8524875" cy="763214"/>
          </a:xfrm>
        </p:spPr>
        <p:txBody>
          <a:bodyPr/>
          <a:lstStyle/>
          <a:p>
            <a:r>
              <a:rPr lang="en-US" sz="3200" dirty="0" smtClean="0">
                <a:solidFill>
                  <a:srgbClr val="000099"/>
                </a:solidFill>
              </a:rPr>
              <a:t>CORS Velocities – IGS08</a:t>
            </a:r>
            <a:endParaRPr lang="en-US" sz="3200" dirty="0">
              <a:solidFill>
                <a:srgbClr val="000099"/>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201"/>
          <a:stretch/>
        </p:blipFill>
        <p:spPr>
          <a:xfrm>
            <a:off x="272483" y="1193142"/>
            <a:ext cx="8627579" cy="5303520"/>
          </a:xfrm>
          <a:prstGeom prst="rect">
            <a:avLst/>
          </a:prstGeom>
          <a:ln w="19050">
            <a:solidFill>
              <a:schemeClr val="tx1"/>
            </a:solidFill>
          </a:ln>
        </p:spPr>
      </p:pic>
      <p:sp>
        <p:nvSpPr>
          <p:cNvPr id="4" name="TextBox 3"/>
          <p:cNvSpPr txBox="1"/>
          <p:nvPr/>
        </p:nvSpPr>
        <p:spPr>
          <a:xfrm>
            <a:off x="341710" y="5988188"/>
            <a:ext cx="8462615" cy="369332"/>
          </a:xfrm>
          <a:prstGeom prst="rect">
            <a:avLst/>
          </a:prstGeom>
          <a:solidFill>
            <a:schemeClr val="bg1"/>
          </a:solidFill>
          <a:ln w="25400">
            <a:solidFill>
              <a:srgbClr val="000099"/>
            </a:solidFill>
          </a:ln>
        </p:spPr>
        <p:txBody>
          <a:bodyPr wrap="square" rtlCol="0">
            <a:spAutoFit/>
          </a:bodyPr>
          <a:lstStyle/>
          <a:p>
            <a:r>
              <a:rPr lang="en-US" sz="1800" dirty="0" smtClean="0">
                <a:solidFill>
                  <a:schemeClr val="tx1"/>
                </a:solidFill>
              </a:rPr>
              <a:t>Crustal motion to be removed by</a:t>
            </a:r>
            <a:r>
              <a:rPr lang="en-US" sz="1800" dirty="0" smtClean="0">
                <a:solidFill>
                  <a:srgbClr val="0000CC"/>
                </a:solidFill>
              </a:rPr>
              <a:t> </a:t>
            </a:r>
            <a:r>
              <a:rPr lang="en-US" sz="1800" b="1" dirty="0" smtClean="0">
                <a:solidFill>
                  <a:srgbClr val="0000CC"/>
                </a:solidFill>
              </a:rPr>
              <a:t>Intra Frame Velocity Models</a:t>
            </a:r>
            <a:r>
              <a:rPr lang="en-US" sz="1800" dirty="0" smtClean="0">
                <a:solidFill>
                  <a:srgbClr val="0000CC"/>
                </a:solidFill>
              </a:rPr>
              <a:t> </a:t>
            </a:r>
            <a:r>
              <a:rPr lang="en-US" sz="1800" dirty="0" smtClean="0">
                <a:solidFill>
                  <a:schemeClr val="tx1"/>
                </a:solidFill>
              </a:rPr>
              <a:t>for each TRF.</a:t>
            </a:r>
            <a:endParaRPr lang="en-US" sz="1800" dirty="0">
              <a:solidFill>
                <a:schemeClr val="tx1"/>
              </a:solidFill>
            </a:endParaRPr>
          </a:p>
        </p:txBody>
      </p:sp>
    </p:spTree>
    <p:extLst>
      <p:ext uri="{BB962C8B-B14F-4D97-AF65-F5344CB8AC3E}">
        <p14:creationId xmlns:p14="http://schemas.microsoft.com/office/powerpoint/2010/main" val="222894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92547" y="489650"/>
            <a:ext cx="8229600" cy="1143000"/>
          </a:xfrm>
        </p:spPr>
        <p:txBody>
          <a:bodyPr/>
          <a:lstStyle/>
          <a:p>
            <a:r>
              <a:rPr lang="en-US" altLang="en-US" sz="3600" b="1" dirty="0" smtClean="0">
                <a:solidFill>
                  <a:srgbClr val="000099"/>
                </a:solidFill>
              </a:rPr>
              <a:t>Intra-frame velocities</a:t>
            </a:r>
          </a:p>
        </p:txBody>
      </p:sp>
      <p:graphicFrame>
        <p:nvGraphicFramePr>
          <p:cNvPr id="8" name="Chart 7"/>
          <p:cNvGraphicFramePr>
            <a:graphicFrameLocks/>
          </p:cNvGraphicFramePr>
          <p:nvPr>
            <p:extLst/>
          </p:nvPr>
        </p:nvGraphicFramePr>
        <p:xfrm>
          <a:off x="990600" y="1870629"/>
          <a:ext cx="7696200" cy="4668283"/>
        </p:xfrm>
        <a:graphic>
          <a:graphicData uri="http://schemas.openxmlformats.org/drawingml/2006/chart">
            <c:chart xmlns:c="http://schemas.openxmlformats.org/drawingml/2006/chart" xmlns:r="http://schemas.openxmlformats.org/officeDocument/2006/relationships" r:id="rId2"/>
          </a:graphicData>
        </a:graphic>
      </p:graphicFrame>
      <p:sp>
        <p:nvSpPr>
          <p:cNvPr id="4" name="Oval 3"/>
          <p:cNvSpPr/>
          <p:nvPr/>
        </p:nvSpPr>
        <p:spPr>
          <a:xfrm rot="1841794">
            <a:off x="1456943" y="3787121"/>
            <a:ext cx="6010656" cy="916695"/>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5" name="TextBox 4"/>
          <p:cNvSpPr txBox="1"/>
          <p:nvPr/>
        </p:nvSpPr>
        <p:spPr>
          <a:xfrm>
            <a:off x="7017520" y="5249406"/>
            <a:ext cx="212648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point in ITRF.  Includes all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movements, but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dominant one is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4F81BD"/>
                </a:solidFill>
                <a:effectLst/>
                <a:uLnTx/>
                <a:uFillTx/>
                <a:latin typeface="Arial"/>
                <a:cs typeface="Arial"/>
                <a:sym typeface="Arial"/>
              </a:rPr>
              <a:t>rotation of the N.A. Plate.</a:t>
            </a:r>
            <a:endParaRPr kumimoji="0" lang="en-US" sz="1200" b="1" i="0" u="none" strike="noStrike" kern="0" cap="none" spc="0" normalizeH="0" baseline="0" noProof="0" dirty="0">
              <a:ln>
                <a:noFill/>
              </a:ln>
              <a:solidFill>
                <a:srgbClr val="4F81BD"/>
              </a:solidFill>
              <a:effectLst/>
              <a:uLnTx/>
              <a:uFillTx/>
              <a:latin typeface="Arial"/>
              <a:cs typeface="Arial"/>
              <a:sym typeface="Arial"/>
            </a:endParaRPr>
          </a:p>
        </p:txBody>
      </p:sp>
      <p:sp>
        <p:nvSpPr>
          <p:cNvPr id="9" name="Oval 8"/>
          <p:cNvSpPr/>
          <p:nvPr/>
        </p:nvSpPr>
        <p:spPr>
          <a:xfrm rot="171326">
            <a:off x="1644058" y="2931091"/>
            <a:ext cx="6010656" cy="576198"/>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TextBox 9"/>
          <p:cNvSpPr txBox="1"/>
          <p:nvPr/>
        </p:nvSpPr>
        <p:spPr>
          <a:xfrm>
            <a:off x="7017520" y="1667718"/>
            <a:ext cx="213872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This is the velocity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point in NATRF2022.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Rotation of plate removed.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It is not constant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t</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he point still suffers small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“intra-frame” velocities.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C00000"/>
                </a:solidFill>
                <a:effectLst/>
                <a:uLnTx/>
                <a:uFillTx/>
                <a:latin typeface="Arial"/>
                <a:cs typeface="Arial"/>
                <a:sym typeface="Arial"/>
              </a:rPr>
              <a:t>Such IFVs will be captured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Arial"/>
                <a:cs typeface="Arial"/>
                <a:sym typeface="Arial"/>
              </a:rPr>
              <a:t>i</a:t>
            </a:r>
            <a:r>
              <a:rPr kumimoji="0" lang="en-US" sz="1200" b="1" i="0" u="none" strike="noStrike" kern="0" cap="none" spc="0" normalizeH="0" baseline="0" noProof="0" dirty="0" smtClean="0">
                <a:ln>
                  <a:noFill/>
                </a:ln>
                <a:solidFill>
                  <a:srgbClr val="C00000"/>
                </a:solidFill>
                <a:effectLst/>
                <a:uLnTx/>
                <a:uFillTx/>
                <a:latin typeface="Arial"/>
                <a:cs typeface="Arial"/>
                <a:sym typeface="Arial"/>
              </a:rPr>
              <a:t>n a model by NGS.</a:t>
            </a:r>
            <a:endParaRPr kumimoji="0" lang="en-US" sz="1200" b="1" i="0" u="none" strike="noStrike" kern="0" cap="none" spc="0" normalizeH="0" baseline="0" noProof="0" dirty="0">
              <a:ln>
                <a:noFill/>
              </a:ln>
              <a:solidFill>
                <a:srgbClr val="C00000"/>
              </a:solidFill>
              <a:effectLst/>
              <a:uLnTx/>
              <a:uFillTx/>
              <a:latin typeface="Arial"/>
              <a:cs typeface="Arial"/>
              <a:sym typeface="Arial"/>
            </a:endParaRPr>
          </a:p>
        </p:txBody>
      </p:sp>
    </p:spTree>
    <p:extLst>
      <p:ext uri="{BB962C8B-B14F-4D97-AF65-F5344CB8AC3E}">
        <p14:creationId xmlns:p14="http://schemas.microsoft.com/office/powerpoint/2010/main" val="179964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934"/>
            <a:ext cx="8229600" cy="996378"/>
          </a:xfrm>
        </p:spPr>
        <p:txBody>
          <a:bodyPr/>
          <a:lstStyle/>
          <a:p>
            <a:r>
              <a:rPr lang="en-US" sz="3600" b="1" dirty="0" smtClean="0">
                <a:solidFill>
                  <a:srgbClr val="000099"/>
                </a:solidFill>
                <a:latin typeface="+mn-lt"/>
              </a:rPr>
              <a:t>IFVM – How to Build?</a:t>
            </a:r>
            <a:endParaRPr lang="en-US" sz="3600" b="1" dirty="0">
              <a:solidFill>
                <a:srgbClr val="000099"/>
              </a:solidFill>
              <a:latin typeface="+mn-lt"/>
            </a:endParaRPr>
          </a:p>
        </p:txBody>
      </p:sp>
      <p:sp>
        <p:nvSpPr>
          <p:cNvPr id="3" name="Content Placeholder 2"/>
          <p:cNvSpPr>
            <a:spLocks noGrp="1"/>
          </p:cNvSpPr>
          <p:nvPr>
            <p:ph idx="1"/>
          </p:nvPr>
        </p:nvSpPr>
        <p:spPr>
          <a:xfrm>
            <a:off x="457200" y="1289304"/>
            <a:ext cx="8229600" cy="4525963"/>
          </a:xfrm>
        </p:spPr>
        <p:txBody>
          <a:bodyPr/>
          <a:lstStyle/>
          <a:p>
            <a:r>
              <a:rPr lang="en-US" dirty="0" smtClean="0"/>
              <a:t>Intra-Frame Velocity Models must:</a:t>
            </a:r>
          </a:p>
          <a:p>
            <a:pPr lvl="1"/>
            <a:r>
              <a:rPr lang="en-US" dirty="0" smtClean="0"/>
              <a:t>Estimate non-Eulerian motions at any location</a:t>
            </a:r>
          </a:p>
          <a:p>
            <a:pPr marL="457200" lvl="1" indent="0">
              <a:buNone/>
            </a:pPr>
            <a:r>
              <a:rPr lang="en-US" sz="1000" dirty="0" smtClean="0"/>
              <a:t> </a:t>
            </a:r>
          </a:p>
          <a:p>
            <a:r>
              <a:rPr lang="en-US" sz="2800" dirty="0" smtClean="0"/>
              <a:t>Three primary methods being investigated</a:t>
            </a:r>
          </a:p>
          <a:p>
            <a:pPr lvl="1"/>
            <a:r>
              <a:rPr lang="en-US" sz="2400" dirty="0" smtClean="0"/>
              <a:t>Interpolation from CORS</a:t>
            </a:r>
          </a:p>
          <a:p>
            <a:pPr lvl="2"/>
            <a:r>
              <a:rPr lang="en-US" sz="1600" dirty="0" smtClean="0"/>
              <a:t>Pro: Easy</a:t>
            </a:r>
          </a:p>
          <a:p>
            <a:pPr lvl="2"/>
            <a:r>
              <a:rPr lang="en-US" sz="1600" dirty="0" smtClean="0"/>
              <a:t>Con: Gets worse as CORS gets coarse</a:t>
            </a:r>
          </a:p>
          <a:p>
            <a:pPr lvl="1"/>
            <a:r>
              <a:rPr lang="en-US" sz="2400" dirty="0" smtClean="0"/>
              <a:t>Satellite IfSAR</a:t>
            </a:r>
          </a:p>
          <a:p>
            <a:pPr lvl="2"/>
            <a:r>
              <a:rPr lang="en-US" sz="1600" dirty="0" smtClean="0"/>
              <a:t>Pro: Covers vast areas</a:t>
            </a:r>
          </a:p>
          <a:p>
            <a:pPr lvl="2"/>
            <a:r>
              <a:rPr lang="en-US" sz="1600" dirty="0" smtClean="0"/>
              <a:t>Con: No IfSAR experts in NGS; data availability issues</a:t>
            </a:r>
          </a:p>
          <a:p>
            <a:pPr lvl="1"/>
            <a:r>
              <a:rPr lang="en-US" sz="2400" dirty="0" smtClean="0"/>
              <a:t>Geodynamic</a:t>
            </a:r>
          </a:p>
          <a:p>
            <a:pPr lvl="2"/>
            <a:r>
              <a:rPr lang="en-US" sz="1600" dirty="0" smtClean="0"/>
              <a:t>Pro: Like HTDP, so NGS has experience </a:t>
            </a:r>
          </a:p>
          <a:p>
            <a:pPr lvl="2"/>
            <a:r>
              <a:rPr lang="en-US" sz="1600" dirty="0" smtClean="0"/>
              <a:t>Con: Requires knowing </a:t>
            </a:r>
            <a:r>
              <a:rPr lang="en-US" sz="1600" i="1" dirty="0" smtClean="0"/>
              <a:t>why</a:t>
            </a:r>
            <a:r>
              <a:rPr lang="en-US" sz="1600" dirty="0" smtClean="0"/>
              <a:t> things move, rather than just measuring </a:t>
            </a:r>
            <a:r>
              <a:rPr lang="en-US" sz="1600" i="1" dirty="0" smtClean="0"/>
              <a:t>that</a:t>
            </a:r>
            <a:r>
              <a:rPr lang="en-US" sz="1600" dirty="0" smtClean="0"/>
              <a:t> they move (and requires “keeping up” with every event.)</a:t>
            </a:r>
            <a:endParaRPr lang="en-US" sz="1600" dirty="0"/>
          </a:p>
        </p:txBody>
      </p:sp>
      <p:sp>
        <p:nvSpPr>
          <p:cNvPr id="6" name="Rectangle 5"/>
          <p:cNvSpPr/>
          <p:nvPr/>
        </p:nvSpPr>
        <p:spPr>
          <a:xfrm>
            <a:off x="1170432" y="3063240"/>
            <a:ext cx="3300984" cy="45720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167384" y="4093464"/>
            <a:ext cx="2078736" cy="45720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164336" y="5114544"/>
            <a:ext cx="2078736" cy="457200"/>
          </a:xfrm>
          <a:prstGeom prst="rect">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30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0" y="4572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0" cap="none" spc="0" normalizeH="0" baseline="0" noProof="0" dirty="0">
                <a:ln>
                  <a:noFill/>
                </a:ln>
                <a:solidFill>
                  <a:prstClr val="black"/>
                </a:solidFill>
                <a:effectLst/>
                <a:uLnTx/>
                <a:uFillTx/>
                <a:latin typeface="Calibri" pitchFamily="34" charset="0"/>
                <a:ea typeface="MS PGothic" pitchFamily="34" charset="-128"/>
                <a:cs typeface="Arial" charset="0"/>
                <a:sym typeface="Arial"/>
              </a:rPr>
              <a:t>New geometric datum minus NAD 83 (horizontal)</a:t>
            </a:r>
          </a:p>
        </p:txBody>
      </p:sp>
      <p:pic>
        <p:nvPicPr>
          <p:cNvPr id="76803" name="Picture 2" descr="D:\GIS\General\US\Export\Horiz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352671" y="689785"/>
            <a:ext cx="600196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0.8 &gt; 1.02 m  (2.6 &gt; 3.3 ft.)</a:t>
            </a:r>
            <a:endParaRPr lang="en-US" sz="2400" b="1" dirty="0"/>
          </a:p>
        </p:txBody>
      </p:sp>
      <p:grpSp>
        <p:nvGrpSpPr>
          <p:cNvPr id="7" name="Group 6"/>
          <p:cNvGrpSpPr/>
          <p:nvPr/>
        </p:nvGrpSpPr>
        <p:grpSpPr>
          <a:xfrm>
            <a:off x="5916706" y="121025"/>
            <a:ext cx="2743198" cy="400110"/>
            <a:chOff x="5916706" y="121025"/>
            <a:chExt cx="2743198" cy="400110"/>
          </a:xfrm>
        </p:grpSpPr>
        <p:sp>
          <p:nvSpPr>
            <p:cNvPr id="2" name="TextBox 1"/>
            <p:cNvSpPr txBox="1"/>
            <p:nvPr/>
          </p:nvSpPr>
          <p:spPr>
            <a:xfrm>
              <a:off x="5916706"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3" name="Rectangle 2"/>
            <p:cNvSpPr/>
            <p:nvPr/>
          </p:nvSpPr>
          <p:spPr>
            <a:xfrm>
              <a:off x="7516904"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0206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pic>
          <p:nvPicPr>
            <p:cNvPr id="77827" name="Picture 2" descr="D:\GIS\General\US\Export\Elpsd ht_IGS05_minus_NAD83_2020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279775" y="121025"/>
              <a:ext cx="1612942" cy="400110"/>
            </a:xfrm>
            <a:prstGeom prst="rect">
              <a:avLst/>
            </a:prstGeom>
            <a:solidFill>
              <a:schemeClr val="bg1"/>
            </a:solidFill>
          </p:spPr>
          <p:txBody>
            <a:bodyPr wrap="none" rtlCol="0">
              <a:spAutoFit/>
            </a:bodyPr>
            <a:lstStyle/>
            <a:p>
              <a:r>
                <a:rPr lang="en-US" sz="2000" b="1" dirty="0" smtClean="0"/>
                <a:t>NATRF2022</a:t>
              </a:r>
              <a:endParaRPr lang="en-US" sz="2000" b="1" dirty="0"/>
            </a:p>
          </p:txBody>
        </p:sp>
        <p:sp>
          <p:nvSpPr>
            <p:cNvPr id="6" name="Rectangle 5"/>
            <p:cNvSpPr/>
            <p:nvPr/>
          </p:nvSpPr>
          <p:spPr>
            <a:xfrm>
              <a:off x="7893420" y="174819"/>
              <a:ext cx="1143000"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1505071" y="618579"/>
            <a:ext cx="65838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-1.39 &gt; -1.62 m  (-4.5 &gt; -5.3 ft.)</a:t>
            </a:r>
            <a:endParaRPr lang="en-US" sz="2400" b="1" dirty="0"/>
          </a:p>
        </p:txBody>
      </p:sp>
    </p:spTree>
    <p:extLst>
      <p:ext uri="{BB962C8B-B14F-4D97-AF65-F5344CB8AC3E}">
        <p14:creationId xmlns:p14="http://schemas.microsoft.com/office/powerpoint/2010/main" val="272316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274320" y="2373"/>
            <a:ext cx="8458200" cy="652618"/>
          </a:xfrm>
        </p:spPr>
        <p:txBody>
          <a:bodyPr/>
          <a:lstStyle/>
          <a:p>
            <a:pPr eaLnBrk="1" hangingPunct="1"/>
            <a:r>
              <a:rPr lang="en-US" altLang="en-US" sz="2800" b="1" dirty="0" smtClean="0">
                <a:solidFill>
                  <a:srgbClr val="000099"/>
                </a:solidFill>
              </a:rPr>
              <a:t>Geometric Position Epochs</a:t>
            </a:r>
            <a:endParaRPr lang="en-US" altLang="en-US" sz="2800" b="1" dirty="0" smtClean="0">
              <a:solidFill>
                <a:srgbClr val="FF0000"/>
              </a:solidFill>
            </a:endParaRPr>
          </a:p>
        </p:txBody>
      </p:sp>
      <p:pic>
        <p:nvPicPr>
          <p:cNvPr id="2" name="Picture 1"/>
          <p:cNvPicPr>
            <a:picLocks noChangeAspect="1"/>
          </p:cNvPicPr>
          <p:nvPr/>
        </p:nvPicPr>
        <p:blipFill rotWithShape="1">
          <a:blip r:embed="rId3"/>
          <a:srcRect l="8126" t="22951" r="52254" b="3445"/>
          <a:stretch/>
        </p:blipFill>
        <p:spPr>
          <a:xfrm>
            <a:off x="1495939" y="654990"/>
            <a:ext cx="6072909" cy="6216711"/>
          </a:xfrm>
          <a:prstGeom prst="rect">
            <a:avLst/>
          </a:prstGeom>
          <a:ln w="25400">
            <a:solidFill>
              <a:srgbClr val="E68900"/>
            </a:solidFill>
          </a:ln>
        </p:spPr>
      </p:pic>
      <p:sp>
        <p:nvSpPr>
          <p:cNvPr id="9" name="Rectangle 8"/>
          <p:cNvSpPr/>
          <p:nvPr/>
        </p:nvSpPr>
        <p:spPr>
          <a:xfrm>
            <a:off x="1922682" y="2448899"/>
            <a:ext cx="4527991" cy="220133"/>
          </a:xfrm>
          <a:prstGeom prst="rect">
            <a:avLst/>
          </a:prstGeom>
          <a:noFill/>
          <a:ln w="317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922685" y="2687475"/>
            <a:ext cx="2825347" cy="24774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8466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192088"/>
            <a:ext cx="9144000" cy="1731962"/>
          </a:xfrm>
        </p:spPr>
        <p:txBody>
          <a:bodyPr/>
          <a:lstStyle/>
          <a:p>
            <a:r>
              <a:rPr lang="en-US" altLang="en-US" sz="3200" dirty="0" smtClean="0">
                <a:solidFill>
                  <a:srgbClr val="000099"/>
                </a:solidFill>
              </a:rPr>
              <a:t>U.S. Department of Commerce</a:t>
            </a:r>
            <a:br>
              <a:rPr lang="en-US" altLang="en-US" sz="3200" dirty="0" smtClean="0">
                <a:solidFill>
                  <a:srgbClr val="000099"/>
                </a:solidFill>
              </a:rPr>
            </a:br>
            <a:r>
              <a:rPr lang="en-US" altLang="en-US" sz="3200" dirty="0" smtClean="0">
                <a:solidFill>
                  <a:srgbClr val="000099"/>
                </a:solidFill>
              </a:rPr>
              <a:t>National Oceanic &amp; Atmospheric Administration</a:t>
            </a:r>
            <a:r>
              <a:rPr lang="en-US" altLang="en-US" sz="3200" b="1" u="sng" dirty="0" smtClean="0">
                <a:solidFill>
                  <a:srgbClr val="000099"/>
                </a:solidFill>
              </a:rPr>
              <a:t/>
            </a:r>
            <a:br>
              <a:rPr lang="en-US" altLang="en-US" sz="3200" b="1" u="sng" dirty="0" smtClean="0">
                <a:solidFill>
                  <a:srgbClr val="000099"/>
                </a:solidFill>
              </a:rPr>
            </a:br>
            <a:r>
              <a:rPr lang="en-US" altLang="en-US" sz="3200" b="1" u="sng" dirty="0" smtClean="0">
                <a:solidFill>
                  <a:srgbClr val="000099"/>
                </a:solidFill>
              </a:rPr>
              <a:t>National Geodetic Survey</a:t>
            </a:r>
            <a:r>
              <a:rPr lang="en-US" altLang="en-US" sz="3200" b="1" dirty="0" smtClean="0">
                <a:solidFill>
                  <a:srgbClr val="000099"/>
                </a:solidFill>
              </a:rPr>
              <a:t>  </a:t>
            </a:r>
            <a:endParaRPr lang="en-US" altLang="en-US" sz="3200" dirty="0" smtClean="0">
              <a:solidFill>
                <a:srgbClr val="000099"/>
              </a:solidFill>
            </a:endParaRPr>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b="1" i="1" dirty="0" smtClean="0"/>
              <a:t>Mission</a:t>
            </a:r>
            <a:r>
              <a:rPr lang="en-US" altLang="zh-CN" sz="2400" b="1" dirty="0" smtClean="0"/>
              <a:t>:</a:t>
            </a:r>
            <a:r>
              <a:rPr lang="en-US" altLang="zh-CN" sz="2400" dirty="0" smtClean="0"/>
              <a:t> </a:t>
            </a:r>
            <a:r>
              <a:rPr lang="en-US" altLang="zh-CN" sz="2400" u="sng" dirty="0" smtClean="0"/>
              <a:t>To define, maintain &amp; provide access to the </a:t>
            </a:r>
          </a:p>
          <a:p>
            <a:pPr marL="0" indent="0" algn="ctr">
              <a:lnSpc>
                <a:spcPct val="90000"/>
              </a:lnSpc>
              <a:buFontTx/>
              <a:buNone/>
            </a:pPr>
            <a:r>
              <a:rPr lang="en-US" altLang="zh-CN" sz="2400" b="1" i="1" u="sng" dirty="0" smtClean="0">
                <a:solidFill>
                  <a:srgbClr val="3333CC"/>
                </a:solidFill>
              </a:rPr>
              <a:t>National Spatial Reference System (NSRS)</a:t>
            </a:r>
            <a:r>
              <a:rPr lang="en-US" altLang="zh-CN" sz="2400" b="1" dirty="0" smtClean="0"/>
              <a:t> </a:t>
            </a:r>
          </a:p>
          <a:p>
            <a:pPr marL="0" indent="0" algn="ctr">
              <a:lnSpc>
                <a:spcPct val="90000"/>
              </a:lnSpc>
              <a:buFontTx/>
              <a:buNone/>
            </a:pPr>
            <a:r>
              <a:rPr lang="en-US" altLang="zh-CN" sz="2400" u="sng" dirty="0" smtClean="0"/>
              <a:t>to meet our Nation’s economic, social &amp; environmental needs</a:t>
            </a:r>
          </a:p>
        </p:txBody>
      </p:sp>
      <p:sp>
        <p:nvSpPr>
          <p:cNvPr id="25605" name="TextBox 4"/>
          <p:cNvSpPr txBox="1">
            <a:spLocks noChangeArrowheads="1"/>
          </p:cNvSpPr>
          <p:nvPr/>
        </p:nvSpPr>
        <p:spPr bwMode="auto">
          <a:xfrm>
            <a:off x="1325880" y="3886200"/>
            <a:ext cx="6643688" cy="2462213"/>
          </a:xfrm>
          <a:prstGeom prst="rect">
            <a:avLst/>
          </a:prstGeom>
          <a:solidFill>
            <a:srgbClr val="CCECFF"/>
          </a:solidFill>
          <a:ln w="38100">
            <a:solidFill>
              <a:srgbClr val="000099"/>
            </a:solidFill>
          </a:ln>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National Spatial Reference System</a:t>
            </a:r>
            <a:endParaRPr kumimoji="0" lang="en-US" altLang="en-US" sz="2400" b="1"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			* Latitude				*  Scale</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Longitude</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Gravity</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 typeface="Arial"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Height	</a:t>
            </a:r>
            <a:r>
              <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rPr>
              <a:t>			*  </a:t>
            </a:r>
            <a:r>
              <a:rPr kumimoji="0" lang="en-US" altLang="en-US" sz="2200" b="0" i="0" u="none" strike="noStrike" kern="1200" cap="none" spc="0" normalizeH="0" baseline="0" noProof="0" dirty="0" smtClean="0">
                <a:ln>
                  <a:noFill/>
                </a:ln>
                <a:solidFill>
                  <a:prstClr val="black"/>
                </a:solidFill>
                <a:effectLst/>
                <a:uLnTx/>
                <a:uFillTx/>
                <a:latin typeface="Calibri" pitchFamily="34" charset="0"/>
                <a:ea typeface="MS PGothic" pitchFamily="34" charset="-128"/>
                <a:cs typeface="Arial"/>
                <a:sym typeface="Arial"/>
              </a:rPr>
              <a:t>Orientation</a:t>
            </a:r>
            <a:endParaRPr kumimoji="0" lang="en-US" altLang="en-US" sz="2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pitchFamily="34" charset="0"/>
              <a:ea typeface="MS PGothic" pitchFamily="34" charset="-128"/>
              <a:cs typeface="Arial"/>
              <a:sym typeface="Arial"/>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rPr>
              <a:t>&amp; their </a:t>
            </a:r>
            <a:r>
              <a:rPr kumimoji="0" lang="en-US" altLang="en-US" sz="2400" b="1" i="1" u="sng" strike="noStrike" kern="1200" cap="none" spc="0" normalizeH="0" baseline="0" noProof="0" dirty="0" smtClean="0">
                <a:ln>
                  <a:noFill/>
                </a:ln>
                <a:solidFill>
                  <a:srgbClr val="C00000"/>
                </a:solidFill>
                <a:effectLst/>
                <a:uLnTx/>
                <a:uFillTx/>
                <a:latin typeface="Calibri" pitchFamily="34" charset="0"/>
                <a:ea typeface="MS PGothic" pitchFamily="34" charset="-128"/>
                <a:cs typeface="Arial"/>
                <a:sym typeface="Arial"/>
              </a:rPr>
              <a:t>variations in time</a:t>
            </a:r>
            <a:endParaRPr kumimoji="0" lang="en-US" altLang="en-US" sz="2400" b="1" i="1" u="sng" strike="noStrike" kern="1200" cap="none" spc="0" normalizeH="0" baseline="0" noProof="0" dirty="0">
              <a:ln>
                <a:noFill/>
              </a:ln>
              <a:solidFill>
                <a:srgbClr val="C00000"/>
              </a:solidFill>
              <a:effectLst/>
              <a:uLnTx/>
              <a:uFillTx/>
              <a:latin typeface="Calibri" pitchFamily="34" charset="0"/>
              <a:ea typeface="MS PGothic" pitchFamily="34" charset="-128"/>
              <a:cs typeface="Arial"/>
              <a:sym typeface="Arial"/>
            </a:endParaRPr>
          </a:p>
        </p:txBody>
      </p:sp>
    </p:spTree>
    <p:extLst>
      <p:ext uri="{BB962C8B-B14F-4D97-AF65-F5344CB8AC3E}">
        <p14:creationId xmlns:p14="http://schemas.microsoft.com/office/powerpoint/2010/main" val="1422380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Gray Slide background - 0813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3"/>
          <a:srcRect l="6322" t="9447" r="54598" b="12786"/>
          <a:stretch/>
        </p:blipFill>
        <p:spPr>
          <a:xfrm>
            <a:off x="1790143" y="741872"/>
            <a:ext cx="5620228" cy="6116128"/>
          </a:xfrm>
          <a:prstGeom prst="rect">
            <a:avLst/>
          </a:prstGeom>
          <a:ln w="25400">
            <a:solidFill>
              <a:srgbClr val="000099"/>
            </a:solidFill>
          </a:ln>
        </p:spPr>
      </p:pic>
      <p:sp>
        <p:nvSpPr>
          <p:cNvPr id="12" name="Rectangle 11"/>
          <p:cNvSpPr/>
          <p:nvPr/>
        </p:nvSpPr>
        <p:spPr>
          <a:xfrm>
            <a:off x="2175918" y="2844800"/>
            <a:ext cx="2665024" cy="22013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3132673" y="804325"/>
            <a:ext cx="2898550" cy="307777"/>
          </a:xfrm>
          <a:prstGeom prst="rect">
            <a:avLst/>
          </a:prstGeom>
          <a:solidFill>
            <a:schemeClr val="bg1"/>
          </a:solidFill>
        </p:spPr>
        <p:txBody>
          <a:bodyPr wrap="none" rtlCol="0">
            <a:spAutoFit/>
          </a:bodyPr>
          <a:lstStyle/>
          <a:p>
            <a:r>
              <a:rPr lang="en-US" dirty="0" smtClean="0"/>
              <a:t>NGS OPUS SOLUTION REPORT</a:t>
            </a:r>
            <a:endParaRPr lang="en-US" dirty="0"/>
          </a:p>
        </p:txBody>
      </p:sp>
      <p:sp>
        <p:nvSpPr>
          <p:cNvPr id="7" name="Rectangle 6"/>
          <p:cNvSpPr/>
          <p:nvPr/>
        </p:nvSpPr>
        <p:spPr>
          <a:xfrm>
            <a:off x="5454869" y="2834290"/>
            <a:ext cx="1490747" cy="220133"/>
          </a:xfrm>
          <a:prstGeom prst="rect">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175918" y="3069339"/>
            <a:ext cx="2665024" cy="10515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130140" y="3054986"/>
            <a:ext cx="1815475" cy="1051560"/>
          </a:xfrm>
          <a:prstGeom prst="rect">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
          <p:cNvSpPr txBox="1">
            <a:spLocks noChangeArrowheads="1"/>
          </p:cNvSpPr>
          <p:nvPr/>
        </p:nvSpPr>
        <p:spPr bwMode="auto">
          <a:xfrm>
            <a:off x="426720" y="24139"/>
            <a:ext cx="8458200" cy="65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2800" b="1" dirty="0" smtClean="0">
                <a:solidFill>
                  <a:srgbClr val="000099"/>
                </a:solidFill>
              </a:rPr>
              <a:t>Geometric Position Epochs</a:t>
            </a:r>
            <a:endParaRPr lang="en-US" altLang="en-US" sz="2800" b="1" dirty="0" smtClean="0">
              <a:solidFill>
                <a:srgbClr val="FF0000"/>
              </a:solidFill>
            </a:endParaRPr>
          </a:p>
        </p:txBody>
      </p:sp>
    </p:spTree>
    <p:extLst>
      <p:ext uri="{BB962C8B-B14F-4D97-AF65-F5344CB8AC3E}">
        <p14:creationId xmlns:p14="http://schemas.microsoft.com/office/powerpoint/2010/main" val="1672881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37050"/>
            <a:ext cx="8229600" cy="1143000"/>
          </a:xfrm>
        </p:spPr>
        <p:txBody>
          <a:bodyPr/>
          <a:lstStyle/>
          <a:p>
            <a:pPr algn="ctr" eaLnBrk="1" hangingPunct="1"/>
            <a:r>
              <a:rPr lang="en-US" altLang="en-US" sz="3600" b="1" dirty="0" smtClean="0">
                <a:solidFill>
                  <a:srgbClr val="000099"/>
                </a:solidFill>
              </a:rPr>
              <a:t>New U.S. Vertical Datum in 2022</a:t>
            </a:r>
          </a:p>
        </p:txBody>
      </p:sp>
    </p:spTree>
    <p:extLst>
      <p:ext uri="{BB962C8B-B14F-4D97-AF65-F5344CB8AC3E}">
        <p14:creationId xmlns:p14="http://schemas.microsoft.com/office/powerpoint/2010/main" val="124325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Content Placeholder 2"/>
          <p:cNvSpPr>
            <a:spLocks noGrp="1"/>
          </p:cNvSpPr>
          <p:nvPr>
            <p:ph idx="1"/>
          </p:nvPr>
        </p:nvSpPr>
        <p:spPr>
          <a:xfrm>
            <a:off x="1219200" y="2078829"/>
            <a:ext cx="7162800" cy="3933825"/>
          </a:xfrm>
        </p:spPr>
        <p:txBody>
          <a:bodyPr/>
          <a:lstStyle/>
          <a:p>
            <a:r>
              <a:rPr lang="en-US" altLang="en-US" sz="2400" b="1" dirty="0" smtClean="0"/>
              <a:t>NAVD 88 suffers from </a:t>
            </a:r>
            <a:r>
              <a:rPr lang="en-US" altLang="en-US" sz="2400" b="1" u="sng" dirty="0" smtClean="0"/>
              <a:t>use of bench marks </a:t>
            </a:r>
            <a:r>
              <a:rPr lang="en-US" altLang="en-US" sz="2400" b="1" dirty="0" smtClean="0"/>
              <a:t>that:</a:t>
            </a:r>
          </a:p>
          <a:p>
            <a:pPr lvl="1"/>
            <a:r>
              <a:rPr lang="en-US" altLang="en-US" sz="2400" dirty="0" smtClean="0"/>
              <a:t>Are almost never re-checked for movement</a:t>
            </a:r>
          </a:p>
          <a:p>
            <a:pPr lvl="1"/>
            <a:r>
              <a:rPr lang="en-US" altLang="en-US" sz="2400" dirty="0" smtClean="0"/>
              <a:t>Disappear by the thousands every year</a:t>
            </a:r>
          </a:p>
          <a:p>
            <a:pPr lvl="1"/>
            <a:r>
              <a:rPr lang="en-US" altLang="en-US" sz="2400" dirty="0" smtClean="0"/>
              <a:t>Are not funded for replacement</a:t>
            </a:r>
          </a:p>
          <a:p>
            <a:pPr lvl="1"/>
            <a:r>
              <a:rPr lang="en-US" altLang="en-US" sz="2400" dirty="0" smtClean="0"/>
              <a:t>Are not necessarily in convenient places</a:t>
            </a:r>
          </a:p>
          <a:p>
            <a:pPr lvl="1"/>
            <a:r>
              <a:rPr lang="en-US" altLang="en-US" sz="2400" dirty="0" smtClean="0"/>
              <a:t>Don’t exist in most of Alaska</a:t>
            </a:r>
          </a:p>
          <a:p>
            <a:pPr lvl="1"/>
            <a:r>
              <a:rPr lang="en-US" altLang="en-US" sz="2400" dirty="0" smtClean="0"/>
              <a:t>Were determined by leveling from a single point, allowing cross-country error build up</a:t>
            </a:r>
          </a:p>
          <a:p>
            <a:pPr lvl="1"/>
            <a:endParaRPr lang="en-US" altLang="en-US" dirty="0" smtClean="0"/>
          </a:p>
          <a:p>
            <a:endParaRPr lang="en-US" altLang="en-US" dirty="0" smtClean="0"/>
          </a:p>
          <a:p>
            <a:endParaRPr lang="en-US" altLang="en-US" dirty="0" smtClean="0"/>
          </a:p>
        </p:txBody>
      </p:sp>
      <p:sp>
        <p:nvSpPr>
          <p:cNvPr id="4" name="Title 1"/>
          <p:cNvSpPr txBox="1">
            <a:spLocks/>
          </p:cNvSpPr>
          <p:nvPr/>
        </p:nvSpPr>
        <p:spPr bwMode="auto">
          <a:xfrm>
            <a:off x="0" y="8465"/>
            <a:ext cx="9144000" cy="794336"/>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0" cap="none" spc="0" normalizeH="0" baseline="0" noProof="0" dirty="0" smtClean="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Why </a:t>
            </a:r>
            <a:r>
              <a:rPr kumimoji="0" lang="en-US" alt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rPr>
              <a:t>isn’t NAVD 88 good enough anymore?</a:t>
            </a:r>
            <a:endParaRPr kumimoji="0" lang="en-US" sz="3600" b="1" i="0" u="none" strike="noStrike" kern="0" cap="none" spc="0" normalizeH="0" baseline="0" noProof="0" dirty="0">
              <a:ln>
                <a:noFill/>
              </a:ln>
              <a:solidFill>
                <a:srgbClr val="000099"/>
              </a:solidFill>
              <a:effectLst/>
              <a:uLnTx/>
              <a:uFillTx/>
              <a:latin typeface="Calibri" panose="020F0502020204030204" pitchFamily="34" charset="0"/>
              <a:ea typeface="ＭＳ Ｐゴシック" pitchFamily="34" charset="-128"/>
              <a:cs typeface="Calibri" panose="020F0502020204030204" pitchFamily="34" charset="0"/>
              <a:sym typeface="Arial"/>
            </a:endParaRPr>
          </a:p>
        </p:txBody>
      </p:sp>
      <p:pic>
        <p:nvPicPr>
          <p:cNvPr id="809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 y="5489631"/>
            <a:ext cx="1821422" cy="136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5496297"/>
            <a:ext cx="1828800" cy="137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0173" y="3079373"/>
            <a:ext cx="1703827" cy="153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 y="2796984"/>
            <a:ext cx="1486695" cy="226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7377" y="1008448"/>
            <a:ext cx="9136624" cy="177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2575" indent="-282575">
              <a:buNone/>
            </a:pPr>
            <a:r>
              <a:rPr lang="en-US" altLang="en-US" sz="2400" b="1" dirty="0" smtClean="0">
                <a:solidFill>
                  <a:srgbClr val="FF0000"/>
                </a:solidFill>
              </a:rPr>
              <a:t>*  NAVD 88 is a terrestrial based vertical datum that changes as the land changes.</a:t>
            </a:r>
            <a:endParaRPr lang="en-US" altLang="en-US" dirty="0" smtClean="0">
              <a:solidFill>
                <a:srgbClr val="FF0000"/>
              </a:solidFill>
            </a:endParaRPr>
          </a:p>
        </p:txBody>
      </p:sp>
    </p:spTree>
    <p:extLst>
      <p:ext uri="{BB962C8B-B14F-4D97-AF65-F5344CB8AC3E}">
        <p14:creationId xmlns:p14="http://schemas.microsoft.com/office/powerpoint/2010/main" val="203663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idx="1"/>
          </p:nvPr>
        </p:nvSpPr>
        <p:spPr>
          <a:xfrm>
            <a:off x="1218902" y="1737360"/>
            <a:ext cx="7162726" cy="3933527"/>
          </a:xfrm>
        </p:spPr>
        <p:txBody>
          <a:bodyPr lIns="88882" tIns="50791" rIns="88882" bIns="50791"/>
          <a:lstStyle/>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Long </a:t>
            </a:r>
            <a:r>
              <a:rPr lang="en-US" altLang="en-US" sz="2400" dirty="0">
                <a:solidFill>
                  <a:srgbClr val="000099"/>
                </a:solidFill>
                <a:latin typeface="Times New Roman" pitchFamily="18" charset="0"/>
                <a:cs typeface="Times New Roman" pitchFamily="18" charset="0"/>
                <a:sym typeface="Times New Roman" pitchFamily="18" charset="0"/>
              </a:rPr>
              <a:t>term fix:  </a:t>
            </a:r>
            <a:r>
              <a:rPr lang="en-US" altLang="en-US" sz="2400" b="1" dirty="0">
                <a:solidFill>
                  <a:srgbClr val="000099"/>
                </a:solidFill>
                <a:latin typeface="Times New Roman" pitchFamily="18" charset="0"/>
                <a:cs typeface="Times New Roman" pitchFamily="18" charset="0"/>
                <a:sym typeface="Times New Roman" pitchFamily="18" charset="0"/>
              </a:rPr>
              <a:t>Re-level some/all of NAVD 88</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81,500 km of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order leveling at least</a:t>
            </a:r>
          </a:p>
          <a:p>
            <a:pPr marL="455398" lvl="1" indent="-133941" defTabSz="913028" eaLnBrk="1">
              <a:spcBef>
                <a:spcPts val="422"/>
              </a:spcBef>
              <a:buClr>
                <a:srgbClr val="000000"/>
              </a:buClr>
              <a:buFont typeface="ArialMT" charset="0"/>
              <a:buChar char="–"/>
            </a:pPr>
            <a:r>
              <a:rPr lang="en-US" altLang="en-US" sz="2000" dirty="0">
                <a:solidFill>
                  <a:srgbClr val="000099"/>
                </a:solidFill>
                <a:latin typeface="Times New Roman" pitchFamily="18" charset="0"/>
                <a:cs typeface="Times New Roman" pitchFamily="18" charset="0"/>
                <a:sym typeface="Times New Roman" pitchFamily="18" charset="0"/>
              </a:rPr>
              <a:t>625,000 km of mixed 1</a:t>
            </a:r>
            <a:r>
              <a:rPr lang="en-US" altLang="en-US" sz="2000" baseline="31000" dirty="0">
                <a:solidFill>
                  <a:srgbClr val="000099"/>
                </a:solidFill>
                <a:latin typeface="Times New Roman" pitchFamily="18" charset="0"/>
                <a:cs typeface="Times New Roman" pitchFamily="18" charset="0"/>
                <a:sym typeface="Times New Roman" pitchFamily="18" charset="0"/>
              </a:rPr>
              <a:t>st</a:t>
            </a:r>
            <a:r>
              <a:rPr lang="en-US" altLang="en-US" sz="2000" dirty="0">
                <a:solidFill>
                  <a:srgbClr val="000099"/>
                </a:solidFill>
                <a:latin typeface="Times New Roman" pitchFamily="18" charset="0"/>
                <a:cs typeface="Times New Roman" pitchFamily="18" charset="0"/>
                <a:sym typeface="Times New Roman" pitchFamily="18" charset="0"/>
              </a:rPr>
              <a:t> and 2</a:t>
            </a:r>
            <a:r>
              <a:rPr lang="en-US" altLang="en-US" sz="2000" baseline="31000" dirty="0">
                <a:solidFill>
                  <a:srgbClr val="000099"/>
                </a:solidFill>
                <a:latin typeface="Times New Roman" pitchFamily="18" charset="0"/>
                <a:cs typeface="Times New Roman" pitchFamily="18" charset="0"/>
                <a:sym typeface="Times New Roman" pitchFamily="18" charset="0"/>
              </a:rPr>
              <a:t>nd</a:t>
            </a:r>
            <a:r>
              <a:rPr lang="en-US" altLang="en-US" sz="2000" dirty="0">
                <a:solidFill>
                  <a:srgbClr val="000099"/>
                </a:solidFill>
                <a:latin typeface="Times New Roman" pitchFamily="18" charset="0"/>
                <a:cs typeface="Times New Roman" pitchFamily="18" charset="0"/>
                <a:sym typeface="Times New Roman" pitchFamily="18" charset="0"/>
              </a:rPr>
              <a:t> order leveling</a:t>
            </a:r>
          </a:p>
          <a:p>
            <a:pPr marL="152916" indent="-152916" defTabSz="913028" eaLnBrk="1">
              <a:spcBef>
                <a:spcPts val="492"/>
              </a:spcBef>
              <a:buNone/>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Re-leveling </a:t>
            </a:r>
            <a:r>
              <a:rPr lang="en-US" altLang="en-US" sz="2400" dirty="0">
                <a:solidFill>
                  <a:srgbClr val="000099"/>
                </a:solidFill>
                <a:latin typeface="Times New Roman" pitchFamily="18" charset="0"/>
                <a:cs typeface="Times New Roman" pitchFamily="18" charset="0"/>
                <a:sym typeface="Times New Roman" pitchFamily="18" charset="0"/>
              </a:rPr>
              <a:t>NAVD 88 estimated to cost between</a:t>
            </a:r>
          </a:p>
          <a:p>
            <a:pPr marL="455398" lvl="1" indent="-133941" defTabSz="913028" eaLnBrk="1">
              <a:spcBef>
                <a:spcPts val="422"/>
              </a:spcBef>
              <a:buNone/>
            </a:pPr>
            <a:r>
              <a:rPr lang="en-US" altLang="en-US" sz="2400" b="1" i="1" dirty="0">
                <a:solidFill>
                  <a:srgbClr val="000099"/>
                </a:solidFill>
                <a:latin typeface="Times New Roman" pitchFamily="18" charset="0"/>
                <a:cs typeface="Times New Roman" pitchFamily="18" charset="0"/>
                <a:sym typeface="Times New Roman" pitchFamily="18" charset="0"/>
              </a:rPr>
              <a:t>$200 Million </a:t>
            </a:r>
            <a:r>
              <a:rPr lang="en-US" altLang="en-US" sz="2400" dirty="0">
                <a:solidFill>
                  <a:srgbClr val="000099"/>
                </a:solidFill>
                <a:latin typeface="Times New Roman" pitchFamily="18" charset="0"/>
                <a:cs typeface="Times New Roman" pitchFamily="18" charset="0"/>
                <a:sym typeface="Times New Roman" pitchFamily="18" charset="0"/>
              </a:rPr>
              <a:t>and </a:t>
            </a:r>
            <a:r>
              <a:rPr lang="en-US" altLang="en-US" sz="2400" b="1" i="1" dirty="0">
                <a:solidFill>
                  <a:srgbClr val="000099"/>
                </a:solidFill>
                <a:latin typeface="Times New Roman" pitchFamily="18" charset="0"/>
                <a:cs typeface="Times New Roman" pitchFamily="18" charset="0"/>
                <a:sym typeface="Times New Roman" pitchFamily="18" charset="0"/>
              </a:rPr>
              <a:t>$2 Billion</a:t>
            </a:r>
          </a:p>
          <a:p>
            <a:pPr marL="152916" indent="-152916" defTabSz="913028" eaLnBrk="1">
              <a:spcBef>
                <a:spcPts val="492"/>
              </a:spcBef>
              <a:buNone/>
            </a:pPr>
            <a:endParaRPr lang="en-US" altLang="en-US" sz="2400" dirty="0" smtClean="0">
              <a:solidFill>
                <a:srgbClr val="000099"/>
              </a:solidFill>
              <a:latin typeface="Times New Roman" pitchFamily="18" charset="0"/>
              <a:cs typeface="Times New Roman" pitchFamily="18" charset="0"/>
              <a:sym typeface="Times New Roman" pitchFamily="18" charset="0"/>
            </a:endParaRPr>
          </a:p>
          <a:p>
            <a:pPr defTabSz="913028" eaLnBrk="1">
              <a:spcBef>
                <a:spcPts val="492"/>
              </a:spcBef>
            </a:pPr>
            <a:r>
              <a:rPr lang="en-US" altLang="en-US" sz="2400" dirty="0" smtClean="0">
                <a:solidFill>
                  <a:srgbClr val="000099"/>
                </a:solidFill>
                <a:latin typeface="Times New Roman" pitchFamily="18" charset="0"/>
                <a:cs typeface="Times New Roman" pitchFamily="18" charset="0"/>
                <a:sym typeface="Times New Roman" pitchFamily="18" charset="0"/>
              </a:rPr>
              <a:t>Time factor in that amount of leveling</a:t>
            </a:r>
          </a:p>
          <a:p>
            <a:pPr defTabSz="913028" eaLnBrk="1">
              <a:spcBef>
                <a:spcPts val="492"/>
              </a:spcBef>
            </a:pPr>
            <a:endParaRPr lang="en-US" altLang="en-US" sz="2400" dirty="0">
              <a:solidFill>
                <a:srgbClr val="000099"/>
              </a:solidFill>
              <a:latin typeface="Times New Roman" pitchFamily="18" charset="0"/>
              <a:cs typeface="Times New Roman" pitchFamily="18" charset="0"/>
              <a:sym typeface="Times New Roman" pitchFamily="18" charset="0"/>
            </a:endParaRPr>
          </a:p>
          <a:p>
            <a:pPr marL="152916" indent="-152916" defTabSz="913028" eaLnBrk="1">
              <a:spcBef>
                <a:spcPts val="492"/>
              </a:spcBef>
              <a:buClr>
                <a:srgbClr val="000000"/>
              </a:buClr>
              <a:buFont typeface="ArialMT" charset="0"/>
              <a:buChar char="•"/>
            </a:pPr>
            <a:r>
              <a:rPr lang="en-US" altLang="en-US" sz="2400" dirty="0" smtClean="0">
                <a:solidFill>
                  <a:srgbClr val="000099"/>
                </a:solidFill>
                <a:latin typeface="Times New Roman" pitchFamily="18" charset="0"/>
                <a:cs typeface="Times New Roman" pitchFamily="18" charset="0"/>
                <a:sym typeface="Times New Roman" pitchFamily="18" charset="0"/>
              </a:rPr>
              <a:t>   Still would have </a:t>
            </a:r>
            <a:r>
              <a:rPr lang="en-US" altLang="en-US" sz="2400" dirty="0">
                <a:solidFill>
                  <a:srgbClr val="000099"/>
                </a:solidFill>
                <a:latin typeface="Times New Roman" pitchFamily="18" charset="0"/>
                <a:cs typeface="Times New Roman" pitchFamily="18" charset="0"/>
                <a:sym typeface="Times New Roman" pitchFamily="18" charset="0"/>
              </a:rPr>
              <a:t>problems related to passive control</a:t>
            </a:r>
            <a:endParaRPr lang="en-US" altLang="en-US" dirty="0" smtClean="0">
              <a:solidFill>
                <a:srgbClr val="000099"/>
              </a:solidFill>
              <a:latin typeface="Times New Roman" pitchFamily="18" charset="0"/>
              <a:cs typeface="Times New Roman" pitchFamily="18" charset="0"/>
              <a:sym typeface="Times New Roman" pitchFamily="18" charset="0"/>
            </a:endParaRPr>
          </a:p>
        </p:txBody>
      </p:sp>
      <p:sp>
        <p:nvSpPr>
          <p:cNvPr id="11" name="Slide Number Placeholder 10"/>
          <p:cNvSpPr>
            <a:spLocks noGrp="1"/>
          </p:cNvSpPr>
          <p:nvPr>
            <p:ph type="sldNum" sz="quarter" idx="12"/>
          </p:nvPr>
        </p:nvSpPr>
        <p:spPr/>
        <p:txBody>
          <a:bodyPr/>
          <a:lstStyle/>
          <a:p>
            <a:pPr>
              <a:defRPr/>
            </a:pPr>
            <a:fld id="{847BB9FE-28EC-47D2-9ED3-72F298FD4A9A}" type="slidenum">
              <a:rPr lang="en-US" smtClean="0"/>
              <a:pPr>
                <a:defRPr/>
              </a:pPr>
              <a:t>23</a:t>
            </a:fld>
            <a:endParaRPr lang="en-US" dirty="0"/>
          </a:p>
        </p:txBody>
      </p:sp>
      <p:sp>
        <p:nvSpPr>
          <p:cNvPr id="8" name="Rectangle 5"/>
          <p:cNvSpPr>
            <a:spLocks/>
          </p:cNvSpPr>
          <p:nvPr/>
        </p:nvSpPr>
        <p:spPr bwMode="auto">
          <a:xfrm>
            <a:off x="274320" y="623588"/>
            <a:ext cx="8457530" cy="65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82" tIns="50791" rIns="88882" bIns="50791" anchor="ctr">
            <a:spAutoFit/>
          </a:bodyPr>
          <a:lstStyle>
            <a:lvl1pPr defTabSz="1298575" eaLnBrk="0">
              <a:defRPr sz="3600">
                <a:solidFill>
                  <a:srgbClr val="000000"/>
                </a:solidFill>
                <a:latin typeface="Helvetica Light" charset="0"/>
                <a:ea typeface="Helvetica Light" charset="0"/>
                <a:cs typeface="Helvetica Light" charset="0"/>
                <a:sym typeface="Helvetica Light" charset="0"/>
              </a:defRPr>
            </a:lvl1pPr>
            <a:lvl2pPr marL="742950" indent="-285750" defTabSz="1298575" eaLnBrk="0">
              <a:defRPr sz="3600">
                <a:solidFill>
                  <a:srgbClr val="000000"/>
                </a:solidFill>
                <a:latin typeface="Helvetica Light" charset="0"/>
                <a:ea typeface="Helvetica Light" charset="0"/>
                <a:cs typeface="Helvetica Light" charset="0"/>
                <a:sym typeface="Helvetica Light" charset="0"/>
              </a:defRPr>
            </a:lvl2pPr>
            <a:lvl3pPr marL="1143000" indent="-228600" defTabSz="1298575" eaLnBrk="0">
              <a:defRPr sz="3600">
                <a:solidFill>
                  <a:srgbClr val="000000"/>
                </a:solidFill>
                <a:latin typeface="Helvetica Light" charset="0"/>
                <a:ea typeface="Helvetica Light" charset="0"/>
                <a:cs typeface="Helvetica Light" charset="0"/>
                <a:sym typeface="Helvetica Light" charset="0"/>
              </a:defRPr>
            </a:lvl3pPr>
            <a:lvl4pPr marL="1600200" indent="-228600" defTabSz="1298575" eaLnBrk="0">
              <a:defRPr sz="3600">
                <a:solidFill>
                  <a:srgbClr val="000000"/>
                </a:solidFill>
                <a:latin typeface="Helvetica Light" charset="0"/>
                <a:ea typeface="Helvetica Light" charset="0"/>
                <a:cs typeface="Helvetica Light" charset="0"/>
                <a:sym typeface="Helvetica Light" charset="0"/>
              </a:defRPr>
            </a:lvl4pPr>
            <a:lvl5pPr marL="2057400" indent="-228600" defTabSz="1298575"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1298575"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ctr" eaLnBrk="1"/>
            <a:r>
              <a:rPr lang="en-US" altLang="en-US" b="1" dirty="0">
                <a:solidFill>
                  <a:srgbClr val="000099"/>
                </a:solidFill>
                <a:latin typeface="Times New Roman" pitchFamily="18" charset="0"/>
                <a:cs typeface="Times New Roman" pitchFamily="18" charset="0"/>
                <a:sym typeface="Times New Roman" pitchFamily="18" charset="0"/>
              </a:rPr>
              <a:t>Can NAVD 88 be fixed? </a:t>
            </a:r>
          </a:p>
        </p:txBody>
      </p:sp>
    </p:spTree>
    <p:extLst>
      <p:ext uri="{BB962C8B-B14F-4D97-AF65-F5344CB8AC3E}">
        <p14:creationId xmlns:p14="http://schemas.microsoft.com/office/powerpoint/2010/main" val="2075650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spTree>
    <p:extLst>
      <p:ext uri="{BB962C8B-B14F-4D97-AF65-F5344CB8AC3E}">
        <p14:creationId xmlns:p14="http://schemas.microsoft.com/office/powerpoint/2010/main" val="660706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2AF26CA5-2064-4536-BE01-19465BB46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474" y="96992"/>
            <a:ext cx="5212053" cy="675249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3225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428112"/>
            <a:ext cx="9144000" cy="1143000"/>
          </a:xfrm>
        </p:spPr>
        <p:txBody>
          <a:bodyPr/>
          <a:lstStyle/>
          <a:p>
            <a:r>
              <a:rPr lang="en-US" altLang="en-US" sz="3600" b="1" dirty="0" smtClean="0">
                <a:solidFill>
                  <a:srgbClr val="000099"/>
                </a:solidFill>
                <a:cs typeface="Times New Roman" pitchFamily="18" charset="0"/>
              </a:rPr>
              <a:t>NEW VERTICAL DATUM (Rationale)</a:t>
            </a:r>
            <a:endParaRPr lang="en-US" altLang="en-US" sz="3600" b="1" dirty="0" smtClean="0">
              <a:solidFill>
                <a:srgbClr val="000099"/>
              </a:solidFill>
            </a:endParaRPr>
          </a:p>
        </p:txBody>
      </p:sp>
      <p:sp>
        <p:nvSpPr>
          <p:cNvPr id="32771" name="Rectangle 10"/>
          <p:cNvSpPr>
            <a:spLocks noChangeArrowheads="1"/>
          </p:cNvSpPr>
          <p:nvPr/>
        </p:nvSpPr>
        <p:spPr bwMode="auto">
          <a:xfrm>
            <a:off x="0" y="1708730"/>
            <a:ext cx="9144000"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To be consistent with the shift in the geometric reference frame/ellipsoid (2022)</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a:solidFill>
                  <a:srgbClr val="000099"/>
                </a:solidFill>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a:t>
            </a:r>
            <a:r>
              <a:rPr lang="en-US" altLang="en-US" sz="2400" dirty="0" smtClean="0">
                <a:solidFill>
                  <a:srgbClr val="000099"/>
                </a:solidFill>
                <a:latin typeface="Times New Roman" pitchFamily="18" charset="0"/>
                <a:ea typeface="MS PGothic" pitchFamily="34" charset="-128"/>
                <a:cs typeface="Times New Roman" pitchFamily="18" charset="0"/>
              </a:rPr>
              <a:t>the geoid </a:t>
            </a:r>
            <a:r>
              <a:rPr lang="en-US" altLang="en-US" sz="2400" i="1" dirty="0">
                <a:solidFill>
                  <a:srgbClr val="000099"/>
                </a:solidFill>
                <a:latin typeface="Times New Roman" pitchFamily="18" charset="0"/>
                <a:ea typeface="MS PGothic" pitchFamily="34" charset="-128"/>
                <a:cs typeface="Times New Roman" pitchFamily="18" charset="0"/>
              </a:rPr>
              <a:t>(GNSS/GRAV-D</a:t>
            </a:r>
            <a:r>
              <a:rPr lang="en-US" altLang="en-US" sz="2400" i="1" dirty="0" smtClean="0">
                <a:solidFill>
                  <a:srgbClr val="000099"/>
                </a:solidFill>
                <a:latin typeface="Times New Roman" pitchFamily="18" charset="0"/>
                <a:ea typeface="MS PGothic" pitchFamily="34" charset="-128"/>
                <a:cs typeface="Times New Roman" pitchFamily="18" charset="0"/>
              </a:rPr>
              <a:t>)</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smtClean="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Goal - ability </a:t>
            </a:r>
            <a:r>
              <a:rPr lang="en-US" altLang="en-US" sz="2400" dirty="0">
                <a:solidFill>
                  <a:srgbClr val="000099"/>
                </a:solidFill>
                <a:latin typeface="Times New Roman" pitchFamily="18" charset="0"/>
                <a:ea typeface="MS PGothic" pitchFamily="34" charset="-128"/>
                <a:cs typeface="Times New Roman" pitchFamily="18" charset="0"/>
              </a:rPr>
              <a:t>to establish </a:t>
            </a:r>
            <a:r>
              <a:rPr lang="en-US" altLang="en-US" sz="2400" dirty="0" smtClean="0">
                <a:solidFill>
                  <a:srgbClr val="000099"/>
                </a:solidFill>
                <a:latin typeface="Times New Roman" pitchFamily="18" charset="0"/>
                <a:ea typeface="MS PGothic" pitchFamily="34" charset="-128"/>
                <a:cs typeface="Times New Roman" pitchFamily="18" charset="0"/>
              </a:rPr>
              <a:t>2cm orthometric </a:t>
            </a:r>
            <a:r>
              <a:rPr lang="en-US" altLang="en-US" sz="2400" dirty="0">
                <a:solidFill>
                  <a:srgbClr val="000099"/>
                </a:solidFill>
                <a:latin typeface="Times New Roman" pitchFamily="18" charset="0"/>
                <a:ea typeface="MS PGothic" pitchFamily="34" charset="-128"/>
                <a:cs typeface="Times New Roman" pitchFamily="18" charset="0"/>
              </a:rPr>
              <a:t>height anywhere in U.S. using a minimum of 15 min. of GNSS data</a:t>
            </a:r>
            <a:r>
              <a:rPr lang="en-US" altLang="en-US" sz="2400" dirty="0" smtClean="0">
                <a:solidFill>
                  <a:srgbClr val="000099"/>
                </a:solidFill>
                <a:latin typeface="Times New Roman" pitchFamily="18" charset="0"/>
                <a:ea typeface="MS PGothic" pitchFamily="34" charset="-128"/>
                <a:cs typeface="Times New Roman" pitchFamily="18" charset="0"/>
              </a:rPr>
              <a:t>.</a:t>
            </a:r>
          </a:p>
          <a:p>
            <a:pPr lvl="1" defTabSz="914400" eaLnBrk="1" hangingPunct="1">
              <a:spcBef>
                <a:spcPct val="0"/>
              </a:spcBef>
              <a:buFont typeface="Arial" pitchFamily="34" charset="0"/>
              <a:buChar char="•"/>
            </a:pPr>
            <a:endParaRPr lang="en-US" altLang="en-US" sz="800" dirty="0">
              <a:solidFill>
                <a:srgbClr val="000099"/>
              </a:solidFill>
              <a:latin typeface="Times New Roman" pitchFamily="18" charset="0"/>
              <a:ea typeface="MS PGothic" pitchFamily="34" charset="-128"/>
              <a:cs typeface="Times New Roman" pitchFamily="18" charset="0"/>
            </a:endParaRPr>
          </a:p>
          <a:p>
            <a:pPr lvl="1" defTabSz="914400" eaLnBrk="1" hangingPunct="1">
              <a:spcBef>
                <a:spcPct val="0"/>
              </a:spcBef>
              <a:buFont typeface="Arial" pitchFamily="34" charset="0"/>
              <a:buChar char="•"/>
            </a:pPr>
            <a:r>
              <a:rPr lang="en-US" altLang="en-US" sz="2400" dirty="0" smtClean="0">
                <a:solidFill>
                  <a:srgbClr val="000099"/>
                </a:solidFill>
                <a:latin typeface="Times New Roman" pitchFamily="18" charset="0"/>
                <a:ea typeface="MS PGothic" pitchFamily="34" charset="-128"/>
                <a:cs typeface="Times New Roman" pitchFamily="18" charset="0"/>
              </a:rPr>
              <a:t>The </a:t>
            </a:r>
            <a:r>
              <a:rPr lang="en-US" altLang="en-US" sz="2400" dirty="0">
                <a:solidFill>
                  <a:srgbClr val="000099"/>
                </a:solidFill>
                <a:latin typeface="Times New Roman" pitchFamily="18" charset="0"/>
                <a:ea typeface="MS PGothic" pitchFamily="34" charset="-128"/>
                <a:cs typeface="Times New Roman" pitchFamily="18" charset="0"/>
              </a:rPr>
              <a:t>new geopotential reference surface will be aligned with the geometric reference frame/ellipsoid (i.e., no hybrid geoid</a:t>
            </a:r>
            <a:r>
              <a:rPr lang="en-US" altLang="en-US" sz="2400" dirty="0" smtClean="0">
                <a:solidFill>
                  <a:srgbClr val="000099"/>
                </a:solidFill>
                <a:latin typeface="Times New Roman" pitchFamily="18" charset="0"/>
                <a:ea typeface="MS PGothic" pitchFamily="34" charset="-128"/>
                <a:cs typeface="Times New Roman" pitchFamily="18" charset="0"/>
              </a:rPr>
              <a:t>)</a:t>
            </a:r>
          </a:p>
        </p:txBody>
      </p:sp>
      <p:sp>
        <p:nvSpPr>
          <p:cNvPr id="2" name="Rectangle 1"/>
          <p:cNvSpPr/>
          <p:nvPr/>
        </p:nvSpPr>
        <p:spPr>
          <a:xfrm>
            <a:off x="313268" y="3344333"/>
            <a:ext cx="8449734" cy="1253067"/>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13264" y="4665133"/>
            <a:ext cx="8449734" cy="863600"/>
          </a:xfrm>
          <a:prstGeom prst="rect">
            <a:avLst/>
          </a:prstGeom>
          <a:noFill/>
          <a:ln w="508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37648" y="1699429"/>
            <a:ext cx="8449734" cy="863600"/>
          </a:xfrm>
          <a:prstGeom prst="rect">
            <a:avLst/>
          </a:prstGeom>
          <a:noFill/>
          <a:ln w="508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400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4000" b="1" dirty="0" smtClean="0">
                <a:solidFill>
                  <a:srgbClr val="000099"/>
                </a:solidFill>
              </a:rPr>
              <a:t>Names</a:t>
            </a:r>
          </a:p>
        </p:txBody>
      </p:sp>
      <p:sp>
        <p:nvSpPr>
          <p:cNvPr id="23556" name="Content Placeholder 2"/>
          <p:cNvSpPr txBox="1">
            <a:spLocks/>
          </p:cNvSpPr>
          <p:nvPr/>
        </p:nvSpPr>
        <p:spPr bwMode="auto">
          <a:xfrm>
            <a:off x="860425" y="1277112"/>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Old:</a:t>
            </a:r>
          </a:p>
          <a:p>
            <a:pPr marL="457200" lvl="1" indent="0" eaLnBrk="1" hangingPunct="1">
              <a:buNone/>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None/>
            </a:pPr>
            <a:r>
              <a:rPr lang="en-US" altLang="en-US" sz="2400" dirty="0">
                <a:cs typeface="Times New Roman" panose="02020603050405020304" pitchFamily="18" charset="0"/>
              </a:rPr>
              <a:t>PRVD 02</a:t>
            </a:r>
          </a:p>
          <a:p>
            <a:pPr marL="457200" lvl="1" indent="0" eaLnBrk="1" hangingPunct="1">
              <a:buNone/>
            </a:pPr>
            <a:r>
              <a:rPr lang="en-US" altLang="en-US" sz="2400" dirty="0">
                <a:cs typeface="Times New Roman" panose="02020603050405020304" pitchFamily="18" charset="0"/>
              </a:rPr>
              <a:t>VIVD09</a:t>
            </a:r>
          </a:p>
          <a:p>
            <a:pPr marL="457200" lvl="1" indent="0" eaLnBrk="1" hangingPunct="1">
              <a:buNone/>
            </a:pPr>
            <a:r>
              <a:rPr lang="en-US" altLang="en-US" sz="2400" dirty="0">
                <a:cs typeface="Times New Roman" panose="02020603050405020304" pitchFamily="18" charset="0"/>
              </a:rPr>
              <a:t>ASVD02</a:t>
            </a:r>
          </a:p>
          <a:p>
            <a:pPr marL="457200" lvl="1" indent="0" eaLnBrk="1" hangingPunct="1">
              <a:buNone/>
            </a:pPr>
            <a:r>
              <a:rPr lang="en-US" altLang="en-US" sz="2400" dirty="0">
                <a:cs typeface="Times New Roman" panose="02020603050405020304" pitchFamily="18" charset="0"/>
              </a:rPr>
              <a:t>NMVD03</a:t>
            </a:r>
          </a:p>
          <a:p>
            <a:pPr marL="457200" lvl="1" indent="0" eaLnBrk="1" hangingPunct="1">
              <a:buNone/>
            </a:pPr>
            <a:r>
              <a:rPr lang="en-US" altLang="en-US" sz="2400" dirty="0">
                <a:cs typeface="Times New Roman" panose="02020603050405020304" pitchFamily="18" charset="0"/>
              </a:rPr>
              <a:t>GUVD04</a:t>
            </a:r>
          </a:p>
          <a:p>
            <a:pPr marL="457200" lvl="1" indent="0" eaLnBrk="1" hangingPunct="1">
              <a:buNone/>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None/>
            </a:pPr>
            <a:r>
              <a:rPr lang="en-US" altLang="en-US" sz="2400" dirty="0" smtClean="0">
                <a:cs typeface="Times New Roman" panose="02020603050405020304" pitchFamily="18" charset="0"/>
              </a:rPr>
              <a:t>IGSN71</a:t>
            </a:r>
          </a:p>
          <a:p>
            <a:pPr marL="457200" lvl="1" indent="0" eaLnBrk="1" hangingPunct="1">
              <a:buNone/>
            </a:pPr>
            <a:r>
              <a:rPr lang="en-US" altLang="en-US" sz="2400" dirty="0" smtClean="0">
                <a:cs typeface="Times New Roman" panose="02020603050405020304" pitchFamily="18" charset="0"/>
              </a:rPr>
              <a:t>GEOID12B</a:t>
            </a:r>
          </a:p>
          <a:p>
            <a:pPr marL="457200" lvl="1" indent="0" eaLnBrk="1" hangingPunct="1">
              <a:buNone/>
            </a:pPr>
            <a:r>
              <a:rPr lang="en-US" altLang="en-US" sz="2400" dirty="0" smtClean="0">
                <a:cs typeface="Times New Roman" panose="02020603050405020304" pitchFamily="18" charset="0"/>
              </a:rPr>
              <a:t>DEFLEC12B</a:t>
            </a: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0" y="1743837"/>
            <a:ext cx="989373" cy="430887"/>
          </a:xfrm>
          <a:prstGeom prst="rect">
            <a:avLst/>
          </a:prstGeom>
          <a:noFill/>
        </p:spPr>
        <p:txBody>
          <a:bodyPr wrap="none" rtlCol="0">
            <a:spAutoFit/>
          </a:bodyPr>
          <a:lstStyle/>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8" name="TextBox 7"/>
          <p:cNvSpPr txBox="1"/>
          <p:nvPr/>
        </p:nvSpPr>
        <p:spPr>
          <a:xfrm>
            <a:off x="0" y="2991566"/>
            <a:ext cx="989373" cy="600164"/>
          </a:xfrm>
          <a:prstGeom prst="rect">
            <a:avLst/>
          </a:prstGeom>
          <a:noFill/>
        </p:spPr>
        <p:txBody>
          <a:bodyPr wrap="none" rtlCol="0">
            <a:spAutoFit/>
          </a:bodyPr>
          <a:lstStyle/>
          <a:p>
            <a:r>
              <a:rPr lang="en-US" sz="1100" b="1" dirty="0" smtClean="0">
                <a:solidFill>
                  <a:srgbClr val="FF0000"/>
                </a:solidFill>
              </a:rPr>
              <a:t>Normal</a:t>
            </a:r>
          </a:p>
          <a:p>
            <a:r>
              <a:rPr lang="en-US" sz="1100" b="1" dirty="0" smtClean="0">
                <a:solidFill>
                  <a:srgbClr val="FF0000"/>
                </a:solidFill>
              </a:rPr>
              <a:t>Orthometric</a:t>
            </a:r>
          </a:p>
          <a:p>
            <a:r>
              <a:rPr lang="en-US" sz="1100" b="1" dirty="0" smtClean="0">
                <a:solidFill>
                  <a:srgbClr val="FF0000"/>
                </a:solidFill>
              </a:rPr>
              <a:t>Heights</a:t>
            </a:r>
            <a:endParaRPr lang="en-US" sz="1100" b="1" dirty="0">
              <a:solidFill>
                <a:srgbClr val="FF0000"/>
              </a:solidFill>
            </a:endParaRPr>
          </a:p>
        </p:txBody>
      </p:sp>
      <p:sp>
        <p:nvSpPr>
          <p:cNvPr id="5" name="Left Brace 4"/>
          <p:cNvSpPr/>
          <p:nvPr/>
        </p:nvSpPr>
        <p:spPr>
          <a:xfrm>
            <a:off x="989373" y="2267711"/>
            <a:ext cx="258403" cy="2047875"/>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37487" y="4355207"/>
            <a:ext cx="772969" cy="430887"/>
          </a:xfrm>
          <a:prstGeom prst="rect">
            <a:avLst/>
          </a:prstGeom>
          <a:noFill/>
        </p:spPr>
        <p:txBody>
          <a:bodyPr wrap="none" rtlCol="0">
            <a:spAutoFit/>
          </a:bodyPr>
          <a:lstStyle/>
          <a:p>
            <a:r>
              <a:rPr lang="en-US" sz="1100" b="1" dirty="0" smtClean="0">
                <a:solidFill>
                  <a:srgbClr val="FF0000"/>
                </a:solidFill>
              </a:rPr>
              <a:t>Dynamic</a:t>
            </a:r>
          </a:p>
          <a:p>
            <a:r>
              <a:rPr lang="en-US" sz="1100" b="1" dirty="0" smtClean="0">
                <a:solidFill>
                  <a:srgbClr val="FF0000"/>
                </a:solidFill>
              </a:rPr>
              <a:t>Heights</a:t>
            </a:r>
            <a:endParaRPr lang="en-US" sz="1100" b="1" dirty="0">
              <a:solidFill>
                <a:srgbClr val="FF0000"/>
              </a:solidFill>
            </a:endParaRPr>
          </a:p>
        </p:txBody>
      </p:sp>
      <p:sp>
        <p:nvSpPr>
          <p:cNvPr id="11" name="TextBox 10"/>
          <p:cNvSpPr txBox="1"/>
          <p:nvPr/>
        </p:nvSpPr>
        <p:spPr>
          <a:xfrm>
            <a:off x="-43837" y="4906222"/>
            <a:ext cx="668773" cy="261610"/>
          </a:xfrm>
          <a:prstGeom prst="rect">
            <a:avLst/>
          </a:prstGeom>
          <a:noFill/>
        </p:spPr>
        <p:txBody>
          <a:bodyPr wrap="none" rtlCol="0">
            <a:spAutoFit/>
          </a:bodyPr>
          <a:lstStyle/>
          <a:p>
            <a:r>
              <a:rPr lang="en-US" sz="1100" b="1" dirty="0" smtClean="0">
                <a:solidFill>
                  <a:srgbClr val="FF0000"/>
                </a:solidFill>
              </a:rPr>
              <a:t>Gravity</a:t>
            </a:r>
          </a:p>
        </p:txBody>
      </p:sp>
      <p:sp>
        <p:nvSpPr>
          <p:cNvPr id="13" name="TextBox 12"/>
          <p:cNvSpPr txBox="1"/>
          <p:nvPr/>
        </p:nvSpPr>
        <p:spPr>
          <a:xfrm>
            <a:off x="-43837" y="5287960"/>
            <a:ext cx="1000595" cy="430887"/>
          </a:xfrm>
          <a:prstGeom prst="rect">
            <a:avLst/>
          </a:prstGeom>
          <a:noFill/>
        </p:spPr>
        <p:txBody>
          <a:bodyPr wrap="none" rtlCol="0">
            <a:spAutoFit/>
          </a:bodyPr>
          <a:lstStyle/>
          <a:p>
            <a:r>
              <a:rPr lang="en-US" sz="1100" b="1" dirty="0" smtClean="0">
                <a:solidFill>
                  <a:srgbClr val="FF0000"/>
                </a:solidFill>
              </a:rPr>
              <a:t>Geoid</a:t>
            </a:r>
          </a:p>
          <a:p>
            <a:r>
              <a:rPr lang="en-US" sz="1100" b="1" dirty="0" smtClean="0">
                <a:solidFill>
                  <a:srgbClr val="FF0000"/>
                </a:solidFill>
              </a:rPr>
              <a:t>Undulations</a:t>
            </a:r>
          </a:p>
        </p:txBody>
      </p:sp>
      <p:sp>
        <p:nvSpPr>
          <p:cNvPr id="14" name="TextBox 13"/>
          <p:cNvSpPr txBox="1"/>
          <p:nvPr/>
        </p:nvSpPr>
        <p:spPr>
          <a:xfrm>
            <a:off x="-11222" y="5718847"/>
            <a:ext cx="1148071" cy="430887"/>
          </a:xfrm>
          <a:prstGeom prst="rect">
            <a:avLst/>
          </a:prstGeom>
          <a:noFill/>
        </p:spPr>
        <p:txBody>
          <a:bodyPr wrap="none" rtlCol="0">
            <a:spAutoFit/>
          </a:bodyPr>
          <a:lstStyle/>
          <a:p>
            <a:r>
              <a:rPr lang="en-US" sz="1100" b="1" dirty="0" smtClean="0">
                <a:solidFill>
                  <a:srgbClr val="FF0000"/>
                </a:solidFill>
              </a:rPr>
              <a:t>Deflections of</a:t>
            </a:r>
          </a:p>
          <a:p>
            <a:r>
              <a:rPr lang="en-US" sz="1100" b="1" dirty="0">
                <a:solidFill>
                  <a:srgbClr val="FF0000"/>
                </a:solidFill>
              </a:rPr>
              <a:t>t</a:t>
            </a:r>
            <a:r>
              <a:rPr lang="en-US" sz="1100" b="1" dirty="0" smtClean="0">
                <a:solidFill>
                  <a:srgbClr val="FF0000"/>
                </a:solidFill>
              </a:rPr>
              <a:t>he Vertical</a:t>
            </a:r>
          </a:p>
        </p:txBody>
      </p:sp>
      <p:sp>
        <p:nvSpPr>
          <p:cNvPr id="2" name="Right Brace 1"/>
          <p:cNvSpPr/>
          <p:nvPr/>
        </p:nvSpPr>
        <p:spPr>
          <a:xfrm>
            <a:off x="2528382" y="1743837"/>
            <a:ext cx="1091159" cy="4405897"/>
          </a:xfrm>
          <a:prstGeom prst="rightBrace">
            <a:avLst>
              <a:gd name="adj1" fmla="val 8333"/>
              <a:gd name="adj2" fmla="val 167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Content Placeholder 2"/>
          <p:cNvSpPr txBox="1">
            <a:spLocks/>
          </p:cNvSpPr>
          <p:nvPr/>
        </p:nvSpPr>
        <p:spPr bwMode="auto">
          <a:xfrm>
            <a:off x="3605784" y="2240280"/>
            <a:ext cx="4550664"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None/>
            </a:pPr>
            <a:r>
              <a:rPr lang="en-US" altLang="en-US" sz="2400" u="sng" dirty="0" smtClean="0">
                <a:cs typeface="Times New Roman" panose="02020603050405020304" pitchFamily="18" charset="0"/>
              </a:rPr>
              <a:t>The New:</a:t>
            </a:r>
          </a:p>
          <a:p>
            <a:pPr marL="457200" lvl="1" indent="0" eaLnBrk="1" hangingPunct="1">
              <a:buNone/>
            </a:pPr>
            <a:r>
              <a:rPr lang="en-US" altLang="en-US" sz="2400" dirty="0" smtClean="0">
                <a:cs typeface="Times New Roman" panose="02020603050405020304" pitchFamily="18" charset="0"/>
              </a:rPr>
              <a:t>The North American-Pacific</a:t>
            </a:r>
          </a:p>
          <a:p>
            <a:pPr marL="457200" lvl="1" indent="0" eaLnBrk="1" hangingPunct="1">
              <a:buNone/>
            </a:pPr>
            <a:r>
              <a:rPr lang="en-US" altLang="en-US" sz="2400" dirty="0" smtClean="0">
                <a:cs typeface="Times New Roman" panose="02020603050405020304" pitchFamily="18" charset="0"/>
              </a:rPr>
              <a:t>Geopotential Datum of 2022 </a:t>
            </a:r>
          </a:p>
          <a:p>
            <a:pPr marL="457200" lvl="1" indent="0" eaLnBrk="1" hangingPunct="1">
              <a:buNone/>
            </a:pPr>
            <a:r>
              <a:rPr lang="en-US" altLang="en-US" sz="2400" dirty="0" smtClean="0">
                <a:cs typeface="Times New Roman" panose="02020603050405020304" pitchFamily="18" charset="0"/>
              </a:rPr>
              <a:t>(NAPGD2022)</a:t>
            </a:r>
          </a:p>
          <a:p>
            <a:pPr marL="457200" lvl="1" indent="0" eaLnBrk="1" hangingPunct="1">
              <a:buNone/>
            </a:pPr>
            <a:endParaRPr lang="en-US" altLang="en-US" sz="1400" dirty="0" smtClean="0">
              <a:cs typeface="Times New Roman" panose="02020603050405020304" pitchFamily="18" charset="0"/>
            </a:endParaRP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a:t>
            </a: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GEOID2022</a:t>
            </a:r>
          </a:p>
          <a:p>
            <a:pPr marL="457200" lvl="1" indent="0" eaLnBrk="1" hangingPunct="1">
              <a:buNone/>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DEFLEC2022</a:t>
            </a:r>
          </a:p>
          <a:p>
            <a:pPr marL="457200" lvl="1" indent="0" eaLnBrk="1" hangingPunct="1">
              <a:buNone/>
            </a:pPr>
            <a:r>
              <a:rPr lang="en-US" altLang="en-US" sz="2400" dirty="0" smtClean="0">
                <a:cs typeface="Times New Roman" panose="02020603050405020304" pitchFamily="18" charset="0"/>
              </a:rPr>
              <a:t>		GRAV2022</a:t>
            </a:r>
          </a:p>
          <a:p>
            <a:pPr marL="457200" lvl="1" indent="0" eaLnBrk="1" hangingPunct="1">
              <a:buNone/>
            </a:pPr>
            <a:r>
              <a:rPr lang="en-US" altLang="en-US" sz="2400" dirty="0" smtClean="0">
                <a:cs typeface="Times New Roman" panose="02020603050405020304" pitchFamily="18" charset="0"/>
              </a:rPr>
              <a:t>		DEM2022</a:t>
            </a:r>
          </a:p>
          <a:p>
            <a:pPr marL="457200" lvl="1" indent="0" eaLnBrk="1" hangingPunct="1">
              <a:buNone/>
            </a:pPr>
            <a:endParaRPr lang="en-US" altLang="en-US" sz="2400" dirty="0" smtClean="0">
              <a:cs typeface="Times New Roman" panose="02020603050405020304" pitchFamily="18" charset="0"/>
            </a:endParaRPr>
          </a:p>
          <a:p>
            <a:pPr marL="457200" lvl="1" indent="0" eaLnBrk="1" hangingPunct="1">
              <a:buNone/>
            </a:pPr>
            <a:endParaRPr lang="en-US" altLang="en-US" dirty="0">
              <a:cs typeface="Times New Roman" panose="02020603050405020304" pitchFamily="18" charset="0"/>
            </a:endParaRPr>
          </a:p>
          <a:p>
            <a:pPr lvl="1" eaLnBrk="1" hangingPunct="1"/>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447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8150" y="304800"/>
            <a:ext cx="8267700" cy="803275"/>
          </a:xfrm>
          <a:prstGeom prst="rect">
            <a:avLst/>
          </a:prstGeom>
        </p:spPr>
        <p:txBody>
          <a:bodyPr lIns="64232" tIns="32114" rIns="64232" bIns="32114"/>
          <a:lstStyle/>
          <a:p>
            <a:pPr algn="ctr" defTabSz="642321" eaLnBrk="0">
              <a:defRPr/>
            </a:pPr>
            <a:r>
              <a:rPr lang="en-US" sz="3600" b="1" dirty="0">
                <a:solidFill>
                  <a:srgbClr val="000099"/>
                </a:solidFill>
                <a:latin typeface="Times New Roman" pitchFamily="18" charset="0"/>
                <a:ea typeface="+mn-ea"/>
                <a:cs typeface="Times New Roman" pitchFamily="18" charset="0"/>
              </a:rPr>
              <a:t>Building a Gravity Field</a:t>
            </a:r>
          </a:p>
        </p:txBody>
      </p:sp>
      <p:grpSp>
        <p:nvGrpSpPr>
          <p:cNvPr id="23" name="Group 22"/>
          <p:cNvGrpSpPr>
            <a:grpSpLocks/>
          </p:cNvGrpSpPr>
          <p:nvPr/>
        </p:nvGrpSpPr>
        <p:grpSpPr bwMode="auto">
          <a:xfrm>
            <a:off x="76200" y="1189038"/>
            <a:ext cx="8305800" cy="1831975"/>
            <a:chOff x="76200" y="1189299"/>
            <a:chExt cx="8305800" cy="1832303"/>
          </a:xfrm>
        </p:grpSpPr>
        <p:pic>
          <p:nvPicPr>
            <p:cNvPr id="44053" name="Picture 2" descr="C:\Work\Presentations\Graphics\grace_satellite-600x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398" y="1206027"/>
              <a:ext cx="1787202" cy="14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2"/>
            <p:cNvPicPr>
              <a:picLocks noChangeAspect="1" noChangeArrowheads="1"/>
            </p:cNvPicPr>
            <p:nvPr/>
          </p:nvPicPr>
          <p:blipFill>
            <a:blip r:embed="rId4">
              <a:extLst>
                <a:ext uri="{28A0092B-C50C-407E-A947-70E740481C1C}">
                  <a14:useLocalDpi xmlns:a14="http://schemas.microsoft.com/office/drawing/2010/main" val="0"/>
                </a:ext>
              </a:extLst>
            </a:blip>
            <a:srcRect l="14763" t="26244" r="42294" b="9790"/>
            <a:stretch>
              <a:fillRect/>
            </a:stretch>
          </p:blipFill>
          <p:spPr bwMode="auto">
            <a:xfrm>
              <a:off x="6814998" y="1189299"/>
              <a:ext cx="1567002" cy="155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5" name="TextBox 10"/>
            <p:cNvSpPr txBox="1">
              <a:spLocks noChangeArrowheads="1"/>
            </p:cNvSpPr>
            <p:nvPr/>
          </p:nvSpPr>
          <p:spPr bwMode="auto">
            <a:xfrm>
              <a:off x="3722190" y="1524000"/>
              <a:ext cx="2373810" cy="76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Long Wavelengths</a:t>
              </a:r>
            </a:p>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 250 km)</a:t>
              </a:r>
            </a:p>
          </p:txBody>
        </p:sp>
        <p:sp>
          <p:nvSpPr>
            <p:cNvPr id="44056" name="TextBox 11"/>
            <p:cNvSpPr txBox="1">
              <a:spLocks noChangeArrowheads="1"/>
            </p:cNvSpPr>
            <p:nvPr/>
          </p:nvSpPr>
          <p:spPr bwMode="auto">
            <a:xfrm>
              <a:off x="76200" y="2590800"/>
              <a:ext cx="4142755" cy="4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GRACE/GOCE/Satellite Altimetry</a:t>
              </a:r>
            </a:p>
          </p:txBody>
        </p:sp>
      </p:grpSp>
      <p:grpSp>
        <p:nvGrpSpPr>
          <p:cNvPr id="24" name="Group 23"/>
          <p:cNvGrpSpPr>
            <a:grpSpLocks/>
          </p:cNvGrpSpPr>
          <p:nvPr/>
        </p:nvGrpSpPr>
        <p:grpSpPr bwMode="auto">
          <a:xfrm>
            <a:off x="522288" y="3040063"/>
            <a:ext cx="8056562" cy="1836737"/>
            <a:chOff x="521807" y="3040852"/>
            <a:chExt cx="8057389" cy="1835947"/>
          </a:xfrm>
        </p:grpSpPr>
        <p:pic>
          <p:nvPicPr>
            <p:cNvPr id="44049" name="Picture 3" descr="C:\Work\Presentations\Graphics\Citation\NOAA Jet CU.jpg"/>
            <p:cNvPicPr>
              <a:picLocks noChangeAspect="1" noChangeArrowheads="1"/>
            </p:cNvPicPr>
            <p:nvPr/>
          </p:nvPicPr>
          <p:blipFill>
            <a:blip r:embed="rId5">
              <a:extLst>
                <a:ext uri="{28A0092B-C50C-407E-A947-70E740481C1C}">
                  <a14:useLocalDpi xmlns:a14="http://schemas.microsoft.com/office/drawing/2010/main" val="0"/>
                </a:ext>
              </a:extLst>
            </a:blip>
            <a:srcRect l="20924" t="10252" b="31152"/>
            <a:stretch>
              <a:fillRect/>
            </a:stretch>
          </p:blipFill>
          <p:spPr bwMode="auto">
            <a:xfrm>
              <a:off x="1030785" y="3459525"/>
              <a:ext cx="1850678" cy="91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0" name="TextBox 13"/>
            <p:cNvSpPr txBox="1">
              <a:spLocks noChangeArrowheads="1"/>
            </p:cNvSpPr>
            <p:nvPr/>
          </p:nvSpPr>
          <p:spPr bwMode="auto">
            <a:xfrm>
              <a:off x="3548398" y="3624713"/>
              <a:ext cx="2852402"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Intermediate Wavelengths</a:t>
              </a:r>
            </a:p>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(500 km to 20 km)</a:t>
              </a:r>
            </a:p>
          </p:txBody>
        </p:sp>
        <p:pic>
          <p:nvPicPr>
            <p:cNvPr id="44051" name="Picture 4" descr="ak08_grav_prelim.PNG"/>
            <p:cNvPicPr>
              <a:picLocks noChangeAspect="1"/>
            </p:cNvPicPr>
            <p:nvPr/>
          </p:nvPicPr>
          <p:blipFill>
            <a:blip r:embed="rId6">
              <a:extLst>
                <a:ext uri="{28A0092B-C50C-407E-A947-70E740481C1C}">
                  <a14:useLocalDpi xmlns:a14="http://schemas.microsoft.com/office/drawing/2010/main" val="0"/>
                </a:ext>
              </a:extLst>
            </a:blip>
            <a:srcRect t="15825" b="14104"/>
            <a:stretch>
              <a:fillRect/>
            </a:stretch>
          </p:blipFill>
          <p:spPr bwMode="auto">
            <a:xfrm>
              <a:off x="6553200" y="3040852"/>
              <a:ext cx="2025996" cy="183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2" name="TextBox 20"/>
            <p:cNvSpPr txBox="1">
              <a:spLocks noChangeArrowheads="1"/>
            </p:cNvSpPr>
            <p:nvPr/>
          </p:nvSpPr>
          <p:spPr bwMode="auto">
            <a:xfrm>
              <a:off x="521807" y="4396013"/>
              <a:ext cx="2869779" cy="4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Airborne Measurement</a:t>
              </a:r>
            </a:p>
          </p:txBody>
        </p:sp>
      </p:grpSp>
      <p:grpSp>
        <p:nvGrpSpPr>
          <p:cNvPr id="25" name="Group 24"/>
          <p:cNvGrpSpPr>
            <a:grpSpLocks/>
          </p:cNvGrpSpPr>
          <p:nvPr/>
        </p:nvGrpSpPr>
        <p:grpSpPr bwMode="auto">
          <a:xfrm>
            <a:off x="38100" y="5029200"/>
            <a:ext cx="8343900" cy="1854200"/>
            <a:chOff x="37433" y="5029200"/>
            <a:chExt cx="8344567" cy="1854314"/>
          </a:xfrm>
        </p:grpSpPr>
        <p:pic>
          <p:nvPicPr>
            <p:cNvPr id="44045" name="Picture 4" descr="C:\Work\GRAV-D\Images-graphics\NEW ORLEANS AP.JPG"/>
            <p:cNvPicPr>
              <a:picLocks noChangeAspect="1" noChangeArrowheads="1"/>
            </p:cNvPicPr>
            <p:nvPr/>
          </p:nvPicPr>
          <p:blipFill>
            <a:blip r:embed="rId7">
              <a:extLst>
                <a:ext uri="{28A0092B-C50C-407E-A947-70E740481C1C}">
                  <a14:useLocalDpi xmlns:a14="http://schemas.microsoft.com/office/drawing/2010/main" val="0"/>
                </a:ext>
              </a:extLst>
            </a:blip>
            <a:srcRect l="19295" t="24883" r="20724" b="32260"/>
            <a:stretch>
              <a:fillRect/>
            </a:stretch>
          </p:blipFill>
          <p:spPr bwMode="auto">
            <a:xfrm>
              <a:off x="980554" y="5029200"/>
              <a:ext cx="1951137" cy="104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TextBox 21"/>
            <p:cNvSpPr txBox="1">
              <a:spLocks noChangeArrowheads="1"/>
            </p:cNvSpPr>
            <p:nvPr/>
          </p:nvSpPr>
          <p:spPr bwMode="auto">
            <a:xfrm>
              <a:off x="37433" y="6114157"/>
              <a:ext cx="4229767" cy="7693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Surface Measurement and </a:t>
              </a:r>
            </a:p>
            <a:p>
              <a:pPr algn="ctr" defTabSz="914400" eaLnBrk="1" hangingPunct="1">
                <a:spcBef>
                  <a:spcPct val="0"/>
                </a:spcBef>
                <a:buFontTx/>
                <a:buNone/>
              </a:pPr>
              <a:r>
                <a:rPr lang="en-US" altLang="en-US" sz="2200" dirty="0" smtClean="0">
                  <a:solidFill>
                    <a:prstClr val="black"/>
                  </a:solidFill>
                  <a:latin typeface="Times New Roman" pitchFamily="18" charset="0"/>
                  <a:ea typeface="+mn-ea"/>
                  <a:cs typeface="Times New Roman" pitchFamily="18" charset="0"/>
                </a:rPr>
                <a:t>Predicted Gravity from Topography</a:t>
              </a:r>
            </a:p>
          </p:txBody>
        </p:sp>
        <p:sp>
          <p:nvSpPr>
            <p:cNvPr id="44047" name="TextBox 22"/>
            <p:cNvSpPr txBox="1">
              <a:spLocks noChangeArrowheads="1"/>
            </p:cNvSpPr>
            <p:nvPr/>
          </p:nvSpPr>
          <p:spPr bwMode="auto">
            <a:xfrm>
              <a:off x="3886200" y="5311999"/>
              <a:ext cx="2115021" cy="7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Short Wavelengths</a:t>
              </a:r>
            </a:p>
            <a:p>
              <a:pPr defTabSz="914400" eaLnBrk="1" hangingPunct="1">
                <a:spcBef>
                  <a:spcPct val="0"/>
                </a:spcBef>
                <a:buFontTx/>
                <a:buNone/>
              </a:pPr>
              <a:r>
                <a:rPr lang="en-US" altLang="en-US" sz="2000" dirty="0" smtClean="0">
                  <a:solidFill>
                    <a:prstClr val="black"/>
                  </a:solidFill>
                  <a:latin typeface="Times New Roman" pitchFamily="18" charset="0"/>
                  <a:ea typeface="+mn-ea"/>
                  <a:cs typeface="Times New Roman" pitchFamily="18" charset="0"/>
                </a:rPr>
                <a:t>(&lt; 100 km)</a:t>
              </a:r>
            </a:p>
          </p:txBody>
        </p:sp>
        <p:pic>
          <p:nvPicPr>
            <p:cNvPr id="44048" name="Picture 5"/>
            <p:cNvPicPr>
              <a:picLocks noChangeAspect="1" noChangeArrowheads="1"/>
            </p:cNvPicPr>
            <p:nvPr/>
          </p:nvPicPr>
          <p:blipFill>
            <a:blip r:embed="rId8">
              <a:extLst>
                <a:ext uri="{28A0092B-C50C-407E-A947-70E740481C1C}">
                  <a14:useLocalDpi xmlns:a14="http://schemas.microsoft.com/office/drawing/2010/main" val="0"/>
                </a:ext>
              </a:extLst>
            </a:blip>
            <a:srcRect t="30673" r="73679" b="38123"/>
            <a:stretch>
              <a:fillRect/>
            </a:stretch>
          </p:blipFill>
          <p:spPr bwMode="auto">
            <a:xfrm>
              <a:off x="6756836" y="5081663"/>
              <a:ext cx="1625164" cy="16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38" name="TextBox 25"/>
          <p:cNvSpPr txBox="1">
            <a:spLocks noChangeArrowheads="1"/>
          </p:cNvSpPr>
          <p:nvPr/>
        </p:nvSpPr>
        <p:spPr bwMode="auto">
          <a:xfrm>
            <a:off x="4495800" y="2667000"/>
            <a:ext cx="36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dirty="0" smtClean="0">
                <a:solidFill>
                  <a:prstClr val="black"/>
                </a:solidFill>
                <a:latin typeface="Arial" pitchFamily="34" charset="0"/>
                <a:ea typeface="+mn-ea"/>
                <a:cs typeface="Arial" pitchFamily="34" charset="0"/>
              </a:rPr>
              <a:t>+</a:t>
            </a:r>
          </a:p>
        </p:txBody>
      </p:sp>
      <p:cxnSp>
        <p:nvCxnSpPr>
          <p:cNvPr id="20" name="Straight Connector 19"/>
          <p:cNvCxnSpPr/>
          <p:nvPr/>
        </p:nvCxnSpPr>
        <p:spPr>
          <a:xfrm>
            <a:off x="838200" y="3048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38200" y="4953000"/>
            <a:ext cx="77724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042" name="TextBox 25"/>
          <p:cNvSpPr txBox="1">
            <a:spLocks noChangeArrowheads="1"/>
          </p:cNvSpPr>
          <p:nvPr/>
        </p:nvSpPr>
        <p:spPr bwMode="auto">
          <a:xfrm>
            <a:off x="4513263" y="4876800"/>
            <a:ext cx="363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4" tIns="45678" rIns="91354" bIns="45678">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2400" dirty="0" smtClean="0">
                <a:solidFill>
                  <a:prstClr val="black"/>
                </a:solidFill>
                <a:latin typeface="Arial" pitchFamily="34" charset="0"/>
                <a:ea typeface="+mn-ea"/>
                <a:cs typeface="Arial" pitchFamily="34" charset="0"/>
              </a:rPr>
              <a:t>+</a:t>
            </a:r>
          </a:p>
        </p:txBody>
      </p:sp>
      <p:sp>
        <p:nvSpPr>
          <p:cNvPr id="38" name="Rectangle 37"/>
          <p:cNvSpPr/>
          <p:nvPr/>
        </p:nvSpPr>
        <p:spPr>
          <a:xfrm>
            <a:off x="320040" y="3048000"/>
            <a:ext cx="8442960" cy="1905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54" tIns="45678" rIns="91354" bIns="45678" anchor="ctr"/>
          <a:lstStyle/>
          <a:p>
            <a:pPr defTabSz="410373">
              <a:defRPr/>
            </a:pPr>
            <a:endParaRPr lang="en-US" dirty="0">
              <a:solidFill>
                <a:prstClr val="white"/>
              </a:solidFill>
            </a:endParaRPr>
          </a:p>
        </p:txBody>
      </p:sp>
    </p:spTree>
    <p:extLst>
      <p:ext uri="{BB962C8B-B14F-4D97-AF65-F5344CB8AC3E}">
        <p14:creationId xmlns:p14="http://schemas.microsoft.com/office/powerpoint/2010/main" val="293046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p:cNvSpPr>
          <p:nvPr/>
        </p:nvSpPr>
        <p:spPr bwMode="auto">
          <a:xfrm>
            <a:off x="4021138" y="1667256"/>
            <a:ext cx="4741862" cy="4873111"/>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Replace the Vertical Datum of the USA by 2022 (at today’s funding)</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GRAV-D is: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An airborne gravity survey of the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A 2022 gravimetric geoid accurate to 1 cm</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Long-term monitoring of geoid change over time</a:t>
            </a:r>
          </a:p>
          <a:p>
            <a:pPr marL="637334" lvl="1" indent="-315877"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srgbClr val="000099"/>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a:p>
            <a:pPr marL="379498" indent="-379498" defTabSz="913028">
              <a:spcBef>
                <a:spcPts val="281"/>
              </a:spcBef>
              <a:buClr>
                <a:srgbClr val="000000"/>
              </a:buClr>
              <a:buSzPct val="100000"/>
              <a:buFont typeface="Calibri" pitchFamily="34" charset="0"/>
              <a:buChar char="•"/>
              <a:defRPr/>
            </a:pPr>
            <a:endParaRPr lang="en-US" sz="1000" dirty="0" smtClean="0">
              <a:solidFill>
                <a:srgbClr val="000099"/>
              </a:solidFill>
              <a:latin typeface="Calibri"/>
              <a:ea typeface="ＭＳ Ｐゴシック" charset="0"/>
              <a:cs typeface="Times New Roman" pitchFamily="18" charset="0"/>
              <a:sym typeface="Times New Roman" pitchFamily="18" charset="0"/>
            </a:endParaRPr>
          </a:p>
          <a:p>
            <a:pPr marL="379498" indent="-379498" defTabSz="913028">
              <a:spcBef>
                <a:spcPts val="281"/>
              </a:spcBef>
              <a:buClr>
                <a:srgbClr val="000000"/>
              </a:buClr>
              <a:buSzPct val="100000"/>
              <a:buFont typeface="Calibri" pitchFamily="34" charset="0"/>
              <a:buChar char="•"/>
              <a:defRPr/>
            </a:pPr>
            <a:r>
              <a:rPr lang="en-US" sz="2000" dirty="0" smtClean="0">
                <a:solidFill>
                  <a:srgbClr val="000099"/>
                </a:solidFill>
                <a:latin typeface="Calibri"/>
                <a:ea typeface="ＭＳ Ｐゴシック" charset="0"/>
                <a:cs typeface="Times New Roman" pitchFamily="18" charset="0"/>
                <a:sym typeface="Times New Roman" pitchFamily="18" charset="0"/>
              </a:rPr>
              <a:t>Acting </a:t>
            </a:r>
            <a:r>
              <a:rPr lang="en-US" sz="2000" dirty="0">
                <a:solidFill>
                  <a:srgbClr val="000099"/>
                </a:solidFill>
                <a:latin typeface="Calibri"/>
                <a:ea typeface="ＭＳ Ｐゴシック" charset="0"/>
                <a:cs typeface="Times New Roman" pitchFamily="18" charset="0"/>
                <a:sym typeface="Times New Roman" pitchFamily="18" charset="0"/>
              </a:rPr>
              <a:t>Manager: </a:t>
            </a:r>
            <a:r>
              <a:rPr lang="en-US" sz="2000" dirty="0" smtClean="0">
                <a:solidFill>
                  <a:srgbClr val="000099"/>
                </a:solidFill>
                <a:latin typeface="Calibri"/>
                <a:ea typeface="ＭＳ Ｐゴシック" charset="0"/>
                <a:cs typeface="Times New Roman" pitchFamily="18" charset="0"/>
                <a:sym typeface="Times New Roman" pitchFamily="18" charset="0"/>
              </a:rPr>
              <a:t>Jeffery Johnson</a:t>
            </a:r>
            <a:endParaRPr lang="en-US" sz="2000" dirty="0">
              <a:solidFill>
                <a:srgbClr val="000099"/>
              </a:solidFill>
              <a:latin typeface="Calibri"/>
              <a:ea typeface="ＭＳ Ｐゴシック" charset="0"/>
              <a:cs typeface="Times New Roman" pitchFamily="18" charset="0"/>
              <a:sym typeface="Times New Roman" pitchFamily="18" charset="0"/>
            </a:endParaRPr>
          </a:p>
        </p:txBody>
      </p:sp>
      <p:pic>
        <p:nvPicPr>
          <p:cNvPr id="29700" name="Picture 3"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442108"/>
            <a:ext cx="8458200" cy="1087459"/>
          </a:xfrm>
          <a:prstGeom prst="rect">
            <a:avLst/>
          </a:prstGeom>
          <a:noFill/>
          <a:ln w="12700">
            <a:noFill/>
            <a:miter lim="0"/>
            <a:headEnd/>
            <a:tailEnd/>
          </a:ln>
        </p:spPr>
        <p:txBody>
          <a:bodyPr lIns="88882" tIns="50791" rIns="88882" bIns="50791" anchor="ctr">
            <a:spAutoFit/>
          </a:bodyPr>
          <a:lstStyle/>
          <a:p>
            <a:pPr algn="ctr" defTabSz="913028">
              <a:defRPr/>
            </a:pPr>
            <a:r>
              <a:rPr lang="en-US" sz="3200" b="1" dirty="0">
                <a:solidFill>
                  <a:srgbClr val="000099"/>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3200" b="1" dirty="0">
              <a:solidFill>
                <a:srgbClr val="000099"/>
              </a:solidFill>
              <a:latin typeface="Calibri"/>
              <a:ea typeface="ＭＳ Ｐゴシック" charset="0"/>
              <a:cs typeface="ＭＳ Ｐゴシック" charset="0"/>
            </a:endParaRPr>
          </a:p>
        </p:txBody>
      </p:sp>
      <p:pic>
        <p:nvPicPr>
          <p:cNvPr id="29702"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554480"/>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9703" name="Rectangle 4"/>
          <p:cNvSpPr txBox="1">
            <a:spLocks noChangeArrowheads="1"/>
          </p:cNvSpPr>
          <p:nvPr/>
        </p:nvSpPr>
        <p:spPr bwMode="auto">
          <a:xfrm>
            <a:off x="307016" y="5978687"/>
            <a:ext cx="3402013"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dirty="0" smtClean="0">
                <a:solidFill>
                  <a:srgbClr val="FFFF00"/>
                </a:solidFill>
                <a:ea typeface="+mn-ea"/>
              </a:rPr>
              <a:t>Gravity</a:t>
            </a:r>
            <a:r>
              <a:rPr lang="en-US" altLang="en-US" sz="1800" i="1" dirty="0" smtClean="0">
                <a:solidFill>
                  <a:srgbClr val="FFFF00"/>
                </a:solidFill>
                <a:ea typeface="+mn-ea"/>
              </a:rPr>
              <a:t> and </a:t>
            </a:r>
            <a:r>
              <a:rPr lang="en-US" altLang="en-US" sz="1800" b="1" i="1" u="sng" dirty="0" smtClean="0">
                <a:solidFill>
                  <a:srgbClr val="FFFF00"/>
                </a:solidFill>
                <a:ea typeface="+mn-ea"/>
              </a:rPr>
              <a:t>Heights</a:t>
            </a:r>
            <a:r>
              <a:rPr lang="en-US" altLang="en-US" sz="1800" i="1" dirty="0" smtClean="0">
                <a:solidFill>
                  <a:srgbClr val="FFFF00"/>
                </a:solidFill>
                <a:ea typeface="+mn-ea"/>
              </a:rPr>
              <a:t> are</a:t>
            </a:r>
          </a:p>
          <a:p>
            <a:pPr algn="ctr" defTabSz="914400" eaLnBrk="1" hangingPunct="1">
              <a:buFontTx/>
              <a:buNone/>
            </a:pPr>
            <a:r>
              <a:rPr lang="en-US" altLang="en-US" sz="1800" i="1" dirty="0" smtClean="0">
                <a:solidFill>
                  <a:srgbClr val="FFFF00"/>
                </a:solidFill>
                <a:ea typeface="+mn-ea"/>
              </a:rPr>
              <a:t>inseparably connected</a:t>
            </a:r>
            <a:endParaRPr lang="en-US" altLang="en-US" sz="1800" b="1" i="1" dirty="0" smtClean="0">
              <a:solidFill>
                <a:prstClr val="black"/>
              </a:solidFill>
              <a:ea typeface="+mn-ea"/>
            </a:endParaRPr>
          </a:p>
        </p:txBody>
      </p:sp>
    </p:spTree>
    <p:extLst>
      <p:ext uri="{BB962C8B-B14F-4D97-AF65-F5344CB8AC3E}">
        <p14:creationId xmlns:p14="http://schemas.microsoft.com/office/powerpoint/2010/main" val="381196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46282"/>
            <a:ext cx="8229600" cy="1143000"/>
          </a:xfrm>
        </p:spPr>
        <p:txBody>
          <a:bodyPr/>
          <a:lstStyle/>
          <a:p>
            <a:pPr algn="ctr" eaLnBrk="1" hangingPunct="1"/>
            <a:r>
              <a:rPr lang="en-US" altLang="en-US" sz="3600" b="1" dirty="0" smtClean="0">
                <a:solidFill>
                  <a:srgbClr val="000099"/>
                </a:solidFill>
              </a:rPr>
              <a:t>New U.S. Geometric Datums in 2022</a:t>
            </a:r>
          </a:p>
        </p:txBody>
      </p:sp>
    </p:spTree>
    <p:extLst>
      <p:ext uri="{BB962C8B-B14F-4D97-AF65-F5344CB8AC3E}">
        <p14:creationId xmlns:p14="http://schemas.microsoft.com/office/powerpoint/2010/main" val="1746050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28600"/>
            <a:ext cx="8229600" cy="1143000"/>
          </a:xfrm>
        </p:spPr>
        <p:txBody>
          <a:bodyPr/>
          <a:lstStyle/>
          <a:p>
            <a:r>
              <a:rPr lang="en-US" altLang="en-US" sz="3600" b="1" dirty="0" smtClean="0">
                <a:solidFill>
                  <a:srgbClr val="000099"/>
                </a:solidFill>
              </a:rPr>
              <a:t>Survey and Block Plans</a:t>
            </a:r>
          </a:p>
        </p:txBody>
      </p:sp>
      <p:sp>
        <p:nvSpPr>
          <p:cNvPr id="3" name="Content Placeholder 2"/>
          <p:cNvSpPr>
            <a:spLocks noGrp="1"/>
          </p:cNvSpPr>
          <p:nvPr>
            <p:ph sz="half" idx="1"/>
          </p:nvPr>
        </p:nvSpPr>
        <p:spPr>
          <a:xfrm>
            <a:off x="118872" y="1408493"/>
            <a:ext cx="4517136" cy="4525963"/>
          </a:xfrm>
        </p:spPr>
        <p:txBody>
          <a:bodyPr/>
          <a:lstStyle/>
          <a:p>
            <a:pPr>
              <a:buFont typeface="Arial" charset="0"/>
              <a:buChar char="•"/>
              <a:defRPr/>
            </a:pPr>
            <a:r>
              <a:rPr lang="en-US" dirty="0" smtClean="0">
                <a:solidFill>
                  <a:srgbClr val="000099"/>
                </a:solidFill>
                <a:latin typeface="+mj-lt"/>
              </a:rPr>
              <a:t>Data lines spaced 10 km apart.</a:t>
            </a:r>
          </a:p>
          <a:p>
            <a:pPr>
              <a:buFont typeface="Arial" charset="0"/>
              <a:buChar char="•"/>
              <a:defRPr/>
            </a:pPr>
            <a:endParaRPr lang="en-US" sz="1000" dirty="0" smtClean="0">
              <a:solidFill>
                <a:srgbClr val="000099"/>
              </a:solidFill>
              <a:latin typeface="+mj-lt"/>
            </a:endParaRPr>
          </a:p>
          <a:p>
            <a:pPr>
              <a:buFont typeface="Arial" charset="0"/>
              <a:buChar char="•"/>
              <a:defRPr/>
            </a:pPr>
            <a:r>
              <a:rPr lang="en-US" dirty="0" smtClean="0">
                <a:solidFill>
                  <a:srgbClr val="000099"/>
                </a:solidFill>
                <a:latin typeface="+mj-lt"/>
              </a:rPr>
              <a:t>Cross lines spaced 60-80 km apart.</a:t>
            </a:r>
          </a:p>
          <a:p>
            <a:pPr>
              <a:buFont typeface="Arial" charset="0"/>
              <a:buChar char="•"/>
              <a:defRPr/>
            </a:pPr>
            <a:endParaRPr lang="en-US" sz="1000" dirty="0" smtClean="0">
              <a:solidFill>
                <a:srgbClr val="000099"/>
              </a:solidFill>
              <a:latin typeface="+mj-lt"/>
            </a:endParaRPr>
          </a:p>
          <a:p>
            <a:pPr>
              <a:defRPr/>
            </a:pPr>
            <a:r>
              <a:rPr lang="en-US" dirty="0" smtClean="0">
                <a:solidFill>
                  <a:srgbClr val="000099"/>
                </a:solidFill>
              </a:rPr>
              <a:t>Flight lines run 100-150 </a:t>
            </a:r>
            <a:r>
              <a:rPr lang="en-US" dirty="0">
                <a:solidFill>
                  <a:srgbClr val="000099"/>
                </a:solidFill>
              </a:rPr>
              <a:t>km </a:t>
            </a:r>
            <a:r>
              <a:rPr lang="en-US" dirty="0" smtClean="0">
                <a:solidFill>
                  <a:srgbClr val="000099"/>
                </a:solidFill>
              </a:rPr>
              <a:t>offshore.</a:t>
            </a:r>
            <a:endParaRPr lang="en-US" dirty="0">
              <a:solidFill>
                <a:srgbClr val="000099"/>
              </a:solidFill>
            </a:endParaRPr>
          </a:p>
          <a:p>
            <a:pPr>
              <a:defRPr/>
            </a:pPr>
            <a:endParaRPr lang="en-US" sz="1000" dirty="0">
              <a:solidFill>
                <a:srgbClr val="000099"/>
              </a:solidFill>
            </a:endParaRPr>
          </a:p>
          <a:p>
            <a:pPr>
              <a:buFont typeface="Arial" charset="0"/>
              <a:buChar char="•"/>
              <a:defRPr/>
            </a:pPr>
            <a:r>
              <a:rPr lang="en-US" dirty="0" smtClean="0">
                <a:solidFill>
                  <a:srgbClr val="000099"/>
                </a:solidFill>
                <a:latin typeface="+mj-lt"/>
              </a:rPr>
              <a:t>Flight altitude 20,000 ft.</a:t>
            </a:r>
          </a:p>
          <a:p>
            <a:pPr>
              <a:buFont typeface="Arial" charset="0"/>
              <a:buChar char="•"/>
              <a:defRPr/>
            </a:pPr>
            <a:endParaRPr lang="en-US" sz="1000" dirty="0" smtClean="0">
              <a:solidFill>
                <a:srgbClr val="000099"/>
              </a:solidFill>
              <a:latin typeface="+mj-lt"/>
            </a:endParaRPr>
          </a:p>
          <a:p>
            <a:pPr>
              <a:buFont typeface="Arial" charset="0"/>
              <a:buChar char="•"/>
              <a:defRPr/>
            </a:pPr>
            <a:r>
              <a:rPr lang="en-US" dirty="0" smtClean="0">
                <a:solidFill>
                  <a:srgbClr val="000099"/>
                </a:solidFill>
                <a:latin typeface="+mj-lt"/>
              </a:rPr>
              <a:t>Nominal speed 220-250 knots.</a:t>
            </a:r>
            <a:endParaRPr lang="en-US" dirty="0">
              <a:solidFill>
                <a:srgbClr val="000099"/>
              </a:solidFill>
              <a:latin typeface="+mj-lt"/>
            </a:endParaRPr>
          </a:p>
        </p:txBody>
      </p:sp>
      <p:pic>
        <p:nvPicPr>
          <p:cNvPr id="56324" name="Picture 2" descr="Z:\GRAV-D\Communication\GRAV-D EN06 Flight Plan.png"/>
          <p:cNvPicPr>
            <a:picLocks noChangeAspect="1" noChangeArrowheads="1"/>
          </p:cNvPicPr>
          <p:nvPr/>
        </p:nvPicPr>
        <p:blipFill>
          <a:blip r:embed="rId3">
            <a:extLst>
              <a:ext uri="{28A0092B-C50C-407E-A947-70E740481C1C}">
                <a14:useLocalDpi xmlns:a14="http://schemas.microsoft.com/office/drawing/2010/main" val="0"/>
              </a:ext>
            </a:extLst>
          </a:blip>
          <a:srcRect t="6071" b="2927"/>
          <a:stretch>
            <a:fillRect/>
          </a:stretch>
        </p:blipFill>
        <p:spPr bwMode="auto">
          <a:xfrm>
            <a:off x="4800600" y="1530684"/>
            <a:ext cx="4114800" cy="484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561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55490"/>
            <a:ext cx="9144000" cy="455613"/>
          </a:xfrm>
          <a:noFill/>
        </p:spPr>
        <p:txBody>
          <a:bodyPr/>
          <a:lstStyle/>
          <a:p>
            <a:pPr>
              <a:defRPr/>
            </a:pPr>
            <a:r>
              <a:rPr lang="en-US" sz="3200" b="1" dirty="0" smtClean="0">
                <a:solidFill>
                  <a:srgbClr val="000099"/>
                </a:solidFill>
              </a:rPr>
              <a:t>GRAV-D Status   -   Over 78% Complete</a:t>
            </a:r>
            <a:endParaRPr lang="en-US" sz="3200" b="1" dirty="0">
              <a:solidFill>
                <a:srgbClr val="000099"/>
              </a:solidFill>
            </a:endParaRPr>
          </a:p>
        </p:txBody>
      </p:sp>
      <p:pic>
        <p:nvPicPr>
          <p:cNvPr id="6" name="Picture 5"/>
          <p:cNvPicPr>
            <a:picLocks noChangeAspect="1"/>
          </p:cNvPicPr>
          <p:nvPr/>
        </p:nvPicPr>
        <p:blipFill rotWithShape="1">
          <a:blip r:embed="rId3"/>
          <a:srcRect l="36998" t="31457" r="24988" b="18042"/>
          <a:stretch/>
        </p:blipFill>
        <p:spPr>
          <a:xfrm>
            <a:off x="525314" y="1051653"/>
            <a:ext cx="8097478" cy="577088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1111" t="51984" b="25132"/>
          <a:stretch/>
        </p:blipFill>
        <p:spPr>
          <a:xfrm>
            <a:off x="655997" y="5177535"/>
            <a:ext cx="1727200" cy="1464733"/>
          </a:xfrm>
          <a:prstGeom prst="rect">
            <a:avLst/>
          </a:prstGeom>
          <a:ln w="25400">
            <a:solidFill>
              <a:schemeClr val="tx1"/>
            </a:solidFill>
          </a:ln>
        </p:spPr>
      </p:pic>
    </p:spTree>
    <p:extLst>
      <p:ext uri="{BB962C8B-B14F-4D97-AF65-F5344CB8AC3E}">
        <p14:creationId xmlns:p14="http://schemas.microsoft.com/office/powerpoint/2010/main" val="25906713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9"/>
                </a:solidFill>
              </a:rPr>
              <a:t>Geoid Monitoring Service (GeMS)</a:t>
            </a:r>
            <a:endParaRPr lang="en-US" dirty="0">
              <a:solidFill>
                <a:srgbClr val="000099"/>
              </a:solidFill>
            </a:endParaRPr>
          </a:p>
        </p:txBody>
      </p:sp>
      <p:sp>
        <p:nvSpPr>
          <p:cNvPr id="3" name="Content Placeholder 2"/>
          <p:cNvSpPr>
            <a:spLocks noGrp="1"/>
          </p:cNvSpPr>
          <p:nvPr>
            <p:ph idx="1"/>
          </p:nvPr>
        </p:nvSpPr>
        <p:spPr/>
        <p:txBody>
          <a:bodyPr/>
          <a:lstStyle/>
          <a:p>
            <a:r>
              <a:rPr lang="en-US" sz="2800" dirty="0" smtClean="0"/>
              <a:t>Goal:  Track all changes to the geoid which would prevent 1 cm accuracy</a:t>
            </a:r>
          </a:p>
          <a:p>
            <a:r>
              <a:rPr lang="en-US" sz="2800" dirty="0" smtClean="0"/>
              <a:t>Aspects included:</a:t>
            </a:r>
          </a:p>
          <a:p>
            <a:pPr lvl="1"/>
            <a:r>
              <a:rPr lang="en-US" sz="2400" dirty="0" smtClean="0"/>
              <a:t>Shape, Secular:  e.g. Hudson Bay</a:t>
            </a:r>
          </a:p>
          <a:p>
            <a:pPr lvl="1"/>
            <a:r>
              <a:rPr lang="en-US" sz="2400" dirty="0" smtClean="0"/>
              <a:t>Shape, Episodic:  e.g. Massive Earthquakes</a:t>
            </a:r>
          </a:p>
          <a:p>
            <a:pPr lvl="1"/>
            <a:r>
              <a:rPr lang="en-US" sz="2400" dirty="0" smtClean="0"/>
              <a:t>W0, Secular:  Global Sea Level Change (see next slides)</a:t>
            </a:r>
          </a:p>
          <a:p>
            <a:r>
              <a:rPr lang="en-US" sz="2800" dirty="0" smtClean="0"/>
              <a:t>Examples of things excluded:</a:t>
            </a:r>
          </a:p>
          <a:p>
            <a:pPr lvl="1"/>
            <a:r>
              <a:rPr lang="en-US" sz="2400" dirty="0" smtClean="0"/>
              <a:t>Size, Secular:  Mass quantity of Earth is effectively static</a:t>
            </a:r>
          </a:p>
          <a:p>
            <a:pPr lvl="1"/>
            <a:r>
              <a:rPr lang="en-US" sz="2400" dirty="0" smtClean="0"/>
              <a:t>Shape, Periodic:  Seasonal glacier cycle</a:t>
            </a:r>
            <a:endParaRPr lang="en-US" sz="2400" dirty="0"/>
          </a:p>
          <a:p>
            <a:endParaRPr lang="en-US" dirty="0"/>
          </a:p>
        </p:txBody>
      </p:sp>
    </p:spTree>
    <p:extLst>
      <p:ext uri="{BB962C8B-B14F-4D97-AF65-F5344CB8AC3E}">
        <p14:creationId xmlns:p14="http://schemas.microsoft.com/office/powerpoint/2010/main" val="1195736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2104" y="1537626"/>
            <a:ext cx="5458959" cy="528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Box 7"/>
          <p:cNvSpPr txBox="1">
            <a:spLocks noChangeArrowheads="1"/>
          </p:cNvSpPr>
          <p:nvPr/>
        </p:nvSpPr>
        <p:spPr bwMode="auto">
          <a:xfrm>
            <a:off x="0" y="14517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Gill Sans MT"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Gill Sans MT"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Gill Sans MT"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Gill Sans MT"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ill Sans MT"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rPr>
              <a:t>Extent of 2022 gravimetric geoid model used for </a:t>
            </a:r>
            <a:r>
              <a:rPr kumimoji="0" lang="en-US" altLang="en-US" b="1" i="0" u="none" strike="noStrike" kern="0" cap="none" spc="0" normalizeH="0" baseline="0" noProof="0" dirty="0" smtClean="0">
                <a:ln>
                  <a:noFill/>
                </a:ln>
                <a:solidFill>
                  <a:srgbClr val="000099"/>
                </a:solidFill>
                <a:effectLst/>
                <a:uLnTx/>
                <a:uFillTx/>
                <a:latin typeface="+mn-lt"/>
                <a:ea typeface="MS PGothic" pitchFamily="34" charset="-128"/>
                <a:cs typeface="Arial" charset="0"/>
                <a:sym typeface="Arial"/>
              </a:rPr>
              <a:t>NAPGD2022</a:t>
            </a:r>
            <a:endParaRPr kumimoji="0" lang="en-US" altLang="en-US" b="1" i="0" u="none" strike="noStrike" kern="0" cap="none" spc="0" normalizeH="0" baseline="0" noProof="0" dirty="0">
              <a:ln>
                <a:noFill/>
              </a:ln>
              <a:solidFill>
                <a:srgbClr val="000099"/>
              </a:solidFill>
              <a:effectLst/>
              <a:uLnTx/>
              <a:uFillTx/>
              <a:latin typeface="+mn-lt"/>
              <a:ea typeface="MS PGothic" pitchFamily="34" charset="-128"/>
              <a:cs typeface="Arial" charset="0"/>
              <a:sym typeface="Arial"/>
            </a:endParaRPr>
          </a:p>
        </p:txBody>
      </p:sp>
    </p:spTree>
    <p:extLst>
      <p:ext uri="{BB962C8B-B14F-4D97-AF65-F5344CB8AC3E}">
        <p14:creationId xmlns:p14="http://schemas.microsoft.com/office/powerpoint/2010/main" val="315377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8"/>
            <a:ext cx="9143999" cy="1143000"/>
          </a:xfrm>
          <a:solidFill>
            <a:schemeClr val="accent1">
              <a:lumMod val="40000"/>
              <a:lumOff val="60000"/>
            </a:schemeClr>
          </a:solidFill>
        </p:spPr>
        <p:txBody>
          <a:bodyPr/>
          <a:lstStyle/>
          <a:p>
            <a:r>
              <a:rPr lang="en-US" sz="3200" dirty="0">
                <a:solidFill>
                  <a:srgbClr val="000099"/>
                </a:solidFill>
                <a:latin typeface="Arial" panose="020B0604020202020204" pitchFamily="34" charset="0"/>
                <a:cs typeface="Arial" panose="020B0604020202020204" pitchFamily="34" charset="0"/>
              </a:rPr>
              <a:t>Expected changes to orthometric </a:t>
            </a:r>
            <a:r>
              <a:rPr lang="en-US" sz="3200" dirty="0" smtClean="0">
                <a:solidFill>
                  <a:srgbClr val="000099"/>
                </a:solidFill>
                <a:latin typeface="Arial" panose="020B0604020202020204" pitchFamily="34" charset="0"/>
                <a:cs typeface="Arial" panose="020B0604020202020204" pitchFamily="34" charset="0"/>
              </a:rPr>
              <a:t>heights – </a:t>
            </a:r>
            <a:r>
              <a:rPr lang="en-US" sz="3200" b="1" dirty="0" smtClean="0">
                <a:solidFill>
                  <a:srgbClr val="000099"/>
                </a:solidFill>
                <a:latin typeface="Arial" panose="020B0604020202020204" pitchFamily="34" charset="0"/>
                <a:cs typeface="Arial" panose="020B0604020202020204" pitchFamily="34" charset="0"/>
              </a:rPr>
              <a:t>NAVD88 to NAPGD2022</a:t>
            </a:r>
            <a:endParaRPr lang="en-US" sz="3200" b="1" dirty="0">
              <a:solidFill>
                <a:srgbClr val="000099"/>
              </a:solidFill>
              <a:latin typeface="Arial" panose="020B0604020202020204" pitchFamily="34" charset="0"/>
              <a:cs typeface="Arial" panose="020B0604020202020204" pitchFamily="34" charset="0"/>
            </a:endParaRPr>
          </a:p>
        </p:txBody>
      </p:sp>
      <p:pic>
        <p:nvPicPr>
          <p:cNvPr id="6" name="Picture 5"/>
          <p:cNvPicPr/>
          <p:nvPr/>
        </p:nvPicPr>
        <p:blipFill rotWithShape="1">
          <a:blip r:embed="rId2" cstate="print">
            <a:extLst>
              <a:ext uri="{28A0092B-C50C-407E-A947-70E740481C1C}">
                <a14:useLocalDpi xmlns:a14="http://schemas.microsoft.com/office/drawing/2010/main" val="0"/>
              </a:ext>
            </a:extLst>
          </a:blip>
          <a:srcRect l="11699" t="3698" r="10897" b="6523"/>
          <a:stretch/>
        </p:blipFill>
        <p:spPr bwMode="auto">
          <a:xfrm>
            <a:off x="27432" y="1124189"/>
            <a:ext cx="9079992" cy="533147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729151" y="1221850"/>
            <a:ext cx="5676554" cy="461665"/>
          </a:xfrm>
          <a:prstGeom prst="rect">
            <a:avLst/>
          </a:prstGeom>
          <a:solidFill>
            <a:schemeClr val="bg1"/>
          </a:solidFill>
          <a:ln w="25400">
            <a:solidFill>
              <a:srgbClr val="FF0000"/>
            </a:solidFill>
          </a:ln>
        </p:spPr>
        <p:txBody>
          <a:bodyPr wrap="none" rtlCol="0">
            <a:spAutoFit/>
          </a:bodyPr>
          <a:lstStyle/>
          <a:p>
            <a:r>
              <a:rPr lang="en-US" sz="2400" b="1" dirty="0" smtClean="0"/>
              <a:t>For Florida = 0.1 &gt; -0.3 m (4 &gt; -11 in.)</a:t>
            </a:r>
            <a:endParaRPr lang="en-US" sz="2400" b="1" dirty="0"/>
          </a:p>
        </p:txBody>
      </p:sp>
    </p:spTree>
    <p:extLst>
      <p:ext uri="{BB962C8B-B14F-4D97-AF65-F5344CB8AC3E}">
        <p14:creationId xmlns:p14="http://schemas.microsoft.com/office/powerpoint/2010/main" val="20736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316" b="15526"/>
          <a:stretch/>
        </p:blipFill>
        <p:spPr>
          <a:xfrm>
            <a:off x="38100" y="786832"/>
            <a:ext cx="9086802" cy="5232968"/>
          </a:xfrm>
          <a:prstGeom prst="rect">
            <a:avLst/>
          </a:prstGeom>
          <a:ln w="25400">
            <a:solidFill>
              <a:srgbClr val="000099"/>
            </a:solidFill>
          </a:ln>
        </p:spPr>
      </p:pic>
      <p:cxnSp>
        <p:nvCxnSpPr>
          <p:cNvPr id="4" name="Straight Arrow Connector 3"/>
          <p:cNvCxnSpPr/>
          <p:nvPr/>
        </p:nvCxnSpPr>
        <p:spPr>
          <a:xfrm flipH="1">
            <a:off x="2057402" y="3590925"/>
            <a:ext cx="2105023" cy="73342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a:srcRect l="14508" t="38239" b="11426"/>
          <a:stretch/>
        </p:blipFill>
        <p:spPr>
          <a:xfrm>
            <a:off x="1781174" y="2209799"/>
            <a:ext cx="6791325" cy="3105151"/>
          </a:xfrm>
          <a:prstGeom prst="rect">
            <a:avLst/>
          </a:prstGeom>
          <a:ln w="25400">
            <a:solidFill>
              <a:srgbClr val="FFC000"/>
            </a:solidFill>
          </a:ln>
        </p:spPr>
      </p:pic>
      <p:sp>
        <p:nvSpPr>
          <p:cNvPr id="10" name="Rectangle 9"/>
          <p:cNvSpPr/>
          <p:nvPr/>
        </p:nvSpPr>
        <p:spPr>
          <a:xfrm>
            <a:off x="2400300" y="2905125"/>
            <a:ext cx="1428750" cy="352425"/>
          </a:xfrm>
          <a:prstGeom prst="rect">
            <a:avLst/>
          </a:prstGeom>
          <a:noFill/>
          <a:ln>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045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y Slide background - 0813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pic>
        <p:nvPicPr>
          <p:cNvPr id="1054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036" r="34291" b="16323"/>
          <a:stretch/>
        </p:blipFill>
        <p:spPr bwMode="auto">
          <a:xfrm>
            <a:off x="450383" y="0"/>
            <a:ext cx="80512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0383" y="3821373"/>
            <a:ext cx="8175002" cy="2197290"/>
          </a:xfrm>
          <a:prstGeom prst="rect">
            <a:avLst/>
          </a:prstGeom>
          <a:noFill/>
          <a:ln w="38100">
            <a:solidFill>
              <a:srgbClr val="F80ED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402467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2279" r="23110" b="6861"/>
          <a:stretch/>
        </p:blipFill>
        <p:spPr>
          <a:xfrm>
            <a:off x="63778" y="1247538"/>
            <a:ext cx="9053407" cy="5107542"/>
          </a:xfrm>
          <a:prstGeom prst="rect">
            <a:avLst/>
          </a:prstGeom>
          <a:ln w="25400">
            <a:solidFill>
              <a:srgbClr val="FFC000"/>
            </a:solidFill>
          </a:ln>
        </p:spPr>
      </p:pic>
      <p:sp>
        <p:nvSpPr>
          <p:cNvPr id="23554" name="Title 1"/>
          <p:cNvSpPr>
            <a:spLocks noGrp="1"/>
          </p:cNvSpPr>
          <p:nvPr>
            <p:ph type="title"/>
          </p:nvPr>
        </p:nvSpPr>
        <p:spPr>
          <a:xfrm>
            <a:off x="457200" y="218698"/>
            <a:ext cx="8229600" cy="1143000"/>
          </a:xfrm>
        </p:spPr>
        <p:txBody>
          <a:bodyPr/>
          <a:lstStyle/>
          <a:p>
            <a:r>
              <a:rPr lang="en-US" altLang="en-US" sz="4000" b="1" dirty="0" smtClean="0">
                <a:solidFill>
                  <a:srgbClr val="000099"/>
                </a:solidFill>
              </a:rPr>
              <a:t>Vertical Shifts (</a:t>
            </a:r>
            <a:r>
              <a:rPr lang="en-US" altLang="en-US" sz="4000" b="1" dirty="0" smtClean="0">
                <a:solidFill>
                  <a:srgbClr val="FF0000"/>
                </a:solidFill>
              </a:rPr>
              <a:t>BETA</a:t>
            </a:r>
            <a:r>
              <a:rPr lang="en-US" altLang="en-US" sz="4000" b="1" dirty="0" smtClean="0">
                <a:solidFill>
                  <a:srgbClr val="000099"/>
                </a:solidFill>
              </a:rPr>
              <a:t>)</a:t>
            </a:r>
          </a:p>
        </p:txBody>
      </p:sp>
      <p:sp>
        <p:nvSpPr>
          <p:cNvPr id="3" name="TextBox 2"/>
          <p:cNvSpPr txBox="1"/>
          <p:nvPr/>
        </p:nvSpPr>
        <p:spPr>
          <a:xfrm>
            <a:off x="6725124" y="4861608"/>
            <a:ext cx="713657" cy="307777"/>
          </a:xfrm>
          <a:prstGeom prst="rect">
            <a:avLst/>
          </a:prstGeom>
          <a:solidFill>
            <a:schemeClr val="bg1"/>
          </a:solidFill>
          <a:ln w="25400">
            <a:solidFill>
              <a:srgbClr val="0000FF"/>
            </a:solidFill>
          </a:ln>
        </p:spPr>
        <p:txBody>
          <a:bodyPr wrap="none" rtlCol="0">
            <a:spAutoFit/>
          </a:bodyPr>
          <a:lstStyle/>
          <a:p>
            <a:r>
              <a:rPr lang="en-US" b="1" dirty="0" smtClean="0"/>
              <a:t>OKCB</a:t>
            </a:r>
            <a:endParaRPr lang="en-US" b="1" dirty="0"/>
          </a:p>
        </p:txBody>
      </p:sp>
      <p:sp>
        <p:nvSpPr>
          <p:cNvPr id="15" name="TextBox 14"/>
          <p:cNvSpPr txBox="1"/>
          <p:nvPr/>
        </p:nvSpPr>
        <p:spPr>
          <a:xfrm>
            <a:off x="4381832" y="4447847"/>
            <a:ext cx="744114" cy="307777"/>
          </a:xfrm>
          <a:prstGeom prst="rect">
            <a:avLst/>
          </a:prstGeom>
          <a:solidFill>
            <a:schemeClr val="bg1"/>
          </a:solidFill>
          <a:ln w="25400">
            <a:solidFill>
              <a:srgbClr val="0000FF"/>
            </a:solidFill>
          </a:ln>
        </p:spPr>
        <p:txBody>
          <a:bodyPr wrap="none" rtlCol="0">
            <a:spAutoFit/>
          </a:bodyPr>
          <a:lstStyle/>
          <a:p>
            <a:r>
              <a:rPr lang="en-US" b="1" dirty="0" smtClean="0"/>
              <a:t>WACH</a:t>
            </a:r>
            <a:endParaRPr lang="en-US" b="1" dirty="0"/>
          </a:p>
        </p:txBody>
      </p:sp>
      <p:sp>
        <p:nvSpPr>
          <p:cNvPr id="16" name="TextBox 15"/>
          <p:cNvSpPr txBox="1"/>
          <p:nvPr/>
        </p:nvSpPr>
        <p:spPr>
          <a:xfrm>
            <a:off x="4314505" y="4949220"/>
            <a:ext cx="811441" cy="307777"/>
          </a:xfrm>
          <a:prstGeom prst="rect">
            <a:avLst/>
          </a:prstGeom>
          <a:solidFill>
            <a:schemeClr val="bg1"/>
          </a:solidFill>
          <a:ln w="25400">
            <a:solidFill>
              <a:srgbClr val="FF33CC"/>
            </a:solidFill>
          </a:ln>
        </p:spPr>
        <p:txBody>
          <a:bodyPr wrap="none" rtlCol="0">
            <a:spAutoFit/>
          </a:bodyPr>
          <a:lstStyle/>
          <a:p>
            <a:r>
              <a:rPr lang="en-US" b="1" dirty="0" smtClean="0">
                <a:solidFill>
                  <a:srgbClr val="FF0000"/>
                </a:solidFill>
              </a:rPr>
              <a:t>0.35 IN.</a:t>
            </a:r>
            <a:endParaRPr lang="en-US" b="1" dirty="0">
              <a:solidFill>
                <a:srgbClr val="FF0000"/>
              </a:solidFill>
            </a:endParaRPr>
          </a:p>
        </p:txBody>
      </p:sp>
      <p:sp>
        <p:nvSpPr>
          <p:cNvPr id="17" name="TextBox 16"/>
          <p:cNvSpPr txBox="1"/>
          <p:nvPr/>
        </p:nvSpPr>
        <p:spPr>
          <a:xfrm>
            <a:off x="6725124" y="5385013"/>
            <a:ext cx="811441" cy="307777"/>
          </a:xfrm>
          <a:prstGeom prst="rect">
            <a:avLst/>
          </a:prstGeom>
          <a:solidFill>
            <a:schemeClr val="bg1"/>
          </a:solidFill>
          <a:ln w="25400">
            <a:solidFill>
              <a:srgbClr val="FF33CC"/>
            </a:solidFill>
          </a:ln>
        </p:spPr>
        <p:txBody>
          <a:bodyPr wrap="none" rtlCol="0">
            <a:spAutoFit/>
          </a:bodyPr>
          <a:lstStyle/>
          <a:p>
            <a:r>
              <a:rPr lang="en-US" b="1" dirty="0" smtClean="0">
                <a:solidFill>
                  <a:srgbClr val="FF0000"/>
                </a:solidFill>
              </a:rPr>
              <a:t>0.83 IN.</a:t>
            </a:r>
            <a:endParaRPr lang="en-US" b="1" dirty="0">
              <a:solidFill>
                <a:srgbClr val="FF0000"/>
              </a:solidFill>
            </a:endParaRPr>
          </a:p>
        </p:txBody>
      </p:sp>
      <p:sp>
        <p:nvSpPr>
          <p:cNvPr id="9" name="TextBox 8"/>
          <p:cNvSpPr txBox="1"/>
          <p:nvPr/>
        </p:nvSpPr>
        <p:spPr>
          <a:xfrm>
            <a:off x="3807808" y="1962258"/>
            <a:ext cx="652743" cy="307777"/>
          </a:xfrm>
          <a:prstGeom prst="rect">
            <a:avLst/>
          </a:prstGeom>
          <a:solidFill>
            <a:schemeClr val="bg1"/>
          </a:solidFill>
          <a:ln w="25400">
            <a:solidFill>
              <a:srgbClr val="0000FF"/>
            </a:solidFill>
          </a:ln>
        </p:spPr>
        <p:txBody>
          <a:bodyPr wrap="none" rtlCol="0">
            <a:spAutoFit/>
          </a:bodyPr>
          <a:lstStyle/>
          <a:p>
            <a:r>
              <a:rPr lang="en-US" b="1" dirty="0" smtClean="0"/>
              <a:t>ZEFR</a:t>
            </a:r>
            <a:endParaRPr lang="en-US" b="1" dirty="0"/>
          </a:p>
        </p:txBody>
      </p:sp>
      <p:sp>
        <p:nvSpPr>
          <p:cNvPr id="10" name="TextBox 9"/>
          <p:cNvSpPr txBox="1"/>
          <p:nvPr/>
        </p:nvSpPr>
        <p:spPr>
          <a:xfrm>
            <a:off x="3589800" y="2511299"/>
            <a:ext cx="870751" cy="307777"/>
          </a:xfrm>
          <a:prstGeom prst="rect">
            <a:avLst/>
          </a:prstGeom>
          <a:solidFill>
            <a:schemeClr val="bg1"/>
          </a:solidFill>
          <a:ln w="25400">
            <a:solidFill>
              <a:srgbClr val="FF33CC"/>
            </a:solidFill>
          </a:ln>
        </p:spPr>
        <p:txBody>
          <a:bodyPr wrap="none" rtlCol="0">
            <a:spAutoFit/>
          </a:bodyPr>
          <a:lstStyle/>
          <a:p>
            <a:r>
              <a:rPr lang="en-US" b="1" dirty="0" smtClean="0">
                <a:solidFill>
                  <a:srgbClr val="FF0000"/>
                </a:solidFill>
              </a:rPr>
              <a:t>-1.02 IN.</a:t>
            </a:r>
            <a:endParaRPr lang="en-US" b="1" dirty="0">
              <a:solidFill>
                <a:srgbClr val="FF0000"/>
              </a:solidFill>
            </a:endParaRPr>
          </a:p>
        </p:txBody>
      </p:sp>
    </p:spTree>
    <p:extLst>
      <p:ext uri="{BB962C8B-B14F-4D97-AF65-F5344CB8AC3E}">
        <p14:creationId xmlns:p14="http://schemas.microsoft.com/office/powerpoint/2010/main" val="6323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5178"/>
            <a:ext cx="9144000" cy="641668"/>
          </a:xfrm>
          <a:gradFill>
            <a:gsLst>
              <a:gs pos="0">
                <a:schemeClr val="accent1">
                  <a:lumMod val="45000"/>
                  <a:lumOff val="55000"/>
                </a:schemeClr>
              </a:gs>
              <a:gs pos="100000">
                <a:schemeClr val="accent1">
                  <a:lumMod val="30000"/>
                  <a:lumOff val="70000"/>
                </a:schemeClr>
              </a:gs>
            </a:gsLst>
            <a:lin ang="5400000" scaled="1"/>
          </a:gradFill>
        </p:spPr>
        <p:txBody>
          <a:bodyPr/>
          <a:lstStyle/>
          <a:p>
            <a:pPr eaLnBrk="1" hangingPunct="1"/>
            <a:r>
              <a:rPr lang="en-US" altLang="en-US" sz="3600" b="1" dirty="0" smtClean="0">
                <a:solidFill>
                  <a:srgbClr val="000099"/>
                </a:solidFill>
                <a:ea typeface="ＭＳ Ｐゴシック" pitchFamily="34" charset="-128"/>
              </a:rPr>
              <a:t>How to Plan for 2022</a:t>
            </a:r>
          </a:p>
        </p:txBody>
      </p:sp>
      <p:sp>
        <p:nvSpPr>
          <p:cNvPr id="57347" name="Content Placeholder 2"/>
          <p:cNvSpPr>
            <a:spLocks noGrp="1"/>
          </p:cNvSpPr>
          <p:nvPr>
            <p:ph idx="1"/>
          </p:nvPr>
        </p:nvSpPr>
        <p:spPr>
          <a:xfrm>
            <a:off x="106363" y="794171"/>
            <a:ext cx="8580437" cy="5789613"/>
          </a:xfrm>
        </p:spPr>
        <p:txBody>
          <a:bodyPr/>
          <a:lstStyle/>
          <a:p>
            <a:pPr lvl="0" eaLnBrk="0" hangingPunct="0">
              <a:buFont typeface="Arial" pitchFamily="34" charset="0"/>
              <a:buChar char="•"/>
            </a:pPr>
            <a:r>
              <a:rPr lang="en-US" altLang="en-US" sz="2400" b="1" dirty="0">
                <a:solidFill>
                  <a:srgbClr val="000099"/>
                </a:solidFill>
              </a:rPr>
              <a:t>Move to newest realizations</a:t>
            </a:r>
          </a:p>
          <a:p>
            <a:pPr lvl="1" eaLnBrk="0" hangingPunct="0">
              <a:buFont typeface="Arial" pitchFamily="34" charset="0"/>
              <a:buChar char="–"/>
            </a:pPr>
            <a:r>
              <a:rPr lang="en-US" altLang="en-US" sz="2000" dirty="0">
                <a:solidFill>
                  <a:srgbClr val="000099"/>
                </a:solidFill>
              </a:rPr>
              <a:t>NAD 83(2011) epoch 2010.00</a:t>
            </a:r>
          </a:p>
          <a:p>
            <a:pPr lvl="1" eaLnBrk="0" hangingPunct="0">
              <a:buFont typeface="Arial" pitchFamily="34" charset="0"/>
              <a:buChar char="–"/>
            </a:pPr>
            <a:r>
              <a:rPr lang="en-US" altLang="en-US" sz="2000" dirty="0" smtClean="0">
                <a:solidFill>
                  <a:srgbClr val="000099"/>
                </a:solidFill>
              </a:rPr>
              <a:t>GEOID12B </a:t>
            </a:r>
            <a:r>
              <a:rPr lang="en-US" altLang="en-US" sz="2000" dirty="0">
                <a:solidFill>
                  <a:srgbClr val="000099"/>
                </a:solidFill>
              </a:rPr>
              <a:t>(hybrid geoid)</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Move to NAVD 88 </a:t>
            </a:r>
          </a:p>
          <a:p>
            <a:pPr lvl="1" eaLnBrk="1" hangingPunct="1">
              <a:buFont typeface="Arial" pitchFamily="34" charset="0"/>
              <a:buChar char="–"/>
              <a:defRPr/>
            </a:pPr>
            <a:r>
              <a:rPr lang="en-US" sz="2000" dirty="0" smtClean="0">
                <a:solidFill>
                  <a:srgbClr val="000099"/>
                </a:solidFill>
                <a:ea typeface="ＭＳ Ｐゴシック" pitchFamily="34" charset="-128"/>
              </a:rPr>
              <a:t>understand the accuracy of VERTCON in your area</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Utilize passive marks that are up to date</a:t>
            </a:r>
          </a:p>
          <a:p>
            <a:pPr lvl="1" eaLnBrk="1" hangingPunct="1">
              <a:buFont typeface="Arial" pitchFamily="34" charset="0"/>
              <a:buChar char="–"/>
              <a:defRPr/>
            </a:pPr>
            <a:r>
              <a:rPr lang="en-US" sz="2000" dirty="0" smtClean="0">
                <a:solidFill>
                  <a:srgbClr val="000099"/>
                </a:solidFill>
                <a:ea typeface="ＭＳ Ｐゴシック" pitchFamily="34" charset="-128"/>
              </a:rPr>
              <a:t>Stay aware of what marks are included in datum updates</a:t>
            </a:r>
          </a:p>
          <a:p>
            <a:pPr lvl="1" eaLnBrk="1" hangingPunct="1">
              <a:buFont typeface="Arial" pitchFamily="34" charset="0"/>
              <a:buChar char="–"/>
              <a:defRPr/>
            </a:pPr>
            <a:r>
              <a:rPr lang="en-US" sz="2000" dirty="0" smtClean="0">
                <a:solidFill>
                  <a:srgbClr val="000099"/>
                </a:solidFill>
                <a:ea typeface="ＭＳ Ｐゴシック" pitchFamily="34" charset="-128"/>
              </a:rPr>
              <a:t>Use OPUS &amp; Hgt. Mod procedures to update mark positions </a:t>
            </a:r>
          </a:p>
          <a:p>
            <a:pPr marL="457200" lvl="1" indent="0" eaLnBrk="1" hangingPunct="1">
              <a:buFont typeface="Arial" pitchFamily="34" charset="0"/>
              <a:buNone/>
              <a:defRPr/>
            </a:pPr>
            <a:endParaRPr lang="en-US" sz="800" dirty="0" smtClean="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Metadata </a:t>
            </a:r>
          </a:p>
          <a:p>
            <a:pPr lvl="1" eaLnBrk="1" hangingPunct="1">
              <a:buFont typeface="Arial" pitchFamily="34" charset="0"/>
              <a:buChar char="–"/>
              <a:defRPr/>
            </a:pPr>
            <a:r>
              <a:rPr lang="en-US" sz="2000" dirty="0" smtClean="0">
                <a:solidFill>
                  <a:srgbClr val="000099"/>
                </a:solidFill>
                <a:ea typeface="ＭＳ Ｐゴシック" pitchFamily="34" charset="-128"/>
              </a:rPr>
              <a:t>Document positions in current datums to know what you have in the future.	</a:t>
            </a:r>
          </a:p>
          <a:p>
            <a:pPr lvl="1" eaLnBrk="1" hangingPunct="1">
              <a:buFont typeface="Arial" pitchFamily="34" charset="0"/>
              <a:buChar char="–"/>
              <a:defRPr/>
            </a:pPr>
            <a:endParaRPr lang="en-US" sz="800" b="1" u="sng" dirty="0">
              <a:solidFill>
                <a:srgbClr val="000099"/>
              </a:solidFill>
              <a:ea typeface="ＭＳ Ｐゴシック" pitchFamily="34" charset="-128"/>
            </a:endParaRPr>
          </a:p>
          <a:p>
            <a:pPr eaLnBrk="1" hangingPunct="1">
              <a:buFont typeface="Arial" pitchFamily="34" charset="0"/>
              <a:buChar char="•"/>
              <a:defRPr/>
            </a:pPr>
            <a:r>
              <a:rPr lang="en-US" sz="2400" b="1" u="sng" dirty="0" smtClean="0">
                <a:solidFill>
                  <a:srgbClr val="000099"/>
                </a:solidFill>
                <a:ea typeface="ＭＳ Ｐゴシック" pitchFamily="34" charset="-128"/>
              </a:rPr>
              <a:t>NGS Outreach Efforts</a:t>
            </a:r>
          </a:p>
          <a:p>
            <a:pPr lvl="1" eaLnBrk="1" hangingPunct="1">
              <a:buFont typeface="Arial" pitchFamily="34" charset="0"/>
              <a:buChar char="–"/>
              <a:defRPr/>
            </a:pPr>
            <a:r>
              <a:rPr lang="en-US" sz="2000" dirty="0" smtClean="0">
                <a:solidFill>
                  <a:srgbClr val="000099"/>
                </a:solidFill>
                <a:ea typeface="ＭＳ Ｐゴシック" pitchFamily="34" charset="-128"/>
              </a:rPr>
              <a:t>Participate in NGS webinars, Geospatial summits, contact NGS Regional Advisor, etc.</a:t>
            </a:r>
          </a:p>
        </p:txBody>
      </p:sp>
      <p:sp>
        <p:nvSpPr>
          <p:cNvPr id="2" name="Rectangle 1"/>
          <p:cNvSpPr/>
          <p:nvPr/>
        </p:nvSpPr>
        <p:spPr>
          <a:xfrm>
            <a:off x="332509" y="4359561"/>
            <a:ext cx="1607127" cy="544946"/>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77056" y="1609344"/>
            <a:ext cx="3145413" cy="400110"/>
          </a:xfrm>
          <a:prstGeom prst="rect">
            <a:avLst/>
          </a:prstGeom>
          <a:noFill/>
        </p:spPr>
        <p:txBody>
          <a:bodyPr wrap="none" rtlCol="0">
            <a:spAutoFit/>
          </a:bodyPr>
          <a:lstStyle/>
          <a:p>
            <a:r>
              <a:rPr lang="en-US" sz="2000" b="1" dirty="0" smtClean="0">
                <a:solidFill>
                  <a:srgbClr val="FF0000"/>
                </a:solidFill>
              </a:rPr>
              <a:t>GEOID 18 (hybrid geoid)</a:t>
            </a:r>
            <a:endParaRPr lang="en-US" sz="2000" b="1" dirty="0">
              <a:solidFill>
                <a:srgbClr val="FF0000"/>
              </a:solidFill>
            </a:endParaRPr>
          </a:p>
        </p:txBody>
      </p:sp>
      <p:cxnSp>
        <p:nvCxnSpPr>
          <p:cNvPr id="5" name="Straight Arrow Connector 4"/>
          <p:cNvCxnSpPr/>
          <p:nvPr/>
        </p:nvCxnSpPr>
        <p:spPr>
          <a:xfrm>
            <a:off x="923544" y="1801368"/>
            <a:ext cx="2907792" cy="18288"/>
          </a:xfrm>
          <a:prstGeom prst="straightConnector1">
            <a:avLst/>
          </a:prstGeom>
          <a:ln w="317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259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1927804"/>
            <a:ext cx="8229600" cy="1143000"/>
          </a:xfrm>
        </p:spPr>
        <p:txBody>
          <a:bodyPr/>
          <a:lstStyle/>
          <a:p>
            <a:pPr algn="ctr" eaLnBrk="1" hangingPunct="1"/>
            <a:r>
              <a:rPr lang="en-US" altLang="en-US" sz="3600" b="1" dirty="0" smtClean="0">
                <a:solidFill>
                  <a:srgbClr val="000099"/>
                </a:solidFill>
              </a:rPr>
              <a:t>NGS Products Update</a:t>
            </a:r>
            <a:br>
              <a:rPr lang="en-US" altLang="en-US" sz="3600" b="1" dirty="0" smtClean="0">
                <a:solidFill>
                  <a:srgbClr val="000099"/>
                </a:solidFill>
              </a:rPr>
            </a:br>
            <a:r>
              <a:rPr lang="en-US" altLang="en-US" sz="2000" b="1" dirty="0" smtClean="0">
                <a:solidFill>
                  <a:srgbClr val="000099"/>
                </a:solidFill>
              </a:rPr>
              <a:t> </a:t>
            </a:r>
            <a:br>
              <a:rPr lang="en-US" altLang="en-US" sz="2000" b="1" dirty="0" smtClean="0">
                <a:solidFill>
                  <a:srgbClr val="000099"/>
                </a:solidFill>
              </a:rPr>
            </a:br>
            <a:r>
              <a:rPr lang="en-US" altLang="en-US" sz="3600" b="1" dirty="0" smtClean="0">
                <a:solidFill>
                  <a:srgbClr val="000099"/>
                </a:solidFill>
              </a:rPr>
              <a:t>Coordinate Conversion and Transformation Tool – </a:t>
            </a:r>
            <a:r>
              <a:rPr lang="en-US" altLang="en-US" sz="3600" b="1" dirty="0" smtClean="0">
                <a:solidFill>
                  <a:srgbClr val="FF0000"/>
                </a:solidFill>
              </a:rPr>
              <a:t>NCAT</a:t>
            </a:r>
            <a:br>
              <a:rPr lang="en-US" altLang="en-US" sz="3600" b="1" dirty="0" smtClean="0">
                <a:solidFill>
                  <a:srgbClr val="FF0000"/>
                </a:solidFill>
              </a:rPr>
            </a:br>
            <a:r>
              <a:rPr lang="en-US" altLang="en-US" sz="3600" b="1" dirty="0" smtClean="0">
                <a:solidFill>
                  <a:srgbClr val="000099"/>
                </a:solidFill>
              </a:rPr>
              <a:t>using NADCON v5.0</a:t>
            </a:r>
          </a:p>
        </p:txBody>
      </p:sp>
      <p:sp>
        <p:nvSpPr>
          <p:cNvPr id="3" name="Rectangle 2"/>
          <p:cNvSpPr/>
          <p:nvPr/>
        </p:nvSpPr>
        <p:spPr>
          <a:xfrm>
            <a:off x="3805383" y="3177311"/>
            <a:ext cx="2844800" cy="637309"/>
          </a:xfrm>
          <a:prstGeom prst="rect">
            <a:avLst/>
          </a:prstGeom>
          <a:noFill/>
          <a:ln w="508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950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1847838"/>
            <a:ext cx="1600200" cy="4573588"/>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33794" name="Rectangle 3"/>
          <p:cNvSpPr>
            <a:spLocks noGrp="1" noChangeArrowheads="1"/>
          </p:cNvSpPr>
          <p:nvPr/>
        </p:nvSpPr>
        <p:spPr bwMode="auto">
          <a:xfrm>
            <a:off x="152400" y="1835138"/>
            <a:ext cx="8839200" cy="45847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TIME		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METHOD</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NETWORK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SPAN		ACCURACY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OF REFERENCE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0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0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 27		    1927-1986	10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NAD83(86)	    1986-1990	1 meter		</a:t>
            </a: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a:t>
            </a: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NAD83(199x)* 	     1990-2007	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HARN			                             		</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NAD83(2007)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2007 - 2011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NAD83(2011)	      </a:t>
            </a: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2011 - 2022	0.01 meter		</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rPr>
              <a:t>    (CORS)</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sym typeface="Arial"/>
            </a:endParaRPr>
          </a:p>
        </p:txBody>
      </p:sp>
      <p:sp>
        <p:nvSpPr>
          <p:cNvPr id="33795" name="Title 4"/>
          <p:cNvSpPr>
            <a:spLocks noGrp="1"/>
          </p:cNvSpPr>
          <p:nvPr>
            <p:ph type="title"/>
          </p:nvPr>
        </p:nvSpPr>
        <p:spPr>
          <a:xfrm>
            <a:off x="457200" y="364840"/>
            <a:ext cx="8229600" cy="1143000"/>
          </a:xfrm>
        </p:spPr>
        <p:txBody>
          <a:bodyPr/>
          <a:lstStyle/>
          <a:p>
            <a:pPr algn="ctr" eaLnBrk="1" hangingPunct="1"/>
            <a:r>
              <a:rPr lang="en-US" altLang="en-US" sz="3600" b="1" dirty="0" smtClean="0">
                <a:solidFill>
                  <a:srgbClr val="000099"/>
                </a:solidFill>
              </a:rPr>
              <a:t>National Spatial Reference System(NSRS)</a:t>
            </a:r>
            <a:br>
              <a:rPr lang="en-US" altLang="en-US" sz="3600" b="1" dirty="0" smtClean="0">
                <a:solidFill>
                  <a:srgbClr val="000099"/>
                </a:solidFill>
              </a:rPr>
            </a:br>
            <a:r>
              <a:rPr lang="en-US" altLang="en-US" sz="3600" b="1" dirty="0" smtClean="0">
                <a:solidFill>
                  <a:srgbClr val="000099"/>
                </a:solidFill>
              </a:rPr>
              <a:t>Improvements in the Horizontal Datums</a:t>
            </a:r>
          </a:p>
        </p:txBody>
      </p:sp>
      <p:cxnSp>
        <p:nvCxnSpPr>
          <p:cNvPr id="4" name="Straight Connector 3"/>
          <p:cNvCxnSpPr/>
          <p:nvPr/>
        </p:nvCxnSpPr>
        <p:spPr>
          <a:xfrm>
            <a:off x="157018" y="2576936"/>
            <a:ext cx="8839200" cy="92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63732" y="2572105"/>
            <a:ext cx="3493008" cy="58882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72196" y="3173372"/>
            <a:ext cx="3493008" cy="6583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257800" y="2576408"/>
            <a:ext cx="3733800" cy="1261884"/>
          </a:xfrm>
          <a:prstGeom prst="rect">
            <a:avLst/>
          </a:prstGeom>
          <a:solidFill>
            <a:schemeClr val="bg1"/>
          </a:solidFill>
          <a:ln w="50800">
            <a:solidFill>
              <a:srgbClr val="00B050"/>
            </a:solidFill>
          </a:ln>
        </p:spPr>
        <p:txBody>
          <a:bodyPr wrap="square" rtlCol="0">
            <a:spAutoFit/>
          </a:bodyPr>
          <a:lstStyle/>
          <a:p>
            <a:endParaRPr lang="en-US" sz="1800" dirty="0" smtClean="0"/>
          </a:p>
          <a:p>
            <a:r>
              <a:rPr lang="en-US" dirty="0" smtClean="0"/>
              <a:t>   TRAVERSE &amp; TRIANGULATION - </a:t>
            </a:r>
          </a:p>
          <a:p>
            <a:pPr marL="169863" indent="-169863"/>
            <a:r>
              <a:rPr lang="en-US" dirty="0" smtClean="0"/>
              <a:t>	GROUND MARKS USED FOR REFERENCING THE NSRS.</a:t>
            </a:r>
            <a:endParaRPr lang="en-US" dirty="0"/>
          </a:p>
          <a:p>
            <a:endParaRPr lang="en-US" sz="1600" dirty="0"/>
          </a:p>
        </p:txBody>
      </p:sp>
      <p:sp>
        <p:nvSpPr>
          <p:cNvPr id="12" name="Rectangle 11"/>
          <p:cNvSpPr/>
          <p:nvPr/>
        </p:nvSpPr>
        <p:spPr>
          <a:xfrm>
            <a:off x="166590" y="3887175"/>
            <a:ext cx="3493008" cy="85953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5266262" y="3875240"/>
            <a:ext cx="3725338" cy="861774"/>
          </a:xfrm>
          <a:prstGeom prst="rect">
            <a:avLst/>
          </a:prstGeom>
          <a:solidFill>
            <a:schemeClr val="bg1"/>
          </a:solidFill>
          <a:ln w="38100">
            <a:solidFill>
              <a:srgbClr val="FF0000"/>
            </a:solidFill>
          </a:ln>
        </p:spPr>
        <p:txBody>
          <a:bodyPr wrap="square" rtlCol="0">
            <a:spAutoFit/>
          </a:bodyPr>
          <a:lstStyle/>
          <a:p>
            <a:endParaRPr lang="en-US" sz="1100" dirty="0" smtClean="0"/>
          </a:p>
          <a:p>
            <a:pPr marL="169863" indent="-169863"/>
            <a:r>
              <a:rPr lang="en-US" dirty="0" smtClean="0"/>
              <a:t>   GPS BECOMES MEANS OF    POSITIONING – STILL GRND MARKS.</a:t>
            </a:r>
          </a:p>
          <a:p>
            <a:pPr marL="169863" indent="-169863"/>
            <a:endParaRPr lang="en-US" sz="1100" dirty="0"/>
          </a:p>
        </p:txBody>
      </p:sp>
      <p:sp>
        <p:nvSpPr>
          <p:cNvPr id="14" name="Rectangle 13"/>
          <p:cNvSpPr/>
          <p:nvPr/>
        </p:nvSpPr>
        <p:spPr>
          <a:xfrm>
            <a:off x="172189" y="4779048"/>
            <a:ext cx="3493008" cy="895612"/>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52190" y="4771704"/>
            <a:ext cx="3739896" cy="1655064"/>
          </a:xfrm>
          <a:prstGeom prst="rect">
            <a:avLst/>
          </a:prstGeom>
          <a:solidFill>
            <a:schemeClr val="bg1"/>
          </a:solidFill>
          <a:ln w="38100">
            <a:solidFill>
              <a:srgbClr val="0000CC"/>
            </a:solidFill>
          </a:ln>
        </p:spPr>
        <p:txBody>
          <a:bodyPr wrap="square" rtlCol="0">
            <a:spAutoFit/>
          </a:bodyPr>
          <a:lstStyle/>
          <a:p>
            <a:endParaRPr lang="en-US" dirty="0" smtClean="0"/>
          </a:p>
          <a:p>
            <a:endParaRPr lang="en-US" dirty="0" smtClean="0"/>
          </a:p>
          <a:p>
            <a:pPr marL="169863" indent="-169863"/>
            <a:r>
              <a:rPr lang="en-US" dirty="0" smtClean="0"/>
              <a:t>   GPS – CORS STATIONS ARE  MEANS OF REFERENCE FOR THE NSRS.</a:t>
            </a:r>
          </a:p>
          <a:p>
            <a:endParaRPr lang="en-US" sz="1100" dirty="0" smtClean="0"/>
          </a:p>
          <a:p>
            <a:endParaRPr lang="en-US" sz="1100" dirty="0" smtClean="0"/>
          </a:p>
          <a:p>
            <a:endParaRPr lang="en-US" sz="1000" dirty="0" smtClean="0"/>
          </a:p>
          <a:p>
            <a:endParaRPr lang="en-US" sz="1100" dirty="0"/>
          </a:p>
        </p:txBody>
      </p:sp>
      <p:sp>
        <p:nvSpPr>
          <p:cNvPr id="16" name="Rectangle 15"/>
          <p:cNvSpPr/>
          <p:nvPr/>
        </p:nvSpPr>
        <p:spPr>
          <a:xfrm>
            <a:off x="162604" y="5674659"/>
            <a:ext cx="3493008" cy="757515"/>
          </a:xfrm>
          <a:prstGeom prst="rect">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5468112" y="2715686"/>
            <a:ext cx="3273552" cy="984885"/>
          </a:xfrm>
          <a:prstGeom prst="rect">
            <a:avLst/>
          </a:prstGeom>
          <a:solidFill>
            <a:schemeClr val="bg1"/>
          </a:solidFill>
          <a:ln w="38100">
            <a:solidFill>
              <a:srgbClr val="FF33CC"/>
            </a:solidFill>
          </a:ln>
        </p:spPr>
        <p:txBody>
          <a:bodyPr wrap="square" rtlCol="0">
            <a:spAutoFit/>
          </a:bodyPr>
          <a:lstStyle/>
          <a:p>
            <a:pPr algn="ctr"/>
            <a:endParaRPr lang="en-US" sz="800" dirty="0" smtClean="0"/>
          </a:p>
          <a:p>
            <a:pPr algn="ctr"/>
            <a:r>
              <a:rPr lang="en-US" dirty="0" smtClean="0"/>
              <a:t>TERRESTRIAL BASED</a:t>
            </a:r>
          </a:p>
          <a:p>
            <a:pPr algn="ctr"/>
            <a:r>
              <a:rPr lang="en-US" dirty="0" smtClean="0"/>
              <a:t>REFERENCE SYSTEM </a:t>
            </a:r>
          </a:p>
          <a:p>
            <a:pPr algn="ctr"/>
            <a:r>
              <a:rPr lang="en-US" dirty="0" smtClean="0"/>
              <a:t>FOR NSRS</a:t>
            </a:r>
          </a:p>
          <a:p>
            <a:pPr algn="ctr"/>
            <a:endParaRPr lang="en-US" sz="800" dirty="0" smtClean="0"/>
          </a:p>
        </p:txBody>
      </p:sp>
      <p:sp>
        <p:nvSpPr>
          <p:cNvPr id="18" name="TextBox 17"/>
          <p:cNvSpPr txBox="1"/>
          <p:nvPr/>
        </p:nvSpPr>
        <p:spPr>
          <a:xfrm>
            <a:off x="5468112" y="3919646"/>
            <a:ext cx="3425952" cy="769441"/>
          </a:xfrm>
          <a:prstGeom prst="rect">
            <a:avLst/>
          </a:prstGeom>
          <a:solidFill>
            <a:schemeClr val="bg1"/>
          </a:solidFill>
          <a:ln w="38100">
            <a:solidFill>
              <a:srgbClr val="FF33CC"/>
            </a:solidFill>
          </a:ln>
        </p:spPr>
        <p:txBody>
          <a:bodyPr wrap="square" rtlCol="0">
            <a:spAutoFit/>
          </a:bodyPr>
          <a:lstStyle/>
          <a:p>
            <a:pPr algn="ctr"/>
            <a:endParaRPr lang="en-US" sz="800" dirty="0" smtClean="0"/>
          </a:p>
          <a:p>
            <a:pPr algn="ctr"/>
            <a:r>
              <a:rPr lang="en-US" dirty="0" smtClean="0"/>
              <a:t>TERRESTRIAL BASED REFERENCED</a:t>
            </a:r>
          </a:p>
          <a:p>
            <a:pPr algn="ctr"/>
            <a:r>
              <a:rPr lang="en-US" dirty="0" smtClean="0"/>
              <a:t>SYSTEM FOR NSRS</a:t>
            </a:r>
          </a:p>
          <a:p>
            <a:pPr algn="ctr"/>
            <a:endParaRPr lang="en-US" sz="800" dirty="0" smtClean="0"/>
          </a:p>
        </p:txBody>
      </p:sp>
      <p:sp>
        <p:nvSpPr>
          <p:cNvPr id="19" name="TextBox 18"/>
          <p:cNvSpPr txBox="1"/>
          <p:nvPr/>
        </p:nvSpPr>
        <p:spPr>
          <a:xfrm>
            <a:off x="5465064" y="5053502"/>
            <a:ext cx="3273552" cy="984885"/>
          </a:xfrm>
          <a:prstGeom prst="rect">
            <a:avLst/>
          </a:prstGeom>
          <a:solidFill>
            <a:schemeClr val="bg1"/>
          </a:solidFill>
          <a:ln w="50800">
            <a:solidFill>
              <a:srgbClr val="00FFFF"/>
            </a:solidFill>
          </a:ln>
        </p:spPr>
        <p:txBody>
          <a:bodyPr wrap="square" rtlCol="0">
            <a:spAutoFit/>
          </a:bodyPr>
          <a:lstStyle/>
          <a:p>
            <a:pPr algn="ctr"/>
            <a:endParaRPr lang="en-US" sz="800" dirty="0" smtClean="0"/>
          </a:p>
          <a:p>
            <a:pPr algn="ctr"/>
            <a:r>
              <a:rPr lang="en-US" dirty="0" smtClean="0"/>
              <a:t>SPACE BASED</a:t>
            </a:r>
          </a:p>
          <a:p>
            <a:pPr algn="ctr"/>
            <a:r>
              <a:rPr lang="en-US" dirty="0" smtClean="0"/>
              <a:t>REFERENCE SYSTEM </a:t>
            </a:r>
          </a:p>
          <a:p>
            <a:pPr algn="ctr"/>
            <a:r>
              <a:rPr lang="en-US" dirty="0" smtClean="0"/>
              <a:t>FOR NSRS</a:t>
            </a:r>
          </a:p>
          <a:p>
            <a:pPr algn="ctr"/>
            <a:endParaRPr lang="en-US" sz="800" dirty="0" smtClean="0"/>
          </a:p>
        </p:txBody>
      </p:sp>
    </p:spTree>
    <p:extLst>
      <p:ext uri="{BB962C8B-B14F-4D97-AF65-F5344CB8AC3E}">
        <p14:creationId xmlns:p14="http://schemas.microsoft.com/office/powerpoint/2010/main" val="44752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a:spLocks noGrp="1"/>
          </p:cNvSpPr>
          <p:nvPr>
            <p:ph type="title"/>
          </p:nvPr>
        </p:nvSpPr>
        <p:spPr>
          <a:xfrm>
            <a:off x="504825" y="53284"/>
            <a:ext cx="8229600" cy="1143000"/>
          </a:xfrm>
        </p:spPr>
        <p:txBody>
          <a:bodyPr/>
          <a:lstStyle/>
          <a:p>
            <a:pPr algn="ctr" eaLnBrk="1" hangingPunct="1"/>
            <a:r>
              <a:rPr lang="en-US" altLang="en-US" sz="3600" b="1" dirty="0" smtClean="0">
                <a:solidFill>
                  <a:srgbClr val="000099"/>
                </a:solidFill>
              </a:rPr>
              <a:t>NGS Products Update  -  NCAT</a:t>
            </a:r>
          </a:p>
        </p:txBody>
      </p:sp>
      <p:pic>
        <p:nvPicPr>
          <p:cNvPr id="6" name="Picture 5"/>
          <p:cNvPicPr>
            <a:picLocks noChangeAspect="1"/>
          </p:cNvPicPr>
          <p:nvPr/>
        </p:nvPicPr>
        <p:blipFill rotWithShape="1">
          <a:blip r:embed="rId2"/>
          <a:srcRect l="23171" t="12165" r="24528"/>
          <a:stretch/>
        </p:blipFill>
        <p:spPr>
          <a:xfrm>
            <a:off x="1261872" y="935550"/>
            <a:ext cx="6574536" cy="5923321"/>
          </a:xfrm>
          <a:prstGeom prst="rect">
            <a:avLst/>
          </a:prstGeom>
          <a:ln w="25400">
            <a:solidFill>
              <a:srgbClr val="000099"/>
            </a:solidFill>
          </a:ln>
        </p:spPr>
      </p:pic>
      <p:sp>
        <p:nvSpPr>
          <p:cNvPr id="7" name="Left Arrow 6"/>
          <p:cNvSpPr/>
          <p:nvPr/>
        </p:nvSpPr>
        <p:spPr>
          <a:xfrm>
            <a:off x="5056632" y="2862072"/>
            <a:ext cx="1289304" cy="603504"/>
          </a:xfrm>
          <a:prstGeom prst="lef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3520440" y="1050770"/>
            <a:ext cx="484632" cy="978408"/>
          </a:xfrm>
          <a:prstGeom prst="downArrow">
            <a:avLst/>
          </a:prstGeom>
          <a:solidFill>
            <a:srgbClr val="00FF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400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504825" y="217876"/>
            <a:ext cx="8229600" cy="1143000"/>
          </a:xfrm>
        </p:spPr>
        <p:txBody>
          <a:bodyPr/>
          <a:lstStyle/>
          <a:p>
            <a:pPr algn="ctr" eaLnBrk="1" hangingPunct="1"/>
            <a:r>
              <a:rPr lang="en-US" altLang="en-US" sz="3600" b="1" dirty="0" smtClean="0">
                <a:solidFill>
                  <a:srgbClr val="000099"/>
                </a:solidFill>
              </a:rPr>
              <a:t>NGS Products Update  -  NCAT</a:t>
            </a:r>
          </a:p>
        </p:txBody>
      </p:sp>
      <p:pic>
        <p:nvPicPr>
          <p:cNvPr id="8" name="Picture 7"/>
          <p:cNvPicPr>
            <a:picLocks noChangeAspect="1"/>
          </p:cNvPicPr>
          <p:nvPr/>
        </p:nvPicPr>
        <p:blipFill rotWithShape="1">
          <a:blip r:embed="rId2"/>
          <a:srcRect l="760" t="21704" r="33793" b="8910"/>
          <a:stretch/>
        </p:blipFill>
        <p:spPr>
          <a:xfrm>
            <a:off x="91440" y="1371194"/>
            <a:ext cx="8971971" cy="5102758"/>
          </a:xfrm>
          <a:prstGeom prst="rect">
            <a:avLst/>
          </a:prstGeom>
          <a:ln w="25400">
            <a:solidFill>
              <a:srgbClr val="000099"/>
            </a:solidFill>
          </a:ln>
        </p:spPr>
      </p:pic>
    </p:spTree>
    <p:extLst>
      <p:ext uri="{BB962C8B-B14F-4D97-AF65-F5344CB8AC3E}">
        <p14:creationId xmlns:p14="http://schemas.microsoft.com/office/powerpoint/2010/main" val="481760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709389" y="858324"/>
            <a:ext cx="1598515" cy="307777"/>
          </a:xfrm>
          <a:prstGeom prst="rect">
            <a:avLst/>
          </a:prstGeom>
          <a:noFill/>
        </p:spPr>
        <p:txBody>
          <a:bodyPr wrap="none" rtlCol="0">
            <a:spAutoFit/>
          </a:bodyPr>
          <a:lstStyle/>
          <a:p>
            <a:pPr algn="ctr"/>
            <a:r>
              <a:rPr lang="en-US" b="1" dirty="0" smtClean="0"/>
              <a:t>Region:  CONUS</a:t>
            </a:r>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579115" y="3326413"/>
            <a:ext cx="1537600" cy="461665"/>
          </a:xfrm>
          <a:prstGeom prst="rect">
            <a:avLst/>
          </a:prstGeom>
          <a:noFill/>
        </p:spPr>
        <p:txBody>
          <a:bodyPr wrap="none" rtlCol="0">
            <a:spAutoFit/>
          </a:bodyPr>
          <a:lstStyle/>
          <a:p>
            <a:r>
              <a:rPr lang="en-US" sz="2400" b="1" dirty="0" smtClean="0">
                <a:solidFill>
                  <a:srgbClr val="FF00FF"/>
                </a:solidFill>
              </a:rPr>
              <a:t>NADCON</a:t>
            </a:r>
            <a:endParaRPr lang="en-US" sz="2400" b="1" dirty="0">
              <a:solidFill>
                <a:srgbClr val="FF00FF"/>
              </a:solidFill>
            </a:endParaRPr>
          </a:p>
        </p:txBody>
      </p:sp>
      <p:sp>
        <p:nvSpPr>
          <p:cNvPr id="3" name="Freeform 2"/>
          <p:cNvSpPr/>
          <p:nvPr/>
        </p:nvSpPr>
        <p:spPr>
          <a:xfrm>
            <a:off x="2038350" y="3011448"/>
            <a:ext cx="1076325" cy="360402"/>
          </a:xfrm>
          <a:custGeom>
            <a:avLst/>
            <a:gdLst>
              <a:gd name="connsiteX0" fmla="*/ 0 w 1076325"/>
              <a:gd name="connsiteY0" fmla="*/ 7977 h 360402"/>
              <a:gd name="connsiteX1" fmla="*/ 552450 w 1076325"/>
              <a:gd name="connsiteY1" fmla="*/ 46077 h 360402"/>
              <a:gd name="connsiteX2" fmla="*/ 1076325 w 1076325"/>
              <a:gd name="connsiteY2" fmla="*/ 360402 h 360402"/>
            </a:gdLst>
            <a:ahLst/>
            <a:cxnLst>
              <a:cxn ang="0">
                <a:pos x="connsiteX0" y="connsiteY0"/>
              </a:cxn>
              <a:cxn ang="0">
                <a:pos x="connsiteX1" y="connsiteY1"/>
              </a:cxn>
              <a:cxn ang="0">
                <a:pos x="connsiteX2" y="connsiteY2"/>
              </a:cxn>
            </a:cxnLst>
            <a:rect l="l" t="t" r="r" b="b"/>
            <a:pathLst>
              <a:path w="1076325" h="360402">
                <a:moveTo>
                  <a:pt x="0" y="7977"/>
                </a:moveTo>
                <a:cubicBezTo>
                  <a:pt x="186531" y="-2342"/>
                  <a:pt x="373062" y="-12661"/>
                  <a:pt x="552450" y="46077"/>
                </a:cubicBezTo>
                <a:cubicBezTo>
                  <a:pt x="731838" y="104815"/>
                  <a:pt x="904081" y="232608"/>
                  <a:pt x="1076325" y="360402"/>
                </a:cubicBezTo>
              </a:path>
            </a:pathLst>
          </a:custGeom>
          <a:noFill/>
          <a:ln>
            <a:solidFill>
              <a:srgbClr val="FF00FF"/>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657600" y="3724275"/>
            <a:ext cx="1400175" cy="838200"/>
          </a:xfrm>
          <a:custGeom>
            <a:avLst/>
            <a:gdLst>
              <a:gd name="connsiteX0" fmla="*/ 0 w 1504950"/>
              <a:gd name="connsiteY0" fmla="*/ 0 h 828675"/>
              <a:gd name="connsiteX1" fmla="*/ 800100 w 1504950"/>
              <a:gd name="connsiteY1" fmla="*/ 314325 h 828675"/>
              <a:gd name="connsiteX2" fmla="*/ 1504950 w 1504950"/>
              <a:gd name="connsiteY2" fmla="*/ 828675 h 828675"/>
              <a:gd name="connsiteX0" fmla="*/ 0 w 1400175"/>
              <a:gd name="connsiteY0" fmla="*/ 0 h 838200"/>
              <a:gd name="connsiteX1" fmla="*/ 695325 w 1400175"/>
              <a:gd name="connsiteY1" fmla="*/ 323850 h 838200"/>
              <a:gd name="connsiteX2" fmla="*/ 1400175 w 1400175"/>
              <a:gd name="connsiteY2" fmla="*/ 838200 h 838200"/>
            </a:gdLst>
            <a:ahLst/>
            <a:cxnLst>
              <a:cxn ang="0">
                <a:pos x="connsiteX0" y="connsiteY0"/>
              </a:cxn>
              <a:cxn ang="0">
                <a:pos x="connsiteX1" y="connsiteY1"/>
              </a:cxn>
              <a:cxn ang="0">
                <a:pos x="connsiteX2" y="connsiteY2"/>
              </a:cxn>
            </a:cxnLst>
            <a:rect l="l" t="t" r="r" b="b"/>
            <a:pathLst>
              <a:path w="1400175" h="838200">
                <a:moveTo>
                  <a:pt x="0" y="0"/>
                </a:moveTo>
                <a:cubicBezTo>
                  <a:pt x="274637" y="88106"/>
                  <a:pt x="461963" y="184150"/>
                  <a:pt x="695325" y="323850"/>
                </a:cubicBezTo>
                <a:cubicBezTo>
                  <a:pt x="928688" y="463550"/>
                  <a:pt x="1173162" y="650081"/>
                  <a:pt x="1400175" y="838200"/>
                </a:cubicBezTo>
              </a:path>
            </a:pathLst>
          </a:custGeom>
          <a:noFill/>
          <a:ln>
            <a:solidFill>
              <a:srgbClr val="FF00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17181" y="3472983"/>
            <a:ext cx="1210588" cy="369332"/>
          </a:xfrm>
          <a:prstGeom prst="rect">
            <a:avLst/>
          </a:prstGeom>
          <a:noFill/>
        </p:spPr>
        <p:txBody>
          <a:bodyPr wrap="none" rtlCol="0">
            <a:spAutoFit/>
          </a:bodyPr>
          <a:lstStyle/>
          <a:p>
            <a:r>
              <a:rPr lang="en-US" sz="1800" b="1" dirty="0" smtClean="0">
                <a:solidFill>
                  <a:srgbClr val="00CCFF"/>
                </a:solidFill>
              </a:rPr>
              <a:t>GEOCON</a:t>
            </a:r>
            <a:endParaRPr lang="en-US" sz="1800" b="1" dirty="0">
              <a:solidFill>
                <a:srgbClr val="00CCFF"/>
              </a:solidFill>
            </a:endParaRPr>
          </a:p>
        </p:txBody>
      </p:sp>
      <p:cxnSp>
        <p:nvCxnSpPr>
          <p:cNvPr id="16" name="Straight Arrow Connector 15"/>
          <p:cNvCxnSpPr>
            <a:stCxn id="118" idx="0"/>
          </p:cNvCxnSpPr>
          <p:nvPr/>
        </p:nvCxnSpPr>
        <p:spPr>
          <a:xfrm flipH="1" flipV="1">
            <a:off x="5032926" y="3788078"/>
            <a:ext cx="404389" cy="747843"/>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5731606" y="3763346"/>
            <a:ext cx="450119" cy="351424"/>
          </a:xfrm>
          <a:prstGeom prst="straightConnector1">
            <a:avLst/>
          </a:prstGeom>
          <a:ln w="38100">
            <a:solidFill>
              <a:srgbClr val="00CC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83856" y="2444283"/>
            <a:ext cx="1531188" cy="369332"/>
          </a:xfrm>
          <a:prstGeom prst="rect">
            <a:avLst/>
          </a:prstGeom>
          <a:noFill/>
        </p:spPr>
        <p:txBody>
          <a:bodyPr wrap="none" rtlCol="0">
            <a:spAutoFit/>
          </a:bodyPr>
          <a:lstStyle/>
          <a:p>
            <a:r>
              <a:rPr lang="en-US" sz="1800" b="1" dirty="0" smtClean="0">
                <a:solidFill>
                  <a:srgbClr val="0066FF"/>
                </a:solidFill>
              </a:rPr>
              <a:t>GEOCON 11</a:t>
            </a:r>
            <a:endParaRPr lang="en-US" sz="1800" b="1" dirty="0">
              <a:solidFill>
                <a:srgbClr val="0066FF"/>
              </a:solidFill>
            </a:endParaRPr>
          </a:p>
        </p:txBody>
      </p:sp>
      <p:sp>
        <p:nvSpPr>
          <p:cNvPr id="26" name="Freeform 25"/>
          <p:cNvSpPr/>
          <p:nvPr/>
        </p:nvSpPr>
        <p:spPr>
          <a:xfrm>
            <a:off x="5343525" y="2762250"/>
            <a:ext cx="1419225" cy="1219200"/>
          </a:xfrm>
          <a:custGeom>
            <a:avLst/>
            <a:gdLst>
              <a:gd name="connsiteX0" fmla="*/ 1419225 w 1419225"/>
              <a:gd name="connsiteY0" fmla="*/ 1219200 h 1219200"/>
              <a:gd name="connsiteX1" fmla="*/ 323850 w 1419225"/>
              <a:gd name="connsiteY1" fmla="*/ 514350 h 1219200"/>
              <a:gd name="connsiteX2" fmla="*/ 0 w 1419225"/>
              <a:gd name="connsiteY2" fmla="*/ 0 h 1219200"/>
            </a:gdLst>
            <a:ahLst/>
            <a:cxnLst>
              <a:cxn ang="0">
                <a:pos x="connsiteX0" y="connsiteY0"/>
              </a:cxn>
              <a:cxn ang="0">
                <a:pos x="connsiteX1" y="connsiteY1"/>
              </a:cxn>
              <a:cxn ang="0">
                <a:pos x="connsiteX2" y="connsiteY2"/>
              </a:cxn>
            </a:cxnLst>
            <a:rect l="l" t="t" r="r" b="b"/>
            <a:pathLst>
              <a:path w="1419225" h="1219200">
                <a:moveTo>
                  <a:pt x="1419225" y="1219200"/>
                </a:moveTo>
                <a:cubicBezTo>
                  <a:pt x="989806" y="968375"/>
                  <a:pt x="560387" y="717550"/>
                  <a:pt x="323850" y="514350"/>
                </a:cubicBezTo>
                <a:cubicBezTo>
                  <a:pt x="87313" y="311150"/>
                  <a:pt x="43656" y="155575"/>
                  <a:pt x="0" y="0"/>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6181725" y="2562727"/>
            <a:ext cx="476250" cy="285248"/>
          </a:xfrm>
          <a:custGeom>
            <a:avLst/>
            <a:gdLst>
              <a:gd name="connsiteX0" fmla="*/ 0 w 476250"/>
              <a:gd name="connsiteY0" fmla="*/ 18548 h 285248"/>
              <a:gd name="connsiteX1" fmla="*/ 285750 w 476250"/>
              <a:gd name="connsiteY1" fmla="*/ 28073 h 285248"/>
              <a:gd name="connsiteX2" fmla="*/ 476250 w 476250"/>
              <a:gd name="connsiteY2" fmla="*/ 285248 h 285248"/>
            </a:gdLst>
            <a:ahLst/>
            <a:cxnLst>
              <a:cxn ang="0">
                <a:pos x="connsiteX0" y="connsiteY0"/>
              </a:cxn>
              <a:cxn ang="0">
                <a:pos x="connsiteX1" y="connsiteY1"/>
              </a:cxn>
              <a:cxn ang="0">
                <a:pos x="connsiteX2" y="connsiteY2"/>
              </a:cxn>
            </a:cxnLst>
            <a:rect l="l" t="t" r="r" b="b"/>
            <a:pathLst>
              <a:path w="476250" h="285248">
                <a:moveTo>
                  <a:pt x="0" y="18548"/>
                </a:moveTo>
                <a:cubicBezTo>
                  <a:pt x="103187" y="1085"/>
                  <a:pt x="206375" y="-16377"/>
                  <a:pt x="285750" y="28073"/>
                </a:cubicBezTo>
                <a:cubicBezTo>
                  <a:pt x="365125" y="72523"/>
                  <a:pt x="420687" y="178885"/>
                  <a:pt x="476250" y="285248"/>
                </a:cubicBezTo>
              </a:path>
            </a:pathLst>
          </a:custGeom>
          <a:noFill/>
          <a:ln w="38100">
            <a:solidFill>
              <a:srgbClr val="0066FF"/>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8585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3" grpId="0" animBg="1"/>
      <p:bldP spid="14" grpId="0"/>
      <p:bldP spid="24" grpId="0"/>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rot="19510649">
            <a:off x="6510800" y="4158173"/>
            <a:ext cx="1924135" cy="161464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369120" y="4990624"/>
            <a:ext cx="1924135" cy="1614641"/>
            <a:chOff x="1352465" y="1688796"/>
            <a:chExt cx="1924135" cy="1614641"/>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 name="Oval 4"/>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 name="Straight Connector 8"/>
            <p:cNvCxnSpPr>
              <a:stCxn id="8" idx="4"/>
              <a:endCxn id="5"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569471" y="4836712"/>
            <a:ext cx="1924135" cy="161464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rot="3669868">
            <a:off x="583945" y="4267851"/>
            <a:ext cx="1924135" cy="161464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rot="16200000">
            <a:off x="7172927" y="245695"/>
            <a:ext cx="1924135" cy="161464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4598599">
            <a:off x="217362" y="2314326"/>
            <a:ext cx="1924135" cy="161464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 name="Oval 90"/>
          <p:cNvSpPr/>
          <p:nvPr/>
        </p:nvSpPr>
        <p:spPr>
          <a:xfrm rot="6262407">
            <a:off x="1136324" y="101072"/>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97" name="Straight Connector 96"/>
          <p:cNvCxnSpPr>
            <a:stCxn id="95" idx="3"/>
            <a:endCxn id="91" idx="7"/>
          </p:cNvCxnSpPr>
          <p:nvPr/>
        </p:nvCxnSpPr>
        <p:spPr>
          <a:xfrm rot="6262407" flipH="1">
            <a:off x="1421072" y="588302"/>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709389" y="858324"/>
            <a:ext cx="1598515" cy="307777"/>
          </a:xfrm>
          <a:prstGeom prst="rect">
            <a:avLst/>
          </a:prstGeom>
          <a:noFill/>
        </p:spPr>
        <p:txBody>
          <a:bodyPr wrap="none" rtlCol="0">
            <a:spAutoFit/>
          </a:bodyPr>
          <a:lstStyle/>
          <a:p>
            <a:pPr algn="ctr"/>
            <a:r>
              <a:rPr lang="en-US" b="1" dirty="0" smtClean="0"/>
              <a:t>Region:  CONUS</a:t>
            </a:r>
          </a:p>
        </p:txBody>
      </p:sp>
      <p:grpSp>
        <p:nvGrpSpPr>
          <p:cNvPr id="102" name="Group 101"/>
          <p:cNvGrpSpPr/>
          <p:nvPr/>
        </p:nvGrpSpPr>
        <p:grpSpPr>
          <a:xfrm rot="17285526">
            <a:off x="7041719" y="2372974"/>
            <a:ext cx="1924135" cy="161464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tx1"/>
                  </a:solidFill>
                </a:rPr>
                <a:t>X, Y, Z</a:t>
              </a:r>
              <a:endParaRPr lang="en-US" sz="1000" b="1" dirty="0">
                <a:solidFill>
                  <a:schemeClr val="tx1"/>
                </a:solidFill>
              </a:endParaRP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smtClean="0">
                  <a:solidFill>
                    <a:schemeClr val="tx1"/>
                  </a:solidFill>
                </a:rPr>
                <a:t>USNG</a:t>
              </a:r>
              <a:endParaRPr lang="en-US" sz="1050" b="1" dirty="0">
                <a:solidFill>
                  <a:schemeClr val="tx1"/>
                </a:solidFill>
              </a:endParaRP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smtClean="0">
                  <a:solidFill>
                    <a:schemeClr val="tx1"/>
                  </a:solidFill>
                </a:rPr>
                <a:t>UTM</a:t>
              </a:r>
              <a:endParaRPr lang="en-US" sz="1200" b="1" dirty="0">
                <a:solidFill>
                  <a:schemeClr val="tx1"/>
                </a:solidFill>
              </a:endParaRP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solidFill>
                    <a:schemeClr val="tx1"/>
                  </a:solidFill>
                </a:rPr>
                <a:t>SPC</a:t>
              </a:r>
              <a:endParaRPr lang="en-US" sz="1600" dirty="0">
                <a:solidFill>
                  <a:schemeClr val="tx1"/>
                </a:solidFill>
              </a:endParaRP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smtClean="0">
                  <a:solidFill>
                    <a:schemeClr val="tx1"/>
                  </a:solidFill>
                  <a:latin typeface="Symbol" panose="05050102010706020507" pitchFamily="18" charset="2"/>
                </a:rPr>
                <a:t>f</a:t>
              </a:r>
              <a:r>
                <a:rPr lang="en-US" sz="900" b="1" dirty="0" smtClean="0">
                  <a:solidFill>
                    <a:schemeClr val="tx1"/>
                  </a:solidFill>
                </a:rPr>
                <a:t>, </a:t>
              </a:r>
              <a:r>
                <a:rPr lang="en-US" sz="900" b="1" dirty="0" smtClean="0">
                  <a:solidFill>
                    <a:schemeClr val="tx1"/>
                  </a:solidFill>
                  <a:latin typeface="Symbol" panose="05050102010706020507" pitchFamily="18" charset="2"/>
                </a:rPr>
                <a:t>l</a:t>
              </a:r>
              <a:r>
                <a:rPr lang="en-US" sz="900" b="1" dirty="0" smtClean="0">
                  <a:solidFill>
                    <a:schemeClr val="tx1"/>
                  </a:solidFill>
                </a:rPr>
                <a:t>, h</a:t>
              </a:r>
              <a:endParaRPr lang="en-US" sz="900" b="1" dirty="0">
                <a:solidFill>
                  <a:schemeClr val="tx1"/>
                </a:solidFill>
              </a:endParaRP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p:cNvSpPr txBox="1"/>
          <p:nvPr/>
        </p:nvSpPr>
        <p:spPr>
          <a:xfrm>
            <a:off x="2025962" y="1026303"/>
            <a:ext cx="585417" cy="307777"/>
          </a:xfrm>
          <a:prstGeom prst="rect">
            <a:avLst/>
          </a:prstGeom>
          <a:noFill/>
        </p:spPr>
        <p:txBody>
          <a:bodyPr wrap="none" rtlCol="0">
            <a:spAutoFit/>
          </a:bodyPr>
          <a:lstStyle/>
          <a:p>
            <a:r>
              <a:rPr lang="en-US" sz="1400" b="1" dirty="0" smtClean="0">
                <a:solidFill>
                  <a:srgbClr val="7030A0"/>
                </a:solidFill>
              </a:rPr>
              <a:t>USSD</a:t>
            </a:r>
            <a:endParaRPr lang="en-US" b="1" dirty="0">
              <a:solidFill>
                <a:srgbClr val="7030A0"/>
              </a:solidFill>
            </a:endParaRPr>
          </a:p>
        </p:txBody>
      </p:sp>
      <p:sp>
        <p:nvSpPr>
          <p:cNvPr id="114" name="TextBox 113"/>
          <p:cNvSpPr txBox="1"/>
          <p:nvPr/>
        </p:nvSpPr>
        <p:spPr>
          <a:xfrm>
            <a:off x="1892244" y="2765094"/>
            <a:ext cx="748923" cy="307777"/>
          </a:xfrm>
          <a:prstGeom prst="rect">
            <a:avLst/>
          </a:prstGeom>
          <a:noFill/>
        </p:spPr>
        <p:txBody>
          <a:bodyPr wrap="none" rtlCol="0">
            <a:spAutoFit/>
          </a:bodyPr>
          <a:lstStyle/>
          <a:p>
            <a:r>
              <a:rPr lang="en-US" sz="1400" b="1" dirty="0" smtClean="0">
                <a:solidFill>
                  <a:srgbClr val="7030A0"/>
                </a:solidFill>
              </a:rPr>
              <a:t>NAD 27</a:t>
            </a:r>
            <a:endParaRPr lang="en-US" b="1" dirty="0">
              <a:solidFill>
                <a:srgbClr val="7030A0"/>
              </a:solidFill>
            </a:endParaRPr>
          </a:p>
        </p:txBody>
      </p:sp>
      <p:sp>
        <p:nvSpPr>
          <p:cNvPr id="115" name="TextBox 114"/>
          <p:cNvSpPr txBox="1"/>
          <p:nvPr/>
        </p:nvSpPr>
        <p:spPr>
          <a:xfrm>
            <a:off x="1969358" y="4231743"/>
            <a:ext cx="1266693" cy="307777"/>
          </a:xfrm>
          <a:prstGeom prst="rect">
            <a:avLst/>
          </a:prstGeom>
          <a:noFill/>
        </p:spPr>
        <p:txBody>
          <a:bodyPr wrap="none" rtlCol="0">
            <a:spAutoFit/>
          </a:bodyPr>
          <a:lstStyle/>
          <a:p>
            <a:r>
              <a:rPr lang="en-US" sz="1400" b="1" dirty="0" smtClean="0">
                <a:solidFill>
                  <a:srgbClr val="7030A0"/>
                </a:solidFill>
              </a:rPr>
              <a:t>NAD 83 (1986)</a:t>
            </a:r>
            <a:endParaRPr lang="en-US" b="1" dirty="0">
              <a:solidFill>
                <a:srgbClr val="7030A0"/>
              </a:solidFill>
            </a:endParaRPr>
          </a:p>
        </p:txBody>
      </p:sp>
      <p:sp>
        <p:nvSpPr>
          <p:cNvPr id="116" name="TextBox 115"/>
          <p:cNvSpPr txBox="1"/>
          <p:nvPr/>
        </p:nvSpPr>
        <p:spPr>
          <a:xfrm>
            <a:off x="5761239" y="2842975"/>
            <a:ext cx="1266693" cy="307777"/>
          </a:xfrm>
          <a:prstGeom prst="rect">
            <a:avLst/>
          </a:prstGeom>
          <a:noFill/>
        </p:spPr>
        <p:txBody>
          <a:bodyPr wrap="none" rtlCol="0">
            <a:spAutoFit/>
          </a:bodyPr>
          <a:lstStyle/>
          <a:p>
            <a:r>
              <a:rPr lang="en-US" sz="1400" b="1" dirty="0" smtClean="0">
                <a:solidFill>
                  <a:srgbClr val="7030A0"/>
                </a:solidFill>
              </a:rPr>
              <a:t>NAD 83 (2011)</a:t>
            </a:r>
            <a:endParaRPr lang="en-US" b="1" dirty="0">
              <a:solidFill>
                <a:srgbClr val="7030A0"/>
              </a:solidFill>
            </a:endParaRPr>
          </a:p>
        </p:txBody>
      </p:sp>
      <p:sp>
        <p:nvSpPr>
          <p:cNvPr id="117" name="TextBox 116"/>
          <p:cNvSpPr txBox="1"/>
          <p:nvPr/>
        </p:nvSpPr>
        <p:spPr>
          <a:xfrm>
            <a:off x="5368224" y="4008700"/>
            <a:ext cx="1654492" cy="307777"/>
          </a:xfrm>
          <a:prstGeom prst="rect">
            <a:avLst/>
          </a:prstGeom>
          <a:noFill/>
        </p:spPr>
        <p:txBody>
          <a:bodyPr wrap="none" rtlCol="0">
            <a:spAutoFit/>
          </a:bodyPr>
          <a:lstStyle/>
          <a:p>
            <a:r>
              <a:rPr lang="en-US" sz="1400" b="1" dirty="0" smtClean="0">
                <a:solidFill>
                  <a:srgbClr val="7030A0"/>
                </a:solidFill>
              </a:rPr>
              <a:t>NAD 83 (NSRS2007)</a:t>
            </a:r>
            <a:endParaRPr lang="en-US" b="1" dirty="0">
              <a:solidFill>
                <a:srgbClr val="7030A0"/>
              </a:solidFill>
            </a:endParaRPr>
          </a:p>
        </p:txBody>
      </p:sp>
      <p:sp>
        <p:nvSpPr>
          <p:cNvPr id="118" name="TextBox 117"/>
          <p:cNvSpPr txBox="1"/>
          <p:nvPr/>
        </p:nvSpPr>
        <p:spPr>
          <a:xfrm>
            <a:off x="4836028" y="4535921"/>
            <a:ext cx="1202573" cy="307777"/>
          </a:xfrm>
          <a:prstGeom prst="rect">
            <a:avLst/>
          </a:prstGeom>
          <a:noFill/>
        </p:spPr>
        <p:txBody>
          <a:bodyPr wrap="none" rtlCol="0">
            <a:spAutoFit/>
          </a:bodyPr>
          <a:lstStyle/>
          <a:p>
            <a:r>
              <a:rPr lang="en-US" sz="1400" b="1" dirty="0" smtClean="0">
                <a:solidFill>
                  <a:srgbClr val="7030A0"/>
                </a:solidFill>
              </a:rPr>
              <a:t>NAD 83 (FBN)</a:t>
            </a:r>
            <a:endParaRPr lang="en-US" b="1" dirty="0">
              <a:solidFill>
                <a:srgbClr val="7030A0"/>
              </a:solidFill>
            </a:endParaRPr>
          </a:p>
        </p:txBody>
      </p:sp>
      <p:sp>
        <p:nvSpPr>
          <p:cNvPr id="119" name="TextBox 118"/>
          <p:cNvSpPr txBox="1"/>
          <p:nvPr/>
        </p:nvSpPr>
        <p:spPr>
          <a:xfrm>
            <a:off x="2767875" y="4722285"/>
            <a:ext cx="1343638" cy="307777"/>
          </a:xfrm>
          <a:prstGeom prst="rect">
            <a:avLst/>
          </a:prstGeom>
          <a:noFill/>
        </p:spPr>
        <p:txBody>
          <a:bodyPr wrap="none" rtlCol="0">
            <a:spAutoFit/>
          </a:bodyPr>
          <a:lstStyle/>
          <a:p>
            <a:r>
              <a:rPr lang="en-US" sz="1400" b="1" dirty="0" smtClean="0">
                <a:solidFill>
                  <a:srgbClr val="7030A0"/>
                </a:solidFill>
              </a:rPr>
              <a:t>NAD 83 (HARN)</a:t>
            </a:r>
            <a:endParaRPr lang="en-US" b="1" dirty="0">
              <a:solidFill>
                <a:srgbClr val="7030A0"/>
              </a:solidFill>
            </a:endParaRPr>
          </a:p>
        </p:txBody>
      </p:sp>
      <p:sp>
        <p:nvSpPr>
          <p:cNvPr id="120" name="TextBox 119"/>
          <p:cNvSpPr txBox="1"/>
          <p:nvPr/>
        </p:nvSpPr>
        <p:spPr>
          <a:xfrm>
            <a:off x="6682942" y="935416"/>
            <a:ext cx="590226" cy="307777"/>
          </a:xfrm>
          <a:prstGeom prst="rect">
            <a:avLst/>
          </a:prstGeom>
          <a:noFill/>
        </p:spPr>
        <p:txBody>
          <a:bodyPr wrap="none" rtlCol="0">
            <a:spAutoFit/>
          </a:bodyPr>
          <a:lstStyle/>
          <a:p>
            <a:r>
              <a:rPr lang="en-US" sz="1400" b="1" dirty="0" smtClean="0">
                <a:solidFill>
                  <a:srgbClr val="7030A0"/>
                </a:solidFill>
              </a:rPr>
              <a:t>2022 </a:t>
            </a:r>
            <a:endParaRPr lang="en-US" b="1" dirty="0">
              <a:solidFill>
                <a:srgbClr val="7030A0"/>
              </a:solidFill>
            </a:endParaRPr>
          </a:p>
        </p:txBody>
      </p:sp>
      <p:cxnSp>
        <p:nvCxnSpPr>
          <p:cNvPr id="122" name="Straight Connector 121"/>
          <p:cNvCxnSpPr>
            <a:stCxn id="95" idx="6"/>
            <a:endCxn id="84" idx="2"/>
          </p:cNvCxnSpPr>
          <p:nvPr/>
        </p:nvCxnSpPr>
        <p:spPr>
          <a:xfrm flipH="1">
            <a:off x="1683096" y="1399861"/>
            <a:ext cx="102987" cy="13379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2" idx="2"/>
            <a:endCxn id="84" idx="6"/>
          </p:cNvCxnSpPr>
          <p:nvPr/>
        </p:nvCxnSpPr>
        <p:spPr>
          <a:xfrm flipH="1" flipV="1">
            <a:off x="1788714" y="3182611"/>
            <a:ext cx="140248" cy="13881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8" idx="2"/>
            <a:endCxn id="62" idx="7"/>
          </p:cNvCxnSpPr>
          <p:nvPr/>
        </p:nvCxnSpPr>
        <p:spPr>
          <a:xfrm flipH="1" flipV="1">
            <a:off x="2258778" y="4834703"/>
            <a:ext cx="815277" cy="3845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51" idx="2"/>
            <a:endCxn id="8" idx="6"/>
          </p:cNvCxnSpPr>
          <p:nvPr/>
        </p:nvCxnSpPr>
        <p:spPr>
          <a:xfrm flipH="1">
            <a:off x="3531255" y="5065312"/>
            <a:ext cx="1743151" cy="1539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40" idx="2"/>
            <a:endCxn id="51" idx="6"/>
          </p:cNvCxnSpPr>
          <p:nvPr/>
        </p:nvCxnSpPr>
        <p:spPr>
          <a:xfrm flipH="1">
            <a:off x="5731606" y="4637240"/>
            <a:ext cx="1199705" cy="4280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07" idx="2"/>
            <a:endCxn id="40" idx="7"/>
          </p:cNvCxnSpPr>
          <p:nvPr/>
        </p:nvCxnSpPr>
        <p:spPr>
          <a:xfrm flipH="1">
            <a:off x="7159367" y="3244995"/>
            <a:ext cx="214460" cy="10367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7432397" y="1328436"/>
            <a:ext cx="123877" cy="1427629"/>
          </a:xfrm>
          <a:prstGeom prst="line">
            <a:avLst/>
          </a:prstGeom>
          <a:ln w="63500">
            <a:solidFill>
              <a:srgbClr val="9900FF"/>
            </a:solidFill>
            <a:prstDash val="sys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1175" y="1399861"/>
            <a:ext cx="3400290" cy="523220"/>
          </a:xfrm>
          <a:prstGeom prst="rect">
            <a:avLst/>
          </a:prstGeom>
          <a:solidFill>
            <a:schemeClr val="bg1"/>
          </a:solidFill>
          <a:ln w="25400">
            <a:solidFill>
              <a:srgbClr val="00B050"/>
            </a:solidFill>
          </a:ln>
        </p:spPr>
        <p:txBody>
          <a:bodyPr wrap="none" rtlCol="0">
            <a:spAutoFit/>
          </a:bodyPr>
          <a:lstStyle/>
          <a:p>
            <a:r>
              <a:rPr lang="en-US" sz="2800" b="1" dirty="0" smtClean="0">
                <a:solidFill>
                  <a:srgbClr val="00CC00"/>
                </a:solidFill>
              </a:rPr>
              <a:t>NCAT (NADCON 5)</a:t>
            </a:r>
            <a:endParaRPr lang="en-US" sz="2800" b="1" dirty="0">
              <a:solidFill>
                <a:srgbClr val="00CC00"/>
              </a:solidFill>
            </a:endParaRPr>
          </a:p>
        </p:txBody>
      </p:sp>
      <p:cxnSp>
        <p:nvCxnSpPr>
          <p:cNvPr id="13" name="Straight Arrow Connector 12"/>
          <p:cNvCxnSpPr>
            <a:stCxn id="84" idx="6"/>
            <a:endCxn id="62" idx="2"/>
          </p:cNvCxnSpPr>
          <p:nvPr/>
        </p:nvCxnSpPr>
        <p:spPr>
          <a:xfrm>
            <a:off x="1788714" y="3182611"/>
            <a:ext cx="140248" cy="1388196"/>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a:stCxn id="62" idx="7"/>
            <a:endCxn id="8" idx="2"/>
          </p:cNvCxnSpPr>
          <p:nvPr/>
        </p:nvCxnSpPr>
        <p:spPr>
          <a:xfrm>
            <a:off x="2258778" y="4834703"/>
            <a:ext cx="815277" cy="384521"/>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8" idx="6"/>
            <a:endCxn id="51" idx="2"/>
          </p:cNvCxnSpPr>
          <p:nvPr/>
        </p:nvCxnSpPr>
        <p:spPr>
          <a:xfrm flipV="1">
            <a:off x="3531255" y="5065312"/>
            <a:ext cx="1743151" cy="15391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51" idx="6"/>
            <a:endCxn id="40" idx="2"/>
          </p:cNvCxnSpPr>
          <p:nvPr/>
        </p:nvCxnSpPr>
        <p:spPr>
          <a:xfrm flipV="1">
            <a:off x="5731606" y="4637240"/>
            <a:ext cx="1199705" cy="42807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40" idx="7"/>
            <a:endCxn id="107" idx="2"/>
          </p:cNvCxnSpPr>
          <p:nvPr/>
        </p:nvCxnSpPr>
        <p:spPr>
          <a:xfrm flipV="1">
            <a:off x="7159367" y="3244995"/>
            <a:ext cx="214460" cy="1036702"/>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1683096" y="1409005"/>
            <a:ext cx="102987" cy="1337916"/>
          </a:xfrm>
          <a:prstGeom prst="straightConnector1">
            <a:avLst/>
          </a:prstGeom>
          <a:ln w="762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34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txBox="1">
            <a:spLocks noChangeArrowheads="1"/>
          </p:cNvSpPr>
          <p:nvPr/>
        </p:nvSpPr>
        <p:spPr bwMode="auto">
          <a:xfrm>
            <a:off x="4502150" y="287338"/>
            <a:ext cx="30146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0" cap="none" spc="0" normalizeH="0" baseline="0" noProof="0" dirty="0">
                <a:ln>
                  <a:noFill/>
                </a:ln>
                <a:solidFill>
                  <a:srgbClr val="FFFF00"/>
                </a:solidFill>
                <a:effectLst/>
                <a:uLnTx/>
                <a:uFillTx/>
                <a:latin typeface="Calibri" pitchFamily="34" charset="0"/>
                <a:ea typeface="MS PGothic" pitchFamily="34" charset="-128"/>
                <a:cs typeface="Arial" charset="0"/>
                <a:sym typeface="Arial"/>
              </a:rPr>
              <a:t>  </a:t>
            </a:r>
          </a:p>
        </p:txBody>
      </p:sp>
      <p:sp>
        <p:nvSpPr>
          <p:cNvPr id="2" name="TextBox 1"/>
          <p:cNvSpPr txBox="1"/>
          <p:nvPr/>
        </p:nvSpPr>
        <p:spPr>
          <a:xfrm>
            <a:off x="1249627" y="1043523"/>
            <a:ext cx="67028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smtClean="0">
                <a:ln>
                  <a:noFill/>
                </a:ln>
                <a:solidFill>
                  <a:srgbClr val="0033CC"/>
                </a:solidFill>
                <a:effectLst/>
                <a:uLnTx/>
                <a:uFillTx/>
                <a:latin typeface="Arial"/>
                <a:cs typeface="Arial"/>
                <a:sym typeface="Arial"/>
              </a:rPr>
              <a:t>? ?   QUESTIONS  ? ?</a:t>
            </a:r>
            <a:endParaRPr kumimoji="0" lang="en-US" sz="4800" b="1" i="0" u="none" strike="noStrike" kern="0" cap="none" spc="0" normalizeH="0" baseline="0" noProof="0" dirty="0">
              <a:ln>
                <a:noFill/>
              </a:ln>
              <a:solidFill>
                <a:srgbClr val="0033CC"/>
              </a:solidFill>
              <a:effectLst/>
              <a:uLnTx/>
              <a:uFillTx/>
              <a:latin typeface="Arial"/>
              <a:cs typeface="Arial"/>
              <a:sym typeface="Arial"/>
            </a:endParaRPr>
          </a:p>
        </p:txBody>
      </p:sp>
      <p:grpSp>
        <p:nvGrpSpPr>
          <p:cNvPr id="4" name="Group 3"/>
          <p:cNvGrpSpPr/>
          <p:nvPr/>
        </p:nvGrpSpPr>
        <p:grpSpPr>
          <a:xfrm>
            <a:off x="1817982" y="2281151"/>
            <a:ext cx="5560291" cy="4170218"/>
            <a:chOff x="1817982" y="2281151"/>
            <a:chExt cx="5560291" cy="417021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982" y="2281151"/>
              <a:ext cx="5560291" cy="4170218"/>
            </a:xfrm>
            <a:prstGeom prst="rect">
              <a:avLst/>
            </a:prstGeom>
            <a:ln w="25400">
              <a:solidFill>
                <a:srgbClr val="0000FF"/>
              </a:solidFill>
            </a:ln>
          </p:spPr>
        </p:pic>
        <p:sp>
          <p:nvSpPr>
            <p:cNvPr id="3" name="TextBox 2"/>
            <p:cNvSpPr txBox="1"/>
            <p:nvPr/>
          </p:nvSpPr>
          <p:spPr>
            <a:xfrm>
              <a:off x="1932317" y="4058483"/>
              <a:ext cx="2238113" cy="307777"/>
            </a:xfrm>
            <a:prstGeom prst="rect">
              <a:avLst/>
            </a:prstGeom>
            <a:noFill/>
          </p:spPr>
          <p:txBody>
            <a:bodyPr wrap="none" rtlCol="0">
              <a:spAutoFit/>
            </a:bodyPr>
            <a:lstStyle/>
            <a:p>
              <a:r>
                <a:rPr lang="en-US" dirty="0" smtClean="0">
                  <a:solidFill>
                    <a:srgbClr val="000099"/>
                  </a:solidFill>
                </a:rPr>
                <a:t>Denis.Riordan@noaa.gov</a:t>
              </a:r>
              <a:endParaRPr lang="en-US" dirty="0">
                <a:solidFill>
                  <a:srgbClr val="000099"/>
                </a:solidFill>
              </a:endParaRPr>
            </a:p>
          </p:txBody>
        </p:sp>
      </p:grpSp>
    </p:spTree>
    <p:extLst>
      <p:ext uri="{BB962C8B-B14F-4D97-AF65-F5344CB8AC3E}">
        <p14:creationId xmlns:p14="http://schemas.microsoft.com/office/powerpoint/2010/main" val="630979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805" t="16819" r="13491" b="15261"/>
          <a:stretch/>
        </p:blipFill>
        <p:spPr>
          <a:xfrm>
            <a:off x="4726714" y="1395813"/>
            <a:ext cx="4360391" cy="5432611"/>
          </a:xfrm>
          <a:prstGeom prst="rect">
            <a:avLst/>
          </a:prstGeom>
          <a:ln w="50800">
            <a:solidFill>
              <a:srgbClr val="FFC000"/>
            </a:solidFill>
          </a:ln>
        </p:spPr>
      </p:pic>
      <p:sp>
        <p:nvSpPr>
          <p:cNvPr id="6" name="Title 1"/>
          <p:cNvSpPr txBox="1">
            <a:spLocks/>
          </p:cNvSpPr>
          <p:nvPr/>
        </p:nvSpPr>
        <p:spPr bwMode="auto">
          <a:xfrm>
            <a:off x="457200" y="24323"/>
            <a:ext cx="8229600" cy="538382"/>
          </a:xfrm>
          <a:prstGeom prst="rect">
            <a:avLst/>
          </a:prstGeom>
          <a:solidFill>
            <a:schemeClr val="accent1">
              <a:lumMod val="40000"/>
              <a:lumOff val="60000"/>
            </a:schemeClr>
          </a:solidFill>
          <a:ln>
            <a:noFill/>
          </a:ln>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NSRS Reference</a:t>
            </a:r>
            <a:r>
              <a:rPr kumimoji="0" lang="en-US" altLang="en-US" sz="3600" b="1" i="0" u="none" strike="noStrike" kern="1200" cap="none" spc="0" normalizeH="0" noProof="0" dirty="0" smtClean="0">
                <a:ln>
                  <a:noFill/>
                </a:ln>
                <a:solidFill>
                  <a:srgbClr val="000099"/>
                </a:solidFill>
                <a:effectLst/>
                <a:uLnTx/>
                <a:uFillTx/>
                <a:latin typeface="Calibri"/>
                <a:ea typeface="ＭＳ Ｐゴシック" charset="0"/>
              </a:rPr>
              <a:t> Basis</a:t>
            </a:r>
            <a:endPar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7934" r="24473" b="23726"/>
          <a:stretch/>
        </p:blipFill>
        <p:spPr>
          <a:xfrm>
            <a:off x="82312" y="1382366"/>
            <a:ext cx="4544291" cy="5462187"/>
          </a:xfrm>
          <a:prstGeom prst="rect">
            <a:avLst/>
          </a:prstGeom>
          <a:ln w="50800">
            <a:solidFill>
              <a:srgbClr val="0000CC"/>
            </a:solidFill>
          </a:ln>
        </p:spPr>
      </p:pic>
      <p:sp>
        <p:nvSpPr>
          <p:cNvPr id="2" name="TextBox 1"/>
          <p:cNvSpPr txBox="1"/>
          <p:nvPr/>
        </p:nvSpPr>
        <p:spPr>
          <a:xfrm>
            <a:off x="647119" y="620842"/>
            <a:ext cx="2957861" cy="707886"/>
          </a:xfrm>
          <a:prstGeom prst="rect">
            <a:avLst/>
          </a:prstGeom>
          <a:noFill/>
        </p:spPr>
        <p:txBody>
          <a:bodyPr wrap="none" rtlCol="0">
            <a:spAutoFit/>
          </a:bodyPr>
          <a:lstStyle/>
          <a:p>
            <a:r>
              <a:rPr lang="en-US" sz="2000" b="1" dirty="0" smtClean="0">
                <a:solidFill>
                  <a:srgbClr val="000099"/>
                </a:solidFill>
              </a:rPr>
              <a:t>Old Method  -  Ground </a:t>
            </a:r>
          </a:p>
          <a:p>
            <a:r>
              <a:rPr lang="en-US" sz="2000" b="1" dirty="0" smtClean="0">
                <a:solidFill>
                  <a:srgbClr val="000099"/>
                </a:solidFill>
              </a:rPr>
              <a:t>Marks (Terrestrial)</a:t>
            </a:r>
            <a:endParaRPr lang="en-US" sz="2000" b="1" dirty="0">
              <a:solidFill>
                <a:srgbClr val="000099"/>
              </a:solidFill>
            </a:endParaRPr>
          </a:p>
        </p:txBody>
      </p:sp>
      <p:sp>
        <p:nvSpPr>
          <p:cNvPr id="10" name="TextBox 9"/>
          <p:cNvSpPr txBox="1"/>
          <p:nvPr/>
        </p:nvSpPr>
        <p:spPr>
          <a:xfrm>
            <a:off x="5047962" y="630700"/>
            <a:ext cx="3942105" cy="707886"/>
          </a:xfrm>
          <a:prstGeom prst="rect">
            <a:avLst/>
          </a:prstGeom>
          <a:noFill/>
        </p:spPr>
        <p:txBody>
          <a:bodyPr wrap="none" rtlCol="0">
            <a:spAutoFit/>
          </a:bodyPr>
          <a:lstStyle/>
          <a:p>
            <a:r>
              <a:rPr lang="en-US" sz="2000" b="1" dirty="0" smtClean="0">
                <a:solidFill>
                  <a:srgbClr val="FF6600"/>
                </a:solidFill>
              </a:rPr>
              <a:t>New Method  -  GNSS Stations</a:t>
            </a:r>
          </a:p>
          <a:p>
            <a:r>
              <a:rPr lang="en-US" sz="2000" b="1" dirty="0" smtClean="0">
                <a:solidFill>
                  <a:srgbClr val="FF6600"/>
                </a:solidFill>
              </a:rPr>
              <a:t>                  (CORS)</a:t>
            </a:r>
            <a:endParaRPr lang="en-US" sz="2000" b="1" dirty="0">
              <a:solidFill>
                <a:srgbClr val="FF6600"/>
              </a:solidFill>
            </a:endParaRPr>
          </a:p>
        </p:txBody>
      </p:sp>
      <p:sp>
        <p:nvSpPr>
          <p:cNvPr id="4" name="Oval 3"/>
          <p:cNvSpPr/>
          <p:nvPr/>
        </p:nvSpPr>
        <p:spPr>
          <a:xfrm>
            <a:off x="2447365" y="5257800"/>
            <a:ext cx="242047" cy="121024"/>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9261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9188" t="17587" r="44752" b="7235"/>
          <a:stretch/>
        </p:blipFill>
        <p:spPr>
          <a:xfrm>
            <a:off x="0" y="113857"/>
            <a:ext cx="9144000" cy="6633311"/>
          </a:xfrm>
          <a:prstGeom prst="rect">
            <a:avLst/>
          </a:prstGeom>
        </p:spPr>
      </p:pic>
      <p:sp>
        <p:nvSpPr>
          <p:cNvPr id="40962" name="Title 1"/>
          <p:cNvSpPr>
            <a:spLocks noGrp="1"/>
          </p:cNvSpPr>
          <p:nvPr>
            <p:ph type="title"/>
          </p:nvPr>
        </p:nvSpPr>
        <p:spPr>
          <a:xfrm>
            <a:off x="1782619" y="350988"/>
            <a:ext cx="4341092" cy="517229"/>
          </a:xfrm>
          <a:solidFill>
            <a:schemeClr val="bg1"/>
          </a:solidFill>
        </p:spPr>
        <p:txBody>
          <a:bodyPr/>
          <a:lstStyle/>
          <a:p>
            <a:pPr eaLnBrk="1" hangingPunct="1"/>
            <a:r>
              <a:rPr lang="en-US" altLang="en-US" sz="3600" b="1" dirty="0" smtClean="0">
                <a:solidFill>
                  <a:srgbClr val="000099"/>
                </a:solidFill>
              </a:rPr>
              <a:t>NGS Published CORS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tint val="75000"/>
                  </a:prstClr>
                </a:solidFill>
                <a:effectLst/>
                <a:uLnTx/>
                <a:uFillTx/>
                <a:latin typeface="Calibri"/>
                <a:cs typeface="+mn-cs"/>
                <a:sym typeface="Arial"/>
              </a:rPr>
              <a:t>Northern Chapter PLSC</a:t>
            </a:r>
          </a:p>
        </p:txBody>
      </p:sp>
    </p:spTree>
    <p:extLst>
      <p:ext uri="{BB962C8B-B14F-4D97-AF65-F5344CB8AC3E}">
        <p14:creationId xmlns:p14="http://schemas.microsoft.com/office/powerpoint/2010/main" val="3602931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6003" t="30426" r="19052" b="4493"/>
          <a:stretch/>
        </p:blipFill>
        <p:spPr>
          <a:xfrm>
            <a:off x="-1" y="694264"/>
            <a:ext cx="9136445" cy="5918199"/>
          </a:xfrm>
          <a:prstGeom prst="rect">
            <a:avLst/>
          </a:prstGeom>
        </p:spPr>
      </p:pic>
      <p:sp>
        <p:nvSpPr>
          <p:cNvPr id="40962" name="Title 1"/>
          <p:cNvSpPr>
            <a:spLocks noGrp="1"/>
          </p:cNvSpPr>
          <p:nvPr>
            <p:ph type="title"/>
          </p:nvPr>
        </p:nvSpPr>
        <p:spPr>
          <a:xfrm>
            <a:off x="1968884" y="689647"/>
            <a:ext cx="5828913" cy="517229"/>
          </a:xfrm>
          <a:solidFill>
            <a:schemeClr val="bg1"/>
          </a:solidFill>
        </p:spPr>
        <p:txBody>
          <a:bodyPr/>
          <a:lstStyle/>
          <a:p>
            <a:pPr eaLnBrk="1" hangingPunct="1"/>
            <a:r>
              <a:rPr lang="en-US" altLang="en-US" sz="3600" b="1" dirty="0" smtClean="0">
                <a:solidFill>
                  <a:srgbClr val="000099"/>
                </a:solidFill>
              </a:rPr>
              <a:t>NSRS “Constrained” CORS</a:t>
            </a:r>
          </a:p>
        </p:txBody>
      </p:sp>
      <p:sp>
        <p:nvSpPr>
          <p:cNvPr id="9" name="Title 1"/>
          <p:cNvSpPr txBox="1">
            <a:spLocks/>
          </p:cNvSpPr>
          <p:nvPr/>
        </p:nvSpPr>
        <p:spPr bwMode="auto">
          <a:xfrm>
            <a:off x="207812" y="5795063"/>
            <a:ext cx="2501521" cy="517229"/>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altLang="en-US" sz="1600" dirty="0" smtClean="0">
                <a:solidFill>
                  <a:srgbClr val="FF0000"/>
                </a:solidFill>
              </a:rPr>
              <a:t>*  Stations shown for</a:t>
            </a:r>
          </a:p>
          <a:p>
            <a:pPr algn="l"/>
            <a:r>
              <a:rPr lang="en-US" altLang="en-US" sz="1600" dirty="0" smtClean="0">
                <a:solidFill>
                  <a:srgbClr val="FF0000"/>
                </a:solidFill>
              </a:rPr>
              <a:t> concept purposes only.</a:t>
            </a:r>
          </a:p>
        </p:txBody>
      </p:sp>
    </p:spTree>
    <p:extLst>
      <p:ext uri="{BB962C8B-B14F-4D97-AF65-F5344CB8AC3E}">
        <p14:creationId xmlns:p14="http://schemas.microsoft.com/office/powerpoint/2010/main" val="3570488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Content Placeholder 4"/>
          <p:cNvSpPr txBox="1">
            <a:spLocks/>
          </p:cNvSpPr>
          <p:nvPr/>
        </p:nvSpPr>
        <p:spPr bwMode="auto">
          <a:xfrm>
            <a:off x="20637" y="1466241"/>
            <a:ext cx="87869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800" b="1" i="0" u="none" strike="noStrike" kern="1200" cap="none" spc="0" normalizeH="0" baseline="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Datum</a:t>
            </a:r>
            <a:r>
              <a:rPr kumimoji="0" lang="en-US" altLang="en-US" sz="2400" b="1" i="0" u="none" strike="noStrike" kern="1200" cap="none" spc="0" normalizeH="0" noProof="0" dirty="0" smtClean="0">
                <a:ln>
                  <a:noFill/>
                </a:ln>
                <a:solidFill>
                  <a:sysClr val="windowText" lastClr="000000"/>
                </a:solidFill>
                <a:effectLst/>
                <a:uLnTx/>
                <a:uFillTx/>
                <a:latin typeface="Calibri"/>
                <a:ea typeface="ＭＳ Ｐゴシック" charset="0"/>
              </a:rPr>
              <a:t> based on best known information about the earth’s size and shape from the early 1980’s (≈35 years old), and the terrestrial survey data of the time.</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eaLnBrk="1" hangingPunct="1">
              <a:lnSpc>
                <a:spcPct val="150000"/>
              </a:lnSpc>
              <a:defRPr/>
            </a:pPr>
            <a:r>
              <a:rPr lang="en-US" altLang="en-US" sz="2400" b="1" dirty="0">
                <a:solidFill>
                  <a:sysClr val="windowText" lastClr="000000"/>
                </a:solidFill>
              </a:rPr>
              <a:t>NAD83 is </a:t>
            </a:r>
            <a:r>
              <a:rPr lang="en-US" altLang="en-US" sz="2400" b="1" u="sng" dirty="0">
                <a:solidFill>
                  <a:sysClr val="windowText" lastClr="000000"/>
                </a:solidFill>
              </a:rPr>
              <a:t>NON</a:t>
            </a:r>
            <a:r>
              <a:rPr lang="en-US" altLang="en-US" sz="2400" b="1" dirty="0">
                <a:solidFill>
                  <a:sysClr val="windowText" lastClr="000000"/>
                </a:solidFill>
              </a:rPr>
              <a:t>-geocentric &amp; hence inconsistent w/GNSS .</a:t>
            </a: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endParaRPr kumimoji="0" lang="en-US" altLang="en-US" sz="1000" b="1" i="0" u="none" strike="noStrike" kern="1200" cap="none" spc="0" normalizeH="0" noProof="0" dirty="0" smtClean="0">
              <a:ln>
                <a:noFill/>
              </a:ln>
              <a:solidFill>
                <a:sysClr val="windowText" lastClr="000000"/>
              </a:solidFill>
              <a:effectLst/>
              <a:uLnTx/>
              <a:uFillTx/>
              <a:latin typeface="Calibri"/>
              <a:ea typeface="ＭＳ Ｐゴシック" charset="0"/>
            </a:endParaRPr>
          </a:p>
          <a:p>
            <a:pPr marL="342900" marR="0" lvl="0" indent="-342900" algn="l" defTabSz="457200" rtl="0" eaLnBrk="1" fontAlgn="base" latinLnBrk="0" hangingPunct="1">
              <a:lnSpc>
                <a:spcPct val="150000"/>
              </a:lnSpc>
              <a:spcBef>
                <a:spcPct val="20000"/>
              </a:spcBef>
              <a:spcAft>
                <a:spcPct val="0"/>
              </a:spcAft>
              <a:buClrTx/>
              <a:buSzTx/>
              <a:buFont typeface="Arial" pitchFamily="34" charset="0"/>
              <a:buChar char="•"/>
              <a:tabLst/>
              <a:defRPr/>
            </a:pPr>
            <a:r>
              <a:rPr kumimoji="0" lang="en-US" altLang="en-US" sz="2400" b="1" i="0" u="none" strike="noStrike" kern="1200" cap="none" spc="0" normalizeH="0" baseline="0" noProof="0" dirty="0" smtClean="0">
                <a:ln>
                  <a:noFill/>
                </a:ln>
                <a:solidFill>
                  <a:sysClr val="windowText" lastClr="000000"/>
                </a:solidFill>
                <a:effectLst/>
                <a:uLnTx/>
                <a:uFillTx/>
                <a:latin typeface="Calibri"/>
                <a:ea typeface="ＭＳ Ｐゴシック" charset="0"/>
              </a:rPr>
              <a:t>Necessary for agreement with future ubiquitous positioning of GNSS capability.</a:t>
            </a:r>
          </a:p>
        </p:txBody>
      </p:sp>
      <p:sp>
        <p:nvSpPr>
          <p:cNvPr id="3" name="Title 1"/>
          <p:cNvSpPr txBox="1">
            <a:spLocks/>
          </p:cNvSpPr>
          <p:nvPr/>
        </p:nvSpPr>
        <p:spPr bwMode="auto">
          <a:xfrm>
            <a:off x="457200" y="486489"/>
            <a:ext cx="8229600" cy="741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smtClean="0">
                <a:ln>
                  <a:noFill/>
                </a:ln>
                <a:solidFill>
                  <a:srgbClr val="000099"/>
                </a:solidFill>
                <a:effectLst/>
                <a:uLnTx/>
                <a:uFillTx/>
                <a:latin typeface="Calibri"/>
                <a:ea typeface="ＭＳ Ｐゴシック" charset="0"/>
              </a:rPr>
              <a:t>Why Replace NAD83?</a:t>
            </a:r>
          </a:p>
        </p:txBody>
      </p:sp>
    </p:spTree>
    <p:extLst>
      <p:ext uri="{BB962C8B-B14F-4D97-AF65-F5344CB8AC3E}">
        <p14:creationId xmlns:p14="http://schemas.microsoft.com/office/powerpoint/2010/main" val="2411420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CB1AF4DD-D192-4130-871A-F35B8BE01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865" y="118384"/>
            <a:ext cx="5154303" cy="6677673"/>
          </a:xfrm>
          <a:prstGeom prst="rect">
            <a:avLst/>
          </a:prstGeom>
          <a:ln w="25400">
            <a:solidFill>
              <a:srgbClr val="0000CC"/>
            </a:solidFill>
          </a:ln>
          <a:effectLst/>
        </p:spPr>
      </p:pic>
    </p:spTree>
    <p:extLst>
      <p:ext uri="{BB962C8B-B14F-4D97-AF65-F5344CB8AC3E}">
        <p14:creationId xmlns:p14="http://schemas.microsoft.com/office/powerpoint/2010/main" val="536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NOAA-NGS - Grey - No Bird - 0527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18577</TotalTime>
  <Words>1914</Words>
  <Application>Microsoft Office PowerPoint</Application>
  <PresentationFormat>On-screen Show (4:3)</PresentationFormat>
  <Paragraphs>445</Paragraphs>
  <Slides>44</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ＭＳ Ｐゴシック</vt:lpstr>
      <vt:lpstr>ＭＳ Ｐゴシック</vt:lpstr>
      <vt:lpstr>宋体</vt:lpstr>
      <vt:lpstr>Arial</vt:lpstr>
      <vt:lpstr>ArialMT</vt:lpstr>
      <vt:lpstr>Calibri</vt:lpstr>
      <vt:lpstr>Gill Sans MT</vt:lpstr>
      <vt:lpstr>Helvetica Light</vt:lpstr>
      <vt:lpstr>Symbol</vt:lpstr>
      <vt:lpstr>Times New Roman</vt:lpstr>
      <vt:lpstr>Wingdings</vt:lpstr>
      <vt:lpstr>1_NOAA-NGS - Grey - No Bird - 052715</vt:lpstr>
      <vt:lpstr>PowerPoint Presentation</vt:lpstr>
      <vt:lpstr>U.S. Department of Commerce National Oceanic &amp; Atmospheric Administration National Geodetic Survey  </vt:lpstr>
      <vt:lpstr>New U.S. Geometric Datums in 2022</vt:lpstr>
      <vt:lpstr>National Spatial Reference System(NSRS) Improvements in the Horizontal Datums</vt:lpstr>
      <vt:lpstr>PowerPoint Presentation</vt:lpstr>
      <vt:lpstr>NGS Published CORS</vt:lpstr>
      <vt:lpstr>NSRS “Constrained” CORS</vt:lpstr>
      <vt:lpstr>PowerPoint Presentation</vt:lpstr>
      <vt:lpstr>PowerPoint Presentation</vt:lpstr>
      <vt:lpstr> Future Geometric (3-D) Reference Frame</vt:lpstr>
      <vt:lpstr>Datum Names</vt:lpstr>
      <vt:lpstr>Four Frames/Plates in 2022</vt:lpstr>
      <vt:lpstr>PowerPoint Presentation</vt:lpstr>
      <vt:lpstr>CORS Velocities – IGS08</vt:lpstr>
      <vt:lpstr>Intra-frame velocities</vt:lpstr>
      <vt:lpstr>IFVM – How to Build?</vt:lpstr>
      <vt:lpstr>PowerPoint Presentation</vt:lpstr>
      <vt:lpstr>PowerPoint Presentation</vt:lpstr>
      <vt:lpstr>Geometric Position Epochs</vt:lpstr>
      <vt:lpstr>PowerPoint Presentation</vt:lpstr>
      <vt:lpstr>New U.S. Vertical Datum in 2022</vt:lpstr>
      <vt:lpstr>PowerPoint Presentation</vt:lpstr>
      <vt:lpstr>PowerPoint Presentation</vt:lpstr>
      <vt:lpstr>PowerPoint Presentation</vt:lpstr>
      <vt:lpstr>PowerPoint Presentation</vt:lpstr>
      <vt:lpstr>NEW VERTICAL DATUM (Rationale)</vt:lpstr>
      <vt:lpstr>Names</vt:lpstr>
      <vt:lpstr>PowerPoint Presentation</vt:lpstr>
      <vt:lpstr>PowerPoint Presentation</vt:lpstr>
      <vt:lpstr>Survey and Block Plans</vt:lpstr>
      <vt:lpstr>GRAV-D Status   -   Over 78% Complete</vt:lpstr>
      <vt:lpstr>Geoid Monitoring Service (GeMS)</vt:lpstr>
      <vt:lpstr>PowerPoint Presentation</vt:lpstr>
      <vt:lpstr>Expected changes to orthometric heights – NAVD88 to NAPGD2022</vt:lpstr>
      <vt:lpstr>PowerPoint Presentation</vt:lpstr>
      <vt:lpstr>PowerPoint Presentation</vt:lpstr>
      <vt:lpstr>Vertical Shifts (BETA)</vt:lpstr>
      <vt:lpstr>How to Plan for 2022</vt:lpstr>
      <vt:lpstr>NGS Products Update   Coordinate Conversion and Transformation Tool – NCAT using NADCON v5.0</vt:lpstr>
      <vt:lpstr>NGS Products Update  -  NCAT</vt:lpstr>
      <vt:lpstr>NGS Products Update  -  NCAT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 Riordan</dc:creator>
  <cp:lastModifiedBy>Denis Riordan</cp:lastModifiedBy>
  <cp:revision>396</cp:revision>
  <cp:lastPrinted>2019-03-25T19:09:11Z</cp:lastPrinted>
  <dcterms:modified xsi:type="dcterms:W3CDTF">2019-09-20T03:19:41Z</dcterms:modified>
</cp:coreProperties>
</file>