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65" r:id="rId3"/>
    <p:sldId id="257" r:id="rId4"/>
    <p:sldId id="259" r:id="rId5"/>
    <p:sldId id="260" r:id="rId6"/>
    <p:sldId id="262" r:id="rId7"/>
    <p:sldId id="261" r:id="rId8"/>
    <p:sldId id="263" r:id="rId9"/>
    <p:sldId id="264" r:id="rId10"/>
    <p:sldId id="266" r:id="rId11"/>
    <p:sldId id="267" r:id="rId12"/>
    <p:sldId id="268" r:id="rId13"/>
    <p:sldId id="270" r:id="rId14"/>
    <p:sldId id="271" r:id="rId15"/>
    <p:sldId id="272" r:id="rId16"/>
    <p:sldId id="273" r:id="rId17"/>
    <p:sldId id="274" r:id="rId18"/>
    <p:sldId id="275" r:id="rId19"/>
    <p:sldId id="276" r:id="rId20"/>
    <p:sldId id="277" r:id="rId21"/>
    <p:sldId id="27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57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3"/>
    <p:restoredTop sz="84767" autoAdjust="0"/>
  </p:normalViewPr>
  <p:slideViewPr>
    <p:cSldViewPr snapToGrid="0" snapToObjects="1">
      <p:cViewPr>
        <p:scale>
          <a:sx n="100" d="100"/>
          <a:sy n="100" d="100"/>
        </p:scale>
        <p:origin x="954" y="-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C76BC2-026F-4D98-9074-8A28B380E92C}" type="datetimeFigureOut">
              <a:rPr lang="en-US" smtClean="0"/>
              <a:t>4/20/2018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CC6309-BC5F-4A1A-A3DE-19D86F2B31C3}" type="slidenum">
              <a:rPr lang="en-US" smtClean="0"/>
              <a:t>‹#›</a:t>
            </a:fld>
            <a:endParaRPr lang="en-US"/>
          </a:p>
        </p:txBody>
      </p:sp>
    </p:spTree>
    <p:extLst>
      <p:ext uri="{BB962C8B-B14F-4D97-AF65-F5344CB8AC3E}">
        <p14:creationId xmlns:p14="http://schemas.microsoft.com/office/powerpoint/2010/main" val="1215120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Some of these programs offer significantly more than 9 credits in surveying</a:t>
            </a:r>
          </a:p>
          <a:p>
            <a:endParaRPr lang="en-US" altLang="en-US" dirty="0" smtClean="0"/>
          </a:p>
          <a:p>
            <a:r>
              <a:rPr lang="en-US" altLang="en-US" dirty="0" smtClean="0"/>
              <a:t>Asterisks (</a:t>
            </a:r>
            <a:r>
              <a:rPr lang="en-US" altLang="en-US" dirty="0" err="1" smtClean="0"/>
              <a:t>redt</a:t>
            </a:r>
            <a:r>
              <a:rPr lang="en-US" altLang="en-US" dirty="0" smtClean="0"/>
              <a:t> text) represent programs where the surveying courses are taught primarily outside of the Civil Engineering department (Fresno State is within its dept. but courses are taught by the geomatics engineering professors)  Blue text are for civil engineering departments with surveying degrees as a major</a:t>
            </a:r>
          </a:p>
          <a:p>
            <a:endParaRPr lang="en-US" dirty="0"/>
          </a:p>
        </p:txBody>
      </p:sp>
      <p:sp>
        <p:nvSpPr>
          <p:cNvPr id="4" name="Slide Number Placeholder 3"/>
          <p:cNvSpPr>
            <a:spLocks noGrp="1"/>
          </p:cNvSpPr>
          <p:nvPr>
            <p:ph type="sldNum" sz="quarter" idx="10"/>
          </p:nvPr>
        </p:nvSpPr>
        <p:spPr/>
        <p:txBody>
          <a:bodyPr/>
          <a:lstStyle/>
          <a:p>
            <a:fld id="{8FCC6309-BC5F-4A1A-A3DE-19D86F2B31C3}" type="slidenum">
              <a:rPr lang="en-US" smtClean="0"/>
              <a:t>14</a:t>
            </a:fld>
            <a:endParaRPr lang="en-US"/>
          </a:p>
        </p:txBody>
      </p:sp>
    </p:spTree>
    <p:extLst>
      <p:ext uri="{BB962C8B-B14F-4D97-AF65-F5344CB8AC3E}">
        <p14:creationId xmlns:p14="http://schemas.microsoft.com/office/powerpoint/2010/main" val="31378180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24571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73897" y="2652172"/>
            <a:ext cx="8044206" cy="1739936"/>
          </a:xfrm>
        </p:spPr>
        <p:txBody>
          <a:bodyPr anchor="b">
            <a:noAutofit/>
          </a:bodyPr>
          <a:lstStyle>
            <a:lvl1pPr algn="ctr">
              <a:defRPr sz="6000" b="1" baseline="0">
                <a:solidFill>
                  <a:schemeClr val="bg1"/>
                </a:solidFill>
                <a:effectLst>
                  <a:outerShdw blurRad="50800" dist="38100" dir="8100000" algn="tr" rotWithShape="0">
                    <a:prstClr val="black">
                      <a:alpha val="40000"/>
                    </a:prstClr>
                  </a:outerShdw>
                </a:effectLst>
              </a:defRPr>
            </a:lvl1pPr>
          </a:lstStyle>
          <a:p>
            <a:endParaRPr lang="en-US" dirty="0"/>
          </a:p>
        </p:txBody>
      </p:sp>
      <p:sp>
        <p:nvSpPr>
          <p:cNvPr id="3" name="Subtitle 2"/>
          <p:cNvSpPr>
            <a:spLocks noGrp="1"/>
          </p:cNvSpPr>
          <p:nvPr>
            <p:ph type="subTitle" idx="1"/>
          </p:nvPr>
        </p:nvSpPr>
        <p:spPr>
          <a:xfrm>
            <a:off x="1523999" y="4616413"/>
            <a:ext cx="9128290" cy="127274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DE0B72F6-3E6D-C245-A0BD-013F5609AD77}" type="datetimeFigureOut">
              <a:rPr lang="en-US" smtClean="0"/>
              <a:t>4/20/2018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48C15-232D-9343-9C6D-7A59985F1465}" type="slidenum">
              <a:rPr lang="en-US" smtClean="0"/>
              <a:t>‹#›</a:t>
            </a:fld>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0853"/>
            <a:ext cx="1888192" cy="2097991"/>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60291" y="23813"/>
            <a:ext cx="1931709" cy="2097991"/>
          </a:xfrm>
          <a:prstGeom prst="rect">
            <a:avLst/>
          </a:prstGeom>
        </p:spPr>
      </p:pic>
      <p:sp>
        <p:nvSpPr>
          <p:cNvPr id="14" name="Title 1"/>
          <p:cNvSpPr txBox="1">
            <a:spLocks/>
          </p:cNvSpPr>
          <p:nvPr userDrawn="1"/>
        </p:nvSpPr>
        <p:spPr>
          <a:xfrm>
            <a:off x="2064469" y="467193"/>
            <a:ext cx="8050491" cy="19545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baseline="0">
                <a:solidFill>
                  <a:schemeClr val="bg1"/>
                </a:solidFill>
                <a:effectLst>
                  <a:outerShdw blurRad="50800" dist="38100" dir="8100000" algn="tr" rotWithShape="0">
                    <a:prstClr val="black">
                      <a:alpha val="40000"/>
                    </a:prstClr>
                  </a:outerShdw>
                </a:effectLst>
                <a:latin typeface="+mj-lt"/>
                <a:ea typeface="+mj-ea"/>
                <a:cs typeface="+mj-cs"/>
              </a:defRPr>
            </a:lvl1pPr>
          </a:lstStyle>
          <a:p>
            <a:r>
              <a:rPr lang="en-US" dirty="0" smtClean="0"/>
              <a:t/>
            </a:r>
            <a:br>
              <a:rPr lang="en-US" dirty="0" smtClean="0"/>
            </a:br>
            <a:r>
              <a:rPr lang="en-US" sz="3000" dirty="0" smtClean="0"/>
              <a:t>Pomona, California</a:t>
            </a:r>
            <a:r>
              <a:rPr lang="en-US" sz="3000" baseline="0" dirty="0" smtClean="0"/>
              <a:t> </a:t>
            </a:r>
            <a:r>
              <a:rPr lang="en-US" sz="3000" dirty="0" smtClean="0"/>
              <a:t>| April 22 </a:t>
            </a:r>
            <a:r>
              <a:rPr lang="mr-IN" sz="3000" dirty="0" smtClean="0"/>
              <a:t>–</a:t>
            </a:r>
            <a:r>
              <a:rPr lang="en-US" sz="3000" dirty="0" smtClean="0"/>
              <a:t> 24, 2018</a:t>
            </a:r>
            <a:endParaRPr lang="en-US" sz="3000" dirty="0"/>
          </a:p>
        </p:txBody>
      </p:sp>
      <p:sp>
        <p:nvSpPr>
          <p:cNvPr id="16" name="Title 1"/>
          <p:cNvSpPr txBox="1">
            <a:spLocks/>
          </p:cNvSpPr>
          <p:nvPr userDrawn="1"/>
        </p:nvSpPr>
        <p:spPr>
          <a:xfrm>
            <a:off x="2064469" y="0"/>
            <a:ext cx="8050491" cy="19545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baseline="0">
                <a:solidFill>
                  <a:schemeClr val="bg1"/>
                </a:solidFill>
                <a:effectLst>
                  <a:outerShdw blurRad="50800" dist="38100" dir="8100000" algn="tr" rotWithShape="0">
                    <a:prstClr val="black">
                      <a:alpha val="40000"/>
                    </a:prstClr>
                  </a:outerShdw>
                </a:effectLst>
                <a:latin typeface="+mj-lt"/>
                <a:ea typeface="+mj-ea"/>
                <a:cs typeface="+mj-cs"/>
              </a:defRPr>
            </a:lvl1pPr>
          </a:lstStyle>
          <a:p>
            <a:r>
              <a:rPr lang="en-US" sz="5000" dirty="0" smtClean="0"/>
              <a:t>UESI Surveying and </a:t>
            </a:r>
            <a:r>
              <a:rPr lang="en-US" sz="5000" dirty="0" err="1" smtClean="0"/>
              <a:t>Geomatics</a:t>
            </a:r>
            <a:r>
              <a:rPr lang="en-US" sz="5000" dirty="0" smtClean="0"/>
              <a:t> </a:t>
            </a:r>
          </a:p>
          <a:p>
            <a:r>
              <a:rPr lang="en-US" sz="5000" dirty="0" smtClean="0"/>
              <a:t>2018 Conference</a:t>
            </a:r>
            <a:endParaRPr lang="en-US" sz="5000" dirty="0"/>
          </a:p>
        </p:txBody>
      </p:sp>
    </p:spTree>
    <p:extLst>
      <p:ext uri="{BB962C8B-B14F-4D97-AF65-F5344CB8AC3E}">
        <p14:creationId xmlns:p14="http://schemas.microsoft.com/office/powerpoint/2010/main" val="1671889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0B72F6-3E6D-C245-A0BD-013F5609AD77}" type="datetimeFigureOut">
              <a:rPr lang="en-US" smtClean="0"/>
              <a:t>4/20/2018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48C15-232D-9343-9C6D-7A59985F1465}" type="slidenum">
              <a:rPr lang="en-US" smtClean="0"/>
              <a:t>‹#›</a:t>
            </a:fld>
            <a:endParaRPr lang="en-US"/>
          </a:p>
        </p:txBody>
      </p:sp>
    </p:spTree>
    <p:extLst>
      <p:ext uri="{BB962C8B-B14F-4D97-AF65-F5344CB8AC3E}">
        <p14:creationId xmlns:p14="http://schemas.microsoft.com/office/powerpoint/2010/main" val="1793547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0B72F6-3E6D-C245-A0BD-013F5609AD77}" type="datetimeFigureOut">
              <a:rPr lang="en-US" smtClean="0"/>
              <a:t>4/20/2018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48C15-232D-9343-9C6D-7A59985F1465}" type="slidenum">
              <a:rPr lang="en-US" smtClean="0"/>
              <a:t>‹#›</a:t>
            </a:fld>
            <a:endParaRPr lang="en-US"/>
          </a:p>
        </p:txBody>
      </p:sp>
    </p:spTree>
    <p:extLst>
      <p:ext uri="{BB962C8B-B14F-4D97-AF65-F5344CB8AC3E}">
        <p14:creationId xmlns:p14="http://schemas.microsoft.com/office/powerpoint/2010/main" val="2064010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E0B72F6-3E6D-C245-A0BD-013F5609AD77}" type="datetimeFigureOut">
              <a:rPr lang="en-US" smtClean="0"/>
              <a:t>4/20/2018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48C15-232D-9343-9C6D-7A59985F1465}" type="slidenum">
              <a:rPr lang="en-US" smtClean="0"/>
              <a:t>‹#›</a:t>
            </a:fld>
            <a:endParaRPr lang="en-US"/>
          </a:p>
        </p:txBody>
      </p:sp>
      <p:sp>
        <p:nvSpPr>
          <p:cNvPr id="7" name="TextBox 6"/>
          <p:cNvSpPr txBox="1"/>
          <p:nvPr userDrawn="1"/>
        </p:nvSpPr>
        <p:spPr>
          <a:xfrm>
            <a:off x="0" y="6356350"/>
            <a:ext cx="12192000" cy="477054"/>
          </a:xfrm>
          <a:prstGeom prst="rect">
            <a:avLst/>
          </a:prstGeom>
          <a:solidFill>
            <a:srgbClr val="245719"/>
          </a:solidFill>
          <a:ln>
            <a:solidFill>
              <a:schemeClr val="bg1"/>
            </a:solidFill>
          </a:ln>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b="1" i="0" kern="1200" dirty="0" smtClean="0">
                <a:solidFill>
                  <a:schemeClr val="bg1"/>
                </a:solidFill>
                <a:effectLst/>
                <a:latin typeface="+mn-lt"/>
                <a:ea typeface="+mn-ea"/>
                <a:cs typeface="+mn-cs"/>
              </a:rPr>
              <a:t>Surveying: A Foundation to Sustainable Infrastructure Development</a:t>
            </a:r>
          </a:p>
        </p:txBody>
      </p:sp>
    </p:spTree>
    <p:extLst>
      <p:ext uri="{BB962C8B-B14F-4D97-AF65-F5344CB8AC3E}">
        <p14:creationId xmlns:p14="http://schemas.microsoft.com/office/powerpoint/2010/main" val="1741849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0B72F6-3E6D-C245-A0BD-013F5609AD77}" type="datetimeFigureOut">
              <a:rPr lang="en-US" smtClean="0"/>
              <a:t>4/20/2018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48C15-232D-9343-9C6D-7A59985F1465}" type="slidenum">
              <a:rPr lang="en-US" smtClean="0"/>
              <a:t>‹#›</a:t>
            </a:fld>
            <a:endParaRPr lang="en-US"/>
          </a:p>
        </p:txBody>
      </p:sp>
    </p:spTree>
    <p:extLst>
      <p:ext uri="{BB962C8B-B14F-4D97-AF65-F5344CB8AC3E}">
        <p14:creationId xmlns:p14="http://schemas.microsoft.com/office/powerpoint/2010/main" val="764058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0B72F6-3E6D-C245-A0BD-013F5609AD77}" type="datetimeFigureOut">
              <a:rPr lang="en-US" smtClean="0"/>
              <a:t>4/20/2018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48C15-232D-9343-9C6D-7A59985F1465}" type="slidenum">
              <a:rPr lang="en-US" smtClean="0"/>
              <a:t>‹#›</a:t>
            </a:fld>
            <a:endParaRPr lang="en-US"/>
          </a:p>
        </p:txBody>
      </p:sp>
    </p:spTree>
    <p:extLst>
      <p:ext uri="{BB962C8B-B14F-4D97-AF65-F5344CB8AC3E}">
        <p14:creationId xmlns:p14="http://schemas.microsoft.com/office/powerpoint/2010/main" val="1731106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0B72F6-3E6D-C245-A0BD-013F5609AD77}" type="datetimeFigureOut">
              <a:rPr lang="en-US" smtClean="0"/>
              <a:t>4/20/2018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A48C15-232D-9343-9C6D-7A59985F1465}" type="slidenum">
              <a:rPr lang="en-US" smtClean="0"/>
              <a:t>‹#›</a:t>
            </a:fld>
            <a:endParaRPr lang="en-US"/>
          </a:p>
        </p:txBody>
      </p:sp>
    </p:spTree>
    <p:extLst>
      <p:ext uri="{BB962C8B-B14F-4D97-AF65-F5344CB8AC3E}">
        <p14:creationId xmlns:p14="http://schemas.microsoft.com/office/powerpoint/2010/main" val="590294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0B72F6-3E6D-C245-A0BD-013F5609AD77}" type="datetimeFigureOut">
              <a:rPr lang="en-US" smtClean="0"/>
              <a:t>4/20/2018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A48C15-232D-9343-9C6D-7A59985F1465}" type="slidenum">
              <a:rPr lang="en-US" smtClean="0"/>
              <a:t>‹#›</a:t>
            </a:fld>
            <a:endParaRPr lang="en-US"/>
          </a:p>
        </p:txBody>
      </p:sp>
    </p:spTree>
    <p:extLst>
      <p:ext uri="{BB962C8B-B14F-4D97-AF65-F5344CB8AC3E}">
        <p14:creationId xmlns:p14="http://schemas.microsoft.com/office/powerpoint/2010/main" val="1846443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0B72F6-3E6D-C245-A0BD-013F5609AD77}" type="datetimeFigureOut">
              <a:rPr lang="en-US" smtClean="0"/>
              <a:t>4/20/2018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A48C15-232D-9343-9C6D-7A59985F1465}" type="slidenum">
              <a:rPr lang="en-US" smtClean="0"/>
              <a:t>‹#›</a:t>
            </a:fld>
            <a:endParaRPr lang="en-US"/>
          </a:p>
        </p:txBody>
      </p:sp>
    </p:spTree>
    <p:extLst>
      <p:ext uri="{BB962C8B-B14F-4D97-AF65-F5344CB8AC3E}">
        <p14:creationId xmlns:p14="http://schemas.microsoft.com/office/powerpoint/2010/main" val="2042297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0B72F6-3E6D-C245-A0BD-013F5609AD77}" type="datetimeFigureOut">
              <a:rPr lang="en-US" smtClean="0"/>
              <a:t>4/20/2018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48C15-232D-9343-9C6D-7A59985F1465}" type="slidenum">
              <a:rPr lang="en-US" smtClean="0"/>
              <a:t>‹#›</a:t>
            </a:fld>
            <a:endParaRPr lang="en-US"/>
          </a:p>
        </p:txBody>
      </p:sp>
    </p:spTree>
    <p:extLst>
      <p:ext uri="{BB962C8B-B14F-4D97-AF65-F5344CB8AC3E}">
        <p14:creationId xmlns:p14="http://schemas.microsoft.com/office/powerpoint/2010/main" val="1669187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0B72F6-3E6D-C245-A0BD-013F5609AD77}" type="datetimeFigureOut">
              <a:rPr lang="en-US" smtClean="0"/>
              <a:t>4/20/2018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48C15-232D-9343-9C6D-7A59985F1465}" type="slidenum">
              <a:rPr lang="en-US" smtClean="0"/>
              <a:t>‹#›</a:t>
            </a:fld>
            <a:endParaRPr lang="en-US"/>
          </a:p>
        </p:txBody>
      </p:sp>
    </p:spTree>
    <p:extLst>
      <p:ext uri="{BB962C8B-B14F-4D97-AF65-F5344CB8AC3E}">
        <p14:creationId xmlns:p14="http://schemas.microsoft.com/office/powerpoint/2010/main" val="1462087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0B72F6-3E6D-C245-A0BD-013F5609AD77}" type="datetimeFigureOut">
              <a:rPr lang="en-US" smtClean="0"/>
              <a:t>4/20/2018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48C15-232D-9343-9C6D-7A59985F1465}" type="slidenum">
              <a:rPr lang="en-US" smtClean="0"/>
              <a:t>‹#›</a:t>
            </a:fld>
            <a:endParaRPr lang="en-US"/>
          </a:p>
        </p:txBody>
      </p:sp>
    </p:spTree>
    <p:extLst>
      <p:ext uri="{BB962C8B-B14F-4D97-AF65-F5344CB8AC3E}">
        <p14:creationId xmlns:p14="http://schemas.microsoft.com/office/powerpoint/2010/main" val="679469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7.t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3896" y="3522140"/>
            <a:ext cx="9209621" cy="1739936"/>
          </a:xfrm>
        </p:spPr>
        <p:txBody>
          <a:bodyPr/>
          <a:lstStyle/>
          <a:p>
            <a:r>
              <a:rPr lang="en-US" dirty="0" smtClean="0"/>
              <a:t>Current State of Surveying in Civil Engineering Programs in the United States</a:t>
            </a:r>
            <a:endParaRPr lang="en-US" dirty="0"/>
          </a:p>
        </p:txBody>
      </p:sp>
      <p:sp>
        <p:nvSpPr>
          <p:cNvPr id="3" name="Subtitle 2"/>
          <p:cNvSpPr>
            <a:spLocks noGrp="1"/>
          </p:cNvSpPr>
          <p:nvPr>
            <p:ph type="subTitle" idx="1"/>
          </p:nvPr>
        </p:nvSpPr>
        <p:spPr>
          <a:xfrm>
            <a:off x="1448585" y="5906910"/>
            <a:ext cx="9128290" cy="420511"/>
          </a:xfrm>
        </p:spPr>
        <p:txBody>
          <a:bodyPr>
            <a:noAutofit/>
          </a:bodyPr>
          <a:lstStyle/>
          <a:p>
            <a:r>
              <a:rPr lang="en-US" sz="3200" dirty="0" smtClean="0">
                <a:solidFill>
                  <a:schemeClr val="bg1"/>
                </a:solidFill>
              </a:rPr>
              <a:t>-Daniel Gillins, Michael Olsen</a:t>
            </a:r>
            <a:endParaRPr lang="en-US" sz="3200" dirty="0">
              <a:solidFill>
                <a:schemeClr val="bg1"/>
              </a:solidFill>
            </a:endParaRPr>
          </a:p>
        </p:txBody>
      </p:sp>
    </p:spTree>
    <p:extLst>
      <p:ext uri="{BB962C8B-B14F-4D97-AF65-F5344CB8AC3E}">
        <p14:creationId xmlns:p14="http://schemas.microsoft.com/office/powerpoint/2010/main" val="17791758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Year Required Surveying Courses are Taught</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61933" y="1624613"/>
            <a:ext cx="5740892" cy="4305669"/>
          </a:xfrm>
        </p:spPr>
      </p:pic>
      <p:sp>
        <p:nvSpPr>
          <p:cNvPr id="4" name="Content Placeholder 3"/>
          <p:cNvSpPr>
            <a:spLocks noGrp="1"/>
          </p:cNvSpPr>
          <p:nvPr>
            <p:ph sz="half" idx="2"/>
          </p:nvPr>
        </p:nvSpPr>
        <p:spPr>
          <a:xfrm>
            <a:off x="6678228" y="2873190"/>
            <a:ext cx="5181600" cy="4351338"/>
          </a:xfrm>
        </p:spPr>
        <p:txBody>
          <a:bodyPr/>
          <a:lstStyle/>
          <a:p>
            <a:r>
              <a:rPr lang="en-US" dirty="0" smtClean="0"/>
              <a:t>70.0% are taught at the sophomore level </a:t>
            </a:r>
          </a:p>
          <a:p>
            <a:pPr lvl="1"/>
            <a:r>
              <a:rPr lang="en-US" dirty="0" smtClean="0"/>
              <a:t>“Plane Surveying”</a:t>
            </a:r>
          </a:p>
          <a:p>
            <a:r>
              <a:rPr lang="en-US" dirty="0" smtClean="0"/>
              <a:t>16.4% taught at junior and senior level combined</a:t>
            </a:r>
            <a:endParaRPr lang="en-US" dirty="0"/>
          </a:p>
        </p:txBody>
      </p:sp>
    </p:spTree>
    <p:extLst>
      <p:ext uri="{BB962C8B-B14F-4D97-AF65-F5344CB8AC3E}">
        <p14:creationId xmlns:p14="http://schemas.microsoft.com/office/powerpoint/2010/main" val="12105656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Required Surveying Courses – Lecture vs. Lab</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43501" y="1690688"/>
            <a:ext cx="5366808" cy="4025106"/>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39817" y="1750866"/>
            <a:ext cx="5206332" cy="3904749"/>
          </a:xfrm>
        </p:spPr>
      </p:pic>
    </p:spTree>
    <p:extLst>
      <p:ext uri="{BB962C8B-B14F-4D97-AF65-F5344CB8AC3E}">
        <p14:creationId xmlns:p14="http://schemas.microsoft.com/office/powerpoint/2010/main" val="22933555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Optional Surveying Courses (Electives)</a:t>
            </a:r>
            <a:endParaRPr lang="en-US" dirty="0"/>
          </a:p>
        </p:txBody>
      </p:sp>
      <p:sp>
        <p:nvSpPr>
          <p:cNvPr id="4" name="Content Placeholder 3"/>
          <p:cNvSpPr>
            <a:spLocks noGrp="1"/>
          </p:cNvSpPr>
          <p:nvPr>
            <p:ph sz="half" idx="2"/>
          </p:nvPr>
        </p:nvSpPr>
        <p:spPr>
          <a:xfrm>
            <a:off x="6385264" y="1681810"/>
            <a:ext cx="5501936" cy="4561227"/>
          </a:xfrm>
        </p:spPr>
        <p:txBody>
          <a:bodyPr>
            <a:normAutofit lnSpcReduction="10000"/>
          </a:bodyPr>
          <a:lstStyle/>
          <a:p>
            <a:r>
              <a:rPr lang="en-US" dirty="0" smtClean="0"/>
              <a:t>85 (35.5%) programs do not require surveying</a:t>
            </a:r>
          </a:p>
          <a:p>
            <a:r>
              <a:rPr lang="en-US" dirty="0" smtClean="0"/>
              <a:t>66 (27.6%) programs do not require nor offer surveying as an elective</a:t>
            </a:r>
          </a:p>
          <a:p>
            <a:r>
              <a:rPr lang="en-US" dirty="0" smtClean="0"/>
              <a:t>Most programs do not offer surveying electives</a:t>
            </a:r>
          </a:p>
          <a:p>
            <a:pPr lvl="1"/>
            <a:r>
              <a:rPr lang="en-US" dirty="0" smtClean="0"/>
              <a:t>Limited options to further surveying education</a:t>
            </a:r>
          </a:p>
          <a:p>
            <a:r>
              <a:rPr lang="en-US" dirty="0" smtClean="0"/>
              <a:t>But, some programs (25) have many electives</a:t>
            </a:r>
          </a:p>
          <a:p>
            <a:pPr lvl="1"/>
            <a:endParaRPr lang="en-US"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14418" y="1825625"/>
            <a:ext cx="5801784" cy="4351338"/>
          </a:xfrm>
        </p:spPr>
      </p:pic>
    </p:spTree>
    <p:extLst>
      <p:ext uri="{BB962C8B-B14F-4D97-AF65-F5344CB8AC3E}">
        <p14:creationId xmlns:p14="http://schemas.microsoft.com/office/powerpoint/2010/main" val="23289657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0903"/>
            <a:ext cx="10515600" cy="1325563"/>
          </a:xfrm>
        </p:spPr>
        <p:txBody>
          <a:bodyPr/>
          <a:lstStyle/>
          <a:p>
            <a:r>
              <a:rPr lang="en-US" dirty="0" smtClean="0"/>
              <a:t>Total Number of Available Semester Credits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6252" y="743233"/>
            <a:ext cx="7834561" cy="5595423"/>
          </a:xfrm>
        </p:spPr>
      </p:pic>
    </p:spTree>
    <p:extLst>
      <p:ext uri="{BB962C8B-B14F-4D97-AF65-F5344CB8AC3E}">
        <p14:creationId xmlns:p14="http://schemas.microsoft.com/office/powerpoint/2010/main" val="14912966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1689"/>
            <a:ext cx="10515600" cy="1325563"/>
          </a:xfrm>
        </p:spPr>
        <p:txBody>
          <a:bodyPr/>
          <a:lstStyle/>
          <a:p>
            <a:r>
              <a:rPr lang="en-US" sz="3600" dirty="0" smtClean="0"/>
              <a:t>Civil Engineering with Geomatics/Surveying Emphasis</a:t>
            </a:r>
            <a:endParaRPr lang="en-US" dirty="0"/>
          </a:p>
        </p:txBody>
      </p:sp>
      <p:sp>
        <p:nvSpPr>
          <p:cNvPr id="3" name="Content Placeholder 2"/>
          <p:cNvSpPr>
            <a:spLocks noGrp="1"/>
          </p:cNvSpPr>
          <p:nvPr>
            <p:ph idx="1"/>
          </p:nvPr>
        </p:nvSpPr>
        <p:spPr>
          <a:xfrm>
            <a:off x="838200" y="1133166"/>
            <a:ext cx="10515600" cy="4351338"/>
          </a:xfrm>
        </p:spPr>
        <p:txBody>
          <a:bodyPr/>
          <a:lstStyle/>
          <a:p>
            <a:r>
              <a:rPr lang="en-US" dirty="0" smtClean="0"/>
              <a:t>25 programs list surveying/geomatics as a track or emphasis area</a:t>
            </a:r>
          </a:p>
          <a:p>
            <a:r>
              <a:rPr lang="en-US" dirty="0" smtClean="0"/>
              <a:t>Some offer a minor or certificate in surveying</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661103474"/>
              </p:ext>
            </p:extLst>
          </p:nvPr>
        </p:nvGraphicFramePr>
        <p:xfrm>
          <a:off x="1597981" y="2063061"/>
          <a:ext cx="8380520" cy="4223379"/>
        </p:xfrm>
        <a:graphic>
          <a:graphicData uri="http://schemas.openxmlformats.org/drawingml/2006/table">
            <a:tbl>
              <a:tblPr>
                <a:tableStyleId>{5C22544A-7EE6-4342-B048-85BDC9FD1C3A}</a:tableStyleId>
              </a:tblPr>
              <a:tblGrid>
                <a:gridCol w="4307843">
                  <a:extLst>
                    <a:ext uri="{9D8B030D-6E8A-4147-A177-3AD203B41FA5}">
                      <a16:colId xmlns:a16="http://schemas.microsoft.com/office/drawing/2014/main" val="20000"/>
                    </a:ext>
                  </a:extLst>
                </a:gridCol>
                <a:gridCol w="4072677">
                  <a:extLst>
                    <a:ext uri="{9D8B030D-6E8A-4147-A177-3AD203B41FA5}">
                      <a16:colId xmlns:a16="http://schemas.microsoft.com/office/drawing/2014/main" val="20001"/>
                    </a:ext>
                  </a:extLst>
                </a:gridCol>
              </a:tblGrid>
              <a:tr h="331616">
                <a:tc>
                  <a:txBody>
                    <a:bodyPr/>
                    <a:lstStyle/>
                    <a:p>
                      <a:pPr algn="l" fontAlgn="ctr"/>
                      <a:r>
                        <a:rPr lang="en-US" sz="1400" u="none" strike="noStrike" dirty="0">
                          <a:solidFill>
                            <a:srgbClr val="000000"/>
                          </a:solidFill>
                          <a:effectLst/>
                        </a:rPr>
                        <a:t>California State Polytechnic University, Pomona</a:t>
                      </a:r>
                      <a:endParaRPr lang="en-US" sz="1400" b="0" i="0" u="none" strike="noStrike" dirty="0">
                        <a:solidFill>
                          <a:srgbClr val="000000"/>
                        </a:solidFill>
                        <a:effectLst/>
                        <a:latin typeface="Calibri" panose="020F0502020204030204" pitchFamily="34" charset="0"/>
                      </a:endParaRPr>
                    </a:p>
                  </a:txBody>
                  <a:tcPr marL="9524" marR="9524" marT="9526" marB="0" anchor="ctr"/>
                </a:tc>
                <a:tc>
                  <a:txBody>
                    <a:bodyPr/>
                    <a:lstStyle/>
                    <a:p>
                      <a:pPr algn="l" fontAlgn="ctr"/>
                      <a:r>
                        <a:rPr lang="en-US" sz="1400" u="none" strike="noStrike" dirty="0">
                          <a:solidFill>
                            <a:srgbClr val="000000"/>
                          </a:solidFill>
                          <a:effectLst/>
                        </a:rPr>
                        <a:t>South Dakota State University</a:t>
                      </a:r>
                      <a:endParaRPr lang="en-US" sz="1400" b="0" i="0" u="none" strike="noStrike" dirty="0">
                        <a:solidFill>
                          <a:srgbClr val="000000"/>
                        </a:solidFill>
                        <a:effectLst/>
                        <a:latin typeface="Calibri" panose="020F0502020204030204" pitchFamily="34" charset="0"/>
                      </a:endParaRPr>
                    </a:p>
                  </a:txBody>
                  <a:tcPr marL="9524" marR="9524" marT="9526" marB="0" anchor="ctr"/>
                </a:tc>
                <a:extLst>
                  <a:ext uri="{0D108BD9-81ED-4DB2-BD59-A6C34878D82A}">
                    <a16:rowId xmlns:a16="http://schemas.microsoft.com/office/drawing/2014/main" val="10000"/>
                  </a:ext>
                </a:extLst>
              </a:tr>
              <a:tr h="213481">
                <a:tc>
                  <a:txBody>
                    <a:bodyPr/>
                    <a:lstStyle/>
                    <a:p>
                      <a:pPr algn="l" fontAlgn="ctr"/>
                      <a:r>
                        <a:rPr lang="en-US" sz="1400" u="none" strike="noStrike" dirty="0">
                          <a:solidFill>
                            <a:srgbClr val="0070C0"/>
                          </a:solidFill>
                          <a:effectLst/>
                        </a:rPr>
                        <a:t>California State University, </a:t>
                      </a:r>
                      <a:r>
                        <a:rPr lang="en-US" sz="1400" u="none" strike="noStrike" dirty="0" smtClean="0">
                          <a:solidFill>
                            <a:srgbClr val="0070C0"/>
                          </a:solidFill>
                          <a:effectLst/>
                        </a:rPr>
                        <a:t>Fresno</a:t>
                      </a:r>
                      <a:endParaRPr lang="en-US" sz="1400" b="0" i="0" u="none" strike="noStrike" dirty="0">
                        <a:solidFill>
                          <a:srgbClr val="0070C0"/>
                        </a:solidFill>
                        <a:effectLst/>
                        <a:latin typeface="Calibri" panose="020F0502020204030204" pitchFamily="34" charset="0"/>
                      </a:endParaRPr>
                    </a:p>
                  </a:txBody>
                  <a:tcPr marL="9524" marR="9524" marT="9526" marB="0" anchor="ctr"/>
                </a:tc>
                <a:tc>
                  <a:txBody>
                    <a:bodyPr/>
                    <a:lstStyle/>
                    <a:p>
                      <a:pPr algn="l" fontAlgn="ctr"/>
                      <a:r>
                        <a:rPr lang="en-US" sz="1400" u="none" strike="noStrike" dirty="0">
                          <a:solidFill>
                            <a:srgbClr val="000000"/>
                          </a:solidFill>
                          <a:effectLst/>
                        </a:rPr>
                        <a:t>Southern Illinois University Carbondale</a:t>
                      </a:r>
                      <a:endParaRPr lang="en-US" sz="1400" b="0" i="0" u="none" strike="noStrike" dirty="0">
                        <a:solidFill>
                          <a:srgbClr val="000000"/>
                        </a:solidFill>
                        <a:effectLst/>
                        <a:latin typeface="Calibri" panose="020F0502020204030204" pitchFamily="34" charset="0"/>
                      </a:endParaRPr>
                    </a:p>
                  </a:txBody>
                  <a:tcPr marL="9524" marR="9524" marT="9526" marB="0" anchor="ctr"/>
                </a:tc>
                <a:extLst>
                  <a:ext uri="{0D108BD9-81ED-4DB2-BD59-A6C34878D82A}">
                    <a16:rowId xmlns:a16="http://schemas.microsoft.com/office/drawing/2014/main" val="10001"/>
                  </a:ext>
                </a:extLst>
              </a:tr>
              <a:tr h="289883">
                <a:tc>
                  <a:txBody>
                    <a:bodyPr/>
                    <a:lstStyle/>
                    <a:p>
                      <a:pPr algn="l" fontAlgn="ctr"/>
                      <a:r>
                        <a:rPr lang="en-US" sz="1400" u="none" strike="noStrike" dirty="0">
                          <a:solidFill>
                            <a:srgbClr val="0070C0"/>
                          </a:solidFill>
                          <a:effectLst/>
                        </a:rPr>
                        <a:t>Florida Atlantic University</a:t>
                      </a:r>
                      <a:endParaRPr lang="en-US" sz="1400" b="0" i="0" u="none" strike="noStrike" dirty="0">
                        <a:solidFill>
                          <a:srgbClr val="0070C0"/>
                        </a:solidFill>
                        <a:effectLst/>
                        <a:latin typeface="Calibri" panose="020F0502020204030204" pitchFamily="34" charset="0"/>
                      </a:endParaRPr>
                    </a:p>
                  </a:txBody>
                  <a:tcPr marL="9524" marR="9524" marT="9526" marB="0" anchor="ctr"/>
                </a:tc>
                <a:tc>
                  <a:txBody>
                    <a:bodyPr/>
                    <a:lstStyle/>
                    <a:p>
                      <a:pPr algn="l" fontAlgn="ctr"/>
                      <a:r>
                        <a:rPr lang="en-US" sz="1400" u="none" strike="noStrike">
                          <a:solidFill>
                            <a:srgbClr val="000000"/>
                          </a:solidFill>
                          <a:effectLst/>
                        </a:rPr>
                        <a:t>The Ohio State University</a:t>
                      </a:r>
                      <a:endParaRPr lang="en-US" sz="1400" b="0" i="0" u="none" strike="noStrike">
                        <a:solidFill>
                          <a:srgbClr val="000000"/>
                        </a:solidFill>
                        <a:effectLst/>
                        <a:latin typeface="Calibri" panose="020F0502020204030204" pitchFamily="34" charset="0"/>
                      </a:endParaRPr>
                    </a:p>
                  </a:txBody>
                  <a:tcPr marL="9524" marR="9524" marT="9526" marB="0" anchor="ctr"/>
                </a:tc>
                <a:extLst>
                  <a:ext uri="{0D108BD9-81ED-4DB2-BD59-A6C34878D82A}">
                    <a16:rowId xmlns:a16="http://schemas.microsoft.com/office/drawing/2014/main" val="10002"/>
                  </a:ext>
                </a:extLst>
              </a:tr>
              <a:tr h="289883">
                <a:tc>
                  <a:txBody>
                    <a:bodyPr/>
                    <a:lstStyle/>
                    <a:p>
                      <a:pPr algn="l" fontAlgn="ctr"/>
                      <a:r>
                        <a:rPr lang="en-US" sz="1400" u="none" strike="noStrike" dirty="0">
                          <a:solidFill>
                            <a:srgbClr val="FF0000"/>
                          </a:solidFill>
                          <a:effectLst/>
                        </a:rPr>
                        <a:t>Kennesaw State </a:t>
                      </a:r>
                      <a:r>
                        <a:rPr lang="en-US" sz="1400" u="none" strike="noStrike" dirty="0" smtClean="0">
                          <a:solidFill>
                            <a:srgbClr val="FF0000"/>
                          </a:solidFill>
                          <a:effectLst/>
                        </a:rPr>
                        <a:t>University</a:t>
                      </a:r>
                      <a:endParaRPr lang="en-US" sz="1400" b="0" i="0" u="none" strike="noStrike" dirty="0">
                        <a:solidFill>
                          <a:srgbClr val="FF0000"/>
                        </a:solidFill>
                        <a:effectLst/>
                        <a:latin typeface="Calibri" panose="020F0502020204030204" pitchFamily="34" charset="0"/>
                      </a:endParaRPr>
                    </a:p>
                  </a:txBody>
                  <a:tcPr marL="9524" marR="9524" marT="9526" marB="0" anchor="ctr"/>
                </a:tc>
                <a:tc>
                  <a:txBody>
                    <a:bodyPr/>
                    <a:lstStyle/>
                    <a:p>
                      <a:pPr algn="l" fontAlgn="ctr"/>
                      <a:r>
                        <a:rPr lang="en-US" sz="1400" u="none" strike="noStrike" dirty="0">
                          <a:solidFill>
                            <a:srgbClr val="FF0000"/>
                          </a:solidFill>
                          <a:effectLst/>
                        </a:rPr>
                        <a:t>The University of </a:t>
                      </a:r>
                      <a:r>
                        <a:rPr lang="en-US" sz="1400" u="none" strike="noStrike" dirty="0" smtClean="0">
                          <a:solidFill>
                            <a:srgbClr val="FF0000"/>
                          </a:solidFill>
                          <a:effectLst/>
                        </a:rPr>
                        <a:t>Akron</a:t>
                      </a:r>
                      <a:endParaRPr lang="en-US" sz="1400" b="0" i="0" u="none" strike="noStrike" dirty="0">
                        <a:solidFill>
                          <a:srgbClr val="FF0000"/>
                        </a:solidFill>
                        <a:effectLst/>
                        <a:latin typeface="Calibri" panose="020F0502020204030204" pitchFamily="34" charset="0"/>
                      </a:endParaRPr>
                    </a:p>
                  </a:txBody>
                  <a:tcPr marL="9524" marR="9524" marT="9526" marB="0" anchor="ctr"/>
                </a:tc>
                <a:extLst>
                  <a:ext uri="{0D108BD9-81ED-4DB2-BD59-A6C34878D82A}">
                    <a16:rowId xmlns:a16="http://schemas.microsoft.com/office/drawing/2014/main" val="10003"/>
                  </a:ext>
                </a:extLst>
              </a:tr>
              <a:tr h="289883">
                <a:tc>
                  <a:txBody>
                    <a:bodyPr/>
                    <a:lstStyle/>
                    <a:p>
                      <a:pPr algn="l" fontAlgn="ctr"/>
                      <a:r>
                        <a:rPr lang="en-US" sz="1400" u="none" strike="noStrike" dirty="0">
                          <a:solidFill>
                            <a:srgbClr val="000000"/>
                          </a:solidFill>
                          <a:effectLst/>
                        </a:rPr>
                        <a:t>Louisiana State University and A&amp;M College</a:t>
                      </a:r>
                      <a:endParaRPr lang="en-US" sz="1400" b="0" i="0" u="none" strike="noStrike" dirty="0">
                        <a:solidFill>
                          <a:srgbClr val="000000"/>
                        </a:solidFill>
                        <a:effectLst/>
                        <a:latin typeface="Calibri" panose="020F0502020204030204" pitchFamily="34" charset="0"/>
                      </a:endParaRPr>
                    </a:p>
                  </a:txBody>
                  <a:tcPr marL="9524" marR="9524" marT="9526" marB="0" anchor="ctr"/>
                </a:tc>
                <a:tc>
                  <a:txBody>
                    <a:bodyPr/>
                    <a:lstStyle/>
                    <a:p>
                      <a:pPr algn="l" fontAlgn="ctr"/>
                      <a:r>
                        <a:rPr lang="en-US" sz="1400" u="none" strike="noStrike">
                          <a:solidFill>
                            <a:srgbClr val="000000"/>
                          </a:solidFill>
                          <a:effectLst/>
                        </a:rPr>
                        <a:t>University of Colorado Denver</a:t>
                      </a:r>
                      <a:endParaRPr lang="en-US" sz="1400" b="0" i="0" u="none" strike="noStrike">
                        <a:solidFill>
                          <a:srgbClr val="000000"/>
                        </a:solidFill>
                        <a:effectLst/>
                        <a:latin typeface="Calibri" panose="020F0502020204030204" pitchFamily="34" charset="0"/>
                      </a:endParaRPr>
                    </a:p>
                  </a:txBody>
                  <a:tcPr marL="9524" marR="9524" marT="9526" marB="0" anchor="ctr"/>
                </a:tc>
                <a:extLst>
                  <a:ext uri="{0D108BD9-81ED-4DB2-BD59-A6C34878D82A}">
                    <a16:rowId xmlns:a16="http://schemas.microsoft.com/office/drawing/2014/main" val="10004"/>
                  </a:ext>
                </a:extLst>
              </a:tr>
              <a:tr h="289883">
                <a:tc>
                  <a:txBody>
                    <a:bodyPr/>
                    <a:lstStyle/>
                    <a:p>
                      <a:pPr algn="l" fontAlgn="ctr"/>
                      <a:r>
                        <a:rPr lang="en-US" sz="1400" u="none" strike="noStrike" dirty="0">
                          <a:solidFill>
                            <a:srgbClr val="000000"/>
                          </a:solidFill>
                          <a:effectLst/>
                        </a:rPr>
                        <a:t>Louisiana Tech University</a:t>
                      </a:r>
                      <a:endParaRPr lang="en-US" sz="1400" b="0" i="0" u="none" strike="noStrike" dirty="0">
                        <a:solidFill>
                          <a:srgbClr val="000000"/>
                        </a:solidFill>
                        <a:effectLst/>
                        <a:latin typeface="Calibri" panose="020F0502020204030204" pitchFamily="34" charset="0"/>
                      </a:endParaRPr>
                    </a:p>
                  </a:txBody>
                  <a:tcPr marL="9524" marR="9524" marT="9526" marB="0" anchor="ctr"/>
                </a:tc>
                <a:tc>
                  <a:txBody>
                    <a:bodyPr/>
                    <a:lstStyle/>
                    <a:p>
                      <a:pPr algn="l" fontAlgn="ctr"/>
                      <a:r>
                        <a:rPr lang="en-US" sz="1400" u="none" strike="noStrike" dirty="0">
                          <a:solidFill>
                            <a:srgbClr val="FF0000"/>
                          </a:solidFill>
                          <a:effectLst/>
                        </a:rPr>
                        <a:t>University of </a:t>
                      </a:r>
                      <a:r>
                        <a:rPr lang="en-US" sz="1400" u="none" strike="noStrike" dirty="0" smtClean="0">
                          <a:solidFill>
                            <a:srgbClr val="FF0000"/>
                          </a:solidFill>
                          <a:effectLst/>
                        </a:rPr>
                        <a:t>Connecticut</a:t>
                      </a:r>
                      <a:endParaRPr lang="en-US" sz="1400" b="0" i="0" u="none" strike="noStrike" dirty="0">
                        <a:solidFill>
                          <a:srgbClr val="FF0000"/>
                        </a:solidFill>
                        <a:effectLst/>
                        <a:latin typeface="Calibri" panose="020F0502020204030204" pitchFamily="34" charset="0"/>
                      </a:endParaRPr>
                    </a:p>
                  </a:txBody>
                  <a:tcPr marL="9524" marR="9524" marT="9526" marB="0" anchor="ctr"/>
                </a:tc>
                <a:extLst>
                  <a:ext uri="{0D108BD9-81ED-4DB2-BD59-A6C34878D82A}">
                    <a16:rowId xmlns:a16="http://schemas.microsoft.com/office/drawing/2014/main" val="10005"/>
                  </a:ext>
                </a:extLst>
              </a:tr>
              <a:tr h="289883">
                <a:tc>
                  <a:txBody>
                    <a:bodyPr/>
                    <a:lstStyle/>
                    <a:p>
                      <a:pPr algn="l" fontAlgn="ctr"/>
                      <a:r>
                        <a:rPr lang="en-US" sz="1400" u="none" strike="noStrike" dirty="0">
                          <a:solidFill>
                            <a:srgbClr val="FF0000"/>
                          </a:solidFill>
                          <a:effectLst/>
                        </a:rPr>
                        <a:t>Michigan Technological </a:t>
                      </a:r>
                      <a:r>
                        <a:rPr lang="en-US" sz="1400" u="none" strike="noStrike" dirty="0" smtClean="0">
                          <a:solidFill>
                            <a:srgbClr val="FF0000"/>
                          </a:solidFill>
                          <a:effectLst/>
                        </a:rPr>
                        <a:t>University</a:t>
                      </a:r>
                      <a:endParaRPr lang="en-US" sz="1400" b="0" i="0" u="none" strike="noStrike" dirty="0">
                        <a:solidFill>
                          <a:srgbClr val="FF0000"/>
                        </a:solidFill>
                        <a:effectLst/>
                        <a:latin typeface="Calibri" panose="020F0502020204030204" pitchFamily="34" charset="0"/>
                      </a:endParaRPr>
                    </a:p>
                  </a:txBody>
                  <a:tcPr marL="9524" marR="9524" marT="9526" marB="0" anchor="ctr"/>
                </a:tc>
                <a:tc>
                  <a:txBody>
                    <a:bodyPr/>
                    <a:lstStyle/>
                    <a:p>
                      <a:pPr algn="l" fontAlgn="ctr"/>
                      <a:r>
                        <a:rPr lang="en-US" sz="1400" u="none" strike="noStrike" dirty="0">
                          <a:solidFill>
                            <a:srgbClr val="000000"/>
                          </a:solidFill>
                          <a:effectLst/>
                        </a:rPr>
                        <a:t>University of Kentucky</a:t>
                      </a:r>
                      <a:endParaRPr lang="en-US" sz="1400" b="0" i="0" u="none" strike="noStrike" dirty="0">
                        <a:solidFill>
                          <a:srgbClr val="000000"/>
                        </a:solidFill>
                        <a:effectLst/>
                        <a:latin typeface="Calibri" panose="020F0502020204030204" pitchFamily="34" charset="0"/>
                      </a:endParaRPr>
                    </a:p>
                  </a:txBody>
                  <a:tcPr marL="9524" marR="9524" marT="9526" marB="0" anchor="ctr"/>
                </a:tc>
                <a:extLst>
                  <a:ext uri="{0D108BD9-81ED-4DB2-BD59-A6C34878D82A}">
                    <a16:rowId xmlns:a16="http://schemas.microsoft.com/office/drawing/2014/main" val="10006"/>
                  </a:ext>
                </a:extLst>
              </a:tr>
              <a:tr h="289883">
                <a:tc>
                  <a:txBody>
                    <a:bodyPr/>
                    <a:lstStyle/>
                    <a:p>
                      <a:pPr algn="l" fontAlgn="ctr"/>
                      <a:r>
                        <a:rPr lang="en-US" sz="1400" u="none" strike="noStrike" dirty="0">
                          <a:solidFill>
                            <a:srgbClr val="FF0000"/>
                          </a:solidFill>
                          <a:effectLst/>
                        </a:rPr>
                        <a:t>Montana State University </a:t>
                      </a:r>
                      <a:r>
                        <a:rPr lang="en-US" sz="1400" u="none" strike="noStrike" dirty="0" smtClean="0">
                          <a:solidFill>
                            <a:srgbClr val="FF0000"/>
                          </a:solidFill>
                          <a:effectLst/>
                        </a:rPr>
                        <a:t>– Bozeman</a:t>
                      </a:r>
                      <a:endParaRPr lang="en-US" sz="1400" b="0" i="0" u="none" strike="noStrike" dirty="0">
                        <a:solidFill>
                          <a:srgbClr val="FF0000"/>
                        </a:solidFill>
                        <a:effectLst/>
                        <a:latin typeface="Calibri" panose="020F0502020204030204" pitchFamily="34" charset="0"/>
                      </a:endParaRPr>
                    </a:p>
                  </a:txBody>
                  <a:tcPr marL="9524" marR="9524" marT="9526" marB="0" anchor="ctr"/>
                </a:tc>
                <a:tc>
                  <a:txBody>
                    <a:bodyPr/>
                    <a:lstStyle/>
                    <a:p>
                      <a:pPr algn="l" fontAlgn="ctr"/>
                      <a:r>
                        <a:rPr lang="en-US" sz="1400" u="none" strike="noStrike" dirty="0">
                          <a:solidFill>
                            <a:srgbClr val="FF0000"/>
                          </a:solidFill>
                          <a:effectLst/>
                        </a:rPr>
                        <a:t>University of </a:t>
                      </a:r>
                      <a:r>
                        <a:rPr lang="en-US" sz="1400" u="none" strike="noStrike" dirty="0" smtClean="0">
                          <a:solidFill>
                            <a:srgbClr val="FF0000"/>
                          </a:solidFill>
                          <a:effectLst/>
                        </a:rPr>
                        <a:t>Maine</a:t>
                      </a:r>
                      <a:endParaRPr lang="en-US" sz="1400" b="0" i="0" u="none" strike="noStrike" dirty="0">
                        <a:solidFill>
                          <a:srgbClr val="FF0000"/>
                        </a:solidFill>
                        <a:effectLst/>
                        <a:latin typeface="Calibri" panose="020F0502020204030204" pitchFamily="34" charset="0"/>
                      </a:endParaRPr>
                    </a:p>
                  </a:txBody>
                  <a:tcPr marL="9524" marR="9524" marT="9526" marB="0" anchor="ctr"/>
                </a:tc>
                <a:extLst>
                  <a:ext uri="{0D108BD9-81ED-4DB2-BD59-A6C34878D82A}">
                    <a16:rowId xmlns:a16="http://schemas.microsoft.com/office/drawing/2014/main" val="10007"/>
                  </a:ext>
                </a:extLst>
              </a:tr>
              <a:tr h="289883">
                <a:tc>
                  <a:txBody>
                    <a:bodyPr/>
                    <a:lstStyle/>
                    <a:p>
                      <a:pPr algn="l" fontAlgn="ctr"/>
                      <a:r>
                        <a:rPr lang="en-US" sz="1400" u="none" strike="noStrike">
                          <a:solidFill>
                            <a:srgbClr val="000000"/>
                          </a:solidFill>
                          <a:effectLst/>
                        </a:rPr>
                        <a:t>Ohio University</a:t>
                      </a:r>
                      <a:endParaRPr lang="en-US" sz="1400" b="0" i="0" u="none" strike="noStrike">
                        <a:solidFill>
                          <a:srgbClr val="000000"/>
                        </a:solidFill>
                        <a:effectLst/>
                        <a:latin typeface="Calibri" panose="020F0502020204030204" pitchFamily="34" charset="0"/>
                      </a:endParaRPr>
                    </a:p>
                  </a:txBody>
                  <a:tcPr marL="9524" marR="9524" marT="9526" marB="0" anchor="ctr"/>
                </a:tc>
                <a:tc>
                  <a:txBody>
                    <a:bodyPr/>
                    <a:lstStyle/>
                    <a:p>
                      <a:pPr algn="l" fontAlgn="ctr"/>
                      <a:r>
                        <a:rPr lang="en-US" sz="1400" u="none" strike="noStrike" dirty="0">
                          <a:solidFill>
                            <a:srgbClr val="000000"/>
                          </a:solidFill>
                          <a:effectLst/>
                        </a:rPr>
                        <a:t>University of New Orleans</a:t>
                      </a:r>
                      <a:endParaRPr lang="en-US" sz="1400" b="0" i="0" u="none" strike="noStrike" dirty="0">
                        <a:solidFill>
                          <a:srgbClr val="000000"/>
                        </a:solidFill>
                        <a:effectLst/>
                        <a:latin typeface="Calibri" panose="020F0502020204030204" pitchFamily="34" charset="0"/>
                      </a:endParaRPr>
                    </a:p>
                  </a:txBody>
                  <a:tcPr marL="9524" marR="9524" marT="9526" marB="0" anchor="ctr"/>
                </a:tc>
                <a:extLst>
                  <a:ext uri="{0D108BD9-81ED-4DB2-BD59-A6C34878D82A}">
                    <a16:rowId xmlns:a16="http://schemas.microsoft.com/office/drawing/2014/main" val="10008"/>
                  </a:ext>
                </a:extLst>
              </a:tr>
              <a:tr h="524688">
                <a:tc>
                  <a:txBody>
                    <a:bodyPr/>
                    <a:lstStyle/>
                    <a:p>
                      <a:pPr algn="l" fontAlgn="ctr"/>
                      <a:r>
                        <a:rPr lang="en-US" sz="1400" u="none" strike="noStrike" dirty="0">
                          <a:solidFill>
                            <a:srgbClr val="FF0000"/>
                          </a:solidFill>
                          <a:effectLst/>
                        </a:rPr>
                        <a:t>Oregon Institute of </a:t>
                      </a:r>
                      <a:r>
                        <a:rPr lang="en-US" sz="1400" u="none" strike="noStrike" dirty="0" smtClean="0">
                          <a:solidFill>
                            <a:srgbClr val="FF0000"/>
                          </a:solidFill>
                          <a:effectLst/>
                        </a:rPr>
                        <a:t>Technology</a:t>
                      </a:r>
                      <a:endParaRPr lang="en-US" sz="1400" b="0" i="0" u="none" strike="noStrike" dirty="0">
                        <a:solidFill>
                          <a:srgbClr val="FF0000"/>
                        </a:solidFill>
                        <a:effectLst/>
                        <a:latin typeface="Calibri" panose="020F0502020204030204" pitchFamily="34" charset="0"/>
                      </a:endParaRPr>
                    </a:p>
                  </a:txBody>
                  <a:tcPr marL="9524" marR="9524" marT="9526" marB="0" anchor="ctr"/>
                </a:tc>
                <a:tc>
                  <a:txBody>
                    <a:bodyPr/>
                    <a:lstStyle/>
                    <a:p>
                      <a:pPr algn="l" fontAlgn="ctr"/>
                      <a:r>
                        <a:rPr lang="es-ES" sz="1400" u="none" strike="noStrike" dirty="0" err="1">
                          <a:solidFill>
                            <a:srgbClr val="0070C0"/>
                          </a:solidFill>
                          <a:effectLst/>
                        </a:rPr>
                        <a:t>University</a:t>
                      </a:r>
                      <a:r>
                        <a:rPr lang="es-ES" sz="1400" u="none" strike="noStrike" dirty="0">
                          <a:solidFill>
                            <a:srgbClr val="0070C0"/>
                          </a:solidFill>
                          <a:effectLst/>
                        </a:rPr>
                        <a:t> of Puerto Rico, </a:t>
                      </a:r>
                      <a:r>
                        <a:rPr lang="es-ES" sz="1400" u="none" strike="noStrike" dirty="0" err="1">
                          <a:solidFill>
                            <a:srgbClr val="0070C0"/>
                          </a:solidFill>
                          <a:effectLst/>
                        </a:rPr>
                        <a:t>Mayaguez</a:t>
                      </a:r>
                      <a:r>
                        <a:rPr lang="es-ES" sz="1400" u="none" strike="noStrike" dirty="0">
                          <a:solidFill>
                            <a:srgbClr val="0070C0"/>
                          </a:solidFill>
                          <a:effectLst/>
                        </a:rPr>
                        <a:t> </a:t>
                      </a:r>
                      <a:r>
                        <a:rPr lang="es-ES" sz="1400" u="none" strike="noStrike" dirty="0" smtClean="0">
                          <a:solidFill>
                            <a:srgbClr val="0070C0"/>
                          </a:solidFill>
                          <a:effectLst/>
                        </a:rPr>
                        <a:t>Campus</a:t>
                      </a:r>
                      <a:endParaRPr lang="es-ES" sz="1400" b="0" i="0" u="none" strike="noStrike" dirty="0">
                        <a:solidFill>
                          <a:srgbClr val="0070C0"/>
                        </a:solidFill>
                        <a:effectLst/>
                        <a:latin typeface="Calibri" panose="020F0502020204030204" pitchFamily="34" charset="0"/>
                      </a:endParaRPr>
                    </a:p>
                  </a:txBody>
                  <a:tcPr marL="9524" marR="9524" marT="9526" marB="0" anchor="ctr"/>
                </a:tc>
                <a:extLst>
                  <a:ext uri="{0D108BD9-81ED-4DB2-BD59-A6C34878D82A}">
                    <a16:rowId xmlns:a16="http://schemas.microsoft.com/office/drawing/2014/main" val="10009"/>
                  </a:ext>
                </a:extLst>
              </a:tr>
              <a:tr h="289883">
                <a:tc>
                  <a:txBody>
                    <a:bodyPr/>
                    <a:lstStyle/>
                    <a:p>
                      <a:pPr algn="l" fontAlgn="ctr"/>
                      <a:r>
                        <a:rPr lang="en-US" sz="1400" u="none" strike="noStrike" dirty="0">
                          <a:solidFill>
                            <a:srgbClr val="000000"/>
                          </a:solidFill>
                          <a:effectLst/>
                        </a:rPr>
                        <a:t>Oregon State University</a:t>
                      </a:r>
                      <a:endParaRPr lang="en-US" sz="1400" b="0" i="0" u="none" strike="noStrike" dirty="0">
                        <a:solidFill>
                          <a:srgbClr val="000000"/>
                        </a:solidFill>
                        <a:effectLst/>
                        <a:latin typeface="Calibri" panose="020F0502020204030204" pitchFamily="34" charset="0"/>
                      </a:endParaRPr>
                    </a:p>
                  </a:txBody>
                  <a:tcPr marL="9524" marR="9524" marT="9526" marB="0" anchor="ctr"/>
                </a:tc>
                <a:tc>
                  <a:txBody>
                    <a:bodyPr/>
                    <a:lstStyle/>
                    <a:p>
                      <a:pPr algn="l" fontAlgn="ctr"/>
                      <a:r>
                        <a:rPr lang="en-US" sz="1400" u="none" strike="noStrike" dirty="0">
                          <a:solidFill>
                            <a:srgbClr val="000000"/>
                          </a:solidFill>
                          <a:effectLst/>
                        </a:rPr>
                        <a:t>University of Wyoming</a:t>
                      </a:r>
                      <a:endParaRPr lang="en-US" sz="1400" b="0" i="0" u="none" strike="noStrike" dirty="0">
                        <a:solidFill>
                          <a:srgbClr val="000000"/>
                        </a:solidFill>
                        <a:effectLst/>
                        <a:latin typeface="Calibri" panose="020F0502020204030204" pitchFamily="34" charset="0"/>
                      </a:endParaRPr>
                    </a:p>
                  </a:txBody>
                  <a:tcPr marL="9524" marR="9524" marT="9526" marB="0" anchor="ctr"/>
                </a:tc>
                <a:extLst>
                  <a:ext uri="{0D108BD9-81ED-4DB2-BD59-A6C34878D82A}">
                    <a16:rowId xmlns:a16="http://schemas.microsoft.com/office/drawing/2014/main" val="10010"/>
                  </a:ext>
                </a:extLst>
              </a:tr>
              <a:tr h="388879">
                <a:tc>
                  <a:txBody>
                    <a:bodyPr/>
                    <a:lstStyle/>
                    <a:p>
                      <a:pPr algn="l" fontAlgn="ctr"/>
                      <a:r>
                        <a:rPr lang="en-US" sz="1400" b="0" i="0" u="none" strike="noStrike" dirty="0" smtClean="0">
                          <a:solidFill>
                            <a:srgbClr val="FF0000"/>
                          </a:solidFill>
                          <a:effectLst/>
                          <a:latin typeface="Calibri" panose="020F0502020204030204" pitchFamily="34" charset="0"/>
                        </a:rPr>
                        <a:t>Pennsylvania</a:t>
                      </a:r>
                      <a:r>
                        <a:rPr lang="en-US" sz="1400" b="0" i="0" u="none" strike="noStrike" baseline="0" dirty="0" smtClean="0">
                          <a:solidFill>
                            <a:srgbClr val="FF0000"/>
                          </a:solidFill>
                          <a:effectLst/>
                          <a:latin typeface="Calibri" panose="020F0502020204030204" pitchFamily="34" charset="0"/>
                        </a:rPr>
                        <a:t> State University</a:t>
                      </a:r>
                      <a:endParaRPr lang="en-US" sz="1400" b="0" i="0" u="none" strike="noStrike" dirty="0">
                        <a:solidFill>
                          <a:srgbClr val="FF0000"/>
                        </a:solidFill>
                        <a:effectLst/>
                        <a:latin typeface="Calibri" panose="020F0502020204030204" pitchFamily="34" charset="0"/>
                      </a:endParaRPr>
                    </a:p>
                  </a:txBody>
                  <a:tcPr marL="9524" marR="9524" marT="9526" marB="0" anchor="ctr"/>
                </a:tc>
                <a:tc>
                  <a:txBody>
                    <a:bodyPr/>
                    <a:lstStyle/>
                    <a:p>
                      <a:pPr algn="l" fontAlgn="ctr"/>
                      <a:r>
                        <a:rPr lang="en-US" sz="1400" u="none" strike="noStrike" dirty="0">
                          <a:solidFill>
                            <a:srgbClr val="000000"/>
                          </a:solidFill>
                          <a:effectLst/>
                        </a:rPr>
                        <a:t>Western Kentucky University</a:t>
                      </a:r>
                      <a:endParaRPr lang="en-US" sz="1400" b="0" i="0" u="none" strike="noStrike" dirty="0">
                        <a:solidFill>
                          <a:srgbClr val="000000"/>
                        </a:solidFill>
                        <a:effectLst/>
                        <a:latin typeface="Calibri" panose="020F0502020204030204" pitchFamily="34" charset="0"/>
                      </a:endParaRPr>
                    </a:p>
                  </a:txBody>
                  <a:tcPr marL="9524" marR="9524" marT="9526" marB="0" anchor="ctr"/>
                </a:tc>
                <a:extLst>
                  <a:ext uri="{0D108BD9-81ED-4DB2-BD59-A6C34878D82A}">
                    <a16:rowId xmlns:a16="http://schemas.microsoft.com/office/drawing/2014/main" val="10011"/>
                  </a:ext>
                </a:extLst>
              </a:tr>
              <a:tr h="41783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400" u="none" strike="noStrike" dirty="0" smtClean="0">
                          <a:solidFill>
                            <a:srgbClr val="000000"/>
                          </a:solidFill>
                          <a:effectLst/>
                        </a:rPr>
                        <a:t>Purdue University</a:t>
                      </a:r>
                      <a:endParaRPr lang="en-US" sz="1400" b="0" i="0" u="none" strike="noStrike" dirty="0" smtClean="0">
                        <a:solidFill>
                          <a:srgbClr val="000000"/>
                        </a:solidFill>
                        <a:effectLst/>
                        <a:latin typeface="Calibri" panose="020F0502020204030204" pitchFamily="34" charset="0"/>
                      </a:endParaRPr>
                    </a:p>
                    <a:p>
                      <a:pPr algn="l" fontAlgn="ctr"/>
                      <a:endParaRPr lang="en-US" sz="1400" b="0" i="0" u="none" strike="noStrike" dirty="0">
                        <a:solidFill>
                          <a:srgbClr val="000000"/>
                        </a:solidFill>
                        <a:effectLst/>
                        <a:latin typeface="Calibri" panose="020F0502020204030204" pitchFamily="34" charset="0"/>
                      </a:endParaRPr>
                    </a:p>
                  </a:txBody>
                  <a:tcPr marL="9524" marR="9524" marT="9526" marB="0" anchor="ctr"/>
                </a:tc>
                <a:tc>
                  <a:txBody>
                    <a:bodyPr/>
                    <a:lstStyle/>
                    <a:p>
                      <a:pPr algn="l" fontAlgn="ctr"/>
                      <a:endParaRPr lang="en-US" sz="1400" b="0" i="0" u="none" strike="noStrike" dirty="0">
                        <a:solidFill>
                          <a:srgbClr val="000000"/>
                        </a:solidFill>
                        <a:effectLst/>
                        <a:latin typeface="Calibri" panose="020F0502020204030204" pitchFamily="34" charset="0"/>
                      </a:endParaRPr>
                    </a:p>
                  </a:txBody>
                  <a:tcPr marL="9524" marR="9524" marT="9526" marB="0" anchor="ctr"/>
                </a:tc>
                <a:extLst>
                  <a:ext uri="{0D108BD9-81ED-4DB2-BD59-A6C34878D82A}">
                    <a16:rowId xmlns:a16="http://schemas.microsoft.com/office/drawing/2014/main" val="84556041"/>
                  </a:ext>
                </a:extLst>
              </a:tr>
            </a:tbl>
          </a:graphicData>
        </a:graphic>
      </p:graphicFrame>
    </p:spTree>
    <p:extLst>
      <p:ext uri="{BB962C8B-B14F-4D97-AF65-F5344CB8AC3E}">
        <p14:creationId xmlns:p14="http://schemas.microsoft.com/office/powerpoint/2010/main" val="42168787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Programs with Surveying Option in Civil </a:t>
            </a:r>
            <a:r>
              <a:rPr lang="en-US" dirty="0" err="1" smtClean="0"/>
              <a:t>Engrg</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1573" y="1320449"/>
            <a:ext cx="8268854" cy="5029902"/>
          </a:xfrm>
          <a:prstGeom prst="rect">
            <a:avLst/>
          </a:prstGeom>
        </p:spPr>
      </p:pic>
    </p:spTree>
    <p:extLst>
      <p:ext uri="{BB962C8B-B14F-4D97-AF65-F5344CB8AC3E}">
        <p14:creationId xmlns:p14="http://schemas.microsoft.com/office/powerpoint/2010/main" val="24497382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625" y="148815"/>
            <a:ext cx="12064181" cy="1325563"/>
          </a:xfrm>
        </p:spPr>
        <p:txBody>
          <a:bodyPr>
            <a:normAutofit/>
          </a:bodyPr>
          <a:lstStyle/>
          <a:p>
            <a:r>
              <a:rPr lang="en-US" sz="3600" dirty="0" smtClean="0"/>
              <a:t>Programs with Accredited 4-year Degree Related To Surveying</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231" y="1211827"/>
            <a:ext cx="7348388" cy="5117587"/>
          </a:xfrm>
        </p:spPr>
      </p:pic>
    </p:spTree>
    <p:extLst>
      <p:ext uri="{BB962C8B-B14F-4D97-AF65-F5344CB8AC3E}">
        <p14:creationId xmlns:p14="http://schemas.microsoft.com/office/powerpoint/2010/main" val="26596553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Graduate Civil Engineering Programs with Geomatics/Surveying Emphasis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685663550"/>
              </p:ext>
            </p:extLst>
          </p:nvPr>
        </p:nvGraphicFramePr>
        <p:xfrm>
          <a:off x="1150374" y="2216150"/>
          <a:ext cx="8898195" cy="3200120"/>
        </p:xfrm>
        <a:graphic>
          <a:graphicData uri="http://schemas.openxmlformats.org/drawingml/2006/table">
            <a:tbl>
              <a:tblPr firstRow="1" bandRow="1">
                <a:tableStyleId>{5C22544A-7EE6-4342-B048-85BDC9FD1C3A}</a:tableStyleId>
              </a:tblPr>
              <a:tblGrid>
                <a:gridCol w="4916818">
                  <a:extLst>
                    <a:ext uri="{9D8B030D-6E8A-4147-A177-3AD203B41FA5}">
                      <a16:colId xmlns:a16="http://schemas.microsoft.com/office/drawing/2014/main" val="20000"/>
                    </a:ext>
                  </a:extLst>
                </a:gridCol>
                <a:gridCol w="1533087">
                  <a:extLst>
                    <a:ext uri="{9D8B030D-6E8A-4147-A177-3AD203B41FA5}">
                      <a16:colId xmlns:a16="http://schemas.microsoft.com/office/drawing/2014/main" val="20001"/>
                    </a:ext>
                  </a:extLst>
                </a:gridCol>
                <a:gridCol w="1296154">
                  <a:extLst>
                    <a:ext uri="{9D8B030D-6E8A-4147-A177-3AD203B41FA5}">
                      <a16:colId xmlns:a16="http://schemas.microsoft.com/office/drawing/2014/main" val="20002"/>
                    </a:ext>
                  </a:extLst>
                </a:gridCol>
                <a:gridCol w="1152136">
                  <a:extLst>
                    <a:ext uri="{9D8B030D-6E8A-4147-A177-3AD203B41FA5}">
                      <a16:colId xmlns:a16="http://schemas.microsoft.com/office/drawing/2014/main" val="20003"/>
                    </a:ext>
                  </a:extLst>
                </a:gridCol>
              </a:tblGrid>
              <a:tr h="390546">
                <a:tc>
                  <a:txBody>
                    <a:bodyPr/>
                    <a:lstStyle/>
                    <a:p>
                      <a:r>
                        <a:rPr lang="en-US" sz="2400" dirty="0" smtClean="0"/>
                        <a:t>University</a:t>
                      </a:r>
                      <a:endParaRPr lang="en-US" sz="2400" dirty="0"/>
                    </a:p>
                  </a:txBody>
                  <a:tcPr marL="91441" marR="91441" marT="45700" marB="45700"/>
                </a:tc>
                <a:tc>
                  <a:txBody>
                    <a:bodyPr/>
                    <a:lstStyle/>
                    <a:p>
                      <a:pPr algn="ctr"/>
                      <a:r>
                        <a:rPr lang="en-US" sz="2400" dirty="0" err="1" smtClean="0"/>
                        <a:t>M.Eng</a:t>
                      </a:r>
                      <a:r>
                        <a:rPr lang="en-US" sz="2400" dirty="0" smtClean="0"/>
                        <a:t>.</a:t>
                      </a:r>
                      <a:endParaRPr lang="en-US" sz="2400" dirty="0"/>
                    </a:p>
                  </a:txBody>
                  <a:tcPr marL="91441" marR="91441" marT="45700" marB="45700"/>
                </a:tc>
                <a:tc>
                  <a:txBody>
                    <a:bodyPr/>
                    <a:lstStyle/>
                    <a:p>
                      <a:pPr algn="ctr"/>
                      <a:r>
                        <a:rPr lang="en-US" sz="2400" dirty="0" smtClean="0"/>
                        <a:t>M.S.</a:t>
                      </a:r>
                      <a:endParaRPr lang="en-US" sz="2400" dirty="0"/>
                    </a:p>
                  </a:txBody>
                  <a:tcPr marL="91441" marR="91441" marT="45700" marB="45700"/>
                </a:tc>
                <a:tc>
                  <a:txBody>
                    <a:bodyPr/>
                    <a:lstStyle/>
                    <a:p>
                      <a:pPr algn="ctr"/>
                      <a:r>
                        <a:rPr lang="en-US" sz="2400" dirty="0" smtClean="0"/>
                        <a:t>Ph.D.</a:t>
                      </a:r>
                      <a:endParaRPr lang="en-US" sz="2400" dirty="0"/>
                    </a:p>
                  </a:txBody>
                  <a:tcPr marL="91441" marR="91441" marT="45700" marB="45700"/>
                </a:tc>
                <a:extLst>
                  <a:ext uri="{0D108BD9-81ED-4DB2-BD59-A6C34878D82A}">
                    <a16:rowId xmlns:a16="http://schemas.microsoft.com/office/drawing/2014/main" val="10000"/>
                  </a:ext>
                </a:extLst>
              </a:tr>
              <a:tr h="370678">
                <a:tc>
                  <a:txBody>
                    <a:bodyPr/>
                    <a:lstStyle/>
                    <a:p>
                      <a:r>
                        <a:rPr lang="en-US" sz="2400" dirty="0" smtClean="0"/>
                        <a:t>1. California State University – Fresno</a:t>
                      </a:r>
                      <a:endParaRPr lang="en-US" sz="2400" dirty="0"/>
                    </a:p>
                  </a:txBody>
                  <a:tcPr marL="91441" marR="91441" marT="45700" marB="45700"/>
                </a:tc>
                <a:tc>
                  <a:txBody>
                    <a:bodyPr/>
                    <a:lstStyle/>
                    <a:p>
                      <a:pPr algn="ctr"/>
                      <a:endParaRPr lang="en-US" sz="2400" dirty="0"/>
                    </a:p>
                  </a:txBody>
                  <a:tcPr marL="91441" marR="91441" marT="45700" marB="45700"/>
                </a:tc>
                <a:tc>
                  <a:txBody>
                    <a:bodyPr/>
                    <a:lstStyle/>
                    <a:p>
                      <a:pPr algn="ctr"/>
                      <a:r>
                        <a:rPr lang="en-US" sz="2400" dirty="0" smtClean="0"/>
                        <a:t>X</a:t>
                      </a:r>
                      <a:endParaRPr lang="en-US" sz="2400" dirty="0"/>
                    </a:p>
                  </a:txBody>
                  <a:tcPr marL="91441" marR="91441" marT="45700" marB="45700"/>
                </a:tc>
                <a:tc>
                  <a:txBody>
                    <a:bodyPr/>
                    <a:lstStyle/>
                    <a:p>
                      <a:pPr algn="ctr"/>
                      <a:endParaRPr lang="en-US" sz="2400"/>
                    </a:p>
                  </a:txBody>
                  <a:tcPr marL="91441" marR="91441" marT="45700" marB="45700"/>
                </a:tc>
                <a:extLst>
                  <a:ext uri="{0D108BD9-81ED-4DB2-BD59-A6C34878D82A}">
                    <a16:rowId xmlns:a16="http://schemas.microsoft.com/office/drawing/2014/main" val="10001"/>
                  </a:ext>
                </a:extLst>
              </a:tr>
              <a:tr h="370678">
                <a:tc>
                  <a:txBody>
                    <a:bodyPr/>
                    <a:lstStyle/>
                    <a:p>
                      <a:r>
                        <a:rPr lang="en-US" sz="2400" dirty="0" smtClean="0"/>
                        <a:t>2. Oregon State University</a:t>
                      </a:r>
                      <a:endParaRPr lang="en-US" sz="2400" dirty="0"/>
                    </a:p>
                  </a:txBody>
                  <a:tcPr marL="91441" marR="91441" marT="45700" marB="45700"/>
                </a:tc>
                <a:tc>
                  <a:txBody>
                    <a:bodyPr/>
                    <a:lstStyle/>
                    <a:p>
                      <a:pPr algn="ctr"/>
                      <a:r>
                        <a:rPr lang="en-US" sz="2400" dirty="0" smtClean="0"/>
                        <a:t>X</a:t>
                      </a:r>
                      <a:endParaRPr lang="en-US" sz="2400" dirty="0"/>
                    </a:p>
                  </a:txBody>
                  <a:tcPr marL="91441" marR="91441" marT="45700" marB="45700"/>
                </a:tc>
                <a:tc>
                  <a:txBody>
                    <a:bodyPr/>
                    <a:lstStyle/>
                    <a:p>
                      <a:pPr algn="ctr"/>
                      <a:r>
                        <a:rPr lang="en-US" sz="2400" dirty="0" smtClean="0"/>
                        <a:t>X</a:t>
                      </a:r>
                      <a:endParaRPr lang="en-US" sz="2400" dirty="0"/>
                    </a:p>
                  </a:txBody>
                  <a:tcPr marL="91441" marR="91441" marT="45700" marB="45700"/>
                </a:tc>
                <a:tc>
                  <a:txBody>
                    <a:bodyPr/>
                    <a:lstStyle/>
                    <a:p>
                      <a:pPr algn="ctr"/>
                      <a:r>
                        <a:rPr lang="en-US" sz="2400" dirty="0" smtClean="0"/>
                        <a:t>X</a:t>
                      </a:r>
                      <a:endParaRPr lang="en-US" sz="2400" dirty="0"/>
                    </a:p>
                  </a:txBody>
                  <a:tcPr marL="91441" marR="91441" marT="45700" marB="45700"/>
                </a:tc>
                <a:extLst>
                  <a:ext uri="{0D108BD9-81ED-4DB2-BD59-A6C34878D82A}">
                    <a16:rowId xmlns:a16="http://schemas.microsoft.com/office/drawing/2014/main" val="10002"/>
                  </a:ext>
                </a:extLst>
              </a:tr>
              <a:tr h="370678">
                <a:tc>
                  <a:txBody>
                    <a:bodyPr/>
                    <a:lstStyle/>
                    <a:p>
                      <a:r>
                        <a:rPr lang="en-US" sz="2400" dirty="0" smtClean="0"/>
                        <a:t>3. Purdue</a:t>
                      </a:r>
                      <a:r>
                        <a:rPr lang="en-US" sz="2400" baseline="0" dirty="0" smtClean="0"/>
                        <a:t> University</a:t>
                      </a:r>
                      <a:endParaRPr lang="en-US" sz="2400" dirty="0"/>
                    </a:p>
                  </a:txBody>
                  <a:tcPr marL="91441" marR="91441" marT="45700" marB="45700"/>
                </a:tc>
                <a:tc>
                  <a:txBody>
                    <a:bodyPr/>
                    <a:lstStyle/>
                    <a:p>
                      <a:pPr algn="ctr"/>
                      <a:endParaRPr lang="en-US" sz="2400" dirty="0"/>
                    </a:p>
                  </a:txBody>
                  <a:tcPr marL="91441" marR="91441" marT="45700" marB="45700"/>
                </a:tc>
                <a:tc>
                  <a:txBody>
                    <a:bodyPr/>
                    <a:lstStyle/>
                    <a:p>
                      <a:pPr algn="ctr"/>
                      <a:r>
                        <a:rPr lang="en-US" sz="2400" dirty="0" smtClean="0"/>
                        <a:t>X</a:t>
                      </a:r>
                      <a:endParaRPr lang="en-US" sz="2400" dirty="0"/>
                    </a:p>
                  </a:txBody>
                  <a:tcPr marL="91441" marR="91441" marT="45700" marB="45700"/>
                </a:tc>
                <a:tc>
                  <a:txBody>
                    <a:bodyPr/>
                    <a:lstStyle/>
                    <a:p>
                      <a:pPr algn="ctr"/>
                      <a:r>
                        <a:rPr lang="en-US" sz="2400" dirty="0" smtClean="0"/>
                        <a:t>X</a:t>
                      </a:r>
                      <a:endParaRPr lang="en-US" sz="2400" dirty="0"/>
                    </a:p>
                  </a:txBody>
                  <a:tcPr marL="91441" marR="91441" marT="45700" marB="45700"/>
                </a:tc>
                <a:extLst>
                  <a:ext uri="{0D108BD9-81ED-4DB2-BD59-A6C34878D82A}">
                    <a16:rowId xmlns:a16="http://schemas.microsoft.com/office/drawing/2014/main" val="10003"/>
                  </a:ext>
                </a:extLst>
              </a:tr>
              <a:tr h="370678">
                <a:tc>
                  <a:txBody>
                    <a:bodyPr/>
                    <a:lstStyle/>
                    <a:p>
                      <a:r>
                        <a:rPr lang="en-US" sz="2400" dirty="0" smtClean="0"/>
                        <a:t>4. The Ohio State University</a:t>
                      </a:r>
                      <a:endParaRPr lang="en-US" sz="2400" dirty="0"/>
                    </a:p>
                  </a:txBody>
                  <a:tcPr marL="91441" marR="91441" marT="45700" marB="45700"/>
                </a:tc>
                <a:tc>
                  <a:txBody>
                    <a:bodyPr/>
                    <a:lstStyle/>
                    <a:p>
                      <a:pPr algn="ctr"/>
                      <a:endParaRPr lang="en-US" sz="2400" dirty="0"/>
                    </a:p>
                  </a:txBody>
                  <a:tcPr marL="91441" marR="91441" marT="45700" marB="45700"/>
                </a:tc>
                <a:tc>
                  <a:txBody>
                    <a:bodyPr/>
                    <a:lstStyle/>
                    <a:p>
                      <a:pPr algn="ctr"/>
                      <a:r>
                        <a:rPr lang="en-US" sz="2400" dirty="0" smtClean="0"/>
                        <a:t>X</a:t>
                      </a:r>
                      <a:endParaRPr lang="en-US" sz="2400" dirty="0"/>
                    </a:p>
                  </a:txBody>
                  <a:tcPr marL="91441" marR="91441" marT="45700" marB="45700"/>
                </a:tc>
                <a:tc>
                  <a:txBody>
                    <a:bodyPr/>
                    <a:lstStyle/>
                    <a:p>
                      <a:pPr algn="ctr"/>
                      <a:r>
                        <a:rPr lang="en-US" sz="2400" dirty="0" smtClean="0"/>
                        <a:t>X</a:t>
                      </a:r>
                      <a:endParaRPr lang="en-US" sz="2400" dirty="0"/>
                    </a:p>
                  </a:txBody>
                  <a:tcPr marL="91441" marR="91441" marT="45700" marB="45700"/>
                </a:tc>
                <a:extLst>
                  <a:ext uri="{0D108BD9-81ED-4DB2-BD59-A6C34878D82A}">
                    <a16:rowId xmlns:a16="http://schemas.microsoft.com/office/drawing/2014/main" val="10004"/>
                  </a:ext>
                </a:extLst>
              </a:tr>
              <a:tr h="370678">
                <a:tc>
                  <a:txBody>
                    <a:bodyPr/>
                    <a:lstStyle/>
                    <a:p>
                      <a:r>
                        <a:rPr lang="en-US" sz="2400" dirty="0" smtClean="0"/>
                        <a:t>5. University of Colorado – Denver</a:t>
                      </a:r>
                      <a:endParaRPr lang="en-US" sz="2400" dirty="0"/>
                    </a:p>
                  </a:txBody>
                  <a:tcPr marL="91441" marR="91441" marT="45700" marB="45700"/>
                </a:tc>
                <a:tc>
                  <a:txBody>
                    <a:bodyPr/>
                    <a:lstStyle/>
                    <a:p>
                      <a:pPr algn="ctr"/>
                      <a:r>
                        <a:rPr lang="en-US" sz="2400" dirty="0" smtClean="0"/>
                        <a:t>X</a:t>
                      </a:r>
                      <a:endParaRPr lang="en-US" sz="2400" dirty="0"/>
                    </a:p>
                  </a:txBody>
                  <a:tcPr marL="91441" marR="91441" marT="45700" marB="45700"/>
                </a:tc>
                <a:tc>
                  <a:txBody>
                    <a:bodyPr/>
                    <a:lstStyle/>
                    <a:p>
                      <a:pPr algn="ctr"/>
                      <a:endParaRPr lang="en-US" sz="2400" dirty="0"/>
                    </a:p>
                  </a:txBody>
                  <a:tcPr marL="91441" marR="91441" marT="45700" marB="45700"/>
                </a:tc>
                <a:tc>
                  <a:txBody>
                    <a:bodyPr/>
                    <a:lstStyle/>
                    <a:p>
                      <a:pPr algn="ctr"/>
                      <a:r>
                        <a:rPr lang="en-US" sz="2400" dirty="0" smtClean="0"/>
                        <a:t>X</a:t>
                      </a:r>
                      <a:endParaRPr lang="en-US" sz="2400" dirty="0"/>
                    </a:p>
                  </a:txBody>
                  <a:tcPr marL="91441" marR="91441" marT="45700" marB="45700"/>
                </a:tc>
                <a:extLst>
                  <a:ext uri="{0D108BD9-81ED-4DB2-BD59-A6C34878D82A}">
                    <a16:rowId xmlns:a16="http://schemas.microsoft.com/office/drawing/2014/main" val="10005"/>
                  </a:ext>
                </a:extLst>
              </a:tr>
              <a:tr h="370678">
                <a:tc>
                  <a:txBody>
                    <a:bodyPr/>
                    <a:lstStyle/>
                    <a:p>
                      <a:r>
                        <a:rPr lang="en-US" sz="2400" dirty="0" smtClean="0"/>
                        <a:t>6. University of Houston</a:t>
                      </a:r>
                      <a:r>
                        <a:rPr lang="en-US" sz="2400" baseline="0" dirty="0" smtClean="0"/>
                        <a:t> (</a:t>
                      </a:r>
                      <a:r>
                        <a:rPr lang="en-US" sz="2400" baseline="0" dirty="0" err="1" smtClean="0"/>
                        <a:t>geosensing</a:t>
                      </a:r>
                      <a:r>
                        <a:rPr lang="en-US" sz="2400" baseline="0" dirty="0" smtClean="0"/>
                        <a:t>)</a:t>
                      </a:r>
                      <a:endParaRPr lang="en-US" sz="2400" dirty="0"/>
                    </a:p>
                  </a:txBody>
                  <a:tcPr marL="91441" marR="91441" marT="45700" marB="45700"/>
                </a:tc>
                <a:tc>
                  <a:txBody>
                    <a:bodyPr/>
                    <a:lstStyle/>
                    <a:p>
                      <a:pPr algn="ctr"/>
                      <a:endParaRPr lang="en-US" sz="2400" dirty="0"/>
                    </a:p>
                  </a:txBody>
                  <a:tcPr marL="91441" marR="91441" marT="45700" marB="45700"/>
                </a:tc>
                <a:tc>
                  <a:txBody>
                    <a:bodyPr/>
                    <a:lstStyle/>
                    <a:p>
                      <a:pPr algn="ctr"/>
                      <a:r>
                        <a:rPr lang="en-US" sz="2400" dirty="0" smtClean="0"/>
                        <a:t>X</a:t>
                      </a:r>
                      <a:endParaRPr lang="en-US" sz="2400" dirty="0"/>
                    </a:p>
                  </a:txBody>
                  <a:tcPr marL="91441" marR="91441" marT="45700" marB="45700"/>
                </a:tc>
                <a:tc>
                  <a:txBody>
                    <a:bodyPr/>
                    <a:lstStyle/>
                    <a:p>
                      <a:pPr algn="ctr"/>
                      <a:r>
                        <a:rPr lang="en-US" sz="2400" dirty="0" smtClean="0"/>
                        <a:t>X</a:t>
                      </a:r>
                      <a:endParaRPr lang="en-US" sz="2400" dirty="0"/>
                    </a:p>
                  </a:txBody>
                  <a:tcPr marL="91441" marR="91441" marT="45700" marB="4570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6175152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123" y="365125"/>
            <a:ext cx="10950677" cy="1325563"/>
          </a:xfrm>
        </p:spPr>
        <p:txBody>
          <a:bodyPr/>
          <a:lstStyle/>
          <a:p>
            <a:r>
              <a:rPr lang="en-US" dirty="0" smtClean="0"/>
              <a:t>Graduate Programs Outside of Civil Engineering</a:t>
            </a:r>
            <a:endParaRPr lang="en-US" dirty="0"/>
          </a:p>
        </p:txBody>
      </p:sp>
      <p:sp>
        <p:nvSpPr>
          <p:cNvPr id="3" name="Content Placeholder 2"/>
          <p:cNvSpPr>
            <a:spLocks noGrp="1"/>
          </p:cNvSpPr>
          <p:nvPr>
            <p:ph idx="1"/>
          </p:nvPr>
        </p:nvSpPr>
        <p:spPr>
          <a:xfrm>
            <a:off x="838200" y="1690688"/>
            <a:ext cx="10515600" cy="4351338"/>
          </a:xfrm>
        </p:spPr>
        <p:txBody>
          <a:bodyPr/>
          <a:lstStyle/>
          <a:p>
            <a:r>
              <a:rPr lang="en-US" dirty="0" smtClean="0"/>
              <a:t>CE students could take graduate-level surveying/geomatics courses at these universities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269399172"/>
              </p:ext>
            </p:extLst>
          </p:nvPr>
        </p:nvGraphicFramePr>
        <p:xfrm>
          <a:off x="1602658" y="2687840"/>
          <a:ext cx="8740877" cy="3299759"/>
        </p:xfrm>
        <a:graphic>
          <a:graphicData uri="http://schemas.openxmlformats.org/drawingml/2006/table">
            <a:tbl>
              <a:tblPr firstRow="1" bandRow="1">
                <a:tableStyleId>{5C22544A-7EE6-4342-B048-85BDC9FD1C3A}</a:tableStyleId>
              </a:tblPr>
              <a:tblGrid>
                <a:gridCol w="4829891">
                  <a:extLst>
                    <a:ext uri="{9D8B030D-6E8A-4147-A177-3AD203B41FA5}">
                      <a16:colId xmlns:a16="http://schemas.microsoft.com/office/drawing/2014/main" val="20000"/>
                    </a:ext>
                  </a:extLst>
                </a:gridCol>
                <a:gridCol w="1505981">
                  <a:extLst>
                    <a:ext uri="{9D8B030D-6E8A-4147-A177-3AD203B41FA5}">
                      <a16:colId xmlns:a16="http://schemas.microsoft.com/office/drawing/2014/main" val="20001"/>
                    </a:ext>
                  </a:extLst>
                </a:gridCol>
                <a:gridCol w="1273238">
                  <a:extLst>
                    <a:ext uri="{9D8B030D-6E8A-4147-A177-3AD203B41FA5}">
                      <a16:colId xmlns:a16="http://schemas.microsoft.com/office/drawing/2014/main" val="20002"/>
                    </a:ext>
                  </a:extLst>
                </a:gridCol>
                <a:gridCol w="1131767">
                  <a:extLst>
                    <a:ext uri="{9D8B030D-6E8A-4147-A177-3AD203B41FA5}">
                      <a16:colId xmlns:a16="http://schemas.microsoft.com/office/drawing/2014/main" val="20003"/>
                    </a:ext>
                  </a:extLst>
                </a:gridCol>
              </a:tblGrid>
              <a:tr h="444876">
                <a:tc>
                  <a:txBody>
                    <a:bodyPr/>
                    <a:lstStyle/>
                    <a:p>
                      <a:r>
                        <a:rPr lang="en-US" sz="2000" dirty="0" smtClean="0"/>
                        <a:t>University</a:t>
                      </a:r>
                      <a:endParaRPr lang="en-US" sz="2000" dirty="0"/>
                    </a:p>
                  </a:txBody>
                  <a:tcPr marL="91441" marR="91441" marT="45677" marB="45677"/>
                </a:tc>
                <a:tc>
                  <a:txBody>
                    <a:bodyPr/>
                    <a:lstStyle/>
                    <a:p>
                      <a:pPr algn="ctr"/>
                      <a:r>
                        <a:rPr lang="en-US" sz="2000" dirty="0" smtClean="0"/>
                        <a:t>PSM*</a:t>
                      </a:r>
                      <a:endParaRPr lang="en-US" sz="2000" dirty="0"/>
                    </a:p>
                  </a:txBody>
                  <a:tcPr marL="91441" marR="91441" marT="45677" marB="45677"/>
                </a:tc>
                <a:tc>
                  <a:txBody>
                    <a:bodyPr/>
                    <a:lstStyle/>
                    <a:p>
                      <a:pPr algn="ctr"/>
                      <a:r>
                        <a:rPr lang="en-US" sz="2000" dirty="0" smtClean="0"/>
                        <a:t>M.S.</a:t>
                      </a:r>
                      <a:endParaRPr lang="en-US" sz="2000" dirty="0"/>
                    </a:p>
                  </a:txBody>
                  <a:tcPr marL="91441" marR="91441" marT="45677" marB="45677"/>
                </a:tc>
                <a:tc>
                  <a:txBody>
                    <a:bodyPr/>
                    <a:lstStyle/>
                    <a:p>
                      <a:pPr algn="ctr"/>
                      <a:r>
                        <a:rPr lang="en-US" sz="2000" dirty="0" smtClean="0"/>
                        <a:t>Ph.D.</a:t>
                      </a:r>
                      <a:endParaRPr lang="en-US" sz="2000" dirty="0"/>
                    </a:p>
                  </a:txBody>
                  <a:tcPr marL="91441" marR="91441" marT="45677" marB="45677"/>
                </a:tc>
                <a:extLst>
                  <a:ext uri="{0D108BD9-81ED-4DB2-BD59-A6C34878D82A}">
                    <a16:rowId xmlns:a16="http://schemas.microsoft.com/office/drawing/2014/main" val="10000"/>
                  </a:ext>
                </a:extLst>
              </a:tr>
              <a:tr h="695278">
                <a:tc>
                  <a:txBody>
                    <a:bodyPr/>
                    <a:lstStyle/>
                    <a:p>
                      <a:r>
                        <a:rPr lang="en-US" sz="2000" dirty="0" smtClean="0"/>
                        <a:t>1. Michigan Tech. (Integrated Geospatial Technology; School of Technology)</a:t>
                      </a:r>
                      <a:endParaRPr lang="en-US" sz="2000" dirty="0"/>
                    </a:p>
                  </a:txBody>
                  <a:tcPr marL="91441" marR="91441" marT="45677" marB="45677"/>
                </a:tc>
                <a:tc>
                  <a:txBody>
                    <a:bodyPr/>
                    <a:lstStyle/>
                    <a:p>
                      <a:pPr algn="ctr"/>
                      <a:endParaRPr lang="en-US" sz="2000" dirty="0"/>
                    </a:p>
                  </a:txBody>
                  <a:tcPr marL="91441" marR="91441" marT="45677" marB="45677"/>
                </a:tc>
                <a:tc>
                  <a:txBody>
                    <a:bodyPr/>
                    <a:lstStyle/>
                    <a:p>
                      <a:pPr algn="ctr"/>
                      <a:r>
                        <a:rPr lang="en-US" sz="2000" dirty="0" smtClean="0"/>
                        <a:t>X</a:t>
                      </a:r>
                      <a:endParaRPr lang="en-US" sz="2000" dirty="0"/>
                    </a:p>
                  </a:txBody>
                  <a:tcPr marL="91441" marR="91441" marT="45677" marB="45677"/>
                </a:tc>
                <a:tc>
                  <a:txBody>
                    <a:bodyPr/>
                    <a:lstStyle/>
                    <a:p>
                      <a:pPr algn="ctr"/>
                      <a:endParaRPr lang="en-US" sz="2000"/>
                    </a:p>
                  </a:txBody>
                  <a:tcPr marL="91441" marR="91441" marT="45677" marB="45677"/>
                </a:tc>
                <a:extLst>
                  <a:ext uri="{0D108BD9-81ED-4DB2-BD59-A6C34878D82A}">
                    <a16:rowId xmlns:a16="http://schemas.microsoft.com/office/drawing/2014/main" val="10001"/>
                  </a:ext>
                </a:extLst>
              </a:tr>
              <a:tr h="695278">
                <a:tc>
                  <a:txBody>
                    <a:bodyPr/>
                    <a:lstStyle/>
                    <a:p>
                      <a:r>
                        <a:rPr lang="en-US" sz="2000" dirty="0" smtClean="0"/>
                        <a:t>2. University of Connecticut (Natural</a:t>
                      </a:r>
                      <a:r>
                        <a:rPr lang="en-US" sz="2000" baseline="0" dirty="0" smtClean="0"/>
                        <a:t> Resources; College of Agriculture)</a:t>
                      </a:r>
                      <a:endParaRPr lang="en-US" sz="2000" dirty="0"/>
                    </a:p>
                  </a:txBody>
                  <a:tcPr marL="91441" marR="91441" marT="45677" marB="45677"/>
                </a:tc>
                <a:tc>
                  <a:txBody>
                    <a:bodyPr/>
                    <a:lstStyle/>
                    <a:p>
                      <a:pPr algn="ctr"/>
                      <a:endParaRPr lang="en-US" sz="2000" dirty="0"/>
                    </a:p>
                  </a:txBody>
                  <a:tcPr marL="91441" marR="91441" marT="45677" marB="45677"/>
                </a:tc>
                <a:tc>
                  <a:txBody>
                    <a:bodyPr/>
                    <a:lstStyle/>
                    <a:p>
                      <a:pPr algn="ctr"/>
                      <a:r>
                        <a:rPr lang="en-US" sz="2000" dirty="0" smtClean="0"/>
                        <a:t>X</a:t>
                      </a:r>
                      <a:endParaRPr lang="en-US" sz="2000" dirty="0"/>
                    </a:p>
                  </a:txBody>
                  <a:tcPr marL="91441" marR="91441" marT="45677" marB="45677"/>
                </a:tc>
                <a:tc>
                  <a:txBody>
                    <a:bodyPr/>
                    <a:lstStyle/>
                    <a:p>
                      <a:pPr algn="ctr"/>
                      <a:r>
                        <a:rPr lang="en-US" sz="2000" dirty="0" smtClean="0"/>
                        <a:t>X</a:t>
                      </a:r>
                      <a:endParaRPr lang="en-US" sz="2000" dirty="0"/>
                    </a:p>
                  </a:txBody>
                  <a:tcPr marL="91441" marR="91441" marT="45677" marB="45677"/>
                </a:tc>
                <a:extLst>
                  <a:ext uri="{0D108BD9-81ED-4DB2-BD59-A6C34878D82A}">
                    <a16:rowId xmlns:a16="http://schemas.microsoft.com/office/drawing/2014/main" val="10002"/>
                  </a:ext>
                </a:extLst>
              </a:tr>
              <a:tr h="695191">
                <a:tc>
                  <a:txBody>
                    <a:bodyPr/>
                    <a:lstStyle/>
                    <a:p>
                      <a:r>
                        <a:rPr lang="en-US" sz="2000" dirty="0" smtClean="0"/>
                        <a:t>3. University of Florida (College of Agriculture)</a:t>
                      </a:r>
                      <a:endParaRPr lang="en-US" sz="2000" dirty="0"/>
                    </a:p>
                  </a:txBody>
                  <a:tcPr marL="91441" marR="91441" marT="45677" marB="45677"/>
                </a:tc>
                <a:tc>
                  <a:txBody>
                    <a:bodyPr/>
                    <a:lstStyle/>
                    <a:p>
                      <a:pPr algn="ctr"/>
                      <a:endParaRPr lang="en-US" sz="2000" dirty="0"/>
                    </a:p>
                  </a:txBody>
                  <a:tcPr marL="91441" marR="91441" marT="45677" marB="45677"/>
                </a:tc>
                <a:tc>
                  <a:txBody>
                    <a:bodyPr/>
                    <a:lstStyle/>
                    <a:p>
                      <a:pPr algn="ctr"/>
                      <a:r>
                        <a:rPr lang="en-US" sz="2000" dirty="0" smtClean="0"/>
                        <a:t>X</a:t>
                      </a:r>
                      <a:endParaRPr lang="en-US" sz="2000" dirty="0"/>
                    </a:p>
                  </a:txBody>
                  <a:tcPr marL="91441" marR="91441" marT="45677" marB="45677"/>
                </a:tc>
                <a:tc>
                  <a:txBody>
                    <a:bodyPr/>
                    <a:lstStyle/>
                    <a:p>
                      <a:pPr algn="ctr"/>
                      <a:r>
                        <a:rPr lang="en-US" sz="2000" dirty="0" smtClean="0"/>
                        <a:t>X</a:t>
                      </a:r>
                      <a:endParaRPr lang="en-US" sz="2000" dirty="0"/>
                    </a:p>
                  </a:txBody>
                  <a:tcPr marL="91441" marR="91441" marT="45677" marB="45677"/>
                </a:tc>
                <a:extLst>
                  <a:ext uri="{0D108BD9-81ED-4DB2-BD59-A6C34878D82A}">
                    <a16:rowId xmlns:a16="http://schemas.microsoft.com/office/drawing/2014/main" val="10003"/>
                  </a:ext>
                </a:extLst>
              </a:tr>
              <a:tr h="752021">
                <a:tc>
                  <a:txBody>
                    <a:bodyPr/>
                    <a:lstStyle/>
                    <a:p>
                      <a:r>
                        <a:rPr lang="en-US" sz="2000" dirty="0" smtClean="0"/>
                        <a:t>4. University of Maine (</a:t>
                      </a:r>
                      <a:r>
                        <a:rPr lang="en-US" altLang="en-US" sz="2000" dirty="0" smtClean="0"/>
                        <a:t>Surveying Engineering in the College of Engineering</a:t>
                      </a:r>
                      <a:r>
                        <a:rPr lang="en-US" sz="2000" baseline="0" dirty="0" smtClean="0"/>
                        <a:t>)*</a:t>
                      </a:r>
                      <a:endParaRPr lang="en-US" sz="2000" dirty="0"/>
                    </a:p>
                  </a:txBody>
                  <a:tcPr marL="91441" marR="91441" marT="45677" marB="45677"/>
                </a:tc>
                <a:tc>
                  <a:txBody>
                    <a:bodyPr/>
                    <a:lstStyle/>
                    <a:p>
                      <a:pPr algn="ctr"/>
                      <a:r>
                        <a:rPr lang="en-US" sz="2000" dirty="0" smtClean="0"/>
                        <a:t>X</a:t>
                      </a:r>
                      <a:endParaRPr lang="en-US" sz="2000" dirty="0"/>
                    </a:p>
                  </a:txBody>
                  <a:tcPr marL="91441" marR="91441" marT="45677" marB="45677"/>
                </a:tc>
                <a:tc>
                  <a:txBody>
                    <a:bodyPr/>
                    <a:lstStyle/>
                    <a:p>
                      <a:pPr algn="ctr"/>
                      <a:endParaRPr lang="en-US" sz="2000" dirty="0"/>
                    </a:p>
                  </a:txBody>
                  <a:tcPr marL="91441" marR="91441" marT="45677" marB="45677"/>
                </a:tc>
                <a:tc>
                  <a:txBody>
                    <a:bodyPr/>
                    <a:lstStyle/>
                    <a:p>
                      <a:pPr algn="ctr"/>
                      <a:endParaRPr lang="en-US" sz="2000" dirty="0"/>
                    </a:p>
                  </a:txBody>
                  <a:tcPr marL="91441" marR="91441" marT="45677" marB="45677"/>
                </a:tc>
                <a:extLst>
                  <a:ext uri="{0D108BD9-81ED-4DB2-BD59-A6C34878D82A}">
                    <a16:rowId xmlns:a16="http://schemas.microsoft.com/office/drawing/2014/main" val="10004"/>
                  </a:ext>
                </a:extLst>
              </a:tr>
            </a:tbl>
          </a:graphicData>
        </a:graphic>
      </p:graphicFrame>
      <p:sp>
        <p:nvSpPr>
          <p:cNvPr id="5" name="TextBox 6"/>
          <p:cNvSpPr txBox="1">
            <a:spLocks noChangeArrowheads="1"/>
          </p:cNvSpPr>
          <p:nvPr/>
        </p:nvSpPr>
        <p:spPr bwMode="auto">
          <a:xfrm>
            <a:off x="1602658" y="5992813"/>
            <a:ext cx="74882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Palatino" charset="0"/>
                <a:ea typeface="MS PGothic" panose="020B0600070205080204" pitchFamily="34" charset="-128"/>
              </a:defRPr>
            </a:lvl1pPr>
            <a:lvl2pPr marL="742950" indent="-285750">
              <a:defRPr>
                <a:solidFill>
                  <a:schemeClr val="tx1"/>
                </a:solidFill>
                <a:latin typeface="Palatino" charset="0"/>
                <a:ea typeface="MS PGothic" panose="020B0600070205080204" pitchFamily="34" charset="-128"/>
              </a:defRPr>
            </a:lvl2pPr>
            <a:lvl3pPr marL="1143000" indent="-228600">
              <a:defRPr>
                <a:solidFill>
                  <a:schemeClr val="tx1"/>
                </a:solidFill>
                <a:latin typeface="Palatino" charset="0"/>
                <a:ea typeface="MS PGothic" panose="020B0600070205080204" pitchFamily="34" charset="-128"/>
              </a:defRPr>
            </a:lvl3pPr>
            <a:lvl4pPr marL="1600200" indent="-228600">
              <a:defRPr>
                <a:solidFill>
                  <a:schemeClr val="tx1"/>
                </a:solidFill>
                <a:latin typeface="Palatino" charset="0"/>
                <a:ea typeface="MS PGothic" panose="020B0600070205080204" pitchFamily="34" charset="-128"/>
              </a:defRPr>
            </a:lvl4pPr>
            <a:lvl5pPr marL="2057400" indent="-228600">
              <a:defRPr>
                <a:solidFill>
                  <a:schemeClr val="tx1"/>
                </a:solidFill>
                <a:latin typeface="Palatino"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Palatino"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Palatino"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Palatino"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Palatino" charset="0"/>
                <a:ea typeface="MS PGothic" panose="020B0600070205080204" pitchFamily="34" charset="-128"/>
              </a:defRPr>
            </a:lvl9pPr>
          </a:lstStyle>
          <a:p>
            <a:r>
              <a:rPr lang="en-US" altLang="en-US"/>
              <a:t>* Professional Science Masters (PSM)</a:t>
            </a:r>
          </a:p>
        </p:txBody>
      </p:sp>
    </p:spTree>
    <p:extLst>
      <p:ext uri="{BB962C8B-B14F-4D97-AF65-F5344CB8AC3E}">
        <p14:creationId xmlns:p14="http://schemas.microsoft.com/office/powerpoint/2010/main" val="39450736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Findings</a:t>
            </a:r>
            <a:endParaRPr lang="en-US" dirty="0"/>
          </a:p>
        </p:txBody>
      </p:sp>
      <p:sp>
        <p:nvSpPr>
          <p:cNvPr id="3" name="Content Placeholder 2"/>
          <p:cNvSpPr>
            <a:spLocks noGrp="1"/>
          </p:cNvSpPr>
          <p:nvPr>
            <p:ph idx="1"/>
          </p:nvPr>
        </p:nvSpPr>
        <p:spPr/>
        <p:txBody>
          <a:bodyPr/>
          <a:lstStyle/>
          <a:p>
            <a:pPr marL="0" indent="0">
              <a:buNone/>
              <a:defRPr/>
            </a:pPr>
            <a:r>
              <a:rPr lang="en-US" altLang="en-US" u="sng" dirty="0">
                <a:latin typeface="Verdana" panose="020B0604030504040204" pitchFamily="34" charset="0"/>
                <a:cs typeface="Calibri" panose="020F0502020204030204" pitchFamily="34" charset="0"/>
              </a:rPr>
              <a:t>Geographic Information Systems (GIS)</a:t>
            </a:r>
          </a:p>
          <a:p>
            <a:pPr>
              <a:buFont typeface="Courier New" panose="02070309020205020404" pitchFamily="49" charset="0"/>
              <a:buChar char="o"/>
              <a:defRPr/>
            </a:pPr>
            <a:r>
              <a:rPr lang="en-US" altLang="en-US" dirty="0">
                <a:latin typeface="Verdana" panose="020B0604030504040204" pitchFamily="34" charset="0"/>
                <a:cs typeface="Calibri" panose="020F0502020204030204" pitchFamily="34" charset="0"/>
              </a:rPr>
              <a:t>16 Civil Engineering Programs require a course in GIS</a:t>
            </a:r>
          </a:p>
          <a:p>
            <a:pPr>
              <a:buFont typeface="Courier New" panose="02070309020205020404" pitchFamily="49" charset="0"/>
              <a:buChar char="o"/>
              <a:defRPr/>
            </a:pPr>
            <a:r>
              <a:rPr lang="en-US" altLang="en-US" dirty="0">
                <a:latin typeface="Verdana" panose="020B0604030504040204" pitchFamily="34" charset="0"/>
                <a:cs typeface="Calibri" panose="020F0502020204030204" pitchFamily="34" charset="0"/>
              </a:rPr>
              <a:t>52 total programs have GIS as a requirement or as an elective course in their curriculum</a:t>
            </a:r>
          </a:p>
          <a:p>
            <a:pPr>
              <a:buFontTx/>
              <a:buChar char="•"/>
              <a:defRPr/>
            </a:pPr>
            <a:endParaRPr lang="en-US" altLang="en-US" dirty="0">
              <a:latin typeface="Verdana" panose="020B0604030504040204" pitchFamily="34" charset="0"/>
              <a:cs typeface="Calibri" panose="020F0502020204030204" pitchFamily="34" charset="0"/>
            </a:endParaRPr>
          </a:p>
          <a:p>
            <a:pPr marL="0" indent="0">
              <a:buNone/>
              <a:defRPr/>
            </a:pPr>
            <a:r>
              <a:rPr lang="en-US" altLang="en-US" u="sng" dirty="0">
                <a:latin typeface="Verdana" panose="020B0604030504040204" pitchFamily="34" charset="0"/>
                <a:cs typeface="Calibri" panose="020F0502020204030204" pitchFamily="34" charset="0"/>
              </a:rPr>
              <a:t>Building Information Modeling (BIM)</a:t>
            </a:r>
          </a:p>
          <a:p>
            <a:pPr>
              <a:buFont typeface="Courier New" panose="02070309020205020404" pitchFamily="49" charset="0"/>
              <a:buChar char="o"/>
              <a:defRPr/>
            </a:pPr>
            <a:r>
              <a:rPr lang="en-US" altLang="en-US" dirty="0">
                <a:latin typeface="Verdana" panose="020B0604030504040204" pitchFamily="34" charset="0"/>
                <a:cs typeface="Calibri" panose="020F0502020204030204" pitchFamily="34" charset="0"/>
              </a:rPr>
              <a:t>2 Civil Engineering Programs require a course in BIM</a:t>
            </a:r>
          </a:p>
          <a:p>
            <a:pPr>
              <a:buFont typeface="Courier New" panose="02070309020205020404" pitchFamily="49" charset="0"/>
              <a:buChar char="o"/>
              <a:defRPr/>
            </a:pPr>
            <a:r>
              <a:rPr lang="en-US" altLang="en-US" dirty="0">
                <a:latin typeface="Verdana" panose="020B0604030504040204" pitchFamily="34" charset="0"/>
                <a:cs typeface="Calibri" panose="020F0502020204030204" pitchFamily="34" charset="0"/>
              </a:rPr>
              <a:t>7 total programs have BIM as a requirement or as an elective course in their curriculum</a:t>
            </a:r>
          </a:p>
          <a:p>
            <a:endParaRPr lang="en-US" dirty="0"/>
          </a:p>
        </p:txBody>
      </p:sp>
    </p:spTree>
    <p:extLst>
      <p:ext uri="{BB962C8B-B14F-4D97-AF65-F5344CB8AC3E}">
        <p14:creationId xmlns:p14="http://schemas.microsoft.com/office/powerpoint/2010/main" val="21413090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more details, a paper is available…</a:t>
            </a:r>
            <a:endParaRPr lang="en-US" dirty="0"/>
          </a:p>
        </p:txBody>
      </p:sp>
      <p:sp>
        <p:nvSpPr>
          <p:cNvPr id="3" name="Content Placeholder 2"/>
          <p:cNvSpPr>
            <a:spLocks noGrp="1"/>
          </p:cNvSpPr>
          <p:nvPr>
            <p:ph idx="1"/>
          </p:nvPr>
        </p:nvSpPr>
        <p:spPr/>
        <p:txBody>
          <a:bodyPr>
            <a:normAutofit/>
          </a:bodyPr>
          <a:lstStyle/>
          <a:p>
            <a:pPr marL="0" indent="0">
              <a:buNone/>
            </a:pPr>
            <a:r>
              <a:rPr lang="en-US" sz="3600" dirty="0" smtClean="0"/>
              <a:t>Gillins, D.T., Olsen, M.J., and Schultz, R.J. (2017). “The Current State of Surveying Education within Civil Engineering Programs in the United States,” </a:t>
            </a:r>
            <a:r>
              <a:rPr lang="en-US" sz="3600" i="1" dirty="0" smtClean="0"/>
              <a:t>Surveying and Land Information Science</a:t>
            </a:r>
            <a:r>
              <a:rPr lang="en-US" sz="3600" dirty="0" smtClean="0"/>
              <a:t>, Vol. 76, No. 1, pp 5-15.</a:t>
            </a:r>
            <a:endParaRPr lang="en-US" sz="3600" dirty="0"/>
          </a:p>
        </p:txBody>
      </p:sp>
    </p:spTree>
    <p:extLst>
      <p:ext uri="{BB962C8B-B14F-4D97-AF65-F5344CB8AC3E}">
        <p14:creationId xmlns:p14="http://schemas.microsoft.com/office/powerpoint/2010/main" val="8576668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4" name="Content Placeholder 3"/>
          <p:cNvSpPr>
            <a:spLocks noGrp="1"/>
          </p:cNvSpPr>
          <p:nvPr>
            <p:ph idx="1"/>
          </p:nvPr>
        </p:nvSpPr>
        <p:spPr>
          <a:xfrm>
            <a:off x="838200" y="1530657"/>
            <a:ext cx="10515600" cy="4351338"/>
          </a:xfrm>
        </p:spPr>
        <p:txBody>
          <a:bodyPr/>
          <a:lstStyle/>
          <a:p>
            <a:r>
              <a:rPr lang="en-US" dirty="0" smtClean="0"/>
              <a:t>64.4% of ABET-EAC Civil Engineering programs require at least 1 course in surveying</a:t>
            </a:r>
          </a:p>
          <a:p>
            <a:pPr lvl="1"/>
            <a:r>
              <a:rPr lang="en-US" dirty="0" smtClean="0"/>
              <a:t>Median of 3 semester hours (in 1966 it was 8.2 hours)</a:t>
            </a:r>
          </a:p>
          <a:p>
            <a:pPr lvl="1"/>
            <a:r>
              <a:rPr lang="en-US" dirty="0" smtClean="0"/>
              <a:t>Median of 2 hours of lecture and 3 hours of lab work per week</a:t>
            </a:r>
          </a:p>
          <a:p>
            <a:pPr lvl="1"/>
            <a:r>
              <a:rPr lang="en-US" dirty="0" smtClean="0"/>
              <a:t>Generally sophomore-year</a:t>
            </a:r>
          </a:p>
          <a:p>
            <a:pPr lvl="1"/>
            <a:r>
              <a:rPr lang="en-US" dirty="0" smtClean="0"/>
              <a:t>Few additional courses offered in most programs</a:t>
            </a:r>
          </a:p>
          <a:p>
            <a:r>
              <a:rPr lang="en-US" dirty="0" smtClean="0"/>
              <a:t>72.4% of programs require or offer as an elective at least 1 course in surveying</a:t>
            </a:r>
          </a:p>
          <a:p>
            <a:r>
              <a:rPr lang="en-US" dirty="0" smtClean="0"/>
              <a:t>10.5% (25) of programs offer surveying as an emphasis or concentration area </a:t>
            </a:r>
            <a:endParaRPr lang="en-US" dirty="0"/>
          </a:p>
        </p:txBody>
      </p:sp>
    </p:spTree>
    <p:extLst>
      <p:ext uri="{BB962C8B-B14F-4D97-AF65-F5344CB8AC3E}">
        <p14:creationId xmlns:p14="http://schemas.microsoft.com/office/powerpoint/2010/main" val="6080681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lstStyle/>
          <a:p>
            <a:r>
              <a:rPr lang="en-US" dirty="0" smtClean="0"/>
              <a:t>What is taught in these required surveying courses?</a:t>
            </a:r>
          </a:p>
          <a:p>
            <a:r>
              <a:rPr lang="en-US" dirty="0" smtClean="0"/>
              <a:t>What should be taught?</a:t>
            </a:r>
          </a:p>
          <a:p>
            <a:r>
              <a:rPr lang="en-US" dirty="0" smtClean="0"/>
              <a:t>Who is teaching the surveying courses?</a:t>
            </a:r>
          </a:p>
          <a:p>
            <a:pPr lvl="1"/>
            <a:r>
              <a:rPr lang="en-US" dirty="0" smtClean="0"/>
              <a:t>Adjuncts?</a:t>
            </a:r>
          </a:p>
          <a:p>
            <a:pPr lvl="1"/>
            <a:r>
              <a:rPr lang="en-US" dirty="0" smtClean="0"/>
              <a:t>Lecturers?</a:t>
            </a:r>
          </a:p>
          <a:p>
            <a:pPr lvl="1"/>
            <a:r>
              <a:rPr lang="en-US" dirty="0" smtClean="0"/>
              <a:t>Tenured or tenured-track professors?</a:t>
            </a:r>
          </a:p>
          <a:p>
            <a:pPr lvl="1"/>
            <a:r>
              <a:rPr lang="en-US" dirty="0" smtClean="0"/>
              <a:t>Licensed surveyors?</a:t>
            </a:r>
          </a:p>
          <a:p>
            <a:pPr lvl="1"/>
            <a:endParaRPr lang="en-US" dirty="0"/>
          </a:p>
        </p:txBody>
      </p:sp>
    </p:spTree>
    <p:extLst>
      <p:ext uri="{BB962C8B-B14F-4D97-AF65-F5344CB8AC3E}">
        <p14:creationId xmlns:p14="http://schemas.microsoft.com/office/powerpoint/2010/main" val="34139906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lstStyle/>
          <a:p>
            <a:r>
              <a:rPr lang="en-US" dirty="0" smtClean="0"/>
              <a:t>Professor Robert Schultz, Oregon State University</a:t>
            </a:r>
          </a:p>
          <a:p>
            <a:r>
              <a:rPr lang="en-US" dirty="0" smtClean="0"/>
              <a:t>Dr. Tracy Arras, Dr. Chris Parrish, Oregon State University</a:t>
            </a:r>
          </a:p>
          <a:p>
            <a:r>
              <a:rPr lang="en-US" dirty="0" smtClean="0"/>
              <a:t>Graduate students in the civil engineering (geomatics) program at Oregon State University</a:t>
            </a:r>
            <a:endParaRPr lang="en-US" dirty="0"/>
          </a:p>
        </p:txBody>
      </p:sp>
    </p:spTree>
    <p:extLst>
      <p:ext uri="{BB962C8B-B14F-4D97-AF65-F5344CB8AC3E}">
        <p14:creationId xmlns:p14="http://schemas.microsoft.com/office/powerpoint/2010/main" val="30154201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smtClean="0"/>
              <a:t>Surveying engineering has traditionally been closely tied with civil engineering</a:t>
            </a:r>
          </a:p>
          <a:p>
            <a:r>
              <a:rPr lang="en-US" dirty="0" smtClean="0"/>
              <a:t>In 1937, average number of semester credits for surveying in a civil engineering degree was 14.3 (McNair 1964)</a:t>
            </a:r>
          </a:p>
          <a:p>
            <a:r>
              <a:rPr lang="en-US" dirty="0" smtClean="0"/>
              <a:t>By 1960s, civil engineering students were only required to take 5.5 semester credits, on average (Brown 1966)</a:t>
            </a:r>
          </a:p>
          <a:p>
            <a:r>
              <a:rPr lang="en-US" dirty="0" smtClean="0"/>
              <a:t>Decline blamed on engineering accreditation boards that started in 1932 which required more courses in science, math, humanities rather than surveying </a:t>
            </a:r>
            <a:endParaRPr lang="en-US" dirty="0"/>
          </a:p>
        </p:txBody>
      </p:sp>
    </p:spTree>
    <p:extLst>
      <p:ext uri="{BB962C8B-B14F-4D97-AF65-F5344CB8AC3E}">
        <p14:creationId xmlns:p14="http://schemas.microsoft.com/office/powerpoint/2010/main" val="8094785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r>
              <a:rPr lang="en-US" dirty="0" smtClean="0"/>
              <a:t>Determine how many credits each ABET-accredited, 4-year civil engineering program in U.S. </a:t>
            </a:r>
            <a:r>
              <a:rPr lang="en-US" b="1" dirty="0" smtClean="0"/>
              <a:t>requires</a:t>
            </a:r>
            <a:r>
              <a:rPr lang="en-US" dirty="0" smtClean="0"/>
              <a:t> in surveying</a:t>
            </a:r>
          </a:p>
          <a:p>
            <a:r>
              <a:rPr lang="en-US" dirty="0" smtClean="0"/>
              <a:t>Document how many surveying courses are offered as an </a:t>
            </a:r>
            <a:r>
              <a:rPr lang="en-US" b="1" dirty="0" smtClean="0"/>
              <a:t>elective</a:t>
            </a:r>
          </a:p>
          <a:p>
            <a:r>
              <a:rPr lang="en-US" dirty="0" smtClean="0"/>
              <a:t>Find civil engineering programs that offer surveying as an emphasis area</a:t>
            </a:r>
          </a:p>
          <a:p>
            <a:r>
              <a:rPr lang="en-US" dirty="0" smtClean="0"/>
              <a:t>Identify graduate civil engineering programs where graduate-level surveying courses are offered</a:t>
            </a:r>
          </a:p>
        </p:txBody>
      </p:sp>
    </p:spTree>
    <p:extLst>
      <p:ext uri="{BB962C8B-B14F-4D97-AF65-F5344CB8AC3E}">
        <p14:creationId xmlns:p14="http://schemas.microsoft.com/office/powerpoint/2010/main" val="19125284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3" name="Content Placeholder 2"/>
          <p:cNvSpPr>
            <a:spLocks noGrp="1"/>
          </p:cNvSpPr>
          <p:nvPr>
            <p:ph idx="1"/>
          </p:nvPr>
        </p:nvSpPr>
        <p:spPr>
          <a:xfrm>
            <a:off x="838200" y="1518082"/>
            <a:ext cx="10515600" cy="4658881"/>
          </a:xfrm>
        </p:spPr>
        <p:txBody>
          <a:bodyPr>
            <a:normAutofit lnSpcReduction="10000"/>
          </a:bodyPr>
          <a:lstStyle/>
          <a:p>
            <a:r>
              <a:rPr lang="en-US" dirty="0" smtClean="0"/>
              <a:t>From May to June 2015, researched the course offerings of all 239 </a:t>
            </a:r>
            <a:r>
              <a:rPr lang="en-US" b="1" u="sng" dirty="0" smtClean="0"/>
              <a:t>ABET-EAC-accredited, 4-yr civil engineering programs</a:t>
            </a:r>
          </a:p>
          <a:p>
            <a:pPr lvl="1"/>
            <a:r>
              <a:rPr lang="en-US" dirty="0" smtClean="0"/>
              <a:t>Program web sites</a:t>
            </a:r>
          </a:p>
          <a:p>
            <a:pPr lvl="1"/>
            <a:r>
              <a:rPr lang="en-US" dirty="0" smtClean="0"/>
              <a:t>Curriculum flow charts</a:t>
            </a:r>
          </a:p>
          <a:p>
            <a:pPr lvl="1"/>
            <a:r>
              <a:rPr lang="en-US" dirty="0" smtClean="0"/>
              <a:t>General catalogs</a:t>
            </a:r>
          </a:p>
          <a:p>
            <a:pPr lvl="1"/>
            <a:r>
              <a:rPr lang="en-US" dirty="0" smtClean="0"/>
              <a:t>Class schedules</a:t>
            </a:r>
          </a:p>
          <a:p>
            <a:r>
              <a:rPr lang="en-US" dirty="0" smtClean="0"/>
              <a:t>Developed a database that documented for each surveying course:</a:t>
            </a:r>
          </a:p>
          <a:p>
            <a:pPr lvl="1"/>
            <a:r>
              <a:rPr lang="en-US" dirty="0" smtClean="0"/>
              <a:t>Catalog number and title of course</a:t>
            </a:r>
          </a:p>
          <a:p>
            <a:pPr lvl="1"/>
            <a:r>
              <a:rPr lang="en-US" dirty="0" smtClean="0"/>
              <a:t>Name of department offering course</a:t>
            </a:r>
          </a:p>
          <a:p>
            <a:pPr lvl="1"/>
            <a:r>
              <a:rPr lang="en-US" dirty="0" smtClean="0"/>
              <a:t>Required vs. elective</a:t>
            </a:r>
          </a:p>
          <a:p>
            <a:pPr lvl="1"/>
            <a:r>
              <a:rPr lang="en-US" dirty="0" smtClean="0"/>
              <a:t>Number of credits (broken into lecture vs. lab)</a:t>
            </a:r>
          </a:p>
          <a:p>
            <a:pPr lvl="1"/>
            <a:r>
              <a:rPr lang="en-US" dirty="0" smtClean="0"/>
              <a:t>Instructor’s name and e-mail address (if available)</a:t>
            </a:r>
          </a:p>
          <a:p>
            <a:endParaRPr lang="en-US" dirty="0"/>
          </a:p>
        </p:txBody>
      </p:sp>
    </p:spTree>
    <p:extLst>
      <p:ext uri="{BB962C8B-B14F-4D97-AF65-F5344CB8AC3E}">
        <p14:creationId xmlns:p14="http://schemas.microsoft.com/office/powerpoint/2010/main" val="10360462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 Continued</a:t>
            </a:r>
            <a:endParaRPr lang="en-US" dirty="0"/>
          </a:p>
        </p:txBody>
      </p:sp>
      <p:sp>
        <p:nvSpPr>
          <p:cNvPr id="3" name="Content Placeholder 2"/>
          <p:cNvSpPr>
            <a:spLocks noGrp="1"/>
          </p:cNvSpPr>
          <p:nvPr>
            <p:ph idx="1"/>
          </p:nvPr>
        </p:nvSpPr>
        <p:spPr/>
        <p:txBody>
          <a:bodyPr/>
          <a:lstStyle/>
          <a:p>
            <a:r>
              <a:rPr lang="en-US" dirty="0" smtClean="0"/>
              <a:t>Counted Surveying Courses:</a:t>
            </a:r>
          </a:p>
          <a:p>
            <a:pPr lvl="1"/>
            <a:r>
              <a:rPr lang="en-US" dirty="0" smtClean="0"/>
              <a:t>Course with “surveying” in title</a:t>
            </a:r>
          </a:p>
          <a:p>
            <a:pPr lvl="1"/>
            <a:r>
              <a:rPr lang="en-US" dirty="0" smtClean="0"/>
              <a:t>Photogrammetry</a:t>
            </a:r>
          </a:p>
          <a:p>
            <a:pPr lvl="1"/>
            <a:r>
              <a:rPr lang="en-US" dirty="0" smtClean="0"/>
              <a:t>GPS</a:t>
            </a:r>
          </a:p>
          <a:p>
            <a:pPr lvl="1"/>
            <a:r>
              <a:rPr lang="en-US" dirty="0" smtClean="0"/>
              <a:t>Boundary Law</a:t>
            </a:r>
          </a:p>
          <a:p>
            <a:pPr lvl="1"/>
            <a:r>
              <a:rPr lang="en-US" dirty="0" smtClean="0"/>
              <a:t>Land Subdivision</a:t>
            </a:r>
          </a:p>
          <a:p>
            <a:pPr lvl="1"/>
            <a:r>
              <a:rPr lang="en-US" dirty="0" smtClean="0"/>
              <a:t>Courses where CAD and GIS were integrated with surveying</a:t>
            </a:r>
          </a:p>
          <a:p>
            <a:pPr lvl="2"/>
            <a:r>
              <a:rPr lang="en-US" dirty="0" smtClean="0"/>
              <a:t>Standalone CAD or GIS courses were not counted</a:t>
            </a:r>
          </a:p>
          <a:p>
            <a:r>
              <a:rPr lang="en-US" dirty="0" smtClean="0"/>
              <a:t>Credits normalized to semester units</a:t>
            </a:r>
          </a:p>
          <a:p>
            <a:pPr lvl="1"/>
            <a:r>
              <a:rPr lang="en-US" dirty="0" smtClean="0"/>
              <a:t>221 of 239 (92.5%) of programs on semester college system</a:t>
            </a:r>
            <a:endParaRPr lang="en-US" dirty="0"/>
          </a:p>
        </p:txBody>
      </p:sp>
    </p:spTree>
    <p:extLst>
      <p:ext uri="{BB962C8B-B14F-4D97-AF65-F5344CB8AC3E}">
        <p14:creationId xmlns:p14="http://schemas.microsoft.com/office/powerpoint/2010/main" val="11428968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6865" y="0"/>
            <a:ext cx="9037763" cy="6262100"/>
          </a:xfrm>
        </p:spPr>
      </p:pic>
    </p:spTree>
    <p:extLst>
      <p:ext uri="{BB962C8B-B14F-4D97-AF65-F5344CB8AC3E}">
        <p14:creationId xmlns:p14="http://schemas.microsoft.com/office/powerpoint/2010/main" val="8312932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 and Assumptions</a:t>
            </a:r>
            <a:endParaRPr lang="en-US" dirty="0"/>
          </a:p>
        </p:txBody>
      </p:sp>
      <p:sp>
        <p:nvSpPr>
          <p:cNvPr id="3" name="Content Placeholder 2"/>
          <p:cNvSpPr>
            <a:spLocks noGrp="1"/>
          </p:cNvSpPr>
          <p:nvPr>
            <p:ph idx="1"/>
          </p:nvPr>
        </p:nvSpPr>
        <p:spPr/>
        <p:txBody>
          <a:bodyPr/>
          <a:lstStyle/>
          <a:p>
            <a:r>
              <a:rPr lang="en-US" dirty="0" smtClean="0"/>
              <a:t>Some program’s websites appeared out-of-date</a:t>
            </a:r>
          </a:p>
          <a:p>
            <a:r>
              <a:rPr lang="en-US" dirty="0" smtClean="0"/>
              <a:t>Some websites were difficult to understand or had sparse information</a:t>
            </a:r>
          </a:p>
          <a:p>
            <a:r>
              <a:rPr lang="en-US" dirty="0" smtClean="0"/>
              <a:t>May have missed courses that are offered irregularly</a:t>
            </a:r>
          </a:p>
          <a:p>
            <a:r>
              <a:rPr lang="en-US" dirty="0" smtClean="0"/>
              <a:t>No information on enrollment or class size</a:t>
            </a:r>
            <a:endParaRPr lang="en-US" dirty="0"/>
          </a:p>
        </p:txBody>
      </p:sp>
    </p:spTree>
    <p:extLst>
      <p:ext uri="{BB962C8B-B14F-4D97-AF65-F5344CB8AC3E}">
        <p14:creationId xmlns:p14="http://schemas.microsoft.com/office/powerpoint/2010/main" val="36382423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Required Surveying Courses in Civil </a:t>
            </a:r>
            <a:r>
              <a:rPr lang="en-US" dirty="0" err="1" smtClean="0"/>
              <a:t>Engrg</a:t>
            </a:r>
            <a:r>
              <a:rPr lang="en-US" dirty="0" smtClean="0"/>
              <a:t>.</a:t>
            </a:r>
            <a:endParaRPr lang="en-US"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20950" y="1883597"/>
            <a:ext cx="5181600" cy="4235394"/>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30685" y="2254928"/>
            <a:ext cx="6171273" cy="3675355"/>
          </a:xfrm>
        </p:spPr>
      </p:pic>
    </p:spTree>
    <p:extLst>
      <p:ext uri="{BB962C8B-B14F-4D97-AF65-F5344CB8AC3E}">
        <p14:creationId xmlns:p14="http://schemas.microsoft.com/office/powerpoint/2010/main" val="13517232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1025</Words>
  <Application>Microsoft Office PowerPoint</Application>
  <PresentationFormat>Widescreen</PresentationFormat>
  <Paragraphs>157</Paragraphs>
  <Slides>22</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MS PGothic</vt:lpstr>
      <vt:lpstr>Arial</vt:lpstr>
      <vt:lpstr>Calibri</vt:lpstr>
      <vt:lpstr>Calibri Light</vt:lpstr>
      <vt:lpstr>Courier New</vt:lpstr>
      <vt:lpstr>Mangal</vt:lpstr>
      <vt:lpstr>Palatino</vt:lpstr>
      <vt:lpstr>Verdana</vt:lpstr>
      <vt:lpstr>Office Theme</vt:lpstr>
      <vt:lpstr>Current State of Surveying in Civil Engineering Programs in the United States</vt:lpstr>
      <vt:lpstr>For more details, a paper is available…</vt:lpstr>
      <vt:lpstr>Introduction</vt:lpstr>
      <vt:lpstr>Objectives</vt:lpstr>
      <vt:lpstr>Methodology</vt:lpstr>
      <vt:lpstr>Methodology Continued</vt:lpstr>
      <vt:lpstr>PowerPoint Presentation</vt:lpstr>
      <vt:lpstr>Limitations and Assumptions</vt:lpstr>
      <vt:lpstr>Required Surveying Courses in Civil Engrg.</vt:lpstr>
      <vt:lpstr>Year Required Surveying Courses are Taught</vt:lpstr>
      <vt:lpstr>Required Surveying Courses – Lecture vs. Lab</vt:lpstr>
      <vt:lpstr>Optional Surveying Courses (Electives)</vt:lpstr>
      <vt:lpstr>Total Number of Available Semester Credits</vt:lpstr>
      <vt:lpstr>Civil Engineering with Geomatics/Surveying Emphasis</vt:lpstr>
      <vt:lpstr>Programs with Surveying Option in Civil Engrg</vt:lpstr>
      <vt:lpstr>Programs with Accredited 4-year Degree Related To Surveying</vt:lpstr>
      <vt:lpstr>Graduate Civil Engineering Programs with Geomatics/Surveying Emphasis</vt:lpstr>
      <vt:lpstr>Graduate Programs Outside of Civil Engineering</vt:lpstr>
      <vt:lpstr>Additional Findings</vt:lpstr>
      <vt:lpstr>Summary</vt:lpstr>
      <vt:lpstr>Future Work</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Allan Y Ng</dc:creator>
  <cp:lastModifiedBy>Daniel Gillins</cp:lastModifiedBy>
  <cp:revision>18</cp:revision>
  <dcterms:created xsi:type="dcterms:W3CDTF">2018-03-16T20:23:20Z</dcterms:created>
  <dcterms:modified xsi:type="dcterms:W3CDTF">2018-04-20T12:43:34Z</dcterms:modified>
</cp:coreProperties>
</file>