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180" r:id="rId1"/>
    <p:sldMasterId id="2147487568" r:id="rId2"/>
    <p:sldMasterId id="2147487879" r:id="rId3"/>
    <p:sldMasterId id="2147487891" r:id="rId4"/>
  </p:sldMasterIdLst>
  <p:notesMasterIdLst>
    <p:notesMasterId r:id="rId40"/>
  </p:notesMasterIdLst>
  <p:handoutMasterIdLst>
    <p:handoutMasterId r:id="rId41"/>
  </p:handoutMasterIdLst>
  <p:sldIdLst>
    <p:sldId id="362" r:id="rId5"/>
    <p:sldId id="887" r:id="rId6"/>
    <p:sldId id="888" r:id="rId7"/>
    <p:sldId id="889" r:id="rId8"/>
    <p:sldId id="891" r:id="rId9"/>
    <p:sldId id="894" r:id="rId10"/>
    <p:sldId id="835" r:id="rId11"/>
    <p:sldId id="836" r:id="rId12"/>
    <p:sldId id="893" r:id="rId13"/>
    <p:sldId id="895" r:id="rId14"/>
    <p:sldId id="845" r:id="rId15"/>
    <p:sldId id="846" r:id="rId16"/>
    <p:sldId id="896" r:id="rId17"/>
    <p:sldId id="859" r:id="rId18"/>
    <p:sldId id="848" r:id="rId19"/>
    <p:sldId id="840" r:id="rId20"/>
    <p:sldId id="897" r:id="rId21"/>
    <p:sldId id="867" r:id="rId22"/>
    <p:sldId id="866" r:id="rId23"/>
    <p:sldId id="868" r:id="rId24"/>
    <p:sldId id="869" r:id="rId25"/>
    <p:sldId id="870" r:id="rId26"/>
    <p:sldId id="871" r:id="rId27"/>
    <p:sldId id="898" r:id="rId28"/>
    <p:sldId id="874" r:id="rId29"/>
    <p:sldId id="877" r:id="rId30"/>
    <p:sldId id="899" r:id="rId31"/>
    <p:sldId id="878" r:id="rId32"/>
    <p:sldId id="900" r:id="rId33"/>
    <p:sldId id="901" r:id="rId34"/>
    <p:sldId id="902" r:id="rId35"/>
    <p:sldId id="903" r:id="rId36"/>
    <p:sldId id="904" r:id="rId37"/>
    <p:sldId id="905" r:id="rId38"/>
    <p:sldId id="808" r:id="rId3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0">
          <p15:clr>
            <a:srgbClr val="A4A3A4"/>
          </p15:clr>
        </p15:guide>
        <p15:guide id="2" orient="horz" pos="1892">
          <p15:clr>
            <a:srgbClr val="A4A3A4"/>
          </p15:clr>
        </p15:guide>
        <p15:guide id="3" orient="horz" pos="2328" userDrawn="1">
          <p15:clr>
            <a:srgbClr val="A4A3A4"/>
          </p15:clr>
        </p15:guide>
        <p15:guide id="4" orient="horz" pos="1709">
          <p15:clr>
            <a:srgbClr val="A4A3A4"/>
          </p15:clr>
        </p15:guide>
        <p15:guide id="5" orient="horz" pos="3157">
          <p15:clr>
            <a:srgbClr val="A4A3A4"/>
          </p15:clr>
        </p15:guide>
        <p15:guide id="6" orient="horz" pos="4170">
          <p15:clr>
            <a:srgbClr val="A4A3A4"/>
          </p15:clr>
        </p15:guide>
        <p15:guide id="7" orient="horz" pos="2886">
          <p15:clr>
            <a:srgbClr val="A4A3A4"/>
          </p15:clr>
        </p15:guide>
        <p15:guide id="8" pos="531">
          <p15:clr>
            <a:srgbClr val="A4A3A4"/>
          </p15:clr>
        </p15:guide>
        <p15:guide id="9" pos="3348">
          <p15:clr>
            <a:srgbClr val="A4A3A4"/>
          </p15:clr>
        </p15:guide>
        <p15:guide id="10" pos="1976">
          <p15:clr>
            <a:srgbClr val="A4A3A4"/>
          </p15:clr>
        </p15:guide>
        <p15:guide id="11" pos="417">
          <p15:clr>
            <a:srgbClr val="A4A3A4"/>
          </p15:clr>
        </p15:guide>
        <p15:guide id="12" pos="4970">
          <p15:clr>
            <a:srgbClr val="A4A3A4"/>
          </p15:clr>
        </p15:guide>
        <p15:guide id="13" pos="1289">
          <p15:clr>
            <a:srgbClr val="A4A3A4"/>
          </p15:clr>
        </p15:guide>
        <p15:guide id="14" pos="53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u Smith" initials="DS" lastIdx="1" clrIdx="0">
    <p:extLst>
      <p:ext uri="{19B8F6BF-5375-455C-9EA6-DF929625EA0E}">
        <p15:presenceInfo xmlns:p15="http://schemas.microsoft.com/office/powerpoint/2012/main" userId="Dru Sm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8099" autoAdjust="0"/>
  </p:normalViewPr>
  <p:slideViewPr>
    <p:cSldViewPr snapToGrid="0">
      <p:cViewPr varScale="1">
        <p:scale>
          <a:sx n="98" d="100"/>
          <a:sy n="98" d="100"/>
        </p:scale>
        <p:origin x="1896" y="78"/>
      </p:cViewPr>
      <p:guideLst>
        <p:guide orient="horz" pos="2110"/>
        <p:guide orient="horz" pos="1892"/>
        <p:guide orient="horz" pos="2328"/>
        <p:guide orient="horz" pos="1709"/>
        <p:guide orient="horz" pos="3157"/>
        <p:guide orient="horz" pos="4170"/>
        <p:guide orient="horz" pos="2886"/>
        <p:guide pos="531"/>
        <p:guide pos="3348"/>
        <p:guide pos="1976"/>
        <p:guide pos="417"/>
        <p:guide pos="4970"/>
        <p:guide pos="1289"/>
        <p:guide pos="5379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5/23/2017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5/23/2017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8725" y="711200"/>
            <a:ext cx="4740275" cy="3554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9138" y="4503738"/>
            <a:ext cx="5757862" cy="426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5FB84BD-1C81-4A7C-84F3-F77A863491FF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6620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958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2014" indent="-28935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743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0089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2744" indent="-2305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0630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8516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6402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4288" indent="-230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877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114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125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38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917A29B-3362-4D66-85C0-470F980F9C3B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5532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C9591B-D999-44C5-8187-705146230C49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2726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ader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66B1F-012C-4E31-AB14-A18E7992F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64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5531-0A71-45B3-9CA1-F580700DA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1F2C-908B-4A99-9DEA-158F5E856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9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47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4427-88BE-4288-AA80-6880B6419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42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CB1C-6E9B-46EC-AE82-4CCAD0204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204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31 May 2017, 1600         TS05C      Reference Systems and Frames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FIG Working Week 2017                          Helsinki, Finland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463B-DC24-4D15-892B-CB6BEEB32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22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6EEE-DC84-4D1F-987F-3E776EDE9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76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A99B-C703-4852-B2BB-2E440DC6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75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481F-FB85-4082-8F56-F5DD5F0DA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5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712A-88EE-42EE-AF9E-C31EDED82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64AD10C-D981-4890-9ADD-2AB209C9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C:\Users\jeremy.mchugh\Pictures\geodesy.noaa.gov slide backgroun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57" r:id="rId3"/>
    <p:sldLayoutId id="2147487858" r:id="rId4"/>
    <p:sldLayoutId id="2147487859" r:id="rId5"/>
    <p:sldLayoutId id="2147487860" r:id="rId6"/>
    <p:sldLayoutId id="2147487861" r:id="rId7"/>
    <p:sldLayoutId id="2147487862" r:id="rId8"/>
    <p:sldLayoutId id="2147487863" r:id="rId9"/>
    <p:sldLayoutId id="2147487864" r:id="rId10"/>
    <p:sldLayoutId id="2147487865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31 May 2017, 1600         TS05C      Reference Systems and Frames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FIG Working Week 2017                          Helsinki, Finland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31 May 2017, 1600         TS05C      Reference Systems and Frames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FIG Working Week 2017                          Helsinki, Finland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gs.noaa.gov/web/about_ngs/info/tenyearfinal.shtml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3550" y="1913660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U.S. National Spatial Reference System in 2022</a:t>
            </a:r>
            <a:endParaRPr lang="en-US" b="1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Daniel R. Roman, (Chief Geodesist)</a:t>
            </a: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change?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Naming conventions of NSRS 2022</a:t>
            </a:r>
          </a:p>
          <a:p>
            <a:r>
              <a:rPr lang="en-US" b="1" dirty="0" smtClean="0"/>
              <a:t>Geometric component</a:t>
            </a:r>
          </a:p>
          <a:p>
            <a:pPr lvl="1"/>
            <a:r>
              <a:rPr lang="en-US" b="1" dirty="0" smtClean="0"/>
              <a:t>Regional </a:t>
            </a:r>
            <a:r>
              <a:rPr lang="en-US" b="1" dirty="0" smtClean="0"/>
              <a:t>Terrestrial Reference </a:t>
            </a:r>
            <a:r>
              <a:rPr lang="en-US" b="1" dirty="0" smtClean="0"/>
              <a:t>Frames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Intra Frame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Velocity Models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Geopotential 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Static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Time-varying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Future Plans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60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the NAD 83’s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u="sng" dirty="0" smtClean="0"/>
              <a:t>Three</a:t>
            </a:r>
            <a:r>
              <a:rPr lang="en-US" sz="2800" dirty="0" smtClean="0"/>
              <a:t> plate-(</a:t>
            </a:r>
            <a:r>
              <a:rPr lang="en-US" sz="2800" i="1" dirty="0" smtClean="0">
                <a:solidFill>
                  <a:srgbClr val="FF0000"/>
                </a:solidFill>
              </a:rPr>
              <a:t>pseudo</a:t>
            </a:r>
            <a:r>
              <a:rPr lang="en-US" sz="2800" dirty="0" smtClean="0"/>
              <a:t>)fixed frames will be replaced with </a:t>
            </a:r>
            <a:r>
              <a:rPr lang="en-US" sz="2800" u="sng" dirty="0" smtClean="0"/>
              <a:t>four</a:t>
            </a:r>
            <a:r>
              <a:rPr lang="en-US" sz="2800" dirty="0" smtClean="0"/>
              <a:t> </a:t>
            </a:r>
            <a:r>
              <a:rPr lang="en-US" sz="2800" i="1" dirty="0" smtClean="0"/>
              <a:t>plate-fixed</a:t>
            </a:r>
            <a:r>
              <a:rPr lang="en-US" sz="2800" dirty="0" smtClean="0"/>
              <a:t> reference frames</a:t>
            </a:r>
          </a:p>
          <a:p>
            <a:pPr lvl="1"/>
            <a:r>
              <a:rPr lang="en-US" sz="2400" dirty="0" smtClean="0"/>
              <a:t>N. Amer., Pacific, Mariana, Caribbean(new!)</a:t>
            </a:r>
          </a:p>
          <a:p>
            <a:r>
              <a:rPr lang="en-US" sz="2800" dirty="0"/>
              <a:t>Remove long-standing non-</a:t>
            </a:r>
            <a:r>
              <a:rPr lang="en-US" sz="2800" dirty="0" err="1"/>
              <a:t>geocentricity</a:t>
            </a:r>
            <a:r>
              <a:rPr lang="en-US" sz="2800" dirty="0"/>
              <a:t> of NAD 83 </a:t>
            </a:r>
            <a:r>
              <a:rPr lang="en-US" sz="2800" dirty="0" smtClean="0"/>
              <a:t>frames</a:t>
            </a:r>
            <a:endParaRPr lang="en-US" sz="2400" dirty="0"/>
          </a:p>
          <a:p>
            <a:r>
              <a:rPr lang="en-US" sz="2800" dirty="0" smtClean="0"/>
              <a:t>All four : identical to </a:t>
            </a:r>
            <a:r>
              <a:rPr lang="en-US" sz="2800" dirty="0" err="1" smtClean="0"/>
              <a:t>IGSxx</a:t>
            </a:r>
            <a:r>
              <a:rPr lang="en-US" sz="2800" dirty="0" smtClean="0"/>
              <a:t> at a TBD epoch</a:t>
            </a:r>
          </a:p>
          <a:p>
            <a:pPr lvl="1"/>
            <a:r>
              <a:rPr lang="en-US" sz="2400" dirty="0" smtClean="0"/>
              <a:t>2020.00?</a:t>
            </a:r>
          </a:p>
          <a:p>
            <a:r>
              <a:rPr lang="en-US" sz="2800" dirty="0" smtClean="0"/>
              <a:t>All four : differ from </a:t>
            </a:r>
            <a:r>
              <a:rPr lang="en-US" sz="2800" dirty="0" err="1" smtClean="0"/>
              <a:t>IGSxx</a:t>
            </a:r>
            <a:r>
              <a:rPr lang="en-US" sz="2800" dirty="0" smtClean="0"/>
              <a:t> by plate rotation only</a:t>
            </a:r>
          </a:p>
          <a:p>
            <a:pPr lvl="1"/>
            <a:r>
              <a:rPr lang="en-US" sz="2400" dirty="0" smtClean="0"/>
              <a:t>Updated Euler Pole determination for rigid plate only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Plate-(pseudo)fixed frames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/>
          <a:stretch/>
        </p:blipFill>
        <p:spPr>
          <a:xfrm>
            <a:off x="117255" y="2000250"/>
            <a:ext cx="6013890" cy="404971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7450" y="1943100"/>
            <a:ext cx="289053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NAD 83(NSRS2007)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Epoch </a:t>
            </a:r>
            <a:r>
              <a:rPr lang="en-US" b="1" dirty="0" smtClean="0">
                <a:solidFill>
                  <a:srgbClr val="FF0000"/>
                </a:solidFill>
              </a:rPr>
              <a:t>2002.0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NAD 83(2011)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Epoch </a:t>
            </a:r>
            <a:r>
              <a:rPr lang="en-US" b="1" dirty="0" smtClean="0">
                <a:solidFill>
                  <a:srgbClr val="FF0000"/>
                </a:solidFill>
              </a:rPr>
              <a:t>2010.0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If NAD 83 were truly “plate</a:t>
            </a:r>
          </a:p>
          <a:p>
            <a:r>
              <a:rPr lang="en-US" dirty="0" smtClean="0"/>
              <a:t>fixed” then </a:t>
            </a:r>
            <a:r>
              <a:rPr lang="en-US" u="sng" dirty="0" smtClean="0"/>
              <a:t>an 8 year </a:t>
            </a:r>
          </a:p>
          <a:p>
            <a:r>
              <a:rPr lang="en-US" u="sng" dirty="0" smtClean="0"/>
              <a:t>epoch change would not</a:t>
            </a:r>
          </a:p>
          <a:p>
            <a:r>
              <a:rPr lang="en-US" u="sng" dirty="0" smtClean="0"/>
              <a:t>yield the systematic </a:t>
            </a:r>
          </a:p>
          <a:p>
            <a:r>
              <a:rPr lang="en-US" u="sng" dirty="0" smtClean="0"/>
              <a:t>plate rotation seen here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(*)TRF2022 will determine</a:t>
            </a:r>
          </a:p>
          <a:p>
            <a:r>
              <a:rPr lang="en-US" dirty="0" smtClean="0"/>
              <a:t>a new Euler Pole rotation</a:t>
            </a:r>
          </a:p>
          <a:p>
            <a:r>
              <a:rPr lang="en-US" dirty="0" smtClean="0"/>
              <a:t>for each of 4 plates.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3210" y="5649159"/>
            <a:ext cx="192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(*)=NA, C, T or 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2500" y="1693863"/>
            <a:ext cx="459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NAD 83(2011) minus NAD 83(NSRS2007)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86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Frames/Plates in 2022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Previous NGS frames (</a:t>
            </a:r>
            <a:r>
              <a:rPr lang="en-US" dirty="0" err="1" smtClean="0"/>
              <a:t>Snay</a:t>
            </a:r>
            <a:r>
              <a:rPr lang="en-US" dirty="0" smtClean="0"/>
              <a:t> 2003)</a:t>
            </a:r>
            <a:endParaRPr lang="en-US" dirty="0"/>
          </a:p>
          <a:p>
            <a:pPr lvl="1"/>
            <a:r>
              <a:rPr lang="en-US" dirty="0"/>
              <a:t>North </a:t>
            </a:r>
            <a:r>
              <a:rPr lang="en-US" dirty="0" smtClean="0"/>
              <a:t>America</a:t>
            </a:r>
          </a:p>
          <a:p>
            <a:pPr lvl="1"/>
            <a:r>
              <a:rPr lang="en-US" dirty="0" smtClean="0"/>
              <a:t>Pacific </a:t>
            </a:r>
          </a:p>
          <a:p>
            <a:pPr lvl="1"/>
            <a:r>
              <a:rPr lang="en-US" dirty="0" smtClean="0"/>
              <a:t>Mariana</a:t>
            </a:r>
          </a:p>
          <a:p>
            <a:r>
              <a:rPr lang="en-US" dirty="0" smtClean="0"/>
              <a:t>Caribbean will be treated as 4</a:t>
            </a:r>
            <a:r>
              <a:rPr lang="en-US" baseline="30000" dirty="0" smtClean="0"/>
              <a:t>th</a:t>
            </a:r>
            <a:r>
              <a:rPr lang="en-US" dirty="0" smtClean="0"/>
              <a:t> frame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27518-E41A-445E-8A23-8E4626402E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4343400" y="1857223"/>
            <a:ext cx="5309062" cy="6347792"/>
            <a:chOff x="1776" y="1008"/>
            <a:chExt cx="2208" cy="285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76" y="1008"/>
              <a:ext cx="2208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0" t="4969" r="8695" b="47165"/>
            <a:stretch/>
          </p:blipFill>
          <p:spPr bwMode="auto">
            <a:xfrm>
              <a:off x="1968" y="1054"/>
              <a:ext cx="1776" cy="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655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1" y="615750"/>
            <a:ext cx="4876800" cy="55342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6225" y="1323975"/>
            <a:ext cx="36215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frame will get 3 parameters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Euler Pole Latitude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Euler Pole Longitude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Rotation rate (radians / year)</a:t>
            </a:r>
          </a:p>
          <a:p>
            <a:endParaRPr lang="en-US" dirty="0"/>
          </a:p>
          <a:p>
            <a:r>
              <a:rPr lang="en-US" dirty="0" smtClean="0"/>
              <a:t>This will be used to compute</a:t>
            </a:r>
          </a:p>
          <a:p>
            <a:r>
              <a:rPr lang="en-US" dirty="0" smtClean="0"/>
              <a:t>time-dependent TRF2022 </a:t>
            </a:r>
          </a:p>
          <a:p>
            <a:r>
              <a:rPr lang="en-US" dirty="0" smtClean="0"/>
              <a:t>coordinates from time-dependent</a:t>
            </a:r>
          </a:p>
          <a:p>
            <a:r>
              <a:rPr lang="en-US" dirty="0" smtClean="0"/>
              <a:t>IGS coordinates.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Fixed-Epoch Transformation </a:t>
            </a:r>
            <a:br>
              <a:rPr lang="en-US" dirty="0" smtClean="0"/>
            </a:br>
            <a:r>
              <a:rPr lang="en-US" dirty="0" smtClean="0"/>
              <a:t>NAD 83 to “2022”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38300"/>
            <a:ext cx="3619500" cy="258639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46" y="1628775"/>
            <a:ext cx="3718454" cy="2657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4530809"/>
            <a:ext cx="2089785" cy="1519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355" y="4516828"/>
            <a:ext cx="2108835" cy="15334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09"/>
            <a:ext cx="2089607" cy="15194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79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pic>
        <p:nvPicPr>
          <p:cNvPr id="7" name="Picture 6" descr="CONUS unlabeled 3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5450" y="1727094"/>
            <a:ext cx="7340600" cy="43053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" y="457200"/>
            <a:ext cx="8458200" cy="1143000"/>
          </a:xfrm>
        </p:spPr>
        <p:txBody>
          <a:bodyPr/>
          <a:lstStyle/>
          <a:p>
            <a:r>
              <a:rPr lang="en-US" sz="4000" dirty="0" smtClean="0"/>
              <a:t>NATRF2022 </a:t>
            </a:r>
            <a:r>
              <a:rPr lang="en-US" sz="4000" dirty="0"/>
              <a:t>f</a:t>
            </a:r>
            <a:r>
              <a:rPr lang="en-US" sz="4000" dirty="0" smtClean="0"/>
              <a:t>rame is rigid and </a:t>
            </a:r>
            <a:br>
              <a:rPr lang="en-US" sz="4000" dirty="0" smtClean="0"/>
            </a:br>
            <a:r>
              <a:rPr lang="en-US" sz="4000" dirty="0" smtClean="0"/>
              <a:t>fixed to rigid part of the N.A. plate</a:t>
            </a:r>
            <a:endParaRPr lang="en-US" sz="4000" dirty="0"/>
          </a:p>
        </p:txBody>
      </p:sp>
      <p:sp>
        <p:nvSpPr>
          <p:cNvPr id="23" name="5-Point Star 22"/>
          <p:cNvSpPr/>
          <p:nvPr/>
        </p:nvSpPr>
        <p:spPr bwMode="auto">
          <a:xfrm>
            <a:off x="3659515" y="3365397"/>
            <a:ext cx="266700" cy="26670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66178" y="1871358"/>
            <a:ext cx="2451772" cy="3122633"/>
          </a:xfrm>
          <a:custGeom>
            <a:avLst/>
            <a:gdLst>
              <a:gd name="connsiteX0" fmla="*/ 220519 w 2451772"/>
              <a:gd name="connsiteY0" fmla="*/ 60681 h 3122633"/>
              <a:gd name="connsiteX1" fmla="*/ 1444635 w 2451772"/>
              <a:gd name="connsiteY1" fmla="*/ 193416 h 3122633"/>
              <a:gd name="connsiteX2" fmla="*/ 1813345 w 2451772"/>
              <a:gd name="connsiteY2" fmla="*/ 1181558 h 3122633"/>
              <a:gd name="connsiteX3" fmla="*/ 2447525 w 2451772"/>
              <a:gd name="connsiteY3" fmla="*/ 2361429 h 3122633"/>
              <a:gd name="connsiteX4" fmla="*/ 1474132 w 2451772"/>
              <a:gd name="connsiteY4" fmla="*/ 3069352 h 3122633"/>
              <a:gd name="connsiteX5" fmla="*/ 530235 w 2451772"/>
              <a:gd name="connsiteY5" fmla="*/ 2951365 h 3122633"/>
              <a:gd name="connsiteX6" fmla="*/ 43538 w 2451772"/>
              <a:gd name="connsiteY6" fmla="*/ 1992719 h 3122633"/>
              <a:gd name="connsiteX7" fmla="*/ 43538 w 2451772"/>
              <a:gd name="connsiteY7" fmla="*/ 916087 h 3122633"/>
              <a:gd name="connsiteX8" fmla="*/ 220519 w 2451772"/>
              <a:gd name="connsiteY8" fmla="*/ 60681 h 312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1772" h="3122633">
                <a:moveTo>
                  <a:pt x="220519" y="60681"/>
                </a:moveTo>
                <a:cubicBezTo>
                  <a:pt x="454035" y="-59764"/>
                  <a:pt x="1179164" y="6603"/>
                  <a:pt x="1444635" y="193416"/>
                </a:cubicBezTo>
                <a:cubicBezTo>
                  <a:pt x="1710106" y="380229"/>
                  <a:pt x="1646197" y="820223"/>
                  <a:pt x="1813345" y="1181558"/>
                </a:cubicBezTo>
                <a:cubicBezTo>
                  <a:pt x="1980493" y="1542893"/>
                  <a:pt x="2504061" y="2046797"/>
                  <a:pt x="2447525" y="2361429"/>
                </a:cubicBezTo>
                <a:cubicBezTo>
                  <a:pt x="2390990" y="2676061"/>
                  <a:pt x="1793680" y="2971029"/>
                  <a:pt x="1474132" y="3069352"/>
                </a:cubicBezTo>
                <a:cubicBezTo>
                  <a:pt x="1154584" y="3167675"/>
                  <a:pt x="768667" y="3130804"/>
                  <a:pt x="530235" y="2951365"/>
                </a:cubicBezTo>
                <a:cubicBezTo>
                  <a:pt x="291803" y="2771926"/>
                  <a:pt x="124654" y="2331932"/>
                  <a:pt x="43538" y="1992719"/>
                </a:cubicBezTo>
                <a:cubicBezTo>
                  <a:pt x="-37578" y="1653506"/>
                  <a:pt x="14041" y="1240551"/>
                  <a:pt x="43538" y="916087"/>
                </a:cubicBezTo>
                <a:cubicBezTo>
                  <a:pt x="73035" y="591623"/>
                  <a:pt x="-12997" y="181126"/>
                  <a:pt x="220519" y="60681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1225364" y="4063488"/>
            <a:ext cx="266700" cy="2667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6178" y="1719521"/>
            <a:ext cx="7499871" cy="4236672"/>
            <a:chOff x="419099" y="1652846"/>
            <a:chExt cx="6766580" cy="423667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75260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05150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48175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16927" y="1652846"/>
              <a:ext cx="9525" cy="4236672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9100" y="2705100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9100" y="3757354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19099" y="4800083"/>
              <a:ext cx="6766579" cy="9525"/>
            </a:xfrm>
            <a:prstGeom prst="line">
              <a:avLst/>
            </a:prstGeom>
            <a:ln w="50800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66178" y="5287889"/>
            <a:ext cx="245177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Non-rigid part of the N.A. plate </a:t>
            </a:r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(deformation)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area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change?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Naming conventions of NSRS 2022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Geometric 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Regional Terrestrial Reference Frames</a:t>
            </a:r>
          </a:p>
          <a:p>
            <a:pPr lvl="1"/>
            <a:r>
              <a:rPr lang="en-US" b="1" dirty="0" smtClean="0"/>
              <a:t>Intra Frame Velocity Models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Geopotential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Static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Time-varying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Future Plans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83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if not HTDP, then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NATRF2022 would account for most horizontal velocity over time</a:t>
            </a:r>
          </a:p>
          <a:p>
            <a:r>
              <a:rPr lang="en-US" dirty="0" smtClean="0"/>
              <a:t>Remaining signal typically modeled by HTDP (now)</a:t>
            </a:r>
          </a:p>
          <a:p>
            <a:r>
              <a:rPr lang="en-US" dirty="0" smtClean="0"/>
              <a:t>In future, a TBD velocity model would be applied to account for that and vertical</a:t>
            </a:r>
          </a:p>
          <a:p>
            <a:r>
              <a:rPr lang="en-US" dirty="0" smtClean="0"/>
              <a:t>The simplest solution is gridded CORS velocities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3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velocities after Repro1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95" y="1597099"/>
            <a:ext cx="7615018" cy="343270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0" y="1536969"/>
            <a:ext cx="2913999" cy="2551543"/>
          </a:xfrm>
        </p:spPr>
      </p:pic>
      <p:sp>
        <p:nvSpPr>
          <p:cNvPr id="12" name="TextBox 11"/>
          <p:cNvSpPr txBox="1"/>
          <p:nvPr/>
        </p:nvSpPr>
        <p:spPr>
          <a:xfrm>
            <a:off x="710121" y="5029197"/>
            <a:ext cx="705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scale difference between West (10 mm/</a:t>
            </a:r>
            <a:r>
              <a:rPr lang="en-US" dirty="0" err="1" smtClean="0"/>
              <a:t>yr</a:t>
            </a:r>
            <a:r>
              <a:rPr lang="en-US" dirty="0" smtClean="0"/>
              <a:t>) and east (2 mm/</a:t>
            </a:r>
            <a:r>
              <a:rPr lang="en-US" dirty="0" err="1" smtClean="0"/>
              <a:t>yr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Why change?</a:t>
            </a:r>
          </a:p>
          <a:p>
            <a:r>
              <a:rPr lang="en-US" dirty="0" smtClean="0"/>
              <a:t>Naming conventions of NSRS 2022</a:t>
            </a:r>
          </a:p>
          <a:p>
            <a:r>
              <a:rPr lang="en-US" dirty="0" smtClean="0"/>
              <a:t>Geometric component</a:t>
            </a:r>
          </a:p>
          <a:p>
            <a:pPr lvl="1"/>
            <a:r>
              <a:rPr lang="en-US" dirty="0" smtClean="0"/>
              <a:t>Regional </a:t>
            </a:r>
            <a:r>
              <a:rPr lang="en-US" dirty="0" smtClean="0"/>
              <a:t>Terrestrial Reference </a:t>
            </a:r>
            <a:r>
              <a:rPr lang="en-US" dirty="0" smtClean="0"/>
              <a:t>Frames</a:t>
            </a:r>
          </a:p>
          <a:p>
            <a:pPr lvl="1"/>
            <a:r>
              <a:rPr lang="en-US" dirty="0" smtClean="0"/>
              <a:t>Intra Frame </a:t>
            </a:r>
            <a:r>
              <a:rPr lang="en-US" dirty="0" smtClean="0"/>
              <a:t>Velocity Models</a:t>
            </a:r>
          </a:p>
          <a:p>
            <a:r>
              <a:rPr lang="en-US" dirty="0" smtClean="0"/>
              <a:t>Geopotential component</a:t>
            </a:r>
          </a:p>
          <a:p>
            <a:pPr lvl="1"/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Time-varying</a:t>
            </a:r>
          </a:p>
          <a:p>
            <a:r>
              <a:rPr lang="en-US" dirty="0"/>
              <a:t>Future Plans and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30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Implied Vertical Velocities - Control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3109"/>
            <a:ext cx="8229600" cy="360874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  <p:pic>
        <p:nvPicPr>
          <p:cNvPr id="8" name="Picture 7" descr="https://lh3.googleusercontent.com/nANgVy3ZKKI8dwYaZf57bUpuAbEuQJql7Rz5wtjY48gCljnIHSQCvhrMga67WmvWATFQl5W3wqeqT4pW3DB27yARs-1VVIYEupmEgZLEUycRNJzh3axNT_VIoMO80eGM6AB_43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4282037"/>
            <a:ext cx="1381125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 Implied Vertical Velocities – Heat Map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981" y="1828800"/>
            <a:ext cx="5632038" cy="42973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9379" y="6021421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Galen Scott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this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Assuming CORS spacing is sufficient – grid</a:t>
            </a:r>
          </a:p>
          <a:p>
            <a:pPr lvl="1"/>
            <a:r>
              <a:rPr lang="en-US" dirty="0" smtClean="0"/>
              <a:t>Yields horizontal (NEV &amp; GIA) plus vertical signal</a:t>
            </a:r>
          </a:p>
          <a:p>
            <a:r>
              <a:rPr lang="en-US" dirty="0" smtClean="0"/>
              <a:t>Vertical important for orthometric heights: </a:t>
            </a:r>
          </a:p>
          <a:p>
            <a:pPr marL="457200" lvl="1" indent="0">
              <a:buNone/>
            </a:pPr>
            <a:r>
              <a:rPr lang="en-US" dirty="0" err="1" smtClean="0"/>
              <a:t>H</a:t>
            </a:r>
            <a:r>
              <a:rPr lang="en-US" baseline="30000" dirty="0" err="1" smtClean="0"/>
              <a:t>t</a:t>
            </a:r>
            <a:r>
              <a:rPr lang="en-US" dirty="0" smtClean="0"/>
              <a:t> = (h</a:t>
            </a:r>
            <a:r>
              <a:rPr lang="en-US" baseline="30000" dirty="0" smtClean="0"/>
              <a:t>t0</a:t>
            </a:r>
            <a:r>
              <a:rPr lang="en-US" dirty="0" smtClean="0"/>
              <a:t> + (t-t</a:t>
            </a:r>
            <a:r>
              <a:rPr lang="en-US" baseline="-25000" dirty="0" smtClean="0"/>
              <a:t>0</a:t>
            </a:r>
            <a:r>
              <a:rPr lang="en-US" dirty="0" smtClean="0"/>
              <a:t>)*dh/</a:t>
            </a:r>
            <a:r>
              <a:rPr lang="en-US" dirty="0" err="1" smtClean="0"/>
              <a:t>dt</a:t>
            </a:r>
            <a:r>
              <a:rPr lang="en-US" dirty="0" smtClean="0"/>
              <a:t>) - (N</a:t>
            </a:r>
            <a:r>
              <a:rPr lang="en-US" baseline="30000" dirty="0" smtClean="0"/>
              <a:t>t0</a:t>
            </a:r>
            <a:r>
              <a:rPr lang="en-US" dirty="0" smtClean="0"/>
              <a:t> + (t-</a:t>
            </a:r>
            <a:r>
              <a:rPr lang="en-US" dirty="0"/>
              <a:t>t</a:t>
            </a:r>
            <a:r>
              <a:rPr lang="en-US" baseline="-25000" dirty="0"/>
              <a:t>0</a:t>
            </a:r>
            <a:r>
              <a:rPr lang="en-US" dirty="0" smtClean="0"/>
              <a:t>)*</a:t>
            </a:r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Where </a:t>
            </a:r>
            <a:r>
              <a:rPr lang="en-US" dirty="0" err="1" smtClean="0"/>
              <a:t>H</a:t>
            </a:r>
            <a:r>
              <a:rPr lang="en-US" baseline="30000" dirty="0" err="1" smtClean="0"/>
              <a:t>t</a:t>
            </a:r>
            <a:r>
              <a:rPr lang="en-US" dirty="0" smtClean="0"/>
              <a:t> is orthometric height at desired time</a:t>
            </a:r>
          </a:p>
          <a:p>
            <a:pPr lvl="2"/>
            <a:r>
              <a:rPr lang="en-US" dirty="0"/>
              <a:t>h</a:t>
            </a:r>
            <a:r>
              <a:rPr lang="en-US" baseline="30000" dirty="0"/>
              <a:t>t0</a:t>
            </a:r>
            <a:r>
              <a:rPr lang="en-US" dirty="0" smtClean="0"/>
              <a:t> is ellipsoidal height at epoch (maybe 2020.0)</a:t>
            </a:r>
          </a:p>
          <a:p>
            <a:pPr lvl="2"/>
            <a:r>
              <a:rPr lang="en-US" dirty="0"/>
              <a:t>N</a:t>
            </a:r>
            <a:r>
              <a:rPr lang="en-US" baseline="30000" dirty="0"/>
              <a:t>t0</a:t>
            </a:r>
            <a:r>
              <a:rPr lang="en-US" dirty="0" smtClean="0"/>
              <a:t> is geoid height at epoch</a:t>
            </a:r>
          </a:p>
          <a:p>
            <a:pPr lvl="2"/>
            <a:r>
              <a:rPr lang="en-US" dirty="0" smtClean="0"/>
              <a:t>dh/</a:t>
            </a:r>
            <a:r>
              <a:rPr lang="en-US" dirty="0" err="1" smtClean="0"/>
              <a:t>dt</a:t>
            </a:r>
            <a:r>
              <a:rPr lang="en-US" dirty="0" smtClean="0"/>
              <a:t> is change in ellipsoid height over time</a:t>
            </a:r>
          </a:p>
          <a:p>
            <a:pPr lvl="2"/>
            <a:r>
              <a:rPr lang="en-US" dirty="0" err="1" smtClean="0"/>
              <a:t>dN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is change in geoid height over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798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this isn’t enough?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85243" cy="4525963"/>
          </a:xfrm>
        </p:spPr>
        <p:txBody>
          <a:bodyPr/>
          <a:lstStyle/>
          <a:p>
            <a:r>
              <a:rPr lang="en-US" dirty="0" smtClean="0"/>
              <a:t>Will investigate sufficiency of gridded CORS</a:t>
            </a:r>
          </a:p>
          <a:p>
            <a:r>
              <a:rPr lang="en-US" dirty="0" smtClean="0"/>
              <a:t>Concern is dynamic areas: horizontal &amp; vertical</a:t>
            </a:r>
          </a:p>
          <a:p>
            <a:r>
              <a:rPr lang="en-US" dirty="0" smtClean="0"/>
              <a:t>Will look at other models to evaluate</a:t>
            </a:r>
          </a:p>
          <a:p>
            <a:r>
              <a:rPr lang="en-US" dirty="0" smtClean="0"/>
              <a:t>Cost versus benefit</a:t>
            </a:r>
          </a:p>
          <a:p>
            <a:pPr lvl="1"/>
            <a:r>
              <a:rPr lang="en-US" dirty="0" smtClean="0"/>
              <a:t>What we can easily do in-house and support</a:t>
            </a:r>
          </a:p>
          <a:p>
            <a:pPr lvl="1"/>
            <a:r>
              <a:rPr lang="en-US" dirty="0" smtClean="0"/>
              <a:t>increased complexity from outside models</a:t>
            </a:r>
          </a:p>
          <a:p>
            <a:r>
              <a:rPr lang="en-US" dirty="0" smtClean="0"/>
              <a:t>Alternatively, users can model their own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change?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Naming conventions of NSRS 2022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Geometric 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Regional Terrestrial Reference Frames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Intra Frame Velocity Models</a:t>
            </a:r>
          </a:p>
          <a:p>
            <a:r>
              <a:rPr lang="en-US" b="1" dirty="0" smtClean="0"/>
              <a:t>Geopotential </a:t>
            </a:r>
            <a:r>
              <a:rPr lang="en-US" b="1" dirty="0" smtClean="0"/>
              <a:t>component</a:t>
            </a:r>
          </a:p>
          <a:p>
            <a:pPr lvl="1"/>
            <a:r>
              <a:rPr lang="en-US" b="1" dirty="0" smtClean="0"/>
              <a:t>Static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Time-varying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Future Plans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19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NAPGD2022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Begins with a 3-D global </a:t>
            </a:r>
            <a:r>
              <a:rPr lang="en-US" dirty="0" smtClean="0">
                <a:solidFill>
                  <a:srgbClr val="FF0000"/>
                </a:solidFill>
              </a:rPr>
              <a:t>geopotential</a:t>
            </a:r>
            <a:r>
              <a:rPr lang="en-US" dirty="0" smtClean="0"/>
              <a:t> model</a:t>
            </a:r>
          </a:p>
          <a:p>
            <a:endParaRPr lang="en-US" dirty="0"/>
          </a:p>
          <a:p>
            <a:r>
              <a:rPr lang="en-US" dirty="0" smtClean="0"/>
              <a:t>Then, derivative products are built</a:t>
            </a:r>
          </a:p>
          <a:p>
            <a:pPr lvl="1"/>
            <a:r>
              <a:rPr lang="en-US" dirty="0" smtClean="0"/>
              <a:t>GEOID2022</a:t>
            </a:r>
          </a:p>
          <a:p>
            <a:pPr lvl="1"/>
            <a:r>
              <a:rPr lang="en-US" dirty="0" smtClean="0"/>
              <a:t>DEFLEC2022*</a:t>
            </a:r>
          </a:p>
          <a:p>
            <a:pPr lvl="1"/>
            <a:r>
              <a:rPr lang="en-US" dirty="0" smtClean="0"/>
              <a:t>NGRAV2022*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06794" y="5110210"/>
            <a:ext cx="3591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* Names not yet finalized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8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332"/>
            <a:ext cx="5010979" cy="320008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209413"/>
            <a:ext cx="490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GEOID2022 (et al.) over the North America/Pacific/Caribbean/Central America/Greenland region will range from </a:t>
            </a:r>
          </a:p>
          <a:p>
            <a:r>
              <a:rPr lang="en-US" dirty="0" smtClean="0"/>
              <a:t>0 to 90 latitude and from 170 to 350 longitude.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37" y="1861638"/>
            <a:ext cx="2546763" cy="2156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330" y="4572000"/>
            <a:ext cx="1423670" cy="22442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3616" y="4128000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GEOID2022 (et al) over Guam/CNMI:</a:t>
            </a:r>
          </a:p>
          <a:p>
            <a:r>
              <a:rPr lang="en-US" dirty="0" smtClean="0"/>
              <a:t>11-22, 143-148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38900" y="1469114"/>
            <a:ext cx="4493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GEOID2022 (et al) over American Samoa:</a:t>
            </a:r>
          </a:p>
          <a:p>
            <a:r>
              <a:rPr lang="en-US" dirty="0" smtClean="0"/>
              <a:t>-16 to -10, 186-193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NAPGD2022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3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change?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Naming conventions of NSRS 2022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Geometric 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Regional Terrestrial Reference Frames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Intra Frame Velocity Models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Geopotential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Static</a:t>
            </a:r>
          </a:p>
          <a:p>
            <a:pPr lvl="1"/>
            <a:r>
              <a:rPr lang="en-US" b="1" dirty="0" smtClean="0"/>
              <a:t>Time-varying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Future Plans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20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NAPGD2022:  Pre-decisional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Three types of geoid change will be tracked</a:t>
            </a:r>
          </a:p>
          <a:p>
            <a:pPr lvl="1"/>
            <a:r>
              <a:rPr lang="en-US" sz="2400" dirty="0" smtClean="0"/>
              <a:t>Size, Shape, Change to W0</a:t>
            </a:r>
          </a:p>
          <a:p>
            <a:r>
              <a:rPr lang="en-US" sz="2800" dirty="0" smtClean="0"/>
              <a:t>Time/Space span evaluated for cost/benefit ratio</a:t>
            </a:r>
          </a:p>
          <a:p>
            <a:r>
              <a:rPr lang="en-US" sz="2800" dirty="0" smtClean="0"/>
              <a:t>Examples: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266025"/>
              </p:ext>
            </p:extLst>
          </p:nvPr>
        </p:nvGraphicFramePr>
        <p:xfrm>
          <a:off x="-1" y="3592037"/>
          <a:ext cx="914400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125">
                  <a:extLst>
                    <a:ext uri="{9D8B030D-6E8A-4147-A177-3AD203B41FA5}">
                      <a16:colId xmlns:a16="http://schemas.microsoft.com/office/drawing/2014/main" val="4291765208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77300027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49838365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55341007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18814464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205936681"/>
                    </a:ext>
                  </a:extLst>
                </a:gridCol>
                <a:gridCol w="1228726">
                  <a:extLst>
                    <a:ext uri="{9D8B030D-6E8A-4147-A177-3AD203B41FA5}">
                      <a16:colId xmlns:a16="http://schemas.microsoft.com/office/drawing/2014/main" val="147356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Issue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 of Change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Temporal</a:t>
                      </a:r>
                      <a:r>
                        <a:rPr lang="en-US" sz="1200" baseline="0" dirty="0" smtClean="0"/>
                        <a:t> Period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Temporal Duration of Geoid Change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Spatial Impact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Magnitude</a:t>
                      </a:r>
                      <a:r>
                        <a:rPr lang="en-US" sz="1200" baseline="0" dirty="0" smtClean="0"/>
                        <a:t> of geoid change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Decision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768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Accretion of Space Dust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Size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Secular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Permanent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Global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4x10</a:t>
                      </a:r>
                      <a:r>
                        <a:rPr lang="en-US" sz="14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mm / 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Ignore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7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Earthquakes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Shape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Episodic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Permanent-</a:t>
                      </a:r>
                      <a:r>
                        <a:rPr lang="en-US" sz="1400" b="1" dirty="0" err="1" smtClean="0"/>
                        <a:t>ish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Local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Can be</a:t>
                      </a:r>
                      <a:r>
                        <a:rPr lang="en-US" sz="1400" b="1" baseline="0" dirty="0" smtClean="0"/>
                        <a:t> as large as a few cm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Study further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28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GMSL</a:t>
                      </a:r>
                      <a:r>
                        <a:rPr lang="en-US" sz="1400" b="1" baseline="0" dirty="0" smtClean="0"/>
                        <a:t> rise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W0 value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Secular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Permanent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Global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1.7 mm / y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Provide as optional correction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614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9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Time-Varying Geoid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GRACE/GFO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GeMS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Geoid Monitoring Service</a:t>
            </a:r>
          </a:p>
          <a:p>
            <a:r>
              <a:rPr lang="en-US" dirty="0"/>
              <a:t>Part of GRAV-D</a:t>
            </a:r>
          </a:p>
          <a:p>
            <a:r>
              <a:rPr lang="en-US" dirty="0" smtClean="0"/>
              <a:t>Theresa </a:t>
            </a:r>
            <a:r>
              <a:rPr lang="en-US" dirty="0" err="1" smtClean="0"/>
              <a:t>Damiani</a:t>
            </a:r>
            <a:r>
              <a:rPr lang="en-US" dirty="0" smtClean="0"/>
              <a:t>, Ph.D. lead</a:t>
            </a:r>
          </a:p>
          <a:p>
            <a:r>
              <a:rPr lang="en-US" dirty="0" smtClean="0"/>
              <a:t>SG and other meters to monitor select gravity BM’s</a:t>
            </a:r>
          </a:p>
          <a:p>
            <a:r>
              <a:rPr lang="en-US" dirty="0" smtClean="0"/>
              <a:t>Supplements and validates satellite-derived models</a:t>
            </a:r>
          </a:p>
          <a:p>
            <a:r>
              <a:rPr lang="en-US" dirty="0" smtClean="0"/>
              <a:t>GIA signals over Hudson Bay, Greenland, and Alaska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FCFE3-3DE0-4D9C-9184-3998040DA54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46" y="2174875"/>
            <a:ext cx="1533854" cy="3951288"/>
          </a:xfrm>
        </p:spPr>
      </p:pic>
      <p:sp>
        <p:nvSpPr>
          <p:cNvPr id="13" name="TextBox 12"/>
          <p:cNvSpPr txBox="1"/>
          <p:nvPr/>
        </p:nvSpPr>
        <p:spPr>
          <a:xfrm>
            <a:off x="685800" y="2438400"/>
            <a:ext cx="18902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 from </a:t>
            </a:r>
          </a:p>
          <a:p>
            <a:r>
              <a:rPr lang="en-US" dirty="0" err="1" smtClean="0"/>
              <a:t>Tregoning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t al. </a:t>
            </a:r>
          </a:p>
          <a:p>
            <a:r>
              <a:rPr lang="en-US" dirty="0" smtClean="0"/>
              <a:t>(2009) </a:t>
            </a:r>
          </a:p>
          <a:p>
            <a:endParaRPr lang="en-US" dirty="0" smtClean="0"/>
          </a:p>
          <a:p>
            <a:r>
              <a:rPr lang="en-US" dirty="0" smtClean="0"/>
              <a:t>Non-Stationary </a:t>
            </a:r>
          </a:p>
          <a:p>
            <a:r>
              <a:rPr lang="en-US" dirty="0" smtClean="0"/>
              <a:t>GRACE Signals</a:t>
            </a:r>
          </a:p>
        </p:txBody>
      </p:sp>
    </p:spTree>
    <p:extLst>
      <p:ext uri="{BB962C8B-B14F-4D97-AF65-F5344CB8AC3E}">
        <p14:creationId xmlns:p14="http://schemas.microsoft.com/office/powerpoint/2010/main" val="70402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Everyone </a:t>
            </a:r>
            <a:r>
              <a:rPr lang="en-US" i="1" dirty="0"/>
              <a:t>accurately</a:t>
            </a:r>
            <a:r>
              <a:rPr lang="en-US" dirty="0"/>
              <a:t> knows where they are and where other things are anytime, anyplace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NGS 10 Year and Strategic Plans</a:t>
            </a:r>
            <a:r>
              <a:rPr lang="en-US" dirty="0"/>
              <a:t> provide a more detailed description of NGS and the vision for the future looking ten years out.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49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change?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Naming conventions of NSRS 2022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Geometric 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Regional Terrestrial Reference Frames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Intra Frame Velocity Models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Geopotential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Static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Time-varying</a:t>
            </a:r>
          </a:p>
          <a:p>
            <a:r>
              <a:rPr lang="en-US" b="1" dirty="0"/>
              <a:t>Future Plans and </a:t>
            </a:r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318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 and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IGS Stations =&gt; Foundation CORS (FCORS)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ites collocated with other techniques (IERS)</a:t>
            </a:r>
          </a:p>
          <a:p>
            <a:pPr lvl="1"/>
            <a:r>
              <a:rPr lang="en-US" dirty="0" smtClean="0"/>
              <a:t>Adopt some/build others/cover all plates</a:t>
            </a:r>
          </a:p>
          <a:p>
            <a:r>
              <a:rPr lang="en-US" dirty="0" smtClean="0"/>
              <a:t>Foundation CORS =&gt; Regional CORS/Repro’s</a:t>
            </a:r>
          </a:p>
          <a:p>
            <a:pPr lvl="1"/>
            <a:r>
              <a:rPr lang="en-US" dirty="0" smtClean="0"/>
              <a:t>Constrain Euler solutions/CORS positions to FCORS</a:t>
            </a:r>
          </a:p>
          <a:p>
            <a:pPr lvl="1"/>
            <a:r>
              <a:rPr lang="en-US" dirty="0" smtClean="0"/>
              <a:t>Standing up IAG NA WG on Euler Pole</a:t>
            </a:r>
          </a:p>
          <a:p>
            <a:pPr lvl="1"/>
            <a:r>
              <a:rPr lang="en-US" dirty="0" smtClean="0"/>
              <a:t>Forms four separate Frames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57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 and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of Intraplate </a:t>
            </a:r>
            <a:r>
              <a:rPr lang="en-US" dirty="0" smtClean="0"/>
              <a:t>velocities (hor. &amp; ver.)</a:t>
            </a:r>
            <a:endParaRPr lang="en-US" dirty="0"/>
          </a:p>
          <a:p>
            <a:pPr lvl="1"/>
            <a:r>
              <a:rPr lang="en-US" dirty="0" smtClean="0"/>
              <a:t>Could be simply modeled from existing CORS</a:t>
            </a:r>
          </a:p>
          <a:p>
            <a:pPr lvl="2"/>
            <a:r>
              <a:rPr lang="en-US" dirty="0" smtClean="0"/>
              <a:t>Density and quality of CORS impacts</a:t>
            </a:r>
          </a:p>
          <a:p>
            <a:pPr lvl="2"/>
            <a:r>
              <a:rPr lang="en-US" dirty="0" smtClean="0"/>
              <a:t>GIA signal must be taken into account (hor. &amp; ver. </a:t>
            </a:r>
            <a:r>
              <a:rPr lang="en-US" dirty="0"/>
              <a:t>v</a:t>
            </a:r>
            <a:r>
              <a:rPr lang="en-US" dirty="0" smtClean="0"/>
              <a:t>el.)</a:t>
            </a:r>
          </a:p>
          <a:p>
            <a:pPr lvl="1"/>
            <a:r>
              <a:rPr lang="en-US" dirty="0" smtClean="0"/>
              <a:t>Could be as complicated as Trans4D or equivalent</a:t>
            </a:r>
          </a:p>
          <a:p>
            <a:pPr lvl="2"/>
            <a:r>
              <a:rPr lang="en-US" dirty="0" smtClean="0"/>
              <a:t>How to maintain? </a:t>
            </a:r>
          </a:p>
          <a:p>
            <a:pPr lvl="2"/>
            <a:r>
              <a:rPr lang="en-US" dirty="0" smtClean="0"/>
              <a:t>Earthquakes? Re-surveys?</a:t>
            </a:r>
          </a:p>
          <a:p>
            <a:r>
              <a:rPr lang="en-US" dirty="0" smtClean="0"/>
              <a:t>Orthometric heights in 2022: H(t) = h(t) – N(t)            h(t) = survey epoch  N(t) = N(t</a:t>
            </a:r>
            <a:r>
              <a:rPr lang="en-US" baseline="-25000" dirty="0" smtClean="0"/>
              <a:t>0</a:t>
            </a:r>
            <a:r>
              <a:rPr lang="en-US" dirty="0" smtClean="0"/>
              <a:t>) +N (t – t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77000" y="5562600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1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 Learn More</a:t>
            </a:r>
          </a:p>
        </p:txBody>
      </p:sp>
      <p:pic>
        <p:nvPicPr>
          <p:cNvPr id="101379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90688"/>
            <a:ext cx="5181600" cy="41402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2708" name="Content Placeholder 4"/>
          <p:cNvSpPr>
            <a:spLocks noGrp="1"/>
          </p:cNvSpPr>
          <p:nvPr>
            <p:ph sz="half" idx="4294967295"/>
          </p:nvPr>
        </p:nvSpPr>
        <p:spPr>
          <a:xfrm>
            <a:off x="1409700" y="1119188"/>
            <a:ext cx="6324600" cy="8255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solidFill>
                  <a:srgbClr val="C00000"/>
                </a:solidFill>
              </a:rPr>
              <a:t>Visit the New </a:t>
            </a:r>
            <a:r>
              <a:rPr lang="en-US" altLang="en-US" dirty="0" err="1" smtClean="0">
                <a:solidFill>
                  <a:srgbClr val="C00000"/>
                </a:solidFill>
              </a:rPr>
              <a:t>Datums</a:t>
            </a:r>
            <a:r>
              <a:rPr lang="en-US" altLang="en-US" dirty="0" smtClean="0">
                <a:solidFill>
                  <a:srgbClr val="C00000"/>
                </a:solidFill>
              </a:rPr>
              <a:t> web </a:t>
            </a:r>
            <a:r>
              <a:rPr lang="en-US" altLang="en-US" dirty="0">
                <a:solidFill>
                  <a:srgbClr val="C00000"/>
                </a:solidFill>
              </a:rPr>
              <a:t>p</a:t>
            </a:r>
            <a:r>
              <a:rPr lang="en-US" altLang="en-US" dirty="0" smtClean="0">
                <a:solidFill>
                  <a:srgbClr val="C00000"/>
                </a:solidFill>
              </a:rPr>
              <a:t>age</a:t>
            </a: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101381" name="Rectangle 6"/>
          <p:cNvSpPr>
            <a:spLocks noChangeArrowheads="1"/>
          </p:cNvSpPr>
          <p:nvPr/>
        </p:nvSpPr>
        <p:spPr bwMode="auto">
          <a:xfrm>
            <a:off x="1042988" y="5830888"/>
            <a:ext cx="7058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</a:rPr>
              <a:t>geodesy.noaa.gov/datums/</a:t>
            </a:r>
            <a:r>
              <a:rPr lang="en-US" altLang="en-US" sz="1800" b="1" dirty="0" err="1">
                <a:latin typeface="Calibri" panose="020F0502020204030204" pitchFamily="34" charset="0"/>
              </a:rPr>
              <a:t>newdatums</a:t>
            </a:r>
            <a:r>
              <a:rPr lang="en-US" altLang="en-US" sz="1800" b="1" dirty="0">
                <a:latin typeface="Calibri" panose="020F0502020204030204" pitchFamily="34" charset="0"/>
              </a:rPr>
              <a:t>/index.shtml</a:t>
            </a:r>
          </a:p>
        </p:txBody>
      </p:sp>
      <p:sp>
        <p:nvSpPr>
          <p:cNvPr id="1013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F9C39B-D164-4E62-A669-9517F95C9CE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 Learn More</a:t>
            </a:r>
          </a:p>
        </p:txBody>
      </p:sp>
      <p:pic>
        <p:nvPicPr>
          <p:cNvPr id="103427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5943600" cy="40259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345238" y="2492375"/>
            <a:ext cx="2743200" cy="3563938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Silver Spring, MD</a:t>
            </a:r>
          </a:p>
          <a:p>
            <a:pPr>
              <a:defRPr/>
            </a:pPr>
            <a:r>
              <a:rPr lang="en-US" sz="2400" dirty="0" smtClean="0"/>
              <a:t>April 24-25, 2017</a:t>
            </a:r>
          </a:p>
          <a:p>
            <a:pPr>
              <a:defRPr/>
            </a:pPr>
            <a:r>
              <a:rPr lang="en-US" sz="2400" dirty="0" smtClean="0"/>
              <a:t>FREE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3429" name="Rectangle 6"/>
          <p:cNvSpPr>
            <a:spLocks noChangeArrowheads="1"/>
          </p:cNvSpPr>
          <p:nvPr/>
        </p:nvSpPr>
        <p:spPr bwMode="auto">
          <a:xfrm>
            <a:off x="762000" y="5776913"/>
            <a:ext cx="7059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</a:rPr>
              <a:t>geodesy.noaa.gov/geospatial-summit/index.shtml</a:t>
            </a:r>
          </a:p>
        </p:txBody>
      </p:sp>
      <p:sp>
        <p:nvSpPr>
          <p:cNvPr id="103430" name="Content Placeholder 4"/>
          <p:cNvSpPr txBox="1">
            <a:spLocks/>
          </p:cNvSpPr>
          <p:nvPr/>
        </p:nvSpPr>
        <p:spPr bwMode="auto">
          <a:xfrm>
            <a:off x="1295400" y="1004888"/>
            <a:ext cx="6324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C00000"/>
                </a:solidFill>
              </a:rPr>
              <a:t>Attend the Geospatial Summit</a:t>
            </a:r>
            <a:endParaRPr lang="en-US" altLang="en-US"/>
          </a:p>
        </p:txBody>
      </p:sp>
      <p:sp>
        <p:nvSpPr>
          <p:cNvPr id="1034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65D483-E5E3-4544-8438-44815998877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691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Replace NAD 83</a:t>
            </a:r>
          </a:p>
        </p:txBody>
      </p:sp>
      <p:grpSp>
        <p:nvGrpSpPr>
          <p:cNvPr id="37891" name="Group 19"/>
          <p:cNvGrpSpPr>
            <a:grpSpLocks/>
          </p:cNvGrpSpPr>
          <p:nvPr/>
        </p:nvGrpSpPr>
        <p:grpSpPr bwMode="auto">
          <a:xfrm>
            <a:off x="293688" y="2309813"/>
            <a:ext cx="5789612" cy="3130550"/>
            <a:chOff x="528" y="864"/>
            <a:chExt cx="4704" cy="2544"/>
          </a:xfrm>
        </p:grpSpPr>
        <p:sp>
          <p:nvSpPr>
            <p:cNvPr id="37918" name="Arc 13"/>
            <p:cNvSpPr>
              <a:spLocks/>
            </p:cNvSpPr>
            <p:nvPr/>
          </p:nvSpPr>
          <p:spPr bwMode="auto">
            <a:xfrm>
              <a:off x="672" y="1056"/>
              <a:ext cx="4272" cy="2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Line 14"/>
            <p:cNvSpPr>
              <a:spLocks noChangeShapeType="1"/>
            </p:cNvSpPr>
            <p:nvPr/>
          </p:nvSpPr>
          <p:spPr bwMode="auto">
            <a:xfrm>
              <a:off x="672" y="864"/>
              <a:ext cx="0" cy="25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Line 15"/>
            <p:cNvSpPr>
              <a:spLocks noChangeShapeType="1"/>
            </p:cNvSpPr>
            <p:nvPr/>
          </p:nvSpPr>
          <p:spPr bwMode="auto">
            <a:xfrm flipH="1">
              <a:off x="528" y="3264"/>
              <a:ext cx="470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2" name="Group 20"/>
          <p:cNvGrpSpPr>
            <a:grpSpLocks/>
          </p:cNvGrpSpPr>
          <p:nvPr/>
        </p:nvGrpSpPr>
        <p:grpSpPr bwMode="auto">
          <a:xfrm>
            <a:off x="1384300" y="1924050"/>
            <a:ext cx="5799138" cy="3130550"/>
            <a:chOff x="960" y="672"/>
            <a:chExt cx="4704" cy="2544"/>
          </a:xfrm>
        </p:grpSpPr>
        <p:sp>
          <p:nvSpPr>
            <p:cNvPr id="37915" name="Arc 16"/>
            <p:cNvSpPr>
              <a:spLocks/>
            </p:cNvSpPr>
            <p:nvPr/>
          </p:nvSpPr>
          <p:spPr bwMode="auto">
            <a:xfrm>
              <a:off x="1104" y="864"/>
              <a:ext cx="4272" cy="2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Line 17"/>
            <p:cNvSpPr>
              <a:spLocks noChangeShapeType="1"/>
            </p:cNvSpPr>
            <p:nvPr/>
          </p:nvSpPr>
          <p:spPr bwMode="auto">
            <a:xfrm>
              <a:off x="1104" y="672"/>
              <a:ext cx="0" cy="2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Line 18"/>
            <p:cNvSpPr>
              <a:spLocks noChangeShapeType="1"/>
            </p:cNvSpPr>
            <p:nvPr/>
          </p:nvSpPr>
          <p:spPr bwMode="auto">
            <a:xfrm flipH="1">
              <a:off x="960" y="3072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3" name="Line 21"/>
          <p:cNvSpPr>
            <a:spLocks noChangeShapeType="1"/>
          </p:cNvSpPr>
          <p:nvPr/>
        </p:nvSpPr>
        <p:spPr bwMode="auto">
          <a:xfrm flipV="1">
            <a:off x="469900" y="4878388"/>
            <a:ext cx="1112838" cy="368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Freeform 22"/>
          <p:cNvSpPr>
            <a:spLocks/>
          </p:cNvSpPr>
          <p:nvPr/>
        </p:nvSpPr>
        <p:spPr bwMode="auto">
          <a:xfrm rot="-404874">
            <a:off x="4483100" y="1984375"/>
            <a:ext cx="2230438" cy="773113"/>
          </a:xfrm>
          <a:custGeom>
            <a:avLst/>
            <a:gdLst>
              <a:gd name="T0" fmla="*/ 0 w 1516"/>
              <a:gd name="T1" fmla="*/ 0 h 526"/>
              <a:gd name="T2" fmla="*/ 2147483646 w 1516"/>
              <a:gd name="T3" fmla="*/ 2147483646 h 526"/>
              <a:gd name="T4" fmla="*/ 2147483646 w 1516"/>
              <a:gd name="T5" fmla="*/ 2147483646 h 526"/>
              <a:gd name="T6" fmla="*/ 2147483646 w 1516"/>
              <a:gd name="T7" fmla="*/ 2147483646 h 526"/>
              <a:gd name="T8" fmla="*/ 2147483646 w 1516"/>
              <a:gd name="T9" fmla="*/ 2147483646 h 526"/>
              <a:gd name="T10" fmla="*/ 2147483646 w 1516"/>
              <a:gd name="T11" fmla="*/ 2147483646 h 526"/>
              <a:gd name="T12" fmla="*/ 2147483646 w 1516"/>
              <a:gd name="T13" fmla="*/ 2147483646 h 526"/>
              <a:gd name="T14" fmla="*/ 2147483646 w 1516"/>
              <a:gd name="T15" fmla="*/ 2147483646 h 526"/>
              <a:gd name="T16" fmla="*/ 2147483646 w 1516"/>
              <a:gd name="T17" fmla="*/ 2147483646 h 526"/>
              <a:gd name="T18" fmla="*/ 2147483646 w 1516"/>
              <a:gd name="T19" fmla="*/ 2147483646 h 526"/>
              <a:gd name="T20" fmla="*/ 2147483646 w 1516"/>
              <a:gd name="T21" fmla="*/ 2147483646 h 526"/>
              <a:gd name="T22" fmla="*/ 2147483646 w 1516"/>
              <a:gd name="T23" fmla="*/ 2147483646 h 526"/>
              <a:gd name="T24" fmla="*/ 2147483646 w 1516"/>
              <a:gd name="T25" fmla="*/ 2147483646 h 5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16" h="526">
                <a:moveTo>
                  <a:pt x="0" y="0"/>
                </a:moveTo>
                <a:cubicBezTo>
                  <a:pt x="31" y="10"/>
                  <a:pt x="59" y="28"/>
                  <a:pt x="91" y="36"/>
                </a:cubicBezTo>
                <a:cubicBezTo>
                  <a:pt x="147" y="51"/>
                  <a:pt x="131" y="46"/>
                  <a:pt x="203" y="51"/>
                </a:cubicBezTo>
                <a:cubicBezTo>
                  <a:pt x="338" y="28"/>
                  <a:pt x="470" y="70"/>
                  <a:pt x="602" y="86"/>
                </a:cubicBezTo>
                <a:cubicBezTo>
                  <a:pt x="621" y="91"/>
                  <a:pt x="638" y="96"/>
                  <a:pt x="657" y="101"/>
                </a:cubicBezTo>
                <a:cubicBezTo>
                  <a:pt x="704" y="135"/>
                  <a:pt x="758" y="178"/>
                  <a:pt x="814" y="192"/>
                </a:cubicBezTo>
                <a:cubicBezTo>
                  <a:pt x="863" y="204"/>
                  <a:pt x="921" y="203"/>
                  <a:pt x="971" y="207"/>
                </a:cubicBezTo>
                <a:cubicBezTo>
                  <a:pt x="1014" y="214"/>
                  <a:pt x="1050" y="232"/>
                  <a:pt x="1092" y="238"/>
                </a:cubicBezTo>
                <a:cubicBezTo>
                  <a:pt x="1114" y="247"/>
                  <a:pt x="1136" y="251"/>
                  <a:pt x="1158" y="258"/>
                </a:cubicBezTo>
                <a:cubicBezTo>
                  <a:pt x="1184" y="275"/>
                  <a:pt x="1212" y="286"/>
                  <a:pt x="1238" y="303"/>
                </a:cubicBezTo>
                <a:cubicBezTo>
                  <a:pt x="1261" y="318"/>
                  <a:pt x="1253" y="328"/>
                  <a:pt x="1274" y="349"/>
                </a:cubicBezTo>
                <a:cubicBezTo>
                  <a:pt x="1331" y="406"/>
                  <a:pt x="1393" y="474"/>
                  <a:pt x="1471" y="500"/>
                </a:cubicBezTo>
                <a:cubicBezTo>
                  <a:pt x="1480" y="510"/>
                  <a:pt x="1502" y="526"/>
                  <a:pt x="1516" y="526"/>
                </a:cubicBezTo>
              </a:path>
            </a:pathLst>
          </a:custGeom>
          <a:noFill/>
          <a:ln w="50800" cap="flat" cmpd="sng">
            <a:solidFill>
              <a:srgbClr val="3399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Oval 23"/>
          <p:cNvSpPr>
            <a:spLocks noChangeArrowheads="1"/>
          </p:cNvSpPr>
          <p:nvPr/>
        </p:nvSpPr>
        <p:spPr bwMode="auto">
          <a:xfrm>
            <a:off x="5341938" y="208915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7896" name="Line 25"/>
          <p:cNvSpPr>
            <a:spLocks noChangeShapeType="1"/>
          </p:cNvSpPr>
          <p:nvPr/>
        </p:nvSpPr>
        <p:spPr bwMode="auto">
          <a:xfrm flipH="1">
            <a:off x="4445000" y="2160588"/>
            <a:ext cx="914400" cy="1292225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Text Box 26"/>
          <p:cNvSpPr txBox="1">
            <a:spLocks noChangeArrowheads="1"/>
          </p:cNvSpPr>
          <p:nvPr/>
        </p:nvSpPr>
        <p:spPr bwMode="auto">
          <a:xfrm rot="-1144506">
            <a:off x="531813" y="4692650"/>
            <a:ext cx="94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~2.24 m</a:t>
            </a:r>
          </a:p>
        </p:txBody>
      </p:sp>
      <p:sp>
        <p:nvSpPr>
          <p:cNvPr id="37898" name="Text Box 27"/>
          <p:cNvSpPr txBox="1">
            <a:spLocks noChangeArrowheads="1"/>
          </p:cNvSpPr>
          <p:nvPr/>
        </p:nvSpPr>
        <p:spPr bwMode="auto">
          <a:xfrm>
            <a:off x="1166813" y="5246688"/>
            <a:ext cx="1487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NAD 83 origin</a:t>
            </a:r>
          </a:p>
        </p:txBody>
      </p:sp>
      <p:sp>
        <p:nvSpPr>
          <p:cNvPr id="37899" name="Line 28"/>
          <p:cNvSpPr>
            <a:spLocks noChangeShapeType="1"/>
          </p:cNvSpPr>
          <p:nvPr/>
        </p:nvSpPr>
        <p:spPr bwMode="auto">
          <a:xfrm flipH="1" flipV="1">
            <a:off x="469900" y="5254625"/>
            <a:ext cx="696913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Text Box 29"/>
          <p:cNvSpPr txBox="1">
            <a:spLocks noChangeArrowheads="1"/>
          </p:cNvSpPr>
          <p:nvPr/>
        </p:nvSpPr>
        <p:spPr bwMode="auto">
          <a:xfrm>
            <a:off x="1670050" y="3813175"/>
            <a:ext cx="147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“2022” origin</a:t>
            </a:r>
          </a:p>
        </p:txBody>
      </p:sp>
      <p:sp>
        <p:nvSpPr>
          <p:cNvPr id="37901" name="Line 30"/>
          <p:cNvSpPr>
            <a:spLocks noChangeShapeType="1"/>
          </p:cNvSpPr>
          <p:nvPr/>
        </p:nvSpPr>
        <p:spPr bwMode="auto">
          <a:xfrm flipH="1">
            <a:off x="1582738" y="4151313"/>
            <a:ext cx="31115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02" name="Group 2"/>
          <p:cNvGrpSpPr>
            <a:grpSpLocks/>
          </p:cNvGrpSpPr>
          <p:nvPr/>
        </p:nvGrpSpPr>
        <p:grpSpPr bwMode="auto">
          <a:xfrm>
            <a:off x="4508500" y="3355975"/>
            <a:ext cx="173038" cy="247650"/>
            <a:chOff x="4937125" y="2797175"/>
            <a:chExt cx="173038" cy="247650"/>
          </a:xfrm>
        </p:grpSpPr>
        <p:sp>
          <p:nvSpPr>
            <p:cNvPr id="37913" name="Line 31"/>
            <p:cNvSpPr>
              <a:spLocks noChangeShapeType="1"/>
            </p:cNvSpPr>
            <p:nvPr/>
          </p:nvSpPr>
          <p:spPr bwMode="auto">
            <a:xfrm>
              <a:off x="4937125" y="2797175"/>
              <a:ext cx="1682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Line 32"/>
            <p:cNvSpPr>
              <a:spLocks noChangeShapeType="1"/>
            </p:cNvSpPr>
            <p:nvPr/>
          </p:nvSpPr>
          <p:spPr bwMode="auto">
            <a:xfrm flipV="1">
              <a:off x="5029200" y="2887663"/>
              <a:ext cx="80963" cy="157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3" name="Group 3"/>
          <p:cNvGrpSpPr>
            <a:grpSpLocks/>
          </p:cNvGrpSpPr>
          <p:nvPr/>
        </p:nvGrpSpPr>
        <p:grpSpPr bwMode="auto">
          <a:xfrm>
            <a:off x="5118100" y="2701925"/>
            <a:ext cx="200025" cy="217488"/>
            <a:chOff x="5484813" y="2081213"/>
            <a:chExt cx="200025" cy="217487"/>
          </a:xfrm>
        </p:grpSpPr>
        <p:sp>
          <p:nvSpPr>
            <p:cNvPr id="37911" name="Line 33"/>
            <p:cNvSpPr>
              <a:spLocks noChangeShapeType="1"/>
            </p:cNvSpPr>
            <p:nvPr/>
          </p:nvSpPr>
          <p:spPr bwMode="auto">
            <a:xfrm>
              <a:off x="5484813" y="2081213"/>
              <a:ext cx="195262" cy="60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Line 34"/>
            <p:cNvSpPr>
              <a:spLocks noChangeShapeType="1"/>
            </p:cNvSpPr>
            <p:nvPr/>
          </p:nvSpPr>
          <p:spPr bwMode="auto">
            <a:xfrm flipV="1">
              <a:off x="5634038" y="2141538"/>
              <a:ext cx="50800" cy="157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4" name="Line 24"/>
          <p:cNvSpPr>
            <a:spLocks noChangeShapeType="1"/>
          </p:cNvSpPr>
          <p:nvPr/>
        </p:nvSpPr>
        <p:spPr bwMode="auto">
          <a:xfrm flipH="1">
            <a:off x="5083175" y="2160588"/>
            <a:ext cx="271463" cy="6810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Text Box 35"/>
          <p:cNvSpPr txBox="1">
            <a:spLocks noChangeArrowheads="1"/>
          </p:cNvSpPr>
          <p:nvPr/>
        </p:nvSpPr>
        <p:spPr bwMode="auto">
          <a:xfrm>
            <a:off x="6034088" y="1998663"/>
            <a:ext cx="156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Earth’s Surface</a:t>
            </a:r>
          </a:p>
        </p:txBody>
      </p:sp>
      <p:sp>
        <p:nvSpPr>
          <p:cNvPr id="37906" name="Text Box 36"/>
          <p:cNvSpPr txBox="1">
            <a:spLocks noChangeArrowheads="1"/>
          </p:cNvSpPr>
          <p:nvPr/>
        </p:nvSpPr>
        <p:spPr bwMode="auto">
          <a:xfrm>
            <a:off x="3987800" y="2733675"/>
            <a:ext cx="74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1800" baseline="-25000">
                <a:solidFill>
                  <a:srgbClr val="FF3300"/>
                </a:solidFill>
                <a:latin typeface="Calibri" panose="020F0502020204030204" pitchFamily="34" charset="0"/>
              </a:rPr>
              <a:t>NAD83</a:t>
            </a:r>
          </a:p>
        </p:txBody>
      </p:sp>
      <p:sp>
        <p:nvSpPr>
          <p:cNvPr id="37907" name="Text Box 37"/>
          <p:cNvSpPr txBox="1">
            <a:spLocks noChangeArrowheads="1"/>
          </p:cNvSpPr>
          <p:nvPr/>
        </p:nvSpPr>
        <p:spPr bwMode="auto">
          <a:xfrm>
            <a:off x="5243513" y="2346325"/>
            <a:ext cx="75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h</a:t>
            </a:r>
            <a:r>
              <a:rPr lang="en-US" altLang="en-US" sz="1800" baseline="-25000">
                <a:latin typeface="Calibri" panose="020F0502020204030204" pitchFamily="34" charset="0"/>
              </a:rPr>
              <a:t>”2022”</a:t>
            </a:r>
          </a:p>
        </p:txBody>
      </p:sp>
      <p:sp>
        <p:nvSpPr>
          <p:cNvPr id="37908" name="Text Box 38"/>
          <p:cNvSpPr txBox="1">
            <a:spLocks noChangeArrowheads="1"/>
          </p:cNvSpPr>
          <p:nvPr/>
        </p:nvSpPr>
        <p:spPr bwMode="auto">
          <a:xfrm>
            <a:off x="1268413" y="1258888"/>
            <a:ext cx="6480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Simplified concept of NAD 83 vs. “2022”</a:t>
            </a:r>
          </a:p>
        </p:txBody>
      </p:sp>
      <p:sp>
        <p:nvSpPr>
          <p:cNvPr id="37909" name="Text Box 39"/>
          <p:cNvSpPr txBox="1">
            <a:spLocks noChangeArrowheads="1"/>
          </p:cNvSpPr>
          <p:nvPr/>
        </p:nvSpPr>
        <p:spPr bwMode="auto">
          <a:xfrm>
            <a:off x="6919913" y="2814638"/>
            <a:ext cx="19954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anose="05050102010706020507" pitchFamily="18" charset="2"/>
              </a:rPr>
              <a:t>f</a:t>
            </a:r>
            <a:r>
              <a:rPr lang="en-US" altLang="en-US" sz="1800" baseline="-25000">
                <a:latin typeface="Calibri" panose="020F0502020204030204" pitchFamily="34" charset="0"/>
              </a:rPr>
              <a:t>NAD83</a:t>
            </a:r>
            <a:r>
              <a:rPr lang="en-US" altLang="en-US" sz="1800">
                <a:latin typeface="Calibri" panose="020F0502020204030204" pitchFamily="34" charset="0"/>
              </a:rPr>
              <a:t> – </a:t>
            </a:r>
            <a:r>
              <a:rPr lang="en-US" altLang="en-US" sz="1800">
                <a:latin typeface="Symbol" panose="05050102010706020507" pitchFamily="18" charset="2"/>
              </a:rPr>
              <a:t>f</a:t>
            </a:r>
            <a:r>
              <a:rPr lang="en-US" altLang="en-US" sz="1800" baseline="-25000">
                <a:latin typeface="Calibri" panose="020F0502020204030204" pitchFamily="34" charset="0"/>
              </a:rPr>
              <a:t>”2022”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anose="05050102010706020507" pitchFamily="18" charset="2"/>
              </a:rPr>
              <a:t>l</a:t>
            </a:r>
            <a:r>
              <a:rPr lang="en-US" altLang="en-US" sz="1800" baseline="-25000">
                <a:latin typeface="Calibri" panose="020F0502020204030204" pitchFamily="34" charset="0"/>
              </a:rPr>
              <a:t>NAD83</a:t>
            </a:r>
            <a:r>
              <a:rPr lang="en-US" altLang="en-US" sz="1800">
                <a:latin typeface="Calibri" panose="020F0502020204030204" pitchFamily="34" charset="0"/>
              </a:rPr>
              <a:t> – </a:t>
            </a:r>
            <a:r>
              <a:rPr lang="en-US" altLang="en-US" sz="1800">
                <a:latin typeface="Symbol" panose="05050102010706020507" pitchFamily="18" charset="2"/>
              </a:rPr>
              <a:t>l</a:t>
            </a:r>
            <a:r>
              <a:rPr lang="en-US" altLang="en-US" sz="1800" baseline="-25000">
                <a:latin typeface="Calibri" panose="020F0502020204030204" pitchFamily="34" charset="0"/>
              </a:rPr>
              <a:t>”2022”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h</a:t>
            </a:r>
            <a:r>
              <a:rPr lang="en-US" altLang="en-US" sz="1800" baseline="-25000">
                <a:latin typeface="Calibri" panose="020F0502020204030204" pitchFamily="34" charset="0"/>
              </a:rPr>
              <a:t>NAD83</a:t>
            </a:r>
            <a:r>
              <a:rPr lang="en-US" altLang="en-US" sz="1800">
                <a:latin typeface="Calibri" panose="020F0502020204030204" pitchFamily="34" charset="0"/>
              </a:rPr>
              <a:t> – h</a:t>
            </a:r>
            <a:r>
              <a:rPr lang="en-US" altLang="en-US" sz="1800" baseline="-25000">
                <a:latin typeface="Calibri" panose="020F0502020204030204" pitchFamily="34" charset="0"/>
              </a:rPr>
              <a:t>”2022”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-250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all vary smoothly by latitude and longitude</a:t>
            </a:r>
          </a:p>
        </p:txBody>
      </p:sp>
      <p:sp>
        <p:nvSpPr>
          <p:cNvPr id="379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05C3C7-59E4-4BAC-B848-DE922E4444A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Shifts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Ellipsoidal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8815"/>
            <a:ext cx="4040188" cy="3023407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Orthometric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27518-E41A-445E-8A23-8E4626402E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change?</a:t>
            </a:r>
          </a:p>
          <a:p>
            <a:r>
              <a:rPr lang="en-US" b="1" dirty="0" smtClean="0"/>
              <a:t>Naming conventions of NSRS 2022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Geometric 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Regional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Terrestrial Reference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Frames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Intra Frame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Velocity Models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Geopotential 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Static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Time-varying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Future Plans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8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NSRS Modernization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0" y="1736623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</a:t>
            </a:r>
            <a:r>
              <a:rPr lang="en-US" sz="2400" kern="0" dirty="0">
                <a:latin typeface="Gill Sans MT" panose="020B0502020104020203" pitchFamily="34" charset="0"/>
              </a:rPr>
              <a:t>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590800" y="1611057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Caribbean Terrestrial Reference Frame of 2022 </a:t>
            </a: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	(CTRF2022</a:t>
            </a:r>
            <a:r>
              <a:rPr lang="en-US" sz="2000" kern="0" dirty="0" smtClean="0">
                <a:latin typeface="Gill Sans MT" panose="020B0502020104020203" pitchFamily="34" charset="0"/>
              </a:rPr>
              <a:t>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Pacific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(PTRF2022)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Mariana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(MTRF2022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952625" y="2314575"/>
            <a:ext cx="638175" cy="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952625" y="2314575"/>
            <a:ext cx="781610" cy="91440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52624" y="3028952"/>
            <a:ext cx="781611" cy="1263290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52624" y="3786163"/>
            <a:ext cx="781611" cy="1604989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NSRS Modernization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860425" y="1524000"/>
            <a:ext cx="37115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Old: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NAVD </a:t>
            </a:r>
            <a:r>
              <a:rPr lang="en-US" altLang="en-US" sz="2400" dirty="0">
                <a:cs typeface="Times New Roman" panose="02020603050405020304" pitchFamily="18" charset="0"/>
              </a:rPr>
              <a:t>88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PRVD 02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VIVD09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ASVD02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NMVD03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GUVD04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IGLD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85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IGSN71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GEOID12B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DEFLEC12B</a:t>
            </a: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819400" y="2514600"/>
            <a:ext cx="63246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New: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The North American-Pacific Geopotential Datum of 2022 (NAPGD2022)</a:t>
            </a:r>
          </a:p>
          <a:p>
            <a:pPr marL="457200" lvl="1" indent="0" eaLnBrk="1" hangingPunct="1"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- Will include GEOID2022</a:t>
            </a: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31 May 2017, 1600         TS05C      Reference Systems and Frames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990725"/>
            <a:ext cx="989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38454"/>
            <a:ext cx="98937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Normal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Orthometric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989373" y="2514599"/>
            <a:ext cx="258403" cy="2047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37487" y="4602095"/>
            <a:ext cx="7729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Dynamic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Heights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3837" y="5153110"/>
            <a:ext cx="668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Gravity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43837" y="5534848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Geoid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Undulations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222" y="5965735"/>
            <a:ext cx="11480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Deflections of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t</a:t>
            </a:r>
            <a:r>
              <a:rPr lang="en-US" sz="1100" b="1" dirty="0" smtClean="0">
                <a:solidFill>
                  <a:srgbClr val="FF0000"/>
                </a:solidFill>
              </a:rPr>
              <a:t>he Vertical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37433-97E9-4D94-B898-19FA6F4A2CA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0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 animBg="1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NSRS Modernization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-17206" y="1523999"/>
            <a:ext cx="371157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Old:</a:t>
            </a:r>
          </a:p>
          <a:p>
            <a:pPr marL="457200" lvl="1" indent="0" eaLnBrk="1" hangingPunct="1">
              <a:buNone/>
            </a:pPr>
            <a:r>
              <a:rPr lang="en-US" altLang="en-US" sz="2400" dirty="0" err="1" smtClean="0">
                <a:cs typeface="Times New Roman" panose="02020603050405020304" pitchFamily="18" charset="0"/>
              </a:rPr>
              <a:t>Bluebooking</a:t>
            </a: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(PAGES, ADJUST, B files, G files, FORTRAN)</a:t>
            </a:r>
          </a:p>
          <a:p>
            <a:pPr marL="457200" lvl="1" indent="0" eaLnBrk="1" hangingPunct="1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72E1BF-CDED-4AEF-BB7E-0EC57C96FEF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7650" y="1466798"/>
            <a:ext cx="4991100" cy="374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New: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OPUS-Projects for Everything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GPS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Leveling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Traverse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Gravity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RTK/RTN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More?</a:t>
            </a: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31 May 2017, 1600         TS05C      Reference Systems and Frames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FIG Working Week 2017                          Helsinki, Finland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80901</TotalTime>
  <Words>1827</Words>
  <Application>Microsoft Office PowerPoint</Application>
  <PresentationFormat>On-screen Show (4:3)</PresentationFormat>
  <Paragraphs>440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MS PGothic</vt:lpstr>
      <vt:lpstr>MS PGothic</vt:lpstr>
      <vt:lpstr>Arial</vt:lpstr>
      <vt:lpstr>Calibri</vt:lpstr>
      <vt:lpstr>Gill Sans MT</vt:lpstr>
      <vt:lpstr>Symbol</vt:lpstr>
      <vt:lpstr>Times New Roman</vt:lpstr>
      <vt:lpstr>Verdana</vt:lpstr>
      <vt:lpstr>Wingdings</vt:lpstr>
      <vt:lpstr>Theme1</vt:lpstr>
      <vt:lpstr>Office Theme</vt:lpstr>
      <vt:lpstr>1_Office Theme</vt:lpstr>
      <vt:lpstr>2_Office Theme</vt:lpstr>
      <vt:lpstr>PowerPoint Presentation</vt:lpstr>
      <vt:lpstr>Outline</vt:lpstr>
      <vt:lpstr>NGS Vision</vt:lpstr>
      <vt:lpstr>Replace NAD 83</vt:lpstr>
      <vt:lpstr>Vertical Shifts</vt:lpstr>
      <vt:lpstr>Outline</vt:lpstr>
      <vt:lpstr>NSRS Modernization</vt:lpstr>
      <vt:lpstr>NSRS Modernization</vt:lpstr>
      <vt:lpstr>NSRS Modernization</vt:lpstr>
      <vt:lpstr>Outline</vt:lpstr>
      <vt:lpstr>Replacing the NAD 83’s</vt:lpstr>
      <vt:lpstr>Plate-(pseudo)fixed frames</vt:lpstr>
      <vt:lpstr>Four Frames/Plates in 2022</vt:lpstr>
      <vt:lpstr>PowerPoint Presentation</vt:lpstr>
      <vt:lpstr>Fixed-Epoch Transformation  NAD 83 to “2022”</vt:lpstr>
      <vt:lpstr>NATRF2022 frame is rigid and  fixed to rigid part of the N.A. plate</vt:lpstr>
      <vt:lpstr>Outline</vt:lpstr>
      <vt:lpstr>So if not HTDP, then what?</vt:lpstr>
      <vt:lpstr>Horizontal velocities after Repro1</vt:lpstr>
      <vt:lpstr>CORS Implied Vertical Velocities - Control</vt:lpstr>
      <vt:lpstr>CORS Implied Vertical Velocities – Heat Map</vt:lpstr>
      <vt:lpstr>How to use this information?</vt:lpstr>
      <vt:lpstr>What if this isn’t enough?</vt:lpstr>
      <vt:lpstr>Outline</vt:lpstr>
      <vt:lpstr>NAPGD2022</vt:lpstr>
      <vt:lpstr>NAPGD2022</vt:lpstr>
      <vt:lpstr>Outline</vt:lpstr>
      <vt:lpstr>NAPGD2022:  Pre-decisional items</vt:lpstr>
      <vt:lpstr>Time-Varying Geoid</vt:lpstr>
      <vt:lpstr>Outline</vt:lpstr>
      <vt:lpstr>Future Plans and Summary</vt:lpstr>
      <vt:lpstr>Future Plans and Summary</vt:lpstr>
      <vt:lpstr>To Learn More</vt:lpstr>
      <vt:lpstr>To Learn More</vt:lpstr>
      <vt:lpstr>Questions?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Chris.Harm</dc:creator>
  <cp:lastModifiedBy>Daniel R Roman</cp:lastModifiedBy>
  <cp:revision>2628</cp:revision>
  <cp:lastPrinted>2017-04-21T22:01:19Z</cp:lastPrinted>
  <dcterms:created xsi:type="dcterms:W3CDTF">2009-09-30T12:20:38Z</dcterms:created>
  <dcterms:modified xsi:type="dcterms:W3CDTF">2017-05-23T20:24:48Z</dcterms:modified>
</cp:coreProperties>
</file>