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97"/>
  </p:notesMasterIdLst>
  <p:sldIdLst>
    <p:sldId id="256" r:id="rId3"/>
    <p:sldId id="258" r:id="rId4"/>
    <p:sldId id="391" r:id="rId5"/>
    <p:sldId id="464" r:id="rId6"/>
    <p:sldId id="392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329" r:id="rId26"/>
    <p:sldId id="282" r:id="rId27"/>
    <p:sldId id="308" r:id="rId28"/>
    <p:sldId id="377" r:id="rId29"/>
    <p:sldId id="310" r:id="rId30"/>
    <p:sldId id="422" r:id="rId31"/>
    <p:sldId id="413" r:id="rId32"/>
    <p:sldId id="421" r:id="rId33"/>
    <p:sldId id="418" r:id="rId34"/>
    <p:sldId id="420" r:id="rId35"/>
    <p:sldId id="417" r:id="rId36"/>
    <p:sldId id="419" r:id="rId37"/>
    <p:sldId id="424" r:id="rId38"/>
    <p:sldId id="425" r:id="rId39"/>
    <p:sldId id="426" r:id="rId40"/>
    <p:sldId id="427" r:id="rId41"/>
    <p:sldId id="428" r:id="rId42"/>
    <p:sldId id="429" r:id="rId43"/>
    <p:sldId id="430" r:id="rId44"/>
    <p:sldId id="431" r:id="rId45"/>
    <p:sldId id="438" r:id="rId46"/>
    <p:sldId id="432" r:id="rId47"/>
    <p:sldId id="439" r:id="rId48"/>
    <p:sldId id="414" r:id="rId49"/>
    <p:sldId id="415" r:id="rId50"/>
    <p:sldId id="416" r:id="rId51"/>
    <p:sldId id="440" r:id="rId52"/>
    <p:sldId id="441" r:id="rId53"/>
    <p:sldId id="442" r:id="rId54"/>
    <p:sldId id="444" r:id="rId55"/>
    <p:sldId id="445" r:id="rId56"/>
    <p:sldId id="443" r:id="rId57"/>
    <p:sldId id="446" r:id="rId58"/>
    <p:sldId id="447" r:id="rId59"/>
    <p:sldId id="448" r:id="rId60"/>
    <p:sldId id="449" r:id="rId61"/>
    <p:sldId id="277" r:id="rId62"/>
    <p:sldId id="462" r:id="rId63"/>
    <p:sldId id="300" r:id="rId64"/>
    <p:sldId id="306" r:id="rId65"/>
    <p:sldId id="307" r:id="rId66"/>
    <p:sldId id="463" r:id="rId67"/>
    <p:sldId id="365" r:id="rId68"/>
    <p:sldId id="364" r:id="rId69"/>
    <p:sldId id="368" r:id="rId70"/>
    <p:sldId id="369" r:id="rId71"/>
    <p:sldId id="263" r:id="rId72"/>
    <p:sldId id="264" r:id="rId73"/>
    <p:sldId id="298" r:id="rId74"/>
    <p:sldId id="296" r:id="rId75"/>
    <p:sldId id="342" r:id="rId76"/>
    <p:sldId id="267" r:id="rId77"/>
    <p:sldId id="268" r:id="rId78"/>
    <p:sldId id="450" r:id="rId79"/>
    <p:sldId id="452" r:id="rId80"/>
    <p:sldId id="453" r:id="rId81"/>
    <p:sldId id="451" r:id="rId82"/>
    <p:sldId id="454" r:id="rId83"/>
    <p:sldId id="455" r:id="rId84"/>
    <p:sldId id="458" r:id="rId85"/>
    <p:sldId id="456" r:id="rId86"/>
    <p:sldId id="457" r:id="rId87"/>
    <p:sldId id="335" r:id="rId88"/>
    <p:sldId id="340" r:id="rId89"/>
    <p:sldId id="341" r:id="rId90"/>
    <p:sldId id="332" r:id="rId91"/>
    <p:sldId id="459" r:id="rId92"/>
    <p:sldId id="423" r:id="rId93"/>
    <p:sldId id="460" r:id="rId94"/>
    <p:sldId id="461" r:id="rId95"/>
    <p:sldId id="375" r:id="rId9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00FF00"/>
    <a:srgbClr val="A8229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40" autoAdjust="0"/>
    <p:restoredTop sz="94660"/>
  </p:normalViewPr>
  <p:slideViewPr>
    <p:cSldViewPr>
      <p:cViewPr>
        <p:scale>
          <a:sx n="80" d="100"/>
          <a:sy n="80" d="100"/>
        </p:scale>
        <p:origin x="-102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473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5BB94C-A7DB-4C36-A364-F452B1A658BA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79D12A-2707-4E94-A46B-E41A3C534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792B3-641E-4BDE-AF9E-97733A47D1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Federal Communications</a:t>
            </a:r>
            <a:r>
              <a:rPr lang="en-US" baseline="0" dirty="0" smtClean="0"/>
              <a:t> Commission, </a:t>
            </a:r>
            <a:r>
              <a:rPr lang="en-US" dirty="0" err="1" smtClean="0"/>
              <a:t>Interdepartment</a:t>
            </a:r>
            <a:r>
              <a:rPr lang="en-US" dirty="0" smtClean="0"/>
              <a:t> Radio Advisory Committee, </a:t>
            </a:r>
            <a:r>
              <a:rPr lang="en-US" dirty="0" err="1" smtClean="0"/>
              <a:t>Natl</a:t>
            </a:r>
            <a:r>
              <a:rPr lang="en-US" dirty="0" smtClean="0"/>
              <a:t> Telecommunications and Information</a:t>
            </a:r>
            <a:r>
              <a:rPr lang="en-US" baseline="0" dirty="0" smtClean="0"/>
              <a:t> Administration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 to FGCS</a:t>
            </a:r>
            <a:r>
              <a:rPr lang="en-US" baseline="0" dirty="0" smtClean="0"/>
              <a:t> website in right column of NGS homepage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EBAC5-B2E0-4499-A1CA-D6BD726FEFBE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7388"/>
            <a:ext cx="4572000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026"/>
            <a:ext cx="5487988" cy="4112926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A2F54-3CD3-4349-B7B6-DF5F1A50A77D}" type="slidenum">
              <a:rPr lang="en-US" smtClean="0">
                <a:latin typeface="Arial" pitchFamily="34" charset="0"/>
              </a:rPr>
              <a:pPr/>
              <a:t>52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464"/>
            <a:ext cx="5029200" cy="4116049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9791-1C4C-47B3-8F0C-AFB5B30A5927}" type="slidenum">
              <a:rPr lang="en-US" smtClean="0">
                <a:latin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1" tIns="45716" rIns="91431" bIns="45716"/>
          <a:lstStyle/>
          <a:p>
            <a:pPr eaLnBrk="1" hangingPunct="1"/>
            <a:endParaRPr lang="en-US" sz="24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Coastal and Shoreline Change Analysis</a:t>
            </a:r>
            <a:r>
              <a:rPr lang="en-US" baseline="0" dirty="0" smtClean="0"/>
              <a:t>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62E19-C42A-4F1E-8D85-EBB302AAE53A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Shown on the state are the 12 Caltrans districts; the counties are arranged by which CT District they are in.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464306-126A-418E-9963-F2C22C9F4892}" type="slidenum">
              <a:rPr lang="en-US" smtClean="0">
                <a:latin typeface="Arial" pitchFamily="34" charset="0"/>
              </a:rPr>
              <a:pPr/>
              <a:t>71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To better spread out and make easier </a:t>
            </a:r>
            <a:r>
              <a:rPr lang="en-US" dirty="0" err="1" smtClean="0">
                <a:latin typeface="Arial" pitchFamily="34" charset="0"/>
              </a:rPr>
              <a:t>accesss</a:t>
            </a:r>
            <a:r>
              <a:rPr lang="en-US" dirty="0" smtClean="0">
                <a:latin typeface="Arial" pitchFamily="34" charset="0"/>
              </a:rPr>
              <a:t> to vertical control, NGS started an initiative in the mid-1990’s called Height Modernization, whereby GPS data was observed in networks often at the scale of a county.  This shows Sac County before the Sac Valley HM project was loaded in mid- 2010.  Because conversion </a:t>
            </a:r>
            <a:r>
              <a:rPr lang="en-US" dirty="0" err="1" smtClean="0">
                <a:latin typeface="Arial" pitchFamily="34" charset="0"/>
              </a:rPr>
              <a:t>fr</a:t>
            </a:r>
            <a:r>
              <a:rPr lang="en-US" dirty="0" smtClean="0">
                <a:latin typeface="Arial" pitchFamily="34" charset="0"/>
              </a:rPr>
              <a:t> GE to GM is not working (can someone help?), these are not the most current.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25FBF-1528-4D3B-9E9B-BE7B78325C37}" type="slidenum">
              <a:rPr lang="en-US" smtClean="0">
                <a:latin typeface="Arial" pitchFamily="34" charset="0"/>
              </a:rPr>
              <a:pPr/>
              <a:t>76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Allen Osborne Associates </a:t>
            </a:r>
            <a:r>
              <a:rPr lang="en-US" dirty="0" err="1" smtClean="0"/>
              <a:t>Dorne-Margolin</a:t>
            </a:r>
            <a:r>
              <a:rPr lang="en-US" dirty="0" smtClean="0"/>
              <a:t> </a:t>
            </a:r>
            <a:r>
              <a:rPr lang="en-US" dirty="0" err="1" smtClean="0"/>
              <a:t>Turborogue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Intl GNSS Service, Earth Orientation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16632-F57D-4F42-8695-DD6D4CE6F331}" type="slidenum">
              <a:rPr lang="en-US" smtClean="0">
                <a:latin typeface="Arial" pitchFamily="34" charset="0"/>
              </a:rPr>
              <a:pPr/>
              <a:t>83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820D3-1A3B-4E0C-8FAF-AED835B8739F}" type="slidenum">
              <a:rPr lang="en-US" smtClean="0">
                <a:latin typeface="Arial" pitchFamily="34" charset="0"/>
              </a:rPr>
              <a:pPr/>
              <a:t>84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Error in</a:t>
            </a:r>
            <a:r>
              <a:rPr lang="en-US" baseline="0" dirty="0" smtClean="0"/>
              <a:t> source data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NAD83=2 cm) AND in transformations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going </a:t>
            </a:r>
            <a:r>
              <a:rPr lang="en-US" baseline="0" dirty="0" err="1" smtClean="0"/>
              <a:t>fr</a:t>
            </a:r>
            <a:r>
              <a:rPr lang="en-US" baseline="0" dirty="0" smtClean="0"/>
              <a:t> 83 to 88 = 5cm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 orbit parameters; Intl Earth Rotation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</a:t>
            </a:r>
            <a:r>
              <a:rPr lang="en-US" baseline="0" dirty="0" smtClean="0"/>
              <a:t> Center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23AAC-86AB-4319-A919-A14298B43B0D}" type="slidenum">
              <a:rPr lang="en-US"/>
              <a:pPr/>
              <a:t>17</a:t>
            </a:fld>
            <a:endParaRPr lang="en-US"/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2175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542" y="4344370"/>
            <a:ext cx="6669458" cy="4799631"/>
          </a:xfrm>
        </p:spPr>
        <p:txBody>
          <a:bodyPr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 public</a:t>
            </a:r>
            <a:r>
              <a:rPr lang="en-US" baseline="0" dirty="0" smtClean="0"/>
              <a:t> an opportunity to observe surveyors in action and to learn about one of the world’s oldest professions.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 are rejected; in</a:t>
            </a:r>
            <a:r>
              <a:rPr lang="en-US" baseline="0" dirty="0" smtClean="0"/>
              <a:t> this case, these were NOT NAVD88 level 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777E9-4F8F-44DF-8B17-E6A55E34F22C}" type="slidenum">
              <a:rPr lang="en-US"/>
              <a:pPr/>
              <a:t>30</a:t>
            </a:fld>
            <a:endParaRPr lang="en-US"/>
          </a:p>
        </p:txBody>
      </p:sp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some of the properties of OPUS Projects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“tails” in</a:t>
            </a:r>
            <a:r>
              <a:rPr lang="en-US" baseline="0" dirty="0" smtClean="0"/>
              <a:t> central CA are data collected after the original data acquisition plan was completed ahead of schedule.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9D12A-2707-4E94-A46B-E41A3C534B3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E4FF9-E8B5-4E35-B95D-E6145CECF07B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C5178-76E8-4807-94A2-33D9EE901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34608-F4D0-4697-A291-658B97C72AFF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C552-9394-4055-8AFD-772A0945D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0F9A9-A068-4D4D-9698-7A00CE0A1AF1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AB8D9-16EE-4A6D-A467-AE363AF82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E72DE-4FD5-420B-ADB3-57B865931655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A1C51-F9EC-47B3-BE9D-A0B5EB120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C4CF4-A229-4999-88AD-6EE9E06979DB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2B368-7AB8-4845-8A19-A5DAFE268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4FFF-D665-41CD-9A5C-8BB4B28D0B2A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A9B0D-DB3C-4CC1-BDE5-AA2891909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FFD13-8FFC-4049-8343-0B5BBC28E14F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95333-A103-4F60-8CE4-AAD296158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5EFCE-04A8-4AFB-838E-FA425204DC01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A9E8-59F6-44A7-A3A6-0B783CF09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6619-D332-41BF-8E31-236D74B91179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E6CD3-AAFF-41D1-8489-866F3555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51E62-4224-42C3-B935-22C9A2F3907A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D8C00-268C-4C8D-932F-75DA6A6B7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E2654-EE13-4A66-B20A-E9DBF85871D8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D06AA-475D-41C4-B816-D42F47838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eader Sli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1CA09E-3526-4A59-B8E7-D22BFFA6875D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5EC216-D24B-4034-BB63-040A6DA5F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C8026C-B8BB-4FF2-9A14-084DFFB367B4}" type="datetimeFigureOut">
              <a:rPr lang="en-US"/>
              <a:pPr>
                <a:defRPr/>
              </a:pPr>
              <a:t>4/7/2011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D039B8-3E43-4B6D-843B-5D62EF83B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rti.ikehara@noaa.go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ia.doc.gov/filings/2011/NTIA_FCCletter_01122011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Ross.Mackay@noaa.gov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gdc.gov/participation/working-groups-subcommittees/fgc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pbo.unavco.org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ftp://ftp.ngs.noaa.gov/pub/marti/Presentations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hyperlink" Target="http://www.ngs.noaa.gov/web/science_edu/presentations_archiv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Header Sli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851025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State of NGS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2011 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95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Marti </a:t>
            </a:r>
            <a:r>
              <a:rPr lang="en-US" sz="31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Ikehara</a:t>
            </a:r>
            <a:endParaRPr lang="en-US" sz="31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California Geodetic Advisor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Marti.ikehara@noaa.gov</a:t>
            </a:r>
            <a:endParaRPr lang="en-US" sz="2800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Sacramento, CA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http://www.ngs.noaa.gov/web/science_edu/presentations_archive</a:t>
            </a:r>
            <a:endParaRPr lang="en-US" sz="3800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State of NGS Seminar, Riverside, CA, 2011</a:t>
            </a:r>
            <a:endParaRPr lang="en-US" sz="18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248400" y="6627813"/>
            <a:ext cx="28956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latin typeface="Calibri" pitchFamily="34" charset="0"/>
              </a:rPr>
              <a:t>Slide by J. Griffiths and the MYCS Team</a:t>
            </a:r>
          </a:p>
        </p:txBody>
      </p:sp>
      <p:pic>
        <p:nvPicPr>
          <p:cNvPr id="6152" name="Picture 8" descr="slide 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8775"/>
            <a:ext cx="8534400" cy="64992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slide 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11163"/>
            <a:ext cx="8305800" cy="644683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slide 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229600" cy="64484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slide 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0850"/>
            <a:ext cx="8667750" cy="64071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slide 1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77838"/>
            <a:ext cx="8534400" cy="638016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slide 1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23887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3300" y="209800"/>
            <a:ext cx="8458200" cy="906483"/>
          </a:xfrm>
        </p:spPr>
        <p:txBody>
          <a:bodyPr/>
          <a:lstStyle/>
          <a:p>
            <a:pPr eaLnBrk="1" hangingPunct="1"/>
            <a:r>
              <a:rPr lang="en-US" sz="3500" dirty="0" smtClean="0">
                <a:latin typeface="Arial" charset="0"/>
                <a:ea typeface="ＭＳ Ｐゴシック" charset="-128"/>
              </a:rPr>
              <a:t>Key Changes With New CORS Solution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81" y="884725"/>
            <a:ext cx="8868888" cy="59139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1 </a:t>
            </a:r>
            <a:r>
              <a:rPr lang="en-US" sz="2300" dirty="0" err="1" smtClean="0">
                <a:latin typeface="Arial" charset="0"/>
                <a:ea typeface="ＭＳ Ｐゴシック" charset="-128"/>
              </a:rPr>
              <a:t>ppm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 scale change due to relative &gt;&gt; absolute antenna PCV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Distinction between computed (tracked) &amp; modeled (HTDP)       velocities must be 	maintained &amp; </a:t>
            </a:r>
            <a:r>
              <a:rPr lang="en-US" sz="2300" b="1" i="1" dirty="0" smtClean="0">
                <a:latin typeface="Arial" charset="0"/>
                <a:ea typeface="ＭＳ Ｐゴシック" charset="-128"/>
              </a:rPr>
              <a:t>emphasized</a:t>
            </a:r>
            <a:r>
              <a:rPr lang="en-US" sz="2300" i="1" dirty="0" smtClean="0">
                <a:latin typeface="Arial" charset="0"/>
                <a:ea typeface="ＭＳ Ｐゴシック" charset="-128"/>
              </a:rPr>
              <a:t> ; 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OPUS might use only CORS with computed velocities- minimum 2.5 years history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NAD83 CORS </a:t>
            </a:r>
            <a:r>
              <a:rPr lang="en-US" sz="2300" b="1" u="sng" dirty="0" smtClean="0">
                <a:latin typeface="Arial" charset="0"/>
                <a:ea typeface="ＭＳ Ｐゴシック" charset="-128"/>
              </a:rPr>
              <a:t>(&amp; OPUS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) epoch changed from 2002.0 to 2010.0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New CORS </a:t>
            </a:r>
            <a:r>
              <a:rPr lang="en-US" sz="2300" dirty="0" err="1" smtClean="0">
                <a:latin typeface="Arial" charset="0"/>
                <a:ea typeface="ＭＳ Ｐゴシック" charset="-128"/>
              </a:rPr>
              <a:t>coords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 to be released JULY, 2011; 2-month overlap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i="1" u="sng" dirty="0" smtClean="0">
                <a:latin typeface="Arial" charset="0"/>
                <a:ea typeface="ＭＳ Ｐゴシック" charset="-128"/>
              </a:rPr>
              <a:t>Likely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 readjustment of passive control &amp; new hybrid </a:t>
            </a:r>
            <a:r>
              <a:rPr lang="en-US" sz="2300" dirty="0" err="1" smtClean="0">
                <a:latin typeface="Arial" charset="0"/>
                <a:ea typeface="ＭＳ Ｐゴシック" charset="-128"/>
              </a:rPr>
              <a:t>geoid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 model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NO transformation model from old to new CORS coordinates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u="sng" dirty="0" smtClean="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WEBINAR  held March 8 available for download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827" name="Picture 11" descr="DanglingRope DR2 disk small"/>
          <p:cNvPicPr>
            <a:picLocks noChangeArrowheads="1"/>
          </p:cNvPicPr>
          <p:nvPr/>
        </p:nvPicPr>
        <p:blipFill>
          <a:blip r:embed="rId3" cstate="print"/>
          <a:srcRect l="8496" t="5078" r="11719" b="9766"/>
          <a:stretch>
            <a:fillRect/>
          </a:stretch>
        </p:blipFill>
        <p:spPr bwMode="auto">
          <a:xfrm>
            <a:off x="0" y="1102641"/>
            <a:ext cx="2193925" cy="1654175"/>
          </a:xfrm>
          <a:prstGeom prst="rect">
            <a:avLst/>
          </a:prstGeom>
          <a:noFill/>
        </p:spPr>
      </p:pic>
      <p:pic>
        <p:nvPicPr>
          <p:cNvPr id="1058828" name="Picture 12" descr="104_0463"/>
          <p:cNvPicPr>
            <a:picLocks noChangeArrowheads="1"/>
          </p:cNvPicPr>
          <p:nvPr/>
        </p:nvPicPr>
        <p:blipFill>
          <a:blip r:embed="rId4" cstate="print">
            <a:lum bright="-12000" contrast="18000"/>
          </a:blip>
          <a:srcRect l="15070" t="23425" r="14583"/>
          <a:stretch>
            <a:fillRect/>
          </a:stretch>
        </p:blipFill>
        <p:spPr bwMode="auto">
          <a:xfrm>
            <a:off x="6950075" y="1115341"/>
            <a:ext cx="2193925" cy="1593850"/>
          </a:xfrm>
          <a:prstGeom prst="rect">
            <a:avLst/>
          </a:prstGeom>
          <a:noFill/>
        </p:spPr>
      </p:pic>
      <p:sp>
        <p:nvSpPr>
          <p:cNvPr id="1058829" name="Line 13"/>
          <p:cNvSpPr>
            <a:spLocks noChangeShapeType="1"/>
          </p:cNvSpPr>
          <p:nvPr/>
        </p:nvSpPr>
        <p:spPr bwMode="auto">
          <a:xfrm flipV="1">
            <a:off x="1181100" y="1610642"/>
            <a:ext cx="6907213" cy="227012"/>
          </a:xfrm>
          <a:prstGeom prst="line">
            <a:avLst/>
          </a:prstGeom>
          <a:noFill/>
          <a:ln w="41275" cmpd="sng">
            <a:solidFill>
              <a:srgbClr val="C00000"/>
            </a:solidFill>
            <a:prstDash val="sysDot"/>
            <a:round/>
            <a:headEnd type="oval" w="sm" len="med"/>
            <a:tailEnd type="oval" w="sm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" name="Picture 13" descr="OPUS schemati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440" y="1264673"/>
            <a:ext cx="5134369" cy="3226019"/>
          </a:xfrm>
          <a:prstGeom prst="rect">
            <a:avLst/>
          </a:prstGeom>
        </p:spPr>
      </p:pic>
      <p:sp>
        <p:nvSpPr>
          <p:cNvPr id="1058825" name="Text Box 9"/>
          <p:cNvSpPr txBox="1">
            <a:spLocks noChangeArrowheads="1"/>
          </p:cNvSpPr>
          <p:nvPr/>
        </p:nvSpPr>
        <p:spPr bwMode="auto">
          <a:xfrm>
            <a:off x="0" y="4600211"/>
            <a:ext cx="9144000" cy="2123658"/>
          </a:xfrm>
          <a:prstGeom prst="rect">
            <a:avLst/>
          </a:prstGeom>
          <a:solidFill>
            <a:srgbClr val="0033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&gt;15 min of L1/L2 GPS data &gt;&gt;&gt; geodesy.noaa.gov/OPUS/</a:t>
            </a:r>
            <a:endParaRPr lang="en-US" sz="20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Processed automatically on NGS </a:t>
            </a: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computers, tied to CORS</a:t>
            </a:r>
            <a:endParaRPr lang="en-US" sz="2000" dirty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Solution </a:t>
            </a: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via email - in minutes</a:t>
            </a:r>
          </a:p>
          <a:p>
            <a:pPr algn="ctr">
              <a:lnSpc>
                <a:spcPct val="150000"/>
              </a:lnSpc>
            </a:pPr>
            <a:r>
              <a:rPr lang="en-US" sz="2800" u="sng" dirty="0">
                <a:solidFill>
                  <a:srgbClr val="FFFF00"/>
                </a:solidFill>
                <a:cs typeface="Times New Roman" pitchFamily="18" charset="0"/>
              </a:rPr>
              <a:t>Fast, easy, consistent access to </a:t>
            </a:r>
            <a:r>
              <a:rPr lang="en-US" sz="2800" u="sng" dirty="0" smtClean="0">
                <a:solidFill>
                  <a:srgbClr val="FFFF00"/>
                </a:solidFill>
                <a:cs typeface="Times New Roman" pitchFamily="18" charset="0"/>
              </a:rPr>
              <a:t>NSRS</a:t>
            </a:r>
          </a:p>
        </p:txBody>
      </p:sp>
      <p:sp>
        <p:nvSpPr>
          <p:cNvPr id="1058826" name="Text Box 10"/>
          <p:cNvSpPr txBox="1">
            <a:spLocks noChangeArrowheads="1"/>
          </p:cNvSpPr>
          <p:nvPr/>
        </p:nvSpPr>
        <p:spPr bwMode="auto">
          <a:xfrm>
            <a:off x="69850" y="413908"/>
            <a:ext cx="89741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/>
            <a:r>
              <a:rPr lang="en-US" sz="3200" dirty="0">
                <a:latin typeface="Arial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Online Positioning User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Service (OPUS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US- pg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50" y="380009"/>
            <a:ext cx="7458075" cy="4181475"/>
          </a:xfrm>
          <a:prstGeom prst="rect">
            <a:avLst/>
          </a:prstGeom>
          <a:ln w="25400">
            <a:solidFill>
              <a:srgbClr val="FF3300"/>
            </a:solidFill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38130" y="2090470"/>
            <a:ext cx="109677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e-mail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22037" y="2766004"/>
            <a:ext cx="143126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GPS file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33907" y="3375386"/>
            <a:ext cx="1504538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antenna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33913" y="4023795"/>
            <a:ext cx="2463426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antenna height </a:t>
            </a:r>
          </a:p>
        </p:txBody>
      </p:sp>
      <p:pic>
        <p:nvPicPr>
          <p:cNvPr id="9" name="Picture 8" descr="OPUS- pg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873" y="1383348"/>
            <a:ext cx="7429500" cy="51911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539708" y="1553378"/>
            <a:ext cx="1820863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OPTIONS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90657" y="2786392"/>
            <a:ext cx="2736028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in/exclude CORS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22131" y="2071917"/>
            <a:ext cx="278796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extended solution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983179" y="3378177"/>
            <a:ext cx="1626918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SPC zone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8129" y="3815577"/>
            <a:ext cx="3431969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cs typeface="Times New Roman" pitchFamily="18" charset="0"/>
              </a:rPr>
              <a:t>geoid</a:t>
            </a:r>
            <a:r>
              <a:rPr lang="en-US" sz="2000" dirty="0" smtClean="0">
                <a:cs typeface="Times New Roman" pitchFamily="18" charset="0"/>
              </a:rPr>
              <a:t> model – ‘03/‘09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250384" y="4252977"/>
            <a:ext cx="1359710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project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392887" y="4680477"/>
            <a:ext cx="121720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profile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22688" y="5117877"/>
            <a:ext cx="1387402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publish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289456" y="5888846"/>
            <a:ext cx="4429497" cy="707886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    OPUS-RS   or   OPUS-Static</a:t>
            </a:r>
            <a:endParaRPr lang="en-US" sz="2000" dirty="0">
              <a:cs typeface="Times New Roman" pitchFamily="18" charset="0"/>
            </a:endParaRPr>
          </a:p>
          <a:p>
            <a:r>
              <a:rPr lang="en-US" sz="2000" dirty="0" smtClean="0">
                <a:cs typeface="Times New Roman" pitchFamily="18" charset="0"/>
              </a:rPr>
              <a:t>(15 min-2 hr)       (2-48 hr)</a:t>
            </a:r>
            <a:endParaRPr lang="en-US" sz="20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t Whitney BM OPUS Report.jpg"/>
          <p:cNvPicPr>
            <a:picLocks noChangeAspect="1"/>
          </p:cNvPicPr>
          <p:nvPr/>
        </p:nvPicPr>
        <p:blipFill>
          <a:blip r:embed="rId2" cstate="print"/>
          <a:srcRect r="30519"/>
          <a:stretch>
            <a:fillRect/>
          </a:stretch>
        </p:blipFill>
        <p:spPr>
          <a:xfrm>
            <a:off x="1009908" y="605642"/>
            <a:ext cx="7136040" cy="6050478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843117" y="1669"/>
            <a:ext cx="7505236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3200" dirty="0">
                <a:latin typeface="Arial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Arial" charset="0"/>
                <a:cs typeface="Times New Roman" pitchFamily="18" charset="0"/>
              </a:rPr>
              <a:t>OPUS Solution Report</a:t>
            </a:r>
            <a:endParaRPr lang="en-US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1278" y="3265707"/>
            <a:ext cx="3776351" cy="7956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9591209">
            <a:off x="4809507" y="3241960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34260" y="4144177"/>
            <a:ext cx="7505236" cy="120032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32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20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check your OPUS reports (March – August, 2010)</a:t>
            </a:r>
          </a:p>
          <a:p>
            <a:pPr marL="342900" indent="-342900" algn="ctr" eaLnBrk="1" hangingPunct="1"/>
            <a:r>
              <a:rPr lang="en-US" sz="20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for incorrect accuracy estimate for </a:t>
            </a:r>
            <a:r>
              <a:rPr lang="en-US" sz="2000" u="sng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Orthometric</a:t>
            </a:r>
            <a:r>
              <a:rPr lang="en-US" sz="2000" u="sng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2000" u="sng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Height </a:t>
            </a:r>
            <a:endParaRPr lang="en-US" sz="2000" b="0" dirty="0" smtClean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 marL="342900" indent="-342900" algn="ctr" eaLnBrk="1" hangingPunct="1"/>
            <a:endParaRPr lang="en-US" sz="20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42608" y="3645724"/>
            <a:ext cx="807522" cy="45126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28700" y="2662520"/>
            <a:ext cx="3792071" cy="672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Table of Contents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NGS Priorities: CORS, OPUS, GRAV-D, Ht Mod</a:t>
            </a:r>
          </a:p>
          <a:p>
            <a:pPr eaLnBrk="1" hangingPunct="1"/>
            <a:r>
              <a:rPr lang="en-US" sz="2800" dirty="0" smtClean="0"/>
              <a:t>Update of activities within each Division</a:t>
            </a:r>
          </a:p>
          <a:p>
            <a:pPr lvl="1" eaLnBrk="1" hangingPunct="1"/>
            <a:r>
              <a:rPr lang="en-US" sz="2400" dirty="0" smtClean="0"/>
              <a:t>Geodetic Services</a:t>
            </a:r>
          </a:p>
          <a:p>
            <a:pPr lvl="1" eaLnBrk="1" hangingPunct="1"/>
            <a:r>
              <a:rPr lang="en-US" sz="2400" dirty="0" smtClean="0"/>
              <a:t>Spatial Reference System</a:t>
            </a:r>
          </a:p>
          <a:p>
            <a:pPr lvl="1" eaLnBrk="1" hangingPunct="1"/>
            <a:r>
              <a:rPr lang="en-US" sz="2400" dirty="0" smtClean="0"/>
              <a:t>Remote Sensing</a:t>
            </a:r>
          </a:p>
          <a:p>
            <a:pPr lvl="1" eaLnBrk="1" hangingPunct="1"/>
            <a:r>
              <a:rPr lang="en-US" sz="2400" dirty="0" smtClean="0"/>
              <a:t>Observations and Analysis</a:t>
            </a:r>
          </a:p>
          <a:p>
            <a:pPr lvl="1" eaLnBrk="1" hangingPunct="1"/>
            <a:r>
              <a:rPr lang="en-US" sz="2400" dirty="0" smtClean="0"/>
              <a:t>Systems Development</a:t>
            </a:r>
          </a:p>
          <a:p>
            <a:pPr lvl="1" eaLnBrk="1" hangingPunct="1"/>
            <a:r>
              <a:rPr lang="en-US" sz="2400" dirty="0" smtClean="0"/>
              <a:t>Geosciences Research</a:t>
            </a:r>
          </a:p>
          <a:p>
            <a:pPr eaLnBrk="1" hangingPunct="1"/>
            <a:r>
              <a:rPr lang="en-US" sz="2800" dirty="0" smtClean="0"/>
              <a:t>NGS as part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USRSall-h.15-m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74" y="0"/>
            <a:ext cx="9067067" cy="68580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9850" y="13544"/>
            <a:ext cx="8974138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/>
            <a:r>
              <a:rPr lang="en-US" sz="3200" dirty="0">
                <a:latin typeface="Arial" charset="0"/>
                <a:cs typeface="Times New Roman" pitchFamily="18" charset="0"/>
              </a:rPr>
              <a:t> </a:t>
            </a:r>
            <a:r>
              <a:rPr lang="en-US" sz="2800" b="0" dirty="0" smtClean="0">
                <a:latin typeface="Times New Roman" pitchFamily="18" charset="0"/>
                <a:cs typeface="Times New Roman" pitchFamily="18" charset="0"/>
              </a:rPr>
              <a:t>Predicted 15-minute OPUS-RS N/S or E/W Standard Error</a:t>
            </a:r>
            <a:endParaRPr lang="en-US" sz="2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8403" r="23228" b="40575"/>
          <a:stretch>
            <a:fillRect/>
          </a:stretch>
        </p:blipFill>
        <p:spPr bwMode="auto">
          <a:xfrm>
            <a:off x="5411094" y="639007"/>
            <a:ext cx="3410716" cy="15620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US-RS map for LV a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5" y="657225"/>
            <a:ext cx="7600950" cy="554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ut OPUS accura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16044"/>
            <a:ext cx="9144000" cy="4962154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3238" y="413345"/>
            <a:ext cx="81200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OPUS-RS Accuracy Map Tool –</a:t>
            </a:r>
          </a:p>
          <a:p>
            <a:pPr algn="ctr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Links on “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About OPUS” Page &amp; in CORS Newsletter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 rot="2700000">
            <a:off x="1757548" y="3728852"/>
            <a:ext cx="807522" cy="13537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UR CORNERS OPUS-DB data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9469" y="0"/>
            <a:ext cx="59613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6523" y="414666"/>
            <a:ext cx="3249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OPUS – </a:t>
            </a:r>
          </a:p>
          <a:p>
            <a:pPr algn="ctr"/>
            <a:r>
              <a:rPr lang="en-US" sz="2000" dirty="0" smtClean="0"/>
              <a:t>Datasheet Publishing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-68929" y="1488566"/>
            <a:ext cx="3355406" cy="2419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 smtClean="0"/>
              <a:t>Publishing Criteria:</a:t>
            </a:r>
            <a:endParaRPr lang="en-US" dirty="0" smtClean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NGS-calibrated GPS antenna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4 hour data span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70% observations used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70% fixed ambiguities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&lt; 0.04m H peak-to-peak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&lt; 0.08m V peak-to-peak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343400"/>
            <a:ext cx="2175596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 smtClean="0"/>
              <a:t>Uses:</a:t>
            </a:r>
            <a:endParaRPr lang="en-US" dirty="0" smtClean="0"/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GPS on BMs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PLSS / GCDB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Data archive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Data sharing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NSPSMO.org: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Surveying USA</a:t>
            </a:r>
            <a:r>
              <a:rPr lang="en-US" dirty="0" smtClean="0"/>
              <a:t>, 3/19</a:t>
            </a:r>
            <a:br>
              <a:rPr lang="en-US" dirty="0" smtClean="0"/>
            </a:br>
            <a:r>
              <a:rPr lang="en-US" dirty="0" smtClean="0"/>
              <a:t>could support NGS </a:t>
            </a:r>
            <a:r>
              <a:rPr lang="en-US" dirty="0" err="1" smtClean="0"/>
              <a:t>geoid</a:t>
            </a:r>
            <a:r>
              <a:rPr lang="en-US" dirty="0" smtClean="0"/>
              <a:t> modeling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3043"/>
          <a:stretch>
            <a:fillRect/>
          </a:stretch>
        </p:blipFill>
        <p:spPr bwMode="auto">
          <a:xfrm>
            <a:off x="304800" y="1600200"/>
            <a:ext cx="867266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dirty="0" smtClean="0"/>
              <a:t>NSPS Surveying USA </a:t>
            </a:r>
            <a:r>
              <a:rPr lang="en-US" dirty="0" smtClean="0">
                <a:solidFill>
                  <a:srgbClr val="D60093"/>
                </a:solidFill>
              </a:rPr>
              <a:t>or </a:t>
            </a:r>
            <a:r>
              <a:rPr lang="en-US" b="1" u="sng" dirty="0" smtClean="0">
                <a:solidFill>
                  <a:srgbClr val="D60093"/>
                </a:solidFill>
              </a:rPr>
              <a:t>ANYTIME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NGS can use </a:t>
            </a:r>
            <a:r>
              <a:rPr lang="en-US" sz="4000" i="1" dirty="0" smtClean="0"/>
              <a:t>4 hours DF at an ‘88 BM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Dual-frequency GPS for 4.25 hours</a:t>
            </a:r>
          </a:p>
          <a:p>
            <a:r>
              <a:rPr lang="en-US" dirty="0" smtClean="0"/>
              <a:t>Where?  Not at same nor rejected locations, unless ‘h’ is shown as reason (Col V)</a:t>
            </a:r>
          </a:p>
          <a:p>
            <a:pPr lvl="1"/>
            <a:r>
              <a:rPr lang="en-US" dirty="0" smtClean="0"/>
              <a:t>Review map</a:t>
            </a:r>
            <a:r>
              <a:rPr lang="en-US" sz="2400" dirty="0" smtClean="0"/>
              <a:t>(CA) </a:t>
            </a:r>
            <a:r>
              <a:rPr lang="en-US" dirty="0" smtClean="0"/>
              <a:t>and </a:t>
            </a:r>
            <a:r>
              <a:rPr lang="en-US" dirty="0" err="1" smtClean="0"/>
              <a:t>xls</a:t>
            </a:r>
            <a:r>
              <a:rPr lang="en-US" dirty="0" smtClean="0"/>
              <a:t> files on my web site </a:t>
            </a:r>
            <a:r>
              <a:rPr lang="en-US" sz="2400" dirty="0" smtClean="0"/>
              <a:t>(CGAR)</a:t>
            </a:r>
          </a:p>
          <a:p>
            <a:r>
              <a:rPr lang="en-US" dirty="0" smtClean="0"/>
              <a:t>Looking for GPS ellipsoid height data at a BM that has a leveled NAVD88 height AND is not likely to have subsided since 1988 </a:t>
            </a:r>
            <a:r>
              <a:rPr lang="en-US" sz="2800" dirty="0" smtClean="0"/>
              <a:t>or level date</a:t>
            </a:r>
            <a:endParaRPr lang="en-US" dirty="0" smtClean="0"/>
          </a:p>
          <a:p>
            <a:r>
              <a:rPr lang="en-US" dirty="0" smtClean="0"/>
              <a:t>Data submitted to OPUS-DB can contribute to next iteration of NGS </a:t>
            </a:r>
            <a:r>
              <a:rPr lang="en-US" dirty="0" err="1" smtClean="0"/>
              <a:t>geoid</a:t>
            </a:r>
            <a:r>
              <a:rPr lang="en-US" dirty="0" smtClean="0"/>
              <a:t> model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GEOID09 published in Sept 09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California, GEOID03 considered 567 bench marks with GPS data (ellipsoid heights), and kept 549</a:t>
            </a:r>
          </a:p>
          <a:p>
            <a:r>
              <a:rPr lang="en-US" smtClean="0"/>
              <a:t>In GEOID09, there were 833 considered; 738 were included, a 36% increase from Geoid03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340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 bwMode="auto">
          <a:xfrm rot="9897394" flipH="1">
            <a:off x="230388" y="2992092"/>
            <a:ext cx="239884" cy="632614"/>
          </a:xfrm>
          <a:prstGeom prst="upArrow">
            <a:avLst>
              <a:gd name="adj1" fmla="val 50000"/>
              <a:gd name="adj2" fmla="val 7700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10287000" cy="623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Surveying USA results shared on OPUS-DB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4525963"/>
          </a:xfrm>
        </p:spPr>
        <p:txBody>
          <a:bodyPr/>
          <a:lstStyle/>
          <a:p>
            <a:r>
              <a:rPr lang="en-US" dirty="0" smtClean="0"/>
              <a:t>471 solutions processed for observations 3/19.  Compared to the usual 1 out of every 100 submittals, 1 out of 8 submittals was published to OPUS.  Some people are waiting (2 wks) for precise ephemerides to be available.</a:t>
            </a:r>
          </a:p>
          <a:p>
            <a:r>
              <a:rPr lang="en-US" dirty="0" smtClean="0"/>
              <a:t>Suspect that weather—stormy day-- here in CA played a factor in lower quality solutions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SXDivXCh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988" t="17655" r="5926" b="9329"/>
          <a:stretch>
            <a:fillRect/>
          </a:stretch>
        </p:blipFill>
        <p:spPr bwMode="auto">
          <a:xfrm>
            <a:off x="2020203" y="3248282"/>
            <a:ext cx="5103628" cy="358314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5295271" cy="2950859"/>
          </a:xfrm>
          <a:solidFill>
            <a:srgbClr val="003399"/>
          </a:solidFill>
          <a:ln/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project planning / monitoring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automated file management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review repeat measurements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reports sent to project managers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network adjustment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publish in NGS </a:t>
            </a:r>
            <a:r>
              <a:rPr lang="en-US" sz="2400" dirty="0" smtClean="0">
                <a:solidFill>
                  <a:schemeClr val="bg1"/>
                </a:solidFill>
              </a:rPr>
              <a:t>OPUS database without </a:t>
            </a:r>
            <a:r>
              <a:rPr lang="en-US" sz="2400" dirty="0" err="1" smtClean="0">
                <a:solidFill>
                  <a:schemeClr val="bg1"/>
                </a:solidFill>
              </a:rPr>
              <a:t>bluebooking</a:t>
            </a:r>
            <a:r>
              <a:rPr lang="en-US" sz="2400" dirty="0" smtClean="0">
                <a:solidFill>
                  <a:schemeClr val="bg1"/>
                </a:solidFill>
              </a:rPr>
              <a:t> for NGSIDB!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3329"/>
            <a:ext cx="6705600" cy="531813"/>
          </a:xfrm>
        </p:spPr>
        <p:txBody>
          <a:bodyPr/>
          <a:lstStyle/>
          <a:p>
            <a:pPr algn="ctr"/>
            <a:r>
              <a:rPr lang="en-US" sz="3400" dirty="0"/>
              <a:t>OPUS-Projects</a:t>
            </a:r>
            <a:r>
              <a:rPr lang="en-US" sz="1800" dirty="0"/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20761655">
            <a:off x="6241477" y="4051072"/>
            <a:ext cx="2098651" cy="830997"/>
          </a:xfrm>
          <a:prstGeom prst="rect">
            <a:avLst/>
          </a:prstGeom>
          <a:noFill/>
          <a:ln w="19050" cap="rnd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Under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Construction</a:t>
            </a:r>
          </a:p>
        </p:txBody>
      </p:sp>
      <p:sp>
        <p:nvSpPr>
          <p:cNvPr id="6" name="TextBox 5"/>
          <p:cNvSpPr txBox="1"/>
          <p:nvPr/>
        </p:nvSpPr>
        <p:spPr>
          <a:xfrm rot="20918936">
            <a:off x="6092032" y="1179285"/>
            <a:ext cx="3072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BREAKING NEWS!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in San Diego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@Courtyard, July 11-12—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ESRI/ACSM dates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458200" cy="1143000"/>
          </a:xfrm>
        </p:spPr>
        <p:txBody>
          <a:bodyPr/>
          <a:lstStyle/>
          <a:p>
            <a:r>
              <a:rPr lang="en-US" dirty="0"/>
              <a:t>OPUS-Static vs. </a:t>
            </a:r>
            <a:r>
              <a:rPr lang="en-US" dirty="0" smtClean="0"/>
              <a:t>OPUS-Net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066800"/>
            <a:ext cx="3657600" cy="5486400"/>
          </a:xfrm>
          <a:prstGeom prst="rect">
            <a:avLst/>
          </a:prstGeom>
          <a:solidFill>
            <a:srgbClr val="FFC000">
              <a:alpha val="52000"/>
            </a:srgbClr>
          </a:solidFill>
          <a:ln w="254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OPUS-Static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U.S. CORS Network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Fixed IGS ephemerides</a:t>
            </a:r>
          </a:p>
          <a:p>
            <a:pPr marL="1200150" lvl="2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Computes independent double differenced baseline solutions between the unknown and 3 CORS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Relative antenna models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Phase ambiguity integer fixing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Relative troposphere modeling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ITRF2000 reference frame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Average position solution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Peak – Peak error reported</a:t>
            </a:r>
          </a:p>
          <a:p>
            <a:pPr marL="1143000" lvl="2" indent="-2286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76800" y="1066800"/>
            <a:ext cx="3733800" cy="5486400"/>
          </a:xfrm>
          <a:prstGeom prst="rect">
            <a:avLst/>
          </a:prstGeom>
          <a:solidFill>
            <a:srgbClr val="92D050">
              <a:alpha val="52000"/>
            </a:srgbClr>
          </a:solidFill>
          <a:ln w="25400"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OPUS-Net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U.S. CORS Network &amp; IGS Global Network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Network approach</a:t>
            </a:r>
          </a:p>
          <a:p>
            <a:pPr marL="1200150" lvl="2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Consists of 3 nearby CORS + up to 12 CGPS from global IGS network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Absolute antenna models</a:t>
            </a:r>
          </a:p>
          <a:p>
            <a:pPr marL="1200150" lvl="2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SV &amp; ground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Ocean tidal loading model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Satellite weighting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Relative troposphere modeling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ITRF2008 reference frame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Weighted least squares adjustment 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+mn-lt"/>
                <a:cs typeface="+mn-cs"/>
              </a:rPr>
              <a:t>Weighted mean and standard deviations reported at 95%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latin typeface="+mn-lt"/>
              <a:cs typeface="+mn-cs"/>
            </a:endParaRPr>
          </a:p>
          <a:p>
            <a:pPr marL="1143000" lvl="2" indent="-2286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+mn-cs"/>
            </a:endParaRPr>
          </a:p>
        </p:txBody>
      </p:sp>
      <p:cxnSp>
        <p:nvCxnSpPr>
          <p:cNvPr id="8" name="Straight Arrow Connector 7"/>
          <p:cNvCxnSpPr>
            <a:stCxn id="4" idx="3"/>
            <a:endCxn id="6" idx="1"/>
          </p:cNvCxnSpPr>
          <p:nvPr/>
        </p:nvCxnSpPr>
        <p:spPr>
          <a:xfrm>
            <a:off x="4127500" y="3810000"/>
            <a:ext cx="736600" cy="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648200" y="65532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OPUS-net </a:t>
            </a:r>
            <a:r>
              <a:rPr lang="en-US" dirty="0" smtClean="0"/>
              <a:t>info courtesy of </a:t>
            </a:r>
            <a:r>
              <a:rPr lang="en-US" dirty="0"/>
              <a:t>Dr. Neil Weston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478" y="385432"/>
            <a:ext cx="4196648" cy="2052968"/>
          </a:xfrm>
          <a:noFill/>
          <a:ln/>
        </p:spPr>
        <p:txBody>
          <a:bodyPr/>
          <a:lstStyle/>
          <a:p>
            <a:pPr algn="ctr"/>
            <a:r>
              <a:rPr lang="en-US" sz="3200" b="1" dirty="0"/>
              <a:t>GRAV-D Project: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u="sng" dirty="0"/>
              <a:t>G</a:t>
            </a:r>
            <a:r>
              <a:rPr lang="en-US" sz="2400" b="1" dirty="0"/>
              <a:t>ravity for the </a:t>
            </a:r>
            <a:r>
              <a:rPr lang="en-US" sz="2400" b="1" u="sng" dirty="0"/>
              <a:t>R</a:t>
            </a:r>
            <a:r>
              <a:rPr lang="en-US" sz="2400" b="1" dirty="0"/>
              <a:t>edefinition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of </a:t>
            </a:r>
            <a:r>
              <a:rPr lang="en-US" sz="2400" b="1" dirty="0"/>
              <a:t>the</a:t>
            </a:r>
            <a:br>
              <a:rPr lang="en-US" sz="2400" b="1" dirty="0"/>
            </a:br>
            <a:r>
              <a:rPr lang="en-US" sz="2400" b="1" u="sng" dirty="0"/>
              <a:t>A</a:t>
            </a:r>
            <a:r>
              <a:rPr lang="en-US" sz="2400" b="1" dirty="0"/>
              <a:t>merican </a:t>
            </a:r>
            <a:r>
              <a:rPr lang="en-US" sz="2400" b="1" u="sng" dirty="0"/>
              <a:t>V</a:t>
            </a:r>
            <a:r>
              <a:rPr lang="en-US" sz="2400" b="1" dirty="0"/>
              <a:t>ertical </a:t>
            </a:r>
            <a:r>
              <a:rPr lang="en-US" sz="2400" b="1" u="sng" dirty="0" smtClean="0"/>
              <a:t>D</a:t>
            </a:r>
            <a:r>
              <a:rPr lang="en-US" sz="2400" b="1" dirty="0" smtClean="0"/>
              <a:t>atum</a:t>
            </a:r>
            <a:br>
              <a:rPr lang="en-US" sz="2400" b="1" dirty="0" smtClean="0"/>
            </a:br>
            <a:r>
              <a:rPr lang="en-US" sz="2400" dirty="0" smtClean="0"/>
              <a:t>(Vicki Childers)</a:t>
            </a:r>
            <a:endParaRPr lang="en-US" sz="2400" dirty="0"/>
          </a:p>
        </p:txBody>
      </p:sp>
      <p:sp>
        <p:nvSpPr>
          <p:cNvPr id="1753093" name="Rectangle 5"/>
          <p:cNvSpPr>
            <a:spLocks noChangeArrowheads="1"/>
          </p:cNvSpPr>
          <p:nvPr/>
        </p:nvSpPr>
        <p:spPr bwMode="auto">
          <a:xfrm>
            <a:off x="228600" y="2514600"/>
            <a:ext cx="4165600" cy="3982234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$38.5M 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 b="1" i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Airborne Gravity Snapshot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 b="1" i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Absolute Gravity Tracking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 b="1" i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Redefine the US</a:t>
            </a: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	Vertical Datum by 2022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 i="1" dirty="0" smtClean="0">
              <a:solidFill>
                <a:schemeClr val="bg1"/>
              </a:solidFill>
            </a:endParaRPr>
          </a:p>
        </p:txBody>
      </p:sp>
      <p:pic>
        <p:nvPicPr>
          <p:cNvPr id="1753091" name="Picture 3" descr="GRAV-D cover"/>
          <p:cNvPicPr>
            <a:picLocks noChangeAspect="1" noChangeArrowheads="1"/>
          </p:cNvPicPr>
          <p:nvPr/>
        </p:nvPicPr>
        <p:blipFill>
          <a:blip r:embed="rId2" cstate="print"/>
          <a:srcRect l="2218" t="2917" r="2403" b="3194"/>
          <a:stretch>
            <a:fillRect/>
          </a:stretch>
        </p:blipFill>
        <p:spPr bwMode="auto">
          <a:xfrm>
            <a:off x="4238625" y="409575"/>
            <a:ext cx="4914900" cy="6438900"/>
          </a:xfrm>
          <a:prstGeom prst="rect">
            <a:avLst/>
          </a:prstGeom>
          <a:noFill/>
        </p:spPr>
      </p:pic>
      <p:sp>
        <p:nvSpPr>
          <p:cNvPr id="175309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51363" y="482599"/>
            <a:ext cx="4325937" cy="1199713"/>
          </a:xfrm>
          <a:solidFill>
            <a:srgbClr val="003399"/>
          </a:solidFill>
          <a:ln/>
        </p:spPr>
        <p:txBody>
          <a:bodyPr/>
          <a:lstStyle/>
          <a:p>
            <a:pPr algn="ctr">
              <a:buFontTx/>
              <a:buNone/>
            </a:pPr>
            <a:r>
              <a:rPr lang="en-US" b="1" i="1" u="sng" dirty="0">
                <a:solidFill>
                  <a:srgbClr val="FFFF00"/>
                </a:solidFill>
              </a:rPr>
              <a:t>Gravity</a:t>
            </a:r>
            <a:r>
              <a:rPr lang="en-US" i="1" dirty="0">
                <a:solidFill>
                  <a:srgbClr val="FFFF00"/>
                </a:solidFill>
              </a:rPr>
              <a:t> and </a:t>
            </a:r>
            <a:r>
              <a:rPr lang="en-US" b="1" i="1" u="sng" dirty="0">
                <a:solidFill>
                  <a:srgbClr val="FFFF00"/>
                </a:solidFill>
              </a:rPr>
              <a:t>Heights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are</a:t>
            </a:r>
          </a:p>
          <a:p>
            <a:pPr algn="ctr">
              <a:buFontTx/>
              <a:buNone/>
            </a:pPr>
            <a:r>
              <a:rPr lang="en-US" i="1" dirty="0" smtClean="0">
                <a:solidFill>
                  <a:srgbClr val="FFFF00"/>
                </a:solidFill>
              </a:rPr>
              <a:t>inseparably connected</a:t>
            </a:r>
            <a:endParaRPr lang="en-US" sz="2000" b="1" i="1" dirty="0"/>
          </a:p>
        </p:txBody>
      </p:sp>
      <p:pic>
        <p:nvPicPr>
          <p:cNvPr id="7" name="Content Placeholder 10" descr="ConusGRAV-DpolysNoLin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60127" y="3597750"/>
            <a:ext cx="4335798" cy="3056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1258791" y="1033159"/>
            <a:ext cx="6673931" cy="192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/>
          <a:lstStyle/>
          <a:p>
            <a:pPr marL="342612" indent="-342612" defTabSz="642816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cm accuracy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orthometric heights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</a:p>
          <a:p>
            <a:pPr marL="799812" lvl="1" indent="-342612" defTabSz="642816">
              <a:spcBef>
                <a:spcPct val="200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from GNSS (1 cm) 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geoid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model (1 cm)</a:t>
            </a:r>
          </a:p>
          <a:p>
            <a:pPr marL="342612" indent="-342612" defTabSz="642816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accurate, consistent orthometric heights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342612" indent="-342612" defTabSz="642816">
              <a:spcBef>
                <a:spcPct val="200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everywhere—and anywhere--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the USA</a:t>
            </a:r>
          </a:p>
          <a:p>
            <a:pPr marL="342612" indent="-342612" defTabSz="642816">
              <a:spcBef>
                <a:spcPct val="20000"/>
              </a:spcBef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9013"/>
            <a:ext cx="8229600" cy="1143000"/>
          </a:xfrm>
        </p:spPr>
        <p:txBody>
          <a:bodyPr/>
          <a:lstStyle/>
          <a:p>
            <a:r>
              <a:rPr lang="en-US" dirty="0" smtClean="0"/>
              <a:t>GRAV-D Goals </a:t>
            </a:r>
            <a:r>
              <a:rPr lang="en-US" sz="3200" dirty="0" smtClean="0"/>
              <a:t>(10-year plan)</a:t>
            </a:r>
          </a:p>
        </p:txBody>
      </p:sp>
      <p:pic>
        <p:nvPicPr>
          <p:cNvPr id="8" name="Picture 7" descr="esmerelda county nv HandV.jpg"/>
          <p:cNvPicPr>
            <a:picLocks noChangeAspect="1"/>
          </p:cNvPicPr>
          <p:nvPr/>
        </p:nvPicPr>
        <p:blipFill>
          <a:blip r:embed="rId2" cstate="print"/>
          <a:srcRect t="20476" b="13615"/>
          <a:stretch>
            <a:fillRect/>
          </a:stretch>
        </p:blipFill>
        <p:spPr>
          <a:xfrm>
            <a:off x="653143" y="3092841"/>
            <a:ext cx="7885216" cy="3492024"/>
          </a:xfrm>
          <a:prstGeom prst="rect">
            <a:avLst/>
          </a:prstGeom>
        </p:spPr>
      </p:pic>
      <p:sp>
        <p:nvSpPr>
          <p:cNvPr id="9" name="Multiply 8"/>
          <p:cNvSpPr/>
          <p:nvPr/>
        </p:nvSpPr>
        <p:spPr>
          <a:xfrm>
            <a:off x="5248886" y="4631387"/>
            <a:ext cx="498766" cy="55814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" y="244703"/>
            <a:ext cx="9144000" cy="803672"/>
          </a:xfrm>
          <a:prstGeom prst="rect">
            <a:avLst/>
          </a:prstGeom>
        </p:spPr>
        <p:txBody>
          <a:bodyPr lIns="64281" tIns="32140" rIns="64281" bIns="32140"/>
          <a:lstStyle/>
          <a:p>
            <a:pPr algn="ctr" defTabSz="642816">
              <a:defRPr/>
            </a:pPr>
            <a:r>
              <a:rPr lang="en-US" sz="3200" b="0" dirty="0">
                <a:latin typeface="Times New Roman" pitchFamily="18" charset="0"/>
                <a:ea typeface="+mj-ea"/>
                <a:cs typeface="Times New Roman" pitchFamily="18" charset="0"/>
              </a:rPr>
              <a:t>Building a </a:t>
            </a:r>
            <a:r>
              <a:rPr lang="en-US" sz="3200" b="0" dirty="0" smtClean="0">
                <a:latin typeface="Times New Roman" pitchFamily="18" charset="0"/>
                <a:ea typeface="+mj-ea"/>
                <a:cs typeface="Times New Roman" pitchFamily="18" charset="0"/>
              </a:rPr>
              <a:t>Better Gravity Field (and </a:t>
            </a:r>
            <a:r>
              <a:rPr lang="en-US" sz="3200" b="0" u="sng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geoid</a:t>
            </a:r>
            <a:r>
              <a:rPr lang="en-US" sz="3200" b="0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 model</a:t>
            </a:r>
            <a:r>
              <a:rPr lang="en-US" sz="3200" b="0" dirty="0" smtClean="0"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3200" b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9702" name="Picture 2" descr="C:\Work\Presentations\Graphics\grace_satellite-60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398" y="943085"/>
            <a:ext cx="2000250" cy="160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3" cstate="print"/>
          <a:srcRect l="14763" t="26244" r="42294" b="9790"/>
          <a:stretch>
            <a:fillRect/>
          </a:stretch>
        </p:blipFill>
        <p:spPr bwMode="auto">
          <a:xfrm>
            <a:off x="6618015" y="938217"/>
            <a:ext cx="1735708" cy="172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3623221" y="1478500"/>
            <a:ext cx="2209677" cy="7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Wavelengths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(≥ 350 km)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1006110" y="2491861"/>
            <a:ext cx="2246097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GRACE Satellite</a:t>
            </a:r>
          </a:p>
        </p:txBody>
      </p:sp>
      <p:pic>
        <p:nvPicPr>
          <p:cNvPr id="29706" name="Picture 3" descr="C:\Work\Presentations\Graphics\Citation\NOAA Jet CU.jpg"/>
          <p:cNvPicPr>
            <a:picLocks noChangeAspect="1" noChangeArrowheads="1"/>
          </p:cNvPicPr>
          <p:nvPr/>
        </p:nvPicPr>
        <p:blipFill>
          <a:blip r:embed="rId4" cstate="print"/>
          <a:srcRect l="20924" t="10252" b="31152"/>
          <a:stretch>
            <a:fillRect/>
          </a:stretch>
        </p:blipFill>
        <p:spPr bwMode="auto">
          <a:xfrm>
            <a:off x="1183184" y="3389473"/>
            <a:ext cx="1850678" cy="91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3446860" y="3459672"/>
            <a:ext cx="3060872" cy="7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Intermediate Wavelengths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(500 km to 20 km)</a:t>
            </a:r>
          </a:p>
        </p:txBody>
      </p:sp>
      <p:pic>
        <p:nvPicPr>
          <p:cNvPr id="29708" name="Picture 4" descr="ak08_grav_prelim.PNG"/>
          <p:cNvPicPr>
            <a:picLocks noChangeAspect="1"/>
          </p:cNvPicPr>
          <p:nvPr/>
        </p:nvPicPr>
        <p:blipFill>
          <a:blip r:embed="rId5" cstate="print"/>
          <a:srcRect t="15825" b="11548"/>
          <a:stretch>
            <a:fillRect/>
          </a:stretch>
        </p:blipFill>
        <p:spPr bwMode="auto">
          <a:xfrm>
            <a:off x="6392540" y="2888510"/>
            <a:ext cx="2186657" cy="205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4" descr="C:\Work\GRAV-D\Images-graphics\NEW ORLEANS AP.JPG"/>
          <p:cNvPicPr>
            <a:picLocks noChangeAspect="1" noChangeArrowheads="1"/>
          </p:cNvPicPr>
          <p:nvPr/>
        </p:nvPicPr>
        <p:blipFill>
          <a:blip r:embed="rId6" cstate="print"/>
          <a:srcRect l="19295" t="24883" r="20724" b="32260"/>
          <a:stretch>
            <a:fillRect/>
          </a:stretch>
        </p:blipFill>
        <p:spPr bwMode="auto">
          <a:xfrm>
            <a:off x="1132954" y="5150197"/>
            <a:ext cx="1951137" cy="10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20"/>
          <p:cNvSpPr txBox="1">
            <a:spLocks noChangeArrowheads="1"/>
          </p:cNvSpPr>
          <p:nvPr/>
        </p:nvSpPr>
        <p:spPr bwMode="auto">
          <a:xfrm>
            <a:off x="674192" y="4314099"/>
            <a:ext cx="3023298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Airborne Measurement</a:t>
            </a:r>
          </a:p>
        </p:txBody>
      </p:sp>
      <p:sp>
        <p:nvSpPr>
          <p:cNvPr id="29711" name="TextBox 21"/>
          <p:cNvSpPr txBox="1">
            <a:spLocks noChangeArrowheads="1"/>
          </p:cNvSpPr>
          <p:nvPr/>
        </p:nvSpPr>
        <p:spPr bwMode="auto">
          <a:xfrm>
            <a:off x="753443" y="6235154"/>
            <a:ext cx="2835746" cy="4308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Surface Measurement</a:t>
            </a:r>
          </a:p>
        </p:txBody>
      </p:sp>
      <p:sp>
        <p:nvSpPr>
          <p:cNvPr id="29712" name="TextBox 22"/>
          <p:cNvSpPr txBox="1">
            <a:spLocks noChangeArrowheads="1"/>
          </p:cNvSpPr>
          <p:nvPr/>
        </p:nvSpPr>
        <p:spPr bwMode="auto">
          <a:xfrm>
            <a:off x="3757166" y="5564312"/>
            <a:ext cx="2251355" cy="7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Short Wavelengths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(&lt; 200 km)</a:t>
            </a:r>
          </a:p>
        </p:txBody>
      </p:sp>
      <p:pic>
        <p:nvPicPr>
          <p:cNvPr id="29713" name="Picture 5"/>
          <p:cNvPicPr>
            <a:picLocks noChangeAspect="1" noChangeArrowheads="1"/>
          </p:cNvPicPr>
          <p:nvPr/>
        </p:nvPicPr>
        <p:blipFill>
          <a:blip r:embed="rId7" cstate="print"/>
          <a:srcRect t="30673" r="73679" b="38123"/>
          <a:stretch>
            <a:fillRect/>
          </a:stretch>
        </p:blipFill>
        <p:spPr bwMode="auto">
          <a:xfrm>
            <a:off x="6746379" y="5202660"/>
            <a:ext cx="1478980" cy="14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ounded Rectangle 20"/>
          <p:cNvSpPr/>
          <p:nvPr/>
        </p:nvSpPr>
        <p:spPr>
          <a:xfrm>
            <a:off x="581891" y="2897578"/>
            <a:ext cx="8146484" cy="217318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55706" y="2446337"/>
            <a:ext cx="221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GRAV-D &gt;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647" y="215139"/>
            <a:ext cx="8228707" cy="774650"/>
          </a:xfrm>
        </p:spPr>
        <p:txBody>
          <a:bodyPr/>
          <a:lstStyle/>
          <a:p>
            <a:r>
              <a:rPr lang="en-US" sz="3600" dirty="0" smtClean="0"/>
              <a:t>GRAV-D Survey in California, Jan-Feb 2011</a:t>
            </a:r>
          </a:p>
        </p:txBody>
      </p:sp>
      <p:pic>
        <p:nvPicPr>
          <p:cNvPr id="12294" name="Picture 2"/>
          <p:cNvPicPr>
            <a:picLocks noChangeAspect="1"/>
          </p:cNvPicPr>
          <p:nvPr/>
        </p:nvPicPr>
        <p:blipFill>
          <a:blip r:embed="rId3" cstate="print"/>
          <a:srcRect t="17985" r="21504" b="10040"/>
          <a:stretch>
            <a:fillRect/>
          </a:stretch>
        </p:blipFill>
        <p:spPr bwMode="auto">
          <a:xfrm>
            <a:off x="1905000" y="838200"/>
            <a:ext cx="4904878" cy="582104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2295" name="Picture 3"/>
          <p:cNvPicPr>
            <a:picLocks noChangeAspect="1"/>
          </p:cNvPicPr>
          <p:nvPr/>
        </p:nvPicPr>
        <p:blipFill>
          <a:blip r:embed="rId3" cstate="print"/>
          <a:srcRect l="13062" t="94037" r="14116" b="-562"/>
          <a:stretch>
            <a:fillRect/>
          </a:stretch>
        </p:blipFill>
        <p:spPr bwMode="auto">
          <a:xfrm>
            <a:off x="2717893" y="904692"/>
            <a:ext cx="3696891" cy="42862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103024">
            <a:off x="6767709" y="4847321"/>
            <a:ext cx="1905000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Look for article written by </a:t>
            </a:r>
            <a:r>
              <a:rPr lang="en-US" sz="1600" dirty="0" err="1" smtClean="0"/>
              <a:t>Ikehara</a:t>
            </a:r>
            <a:r>
              <a:rPr lang="en-US" sz="1600" dirty="0" smtClean="0"/>
              <a:t> in next CA Surveyor issue</a:t>
            </a:r>
            <a:endParaRPr lang="en-US" sz="1600" dirty="0"/>
          </a:p>
        </p:txBody>
      </p:sp>
      <p:pic>
        <p:nvPicPr>
          <p:cNvPr id="18433" name="Picture 1" descr="C:\Documents and Settings\Marti.Ikehara\Local Settings\Temporary Internet Files\Content.IE5\899K6LT2\MC90020908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4191000"/>
            <a:ext cx="1142294" cy="6563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t="13000" b="5000"/>
          <a:stretch>
            <a:fillRect/>
          </a:stretch>
        </p:blipFill>
        <p:spPr bwMode="auto">
          <a:xfrm>
            <a:off x="-1447800" y="609600"/>
            <a:ext cx="12192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 bwMode="auto">
          <a:xfrm rot="21079763" flipH="1">
            <a:off x="7229634" y="4594344"/>
            <a:ext cx="365760" cy="914400"/>
          </a:xfrm>
          <a:prstGeom prst="upArrow">
            <a:avLst>
              <a:gd name="adj1" fmla="val 50000"/>
              <a:gd name="adj2" fmla="val 7700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14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(Renee Shields)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 t="13402"/>
          <a:stretch>
            <a:fillRect/>
          </a:stretch>
        </p:blipFill>
        <p:spPr bwMode="auto">
          <a:xfrm>
            <a:off x="-1371600" y="0"/>
            <a:ext cx="1219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Table of Contents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NGS Priorities: CORS, OPUS, GRAV-D, Ht Mod</a:t>
            </a:r>
          </a:p>
          <a:p>
            <a:pPr eaLnBrk="1" hangingPunct="1"/>
            <a:r>
              <a:rPr lang="en-US" sz="2800" b="1" dirty="0" smtClean="0"/>
              <a:t>Update of activities within each Division</a:t>
            </a:r>
          </a:p>
          <a:p>
            <a:pPr lvl="1" eaLnBrk="1" hangingPunct="1"/>
            <a:r>
              <a:rPr lang="en-US" sz="2400" b="1" dirty="0" smtClean="0"/>
              <a:t>Geodetic Services</a:t>
            </a:r>
          </a:p>
          <a:p>
            <a:pPr lvl="1" eaLnBrk="1" hangingPunct="1"/>
            <a:r>
              <a:rPr lang="en-US" sz="2400" dirty="0" smtClean="0"/>
              <a:t>Spatial Reference System</a:t>
            </a:r>
          </a:p>
          <a:p>
            <a:pPr lvl="1" eaLnBrk="1" hangingPunct="1"/>
            <a:r>
              <a:rPr lang="en-US" sz="2400" dirty="0" smtClean="0"/>
              <a:t>Remote Sensing</a:t>
            </a:r>
          </a:p>
          <a:p>
            <a:pPr lvl="1" eaLnBrk="1" hangingPunct="1"/>
            <a:r>
              <a:rPr lang="en-US" sz="2400" dirty="0" smtClean="0"/>
              <a:t>Observations and Analysis</a:t>
            </a:r>
          </a:p>
          <a:p>
            <a:pPr lvl="1" eaLnBrk="1" hangingPunct="1"/>
            <a:r>
              <a:rPr lang="en-US" sz="2400" dirty="0" smtClean="0"/>
              <a:t>Systems Development</a:t>
            </a:r>
          </a:p>
          <a:p>
            <a:pPr lvl="1" eaLnBrk="1" hangingPunct="1"/>
            <a:r>
              <a:rPr lang="en-US" sz="2400" dirty="0" smtClean="0"/>
              <a:t>Geosciences Research</a:t>
            </a:r>
          </a:p>
          <a:p>
            <a:pPr eaLnBrk="1" hangingPunct="1"/>
            <a:r>
              <a:rPr lang="en-US" sz="2800" dirty="0" smtClean="0"/>
              <a:t>NGS as part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A82295"/>
                </a:solidFill>
              </a:rPr>
              <a:t>GEODETIC SERVICES DIVISION</a:t>
            </a:r>
            <a:endParaRPr lang="en-US" b="1" dirty="0">
              <a:solidFill>
                <a:srgbClr val="A82295"/>
              </a:solidFill>
            </a:endParaRPr>
          </a:p>
        </p:txBody>
      </p:sp>
      <p:pic>
        <p:nvPicPr>
          <p:cNvPr id="4" name="Picture 2" descr="C:\Documents and Settings\Marti.Ikehara\Local Settings\Temporary Internet Files\Content.IE5\8DS46TAC\MC900187159[1]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324600" y="3200400"/>
            <a:ext cx="1842516" cy="1510589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r>
              <a:rPr lang="en-US" dirty="0" smtClean="0"/>
              <a:t>Instrumentation and Methodologies</a:t>
            </a:r>
          </a:p>
          <a:p>
            <a:pPr>
              <a:buNone/>
            </a:pPr>
            <a:r>
              <a:rPr lang="en-US" dirty="0" smtClean="0"/>
              <a:t>	 Branch</a:t>
            </a:r>
          </a:p>
          <a:p>
            <a:endParaRPr lang="en-US" dirty="0" smtClean="0"/>
          </a:p>
          <a:p>
            <a:r>
              <a:rPr lang="en-US" dirty="0" smtClean="0"/>
              <a:t>Communication and Outreach Branch</a:t>
            </a:r>
          </a:p>
          <a:p>
            <a:r>
              <a:rPr lang="en-US" dirty="0" smtClean="0"/>
              <a:t>State Advisor Branch</a:t>
            </a:r>
            <a:endParaRPr lang="en-US" dirty="0"/>
          </a:p>
        </p:txBody>
      </p:sp>
      <p:pic>
        <p:nvPicPr>
          <p:cNvPr id="6" name="Picture 5" descr="L1200_Marti_G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4343400"/>
            <a:ext cx="3382904" cy="2362200"/>
          </a:xfrm>
          <a:prstGeom prst="rect">
            <a:avLst/>
          </a:prstGeom>
        </p:spPr>
      </p:pic>
      <p:pic>
        <p:nvPicPr>
          <p:cNvPr id="7" name="Picture 6" descr="antenna cal - relativ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1143000"/>
            <a:ext cx="2639883" cy="1880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 of </a:t>
            </a:r>
            <a:r>
              <a:rPr lang="en-US" dirty="0" smtClean="0">
                <a:solidFill>
                  <a:srgbClr val="0000FF"/>
                </a:solidFill>
              </a:rPr>
              <a:t>National Geodetic Survey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FTE Federal employees: 198</a:t>
            </a:r>
          </a:p>
          <a:p>
            <a:pPr lvl="1"/>
            <a:r>
              <a:rPr lang="en-US" dirty="0" smtClean="0"/>
              <a:t>26 State Geodetic Advisors + 1 Regional GA</a:t>
            </a:r>
          </a:p>
          <a:p>
            <a:pPr lvl="1"/>
            <a:r>
              <a:rPr lang="en-US" dirty="0" smtClean="0"/>
              <a:t>26 positions; 1 GA retired a month ago</a:t>
            </a:r>
          </a:p>
          <a:p>
            <a:pPr lvl="1"/>
            <a:r>
              <a:rPr lang="en-US" dirty="0" smtClean="0"/>
              <a:t>Majority of staff are in Silver Spring, MD; about 30 based at Field Office in Norfolk, VA; handful in Corbin, VA and handful in Boulder, CO; scattered GA’s and some others</a:t>
            </a:r>
          </a:p>
          <a:p>
            <a:r>
              <a:rPr lang="en-US" dirty="0" smtClean="0"/>
              <a:t>FTE’s + Contractors = 247 staff</a:t>
            </a:r>
          </a:p>
          <a:p>
            <a:r>
              <a:rPr lang="en-US" dirty="0" smtClean="0"/>
              <a:t>Budget: No formal FY11 budget right now</a:t>
            </a:r>
          </a:p>
          <a:p>
            <a:pPr lvl="1"/>
            <a:r>
              <a:rPr lang="en-US" dirty="0" smtClean="0"/>
              <a:t>Most recent base budget: $29 million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dirty="0" smtClean="0"/>
              <a:t>Instrumentation and Methodologies Branch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165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Potential interference to GPS Spectrum</a:t>
            </a:r>
          </a:p>
          <a:p>
            <a:r>
              <a:rPr lang="en-US" sz="2000" dirty="0" smtClean="0"/>
              <a:t>BACKGROUND</a:t>
            </a:r>
          </a:p>
          <a:p>
            <a:pPr lvl="1"/>
            <a:r>
              <a:rPr lang="en-US" sz="1800" dirty="0" smtClean="0"/>
              <a:t>On Jan. 26, </a:t>
            </a:r>
            <a:r>
              <a:rPr lang="en-US" sz="1800" dirty="0" err="1" smtClean="0"/>
              <a:t>LightSquared</a:t>
            </a:r>
            <a:r>
              <a:rPr lang="en-US" sz="1800" dirty="0" smtClean="0"/>
              <a:t> received FCC approval –a conditional waiver--to install a terrestrial communications service in the radio spectrum adjacent to GPS's L1 signal, on either side of it</a:t>
            </a:r>
          </a:p>
          <a:p>
            <a:pPr lvl="1"/>
            <a:r>
              <a:rPr lang="en-US" sz="1800" dirty="0" smtClean="0"/>
              <a:t>The company plans to build 40,000 ground stations to provide broadband 4G wireless service to cover 92% of the population—260 million people-- even in rural areas, by 2015 to support the National FCC Broadband Plan </a:t>
            </a:r>
          </a:p>
          <a:p>
            <a:pPr lvl="1"/>
            <a:r>
              <a:rPr lang="en-US" sz="1800" dirty="0" smtClean="0"/>
              <a:t>4G-LTE  technology provides speeds up to 100 MB/second</a:t>
            </a:r>
          </a:p>
          <a:p>
            <a:r>
              <a:rPr lang="en-US" sz="2000" dirty="0" smtClean="0"/>
              <a:t>FEDERAL ACTIONS</a:t>
            </a:r>
          </a:p>
          <a:p>
            <a:pPr lvl="1"/>
            <a:r>
              <a:rPr lang="en-US" sz="1800" dirty="0" smtClean="0"/>
              <a:t>The DOC representative to the IRAC signed a multi-agency letter to NTIA urging delay of the LS waiver</a:t>
            </a:r>
          </a:p>
          <a:p>
            <a:pPr lvl="1"/>
            <a:r>
              <a:rPr lang="en-US" sz="1800" dirty="0" smtClean="0"/>
              <a:t>NOAA DAA Charles Baker also sent a note to NTIA saying the same thing at the senior executive level</a:t>
            </a:r>
          </a:p>
          <a:p>
            <a:pPr lvl="1"/>
            <a:r>
              <a:rPr lang="en-US" sz="1800" dirty="0" smtClean="0"/>
              <a:t>Finally, NTIA (which is part of DOC) sent a letter to the FCC on 1/12/11 conveying the concerns of all of the federal agencies:</a:t>
            </a:r>
          </a:p>
          <a:p>
            <a:pPr lvl="1"/>
            <a:r>
              <a:rPr lang="en-US" sz="1800" dirty="0" smtClean="0">
                <a:hlinkClick r:id="rId3"/>
              </a:rPr>
              <a:t>http://www.ntia.doc.gov/filings/2011/NTIA_FCCletter_01122011.pdf</a:t>
            </a:r>
            <a:r>
              <a:rPr lang="en-US" sz="1800" dirty="0" smtClean="0"/>
              <a:t> 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dirty="0" smtClean="0"/>
              <a:t>Instrumentation and Methodologies Branch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724400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Potential interference to GPS Spectrum (cont)</a:t>
            </a:r>
          </a:p>
          <a:p>
            <a:r>
              <a:rPr lang="en-US" sz="2000" dirty="0" smtClean="0"/>
              <a:t>NGS/NOAA/DOC INVOLVEMENT</a:t>
            </a:r>
          </a:p>
          <a:p>
            <a:pPr lvl="1"/>
            <a:r>
              <a:rPr lang="en-US" sz="2000" dirty="0" err="1" smtClean="0"/>
              <a:t>Knute</a:t>
            </a:r>
            <a:r>
              <a:rPr lang="en-US" sz="2000" dirty="0" smtClean="0"/>
              <a:t> </a:t>
            </a:r>
            <a:r>
              <a:rPr lang="en-US" sz="2000" dirty="0" err="1" smtClean="0"/>
              <a:t>Berstis</a:t>
            </a:r>
            <a:r>
              <a:rPr lang="en-US" sz="2000" dirty="0" smtClean="0"/>
              <a:t> is NGS rep on the Positioning, Navigation, and Timing (PNT) National Coordination Office (NCO)</a:t>
            </a:r>
          </a:p>
          <a:p>
            <a:pPr lvl="1"/>
            <a:r>
              <a:rPr lang="en-US" sz="2000" dirty="0" smtClean="0"/>
              <a:t>Acting Deputy Secretary Rebecca Blank is the DOC rep to the PNT Executive Committee</a:t>
            </a:r>
          </a:p>
          <a:p>
            <a:pPr lvl="1"/>
            <a:r>
              <a:rPr lang="en-US" sz="2000" dirty="0" smtClean="0"/>
              <a:t>We are participating in the PNT NCO-initiated study being conducted by the NPEF (</a:t>
            </a:r>
            <a:r>
              <a:rPr lang="en-US" sz="2000" dirty="0" err="1" smtClean="0"/>
              <a:t>Natl</a:t>
            </a:r>
            <a:r>
              <a:rPr lang="en-US" sz="2000" dirty="0" smtClean="0"/>
              <a:t> PNT Engineering Forum)</a:t>
            </a:r>
          </a:p>
          <a:p>
            <a:pPr lvl="1"/>
            <a:r>
              <a:rPr lang="en-US" sz="2000" dirty="0" err="1" smtClean="0"/>
              <a:t>LightSquared</a:t>
            </a:r>
            <a:r>
              <a:rPr lang="en-US" sz="2000" dirty="0" smtClean="0"/>
              <a:t> is also doing a study, ordered by the FCC, and involving the U.S. GPS Industry Council</a:t>
            </a:r>
          </a:p>
          <a:p>
            <a:pPr lvl="1"/>
            <a:r>
              <a:rPr lang="en-US" sz="2000" dirty="0" smtClean="0"/>
              <a:t>NGS has submitted a Trimble NetR9 to be used in chamber testing, and will suggest 8 other receivers for field testing; contact </a:t>
            </a:r>
            <a:r>
              <a:rPr lang="en-US" sz="2000" dirty="0" err="1" smtClean="0"/>
              <a:t>Mr</a:t>
            </a:r>
            <a:r>
              <a:rPr lang="en-US" sz="2000" dirty="0" smtClean="0"/>
              <a:t> </a:t>
            </a:r>
            <a:r>
              <a:rPr lang="en-US" sz="2000" dirty="0" err="1" smtClean="0"/>
              <a:t>Berstis</a:t>
            </a:r>
            <a:r>
              <a:rPr lang="en-US" sz="2000" dirty="0" smtClean="0"/>
              <a:t> if you wish to be involved</a:t>
            </a:r>
          </a:p>
          <a:p>
            <a:pPr lvl="1"/>
            <a:endParaRPr lang="en-US" sz="2000" dirty="0" smtClean="0"/>
          </a:p>
          <a:p>
            <a:pPr lvl="1"/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Marti.Ikehara\My Files\CBL\BALLONA\Photos\P914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914400"/>
            <a:ext cx="298661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15962"/>
          </a:xfrm>
        </p:spPr>
        <p:txBody>
          <a:bodyPr/>
          <a:lstStyle/>
          <a:p>
            <a:r>
              <a:rPr lang="en-US" dirty="0" smtClean="0"/>
              <a:t>Instrumentation and Methodologies Branch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r>
              <a:rPr lang="en-US" dirty="0" smtClean="0"/>
              <a:t>Calibration Base Lines (CBLs)</a:t>
            </a:r>
          </a:p>
          <a:p>
            <a:r>
              <a:rPr lang="en-US" sz="2800" dirty="0" smtClean="0"/>
              <a:t>5 measured in Aug/Sept 2010</a:t>
            </a:r>
          </a:p>
          <a:p>
            <a:pPr lvl="1"/>
            <a:r>
              <a:rPr lang="en-US" dirty="0" smtClean="0"/>
              <a:t>PORT OAKLAND; brand new</a:t>
            </a:r>
          </a:p>
          <a:p>
            <a:pPr lvl="1"/>
            <a:r>
              <a:rPr lang="en-US" dirty="0" smtClean="0"/>
              <a:t>CONCORD, </a:t>
            </a:r>
            <a:r>
              <a:rPr lang="en-US" dirty="0" err="1" smtClean="0"/>
              <a:t>remeasured</a:t>
            </a:r>
            <a:r>
              <a:rPr lang="en-US" dirty="0" smtClean="0"/>
              <a:t>; distances to/from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mon</a:t>
            </a:r>
            <a:r>
              <a:rPr lang="en-US" dirty="0" smtClean="0"/>
              <a:t> in 2007 suspect; 2010 correlate with 1990</a:t>
            </a:r>
          </a:p>
          <a:p>
            <a:pPr lvl="1"/>
            <a:r>
              <a:rPr lang="en-US" dirty="0" smtClean="0"/>
              <a:t>MODESTO; measured by ACSM previously</a:t>
            </a:r>
          </a:p>
          <a:p>
            <a:pPr lvl="1"/>
            <a:r>
              <a:rPr lang="en-US" dirty="0" smtClean="0"/>
              <a:t>LOS ANGELES BALLONA; existing City of LA CBL</a:t>
            </a:r>
          </a:p>
          <a:p>
            <a:pPr lvl="2"/>
            <a:r>
              <a:rPr lang="en-US" dirty="0" smtClean="0"/>
              <a:t>Near Marina del Rey, north of Hwy 90, along </a:t>
            </a:r>
            <a:r>
              <a:rPr lang="en-US" dirty="0" err="1" smtClean="0"/>
              <a:t>Ballona</a:t>
            </a:r>
            <a:r>
              <a:rPr lang="en-US" dirty="0" smtClean="0"/>
              <a:t> Creek recreation trail, west of </a:t>
            </a:r>
            <a:r>
              <a:rPr lang="en-US" dirty="0" err="1" smtClean="0"/>
              <a:t>Centinella</a:t>
            </a:r>
            <a:r>
              <a:rPr lang="en-US" dirty="0" smtClean="0"/>
              <a:t> Ave</a:t>
            </a:r>
          </a:p>
          <a:p>
            <a:pPr lvl="1"/>
            <a:r>
              <a:rPr lang="en-US" dirty="0" smtClean="0"/>
              <a:t>SACRAMENTO, brand new. Data not converging; still trying options, may need to re-observe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 and Outreach Branch</a:t>
            </a:r>
            <a:br>
              <a:rPr lang="en-US" dirty="0" smtClean="0"/>
            </a:br>
            <a:r>
              <a:rPr lang="en-US" dirty="0" smtClean="0"/>
              <a:t>State Advisor Branch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Customer feedback is VERY important</a:t>
            </a:r>
          </a:p>
          <a:p>
            <a:r>
              <a:rPr lang="en-US" sz="2800" dirty="0" smtClean="0"/>
              <a:t>Advisors’ monthly reports first item is to be FEEDBACK, so please contact your advisor if you have ideas/concerns/requests/criticism</a:t>
            </a:r>
          </a:p>
          <a:p>
            <a:pPr algn="ctr">
              <a:buNone/>
            </a:pPr>
            <a:r>
              <a:rPr lang="en-US" dirty="0" smtClean="0"/>
              <a:t>Or praise!</a:t>
            </a:r>
          </a:p>
          <a:p>
            <a:r>
              <a:rPr lang="en-US" dirty="0" smtClean="0"/>
              <a:t>New SAB Chief: </a:t>
            </a:r>
            <a:r>
              <a:rPr lang="en-US" dirty="0" smtClean="0">
                <a:hlinkClick r:id="rId2"/>
              </a:rPr>
              <a:t>Ross.Mackay@noaa.gov</a:t>
            </a:r>
            <a:endParaRPr lang="en-US" dirty="0" smtClean="0"/>
          </a:p>
          <a:p>
            <a:r>
              <a:rPr lang="en-US" sz="2800" dirty="0" smtClean="0"/>
              <a:t>Website undergoing revisions: providing more news and learning/training materials</a:t>
            </a:r>
          </a:p>
          <a:p>
            <a:r>
              <a:rPr lang="en-US" sz="2800" dirty="0" smtClean="0"/>
              <a:t>Webinars and seminars, on-site training at Corbin, VA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Table of Contents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NGS Priorities: CORS, OPUS, GRAV-D, Ht Mod</a:t>
            </a:r>
          </a:p>
          <a:p>
            <a:pPr eaLnBrk="1" hangingPunct="1"/>
            <a:r>
              <a:rPr lang="en-US" dirty="0" smtClean="0"/>
              <a:t>Update of activities within each Division</a:t>
            </a:r>
          </a:p>
          <a:p>
            <a:pPr lvl="1" eaLnBrk="1" hangingPunct="1"/>
            <a:r>
              <a:rPr lang="en-US" sz="2400" dirty="0" smtClean="0"/>
              <a:t>Geodetic Services</a:t>
            </a:r>
          </a:p>
          <a:p>
            <a:pPr lvl="1" eaLnBrk="1" hangingPunct="1"/>
            <a:r>
              <a:rPr lang="en-US" sz="2400" b="1" dirty="0" smtClean="0"/>
              <a:t>Spatial Reference System</a:t>
            </a:r>
          </a:p>
          <a:p>
            <a:pPr lvl="1" eaLnBrk="1" hangingPunct="1"/>
            <a:r>
              <a:rPr lang="en-US" sz="2400" dirty="0" smtClean="0"/>
              <a:t>Remote Sensing</a:t>
            </a:r>
          </a:p>
          <a:p>
            <a:pPr lvl="1" eaLnBrk="1" hangingPunct="1"/>
            <a:r>
              <a:rPr lang="en-US" sz="2400" dirty="0" smtClean="0"/>
              <a:t>Observations and Analysis</a:t>
            </a:r>
          </a:p>
          <a:p>
            <a:pPr lvl="1" eaLnBrk="1" hangingPunct="1"/>
            <a:r>
              <a:rPr lang="en-US" sz="2400" dirty="0" smtClean="0"/>
              <a:t>Systems Development</a:t>
            </a:r>
          </a:p>
          <a:p>
            <a:pPr lvl="1" eaLnBrk="1" hangingPunct="1"/>
            <a:r>
              <a:rPr lang="en-US" sz="2400" dirty="0" smtClean="0"/>
              <a:t>Geosciences Research</a:t>
            </a:r>
          </a:p>
          <a:p>
            <a:pPr eaLnBrk="1" hangingPunct="1"/>
            <a:r>
              <a:rPr lang="en-US" sz="2800" dirty="0" smtClean="0"/>
              <a:t>NGS as part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181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181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3600" b="1" dirty="0" smtClean="0">
                <a:solidFill>
                  <a:srgbClr val="FF0000"/>
                </a:solidFill>
              </a:rPr>
              <a:t>SPATIAL REFERENCE SYSTEM DIVISION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 dirty="0" smtClean="0"/>
              <a:t>Continuously Operating Reference Stations Branch</a:t>
            </a:r>
          </a:p>
          <a:p>
            <a:r>
              <a:rPr lang="en-US" dirty="0" smtClean="0"/>
              <a:t>Geodetic Standards and Applications Branch</a:t>
            </a:r>
          </a:p>
          <a:p>
            <a:pPr lvl="1"/>
            <a:r>
              <a:rPr lang="en-US" dirty="0" smtClean="0"/>
              <a:t>NGS User Guidelines for Single Base Real Time GNSS Positioning v1.1, May 2010 (Publications)</a:t>
            </a:r>
          </a:p>
          <a:p>
            <a:pPr lvl="1"/>
            <a:r>
              <a:rPr lang="en-US" dirty="0" smtClean="0"/>
              <a:t>Future: guidelines for RTN Operators; evaluate ways to validate RTNs</a:t>
            </a:r>
          </a:p>
          <a:p>
            <a:pPr lvl="1"/>
            <a:r>
              <a:rPr lang="en-US" dirty="0" smtClean="0"/>
              <a:t>Reactivating FGCS work groups: </a:t>
            </a:r>
            <a:r>
              <a:rPr lang="en-US" sz="2400" dirty="0" smtClean="0"/>
              <a:t>Fixed Reference </a:t>
            </a:r>
            <a:r>
              <a:rPr lang="en-US" sz="2400" dirty="0" err="1" smtClean="0"/>
              <a:t>Stns</a:t>
            </a:r>
            <a:r>
              <a:rPr lang="en-US" sz="2400" dirty="0" smtClean="0"/>
              <a:t>, Instruments, Methodology, Spectrum Issues, Vertical Reference System</a:t>
            </a:r>
          </a:p>
          <a:p>
            <a:pPr lvl="1"/>
            <a:r>
              <a:rPr lang="en-US" dirty="0" smtClean="0"/>
              <a:t>Proposing a 4-hr FGCS </a:t>
            </a:r>
            <a:r>
              <a:rPr lang="en-US" dirty="0" err="1" smtClean="0"/>
              <a:t>mtg</a:t>
            </a:r>
            <a:r>
              <a:rPr lang="en-US" dirty="0" smtClean="0"/>
              <a:t> at </a:t>
            </a:r>
          </a:p>
          <a:p>
            <a:pPr lvl="1">
              <a:buNone/>
            </a:pPr>
            <a:r>
              <a:rPr lang="en-US" dirty="0" smtClean="0"/>
              <a:t>	 ACSM/ESRI in July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fgcs of the fgdc image link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029200"/>
            <a:ext cx="12700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Spatial Reference System Division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Geodetic Standards and Applications Branch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Modernizing the NSRS by defining new </a:t>
            </a:r>
            <a:r>
              <a:rPr lang="en-US" dirty="0" err="1" smtClean="0"/>
              <a:t>datums</a:t>
            </a:r>
            <a:endParaRPr lang="en-US" dirty="0" smtClean="0"/>
          </a:p>
          <a:p>
            <a:pPr>
              <a:buNone/>
            </a:pPr>
            <a:r>
              <a:rPr lang="en-US" sz="2400" dirty="0" smtClean="0"/>
              <a:t>Proceedings from May ‘10 Geospatial Summit available by reading webpage top story</a:t>
            </a:r>
          </a:p>
          <a:p>
            <a:r>
              <a:rPr lang="en-US" dirty="0" smtClean="0"/>
              <a:t>Horizontal becomes Geometric; Vertical becomes </a:t>
            </a:r>
            <a:r>
              <a:rPr lang="en-US" dirty="0" err="1" smtClean="0"/>
              <a:t>Geopotential</a:t>
            </a:r>
            <a:r>
              <a:rPr lang="en-US" dirty="0" smtClean="0"/>
              <a:t>. Priority Leads recently named: Joe </a:t>
            </a:r>
            <a:r>
              <a:rPr lang="en-US" dirty="0" err="1" smtClean="0"/>
              <a:t>Evjen</a:t>
            </a:r>
            <a:r>
              <a:rPr lang="en-US" dirty="0" smtClean="0"/>
              <a:t> and Mark </a:t>
            </a:r>
            <a:r>
              <a:rPr lang="en-US" dirty="0" err="1" smtClean="0"/>
              <a:t>Eckl</a:t>
            </a:r>
            <a:r>
              <a:rPr lang="en-US" dirty="0" smtClean="0"/>
              <a:t>, respectively</a:t>
            </a:r>
          </a:p>
          <a:p>
            <a:r>
              <a:rPr lang="en-US" dirty="0" smtClean="0"/>
              <a:t>Implementation timeframe dependent on successful completion of GRAV-D program and valid </a:t>
            </a:r>
            <a:r>
              <a:rPr lang="en-US" dirty="0" err="1" smtClean="0"/>
              <a:t>geoid</a:t>
            </a:r>
            <a:r>
              <a:rPr lang="en-US" dirty="0" smtClean="0"/>
              <a:t> model referenced to ECEF RF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NGS </a:t>
            </a:r>
            <a:r>
              <a:rPr lang="en-US" sz="3000" dirty="0" smtClean="0"/>
              <a:t>Ten-Year Plan</a:t>
            </a:r>
            <a:endParaRPr lang="en-US" sz="3000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04900"/>
            <a:ext cx="5029200" cy="5527128"/>
          </a:xfrm>
        </p:spPr>
        <p:txBody>
          <a:bodyPr/>
          <a:lstStyle/>
          <a:p>
            <a:r>
              <a:rPr lang="en-US" sz="2400" dirty="0"/>
              <a:t>Approved </a:t>
            </a:r>
            <a:r>
              <a:rPr lang="en-US" sz="2400" dirty="0" smtClean="0"/>
              <a:t>January</a:t>
            </a:r>
            <a:r>
              <a:rPr lang="en-US" sz="2400" dirty="0"/>
              <a:t>, 2008</a:t>
            </a:r>
          </a:p>
          <a:p>
            <a:r>
              <a:rPr lang="en-US" sz="2400" dirty="0"/>
              <a:t>Refines mission, vision, </a:t>
            </a:r>
            <a:r>
              <a:rPr lang="en-US" sz="2400" dirty="0" smtClean="0"/>
              <a:t>&amp; </a:t>
            </a:r>
            <a:r>
              <a:rPr lang="en-US" sz="2400" dirty="0"/>
              <a:t>strategy for the future of NGS </a:t>
            </a:r>
            <a:r>
              <a:rPr lang="en-US" sz="2400" dirty="0" smtClean="0"/>
              <a:t>actions  </a:t>
            </a:r>
            <a:endParaRPr lang="en-US" sz="2400" dirty="0"/>
          </a:p>
          <a:p>
            <a:r>
              <a:rPr lang="en-US" sz="2400" dirty="0"/>
              <a:t>Emphasis </a:t>
            </a:r>
            <a:r>
              <a:rPr lang="en-US" sz="2400" dirty="0" smtClean="0"/>
              <a:t>on outside capacity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Modernize </a:t>
            </a:r>
            <a:r>
              <a:rPr lang="en-US" sz="2400" b="1" dirty="0"/>
              <a:t>the Geometric </a:t>
            </a:r>
            <a:r>
              <a:rPr lang="en-US" sz="2400" b="1" dirty="0" smtClean="0"/>
              <a:t>	(“</a:t>
            </a:r>
            <a:r>
              <a:rPr lang="en-US" sz="2400" b="1" dirty="0"/>
              <a:t>Horizontal”) Datum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Modernize the Geopotential </a:t>
            </a:r>
            <a:r>
              <a:rPr lang="en-US" sz="2400" b="1" dirty="0" smtClean="0"/>
              <a:t>	(“</a:t>
            </a:r>
            <a:r>
              <a:rPr lang="en-US" sz="2400" b="1" dirty="0"/>
              <a:t>Vertical”) Datum</a:t>
            </a:r>
          </a:p>
          <a:p>
            <a:pPr lvl="1"/>
            <a:r>
              <a:rPr lang="en-US" sz="2400" dirty="0" smtClean="0"/>
              <a:t>Migrate the Coastal Mapping   	Program &gt;&gt;&gt; Integrated 	Ocean &amp; Coastal Mapping</a:t>
            </a:r>
          </a:p>
          <a:p>
            <a:pPr lvl="1"/>
            <a:r>
              <a:rPr lang="en-US" sz="2400" dirty="0" smtClean="0"/>
              <a:t>Evolve </a:t>
            </a:r>
            <a:r>
              <a:rPr lang="en-US" sz="2400" dirty="0"/>
              <a:t>Core Capabilities</a:t>
            </a:r>
          </a:p>
          <a:p>
            <a:pPr lvl="1"/>
            <a:r>
              <a:rPr lang="en-US" sz="2400" dirty="0"/>
              <a:t>Increase Agency Visibility</a:t>
            </a:r>
          </a:p>
          <a:p>
            <a:endParaRPr lang="en-US" dirty="0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737100" y="6350000"/>
            <a:ext cx="419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b="0" dirty="0" smtClean="0">
                <a:solidFill>
                  <a:srgbClr val="000000"/>
                </a:solidFill>
              </a:rPr>
              <a:t>Available at:  </a:t>
            </a:r>
            <a:r>
              <a:rPr lang="en-US" sz="1600" dirty="0" smtClean="0">
                <a:solidFill>
                  <a:srgbClr val="000000"/>
                </a:solidFill>
              </a:rPr>
              <a:t>geodesy.noaa.gov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1361">
            <a:off x="5140900" y="1484688"/>
            <a:ext cx="3462586" cy="450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7730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 Future Geometric (3-D) Datum </a:t>
            </a:r>
            <a:endParaRPr lang="en-US" dirty="0"/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" y="1149066"/>
            <a:ext cx="9017000" cy="5370481"/>
          </a:xfrm>
          <a:noFill/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replace NAD83 with new geometric datum </a:t>
            </a:r>
            <a:r>
              <a:rPr lang="en-US" sz="2200" b="1" dirty="0" smtClean="0"/>
              <a:t>–by 2022 is current projection</a:t>
            </a:r>
            <a:endParaRPr lang="en-US" sz="2200" b="1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coordinates &amp; </a:t>
            </a:r>
            <a:r>
              <a:rPr lang="en-US" sz="2200" b="1" dirty="0" smtClean="0"/>
              <a:t>velocities in ITRF/IGS and official </a:t>
            </a:r>
            <a:r>
              <a:rPr lang="en-US" sz="2200" b="1" dirty="0"/>
              <a:t>US datum </a:t>
            </a:r>
            <a:endParaRPr lang="en-US" sz="2200" b="1" dirty="0" smtClean="0"/>
          </a:p>
          <a:p>
            <a:pPr lvl="1">
              <a:lnSpc>
                <a:spcPct val="150000"/>
              </a:lnSpc>
              <a:buNone/>
            </a:pPr>
            <a:r>
              <a:rPr lang="en-US" sz="2200" b="1" dirty="0" smtClean="0"/>
              <a:t>	(NAD83 replacement: plate-fixed or “ITRF-like”?) and relationship</a:t>
            </a:r>
            <a:endParaRPr lang="en-US" sz="2200" b="1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/>
              <a:t>passive control tied to new datum; NOT a component of new datum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/>
              <a:t>address user needs of coordinate/height  </a:t>
            </a:r>
            <a:r>
              <a:rPr lang="en-US" sz="2200" b="1" i="1" u="sng" dirty="0" smtClean="0"/>
              <a:t>constancy vs. accuracy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CORS-based</a:t>
            </a:r>
            <a:r>
              <a:rPr lang="en-US" sz="2200" b="1" dirty="0"/>
              <a:t>, via GNSS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lat / long / ellipsoid height </a:t>
            </a:r>
            <a:r>
              <a:rPr lang="en-US" sz="2200" b="1" dirty="0"/>
              <a:t>of defining points accurate to 1 mm, anytime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CORS </a:t>
            </a:r>
            <a:r>
              <a:rPr lang="en-US" sz="2200" b="1" dirty="0"/>
              <a:t>coordinates computed </a:t>
            </a:r>
            <a:r>
              <a:rPr lang="en-US" sz="2200" b="1" dirty="0" smtClean="0"/>
              <a:t>/ </a:t>
            </a:r>
            <a:r>
              <a:rPr lang="en-US" sz="2200" b="1" dirty="0"/>
              <a:t>published </a:t>
            </a:r>
            <a:r>
              <a:rPr lang="en-US" sz="2200" b="1" dirty="0" smtClean="0"/>
              <a:t>daily; track </a:t>
            </a:r>
            <a:r>
              <a:rPr lang="en-US" sz="2200" b="1" dirty="0"/>
              <a:t>changes 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support </a:t>
            </a:r>
            <a:r>
              <a:rPr lang="en-US" sz="2200" b="1" dirty="0"/>
              <a:t>development of real-time </a:t>
            </a:r>
            <a:r>
              <a:rPr lang="en-US" sz="2200" b="1" dirty="0" smtClean="0"/>
              <a:t>networks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7257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Future Geopotential (Vertical) Datum </a:t>
            </a:r>
            <a:endParaRPr lang="en-US" dirty="0"/>
          </a:p>
        </p:txBody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" y="1191286"/>
            <a:ext cx="9017000" cy="4853254"/>
          </a:xfrm>
          <a:noFill/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replace NAVD88 with new geopotential datum – by </a:t>
            </a:r>
            <a:r>
              <a:rPr lang="en-US" sz="2200" b="1" dirty="0" smtClean="0"/>
              <a:t>2022</a:t>
            </a:r>
            <a:endParaRPr lang="en-US" sz="2200" b="1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gravimetric geoid-based, in combination with GNSS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/>
              <a:t>monitor time-varying nature of gravity field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/>
              <a:t>develop transformation tools to relate to NAVD88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produce most </a:t>
            </a:r>
            <a:r>
              <a:rPr lang="en-US" sz="2200" b="1" dirty="0"/>
              <a:t>accurate </a:t>
            </a:r>
            <a:r>
              <a:rPr lang="en-US" sz="2200" b="1" dirty="0" smtClean="0"/>
              <a:t>continental </a:t>
            </a:r>
            <a:r>
              <a:rPr lang="en-US" sz="2200" b="1" dirty="0"/>
              <a:t>gravimetric </a:t>
            </a:r>
            <a:r>
              <a:rPr lang="en-US" sz="2200" b="1" dirty="0" smtClean="0"/>
              <a:t>geoid </a:t>
            </a:r>
            <a:r>
              <a:rPr lang="en-US" sz="2200" b="1" dirty="0"/>
              <a:t>model ever </a:t>
            </a:r>
          </a:p>
          <a:p>
            <a:pPr>
              <a:lnSpc>
                <a:spcPct val="150000"/>
              </a:lnSpc>
            </a:pPr>
            <a:r>
              <a:rPr lang="en-US" sz="2200" b="1" dirty="0"/>
              <a:t>determine gravity with accuracy of 10 microGals, anytime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support </a:t>
            </a:r>
            <a:r>
              <a:rPr lang="en-US" sz="2200" b="1" dirty="0"/>
              <a:t>both </a:t>
            </a:r>
            <a:r>
              <a:rPr lang="en-US" sz="2200" b="1" dirty="0" err="1"/>
              <a:t>orthometric</a:t>
            </a:r>
            <a:r>
              <a:rPr lang="en-US" sz="2200" b="1" dirty="0"/>
              <a:t> and dynamic heights</a:t>
            </a:r>
          </a:p>
          <a:p>
            <a:pPr>
              <a:lnSpc>
                <a:spcPct val="150000"/>
              </a:lnSpc>
            </a:pPr>
            <a:r>
              <a:rPr lang="en-US" sz="2200" b="1" dirty="0"/>
              <a:t>Height Modernization is fully supported</a:t>
            </a:r>
          </a:p>
          <a:p>
            <a:pPr>
              <a:lnSpc>
                <a:spcPct val="150000"/>
              </a:lnSpc>
              <a:buNone/>
            </a:pP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CORS: Continuously Operating Reference Stations </a:t>
            </a:r>
            <a:r>
              <a:rPr lang="en-US" sz="2800" dirty="0" smtClean="0"/>
              <a:t>(Giovanni </a:t>
            </a:r>
            <a:r>
              <a:rPr lang="en-US" sz="2800" dirty="0" err="1" smtClean="0"/>
              <a:t>Sella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 8 CGPS have recently (March) become CORS</a:t>
            </a:r>
          </a:p>
          <a:p>
            <a:pPr>
              <a:buNone/>
            </a:pPr>
            <a:r>
              <a:rPr lang="en-US" sz="2800" dirty="0" smtClean="0"/>
              <a:t>P188 Annapolis, P300 Coalinga, P544 Lost Hills, </a:t>
            </a:r>
          </a:p>
          <a:p>
            <a:pPr>
              <a:buNone/>
            </a:pPr>
            <a:r>
              <a:rPr lang="en-US" sz="2800" dirty="0" smtClean="0"/>
              <a:t>P558 Tehachapi, P565 Delano, P572 Badger,  </a:t>
            </a:r>
          </a:p>
          <a:p>
            <a:pPr>
              <a:buNone/>
            </a:pPr>
            <a:r>
              <a:rPr lang="en-US" sz="2800" dirty="0" smtClean="0"/>
              <a:t>P598 Big Bear, SIO3 La Jolla</a:t>
            </a:r>
          </a:p>
          <a:p>
            <a:r>
              <a:rPr lang="en-US" dirty="0" smtClean="0"/>
              <a:t>P188 is in </a:t>
            </a:r>
            <a:r>
              <a:rPr lang="en-US" dirty="0" err="1" smtClean="0"/>
              <a:t>Mendo</a:t>
            </a:r>
            <a:r>
              <a:rPr lang="en-US" dirty="0" smtClean="0"/>
              <a:t> County, in the Coast Range</a:t>
            </a:r>
          </a:p>
          <a:p>
            <a:r>
              <a:rPr lang="en-US" dirty="0" smtClean="0"/>
              <a:t>The 500-series PBO sites are all in So CA (462-654) ; a table of all PBO sites is at the link ‘GPS Coordinates’ on </a:t>
            </a:r>
            <a:r>
              <a:rPr lang="en-US" dirty="0" smtClean="0">
                <a:hlinkClick r:id="rId2"/>
              </a:rPr>
              <a:t>http://pbo.unavco.org/</a:t>
            </a:r>
            <a:endParaRPr lang="en-US" dirty="0" smtClean="0"/>
          </a:p>
          <a:p>
            <a:r>
              <a:rPr lang="en-US" dirty="0" smtClean="0"/>
              <a:t>SIO3 has a co-located met sensor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Table of Contents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NGS Priorities: CORS, OPUS, GRAV-D, Ht Mod</a:t>
            </a:r>
          </a:p>
          <a:p>
            <a:pPr eaLnBrk="1" hangingPunct="1"/>
            <a:r>
              <a:rPr lang="en-US" sz="2800" dirty="0" smtClean="0"/>
              <a:t>Update of activities within each Division</a:t>
            </a:r>
          </a:p>
          <a:p>
            <a:pPr lvl="1" eaLnBrk="1" hangingPunct="1"/>
            <a:r>
              <a:rPr lang="en-US" sz="2400" dirty="0" smtClean="0"/>
              <a:t>Geodetic Services</a:t>
            </a:r>
          </a:p>
          <a:p>
            <a:pPr lvl="1" eaLnBrk="1" hangingPunct="1"/>
            <a:r>
              <a:rPr lang="en-US" sz="2400" dirty="0" smtClean="0"/>
              <a:t>Spatial Reference System</a:t>
            </a:r>
          </a:p>
          <a:p>
            <a:pPr lvl="1" eaLnBrk="1" hangingPunct="1"/>
            <a:r>
              <a:rPr lang="en-US" sz="2400" b="1" dirty="0" smtClean="0"/>
              <a:t>Remote Sensing</a:t>
            </a:r>
          </a:p>
          <a:p>
            <a:pPr lvl="1" eaLnBrk="1" hangingPunct="1"/>
            <a:r>
              <a:rPr lang="en-US" sz="2400" dirty="0" smtClean="0"/>
              <a:t>Observations and Analysis</a:t>
            </a:r>
          </a:p>
          <a:p>
            <a:pPr lvl="1" eaLnBrk="1" hangingPunct="1"/>
            <a:r>
              <a:rPr lang="en-US" sz="2400" dirty="0" smtClean="0"/>
              <a:t>Systems Development</a:t>
            </a:r>
          </a:p>
          <a:p>
            <a:pPr lvl="1" eaLnBrk="1" hangingPunct="1"/>
            <a:r>
              <a:rPr lang="en-US" sz="2400" dirty="0" smtClean="0"/>
              <a:t>Geosciences Research</a:t>
            </a:r>
          </a:p>
          <a:p>
            <a:pPr eaLnBrk="1" hangingPunct="1"/>
            <a:r>
              <a:rPr lang="en-US" sz="2800" dirty="0" smtClean="0"/>
              <a:t>NGS as part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6EE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6EE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REMOTE SENSING DIVISION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the National Shoreline: MHW</a:t>
            </a:r>
          </a:p>
          <a:p>
            <a:r>
              <a:rPr lang="en-US" dirty="0" smtClean="0"/>
              <a:t>Assessing Coastal Change for more accurate Navigation Charts</a:t>
            </a:r>
          </a:p>
          <a:p>
            <a:r>
              <a:rPr lang="en-US" dirty="0" smtClean="0"/>
              <a:t>Imagery acquired for Disaster Response</a:t>
            </a:r>
          </a:p>
          <a:p>
            <a:pPr lvl="1"/>
            <a:r>
              <a:rPr lang="en-US" dirty="0" smtClean="0"/>
              <a:t>NGS team earned NOAA Bronze Medal for their efforts in supporting post-EQ recovery in Haiti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4343400"/>
            <a:ext cx="3910013" cy="1981200"/>
            <a:chOff x="-1002" y="167"/>
            <a:chExt cx="6426" cy="4331"/>
          </a:xfrm>
        </p:grpSpPr>
        <p:pic>
          <p:nvPicPr>
            <p:cNvPr id="174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9219" t="12199" r="2657" b="3000"/>
            <a:stretch>
              <a:fillRect/>
            </a:stretch>
          </p:blipFill>
          <p:spPr bwMode="auto">
            <a:xfrm>
              <a:off x="-1002" y="167"/>
              <a:ext cx="5760" cy="4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Rectangle 6"/>
            <p:cNvSpPr>
              <a:spLocks noChangeArrowheads="1"/>
            </p:cNvSpPr>
            <p:nvPr/>
          </p:nvSpPr>
          <p:spPr bwMode="auto">
            <a:xfrm>
              <a:off x="192" y="1296"/>
              <a:ext cx="864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Rectangle 7"/>
            <p:cNvSpPr>
              <a:spLocks noChangeArrowheads="1"/>
            </p:cNvSpPr>
            <p:nvPr/>
          </p:nvSpPr>
          <p:spPr bwMode="auto">
            <a:xfrm>
              <a:off x="192" y="1392"/>
              <a:ext cx="240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9" name="Oval 8"/>
            <p:cNvSpPr>
              <a:spLocks noChangeArrowheads="1"/>
            </p:cNvSpPr>
            <p:nvPr/>
          </p:nvSpPr>
          <p:spPr bwMode="auto">
            <a:xfrm>
              <a:off x="5232" y="2016"/>
              <a:ext cx="19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5800" y="304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Current Components of the Coastal Mapping Program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28600" y="1295400"/>
            <a:ext cx="5715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33CC"/>
                </a:solidFill>
              </a:rPr>
              <a:t>Includes: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en-US" dirty="0">
                <a:solidFill>
                  <a:srgbClr val="0033CC"/>
                </a:solidFill>
              </a:rPr>
              <a:t> Shoreline Mapping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endParaRPr lang="en-US" dirty="0">
              <a:solidFill>
                <a:srgbClr val="0033CC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en-US" dirty="0">
                <a:solidFill>
                  <a:srgbClr val="0033CC"/>
                </a:solidFill>
              </a:rPr>
              <a:t> Coast and Shoreline Change Analysis Program (CSCAP)</a:t>
            </a:r>
          </a:p>
          <a:p>
            <a:pPr marL="742950" lvl="1" indent="-285750">
              <a:spcBef>
                <a:spcPct val="20000"/>
              </a:spcBef>
            </a:pPr>
            <a:endParaRPr lang="en-US" dirty="0">
              <a:solidFill>
                <a:srgbClr val="0033CC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en-US" dirty="0">
                <a:solidFill>
                  <a:srgbClr val="0033CC"/>
                </a:solidFill>
              </a:rPr>
              <a:t> Emergency Response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endParaRPr lang="en-US" dirty="0">
              <a:solidFill>
                <a:srgbClr val="0033CC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en-US" dirty="0">
                <a:solidFill>
                  <a:srgbClr val="0033CC"/>
                </a:solidFill>
              </a:rPr>
              <a:t>Research</a:t>
            </a:r>
          </a:p>
        </p:txBody>
      </p:sp>
      <p:pic>
        <p:nvPicPr>
          <p:cNvPr id="17413" name="Picture 8" descr="Iv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19200"/>
            <a:ext cx="24384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CEF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971800"/>
            <a:ext cx="24384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Katrina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4495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gdcpr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5105400" cy="3303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845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NGS </a:t>
            </a:r>
            <a:r>
              <a:rPr lang="en-US" sz="3200" b="1" dirty="0" smtClean="0">
                <a:solidFill>
                  <a:srgbClr val="0033CC"/>
                </a:solidFill>
              </a:rPr>
              <a:t>Helps Develop FGDC/FGCS </a:t>
            </a:r>
            <a:endParaRPr lang="en-US" sz="3200" b="1" dirty="0">
              <a:solidFill>
                <a:srgbClr val="0033CC"/>
              </a:solidFill>
            </a:endParaRP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Standards and Specifications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09600" y="1371600"/>
            <a:ext cx="8077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39942" name="Picture 8" descr="C:\Documents and Settings\Doug.Graham\Desktop\ShorelineDataContentStand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057400"/>
            <a:ext cx="4876800" cy="360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3733800" y="5715000"/>
            <a:ext cx="5257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rgbClr val="0033CC"/>
                </a:solidFill>
              </a:rPr>
              <a:t>http://www.fgdc.gov/standards/projects/FGDC-standards-projects/shoreline-data-content/index_html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:\transfer\CSCAP_ENC_Ex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14412"/>
            <a:ext cx="8077200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838200" y="457200"/>
            <a:ext cx="746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0033CC"/>
                </a:solidFill>
              </a:rPr>
              <a:t>CSCAP Compilation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4953000" y="48006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New Pier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1905000" y="34290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Pier Extension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7696200" y="63246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33CC"/>
                </a:solidFill>
              </a:rPr>
              <a:t>VA1101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Emergency Response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486400" y="1143000"/>
            <a:ext cx="3657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Sensors utilized:</a:t>
            </a:r>
          </a:p>
          <a:p>
            <a:pPr lvl="1">
              <a:buFontTx/>
              <a:buChar char="•"/>
            </a:pPr>
            <a:r>
              <a:rPr lang="en-US" sz="2200">
                <a:solidFill>
                  <a:srgbClr val="0033CC"/>
                </a:solidFill>
              </a:rPr>
              <a:t> Digital Camera (DSS)</a:t>
            </a:r>
          </a:p>
          <a:p>
            <a:pPr lvl="1">
              <a:buFontTx/>
              <a:buChar char="•"/>
            </a:pPr>
            <a:r>
              <a:rPr lang="en-US" sz="2200">
                <a:solidFill>
                  <a:srgbClr val="0033CC"/>
                </a:solidFill>
              </a:rPr>
              <a:t> LiDAR</a:t>
            </a:r>
          </a:p>
          <a:p>
            <a:pPr lvl="1">
              <a:buFontTx/>
              <a:buChar char="•"/>
            </a:pPr>
            <a:r>
              <a:rPr lang="en-US" sz="2200">
                <a:solidFill>
                  <a:srgbClr val="0033CC"/>
                </a:solidFill>
              </a:rPr>
              <a:t> Hyperspectral</a:t>
            </a:r>
          </a:p>
          <a:p>
            <a:pPr lvl="1">
              <a:buFontTx/>
              <a:buChar char="•"/>
            </a:pPr>
            <a:r>
              <a:rPr lang="en-US" sz="2200">
                <a:solidFill>
                  <a:srgbClr val="0033CC"/>
                </a:solidFill>
              </a:rPr>
              <a:t> Thermal</a:t>
            </a:r>
          </a:p>
        </p:txBody>
      </p:sp>
      <p:pic>
        <p:nvPicPr>
          <p:cNvPr id="24580" name="Picture 5" descr="DSC_5603_cr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52863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715000" y="3200400"/>
            <a:ext cx="3352800" cy="3124200"/>
            <a:chOff x="228600" y="3349823"/>
            <a:chExt cx="2895600" cy="2593777"/>
          </a:xfrm>
        </p:grpSpPr>
        <p:pic>
          <p:nvPicPr>
            <p:cNvPr id="24584" name="Picture 10" descr="P2070029"/>
            <p:cNvPicPr>
              <a:picLocks noChangeAspect="1" noChangeArrowheads="1"/>
            </p:cNvPicPr>
            <p:nvPr/>
          </p:nvPicPr>
          <p:blipFill>
            <a:blip r:embed="rId4" cstate="print"/>
            <a:srcRect t="1875" r="7031" b="10126"/>
            <a:stretch>
              <a:fillRect/>
            </a:stretch>
          </p:blipFill>
          <p:spPr bwMode="auto">
            <a:xfrm>
              <a:off x="228600" y="3657600"/>
              <a:ext cx="2895600" cy="22860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4585" name="Line 3"/>
            <p:cNvSpPr>
              <a:spLocks noChangeShapeType="1"/>
            </p:cNvSpPr>
            <p:nvPr/>
          </p:nvSpPr>
          <p:spPr bwMode="auto">
            <a:xfrm flipH="1">
              <a:off x="491836" y="3539612"/>
              <a:ext cx="131618" cy="132852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Line 4"/>
            <p:cNvSpPr>
              <a:spLocks noChangeShapeType="1"/>
            </p:cNvSpPr>
            <p:nvPr/>
          </p:nvSpPr>
          <p:spPr bwMode="auto">
            <a:xfrm flipH="1">
              <a:off x="952500" y="3539612"/>
              <a:ext cx="460664" cy="1201993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Text Box 5"/>
            <p:cNvSpPr txBox="1">
              <a:spLocks noChangeArrowheads="1"/>
            </p:cNvSpPr>
            <p:nvPr/>
          </p:nvSpPr>
          <p:spPr bwMode="auto">
            <a:xfrm>
              <a:off x="228600" y="3349823"/>
              <a:ext cx="762000" cy="255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33CC"/>
                  </a:solidFill>
                </a:rPr>
                <a:t>CASI-2</a:t>
              </a:r>
            </a:p>
          </p:txBody>
        </p:sp>
        <p:sp>
          <p:nvSpPr>
            <p:cNvPr id="24588" name="Text Box 6"/>
            <p:cNvSpPr txBox="1">
              <a:spLocks noChangeArrowheads="1"/>
            </p:cNvSpPr>
            <p:nvPr/>
          </p:nvSpPr>
          <p:spPr bwMode="auto">
            <a:xfrm>
              <a:off x="1143000" y="3349823"/>
              <a:ext cx="609600" cy="255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33CC"/>
                  </a:solidFill>
                </a:rPr>
                <a:t>DSS</a:t>
              </a:r>
            </a:p>
          </p:txBody>
        </p:sp>
        <p:sp>
          <p:nvSpPr>
            <p:cNvPr id="24589" name="Text Box 8"/>
            <p:cNvSpPr txBox="1">
              <a:spLocks noChangeArrowheads="1"/>
            </p:cNvSpPr>
            <p:nvPr/>
          </p:nvSpPr>
          <p:spPr bwMode="auto">
            <a:xfrm>
              <a:off x="2133600" y="3349823"/>
              <a:ext cx="685800" cy="255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33CC"/>
                  </a:solidFill>
                </a:rPr>
                <a:t>ALTM</a:t>
              </a:r>
            </a:p>
          </p:txBody>
        </p:sp>
        <p:sp>
          <p:nvSpPr>
            <p:cNvPr id="24590" name="Line 4"/>
            <p:cNvSpPr>
              <a:spLocks noChangeShapeType="1"/>
            </p:cNvSpPr>
            <p:nvPr/>
          </p:nvSpPr>
          <p:spPr bwMode="auto">
            <a:xfrm>
              <a:off x="2400300" y="3539612"/>
              <a:ext cx="38100" cy="803789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TextBox 16"/>
          <p:cNvSpPr txBox="1">
            <a:spLocks noChangeArrowheads="1"/>
          </p:cNvSpPr>
          <p:nvPr/>
        </p:nvSpPr>
        <p:spPr bwMode="auto">
          <a:xfrm>
            <a:off x="1828800" y="5334000"/>
            <a:ext cx="2133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33CC"/>
                </a:solidFill>
              </a:rPr>
              <a:t>Beachcraft King Air 350</a:t>
            </a:r>
          </a:p>
          <a:p>
            <a:endParaRPr lang="en-US"/>
          </a:p>
        </p:txBody>
      </p:sp>
      <p:sp>
        <p:nvSpPr>
          <p:cNvPr id="24583" name="TextBox 17"/>
          <p:cNvSpPr txBox="1">
            <a:spLocks noChangeArrowheads="1"/>
          </p:cNvSpPr>
          <p:nvPr/>
        </p:nvSpPr>
        <p:spPr bwMode="auto">
          <a:xfrm>
            <a:off x="6248400" y="6400800"/>
            <a:ext cx="2133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33CC"/>
                </a:solidFill>
              </a:rPr>
              <a:t>Cessna Citation II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Table of Contents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NGS Priorities: CORS, OPUS, GRAV-D, Ht Mod</a:t>
            </a:r>
          </a:p>
          <a:p>
            <a:pPr eaLnBrk="1" hangingPunct="1"/>
            <a:r>
              <a:rPr lang="en-US" sz="2800" dirty="0" smtClean="0"/>
              <a:t>Update of activities within each Division</a:t>
            </a:r>
          </a:p>
          <a:p>
            <a:pPr lvl="1" eaLnBrk="1" hangingPunct="1"/>
            <a:r>
              <a:rPr lang="en-US" sz="2400" dirty="0" smtClean="0"/>
              <a:t>Geodetic Services</a:t>
            </a:r>
          </a:p>
          <a:p>
            <a:pPr lvl="1" eaLnBrk="1" hangingPunct="1"/>
            <a:r>
              <a:rPr lang="en-US" sz="2400" dirty="0" smtClean="0"/>
              <a:t>Spatial Reference System</a:t>
            </a:r>
          </a:p>
          <a:p>
            <a:pPr lvl="1" eaLnBrk="1" hangingPunct="1"/>
            <a:r>
              <a:rPr lang="en-US" sz="2400" dirty="0" smtClean="0"/>
              <a:t>Remote Sensing</a:t>
            </a:r>
          </a:p>
          <a:p>
            <a:pPr lvl="1" eaLnBrk="1" hangingPunct="1"/>
            <a:r>
              <a:rPr lang="en-US" sz="2400" b="1" dirty="0" smtClean="0">
                <a:solidFill>
                  <a:srgbClr val="FFC000"/>
                </a:solidFill>
              </a:rPr>
              <a:t>Observations and Analysis</a:t>
            </a:r>
          </a:p>
          <a:p>
            <a:pPr lvl="1" eaLnBrk="1" hangingPunct="1"/>
            <a:r>
              <a:rPr lang="en-US" sz="2400" dirty="0" smtClean="0"/>
              <a:t>Systems Development</a:t>
            </a:r>
          </a:p>
          <a:p>
            <a:pPr lvl="1" eaLnBrk="1" hangingPunct="1"/>
            <a:r>
              <a:rPr lang="en-US" sz="2400" dirty="0" smtClean="0"/>
              <a:t>Geosciences Research</a:t>
            </a:r>
          </a:p>
          <a:p>
            <a:pPr eaLnBrk="1" hangingPunct="1"/>
            <a:r>
              <a:rPr lang="en-US" sz="2800" dirty="0" smtClean="0"/>
              <a:t>NGS as part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OBSERVATIONS AND ANALYSIS DIVISION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r>
              <a:rPr lang="en-US" sz="2800" dirty="0" smtClean="0"/>
              <a:t>Datasheet format will be undergoing extensive revision; example and explanation/rationale of changes soon posted on website</a:t>
            </a:r>
          </a:p>
          <a:p>
            <a:pPr lvl="1"/>
            <a:r>
              <a:rPr lang="en-US" sz="2400" dirty="0" smtClean="0"/>
              <a:t>Logical grouping of primary data: lat/long/</a:t>
            </a:r>
            <a:r>
              <a:rPr lang="en-US" sz="2400" dirty="0" err="1" smtClean="0"/>
              <a:t>ellip</a:t>
            </a:r>
            <a:r>
              <a:rPr lang="en-US" sz="2400" dirty="0" smtClean="0"/>
              <a:t> ht, </a:t>
            </a:r>
            <a:r>
              <a:rPr lang="en-US" sz="2400" dirty="0" err="1" smtClean="0"/>
              <a:t>ortho</a:t>
            </a:r>
            <a:r>
              <a:rPr lang="en-US" sz="2400" dirty="0" smtClean="0"/>
              <a:t> ht and ideally </a:t>
            </a:r>
            <a:r>
              <a:rPr lang="en-US" sz="2400" dirty="0" err="1" smtClean="0"/>
              <a:t>geoid</a:t>
            </a:r>
            <a:r>
              <a:rPr lang="en-US" sz="2400" dirty="0" smtClean="0"/>
              <a:t> ht and model used, </a:t>
            </a:r>
          </a:p>
          <a:p>
            <a:pPr lvl="1"/>
            <a:r>
              <a:rPr lang="en-US" sz="2400" dirty="0" smtClean="0"/>
              <a:t>Network accuracies and median Local accuracies with a link to the full list of local accuracies and station ties</a:t>
            </a:r>
          </a:p>
          <a:p>
            <a:pPr lvl="1"/>
            <a:r>
              <a:rPr lang="en-US" sz="2400" dirty="0" smtClean="0"/>
              <a:t>Clarification of </a:t>
            </a:r>
            <a:r>
              <a:rPr lang="en-US" sz="2400" dirty="0" err="1" smtClean="0"/>
              <a:t>geoid</a:t>
            </a:r>
            <a:r>
              <a:rPr lang="en-US" sz="2400" dirty="0" smtClean="0"/>
              <a:t> model shown</a:t>
            </a:r>
          </a:p>
          <a:p>
            <a:r>
              <a:rPr lang="en-US" sz="2800" dirty="0" smtClean="0"/>
              <a:t>Re-adjustment of passive stations in NGSIDB after new realization of CORS reference frame; Michael Dennis named as lead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Table of Contents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NGS Priorities: CORS, OPUS, GRAV-D, Ht Mod</a:t>
            </a:r>
          </a:p>
          <a:p>
            <a:pPr eaLnBrk="1" hangingPunct="1"/>
            <a:r>
              <a:rPr lang="en-US" sz="2800" dirty="0" smtClean="0"/>
              <a:t>Update of activities within each Division</a:t>
            </a:r>
          </a:p>
          <a:p>
            <a:pPr lvl="1" eaLnBrk="1" hangingPunct="1"/>
            <a:r>
              <a:rPr lang="en-US" sz="2400" dirty="0" smtClean="0"/>
              <a:t>Geodetic Services</a:t>
            </a:r>
          </a:p>
          <a:p>
            <a:pPr lvl="1" eaLnBrk="1" hangingPunct="1"/>
            <a:r>
              <a:rPr lang="en-US" sz="2400" dirty="0" smtClean="0"/>
              <a:t>Spatial Reference System</a:t>
            </a:r>
          </a:p>
          <a:p>
            <a:pPr lvl="1" eaLnBrk="1" hangingPunct="1"/>
            <a:r>
              <a:rPr lang="en-US" sz="2400" dirty="0" smtClean="0"/>
              <a:t>Remote Sensing</a:t>
            </a:r>
          </a:p>
          <a:p>
            <a:pPr lvl="1" eaLnBrk="1" hangingPunct="1"/>
            <a:r>
              <a:rPr lang="en-US" sz="2400" dirty="0" smtClean="0"/>
              <a:t>Observations and Analysis</a:t>
            </a:r>
          </a:p>
          <a:p>
            <a:pPr lvl="1" eaLnBrk="1" hangingPunct="1"/>
            <a:r>
              <a:rPr lang="en-US" sz="2400" b="1" dirty="0" smtClean="0"/>
              <a:t>Systems Development</a:t>
            </a:r>
          </a:p>
          <a:p>
            <a:pPr lvl="1" eaLnBrk="1" hangingPunct="1"/>
            <a:r>
              <a:rPr lang="en-US" sz="2400" dirty="0" smtClean="0"/>
              <a:t>Geosciences Research</a:t>
            </a:r>
          </a:p>
          <a:p>
            <a:pPr eaLnBrk="1" hangingPunct="1"/>
            <a:r>
              <a:rPr lang="en-US" sz="2800" dirty="0" smtClean="0"/>
              <a:t>NGS as part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SYSTEMS DEVELOPMENT (IT)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HTDP 3.1, new version released early March</a:t>
            </a:r>
          </a:p>
          <a:p>
            <a:r>
              <a:rPr lang="en-US" dirty="0" err="1" smtClean="0"/>
              <a:t>DSWorld</a:t>
            </a:r>
            <a:r>
              <a:rPr lang="en-US" dirty="0" smtClean="0"/>
              <a:t>, visualization software using Google Earth platform</a:t>
            </a:r>
          </a:p>
          <a:p>
            <a:pPr>
              <a:buNone/>
            </a:pPr>
            <a:r>
              <a:rPr lang="en-US" dirty="0" smtClean="0"/>
              <a:t>BONUS: CGAR website for viewing/downloading California Geodetic Control: </a:t>
            </a:r>
            <a:r>
              <a:rPr lang="en-US" dirty="0" err="1" smtClean="0"/>
              <a:t>kml’s</a:t>
            </a:r>
            <a:r>
              <a:rPr lang="en-US" dirty="0" smtClean="0"/>
              <a:t>, </a:t>
            </a:r>
            <a:r>
              <a:rPr lang="en-US" dirty="0" err="1" smtClean="0"/>
              <a:t>shp’s</a:t>
            </a:r>
            <a:r>
              <a:rPr lang="en-US" dirty="0" smtClean="0"/>
              <a:t>, online Google Maps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CORS Coordinate Update: Some </a:t>
            </a:r>
            <a:r>
              <a:rPr lang="en-US" sz="3600" dirty="0"/>
              <a:t>History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xfrm>
            <a:off x="1219200" y="1295400"/>
            <a:ext cx="71628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‘Multi-year’ effort began 5 years </a:t>
            </a:r>
            <a:r>
              <a:rPr lang="en-US" sz="2400" dirty="0" smtClean="0"/>
              <a:t>ago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IGS proposed re-processing all data to re-compute station coordinates, orbits and EOPs from 1994-present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dirty="0"/>
              <a:t>MYCS positions were derived from the reprocessing of the full 16 year time series (1994-2010) and a rigorous stacking of weekly estimates in a fully consistent, global framework. 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3300"/>
                </a:solidFill>
              </a:rPr>
              <a:t>NAD 83 (</a:t>
            </a:r>
            <a:r>
              <a:rPr lang="en-US" sz="2400" dirty="0">
                <a:solidFill>
                  <a:srgbClr val="CC3300"/>
                </a:solidFill>
              </a:rPr>
              <a:t>2011</a:t>
            </a:r>
            <a:r>
              <a:rPr lang="en-US" sz="2400" dirty="0" smtClean="0">
                <a:solidFill>
                  <a:srgbClr val="CC3300"/>
                </a:solidFill>
              </a:rPr>
              <a:t>) Epoch2010 .0 is </a:t>
            </a:r>
            <a:r>
              <a:rPr lang="en-US" sz="2400" dirty="0">
                <a:solidFill>
                  <a:srgbClr val="CC3300"/>
                </a:solidFill>
              </a:rPr>
              <a:t>a new realization of NAD 83 based on this NGS Multi-Year CORS Solution (MYCS</a:t>
            </a:r>
            <a:r>
              <a:rPr lang="en-US" sz="2400" dirty="0" smtClean="0">
                <a:solidFill>
                  <a:srgbClr val="CC3300"/>
                </a:solidFill>
              </a:rPr>
              <a:t>)</a:t>
            </a:r>
            <a:endParaRPr lang="en-US" sz="24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/>
          <a:lstStyle/>
          <a:p>
            <a:r>
              <a:rPr lang="en-US" dirty="0" smtClean="0"/>
              <a:t>HTDP</a:t>
            </a:r>
            <a:br>
              <a:rPr lang="en-US" dirty="0" smtClean="0"/>
            </a:br>
            <a:r>
              <a:rPr lang="en-US" sz="3600" dirty="0" smtClean="0"/>
              <a:t>Horizontal Time Dependent Positioning</a:t>
            </a:r>
            <a:endParaRPr lang="en-US" sz="36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253" b="4819"/>
          <a:stretch>
            <a:fillRect/>
          </a:stretch>
        </p:blipFill>
        <p:spPr bwMode="auto">
          <a:xfrm>
            <a:off x="-1066800" y="1587347"/>
            <a:ext cx="11186160" cy="572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6"/>
          <p:cNvSpPr/>
          <p:nvPr/>
        </p:nvSpPr>
        <p:spPr bwMode="auto">
          <a:xfrm rot="4488721" flipH="1">
            <a:off x="2668463" y="4411072"/>
            <a:ext cx="365760" cy="914400"/>
          </a:xfrm>
          <a:prstGeom prst="upArrow">
            <a:avLst>
              <a:gd name="adj1" fmla="val 50000"/>
              <a:gd name="adj2" fmla="val 7700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Up Arrow 4"/>
          <p:cNvSpPr/>
          <p:nvPr/>
        </p:nvSpPr>
        <p:spPr bwMode="auto">
          <a:xfrm rot="9675494" flipH="1">
            <a:off x="3109004" y="1787118"/>
            <a:ext cx="365760" cy="914400"/>
          </a:xfrm>
          <a:prstGeom prst="upArrow">
            <a:avLst>
              <a:gd name="adj1" fmla="val 50000"/>
              <a:gd name="adj2" fmla="val 7700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1905000"/>
            <a:ext cx="6324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000" b="4000"/>
          <a:stretch>
            <a:fillRect/>
          </a:stretch>
        </p:blipFill>
        <p:spPr bwMode="auto">
          <a:xfrm>
            <a:off x="0" y="990600"/>
            <a:ext cx="12192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16200000" flipH="1">
            <a:off x="8351520" y="2011680"/>
            <a:ext cx="365760" cy="914400"/>
          </a:xfrm>
          <a:prstGeom prst="upArrow">
            <a:avLst>
              <a:gd name="adj1" fmla="val 50000"/>
              <a:gd name="adj2" fmla="val 7700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rot="16200000" flipH="1">
            <a:off x="2560320" y="5745480"/>
            <a:ext cx="365760" cy="914400"/>
          </a:xfrm>
          <a:prstGeom prst="upArrow">
            <a:avLst>
              <a:gd name="adj1" fmla="val 50000"/>
              <a:gd name="adj2" fmla="val 7700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86200" y="3200400"/>
            <a:ext cx="14478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HTDP 3.1 version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52800" y="31242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Mendocino County, on the coast near Stewart’s Point; San Andreas Fault Zone is offshore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13000" b="7000"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 bwMode="auto">
          <a:xfrm rot="14453604" flipH="1">
            <a:off x="6487551" y="1621763"/>
            <a:ext cx="457200" cy="990600"/>
          </a:xfrm>
          <a:prstGeom prst="upArrow">
            <a:avLst>
              <a:gd name="adj1" fmla="val 50000"/>
              <a:gd name="adj2" fmla="val 7700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25146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Almost 0.7m N and -0.5m E in 20 years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449580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You MUST incorporate/apply horizontal velocities to ‘published’ coordinates to do geodetic surveying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 bwMode="auto">
          <a:xfrm rot="16200000" flipH="1">
            <a:off x="5227320" y="2697480"/>
            <a:ext cx="365760" cy="914400"/>
          </a:xfrm>
          <a:prstGeom prst="upArrow">
            <a:avLst>
              <a:gd name="adj1" fmla="val 50000"/>
              <a:gd name="adj2" fmla="val 7700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2362200"/>
            <a:ext cx="32004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New reference frame, ITRF2008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DSWorld</a:t>
            </a:r>
            <a:r>
              <a:rPr lang="en-US" dirty="0" smtClean="0"/>
              <a:t> Legend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Blue: First order leveled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Red: Second order leveled</a:t>
            </a:r>
          </a:p>
          <a:p>
            <a:r>
              <a:rPr lang="en-US" dirty="0" smtClean="0"/>
              <a:t>Black: Other, </a:t>
            </a:r>
            <a:r>
              <a:rPr lang="en-US" dirty="0" err="1" smtClean="0"/>
              <a:t>eg</a:t>
            </a:r>
            <a:r>
              <a:rPr lang="en-US" dirty="0" smtClean="0"/>
              <a:t>, third, posted, readjusted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Lt Green: Horizontal control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Yellow: </a:t>
            </a:r>
            <a:r>
              <a:rPr lang="en-US" b="1" dirty="0" smtClean="0">
                <a:solidFill>
                  <a:srgbClr val="FFC000"/>
                </a:solidFill>
              </a:rPr>
              <a:t>Not</a:t>
            </a:r>
            <a:r>
              <a:rPr lang="en-US" b="1" dirty="0" smtClean="0">
                <a:solidFill>
                  <a:srgbClr val="FFFF00"/>
                </a:solidFill>
              </a:rPr>
              <a:t> Found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Gold: OPUS-DB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2563" y="1195388"/>
            <a:ext cx="62388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667000"/>
            <a:ext cx="43243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 bwMode="auto">
          <a:xfrm rot="8757907" flipH="1">
            <a:off x="3729765" y="3757839"/>
            <a:ext cx="365760" cy="914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rot="20030659" flipH="1">
            <a:off x="3764212" y="1633999"/>
            <a:ext cx="365760" cy="914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9400" y="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007350" cy="800100"/>
          </a:xfrm>
        </p:spPr>
        <p:txBody>
          <a:bodyPr/>
          <a:lstStyle/>
          <a:p>
            <a:r>
              <a:rPr lang="en-GB" sz="3200" b="1" dirty="0"/>
              <a:t>Why Reprocess?</a:t>
            </a:r>
            <a:br>
              <a:rPr lang="en-GB" sz="3200" b="1" dirty="0"/>
            </a:br>
            <a:endParaRPr lang="en-US" sz="2400" b="1" dirty="0">
              <a:solidFill>
                <a:srgbClr val="CC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6850" y="914400"/>
            <a:ext cx="8947150" cy="6097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b="1" dirty="0"/>
              <a:t>Generate fully consistent orbits, EOPs and </a:t>
            </a:r>
            <a:r>
              <a:rPr lang="en-GB" sz="2400" b="1" dirty="0" err="1"/>
              <a:t>CORS+global</a:t>
            </a:r>
            <a:r>
              <a:rPr lang="en-GB" sz="2400" b="1" dirty="0"/>
              <a:t> station coordinates using latest models and methods—existing history is inadequate for modern realizations of TRFs</a:t>
            </a:r>
          </a:p>
          <a:p>
            <a:pPr lvl="1">
              <a:lnSpc>
                <a:spcPct val="90000"/>
              </a:lnSpc>
            </a:pPr>
            <a:r>
              <a:rPr lang="en-GB" sz="2000" b="1" dirty="0" smtClean="0">
                <a:solidFill>
                  <a:srgbClr val="CC3300"/>
                </a:solidFill>
              </a:rPr>
              <a:t>much longer (double) </a:t>
            </a:r>
            <a:r>
              <a:rPr lang="en-GB" sz="2000" b="1" dirty="0">
                <a:solidFill>
                  <a:srgbClr val="CC3300"/>
                </a:solidFill>
              </a:rPr>
              <a:t>data </a:t>
            </a:r>
            <a:r>
              <a:rPr lang="en-GB" sz="2000" b="1" dirty="0" smtClean="0">
                <a:solidFill>
                  <a:srgbClr val="CC3300"/>
                </a:solidFill>
              </a:rPr>
              <a:t>spans available</a:t>
            </a:r>
            <a:endParaRPr lang="en-GB" sz="2000" b="1" dirty="0">
              <a:solidFill>
                <a:srgbClr val="CC33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2000" b="1" dirty="0" smtClean="0">
                <a:solidFill>
                  <a:srgbClr val="CC3300"/>
                </a:solidFill>
              </a:rPr>
              <a:t>consistency with use of absolute </a:t>
            </a:r>
            <a:r>
              <a:rPr lang="en-GB" sz="2000" b="1" dirty="0">
                <a:solidFill>
                  <a:srgbClr val="CC3300"/>
                </a:solidFill>
              </a:rPr>
              <a:t>antenna </a:t>
            </a:r>
            <a:r>
              <a:rPr lang="en-GB" sz="2000" b="1" dirty="0" smtClean="0">
                <a:solidFill>
                  <a:srgbClr val="CC3300"/>
                </a:solidFill>
              </a:rPr>
              <a:t>calibrations in ITRF2008</a:t>
            </a:r>
            <a:endParaRPr lang="en-GB" sz="2000" dirty="0"/>
          </a:p>
          <a:p>
            <a:pPr lvl="1">
              <a:lnSpc>
                <a:spcPct val="90000"/>
              </a:lnSpc>
            </a:pPr>
            <a:r>
              <a:rPr lang="en-GB" sz="2000" b="1" dirty="0">
                <a:solidFill>
                  <a:srgbClr val="CC3300"/>
                </a:solidFill>
              </a:rPr>
              <a:t>new network design—added redundancy</a:t>
            </a:r>
          </a:p>
          <a:p>
            <a:pPr lvl="2">
              <a:lnSpc>
                <a:spcPct val="90000"/>
              </a:lnSpc>
            </a:pPr>
            <a:r>
              <a:rPr lang="en-GB" sz="2000" dirty="0"/>
              <a:t>Delaunay triangulation over global sites and CORS backbone</a:t>
            </a:r>
          </a:p>
          <a:p>
            <a:pPr lvl="2">
              <a:lnSpc>
                <a:spcPct val="90000"/>
              </a:lnSpc>
            </a:pPr>
            <a:r>
              <a:rPr lang="en-GB" sz="2000" dirty="0"/>
              <a:t>tie remaining CORS to backbone </a:t>
            </a:r>
            <a:r>
              <a:rPr lang="en-GB" sz="2000" dirty="0" smtClean="0"/>
              <a:t>CORS</a:t>
            </a:r>
            <a:endParaRPr lang="en-GB" sz="2000" dirty="0"/>
          </a:p>
          <a:p>
            <a:pPr lvl="1">
              <a:lnSpc>
                <a:spcPct val="90000"/>
              </a:lnSpc>
            </a:pPr>
            <a:r>
              <a:rPr lang="en-GB" sz="2000" b="1" dirty="0">
                <a:solidFill>
                  <a:srgbClr val="CC3300"/>
                </a:solidFill>
              </a:rPr>
              <a:t>IERS 2003 </a:t>
            </a:r>
            <a:r>
              <a:rPr lang="en-GB" sz="2000" b="1" dirty="0" smtClean="0">
                <a:solidFill>
                  <a:srgbClr val="CC3300"/>
                </a:solidFill>
              </a:rPr>
              <a:t>conventions </a:t>
            </a:r>
            <a:r>
              <a:rPr lang="en-GB" sz="2000" b="1" dirty="0">
                <a:solidFill>
                  <a:srgbClr val="CC3300"/>
                </a:solidFill>
              </a:rPr>
              <a:t>generally implemented</a:t>
            </a:r>
          </a:p>
          <a:p>
            <a:pPr lvl="1">
              <a:lnSpc>
                <a:spcPct val="90000"/>
              </a:lnSpc>
            </a:pPr>
            <a:r>
              <a:rPr lang="en-GB" sz="2000" b="1" dirty="0">
                <a:solidFill>
                  <a:srgbClr val="CC3300"/>
                </a:solidFill>
              </a:rPr>
              <a:t>updated model for station displacements due to ocean tidal loading</a:t>
            </a:r>
          </a:p>
          <a:p>
            <a:pPr lvl="1">
              <a:lnSpc>
                <a:spcPct val="90000"/>
              </a:lnSpc>
            </a:pPr>
            <a:r>
              <a:rPr lang="en-GB" sz="2000" b="1" dirty="0">
                <a:solidFill>
                  <a:srgbClr val="CC3300"/>
                </a:solidFill>
              </a:rPr>
              <a:t>updated models for troposphere propagation delays</a:t>
            </a:r>
          </a:p>
          <a:p>
            <a:pPr lvl="1">
              <a:lnSpc>
                <a:spcPct val="90000"/>
              </a:lnSpc>
            </a:pPr>
            <a:r>
              <a:rPr lang="en-GB" sz="2000" b="1" dirty="0" smtClean="0">
                <a:solidFill>
                  <a:srgbClr val="CC3300"/>
                </a:solidFill>
              </a:rPr>
              <a:t>first </a:t>
            </a:r>
            <a:r>
              <a:rPr lang="en-GB" sz="2000" b="1" dirty="0">
                <a:solidFill>
                  <a:srgbClr val="CC3300"/>
                </a:solidFill>
              </a:rPr>
              <a:t>attempt to obtain a full history of products in a fully consistent </a:t>
            </a:r>
            <a:r>
              <a:rPr lang="en-GB" sz="2000" b="1" dirty="0" smtClean="0">
                <a:solidFill>
                  <a:srgbClr val="CC3300"/>
                </a:solidFill>
              </a:rPr>
              <a:t>framework rather than piecemeal additions</a:t>
            </a:r>
            <a:endParaRPr lang="en-GB" sz="2000" b="1" dirty="0">
              <a:solidFill>
                <a:srgbClr val="CC33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b="1" dirty="0"/>
              <a:t>Contribute NGS reprocessed orbits, EOPs and global SINEX files to International GNSS Service (IGS) repro1 </a:t>
            </a:r>
            <a:r>
              <a:rPr lang="en-GB" sz="2400" b="1" dirty="0" smtClean="0"/>
              <a:t>campaign</a:t>
            </a:r>
            <a:endParaRPr lang="en-GB" sz="2400" b="1" dirty="0"/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6248400" y="6627813"/>
            <a:ext cx="28956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latin typeface="Calibri" pitchFamily="34" charset="0"/>
              </a:rPr>
              <a:t>Slide by J. Griffiths and the MYCS Team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3352800"/>
            <a:ext cx="2057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Visualization of CA Geodetic Control using CGAR website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CA Geodetic Advisor Resources (</a:t>
            </a:r>
            <a:r>
              <a:rPr lang="en-US" b="1" dirty="0" smtClean="0">
                <a:solidFill>
                  <a:srgbClr val="7030A0"/>
                </a:solidFill>
              </a:rPr>
              <a:t>CGAR</a:t>
            </a:r>
            <a:r>
              <a:rPr lang="en-US" dirty="0" smtClean="0"/>
              <a:t>) website, hosted by CT Office of Land Surveys webpage</a:t>
            </a:r>
          </a:p>
          <a:p>
            <a:pPr>
              <a:buFont typeface="Arial" pitchFamily="34" charset="0"/>
              <a:buNone/>
            </a:pPr>
            <a:r>
              <a:rPr lang="en-US" sz="3600" dirty="0" smtClean="0"/>
              <a:t>http://www.dot.ca.gov/hq/row/landsurveys/geodetic</a:t>
            </a:r>
          </a:p>
          <a:p>
            <a:pPr lvl="1"/>
            <a:r>
              <a:rPr lang="en-US" dirty="0" smtClean="0"/>
              <a:t>Google Earth </a:t>
            </a:r>
            <a:r>
              <a:rPr lang="en-US" dirty="0" err="1" smtClean="0"/>
              <a:t>kmls</a:t>
            </a:r>
            <a:endParaRPr lang="en-US" dirty="0" smtClean="0"/>
          </a:p>
          <a:p>
            <a:pPr lvl="1"/>
            <a:r>
              <a:rPr lang="en-US" dirty="0" err="1" smtClean="0"/>
              <a:t>Shapefiles</a:t>
            </a:r>
            <a:endParaRPr lang="en-US" dirty="0" smtClean="0"/>
          </a:p>
          <a:p>
            <a:pPr lvl="1"/>
            <a:r>
              <a:rPr lang="en-US" dirty="0" smtClean="0"/>
              <a:t>Online Google Maps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6200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http://www.dot.ca.gov/hq/row/landsurveys/geodetic/geodetic_control.html</a:t>
            </a: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4034"/>
          <a:stretch>
            <a:fillRect/>
          </a:stretch>
        </p:blipFill>
        <p:spPr>
          <a:xfrm>
            <a:off x="950913" y="1600200"/>
            <a:ext cx="8766175" cy="5257800"/>
          </a:xfrm>
        </p:spPr>
      </p:pic>
      <p:sp>
        <p:nvSpPr>
          <p:cNvPr id="4" name="Up Arrow 3"/>
          <p:cNvSpPr/>
          <p:nvPr/>
        </p:nvSpPr>
        <p:spPr bwMode="auto">
          <a:xfrm rot="16040468" flipH="1">
            <a:off x="5540112" y="2261291"/>
            <a:ext cx="365760" cy="914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Up Arrow 4"/>
          <p:cNvSpPr/>
          <p:nvPr/>
        </p:nvSpPr>
        <p:spPr bwMode="auto">
          <a:xfrm rot="10800000" flipH="1">
            <a:off x="7086600" y="5638800"/>
            <a:ext cx="365760" cy="914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rot="4359452" flipH="1">
            <a:off x="1146250" y="3054049"/>
            <a:ext cx="365760" cy="914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60960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 bwMode="auto">
          <a:xfrm rot="13803801" flipH="1">
            <a:off x="2418679" y="4396119"/>
            <a:ext cx="365760" cy="914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14600" y="1828800"/>
            <a:ext cx="457200" cy="381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67200" y="1752600"/>
            <a:ext cx="1676400" cy="457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26670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6200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http://www.dot.ca.gov/hq/row/landsurveys/geodetic/geodetic_control.html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034"/>
          <a:stretch>
            <a:fillRect/>
          </a:stretch>
        </p:blipFill>
        <p:spPr>
          <a:xfrm>
            <a:off x="950913" y="1600200"/>
            <a:ext cx="8766175" cy="5257800"/>
          </a:xfrm>
        </p:spPr>
      </p:pic>
      <p:sp>
        <p:nvSpPr>
          <p:cNvPr id="4" name="Up Arrow 3"/>
          <p:cNvSpPr/>
          <p:nvPr/>
        </p:nvSpPr>
        <p:spPr bwMode="auto">
          <a:xfrm rot="16040468" flipH="1">
            <a:off x="6302111" y="3175692"/>
            <a:ext cx="365760" cy="914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t="16000" b="5000"/>
          <a:stretch>
            <a:fillRect/>
          </a:stretch>
        </p:blipFill>
        <p:spPr bwMode="auto">
          <a:xfrm>
            <a:off x="0" y="609600"/>
            <a:ext cx="9372600" cy="6629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Table of Contents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NGS Priorities: CORS, OPUS, GRAV-D, Ht Mod</a:t>
            </a:r>
          </a:p>
          <a:p>
            <a:pPr eaLnBrk="1" hangingPunct="1"/>
            <a:r>
              <a:rPr lang="en-US" sz="2800" dirty="0" smtClean="0"/>
              <a:t>Update of activities within each Division</a:t>
            </a:r>
          </a:p>
          <a:p>
            <a:pPr lvl="1" eaLnBrk="1" hangingPunct="1"/>
            <a:r>
              <a:rPr lang="en-US" sz="2400" dirty="0" smtClean="0"/>
              <a:t>Geodetic Services</a:t>
            </a:r>
          </a:p>
          <a:p>
            <a:pPr lvl="1" eaLnBrk="1" hangingPunct="1"/>
            <a:r>
              <a:rPr lang="en-US" sz="2400" dirty="0" smtClean="0"/>
              <a:t>Spatial Reference System</a:t>
            </a:r>
          </a:p>
          <a:p>
            <a:pPr lvl="1" eaLnBrk="1" hangingPunct="1"/>
            <a:r>
              <a:rPr lang="en-US" sz="2400" dirty="0" smtClean="0"/>
              <a:t>Remote Sensing</a:t>
            </a:r>
          </a:p>
          <a:p>
            <a:pPr lvl="1" eaLnBrk="1" hangingPunct="1"/>
            <a:r>
              <a:rPr lang="en-US" sz="2400" dirty="0" smtClean="0"/>
              <a:t>Observations and Analysis</a:t>
            </a:r>
          </a:p>
          <a:p>
            <a:pPr lvl="1" eaLnBrk="1" hangingPunct="1"/>
            <a:r>
              <a:rPr lang="en-US" sz="2400" dirty="0" smtClean="0"/>
              <a:t>Systems Development</a:t>
            </a:r>
          </a:p>
          <a:p>
            <a:pPr lvl="1" eaLnBrk="1" hangingPunct="1"/>
            <a:r>
              <a:rPr lang="en-US" sz="2400" b="1" dirty="0" smtClean="0"/>
              <a:t>Geosciences Research</a:t>
            </a:r>
          </a:p>
          <a:p>
            <a:pPr eaLnBrk="1" hangingPunct="1"/>
            <a:r>
              <a:rPr lang="en-US" sz="2800" dirty="0" smtClean="0"/>
              <a:t>NGS as part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1E6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1E6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FF00"/>
                </a:solidFill>
              </a:rPr>
              <a:t>GEOSCIENCES RESEARCH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Absolute antenna calibration</a:t>
            </a:r>
          </a:p>
          <a:p>
            <a:r>
              <a:rPr lang="en-US" dirty="0" smtClean="0"/>
              <a:t>Relative antenna calibrations were relative to AOAD/M_T antenna; thus 2 set up</a:t>
            </a:r>
          </a:p>
          <a:p>
            <a:pPr>
              <a:buNone/>
            </a:pPr>
            <a:r>
              <a:rPr lang="en-US" sz="2000" dirty="0" smtClean="0"/>
              <a:t>AOAD/M_T </a:t>
            </a:r>
            <a:r>
              <a:rPr lang="en-US" sz="2000" dirty="0" err="1" smtClean="0"/>
              <a:t>Dorne</a:t>
            </a:r>
            <a:r>
              <a:rPr lang="en-US" sz="2000" dirty="0" smtClean="0"/>
              <a:t> </a:t>
            </a:r>
            <a:r>
              <a:rPr lang="en-US" sz="2000" dirty="0" err="1" smtClean="0"/>
              <a:t>Margolin</a:t>
            </a:r>
            <a:r>
              <a:rPr lang="en-US" sz="2000" dirty="0" smtClean="0"/>
              <a:t> T, </a:t>
            </a:r>
            <a:r>
              <a:rPr lang="en-US" sz="2000" dirty="0" err="1" smtClean="0"/>
              <a:t>chokerings</a:t>
            </a:r>
            <a:r>
              <a:rPr lang="en-US" sz="2000" dirty="0" smtClean="0"/>
              <a:t> (</a:t>
            </a:r>
            <a:r>
              <a:rPr lang="en-US" sz="2000" dirty="0" err="1" smtClean="0"/>
              <a:t>TurboRogue</a:t>
            </a:r>
            <a:r>
              <a:rPr lang="en-US" sz="2000" dirty="0" smtClean="0"/>
              <a:t>)NGS ( 0) 97/10/27 </a:t>
            </a:r>
          </a:p>
          <a:p>
            <a:pPr>
              <a:buNone/>
            </a:pPr>
            <a:r>
              <a:rPr lang="en-US" sz="1600" dirty="0" smtClean="0"/>
              <a:t>0.0 0.0 110.0 	(L1 Offset)</a:t>
            </a:r>
          </a:p>
          <a:p>
            <a:pPr>
              <a:buNone/>
            </a:pPr>
            <a:r>
              <a:rPr lang="en-US" sz="1600" dirty="0" smtClean="0"/>
              <a:t>0.0 0.0 0.0 0.0 0.0 0.0 0.0 0.0 0.0 0.0 0.0 0.0 0.0 0.0 0.0 0.0 0.0 0.0 0.0 </a:t>
            </a:r>
          </a:p>
          <a:p>
            <a:pPr>
              <a:buNone/>
            </a:pPr>
            <a:r>
              <a:rPr lang="en-US" sz="1600" dirty="0" smtClean="0"/>
              <a:t>0.0 0.0 128.0 	(L2 Offset)</a:t>
            </a:r>
          </a:p>
          <a:p>
            <a:pPr>
              <a:buNone/>
            </a:pPr>
            <a:r>
              <a:rPr lang="en-US" sz="1600" dirty="0" smtClean="0"/>
              <a:t>0.0 0.0 0.0 0.0 0.0 0.0 0.0 0.0 0.0 0.0 0.0 0.0 0.0 0.0 0.0 0.0 0.0 0.0 0.0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157332"/>
            <a:ext cx="8595962" cy="1066800"/>
          </a:xfrm>
        </p:spPr>
        <p:txBody>
          <a:bodyPr/>
          <a:lstStyle/>
          <a:p>
            <a:pPr algn="ctr"/>
            <a:r>
              <a:rPr lang="en-US" sz="2800" dirty="0" smtClean="0"/>
              <a:t>NGS Antenna Calibration  –</a:t>
            </a:r>
            <a:br>
              <a:rPr lang="en-US" sz="2800" dirty="0" smtClean="0"/>
            </a:br>
            <a:r>
              <a:rPr lang="en-US" sz="2800" dirty="0" smtClean="0"/>
              <a:t>Relative vs. Absolute GNSS Antenna Calibration</a:t>
            </a:r>
            <a:endParaRPr lang="en-US" sz="2800" dirty="0"/>
          </a:p>
        </p:txBody>
      </p:sp>
      <p:pic>
        <p:nvPicPr>
          <p:cNvPr id="8" name="Picture Placeholder 7" descr="ptu_til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b="9835"/>
          <a:stretch>
            <a:fillRect/>
          </a:stretch>
        </p:blipFill>
        <p:spPr>
          <a:xfrm>
            <a:off x="4809514" y="1594241"/>
            <a:ext cx="4192698" cy="2835252"/>
          </a:xfrm>
          <a:ln w="1905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ntenna cal - relati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707" y="1555664"/>
            <a:ext cx="4093214" cy="2915394"/>
          </a:xfrm>
          <a:prstGeom prst="rect">
            <a:avLst/>
          </a:prstGeom>
        </p:spPr>
      </p:pic>
      <p:pic>
        <p:nvPicPr>
          <p:cNvPr id="10" name="Picture 9" descr="antenn cal plo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516" y="4229348"/>
            <a:ext cx="2826328" cy="2622204"/>
          </a:xfrm>
          <a:prstGeom prst="rect">
            <a:avLst/>
          </a:prstGeom>
        </p:spPr>
      </p:pic>
      <p:pic>
        <p:nvPicPr>
          <p:cNvPr id="11" name="Picture Placeholder 8" descr="Trm.1.ball.png"/>
          <p:cNvPicPr>
            <a:picLocks noChangeAspect="1"/>
          </p:cNvPicPr>
          <p:nvPr/>
        </p:nvPicPr>
        <p:blipFill>
          <a:blip r:embed="rId5" cstate="print"/>
          <a:srcRect l="14552" r="11600" b="8530"/>
          <a:stretch>
            <a:fillRect/>
          </a:stretch>
        </p:blipFill>
        <p:spPr bwMode="auto">
          <a:xfrm>
            <a:off x="5389356" y="4108864"/>
            <a:ext cx="2949158" cy="273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91278" y="1223162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34533" y="1235041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absolute</a:t>
            </a:r>
            <a:endParaRPr lang="en-US" dirty="0"/>
          </a:p>
        </p:txBody>
      </p:sp>
      <p:pic>
        <p:nvPicPr>
          <p:cNvPr id="14" name="Picture 13" descr="Antenna cal rel vs absolute sky plot.bmp"/>
          <p:cNvPicPr>
            <a:picLocks noChangeAspect="1"/>
          </p:cNvPicPr>
          <p:nvPr/>
        </p:nvPicPr>
        <p:blipFill>
          <a:blip r:embed="rId6" cstate="print"/>
          <a:srcRect l="9740" t="2811" r="8052" b="-188"/>
          <a:stretch>
            <a:fillRect/>
          </a:stretch>
        </p:blipFill>
        <p:spPr>
          <a:xfrm>
            <a:off x="890652" y="3543517"/>
            <a:ext cx="7374576" cy="32979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50724" y="6043239"/>
            <a:ext cx="2040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2 hours</a:t>
            </a:r>
          </a:p>
          <a:p>
            <a:pPr algn="ctr"/>
            <a:r>
              <a:rPr lang="en-US" sz="2000" dirty="0" smtClean="0"/>
              <a:t>GPS tracking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slid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8796338" cy="634047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Table of Contents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NGS Priorities: CORS, OPUS, GRAV-D, Ht Mod</a:t>
            </a:r>
          </a:p>
          <a:p>
            <a:pPr eaLnBrk="1" hangingPunct="1"/>
            <a:r>
              <a:rPr lang="en-US" sz="2800" dirty="0" smtClean="0"/>
              <a:t>Update of activities within each Division</a:t>
            </a:r>
          </a:p>
          <a:p>
            <a:pPr lvl="1" eaLnBrk="1" hangingPunct="1"/>
            <a:r>
              <a:rPr lang="en-US" sz="2400" dirty="0" smtClean="0"/>
              <a:t>Geodetic Services</a:t>
            </a:r>
          </a:p>
          <a:p>
            <a:pPr lvl="1" eaLnBrk="1" hangingPunct="1"/>
            <a:r>
              <a:rPr lang="en-US" sz="2400" dirty="0" smtClean="0"/>
              <a:t>Spatial Reference System</a:t>
            </a:r>
          </a:p>
          <a:p>
            <a:pPr lvl="1" eaLnBrk="1" hangingPunct="1"/>
            <a:r>
              <a:rPr lang="en-US" sz="2400" dirty="0" smtClean="0"/>
              <a:t>Remote Sensing</a:t>
            </a:r>
          </a:p>
          <a:p>
            <a:pPr lvl="1" eaLnBrk="1" hangingPunct="1"/>
            <a:r>
              <a:rPr lang="en-US" sz="2400" dirty="0" smtClean="0"/>
              <a:t>Observations and Analysis</a:t>
            </a:r>
          </a:p>
          <a:p>
            <a:pPr lvl="1" eaLnBrk="1" hangingPunct="1"/>
            <a:r>
              <a:rPr lang="en-US" sz="2400" dirty="0" smtClean="0"/>
              <a:t>Systems Development</a:t>
            </a:r>
          </a:p>
          <a:p>
            <a:pPr lvl="1" eaLnBrk="1" hangingPunct="1"/>
            <a:r>
              <a:rPr lang="en-US" sz="2400" dirty="0" smtClean="0"/>
              <a:t>Geosciences Research</a:t>
            </a:r>
          </a:p>
          <a:p>
            <a:pPr eaLnBrk="1" hangingPunct="1"/>
            <a:r>
              <a:rPr lang="en-US" b="1" dirty="0" smtClean="0"/>
              <a:t>NGS as part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NGS as part of NOAA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Contributions to VDATUM integration model</a:t>
            </a:r>
          </a:p>
          <a:p>
            <a:r>
              <a:rPr lang="en-US" dirty="0" smtClean="0"/>
              <a:t>CORS co-located at tide gages</a:t>
            </a:r>
          </a:p>
          <a:p>
            <a:r>
              <a:rPr lang="en-US" dirty="0" smtClean="0"/>
              <a:t>Contributions to Digital Coast library</a:t>
            </a:r>
          </a:p>
          <a:p>
            <a:r>
              <a:rPr lang="en-US" dirty="0" smtClean="0"/>
              <a:t>Participation as team doing presentations at conferences and training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terra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6477000" y="1066799"/>
            <a:ext cx="2362200" cy="160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76438"/>
            <a:ext cx="4876800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0181" name="TextBox 23"/>
          <p:cNvSpPr txBox="1">
            <a:spLocks noChangeArrowheads="1"/>
          </p:cNvSpPr>
          <p:nvPr/>
        </p:nvSpPr>
        <p:spPr bwMode="auto">
          <a:xfrm>
            <a:off x="2886075" y="2909888"/>
            <a:ext cx="584200" cy="2460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(NSRS)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400800" y="762000"/>
            <a:ext cx="2590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33CC"/>
                </a:solidFill>
              </a:rPr>
              <a:t>Ellipsoid Datums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00800" y="2667000"/>
            <a:ext cx="251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err="1">
                <a:solidFill>
                  <a:srgbClr val="0033CC"/>
                </a:solidFill>
              </a:rPr>
              <a:t>Orthometric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  <a:r>
              <a:rPr lang="en-US" sz="1400" dirty="0" err="1">
                <a:solidFill>
                  <a:srgbClr val="0033CC"/>
                </a:solidFill>
              </a:rPr>
              <a:t>Datums</a:t>
            </a:r>
            <a:endParaRPr lang="en-US" sz="1400" dirty="0">
              <a:solidFill>
                <a:srgbClr val="0033CC"/>
              </a:solidFill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781800" y="4873625"/>
            <a:ext cx="1828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0033CC"/>
                </a:solidFill>
              </a:rPr>
              <a:t>Tidal </a:t>
            </a:r>
            <a:r>
              <a:rPr lang="en-US" sz="1400" dirty="0" err="1">
                <a:solidFill>
                  <a:srgbClr val="0033CC"/>
                </a:solidFill>
              </a:rPr>
              <a:t>Datums</a:t>
            </a:r>
            <a:endParaRPr lang="en-US" sz="1400" dirty="0">
              <a:solidFill>
                <a:srgbClr val="0033CC"/>
              </a:solidFill>
            </a:endParaRPr>
          </a:p>
        </p:txBody>
      </p:sp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5291138" y="19812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5334000" y="38862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AutoShape 11"/>
          <p:cNvSpPr>
            <a:spLocks noChangeArrowheads="1"/>
          </p:cNvSpPr>
          <p:nvPr/>
        </p:nvSpPr>
        <p:spPr bwMode="auto">
          <a:xfrm>
            <a:off x="5334000" y="5334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5105400" y="5638800"/>
            <a:ext cx="1447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>
                <a:solidFill>
                  <a:srgbClr val="0033CC"/>
                </a:solidFill>
              </a:rPr>
              <a:t>MHHW, MHW,  MTL, DTL, LMSL,       MLW, MLLW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5257800" y="4114800"/>
            <a:ext cx="1066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400" b="1" i="1">
                <a:solidFill>
                  <a:srgbClr val="0033CC"/>
                </a:solidFill>
              </a:rPr>
              <a:t>NAVD 88, NGVD 29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5105400" y="1981200"/>
            <a:ext cx="13716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400" b="1" i="1" dirty="0">
                <a:solidFill>
                  <a:srgbClr val="0033CC"/>
                </a:solidFill>
              </a:rPr>
              <a:t>WGS 84,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400" b="1" i="1" dirty="0">
                <a:solidFill>
                  <a:srgbClr val="0033CC"/>
                </a:solidFill>
              </a:rPr>
              <a:t>NAD 83 </a:t>
            </a:r>
            <a:r>
              <a:rPr lang="en-US" sz="1100" b="1" i="1" dirty="0">
                <a:solidFill>
                  <a:srgbClr val="0033CC"/>
                </a:solidFill>
              </a:rPr>
              <a:t>(NSRS) 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5410200" y="3581400"/>
            <a:ext cx="685800" cy="314325"/>
          </a:xfrm>
          <a:prstGeom prst="rect">
            <a:avLst/>
          </a:prstGeom>
          <a:solidFill>
            <a:schemeClr val="folHlink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>
                <a:solidFill>
                  <a:srgbClr val="FFFF00"/>
                </a:solidFill>
              </a:rPr>
              <a:t>(MSL)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981200" y="3213100"/>
            <a:ext cx="1524000" cy="2120900"/>
            <a:chOff x="1296" y="2024"/>
            <a:chExt cx="960" cy="1336"/>
          </a:xfrm>
        </p:grpSpPr>
        <p:sp>
          <p:nvSpPr>
            <p:cNvPr id="50200" name="Rectangle 18"/>
            <p:cNvSpPr>
              <a:spLocks noChangeArrowheads="1"/>
            </p:cNvSpPr>
            <p:nvPr/>
          </p:nvSpPr>
          <p:spPr bwMode="auto">
            <a:xfrm>
              <a:off x="1296" y="2976"/>
              <a:ext cx="960" cy="384"/>
            </a:xfrm>
            <a:prstGeom prst="rect">
              <a:avLst/>
            </a:prstGeom>
            <a:solidFill>
              <a:srgbClr val="FFFF00">
                <a:alpha val="3215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1" name="Rectangle 19"/>
            <p:cNvSpPr>
              <a:spLocks noChangeArrowheads="1"/>
            </p:cNvSpPr>
            <p:nvPr/>
          </p:nvSpPr>
          <p:spPr bwMode="auto">
            <a:xfrm>
              <a:off x="1296" y="2024"/>
              <a:ext cx="960" cy="384"/>
            </a:xfrm>
            <a:prstGeom prst="rect">
              <a:avLst/>
            </a:prstGeom>
            <a:solidFill>
              <a:srgbClr val="FFFF00">
                <a:alpha val="3215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193" name="Rectangle 16"/>
          <p:cNvSpPr>
            <a:spLocks noChangeArrowheads="1"/>
          </p:cNvSpPr>
          <p:nvPr/>
        </p:nvSpPr>
        <p:spPr bwMode="auto">
          <a:xfrm>
            <a:off x="1976438" y="2571750"/>
            <a:ext cx="1524000" cy="609600"/>
          </a:xfrm>
          <a:prstGeom prst="rect">
            <a:avLst/>
          </a:prstGeom>
          <a:solidFill>
            <a:srgbClr val="CC00FF">
              <a:alpha val="25098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Rectangle 20"/>
          <p:cNvSpPr>
            <a:spLocks noChangeArrowheads="1"/>
          </p:cNvSpPr>
          <p:nvPr/>
        </p:nvSpPr>
        <p:spPr bwMode="auto">
          <a:xfrm>
            <a:off x="1981200" y="3838575"/>
            <a:ext cx="1524000" cy="838200"/>
          </a:xfrm>
          <a:prstGeom prst="rect">
            <a:avLst/>
          </a:prstGeom>
          <a:solidFill>
            <a:srgbClr val="006600">
              <a:alpha val="25098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0195" name="Picture 21" descr="PORTScartoon2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l="7170" t="41721" r="74173" b="29846"/>
          <a:stretch>
            <a:fillRect/>
          </a:stretch>
        </p:blipFill>
        <p:spPr bwMode="auto">
          <a:xfrm>
            <a:off x="6400800" y="5105400"/>
            <a:ext cx="2589213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6" name="Text Box 23"/>
          <p:cNvSpPr txBox="1">
            <a:spLocks noChangeArrowheads="1"/>
          </p:cNvSpPr>
          <p:nvPr/>
        </p:nvSpPr>
        <p:spPr bwMode="auto">
          <a:xfrm>
            <a:off x="533400" y="381000"/>
            <a:ext cx="7802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0033CC"/>
                </a:solidFill>
              </a:rPr>
              <a:t>All Elevation Data is Referenced to a Vertical Datum</a:t>
            </a:r>
            <a:endParaRPr lang="en-US" sz="2400" dirty="0">
              <a:solidFill>
                <a:srgbClr val="0033CC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879725" y="3125788"/>
            <a:ext cx="692150" cy="31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8" name="Rectangle 23"/>
          <p:cNvSpPr>
            <a:spLocks noChangeArrowheads="1"/>
          </p:cNvSpPr>
          <p:nvPr/>
        </p:nvSpPr>
        <p:spPr bwMode="auto">
          <a:xfrm>
            <a:off x="5105400" y="2209800"/>
            <a:ext cx="838200" cy="30480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9" name="Rectangle 24"/>
          <p:cNvSpPr>
            <a:spLocks noChangeArrowheads="1"/>
          </p:cNvSpPr>
          <p:nvPr/>
        </p:nvSpPr>
        <p:spPr bwMode="auto">
          <a:xfrm>
            <a:off x="5791200" y="5638800"/>
            <a:ext cx="685800" cy="30480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1600" y="29718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991600" cy="5029200"/>
          </a:xfrm>
          <a:solidFill>
            <a:srgbClr val="0033CC"/>
          </a:solidFill>
        </p:spPr>
        <p:txBody>
          <a:bodyPr/>
          <a:lstStyle/>
          <a:p>
            <a:pPr algn="ctr" eaLnBrk="1" hangingPunct="1"/>
            <a:endParaRPr lang="en-US" smtClean="0"/>
          </a:p>
          <a:p>
            <a:pPr algn="ctr" eaLnBrk="1" hangingPunct="1">
              <a:buClr>
                <a:srgbClr val="003300"/>
              </a:buClr>
              <a:buFontTx/>
              <a:buChar char=" "/>
            </a:pPr>
            <a:endParaRPr lang="en-US" sz="1900" smtClean="0">
              <a:solidFill>
                <a:srgbClr val="009900"/>
              </a:solidFill>
            </a:endParaRPr>
          </a:p>
        </p:txBody>
      </p:sp>
      <p:sp>
        <p:nvSpPr>
          <p:cNvPr id="53251" name="Freeform 5"/>
          <p:cNvSpPr>
            <a:spLocks/>
          </p:cNvSpPr>
          <p:nvPr/>
        </p:nvSpPr>
        <p:spPr bwMode="auto">
          <a:xfrm rot="-1436475">
            <a:off x="361950" y="4529138"/>
            <a:ext cx="2152650" cy="265112"/>
          </a:xfrm>
          <a:custGeom>
            <a:avLst/>
            <a:gdLst>
              <a:gd name="T0" fmla="*/ 2147483647 w 1356"/>
              <a:gd name="T1" fmla="*/ 2147483647 h 167"/>
              <a:gd name="T2" fmla="*/ 2147483647 w 1356"/>
              <a:gd name="T3" fmla="*/ 0 h 167"/>
              <a:gd name="T4" fmla="*/ 2147483647 w 1356"/>
              <a:gd name="T5" fmla="*/ 2147483647 h 167"/>
              <a:gd name="T6" fmla="*/ 2147483647 w 1356"/>
              <a:gd name="T7" fmla="*/ 2147483647 h 167"/>
              <a:gd name="T8" fmla="*/ 2147483647 w 1356"/>
              <a:gd name="T9" fmla="*/ 2147483647 h 167"/>
              <a:gd name="T10" fmla="*/ 2147483647 w 1356"/>
              <a:gd name="T11" fmla="*/ 2147483647 h 167"/>
              <a:gd name="T12" fmla="*/ 2147483647 w 1356"/>
              <a:gd name="T13" fmla="*/ 2147483647 h 167"/>
              <a:gd name="T14" fmla="*/ 2147483647 w 1356"/>
              <a:gd name="T15" fmla="*/ 2147483647 h 167"/>
              <a:gd name="T16" fmla="*/ 2147483647 w 1356"/>
              <a:gd name="T17" fmla="*/ 2147483647 h 167"/>
              <a:gd name="T18" fmla="*/ 2147483647 w 1356"/>
              <a:gd name="T19" fmla="*/ 2147483647 h 167"/>
              <a:gd name="T20" fmla="*/ 2147483647 w 1356"/>
              <a:gd name="T21" fmla="*/ 2147483647 h 167"/>
              <a:gd name="T22" fmla="*/ 2147483647 w 1356"/>
              <a:gd name="T23" fmla="*/ 2147483647 h 167"/>
              <a:gd name="T24" fmla="*/ 2147483647 w 1356"/>
              <a:gd name="T25" fmla="*/ 2147483647 h 167"/>
              <a:gd name="T26" fmla="*/ 2147483647 w 1356"/>
              <a:gd name="T27" fmla="*/ 2147483647 h 167"/>
              <a:gd name="T28" fmla="*/ 2147483647 w 1356"/>
              <a:gd name="T29" fmla="*/ 2147483647 h 167"/>
              <a:gd name="T30" fmla="*/ 0 w 1356"/>
              <a:gd name="T31" fmla="*/ 2147483647 h 1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56"/>
              <a:gd name="T49" fmla="*/ 0 h 167"/>
              <a:gd name="T50" fmla="*/ 1356 w 1356"/>
              <a:gd name="T51" fmla="*/ 167 h 16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56" h="167">
                <a:moveTo>
                  <a:pt x="1356" y="100"/>
                </a:moveTo>
                <a:cubicBezTo>
                  <a:pt x="1298" y="81"/>
                  <a:pt x="1244" y="43"/>
                  <a:pt x="1200" y="0"/>
                </a:cubicBezTo>
                <a:cubicBezTo>
                  <a:pt x="1155" y="9"/>
                  <a:pt x="1144" y="4"/>
                  <a:pt x="1111" y="33"/>
                </a:cubicBezTo>
                <a:cubicBezTo>
                  <a:pt x="1091" y="50"/>
                  <a:pt x="1080" y="78"/>
                  <a:pt x="1056" y="89"/>
                </a:cubicBezTo>
                <a:cubicBezTo>
                  <a:pt x="1041" y="96"/>
                  <a:pt x="1027" y="105"/>
                  <a:pt x="1011" y="111"/>
                </a:cubicBezTo>
                <a:cubicBezTo>
                  <a:pt x="989" y="120"/>
                  <a:pt x="945" y="133"/>
                  <a:pt x="945" y="133"/>
                </a:cubicBezTo>
                <a:cubicBezTo>
                  <a:pt x="852" y="118"/>
                  <a:pt x="896" y="134"/>
                  <a:pt x="811" y="78"/>
                </a:cubicBezTo>
                <a:cubicBezTo>
                  <a:pt x="800" y="71"/>
                  <a:pt x="778" y="56"/>
                  <a:pt x="778" y="56"/>
                </a:cubicBezTo>
                <a:cubicBezTo>
                  <a:pt x="716" y="77"/>
                  <a:pt x="773" y="52"/>
                  <a:pt x="711" y="100"/>
                </a:cubicBezTo>
                <a:cubicBezTo>
                  <a:pt x="690" y="116"/>
                  <a:pt x="645" y="144"/>
                  <a:pt x="645" y="144"/>
                </a:cubicBezTo>
                <a:cubicBezTo>
                  <a:pt x="564" y="136"/>
                  <a:pt x="520" y="152"/>
                  <a:pt x="478" y="89"/>
                </a:cubicBezTo>
                <a:cubicBezTo>
                  <a:pt x="423" y="107"/>
                  <a:pt x="445" y="126"/>
                  <a:pt x="389" y="144"/>
                </a:cubicBezTo>
                <a:cubicBezTo>
                  <a:pt x="337" y="140"/>
                  <a:pt x="285" y="142"/>
                  <a:pt x="234" y="133"/>
                </a:cubicBezTo>
                <a:cubicBezTo>
                  <a:pt x="224" y="131"/>
                  <a:pt x="221" y="113"/>
                  <a:pt x="211" y="111"/>
                </a:cubicBezTo>
                <a:cubicBezTo>
                  <a:pt x="185" y="106"/>
                  <a:pt x="121" y="156"/>
                  <a:pt x="100" y="167"/>
                </a:cubicBezTo>
                <a:cubicBezTo>
                  <a:pt x="67" y="163"/>
                  <a:pt x="0" y="155"/>
                  <a:pt x="0" y="155"/>
                </a:cubicBezTo>
              </a:path>
            </a:pathLst>
          </a:custGeom>
          <a:solidFill>
            <a:srgbClr val="0099FF"/>
          </a:solidFill>
          <a:ln w="952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Freeform 6"/>
          <p:cNvSpPr>
            <a:spLocks/>
          </p:cNvSpPr>
          <p:nvPr/>
        </p:nvSpPr>
        <p:spPr bwMode="auto">
          <a:xfrm>
            <a:off x="2286000" y="2852738"/>
            <a:ext cx="6324600" cy="1981200"/>
          </a:xfrm>
          <a:custGeom>
            <a:avLst/>
            <a:gdLst>
              <a:gd name="T0" fmla="*/ 0 w 4011"/>
              <a:gd name="T1" fmla="*/ 2147483647 h 1277"/>
              <a:gd name="T2" fmla="*/ 2147483647 w 4011"/>
              <a:gd name="T3" fmla="*/ 2147483647 h 1277"/>
              <a:gd name="T4" fmla="*/ 2147483647 w 4011"/>
              <a:gd name="T5" fmla="*/ 2147483647 h 1277"/>
              <a:gd name="T6" fmla="*/ 2147483647 w 4011"/>
              <a:gd name="T7" fmla="*/ 2147483647 h 1277"/>
              <a:gd name="T8" fmla="*/ 2147483647 w 4011"/>
              <a:gd name="T9" fmla="*/ 2147483647 h 1277"/>
              <a:gd name="T10" fmla="*/ 2147483647 w 4011"/>
              <a:gd name="T11" fmla="*/ 2147483647 h 1277"/>
              <a:gd name="T12" fmla="*/ 2147483647 w 4011"/>
              <a:gd name="T13" fmla="*/ 2147483647 h 1277"/>
              <a:gd name="T14" fmla="*/ 2147483647 w 4011"/>
              <a:gd name="T15" fmla="*/ 2147483647 h 1277"/>
              <a:gd name="T16" fmla="*/ 2147483647 w 4011"/>
              <a:gd name="T17" fmla="*/ 2147483647 h 1277"/>
              <a:gd name="T18" fmla="*/ 2147483647 w 4011"/>
              <a:gd name="T19" fmla="*/ 2147483647 h 1277"/>
              <a:gd name="T20" fmla="*/ 2147483647 w 4011"/>
              <a:gd name="T21" fmla="*/ 2147483647 h 1277"/>
              <a:gd name="T22" fmla="*/ 2147483647 w 4011"/>
              <a:gd name="T23" fmla="*/ 2147483647 h 1277"/>
              <a:gd name="T24" fmla="*/ 2147483647 w 4011"/>
              <a:gd name="T25" fmla="*/ 2147483647 h 1277"/>
              <a:gd name="T26" fmla="*/ 2147483647 w 4011"/>
              <a:gd name="T27" fmla="*/ 0 h 1277"/>
              <a:gd name="T28" fmla="*/ 2147483647 w 4011"/>
              <a:gd name="T29" fmla="*/ 2147483647 h 1277"/>
              <a:gd name="T30" fmla="*/ 2147483647 w 4011"/>
              <a:gd name="T31" fmla="*/ 2147483647 h 1277"/>
              <a:gd name="T32" fmla="*/ 2147483647 w 4011"/>
              <a:gd name="T33" fmla="*/ 2147483647 h 1277"/>
              <a:gd name="T34" fmla="*/ 2147483647 w 4011"/>
              <a:gd name="T35" fmla="*/ 2147483647 h 1277"/>
              <a:gd name="T36" fmla="*/ 2147483647 w 4011"/>
              <a:gd name="T37" fmla="*/ 2147483647 h 1277"/>
              <a:gd name="T38" fmla="*/ 2147483647 w 4011"/>
              <a:gd name="T39" fmla="*/ 2147483647 h 1277"/>
              <a:gd name="T40" fmla="*/ 2147483647 w 4011"/>
              <a:gd name="T41" fmla="*/ 2147483647 h 1277"/>
              <a:gd name="T42" fmla="*/ 2147483647 w 4011"/>
              <a:gd name="T43" fmla="*/ 2147483647 h 1277"/>
              <a:gd name="T44" fmla="*/ 2147483647 w 4011"/>
              <a:gd name="T45" fmla="*/ 2147483647 h 1277"/>
              <a:gd name="T46" fmla="*/ 2147483647 w 4011"/>
              <a:gd name="T47" fmla="*/ 2147483647 h 1277"/>
              <a:gd name="T48" fmla="*/ 2147483647 w 4011"/>
              <a:gd name="T49" fmla="*/ 2147483647 h 1277"/>
              <a:gd name="T50" fmla="*/ 2147483647 w 4011"/>
              <a:gd name="T51" fmla="*/ 2147483647 h 1277"/>
              <a:gd name="T52" fmla="*/ 2147483647 w 4011"/>
              <a:gd name="T53" fmla="*/ 2147483647 h 1277"/>
              <a:gd name="T54" fmla="*/ 2147483647 w 4011"/>
              <a:gd name="T55" fmla="*/ 2147483647 h 1277"/>
              <a:gd name="T56" fmla="*/ 2147483647 w 4011"/>
              <a:gd name="T57" fmla="*/ 2147483647 h 1277"/>
              <a:gd name="T58" fmla="*/ 2147483647 w 4011"/>
              <a:gd name="T59" fmla="*/ 2147483647 h 1277"/>
              <a:gd name="T60" fmla="*/ 2147483647 w 4011"/>
              <a:gd name="T61" fmla="*/ 2147483647 h 1277"/>
              <a:gd name="T62" fmla="*/ 2147483647 w 4011"/>
              <a:gd name="T63" fmla="*/ 2147483647 h 1277"/>
              <a:gd name="T64" fmla="*/ 2147483647 w 4011"/>
              <a:gd name="T65" fmla="*/ 2147483647 h 1277"/>
              <a:gd name="T66" fmla="*/ 2147483647 w 4011"/>
              <a:gd name="T67" fmla="*/ 2147483647 h 1277"/>
              <a:gd name="T68" fmla="*/ 2147483647 w 4011"/>
              <a:gd name="T69" fmla="*/ 2147483647 h 127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011"/>
              <a:gd name="T106" fmla="*/ 0 h 1277"/>
              <a:gd name="T107" fmla="*/ 4011 w 4011"/>
              <a:gd name="T108" fmla="*/ 1277 h 127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011" h="1277">
                <a:moveTo>
                  <a:pt x="0" y="911"/>
                </a:moveTo>
                <a:cubicBezTo>
                  <a:pt x="51" y="928"/>
                  <a:pt x="63" y="915"/>
                  <a:pt x="100" y="878"/>
                </a:cubicBezTo>
                <a:cubicBezTo>
                  <a:pt x="126" y="798"/>
                  <a:pt x="90" y="893"/>
                  <a:pt x="144" y="811"/>
                </a:cubicBezTo>
                <a:cubicBezTo>
                  <a:pt x="202" y="724"/>
                  <a:pt x="106" y="827"/>
                  <a:pt x="178" y="755"/>
                </a:cubicBezTo>
                <a:cubicBezTo>
                  <a:pt x="182" y="742"/>
                  <a:pt x="218" y="638"/>
                  <a:pt x="244" y="633"/>
                </a:cubicBezTo>
                <a:cubicBezTo>
                  <a:pt x="317" y="620"/>
                  <a:pt x="393" y="626"/>
                  <a:pt x="467" y="622"/>
                </a:cubicBezTo>
                <a:cubicBezTo>
                  <a:pt x="558" y="592"/>
                  <a:pt x="612" y="507"/>
                  <a:pt x="700" y="478"/>
                </a:cubicBezTo>
                <a:cubicBezTo>
                  <a:pt x="757" y="419"/>
                  <a:pt x="847" y="428"/>
                  <a:pt x="922" y="422"/>
                </a:cubicBezTo>
                <a:cubicBezTo>
                  <a:pt x="962" y="409"/>
                  <a:pt x="980" y="392"/>
                  <a:pt x="1011" y="366"/>
                </a:cubicBezTo>
                <a:cubicBezTo>
                  <a:pt x="1067" y="320"/>
                  <a:pt x="1128" y="273"/>
                  <a:pt x="1189" y="233"/>
                </a:cubicBezTo>
                <a:cubicBezTo>
                  <a:pt x="1212" y="198"/>
                  <a:pt x="1242" y="186"/>
                  <a:pt x="1267" y="155"/>
                </a:cubicBezTo>
                <a:cubicBezTo>
                  <a:pt x="1298" y="116"/>
                  <a:pt x="1330" y="79"/>
                  <a:pt x="1367" y="44"/>
                </a:cubicBezTo>
                <a:cubicBezTo>
                  <a:pt x="1377" y="35"/>
                  <a:pt x="1379" y="19"/>
                  <a:pt x="1389" y="11"/>
                </a:cubicBezTo>
                <a:cubicBezTo>
                  <a:pt x="1398" y="4"/>
                  <a:pt x="1411" y="4"/>
                  <a:pt x="1422" y="0"/>
                </a:cubicBezTo>
                <a:cubicBezTo>
                  <a:pt x="1463" y="4"/>
                  <a:pt x="1504" y="2"/>
                  <a:pt x="1544" y="11"/>
                </a:cubicBezTo>
                <a:cubicBezTo>
                  <a:pt x="1570" y="17"/>
                  <a:pt x="1599" y="64"/>
                  <a:pt x="1622" y="78"/>
                </a:cubicBezTo>
                <a:cubicBezTo>
                  <a:pt x="1676" y="111"/>
                  <a:pt x="1748" y="96"/>
                  <a:pt x="1811" y="100"/>
                </a:cubicBezTo>
                <a:cubicBezTo>
                  <a:pt x="1833" y="104"/>
                  <a:pt x="1857" y="102"/>
                  <a:pt x="1878" y="111"/>
                </a:cubicBezTo>
                <a:cubicBezTo>
                  <a:pt x="1917" y="128"/>
                  <a:pt x="1919" y="182"/>
                  <a:pt x="1956" y="200"/>
                </a:cubicBezTo>
                <a:cubicBezTo>
                  <a:pt x="2040" y="242"/>
                  <a:pt x="2146" y="228"/>
                  <a:pt x="2233" y="233"/>
                </a:cubicBezTo>
                <a:cubicBezTo>
                  <a:pt x="2292" y="252"/>
                  <a:pt x="2260" y="234"/>
                  <a:pt x="2311" y="311"/>
                </a:cubicBezTo>
                <a:cubicBezTo>
                  <a:pt x="2334" y="347"/>
                  <a:pt x="2303" y="368"/>
                  <a:pt x="2367" y="389"/>
                </a:cubicBezTo>
                <a:cubicBezTo>
                  <a:pt x="2423" y="408"/>
                  <a:pt x="2478" y="415"/>
                  <a:pt x="2534" y="433"/>
                </a:cubicBezTo>
                <a:cubicBezTo>
                  <a:pt x="2563" y="476"/>
                  <a:pt x="2564" y="504"/>
                  <a:pt x="2578" y="555"/>
                </a:cubicBezTo>
                <a:cubicBezTo>
                  <a:pt x="2584" y="578"/>
                  <a:pt x="2600" y="622"/>
                  <a:pt x="2600" y="622"/>
                </a:cubicBezTo>
                <a:cubicBezTo>
                  <a:pt x="2718" y="614"/>
                  <a:pt x="2850" y="599"/>
                  <a:pt x="2967" y="622"/>
                </a:cubicBezTo>
                <a:cubicBezTo>
                  <a:pt x="2990" y="627"/>
                  <a:pt x="2995" y="661"/>
                  <a:pt x="3011" y="678"/>
                </a:cubicBezTo>
                <a:cubicBezTo>
                  <a:pt x="3034" y="771"/>
                  <a:pt x="3034" y="843"/>
                  <a:pt x="3045" y="944"/>
                </a:cubicBezTo>
                <a:cubicBezTo>
                  <a:pt x="3048" y="970"/>
                  <a:pt x="3063" y="1039"/>
                  <a:pt x="3089" y="1055"/>
                </a:cubicBezTo>
                <a:cubicBezTo>
                  <a:pt x="3119" y="1074"/>
                  <a:pt x="3156" y="1077"/>
                  <a:pt x="3189" y="1089"/>
                </a:cubicBezTo>
                <a:cubicBezTo>
                  <a:pt x="3353" y="1078"/>
                  <a:pt x="3397" y="1066"/>
                  <a:pt x="3556" y="1077"/>
                </a:cubicBezTo>
                <a:cubicBezTo>
                  <a:pt x="3601" y="1093"/>
                  <a:pt x="3643" y="1162"/>
                  <a:pt x="3689" y="1166"/>
                </a:cubicBezTo>
                <a:cubicBezTo>
                  <a:pt x="3730" y="1170"/>
                  <a:pt x="3770" y="1173"/>
                  <a:pt x="3811" y="1177"/>
                </a:cubicBezTo>
                <a:cubicBezTo>
                  <a:pt x="3896" y="1206"/>
                  <a:pt x="3855" y="1195"/>
                  <a:pt x="3934" y="1211"/>
                </a:cubicBezTo>
                <a:cubicBezTo>
                  <a:pt x="3957" y="1245"/>
                  <a:pt x="3975" y="1259"/>
                  <a:pt x="4011" y="1277"/>
                </a:cubicBezTo>
              </a:path>
            </a:pathLst>
          </a:custGeom>
          <a:noFill/>
          <a:ln w="38100" cmpd="sng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4227513" y="3233738"/>
            <a:ext cx="350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H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2041525" y="1217613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53255" name="Text Box 9"/>
          <p:cNvSpPr txBox="1">
            <a:spLocks noChangeArrowheads="1"/>
          </p:cNvSpPr>
          <p:nvPr/>
        </p:nvSpPr>
        <p:spPr bwMode="auto">
          <a:xfrm>
            <a:off x="457200" y="1098550"/>
            <a:ext cx="4935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H = Orthometric Height</a:t>
            </a:r>
            <a:r>
              <a:rPr lang="en-US" sz="2000">
                <a:solidFill>
                  <a:srgbClr val="FFFF00"/>
                </a:solidFill>
              </a:rPr>
              <a:t>  </a:t>
            </a:r>
            <a:r>
              <a:rPr lang="en-US" sz="2000" b="1">
                <a:solidFill>
                  <a:srgbClr val="FFFF00"/>
                </a:solidFill>
              </a:rPr>
              <a:t>(NAVD 88)</a:t>
            </a:r>
            <a:r>
              <a:rPr lang="en-US" sz="2000">
                <a:solidFill>
                  <a:srgbClr val="FFFF00"/>
                </a:solidFill>
              </a:rPr>
              <a:t>        </a:t>
            </a:r>
          </a:p>
        </p:txBody>
      </p:sp>
      <p:sp>
        <p:nvSpPr>
          <p:cNvPr id="155658" name="Freeform 10"/>
          <p:cNvSpPr>
            <a:spLocks/>
          </p:cNvSpPr>
          <p:nvPr/>
        </p:nvSpPr>
        <p:spPr bwMode="auto">
          <a:xfrm>
            <a:off x="4724400" y="3843338"/>
            <a:ext cx="4763" cy="381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106"/>
              </a:cxn>
              <a:cxn ang="0">
                <a:pos x="1" y="240"/>
              </a:cxn>
            </a:cxnLst>
            <a:rect l="0" t="0" r="r" b="b"/>
            <a:pathLst>
              <a:path w="3" h="240">
                <a:moveTo>
                  <a:pt x="0" y="0"/>
                </a:moveTo>
                <a:lnTo>
                  <a:pt x="3" y="106"/>
                </a:lnTo>
                <a:lnTo>
                  <a:pt x="1" y="240"/>
                </a:lnTo>
              </a:path>
            </a:pathLst>
          </a:custGeom>
          <a:noFill/>
          <a:ln w="28575" cmpd="sng">
            <a:solidFill>
              <a:schemeClr val="bg2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3257" name="Text Box 11"/>
          <p:cNvSpPr txBox="1">
            <a:spLocks noChangeArrowheads="1"/>
          </p:cNvSpPr>
          <p:nvPr/>
        </p:nvSpPr>
        <p:spPr bwMode="auto">
          <a:xfrm flipH="1" flipV="1">
            <a:off x="5486400" y="2944813"/>
            <a:ext cx="1905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3300"/>
                </a:solidFill>
              </a:rPr>
              <a:t> </a:t>
            </a:r>
          </a:p>
        </p:txBody>
      </p:sp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5943600" y="1327150"/>
            <a:ext cx="2514600" cy="708025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Arial" charset="0"/>
              </a:rPr>
              <a:t>H</a:t>
            </a:r>
            <a:r>
              <a:rPr lang="en-US" sz="4000" b="1" dirty="0">
                <a:latin typeface="Arial" charset="0"/>
              </a:rPr>
              <a:t> </a:t>
            </a:r>
            <a:r>
              <a:rPr lang="en-US" sz="4000" b="1" dirty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en-US" sz="4000" b="1" dirty="0">
                <a:latin typeface="Arial" charset="0"/>
              </a:rPr>
              <a:t>=</a:t>
            </a:r>
            <a:r>
              <a:rPr lang="en-US" sz="4000" b="1" dirty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4000" b="1" dirty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- N</a:t>
            </a:r>
          </a:p>
        </p:txBody>
      </p:sp>
      <p:sp>
        <p:nvSpPr>
          <p:cNvPr id="53259" name="Line 13"/>
          <p:cNvSpPr>
            <a:spLocks noChangeShapeType="1"/>
          </p:cNvSpPr>
          <p:nvPr/>
        </p:nvSpPr>
        <p:spPr bwMode="auto">
          <a:xfrm>
            <a:off x="4191000" y="3146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Text Box 14"/>
          <p:cNvSpPr txBox="1">
            <a:spLocks noChangeArrowheads="1"/>
          </p:cNvSpPr>
          <p:nvPr/>
        </p:nvSpPr>
        <p:spPr bwMode="auto">
          <a:xfrm>
            <a:off x="457200" y="155575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h = Ellipsoidal Height (WGS 84)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5663" name="Text Box 15"/>
          <p:cNvSpPr txBox="1">
            <a:spLocks noChangeArrowheads="1"/>
          </p:cNvSpPr>
          <p:nvPr/>
        </p:nvSpPr>
        <p:spPr bwMode="auto">
          <a:xfrm>
            <a:off x="457200" y="2012950"/>
            <a:ext cx="447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N = </a:t>
            </a:r>
            <a:r>
              <a:rPr lang="en-US" sz="20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Geoid</a:t>
            </a: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 Height (Geoid09)</a:t>
            </a:r>
          </a:p>
        </p:txBody>
      </p:sp>
      <p:sp>
        <p:nvSpPr>
          <p:cNvPr id="53262" name="Arc 16"/>
          <p:cNvSpPr>
            <a:spLocks/>
          </p:cNvSpPr>
          <p:nvPr/>
        </p:nvSpPr>
        <p:spPr bwMode="auto">
          <a:xfrm rot="-2646215">
            <a:off x="1524000" y="2922588"/>
            <a:ext cx="5818188" cy="5180012"/>
          </a:xfrm>
          <a:custGeom>
            <a:avLst/>
            <a:gdLst>
              <a:gd name="T0" fmla="*/ 2147483647 w 21579"/>
              <a:gd name="T1" fmla="*/ 0 h 21102"/>
              <a:gd name="T2" fmla="*/ 2147483647 w 21579"/>
              <a:gd name="T3" fmla="*/ 2147483647 h 21102"/>
              <a:gd name="T4" fmla="*/ 0 w 21579"/>
              <a:gd name="T5" fmla="*/ 2147483647 h 21102"/>
              <a:gd name="T6" fmla="*/ 0 60000 65536"/>
              <a:gd name="T7" fmla="*/ 0 60000 65536"/>
              <a:gd name="T8" fmla="*/ 0 60000 65536"/>
              <a:gd name="T9" fmla="*/ 0 w 21579"/>
              <a:gd name="T10" fmla="*/ 0 h 21102"/>
              <a:gd name="T11" fmla="*/ 21579 w 21579"/>
              <a:gd name="T12" fmla="*/ 21102 h 21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79" h="21102" fill="none" extrusionOk="0">
                <a:moveTo>
                  <a:pt x="4611" y="-1"/>
                </a:moveTo>
                <a:cubicBezTo>
                  <a:pt x="14182" y="2091"/>
                  <a:pt x="21148" y="10363"/>
                  <a:pt x="21579" y="20151"/>
                </a:cubicBezTo>
              </a:path>
              <a:path w="21579" h="21102" stroke="0" extrusionOk="0">
                <a:moveTo>
                  <a:pt x="4611" y="-1"/>
                </a:moveTo>
                <a:cubicBezTo>
                  <a:pt x="14182" y="2091"/>
                  <a:pt x="21148" y="10363"/>
                  <a:pt x="21579" y="20151"/>
                </a:cubicBezTo>
                <a:lnTo>
                  <a:pt x="0" y="21102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Line 17"/>
          <p:cNvSpPr>
            <a:spLocks noChangeShapeType="1"/>
          </p:cNvSpPr>
          <p:nvPr/>
        </p:nvSpPr>
        <p:spPr bwMode="auto">
          <a:xfrm flipH="1">
            <a:off x="4572000" y="2852738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Line 18"/>
          <p:cNvSpPr>
            <a:spLocks noChangeShapeType="1"/>
          </p:cNvSpPr>
          <p:nvPr/>
        </p:nvSpPr>
        <p:spPr bwMode="auto">
          <a:xfrm flipV="1">
            <a:off x="4724400" y="2852738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Text Box 19"/>
          <p:cNvSpPr txBox="1">
            <a:spLocks noChangeArrowheads="1"/>
          </p:cNvSpPr>
          <p:nvPr/>
        </p:nvSpPr>
        <p:spPr bwMode="auto">
          <a:xfrm>
            <a:off x="4708525" y="31226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3266" name="Text Box 20"/>
          <p:cNvSpPr txBox="1">
            <a:spLocks noChangeArrowheads="1"/>
          </p:cNvSpPr>
          <p:nvPr/>
        </p:nvSpPr>
        <p:spPr bwMode="auto">
          <a:xfrm>
            <a:off x="6400800" y="4924425"/>
            <a:ext cx="1828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Ellipsoid</a:t>
            </a:r>
          </a:p>
          <a:p>
            <a:r>
              <a:rPr lang="en-US" b="1">
                <a:solidFill>
                  <a:schemeClr val="bg1"/>
                </a:solidFill>
              </a:rPr>
              <a:t>GRS80</a:t>
            </a:r>
          </a:p>
        </p:txBody>
      </p:sp>
      <p:sp>
        <p:nvSpPr>
          <p:cNvPr id="53267" name="Freeform 21"/>
          <p:cNvSpPr>
            <a:spLocks/>
          </p:cNvSpPr>
          <p:nvPr/>
        </p:nvSpPr>
        <p:spPr bwMode="auto">
          <a:xfrm>
            <a:off x="2428875" y="3919538"/>
            <a:ext cx="6562725" cy="1798637"/>
          </a:xfrm>
          <a:custGeom>
            <a:avLst/>
            <a:gdLst>
              <a:gd name="T0" fmla="*/ 0 w 4134"/>
              <a:gd name="T1" fmla="*/ 2147483647 h 1133"/>
              <a:gd name="T2" fmla="*/ 2147483647 w 4134"/>
              <a:gd name="T3" fmla="*/ 2147483647 h 1133"/>
              <a:gd name="T4" fmla="*/ 2147483647 w 4134"/>
              <a:gd name="T5" fmla="*/ 2147483647 h 1133"/>
              <a:gd name="T6" fmla="*/ 2147483647 w 4134"/>
              <a:gd name="T7" fmla="*/ 2147483647 h 1133"/>
              <a:gd name="T8" fmla="*/ 2147483647 w 4134"/>
              <a:gd name="T9" fmla="*/ 2147483647 h 1133"/>
              <a:gd name="T10" fmla="*/ 2147483647 w 4134"/>
              <a:gd name="T11" fmla="*/ 2147483647 h 1133"/>
              <a:gd name="T12" fmla="*/ 2147483647 w 4134"/>
              <a:gd name="T13" fmla="*/ 2147483647 h 1133"/>
              <a:gd name="T14" fmla="*/ 2147483647 w 4134"/>
              <a:gd name="T15" fmla="*/ 2147483647 h 1133"/>
              <a:gd name="T16" fmla="*/ 2147483647 w 4134"/>
              <a:gd name="T17" fmla="*/ 2147483647 h 1133"/>
              <a:gd name="T18" fmla="*/ 2147483647 w 4134"/>
              <a:gd name="T19" fmla="*/ 2147483647 h 1133"/>
              <a:gd name="T20" fmla="*/ 2147483647 w 4134"/>
              <a:gd name="T21" fmla="*/ 2147483647 h 1133"/>
              <a:gd name="T22" fmla="*/ 2147483647 w 4134"/>
              <a:gd name="T23" fmla="*/ 2147483647 h 1133"/>
              <a:gd name="T24" fmla="*/ 2147483647 w 4134"/>
              <a:gd name="T25" fmla="*/ 2147483647 h 1133"/>
              <a:gd name="T26" fmla="*/ 2147483647 w 4134"/>
              <a:gd name="T27" fmla="*/ 2147483647 h 1133"/>
              <a:gd name="T28" fmla="*/ 2147483647 w 4134"/>
              <a:gd name="T29" fmla="*/ 2147483647 h 1133"/>
              <a:gd name="T30" fmla="*/ 2147483647 w 4134"/>
              <a:gd name="T31" fmla="*/ 2147483647 h 1133"/>
              <a:gd name="T32" fmla="*/ 2147483647 w 4134"/>
              <a:gd name="T33" fmla="*/ 2147483647 h 1133"/>
              <a:gd name="T34" fmla="*/ 2147483647 w 4134"/>
              <a:gd name="T35" fmla="*/ 2147483647 h 1133"/>
              <a:gd name="T36" fmla="*/ 2147483647 w 4134"/>
              <a:gd name="T37" fmla="*/ 2147483647 h 1133"/>
              <a:gd name="T38" fmla="*/ 2147483647 w 4134"/>
              <a:gd name="T39" fmla="*/ 2147483647 h 1133"/>
              <a:gd name="T40" fmla="*/ 2147483647 w 4134"/>
              <a:gd name="T41" fmla="*/ 2147483647 h 1133"/>
              <a:gd name="T42" fmla="*/ 2147483647 w 4134"/>
              <a:gd name="T43" fmla="*/ 2147483647 h 1133"/>
              <a:gd name="T44" fmla="*/ 2147483647 w 4134"/>
              <a:gd name="T45" fmla="*/ 2147483647 h 1133"/>
              <a:gd name="T46" fmla="*/ 2147483647 w 4134"/>
              <a:gd name="T47" fmla="*/ 2147483647 h 1133"/>
              <a:gd name="T48" fmla="*/ 2147483647 w 4134"/>
              <a:gd name="T49" fmla="*/ 2147483647 h 1133"/>
              <a:gd name="T50" fmla="*/ 2147483647 w 4134"/>
              <a:gd name="T51" fmla="*/ 2147483647 h 1133"/>
              <a:gd name="T52" fmla="*/ 2147483647 w 4134"/>
              <a:gd name="T53" fmla="*/ 2147483647 h 1133"/>
              <a:gd name="T54" fmla="*/ 2147483647 w 4134"/>
              <a:gd name="T55" fmla="*/ 2147483647 h 1133"/>
              <a:gd name="T56" fmla="*/ 2147483647 w 4134"/>
              <a:gd name="T57" fmla="*/ 2147483647 h 1133"/>
              <a:gd name="T58" fmla="*/ 2147483647 w 4134"/>
              <a:gd name="T59" fmla="*/ 2147483647 h 1133"/>
              <a:gd name="T60" fmla="*/ 2147483647 w 4134"/>
              <a:gd name="T61" fmla="*/ 2147483647 h 1133"/>
              <a:gd name="T62" fmla="*/ 2147483647 w 4134"/>
              <a:gd name="T63" fmla="*/ 2147483647 h 113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134"/>
              <a:gd name="T97" fmla="*/ 0 h 1133"/>
              <a:gd name="T98" fmla="*/ 4134 w 4134"/>
              <a:gd name="T99" fmla="*/ 1133 h 113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134" h="1133">
                <a:moveTo>
                  <a:pt x="0" y="222"/>
                </a:moveTo>
                <a:cubicBezTo>
                  <a:pt x="113" y="259"/>
                  <a:pt x="44" y="246"/>
                  <a:pt x="211" y="233"/>
                </a:cubicBezTo>
                <a:cubicBezTo>
                  <a:pt x="233" y="226"/>
                  <a:pt x="256" y="218"/>
                  <a:pt x="278" y="211"/>
                </a:cubicBezTo>
                <a:cubicBezTo>
                  <a:pt x="289" y="207"/>
                  <a:pt x="311" y="200"/>
                  <a:pt x="311" y="200"/>
                </a:cubicBezTo>
                <a:cubicBezTo>
                  <a:pt x="343" y="168"/>
                  <a:pt x="391" y="147"/>
                  <a:pt x="434" y="133"/>
                </a:cubicBezTo>
                <a:cubicBezTo>
                  <a:pt x="475" y="137"/>
                  <a:pt x="516" y="137"/>
                  <a:pt x="556" y="144"/>
                </a:cubicBezTo>
                <a:cubicBezTo>
                  <a:pt x="579" y="148"/>
                  <a:pt x="600" y="159"/>
                  <a:pt x="622" y="166"/>
                </a:cubicBezTo>
                <a:cubicBezTo>
                  <a:pt x="633" y="170"/>
                  <a:pt x="656" y="177"/>
                  <a:pt x="656" y="177"/>
                </a:cubicBezTo>
                <a:cubicBezTo>
                  <a:pt x="697" y="173"/>
                  <a:pt x="738" y="172"/>
                  <a:pt x="778" y="166"/>
                </a:cubicBezTo>
                <a:cubicBezTo>
                  <a:pt x="817" y="160"/>
                  <a:pt x="829" y="130"/>
                  <a:pt x="867" y="122"/>
                </a:cubicBezTo>
                <a:cubicBezTo>
                  <a:pt x="889" y="117"/>
                  <a:pt x="912" y="116"/>
                  <a:pt x="934" y="111"/>
                </a:cubicBezTo>
                <a:cubicBezTo>
                  <a:pt x="964" y="105"/>
                  <a:pt x="1023" y="89"/>
                  <a:pt x="1023" y="89"/>
                </a:cubicBezTo>
                <a:cubicBezTo>
                  <a:pt x="1067" y="93"/>
                  <a:pt x="1112" y="93"/>
                  <a:pt x="1156" y="100"/>
                </a:cubicBezTo>
                <a:cubicBezTo>
                  <a:pt x="1228" y="112"/>
                  <a:pt x="1289" y="155"/>
                  <a:pt x="1356" y="177"/>
                </a:cubicBezTo>
                <a:cubicBezTo>
                  <a:pt x="1392" y="189"/>
                  <a:pt x="1511" y="198"/>
                  <a:pt x="1534" y="200"/>
                </a:cubicBezTo>
                <a:cubicBezTo>
                  <a:pt x="1578" y="196"/>
                  <a:pt x="1623" y="195"/>
                  <a:pt x="1667" y="189"/>
                </a:cubicBezTo>
                <a:cubicBezTo>
                  <a:pt x="1720" y="182"/>
                  <a:pt x="1762" y="138"/>
                  <a:pt x="1812" y="122"/>
                </a:cubicBezTo>
                <a:cubicBezTo>
                  <a:pt x="1929" y="44"/>
                  <a:pt x="2087" y="33"/>
                  <a:pt x="2223" y="22"/>
                </a:cubicBezTo>
                <a:cubicBezTo>
                  <a:pt x="2335" y="0"/>
                  <a:pt x="2623" y="19"/>
                  <a:pt x="2734" y="111"/>
                </a:cubicBezTo>
                <a:cubicBezTo>
                  <a:pt x="2762" y="134"/>
                  <a:pt x="2800" y="160"/>
                  <a:pt x="2823" y="189"/>
                </a:cubicBezTo>
                <a:cubicBezTo>
                  <a:pt x="2850" y="223"/>
                  <a:pt x="2870" y="258"/>
                  <a:pt x="2912" y="277"/>
                </a:cubicBezTo>
                <a:cubicBezTo>
                  <a:pt x="3091" y="357"/>
                  <a:pt x="3307" y="318"/>
                  <a:pt x="3490" y="322"/>
                </a:cubicBezTo>
                <a:cubicBezTo>
                  <a:pt x="3542" y="339"/>
                  <a:pt x="3582" y="346"/>
                  <a:pt x="3623" y="388"/>
                </a:cubicBezTo>
                <a:cubicBezTo>
                  <a:pt x="3649" y="414"/>
                  <a:pt x="3670" y="446"/>
                  <a:pt x="3701" y="466"/>
                </a:cubicBezTo>
                <a:cubicBezTo>
                  <a:pt x="3726" y="483"/>
                  <a:pt x="3738" y="487"/>
                  <a:pt x="3756" y="511"/>
                </a:cubicBezTo>
                <a:cubicBezTo>
                  <a:pt x="3815" y="589"/>
                  <a:pt x="3861" y="666"/>
                  <a:pt x="3945" y="722"/>
                </a:cubicBezTo>
                <a:cubicBezTo>
                  <a:pt x="3979" y="774"/>
                  <a:pt x="4021" y="813"/>
                  <a:pt x="4056" y="866"/>
                </a:cubicBezTo>
                <a:cubicBezTo>
                  <a:pt x="4063" y="877"/>
                  <a:pt x="4070" y="889"/>
                  <a:pt x="4078" y="900"/>
                </a:cubicBezTo>
                <a:cubicBezTo>
                  <a:pt x="4085" y="911"/>
                  <a:pt x="4101" y="933"/>
                  <a:pt x="4101" y="933"/>
                </a:cubicBezTo>
                <a:cubicBezTo>
                  <a:pt x="4108" y="955"/>
                  <a:pt x="4116" y="978"/>
                  <a:pt x="4123" y="1000"/>
                </a:cubicBezTo>
                <a:cubicBezTo>
                  <a:pt x="4127" y="1011"/>
                  <a:pt x="4134" y="1033"/>
                  <a:pt x="4134" y="1033"/>
                </a:cubicBezTo>
                <a:cubicBezTo>
                  <a:pt x="4132" y="1043"/>
                  <a:pt x="4130" y="1133"/>
                  <a:pt x="4101" y="1133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70" name="Text Box 22"/>
          <p:cNvSpPr txBox="1">
            <a:spLocks noChangeArrowheads="1"/>
          </p:cNvSpPr>
          <p:nvPr/>
        </p:nvSpPr>
        <p:spPr bwMode="auto">
          <a:xfrm>
            <a:off x="4800600" y="3843338"/>
            <a:ext cx="4048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N</a:t>
            </a:r>
          </a:p>
        </p:txBody>
      </p:sp>
      <p:sp>
        <p:nvSpPr>
          <p:cNvPr id="53269" name="Rectangle 23"/>
          <p:cNvSpPr>
            <a:spLocks noChangeArrowheads="1"/>
          </p:cNvSpPr>
          <p:nvPr/>
        </p:nvSpPr>
        <p:spPr bwMode="auto">
          <a:xfrm>
            <a:off x="1762125" y="4452938"/>
            <a:ext cx="1438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Geoid</a:t>
            </a:r>
          </a:p>
        </p:txBody>
      </p:sp>
      <p:sp>
        <p:nvSpPr>
          <p:cNvPr id="53270" name="Line 24"/>
          <p:cNvSpPr>
            <a:spLocks noChangeShapeType="1"/>
          </p:cNvSpPr>
          <p:nvPr/>
        </p:nvSpPr>
        <p:spPr bwMode="auto">
          <a:xfrm flipV="1">
            <a:off x="2514600" y="4270375"/>
            <a:ext cx="152400" cy="258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Text Box 25"/>
          <p:cNvSpPr txBox="1">
            <a:spLocks noChangeArrowheads="1"/>
          </p:cNvSpPr>
          <p:nvPr/>
        </p:nvSpPr>
        <p:spPr bwMode="auto">
          <a:xfrm>
            <a:off x="5334000" y="4189413"/>
            <a:ext cx="1839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GEOID 09</a:t>
            </a:r>
          </a:p>
        </p:txBody>
      </p:sp>
      <p:cxnSp>
        <p:nvCxnSpPr>
          <p:cNvPr id="53272" name="AutoShape 26"/>
          <p:cNvCxnSpPr>
            <a:cxnSpLocks noChangeShapeType="1"/>
          </p:cNvCxnSpPr>
          <p:nvPr/>
        </p:nvCxnSpPr>
        <p:spPr bwMode="auto">
          <a:xfrm>
            <a:off x="5105400" y="4057650"/>
            <a:ext cx="341313" cy="360363"/>
          </a:xfrm>
          <a:prstGeom prst="bentConnector3">
            <a:avLst>
              <a:gd name="adj1" fmla="val 49769"/>
            </a:avLst>
          </a:prstGeom>
          <a:noFill/>
          <a:ln w="9525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53273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eaLnBrk="1" hangingPunct="1"/>
            <a:r>
              <a:rPr lang="en-US" sz="360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Datum Relationships</a:t>
            </a:r>
          </a:p>
        </p:txBody>
      </p:sp>
      <p:sp>
        <p:nvSpPr>
          <p:cNvPr id="53274" name="Freeform 28"/>
          <p:cNvSpPr>
            <a:spLocks/>
          </p:cNvSpPr>
          <p:nvPr/>
        </p:nvSpPr>
        <p:spPr bwMode="auto">
          <a:xfrm>
            <a:off x="457200" y="4097338"/>
            <a:ext cx="1981200" cy="889000"/>
          </a:xfrm>
          <a:custGeom>
            <a:avLst/>
            <a:gdLst>
              <a:gd name="T0" fmla="*/ 2147483647 w 1248"/>
              <a:gd name="T1" fmla="*/ 2147483647 h 560"/>
              <a:gd name="T2" fmla="*/ 2147483647 w 1248"/>
              <a:gd name="T3" fmla="*/ 2147483647 h 560"/>
              <a:gd name="T4" fmla="*/ 2147483647 w 1248"/>
              <a:gd name="T5" fmla="*/ 2147483647 h 560"/>
              <a:gd name="T6" fmla="*/ 2147483647 w 1248"/>
              <a:gd name="T7" fmla="*/ 2147483647 h 560"/>
              <a:gd name="T8" fmla="*/ 2147483647 w 1248"/>
              <a:gd name="T9" fmla="*/ 2147483647 h 560"/>
              <a:gd name="T10" fmla="*/ 2147483647 w 1248"/>
              <a:gd name="T11" fmla="*/ 2147483647 h 560"/>
              <a:gd name="T12" fmla="*/ 2147483647 w 1248"/>
              <a:gd name="T13" fmla="*/ 2147483647 h 560"/>
              <a:gd name="T14" fmla="*/ 2147483647 w 1248"/>
              <a:gd name="T15" fmla="*/ 2147483647 h 560"/>
              <a:gd name="T16" fmla="*/ 0 w 1248"/>
              <a:gd name="T17" fmla="*/ 2147483647 h 5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560"/>
              <a:gd name="T29" fmla="*/ 1248 w 1248"/>
              <a:gd name="T30" fmla="*/ 560 h 5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560">
                <a:moveTo>
                  <a:pt x="1248" y="128"/>
                </a:moveTo>
                <a:cubicBezTo>
                  <a:pt x="1200" y="88"/>
                  <a:pt x="1152" y="48"/>
                  <a:pt x="1104" y="32"/>
                </a:cubicBezTo>
                <a:cubicBezTo>
                  <a:pt x="1056" y="16"/>
                  <a:pt x="1000" y="0"/>
                  <a:pt x="960" y="32"/>
                </a:cubicBezTo>
                <a:cubicBezTo>
                  <a:pt x="920" y="64"/>
                  <a:pt x="904" y="192"/>
                  <a:pt x="864" y="224"/>
                </a:cubicBezTo>
                <a:cubicBezTo>
                  <a:pt x="824" y="256"/>
                  <a:pt x="776" y="208"/>
                  <a:pt x="720" y="224"/>
                </a:cubicBezTo>
                <a:cubicBezTo>
                  <a:pt x="664" y="240"/>
                  <a:pt x="584" y="280"/>
                  <a:pt x="528" y="320"/>
                </a:cubicBezTo>
                <a:cubicBezTo>
                  <a:pt x="472" y="360"/>
                  <a:pt x="432" y="432"/>
                  <a:pt x="384" y="464"/>
                </a:cubicBezTo>
                <a:cubicBezTo>
                  <a:pt x="336" y="496"/>
                  <a:pt x="304" y="496"/>
                  <a:pt x="240" y="512"/>
                </a:cubicBezTo>
                <a:cubicBezTo>
                  <a:pt x="176" y="528"/>
                  <a:pt x="88" y="544"/>
                  <a:pt x="0" y="56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07988" y="3613150"/>
            <a:ext cx="8464550" cy="1973263"/>
          </a:xfrm>
          <a:custGeom>
            <a:avLst/>
            <a:gdLst>
              <a:gd name="connsiteX0" fmla="*/ 5443 w 8463643"/>
              <a:gd name="connsiteY0" fmla="*/ 1048658 h 1973944"/>
              <a:gd name="connsiteX1" fmla="*/ 223157 w 8463643"/>
              <a:gd name="connsiteY1" fmla="*/ 972458 h 1973944"/>
              <a:gd name="connsiteX2" fmla="*/ 1344386 w 8463643"/>
              <a:gd name="connsiteY2" fmla="*/ 667658 h 1973944"/>
              <a:gd name="connsiteX3" fmla="*/ 1964872 w 8463643"/>
              <a:gd name="connsiteY3" fmla="*/ 362858 h 1973944"/>
              <a:gd name="connsiteX4" fmla="*/ 2585357 w 8463643"/>
              <a:gd name="connsiteY4" fmla="*/ 68943 h 1973944"/>
              <a:gd name="connsiteX5" fmla="*/ 3586843 w 8463643"/>
              <a:gd name="connsiteY5" fmla="*/ 3629 h 1973944"/>
              <a:gd name="connsiteX6" fmla="*/ 4479472 w 8463643"/>
              <a:gd name="connsiteY6" fmla="*/ 90715 h 1973944"/>
              <a:gd name="connsiteX7" fmla="*/ 5176157 w 8463643"/>
              <a:gd name="connsiteY7" fmla="*/ 123372 h 1973944"/>
              <a:gd name="connsiteX8" fmla="*/ 6166757 w 8463643"/>
              <a:gd name="connsiteY8" fmla="*/ 264886 h 1973944"/>
              <a:gd name="connsiteX9" fmla="*/ 7190015 w 8463643"/>
              <a:gd name="connsiteY9" fmla="*/ 809172 h 1973944"/>
              <a:gd name="connsiteX10" fmla="*/ 7886700 w 8463643"/>
              <a:gd name="connsiteY10" fmla="*/ 1636486 h 1973944"/>
              <a:gd name="connsiteX11" fmla="*/ 8311243 w 8463643"/>
              <a:gd name="connsiteY11" fmla="*/ 1919515 h 1973944"/>
              <a:gd name="connsiteX12" fmla="*/ 8463643 w 8463643"/>
              <a:gd name="connsiteY12" fmla="*/ 1963058 h 1973944"/>
              <a:gd name="connsiteX13" fmla="*/ 8463643 w 8463643"/>
              <a:gd name="connsiteY13" fmla="*/ 1963058 h 19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63643" h="1973944">
                <a:moveTo>
                  <a:pt x="5443" y="1048658"/>
                </a:moveTo>
                <a:cubicBezTo>
                  <a:pt x="2721" y="1042308"/>
                  <a:pt x="0" y="1035958"/>
                  <a:pt x="223157" y="972458"/>
                </a:cubicBezTo>
                <a:cubicBezTo>
                  <a:pt x="446314" y="908958"/>
                  <a:pt x="1054100" y="769258"/>
                  <a:pt x="1344386" y="667658"/>
                </a:cubicBezTo>
                <a:cubicBezTo>
                  <a:pt x="1634672" y="566058"/>
                  <a:pt x="1964872" y="362858"/>
                  <a:pt x="1964872" y="362858"/>
                </a:cubicBezTo>
                <a:cubicBezTo>
                  <a:pt x="2171700" y="263072"/>
                  <a:pt x="2315029" y="128815"/>
                  <a:pt x="2585357" y="68943"/>
                </a:cubicBezTo>
                <a:cubicBezTo>
                  <a:pt x="2855686" y="9072"/>
                  <a:pt x="3271157" y="0"/>
                  <a:pt x="3586843" y="3629"/>
                </a:cubicBezTo>
                <a:cubicBezTo>
                  <a:pt x="3902529" y="7258"/>
                  <a:pt x="4214586" y="70758"/>
                  <a:pt x="4479472" y="90715"/>
                </a:cubicBezTo>
                <a:cubicBezTo>
                  <a:pt x="4744358" y="110672"/>
                  <a:pt x="4894943" y="94344"/>
                  <a:pt x="5176157" y="123372"/>
                </a:cubicBezTo>
                <a:cubicBezTo>
                  <a:pt x="5457371" y="152401"/>
                  <a:pt x="5831114" y="150586"/>
                  <a:pt x="6166757" y="264886"/>
                </a:cubicBezTo>
                <a:cubicBezTo>
                  <a:pt x="6502400" y="379186"/>
                  <a:pt x="6903358" y="580572"/>
                  <a:pt x="7190015" y="809172"/>
                </a:cubicBezTo>
                <a:cubicBezTo>
                  <a:pt x="7476672" y="1037772"/>
                  <a:pt x="7699829" y="1451429"/>
                  <a:pt x="7886700" y="1636486"/>
                </a:cubicBezTo>
                <a:cubicBezTo>
                  <a:pt x="8073571" y="1821543"/>
                  <a:pt x="8215086" y="1865086"/>
                  <a:pt x="8311243" y="1919515"/>
                </a:cubicBezTo>
                <a:cubicBezTo>
                  <a:pt x="8407400" y="1973944"/>
                  <a:pt x="8463643" y="1963058"/>
                  <a:pt x="8463643" y="1963058"/>
                </a:cubicBezTo>
                <a:lnTo>
                  <a:pt x="8463643" y="1963058"/>
                </a:lnTo>
              </a:path>
            </a:pathLst>
          </a:cu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8600" y="3886200"/>
            <a:ext cx="1219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MLLW</a:t>
            </a:r>
          </a:p>
        </p:txBody>
      </p:sp>
      <p:sp>
        <p:nvSpPr>
          <p:cNvPr id="53277" name="Text Box 20"/>
          <p:cNvSpPr txBox="1">
            <a:spLocks noChangeArrowheads="1"/>
          </p:cNvSpPr>
          <p:nvPr/>
        </p:nvSpPr>
        <p:spPr bwMode="auto">
          <a:xfrm>
            <a:off x="5486400" y="2667000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Physical 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52400" y="1143000"/>
            <a:ext cx="34290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>
                <a:solidFill>
                  <a:srgbClr val="0033CC"/>
                </a:solidFill>
              </a:rPr>
              <a:t>VDatum – A NOAA Java developed tool to convert elevation data (heights and soundings) among various vertical datums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>
                <a:solidFill>
                  <a:srgbClr val="0033CC"/>
                </a:solidFill>
              </a:rPr>
              <a:t>Operates in either batch mode or interactive mode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>
                <a:solidFill>
                  <a:srgbClr val="0033CC"/>
                </a:solidFill>
              </a:rPr>
              <a:t>Requires accurate Geoid and Hydrodynamic models for shoreline applications</a:t>
            </a: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685800" y="152400"/>
            <a:ext cx="716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33CC"/>
                </a:solidFill>
              </a:rPr>
              <a:t>VDATUM</a:t>
            </a:r>
          </a:p>
        </p:txBody>
      </p:sp>
      <p:pic>
        <p:nvPicPr>
          <p:cNvPr id="51204" name="Picture 6" descr="vdatum_vertica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886200"/>
            <a:ext cx="50292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838200"/>
            <a:ext cx="44958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VDATUM Tidal Datum Grid Process</a:t>
            </a:r>
          </a:p>
        </p:txBody>
      </p:sp>
      <p:pic>
        <p:nvPicPr>
          <p:cNvPr id="52227" name="Picture 4" descr="MHH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95400"/>
            <a:ext cx="169068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MH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513" y="1295400"/>
            <a:ext cx="1690687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ML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2025" y="2608263"/>
            <a:ext cx="1704975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7" descr="MLL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7163" y="2613025"/>
            <a:ext cx="169703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7" cstate="print"/>
          <a:srcRect l="7336" t="3918" r="7336" b="3918"/>
          <a:stretch>
            <a:fillRect/>
          </a:stretch>
        </p:blipFill>
        <p:spPr bwMode="auto">
          <a:xfrm>
            <a:off x="7086600" y="3532188"/>
            <a:ext cx="1901825" cy="164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2" name="Picture 2"/>
          <p:cNvPicPr>
            <a:picLocks noChangeAspect="1" noChangeArrowheads="1"/>
          </p:cNvPicPr>
          <p:nvPr/>
        </p:nvPicPr>
        <p:blipFill>
          <a:blip r:embed="rId8" cstate="print"/>
          <a:srcRect l="14000" r="14000"/>
          <a:stretch>
            <a:fillRect/>
          </a:stretch>
        </p:blipFill>
        <p:spPr bwMode="auto">
          <a:xfrm>
            <a:off x="60325" y="1219200"/>
            <a:ext cx="1700213" cy="15382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33" name="Picture 3"/>
          <p:cNvPicPr>
            <a:picLocks noChangeAspect="1" noChangeArrowheads="1"/>
          </p:cNvPicPr>
          <p:nvPr/>
        </p:nvPicPr>
        <p:blipFill>
          <a:blip r:embed="rId9" cstate="print"/>
          <a:srcRect l="11986" r="11986"/>
          <a:stretch>
            <a:fillRect/>
          </a:stretch>
        </p:blipFill>
        <p:spPr bwMode="auto">
          <a:xfrm>
            <a:off x="1066800" y="2286000"/>
            <a:ext cx="1752600" cy="154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34" name="TextBox 12"/>
          <p:cNvSpPr txBox="1">
            <a:spLocks noChangeArrowheads="1"/>
          </p:cNvSpPr>
          <p:nvPr/>
        </p:nvSpPr>
        <p:spPr bwMode="auto">
          <a:xfrm>
            <a:off x="1676400" y="1143000"/>
            <a:ext cx="152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33CC"/>
                </a:solidFill>
                <a:cs typeface="Arial" pitchFamily="34" charset="0"/>
              </a:rPr>
              <a:t>Finite Element grid is created and populated with bathymetry</a:t>
            </a:r>
          </a:p>
        </p:txBody>
      </p:sp>
      <p:sp>
        <p:nvSpPr>
          <p:cNvPr id="52235" name="Right Arrow 13"/>
          <p:cNvSpPr>
            <a:spLocks noChangeArrowheads="1"/>
          </p:cNvSpPr>
          <p:nvPr/>
        </p:nvSpPr>
        <p:spPr bwMode="auto">
          <a:xfrm>
            <a:off x="2895600" y="2438400"/>
            <a:ext cx="544513" cy="228600"/>
          </a:xfrm>
          <a:prstGeom prst="rightArrow">
            <a:avLst>
              <a:gd name="adj1" fmla="val 50000"/>
              <a:gd name="adj2" fmla="val 4995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2236" name="TextBox 14"/>
          <p:cNvSpPr txBox="1">
            <a:spLocks noChangeArrowheads="1"/>
          </p:cNvSpPr>
          <p:nvPr/>
        </p:nvSpPr>
        <p:spPr bwMode="auto">
          <a:xfrm>
            <a:off x="6864350" y="1250950"/>
            <a:ext cx="21272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33CC"/>
                </a:solidFill>
                <a:cs typeface="Arial" pitchFamily="34" charset="0"/>
              </a:rPr>
              <a:t>Tidal Datum fields are derived from ADCIRC (</a:t>
            </a:r>
            <a:r>
              <a:rPr lang="en-US" sz="1300" b="1" u="sng">
                <a:solidFill>
                  <a:srgbClr val="0033CC"/>
                </a:solidFill>
                <a:cs typeface="Arial" pitchFamily="34" charset="0"/>
              </a:rPr>
              <a:t>Ad</a:t>
            </a:r>
            <a:r>
              <a:rPr lang="en-US" sz="1300" b="1">
                <a:solidFill>
                  <a:srgbClr val="0033CC"/>
                </a:solidFill>
                <a:cs typeface="Arial" pitchFamily="34" charset="0"/>
              </a:rPr>
              <a:t>vanced </a:t>
            </a:r>
            <a:r>
              <a:rPr lang="en-US" sz="1300" b="1" u="sng">
                <a:solidFill>
                  <a:srgbClr val="0033CC"/>
                </a:solidFill>
                <a:cs typeface="Arial" pitchFamily="34" charset="0"/>
              </a:rPr>
              <a:t>Circ</a:t>
            </a:r>
            <a:r>
              <a:rPr lang="en-US" sz="1300" b="1">
                <a:solidFill>
                  <a:srgbClr val="0033CC"/>
                </a:solidFill>
                <a:cs typeface="Arial" pitchFamily="34" charset="0"/>
              </a:rPr>
              <a:t>ulation) Model, simulations are made on cluster computers at NOAA’s Earth System Research Laboratory</a:t>
            </a:r>
          </a:p>
        </p:txBody>
      </p:sp>
      <p:sp>
        <p:nvSpPr>
          <p:cNvPr id="52237" name="TextBox 16"/>
          <p:cNvSpPr txBox="1">
            <a:spLocks noChangeArrowheads="1"/>
          </p:cNvSpPr>
          <p:nvPr/>
        </p:nvSpPr>
        <p:spPr bwMode="auto">
          <a:xfrm>
            <a:off x="6781800" y="5105400"/>
            <a:ext cx="2438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33CC"/>
                </a:solidFill>
                <a:cs typeface="Arial" pitchFamily="34" charset="0"/>
              </a:rPr>
              <a:t>Correct results by spatially interpolating errors with TCARI (Tidal Constituent and Residual Interpolation)</a:t>
            </a:r>
          </a:p>
        </p:txBody>
      </p:sp>
      <p:sp>
        <p:nvSpPr>
          <p:cNvPr id="18" name="Bent-Up Arrow 17"/>
          <p:cNvSpPr/>
          <p:nvPr/>
        </p:nvSpPr>
        <p:spPr bwMode="auto">
          <a:xfrm flipV="1">
            <a:off x="7010400" y="2971800"/>
            <a:ext cx="1143000" cy="533400"/>
          </a:xfrm>
          <a:prstGeom prst="bentUpArrow">
            <a:avLst>
              <a:gd name="adj1" fmla="val 25000"/>
              <a:gd name="adj2" fmla="val 23827"/>
              <a:gd name="adj3" fmla="val 2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" pitchFamily="28" charset="0"/>
            </a:endParaRPr>
          </a:p>
        </p:txBody>
      </p:sp>
      <p:pic>
        <p:nvPicPr>
          <p:cNvPr id="52239" name="Picture 2" descr="marineGrid"/>
          <p:cNvPicPr>
            <a:picLocks noChangeAspect="1" noChangeArrowheads="1"/>
          </p:cNvPicPr>
          <p:nvPr/>
        </p:nvPicPr>
        <p:blipFill>
          <a:blip r:embed="rId10" cstate="print"/>
          <a:srcRect l="12000" t="5714" r="8571" b="8914"/>
          <a:stretch>
            <a:fillRect/>
          </a:stretch>
        </p:blipFill>
        <p:spPr bwMode="auto">
          <a:xfrm>
            <a:off x="2800350" y="4114800"/>
            <a:ext cx="154305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0" name="Picture 8" descr="marineGrid_zoomIn"/>
          <p:cNvPicPr>
            <a:picLocks noChangeAspect="1" noChangeArrowheads="1"/>
          </p:cNvPicPr>
          <p:nvPr/>
        </p:nvPicPr>
        <p:blipFill>
          <a:blip r:embed="rId11" cstate="print"/>
          <a:srcRect l="12903" t="15118" r="12903" b="15118"/>
          <a:stretch>
            <a:fillRect/>
          </a:stretch>
        </p:blipFill>
        <p:spPr bwMode="auto">
          <a:xfrm>
            <a:off x="4267200" y="4800600"/>
            <a:ext cx="1600200" cy="1284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41" name="Right Arrow 20"/>
          <p:cNvSpPr>
            <a:spLocks noChangeArrowheads="1"/>
          </p:cNvSpPr>
          <p:nvPr/>
        </p:nvSpPr>
        <p:spPr bwMode="auto">
          <a:xfrm rot="10800000">
            <a:off x="5943600" y="4876800"/>
            <a:ext cx="1066800" cy="228600"/>
          </a:xfrm>
          <a:prstGeom prst="rightArrow">
            <a:avLst>
              <a:gd name="adj1" fmla="val 50000"/>
              <a:gd name="adj2" fmla="val 7881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2242" name="Rectangle 21"/>
          <p:cNvSpPr>
            <a:spLocks noChangeArrowheads="1"/>
          </p:cNvSpPr>
          <p:nvPr/>
        </p:nvSpPr>
        <p:spPr bwMode="auto">
          <a:xfrm>
            <a:off x="3641725" y="4386263"/>
            <a:ext cx="115888" cy="85725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2243" name="Straight Arrow Connector 23"/>
          <p:cNvCxnSpPr>
            <a:cxnSpLocks noChangeShapeType="1"/>
          </p:cNvCxnSpPr>
          <p:nvPr/>
        </p:nvCxnSpPr>
        <p:spPr bwMode="auto">
          <a:xfrm rot="10800000">
            <a:off x="3797300" y="4486275"/>
            <a:ext cx="465138" cy="295275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2244" name="TextBox 24"/>
          <p:cNvSpPr txBox="1">
            <a:spLocks noChangeArrowheads="1"/>
          </p:cNvSpPr>
          <p:nvPr/>
        </p:nvSpPr>
        <p:spPr bwMode="auto">
          <a:xfrm>
            <a:off x="4267200" y="4267200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33CC"/>
                </a:solidFill>
                <a:cs typeface="Arial" pitchFamily="34" charset="0"/>
              </a:rPr>
              <a:t>VDatum Marine Grid is populated with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" y="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timation of Vertical Errors in VDatum for the Chesapeake B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288" y="1371600"/>
            <a:ext cx="9217288" cy="54864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Errors from (in) source data and from transformations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16264"/>
          <a:stretch>
            <a:fillRect/>
          </a:stretch>
        </p:blipFill>
        <p:spPr bwMode="auto">
          <a:xfrm>
            <a:off x="-381000" y="914400"/>
            <a:ext cx="106680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mtClean="0"/>
              <a:t>www.tidesandcurrents.noaa.gov</a:t>
            </a:r>
          </a:p>
        </p:txBody>
      </p:sp>
      <p:sp>
        <p:nvSpPr>
          <p:cNvPr id="14340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b="1" dirty="0" smtClean="0"/>
              <a:t>Frame Nomenclature and Characteristics</a:t>
            </a:r>
            <a:endParaRPr lang="en-US" dirty="0"/>
          </a:p>
        </p:txBody>
      </p:sp>
      <p:sp>
        <p:nvSpPr>
          <p:cNvPr id="97283" name="Rectangle 3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en-US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ITRF frame (global) multi-technique—</a:t>
            </a:r>
            <a:r>
              <a:rPr lang="en-US" sz="2400" b="1" dirty="0" err="1"/>
              <a:t>vlbi</a:t>
            </a:r>
            <a:r>
              <a:rPr lang="en-US" sz="2400" b="1" dirty="0"/>
              <a:t>, </a:t>
            </a:r>
            <a:r>
              <a:rPr lang="en-US" sz="2400" b="1" dirty="0" err="1"/>
              <a:t>slr</a:t>
            </a:r>
            <a:r>
              <a:rPr lang="en-US" sz="2400" b="1" dirty="0"/>
              <a:t>, </a:t>
            </a:r>
            <a:r>
              <a:rPr lang="en-US" sz="2400" b="1" dirty="0" err="1"/>
              <a:t>doris</a:t>
            </a:r>
            <a:r>
              <a:rPr lang="en-US" sz="2400" b="1" dirty="0"/>
              <a:t>, </a:t>
            </a:r>
            <a:r>
              <a:rPr lang="en-US" sz="2400" b="1" dirty="0" err="1"/>
              <a:t>gnss</a:t>
            </a:r>
            <a:endParaRPr lang="en-US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IGS frame (global) GNSS only</a:t>
            </a:r>
          </a:p>
          <a:p>
            <a:pPr>
              <a:lnSpc>
                <a:spcPct val="80000"/>
              </a:lnSpc>
            </a:pPr>
            <a:r>
              <a:rPr lang="en-US" sz="2400" b="1" dirty="0"/>
              <a:t>NAD frame (plate fixed) related to </a:t>
            </a:r>
            <a:r>
              <a:rPr lang="en-US" sz="2400" b="1" dirty="0" smtClean="0"/>
              <a:t>IGS</a:t>
            </a:r>
            <a:endParaRPr lang="en-US" sz="2400" b="1" dirty="0"/>
          </a:p>
          <a:p>
            <a:pPr>
              <a:lnSpc>
                <a:spcPct val="80000"/>
              </a:lnSpc>
            </a:pPr>
            <a:endParaRPr lang="en-US" b="1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 b="1" u="sng" dirty="0">
                <a:solidFill>
                  <a:srgbClr val="CC3300"/>
                </a:solidFill>
              </a:rPr>
              <a:t>Frame Name	  Epoch	    	Antenna PCV*	 </a:t>
            </a:r>
            <a:r>
              <a:rPr lang="en-US" sz="2000" b="1" u="sng" dirty="0" smtClean="0">
                <a:solidFill>
                  <a:srgbClr val="CC3300"/>
                </a:solidFill>
              </a:rPr>
              <a:t>Data </a:t>
            </a:r>
            <a:r>
              <a:rPr lang="en-US" sz="2000" b="1" u="sng" dirty="0">
                <a:solidFill>
                  <a:srgbClr val="CC3300"/>
                </a:solidFill>
              </a:rPr>
              <a:t>Duration</a:t>
            </a:r>
            <a:r>
              <a:rPr lang="en-US" sz="1800" dirty="0"/>
              <a:t>	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dirty="0"/>
              <a:t>ITRF2000	  	  1997.0		</a:t>
            </a:r>
            <a:r>
              <a:rPr lang="en-US" sz="1800" dirty="0" err="1" smtClean="0"/>
              <a:t>Rel</a:t>
            </a:r>
            <a:r>
              <a:rPr lang="en-US" sz="1800" dirty="0" smtClean="0"/>
              <a:t> ANTEX     </a:t>
            </a:r>
            <a:r>
              <a:rPr lang="en-US" sz="1800" dirty="0"/>
              <a:t>	1994.0-2002.0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dirty="0" smtClean="0"/>
              <a:t>ITRF00	</a:t>
            </a:r>
            <a:r>
              <a:rPr lang="en-US" sz="1800" dirty="0"/>
              <a:t>	  1997.0		</a:t>
            </a:r>
            <a:r>
              <a:rPr lang="en-US" sz="1800" dirty="0" err="1"/>
              <a:t>RelNGS</a:t>
            </a:r>
            <a:r>
              <a:rPr lang="en-US" sz="1800" dirty="0"/>
              <a:t> ANTEX	</a:t>
            </a:r>
            <a:r>
              <a:rPr lang="en-US" sz="1800" dirty="0" smtClean="0"/>
              <a:t>1994.0-present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dirty="0" smtClean="0"/>
              <a:t>NAD </a:t>
            </a:r>
            <a:r>
              <a:rPr lang="en-US" sz="1800" dirty="0"/>
              <a:t>83(CORS96)	  2002.0		</a:t>
            </a:r>
            <a:r>
              <a:rPr lang="en-US" sz="1800" dirty="0" err="1"/>
              <a:t>RelNGS</a:t>
            </a:r>
            <a:r>
              <a:rPr lang="en-US" sz="1800" dirty="0"/>
              <a:t> ANTEX	1994.0-present	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dirty="0"/>
              <a:t>ITRF2008		  2005.0		Abs IGS05 ANTEX	1997.0-2009.5	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dirty="0"/>
              <a:t>IGS08		  2005.0		Abs IGS08 ANTEX	1997.0-2009.5	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b="1" dirty="0">
                <a:solidFill>
                  <a:schemeClr val="accent1"/>
                </a:solidFill>
              </a:rPr>
              <a:t>IGS08 </a:t>
            </a:r>
            <a:r>
              <a:rPr lang="en-US" sz="1800" b="1" dirty="0" smtClean="0">
                <a:solidFill>
                  <a:schemeClr val="accent1"/>
                </a:solidFill>
              </a:rPr>
              <a:t>		  2005.0</a:t>
            </a:r>
            <a:r>
              <a:rPr lang="en-US" sz="1800" b="1" dirty="0">
                <a:solidFill>
                  <a:schemeClr val="accent1"/>
                </a:solidFill>
              </a:rPr>
              <a:t>	</a:t>
            </a:r>
            <a:r>
              <a:rPr lang="en-US" sz="1800" b="1" dirty="0" smtClean="0">
                <a:solidFill>
                  <a:schemeClr val="accent1"/>
                </a:solidFill>
              </a:rPr>
              <a:t>	Abs </a:t>
            </a:r>
            <a:r>
              <a:rPr lang="en-US" sz="1800" b="1" dirty="0">
                <a:solidFill>
                  <a:schemeClr val="accent1"/>
                </a:solidFill>
              </a:rPr>
              <a:t>IGS08 ANTEX	</a:t>
            </a:r>
            <a:r>
              <a:rPr lang="en-US" sz="1800" b="1" dirty="0" smtClean="0">
                <a:solidFill>
                  <a:schemeClr val="accent1"/>
                </a:solidFill>
              </a:rPr>
              <a:t>1994.0-2010.5	NGS</a:t>
            </a:r>
            <a:endParaRPr lang="en-US" sz="1800" b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b="1" dirty="0">
                <a:solidFill>
                  <a:schemeClr val="accent1"/>
                </a:solidFill>
              </a:rPr>
              <a:t>NAD </a:t>
            </a:r>
            <a:r>
              <a:rPr lang="en-US" sz="1800" b="1" dirty="0" smtClean="0">
                <a:solidFill>
                  <a:schemeClr val="accent1"/>
                </a:solidFill>
              </a:rPr>
              <a:t>83 (</a:t>
            </a:r>
            <a:r>
              <a:rPr lang="en-US" sz="1800" b="1" dirty="0">
                <a:solidFill>
                  <a:schemeClr val="accent1"/>
                </a:solidFill>
              </a:rPr>
              <a:t>2011) </a:t>
            </a:r>
            <a:r>
              <a:rPr lang="en-US" sz="1800" b="1" dirty="0" smtClean="0">
                <a:solidFill>
                  <a:schemeClr val="accent1"/>
                </a:solidFill>
              </a:rPr>
              <a:t>	  2010.0</a:t>
            </a:r>
            <a:r>
              <a:rPr lang="en-US" sz="1800" b="1" dirty="0">
                <a:solidFill>
                  <a:schemeClr val="accent1"/>
                </a:solidFill>
              </a:rPr>
              <a:t>	</a:t>
            </a:r>
            <a:r>
              <a:rPr lang="en-US" sz="1800" b="1" dirty="0" smtClean="0">
                <a:solidFill>
                  <a:schemeClr val="accent1"/>
                </a:solidFill>
              </a:rPr>
              <a:t>	Abs </a:t>
            </a:r>
            <a:r>
              <a:rPr lang="en-US" sz="1800" b="1" dirty="0">
                <a:solidFill>
                  <a:schemeClr val="accent1"/>
                </a:solidFill>
              </a:rPr>
              <a:t>IGS08 ANTEX	</a:t>
            </a:r>
            <a:r>
              <a:rPr lang="en-US" sz="1800" b="1" dirty="0" smtClean="0">
                <a:solidFill>
                  <a:schemeClr val="accent1"/>
                </a:solidFill>
              </a:rPr>
              <a:t>1994.0-2010.5     Products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sz="1000" dirty="0"/>
          </a:p>
        </p:txBody>
      </p:sp>
      <p:sp>
        <p:nvSpPr>
          <p:cNvPr id="4" name="Right Brace 3"/>
          <p:cNvSpPr/>
          <p:nvPr/>
        </p:nvSpPr>
        <p:spPr>
          <a:xfrm>
            <a:off x="7315200" y="4495800"/>
            <a:ext cx="152400" cy="5334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839200" cy="71596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NGS and CO-OPS establish CORS at NWLON stations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210 NWLON or Primary Tide Gage sites</a:t>
            </a:r>
          </a:p>
          <a:p>
            <a:r>
              <a:rPr lang="en-US" dirty="0" smtClean="0"/>
              <a:t>Funding from NOAA’s Climate Program Office</a:t>
            </a:r>
          </a:p>
          <a:p>
            <a:r>
              <a:rPr lang="en-US" dirty="0" smtClean="0"/>
              <a:t>Key climate observation locations, namely 10 ocean island and/or remote stations in the Pacific, Alaska, and the Caribbean</a:t>
            </a:r>
          </a:p>
          <a:p>
            <a:r>
              <a:rPr lang="en-US" dirty="0" smtClean="0"/>
              <a:t>3 GLOSS stations (Global Sea Level Observation System) on West Coast: South Beach, OR; SF, CA; and La Jolla, CA</a:t>
            </a:r>
          </a:p>
          <a:p>
            <a:r>
              <a:rPr lang="en-US" dirty="0" smtClean="0"/>
              <a:t>Recon being done for SF this year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t="13000"/>
          <a:stretch>
            <a:fillRect/>
          </a:stretch>
        </p:blipFill>
        <p:spPr bwMode="auto">
          <a:xfrm>
            <a:off x="-1447800" y="990600"/>
            <a:ext cx="12192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www.csc.noaa.gov/digitalcoast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NGS/CO-OPS Outreach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Conferences:</a:t>
            </a:r>
          </a:p>
          <a:p>
            <a:pPr>
              <a:buNone/>
            </a:pPr>
            <a:r>
              <a:rPr lang="en-US" dirty="0" smtClean="0"/>
              <a:t>Coastal </a:t>
            </a:r>
            <a:r>
              <a:rPr lang="en-US" dirty="0" err="1" smtClean="0"/>
              <a:t>GeoTools</a:t>
            </a:r>
            <a:r>
              <a:rPr lang="en-US" dirty="0" smtClean="0"/>
              <a:t> 2011 (Myrtle Beach, SC)</a:t>
            </a:r>
          </a:p>
          <a:p>
            <a:pPr>
              <a:buNone/>
            </a:pPr>
            <a:r>
              <a:rPr lang="en-US" dirty="0" smtClean="0"/>
              <a:t>Coastal Zone ‘11 (Chicago)</a:t>
            </a:r>
          </a:p>
          <a:p>
            <a:r>
              <a:rPr lang="en-US" dirty="0" smtClean="0"/>
              <a:t>On-site Training:</a:t>
            </a:r>
          </a:p>
          <a:p>
            <a:pPr>
              <a:buNone/>
            </a:pPr>
            <a:r>
              <a:rPr lang="en-US" dirty="0" smtClean="0"/>
              <a:t>US Army Corps of Engineers at District offices nationwide</a:t>
            </a:r>
          </a:p>
          <a:p>
            <a:r>
              <a:rPr lang="en-US" dirty="0" smtClean="0"/>
              <a:t>Webinars:</a:t>
            </a:r>
          </a:p>
          <a:p>
            <a:pPr>
              <a:buNone/>
            </a:pPr>
            <a:r>
              <a:rPr lang="en-US" dirty="0" smtClean="0"/>
              <a:t>March 2010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29000" y="1295400"/>
            <a:ext cx="4419600" cy="4572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u="sng" dirty="0" smtClean="0"/>
              <a:t>Educational/Presentations materials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Science &amp; Education tab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Training center Online Learning Resources</a:t>
            </a:r>
          </a:p>
          <a:p>
            <a:pPr lvl="1"/>
            <a:r>
              <a:rPr lang="en-US" dirty="0" smtClean="0"/>
              <a:t>Webinars: visuals PLUS recorded audio</a:t>
            </a:r>
          </a:p>
          <a:p>
            <a:r>
              <a:rPr lang="en-US" dirty="0" smtClean="0"/>
              <a:t>Archived Presentations (in development)</a:t>
            </a: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t="14641"/>
          <a:stretch>
            <a:fillRect/>
          </a:stretch>
        </p:blipFill>
        <p:spPr bwMode="auto">
          <a:xfrm>
            <a:off x="-838200" y="2819400"/>
            <a:ext cx="684026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 l="18841" t="14390"/>
          <a:stretch>
            <a:fillRect/>
          </a:stretch>
        </p:blipFill>
        <p:spPr bwMode="auto">
          <a:xfrm>
            <a:off x="4953000" y="3352800"/>
            <a:ext cx="45952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0600"/>
            <a:ext cx="1053465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2971800"/>
            <a:ext cx="7467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3"/>
              </a:rPr>
              <a:t>ftp://ftp.ngs.noaa.gov/pub/marti/Presentations</a:t>
            </a:r>
            <a:endParaRPr lang="en-US" sz="2800" dirty="0" smtClean="0"/>
          </a:p>
          <a:p>
            <a:pPr algn="ctr"/>
            <a:r>
              <a:rPr lang="en-US" sz="2800" dirty="0" smtClean="0"/>
              <a:t>OR</a:t>
            </a:r>
          </a:p>
          <a:p>
            <a:r>
              <a:rPr lang="en-US" sz="2800" dirty="0" smtClean="0">
                <a:hlinkClick r:id="rId4"/>
              </a:rPr>
              <a:t>http://www.ngs.noaa.gov/web/science_edu/presentations_archive/</a:t>
            </a:r>
            <a:r>
              <a:rPr lang="en-US" sz="2800" dirty="0" smtClean="0"/>
              <a:t>	(in development)</a:t>
            </a:r>
          </a:p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4000" b="1" dirty="0" smtClean="0">
                <a:solidFill>
                  <a:srgbClr val="A82295"/>
                </a:solidFill>
              </a:rPr>
              <a:t>Marti.ikehara@noaa.gov</a:t>
            </a:r>
            <a:endParaRPr lang="en-US" sz="4000" dirty="0"/>
          </a:p>
        </p:txBody>
      </p:sp>
      <p:sp>
        <p:nvSpPr>
          <p:cNvPr id="5" name="Up Arrow 4"/>
          <p:cNvSpPr/>
          <p:nvPr/>
        </p:nvSpPr>
        <p:spPr bwMode="auto">
          <a:xfrm rot="15453268" flipH="1">
            <a:off x="3350990" y="810514"/>
            <a:ext cx="365760" cy="914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6" name="Picture 2" descr="C:\Documents and Settings\Marti.Ikehara\My Files\My Pictures\2011\Bees_Feb13\IMG00066-20110213-0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9000" y="609600"/>
            <a:ext cx="31750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2606</TotalTime>
  <Words>3132</Words>
  <Application>Microsoft Office PowerPoint</Application>
  <PresentationFormat>On-screen Show (4:3)</PresentationFormat>
  <Paragraphs>526</Paragraphs>
  <Slides>94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template</vt:lpstr>
      <vt:lpstr>Office Theme</vt:lpstr>
      <vt:lpstr>State of NGS 2011 </vt:lpstr>
      <vt:lpstr>Table of Contents</vt:lpstr>
      <vt:lpstr>Slide 3</vt:lpstr>
      <vt:lpstr>Profile of National Geodetic Survey</vt:lpstr>
      <vt:lpstr>CORS: Continuously Operating Reference Stations (Giovanni Sella)</vt:lpstr>
      <vt:lpstr>CORS Coordinate Update: Some History</vt:lpstr>
      <vt:lpstr>Why Reprocess? </vt:lpstr>
      <vt:lpstr>Slide 8</vt:lpstr>
      <vt:lpstr>Frame Nomenclature and Characteristics</vt:lpstr>
      <vt:lpstr>Slide 10</vt:lpstr>
      <vt:lpstr>Slide 11</vt:lpstr>
      <vt:lpstr>Slide 12</vt:lpstr>
      <vt:lpstr>Slide 13</vt:lpstr>
      <vt:lpstr>Slide 14</vt:lpstr>
      <vt:lpstr>Slide 15</vt:lpstr>
      <vt:lpstr>Key Changes With New CORS Solution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NSPSMO.org: Surveying USA, 3/19 could support NGS geoid modeling</vt:lpstr>
      <vt:lpstr>NSPS Surveying USA or ANYTIME NGS can use 4 hours DF at an ‘88 BM</vt:lpstr>
      <vt:lpstr>GEOID09 published in Sept 09</vt:lpstr>
      <vt:lpstr>Slide 27</vt:lpstr>
      <vt:lpstr>Slide 28</vt:lpstr>
      <vt:lpstr>Surveying USA results shared on OPUS-DB</vt:lpstr>
      <vt:lpstr>OPUS-Projects </vt:lpstr>
      <vt:lpstr>OPUS-Static vs. OPUS-Net</vt:lpstr>
      <vt:lpstr>GRAV-D Project: Gravity for the Redefinition  of the American Vertical Datum (Vicki Childers)</vt:lpstr>
      <vt:lpstr>GRAV-D Goals (10-year plan)</vt:lpstr>
      <vt:lpstr>Slide 34</vt:lpstr>
      <vt:lpstr>GRAV-D Survey in California, Jan-Feb 2011</vt:lpstr>
      <vt:lpstr>Slide 36</vt:lpstr>
      <vt:lpstr>Slide 37</vt:lpstr>
      <vt:lpstr>Table of Contents</vt:lpstr>
      <vt:lpstr>GEODETIC SERVICES DIVISION</vt:lpstr>
      <vt:lpstr>Instrumentation and Methodologies Branch</vt:lpstr>
      <vt:lpstr>Instrumentation and Methodologies Branch</vt:lpstr>
      <vt:lpstr>Instrumentation and Methodologies Branch</vt:lpstr>
      <vt:lpstr>Communications and Outreach Branch State Advisor Branch</vt:lpstr>
      <vt:lpstr>Table of Contents</vt:lpstr>
      <vt:lpstr>SPATIAL REFERENCE SYSTEM DIVISION</vt:lpstr>
      <vt:lpstr>Spatial Reference System Division Geodetic Standards and Applications Branch</vt:lpstr>
      <vt:lpstr>NGS Ten-Year Plan</vt:lpstr>
      <vt:lpstr> Future Geometric (3-D) Datum </vt:lpstr>
      <vt:lpstr>Future Geopotential (Vertical) Datum </vt:lpstr>
      <vt:lpstr>Table of Contents</vt:lpstr>
      <vt:lpstr>REMOTE SENSING DIVISION</vt:lpstr>
      <vt:lpstr>Slide 52</vt:lpstr>
      <vt:lpstr>Slide 53</vt:lpstr>
      <vt:lpstr>Slide 54</vt:lpstr>
      <vt:lpstr>Emergency Response</vt:lpstr>
      <vt:lpstr>Table of Contents</vt:lpstr>
      <vt:lpstr>OBSERVATIONS AND ANALYSIS DIVISION</vt:lpstr>
      <vt:lpstr>Table of Contents</vt:lpstr>
      <vt:lpstr>SYSTEMS DEVELOPMENT (IT)</vt:lpstr>
      <vt:lpstr>HTDP Horizontal Time Dependent Positioning</vt:lpstr>
      <vt:lpstr>Slide 61</vt:lpstr>
      <vt:lpstr>HTDP 3.1 version</vt:lpstr>
      <vt:lpstr>Slide 63</vt:lpstr>
      <vt:lpstr>Slide 64</vt:lpstr>
      <vt:lpstr>Slide 65</vt:lpstr>
      <vt:lpstr>DSWorld Legend</vt:lpstr>
      <vt:lpstr>Slide 67</vt:lpstr>
      <vt:lpstr>Slide 68</vt:lpstr>
      <vt:lpstr>Slide 69</vt:lpstr>
      <vt:lpstr>Visualization of CA Geodetic Control using CGAR website</vt:lpstr>
      <vt:lpstr>http://www.dot.ca.gov/hq/row/landsurveys/geodetic/geodetic_control.html</vt:lpstr>
      <vt:lpstr>Slide 72</vt:lpstr>
      <vt:lpstr>Slide 73</vt:lpstr>
      <vt:lpstr>Slide 74</vt:lpstr>
      <vt:lpstr>http://www.dot.ca.gov/hq/row/landsurveys/geodetic/geodetic_control.html</vt:lpstr>
      <vt:lpstr>Slide 76</vt:lpstr>
      <vt:lpstr>Table of Contents</vt:lpstr>
      <vt:lpstr>GEOSCIENCES RESEARCH</vt:lpstr>
      <vt:lpstr>NGS Antenna Calibration  – Relative vs. Absolute GNSS Antenna Calibration</vt:lpstr>
      <vt:lpstr>Table of Contents</vt:lpstr>
      <vt:lpstr>NGS as part of NOAA</vt:lpstr>
      <vt:lpstr>Slide 82</vt:lpstr>
      <vt:lpstr>Datum Relationships</vt:lpstr>
      <vt:lpstr>Slide 84</vt:lpstr>
      <vt:lpstr>VDATUM Tidal Datum Grid Process</vt:lpstr>
      <vt:lpstr>Slide 86</vt:lpstr>
      <vt:lpstr>Slide 87</vt:lpstr>
      <vt:lpstr>Errors from (in) source data and from transformations</vt:lpstr>
      <vt:lpstr>www.tidesandcurrents.noaa.gov</vt:lpstr>
      <vt:lpstr>NGS and CO-OPS establish CORS at NWLON stations</vt:lpstr>
      <vt:lpstr>www.csc.noaa.gov/digitalcoast</vt:lpstr>
      <vt:lpstr>NGS/CO-OPS Outreach Efforts</vt:lpstr>
      <vt:lpstr>Educational/Presentations materials Science &amp; Education tab</vt:lpstr>
      <vt:lpstr>Slide 94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Marti.Ikehara</dc:creator>
  <cp:lastModifiedBy>Marti.Ikehara</cp:lastModifiedBy>
  <cp:revision>298</cp:revision>
  <dcterms:created xsi:type="dcterms:W3CDTF">2011-01-21T22:10:38Z</dcterms:created>
  <dcterms:modified xsi:type="dcterms:W3CDTF">2011-04-07T13:44:22Z</dcterms:modified>
</cp:coreProperties>
</file>