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0"/>
  </p:notesMasterIdLst>
  <p:sldIdLst>
    <p:sldId id="256" r:id="rId2"/>
    <p:sldId id="2073" r:id="rId3"/>
    <p:sldId id="2077" r:id="rId4"/>
    <p:sldId id="2085" r:id="rId5"/>
    <p:sldId id="2076" r:id="rId6"/>
    <p:sldId id="2074" r:id="rId7"/>
    <p:sldId id="2078" r:id="rId8"/>
    <p:sldId id="2091" r:id="rId9"/>
    <p:sldId id="2087" r:id="rId10"/>
    <p:sldId id="2088" r:id="rId11"/>
    <p:sldId id="2079" r:id="rId12"/>
    <p:sldId id="2080" r:id="rId13"/>
    <p:sldId id="2081" r:id="rId14"/>
    <p:sldId id="2082" r:id="rId15"/>
    <p:sldId id="2083" r:id="rId16"/>
    <p:sldId id="2084" r:id="rId17"/>
    <p:sldId id="2086" r:id="rId18"/>
    <p:sldId id="26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58"/>
    <a:srgbClr val="4A8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6" autoAdjust="0"/>
    <p:restoredTop sz="94706"/>
  </p:normalViewPr>
  <p:slideViewPr>
    <p:cSldViewPr snapToGrid="0" snapToObjects="1">
      <p:cViewPr varScale="1">
        <p:scale>
          <a:sx n="76" d="100"/>
          <a:sy n="76" d="100"/>
        </p:scale>
        <p:origin x="132" y="3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1CB3B-601C-3044-872C-680405EF9CD1}"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7191B-5443-0B49-80DC-518BB88BFE36}" type="slidenum">
              <a:rPr lang="en-US" smtClean="0"/>
              <a:t>‹#›</a:t>
            </a:fld>
            <a:endParaRPr lang="en-US"/>
          </a:p>
        </p:txBody>
      </p:sp>
    </p:spTree>
    <p:extLst>
      <p:ext uri="{BB962C8B-B14F-4D97-AF65-F5344CB8AC3E}">
        <p14:creationId xmlns:p14="http://schemas.microsoft.com/office/powerpoint/2010/main" val="1440536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A8DAF9-CFC1-344C-89B7-DCB2EBBDC673}" type="slidenum">
              <a:rPr lang="en-US" smtClean="0"/>
              <a:t>‹#›</a:t>
            </a:fld>
            <a:endParaRPr lang="en-US"/>
          </a:p>
        </p:txBody>
      </p:sp>
    </p:spTree>
    <p:extLst>
      <p:ext uri="{BB962C8B-B14F-4D97-AF65-F5344CB8AC3E}">
        <p14:creationId xmlns:p14="http://schemas.microsoft.com/office/powerpoint/2010/main" val="119384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492240"/>
            <a:ext cx="2743200" cy="365125"/>
          </a:xfrm>
          <a:prstGeom prst="rect">
            <a:avLst/>
          </a:prstGeom>
        </p:spPr>
        <p:txBody>
          <a:bodyPr/>
          <a:lstStyle>
            <a:lvl1pPr>
              <a:defRPr sz="1600">
                <a:solidFill>
                  <a:schemeClr val="bg1"/>
                </a:solidFill>
              </a:defRPr>
            </a:lvl1pPr>
          </a:lstStyle>
          <a:p>
            <a:fld id="{FCA8DAF9-CFC1-344C-89B7-DCB2EBBDC673}" type="slidenum">
              <a:rPr lang="en-US" smtClean="0"/>
              <a:pPr/>
              <a:t>‹#›</a:t>
            </a:fld>
            <a:endParaRPr lang="en-US"/>
          </a:p>
        </p:txBody>
      </p:sp>
    </p:spTree>
    <p:extLst>
      <p:ext uri="{BB962C8B-B14F-4D97-AF65-F5344CB8AC3E}">
        <p14:creationId xmlns:p14="http://schemas.microsoft.com/office/powerpoint/2010/main" val="168108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solidFill>
              </a:defRPr>
            </a:lvl1pPr>
          </a:lstStyle>
          <a:p>
            <a:fld id="{FCA8DAF9-CFC1-344C-89B7-DCB2EBBDC673}" type="slidenum">
              <a:rPr lang="en-US" smtClean="0"/>
              <a:pPr/>
              <a:t>‹#›</a:t>
            </a:fld>
            <a:endParaRPr lang="en-US"/>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18288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097280"/>
            <a:ext cx="11247120" cy="43891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546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solidFill>
              </a:defRPr>
            </a:lvl1pPr>
          </a:lstStyle>
          <a:p>
            <a:fld id="{FCA8DAF9-CFC1-344C-89B7-DCB2EBBDC673}" type="slidenum">
              <a:rPr lang="en-US" smtClean="0"/>
              <a:pPr/>
              <a:t>‹#›</a:t>
            </a:fld>
            <a:endParaRPr lang="en-US"/>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182880"/>
            <a:ext cx="11247120" cy="914400"/>
          </a:xfrm>
        </p:spPr>
        <p:txBody>
          <a:bodyPr/>
          <a:lstStyle/>
          <a:p>
            <a:endParaRPr lang="en-US" b="1" dirty="0">
              <a:latin typeface="+mn-lt"/>
            </a:endParaRPr>
          </a:p>
        </p:txBody>
      </p:sp>
    </p:spTree>
    <p:extLst>
      <p:ext uri="{BB962C8B-B14F-4D97-AF65-F5344CB8AC3E}">
        <p14:creationId xmlns:p14="http://schemas.microsoft.com/office/powerpoint/2010/main" val="243545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solidFill>
              </a:defRPr>
            </a:lvl1pPr>
          </a:lstStyle>
          <a:p>
            <a:fld id="{FCA8DAF9-CFC1-344C-89B7-DCB2EBBDC673}" type="slidenum">
              <a:rPr lang="en-US" smtClean="0"/>
              <a:pPr/>
              <a:t>‹#›</a:t>
            </a:fld>
            <a:endParaRPr lang="en-US"/>
          </a:p>
        </p:txBody>
      </p:sp>
      <p:sp>
        <p:nvSpPr>
          <p:cNvPr id="2" name="Title 5">
            <a:extLst>
              <a:ext uri="{FF2B5EF4-FFF2-40B4-BE49-F238E27FC236}">
                <a16:creationId xmlns:a16="http://schemas.microsoft.com/office/drawing/2014/main" id="{639DFDDC-F7B4-9175-004F-D526BCFF453C}"/>
              </a:ext>
            </a:extLst>
          </p:cNvPr>
          <p:cNvSpPr>
            <a:spLocks noGrp="1"/>
          </p:cNvSpPr>
          <p:nvPr>
            <p:ph type="title"/>
          </p:nvPr>
        </p:nvSpPr>
        <p:spPr>
          <a:xfrm>
            <a:off x="91440" y="91440"/>
            <a:ext cx="3657600" cy="1005840"/>
          </a:xfrm>
        </p:spPr>
        <p:txBody>
          <a:bodyPr tIns="45720" bIns="45720" anchor="t" anchorCtr="0">
            <a:normAutofit/>
          </a:bodyPr>
          <a:lstStyle>
            <a:lvl1pPr>
              <a:defRPr sz="3200"/>
            </a:lvl1pPr>
          </a:lstStyle>
          <a:p>
            <a:endParaRPr lang="en-US" b="1" dirty="0">
              <a:latin typeface="+mn-lt"/>
            </a:endParaRPr>
          </a:p>
        </p:txBody>
      </p:sp>
      <p:sp>
        <p:nvSpPr>
          <p:cNvPr id="8" name="Text Placeholder 7">
            <a:extLst>
              <a:ext uri="{FF2B5EF4-FFF2-40B4-BE49-F238E27FC236}">
                <a16:creationId xmlns:a16="http://schemas.microsoft.com/office/drawing/2014/main" id="{430B5D0D-0383-0684-3296-25438009FEBD}"/>
              </a:ext>
            </a:extLst>
          </p:cNvPr>
          <p:cNvSpPr>
            <a:spLocks noGrp="1"/>
          </p:cNvSpPr>
          <p:nvPr>
            <p:ph type="body" sz="half" idx="2"/>
          </p:nvPr>
        </p:nvSpPr>
        <p:spPr>
          <a:xfrm>
            <a:off x="91440" y="1188718"/>
            <a:ext cx="3657600" cy="4389120"/>
          </a:xfrm>
        </p:spPr>
        <p:txBody>
          <a:bodyPr tIns="45720" bIns="45720" numCol="1">
            <a:norm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3962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6418CFDB-089A-BC55-3EBF-6F2F6DA80FFE}"/>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2" name="Title Placeholder 1"/>
          <p:cNvSpPr>
            <a:spLocks noGrp="1"/>
          </p:cNvSpPr>
          <p:nvPr>
            <p:ph type="title"/>
          </p:nvPr>
        </p:nvSpPr>
        <p:spPr>
          <a:xfrm>
            <a:off x="457200" y="182880"/>
            <a:ext cx="1124712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097280"/>
            <a:ext cx="112471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41A9EE7-C297-DE76-92AB-81FE21F5A3D2}"/>
              </a:ext>
            </a:extLst>
          </p:cNvPr>
          <p:cNvSpPr>
            <a:spLocks noGrp="1"/>
          </p:cNvSpPr>
          <p:nvPr>
            <p:ph type="sldNum" sz="quarter" idx="4"/>
          </p:nvPr>
        </p:nvSpPr>
        <p:spPr>
          <a:xfrm>
            <a:off x="9144000" y="6492240"/>
            <a:ext cx="2743200" cy="365125"/>
          </a:xfrm>
          <a:prstGeom prst="rect">
            <a:avLst/>
          </a:prstGeom>
        </p:spPr>
        <p:txBody>
          <a:bodyPr/>
          <a:lstStyle>
            <a:lvl1pPr algn="r">
              <a:defRPr sz="1600">
                <a:solidFill>
                  <a:schemeClr val="bg1"/>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3808997332"/>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ninjaworldamouthfulofmanythings.blogspot.com/2012/01/big-deals-and-great-discount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eodesy.noaa.gov/datums/newdatums/GetPrepared.shtml" TargetMode="External"/><Relationship Id="rId1" Type="http://schemas.openxmlformats.org/officeDocument/2006/relationships/slideLayout" Target="../slideLayouts/slideLayout3.xml"/><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eodesy.noaa.gov/datums/newdatums/GetPrepared.shtml" TargetMode="External"/><Relationship Id="rId1" Type="http://schemas.openxmlformats.org/officeDocument/2006/relationships/slideLayout" Target="../slideLayouts/slideLayout3.xml"/><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ederalregister.gov/documents/2020/10/05/2020-21902/deprecation-of-the-united-states-us-survey-foot"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48D65C6-9B10-890A-6640-1418C9279D16}"/>
              </a:ext>
            </a:extLst>
          </p:cNvPr>
          <p:cNvPicPr>
            <a:picLocks noChangeAspect="1"/>
          </p:cNvPicPr>
          <p:nvPr/>
        </p:nvPicPr>
        <p:blipFill>
          <a:blip r:embed="rId2"/>
          <a:stretch>
            <a:fillRect/>
          </a:stretch>
        </p:blipFill>
        <p:spPr>
          <a:xfrm>
            <a:off x="0" y="0"/>
            <a:ext cx="12192000" cy="6858000"/>
          </a:xfrm>
          <a:prstGeom prst="rect">
            <a:avLst/>
          </a:prstGeom>
        </p:spPr>
      </p:pic>
      <p:sp>
        <p:nvSpPr>
          <p:cNvPr id="8" name="Subtitle 2">
            <a:extLst>
              <a:ext uri="{FF2B5EF4-FFF2-40B4-BE49-F238E27FC236}">
                <a16:creationId xmlns:a16="http://schemas.microsoft.com/office/drawing/2014/main" id="{4732E372-F26E-894F-ACB5-32A6F2D85429}"/>
              </a:ext>
            </a:extLst>
          </p:cNvPr>
          <p:cNvSpPr>
            <a:spLocks noGrp="1"/>
          </p:cNvSpPr>
          <p:nvPr/>
        </p:nvSpPr>
        <p:spPr>
          <a:xfrm>
            <a:off x="0" y="3749039"/>
            <a:ext cx="12191999" cy="2468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04F58"/>
                </a:solidFill>
                <a:latin typeface="Futura Medium" panose="020B0602020204020303" pitchFamily="34" charset="-79"/>
                <a:cs typeface="Futura Medium" panose="020B0602020204020303" pitchFamily="34" charset="-79"/>
              </a:rPr>
              <a:t>So Let It Be Written, so Let It Be Done</a:t>
            </a:r>
            <a:endParaRPr lang="en-US" sz="3200" b="1" dirty="0">
              <a:solidFill>
                <a:srgbClr val="004F58"/>
              </a:solidFill>
              <a:latin typeface="Futura Medium" panose="020B0602020204020303" pitchFamily="34" charset="-79"/>
              <a:cs typeface="Futura Medium" panose="020B0602020204020303" pitchFamily="34" charset="-79"/>
            </a:endParaRPr>
          </a:p>
          <a:p>
            <a:pPr marL="0" indent="0" algn="ctr">
              <a:buNone/>
            </a:pPr>
            <a:r>
              <a:rPr lang="en-US" sz="3200" b="1" i="1" dirty="0">
                <a:solidFill>
                  <a:srgbClr val="004F58"/>
                </a:solidFill>
                <a:latin typeface="Futura Medium" panose="020B0602020204020303" pitchFamily="34" charset="-79"/>
                <a:cs typeface="Futura Medium" panose="020B0602020204020303" pitchFamily="34" charset="-79"/>
              </a:rPr>
              <a:t>Adopting the New Datums and State Plane in Legislation</a:t>
            </a:r>
          </a:p>
          <a:p>
            <a:pPr marL="0" indent="0" algn="ctr">
              <a:buNone/>
            </a:pPr>
            <a:endParaRPr lang="en-US" sz="3200" dirty="0">
              <a:solidFill>
                <a:srgbClr val="004F58"/>
              </a:solidFill>
              <a:latin typeface="Futura Medium" panose="020B0602020204020303" pitchFamily="34" charset="-79"/>
              <a:cs typeface="Futura Medium" panose="020B0602020204020303" pitchFamily="34" charset="-79"/>
            </a:endParaRPr>
          </a:p>
          <a:p>
            <a:pPr marL="0" indent="0" algn="ctr">
              <a:buNone/>
            </a:pPr>
            <a:r>
              <a:rPr lang="en-US" sz="3200" dirty="0">
                <a:solidFill>
                  <a:srgbClr val="004F58"/>
                </a:solidFill>
                <a:latin typeface="Futura Medium" panose="020B0602020204020303" pitchFamily="34" charset="-79"/>
                <a:cs typeface="Futura Medium" panose="020B0602020204020303" pitchFamily="34" charset="-79"/>
              </a:rPr>
              <a:t>Michael Dennis, PhD, PE, PLS, M.ASCE</a:t>
            </a:r>
          </a:p>
        </p:txBody>
      </p:sp>
    </p:spTree>
    <p:extLst>
      <p:ext uri="{BB962C8B-B14F-4D97-AF65-F5344CB8AC3E}">
        <p14:creationId xmlns:p14="http://schemas.microsoft.com/office/powerpoint/2010/main" val="270754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DB60A-2674-DBDD-CA6C-AFB7EF6285AB}"/>
              </a:ext>
            </a:extLst>
          </p:cNvPr>
          <p:cNvSpPr>
            <a:spLocks noGrp="1"/>
          </p:cNvSpPr>
          <p:nvPr>
            <p:ph type="sldNum" sz="quarter" idx="12"/>
          </p:nvPr>
        </p:nvSpPr>
        <p:spPr/>
        <p:txBody>
          <a:bodyPr/>
          <a:lstStyle/>
          <a:p>
            <a:fld id="{FCA8DAF9-CFC1-344C-89B7-DCB2EBBDC673}" type="slidenum">
              <a:rPr lang="en-US" smtClean="0"/>
              <a:pPr/>
              <a:t>10</a:t>
            </a:fld>
            <a:endParaRPr lang="en-US"/>
          </a:p>
        </p:txBody>
      </p:sp>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lstStyle/>
          <a:p>
            <a:r>
              <a:rPr lang="en-US" dirty="0"/>
              <a:t>Repeat until slapped</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lstStyle/>
          <a:p>
            <a:r>
              <a:rPr lang="en-US" dirty="0"/>
              <a:t>U.S. survey will be foot deprecated on 12/31/2022</a:t>
            </a:r>
          </a:p>
          <a:p>
            <a:r>
              <a:rPr lang="en-US" dirty="0"/>
              <a:t>But use can continue for SPCS 83 (and SPCS 27)</a:t>
            </a:r>
          </a:p>
          <a:p>
            <a:pPr lvl="1"/>
            <a:r>
              <a:rPr lang="en-US" dirty="0"/>
              <a:t>The 40 states that “officially” use U.S. foot for SPCS 83</a:t>
            </a:r>
          </a:p>
          <a:p>
            <a:pPr lvl="1"/>
            <a:r>
              <a:rPr lang="en-US" dirty="0"/>
              <a:t>All SPCS 27 zones</a:t>
            </a:r>
          </a:p>
          <a:p>
            <a:pPr lvl="1"/>
            <a:r>
              <a:rPr lang="en-US" dirty="0"/>
              <a:t>NGS will support such “legacy” use forever</a:t>
            </a:r>
          </a:p>
          <a:p>
            <a:pPr lvl="1"/>
            <a:r>
              <a:rPr lang="en-US" dirty="0"/>
              <a:t>But </a:t>
            </a:r>
            <a:r>
              <a:rPr lang="en-US" b="1" i="1" dirty="0"/>
              <a:t>NOT</a:t>
            </a:r>
            <a:r>
              <a:rPr lang="en-US" dirty="0"/>
              <a:t> supported for </a:t>
            </a:r>
            <a:r>
              <a:rPr lang="en-US" b="1" i="1" dirty="0"/>
              <a:t>ANY</a:t>
            </a:r>
            <a:r>
              <a:rPr lang="en-US" dirty="0"/>
              <a:t> zones in SPCS2022</a:t>
            </a:r>
          </a:p>
          <a:p>
            <a:r>
              <a:rPr lang="en-US" dirty="0"/>
              <a:t>Please repeat:</a:t>
            </a:r>
          </a:p>
          <a:p>
            <a:endParaRPr lang="en-US" dirty="0"/>
          </a:p>
        </p:txBody>
      </p:sp>
      <p:sp>
        <p:nvSpPr>
          <p:cNvPr id="5" name="TextBox 4">
            <a:extLst>
              <a:ext uri="{FF2B5EF4-FFF2-40B4-BE49-F238E27FC236}">
                <a16:creationId xmlns:a16="http://schemas.microsoft.com/office/drawing/2014/main" id="{F3BA5665-3223-972A-5972-0B88C3636656}"/>
              </a:ext>
            </a:extLst>
          </p:cNvPr>
          <p:cNvSpPr txBox="1"/>
          <p:nvPr/>
        </p:nvSpPr>
        <p:spPr>
          <a:xfrm>
            <a:off x="1524000" y="3966434"/>
            <a:ext cx="9144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a:ea typeface="+mn-ea"/>
                <a:cs typeface="+mn-cs"/>
              </a:rPr>
              <a:t>NGS will always support </a:t>
            </a:r>
            <a:br>
              <a:rPr kumimoji="0" lang="en-US" sz="4000" b="1" i="0" u="none" strike="noStrike" kern="1200" cap="none" spc="0" normalizeH="0" baseline="0" noProof="0" dirty="0">
                <a:ln>
                  <a:noFill/>
                </a:ln>
                <a:solidFill>
                  <a:srgbClr val="C00000"/>
                </a:solidFill>
                <a:effectLst/>
                <a:uLnTx/>
                <a:uFillTx/>
                <a:latin typeface="Calibri"/>
                <a:ea typeface="+mn-ea"/>
                <a:cs typeface="+mn-cs"/>
              </a:rPr>
            </a:br>
            <a:r>
              <a:rPr kumimoji="0" lang="en-US" sz="4000" b="1" i="0" u="none" strike="noStrike" kern="1200" cap="none" spc="0" normalizeH="0" baseline="0" noProof="0" dirty="0">
                <a:ln>
                  <a:noFill/>
                </a:ln>
                <a:solidFill>
                  <a:srgbClr val="C00000"/>
                </a:solidFill>
                <a:effectLst/>
                <a:uLnTx/>
                <a:uFillTx/>
                <a:latin typeface="Calibri"/>
                <a:ea typeface="+mn-ea"/>
                <a:cs typeface="+mn-cs"/>
              </a:rPr>
              <a:t>U.S. survey foot for SPCS 83 and 27</a:t>
            </a:r>
          </a:p>
        </p:txBody>
      </p:sp>
      <p:sp>
        <p:nvSpPr>
          <p:cNvPr id="6" name="TextBox 5">
            <a:extLst>
              <a:ext uri="{FF2B5EF4-FFF2-40B4-BE49-F238E27FC236}">
                <a16:creationId xmlns:a16="http://schemas.microsoft.com/office/drawing/2014/main" id="{77D15B3E-DFA2-3C22-586E-E19B33507E31}"/>
              </a:ext>
            </a:extLst>
          </p:cNvPr>
          <p:cNvSpPr txBox="1"/>
          <p:nvPr/>
        </p:nvSpPr>
        <p:spPr>
          <a:xfrm>
            <a:off x="5477529" y="5325518"/>
            <a:ext cx="12369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Thank you.</a:t>
            </a:r>
          </a:p>
        </p:txBody>
      </p:sp>
    </p:spTree>
    <p:extLst>
      <p:ext uri="{BB962C8B-B14F-4D97-AF65-F5344CB8AC3E}">
        <p14:creationId xmlns:p14="http://schemas.microsoft.com/office/powerpoint/2010/main" val="35330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1000"/>
                            </p:stCondLst>
                            <p:childTnLst>
                              <p:par>
                                <p:cTn id="34" presetID="35" presetClass="emph" presetSubtype="0" repeatCount="indefinite" fill="hold" grpId="1" nodeType="afterEffect">
                                  <p:stCondLst>
                                    <p:cond delay="0"/>
                                  </p:stCondLst>
                                  <p:childTnLst>
                                    <p:anim calcmode="discrete" valueType="str">
                                      <p:cBhvr>
                                        <p:cTn id="35" dur="2000" fill="hold"/>
                                        <p:tgtEl>
                                          <p:spTgt spid="5"/>
                                        </p:tgtEl>
                                        <p:attrNameLst>
                                          <p:attrName>style.visibility</p:attrName>
                                        </p:attrNameLst>
                                      </p:cBhvr>
                                      <p:tavLst>
                                        <p:tav tm="0">
                                          <p:val>
                                            <p:strVal val="hidden"/>
                                          </p:val>
                                        </p:tav>
                                        <p:tav tm="50000">
                                          <p:val>
                                            <p:strVal val="visible"/>
                                          </p:val>
                                        </p:tav>
                                      </p:tavLst>
                                    </p:anim>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DDE78-2D80-7B5A-2B23-A5F70945C8E2}"/>
              </a:ext>
            </a:extLst>
          </p:cNvPr>
          <p:cNvPicPr>
            <a:picLocks noChangeAspect="1"/>
          </p:cNvPicPr>
          <p:nvPr/>
        </p:nvPicPr>
        <p:blipFill>
          <a:blip r:embed="rId2"/>
          <a:stretch>
            <a:fillRect/>
          </a:stretch>
        </p:blipFill>
        <p:spPr>
          <a:xfrm>
            <a:off x="5334000" y="106120"/>
            <a:ext cx="6858000" cy="638612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4183D20B-C8FF-1A94-20D6-DADDA439895B}"/>
              </a:ext>
            </a:extLst>
          </p:cNvPr>
          <p:cNvSpPr>
            <a:spLocks noGrp="1"/>
          </p:cNvSpPr>
          <p:nvPr>
            <p:ph type="sldNum" sz="quarter" idx="12"/>
          </p:nvPr>
        </p:nvSpPr>
        <p:spPr/>
        <p:txBody>
          <a:bodyPr/>
          <a:lstStyle/>
          <a:p>
            <a:fld id="{FCA8DAF9-CFC1-344C-89B7-DCB2EBBDC673}" type="slidenum">
              <a:rPr lang="en-US" smtClean="0"/>
              <a:pPr/>
              <a:t>11</a:t>
            </a:fld>
            <a:endParaRPr lang="en-US"/>
          </a:p>
        </p:txBody>
      </p:sp>
      <p:sp>
        <p:nvSpPr>
          <p:cNvPr id="5" name="Title 4">
            <a:extLst>
              <a:ext uri="{FF2B5EF4-FFF2-40B4-BE49-F238E27FC236}">
                <a16:creationId xmlns:a16="http://schemas.microsoft.com/office/drawing/2014/main" id="{11B43D45-6388-FD18-C4C8-399B4B0E1BCB}"/>
              </a:ext>
            </a:extLst>
          </p:cNvPr>
          <p:cNvSpPr>
            <a:spLocks noGrp="1"/>
          </p:cNvSpPr>
          <p:nvPr>
            <p:ph type="title"/>
          </p:nvPr>
        </p:nvSpPr>
        <p:spPr>
          <a:xfrm>
            <a:off x="91440" y="91440"/>
            <a:ext cx="5242560" cy="1005840"/>
          </a:xfrm>
        </p:spPr>
        <p:txBody>
          <a:bodyPr/>
          <a:lstStyle/>
          <a:p>
            <a:r>
              <a:rPr lang="en-US" dirty="0"/>
              <a:t>Modernized NSRS in legislation</a:t>
            </a:r>
          </a:p>
        </p:txBody>
      </p:sp>
      <p:sp>
        <p:nvSpPr>
          <p:cNvPr id="6" name="Content Placeholder 5">
            <a:extLst>
              <a:ext uri="{FF2B5EF4-FFF2-40B4-BE49-F238E27FC236}">
                <a16:creationId xmlns:a16="http://schemas.microsoft.com/office/drawing/2014/main" id="{F20A477B-522D-9874-D637-08139DC90EF8}"/>
              </a:ext>
            </a:extLst>
          </p:cNvPr>
          <p:cNvSpPr>
            <a:spLocks noGrp="1"/>
          </p:cNvSpPr>
          <p:nvPr>
            <p:ph type="body" sz="half" idx="2"/>
          </p:nvPr>
        </p:nvSpPr>
        <p:spPr>
          <a:xfrm>
            <a:off x="91439" y="1188718"/>
            <a:ext cx="5023505" cy="4389120"/>
          </a:xfrm>
        </p:spPr>
        <p:txBody>
          <a:bodyPr/>
          <a:lstStyle/>
          <a:p>
            <a:pPr marL="457200" indent="-457200">
              <a:buFont typeface="Arial" panose="020B0604020202020204" pitchFamily="34" charset="0"/>
              <a:buChar char="•"/>
            </a:pPr>
            <a:r>
              <a:rPr lang="en-US" dirty="0"/>
              <a:t>National Spatial Reference System will change in 2025</a:t>
            </a:r>
          </a:p>
          <a:p>
            <a:pPr marL="457200" indent="-457200">
              <a:buFont typeface="Arial" panose="020B0604020202020204" pitchFamily="34" charset="0"/>
              <a:buChar char="•"/>
            </a:pPr>
            <a:r>
              <a:rPr lang="en-US" dirty="0"/>
              <a:t>NGS recommends updating legislation for modernized NSRS</a:t>
            </a:r>
          </a:p>
          <a:p>
            <a:pPr marL="457200" indent="-457200">
              <a:buFont typeface="Arial" panose="020B0604020202020204" pitchFamily="34" charset="0"/>
              <a:buChar char="•"/>
            </a:pPr>
            <a:r>
              <a:rPr lang="en-US" dirty="0"/>
              <a:t>Template and example legislation available on NGS website</a:t>
            </a:r>
          </a:p>
        </p:txBody>
      </p:sp>
      <p:sp>
        <p:nvSpPr>
          <p:cNvPr id="15" name="TextBox 14">
            <a:extLst>
              <a:ext uri="{FF2B5EF4-FFF2-40B4-BE49-F238E27FC236}">
                <a16:creationId xmlns:a16="http://schemas.microsoft.com/office/drawing/2014/main" id="{7270B910-7EDE-7C01-265D-C613CB8FA4F0}"/>
              </a:ext>
            </a:extLst>
          </p:cNvPr>
          <p:cNvSpPr txBox="1"/>
          <p:nvPr/>
        </p:nvSpPr>
        <p:spPr>
          <a:xfrm>
            <a:off x="7769451" y="0"/>
            <a:ext cx="3709436" cy="58477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ＭＳ Ｐゴシック" charset="0"/>
                <a:cs typeface="+mn-cs"/>
              </a:rPr>
              <a:t>geodesy.noaa.gov</a:t>
            </a:r>
          </a:p>
        </p:txBody>
      </p:sp>
      <p:pic>
        <p:nvPicPr>
          <p:cNvPr id="16" name="Picture 15">
            <a:extLst>
              <a:ext uri="{FF2B5EF4-FFF2-40B4-BE49-F238E27FC236}">
                <a16:creationId xmlns:a16="http://schemas.microsoft.com/office/drawing/2014/main" id="{77F3E9D8-B4EC-E6FE-62E4-9A17DCF4D25C}"/>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534291" y="4368615"/>
            <a:ext cx="345186" cy="45720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B796E72-5468-DA14-AE85-F32DBE7F3792}"/>
              </a:ext>
            </a:extLst>
          </p:cNvPr>
          <p:cNvPicPr>
            <a:picLocks noChangeAspect="1"/>
          </p:cNvPicPr>
          <p:nvPr/>
        </p:nvPicPr>
        <p:blipFill>
          <a:blip r:embed="rId5"/>
          <a:stretch>
            <a:fillRect/>
          </a:stretch>
        </p:blipFill>
        <p:spPr>
          <a:xfrm>
            <a:off x="5193989" y="517208"/>
            <a:ext cx="6858000" cy="591502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9248851-228A-844A-B518-E641876235FF}"/>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73737" y="4992699"/>
            <a:ext cx="345186" cy="45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44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3000"/>
                            </p:stCondLst>
                            <p:childTnLst>
                              <p:par>
                                <p:cTn id="9" presetID="26" presetClass="emph" presetSubtype="0" fill="hold" grpId="1" nodeType="afterEffect">
                                  <p:stCondLst>
                                    <p:cond delay="0"/>
                                  </p:stCondLst>
                                  <p:childTnLst>
                                    <p:animEffect transition="out" filter="fade">
                                      <p:cBhvr>
                                        <p:cTn id="10" dur="500" tmFilter="0, 0; .2, .5; .8, .5; 1, 0"/>
                                        <p:tgtEl>
                                          <p:spTgt spid="15"/>
                                        </p:tgtEl>
                                      </p:cBhvr>
                                    </p:animEffect>
                                    <p:animScale>
                                      <p:cBhvr>
                                        <p:cTn id="11" dur="250" autoRev="1" fill="hold"/>
                                        <p:tgtEl>
                                          <p:spTgt spid="1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Scale>
                                      <p:cBhvr>
                                        <p:cTn id="26"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2000" decel="50000" fill="hold">
                                          <p:stCondLst>
                                            <p:cond delay="0"/>
                                          </p:stCondLst>
                                        </p:cTn>
                                        <p:tgtEl>
                                          <p:spTgt spid="11"/>
                                        </p:tgtEl>
                                        <p:attrNameLst>
                                          <p:attrName>ppt_x</p:attrName>
                                          <p:attrName>ppt_y</p:attrName>
                                        </p:attrNameLst>
                                      </p:cBhvr>
                                    </p:animMotion>
                                    <p:animEffect transition="in" filter="fade">
                                      <p:cBhvr>
                                        <p:cTn id="28" dur="2000"/>
                                        <p:tgtEl>
                                          <p:spTgt spid="11"/>
                                        </p:tgtEl>
                                      </p:cBhvr>
                                    </p:animEffect>
                                  </p:childTnLst>
                                </p:cTn>
                              </p:par>
                            </p:childTnLst>
                          </p:cTn>
                        </p:par>
                        <p:par>
                          <p:cTn id="29" fill="hold">
                            <p:stCondLst>
                              <p:cond delay="2000"/>
                            </p:stCondLst>
                            <p:childTnLst>
                              <p:par>
                                <p:cTn id="30" presetID="10" presetClass="entr" presetSubtype="0" fill="hold" nodeType="afterEffect">
                                  <p:stCondLst>
                                    <p:cond delay="50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par>
                          <p:cTn id="33" fill="hold">
                            <p:stCondLst>
                              <p:cond delay="3000"/>
                            </p:stCondLst>
                            <p:childTnLst>
                              <p:par>
                                <p:cTn id="34" presetID="10" presetClass="entr" presetSubtype="0" fill="hold" nodeType="afterEffect">
                                  <p:stCondLst>
                                    <p:cond delay="50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7232A-DBCD-A903-3981-F19014E2F175}"/>
              </a:ext>
            </a:extLst>
          </p:cNvPr>
          <p:cNvSpPr>
            <a:spLocks noGrp="1"/>
          </p:cNvSpPr>
          <p:nvPr>
            <p:ph type="sldNum" sz="quarter" idx="12"/>
          </p:nvPr>
        </p:nvSpPr>
        <p:spPr/>
        <p:txBody>
          <a:bodyPr/>
          <a:lstStyle/>
          <a:p>
            <a:fld id="{FCA8DAF9-CFC1-344C-89B7-DCB2EBBDC673}" type="slidenum">
              <a:rPr lang="en-US" smtClean="0"/>
              <a:pPr/>
              <a:t>12</a:t>
            </a:fld>
            <a:endParaRPr lang="en-US"/>
          </a:p>
        </p:txBody>
      </p:sp>
      <p:sp>
        <p:nvSpPr>
          <p:cNvPr id="3" name="Title 2">
            <a:extLst>
              <a:ext uri="{FF2B5EF4-FFF2-40B4-BE49-F238E27FC236}">
                <a16:creationId xmlns:a16="http://schemas.microsoft.com/office/drawing/2014/main" id="{BCF14973-AE72-C54B-939A-CF8716978495}"/>
              </a:ext>
            </a:extLst>
          </p:cNvPr>
          <p:cNvSpPr>
            <a:spLocks noGrp="1"/>
          </p:cNvSpPr>
          <p:nvPr>
            <p:ph type="title"/>
          </p:nvPr>
        </p:nvSpPr>
        <p:spPr>
          <a:xfrm>
            <a:off x="457200" y="182880"/>
            <a:ext cx="6858000" cy="914400"/>
          </a:xfrm>
        </p:spPr>
        <p:txBody>
          <a:bodyPr>
            <a:normAutofit fontScale="90000"/>
          </a:bodyPr>
          <a:lstStyle/>
          <a:p>
            <a:r>
              <a:rPr lang="en-US" dirty="0"/>
              <a:t>Template state legislation</a:t>
            </a:r>
            <a:br>
              <a:rPr lang="en-US" dirty="0"/>
            </a:br>
            <a:r>
              <a:rPr lang="en-US" sz="2000" dirty="0">
                <a:solidFill>
                  <a:srgbClr val="FF0000"/>
                </a:solidFill>
                <a:hlinkClick r:id="rId2">
                  <a:extLst>
                    <a:ext uri="{A12FA001-AC4F-418D-AE19-62706E023703}">
                      <ahyp:hlinkClr xmlns:ahyp="http://schemas.microsoft.com/office/drawing/2018/hyperlinkcolor" val="tx"/>
                    </a:ext>
                  </a:extLst>
                </a:hlinkClick>
              </a:rPr>
              <a:t>https://geodesy.noaa.gov/datums/newdatums/GetPrepared.shtml</a:t>
            </a:r>
            <a:endParaRPr lang="en-US" dirty="0"/>
          </a:p>
        </p:txBody>
      </p:sp>
      <p:sp>
        <p:nvSpPr>
          <p:cNvPr id="4" name="Content Placeholder 3">
            <a:extLst>
              <a:ext uri="{FF2B5EF4-FFF2-40B4-BE49-F238E27FC236}">
                <a16:creationId xmlns:a16="http://schemas.microsoft.com/office/drawing/2014/main" id="{558BE519-E2D1-6308-B852-D8CBF211AA96}"/>
              </a:ext>
            </a:extLst>
          </p:cNvPr>
          <p:cNvSpPr>
            <a:spLocks noGrp="1"/>
          </p:cNvSpPr>
          <p:nvPr>
            <p:ph idx="1"/>
          </p:nvPr>
        </p:nvSpPr>
        <p:spPr>
          <a:xfrm>
            <a:off x="457200" y="1097280"/>
            <a:ext cx="6858000" cy="4389120"/>
          </a:xfrm>
        </p:spPr>
        <p:txBody>
          <a:bodyPr>
            <a:normAutofit fontScale="92500" lnSpcReduction="10000"/>
          </a:bodyPr>
          <a:lstStyle/>
          <a:p>
            <a:r>
              <a:rPr lang="en-US" dirty="0"/>
              <a:t>Created by NSPS, AAGS, and NGS</a:t>
            </a:r>
          </a:p>
          <a:p>
            <a:pPr lvl="1"/>
            <a:r>
              <a:rPr lang="en-US" dirty="0"/>
              <a:t>Intended to augment existing legislation</a:t>
            </a:r>
          </a:p>
          <a:p>
            <a:pPr lvl="1"/>
            <a:r>
              <a:rPr lang="en-US" dirty="0"/>
              <a:t>Defined by NGS </a:t>
            </a:r>
            <a:r>
              <a:rPr lang="en-US" b="1" i="1" dirty="0">
                <a:solidFill>
                  <a:srgbClr val="FF0000"/>
                </a:solidFill>
              </a:rPr>
              <a:t>OR</a:t>
            </a:r>
            <a:r>
              <a:rPr lang="en-US" dirty="0"/>
              <a:t> by state (not both)</a:t>
            </a:r>
          </a:p>
          <a:p>
            <a:pPr lvl="2"/>
            <a:r>
              <a:rPr lang="en-US" dirty="0"/>
              <a:t>If NGS, must adhere to NGS policy for SPCS2022</a:t>
            </a:r>
          </a:p>
          <a:p>
            <a:r>
              <a:rPr lang="en-US" dirty="0"/>
              <a:t>Sections</a:t>
            </a:r>
          </a:p>
          <a:p>
            <a:pPr marL="914400" lvl="1" indent="-457200">
              <a:buFont typeface="+mj-lt"/>
              <a:buAutoNum type="arabicPeriod"/>
            </a:pPr>
            <a:r>
              <a:rPr lang="en-US" dirty="0"/>
              <a:t>Abbreviations</a:t>
            </a:r>
          </a:p>
          <a:p>
            <a:pPr marL="914400" lvl="1" indent="-457200">
              <a:buFont typeface="+mj-lt"/>
              <a:buAutoNum type="arabicPeriod"/>
            </a:pPr>
            <a:r>
              <a:rPr lang="en-US" dirty="0"/>
              <a:t>The &lt;state&gt; Plane Coordinate System</a:t>
            </a:r>
          </a:p>
          <a:p>
            <a:pPr marL="914400" lvl="1" indent="-457200">
              <a:buFont typeface="+mj-lt"/>
              <a:buAutoNum type="arabicPeriod"/>
            </a:pPr>
            <a:r>
              <a:rPr lang="en-US" dirty="0"/>
              <a:t>Geodetic Coordinates</a:t>
            </a:r>
          </a:p>
          <a:p>
            <a:r>
              <a:rPr lang="en-US" dirty="0"/>
              <a:t>Reduce need for later legislation updates</a:t>
            </a:r>
          </a:p>
          <a:p>
            <a:pPr lvl="1"/>
            <a:r>
              <a:rPr lang="en-US" dirty="0"/>
              <a:t>Do not include specific names of datums, etc.</a:t>
            </a:r>
          </a:p>
          <a:p>
            <a:pPr lvl="1"/>
            <a:r>
              <a:rPr lang="en-US" dirty="0"/>
              <a:t>Do not include zone projection parameters</a:t>
            </a:r>
          </a:p>
          <a:p>
            <a:r>
              <a:rPr lang="en-US" dirty="0"/>
              <a:t>Foot version must be 1 ft = 0.3048 m</a:t>
            </a:r>
          </a:p>
          <a:p>
            <a:pPr lvl="1"/>
            <a:endParaRPr lang="en-US" dirty="0"/>
          </a:p>
          <a:p>
            <a:endParaRPr lang="en-US" dirty="0"/>
          </a:p>
        </p:txBody>
      </p:sp>
      <p:pic>
        <p:nvPicPr>
          <p:cNvPr id="12" name="Picture 11">
            <a:extLst>
              <a:ext uri="{FF2B5EF4-FFF2-40B4-BE49-F238E27FC236}">
                <a16:creationId xmlns:a16="http://schemas.microsoft.com/office/drawing/2014/main" id="{B18A0BF6-A233-0874-237B-8BFAA23C762A}"/>
              </a:ext>
            </a:extLst>
          </p:cNvPr>
          <p:cNvPicPr>
            <a:picLocks noChangeAspect="1"/>
          </p:cNvPicPr>
          <p:nvPr/>
        </p:nvPicPr>
        <p:blipFill>
          <a:blip r:embed="rId3"/>
          <a:stretch>
            <a:fillRect/>
          </a:stretch>
        </p:blipFill>
        <p:spPr>
          <a:xfrm>
            <a:off x="7315200" y="91439"/>
            <a:ext cx="4754880" cy="6346556"/>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DF01B66-660A-0F92-E33A-56883D57FBA5}"/>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220425" y="932763"/>
            <a:ext cx="345186" cy="45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467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50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71C3E-618A-237E-E470-BD3EF0F34245}"/>
              </a:ext>
            </a:extLst>
          </p:cNvPr>
          <p:cNvSpPr>
            <a:spLocks noGrp="1"/>
          </p:cNvSpPr>
          <p:nvPr>
            <p:ph type="sldNum" sz="quarter" idx="12"/>
          </p:nvPr>
        </p:nvSpPr>
        <p:spPr/>
        <p:txBody>
          <a:bodyPr/>
          <a:lstStyle/>
          <a:p>
            <a:fld id="{FCA8DAF9-CFC1-344C-89B7-DCB2EBBDC673}" type="slidenum">
              <a:rPr lang="en-US" smtClean="0"/>
              <a:pPr/>
              <a:t>13</a:t>
            </a:fld>
            <a:endParaRPr lang="en-US"/>
          </a:p>
        </p:txBody>
      </p:sp>
      <p:sp>
        <p:nvSpPr>
          <p:cNvPr id="3" name="Title 2">
            <a:extLst>
              <a:ext uri="{FF2B5EF4-FFF2-40B4-BE49-F238E27FC236}">
                <a16:creationId xmlns:a16="http://schemas.microsoft.com/office/drawing/2014/main" id="{E339D835-B0BE-EEEC-5343-4B4A98FCFFD3}"/>
              </a:ext>
            </a:extLst>
          </p:cNvPr>
          <p:cNvSpPr>
            <a:spLocks noGrp="1"/>
          </p:cNvSpPr>
          <p:nvPr>
            <p:ph type="title"/>
          </p:nvPr>
        </p:nvSpPr>
        <p:spPr>
          <a:xfrm>
            <a:off x="457200" y="182880"/>
            <a:ext cx="6858000" cy="914400"/>
          </a:xfrm>
        </p:spPr>
        <p:txBody>
          <a:bodyPr>
            <a:normAutofit fontScale="90000"/>
          </a:bodyPr>
          <a:lstStyle/>
          <a:p>
            <a:r>
              <a:rPr lang="en-US" dirty="0"/>
              <a:t>Example state legislation</a:t>
            </a:r>
            <a:br>
              <a:rPr lang="en-US" dirty="0"/>
            </a:br>
            <a:r>
              <a:rPr lang="en-US" sz="2000" dirty="0">
                <a:solidFill>
                  <a:srgbClr val="FF0000"/>
                </a:solidFill>
                <a:hlinkClick r:id="rId2">
                  <a:extLst>
                    <a:ext uri="{A12FA001-AC4F-418D-AE19-62706E023703}">
                      <ahyp:hlinkClr xmlns:ahyp="http://schemas.microsoft.com/office/drawing/2018/hyperlinkcolor" val="tx"/>
                    </a:ext>
                  </a:extLst>
                </a:hlinkClick>
              </a:rPr>
              <a:t>https://geodesy.noaa.gov/datums/newdatums/GetPrepared.shtml</a:t>
            </a:r>
            <a:r>
              <a:rPr lang="en-US" sz="2000" dirty="0">
                <a:solidFill>
                  <a:srgbClr val="FF0000"/>
                </a:solidFill>
              </a:rPr>
              <a:t> </a:t>
            </a:r>
            <a:endParaRPr lang="en-US" dirty="0">
              <a:solidFill>
                <a:srgbClr val="FF0000"/>
              </a:solidFill>
            </a:endParaRPr>
          </a:p>
        </p:txBody>
      </p:sp>
      <p:sp>
        <p:nvSpPr>
          <p:cNvPr id="4" name="Content Placeholder 3">
            <a:extLst>
              <a:ext uri="{FF2B5EF4-FFF2-40B4-BE49-F238E27FC236}">
                <a16:creationId xmlns:a16="http://schemas.microsoft.com/office/drawing/2014/main" id="{2CC90112-C18A-ECF8-0121-E81747EBCB3C}"/>
              </a:ext>
            </a:extLst>
          </p:cNvPr>
          <p:cNvSpPr>
            <a:spLocks noGrp="1"/>
          </p:cNvSpPr>
          <p:nvPr>
            <p:ph idx="1"/>
          </p:nvPr>
        </p:nvSpPr>
        <p:spPr>
          <a:xfrm>
            <a:off x="457200" y="1097280"/>
            <a:ext cx="6858000" cy="4389120"/>
          </a:xfrm>
        </p:spPr>
        <p:txBody>
          <a:bodyPr>
            <a:normAutofit lnSpcReduction="10000"/>
          </a:bodyPr>
          <a:lstStyle/>
          <a:p>
            <a:r>
              <a:rPr lang="en-US" dirty="0"/>
              <a:t>Washington</a:t>
            </a:r>
          </a:p>
          <a:p>
            <a:pPr lvl="1"/>
            <a:r>
              <a:rPr lang="en-US" dirty="0"/>
              <a:t>Most closely follows template</a:t>
            </a:r>
          </a:p>
          <a:p>
            <a:pPr lvl="1"/>
            <a:r>
              <a:rPr lang="en-US" dirty="0"/>
              <a:t>Definitions maintained by NGS</a:t>
            </a:r>
          </a:p>
          <a:p>
            <a:pPr lvl="1"/>
            <a:r>
              <a:rPr lang="en-US" dirty="0"/>
              <a:t>Uses foot definition 1 ft = 0.3048 m</a:t>
            </a:r>
          </a:p>
          <a:p>
            <a:r>
              <a:rPr lang="en-US" dirty="0"/>
              <a:t>Kentucky</a:t>
            </a:r>
          </a:p>
          <a:p>
            <a:pPr lvl="1"/>
            <a:r>
              <a:rPr lang="en-US" dirty="0"/>
              <a:t>Uses name “international foot”</a:t>
            </a:r>
          </a:p>
          <a:p>
            <a:pPr lvl="1"/>
            <a:r>
              <a:rPr lang="en-US" dirty="0"/>
              <a:t>Refers to administrative regs for definitions</a:t>
            </a:r>
          </a:p>
          <a:p>
            <a:pPr lvl="1"/>
            <a:r>
              <a:rPr lang="en-US" dirty="0"/>
              <a:t>Added SPCS 27 (not previously legislated)</a:t>
            </a:r>
          </a:p>
          <a:p>
            <a:r>
              <a:rPr lang="en-US" dirty="0"/>
              <a:t>Alaska</a:t>
            </a:r>
          </a:p>
          <a:p>
            <a:pPr lvl="1"/>
            <a:r>
              <a:rPr lang="en-US" dirty="0"/>
              <a:t>“Alaska Coordinate System of 2022”</a:t>
            </a:r>
          </a:p>
          <a:p>
            <a:pPr lvl="1"/>
            <a:r>
              <a:rPr lang="en-US" dirty="0"/>
              <a:t>Uses name “international foot”</a:t>
            </a:r>
          </a:p>
        </p:txBody>
      </p:sp>
      <p:pic>
        <p:nvPicPr>
          <p:cNvPr id="5" name="Picture 4">
            <a:extLst>
              <a:ext uri="{FF2B5EF4-FFF2-40B4-BE49-F238E27FC236}">
                <a16:creationId xmlns:a16="http://schemas.microsoft.com/office/drawing/2014/main" id="{FB362F22-1B97-E172-E29D-A8D767F95257}"/>
              </a:ext>
            </a:extLst>
          </p:cNvPr>
          <p:cNvPicPr>
            <a:picLocks noChangeAspect="1"/>
          </p:cNvPicPr>
          <p:nvPr/>
        </p:nvPicPr>
        <p:blipFill>
          <a:blip r:embed="rId3"/>
          <a:stretch>
            <a:fillRect/>
          </a:stretch>
        </p:blipFill>
        <p:spPr>
          <a:xfrm>
            <a:off x="7315200" y="91439"/>
            <a:ext cx="4754880" cy="634655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1C41B79-6C25-82CA-7CFD-92742D95E482}"/>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641049" y="1517979"/>
            <a:ext cx="345186" cy="45720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55B9E7A7-81AF-ABE7-00B0-F43B1CD7D697}"/>
              </a:ext>
            </a:extLst>
          </p:cNvPr>
          <p:cNvSpPr/>
          <p:nvPr/>
        </p:nvSpPr>
        <p:spPr>
          <a:xfrm>
            <a:off x="4526280" y="4564380"/>
            <a:ext cx="1133856"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6"/>
                                        </p:tgtEl>
                                        <p:attrNameLst>
                                          <p:attrName>ppt_x</p:attrName>
                                          <p:attrName>ppt_y</p:attrName>
                                        </p:attrNameLst>
                                      </p:cBhvr>
                                    </p:animMotion>
                                    <p:animEffect transition="in" filter="fade">
                                      <p:cBhvr>
                                        <p:cTn id="9" dur="2000"/>
                                        <p:tgtEl>
                                          <p:spTgt spid="6"/>
                                        </p:tgtEl>
                                      </p:cBhvr>
                                    </p:animEffect>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5FE09-05E1-2291-741F-6DF70C0423F5}"/>
              </a:ext>
            </a:extLst>
          </p:cNvPr>
          <p:cNvSpPr>
            <a:spLocks noGrp="1"/>
          </p:cNvSpPr>
          <p:nvPr>
            <p:ph type="sldNum" sz="quarter" idx="12"/>
          </p:nvPr>
        </p:nvSpPr>
        <p:spPr/>
        <p:txBody>
          <a:bodyPr/>
          <a:lstStyle/>
          <a:p>
            <a:fld id="{FCA8DAF9-CFC1-344C-89B7-DCB2EBBDC673}" type="slidenum">
              <a:rPr lang="en-US" smtClean="0"/>
              <a:pPr/>
              <a:t>14</a:t>
            </a:fld>
            <a:endParaRPr lang="en-US"/>
          </a:p>
        </p:txBody>
      </p:sp>
      <p:sp>
        <p:nvSpPr>
          <p:cNvPr id="3" name="Title 2">
            <a:extLst>
              <a:ext uri="{FF2B5EF4-FFF2-40B4-BE49-F238E27FC236}">
                <a16:creationId xmlns:a16="http://schemas.microsoft.com/office/drawing/2014/main" id="{B884B9EA-3622-85FB-65FE-DA831CBECEFC}"/>
              </a:ext>
            </a:extLst>
          </p:cNvPr>
          <p:cNvSpPr>
            <a:spLocks noGrp="1"/>
          </p:cNvSpPr>
          <p:nvPr>
            <p:ph type="title"/>
          </p:nvPr>
        </p:nvSpPr>
        <p:spPr/>
        <p:txBody>
          <a:bodyPr/>
          <a:lstStyle/>
          <a:p>
            <a:r>
              <a:rPr lang="en-US" dirty="0"/>
              <a:t>Recommendations on NSRS legislation</a:t>
            </a:r>
          </a:p>
        </p:txBody>
      </p:sp>
      <p:sp>
        <p:nvSpPr>
          <p:cNvPr id="4" name="Content Placeholder 3">
            <a:extLst>
              <a:ext uri="{FF2B5EF4-FFF2-40B4-BE49-F238E27FC236}">
                <a16:creationId xmlns:a16="http://schemas.microsoft.com/office/drawing/2014/main" id="{F8A832D0-58C9-033D-85B5-BD5725E14EAE}"/>
              </a:ext>
            </a:extLst>
          </p:cNvPr>
          <p:cNvSpPr>
            <a:spLocks noGrp="1"/>
          </p:cNvSpPr>
          <p:nvPr>
            <p:ph idx="1"/>
          </p:nvPr>
        </p:nvSpPr>
        <p:spPr>
          <a:xfrm>
            <a:off x="457200" y="1097280"/>
            <a:ext cx="11734800" cy="4389120"/>
          </a:xfrm>
        </p:spPr>
        <p:txBody>
          <a:bodyPr>
            <a:normAutofit lnSpcReduction="10000"/>
          </a:bodyPr>
          <a:lstStyle/>
          <a:p>
            <a:r>
              <a:rPr lang="en-US" dirty="0"/>
              <a:t>Do not include specific technical information</a:t>
            </a:r>
          </a:p>
          <a:p>
            <a:pPr lvl="1"/>
            <a:r>
              <a:rPr lang="en-US" dirty="0"/>
              <a:t>No state plane zone parameters</a:t>
            </a:r>
          </a:p>
          <a:p>
            <a:pPr lvl="1"/>
            <a:r>
              <a:rPr lang="en-US" dirty="0"/>
              <a:t>No survey accuracy or performance specifications</a:t>
            </a:r>
          </a:p>
          <a:p>
            <a:r>
              <a:rPr lang="en-US" dirty="0"/>
              <a:t>Goal is to “future-proof” legislation</a:t>
            </a:r>
          </a:p>
          <a:p>
            <a:pPr lvl="1"/>
            <a:r>
              <a:rPr lang="en-US" dirty="0"/>
              <a:t>Create statute that will not require later updates</a:t>
            </a:r>
          </a:p>
          <a:p>
            <a:pPr lvl="1"/>
            <a:r>
              <a:rPr lang="en-US" dirty="0"/>
              <a:t>Technical information should be elsewhere</a:t>
            </a:r>
          </a:p>
          <a:p>
            <a:r>
              <a:rPr lang="en-US" dirty="0"/>
              <a:t>…and to just make life easier</a:t>
            </a:r>
          </a:p>
          <a:p>
            <a:pPr lvl="1"/>
            <a:r>
              <a:rPr lang="en-US" dirty="0"/>
              <a:t>Much harder to change information in statute</a:t>
            </a:r>
          </a:p>
          <a:p>
            <a:pPr lvl="1"/>
            <a:r>
              <a:rPr lang="en-US" dirty="0"/>
              <a:t>No need to explain to legislators</a:t>
            </a:r>
          </a:p>
          <a:p>
            <a:pPr lvl="1"/>
            <a:r>
              <a:rPr lang="en-US" dirty="0"/>
              <a:t>Some states will have a </a:t>
            </a:r>
            <a:r>
              <a:rPr lang="en-US" b="1" i="1" dirty="0"/>
              <a:t>LOT</a:t>
            </a:r>
            <a:r>
              <a:rPr lang="en-US" dirty="0"/>
              <a:t> of zones (e.g., 8 in Kentucky, 58 in Indiana, 89 in Ohio, etc.)</a:t>
            </a:r>
          </a:p>
          <a:p>
            <a:pPr lvl="2"/>
            <a:r>
              <a:rPr lang="en-US" b="1" i="1" dirty="0"/>
              <a:t>Do you really want to put all of these zones into statute?</a:t>
            </a:r>
          </a:p>
        </p:txBody>
      </p:sp>
    </p:spTree>
    <p:extLst>
      <p:ext uri="{BB962C8B-B14F-4D97-AF65-F5344CB8AC3E}">
        <p14:creationId xmlns:p14="http://schemas.microsoft.com/office/powerpoint/2010/main" val="10359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07EA53-0AC1-E941-FB6D-132D8B242CD4}"/>
              </a:ext>
            </a:extLst>
          </p:cNvPr>
          <p:cNvSpPr>
            <a:spLocks noGrp="1"/>
          </p:cNvSpPr>
          <p:nvPr>
            <p:ph type="sldNum" sz="quarter" idx="12"/>
          </p:nvPr>
        </p:nvSpPr>
        <p:spPr/>
        <p:txBody>
          <a:bodyPr/>
          <a:lstStyle/>
          <a:p>
            <a:fld id="{FCA8DAF9-CFC1-344C-89B7-DCB2EBBDC673}" type="slidenum">
              <a:rPr lang="en-US" smtClean="0"/>
              <a:pPr/>
              <a:t>15</a:t>
            </a:fld>
            <a:endParaRPr lang="en-US"/>
          </a:p>
        </p:txBody>
      </p:sp>
      <p:sp>
        <p:nvSpPr>
          <p:cNvPr id="3" name="Title 2">
            <a:extLst>
              <a:ext uri="{FF2B5EF4-FFF2-40B4-BE49-F238E27FC236}">
                <a16:creationId xmlns:a16="http://schemas.microsoft.com/office/drawing/2014/main" id="{2D257B76-C1DB-4233-E3B9-F0F1694961D1}"/>
              </a:ext>
            </a:extLst>
          </p:cNvPr>
          <p:cNvSpPr>
            <a:spLocks noGrp="1"/>
          </p:cNvSpPr>
          <p:nvPr>
            <p:ph type="title"/>
          </p:nvPr>
        </p:nvSpPr>
        <p:spPr/>
        <p:txBody>
          <a:bodyPr/>
          <a:lstStyle/>
          <a:p>
            <a:r>
              <a:rPr lang="en-US" dirty="0"/>
              <a:t>You don’t want stuff like this in statute…</a:t>
            </a:r>
          </a:p>
        </p:txBody>
      </p:sp>
      <p:sp>
        <p:nvSpPr>
          <p:cNvPr id="4" name="Content Placeholder 3">
            <a:extLst>
              <a:ext uri="{FF2B5EF4-FFF2-40B4-BE49-F238E27FC236}">
                <a16:creationId xmlns:a16="http://schemas.microsoft.com/office/drawing/2014/main" id="{0BA0193B-793F-723D-5310-A0C62D84E9D2}"/>
              </a:ext>
            </a:extLst>
          </p:cNvPr>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Arizona Revised Statute, Title 33, Chapter 1, Article 3, Section 133:</a:t>
            </a:r>
          </a:p>
          <a:p>
            <a:pPr marL="365760" indent="-365760">
              <a:buNone/>
            </a:pPr>
            <a:r>
              <a:rPr lang="en-US" sz="2400" dirty="0">
                <a:latin typeface="Times New Roman" panose="02020603050405020304" pitchFamily="18" charset="0"/>
                <a:cs typeface="Times New Roman" panose="02020603050405020304" pitchFamily="18" charset="0"/>
              </a:rPr>
              <a:t>B. For the purpose of more precisely defining the Arizona coordinate system, the following definitions of the national geodetic survey are adopted:</a:t>
            </a:r>
          </a:p>
          <a:p>
            <a:pPr marL="365760" indent="-365760">
              <a:buNone/>
            </a:pPr>
            <a:r>
              <a:rPr lang="en-US" sz="2400" dirty="0">
                <a:latin typeface="Times New Roman" panose="02020603050405020304" pitchFamily="18" charset="0"/>
                <a:cs typeface="Times New Roman" panose="02020603050405020304" pitchFamily="18" charset="0"/>
              </a:rPr>
              <a:t>1. The Arizona coordinate system, 1983, west zone, is a transverse </a:t>
            </a:r>
            <a:r>
              <a:rPr lang="en-US" sz="2400" dirty="0" err="1">
                <a:latin typeface="Times New Roman" panose="02020603050405020304" pitchFamily="18" charset="0"/>
                <a:cs typeface="Times New Roman" panose="02020603050405020304" pitchFamily="18" charset="0"/>
              </a:rPr>
              <a:t>mercator</a:t>
            </a:r>
            <a:r>
              <a:rPr lang="en-US" sz="2400" dirty="0">
                <a:latin typeface="Times New Roman" panose="02020603050405020304" pitchFamily="18" charset="0"/>
                <a:cs typeface="Times New Roman" panose="02020603050405020304" pitchFamily="18" charset="0"/>
              </a:rPr>
              <a:t> projection of the North American datum, 1983, having a central meridian 113° 45' 00" west of Greenwich, on which meridian the scale is set one part in fifteen thousand too small. The origin of the coordinates is at the intersection of the meridian 113° 45' 00" west of Greenwich and the parallel of 31° 00' 00" north latitude. This origin is given the coordinates of "X" equals seven hundred thousand feet and "Y" equals zero feet.</a:t>
            </a:r>
          </a:p>
          <a:p>
            <a:pPr marL="0" indent="0">
              <a:buNone/>
            </a:pPr>
            <a:endParaRPr lang="en-US" dirty="0"/>
          </a:p>
        </p:txBody>
      </p:sp>
      <p:sp>
        <p:nvSpPr>
          <p:cNvPr id="6" name="TextBox 5">
            <a:extLst>
              <a:ext uri="{FF2B5EF4-FFF2-40B4-BE49-F238E27FC236}">
                <a16:creationId xmlns:a16="http://schemas.microsoft.com/office/drawing/2014/main" id="{F24758F5-FB71-15F2-986B-5F3D7B6274B6}"/>
              </a:ext>
            </a:extLst>
          </p:cNvPr>
          <p:cNvSpPr txBox="1"/>
          <p:nvPr/>
        </p:nvSpPr>
        <p:spPr>
          <a:xfrm>
            <a:off x="3758184" y="4499949"/>
            <a:ext cx="8289036" cy="180049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spcBef>
                <a:spcPts val="600"/>
              </a:spcBef>
            </a:pPr>
            <a:r>
              <a:rPr lang="en-US" sz="2400" dirty="0"/>
              <a:t>Do you really want to explain this to legislators?</a:t>
            </a:r>
          </a:p>
          <a:p>
            <a:pPr>
              <a:spcBef>
                <a:spcPts val="600"/>
              </a:spcBef>
            </a:pPr>
            <a:r>
              <a:rPr lang="en-US" sz="2400" dirty="0"/>
              <a:t>Do you want to repeat this 58 times (IN) or 89 times (OH) or…?</a:t>
            </a:r>
          </a:p>
          <a:p>
            <a:pPr>
              <a:spcBef>
                <a:spcPts val="600"/>
              </a:spcBef>
            </a:pPr>
            <a:r>
              <a:rPr lang="en-US" sz="2400" dirty="0"/>
              <a:t>What if you want or need to change something?</a:t>
            </a:r>
          </a:p>
          <a:p>
            <a:pPr>
              <a:spcBef>
                <a:spcPts val="600"/>
              </a:spcBef>
            </a:pPr>
            <a:r>
              <a:rPr lang="en-US" sz="2400" dirty="0"/>
              <a:t>What if anything becomes obsolete?</a:t>
            </a:r>
          </a:p>
        </p:txBody>
      </p:sp>
      <p:sp>
        <p:nvSpPr>
          <p:cNvPr id="7" name="Rectangle 6">
            <a:extLst>
              <a:ext uri="{FF2B5EF4-FFF2-40B4-BE49-F238E27FC236}">
                <a16:creationId xmlns:a16="http://schemas.microsoft.com/office/drawing/2014/main" id="{07D01844-A820-2CFA-7CB3-4FBF2F28DE41}"/>
              </a:ext>
            </a:extLst>
          </p:cNvPr>
          <p:cNvSpPr/>
          <p:nvPr/>
        </p:nvSpPr>
        <p:spPr>
          <a:xfrm>
            <a:off x="5148072" y="3090672"/>
            <a:ext cx="6144768"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7E6E51-6657-31DD-CFAC-51A0F05B45C1}"/>
              </a:ext>
            </a:extLst>
          </p:cNvPr>
          <p:cNvSpPr/>
          <p:nvPr/>
        </p:nvSpPr>
        <p:spPr>
          <a:xfrm>
            <a:off x="7370064" y="2441998"/>
            <a:ext cx="379476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6EA477-0953-825C-2AA6-1FA655324F47}"/>
              </a:ext>
            </a:extLst>
          </p:cNvPr>
          <p:cNvSpPr/>
          <p:nvPr/>
        </p:nvSpPr>
        <p:spPr>
          <a:xfrm>
            <a:off x="1298448" y="2738628"/>
            <a:ext cx="3675888"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61E3C8-C20C-A326-B4BD-697C8D62D167}"/>
              </a:ext>
            </a:extLst>
          </p:cNvPr>
          <p:cNvSpPr/>
          <p:nvPr/>
        </p:nvSpPr>
        <p:spPr>
          <a:xfrm>
            <a:off x="819912" y="3092196"/>
            <a:ext cx="149352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B86E61-6084-423E-4A63-4548630D6707}"/>
              </a:ext>
            </a:extLst>
          </p:cNvPr>
          <p:cNvSpPr/>
          <p:nvPr/>
        </p:nvSpPr>
        <p:spPr>
          <a:xfrm>
            <a:off x="819912" y="3752089"/>
            <a:ext cx="149352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8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EE7F3C-731D-430B-5EE8-9207D3F61CE9}"/>
              </a:ext>
            </a:extLst>
          </p:cNvPr>
          <p:cNvSpPr>
            <a:spLocks noGrp="1"/>
          </p:cNvSpPr>
          <p:nvPr>
            <p:ph type="sldNum" sz="quarter" idx="12"/>
          </p:nvPr>
        </p:nvSpPr>
        <p:spPr/>
        <p:txBody>
          <a:bodyPr/>
          <a:lstStyle/>
          <a:p>
            <a:fld id="{FCA8DAF9-CFC1-344C-89B7-DCB2EBBDC673}" type="slidenum">
              <a:rPr lang="en-US" smtClean="0"/>
              <a:pPr/>
              <a:t>16</a:t>
            </a:fld>
            <a:endParaRPr lang="en-US"/>
          </a:p>
        </p:txBody>
      </p:sp>
      <p:sp>
        <p:nvSpPr>
          <p:cNvPr id="3" name="Title 2">
            <a:extLst>
              <a:ext uri="{FF2B5EF4-FFF2-40B4-BE49-F238E27FC236}">
                <a16:creationId xmlns:a16="http://schemas.microsoft.com/office/drawing/2014/main" id="{6A00B4FA-AC47-1D13-99C0-7F22E10C5DB9}"/>
              </a:ext>
            </a:extLst>
          </p:cNvPr>
          <p:cNvSpPr>
            <a:spLocks noGrp="1"/>
          </p:cNvSpPr>
          <p:nvPr>
            <p:ph type="title"/>
          </p:nvPr>
        </p:nvSpPr>
        <p:spPr/>
        <p:txBody>
          <a:bodyPr/>
          <a:lstStyle/>
          <a:p>
            <a:r>
              <a:rPr lang="en-US" dirty="0"/>
              <a:t>Or like this…</a:t>
            </a:r>
          </a:p>
        </p:txBody>
      </p:sp>
      <p:sp>
        <p:nvSpPr>
          <p:cNvPr id="4" name="Content Placeholder 3">
            <a:extLst>
              <a:ext uri="{FF2B5EF4-FFF2-40B4-BE49-F238E27FC236}">
                <a16:creationId xmlns:a16="http://schemas.microsoft.com/office/drawing/2014/main" id="{69220662-939E-940A-1D00-09CDBDB0648E}"/>
              </a:ext>
            </a:extLst>
          </p:cNvPr>
          <p:cNvSpPr>
            <a:spLocks noGrp="1"/>
          </p:cNvSpPr>
          <p:nvPr>
            <p:ph idx="1"/>
          </p:nvPr>
        </p:nvSpPr>
        <p:spPr>
          <a:xfrm>
            <a:off x="457200" y="1097280"/>
            <a:ext cx="11247120" cy="4700016"/>
          </a:xfrm>
        </p:spPr>
        <p:txBody>
          <a:bodyPr>
            <a:normAutofit/>
          </a:bodyPr>
          <a:lstStyle/>
          <a:p>
            <a:pPr marL="0" indent="0">
              <a:spcBef>
                <a:spcPts val="0"/>
              </a:spcBef>
              <a:buNone/>
            </a:pPr>
            <a:r>
              <a:rPr lang="en-US" b="1" dirty="0">
                <a:latin typeface="Times New Roman" panose="02020603050405020304" pitchFamily="18" charset="0"/>
                <a:cs typeface="Times New Roman" panose="02020603050405020304" pitchFamily="18" charset="0"/>
              </a:rPr>
              <a:t>Arizona Revised Statute, Title 33, Chapter 1, Article 3, Section 132:</a:t>
            </a:r>
          </a:p>
          <a:p>
            <a:pPr marL="274320" marR="0" indent="-274320" algn="just">
              <a:spcBef>
                <a:spcPts val="600"/>
              </a:spcBef>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The position of the Arizona coordinate system shall be marked on the ground by horizontal control stations which have been established in conformity with standards adopted by the federal geodetic control committee for first order, second order class I or second order class II surveys or equivalent standards adopted by successors, at the time the surveys were made and computed on the North American datum, 1983.</a:t>
            </a:r>
          </a:p>
          <a:p>
            <a:pPr marL="274320" marR="0" indent="-274320" algn="just">
              <a:spcBef>
                <a:spcPts val="600"/>
              </a:spcBef>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 A horizontal control station normally consists of, if practicable, a group of bronze or brass discs imbedded in concrete posts nearly flush with the ground surface or cemented into holes drilled into rock outcrops or ledges in such a configuration that the station is referenced by a subsurface mark in a precise vertical register with the surface mark, two reference marks, similar to the surface mark accurately located by azimuth and horizontal distance in respect to the horizontal control station and not more than one hundred fifty feet distant and an azimuth mark which may be similar to the horizontal control station not less than one thousand feet distant, or optionally, an object not less than three thousand feet distant such as a church spire, water tank, radio or television transmitting antenna, by which azimuth mark subsequent surveys may be accurately oriented.</a:t>
            </a:r>
            <a:endParaRPr lang="en-US" sz="1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9F6D3BF-D380-C09D-8FA2-6BC8222E7444}"/>
              </a:ext>
            </a:extLst>
          </p:cNvPr>
          <p:cNvSpPr txBox="1"/>
          <p:nvPr/>
        </p:nvSpPr>
        <p:spPr>
          <a:xfrm>
            <a:off x="2926080" y="4710261"/>
            <a:ext cx="9121140" cy="164660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indent="0" algn="ctr">
              <a:spcBef>
                <a:spcPts val="600"/>
              </a:spcBef>
              <a:buNone/>
            </a:pPr>
            <a:r>
              <a:rPr lang="en-US" sz="3200" dirty="0"/>
              <a:t>Remember prescient words about model act in 1989:</a:t>
            </a:r>
          </a:p>
          <a:p>
            <a:pPr marL="0" indent="0" algn="ctr">
              <a:spcBef>
                <a:spcPts val="600"/>
              </a:spcBef>
              <a:buNone/>
            </a:pPr>
            <a:r>
              <a:rPr lang="en-US" sz="3200" b="1" i="1" dirty="0">
                <a:solidFill>
                  <a:srgbClr val="C00000"/>
                </a:solidFill>
              </a:rPr>
              <a:t>“In light of GPS technology, the 1 km limitation… should be reevaluated.”</a:t>
            </a:r>
            <a:endParaRPr lang="en-US" sz="3200" dirty="0"/>
          </a:p>
        </p:txBody>
      </p:sp>
      <p:sp>
        <p:nvSpPr>
          <p:cNvPr id="6" name="Rectangle 5">
            <a:extLst>
              <a:ext uri="{FF2B5EF4-FFF2-40B4-BE49-F238E27FC236}">
                <a16:creationId xmlns:a16="http://schemas.microsoft.com/office/drawing/2014/main" id="{5EA66087-92F2-3E98-ED5D-046FDB01C952}"/>
              </a:ext>
            </a:extLst>
          </p:cNvPr>
          <p:cNvSpPr/>
          <p:nvPr/>
        </p:nvSpPr>
        <p:spPr>
          <a:xfrm rot="20311846">
            <a:off x="2525154" y="2438813"/>
            <a:ext cx="7141700" cy="1323439"/>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u="none" strike="noStrike" kern="0" cap="all" spc="2500" normalizeH="0" noProof="0" dirty="0">
                <a:ln w="9525">
                  <a:solidFill>
                    <a:schemeClr val="tx1"/>
                  </a:solidFill>
                  <a:prstDash val="solid"/>
                </a:ln>
                <a:solidFill>
                  <a:srgbClr val="FF0000"/>
                </a:solidFill>
                <a:uLnTx/>
                <a:uFillTx/>
              </a:rPr>
              <a:t>Obsolete</a:t>
            </a:r>
          </a:p>
        </p:txBody>
      </p:sp>
    </p:spTree>
    <p:extLst>
      <p:ext uri="{BB962C8B-B14F-4D97-AF65-F5344CB8AC3E}">
        <p14:creationId xmlns:p14="http://schemas.microsoft.com/office/powerpoint/2010/main" val="11251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72408-96A9-B879-5072-3C029804EA38}"/>
              </a:ext>
            </a:extLst>
          </p:cNvPr>
          <p:cNvSpPr>
            <a:spLocks noGrp="1"/>
          </p:cNvSpPr>
          <p:nvPr>
            <p:ph type="sldNum" sz="quarter" idx="12"/>
          </p:nvPr>
        </p:nvSpPr>
        <p:spPr/>
        <p:txBody>
          <a:bodyPr/>
          <a:lstStyle/>
          <a:p>
            <a:fld id="{FCA8DAF9-CFC1-344C-89B7-DCB2EBBDC673}" type="slidenum">
              <a:rPr lang="en-US" smtClean="0"/>
              <a:pPr/>
              <a:t>17</a:t>
            </a:fld>
            <a:endParaRPr lang="en-US"/>
          </a:p>
        </p:txBody>
      </p:sp>
      <p:sp>
        <p:nvSpPr>
          <p:cNvPr id="3" name="Title 2">
            <a:extLst>
              <a:ext uri="{FF2B5EF4-FFF2-40B4-BE49-F238E27FC236}">
                <a16:creationId xmlns:a16="http://schemas.microsoft.com/office/drawing/2014/main" id="{A5D3574C-B10A-5A7A-436F-32F02D44DFB6}"/>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5AADB7B8-DB42-93C3-984E-D4F450B75436}"/>
              </a:ext>
            </a:extLst>
          </p:cNvPr>
          <p:cNvSpPr>
            <a:spLocks noGrp="1"/>
          </p:cNvSpPr>
          <p:nvPr>
            <p:ph idx="1"/>
          </p:nvPr>
        </p:nvSpPr>
        <p:spPr>
          <a:xfrm>
            <a:off x="457200" y="1097280"/>
            <a:ext cx="11734800" cy="4389120"/>
          </a:xfrm>
        </p:spPr>
        <p:txBody>
          <a:bodyPr>
            <a:normAutofit lnSpcReduction="10000"/>
          </a:bodyPr>
          <a:lstStyle/>
          <a:p>
            <a:r>
              <a:rPr lang="en-US" dirty="0"/>
              <a:t>Long history of State Plane in legislation (since 1935!)</a:t>
            </a:r>
          </a:p>
          <a:p>
            <a:r>
              <a:rPr lang="en-US" dirty="0"/>
              <a:t>Make it “future proof”</a:t>
            </a:r>
          </a:p>
          <a:p>
            <a:pPr lvl="1"/>
            <a:r>
              <a:rPr lang="en-US" dirty="0"/>
              <a:t>Do not include specific names, dates, etc.</a:t>
            </a:r>
          </a:p>
          <a:p>
            <a:pPr lvl="1"/>
            <a:r>
              <a:rPr lang="en-US" dirty="0"/>
              <a:t>Do not include technical info (e.g., projection parameters, surveying specifications)</a:t>
            </a:r>
          </a:p>
          <a:p>
            <a:pPr lvl="1"/>
            <a:r>
              <a:rPr lang="en-US" dirty="0"/>
              <a:t>Handle technical info by reference to admin rules/regulations/code or other sources</a:t>
            </a:r>
          </a:p>
          <a:p>
            <a:r>
              <a:rPr lang="en-US" dirty="0"/>
              <a:t>Legislation template and examples exist</a:t>
            </a:r>
          </a:p>
          <a:p>
            <a:r>
              <a:rPr lang="en-US" dirty="0"/>
              <a:t>U.S. survey foot will not be supported in modernized NSRS</a:t>
            </a:r>
          </a:p>
          <a:p>
            <a:pPr lvl="1"/>
            <a:r>
              <a:rPr lang="en-US" dirty="0"/>
              <a:t>Language on this is in template and all examples</a:t>
            </a:r>
          </a:p>
          <a:p>
            <a:pPr lvl="1"/>
            <a:r>
              <a:rPr lang="en-US" dirty="0"/>
              <a:t>Many states have U.S. survey foot specified for boundary surveys in statute</a:t>
            </a:r>
          </a:p>
          <a:p>
            <a:r>
              <a:rPr lang="en-US" b="1" i="1" dirty="0">
                <a:solidFill>
                  <a:srgbClr val="C00000"/>
                </a:solidFill>
              </a:rPr>
              <a:t>Legislation entirely up to states; NGS can only provide guidance</a:t>
            </a:r>
          </a:p>
        </p:txBody>
      </p:sp>
    </p:spTree>
    <p:extLst>
      <p:ext uri="{BB962C8B-B14F-4D97-AF65-F5344CB8AC3E}">
        <p14:creationId xmlns:p14="http://schemas.microsoft.com/office/powerpoint/2010/main" val="3605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FF795-D123-87B4-1615-61E6FAA30A70}"/>
              </a:ext>
            </a:extLst>
          </p:cNvPr>
          <p:cNvSpPr>
            <a:spLocks noGrp="1"/>
          </p:cNvSpPr>
          <p:nvPr>
            <p:ph type="sldNum" sz="quarter" idx="12"/>
          </p:nvPr>
        </p:nvSpPr>
        <p:spPr/>
        <p:txBody>
          <a:bodyPr/>
          <a:lstStyle/>
          <a:p>
            <a:fld id="{FCA8DAF9-CFC1-344C-89B7-DCB2EBBDC673}" type="slidenum">
              <a:rPr lang="en-US" smtClean="0"/>
              <a:t>18</a:t>
            </a:fld>
            <a:endParaRPr lang="en-US"/>
          </a:p>
        </p:txBody>
      </p:sp>
      <p:sp>
        <p:nvSpPr>
          <p:cNvPr id="5" name="Rectangle 4">
            <a:extLst>
              <a:ext uri="{FF2B5EF4-FFF2-40B4-BE49-F238E27FC236}">
                <a16:creationId xmlns:a16="http://schemas.microsoft.com/office/drawing/2014/main" id="{775F9407-314E-B60B-0B32-A82C491A1EF0}"/>
              </a:ext>
            </a:extLst>
          </p:cNvPr>
          <p:cNvSpPr/>
          <p:nvPr/>
        </p:nvSpPr>
        <p:spPr>
          <a:xfrm>
            <a:off x="1924025" y="3677198"/>
            <a:ext cx="8343951" cy="193899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So l</a:t>
            </a:r>
            <a:r>
              <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et</a:t>
            </a:r>
            <a:r>
              <a:rPr kumimoji="0" lang="en-US" sz="6000" b="1" u="none" strike="noStrike" kern="0" cap="none" spc="0" normalizeH="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 there be q</a:t>
            </a:r>
            <a:r>
              <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uestions</a:t>
            </a: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a:t>
            </a:r>
            <a:b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b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or let there be none.</a:t>
            </a:r>
            <a:endPar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endParaRPr>
          </a:p>
        </p:txBody>
      </p:sp>
      <p:pic>
        <p:nvPicPr>
          <p:cNvPr id="4" name="Picture 3">
            <a:extLst>
              <a:ext uri="{FF2B5EF4-FFF2-40B4-BE49-F238E27FC236}">
                <a16:creationId xmlns:a16="http://schemas.microsoft.com/office/drawing/2014/main" id="{8C339A4C-31FC-80BE-FFCF-9ABE3427476B}"/>
              </a:ext>
            </a:extLst>
          </p:cNvPr>
          <p:cNvPicPr>
            <a:picLocks noChangeAspect="1"/>
          </p:cNvPicPr>
          <p:nvPr/>
        </p:nvPicPr>
        <p:blipFill rotWithShape="1">
          <a:blip r:embed="rId2"/>
          <a:srcRect t="34667" b="16400"/>
          <a:stretch/>
        </p:blipFill>
        <p:spPr>
          <a:xfrm>
            <a:off x="4162823" y="321350"/>
            <a:ext cx="3866354" cy="3355848"/>
          </a:xfrm>
          <a:prstGeom prst="rect">
            <a:avLst/>
          </a:prstGeom>
          <a:effectLst/>
        </p:spPr>
      </p:pic>
    </p:spTree>
    <p:extLst>
      <p:ext uri="{BB962C8B-B14F-4D97-AF65-F5344CB8AC3E}">
        <p14:creationId xmlns:p14="http://schemas.microsoft.com/office/powerpoint/2010/main" val="266511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0774E-01C5-4DFA-F5C8-48D276474D81}"/>
              </a:ext>
            </a:extLst>
          </p:cNvPr>
          <p:cNvPicPr>
            <a:picLocks noChangeAspect="1"/>
          </p:cNvPicPr>
          <p:nvPr/>
        </p:nvPicPr>
        <p:blipFill>
          <a:blip r:embed="rId2"/>
          <a:stretch>
            <a:fillRect/>
          </a:stretch>
        </p:blipFill>
        <p:spPr>
          <a:xfrm>
            <a:off x="2085474" y="592946"/>
            <a:ext cx="8021052" cy="4572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9FA6C568-A64D-5090-2684-C211DA22C229}"/>
              </a:ext>
            </a:extLst>
          </p:cNvPr>
          <p:cNvSpPr>
            <a:spLocks noGrp="1"/>
          </p:cNvSpPr>
          <p:nvPr>
            <p:ph type="sldNum" sz="quarter" idx="12"/>
          </p:nvPr>
        </p:nvSpPr>
        <p:spPr/>
        <p:txBody>
          <a:bodyPr/>
          <a:lstStyle/>
          <a:p>
            <a:fld id="{FCA8DAF9-CFC1-344C-89B7-DCB2EBBDC673}" type="slidenum">
              <a:rPr lang="en-US" smtClean="0"/>
              <a:pPr/>
              <a:t>2</a:t>
            </a:fld>
            <a:endParaRPr lang="en-US"/>
          </a:p>
        </p:txBody>
      </p:sp>
    </p:spTree>
    <p:extLst>
      <p:ext uri="{BB962C8B-B14F-4D97-AF65-F5344CB8AC3E}">
        <p14:creationId xmlns:p14="http://schemas.microsoft.com/office/powerpoint/2010/main" val="195513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E3540-67A6-BCD6-3731-F5C4CB0ABD82}"/>
              </a:ext>
            </a:extLst>
          </p:cNvPr>
          <p:cNvSpPr>
            <a:spLocks noGrp="1"/>
          </p:cNvSpPr>
          <p:nvPr>
            <p:ph type="sldNum" sz="quarter" idx="12"/>
          </p:nvPr>
        </p:nvSpPr>
        <p:spPr/>
        <p:txBody>
          <a:bodyPr/>
          <a:lstStyle/>
          <a:p>
            <a:fld id="{FCA8DAF9-CFC1-344C-89B7-DCB2EBBDC673}" type="slidenum">
              <a:rPr lang="en-US" smtClean="0"/>
              <a:pPr/>
              <a:t>3</a:t>
            </a:fld>
            <a:endParaRPr lang="en-US"/>
          </a:p>
        </p:txBody>
      </p:sp>
      <p:sp>
        <p:nvSpPr>
          <p:cNvPr id="3" name="Title 2">
            <a:extLst>
              <a:ext uri="{FF2B5EF4-FFF2-40B4-BE49-F238E27FC236}">
                <a16:creationId xmlns:a16="http://schemas.microsoft.com/office/drawing/2014/main" id="{3E6F3833-5E16-9212-841C-BF89379652BF}"/>
              </a:ext>
            </a:extLst>
          </p:cNvPr>
          <p:cNvSpPr>
            <a:spLocks noGrp="1"/>
          </p:cNvSpPr>
          <p:nvPr>
            <p:ph type="title"/>
          </p:nvPr>
        </p:nvSpPr>
        <p:spPr/>
        <p:txBody>
          <a:bodyPr/>
          <a:lstStyle/>
          <a:p>
            <a:r>
              <a:rPr lang="en-US" dirty="0"/>
              <a:t>Why have State Plane in statute?</a:t>
            </a:r>
          </a:p>
        </p:txBody>
      </p:sp>
      <p:sp>
        <p:nvSpPr>
          <p:cNvPr id="4" name="Content Placeholder 3">
            <a:extLst>
              <a:ext uri="{FF2B5EF4-FFF2-40B4-BE49-F238E27FC236}">
                <a16:creationId xmlns:a16="http://schemas.microsoft.com/office/drawing/2014/main" id="{08CBFBB1-A5C3-7AD9-2165-A5D89B0BAC06}"/>
              </a:ext>
            </a:extLst>
          </p:cNvPr>
          <p:cNvSpPr>
            <a:spLocks noGrp="1"/>
          </p:cNvSpPr>
          <p:nvPr>
            <p:ph idx="1"/>
          </p:nvPr>
        </p:nvSpPr>
        <p:spPr/>
        <p:txBody>
          <a:bodyPr/>
          <a:lstStyle/>
          <a:p>
            <a:r>
              <a:rPr lang="en-US" dirty="0"/>
              <a:t>Proposed to state legislatures in 1945 by Council of State Governments to:</a:t>
            </a:r>
          </a:p>
          <a:p>
            <a:pPr lvl="1"/>
            <a:r>
              <a:rPr lang="en-US" dirty="0"/>
              <a:t>Establish legal status</a:t>
            </a:r>
          </a:p>
          <a:p>
            <a:pPr lvl="1"/>
            <a:r>
              <a:rPr lang="en-US" dirty="0"/>
              <a:t>Insure uniformity and definiteness in use</a:t>
            </a:r>
          </a:p>
          <a:p>
            <a:pPr lvl="1"/>
            <a:r>
              <a:rPr lang="en-US" dirty="0"/>
              <a:t>Impose reasonable standards when coordinates become part of public record</a:t>
            </a:r>
          </a:p>
          <a:p>
            <a:r>
              <a:rPr lang="en-US" dirty="0"/>
              <a:t>Additional reasons:</a:t>
            </a:r>
          </a:p>
          <a:p>
            <a:pPr lvl="1"/>
            <a:r>
              <a:rPr lang="en-US" dirty="0"/>
              <a:t>To make corners “indestructible”</a:t>
            </a:r>
          </a:p>
          <a:p>
            <a:pPr lvl="1"/>
            <a:r>
              <a:rPr lang="en-US" dirty="0"/>
              <a:t>Save time and money by providing specifications on using State Plane</a:t>
            </a:r>
          </a:p>
          <a:p>
            <a:r>
              <a:rPr lang="en-US" dirty="0"/>
              <a:t>Other things:</a:t>
            </a:r>
          </a:p>
          <a:p>
            <a:pPr lvl="1"/>
            <a:r>
              <a:rPr lang="en-US" dirty="0"/>
              <a:t>Use of system is permissive, not mandatory</a:t>
            </a:r>
          </a:p>
          <a:p>
            <a:pPr lvl="1"/>
            <a:r>
              <a:rPr lang="en-US" dirty="0"/>
              <a:t>Uniformity of legislation is desirable</a:t>
            </a:r>
          </a:p>
          <a:p>
            <a:pPr lvl="1"/>
            <a:endParaRPr lang="en-US" dirty="0"/>
          </a:p>
          <a:p>
            <a:endParaRPr lang="en-US" dirty="0"/>
          </a:p>
          <a:p>
            <a:endParaRPr lang="en-US" dirty="0"/>
          </a:p>
        </p:txBody>
      </p:sp>
    </p:spTree>
    <p:extLst>
      <p:ext uri="{BB962C8B-B14F-4D97-AF65-F5344CB8AC3E}">
        <p14:creationId xmlns:p14="http://schemas.microsoft.com/office/powerpoint/2010/main" val="699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9" end="9"/>
                                            </p:txEl>
                                          </p:spTgt>
                                        </p:tgtEl>
                                        <p:attrNameLst>
                                          <p:attrName>style.visibility</p:attrName>
                                        </p:attrNameLst>
                                      </p:cBhvr>
                                      <p:to>
                                        <p:strVal val="visible"/>
                                      </p:to>
                                    </p:set>
                                    <p:animEffect transition="in" filter="fade">
                                      <p:cBhvr>
                                        <p:cTn id="2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E3540-67A6-BCD6-3731-F5C4CB0ABD82}"/>
              </a:ext>
            </a:extLst>
          </p:cNvPr>
          <p:cNvSpPr>
            <a:spLocks noGrp="1"/>
          </p:cNvSpPr>
          <p:nvPr>
            <p:ph type="sldNum" sz="quarter" idx="12"/>
          </p:nvPr>
        </p:nvSpPr>
        <p:spPr/>
        <p:txBody>
          <a:bodyPr/>
          <a:lstStyle/>
          <a:p>
            <a:fld id="{FCA8DAF9-CFC1-344C-89B7-DCB2EBBDC673}" type="slidenum">
              <a:rPr lang="en-US" smtClean="0"/>
              <a:pPr/>
              <a:t>4</a:t>
            </a:fld>
            <a:endParaRPr lang="en-US"/>
          </a:p>
        </p:txBody>
      </p:sp>
      <p:sp>
        <p:nvSpPr>
          <p:cNvPr id="3" name="Title 2">
            <a:extLst>
              <a:ext uri="{FF2B5EF4-FFF2-40B4-BE49-F238E27FC236}">
                <a16:creationId xmlns:a16="http://schemas.microsoft.com/office/drawing/2014/main" id="{3E6F3833-5E16-9212-841C-BF89379652BF}"/>
              </a:ext>
            </a:extLst>
          </p:cNvPr>
          <p:cNvSpPr>
            <a:spLocks noGrp="1"/>
          </p:cNvSpPr>
          <p:nvPr>
            <p:ph type="title"/>
          </p:nvPr>
        </p:nvSpPr>
        <p:spPr/>
        <p:txBody>
          <a:bodyPr/>
          <a:lstStyle/>
          <a:p>
            <a:r>
              <a:rPr lang="en-US" dirty="0"/>
              <a:t>History of State Plane in legislation</a:t>
            </a:r>
          </a:p>
        </p:txBody>
      </p:sp>
      <p:sp>
        <p:nvSpPr>
          <p:cNvPr id="4" name="Content Placeholder 3">
            <a:extLst>
              <a:ext uri="{FF2B5EF4-FFF2-40B4-BE49-F238E27FC236}">
                <a16:creationId xmlns:a16="http://schemas.microsoft.com/office/drawing/2014/main" id="{08CBFBB1-A5C3-7AD9-2165-A5D89B0BAC06}"/>
              </a:ext>
            </a:extLst>
          </p:cNvPr>
          <p:cNvSpPr>
            <a:spLocks noGrp="1"/>
          </p:cNvSpPr>
          <p:nvPr>
            <p:ph idx="1"/>
          </p:nvPr>
        </p:nvSpPr>
        <p:spPr>
          <a:xfrm>
            <a:off x="457200" y="1097280"/>
            <a:ext cx="11734800" cy="4389120"/>
          </a:xfrm>
        </p:spPr>
        <p:txBody>
          <a:bodyPr>
            <a:normAutofit/>
          </a:bodyPr>
          <a:lstStyle/>
          <a:p>
            <a:r>
              <a:rPr lang="en-US" dirty="0"/>
              <a:t>First nine states with State Plane laws:</a:t>
            </a:r>
          </a:p>
          <a:p>
            <a:pPr lvl="1"/>
            <a:r>
              <a:rPr lang="en-US" dirty="0"/>
              <a:t>1935 (NJ), 1937 (PA), 1938 (NY), 1939 (MD, NC, GA), 1941 (MA), 1943 (TX), 1944 (LA)</a:t>
            </a:r>
          </a:p>
          <a:p>
            <a:r>
              <a:rPr lang="en-US" dirty="0"/>
              <a:t>Model act provided to state legislatures in 1945</a:t>
            </a:r>
          </a:p>
          <a:p>
            <a:r>
              <a:rPr lang="en-US" dirty="0"/>
              <a:t>Model act has 11 sections (below are some pertinent ones):</a:t>
            </a:r>
          </a:p>
          <a:p>
            <a:pPr lvl="1"/>
            <a:r>
              <a:rPr lang="en-US" dirty="0"/>
              <a:t>Sec 1.  Description of zone coverage (all by counties)</a:t>
            </a:r>
          </a:p>
          <a:p>
            <a:pPr lvl="1"/>
            <a:r>
              <a:rPr lang="en-US" dirty="0"/>
              <a:t>Sec 5.  Definitions of zone projection parameters</a:t>
            </a:r>
          </a:p>
          <a:p>
            <a:pPr lvl="1"/>
            <a:r>
              <a:rPr lang="en-US" dirty="0"/>
              <a:t>Sec 6.  For public recording, must have control with 2</a:t>
            </a:r>
            <a:r>
              <a:rPr lang="en-US" baseline="30000" dirty="0"/>
              <a:t>nd</a:t>
            </a:r>
            <a:r>
              <a:rPr lang="en-US" dirty="0"/>
              <a:t> order accuracy within ½ mile</a:t>
            </a:r>
          </a:p>
          <a:p>
            <a:pPr lvl="1"/>
            <a:r>
              <a:rPr lang="en-US" dirty="0"/>
              <a:t>Sec 8.  Coordinates supplemental and subordinate to existing PLSS location description</a:t>
            </a:r>
          </a:p>
          <a:p>
            <a:pPr lvl="1"/>
            <a:r>
              <a:rPr lang="en-US" dirty="0"/>
              <a:t>Sec 9.  Use of State Plane not required for purchase or mortgage of real property</a:t>
            </a:r>
          </a:p>
          <a:p>
            <a:pPr lvl="1"/>
            <a:endParaRPr lang="en-US" dirty="0"/>
          </a:p>
          <a:p>
            <a:pPr lvl="1"/>
            <a:endParaRPr lang="en-US" dirty="0"/>
          </a:p>
          <a:p>
            <a:endParaRPr lang="en-US" dirty="0"/>
          </a:p>
        </p:txBody>
      </p:sp>
    </p:spTree>
    <p:extLst>
      <p:ext uri="{BB962C8B-B14F-4D97-AF65-F5344CB8AC3E}">
        <p14:creationId xmlns:p14="http://schemas.microsoft.com/office/powerpoint/2010/main" val="246315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E3540-67A6-BCD6-3731-F5C4CB0ABD82}"/>
              </a:ext>
            </a:extLst>
          </p:cNvPr>
          <p:cNvSpPr>
            <a:spLocks noGrp="1"/>
          </p:cNvSpPr>
          <p:nvPr>
            <p:ph type="sldNum" sz="quarter" idx="12"/>
          </p:nvPr>
        </p:nvSpPr>
        <p:spPr/>
        <p:txBody>
          <a:bodyPr/>
          <a:lstStyle/>
          <a:p>
            <a:fld id="{FCA8DAF9-CFC1-344C-89B7-DCB2EBBDC673}" type="slidenum">
              <a:rPr lang="en-US" smtClean="0"/>
              <a:pPr/>
              <a:t>5</a:t>
            </a:fld>
            <a:endParaRPr lang="en-US"/>
          </a:p>
        </p:txBody>
      </p:sp>
      <p:sp>
        <p:nvSpPr>
          <p:cNvPr id="3" name="Title 2">
            <a:extLst>
              <a:ext uri="{FF2B5EF4-FFF2-40B4-BE49-F238E27FC236}">
                <a16:creationId xmlns:a16="http://schemas.microsoft.com/office/drawing/2014/main" id="{3E6F3833-5E16-9212-841C-BF89379652BF}"/>
              </a:ext>
            </a:extLst>
          </p:cNvPr>
          <p:cNvSpPr>
            <a:spLocks noGrp="1"/>
          </p:cNvSpPr>
          <p:nvPr>
            <p:ph type="title"/>
          </p:nvPr>
        </p:nvSpPr>
        <p:spPr>
          <a:xfrm>
            <a:off x="457200" y="182880"/>
            <a:ext cx="11734800" cy="914400"/>
          </a:xfrm>
        </p:spPr>
        <p:txBody>
          <a:bodyPr>
            <a:normAutofit/>
          </a:bodyPr>
          <a:lstStyle/>
          <a:p>
            <a:r>
              <a:rPr lang="en-US" dirty="0"/>
              <a:t>Changes in model act for SPCS 83 (created 1977)</a:t>
            </a:r>
          </a:p>
        </p:txBody>
      </p:sp>
      <p:sp>
        <p:nvSpPr>
          <p:cNvPr id="4" name="Content Placeholder 3">
            <a:extLst>
              <a:ext uri="{FF2B5EF4-FFF2-40B4-BE49-F238E27FC236}">
                <a16:creationId xmlns:a16="http://schemas.microsoft.com/office/drawing/2014/main" id="{08CBFBB1-A5C3-7AD9-2165-A5D89B0BAC06}"/>
              </a:ext>
            </a:extLst>
          </p:cNvPr>
          <p:cNvSpPr>
            <a:spLocks noGrp="1"/>
          </p:cNvSpPr>
          <p:nvPr>
            <p:ph idx="1"/>
          </p:nvPr>
        </p:nvSpPr>
        <p:spPr>
          <a:xfrm>
            <a:off x="457200" y="1097280"/>
            <a:ext cx="11430000" cy="4389120"/>
          </a:xfrm>
        </p:spPr>
        <p:txBody>
          <a:bodyPr>
            <a:normAutofit/>
          </a:bodyPr>
          <a:lstStyle/>
          <a:p>
            <a:r>
              <a:rPr lang="en-US" dirty="0"/>
              <a:t>Some changes in model act from SPCS 27 to SPCS 83 (10 sections):</a:t>
            </a:r>
          </a:p>
          <a:p>
            <a:pPr lvl="1"/>
            <a:r>
              <a:rPr lang="en-US" dirty="0"/>
              <a:t>Sec 3.  Specified how coordinates are defined in SPCS 27 and 83</a:t>
            </a:r>
          </a:p>
          <a:p>
            <a:pPr lvl="2"/>
            <a:r>
              <a:rPr lang="en-US" b="1" i="1" dirty="0"/>
              <a:t>y</a:t>
            </a:r>
            <a:r>
              <a:rPr lang="en-US" dirty="0"/>
              <a:t> and </a:t>
            </a:r>
            <a:r>
              <a:rPr lang="en-US" b="1" i="1" dirty="0"/>
              <a:t>x</a:t>
            </a:r>
            <a:r>
              <a:rPr lang="en-US" dirty="0"/>
              <a:t> used for SPCS 27; </a:t>
            </a:r>
            <a:r>
              <a:rPr lang="en-US" b="1" i="1" dirty="0"/>
              <a:t>northing</a:t>
            </a:r>
            <a:r>
              <a:rPr lang="en-US" dirty="0"/>
              <a:t> and </a:t>
            </a:r>
            <a:r>
              <a:rPr lang="en-US" b="1" i="1" dirty="0"/>
              <a:t>easting</a:t>
            </a:r>
            <a:r>
              <a:rPr lang="en-US" dirty="0"/>
              <a:t> used for SPCS 83 </a:t>
            </a:r>
          </a:p>
          <a:p>
            <a:pPr lvl="2"/>
            <a:r>
              <a:rPr lang="en-US" dirty="0"/>
              <a:t>Specified U.S. survey foot for SPCS 27; meter for SPCS 83 (but </a:t>
            </a:r>
            <a:r>
              <a:rPr lang="en-US" b="1" i="1" dirty="0"/>
              <a:t>not</a:t>
            </a:r>
            <a:r>
              <a:rPr lang="en-US" dirty="0"/>
              <a:t> U.S. survey foot)</a:t>
            </a:r>
          </a:p>
          <a:p>
            <a:pPr lvl="1"/>
            <a:r>
              <a:rPr lang="en-US" dirty="0"/>
              <a:t>Sec 4.  Coordinates sufficient to describe property (removed statement that coordinates are supplemental and subordinate to PLSS descriptions)</a:t>
            </a:r>
          </a:p>
          <a:p>
            <a:pPr lvl="1"/>
            <a:r>
              <a:rPr lang="en-US" dirty="0"/>
              <a:t>Sec 6.  Gives both  SPCS 27 and 83 zone parameters</a:t>
            </a:r>
          </a:p>
          <a:p>
            <a:pPr lvl="1"/>
            <a:r>
              <a:rPr lang="en-US" dirty="0"/>
              <a:t>Sec 7.  Distance to 2</a:t>
            </a:r>
            <a:r>
              <a:rPr lang="en-US" baseline="30000" dirty="0"/>
              <a:t>nd</a:t>
            </a:r>
            <a:r>
              <a:rPr lang="en-US" dirty="0"/>
              <a:t> order control changed from ½ mile to 1 km</a:t>
            </a:r>
          </a:p>
          <a:p>
            <a:pPr lvl="1"/>
            <a:r>
              <a:rPr lang="en-US" dirty="0"/>
              <a:t>Sec 10.  Date after which SPCS 27 will no longer be used</a:t>
            </a:r>
          </a:p>
          <a:p>
            <a:r>
              <a:rPr lang="en-US" dirty="0"/>
              <a:t>Interesting note at end of SPCS 83 model act (ca. 1989):</a:t>
            </a:r>
          </a:p>
          <a:p>
            <a:pPr marL="457200" lvl="1" indent="0">
              <a:buNone/>
            </a:pPr>
            <a:r>
              <a:rPr lang="en-US" b="1" i="1" dirty="0"/>
              <a:t>“In light of GPS technology, the 1 km limitation of Section 7 should be reevaluated.”</a:t>
            </a:r>
          </a:p>
        </p:txBody>
      </p:sp>
      <p:sp>
        <p:nvSpPr>
          <p:cNvPr id="5" name="Rectangle 4">
            <a:extLst>
              <a:ext uri="{FF2B5EF4-FFF2-40B4-BE49-F238E27FC236}">
                <a16:creationId xmlns:a16="http://schemas.microsoft.com/office/drawing/2014/main" id="{79D50812-D4D6-A207-1209-AB40210DEC60}"/>
              </a:ext>
            </a:extLst>
          </p:cNvPr>
          <p:cNvSpPr/>
          <p:nvPr/>
        </p:nvSpPr>
        <p:spPr>
          <a:xfrm>
            <a:off x="941832" y="4992624"/>
            <a:ext cx="10792968" cy="484632"/>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354C4D-F370-AD66-29B6-318E0D2C846B}"/>
              </a:ext>
            </a:extLst>
          </p:cNvPr>
          <p:cNvSpPr/>
          <p:nvPr/>
        </p:nvSpPr>
        <p:spPr>
          <a:xfrm>
            <a:off x="941832" y="3671316"/>
            <a:ext cx="8494776" cy="484632"/>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B4ACD6-07A9-A85E-04F2-7197BA73F7F2}"/>
              </a:ext>
            </a:extLst>
          </p:cNvPr>
          <p:cNvSpPr/>
          <p:nvPr/>
        </p:nvSpPr>
        <p:spPr>
          <a:xfrm>
            <a:off x="7552267" y="2286000"/>
            <a:ext cx="2664178" cy="32004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4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500"/>
                                        <p:tgtEl>
                                          <p:spTgt spid="4">
                                            <p:txEl>
                                              <p:pRg st="9" end="9"/>
                                            </p:txEl>
                                          </p:spTgt>
                                        </p:tgtEl>
                                      </p:cBhvr>
                                    </p:animEffect>
                                  </p:childTnLst>
                                </p:cTn>
                              </p:par>
                            </p:childTnLst>
                          </p:cTn>
                        </p:par>
                        <p:par>
                          <p:cTn id="20" fill="hold">
                            <p:stCondLst>
                              <p:cond delay="15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23A6-419A-1E91-E9C1-6FB399ABB96C}"/>
              </a:ext>
            </a:extLst>
          </p:cNvPr>
          <p:cNvSpPr>
            <a:spLocks noGrp="1"/>
          </p:cNvSpPr>
          <p:nvPr>
            <p:ph type="title"/>
          </p:nvPr>
        </p:nvSpPr>
        <p:spPr/>
        <p:txBody>
          <a:bodyPr>
            <a:normAutofit fontScale="90000"/>
          </a:bodyPr>
          <a:lstStyle/>
          <a:p>
            <a:r>
              <a:rPr lang="en-US" b="1" dirty="0">
                <a:latin typeface="+mn-lt"/>
              </a:rPr>
              <a:t>State Plane legislation SPCS 27 and SPCS 83</a:t>
            </a:r>
            <a:endParaRPr lang="en-US" dirty="0"/>
          </a:p>
        </p:txBody>
      </p:sp>
      <p:sp>
        <p:nvSpPr>
          <p:cNvPr id="3" name="Text Placeholder 2">
            <a:extLst>
              <a:ext uri="{FF2B5EF4-FFF2-40B4-BE49-F238E27FC236}">
                <a16:creationId xmlns:a16="http://schemas.microsoft.com/office/drawing/2014/main" id="{F01DE05D-BF48-E067-2DFE-DFA4DC6D82EF}"/>
              </a:ext>
            </a:extLst>
          </p:cNvPr>
          <p:cNvSpPr>
            <a:spLocks noGrp="1"/>
          </p:cNvSpPr>
          <p:nvPr>
            <p:ph type="body" sz="half" idx="2"/>
          </p:nvPr>
        </p:nvSpPr>
        <p:spPr/>
        <p:txBody>
          <a:bodyPr/>
          <a:lstStyle/>
          <a:p>
            <a:pPr marL="225425" indent="-225425">
              <a:buFont typeface="Arial" panose="020B0604020202020204" pitchFamily="34" charset="0"/>
              <a:buChar char="•"/>
            </a:pPr>
            <a:r>
              <a:rPr lang="en-US" dirty="0"/>
              <a:t>56 U.S. jurisdictions</a:t>
            </a:r>
          </a:p>
          <a:p>
            <a:pPr marL="463550" lvl="1" indent="-238125"/>
            <a:r>
              <a:rPr lang="en-US" dirty="0"/>
              <a:t>41 with SPCS 83 and 27</a:t>
            </a:r>
          </a:p>
          <a:p>
            <a:pPr marL="463550" lvl="1" indent="-238125"/>
            <a:r>
              <a:rPr lang="en-US" dirty="0"/>
              <a:t>9 with only SPCS 83</a:t>
            </a:r>
          </a:p>
          <a:p>
            <a:pPr marL="463550" lvl="1" indent="-238125"/>
            <a:r>
              <a:rPr lang="en-US" dirty="0"/>
              <a:t>1 with only SPCS 27</a:t>
            </a:r>
          </a:p>
          <a:p>
            <a:pPr marL="463550" lvl="1" indent="-238125"/>
            <a:r>
              <a:rPr lang="en-US" dirty="0"/>
              <a:t>5 with no legislation</a:t>
            </a:r>
          </a:p>
          <a:p>
            <a:endParaRPr lang="en-US" dirty="0"/>
          </a:p>
        </p:txBody>
      </p:sp>
      <p:sp>
        <p:nvSpPr>
          <p:cNvPr id="4" name="Slide Number Placeholder 3">
            <a:extLst>
              <a:ext uri="{FF2B5EF4-FFF2-40B4-BE49-F238E27FC236}">
                <a16:creationId xmlns:a16="http://schemas.microsoft.com/office/drawing/2014/main" id="{4AFD5A05-F227-CAE4-B33B-6685A9BF5934}"/>
              </a:ext>
            </a:extLst>
          </p:cNvPr>
          <p:cNvSpPr>
            <a:spLocks noGrp="1"/>
          </p:cNvSpPr>
          <p:nvPr>
            <p:ph type="sldNum" sz="quarter" idx="12"/>
          </p:nvPr>
        </p:nvSpPr>
        <p:spPr/>
        <p:txBody>
          <a:bodyPr/>
          <a:lstStyle/>
          <a:p>
            <a:fld id="{FCA8DAF9-CFC1-344C-89B7-DCB2EBBDC673}" type="slidenum">
              <a:rPr lang="en-US" smtClean="0"/>
              <a:pPr/>
              <a:t>6</a:t>
            </a:fld>
            <a:endParaRPr lang="en-US"/>
          </a:p>
        </p:txBody>
      </p:sp>
      <p:pic>
        <p:nvPicPr>
          <p:cNvPr id="5" name="Picture 4">
            <a:extLst>
              <a:ext uri="{FF2B5EF4-FFF2-40B4-BE49-F238E27FC236}">
                <a16:creationId xmlns:a16="http://schemas.microsoft.com/office/drawing/2014/main" id="{71215DC0-E975-BD7C-EA09-D38748EE8C8F}"/>
              </a:ext>
            </a:extLst>
          </p:cNvPr>
          <p:cNvPicPr>
            <a:picLocks noChangeAspect="1"/>
          </p:cNvPicPr>
          <p:nvPr/>
        </p:nvPicPr>
        <p:blipFill>
          <a:blip r:embed="rId2"/>
          <a:stretch>
            <a:fillRect/>
          </a:stretch>
        </p:blipFill>
        <p:spPr>
          <a:xfrm>
            <a:off x="3749040" y="91440"/>
            <a:ext cx="8412480" cy="6309360"/>
          </a:xfrm>
          <a:prstGeom prst="rect">
            <a:avLst/>
          </a:prstGeom>
        </p:spPr>
      </p:pic>
    </p:spTree>
    <p:extLst>
      <p:ext uri="{BB962C8B-B14F-4D97-AF65-F5344CB8AC3E}">
        <p14:creationId xmlns:p14="http://schemas.microsoft.com/office/powerpoint/2010/main" val="3401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70C1F-4C93-0266-1365-8A6C3EA43B3E}"/>
              </a:ext>
            </a:extLst>
          </p:cNvPr>
          <p:cNvSpPr>
            <a:spLocks noGrp="1"/>
          </p:cNvSpPr>
          <p:nvPr>
            <p:ph type="sldNum" sz="quarter" idx="12"/>
          </p:nvPr>
        </p:nvSpPr>
        <p:spPr/>
        <p:txBody>
          <a:bodyPr/>
          <a:lstStyle/>
          <a:p>
            <a:fld id="{FCA8DAF9-CFC1-344C-89B7-DCB2EBBDC673}" type="slidenum">
              <a:rPr lang="en-US" smtClean="0"/>
              <a:pPr/>
              <a:t>7</a:t>
            </a:fld>
            <a:endParaRPr lang="en-US"/>
          </a:p>
        </p:txBody>
      </p:sp>
      <p:sp>
        <p:nvSpPr>
          <p:cNvPr id="3" name="Title 2">
            <a:extLst>
              <a:ext uri="{FF2B5EF4-FFF2-40B4-BE49-F238E27FC236}">
                <a16:creationId xmlns:a16="http://schemas.microsoft.com/office/drawing/2014/main" id="{46BF4106-7799-5F5D-0F12-13B5DF724E97}"/>
              </a:ext>
            </a:extLst>
          </p:cNvPr>
          <p:cNvSpPr>
            <a:spLocks noGrp="1"/>
          </p:cNvSpPr>
          <p:nvPr>
            <p:ph type="title"/>
          </p:nvPr>
        </p:nvSpPr>
        <p:spPr>
          <a:xfrm>
            <a:off x="91440" y="91440"/>
            <a:ext cx="5608320" cy="1005840"/>
          </a:xfrm>
        </p:spPr>
        <p:txBody>
          <a:bodyPr/>
          <a:lstStyle/>
          <a:p>
            <a:r>
              <a:rPr lang="en-US" dirty="0"/>
              <a:t>What about the </a:t>
            </a:r>
            <a:br>
              <a:rPr lang="en-US" dirty="0"/>
            </a:br>
            <a:r>
              <a:rPr lang="en-US" dirty="0"/>
              <a:t>U.S. survey foot?</a:t>
            </a:r>
          </a:p>
        </p:txBody>
      </p:sp>
      <p:sp>
        <p:nvSpPr>
          <p:cNvPr id="4" name="Content Placeholder 3">
            <a:extLst>
              <a:ext uri="{FF2B5EF4-FFF2-40B4-BE49-F238E27FC236}">
                <a16:creationId xmlns:a16="http://schemas.microsoft.com/office/drawing/2014/main" id="{3E84C996-7640-645D-0E2E-E142E00CF7BF}"/>
              </a:ext>
            </a:extLst>
          </p:cNvPr>
          <p:cNvSpPr>
            <a:spLocks noGrp="1"/>
          </p:cNvSpPr>
          <p:nvPr>
            <p:ph type="body" sz="half" idx="2"/>
          </p:nvPr>
        </p:nvSpPr>
        <p:spPr>
          <a:xfrm>
            <a:off x="91440" y="1188718"/>
            <a:ext cx="5608320" cy="4389120"/>
          </a:xfrm>
        </p:spPr>
        <p:txBody>
          <a:bodyPr/>
          <a:lstStyle/>
          <a:p>
            <a:pPr marL="228600" indent="-228600">
              <a:buFont typeface="Arial" panose="020B0604020202020204" pitchFamily="34" charset="0"/>
              <a:buChar char="•"/>
            </a:pPr>
            <a:r>
              <a:rPr lang="en-US" dirty="0"/>
              <a:t>Will be deprecated on Dec 31, 2022</a:t>
            </a:r>
          </a:p>
          <a:p>
            <a:pPr marL="457200" lvl="1"/>
            <a:r>
              <a:rPr lang="en-US" dirty="0"/>
              <a:t>Per final determination Federal Register Notice issued on Oct 5, 2020</a:t>
            </a:r>
          </a:p>
          <a:p>
            <a:pPr marL="457200" lvl="1"/>
            <a:r>
              <a:rPr lang="en-US" dirty="0"/>
              <a:t>Describes public comments received, along with the plan, resources, training, and other information for an orderly transition</a:t>
            </a:r>
          </a:p>
          <a:p>
            <a:endParaRPr lang="en-US" dirty="0"/>
          </a:p>
        </p:txBody>
      </p:sp>
      <p:pic>
        <p:nvPicPr>
          <p:cNvPr id="6" name="Picture 5">
            <a:hlinkClick r:id="rId2"/>
            <a:extLst>
              <a:ext uri="{FF2B5EF4-FFF2-40B4-BE49-F238E27FC236}">
                <a16:creationId xmlns:a16="http://schemas.microsoft.com/office/drawing/2014/main" id="{371EAAFF-A768-EB4E-77FE-8DB315585699}"/>
              </a:ext>
            </a:extLst>
          </p:cNvPr>
          <p:cNvPicPr>
            <a:picLocks noChangeAspect="1"/>
          </p:cNvPicPr>
          <p:nvPr/>
        </p:nvPicPr>
        <p:blipFill rotWithShape="1">
          <a:blip r:embed="rId3"/>
          <a:srcRect t="-1" b="18927"/>
          <a:stretch/>
        </p:blipFill>
        <p:spPr>
          <a:xfrm>
            <a:off x="5669280" y="182880"/>
            <a:ext cx="6400800" cy="6117336"/>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B070810-B9E0-1F28-24F6-7B284EC462EA}"/>
              </a:ext>
            </a:extLst>
          </p:cNvPr>
          <p:cNvSpPr txBox="1"/>
          <p:nvPr/>
        </p:nvSpPr>
        <p:spPr bwMode="auto">
          <a:xfrm>
            <a:off x="5669280" y="2196541"/>
            <a:ext cx="6400800" cy="369332"/>
          </a:xfrm>
          <a:prstGeom prst="rect">
            <a:avLst/>
          </a:prstGeom>
          <a:noFill/>
          <a:ln w="9525"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a:t>
            </a:r>
            <a:r>
              <a:rPr lang="en-US" b="1" i="1" dirty="0">
                <a:solidFill>
                  <a:srgbClr val="FF0000"/>
                </a:solidFill>
                <a:latin typeface="Calibri"/>
                <a:cs typeface="Arial" pitchFamily="34" charset="0"/>
                <a:sym typeface="Arial"/>
              </a:rPr>
              <a:t>t</a:t>
            </a: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his image is hyperlinked to the Federal Register page)</a:t>
            </a:r>
          </a:p>
        </p:txBody>
      </p:sp>
    </p:spTree>
    <p:extLst>
      <p:ext uri="{BB962C8B-B14F-4D97-AF65-F5344CB8AC3E}">
        <p14:creationId xmlns:p14="http://schemas.microsoft.com/office/powerpoint/2010/main" val="30800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D5BB1-9828-C452-E4AB-1EE9BA3FCCE5}"/>
              </a:ext>
            </a:extLst>
          </p:cNvPr>
          <p:cNvPicPr>
            <a:picLocks noChangeAspect="1"/>
          </p:cNvPicPr>
          <p:nvPr/>
        </p:nvPicPr>
        <p:blipFill>
          <a:blip r:embed="rId2"/>
          <a:stretch>
            <a:fillRect/>
          </a:stretch>
        </p:blipFill>
        <p:spPr>
          <a:xfrm>
            <a:off x="3749040" y="91440"/>
            <a:ext cx="8412480" cy="6309360"/>
          </a:xfrm>
          <a:prstGeom prst="rect">
            <a:avLst/>
          </a:prstGeom>
        </p:spPr>
      </p:pic>
      <p:pic>
        <p:nvPicPr>
          <p:cNvPr id="21" name="Picture 20">
            <a:extLst>
              <a:ext uri="{FF2B5EF4-FFF2-40B4-BE49-F238E27FC236}">
                <a16:creationId xmlns:a16="http://schemas.microsoft.com/office/drawing/2014/main" id="{75417E57-B976-7D5B-335E-9A08CB630158}"/>
              </a:ext>
            </a:extLst>
          </p:cNvPr>
          <p:cNvPicPr>
            <a:picLocks noChangeAspect="1"/>
          </p:cNvPicPr>
          <p:nvPr/>
        </p:nvPicPr>
        <p:blipFill>
          <a:blip r:embed="rId3"/>
          <a:stretch>
            <a:fillRect/>
          </a:stretch>
        </p:blipFill>
        <p:spPr>
          <a:xfrm>
            <a:off x="3749040" y="91440"/>
            <a:ext cx="8412480" cy="6309360"/>
          </a:xfrm>
          <a:prstGeom prst="rect">
            <a:avLst/>
          </a:prstGeom>
        </p:spPr>
      </p:pic>
      <p:pic>
        <p:nvPicPr>
          <p:cNvPr id="19" name="Picture 18">
            <a:extLst>
              <a:ext uri="{FF2B5EF4-FFF2-40B4-BE49-F238E27FC236}">
                <a16:creationId xmlns:a16="http://schemas.microsoft.com/office/drawing/2014/main" id="{C9DAE072-23FE-5CC8-EF92-C702F1DE1276}"/>
              </a:ext>
            </a:extLst>
          </p:cNvPr>
          <p:cNvPicPr>
            <a:picLocks noChangeAspect="1"/>
          </p:cNvPicPr>
          <p:nvPr/>
        </p:nvPicPr>
        <p:blipFill>
          <a:blip r:embed="rId4"/>
          <a:stretch>
            <a:fillRect/>
          </a:stretch>
        </p:blipFill>
        <p:spPr>
          <a:xfrm>
            <a:off x="3749040" y="91440"/>
            <a:ext cx="8412480" cy="6309360"/>
          </a:xfrm>
          <a:prstGeom prst="rect">
            <a:avLst/>
          </a:prstGeom>
        </p:spPr>
      </p:pic>
      <p:pic>
        <p:nvPicPr>
          <p:cNvPr id="17" name="Picture 16">
            <a:extLst>
              <a:ext uri="{FF2B5EF4-FFF2-40B4-BE49-F238E27FC236}">
                <a16:creationId xmlns:a16="http://schemas.microsoft.com/office/drawing/2014/main" id="{426C0632-0B6F-011E-A972-309A5A9D7C39}"/>
              </a:ext>
            </a:extLst>
          </p:cNvPr>
          <p:cNvPicPr>
            <a:picLocks noChangeAspect="1"/>
          </p:cNvPicPr>
          <p:nvPr/>
        </p:nvPicPr>
        <p:blipFill>
          <a:blip r:embed="rId5"/>
          <a:stretch>
            <a:fillRect/>
          </a:stretch>
        </p:blipFill>
        <p:spPr>
          <a:xfrm>
            <a:off x="3749040" y="91440"/>
            <a:ext cx="8412480" cy="6309360"/>
          </a:xfrm>
          <a:prstGeom prst="rect">
            <a:avLst/>
          </a:prstGeom>
        </p:spPr>
      </p:pic>
      <p:pic>
        <p:nvPicPr>
          <p:cNvPr id="15" name="Picture 14">
            <a:extLst>
              <a:ext uri="{FF2B5EF4-FFF2-40B4-BE49-F238E27FC236}">
                <a16:creationId xmlns:a16="http://schemas.microsoft.com/office/drawing/2014/main" id="{2241F78E-30FC-6EA5-FF8E-EEF3D8F9D863}"/>
              </a:ext>
            </a:extLst>
          </p:cNvPr>
          <p:cNvPicPr>
            <a:picLocks noChangeAspect="1"/>
          </p:cNvPicPr>
          <p:nvPr/>
        </p:nvPicPr>
        <p:blipFill>
          <a:blip r:embed="rId6"/>
          <a:stretch>
            <a:fillRect/>
          </a:stretch>
        </p:blipFill>
        <p:spPr>
          <a:xfrm>
            <a:off x="3749040" y="91440"/>
            <a:ext cx="8412480" cy="6309360"/>
          </a:xfrm>
          <a:prstGeom prst="rect">
            <a:avLst/>
          </a:prstGeom>
        </p:spPr>
      </p:pic>
      <p:sp>
        <p:nvSpPr>
          <p:cNvPr id="2" name="Title 1">
            <a:extLst>
              <a:ext uri="{FF2B5EF4-FFF2-40B4-BE49-F238E27FC236}">
                <a16:creationId xmlns:a16="http://schemas.microsoft.com/office/drawing/2014/main" id="{2049D3D2-FCE5-44F4-796B-EC0E1EA84681}"/>
              </a:ext>
            </a:extLst>
          </p:cNvPr>
          <p:cNvSpPr>
            <a:spLocks noGrp="1"/>
          </p:cNvSpPr>
          <p:nvPr>
            <p:ph type="title"/>
          </p:nvPr>
        </p:nvSpPr>
        <p:spPr/>
        <p:txBody>
          <a:bodyPr/>
          <a:lstStyle/>
          <a:p>
            <a:r>
              <a:rPr lang="en-US" b="1" dirty="0">
                <a:latin typeface="+mn-lt"/>
              </a:rPr>
              <a:t>SPCS 83 legislation and foot version</a:t>
            </a:r>
            <a:endParaRPr lang="en-US" dirty="0"/>
          </a:p>
        </p:txBody>
      </p:sp>
      <p:sp>
        <p:nvSpPr>
          <p:cNvPr id="3" name="Text Placeholder 2">
            <a:extLst>
              <a:ext uri="{FF2B5EF4-FFF2-40B4-BE49-F238E27FC236}">
                <a16:creationId xmlns:a16="http://schemas.microsoft.com/office/drawing/2014/main" id="{68E6C18C-3C4A-0222-79A2-A643EFCB9B1E}"/>
              </a:ext>
            </a:extLst>
          </p:cNvPr>
          <p:cNvSpPr>
            <a:spLocks noGrp="1"/>
          </p:cNvSpPr>
          <p:nvPr>
            <p:ph type="body" sz="half" idx="2"/>
          </p:nvPr>
        </p:nvSpPr>
        <p:spPr/>
        <p:txBody>
          <a:bodyPr/>
          <a:lstStyle/>
          <a:p>
            <a:pPr marL="225425" indent="-225425">
              <a:buFont typeface="Arial" panose="020B0604020202020204" pitchFamily="34" charset="0"/>
              <a:buChar char="•"/>
            </a:pPr>
            <a:r>
              <a:rPr lang="en-US" dirty="0"/>
              <a:t>56 U.S. jurisdictions</a:t>
            </a:r>
          </a:p>
          <a:p>
            <a:pPr marL="225425" indent="-225425">
              <a:buFont typeface="Arial" panose="020B0604020202020204" pitchFamily="34" charset="0"/>
              <a:buChar char="•"/>
            </a:pPr>
            <a:r>
              <a:rPr lang="en-US" dirty="0"/>
              <a:t>Legislation</a:t>
            </a:r>
          </a:p>
          <a:p>
            <a:pPr marL="463550" lvl="1" indent="-238125"/>
            <a:r>
              <a:rPr lang="en-US" dirty="0"/>
              <a:t>International foot:  6</a:t>
            </a:r>
          </a:p>
          <a:p>
            <a:pPr marL="463550" lvl="1" indent="-238125"/>
            <a:r>
              <a:rPr lang="en-US" dirty="0"/>
              <a:t>U.S. survey foot:  28</a:t>
            </a:r>
          </a:p>
          <a:p>
            <a:pPr marL="463550" lvl="1" indent="-238125"/>
            <a:r>
              <a:rPr lang="en-US" dirty="0"/>
              <a:t>Neither:  16</a:t>
            </a:r>
          </a:p>
          <a:p>
            <a:pPr marL="463550" lvl="1" indent="-238125"/>
            <a:r>
              <a:rPr lang="en-US" dirty="0"/>
              <a:t>No legislation at all:  6</a:t>
            </a:r>
          </a:p>
          <a:p>
            <a:pPr marL="225425" indent="-225425">
              <a:buFont typeface="Arial" panose="020B0604020202020204" pitchFamily="34" charset="0"/>
              <a:buChar char="•"/>
            </a:pPr>
            <a:r>
              <a:rPr lang="en-US" dirty="0"/>
              <a:t>Fed Register Notice</a:t>
            </a:r>
          </a:p>
          <a:p>
            <a:pPr marL="463550" lvl="1" indent="-238125"/>
            <a:r>
              <a:rPr lang="en-US" dirty="0"/>
              <a:t>U.S. survey foot:  12</a:t>
            </a:r>
          </a:p>
          <a:p>
            <a:pPr marL="463550" lvl="1" indent="-238125"/>
            <a:r>
              <a:rPr lang="en-US" dirty="0"/>
              <a:t>In lieu of legislation</a:t>
            </a:r>
          </a:p>
          <a:p>
            <a:pPr marL="463550" lvl="1" indent="-238125"/>
            <a:r>
              <a:rPr lang="en-US" dirty="0"/>
              <a:t>Done in 2006-2009</a:t>
            </a:r>
          </a:p>
          <a:p>
            <a:pPr marL="463550" lvl="1" indent="-238125"/>
            <a:endParaRPr lang="en-US" dirty="0"/>
          </a:p>
          <a:p>
            <a:pPr indent="-460375"/>
            <a:endParaRPr lang="en-US" dirty="0"/>
          </a:p>
          <a:p>
            <a:pPr indent="-460375"/>
            <a:endParaRPr lang="en-US" dirty="0"/>
          </a:p>
        </p:txBody>
      </p:sp>
      <p:sp>
        <p:nvSpPr>
          <p:cNvPr id="4" name="Slide Number Placeholder 3">
            <a:extLst>
              <a:ext uri="{FF2B5EF4-FFF2-40B4-BE49-F238E27FC236}">
                <a16:creationId xmlns:a16="http://schemas.microsoft.com/office/drawing/2014/main" id="{263877FF-BC29-6D8C-8FE9-FC615EFF99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lide Number Placeholder 2">
            <a:extLst>
              <a:ext uri="{FF2B5EF4-FFF2-40B4-BE49-F238E27FC236}">
                <a16:creationId xmlns:a16="http://schemas.microsoft.com/office/drawing/2014/main" id="{6BF6F58F-D3BA-309D-2B09-1A6304B84906}"/>
              </a:ext>
            </a:extLst>
          </p:cNvPr>
          <p:cNvSpPr txBox="1">
            <a:spLocks/>
          </p:cNvSpPr>
          <p:nvPr/>
        </p:nvSpPr>
        <p:spPr>
          <a:xfrm>
            <a:off x="6553200" y="6356350"/>
            <a:ext cx="2133600" cy="365125"/>
          </a:xfrm>
          <a:prstGeom prst="rect">
            <a:avLst/>
          </a:prstGeom>
        </p:spPr>
        <p:txBody>
          <a:bodyPr/>
          <a:lstStyle>
            <a:defPPr>
              <a:defRPr lang="en-US"/>
            </a:defPPr>
            <a:lvl1pPr marL="0" algn="r" defTabSz="457200" rtl="0" eaLnBrk="1" latinLnBrk="0" hangingPunct="1">
              <a:defRPr sz="1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20699-3253-714E-A86F-ABA98CEE1FD0}"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5E9396A-F752-6F2F-EE03-004CE1FF0318}"/>
              </a:ext>
            </a:extLst>
          </p:cNvPr>
          <p:cNvPicPr>
            <a:picLocks noChangeAspect="1"/>
          </p:cNvPicPr>
          <p:nvPr/>
        </p:nvPicPr>
        <p:blipFill>
          <a:blip r:embed="rId7"/>
          <a:stretch>
            <a:fillRect/>
          </a:stretch>
        </p:blipFill>
        <p:spPr>
          <a:xfrm>
            <a:off x="3749040" y="91440"/>
            <a:ext cx="8412480" cy="6309360"/>
          </a:xfrm>
          <a:prstGeom prst="rect">
            <a:avLst/>
          </a:prstGeom>
        </p:spPr>
      </p:pic>
    </p:spTree>
    <p:extLst>
      <p:ext uri="{BB962C8B-B14F-4D97-AF65-F5344CB8AC3E}">
        <p14:creationId xmlns:p14="http://schemas.microsoft.com/office/powerpoint/2010/main" val="17108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nnerussellart.com/newimages/Twoleftfeet.jpg">
            <a:extLst>
              <a:ext uri="{FF2B5EF4-FFF2-40B4-BE49-F238E27FC236}">
                <a16:creationId xmlns:a16="http://schemas.microsoft.com/office/drawing/2014/main" id="{052DE5E8-34F1-8FDB-40EA-E589DE94D04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1663" r="9354"/>
          <a:stretch/>
        </p:blipFill>
        <p:spPr bwMode="auto">
          <a:xfrm>
            <a:off x="8763000" y="182880"/>
            <a:ext cx="3429000" cy="5943600"/>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51A971B-740B-5635-645C-D8A80E4C47BF}"/>
              </a:ext>
            </a:extLst>
          </p:cNvPr>
          <p:cNvSpPr>
            <a:spLocks noGrp="1"/>
          </p:cNvSpPr>
          <p:nvPr>
            <p:ph type="sldNum" sz="quarter" idx="12"/>
          </p:nvPr>
        </p:nvSpPr>
        <p:spPr/>
        <p:txBody>
          <a:bodyPr/>
          <a:lstStyle/>
          <a:p>
            <a:fld id="{FCA8DAF9-CFC1-344C-89B7-DCB2EBBDC673}" type="slidenum">
              <a:rPr lang="en-US" smtClean="0"/>
              <a:pPr/>
              <a:t>9</a:t>
            </a:fld>
            <a:endParaRPr lang="en-US"/>
          </a:p>
        </p:txBody>
      </p:sp>
      <p:sp>
        <p:nvSpPr>
          <p:cNvPr id="3" name="Title 2">
            <a:extLst>
              <a:ext uri="{FF2B5EF4-FFF2-40B4-BE49-F238E27FC236}">
                <a16:creationId xmlns:a16="http://schemas.microsoft.com/office/drawing/2014/main" id="{52F18C48-00DF-5515-C4E9-86E045F75033}"/>
              </a:ext>
            </a:extLst>
          </p:cNvPr>
          <p:cNvSpPr>
            <a:spLocks noGrp="1"/>
          </p:cNvSpPr>
          <p:nvPr>
            <p:ph type="title"/>
          </p:nvPr>
        </p:nvSpPr>
        <p:spPr/>
        <p:txBody>
          <a:bodyPr/>
          <a:lstStyle/>
          <a:p>
            <a:r>
              <a:rPr lang="en-US" dirty="0"/>
              <a:t>Putting the “best” foot forward</a:t>
            </a:r>
          </a:p>
        </p:txBody>
      </p:sp>
      <p:sp>
        <p:nvSpPr>
          <p:cNvPr id="4" name="Content Placeholder 3">
            <a:extLst>
              <a:ext uri="{FF2B5EF4-FFF2-40B4-BE49-F238E27FC236}">
                <a16:creationId xmlns:a16="http://schemas.microsoft.com/office/drawing/2014/main" id="{8E1D1FC2-C5C8-ECD2-4992-4306A680123D}"/>
              </a:ext>
            </a:extLst>
          </p:cNvPr>
          <p:cNvSpPr>
            <a:spLocks noGrp="1"/>
          </p:cNvSpPr>
          <p:nvPr>
            <p:ph idx="1"/>
          </p:nvPr>
        </p:nvSpPr>
        <p:spPr>
          <a:xfrm>
            <a:off x="457200" y="1097280"/>
            <a:ext cx="10917936" cy="4389120"/>
          </a:xfrm>
        </p:spPr>
        <p:txBody>
          <a:bodyPr>
            <a:normAutofit lnSpcReduction="10000"/>
          </a:bodyPr>
          <a:lstStyle/>
          <a:p>
            <a:r>
              <a:rPr lang="en-US" dirty="0"/>
              <a:t>U.S. survey foot will be retired</a:t>
            </a:r>
          </a:p>
          <a:p>
            <a:pPr lvl="1"/>
            <a:r>
              <a:rPr lang="en-US" dirty="0"/>
              <a:t>Not supported for State Plane Coordinate System of 2022 </a:t>
            </a:r>
            <a:br>
              <a:rPr lang="en-US" dirty="0"/>
            </a:br>
            <a:r>
              <a:rPr lang="en-US" dirty="0"/>
              <a:t>(or any part of modernized NSRS)</a:t>
            </a:r>
          </a:p>
          <a:p>
            <a:pPr lvl="1"/>
            <a:r>
              <a:rPr lang="en-US" dirty="0"/>
              <a:t>Should not be specified in new legislation</a:t>
            </a:r>
          </a:p>
          <a:p>
            <a:pPr lvl="1"/>
            <a:r>
              <a:rPr lang="en-US" dirty="0"/>
              <a:t>Only international foot will be supported by NGS</a:t>
            </a:r>
          </a:p>
          <a:p>
            <a:r>
              <a:rPr lang="en-US" dirty="0"/>
              <a:t>In some states, law specifies U.S. survey foot for boundary surveys</a:t>
            </a:r>
          </a:p>
          <a:p>
            <a:pPr lvl="1"/>
            <a:r>
              <a:rPr lang="en-US" dirty="0"/>
              <a:t>A separate issue since not part of NSRS (not dealt with here)</a:t>
            </a:r>
          </a:p>
          <a:p>
            <a:r>
              <a:rPr lang="en-US" dirty="0"/>
              <a:t>Effective December 31, 2022</a:t>
            </a:r>
          </a:p>
          <a:p>
            <a:pPr lvl="1"/>
            <a:r>
              <a:rPr lang="en-US" dirty="0"/>
              <a:t>Independent of NSRS modernization</a:t>
            </a:r>
          </a:p>
          <a:p>
            <a:pPr lvl="1"/>
            <a:r>
              <a:rPr lang="en-US" dirty="0"/>
              <a:t>U.S. survey foot will still be supported for legacy products</a:t>
            </a:r>
            <a:br>
              <a:rPr lang="en-US" dirty="0"/>
            </a:br>
            <a:r>
              <a:rPr lang="en-US" dirty="0"/>
              <a:t>(e.g., existing State Plane)…</a:t>
            </a:r>
          </a:p>
          <a:p>
            <a:endParaRPr lang="en-US" dirty="0"/>
          </a:p>
          <a:p>
            <a:endParaRPr lang="en-US" dirty="0"/>
          </a:p>
        </p:txBody>
      </p:sp>
    </p:spTree>
    <p:extLst>
      <p:ext uri="{BB962C8B-B14F-4D97-AF65-F5344CB8AC3E}">
        <p14:creationId xmlns:p14="http://schemas.microsoft.com/office/powerpoint/2010/main" val="241244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669</TotalTime>
  <Words>1672</Words>
  <Application>Microsoft Office PowerPoint</Application>
  <PresentationFormat>Widescreen</PresentationFormat>
  <Paragraphs>168</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Futura Medium</vt:lpstr>
      <vt:lpstr>Times New Roman</vt:lpstr>
      <vt:lpstr>Office Theme</vt:lpstr>
      <vt:lpstr>PowerPoint Presentation</vt:lpstr>
      <vt:lpstr>PowerPoint Presentation</vt:lpstr>
      <vt:lpstr>Why have State Plane in statute?</vt:lpstr>
      <vt:lpstr>History of State Plane in legislation</vt:lpstr>
      <vt:lpstr>Changes in model act for SPCS 83 (created 1977)</vt:lpstr>
      <vt:lpstr>State Plane legislation SPCS 27 and SPCS 83</vt:lpstr>
      <vt:lpstr>What about the  U.S. survey foot?</vt:lpstr>
      <vt:lpstr>SPCS 83 legislation and foot version</vt:lpstr>
      <vt:lpstr>Putting the “best” foot forward</vt:lpstr>
      <vt:lpstr>Repeat until slapped</vt:lpstr>
      <vt:lpstr>Modernized NSRS in legislation</vt:lpstr>
      <vt:lpstr>Template state legislation https://geodesy.noaa.gov/datums/newdatums/GetPrepared.shtml</vt:lpstr>
      <vt:lpstr>Example state legislation https://geodesy.noaa.gov/datums/newdatums/GetPrepared.shtml </vt:lpstr>
      <vt:lpstr>Recommendations on NSRS legislation</vt:lpstr>
      <vt:lpstr>You don’t want stuff like this in statute…</vt:lpstr>
      <vt:lpstr>Or like this…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Martin</dc:creator>
  <cp:lastModifiedBy>Michael Dennis</cp:lastModifiedBy>
  <cp:revision>132</cp:revision>
  <dcterms:created xsi:type="dcterms:W3CDTF">2020-01-16T20:59:07Z</dcterms:created>
  <dcterms:modified xsi:type="dcterms:W3CDTF">2022-10-03T11:47:20Z</dcterms:modified>
</cp:coreProperties>
</file>