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2" r:id="rId1"/>
    <p:sldMasterId id="2147483715" r:id="rId2"/>
  </p:sldMasterIdLst>
  <p:notesMasterIdLst>
    <p:notesMasterId r:id="rId27"/>
  </p:notesMasterIdLst>
  <p:sldIdLst>
    <p:sldId id="261" r:id="rId3"/>
    <p:sldId id="434" r:id="rId4"/>
    <p:sldId id="573" r:id="rId5"/>
    <p:sldId id="1224" r:id="rId6"/>
    <p:sldId id="1228" r:id="rId7"/>
    <p:sldId id="1239" r:id="rId8"/>
    <p:sldId id="1240" r:id="rId9"/>
    <p:sldId id="1241" r:id="rId10"/>
    <p:sldId id="1234" r:id="rId11"/>
    <p:sldId id="1223" r:id="rId12"/>
    <p:sldId id="1235" r:id="rId13"/>
    <p:sldId id="472" r:id="rId14"/>
    <p:sldId id="473" r:id="rId15"/>
    <p:sldId id="474" r:id="rId16"/>
    <p:sldId id="1236" r:id="rId17"/>
    <p:sldId id="475" r:id="rId18"/>
    <p:sldId id="476" r:id="rId19"/>
    <p:sldId id="1237" r:id="rId20"/>
    <p:sldId id="477" r:id="rId21"/>
    <p:sldId id="1238" r:id="rId22"/>
    <p:sldId id="1225" r:id="rId23"/>
    <p:sldId id="1226" r:id="rId24"/>
    <p:sldId id="574" r:id="rId25"/>
    <p:sldId id="575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2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49B"/>
    <a:srgbClr val="0000FF"/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7" autoAdjust="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12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B0DAC-DFC6-4C3A-A9AA-3D0F3AD6A07A}" type="datetimeFigureOut">
              <a:rPr lang="en-US" smtClean="0"/>
              <a:t>5/7/2018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3F9A3-1875-461D-BED2-1C4D2A8FC3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0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3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2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ABBA-B286-4BC3-BDA0-C4DE85D8FB2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5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93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00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817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17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61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8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3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44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82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60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24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9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8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37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39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0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/>
              <a:t>5/7/2018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52254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GS.SPCS@noaa.go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-1" y="2705725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  <a:t>Preparing for a New State Plane </a:t>
            </a:r>
            <a:b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</a:br>
            <a:r>
              <a:rPr lang="en-US" sz="4400" b="1" dirty="0">
                <a:solidFill>
                  <a:prstClr val="black"/>
                </a:solidFill>
                <a:latin typeface="Calibri"/>
                <a:cs typeface="Times New Roman" charset="0"/>
              </a:rPr>
              <a:t>Coordinate System in 2022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182880" y="5547467"/>
            <a:ext cx="25511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eaLnBrk="1" hangingPunct="1"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NOAA Science Center</a:t>
            </a:r>
          </a:p>
          <a:p>
            <a:pPr lvl="0" eaLnBrk="1" hangingPunct="1"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1301 East West Highway </a:t>
            </a:r>
          </a:p>
          <a:p>
            <a:pPr lvl="0" eaLnBrk="1" hangingPunct="1"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Silver Spring, MD 20910</a:t>
            </a:r>
          </a:p>
          <a:p>
            <a:pPr lvl="0" eaLnBrk="1" hangingPunct="1"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May 7-8, 2018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D0C80A-A71A-4F19-A762-9ED2B823C0BA}"/>
              </a:ext>
            </a:extLst>
          </p:cNvPr>
          <p:cNvSpPr txBox="1">
            <a:spLocks/>
          </p:cNvSpPr>
          <p:nvPr/>
        </p:nvSpPr>
        <p:spPr bwMode="auto">
          <a:xfrm>
            <a:off x="-1" y="4477517"/>
            <a:ext cx="9143999" cy="76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L. Dennis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SPCS2022 Project Manager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275B9A-55BD-4399-96C3-D32CC4C6DD4F}"/>
              </a:ext>
            </a:extLst>
          </p:cNvPr>
          <p:cNvSpPr txBox="1">
            <a:spLocks/>
          </p:cNvSpPr>
          <p:nvPr/>
        </p:nvSpPr>
        <p:spPr bwMode="auto">
          <a:xfrm>
            <a:off x="1" y="1712790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</a:rPr>
              <a:t>National Spatial Reference System (NSRS)</a:t>
            </a:r>
          </a:p>
          <a:p>
            <a:pPr lvl="0" algn="ctr" eaLnBrk="1" hangingPunct="1">
              <a:spcBef>
                <a:spcPts val="0"/>
              </a:spcBef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</a:rPr>
              <a:t>Modernization Industry Workshop</a:t>
            </a:r>
          </a:p>
        </p:txBody>
      </p:sp>
    </p:spTree>
    <p:extLst>
      <p:ext uri="{BB962C8B-B14F-4D97-AF65-F5344CB8AC3E}">
        <p14:creationId xmlns:p14="http://schemas.microsoft.com/office/powerpoint/2010/main" val="28051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3486-DF58-4B62-92B4-0D499012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847"/>
          </a:xfrm>
          <a:solidFill>
            <a:schemeClr val="bg1"/>
          </a:solidFill>
        </p:spPr>
        <p:txBody>
          <a:bodyPr/>
          <a:lstStyle/>
          <a:p>
            <a:r>
              <a:rPr lang="en-US" sz="3200" b="1" i="1" dirty="0"/>
              <a:t>Default SPCS2022 would look a lot like SPCS 83…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BC2E8-26B3-45FE-8953-6F2ECC771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47"/>
            <a:ext cx="9144000" cy="62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02BDFE2-C384-4E05-9DD0-9EBCDB69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63E2BD-C5AC-4C7E-8DB9-43E1098B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07D4B-1E7E-4B0F-9DC6-81D9AEB1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distortion and zone size</a:t>
            </a:r>
          </a:p>
          <a:p>
            <a:pPr lvl="1"/>
            <a:r>
              <a:rPr lang="en-US" dirty="0"/>
              <a:t>Allow “low distortion projections”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SPCS2022 parameters and computations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717372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9C71DA6-B310-4E9A-BE41-D77331B98AE2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19735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09E78-00E1-4941-AE1A-229AF39F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4D9AED-52F4-4AC1-A8D4-C272B260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78004F-8121-4E3B-B4AE-30A94EDD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Statewide and “layered”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52628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Subzones: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Limitations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Minimum subzone dimension &gt; 50 km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One already exists in SPCS 83…</a:t>
            </a:r>
          </a:p>
        </p:txBody>
      </p:sp>
    </p:spTree>
    <p:extLst>
      <p:ext uri="{BB962C8B-B14F-4D97-AF65-F5344CB8AC3E}">
        <p14:creationId xmlns:p14="http://schemas.microsoft.com/office/powerpoint/2010/main" val="1599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N and S zones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 statewide zone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463742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054123-B36F-4D2F-9E2D-C63A53D7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59650-8594-4533-B3AE-E68183C1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17E7A9-106B-4090-969F-603A7200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distortion and zone size</a:t>
            </a:r>
          </a:p>
          <a:p>
            <a:pPr lvl="1"/>
            <a:r>
              <a:rPr lang="en-US" dirty="0"/>
              <a:t>Allow “low distortion projections”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SPCS2022 parameters and computations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3256868"/>
            <a:ext cx="8229600" cy="14157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9C71DA6-B310-4E9A-BE41-D77331B98AE2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25606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AA550-9370-4E57-9CF5-EA14E3C5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3AA6BD-AC43-4F58-8167-08E02E54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A20AC-55DF-4E9C-BC3D-5D725A24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88867" cy="45262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NGS design of zones requested by stakeholders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i="1" dirty="0"/>
              <a:t>Minimum: </a:t>
            </a:r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i="1" dirty="0"/>
              <a:t>Maximum: </a:t>
            </a:r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Design criterion &lt; 50 ppm (“low distortion”)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i="1" dirty="0"/>
              <a:t>Minimum</a:t>
            </a:r>
            <a:r>
              <a:rPr lang="en-US" dirty="0"/>
              <a:t> distortion criterion </a:t>
            </a:r>
            <a:r>
              <a:rPr lang="en-US" b="1" dirty="0"/>
              <a:t>20 ppm </a:t>
            </a:r>
            <a:r>
              <a:rPr lang="en-US" dirty="0"/>
              <a:t>(0.1 ft/mi)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i="1" dirty="0"/>
              <a:t>Minimum</a:t>
            </a:r>
            <a:r>
              <a:rPr lang="en-US" dirty="0"/>
              <a:t> zone width </a:t>
            </a:r>
            <a:r>
              <a:rPr lang="en-US" b="1" dirty="0"/>
              <a:t>50 km </a:t>
            </a:r>
            <a:r>
              <a:rPr lang="en-US" dirty="0"/>
              <a:t>(31 miles)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Must be designed by others (not by NGS)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28A93BA-CC6A-46BC-8AEE-3D3EF7DC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1930C4-15CF-42F6-9EFA-7B98BD20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FA2596-B647-4BA0-9CA8-CFFF1C22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distortion and zone size</a:t>
            </a:r>
          </a:p>
          <a:p>
            <a:pPr lvl="1"/>
            <a:r>
              <a:rPr lang="en-US" dirty="0"/>
              <a:t>Allow “low distortion projections”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SPCS2022 parameters and computations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4738196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9C71DA6-B310-4E9A-BE41-D77331B98AE2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18449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A32F2FF-C9C4-4B0A-897B-005E86CB1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EFE5AE5-0669-47FE-AD84-A67E5193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4EE043-202A-4335-BBA7-3C535BEA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“Special purpose”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05825" cy="48280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areas in more than one zone</a:t>
            </a:r>
          </a:p>
          <a:p>
            <a:pPr>
              <a:lnSpc>
                <a:spcPct val="11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Major urban areas (e.g., New York, Chicago, St. Louis)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applications covering large areas (e.g., coastal mapping of Atlantic Coast; Grand Canyon National Park)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Only</a:t>
            </a:r>
            <a:r>
              <a:rPr lang="en-US" dirty="0"/>
              <a:t>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Intent is to get input on concept first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If used in SPCS2022, will NOT count as a subzone layer</a:t>
            </a:r>
          </a:p>
        </p:txBody>
      </p:sp>
    </p:spTree>
    <p:extLst>
      <p:ext uri="{BB962C8B-B14F-4D97-AF65-F5344CB8AC3E}">
        <p14:creationId xmlns:p14="http://schemas.microsoft.com/office/powerpoint/2010/main" val="5680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E8DBE6-F0E2-47A7-A26C-34E8F1CE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2CAE9-4B3F-49AF-817D-142FDEDF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ED49E9-7DD4-413F-9970-C84285B9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 New State Plane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2237907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State Plane Coordinate System of 2022 (SPCS2022)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Referenced to 2022 Terrestrial Reference Frames (TRFs)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Based on same reference ellipsoid as SPCS 83 (GRS 80)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 as SPCS 83 and 27: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451621" y="4134948"/>
            <a:ext cx="1516466" cy="1714500"/>
            <a:chOff x="7325342" y="2752292"/>
            <a:chExt cx="2970729" cy="335867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3170583" y="4297675"/>
            <a:ext cx="1592471" cy="1851660"/>
            <a:chOff x="3146775" y="2376862"/>
            <a:chExt cx="2566588" cy="298432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5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2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63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6353126" y="4227423"/>
            <a:ext cx="1356294" cy="1508760"/>
            <a:chOff x="6278958" y="2234374"/>
            <a:chExt cx="2307227" cy="25665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5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6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4774893" y="4023360"/>
            <a:ext cx="1194239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342900" eaLnBrk="0" hangingPunct="0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7850583" y="4023360"/>
            <a:ext cx="962369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342900" eaLnBrk="0" hangingPunct="0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1718164" y="4023360"/>
            <a:ext cx="1076828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3429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</p:spTree>
    <p:extLst>
      <p:ext uri="{BB962C8B-B14F-4D97-AF65-F5344CB8AC3E}">
        <p14:creationId xmlns:p14="http://schemas.microsoft.com/office/powerpoint/2010/main" val="36709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D9509C1-15BC-42EA-8A36-E7A05C75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72FAB4D-451C-4918-A5D3-3C54B50E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807676-5E3F-481B-9BFE-DB089C64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distortion and zone size</a:t>
            </a:r>
          </a:p>
          <a:p>
            <a:pPr lvl="1"/>
            <a:r>
              <a:rPr lang="en-US" dirty="0"/>
              <a:t>Allow “low distortion projections”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SPCS2022 parameters and computations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5259404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9C71DA6-B310-4E9A-BE41-D77331B98AE2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41169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8BD28-B30D-4CDD-95A1-AC2CD1C8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95D32F-0AEC-4A79-A37F-C407758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D82551-231F-4B98-8073-67D53609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C0E54-0B8B-4A3C-9EF0-EEE83473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SPCS2022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7FF24-FC50-4373-B960-EAC9B0337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Standardized projection definitions (</a:t>
            </a:r>
            <a:r>
              <a:rPr lang="en-US" b="1" i="1" dirty="0"/>
              <a:t>metric</a:t>
            </a:r>
            <a:r>
              <a:rPr lang="en-US" dirty="0"/>
              <a:t>)</a:t>
            </a:r>
          </a:p>
          <a:p>
            <a:pPr lvl="1"/>
            <a:r>
              <a:rPr lang="en-US" b="1" i="1" dirty="0"/>
              <a:t>Parameters:  </a:t>
            </a:r>
            <a:r>
              <a:rPr lang="en-US" dirty="0"/>
              <a:t>5 for LCC and TM, and 6 for OM</a:t>
            </a:r>
          </a:p>
          <a:p>
            <a:pPr lvl="2"/>
            <a:r>
              <a:rPr lang="en-US" b="1" i="1" dirty="0"/>
              <a:t>LCC:  </a:t>
            </a:r>
            <a:r>
              <a:rPr lang="en-US" dirty="0"/>
              <a:t>One-parallel with latitude of origin on central parallel</a:t>
            </a:r>
          </a:p>
          <a:p>
            <a:pPr lvl="2"/>
            <a:r>
              <a:rPr lang="en-US" b="1" i="1" dirty="0"/>
              <a:t>OM:  </a:t>
            </a:r>
            <a:r>
              <a:rPr lang="en-US" dirty="0"/>
              <a:t>Rectified Hotine using local (centered) definition</a:t>
            </a:r>
          </a:p>
          <a:p>
            <a:pPr lvl="1"/>
            <a:r>
              <a:rPr lang="en-US" dirty="0"/>
              <a:t>Ellipsoid inverse flattening to 9 decimal places</a:t>
            </a:r>
          </a:p>
          <a:p>
            <a:r>
              <a:rPr lang="en-US" dirty="0"/>
              <a:t>Ways to provide definitions</a:t>
            </a:r>
          </a:p>
          <a:p>
            <a:pPr lvl="1"/>
            <a:r>
              <a:rPr lang="en-US" b="1" dirty="0"/>
              <a:t>Well-Known Text </a:t>
            </a:r>
            <a:r>
              <a:rPr lang="en-US" dirty="0"/>
              <a:t>(WKT) format…?</a:t>
            </a:r>
          </a:p>
          <a:p>
            <a:pPr lvl="1"/>
            <a:r>
              <a:rPr lang="en-US" b="1" dirty="0"/>
              <a:t>Geography Markup Language </a:t>
            </a:r>
            <a:r>
              <a:rPr lang="en-US" dirty="0"/>
              <a:t>(GML) format…?</a:t>
            </a:r>
          </a:p>
          <a:p>
            <a:pPr lvl="1"/>
            <a:r>
              <a:rPr lang="en-US" dirty="0"/>
              <a:t>Use standardized database or registry?</a:t>
            </a:r>
          </a:p>
          <a:p>
            <a:pPr lvl="2"/>
            <a:r>
              <a:rPr lang="en-US" dirty="0"/>
              <a:t>E.g., </a:t>
            </a:r>
            <a:r>
              <a:rPr lang="en-US" b="1" i="1" dirty="0"/>
              <a:t>EPSG Geodetic Parameter Registry</a:t>
            </a:r>
          </a:p>
        </p:txBody>
      </p:sp>
    </p:spTree>
    <p:extLst>
      <p:ext uri="{BB962C8B-B14F-4D97-AF65-F5344CB8AC3E}">
        <p14:creationId xmlns:p14="http://schemas.microsoft.com/office/powerpoint/2010/main" val="28744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6FCC4-EE5D-4F97-A94E-1B169739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E8D9F-E6FE-4AC6-9AF1-4FD9B2FB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DE1AF8-E8EC-4541-9BD1-44F18754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7EE02-C92A-41DF-96B6-0FD52CD85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Computations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7624-EC4F-4D4B-B90F-82AF04B0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5000"/>
              </a:lnSpc>
            </a:pPr>
            <a:r>
              <a:rPr lang="en-US" dirty="0"/>
              <a:t>Computational accuracy goals (within zone)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Coordinates to </a:t>
            </a:r>
            <a:r>
              <a:rPr lang="en-US" b="1" dirty="0"/>
              <a:t>±0.01 mm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Convergence angles to </a:t>
            </a:r>
            <a:r>
              <a:rPr lang="en-US" b="1" dirty="0"/>
              <a:t>±0.001 arc-second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Grid point scale factor to </a:t>
            </a:r>
            <a:r>
              <a:rPr lang="en-US" b="1" dirty="0"/>
              <a:t>10 decimal places</a:t>
            </a:r>
          </a:p>
          <a:p>
            <a:pPr>
              <a:lnSpc>
                <a:spcPct val="105000"/>
              </a:lnSpc>
            </a:pPr>
            <a:r>
              <a:rPr lang="en-US" dirty="0"/>
              <a:t>Related calculations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Height (“elevation”) factor based on </a:t>
            </a:r>
            <a:r>
              <a:rPr lang="en-US" b="1" dirty="0"/>
              <a:t>ellipsoid height 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Compute using </a:t>
            </a:r>
            <a:r>
              <a:rPr lang="en-US" b="1" dirty="0"/>
              <a:t>geometric mean radius of curvature</a:t>
            </a:r>
          </a:p>
          <a:p>
            <a:pPr>
              <a:lnSpc>
                <a:spcPct val="105000"/>
              </a:lnSpc>
            </a:pPr>
            <a:r>
              <a:rPr lang="en-US" dirty="0"/>
              <a:t>Existing NGS algorithms will be evaluated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May require changes to meet accuracy goals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Will endeavor to use existing accepted methods</a:t>
            </a:r>
          </a:p>
        </p:txBody>
      </p:sp>
    </p:spTree>
    <p:extLst>
      <p:ext uri="{BB962C8B-B14F-4D97-AF65-F5344CB8AC3E}">
        <p14:creationId xmlns:p14="http://schemas.microsoft.com/office/powerpoint/2010/main" val="9255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D267E51-8EE7-4E92-BFB3-6DA806B7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DF66959-FCF4-433C-9B24-A0BD73E6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3FF36E5-306C-4BE1-944D-E3A203A1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 for SPCS2022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088" y="1728224"/>
            <a:ext cx="6062472" cy="50017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Federal Register Notice </a:t>
            </a:r>
            <a:r>
              <a:rPr lang="en-US" dirty="0"/>
              <a:t>(FRN)</a:t>
            </a:r>
          </a:p>
          <a:p>
            <a:r>
              <a:rPr lang="en-US" dirty="0"/>
              <a:t>Announcement and public comments</a:t>
            </a:r>
          </a:p>
          <a:p>
            <a:pPr lvl="1"/>
            <a:r>
              <a:rPr lang="en-US" dirty="0"/>
              <a:t>On draft </a:t>
            </a:r>
            <a:r>
              <a:rPr lang="en-US" b="1" dirty="0"/>
              <a:t>SPCS2022 policy &amp; procedures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On </a:t>
            </a:r>
            <a:r>
              <a:rPr lang="en-US" b="1" dirty="0"/>
              <a:t>“special purpose” </a:t>
            </a:r>
            <a:r>
              <a:rPr lang="en-US" dirty="0"/>
              <a:t>zones</a:t>
            </a:r>
          </a:p>
          <a:p>
            <a:pPr marL="457200" lvl="1" indent="0">
              <a:spcAft>
                <a:spcPts val="1350"/>
              </a:spcAft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SPCS2022 Procedures </a:t>
            </a:r>
            <a:r>
              <a:rPr lang="en-US" dirty="0"/>
              <a:t>(draft)</a:t>
            </a:r>
          </a:p>
          <a:p>
            <a:r>
              <a:rPr lang="en-US" b="1" dirty="0"/>
              <a:t>Consensus</a:t>
            </a:r>
            <a:r>
              <a:rPr lang="en-US" dirty="0"/>
              <a:t> input per SPCS2022 procedures</a:t>
            </a:r>
          </a:p>
          <a:p>
            <a:pPr lvl="1"/>
            <a:r>
              <a:rPr lang="en-US" b="1" i="1" dirty="0"/>
              <a:t>Requests</a:t>
            </a:r>
            <a:r>
              <a:rPr lang="en-US" dirty="0"/>
              <a:t> for designs done by NGS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for designs by contributing partners</a:t>
            </a:r>
          </a:p>
          <a:p>
            <a:r>
              <a:rPr lang="en-US" dirty="0"/>
              <a:t>Submittal of </a:t>
            </a:r>
            <a:r>
              <a:rPr lang="en-US" b="1" dirty="0"/>
              <a:t>approved</a:t>
            </a:r>
            <a:r>
              <a:rPr lang="en-US" dirty="0"/>
              <a:t> designs</a:t>
            </a:r>
          </a:p>
          <a:p>
            <a:pPr lvl="1"/>
            <a:r>
              <a:rPr lang="en-US" dirty="0"/>
              <a:t>Proposal must first be approved by NGS</a:t>
            </a:r>
          </a:p>
          <a:p>
            <a:pPr lvl="1"/>
            <a:r>
              <a:rPr lang="en-US" dirty="0"/>
              <a:t>Designs must be complete for NGS to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Later requests will be for </a:t>
            </a:r>
            <a:r>
              <a:rPr lang="en-US" b="1" i="1" dirty="0"/>
              <a:t>changes</a:t>
            </a:r>
            <a:r>
              <a:rPr lang="en-US" i="1" dirty="0"/>
              <a:t> to</a:t>
            </a:r>
            <a:r>
              <a:rPr lang="en-US" dirty="0"/>
              <a:t> SPCS2022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9C3E9-4E8B-4D53-BDDF-17B5E3FEAE9D}"/>
              </a:ext>
            </a:extLst>
          </p:cNvPr>
          <p:cNvSpPr txBox="1"/>
          <p:nvPr/>
        </p:nvSpPr>
        <p:spPr>
          <a:xfrm>
            <a:off x="278092" y="1783125"/>
            <a:ext cx="2629811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3"/>
              </a:rPr>
              <a:t>NGS.Feedback@noaa.gov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by</a:t>
            </a:r>
            <a:r>
              <a:rPr lang="en-US" b="1" dirty="0">
                <a:solidFill>
                  <a:srgbClr val="C00000"/>
                </a:solidFill>
              </a:rPr>
              <a:t> August 31, 2018 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i="1" dirty="0">
                <a:solidFill>
                  <a:srgbClr val="C00000"/>
                </a:solidFill>
              </a:rPr>
              <a:t>Anyone can comment!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278091" y="3501067"/>
            <a:ext cx="2629811" cy="258532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linkClick r:id="rId4"/>
              </a:rPr>
              <a:t>NGS.SPCS@noaa.gov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by</a:t>
            </a:r>
            <a:r>
              <a:rPr lang="en-US" b="1" dirty="0">
                <a:solidFill>
                  <a:srgbClr val="C00000"/>
                </a:solidFill>
              </a:rPr>
              <a:t> December 31, 2019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b="1" i="1" dirty="0">
                <a:solidFill>
                  <a:srgbClr val="C00000"/>
                </a:solidFill>
              </a:rPr>
              <a:t>requests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b="1" i="1" dirty="0">
                <a:solidFill>
                  <a:srgbClr val="C00000"/>
                </a:solidFill>
              </a:rPr>
              <a:t>proposals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by</a:t>
            </a:r>
            <a:r>
              <a:rPr lang="en-US" b="1" dirty="0">
                <a:solidFill>
                  <a:srgbClr val="C00000"/>
                </a:solidFill>
              </a:rPr>
              <a:t> December 31, 2020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b="1" i="1" dirty="0">
                <a:solidFill>
                  <a:srgbClr val="C00000"/>
                </a:solidFill>
              </a:rPr>
              <a:t>submittal </a:t>
            </a:r>
            <a:r>
              <a:rPr lang="en-US" dirty="0">
                <a:solidFill>
                  <a:srgbClr val="C00000"/>
                </a:solidFill>
              </a:rPr>
              <a:t>of </a:t>
            </a:r>
            <a:r>
              <a:rPr lang="en-US" b="1" i="1" dirty="0">
                <a:solidFill>
                  <a:srgbClr val="C00000"/>
                </a:solidFill>
              </a:rPr>
              <a:t>approved</a:t>
            </a:r>
            <a:r>
              <a:rPr lang="en-US" dirty="0">
                <a:solidFill>
                  <a:srgbClr val="C00000"/>
                </a:solidFill>
              </a:rPr>
              <a:t> designs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i="1" dirty="0">
                <a:solidFill>
                  <a:srgbClr val="C00000"/>
                </a:solidFill>
              </a:rPr>
              <a:t>State stakeholders only!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8D1165-56A1-4C85-AAB8-60847A7F0568}"/>
              </a:ext>
            </a:extLst>
          </p:cNvPr>
          <p:cNvCxnSpPr>
            <a:cxnSpLocks/>
          </p:cNvCxnSpPr>
          <p:nvPr/>
        </p:nvCxnSpPr>
        <p:spPr>
          <a:xfrm>
            <a:off x="480060" y="3217912"/>
            <a:ext cx="8229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70C97F6-FD14-49DB-BB84-5A7494CB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1F3391-6607-480B-9DB9-A7567975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EB5B47-F980-46A3-9BDE-F2D3C5F7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63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i="1" dirty="0"/>
              <a:t>Draft</a:t>
            </a:r>
            <a:r>
              <a:rPr lang="en-US" dirty="0"/>
              <a:t> SPCS2022 </a:t>
            </a:r>
            <a:r>
              <a:rPr lang="en-US" b="1" dirty="0"/>
              <a:t>policy</a:t>
            </a:r>
            <a:r>
              <a:rPr lang="en-US" dirty="0"/>
              <a:t> and </a:t>
            </a:r>
            <a:r>
              <a:rPr lang="en-US" b="1" dirty="0"/>
              <a:t>procedures</a:t>
            </a:r>
            <a:endParaRPr lang="en-US" b="1" i="1" dirty="0"/>
          </a:p>
          <a:p>
            <a:pPr lvl="1">
              <a:lnSpc>
                <a:spcPct val="10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Default designs similar to existing SPCS 83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include a statewide zone plus </a:t>
            </a:r>
            <a:r>
              <a:rPr lang="en-US" b="1" i="1" dirty="0"/>
              <a:t>one</a:t>
            </a:r>
            <a:r>
              <a:rPr lang="en-US" dirty="0"/>
              <a:t> subzone layer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LDPs can be used but must be designed by others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Federal Register Notice </a:t>
            </a:r>
            <a:r>
              <a:rPr lang="en-US" dirty="0"/>
              <a:t>(FRN)</a:t>
            </a:r>
          </a:p>
          <a:p>
            <a:pPr lvl="1"/>
            <a:r>
              <a:rPr lang="en-US" dirty="0"/>
              <a:t>Public comment on policy &amp; procedures</a:t>
            </a:r>
          </a:p>
          <a:p>
            <a:pPr lvl="1"/>
            <a:r>
              <a:rPr lang="en-US" dirty="0"/>
              <a:t>Input on “special purpose” zones</a:t>
            </a:r>
          </a:p>
          <a:p>
            <a:r>
              <a:rPr lang="en-US" b="1" dirty="0"/>
              <a:t>Standardized</a:t>
            </a:r>
            <a:r>
              <a:rPr lang="en-US" dirty="0"/>
              <a:t> definitions and computations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Consensus</a:t>
            </a:r>
            <a:r>
              <a:rPr lang="en-US" dirty="0"/>
              <a:t> state stakeholder input </a:t>
            </a:r>
            <a:r>
              <a:rPr lang="en-US" b="1" i="1" dirty="0"/>
              <a:t>required</a:t>
            </a:r>
            <a:r>
              <a:rPr lang="en-US" dirty="0"/>
              <a:t> for SPCS2022 zone requests, proposals, and designs</a:t>
            </a:r>
          </a:p>
        </p:txBody>
      </p:sp>
    </p:spTree>
    <p:extLst>
      <p:ext uri="{BB962C8B-B14F-4D97-AF65-F5344CB8AC3E}">
        <p14:creationId xmlns:p14="http://schemas.microsoft.com/office/powerpoint/2010/main" val="39292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BAB8B36-2504-4243-BF5F-82F9FB6E3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DEA9E66-6233-4522-8209-332488DC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289C3BC-93DB-41B2-82D5-6FB074E0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Recent activity at NGS on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994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New </a:t>
            </a:r>
            <a:r>
              <a:rPr lang="en-US" b="1" dirty="0"/>
              <a:t>report</a:t>
            </a:r>
            <a:r>
              <a:rPr lang="en-US" dirty="0"/>
              <a:t> on State Plane history, policy, and future</a:t>
            </a:r>
          </a:p>
          <a:p>
            <a:pPr lvl="1"/>
            <a:r>
              <a:rPr lang="en-US" i="1" dirty="0"/>
              <a:t>NOAA Special Publication NOS NGS 13</a:t>
            </a:r>
          </a:p>
          <a:p>
            <a:r>
              <a:rPr lang="en-US" i="1" dirty="0"/>
              <a:t>Draft</a:t>
            </a:r>
            <a:r>
              <a:rPr lang="en-US" dirty="0"/>
              <a:t> SPCS2022 </a:t>
            </a:r>
            <a:r>
              <a:rPr lang="en-US" b="1" dirty="0"/>
              <a:t>policy</a:t>
            </a:r>
            <a:r>
              <a:rPr lang="en-US" dirty="0"/>
              <a:t> and </a:t>
            </a:r>
            <a:r>
              <a:rPr lang="en-US" b="1" dirty="0"/>
              <a:t>procedures</a:t>
            </a:r>
            <a:endParaRPr lang="en-US" dirty="0"/>
          </a:p>
          <a:p>
            <a:pPr lvl="1"/>
            <a:r>
              <a:rPr lang="en-US" dirty="0"/>
              <a:t>Define characteristics and requirements for SPCS2022</a:t>
            </a:r>
          </a:p>
          <a:p>
            <a:pPr lvl="1"/>
            <a:r>
              <a:rPr lang="en-US" dirty="0"/>
              <a:t>Instructions for state requests and proposals</a:t>
            </a:r>
          </a:p>
          <a:p>
            <a:r>
              <a:rPr lang="en-US" b="1" dirty="0"/>
              <a:t>Federal Register Notice </a:t>
            </a:r>
            <a:r>
              <a:rPr lang="en-US" dirty="0"/>
              <a:t>(FRN) published April 18, 2018</a:t>
            </a:r>
          </a:p>
          <a:p>
            <a:pPr lvl="1"/>
            <a:r>
              <a:rPr lang="en-US" dirty="0"/>
              <a:t>Requests public comment on policy and procedures</a:t>
            </a:r>
          </a:p>
          <a:p>
            <a:pPr lvl="1"/>
            <a:r>
              <a:rPr lang="en-US" dirty="0"/>
              <a:t>Includes “special purpose” zones</a:t>
            </a:r>
          </a:p>
          <a:p>
            <a:r>
              <a:rPr lang="en-US" dirty="0"/>
              <a:t>State Plane </a:t>
            </a:r>
            <a:r>
              <a:rPr lang="en-US" b="1" dirty="0"/>
              <a:t>NGS Webinar Series </a:t>
            </a:r>
            <a:r>
              <a:rPr lang="en-US" dirty="0"/>
              <a:t>(March 8 and April 12)</a:t>
            </a:r>
          </a:p>
          <a:p>
            <a:pPr lvl="1"/>
            <a:r>
              <a:rPr lang="en-US" dirty="0"/>
              <a:t>Recordings, slides, and Q&amp;A documents available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C2649-8759-450D-BDF8-440099D6D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9463"/>
            <a:ext cx="5387078" cy="6126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755C44-0953-4FA3-87FD-ACAEFC381663}"/>
              </a:ext>
            </a:extLst>
          </p:cNvPr>
          <p:cNvSpPr/>
          <p:nvPr/>
        </p:nvSpPr>
        <p:spPr>
          <a:xfrm>
            <a:off x="105025" y="1963983"/>
            <a:ext cx="923675" cy="1619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6769A-0A6F-4D04-AB1D-0B8EF0FF2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21" y="477775"/>
            <a:ext cx="5374005" cy="499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1CF846-118C-48A6-8D30-F8079AF9D920}"/>
              </a:ext>
            </a:extLst>
          </p:cNvPr>
          <p:cNvSpPr/>
          <p:nvPr/>
        </p:nvSpPr>
        <p:spPr>
          <a:xfrm>
            <a:off x="3640416" y="2784992"/>
            <a:ext cx="2028575" cy="4000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9BD66-14D4-4553-88C0-6E765E678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64" y="3508222"/>
            <a:ext cx="5380196" cy="3281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E17B53-2AA0-4187-A9DF-7E7D891C6EFB}"/>
              </a:ext>
            </a:extLst>
          </p:cNvPr>
          <p:cNvSpPr/>
          <p:nvPr/>
        </p:nvSpPr>
        <p:spPr>
          <a:xfrm>
            <a:off x="2169756" y="2509718"/>
            <a:ext cx="923675" cy="1619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58023-F4F6-4771-A442-9BC646B8B6F1}"/>
              </a:ext>
            </a:extLst>
          </p:cNvPr>
          <p:cNvSpPr/>
          <p:nvPr/>
        </p:nvSpPr>
        <p:spPr>
          <a:xfrm>
            <a:off x="5144005" y="5096278"/>
            <a:ext cx="3668084" cy="58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DA335-F421-40F4-80B0-A0153BD63AAE}"/>
              </a:ext>
            </a:extLst>
          </p:cNvPr>
          <p:cNvSpPr/>
          <p:nvPr/>
        </p:nvSpPr>
        <p:spPr>
          <a:xfrm>
            <a:off x="5144005" y="6133074"/>
            <a:ext cx="3668084" cy="32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745834" y="0"/>
            <a:ext cx="4078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ＭＳ Ｐゴシック" charset="0"/>
              </a:rPr>
              <a:t>geodesy.noaa.gov/SPCS/</a:t>
            </a:r>
          </a:p>
        </p:txBody>
      </p:sp>
    </p:spTree>
    <p:extLst>
      <p:ext uri="{BB962C8B-B14F-4D97-AF65-F5344CB8AC3E}">
        <p14:creationId xmlns:p14="http://schemas.microsoft.com/office/powerpoint/2010/main" val="27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EF60BD2-BF53-477E-833A-D463628B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726FE4B-EBAF-4862-95A8-74705598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31A583C-F188-48CE-80D6-9670153F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distortion and zone size</a:t>
            </a:r>
          </a:p>
          <a:p>
            <a:pPr lvl="1"/>
            <a:r>
              <a:rPr lang="en-US" dirty="0"/>
              <a:t>Allow “low distortion projections”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SPCS2022 parameters and computations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1647524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9C71DA6-B310-4E9A-BE41-D77331B98AE2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Overview: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41939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c 5">
            <a:extLst>
              <a:ext uri="{FF2B5EF4-FFF2-40B4-BE49-F238E27FC236}">
                <a16:creationId xmlns:a16="http://schemas.microsoft.com/office/drawing/2014/main" id="{06C327F6-0A5D-4E24-8683-97916777801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7" name="Arc 5">
            <a:extLst>
              <a:ext uri="{FF2B5EF4-FFF2-40B4-BE49-F238E27FC236}">
                <a16:creationId xmlns:a16="http://schemas.microsoft.com/office/drawing/2014/main" id="{00996072-A3BE-4268-BD99-5507117CDAEE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D85C8C1-1D63-4E60-81C3-D8B0CAABD769}"/>
              </a:ext>
            </a:extLst>
          </p:cNvPr>
          <p:cNvCxnSpPr>
            <a:cxnSpLocks/>
            <a:stCxn id="81" idx="2"/>
            <a:endCxn id="67" idx="2"/>
          </p:cNvCxnSpPr>
          <p:nvPr/>
        </p:nvCxnSpPr>
        <p:spPr>
          <a:xfrm flipH="1">
            <a:off x="4565720" y="3056392"/>
            <a:ext cx="1832617" cy="516039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719B000-4F54-4661-8559-FB10DB44D89A}"/>
              </a:ext>
            </a:extLst>
          </p:cNvPr>
          <p:cNvCxnSpPr>
            <a:cxnSpLocks/>
            <a:stCxn id="81" idx="0"/>
            <a:endCxn id="67" idx="2"/>
          </p:cNvCxnSpPr>
          <p:nvPr/>
        </p:nvCxnSpPr>
        <p:spPr>
          <a:xfrm flipH="1">
            <a:off x="4565719" y="2836946"/>
            <a:ext cx="939662" cy="5379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40B3E95-9A9C-4099-8377-DDE656E4B025}"/>
              </a:ext>
            </a:extLst>
          </p:cNvPr>
          <p:cNvCxnSpPr>
            <a:cxnSpLocks/>
            <a:endCxn id="67" idx="2"/>
          </p:cNvCxnSpPr>
          <p:nvPr/>
        </p:nvCxnSpPr>
        <p:spPr>
          <a:xfrm flipH="1">
            <a:off x="4565719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7ABDB4-F26D-489F-B028-24A825C3464D}"/>
              </a:ext>
            </a:extLst>
          </p:cNvPr>
          <p:cNvCxnSpPr>
            <a:cxnSpLocks/>
            <a:stCxn id="67" idx="2"/>
          </p:cNvCxnSpPr>
          <p:nvPr/>
        </p:nvCxnSpPr>
        <p:spPr>
          <a:xfrm flipV="1">
            <a:off x="4565719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14">
            <a:extLst>
              <a:ext uri="{FF2B5EF4-FFF2-40B4-BE49-F238E27FC236}">
                <a16:creationId xmlns:a16="http://schemas.microsoft.com/office/drawing/2014/main" id="{A778D690-A7AE-4E84-BE2C-E355526D5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5" y="2532860"/>
            <a:ext cx="23092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75" name="Text Box 29">
            <a:extLst>
              <a:ext uri="{FF2B5EF4-FFF2-40B4-BE49-F238E27FC236}">
                <a16:creationId xmlns:a16="http://schemas.microsoft.com/office/drawing/2014/main" id="{1E06001A-ADB1-448A-BADB-91435AB9F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9FF879E-C3B4-41A0-BD00-8C440FF63B73}"/>
              </a:ext>
            </a:extLst>
          </p:cNvPr>
          <p:cNvCxnSpPr>
            <a:stCxn id="67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ine 6">
            <a:extLst>
              <a:ext uri="{FF2B5EF4-FFF2-40B4-BE49-F238E27FC236}">
                <a16:creationId xmlns:a16="http://schemas.microsoft.com/office/drawing/2014/main" id="{C8585CFE-CDF7-41E8-8BD4-EBC810AF46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7BF681D-C1B5-4A70-B471-C1A1EDE87FD6}"/>
              </a:ext>
            </a:extLst>
          </p:cNvPr>
          <p:cNvCxnSpPr/>
          <p:nvPr/>
        </p:nvCxnSpPr>
        <p:spPr>
          <a:xfrm>
            <a:off x="7575398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D82669E-9F9A-48EA-ACEC-ECEAE378CF2B}"/>
              </a:ext>
            </a:extLst>
          </p:cNvPr>
          <p:cNvCxnSpPr/>
          <p:nvPr/>
        </p:nvCxnSpPr>
        <p:spPr>
          <a:xfrm flipV="1">
            <a:off x="5379242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rc 80">
            <a:extLst>
              <a:ext uri="{FF2B5EF4-FFF2-40B4-BE49-F238E27FC236}">
                <a16:creationId xmlns:a16="http://schemas.microsoft.com/office/drawing/2014/main" id="{3B621723-2E9E-47FD-B6D4-E61987B5D02B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BF7E38D1-6C96-4327-A8BB-670710961FBB}"/>
              </a:ext>
            </a:extLst>
          </p:cNvPr>
          <p:cNvSpPr/>
          <p:nvPr/>
        </p:nvSpPr>
        <p:spPr>
          <a:xfrm rot="1980000">
            <a:off x="-952963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Line 16">
            <a:extLst>
              <a:ext uri="{FF2B5EF4-FFF2-40B4-BE49-F238E27FC236}">
                <a16:creationId xmlns:a16="http://schemas.microsoft.com/office/drawing/2014/main" id="{3E30AF18-4144-45C3-84F7-3D37D11ECD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6303" y="3136402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5" name="Line 10">
            <a:extLst>
              <a:ext uri="{FF2B5EF4-FFF2-40B4-BE49-F238E27FC236}">
                <a16:creationId xmlns:a16="http://schemas.microsoft.com/office/drawing/2014/main" id="{A371AE89-3D44-48DB-8433-C1A0C2D51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44ED16-8CA3-48EF-9EED-5249E4B27643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with respect to ellipsoid</a:t>
            </a:r>
          </a:p>
        </p:txBody>
      </p:sp>
      <p:sp>
        <p:nvSpPr>
          <p:cNvPr id="87" name="Text Box 12">
            <a:extLst>
              <a:ext uri="{FF2B5EF4-FFF2-40B4-BE49-F238E27FC236}">
                <a16:creationId xmlns:a16="http://schemas.microsoft.com/office/drawing/2014/main" id="{4A4ACC4D-6B62-4DF6-BF72-F6A203C26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9D34ABFF-648B-43CF-9D9C-4C41E3918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9" name="Text Box 12">
            <a:extLst>
              <a:ext uri="{FF2B5EF4-FFF2-40B4-BE49-F238E27FC236}">
                <a16:creationId xmlns:a16="http://schemas.microsoft.com/office/drawing/2014/main" id="{657D1FD4-8A28-48E4-B33D-6B36C9A6C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810" y="5315657"/>
            <a:ext cx="228215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&lt;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0" name="Line 17">
            <a:extLst>
              <a:ext uri="{FF2B5EF4-FFF2-40B4-BE49-F238E27FC236}">
                <a16:creationId xmlns:a16="http://schemas.microsoft.com/office/drawing/2014/main" id="{DC651452-6D9F-4A9D-8680-CD8944A032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1743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1" name="Text Box 12">
            <a:extLst>
              <a:ext uri="{FF2B5EF4-FFF2-40B4-BE49-F238E27FC236}">
                <a16:creationId xmlns:a16="http://schemas.microsoft.com/office/drawing/2014/main" id="{50F310C4-86A4-46DF-9F5E-D8669C3FE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24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2" name="Text Box 12">
            <a:extLst>
              <a:ext uri="{FF2B5EF4-FFF2-40B4-BE49-F238E27FC236}">
                <a16:creationId xmlns:a16="http://schemas.microsoft.com/office/drawing/2014/main" id="{A96FF34C-2385-45F9-A92F-7AED133C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3" name="Line 17">
            <a:extLst>
              <a:ext uri="{FF2B5EF4-FFF2-40B4-BE49-F238E27FC236}">
                <a16:creationId xmlns:a16="http://schemas.microsoft.com/office/drawing/2014/main" id="{E99CDDEF-1F56-4D80-A39C-A34C5980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21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4" name="Text Box 12">
            <a:extLst>
              <a:ext uri="{FF2B5EF4-FFF2-40B4-BE49-F238E27FC236}">
                <a16:creationId xmlns:a16="http://schemas.microsoft.com/office/drawing/2014/main" id="{7A2BD746-C5A2-40A3-8E8A-DA308B016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8D1C7FD8-7D00-4107-BB9D-E9DCC69E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</p:spTree>
    <p:extLst>
      <p:ext uri="{BB962C8B-B14F-4D97-AF65-F5344CB8AC3E}">
        <p14:creationId xmlns:p14="http://schemas.microsoft.com/office/powerpoint/2010/main" val="406104700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53">
            <a:extLst>
              <a:ext uri="{FF2B5EF4-FFF2-40B4-BE49-F238E27FC236}">
                <a16:creationId xmlns:a16="http://schemas.microsoft.com/office/drawing/2014/main" id="{1D8815E7-8AA0-45C0-9C8D-FE841B4DC91B}"/>
              </a:ext>
            </a:extLst>
          </p:cNvPr>
          <p:cNvSpPr/>
          <p:nvPr/>
        </p:nvSpPr>
        <p:spPr>
          <a:xfrm>
            <a:off x="2238259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Arc 5">
            <a:extLst>
              <a:ext uri="{FF2B5EF4-FFF2-40B4-BE49-F238E27FC236}">
                <a16:creationId xmlns:a16="http://schemas.microsoft.com/office/drawing/2014/main" id="{7372B380-7F5F-4C02-B537-D0C571FCA5E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Arc 5">
            <a:extLst>
              <a:ext uri="{FF2B5EF4-FFF2-40B4-BE49-F238E27FC236}">
                <a16:creationId xmlns:a16="http://schemas.microsoft.com/office/drawing/2014/main" id="{EA8FA07C-2C0F-4FB2-9647-873F2DF9E92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5EC00F8-D3BF-4B10-8C9C-064932DDE91D}"/>
              </a:ext>
            </a:extLst>
          </p:cNvPr>
          <p:cNvCxnSpPr>
            <a:cxnSpLocks/>
            <a:endCxn id="71" idx="2"/>
          </p:cNvCxnSpPr>
          <p:nvPr/>
        </p:nvCxnSpPr>
        <p:spPr>
          <a:xfrm flipH="1">
            <a:off x="4565719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429FCFD-5EFD-4E80-A743-96CCE960E848}"/>
              </a:ext>
            </a:extLst>
          </p:cNvPr>
          <p:cNvCxnSpPr>
            <a:cxnSpLocks/>
            <a:endCxn id="71" idx="2"/>
          </p:cNvCxnSpPr>
          <p:nvPr/>
        </p:nvCxnSpPr>
        <p:spPr>
          <a:xfrm flipH="1">
            <a:off x="4565719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D9F27D8-70E5-4EB4-87B0-B4B9C36F453F}"/>
              </a:ext>
            </a:extLst>
          </p:cNvPr>
          <p:cNvCxnSpPr>
            <a:cxnSpLocks/>
            <a:stCxn id="71" idx="2"/>
          </p:cNvCxnSpPr>
          <p:nvPr/>
        </p:nvCxnSpPr>
        <p:spPr>
          <a:xfrm flipV="1">
            <a:off x="4565719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12">
            <a:extLst>
              <a:ext uri="{FF2B5EF4-FFF2-40B4-BE49-F238E27FC236}">
                <a16:creationId xmlns:a16="http://schemas.microsoft.com/office/drawing/2014/main" id="{E37D754E-B77F-4A70-AD2A-B2E7C3407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810" y="5315657"/>
            <a:ext cx="2282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sp>
        <p:nvSpPr>
          <p:cNvPr id="88" name="Text Box 14">
            <a:extLst>
              <a:ext uri="{FF2B5EF4-FFF2-40B4-BE49-F238E27FC236}">
                <a16:creationId xmlns:a16="http://schemas.microsoft.com/office/drawing/2014/main" id="{17DF5A15-E063-4E9E-A767-296EABED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257" y="2641317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01B2C82-C749-450B-9389-138181D916B9}"/>
              </a:ext>
            </a:extLst>
          </p:cNvPr>
          <p:cNvCxnSpPr>
            <a:cxnSpLocks/>
            <a:stCxn id="71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Line 6">
            <a:extLst>
              <a:ext uri="{FF2B5EF4-FFF2-40B4-BE49-F238E27FC236}">
                <a16:creationId xmlns:a16="http://schemas.microsoft.com/office/drawing/2014/main" id="{1230E35E-792D-4B9D-B587-9907CBB1AF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FDF2BC1-0D24-4BE9-AA9F-1E294B4006D3}"/>
              </a:ext>
            </a:extLst>
          </p:cNvPr>
          <p:cNvCxnSpPr/>
          <p:nvPr/>
        </p:nvCxnSpPr>
        <p:spPr>
          <a:xfrm>
            <a:off x="7575398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152DFD8-E38A-470A-B8A9-086F3665259A}"/>
              </a:ext>
            </a:extLst>
          </p:cNvPr>
          <p:cNvCxnSpPr/>
          <p:nvPr/>
        </p:nvCxnSpPr>
        <p:spPr>
          <a:xfrm flipV="1">
            <a:off x="5379242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c 92">
            <a:extLst>
              <a:ext uri="{FF2B5EF4-FFF2-40B4-BE49-F238E27FC236}">
                <a16:creationId xmlns:a16="http://schemas.microsoft.com/office/drawing/2014/main" id="{C626CB56-438F-4AFD-B61E-12290A9021E9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04E3F748-A35A-4B03-BDFC-F697AD5B4232}"/>
              </a:ext>
            </a:extLst>
          </p:cNvPr>
          <p:cNvSpPr/>
          <p:nvPr/>
        </p:nvSpPr>
        <p:spPr>
          <a:xfrm rot="1980000">
            <a:off x="-952963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20DB2BDF-01F8-4C3D-97E6-4B1D4C3EF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98" name="Text Box 12">
            <a:extLst>
              <a:ext uri="{FF2B5EF4-FFF2-40B4-BE49-F238E27FC236}">
                <a16:creationId xmlns:a16="http://schemas.microsoft.com/office/drawing/2014/main" id="{91D23E04-D183-4B76-BBDF-41A56B802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9" name="Line 17">
            <a:extLst>
              <a:ext uri="{FF2B5EF4-FFF2-40B4-BE49-F238E27FC236}">
                <a16:creationId xmlns:a16="http://schemas.microsoft.com/office/drawing/2014/main" id="{E2A0FE30-DDF2-457A-9CF9-284D20EEF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21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0" name="Line 17">
            <a:extLst>
              <a:ext uri="{FF2B5EF4-FFF2-40B4-BE49-F238E27FC236}">
                <a16:creationId xmlns:a16="http://schemas.microsoft.com/office/drawing/2014/main" id="{17894E99-032C-4C10-9A8F-03C6B5F97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1" name="Line 17">
            <a:extLst>
              <a:ext uri="{FF2B5EF4-FFF2-40B4-BE49-F238E27FC236}">
                <a16:creationId xmlns:a16="http://schemas.microsoft.com/office/drawing/2014/main" id="{DFB3D4EE-A2E5-4CDA-BBC0-76FD903C7E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1743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2" name="Line 10">
            <a:extLst>
              <a:ext uri="{FF2B5EF4-FFF2-40B4-BE49-F238E27FC236}">
                <a16:creationId xmlns:a16="http://schemas.microsoft.com/office/drawing/2014/main" id="{AA63616C-4DF5-4A85-8444-E41D365C7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3" name="Arc 102">
            <a:extLst>
              <a:ext uri="{FF2B5EF4-FFF2-40B4-BE49-F238E27FC236}">
                <a16:creationId xmlns:a16="http://schemas.microsoft.com/office/drawing/2014/main" id="{2371165A-55D8-408D-A223-EAD4B06F3708}"/>
              </a:ext>
            </a:extLst>
          </p:cNvPr>
          <p:cNvSpPr/>
          <p:nvPr/>
        </p:nvSpPr>
        <p:spPr>
          <a:xfrm rot="542062">
            <a:off x="-711284" y="1942536"/>
            <a:ext cx="10972800" cy="10972800"/>
          </a:xfrm>
          <a:prstGeom prst="arc">
            <a:avLst>
              <a:gd name="adj1" fmla="val 16200000"/>
              <a:gd name="adj2" fmla="val 16882657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4" name="Text Box 12">
            <a:extLst>
              <a:ext uri="{FF2B5EF4-FFF2-40B4-BE49-F238E27FC236}">
                <a16:creationId xmlns:a16="http://schemas.microsoft.com/office/drawing/2014/main" id="{AE0366D5-DA0B-4068-B863-AA4881A8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884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105" name="Line 17">
            <a:extLst>
              <a:ext uri="{FF2B5EF4-FFF2-40B4-BE49-F238E27FC236}">
                <a16:creationId xmlns:a16="http://schemas.microsoft.com/office/drawing/2014/main" id="{EDA86EEE-536B-4DA0-8B39-1F2837307D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2419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986B22D9-83C3-4C84-B0B1-B4C6D3341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382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8E0B4B0F-4372-46D9-BB03-2999387FE9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1614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8" name="Text Box 12">
            <a:extLst>
              <a:ext uri="{FF2B5EF4-FFF2-40B4-BE49-F238E27FC236}">
                <a16:creationId xmlns:a16="http://schemas.microsoft.com/office/drawing/2014/main" id="{502FDA61-3E34-43B7-A93F-6A152EA9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24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109" name="Text Box 12">
            <a:extLst>
              <a:ext uri="{FF2B5EF4-FFF2-40B4-BE49-F238E27FC236}">
                <a16:creationId xmlns:a16="http://schemas.microsoft.com/office/drawing/2014/main" id="{7E92DA9A-4468-4FAA-BCBB-85A87607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3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lang="en-US" sz="15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110" name="Left Brace 109">
            <a:extLst>
              <a:ext uri="{FF2B5EF4-FFF2-40B4-BE49-F238E27FC236}">
                <a16:creationId xmlns:a16="http://schemas.microsoft.com/office/drawing/2014/main" id="{08F2E153-DE90-44EA-9E73-4E53927DEACA}"/>
              </a:ext>
            </a:extLst>
          </p:cNvPr>
          <p:cNvSpPr/>
          <p:nvPr/>
        </p:nvSpPr>
        <p:spPr>
          <a:xfrm>
            <a:off x="6655962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607E28A-14A9-4DA8-A1A6-82DE96154B75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112" name="Text Box 12">
            <a:extLst>
              <a:ext uri="{FF2B5EF4-FFF2-40B4-BE49-F238E27FC236}">
                <a16:creationId xmlns:a16="http://schemas.microsoft.com/office/drawing/2014/main" id="{247CB642-7E9F-4C7B-9A38-F63AE852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115" name="Text Box 12">
            <a:extLst>
              <a:ext uri="{FF2B5EF4-FFF2-40B4-BE49-F238E27FC236}">
                <a16:creationId xmlns:a16="http://schemas.microsoft.com/office/drawing/2014/main" id="{A8109EA5-55BE-435A-8BD8-A8BD71E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119" name="Text Box 29">
            <a:extLst>
              <a:ext uri="{FF2B5EF4-FFF2-40B4-BE49-F238E27FC236}">
                <a16:creationId xmlns:a16="http://schemas.microsoft.com/office/drawing/2014/main" id="{77904D3F-279A-4D96-9327-A36BDC92E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1687D1-7449-43F9-81B6-086981874AA1}"/>
              </a:ext>
            </a:extLst>
          </p:cNvPr>
          <p:cNvCxnSpPr>
            <a:cxnSpLocks/>
          </p:cNvCxnSpPr>
          <p:nvPr/>
        </p:nvCxnSpPr>
        <p:spPr>
          <a:xfrm flipH="1">
            <a:off x="4565719" y="2327946"/>
            <a:ext cx="2094970" cy="5888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7781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53">
            <a:extLst>
              <a:ext uri="{FF2B5EF4-FFF2-40B4-BE49-F238E27FC236}">
                <a16:creationId xmlns:a16="http://schemas.microsoft.com/office/drawing/2014/main" id="{992A4717-4276-43DA-B80E-8A0299C48891}"/>
              </a:ext>
            </a:extLst>
          </p:cNvPr>
          <p:cNvSpPr/>
          <p:nvPr/>
        </p:nvSpPr>
        <p:spPr>
          <a:xfrm>
            <a:off x="2238259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Arc 5">
            <a:extLst>
              <a:ext uri="{FF2B5EF4-FFF2-40B4-BE49-F238E27FC236}">
                <a16:creationId xmlns:a16="http://schemas.microsoft.com/office/drawing/2014/main" id="{D0E9AC20-DF50-4979-A995-3E9E95731F87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Arc 5">
            <a:extLst>
              <a:ext uri="{FF2B5EF4-FFF2-40B4-BE49-F238E27FC236}">
                <a16:creationId xmlns:a16="http://schemas.microsoft.com/office/drawing/2014/main" id="{AA28557D-7A3A-46C6-963C-C91AFB2665A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85EBE7-2532-46AB-A373-5F6A585B6E2D}"/>
              </a:ext>
            </a:extLst>
          </p:cNvPr>
          <p:cNvCxnSpPr>
            <a:cxnSpLocks/>
            <a:endCxn id="32" idx="2"/>
          </p:cNvCxnSpPr>
          <p:nvPr/>
        </p:nvCxnSpPr>
        <p:spPr>
          <a:xfrm flipH="1">
            <a:off x="4565719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3925B0-E877-4888-BE28-C9837AE86293}"/>
              </a:ext>
            </a:extLst>
          </p:cNvPr>
          <p:cNvCxnSpPr>
            <a:stCxn id="32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FB6D1779-DE10-4379-B4F1-85AEC53D0E26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B84EC03C-617D-4417-981C-0F6C66C8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401818"/>
            <a:ext cx="1606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D418DEED-D1F7-43B7-A541-70CB257D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45" name="Text Box 12">
            <a:extLst>
              <a:ext uri="{FF2B5EF4-FFF2-40B4-BE49-F238E27FC236}">
                <a16:creationId xmlns:a16="http://schemas.microsoft.com/office/drawing/2014/main" id="{E07881F6-3A92-4E20-807D-880105FCD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6" name="Line 17">
            <a:extLst>
              <a:ext uri="{FF2B5EF4-FFF2-40B4-BE49-F238E27FC236}">
                <a16:creationId xmlns:a16="http://schemas.microsoft.com/office/drawing/2014/main" id="{16C2BBAE-7724-4E69-86D1-A2A819EC354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05621" y="216833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31E31CD3-DFE8-4B8D-B64E-1FD1856D7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8" name="Line 10">
            <a:extLst>
              <a:ext uri="{FF2B5EF4-FFF2-40B4-BE49-F238E27FC236}">
                <a16:creationId xmlns:a16="http://schemas.microsoft.com/office/drawing/2014/main" id="{B82B59FC-C689-4E11-A671-FECE87B31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8529A037-ADDB-4344-8282-57C99FA3E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884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95CA33DB-5563-443E-9336-DB73EF421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2419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93731FBD-DBAD-4A7B-915E-AAFF1C49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382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55" name="Line 17">
            <a:extLst>
              <a:ext uri="{FF2B5EF4-FFF2-40B4-BE49-F238E27FC236}">
                <a16:creationId xmlns:a16="http://schemas.microsoft.com/office/drawing/2014/main" id="{239A637B-B0E2-46DE-831A-B2D840356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1614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05568C48-A57A-499B-89B9-08BC578E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3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lang="en-US" sz="15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1421BB39-80E1-464D-B7A4-D9056F90B601}"/>
              </a:ext>
            </a:extLst>
          </p:cNvPr>
          <p:cNvSpPr/>
          <p:nvPr/>
        </p:nvSpPr>
        <p:spPr>
          <a:xfrm>
            <a:off x="6655962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5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B8A6B7-9C48-4E2B-BFA1-AB3D2B06D610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427F3B9D-6BE1-4092-858E-024285053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5" y="2314001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≈ ground distance</a:t>
            </a:r>
          </a:p>
        </p:txBody>
      </p:sp>
      <p:sp>
        <p:nvSpPr>
          <p:cNvPr id="61" name="Line 17">
            <a:extLst>
              <a:ext uri="{FF2B5EF4-FFF2-40B4-BE49-F238E27FC236}">
                <a16:creationId xmlns:a16="http://schemas.microsoft.com/office/drawing/2014/main" id="{2C8D7560-D511-41FF-84C1-B56B77475B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95593" y="2187389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A4DBA17-CAB7-48A2-AD10-F334D48B1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will be used for SPCS2022 (minimizes distortion with respect to topography)</a:t>
            </a:r>
          </a:p>
        </p:txBody>
      </p:sp>
      <p:sp>
        <p:nvSpPr>
          <p:cNvPr id="64" name="Text Box 29">
            <a:extLst>
              <a:ext uri="{FF2B5EF4-FFF2-40B4-BE49-F238E27FC236}">
                <a16:creationId xmlns:a16="http://schemas.microsoft.com/office/drawing/2014/main" id="{0CD03C40-754B-47B1-952F-63CE78A15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dirty="0">
                <a:solidFill>
                  <a:srgbClr val="000000"/>
                </a:solidFill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B2459B-06F8-4926-9370-891D372E0573}"/>
              </a:ext>
            </a:extLst>
          </p:cNvPr>
          <p:cNvCxnSpPr>
            <a:cxnSpLocks/>
          </p:cNvCxnSpPr>
          <p:nvPr/>
        </p:nvCxnSpPr>
        <p:spPr>
          <a:xfrm flipH="1">
            <a:off x="4565719" y="2327946"/>
            <a:ext cx="2094970" cy="5888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715B396E-CC3B-487C-BDB5-C56CF6981008}"/>
              </a:ext>
            </a:extLst>
          </p:cNvPr>
          <p:cNvSpPr/>
          <p:nvPr/>
        </p:nvSpPr>
        <p:spPr>
          <a:xfrm rot="542062">
            <a:off x="-711284" y="1942536"/>
            <a:ext cx="10972800" cy="10972800"/>
          </a:xfrm>
          <a:prstGeom prst="arc">
            <a:avLst>
              <a:gd name="adj1" fmla="val 16200000"/>
              <a:gd name="adj2" fmla="val 16882657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6461B4E7-E04E-4683-B599-7466D0E2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214240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FFFF"/>
              </a:solidFill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7291DD6-E92E-48B8-89D5-A128E1A72F07}"/>
              </a:ext>
            </a:extLst>
          </p:cNvPr>
          <p:cNvCxnSpPr/>
          <p:nvPr/>
        </p:nvCxnSpPr>
        <p:spPr>
          <a:xfrm flipV="1">
            <a:off x="5626890" y="2142404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5679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52321A-46A3-4C3A-8F68-F11DA248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767678-FDD4-4962-AB9A-74D5CAE5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NSRS Modernization Industry Workshop</a:t>
            </a:r>
            <a:br>
              <a:rPr lang="en-US" dirty="0"/>
            </a:br>
            <a:r>
              <a:rPr lang="en-US" dirty="0"/>
              <a:t>State Plane Coordinate System of 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B6D91E-3129-48D8-AD39-9C4FDF5C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distortion and zone size</a:t>
            </a:r>
          </a:p>
          <a:p>
            <a:pPr lvl="1"/>
            <a:r>
              <a:rPr lang="en-US" dirty="0"/>
              <a:t>Allow “low distortion projections”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SPCS2022 parameters and computations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168732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9C71DA6-B310-4E9A-BE41-D77331B98AE2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11436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27373</TotalTime>
  <Words>1439</Words>
  <Application>Microsoft Office PowerPoint</Application>
  <PresentationFormat>On-screen Show (4:3)</PresentationFormat>
  <Paragraphs>304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Calibri</vt:lpstr>
      <vt:lpstr>Times New Roman</vt:lpstr>
      <vt:lpstr>Verdana</vt:lpstr>
      <vt:lpstr>Wingdings</vt:lpstr>
      <vt:lpstr>1_Office Theme</vt:lpstr>
      <vt:lpstr>1_Globe</vt:lpstr>
      <vt:lpstr>PowerPoint Presentation</vt:lpstr>
      <vt:lpstr>A New State Plane Coordinate System</vt:lpstr>
      <vt:lpstr>Recent activity at NGS on State Plane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Default SPCS2022 would look a lot like SPCS 83…</vt:lpstr>
      <vt:lpstr>PowerPoint Presentation</vt:lpstr>
      <vt:lpstr>Statewide and “layered” zones</vt:lpstr>
      <vt:lpstr>Kentucky layered zones</vt:lpstr>
      <vt:lpstr>Kentucky layered zones</vt:lpstr>
      <vt:lpstr>PowerPoint Presentation</vt:lpstr>
      <vt:lpstr>Linear distortion design criteria</vt:lpstr>
      <vt:lpstr>PowerPoint Presentation</vt:lpstr>
      <vt:lpstr>PowerPoint Presentation</vt:lpstr>
      <vt:lpstr>“Special purpose” zones</vt:lpstr>
      <vt:lpstr>PowerPoint Presentation</vt:lpstr>
      <vt:lpstr>Providing SPCS2022 Parameters</vt:lpstr>
      <vt:lpstr>SPCS2022 Computations</vt:lpstr>
      <vt:lpstr>Deadlines for SPCS2022 input</vt:lpstr>
      <vt:lpstr>Summary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Michael Dennis</cp:lastModifiedBy>
  <cp:revision>1065</cp:revision>
  <dcterms:created xsi:type="dcterms:W3CDTF">2017-09-13T12:33:59Z</dcterms:created>
  <dcterms:modified xsi:type="dcterms:W3CDTF">2018-05-07T13:13:46Z</dcterms:modified>
</cp:coreProperties>
</file>