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58" r:id="rId3"/>
    <p:sldId id="256" r:id="rId4"/>
    <p:sldId id="261" r:id="rId5"/>
    <p:sldId id="260" r:id="rId6"/>
    <p:sldId id="262" r:id="rId7"/>
    <p:sldId id="263" r:id="rId8"/>
    <p:sldId id="264" r:id="rId9"/>
    <p:sldId id="268" r:id="rId10"/>
    <p:sldId id="270" r:id="rId11"/>
    <p:sldId id="269" r:id="rId12"/>
    <p:sldId id="272" r:id="rId13"/>
    <p:sldId id="273" r:id="rId14"/>
    <p:sldId id="277" r:id="rId15"/>
    <p:sldId id="276" r:id="rId16"/>
    <p:sldId id="275" r:id="rId17"/>
    <p:sldId id="274" r:id="rId18"/>
    <p:sldId id="282" r:id="rId19"/>
    <p:sldId id="278" r:id="rId20"/>
    <p:sldId id="279" r:id="rId21"/>
    <p:sldId id="280" r:id="rId22"/>
    <p:sldId id="281" r:id="rId23"/>
    <p:sldId id="283" r:id="rId24"/>
    <p:sldId id="284" r:id="rId25"/>
    <p:sldId id="285" r:id="rId26"/>
    <p:sldId id="286" r:id="rId27"/>
    <p:sldId id="287" r:id="rId28"/>
    <p:sldId id="288" r:id="rId29"/>
    <p:sldId id="290" r:id="rId30"/>
    <p:sldId id="291" r:id="rId31"/>
    <p:sldId id="292" r:id="rId32"/>
    <p:sldId id="293" r:id="rId33"/>
    <p:sldId id="294" r:id="rId34"/>
    <p:sldId id="298" r:id="rId35"/>
    <p:sldId id="299" r:id="rId36"/>
    <p:sldId id="303" r:id="rId37"/>
    <p:sldId id="307" r:id="rId38"/>
    <p:sldId id="306" r:id="rId39"/>
    <p:sldId id="305"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00" d="100"/>
          <a:sy n="100" d="100"/>
        </p:scale>
        <p:origin x="1068"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228262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780874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168165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212919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1037100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1085526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9/19/2023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27.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a:bodyPr>
          <a:lstStyle/>
          <a:p>
            <a:r>
              <a:rPr lang="en-US" sz="3100" dirty="0">
                <a:solidFill>
                  <a:srgbClr val="002E97"/>
                </a:solidFill>
                <a:latin typeface="+mn-lt"/>
                <a:cs typeface="Times New Roman" panose="02020603050405020304" pitchFamily="18" charset="0"/>
              </a:rPr>
              <a:t>The National Spatial Reference System:</a:t>
            </a:r>
            <a:br>
              <a:rPr lang="en-US" sz="3100"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the Common Foundation of Surveying and GIS</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26485"/>
            <a:ext cx="6400800" cy="727212"/>
          </a:xfrm>
        </p:spPr>
        <p:txBody>
          <a:bodyPr/>
          <a:lstStyle/>
          <a:p>
            <a:r>
              <a:rPr lang="en-US" dirty="0">
                <a:solidFill>
                  <a:srgbClr val="002E97"/>
                </a:solidFill>
                <a:latin typeface="+mn-lt"/>
                <a:cs typeface="Times New Roman" panose="02020603050405020304" pitchFamily="18" charset="0"/>
              </a:rPr>
              <a:t>2023 GIS in the Rockies</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274982" cy="369332"/>
          </a:xfrm>
          <a:prstGeom prst="rect">
            <a:avLst/>
          </a:prstGeom>
          <a:noFill/>
        </p:spPr>
        <p:txBody>
          <a:bodyPr wrap="none" rtlCol="0">
            <a:spAutoFit/>
          </a:bodyPr>
          <a:lstStyle/>
          <a:p>
            <a:r>
              <a:rPr lang="en-US" dirty="0">
                <a:solidFill>
                  <a:srgbClr val="002E97"/>
                </a:solidFill>
              </a:rPr>
              <a:t>September 20, 2023</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34075"/>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283888"/>
            <a:ext cx="3279228" cy="1125263"/>
          </a:xfrm>
        </p:spPr>
        <p:txBody>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99% Complete (9/13/2023)</a:t>
            </a:r>
          </a:p>
        </p:txBody>
      </p:sp>
      <p:pic>
        <p:nvPicPr>
          <p:cNvPr id="6" name="Picture 5">
            <a:extLst>
              <a:ext uri="{FF2B5EF4-FFF2-40B4-BE49-F238E27FC236}">
                <a16:creationId xmlns:a16="http://schemas.microsoft.com/office/drawing/2014/main" id="{DDF7CD7F-EC0B-4D04-9D9C-7E503D114783}"/>
              </a:ext>
            </a:extLst>
          </p:cNvPr>
          <p:cNvPicPr>
            <a:picLocks noChangeAspect="1"/>
          </p:cNvPicPr>
          <p:nvPr/>
        </p:nvPicPr>
        <p:blipFill>
          <a:blip r:embed="rId4"/>
          <a:stretch>
            <a:fillRect/>
          </a:stretch>
        </p:blipFill>
        <p:spPr>
          <a:xfrm>
            <a:off x="130065" y="1234598"/>
            <a:ext cx="8883869" cy="3908902"/>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pic>
        <p:nvPicPr>
          <p:cNvPr id="8" name="Picture 2" descr="https://geodesy.noaa.gov/CORS/SitePhotos/Required/stbt/stbt_ant_000.jpg">
            <a:extLst>
              <a:ext uri="{FF2B5EF4-FFF2-40B4-BE49-F238E27FC236}">
                <a16:creationId xmlns:a16="http://schemas.microsoft.com/office/drawing/2014/main" id="{9A821FD2-A058-4004-AF58-1B6D788C00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geodesy.noaa.gov/CORS/SitePhotos/Required/cobk/cobk_ant_roof.jpg">
            <a:extLst>
              <a:ext uri="{FF2B5EF4-FFF2-40B4-BE49-F238E27FC236}">
                <a16:creationId xmlns:a16="http://schemas.microsoft.com/office/drawing/2014/main" id="{F3F82791-29AA-4B1B-BDE7-4E51F7FA953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CEB15A-306F-4EBE-B9A2-0CD36F86DD04}"/>
              </a:ext>
            </a:extLst>
          </p:cNvPr>
          <p:cNvSpPr txBox="1"/>
          <p:nvPr/>
        </p:nvSpPr>
        <p:spPr>
          <a:xfrm>
            <a:off x="6362309" y="1404501"/>
            <a:ext cx="1147107"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sp>
        <p:nvSpPr>
          <p:cNvPr id="16" name="TextBox 15">
            <a:extLst>
              <a:ext uri="{FF2B5EF4-FFF2-40B4-BE49-F238E27FC236}">
                <a16:creationId xmlns:a16="http://schemas.microsoft.com/office/drawing/2014/main" id="{668E4C2E-46BC-451A-96CF-5C60F5BC5297}"/>
              </a:ext>
            </a:extLst>
          </p:cNvPr>
          <p:cNvSpPr txBox="1"/>
          <p:nvPr/>
        </p:nvSpPr>
        <p:spPr>
          <a:xfrm>
            <a:off x="6128269" y="3318678"/>
            <a:ext cx="161518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Steamboat </a:t>
            </a: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79628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37"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315452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6" name="TextBox 5">
            <a:extLst>
              <a:ext uri="{FF2B5EF4-FFF2-40B4-BE49-F238E27FC236}">
                <a16:creationId xmlns:a16="http://schemas.microsoft.com/office/drawing/2014/main" id="{F2597E51-3AAD-40F3-86F8-6CE51356A94E}"/>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7" name="TextBox 6">
            <a:extLst>
              <a:ext uri="{FF2B5EF4-FFF2-40B4-BE49-F238E27FC236}">
                <a16:creationId xmlns:a16="http://schemas.microsoft.com/office/drawing/2014/main" id="{1A7E123D-A703-424A-897F-67619463E559}"/>
              </a:ext>
            </a:extLst>
          </p:cNvPr>
          <p:cNvSpPr txBox="1"/>
          <p:nvPr/>
        </p:nvSpPr>
        <p:spPr>
          <a:xfrm>
            <a:off x="3619792" y="4210832"/>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8" name="TextBox 7">
            <a:extLst>
              <a:ext uri="{FF2B5EF4-FFF2-40B4-BE49-F238E27FC236}">
                <a16:creationId xmlns:a16="http://schemas.microsoft.com/office/drawing/2014/main" id="{BF8ABFF5-828D-4E6F-9318-C91BE802D7A2}"/>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~1,200 Completed in 2023</a:t>
            </a:r>
          </a:p>
        </p:txBody>
      </p:sp>
      <p:pic>
        <p:nvPicPr>
          <p:cNvPr id="9" name="Picture 8" descr="Map of GPS on Bench Marks Web Map">
            <a:extLst>
              <a:ext uri="{FF2B5EF4-FFF2-40B4-BE49-F238E27FC236}">
                <a16:creationId xmlns:a16="http://schemas.microsoft.com/office/drawing/2014/main" id="{32F282EC-E99B-4EF9-985D-36CF036DF7C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4" name="Picture 3">
            <a:extLst>
              <a:ext uri="{FF2B5EF4-FFF2-40B4-BE49-F238E27FC236}">
                <a16:creationId xmlns:a16="http://schemas.microsoft.com/office/drawing/2014/main" id="{D0CCB104-A4E2-4836-8649-28DF591CBFB5}"/>
              </a:ext>
            </a:extLst>
          </p:cNvPr>
          <p:cNvPicPr>
            <a:picLocks noChangeAspect="1"/>
          </p:cNvPicPr>
          <p:nvPr/>
        </p:nvPicPr>
        <p:blipFill>
          <a:blip r:embed="rId5"/>
          <a:stretch>
            <a:fillRect/>
          </a:stretch>
        </p:blipFill>
        <p:spPr>
          <a:xfrm>
            <a:off x="3540885" y="1389814"/>
            <a:ext cx="5364381" cy="2601166"/>
          </a:xfrm>
          <a:prstGeom prst="rect">
            <a:avLst/>
          </a:prstGeom>
        </p:spPr>
      </p:pic>
    </p:spTree>
    <p:extLst>
      <p:ext uri="{BB962C8B-B14F-4D97-AF65-F5344CB8AC3E}">
        <p14:creationId xmlns:p14="http://schemas.microsoft.com/office/powerpoint/2010/main" val="277579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6DFE6C-C0FE-44FC-B097-4A5F1A393F8C}"/>
              </a:ext>
            </a:extLst>
          </p:cNvPr>
          <p:cNvPicPr>
            <a:picLocks noChangeAspect="1"/>
          </p:cNvPicPr>
          <p:nvPr/>
        </p:nvPicPr>
        <p:blipFill>
          <a:blip r:embed="rId4"/>
          <a:stretch>
            <a:fillRect/>
          </a:stretch>
        </p:blipFill>
        <p:spPr>
          <a:xfrm>
            <a:off x="8230" y="1838708"/>
            <a:ext cx="6780832" cy="3287997"/>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5198630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~43,100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~7,700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~4,600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~1,700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86663" y="381306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23925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2" name="Group 11">
            <a:extLst>
              <a:ext uri="{FF2B5EF4-FFF2-40B4-BE49-F238E27FC236}">
                <a16:creationId xmlns:a16="http://schemas.microsoft.com/office/drawing/2014/main" id="{9ACF3AB2-9512-447E-9666-4C78200AEEAD}"/>
              </a:ext>
            </a:extLst>
          </p:cNvPr>
          <p:cNvGrpSpPr/>
          <p:nvPr/>
        </p:nvGrpSpPr>
        <p:grpSpPr>
          <a:xfrm>
            <a:off x="2124635" y="3868202"/>
            <a:ext cx="1111484" cy="771312"/>
            <a:chOff x="2124635" y="3868202"/>
            <a:chExt cx="1111484" cy="771312"/>
          </a:xfrm>
        </p:grpSpPr>
        <p:sp>
          <p:nvSpPr>
            <p:cNvPr id="14" name="Rectangular Callout 6">
              <a:extLst>
                <a:ext uri="{FF2B5EF4-FFF2-40B4-BE49-F238E27FC236}">
                  <a16:creationId xmlns:a16="http://schemas.microsoft.com/office/drawing/2014/main" id="{B64EC453-5C10-4E24-8B39-2E0581F5C94F}"/>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29365-6251-40F5-AABC-C447F7F4EF57}"/>
              </a:ext>
            </a:extLst>
          </p:cNvPr>
          <p:cNvPicPr>
            <a:picLocks noChangeAspect="1"/>
          </p:cNvPicPr>
          <p:nvPr/>
        </p:nvPicPr>
        <p:blipFill>
          <a:blip r:embed="rId4"/>
          <a:stretch>
            <a:fillRect/>
          </a:stretch>
        </p:blipFill>
        <p:spPr>
          <a:xfrm>
            <a:off x="163417" y="923424"/>
            <a:ext cx="5538812" cy="416052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4" name="TextBox 13">
            <a:extLst>
              <a:ext uri="{FF2B5EF4-FFF2-40B4-BE49-F238E27FC236}">
                <a16:creationId xmlns:a16="http://schemas.microsoft.com/office/drawing/2014/main" id="{495C5487-8EFE-454B-BDAB-5B4D875A3DF6}"/>
              </a:ext>
            </a:extLst>
          </p:cNvPr>
          <p:cNvSpPr txBox="1"/>
          <p:nvPr/>
        </p:nvSpPr>
        <p:spPr>
          <a:xfrm>
            <a:off x="3982919"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 acting)</a:t>
            </a:r>
          </a:p>
        </p:txBody>
      </p:sp>
      <p:pic>
        <p:nvPicPr>
          <p:cNvPr id="9" name="Picture 8">
            <a:extLst>
              <a:ext uri="{FF2B5EF4-FFF2-40B4-BE49-F238E27FC236}">
                <a16:creationId xmlns:a16="http://schemas.microsoft.com/office/drawing/2014/main" id="{14524357-0CAF-4999-A90E-60A025519757}"/>
              </a:ext>
            </a:extLst>
          </p:cNvPr>
          <p:cNvPicPr>
            <a:picLocks noChangeAspect="1"/>
          </p:cNvPicPr>
          <p:nvPr/>
        </p:nvPicPr>
        <p:blipFill>
          <a:blip r:embed="rId6"/>
          <a:stretch>
            <a:fillRect/>
          </a:stretch>
        </p:blipFill>
        <p:spPr>
          <a:xfrm>
            <a:off x="5961096" y="923424"/>
            <a:ext cx="2955799" cy="2229212"/>
          </a:xfrm>
          <a:prstGeom prst="rect">
            <a:avLst/>
          </a:prstGeom>
        </p:spPr>
      </p:pic>
    </p:spTree>
    <p:extLst>
      <p:ext uri="{BB962C8B-B14F-4D97-AF65-F5344CB8AC3E}">
        <p14:creationId xmlns:p14="http://schemas.microsoft.com/office/powerpoint/2010/main" val="216175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850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Make sure to note Geoid Models used for GNSS data</a:t>
            </a:r>
          </a:p>
        </p:txBody>
      </p:sp>
    </p:spTree>
    <p:extLst>
      <p:ext uri="{BB962C8B-B14F-4D97-AF65-F5344CB8AC3E}">
        <p14:creationId xmlns:p14="http://schemas.microsoft.com/office/powerpoint/2010/main" val="1822773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grpSp>
        <p:nvGrpSpPr>
          <p:cNvPr id="9" name="Group 8">
            <a:extLst>
              <a:ext uri="{FF2B5EF4-FFF2-40B4-BE49-F238E27FC236}">
                <a16:creationId xmlns:a16="http://schemas.microsoft.com/office/drawing/2014/main" id="{F56494AD-322B-42B0-ADE6-A930F5244173}"/>
              </a:ext>
            </a:extLst>
          </p:cNvPr>
          <p:cNvGrpSpPr/>
          <p:nvPr/>
        </p:nvGrpSpPr>
        <p:grpSpPr>
          <a:xfrm>
            <a:off x="641214" y="930450"/>
            <a:ext cx="7783988" cy="3774424"/>
            <a:chOff x="641214" y="930450"/>
            <a:chExt cx="7783988" cy="3774424"/>
          </a:xfrm>
        </p:grpSpPr>
        <p:pic>
          <p:nvPicPr>
            <p:cNvPr id="4" name="Picture 3">
              <a:extLst>
                <a:ext uri="{FF2B5EF4-FFF2-40B4-BE49-F238E27FC236}">
                  <a16:creationId xmlns:a16="http://schemas.microsoft.com/office/drawing/2014/main" id="{4B1F2EB7-48B0-4682-B17D-3B51C3F7E91A}"/>
                </a:ext>
              </a:extLst>
            </p:cNvPr>
            <p:cNvPicPr>
              <a:picLocks noChangeAspect="1"/>
            </p:cNvPicPr>
            <p:nvPr/>
          </p:nvPicPr>
          <p:blipFill>
            <a:blip r:embed="rId4"/>
            <a:stretch>
              <a:fillRect/>
            </a:stretch>
          </p:blipFill>
          <p:spPr>
            <a:xfrm>
              <a:off x="641214" y="930450"/>
              <a:ext cx="7783988" cy="3774424"/>
            </a:xfrm>
            <a:prstGeom prst="rect">
              <a:avLst/>
            </a:prstGeom>
          </p:spPr>
        </p:pic>
        <p:pic>
          <p:nvPicPr>
            <p:cNvPr id="8" name="Picture 7">
              <a:extLst>
                <a:ext uri="{FF2B5EF4-FFF2-40B4-BE49-F238E27FC236}">
                  <a16:creationId xmlns:a16="http://schemas.microsoft.com/office/drawing/2014/main" id="{778F7882-795F-48EA-A898-A1CBAE420023}"/>
                </a:ext>
              </a:extLst>
            </p:cNvPr>
            <p:cNvPicPr>
              <a:picLocks noChangeAspect="1"/>
            </p:cNvPicPr>
            <p:nvPr/>
          </p:nvPicPr>
          <p:blipFill>
            <a:blip r:embed="rId5"/>
            <a:stretch>
              <a:fillRect/>
            </a:stretch>
          </p:blipFill>
          <p:spPr>
            <a:xfrm>
              <a:off x="884565" y="1206210"/>
              <a:ext cx="1416675" cy="3191170"/>
            </a:xfrm>
            <a:prstGeom prst="rect">
              <a:avLst/>
            </a:prstGeom>
          </p:spPr>
        </p:pic>
      </p:grpSp>
    </p:spTree>
    <p:extLst>
      <p:ext uri="{BB962C8B-B14F-4D97-AF65-F5344CB8AC3E}">
        <p14:creationId xmlns:p14="http://schemas.microsoft.com/office/powerpoint/2010/main" val="2343205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5.1 for RTN/RTK Vectors</a:t>
            </a:r>
          </a:p>
        </p:txBody>
      </p:sp>
      <p:pic>
        <p:nvPicPr>
          <p:cNvPr id="6" name="Content Placeholder 3" descr="Photo of the OPUS Projects Application">
            <a:extLst>
              <a:ext uri="{FF2B5EF4-FFF2-40B4-BE49-F238E27FC236}">
                <a16:creationId xmlns:a16="http://schemas.microsoft.com/office/drawing/2014/main" id="{DBE18796-56C1-4B23-B902-3779C205DAE2}"/>
              </a:ext>
            </a:extLst>
          </p:cNvPr>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7" name="Rectangle 6">
            <a:extLst>
              <a:ext uri="{FF2B5EF4-FFF2-40B4-BE49-F238E27FC236}">
                <a16:creationId xmlns:a16="http://schemas.microsoft.com/office/drawing/2014/main" id="{3AE237DC-7213-46BF-BECB-1A05D2235747}"/>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87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DD4D-8701-46D9-96B9-BDFE65DF3B0A}"/>
              </a:ext>
            </a:extLst>
          </p:cNvPr>
          <p:cNvSpPr>
            <a:spLocks noGrp="1"/>
          </p:cNvSpPr>
          <p:nvPr>
            <p:ph type="title"/>
          </p:nvPr>
        </p:nvSpPr>
        <p:spPr>
          <a:xfrm>
            <a:off x="108827" y="375027"/>
            <a:ext cx="8697075" cy="857250"/>
          </a:xfrm>
        </p:spPr>
        <p:txBody>
          <a:bodyPr>
            <a:normAutofit/>
          </a:bodyPr>
          <a:lstStyle/>
          <a:p>
            <a:r>
              <a:rPr lang="en-US" sz="3600" dirty="0">
                <a:solidFill>
                  <a:srgbClr val="002E97"/>
                </a:solidFill>
                <a:latin typeface="+mn-lt"/>
                <a:cs typeface="Times New Roman" panose="02020603050405020304" pitchFamily="18" charset="0"/>
              </a:rPr>
              <a:t>Colorado 14k Mountain Heights</a:t>
            </a:r>
          </a:p>
        </p:txBody>
      </p:sp>
      <p:sp>
        <p:nvSpPr>
          <p:cNvPr id="3" name="Content Placeholder 2">
            <a:extLst>
              <a:ext uri="{FF2B5EF4-FFF2-40B4-BE49-F238E27FC236}">
                <a16:creationId xmlns:a16="http://schemas.microsoft.com/office/drawing/2014/main" id="{20CF2079-D320-47A9-8266-60C99A697099}"/>
              </a:ext>
            </a:extLst>
          </p:cNvPr>
          <p:cNvSpPr>
            <a:spLocks noGrp="1"/>
          </p:cNvSpPr>
          <p:nvPr>
            <p:ph idx="1"/>
          </p:nvPr>
        </p:nvSpPr>
        <p:spPr>
          <a:xfrm>
            <a:off x="5647765" y="1263013"/>
            <a:ext cx="2692194" cy="3531394"/>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Mt Evans and Mt Bierstadt Height Modernization Survey</a:t>
            </a:r>
          </a:p>
          <a:p>
            <a:pPr marL="0" indent="0">
              <a:buNone/>
              <a:defRPr sz="2000">
                <a:solidFill>
                  <a:srgbClr val="17375E"/>
                </a:solidFill>
                <a:latin typeface="Arial"/>
                <a:ea typeface="Arial"/>
                <a:cs typeface="Arial"/>
                <a:sym typeface="Arial"/>
              </a:defRPr>
            </a:pPr>
            <a:endParaRPr lang="en-US" dirty="0">
              <a:solidFill>
                <a:srgbClr val="002E97"/>
              </a:solidFill>
            </a:endParaRPr>
          </a:p>
          <a:p>
            <a:pPr marL="0" indent="0">
              <a:buNone/>
              <a:defRPr sz="2000">
                <a:solidFill>
                  <a:srgbClr val="17375E"/>
                </a:solidFill>
                <a:latin typeface="Arial"/>
                <a:ea typeface="Arial"/>
                <a:cs typeface="Arial"/>
                <a:sym typeface="Arial"/>
              </a:defRPr>
            </a:pPr>
            <a:r>
              <a:rPr lang="en-US" dirty="0">
                <a:solidFill>
                  <a:srgbClr val="002E97"/>
                </a:solidFill>
              </a:rPr>
              <a:t>Surveyed 5 marks </a:t>
            </a:r>
          </a:p>
          <a:p>
            <a:pPr marL="400050" lvl="1" indent="0">
              <a:buNone/>
              <a:defRPr sz="2000">
                <a:solidFill>
                  <a:srgbClr val="17375E"/>
                </a:solidFill>
                <a:latin typeface="Arial"/>
                <a:ea typeface="Arial"/>
                <a:cs typeface="Arial"/>
                <a:sym typeface="Arial"/>
              </a:defRPr>
            </a:pPr>
            <a:r>
              <a:rPr lang="en-US" dirty="0">
                <a:solidFill>
                  <a:srgbClr val="002E97"/>
                </a:solidFill>
              </a:rPr>
              <a:t>2 on Mt Evans</a:t>
            </a:r>
          </a:p>
          <a:p>
            <a:pPr marL="400050" lvl="1" indent="0">
              <a:buNone/>
              <a:defRPr sz="2000">
                <a:solidFill>
                  <a:srgbClr val="17375E"/>
                </a:solidFill>
                <a:latin typeface="Arial"/>
                <a:ea typeface="Arial"/>
                <a:cs typeface="Arial"/>
                <a:sym typeface="Arial"/>
              </a:defRPr>
            </a:pPr>
            <a:r>
              <a:rPr lang="en-US" dirty="0">
                <a:solidFill>
                  <a:srgbClr val="002E97"/>
                </a:solidFill>
              </a:rPr>
              <a:t>1 on Mt Bierstadt</a:t>
            </a:r>
          </a:p>
          <a:p>
            <a:pPr marL="400050" lvl="1" indent="0">
              <a:buNone/>
              <a:defRPr sz="2000">
                <a:solidFill>
                  <a:srgbClr val="17375E"/>
                </a:solidFill>
                <a:latin typeface="Arial"/>
                <a:ea typeface="Arial"/>
                <a:cs typeface="Arial"/>
                <a:sym typeface="Arial"/>
              </a:defRPr>
            </a:pPr>
            <a:r>
              <a:rPr lang="en-US" dirty="0">
                <a:solidFill>
                  <a:srgbClr val="002E97"/>
                </a:solidFill>
              </a:rPr>
              <a:t>2 Bench Marks for vertical constraints</a:t>
            </a:r>
          </a:p>
        </p:txBody>
      </p:sp>
      <p:pic>
        <p:nvPicPr>
          <p:cNvPr id="4" name="Picture 3">
            <a:extLst>
              <a:ext uri="{FF2B5EF4-FFF2-40B4-BE49-F238E27FC236}">
                <a16:creationId xmlns:a16="http://schemas.microsoft.com/office/drawing/2014/main" id="{C4E1473F-99B4-49C8-A9DB-7D1657479A58}"/>
              </a:ext>
            </a:extLst>
          </p:cNvPr>
          <p:cNvPicPr>
            <a:picLocks noChangeAspect="1"/>
          </p:cNvPicPr>
          <p:nvPr/>
        </p:nvPicPr>
        <p:blipFill>
          <a:blip r:embed="rId4"/>
          <a:stretch>
            <a:fillRect/>
          </a:stretch>
        </p:blipFill>
        <p:spPr>
          <a:xfrm>
            <a:off x="108827" y="1331740"/>
            <a:ext cx="5474098" cy="3462667"/>
          </a:xfrm>
          <a:prstGeom prst="rect">
            <a:avLst/>
          </a:prstGeom>
        </p:spPr>
      </p:pic>
    </p:spTree>
    <p:extLst>
      <p:ext uri="{BB962C8B-B14F-4D97-AF65-F5344CB8AC3E}">
        <p14:creationId xmlns:p14="http://schemas.microsoft.com/office/powerpoint/2010/main" val="2623192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ACD72D-78FD-4C8D-B5E7-2603DECA50C0}"/>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Mt Evans and Mt Bierstadt</a:t>
            </a:r>
          </a:p>
        </p:txBody>
      </p:sp>
      <p:pic>
        <p:nvPicPr>
          <p:cNvPr id="9" name="Picture 8">
            <a:extLst>
              <a:ext uri="{FF2B5EF4-FFF2-40B4-BE49-F238E27FC236}">
                <a16:creationId xmlns:a16="http://schemas.microsoft.com/office/drawing/2014/main" id="{D0D4D88F-492D-4808-8E71-52BE38520F78}"/>
              </a:ext>
            </a:extLst>
          </p:cNvPr>
          <p:cNvPicPr>
            <a:picLocks noChangeAspect="1"/>
          </p:cNvPicPr>
          <p:nvPr/>
        </p:nvPicPr>
        <p:blipFill>
          <a:blip r:embed="rId4"/>
          <a:stretch>
            <a:fillRect/>
          </a:stretch>
        </p:blipFill>
        <p:spPr>
          <a:xfrm>
            <a:off x="0" y="1305409"/>
            <a:ext cx="3071800" cy="1721939"/>
          </a:xfrm>
          <a:prstGeom prst="rect">
            <a:avLst/>
          </a:prstGeom>
        </p:spPr>
      </p:pic>
      <p:pic>
        <p:nvPicPr>
          <p:cNvPr id="10" name="Picture 9">
            <a:extLst>
              <a:ext uri="{FF2B5EF4-FFF2-40B4-BE49-F238E27FC236}">
                <a16:creationId xmlns:a16="http://schemas.microsoft.com/office/drawing/2014/main" id="{8A93B5E2-6FCE-416A-AFA8-C07721F480E1}"/>
              </a:ext>
            </a:extLst>
          </p:cNvPr>
          <p:cNvPicPr>
            <a:picLocks noChangeAspect="1"/>
          </p:cNvPicPr>
          <p:nvPr/>
        </p:nvPicPr>
        <p:blipFill rotWithShape="1">
          <a:blip r:embed="rId5"/>
          <a:srcRect l="5530" t="26615" r="29415" b="22720"/>
          <a:stretch/>
        </p:blipFill>
        <p:spPr>
          <a:xfrm>
            <a:off x="5739973" y="1305409"/>
            <a:ext cx="3404027" cy="1988285"/>
          </a:xfrm>
          <a:prstGeom prst="rect">
            <a:avLst/>
          </a:prstGeom>
        </p:spPr>
      </p:pic>
      <p:pic>
        <p:nvPicPr>
          <p:cNvPr id="11" name="Picture 10">
            <a:extLst>
              <a:ext uri="{FF2B5EF4-FFF2-40B4-BE49-F238E27FC236}">
                <a16:creationId xmlns:a16="http://schemas.microsoft.com/office/drawing/2014/main" id="{520F590E-DD5A-45AA-BF77-21186B97F9FD}"/>
              </a:ext>
            </a:extLst>
          </p:cNvPr>
          <p:cNvPicPr>
            <a:picLocks noChangeAspect="1"/>
          </p:cNvPicPr>
          <p:nvPr/>
        </p:nvPicPr>
        <p:blipFill>
          <a:blip r:embed="rId6"/>
          <a:stretch>
            <a:fillRect/>
          </a:stretch>
        </p:blipFill>
        <p:spPr>
          <a:xfrm>
            <a:off x="3071800" y="1305409"/>
            <a:ext cx="2668173" cy="1721485"/>
          </a:xfrm>
          <a:prstGeom prst="rect">
            <a:avLst/>
          </a:prstGeom>
        </p:spPr>
      </p:pic>
      <p:pic>
        <p:nvPicPr>
          <p:cNvPr id="12" name="Picture 11">
            <a:extLst>
              <a:ext uri="{FF2B5EF4-FFF2-40B4-BE49-F238E27FC236}">
                <a16:creationId xmlns:a16="http://schemas.microsoft.com/office/drawing/2014/main" id="{06AAC52E-E9E2-4771-A034-90F3EB98FA5D}"/>
              </a:ext>
            </a:extLst>
          </p:cNvPr>
          <p:cNvPicPr>
            <a:picLocks noChangeAspect="1"/>
          </p:cNvPicPr>
          <p:nvPr/>
        </p:nvPicPr>
        <p:blipFill>
          <a:blip r:embed="rId7"/>
          <a:stretch>
            <a:fillRect/>
          </a:stretch>
        </p:blipFill>
        <p:spPr>
          <a:xfrm>
            <a:off x="0" y="3027348"/>
            <a:ext cx="9144000" cy="2106067"/>
          </a:xfrm>
          <a:prstGeom prst="rect">
            <a:avLst/>
          </a:prstGeom>
        </p:spPr>
      </p:pic>
    </p:spTree>
    <p:extLst>
      <p:ext uri="{BB962C8B-B14F-4D97-AF65-F5344CB8AC3E}">
        <p14:creationId xmlns:p14="http://schemas.microsoft.com/office/powerpoint/2010/main" val="1788151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85" y="720464"/>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42901"/>
            <a:ext cx="8229600" cy="857250"/>
          </a:xfrm>
        </p:spPr>
        <p:txBody>
          <a:bodyPr>
            <a:normAutofit/>
          </a:bodyPr>
          <a:lstStyle/>
          <a:p>
            <a:r>
              <a:rPr lang="en-US" sz="4000" dirty="0">
                <a:solidFill>
                  <a:srgbClr val="002E97"/>
                </a:solidFill>
                <a:latin typeface="+mn-lt"/>
                <a:cs typeface="Times New Roman" panose="02020603050405020304" pitchFamily="18" charset="0"/>
              </a:rPr>
              <a:t>NSRS Modernization Delay</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96159" y="1200151"/>
            <a:ext cx="7528034" cy="3394472"/>
          </a:xfrm>
        </p:spPr>
        <p:txBody>
          <a:bodyPr>
            <a:normAutofit fontScale="77500" lnSpcReduction="20000"/>
          </a:bodyPr>
          <a:lstStyle/>
          <a:p>
            <a:pPr marL="0" indent="0">
              <a:buNone/>
            </a:pPr>
            <a:r>
              <a:rPr lang="en-US" sz="32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pPr marL="0" indent="0">
              <a:buNone/>
            </a:pPr>
            <a:endParaRPr lang="en-US" sz="32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SPCS2022 zones should be finalized in 2023 but will not be rolled out until all of the NSRS is modernized.</a:t>
            </a:r>
          </a:p>
          <a:p>
            <a:pPr marL="0" indent="0">
              <a:buNone/>
            </a:pPr>
            <a:endParaRPr lang="en-US" sz="32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GPS on Bench Marks deadline extended </a:t>
            </a:r>
          </a:p>
          <a:p>
            <a:pPr marL="0" indent="0">
              <a:buNone/>
            </a:pPr>
            <a:r>
              <a:rPr lang="en-US" sz="3200" dirty="0">
                <a:solidFill>
                  <a:srgbClr val="002E97"/>
                </a:solidFill>
                <a:latin typeface="Arial" panose="020B0604020202020204" pitchFamily="34" charset="0"/>
                <a:cs typeface="Arial" panose="020B0604020202020204" pitchFamily="34" charset="0"/>
              </a:rPr>
              <a:t>September 30, 2023</a:t>
            </a:r>
          </a:p>
          <a:p>
            <a:pPr marL="0" indent="0">
              <a:buNone/>
            </a:pPr>
            <a:endParaRPr lang="en-US" dirty="0">
              <a:solidFill>
                <a:srgbClr val="002E97"/>
              </a:solidFill>
              <a:latin typeface="+mn-lt"/>
              <a:cs typeface="Times New Roman" panose="02020603050405020304" pitchFamily="18" charset="0"/>
            </a:endParaRPr>
          </a:p>
        </p:txBody>
      </p:sp>
      <p:sp>
        <p:nvSpPr>
          <p:cNvPr id="4" name="Rectangle 3">
            <a:extLst>
              <a:ext uri="{FF2B5EF4-FFF2-40B4-BE49-F238E27FC236}">
                <a16:creationId xmlns:a16="http://schemas.microsoft.com/office/drawing/2014/main" id="{63C3436D-A9F2-4165-BBC8-365C682C447E}"/>
              </a:ext>
            </a:extLst>
          </p:cNvPr>
          <p:cNvSpPr/>
          <p:nvPr/>
        </p:nvSpPr>
        <p:spPr>
          <a:xfrm>
            <a:off x="1563986" y="4469981"/>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Tree>
    <p:extLst>
      <p:ext uri="{BB962C8B-B14F-4D97-AF65-F5344CB8AC3E}">
        <p14:creationId xmlns:p14="http://schemas.microsoft.com/office/powerpoint/2010/main" val="320091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4" name="Rectangle 2">
            <a:extLst>
              <a:ext uri="{FF2B5EF4-FFF2-40B4-BE49-F238E27FC236}">
                <a16:creationId xmlns:a16="http://schemas.microsoft.com/office/drawing/2014/main" id="{2D050EF9-4644-4A18-B4F5-391B91D36CC9}"/>
              </a:ext>
            </a:extLst>
          </p:cNvPr>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5" name="Picture 4" descr="Video Library Text">
            <a:extLst>
              <a:ext uri="{FF2B5EF4-FFF2-40B4-BE49-F238E27FC236}">
                <a16:creationId xmlns:a16="http://schemas.microsoft.com/office/drawing/2014/main" id="{53847C5A-2670-41C4-96C8-2933916C11F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6" name="Picture 5" descr="Video Library thumbnails group 1">
            <a:extLst>
              <a:ext uri="{FF2B5EF4-FFF2-40B4-BE49-F238E27FC236}">
                <a16:creationId xmlns:a16="http://schemas.microsoft.com/office/drawing/2014/main" id="{A6896F47-087F-4690-86C5-F301D866B8B4}"/>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7" name="Picture 6" descr="Video Library thumbnails group 2">
            <a:extLst>
              <a:ext uri="{FF2B5EF4-FFF2-40B4-BE49-F238E27FC236}">
                <a16:creationId xmlns:a16="http://schemas.microsoft.com/office/drawing/2014/main" id="{08ACD209-742A-4038-9656-78FBF8B5F442}"/>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262272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4" name="Rectangle 2">
            <a:extLst>
              <a:ext uri="{FF2B5EF4-FFF2-40B4-BE49-F238E27FC236}">
                <a16:creationId xmlns:a16="http://schemas.microsoft.com/office/drawing/2014/main" id="{BFDFCDAB-FAC6-4814-9B14-AE0E8CA830A6}"/>
              </a:ext>
            </a:extLst>
          </p:cNvPr>
          <p:cNvSpPr txBox="1"/>
          <p:nvPr/>
        </p:nvSpPr>
        <p:spPr>
          <a:xfrm>
            <a:off x="687444" y="4569509"/>
            <a:ext cx="699325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5" name="Group 4" descr="Online Lessons Thumbnails">
            <a:extLst>
              <a:ext uri="{FF2B5EF4-FFF2-40B4-BE49-F238E27FC236}">
                <a16:creationId xmlns:a16="http://schemas.microsoft.com/office/drawing/2014/main" id="{66B1AA32-5C14-4F5A-A481-522132B4EB07}"/>
              </a:ext>
            </a:extLst>
          </p:cNvPr>
          <p:cNvGrpSpPr/>
          <p:nvPr/>
        </p:nvGrpSpPr>
        <p:grpSpPr>
          <a:xfrm>
            <a:off x="174663" y="2592902"/>
            <a:ext cx="8795601" cy="1822323"/>
            <a:chOff x="220383" y="2528894"/>
            <a:chExt cx="8795601" cy="1822323"/>
          </a:xfrm>
        </p:grpSpPr>
        <p:pic>
          <p:nvPicPr>
            <p:cNvPr id="6" name="Picture 5">
              <a:extLst>
                <a:ext uri="{FF2B5EF4-FFF2-40B4-BE49-F238E27FC236}">
                  <a16:creationId xmlns:a16="http://schemas.microsoft.com/office/drawing/2014/main" id="{61BB963C-952E-43A7-BFF7-C3B2809F4467}"/>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7" name="Picture 6">
              <a:extLst>
                <a:ext uri="{FF2B5EF4-FFF2-40B4-BE49-F238E27FC236}">
                  <a16:creationId xmlns:a16="http://schemas.microsoft.com/office/drawing/2014/main" id="{34C61F3F-E4B5-47FE-AA49-8196CAF93264}"/>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8" name="Group 7" descr="Online Lessons Text">
            <a:extLst>
              <a:ext uri="{FF2B5EF4-FFF2-40B4-BE49-F238E27FC236}">
                <a16:creationId xmlns:a16="http://schemas.microsoft.com/office/drawing/2014/main" id="{D1934089-0F61-4EEB-AEE4-6A13B7DAF2C2}"/>
              </a:ext>
            </a:extLst>
          </p:cNvPr>
          <p:cNvGrpSpPr/>
          <p:nvPr/>
        </p:nvGrpSpPr>
        <p:grpSpPr>
          <a:xfrm>
            <a:off x="64008" y="1048557"/>
            <a:ext cx="9015984" cy="1456093"/>
            <a:chOff x="64008" y="1048557"/>
            <a:chExt cx="9015984" cy="1456093"/>
          </a:xfrm>
        </p:grpSpPr>
        <p:sp>
          <p:nvSpPr>
            <p:cNvPr id="9" name="Rectangle 8">
              <a:extLst>
                <a:ext uri="{FF2B5EF4-FFF2-40B4-BE49-F238E27FC236}">
                  <a16:creationId xmlns:a16="http://schemas.microsoft.com/office/drawing/2014/main" id="{353B1DEF-8E0A-495F-8928-8537B013B9E9}"/>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 name="Picture 9">
              <a:extLst>
                <a:ext uri="{FF2B5EF4-FFF2-40B4-BE49-F238E27FC236}">
                  <a16:creationId xmlns:a16="http://schemas.microsoft.com/office/drawing/2014/main" id="{8F16D79C-AD07-40FF-A506-BC5B9747AF60}"/>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1" name="Picture 10">
              <a:extLst>
                <a:ext uri="{FF2B5EF4-FFF2-40B4-BE49-F238E27FC236}">
                  <a16:creationId xmlns:a16="http://schemas.microsoft.com/office/drawing/2014/main" id="{0D922A26-451F-4149-B8E8-417A3BF144FB}"/>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80790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200151"/>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endParaRPr lang="en-US" dirty="0">
              <a:solidFill>
                <a:srgbClr val="002E97"/>
              </a:solidFill>
            </a:endParaRP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endParaRPr lang="en-US" dirty="0">
              <a:solidFill>
                <a:srgbClr val="002E97"/>
              </a:solidFill>
            </a:endParaRP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Tree>
    <p:extLst>
      <p:ext uri="{BB962C8B-B14F-4D97-AF65-F5344CB8AC3E}">
        <p14:creationId xmlns:p14="http://schemas.microsoft.com/office/powerpoint/2010/main" val="1149601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175</TotalTime>
  <Words>2655</Words>
  <Application>Microsoft Office PowerPoint</Application>
  <PresentationFormat>On-screen Show (16:9)</PresentationFormat>
  <Paragraphs>407</Paragraphs>
  <Slides>39</Slides>
  <Notes>31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arial</vt:lpstr>
      <vt:lpstr>Arial Black</vt:lpstr>
      <vt:lpstr>Calibri</vt:lpstr>
      <vt:lpstr>Calibri Light</vt:lpstr>
      <vt:lpstr>Times New Roman</vt:lpstr>
      <vt:lpstr>Office Theme</vt:lpstr>
      <vt:lpstr>Bitmap Image</vt:lpstr>
      <vt:lpstr>The National Spatial Reference System: the Common Foundation of Surveying and GIS</vt:lpstr>
      <vt:lpstr>PowerPoint Presentation</vt:lpstr>
      <vt:lpstr>Importance of Coordination</vt:lpstr>
      <vt:lpstr>NSRS Modernization Delay</vt:lpstr>
      <vt:lpstr>NGS Resources</vt:lpstr>
      <vt:lpstr>NGS Resources – Educational Videos</vt:lpstr>
      <vt:lpstr>NGS Resources – Online Lessons</vt:lpstr>
      <vt:lpstr>NOAA and NGS Our Nation’s First Civilian Science Agency</vt:lpstr>
      <vt:lpstr>NGS’s Mission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Vertical Motion</vt:lpstr>
      <vt:lpstr>GPS on Bench Marks</vt:lpstr>
      <vt:lpstr>OPUS Shared Solutions Dashboard</vt:lpstr>
      <vt:lpstr>NGS Mark Recovery Webpage</vt:lpstr>
      <vt:lpstr>Best ways to determine coordinates in Modernized NSRS</vt:lpstr>
      <vt:lpstr>How Can You Prepare</vt:lpstr>
      <vt:lpstr>PowerPoint Presentation</vt:lpstr>
      <vt:lpstr>New NGS Map</vt:lpstr>
      <vt:lpstr>NGS ArcGIS Online Resources</vt:lpstr>
      <vt:lpstr>OPUS-Projects 5.1 for RTN/RTK Vectors</vt:lpstr>
      <vt:lpstr>Colorado 14k Mountain Heights</vt:lpstr>
      <vt:lpstr>Mt Evans and Mt Bierstadt</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19</cp:revision>
  <dcterms:created xsi:type="dcterms:W3CDTF">2023-03-30T22:24:06Z</dcterms:created>
  <dcterms:modified xsi:type="dcterms:W3CDTF">2023-09-19T22:44:12Z</dcterms:modified>
</cp:coreProperties>
</file>