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2"/>
  </p:notesMasterIdLst>
  <p:sldIdLst>
    <p:sldId id="256" r:id="rId2"/>
    <p:sldId id="281" r:id="rId3"/>
    <p:sldId id="280" r:id="rId4"/>
    <p:sldId id="323" r:id="rId5"/>
    <p:sldId id="332" r:id="rId6"/>
    <p:sldId id="350" r:id="rId7"/>
    <p:sldId id="331" r:id="rId8"/>
    <p:sldId id="349" r:id="rId9"/>
    <p:sldId id="344" r:id="rId10"/>
    <p:sldId id="333" r:id="rId11"/>
    <p:sldId id="334" r:id="rId12"/>
    <p:sldId id="330" r:id="rId13"/>
    <p:sldId id="258" r:id="rId14"/>
    <p:sldId id="328" r:id="rId15"/>
    <p:sldId id="339" r:id="rId16"/>
    <p:sldId id="340" r:id="rId17"/>
    <p:sldId id="341" r:id="rId18"/>
    <p:sldId id="342" r:id="rId19"/>
    <p:sldId id="343" r:id="rId20"/>
    <p:sldId id="293" r:id="rId21"/>
    <p:sldId id="260" r:id="rId22"/>
    <p:sldId id="262" r:id="rId23"/>
    <p:sldId id="261" r:id="rId24"/>
    <p:sldId id="285" r:id="rId25"/>
    <p:sldId id="287" r:id="rId26"/>
    <p:sldId id="263" r:id="rId27"/>
    <p:sldId id="296" r:id="rId28"/>
    <p:sldId id="300" r:id="rId29"/>
    <p:sldId id="269" r:id="rId30"/>
    <p:sldId id="274" r:id="rId31"/>
    <p:sldId id="268" r:id="rId32"/>
    <p:sldId id="326" r:id="rId33"/>
    <p:sldId id="325" r:id="rId34"/>
    <p:sldId id="271" r:id="rId35"/>
    <p:sldId id="329" r:id="rId36"/>
    <p:sldId id="272" r:id="rId37"/>
    <p:sldId id="273" r:id="rId38"/>
    <p:sldId id="295" r:id="rId39"/>
    <p:sldId id="275" r:id="rId40"/>
    <p:sldId id="335" r:id="rId41"/>
    <p:sldId id="351" r:id="rId42"/>
    <p:sldId id="317" r:id="rId43"/>
    <p:sldId id="336" r:id="rId44"/>
    <p:sldId id="352" r:id="rId45"/>
    <p:sldId id="309" r:id="rId46"/>
    <p:sldId id="308" r:id="rId47"/>
    <p:sldId id="337" r:id="rId48"/>
    <p:sldId id="353" r:id="rId49"/>
    <p:sldId id="303" r:id="rId50"/>
    <p:sldId id="277" r:id="rId51"/>
    <p:sldId id="279" r:id="rId52"/>
    <p:sldId id="302" r:id="rId53"/>
    <p:sldId id="276" r:id="rId54"/>
    <p:sldId id="320" r:id="rId55"/>
    <p:sldId id="348" r:id="rId56"/>
    <p:sldId id="338" r:id="rId57"/>
    <p:sldId id="321" r:id="rId58"/>
    <p:sldId id="310" r:id="rId59"/>
    <p:sldId id="311" r:id="rId60"/>
    <p:sldId id="282" r:id="rId61"/>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a:srgbClr val="17375E"/>
    <a:srgbClr val="DFE9F3"/>
    <a:srgbClr val="9C9C9C"/>
    <a:srgbClr val="455569"/>
    <a:srgbClr val="2C4B6F"/>
    <a:srgbClr val="556F8D"/>
    <a:srgbClr val="E5EEF6"/>
    <a:srgbClr val="990708"/>
    <a:srgbClr val="9B11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579" autoAdjust="0"/>
  </p:normalViewPr>
  <p:slideViewPr>
    <p:cSldViewPr snapToGrid="0">
      <p:cViewPr>
        <p:scale>
          <a:sx n="100" d="100"/>
          <a:sy n="100" d="100"/>
        </p:scale>
        <p:origin x="330" y="198"/>
      </p:cViewPr>
      <p:guideLst/>
    </p:cSldViewPr>
  </p:slideViewPr>
  <p:notesTextViewPr>
    <p:cViewPr>
      <p:scale>
        <a:sx n="3" d="2"/>
        <a:sy n="3" d="2"/>
      </p:scale>
      <p:origin x="0" y="0"/>
    </p:cViewPr>
  </p:notesTextViewPr>
  <p:sorterViewPr>
    <p:cViewPr varScale="1">
      <p:scale>
        <a:sx n="1" d="1"/>
        <a:sy n="1" d="1"/>
      </p:scale>
      <p:origin x="0" y="-39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2949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3309706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4134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a:t>
            </a:r>
            <a:r>
              <a:rPr lang="en-US" baseline="0" dirty="0"/>
              <a:t> 1807 Thomas Jefferson created the Survey of the Coast.  Ferdinand Hassler was later appointed the first superintendent and completed the first survey of New York Harbor.  Commerce from shipping has always been important and for safe shipping you need to know the bathymetry of the harbors.  To understand the bathymetry accurately requires you to know where the land is and the bathymetry relative to these points on land which is where geodesy comes in.  This is the reason why in 1878 the name was changed to the U.S. Coast and Geodetic Survey and remained in the name until it was combined with other agencies to form the National Oceanic and Atmospheric Administration.</a:t>
            </a:r>
            <a:endParaRPr lang="en-US" dirty="0"/>
          </a:p>
        </p:txBody>
      </p:sp>
    </p:spTree>
    <p:extLst>
      <p:ext uri="{BB962C8B-B14F-4D97-AF65-F5344CB8AC3E}">
        <p14:creationId xmlns:p14="http://schemas.microsoft.com/office/powerpoint/2010/main" val="2516398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a:t>
            </a:r>
            <a:r>
              <a:rPr lang="en-US" baseline="0" dirty="0" err="1"/>
              <a:t>orthometric</a:t>
            </a:r>
            <a:r>
              <a:rPr lang="en-US" baseline="0" dirty="0"/>
              <a:t>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p:txBody>
      </p:sp>
    </p:spTree>
    <p:extLst>
      <p:ext uri="{BB962C8B-B14F-4D97-AF65-F5344CB8AC3E}">
        <p14:creationId xmlns:p14="http://schemas.microsoft.com/office/powerpoint/2010/main" val="2568463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a datum? https://oceanservice.noaa.gov/facts/datum.html</a:t>
            </a:r>
          </a:p>
          <a:p>
            <a:r>
              <a:rPr lang="en-US" dirty="0" err="1"/>
              <a:t>Datums</a:t>
            </a:r>
            <a:r>
              <a:rPr lang="en-US" baseline="0" dirty="0"/>
              <a:t> Overview https://geodesy.noaa.gov/datums/</a:t>
            </a:r>
          </a:p>
          <a:p>
            <a:r>
              <a:rPr lang="en-US" baseline="0" dirty="0"/>
              <a:t>New </a:t>
            </a:r>
            <a:r>
              <a:rPr lang="en-US" baseline="0" dirty="0" err="1"/>
              <a:t>Datums</a:t>
            </a:r>
            <a:r>
              <a:rPr lang="en-US" baseline="0" dirty="0"/>
              <a:t> https://geodesy.noaa.gov/datums/newdatums/</a:t>
            </a:r>
          </a:p>
          <a:p>
            <a:r>
              <a:rPr lang="en-US" baseline="0" dirty="0"/>
              <a:t>Horizontal and Geometric </a:t>
            </a:r>
            <a:r>
              <a:rPr lang="en-US" baseline="0" dirty="0" err="1"/>
              <a:t>Datums</a:t>
            </a:r>
            <a:r>
              <a:rPr lang="en-US" baseline="0" dirty="0"/>
              <a:t> https://geodesy.noaa.gov/datums/horizontal/</a:t>
            </a:r>
          </a:p>
          <a:p>
            <a:r>
              <a:rPr lang="en-US" baseline="0" dirty="0"/>
              <a:t>Vertical </a:t>
            </a:r>
            <a:r>
              <a:rPr lang="en-US" baseline="0" dirty="0" err="1"/>
              <a:t>Datums</a:t>
            </a:r>
            <a:r>
              <a:rPr lang="en-US" baseline="0" dirty="0"/>
              <a:t> https://geodesy.noaa.gov/datums/vertical/</a:t>
            </a:r>
          </a:p>
          <a:p>
            <a:endParaRPr lang="en-US" dirty="0"/>
          </a:p>
          <a:p>
            <a:r>
              <a:rPr lang="en-US" dirty="0"/>
              <a:t>A Datum or reference frame is in essence</a:t>
            </a:r>
            <a:r>
              <a:rPr lang="en-US" baseline="0" dirty="0"/>
              <a:t> a reference surface or framework to reference your data to for consistency.</a:t>
            </a:r>
          </a:p>
          <a:p>
            <a:endParaRPr lang="en-US" baseline="0" dirty="0"/>
          </a:p>
          <a:p>
            <a:r>
              <a:rPr lang="en-US" baseline="0" dirty="0"/>
              <a:t>In the first image on the right there is a person who has been measuring their height over time (2017-2019 in this example).  For consistency you can imagine that the floor next to the wall they are being measured is this ‘reference surface’ or datum.  Lets say the first measurement was taken when the floor was carpet and you installed hard wood floors before the 2018 measurement you would have in essence changed the ‘reference surface’ and it would be inaccurate to compare the 2018 and 2019 values without a proper transformation, or height offset value.</a:t>
            </a:r>
          </a:p>
          <a:p>
            <a:endParaRPr lang="en-US" baseline="0" dirty="0"/>
          </a:p>
          <a:p>
            <a:r>
              <a:rPr lang="en-US" baseline="0" dirty="0"/>
              <a:t>The second image (when animating) shows why you should not try to compare values when using two different reference surfaces.</a:t>
            </a:r>
          </a:p>
          <a:p>
            <a:endParaRPr lang="en-US" dirty="0"/>
          </a:p>
        </p:txBody>
      </p:sp>
    </p:spTree>
    <p:extLst>
      <p:ext uri="{BB962C8B-B14F-4D97-AF65-F5344CB8AC3E}">
        <p14:creationId xmlns:p14="http://schemas.microsoft.com/office/powerpoint/2010/main" val="3128881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Galileo graphic</a:t>
            </a:r>
            <a:r>
              <a:rPr lang="en-US" sz="1200" b="0" i="0" u="none" strike="noStrike" baseline="0" dirty="0">
                <a:effectLst/>
                <a:latin typeface="+mj-lt"/>
                <a:ea typeface="+mj-ea"/>
                <a:cs typeface="+mj-cs"/>
                <a:sym typeface="Calibri"/>
              </a:rPr>
              <a:t> https://commons.wikimedia.org/wiki/File:GalilEXP.jpg</a:t>
            </a:r>
            <a:endParaRPr lang="en-US" sz="1200" b="0" i="0" u="none" strike="noStrike" dirty="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curvature</a:t>
            </a:r>
            <a:r>
              <a:rPr lang="en-US" sz="1200" b="0" i="0" u="none" strike="noStrike" baseline="0" dirty="0">
                <a:effectLst/>
                <a:latin typeface="+mj-lt"/>
                <a:ea typeface="+mj-ea"/>
                <a:cs typeface="+mj-cs"/>
                <a:sym typeface="Calibri"/>
              </a:rPr>
              <a:t> graphic https://www.nasa.gov/mission_pages/gpb/gpb_012.html</a:t>
            </a:r>
            <a:endParaRPr lang="en-US" sz="1200" b="0" i="0" u="none" strike="noStrike" dirty="0">
              <a:effectLst/>
              <a:latin typeface="+mj-lt"/>
              <a:ea typeface="+mj-ea"/>
              <a:cs typeface="+mj-cs"/>
              <a:sym typeface="Calibri"/>
            </a:endParaRPr>
          </a:p>
          <a:p>
            <a:pPr rtl="0"/>
            <a:endParaRPr lang="en-US" sz="1200" b="0" i="0" u="none" strike="noStrike" dirty="0">
              <a:effectLst/>
              <a:latin typeface="+mj-lt"/>
              <a:ea typeface="+mj-ea"/>
              <a:cs typeface="+mj-cs"/>
              <a:sym typeface="Calibri"/>
            </a:endParaRPr>
          </a:p>
          <a:p>
            <a:pPr rtl="0"/>
            <a:r>
              <a:rPr lang="en-US" sz="1200" b="0" i="0" u="none" strike="noStrike" dirty="0">
                <a:effectLst/>
                <a:latin typeface="+mj-lt"/>
                <a:ea typeface="+mj-ea"/>
                <a:cs typeface="+mj-cs"/>
                <a:sym typeface="Calibri"/>
              </a:rPr>
              <a:t>Aristotle (384–322 </a:t>
            </a:r>
            <a:r>
              <a:rPr lang="en-US" sz="1200" b="0" i="0" u="sng" strike="noStrike" dirty="0">
                <a:effectLst/>
                <a:latin typeface="+mj-lt"/>
                <a:ea typeface="+mj-ea"/>
                <a:cs typeface="+mj-cs"/>
                <a:sym typeface="Calibri"/>
                <a:hlinkClick r:id="rId3"/>
              </a:rPr>
              <a:t>BCE</a:t>
            </a:r>
            <a:r>
              <a:rPr lang="en-US" sz="1200" b="0" i="0" u="none" strike="noStrike" dirty="0">
                <a:effectLst/>
                <a:latin typeface="+mj-lt"/>
                <a:ea typeface="+mj-ea"/>
                <a:cs typeface="+mj-cs"/>
                <a:sym typeface="Calibri"/>
              </a:rPr>
              <a:t>)</a:t>
            </a:r>
            <a:endParaRPr lang="en-US" b="0" dirty="0">
              <a:effectLst/>
            </a:endParaRPr>
          </a:p>
          <a:p>
            <a:pPr rtl="0"/>
            <a:r>
              <a:rPr lang="en-US" sz="1200" b="0" i="0" u="none" strike="noStrike" dirty="0">
                <a:effectLst/>
                <a:latin typeface="+mj-lt"/>
                <a:ea typeface="+mj-ea"/>
                <a:cs typeface="+mj-cs"/>
                <a:sym typeface="Calibri"/>
              </a:rPr>
              <a:t>Objects fall at a speed proportional to their mass.</a:t>
            </a:r>
            <a:endParaRPr lang="en-US" b="0" dirty="0">
              <a:effectLst/>
            </a:endParaRPr>
          </a:p>
          <a:p>
            <a:pPr rtl="0"/>
            <a:r>
              <a:rPr lang="en-US" sz="1200" b="0" i="0" u="none" strike="noStrike" dirty="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a:effectLst/>
                <a:latin typeface="+mj-lt"/>
                <a:ea typeface="+mj-ea"/>
                <a:cs typeface="+mj-cs"/>
                <a:sym typeface="Calibri"/>
                <a:hlinkClick r:id="rId4"/>
              </a:rPr>
              <a:t>geocentric</a:t>
            </a:r>
            <a:r>
              <a:rPr lang="en-US" sz="1200" b="0" i="0" u="none" strike="noStrike" dirty="0">
                <a:effectLst/>
                <a:latin typeface="+mj-lt"/>
                <a:ea typeface="+mj-ea"/>
                <a:cs typeface="+mj-cs"/>
                <a:sym typeface="Calibri"/>
              </a:rPr>
              <a:t>) universe;</a:t>
            </a:r>
            <a:endParaRPr lang="en-US" b="0" dirty="0">
              <a:effectLst/>
            </a:endParaRPr>
          </a:p>
          <a:p>
            <a:pPr rtl="0"/>
            <a:br>
              <a:rPr lang="en-US" b="0" dirty="0">
                <a:effectLst/>
              </a:rPr>
            </a:br>
            <a:r>
              <a:rPr lang="en-US" sz="1200" b="0" i="0" u="none" strike="noStrike" dirty="0">
                <a:effectLst/>
                <a:latin typeface="+mj-lt"/>
                <a:ea typeface="+mj-ea"/>
                <a:cs typeface="+mj-cs"/>
                <a:sym typeface="Calibri"/>
              </a:rPr>
              <a:t>al-</a:t>
            </a:r>
            <a:r>
              <a:rPr lang="en-US" sz="1200" b="0" i="0" u="none" strike="noStrike" dirty="0" err="1">
                <a:effectLst/>
                <a:latin typeface="+mj-lt"/>
                <a:ea typeface="+mj-ea"/>
                <a:cs typeface="+mj-cs"/>
                <a:sym typeface="Calibri"/>
              </a:rPr>
              <a:t>Khazini</a:t>
            </a:r>
            <a:r>
              <a:rPr lang="en-US" sz="1200" b="0" i="0" u="none" strike="noStrike" dirty="0">
                <a:effectLst/>
                <a:latin typeface="+mj-lt"/>
                <a:ea typeface="+mj-ea"/>
                <a:cs typeface="+mj-cs"/>
                <a:sym typeface="Calibri"/>
              </a:rPr>
              <a:t> (11th to 12th centuries)</a:t>
            </a:r>
            <a:endParaRPr lang="en-US" b="0" dirty="0">
              <a:effectLst/>
            </a:endParaRPr>
          </a:p>
          <a:p>
            <a:pPr rtl="0"/>
            <a:r>
              <a:rPr lang="en-US" sz="1200" b="0" i="0" u="none" strike="noStrike" dirty="0">
                <a:effectLst/>
                <a:latin typeface="+mj-lt"/>
                <a:ea typeface="+mj-ea"/>
                <a:cs typeface="+mj-cs"/>
                <a:sym typeface="Calibri"/>
              </a:rPr>
              <a:t>In 1121, </a:t>
            </a:r>
            <a:r>
              <a:rPr lang="en-US" sz="1200" b="0" i="0" u="sng" strike="noStrike" dirty="0">
                <a:effectLst/>
                <a:latin typeface="+mj-lt"/>
                <a:ea typeface="+mj-ea"/>
                <a:cs typeface="+mj-cs"/>
                <a:sym typeface="Calibri"/>
                <a:hlinkClick r:id="rId5"/>
              </a:rPr>
              <a:t>al-</a:t>
            </a:r>
            <a:r>
              <a:rPr lang="en-US" sz="1200" b="0" i="0" u="sng" strike="noStrike" dirty="0" err="1">
                <a:effectLst/>
                <a:latin typeface="+mj-lt"/>
                <a:ea typeface="+mj-ea"/>
                <a:cs typeface="+mj-cs"/>
                <a:sym typeface="Calibri"/>
                <a:hlinkClick r:id="rId5"/>
              </a:rPr>
              <a:t>Khazini</a:t>
            </a:r>
            <a:r>
              <a:rPr lang="en-US" sz="1200" b="0" i="0" u="none" strike="noStrike" dirty="0">
                <a:effectLst/>
                <a:latin typeface="+mj-lt"/>
                <a:ea typeface="+mj-ea"/>
                <a:cs typeface="+mj-cs"/>
                <a:sym typeface="Calibri"/>
              </a:rPr>
              <a:t>, in </a:t>
            </a:r>
            <a:r>
              <a:rPr lang="en-US" sz="1200" b="0" i="1" u="none" strike="noStrike" dirty="0">
                <a:effectLst/>
                <a:latin typeface="+mj-lt"/>
                <a:ea typeface="+mj-ea"/>
                <a:cs typeface="+mj-cs"/>
                <a:sym typeface="Calibri"/>
              </a:rPr>
              <a:t>The Book of the Balance of Wisdom</a:t>
            </a:r>
            <a:r>
              <a:rPr lang="en-US" sz="1200" b="0" i="0" u="none" strike="noStrike" dirty="0">
                <a:effectLst/>
                <a:latin typeface="+mj-lt"/>
                <a:ea typeface="+mj-ea"/>
                <a:cs typeface="+mj-cs"/>
                <a:sym typeface="Calibri"/>
              </a:rPr>
              <a:t>, proposed that the gravity and </a:t>
            </a:r>
            <a:r>
              <a:rPr lang="en-US" sz="1200" b="0" i="0" u="sng" strike="noStrike" dirty="0">
                <a:effectLst/>
                <a:latin typeface="+mj-lt"/>
                <a:ea typeface="+mj-ea"/>
                <a:cs typeface="+mj-cs"/>
                <a:sym typeface="Calibri"/>
                <a:hlinkClick r:id="rId6"/>
              </a:rPr>
              <a:t>gravitational potential energy</a:t>
            </a:r>
            <a:r>
              <a:rPr lang="en-US" sz="1200" b="0" i="0" u="none" strike="noStrike" dirty="0">
                <a:effectLst/>
                <a:latin typeface="+mj-lt"/>
                <a:ea typeface="+mj-ea"/>
                <a:cs typeface="+mj-cs"/>
                <a:sym typeface="Calibri"/>
              </a:rPr>
              <a:t> of a body varies depending on its distance from the </a:t>
            </a:r>
            <a:r>
              <a:rPr lang="en-US" sz="1200" b="0" i="0" u="none" strike="noStrike" dirty="0" err="1">
                <a:effectLst/>
                <a:latin typeface="+mj-lt"/>
                <a:ea typeface="+mj-ea"/>
                <a:cs typeface="+mj-cs"/>
                <a:sym typeface="Calibri"/>
              </a:rPr>
              <a:t>centre</a:t>
            </a:r>
            <a:r>
              <a:rPr lang="en-US" sz="1200" b="0" i="0" u="none" strike="noStrike" dirty="0">
                <a:effectLst/>
                <a:latin typeface="+mj-lt"/>
                <a:ea typeface="+mj-ea"/>
                <a:cs typeface="+mj-cs"/>
                <a:sym typeface="Calibri"/>
              </a:rPr>
              <a:t> of the Earth.</a:t>
            </a:r>
            <a:endParaRPr lang="en-US" b="0" dirty="0">
              <a:effectLst/>
            </a:endParaRPr>
          </a:p>
          <a:p>
            <a:pPr rtl="0"/>
            <a:br>
              <a:rPr lang="en-US" b="0" dirty="0">
                <a:effectLst/>
              </a:rPr>
            </a:br>
            <a:r>
              <a:rPr lang="en-US" sz="1200" b="0" i="0" u="none" strike="noStrike" dirty="0">
                <a:effectLst/>
                <a:latin typeface="+mj-lt"/>
                <a:ea typeface="+mj-ea"/>
                <a:cs typeface="+mj-cs"/>
                <a:sym typeface="Calibri"/>
              </a:rPr>
              <a:t>Galileo Galilei (1564-1642)</a:t>
            </a:r>
            <a:endParaRPr lang="en-US" b="0" dirty="0">
              <a:effectLst/>
            </a:endParaRPr>
          </a:p>
          <a:p>
            <a:pPr rtl="0"/>
            <a:r>
              <a:rPr lang="en-US" sz="1200" b="0" i="0" u="none" strike="noStrike" dirty="0">
                <a:effectLst/>
                <a:latin typeface="+mj-lt"/>
                <a:ea typeface="+mj-ea"/>
                <a:cs typeface="+mj-cs"/>
                <a:sym typeface="Calibri"/>
              </a:rPr>
              <a:t>Leaning Tower of Pisa Experiment (1589-92) - Law of Falling Bodies</a:t>
            </a:r>
            <a:endParaRPr lang="en-US" b="0" dirty="0">
              <a:effectLst/>
            </a:endParaRPr>
          </a:p>
          <a:p>
            <a:pPr rtl="0"/>
            <a:r>
              <a:rPr lang="en-US" sz="1200" b="0" i="0" u="none" strike="noStrike" dirty="0">
                <a:effectLst/>
                <a:latin typeface="+mj-lt"/>
                <a:ea typeface="+mj-ea"/>
                <a:cs typeface="+mj-cs"/>
                <a:sym typeface="Calibri"/>
              </a:rPr>
              <a:t>Objects fall at the same speed, independent of their mass or shape</a:t>
            </a:r>
            <a:endParaRPr lang="en-US" b="0" dirty="0">
              <a:effectLst/>
            </a:endParaRPr>
          </a:p>
          <a:p>
            <a:pPr rtl="0"/>
            <a:br>
              <a:rPr lang="en-US" b="0" dirty="0">
                <a:effectLst/>
              </a:rPr>
            </a:br>
            <a:r>
              <a:rPr lang="en-US" sz="1200" b="0" i="0" u="none" strike="noStrike" dirty="0">
                <a:effectLst/>
                <a:latin typeface="+mj-lt"/>
                <a:ea typeface="+mj-ea"/>
                <a:cs typeface="+mj-cs"/>
                <a:sym typeface="Calibri"/>
              </a:rPr>
              <a:t>Isaac Newton (1643-1727)</a:t>
            </a:r>
            <a:endParaRPr lang="en-US" b="0" dirty="0">
              <a:effectLst/>
            </a:endParaRPr>
          </a:p>
          <a:p>
            <a:pPr rtl="0"/>
            <a:r>
              <a:rPr lang="en-US" sz="1200" b="0" i="0" u="none" strike="noStrike" dirty="0">
                <a:effectLst/>
                <a:latin typeface="+mj-lt"/>
                <a:ea typeface="+mj-ea"/>
                <a:cs typeface="+mj-cs"/>
                <a:sym typeface="Calibri"/>
              </a:rPr>
              <a:t>In 1687, English mathematician </a:t>
            </a:r>
            <a:r>
              <a:rPr lang="en-US" sz="1200" b="0" i="0" u="sng" strike="noStrike" dirty="0">
                <a:effectLst/>
                <a:latin typeface="+mj-lt"/>
                <a:ea typeface="+mj-ea"/>
                <a:cs typeface="+mj-cs"/>
                <a:sym typeface="Calibri"/>
                <a:hlinkClick r:id="rId7"/>
              </a:rPr>
              <a:t>Sir Isaac Newton</a:t>
            </a:r>
            <a:r>
              <a:rPr lang="en-US" sz="1200" b="0" i="0" u="none" strike="noStrike" dirty="0">
                <a:effectLst/>
                <a:latin typeface="+mj-lt"/>
                <a:ea typeface="+mj-ea"/>
                <a:cs typeface="+mj-cs"/>
                <a:sym typeface="Calibri"/>
              </a:rPr>
              <a:t> published </a:t>
            </a:r>
            <a:r>
              <a:rPr lang="en-US" sz="1200" b="0" i="1" u="sng" strike="noStrike" dirty="0">
                <a:effectLst/>
                <a:latin typeface="+mj-lt"/>
                <a:ea typeface="+mj-ea"/>
                <a:cs typeface="+mj-cs"/>
                <a:sym typeface="Calibri"/>
                <a:hlinkClick r:id="rId8"/>
              </a:rPr>
              <a:t>Principia</a:t>
            </a:r>
            <a:r>
              <a:rPr lang="en-US" sz="1200" b="0" i="0" u="none" strike="noStrike" dirty="0">
                <a:effectLst/>
                <a:latin typeface="+mj-lt"/>
                <a:ea typeface="+mj-ea"/>
                <a:cs typeface="+mj-cs"/>
                <a:sym typeface="Calibri"/>
              </a:rPr>
              <a:t>, which hypothesizes the </a:t>
            </a:r>
            <a:r>
              <a:rPr lang="en-US" sz="1200" b="0" i="0" u="sng" strike="noStrike" dirty="0">
                <a:effectLst/>
                <a:latin typeface="+mj-lt"/>
                <a:ea typeface="+mj-ea"/>
                <a:cs typeface="+mj-cs"/>
                <a:sym typeface="Calibri"/>
                <a:hlinkClick r:id="rId9"/>
              </a:rPr>
              <a:t>inverse-square law</a:t>
            </a:r>
            <a:r>
              <a:rPr lang="en-US" sz="1200" b="0" i="0" u="none" strike="noStrike" dirty="0">
                <a:effectLst/>
                <a:latin typeface="+mj-lt"/>
                <a:ea typeface="+mj-ea"/>
                <a:cs typeface="+mj-cs"/>
                <a:sym typeface="Calibri"/>
              </a:rPr>
              <a:t> of universal gravitation.</a:t>
            </a:r>
            <a:endParaRPr lang="en-US" b="0" dirty="0">
              <a:effectLst/>
            </a:endParaRPr>
          </a:p>
          <a:p>
            <a:pPr rtl="0"/>
            <a:br>
              <a:rPr lang="en-US" b="0" dirty="0">
                <a:effectLst/>
              </a:rPr>
            </a:br>
            <a:r>
              <a:rPr lang="en-US" sz="1200" b="0" i="0" u="none" strike="noStrike" dirty="0">
                <a:effectLst/>
                <a:latin typeface="+mj-lt"/>
                <a:ea typeface="+mj-ea"/>
                <a:cs typeface="+mj-cs"/>
                <a:sym typeface="Calibri"/>
              </a:rPr>
              <a:t>Albert Einstein (1879-1955)</a:t>
            </a:r>
            <a:endParaRPr lang="en-US" b="0" dirty="0">
              <a:effectLst/>
            </a:endParaRPr>
          </a:p>
          <a:p>
            <a:r>
              <a:rPr lang="en-US" sz="1200" b="0" i="0" u="none" strike="noStrike" dirty="0">
                <a:effectLst/>
                <a:latin typeface="+mj-lt"/>
                <a:ea typeface="+mj-ea"/>
                <a:cs typeface="+mj-cs"/>
                <a:sym typeface="Calibri"/>
              </a:rPr>
              <a:t>Between 1911-1915 Einstein developed the theory of general relativity.    In </a:t>
            </a:r>
            <a:r>
              <a:rPr lang="en-US" sz="1200" b="1" i="0" u="sng" strike="noStrike" dirty="0">
                <a:effectLst/>
                <a:latin typeface="+mj-lt"/>
                <a:ea typeface="+mj-ea"/>
                <a:cs typeface="+mj-cs"/>
                <a:sym typeface="Calibri"/>
                <a:hlinkClick r:id="rId10"/>
              </a:rPr>
              <a:t>general relativity</a:t>
            </a:r>
            <a:r>
              <a:rPr lang="en-US" sz="1200" b="0" i="0" u="none" strike="noStrike" dirty="0">
                <a:effectLst/>
                <a:latin typeface="+mj-lt"/>
                <a:ea typeface="+mj-ea"/>
                <a:cs typeface="+mj-cs"/>
                <a:sym typeface="Calibri"/>
              </a:rPr>
              <a:t>, the effects of gravitation are ascribed to </a:t>
            </a:r>
            <a:r>
              <a:rPr lang="en-US" sz="1200" b="0" i="0" u="sng" strike="noStrike" dirty="0" err="1">
                <a:effectLst/>
                <a:latin typeface="+mj-lt"/>
                <a:ea typeface="+mj-ea"/>
                <a:cs typeface="+mj-cs"/>
                <a:sym typeface="Calibri"/>
                <a:hlinkClick r:id="rId11"/>
              </a:rPr>
              <a:t>spacetime</a:t>
            </a:r>
            <a:r>
              <a:rPr lang="en-US" sz="1200" b="0" i="0" u="none" strike="noStrike" dirty="0">
                <a:effectLst/>
                <a:latin typeface="+mj-lt"/>
                <a:ea typeface="+mj-ea"/>
                <a:cs typeface="+mj-cs"/>
                <a:sym typeface="Calibri"/>
              </a:rPr>
              <a:t> </a:t>
            </a:r>
            <a:r>
              <a:rPr lang="en-US" sz="1200" b="0" i="0" u="sng" strike="noStrike" dirty="0">
                <a:effectLst/>
                <a:latin typeface="+mj-lt"/>
                <a:ea typeface="+mj-ea"/>
                <a:cs typeface="+mj-cs"/>
                <a:sym typeface="Calibri"/>
                <a:hlinkClick r:id="rId12"/>
              </a:rPr>
              <a:t>curvature</a:t>
            </a:r>
            <a:r>
              <a:rPr lang="en-US" sz="1200" b="0" i="0" u="none" strike="noStrike" dirty="0">
                <a:effectLst/>
                <a:latin typeface="+mj-lt"/>
                <a:ea typeface="+mj-ea"/>
                <a:cs typeface="+mj-cs"/>
                <a:sym typeface="Calibri"/>
              </a:rPr>
              <a:t> instead of to a force.  To deal with this difficulty, Einstein proposed that </a:t>
            </a: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is curved by matter, and that free-falling objects are moving along locally straight paths in curved </a:t>
            </a: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(This type of path is called a </a:t>
            </a:r>
            <a:r>
              <a:rPr lang="en-US" sz="1200" b="0" i="0" u="sng" strike="noStrike" dirty="0">
                <a:effectLst/>
                <a:latin typeface="+mj-lt"/>
                <a:ea typeface="+mj-ea"/>
                <a:cs typeface="+mj-cs"/>
                <a:sym typeface="Calibri"/>
                <a:hlinkClick r:id="rId13"/>
              </a:rPr>
              <a:t>geodesic</a:t>
            </a:r>
            <a:r>
              <a:rPr lang="en-US" sz="1200" b="0" i="0" u="none" strike="noStrike" dirty="0">
                <a:effectLst/>
                <a:latin typeface="+mj-lt"/>
                <a:ea typeface="+mj-ea"/>
                <a:cs typeface="+mj-cs"/>
                <a:sym typeface="Calibri"/>
              </a:rPr>
              <a:t>).</a:t>
            </a:r>
          </a:p>
          <a:p>
            <a:endParaRPr lang="en-US" sz="1200" b="0" i="0" u="none" strike="noStrike" dirty="0">
              <a:effectLst/>
              <a:latin typeface="+mj-lt"/>
              <a:ea typeface="+mj-ea"/>
              <a:cs typeface="+mj-cs"/>
              <a:sym typeface="Calibri"/>
            </a:endParaRPr>
          </a:p>
        </p:txBody>
      </p:sp>
    </p:spTree>
    <p:extLst>
      <p:ext uri="{BB962C8B-B14F-4D97-AF65-F5344CB8AC3E}">
        <p14:creationId xmlns:p14="http://schemas.microsoft.com/office/powerpoint/2010/main" val="2483050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p:txBody>
      </p:sp>
    </p:spTree>
    <p:extLst>
      <p:ext uri="{BB962C8B-B14F-4D97-AF65-F5344CB8AC3E}">
        <p14:creationId xmlns:p14="http://schemas.microsoft.com/office/powerpoint/2010/main" val="3222701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p:txBody>
      </p:sp>
    </p:spTree>
    <p:extLst>
      <p:ext uri="{BB962C8B-B14F-4D97-AF65-F5344CB8AC3E}">
        <p14:creationId xmlns:p14="http://schemas.microsoft.com/office/powerpoint/2010/main" val="1087588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p:txBody>
      </p:sp>
    </p:spTree>
    <p:extLst>
      <p:ext uri="{BB962C8B-B14F-4D97-AF65-F5344CB8AC3E}">
        <p14:creationId xmlns:p14="http://schemas.microsoft.com/office/powerpoint/2010/main" val="368594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5995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p:txBody>
      </p:sp>
    </p:spTree>
    <p:extLst>
      <p:ext uri="{BB962C8B-B14F-4D97-AF65-F5344CB8AC3E}">
        <p14:creationId xmlns:p14="http://schemas.microsoft.com/office/powerpoint/2010/main" val="228203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a:t>
            </a:r>
            <a:r>
              <a:rPr lang="en-US" baseline="0" dirty="0"/>
              <a:t> Modernization Naming Conventions https://geodesy.noaa.gov/datums/newdatums/naming-convention.shtml</a:t>
            </a:r>
            <a:endParaRPr lang="en-US" dirty="0"/>
          </a:p>
        </p:txBody>
      </p:sp>
    </p:spTree>
    <p:extLst>
      <p:ext uri="{BB962C8B-B14F-4D97-AF65-F5344CB8AC3E}">
        <p14:creationId xmlns:p14="http://schemas.microsoft.com/office/powerpoint/2010/main" val="418225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Experimental Geoid Models</a:t>
            </a:r>
          </a:p>
          <a:p>
            <a:r>
              <a:rPr lang="en-US" dirty="0">
                <a:hlinkClick r:id="rId3"/>
              </a:rPr>
              <a:t>https://beta.ngs.noaa.gov/GEOID/xGEOID20/</a:t>
            </a:r>
            <a:endParaRPr lang="en-US" dirty="0"/>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p:txBody>
      </p:sp>
    </p:spTree>
    <p:extLst>
      <p:ext uri="{BB962C8B-B14F-4D97-AF65-F5344CB8AC3E}">
        <p14:creationId xmlns:p14="http://schemas.microsoft.com/office/powerpoint/2010/main" val="3855738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352932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2290461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919849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p:txBody>
      </p:sp>
    </p:spTree>
    <p:extLst>
      <p:ext uri="{BB962C8B-B14F-4D97-AF65-F5344CB8AC3E}">
        <p14:creationId xmlns:p14="http://schemas.microsoft.com/office/powerpoint/2010/main" val="3292250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p:txBody>
      </p:sp>
    </p:spTree>
    <p:extLst>
      <p:ext uri="{BB962C8B-B14F-4D97-AF65-F5344CB8AC3E}">
        <p14:creationId xmlns:p14="http://schemas.microsoft.com/office/powerpoint/2010/main" val="65996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r>
              <a:rPr lang="en-US" dirty="0"/>
              <a:t>Hudson Bay Uplift article</a:t>
            </a:r>
          </a:p>
          <a:p>
            <a:r>
              <a:rPr lang="en-US" dirty="0"/>
              <a:t>https://www.researchgate.net/figure/Contour-map-of-observed-CBN-vertical-rates-Preliminary-results-from-the-combination-of_fig3_286867540</a:t>
            </a:r>
          </a:p>
          <a:p>
            <a:endParaRPr lang="en-US" dirty="0"/>
          </a:p>
          <a:p>
            <a:r>
              <a:rPr lang="en-US" dirty="0"/>
              <a:t>GIA</a:t>
            </a:r>
          </a:p>
          <a:p>
            <a:endParaRPr lang="en-US" dirty="0"/>
          </a:p>
        </p:txBody>
      </p:sp>
    </p:spTree>
    <p:extLst>
      <p:ext uri="{BB962C8B-B14F-4D97-AF65-F5344CB8AC3E}">
        <p14:creationId xmlns:p14="http://schemas.microsoft.com/office/powerpoint/2010/main" val="348619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a:p>
            <a:r>
              <a:rPr lang="en-US" dirty="0"/>
              <a:t>GIA</a:t>
            </a:r>
          </a:p>
          <a:p>
            <a:endParaRPr lang="en-US" dirty="0"/>
          </a:p>
        </p:txBody>
      </p:sp>
    </p:spTree>
    <p:extLst>
      <p:ext uri="{BB962C8B-B14F-4D97-AF65-F5344CB8AC3E}">
        <p14:creationId xmlns:p14="http://schemas.microsoft.com/office/powerpoint/2010/main" val="2280824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p:txBody>
      </p:sp>
    </p:spTree>
    <p:extLst>
      <p:ext uri="{BB962C8B-B14F-4D97-AF65-F5344CB8AC3E}">
        <p14:creationId xmlns:p14="http://schemas.microsoft.com/office/powerpoint/2010/main" val="2154095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2027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a:p>
            <a:endParaRPr lang="en-US" dirty="0"/>
          </a:p>
        </p:txBody>
      </p:sp>
    </p:spTree>
    <p:extLst>
      <p:ext uri="{BB962C8B-B14F-4D97-AF65-F5344CB8AC3E}">
        <p14:creationId xmlns:p14="http://schemas.microsoft.com/office/powerpoint/2010/main" val="1311829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p:txBody>
      </p:sp>
    </p:spTree>
    <p:extLst>
      <p:ext uri="{BB962C8B-B14F-4D97-AF65-F5344CB8AC3E}">
        <p14:creationId xmlns:p14="http://schemas.microsoft.com/office/powerpoint/2010/main" val="1654543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565062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40837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522538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797610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054472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3455937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140258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041645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p:txBody>
      </p:sp>
    </p:spTree>
    <p:extLst>
      <p:ext uri="{BB962C8B-B14F-4D97-AF65-F5344CB8AC3E}">
        <p14:creationId xmlns:p14="http://schemas.microsoft.com/office/powerpoint/2010/main" val="18731258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868917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8926428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State Plane Coordinate System</a:t>
            </a:r>
          </a:p>
          <a:p>
            <a:r>
              <a:rPr lang="en-US" dirty="0"/>
              <a:t>https://geodesy.noaa.gov/SPCS/index.shtml</a:t>
            </a:r>
          </a:p>
          <a:p>
            <a:endParaRPr lang="en-US" dirty="0"/>
          </a:p>
          <a:p>
            <a:r>
              <a:rPr lang="en-US" dirty="0"/>
              <a:t>2022 Policy Changes</a:t>
            </a:r>
          </a:p>
          <a:p>
            <a:r>
              <a:rPr lang="en-US" dirty="0"/>
              <a:t>https://geodesy.noaa.gov/SPCS/draft-policy.shtml</a:t>
            </a:r>
          </a:p>
        </p:txBody>
      </p:sp>
    </p:spTree>
    <p:extLst>
      <p:ext uri="{BB962C8B-B14F-4D97-AF65-F5344CB8AC3E}">
        <p14:creationId xmlns:p14="http://schemas.microsoft.com/office/powerpoint/2010/main" val="3202800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8305596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1372684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6709967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4232310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9571003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007317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1199422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3054675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2050214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1798249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612668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597819"/>
            <a:ext cx="7772400" cy="1102520"/>
          </a:xfrm>
          <a:prstGeom prst="rect">
            <a:avLst/>
          </a:prstGeom>
        </p:spPr>
        <p:txBody>
          <a:bodyPr/>
          <a:lstStyle/>
          <a:p>
            <a:r>
              <a:t>Title Text</a:t>
            </a:r>
          </a:p>
        </p:txBody>
      </p:sp>
      <p:sp>
        <p:nvSpPr>
          <p:cNvPr id="12" name="Body Level One…"/>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05978"/>
            <a:ext cx="2057400" cy="4388646"/>
          </a:xfrm>
          <a:prstGeom prst="rect">
            <a:avLst/>
          </a:prstGeom>
        </p:spPr>
        <p:txBody>
          <a:bodyPr/>
          <a:lstStyle/>
          <a:p>
            <a:r>
              <a:t>Title Text</a:t>
            </a:r>
          </a:p>
        </p:txBody>
      </p:sp>
      <p:sp>
        <p:nvSpPr>
          <p:cNvPr id="102" name="Body Level One…"/>
          <p:cNvSpPr txBox="1">
            <a:spLocks noGrp="1"/>
          </p:cNvSpPr>
          <p:nvPr>
            <p:ph type="body" idx="1"/>
          </p:nvPr>
        </p:nvSpPr>
        <p:spPr>
          <a:xfrm>
            <a:off x="457200" y="205978"/>
            <a:ext cx="6019800" cy="438864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3305176"/>
            <a:ext cx="7772401" cy="1021557"/>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180034"/>
            <a:ext cx="7772401" cy="1125141"/>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200150"/>
            <a:ext cx="4038600" cy="339447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6" y="1151334"/>
            <a:ext cx="4041776" cy="47982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04786"/>
            <a:ext cx="3008314" cy="871539"/>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04788"/>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200" y="1076326"/>
            <a:ext cx="3008315" cy="3518297"/>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3600450"/>
            <a:ext cx="5486401" cy="425054"/>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4025503"/>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200150"/>
            <a:ext cx="8229600" cy="3394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hdr="0" ftr="0" dt="0"/>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jpe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8.pn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gif"/><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gif"/></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8.gif"/><Relationship Id="rId4" Type="http://schemas.openxmlformats.org/officeDocument/2006/relationships/image" Target="../media/image57.gif"/></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67.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8.jp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geodesy.noaa.gov/library/pdfs/NOAA_SP_NOS_NGS_0013_v01_2018-03-06.pdf"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s://geodesy.noaa.gov/PUBS_LIB/NOAA_TR_NOS_NGS_0067.pdf" TargetMode="External"/><Relationship Id="rId5" Type="http://schemas.openxmlformats.org/officeDocument/2006/relationships/hyperlink" Target="https://geodesy.noaa.gov/library/pdfs/NOAA_TR_NOS_NGS_0064.pdf" TargetMode="External"/><Relationship Id="rId4" Type="http://schemas.openxmlformats.org/officeDocument/2006/relationships/hyperlink" Target="https://geodesy.noaa.gov/library/pdfs/NOAA_TR_NOS_NGS_0062.pdf"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2.jpeg"/><Relationship Id="rId7"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8" Type="http://schemas.openxmlformats.org/officeDocument/2006/relationships/hyperlink" Target="https://noaa.maps.arcgis.com/home/item.html?id=b34695d9c72e47bbb7f13d335b02ebde" TargetMode="External"/><Relationship Id="rId13" Type="http://schemas.openxmlformats.org/officeDocument/2006/relationships/hyperlink" Target="https://noaa.maps.arcgis.com/home/item.html?id=127f3b3819154a32b9615a101d310379" TargetMode="External"/><Relationship Id="rId18" Type="http://schemas.openxmlformats.org/officeDocument/2006/relationships/hyperlink" Target="https://noaa.maps.arcgis.com/home/item.html?id=9a1cb878e35d4b6cb374140603e03cb1" TargetMode="External"/><Relationship Id="rId3" Type="http://schemas.openxmlformats.org/officeDocument/2006/relationships/image" Target="../media/image2.jpeg"/><Relationship Id="rId7" Type="http://schemas.openxmlformats.org/officeDocument/2006/relationships/hyperlink" Target="https://noaa.maps.arcgis.com/home/item.html?id=b56699b6834a43329dbf0ebe7933ff03" TargetMode="External"/><Relationship Id="rId12" Type="http://schemas.openxmlformats.org/officeDocument/2006/relationships/hyperlink" Target="https://noaa.maps.arcgis.com/home/item.html?id=2fd6cb0d6dae41e0b8ee04f853890cf6" TargetMode="External"/><Relationship Id="rId17" Type="http://schemas.openxmlformats.org/officeDocument/2006/relationships/hyperlink" Target="https://noaa.maps.arcgis.com/home/item.html?id=298dd46b769743a8a94316bba88499fa" TargetMode="External"/><Relationship Id="rId2" Type="http://schemas.openxmlformats.org/officeDocument/2006/relationships/notesSlide" Target="../notesSlides/notesSlide44.xml"/><Relationship Id="rId16" Type="http://schemas.openxmlformats.org/officeDocument/2006/relationships/hyperlink" Target="https://noaa.maps.arcgis.com/home/item.html?id=b859b2c4a8f747f9893abb3aab0072e3" TargetMode="External"/><Relationship Id="rId1" Type="http://schemas.openxmlformats.org/officeDocument/2006/relationships/slideLayout" Target="../slideLayouts/slideLayout1.xml"/><Relationship Id="rId6" Type="http://schemas.openxmlformats.org/officeDocument/2006/relationships/hyperlink" Target="https://noaa.maps.arcgis.com/home/item.html?id=ce27f315e22b4998b857adc9ebeb8e1b" TargetMode="External"/><Relationship Id="rId11" Type="http://schemas.openxmlformats.org/officeDocument/2006/relationships/hyperlink" Target="https://noaa.maps.arcgis.com/home/item.html?id=a67c368676a94ffe963e8c3a1458eac0" TargetMode="External"/><Relationship Id="rId5" Type="http://schemas.openxmlformats.org/officeDocument/2006/relationships/hyperlink" Target="https://noaa.maps.arcgis.com/home/item.html?id=2d16e70b9f94425db3b747190fd57723" TargetMode="External"/><Relationship Id="rId15" Type="http://schemas.openxmlformats.org/officeDocument/2006/relationships/hyperlink" Target="https://noaa.maps.arcgis.com/home/item.html?id=45718382e5ac4c37874a4a445895262a" TargetMode="External"/><Relationship Id="rId10" Type="http://schemas.openxmlformats.org/officeDocument/2006/relationships/hyperlink" Target="https://noaa.maps.arcgis.com/home/item.html?id=a2310a62557442898a7ba1324510d9a4" TargetMode="External"/><Relationship Id="rId4" Type="http://schemas.openxmlformats.org/officeDocument/2006/relationships/hyperlink" Target="https://noaa.maps.arcgis.com/home/item.html?id=796bb54c74b84b8e96ed9591290246b1" TargetMode="External"/><Relationship Id="rId9" Type="http://schemas.openxmlformats.org/officeDocument/2006/relationships/hyperlink" Target="https://noaa.maps.arcgis.com/home/item.html?id=e69a13673af84e57b4e9098661f8f71d" TargetMode="External"/><Relationship Id="rId14" Type="http://schemas.openxmlformats.org/officeDocument/2006/relationships/hyperlink" Target="https://noaa.maps.arcgis.com/home/item.html?id=c5d4f181f7ca468ca8032db0ec7a8900"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4.gi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Title 1"/>
          <p:cNvSpPr txBox="1">
            <a:spLocks noGrp="1"/>
          </p:cNvSpPr>
          <p:nvPr>
            <p:ph type="title"/>
          </p:nvPr>
        </p:nvSpPr>
        <p:spPr>
          <a:xfrm>
            <a:off x="0" y="1655048"/>
            <a:ext cx="9144000" cy="1081277"/>
          </a:xfrm>
          <a:prstGeom prst="rect">
            <a:avLst/>
          </a:prstGeom>
        </p:spPr>
        <p:txBody>
          <a:bodyPr>
            <a:normAutofit fontScale="90000"/>
          </a:bodyPr>
          <a:lstStyle/>
          <a:p>
            <a:pPr defTabSz="438911">
              <a:defRPr sz="3455">
                <a:solidFill>
                  <a:srgbClr val="17375E"/>
                </a:solidFill>
                <a:latin typeface="Times New Roman"/>
                <a:ea typeface="Times New Roman"/>
                <a:cs typeface="Times New Roman"/>
                <a:sym typeface="Times New Roman"/>
              </a:defRPr>
            </a:pPr>
            <a:r>
              <a:rPr lang="en-US" dirty="0">
                <a:solidFill>
                  <a:srgbClr val="002E97"/>
                </a:solidFill>
              </a:rPr>
              <a:t>Modernizing the</a:t>
            </a:r>
            <a:br>
              <a:rPr dirty="0">
                <a:solidFill>
                  <a:srgbClr val="002E97"/>
                </a:solidFill>
              </a:rPr>
            </a:br>
            <a:r>
              <a:rPr dirty="0">
                <a:solidFill>
                  <a:srgbClr val="002E97"/>
                </a:solidFill>
              </a:rPr>
              <a:t>National Spatial Reference System</a:t>
            </a:r>
            <a:r>
              <a:rPr lang="en-US" dirty="0">
                <a:solidFill>
                  <a:srgbClr val="002E97"/>
                </a:solidFill>
              </a:rPr>
              <a:t> (NSRS)</a:t>
            </a:r>
            <a:endParaRPr dirty="0">
              <a:solidFill>
                <a:srgbClr val="002E97"/>
              </a:solidFill>
            </a:endParaRPr>
          </a:p>
        </p:txBody>
      </p:sp>
      <p:sp>
        <p:nvSpPr>
          <p:cNvPr id="113" name="Content Placeholder 2"/>
          <p:cNvSpPr txBox="1">
            <a:spLocks noGrp="1"/>
          </p:cNvSpPr>
          <p:nvPr>
            <p:ph type="body" sz="quarter" idx="1"/>
          </p:nvPr>
        </p:nvSpPr>
        <p:spPr>
          <a:xfrm>
            <a:off x="0" y="3140779"/>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rPr>
              <a:t>	</a:t>
            </a:r>
            <a:r>
              <a:rPr lang="en-US" sz="3000" b="0" dirty="0">
                <a:solidFill>
                  <a:srgbClr val="002E97"/>
                </a:solidFill>
              </a:rPr>
              <a:t>2022 Rocky Mountain Survey Summit</a:t>
            </a:r>
            <a:endParaRPr sz="3000" b="0" dirty="0">
              <a:solidFill>
                <a:srgbClr val="002E97"/>
              </a:solidFill>
            </a:endParaRPr>
          </a:p>
        </p:txBody>
      </p:sp>
      <p:sp>
        <p:nvSpPr>
          <p:cNvPr id="115" name="TextBox 4"/>
          <p:cNvSpPr txBox="1"/>
          <p:nvPr/>
        </p:nvSpPr>
        <p:spPr>
          <a:xfrm>
            <a:off x="6514907" y="4095620"/>
            <a:ext cx="2152189"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rPr>
              <a:t>Brian Shaw</a:t>
            </a:r>
          </a:p>
          <a:p>
            <a:pPr algn="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sp>
        <p:nvSpPr>
          <p:cNvPr id="2" name="Slide Number Placeholder 1"/>
          <p:cNvSpPr>
            <a:spLocks noGrp="1"/>
          </p:cNvSpPr>
          <p:nvPr>
            <p:ph type="sldNum" sz="quarter" idx="2"/>
          </p:nvPr>
        </p:nvSpPr>
        <p:spPr/>
        <p:txBody>
          <a:bodyPr/>
          <a:lstStyle/>
          <a:p>
            <a:fld id="{86CB4B4D-7CA3-9044-876B-883B54F8677D}" type="slidenum">
              <a:rPr lang="en-US" smtClean="0"/>
              <a:t>1</a:t>
            </a:fld>
            <a:endParaRPr lang="en-US"/>
          </a:p>
        </p:txBody>
      </p:sp>
      <p:sp>
        <p:nvSpPr>
          <p:cNvPr id="6" name="TextBox 4"/>
          <p:cNvSpPr txBox="1"/>
          <p:nvPr/>
        </p:nvSpPr>
        <p:spPr>
          <a:xfrm>
            <a:off x="1009953" y="4400232"/>
            <a:ext cx="1214433"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lang="en-US" dirty="0">
                <a:solidFill>
                  <a:srgbClr val="002E97"/>
                </a:solidFill>
              </a:rPr>
              <a:t>March 2022</a:t>
            </a:r>
            <a:endParaRPr dirty="0">
              <a:solidFill>
                <a:srgbClr val="002E97"/>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txBox="1"/>
          <p:nvPr/>
        </p:nvSpPr>
        <p:spPr>
          <a:xfrm>
            <a:off x="993924" y="4638695"/>
            <a:ext cx="7243328"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https://geodesy.noaa.gov/datums/newdatums/WatchVideos.shtml</a:t>
            </a:r>
          </a:p>
        </p:txBody>
      </p:sp>
      <p:sp>
        <p:nvSpPr>
          <p:cNvPr id="2" name="Slide Number Placeholder 1"/>
          <p:cNvSpPr>
            <a:spLocks noGrp="1"/>
          </p:cNvSpPr>
          <p:nvPr>
            <p:ph type="sldNum" sz="quarter" idx="2"/>
          </p:nvPr>
        </p:nvSpPr>
        <p:spPr/>
        <p:txBody>
          <a:bodyPr/>
          <a:lstStyle/>
          <a:p>
            <a:fld id="{86CB4B4D-7CA3-9044-876B-883B54F8677D}" type="slidenum">
              <a:rPr lang="en-US" smtClean="0"/>
              <a:t>10</a:t>
            </a:fld>
            <a:endParaRPr lang="en-US"/>
          </a:p>
        </p:txBody>
      </p:sp>
      <p:sp>
        <p:nvSpPr>
          <p:cNvPr id="5" name="TextBox 1">
            <a:extLst>
              <a:ext uri="{FF2B5EF4-FFF2-40B4-BE49-F238E27FC236}">
                <a16:creationId xmlns:a16="http://schemas.microsoft.com/office/drawing/2014/main" id="{46932DE2-4922-46A2-88C5-A12D928A5C7F}"/>
              </a:ext>
            </a:extLst>
          </p:cNvPr>
          <p:cNvSpPr txBox="1"/>
          <p:nvPr/>
        </p:nvSpPr>
        <p:spPr>
          <a:xfrm>
            <a:off x="1055640" y="402226"/>
            <a:ext cx="711989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Educational Videos</a:t>
            </a:r>
            <a:endParaRPr sz="3600" dirty="0">
              <a:solidFill>
                <a:srgbClr val="002E97"/>
              </a:solidFill>
            </a:endParaRPr>
          </a:p>
        </p:txBody>
      </p:sp>
      <p:pic>
        <p:nvPicPr>
          <p:cNvPr id="3" name="Picture 2">
            <a:extLst>
              <a:ext uri="{FF2B5EF4-FFF2-40B4-BE49-F238E27FC236}">
                <a16:creationId xmlns:a16="http://schemas.microsoft.com/office/drawing/2014/main" id="{8D2A6145-284C-434E-AB06-EB33B7B489A3}"/>
              </a:ext>
            </a:extLst>
          </p:cNvPr>
          <p:cNvPicPr>
            <a:picLocks noChangeAspect="1"/>
          </p:cNvPicPr>
          <p:nvPr/>
        </p:nvPicPr>
        <p:blipFill>
          <a:blip r:embed="rId3"/>
          <a:stretch>
            <a:fillRect/>
          </a:stretch>
        </p:blipFill>
        <p:spPr>
          <a:xfrm>
            <a:off x="1724381" y="978852"/>
            <a:ext cx="5695238" cy="1009524"/>
          </a:xfrm>
          <a:prstGeom prst="rect">
            <a:avLst/>
          </a:prstGeom>
        </p:spPr>
      </p:pic>
      <p:pic>
        <p:nvPicPr>
          <p:cNvPr id="7" name="Picture 6">
            <a:extLst>
              <a:ext uri="{FF2B5EF4-FFF2-40B4-BE49-F238E27FC236}">
                <a16:creationId xmlns:a16="http://schemas.microsoft.com/office/drawing/2014/main" id="{F0802DBA-50EA-4A4A-9037-0DE5A7E00DAE}"/>
              </a:ext>
            </a:extLst>
          </p:cNvPr>
          <p:cNvPicPr>
            <a:picLocks noChangeAspect="1"/>
          </p:cNvPicPr>
          <p:nvPr/>
        </p:nvPicPr>
        <p:blipFill>
          <a:blip r:embed="rId4"/>
          <a:stretch>
            <a:fillRect/>
          </a:stretch>
        </p:blipFill>
        <p:spPr>
          <a:xfrm>
            <a:off x="286261" y="2055529"/>
            <a:ext cx="4329327" cy="2583165"/>
          </a:xfrm>
          <a:prstGeom prst="rect">
            <a:avLst/>
          </a:prstGeom>
        </p:spPr>
      </p:pic>
      <p:pic>
        <p:nvPicPr>
          <p:cNvPr id="8" name="Picture 7">
            <a:extLst>
              <a:ext uri="{FF2B5EF4-FFF2-40B4-BE49-F238E27FC236}">
                <a16:creationId xmlns:a16="http://schemas.microsoft.com/office/drawing/2014/main" id="{6A5507F0-96A4-4D86-9E15-41FEE2FC23B9}"/>
              </a:ext>
            </a:extLst>
          </p:cNvPr>
          <p:cNvPicPr>
            <a:picLocks noChangeAspect="1"/>
          </p:cNvPicPr>
          <p:nvPr/>
        </p:nvPicPr>
        <p:blipFill>
          <a:blip r:embed="rId5"/>
          <a:stretch>
            <a:fillRect/>
          </a:stretch>
        </p:blipFill>
        <p:spPr>
          <a:xfrm>
            <a:off x="4789324" y="2055529"/>
            <a:ext cx="3988916" cy="2584554"/>
          </a:xfrm>
          <a:prstGeom prst="rect">
            <a:avLst/>
          </a:prstGeom>
        </p:spPr>
      </p:pic>
    </p:spTree>
    <p:extLst>
      <p:ext uri="{BB962C8B-B14F-4D97-AF65-F5344CB8AC3E}">
        <p14:creationId xmlns:p14="http://schemas.microsoft.com/office/powerpoint/2010/main" val="102838275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0142429-D5DF-49CB-900A-D74C716B4DE1}"/>
              </a:ext>
            </a:extLst>
          </p:cNvPr>
          <p:cNvSpPr/>
          <p:nvPr/>
        </p:nvSpPr>
        <p:spPr>
          <a:xfrm>
            <a:off x="64008" y="1048557"/>
            <a:ext cx="9015984" cy="145609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 name="Rectangle 2"/>
          <p:cNvSpPr txBox="1"/>
          <p:nvPr/>
        </p:nvSpPr>
        <p:spPr>
          <a:xfrm>
            <a:off x="687444" y="4569509"/>
            <a:ext cx="7769112"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https://geodesy.noaa.gov/web/science_edu/online_lessons/index.shtml</a:t>
            </a:r>
          </a:p>
        </p:txBody>
      </p:sp>
      <p:sp>
        <p:nvSpPr>
          <p:cNvPr id="2" name="Slide Number Placeholder 1"/>
          <p:cNvSpPr>
            <a:spLocks noGrp="1"/>
          </p:cNvSpPr>
          <p:nvPr>
            <p:ph type="sldNum" sz="quarter" idx="2"/>
          </p:nvPr>
        </p:nvSpPr>
        <p:spPr/>
        <p:txBody>
          <a:bodyPr/>
          <a:lstStyle/>
          <a:p>
            <a:fld id="{86CB4B4D-7CA3-9044-876B-883B54F8677D}" type="slidenum">
              <a:rPr lang="en-US" smtClean="0"/>
              <a:t>11</a:t>
            </a:fld>
            <a:endParaRPr lang="en-US"/>
          </a:p>
        </p:txBody>
      </p:sp>
      <p:sp>
        <p:nvSpPr>
          <p:cNvPr id="5" name="TextBox 1">
            <a:extLst>
              <a:ext uri="{FF2B5EF4-FFF2-40B4-BE49-F238E27FC236}">
                <a16:creationId xmlns:a16="http://schemas.microsoft.com/office/drawing/2014/main" id="{4A23CC6E-853E-4F16-AF7A-CE78A3E6A055}"/>
              </a:ext>
            </a:extLst>
          </p:cNvPr>
          <p:cNvSpPr txBox="1"/>
          <p:nvPr/>
        </p:nvSpPr>
        <p:spPr>
          <a:xfrm>
            <a:off x="1396773" y="402226"/>
            <a:ext cx="635045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Online Lessons</a:t>
            </a:r>
            <a:endParaRPr sz="3600" dirty="0">
              <a:solidFill>
                <a:srgbClr val="002E97"/>
              </a:solidFill>
            </a:endParaRPr>
          </a:p>
        </p:txBody>
      </p:sp>
      <p:pic>
        <p:nvPicPr>
          <p:cNvPr id="6" name="Picture 5">
            <a:extLst>
              <a:ext uri="{FF2B5EF4-FFF2-40B4-BE49-F238E27FC236}">
                <a16:creationId xmlns:a16="http://schemas.microsoft.com/office/drawing/2014/main" id="{ECB33251-885A-43CF-B17C-ABA0A2545E14}"/>
              </a:ext>
            </a:extLst>
          </p:cNvPr>
          <p:cNvPicPr>
            <a:picLocks noChangeAspect="1"/>
          </p:cNvPicPr>
          <p:nvPr/>
        </p:nvPicPr>
        <p:blipFill rotWithShape="1">
          <a:blip r:embed="rId3"/>
          <a:srcRect t="53545" r="50694"/>
          <a:stretch/>
        </p:blipFill>
        <p:spPr>
          <a:xfrm>
            <a:off x="6089904" y="1081919"/>
            <a:ext cx="2774740" cy="956558"/>
          </a:xfrm>
          <a:prstGeom prst="rect">
            <a:avLst/>
          </a:prstGeom>
        </p:spPr>
      </p:pic>
      <p:grpSp>
        <p:nvGrpSpPr>
          <p:cNvPr id="12" name="Group 11">
            <a:extLst>
              <a:ext uri="{FF2B5EF4-FFF2-40B4-BE49-F238E27FC236}">
                <a16:creationId xmlns:a16="http://schemas.microsoft.com/office/drawing/2014/main" id="{5BE26A63-461A-418F-9CBF-7350988E9481}"/>
              </a:ext>
            </a:extLst>
          </p:cNvPr>
          <p:cNvGrpSpPr/>
          <p:nvPr/>
        </p:nvGrpSpPr>
        <p:grpSpPr>
          <a:xfrm>
            <a:off x="174663" y="2592902"/>
            <a:ext cx="8795601" cy="1822323"/>
            <a:chOff x="220383" y="2528894"/>
            <a:chExt cx="8795601" cy="1822323"/>
          </a:xfrm>
        </p:grpSpPr>
        <p:pic>
          <p:nvPicPr>
            <p:cNvPr id="7" name="Picture 6">
              <a:extLst>
                <a:ext uri="{FF2B5EF4-FFF2-40B4-BE49-F238E27FC236}">
                  <a16:creationId xmlns:a16="http://schemas.microsoft.com/office/drawing/2014/main" id="{0424FABA-DD37-4AF5-AE5C-C1FF62C09E5C}"/>
                </a:ext>
              </a:extLst>
            </p:cNvPr>
            <p:cNvPicPr>
              <a:picLocks noChangeAspect="1"/>
            </p:cNvPicPr>
            <p:nvPr/>
          </p:nvPicPr>
          <p:blipFill>
            <a:blip r:embed="rId4"/>
            <a:stretch>
              <a:fillRect/>
            </a:stretch>
          </p:blipFill>
          <p:spPr>
            <a:xfrm>
              <a:off x="220383" y="2548534"/>
              <a:ext cx="5230188" cy="1778439"/>
            </a:xfrm>
            <a:prstGeom prst="rect">
              <a:avLst/>
            </a:prstGeom>
          </p:spPr>
        </p:pic>
        <p:pic>
          <p:nvPicPr>
            <p:cNvPr id="8" name="Picture 7">
              <a:extLst>
                <a:ext uri="{FF2B5EF4-FFF2-40B4-BE49-F238E27FC236}">
                  <a16:creationId xmlns:a16="http://schemas.microsoft.com/office/drawing/2014/main" id="{6545FA56-22A8-42E1-BC67-15B50F351B7A}"/>
                </a:ext>
              </a:extLst>
            </p:cNvPr>
            <p:cNvPicPr>
              <a:picLocks noChangeAspect="1"/>
            </p:cNvPicPr>
            <p:nvPr/>
          </p:nvPicPr>
          <p:blipFill>
            <a:blip r:embed="rId5"/>
            <a:stretch>
              <a:fillRect/>
            </a:stretch>
          </p:blipFill>
          <p:spPr>
            <a:xfrm>
              <a:off x="5450571" y="2528894"/>
              <a:ext cx="3565413" cy="1822323"/>
            </a:xfrm>
            <a:prstGeom prst="rect">
              <a:avLst/>
            </a:prstGeom>
          </p:spPr>
        </p:pic>
      </p:grpSp>
      <p:pic>
        <p:nvPicPr>
          <p:cNvPr id="10" name="Picture 9">
            <a:extLst>
              <a:ext uri="{FF2B5EF4-FFF2-40B4-BE49-F238E27FC236}">
                <a16:creationId xmlns:a16="http://schemas.microsoft.com/office/drawing/2014/main" id="{8491D85F-AF78-42E4-97E4-B821CCD1E7C4}"/>
              </a:ext>
            </a:extLst>
          </p:cNvPr>
          <p:cNvPicPr>
            <a:picLocks noChangeAspect="1"/>
          </p:cNvPicPr>
          <p:nvPr/>
        </p:nvPicPr>
        <p:blipFill rotWithShape="1">
          <a:blip r:embed="rId6"/>
          <a:srcRect/>
          <a:stretch/>
        </p:blipFill>
        <p:spPr>
          <a:xfrm>
            <a:off x="168618" y="1081919"/>
            <a:ext cx="5770958" cy="1295521"/>
          </a:xfrm>
          <a:prstGeom prst="rect">
            <a:avLst/>
          </a:prstGeom>
        </p:spPr>
      </p:pic>
    </p:spTree>
    <p:extLst>
      <p:ext uri="{BB962C8B-B14F-4D97-AF65-F5344CB8AC3E}">
        <p14:creationId xmlns:p14="http://schemas.microsoft.com/office/powerpoint/2010/main" val="172022950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Rectangle 2"/>
          <p:cNvSpPr txBox="1"/>
          <p:nvPr/>
        </p:nvSpPr>
        <p:spPr>
          <a:xfrm>
            <a:off x="961557" y="4638695"/>
            <a:ext cx="7220885"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https://geodesy.noaa.gov/web/science_edu/presentations_library/</a:t>
            </a:r>
            <a:endParaRPr lang="en-US"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12</a:t>
            </a:fld>
            <a:endParaRPr lang="en-US"/>
          </a:p>
        </p:txBody>
      </p:sp>
      <p:sp>
        <p:nvSpPr>
          <p:cNvPr id="5" name="TextBox 1">
            <a:extLst>
              <a:ext uri="{FF2B5EF4-FFF2-40B4-BE49-F238E27FC236}">
                <a16:creationId xmlns:a16="http://schemas.microsoft.com/office/drawing/2014/main" id="{2C17E96D-D769-435B-BC2F-A03E310D05CE}"/>
              </a:ext>
            </a:extLst>
          </p:cNvPr>
          <p:cNvSpPr txBox="1"/>
          <p:nvPr/>
        </p:nvSpPr>
        <p:spPr>
          <a:xfrm>
            <a:off x="1055640" y="402226"/>
            <a:ext cx="727378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Presentation Library</a:t>
            </a:r>
            <a:endParaRPr sz="3600" dirty="0">
              <a:solidFill>
                <a:srgbClr val="002E97"/>
              </a:solidFill>
            </a:endParaRPr>
          </a:p>
        </p:txBody>
      </p:sp>
      <p:pic>
        <p:nvPicPr>
          <p:cNvPr id="3" name="Picture 2">
            <a:extLst>
              <a:ext uri="{FF2B5EF4-FFF2-40B4-BE49-F238E27FC236}">
                <a16:creationId xmlns:a16="http://schemas.microsoft.com/office/drawing/2014/main" id="{8EFB0142-BBE4-471C-A5F7-37833BF736EB}"/>
              </a:ext>
            </a:extLst>
          </p:cNvPr>
          <p:cNvPicPr>
            <a:picLocks noChangeAspect="1"/>
          </p:cNvPicPr>
          <p:nvPr/>
        </p:nvPicPr>
        <p:blipFill>
          <a:blip r:embed="rId4"/>
          <a:stretch>
            <a:fillRect/>
          </a:stretch>
        </p:blipFill>
        <p:spPr>
          <a:xfrm>
            <a:off x="1130944" y="1115706"/>
            <a:ext cx="7123176" cy="3522989"/>
          </a:xfrm>
          <a:prstGeom prst="rect">
            <a:avLst/>
          </a:prstGeom>
        </p:spPr>
      </p:pic>
    </p:spTree>
    <p:extLst>
      <p:ext uri="{BB962C8B-B14F-4D97-AF65-F5344CB8AC3E}">
        <p14:creationId xmlns:p14="http://schemas.microsoft.com/office/powerpoint/2010/main" val="106005948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0" name="TextBox 1"/>
          <p:cNvSpPr txBox="1"/>
          <p:nvPr/>
        </p:nvSpPr>
        <p:spPr>
          <a:xfrm>
            <a:off x="2626203" y="476053"/>
            <a:ext cx="3945950"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NOAA and NGS</a:t>
            </a:r>
          </a:p>
        </p:txBody>
      </p:sp>
      <p:sp>
        <p:nvSpPr>
          <p:cNvPr id="121" name="Rectangle 2"/>
          <p:cNvSpPr txBox="1"/>
          <p:nvPr/>
        </p:nvSpPr>
        <p:spPr>
          <a:xfrm>
            <a:off x="2387576" y="1340081"/>
            <a:ext cx="4414027"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a:solidFill>
                  <a:srgbClr val="002E97"/>
                </a:solidFill>
              </a:rPr>
              <a:t>Our Nation’s First Civilian Science Agency</a:t>
            </a:r>
          </a:p>
        </p:txBody>
      </p:sp>
      <p:pic>
        <p:nvPicPr>
          <p:cNvPr id="122" name="Picture 5" descr="Picture 5"/>
          <p:cNvPicPr>
            <a:picLocks noChangeAspect="1"/>
          </p:cNvPicPr>
          <p:nvPr/>
        </p:nvPicPr>
        <p:blipFill>
          <a:blip r:embed="rId4">
            <a:extLst/>
          </a:blip>
          <a:stretch>
            <a:fillRect/>
          </a:stretch>
        </p:blipFill>
        <p:spPr>
          <a:xfrm>
            <a:off x="5365658" y="2197747"/>
            <a:ext cx="1421356" cy="1459928"/>
          </a:xfrm>
          <a:prstGeom prst="rect">
            <a:avLst/>
          </a:prstGeom>
          <a:ln w="12700">
            <a:miter lim="400000"/>
          </a:ln>
        </p:spPr>
      </p:pic>
      <p:sp>
        <p:nvSpPr>
          <p:cNvPr id="124" name="TextBox 12"/>
          <p:cNvSpPr txBox="1"/>
          <p:nvPr/>
        </p:nvSpPr>
        <p:spPr>
          <a:xfrm>
            <a:off x="137515" y="4215622"/>
            <a:ext cx="1665620"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1807</a:t>
            </a:r>
          </a:p>
          <a:p>
            <a:pPr>
              <a:defRPr sz="1400">
                <a:latin typeface="Arial"/>
                <a:ea typeface="Arial"/>
                <a:cs typeface="Arial"/>
                <a:sym typeface="Arial"/>
              </a:defRPr>
            </a:pPr>
            <a:r>
              <a:rPr dirty="0"/>
              <a:t>Thomas Jefferson</a:t>
            </a:r>
          </a:p>
          <a:p>
            <a:pPr>
              <a:defRPr sz="1400">
                <a:latin typeface="Arial"/>
                <a:ea typeface="Arial"/>
                <a:cs typeface="Arial"/>
                <a:sym typeface="Arial"/>
              </a:defRPr>
            </a:pPr>
            <a:r>
              <a:rPr dirty="0"/>
              <a:t>Survey of the Coast</a:t>
            </a:r>
          </a:p>
        </p:txBody>
      </p:sp>
      <p:sp>
        <p:nvSpPr>
          <p:cNvPr id="125" name="TextBox 13"/>
          <p:cNvSpPr txBox="1"/>
          <p:nvPr/>
        </p:nvSpPr>
        <p:spPr>
          <a:xfrm>
            <a:off x="2096169" y="4215622"/>
            <a:ext cx="1606239"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1811</a:t>
            </a:r>
          </a:p>
          <a:p>
            <a:pPr>
              <a:defRPr sz="1400">
                <a:latin typeface="Arial"/>
                <a:ea typeface="Arial"/>
                <a:cs typeface="Arial"/>
                <a:sym typeface="Arial"/>
              </a:defRPr>
            </a:pPr>
            <a:r>
              <a:rPr dirty="0"/>
              <a:t>Ferdinand Hassler</a:t>
            </a:r>
          </a:p>
          <a:p>
            <a:pPr>
              <a:defRPr sz="1400">
                <a:latin typeface="Arial"/>
                <a:ea typeface="Arial"/>
                <a:cs typeface="Arial"/>
                <a:sym typeface="Arial"/>
              </a:defRPr>
            </a:pPr>
            <a:r>
              <a:rPr dirty="0"/>
              <a:t>Superintendent</a:t>
            </a:r>
          </a:p>
        </p:txBody>
      </p:sp>
      <p:sp>
        <p:nvSpPr>
          <p:cNvPr id="126" name="TextBox 14"/>
          <p:cNvSpPr txBox="1"/>
          <p:nvPr/>
        </p:nvSpPr>
        <p:spPr>
          <a:xfrm>
            <a:off x="4063292" y="4215622"/>
            <a:ext cx="1062594"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1836</a:t>
            </a:r>
          </a:p>
          <a:p>
            <a:pPr>
              <a:defRPr sz="1400">
                <a:latin typeface="Arial"/>
                <a:ea typeface="Arial"/>
                <a:cs typeface="Arial"/>
                <a:sym typeface="Arial"/>
              </a:defRPr>
            </a:pPr>
            <a:r>
              <a:t>U.S. Coast </a:t>
            </a:r>
          </a:p>
          <a:p>
            <a:pPr>
              <a:defRPr sz="1400">
                <a:latin typeface="Arial"/>
                <a:ea typeface="Arial"/>
                <a:cs typeface="Arial"/>
                <a:sym typeface="Arial"/>
              </a:defRPr>
            </a:pPr>
            <a:r>
              <a:t>Survey</a:t>
            </a:r>
          </a:p>
        </p:txBody>
      </p:sp>
      <p:sp>
        <p:nvSpPr>
          <p:cNvPr id="127" name="TextBox 15"/>
          <p:cNvSpPr txBox="1"/>
          <p:nvPr/>
        </p:nvSpPr>
        <p:spPr>
          <a:xfrm>
            <a:off x="5367065" y="4215622"/>
            <a:ext cx="1418542" cy="695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1878</a:t>
            </a:r>
          </a:p>
          <a:p>
            <a:pPr>
              <a:defRPr sz="1400">
                <a:latin typeface="Arial"/>
                <a:ea typeface="Arial"/>
                <a:cs typeface="Arial"/>
                <a:sym typeface="Arial"/>
              </a:defRPr>
            </a:pPr>
            <a:r>
              <a:t>U.S. Coast and</a:t>
            </a:r>
          </a:p>
          <a:p>
            <a:pPr>
              <a:defRPr sz="1400">
                <a:latin typeface="Arial"/>
                <a:ea typeface="Arial"/>
                <a:cs typeface="Arial"/>
                <a:sym typeface="Arial"/>
              </a:defRPr>
            </a:pPr>
            <a:r>
              <a:t>Geodetic Survey</a:t>
            </a:r>
          </a:p>
        </p:txBody>
      </p:sp>
      <p:sp>
        <p:nvSpPr>
          <p:cNvPr id="128" name="TextBox 16"/>
          <p:cNvSpPr txBox="1"/>
          <p:nvPr/>
        </p:nvSpPr>
        <p:spPr>
          <a:xfrm>
            <a:off x="7062644" y="4215622"/>
            <a:ext cx="1724917" cy="4920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1970</a:t>
            </a:r>
          </a:p>
          <a:p>
            <a:pPr>
              <a:defRPr sz="1400">
                <a:latin typeface="Arial"/>
                <a:ea typeface="Arial"/>
                <a:cs typeface="Arial"/>
                <a:sym typeface="Arial"/>
              </a:defRPr>
            </a:pPr>
            <a:r>
              <a:rPr dirty="0"/>
              <a:t>NOAA is established</a:t>
            </a:r>
          </a:p>
        </p:txBody>
      </p:sp>
      <p:pic>
        <p:nvPicPr>
          <p:cNvPr id="129" name="Picture 17" descr="Picture 17"/>
          <p:cNvPicPr>
            <a:picLocks noChangeAspect="1"/>
          </p:cNvPicPr>
          <p:nvPr/>
        </p:nvPicPr>
        <p:blipFill>
          <a:blip r:embed="rId5">
            <a:extLst/>
          </a:blip>
          <a:stretch>
            <a:fillRect/>
          </a:stretch>
        </p:blipFill>
        <p:spPr>
          <a:xfrm>
            <a:off x="137514" y="1818300"/>
            <a:ext cx="1665621" cy="2218822"/>
          </a:xfrm>
          <a:prstGeom prst="rect">
            <a:avLst/>
          </a:prstGeom>
          <a:ln w="12700">
            <a:miter lim="400000"/>
          </a:ln>
        </p:spPr>
      </p:pic>
      <p:pic>
        <p:nvPicPr>
          <p:cNvPr id="130" name="Picture 18" descr="Picture 18"/>
          <p:cNvPicPr>
            <a:picLocks noChangeAspect="1"/>
          </p:cNvPicPr>
          <p:nvPr/>
        </p:nvPicPr>
        <p:blipFill rotWithShape="1">
          <a:blip r:embed="rId6">
            <a:extLst/>
          </a:blip>
          <a:srcRect l="4654" r="6538"/>
          <a:stretch/>
        </p:blipFill>
        <p:spPr>
          <a:xfrm>
            <a:off x="2122923" y="1850002"/>
            <a:ext cx="1584867" cy="2057856"/>
          </a:xfrm>
          <a:prstGeom prst="rect">
            <a:avLst/>
          </a:prstGeom>
          <a:ln w="12700">
            <a:miter lim="400000"/>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5138" y="2197746"/>
            <a:ext cx="1459929" cy="1459929"/>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13</a:t>
            </a:fld>
            <a:endParaRPr lang="en-US"/>
          </a:p>
        </p:txBody>
      </p:sp>
      <p:pic>
        <p:nvPicPr>
          <p:cNvPr id="3074" name="Picture 2" descr="https://nauticalcharts.noaa.gov/about/images/history-of-coast-survey/US_CSO_Logo1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214" y="216455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2853202" y="481263"/>
            <a:ext cx="336886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NGS’ Mission</a:t>
            </a:r>
          </a:p>
        </p:txBody>
      </p:sp>
      <p:sp>
        <p:nvSpPr>
          <p:cNvPr id="134" name="TextBox 2"/>
          <p:cNvSpPr txBox="1"/>
          <p:nvPr/>
        </p:nvSpPr>
        <p:spPr>
          <a:xfrm>
            <a:off x="991773" y="1539463"/>
            <a:ext cx="7485444" cy="2855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solidFill>
                  <a:srgbClr val="17375E"/>
                </a:solidFill>
                <a:latin typeface="Arial"/>
                <a:ea typeface="Arial"/>
                <a:cs typeface="Arial"/>
                <a:sym typeface="Arial"/>
              </a:defRPr>
            </a:pPr>
            <a:r>
              <a:rPr>
                <a:solidFill>
                  <a:srgbClr val="002E97"/>
                </a:solidFill>
              </a:rPr>
              <a:t>To define, maintain and provide access </a:t>
            </a:r>
            <a:br>
              <a:rPr>
                <a:solidFill>
                  <a:srgbClr val="002E97"/>
                </a:solidFill>
              </a:rPr>
            </a:br>
            <a:r>
              <a:rPr>
                <a:solidFill>
                  <a:srgbClr val="002E97"/>
                </a:solidFill>
              </a:rPr>
              <a:t>to the </a:t>
            </a:r>
            <a:r>
              <a:rPr>
                <a:solidFill>
                  <a:srgbClr val="002E97"/>
                </a:solidFill>
                <a:latin typeface="Arial Black"/>
                <a:ea typeface="Arial Black"/>
                <a:cs typeface="Arial Black"/>
                <a:sym typeface="Arial Black"/>
              </a:rPr>
              <a:t>National Spatial Reference System (NSRS) </a:t>
            </a:r>
            <a:r>
              <a:rPr>
                <a:solidFill>
                  <a:srgbClr val="002E97"/>
                </a:solidFill>
              </a:rPr>
              <a:t>to meet our Nation’s economic, social, and environmental needs.  </a:t>
            </a:r>
          </a:p>
          <a:p>
            <a:pPr>
              <a:defRPr sz="2000">
                <a:solidFill>
                  <a:srgbClr val="17375E"/>
                </a:solidFill>
                <a:latin typeface="Arial"/>
                <a:ea typeface="Arial"/>
                <a:cs typeface="Arial"/>
                <a:sym typeface="Arial"/>
              </a:defRPr>
            </a:pPr>
            <a:endParaRPr>
              <a:solidFill>
                <a:srgbClr val="002E97"/>
              </a:solidFill>
            </a:endParaRPr>
          </a:p>
          <a:p>
            <a:pPr>
              <a:defRPr sz="2000">
                <a:solidFill>
                  <a:srgbClr val="17375E"/>
                </a:solidFill>
                <a:latin typeface="Arial"/>
                <a:ea typeface="Arial"/>
                <a:cs typeface="Arial"/>
                <a:sym typeface="Arial"/>
              </a:defRPr>
            </a:pPr>
            <a:r>
              <a:rPr>
                <a:solidFill>
                  <a:srgbClr val="002E97"/>
                </a:solidFill>
              </a:rPr>
              <a:t>…………………………………………….........................</a:t>
            </a:r>
          </a:p>
          <a:p>
            <a:pPr>
              <a:defRPr sz="2000">
                <a:solidFill>
                  <a:srgbClr val="17375E"/>
                </a:solidFill>
                <a:latin typeface="Arial"/>
                <a:ea typeface="Arial"/>
                <a:cs typeface="Arial"/>
                <a:sym typeface="Arial"/>
              </a:defRPr>
            </a:pPr>
            <a:endParaRPr>
              <a:solidFill>
                <a:srgbClr val="002E97"/>
              </a:solidFill>
            </a:endParaRPr>
          </a:p>
          <a:p>
            <a:pPr>
              <a:defRPr sz="2000">
                <a:solidFill>
                  <a:srgbClr val="17375E"/>
                </a:solidFill>
                <a:latin typeface="Arial"/>
                <a:ea typeface="Arial"/>
                <a:cs typeface="Arial"/>
                <a:sym typeface="Arial"/>
              </a:defRPr>
            </a:pPr>
            <a:r>
              <a:rPr>
                <a:solidFill>
                  <a:srgbClr val="002E97"/>
                </a:solidFill>
              </a:rPr>
              <a:t>The </a:t>
            </a:r>
            <a:r>
              <a:rPr>
                <a:solidFill>
                  <a:srgbClr val="002E97"/>
                </a:solidFill>
                <a:latin typeface="Arial Black"/>
                <a:ea typeface="Arial Black"/>
                <a:cs typeface="Arial Black"/>
                <a:sym typeface="Arial Black"/>
              </a:rPr>
              <a:t>NSRS</a:t>
            </a:r>
            <a:r>
              <a:rPr>
                <a:solidFill>
                  <a:srgbClr val="002E97"/>
                </a:solidFill>
              </a:rPr>
              <a:t> is a consistent coordinate system that defines latitude, longitude, height, scale, gravity, orientation, and shoreline throughout the United States. </a:t>
            </a:r>
          </a:p>
        </p:txBody>
      </p:sp>
      <p:sp>
        <p:nvSpPr>
          <p:cNvPr id="2" name="Slide Number Placeholder 1"/>
          <p:cNvSpPr>
            <a:spLocks noGrp="1"/>
          </p:cNvSpPr>
          <p:nvPr>
            <p:ph type="sldNum" sz="quarter" idx="2"/>
          </p:nvPr>
        </p:nvSpPr>
        <p:spPr/>
        <p:txBody>
          <a:bodyPr/>
          <a:lstStyle/>
          <a:p>
            <a:fld id="{86CB4B4D-7CA3-9044-876B-883B54F8677D}" type="slidenum">
              <a:rPr lang="en-US" smtClean="0"/>
              <a:t>14</a:t>
            </a:fld>
            <a:endParaRPr lang="en-US"/>
          </a:p>
        </p:txBody>
      </p:sp>
    </p:spTree>
    <p:extLst>
      <p:ext uri="{BB962C8B-B14F-4D97-AF65-F5344CB8AC3E}">
        <p14:creationId xmlns:p14="http://schemas.microsoft.com/office/powerpoint/2010/main" val="298569281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1408450" y="371535"/>
            <a:ext cx="6703115"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sz="3200" dirty="0">
                <a:solidFill>
                  <a:srgbClr val="002E97"/>
                </a:solidFill>
              </a:rPr>
              <a:t>NGS’ </a:t>
            </a:r>
            <a:r>
              <a:rPr lang="en-US" sz="3200" dirty="0">
                <a:solidFill>
                  <a:srgbClr val="002E97"/>
                </a:solidFill>
              </a:rPr>
              <a:t>History Horizontal Network 1900</a:t>
            </a:r>
            <a:endParaRPr sz="3200"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15</a:t>
            </a:fld>
            <a:endParaRPr lang="en-US"/>
          </a:p>
        </p:txBody>
      </p:sp>
      <p:pic>
        <p:nvPicPr>
          <p:cNvPr id="5" name="Picture 1">
            <a:extLst>
              <a:ext uri="{FF2B5EF4-FFF2-40B4-BE49-F238E27FC236}">
                <a16:creationId xmlns:a16="http://schemas.microsoft.com/office/drawing/2014/main" id="{BBDC2BF8-64CD-4960-A028-A7F86FD973A6}"/>
              </a:ext>
            </a:extLst>
          </p:cNvPr>
          <p:cNvPicPr>
            <a:picLocks noChangeAspect="1"/>
          </p:cNvPicPr>
          <p:nvPr/>
        </p:nvPicPr>
        <p:blipFill rotWithShape="1">
          <a:blip r:embed="rId4">
            <a:extLst>
              <a:ext uri="{28A0092B-C50C-407E-A947-70E740481C1C}">
                <a14:useLocalDpi xmlns:a14="http://schemas.microsoft.com/office/drawing/2010/main" val="0"/>
              </a:ext>
            </a:extLst>
          </a:blip>
          <a:srcRect b="13114"/>
          <a:stretch/>
        </p:blipFill>
        <p:spPr bwMode="auto">
          <a:xfrm>
            <a:off x="1147572" y="956310"/>
            <a:ext cx="6848856" cy="418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950C1CFA-79EF-4ECB-B101-5277F4B4E1AB}"/>
              </a:ext>
            </a:extLst>
          </p:cNvPr>
          <p:cNvSpPr>
            <a:spLocks noChangeArrowheads="1"/>
          </p:cNvSpPr>
          <p:nvPr/>
        </p:nvSpPr>
        <p:spPr bwMode="auto">
          <a:xfrm>
            <a:off x="92520" y="4750196"/>
            <a:ext cx="69738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1200" dirty="0">
                <a:solidFill>
                  <a:srgbClr val="002E97"/>
                </a:solidFill>
                <a:latin typeface="Arial" panose="020B0604020202020204" pitchFamily="34" charset="0"/>
              </a:rPr>
              <a:t>http://www.geodesy.noaa.gov/PUBS_LIB/NADof1983.pdf</a:t>
            </a:r>
          </a:p>
        </p:txBody>
      </p:sp>
      <p:sp>
        <p:nvSpPr>
          <p:cNvPr id="7" name="Rectangle 2">
            <a:extLst>
              <a:ext uri="{FF2B5EF4-FFF2-40B4-BE49-F238E27FC236}">
                <a16:creationId xmlns:a16="http://schemas.microsoft.com/office/drawing/2014/main" id="{379826CE-70DF-41F3-B6C6-1C1E28BE8D20}"/>
              </a:ext>
            </a:extLst>
          </p:cNvPr>
          <p:cNvSpPr txBox="1"/>
          <p:nvPr/>
        </p:nvSpPr>
        <p:spPr>
          <a:xfrm>
            <a:off x="386101" y="4433836"/>
            <a:ext cx="2618664"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US Standard Datum</a:t>
            </a:r>
            <a:endParaRPr lang="en-US" dirty="0">
              <a:solidFill>
                <a:srgbClr val="002E9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714533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16</a:t>
            </a:fld>
            <a:endParaRPr lang="en-US"/>
          </a:p>
        </p:txBody>
      </p:sp>
      <p:sp>
        <p:nvSpPr>
          <p:cNvPr id="6" name="Rectangle 2">
            <a:extLst>
              <a:ext uri="{FF2B5EF4-FFF2-40B4-BE49-F238E27FC236}">
                <a16:creationId xmlns:a16="http://schemas.microsoft.com/office/drawing/2014/main" id="{950C1CFA-79EF-4ECB-B101-5277F4B4E1AB}"/>
              </a:ext>
            </a:extLst>
          </p:cNvPr>
          <p:cNvSpPr>
            <a:spLocks noChangeArrowheads="1"/>
          </p:cNvSpPr>
          <p:nvPr/>
        </p:nvSpPr>
        <p:spPr bwMode="auto">
          <a:xfrm>
            <a:off x="2328041" y="4732369"/>
            <a:ext cx="41411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1200" dirty="0">
                <a:solidFill>
                  <a:srgbClr val="002E97"/>
                </a:solidFill>
                <a:latin typeface="Arial" panose="020B0604020202020204" pitchFamily="34" charset="0"/>
              </a:rPr>
              <a:t>http://www.geodesy.noaa.gov/PUBS_LIB/NADof1983.pdf</a:t>
            </a:r>
          </a:p>
        </p:txBody>
      </p:sp>
      <p:pic>
        <p:nvPicPr>
          <p:cNvPr id="7" name="Picture 1">
            <a:extLst>
              <a:ext uri="{FF2B5EF4-FFF2-40B4-BE49-F238E27FC236}">
                <a16:creationId xmlns:a16="http://schemas.microsoft.com/office/drawing/2014/main" id="{EF4FF520-B8E9-4C31-915E-32C361D995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5463" y="0"/>
            <a:ext cx="6966309" cy="475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889303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17</a:t>
            </a:fld>
            <a:endParaRPr lang="en-US"/>
          </a:p>
        </p:txBody>
      </p:sp>
      <p:pic>
        <p:nvPicPr>
          <p:cNvPr id="5" name="Picture 2" descr="Tower plans">
            <a:extLst>
              <a:ext uri="{FF2B5EF4-FFF2-40B4-BE49-F238E27FC236}">
                <a16:creationId xmlns:a16="http://schemas.microsoft.com/office/drawing/2014/main" id="{03D34BD4-1674-468D-9A10-E9A15C5B0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6713"/>
            <a:ext cx="4014216" cy="477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First Bilby Tower Ever Built">
            <a:extLst>
              <a:ext uri="{FF2B5EF4-FFF2-40B4-BE49-F238E27FC236}">
                <a16:creationId xmlns:a16="http://schemas.microsoft.com/office/drawing/2014/main" id="{47F4D984-4CCB-4925-9DA8-490F4A29D5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6114" y="366713"/>
            <a:ext cx="3038887" cy="366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81890B3-3E7A-4938-B9C7-9BE32B80B480}"/>
              </a:ext>
            </a:extLst>
          </p:cNvPr>
          <p:cNvSpPr txBox="1"/>
          <p:nvPr/>
        </p:nvSpPr>
        <p:spPr>
          <a:xfrm>
            <a:off x="4138105" y="4108564"/>
            <a:ext cx="4903907" cy="646331"/>
          </a:xfrm>
          <a:prstGeom prst="rect">
            <a:avLst/>
          </a:prstGeom>
          <a:noFill/>
        </p:spPr>
        <p:txBody>
          <a:bodyPr wrap="none">
            <a:spAutoFit/>
          </a:bodyPr>
          <a:lstStyle/>
          <a:p>
            <a:pPr>
              <a:defRPr/>
            </a:pPr>
            <a:r>
              <a:rPr lang="en-US" sz="1200" dirty="0">
                <a:solidFill>
                  <a:schemeClr val="tx2">
                    <a:lumMod val="75000"/>
                  </a:schemeClr>
                </a:solidFill>
                <a:latin typeface="Arial" panose="020B0604020202020204" pitchFamily="34" charset="0"/>
                <a:cs typeface="Arial" panose="020B0604020202020204" pitchFamily="34" charset="0"/>
              </a:rPr>
              <a:t>The </a:t>
            </a:r>
            <a:r>
              <a:rPr lang="en-US" sz="1200" dirty="0" err="1">
                <a:solidFill>
                  <a:schemeClr val="tx2">
                    <a:lumMod val="75000"/>
                  </a:schemeClr>
                </a:solidFill>
                <a:latin typeface="Arial" panose="020B0604020202020204" pitchFamily="34" charset="0"/>
                <a:cs typeface="Arial" panose="020B0604020202020204" pitchFamily="34" charset="0"/>
              </a:rPr>
              <a:t>Bilby</a:t>
            </a:r>
            <a:r>
              <a:rPr lang="en-US" sz="1200" dirty="0">
                <a:solidFill>
                  <a:schemeClr val="tx2">
                    <a:lumMod val="75000"/>
                  </a:schemeClr>
                </a:solidFill>
                <a:latin typeface="Arial" panose="020B0604020202020204" pitchFamily="34" charset="0"/>
                <a:cs typeface="Arial" panose="020B0604020202020204" pitchFamily="34" charset="0"/>
              </a:rPr>
              <a:t> Tower was basically a giant Erector set.</a:t>
            </a:r>
          </a:p>
          <a:p>
            <a:pPr>
              <a:defRPr/>
            </a:pPr>
            <a:r>
              <a:rPr lang="en-US" sz="1200" dirty="0">
                <a:solidFill>
                  <a:schemeClr val="tx2">
                    <a:lumMod val="75000"/>
                  </a:schemeClr>
                </a:solidFill>
                <a:latin typeface="Arial" panose="020B0604020202020204" pitchFamily="34" charset="0"/>
                <a:cs typeface="Arial" panose="020B0604020202020204" pitchFamily="34" charset="0"/>
              </a:rPr>
              <a:t>It helped NGS to survey the entire nation before the modern era.</a:t>
            </a:r>
          </a:p>
          <a:p>
            <a:pPr>
              <a:defRPr/>
            </a:pPr>
            <a:r>
              <a:rPr lang="en-US" sz="1200" dirty="0">
                <a:solidFill>
                  <a:schemeClr val="tx2">
                    <a:lumMod val="75000"/>
                  </a:schemeClr>
                </a:solidFill>
                <a:latin typeface="Arial" panose="020B0604020202020204" pitchFamily="34" charset="0"/>
                <a:cs typeface="Arial" panose="020B0604020202020204" pitchFamily="34" charset="0"/>
              </a:rPr>
              <a:t>The first </a:t>
            </a:r>
            <a:r>
              <a:rPr lang="en-US" sz="1200" dirty="0" err="1">
                <a:solidFill>
                  <a:schemeClr val="tx2">
                    <a:lumMod val="75000"/>
                  </a:schemeClr>
                </a:solidFill>
                <a:latin typeface="Arial" panose="020B0604020202020204" pitchFamily="34" charset="0"/>
                <a:cs typeface="Arial" panose="020B0604020202020204" pitchFamily="34" charset="0"/>
              </a:rPr>
              <a:t>Bilby</a:t>
            </a:r>
            <a:r>
              <a:rPr lang="en-US" sz="1200" dirty="0">
                <a:solidFill>
                  <a:schemeClr val="tx2">
                    <a:lumMod val="75000"/>
                  </a:schemeClr>
                </a:solidFill>
                <a:latin typeface="Arial" panose="020B0604020202020204" pitchFamily="34" charset="0"/>
                <a:cs typeface="Arial" panose="020B0604020202020204" pitchFamily="34" charset="0"/>
              </a:rPr>
              <a:t> Tower ever built was constructed in Minnesota in 1927.</a:t>
            </a:r>
          </a:p>
        </p:txBody>
      </p:sp>
    </p:spTree>
    <p:extLst>
      <p:ext uri="{BB962C8B-B14F-4D97-AF65-F5344CB8AC3E}">
        <p14:creationId xmlns:p14="http://schemas.microsoft.com/office/powerpoint/2010/main" val="176074145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18</a:t>
            </a:fld>
            <a:endParaRPr lang="en-US"/>
          </a:p>
        </p:txBody>
      </p:sp>
      <p:pic>
        <p:nvPicPr>
          <p:cNvPr id="6" name="Picture 3">
            <a:extLst>
              <a:ext uri="{FF2B5EF4-FFF2-40B4-BE49-F238E27FC236}">
                <a16:creationId xmlns:a16="http://schemas.microsoft.com/office/drawing/2014/main" id="{1D2163EC-405B-45D4-8E36-699372223C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1590" y="367749"/>
            <a:ext cx="6560820" cy="430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a:extLst>
              <a:ext uri="{FF2B5EF4-FFF2-40B4-BE49-F238E27FC236}">
                <a16:creationId xmlns:a16="http://schemas.microsoft.com/office/drawing/2014/main" id="{C8C33781-C02D-4748-9C21-584300118FE3}"/>
              </a:ext>
            </a:extLst>
          </p:cNvPr>
          <p:cNvSpPr txBox="1">
            <a:spLocks noChangeArrowheads="1"/>
          </p:cNvSpPr>
          <p:nvPr/>
        </p:nvSpPr>
        <p:spPr bwMode="auto">
          <a:xfrm>
            <a:off x="2587860" y="4715403"/>
            <a:ext cx="39682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Horizontal Control 1983</a:t>
            </a:r>
          </a:p>
        </p:txBody>
      </p:sp>
    </p:spTree>
    <p:extLst>
      <p:ext uri="{BB962C8B-B14F-4D97-AF65-F5344CB8AC3E}">
        <p14:creationId xmlns:p14="http://schemas.microsoft.com/office/powerpoint/2010/main" val="365459332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19</a:t>
            </a:fld>
            <a:endParaRPr lang="en-US"/>
          </a:p>
        </p:txBody>
      </p:sp>
      <p:pic>
        <p:nvPicPr>
          <p:cNvPr id="3" name="Picture 1">
            <a:extLst>
              <a:ext uri="{FF2B5EF4-FFF2-40B4-BE49-F238E27FC236}">
                <a16:creationId xmlns:a16="http://schemas.microsoft.com/office/drawing/2014/main" id="{B8299C02-B1B9-44CF-9D89-B5A28B83AB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5413" y="415163"/>
            <a:ext cx="6633174" cy="431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a:extLst>
              <a:ext uri="{FF2B5EF4-FFF2-40B4-BE49-F238E27FC236}">
                <a16:creationId xmlns:a16="http://schemas.microsoft.com/office/drawing/2014/main" id="{41DB2361-6FA7-4D50-97EE-094B3AFAA964}"/>
              </a:ext>
            </a:extLst>
          </p:cNvPr>
          <p:cNvSpPr txBox="1">
            <a:spLocks noChangeArrowheads="1"/>
          </p:cNvSpPr>
          <p:nvPr/>
        </p:nvSpPr>
        <p:spPr bwMode="auto">
          <a:xfrm>
            <a:off x="2747268" y="4743390"/>
            <a:ext cx="36494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Vertical Control 1983</a:t>
            </a:r>
          </a:p>
        </p:txBody>
      </p:sp>
    </p:spTree>
    <p:extLst>
      <p:ext uri="{BB962C8B-B14F-4D97-AF65-F5344CB8AC3E}">
        <p14:creationId xmlns:p14="http://schemas.microsoft.com/office/powerpoint/2010/main" val="83218705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2</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205" y="2102845"/>
            <a:ext cx="3914613" cy="29359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09" y="479125"/>
            <a:ext cx="1547947" cy="189193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9568" r="9301"/>
          <a:stretch/>
        </p:blipFill>
        <p:spPr>
          <a:xfrm>
            <a:off x="74428" y="2023101"/>
            <a:ext cx="2860158" cy="3015704"/>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10746" b="20959"/>
          <a:stretch/>
        </p:blipFill>
        <p:spPr>
          <a:xfrm rot="10800000">
            <a:off x="2648414" y="379493"/>
            <a:ext cx="3577133" cy="2375877"/>
          </a:xfrm>
          <a:prstGeom prst="rect">
            <a:avLst/>
          </a:prstGeom>
        </p:spPr>
      </p:pic>
      <p:sp>
        <p:nvSpPr>
          <p:cNvPr id="10" name="TextBox 4"/>
          <p:cNvSpPr txBox="1"/>
          <p:nvPr/>
        </p:nvSpPr>
        <p:spPr>
          <a:xfrm>
            <a:off x="74428" y="778761"/>
            <a:ext cx="2451951"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rPr>
              <a:t>Brian Shaw</a:t>
            </a:r>
            <a:endParaRPr lang="en-US" dirty="0">
              <a:solidFill>
                <a:srgbClr val="002E97"/>
              </a:solidFill>
            </a:endParaRPr>
          </a:p>
          <a:p>
            <a:pPr>
              <a:defRPr>
                <a:solidFill>
                  <a:srgbClr val="17375E"/>
                </a:solidFill>
                <a:latin typeface="Times New Roman"/>
                <a:ea typeface="Times New Roman"/>
                <a:cs typeface="Times New Roman"/>
                <a:sym typeface="Times New Roman"/>
              </a:defRPr>
            </a:pPr>
            <a:r>
              <a:rPr lang="en-US" dirty="0">
                <a:solidFill>
                  <a:srgbClr val="002E97"/>
                </a:solidFill>
              </a:rPr>
              <a:t>Rocky Mountain Advisor</a:t>
            </a:r>
            <a:endParaRPr dirty="0">
              <a:solidFill>
                <a:srgbClr val="002E97"/>
              </a:solidFill>
            </a:endParaRPr>
          </a:p>
          <a:p>
            <a:pP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istoricalSurveyingNetwork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US" smtClean="0"/>
              <a:t>20</a:t>
            </a:fld>
            <a:endParaRPr lang="en-US"/>
          </a:p>
        </p:txBody>
      </p:sp>
    </p:spTree>
    <p:extLst>
      <p:ext uri="{BB962C8B-B14F-4D97-AF65-F5344CB8AC3E}">
        <p14:creationId xmlns:p14="http://schemas.microsoft.com/office/powerpoint/2010/main" val="947417213"/>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1476383" y="362468"/>
            <a:ext cx="6403354"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Importance of Geodesy</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3" name="TextBox 2"/>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9" name="TextBox 8"/>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1969</a:t>
            </a:r>
          </a:p>
        </p:txBody>
      </p:sp>
      <p:pic>
        <p:nvPicPr>
          <p:cNvPr id="7" name="Picture 6"/>
          <p:cNvPicPr>
            <a:picLocks noChangeAspect="1"/>
          </p:cNvPicPr>
          <p:nvPr/>
        </p:nvPicPr>
        <p:blipFill>
          <a:blip r:embed="rId6"/>
          <a:stretch>
            <a:fillRect/>
          </a:stretch>
        </p:blipFill>
        <p:spPr>
          <a:xfrm>
            <a:off x="6062293" y="1228715"/>
            <a:ext cx="2855774" cy="3686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5833" t="2963" r="39722" b="4445"/>
          <a:stretch/>
        </p:blipFill>
        <p:spPr>
          <a:xfrm>
            <a:off x="6026426" y="1228715"/>
            <a:ext cx="2889961" cy="3686175"/>
          </a:xfrm>
          <a:prstGeom prst="rect">
            <a:avLst/>
          </a:prstGeom>
        </p:spPr>
      </p:pic>
      <p:sp>
        <p:nvSpPr>
          <p:cNvPr id="6" name="TextBox 5"/>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Today</a:t>
            </a:r>
          </a:p>
        </p:txBody>
      </p:sp>
      <p:sp>
        <p:nvSpPr>
          <p:cNvPr id="4" name="Slide Number Placeholder 3"/>
          <p:cNvSpPr>
            <a:spLocks noGrp="1"/>
          </p:cNvSpPr>
          <p:nvPr>
            <p:ph type="sldNum" sz="quarter" idx="2"/>
          </p:nvPr>
        </p:nvSpPr>
        <p:spPr/>
        <p:txBody>
          <a:bodyPr/>
          <a:lstStyle/>
          <a:p>
            <a:fld id="{86CB4B4D-7CA3-9044-876B-883B54F8677D}" type="slidenum">
              <a:rPr lang="en-US" smtClean="0"/>
              <a:t>21</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2" name="TextBox 1"/>
          <p:cNvSpPr txBox="1"/>
          <p:nvPr/>
        </p:nvSpPr>
        <p:spPr>
          <a:xfrm>
            <a:off x="950622" y="415912"/>
            <a:ext cx="7301036"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Earth is Infinitely Complex</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11" name="Rectangle 2"/>
          <p:cNvSpPr txBox="1"/>
          <p:nvPr/>
        </p:nvSpPr>
        <p:spPr>
          <a:xfrm>
            <a:off x="120117" y="4547330"/>
            <a:ext cx="376962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rgbClr val="002E97"/>
                </a:solidFill>
                <a:latin typeface="Times New Roman" panose="02020603050405020304" pitchFamily="18" charset="0"/>
                <a:cs typeface="Times New Roman" panose="02020603050405020304" pitchFamily="18" charset="0"/>
              </a:rPr>
              <a:t>Build Models to Simplify</a:t>
            </a:r>
            <a:endParaRPr sz="28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22</a:t>
            </a:fld>
            <a:endParaRPr lang="en-US"/>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30687" y="417214"/>
            <a:ext cx="7372531" cy="769441"/>
          </a:xfrm>
          <a:prstGeom prst="rect">
            <a:avLst/>
          </a:prstGeom>
          <a:noFill/>
        </p:spPr>
        <p:txBody>
          <a:bodyPr wrap="none" rtlCol="0">
            <a:spAutoFit/>
          </a:bodyPr>
          <a:lstStyle/>
          <a:p>
            <a:r>
              <a:rPr lang="en-US" sz="4400" dirty="0" err="1">
                <a:solidFill>
                  <a:srgbClr val="002E97"/>
                </a:solidFill>
                <a:latin typeface="Times New Roman" panose="02020603050405020304" pitchFamily="18" charset="0"/>
                <a:cs typeface="Times New Roman" panose="02020603050405020304" pitchFamily="18" charset="0"/>
              </a:rPr>
              <a:t>Datums</a:t>
            </a:r>
            <a:r>
              <a:rPr lang="en-US" sz="4400" dirty="0">
                <a:solidFill>
                  <a:srgbClr val="002E97"/>
                </a:solidFill>
                <a:latin typeface="Times New Roman" panose="02020603050405020304" pitchFamily="18" charset="0"/>
                <a:cs typeface="Times New Roman" panose="02020603050405020304" pitchFamily="18" charset="0"/>
              </a:rPr>
              <a:t> and Reference Frames</a:t>
            </a:r>
          </a:p>
        </p:txBody>
      </p:sp>
      <p:sp>
        <p:nvSpPr>
          <p:cNvPr id="21" name="TextBox 20"/>
          <p:cNvSpPr txBox="1"/>
          <p:nvPr/>
        </p:nvSpPr>
        <p:spPr>
          <a:xfrm>
            <a:off x="4264836" y="4172803"/>
            <a:ext cx="4940963" cy="830997"/>
          </a:xfrm>
          <a:prstGeom prst="rect">
            <a:avLst/>
          </a:prstGeom>
          <a:noFill/>
        </p:spPr>
        <p:txBody>
          <a:bodyPr wrap="square" rtlCol="0">
            <a:spAutoFit/>
          </a:bodyPr>
          <a:lstStyle/>
          <a:p>
            <a:r>
              <a:rPr lang="en-US" sz="2400" dirty="0">
                <a:solidFill>
                  <a:srgbClr val="002E97"/>
                </a:solidFill>
                <a:latin typeface="Times New Roman" panose="02020603050405020304" pitchFamily="18" charset="0"/>
                <a:cs typeface="Times New Roman" panose="02020603050405020304" pitchFamily="18" charset="0"/>
              </a:rPr>
              <a:t>A reference surface or framework to reference your data to for consistency</a:t>
            </a:r>
          </a:p>
        </p:txBody>
      </p:sp>
      <p:grpSp>
        <p:nvGrpSpPr>
          <p:cNvPr id="3" name="Group 2"/>
          <p:cNvGrpSpPr/>
          <p:nvPr/>
        </p:nvGrpSpPr>
        <p:grpSpPr>
          <a:xfrm>
            <a:off x="44321" y="1391873"/>
            <a:ext cx="4451851" cy="3136462"/>
            <a:chOff x="44321" y="1391873"/>
            <a:chExt cx="4451851" cy="3136462"/>
          </a:xfrm>
        </p:grpSpPr>
        <p:pic>
          <p:nvPicPr>
            <p:cNvPr id="23" name="Picture 22" descr="[XYZ Diagra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aka P(</a:t>
              </a:r>
              <a:r>
                <a:rPr lang="en-US" sz="1000" dirty="0" err="1">
                  <a:latin typeface="Arial" panose="020B0604020202020204" pitchFamily="34" charset="0"/>
                  <a:cs typeface="Arial" panose="020B0604020202020204" pitchFamily="34" charset="0"/>
                </a:rPr>
                <a:t>Lat,Lon,Ht</a:t>
              </a:r>
              <a:r>
                <a:rPr lang="en-US" sz="1000" dirty="0">
                  <a:latin typeface="Arial" panose="020B0604020202020204" pitchFamily="34" charset="0"/>
                  <a:cs typeface="Arial" panose="020B0604020202020204" pitchFamily="34" charset="0"/>
                </a:rPr>
                <a:t>)</a:t>
              </a:r>
            </a:p>
          </p:txBody>
        </p:sp>
        <p:sp>
          <p:nvSpPr>
            <p:cNvPr id="25" name="TextBox 6"/>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lat.</a:t>
              </a:r>
            </a:p>
          </p:txBody>
        </p:sp>
        <p:sp>
          <p:nvSpPr>
            <p:cNvPr id="26" name="TextBox 7"/>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long.</a:t>
              </a:r>
            </a:p>
          </p:txBody>
        </p:sp>
        <p:sp>
          <p:nvSpPr>
            <p:cNvPr id="27" name="TextBox 8"/>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ht.</a:t>
              </a:r>
            </a:p>
          </p:txBody>
        </p:sp>
      </p:grpSp>
      <p:sp>
        <p:nvSpPr>
          <p:cNvPr id="28" name="TextBox 27"/>
          <p:cNvSpPr txBox="1"/>
          <p:nvPr/>
        </p:nvSpPr>
        <p:spPr>
          <a:xfrm>
            <a:off x="999994" y="4266726"/>
            <a:ext cx="310437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X,Y,Z</a:t>
            </a:r>
            <a:r>
              <a:rPr kumimoji="0" lang="en-US" sz="28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vs </a:t>
            </a:r>
            <a:r>
              <a:rPr kumimoji="0" lang="en-US" sz="2800" b="0" i="0" u="none" strike="noStrike" cap="none" spc="0" normalizeH="0" dirty="0" err="1">
                <a:ln>
                  <a:noFill/>
                </a:ln>
                <a:solidFill>
                  <a:srgbClr val="002E97"/>
                </a:solidFill>
                <a:effectLst/>
                <a:uFillTx/>
                <a:latin typeface="Times New Roman" panose="02020603050405020304" pitchFamily="18" charset="0"/>
                <a:cs typeface="Times New Roman" panose="02020603050405020304" pitchFamily="18" charset="0"/>
                <a:sym typeface="Calibri"/>
              </a:rPr>
              <a:t>Lat,Lon,Ht</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grpSp>
        <p:nvGrpSpPr>
          <p:cNvPr id="39" name="Group 38"/>
          <p:cNvGrpSpPr/>
          <p:nvPr/>
        </p:nvGrpSpPr>
        <p:grpSpPr>
          <a:xfrm>
            <a:off x="5133193" y="1116460"/>
            <a:ext cx="3397577" cy="3168533"/>
            <a:chOff x="5133193" y="1256160"/>
            <a:chExt cx="3397577" cy="3168533"/>
          </a:xfrm>
        </p:grpSpPr>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41" name="Straight Connector 40"/>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43" name="Straight Connector 42"/>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44" name="TextBox 43"/>
            <p:cNvSpPr txBox="1"/>
            <p:nvPr/>
          </p:nvSpPr>
          <p:spPr>
            <a:xfrm>
              <a:off x="7437201" y="1381741"/>
              <a:ext cx="1093569" cy="369332"/>
            </a:xfrm>
            <a:prstGeom prst="rect">
              <a:avLst/>
            </a:prstGeom>
            <a:noFill/>
          </p:spPr>
          <p:txBody>
            <a:bodyPr wrap="none" rtlCol="0">
              <a:spAutoFit/>
            </a:bodyPr>
            <a:lstStyle/>
            <a:p>
              <a:r>
                <a:rPr lang="en-US" dirty="0">
                  <a:solidFill>
                    <a:schemeClr val="accent1">
                      <a:lumMod val="75000"/>
                    </a:schemeClr>
                  </a:solidFill>
                </a:rPr>
                <a:t>60”, 2019</a:t>
              </a:r>
            </a:p>
          </p:txBody>
        </p:sp>
        <p:sp>
          <p:nvSpPr>
            <p:cNvPr id="45" name="TextBox 44"/>
            <p:cNvSpPr txBox="1"/>
            <p:nvPr/>
          </p:nvSpPr>
          <p:spPr>
            <a:xfrm>
              <a:off x="7437198" y="1660037"/>
              <a:ext cx="1093569" cy="369332"/>
            </a:xfrm>
            <a:prstGeom prst="rect">
              <a:avLst/>
            </a:prstGeom>
            <a:noFill/>
          </p:spPr>
          <p:txBody>
            <a:bodyPr wrap="none" rtlCol="0">
              <a:spAutoFit/>
            </a:bodyPr>
            <a:lstStyle/>
            <a:p>
              <a:r>
                <a:rPr lang="en-US" dirty="0">
                  <a:solidFill>
                    <a:schemeClr val="accent3">
                      <a:lumMod val="75000"/>
                    </a:schemeClr>
                  </a:solidFill>
                </a:rPr>
                <a:t>52”, 2018</a:t>
              </a:r>
            </a:p>
          </p:txBody>
        </p:sp>
        <p:sp>
          <p:nvSpPr>
            <p:cNvPr id="46" name="TextBox 45"/>
            <p:cNvSpPr txBox="1"/>
            <p:nvPr/>
          </p:nvSpPr>
          <p:spPr>
            <a:xfrm>
              <a:off x="7437199" y="2053621"/>
              <a:ext cx="1093569" cy="369332"/>
            </a:xfrm>
            <a:prstGeom prst="rect">
              <a:avLst/>
            </a:prstGeom>
            <a:noFill/>
          </p:spPr>
          <p:txBody>
            <a:bodyPr wrap="none" rtlCol="0">
              <a:spAutoFit/>
            </a:bodyPr>
            <a:lstStyle/>
            <a:p>
              <a:r>
                <a:rPr lang="en-US" dirty="0">
                  <a:solidFill>
                    <a:srgbClr val="C00000"/>
                  </a:solidFill>
                </a:rPr>
                <a:t>46”, 2017</a:t>
              </a:r>
            </a:p>
          </p:txBody>
        </p:sp>
      </p:grpSp>
      <p:sp>
        <p:nvSpPr>
          <p:cNvPr id="2" name="Slide Number Placeholder 1"/>
          <p:cNvSpPr>
            <a:spLocks noGrp="1"/>
          </p:cNvSpPr>
          <p:nvPr>
            <p:ph type="sldNum" sz="quarter" idx="2"/>
          </p:nvPr>
        </p:nvSpPr>
        <p:spPr/>
        <p:txBody>
          <a:bodyPr/>
          <a:lstStyle/>
          <a:p>
            <a:fld id="{86CB4B4D-7CA3-9044-876B-883B54F8677D}" type="slidenum">
              <a:rPr lang="en-US" smtClean="0"/>
              <a:t>23</a:t>
            </a:fld>
            <a:endParaRPr lang="en-US"/>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383465" y="397910"/>
            <a:ext cx="542071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G</a:t>
            </a:r>
            <a:r>
              <a:rPr lang="en-US" dirty="0">
                <a:solidFill>
                  <a:srgbClr val="002E97"/>
                </a:solidFill>
              </a:rPr>
              <a:t>ravit</a:t>
            </a:r>
            <a:r>
              <a:rPr dirty="0">
                <a:solidFill>
                  <a:srgbClr val="002E97"/>
                </a:solidFill>
              </a:rPr>
              <a:t>y</a:t>
            </a:r>
            <a:r>
              <a:rPr lang="en-US" dirty="0">
                <a:solidFill>
                  <a:srgbClr val="002E97"/>
                </a:solidFill>
              </a:rPr>
              <a:t> is Fundamental</a:t>
            </a:r>
            <a:endParaRPr dirty="0">
              <a:solidFill>
                <a:srgbClr val="002E97"/>
              </a:solidFill>
            </a:endParaRPr>
          </a:p>
        </p:txBody>
      </p:sp>
      <p:grpSp>
        <p:nvGrpSpPr>
          <p:cNvPr id="7" name="Group 6"/>
          <p:cNvGrpSpPr/>
          <p:nvPr/>
        </p:nvGrpSpPr>
        <p:grpSpPr>
          <a:xfrm>
            <a:off x="397622" y="1071658"/>
            <a:ext cx="4782187" cy="4117492"/>
            <a:chOff x="397622" y="1071658"/>
            <a:chExt cx="4782187" cy="4117492"/>
          </a:xfrm>
        </p:grpSpPr>
        <p:sp>
          <p:nvSpPr>
            <p:cNvPr id="2" name="TextBox 1"/>
            <p:cNvSpPr txBox="1"/>
            <p:nvPr/>
          </p:nvSpPr>
          <p:spPr>
            <a:xfrm>
              <a:off x="397622" y="1071658"/>
              <a:ext cx="3134831"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Aristotle (350BC)</a:t>
              </a:r>
            </a:p>
            <a:p>
              <a:pPr marL="0" marR="0" indent="0" algn="l" defTabSz="457200" rtl="0" fontAlgn="auto" latinLnBrk="0" hangingPunct="0">
                <a:lnSpc>
                  <a:spcPct val="150000"/>
                </a:lnSpc>
                <a:spcBef>
                  <a:spcPts val="0"/>
                </a:spcBef>
                <a:spcAft>
                  <a:spcPts val="0"/>
                </a:spcAft>
                <a:buClrTx/>
                <a:buSzTx/>
                <a:buFontTx/>
                <a:buNone/>
                <a:tabLst/>
              </a:pPr>
              <a:r>
                <a:rPr lang="en-US" sz="3200" dirty="0">
                  <a:solidFill>
                    <a:srgbClr val="002E97"/>
                  </a:solidFill>
                  <a:latin typeface="Times New Roman" panose="02020603050405020304" pitchFamily="18" charset="0"/>
                  <a:cs typeface="Times New Roman" panose="02020603050405020304" pitchFamily="18" charset="0"/>
                </a:rPr>
                <a:t>Al-</a:t>
              </a:r>
              <a:r>
                <a:rPr lang="en-US" sz="3200" dirty="0" err="1">
                  <a:solidFill>
                    <a:srgbClr val="002E97"/>
                  </a:solidFill>
                  <a:latin typeface="Times New Roman" panose="02020603050405020304" pitchFamily="18" charset="0"/>
                  <a:cs typeface="Times New Roman" panose="02020603050405020304" pitchFamily="18" charset="0"/>
                </a:rPr>
                <a:t>Khazini</a:t>
              </a:r>
              <a:r>
                <a:rPr lang="en-US" sz="3200" dirty="0">
                  <a:solidFill>
                    <a:srgbClr val="002E97"/>
                  </a:solidFill>
                  <a:latin typeface="Times New Roman" panose="02020603050405020304" pitchFamily="18" charset="0"/>
                  <a:cs typeface="Times New Roman" panose="02020603050405020304" pitchFamily="18" charset="0"/>
                </a:rPr>
                <a:t> (1121)</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Galileo (1590)</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Newton (1687)</a:t>
              </a:r>
            </a:p>
            <a:p>
              <a:pPr marL="0" marR="0" indent="0" algn="l" defTabSz="457200" rtl="0" fontAlgn="auto" latinLnBrk="0" hangingPunct="0">
                <a:lnSpc>
                  <a:spcPct val="150000"/>
                </a:lnSpc>
                <a:spcBef>
                  <a:spcPts val="0"/>
                </a:spcBef>
                <a:spcAft>
                  <a:spcPts val="0"/>
                </a:spcAft>
                <a:buClrTx/>
                <a:buSzTx/>
                <a:buFontTx/>
                <a:buNone/>
                <a:tabLst/>
              </a:pPr>
              <a:r>
                <a:rPr lang="en-US" sz="3200" dirty="0">
                  <a:solidFill>
                    <a:srgbClr val="002E97"/>
                  </a:solidFill>
                  <a:latin typeface="Times New Roman" panose="02020603050405020304" pitchFamily="18" charset="0"/>
                  <a:cs typeface="Times New Roman" panose="02020603050405020304" pitchFamily="18" charset="0"/>
                </a:rPr>
                <a:t>Einstein (1913)</a:t>
              </a:r>
              <a:endPar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5" name="TextBox 4"/>
            <p:cNvSpPr txBox="1"/>
            <p:nvPr/>
          </p:nvSpPr>
          <p:spPr>
            <a:xfrm>
              <a:off x="1007835" y="1403500"/>
              <a:ext cx="4171974"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Objects fall proportional to mass</a:t>
              </a:r>
            </a:p>
            <a:p>
              <a:pPr marL="0" marR="0" indent="0" algn="l" defTabSz="457200" rtl="0" fontAlgn="auto" latinLnBrk="0" hangingPunct="0">
                <a:lnSpc>
                  <a:spcPct val="200000"/>
                </a:lnSpc>
                <a:spcBef>
                  <a:spcPts val="0"/>
                </a:spcBef>
                <a:spcAft>
                  <a:spcPts val="0"/>
                </a:spcAft>
                <a:buClrTx/>
                <a:buSzTx/>
                <a:buFontTx/>
                <a:buNone/>
                <a:tabLst/>
              </a:pPr>
              <a:r>
                <a:rPr lang="en-US" sz="2400" dirty="0">
                  <a:solidFill>
                    <a:srgbClr val="002E97"/>
                  </a:solidFill>
                  <a:latin typeface="Times New Roman" panose="02020603050405020304" pitchFamily="18" charset="0"/>
                  <a:cs typeface="Times New Roman" panose="02020603050405020304" pitchFamily="18" charset="0"/>
                </a:rPr>
                <a:t>Gravitational potential energy</a:t>
              </a:r>
            </a:p>
            <a:p>
              <a:pPr marL="0" marR="0" indent="0" algn="l" defTabSz="457200" rtl="0" fontAlgn="auto" latinLnBrk="0" hangingPunct="0">
                <a:lnSpc>
                  <a:spcPct val="200000"/>
                </a:lnSpc>
                <a:spcBef>
                  <a:spcPts val="0"/>
                </a:spcBef>
                <a:spcAft>
                  <a:spcPts val="0"/>
                </a:spcAft>
                <a:buClrTx/>
                <a:buSzTx/>
                <a:buFontTx/>
                <a:buNone/>
                <a:tabLst/>
              </a:pPr>
              <a:r>
                <a:rPr lang="en-US" sz="2400" dirty="0">
                  <a:solidFill>
                    <a:srgbClr val="002E97"/>
                  </a:solidFill>
                  <a:latin typeface="Times New Roman" panose="02020603050405020304" pitchFamily="18" charset="0"/>
                  <a:cs typeface="Times New Roman" panose="02020603050405020304" pitchFamily="18" charset="0"/>
                </a:rPr>
                <a:t>Terminal velocity</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Gravity inverse-square</a:t>
              </a:r>
              <a:r>
                <a:rPr kumimoji="0" lang="en-US" sz="24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law</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lang="en-US" sz="2400" dirty="0">
                  <a:solidFill>
                    <a:srgbClr val="002E97"/>
                  </a:solidFill>
                  <a:latin typeface="Times New Roman" panose="02020603050405020304" pitchFamily="18" charset="0"/>
                  <a:cs typeface="Times New Roman" panose="02020603050405020304" pitchFamily="18" charset="0"/>
                </a:rPr>
                <a:t>Theory of general relativity</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gr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en-US" smtClean="0"/>
              <a:t>24</a:t>
            </a:fld>
            <a:endParaRPr lang="en-US"/>
          </a:p>
        </p:txBody>
      </p:sp>
    </p:spTree>
    <p:extLst>
      <p:ext uri="{BB962C8B-B14F-4D97-AF65-F5344CB8AC3E}">
        <p14:creationId xmlns:p14="http://schemas.microsoft.com/office/powerpoint/2010/main" val="231941302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908287" y="289143"/>
            <a:ext cx="439479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400" dirty="0">
                <a:solidFill>
                  <a:srgbClr val="002E97"/>
                </a:solidFill>
              </a:rPr>
              <a:t>Gravity for the Redefinition of the </a:t>
            </a:r>
          </a:p>
          <a:p>
            <a:pPr algn="ctr"/>
            <a:r>
              <a:rPr lang="en-US" sz="2400" dirty="0">
                <a:solidFill>
                  <a:srgbClr val="002E97"/>
                </a:solidFill>
              </a:rPr>
              <a:t>American Vertical Datum</a:t>
            </a:r>
            <a:endParaRPr sz="2400" dirty="0">
              <a:solidFill>
                <a:srgbClr val="002E97"/>
              </a:solidFill>
            </a:endParaRPr>
          </a:p>
        </p:txBody>
      </p:sp>
      <p:sp>
        <p:nvSpPr>
          <p:cNvPr id="8" name="TextBox 1"/>
          <p:cNvSpPr txBox="1"/>
          <p:nvPr/>
        </p:nvSpPr>
        <p:spPr>
          <a:xfrm>
            <a:off x="5614684" y="196095"/>
            <a:ext cx="228523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GRAV-D</a:t>
            </a:r>
            <a:endParaRPr dirty="0">
              <a:solidFill>
                <a:srgbClr val="002E97"/>
              </a:solidFill>
            </a:endParaRPr>
          </a:p>
        </p:txBody>
      </p:sp>
      <p:sp>
        <p:nvSpPr>
          <p:cNvPr id="7" name="TextBox 1"/>
          <p:cNvSpPr txBox="1"/>
          <p:nvPr/>
        </p:nvSpPr>
        <p:spPr>
          <a:xfrm>
            <a:off x="5278054" y="765481"/>
            <a:ext cx="2958501"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000" dirty="0">
                <a:solidFill>
                  <a:srgbClr val="002E97"/>
                </a:solidFill>
              </a:rPr>
              <a:t>94.6% Complete (5/2/2022)</a:t>
            </a:r>
            <a:endParaRPr sz="2000" dirty="0">
              <a:solidFill>
                <a:srgbClr val="002E97"/>
              </a:solidFill>
            </a:endParaRPr>
          </a:p>
        </p:txBody>
      </p:sp>
      <p:pic>
        <p:nvPicPr>
          <p:cNvPr id="4" name="Picture 3">
            <a:extLst>
              <a:ext uri="{FF2B5EF4-FFF2-40B4-BE49-F238E27FC236}">
                <a16:creationId xmlns:a16="http://schemas.microsoft.com/office/drawing/2014/main" id="{C8C5A583-01BD-4A2C-85E6-2268C884D8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65591"/>
            <a:ext cx="9144000" cy="4023360"/>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25</a:t>
            </a:fld>
            <a:endParaRPr lang="en-US"/>
          </a:p>
        </p:txBody>
      </p:sp>
    </p:spTree>
    <p:extLst>
      <p:ext uri="{BB962C8B-B14F-4D97-AF65-F5344CB8AC3E}">
        <p14:creationId xmlns:p14="http://schemas.microsoft.com/office/powerpoint/2010/main" val="101452009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1497333" y="482875"/>
            <a:ext cx="615649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Why Modernize the NSRS</a:t>
            </a:r>
          </a:p>
        </p:txBody>
      </p:sp>
      <p:sp>
        <p:nvSpPr>
          <p:cNvPr id="146" name="Rectangle 2"/>
          <p:cNvSpPr txBox="1"/>
          <p:nvPr/>
        </p:nvSpPr>
        <p:spPr>
          <a:xfrm>
            <a:off x="569069" y="1585867"/>
            <a:ext cx="8005863" cy="3139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rPr>
              <a:t>Current models built on old technology</a:t>
            </a:r>
            <a:endParaRPr lang="en-US" dirty="0">
              <a:solidFill>
                <a:srgbClr val="002E97"/>
              </a:solidFill>
            </a:endParaRPr>
          </a:p>
          <a:p>
            <a:pPr>
              <a:defRPr sz="3000">
                <a:solidFill>
                  <a:srgbClr val="17375E"/>
                </a:solidFill>
                <a:latin typeface="Arial"/>
                <a:ea typeface="Arial"/>
                <a:cs typeface="Arial"/>
                <a:sym typeface="Arial"/>
              </a:defRPr>
            </a:pPr>
            <a:endParaRPr lang="en-US" sz="800" dirty="0">
              <a:solidFill>
                <a:srgbClr val="002E97"/>
              </a:solidFill>
            </a:endParaRPr>
          </a:p>
          <a:p>
            <a:pPr>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a:solidFill>
                  <a:srgbClr val="002E97"/>
                </a:solidFill>
              </a:rPr>
              <a:t>NAD</a:t>
            </a:r>
            <a:r>
              <a:rPr lang="en-US" dirty="0">
                <a:solidFill>
                  <a:srgbClr val="002E97"/>
                </a:solidFill>
              </a:rPr>
              <a:t> </a:t>
            </a:r>
            <a:r>
              <a:rPr dirty="0">
                <a:solidFill>
                  <a:srgbClr val="002E97"/>
                </a:solidFill>
              </a:rPr>
              <a:t>83 not truly Geocentric</a:t>
            </a:r>
            <a:r>
              <a:rPr lang="en-US" dirty="0">
                <a:solidFill>
                  <a:srgbClr val="002E97"/>
                </a:solidFill>
              </a:rPr>
              <a:t> (~2.2m)</a:t>
            </a:r>
          </a:p>
          <a:p>
            <a:pPr lvl="1">
              <a:defRPr sz="3000">
                <a:solidFill>
                  <a:srgbClr val="17375E"/>
                </a:solidFill>
                <a:latin typeface="Arial"/>
                <a:ea typeface="Arial"/>
                <a:cs typeface="Arial"/>
                <a:sym typeface="Arial"/>
              </a:defRPr>
            </a:pPr>
            <a:endParaRPr lang="en-US" sz="800" dirty="0">
              <a:solidFill>
                <a:srgbClr val="002E97"/>
              </a:solidFill>
            </a:endParaRPr>
          </a:p>
          <a:p>
            <a:pPr lvl="1">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a:solidFill>
                  <a:srgbClr val="002E97"/>
                </a:solidFill>
              </a:rPr>
              <a:t>NAVD</a:t>
            </a:r>
            <a:r>
              <a:rPr lang="en-US" dirty="0">
                <a:solidFill>
                  <a:srgbClr val="002E97"/>
                </a:solidFill>
              </a:rPr>
              <a:t> </a:t>
            </a:r>
            <a:r>
              <a:rPr dirty="0">
                <a:solidFill>
                  <a:srgbClr val="002E97"/>
                </a:solidFill>
              </a:rPr>
              <a:t>88 relies on marks in the ground</a:t>
            </a:r>
          </a:p>
          <a:p>
            <a:pPr lvl="1">
              <a:defRPr sz="3000">
                <a:solidFill>
                  <a:srgbClr val="17375E"/>
                </a:solidFill>
                <a:latin typeface="Arial"/>
                <a:ea typeface="Arial"/>
                <a:cs typeface="Arial"/>
                <a:sym typeface="Arial"/>
              </a:defRPr>
            </a:pPr>
            <a:r>
              <a:rPr lang="en-US" dirty="0">
                <a:solidFill>
                  <a:srgbClr val="002E97"/>
                </a:solidFill>
              </a:rPr>
              <a:t>and is n</a:t>
            </a:r>
            <a:r>
              <a:rPr dirty="0">
                <a:solidFill>
                  <a:srgbClr val="002E97"/>
                </a:solidFill>
              </a:rPr>
              <a:t>ot easily maintained</a:t>
            </a:r>
            <a:endParaRPr lang="en-US" dirty="0">
              <a:solidFill>
                <a:srgbClr val="002E97"/>
              </a:solidFill>
            </a:endParaRPr>
          </a:p>
          <a:p>
            <a:pPr lvl="1">
              <a:defRPr sz="3000">
                <a:solidFill>
                  <a:srgbClr val="17375E"/>
                </a:solidFill>
                <a:latin typeface="Arial"/>
                <a:ea typeface="Arial"/>
                <a:cs typeface="Arial"/>
                <a:sym typeface="Arial"/>
              </a:defRPr>
            </a:pPr>
            <a:endParaRPr lang="en-US" sz="800" dirty="0">
              <a:solidFill>
                <a:srgbClr val="002E97"/>
              </a:solidFill>
            </a:endParaRPr>
          </a:p>
          <a:p>
            <a:pPr lvl="1">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a:solidFill>
                  <a:srgbClr val="002E97"/>
                </a:solidFill>
              </a:rPr>
              <a:t>T</a:t>
            </a:r>
            <a:r>
              <a:rPr lang="en-US" dirty="0">
                <a:solidFill>
                  <a:srgbClr val="002E97"/>
                </a:solidFill>
              </a:rPr>
              <a:t>oday’s t</a:t>
            </a:r>
            <a:r>
              <a:rPr dirty="0">
                <a:solidFill>
                  <a:srgbClr val="002E97"/>
                </a:solidFill>
              </a:rPr>
              <a:t>echnology needs better </a:t>
            </a:r>
            <a:r>
              <a:rPr lang="en-US" dirty="0">
                <a:solidFill>
                  <a:srgbClr val="002E97"/>
                </a:solidFill>
              </a:rPr>
              <a:t>a</a:t>
            </a:r>
            <a:r>
              <a:rPr dirty="0">
                <a:solidFill>
                  <a:srgbClr val="002E97"/>
                </a:solidFill>
              </a:rPr>
              <a:t>ccuracy</a:t>
            </a:r>
          </a:p>
        </p:txBody>
      </p:sp>
      <p:sp>
        <p:nvSpPr>
          <p:cNvPr id="2" name="Slide Number Placeholder 1"/>
          <p:cNvSpPr>
            <a:spLocks noGrp="1"/>
          </p:cNvSpPr>
          <p:nvPr>
            <p:ph type="sldNum" sz="quarter" idx="2"/>
          </p:nvPr>
        </p:nvSpPr>
        <p:spPr/>
        <p:txBody>
          <a:bodyPr/>
          <a:lstStyle/>
          <a:p>
            <a:fld id="{86CB4B4D-7CA3-9044-876B-883B54F8677D}" type="slidenum">
              <a:rPr lang="en-US" smtClean="0"/>
              <a:t>26</a:t>
            </a:fld>
            <a:endParaRPr lang="en-US"/>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315805" y="493149"/>
            <a:ext cx="833497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Main Benefits of</a:t>
            </a:r>
            <a:r>
              <a:rPr dirty="0">
                <a:solidFill>
                  <a:srgbClr val="002E97"/>
                </a:solidFill>
              </a:rPr>
              <a:t> Modernize</a:t>
            </a:r>
            <a:r>
              <a:rPr lang="en-US" dirty="0">
                <a:solidFill>
                  <a:srgbClr val="002E97"/>
                </a:solidFill>
              </a:rPr>
              <a:t>d N</a:t>
            </a:r>
            <a:r>
              <a:rPr dirty="0">
                <a:solidFill>
                  <a:srgbClr val="002E97"/>
                </a:solidFill>
              </a:rPr>
              <a:t>SRS</a:t>
            </a:r>
          </a:p>
        </p:txBody>
      </p:sp>
      <p:sp>
        <p:nvSpPr>
          <p:cNvPr id="146" name="Rectangle 2"/>
          <p:cNvSpPr txBox="1"/>
          <p:nvPr/>
        </p:nvSpPr>
        <p:spPr>
          <a:xfrm>
            <a:off x="226031" y="1585867"/>
            <a:ext cx="8650841" cy="3231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a:defRPr sz="3000">
                <a:solidFill>
                  <a:srgbClr val="17375E"/>
                </a:solidFill>
                <a:latin typeface="Arial"/>
                <a:ea typeface="Arial"/>
                <a:cs typeface="Arial"/>
                <a:sym typeface="Arial"/>
              </a:defRPr>
            </a:pPr>
            <a:endParaRPr lang="en-US" sz="1200"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Improved Public Safety</a:t>
            </a:r>
            <a:endParaRPr lang="en-US" sz="3200" dirty="0">
              <a:solidFill>
                <a:srgbClr val="002E97"/>
              </a:solidFill>
            </a:endParaRPr>
          </a:p>
          <a:p>
            <a:pPr lvl="1">
              <a:defRPr sz="3000">
                <a:solidFill>
                  <a:srgbClr val="17375E"/>
                </a:solidFill>
                <a:latin typeface="Arial"/>
                <a:ea typeface="Arial"/>
                <a:cs typeface="Arial"/>
                <a:sym typeface="Arial"/>
              </a:defRPr>
            </a:pPr>
            <a:r>
              <a:rPr lang="en-US" dirty="0">
                <a:solidFill>
                  <a:srgbClr val="002E97"/>
                </a:solidFill>
              </a:rPr>
              <a:t>Flood Plain Maps</a:t>
            </a:r>
          </a:p>
          <a:p>
            <a:pPr lvl="1">
              <a:defRPr sz="3000">
                <a:solidFill>
                  <a:srgbClr val="17375E"/>
                </a:solidFill>
                <a:latin typeface="Arial"/>
                <a:ea typeface="Arial"/>
                <a:cs typeface="Arial"/>
                <a:sym typeface="Arial"/>
              </a:defRPr>
            </a:pPr>
            <a:r>
              <a:rPr lang="en-US" dirty="0">
                <a:solidFill>
                  <a:srgbClr val="002E97"/>
                </a:solidFill>
              </a:rPr>
              <a:t>Emergency Route Planning</a:t>
            </a:r>
          </a:p>
          <a:p>
            <a:pPr lvl="1">
              <a:defRPr sz="3000">
                <a:solidFill>
                  <a:srgbClr val="17375E"/>
                </a:solidFill>
                <a:latin typeface="Arial"/>
                <a:ea typeface="Arial"/>
                <a:cs typeface="Arial"/>
                <a:sym typeface="Arial"/>
              </a:defRPr>
            </a:pPr>
            <a:endParaRPr lang="en-US" sz="1200"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Accurate Positioning</a:t>
            </a:r>
          </a:p>
          <a:p>
            <a:pPr lvl="1">
              <a:defRPr sz="3000">
                <a:solidFill>
                  <a:srgbClr val="17375E"/>
                </a:solidFill>
                <a:latin typeface="Arial"/>
                <a:ea typeface="Arial"/>
                <a:cs typeface="Arial"/>
                <a:sym typeface="Arial"/>
              </a:defRPr>
            </a:pPr>
            <a:r>
              <a:rPr lang="en-US" dirty="0">
                <a:solidFill>
                  <a:srgbClr val="002E97"/>
                </a:solidFill>
              </a:rPr>
              <a:t>Autonomous vehicles, BIMs, Smart Cities</a:t>
            </a:r>
          </a:p>
        </p:txBody>
      </p:sp>
      <p:sp>
        <p:nvSpPr>
          <p:cNvPr id="2" name="Slide Number Placeholder 1"/>
          <p:cNvSpPr>
            <a:spLocks noGrp="1"/>
          </p:cNvSpPr>
          <p:nvPr>
            <p:ph type="sldNum" sz="quarter" idx="2"/>
          </p:nvPr>
        </p:nvSpPr>
        <p:spPr/>
        <p:txBody>
          <a:bodyPr/>
          <a:lstStyle/>
          <a:p>
            <a:fld id="{86CB4B4D-7CA3-9044-876B-883B54F8677D}" type="slidenum">
              <a:rPr lang="en-US" smtClean="0"/>
              <a:t>27</a:t>
            </a:fld>
            <a:endParaRPr lang="en-US"/>
          </a:p>
        </p:txBody>
      </p:sp>
    </p:spTree>
    <p:extLst>
      <p:ext uri="{BB962C8B-B14F-4D97-AF65-F5344CB8AC3E}">
        <p14:creationId xmlns:p14="http://schemas.microsoft.com/office/powerpoint/2010/main" val="150476484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485900" y="198525"/>
            <a:ext cx="6172200" cy="757439"/>
          </a:xfrm>
        </p:spPr>
        <p:txBody>
          <a:bodyPr/>
          <a:lstStyle/>
          <a:p>
            <a:r>
              <a:rPr lang="en-US" sz="3000" b="1" dirty="0">
                <a:solidFill>
                  <a:srgbClr val="002E97"/>
                </a:solidFill>
                <a:latin typeface="Times New Roman" panose="02020603050405020304" pitchFamily="18" charset="0"/>
                <a:cs typeface="Times New Roman" panose="02020603050405020304" pitchFamily="18" charset="0"/>
              </a:rPr>
              <a:t>NAVD 88 Issues</a:t>
            </a:r>
          </a:p>
        </p:txBody>
      </p:sp>
      <p:sp>
        <p:nvSpPr>
          <p:cNvPr id="9" name="Content Placeholder 2"/>
          <p:cNvSpPr txBox="1">
            <a:spLocks/>
          </p:cNvSpPr>
          <p:nvPr/>
        </p:nvSpPr>
        <p:spPr>
          <a:xfrm>
            <a:off x="228600" y="768183"/>
            <a:ext cx="8686800" cy="8562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1800" dirty="0">
                <a:solidFill>
                  <a:srgbClr val="002E97"/>
                </a:solidFill>
                <a:latin typeface="Arial" panose="020B0604020202020204" pitchFamily="34" charset="0"/>
                <a:cs typeface="Arial" panose="020B0604020202020204" pitchFamily="34" charset="0"/>
              </a:rPr>
              <a:t>NAVD 88 suffers from </a:t>
            </a:r>
            <a:r>
              <a:rPr lang="en-US" sz="1800" i="1" dirty="0">
                <a:solidFill>
                  <a:srgbClr val="002E97"/>
                </a:solidFill>
                <a:latin typeface="Arial" panose="020B0604020202020204" pitchFamily="34" charset="0"/>
                <a:cs typeface="Arial" panose="020B0604020202020204" pitchFamily="34" charset="0"/>
              </a:rPr>
              <a:t>a known bias </a:t>
            </a:r>
            <a:r>
              <a:rPr lang="en-US" sz="1800" dirty="0">
                <a:solidFill>
                  <a:srgbClr val="002E97"/>
                </a:solidFill>
                <a:latin typeface="Arial" panose="020B0604020202020204" pitchFamily="34" charset="0"/>
                <a:cs typeface="Arial" panose="020B0604020202020204" pitchFamily="34" charset="0"/>
              </a:rPr>
              <a:t>and </a:t>
            </a:r>
            <a:r>
              <a:rPr lang="en-US" sz="1800" i="1" dirty="0">
                <a:solidFill>
                  <a:srgbClr val="002E97"/>
                </a:solidFill>
                <a:latin typeface="Arial" panose="020B0604020202020204" pitchFamily="34" charset="0"/>
                <a:cs typeface="Arial" panose="020B0604020202020204" pitchFamily="34" charset="0"/>
              </a:rPr>
              <a:t>tilt</a:t>
            </a:r>
            <a:r>
              <a:rPr lang="en-US" sz="1800" dirty="0">
                <a:solidFill>
                  <a:srgbClr val="002E97"/>
                </a:solidFill>
                <a:latin typeface="Arial" panose="020B0604020202020204" pitchFamily="34" charset="0"/>
                <a:cs typeface="Arial" panose="020B0604020202020204" pitchFamily="34" charset="0"/>
              </a:rPr>
              <a:t> </a:t>
            </a:r>
          </a:p>
          <a:p>
            <a:pPr hangingPunct="1"/>
            <a:r>
              <a:rPr lang="en-US" sz="1800" dirty="0">
                <a:solidFill>
                  <a:srgbClr val="002E97"/>
                </a:solidFill>
                <a:latin typeface="Arial" panose="020B0604020202020204" pitchFamily="34" charset="0"/>
                <a:cs typeface="Arial" panose="020B0604020202020204" pitchFamily="34" charset="0"/>
              </a:rPr>
              <a:t>(about 1 meter across CONUS) relative to the gravimetric geoid</a:t>
            </a:r>
          </a:p>
        </p:txBody>
      </p:sp>
      <p:sp>
        <p:nvSpPr>
          <p:cNvPr id="10" name="Date Placeholder 3"/>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a:t>Date of this slide: Sept 3, 2020</a:t>
            </a:r>
            <a:endParaRPr lang="en-US" dirty="0"/>
          </a:p>
        </p:txBody>
      </p:sp>
      <p:sp>
        <p:nvSpPr>
          <p:cNvPr id="11" name="Footer Placeholder 4"/>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a:t>Modernized NSRS: 4 hour version</a:t>
            </a:r>
          </a:p>
        </p:txBody>
      </p:sp>
      <p:sp>
        <p:nvSpPr>
          <p:cNvPr id="12" name="Slide Number Placeholder 5"/>
          <p:cNvSpPr>
            <a:spLocks noGrp="1"/>
          </p:cNvSpPr>
          <p:nvPr>
            <p:ph type="sldNum" sz="quarter" idx="4294967295"/>
          </p:nvPr>
        </p:nvSpPr>
        <p:spPr>
          <a:xfrm>
            <a:off x="0" y="0"/>
            <a:ext cx="0" cy="0"/>
          </a:xfrm>
        </p:spPr>
        <p:txBody>
          <a:bodyPr/>
          <a:lstStyle/>
          <a:p>
            <a:pPr>
              <a:defRPr/>
            </a:pPr>
            <a:fld id="{EB6791C4-DF4E-4C17-A41C-B2BEB15390BD}" type="slidenum">
              <a:rPr lang="en-US" smtClean="0"/>
              <a:pPr>
                <a:defRPr/>
              </a:pPr>
              <a:t>28</a:t>
            </a:fld>
            <a:endParaRPr lang="en-US"/>
          </a:p>
        </p:txBody>
      </p:sp>
      <p:sp>
        <p:nvSpPr>
          <p:cNvPr id="13" name="TextBox 12"/>
          <p:cNvSpPr txBox="1"/>
          <p:nvPr/>
        </p:nvSpPr>
        <p:spPr>
          <a:xfrm>
            <a:off x="6670437" y="3276046"/>
            <a:ext cx="1112805" cy="300082"/>
          </a:xfrm>
          <a:prstGeom prst="rect">
            <a:avLst/>
          </a:prstGeom>
          <a:noFill/>
        </p:spPr>
        <p:txBody>
          <a:bodyPr wrap="none" rtlCol="0">
            <a:spAutoFit/>
          </a:bodyPr>
          <a:lstStyle/>
          <a:p>
            <a:pPr fontAlgn="base">
              <a:spcBef>
                <a:spcPct val="0"/>
              </a:spcBef>
              <a:spcAft>
                <a:spcPct val="0"/>
              </a:spcAft>
            </a:pPr>
            <a:r>
              <a:rPr lang="en-US" sz="1350" dirty="0">
                <a:solidFill>
                  <a:prstClr val="white"/>
                </a:solidFill>
                <a:latin typeface="Times New Roman" panose="02020603050405020304" pitchFamily="18" charset="0"/>
                <a:ea typeface="MS PGothic" pitchFamily="34" charset="-128"/>
              </a:rPr>
              <a:t>PID: EZ0840</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7848" y="1624431"/>
            <a:ext cx="4737166" cy="315613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903" y="1624431"/>
            <a:ext cx="4118109" cy="3098877"/>
          </a:xfrm>
          <a:prstGeom prst="rect">
            <a:avLst/>
          </a:prstGeom>
        </p:spPr>
      </p:pic>
    </p:spTree>
    <p:extLst>
      <p:ext uri="{BB962C8B-B14F-4D97-AF65-F5344CB8AC3E}">
        <p14:creationId xmlns:p14="http://schemas.microsoft.com/office/powerpoint/2010/main" val="103117347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516319" y="4235116"/>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 name="Slide Number Placeholder 3"/>
          <p:cNvSpPr>
            <a:spLocks noGrp="1"/>
          </p:cNvSpPr>
          <p:nvPr>
            <p:ph type="sldNum" sz="quarter" idx="2"/>
          </p:nvPr>
        </p:nvSpPr>
        <p:spPr/>
        <p:txBody>
          <a:bodyPr/>
          <a:lstStyle/>
          <a:p>
            <a:fld id="{86CB4B4D-7CA3-9044-876B-883B54F8677D}" type="slidenum">
              <a:rPr lang="en-US" smtClean="0"/>
              <a:t>29</a:t>
            </a:fld>
            <a:endParaRPr lang="en-US"/>
          </a:p>
        </p:txBody>
      </p:sp>
      <p:sp>
        <p:nvSpPr>
          <p:cNvPr id="8" name="TextBox 1"/>
          <p:cNvSpPr txBox="1"/>
          <p:nvPr/>
        </p:nvSpPr>
        <p:spPr>
          <a:xfrm>
            <a:off x="1166742" y="300558"/>
            <a:ext cx="6810517"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Future Reference Frames</a:t>
            </a:r>
          </a:p>
        </p:txBody>
      </p:sp>
      <p:sp>
        <p:nvSpPr>
          <p:cNvPr id="9" name="Rectangle 2"/>
          <p:cNvSpPr txBox="1"/>
          <p:nvPr/>
        </p:nvSpPr>
        <p:spPr>
          <a:xfrm>
            <a:off x="236182" y="1501309"/>
            <a:ext cx="4450960" cy="2862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dirty="0">
                <a:solidFill>
                  <a:srgbClr val="002E97"/>
                </a:solidFill>
              </a:rPr>
              <a:t>Tectonic </a:t>
            </a:r>
            <a:r>
              <a:rPr dirty="0">
                <a:solidFill>
                  <a:srgbClr val="002E97"/>
                </a:solidFill>
              </a:rPr>
              <a:t>Plate based:</a:t>
            </a:r>
            <a:endParaRPr lang="en-US" dirty="0">
              <a:solidFill>
                <a:srgbClr val="002E97"/>
              </a:solidFill>
            </a:endParaRPr>
          </a:p>
          <a:p>
            <a:pPr algn="r">
              <a:defRPr sz="3000">
                <a:solidFill>
                  <a:srgbClr val="17375E"/>
                </a:solidFill>
                <a:latin typeface="Arial"/>
                <a:ea typeface="Arial"/>
                <a:cs typeface="Arial"/>
                <a:sym typeface="Arial"/>
              </a:defRPr>
            </a:pPr>
            <a:endParaRPr lang="en-US"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North America</a:t>
            </a:r>
          </a:p>
          <a:p>
            <a:pPr>
              <a:defRPr sz="3000">
                <a:solidFill>
                  <a:srgbClr val="17375E"/>
                </a:solidFill>
                <a:latin typeface="Arial"/>
                <a:ea typeface="Arial"/>
                <a:cs typeface="Arial"/>
                <a:sym typeface="Arial"/>
              </a:defRPr>
            </a:pPr>
            <a:r>
              <a:rPr lang="en-US" dirty="0">
                <a:solidFill>
                  <a:srgbClr val="002E97"/>
                </a:solidFill>
              </a:rPr>
              <a:t>Caribbean</a:t>
            </a:r>
          </a:p>
          <a:p>
            <a:pPr>
              <a:defRPr sz="3000">
                <a:solidFill>
                  <a:srgbClr val="17375E"/>
                </a:solidFill>
                <a:latin typeface="Arial"/>
                <a:ea typeface="Arial"/>
                <a:cs typeface="Arial"/>
                <a:sym typeface="Arial"/>
              </a:defRPr>
            </a:pPr>
            <a:r>
              <a:rPr lang="en-US" dirty="0">
                <a:solidFill>
                  <a:srgbClr val="002E97"/>
                </a:solidFill>
              </a:rPr>
              <a:t>Pacific</a:t>
            </a:r>
          </a:p>
          <a:p>
            <a:pPr>
              <a:defRPr sz="3000">
                <a:solidFill>
                  <a:srgbClr val="17375E"/>
                </a:solidFill>
                <a:latin typeface="Arial"/>
                <a:ea typeface="Arial"/>
                <a:cs typeface="Arial"/>
                <a:sym typeface="Arial"/>
              </a:defRPr>
            </a:pPr>
            <a:r>
              <a:rPr lang="en-US" dirty="0">
                <a:solidFill>
                  <a:srgbClr val="002E97"/>
                </a:solidFill>
              </a:rPr>
              <a:t>Mariana</a:t>
            </a:r>
            <a:endParaRPr dirty="0">
              <a:solidFill>
                <a:srgbClr val="002E97"/>
              </a:solidFill>
            </a:endParaRPr>
          </a:p>
        </p:txBody>
      </p:sp>
      <p:grpSp>
        <p:nvGrpSpPr>
          <p:cNvPr id="10" name="Group 9"/>
          <p:cNvGrpSpPr/>
          <p:nvPr/>
        </p:nvGrpSpPr>
        <p:grpSpPr>
          <a:xfrm>
            <a:off x="4558355" y="1192869"/>
            <a:ext cx="4463222" cy="3808350"/>
            <a:chOff x="-2" y="-944338"/>
            <a:chExt cx="9144002" cy="7802336"/>
          </a:xfrm>
        </p:grpSpPr>
        <p:pic>
          <p:nvPicPr>
            <p:cNvPr id="11" name="Picture 10">
              <a:extLst>
                <a:ext uri="{FF2B5EF4-FFF2-40B4-BE49-F238E27FC236}">
                  <a16:creationId xmlns:a16="http://schemas.microsoft.com/office/drawing/2014/main" id="{8186883F-01DB-4C6D-AF5F-151E62AB0F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12" name="TextBox 11">
              <a:extLst>
                <a:ext uri="{FF2B5EF4-FFF2-40B4-BE49-F238E27FC236}">
                  <a16:creationId xmlns:a16="http://schemas.microsoft.com/office/drawing/2014/main" id="{590590AB-2CB9-4050-BF2C-3E2F4C238086}"/>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2022 Terrestrial Reference Frames</a:t>
              </a:r>
            </a:p>
          </p:txBody>
        </p:sp>
        <p:sp>
          <p:nvSpPr>
            <p:cNvPr id="13" name="TextBox 12">
              <a:extLst>
                <a:ext uri="{FF2B5EF4-FFF2-40B4-BE49-F238E27FC236}">
                  <a16:creationId xmlns:a16="http://schemas.microsoft.com/office/drawing/2014/main" id="{E6931EAC-8D4C-4D8B-B802-D35DB4A7221C}"/>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14" name="TextBox 13">
              <a:extLst>
                <a:ext uri="{FF2B5EF4-FFF2-40B4-BE49-F238E27FC236}">
                  <a16:creationId xmlns:a16="http://schemas.microsoft.com/office/drawing/2014/main" id="{638837D3-B71B-4A39-9198-517AF970836D}"/>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5" name="TextBox 14">
              <a:extLst>
                <a:ext uri="{FF2B5EF4-FFF2-40B4-BE49-F238E27FC236}">
                  <a16:creationId xmlns:a16="http://schemas.microsoft.com/office/drawing/2014/main" id="{1060569C-22D6-4265-A61B-30AF36CD7348}"/>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6" name="TextBox 15">
              <a:extLst>
                <a:ext uri="{FF2B5EF4-FFF2-40B4-BE49-F238E27FC236}">
                  <a16:creationId xmlns:a16="http://schemas.microsoft.com/office/drawing/2014/main" id="{10D01D8D-D302-4377-92AD-BBCD5BB15F99}"/>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3074" name="Picture 2" descr="Geodetic Advisor Map">
            <a:extLst>
              <a:ext uri="{FF2B5EF4-FFF2-40B4-BE49-F238E27FC236}">
                <a16:creationId xmlns:a16="http://schemas.microsoft.com/office/drawing/2014/main" id="{F925710D-8864-471A-8EB7-DCADBC7A71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054" y="928966"/>
            <a:ext cx="5333328" cy="4060948"/>
          </a:xfrm>
          <a:prstGeom prst="rect">
            <a:avLst/>
          </a:prstGeom>
          <a:noFill/>
          <a:extLst>
            <a:ext uri="{909E8E84-426E-40DD-AFC4-6F175D3DCCD1}">
              <a14:hiddenFill xmlns:a14="http://schemas.microsoft.com/office/drawing/2010/main">
                <a:solidFill>
                  <a:srgbClr val="FFFFFF"/>
                </a:solidFill>
              </a14:hiddenFill>
            </a:ext>
          </a:extLst>
        </p:spPr>
      </p:pic>
      <p:sp>
        <p:nvSpPr>
          <p:cNvPr id="199" name="TextBox 1"/>
          <p:cNvSpPr txBox="1"/>
          <p:nvPr/>
        </p:nvSpPr>
        <p:spPr>
          <a:xfrm>
            <a:off x="1948206" y="282635"/>
            <a:ext cx="524758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Importance of Coordination</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26863"/>
          <a:stretch/>
        </p:blipFill>
        <p:spPr>
          <a:xfrm>
            <a:off x="5757455" y="3332936"/>
            <a:ext cx="3020785" cy="1656978"/>
          </a:xfrm>
          <a:prstGeom prst="rect">
            <a:avLst/>
          </a:prstGeom>
        </p:spPr>
      </p:pic>
      <p:sp>
        <p:nvSpPr>
          <p:cNvPr id="6" name="TextBox 5"/>
          <p:cNvSpPr txBox="1"/>
          <p:nvPr/>
        </p:nvSpPr>
        <p:spPr>
          <a:xfrm>
            <a:off x="3629427" y="90881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sp>
        <p:nvSpPr>
          <p:cNvPr id="12" name="Slide Number Placeholder 11"/>
          <p:cNvSpPr>
            <a:spLocks noGrp="1"/>
          </p:cNvSpPr>
          <p:nvPr>
            <p:ph type="sldNum" sz="quarter" idx="2"/>
          </p:nvPr>
        </p:nvSpPr>
        <p:spPr/>
        <p:txBody>
          <a:bodyPr/>
          <a:lstStyle/>
          <a:p>
            <a:fld id="{86CB4B4D-7CA3-9044-876B-883B54F8677D}" type="slidenum">
              <a:rPr lang="en-US" smtClean="0"/>
              <a:t>3</a:t>
            </a:fld>
            <a:endParaRPr lang="en-US"/>
          </a:p>
        </p:txBody>
      </p:sp>
      <p:pic>
        <p:nvPicPr>
          <p:cNvPr id="3" name="Picture 2">
            <a:extLst>
              <a:ext uri="{FF2B5EF4-FFF2-40B4-BE49-F238E27FC236}">
                <a16:creationId xmlns:a16="http://schemas.microsoft.com/office/drawing/2014/main" id="{3C9AC8CF-BA6C-4CAE-AA76-0618F1513A73}"/>
              </a:ext>
            </a:extLst>
          </p:cNvPr>
          <p:cNvPicPr>
            <a:picLocks noChangeAspect="1"/>
          </p:cNvPicPr>
          <p:nvPr/>
        </p:nvPicPr>
        <p:blipFill>
          <a:blip r:embed="rId6"/>
          <a:stretch>
            <a:fillRect/>
          </a:stretch>
        </p:blipFill>
        <p:spPr>
          <a:xfrm>
            <a:off x="5757454" y="928967"/>
            <a:ext cx="3040727" cy="2306608"/>
          </a:xfrm>
          <a:prstGeom prst="rect">
            <a:avLst/>
          </a:prstGeom>
        </p:spPr>
      </p:pic>
      <p:sp>
        <p:nvSpPr>
          <p:cNvPr id="8" name="TextBox 7"/>
          <p:cNvSpPr txBox="1"/>
          <p:nvPr/>
        </p:nvSpPr>
        <p:spPr>
          <a:xfrm>
            <a:off x="6955318" y="876352"/>
            <a:ext cx="158632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36</a:t>
            </a:r>
            <a:r>
              <a:rPr kumimoji="0" lang="en-US"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Coordinators</a:t>
            </a:r>
            <a:endPar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624126" y="453908"/>
            <a:ext cx="789574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NAPGD2022 </a:t>
            </a:r>
            <a:r>
              <a:rPr dirty="0">
                <a:solidFill>
                  <a:srgbClr val="002E97"/>
                </a:solidFill>
              </a:rPr>
              <a:t>Geopotential Datum</a:t>
            </a:r>
          </a:p>
        </p:txBody>
      </p:sp>
      <p:sp>
        <p:nvSpPr>
          <p:cNvPr id="3" name="TextBox 2"/>
          <p:cNvSpPr txBox="1"/>
          <p:nvPr/>
        </p:nvSpPr>
        <p:spPr>
          <a:xfrm>
            <a:off x="119794" y="1132154"/>
            <a:ext cx="616106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Not a vertical</a:t>
            </a:r>
            <a:r>
              <a:rPr kumimoji="0" lang="en-US" sz="24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datum, it is more than just heights. </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9" name="TextBox 8"/>
          <p:cNvSpPr txBox="1"/>
          <p:nvPr/>
        </p:nvSpPr>
        <p:spPr>
          <a:xfrm>
            <a:off x="6351477" y="1215775"/>
            <a:ext cx="2489982"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Models included:</a:t>
            </a:r>
          </a:p>
          <a:p>
            <a:pPr lvl="4" indent="0"/>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	   Geopotential</a:t>
            </a:r>
          </a:p>
          <a:p>
            <a:pPr lvl="4" indent="0"/>
            <a:r>
              <a:rPr lang="en-US" sz="2400" dirty="0">
                <a:solidFill>
                  <a:srgbClr val="002E97"/>
                </a:solidFill>
                <a:latin typeface="Times New Roman" panose="02020603050405020304" pitchFamily="18" charset="0"/>
                <a:cs typeface="Times New Roman" panose="02020603050405020304" pitchFamily="18" charset="0"/>
              </a:rPr>
              <a:t>	   Deflection</a:t>
            </a:r>
          </a:p>
          <a:p>
            <a:pPr lvl="4" indent="0"/>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	   Gravity</a:t>
            </a:r>
          </a:p>
          <a:p>
            <a:pPr lvl="4" indent="0"/>
            <a:r>
              <a:rPr lang="en-US" sz="2400" dirty="0">
                <a:solidFill>
                  <a:srgbClr val="002E97"/>
                </a:solidFill>
                <a:latin typeface="Times New Roman" panose="02020603050405020304" pitchFamily="18" charset="0"/>
                <a:cs typeface="Times New Roman" panose="02020603050405020304" pitchFamily="18" charset="0"/>
              </a:rPr>
              <a:t>	   Geoid</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4" name="TextBox 13"/>
          <p:cNvSpPr txBox="1"/>
          <p:nvPr/>
        </p:nvSpPr>
        <p:spPr>
          <a:xfrm>
            <a:off x="5136059"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Guam/</a:t>
            </a:r>
            <a:r>
              <a:rPr lang="en-US" sz="2000" dirty="0">
                <a:solidFill>
                  <a:srgbClr val="002E97"/>
                </a:solidFill>
                <a:latin typeface="Times New Roman" panose="02020603050405020304" pitchFamily="18" charset="0"/>
                <a:cs typeface="Times New Roman" panose="02020603050405020304" pitchFamily="18" charset="0"/>
              </a:rPr>
              <a:t>CNMI</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5" name="TextBox 14"/>
          <p:cNvSpPr txBox="1"/>
          <p:nvPr/>
        </p:nvSpPr>
        <p:spPr>
          <a:xfrm>
            <a:off x="7066846" y="4713584"/>
            <a:ext cx="191483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American</a:t>
            </a:r>
            <a:r>
              <a:rPr kumimoji="0" lang="en-US" sz="20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a:t>
            </a:r>
            <a:r>
              <a:rPr lang="en-US" sz="2000" dirty="0">
                <a:solidFill>
                  <a:srgbClr val="002E97"/>
                </a:solidFill>
                <a:latin typeface="Times New Roman" panose="02020603050405020304" pitchFamily="18" charset="0"/>
                <a:cs typeface="Times New Roman" panose="02020603050405020304" pitchFamily="18" charset="0"/>
              </a:rPr>
              <a:t>Samoa</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16" name="Picture 15"/>
          <p:cNvPicPr>
            <a:picLocks noChangeAspect="1"/>
          </p:cNvPicPr>
          <p:nvPr/>
        </p:nvPicPr>
        <p:blipFill>
          <a:blip r:embed="rId4"/>
          <a:stretch>
            <a:fillRect/>
          </a:stretch>
        </p:blipFill>
        <p:spPr>
          <a:xfrm>
            <a:off x="7005885" y="3277055"/>
            <a:ext cx="2036760" cy="1436529"/>
          </a:xfrm>
          <a:prstGeom prst="rect">
            <a:avLst/>
          </a:prstGeom>
        </p:spPr>
      </p:pic>
      <p:pic>
        <p:nvPicPr>
          <p:cNvPr id="17" name="Picture 16"/>
          <p:cNvPicPr>
            <a:picLocks noChangeAspect="1"/>
          </p:cNvPicPr>
          <p:nvPr/>
        </p:nvPicPr>
        <p:blipFill>
          <a:blip r:embed="rId5"/>
          <a:stretch>
            <a:fillRect/>
          </a:stretch>
        </p:blipFill>
        <p:spPr>
          <a:xfrm>
            <a:off x="5022217" y="2407568"/>
            <a:ext cx="1791604" cy="2323873"/>
          </a:xfrm>
          <a:prstGeom prst="rect">
            <a:avLst/>
          </a:prstGeom>
        </p:spPr>
      </p:pic>
      <p:sp>
        <p:nvSpPr>
          <p:cNvPr id="18" name="TextBox 17"/>
          <p:cNvSpPr txBox="1"/>
          <p:nvPr/>
        </p:nvSpPr>
        <p:spPr>
          <a:xfrm>
            <a:off x="1508421" y="4713584"/>
            <a:ext cx="201157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¼ Earth’s Surface</a:t>
            </a:r>
          </a:p>
        </p:txBody>
      </p:sp>
      <p:pic>
        <p:nvPicPr>
          <p:cNvPr id="19" name="Picture 18"/>
          <p:cNvPicPr>
            <a:picLocks noChangeAspect="1"/>
          </p:cNvPicPr>
          <p:nvPr/>
        </p:nvPicPr>
        <p:blipFill>
          <a:blip r:embed="rId6"/>
          <a:stretch>
            <a:fillRect/>
          </a:stretch>
        </p:blipFill>
        <p:spPr>
          <a:xfrm>
            <a:off x="301086" y="1563397"/>
            <a:ext cx="4426248" cy="3206167"/>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31</a:t>
            </a:fld>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51" y="1774714"/>
            <a:ext cx="3747331" cy="210787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693" y="1785590"/>
            <a:ext cx="3740168" cy="2096998"/>
          </a:xfrm>
          <a:prstGeom prst="rect">
            <a:avLst/>
          </a:prstGeom>
        </p:spPr>
      </p:pic>
      <p:sp>
        <p:nvSpPr>
          <p:cNvPr id="6" name="TextBox 1">
            <a:extLst>
              <a:ext uri="{FF2B5EF4-FFF2-40B4-BE49-F238E27FC236}">
                <a16:creationId xmlns:a16="http://schemas.microsoft.com/office/drawing/2014/main" id="{6B4C4E06-2218-4C4D-B2D5-7AA012D30F5E}"/>
              </a:ext>
            </a:extLst>
          </p:cNvPr>
          <p:cNvSpPr txBox="1"/>
          <p:nvPr/>
        </p:nvSpPr>
        <p:spPr>
          <a:xfrm>
            <a:off x="1062546" y="561785"/>
            <a:ext cx="7018907"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New NSRS Mod Catch Phrase</a:t>
            </a:r>
            <a:endParaRPr dirty="0">
              <a:solidFill>
                <a:srgbClr val="002E97"/>
              </a:solidFill>
            </a:endParaRPr>
          </a:p>
        </p:txBody>
      </p:sp>
      <p:sp>
        <p:nvSpPr>
          <p:cNvPr id="7" name="TextBox 1">
            <a:extLst>
              <a:ext uri="{FF2B5EF4-FFF2-40B4-BE49-F238E27FC236}">
                <a16:creationId xmlns:a16="http://schemas.microsoft.com/office/drawing/2014/main" id="{A1C9F29A-8E0D-4036-8FD0-58DFC2EC4E10}"/>
              </a:ext>
            </a:extLst>
          </p:cNvPr>
          <p:cNvSpPr txBox="1"/>
          <p:nvPr/>
        </p:nvSpPr>
        <p:spPr>
          <a:xfrm>
            <a:off x="2943726" y="4000123"/>
            <a:ext cx="3383296"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Shift and Drift</a:t>
            </a:r>
            <a:endParaRPr dirty="0">
              <a:solidFill>
                <a:srgbClr val="002E97"/>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32</a:t>
            </a:fld>
            <a:endParaRPr lang="en-US"/>
          </a:p>
        </p:txBody>
      </p:sp>
      <p:sp>
        <p:nvSpPr>
          <p:cNvPr id="6" name="TextBox 1"/>
          <p:cNvSpPr txBox="1"/>
          <p:nvPr/>
        </p:nvSpPr>
        <p:spPr>
          <a:xfrm>
            <a:off x="2880352" y="242029"/>
            <a:ext cx="3383296"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Shift and Drift</a:t>
            </a:r>
            <a:endParaRPr dirty="0">
              <a:solidFill>
                <a:srgbClr val="002E97"/>
              </a:solidFill>
            </a:endParaRPr>
          </a:p>
        </p:txBody>
      </p:sp>
      <p:sp>
        <p:nvSpPr>
          <p:cNvPr id="7" name="Rectangle 6"/>
          <p:cNvSpPr/>
          <p:nvPr/>
        </p:nvSpPr>
        <p:spPr>
          <a:xfrm>
            <a:off x="702893" y="933866"/>
            <a:ext cx="7983908" cy="3970318"/>
          </a:xfrm>
          <a:prstGeom prst="rect">
            <a:avLst/>
          </a:prstGeom>
        </p:spPr>
        <p:txBody>
          <a:bodyPr wrap="square">
            <a:spAutoFit/>
          </a:bodyPr>
          <a:lstStyle/>
          <a:p>
            <a:r>
              <a:rPr lang="en-US" sz="2800" dirty="0">
                <a:solidFill>
                  <a:srgbClr val="002E97"/>
                </a:solidFill>
              </a:rPr>
              <a:t>A sudden </a:t>
            </a:r>
            <a:r>
              <a:rPr lang="en-US" sz="2800" b="1" i="1" dirty="0">
                <a:solidFill>
                  <a:srgbClr val="9B1113"/>
                </a:solidFill>
              </a:rPr>
              <a:t>shift</a:t>
            </a:r>
            <a:endParaRPr lang="en-US" sz="2800" dirty="0">
              <a:solidFill>
                <a:srgbClr val="9B1113"/>
              </a:solidFill>
            </a:endParaRPr>
          </a:p>
          <a:p>
            <a:pPr lvl="1"/>
            <a:r>
              <a:rPr lang="en-US" sz="2800" dirty="0">
                <a:solidFill>
                  <a:srgbClr val="002E97"/>
                </a:solidFill>
              </a:rPr>
              <a:t>Horizontal change:  </a:t>
            </a:r>
            <a:r>
              <a:rPr lang="en-US" sz="2800" b="1" dirty="0">
                <a:solidFill>
                  <a:srgbClr val="002E97"/>
                </a:solidFill>
              </a:rPr>
              <a:t>0.5 to 4 m (1.5 to 13 </a:t>
            </a:r>
            <a:r>
              <a:rPr lang="en-US" sz="2800" b="1" dirty="0" err="1">
                <a:solidFill>
                  <a:srgbClr val="002E97"/>
                </a:solidFill>
              </a:rPr>
              <a:t>ft</a:t>
            </a:r>
            <a:r>
              <a:rPr lang="en-US" sz="2800" b="1" dirty="0">
                <a:solidFill>
                  <a:srgbClr val="002E97"/>
                </a:solidFill>
              </a:rPr>
              <a:t>)</a:t>
            </a:r>
          </a:p>
          <a:p>
            <a:pPr lvl="1"/>
            <a:r>
              <a:rPr lang="en-US" sz="2800" dirty="0">
                <a:solidFill>
                  <a:srgbClr val="002E97"/>
                </a:solidFill>
              </a:rPr>
              <a:t>Ellipsoid height change:  </a:t>
            </a:r>
            <a:r>
              <a:rPr lang="en-US" sz="2800" b="1" dirty="0">
                <a:solidFill>
                  <a:srgbClr val="002E97"/>
                </a:solidFill>
              </a:rPr>
              <a:t>±2 m (±6 </a:t>
            </a:r>
            <a:r>
              <a:rPr lang="en-US" sz="2800" b="1" dirty="0" err="1">
                <a:solidFill>
                  <a:srgbClr val="002E97"/>
                </a:solidFill>
              </a:rPr>
              <a:t>ft</a:t>
            </a:r>
            <a:r>
              <a:rPr lang="en-US" sz="2800" b="1" dirty="0">
                <a:solidFill>
                  <a:srgbClr val="002E97"/>
                </a:solidFill>
              </a:rPr>
              <a:t>)</a:t>
            </a:r>
          </a:p>
          <a:p>
            <a:pPr lvl="1"/>
            <a:r>
              <a:rPr lang="en-US" sz="2800" dirty="0">
                <a:solidFill>
                  <a:srgbClr val="002E97"/>
                </a:solidFill>
              </a:rPr>
              <a:t>Elevation change:  </a:t>
            </a:r>
            <a:r>
              <a:rPr lang="en-US" sz="2800" b="1" dirty="0">
                <a:solidFill>
                  <a:srgbClr val="002E97"/>
                </a:solidFill>
              </a:rPr>
              <a:t>-0.5 to +2 m (-1.5 to +6 </a:t>
            </a:r>
            <a:r>
              <a:rPr lang="en-US" sz="2800" b="1" dirty="0" err="1">
                <a:solidFill>
                  <a:srgbClr val="002E97"/>
                </a:solidFill>
              </a:rPr>
              <a:t>ft</a:t>
            </a:r>
            <a:r>
              <a:rPr lang="en-US" sz="2800" b="1" dirty="0">
                <a:solidFill>
                  <a:srgbClr val="002E97"/>
                </a:solidFill>
              </a:rPr>
              <a:t>)</a:t>
            </a:r>
          </a:p>
          <a:p>
            <a:r>
              <a:rPr lang="en-US" sz="2800" dirty="0">
                <a:solidFill>
                  <a:srgbClr val="002E97"/>
                </a:solidFill>
              </a:rPr>
              <a:t>A continuous </a:t>
            </a:r>
            <a:r>
              <a:rPr lang="en-US" sz="2800" b="1" i="1" dirty="0">
                <a:solidFill>
                  <a:srgbClr val="9B1113"/>
                </a:solidFill>
              </a:rPr>
              <a:t>drift</a:t>
            </a:r>
            <a:endParaRPr lang="en-US" sz="2800" dirty="0">
              <a:solidFill>
                <a:srgbClr val="9B1113"/>
              </a:solidFill>
            </a:endParaRPr>
          </a:p>
          <a:p>
            <a:pPr lvl="1"/>
            <a:r>
              <a:rPr lang="en-US" sz="2800" dirty="0">
                <a:solidFill>
                  <a:srgbClr val="002E97"/>
                </a:solidFill>
              </a:rPr>
              <a:t>Coordinates associated with specific dates</a:t>
            </a:r>
          </a:p>
          <a:p>
            <a:r>
              <a:rPr lang="en-US" sz="2800" dirty="0">
                <a:solidFill>
                  <a:srgbClr val="002E97"/>
                </a:solidFill>
              </a:rPr>
              <a:t>Two components of drift:</a:t>
            </a:r>
          </a:p>
          <a:p>
            <a:pPr lvl="1"/>
            <a:r>
              <a:rPr lang="en-US" sz="2800" dirty="0">
                <a:solidFill>
                  <a:srgbClr val="002E97"/>
                </a:solidFill>
              </a:rPr>
              <a:t>Tectonic plate rotation (easy to model, 2D only)</a:t>
            </a:r>
          </a:p>
          <a:p>
            <a:pPr lvl="1"/>
            <a:r>
              <a:rPr lang="en-US" sz="2800" dirty="0">
                <a:solidFill>
                  <a:srgbClr val="002E97"/>
                </a:solidFill>
              </a:rPr>
              <a:t>All other residual motion (hard to model, 3D)</a:t>
            </a:r>
          </a:p>
        </p:txBody>
      </p:sp>
    </p:spTree>
    <p:extLst>
      <p:ext uri="{BB962C8B-B14F-4D97-AF65-F5344CB8AC3E}">
        <p14:creationId xmlns:p14="http://schemas.microsoft.com/office/powerpoint/2010/main" val="391440865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050" name="Picture 2" descr="https://geodesy.noaa.gov/datums/newdatums/images/HorizontalNorthAmericanPlate.jpg"/>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8272" y="4445571"/>
            <a:ext cx="30386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Times New Roman" panose="02020603050405020304" pitchFamily="18" charset="0"/>
                <a:cs typeface="Times New Roman" panose="02020603050405020304" pitchFamily="18" charset="0"/>
              </a:rPr>
              <a:t>~2.5 to 4 meters in Pacific </a:t>
            </a:r>
            <a:endPar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6" name="TextBox 5"/>
          <p:cNvSpPr txBox="1"/>
          <p:nvPr/>
        </p:nvSpPr>
        <p:spPr>
          <a:xfrm>
            <a:off x="5205964" y="4606954"/>
            <a:ext cx="23044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0 to 1.3 meters CONUS</a:t>
            </a:r>
          </a:p>
        </p:txBody>
      </p:sp>
      <p:sp>
        <p:nvSpPr>
          <p:cNvPr id="2" name="Slide Number Placeholder 1"/>
          <p:cNvSpPr>
            <a:spLocks noGrp="1"/>
          </p:cNvSpPr>
          <p:nvPr>
            <p:ph type="sldNum" sz="quarter" idx="2"/>
          </p:nvPr>
        </p:nvSpPr>
        <p:spPr/>
        <p:txBody>
          <a:bodyPr/>
          <a:lstStyle/>
          <a:p>
            <a:fld id="{86CB4B4D-7CA3-9044-876B-883B54F8677D}" type="slidenum">
              <a:rPr lang="en-US" smtClean="0"/>
              <a:t>33</a:t>
            </a:fld>
            <a:endParaRPr lang="en-US"/>
          </a:p>
        </p:txBody>
      </p:sp>
      <p:sp>
        <p:nvSpPr>
          <p:cNvPr id="8" name="TextBox 1"/>
          <p:cNvSpPr txBox="1"/>
          <p:nvPr/>
        </p:nvSpPr>
        <p:spPr>
          <a:xfrm>
            <a:off x="2359376" y="272806"/>
            <a:ext cx="4425248"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4000" dirty="0">
                <a:solidFill>
                  <a:srgbClr val="002E97"/>
                </a:solidFill>
              </a:rPr>
              <a:t>Shift: datum changes</a:t>
            </a:r>
            <a:endParaRPr sz="4000" dirty="0">
              <a:solidFill>
                <a:srgbClr val="002E97"/>
              </a:solidFill>
            </a:endParaRPr>
          </a:p>
        </p:txBody>
      </p:sp>
    </p:spTree>
    <p:extLst>
      <p:ext uri="{BB962C8B-B14F-4D97-AF65-F5344CB8AC3E}">
        <p14:creationId xmlns:p14="http://schemas.microsoft.com/office/powerpoint/2010/main" val="200597429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US" smtClean="0"/>
              <a:t>34</a:t>
            </a:fld>
            <a:endParaRPr lang="en-US"/>
          </a:p>
        </p:txBody>
      </p:sp>
      <p:sp>
        <p:nvSpPr>
          <p:cNvPr id="6" name="TextBox 1"/>
          <p:cNvSpPr txBox="1"/>
          <p:nvPr/>
        </p:nvSpPr>
        <p:spPr>
          <a:xfrm>
            <a:off x="778014" y="294880"/>
            <a:ext cx="7587973"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4000" dirty="0">
                <a:solidFill>
                  <a:srgbClr val="002E97"/>
                </a:solidFill>
              </a:rPr>
              <a:t>Drift: </a:t>
            </a:r>
            <a:r>
              <a:rPr sz="4000" dirty="0">
                <a:solidFill>
                  <a:srgbClr val="002E97"/>
                </a:solidFill>
              </a:rPr>
              <a:t>Plate</a:t>
            </a:r>
            <a:r>
              <a:rPr lang="en-US" sz="4000" dirty="0">
                <a:solidFill>
                  <a:srgbClr val="002E97"/>
                </a:solidFill>
              </a:rPr>
              <a:t> </a:t>
            </a:r>
            <a:r>
              <a:rPr sz="4000" dirty="0">
                <a:solidFill>
                  <a:srgbClr val="002E97"/>
                </a:solidFill>
              </a:rPr>
              <a:t>Tectonics and Velocities</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8" name="TextBox 7"/>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US" smtClean="0"/>
              <a:t>35</a:t>
            </a:fld>
            <a:endParaRPr lang="en-US"/>
          </a:p>
        </p:txBody>
      </p:sp>
      <p:sp>
        <p:nvSpPr>
          <p:cNvPr id="6" name="TextBox 1"/>
          <p:cNvSpPr txBox="1"/>
          <p:nvPr/>
        </p:nvSpPr>
        <p:spPr>
          <a:xfrm>
            <a:off x="951138" y="356435"/>
            <a:ext cx="724172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a:solidFill>
                  <a:srgbClr val="002E97"/>
                </a:solidFill>
              </a:rPr>
              <a:t>Continuously Operating Reference Stations</a:t>
            </a:r>
            <a:endParaRPr sz="3200" dirty="0">
              <a:solidFill>
                <a:srgbClr val="002E97"/>
              </a:solidFill>
            </a:endParaRPr>
          </a:p>
        </p:txBody>
      </p:sp>
      <p:sp>
        <p:nvSpPr>
          <p:cNvPr id="9" name="TextBox 8">
            <a:extLst>
              <a:ext uri="{FF2B5EF4-FFF2-40B4-BE49-F238E27FC236}">
                <a16:creationId xmlns:a16="http://schemas.microsoft.com/office/drawing/2014/main" id="{C11EEB31-FE1C-4122-BBB1-5626BD2AABBB}"/>
              </a:ext>
            </a:extLst>
          </p:cNvPr>
          <p:cNvSpPr txBox="1"/>
          <p:nvPr/>
        </p:nvSpPr>
        <p:spPr>
          <a:xfrm>
            <a:off x="6479992" y="1399799"/>
            <a:ext cx="1060545"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COBK</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Times New Roman" panose="02020603050405020304" pitchFamily="18" charset="0"/>
                <a:cs typeface="Times New Roman" panose="02020603050405020304" pitchFamily="18" charset="0"/>
              </a:rPr>
              <a:t>Breckenridge</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Colorado</a:t>
            </a:r>
          </a:p>
        </p:txBody>
      </p:sp>
      <p:sp>
        <p:nvSpPr>
          <p:cNvPr id="13" name="TextBox 12">
            <a:extLst>
              <a:ext uri="{FF2B5EF4-FFF2-40B4-BE49-F238E27FC236}">
                <a16:creationId xmlns:a16="http://schemas.microsoft.com/office/drawing/2014/main" id="{3C12D72B-7311-4D26-A628-FA5891F85886}"/>
              </a:ext>
            </a:extLst>
          </p:cNvPr>
          <p:cNvSpPr txBox="1"/>
          <p:nvPr/>
        </p:nvSpPr>
        <p:spPr>
          <a:xfrm>
            <a:off x="6288432" y="3313976"/>
            <a:ext cx="1443663"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STBT</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Times New Roman" panose="02020603050405020304" pitchFamily="18" charset="0"/>
                <a:cs typeface="Times New Roman" panose="02020603050405020304" pitchFamily="18" charset="0"/>
              </a:rPr>
              <a:t>Steamboat </a:t>
            </a:r>
            <a:r>
              <a:rPr kumimoji="0" lang="en-US" sz="1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Springs</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Times New Roman" panose="02020603050405020304" pitchFamily="18" charset="0"/>
                <a:cs typeface="Times New Roman" panose="02020603050405020304" pitchFamily="18" charset="0"/>
              </a:rPr>
              <a:t>Colorado</a:t>
            </a:r>
            <a:endParaRPr kumimoji="0" lang="en-US" sz="1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14" name="Picture 2" descr="https://geodesy.noaa.gov/CORS/SitePhotos/Required/stbt/stbt_ant_000.jpg">
            <a:extLst>
              <a:ext uri="{FF2B5EF4-FFF2-40B4-BE49-F238E27FC236}">
                <a16:creationId xmlns:a16="http://schemas.microsoft.com/office/drawing/2014/main" id="{5A1B0DEE-ECF2-402F-9C88-CCE8ABC17B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3454" y="2835038"/>
            <a:ext cx="1318028" cy="17580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geodesy.noaa.gov/CORS/SitePhotos/Required/cobk/cobk_ant_roof.jpg">
            <a:extLst>
              <a:ext uri="{FF2B5EF4-FFF2-40B4-BE49-F238E27FC236}">
                <a16:creationId xmlns:a16="http://schemas.microsoft.com/office/drawing/2014/main" id="{99B5EB8D-B906-4FA5-AAEE-76EB84271F9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581" r="19387" b="14815"/>
          <a:stretch/>
        </p:blipFill>
        <p:spPr bwMode="auto">
          <a:xfrm>
            <a:off x="7732095" y="941210"/>
            <a:ext cx="1318028" cy="17173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2696021-181D-4280-AD79-4E9EE1ED7D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41210"/>
            <a:ext cx="6253772" cy="4046558"/>
          </a:xfrm>
          <a:prstGeom prst="rect">
            <a:avLst/>
          </a:prstGeom>
        </p:spPr>
      </p:pic>
    </p:spTree>
    <p:extLst>
      <p:ext uri="{BB962C8B-B14F-4D97-AF65-F5344CB8AC3E}">
        <p14:creationId xmlns:p14="http://schemas.microsoft.com/office/powerpoint/2010/main" val="402801339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5" name="TextBox 1"/>
          <p:cNvSpPr txBox="1"/>
          <p:nvPr/>
        </p:nvSpPr>
        <p:spPr>
          <a:xfrm>
            <a:off x="2758536" y="403108"/>
            <a:ext cx="371191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Vertical Motion</a:t>
            </a:r>
          </a:p>
        </p:txBody>
      </p:sp>
      <p:sp>
        <p:nvSpPr>
          <p:cNvPr id="176" name="Rectangle 2"/>
          <p:cNvSpPr txBox="1"/>
          <p:nvPr/>
        </p:nvSpPr>
        <p:spPr>
          <a:xfrm>
            <a:off x="919887" y="1145530"/>
            <a:ext cx="7304226"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rPr>
              <a:t>Subsidence</a:t>
            </a:r>
          </a:p>
          <a:p>
            <a:pPr lvl="1">
              <a:defRPr sz="3000">
                <a:solidFill>
                  <a:srgbClr val="17375E"/>
                </a:solidFill>
                <a:latin typeface="Arial"/>
                <a:ea typeface="Arial"/>
                <a:cs typeface="Arial"/>
                <a:sym typeface="Arial"/>
              </a:defRPr>
            </a:pPr>
            <a:r>
              <a:rPr dirty="0">
                <a:solidFill>
                  <a:srgbClr val="002E97"/>
                </a:solidFill>
              </a:rPr>
              <a:t>Ground fluid withdrawal, sedimentation</a:t>
            </a: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Glacial Isostatic Adjustment (GIA)</a:t>
            </a:r>
          </a:p>
          <a:p>
            <a:pPr lvl="1">
              <a:defRPr sz="3000">
                <a:solidFill>
                  <a:srgbClr val="17375E"/>
                </a:solidFill>
                <a:latin typeface="Arial"/>
                <a:ea typeface="Arial"/>
                <a:cs typeface="Arial"/>
                <a:sym typeface="Arial"/>
              </a:defRPr>
            </a:pPr>
            <a:r>
              <a:rPr dirty="0">
                <a:solidFill>
                  <a:srgbClr val="002E97"/>
                </a:solidFill>
              </a:rPr>
              <a:t>Crustal rebound from glaciers</a:t>
            </a:r>
            <a:r>
              <a:rPr lang="en-US" dirty="0">
                <a:solidFill>
                  <a:srgbClr val="002E97"/>
                </a:solidFill>
              </a:rPr>
              <a:t> (uplift)</a:t>
            </a:r>
            <a:endParaRPr dirty="0">
              <a:solidFill>
                <a:srgbClr val="002E97"/>
              </a:solidFill>
            </a:endParaRP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Geophysical Phenomena</a:t>
            </a:r>
          </a:p>
          <a:p>
            <a:pPr lvl="1">
              <a:defRPr sz="3000">
                <a:solidFill>
                  <a:srgbClr val="17375E"/>
                </a:solidFill>
                <a:latin typeface="Arial"/>
                <a:ea typeface="Arial"/>
                <a:cs typeface="Arial"/>
                <a:sym typeface="Arial"/>
              </a:defRPr>
            </a:pPr>
            <a:r>
              <a:rPr dirty="0">
                <a:solidFill>
                  <a:srgbClr val="002E97"/>
                </a:solidFill>
              </a:rPr>
              <a:t>Earthquakes, calderas, </a:t>
            </a:r>
            <a:r>
              <a:rPr lang="en-US" dirty="0">
                <a:solidFill>
                  <a:srgbClr val="002E97"/>
                </a:solidFill>
              </a:rPr>
              <a:t>Earth</a:t>
            </a:r>
            <a:r>
              <a:rPr dirty="0">
                <a:solidFill>
                  <a:srgbClr val="002E97"/>
                </a:solidFill>
              </a:rPr>
              <a:t> tides</a:t>
            </a:r>
          </a:p>
        </p:txBody>
      </p:sp>
      <p:sp>
        <p:nvSpPr>
          <p:cNvPr id="2" name="Slide Number Placeholder 1"/>
          <p:cNvSpPr>
            <a:spLocks noGrp="1"/>
          </p:cNvSpPr>
          <p:nvPr>
            <p:ph type="sldNum" sz="quarter" idx="2"/>
          </p:nvPr>
        </p:nvSpPr>
        <p:spPr/>
        <p:txBody>
          <a:bodyPr/>
          <a:lstStyle/>
          <a:p>
            <a:fld id="{86CB4B4D-7CA3-9044-876B-883B54F8677D}" type="slidenum">
              <a:rPr lang="en-US" smtClean="0"/>
              <a:t>36</a:t>
            </a:fld>
            <a:endParaRPr lang="en-US"/>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2" descr="https://lh4.googleusercontent.com/ymKsoXwZEP4rk4F4GqPD5S9FyMO4d0mrfL2GiLI0mXe7djBwYH3t0-OwncYltY8OJNmYk0DKh4pOLqS9DGItCHK3i23maqpjdDDISQH5ux0uqDVbrEnWTnFLPb7Woe2cka61EX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45406" y="529681"/>
            <a:ext cx="105413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dirty="0">
                <a:solidFill>
                  <a:srgbClr val="FFFF00"/>
                </a:solidFill>
                <a:latin typeface="Times New Roman" panose="02020603050405020304" pitchFamily="18" charset="0"/>
                <a:cs typeface="Times New Roman" panose="02020603050405020304" pitchFamily="18" charset="0"/>
              </a:rPr>
              <a:t>50 years</a:t>
            </a:r>
            <a:endParaRPr kumimoji="0" lang="en-US" sz="18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5" name="TextBox 4"/>
          <p:cNvSpPr txBox="1"/>
          <p:nvPr/>
        </p:nvSpPr>
        <p:spPr>
          <a:xfrm>
            <a:off x="3527497" y="4082020"/>
            <a:ext cx="336245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20-24” in 1</a:t>
            </a:r>
            <a:r>
              <a:rPr lang="en-US" sz="2800" dirty="0">
                <a:solidFill>
                  <a:srgbClr val="002E97"/>
                </a:solidFill>
                <a:latin typeface="Times New Roman" panose="02020603050405020304" pitchFamily="18" charset="0"/>
                <a:cs typeface="Times New Roman" panose="02020603050405020304" pitchFamily="18" charset="0"/>
              </a:rPr>
              <a:t>6 months</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8" name="TextBox 7"/>
          <p:cNvSpPr txBox="1"/>
          <p:nvPr/>
        </p:nvSpPr>
        <p:spPr>
          <a:xfrm>
            <a:off x="3703438" y="3109438"/>
            <a:ext cx="826506"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400" dirty="0">
                <a:solidFill>
                  <a:srgbClr val="FFFF00"/>
                </a:solidFill>
                <a:latin typeface="Times New Roman" panose="02020603050405020304" pitchFamily="18" charset="0"/>
                <a:cs typeface="Times New Roman" panose="02020603050405020304" pitchFamily="18" charset="0"/>
              </a:rPr>
              <a:t>Sept 2016</a:t>
            </a:r>
            <a:endPar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0" name="TextBox 9"/>
          <p:cNvSpPr txBox="1"/>
          <p:nvPr/>
        </p:nvSpPr>
        <p:spPr>
          <a:xfrm>
            <a:off x="63420" y="4082020"/>
            <a:ext cx="328230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800" dirty="0">
                <a:solidFill>
                  <a:srgbClr val="002E97"/>
                </a:solidFill>
                <a:latin typeface="Times New Roman" panose="02020603050405020304" pitchFamily="18" charset="0"/>
                <a:cs typeface="Times New Roman" panose="02020603050405020304" pitchFamily="18" charset="0"/>
              </a:rPr>
              <a:t>8 -13 mm/year</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77233" y="693337"/>
            <a:ext cx="305468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Vertical Motion</a:t>
            </a:r>
          </a:p>
        </p:txBody>
      </p:sp>
      <p:sp>
        <p:nvSpPr>
          <p:cNvPr id="7" name="Slide Number Placeholder 6"/>
          <p:cNvSpPr>
            <a:spLocks noGrp="1"/>
          </p:cNvSpPr>
          <p:nvPr>
            <p:ph type="sldNum" sz="quarter" idx="2"/>
          </p:nvPr>
        </p:nvSpPr>
        <p:spPr/>
        <p:txBody>
          <a:bodyPr/>
          <a:lstStyle/>
          <a:p>
            <a:fld id="{86CB4B4D-7CA3-9044-876B-883B54F8677D}" type="slidenum">
              <a:rPr lang="en-US" smtClean="0"/>
              <a:t>37</a:t>
            </a:fld>
            <a:endParaRPr lang="en-US"/>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346358" y="4088997"/>
            <a:ext cx="2501645"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16 cm Vertically</a:t>
            </a:r>
          </a:p>
        </p:txBody>
      </p:sp>
      <p:sp>
        <p:nvSpPr>
          <p:cNvPr id="10" name="TextBox 9"/>
          <p:cNvSpPr txBox="1"/>
          <p:nvPr/>
        </p:nvSpPr>
        <p:spPr>
          <a:xfrm>
            <a:off x="351655" y="4088997"/>
            <a:ext cx="3280704"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800" dirty="0">
                <a:solidFill>
                  <a:srgbClr val="002E97"/>
                </a:solidFill>
                <a:latin typeface="Times New Roman" panose="02020603050405020304" pitchFamily="18" charset="0"/>
                <a:cs typeface="Times New Roman" panose="02020603050405020304" pitchFamily="18" charset="0"/>
              </a:rPr>
              <a:t>China Lake, CA</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800" dirty="0">
                <a:solidFill>
                  <a:srgbClr val="002E97"/>
                </a:solidFill>
                <a:latin typeface="Times New Roman" panose="02020603050405020304" pitchFamily="18" charset="0"/>
                <a:cs typeface="Times New Roman" panose="02020603050405020304" pitchFamily="18" charset="0"/>
              </a:rPr>
              <a:t>6-10 feet Horizontally</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97111" y="295772"/>
            <a:ext cx="859465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rPr>
              <a:t>Horizontal and </a:t>
            </a:r>
            <a:r>
              <a:rPr sz="3600" dirty="0">
                <a:solidFill>
                  <a:srgbClr val="002E97"/>
                </a:solidFill>
              </a:rPr>
              <a:t>Vertical Motion</a:t>
            </a:r>
            <a:r>
              <a:rPr lang="en-US" sz="3600" dirty="0">
                <a:solidFill>
                  <a:srgbClr val="002E97"/>
                </a:solidFill>
              </a:rPr>
              <a:t> - Earthquakes</a:t>
            </a:r>
            <a:endParaRPr sz="3600" dirty="0">
              <a:solidFill>
                <a:srgbClr val="002E97"/>
              </a:solidFill>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74294979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2119" name="Bitmap Image" r:id="rId6" imgW="13744440" imgH="8296200" progId="Paint.Picture">
                  <p:embed/>
                </p:oleObj>
              </mc:Choice>
              <mc:Fallback>
                <p:oleObj name="Bitmap Image" r:id="rId6" imgW="13744440" imgH="8296200" progId="Paint.Picture">
                  <p:embed/>
                  <p:pic>
                    <p:nvPicPr>
                      <p:cNvPr id="0" name=""/>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
        <p:nvSpPr>
          <p:cNvPr id="2" name="Slide Number Placeholder 1"/>
          <p:cNvSpPr>
            <a:spLocks noGrp="1"/>
          </p:cNvSpPr>
          <p:nvPr>
            <p:ph type="sldNum" sz="quarter" idx="2"/>
          </p:nvPr>
        </p:nvSpPr>
        <p:spPr/>
        <p:txBody>
          <a:bodyPr/>
          <a:lstStyle/>
          <a:p>
            <a:fld id="{86CB4B4D-7CA3-9044-876B-883B54F8677D}" type="slidenum">
              <a:rPr lang="en-US" smtClean="0"/>
              <a:t>38</a:t>
            </a:fld>
            <a:endParaRPr lang="en-US"/>
          </a:p>
        </p:txBody>
      </p:sp>
    </p:spTree>
    <p:extLst>
      <p:ext uri="{BB962C8B-B14F-4D97-AF65-F5344CB8AC3E}">
        <p14:creationId xmlns:p14="http://schemas.microsoft.com/office/powerpoint/2010/main" val="386473123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048928" y="466524"/>
            <a:ext cx="5089856" cy="769441"/>
          </a:xfrm>
          <a:prstGeom prst="rect">
            <a:avLst/>
          </a:prstGeom>
          <a:noFill/>
        </p:spPr>
        <p:txBody>
          <a:bodyPr wrap="none" rtlCol="0">
            <a:spAutoFit/>
          </a:bodyPr>
          <a:lstStyle/>
          <a:p>
            <a:pPr algn="ctr"/>
            <a:r>
              <a:rPr lang="en-US" sz="4400" dirty="0">
                <a:solidFill>
                  <a:srgbClr val="002E97"/>
                </a:solidFill>
                <a:latin typeface="Times New Roman" panose="02020603050405020304" pitchFamily="18" charset="0"/>
                <a:cs typeface="Times New Roman" panose="02020603050405020304" pitchFamily="18" charset="0"/>
              </a:rPr>
              <a:t>GPS on Bench Marks</a:t>
            </a:r>
            <a:endParaRPr lang="en-US" sz="2800" dirty="0">
              <a:solidFill>
                <a:srgbClr val="002E97"/>
              </a:solidFill>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39</a:t>
            </a:fld>
            <a:endParaRPr lang="en-US"/>
          </a:p>
        </p:txBody>
      </p:sp>
      <p:sp>
        <p:nvSpPr>
          <p:cNvPr id="13" name="TextBox 12"/>
          <p:cNvSpPr txBox="1"/>
          <p:nvPr/>
        </p:nvSpPr>
        <p:spPr>
          <a:xfrm>
            <a:off x="321526" y="4138624"/>
            <a:ext cx="290238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Web Map Application</a:t>
            </a:r>
          </a:p>
        </p:txBody>
      </p:sp>
      <p:sp>
        <p:nvSpPr>
          <p:cNvPr id="14" name="TextBox 13"/>
          <p:cNvSpPr txBox="1"/>
          <p:nvPr/>
        </p:nvSpPr>
        <p:spPr>
          <a:xfrm>
            <a:off x="5498767" y="3990340"/>
            <a:ext cx="156463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Dashboard</a:t>
            </a:r>
          </a:p>
        </p:txBody>
      </p:sp>
      <p:sp>
        <p:nvSpPr>
          <p:cNvPr id="15" name="TextBox 14"/>
          <p:cNvSpPr txBox="1"/>
          <p:nvPr/>
        </p:nvSpPr>
        <p:spPr>
          <a:xfrm>
            <a:off x="4513299" y="4369456"/>
            <a:ext cx="3535568"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~3,400</a:t>
            </a:r>
            <a:r>
              <a:rPr kumimoji="0" lang="en-US" sz="20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Completed in 2020</a:t>
            </a:r>
          </a:p>
          <a:p>
            <a:r>
              <a:rPr lang="en-US" sz="2000" dirty="0">
                <a:solidFill>
                  <a:srgbClr val="002E97"/>
                </a:solidFill>
                <a:latin typeface="Times New Roman" panose="02020603050405020304" pitchFamily="18" charset="0"/>
                <a:cs typeface="Times New Roman" panose="02020603050405020304" pitchFamily="18" charset="0"/>
              </a:rPr>
              <a:t>~4,500 Completed in 2021</a:t>
            </a:r>
          </a:p>
        </p:txBody>
      </p:sp>
      <p:pic>
        <p:nvPicPr>
          <p:cNvPr id="3" name="Picture 2">
            <a:extLst>
              <a:ext uri="{FF2B5EF4-FFF2-40B4-BE49-F238E27FC236}">
                <a16:creationId xmlns:a16="http://schemas.microsoft.com/office/drawing/2014/main" id="{6FF4FB6D-22E5-49A6-AADC-779A473F434C}"/>
              </a:ext>
            </a:extLst>
          </p:cNvPr>
          <p:cNvPicPr>
            <a:picLocks noChangeAspect="1"/>
          </p:cNvPicPr>
          <p:nvPr/>
        </p:nvPicPr>
        <p:blipFill>
          <a:blip r:embed="rId4"/>
          <a:stretch>
            <a:fillRect/>
          </a:stretch>
        </p:blipFill>
        <p:spPr>
          <a:xfrm>
            <a:off x="3581149" y="1389245"/>
            <a:ext cx="5329887" cy="2601095"/>
          </a:xfrm>
          <a:prstGeom prst="rect">
            <a:avLst/>
          </a:prstGeom>
        </p:spPr>
      </p:pic>
      <p:pic>
        <p:nvPicPr>
          <p:cNvPr id="4" name="Picture 3">
            <a:extLst>
              <a:ext uri="{FF2B5EF4-FFF2-40B4-BE49-F238E27FC236}">
                <a16:creationId xmlns:a16="http://schemas.microsoft.com/office/drawing/2014/main" id="{D8312ADF-215F-498E-9649-D5DDA05CA99E}"/>
              </a:ext>
            </a:extLst>
          </p:cNvPr>
          <p:cNvPicPr>
            <a:picLocks noChangeAspect="1"/>
          </p:cNvPicPr>
          <p:nvPr/>
        </p:nvPicPr>
        <p:blipFill>
          <a:blip r:embed="rId5"/>
          <a:stretch>
            <a:fillRect/>
          </a:stretch>
        </p:blipFill>
        <p:spPr>
          <a:xfrm>
            <a:off x="232964" y="1389245"/>
            <a:ext cx="3079509" cy="2601166"/>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1922558" y="402226"/>
            <a:ext cx="529888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rPr>
              <a:t>NSRS Modernization Delay</a:t>
            </a:r>
            <a:endParaRPr sz="3600"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4</a:t>
            </a:fld>
            <a:endParaRPr lang="en-US"/>
          </a:p>
        </p:txBody>
      </p:sp>
      <p:sp>
        <p:nvSpPr>
          <p:cNvPr id="6" name="Rectangle 5">
            <a:extLst>
              <a:ext uri="{FF2B5EF4-FFF2-40B4-BE49-F238E27FC236}">
                <a16:creationId xmlns:a16="http://schemas.microsoft.com/office/drawing/2014/main" id="{7E71171C-3AC8-483A-BEAB-F9BD74D4884E}"/>
              </a:ext>
            </a:extLst>
          </p:cNvPr>
          <p:cNvSpPr/>
          <p:nvPr/>
        </p:nvSpPr>
        <p:spPr>
          <a:xfrm>
            <a:off x="1563986" y="4265030"/>
            <a:ext cx="6016028" cy="584775"/>
          </a:xfrm>
          <a:prstGeom prst="rect">
            <a:avLst/>
          </a:prstGeom>
        </p:spPr>
        <p:txBody>
          <a:bodyPr wrap="square">
            <a:spAutoFit/>
          </a:bodyPr>
          <a:lstStyle/>
          <a:p>
            <a:r>
              <a:rPr lang="en-US" sz="1600" dirty="0">
                <a:solidFill>
                  <a:srgbClr val="002E97"/>
                </a:solidFill>
              </a:rPr>
              <a:t>https://geodesy.noaa.gov/datums/newdatums/delayed-release.shtml</a:t>
            </a:r>
          </a:p>
          <a:p>
            <a:r>
              <a:rPr lang="en-US" sz="1600" dirty="0">
                <a:solidFill>
                  <a:srgbClr val="002E97"/>
                </a:solidFill>
              </a:rPr>
              <a:t>https://geodesy.noaa.gov/datums/newdatums/FAQNewDatums.shtml</a:t>
            </a:r>
          </a:p>
        </p:txBody>
      </p:sp>
      <p:sp>
        <p:nvSpPr>
          <p:cNvPr id="8" name="Rectangle 7">
            <a:extLst>
              <a:ext uri="{FF2B5EF4-FFF2-40B4-BE49-F238E27FC236}">
                <a16:creationId xmlns:a16="http://schemas.microsoft.com/office/drawing/2014/main" id="{1BBC01BB-1065-49E1-9BA3-97E485803EEE}"/>
              </a:ext>
            </a:extLst>
          </p:cNvPr>
          <p:cNvSpPr/>
          <p:nvPr/>
        </p:nvSpPr>
        <p:spPr>
          <a:xfrm>
            <a:off x="1202436" y="1294477"/>
            <a:ext cx="6739128" cy="2554545"/>
          </a:xfrm>
          <a:prstGeom prst="rect">
            <a:avLst/>
          </a:prstGeom>
        </p:spPr>
        <p:txBody>
          <a:bodyPr wrap="square">
            <a:spAutoFit/>
          </a:bodyPr>
          <a:lstStyle/>
          <a:p>
            <a:r>
              <a:rPr lang="en-US" sz="2000" dirty="0">
                <a:solidFill>
                  <a:srgbClr val="002E97"/>
                </a:solidFill>
                <a:latin typeface="Helvetica Neue"/>
              </a:rPr>
              <a:t>Operational, workforce retention and other issues have delayed NSRS Modernization</a:t>
            </a:r>
          </a:p>
          <a:p>
            <a:endParaRPr lang="en-US" sz="2000" dirty="0">
              <a:solidFill>
                <a:srgbClr val="002E97"/>
              </a:solidFill>
              <a:latin typeface="Helvetica Neue"/>
            </a:endParaRPr>
          </a:p>
          <a:p>
            <a:r>
              <a:rPr lang="en-US" sz="2000" dirty="0">
                <a:solidFill>
                  <a:srgbClr val="002E97"/>
                </a:solidFill>
                <a:latin typeface="Helvetica Neue"/>
              </a:rPr>
              <a:t>SPCS2022 zones should be finalized in 2022 but will not be rolled out until all of the NSRS is modernized.</a:t>
            </a:r>
          </a:p>
          <a:p>
            <a:endParaRPr lang="en-US" sz="2000" dirty="0">
              <a:solidFill>
                <a:srgbClr val="002E97"/>
              </a:solidFill>
              <a:latin typeface="Helvetica Neue"/>
            </a:endParaRPr>
          </a:p>
          <a:p>
            <a:r>
              <a:rPr lang="en-US" sz="2000" dirty="0">
                <a:solidFill>
                  <a:srgbClr val="002E97"/>
                </a:solidFill>
                <a:latin typeface="Helvetica Neue"/>
              </a:rPr>
              <a:t>GPS on Bench Marks deadline extended </a:t>
            </a:r>
          </a:p>
          <a:p>
            <a:r>
              <a:rPr lang="en-US" sz="2000" dirty="0">
                <a:solidFill>
                  <a:srgbClr val="002E97"/>
                </a:solidFill>
                <a:latin typeface="Helvetica Neue"/>
              </a:rPr>
              <a:t>December 31, 2022</a:t>
            </a:r>
          </a:p>
        </p:txBody>
      </p:sp>
    </p:spTree>
    <p:extLst>
      <p:ext uri="{BB962C8B-B14F-4D97-AF65-F5344CB8AC3E}">
        <p14:creationId xmlns:p14="http://schemas.microsoft.com/office/powerpoint/2010/main" val="244214395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318545" y="301423"/>
            <a:ext cx="6506909" cy="646331"/>
          </a:xfrm>
          <a:prstGeom prst="rect">
            <a:avLst/>
          </a:prstGeom>
          <a:noFill/>
        </p:spPr>
        <p:txBody>
          <a:bodyPr wrap="none" rtlCol="0">
            <a:spAutoFit/>
          </a:bodyPr>
          <a:lstStyle/>
          <a:p>
            <a:pPr algn="ctr"/>
            <a:r>
              <a:rPr lang="en-US" sz="3600" dirty="0">
                <a:solidFill>
                  <a:srgbClr val="002E97"/>
                </a:solidFill>
                <a:latin typeface="Times New Roman" panose="02020603050405020304" pitchFamily="18" charset="0"/>
                <a:cs typeface="Times New Roman" panose="02020603050405020304" pitchFamily="18" charset="0"/>
              </a:rPr>
              <a:t>GPS on Bench Marks in Colorado</a:t>
            </a:r>
            <a:endParaRPr lang="en-US" sz="2000" dirty="0">
              <a:solidFill>
                <a:srgbClr val="002E97"/>
              </a:solidFill>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40</a:t>
            </a:fld>
            <a:endParaRPr lang="en-US"/>
          </a:p>
        </p:txBody>
      </p:sp>
      <p:pic>
        <p:nvPicPr>
          <p:cNvPr id="2" name="Picture 1">
            <a:extLst>
              <a:ext uri="{FF2B5EF4-FFF2-40B4-BE49-F238E27FC236}">
                <a16:creationId xmlns:a16="http://schemas.microsoft.com/office/drawing/2014/main" id="{BC23C159-1AE3-44EC-8D98-2D67D79A4F44}"/>
              </a:ext>
            </a:extLst>
          </p:cNvPr>
          <p:cNvPicPr>
            <a:picLocks noChangeAspect="1"/>
          </p:cNvPicPr>
          <p:nvPr/>
        </p:nvPicPr>
        <p:blipFill>
          <a:blip r:embed="rId4"/>
          <a:stretch>
            <a:fillRect/>
          </a:stretch>
        </p:blipFill>
        <p:spPr>
          <a:xfrm>
            <a:off x="347472" y="947754"/>
            <a:ext cx="8449056" cy="4123315"/>
          </a:xfrm>
          <a:prstGeom prst="rect">
            <a:avLst/>
          </a:prstGeom>
        </p:spPr>
      </p:pic>
    </p:spTree>
    <p:extLst>
      <p:ext uri="{BB962C8B-B14F-4D97-AF65-F5344CB8AC3E}">
        <p14:creationId xmlns:p14="http://schemas.microsoft.com/office/powerpoint/2010/main" val="377585777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254424" y="337999"/>
            <a:ext cx="6635151" cy="646331"/>
          </a:xfrm>
          <a:prstGeom prst="rect">
            <a:avLst/>
          </a:prstGeom>
          <a:noFill/>
        </p:spPr>
        <p:txBody>
          <a:bodyPr wrap="none" rtlCol="0">
            <a:spAutoFit/>
          </a:bodyPr>
          <a:lstStyle/>
          <a:p>
            <a:pPr algn="ctr"/>
            <a:r>
              <a:rPr lang="en-US" sz="3600" dirty="0">
                <a:solidFill>
                  <a:srgbClr val="002E97"/>
                </a:solidFill>
                <a:latin typeface="Times New Roman" panose="02020603050405020304" pitchFamily="18" charset="0"/>
                <a:cs typeface="Times New Roman" panose="02020603050405020304" pitchFamily="18" charset="0"/>
              </a:rPr>
              <a:t>GPS on Bench Marks in Wyoming</a:t>
            </a:r>
            <a:endParaRPr lang="en-US" sz="2000" dirty="0">
              <a:solidFill>
                <a:srgbClr val="002E97"/>
              </a:solidFill>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41</a:t>
            </a:fld>
            <a:endParaRPr lang="en-US"/>
          </a:p>
        </p:txBody>
      </p:sp>
      <p:pic>
        <p:nvPicPr>
          <p:cNvPr id="2" name="Picture 1">
            <a:extLst>
              <a:ext uri="{FF2B5EF4-FFF2-40B4-BE49-F238E27FC236}">
                <a16:creationId xmlns:a16="http://schemas.microsoft.com/office/drawing/2014/main" id="{A7CF69D7-AEC6-4165-BF93-EED662001DD2}"/>
              </a:ext>
            </a:extLst>
          </p:cNvPr>
          <p:cNvPicPr>
            <a:picLocks noChangeAspect="1"/>
          </p:cNvPicPr>
          <p:nvPr/>
        </p:nvPicPr>
        <p:blipFill>
          <a:blip r:embed="rId4"/>
          <a:stretch>
            <a:fillRect/>
          </a:stretch>
        </p:blipFill>
        <p:spPr>
          <a:xfrm>
            <a:off x="388619" y="955652"/>
            <a:ext cx="8366760" cy="4083153"/>
          </a:xfrm>
          <a:prstGeom prst="rect">
            <a:avLst/>
          </a:prstGeom>
        </p:spPr>
      </p:pic>
    </p:spTree>
    <p:extLst>
      <p:ext uri="{BB962C8B-B14F-4D97-AF65-F5344CB8AC3E}">
        <p14:creationId xmlns:p14="http://schemas.microsoft.com/office/powerpoint/2010/main" val="227592085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08C12C-A9E9-4985-B464-6AE5D617E819}"/>
              </a:ext>
            </a:extLst>
          </p:cNvPr>
          <p:cNvPicPr>
            <a:picLocks noChangeAspect="1"/>
          </p:cNvPicPr>
          <p:nvPr/>
        </p:nvPicPr>
        <p:blipFill>
          <a:blip r:embed="rId4"/>
          <a:stretch>
            <a:fillRect/>
          </a:stretch>
        </p:blipFill>
        <p:spPr>
          <a:xfrm>
            <a:off x="12858" y="1619968"/>
            <a:ext cx="7220045" cy="3523532"/>
          </a:xfrm>
          <a:prstGeom prst="rect">
            <a:avLst/>
          </a:prstGeom>
        </p:spPr>
      </p:pic>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42</a:t>
            </a:fld>
            <a:endParaRPr lang="en-US"/>
          </a:p>
        </p:txBody>
      </p:sp>
      <p:sp>
        <p:nvSpPr>
          <p:cNvPr id="3" name="Title 1"/>
          <p:cNvSpPr>
            <a:spLocks noGrp="1"/>
          </p:cNvSpPr>
          <p:nvPr>
            <p:ph type="title"/>
          </p:nvPr>
        </p:nvSpPr>
        <p:spPr>
          <a:xfrm>
            <a:off x="457200" y="205978"/>
            <a:ext cx="8229600" cy="857251"/>
          </a:xfrm>
        </p:spPr>
        <p:txBody>
          <a:bodyPr/>
          <a:lstStyle/>
          <a:p>
            <a:r>
              <a:rPr lang="en-US" dirty="0">
                <a:solidFill>
                  <a:srgbClr val="002E97"/>
                </a:solidFill>
                <a:latin typeface="Times New Roman" panose="02020603050405020304" pitchFamily="18" charset="0"/>
                <a:cs typeface="Times New Roman" panose="02020603050405020304" pitchFamily="18" charset="0"/>
              </a:rPr>
              <a:t>OPUS Shared Solutions Dashboard</a:t>
            </a:r>
          </a:p>
        </p:txBody>
      </p:sp>
      <p:sp>
        <p:nvSpPr>
          <p:cNvPr id="6" name="TextBox 5"/>
          <p:cNvSpPr txBox="1"/>
          <p:nvPr/>
        </p:nvSpPr>
        <p:spPr>
          <a:xfrm>
            <a:off x="392906" y="907256"/>
            <a:ext cx="7643813" cy="738664"/>
          </a:xfrm>
          <a:prstGeom prst="rect">
            <a:avLst/>
          </a:prstGeom>
          <a:noFill/>
        </p:spPr>
        <p:txBody>
          <a:bodyPr wrap="square" rtlCol="0">
            <a:spAutoFit/>
          </a:bodyPr>
          <a:lstStyle/>
          <a:p>
            <a:pPr algn="ctr"/>
            <a:r>
              <a:rPr lang="en-US" sz="2100" dirty="0">
                <a:solidFill>
                  <a:srgbClr val="002E97"/>
                </a:solidFill>
              </a:rPr>
              <a:t>Dashboard enables sorting and visualization of Shared Solutions by</a:t>
            </a:r>
          </a:p>
          <a:p>
            <a:pPr algn="ctr"/>
            <a:r>
              <a:rPr lang="en-US" sz="2100" dirty="0">
                <a:solidFill>
                  <a:srgbClr val="002E97"/>
                </a:solidFill>
              </a:rPr>
              <a:t>Month &amp; Year, State, Agency Type, and submitting agency </a:t>
            </a:r>
          </a:p>
        </p:txBody>
      </p:sp>
      <p:graphicFrame>
        <p:nvGraphicFramePr>
          <p:cNvPr id="8" name="Table 7"/>
          <p:cNvGraphicFramePr>
            <a:graphicFrameLocks noGrp="1"/>
          </p:cNvGraphicFramePr>
          <p:nvPr>
            <p:extLst>
              <p:ext uri="{D42A27DB-BD31-4B8C-83A1-F6EECF244321}">
                <p14:modId xmlns:p14="http://schemas.microsoft.com/office/powerpoint/2010/main" val="2250031078"/>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 on NGS marks</a:t>
                      </a:r>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a:t>State</a:t>
                      </a:r>
                    </a:p>
                  </a:txBody>
                  <a:tcPr marL="68580" marR="68580" marT="34290" marB="34290"/>
                </a:tc>
                <a:tc>
                  <a:txBody>
                    <a:bodyPr/>
                    <a:lstStyle/>
                    <a:p>
                      <a:pPr algn="ctr"/>
                      <a:r>
                        <a:rPr lang="en-US" sz="1200" dirty="0"/>
                        <a:t>~33,700</a:t>
                      </a:r>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~5,900</a:t>
                      </a:r>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~3,700</a:t>
                      </a:r>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a:t>Academic</a:t>
                      </a:r>
                    </a:p>
                  </a:txBody>
                  <a:tcPr marL="68580" marR="68580" marT="34290" marB="34290"/>
                </a:tc>
                <a:tc>
                  <a:txBody>
                    <a:bodyPr/>
                    <a:lstStyle/>
                    <a:p>
                      <a:pPr algn="ctr"/>
                      <a:r>
                        <a:rPr lang="en-US" sz="1200" dirty="0"/>
                        <a:t>~1200</a:t>
                      </a:r>
                    </a:p>
                  </a:txBody>
                  <a:tcPr marL="68580" marR="68580" marT="34290" marB="34290"/>
                </a:tc>
                <a:extLst>
                  <a:ext uri="{0D108BD9-81ED-4DB2-BD59-A6C34878D82A}">
                    <a16:rowId xmlns:a16="http://schemas.microsoft.com/office/drawing/2014/main" val="2662671429"/>
                  </a:ext>
                </a:extLst>
              </a:tr>
            </a:tbl>
          </a:graphicData>
        </a:graphic>
      </p:graphicFrame>
      <p:sp>
        <p:nvSpPr>
          <p:cNvPr id="12" name="TextBox 11"/>
          <p:cNvSpPr txBox="1"/>
          <p:nvPr/>
        </p:nvSpPr>
        <p:spPr>
          <a:xfrm>
            <a:off x="1010312" y="3884871"/>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2018</a:t>
            </a:r>
          </a:p>
        </p:txBody>
      </p:sp>
      <p:sp>
        <p:nvSpPr>
          <p:cNvPr id="13" name="TextBox 12"/>
          <p:cNvSpPr txBox="1"/>
          <p:nvPr/>
        </p:nvSpPr>
        <p:spPr>
          <a:xfrm>
            <a:off x="1010312" y="4221113"/>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2020</a:t>
            </a:r>
          </a:p>
        </p:txBody>
      </p:sp>
      <p:sp>
        <p:nvSpPr>
          <p:cNvPr id="14" name="TextBox 13">
            <a:extLst>
              <a:ext uri="{FF2B5EF4-FFF2-40B4-BE49-F238E27FC236}">
                <a16:creationId xmlns:a16="http://schemas.microsoft.com/office/drawing/2014/main" id="{7D511007-A674-4B4C-98AC-701DD5C68321}"/>
              </a:ext>
            </a:extLst>
          </p:cNvPr>
          <p:cNvSpPr txBox="1"/>
          <p:nvPr/>
        </p:nvSpPr>
        <p:spPr>
          <a:xfrm>
            <a:off x="1010312" y="4403467"/>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2021</a:t>
            </a:r>
          </a:p>
        </p:txBody>
      </p:sp>
      <p:grpSp>
        <p:nvGrpSpPr>
          <p:cNvPr id="9" name="Group 8">
            <a:extLst>
              <a:ext uri="{FF2B5EF4-FFF2-40B4-BE49-F238E27FC236}">
                <a16:creationId xmlns:a16="http://schemas.microsoft.com/office/drawing/2014/main" id="{5F131C9F-7108-468F-899D-33FA19693713}"/>
              </a:ext>
            </a:extLst>
          </p:cNvPr>
          <p:cNvGrpSpPr/>
          <p:nvPr/>
        </p:nvGrpSpPr>
        <p:grpSpPr>
          <a:xfrm>
            <a:off x="2146697" y="3957852"/>
            <a:ext cx="1089422" cy="771312"/>
            <a:chOff x="2146697" y="3957852"/>
            <a:chExt cx="1089422" cy="771312"/>
          </a:xfrm>
        </p:grpSpPr>
        <p:sp>
          <p:nvSpPr>
            <p:cNvPr id="15" name="Rectangular Callout 6">
              <a:extLst>
                <a:ext uri="{FF2B5EF4-FFF2-40B4-BE49-F238E27FC236}">
                  <a16:creationId xmlns:a16="http://schemas.microsoft.com/office/drawing/2014/main" id="{14133C7D-06D1-423F-87F4-E1A8A6648354}"/>
                </a:ext>
              </a:extLst>
            </p:cNvPr>
            <p:cNvSpPr/>
            <p:nvPr/>
          </p:nvSpPr>
          <p:spPr>
            <a:xfrm>
              <a:off x="2146697" y="3957852"/>
              <a:ext cx="1089422" cy="524052"/>
            </a:xfrm>
            <a:prstGeom prst="wedgeRectCallout">
              <a:avLst>
                <a:gd name="adj1" fmla="val -85143"/>
                <a:gd name="adj2" fmla="val 2300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16" name="Rectangular Callout 6">
              <a:extLst>
                <a:ext uri="{FF2B5EF4-FFF2-40B4-BE49-F238E27FC236}">
                  <a16:creationId xmlns:a16="http://schemas.microsoft.com/office/drawing/2014/main" id="{C7214C44-5FD3-4C34-B0ED-1AAA355EFEF5}"/>
                </a:ext>
              </a:extLst>
            </p:cNvPr>
            <p:cNvSpPr/>
            <p:nvPr/>
          </p:nvSpPr>
          <p:spPr>
            <a:xfrm>
              <a:off x="2146697" y="3957852"/>
              <a:ext cx="1089422" cy="307775"/>
            </a:xfrm>
            <a:prstGeom prst="wedgeRectCallout">
              <a:avLst>
                <a:gd name="adj1" fmla="val -90989"/>
                <a:gd name="adj2" fmla="val -1985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7" name="Rectangular Callout 6"/>
            <p:cNvSpPr/>
            <p:nvPr/>
          </p:nvSpPr>
          <p:spPr>
            <a:xfrm>
              <a:off x="2146697" y="3957852"/>
              <a:ext cx="1089422" cy="771312"/>
            </a:xfrm>
            <a:prstGeom prst="wedgeRectCallout">
              <a:avLst>
                <a:gd name="adj1" fmla="val -60924"/>
                <a:gd name="adj2" fmla="val 269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grpSp>
    </p:spTree>
    <p:extLst>
      <p:ext uri="{BB962C8B-B14F-4D97-AF65-F5344CB8AC3E}">
        <p14:creationId xmlns:p14="http://schemas.microsoft.com/office/powerpoint/2010/main" val="172630372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43</a:t>
            </a:fld>
            <a:endParaRPr lang="en-US"/>
          </a:p>
        </p:txBody>
      </p:sp>
      <p:sp>
        <p:nvSpPr>
          <p:cNvPr id="3" name="Title 1"/>
          <p:cNvSpPr>
            <a:spLocks noGrp="1"/>
          </p:cNvSpPr>
          <p:nvPr>
            <p:ph type="title"/>
          </p:nvPr>
        </p:nvSpPr>
        <p:spPr>
          <a:xfrm>
            <a:off x="457200" y="205978"/>
            <a:ext cx="8229600" cy="857251"/>
          </a:xfrm>
        </p:spPr>
        <p:txBody>
          <a:bodyPr>
            <a:normAutofit fontScale="90000"/>
          </a:bodyPr>
          <a:lstStyle/>
          <a:p>
            <a:r>
              <a:rPr lang="en-US" dirty="0">
                <a:solidFill>
                  <a:srgbClr val="002E97"/>
                </a:solidFill>
                <a:latin typeface="Times New Roman" panose="02020603050405020304" pitchFamily="18" charset="0"/>
                <a:cs typeface="Times New Roman" panose="02020603050405020304" pitchFamily="18" charset="0"/>
              </a:rPr>
              <a:t>OPUS Shared Solutions in Colorado</a:t>
            </a:r>
          </a:p>
        </p:txBody>
      </p:sp>
      <p:pic>
        <p:nvPicPr>
          <p:cNvPr id="6" name="Picture 5">
            <a:extLst>
              <a:ext uri="{FF2B5EF4-FFF2-40B4-BE49-F238E27FC236}">
                <a16:creationId xmlns:a16="http://schemas.microsoft.com/office/drawing/2014/main" id="{1F883547-D0CD-42ED-8B18-ACFDBB0EB90F}"/>
              </a:ext>
            </a:extLst>
          </p:cNvPr>
          <p:cNvPicPr>
            <a:picLocks noChangeAspect="1"/>
          </p:cNvPicPr>
          <p:nvPr/>
        </p:nvPicPr>
        <p:blipFill>
          <a:blip r:embed="rId4"/>
          <a:stretch>
            <a:fillRect/>
          </a:stretch>
        </p:blipFill>
        <p:spPr>
          <a:xfrm>
            <a:off x="85725" y="1105674"/>
            <a:ext cx="8048625" cy="3927896"/>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944141650"/>
              </p:ext>
            </p:extLst>
          </p:nvPr>
        </p:nvGraphicFramePr>
        <p:xfrm>
          <a:off x="6527523" y="1105674"/>
          <a:ext cx="2530752" cy="1935214"/>
        </p:xfrm>
        <a:graphic>
          <a:graphicData uri="http://schemas.openxmlformats.org/drawingml/2006/table">
            <a:tbl>
              <a:tblPr firstRow="1" bandRow="1">
                <a:tableStyleId>{5C22544A-7EE6-4342-B048-85BDC9FD1C3A}</a:tableStyleId>
              </a:tblPr>
              <a:tblGrid>
                <a:gridCol w="1366498">
                  <a:extLst>
                    <a:ext uri="{9D8B030D-6E8A-4147-A177-3AD203B41FA5}">
                      <a16:colId xmlns:a16="http://schemas.microsoft.com/office/drawing/2014/main" val="2088509437"/>
                    </a:ext>
                  </a:extLst>
                </a:gridCol>
                <a:gridCol w="1164254">
                  <a:extLst>
                    <a:ext uri="{9D8B030D-6E8A-4147-A177-3AD203B41FA5}">
                      <a16:colId xmlns:a16="http://schemas.microsoft.com/office/drawing/2014/main" val="2103495573"/>
                    </a:ext>
                  </a:extLst>
                </a:gridCol>
              </a:tblGrid>
              <a:tr h="633076">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a:t>
                      </a:r>
                    </a:p>
                  </a:txBody>
                  <a:tcPr marL="68580" marR="68580" marT="34290" marB="34290"/>
                </a:tc>
                <a:extLst>
                  <a:ext uri="{0D108BD9-81ED-4DB2-BD59-A6C34878D82A}">
                    <a16:rowId xmlns:a16="http://schemas.microsoft.com/office/drawing/2014/main" val="1354004600"/>
                  </a:ext>
                </a:extLst>
              </a:tr>
              <a:tr h="434046">
                <a:tc>
                  <a:txBody>
                    <a:bodyPr/>
                    <a:lstStyle/>
                    <a:p>
                      <a:pPr algn="ctr"/>
                      <a:r>
                        <a:rPr lang="en-US" sz="1200" dirty="0"/>
                        <a:t>State</a:t>
                      </a:r>
                    </a:p>
                  </a:txBody>
                  <a:tcPr marL="68580" marR="68580" marT="34290" marB="34290"/>
                </a:tc>
                <a:tc>
                  <a:txBody>
                    <a:bodyPr/>
                    <a:lstStyle/>
                    <a:p>
                      <a:pPr algn="ctr"/>
                      <a:r>
                        <a:rPr lang="en-US" sz="1200" dirty="0"/>
                        <a:t>269</a:t>
                      </a:r>
                    </a:p>
                  </a:txBody>
                  <a:tcPr marL="68580" marR="68580" marT="34290" marB="34290"/>
                </a:tc>
                <a:extLst>
                  <a:ext uri="{0D108BD9-81ED-4DB2-BD59-A6C34878D82A}">
                    <a16:rowId xmlns:a16="http://schemas.microsoft.com/office/drawing/2014/main" val="3500577698"/>
                  </a:ext>
                </a:extLst>
              </a:tr>
              <a:tr h="434046">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159</a:t>
                      </a:r>
                    </a:p>
                  </a:txBody>
                  <a:tcPr marL="68580" marR="68580" marT="34290" marB="34290"/>
                </a:tc>
                <a:extLst>
                  <a:ext uri="{0D108BD9-81ED-4DB2-BD59-A6C34878D82A}">
                    <a16:rowId xmlns:a16="http://schemas.microsoft.com/office/drawing/2014/main" val="2501708678"/>
                  </a:ext>
                </a:extLst>
              </a:tr>
              <a:tr h="434046">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75</a:t>
                      </a:r>
                    </a:p>
                  </a:txBody>
                  <a:tcPr marL="68580" marR="68580" marT="34290" marB="34290"/>
                </a:tc>
                <a:extLst>
                  <a:ext uri="{0D108BD9-81ED-4DB2-BD59-A6C34878D82A}">
                    <a16:rowId xmlns:a16="http://schemas.microsoft.com/office/drawing/2014/main" val="2464612380"/>
                  </a:ext>
                </a:extLst>
              </a:tr>
            </a:tbl>
          </a:graphicData>
        </a:graphic>
      </p:graphicFrame>
    </p:spTree>
    <p:extLst>
      <p:ext uri="{BB962C8B-B14F-4D97-AF65-F5344CB8AC3E}">
        <p14:creationId xmlns:p14="http://schemas.microsoft.com/office/powerpoint/2010/main" val="133782604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A6FE15-B768-4C01-A935-152C3688211A}"/>
              </a:ext>
            </a:extLst>
          </p:cNvPr>
          <p:cNvPicPr>
            <a:picLocks noChangeAspect="1"/>
          </p:cNvPicPr>
          <p:nvPr/>
        </p:nvPicPr>
        <p:blipFill>
          <a:blip r:embed="rId4"/>
          <a:stretch>
            <a:fillRect/>
          </a:stretch>
        </p:blipFill>
        <p:spPr>
          <a:xfrm>
            <a:off x="85724" y="1026319"/>
            <a:ext cx="8221957" cy="4012486"/>
          </a:xfrm>
          <a:prstGeom prst="rect">
            <a:avLst/>
          </a:prstGeom>
        </p:spPr>
      </p:pic>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44</a:t>
            </a:fld>
            <a:endParaRPr lang="en-US"/>
          </a:p>
        </p:txBody>
      </p:sp>
      <p:sp>
        <p:nvSpPr>
          <p:cNvPr id="3" name="Title 1"/>
          <p:cNvSpPr>
            <a:spLocks noGrp="1"/>
          </p:cNvSpPr>
          <p:nvPr>
            <p:ph type="title"/>
          </p:nvPr>
        </p:nvSpPr>
        <p:spPr>
          <a:xfrm>
            <a:off x="457200" y="205978"/>
            <a:ext cx="8229600" cy="857251"/>
          </a:xfrm>
        </p:spPr>
        <p:txBody>
          <a:bodyPr>
            <a:normAutofit fontScale="90000"/>
          </a:bodyPr>
          <a:lstStyle/>
          <a:p>
            <a:r>
              <a:rPr lang="en-US" dirty="0">
                <a:solidFill>
                  <a:srgbClr val="002E97"/>
                </a:solidFill>
                <a:latin typeface="Times New Roman" panose="02020603050405020304" pitchFamily="18" charset="0"/>
                <a:cs typeface="Times New Roman" panose="02020603050405020304" pitchFamily="18" charset="0"/>
              </a:rPr>
              <a:t>OPUS Shared Solutions in Wyoming</a:t>
            </a:r>
          </a:p>
        </p:txBody>
      </p:sp>
      <p:graphicFrame>
        <p:nvGraphicFramePr>
          <p:cNvPr id="8" name="Table 7"/>
          <p:cNvGraphicFramePr>
            <a:graphicFrameLocks noGrp="1"/>
          </p:cNvGraphicFramePr>
          <p:nvPr>
            <p:extLst>
              <p:ext uri="{D42A27DB-BD31-4B8C-83A1-F6EECF244321}">
                <p14:modId xmlns:p14="http://schemas.microsoft.com/office/powerpoint/2010/main" val="3169652760"/>
              </p:ext>
            </p:extLst>
          </p:nvPr>
        </p:nvGraphicFramePr>
        <p:xfrm>
          <a:off x="6667499" y="1105674"/>
          <a:ext cx="2390775" cy="1935214"/>
        </p:xfrm>
        <a:graphic>
          <a:graphicData uri="http://schemas.openxmlformats.org/drawingml/2006/table">
            <a:tbl>
              <a:tblPr firstRow="1" bandRow="1">
                <a:tableStyleId>{5C22544A-7EE6-4342-B048-85BDC9FD1C3A}</a:tableStyleId>
              </a:tblPr>
              <a:tblGrid>
                <a:gridCol w="1290916">
                  <a:extLst>
                    <a:ext uri="{9D8B030D-6E8A-4147-A177-3AD203B41FA5}">
                      <a16:colId xmlns:a16="http://schemas.microsoft.com/office/drawing/2014/main" val="2088509437"/>
                    </a:ext>
                  </a:extLst>
                </a:gridCol>
                <a:gridCol w="1099859">
                  <a:extLst>
                    <a:ext uri="{9D8B030D-6E8A-4147-A177-3AD203B41FA5}">
                      <a16:colId xmlns:a16="http://schemas.microsoft.com/office/drawing/2014/main" val="2103495573"/>
                    </a:ext>
                  </a:extLst>
                </a:gridCol>
              </a:tblGrid>
              <a:tr h="633076">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a:t>
                      </a:r>
                    </a:p>
                  </a:txBody>
                  <a:tcPr marL="68580" marR="68580" marT="34290" marB="34290"/>
                </a:tc>
                <a:extLst>
                  <a:ext uri="{0D108BD9-81ED-4DB2-BD59-A6C34878D82A}">
                    <a16:rowId xmlns:a16="http://schemas.microsoft.com/office/drawing/2014/main" val="1354004600"/>
                  </a:ext>
                </a:extLst>
              </a:tr>
              <a:tr h="434046">
                <a:tc>
                  <a:txBody>
                    <a:bodyPr/>
                    <a:lstStyle/>
                    <a:p>
                      <a:pPr algn="ctr"/>
                      <a:r>
                        <a:rPr lang="en-US" sz="1200" dirty="0"/>
                        <a:t>State</a:t>
                      </a:r>
                    </a:p>
                  </a:txBody>
                  <a:tcPr marL="68580" marR="68580" marT="34290" marB="34290"/>
                </a:tc>
                <a:tc>
                  <a:txBody>
                    <a:bodyPr/>
                    <a:lstStyle/>
                    <a:p>
                      <a:pPr algn="ctr"/>
                      <a:r>
                        <a:rPr lang="en-US" sz="1200" dirty="0"/>
                        <a:t>256</a:t>
                      </a:r>
                    </a:p>
                  </a:txBody>
                  <a:tcPr marL="68580" marR="68580" marT="34290" marB="34290"/>
                </a:tc>
                <a:extLst>
                  <a:ext uri="{0D108BD9-81ED-4DB2-BD59-A6C34878D82A}">
                    <a16:rowId xmlns:a16="http://schemas.microsoft.com/office/drawing/2014/main" val="3500577698"/>
                  </a:ext>
                </a:extLst>
              </a:tr>
              <a:tr h="434046">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126</a:t>
                      </a:r>
                    </a:p>
                  </a:txBody>
                  <a:tcPr marL="68580" marR="68580" marT="34290" marB="34290"/>
                </a:tc>
                <a:extLst>
                  <a:ext uri="{0D108BD9-81ED-4DB2-BD59-A6C34878D82A}">
                    <a16:rowId xmlns:a16="http://schemas.microsoft.com/office/drawing/2014/main" val="2501708678"/>
                  </a:ext>
                </a:extLst>
              </a:tr>
              <a:tr h="434046">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59</a:t>
                      </a:r>
                    </a:p>
                  </a:txBody>
                  <a:tcPr marL="68580" marR="68580" marT="34290" marB="34290"/>
                </a:tc>
                <a:extLst>
                  <a:ext uri="{0D108BD9-81ED-4DB2-BD59-A6C34878D82A}">
                    <a16:rowId xmlns:a16="http://schemas.microsoft.com/office/drawing/2014/main" val="2464612380"/>
                  </a:ext>
                </a:extLst>
              </a:tr>
            </a:tbl>
          </a:graphicData>
        </a:graphic>
      </p:graphicFrame>
    </p:spTree>
    <p:extLst>
      <p:ext uri="{BB962C8B-B14F-4D97-AF65-F5344CB8AC3E}">
        <p14:creationId xmlns:p14="http://schemas.microsoft.com/office/powerpoint/2010/main" val="38973718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45</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Times New Roman" panose="02020603050405020304" pitchFamily="18" charset="0"/>
                <a:cs typeface="Times New Roman" panose="02020603050405020304" pitchFamily="18" charset="0"/>
              </a:rPr>
              <a:t>NGS Mark Recovery Webpage</a:t>
            </a:r>
          </a:p>
        </p:txBody>
      </p:sp>
      <p:sp>
        <p:nvSpPr>
          <p:cNvPr id="4" name="TextBox 3"/>
          <p:cNvSpPr txBox="1"/>
          <p:nvPr/>
        </p:nvSpPr>
        <p:spPr>
          <a:xfrm>
            <a:off x="283851" y="866288"/>
            <a:ext cx="8576299" cy="738664"/>
          </a:xfrm>
          <a:prstGeom prst="rect">
            <a:avLst/>
          </a:prstGeom>
          <a:noFill/>
        </p:spPr>
        <p:txBody>
          <a:bodyPr wrap="square" rtlCol="0">
            <a:spAutoFit/>
          </a:bodyPr>
          <a:lstStyle/>
          <a:p>
            <a:pPr algn="ctr" defTabSz="342892">
              <a:defRPr/>
            </a:pPr>
            <a:r>
              <a:rPr lang="en-US" sz="2100" dirty="0">
                <a:solidFill>
                  <a:srgbClr val="002E97"/>
                </a:solidFill>
                <a:latin typeface="Calibri"/>
              </a:rPr>
              <a:t>Crowd sourced mark recoveries help update the GPSonBM map, let NGS and others know if the mark is still usable, and pictures make it easier to find.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7" name="Picture 6"/>
          <p:cNvPicPr>
            <a:picLocks noChangeAspect="1"/>
          </p:cNvPicPr>
          <p:nvPr/>
        </p:nvPicPr>
        <p:blipFill>
          <a:blip r:embed="rId5"/>
          <a:stretch>
            <a:fillRect/>
          </a:stretch>
        </p:blipFill>
        <p:spPr>
          <a:xfrm>
            <a:off x="7129854" y="2541221"/>
            <a:ext cx="1786483" cy="2449353"/>
          </a:xfrm>
          <a:prstGeom prst="rect">
            <a:avLst/>
          </a:prstGeom>
        </p:spPr>
      </p:pic>
      <p:pic>
        <p:nvPicPr>
          <p:cNvPr id="8" name="Picture 7"/>
          <p:cNvPicPr>
            <a:picLocks noChangeAspect="1"/>
          </p:cNvPicPr>
          <p:nvPr/>
        </p:nvPicPr>
        <p:blipFill rotWithShape="1">
          <a:blip r:embed="rId6"/>
          <a:srcRect b="7246"/>
          <a:stretch/>
        </p:blipFill>
        <p:spPr>
          <a:xfrm>
            <a:off x="21074" y="2101241"/>
            <a:ext cx="4054587" cy="3042259"/>
          </a:xfrm>
          <a:prstGeom prst="rect">
            <a:avLst/>
          </a:prstGeom>
        </p:spPr>
      </p:pic>
      <p:sp>
        <p:nvSpPr>
          <p:cNvPr id="9" name="Rectangle 8"/>
          <p:cNvSpPr/>
          <p:nvPr/>
        </p:nvSpPr>
        <p:spPr>
          <a:xfrm>
            <a:off x="1752158" y="1552601"/>
            <a:ext cx="5639685" cy="415498"/>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100" dirty="0">
                <a:solidFill>
                  <a:srgbClr val="1F497D"/>
                </a:solidFill>
                <a:latin typeface="Calibri"/>
              </a:rPr>
              <a:t>https://geodesy.noaa.gov/surveys/mark-recovery</a:t>
            </a:r>
          </a:p>
        </p:txBody>
      </p:sp>
      <p:sp>
        <p:nvSpPr>
          <p:cNvPr id="10" name="Rectangle 9"/>
          <p:cNvSpPr/>
          <p:nvPr/>
        </p:nvSpPr>
        <p:spPr>
          <a:xfrm>
            <a:off x="6880795" y="2287306"/>
            <a:ext cx="2284601" cy="27699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200" dirty="0">
                <a:solidFill>
                  <a:prstClr val="black"/>
                </a:solidFill>
              </a:rPr>
              <a:t>Now with Find Marks Near Me!</a:t>
            </a:r>
          </a:p>
        </p:txBody>
      </p:sp>
      <p:sp>
        <p:nvSpPr>
          <p:cNvPr id="11" name="TextBox 10"/>
          <p:cNvSpPr txBox="1"/>
          <p:nvPr/>
        </p:nvSpPr>
        <p:spPr>
          <a:xfrm>
            <a:off x="2368876" y="3144099"/>
            <a:ext cx="401244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t>Maintain you local control network: Submit a Recovery Note for each mark you find </a:t>
            </a:r>
            <a:r>
              <a:rPr lang="en-US" sz="1350" dirty="0"/>
              <a:t>(up to once per year)</a:t>
            </a:r>
          </a:p>
          <a:p>
            <a:pPr algn="ctr"/>
            <a:r>
              <a:rPr lang="en-US" dirty="0"/>
              <a:t>Did you find it?</a:t>
            </a:r>
          </a:p>
          <a:p>
            <a:pPr algn="ctr"/>
            <a:r>
              <a:rPr lang="en-US" dirty="0"/>
              <a:t>Is it </a:t>
            </a:r>
            <a:r>
              <a:rPr lang="en-US" dirty="0" err="1"/>
              <a:t>GPSable</a:t>
            </a:r>
            <a:r>
              <a:rPr lang="en-US" dirty="0"/>
              <a:t>?</a:t>
            </a:r>
          </a:p>
          <a:p>
            <a:pPr algn="ctr"/>
            <a:r>
              <a:rPr lang="en-US" dirty="0"/>
              <a:t>Got new photos?</a:t>
            </a:r>
          </a:p>
        </p:txBody>
      </p:sp>
    </p:spTree>
    <p:extLst>
      <p:ext uri="{BB962C8B-B14F-4D97-AF65-F5344CB8AC3E}">
        <p14:creationId xmlns:p14="http://schemas.microsoft.com/office/powerpoint/2010/main" val="364714482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EAC147-9514-4680-84C2-3832DF1502E8}"/>
              </a:ext>
            </a:extLst>
          </p:cNvPr>
          <p:cNvPicPr>
            <a:picLocks noChangeAspect="1"/>
          </p:cNvPicPr>
          <p:nvPr/>
        </p:nvPicPr>
        <p:blipFill>
          <a:blip r:embed="rId4"/>
          <a:stretch>
            <a:fillRect/>
          </a:stretch>
        </p:blipFill>
        <p:spPr>
          <a:xfrm>
            <a:off x="433699" y="1066848"/>
            <a:ext cx="8305802" cy="4053404"/>
          </a:xfrm>
          <a:prstGeom prst="rect">
            <a:avLst/>
          </a:prstGeom>
        </p:spPr>
      </p:pic>
      <p:sp>
        <p:nvSpPr>
          <p:cNvPr id="3" name="Title 1"/>
          <p:cNvSpPr>
            <a:spLocks noGrp="1"/>
          </p:cNvSpPr>
          <p:nvPr>
            <p:ph type="title"/>
          </p:nvPr>
        </p:nvSpPr>
        <p:spPr>
          <a:xfrm>
            <a:off x="1500500" y="268581"/>
            <a:ext cx="6172200" cy="514039"/>
          </a:xfrm>
        </p:spPr>
        <p:txBody>
          <a:bodyPr>
            <a:noAutofit/>
          </a:bodyPr>
          <a:lstStyle/>
          <a:p>
            <a:r>
              <a:rPr lang="en-US" sz="3038" dirty="0">
                <a:solidFill>
                  <a:srgbClr val="002E97"/>
                </a:solidFill>
                <a:latin typeface="Times New Roman" panose="02020603050405020304" pitchFamily="18" charset="0"/>
                <a:ea typeface="+mn-ea"/>
                <a:cs typeface="Times New Roman" panose="02020603050405020304" pitchFamily="18" charset="0"/>
              </a:rPr>
              <a:t>Mark Recovery Dashboard</a:t>
            </a:r>
          </a:p>
        </p:txBody>
      </p:sp>
      <p:sp>
        <p:nvSpPr>
          <p:cNvPr id="5" name="Rectangle 4"/>
          <p:cNvSpPr/>
          <p:nvPr/>
        </p:nvSpPr>
        <p:spPr>
          <a:xfrm>
            <a:off x="330292" y="697516"/>
            <a:ext cx="8483413" cy="369332"/>
          </a:xfrm>
          <a:prstGeom prst="rect">
            <a:avLst/>
          </a:prstGeom>
        </p:spPr>
        <p:txBody>
          <a:bodyPr wrap="none">
            <a:spAutoFit/>
          </a:bodyPr>
          <a:lstStyle/>
          <a:p>
            <a:r>
              <a:rPr lang="en-US" dirty="0">
                <a:solidFill>
                  <a:srgbClr val="002E97"/>
                </a:solidFill>
              </a:rPr>
              <a:t>https://noaa.maps.arcgis.com/apps/dashboards/a61976366d1f4a19b3bc8a2d5a0d5498</a:t>
            </a:r>
          </a:p>
        </p:txBody>
      </p:sp>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46</a:t>
            </a:fld>
            <a:endParaRPr lang="en-US"/>
          </a:p>
        </p:txBody>
      </p:sp>
    </p:spTree>
    <p:extLst>
      <p:ext uri="{BB962C8B-B14F-4D97-AF65-F5344CB8AC3E}">
        <p14:creationId xmlns:p14="http://schemas.microsoft.com/office/powerpoint/2010/main" val="179533378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33BAD-612E-4E44-B84B-09CFFC4A0CFD}"/>
              </a:ext>
            </a:extLst>
          </p:cNvPr>
          <p:cNvPicPr>
            <a:picLocks noChangeAspect="1"/>
          </p:cNvPicPr>
          <p:nvPr/>
        </p:nvPicPr>
        <p:blipFill>
          <a:blip r:embed="rId4"/>
          <a:stretch>
            <a:fillRect/>
          </a:stretch>
        </p:blipFill>
        <p:spPr>
          <a:xfrm>
            <a:off x="344894" y="1045164"/>
            <a:ext cx="8341908" cy="4071025"/>
          </a:xfrm>
          <a:prstGeom prst="rect">
            <a:avLst/>
          </a:prstGeom>
        </p:spPr>
      </p:pic>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47</a:t>
            </a:fld>
            <a:endParaRPr lang="en-US"/>
          </a:p>
        </p:txBody>
      </p:sp>
      <p:sp>
        <p:nvSpPr>
          <p:cNvPr id="3" name="Title 1"/>
          <p:cNvSpPr>
            <a:spLocks noGrp="1"/>
          </p:cNvSpPr>
          <p:nvPr>
            <p:ph type="title"/>
          </p:nvPr>
        </p:nvSpPr>
        <p:spPr>
          <a:xfrm>
            <a:off x="1500500" y="287631"/>
            <a:ext cx="6172200" cy="514039"/>
          </a:xfrm>
        </p:spPr>
        <p:txBody>
          <a:bodyPr>
            <a:noAutofit/>
          </a:bodyPr>
          <a:lstStyle/>
          <a:p>
            <a:r>
              <a:rPr lang="en-US" sz="3038" dirty="0">
                <a:solidFill>
                  <a:srgbClr val="002E97"/>
                </a:solidFill>
                <a:latin typeface="Times New Roman" panose="02020603050405020304" pitchFamily="18" charset="0"/>
                <a:ea typeface="+mn-ea"/>
                <a:cs typeface="Times New Roman" panose="02020603050405020304" pitchFamily="18" charset="0"/>
              </a:rPr>
              <a:t>Mark Recoveries in Colorado (627)</a:t>
            </a:r>
          </a:p>
        </p:txBody>
      </p:sp>
      <p:sp>
        <p:nvSpPr>
          <p:cNvPr id="5" name="Rectangle 4"/>
          <p:cNvSpPr/>
          <p:nvPr/>
        </p:nvSpPr>
        <p:spPr>
          <a:xfrm>
            <a:off x="344893" y="687370"/>
            <a:ext cx="8483413" cy="369332"/>
          </a:xfrm>
          <a:prstGeom prst="rect">
            <a:avLst/>
          </a:prstGeom>
        </p:spPr>
        <p:txBody>
          <a:bodyPr wrap="none">
            <a:spAutoFit/>
          </a:bodyPr>
          <a:lstStyle/>
          <a:p>
            <a:r>
              <a:rPr lang="en-US" dirty="0">
                <a:solidFill>
                  <a:srgbClr val="002E97"/>
                </a:solidFill>
              </a:rPr>
              <a:t>https://noaa.maps.arcgis.com/apps/dashboards/a61976366d1f4a19b3bc8a2d5a0d5498</a:t>
            </a:r>
          </a:p>
        </p:txBody>
      </p:sp>
    </p:spTree>
    <p:extLst>
      <p:ext uri="{BB962C8B-B14F-4D97-AF65-F5344CB8AC3E}">
        <p14:creationId xmlns:p14="http://schemas.microsoft.com/office/powerpoint/2010/main" val="1806778764"/>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AAB503-EFC9-42B0-8D12-2BD8209B1671}"/>
              </a:ext>
            </a:extLst>
          </p:cNvPr>
          <p:cNvPicPr>
            <a:picLocks noChangeAspect="1"/>
          </p:cNvPicPr>
          <p:nvPr/>
        </p:nvPicPr>
        <p:blipFill>
          <a:blip r:embed="rId4"/>
          <a:stretch>
            <a:fillRect/>
          </a:stretch>
        </p:blipFill>
        <p:spPr>
          <a:xfrm>
            <a:off x="330293" y="1003418"/>
            <a:ext cx="8483413" cy="4140082"/>
          </a:xfrm>
          <a:prstGeom prst="rect">
            <a:avLst/>
          </a:prstGeom>
        </p:spPr>
      </p:pic>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48</a:t>
            </a:fld>
            <a:endParaRPr lang="en-US"/>
          </a:p>
        </p:txBody>
      </p:sp>
      <p:sp>
        <p:nvSpPr>
          <p:cNvPr id="3" name="Title 1"/>
          <p:cNvSpPr>
            <a:spLocks noGrp="1"/>
          </p:cNvSpPr>
          <p:nvPr>
            <p:ph type="title"/>
          </p:nvPr>
        </p:nvSpPr>
        <p:spPr>
          <a:xfrm>
            <a:off x="1500500" y="287631"/>
            <a:ext cx="6172200" cy="514039"/>
          </a:xfrm>
        </p:spPr>
        <p:txBody>
          <a:bodyPr>
            <a:noAutofit/>
          </a:bodyPr>
          <a:lstStyle/>
          <a:p>
            <a:r>
              <a:rPr lang="en-US" sz="3038" dirty="0">
                <a:solidFill>
                  <a:srgbClr val="002E97"/>
                </a:solidFill>
                <a:latin typeface="Times New Roman" panose="02020603050405020304" pitchFamily="18" charset="0"/>
                <a:ea typeface="+mn-ea"/>
                <a:cs typeface="Times New Roman" panose="02020603050405020304" pitchFamily="18" charset="0"/>
              </a:rPr>
              <a:t>Mark Recoveries in Wyoming (144)</a:t>
            </a:r>
          </a:p>
        </p:txBody>
      </p:sp>
      <p:sp>
        <p:nvSpPr>
          <p:cNvPr id="5" name="Rectangle 4"/>
          <p:cNvSpPr/>
          <p:nvPr/>
        </p:nvSpPr>
        <p:spPr>
          <a:xfrm>
            <a:off x="344893" y="687370"/>
            <a:ext cx="8483413" cy="369332"/>
          </a:xfrm>
          <a:prstGeom prst="rect">
            <a:avLst/>
          </a:prstGeom>
        </p:spPr>
        <p:txBody>
          <a:bodyPr wrap="none">
            <a:spAutoFit/>
          </a:bodyPr>
          <a:lstStyle/>
          <a:p>
            <a:r>
              <a:rPr lang="en-US" dirty="0">
                <a:solidFill>
                  <a:srgbClr val="002E97"/>
                </a:solidFill>
              </a:rPr>
              <a:t>https://noaa.maps.arcgis.com/apps/dashboards/a61976366d1f4a19b3bc8a2d5a0d5498</a:t>
            </a:r>
          </a:p>
        </p:txBody>
      </p:sp>
    </p:spTree>
    <p:extLst>
      <p:ext uri="{BB962C8B-B14F-4D97-AF65-F5344CB8AC3E}">
        <p14:creationId xmlns:p14="http://schemas.microsoft.com/office/powerpoint/2010/main" val="225749716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49</a:t>
            </a:fld>
            <a:endParaRPr lang="en-US"/>
          </a:p>
        </p:txBody>
      </p:sp>
      <p:sp>
        <p:nvSpPr>
          <p:cNvPr id="6" name="Title 1"/>
          <p:cNvSpPr>
            <a:spLocks noGrp="1"/>
          </p:cNvSpPr>
          <p:nvPr>
            <p:ph type="title"/>
          </p:nvPr>
        </p:nvSpPr>
        <p:spPr>
          <a:xfrm>
            <a:off x="457200" y="317311"/>
            <a:ext cx="8229600" cy="745919"/>
          </a:xfrm>
        </p:spPr>
        <p:txBody>
          <a:bodyPr>
            <a:normAutofit/>
          </a:bodyPr>
          <a:lstStyle/>
          <a:p>
            <a:r>
              <a:rPr lang="en-US" sz="2700" dirty="0">
                <a:solidFill>
                  <a:srgbClr val="002E97"/>
                </a:solidFill>
                <a:latin typeface="Times New Roman" panose="02020603050405020304" pitchFamily="18" charset="0"/>
                <a:cs typeface="Times New Roman" panose="02020603050405020304" pitchFamily="18" charset="0"/>
              </a:rPr>
              <a:t>Best ways to determine coordinates in Modernized NSRS  </a:t>
            </a:r>
          </a:p>
        </p:txBody>
      </p:sp>
      <p:sp>
        <p:nvSpPr>
          <p:cNvPr id="7" name="Content Placeholder 2"/>
          <p:cNvSpPr txBox="1">
            <a:spLocks/>
          </p:cNvSpPr>
          <p:nvPr/>
        </p:nvSpPr>
        <p:spPr>
          <a:xfrm>
            <a:off x="893928" y="1375092"/>
            <a:ext cx="7356143" cy="3394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77500" lnSpcReduction="2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marL="385763" indent="-385763" algn="l" hangingPunct="1">
              <a:buFont typeface="+mj-lt"/>
              <a:buAutoNum type="arabicPeriod"/>
            </a:pPr>
            <a:r>
              <a:rPr lang="en-US" dirty="0">
                <a:solidFill>
                  <a:srgbClr val="002E97"/>
                </a:solidFill>
              </a:rPr>
              <a:t> </a:t>
            </a:r>
            <a:r>
              <a:rPr lang="en-US" b="1" u="sng" dirty="0">
                <a:solidFill>
                  <a:srgbClr val="002E97"/>
                </a:solidFill>
              </a:rPr>
              <a:t>Resurvey</a:t>
            </a:r>
            <a:r>
              <a:rPr lang="en-US" dirty="0">
                <a:solidFill>
                  <a:srgbClr val="002E97"/>
                </a:solidFill>
              </a:rPr>
              <a:t>: Return to the field and collect new observations, relying upon geodetic control that has coordinates in the new datum</a:t>
            </a:r>
          </a:p>
          <a:p>
            <a:pPr marL="385763" indent="-385763" algn="l" hangingPunct="1">
              <a:buFont typeface="+mj-lt"/>
              <a:buAutoNum type="arabicPeriod"/>
            </a:pPr>
            <a:r>
              <a:rPr lang="en-US" dirty="0">
                <a:solidFill>
                  <a:srgbClr val="002E97"/>
                </a:solidFill>
              </a:rPr>
              <a:t> </a:t>
            </a:r>
            <a:r>
              <a:rPr lang="en-US" b="1" u="sng" dirty="0">
                <a:solidFill>
                  <a:srgbClr val="002E97"/>
                </a:solidFill>
              </a:rPr>
              <a:t>Readjust</a:t>
            </a:r>
            <a:r>
              <a:rPr lang="en-US" dirty="0">
                <a:solidFill>
                  <a:srgbClr val="002E97"/>
                </a:solidFill>
              </a:rPr>
              <a:t>: Using existing observations, re-compute new coordinates based upon geodetic control (CORS) that has been defined in the new datum</a:t>
            </a:r>
          </a:p>
          <a:p>
            <a:pPr marL="385763" indent="-385763" algn="l" hangingPunct="1">
              <a:buFont typeface="+mj-lt"/>
              <a:buAutoNum type="arabicPeriod"/>
            </a:pPr>
            <a:r>
              <a:rPr lang="en-US" dirty="0">
                <a:solidFill>
                  <a:srgbClr val="002E97"/>
                </a:solidFill>
              </a:rPr>
              <a:t> </a:t>
            </a:r>
            <a:r>
              <a:rPr lang="en-US" b="1" u="sng" dirty="0">
                <a:solidFill>
                  <a:srgbClr val="002E97"/>
                </a:solidFill>
              </a:rPr>
              <a:t>Transform</a:t>
            </a:r>
            <a:r>
              <a:rPr lang="en-US" dirty="0">
                <a:solidFill>
                  <a:srgbClr val="002E97"/>
                </a:solidFill>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94259180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txBox="1"/>
          <p:nvPr/>
        </p:nvSpPr>
        <p:spPr>
          <a:xfrm>
            <a:off x="1273341" y="4638695"/>
            <a:ext cx="6597317"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https://geodesy.noaa.gov/web/science_edu/webinar_series/</a:t>
            </a:r>
            <a:endParaRPr lang="en-US"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5</a:t>
            </a:fld>
            <a:endParaRPr lang="en-US"/>
          </a:p>
        </p:txBody>
      </p:sp>
      <p:sp>
        <p:nvSpPr>
          <p:cNvPr id="5" name="TextBox 1">
            <a:extLst>
              <a:ext uri="{FF2B5EF4-FFF2-40B4-BE49-F238E27FC236}">
                <a16:creationId xmlns:a16="http://schemas.microsoft.com/office/drawing/2014/main" id="{92DA5A93-0069-4DF7-A180-9D4398DF1AB5}"/>
              </a:ext>
            </a:extLst>
          </p:cNvPr>
          <p:cNvSpPr txBox="1"/>
          <p:nvPr/>
        </p:nvSpPr>
        <p:spPr>
          <a:xfrm>
            <a:off x="1467305" y="420514"/>
            <a:ext cx="620939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–Webinar Series</a:t>
            </a:r>
            <a:endParaRPr sz="3600" dirty="0">
              <a:solidFill>
                <a:srgbClr val="002E97"/>
              </a:solidFill>
            </a:endParaRPr>
          </a:p>
        </p:txBody>
      </p:sp>
      <p:pic>
        <p:nvPicPr>
          <p:cNvPr id="3" name="Picture 2">
            <a:extLst>
              <a:ext uri="{FF2B5EF4-FFF2-40B4-BE49-F238E27FC236}">
                <a16:creationId xmlns:a16="http://schemas.microsoft.com/office/drawing/2014/main" id="{455015F6-E0B8-4F47-BC67-B02CD87121F0}"/>
              </a:ext>
            </a:extLst>
          </p:cNvPr>
          <p:cNvPicPr>
            <a:picLocks noChangeAspect="1"/>
          </p:cNvPicPr>
          <p:nvPr/>
        </p:nvPicPr>
        <p:blipFill>
          <a:blip r:embed="rId3"/>
          <a:stretch>
            <a:fillRect/>
          </a:stretch>
        </p:blipFill>
        <p:spPr>
          <a:xfrm>
            <a:off x="2107182" y="1049304"/>
            <a:ext cx="4929634" cy="3146575"/>
          </a:xfrm>
          <a:prstGeom prst="rect">
            <a:avLst/>
          </a:prstGeom>
        </p:spPr>
      </p:pic>
      <p:sp>
        <p:nvSpPr>
          <p:cNvPr id="6" name="Rectangle 2">
            <a:extLst>
              <a:ext uri="{FF2B5EF4-FFF2-40B4-BE49-F238E27FC236}">
                <a16:creationId xmlns:a16="http://schemas.microsoft.com/office/drawing/2014/main" id="{6E4975CD-92FD-4E4F-8F78-2A0007DC589A}"/>
              </a:ext>
            </a:extLst>
          </p:cNvPr>
          <p:cNvSpPr txBox="1"/>
          <p:nvPr/>
        </p:nvSpPr>
        <p:spPr>
          <a:xfrm>
            <a:off x="2887564" y="4238585"/>
            <a:ext cx="3368869"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*Certificates of Attendance</a:t>
            </a:r>
            <a:endParaRPr lang="en-US" dirty="0">
              <a:solidFill>
                <a:srgbClr val="002E9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407207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0" name="TextBox 1"/>
          <p:cNvSpPr txBox="1"/>
          <p:nvPr/>
        </p:nvSpPr>
        <p:spPr>
          <a:xfrm>
            <a:off x="1957824" y="474228"/>
            <a:ext cx="522835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How </a:t>
            </a:r>
            <a:r>
              <a:rPr lang="en-US" dirty="0">
                <a:solidFill>
                  <a:srgbClr val="002E97"/>
                </a:solidFill>
              </a:rPr>
              <a:t>C</a:t>
            </a:r>
            <a:r>
              <a:rPr dirty="0">
                <a:solidFill>
                  <a:srgbClr val="002E97"/>
                </a:solidFill>
              </a:rPr>
              <a:t>an You Prepare</a:t>
            </a:r>
          </a:p>
        </p:txBody>
      </p:sp>
      <p:sp>
        <p:nvSpPr>
          <p:cNvPr id="191" name="Rectangle 2"/>
          <p:cNvSpPr txBox="1"/>
          <p:nvPr/>
        </p:nvSpPr>
        <p:spPr>
          <a:xfrm>
            <a:off x="691827" y="1179806"/>
            <a:ext cx="7946619" cy="3724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Metadata is </a:t>
            </a:r>
            <a:r>
              <a:rPr b="1" u="sng" dirty="0">
                <a:solidFill>
                  <a:srgbClr val="002E97"/>
                </a:solidFill>
                <a:latin typeface="Times New Roman" panose="02020603050405020304" pitchFamily="18" charset="0"/>
                <a:cs typeface="Times New Roman" panose="02020603050405020304" pitchFamily="18" charset="0"/>
              </a:rPr>
              <a:t>essential</a:t>
            </a:r>
          </a:p>
          <a:p>
            <a:pPr lvl="2">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Improves reliability and accuracy of data</a:t>
            </a:r>
          </a:p>
          <a:p>
            <a:pPr lvl="2">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Increases value and usefulness</a:t>
            </a:r>
          </a:p>
          <a:p>
            <a:pPr>
              <a:defRPr sz="3000">
                <a:solidFill>
                  <a:srgbClr val="17375E"/>
                </a:solidFill>
                <a:latin typeface="Arial"/>
                <a:ea typeface="Arial"/>
                <a:cs typeface="Arial"/>
                <a:sym typeface="Arial"/>
              </a:defRPr>
            </a:pPr>
            <a:endParaRPr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Transform and collect data in current </a:t>
            </a:r>
            <a:r>
              <a:rPr dirty="0" err="1">
                <a:solidFill>
                  <a:srgbClr val="002E97"/>
                </a:solidFill>
                <a:latin typeface="Times New Roman" panose="02020603050405020304" pitchFamily="18" charset="0"/>
                <a:cs typeface="Times New Roman" panose="02020603050405020304" pitchFamily="18" charset="0"/>
              </a:rPr>
              <a:t>datums</a:t>
            </a:r>
            <a:endParaRPr dirty="0">
              <a:solidFill>
                <a:srgbClr val="002E97"/>
              </a:solidFill>
              <a:latin typeface="Times New Roman" panose="02020603050405020304" pitchFamily="18" charset="0"/>
              <a:cs typeface="Times New Roman" panose="02020603050405020304" pitchFamily="18" charset="0"/>
            </a:endParaRPr>
          </a:p>
          <a:p>
            <a:pPr lvl="2">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NAD</a:t>
            </a:r>
            <a:r>
              <a:rPr lang="en-US" dirty="0">
                <a:solidFill>
                  <a:srgbClr val="002E97"/>
                </a:solidFill>
                <a:latin typeface="Times New Roman" panose="02020603050405020304" pitchFamily="18" charset="0"/>
                <a:cs typeface="Times New Roman" panose="02020603050405020304" pitchFamily="18" charset="0"/>
              </a:rPr>
              <a:t> </a:t>
            </a:r>
            <a:r>
              <a:rPr dirty="0">
                <a:solidFill>
                  <a:srgbClr val="002E97"/>
                </a:solidFill>
                <a:latin typeface="Times New Roman" panose="02020603050405020304" pitchFamily="18" charset="0"/>
                <a:cs typeface="Times New Roman" panose="02020603050405020304" pitchFamily="18" charset="0"/>
              </a:rPr>
              <a:t>83 (2011), NAVD</a:t>
            </a:r>
            <a:r>
              <a:rPr lang="en-US" dirty="0">
                <a:solidFill>
                  <a:srgbClr val="002E97"/>
                </a:solidFill>
                <a:latin typeface="Times New Roman" panose="02020603050405020304" pitchFamily="18" charset="0"/>
                <a:cs typeface="Times New Roman" panose="02020603050405020304" pitchFamily="18" charset="0"/>
              </a:rPr>
              <a:t> </a:t>
            </a:r>
            <a:r>
              <a:rPr dirty="0">
                <a:solidFill>
                  <a:srgbClr val="002E97"/>
                </a:solidFill>
                <a:latin typeface="Times New Roman" panose="02020603050405020304" pitchFamily="18" charset="0"/>
                <a:cs typeface="Times New Roman" panose="02020603050405020304" pitchFamily="18" charset="0"/>
              </a:rPr>
              <a:t>88</a:t>
            </a:r>
            <a:endParaRPr lang="en-US"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endParaRPr lang="en-US" sz="2800"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Make sure to note Geoid Models used for GNSS data</a:t>
            </a:r>
            <a:endParaRPr sz="28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50</a:t>
            </a:fld>
            <a:endParaRPr lang="en-US"/>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6" name="TextBox 1"/>
          <p:cNvSpPr txBox="1"/>
          <p:nvPr/>
        </p:nvSpPr>
        <p:spPr>
          <a:xfrm>
            <a:off x="2215029" y="283160"/>
            <a:ext cx="4590357"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Recent Publications</a:t>
            </a:r>
          </a:p>
        </p:txBody>
      </p:sp>
      <p:sp>
        <p:nvSpPr>
          <p:cNvPr id="197" name="Rectangle 2"/>
          <p:cNvSpPr txBox="1"/>
          <p:nvPr/>
        </p:nvSpPr>
        <p:spPr>
          <a:xfrm>
            <a:off x="659784" y="1025582"/>
            <a:ext cx="7668660" cy="3831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91440" rIns="45719">
            <a:spAutoFit/>
          </a:bodyPr>
          <a:lstStyle/>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Blueprint </a:t>
            </a:r>
            <a:r>
              <a:rPr lang="en-US" dirty="0">
                <a:solidFill>
                  <a:srgbClr val="002E97"/>
                </a:solidFill>
                <a:latin typeface="Times New Roman" panose="02020603050405020304" pitchFamily="18" charset="0"/>
                <a:cs typeface="Times New Roman" panose="02020603050405020304" pitchFamily="18" charset="0"/>
              </a:rPr>
              <a:t>Documents for 2022 (Updated in 2021)</a:t>
            </a:r>
          </a:p>
          <a:p>
            <a:pPr lvl="1">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hlinkClick r:id="rId4"/>
              </a:rPr>
              <a:t>Part 1: Geometric Coordinates</a:t>
            </a:r>
            <a:endParaRPr lang="en-US" dirty="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hlinkClick r:id="rId5"/>
              </a:rPr>
              <a:t>Part 2: Geopotential Coordinates</a:t>
            </a:r>
            <a:endParaRPr lang="en-US" dirty="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hlinkClick r:id="rId6"/>
              </a:rPr>
              <a:t>Part 3: Working in the Modernized NSRS </a:t>
            </a:r>
            <a:endParaRPr lang="en-US" dirty="0">
              <a:solidFill>
                <a:srgbClr val="002E97"/>
              </a:solidFill>
              <a:latin typeface="Times New Roman" panose="02020603050405020304" pitchFamily="18" charset="0"/>
              <a:cs typeface="Times New Roman" panose="02020603050405020304" pitchFamily="18" charset="0"/>
            </a:endParaRPr>
          </a:p>
          <a:p>
            <a:pPr lvl="1" algn="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	</a:t>
            </a:r>
            <a:endParaRPr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The State Plane Coordinate System History, Policy, and Future Directions</a:t>
            </a:r>
          </a:p>
          <a:p>
            <a:pPr lvl="1">
              <a:defRPr sz="3000">
                <a:solidFill>
                  <a:srgbClr val="17375E"/>
                </a:solidFill>
                <a:latin typeface="Arial"/>
                <a:ea typeface="Arial"/>
                <a:cs typeface="Arial"/>
                <a:sym typeface="Arial"/>
              </a:defRPr>
            </a:pPr>
            <a:r>
              <a:rPr lang="en-US" sz="3000" dirty="0">
                <a:solidFill>
                  <a:srgbClr val="002E97"/>
                </a:solidFill>
                <a:latin typeface="Times New Roman" panose="02020603050405020304" pitchFamily="18" charset="0"/>
                <a:cs typeface="Times New Roman" panose="02020603050405020304" pitchFamily="18" charset="0"/>
                <a:hlinkClick r:id="rId7"/>
              </a:rPr>
              <a:t>NOAA Special Publication NOS NGS 13</a:t>
            </a:r>
            <a:endParaRPr sz="30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51</a:t>
            </a:fld>
            <a:endParaRPr lang="en-US"/>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 name="Title 1"/>
          <p:cNvSpPr>
            <a:spLocks noGrp="1"/>
          </p:cNvSpPr>
          <p:nvPr>
            <p:ph type="title"/>
          </p:nvPr>
        </p:nvSpPr>
        <p:spPr>
          <a:xfrm>
            <a:off x="800215" y="412866"/>
            <a:ext cx="8255589" cy="870229"/>
          </a:xfrm>
        </p:spPr>
        <p:txBody>
          <a:bodyPr>
            <a:noAutofit/>
          </a:bodyPr>
          <a:lstStyle/>
          <a:p>
            <a:r>
              <a:rPr lang="en-US" sz="3000" dirty="0">
                <a:solidFill>
                  <a:srgbClr val="002E97"/>
                </a:solidFill>
                <a:latin typeface="Times New Roman" panose="02020603050405020304" pitchFamily="18" charset="0"/>
                <a:cs typeface="Times New Roman" panose="02020603050405020304" pitchFamily="18" charset="0"/>
              </a:rPr>
              <a:t>Blue Print 3: Working in the Modernized NSRS</a:t>
            </a:r>
            <a:br>
              <a:rPr lang="en-US" sz="3000" dirty="0">
                <a:solidFill>
                  <a:srgbClr val="002E97"/>
                </a:solidFill>
                <a:latin typeface="Times New Roman" panose="02020603050405020304" pitchFamily="18" charset="0"/>
                <a:cs typeface="Times New Roman" panose="02020603050405020304" pitchFamily="18" charset="0"/>
              </a:rPr>
            </a:br>
            <a:r>
              <a:rPr lang="en-US" sz="3000" dirty="0">
                <a:solidFill>
                  <a:srgbClr val="002E97"/>
                </a:solidFill>
                <a:latin typeface="Times New Roman" panose="02020603050405020304" pitchFamily="18" charset="0"/>
                <a:cs typeface="Times New Roman" panose="02020603050405020304" pitchFamily="18" charset="0"/>
              </a:rPr>
              <a:t>2020 Updated Edition with Use Cases</a:t>
            </a:r>
          </a:p>
        </p:txBody>
      </p:sp>
      <p:pic>
        <p:nvPicPr>
          <p:cNvPr id="16" name="Picture 15"/>
          <p:cNvPicPr>
            <a:picLocks noChangeAspect="1"/>
          </p:cNvPicPr>
          <p:nvPr/>
        </p:nvPicPr>
        <p:blipFill>
          <a:blip r:embed="rId4"/>
          <a:stretch>
            <a:fillRect/>
          </a:stretch>
        </p:blipFill>
        <p:spPr>
          <a:xfrm>
            <a:off x="2377743" y="2289679"/>
            <a:ext cx="1518178" cy="2625622"/>
          </a:xfrm>
          <a:prstGeom prst="rect">
            <a:avLst/>
          </a:prstGeom>
        </p:spPr>
      </p:pic>
      <p:pic>
        <p:nvPicPr>
          <p:cNvPr id="17" name="Picture 16"/>
          <p:cNvPicPr>
            <a:picLocks noChangeAspect="1"/>
          </p:cNvPicPr>
          <p:nvPr/>
        </p:nvPicPr>
        <p:blipFill>
          <a:blip r:embed="rId5"/>
          <a:stretch>
            <a:fillRect/>
          </a:stretch>
        </p:blipFill>
        <p:spPr>
          <a:xfrm>
            <a:off x="4010272" y="2293051"/>
            <a:ext cx="1652855" cy="2625622"/>
          </a:xfrm>
          <a:prstGeom prst="rect">
            <a:avLst/>
          </a:prstGeom>
        </p:spPr>
      </p:pic>
      <p:pic>
        <p:nvPicPr>
          <p:cNvPr id="18" name="Picture 17"/>
          <p:cNvPicPr>
            <a:picLocks noChangeAspect="1"/>
          </p:cNvPicPr>
          <p:nvPr/>
        </p:nvPicPr>
        <p:blipFill>
          <a:blip r:embed="rId6"/>
          <a:stretch>
            <a:fillRect/>
          </a:stretch>
        </p:blipFill>
        <p:spPr>
          <a:xfrm>
            <a:off x="7485542" y="2282933"/>
            <a:ext cx="1538142" cy="2632367"/>
          </a:xfrm>
          <a:prstGeom prst="rect">
            <a:avLst/>
          </a:prstGeom>
        </p:spPr>
      </p:pic>
      <p:pic>
        <p:nvPicPr>
          <p:cNvPr id="19" name="Picture 18"/>
          <p:cNvPicPr>
            <a:picLocks noChangeAspect="1"/>
          </p:cNvPicPr>
          <p:nvPr/>
        </p:nvPicPr>
        <p:blipFill rotWithShape="1">
          <a:blip r:embed="rId7"/>
          <a:srcRect r="6141"/>
          <a:stretch/>
        </p:blipFill>
        <p:spPr>
          <a:xfrm>
            <a:off x="5777480" y="2289679"/>
            <a:ext cx="1593708" cy="2628994"/>
          </a:xfrm>
          <a:prstGeom prst="rect">
            <a:avLst/>
          </a:prstGeom>
        </p:spPr>
      </p:pic>
      <p:pic>
        <p:nvPicPr>
          <p:cNvPr id="21" name="Picture 20"/>
          <p:cNvPicPr>
            <a:picLocks noChangeAspect="1"/>
          </p:cNvPicPr>
          <p:nvPr/>
        </p:nvPicPr>
        <p:blipFill rotWithShape="1">
          <a:blip r:embed="rId8"/>
          <a:srcRect l="19866" t="12780" r="17362" b="58947"/>
          <a:stretch/>
        </p:blipFill>
        <p:spPr>
          <a:xfrm>
            <a:off x="5779379" y="2418847"/>
            <a:ext cx="1591810" cy="496513"/>
          </a:xfrm>
          <a:prstGeom prst="rect">
            <a:avLst/>
          </a:prstGeom>
        </p:spPr>
      </p:pic>
      <p:sp>
        <p:nvSpPr>
          <p:cNvPr id="22" name="TextBox 21"/>
          <p:cNvSpPr txBox="1"/>
          <p:nvPr/>
        </p:nvSpPr>
        <p:spPr>
          <a:xfrm>
            <a:off x="88195" y="4199719"/>
            <a:ext cx="2068985" cy="715581"/>
          </a:xfrm>
          <a:prstGeom prst="rect">
            <a:avLst/>
          </a:prstGeom>
          <a:noFill/>
        </p:spPr>
        <p:txBody>
          <a:bodyPr wrap="square" rtlCol="0">
            <a:spAutoFit/>
          </a:bodyPr>
          <a:lstStyle/>
          <a:p>
            <a:pPr algn="ctr"/>
            <a:r>
              <a:rPr lang="en-US" sz="1350" b="1" dirty="0">
                <a:solidFill>
                  <a:srgbClr val="002E97"/>
                </a:solidFill>
              </a:rPr>
              <a:t>Working in the modernized NSRS:</a:t>
            </a:r>
          </a:p>
          <a:p>
            <a:pPr algn="ctr"/>
            <a:r>
              <a:rPr lang="en-US" sz="1350" b="1" i="1" dirty="0">
                <a:solidFill>
                  <a:srgbClr val="002E97"/>
                </a:solidFill>
              </a:rPr>
              <a:t>NOAA TR NOS NGS 67</a:t>
            </a:r>
          </a:p>
        </p:txBody>
      </p:sp>
      <p:pic>
        <p:nvPicPr>
          <p:cNvPr id="23" name="Picture 22"/>
          <p:cNvPicPr>
            <a:picLocks noChangeAspect="1"/>
          </p:cNvPicPr>
          <p:nvPr/>
        </p:nvPicPr>
        <p:blipFill>
          <a:blip r:embed="rId9"/>
          <a:stretch>
            <a:fillRect/>
          </a:stretch>
        </p:blipFill>
        <p:spPr>
          <a:xfrm>
            <a:off x="88194" y="1467761"/>
            <a:ext cx="2068985" cy="2731958"/>
          </a:xfrm>
          <a:prstGeom prst="rect">
            <a:avLst/>
          </a:prstGeom>
        </p:spPr>
      </p:pic>
    </p:spTree>
    <p:extLst>
      <p:ext uri="{BB962C8B-B14F-4D97-AF65-F5344CB8AC3E}">
        <p14:creationId xmlns:p14="http://schemas.microsoft.com/office/powerpoint/2010/main" val="2016169926"/>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224210" y="4658279"/>
            <a:ext cx="31476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sp>
        <p:nvSpPr>
          <p:cNvPr id="13" name="Slide Number Placeholder 12"/>
          <p:cNvSpPr>
            <a:spLocks noGrp="1"/>
          </p:cNvSpPr>
          <p:nvPr>
            <p:ph type="sldNum" sz="quarter" idx="2"/>
          </p:nvPr>
        </p:nvSpPr>
        <p:spPr/>
        <p:txBody>
          <a:bodyPr/>
          <a:lstStyle/>
          <a:p>
            <a:fld id="{86CB4B4D-7CA3-9044-876B-883B54F8677D}" type="slidenum">
              <a:rPr lang="en-US" smtClean="0"/>
              <a:t>53</a:t>
            </a:fld>
            <a:endParaRPr lang="en-US"/>
          </a:p>
        </p:txBody>
      </p:sp>
      <p:pic>
        <p:nvPicPr>
          <p:cNvPr id="8" name="Picture 7">
            <a:extLst>
              <a:ext uri="{FF2B5EF4-FFF2-40B4-BE49-F238E27FC236}">
                <a16:creationId xmlns:a16="http://schemas.microsoft.com/office/drawing/2014/main" id="{CF274C3F-A294-48C2-8300-1C20DE8BBC12}"/>
              </a:ext>
            </a:extLst>
          </p:cNvPr>
          <p:cNvPicPr>
            <a:picLocks noChangeAspect="1"/>
          </p:cNvPicPr>
          <p:nvPr/>
        </p:nvPicPr>
        <p:blipFill>
          <a:blip r:embed="rId4"/>
          <a:stretch>
            <a:fillRect/>
          </a:stretch>
        </p:blipFill>
        <p:spPr>
          <a:xfrm>
            <a:off x="3224210" y="383830"/>
            <a:ext cx="5687462" cy="3664172"/>
          </a:xfrm>
          <a:prstGeom prst="rect">
            <a:avLst/>
          </a:prstGeom>
        </p:spPr>
      </p:pic>
      <p:pic>
        <p:nvPicPr>
          <p:cNvPr id="9" name="Picture 8">
            <a:extLst>
              <a:ext uri="{FF2B5EF4-FFF2-40B4-BE49-F238E27FC236}">
                <a16:creationId xmlns:a16="http://schemas.microsoft.com/office/drawing/2014/main" id="{E4E36E0B-3C48-4120-9C3D-3977A6093F7B}"/>
              </a:ext>
            </a:extLst>
          </p:cNvPr>
          <p:cNvPicPr>
            <a:picLocks noChangeAspect="1"/>
          </p:cNvPicPr>
          <p:nvPr/>
        </p:nvPicPr>
        <p:blipFill>
          <a:blip r:embed="rId5"/>
          <a:stretch>
            <a:fillRect/>
          </a:stretch>
        </p:blipFill>
        <p:spPr>
          <a:xfrm>
            <a:off x="6482183" y="4117012"/>
            <a:ext cx="1833014" cy="1026488"/>
          </a:xfrm>
          <a:prstGeom prst="rect">
            <a:avLst/>
          </a:prstGeom>
        </p:spPr>
      </p:pic>
      <p:pic>
        <p:nvPicPr>
          <p:cNvPr id="11" name="Picture 10">
            <a:extLst>
              <a:ext uri="{FF2B5EF4-FFF2-40B4-BE49-F238E27FC236}">
                <a16:creationId xmlns:a16="http://schemas.microsoft.com/office/drawing/2014/main" id="{515BDBDF-F728-43DE-A248-BB2AD55D58CB}"/>
              </a:ext>
            </a:extLst>
          </p:cNvPr>
          <p:cNvPicPr>
            <a:picLocks noChangeAspect="1"/>
          </p:cNvPicPr>
          <p:nvPr/>
        </p:nvPicPr>
        <p:blipFill>
          <a:blip r:embed="rId6"/>
          <a:stretch>
            <a:fillRect/>
          </a:stretch>
        </p:blipFill>
        <p:spPr>
          <a:xfrm>
            <a:off x="60805" y="2609108"/>
            <a:ext cx="3055784" cy="2531936"/>
          </a:xfrm>
          <a:prstGeom prst="rect">
            <a:avLst/>
          </a:prstGeom>
        </p:spPr>
      </p:pic>
      <p:pic>
        <p:nvPicPr>
          <p:cNvPr id="10" name="Picture 9">
            <a:extLst>
              <a:ext uri="{FF2B5EF4-FFF2-40B4-BE49-F238E27FC236}">
                <a16:creationId xmlns:a16="http://schemas.microsoft.com/office/drawing/2014/main" id="{1F890284-7E6E-4F23-90C0-F3AC5ED9EC32}"/>
              </a:ext>
            </a:extLst>
          </p:cNvPr>
          <p:cNvPicPr>
            <a:picLocks noChangeAspect="1"/>
          </p:cNvPicPr>
          <p:nvPr/>
        </p:nvPicPr>
        <p:blipFill>
          <a:blip r:embed="rId7"/>
          <a:stretch>
            <a:fillRect/>
          </a:stretch>
        </p:blipFill>
        <p:spPr>
          <a:xfrm>
            <a:off x="3113892" y="3297383"/>
            <a:ext cx="1907034" cy="1332873"/>
          </a:xfrm>
          <a:prstGeom prst="rect">
            <a:avLst/>
          </a:prstGeom>
        </p:spPr>
      </p:pic>
      <p:sp>
        <p:nvSpPr>
          <p:cNvPr id="12" name="Rectangle 11">
            <a:extLst>
              <a:ext uri="{FF2B5EF4-FFF2-40B4-BE49-F238E27FC236}">
                <a16:creationId xmlns:a16="http://schemas.microsoft.com/office/drawing/2014/main" id="{CB4DAE21-B140-44F3-A5C1-B46798D72BA2}"/>
              </a:ext>
            </a:extLst>
          </p:cNvPr>
          <p:cNvSpPr/>
          <p:nvPr/>
        </p:nvSpPr>
        <p:spPr>
          <a:xfrm>
            <a:off x="60805" y="383830"/>
            <a:ext cx="3053087" cy="2000546"/>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State Plane Coordinate System of 2022 (CONUS, Alaska and Hawaii)</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Three territory zones not shown:</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lvl="2"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Puerto Rico and U.S Virgin Islands</a:t>
            </a:r>
          </a:p>
          <a:p>
            <a:pPr lvl="1" indent="0"/>
            <a:endParaRPr lang="en-US" sz="800" dirty="0">
              <a:solidFill>
                <a:srgbClr val="002E97"/>
              </a:solidFill>
              <a:latin typeface="Arial" panose="020B0604020202020204" pitchFamily="34" charset="0"/>
              <a:cs typeface="Arial" panose="020B0604020202020204" pitchFamily="34" charset="0"/>
            </a:endParaRPr>
          </a:p>
          <a:p>
            <a:pPr lvl="1"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American Samoa</a:t>
            </a:r>
          </a:p>
          <a:p>
            <a:pPr lvl="1" indent="0"/>
            <a:endParaRPr lang="en-US" sz="800" dirty="0">
              <a:solidFill>
                <a:srgbClr val="002E97"/>
              </a:solidFill>
              <a:latin typeface="Arial" panose="020B0604020202020204" pitchFamily="34" charset="0"/>
              <a:cs typeface="Arial" panose="020B0604020202020204" pitchFamily="34" charset="0"/>
            </a:endParaRPr>
          </a:p>
          <a:p>
            <a:pPr lvl="1"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Guam and Commonwealth of the</a:t>
            </a:r>
          </a:p>
          <a:p>
            <a:pPr lvl="1" indent="0"/>
            <a:r>
              <a:rPr lang="en-US" sz="1200" dirty="0">
                <a:solidFill>
                  <a:srgbClr val="002E97"/>
                </a:solidFill>
                <a:latin typeface="Arial" panose="020B0604020202020204" pitchFamily="34" charset="0"/>
                <a:cs typeface="Arial" panose="020B0604020202020204" pitchFamily="34" charset="0"/>
              </a:rPr>
              <a:t>	</a:t>
            </a: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Northern Mariana Islands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54</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Times New Roman" panose="02020603050405020304" pitchFamily="18" charset="0"/>
                <a:cs typeface="Times New Roman" panose="02020603050405020304" pitchFamily="18" charset="0"/>
              </a:rPr>
              <a:t>Beta NGS Map</a:t>
            </a:r>
          </a:p>
        </p:txBody>
      </p:sp>
      <p:pic>
        <p:nvPicPr>
          <p:cNvPr id="6" name="Picture 5">
            <a:extLst>
              <a:ext uri="{FF2B5EF4-FFF2-40B4-BE49-F238E27FC236}">
                <a16:creationId xmlns:a16="http://schemas.microsoft.com/office/drawing/2014/main" id="{74CE446C-328E-42A7-9C9B-2518C8849C40}"/>
              </a:ext>
            </a:extLst>
          </p:cNvPr>
          <p:cNvPicPr>
            <a:picLocks noChangeAspect="1"/>
          </p:cNvPicPr>
          <p:nvPr/>
        </p:nvPicPr>
        <p:blipFill>
          <a:blip r:embed="rId4"/>
          <a:stretch>
            <a:fillRect/>
          </a:stretch>
        </p:blipFill>
        <p:spPr>
          <a:xfrm>
            <a:off x="511608" y="844315"/>
            <a:ext cx="8043201" cy="3925249"/>
          </a:xfrm>
          <a:prstGeom prst="rect">
            <a:avLst/>
          </a:prstGeom>
        </p:spPr>
      </p:pic>
      <p:sp>
        <p:nvSpPr>
          <p:cNvPr id="7" name="Rectangle 6">
            <a:extLst>
              <a:ext uri="{FF2B5EF4-FFF2-40B4-BE49-F238E27FC236}">
                <a16:creationId xmlns:a16="http://schemas.microsoft.com/office/drawing/2014/main" id="{691BCA02-5267-44C4-96D2-11DF3AB8DB65}"/>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spTree>
    <p:extLst>
      <p:ext uri="{BB962C8B-B14F-4D97-AF65-F5344CB8AC3E}">
        <p14:creationId xmlns:p14="http://schemas.microsoft.com/office/powerpoint/2010/main" val="4200686394"/>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55</a:t>
            </a:fld>
            <a:endParaRPr lang="en-US"/>
          </a:p>
        </p:txBody>
      </p:sp>
      <p:sp>
        <p:nvSpPr>
          <p:cNvPr id="8" name="Title 1">
            <a:extLst>
              <a:ext uri="{FF2B5EF4-FFF2-40B4-BE49-F238E27FC236}">
                <a16:creationId xmlns:a16="http://schemas.microsoft.com/office/drawing/2014/main" id="{EFFC3CE5-070E-44B5-8B38-4FEBA502B5DB}"/>
              </a:ext>
            </a:extLst>
          </p:cNvPr>
          <p:cNvSpPr txBox="1">
            <a:spLocks noGrp="1"/>
          </p:cNvSpPr>
          <p:nvPr>
            <p:ph type="title"/>
          </p:nvPr>
        </p:nvSpPr>
        <p:spPr>
          <a:xfrm>
            <a:off x="0" y="225082"/>
            <a:ext cx="9144000" cy="738035"/>
          </a:xfrm>
          <a:prstGeom prst="rect">
            <a:avLst/>
          </a:prstGeom>
        </p:spPr>
        <p:txBody>
          <a:bodyPr>
            <a:normAutofit/>
          </a:bodyPr>
          <a:lstStyle/>
          <a:p>
            <a:pPr defTabSz="438911">
              <a:defRPr sz="3455">
                <a:solidFill>
                  <a:srgbClr val="17375E"/>
                </a:solidFill>
                <a:latin typeface="Times New Roman"/>
                <a:ea typeface="Times New Roman"/>
                <a:cs typeface="Times New Roman"/>
                <a:sym typeface="Times New Roman"/>
              </a:defRPr>
            </a:pPr>
            <a:r>
              <a:rPr lang="en-US" sz="3200" dirty="0">
                <a:solidFill>
                  <a:srgbClr val="002E97"/>
                </a:solidFill>
              </a:rPr>
              <a:t>NGS ArcGIS Online Resources</a:t>
            </a:r>
            <a:endParaRPr sz="3200" dirty="0">
              <a:solidFill>
                <a:srgbClr val="002E97"/>
              </a:solidFill>
            </a:endParaRPr>
          </a:p>
        </p:txBody>
      </p:sp>
      <p:sp>
        <p:nvSpPr>
          <p:cNvPr id="9" name="Rectangle 8">
            <a:extLst>
              <a:ext uri="{FF2B5EF4-FFF2-40B4-BE49-F238E27FC236}">
                <a16:creationId xmlns:a16="http://schemas.microsoft.com/office/drawing/2014/main" id="{92BB8850-E06B-4858-A070-95036AAC72A6}"/>
              </a:ext>
            </a:extLst>
          </p:cNvPr>
          <p:cNvSpPr/>
          <p:nvPr/>
        </p:nvSpPr>
        <p:spPr>
          <a:xfrm>
            <a:off x="-224966" y="1579761"/>
            <a:ext cx="4257121" cy="2339102"/>
          </a:xfrm>
          <a:prstGeom prst="rect">
            <a:avLst/>
          </a:prstGeom>
        </p:spPr>
        <p:txBody>
          <a:bodyPr wrap="square">
            <a:spAutoFit/>
          </a:bodyPr>
          <a:lstStyle/>
          <a:p>
            <a:pPr marL="457200"/>
            <a:r>
              <a:rPr lang="en-US" u="sng" dirty="0">
                <a:solidFill>
                  <a:srgbClr val="1155CC"/>
                </a:solidFill>
                <a:latin typeface="Times New Roman" panose="02020603050405020304" pitchFamily="18" charset="0"/>
                <a:cs typeface="Times New Roman" panose="02020603050405020304" pitchFamily="18" charset="0"/>
                <a:hlinkClick r:id="rId4"/>
              </a:rPr>
              <a:t>NGS Datasheets</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5"/>
              </a:rPr>
              <a:t>NOAA CORS Network</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6"/>
              </a:rPr>
              <a:t>GPS on Benchmarks Priority List</a:t>
            </a:r>
            <a:r>
              <a:rPr lang="en-US" dirty="0">
                <a:latin typeface="Times New Roman" panose="02020603050405020304" pitchFamily="18" charset="0"/>
                <a:cs typeface="Times New Roman" panose="02020603050405020304" pitchFamily="18" charset="0"/>
              </a:rPr>
              <a:t> </a:t>
            </a:r>
          </a:p>
          <a:p>
            <a:pPr marL="457200"/>
            <a:r>
              <a:rPr lang="en-US" sz="2000" dirty="0">
                <a:solidFill>
                  <a:srgbClr val="002E97"/>
                </a:solidFill>
                <a:latin typeface="Times New Roman" panose="02020603050405020304" pitchFamily="18" charset="0"/>
                <a:cs typeface="Times New Roman" panose="02020603050405020304" pitchFamily="18" charset="0"/>
              </a:rPr>
              <a:t>	</a:t>
            </a:r>
            <a:r>
              <a:rPr lang="en-US" dirty="0">
                <a:solidFill>
                  <a:srgbClr val="002E97"/>
                </a:solidFill>
                <a:latin typeface="Times New Roman" panose="02020603050405020304" pitchFamily="18" charset="0"/>
                <a:cs typeface="Times New Roman" panose="02020603050405020304" pitchFamily="18" charset="0"/>
              </a:rPr>
              <a:t>(4 layers - marks, hexagons)</a:t>
            </a:r>
          </a:p>
          <a:p>
            <a:pPr marL="457200"/>
            <a:r>
              <a:rPr lang="en-US" u="sng" dirty="0">
                <a:solidFill>
                  <a:srgbClr val="1155CC"/>
                </a:solidFill>
                <a:latin typeface="Times New Roman" panose="02020603050405020304" pitchFamily="18" charset="0"/>
                <a:cs typeface="Times New Roman" panose="02020603050405020304" pitchFamily="18" charset="0"/>
                <a:hlinkClick r:id="rId7"/>
              </a:rPr>
              <a:t>GEOID18 GPS on Benchmarks</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8"/>
              </a:rPr>
              <a:t>GEOID12B GPS on Benchmarks</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9"/>
              </a:rPr>
              <a:t>OPUS Shared Solutions</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10"/>
              </a:rPr>
              <a:t>Mark Recoveries Submitted to NGS</a:t>
            </a:r>
            <a:endParaRPr lang="en-US"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0F9B1EA-414B-4706-BC1D-09FEF6325C9B}"/>
              </a:ext>
            </a:extLst>
          </p:cNvPr>
          <p:cNvSpPr/>
          <p:nvPr/>
        </p:nvSpPr>
        <p:spPr>
          <a:xfrm>
            <a:off x="240442" y="1118097"/>
            <a:ext cx="2238113" cy="461665"/>
          </a:xfrm>
          <a:prstGeom prst="rect">
            <a:avLst/>
          </a:prstGeom>
        </p:spPr>
        <p:txBody>
          <a:bodyPr wrap="none">
            <a:spAutoFit/>
          </a:bodyPr>
          <a:lstStyle/>
          <a:p>
            <a:r>
              <a:rPr lang="en-US" sz="2400" dirty="0">
                <a:solidFill>
                  <a:srgbClr val="002E97"/>
                </a:solidFill>
              </a:rPr>
              <a:t>Feature Services</a:t>
            </a:r>
            <a:endParaRPr lang="en-US" sz="2400" dirty="0"/>
          </a:p>
        </p:txBody>
      </p:sp>
      <p:sp>
        <p:nvSpPr>
          <p:cNvPr id="11" name="Rectangle 10">
            <a:extLst>
              <a:ext uri="{FF2B5EF4-FFF2-40B4-BE49-F238E27FC236}">
                <a16:creationId xmlns:a16="http://schemas.microsoft.com/office/drawing/2014/main" id="{9E1D3C91-AEA1-48DE-8F44-B52424811BBF}"/>
              </a:ext>
            </a:extLst>
          </p:cNvPr>
          <p:cNvSpPr/>
          <p:nvPr/>
        </p:nvSpPr>
        <p:spPr>
          <a:xfrm>
            <a:off x="5321303" y="1118096"/>
            <a:ext cx="2651688" cy="461665"/>
          </a:xfrm>
          <a:prstGeom prst="rect">
            <a:avLst/>
          </a:prstGeom>
        </p:spPr>
        <p:txBody>
          <a:bodyPr wrap="none">
            <a:spAutoFit/>
          </a:bodyPr>
          <a:lstStyle/>
          <a:p>
            <a:r>
              <a:rPr lang="en-US" sz="2400" dirty="0">
                <a:solidFill>
                  <a:srgbClr val="002E97"/>
                </a:solidFill>
              </a:rPr>
              <a:t>Raster Tile Services</a:t>
            </a:r>
            <a:endParaRPr lang="en-US" sz="2400" dirty="0"/>
          </a:p>
        </p:txBody>
      </p:sp>
      <p:sp>
        <p:nvSpPr>
          <p:cNvPr id="12" name="Rectangle 11">
            <a:extLst>
              <a:ext uri="{FF2B5EF4-FFF2-40B4-BE49-F238E27FC236}">
                <a16:creationId xmlns:a16="http://schemas.microsoft.com/office/drawing/2014/main" id="{A32088FA-4135-4B7E-8C01-5E0B5D251BA9}"/>
              </a:ext>
            </a:extLst>
          </p:cNvPr>
          <p:cNvSpPr/>
          <p:nvPr/>
        </p:nvSpPr>
        <p:spPr>
          <a:xfrm>
            <a:off x="4438623" y="1579761"/>
            <a:ext cx="5027526" cy="1200329"/>
          </a:xfrm>
          <a:prstGeom prst="rect">
            <a:avLst/>
          </a:prstGeom>
        </p:spPr>
        <p:txBody>
          <a:bodyPr wrap="square">
            <a:spAutoFit/>
          </a:bodyPr>
          <a:lstStyle/>
          <a:p>
            <a:pPr marL="457200"/>
            <a:r>
              <a:rPr lang="en-US" dirty="0">
                <a:solidFill>
                  <a:srgbClr val="002E97"/>
                </a:solidFill>
                <a:latin typeface="Times New Roman" panose="02020603050405020304" pitchFamily="18" charset="0"/>
                <a:cs typeface="Times New Roman" panose="02020603050405020304" pitchFamily="18" charset="0"/>
              </a:rPr>
              <a:t>GEOID18 Height (</a:t>
            </a:r>
            <a:r>
              <a:rPr lang="en-US" u="sng" dirty="0">
                <a:solidFill>
                  <a:srgbClr val="1155CC"/>
                </a:solidFill>
                <a:latin typeface="Times New Roman" panose="02020603050405020304" pitchFamily="18" charset="0"/>
                <a:cs typeface="Times New Roman" panose="02020603050405020304" pitchFamily="18" charset="0"/>
                <a:hlinkClick r:id="rId11"/>
              </a:rPr>
              <a:t>CONUS</a:t>
            </a:r>
            <a:r>
              <a:rPr lang="en-US" dirty="0">
                <a:latin typeface="Times New Roman" panose="02020603050405020304" pitchFamily="18" charset="0"/>
                <a:cs typeface="Times New Roman" panose="02020603050405020304" pitchFamily="18" charset="0"/>
              </a:rPr>
              <a:t>, </a:t>
            </a:r>
            <a:r>
              <a:rPr lang="en-US" u="sng" dirty="0">
                <a:solidFill>
                  <a:srgbClr val="1155CC"/>
                </a:solidFill>
                <a:latin typeface="Times New Roman" panose="02020603050405020304" pitchFamily="18" charset="0"/>
                <a:cs typeface="Times New Roman" panose="02020603050405020304" pitchFamily="18" charset="0"/>
                <a:hlinkClick r:id="rId12"/>
              </a:rPr>
              <a:t>PRVI</a:t>
            </a:r>
            <a:r>
              <a:rPr lang="en-US" dirty="0">
                <a:solidFill>
                  <a:srgbClr val="002E97"/>
                </a:solidFill>
                <a:latin typeface="Times New Roman" panose="02020603050405020304" pitchFamily="18" charset="0"/>
                <a:cs typeface="Times New Roman" panose="02020603050405020304" pitchFamily="18" charset="0"/>
              </a:rPr>
              <a:t>)</a:t>
            </a:r>
          </a:p>
          <a:p>
            <a:pPr marL="457200"/>
            <a:r>
              <a:rPr lang="en-US" dirty="0">
                <a:solidFill>
                  <a:srgbClr val="002E97"/>
                </a:solidFill>
                <a:latin typeface="Times New Roman" panose="02020603050405020304" pitchFamily="18" charset="0"/>
                <a:cs typeface="Times New Roman" panose="02020603050405020304" pitchFamily="18" charset="0"/>
              </a:rPr>
              <a:t>GEOID18 Difference (</a:t>
            </a:r>
            <a:r>
              <a:rPr lang="en-US" u="sng" dirty="0">
                <a:solidFill>
                  <a:srgbClr val="1155CC"/>
                </a:solidFill>
                <a:latin typeface="Times New Roman" panose="02020603050405020304" pitchFamily="18" charset="0"/>
                <a:cs typeface="Times New Roman" panose="02020603050405020304" pitchFamily="18" charset="0"/>
                <a:hlinkClick r:id="rId13"/>
              </a:rPr>
              <a:t>CONUS</a:t>
            </a:r>
            <a:r>
              <a:rPr lang="en-US" dirty="0">
                <a:latin typeface="Times New Roman" panose="02020603050405020304" pitchFamily="18" charset="0"/>
                <a:cs typeface="Times New Roman" panose="02020603050405020304" pitchFamily="18" charset="0"/>
              </a:rPr>
              <a:t>, </a:t>
            </a:r>
            <a:r>
              <a:rPr lang="en-US" u="sng" dirty="0">
                <a:solidFill>
                  <a:srgbClr val="1155CC"/>
                </a:solidFill>
                <a:latin typeface="Times New Roman" panose="02020603050405020304" pitchFamily="18" charset="0"/>
                <a:cs typeface="Times New Roman" panose="02020603050405020304" pitchFamily="18" charset="0"/>
                <a:hlinkClick r:id="rId14"/>
              </a:rPr>
              <a:t>PRVI</a:t>
            </a:r>
            <a:r>
              <a:rPr lang="en-US" dirty="0">
                <a:solidFill>
                  <a:srgbClr val="002E97"/>
                </a:solidFill>
                <a:latin typeface="Times New Roman" panose="02020603050405020304" pitchFamily="18" charset="0"/>
                <a:cs typeface="Times New Roman" panose="02020603050405020304" pitchFamily="18" charset="0"/>
              </a:rPr>
              <a:t>)</a:t>
            </a:r>
          </a:p>
          <a:p>
            <a:pPr marL="457200"/>
            <a:r>
              <a:rPr lang="en-US" dirty="0">
                <a:solidFill>
                  <a:srgbClr val="002E97"/>
                </a:solidFill>
                <a:latin typeface="Times New Roman" panose="02020603050405020304" pitchFamily="18" charset="0"/>
                <a:cs typeface="Times New Roman" panose="02020603050405020304" pitchFamily="18" charset="0"/>
              </a:rPr>
              <a:t>GEOID18 Uncertainty (</a:t>
            </a:r>
            <a:r>
              <a:rPr lang="en-US" u="sng" dirty="0">
                <a:solidFill>
                  <a:srgbClr val="1155CC"/>
                </a:solidFill>
                <a:latin typeface="Times New Roman" panose="02020603050405020304" pitchFamily="18" charset="0"/>
                <a:cs typeface="Times New Roman" panose="02020603050405020304" pitchFamily="18" charset="0"/>
                <a:hlinkClick r:id="rId15"/>
              </a:rPr>
              <a:t>CONUS</a:t>
            </a:r>
            <a:r>
              <a:rPr lang="en-US" dirty="0">
                <a:latin typeface="Times New Roman" panose="02020603050405020304" pitchFamily="18" charset="0"/>
                <a:cs typeface="Times New Roman" panose="02020603050405020304" pitchFamily="18" charset="0"/>
              </a:rPr>
              <a:t>, </a:t>
            </a:r>
            <a:r>
              <a:rPr lang="en-US" u="sng" dirty="0">
                <a:solidFill>
                  <a:srgbClr val="1155CC"/>
                </a:solidFill>
                <a:latin typeface="Times New Roman" panose="02020603050405020304" pitchFamily="18" charset="0"/>
                <a:cs typeface="Times New Roman" panose="02020603050405020304" pitchFamily="18" charset="0"/>
                <a:hlinkClick r:id="rId16"/>
              </a:rPr>
              <a:t>PRVI</a:t>
            </a:r>
            <a:r>
              <a:rPr lang="en-US" dirty="0">
                <a:solidFill>
                  <a:srgbClr val="002E97"/>
                </a:solidFill>
                <a:latin typeface="Times New Roman" panose="02020603050405020304" pitchFamily="18" charset="0"/>
                <a:cs typeface="Times New Roman" panose="02020603050405020304" pitchFamily="18" charset="0"/>
              </a:rPr>
              <a:t>)</a:t>
            </a:r>
          </a:p>
          <a:p>
            <a:pPr marL="457200"/>
            <a:r>
              <a:rPr lang="en-US" dirty="0">
                <a:solidFill>
                  <a:srgbClr val="002E97"/>
                </a:solidFill>
                <a:latin typeface="Times New Roman" panose="02020603050405020304" pitchFamily="18" charset="0"/>
                <a:cs typeface="Times New Roman" panose="02020603050405020304" pitchFamily="18" charset="0"/>
              </a:rPr>
              <a:t>GEOID18 Improvements (</a:t>
            </a:r>
            <a:r>
              <a:rPr lang="en-US" u="sng" dirty="0">
                <a:solidFill>
                  <a:srgbClr val="1155CC"/>
                </a:solidFill>
                <a:latin typeface="Times New Roman" panose="02020603050405020304" pitchFamily="18" charset="0"/>
                <a:cs typeface="Times New Roman" panose="02020603050405020304" pitchFamily="18" charset="0"/>
                <a:hlinkClick r:id="rId17"/>
              </a:rPr>
              <a:t>CONUS</a:t>
            </a:r>
            <a:r>
              <a:rPr lang="en-US" dirty="0">
                <a:latin typeface="Times New Roman" panose="02020603050405020304" pitchFamily="18" charset="0"/>
                <a:cs typeface="Times New Roman" panose="02020603050405020304" pitchFamily="18" charset="0"/>
              </a:rPr>
              <a:t>, </a:t>
            </a:r>
            <a:r>
              <a:rPr lang="en-US" u="sng" dirty="0">
                <a:solidFill>
                  <a:srgbClr val="1155CC"/>
                </a:solidFill>
                <a:latin typeface="Times New Roman" panose="02020603050405020304" pitchFamily="18" charset="0"/>
                <a:cs typeface="Times New Roman" panose="02020603050405020304" pitchFamily="18" charset="0"/>
                <a:hlinkClick r:id="rId18"/>
              </a:rPr>
              <a:t>PRVI</a:t>
            </a:r>
            <a:r>
              <a:rPr lang="en-US" dirty="0">
                <a:solidFill>
                  <a:srgbClr val="002E97"/>
                </a:solidFill>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579DDF7C-BD09-4A3F-9863-1BEF9D811B8D}"/>
              </a:ext>
            </a:extLst>
          </p:cNvPr>
          <p:cNvSpPr/>
          <p:nvPr/>
        </p:nvSpPr>
        <p:spPr>
          <a:xfrm>
            <a:off x="2491944" y="4304674"/>
            <a:ext cx="4160113" cy="461665"/>
          </a:xfrm>
          <a:prstGeom prst="rect">
            <a:avLst/>
          </a:prstGeom>
        </p:spPr>
        <p:txBody>
          <a:bodyPr wrap="none">
            <a:spAutoFit/>
          </a:bodyPr>
          <a:lstStyle/>
          <a:p>
            <a:r>
              <a:rPr lang="en-US" sz="2400" dirty="0">
                <a:solidFill>
                  <a:srgbClr val="002E97"/>
                </a:solidFill>
              </a:rPr>
              <a:t>*Geospatial Resources Webinar</a:t>
            </a:r>
            <a:endParaRPr lang="en-US" sz="2400" dirty="0"/>
          </a:p>
        </p:txBody>
      </p:sp>
    </p:spTree>
    <p:extLst>
      <p:ext uri="{BB962C8B-B14F-4D97-AF65-F5344CB8AC3E}">
        <p14:creationId xmlns:p14="http://schemas.microsoft.com/office/powerpoint/2010/main" val="1447434543"/>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56</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Times New Roman" panose="02020603050405020304" pitchFamily="18" charset="0"/>
                <a:cs typeface="Times New Roman" panose="02020603050405020304" pitchFamily="18" charset="0"/>
              </a:rPr>
              <a:t>Beta Passive Marks Page</a:t>
            </a:r>
          </a:p>
        </p:txBody>
      </p:sp>
      <p:pic>
        <p:nvPicPr>
          <p:cNvPr id="4" name="Picture 3"/>
          <p:cNvPicPr>
            <a:picLocks noChangeAspect="1"/>
          </p:cNvPicPr>
          <p:nvPr/>
        </p:nvPicPr>
        <p:blipFill>
          <a:blip r:embed="rId4"/>
          <a:stretch>
            <a:fillRect/>
          </a:stretch>
        </p:blipFill>
        <p:spPr>
          <a:xfrm>
            <a:off x="440894" y="891901"/>
            <a:ext cx="3953241" cy="4251599"/>
          </a:xfrm>
          <a:prstGeom prst="rect">
            <a:avLst/>
          </a:prstGeom>
        </p:spPr>
      </p:pic>
      <p:pic>
        <p:nvPicPr>
          <p:cNvPr id="5" name="Picture 4"/>
          <p:cNvPicPr>
            <a:picLocks noChangeAspect="1"/>
          </p:cNvPicPr>
          <p:nvPr/>
        </p:nvPicPr>
        <p:blipFill>
          <a:blip r:embed="rId5"/>
          <a:stretch>
            <a:fillRect/>
          </a:stretch>
        </p:blipFill>
        <p:spPr>
          <a:xfrm>
            <a:off x="4932193" y="891901"/>
            <a:ext cx="3754608" cy="4221575"/>
          </a:xfrm>
          <a:prstGeom prst="rect">
            <a:avLst/>
          </a:prstGeom>
        </p:spPr>
      </p:pic>
    </p:spTree>
    <p:extLst>
      <p:ext uri="{BB962C8B-B14F-4D97-AF65-F5344CB8AC3E}">
        <p14:creationId xmlns:p14="http://schemas.microsoft.com/office/powerpoint/2010/main" val="229317062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57</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Times New Roman" panose="02020603050405020304" pitchFamily="18" charset="0"/>
                <a:cs typeface="Times New Roman" panose="02020603050405020304" pitchFamily="18" charset="0"/>
              </a:rPr>
              <a:t>Beta Leveling Projects Page</a:t>
            </a:r>
          </a:p>
        </p:txBody>
      </p:sp>
      <p:pic>
        <p:nvPicPr>
          <p:cNvPr id="7" name="Picture 6"/>
          <p:cNvPicPr>
            <a:picLocks noChangeAspect="1"/>
          </p:cNvPicPr>
          <p:nvPr/>
        </p:nvPicPr>
        <p:blipFill>
          <a:blip r:embed="rId4"/>
          <a:stretch>
            <a:fillRect/>
          </a:stretch>
        </p:blipFill>
        <p:spPr>
          <a:xfrm>
            <a:off x="5057229" y="838552"/>
            <a:ext cx="3522346" cy="2116052"/>
          </a:xfrm>
          <a:prstGeom prst="rect">
            <a:avLst/>
          </a:prstGeom>
        </p:spPr>
      </p:pic>
      <p:pic>
        <p:nvPicPr>
          <p:cNvPr id="8" name="Picture 7"/>
          <p:cNvPicPr>
            <a:picLocks noChangeAspect="1"/>
          </p:cNvPicPr>
          <p:nvPr/>
        </p:nvPicPr>
        <p:blipFill>
          <a:blip r:embed="rId5"/>
          <a:stretch>
            <a:fillRect/>
          </a:stretch>
        </p:blipFill>
        <p:spPr>
          <a:xfrm>
            <a:off x="5057229" y="2991026"/>
            <a:ext cx="3522346" cy="2113408"/>
          </a:xfrm>
          <a:prstGeom prst="rect">
            <a:avLst/>
          </a:prstGeom>
        </p:spPr>
      </p:pic>
      <p:pic>
        <p:nvPicPr>
          <p:cNvPr id="2" name="Picture 1">
            <a:extLst>
              <a:ext uri="{FF2B5EF4-FFF2-40B4-BE49-F238E27FC236}">
                <a16:creationId xmlns:a16="http://schemas.microsoft.com/office/drawing/2014/main" id="{F31A5BB2-5B06-452B-928C-B0CD3E14C285}"/>
              </a:ext>
            </a:extLst>
          </p:cNvPr>
          <p:cNvPicPr>
            <a:picLocks noChangeAspect="1"/>
          </p:cNvPicPr>
          <p:nvPr/>
        </p:nvPicPr>
        <p:blipFill>
          <a:blip r:embed="rId6"/>
          <a:stretch>
            <a:fillRect/>
          </a:stretch>
        </p:blipFill>
        <p:spPr>
          <a:xfrm>
            <a:off x="104775" y="838552"/>
            <a:ext cx="4709637" cy="4304948"/>
          </a:xfrm>
          <a:prstGeom prst="rect">
            <a:avLst/>
          </a:prstGeom>
        </p:spPr>
      </p:pic>
    </p:spTree>
    <p:extLst>
      <p:ext uri="{BB962C8B-B14F-4D97-AF65-F5344CB8AC3E}">
        <p14:creationId xmlns:p14="http://schemas.microsoft.com/office/powerpoint/2010/main" val="8598216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58</a:t>
            </a:fld>
            <a:endParaRPr lang="en-US"/>
          </a:p>
        </p:txBody>
      </p:sp>
      <p:sp>
        <p:nvSpPr>
          <p:cNvPr id="6" name="Title 1"/>
          <p:cNvSpPr>
            <a:spLocks noGrp="1"/>
          </p:cNvSpPr>
          <p:nvPr>
            <p:ph type="title"/>
          </p:nvPr>
        </p:nvSpPr>
        <p:spPr>
          <a:xfrm>
            <a:off x="1" y="319230"/>
            <a:ext cx="9143999" cy="540676"/>
          </a:xfrm>
        </p:spPr>
        <p:txBody>
          <a:bodyPr>
            <a:noAutofit/>
          </a:bodyPr>
          <a:lstStyle/>
          <a:p>
            <a:r>
              <a:rPr lang="en-US" altLang="en-US" sz="2700" dirty="0">
                <a:solidFill>
                  <a:srgbClr val="002E97"/>
                </a:solidFill>
                <a:latin typeface="Times New Roman" panose="02020603050405020304" pitchFamily="18" charset="0"/>
                <a:cs typeface="Times New Roman" panose="02020603050405020304" pitchFamily="18" charset="0"/>
              </a:rPr>
              <a:t>Beta OPUS-Projects 5.0 for RTK/RTN Vectors </a:t>
            </a:r>
          </a:p>
        </p:txBody>
      </p:sp>
      <p:pic>
        <p:nvPicPr>
          <p:cNvPr id="7" name="Content Placeholder 3"/>
          <p:cNvPicPr>
            <a:picLocks noChangeAspect="1"/>
          </p:cNvPicPr>
          <p:nvPr/>
        </p:nvPicPr>
        <p:blipFill>
          <a:blip r:embed="rId4"/>
          <a:stretch>
            <a:fillRect/>
          </a:stretch>
        </p:blipFill>
        <p:spPr>
          <a:xfrm>
            <a:off x="534825" y="1041400"/>
            <a:ext cx="8129501" cy="3907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8" name="Rectangle 7"/>
          <p:cNvSpPr/>
          <p:nvPr/>
        </p:nvSpPr>
        <p:spPr>
          <a:xfrm>
            <a:off x="1433619" y="4526131"/>
            <a:ext cx="6453082" cy="57708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en-US" sz="1575" dirty="0">
                <a:latin typeface="Times New Roman" panose="02020603050405020304" pitchFamily="18" charset="0"/>
                <a:cs typeface="Times New Roman" panose="02020603050405020304" pitchFamily="18" charset="0"/>
              </a:rPr>
              <a:t>NGS is developing a new Standardized </a:t>
            </a:r>
            <a:r>
              <a:rPr lang="en-US" altLang="en-US" sz="1575" b="1" u="sng" dirty="0">
                <a:latin typeface="Times New Roman" panose="02020603050405020304" pitchFamily="18" charset="0"/>
                <a:cs typeface="Times New Roman" panose="02020603050405020304" pitchFamily="18" charset="0"/>
              </a:rPr>
              <a:t>G</a:t>
            </a:r>
            <a:r>
              <a:rPr lang="en-US" altLang="en-US" sz="1575" dirty="0">
                <a:latin typeface="Times New Roman" panose="02020603050405020304" pitchFamily="18" charset="0"/>
                <a:cs typeface="Times New Roman" panose="02020603050405020304" pitchFamily="18" charset="0"/>
              </a:rPr>
              <a:t>NSS </a:t>
            </a:r>
            <a:r>
              <a:rPr lang="en-US" altLang="en-US" sz="1575" b="1" u="sng" dirty="0">
                <a:latin typeface="Times New Roman" panose="02020603050405020304" pitchFamily="18" charset="0"/>
                <a:cs typeface="Times New Roman" panose="02020603050405020304" pitchFamily="18" charset="0"/>
              </a:rPr>
              <a:t>V</a:t>
            </a:r>
            <a:r>
              <a:rPr lang="en-US" altLang="en-US" sz="1575" dirty="0">
                <a:latin typeface="Times New Roman" panose="02020603050405020304" pitchFamily="18" charset="0"/>
                <a:cs typeface="Times New Roman" panose="02020603050405020304" pitchFamily="18" charset="0"/>
              </a:rPr>
              <a:t>ector </a:t>
            </a:r>
            <a:r>
              <a:rPr lang="en-US" altLang="en-US" sz="1575" dirty="0" err="1">
                <a:latin typeface="Times New Roman" panose="02020603050405020304" pitchFamily="18" charset="0"/>
                <a:cs typeface="Times New Roman" panose="02020603050405020304" pitchFamily="18" charset="0"/>
              </a:rPr>
              <a:t>E</a:t>
            </a:r>
            <a:r>
              <a:rPr lang="en-US" altLang="en-US" sz="1575" b="1" u="sng" dirty="0" err="1">
                <a:latin typeface="Times New Roman" panose="02020603050405020304" pitchFamily="18" charset="0"/>
                <a:cs typeface="Times New Roman" panose="02020603050405020304" pitchFamily="18" charset="0"/>
              </a:rPr>
              <a:t>X</a:t>
            </a:r>
            <a:r>
              <a:rPr lang="en-US" altLang="en-US" sz="1575" dirty="0" err="1">
                <a:latin typeface="Times New Roman" panose="02020603050405020304" pitchFamily="18" charset="0"/>
                <a:cs typeface="Times New Roman" panose="02020603050405020304" pitchFamily="18" charset="0"/>
              </a:rPr>
              <a:t>change</a:t>
            </a:r>
            <a:r>
              <a:rPr lang="en-US" altLang="en-US" sz="1575" dirty="0">
                <a:latin typeface="Times New Roman" panose="02020603050405020304" pitchFamily="18" charset="0"/>
                <a:cs typeface="Times New Roman" panose="02020603050405020304" pitchFamily="18" charset="0"/>
              </a:rPr>
              <a:t> Format (GVX) that will be used to ingest vectors into OPUS Projects </a:t>
            </a:r>
            <a:endParaRPr lang="en-US" sz="1575" dirty="0"/>
          </a:p>
        </p:txBody>
      </p:sp>
      <p:sp>
        <p:nvSpPr>
          <p:cNvPr id="9" name="Oval 8"/>
          <p:cNvSpPr/>
          <p:nvPr/>
        </p:nvSpPr>
        <p:spPr>
          <a:xfrm>
            <a:off x="675317" y="3340685"/>
            <a:ext cx="758302" cy="3451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Tree>
    <p:extLst>
      <p:ext uri="{BB962C8B-B14F-4D97-AF65-F5344CB8AC3E}">
        <p14:creationId xmlns:p14="http://schemas.microsoft.com/office/powerpoint/2010/main" val="268455630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59</a:t>
            </a:fld>
            <a:endParaRPr lang="en-US"/>
          </a:p>
        </p:txBody>
      </p:sp>
      <p:pic>
        <p:nvPicPr>
          <p:cNvPr id="4" name="Content Placeholder 3"/>
          <p:cNvPicPr>
            <a:picLocks noChangeAspect="1"/>
          </p:cNvPicPr>
          <p:nvPr/>
        </p:nvPicPr>
        <p:blipFill>
          <a:blip r:embed="rId4"/>
          <a:stretch>
            <a:fillRect/>
          </a:stretch>
        </p:blipFill>
        <p:spPr>
          <a:xfrm>
            <a:off x="304800" y="1057042"/>
            <a:ext cx="8280400" cy="3912389"/>
          </a:xfrm>
          <a:prstGeom prst="rect">
            <a:avLst/>
          </a:prstGeom>
        </p:spPr>
      </p:pic>
      <p:sp>
        <p:nvSpPr>
          <p:cNvPr id="5" name="Oval 4"/>
          <p:cNvSpPr/>
          <p:nvPr/>
        </p:nvSpPr>
        <p:spPr>
          <a:xfrm>
            <a:off x="485168" y="3345176"/>
            <a:ext cx="678656" cy="289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
        <p:nvSpPr>
          <p:cNvPr id="6" name="Oval 5"/>
          <p:cNvSpPr/>
          <p:nvPr/>
        </p:nvSpPr>
        <p:spPr>
          <a:xfrm>
            <a:off x="485168" y="4084527"/>
            <a:ext cx="678656" cy="2902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319230"/>
            <a:ext cx="9143999" cy="540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700" dirty="0">
                <a:solidFill>
                  <a:srgbClr val="002E97"/>
                </a:solidFill>
                <a:latin typeface="Times New Roman" panose="02020603050405020304" pitchFamily="18" charset="0"/>
                <a:cs typeface="Times New Roman" panose="02020603050405020304" pitchFamily="18" charset="0"/>
              </a:rPr>
              <a:t>Beta OPUS-Projects 5.0 for RTK/RTN Vectors : Please Test </a:t>
            </a:r>
          </a:p>
        </p:txBody>
      </p:sp>
    </p:spTree>
    <p:extLst>
      <p:ext uri="{BB962C8B-B14F-4D97-AF65-F5344CB8AC3E}">
        <p14:creationId xmlns:p14="http://schemas.microsoft.com/office/powerpoint/2010/main" val="162323291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6</a:t>
            </a:fld>
            <a:endParaRPr lang="en-US"/>
          </a:p>
        </p:txBody>
      </p:sp>
      <p:sp>
        <p:nvSpPr>
          <p:cNvPr id="7" name="Title 1">
            <a:extLst>
              <a:ext uri="{FF2B5EF4-FFF2-40B4-BE49-F238E27FC236}">
                <a16:creationId xmlns:a16="http://schemas.microsoft.com/office/drawing/2014/main" id="{5707CB8A-857F-4D13-AE22-71B2FE0B56DC}"/>
              </a:ext>
            </a:extLst>
          </p:cNvPr>
          <p:cNvSpPr txBox="1">
            <a:spLocks noGrp="1"/>
          </p:cNvSpPr>
          <p:nvPr>
            <p:ph type="title"/>
          </p:nvPr>
        </p:nvSpPr>
        <p:spPr>
          <a:xfrm>
            <a:off x="0" y="104695"/>
            <a:ext cx="9144000" cy="1081277"/>
          </a:xfrm>
          <a:prstGeom prst="rect">
            <a:avLst/>
          </a:prstGeom>
        </p:spPr>
        <p:txBody>
          <a:bodyPr>
            <a:normAutofit/>
          </a:bodyPr>
          <a:lstStyle/>
          <a:p>
            <a:pPr defTabSz="438911">
              <a:defRPr sz="3455">
                <a:solidFill>
                  <a:srgbClr val="17375E"/>
                </a:solidFill>
                <a:latin typeface="Times New Roman"/>
                <a:ea typeface="Times New Roman"/>
                <a:cs typeface="Times New Roman"/>
                <a:sym typeface="Times New Roman"/>
              </a:defRPr>
            </a:pPr>
            <a:r>
              <a:rPr lang="en-US" dirty="0">
                <a:solidFill>
                  <a:srgbClr val="002E97"/>
                </a:solidFill>
              </a:rPr>
              <a:t>NGS Geospatial Resources Webinar</a:t>
            </a:r>
            <a:endParaRPr dirty="0">
              <a:solidFill>
                <a:srgbClr val="002E97"/>
              </a:solidFill>
            </a:endParaRPr>
          </a:p>
        </p:txBody>
      </p:sp>
      <p:pic>
        <p:nvPicPr>
          <p:cNvPr id="8" name="Picture 7">
            <a:extLst>
              <a:ext uri="{FF2B5EF4-FFF2-40B4-BE49-F238E27FC236}">
                <a16:creationId xmlns:a16="http://schemas.microsoft.com/office/drawing/2014/main" id="{9076F354-BE80-4847-AFFF-F0345D1B9D4E}"/>
              </a:ext>
            </a:extLst>
          </p:cNvPr>
          <p:cNvPicPr>
            <a:picLocks noChangeAspect="1"/>
          </p:cNvPicPr>
          <p:nvPr/>
        </p:nvPicPr>
        <p:blipFill>
          <a:blip r:embed="rId3"/>
          <a:stretch>
            <a:fillRect/>
          </a:stretch>
        </p:blipFill>
        <p:spPr>
          <a:xfrm>
            <a:off x="123991" y="1370797"/>
            <a:ext cx="8896017" cy="2714819"/>
          </a:xfrm>
          <a:prstGeom prst="rect">
            <a:avLst/>
          </a:prstGeom>
        </p:spPr>
      </p:pic>
    </p:spTree>
    <p:extLst>
      <p:ext uri="{BB962C8B-B14F-4D97-AF65-F5344CB8AC3E}">
        <p14:creationId xmlns:p14="http://schemas.microsoft.com/office/powerpoint/2010/main" val="1743311383"/>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57199" y="2545155"/>
            <a:ext cx="2599428" cy="2359029"/>
            <a:chOff x="471381" y="1896635"/>
            <a:chExt cx="2599428" cy="1857569"/>
          </a:xfrm>
        </p:grpSpPr>
        <p:sp>
          <p:nvSpPr>
            <p:cNvPr id="205" name="TextBox 1"/>
            <p:cNvSpPr txBox="1"/>
            <p:nvPr/>
          </p:nvSpPr>
          <p:spPr>
            <a:xfrm>
              <a:off x="471381" y="1896635"/>
              <a:ext cx="2599428" cy="605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Questions</a:t>
              </a:r>
              <a:r>
                <a:rPr dirty="0"/>
                <a:t>?</a:t>
              </a:r>
            </a:p>
          </p:txBody>
        </p:sp>
        <p:sp>
          <p:nvSpPr>
            <p:cNvPr id="206" name="TextBox 3"/>
            <p:cNvSpPr txBox="1"/>
            <p:nvPr/>
          </p:nvSpPr>
          <p:spPr>
            <a:xfrm>
              <a:off x="590542" y="2552522"/>
              <a:ext cx="2361105" cy="508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r>
                <a:rPr lang="en-US" dirty="0">
                  <a:solidFill>
                    <a:srgbClr val="002E97"/>
                  </a:solidFill>
                </a:rPr>
                <a:t>2022 Rocky Mountain Survey Summit</a:t>
              </a:r>
            </a:p>
          </p:txBody>
        </p:sp>
        <p:sp>
          <p:nvSpPr>
            <p:cNvPr id="207" name="TextBox 4"/>
            <p:cNvSpPr txBox="1"/>
            <p:nvPr/>
          </p:nvSpPr>
          <p:spPr>
            <a:xfrm>
              <a:off x="471381" y="3245264"/>
              <a:ext cx="2163411" cy="508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rPr>
                <a:t>Brian Shaw</a:t>
              </a:r>
            </a:p>
            <a:p>
              <a:pPr algn="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grpSp>
      <p:pic>
        <p:nvPicPr>
          <p:cNvPr id="208" name="C:\Users\Brian.Shaw\Desktop\combined_dov.png" descr="C:\Users\Brian.Shaw\Desktop\combined_dov.png"/>
          <p:cNvPicPr>
            <a:picLocks noChangeAspect="1"/>
          </p:cNvPicPr>
          <p:nvPr/>
        </p:nvPicPr>
        <p:blipFill>
          <a:blip r:embed="rId3">
            <a:extLst/>
          </a:blip>
          <a:stretch>
            <a:fillRect/>
          </a:stretch>
        </p:blipFill>
        <p:spPr>
          <a:xfrm>
            <a:off x="3260561" y="714651"/>
            <a:ext cx="5749236" cy="4328461"/>
          </a:xfrm>
          <a:prstGeom prst="rect">
            <a:avLst/>
          </a:prstGeom>
          <a:ln w="12700">
            <a:miter lim="400000"/>
          </a:ln>
        </p:spPr>
      </p:pic>
      <p:sp>
        <p:nvSpPr>
          <p:cNvPr id="209" name="Magnitude of the Deflection of the Vertical"/>
          <p:cNvSpPr txBox="1"/>
          <p:nvPr/>
        </p:nvSpPr>
        <p:spPr>
          <a:xfrm>
            <a:off x="4122943" y="381910"/>
            <a:ext cx="3678249"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lvl1pPr>
          </a:lstStyle>
          <a:p>
            <a:r>
              <a:rPr dirty="0">
                <a:solidFill>
                  <a:srgbClr val="002E97"/>
                </a:solidFill>
              </a:rPr>
              <a:t>Magnitude of the Deflection of the Vertical</a:t>
            </a:r>
          </a:p>
        </p:txBody>
      </p:sp>
      <p:sp>
        <p:nvSpPr>
          <p:cNvPr id="3" name="Slide Number Placeholder 2"/>
          <p:cNvSpPr>
            <a:spLocks noGrp="1"/>
          </p:cNvSpPr>
          <p:nvPr>
            <p:ph type="sldNum" sz="quarter" idx="2"/>
          </p:nvPr>
        </p:nvSpPr>
        <p:spPr/>
        <p:txBody>
          <a:bodyPr/>
          <a:lstStyle/>
          <a:p>
            <a:fld id="{86CB4B4D-7CA3-9044-876B-883B54F8677D}" type="slidenum">
              <a:rPr lang="en-US" smtClean="0"/>
              <a:t>60</a:t>
            </a:fld>
            <a:endParaRPr lang="en-US"/>
          </a:p>
        </p:txBody>
      </p:sp>
      <p:pic>
        <p:nvPicPr>
          <p:cNvPr id="9" name="Picture 8">
            <a:extLst>
              <a:ext uri="{FF2B5EF4-FFF2-40B4-BE49-F238E27FC236}">
                <a16:creationId xmlns:a16="http://schemas.microsoft.com/office/drawing/2014/main" id="{76D0EBF3-41A0-4153-B398-B441D6E69C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779" y="486842"/>
            <a:ext cx="2480266" cy="2026559"/>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txBox="1"/>
          <p:nvPr/>
        </p:nvSpPr>
        <p:spPr>
          <a:xfrm>
            <a:off x="580844" y="4569509"/>
            <a:ext cx="798231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(2021, 2019 recorded sessions)  https://geodesy.noaa.gov/geospatial-summit/</a:t>
            </a:r>
            <a:endParaRPr lang="en-US"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7</a:t>
            </a:fld>
            <a:endParaRPr lang="en-US"/>
          </a:p>
        </p:txBody>
      </p:sp>
      <p:sp>
        <p:nvSpPr>
          <p:cNvPr id="5" name="TextBox 1">
            <a:extLst>
              <a:ext uri="{FF2B5EF4-FFF2-40B4-BE49-F238E27FC236}">
                <a16:creationId xmlns:a16="http://schemas.microsoft.com/office/drawing/2014/main" id="{33850BE7-1F02-4D98-989F-5018554E81CE}"/>
              </a:ext>
            </a:extLst>
          </p:cNvPr>
          <p:cNvSpPr txBox="1"/>
          <p:nvPr/>
        </p:nvSpPr>
        <p:spPr>
          <a:xfrm>
            <a:off x="1055640" y="402226"/>
            <a:ext cx="722248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Geospatial Summits</a:t>
            </a:r>
            <a:endParaRPr sz="3600" dirty="0">
              <a:solidFill>
                <a:srgbClr val="002E97"/>
              </a:solidFill>
            </a:endParaRPr>
          </a:p>
        </p:txBody>
      </p:sp>
      <p:pic>
        <p:nvPicPr>
          <p:cNvPr id="4098" name="Picture 2" descr="side image">
            <a:extLst>
              <a:ext uri="{FF2B5EF4-FFF2-40B4-BE49-F238E27FC236}">
                <a16:creationId xmlns:a16="http://schemas.microsoft.com/office/drawing/2014/main" id="{8E150002-EFB5-47C6-8F34-0856E2183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48" y="161925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781C764-FA8B-4F56-8402-D561105F3B6A}"/>
              </a:ext>
            </a:extLst>
          </p:cNvPr>
          <p:cNvSpPr/>
          <p:nvPr/>
        </p:nvSpPr>
        <p:spPr>
          <a:xfrm>
            <a:off x="2404872" y="1294477"/>
            <a:ext cx="6739128" cy="2554545"/>
          </a:xfrm>
          <a:prstGeom prst="rect">
            <a:avLst/>
          </a:prstGeom>
        </p:spPr>
        <p:txBody>
          <a:bodyPr wrap="square">
            <a:spAutoFit/>
          </a:bodyPr>
          <a:lstStyle/>
          <a:p>
            <a:r>
              <a:rPr lang="en-US" sz="1600" dirty="0">
                <a:solidFill>
                  <a:srgbClr val="002E97"/>
                </a:solidFill>
                <a:latin typeface="Helvetica Neue"/>
              </a:rPr>
              <a:t>The NGS Geospatial Summit provided updated information about the planned modernization of the National Spatial Reference System (NSRS). </a:t>
            </a:r>
          </a:p>
          <a:p>
            <a:pPr>
              <a:buFont typeface="Arial" panose="020B0604020202020204" pitchFamily="34" charset="0"/>
              <a:buChar char="•"/>
            </a:pPr>
            <a:endParaRPr lang="en-US" sz="1600" dirty="0">
              <a:solidFill>
                <a:srgbClr val="002E97"/>
              </a:solidFill>
              <a:latin typeface="Helvetica Neue"/>
            </a:endParaRPr>
          </a:p>
          <a:p>
            <a:pPr>
              <a:buFont typeface="Arial" panose="020B0604020202020204" pitchFamily="34" charset="0"/>
              <a:buChar char="•"/>
            </a:pPr>
            <a:r>
              <a:rPr lang="en-US" sz="1600" dirty="0">
                <a:solidFill>
                  <a:srgbClr val="002E97"/>
                </a:solidFill>
                <a:latin typeface="Helvetica Neue"/>
              </a:rPr>
              <a:t> NGS plans to replace the North American Datum of 1983 (NAD 83) and the North American Vertical Datum of 1988 (NAVD 88) in the coming years. </a:t>
            </a:r>
          </a:p>
          <a:p>
            <a:pPr>
              <a:buFont typeface="Arial" panose="020B0604020202020204" pitchFamily="34" charset="0"/>
              <a:buChar char="•"/>
            </a:pPr>
            <a:endParaRPr lang="en-US" sz="1600" dirty="0">
              <a:solidFill>
                <a:srgbClr val="002E97"/>
              </a:solidFill>
              <a:latin typeface="Helvetica Neue"/>
            </a:endParaRPr>
          </a:p>
          <a:p>
            <a:pPr>
              <a:buFont typeface="Arial" panose="020B0604020202020204" pitchFamily="34" charset="0"/>
              <a:buChar char="•"/>
            </a:pPr>
            <a:r>
              <a:rPr lang="en-US" sz="1600" dirty="0">
                <a:solidFill>
                  <a:srgbClr val="002E97"/>
                </a:solidFill>
                <a:latin typeface="Helvetica Neue"/>
              </a:rPr>
              <a:t> NSRS Modernization will impact federal mapping agencies, engineers, surveyors, and many other geospatial applications and user groups. </a:t>
            </a:r>
          </a:p>
        </p:txBody>
      </p:sp>
    </p:spTree>
    <p:extLst>
      <p:ext uri="{BB962C8B-B14F-4D97-AF65-F5344CB8AC3E}">
        <p14:creationId xmlns:p14="http://schemas.microsoft.com/office/powerpoint/2010/main" val="48602586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1055640" y="402226"/>
            <a:ext cx="746614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NGS Training Center</a:t>
            </a:r>
            <a:endParaRPr sz="3600" dirty="0">
              <a:solidFill>
                <a:srgbClr val="002E97"/>
              </a:solidFill>
            </a:endParaRPr>
          </a:p>
        </p:txBody>
      </p:sp>
      <p:sp>
        <p:nvSpPr>
          <p:cNvPr id="4" name="Rectangle 2"/>
          <p:cNvSpPr txBox="1"/>
          <p:nvPr/>
        </p:nvSpPr>
        <p:spPr>
          <a:xfrm>
            <a:off x="2091179" y="4650368"/>
            <a:ext cx="5395065"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https://geodesy.noaa.gov/web/science_edu/training/</a:t>
            </a:r>
          </a:p>
        </p:txBody>
      </p:sp>
      <p:sp>
        <p:nvSpPr>
          <p:cNvPr id="2" name="Slide Number Placeholder 1"/>
          <p:cNvSpPr>
            <a:spLocks noGrp="1"/>
          </p:cNvSpPr>
          <p:nvPr>
            <p:ph type="sldNum" sz="quarter" idx="2"/>
          </p:nvPr>
        </p:nvSpPr>
        <p:spPr/>
        <p:txBody>
          <a:bodyPr/>
          <a:lstStyle/>
          <a:p>
            <a:fld id="{86CB4B4D-7CA3-9044-876B-883B54F8677D}" type="slidenum">
              <a:rPr lang="en-US" smtClean="0"/>
              <a:t>8</a:t>
            </a:fld>
            <a:endParaRPr lang="en-US"/>
          </a:p>
        </p:txBody>
      </p:sp>
      <p:pic>
        <p:nvPicPr>
          <p:cNvPr id="3" name="Picture 2">
            <a:extLst>
              <a:ext uri="{FF2B5EF4-FFF2-40B4-BE49-F238E27FC236}">
                <a16:creationId xmlns:a16="http://schemas.microsoft.com/office/drawing/2014/main" id="{8A64ED4A-A24E-4AC3-99DB-BA7F4CF74C7B}"/>
              </a:ext>
            </a:extLst>
          </p:cNvPr>
          <p:cNvPicPr>
            <a:picLocks noChangeAspect="1"/>
          </p:cNvPicPr>
          <p:nvPr/>
        </p:nvPicPr>
        <p:blipFill>
          <a:blip r:embed="rId3"/>
          <a:stretch>
            <a:fillRect/>
          </a:stretch>
        </p:blipFill>
        <p:spPr>
          <a:xfrm>
            <a:off x="1985953" y="1009824"/>
            <a:ext cx="5172094" cy="2517994"/>
          </a:xfrm>
          <a:prstGeom prst="rect">
            <a:avLst/>
          </a:prstGeom>
        </p:spPr>
      </p:pic>
      <p:pic>
        <p:nvPicPr>
          <p:cNvPr id="5" name="Picture 4">
            <a:extLst>
              <a:ext uri="{FF2B5EF4-FFF2-40B4-BE49-F238E27FC236}">
                <a16:creationId xmlns:a16="http://schemas.microsoft.com/office/drawing/2014/main" id="{DA14CC57-4A88-44CE-AD76-0230586CF83A}"/>
              </a:ext>
            </a:extLst>
          </p:cNvPr>
          <p:cNvPicPr>
            <a:picLocks noChangeAspect="1"/>
          </p:cNvPicPr>
          <p:nvPr/>
        </p:nvPicPr>
        <p:blipFill>
          <a:blip r:embed="rId4"/>
          <a:stretch>
            <a:fillRect/>
          </a:stretch>
        </p:blipFill>
        <p:spPr>
          <a:xfrm>
            <a:off x="2586351" y="3447925"/>
            <a:ext cx="4040979" cy="1173187"/>
          </a:xfrm>
          <a:prstGeom prst="rect">
            <a:avLst/>
          </a:prstGeom>
        </p:spPr>
      </p:pic>
    </p:spTree>
    <p:extLst>
      <p:ext uri="{BB962C8B-B14F-4D97-AF65-F5344CB8AC3E}">
        <p14:creationId xmlns:p14="http://schemas.microsoft.com/office/powerpoint/2010/main" val="353342403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1119648" y="273494"/>
            <a:ext cx="5824669"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2800" dirty="0">
                <a:solidFill>
                  <a:srgbClr val="002E97"/>
                </a:solidFill>
              </a:rPr>
              <a:t>NGS Resources</a:t>
            </a:r>
            <a:r>
              <a:rPr lang="en-US" sz="2800" dirty="0">
                <a:solidFill>
                  <a:srgbClr val="002E97"/>
                </a:solidFill>
              </a:rPr>
              <a:t> – NGS Training Center</a:t>
            </a:r>
            <a:endParaRPr sz="2800"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9</a:t>
            </a:fld>
            <a:endParaRPr lang="en-US"/>
          </a:p>
        </p:txBody>
      </p:sp>
      <p:pic>
        <p:nvPicPr>
          <p:cNvPr id="8" name="Picture 2">
            <a:extLst>
              <a:ext uri="{FF2B5EF4-FFF2-40B4-BE49-F238E27FC236}">
                <a16:creationId xmlns:a16="http://schemas.microsoft.com/office/drawing/2014/main" id="{FBAAB9E2-800B-4546-9142-62EBCCD6C2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963" b="6466"/>
          <a:stretch/>
        </p:blipFill>
        <p:spPr bwMode="auto">
          <a:xfrm>
            <a:off x="0" y="3100797"/>
            <a:ext cx="4572000" cy="204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6DCB2A8F-1E47-4949-B208-4F656ADC0DB2}"/>
              </a:ext>
            </a:extLst>
          </p:cNvPr>
          <p:cNvPicPr>
            <a:picLocks noChangeAspect="1"/>
          </p:cNvPicPr>
          <p:nvPr/>
        </p:nvPicPr>
        <p:blipFill rotWithShape="1">
          <a:blip r:embed="rId4">
            <a:extLst>
              <a:ext uri="{28A0092B-C50C-407E-A947-70E740481C1C}">
                <a14:useLocalDpi xmlns:a14="http://schemas.microsoft.com/office/drawing/2010/main" val="0"/>
              </a:ext>
            </a:extLst>
          </a:blip>
          <a:srcRect t="19156" b="4537"/>
          <a:stretch/>
        </p:blipFill>
        <p:spPr bwMode="auto">
          <a:xfrm>
            <a:off x="0" y="749671"/>
            <a:ext cx="4572000" cy="248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2735C4D4-2E2E-492C-BF25-4584F59BF6C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747228"/>
            <a:ext cx="457200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F73A25B0-3A6A-4AE2-94B8-C1B8D7B73C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473" r="35784" b="6889"/>
          <a:stretch/>
        </p:blipFill>
        <p:spPr bwMode="auto">
          <a:xfrm>
            <a:off x="4572001" y="2980944"/>
            <a:ext cx="2066544" cy="216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7">
            <a:extLst>
              <a:ext uri="{FF2B5EF4-FFF2-40B4-BE49-F238E27FC236}">
                <a16:creationId xmlns:a16="http://schemas.microsoft.com/office/drawing/2014/main" id="{BFCC27EB-F0C8-43B6-A431-744FD5BC28CD}"/>
              </a:ext>
            </a:extLst>
          </p:cNvPr>
          <p:cNvSpPr txBox="1">
            <a:spLocks noChangeArrowheads="1"/>
          </p:cNvSpPr>
          <p:nvPr/>
        </p:nvSpPr>
        <p:spPr bwMode="auto">
          <a:xfrm>
            <a:off x="7534656" y="747228"/>
            <a:ext cx="1609344"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800" dirty="0">
                <a:solidFill>
                  <a:schemeClr val="bg1"/>
                </a:solidFill>
                <a:latin typeface="Arial" panose="020B0604020202020204" pitchFamily="34" charset="0"/>
              </a:rPr>
              <a:t>Leveling</a:t>
            </a:r>
          </a:p>
          <a:p>
            <a:pPr>
              <a:spcBef>
                <a:spcPct val="0"/>
              </a:spcBef>
              <a:buFontTx/>
              <a:buNone/>
            </a:pPr>
            <a:r>
              <a:rPr lang="en-US" altLang="en-US" sz="2800" dirty="0">
                <a:solidFill>
                  <a:schemeClr val="bg1"/>
                </a:solidFill>
                <a:latin typeface="Arial" panose="020B0604020202020204" pitchFamily="34" charset="0"/>
              </a:rPr>
              <a:t>Training</a:t>
            </a:r>
          </a:p>
        </p:txBody>
      </p:sp>
    </p:spTree>
    <p:extLst>
      <p:ext uri="{BB962C8B-B14F-4D97-AF65-F5344CB8AC3E}">
        <p14:creationId xmlns:p14="http://schemas.microsoft.com/office/powerpoint/2010/main" val="2198430043"/>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5891</TotalTime>
  <Words>3863</Words>
  <Application>Microsoft Office PowerPoint</Application>
  <PresentationFormat>On-screen Show (16:9)</PresentationFormat>
  <Paragraphs>538</Paragraphs>
  <Slides>60</Slides>
  <Notes>48</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70" baseType="lpstr">
      <vt:lpstr>MS PGothic</vt:lpstr>
      <vt:lpstr>MS PGothic</vt:lpstr>
      <vt:lpstr>Arial</vt:lpstr>
      <vt:lpstr>Arial Black</vt:lpstr>
      <vt:lpstr>Calibri</vt:lpstr>
      <vt:lpstr>Helvetica</vt:lpstr>
      <vt:lpstr>Helvetica Neue</vt:lpstr>
      <vt:lpstr>Times New Roman</vt:lpstr>
      <vt:lpstr>Office Theme</vt:lpstr>
      <vt:lpstr>Bitmap Image</vt:lpstr>
      <vt:lpstr>Modernizing the National Spatial Reference System (NSRS)</vt:lpstr>
      <vt:lpstr>PowerPoint Presentation</vt:lpstr>
      <vt:lpstr>PowerPoint Presentation</vt:lpstr>
      <vt:lpstr>PowerPoint Presentation</vt:lpstr>
      <vt:lpstr>PowerPoint Presentation</vt:lpstr>
      <vt:lpstr>NGS Geospatial Resources Webinar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NAVD 88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OPUS Shared Solutions Dashboard</vt:lpstr>
      <vt:lpstr>OPUS Shared Solutions in Colorado</vt:lpstr>
      <vt:lpstr>OPUS Shared Solutions in Wyoming</vt:lpstr>
      <vt:lpstr>PowerPoint Presentation</vt:lpstr>
      <vt:lpstr>Mark Recovery Dashboard</vt:lpstr>
      <vt:lpstr>Mark Recoveries in Colorado (627)</vt:lpstr>
      <vt:lpstr>Mark Recoveries in Wyoming (144)</vt:lpstr>
      <vt:lpstr>Best ways to determine coordinates in Modernized NSRS  </vt:lpstr>
      <vt:lpstr>PowerPoint Presentation</vt:lpstr>
      <vt:lpstr>PowerPoint Presentation</vt:lpstr>
      <vt:lpstr>Blue Print 3: Working in the Modernized NSRS 2020 Updated Edition with Use Cases</vt:lpstr>
      <vt:lpstr>PowerPoint Presentation</vt:lpstr>
      <vt:lpstr>PowerPoint Presentation</vt:lpstr>
      <vt:lpstr>NGS ArcGIS Online Resources</vt:lpstr>
      <vt:lpstr>PowerPoint Presentation</vt:lpstr>
      <vt:lpstr>PowerPoint Presentation</vt:lpstr>
      <vt:lpstr>Beta OPUS-Projects 5.0 for RTK/RTN Vectors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in a Dynamic National Spatial Reference System</dc:title>
  <dc:creator>Brian Shaw</dc:creator>
  <cp:lastModifiedBy>Brian Shaw</cp:lastModifiedBy>
  <cp:revision>158</cp:revision>
  <dcterms:modified xsi:type="dcterms:W3CDTF">2022-05-02T23:20:39Z</dcterms:modified>
</cp:coreProperties>
</file>