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3"/>
  </p:notesMasterIdLst>
  <p:sldIdLst>
    <p:sldId id="256" r:id="rId2"/>
    <p:sldId id="281" r:id="rId3"/>
    <p:sldId id="280" r:id="rId4"/>
    <p:sldId id="323" r:id="rId5"/>
    <p:sldId id="333" r:id="rId6"/>
    <p:sldId id="359" r:id="rId7"/>
    <p:sldId id="334" r:id="rId8"/>
    <p:sldId id="258" r:id="rId9"/>
    <p:sldId id="328" r:id="rId10"/>
    <p:sldId id="339" r:id="rId11"/>
    <p:sldId id="342" r:id="rId12"/>
    <p:sldId id="341" r:id="rId13"/>
    <p:sldId id="293" r:id="rId14"/>
    <p:sldId id="260" r:id="rId15"/>
    <p:sldId id="262" r:id="rId16"/>
    <p:sldId id="261" r:id="rId17"/>
    <p:sldId id="285" r:id="rId18"/>
    <p:sldId id="287" r:id="rId19"/>
    <p:sldId id="263" r:id="rId20"/>
    <p:sldId id="296" r:id="rId21"/>
    <p:sldId id="269" r:id="rId22"/>
    <p:sldId id="274" r:id="rId23"/>
    <p:sldId id="326" r:id="rId24"/>
    <p:sldId id="325" r:id="rId25"/>
    <p:sldId id="358" r:id="rId26"/>
    <p:sldId id="271" r:id="rId27"/>
    <p:sldId id="329" r:id="rId28"/>
    <p:sldId id="272" r:id="rId29"/>
    <p:sldId id="273" r:id="rId30"/>
    <p:sldId id="295" r:id="rId31"/>
    <p:sldId id="275" r:id="rId32"/>
    <p:sldId id="317" r:id="rId33"/>
    <p:sldId id="309" r:id="rId34"/>
    <p:sldId id="303" r:id="rId35"/>
    <p:sldId id="277" r:id="rId36"/>
    <p:sldId id="279" r:id="rId37"/>
    <p:sldId id="276" r:id="rId38"/>
    <p:sldId id="355" r:id="rId39"/>
    <p:sldId id="348" r:id="rId40"/>
    <p:sldId id="338" r:id="rId41"/>
    <p:sldId id="282" r:id="rId42"/>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97"/>
    <a:srgbClr val="228E77"/>
    <a:srgbClr val="2B2B2B"/>
    <a:srgbClr val="667995"/>
    <a:srgbClr val="17375E"/>
    <a:srgbClr val="DFE9F3"/>
    <a:srgbClr val="9C9C9C"/>
    <a:srgbClr val="455569"/>
    <a:srgbClr val="2C4B6F"/>
    <a:srgbClr val="556F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5" autoAdjust="0"/>
    <p:restoredTop sz="91579" autoAdjust="0"/>
  </p:normalViewPr>
  <p:slideViewPr>
    <p:cSldViewPr snapToGrid="0">
      <p:cViewPr varScale="1">
        <p:scale>
          <a:sx n="135" d="100"/>
          <a:sy n="135" d="100"/>
        </p:scale>
        <p:origin x="144" y="300"/>
      </p:cViewPr>
      <p:guideLst/>
    </p:cSldViewPr>
  </p:slideViewPr>
  <p:notesTextViewPr>
    <p:cViewPr>
      <p:scale>
        <a:sx n="3" d="2"/>
        <a:sy n="3" d="2"/>
      </p:scale>
      <p:origin x="0" y="0"/>
    </p:cViewPr>
  </p:notesTextViewPr>
  <p:sorterViewPr>
    <p:cViewPr varScale="1">
      <p:scale>
        <a:sx n="1" d="1"/>
        <a:sy n="1" d="1"/>
      </p:scale>
      <p:origin x="0" y="-390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en.wikipedia.org/wiki/Philosophi%C3%A6_Naturalis_Principia_Mathematica" TargetMode="External"/><Relationship Id="rId13" Type="http://schemas.openxmlformats.org/officeDocument/2006/relationships/hyperlink" Target="https://en.wikipedia.org/wiki/Geodesic_(general_relativity)" TargetMode="External"/><Relationship Id="rId3" Type="http://schemas.openxmlformats.org/officeDocument/2006/relationships/hyperlink" Target="https://en.wikipedia.org/wiki/Common_Era" TargetMode="External"/><Relationship Id="rId7" Type="http://schemas.openxmlformats.org/officeDocument/2006/relationships/hyperlink" Target="https://en.wikipedia.org/wiki/Sir_Isaac_Newton" TargetMode="External"/><Relationship Id="rId12" Type="http://schemas.openxmlformats.org/officeDocument/2006/relationships/hyperlink" Target="https://en.wikipedia.org/wiki/Curvature"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en.wikipedia.org/wiki/Gravitational_potential_energy" TargetMode="External"/><Relationship Id="rId11" Type="http://schemas.openxmlformats.org/officeDocument/2006/relationships/hyperlink" Target="https://en.wikipedia.org/wiki/Spacetime" TargetMode="External"/><Relationship Id="rId5" Type="http://schemas.openxmlformats.org/officeDocument/2006/relationships/hyperlink" Target="https://en.wikipedia.org/wiki/Al-Khazini" TargetMode="External"/><Relationship Id="rId10" Type="http://schemas.openxmlformats.org/officeDocument/2006/relationships/hyperlink" Target="https://en.wikipedia.org/wiki/General_relativity" TargetMode="External"/><Relationship Id="rId4" Type="http://schemas.openxmlformats.org/officeDocument/2006/relationships/hyperlink" Target="https://en.wikipedia.org/wiki/Geocentric" TargetMode="External"/><Relationship Id="rId9" Type="http://schemas.openxmlformats.org/officeDocument/2006/relationships/hyperlink" Target="https://en.wikipedia.org/wiki/Inverse-square_law"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beta.ngs.noaa.gov/GEOID/xGEOID20/"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usgs.gov/news/update-magnitude-71-earthquake-southern-california?qt-news_science_products=7#qt-news_science_products"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cunycis.maps.arcgis.com/apps/webappviewer/index.html?id=5f516f41baa84f9ba9e8207c2005ee4d"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2949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Models</a:t>
            </a:r>
            <a:r>
              <a:rPr lang="en-US" baseline="0" dirty="0"/>
              <a:t> are used to simplify complex phenomena for humans and computers to understand and perform calculations and analysis.</a:t>
            </a:r>
            <a:endParaRPr lang="en-US" dirty="0"/>
          </a:p>
          <a:p>
            <a:r>
              <a:rPr lang="en-US" dirty="0"/>
              <a:t>The geoid is an approximation of sea level and used to calculate</a:t>
            </a:r>
            <a:r>
              <a:rPr lang="en-US" baseline="0" dirty="0"/>
              <a:t> elevations (</a:t>
            </a:r>
            <a:r>
              <a:rPr lang="en-US" baseline="0" dirty="0" err="1"/>
              <a:t>orthometric</a:t>
            </a:r>
            <a:r>
              <a:rPr lang="en-US" baseline="0" dirty="0"/>
              <a:t> heights) above this “sea level” surface</a:t>
            </a:r>
            <a:endParaRPr lang="en-US" dirty="0"/>
          </a:p>
          <a:p>
            <a:endParaRPr lang="en-US" dirty="0"/>
          </a:p>
          <a:p>
            <a:r>
              <a:rPr lang="en-US" dirty="0"/>
              <a:t>Spheroid image https://www.kisspng.com/png-sphere-shape-ball-grid-line-circle-draw-5378189/</a:t>
            </a:r>
          </a:p>
          <a:p>
            <a:pPr marL="0" marR="0" lvl="0" indent="0" defTabSz="914400" eaLnBrk="1" fontAlgn="auto" latinLnBrk="0" hangingPunct="1">
              <a:lnSpc>
                <a:spcPct val="100000"/>
              </a:lnSpc>
              <a:spcBef>
                <a:spcPts val="0"/>
              </a:spcBef>
              <a:spcAft>
                <a:spcPts val="0"/>
              </a:spcAft>
              <a:buClrTx/>
              <a:buSzTx/>
              <a:buFontTx/>
              <a:buNone/>
              <a:tabLst/>
              <a:defRPr/>
            </a:pPr>
            <a:r>
              <a:rPr lang="en-US" dirty="0"/>
              <a:t>Ellipsoid</a:t>
            </a:r>
            <a:r>
              <a:rPr lang="en-US" baseline="0" dirty="0"/>
              <a:t> </a:t>
            </a:r>
            <a:r>
              <a:rPr lang="en-US" dirty="0"/>
              <a:t>image https://www.kisspng.com/png-figure-of-the-earth-oblate-spheroid-ellipsoid-4129812/</a:t>
            </a:r>
          </a:p>
          <a:p>
            <a:r>
              <a:rPr lang="en-US" dirty="0"/>
              <a:t>Geoid Image https://www.reddit.com/r/MapPorn/comments/3xf6a0/geoid_height_of_new_global_gravity_field_models/</a:t>
            </a:r>
          </a:p>
        </p:txBody>
      </p:sp>
    </p:spTree>
    <p:extLst>
      <p:ext uri="{BB962C8B-B14F-4D97-AF65-F5344CB8AC3E}">
        <p14:creationId xmlns:p14="http://schemas.microsoft.com/office/powerpoint/2010/main" val="2568463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is a datum? https://oceanservice.noaa.gov/facts/datum.html</a:t>
            </a:r>
          </a:p>
          <a:p>
            <a:r>
              <a:rPr lang="en-US" dirty="0" err="1"/>
              <a:t>Datums</a:t>
            </a:r>
            <a:r>
              <a:rPr lang="en-US" baseline="0" dirty="0"/>
              <a:t> Overview https://geodesy.noaa.gov/datums/</a:t>
            </a:r>
          </a:p>
          <a:p>
            <a:r>
              <a:rPr lang="en-US" baseline="0" dirty="0"/>
              <a:t>New </a:t>
            </a:r>
            <a:r>
              <a:rPr lang="en-US" baseline="0" dirty="0" err="1"/>
              <a:t>Datums</a:t>
            </a:r>
            <a:r>
              <a:rPr lang="en-US" baseline="0" dirty="0"/>
              <a:t> https://geodesy.noaa.gov/datums/newdatums/</a:t>
            </a:r>
          </a:p>
          <a:p>
            <a:r>
              <a:rPr lang="en-US" baseline="0" dirty="0"/>
              <a:t>Horizontal and Geometric </a:t>
            </a:r>
            <a:r>
              <a:rPr lang="en-US" baseline="0" dirty="0" err="1"/>
              <a:t>Datums</a:t>
            </a:r>
            <a:r>
              <a:rPr lang="en-US" baseline="0" dirty="0"/>
              <a:t> https://geodesy.noaa.gov/datums/horizontal/</a:t>
            </a:r>
          </a:p>
          <a:p>
            <a:r>
              <a:rPr lang="en-US" baseline="0" dirty="0"/>
              <a:t>Vertical </a:t>
            </a:r>
            <a:r>
              <a:rPr lang="en-US" baseline="0" dirty="0" err="1"/>
              <a:t>Datums</a:t>
            </a:r>
            <a:r>
              <a:rPr lang="en-US" baseline="0" dirty="0"/>
              <a:t> https://geodesy.noaa.gov/datums/vertical/</a:t>
            </a:r>
          </a:p>
          <a:p>
            <a:endParaRPr lang="en-US" dirty="0"/>
          </a:p>
          <a:p>
            <a:r>
              <a:rPr lang="en-US" dirty="0"/>
              <a:t>A Datum or reference frame is in essence</a:t>
            </a:r>
            <a:r>
              <a:rPr lang="en-US" baseline="0" dirty="0"/>
              <a:t> a reference surface or framework to reference your data to for consistency.</a:t>
            </a:r>
          </a:p>
          <a:p>
            <a:endParaRPr lang="en-US" baseline="0" dirty="0"/>
          </a:p>
          <a:p>
            <a:r>
              <a:rPr lang="en-US" baseline="0" dirty="0"/>
              <a:t>In the first image on the right there is a person who has been measuring their height over time (2017-2019 in this example).  For consistency you can imagine that the floor next to the wall they are being measured is this ‘reference surface’ or datum.  Lets say the first measurement was taken when the floor was carpet and you installed hard wood floors before the 2018 measurement you would have in essence changed the ‘reference surface’ and it would be inaccurate to compare the 2018 and 2019 values without a proper transformation, or height offset value.</a:t>
            </a:r>
          </a:p>
          <a:p>
            <a:endParaRPr lang="en-US" baseline="0" dirty="0"/>
          </a:p>
          <a:p>
            <a:r>
              <a:rPr lang="en-US" baseline="0" dirty="0"/>
              <a:t>The second image (when animating) shows why you should not try to compare values when using two different reference surfaces.</a:t>
            </a:r>
          </a:p>
          <a:p>
            <a:endParaRPr lang="en-US" dirty="0"/>
          </a:p>
        </p:txBody>
      </p:sp>
    </p:spTree>
    <p:extLst>
      <p:ext uri="{BB962C8B-B14F-4D97-AF65-F5344CB8AC3E}">
        <p14:creationId xmlns:p14="http://schemas.microsoft.com/office/powerpoint/2010/main" val="3128881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latin typeface="+mj-lt"/>
                <a:ea typeface="+mj-ea"/>
                <a:cs typeface="+mj-cs"/>
                <a:sym typeface="Calibri"/>
              </a:rPr>
              <a:t>Galileo graphic</a:t>
            </a:r>
            <a:r>
              <a:rPr lang="en-US" sz="1200" b="0" i="0" u="none" strike="noStrike" baseline="0" dirty="0">
                <a:effectLst/>
                <a:latin typeface="+mj-lt"/>
                <a:ea typeface="+mj-ea"/>
                <a:cs typeface="+mj-cs"/>
                <a:sym typeface="Calibri"/>
              </a:rPr>
              <a:t> https://commons.wikimedia.org/wiki/File:GalilEXP.jpg</a:t>
            </a:r>
            <a:endParaRPr lang="en-US" sz="1200" b="0" i="0" u="none" strike="noStrike" dirty="0">
              <a:effectLst/>
              <a:latin typeface="+mj-lt"/>
              <a:ea typeface="+mj-ea"/>
              <a:cs typeface="+mj-cs"/>
              <a:sym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err="1">
                <a:effectLst/>
                <a:latin typeface="+mj-lt"/>
                <a:ea typeface="+mj-ea"/>
                <a:cs typeface="+mj-cs"/>
                <a:sym typeface="Calibri"/>
              </a:rPr>
              <a:t>Spacetime</a:t>
            </a:r>
            <a:r>
              <a:rPr lang="en-US" sz="1200" b="0" i="0" u="none" strike="noStrike" dirty="0">
                <a:effectLst/>
                <a:latin typeface="+mj-lt"/>
                <a:ea typeface="+mj-ea"/>
                <a:cs typeface="+mj-cs"/>
                <a:sym typeface="Calibri"/>
              </a:rPr>
              <a:t> curvature</a:t>
            </a:r>
            <a:r>
              <a:rPr lang="en-US" sz="1200" b="0" i="0" u="none" strike="noStrike" baseline="0" dirty="0">
                <a:effectLst/>
                <a:latin typeface="+mj-lt"/>
                <a:ea typeface="+mj-ea"/>
                <a:cs typeface="+mj-cs"/>
                <a:sym typeface="Calibri"/>
              </a:rPr>
              <a:t> graphic https://www.nasa.gov/mission_pages/gpb/gpb_012.html</a:t>
            </a:r>
            <a:endParaRPr lang="en-US" sz="1200" b="0" i="0" u="none" strike="noStrike" dirty="0">
              <a:effectLst/>
              <a:latin typeface="+mj-lt"/>
              <a:ea typeface="+mj-ea"/>
              <a:cs typeface="+mj-cs"/>
              <a:sym typeface="Calibri"/>
            </a:endParaRPr>
          </a:p>
          <a:p>
            <a:pPr rtl="0"/>
            <a:endParaRPr lang="en-US" sz="1200" b="0" i="0" u="none" strike="noStrike" dirty="0">
              <a:effectLst/>
              <a:latin typeface="+mj-lt"/>
              <a:ea typeface="+mj-ea"/>
              <a:cs typeface="+mj-cs"/>
              <a:sym typeface="Calibri"/>
            </a:endParaRPr>
          </a:p>
          <a:p>
            <a:pPr rtl="0"/>
            <a:r>
              <a:rPr lang="en-US" sz="1200" b="0" i="0" u="none" strike="noStrike" dirty="0">
                <a:effectLst/>
                <a:latin typeface="+mj-lt"/>
                <a:ea typeface="+mj-ea"/>
                <a:cs typeface="+mj-cs"/>
                <a:sym typeface="Calibri"/>
              </a:rPr>
              <a:t>Aristotle (384–322 </a:t>
            </a:r>
            <a:r>
              <a:rPr lang="en-US" sz="1200" b="0" i="0" u="sng" strike="noStrike" dirty="0">
                <a:effectLst/>
                <a:latin typeface="+mj-lt"/>
                <a:ea typeface="+mj-ea"/>
                <a:cs typeface="+mj-cs"/>
                <a:sym typeface="Calibri"/>
                <a:hlinkClick r:id="rId3"/>
              </a:rPr>
              <a:t>BCE</a:t>
            </a:r>
            <a:r>
              <a:rPr lang="en-US" sz="1200" b="0" i="0" u="none" strike="noStrike" dirty="0">
                <a:effectLst/>
                <a:latin typeface="+mj-lt"/>
                <a:ea typeface="+mj-ea"/>
                <a:cs typeface="+mj-cs"/>
                <a:sym typeface="Calibri"/>
              </a:rPr>
              <a:t>)</a:t>
            </a:r>
            <a:endParaRPr lang="en-US" b="0" dirty="0">
              <a:effectLst/>
            </a:endParaRPr>
          </a:p>
          <a:p>
            <a:pPr rtl="0"/>
            <a:r>
              <a:rPr lang="en-US" sz="1200" b="0" i="0" u="none" strike="noStrike" dirty="0">
                <a:effectLst/>
                <a:latin typeface="+mj-lt"/>
                <a:ea typeface="+mj-ea"/>
                <a:cs typeface="+mj-cs"/>
                <a:sym typeface="Calibri"/>
              </a:rPr>
              <a:t>Objects fall at a speed proportional to their mass.</a:t>
            </a:r>
            <a:endParaRPr lang="en-US" b="0" dirty="0">
              <a:effectLst/>
            </a:endParaRPr>
          </a:p>
          <a:p>
            <a:pPr rtl="0"/>
            <a:r>
              <a:rPr lang="en-US" sz="1200" b="0" i="0" u="none" strike="noStrike" dirty="0">
                <a:effectLst/>
                <a:latin typeface="+mj-lt"/>
                <a:ea typeface="+mj-ea"/>
                <a:cs typeface="+mj-cs"/>
                <a:sym typeface="Calibri"/>
              </a:rPr>
              <a:t>The Aristotelian explanation of gravity is that all bodies move toward their natural place. For the elements earth and water, that place is the center of the (</a:t>
            </a:r>
            <a:r>
              <a:rPr lang="en-US" sz="1200" b="0" i="0" u="sng" strike="noStrike" dirty="0">
                <a:effectLst/>
                <a:latin typeface="+mj-lt"/>
                <a:ea typeface="+mj-ea"/>
                <a:cs typeface="+mj-cs"/>
                <a:sym typeface="Calibri"/>
                <a:hlinkClick r:id="rId4"/>
              </a:rPr>
              <a:t>geocentric</a:t>
            </a:r>
            <a:r>
              <a:rPr lang="en-US" sz="1200" b="0" i="0" u="none" strike="noStrike" dirty="0">
                <a:effectLst/>
                <a:latin typeface="+mj-lt"/>
                <a:ea typeface="+mj-ea"/>
                <a:cs typeface="+mj-cs"/>
                <a:sym typeface="Calibri"/>
              </a:rPr>
              <a:t>) universe;</a:t>
            </a:r>
            <a:endParaRPr lang="en-US" b="0" dirty="0">
              <a:effectLst/>
            </a:endParaRPr>
          </a:p>
          <a:p>
            <a:pPr rtl="0"/>
            <a:br>
              <a:rPr lang="en-US" b="0" dirty="0">
                <a:effectLst/>
              </a:rPr>
            </a:br>
            <a:r>
              <a:rPr lang="en-US" sz="1200" b="0" i="0" u="none" strike="noStrike" dirty="0">
                <a:effectLst/>
                <a:latin typeface="+mj-lt"/>
                <a:ea typeface="+mj-ea"/>
                <a:cs typeface="+mj-cs"/>
                <a:sym typeface="Calibri"/>
              </a:rPr>
              <a:t>al-</a:t>
            </a:r>
            <a:r>
              <a:rPr lang="en-US" sz="1200" b="0" i="0" u="none" strike="noStrike" dirty="0" err="1">
                <a:effectLst/>
                <a:latin typeface="+mj-lt"/>
                <a:ea typeface="+mj-ea"/>
                <a:cs typeface="+mj-cs"/>
                <a:sym typeface="Calibri"/>
              </a:rPr>
              <a:t>Khazini</a:t>
            </a:r>
            <a:r>
              <a:rPr lang="en-US" sz="1200" b="0" i="0" u="none" strike="noStrike" dirty="0">
                <a:effectLst/>
                <a:latin typeface="+mj-lt"/>
                <a:ea typeface="+mj-ea"/>
                <a:cs typeface="+mj-cs"/>
                <a:sym typeface="Calibri"/>
              </a:rPr>
              <a:t> (11th to 12th centuries)</a:t>
            </a:r>
            <a:endParaRPr lang="en-US" b="0" dirty="0">
              <a:effectLst/>
            </a:endParaRPr>
          </a:p>
          <a:p>
            <a:pPr rtl="0"/>
            <a:r>
              <a:rPr lang="en-US" sz="1200" b="0" i="0" u="none" strike="noStrike" dirty="0">
                <a:effectLst/>
                <a:latin typeface="+mj-lt"/>
                <a:ea typeface="+mj-ea"/>
                <a:cs typeface="+mj-cs"/>
                <a:sym typeface="Calibri"/>
              </a:rPr>
              <a:t>In 1121, </a:t>
            </a:r>
            <a:r>
              <a:rPr lang="en-US" sz="1200" b="0" i="0" u="sng" strike="noStrike" dirty="0">
                <a:effectLst/>
                <a:latin typeface="+mj-lt"/>
                <a:ea typeface="+mj-ea"/>
                <a:cs typeface="+mj-cs"/>
                <a:sym typeface="Calibri"/>
                <a:hlinkClick r:id="rId5"/>
              </a:rPr>
              <a:t>al-</a:t>
            </a:r>
            <a:r>
              <a:rPr lang="en-US" sz="1200" b="0" i="0" u="sng" strike="noStrike" dirty="0" err="1">
                <a:effectLst/>
                <a:latin typeface="+mj-lt"/>
                <a:ea typeface="+mj-ea"/>
                <a:cs typeface="+mj-cs"/>
                <a:sym typeface="Calibri"/>
                <a:hlinkClick r:id="rId5"/>
              </a:rPr>
              <a:t>Khazini</a:t>
            </a:r>
            <a:r>
              <a:rPr lang="en-US" sz="1200" b="0" i="0" u="none" strike="noStrike" dirty="0">
                <a:effectLst/>
                <a:latin typeface="+mj-lt"/>
                <a:ea typeface="+mj-ea"/>
                <a:cs typeface="+mj-cs"/>
                <a:sym typeface="Calibri"/>
              </a:rPr>
              <a:t>, in </a:t>
            </a:r>
            <a:r>
              <a:rPr lang="en-US" sz="1200" b="0" i="1" u="none" strike="noStrike" dirty="0">
                <a:effectLst/>
                <a:latin typeface="+mj-lt"/>
                <a:ea typeface="+mj-ea"/>
                <a:cs typeface="+mj-cs"/>
                <a:sym typeface="Calibri"/>
              </a:rPr>
              <a:t>The Book of the Balance of Wisdom</a:t>
            </a:r>
            <a:r>
              <a:rPr lang="en-US" sz="1200" b="0" i="0" u="none" strike="noStrike" dirty="0">
                <a:effectLst/>
                <a:latin typeface="+mj-lt"/>
                <a:ea typeface="+mj-ea"/>
                <a:cs typeface="+mj-cs"/>
                <a:sym typeface="Calibri"/>
              </a:rPr>
              <a:t>, proposed that the gravity and </a:t>
            </a:r>
            <a:r>
              <a:rPr lang="en-US" sz="1200" b="0" i="0" u="sng" strike="noStrike" dirty="0">
                <a:effectLst/>
                <a:latin typeface="+mj-lt"/>
                <a:ea typeface="+mj-ea"/>
                <a:cs typeface="+mj-cs"/>
                <a:sym typeface="Calibri"/>
                <a:hlinkClick r:id="rId6"/>
              </a:rPr>
              <a:t>gravitational potential energy</a:t>
            </a:r>
            <a:r>
              <a:rPr lang="en-US" sz="1200" b="0" i="0" u="none" strike="noStrike" dirty="0">
                <a:effectLst/>
                <a:latin typeface="+mj-lt"/>
                <a:ea typeface="+mj-ea"/>
                <a:cs typeface="+mj-cs"/>
                <a:sym typeface="Calibri"/>
              </a:rPr>
              <a:t> of a body varies depending on its distance from the </a:t>
            </a:r>
            <a:r>
              <a:rPr lang="en-US" sz="1200" b="0" i="0" u="none" strike="noStrike" dirty="0" err="1">
                <a:effectLst/>
                <a:latin typeface="+mj-lt"/>
                <a:ea typeface="+mj-ea"/>
                <a:cs typeface="+mj-cs"/>
                <a:sym typeface="Calibri"/>
              </a:rPr>
              <a:t>centre</a:t>
            </a:r>
            <a:r>
              <a:rPr lang="en-US" sz="1200" b="0" i="0" u="none" strike="noStrike" dirty="0">
                <a:effectLst/>
                <a:latin typeface="+mj-lt"/>
                <a:ea typeface="+mj-ea"/>
                <a:cs typeface="+mj-cs"/>
                <a:sym typeface="Calibri"/>
              </a:rPr>
              <a:t> of the Earth.</a:t>
            </a:r>
            <a:endParaRPr lang="en-US" b="0" dirty="0">
              <a:effectLst/>
            </a:endParaRPr>
          </a:p>
          <a:p>
            <a:pPr rtl="0"/>
            <a:br>
              <a:rPr lang="en-US" b="0" dirty="0">
                <a:effectLst/>
              </a:rPr>
            </a:br>
            <a:r>
              <a:rPr lang="en-US" sz="1200" b="0" i="0" u="none" strike="noStrike" dirty="0">
                <a:effectLst/>
                <a:latin typeface="+mj-lt"/>
                <a:ea typeface="+mj-ea"/>
                <a:cs typeface="+mj-cs"/>
                <a:sym typeface="Calibri"/>
              </a:rPr>
              <a:t>Galileo Galilei (1564-1642)</a:t>
            </a:r>
            <a:endParaRPr lang="en-US" b="0" dirty="0">
              <a:effectLst/>
            </a:endParaRPr>
          </a:p>
          <a:p>
            <a:pPr rtl="0"/>
            <a:r>
              <a:rPr lang="en-US" sz="1200" b="0" i="0" u="none" strike="noStrike" dirty="0">
                <a:effectLst/>
                <a:latin typeface="+mj-lt"/>
                <a:ea typeface="+mj-ea"/>
                <a:cs typeface="+mj-cs"/>
                <a:sym typeface="Calibri"/>
              </a:rPr>
              <a:t>Leaning Tower of Pisa Experiment (1589-92) - Law of Falling Bodies</a:t>
            </a:r>
            <a:endParaRPr lang="en-US" b="0" dirty="0">
              <a:effectLst/>
            </a:endParaRPr>
          </a:p>
          <a:p>
            <a:pPr rtl="0"/>
            <a:r>
              <a:rPr lang="en-US" sz="1200" b="0" i="0" u="none" strike="noStrike" dirty="0">
                <a:effectLst/>
                <a:latin typeface="+mj-lt"/>
                <a:ea typeface="+mj-ea"/>
                <a:cs typeface="+mj-cs"/>
                <a:sym typeface="Calibri"/>
              </a:rPr>
              <a:t>Objects fall at the same speed, independent of their mass or shape</a:t>
            </a:r>
            <a:endParaRPr lang="en-US" b="0" dirty="0">
              <a:effectLst/>
            </a:endParaRPr>
          </a:p>
          <a:p>
            <a:pPr rtl="0"/>
            <a:br>
              <a:rPr lang="en-US" b="0" dirty="0">
                <a:effectLst/>
              </a:rPr>
            </a:br>
            <a:r>
              <a:rPr lang="en-US" sz="1200" b="0" i="0" u="none" strike="noStrike" dirty="0">
                <a:effectLst/>
                <a:latin typeface="+mj-lt"/>
                <a:ea typeface="+mj-ea"/>
                <a:cs typeface="+mj-cs"/>
                <a:sym typeface="Calibri"/>
              </a:rPr>
              <a:t>Isaac Newton (1643-1727)</a:t>
            </a:r>
            <a:endParaRPr lang="en-US" b="0" dirty="0">
              <a:effectLst/>
            </a:endParaRPr>
          </a:p>
          <a:p>
            <a:pPr rtl="0"/>
            <a:r>
              <a:rPr lang="en-US" sz="1200" b="0" i="0" u="none" strike="noStrike" dirty="0">
                <a:effectLst/>
                <a:latin typeface="+mj-lt"/>
                <a:ea typeface="+mj-ea"/>
                <a:cs typeface="+mj-cs"/>
                <a:sym typeface="Calibri"/>
              </a:rPr>
              <a:t>In 1687, English mathematician </a:t>
            </a:r>
            <a:r>
              <a:rPr lang="en-US" sz="1200" b="0" i="0" u="sng" strike="noStrike" dirty="0">
                <a:effectLst/>
                <a:latin typeface="+mj-lt"/>
                <a:ea typeface="+mj-ea"/>
                <a:cs typeface="+mj-cs"/>
                <a:sym typeface="Calibri"/>
                <a:hlinkClick r:id="rId7"/>
              </a:rPr>
              <a:t>Sir Isaac Newton</a:t>
            </a:r>
            <a:r>
              <a:rPr lang="en-US" sz="1200" b="0" i="0" u="none" strike="noStrike" dirty="0">
                <a:effectLst/>
                <a:latin typeface="+mj-lt"/>
                <a:ea typeface="+mj-ea"/>
                <a:cs typeface="+mj-cs"/>
                <a:sym typeface="Calibri"/>
              </a:rPr>
              <a:t> published </a:t>
            </a:r>
            <a:r>
              <a:rPr lang="en-US" sz="1200" b="0" i="1" u="sng" strike="noStrike" dirty="0">
                <a:effectLst/>
                <a:latin typeface="+mj-lt"/>
                <a:ea typeface="+mj-ea"/>
                <a:cs typeface="+mj-cs"/>
                <a:sym typeface="Calibri"/>
                <a:hlinkClick r:id="rId8"/>
              </a:rPr>
              <a:t>Principia</a:t>
            </a:r>
            <a:r>
              <a:rPr lang="en-US" sz="1200" b="0" i="0" u="none" strike="noStrike" dirty="0">
                <a:effectLst/>
                <a:latin typeface="+mj-lt"/>
                <a:ea typeface="+mj-ea"/>
                <a:cs typeface="+mj-cs"/>
                <a:sym typeface="Calibri"/>
              </a:rPr>
              <a:t>, which hypothesizes the </a:t>
            </a:r>
            <a:r>
              <a:rPr lang="en-US" sz="1200" b="0" i="0" u="sng" strike="noStrike" dirty="0">
                <a:effectLst/>
                <a:latin typeface="+mj-lt"/>
                <a:ea typeface="+mj-ea"/>
                <a:cs typeface="+mj-cs"/>
                <a:sym typeface="Calibri"/>
                <a:hlinkClick r:id="rId9"/>
              </a:rPr>
              <a:t>inverse-square law</a:t>
            </a:r>
            <a:r>
              <a:rPr lang="en-US" sz="1200" b="0" i="0" u="none" strike="noStrike" dirty="0">
                <a:effectLst/>
                <a:latin typeface="+mj-lt"/>
                <a:ea typeface="+mj-ea"/>
                <a:cs typeface="+mj-cs"/>
                <a:sym typeface="Calibri"/>
              </a:rPr>
              <a:t> of universal gravitation.</a:t>
            </a:r>
            <a:endParaRPr lang="en-US" b="0" dirty="0">
              <a:effectLst/>
            </a:endParaRPr>
          </a:p>
          <a:p>
            <a:pPr rtl="0"/>
            <a:br>
              <a:rPr lang="en-US" b="0" dirty="0">
                <a:effectLst/>
              </a:rPr>
            </a:br>
            <a:r>
              <a:rPr lang="en-US" sz="1200" b="0" i="0" u="none" strike="noStrike" dirty="0">
                <a:effectLst/>
                <a:latin typeface="+mj-lt"/>
                <a:ea typeface="+mj-ea"/>
                <a:cs typeface="+mj-cs"/>
                <a:sym typeface="Calibri"/>
              </a:rPr>
              <a:t>Albert Einstein (1879-1955)</a:t>
            </a:r>
            <a:endParaRPr lang="en-US" b="0" dirty="0">
              <a:effectLst/>
            </a:endParaRPr>
          </a:p>
          <a:p>
            <a:r>
              <a:rPr lang="en-US" sz="1200" b="0" i="0" u="none" strike="noStrike" dirty="0">
                <a:effectLst/>
                <a:latin typeface="+mj-lt"/>
                <a:ea typeface="+mj-ea"/>
                <a:cs typeface="+mj-cs"/>
                <a:sym typeface="Calibri"/>
              </a:rPr>
              <a:t>Between 1911-1915 Einstein developed the theory of general relativity.    In </a:t>
            </a:r>
            <a:r>
              <a:rPr lang="en-US" sz="1200" b="1" i="0" u="sng" strike="noStrike" dirty="0">
                <a:effectLst/>
                <a:latin typeface="+mj-lt"/>
                <a:ea typeface="+mj-ea"/>
                <a:cs typeface="+mj-cs"/>
                <a:sym typeface="Calibri"/>
                <a:hlinkClick r:id="rId10"/>
              </a:rPr>
              <a:t>general relativity</a:t>
            </a:r>
            <a:r>
              <a:rPr lang="en-US" sz="1200" b="0" i="0" u="none" strike="noStrike" dirty="0">
                <a:effectLst/>
                <a:latin typeface="+mj-lt"/>
                <a:ea typeface="+mj-ea"/>
                <a:cs typeface="+mj-cs"/>
                <a:sym typeface="Calibri"/>
              </a:rPr>
              <a:t>, the effects of gravitation are ascribed to </a:t>
            </a:r>
            <a:r>
              <a:rPr lang="en-US" sz="1200" b="0" i="0" u="sng" strike="noStrike" dirty="0" err="1">
                <a:effectLst/>
                <a:latin typeface="+mj-lt"/>
                <a:ea typeface="+mj-ea"/>
                <a:cs typeface="+mj-cs"/>
                <a:sym typeface="Calibri"/>
                <a:hlinkClick r:id="rId11"/>
              </a:rPr>
              <a:t>spacetime</a:t>
            </a:r>
            <a:r>
              <a:rPr lang="en-US" sz="1200" b="0" i="0" u="none" strike="noStrike" dirty="0">
                <a:effectLst/>
                <a:latin typeface="+mj-lt"/>
                <a:ea typeface="+mj-ea"/>
                <a:cs typeface="+mj-cs"/>
                <a:sym typeface="Calibri"/>
              </a:rPr>
              <a:t> </a:t>
            </a:r>
            <a:r>
              <a:rPr lang="en-US" sz="1200" b="0" i="0" u="sng" strike="noStrike" dirty="0">
                <a:effectLst/>
                <a:latin typeface="+mj-lt"/>
                <a:ea typeface="+mj-ea"/>
                <a:cs typeface="+mj-cs"/>
                <a:sym typeface="Calibri"/>
                <a:hlinkClick r:id="rId12"/>
              </a:rPr>
              <a:t>curvature</a:t>
            </a:r>
            <a:r>
              <a:rPr lang="en-US" sz="1200" b="0" i="0" u="none" strike="noStrike" dirty="0">
                <a:effectLst/>
                <a:latin typeface="+mj-lt"/>
                <a:ea typeface="+mj-ea"/>
                <a:cs typeface="+mj-cs"/>
                <a:sym typeface="Calibri"/>
              </a:rPr>
              <a:t> instead of to a force.  To deal with this difficulty, Einstein proposed that </a:t>
            </a:r>
            <a:r>
              <a:rPr lang="en-US" sz="1200" b="0" i="0" u="none" strike="noStrike" dirty="0" err="1">
                <a:effectLst/>
                <a:latin typeface="+mj-lt"/>
                <a:ea typeface="+mj-ea"/>
                <a:cs typeface="+mj-cs"/>
                <a:sym typeface="Calibri"/>
              </a:rPr>
              <a:t>spacetime</a:t>
            </a:r>
            <a:r>
              <a:rPr lang="en-US" sz="1200" b="0" i="0" u="none" strike="noStrike" dirty="0">
                <a:effectLst/>
                <a:latin typeface="+mj-lt"/>
                <a:ea typeface="+mj-ea"/>
                <a:cs typeface="+mj-cs"/>
                <a:sym typeface="Calibri"/>
              </a:rPr>
              <a:t> is curved by matter, and that free-falling objects are moving along locally straight paths in curved </a:t>
            </a:r>
            <a:r>
              <a:rPr lang="en-US" sz="1200" b="0" i="0" u="none" strike="noStrike" dirty="0" err="1">
                <a:effectLst/>
                <a:latin typeface="+mj-lt"/>
                <a:ea typeface="+mj-ea"/>
                <a:cs typeface="+mj-cs"/>
                <a:sym typeface="Calibri"/>
              </a:rPr>
              <a:t>spacetime</a:t>
            </a:r>
            <a:r>
              <a:rPr lang="en-US" sz="1200" b="0" i="0" u="none" strike="noStrike" dirty="0">
                <a:effectLst/>
                <a:latin typeface="+mj-lt"/>
                <a:ea typeface="+mj-ea"/>
                <a:cs typeface="+mj-cs"/>
                <a:sym typeface="Calibri"/>
              </a:rPr>
              <a:t>. (This type of path is called a </a:t>
            </a:r>
            <a:r>
              <a:rPr lang="en-US" sz="1200" b="0" i="0" u="sng" strike="noStrike" dirty="0">
                <a:effectLst/>
                <a:latin typeface="+mj-lt"/>
                <a:ea typeface="+mj-ea"/>
                <a:cs typeface="+mj-cs"/>
                <a:sym typeface="Calibri"/>
                <a:hlinkClick r:id="rId13"/>
              </a:rPr>
              <a:t>geodesic</a:t>
            </a:r>
            <a:r>
              <a:rPr lang="en-US" sz="1200" b="0" i="0" u="none" strike="noStrike" dirty="0">
                <a:effectLst/>
                <a:latin typeface="+mj-lt"/>
                <a:ea typeface="+mj-ea"/>
                <a:cs typeface="+mj-cs"/>
                <a:sym typeface="Calibri"/>
              </a:rPr>
              <a:t>).</a:t>
            </a:r>
          </a:p>
          <a:p>
            <a:endParaRPr lang="en-US" sz="1200" b="0" i="0" u="none" strike="noStrike" dirty="0">
              <a:effectLst/>
              <a:latin typeface="+mj-lt"/>
              <a:ea typeface="+mj-ea"/>
              <a:cs typeface="+mj-cs"/>
              <a:sym typeface="Calibri"/>
            </a:endParaRPr>
          </a:p>
        </p:txBody>
      </p:sp>
    </p:spTree>
    <p:extLst>
      <p:ext uri="{BB962C8B-B14F-4D97-AF65-F5344CB8AC3E}">
        <p14:creationId xmlns:p14="http://schemas.microsoft.com/office/powerpoint/2010/main" val="2483050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More information on GRAV-D</a:t>
            </a:r>
          </a:p>
          <a:p>
            <a:r>
              <a:rPr lang="en-US" dirty="0"/>
              <a:t>https://geodesy.noaa.gov/GRAV-D/</a:t>
            </a:r>
          </a:p>
          <a:p>
            <a:endParaRPr lang="en-US" dirty="0"/>
          </a:p>
          <a:p>
            <a:r>
              <a:rPr lang="en-US" dirty="0"/>
              <a:t>Data</a:t>
            </a:r>
            <a:r>
              <a:rPr lang="en-US" baseline="0" dirty="0"/>
              <a:t> Download for GRAV-D blocks</a:t>
            </a:r>
          </a:p>
          <a:p>
            <a:r>
              <a:rPr lang="en-US" dirty="0"/>
              <a:t>https://geodesy.noaa.gov/GRAV-D/data_products.shtml</a:t>
            </a:r>
          </a:p>
        </p:txBody>
      </p:sp>
    </p:spTree>
    <p:extLst>
      <p:ext uri="{BB962C8B-B14F-4D97-AF65-F5344CB8AC3E}">
        <p14:creationId xmlns:p14="http://schemas.microsoft.com/office/powerpoint/2010/main" val="3222701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p:txBody>
      </p:sp>
    </p:spTree>
    <p:extLst>
      <p:ext uri="{BB962C8B-B14F-4D97-AF65-F5344CB8AC3E}">
        <p14:creationId xmlns:p14="http://schemas.microsoft.com/office/powerpoint/2010/main" val="1087588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p:txBody>
      </p:sp>
    </p:spTree>
    <p:extLst>
      <p:ext uri="{BB962C8B-B14F-4D97-AF65-F5344CB8AC3E}">
        <p14:creationId xmlns:p14="http://schemas.microsoft.com/office/powerpoint/2010/main" val="3685940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NSRS</a:t>
            </a:r>
            <a:r>
              <a:rPr lang="en-US" baseline="0" dirty="0"/>
              <a:t> Modernization Naming Conventions https://geodesy.noaa.gov/datums/newdatums/naming-convention.shtml</a:t>
            </a:r>
            <a:endParaRPr lang="en-US" dirty="0"/>
          </a:p>
        </p:txBody>
      </p:sp>
    </p:spTree>
    <p:extLst>
      <p:ext uri="{BB962C8B-B14F-4D97-AF65-F5344CB8AC3E}">
        <p14:creationId xmlns:p14="http://schemas.microsoft.com/office/powerpoint/2010/main" val="418225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Experimental Geoid Models</a:t>
            </a:r>
          </a:p>
          <a:p>
            <a:r>
              <a:rPr lang="en-US" dirty="0">
                <a:hlinkClick r:id="rId3"/>
              </a:rPr>
              <a:t>https://beta.ngs.noaa.gov/GEOID/xGEOID20/</a:t>
            </a:r>
            <a:endParaRPr lang="en-US" dirty="0"/>
          </a:p>
          <a:p>
            <a:endParaRPr lang="en-US" dirty="0"/>
          </a:p>
          <a:p>
            <a:endParaRPr lang="en-US" dirty="0"/>
          </a:p>
          <a:p>
            <a:r>
              <a:rPr lang="en-US" dirty="0"/>
              <a:t>As noted in the Blueprint 2 document</a:t>
            </a:r>
          </a:p>
          <a:p>
            <a:r>
              <a:rPr lang="en-US" dirty="0"/>
              <a:t>https://geodesy.noaa.gov/library/pdfs/NOAA_TR_NOS_NGS_0064.pdf</a:t>
            </a:r>
          </a:p>
          <a:p>
            <a:endParaRPr lang="en-US" dirty="0"/>
          </a:p>
          <a:p>
            <a:r>
              <a:rPr lang="en-US" dirty="0"/>
              <a:t>NAPGD2022 will include all of the following</a:t>
            </a:r>
          </a:p>
          <a:p>
            <a:r>
              <a:rPr lang="en-US" dirty="0"/>
              <a:t>Geopotential Model</a:t>
            </a:r>
            <a:r>
              <a:rPr lang="en-US" baseline="0" dirty="0"/>
              <a:t> of 2022 (GM2022) will include:</a:t>
            </a:r>
          </a:p>
          <a:p>
            <a:r>
              <a:rPr lang="en-US" baseline="0" dirty="0"/>
              <a:t>	Static Geopotential model of 2022 (SGM2022)</a:t>
            </a:r>
          </a:p>
          <a:p>
            <a:r>
              <a:rPr lang="en-US" baseline="0" dirty="0"/>
              <a:t>	Dynamic Geopotential model of 2022 (DGM2022)</a:t>
            </a:r>
          </a:p>
          <a:p>
            <a:r>
              <a:rPr lang="en-US" baseline="0" dirty="0"/>
              <a:t>GEOID2022 will include:</a:t>
            </a:r>
          </a:p>
          <a:p>
            <a:r>
              <a:rPr lang="en-US" baseline="0" dirty="0"/>
              <a:t>	Static Geoid model of 2022 (SGEOID2022)</a:t>
            </a:r>
          </a:p>
          <a:p>
            <a:r>
              <a:rPr lang="en-US" baseline="0" dirty="0"/>
              <a:t>	Dynamic Geoid model of 2022 (DGEOID2022)</a:t>
            </a:r>
          </a:p>
          <a:p>
            <a:r>
              <a:rPr lang="en-US" baseline="0" dirty="0"/>
              <a:t>DEFLEC2022 will include:</a:t>
            </a:r>
          </a:p>
          <a:p>
            <a:r>
              <a:rPr lang="en-US" baseline="0" dirty="0"/>
              <a:t>	Static Deflection of the Vertical model of 2022 (SDEFLEC2022)</a:t>
            </a:r>
          </a:p>
          <a:p>
            <a:r>
              <a:rPr lang="en-US" baseline="0" dirty="0"/>
              <a:t>	Dynamic Deflection of the Vertical model of 2022 (DDEFLEC2022)</a:t>
            </a:r>
          </a:p>
          <a:p>
            <a:r>
              <a:rPr lang="en-US" dirty="0"/>
              <a:t>GRAV2022</a:t>
            </a:r>
          </a:p>
          <a:p>
            <a:r>
              <a:rPr lang="en-US" dirty="0"/>
              <a:t>Static Gravity</a:t>
            </a:r>
            <a:r>
              <a:rPr lang="en-US" baseline="0" dirty="0"/>
              <a:t> model of 2022 (SGRAV2022)</a:t>
            </a:r>
            <a:endParaRPr lang="en-US" dirty="0"/>
          </a:p>
        </p:txBody>
      </p:sp>
    </p:spTree>
    <p:extLst>
      <p:ext uri="{BB962C8B-B14F-4D97-AF65-F5344CB8AC3E}">
        <p14:creationId xmlns:p14="http://schemas.microsoft.com/office/powerpoint/2010/main" val="3855738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New</a:t>
            </a:r>
            <a:r>
              <a:rPr lang="en-US" baseline="0" dirty="0"/>
              <a:t> </a:t>
            </a:r>
            <a:r>
              <a:rPr lang="en-US" baseline="0" dirty="0" err="1"/>
              <a:t>Datums</a:t>
            </a:r>
            <a:r>
              <a:rPr lang="en-US" baseline="0" dirty="0"/>
              <a:t> What to expect https://geodesy.noaa.gov/datums/newdatums/WhatToExpect.shtml</a:t>
            </a:r>
          </a:p>
          <a:p>
            <a:endParaRPr lang="en-US" baseline="0" dirty="0"/>
          </a:p>
          <a:p>
            <a:r>
              <a:rPr lang="en-US" baseline="0" dirty="0"/>
              <a:t>NGS is not shifting the land, merely shifting the reference surfaces to which we reference the geospatial data to.</a:t>
            </a:r>
            <a:endParaRPr lang="en-US" dirty="0"/>
          </a:p>
        </p:txBody>
      </p:sp>
    </p:spTree>
    <p:extLst>
      <p:ext uri="{BB962C8B-B14F-4D97-AF65-F5344CB8AC3E}">
        <p14:creationId xmlns:p14="http://schemas.microsoft.com/office/powerpoint/2010/main" val="2290461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New</a:t>
            </a:r>
            <a:r>
              <a:rPr lang="en-US" baseline="0" dirty="0"/>
              <a:t> </a:t>
            </a:r>
            <a:r>
              <a:rPr lang="en-US" baseline="0" dirty="0" err="1"/>
              <a:t>Datums</a:t>
            </a:r>
            <a:r>
              <a:rPr lang="en-US" baseline="0" dirty="0"/>
              <a:t> What to expect https://geodesy.noaa.gov/datums/newdatums/WhatToExpect.shtml</a:t>
            </a:r>
          </a:p>
          <a:p>
            <a:endParaRPr lang="en-US" baseline="0" dirty="0"/>
          </a:p>
          <a:p>
            <a:r>
              <a:rPr lang="en-US" baseline="0" dirty="0"/>
              <a:t>NGS is not shifting the land, merely shifting the reference surfaces to which we reference the geospatial data to.</a:t>
            </a:r>
            <a:endParaRPr lang="en-US" dirty="0"/>
          </a:p>
        </p:txBody>
      </p:sp>
    </p:spTree>
    <p:extLst>
      <p:ext uri="{BB962C8B-B14F-4D97-AF65-F5344CB8AC3E}">
        <p14:creationId xmlns:p14="http://schemas.microsoft.com/office/powerpoint/2010/main" val="919849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NGS Regional Geodetic Advisors</a:t>
            </a:r>
          </a:p>
          <a:p>
            <a:r>
              <a:rPr lang="en-US" dirty="0"/>
              <a:t>https://geodesy.noaa.gov/ADVISORS/</a:t>
            </a:r>
          </a:p>
          <a:p>
            <a:endParaRPr lang="en-US" dirty="0"/>
          </a:p>
          <a:p>
            <a:r>
              <a:rPr lang="en-US" dirty="0"/>
              <a:t>State Geodetic Coordinators</a:t>
            </a:r>
          </a:p>
          <a:p>
            <a:r>
              <a:rPr lang="en-US" dirty="0"/>
              <a:t>https://geodesy.noaa.gov/ADVISORS/state-geodetic-coordinators.shtml</a:t>
            </a:r>
          </a:p>
        </p:txBody>
      </p:sp>
    </p:spTree>
    <p:extLst>
      <p:ext uri="{BB962C8B-B14F-4D97-AF65-F5344CB8AC3E}">
        <p14:creationId xmlns:p14="http://schemas.microsoft.com/office/powerpoint/2010/main" val="2282035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28656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All plates are moving and through the constant collection of GNSS</a:t>
            </a:r>
            <a:r>
              <a:rPr lang="en-US" baseline="0" dirty="0"/>
              <a:t> data using CORS we can now model where the land is moving.  In the center of tectonic plates there is generally motion that can be measured but where plates converge can be thought of as a crunch zone and the modeling has much more uncertainty due to geophysical phenomena.</a:t>
            </a:r>
          </a:p>
          <a:p>
            <a:endParaRPr lang="en-US" baseline="0" dirty="0"/>
          </a:p>
          <a:p>
            <a:endParaRPr lang="en-US" dirty="0"/>
          </a:p>
        </p:txBody>
      </p:sp>
    </p:spTree>
    <p:extLst>
      <p:ext uri="{BB962C8B-B14F-4D97-AF65-F5344CB8AC3E}">
        <p14:creationId xmlns:p14="http://schemas.microsoft.com/office/powerpoint/2010/main" val="3292250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All plates are moving and through the constant collection of GNSS</a:t>
            </a:r>
            <a:r>
              <a:rPr lang="en-US" baseline="0" dirty="0"/>
              <a:t> data using CORS we can now model where the land is moving.  In the center of tectonic plates there is generally motion that can be measured but where plates converge can be thought of as a crunch zone and the modeling has much more uncertainty due to geophysical phenomena.</a:t>
            </a:r>
          </a:p>
          <a:p>
            <a:endParaRPr lang="en-US" baseline="0" dirty="0"/>
          </a:p>
          <a:p>
            <a:endParaRPr lang="en-US" dirty="0"/>
          </a:p>
        </p:txBody>
      </p:sp>
    </p:spTree>
    <p:extLst>
      <p:ext uri="{BB962C8B-B14F-4D97-AF65-F5344CB8AC3E}">
        <p14:creationId xmlns:p14="http://schemas.microsoft.com/office/powerpoint/2010/main" val="659965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San Joaquin Subsidence article</a:t>
            </a:r>
          </a:p>
          <a:p>
            <a:r>
              <a:rPr lang="en-US" dirty="0"/>
              <a:t>http://www.digitaljournal.com/tech-and-science/technology/sinking-san-joaquin-valley-of-california-seen-from-space/article/487393</a:t>
            </a:r>
          </a:p>
          <a:p>
            <a:endParaRPr lang="en-US" dirty="0"/>
          </a:p>
          <a:p>
            <a:r>
              <a:rPr lang="en-US" dirty="0"/>
              <a:t>Hudson Bay Uplift article</a:t>
            </a:r>
          </a:p>
          <a:p>
            <a:r>
              <a:rPr lang="en-US" dirty="0"/>
              <a:t>https://www.researchgate.net/figure/Contour-map-of-observed-CBN-vertical-rates-Preliminary-results-from-the-combination-of_fig3_286867540</a:t>
            </a:r>
          </a:p>
          <a:p>
            <a:endParaRPr lang="en-US" dirty="0"/>
          </a:p>
          <a:p>
            <a:r>
              <a:rPr lang="en-US" dirty="0"/>
              <a:t>GIA</a:t>
            </a:r>
          </a:p>
          <a:p>
            <a:endParaRPr lang="en-US" dirty="0"/>
          </a:p>
        </p:txBody>
      </p:sp>
    </p:spTree>
    <p:extLst>
      <p:ext uri="{BB962C8B-B14F-4D97-AF65-F5344CB8AC3E}">
        <p14:creationId xmlns:p14="http://schemas.microsoft.com/office/powerpoint/2010/main" val="3486199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China Lake Earthquake</a:t>
            </a:r>
          </a:p>
          <a:p>
            <a:r>
              <a:rPr lang="en-US" dirty="0">
                <a:hlinkClick r:id="rId3"/>
              </a:rPr>
              <a:t>https://www.usgs.gov/news/update-magnitude-71-earthquake-southern-california?qt-news_science_products=7#qt-news_science_products</a:t>
            </a:r>
            <a:endParaRPr lang="en-US" dirty="0"/>
          </a:p>
          <a:p>
            <a:endParaRPr lang="en-US" dirty="0"/>
          </a:p>
          <a:p>
            <a:r>
              <a:rPr lang="en-US" dirty="0"/>
              <a:t>Puerto Rico Earthquake</a:t>
            </a:r>
          </a:p>
          <a:p>
            <a:r>
              <a:rPr lang="en-US" dirty="0">
                <a:hlinkClick r:id="rId4"/>
              </a:rPr>
              <a:t>https://cunycis.maps.arcgis.com/apps/webappviewer/index.html?id=5f516f41baa84f9ba9e8207c2005ee4d</a:t>
            </a:r>
            <a:endParaRPr lang="en-US" dirty="0"/>
          </a:p>
          <a:p>
            <a:endParaRPr lang="en-US" dirty="0"/>
          </a:p>
          <a:p>
            <a:r>
              <a:rPr lang="en-US" dirty="0"/>
              <a:t>GIA</a:t>
            </a:r>
          </a:p>
          <a:p>
            <a:endParaRPr lang="en-US" dirty="0"/>
          </a:p>
        </p:txBody>
      </p:sp>
    </p:spTree>
    <p:extLst>
      <p:ext uri="{BB962C8B-B14F-4D97-AF65-F5344CB8AC3E}">
        <p14:creationId xmlns:p14="http://schemas.microsoft.com/office/powerpoint/2010/main" val="22808244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GPS on Bench Marks Web Map</a:t>
            </a:r>
          </a:p>
          <a:p>
            <a:r>
              <a:rPr lang="en-US" dirty="0"/>
              <a:t>https://noaa.maps.arcgis.com/apps/webappviewer/index.html?id=6093dd81e9e94f7a9062e2fe5fb2f7f5</a:t>
            </a:r>
          </a:p>
          <a:p>
            <a:endParaRPr lang="en-US" dirty="0"/>
          </a:p>
          <a:p>
            <a:r>
              <a:rPr lang="en-US" dirty="0"/>
              <a:t>GPS on Bench Marks Dashboard</a:t>
            </a:r>
          </a:p>
          <a:p>
            <a:r>
              <a:rPr lang="en-US" dirty="0"/>
              <a:t>https://noaa.maps.arcgis.com/apps/dashboards/449e3051fbf44202ba6606e2dbcb0e29</a:t>
            </a:r>
          </a:p>
          <a:p>
            <a:endParaRPr lang="en-US" dirty="0"/>
          </a:p>
        </p:txBody>
      </p:sp>
    </p:spTree>
    <p:extLst>
      <p:ext uri="{BB962C8B-B14F-4D97-AF65-F5344CB8AC3E}">
        <p14:creationId xmlns:p14="http://schemas.microsoft.com/office/powerpoint/2010/main" val="2154095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5650624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7976104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0416456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868917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defRPr/>
            </a:pPr>
            <a:r>
              <a:rPr lang="en-US" altLang="en-US" dirty="0"/>
              <a:t>NGS has been around a long time. For more than 200 years, NGS and its predecessor agencies have collaborated with public and private organizations to establish reference stations at precisely determined locations.  </a:t>
            </a:r>
          </a:p>
          <a:p>
            <a:pPr eaLnBrk="1" hangingPunct="1">
              <a:spcBef>
                <a:spcPct val="0"/>
              </a:spcBef>
              <a:defRPr/>
            </a:pPr>
            <a:endParaRPr lang="en-US" altLang="en-US" dirty="0"/>
          </a:p>
          <a:p>
            <a:pPr eaLnBrk="1" hangingPunct="1">
              <a:spcBef>
                <a:spcPct val="0"/>
              </a:spcBef>
              <a:defRPr/>
            </a:pPr>
            <a:r>
              <a:rPr lang="en-US" altLang="en-US" dirty="0"/>
              <a:t>We began on a mission established by Thomas Jefferson in 1807 to conduct a “Survey of the Coast” (as the United States Coast Survey). </a:t>
            </a:r>
          </a:p>
          <a:p>
            <a:pPr eaLnBrk="1" hangingPunct="1">
              <a:spcBef>
                <a:spcPct val="0"/>
              </a:spcBef>
              <a:defRPr/>
            </a:pPr>
            <a:endParaRPr lang="en-US" altLang="en-US" dirty="0"/>
          </a:p>
          <a:p>
            <a:pPr eaLnBrk="1" hangingPunct="1">
              <a:spcBef>
                <a:spcPct val="0"/>
              </a:spcBef>
              <a:defRPr/>
            </a:pPr>
            <a:r>
              <a:rPr lang="en-US" altLang="en-US" dirty="0"/>
              <a:t>(Pictured are Thomas Jefferson and Ferdinand Hassler, the first Superintendent of the Coast Survey).  We were renamed the U.S. Coast and Geodetic Survey in 1878. NOAA was established in 1970.</a:t>
            </a:r>
          </a:p>
          <a:p>
            <a:pPr eaLnBrk="1" hangingPunct="1">
              <a:spcBef>
                <a:spcPct val="0"/>
              </a:spcBef>
              <a:defRPr/>
            </a:pPr>
            <a:endParaRPr lang="en-US" altLang="en-US" dirty="0"/>
          </a:p>
          <a:p>
            <a:pPr eaLnBrk="1" hangingPunct="1">
              <a:spcBef>
                <a:spcPct val="0"/>
              </a:spcBef>
              <a:defRPr/>
            </a:pPr>
            <a:r>
              <a:rPr lang="en-US" altLang="en-US" dirty="0"/>
              <a:t>Traditionally, precise positioning locations have been identified by setting a survey mark—usually a brass, bronze, or aluminum disk. Locations might also be identified by a deeply driven rod, or a prominent object, such as a water tower or church spire. </a:t>
            </a:r>
          </a:p>
          <a:p>
            <a:endParaRPr lang="en-US" dirty="0"/>
          </a:p>
          <a:p>
            <a:endParaRPr lang="en-US" dirty="0"/>
          </a:p>
        </p:txBody>
      </p:sp>
    </p:spTree>
    <p:extLst>
      <p:ext uri="{BB962C8B-B14F-4D97-AF65-F5344CB8AC3E}">
        <p14:creationId xmlns:p14="http://schemas.microsoft.com/office/powerpoint/2010/main" val="18731258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State Plane Coordinate System</a:t>
            </a:r>
          </a:p>
          <a:p>
            <a:r>
              <a:rPr lang="en-US" dirty="0"/>
              <a:t>https://geodesy.noaa.gov/SPCS/index.shtml</a:t>
            </a:r>
          </a:p>
          <a:p>
            <a:endParaRPr lang="en-US" dirty="0"/>
          </a:p>
          <a:p>
            <a:r>
              <a:rPr lang="en-US" dirty="0"/>
              <a:t>2022 Policy Changes</a:t>
            </a:r>
          </a:p>
          <a:p>
            <a:r>
              <a:rPr lang="en-US" dirty="0"/>
              <a:t>https://geodesy.noaa.gov/SPCS/draft-policy.shtml</a:t>
            </a:r>
          </a:p>
        </p:txBody>
      </p:sp>
    </p:spTree>
    <p:extLst>
      <p:ext uri="{BB962C8B-B14F-4D97-AF65-F5344CB8AC3E}">
        <p14:creationId xmlns:p14="http://schemas.microsoft.com/office/powerpoint/2010/main" val="32028009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40045953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1372684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670996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p:txBody>
      </p:sp>
    </p:spTree>
    <p:extLst>
      <p:ext uri="{BB962C8B-B14F-4D97-AF65-F5344CB8AC3E}">
        <p14:creationId xmlns:p14="http://schemas.microsoft.com/office/powerpoint/2010/main" val="1199422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p:txBody>
      </p:sp>
    </p:spTree>
    <p:extLst>
      <p:ext uri="{BB962C8B-B14F-4D97-AF65-F5344CB8AC3E}">
        <p14:creationId xmlns:p14="http://schemas.microsoft.com/office/powerpoint/2010/main" val="3054675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p:txBody>
      </p:sp>
    </p:spTree>
    <p:extLst>
      <p:ext uri="{BB962C8B-B14F-4D97-AF65-F5344CB8AC3E}">
        <p14:creationId xmlns:p14="http://schemas.microsoft.com/office/powerpoint/2010/main" val="612668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p:txBody>
      </p:sp>
    </p:spTree>
    <p:extLst>
      <p:ext uri="{BB962C8B-B14F-4D97-AF65-F5344CB8AC3E}">
        <p14:creationId xmlns:p14="http://schemas.microsoft.com/office/powerpoint/2010/main" val="1798249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34134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a:t>
            </a:r>
            <a:r>
              <a:rPr lang="en-US" baseline="0" dirty="0"/>
              <a:t> 1807 Thomas Jefferson created the Survey of the Coast.  Ferdinand Hassler was later appointed the first superintendent and completed the first survey of New York Harbor.  Commerce from shipping has always been important and for safe shipping you need to know the bathymetry of the harbors.  To understand the bathymetry accurately requires you to know where the land is and the bathymetry relative to these points on land which is where geodesy comes in.  This is the reason why in 1878 the name was changed to the U.S. Coast and Geodetic Survey and remained in the name until it was combined with other agencies to form the National Oceanic and Atmospheric Administration.</a:t>
            </a:r>
            <a:endParaRPr lang="en-US" dirty="0"/>
          </a:p>
        </p:txBody>
      </p:sp>
    </p:spTree>
    <p:extLst>
      <p:ext uri="{BB962C8B-B14F-4D97-AF65-F5344CB8AC3E}">
        <p14:creationId xmlns:p14="http://schemas.microsoft.com/office/powerpoint/2010/main" val="2516398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1597819"/>
            <a:ext cx="7772400" cy="1102520"/>
          </a:xfrm>
          <a:prstGeom prst="rect">
            <a:avLst/>
          </a:prstGeom>
        </p:spPr>
        <p:txBody>
          <a:bodyPr/>
          <a:lstStyle/>
          <a:p>
            <a:r>
              <a:t>Title Text</a:t>
            </a:r>
          </a:p>
        </p:txBody>
      </p:sp>
      <p:sp>
        <p:nvSpPr>
          <p:cNvPr id="12" name="Body Level One…"/>
          <p:cNvSpPr txBox="1">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629400" y="205978"/>
            <a:ext cx="2057400" cy="4388646"/>
          </a:xfrm>
          <a:prstGeom prst="rect">
            <a:avLst/>
          </a:prstGeom>
        </p:spPr>
        <p:txBody>
          <a:bodyPr/>
          <a:lstStyle/>
          <a:p>
            <a:r>
              <a:t>Title Text</a:t>
            </a:r>
          </a:p>
        </p:txBody>
      </p:sp>
      <p:sp>
        <p:nvSpPr>
          <p:cNvPr id="102" name="Body Level One…"/>
          <p:cNvSpPr txBox="1">
            <a:spLocks noGrp="1"/>
          </p:cNvSpPr>
          <p:nvPr>
            <p:ph type="body" idx="1"/>
          </p:nvPr>
        </p:nvSpPr>
        <p:spPr>
          <a:xfrm>
            <a:off x="457200" y="205978"/>
            <a:ext cx="6019800" cy="438864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3305176"/>
            <a:ext cx="7772401" cy="1021557"/>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180034"/>
            <a:ext cx="7772401" cy="1125141"/>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200150"/>
            <a:ext cx="4038600" cy="339447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457200" y="1151334"/>
            <a:ext cx="4040188" cy="47982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4645026" y="1151334"/>
            <a:ext cx="4041776" cy="479823"/>
          </a:xfrm>
          <a:prstGeom prst="rect">
            <a:avLst/>
          </a:prstGeom>
        </p:spPr>
        <p:txBody>
          <a:bodyPr anchor="b"/>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1" y="204786"/>
            <a:ext cx="3008314" cy="871539"/>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04788"/>
            <a:ext cx="5111750" cy="438983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13"/>
          </p:nvPr>
        </p:nvSpPr>
        <p:spPr>
          <a:xfrm>
            <a:off x="457200" y="1076326"/>
            <a:ext cx="3008315" cy="3518297"/>
          </a:xfrm>
          <a:prstGeom prst="rect">
            <a:avLst/>
          </a:prstGeom>
        </p:spPr>
        <p:txBody>
          <a:bodyPr/>
          <a:lstStyle/>
          <a:p>
            <a:pPr marL="0" indent="0">
              <a:spcBef>
                <a:spcPts val="300"/>
              </a:spcBef>
              <a:buSzTx/>
              <a:buFont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3600450"/>
            <a:ext cx="5486401" cy="425054"/>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13"/>
          </p:nvPr>
        </p:nvSpPr>
        <p:spPr>
          <a:xfrm>
            <a:off x="1792288" y="459581"/>
            <a:ext cx="5486401" cy="3086101"/>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4025503"/>
            <a:ext cx="5486401" cy="603648"/>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05978"/>
            <a:ext cx="8229600"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200150"/>
            <a:ext cx="8229600" cy="33944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2818" y="4769564"/>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hf hdr="0" ftr="0" dt="0"/>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9.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gif"/><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gif"/></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0.jp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JP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55.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56.jpg"/><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https://geodesy.noaa.gov/library/pdfs/NOAA_SP_NOS_NGS_0013_v01_2018-03-06.pdf"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hyperlink" Target="https://geodesy.noaa.gov/PUBS_LIB/NOAA_TR_NOS_NGS_0067.pdf" TargetMode="External"/><Relationship Id="rId5" Type="http://schemas.openxmlformats.org/officeDocument/2006/relationships/hyperlink" Target="https://geodesy.noaa.gov/library/pdfs/NOAA_TR_NOS_NGS_0064.pdf" TargetMode="External"/><Relationship Id="rId4" Type="http://schemas.openxmlformats.org/officeDocument/2006/relationships/hyperlink" Target="https://geodesy.noaa.gov/library/pdfs/NOAA_TR_NOS_NGS_0062.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8" Type="http://schemas.openxmlformats.org/officeDocument/2006/relationships/hyperlink" Target="https://noaa.maps.arcgis.com/home/item.html?id=b34695d9c72e47bbb7f13d335b02ebde" TargetMode="External"/><Relationship Id="rId13" Type="http://schemas.openxmlformats.org/officeDocument/2006/relationships/hyperlink" Target="https://noaa.maps.arcgis.com/home/item.html?id=127f3b3819154a32b9615a101d310379" TargetMode="External"/><Relationship Id="rId18" Type="http://schemas.openxmlformats.org/officeDocument/2006/relationships/hyperlink" Target="https://noaa.maps.arcgis.com/home/item.html?id=9a1cb878e35d4b6cb374140603e03cb1" TargetMode="External"/><Relationship Id="rId3" Type="http://schemas.openxmlformats.org/officeDocument/2006/relationships/image" Target="../media/image2.jpeg"/><Relationship Id="rId7" Type="http://schemas.openxmlformats.org/officeDocument/2006/relationships/hyperlink" Target="https://noaa.maps.arcgis.com/home/item.html?id=b56699b6834a43329dbf0ebe7933ff03" TargetMode="External"/><Relationship Id="rId12" Type="http://schemas.openxmlformats.org/officeDocument/2006/relationships/hyperlink" Target="https://noaa.maps.arcgis.com/home/item.html?id=2fd6cb0d6dae41e0b8ee04f853890cf6" TargetMode="External"/><Relationship Id="rId17" Type="http://schemas.openxmlformats.org/officeDocument/2006/relationships/hyperlink" Target="https://noaa.maps.arcgis.com/home/item.html?id=298dd46b769743a8a94316bba88499fa" TargetMode="External"/><Relationship Id="rId2" Type="http://schemas.openxmlformats.org/officeDocument/2006/relationships/notesSlide" Target="../notesSlides/notesSlide32.xml"/><Relationship Id="rId16" Type="http://schemas.openxmlformats.org/officeDocument/2006/relationships/hyperlink" Target="https://noaa.maps.arcgis.com/home/item.html?id=b859b2c4a8f747f9893abb3aab0072e3" TargetMode="External"/><Relationship Id="rId1" Type="http://schemas.openxmlformats.org/officeDocument/2006/relationships/slideLayout" Target="../slideLayouts/slideLayout1.xml"/><Relationship Id="rId6" Type="http://schemas.openxmlformats.org/officeDocument/2006/relationships/hyperlink" Target="https://noaa.maps.arcgis.com/home/item.html?id=ce27f315e22b4998b857adc9ebeb8e1b" TargetMode="External"/><Relationship Id="rId11" Type="http://schemas.openxmlformats.org/officeDocument/2006/relationships/hyperlink" Target="https://noaa.maps.arcgis.com/home/item.html?id=a67c368676a94ffe963e8c3a1458eac0" TargetMode="External"/><Relationship Id="rId5" Type="http://schemas.openxmlformats.org/officeDocument/2006/relationships/hyperlink" Target="https://noaa.maps.arcgis.com/home/item.html?id=2d16e70b9f94425db3b747190fd57723" TargetMode="External"/><Relationship Id="rId15" Type="http://schemas.openxmlformats.org/officeDocument/2006/relationships/hyperlink" Target="https://noaa.maps.arcgis.com/home/item.html?id=45718382e5ac4c37874a4a445895262a" TargetMode="External"/><Relationship Id="rId10" Type="http://schemas.openxmlformats.org/officeDocument/2006/relationships/hyperlink" Target="https://noaa.maps.arcgis.com/home/item.html?id=a2310a62557442898a7ba1324510d9a4" TargetMode="External"/><Relationship Id="rId4" Type="http://schemas.openxmlformats.org/officeDocument/2006/relationships/hyperlink" Target="https://noaa.maps.arcgis.com/home/item.html?id=796bb54c74b84b8e96ed9591290246b1" TargetMode="External"/><Relationship Id="rId9" Type="http://schemas.openxmlformats.org/officeDocument/2006/relationships/hyperlink" Target="https://noaa.maps.arcgis.com/home/item.html?id=e69a13673af84e57b4e9098661f8f71d" TargetMode="External"/><Relationship Id="rId14" Type="http://schemas.openxmlformats.org/officeDocument/2006/relationships/hyperlink" Target="https://noaa.maps.arcgis.com/home/item.html?id=c5d4f181f7ca468ca8032db0ec7a8900"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35.gi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2.jpe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12" name="Title 1"/>
          <p:cNvSpPr txBox="1">
            <a:spLocks noGrp="1"/>
          </p:cNvSpPr>
          <p:nvPr>
            <p:ph type="title"/>
          </p:nvPr>
        </p:nvSpPr>
        <p:spPr>
          <a:xfrm>
            <a:off x="0" y="1655048"/>
            <a:ext cx="9144000" cy="1081277"/>
          </a:xfrm>
          <a:prstGeom prst="rect">
            <a:avLst/>
          </a:prstGeom>
        </p:spPr>
        <p:txBody>
          <a:bodyPr>
            <a:noAutofit/>
          </a:bodyPr>
          <a:lstStyle/>
          <a:p>
            <a:pPr defTabSz="438911">
              <a:defRPr sz="3455">
                <a:solidFill>
                  <a:srgbClr val="17375E"/>
                </a:solidFill>
                <a:latin typeface="Times New Roman"/>
                <a:ea typeface="Times New Roman"/>
                <a:cs typeface="Times New Roman"/>
                <a:sym typeface="Times New Roman"/>
              </a:defRPr>
            </a:pPr>
            <a:r>
              <a:rPr lang="en-US" sz="3200" b="1" dirty="0">
                <a:solidFill>
                  <a:srgbClr val="002E97"/>
                </a:solidFill>
                <a:latin typeface="Arial" panose="020B0604020202020204" pitchFamily="34" charset="0"/>
                <a:cs typeface="Arial" panose="020B0604020202020204" pitchFamily="34" charset="0"/>
              </a:rPr>
              <a:t>Modernizing the </a:t>
            </a:r>
            <a:br>
              <a:rPr lang="en-US" sz="3200" b="1" dirty="0">
                <a:solidFill>
                  <a:srgbClr val="002E97"/>
                </a:solidFill>
                <a:latin typeface="Arial" panose="020B0604020202020204" pitchFamily="34" charset="0"/>
                <a:cs typeface="Arial" panose="020B0604020202020204" pitchFamily="34" charset="0"/>
              </a:rPr>
            </a:br>
            <a:r>
              <a:rPr lang="en-US" sz="3200" b="1" dirty="0">
                <a:solidFill>
                  <a:srgbClr val="002E97"/>
                </a:solidFill>
                <a:latin typeface="Arial" panose="020B0604020202020204" pitchFamily="34" charset="0"/>
                <a:cs typeface="Arial" panose="020B0604020202020204" pitchFamily="34" charset="0"/>
              </a:rPr>
              <a:t>National Spatial Reference System</a:t>
            </a:r>
            <a:endParaRPr sz="3200" b="1" dirty="0">
              <a:solidFill>
                <a:srgbClr val="002E97"/>
              </a:solidFill>
              <a:latin typeface="Arial" panose="020B0604020202020204" pitchFamily="34" charset="0"/>
              <a:cs typeface="Arial" panose="020B0604020202020204" pitchFamily="34" charset="0"/>
            </a:endParaRPr>
          </a:p>
        </p:txBody>
      </p:sp>
      <p:sp>
        <p:nvSpPr>
          <p:cNvPr id="115" name="TextBox 4"/>
          <p:cNvSpPr txBox="1"/>
          <p:nvPr/>
        </p:nvSpPr>
        <p:spPr>
          <a:xfrm>
            <a:off x="6276059" y="4095620"/>
            <a:ext cx="2391037"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 Shaw</a:t>
            </a:r>
          </a:p>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brian.shaw@noaa.gov</a:t>
            </a:r>
          </a:p>
        </p:txBody>
      </p:sp>
      <p:sp>
        <p:nvSpPr>
          <p:cNvPr id="2" name="Slide Number Placeholder 1"/>
          <p:cNvSpPr>
            <a:spLocks noGrp="1"/>
          </p:cNvSpPr>
          <p:nvPr>
            <p:ph type="sldNum" sz="quarter" idx="2"/>
          </p:nvPr>
        </p:nvSpPr>
        <p:spPr/>
        <p:txBody>
          <a:bodyPr/>
          <a:lstStyle/>
          <a:p>
            <a:fld id="{86CB4B4D-7CA3-9044-876B-883B54F8677D}" type="slidenum">
              <a:rPr lang="en-US" smtClean="0"/>
              <a:t>1</a:t>
            </a:fld>
            <a:endParaRPr lang="en-US"/>
          </a:p>
        </p:txBody>
      </p:sp>
      <p:sp>
        <p:nvSpPr>
          <p:cNvPr id="6" name="TextBox 4"/>
          <p:cNvSpPr txBox="1"/>
          <p:nvPr/>
        </p:nvSpPr>
        <p:spPr>
          <a:xfrm>
            <a:off x="246923" y="4400232"/>
            <a:ext cx="1977463"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defRPr>
                <a:solidFill>
                  <a:srgbClr val="17375E"/>
                </a:solidFill>
                <a:latin typeface="Times New Roman"/>
                <a:ea typeface="Times New Roman"/>
                <a:cs typeface="Times New Roman"/>
                <a:sym typeface="Times New Roman"/>
              </a:defRPr>
            </a:pPr>
            <a:r>
              <a:rPr lang="en-US" dirty="0">
                <a:solidFill>
                  <a:srgbClr val="002E97"/>
                </a:solidFill>
                <a:latin typeface="Arial" panose="020B0604020202020204" pitchFamily="34" charset="0"/>
                <a:cs typeface="Arial" panose="020B0604020202020204" pitchFamily="34" charset="0"/>
              </a:rPr>
              <a:t>February 16, 2023</a:t>
            </a:r>
            <a:endParaRPr dirty="0">
              <a:solidFill>
                <a:srgbClr val="002E97"/>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6E80237-8920-414F-8182-532F05708CB0}"/>
              </a:ext>
            </a:extLst>
          </p:cNvPr>
          <p:cNvSpPr txBox="1"/>
          <p:nvPr/>
        </p:nvSpPr>
        <p:spPr>
          <a:xfrm>
            <a:off x="1016066" y="2921949"/>
            <a:ext cx="7111881"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Montana Association of Registered Land Surveyors</a:t>
            </a:r>
          </a:p>
          <a:p>
            <a:pPr marL="0" marR="0" indent="0" algn="ctr" defTabSz="457200" rtl="0" fontAlgn="auto" latinLnBrk="0" hangingPunct="0">
              <a:lnSpc>
                <a:spcPct val="100000"/>
              </a:lnSpc>
              <a:spcBef>
                <a:spcPts val="0"/>
              </a:spcBef>
              <a:spcAft>
                <a:spcPts val="0"/>
              </a:spcAft>
              <a:buClrTx/>
              <a:buSzTx/>
              <a:buFontTx/>
              <a:buNone/>
              <a:tabLst/>
            </a:pPr>
            <a:r>
              <a:rPr lang="en-US" sz="2400" dirty="0">
                <a:solidFill>
                  <a:srgbClr val="002E97"/>
                </a:solidFill>
                <a:latin typeface="Arial" panose="020B0604020202020204" pitchFamily="34" charset="0"/>
                <a:cs typeface="Arial" panose="020B0604020202020204" pitchFamily="34" charset="0"/>
              </a:rPr>
              <a:t>2023 Conference</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3" name="TextBox 1"/>
          <p:cNvSpPr txBox="1"/>
          <p:nvPr/>
        </p:nvSpPr>
        <p:spPr>
          <a:xfrm>
            <a:off x="1828782" y="371535"/>
            <a:ext cx="6026648"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400">
                <a:solidFill>
                  <a:srgbClr val="17375E"/>
                </a:solidFill>
                <a:latin typeface="Times New Roman"/>
                <a:ea typeface="Times New Roman"/>
                <a:cs typeface="Times New Roman"/>
                <a:sym typeface="Times New Roman"/>
              </a:defRPr>
            </a:lvl1pPr>
          </a:lstStyle>
          <a:p>
            <a:r>
              <a:rPr sz="2800" dirty="0">
                <a:solidFill>
                  <a:srgbClr val="002E97"/>
                </a:solidFill>
                <a:latin typeface="Arial" panose="020B0604020202020204" pitchFamily="34" charset="0"/>
                <a:cs typeface="Arial" panose="020B0604020202020204" pitchFamily="34" charset="0"/>
              </a:rPr>
              <a:t>NGS’</a:t>
            </a:r>
            <a:r>
              <a:rPr lang="en-US" sz="2800" dirty="0">
                <a:solidFill>
                  <a:srgbClr val="002E97"/>
                </a:solidFill>
                <a:latin typeface="Arial" panose="020B0604020202020204" pitchFamily="34" charset="0"/>
                <a:cs typeface="Arial" panose="020B0604020202020204" pitchFamily="34" charset="0"/>
              </a:rPr>
              <a:t>s</a:t>
            </a:r>
            <a:r>
              <a:rPr sz="2800" dirty="0">
                <a:solidFill>
                  <a:srgbClr val="002E97"/>
                </a:solidFill>
                <a:latin typeface="Arial" panose="020B0604020202020204" pitchFamily="34" charset="0"/>
                <a:cs typeface="Arial" panose="020B0604020202020204" pitchFamily="34" charset="0"/>
              </a:rPr>
              <a:t> </a:t>
            </a:r>
            <a:r>
              <a:rPr lang="en-US" sz="2800" dirty="0">
                <a:solidFill>
                  <a:srgbClr val="002E97"/>
                </a:solidFill>
                <a:latin typeface="Arial" panose="020B0604020202020204" pitchFamily="34" charset="0"/>
                <a:cs typeface="Arial" panose="020B0604020202020204" pitchFamily="34" charset="0"/>
              </a:rPr>
              <a:t>Historical Horizontal Networks</a:t>
            </a:r>
            <a:endParaRPr sz="2800" dirty="0">
              <a:solidFill>
                <a:srgbClr val="002E97"/>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10</a:t>
            </a:fld>
            <a:endParaRPr lang="en-US"/>
          </a:p>
        </p:txBody>
      </p:sp>
      <p:pic>
        <p:nvPicPr>
          <p:cNvPr id="5" name="Picture 1">
            <a:extLst>
              <a:ext uri="{FF2B5EF4-FFF2-40B4-BE49-F238E27FC236}">
                <a16:creationId xmlns:a16="http://schemas.microsoft.com/office/drawing/2014/main" id="{BBDC2BF8-64CD-4960-A028-A7F86FD973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3114"/>
          <a:stretch/>
        </p:blipFill>
        <p:spPr bwMode="auto">
          <a:xfrm>
            <a:off x="92520" y="1078064"/>
            <a:ext cx="4202076" cy="2569026"/>
          </a:xfrm>
          <a:prstGeom prst="rect">
            <a:avLst/>
          </a:prstGeom>
          <a:noFill/>
          <a:ln w="12700">
            <a:solidFill>
              <a:srgbClr val="000000"/>
            </a:solidFill>
            <a:miter lim="800000"/>
            <a:headEnd/>
            <a:tailEnd/>
          </a:ln>
          <a:effectLst>
            <a:softEdge rad="0"/>
          </a:effectLst>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950C1CFA-79EF-4ECB-B101-5277F4B4E1AB}"/>
              </a:ext>
            </a:extLst>
          </p:cNvPr>
          <p:cNvSpPr>
            <a:spLocks noChangeArrowheads="1"/>
          </p:cNvSpPr>
          <p:nvPr/>
        </p:nvSpPr>
        <p:spPr bwMode="auto">
          <a:xfrm>
            <a:off x="891549" y="4574761"/>
            <a:ext cx="69738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1800" dirty="0">
                <a:solidFill>
                  <a:srgbClr val="002E97"/>
                </a:solidFill>
                <a:latin typeface="Arial" panose="020B0604020202020204" pitchFamily="34" charset="0"/>
              </a:rPr>
              <a:t>http://www.geodesy.noaa.gov/PUBS_LIB/NADof1983.pdf</a:t>
            </a:r>
          </a:p>
        </p:txBody>
      </p:sp>
      <p:sp>
        <p:nvSpPr>
          <p:cNvPr id="7" name="Rectangle 2">
            <a:extLst>
              <a:ext uri="{FF2B5EF4-FFF2-40B4-BE49-F238E27FC236}">
                <a16:creationId xmlns:a16="http://schemas.microsoft.com/office/drawing/2014/main" id="{379826CE-70DF-41F3-B6C6-1C1E28BE8D20}"/>
              </a:ext>
            </a:extLst>
          </p:cNvPr>
          <p:cNvSpPr txBox="1"/>
          <p:nvPr/>
        </p:nvSpPr>
        <p:spPr>
          <a:xfrm>
            <a:off x="973192" y="3842823"/>
            <a:ext cx="2440731"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US Standard Datum 1900</a:t>
            </a:r>
          </a:p>
        </p:txBody>
      </p:sp>
      <p:pic>
        <p:nvPicPr>
          <p:cNvPr id="9" name="Picture 1">
            <a:extLst>
              <a:ext uri="{FF2B5EF4-FFF2-40B4-BE49-F238E27FC236}">
                <a16:creationId xmlns:a16="http://schemas.microsoft.com/office/drawing/2014/main" id="{FD5F53E1-CA30-47AB-8DB1-356EC66D87D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9865" y="1086184"/>
            <a:ext cx="4042696" cy="2756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a:extLst>
              <a:ext uri="{FF2B5EF4-FFF2-40B4-BE49-F238E27FC236}">
                <a16:creationId xmlns:a16="http://schemas.microsoft.com/office/drawing/2014/main" id="{0ACBB9A0-9AE3-4F1F-9932-F0049BD33FDA}"/>
              </a:ext>
            </a:extLst>
          </p:cNvPr>
          <p:cNvSpPr txBox="1"/>
          <p:nvPr/>
        </p:nvSpPr>
        <p:spPr>
          <a:xfrm>
            <a:off x="4594343" y="3842823"/>
            <a:ext cx="3833740"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North American Datum of 1927 (NAD 27)</a:t>
            </a:r>
          </a:p>
        </p:txBody>
      </p:sp>
    </p:spTree>
    <p:extLst>
      <p:ext uri="{BB962C8B-B14F-4D97-AF65-F5344CB8AC3E}">
        <p14:creationId xmlns:p14="http://schemas.microsoft.com/office/powerpoint/2010/main" val="316714533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11</a:t>
            </a:fld>
            <a:endParaRPr lang="en-US"/>
          </a:p>
        </p:txBody>
      </p:sp>
      <p:pic>
        <p:nvPicPr>
          <p:cNvPr id="6" name="Picture 3">
            <a:extLst>
              <a:ext uri="{FF2B5EF4-FFF2-40B4-BE49-F238E27FC236}">
                <a16:creationId xmlns:a16="http://schemas.microsoft.com/office/drawing/2014/main" id="{1D2163EC-405B-45D4-8E36-699372223CD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473" y="1009595"/>
            <a:ext cx="4310424" cy="2828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4">
            <a:extLst>
              <a:ext uri="{FF2B5EF4-FFF2-40B4-BE49-F238E27FC236}">
                <a16:creationId xmlns:a16="http://schemas.microsoft.com/office/drawing/2014/main" id="{C8C33781-C02D-4748-9C21-584300118FE3}"/>
              </a:ext>
            </a:extLst>
          </p:cNvPr>
          <p:cNvSpPr txBox="1">
            <a:spLocks noChangeArrowheads="1"/>
          </p:cNvSpPr>
          <p:nvPr/>
        </p:nvSpPr>
        <p:spPr bwMode="auto">
          <a:xfrm>
            <a:off x="327545" y="3888730"/>
            <a:ext cx="39682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2000" dirty="0">
                <a:solidFill>
                  <a:srgbClr val="002E97"/>
                </a:solidFill>
                <a:latin typeface="Arial" panose="020B0604020202020204" pitchFamily="34" charset="0"/>
              </a:rPr>
              <a:t>Status of Horizontal Control 1983</a:t>
            </a:r>
          </a:p>
        </p:txBody>
      </p:sp>
      <p:pic>
        <p:nvPicPr>
          <p:cNvPr id="5" name="Picture 1">
            <a:extLst>
              <a:ext uri="{FF2B5EF4-FFF2-40B4-BE49-F238E27FC236}">
                <a16:creationId xmlns:a16="http://schemas.microsoft.com/office/drawing/2014/main" id="{D44DF79F-6CDA-4617-8EBD-96E40420F71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7105" y="1009594"/>
            <a:ext cx="4350244" cy="282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2">
            <a:extLst>
              <a:ext uri="{FF2B5EF4-FFF2-40B4-BE49-F238E27FC236}">
                <a16:creationId xmlns:a16="http://schemas.microsoft.com/office/drawing/2014/main" id="{B7F827A7-D290-471B-87E2-24F445512075}"/>
              </a:ext>
            </a:extLst>
          </p:cNvPr>
          <p:cNvSpPr txBox="1">
            <a:spLocks noChangeArrowheads="1"/>
          </p:cNvSpPr>
          <p:nvPr/>
        </p:nvSpPr>
        <p:spPr bwMode="auto">
          <a:xfrm>
            <a:off x="5036932" y="3888730"/>
            <a:ext cx="36288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2000" dirty="0">
                <a:solidFill>
                  <a:srgbClr val="002E97"/>
                </a:solidFill>
                <a:latin typeface="Arial" panose="020B0604020202020204" pitchFamily="34" charset="0"/>
              </a:rPr>
              <a:t>Status of Vertical Control 1983</a:t>
            </a:r>
          </a:p>
        </p:txBody>
      </p:sp>
    </p:spTree>
    <p:extLst>
      <p:ext uri="{BB962C8B-B14F-4D97-AF65-F5344CB8AC3E}">
        <p14:creationId xmlns:p14="http://schemas.microsoft.com/office/powerpoint/2010/main" val="365459332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12</a:t>
            </a:fld>
            <a:endParaRPr lang="en-US"/>
          </a:p>
        </p:txBody>
      </p:sp>
      <p:pic>
        <p:nvPicPr>
          <p:cNvPr id="5" name="Picture 2" descr="Tower plans">
            <a:extLst>
              <a:ext uri="{FF2B5EF4-FFF2-40B4-BE49-F238E27FC236}">
                <a16:creationId xmlns:a16="http://schemas.microsoft.com/office/drawing/2014/main" id="{03D34BD4-1674-468D-9A10-E9A15C5B05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6713"/>
            <a:ext cx="4014216" cy="4775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First Bilby Tower Ever Built">
            <a:extLst>
              <a:ext uri="{FF2B5EF4-FFF2-40B4-BE49-F238E27FC236}">
                <a16:creationId xmlns:a16="http://schemas.microsoft.com/office/drawing/2014/main" id="{47F4D984-4CCB-4925-9DA8-490F4A29D5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6624" y="1373014"/>
            <a:ext cx="3038887" cy="3665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
            <a:extLst>
              <a:ext uri="{FF2B5EF4-FFF2-40B4-BE49-F238E27FC236}">
                <a16:creationId xmlns:a16="http://schemas.microsoft.com/office/drawing/2014/main" id="{6174A79D-34E7-4EF3-86C3-AA29E7C190A7}"/>
              </a:ext>
            </a:extLst>
          </p:cNvPr>
          <p:cNvSpPr txBox="1">
            <a:spLocks noChangeArrowheads="1"/>
          </p:cNvSpPr>
          <p:nvPr/>
        </p:nvSpPr>
        <p:spPr bwMode="auto">
          <a:xfrm>
            <a:off x="5057952" y="620013"/>
            <a:ext cx="29675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2800" dirty="0">
                <a:solidFill>
                  <a:srgbClr val="002E97"/>
                </a:solidFill>
                <a:latin typeface="Arial" panose="020B0604020202020204" pitchFamily="34" charset="0"/>
              </a:rPr>
              <a:t>The Bilby Tower</a:t>
            </a:r>
          </a:p>
        </p:txBody>
      </p:sp>
    </p:spTree>
    <p:extLst>
      <p:ext uri="{BB962C8B-B14F-4D97-AF65-F5344CB8AC3E}">
        <p14:creationId xmlns:p14="http://schemas.microsoft.com/office/powerpoint/2010/main" val="176074145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istoricalSurveyingNetwork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2" name="Slide Number Placeholder 1"/>
          <p:cNvSpPr>
            <a:spLocks noGrp="1"/>
          </p:cNvSpPr>
          <p:nvPr>
            <p:ph type="sldNum" sz="quarter" idx="2"/>
          </p:nvPr>
        </p:nvSpPr>
        <p:spPr/>
        <p:txBody>
          <a:bodyPr/>
          <a:lstStyle/>
          <a:p>
            <a:fld id="{86CB4B4D-7CA3-9044-876B-883B54F8677D}" type="slidenum">
              <a:rPr lang="en-US" smtClean="0"/>
              <a:t>13</a:t>
            </a:fld>
            <a:endParaRPr lang="en-US"/>
          </a:p>
        </p:txBody>
      </p:sp>
    </p:spTree>
    <p:extLst>
      <p:ext uri="{BB962C8B-B14F-4D97-AF65-F5344CB8AC3E}">
        <p14:creationId xmlns:p14="http://schemas.microsoft.com/office/powerpoint/2010/main" val="947417213"/>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6" name="TextBox 1"/>
          <p:cNvSpPr txBox="1"/>
          <p:nvPr/>
        </p:nvSpPr>
        <p:spPr>
          <a:xfrm>
            <a:off x="1476383" y="424022"/>
            <a:ext cx="5811845"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latin typeface="Arial" panose="020B0604020202020204" pitchFamily="34" charset="0"/>
                <a:cs typeface="Arial" panose="020B0604020202020204" pitchFamily="34" charset="0"/>
              </a:rPr>
              <a:t>The Importance of Geodesy</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3222" t="5185" r="5643" b="20556"/>
          <a:stretch/>
        </p:blipFill>
        <p:spPr>
          <a:xfrm>
            <a:off x="87121" y="1228715"/>
            <a:ext cx="2752725" cy="3819525"/>
          </a:xfrm>
          <a:prstGeom prst="rect">
            <a:avLst/>
          </a:prstGeom>
        </p:spPr>
      </p:pic>
      <p:sp>
        <p:nvSpPr>
          <p:cNvPr id="3" name="TextBox 2"/>
          <p:cNvSpPr txBox="1"/>
          <p:nvPr/>
        </p:nvSpPr>
        <p:spPr>
          <a:xfrm>
            <a:off x="41326" y="4408519"/>
            <a:ext cx="1759454"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1816-1817</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4070" y="1228715"/>
            <a:ext cx="2897097" cy="3686175"/>
          </a:xfrm>
          <a:prstGeom prst="rect">
            <a:avLst/>
          </a:prstGeom>
        </p:spPr>
      </p:pic>
      <p:sp>
        <p:nvSpPr>
          <p:cNvPr id="9" name="TextBox 8"/>
          <p:cNvSpPr txBox="1"/>
          <p:nvPr/>
        </p:nvSpPr>
        <p:spPr>
          <a:xfrm>
            <a:off x="4001732" y="4397438"/>
            <a:ext cx="861772"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1969</a:t>
            </a:r>
          </a:p>
        </p:txBody>
      </p:sp>
      <p:pic>
        <p:nvPicPr>
          <p:cNvPr id="7" name="Picture 6"/>
          <p:cNvPicPr>
            <a:picLocks noChangeAspect="1"/>
          </p:cNvPicPr>
          <p:nvPr/>
        </p:nvPicPr>
        <p:blipFill>
          <a:blip r:embed="rId6"/>
          <a:stretch>
            <a:fillRect/>
          </a:stretch>
        </p:blipFill>
        <p:spPr>
          <a:xfrm>
            <a:off x="6062293" y="1228715"/>
            <a:ext cx="2855774" cy="3686176"/>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5833" t="2963" r="39722" b="4445"/>
          <a:stretch/>
        </p:blipFill>
        <p:spPr>
          <a:xfrm>
            <a:off x="6026426" y="1228715"/>
            <a:ext cx="2889961" cy="3686175"/>
          </a:xfrm>
          <a:prstGeom prst="rect">
            <a:avLst/>
          </a:prstGeom>
        </p:spPr>
      </p:pic>
      <p:sp>
        <p:nvSpPr>
          <p:cNvPr id="6" name="TextBox 5"/>
          <p:cNvSpPr txBox="1"/>
          <p:nvPr/>
        </p:nvSpPr>
        <p:spPr>
          <a:xfrm>
            <a:off x="6951892" y="4408519"/>
            <a:ext cx="1076575"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Today</a:t>
            </a:r>
          </a:p>
        </p:txBody>
      </p:sp>
      <p:sp>
        <p:nvSpPr>
          <p:cNvPr id="4" name="Slide Number Placeholder 3"/>
          <p:cNvSpPr>
            <a:spLocks noGrp="1"/>
          </p:cNvSpPr>
          <p:nvPr>
            <p:ph type="sldNum" sz="quarter" idx="2"/>
          </p:nvPr>
        </p:nvSpPr>
        <p:spPr/>
        <p:txBody>
          <a:bodyPr/>
          <a:lstStyle/>
          <a:p>
            <a:fld id="{86CB4B4D-7CA3-9044-876B-883B54F8677D}" type="slidenum">
              <a:rPr lang="en-US" smtClean="0"/>
              <a:t>14</a:t>
            </a:fld>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2" name="TextBox 1"/>
          <p:cNvSpPr txBox="1"/>
          <p:nvPr/>
        </p:nvSpPr>
        <p:spPr>
          <a:xfrm>
            <a:off x="950622" y="446689"/>
            <a:ext cx="7049364"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4000" dirty="0">
                <a:solidFill>
                  <a:srgbClr val="002E97"/>
                </a:solidFill>
                <a:latin typeface="Arial" panose="020B0604020202020204" pitchFamily="34" charset="0"/>
                <a:cs typeface="Arial" panose="020B0604020202020204" pitchFamily="34" charset="0"/>
              </a:rPr>
              <a:t>The Earth is Infinitely Complex</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3877" y="1317786"/>
            <a:ext cx="1562101" cy="156210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500" y="1389370"/>
            <a:ext cx="4505325" cy="368118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820" y="2989191"/>
            <a:ext cx="2489099" cy="1552575"/>
          </a:xfrm>
          <a:prstGeom prst="rect">
            <a:avLst/>
          </a:prstGeom>
        </p:spPr>
      </p:pic>
      <p:sp>
        <p:nvSpPr>
          <p:cNvPr id="11" name="Rectangle 2"/>
          <p:cNvSpPr txBox="1"/>
          <p:nvPr/>
        </p:nvSpPr>
        <p:spPr>
          <a:xfrm>
            <a:off x="120117" y="4547330"/>
            <a:ext cx="3909081"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17375E"/>
                </a:solidFill>
                <a:latin typeface="Arial"/>
                <a:ea typeface="Arial"/>
                <a:cs typeface="Arial"/>
                <a:sym typeface="Arial"/>
              </a:defRPr>
            </a:lvl1pPr>
          </a:lstStyle>
          <a:p>
            <a:r>
              <a:rPr lang="en-US" sz="2800" dirty="0">
                <a:solidFill>
                  <a:srgbClr val="002E97"/>
                </a:solidFill>
                <a:latin typeface="Arial" panose="020B0604020202020204" pitchFamily="34" charset="0"/>
                <a:cs typeface="Arial" panose="020B0604020202020204" pitchFamily="34" charset="0"/>
              </a:rPr>
              <a:t>Build Models to Simplify</a:t>
            </a:r>
            <a:endParaRPr sz="2800" dirty="0">
              <a:solidFill>
                <a:srgbClr val="002E97"/>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15</a:t>
            </a:fld>
            <a:endParaRPr lang="en-US"/>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030687" y="417214"/>
            <a:ext cx="6622326" cy="646331"/>
          </a:xfrm>
          <a:prstGeom prst="rect">
            <a:avLst/>
          </a:prstGeom>
          <a:noFill/>
        </p:spPr>
        <p:txBody>
          <a:bodyPr wrap="none" rtlCol="0">
            <a:spAutoFit/>
          </a:bodyPr>
          <a:lstStyle/>
          <a:p>
            <a:r>
              <a:rPr lang="en-US" sz="3600" dirty="0" err="1">
                <a:solidFill>
                  <a:srgbClr val="002E97"/>
                </a:solidFill>
                <a:latin typeface="Arial" panose="020B0604020202020204" pitchFamily="34" charset="0"/>
                <a:cs typeface="Arial" panose="020B0604020202020204" pitchFamily="34" charset="0"/>
              </a:rPr>
              <a:t>Datums</a:t>
            </a:r>
            <a:r>
              <a:rPr lang="en-US" sz="3600" dirty="0">
                <a:solidFill>
                  <a:srgbClr val="002E97"/>
                </a:solidFill>
                <a:latin typeface="Arial" panose="020B0604020202020204" pitchFamily="34" charset="0"/>
                <a:cs typeface="Arial" panose="020B0604020202020204" pitchFamily="34" charset="0"/>
              </a:rPr>
              <a:t> and Reference Frames</a:t>
            </a:r>
          </a:p>
        </p:txBody>
      </p:sp>
      <p:sp>
        <p:nvSpPr>
          <p:cNvPr id="21" name="TextBox 20"/>
          <p:cNvSpPr txBox="1"/>
          <p:nvPr/>
        </p:nvSpPr>
        <p:spPr>
          <a:xfrm>
            <a:off x="4264836" y="4172803"/>
            <a:ext cx="4940963" cy="707886"/>
          </a:xfrm>
          <a:prstGeom prst="rect">
            <a:avLst/>
          </a:prstGeom>
          <a:noFill/>
        </p:spPr>
        <p:txBody>
          <a:bodyPr wrap="square" rtlCol="0">
            <a:spAutoFit/>
          </a:bodyPr>
          <a:lstStyle/>
          <a:p>
            <a:r>
              <a:rPr lang="en-US" sz="2000" dirty="0">
                <a:solidFill>
                  <a:srgbClr val="002E97"/>
                </a:solidFill>
                <a:latin typeface="Arial" panose="020B0604020202020204" pitchFamily="34" charset="0"/>
                <a:cs typeface="Arial" panose="020B0604020202020204" pitchFamily="34" charset="0"/>
              </a:rPr>
              <a:t>A reference surface or framework to reference your data to for consistency</a:t>
            </a:r>
          </a:p>
        </p:txBody>
      </p:sp>
      <p:grpSp>
        <p:nvGrpSpPr>
          <p:cNvPr id="3" name="Group 2"/>
          <p:cNvGrpSpPr/>
          <p:nvPr/>
        </p:nvGrpSpPr>
        <p:grpSpPr>
          <a:xfrm>
            <a:off x="44321" y="1391873"/>
            <a:ext cx="4451851" cy="3136462"/>
            <a:chOff x="44321" y="1391873"/>
            <a:chExt cx="4451851" cy="3136462"/>
          </a:xfrm>
        </p:grpSpPr>
        <p:pic>
          <p:nvPicPr>
            <p:cNvPr id="23" name="Picture 22" descr="[XYZ Diagram]"/>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21" y="1391873"/>
              <a:ext cx="4154221" cy="313646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1"/>
            <p:cNvSpPr txBox="1"/>
            <p:nvPr/>
          </p:nvSpPr>
          <p:spPr>
            <a:xfrm>
              <a:off x="3273435" y="2053672"/>
              <a:ext cx="1222737"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aka P(</a:t>
              </a:r>
              <a:r>
                <a:rPr lang="en-US" sz="1000" dirty="0" err="1">
                  <a:latin typeface="Arial" panose="020B0604020202020204" pitchFamily="34" charset="0"/>
                  <a:cs typeface="Arial" panose="020B0604020202020204" pitchFamily="34" charset="0"/>
                </a:rPr>
                <a:t>Lat,Lon,Ht</a:t>
              </a:r>
              <a:r>
                <a:rPr lang="en-US" sz="1000" dirty="0">
                  <a:latin typeface="Arial" panose="020B0604020202020204" pitchFamily="34" charset="0"/>
                  <a:cs typeface="Arial" panose="020B0604020202020204" pitchFamily="34" charset="0"/>
                </a:rPr>
                <a:t>)</a:t>
              </a:r>
            </a:p>
          </p:txBody>
        </p:sp>
        <p:sp>
          <p:nvSpPr>
            <p:cNvPr id="25" name="TextBox 6"/>
            <p:cNvSpPr txBox="1"/>
            <p:nvPr/>
          </p:nvSpPr>
          <p:spPr>
            <a:xfrm>
              <a:off x="2203510" y="3070535"/>
              <a:ext cx="363560"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lat.</a:t>
              </a:r>
            </a:p>
          </p:txBody>
        </p:sp>
        <p:sp>
          <p:nvSpPr>
            <p:cNvPr id="26" name="TextBox 7"/>
            <p:cNvSpPr txBox="1"/>
            <p:nvPr/>
          </p:nvSpPr>
          <p:spPr>
            <a:xfrm>
              <a:off x="1615280" y="3454161"/>
              <a:ext cx="436876"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long.</a:t>
              </a:r>
            </a:p>
          </p:txBody>
        </p:sp>
        <p:sp>
          <p:nvSpPr>
            <p:cNvPr id="27" name="TextBox 8"/>
            <p:cNvSpPr txBox="1"/>
            <p:nvPr/>
          </p:nvSpPr>
          <p:spPr>
            <a:xfrm>
              <a:off x="2666033" y="2226486"/>
              <a:ext cx="337734" cy="19442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ht.</a:t>
              </a:r>
            </a:p>
          </p:txBody>
        </p:sp>
      </p:grpSp>
      <p:sp>
        <p:nvSpPr>
          <p:cNvPr id="28" name="TextBox 27"/>
          <p:cNvSpPr txBox="1"/>
          <p:nvPr/>
        </p:nvSpPr>
        <p:spPr>
          <a:xfrm>
            <a:off x="588134" y="4414815"/>
            <a:ext cx="2928044"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X,Y,Z</a:t>
            </a:r>
            <a:r>
              <a:rPr kumimoji="0" lang="en-US" sz="24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vs Lat, Lon, </a:t>
            </a:r>
            <a:r>
              <a:rPr kumimoji="0" lang="en-US" sz="2400" b="0" i="0" u="none" strike="noStrike" cap="none" spc="0" normalizeH="0" dirty="0" err="1">
                <a:ln>
                  <a:noFill/>
                </a:ln>
                <a:solidFill>
                  <a:srgbClr val="002E97"/>
                </a:solidFill>
                <a:effectLst/>
                <a:uFillTx/>
                <a:latin typeface="Arial" panose="020B0604020202020204" pitchFamily="34" charset="0"/>
                <a:cs typeface="Arial" panose="020B0604020202020204" pitchFamily="34" charset="0"/>
                <a:sym typeface="Calibri"/>
              </a:rPr>
              <a:t>Ht</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grpSp>
        <p:nvGrpSpPr>
          <p:cNvPr id="39" name="Group 38"/>
          <p:cNvGrpSpPr/>
          <p:nvPr/>
        </p:nvGrpSpPr>
        <p:grpSpPr>
          <a:xfrm>
            <a:off x="5133193" y="1116460"/>
            <a:ext cx="3397577" cy="3168533"/>
            <a:chOff x="5133193" y="1256160"/>
            <a:chExt cx="3397577" cy="3168533"/>
          </a:xfrm>
        </p:grpSpPr>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3193" y="1256160"/>
              <a:ext cx="2839636" cy="3168533"/>
            </a:xfrm>
            <a:prstGeom prst="rect">
              <a:avLst/>
            </a:prstGeom>
          </p:spPr>
        </p:pic>
        <p:cxnSp>
          <p:nvCxnSpPr>
            <p:cNvPr id="41" name="Straight Connector 40"/>
            <p:cNvCxnSpPr/>
            <p:nvPr/>
          </p:nvCxnSpPr>
          <p:spPr>
            <a:xfrm>
              <a:off x="6631388" y="1566407"/>
              <a:ext cx="7078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7076661" y="1844703"/>
              <a:ext cx="262607"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43" name="Straight Connector 42"/>
            <p:cNvCxnSpPr/>
            <p:nvPr/>
          </p:nvCxnSpPr>
          <p:spPr>
            <a:xfrm>
              <a:off x="7076661" y="2232891"/>
              <a:ext cx="262607" cy="0"/>
            </a:xfrm>
            <a:prstGeom prst="line">
              <a:avLst/>
            </a:prstGeom>
          </p:spPr>
          <p:style>
            <a:lnRef idx="2">
              <a:schemeClr val="accent2"/>
            </a:lnRef>
            <a:fillRef idx="0">
              <a:schemeClr val="accent2"/>
            </a:fillRef>
            <a:effectRef idx="1">
              <a:schemeClr val="accent2"/>
            </a:effectRef>
            <a:fontRef idx="minor">
              <a:schemeClr val="tx1"/>
            </a:fontRef>
          </p:style>
        </p:cxnSp>
        <p:sp>
          <p:nvSpPr>
            <p:cNvPr id="44" name="TextBox 43"/>
            <p:cNvSpPr txBox="1"/>
            <p:nvPr/>
          </p:nvSpPr>
          <p:spPr>
            <a:xfrm>
              <a:off x="7437201" y="1381741"/>
              <a:ext cx="1093569" cy="369332"/>
            </a:xfrm>
            <a:prstGeom prst="rect">
              <a:avLst/>
            </a:prstGeom>
            <a:noFill/>
          </p:spPr>
          <p:txBody>
            <a:bodyPr wrap="none" rtlCol="0">
              <a:spAutoFit/>
            </a:bodyPr>
            <a:lstStyle/>
            <a:p>
              <a:r>
                <a:rPr lang="en-US" dirty="0">
                  <a:solidFill>
                    <a:schemeClr val="accent1">
                      <a:lumMod val="75000"/>
                    </a:schemeClr>
                  </a:solidFill>
                </a:rPr>
                <a:t>60”, 2019</a:t>
              </a:r>
            </a:p>
          </p:txBody>
        </p:sp>
        <p:sp>
          <p:nvSpPr>
            <p:cNvPr id="45" name="TextBox 44"/>
            <p:cNvSpPr txBox="1"/>
            <p:nvPr/>
          </p:nvSpPr>
          <p:spPr>
            <a:xfrm>
              <a:off x="7437198" y="1660037"/>
              <a:ext cx="1093569" cy="369332"/>
            </a:xfrm>
            <a:prstGeom prst="rect">
              <a:avLst/>
            </a:prstGeom>
            <a:noFill/>
          </p:spPr>
          <p:txBody>
            <a:bodyPr wrap="none" rtlCol="0">
              <a:spAutoFit/>
            </a:bodyPr>
            <a:lstStyle/>
            <a:p>
              <a:r>
                <a:rPr lang="en-US" dirty="0">
                  <a:solidFill>
                    <a:schemeClr val="accent3">
                      <a:lumMod val="75000"/>
                    </a:schemeClr>
                  </a:solidFill>
                </a:rPr>
                <a:t>52”, 2018</a:t>
              </a:r>
            </a:p>
          </p:txBody>
        </p:sp>
        <p:sp>
          <p:nvSpPr>
            <p:cNvPr id="46" name="TextBox 45"/>
            <p:cNvSpPr txBox="1"/>
            <p:nvPr/>
          </p:nvSpPr>
          <p:spPr>
            <a:xfrm>
              <a:off x="7437199" y="2053621"/>
              <a:ext cx="1093569" cy="369332"/>
            </a:xfrm>
            <a:prstGeom prst="rect">
              <a:avLst/>
            </a:prstGeom>
            <a:noFill/>
          </p:spPr>
          <p:txBody>
            <a:bodyPr wrap="none" rtlCol="0">
              <a:spAutoFit/>
            </a:bodyPr>
            <a:lstStyle/>
            <a:p>
              <a:r>
                <a:rPr lang="en-US" dirty="0">
                  <a:solidFill>
                    <a:srgbClr val="C00000"/>
                  </a:solidFill>
                </a:rPr>
                <a:t>46”, 2017</a:t>
              </a:r>
            </a:p>
          </p:txBody>
        </p:sp>
      </p:grpSp>
      <p:sp>
        <p:nvSpPr>
          <p:cNvPr id="2" name="Slide Number Placeholder 1"/>
          <p:cNvSpPr>
            <a:spLocks noGrp="1"/>
          </p:cNvSpPr>
          <p:nvPr>
            <p:ph type="sldNum" sz="quarter" idx="2"/>
          </p:nvPr>
        </p:nvSpPr>
        <p:spPr/>
        <p:txBody>
          <a:bodyPr/>
          <a:lstStyle/>
          <a:p>
            <a:fld id="{86CB4B4D-7CA3-9044-876B-883B54F8677D}" type="slidenum">
              <a:rPr lang="en-US" smtClean="0"/>
              <a:t>16</a:t>
            </a:fld>
            <a:endParaRPr lang="en-US"/>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6" name="TextBox 1"/>
          <p:cNvSpPr txBox="1"/>
          <p:nvPr/>
        </p:nvSpPr>
        <p:spPr>
          <a:xfrm>
            <a:off x="383465" y="459464"/>
            <a:ext cx="483722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latin typeface="Arial" panose="020B0604020202020204" pitchFamily="34" charset="0"/>
                <a:cs typeface="Arial" panose="020B0604020202020204" pitchFamily="34" charset="0"/>
              </a:rPr>
              <a:t>G</a:t>
            </a:r>
            <a:r>
              <a:rPr lang="en-US" sz="3600" dirty="0">
                <a:solidFill>
                  <a:srgbClr val="002E97"/>
                </a:solidFill>
                <a:latin typeface="Arial" panose="020B0604020202020204" pitchFamily="34" charset="0"/>
                <a:cs typeface="Arial" panose="020B0604020202020204" pitchFamily="34" charset="0"/>
              </a:rPr>
              <a:t>ravit</a:t>
            </a:r>
            <a:r>
              <a:rPr sz="3600" dirty="0">
                <a:solidFill>
                  <a:srgbClr val="002E97"/>
                </a:solidFill>
                <a:latin typeface="Arial" panose="020B0604020202020204" pitchFamily="34" charset="0"/>
                <a:cs typeface="Arial" panose="020B0604020202020204" pitchFamily="34" charset="0"/>
              </a:rPr>
              <a:t>y</a:t>
            </a:r>
            <a:r>
              <a:rPr lang="en-US" sz="3600" dirty="0">
                <a:solidFill>
                  <a:srgbClr val="002E97"/>
                </a:solidFill>
                <a:latin typeface="Arial" panose="020B0604020202020204" pitchFamily="34" charset="0"/>
                <a:cs typeface="Arial" panose="020B0604020202020204" pitchFamily="34" charset="0"/>
              </a:rPr>
              <a:t> is Fundamental</a:t>
            </a:r>
            <a:endParaRPr sz="3600" dirty="0">
              <a:solidFill>
                <a:srgbClr val="002E97"/>
              </a:solidFill>
              <a:latin typeface="Arial" panose="020B0604020202020204" pitchFamily="34" charset="0"/>
              <a:cs typeface="Arial" panose="020B0604020202020204" pitchFamily="34" charset="0"/>
            </a:endParaRPr>
          </a:p>
        </p:txBody>
      </p:sp>
      <p:sp>
        <p:nvSpPr>
          <p:cNvPr id="2" name="TextBox 1"/>
          <p:cNvSpPr txBox="1"/>
          <p:nvPr/>
        </p:nvSpPr>
        <p:spPr>
          <a:xfrm>
            <a:off x="695249" y="1202369"/>
            <a:ext cx="4213652" cy="38472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Aristotle (350BC)</a:t>
            </a:r>
          </a:p>
          <a:p>
            <a:r>
              <a:rPr lang="en-US" sz="2000" dirty="0">
                <a:solidFill>
                  <a:srgbClr val="002E97"/>
                </a:solidFill>
                <a:latin typeface="Arial" panose="020B0604020202020204" pitchFamily="34" charset="0"/>
                <a:cs typeface="Arial" panose="020B0604020202020204" pitchFamily="34" charset="0"/>
              </a:rPr>
              <a:t>	Objects fall proportional to mass</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marR="0" indent="0" algn="l" defTabSz="457200" rtl="0" fontAlgn="auto" latinLnBrk="0" hangingPunct="0">
              <a:spcBef>
                <a:spcPts val="0"/>
              </a:spcBef>
              <a:spcAft>
                <a:spcPts val="0"/>
              </a:spcAft>
              <a:buClrTx/>
              <a:buSzTx/>
              <a:buFontTx/>
              <a:buNone/>
              <a:tabLst/>
            </a:pPr>
            <a:r>
              <a:rPr lang="en-US" sz="2400" dirty="0">
                <a:solidFill>
                  <a:srgbClr val="002E97"/>
                </a:solidFill>
                <a:latin typeface="Arial" panose="020B0604020202020204" pitchFamily="34" charset="0"/>
                <a:cs typeface="Arial" panose="020B0604020202020204" pitchFamily="34" charset="0"/>
              </a:rPr>
              <a:t>Al-</a:t>
            </a:r>
            <a:r>
              <a:rPr lang="en-US" sz="2400" dirty="0" err="1">
                <a:solidFill>
                  <a:srgbClr val="002E97"/>
                </a:solidFill>
                <a:latin typeface="Arial" panose="020B0604020202020204" pitchFamily="34" charset="0"/>
                <a:cs typeface="Arial" panose="020B0604020202020204" pitchFamily="34" charset="0"/>
              </a:rPr>
              <a:t>Khazini</a:t>
            </a:r>
            <a:r>
              <a:rPr lang="en-US" sz="2400" dirty="0">
                <a:solidFill>
                  <a:srgbClr val="002E97"/>
                </a:solidFill>
                <a:latin typeface="Arial" panose="020B0604020202020204" pitchFamily="34" charset="0"/>
                <a:cs typeface="Arial" panose="020B0604020202020204" pitchFamily="34" charset="0"/>
              </a:rPr>
              <a:t> (1121)</a:t>
            </a:r>
          </a:p>
          <a:p>
            <a:r>
              <a:rPr lang="en-US" sz="2000" dirty="0">
                <a:solidFill>
                  <a:srgbClr val="002E97"/>
                </a:solidFill>
                <a:latin typeface="Arial" panose="020B0604020202020204" pitchFamily="34" charset="0"/>
                <a:cs typeface="Arial" panose="020B0604020202020204" pitchFamily="34" charset="0"/>
              </a:rPr>
              <a:t>	Gravitational potential energy</a:t>
            </a:r>
          </a:p>
          <a:p>
            <a:pPr marL="0" marR="0" indent="0" algn="l" defTabSz="457200" rtl="0" fontAlgn="auto" latinLnBrk="0" hangingPunct="0">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Galileo (1590)</a:t>
            </a:r>
          </a:p>
          <a:p>
            <a:r>
              <a:rPr lang="en-US" sz="2800" dirty="0">
                <a:solidFill>
                  <a:srgbClr val="002E97"/>
                </a:solidFill>
                <a:latin typeface="Arial" panose="020B0604020202020204" pitchFamily="34" charset="0"/>
                <a:cs typeface="Arial" panose="020B0604020202020204" pitchFamily="34" charset="0"/>
              </a:rPr>
              <a:t>	</a:t>
            </a:r>
            <a:r>
              <a:rPr lang="en-US" sz="2000" dirty="0">
                <a:solidFill>
                  <a:srgbClr val="002E97"/>
                </a:solidFill>
                <a:latin typeface="Arial" panose="020B0604020202020204" pitchFamily="34" charset="0"/>
                <a:cs typeface="Arial" panose="020B0604020202020204" pitchFamily="34" charset="0"/>
              </a:rPr>
              <a:t>Terminal velocity</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marR="0" indent="0" algn="l" defTabSz="457200" rtl="0" fontAlgn="auto" latinLnBrk="0" hangingPunct="0">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Newton (1687)</a:t>
            </a:r>
            <a:endParaRPr lang="en-US" sz="2400" dirty="0">
              <a:solidFill>
                <a:srgbClr val="002E97"/>
              </a:solidFill>
              <a:latin typeface="Arial" panose="020B0604020202020204" pitchFamily="34" charset="0"/>
              <a:cs typeface="Arial" panose="020B0604020202020204" pitchFamily="34" charset="0"/>
            </a:endParaRPr>
          </a:p>
          <a:p>
            <a:r>
              <a:rPr lang="en-US" sz="2000" dirty="0">
                <a:solidFill>
                  <a:srgbClr val="002E97"/>
                </a:solidFill>
                <a:latin typeface="Arial" panose="020B0604020202020204" pitchFamily="34" charset="0"/>
                <a:cs typeface="Arial" panose="020B0604020202020204" pitchFamily="34" charset="0"/>
              </a:rPr>
              <a:t>	Gravity inverse-square law</a:t>
            </a:r>
            <a:endParaRPr kumimoji="0" lang="en-US" sz="2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r>
              <a:rPr lang="en-US" sz="2400" dirty="0">
                <a:solidFill>
                  <a:srgbClr val="002E97"/>
                </a:solidFill>
                <a:latin typeface="Arial" panose="020B0604020202020204" pitchFamily="34" charset="0"/>
                <a:cs typeface="Arial" panose="020B0604020202020204" pitchFamily="34" charset="0"/>
              </a:rPr>
              <a:t>Einstein (1913)</a:t>
            </a:r>
          </a:p>
          <a:p>
            <a:r>
              <a:rPr lang="en-US" sz="2800" dirty="0">
                <a:solidFill>
                  <a:srgbClr val="002E97"/>
                </a:solidFill>
                <a:latin typeface="Arial" panose="020B0604020202020204" pitchFamily="34" charset="0"/>
                <a:cs typeface="Arial" panose="020B0604020202020204" pitchFamily="34" charset="0"/>
              </a:rPr>
              <a:t>	</a:t>
            </a:r>
            <a:r>
              <a:rPr lang="en-US" sz="2000" dirty="0">
                <a:solidFill>
                  <a:srgbClr val="002E97"/>
                </a:solidFill>
                <a:latin typeface="Arial" panose="020B0604020202020204" pitchFamily="34" charset="0"/>
                <a:cs typeface="Arial" panose="020B0604020202020204" pitchFamily="34" charset="0"/>
              </a:rPr>
              <a:t>Theory of general relativity</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805" t="16761" r="16674" b="7587"/>
          <a:stretch/>
        </p:blipFill>
        <p:spPr>
          <a:xfrm>
            <a:off x="6005888" y="3125972"/>
            <a:ext cx="2686227" cy="189282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2307" y="397910"/>
            <a:ext cx="1569808" cy="2616346"/>
          </a:xfrm>
          <a:prstGeom prst="rect">
            <a:avLst/>
          </a:prstGeom>
        </p:spPr>
      </p:pic>
      <p:sp>
        <p:nvSpPr>
          <p:cNvPr id="4" name="Slide Number Placeholder 3"/>
          <p:cNvSpPr>
            <a:spLocks noGrp="1"/>
          </p:cNvSpPr>
          <p:nvPr>
            <p:ph type="sldNum" sz="quarter" idx="2"/>
          </p:nvPr>
        </p:nvSpPr>
        <p:spPr/>
        <p:txBody>
          <a:bodyPr/>
          <a:lstStyle/>
          <a:p>
            <a:fld id="{86CB4B4D-7CA3-9044-876B-883B54F8677D}" type="slidenum">
              <a:rPr lang="en-US" smtClean="0"/>
              <a:t>17</a:t>
            </a:fld>
            <a:endParaRPr lang="en-US"/>
          </a:p>
        </p:txBody>
      </p:sp>
    </p:spTree>
    <p:extLst>
      <p:ext uri="{BB962C8B-B14F-4D97-AF65-F5344CB8AC3E}">
        <p14:creationId xmlns:p14="http://schemas.microsoft.com/office/powerpoint/2010/main" val="231941302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6" name="TextBox 1"/>
          <p:cNvSpPr txBox="1"/>
          <p:nvPr/>
        </p:nvSpPr>
        <p:spPr>
          <a:xfrm>
            <a:off x="604067" y="380803"/>
            <a:ext cx="4676920"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2400" dirty="0">
                <a:solidFill>
                  <a:srgbClr val="002E97"/>
                </a:solidFill>
                <a:latin typeface="Arial" panose="020B0604020202020204" pitchFamily="34" charset="0"/>
                <a:cs typeface="Arial" panose="020B0604020202020204" pitchFamily="34" charset="0"/>
              </a:rPr>
              <a:t>Gravity for the Redefinition of the </a:t>
            </a:r>
          </a:p>
          <a:p>
            <a:pPr algn="ctr"/>
            <a:r>
              <a:rPr lang="en-US" sz="2400" dirty="0">
                <a:solidFill>
                  <a:srgbClr val="002E97"/>
                </a:solidFill>
                <a:latin typeface="Arial" panose="020B0604020202020204" pitchFamily="34" charset="0"/>
                <a:cs typeface="Arial" panose="020B0604020202020204" pitchFamily="34" charset="0"/>
              </a:rPr>
              <a:t>American Vertical Datum</a:t>
            </a:r>
            <a:endParaRPr sz="2400" dirty="0">
              <a:solidFill>
                <a:srgbClr val="002E97"/>
              </a:solidFill>
              <a:latin typeface="Arial" panose="020B0604020202020204" pitchFamily="34" charset="0"/>
              <a:cs typeface="Arial" panose="020B0604020202020204" pitchFamily="34" charset="0"/>
            </a:endParaRPr>
          </a:p>
        </p:txBody>
      </p:sp>
      <p:sp>
        <p:nvSpPr>
          <p:cNvPr id="8" name="TextBox 1"/>
          <p:cNvSpPr txBox="1"/>
          <p:nvPr/>
        </p:nvSpPr>
        <p:spPr>
          <a:xfrm>
            <a:off x="6201474" y="305467"/>
            <a:ext cx="1887694"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GRAV-D</a:t>
            </a:r>
            <a:endParaRPr sz="3600" dirty="0">
              <a:solidFill>
                <a:srgbClr val="002E97"/>
              </a:solidFill>
              <a:latin typeface="Arial" panose="020B0604020202020204" pitchFamily="34" charset="0"/>
              <a:cs typeface="Arial" panose="020B0604020202020204" pitchFamily="34" charset="0"/>
            </a:endParaRPr>
          </a:p>
        </p:txBody>
      </p:sp>
      <p:sp>
        <p:nvSpPr>
          <p:cNvPr id="7" name="TextBox 1"/>
          <p:cNvSpPr txBox="1"/>
          <p:nvPr/>
        </p:nvSpPr>
        <p:spPr>
          <a:xfrm>
            <a:off x="5390355" y="815390"/>
            <a:ext cx="3509933"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2000" dirty="0">
                <a:solidFill>
                  <a:srgbClr val="002E97"/>
                </a:solidFill>
                <a:latin typeface="Arial" panose="020B0604020202020204" pitchFamily="34" charset="0"/>
                <a:cs typeface="Arial" panose="020B0604020202020204" pitchFamily="34" charset="0"/>
              </a:rPr>
              <a:t>96.8% Complete (11/21/2022)</a:t>
            </a:r>
            <a:endParaRPr sz="2000" dirty="0">
              <a:solidFill>
                <a:srgbClr val="002E97"/>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2"/>
          </p:nvPr>
        </p:nvSpPr>
        <p:spPr/>
        <p:txBody>
          <a:bodyPr/>
          <a:lstStyle/>
          <a:p>
            <a:fld id="{86CB4B4D-7CA3-9044-876B-883B54F8677D}" type="slidenum">
              <a:rPr lang="en-US" smtClean="0"/>
              <a:t>18</a:t>
            </a:fld>
            <a:endParaRPr lang="en-US"/>
          </a:p>
        </p:txBody>
      </p:sp>
      <p:pic>
        <p:nvPicPr>
          <p:cNvPr id="9" name="Picture 8">
            <a:extLst>
              <a:ext uri="{FF2B5EF4-FFF2-40B4-BE49-F238E27FC236}">
                <a16:creationId xmlns:a16="http://schemas.microsoft.com/office/drawing/2014/main" id="{1A2EEB45-3A79-45BD-8F63-63FA688B94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334426"/>
            <a:ext cx="9144000" cy="4023360"/>
          </a:xfrm>
          <a:prstGeom prst="rect">
            <a:avLst/>
          </a:prstGeom>
        </p:spPr>
      </p:pic>
    </p:spTree>
    <p:extLst>
      <p:ext uri="{BB962C8B-B14F-4D97-AF65-F5344CB8AC3E}">
        <p14:creationId xmlns:p14="http://schemas.microsoft.com/office/powerpoint/2010/main" val="101452009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5" name="TextBox 1"/>
          <p:cNvSpPr txBox="1"/>
          <p:nvPr/>
        </p:nvSpPr>
        <p:spPr>
          <a:xfrm>
            <a:off x="1406391" y="594334"/>
            <a:ext cx="6331218"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4000" b="1" dirty="0">
                <a:solidFill>
                  <a:srgbClr val="002E97"/>
                </a:solidFill>
                <a:latin typeface="Arial" panose="020B0604020202020204" pitchFamily="34" charset="0"/>
                <a:cs typeface="Arial" panose="020B0604020202020204" pitchFamily="34" charset="0"/>
              </a:rPr>
              <a:t>Why Modernize the NSRS</a:t>
            </a:r>
          </a:p>
        </p:txBody>
      </p:sp>
      <p:sp>
        <p:nvSpPr>
          <p:cNvPr id="146" name="Rectangle 2"/>
          <p:cNvSpPr txBox="1"/>
          <p:nvPr/>
        </p:nvSpPr>
        <p:spPr>
          <a:xfrm>
            <a:off x="569069" y="1585867"/>
            <a:ext cx="8005863" cy="31393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000">
                <a:solidFill>
                  <a:srgbClr val="17375E"/>
                </a:solidFill>
                <a:latin typeface="Arial"/>
                <a:ea typeface="Arial"/>
                <a:cs typeface="Arial"/>
                <a:sym typeface="Arial"/>
              </a:defRPr>
            </a:pPr>
            <a:r>
              <a:rPr dirty="0">
                <a:solidFill>
                  <a:srgbClr val="002E97"/>
                </a:solidFill>
                <a:latin typeface="Arial" panose="020B0604020202020204" pitchFamily="34" charset="0"/>
                <a:cs typeface="Arial" panose="020B0604020202020204" pitchFamily="34" charset="0"/>
              </a:rPr>
              <a:t>Current models built on old technology</a:t>
            </a:r>
            <a:endParaRPr lang="en-US"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endParaRPr sz="800" dirty="0">
              <a:solidFill>
                <a:srgbClr val="002E97"/>
              </a:solidFill>
              <a:latin typeface="Arial" panose="020B0604020202020204" pitchFamily="34" charset="0"/>
              <a:cs typeface="Arial" panose="020B0604020202020204" pitchFamily="34" charset="0"/>
            </a:endParaRPr>
          </a:p>
          <a:p>
            <a:pPr lvl="1">
              <a:defRPr sz="3000">
                <a:solidFill>
                  <a:srgbClr val="17375E"/>
                </a:solidFill>
                <a:latin typeface="Arial"/>
                <a:ea typeface="Arial"/>
                <a:cs typeface="Arial"/>
                <a:sym typeface="Arial"/>
              </a:defRPr>
            </a:pPr>
            <a:r>
              <a:rPr dirty="0">
                <a:solidFill>
                  <a:srgbClr val="002E97"/>
                </a:solidFill>
                <a:latin typeface="Arial" panose="020B0604020202020204" pitchFamily="34" charset="0"/>
                <a:cs typeface="Arial" panose="020B0604020202020204" pitchFamily="34" charset="0"/>
              </a:rPr>
              <a:t>NAD</a:t>
            </a:r>
            <a:r>
              <a:rPr lang="en-US" dirty="0">
                <a:solidFill>
                  <a:srgbClr val="002E97"/>
                </a:solidFill>
                <a:latin typeface="Arial" panose="020B0604020202020204" pitchFamily="34" charset="0"/>
                <a:cs typeface="Arial" panose="020B0604020202020204" pitchFamily="34" charset="0"/>
              </a:rPr>
              <a:t> </a:t>
            </a:r>
            <a:r>
              <a:rPr dirty="0">
                <a:solidFill>
                  <a:srgbClr val="002E97"/>
                </a:solidFill>
                <a:latin typeface="Arial" panose="020B0604020202020204" pitchFamily="34" charset="0"/>
                <a:cs typeface="Arial" panose="020B0604020202020204" pitchFamily="34" charset="0"/>
              </a:rPr>
              <a:t>83 not truly Geocentric</a:t>
            </a:r>
            <a:r>
              <a:rPr lang="en-US" dirty="0">
                <a:solidFill>
                  <a:srgbClr val="002E97"/>
                </a:solidFill>
                <a:latin typeface="Arial" panose="020B0604020202020204" pitchFamily="34" charset="0"/>
                <a:cs typeface="Arial" panose="020B0604020202020204" pitchFamily="34" charset="0"/>
              </a:rPr>
              <a:t> (~2.2m)</a:t>
            </a:r>
          </a:p>
          <a:p>
            <a:pPr lvl="1">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lvl="1">
              <a:defRPr sz="3000">
                <a:solidFill>
                  <a:srgbClr val="17375E"/>
                </a:solidFill>
                <a:latin typeface="Arial"/>
                <a:ea typeface="Arial"/>
                <a:cs typeface="Arial"/>
                <a:sym typeface="Arial"/>
              </a:defRPr>
            </a:pPr>
            <a:endParaRPr sz="800" dirty="0">
              <a:solidFill>
                <a:srgbClr val="002E97"/>
              </a:solidFill>
              <a:latin typeface="Arial" panose="020B0604020202020204" pitchFamily="34" charset="0"/>
              <a:cs typeface="Arial" panose="020B0604020202020204" pitchFamily="34" charset="0"/>
            </a:endParaRPr>
          </a:p>
          <a:p>
            <a:pPr lvl="1">
              <a:defRPr sz="3000">
                <a:solidFill>
                  <a:srgbClr val="17375E"/>
                </a:solidFill>
                <a:latin typeface="Arial"/>
                <a:ea typeface="Arial"/>
                <a:cs typeface="Arial"/>
                <a:sym typeface="Arial"/>
              </a:defRPr>
            </a:pPr>
            <a:r>
              <a:rPr dirty="0">
                <a:solidFill>
                  <a:srgbClr val="002E97"/>
                </a:solidFill>
                <a:latin typeface="Arial" panose="020B0604020202020204" pitchFamily="34" charset="0"/>
                <a:cs typeface="Arial" panose="020B0604020202020204" pitchFamily="34" charset="0"/>
              </a:rPr>
              <a:t>NAVD</a:t>
            </a:r>
            <a:r>
              <a:rPr lang="en-US" dirty="0">
                <a:solidFill>
                  <a:srgbClr val="002E97"/>
                </a:solidFill>
                <a:latin typeface="Arial" panose="020B0604020202020204" pitchFamily="34" charset="0"/>
                <a:cs typeface="Arial" panose="020B0604020202020204" pitchFamily="34" charset="0"/>
              </a:rPr>
              <a:t> </a:t>
            </a:r>
            <a:r>
              <a:rPr dirty="0">
                <a:solidFill>
                  <a:srgbClr val="002E97"/>
                </a:solidFill>
                <a:latin typeface="Arial" panose="020B0604020202020204" pitchFamily="34" charset="0"/>
                <a:cs typeface="Arial" panose="020B0604020202020204" pitchFamily="34" charset="0"/>
              </a:rPr>
              <a:t>88 relies on marks in the ground</a:t>
            </a:r>
          </a:p>
          <a:p>
            <a:pPr lvl="1">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and is n</a:t>
            </a:r>
            <a:r>
              <a:rPr dirty="0">
                <a:solidFill>
                  <a:srgbClr val="002E97"/>
                </a:solidFill>
                <a:latin typeface="Arial" panose="020B0604020202020204" pitchFamily="34" charset="0"/>
                <a:cs typeface="Arial" panose="020B0604020202020204" pitchFamily="34" charset="0"/>
              </a:rPr>
              <a:t>ot easily maintained</a:t>
            </a:r>
            <a:endParaRPr lang="en-US" dirty="0">
              <a:solidFill>
                <a:srgbClr val="002E97"/>
              </a:solidFill>
              <a:latin typeface="Arial" panose="020B0604020202020204" pitchFamily="34" charset="0"/>
              <a:cs typeface="Arial" panose="020B0604020202020204" pitchFamily="34" charset="0"/>
            </a:endParaRPr>
          </a:p>
          <a:p>
            <a:pPr lvl="1">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lvl="1">
              <a:defRPr sz="3000">
                <a:solidFill>
                  <a:srgbClr val="17375E"/>
                </a:solidFill>
                <a:latin typeface="Arial"/>
                <a:ea typeface="Arial"/>
                <a:cs typeface="Arial"/>
                <a:sym typeface="Arial"/>
              </a:defRPr>
            </a:pPr>
            <a:endParaRPr sz="800" dirty="0">
              <a:solidFill>
                <a:srgbClr val="002E97"/>
              </a:solidFill>
              <a:latin typeface="Arial" panose="020B0604020202020204" pitchFamily="34" charset="0"/>
              <a:cs typeface="Arial" panose="020B0604020202020204" pitchFamily="34" charset="0"/>
            </a:endParaRPr>
          </a:p>
          <a:p>
            <a:pPr lvl="1">
              <a:defRPr sz="3000">
                <a:solidFill>
                  <a:srgbClr val="17375E"/>
                </a:solidFill>
                <a:latin typeface="Arial"/>
                <a:ea typeface="Arial"/>
                <a:cs typeface="Arial"/>
                <a:sym typeface="Arial"/>
              </a:defRPr>
            </a:pPr>
            <a:r>
              <a:rPr dirty="0">
                <a:solidFill>
                  <a:srgbClr val="002E97"/>
                </a:solidFill>
                <a:latin typeface="Arial" panose="020B0604020202020204" pitchFamily="34" charset="0"/>
                <a:cs typeface="Arial" panose="020B0604020202020204" pitchFamily="34" charset="0"/>
              </a:rPr>
              <a:t>T</a:t>
            </a:r>
            <a:r>
              <a:rPr lang="en-US" dirty="0">
                <a:solidFill>
                  <a:srgbClr val="002E97"/>
                </a:solidFill>
                <a:latin typeface="Arial" panose="020B0604020202020204" pitchFamily="34" charset="0"/>
                <a:cs typeface="Arial" panose="020B0604020202020204" pitchFamily="34" charset="0"/>
              </a:rPr>
              <a:t>oday’s t</a:t>
            </a:r>
            <a:r>
              <a:rPr dirty="0">
                <a:solidFill>
                  <a:srgbClr val="002E97"/>
                </a:solidFill>
                <a:latin typeface="Arial" panose="020B0604020202020204" pitchFamily="34" charset="0"/>
                <a:cs typeface="Arial" panose="020B0604020202020204" pitchFamily="34" charset="0"/>
              </a:rPr>
              <a:t>echnology needs better </a:t>
            </a:r>
            <a:r>
              <a:rPr lang="en-US" dirty="0">
                <a:solidFill>
                  <a:srgbClr val="002E97"/>
                </a:solidFill>
                <a:latin typeface="Arial" panose="020B0604020202020204" pitchFamily="34" charset="0"/>
                <a:cs typeface="Arial" panose="020B0604020202020204" pitchFamily="34" charset="0"/>
              </a:rPr>
              <a:t>a</a:t>
            </a:r>
            <a:r>
              <a:rPr dirty="0">
                <a:solidFill>
                  <a:srgbClr val="002E97"/>
                </a:solidFill>
                <a:latin typeface="Arial" panose="020B0604020202020204" pitchFamily="34" charset="0"/>
                <a:cs typeface="Arial" panose="020B0604020202020204" pitchFamily="34" charset="0"/>
              </a:rPr>
              <a:t>ccuracy</a:t>
            </a:r>
          </a:p>
        </p:txBody>
      </p:sp>
      <p:sp>
        <p:nvSpPr>
          <p:cNvPr id="2" name="Slide Number Placeholder 1"/>
          <p:cNvSpPr>
            <a:spLocks noGrp="1"/>
          </p:cNvSpPr>
          <p:nvPr>
            <p:ph type="sldNum" sz="quarter" idx="2"/>
          </p:nvPr>
        </p:nvSpPr>
        <p:spPr/>
        <p:txBody>
          <a:bodyPr/>
          <a:lstStyle/>
          <a:p>
            <a:fld id="{86CB4B4D-7CA3-9044-876B-883B54F8677D}" type="slidenum">
              <a:rPr lang="en-US" smtClean="0"/>
              <a:t>19</a:t>
            </a:fld>
            <a:endParaRPr lang="en-US"/>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2</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8205" y="2102845"/>
            <a:ext cx="3914613" cy="293596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4609" y="479125"/>
            <a:ext cx="1547947" cy="1891935"/>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9568" r="9301"/>
          <a:stretch/>
        </p:blipFill>
        <p:spPr>
          <a:xfrm>
            <a:off x="74428" y="2023101"/>
            <a:ext cx="2860158" cy="3015704"/>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r="10746" b="20959"/>
          <a:stretch/>
        </p:blipFill>
        <p:spPr>
          <a:xfrm rot="10800000">
            <a:off x="2648414" y="379493"/>
            <a:ext cx="3577133" cy="2375877"/>
          </a:xfrm>
          <a:prstGeom prst="rect">
            <a:avLst/>
          </a:prstGeom>
        </p:spPr>
      </p:pic>
      <p:sp>
        <p:nvSpPr>
          <p:cNvPr id="10" name="TextBox 4"/>
          <p:cNvSpPr txBox="1"/>
          <p:nvPr/>
        </p:nvSpPr>
        <p:spPr>
          <a:xfrm>
            <a:off x="74428" y="778761"/>
            <a:ext cx="2391037" cy="861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a:solidFill>
                  <a:srgbClr val="17375E"/>
                </a:solidFill>
                <a:latin typeface="Times New Roman"/>
                <a:ea typeface="Times New Roman"/>
                <a:cs typeface="Times New Roman"/>
                <a:sym typeface="Times New Roman"/>
              </a:defRPr>
            </a:pPr>
            <a:r>
              <a:rPr sz="1600" dirty="0">
                <a:solidFill>
                  <a:srgbClr val="002E97"/>
                </a:solidFill>
                <a:latin typeface="Arial" panose="020B0604020202020204" pitchFamily="34" charset="0"/>
                <a:cs typeface="Arial" panose="020B0604020202020204" pitchFamily="34" charset="0"/>
              </a:rPr>
              <a:t>Brian Shaw</a:t>
            </a:r>
            <a:endParaRPr lang="en-US" sz="1600" dirty="0">
              <a:solidFill>
                <a:srgbClr val="002E97"/>
              </a:solidFill>
              <a:latin typeface="Arial" panose="020B0604020202020204" pitchFamily="34" charset="0"/>
              <a:cs typeface="Arial" panose="020B0604020202020204" pitchFamily="34" charset="0"/>
            </a:endParaRPr>
          </a:p>
          <a:p>
            <a:pPr>
              <a:defRPr>
                <a:solidFill>
                  <a:srgbClr val="17375E"/>
                </a:solidFill>
                <a:latin typeface="Times New Roman"/>
                <a:ea typeface="Times New Roman"/>
                <a:cs typeface="Times New Roman"/>
                <a:sym typeface="Times New Roman"/>
              </a:defRPr>
            </a:pPr>
            <a:r>
              <a:rPr lang="en-US" sz="1600" dirty="0">
                <a:solidFill>
                  <a:srgbClr val="002E97"/>
                </a:solidFill>
                <a:latin typeface="Arial" panose="020B0604020202020204" pitchFamily="34" charset="0"/>
                <a:cs typeface="Arial" panose="020B0604020202020204" pitchFamily="34" charset="0"/>
              </a:rPr>
              <a:t>Rocky Mountain Advisor</a:t>
            </a:r>
            <a:endParaRPr sz="1600" dirty="0">
              <a:solidFill>
                <a:srgbClr val="002E97"/>
              </a:solidFill>
              <a:latin typeface="Arial" panose="020B0604020202020204" pitchFamily="34" charset="0"/>
              <a:cs typeface="Arial" panose="020B0604020202020204" pitchFamily="34" charset="0"/>
            </a:endParaRPr>
          </a:p>
          <a:p>
            <a:pPr>
              <a:defRPr>
                <a:solidFill>
                  <a:srgbClr val="17375E"/>
                </a:solidFill>
                <a:latin typeface="Times New Roman"/>
                <a:ea typeface="Times New Roman"/>
                <a:cs typeface="Times New Roman"/>
                <a:sym typeface="Times New Roman"/>
              </a:defRPr>
            </a:pPr>
            <a:r>
              <a:rPr sz="1600" dirty="0">
                <a:solidFill>
                  <a:srgbClr val="002E97"/>
                </a:solidFill>
                <a:latin typeface="Arial" panose="020B0604020202020204" pitchFamily="34" charset="0"/>
                <a:cs typeface="Arial" panose="020B0604020202020204" pitchFamily="34" charset="0"/>
              </a:rPr>
              <a:t>brian.shaw@noaa.gov</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5" name="TextBox 1"/>
          <p:cNvSpPr txBox="1"/>
          <p:nvPr/>
        </p:nvSpPr>
        <p:spPr>
          <a:xfrm>
            <a:off x="670902" y="718252"/>
            <a:ext cx="7761097"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b="1" dirty="0">
                <a:solidFill>
                  <a:srgbClr val="002E97"/>
                </a:solidFill>
                <a:latin typeface="Arial" panose="020B0604020202020204" pitchFamily="34" charset="0"/>
                <a:cs typeface="Arial" panose="020B0604020202020204" pitchFamily="34" charset="0"/>
              </a:rPr>
              <a:t>Main Benefits of</a:t>
            </a:r>
            <a:r>
              <a:rPr sz="3600" b="1" dirty="0">
                <a:solidFill>
                  <a:srgbClr val="002E97"/>
                </a:solidFill>
                <a:latin typeface="Arial" panose="020B0604020202020204" pitchFamily="34" charset="0"/>
                <a:cs typeface="Arial" panose="020B0604020202020204" pitchFamily="34" charset="0"/>
              </a:rPr>
              <a:t> Modernize</a:t>
            </a:r>
            <a:r>
              <a:rPr lang="en-US" sz="3600" b="1" dirty="0">
                <a:solidFill>
                  <a:srgbClr val="002E97"/>
                </a:solidFill>
                <a:latin typeface="Arial" panose="020B0604020202020204" pitchFamily="34" charset="0"/>
                <a:cs typeface="Arial" panose="020B0604020202020204" pitchFamily="34" charset="0"/>
              </a:rPr>
              <a:t>d N</a:t>
            </a:r>
            <a:r>
              <a:rPr sz="3600" b="1" dirty="0">
                <a:solidFill>
                  <a:srgbClr val="002E97"/>
                </a:solidFill>
                <a:latin typeface="Arial" panose="020B0604020202020204" pitchFamily="34" charset="0"/>
                <a:cs typeface="Arial" panose="020B0604020202020204" pitchFamily="34" charset="0"/>
              </a:rPr>
              <a:t>SRS</a:t>
            </a:r>
          </a:p>
        </p:txBody>
      </p:sp>
      <p:sp>
        <p:nvSpPr>
          <p:cNvPr id="146" name="Rectangle 2"/>
          <p:cNvSpPr txBox="1"/>
          <p:nvPr/>
        </p:nvSpPr>
        <p:spPr>
          <a:xfrm>
            <a:off x="226031" y="1585867"/>
            <a:ext cx="8650841" cy="32316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000">
                <a:solidFill>
                  <a:srgbClr val="17375E"/>
                </a:solidFill>
                <a:latin typeface="Arial"/>
                <a:ea typeface="Arial"/>
                <a:cs typeface="Arial"/>
                <a:sym typeface="Arial"/>
              </a:defRPr>
            </a:pPr>
            <a:r>
              <a:rPr lang="en-US" dirty="0">
                <a:solidFill>
                  <a:srgbClr val="002E97"/>
                </a:solidFill>
              </a:rPr>
              <a:t>Fast, Accurate, Consistent Elevations Everywhere</a:t>
            </a:r>
          </a:p>
          <a:p>
            <a:pPr>
              <a:defRPr sz="3000">
                <a:solidFill>
                  <a:srgbClr val="17375E"/>
                </a:solidFill>
                <a:latin typeface="Arial"/>
                <a:ea typeface="Arial"/>
                <a:cs typeface="Arial"/>
                <a:sym typeface="Arial"/>
              </a:defRPr>
            </a:pPr>
            <a:endParaRPr lang="en-US" sz="1200" dirty="0">
              <a:solidFill>
                <a:srgbClr val="002E97"/>
              </a:solidFill>
            </a:endParaRPr>
          </a:p>
          <a:p>
            <a:pPr>
              <a:defRPr sz="3000">
                <a:solidFill>
                  <a:srgbClr val="17375E"/>
                </a:solidFill>
                <a:latin typeface="Arial"/>
                <a:ea typeface="Arial"/>
                <a:cs typeface="Arial"/>
                <a:sym typeface="Arial"/>
              </a:defRPr>
            </a:pPr>
            <a:r>
              <a:rPr lang="en-US" dirty="0">
                <a:solidFill>
                  <a:srgbClr val="002E97"/>
                </a:solidFill>
              </a:rPr>
              <a:t>Improved Public Safety</a:t>
            </a:r>
            <a:endParaRPr lang="en-US" sz="3200" dirty="0">
              <a:solidFill>
                <a:srgbClr val="002E97"/>
              </a:solidFill>
            </a:endParaRPr>
          </a:p>
          <a:p>
            <a:pPr lvl="1">
              <a:defRPr sz="3000">
                <a:solidFill>
                  <a:srgbClr val="17375E"/>
                </a:solidFill>
                <a:latin typeface="Arial"/>
                <a:ea typeface="Arial"/>
                <a:cs typeface="Arial"/>
                <a:sym typeface="Arial"/>
              </a:defRPr>
            </a:pPr>
            <a:r>
              <a:rPr lang="en-US" dirty="0">
                <a:solidFill>
                  <a:srgbClr val="002E97"/>
                </a:solidFill>
              </a:rPr>
              <a:t>Flood Plain Maps</a:t>
            </a:r>
          </a:p>
          <a:p>
            <a:pPr lvl="1">
              <a:defRPr sz="3000">
                <a:solidFill>
                  <a:srgbClr val="17375E"/>
                </a:solidFill>
                <a:latin typeface="Arial"/>
                <a:ea typeface="Arial"/>
                <a:cs typeface="Arial"/>
                <a:sym typeface="Arial"/>
              </a:defRPr>
            </a:pPr>
            <a:r>
              <a:rPr lang="en-US" dirty="0">
                <a:solidFill>
                  <a:srgbClr val="002E97"/>
                </a:solidFill>
              </a:rPr>
              <a:t>Emergency Route Planning</a:t>
            </a:r>
          </a:p>
          <a:p>
            <a:pPr lvl="1">
              <a:defRPr sz="3000">
                <a:solidFill>
                  <a:srgbClr val="17375E"/>
                </a:solidFill>
                <a:latin typeface="Arial"/>
                <a:ea typeface="Arial"/>
                <a:cs typeface="Arial"/>
                <a:sym typeface="Arial"/>
              </a:defRPr>
            </a:pPr>
            <a:endParaRPr lang="en-US" sz="1200" dirty="0">
              <a:solidFill>
                <a:srgbClr val="002E97"/>
              </a:solidFill>
            </a:endParaRPr>
          </a:p>
          <a:p>
            <a:pPr>
              <a:defRPr sz="3000">
                <a:solidFill>
                  <a:srgbClr val="17375E"/>
                </a:solidFill>
                <a:latin typeface="Arial"/>
                <a:ea typeface="Arial"/>
                <a:cs typeface="Arial"/>
                <a:sym typeface="Arial"/>
              </a:defRPr>
            </a:pPr>
            <a:r>
              <a:rPr lang="en-US" dirty="0">
                <a:solidFill>
                  <a:srgbClr val="002E97"/>
                </a:solidFill>
              </a:rPr>
              <a:t>Accurate Positioning</a:t>
            </a:r>
          </a:p>
          <a:p>
            <a:pPr lvl="1">
              <a:defRPr sz="3000">
                <a:solidFill>
                  <a:srgbClr val="17375E"/>
                </a:solidFill>
                <a:latin typeface="Arial"/>
                <a:ea typeface="Arial"/>
                <a:cs typeface="Arial"/>
                <a:sym typeface="Arial"/>
              </a:defRPr>
            </a:pPr>
            <a:r>
              <a:rPr lang="en-US" dirty="0">
                <a:solidFill>
                  <a:srgbClr val="002E97"/>
                </a:solidFill>
              </a:rPr>
              <a:t>Autonomous vehicles, BIMs, Smart Cities</a:t>
            </a:r>
          </a:p>
        </p:txBody>
      </p:sp>
      <p:sp>
        <p:nvSpPr>
          <p:cNvPr id="2" name="Slide Number Placeholder 1"/>
          <p:cNvSpPr>
            <a:spLocks noGrp="1"/>
          </p:cNvSpPr>
          <p:nvPr>
            <p:ph type="sldNum" sz="quarter" idx="2"/>
          </p:nvPr>
        </p:nvSpPr>
        <p:spPr/>
        <p:txBody>
          <a:bodyPr/>
          <a:lstStyle/>
          <a:p>
            <a:fld id="{86CB4B4D-7CA3-9044-876B-883B54F8677D}" type="slidenum">
              <a:rPr lang="en-US" smtClean="0"/>
              <a:t>20</a:t>
            </a:fld>
            <a:endParaRPr lang="en-US"/>
          </a:p>
        </p:txBody>
      </p:sp>
    </p:spTree>
    <p:extLst>
      <p:ext uri="{BB962C8B-B14F-4D97-AF65-F5344CB8AC3E}">
        <p14:creationId xmlns:p14="http://schemas.microsoft.com/office/powerpoint/2010/main" val="150476484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516319" y="4235116"/>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4" name="Slide Number Placeholder 3"/>
          <p:cNvSpPr>
            <a:spLocks noGrp="1"/>
          </p:cNvSpPr>
          <p:nvPr>
            <p:ph type="sldNum" sz="quarter" idx="2"/>
          </p:nvPr>
        </p:nvSpPr>
        <p:spPr/>
        <p:txBody>
          <a:bodyPr/>
          <a:lstStyle/>
          <a:p>
            <a:fld id="{86CB4B4D-7CA3-9044-876B-883B54F8677D}" type="slidenum">
              <a:rPr lang="en-US" smtClean="0"/>
              <a:t>21</a:t>
            </a:fld>
            <a:endParaRPr lang="en-US"/>
          </a:p>
        </p:txBody>
      </p:sp>
      <p:sp>
        <p:nvSpPr>
          <p:cNvPr id="8" name="TextBox 1"/>
          <p:cNvSpPr txBox="1"/>
          <p:nvPr/>
        </p:nvSpPr>
        <p:spPr>
          <a:xfrm>
            <a:off x="1422421" y="416188"/>
            <a:ext cx="6299158"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latin typeface="Arial" panose="020B0604020202020204" pitchFamily="34" charset="0"/>
                <a:cs typeface="Arial" panose="020B0604020202020204" pitchFamily="34" charset="0"/>
              </a:rPr>
              <a:t>The Future Reference Frames</a:t>
            </a:r>
          </a:p>
        </p:txBody>
      </p:sp>
      <p:sp>
        <p:nvSpPr>
          <p:cNvPr id="9" name="Rectangle 2"/>
          <p:cNvSpPr txBox="1"/>
          <p:nvPr/>
        </p:nvSpPr>
        <p:spPr>
          <a:xfrm>
            <a:off x="236182" y="1501309"/>
            <a:ext cx="4174453" cy="3200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000">
                <a:solidFill>
                  <a:srgbClr val="17375E"/>
                </a:solidFill>
                <a:latin typeface="Arial"/>
                <a:ea typeface="Arial"/>
                <a:cs typeface="Arial"/>
                <a:sym typeface="Arial"/>
              </a:defRPr>
            </a:pPr>
            <a:r>
              <a:rPr lang="en-US" dirty="0">
                <a:solidFill>
                  <a:srgbClr val="002E97"/>
                </a:solidFill>
              </a:rPr>
              <a:t>Tectonic </a:t>
            </a:r>
            <a:r>
              <a:rPr dirty="0">
                <a:solidFill>
                  <a:srgbClr val="002E97"/>
                </a:solidFill>
              </a:rPr>
              <a:t>Plate based</a:t>
            </a:r>
            <a:endParaRPr lang="en-US" dirty="0">
              <a:solidFill>
                <a:srgbClr val="002E97"/>
              </a:solidFill>
            </a:endParaRPr>
          </a:p>
          <a:p>
            <a:pPr>
              <a:defRPr sz="3000">
                <a:solidFill>
                  <a:srgbClr val="17375E"/>
                </a:solidFill>
                <a:latin typeface="Arial"/>
                <a:ea typeface="Arial"/>
                <a:cs typeface="Arial"/>
                <a:sym typeface="Arial"/>
              </a:defRPr>
            </a:pPr>
            <a:r>
              <a:rPr lang="en-US" sz="1500" dirty="0">
                <a:solidFill>
                  <a:srgbClr val="002E97"/>
                </a:solidFill>
              </a:rPr>
              <a:t>	Each Plate is based on the same</a:t>
            </a:r>
          </a:p>
          <a:p>
            <a:pPr>
              <a:defRPr sz="3000">
                <a:solidFill>
                  <a:srgbClr val="17375E"/>
                </a:solidFill>
                <a:latin typeface="Arial"/>
                <a:ea typeface="Arial"/>
                <a:cs typeface="Arial"/>
                <a:sym typeface="Arial"/>
              </a:defRPr>
            </a:pPr>
            <a:r>
              <a:rPr lang="en-US" sz="1500" dirty="0">
                <a:solidFill>
                  <a:srgbClr val="002E97"/>
                </a:solidFill>
              </a:rPr>
              <a:t>	densified ITRF model</a:t>
            </a:r>
          </a:p>
          <a:p>
            <a:pPr algn="r">
              <a:defRPr sz="3000">
                <a:solidFill>
                  <a:srgbClr val="17375E"/>
                </a:solidFill>
                <a:latin typeface="Arial"/>
                <a:ea typeface="Arial"/>
                <a:cs typeface="Arial"/>
                <a:sym typeface="Arial"/>
              </a:defRPr>
            </a:pPr>
            <a:endParaRPr lang="en-US" dirty="0">
              <a:solidFill>
                <a:srgbClr val="002E97"/>
              </a:solidFill>
            </a:endParaRPr>
          </a:p>
          <a:p>
            <a:pPr>
              <a:defRPr sz="3000">
                <a:solidFill>
                  <a:srgbClr val="17375E"/>
                </a:solidFill>
                <a:latin typeface="Arial"/>
                <a:ea typeface="Arial"/>
                <a:cs typeface="Arial"/>
                <a:sym typeface="Arial"/>
              </a:defRPr>
            </a:pPr>
            <a:r>
              <a:rPr lang="en-US" sz="2800" dirty="0">
                <a:solidFill>
                  <a:srgbClr val="002E97"/>
                </a:solidFill>
              </a:rPr>
              <a:t>North America		NATRF</a:t>
            </a:r>
          </a:p>
          <a:p>
            <a:pPr>
              <a:defRPr sz="3000">
                <a:solidFill>
                  <a:srgbClr val="17375E"/>
                </a:solidFill>
                <a:latin typeface="Arial"/>
                <a:ea typeface="Arial"/>
                <a:cs typeface="Arial"/>
                <a:sym typeface="Arial"/>
              </a:defRPr>
            </a:pPr>
            <a:r>
              <a:rPr lang="en-US" sz="2800" dirty="0">
                <a:solidFill>
                  <a:srgbClr val="002E97"/>
                </a:solidFill>
              </a:rPr>
              <a:t>Caribbean			CATRF</a:t>
            </a:r>
          </a:p>
          <a:p>
            <a:pPr>
              <a:defRPr sz="3000">
                <a:solidFill>
                  <a:srgbClr val="17375E"/>
                </a:solidFill>
                <a:latin typeface="Arial"/>
                <a:ea typeface="Arial"/>
                <a:cs typeface="Arial"/>
                <a:sym typeface="Arial"/>
              </a:defRPr>
            </a:pPr>
            <a:r>
              <a:rPr lang="en-US" sz="2800" dirty="0">
                <a:solidFill>
                  <a:srgbClr val="002E97"/>
                </a:solidFill>
              </a:rPr>
              <a:t>Pacific				PATRF</a:t>
            </a:r>
          </a:p>
          <a:p>
            <a:pPr>
              <a:defRPr sz="3000">
                <a:solidFill>
                  <a:srgbClr val="17375E"/>
                </a:solidFill>
                <a:latin typeface="Arial"/>
                <a:ea typeface="Arial"/>
                <a:cs typeface="Arial"/>
                <a:sym typeface="Arial"/>
              </a:defRPr>
            </a:pPr>
            <a:r>
              <a:rPr lang="en-US" sz="2800" dirty="0">
                <a:solidFill>
                  <a:srgbClr val="002E97"/>
                </a:solidFill>
              </a:rPr>
              <a:t>Mariana				MATRF</a:t>
            </a:r>
            <a:endParaRPr sz="2800" dirty="0">
              <a:solidFill>
                <a:srgbClr val="002E97"/>
              </a:solidFill>
            </a:endParaRPr>
          </a:p>
        </p:txBody>
      </p:sp>
      <p:grpSp>
        <p:nvGrpSpPr>
          <p:cNvPr id="10" name="Group 9"/>
          <p:cNvGrpSpPr/>
          <p:nvPr/>
        </p:nvGrpSpPr>
        <p:grpSpPr>
          <a:xfrm>
            <a:off x="4558355" y="1192869"/>
            <a:ext cx="4463222" cy="3808350"/>
            <a:chOff x="-2" y="-944338"/>
            <a:chExt cx="9144002" cy="7802336"/>
          </a:xfrm>
        </p:grpSpPr>
        <p:pic>
          <p:nvPicPr>
            <p:cNvPr id="11" name="Picture 10">
              <a:extLst>
                <a:ext uri="{FF2B5EF4-FFF2-40B4-BE49-F238E27FC236}">
                  <a16:creationId xmlns:a16="http://schemas.microsoft.com/office/drawing/2014/main" id="{8186883F-01DB-4C6D-AF5F-151E62AB0F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39"/>
            <a:stretch/>
          </p:blipFill>
          <p:spPr>
            <a:xfrm>
              <a:off x="0" y="434764"/>
              <a:ext cx="9144000" cy="6423234"/>
            </a:xfrm>
            <a:prstGeom prst="rect">
              <a:avLst/>
            </a:prstGeom>
          </p:spPr>
        </p:pic>
        <p:sp>
          <p:nvSpPr>
            <p:cNvPr id="12" name="TextBox 11">
              <a:extLst>
                <a:ext uri="{FF2B5EF4-FFF2-40B4-BE49-F238E27FC236}">
                  <a16:creationId xmlns:a16="http://schemas.microsoft.com/office/drawing/2014/main" id="{590590AB-2CB9-4050-BF2C-3E2F4C238086}"/>
                </a:ext>
              </a:extLst>
            </p:cNvPr>
            <p:cNvSpPr txBox="1"/>
            <p:nvPr/>
          </p:nvSpPr>
          <p:spPr>
            <a:xfrm>
              <a:off x="-2" y="-944338"/>
              <a:ext cx="9144000" cy="13241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The tectonic plates “fixed” for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2022 Terrestrial Reference Frames</a:t>
              </a:r>
            </a:p>
          </p:txBody>
        </p:sp>
        <p:sp>
          <p:nvSpPr>
            <p:cNvPr id="13" name="TextBox 12">
              <a:extLst>
                <a:ext uri="{FF2B5EF4-FFF2-40B4-BE49-F238E27FC236}">
                  <a16:creationId xmlns:a16="http://schemas.microsoft.com/office/drawing/2014/main" id="{E6931EAC-8D4C-4D8B-B802-D35DB4A7221C}"/>
                </a:ext>
              </a:extLst>
            </p:cNvPr>
            <p:cNvSpPr txBox="1"/>
            <p:nvPr/>
          </p:nvSpPr>
          <p:spPr>
            <a:xfrm>
              <a:off x="4226968" y="1989103"/>
              <a:ext cx="252119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NATRF2022</a:t>
              </a:r>
            </a:p>
          </p:txBody>
        </p:sp>
        <p:sp>
          <p:nvSpPr>
            <p:cNvPr id="14" name="TextBox 13">
              <a:extLst>
                <a:ext uri="{FF2B5EF4-FFF2-40B4-BE49-F238E27FC236}">
                  <a16:creationId xmlns:a16="http://schemas.microsoft.com/office/drawing/2014/main" id="{638837D3-B71B-4A39-9198-517AF970836D}"/>
                </a:ext>
              </a:extLst>
            </p:cNvPr>
            <p:cNvSpPr txBox="1"/>
            <p:nvPr/>
          </p:nvSpPr>
          <p:spPr>
            <a:xfrm>
              <a:off x="1636414" y="3727076"/>
              <a:ext cx="259055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PATRF2022</a:t>
              </a:r>
            </a:p>
          </p:txBody>
        </p:sp>
        <p:sp>
          <p:nvSpPr>
            <p:cNvPr id="15" name="TextBox 14">
              <a:extLst>
                <a:ext uri="{FF2B5EF4-FFF2-40B4-BE49-F238E27FC236}">
                  <a16:creationId xmlns:a16="http://schemas.microsoft.com/office/drawing/2014/main" id="{1060569C-22D6-4265-A61B-30AF36CD7348}"/>
                </a:ext>
              </a:extLst>
            </p:cNvPr>
            <p:cNvSpPr txBox="1"/>
            <p:nvPr/>
          </p:nvSpPr>
          <p:spPr>
            <a:xfrm>
              <a:off x="27726" y="2954839"/>
              <a:ext cx="259678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MATRF2022</a:t>
              </a:r>
            </a:p>
          </p:txBody>
        </p:sp>
        <p:sp>
          <p:nvSpPr>
            <p:cNvPr id="16" name="TextBox 15">
              <a:extLst>
                <a:ext uri="{FF2B5EF4-FFF2-40B4-BE49-F238E27FC236}">
                  <a16:creationId xmlns:a16="http://schemas.microsoft.com/office/drawing/2014/main" id="{10D01D8D-D302-4377-92AD-BBCD5BB15F99}"/>
                </a:ext>
              </a:extLst>
            </p:cNvPr>
            <p:cNvSpPr txBox="1"/>
            <p:nvPr/>
          </p:nvSpPr>
          <p:spPr>
            <a:xfrm>
              <a:off x="5599533" y="4042353"/>
              <a:ext cx="231776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CATRF2022</a:t>
              </a:r>
            </a:p>
          </p:txBody>
        </p:sp>
      </p:grpSp>
      <p:cxnSp>
        <p:nvCxnSpPr>
          <p:cNvPr id="17" name="Straight Connector 16">
            <a:extLst>
              <a:ext uri="{FF2B5EF4-FFF2-40B4-BE49-F238E27FC236}">
                <a16:creationId xmlns:a16="http://schemas.microsoft.com/office/drawing/2014/main" id="{439D4D89-604F-485E-B188-BC2DD81DBE34}"/>
              </a:ext>
            </a:extLst>
          </p:cNvPr>
          <p:cNvCxnSpPr>
            <a:cxnSpLocks/>
          </p:cNvCxnSpPr>
          <p:nvPr/>
        </p:nvCxnSpPr>
        <p:spPr>
          <a:xfrm>
            <a:off x="705021" y="2605876"/>
            <a:ext cx="2999360" cy="0"/>
          </a:xfrm>
          <a:prstGeom prst="line">
            <a:avLst/>
          </a:prstGeom>
          <a:ln w="22225">
            <a:solidFill>
              <a:srgbClr val="002E97"/>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81" name="TextBox 1"/>
          <p:cNvSpPr txBox="1"/>
          <p:nvPr/>
        </p:nvSpPr>
        <p:spPr>
          <a:xfrm>
            <a:off x="1076172" y="387586"/>
            <a:ext cx="6991656"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NAPGD2022 </a:t>
            </a:r>
            <a:r>
              <a:rPr sz="3600" dirty="0">
                <a:solidFill>
                  <a:srgbClr val="002E97"/>
                </a:solidFill>
                <a:latin typeface="Arial" panose="020B0604020202020204" pitchFamily="34" charset="0"/>
                <a:cs typeface="Arial" panose="020B0604020202020204" pitchFamily="34" charset="0"/>
              </a:rPr>
              <a:t>Geopotential Datum</a:t>
            </a:r>
          </a:p>
        </p:txBody>
      </p:sp>
      <p:sp>
        <p:nvSpPr>
          <p:cNvPr id="3" name="TextBox 2"/>
          <p:cNvSpPr txBox="1"/>
          <p:nvPr/>
        </p:nvSpPr>
        <p:spPr>
          <a:xfrm>
            <a:off x="190410" y="1015720"/>
            <a:ext cx="6161067"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Not a vertical</a:t>
            </a:r>
            <a:r>
              <a:rPr kumimoji="0" lang="en-US" sz="20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datum, it is more than just heights. </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9" name="TextBox 8"/>
          <p:cNvSpPr txBox="1"/>
          <p:nvPr/>
        </p:nvSpPr>
        <p:spPr>
          <a:xfrm>
            <a:off x="6351477" y="1015720"/>
            <a:ext cx="2691168"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Models included:</a:t>
            </a:r>
          </a:p>
          <a:p>
            <a:pPr lvl="4" indent="0"/>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Geopotential</a:t>
            </a:r>
          </a:p>
          <a:p>
            <a:pPr lvl="4" indent="0"/>
            <a:r>
              <a:rPr lang="en-US" sz="2400" dirty="0">
                <a:solidFill>
                  <a:srgbClr val="002E97"/>
                </a:solidFill>
                <a:latin typeface="Arial" panose="020B0604020202020204" pitchFamily="34" charset="0"/>
                <a:cs typeface="Arial" panose="020B0604020202020204" pitchFamily="34" charset="0"/>
              </a:rPr>
              <a:t>	   Deflection</a:t>
            </a:r>
          </a:p>
          <a:p>
            <a:pPr lvl="4" indent="0"/>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Gravity</a:t>
            </a:r>
          </a:p>
          <a:p>
            <a:pPr lvl="4" indent="0"/>
            <a:r>
              <a:rPr lang="en-US" sz="2400" dirty="0">
                <a:solidFill>
                  <a:srgbClr val="002E97"/>
                </a:solidFill>
                <a:latin typeface="Arial" panose="020B0604020202020204" pitchFamily="34" charset="0"/>
                <a:cs typeface="Arial" panose="020B0604020202020204" pitchFamily="34" charset="0"/>
              </a:rPr>
              <a:t>	   Geoid</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4" name="TextBox 13"/>
          <p:cNvSpPr txBox="1"/>
          <p:nvPr/>
        </p:nvSpPr>
        <p:spPr>
          <a:xfrm>
            <a:off x="5150984" y="4713584"/>
            <a:ext cx="1534070"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Guam/</a:t>
            </a:r>
            <a:r>
              <a:rPr lang="en-US" sz="2000" dirty="0">
                <a:solidFill>
                  <a:srgbClr val="002E97"/>
                </a:solidFill>
                <a:latin typeface="Arial" panose="020B0604020202020204" pitchFamily="34" charset="0"/>
                <a:cs typeface="Arial" panose="020B0604020202020204" pitchFamily="34" charset="0"/>
              </a:rPr>
              <a:t>CNMI</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5" name="TextBox 14"/>
          <p:cNvSpPr txBox="1"/>
          <p:nvPr/>
        </p:nvSpPr>
        <p:spPr>
          <a:xfrm>
            <a:off x="6971982" y="4702696"/>
            <a:ext cx="2104566"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American</a:t>
            </a:r>
            <a:r>
              <a:rPr kumimoji="0" lang="en-US" sz="20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a:t>
            </a:r>
            <a:r>
              <a:rPr lang="en-US" sz="2000" dirty="0">
                <a:solidFill>
                  <a:srgbClr val="002E97"/>
                </a:solidFill>
                <a:latin typeface="Arial" panose="020B0604020202020204" pitchFamily="34" charset="0"/>
                <a:cs typeface="Arial" panose="020B0604020202020204" pitchFamily="34" charset="0"/>
              </a:rPr>
              <a:t>Samoa</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16" name="Picture 15"/>
          <p:cNvPicPr>
            <a:picLocks noChangeAspect="1"/>
          </p:cNvPicPr>
          <p:nvPr/>
        </p:nvPicPr>
        <p:blipFill>
          <a:blip r:embed="rId4"/>
          <a:stretch>
            <a:fillRect/>
          </a:stretch>
        </p:blipFill>
        <p:spPr>
          <a:xfrm>
            <a:off x="7005885" y="3277055"/>
            <a:ext cx="2036760" cy="1436529"/>
          </a:xfrm>
          <a:prstGeom prst="rect">
            <a:avLst/>
          </a:prstGeom>
        </p:spPr>
      </p:pic>
      <p:pic>
        <p:nvPicPr>
          <p:cNvPr id="17" name="Picture 16"/>
          <p:cNvPicPr>
            <a:picLocks noChangeAspect="1"/>
          </p:cNvPicPr>
          <p:nvPr/>
        </p:nvPicPr>
        <p:blipFill>
          <a:blip r:embed="rId5"/>
          <a:stretch>
            <a:fillRect/>
          </a:stretch>
        </p:blipFill>
        <p:spPr>
          <a:xfrm>
            <a:off x="5022217" y="2407568"/>
            <a:ext cx="1791604" cy="2323873"/>
          </a:xfrm>
          <a:prstGeom prst="rect">
            <a:avLst/>
          </a:prstGeom>
        </p:spPr>
      </p:pic>
      <p:sp>
        <p:nvSpPr>
          <p:cNvPr id="18" name="TextBox 17"/>
          <p:cNvSpPr txBox="1"/>
          <p:nvPr/>
        </p:nvSpPr>
        <p:spPr>
          <a:xfrm>
            <a:off x="1292296" y="4713584"/>
            <a:ext cx="2443827"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¼ Earth’s Surface</a:t>
            </a:r>
          </a:p>
        </p:txBody>
      </p:sp>
      <p:pic>
        <p:nvPicPr>
          <p:cNvPr id="19" name="Picture 18"/>
          <p:cNvPicPr>
            <a:picLocks noChangeAspect="1"/>
          </p:cNvPicPr>
          <p:nvPr/>
        </p:nvPicPr>
        <p:blipFill>
          <a:blip r:embed="rId6"/>
          <a:stretch>
            <a:fillRect/>
          </a:stretch>
        </p:blipFill>
        <p:spPr>
          <a:xfrm>
            <a:off x="301086" y="1563397"/>
            <a:ext cx="4426248" cy="3206167"/>
          </a:xfrm>
          <a:prstGeom prst="rect">
            <a:avLst/>
          </a:prstGeom>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23</a:t>
            </a:fld>
            <a:endParaRPr lang="en-US"/>
          </a:p>
        </p:txBody>
      </p:sp>
      <p:sp>
        <p:nvSpPr>
          <p:cNvPr id="6" name="TextBox 1"/>
          <p:cNvSpPr txBox="1"/>
          <p:nvPr/>
        </p:nvSpPr>
        <p:spPr>
          <a:xfrm>
            <a:off x="3128016" y="323679"/>
            <a:ext cx="2887968"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Shift and Drift</a:t>
            </a:r>
            <a:endParaRPr sz="3600" dirty="0">
              <a:solidFill>
                <a:srgbClr val="002E97"/>
              </a:solidFill>
              <a:latin typeface="Arial" panose="020B0604020202020204" pitchFamily="34" charset="0"/>
              <a:cs typeface="Arial" panose="020B0604020202020204" pitchFamily="34" charset="0"/>
            </a:endParaRPr>
          </a:p>
        </p:txBody>
      </p:sp>
      <p:sp>
        <p:nvSpPr>
          <p:cNvPr id="7" name="Rectangle 6"/>
          <p:cNvSpPr/>
          <p:nvPr/>
        </p:nvSpPr>
        <p:spPr>
          <a:xfrm>
            <a:off x="702893" y="883821"/>
            <a:ext cx="7983908" cy="4154984"/>
          </a:xfrm>
          <a:prstGeom prst="rect">
            <a:avLst/>
          </a:prstGeom>
        </p:spPr>
        <p:txBody>
          <a:bodyPr wrap="square">
            <a:spAutoFit/>
          </a:bodyPr>
          <a:lstStyle/>
          <a:p>
            <a:r>
              <a:rPr lang="en-US" sz="2400" dirty="0">
                <a:solidFill>
                  <a:srgbClr val="002E97"/>
                </a:solidFill>
                <a:latin typeface="Arial" panose="020B0604020202020204" pitchFamily="34" charset="0"/>
                <a:cs typeface="Arial" panose="020B0604020202020204" pitchFamily="34" charset="0"/>
              </a:rPr>
              <a:t>A sudden </a:t>
            </a:r>
            <a:r>
              <a:rPr lang="en-US" sz="2400" b="1" i="1" dirty="0">
                <a:solidFill>
                  <a:srgbClr val="9B1113"/>
                </a:solidFill>
                <a:latin typeface="Arial" panose="020B0604020202020204" pitchFamily="34" charset="0"/>
                <a:cs typeface="Arial" panose="020B0604020202020204" pitchFamily="34" charset="0"/>
              </a:rPr>
              <a:t>shift</a:t>
            </a:r>
            <a:endParaRPr lang="en-US" sz="2400" dirty="0">
              <a:solidFill>
                <a:srgbClr val="9B1113"/>
              </a:solidFill>
              <a:latin typeface="Arial" panose="020B0604020202020204" pitchFamily="34" charset="0"/>
              <a:cs typeface="Arial" panose="020B0604020202020204" pitchFamily="34" charset="0"/>
            </a:endParaRPr>
          </a:p>
          <a:p>
            <a:pPr lvl="1"/>
            <a:r>
              <a:rPr lang="en-US" sz="2400" dirty="0">
                <a:solidFill>
                  <a:srgbClr val="002E97"/>
                </a:solidFill>
                <a:latin typeface="Arial" panose="020B0604020202020204" pitchFamily="34" charset="0"/>
                <a:cs typeface="Arial" panose="020B0604020202020204" pitchFamily="34" charset="0"/>
              </a:rPr>
              <a:t>Horizontal change:  </a:t>
            </a:r>
            <a:r>
              <a:rPr lang="en-US" sz="2400" b="1" dirty="0">
                <a:solidFill>
                  <a:srgbClr val="002E97"/>
                </a:solidFill>
                <a:latin typeface="Arial" panose="020B0604020202020204" pitchFamily="34" charset="0"/>
                <a:cs typeface="Arial" panose="020B0604020202020204" pitchFamily="34" charset="0"/>
              </a:rPr>
              <a:t>0.5 to 4 m (1.5 to 13 </a:t>
            </a:r>
            <a:r>
              <a:rPr lang="en-US" sz="2400" b="1" dirty="0" err="1">
                <a:solidFill>
                  <a:srgbClr val="002E97"/>
                </a:solidFill>
                <a:latin typeface="Arial" panose="020B0604020202020204" pitchFamily="34" charset="0"/>
                <a:cs typeface="Arial" panose="020B0604020202020204" pitchFamily="34" charset="0"/>
              </a:rPr>
              <a:t>ft</a:t>
            </a:r>
            <a:r>
              <a:rPr lang="en-US" sz="2400" b="1" dirty="0">
                <a:solidFill>
                  <a:srgbClr val="002E97"/>
                </a:solidFill>
                <a:latin typeface="Arial" panose="020B0604020202020204" pitchFamily="34" charset="0"/>
                <a:cs typeface="Arial" panose="020B0604020202020204" pitchFamily="34" charset="0"/>
              </a:rPr>
              <a:t>)</a:t>
            </a:r>
          </a:p>
          <a:p>
            <a:pPr lvl="1"/>
            <a:r>
              <a:rPr lang="en-US" sz="2400" dirty="0">
                <a:solidFill>
                  <a:srgbClr val="002E97"/>
                </a:solidFill>
                <a:latin typeface="Arial" panose="020B0604020202020204" pitchFamily="34" charset="0"/>
                <a:cs typeface="Arial" panose="020B0604020202020204" pitchFamily="34" charset="0"/>
              </a:rPr>
              <a:t>Ellipsoid height change:  </a:t>
            </a:r>
            <a:r>
              <a:rPr lang="en-US" sz="2400" b="1" dirty="0">
                <a:solidFill>
                  <a:srgbClr val="002E97"/>
                </a:solidFill>
                <a:latin typeface="Arial" panose="020B0604020202020204" pitchFamily="34" charset="0"/>
                <a:cs typeface="Arial" panose="020B0604020202020204" pitchFamily="34" charset="0"/>
              </a:rPr>
              <a:t>±2 m (±6 </a:t>
            </a:r>
            <a:r>
              <a:rPr lang="en-US" sz="2400" b="1" dirty="0" err="1">
                <a:solidFill>
                  <a:srgbClr val="002E97"/>
                </a:solidFill>
                <a:latin typeface="Arial" panose="020B0604020202020204" pitchFamily="34" charset="0"/>
                <a:cs typeface="Arial" panose="020B0604020202020204" pitchFamily="34" charset="0"/>
              </a:rPr>
              <a:t>ft</a:t>
            </a:r>
            <a:r>
              <a:rPr lang="en-US" sz="2400" b="1" dirty="0">
                <a:solidFill>
                  <a:srgbClr val="002E97"/>
                </a:solidFill>
                <a:latin typeface="Arial" panose="020B0604020202020204" pitchFamily="34" charset="0"/>
                <a:cs typeface="Arial" panose="020B0604020202020204" pitchFamily="34" charset="0"/>
              </a:rPr>
              <a:t>)</a:t>
            </a:r>
          </a:p>
          <a:p>
            <a:pPr lvl="1"/>
            <a:r>
              <a:rPr lang="en-US" sz="2400" dirty="0">
                <a:solidFill>
                  <a:srgbClr val="002E97"/>
                </a:solidFill>
                <a:latin typeface="Arial" panose="020B0604020202020204" pitchFamily="34" charset="0"/>
                <a:cs typeface="Arial" panose="020B0604020202020204" pitchFamily="34" charset="0"/>
              </a:rPr>
              <a:t>Elevation change:  </a:t>
            </a:r>
            <a:r>
              <a:rPr lang="en-US" sz="2400" b="1" dirty="0">
                <a:solidFill>
                  <a:srgbClr val="002E97"/>
                </a:solidFill>
                <a:latin typeface="Arial" panose="020B0604020202020204" pitchFamily="34" charset="0"/>
                <a:cs typeface="Arial" panose="020B0604020202020204" pitchFamily="34" charset="0"/>
              </a:rPr>
              <a:t>-0.5 to +2 m (-1.5 to +6 ft)</a:t>
            </a:r>
          </a:p>
          <a:p>
            <a:pPr lvl="1"/>
            <a:endParaRPr lang="en-US" sz="2400" b="1" dirty="0">
              <a:solidFill>
                <a:srgbClr val="002E97"/>
              </a:solidFill>
              <a:latin typeface="Arial" panose="020B0604020202020204" pitchFamily="34" charset="0"/>
              <a:cs typeface="Arial" panose="020B0604020202020204" pitchFamily="34" charset="0"/>
            </a:endParaRPr>
          </a:p>
          <a:p>
            <a:r>
              <a:rPr lang="en-US" sz="2400" dirty="0">
                <a:solidFill>
                  <a:srgbClr val="002E97"/>
                </a:solidFill>
                <a:latin typeface="Arial" panose="020B0604020202020204" pitchFamily="34" charset="0"/>
                <a:cs typeface="Arial" panose="020B0604020202020204" pitchFamily="34" charset="0"/>
              </a:rPr>
              <a:t>A continuous </a:t>
            </a:r>
            <a:r>
              <a:rPr lang="en-US" sz="2400" b="1" i="1" dirty="0">
                <a:solidFill>
                  <a:srgbClr val="9B1113"/>
                </a:solidFill>
                <a:latin typeface="Arial" panose="020B0604020202020204" pitchFamily="34" charset="0"/>
                <a:cs typeface="Arial" panose="020B0604020202020204" pitchFamily="34" charset="0"/>
              </a:rPr>
              <a:t>drift</a:t>
            </a:r>
            <a:endParaRPr lang="en-US" sz="2400" dirty="0">
              <a:solidFill>
                <a:srgbClr val="9B1113"/>
              </a:solidFill>
              <a:latin typeface="Arial" panose="020B0604020202020204" pitchFamily="34" charset="0"/>
              <a:cs typeface="Arial" panose="020B0604020202020204" pitchFamily="34" charset="0"/>
            </a:endParaRPr>
          </a:p>
          <a:p>
            <a:pPr lvl="1"/>
            <a:r>
              <a:rPr lang="en-US" sz="2400" dirty="0">
                <a:solidFill>
                  <a:srgbClr val="002E97"/>
                </a:solidFill>
                <a:latin typeface="Arial" panose="020B0604020202020204" pitchFamily="34" charset="0"/>
                <a:cs typeface="Arial" panose="020B0604020202020204" pitchFamily="34" charset="0"/>
              </a:rPr>
              <a:t>Coordinates associated with specific dates</a:t>
            </a:r>
          </a:p>
          <a:p>
            <a:pPr lvl="1"/>
            <a:endParaRPr lang="en-US" sz="2400" dirty="0">
              <a:solidFill>
                <a:srgbClr val="002E97"/>
              </a:solidFill>
              <a:latin typeface="Arial" panose="020B0604020202020204" pitchFamily="34" charset="0"/>
              <a:cs typeface="Arial" panose="020B0604020202020204" pitchFamily="34" charset="0"/>
            </a:endParaRPr>
          </a:p>
          <a:p>
            <a:r>
              <a:rPr lang="en-US" sz="2400" dirty="0">
                <a:solidFill>
                  <a:srgbClr val="002E97"/>
                </a:solidFill>
                <a:latin typeface="Arial" panose="020B0604020202020204" pitchFamily="34" charset="0"/>
                <a:cs typeface="Arial" panose="020B0604020202020204" pitchFamily="34" charset="0"/>
              </a:rPr>
              <a:t>Two components of drift:</a:t>
            </a:r>
          </a:p>
          <a:p>
            <a:pPr lvl="1"/>
            <a:r>
              <a:rPr lang="en-US" sz="2400" dirty="0">
                <a:solidFill>
                  <a:srgbClr val="002E97"/>
                </a:solidFill>
                <a:latin typeface="Arial" panose="020B0604020202020204" pitchFamily="34" charset="0"/>
                <a:cs typeface="Arial" panose="020B0604020202020204" pitchFamily="34" charset="0"/>
              </a:rPr>
              <a:t>Tectonic plate rotation (easy to model, 2D only)</a:t>
            </a:r>
          </a:p>
          <a:p>
            <a:pPr lvl="1"/>
            <a:r>
              <a:rPr lang="en-US" sz="2400" dirty="0">
                <a:solidFill>
                  <a:srgbClr val="002E97"/>
                </a:solidFill>
                <a:latin typeface="Arial" panose="020B0604020202020204" pitchFamily="34" charset="0"/>
                <a:cs typeface="Arial" panose="020B0604020202020204" pitchFamily="34" charset="0"/>
              </a:rPr>
              <a:t>All other residual motion (hard to model, 3D)</a:t>
            </a:r>
          </a:p>
        </p:txBody>
      </p:sp>
    </p:spTree>
    <p:extLst>
      <p:ext uri="{BB962C8B-B14F-4D97-AF65-F5344CB8AC3E}">
        <p14:creationId xmlns:p14="http://schemas.microsoft.com/office/powerpoint/2010/main" val="391440865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2050" name="Picture 2" descr="https://geodesy.noaa.gov/datums/newdatums/images/HorizontalNorthAmericanPlate.jpg"/>
          <p:cNvPicPr>
            <a:picLocks noChangeAspect="1" noChangeArrowheads="1"/>
          </p:cNvPicPr>
          <p:nvPr/>
        </p:nvPicPr>
        <p:blipFill rotWithShape="1">
          <a:blip r:embed="rId4">
            <a:extLst>
              <a:ext uri="{28A0092B-C50C-407E-A947-70E740481C1C}">
                <a14:useLocalDpi xmlns:a14="http://schemas.microsoft.com/office/drawing/2010/main" val="0"/>
              </a:ext>
            </a:extLst>
          </a:blip>
          <a:srcRect l="24138"/>
          <a:stretch/>
        </p:blipFill>
        <p:spPr bwMode="auto">
          <a:xfrm>
            <a:off x="0" y="1011471"/>
            <a:ext cx="3627194" cy="35780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2172" y="4450671"/>
            <a:ext cx="3304749"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~1 to 1.5 meters North America</a:t>
            </a:r>
          </a:p>
          <a:p>
            <a:pPr marL="0" marR="0" indent="0" algn="l" defTabSz="457200" rtl="0" fontAlgn="auto" latinLnBrk="0" hangingPunct="0">
              <a:lnSpc>
                <a:spcPct val="100000"/>
              </a:lnSpc>
              <a:spcBef>
                <a:spcPts val="0"/>
              </a:spcBef>
              <a:spcAft>
                <a:spcPts val="0"/>
              </a:spcAft>
              <a:buClrTx/>
              <a:buSzTx/>
              <a:buFontTx/>
              <a:buNone/>
              <a:tabLst/>
            </a:pPr>
            <a:r>
              <a:rPr lang="en-US" dirty="0">
                <a:solidFill>
                  <a:srgbClr val="002E97"/>
                </a:solidFill>
                <a:latin typeface="Arial" panose="020B0604020202020204" pitchFamily="34" charset="0"/>
                <a:cs typeface="Arial" panose="020B0604020202020204" pitchFamily="34" charset="0"/>
              </a:rPr>
              <a:t>~2.5 to 4 meters in Pacific </a:t>
            </a:r>
            <a:endParaRPr kumimoji="0" lang="en-US"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922" y="1011470"/>
            <a:ext cx="5647078" cy="3762365"/>
          </a:xfrm>
          <a:prstGeom prst="rect">
            <a:avLst/>
          </a:prstGeom>
        </p:spPr>
      </p:pic>
      <p:sp>
        <p:nvSpPr>
          <p:cNvPr id="6" name="TextBox 5"/>
          <p:cNvSpPr txBox="1"/>
          <p:nvPr/>
        </p:nvSpPr>
        <p:spPr>
          <a:xfrm>
            <a:off x="5056013" y="4669475"/>
            <a:ext cx="252889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0 to 1.3 meters CONUS</a:t>
            </a:r>
          </a:p>
        </p:txBody>
      </p:sp>
      <p:sp>
        <p:nvSpPr>
          <p:cNvPr id="2" name="Slide Number Placeholder 1"/>
          <p:cNvSpPr>
            <a:spLocks noGrp="1"/>
          </p:cNvSpPr>
          <p:nvPr>
            <p:ph type="sldNum" sz="quarter" idx="2"/>
          </p:nvPr>
        </p:nvSpPr>
        <p:spPr/>
        <p:txBody>
          <a:bodyPr/>
          <a:lstStyle/>
          <a:p>
            <a:fld id="{86CB4B4D-7CA3-9044-876B-883B54F8677D}" type="slidenum">
              <a:rPr lang="en-US" smtClean="0"/>
              <a:t>24</a:t>
            </a:fld>
            <a:endParaRPr lang="en-US"/>
          </a:p>
        </p:txBody>
      </p:sp>
      <p:sp>
        <p:nvSpPr>
          <p:cNvPr id="8" name="TextBox 1"/>
          <p:cNvSpPr txBox="1"/>
          <p:nvPr/>
        </p:nvSpPr>
        <p:spPr>
          <a:xfrm>
            <a:off x="2359376" y="303583"/>
            <a:ext cx="4426851"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Shift: datum changes</a:t>
            </a:r>
            <a:endParaRPr sz="3600" dirty="0">
              <a:solidFill>
                <a:srgbClr val="002E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597429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0" name="Date Placeholder 3"/>
          <p:cNvSpPr txBox="1">
            <a:spLocks/>
          </p:cNvSpPr>
          <p:nvPr/>
        </p:nvSpPr>
        <p:spPr>
          <a:xfrm>
            <a:off x="0" y="0"/>
            <a:ext cx="0" cy="0"/>
          </a:xfr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defRPr/>
            </a:pPr>
            <a:r>
              <a:rPr lang="en-US"/>
              <a:t>Date of this slide: Sept 3, 2020</a:t>
            </a:r>
            <a:endParaRPr lang="en-US" dirty="0"/>
          </a:p>
        </p:txBody>
      </p:sp>
      <p:sp>
        <p:nvSpPr>
          <p:cNvPr id="11" name="Footer Placeholder 4"/>
          <p:cNvSpPr txBox="1">
            <a:spLocks/>
          </p:cNvSpPr>
          <p:nvPr/>
        </p:nvSpPr>
        <p:spPr>
          <a:xfrm>
            <a:off x="0" y="0"/>
            <a:ext cx="0" cy="0"/>
          </a:xfr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defRPr/>
            </a:pPr>
            <a:r>
              <a:rPr lang="en-US"/>
              <a:t>Modernized NSRS: 4 hour version</a:t>
            </a:r>
          </a:p>
        </p:txBody>
      </p:sp>
      <p:sp>
        <p:nvSpPr>
          <p:cNvPr id="12" name="Slide Number Placeholder 5"/>
          <p:cNvSpPr>
            <a:spLocks noGrp="1"/>
          </p:cNvSpPr>
          <p:nvPr>
            <p:ph type="sldNum" sz="quarter" idx="4294967295"/>
          </p:nvPr>
        </p:nvSpPr>
        <p:spPr>
          <a:xfrm>
            <a:off x="0" y="0"/>
            <a:ext cx="0" cy="0"/>
          </a:xfrm>
        </p:spPr>
        <p:txBody>
          <a:bodyPr/>
          <a:lstStyle/>
          <a:p>
            <a:pPr>
              <a:defRPr/>
            </a:pPr>
            <a:fld id="{EB6791C4-DF4E-4C17-A41C-B2BEB15390BD}" type="slidenum">
              <a:rPr lang="en-US" smtClean="0"/>
              <a:pPr>
                <a:defRPr/>
              </a:pPr>
              <a:t>25</a:t>
            </a:fld>
            <a:endParaRPr lang="en-US"/>
          </a:p>
        </p:txBody>
      </p:sp>
      <p:grpSp>
        <p:nvGrpSpPr>
          <p:cNvPr id="50" name="Group 27">
            <a:extLst>
              <a:ext uri="{FF2B5EF4-FFF2-40B4-BE49-F238E27FC236}">
                <a16:creationId xmlns:a16="http://schemas.microsoft.com/office/drawing/2014/main" id="{C190871E-74B2-4404-8182-2768CB29C314}"/>
              </a:ext>
            </a:extLst>
          </p:cNvPr>
          <p:cNvGrpSpPr>
            <a:grpSpLocks/>
          </p:cNvGrpSpPr>
          <p:nvPr/>
        </p:nvGrpSpPr>
        <p:grpSpPr bwMode="auto">
          <a:xfrm>
            <a:off x="1943100" y="1954184"/>
            <a:ext cx="5043488" cy="835819"/>
            <a:chOff x="1066800" y="2447925"/>
            <a:chExt cx="6724650" cy="1114425"/>
          </a:xfrm>
        </p:grpSpPr>
        <p:sp>
          <p:nvSpPr>
            <p:cNvPr id="51" name="Freeform 7">
              <a:extLst>
                <a:ext uri="{FF2B5EF4-FFF2-40B4-BE49-F238E27FC236}">
                  <a16:creationId xmlns:a16="http://schemas.microsoft.com/office/drawing/2014/main" id="{6851202B-8E2D-4D17-8517-EEA4B0672E45}"/>
                </a:ext>
              </a:extLst>
            </p:cNvPr>
            <p:cNvSpPr>
              <a:spLocks/>
            </p:cNvSpPr>
            <p:nvPr/>
          </p:nvSpPr>
          <p:spPr bwMode="auto">
            <a:xfrm>
              <a:off x="1066800" y="2743200"/>
              <a:ext cx="6724650" cy="819150"/>
            </a:xfrm>
            <a:custGeom>
              <a:avLst/>
              <a:gdLst>
                <a:gd name="T0" fmla="*/ 0 w 6724650"/>
                <a:gd name="T1" fmla="*/ 819150 h 819150"/>
                <a:gd name="T2" fmla="*/ 2105025 w 6724650"/>
                <a:gd name="T3" fmla="*/ 447675 h 819150"/>
                <a:gd name="T4" fmla="*/ 4200526 w 6724650"/>
                <a:gd name="T5" fmla="*/ 552450 h 819150"/>
                <a:gd name="T6" fmla="*/ 6724650 w 6724650"/>
                <a:gd name="T7" fmla="*/ 0 h 819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4650" h="819150">
                  <a:moveTo>
                    <a:pt x="0" y="819150"/>
                  </a:moveTo>
                  <a:cubicBezTo>
                    <a:pt x="702469" y="655637"/>
                    <a:pt x="1404938" y="492125"/>
                    <a:pt x="2105025" y="447675"/>
                  </a:cubicBezTo>
                  <a:cubicBezTo>
                    <a:pt x="2805112" y="403225"/>
                    <a:pt x="3430588" y="627062"/>
                    <a:pt x="4200525" y="552450"/>
                  </a:cubicBezTo>
                  <a:cubicBezTo>
                    <a:pt x="4970462" y="477838"/>
                    <a:pt x="5847556" y="238919"/>
                    <a:pt x="6724650" y="0"/>
                  </a:cubicBezTo>
                </a:path>
              </a:pathLst>
            </a:custGeom>
            <a:noFill/>
            <a:ln w="38100" cap="flat" cmpd="sng" algn="ctr">
              <a:solidFill>
                <a:schemeClr val="tx1"/>
              </a:solidFill>
              <a:prstDash val="solid"/>
              <a:round/>
              <a:headEnd type="none" w="med" len="med"/>
              <a:tailEnd type="none" w="med" len="med"/>
            </a:ln>
          </p:spPr>
          <p:txBody>
            <a:bodyPr/>
            <a:lstStyle/>
            <a:p>
              <a:pPr fontAlgn="base">
                <a:spcBef>
                  <a:spcPct val="0"/>
                </a:spcBef>
                <a:spcAft>
                  <a:spcPct val="0"/>
                </a:spcAft>
                <a:defRPr/>
              </a:pPr>
              <a:endParaRPr lang="en-US" sz="1350">
                <a:solidFill>
                  <a:prstClr val="black"/>
                </a:solidFill>
                <a:latin typeface="Arial" panose="020B0604020202020204" pitchFamily="34" charset="0"/>
                <a:ea typeface="MS PGothic" pitchFamily="34" charset="-128"/>
                <a:cs typeface="Arial" panose="020B0604020202020204" pitchFamily="34" charset="0"/>
              </a:endParaRPr>
            </a:p>
          </p:txBody>
        </p:sp>
        <p:sp>
          <p:nvSpPr>
            <p:cNvPr id="52" name="Rectangle 8">
              <a:extLst>
                <a:ext uri="{FF2B5EF4-FFF2-40B4-BE49-F238E27FC236}">
                  <a16:creationId xmlns:a16="http://schemas.microsoft.com/office/drawing/2014/main" id="{FC112310-E4D0-48D6-8081-71ECF4596EC4}"/>
                </a:ext>
              </a:extLst>
            </p:cNvPr>
            <p:cNvSpPr>
              <a:spLocks noChangeArrowheads="1"/>
            </p:cNvSpPr>
            <p:nvPr/>
          </p:nvSpPr>
          <p:spPr bwMode="auto">
            <a:xfrm>
              <a:off x="3200399" y="2865120"/>
              <a:ext cx="285751" cy="316230"/>
            </a:xfrm>
            <a:prstGeom prst="rect">
              <a:avLst/>
            </a:prstGeom>
            <a:solidFill>
              <a:srgbClr val="92D050"/>
            </a:solidFill>
            <a:ln w="9525" algn="ctr">
              <a:solidFill>
                <a:schemeClr val="tx1"/>
              </a:solidFill>
              <a:round/>
              <a:headEnd/>
              <a:tailEnd/>
            </a:ln>
          </p:spPr>
          <p:txBody>
            <a:bodyPr/>
            <a:lstStyle/>
            <a:p>
              <a:pPr fontAlgn="base">
                <a:spcBef>
                  <a:spcPct val="0"/>
                </a:spcBef>
                <a:spcAft>
                  <a:spcPct val="0"/>
                </a:spcAft>
                <a:defRPr/>
              </a:pPr>
              <a:endParaRPr lang="en-US" sz="1350">
                <a:solidFill>
                  <a:prstClr val="black"/>
                </a:solidFill>
                <a:latin typeface="Arial" panose="020B0604020202020204" pitchFamily="34" charset="0"/>
                <a:ea typeface="MS PGothic" pitchFamily="34" charset="-128"/>
                <a:cs typeface="Arial" panose="020B0604020202020204" pitchFamily="34" charset="0"/>
              </a:endParaRPr>
            </a:p>
          </p:txBody>
        </p:sp>
        <p:sp>
          <p:nvSpPr>
            <p:cNvPr id="53" name="Rectangle 9">
              <a:extLst>
                <a:ext uri="{FF2B5EF4-FFF2-40B4-BE49-F238E27FC236}">
                  <a16:creationId xmlns:a16="http://schemas.microsoft.com/office/drawing/2014/main" id="{E17AE1B0-C5DE-4CE3-84D4-812322FF296D}"/>
                </a:ext>
              </a:extLst>
            </p:cNvPr>
            <p:cNvSpPr>
              <a:spLocks noChangeArrowheads="1"/>
            </p:cNvSpPr>
            <p:nvPr/>
          </p:nvSpPr>
          <p:spPr bwMode="auto">
            <a:xfrm>
              <a:off x="4867275" y="3219450"/>
              <a:ext cx="266700" cy="104775"/>
            </a:xfrm>
            <a:prstGeom prst="rect">
              <a:avLst/>
            </a:prstGeom>
            <a:solidFill>
              <a:srgbClr val="FFC000"/>
            </a:solidFill>
            <a:ln w="9525" algn="ctr">
              <a:solidFill>
                <a:schemeClr val="tx1"/>
              </a:solidFill>
              <a:round/>
              <a:headEnd/>
              <a:tailEnd/>
            </a:ln>
          </p:spPr>
          <p:txBody>
            <a:bodyPr/>
            <a:lstStyle/>
            <a:p>
              <a:pPr fontAlgn="base">
                <a:spcBef>
                  <a:spcPct val="0"/>
                </a:spcBef>
                <a:spcAft>
                  <a:spcPct val="0"/>
                </a:spcAft>
                <a:defRPr/>
              </a:pPr>
              <a:endParaRPr lang="en-US" sz="1350">
                <a:solidFill>
                  <a:prstClr val="black"/>
                </a:solidFill>
                <a:latin typeface="Arial" panose="020B0604020202020204" pitchFamily="34" charset="0"/>
                <a:ea typeface="MS PGothic" pitchFamily="34" charset="-128"/>
                <a:cs typeface="Arial" panose="020B0604020202020204" pitchFamily="34" charset="0"/>
              </a:endParaRPr>
            </a:p>
          </p:txBody>
        </p:sp>
        <p:sp>
          <p:nvSpPr>
            <p:cNvPr id="54" name="Isosceles Triangle 53">
              <a:extLst>
                <a:ext uri="{FF2B5EF4-FFF2-40B4-BE49-F238E27FC236}">
                  <a16:creationId xmlns:a16="http://schemas.microsoft.com/office/drawing/2014/main" id="{04741ACA-155C-4B6D-B356-FB27050AD992}"/>
                </a:ext>
              </a:extLst>
            </p:cNvPr>
            <p:cNvSpPr>
              <a:spLocks noChangeArrowheads="1"/>
            </p:cNvSpPr>
            <p:nvPr/>
          </p:nvSpPr>
          <p:spPr bwMode="auto">
            <a:xfrm>
              <a:off x="3162300" y="2562225"/>
              <a:ext cx="364617" cy="314325"/>
            </a:xfrm>
            <a:prstGeom prst="triangle">
              <a:avLst>
                <a:gd name="adj" fmla="val 50000"/>
              </a:avLst>
            </a:prstGeom>
            <a:solidFill>
              <a:srgbClr val="92D050"/>
            </a:solidFill>
            <a:ln w="9525" algn="ctr">
              <a:solidFill>
                <a:schemeClr val="tx1"/>
              </a:solidFill>
              <a:round/>
              <a:headEnd/>
              <a:tailEnd/>
            </a:ln>
          </p:spPr>
          <p:txBody>
            <a:bodyPr/>
            <a:lstStyle/>
            <a:p>
              <a:pPr fontAlgn="base">
                <a:spcBef>
                  <a:spcPct val="0"/>
                </a:spcBef>
                <a:spcAft>
                  <a:spcPct val="0"/>
                </a:spcAft>
                <a:defRPr/>
              </a:pPr>
              <a:endParaRPr lang="en-US" sz="1350">
                <a:solidFill>
                  <a:prstClr val="black"/>
                </a:solidFill>
                <a:latin typeface="Arial" panose="020B0604020202020204" pitchFamily="34" charset="0"/>
                <a:ea typeface="MS PGothic" pitchFamily="34" charset="-128"/>
                <a:cs typeface="Arial" panose="020B0604020202020204" pitchFamily="34" charset="0"/>
              </a:endParaRPr>
            </a:p>
          </p:txBody>
        </p:sp>
        <p:sp>
          <p:nvSpPr>
            <p:cNvPr id="55" name="TextBox 13">
              <a:extLst>
                <a:ext uri="{FF2B5EF4-FFF2-40B4-BE49-F238E27FC236}">
                  <a16:creationId xmlns:a16="http://schemas.microsoft.com/office/drawing/2014/main" id="{72AD66D5-EA05-40BA-AA3B-A2FAD24F7C2F}"/>
                </a:ext>
              </a:extLst>
            </p:cNvPr>
            <p:cNvSpPr txBox="1">
              <a:spLocks noChangeArrowheads="1"/>
            </p:cNvSpPr>
            <p:nvPr/>
          </p:nvSpPr>
          <p:spPr bwMode="auto">
            <a:xfrm>
              <a:off x="3409950" y="2447925"/>
              <a:ext cx="913071" cy="400109"/>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350">
                  <a:solidFill>
                    <a:prstClr val="black"/>
                  </a:solidFill>
                  <a:latin typeface="Arial" panose="020B0604020202020204" pitchFamily="34" charset="0"/>
                  <a:ea typeface="MS PGothic" pitchFamily="34" charset="-128"/>
                  <a:cs typeface="Arial" panose="020B0604020202020204" pitchFamily="34" charset="0"/>
                </a:rPr>
                <a:t>House</a:t>
              </a:r>
            </a:p>
          </p:txBody>
        </p:sp>
        <p:sp>
          <p:nvSpPr>
            <p:cNvPr id="56" name="TextBox 26">
              <a:extLst>
                <a:ext uri="{FF2B5EF4-FFF2-40B4-BE49-F238E27FC236}">
                  <a16:creationId xmlns:a16="http://schemas.microsoft.com/office/drawing/2014/main" id="{7A5A95BC-D1EC-4FDE-A157-E6DB53C69A83}"/>
                </a:ext>
              </a:extLst>
            </p:cNvPr>
            <p:cNvSpPr txBox="1">
              <a:spLocks noChangeArrowheads="1"/>
            </p:cNvSpPr>
            <p:nvPr/>
          </p:nvSpPr>
          <p:spPr bwMode="auto">
            <a:xfrm>
              <a:off x="4610100" y="2828925"/>
              <a:ext cx="605293" cy="400109"/>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350">
                  <a:solidFill>
                    <a:prstClr val="black"/>
                  </a:solidFill>
                  <a:latin typeface="Arial" panose="020B0604020202020204" pitchFamily="34" charset="0"/>
                  <a:ea typeface="MS PGothic" pitchFamily="34" charset="-128"/>
                  <a:cs typeface="Arial" panose="020B0604020202020204" pitchFamily="34" charset="0"/>
                </a:rPr>
                <a:t>BM</a:t>
              </a:r>
            </a:p>
          </p:txBody>
        </p:sp>
      </p:grpSp>
      <p:grpSp>
        <p:nvGrpSpPr>
          <p:cNvPr id="57" name="Group 56">
            <a:extLst>
              <a:ext uri="{FF2B5EF4-FFF2-40B4-BE49-F238E27FC236}">
                <a16:creationId xmlns:a16="http://schemas.microsoft.com/office/drawing/2014/main" id="{2C9741D9-8F0A-4CAE-BA9E-957F3C3A3438}"/>
              </a:ext>
            </a:extLst>
          </p:cNvPr>
          <p:cNvGrpSpPr/>
          <p:nvPr/>
        </p:nvGrpSpPr>
        <p:grpSpPr>
          <a:xfrm>
            <a:off x="1943100" y="1954184"/>
            <a:ext cx="5043488" cy="835819"/>
            <a:chOff x="1066800" y="2447925"/>
            <a:chExt cx="6724650" cy="1114425"/>
          </a:xfrm>
        </p:grpSpPr>
        <p:sp>
          <p:nvSpPr>
            <p:cNvPr id="58" name="Freeform 15">
              <a:extLst>
                <a:ext uri="{FF2B5EF4-FFF2-40B4-BE49-F238E27FC236}">
                  <a16:creationId xmlns:a16="http://schemas.microsoft.com/office/drawing/2014/main" id="{AD8ED9D2-092B-4D7C-9F8A-BBCE1680CA8C}"/>
                </a:ext>
              </a:extLst>
            </p:cNvPr>
            <p:cNvSpPr>
              <a:spLocks/>
            </p:cNvSpPr>
            <p:nvPr/>
          </p:nvSpPr>
          <p:spPr bwMode="auto">
            <a:xfrm>
              <a:off x="1066800" y="2743200"/>
              <a:ext cx="6724650" cy="819150"/>
            </a:xfrm>
            <a:custGeom>
              <a:avLst/>
              <a:gdLst>
                <a:gd name="T0" fmla="*/ 0 w 6724650"/>
                <a:gd name="T1" fmla="*/ 819150 h 819150"/>
                <a:gd name="T2" fmla="*/ 2105025 w 6724650"/>
                <a:gd name="T3" fmla="*/ 447675 h 819150"/>
                <a:gd name="T4" fmla="*/ 4200526 w 6724650"/>
                <a:gd name="T5" fmla="*/ 552450 h 819150"/>
                <a:gd name="T6" fmla="*/ 6724650 w 6724650"/>
                <a:gd name="T7" fmla="*/ 0 h 819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4650" h="819150">
                  <a:moveTo>
                    <a:pt x="0" y="819150"/>
                  </a:moveTo>
                  <a:cubicBezTo>
                    <a:pt x="702469" y="655637"/>
                    <a:pt x="1404938" y="492125"/>
                    <a:pt x="2105025" y="447675"/>
                  </a:cubicBezTo>
                  <a:cubicBezTo>
                    <a:pt x="2805112" y="403225"/>
                    <a:pt x="3430588" y="627062"/>
                    <a:pt x="4200525" y="552450"/>
                  </a:cubicBezTo>
                  <a:cubicBezTo>
                    <a:pt x="4970462" y="477838"/>
                    <a:pt x="5847556" y="238919"/>
                    <a:pt x="6724650" y="0"/>
                  </a:cubicBezTo>
                </a:path>
              </a:pathLst>
            </a:custGeom>
            <a:noFill/>
            <a:ln w="38100" cap="flat" cmpd="sng" algn="ctr">
              <a:solidFill>
                <a:schemeClr val="tx1"/>
              </a:solidFill>
              <a:prstDash val="solid"/>
              <a:round/>
              <a:headEnd type="none" w="med" len="med"/>
              <a:tailEnd type="none" w="med" len="med"/>
            </a:ln>
          </p:spPr>
          <p:txBody>
            <a:bodyPr/>
            <a:lstStyle/>
            <a:p>
              <a:pPr fontAlgn="base">
                <a:spcBef>
                  <a:spcPct val="0"/>
                </a:spcBef>
                <a:spcAft>
                  <a:spcPct val="0"/>
                </a:spcAft>
                <a:defRPr/>
              </a:pPr>
              <a:endParaRPr lang="en-US" sz="1350">
                <a:solidFill>
                  <a:srgbClr val="002E97"/>
                </a:solidFill>
                <a:latin typeface="Arial" panose="020B0604020202020204" pitchFamily="34" charset="0"/>
                <a:ea typeface="MS PGothic" pitchFamily="34" charset="-128"/>
                <a:cs typeface="Arial" panose="020B0604020202020204" pitchFamily="34" charset="0"/>
              </a:endParaRPr>
            </a:p>
          </p:txBody>
        </p:sp>
        <p:sp>
          <p:nvSpPr>
            <p:cNvPr id="59" name="Rectangle 58">
              <a:extLst>
                <a:ext uri="{FF2B5EF4-FFF2-40B4-BE49-F238E27FC236}">
                  <a16:creationId xmlns:a16="http://schemas.microsoft.com/office/drawing/2014/main" id="{3A322774-894B-4FAC-8E2D-F954187CCCB3}"/>
                </a:ext>
              </a:extLst>
            </p:cNvPr>
            <p:cNvSpPr>
              <a:spLocks noChangeArrowheads="1"/>
            </p:cNvSpPr>
            <p:nvPr/>
          </p:nvSpPr>
          <p:spPr bwMode="auto">
            <a:xfrm>
              <a:off x="3200400" y="2865438"/>
              <a:ext cx="285750" cy="315912"/>
            </a:xfrm>
            <a:prstGeom prst="rect">
              <a:avLst/>
            </a:prstGeom>
            <a:solidFill>
              <a:srgbClr val="92D050"/>
            </a:solidFill>
            <a:ln w="9525" algn="ctr">
              <a:solidFill>
                <a:schemeClr val="tx1"/>
              </a:solidFill>
              <a:round/>
              <a:headEnd/>
              <a:tailEnd/>
            </a:ln>
          </p:spPr>
          <p:txBody>
            <a:bodyPr/>
            <a:lstStyle/>
            <a:p>
              <a:pPr fontAlgn="base">
                <a:spcBef>
                  <a:spcPct val="0"/>
                </a:spcBef>
                <a:spcAft>
                  <a:spcPct val="0"/>
                </a:spcAft>
                <a:defRPr/>
              </a:pPr>
              <a:endParaRPr lang="en-US" sz="1350">
                <a:solidFill>
                  <a:srgbClr val="002E97"/>
                </a:solidFill>
                <a:latin typeface="Arial" panose="020B0604020202020204" pitchFamily="34" charset="0"/>
                <a:ea typeface="MS PGothic" pitchFamily="34" charset="-128"/>
                <a:cs typeface="Arial" panose="020B0604020202020204" pitchFamily="34" charset="0"/>
              </a:endParaRPr>
            </a:p>
          </p:txBody>
        </p:sp>
        <p:sp>
          <p:nvSpPr>
            <p:cNvPr id="60" name="Rectangle 59">
              <a:extLst>
                <a:ext uri="{FF2B5EF4-FFF2-40B4-BE49-F238E27FC236}">
                  <a16:creationId xmlns:a16="http://schemas.microsoft.com/office/drawing/2014/main" id="{8B993188-DFE0-44CA-85F5-13E9B105CA89}"/>
                </a:ext>
              </a:extLst>
            </p:cNvPr>
            <p:cNvSpPr>
              <a:spLocks noChangeArrowheads="1"/>
            </p:cNvSpPr>
            <p:nvPr/>
          </p:nvSpPr>
          <p:spPr bwMode="auto">
            <a:xfrm>
              <a:off x="4867275" y="3219450"/>
              <a:ext cx="266700" cy="104775"/>
            </a:xfrm>
            <a:prstGeom prst="rect">
              <a:avLst/>
            </a:prstGeom>
            <a:solidFill>
              <a:srgbClr val="FFC000"/>
            </a:solidFill>
            <a:ln w="9525" algn="ctr">
              <a:solidFill>
                <a:schemeClr val="tx1"/>
              </a:solidFill>
              <a:round/>
              <a:headEnd/>
              <a:tailEnd/>
            </a:ln>
          </p:spPr>
          <p:txBody>
            <a:bodyPr/>
            <a:lstStyle/>
            <a:p>
              <a:pPr fontAlgn="base">
                <a:spcBef>
                  <a:spcPct val="0"/>
                </a:spcBef>
                <a:spcAft>
                  <a:spcPct val="0"/>
                </a:spcAft>
                <a:defRPr/>
              </a:pPr>
              <a:endParaRPr lang="en-US" sz="1350">
                <a:solidFill>
                  <a:srgbClr val="002E97"/>
                </a:solidFill>
                <a:latin typeface="Arial" panose="020B0604020202020204" pitchFamily="34" charset="0"/>
                <a:ea typeface="MS PGothic" pitchFamily="34" charset="-128"/>
                <a:cs typeface="Arial" panose="020B0604020202020204" pitchFamily="34" charset="0"/>
              </a:endParaRPr>
            </a:p>
          </p:txBody>
        </p:sp>
        <p:sp>
          <p:nvSpPr>
            <p:cNvPr id="61" name="Isosceles Triangle 60">
              <a:extLst>
                <a:ext uri="{FF2B5EF4-FFF2-40B4-BE49-F238E27FC236}">
                  <a16:creationId xmlns:a16="http://schemas.microsoft.com/office/drawing/2014/main" id="{70171B8D-A7E0-4027-8F7E-583B5A0EFD80}"/>
                </a:ext>
              </a:extLst>
            </p:cNvPr>
            <p:cNvSpPr>
              <a:spLocks noChangeArrowheads="1"/>
            </p:cNvSpPr>
            <p:nvPr/>
          </p:nvSpPr>
          <p:spPr bwMode="auto">
            <a:xfrm>
              <a:off x="3162300" y="2562225"/>
              <a:ext cx="365125" cy="314325"/>
            </a:xfrm>
            <a:prstGeom prst="triangle">
              <a:avLst>
                <a:gd name="adj" fmla="val 50000"/>
              </a:avLst>
            </a:prstGeom>
            <a:solidFill>
              <a:srgbClr val="92D050"/>
            </a:solidFill>
            <a:ln w="9525" algn="ctr">
              <a:solidFill>
                <a:schemeClr val="tx1"/>
              </a:solidFill>
              <a:round/>
              <a:headEnd/>
              <a:tailEnd/>
            </a:ln>
          </p:spPr>
          <p:txBody>
            <a:bodyPr/>
            <a:lstStyle/>
            <a:p>
              <a:pPr fontAlgn="base">
                <a:spcBef>
                  <a:spcPct val="0"/>
                </a:spcBef>
                <a:spcAft>
                  <a:spcPct val="0"/>
                </a:spcAft>
                <a:defRPr/>
              </a:pPr>
              <a:endParaRPr lang="en-US" sz="1350">
                <a:solidFill>
                  <a:srgbClr val="002E97"/>
                </a:solidFill>
                <a:latin typeface="Arial" panose="020B0604020202020204" pitchFamily="34" charset="0"/>
                <a:ea typeface="MS PGothic" pitchFamily="34" charset="-128"/>
                <a:cs typeface="Arial" panose="020B0604020202020204" pitchFamily="34" charset="0"/>
              </a:endParaRPr>
            </a:p>
          </p:txBody>
        </p:sp>
        <p:sp>
          <p:nvSpPr>
            <p:cNvPr id="62" name="TextBox 61">
              <a:extLst>
                <a:ext uri="{FF2B5EF4-FFF2-40B4-BE49-F238E27FC236}">
                  <a16:creationId xmlns:a16="http://schemas.microsoft.com/office/drawing/2014/main" id="{AA05601C-F467-40B9-BD8E-BCD8D8CB4DEE}"/>
                </a:ext>
              </a:extLst>
            </p:cNvPr>
            <p:cNvSpPr txBox="1">
              <a:spLocks noChangeArrowheads="1"/>
            </p:cNvSpPr>
            <p:nvPr/>
          </p:nvSpPr>
          <p:spPr bwMode="auto">
            <a:xfrm>
              <a:off x="3409950" y="2447925"/>
              <a:ext cx="913071" cy="400109"/>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350" dirty="0">
                  <a:solidFill>
                    <a:srgbClr val="002E97"/>
                  </a:solidFill>
                  <a:latin typeface="Arial" panose="020B0604020202020204" pitchFamily="34" charset="0"/>
                  <a:ea typeface="MS PGothic" pitchFamily="34" charset="-128"/>
                  <a:cs typeface="Arial" panose="020B0604020202020204" pitchFamily="34" charset="0"/>
                </a:rPr>
                <a:t>House</a:t>
              </a:r>
            </a:p>
          </p:txBody>
        </p:sp>
        <p:sp>
          <p:nvSpPr>
            <p:cNvPr id="63" name="TextBox 62">
              <a:extLst>
                <a:ext uri="{FF2B5EF4-FFF2-40B4-BE49-F238E27FC236}">
                  <a16:creationId xmlns:a16="http://schemas.microsoft.com/office/drawing/2014/main" id="{0574AAE0-C59A-45FC-B679-9868DE551E14}"/>
                </a:ext>
              </a:extLst>
            </p:cNvPr>
            <p:cNvSpPr txBox="1">
              <a:spLocks noChangeArrowheads="1"/>
            </p:cNvSpPr>
            <p:nvPr/>
          </p:nvSpPr>
          <p:spPr bwMode="auto">
            <a:xfrm>
              <a:off x="4610100" y="2828925"/>
              <a:ext cx="605293" cy="400109"/>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350">
                  <a:solidFill>
                    <a:srgbClr val="002E97"/>
                  </a:solidFill>
                  <a:latin typeface="Arial" panose="020B0604020202020204" pitchFamily="34" charset="0"/>
                  <a:ea typeface="MS PGothic" pitchFamily="34" charset="-128"/>
                  <a:cs typeface="Arial" panose="020B0604020202020204" pitchFamily="34" charset="0"/>
                </a:rPr>
                <a:t>BM</a:t>
              </a:r>
            </a:p>
          </p:txBody>
        </p:sp>
      </p:grpSp>
      <p:sp>
        <p:nvSpPr>
          <p:cNvPr id="64" name="TextBox 63">
            <a:extLst>
              <a:ext uri="{FF2B5EF4-FFF2-40B4-BE49-F238E27FC236}">
                <a16:creationId xmlns:a16="http://schemas.microsoft.com/office/drawing/2014/main" id="{7AE0C0FB-7B39-48B4-9C1E-EAA31840366D}"/>
              </a:ext>
            </a:extLst>
          </p:cNvPr>
          <p:cNvSpPr txBox="1">
            <a:spLocks noChangeArrowheads="1"/>
          </p:cNvSpPr>
          <p:nvPr/>
        </p:nvSpPr>
        <p:spPr bwMode="auto">
          <a:xfrm>
            <a:off x="4693920" y="1115171"/>
            <a:ext cx="3528060" cy="523220"/>
          </a:xfrm>
          <a:prstGeom prst="rect">
            <a:avLst/>
          </a:prstGeom>
          <a:noFill/>
          <a:ln w="9525">
            <a:noFill/>
            <a:miter lim="800000"/>
            <a:headEnd/>
            <a:tailEnd/>
          </a:ln>
        </p:spPr>
        <p:txBody>
          <a:bodyPr wrap="square">
            <a:spAutoFit/>
          </a:bodyPr>
          <a:lstStyle/>
          <a:p>
            <a:pPr fontAlgn="base">
              <a:spcBef>
                <a:spcPct val="0"/>
              </a:spcBef>
              <a:spcAft>
                <a:spcPct val="0"/>
              </a:spcAft>
              <a:defRPr/>
            </a:pPr>
            <a:r>
              <a:rPr lang="en-US" sz="1400" dirty="0">
                <a:solidFill>
                  <a:srgbClr val="002E97"/>
                </a:solidFill>
                <a:latin typeface="Arial" panose="020B0604020202020204" pitchFamily="34" charset="0"/>
                <a:ea typeface="MS PGothic" pitchFamily="34" charset="-128"/>
                <a:cs typeface="Arial" panose="020B0604020202020204" pitchFamily="34" charset="0"/>
              </a:rPr>
              <a:t>A hypothetical example…</a:t>
            </a:r>
          </a:p>
          <a:p>
            <a:pPr fontAlgn="base">
              <a:spcBef>
                <a:spcPct val="0"/>
              </a:spcBef>
              <a:spcAft>
                <a:spcPct val="0"/>
              </a:spcAft>
              <a:defRPr/>
            </a:pPr>
            <a:r>
              <a:rPr lang="en-US" sz="1400" dirty="0">
                <a:solidFill>
                  <a:srgbClr val="002E97"/>
                </a:solidFill>
                <a:latin typeface="Arial" panose="020B0604020202020204" pitchFamily="34" charset="0"/>
                <a:ea typeface="MS PGothic" pitchFamily="34" charset="-128"/>
                <a:cs typeface="Arial" panose="020B0604020202020204" pitchFamily="34" charset="0"/>
              </a:rPr>
              <a:t>1954:  Leveling Performed to bench mark</a:t>
            </a:r>
          </a:p>
        </p:txBody>
      </p:sp>
      <p:cxnSp>
        <p:nvCxnSpPr>
          <p:cNvPr id="65" name="Straight Connector 64">
            <a:extLst>
              <a:ext uri="{FF2B5EF4-FFF2-40B4-BE49-F238E27FC236}">
                <a16:creationId xmlns:a16="http://schemas.microsoft.com/office/drawing/2014/main" id="{3439D1E0-38AC-4A0E-ABFD-D8BD9FC7F18D}"/>
              </a:ext>
            </a:extLst>
          </p:cNvPr>
          <p:cNvCxnSpPr>
            <a:cxnSpLocks noChangeShapeType="1"/>
          </p:cNvCxnSpPr>
          <p:nvPr/>
        </p:nvCxnSpPr>
        <p:spPr bwMode="auto">
          <a:xfrm>
            <a:off x="1593059" y="4283044"/>
            <a:ext cx="6065044" cy="0"/>
          </a:xfrm>
          <a:prstGeom prst="line">
            <a:avLst/>
          </a:prstGeom>
          <a:noFill/>
          <a:ln w="57150" algn="ctr">
            <a:solidFill>
              <a:schemeClr val="tx1"/>
            </a:solidFill>
            <a:prstDash val="dash"/>
            <a:round/>
            <a:headEnd/>
            <a:tailEnd/>
          </a:ln>
        </p:spPr>
      </p:cxnSp>
      <p:sp>
        <p:nvSpPr>
          <p:cNvPr id="66" name="TextBox 65">
            <a:extLst>
              <a:ext uri="{FF2B5EF4-FFF2-40B4-BE49-F238E27FC236}">
                <a16:creationId xmlns:a16="http://schemas.microsoft.com/office/drawing/2014/main" id="{6E8D9CD7-10D1-4FD1-A880-6FB095D26C6E}"/>
              </a:ext>
            </a:extLst>
          </p:cNvPr>
          <p:cNvSpPr txBox="1">
            <a:spLocks noChangeArrowheads="1"/>
          </p:cNvSpPr>
          <p:nvPr/>
        </p:nvSpPr>
        <p:spPr bwMode="auto">
          <a:xfrm>
            <a:off x="5289233" y="2617123"/>
            <a:ext cx="3158576" cy="738664"/>
          </a:xfrm>
          <a:prstGeom prst="rect">
            <a:avLst/>
          </a:prstGeom>
          <a:noFill/>
          <a:ln w="9525">
            <a:noFill/>
            <a:miter lim="800000"/>
            <a:headEnd/>
            <a:tailEnd/>
          </a:ln>
        </p:spPr>
        <p:txBody>
          <a:bodyPr wrap="square">
            <a:spAutoFit/>
          </a:bodyPr>
          <a:lstStyle/>
          <a:p>
            <a:pPr fontAlgn="base">
              <a:spcBef>
                <a:spcPct val="0"/>
              </a:spcBef>
              <a:spcAft>
                <a:spcPct val="0"/>
              </a:spcAft>
              <a:defRPr/>
            </a:pPr>
            <a:r>
              <a:rPr lang="en-US" sz="1400" dirty="0">
                <a:solidFill>
                  <a:srgbClr val="002E97"/>
                </a:solidFill>
                <a:latin typeface="Arial" panose="020B0604020202020204" pitchFamily="34" charset="0"/>
                <a:ea typeface="MS PGothic" pitchFamily="34" charset="-128"/>
                <a:cs typeface="Arial" panose="020B0604020202020204" pitchFamily="34" charset="0"/>
              </a:rPr>
              <a:t>1991:  Original 1954 leveling data is used to compute the NAVD 88 height which is then published for this BM</a:t>
            </a:r>
          </a:p>
        </p:txBody>
      </p:sp>
      <p:cxnSp>
        <p:nvCxnSpPr>
          <p:cNvPr id="67" name="Straight Arrow Connector 66">
            <a:extLst>
              <a:ext uri="{FF2B5EF4-FFF2-40B4-BE49-F238E27FC236}">
                <a16:creationId xmlns:a16="http://schemas.microsoft.com/office/drawing/2014/main" id="{1A85C43E-7767-4C9C-BB97-768FAC1EBDD9}"/>
              </a:ext>
            </a:extLst>
          </p:cNvPr>
          <p:cNvCxnSpPr>
            <a:cxnSpLocks noChangeShapeType="1"/>
          </p:cNvCxnSpPr>
          <p:nvPr/>
        </p:nvCxnSpPr>
        <p:spPr bwMode="auto">
          <a:xfrm rot="5400000" flipH="1" flipV="1">
            <a:off x="4014788" y="3397219"/>
            <a:ext cx="1743075" cy="14288"/>
          </a:xfrm>
          <a:prstGeom prst="straightConnector1">
            <a:avLst/>
          </a:prstGeom>
          <a:noFill/>
          <a:ln w="38100" algn="ctr">
            <a:solidFill>
              <a:srgbClr val="FF0000"/>
            </a:solidFill>
            <a:round/>
            <a:headEnd/>
            <a:tailEnd type="arrow" w="med" len="med"/>
          </a:ln>
        </p:spPr>
      </p:cxnSp>
      <p:sp>
        <p:nvSpPr>
          <p:cNvPr id="68" name="TextBox 67">
            <a:extLst>
              <a:ext uri="{FF2B5EF4-FFF2-40B4-BE49-F238E27FC236}">
                <a16:creationId xmlns:a16="http://schemas.microsoft.com/office/drawing/2014/main" id="{CF3C6173-C652-4DEE-B9CF-B614E6DBF4DC}"/>
              </a:ext>
            </a:extLst>
          </p:cNvPr>
          <p:cNvSpPr txBox="1">
            <a:spLocks noChangeArrowheads="1"/>
          </p:cNvSpPr>
          <p:nvPr/>
        </p:nvSpPr>
        <p:spPr bwMode="auto">
          <a:xfrm>
            <a:off x="2902621" y="4317373"/>
            <a:ext cx="4660396" cy="761747"/>
          </a:xfrm>
          <a:prstGeom prst="rect">
            <a:avLst/>
          </a:prstGeom>
          <a:noFill/>
          <a:ln w="9525">
            <a:noFill/>
            <a:miter lim="800000"/>
            <a:headEnd/>
            <a:tailEnd/>
          </a:ln>
        </p:spPr>
        <p:txBody>
          <a:bodyPr wrap="square">
            <a:spAutoFit/>
          </a:bodyPr>
          <a:lstStyle/>
          <a:p>
            <a:pPr fontAlgn="base">
              <a:spcBef>
                <a:spcPct val="0"/>
              </a:spcBef>
              <a:spcAft>
                <a:spcPct val="0"/>
              </a:spcAft>
              <a:defRPr/>
            </a:pPr>
            <a:r>
              <a:rPr lang="en-US" sz="1400" dirty="0">
                <a:solidFill>
                  <a:srgbClr val="002E97"/>
                </a:solidFill>
                <a:latin typeface="Arial" panose="020B0604020202020204" pitchFamily="34" charset="0"/>
                <a:ea typeface="MS PGothic" pitchFamily="34" charset="-128"/>
                <a:cs typeface="Arial" panose="020B0604020202020204" pitchFamily="34" charset="0"/>
              </a:rPr>
              <a:t>The true height relative to the NAVD 88 </a:t>
            </a:r>
          </a:p>
          <a:p>
            <a:pPr fontAlgn="base">
              <a:spcBef>
                <a:spcPct val="0"/>
              </a:spcBef>
              <a:spcAft>
                <a:spcPct val="0"/>
              </a:spcAft>
              <a:defRPr/>
            </a:pPr>
            <a:r>
              <a:rPr lang="en-US" sz="1400" dirty="0">
                <a:solidFill>
                  <a:srgbClr val="002E97"/>
                </a:solidFill>
                <a:latin typeface="Arial" panose="020B0604020202020204" pitchFamily="34" charset="0"/>
                <a:ea typeface="MS PGothic" pitchFamily="34" charset="-128"/>
                <a:cs typeface="Arial" panose="020B0604020202020204" pitchFamily="34" charset="0"/>
              </a:rPr>
              <a:t>zero surface is not the published NAVD 88 height</a:t>
            </a:r>
          </a:p>
          <a:p>
            <a:pPr fontAlgn="base">
              <a:spcBef>
                <a:spcPct val="0"/>
              </a:spcBef>
              <a:spcAft>
                <a:spcPct val="0"/>
              </a:spcAft>
              <a:defRPr/>
            </a:pPr>
            <a:endParaRPr lang="en-US" sz="1400" dirty="0">
              <a:solidFill>
                <a:srgbClr val="002E97"/>
              </a:solidFill>
              <a:latin typeface="Arial" panose="020B0604020202020204" pitchFamily="34" charset="0"/>
              <a:ea typeface="MS PGothic" pitchFamily="34" charset="-128"/>
              <a:cs typeface="Arial" panose="020B0604020202020204" pitchFamily="34" charset="0"/>
            </a:endParaRPr>
          </a:p>
        </p:txBody>
      </p:sp>
      <p:cxnSp>
        <p:nvCxnSpPr>
          <p:cNvPr id="69" name="Straight Arrow Connector 68">
            <a:extLst>
              <a:ext uri="{FF2B5EF4-FFF2-40B4-BE49-F238E27FC236}">
                <a16:creationId xmlns:a16="http://schemas.microsoft.com/office/drawing/2014/main" id="{06D4A6F8-29E5-4016-8F05-88DEC87F67C8}"/>
              </a:ext>
            </a:extLst>
          </p:cNvPr>
          <p:cNvCxnSpPr>
            <a:cxnSpLocks noChangeShapeType="1"/>
          </p:cNvCxnSpPr>
          <p:nvPr/>
        </p:nvCxnSpPr>
        <p:spPr bwMode="auto">
          <a:xfrm rot="5400000" flipH="1" flipV="1">
            <a:off x="4569026" y="4001462"/>
            <a:ext cx="535781" cy="1191"/>
          </a:xfrm>
          <a:prstGeom prst="straightConnector1">
            <a:avLst/>
          </a:prstGeom>
          <a:noFill/>
          <a:ln w="57150" algn="ctr">
            <a:solidFill>
              <a:srgbClr val="00B0F0"/>
            </a:solidFill>
            <a:round/>
            <a:headEnd/>
            <a:tailEnd type="arrow" w="med" len="med"/>
          </a:ln>
        </p:spPr>
      </p:cxnSp>
      <p:sp>
        <p:nvSpPr>
          <p:cNvPr id="70" name="Right Brace 69">
            <a:extLst>
              <a:ext uri="{FF2B5EF4-FFF2-40B4-BE49-F238E27FC236}">
                <a16:creationId xmlns:a16="http://schemas.microsoft.com/office/drawing/2014/main" id="{9C86054F-7608-42B7-95B5-FF8E88221B46}"/>
              </a:ext>
            </a:extLst>
          </p:cNvPr>
          <p:cNvSpPr>
            <a:spLocks/>
          </p:cNvSpPr>
          <p:nvPr/>
        </p:nvSpPr>
        <p:spPr bwMode="auto">
          <a:xfrm>
            <a:off x="4986340" y="2589975"/>
            <a:ext cx="278606" cy="1657350"/>
          </a:xfrm>
          <a:prstGeom prst="rightBrace">
            <a:avLst>
              <a:gd name="adj1" fmla="val 8345"/>
              <a:gd name="adj2" fmla="val 75431"/>
            </a:avLst>
          </a:prstGeom>
          <a:noFill/>
          <a:ln w="28575" algn="ctr">
            <a:solidFill>
              <a:schemeClr val="tx1"/>
            </a:solidFill>
            <a:round/>
            <a:headEnd/>
            <a:tailEnd/>
          </a:ln>
        </p:spPr>
        <p:txBody>
          <a:bodyPr/>
          <a:lstStyle/>
          <a:p>
            <a:pPr fontAlgn="base">
              <a:spcBef>
                <a:spcPct val="0"/>
              </a:spcBef>
              <a:spcAft>
                <a:spcPct val="0"/>
              </a:spcAft>
              <a:defRPr/>
            </a:pPr>
            <a:endParaRPr lang="en-US" sz="1350">
              <a:solidFill>
                <a:prstClr val="black"/>
              </a:solidFill>
              <a:latin typeface="Arial" panose="020B0604020202020204" pitchFamily="34" charset="0"/>
              <a:ea typeface="MS PGothic" pitchFamily="34" charset="-128"/>
              <a:cs typeface="Arial" panose="020B0604020202020204" pitchFamily="34" charset="0"/>
            </a:endParaRPr>
          </a:p>
        </p:txBody>
      </p:sp>
      <p:sp>
        <p:nvSpPr>
          <p:cNvPr id="71" name="TextBox 70">
            <a:extLst>
              <a:ext uri="{FF2B5EF4-FFF2-40B4-BE49-F238E27FC236}">
                <a16:creationId xmlns:a16="http://schemas.microsoft.com/office/drawing/2014/main" id="{6FF5ABCB-BDD6-43C1-8BB4-F829118C08A8}"/>
              </a:ext>
            </a:extLst>
          </p:cNvPr>
          <p:cNvSpPr txBox="1">
            <a:spLocks noChangeArrowheads="1"/>
          </p:cNvSpPr>
          <p:nvPr/>
        </p:nvSpPr>
        <p:spPr bwMode="auto">
          <a:xfrm>
            <a:off x="5300663" y="3725832"/>
            <a:ext cx="1334020" cy="307777"/>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400" dirty="0">
                <a:solidFill>
                  <a:srgbClr val="002E97"/>
                </a:solidFill>
                <a:latin typeface="Arial" panose="020B0604020202020204" pitchFamily="34" charset="0"/>
                <a:ea typeface="MS PGothic" pitchFamily="34" charset="-128"/>
                <a:cs typeface="Arial" panose="020B0604020202020204" pitchFamily="34" charset="0"/>
              </a:rPr>
              <a:t>H</a:t>
            </a:r>
            <a:r>
              <a:rPr lang="en-US" sz="1400" baseline="-25000" dirty="0">
                <a:solidFill>
                  <a:srgbClr val="002E97"/>
                </a:solidFill>
                <a:latin typeface="Arial" panose="020B0604020202020204" pitchFamily="34" charset="0"/>
                <a:ea typeface="MS PGothic" pitchFamily="34" charset="-128"/>
                <a:cs typeface="Arial" panose="020B0604020202020204" pitchFamily="34" charset="0"/>
              </a:rPr>
              <a:t>88</a:t>
            </a:r>
            <a:r>
              <a:rPr lang="en-US" sz="1400" dirty="0">
                <a:solidFill>
                  <a:srgbClr val="002E97"/>
                </a:solidFill>
                <a:latin typeface="Arial" panose="020B0604020202020204" pitchFamily="34" charset="0"/>
                <a:ea typeface="MS PGothic" pitchFamily="34" charset="-128"/>
                <a:cs typeface="Arial" panose="020B0604020202020204" pitchFamily="34" charset="0"/>
              </a:rPr>
              <a:t>(published)</a:t>
            </a:r>
          </a:p>
        </p:txBody>
      </p:sp>
      <p:sp>
        <p:nvSpPr>
          <p:cNvPr id="72" name="Right Brace 71">
            <a:extLst>
              <a:ext uri="{FF2B5EF4-FFF2-40B4-BE49-F238E27FC236}">
                <a16:creationId xmlns:a16="http://schemas.microsoft.com/office/drawing/2014/main" id="{07D53110-697E-4562-993B-6E4AD18A6450}"/>
              </a:ext>
            </a:extLst>
          </p:cNvPr>
          <p:cNvSpPr>
            <a:spLocks/>
          </p:cNvSpPr>
          <p:nvPr/>
        </p:nvSpPr>
        <p:spPr bwMode="auto">
          <a:xfrm flipH="1">
            <a:off x="4486278" y="3747265"/>
            <a:ext cx="307181" cy="507206"/>
          </a:xfrm>
          <a:prstGeom prst="rightBrace">
            <a:avLst>
              <a:gd name="adj1" fmla="val 8332"/>
              <a:gd name="adj2" fmla="val 48977"/>
            </a:avLst>
          </a:prstGeom>
          <a:noFill/>
          <a:ln w="28575" algn="ctr">
            <a:solidFill>
              <a:schemeClr val="tx1"/>
            </a:solidFill>
            <a:round/>
            <a:headEnd/>
            <a:tailEnd/>
          </a:ln>
        </p:spPr>
        <p:txBody>
          <a:bodyPr/>
          <a:lstStyle/>
          <a:p>
            <a:pPr fontAlgn="base">
              <a:spcBef>
                <a:spcPct val="0"/>
              </a:spcBef>
              <a:spcAft>
                <a:spcPct val="0"/>
              </a:spcAft>
              <a:defRPr/>
            </a:pPr>
            <a:endParaRPr lang="en-US" sz="1350">
              <a:solidFill>
                <a:prstClr val="black"/>
              </a:solidFill>
              <a:latin typeface="Arial" panose="020B0604020202020204" pitchFamily="34" charset="0"/>
              <a:ea typeface="MS PGothic" pitchFamily="34" charset="-128"/>
              <a:cs typeface="Arial" panose="020B0604020202020204" pitchFamily="34" charset="0"/>
            </a:endParaRPr>
          </a:p>
        </p:txBody>
      </p:sp>
      <p:sp>
        <p:nvSpPr>
          <p:cNvPr id="73" name="TextBox 72">
            <a:extLst>
              <a:ext uri="{FF2B5EF4-FFF2-40B4-BE49-F238E27FC236}">
                <a16:creationId xmlns:a16="http://schemas.microsoft.com/office/drawing/2014/main" id="{45FCC7A1-F264-409D-AF80-6B4B3462598D}"/>
              </a:ext>
            </a:extLst>
          </p:cNvPr>
          <p:cNvSpPr txBox="1">
            <a:spLocks noChangeArrowheads="1"/>
          </p:cNvSpPr>
          <p:nvPr/>
        </p:nvSpPr>
        <p:spPr bwMode="auto">
          <a:xfrm>
            <a:off x="3643315" y="3861563"/>
            <a:ext cx="875561" cy="307777"/>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400" dirty="0">
                <a:solidFill>
                  <a:srgbClr val="002E97"/>
                </a:solidFill>
                <a:latin typeface="Arial" panose="020B0604020202020204" pitchFamily="34" charset="0"/>
                <a:ea typeface="MS PGothic" pitchFamily="34" charset="-128"/>
                <a:cs typeface="Arial" panose="020B0604020202020204" pitchFamily="34" charset="0"/>
              </a:rPr>
              <a:t>H</a:t>
            </a:r>
            <a:r>
              <a:rPr lang="en-US" sz="1400" baseline="-25000" dirty="0">
                <a:solidFill>
                  <a:srgbClr val="002E97"/>
                </a:solidFill>
                <a:latin typeface="Arial" panose="020B0604020202020204" pitchFamily="34" charset="0"/>
                <a:ea typeface="MS PGothic" pitchFamily="34" charset="-128"/>
                <a:cs typeface="Arial" panose="020B0604020202020204" pitchFamily="34" charset="0"/>
              </a:rPr>
              <a:t>88</a:t>
            </a:r>
            <a:r>
              <a:rPr lang="en-US" sz="1400" dirty="0">
                <a:solidFill>
                  <a:srgbClr val="002E97"/>
                </a:solidFill>
                <a:latin typeface="Arial" panose="020B0604020202020204" pitchFamily="34" charset="0"/>
                <a:ea typeface="MS PGothic" pitchFamily="34" charset="-128"/>
                <a:cs typeface="Arial" panose="020B0604020202020204" pitchFamily="34" charset="0"/>
              </a:rPr>
              <a:t>(true)</a:t>
            </a:r>
          </a:p>
        </p:txBody>
      </p:sp>
      <p:sp>
        <p:nvSpPr>
          <p:cNvPr id="74" name="TextBox 73">
            <a:extLst>
              <a:ext uri="{FF2B5EF4-FFF2-40B4-BE49-F238E27FC236}">
                <a16:creationId xmlns:a16="http://schemas.microsoft.com/office/drawing/2014/main" id="{8DABC244-C98B-4D6C-BFD0-4AE19A9AB619}"/>
              </a:ext>
            </a:extLst>
          </p:cNvPr>
          <p:cNvSpPr txBox="1">
            <a:spLocks noChangeArrowheads="1"/>
          </p:cNvSpPr>
          <p:nvPr/>
        </p:nvSpPr>
        <p:spPr bwMode="auto">
          <a:xfrm>
            <a:off x="1056689" y="3974256"/>
            <a:ext cx="2504212" cy="307777"/>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400" dirty="0">
                <a:solidFill>
                  <a:srgbClr val="002E97"/>
                </a:solidFill>
                <a:latin typeface="Arial" panose="020B0604020202020204" pitchFamily="34" charset="0"/>
                <a:ea typeface="MS PGothic" pitchFamily="34" charset="-128"/>
                <a:cs typeface="Arial" panose="020B0604020202020204" pitchFamily="34" charset="0"/>
              </a:rPr>
              <a:t>NAVD 88 zero height surface</a:t>
            </a:r>
          </a:p>
        </p:txBody>
      </p:sp>
      <p:sp>
        <p:nvSpPr>
          <p:cNvPr id="75" name="Content Placeholder 2">
            <a:extLst>
              <a:ext uri="{FF2B5EF4-FFF2-40B4-BE49-F238E27FC236}">
                <a16:creationId xmlns:a16="http://schemas.microsoft.com/office/drawing/2014/main" id="{104DE2E3-0A4C-4C44-B970-80E5342F6449}"/>
              </a:ext>
            </a:extLst>
          </p:cNvPr>
          <p:cNvSpPr txBox="1">
            <a:spLocks/>
          </p:cNvSpPr>
          <p:nvPr/>
        </p:nvSpPr>
        <p:spPr>
          <a:xfrm>
            <a:off x="277378" y="1101331"/>
            <a:ext cx="3341650" cy="33944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hangingPunct="1"/>
            <a:r>
              <a:rPr lang="en-US" sz="1600" dirty="0">
                <a:solidFill>
                  <a:srgbClr val="002E97"/>
                </a:solidFill>
                <a:latin typeface="Arial" panose="020B0604020202020204" pitchFamily="34" charset="0"/>
                <a:cs typeface="Arial" panose="020B0604020202020204" pitchFamily="34" charset="0"/>
              </a:rPr>
              <a:t>NAVD 88 suffers from </a:t>
            </a:r>
            <a:r>
              <a:rPr lang="en-US" sz="1600" b="1" i="1" dirty="0">
                <a:solidFill>
                  <a:srgbClr val="FF0000"/>
                </a:solidFill>
                <a:latin typeface="Arial" panose="020B0604020202020204" pitchFamily="34" charset="0"/>
                <a:cs typeface="Arial" panose="020B0604020202020204" pitchFamily="34" charset="0"/>
              </a:rPr>
              <a:t>unknown movements</a:t>
            </a:r>
            <a:r>
              <a:rPr lang="en-US" sz="1600" b="1" i="1" dirty="0">
                <a:solidFill>
                  <a:srgbClr val="002E97"/>
                </a:solidFill>
                <a:latin typeface="Arial" panose="020B0604020202020204" pitchFamily="34" charset="0"/>
                <a:cs typeface="Arial" panose="020B0604020202020204" pitchFamily="34" charset="0"/>
              </a:rPr>
              <a:t> </a:t>
            </a:r>
            <a:r>
              <a:rPr lang="en-US" sz="1600" dirty="0">
                <a:solidFill>
                  <a:srgbClr val="002E97"/>
                </a:solidFill>
                <a:latin typeface="Arial" panose="020B0604020202020204" pitchFamily="34" charset="0"/>
                <a:cs typeface="Arial" panose="020B0604020202020204" pitchFamily="34" charset="0"/>
              </a:rPr>
              <a:t>before, during and after its original adjustment</a:t>
            </a:r>
          </a:p>
        </p:txBody>
      </p:sp>
      <p:sp>
        <p:nvSpPr>
          <p:cNvPr id="76" name="TextBox 75">
            <a:extLst>
              <a:ext uri="{FF2B5EF4-FFF2-40B4-BE49-F238E27FC236}">
                <a16:creationId xmlns:a16="http://schemas.microsoft.com/office/drawing/2014/main" id="{F193153F-E330-4223-B265-F9F4081E9F0A}"/>
              </a:ext>
            </a:extLst>
          </p:cNvPr>
          <p:cNvSpPr txBox="1">
            <a:spLocks noChangeArrowheads="1"/>
          </p:cNvSpPr>
          <p:nvPr/>
        </p:nvSpPr>
        <p:spPr bwMode="auto">
          <a:xfrm>
            <a:off x="1808951" y="2872957"/>
            <a:ext cx="2700338" cy="307777"/>
          </a:xfrm>
          <a:prstGeom prst="rect">
            <a:avLst/>
          </a:prstGeom>
          <a:noFill/>
          <a:ln w="9525">
            <a:noFill/>
            <a:miter lim="800000"/>
            <a:headEnd/>
            <a:tailEnd/>
          </a:ln>
        </p:spPr>
        <p:txBody>
          <a:bodyPr wrap="square">
            <a:spAutoFit/>
          </a:bodyPr>
          <a:lstStyle/>
          <a:p>
            <a:pPr fontAlgn="base">
              <a:spcBef>
                <a:spcPct val="0"/>
              </a:spcBef>
              <a:spcAft>
                <a:spcPct val="0"/>
              </a:spcAft>
              <a:defRPr/>
            </a:pPr>
            <a:r>
              <a:rPr lang="en-US" sz="1400" dirty="0">
                <a:solidFill>
                  <a:srgbClr val="002E97"/>
                </a:solidFill>
                <a:latin typeface="Arial" panose="020B0604020202020204" pitchFamily="34" charset="0"/>
                <a:ea typeface="MS PGothic" pitchFamily="34" charset="-128"/>
                <a:cs typeface="Arial" panose="020B0604020202020204" pitchFamily="34" charset="0"/>
              </a:rPr>
              <a:t>1954-1991:  Subsidence</a:t>
            </a:r>
          </a:p>
        </p:txBody>
      </p:sp>
      <p:grpSp>
        <p:nvGrpSpPr>
          <p:cNvPr id="77" name="Group 76">
            <a:extLst>
              <a:ext uri="{FF2B5EF4-FFF2-40B4-BE49-F238E27FC236}">
                <a16:creationId xmlns:a16="http://schemas.microsoft.com/office/drawing/2014/main" id="{17063660-10D6-423B-B099-9FCD1C8D3C99}"/>
              </a:ext>
            </a:extLst>
          </p:cNvPr>
          <p:cNvGrpSpPr/>
          <p:nvPr/>
        </p:nvGrpSpPr>
        <p:grpSpPr>
          <a:xfrm>
            <a:off x="1943100" y="1959307"/>
            <a:ext cx="5043488" cy="835819"/>
            <a:chOff x="4816090" y="1823453"/>
            <a:chExt cx="6724650" cy="1114425"/>
          </a:xfrm>
        </p:grpSpPr>
        <p:sp>
          <p:nvSpPr>
            <p:cNvPr id="78" name="Freeform 15">
              <a:extLst>
                <a:ext uri="{FF2B5EF4-FFF2-40B4-BE49-F238E27FC236}">
                  <a16:creationId xmlns:a16="http://schemas.microsoft.com/office/drawing/2014/main" id="{9249308C-FA8C-407F-8CB2-9757DFFB1EEB}"/>
                </a:ext>
              </a:extLst>
            </p:cNvPr>
            <p:cNvSpPr>
              <a:spLocks/>
            </p:cNvSpPr>
            <p:nvPr/>
          </p:nvSpPr>
          <p:spPr bwMode="auto">
            <a:xfrm>
              <a:off x="4816090" y="2118728"/>
              <a:ext cx="6724650" cy="819150"/>
            </a:xfrm>
            <a:custGeom>
              <a:avLst/>
              <a:gdLst>
                <a:gd name="T0" fmla="*/ 0 w 6724650"/>
                <a:gd name="T1" fmla="*/ 819150 h 819150"/>
                <a:gd name="T2" fmla="*/ 2105025 w 6724650"/>
                <a:gd name="T3" fmla="*/ 447675 h 819150"/>
                <a:gd name="T4" fmla="*/ 4200526 w 6724650"/>
                <a:gd name="T5" fmla="*/ 552450 h 819150"/>
                <a:gd name="T6" fmla="*/ 6724650 w 6724650"/>
                <a:gd name="T7" fmla="*/ 0 h 819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4650" h="819150">
                  <a:moveTo>
                    <a:pt x="0" y="819150"/>
                  </a:moveTo>
                  <a:cubicBezTo>
                    <a:pt x="702469" y="655637"/>
                    <a:pt x="1404938" y="492125"/>
                    <a:pt x="2105025" y="447675"/>
                  </a:cubicBezTo>
                  <a:cubicBezTo>
                    <a:pt x="2805112" y="403225"/>
                    <a:pt x="3430588" y="627062"/>
                    <a:pt x="4200525" y="552450"/>
                  </a:cubicBezTo>
                  <a:cubicBezTo>
                    <a:pt x="4970462" y="477838"/>
                    <a:pt x="5847556" y="238919"/>
                    <a:pt x="6724650" y="0"/>
                  </a:cubicBezTo>
                </a:path>
              </a:pathLst>
            </a:custGeom>
            <a:noFill/>
            <a:ln w="38100" cap="flat" cmpd="sng" algn="ctr">
              <a:solidFill>
                <a:schemeClr val="tx1">
                  <a:alpha val="20000"/>
                </a:schemeClr>
              </a:solidFill>
              <a:prstDash val="solid"/>
              <a:round/>
              <a:headEnd type="none" w="med" len="med"/>
              <a:tailEnd type="none" w="med" len="med"/>
            </a:ln>
          </p:spPr>
          <p:txBody>
            <a:bodyPr/>
            <a:lstStyle/>
            <a:p>
              <a:pPr fontAlgn="base">
                <a:spcBef>
                  <a:spcPct val="0"/>
                </a:spcBef>
                <a:spcAft>
                  <a:spcPct val="0"/>
                </a:spcAft>
                <a:defRPr/>
              </a:pPr>
              <a:endParaRPr lang="en-US" sz="1350">
                <a:solidFill>
                  <a:prstClr val="black"/>
                </a:solidFill>
                <a:latin typeface="Arial" panose="020B0604020202020204" pitchFamily="34" charset="0"/>
                <a:ea typeface="MS PGothic" pitchFamily="34" charset="-128"/>
                <a:cs typeface="Arial" panose="020B0604020202020204" pitchFamily="34" charset="0"/>
              </a:endParaRPr>
            </a:p>
          </p:txBody>
        </p:sp>
        <p:sp>
          <p:nvSpPr>
            <p:cNvPr id="79" name="Rectangle 16">
              <a:extLst>
                <a:ext uri="{FF2B5EF4-FFF2-40B4-BE49-F238E27FC236}">
                  <a16:creationId xmlns:a16="http://schemas.microsoft.com/office/drawing/2014/main" id="{CDBF3C8A-74FA-45A4-A628-EE25F0A991BB}"/>
                </a:ext>
              </a:extLst>
            </p:cNvPr>
            <p:cNvSpPr>
              <a:spLocks noChangeArrowheads="1"/>
            </p:cNvSpPr>
            <p:nvPr/>
          </p:nvSpPr>
          <p:spPr bwMode="auto">
            <a:xfrm>
              <a:off x="6949690" y="2240966"/>
              <a:ext cx="285750" cy="315912"/>
            </a:xfrm>
            <a:prstGeom prst="rect">
              <a:avLst/>
            </a:prstGeom>
            <a:solidFill>
              <a:srgbClr val="92D050">
                <a:alpha val="20000"/>
              </a:srgbClr>
            </a:solidFill>
            <a:ln w="9525" algn="ctr">
              <a:solidFill>
                <a:schemeClr val="tx1">
                  <a:alpha val="20000"/>
                </a:schemeClr>
              </a:solidFill>
              <a:round/>
              <a:headEnd/>
              <a:tailEnd/>
            </a:ln>
          </p:spPr>
          <p:txBody>
            <a:bodyPr/>
            <a:lstStyle/>
            <a:p>
              <a:pPr fontAlgn="base">
                <a:spcBef>
                  <a:spcPct val="0"/>
                </a:spcBef>
                <a:spcAft>
                  <a:spcPct val="0"/>
                </a:spcAft>
                <a:defRPr/>
              </a:pPr>
              <a:endParaRPr lang="en-US" sz="1350">
                <a:solidFill>
                  <a:prstClr val="black"/>
                </a:solidFill>
                <a:latin typeface="Arial" panose="020B0604020202020204" pitchFamily="34" charset="0"/>
                <a:ea typeface="MS PGothic" pitchFamily="34" charset="-128"/>
                <a:cs typeface="Arial" panose="020B0604020202020204" pitchFamily="34" charset="0"/>
              </a:endParaRPr>
            </a:p>
          </p:txBody>
        </p:sp>
        <p:sp>
          <p:nvSpPr>
            <p:cNvPr id="80" name="Rectangle 17">
              <a:extLst>
                <a:ext uri="{FF2B5EF4-FFF2-40B4-BE49-F238E27FC236}">
                  <a16:creationId xmlns:a16="http://schemas.microsoft.com/office/drawing/2014/main" id="{D7DB42BC-B5A4-413F-BA0C-4B3D83996AD1}"/>
                </a:ext>
              </a:extLst>
            </p:cNvPr>
            <p:cNvSpPr>
              <a:spLocks noChangeArrowheads="1"/>
            </p:cNvSpPr>
            <p:nvPr/>
          </p:nvSpPr>
          <p:spPr bwMode="auto">
            <a:xfrm>
              <a:off x="8616565" y="2594978"/>
              <a:ext cx="266700" cy="104775"/>
            </a:xfrm>
            <a:prstGeom prst="rect">
              <a:avLst/>
            </a:prstGeom>
            <a:solidFill>
              <a:srgbClr val="FFC000">
                <a:alpha val="20000"/>
              </a:srgbClr>
            </a:solidFill>
            <a:ln w="9525" algn="ctr">
              <a:solidFill>
                <a:schemeClr val="tx1">
                  <a:alpha val="20000"/>
                </a:schemeClr>
              </a:solidFill>
              <a:round/>
              <a:headEnd/>
              <a:tailEnd/>
            </a:ln>
          </p:spPr>
          <p:txBody>
            <a:bodyPr/>
            <a:lstStyle/>
            <a:p>
              <a:pPr fontAlgn="base">
                <a:spcBef>
                  <a:spcPct val="0"/>
                </a:spcBef>
                <a:spcAft>
                  <a:spcPct val="0"/>
                </a:spcAft>
                <a:defRPr/>
              </a:pPr>
              <a:endParaRPr lang="en-US" sz="1350">
                <a:solidFill>
                  <a:prstClr val="black">
                    <a:alpha val="20000"/>
                  </a:prstClr>
                </a:solidFill>
                <a:latin typeface="Arial" panose="020B0604020202020204" pitchFamily="34" charset="0"/>
                <a:ea typeface="MS PGothic" pitchFamily="34" charset="-128"/>
                <a:cs typeface="Arial" panose="020B0604020202020204" pitchFamily="34" charset="0"/>
              </a:endParaRPr>
            </a:p>
          </p:txBody>
        </p:sp>
        <p:sp>
          <p:nvSpPr>
            <p:cNvPr id="81" name="Isosceles Triangle 18">
              <a:extLst>
                <a:ext uri="{FF2B5EF4-FFF2-40B4-BE49-F238E27FC236}">
                  <a16:creationId xmlns:a16="http://schemas.microsoft.com/office/drawing/2014/main" id="{570DBE3A-52F9-45E7-8257-BA3179A7E9E7}"/>
                </a:ext>
              </a:extLst>
            </p:cNvPr>
            <p:cNvSpPr>
              <a:spLocks noChangeArrowheads="1"/>
            </p:cNvSpPr>
            <p:nvPr/>
          </p:nvSpPr>
          <p:spPr bwMode="auto">
            <a:xfrm>
              <a:off x="6911590" y="1937753"/>
              <a:ext cx="365125" cy="314325"/>
            </a:xfrm>
            <a:prstGeom prst="triangle">
              <a:avLst>
                <a:gd name="adj" fmla="val 50000"/>
              </a:avLst>
            </a:prstGeom>
            <a:solidFill>
              <a:srgbClr val="92D050">
                <a:alpha val="20000"/>
              </a:srgbClr>
            </a:solidFill>
            <a:ln w="9525" algn="ctr">
              <a:solidFill>
                <a:schemeClr val="tx1">
                  <a:alpha val="20000"/>
                </a:schemeClr>
              </a:solidFill>
              <a:round/>
              <a:headEnd/>
              <a:tailEnd/>
            </a:ln>
          </p:spPr>
          <p:txBody>
            <a:bodyPr/>
            <a:lstStyle/>
            <a:p>
              <a:pPr fontAlgn="base">
                <a:spcBef>
                  <a:spcPct val="0"/>
                </a:spcBef>
                <a:spcAft>
                  <a:spcPct val="0"/>
                </a:spcAft>
                <a:defRPr/>
              </a:pPr>
              <a:endParaRPr lang="en-US" sz="1350">
                <a:solidFill>
                  <a:prstClr val="black"/>
                </a:solidFill>
                <a:latin typeface="Arial" panose="020B0604020202020204" pitchFamily="34" charset="0"/>
                <a:ea typeface="MS PGothic" pitchFamily="34" charset="-128"/>
                <a:cs typeface="Arial" panose="020B0604020202020204" pitchFamily="34" charset="0"/>
              </a:endParaRPr>
            </a:p>
          </p:txBody>
        </p:sp>
        <p:sp>
          <p:nvSpPr>
            <p:cNvPr id="82" name="TextBox 19">
              <a:extLst>
                <a:ext uri="{FF2B5EF4-FFF2-40B4-BE49-F238E27FC236}">
                  <a16:creationId xmlns:a16="http://schemas.microsoft.com/office/drawing/2014/main" id="{714409D6-B432-4F73-A765-DEBB48A671DE}"/>
                </a:ext>
              </a:extLst>
            </p:cNvPr>
            <p:cNvSpPr txBox="1">
              <a:spLocks noChangeArrowheads="1"/>
            </p:cNvSpPr>
            <p:nvPr/>
          </p:nvSpPr>
          <p:spPr bwMode="auto">
            <a:xfrm>
              <a:off x="7159240" y="1823453"/>
              <a:ext cx="913071" cy="400109"/>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350" dirty="0">
                  <a:solidFill>
                    <a:prstClr val="black">
                      <a:alpha val="20000"/>
                    </a:prstClr>
                  </a:solidFill>
                  <a:latin typeface="Arial" panose="020B0604020202020204" pitchFamily="34" charset="0"/>
                  <a:ea typeface="MS PGothic" pitchFamily="34" charset="-128"/>
                  <a:cs typeface="Arial" panose="020B0604020202020204" pitchFamily="34" charset="0"/>
                </a:rPr>
                <a:t>House</a:t>
              </a:r>
            </a:p>
          </p:txBody>
        </p:sp>
        <p:sp>
          <p:nvSpPr>
            <p:cNvPr id="83" name="TextBox 20">
              <a:extLst>
                <a:ext uri="{FF2B5EF4-FFF2-40B4-BE49-F238E27FC236}">
                  <a16:creationId xmlns:a16="http://schemas.microsoft.com/office/drawing/2014/main" id="{15C99359-7F4D-4C68-9861-EFFFC2AC4698}"/>
                </a:ext>
              </a:extLst>
            </p:cNvPr>
            <p:cNvSpPr txBox="1">
              <a:spLocks noChangeArrowheads="1"/>
            </p:cNvSpPr>
            <p:nvPr/>
          </p:nvSpPr>
          <p:spPr bwMode="auto">
            <a:xfrm>
              <a:off x="8359390" y="2204453"/>
              <a:ext cx="605293" cy="400109"/>
            </a:xfrm>
            <a:prstGeom prst="rect">
              <a:avLst/>
            </a:prstGeom>
            <a:noFill/>
            <a:ln w="9525">
              <a:noFill/>
              <a:miter lim="800000"/>
              <a:headEnd/>
              <a:tailEnd/>
            </a:ln>
          </p:spPr>
          <p:txBody>
            <a:bodyPr wrap="none">
              <a:spAutoFit/>
            </a:bodyPr>
            <a:lstStyle/>
            <a:p>
              <a:pPr fontAlgn="base">
                <a:spcBef>
                  <a:spcPct val="0"/>
                </a:spcBef>
                <a:spcAft>
                  <a:spcPct val="0"/>
                </a:spcAft>
                <a:defRPr/>
              </a:pPr>
              <a:r>
                <a:rPr lang="en-US" sz="1350" dirty="0">
                  <a:solidFill>
                    <a:prstClr val="black">
                      <a:alpha val="20000"/>
                    </a:prstClr>
                  </a:solidFill>
                  <a:latin typeface="Arial" panose="020B0604020202020204" pitchFamily="34" charset="0"/>
                  <a:ea typeface="MS PGothic" pitchFamily="34" charset="-128"/>
                  <a:cs typeface="Arial" panose="020B0604020202020204" pitchFamily="34" charset="0"/>
                </a:rPr>
                <a:t>BM</a:t>
              </a:r>
            </a:p>
          </p:txBody>
        </p:sp>
      </p:grpSp>
      <p:sp>
        <p:nvSpPr>
          <p:cNvPr id="84" name="Title 1">
            <a:extLst>
              <a:ext uri="{FF2B5EF4-FFF2-40B4-BE49-F238E27FC236}">
                <a16:creationId xmlns:a16="http://schemas.microsoft.com/office/drawing/2014/main" id="{A1F69C31-519F-4E31-BBAA-BCAA9BC0E52C}"/>
              </a:ext>
            </a:extLst>
          </p:cNvPr>
          <p:cNvSpPr>
            <a:spLocks noGrp="1"/>
          </p:cNvSpPr>
          <p:nvPr>
            <p:ph type="title"/>
          </p:nvPr>
        </p:nvSpPr>
        <p:spPr>
          <a:xfrm>
            <a:off x="1143000" y="212497"/>
            <a:ext cx="6858000" cy="857250"/>
          </a:xfrm>
        </p:spPr>
        <p:txBody>
          <a:bodyPr>
            <a:normAutofit/>
          </a:bodyPr>
          <a:lstStyle/>
          <a:p>
            <a:r>
              <a:rPr lang="en-US" sz="2800" b="1" dirty="0">
                <a:solidFill>
                  <a:srgbClr val="002E97"/>
                </a:solidFill>
                <a:latin typeface="Arial" panose="020B0604020202020204" pitchFamily="34" charset="0"/>
                <a:cs typeface="Arial" panose="020B0604020202020204" pitchFamily="34" charset="0"/>
              </a:rPr>
              <a:t>NAVD 88 Issues</a:t>
            </a:r>
          </a:p>
        </p:txBody>
      </p:sp>
    </p:spTree>
    <p:extLst>
      <p:ext uri="{BB962C8B-B14F-4D97-AF65-F5344CB8AC3E}">
        <p14:creationId xmlns:p14="http://schemas.microsoft.com/office/powerpoint/2010/main" val="17000258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E-6 -1.11111E-6 L 5E-6 0.22639 " pathEditMode="relative" rAng="0" ptsTypes="AA">
                                      <p:cBhvr>
                                        <p:cTn id="6" dur="2000" fill="hold"/>
                                        <p:tgtEl>
                                          <p:spTgt spid="50"/>
                                        </p:tgtEl>
                                        <p:attrNameLst>
                                          <p:attrName>ppt_x</p:attrName>
                                          <p:attrName>ppt_y</p:attrName>
                                        </p:attrNameLst>
                                      </p:cBhvr>
                                      <p:rCtr x="0" y="11319"/>
                                    </p:animMotion>
                                  </p:childTnLst>
                                </p:cTn>
                              </p:par>
                              <p:par>
                                <p:cTn id="7" presetID="1" presetClass="exit" presetSubtype="0" fill="hold" nodeType="withEffect">
                                  <p:stCondLst>
                                    <p:cond delay="0"/>
                                  </p:stCondLst>
                                  <p:childTnLst>
                                    <p:set>
                                      <p:cBhvr>
                                        <p:cTn id="8" dur="1" fill="hold">
                                          <p:stCondLst>
                                            <p:cond delay="0"/>
                                          </p:stCondLst>
                                        </p:cTn>
                                        <p:tgtEl>
                                          <p:spTgt spid="57"/>
                                        </p:tgtEl>
                                        <p:attrNameLst>
                                          <p:attrName>style.visibility</p:attrName>
                                        </p:attrNameLst>
                                      </p:cBhvr>
                                      <p:to>
                                        <p:strVal val="hidden"/>
                                      </p:to>
                                    </p:set>
                                  </p:childTnLst>
                                </p:cTn>
                              </p:par>
                            </p:childTnLst>
                          </p:cTn>
                        </p:par>
                        <p:par>
                          <p:cTn id="9" fill="hold">
                            <p:stCondLst>
                              <p:cond delay="2000"/>
                            </p:stCondLst>
                            <p:childTnLst>
                              <p:par>
                                <p:cTn id="10" presetID="1" presetClass="entr" presetSubtype="0"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6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74"/>
                                        </p:tgtEl>
                                        <p:attrNameLst>
                                          <p:attrName>style.visibility</p:attrName>
                                        </p:attrNameLst>
                                      </p:cBhvr>
                                      <p:to>
                                        <p:strVal val="visible"/>
                                      </p:to>
                                    </p:set>
                                  </p:childTnLst>
                                </p:cTn>
                              </p:par>
                            </p:childTnLst>
                          </p:cTn>
                        </p:par>
                        <p:par>
                          <p:cTn id="18" fill="hold">
                            <p:stCondLst>
                              <p:cond delay="2000"/>
                            </p:stCondLst>
                            <p:childTnLst>
                              <p:par>
                                <p:cTn id="19" presetID="1" presetClass="entr" presetSubtype="0" fill="hold" grpId="0" nodeType="after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500"/>
                                  </p:stCondLst>
                                  <p:childTnLst>
                                    <p:set>
                                      <p:cBhvr>
                                        <p:cTn id="26" dur="1" fill="hold">
                                          <p:stCondLst>
                                            <p:cond delay="0"/>
                                          </p:stCondLst>
                                        </p:cTn>
                                        <p:tgtEl>
                                          <p:spTgt spid="6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8" grpId="0"/>
      <p:bldP spid="70" grpId="0" animBg="1"/>
      <p:bldP spid="71" grpId="0"/>
      <p:bldP spid="72" grpId="0" animBg="1"/>
      <p:bldP spid="73" grpId="0"/>
      <p:bldP spid="7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2"/>
          </p:nvPr>
        </p:nvSpPr>
        <p:spPr/>
        <p:txBody>
          <a:bodyPr/>
          <a:lstStyle/>
          <a:p>
            <a:fld id="{86CB4B4D-7CA3-9044-876B-883B54F8677D}" type="slidenum">
              <a:rPr lang="en-US" smtClean="0"/>
              <a:t>26</a:t>
            </a:fld>
            <a:endParaRPr lang="en-US"/>
          </a:p>
        </p:txBody>
      </p:sp>
      <p:sp>
        <p:nvSpPr>
          <p:cNvPr id="6" name="TextBox 1"/>
          <p:cNvSpPr txBox="1"/>
          <p:nvPr/>
        </p:nvSpPr>
        <p:spPr>
          <a:xfrm>
            <a:off x="778014" y="325657"/>
            <a:ext cx="7350728"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Drift: </a:t>
            </a:r>
            <a:r>
              <a:rPr sz="3600" dirty="0">
                <a:solidFill>
                  <a:srgbClr val="002E97"/>
                </a:solidFill>
                <a:latin typeface="Arial" panose="020B0604020202020204" pitchFamily="34" charset="0"/>
                <a:cs typeface="Arial" panose="020B0604020202020204" pitchFamily="34" charset="0"/>
              </a:rPr>
              <a:t>Plate</a:t>
            </a:r>
            <a:r>
              <a:rPr lang="en-US" sz="3600" dirty="0">
                <a:solidFill>
                  <a:srgbClr val="002E97"/>
                </a:solidFill>
                <a:latin typeface="Arial" panose="020B0604020202020204" pitchFamily="34" charset="0"/>
                <a:cs typeface="Arial" panose="020B0604020202020204" pitchFamily="34" charset="0"/>
              </a:rPr>
              <a:t> </a:t>
            </a:r>
            <a:r>
              <a:rPr sz="3600" dirty="0">
                <a:solidFill>
                  <a:srgbClr val="002E97"/>
                </a:solidFill>
                <a:latin typeface="Arial" panose="020B0604020202020204" pitchFamily="34" charset="0"/>
                <a:cs typeface="Arial" panose="020B0604020202020204" pitchFamily="34" charset="0"/>
              </a:rPr>
              <a:t>Tectonics and Velocities</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7274" t="2226" r="1905" b="26719"/>
          <a:stretch/>
        </p:blipFill>
        <p:spPr>
          <a:xfrm>
            <a:off x="1140276" y="1002766"/>
            <a:ext cx="6863449" cy="4140734"/>
          </a:xfrm>
          <a:prstGeom prst="rect">
            <a:avLst/>
          </a:prstGeom>
        </p:spPr>
      </p:pic>
      <p:sp>
        <p:nvSpPr>
          <p:cNvPr id="8" name="TextBox 7"/>
          <p:cNvSpPr txBox="1"/>
          <p:nvPr/>
        </p:nvSpPr>
        <p:spPr>
          <a:xfrm>
            <a:off x="1165328" y="4443233"/>
            <a:ext cx="2375007"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tx1"/>
                </a:solidFill>
                <a:latin typeface="Arial" panose="020B0604020202020204" pitchFamily="34" charset="0"/>
                <a:cs typeface="Arial" panose="020B0604020202020204" pitchFamily="34" charset="0"/>
              </a:rPr>
              <a:t>Annual changes to </a:t>
            </a:r>
          </a:p>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tx1"/>
                </a:solidFill>
                <a:latin typeface="Arial" panose="020B0604020202020204" pitchFamily="34" charset="0"/>
                <a:cs typeface="Arial" panose="020B0604020202020204" pitchFamily="34" charset="0"/>
              </a:rPr>
              <a:t>ITRF2014 coordinates</a:t>
            </a:r>
            <a:endParaRPr kumimoji="0" lang="en-US" b="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Calibri"/>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2"/>
          </p:nvPr>
        </p:nvSpPr>
        <p:spPr/>
        <p:txBody>
          <a:bodyPr/>
          <a:lstStyle/>
          <a:p>
            <a:fld id="{86CB4B4D-7CA3-9044-876B-883B54F8677D}" type="slidenum">
              <a:rPr lang="en-US" smtClean="0"/>
              <a:t>27</a:t>
            </a:fld>
            <a:endParaRPr lang="en-US"/>
          </a:p>
        </p:txBody>
      </p:sp>
      <p:sp>
        <p:nvSpPr>
          <p:cNvPr id="6" name="TextBox 1"/>
          <p:cNvSpPr txBox="1"/>
          <p:nvPr/>
        </p:nvSpPr>
        <p:spPr>
          <a:xfrm>
            <a:off x="951138" y="387212"/>
            <a:ext cx="7010892"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2800" dirty="0">
                <a:solidFill>
                  <a:srgbClr val="002E97"/>
                </a:solidFill>
                <a:latin typeface="Arial" panose="020B0604020202020204" pitchFamily="34" charset="0"/>
                <a:cs typeface="Arial" panose="020B0604020202020204" pitchFamily="34" charset="0"/>
              </a:rPr>
              <a:t>Continuously Operating Reference Stations</a:t>
            </a:r>
            <a:endParaRPr sz="2800" dirty="0">
              <a:solidFill>
                <a:srgbClr val="002E97"/>
              </a:solidFill>
              <a:latin typeface="Arial" panose="020B0604020202020204" pitchFamily="34" charset="0"/>
              <a:cs typeface="Arial" panose="020B0604020202020204" pitchFamily="34" charset="0"/>
            </a:endParaRPr>
          </a:p>
        </p:txBody>
      </p:sp>
      <p:pic>
        <p:nvPicPr>
          <p:cNvPr id="14" name="Picture 2" descr="https://geodesy.noaa.gov/CORS/SitePhotos/Required/stbt/stbt_ant_000.jpg">
            <a:extLst>
              <a:ext uri="{FF2B5EF4-FFF2-40B4-BE49-F238E27FC236}">
                <a16:creationId xmlns:a16="http://schemas.microsoft.com/office/drawing/2014/main" id="{5A1B0DEE-ECF2-402F-9C88-CCE8ABC17B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3454" y="2835038"/>
            <a:ext cx="1318028" cy="175809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s://geodesy.noaa.gov/CORS/SitePhotos/Required/cobk/cobk_ant_roof.jpg">
            <a:extLst>
              <a:ext uri="{FF2B5EF4-FFF2-40B4-BE49-F238E27FC236}">
                <a16:creationId xmlns:a16="http://schemas.microsoft.com/office/drawing/2014/main" id="{99B5EB8D-B906-4FA5-AAEE-76EB84271F9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581" r="19387" b="14815"/>
          <a:stretch/>
        </p:blipFill>
        <p:spPr bwMode="auto">
          <a:xfrm>
            <a:off x="7732095" y="941210"/>
            <a:ext cx="1318028" cy="171739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52696021-181D-4280-AD79-4E9EE1ED7D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941210"/>
            <a:ext cx="6253772" cy="4046558"/>
          </a:xfrm>
          <a:prstGeom prst="rect">
            <a:avLst/>
          </a:prstGeom>
        </p:spPr>
      </p:pic>
      <p:sp>
        <p:nvSpPr>
          <p:cNvPr id="9" name="TextBox 8">
            <a:extLst>
              <a:ext uri="{FF2B5EF4-FFF2-40B4-BE49-F238E27FC236}">
                <a16:creationId xmlns:a16="http://schemas.microsoft.com/office/drawing/2014/main" id="{C11EEB31-FE1C-4122-BBB1-5626BD2AABBB}"/>
              </a:ext>
            </a:extLst>
          </p:cNvPr>
          <p:cNvSpPr txBox="1"/>
          <p:nvPr/>
        </p:nvSpPr>
        <p:spPr>
          <a:xfrm>
            <a:off x="6362309" y="1404501"/>
            <a:ext cx="1147107"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COBK</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Arial" panose="020B0604020202020204" pitchFamily="34" charset="0"/>
                <a:cs typeface="Arial" panose="020B0604020202020204" pitchFamily="34" charset="0"/>
              </a:rPr>
              <a:t>Breckenridge</a:t>
            </a:r>
          </a:p>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Colorado</a:t>
            </a:r>
          </a:p>
        </p:txBody>
      </p:sp>
      <p:sp>
        <p:nvSpPr>
          <p:cNvPr id="13" name="TextBox 12">
            <a:extLst>
              <a:ext uri="{FF2B5EF4-FFF2-40B4-BE49-F238E27FC236}">
                <a16:creationId xmlns:a16="http://schemas.microsoft.com/office/drawing/2014/main" id="{3C12D72B-7311-4D26-A628-FA5891F85886}"/>
              </a:ext>
            </a:extLst>
          </p:cNvPr>
          <p:cNvSpPr txBox="1"/>
          <p:nvPr/>
        </p:nvSpPr>
        <p:spPr>
          <a:xfrm>
            <a:off x="6128269" y="3318678"/>
            <a:ext cx="1615185"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STBT</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Arial" panose="020B0604020202020204" pitchFamily="34" charset="0"/>
                <a:cs typeface="Arial" panose="020B0604020202020204" pitchFamily="34" charset="0"/>
              </a:rPr>
              <a:t>Steamboat </a:t>
            </a:r>
            <a:r>
              <a:rPr kumimoji="0" lang="en-US" sz="1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Springs</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Arial" panose="020B0604020202020204" pitchFamily="34" charset="0"/>
                <a:cs typeface="Arial" panose="020B0604020202020204" pitchFamily="34" charset="0"/>
              </a:rPr>
              <a:t>Colorado</a:t>
            </a:r>
            <a:endParaRPr kumimoji="0" lang="en-US" sz="1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402801339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5" name="TextBox 1"/>
          <p:cNvSpPr txBox="1"/>
          <p:nvPr/>
        </p:nvSpPr>
        <p:spPr>
          <a:xfrm>
            <a:off x="2758536" y="433885"/>
            <a:ext cx="3485889"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4000" dirty="0">
                <a:solidFill>
                  <a:srgbClr val="002E97"/>
                </a:solidFill>
                <a:latin typeface="Arial" panose="020B0604020202020204" pitchFamily="34" charset="0"/>
                <a:cs typeface="Arial" panose="020B0604020202020204" pitchFamily="34" charset="0"/>
              </a:rPr>
              <a:t>Vertical Motion</a:t>
            </a:r>
          </a:p>
        </p:txBody>
      </p:sp>
      <p:sp>
        <p:nvSpPr>
          <p:cNvPr id="176" name="Rectangle 2"/>
          <p:cNvSpPr txBox="1"/>
          <p:nvPr/>
        </p:nvSpPr>
        <p:spPr>
          <a:xfrm>
            <a:off x="919887" y="1145530"/>
            <a:ext cx="7304226" cy="37856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000">
                <a:solidFill>
                  <a:srgbClr val="17375E"/>
                </a:solidFill>
                <a:latin typeface="Arial"/>
                <a:ea typeface="Arial"/>
                <a:cs typeface="Arial"/>
                <a:sym typeface="Arial"/>
              </a:defRPr>
            </a:pPr>
            <a:r>
              <a:rPr dirty="0">
                <a:solidFill>
                  <a:srgbClr val="002E97"/>
                </a:solidFill>
              </a:rPr>
              <a:t>Subsidence</a:t>
            </a:r>
          </a:p>
          <a:p>
            <a:pPr lvl="1">
              <a:defRPr sz="3000">
                <a:solidFill>
                  <a:srgbClr val="17375E"/>
                </a:solidFill>
                <a:latin typeface="Arial"/>
                <a:ea typeface="Arial"/>
                <a:cs typeface="Arial"/>
                <a:sym typeface="Arial"/>
              </a:defRPr>
            </a:pPr>
            <a:r>
              <a:rPr dirty="0">
                <a:solidFill>
                  <a:srgbClr val="002E97"/>
                </a:solidFill>
              </a:rPr>
              <a:t>Ground fluid withdrawal, sedimentation</a:t>
            </a:r>
          </a:p>
          <a:p>
            <a:pPr lvl="1">
              <a:defRPr sz="3000">
                <a:solidFill>
                  <a:srgbClr val="17375E"/>
                </a:solidFill>
                <a:latin typeface="Arial"/>
                <a:ea typeface="Arial"/>
                <a:cs typeface="Arial"/>
                <a:sym typeface="Arial"/>
              </a:defRPr>
            </a:pPr>
            <a:endParaRPr dirty="0">
              <a:solidFill>
                <a:srgbClr val="002E97"/>
              </a:solidFill>
            </a:endParaRPr>
          </a:p>
          <a:p>
            <a:pPr>
              <a:defRPr sz="3000">
                <a:solidFill>
                  <a:srgbClr val="17375E"/>
                </a:solidFill>
                <a:latin typeface="Arial"/>
                <a:ea typeface="Arial"/>
                <a:cs typeface="Arial"/>
                <a:sym typeface="Arial"/>
              </a:defRPr>
            </a:pPr>
            <a:r>
              <a:rPr dirty="0">
                <a:solidFill>
                  <a:srgbClr val="002E97"/>
                </a:solidFill>
              </a:rPr>
              <a:t>Glacial Isostatic Adjustment (GIA)</a:t>
            </a:r>
          </a:p>
          <a:p>
            <a:pPr lvl="1">
              <a:defRPr sz="3000">
                <a:solidFill>
                  <a:srgbClr val="17375E"/>
                </a:solidFill>
                <a:latin typeface="Arial"/>
                <a:ea typeface="Arial"/>
                <a:cs typeface="Arial"/>
                <a:sym typeface="Arial"/>
              </a:defRPr>
            </a:pPr>
            <a:r>
              <a:rPr dirty="0">
                <a:solidFill>
                  <a:srgbClr val="002E97"/>
                </a:solidFill>
              </a:rPr>
              <a:t>Crustal rebound from glaciers</a:t>
            </a:r>
            <a:r>
              <a:rPr lang="en-US" dirty="0">
                <a:solidFill>
                  <a:srgbClr val="002E97"/>
                </a:solidFill>
              </a:rPr>
              <a:t> (uplift)</a:t>
            </a:r>
            <a:endParaRPr dirty="0">
              <a:solidFill>
                <a:srgbClr val="002E97"/>
              </a:solidFill>
            </a:endParaRPr>
          </a:p>
          <a:p>
            <a:pPr lvl="1">
              <a:defRPr sz="3000">
                <a:solidFill>
                  <a:srgbClr val="17375E"/>
                </a:solidFill>
                <a:latin typeface="Arial"/>
                <a:ea typeface="Arial"/>
                <a:cs typeface="Arial"/>
                <a:sym typeface="Arial"/>
              </a:defRPr>
            </a:pPr>
            <a:endParaRPr dirty="0">
              <a:solidFill>
                <a:srgbClr val="002E97"/>
              </a:solidFill>
            </a:endParaRPr>
          </a:p>
          <a:p>
            <a:pPr>
              <a:defRPr sz="3000">
                <a:solidFill>
                  <a:srgbClr val="17375E"/>
                </a:solidFill>
                <a:latin typeface="Arial"/>
                <a:ea typeface="Arial"/>
                <a:cs typeface="Arial"/>
                <a:sym typeface="Arial"/>
              </a:defRPr>
            </a:pPr>
            <a:r>
              <a:rPr dirty="0">
                <a:solidFill>
                  <a:srgbClr val="002E97"/>
                </a:solidFill>
              </a:rPr>
              <a:t>Geophysical Phenomena</a:t>
            </a:r>
          </a:p>
          <a:p>
            <a:pPr lvl="1">
              <a:defRPr sz="3000">
                <a:solidFill>
                  <a:srgbClr val="17375E"/>
                </a:solidFill>
                <a:latin typeface="Arial"/>
                <a:ea typeface="Arial"/>
                <a:cs typeface="Arial"/>
                <a:sym typeface="Arial"/>
              </a:defRPr>
            </a:pPr>
            <a:r>
              <a:rPr dirty="0">
                <a:solidFill>
                  <a:srgbClr val="002E97"/>
                </a:solidFill>
              </a:rPr>
              <a:t>Earthquakes, calderas, </a:t>
            </a:r>
            <a:r>
              <a:rPr lang="en-US" dirty="0">
                <a:solidFill>
                  <a:srgbClr val="002E97"/>
                </a:solidFill>
              </a:rPr>
              <a:t>Earth</a:t>
            </a:r>
            <a:r>
              <a:rPr dirty="0">
                <a:solidFill>
                  <a:srgbClr val="002E97"/>
                </a:solidFill>
              </a:rPr>
              <a:t> tides</a:t>
            </a:r>
          </a:p>
        </p:txBody>
      </p:sp>
      <p:sp>
        <p:nvSpPr>
          <p:cNvPr id="2" name="Slide Number Placeholder 1"/>
          <p:cNvSpPr>
            <a:spLocks noGrp="1"/>
          </p:cNvSpPr>
          <p:nvPr>
            <p:ph type="sldNum" sz="quarter" idx="2"/>
          </p:nvPr>
        </p:nvSpPr>
        <p:spPr/>
        <p:txBody>
          <a:bodyPr/>
          <a:lstStyle/>
          <a:p>
            <a:fld id="{86CB4B4D-7CA3-9044-876B-883B54F8677D}" type="slidenum">
              <a:rPr lang="en-US" smtClean="0"/>
              <a:t>28</a:t>
            </a:fld>
            <a:endParaRPr lang="en-US"/>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4" name="Picture 2" descr="https://lh4.googleusercontent.com/ymKsoXwZEP4rk4F4GqPD5S9FyMO4d0mrfL2GiLI0mXe7djBwYH3t0-OwncYltY8OJNmYk0DKh4pOLqS9DGItCHK3i23maqpjdDDISQH5ux0uqDVbrEnWTnFLPb7Woe2cka61EXC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0331" y="514961"/>
            <a:ext cx="1819275" cy="44445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718155" y="529681"/>
            <a:ext cx="1108635"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8.5 meters</a:t>
            </a:r>
          </a:p>
          <a:p>
            <a:pPr marL="0" marR="0" indent="0" algn="ctr" defTabSz="457200" rtl="0" fontAlgn="auto" latinLnBrk="0" hangingPunct="0">
              <a:lnSpc>
                <a:spcPct val="100000"/>
              </a:lnSpc>
              <a:spcBef>
                <a:spcPts val="0"/>
              </a:spcBef>
              <a:spcAft>
                <a:spcPts val="0"/>
              </a:spcAft>
              <a:buClrTx/>
              <a:buSzTx/>
              <a:buFontTx/>
              <a:buNone/>
              <a:tabLst/>
            </a:pPr>
            <a:r>
              <a:rPr lang="en-US" sz="1600" b="1" dirty="0">
                <a:solidFill>
                  <a:schemeClr val="bg1"/>
                </a:solidFill>
                <a:latin typeface="Arial" panose="020B0604020202020204" pitchFamily="34" charset="0"/>
                <a:cs typeface="Arial" panose="020B0604020202020204" pitchFamily="34" charset="0"/>
              </a:rPr>
              <a:t>50 years</a:t>
            </a:r>
            <a:endParaRPr kumimoji="0" lang="en-US" sz="1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3438" y="514961"/>
            <a:ext cx="3010576" cy="3333139"/>
          </a:xfrm>
          <a:prstGeom prst="rect">
            <a:avLst/>
          </a:prstGeom>
        </p:spPr>
      </p:pic>
      <p:sp>
        <p:nvSpPr>
          <p:cNvPr id="5" name="TextBox 4"/>
          <p:cNvSpPr txBox="1"/>
          <p:nvPr/>
        </p:nvSpPr>
        <p:spPr>
          <a:xfrm>
            <a:off x="3849701" y="4061680"/>
            <a:ext cx="2718050"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San Joaquin Subsiding</a:t>
            </a:r>
          </a:p>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20-24” in 1</a:t>
            </a:r>
            <a:r>
              <a:rPr lang="en-US" sz="2000" dirty="0">
                <a:solidFill>
                  <a:srgbClr val="002E97"/>
                </a:solidFill>
                <a:latin typeface="Arial" panose="020B0604020202020204" pitchFamily="34" charset="0"/>
                <a:cs typeface="Arial" panose="020B0604020202020204" pitchFamily="34" charset="0"/>
              </a:rPr>
              <a:t>6 months</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8" name="TextBox 7"/>
          <p:cNvSpPr txBox="1"/>
          <p:nvPr/>
        </p:nvSpPr>
        <p:spPr>
          <a:xfrm>
            <a:off x="3703437" y="3201771"/>
            <a:ext cx="79124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May 2015</a:t>
            </a:r>
          </a:p>
          <a:p>
            <a:pPr marL="0" marR="0" indent="0" algn="ctr"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to</a:t>
            </a:r>
          </a:p>
          <a:p>
            <a:pPr marL="0" marR="0" indent="0" defTabSz="457200" rtl="0" fontAlgn="auto" latinLnBrk="0" hangingPunct="0">
              <a:lnSpc>
                <a:spcPct val="100000"/>
              </a:lnSpc>
              <a:spcBef>
                <a:spcPts val="0"/>
              </a:spcBef>
              <a:spcAft>
                <a:spcPts val="0"/>
              </a:spcAft>
              <a:buClrTx/>
              <a:buSzTx/>
              <a:buFontTx/>
              <a:buNone/>
              <a:tabLst/>
            </a:pPr>
            <a:r>
              <a:rPr lang="en-US" sz="1200" dirty="0">
                <a:solidFill>
                  <a:schemeClr val="bg1"/>
                </a:solidFill>
                <a:latin typeface="Arial" panose="020B0604020202020204" pitchFamily="34" charset="0"/>
                <a:cs typeface="Arial" panose="020B0604020202020204" pitchFamily="34" charset="0"/>
              </a:rPr>
              <a:t>Sept 2016</a:t>
            </a:r>
            <a:endPar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29" y="1677011"/>
            <a:ext cx="3325091" cy="2171089"/>
          </a:xfrm>
          <a:prstGeom prst="rect">
            <a:avLst/>
          </a:prstGeom>
        </p:spPr>
      </p:pic>
      <p:sp>
        <p:nvSpPr>
          <p:cNvPr id="10" name="TextBox 9"/>
          <p:cNvSpPr txBox="1"/>
          <p:nvPr/>
        </p:nvSpPr>
        <p:spPr>
          <a:xfrm>
            <a:off x="460161" y="4061680"/>
            <a:ext cx="2488821"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Hudson Bay Uplifting</a:t>
            </a:r>
          </a:p>
          <a:p>
            <a:pPr marL="0" marR="0" indent="0" algn="l" defTabSz="457200" rtl="0" fontAlgn="auto" latinLnBrk="0" hangingPunct="0">
              <a:lnSpc>
                <a:spcPct val="100000"/>
              </a:lnSpc>
              <a:spcBef>
                <a:spcPts val="0"/>
              </a:spcBef>
              <a:spcAft>
                <a:spcPts val="0"/>
              </a:spcAft>
              <a:buClrTx/>
              <a:buSzTx/>
              <a:buFontTx/>
              <a:buNone/>
              <a:tabLst/>
            </a:pPr>
            <a:r>
              <a:rPr lang="en-US" sz="2000" dirty="0">
                <a:solidFill>
                  <a:srgbClr val="002E97"/>
                </a:solidFill>
                <a:latin typeface="Arial" panose="020B0604020202020204" pitchFamily="34" charset="0"/>
                <a:cs typeface="Arial" panose="020B0604020202020204" pitchFamily="34" charset="0"/>
              </a:rPr>
              <a:t>8 -13 mm/year</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1" name="TextBox 1"/>
          <p:cNvSpPr txBox="1"/>
          <p:nvPr/>
        </p:nvSpPr>
        <p:spPr>
          <a:xfrm>
            <a:off x="303068" y="682889"/>
            <a:ext cx="2803009"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200" dirty="0">
                <a:solidFill>
                  <a:srgbClr val="002E97"/>
                </a:solidFill>
                <a:latin typeface="Arial" panose="020B0604020202020204" pitchFamily="34" charset="0"/>
                <a:cs typeface="Arial" panose="020B0604020202020204" pitchFamily="34" charset="0"/>
              </a:rPr>
              <a:t>Vertical Motion</a:t>
            </a:r>
          </a:p>
        </p:txBody>
      </p:sp>
      <p:sp>
        <p:nvSpPr>
          <p:cNvPr id="7" name="Slide Number Placeholder 6"/>
          <p:cNvSpPr>
            <a:spLocks noGrp="1"/>
          </p:cNvSpPr>
          <p:nvPr>
            <p:ph type="sldNum" sz="quarter" idx="2"/>
          </p:nvPr>
        </p:nvSpPr>
        <p:spPr/>
        <p:txBody>
          <a:bodyPr/>
          <a:lstStyle/>
          <a:p>
            <a:fld id="{86CB4B4D-7CA3-9044-876B-883B54F8677D}" type="slidenum">
              <a:rPr lang="en-US" smtClean="0"/>
              <a:t>29</a:t>
            </a:fld>
            <a:endParaRPr lang="en-US"/>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99" name="TextBox 1"/>
          <p:cNvSpPr txBox="1"/>
          <p:nvPr/>
        </p:nvSpPr>
        <p:spPr>
          <a:xfrm>
            <a:off x="1743022" y="277092"/>
            <a:ext cx="5657957"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latin typeface="Arial" panose="020B0604020202020204" pitchFamily="34" charset="0"/>
                <a:cs typeface="Arial" panose="020B0604020202020204" pitchFamily="34" charset="0"/>
              </a:rPr>
              <a:t>Importance of Coordination</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26863"/>
          <a:stretch/>
        </p:blipFill>
        <p:spPr>
          <a:xfrm>
            <a:off x="5757455" y="3404656"/>
            <a:ext cx="3020785" cy="1656978"/>
          </a:xfrm>
          <a:prstGeom prst="rect">
            <a:avLst/>
          </a:prstGeom>
        </p:spPr>
      </p:pic>
      <p:sp>
        <p:nvSpPr>
          <p:cNvPr id="12" name="Slide Number Placeholder 11"/>
          <p:cNvSpPr>
            <a:spLocks noGrp="1"/>
          </p:cNvSpPr>
          <p:nvPr>
            <p:ph type="sldNum" sz="quarter" idx="2"/>
          </p:nvPr>
        </p:nvSpPr>
        <p:spPr/>
        <p:txBody>
          <a:bodyPr/>
          <a:lstStyle/>
          <a:p>
            <a:fld id="{86CB4B4D-7CA3-9044-876B-883B54F8677D}" type="slidenum">
              <a:rPr lang="en-US" smtClean="0"/>
              <a:t>3</a:t>
            </a:fld>
            <a:endParaRPr lang="en-US"/>
          </a:p>
        </p:txBody>
      </p:sp>
      <p:sp>
        <p:nvSpPr>
          <p:cNvPr id="8" name="TextBox 7"/>
          <p:cNvSpPr txBox="1"/>
          <p:nvPr/>
        </p:nvSpPr>
        <p:spPr>
          <a:xfrm>
            <a:off x="6686176" y="3096881"/>
            <a:ext cx="1583634"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667995"/>
                </a:solidFill>
                <a:effectLst/>
                <a:uFillTx/>
                <a:latin typeface="Times New Roman" panose="02020603050405020304" pitchFamily="18" charset="0"/>
                <a:cs typeface="Times New Roman" panose="02020603050405020304" pitchFamily="18" charset="0"/>
                <a:sym typeface="Calibri"/>
              </a:rPr>
              <a:t>38</a:t>
            </a:r>
            <a:r>
              <a:rPr kumimoji="0" lang="en-US" sz="1400" b="0" i="0" u="none" strike="noStrike" cap="none" spc="0" normalizeH="0" dirty="0">
                <a:ln>
                  <a:noFill/>
                </a:ln>
                <a:solidFill>
                  <a:srgbClr val="667995"/>
                </a:solidFill>
                <a:effectLst/>
                <a:uFillTx/>
                <a:latin typeface="Times New Roman" panose="02020603050405020304" pitchFamily="18" charset="0"/>
                <a:cs typeface="Times New Roman" panose="02020603050405020304" pitchFamily="18" charset="0"/>
                <a:sym typeface="Calibri"/>
              </a:rPr>
              <a:t> Coordinators</a:t>
            </a:r>
            <a:endParaRPr kumimoji="0" lang="en-US" sz="1400" b="0" i="0" u="none" strike="noStrike" cap="none" spc="0" normalizeH="0" baseline="0" dirty="0">
              <a:ln>
                <a:noFill/>
              </a:ln>
              <a:solidFill>
                <a:srgbClr val="667995"/>
              </a:solidFill>
              <a:effectLst/>
              <a:uFillTx/>
              <a:latin typeface="Times New Roman" panose="02020603050405020304" pitchFamily="18" charset="0"/>
              <a:cs typeface="Times New Roman" panose="02020603050405020304" pitchFamily="18" charset="0"/>
              <a:sym typeface="Calibri"/>
            </a:endParaRPr>
          </a:p>
        </p:txBody>
      </p:sp>
      <p:pic>
        <p:nvPicPr>
          <p:cNvPr id="3" name="Picture 2">
            <a:extLst>
              <a:ext uri="{FF2B5EF4-FFF2-40B4-BE49-F238E27FC236}">
                <a16:creationId xmlns:a16="http://schemas.microsoft.com/office/drawing/2014/main" id="{FDA159D8-C996-4488-8346-F50105284B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74" y="923423"/>
            <a:ext cx="5542349" cy="4165105"/>
          </a:xfrm>
          <a:prstGeom prst="rect">
            <a:avLst/>
          </a:prstGeom>
        </p:spPr>
      </p:pic>
      <p:sp>
        <p:nvSpPr>
          <p:cNvPr id="6" name="TextBox 5"/>
          <p:cNvSpPr txBox="1"/>
          <p:nvPr/>
        </p:nvSpPr>
        <p:spPr>
          <a:xfrm>
            <a:off x="3629427" y="908813"/>
            <a:ext cx="158953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rPr>
              <a:t>14</a:t>
            </a:r>
            <a:r>
              <a:rPr kumimoji="0" lang="en-US" sz="2400" b="0" i="0" u="none" strike="noStrike" cap="none" spc="0" normalizeH="0" dirty="0">
                <a:ln>
                  <a:noFill/>
                </a:ln>
                <a:solidFill>
                  <a:schemeClr val="bg1"/>
                </a:solidFill>
                <a:effectLst/>
                <a:uFillTx/>
                <a:latin typeface="Times New Roman" panose="02020603050405020304" pitchFamily="18" charset="0"/>
                <a:cs typeface="Times New Roman" panose="02020603050405020304" pitchFamily="18" charset="0"/>
                <a:sym typeface="Calibri"/>
              </a:rPr>
              <a:t> Advisors</a:t>
            </a:r>
            <a:endPar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endParaRPr>
          </a:p>
        </p:txBody>
      </p:sp>
      <p:sp>
        <p:nvSpPr>
          <p:cNvPr id="11" name="TextBox 10">
            <a:extLst>
              <a:ext uri="{FF2B5EF4-FFF2-40B4-BE49-F238E27FC236}">
                <a16:creationId xmlns:a16="http://schemas.microsoft.com/office/drawing/2014/main" id="{FCDE517B-9317-4E64-9242-E2C27A8A8270}"/>
              </a:ext>
            </a:extLst>
          </p:cNvPr>
          <p:cNvSpPr txBox="1"/>
          <p:nvPr/>
        </p:nvSpPr>
        <p:spPr>
          <a:xfrm>
            <a:off x="3880440" y="1271648"/>
            <a:ext cx="107704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rPr>
              <a:t>(2 acting)</a:t>
            </a:r>
          </a:p>
        </p:txBody>
      </p:sp>
      <p:pic>
        <p:nvPicPr>
          <p:cNvPr id="5" name="Picture 2" descr="State Geodetic Coordinator">
            <a:extLst>
              <a:ext uri="{FF2B5EF4-FFF2-40B4-BE49-F238E27FC236}">
                <a16:creationId xmlns:a16="http://schemas.microsoft.com/office/drawing/2014/main" id="{1CCCD615-11BC-455C-A35A-D685D61E4CF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72704" y="923423"/>
            <a:ext cx="3003612" cy="22527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5464178" y="4089487"/>
            <a:ext cx="2266003"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Puerto Rico</a:t>
            </a:r>
          </a:p>
          <a:p>
            <a:pPr marL="0" marR="0" indent="0" algn="ct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16 cm Vertically</a:t>
            </a:r>
          </a:p>
        </p:txBody>
      </p:sp>
      <p:sp>
        <p:nvSpPr>
          <p:cNvPr id="10" name="TextBox 9"/>
          <p:cNvSpPr txBox="1"/>
          <p:nvPr/>
        </p:nvSpPr>
        <p:spPr>
          <a:xfrm>
            <a:off x="490314" y="4088997"/>
            <a:ext cx="3003384"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2400" dirty="0">
                <a:solidFill>
                  <a:srgbClr val="002E97"/>
                </a:solidFill>
                <a:latin typeface="Arial" panose="020B0604020202020204" pitchFamily="34" charset="0"/>
                <a:cs typeface="Arial" panose="020B0604020202020204" pitchFamily="34" charset="0"/>
              </a:rPr>
              <a:t>China Lake, CA</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marR="0" indent="0" algn="ctr" defTabSz="457200" rtl="0" fontAlgn="auto" latinLnBrk="0" hangingPunct="0">
              <a:lnSpc>
                <a:spcPct val="100000"/>
              </a:lnSpc>
              <a:spcBef>
                <a:spcPts val="0"/>
              </a:spcBef>
              <a:spcAft>
                <a:spcPts val="0"/>
              </a:spcAft>
              <a:buClrTx/>
              <a:buSzTx/>
              <a:buFontTx/>
              <a:buNone/>
              <a:tabLst/>
            </a:pPr>
            <a:r>
              <a:rPr lang="en-US" sz="2400" dirty="0">
                <a:solidFill>
                  <a:srgbClr val="002E97"/>
                </a:solidFill>
                <a:latin typeface="Arial" panose="020B0604020202020204" pitchFamily="34" charset="0"/>
                <a:cs typeface="Arial" panose="020B0604020202020204" pitchFamily="34" charset="0"/>
              </a:rPr>
              <a:t>6-10 feet Horizontally</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1" name="TextBox 1"/>
          <p:cNvSpPr txBox="1"/>
          <p:nvPr/>
        </p:nvSpPr>
        <p:spPr>
          <a:xfrm>
            <a:off x="956748" y="402150"/>
            <a:ext cx="7230504"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2800" dirty="0">
                <a:solidFill>
                  <a:srgbClr val="002E97"/>
                </a:solidFill>
                <a:latin typeface="Arial" panose="020B0604020202020204" pitchFamily="34" charset="0"/>
                <a:cs typeface="Arial" panose="020B0604020202020204" pitchFamily="34" charset="0"/>
              </a:rPr>
              <a:t>Horizontal and </a:t>
            </a:r>
            <a:r>
              <a:rPr sz="2800" dirty="0">
                <a:solidFill>
                  <a:srgbClr val="002E97"/>
                </a:solidFill>
                <a:latin typeface="Arial" panose="020B0604020202020204" pitchFamily="34" charset="0"/>
                <a:cs typeface="Arial" panose="020B0604020202020204" pitchFamily="34" charset="0"/>
              </a:rPr>
              <a:t>Vertical Motion</a:t>
            </a:r>
            <a:r>
              <a:rPr lang="en-US" sz="2800" dirty="0">
                <a:solidFill>
                  <a:srgbClr val="002E97"/>
                </a:solidFill>
                <a:latin typeface="Arial" panose="020B0604020202020204" pitchFamily="34" charset="0"/>
                <a:cs typeface="Arial" panose="020B0604020202020204" pitchFamily="34" charset="0"/>
              </a:rPr>
              <a:t> - Earthquakes</a:t>
            </a:r>
            <a:endParaRPr sz="2800" dirty="0">
              <a:solidFill>
                <a:srgbClr val="002E97"/>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41347"/>
          <a:stretch/>
        </p:blipFill>
        <p:spPr>
          <a:xfrm>
            <a:off x="43350" y="1085265"/>
            <a:ext cx="3897313" cy="3003732"/>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742949796"/>
              </p:ext>
            </p:extLst>
          </p:nvPr>
        </p:nvGraphicFramePr>
        <p:xfrm>
          <a:off x="4166816" y="1085265"/>
          <a:ext cx="4860728" cy="2934158"/>
        </p:xfrm>
        <a:graphic>
          <a:graphicData uri="http://schemas.openxmlformats.org/presentationml/2006/ole">
            <mc:AlternateContent xmlns:mc="http://schemas.openxmlformats.org/markup-compatibility/2006">
              <mc:Choice xmlns:v="urn:schemas-microsoft-com:vml" Requires="v">
                <p:oleObj spid="_x0000_s2156" name="Bitmap Image" r:id="rId6" imgW="13744440" imgH="8296200" progId="Paint.Picture">
                  <p:embed/>
                </p:oleObj>
              </mc:Choice>
              <mc:Fallback>
                <p:oleObj name="Bitmap Image" r:id="rId6" imgW="13744440" imgH="8296200" progId="Paint.Picture">
                  <p:embed/>
                  <p:pic>
                    <p:nvPicPr>
                      <p:cNvPr id="0" name=""/>
                      <p:cNvPicPr/>
                      <p:nvPr/>
                    </p:nvPicPr>
                    <p:blipFill>
                      <a:blip r:embed="rId7"/>
                      <a:stretch>
                        <a:fillRect/>
                      </a:stretch>
                    </p:blipFill>
                    <p:spPr>
                      <a:xfrm>
                        <a:off x="4166816" y="1085265"/>
                        <a:ext cx="4860728" cy="2934158"/>
                      </a:xfrm>
                      <a:prstGeom prst="rect">
                        <a:avLst/>
                      </a:prstGeom>
                    </p:spPr>
                  </p:pic>
                </p:oleObj>
              </mc:Fallback>
            </mc:AlternateContent>
          </a:graphicData>
        </a:graphic>
      </p:graphicFrame>
      <p:sp>
        <p:nvSpPr>
          <p:cNvPr id="2" name="Slide Number Placeholder 1"/>
          <p:cNvSpPr>
            <a:spLocks noGrp="1"/>
          </p:cNvSpPr>
          <p:nvPr>
            <p:ph type="sldNum" sz="quarter" idx="2"/>
          </p:nvPr>
        </p:nvSpPr>
        <p:spPr/>
        <p:txBody>
          <a:bodyPr/>
          <a:lstStyle/>
          <a:p>
            <a:fld id="{86CB4B4D-7CA3-9044-876B-883B54F8677D}" type="slidenum">
              <a:rPr lang="en-US" smtClean="0"/>
              <a:t>30</a:t>
            </a:fld>
            <a:endParaRPr lang="en-US"/>
          </a:p>
        </p:txBody>
      </p:sp>
    </p:spTree>
    <p:extLst>
      <p:ext uri="{BB962C8B-B14F-4D97-AF65-F5344CB8AC3E}">
        <p14:creationId xmlns:p14="http://schemas.microsoft.com/office/powerpoint/2010/main" val="386473123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261111" y="525444"/>
            <a:ext cx="4621778" cy="646331"/>
          </a:xfrm>
          <a:prstGeom prst="rect">
            <a:avLst/>
          </a:prstGeom>
          <a:noFill/>
        </p:spPr>
        <p:txBody>
          <a:bodyPr wrap="none" rtlCol="0">
            <a:spAutoFit/>
          </a:bodyPr>
          <a:lstStyle/>
          <a:p>
            <a:pPr algn="ctr"/>
            <a:r>
              <a:rPr lang="en-US" sz="3600" dirty="0">
                <a:solidFill>
                  <a:srgbClr val="002E97"/>
                </a:solidFill>
                <a:latin typeface="Arial" panose="020B0604020202020204" pitchFamily="34" charset="0"/>
                <a:cs typeface="Arial" panose="020B0604020202020204" pitchFamily="34" charset="0"/>
              </a:rPr>
              <a:t>GPS on Bench Marks</a:t>
            </a:r>
            <a:endParaRPr lang="en-US" sz="2000" dirty="0">
              <a:solidFill>
                <a:srgbClr val="002E97"/>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2"/>
          </p:nvPr>
        </p:nvSpPr>
        <p:spPr/>
        <p:txBody>
          <a:bodyPr/>
          <a:lstStyle/>
          <a:p>
            <a:fld id="{86CB4B4D-7CA3-9044-876B-883B54F8677D}" type="slidenum">
              <a:rPr lang="en-US" smtClean="0"/>
              <a:t>31</a:t>
            </a:fld>
            <a:endParaRPr lang="en-US"/>
          </a:p>
        </p:txBody>
      </p:sp>
      <p:sp>
        <p:nvSpPr>
          <p:cNvPr id="13" name="TextBox 12"/>
          <p:cNvSpPr txBox="1"/>
          <p:nvPr/>
        </p:nvSpPr>
        <p:spPr>
          <a:xfrm>
            <a:off x="151301" y="4207881"/>
            <a:ext cx="304686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Web Map Application</a:t>
            </a:r>
          </a:p>
        </p:txBody>
      </p:sp>
      <p:sp>
        <p:nvSpPr>
          <p:cNvPr id="14" name="TextBox 13"/>
          <p:cNvSpPr txBox="1"/>
          <p:nvPr/>
        </p:nvSpPr>
        <p:spPr>
          <a:xfrm>
            <a:off x="3619792" y="4257854"/>
            <a:ext cx="173477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Dashboard</a:t>
            </a:r>
          </a:p>
        </p:txBody>
      </p:sp>
      <p:sp>
        <p:nvSpPr>
          <p:cNvPr id="15" name="TextBox 14"/>
          <p:cNvSpPr txBox="1"/>
          <p:nvPr/>
        </p:nvSpPr>
        <p:spPr>
          <a:xfrm>
            <a:off x="5506280" y="4073189"/>
            <a:ext cx="3637720"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~3,400</a:t>
            </a:r>
            <a:r>
              <a:rPr kumimoji="0" lang="en-US" sz="16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Completed in 2020</a:t>
            </a:r>
          </a:p>
          <a:p>
            <a:r>
              <a:rPr lang="en-US" sz="1600" dirty="0">
                <a:solidFill>
                  <a:srgbClr val="002E97"/>
                </a:solidFill>
                <a:latin typeface="Arial" panose="020B0604020202020204" pitchFamily="34" charset="0"/>
                <a:cs typeface="Arial" panose="020B0604020202020204" pitchFamily="34" charset="0"/>
              </a:rPr>
              <a:t>~4,800 Completed in 2021</a:t>
            </a:r>
          </a:p>
          <a:p>
            <a:r>
              <a:rPr lang="en-US" sz="1600" dirty="0">
                <a:solidFill>
                  <a:srgbClr val="002E97"/>
                </a:solidFill>
                <a:latin typeface="Arial" panose="020B0604020202020204" pitchFamily="34" charset="0"/>
                <a:cs typeface="Arial" panose="020B0604020202020204" pitchFamily="34" charset="0"/>
              </a:rPr>
              <a:t>~2,200 Completed in 2022</a:t>
            </a:r>
          </a:p>
        </p:txBody>
      </p:sp>
      <p:pic>
        <p:nvPicPr>
          <p:cNvPr id="4" name="Picture 3">
            <a:extLst>
              <a:ext uri="{FF2B5EF4-FFF2-40B4-BE49-F238E27FC236}">
                <a16:creationId xmlns:a16="http://schemas.microsoft.com/office/drawing/2014/main" id="{D8312ADF-215F-498E-9649-D5DDA05CA99E}"/>
              </a:ext>
            </a:extLst>
          </p:cNvPr>
          <p:cNvPicPr>
            <a:picLocks noChangeAspect="1"/>
          </p:cNvPicPr>
          <p:nvPr/>
        </p:nvPicPr>
        <p:blipFill>
          <a:blip r:embed="rId4"/>
          <a:stretch>
            <a:fillRect/>
          </a:stretch>
        </p:blipFill>
        <p:spPr>
          <a:xfrm>
            <a:off x="118660" y="1389245"/>
            <a:ext cx="3079509" cy="2601166"/>
          </a:xfrm>
          <a:prstGeom prst="rect">
            <a:avLst/>
          </a:prstGeom>
        </p:spPr>
      </p:pic>
      <p:pic>
        <p:nvPicPr>
          <p:cNvPr id="3" name="Picture 2">
            <a:extLst>
              <a:ext uri="{FF2B5EF4-FFF2-40B4-BE49-F238E27FC236}">
                <a16:creationId xmlns:a16="http://schemas.microsoft.com/office/drawing/2014/main" id="{A16580AF-11D8-492A-AB6F-0DFA212BA8B2}"/>
              </a:ext>
            </a:extLst>
          </p:cNvPr>
          <p:cNvPicPr>
            <a:picLocks noChangeAspect="1"/>
          </p:cNvPicPr>
          <p:nvPr/>
        </p:nvPicPr>
        <p:blipFill>
          <a:blip r:embed="rId5"/>
          <a:stretch>
            <a:fillRect/>
          </a:stretch>
        </p:blipFill>
        <p:spPr>
          <a:xfrm>
            <a:off x="3368394" y="1389245"/>
            <a:ext cx="5318407" cy="2595493"/>
          </a:xfrm>
          <a:prstGeom prst="rect">
            <a:avLst/>
          </a:prstGeom>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4691CA-1D45-4A81-827A-8CBC7FF7D02A}"/>
              </a:ext>
            </a:extLst>
          </p:cNvPr>
          <p:cNvPicPr>
            <a:picLocks noChangeAspect="1"/>
          </p:cNvPicPr>
          <p:nvPr/>
        </p:nvPicPr>
        <p:blipFill>
          <a:blip r:embed="rId4"/>
          <a:stretch>
            <a:fillRect/>
          </a:stretch>
        </p:blipFill>
        <p:spPr>
          <a:xfrm>
            <a:off x="1" y="1834313"/>
            <a:ext cx="6780832" cy="3309187"/>
          </a:xfrm>
          <a:prstGeom prst="rect">
            <a:avLst/>
          </a:prstGeom>
        </p:spPr>
      </p:pic>
      <p:sp>
        <p:nvSpPr>
          <p:cNvPr id="10" name="Rectangle 9">
            <a:extLst>
              <a:ext uri="{FF2B5EF4-FFF2-40B4-BE49-F238E27FC236}">
                <a16:creationId xmlns:a16="http://schemas.microsoft.com/office/drawing/2014/main" id="{3F7C31E0-2C28-4BE3-AE1C-0CD8B7F6C5E5}"/>
              </a:ext>
            </a:extLst>
          </p:cNvPr>
          <p:cNvSpPr/>
          <p:nvPr/>
        </p:nvSpPr>
        <p:spPr>
          <a:xfrm>
            <a:off x="1262413" y="3929276"/>
            <a:ext cx="187768" cy="811712"/>
          </a:xfrm>
          <a:prstGeom prst="rect">
            <a:avLst/>
          </a:prstGeom>
          <a:solidFill>
            <a:srgbClr val="2B2B2B"/>
          </a:solidFill>
          <a:ln w="25400" cap="flat">
            <a:solidFill>
              <a:srgbClr val="2B2B2B"/>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32</a:t>
            </a:fld>
            <a:endParaRPr lang="en-US"/>
          </a:p>
        </p:txBody>
      </p:sp>
      <p:sp>
        <p:nvSpPr>
          <p:cNvPr id="3" name="Title 1"/>
          <p:cNvSpPr>
            <a:spLocks noGrp="1"/>
          </p:cNvSpPr>
          <p:nvPr>
            <p:ph type="title"/>
          </p:nvPr>
        </p:nvSpPr>
        <p:spPr>
          <a:xfrm>
            <a:off x="457200" y="205978"/>
            <a:ext cx="8229600" cy="857251"/>
          </a:xfrm>
        </p:spPr>
        <p:txBody>
          <a:bodyPr>
            <a:normAutofit/>
          </a:bodyPr>
          <a:lstStyle/>
          <a:p>
            <a:r>
              <a:rPr lang="en-US" sz="3600" dirty="0">
                <a:solidFill>
                  <a:srgbClr val="002E97"/>
                </a:solidFill>
                <a:latin typeface="Arial" panose="020B0604020202020204" pitchFamily="34" charset="0"/>
                <a:cs typeface="Arial" panose="020B0604020202020204" pitchFamily="34" charset="0"/>
              </a:rPr>
              <a:t>OPUS Shared Solutions Dashboard</a:t>
            </a:r>
          </a:p>
        </p:txBody>
      </p:sp>
      <p:sp>
        <p:nvSpPr>
          <p:cNvPr id="6" name="TextBox 5"/>
          <p:cNvSpPr txBox="1"/>
          <p:nvPr/>
        </p:nvSpPr>
        <p:spPr>
          <a:xfrm>
            <a:off x="457200" y="906390"/>
            <a:ext cx="7643813" cy="646331"/>
          </a:xfrm>
          <a:prstGeom prst="rect">
            <a:avLst/>
          </a:prstGeom>
          <a:noFill/>
        </p:spPr>
        <p:txBody>
          <a:bodyPr wrap="square" rtlCol="0">
            <a:spAutoFit/>
          </a:bodyPr>
          <a:lstStyle/>
          <a:p>
            <a:pPr algn="ctr"/>
            <a:r>
              <a:rPr lang="en-US" dirty="0">
                <a:solidFill>
                  <a:srgbClr val="002E97"/>
                </a:solidFill>
                <a:latin typeface="Arial" panose="020B0604020202020204" pitchFamily="34" charset="0"/>
                <a:cs typeface="Arial" panose="020B0604020202020204" pitchFamily="34" charset="0"/>
              </a:rPr>
              <a:t>Dashboard enables sorting and visualization of Shared Solutions by</a:t>
            </a:r>
          </a:p>
          <a:p>
            <a:pPr algn="ctr"/>
            <a:r>
              <a:rPr lang="en-US" dirty="0">
                <a:solidFill>
                  <a:srgbClr val="002E97"/>
                </a:solidFill>
                <a:latin typeface="Arial" panose="020B0604020202020204" pitchFamily="34" charset="0"/>
                <a:cs typeface="Arial" panose="020B0604020202020204" pitchFamily="34" charset="0"/>
              </a:rPr>
              <a:t>Month &amp; Year, State, Agency Type, and submitting agency </a:t>
            </a:r>
          </a:p>
        </p:txBody>
      </p:sp>
      <p:graphicFrame>
        <p:nvGraphicFramePr>
          <p:cNvPr id="8" name="Table 7"/>
          <p:cNvGraphicFramePr>
            <a:graphicFrameLocks noGrp="1"/>
          </p:cNvGraphicFramePr>
          <p:nvPr>
            <p:extLst>
              <p:ext uri="{D42A27DB-BD31-4B8C-83A1-F6EECF244321}">
                <p14:modId xmlns:p14="http://schemas.microsoft.com/office/powerpoint/2010/main" val="1267154896"/>
              </p:ext>
            </p:extLst>
          </p:nvPr>
        </p:nvGraphicFramePr>
        <p:xfrm>
          <a:off x="6631536" y="2347199"/>
          <a:ext cx="2426739" cy="2105158"/>
        </p:xfrm>
        <a:graphic>
          <a:graphicData uri="http://schemas.openxmlformats.org/drawingml/2006/table">
            <a:tbl>
              <a:tblPr firstRow="1" bandRow="1">
                <a:tableStyleId>{5C22544A-7EE6-4342-B048-85BDC9FD1C3A}</a:tableStyleId>
              </a:tblPr>
              <a:tblGrid>
                <a:gridCol w="1310335">
                  <a:extLst>
                    <a:ext uri="{9D8B030D-6E8A-4147-A177-3AD203B41FA5}">
                      <a16:colId xmlns:a16="http://schemas.microsoft.com/office/drawing/2014/main" val="2088509437"/>
                    </a:ext>
                  </a:extLst>
                </a:gridCol>
                <a:gridCol w="1116404">
                  <a:extLst>
                    <a:ext uri="{9D8B030D-6E8A-4147-A177-3AD203B41FA5}">
                      <a16:colId xmlns:a16="http://schemas.microsoft.com/office/drawing/2014/main" val="2103495573"/>
                    </a:ext>
                  </a:extLst>
                </a:gridCol>
              </a:tblGrid>
              <a:tr h="693142">
                <a:tc>
                  <a:txBody>
                    <a:bodyPr/>
                    <a:lstStyle/>
                    <a:p>
                      <a:pPr algn="ctr"/>
                      <a:endParaRPr lang="en-US" sz="1200" dirty="0"/>
                    </a:p>
                    <a:p>
                      <a:pPr algn="ctr"/>
                      <a:r>
                        <a:rPr lang="en-US" sz="1200" dirty="0"/>
                        <a:t>Agency type</a:t>
                      </a:r>
                    </a:p>
                  </a:txBody>
                  <a:tcPr marL="68580" marR="68580" marT="34290" marB="34290"/>
                </a:tc>
                <a:tc>
                  <a:txBody>
                    <a:bodyPr/>
                    <a:lstStyle/>
                    <a:p>
                      <a:pPr algn="ctr"/>
                      <a:r>
                        <a:rPr lang="en-US" sz="1200" dirty="0"/>
                        <a:t># Shared Solutions on NGS marks</a:t>
                      </a:r>
                    </a:p>
                  </a:txBody>
                  <a:tcPr marL="68580" marR="68580" marT="34290" marB="34290"/>
                </a:tc>
                <a:extLst>
                  <a:ext uri="{0D108BD9-81ED-4DB2-BD59-A6C34878D82A}">
                    <a16:rowId xmlns:a16="http://schemas.microsoft.com/office/drawing/2014/main" val="1354004600"/>
                  </a:ext>
                </a:extLst>
              </a:tr>
              <a:tr h="353004">
                <a:tc>
                  <a:txBody>
                    <a:bodyPr/>
                    <a:lstStyle/>
                    <a:p>
                      <a:pPr algn="ctr"/>
                      <a:r>
                        <a:rPr lang="en-US" sz="1200" dirty="0"/>
                        <a:t>State</a:t>
                      </a:r>
                    </a:p>
                  </a:txBody>
                  <a:tcPr marL="68580" marR="68580" marT="34290" marB="34290"/>
                </a:tc>
                <a:tc>
                  <a:txBody>
                    <a:bodyPr/>
                    <a:lstStyle/>
                    <a:p>
                      <a:pPr algn="ctr"/>
                      <a:r>
                        <a:rPr lang="en-US" sz="1200" dirty="0"/>
                        <a:t>~35,900</a:t>
                      </a:r>
                    </a:p>
                  </a:txBody>
                  <a:tcPr marL="68580" marR="68580" marT="34290" marB="34290"/>
                </a:tc>
                <a:extLst>
                  <a:ext uri="{0D108BD9-81ED-4DB2-BD59-A6C34878D82A}">
                    <a16:rowId xmlns:a16="http://schemas.microsoft.com/office/drawing/2014/main" val="350057769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Private Sector</a:t>
                      </a:r>
                    </a:p>
                  </a:txBody>
                  <a:tcPr marL="68580" marR="68580" marT="34290" marB="34290"/>
                </a:tc>
                <a:tc>
                  <a:txBody>
                    <a:bodyPr/>
                    <a:lstStyle/>
                    <a:p>
                      <a:pPr algn="ctr"/>
                      <a:r>
                        <a:rPr lang="en-US" sz="1200" dirty="0"/>
                        <a:t>~6,200</a:t>
                      </a:r>
                    </a:p>
                  </a:txBody>
                  <a:tcPr marL="68580" marR="68580" marT="34290" marB="34290"/>
                </a:tc>
                <a:extLst>
                  <a:ext uri="{0D108BD9-81ED-4DB2-BD59-A6C34878D82A}">
                    <a16:rowId xmlns:a16="http://schemas.microsoft.com/office/drawing/2014/main" val="250170867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Federal</a:t>
                      </a:r>
                    </a:p>
                  </a:txBody>
                  <a:tcPr marL="68580" marR="68580" marT="34290" marB="34290"/>
                </a:tc>
                <a:tc>
                  <a:txBody>
                    <a:bodyPr/>
                    <a:lstStyle/>
                    <a:p>
                      <a:pPr algn="ctr"/>
                      <a:r>
                        <a:rPr lang="en-US" sz="1200" dirty="0"/>
                        <a:t>~3,900</a:t>
                      </a:r>
                    </a:p>
                  </a:txBody>
                  <a:tcPr marL="68580" marR="68580" marT="34290" marB="34290"/>
                </a:tc>
                <a:extLst>
                  <a:ext uri="{0D108BD9-81ED-4DB2-BD59-A6C34878D82A}">
                    <a16:rowId xmlns:a16="http://schemas.microsoft.com/office/drawing/2014/main" val="2464612380"/>
                  </a:ext>
                </a:extLst>
              </a:tr>
              <a:tr h="353004">
                <a:tc>
                  <a:txBody>
                    <a:bodyPr/>
                    <a:lstStyle/>
                    <a:p>
                      <a:pPr algn="ctr"/>
                      <a:r>
                        <a:rPr lang="en-US" sz="1200" dirty="0"/>
                        <a:t>Academic</a:t>
                      </a:r>
                    </a:p>
                  </a:txBody>
                  <a:tcPr marL="68580" marR="68580" marT="34290" marB="34290"/>
                </a:tc>
                <a:tc>
                  <a:txBody>
                    <a:bodyPr/>
                    <a:lstStyle/>
                    <a:p>
                      <a:pPr algn="ctr"/>
                      <a:r>
                        <a:rPr lang="en-US" sz="1200" dirty="0"/>
                        <a:t>~1400</a:t>
                      </a:r>
                    </a:p>
                  </a:txBody>
                  <a:tcPr marL="68580" marR="68580" marT="34290" marB="34290"/>
                </a:tc>
                <a:extLst>
                  <a:ext uri="{0D108BD9-81ED-4DB2-BD59-A6C34878D82A}">
                    <a16:rowId xmlns:a16="http://schemas.microsoft.com/office/drawing/2014/main" val="2662671429"/>
                  </a:ext>
                </a:extLst>
              </a:tr>
            </a:tbl>
          </a:graphicData>
        </a:graphic>
      </p:graphicFrame>
      <p:sp>
        <p:nvSpPr>
          <p:cNvPr id="12" name="TextBox 11"/>
          <p:cNvSpPr txBox="1"/>
          <p:nvPr/>
        </p:nvSpPr>
        <p:spPr>
          <a:xfrm>
            <a:off x="1010312" y="3820155"/>
            <a:ext cx="50420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1"/>
                </a:solidFill>
                <a:effectLst/>
                <a:uFillTx/>
                <a:latin typeface="+mj-lt"/>
                <a:ea typeface="+mj-ea"/>
                <a:cs typeface="+mj-cs"/>
                <a:sym typeface="Calibri"/>
              </a:rPr>
              <a:t>2018</a:t>
            </a:r>
          </a:p>
        </p:txBody>
      </p:sp>
      <p:sp>
        <p:nvSpPr>
          <p:cNvPr id="13" name="TextBox 12"/>
          <p:cNvSpPr txBox="1"/>
          <p:nvPr/>
        </p:nvSpPr>
        <p:spPr>
          <a:xfrm>
            <a:off x="1010312" y="4095603"/>
            <a:ext cx="50420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1"/>
                </a:solidFill>
                <a:effectLst/>
                <a:uFillTx/>
                <a:latin typeface="+mj-lt"/>
                <a:ea typeface="+mj-ea"/>
                <a:cs typeface="+mj-cs"/>
                <a:sym typeface="Calibri"/>
              </a:rPr>
              <a:t>2020</a:t>
            </a:r>
          </a:p>
        </p:txBody>
      </p:sp>
      <p:sp>
        <p:nvSpPr>
          <p:cNvPr id="14" name="TextBox 13">
            <a:extLst>
              <a:ext uri="{FF2B5EF4-FFF2-40B4-BE49-F238E27FC236}">
                <a16:creationId xmlns:a16="http://schemas.microsoft.com/office/drawing/2014/main" id="{7D511007-A674-4B4C-98AC-701DD5C68321}"/>
              </a:ext>
            </a:extLst>
          </p:cNvPr>
          <p:cNvSpPr txBox="1"/>
          <p:nvPr/>
        </p:nvSpPr>
        <p:spPr>
          <a:xfrm>
            <a:off x="1010312" y="4261848"/>
            <a:ext cx="50420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1"/>
                </a:solidFill>
                <a:effectLst/>
                <a:uFillTx/>
                <a:latin typeface="+mj-lt"/>
                <a:ea typeface="+mj-ea"/>
                <a:cs typeface="+mj-cs"/>
                <a:sym typeface="Calibri"/>
              </a:rPr>
              <a:t>2021</a:t>
            </a:r>
          </a:p>
        </p:txBody>
      </p:sp>
      <p:grpSp>
        <p:nvGrpSpPr>
          <p:cNvPr id="11" name="Group 10">
            <a:extLst>
              <a:ext uri="{FF2B5EF4-FFF2-40B4-BE49-F238E27FC236}">
                <a16:creationId xmlns:a16="http://schemas.microsoft.com/office/drawing/2014/main" id="{F97F579C-48CD-4D2B-87C8-D8BECEE262FD}"/>
              </a:ext>
            </a:extLst>
          </p:cNvPr>
          <p:cNvGrpSpPr/>
          <p:nvPr/>
        </p:nvGrpSpPr>
        <p:grpSpPr>
          <a:xfrm>
            <a:off x="2124635" y="3868202"/>
            <a:ext cx="1111484" cy="771312"/>
            <a:chOff x="2124635" y="3868202"/>
            <a:chExt cx="1111484" cy="771312"/>
          </a:xfrm>
        </p:grpSpPr>
        <p:sp>
          <p:nvSpPr>
            <p:cNvPr id="15" name="Rectangular Callout 6">
              <a:extLst>
                <a:ext uri="{FF2B5EF4-FFF2-40B4-BE49-F238E27FC236}">
                  <a16:creationId xmlns:a16="http://schemas.microsoft.com/office/drawing/2014/main" id="{14133C7D-06D1-423F-87F4-E1A8A6648354}"/>
                </a:ext>
              </a:extLst>
            </p:cNvPr>
            <p:cNvSpPr/>
            <p:nvPr/>
          </p:nvSpPr>
          <p:spPr>
            <a:xfrm>
              <a:off x="2124635" y="3868202"/>
              <a:ext cx="1111484" cy="524052"/>
            </a:xfrm>
            <a:prstGeom prst="wedgeRectCallout">
              <a:avLst>
                <a:gd name="adj1" fmla="val -85143"/>
                <a:gd name="adj2" fmla="val 2300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endParaRPr>
            </a:p>
          </p:txBody>
        </p:sp>
        <p:sp>
          <p:nvSpPr>
            <p:cNvPr id="16" name="Rectangular Callout 6">
              <a:extLst>
                <a:ext uri="{FF2B5EF4-FFF2-40B4-BE49-F238E27FC236}">
                  <a16:creationId xmlns:a16="http://schemas.microsoft.com/office/drawing/2014/main" id="{C7214C44-5FD3-4C34-B0ED-1AAA355EFEF5}"/>
                </a:ext>
              </a:extLst>
            </p:cNvPr>
            <p:cNvSpPr/>
            <p:nvPr/>
          </p:nvSpPr>
          <p:spPr>
            <a:xfrm>
              <a:off x="2124635" y="3868202"/>
              <a:ext cx="1111484" cy="307775"/>
            </a:xfrm>
            <a:prstGeom prst="wedgeRectCallout">
              <a:avLst>
                <a:gd name="adj1" fmla="val -90989"/>
                <a:gd name="adj2" fmla="val -1985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tx1"/>
                </a:solidFill>
              </a:endParaRPr>
            </a:p>
          </p:txBody>
        </p:sp>
        <p:sp>
          <p:nvSpPr>
            <p:cNvPr id="7" name="Rectangular Callout 6"/>
            <p:cNvSpPr/>
            <p:nvPr/>
          </p:nvSpPr>
          <p:spPr>
            <a:xfrm>
              <a:off x="2124635" y="3868202"/>
              <a:ext cx="1111484" cy="771312"/>
            </a:xfrm>
            <a:prstGeom prst="wedgeRectCallout">
              <a:avLst>
                <a:gd name="adj1" fmla="val -68990"/>
                <a:gd name="adj2" fmla="val 1999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Note the impact of GPSonBM Campaigns </a:t>
              </a:r>
            </a:p>
          </p:txBody>
        </p:sp>
      </p:grpSp>
    </p:spTree>
    <p:extLst>
      <p:ext uri="{BB962C8B-B14F-4D97-AF65-F5344CB8AC3E}">
        <p14:creationId xmlns:p14="http://schemas.microsoft.com/office/powerpoint/2010/main" val="172630372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33</a:t>
            </a:fld>
            <a:endParaRPr lang="en-US"/>
          </a:p>
        </p:txBody>
      </p:sp>
      <p:sp>
        <p:nvSpPr>
          <p:cNvPr id="3" name="TextBox 2"/>
          <p:cNvSpPr txBox="1"/>
          <p:nvPr/>
        </p:nvSpPr>
        <p:spPr>
          <a:xfrm>
            <a:off x="1620923" y="337903"/>
            <a:ext cx="6045868" cy="553998"/>
          </a:xfrm>
          <a:prstGeom prst="rect">
            <a:avLst/>
          </a:prstGeom>
          <a:noFill/>
        </p:spPr>
        <p:txBody>
          <a:bodyPr wrap="square" rtlCol="0">
            <a:spAutoFit/>
          </a:bodyPr>
          <a:lstStyle/>
          <a:p>
            <a:pPr algn="ctr" defTabSz="342892">
              <a:defRPr/>
            </a:pPr>
            <a:r>
              <a:rPr lang="en-US" sz="3000" dirty="0">
                <a:solidFill>
                  <a:srgbClr val="002E97"/>
                </a:solidFill>
                <a:latin typeface="Arial" panose="020B0604020202020204" pitchFamily="34" charset="0"/>
                <a:cs typeface="Arial" panose="020B0604020202020204" pitchFamily="34" charset="0"/>
              </a:rPr>
              <a:t>NGS Mark Recovery Webpage</a:t>
            </a:r>
          </a:p>
        </p:txBody>
      </p:sp>
      <p:sp>
        <p:nvSpPr>
          <p:cNvPr id="4" name="TextBox 3"/>
          <p:cNvSpPr txBox="1"/>
          <p:nvPr/>
        </p:nvSpPr>
        <p:spPr>
          <a:xfrm>
            <a:off x="283851" y="866288"/>
            <a:ext cx="8576299" cy="646331"/>
          </a:xfrm>
          <a:prstGeom prst="rect">
            <a:avLst/>
          </a:prstGeom>
          <a:noFill/>
        </p:spPr>
        <p:txBody>
          <a:bodyPr wrap="square" rtlCol="0">
            <a:spAutoFit/>
          </a:bodyPr>
          <a:lstStyle/>
          <a:p>
            <a:pPr algn="ctr" defTabSz="342892">
              <a:defRPr/>
            </a:pPr>
            <a:r>
              <a:rPr lang="en-US" dirty="0">
                <a:solidFill>
                  <a:srgbClr val="002E97"/>
                </a:solidFill>
                <a:latin typeface="Arial" panose="020B0604020202020204" pitchFamily="34" charset="0"/>
                <a:cs typeface="Arial" panose="020B0604020202020204" pitchFamily="34" charset="0"/>
              </a:rPr>
              <a:t>Crowd sourced mark recoveries help update the GPSonBM map, let NGS and others know if the mark is still usable, and pictures make it easier to find.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7358" y="2275650"/>
            <a:ext cx="4037052" cy="2867851"/>
          </a:xfrm>
          <a:prstGeom prst="rect">
            <a:avLst/>
          </a:prstGeom>
        </p:spPr>
      </p:pic>
      <p:pic>
        <p:nvPicPr>
          <p:cNvPr id="7" name="Picture 6"/>
          <p:cNvPicPr>
            <a:picLocks noChangeAspect="1"/>
          </p:cNvPicPr>
          <p:nvPr/>
        </p:nvPicPr>
        <p:blipFill>
          <a:blip r:embed="rId5"/>
          <a:stretch>
            <a:fillRect/>
          </a:stretch>
        </p:blipFill>
        <p:spPr>
          <a:xfrm>
            <a:off x="7129854" y="2541221"/>
            <a:ext cx="1786483" cy="2449353"/>
          </a:xfrm>
          <a:prstGeom prst="rect">
            <a:avLst/>
          </a:prstGeom>
        </p:spPr>
      </p:pic>
      <p:pic>
        <p:nvPicPr>
          <p:cNvPr id="8" name="Picture 7"/>
          <p:cNvPicPr>
            <a:picLocks noChangeAspect="1"/>
          </p:cNvPicPr>
          <p:nvPr/>
        </p:nvPicPr>
        <p:blipFill rotWithShape="1">
          <a:blip r:embed="rId6"/>
          <a:srcRect b="7246"/>
          <a:stretch/>
        </p:blipFill>
        <p:spPr>
          <a:xfrm>
            <a:off x="21074" y="2101241"/>
            <a:ext cx="4054587" cy="3042259"/>
          </a:xfrm>
          <a:prstGeom prst="rect">
            <a:avLst/>
          </a:prstGeom>
        </p:spPr>
      </p:pic>
      <p:sp>
        <p:nvSpPr>
          <p:cNvPr id="9" name="Rectangle 8"/>
          <p:cNvSpPr/>
          <p:nvPr/>
        </p:nvSpPr>
        <p:spPr>
          <a:xfrm>
            <a:off x="1752158" y="1552601"/>
            <a:ext cx="5707012" cy="40011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defTabSz="514350">
              <a:defRPr/>
            </a:pPr>
            <a:r>
              <a:rPr lang="en-US" sz="2000" dirty="0">
                <a:solidFill>
                  <a:srgbClr val="1F497D"/>
                </a:solidFill>
                <a:latin typeface="Arial" panose="020B0604020202020204" pitchFamily="34" charset="0"/>
                <a:cs typeface="Arial" panose="020B0604020202020204" pitchFamily="34" charset="0"/>
              </a:rPr>
              <a:t>https://geodesy.noaa.gov/surveys/mark-recovery</a:t>
            </a:r>
          </a:p>
        </p:txBody>
      </p:sp>
      <p:sp>
        <p:nvSpPr>
          <p:cNvPr id="10" name="Rectangle 9"/>
          <p:cNvSpPr/>
          <p:nvPr/>
        </p:nvSpPr>
        <p:spPr>
          <a:xfrm>
            <a:off x="6967358" y="2287306"/>
            <a:ext cx="2111475" cy="26161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defTabSz="342892">
              <a:defRPr/>
            </a:pPr>
            <a:r>
              <a:rPr lang="en-US" sz="1100" dirty="0">
                <a:solidFill>
                  <a:prstClr val="black"/>
                </a:solidFill>
                <a:latin typeface="Arial" panose="020B0604020202020204" pitchFamily="34" charset="0"/>
                <a:cs typeface="Arial" panose="020B0604020202020204" pitchFamily="34" charset="0"/>
              </a:rPr>
              <a:t>Now with Find Marks Near Me!</a:t>
            </a:r>
          </a:p>
        </p:txBody>
      </p:sp>
      <p:sp>
        <p:nvSpPr>
          <p:cNvPr id="11" name="TextBox 10"/>
          <p:cNvSpPr txBox="1"/>
          <p:nvPr/>
        </p:nvSpPr>
        <p:spPr>
          <a:xfrm>
            <a:off x="2368876" y="3144099"/>
            <a:ext cx="4012442" cy="175432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a:latin typeface="Arial" panose="020B0604020202020204" pitchFamily="34" charset="0"/>
                <a:cs typeface="Arial" panose="020B0604020202020204" pitchFamily="34" charset="0"/>
              </a:rPr>
              <a:t>Maintain you local control network: Submit a Recovery Note for each mark you find </a:t>
            </a:r>
            <a:r>
              <a:rPr lang="en-US" sz="1350" dirty="0">
                <a:latin typeface="Arial" panose="020B0604020202020204" pitchFamily="34" charset="0"/>
                <a:cs typeface="Arial" panose="020B0604020202020204" pitchFamily="34" charset="0"/>
              </a:rPr>
              <a:t>(up to once per year)</a:t>
            </a:r>
          </a:p>
          <a:p>
            <a:pPr algn="ctr"/>
            <a:r>
              <a:rPr lang="en-US" dirty="0">
                <a:latin typeface="Arial" panose="020B0604020202020204" pitchFamily="34" charset="0"/>
                <a:cs typeface="Arial" panose="020B0604020202020204" pitchFamily="34" charset="0"/>
              </a:rPr>
              <a:t>Did you find it?</a:t>
            </a:r>
          </a:p>
          <a:p>
            <a:pPr algn="ctr"/>
            <a:r>
              <a:rPr lang="en-US" dirty="0">
                <a:latin typeface="Arial" panose="020B0604020202020204" pitchFamily="34" charset="0"/>
                <a:cs typeface="Arial" panose="020B0604020202020204" pitchFamily="34" charset="0"/>
              </a:rPr>
              <a:t>Is it </a:t>
            </a:r>
            <a:r>
              <a:rPr lang="en-US" dirty="0" err="1">
                <a:latin typeface="Arial" panose="020B0604020202020204" pitchFamily="34" charset="0"/>
                <a:cs typeface="Arial" panose="020B0604020202020204" pitchFamily="34" charset="0"/>
              </a:rPr>
              <a:t>GPSable</a:t>
            </a:r>
            <a:r>
              <a:rPr lang="en-US" dirty="0">
                <a:latin typeface="Arial" panose="020B0604020202020204" pitchFamily="34" charset="0"/>
                <a:cs typeface="Arial" panose="020B0604020202020204" pitchFamily="34" charset="0"/>
              </a:rPr>
              <a:t>?</a:t>
            </a:r>
          </a:p>
          <a:p>
            <a:pPr algn="ctr"/>
            <a:r>
              <a:rPr lang="en-US" dirty="0">
                <a:latin typeface="Arial" panose="020B0604020202020204" pitchFamily="34" charset="0"/>
                <a:cs typeface="Arial" panose="020B0604020202020204" pitchFamily="34" charset="0"/>
              </a:rPr>
              <a:t>Got new photos?</a:t>
            </a:r>
          </a:p>
        </p:txBody>
      </p:sp>
    </p:spTree>
    <p:extLst>
      <p:ext uri="{BB962C8B-B14F-4D97-AF65-F5344CB8AC3E}">
        <p14:creationId xmlns:p14="http://schemas.microsoft.com/office/powerpoint/2010/main" val="364714482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34</a:t>
            </a:fld>
            <a:endParaRPr lang="en-US"/>
          </a:p>
        </p:txBody>
      </p:sp>
      <p:sp>
        <p:nvSpPr>
          <p:cNvPr id="6" name="Title 1"/>
          <p:cNvSpPr>
            <a:spLocks noGrp="1"/>
          </p:cNvSpPr>
          <p:nvPr>
            <p:ph type="title"/>
          </p:nvPr>
        </p:nvSpPr>
        <p:spPr>
          <a:xfrm>
            <a:off x="457200" y="317311"/>
            <a:ext cx="8229600" cy="745919"/>
          </a:xfrm>
        </p:spPr>
        <p:txBody>
          <a:bodyPr>
            <a:normAutofit fontScale="90000"/>
          </a:bodyPr>
          <a:lstStyle/>
          <a:p>
            <a:r>
              <a:rPr lang="en-US" sz="2800" dirty="0">
                <a:solidFill>
                  <a:srgbClr val="002E97"/>
                </a:solidFill>
                <a:latin typeface="Arial" panose="020B0604020202020204" pitchFamily="34" charset="0"/>
                <a:cs typeface="Arial" panose="020B0604020202020204" pitchFamily="34" charset="0"/>
              </a:rPr>
              <a:t>Best ways to determine coordinates in Modernized NSRS  </a:t>
            </a:r>
          </a:p>
        </p:txBody>
      </p:sp>
      <p:sp>
        <p:nvSpPr>
          <p:cNvPr id="7" name="Content Placeholder 2"/>
          <p:cNvSpPr txBox="1">
            <a:spLocks/>
          </p:cNvSpPr>
          <p:nvPr/>
        </p:nvSpPr>
        <p:spPr>
          <a:xfrm>
            <a:off x="893928" y="1375092"/>
            <a:ext cx="7356143" cy="3394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marL="385763" indent="-385763" algn="l" hangingPunct="1">
              <a:buFont typeface="+mj-lt"/>
              <a:buAutoNum type="arabicPeriod"/>
            </a:pPr>
            <a:r>
              <a:rPr lang="en-US" sz="2400" dirty="0">
                <a:solidFill>
                  <a:srgbClr val="002E97"/>
                </a:solidFill>
                <a:latin typeface="Arial" panose="020B0604020202020204" pitchFamily="34" charset="0"/>
                <a:cs typeface="Arial" panose="020B0604020202020204" pitchFamily="34" charset="0"/>
              </a:rPr>
              <a:t> </a:t>
            </a:r>
            <a:r>
              <a:rPr lang="en-US" sz="2400" b="1" u="sng" dirty="0">
                <a:solidFill>
                  <a:srgbClr val="002E97"/>
                </a:solidFill>
                <a:latin typeface="Arial" panose="020B0604020202020204" pitchFamily="34" charset="0"/>
                <a:cs typeface="Arial" panose="020B0604020202020204" pitchFamily="34" charset="0"/>
              </a:rPr>
              <a:t>Resurvey</a:t>
            </a:r>
            <a:r>
              <a:rPr lang="en-US" sz="2400" dirty="0">
                <a:solidFill>
                  <a:srgbClr val="002E97"/>
                </a:solidFill>
                <a:latin typeface="Arial" panose="020B0604020202020204" pitchFamily="34" charset="0"/>
                <a:cs typeface="Arial" panose="020B0604020202020204" pitchFamily="34" charset="0"/>
              </a:rPr>
              <a:t>: Return to the field and collect new observations, relying upon geodetic control that has coordinates in the new datum</a:t>
            </a:r>
          </a:p>
          <a:p>
            <a:pPr marL="385763" indent="-385763" algn="l" hangingPunct="1">
              <a:buFont typeface="+mj-lt"/>
              <a:buAutoNum type="arabicPeriod"/>
            </a:pPr>
            <a:r>
              <a:rPr lang="en-US" sz="2400" dirty="0">
                <a:solidFill>
                  <a:srgbClr val="002E97"/>
                </a:solidFill>
                <a:latin typeface="Arial" panose="020B0604020202020204" pitchFamily="34" charset="0"/>
                <a:cs typeface="Arial" panose="020B0604020202020204" pitchFamily="34" charset="0"/>
              </a:rPr>
              <a:t> </a:t>
            </a:r>
            <a:r>
              <a:rPr lang="en-US" sz="2400" b="1" u="sng" dirty="0">
                <a:solidFill>
                  <a:srgbClr val="002E97"/>
                </a:solidFill>
                <a:latin typeface="Arial" panose="020B0604020202020204" pitchFamily="34" charset="0"/>
                <a:cs typeface="Arial" panose="020B0604020202020204" pitchFamily="34" charset="0"/>
              </a:rPr>
              <a:t>Readjust</a:t>
            </a:r>
            <a:r>
              <a:rPr lang="en-US" sz="2400" dirty="0">
                <a:solidFill>
                  <a:srgbClr val="002E97"/>
                </a:solidFill>
                <a:latin typeface="Arial" panose="020B0604020202020204" pitchFamily="34" charset="0"/>
                <a:cs typeface="Arial" panose="020B0604020202020204" pitchFamily="34" charset="0"/>
              </a:rPr>
              <a:t>: Using existing observations, re-compute new coordinates based upon geodetic control (CORS) that has been defined in the new datum</a:t>
            </a:r>
          </a:p>
          <a:p>
            <a:pPr marL="385763" indent="-385763" algn="l" hangingPunct="1">
              <a:buFont typeface="+mj-lt"/>
              <a:buAutoNum type="arabicPeriod"/>
            </a:pPr>
            <a:r>
              <a:rPr lang="en-US" sz="2400" dirty="0">
                <a:solidFill>
                  <a:srgbClr val="002E97"/>
                </a:solidFill>
                <a:latin typeface="Arial" panose="020B0604020202020204" pitchFamily="34" charset="0"/>
                <a:cs typeface="Arial" panose="020B0604020202020204" pitchFamily="34" charset="0"/>
              </a:rPr>
              <a:t> </a:t>
            </a:r>
            <a:r>
              <a:rPr lang="en-US" sz="2400" b="1" u="sng" dirty="0">
                <a:solidFill>
                  <a:srgbClr val="002E97"/>
                </a:solidFill>
                <a:latin typeface="Arial" panose="020B0604020202020204" pitchFamily="34" charset="0"/>
                <a:cs typeface="Arial" panose="020B0604020202020204" pitchFamily="34" charset="0"/>
              </a:rPr>
              <a:t>Transform</a:t>
            </a:r>
            <a:r>
              <a:rPr lang="en-US" sz="2400" dirty="0">
                <a:solidFill>
                  <a:srgbClr val="002E97"/>
                </a:solidFill>
                <a:latin typeface="Arial" panose="020B0604020202020204" pitchFamily="34" charset="0"/>
                <a:cs typeface="Arial" panose="020B0604020202020204" pitchFamily="34" charset="0"/>
              </a:rPr>
              <a:t>: Take finished products which have coordinates in the old datum and use transformation software to estimate coordinates in the new datum</a:t>
            </a:r>
          </a:p>
        </p:txBody>
      </p:sp>
    </p:spTree>
    <p:extLst>
      <p:ext uri="{BB962C8B-B14F-4D97-AF65-F5344CB8AC3E}">
        <p14:creationId xmlns:p14="http://schemas.microsoft.com/office/powerpoint/2010/main" val="394259180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0" name="TextBox 1"/>
          <p:cNvSpPr txBox="1"/>
          <p:nvPr/>
        </p:nvSpPr>
        <p:spPr>
          <a:xfrm>
            <a:off x="1957824" y="535782"/>
            <a:ext cx="4914164"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b="1" dirty="0">
                <a:solidFill>
                  <a:srgbClr val="002E97"/>
                </a:solidFill>
                <a:latin typeface="Arial" panose="020B0604020202020204" pitchFamily="34" charset="0"/>
                <a:cs typeface="Arial" panose="020B0604020202020204" pitchFamily="34" charset="0"/>
              </a:rPr>
              <a:t>How </a:t>
            </a:r>
            <a:r>
              <a:rPr lang="en-US" sz="3600" b="1" dirty="0">
                <a:solidFill>
                  <a:srgbClr val="002E97"/>
                </a:solidFill>
                <a:latin typeface="Arial" panose="020B0604020202020204" pitchFamily="34" charset="0"/>
                <a:cs typeface="Arial" panose="020B0604020202020204" pitchFamily="34" charset="0"/>
              </a:rPr>
              <a:t>C</a:t>
            </a:r>
            <a:r>
              <a:rPr sz="3600" b="1" dirty="0">
                <a:solidFill>
                  <a:srgbClr val="002E97"/>
                </a:solidFill>
                <a:latin typeface="Arial" panose="020B0604020202020204" pitchFamily="34" charset="0"/>
                <a:cs typeface="Arial" panose="020B0604020202020204" pitchFamily="34" charset="0"/>
              </a:rPr>
              <a:t>an You Prepare</a:t>
            </a:r>
          </a:p>
        </p:txBody>
      </p:sp>
      <p:sp>
        <p:nvSpPr>
          <p:cNvPr id="191" name="Rectangle 2"/>
          <p:cNvSpPr txBox="1"/>
          <p:nvPr/>
        </p:nvSpPr>
        <p:spPr>
          <a:xfrm>
            <a:off x="608190" y="1263597"/>
            <a:ext cx="7946619" cy="3416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000">
                <a:solidFill>
                  <a:srgbClr val="17375E"/>
                </a:solidFill>
                <a:latin typeface="Arial"/>
                <a:ea typeface="Arial"/>
                <a:cs typeface="Arial"/>
                <a:sym typeface="Arial"/>
              </a:defRPr>
            </a:pPr>
            <a:r>
              <a:rPr sz="2800" dirty="0">
                <a:solidFill>
                  <a:srgbClr val="002E97"/>
                </a:solidFill>
                <a:latin typeface="Arial" panose="020B0604020202020204" pitchFamily="34" charset="0"/>
                <a:cs typeface="Arial" panose="020B0604020202020204" pitchFamily="34" charset="0"/>
              </a:rPr>
              <a:t>Metadata is </a:t>
            </a:r>
            <a:r>
              <a:rPr sz="2800" b="1" u="sng" dirty="0">
                <a:solidFill>
                  <a:srgbClr val="002E97"/>
                </a:solidFill>
                <a:latin typeface="Arial" panose="020B0604020202020204" pitchFamily="34" charset="0"/>
                <a:cs typeface="Arial" panose="020B0604020202020204" pitchFamily="34" charset="0"/>
              </a:rPr>
              <a:t>essential</a:t>
            </a:r>
          </a:p>
          <a:p>
            <a:pPr lvl="2">
              <a:defRPr sz="3000">
                <a:solidFill>
                  <a:srgbClr val="17375E"/>
                </a:solidFill>
                <a:latin typeface="Arial"/>
                <a:ea typeface="Arial"/>
                <a:cs typeface="Arial"/>
                <a:sym typeface="Arial"/>
              </a:defRPr>
            </a:pPr>
            <a:r>
              <a:rPr sz="2800" dirty="0">
                <a:solidFill>
                  <a:srgbClr val="002E97"/>
                </a:solidFill>
                <a:latin typeface="Arial" panose="020B0604020202020204" pitchFamily="34" charset="0"/>
                <a:cs typeface="Arial" panose="020B0604020202020204" pitchFamily="34" charset="0"/>
              </a:rPr>
              <a:t>Improves reliability and accuracy of data</a:t>
            </a:r>
          </a:p>
          <a:p>
            <a:pPr lvl="2">
              <a:defRPr sz="3000">
                <a:solidFill>
                  <a:srgbClr val="17375E"/>
                </a:solidFill>
                <a:latin typeface="Arial"/>
                <a:ea typeface="Arial"/>
                <a:cs typeface="Arial"/>
                <a:sym typeface="Arial"/>
              </a:defRPr>
            </a:pPr>
            <a:r>
              <a:rPr sz="2800" dirty="0">
                <a:solidFill>
                  <a:srgbClr val="002E97"/>
                </a:solidFill>
                <a:latin typeface="Arial" panose="020B0604020202020204" pitchFamily="34" charset="0"/>
                <a:cs typeface="Arial" panose="020B0604020202020204" pitchFamily="34" charset="0"/>
              </a:rPr>
              <a:t>Increases value and usefulness</a:t>
            </a:r>
          </a:p>
          <a:p>
            <a:pPr>
              <a:defRPr sz="3000">
                <a:solidFill>
                  <a:srgbClr val="17375E"/>
                </a:solidFill>
                <a:latin typeface="Arial"/>
                <a:ea typeface="Arial"/>
                <a:cs typeface="Arial"/>
                <a:sym typeface="Arial"/>
              </a:defRPr>
            </a:pPr>
            <a:endParaRPr sz="2800"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r>
              <a:rPr sz="2800" dirty="0">
                <a:solidFill>
                  <a:srgbClr val="002E97"/>
                </a:solidFill>
                <a:latin typeface="Arial" panose="020B0604020202020204" pitchFamily="34" charset="0"/>
                <a:cs typeface="Arial" panose="020B0604020202020204" pitchFamily="34" charset="0"/>
              </a:rPr>
              <a:t>Transform and collect data in current </a:t>
            </a:r>
            <a:r>
              <a:rPr sz="2800" dirty="0" err="1">
                <a:solidFill>
                  <a:srgbClr val="002E97"/>
                </a:solidFill>
                <a:latin typeface="Arial" panose="020B0604020202020204" pitchFamily="34" charset="0"/>
                <a:cs typeface="Arial" panose="020B0604020202020204" pitchFamily="34" charset="0"/>
              </a:rPr>
              <a:t>datums</a:t>
            </a:r>
            <a:endParaRPr sz="2800" dirty="0">
              <a:solidFill>
                <a:srgbClr val="002E97"/>
              </a:solidFill>
              <a:latin typeface="Arial" panose="020B0604020202020204" pitchFamily="34" charset="0"/>
              <a:cs typeface="Arial" panose="020B0604020202020204" pitchFamily="34" charset="0"/>
            </a:endParaRPr>
          </a:p>
          <a:p>
            <a:pPr lvl="2">
              <a:defRPr sz="3000">
                <a:solidFill>
                  <a:srgbClr val="17375E"/>
                </a:solidFill>
                <a:latin typeface="Arial"/>
                <a:ea typeface="Arial"/>
                <a:cs typeface="Arial"/>
                <a:sym typeface="Arial"/>
              </a:defRPr>
            </a:pPr>
            <a:r>
              <a:rPr sz="2800" dirty="0">
                <a:solidFill>
                  <a:srgbClr val="002E97"/>
                </a:solidFill>
                <a:latin typeface="Arial" panose="020B0604020202020204" pitchFamily="34" charset="0"/>
                <a:cs typeface="Arial" panose="020B0604020202020204" pitchFamily="34" charset="0"/>
              </a:rPr>
              <a:t>NAD</a:t>
            </a:r>
            <a:r>
              <a:rPr lang="en-US" sz="2800" dirty="0">
                <a:solidFill>
                  <a:srgbClr val="002E97"/>
                </a:solidFill>
                <a:latin typeface="Arial" panose="020B0604020202020204" pitchFamily="34" charset="0"/>
                <a:cs typeface="Arial" panose="020B0604020202020204" pitchFamily="34" charset="0"/>
              </a:rPr>
              <a:t> </a:t>
            </a:r>
            <a:r>
              <a:rPr sz="2800" dirty="0">
                <a:solidFill>
                  <a:srgbClr val="002E97"/>
                </a:solidFill>
                <a:latin typeface="Arial" panose="020B0604020202020204" pitchFamily="34" charset="0"/>
                <a:cs typeface="Arial" panose="020B0604020202020204" pitchFamily="34" charset="0"/>
              </a:rPr>
              <a:t>83 (2011), NAVD</a:t>
            </a:r>
            <a:r>
              <a:rPr lang="en-US" sz="2800" dirty="0">
                <a:solidFill>
                  <a:srgbClr val="002E97"/>
                </a:solidFill>
                <a:latin typeface="Arial" panose="020B0604020202020204" pitchFamily="34" charset="0"/>
                <a:cs typeface="Arial" panose="020B0604020202020204" pitchFamily="34" charset="0"/>
              </a:rPr>
              <a:t> </a:t>
            </a:r>
            <a:r>
              <a:rPr sz="2800" dirty="0">
                <a:solidFill>
                  <a:srgbClr val="002E97"/>
                </a:solidFill>
                <a:latin typeface="Arial" panose="020B0604020202020204" pitchFamily="34" charset="0"/>
                <a:cs typeface="Arial" panose="020B0604020202020204" pitchFamily="34" charset="0"/>
              </a:rPr>
              <a:t>88</a:t>
            </a:r>
            <a:endParaRPr lang="en-US" sz="2800"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endParaRPr lang="en-US" sz="2400"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r>
              <a:rPr lang="en-US" sz="2400" dirty="0">
                <a:solidFill>
                  <a:srgbClr val="002E97"/>
                </a:solidFill>
                <a:latin typeface="Arial" panose="020B0604020202020204" pitchFamily="34" charset="0"/>
                <a:cs typeface="Arial" panose="020B0604020202020204" pitchFamily="34" charset="0"/>
              </a:rPr>
              <a:t>Make sure to note Geoid Models used for GNSS data</a:t>
            </a:r>
            <a:endParaRPr sz="2400" dirty="0">
              <a:solidFill>
                <a:srgbClr val="002E97"/>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35</a:t>
            </a:fld>
            <a:endParaRPr lang="en-US"/>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96" name="TextBox 1"/>
          <p:cNvSpPr txBox="1"/>
          <p:nvPr/>
        </p:nvSpPr>
        <p:spPr>
          <a:xfrm>
            <a:off x="2442655" y="576528"/>
            <a:ext cx="417037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latin typeface="Arial" panose="020B0604020202020204" pitchFamily="34" charset="0"/>
                <a:cs typeface="Arial" panose="020B0604020202020204" pitchFamily="34" charset="0"/>
              </a:rPr>
              <a:t>Recent Publications</a:t>
            </a:r>
          </a:p>
        </p:txBody>
      </p:sp>
      <p:sp>
        <p:nvSpPr>
          <p:cNvPr id="197" name="Rectangle 2"/>
          <p:cNvSpPr txBox="1"/>
          <p:nvPr/>
        </p:nvSpPr>
        <p:spPr>
          <a:xfrm>
            <a:off x="693510" y="1473818"/>
            <a:ext cx="7668660" cy="30931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91440" rIns="45719">
            <a:spAutoFit/>
          </a:bodyPr>
          <a:lstStyle/>
          <a:p>
            <a:pPr>
              <a:defRPr sz="3000">
                <a:solidFill>
                  <a:srgbClr val="17375E"/>
                </a:solidFill>
                <a:latin typeface="Arial"/>
                <a:ea typeface="Arial"/>
                <a:cs typeface="Arial"/>
                <a:sym typeface="Arial"/>
              </a:defRPr>
            </a:pPr>
            <a:r>
              <a:rPr sz="2400" dirty="0">
                <a:solidFill>
                  <a:srgbClr val="002E97"/>
                </a:solidFill>
                <a:latin typeface="Arial" panose="020B0604020202020204" pitchFamily="34" charset="0"/>
                <a:cs typeface="Arial" panose="020B0604020202020204" pitchFamily="34" charset="0"/>
              </a:rPr>
              <a:t>Blueprint </a:t>
            </a:r>
            <a:r>
              <a:rPr lang="en-US" sz="2400" dirty="0">
                <a:solidFill>
                  <a:srgbClr val="002E97"/>
                </a:solidFill>
                <a:latin typeface="Arial" panose="020B0604020202020204" pitchFamily="34" charset="0"/>
                <a:cs typeface="Arial" panose="020B0604020202020204" pitchFamily="34" charset="0"/>
              </a:rPr>
              <a:t>Documents for 2022 (Updated in 2021)</a:t>
            </a:r>
          </a:p>
          <a:p>
            <a:pPr lvl="1">
              <a:defRPr sz="3000">
                <a:solidFill>
                  <a:srgbClr val="17375E"/>
                </a:solidFill>
                <a:latin typeface="Arial"/>
                <a:ea typeface="Arial"/>
                <a:cs typeface="Arial"/>
                <a:sym typeface="Arial"/>
              </a:defRPr>
            </a:pPr>
            <a:r>
              <a:rPr lang="en-US" sz="2400" dirty="0">
                <a:solidFill>
                  <a:srgbClr val="002E97"/>
                </a:solidFill>
                <a:latin typeface="Arial" panose="020B0604020202020204" pitchFamily="34" charset="0"/>
                <a:cs typeface="Arial" panose="020B0604020202020204" pitchFamily="34" charset="0"/>
                <a:hlinkClick r:id="rId4"/>
              </a:rPr>
              <a:t>Part 1: Geometric Coordinates</a:t>
            </a:r>
            <a:endParaRPr lang="en-US" sz="2400" dirty="0">
              <a:solidFill>
                <a:srgbClr val="002E97"/>
              </a:solidFill>
              <a:latin typeface="Arial" panose="020B0604020202020204" pitchFamily="34" charset="0"/>
              <a:cs typeface="Arial" panose="020B0604020202020204" pitchFamily="34" charset="0"/>
            </a:endParaRPr>
          </a:p>
          <a:p>
            <a:pPr lvl="1">
              <a:defRPr sz="3000">
                <a:solidFill>
                  <a:srgbClr val="17375E"/>
                </a:solidFill>
                <a:latin typeface="Arial"/>
                <a:ea typeface="Arial"/>
                <a:cs typeface="Arial"/>
                <a:sym typeface="Arial"/>
              </a:defRPr>
            </a:pPr>
            <a:r>
              <a:rPr lang="en-US" sz="2400" dirty="0">
                <a:solidFill>
                  <a:srgbClr val="002E97"/>
                </a:solidFill>
                <a:latin typeface="Arial" panose="020B0604020202020204" pitchFamily="34" charset="0"/>
                <a:cs typeface="Arial" panose="020B0604020202020204" pitchFamily="34" charset="0"/>
                <a:hlinkClick r:id="rId5"/>
              </a:rPr>
              <a:t>Part 2: Geopotential Coordinates</a:t>
            </a:r>
            <a:endParaRPr lang="en-US" sz="2400" dirty="0">
              <a:solidFill>
                <a:srgbClr val="002E97"/>
              </a:solidFill>
              <a:latin typeface="Arial" panose="020B0604020202020204" pitchFamily="34" charset="0"/>
              <a:cs typeface="Arial" panose="020B0604020202020204" pitchFamily="34" charset="0"/>
            </a:endParaRPr>
          </a:p>
          <a:p>
            <a:pPr lvl="1">
              <a:defRPr sz="3000">
                <a:solidFill>
                  <a:srgbClr val="17375E"/>
                </a:solidFill>
                <a:latin typeface="Arial"/>
                <a:ea typeface="Arial"/>
                <a:cs typeface="Arial"/>
                <a:sym typeface="Arial"/>
              </a:defRPr>
            </a:pPr>
            <a:r>
              <a:rPr lang="en-US" sz="2400" dirty="0">
                <a:solidFill>
                  <a:srgbClr val="002E97"/>
                </a:solidFill>
                <a:latin typeface="Arial" panose="020B0604020202020204" pitchFamily="34" charset="0"/>
                <a:cs typeface="Arial" panose="020B0604020202020204" pitchFamily="34" charset="0"/>
                <a:hlinkClick r:id="rId6"/>
              </a:rPr>
              <a:t>Part 3: Working in the Modernized NSRS </a:t>
            </a:r>
            <a:endParaRPr lang="en-US" sz="2400" dirty="0">
              <a:solidFill>
                <a:srgbClr val="002E97"/>
              </a:solidFill>
              <a:latin typeface="Arial" panose="020B0604020202020204" pitchFamily="34" charset="0"/>
              <a:cs typeface="Arial" panose="020B0604020202020204" pitchFamily="34" charset="0"/>
            </a:endParaRPr>
          </a:p>
          <a:p>
            <a:pPr lvl="1" algn="r">
              <a:defRPr sz="3000">
                <a:solidFill>
                  <a:srgbClr val="17375E"/>
                </a:solidFill>
                <a:latin typeface="Arial"/>
                <a:ea typeface="Arial"/>
                <a:cs typeface="Arial"/>
                <a:sym typeface="Arial"/>
              </a:defRPr>
            </a:pPr>
            <a:r>
              <a:rPr lang="en-US" sz="2400" dirty="0">
                <a:solidFill>
                  <a:srgbClr val="002E97"/>
                </a:solidFill>
                <a:latin typeface="Arial" panose="020B0604020202020204" pitchFamily="34" charset="0"/>
                <a:cs typeface="Arial" panose="020B0604020202020204" pitchFamily="34" charset="0"/>
              </a:rPr>
              <a:t>	</a:t>
            </a:r>
            <a:endParaRPr sz="2400" dirty="0">
              <a:solidFill>
                <a:srgbClr val="002E97"/>
              </a:solidFill>
              <a:latin typeface="Arial" panose="020B0604020202020204" pitchFamily="34" charset="0"/>
              <a:cs typeface="Arial" panose="020B0604020202020204" pitchFamily="34" charset="0"/>
            </a:endParaRPr>
          </a:p>
          <a:p>
            <a:pPr>
              <a:defRPr sz="3000">
                <a:solidFill>
                  <a:srgbClr val="17375E"/>
                </a:solidFill>
                <a:latin typeface="Arial"/>
                <a:ea typeface="Arial"/>
                <a:cs typeface="Arial"/>
                <a:sym typeface="Arial"/>
              </a:defRPr>
            </a:pPr>
            <a:r>
              <a:rPr lang="en-US" sz="2400" dirty="0">
                <a:solidFill>
                  <a:srgbClr val="002E97"/>
                </a:solidFill>
                <a:latin typeface="Arial" panose="020B0604020202020204" pitchFamily="34" charset="0"/>
                <a:cs typeface="Arial" panose="020B0604020202020204" pitchFamily="34" charset="0"/>
              </a:rPr>
              <a:t>The State Plane Coordinate System History, Policy, and Future Directions</a:t>
            </a:r>
          </a:p>
          <a:p>
            <a:pPr lvl="1">
              <a:defRPr sz="3000">
                <a:solidFill>
                  <a:srgbClr val="17375E"/>
                </a:solidFill>
                <a:latin typeface="Arial"/>
                <a:ea typeface="Arial"/>
                <a:cs typeface="Arial"/>
                <a:sym typeface="Arial"/>
              </a:defRPr>
            </a:pPr>
            <a:r>
              <a:rPr lang="en-US" sz="2400" dirty="0">
                <a:solidFill>
                  <a:srgbClr val="002E97"/>
                </a:solidFill>
                <a:latin typeface="Arial" panose="020B0604020202020204" pitchFamily="34" charset="0"/>
                <a:cs typeface="Arial" panose="020B0604020202020204" pitchFamily="34" charset="0"/>
                <a:hlinkClick r:id="rId7"/>
              </a:rPr>
              <a:t>NOAA Special Publication NOS NGS 13</a:t>
            </a:r>
            <a:endParaRPr sz="2400" dirty="0">
              <a:solidFill>
                <a:srgbClr val="002E97"/>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36</a:t>
            </a:fld>
            <a:endParaRPr lang="en-US"/>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316676" y="4734908"/>
            <a:ext cx="3057886"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600" dirty="0">
                <a:solidFill>
                  <a:srgbClr val="002E97"/>
                </a:solidFill>
                <a:latin typeface="Arial" panose="020B0604020202020204" pitchFamily="34" charset="0"/>
                <a:cs typeface="Arial" panose="020B0604020202020204" pitchFamily="34" charset="0"/>
              </a:rPr>
              <a:t>https://geodesy.noaa.gov/SPCS/</a:t>
            </a:r>
            <a:endParaRPr kumimoji="0" lang="en-US" sz="1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3" name="Slide Number Placeholder 12"/>
          <p:cNvSpPr>
            <a:spLocks noGrp="1"/>
          </p:cNvSpPr>
          <p:nvPr>
            <p:ph type="sldNum" sz="quarter" idx="2"/>
          </p:nvPr>
        </p:nvSpPr>
        <p:spPr/>
        <p:txBody>
          <a:bodyPr/>
          <a:lstStyle/>
          <a:p>
            <a:fld id="{86CB4B4D-7CA3-9044-876B-883B54F8677D}" type="slidenum">
              <a:rPr lang="en-US" smtClean="0"/>
              <a:t>37</a:t>
            </a:fld>
            <a:endParaRPr lang="en-US"/>
          </a:p>
        </p:txBody>
      </p:sp>
      <p:pic>
        <p:nvPicPr>
          <p:cNvPr id="8" name="Picture 7">
            <a:extLst>
              <a:ext uri="{FF2B5EF4-FFF2-40B4-BE49-F238E27FC236}">
                <a16:creationId xmlns:a16="http://schemas.microsoft.com/office/drawing/2014/main" id="{CF274C3F-A294-48C2-8300-1C20DE8BBC12}"/>
              </a:ext>
            </a:extLst>
          </p:cNvPr>
          <p:cNvPicPr>
            <a:picLocks noChangeAspect="1"/>
          </p:cNvPicPr>
          <p:nvPr/>
        </p:nvPicPr>
        <p:blipFill>
          <a:blip r:embed="rId4"/>
          <a:stretch>
            <a:fillRect/>
          </a:stretch>
        </p:blipFill>
        <p:spPr>
          <a:xfrm>
            <a:off x="3224210" y="383830"/>
            <a:ext cx="5687462" cy="3664172"/>
          </a:xfrm>
          <a:prstGeom prst="rect">
            <a:avLst/>
          </a:prstGeom>
        </p:spPr>
      </p:pic>
      <p:pic>
        <p:nvPicPr>
          <p:cNvPr id="9" name="Picture 8">
            <a:extLst>
              <a:ext uri="{FF2B5EF4-FFF2-40B4-BE49-F238E27FC236}">
                <a16:creationId xmlns:a16="http://schemas.microsoft.com/office/drawing/2014/main" id="{E4E36E0B-3C48-4120-9C3D-3977A6093F7B}"/>
              </a:ext>
            </a:extLst>
          </p:cNvPr>
          <p:cNvPicPr>
            <a:picLocks noChangeAspect="1"/>
          </p:cNvPicPr>
          <p:nvPr/>
        </p:nvPicPr>
        <p:blipFill>
          <a:blip r:embed="rId5"/>
          <a:stretch>
            <a:fillRect/>
          </a:stretch>
        </p:blipFill>
        <p:spPr>
          <a:xfrm>
            <a:off x="6482183" y="4117012"/>
            <a:ext cx="1833014" cy="1026488"/>
          </a:xfrm>
          <a:prstGeom prst="rect">
            <a:avLst/>
          </a:prstGeom>
        </p:spPr>
      </p:pic>
      <p:pic>
        <p:nvPicPr>
          <p:cNvPr id="11" name="Picture 10">
            <a:extLst>
              <a:ext uri="{FF2B5EF4-FFF2-40B4-BE49-F238E27FC236}">
                <a16:creationId xmlns:a16="http://schemas.microsoft.com/office/drawing/2014/main" id="{515BDBDF-F728-43DE-A248-BB2AD55D58CB}"/>
              </a:ext>
            </a:extLst>
          </p:cNvPr>
          <p:cNvPicPr>
            <a:picLocks noChangeAspect="1"/>
          </p:cNvPicPr>
          <p:nvPr/>
        </p:nvPicPr>
        <p:blipFill>
          <a:blip r:embed="rId6"/>
          <a:stretch>
            <a:fillRect/>
          </a:stretch>
        </p:blipFill>
        <p:spPr>
          <a:xfrm>
            <a:off x="60805" y="2609108"/>
            <a:ext cx="3055784" cy="2531936"/>
          </a:xfrm>
          <a:prstGeom prst="rect">
            <a:avLst/>
          </a:prstGeom>
        </p:spPr>
      </p:pic>
      <p:pic>
        <p:nvPicPr>
          <p:cNvPr id="10" name="Picture 9">
            <a:extLst>
              <a:ext uri="{FF2B5EF4-FFF2-40B4-BE49-F238E27FC236}">
                <a16:creationId xmlns:a16="http://schemas.microsoft.com/office/drawing/2014/main" id="{1F890284-7E6E-4F23-90C0-F3AC5ED9EC32}"/>
              </a:ext>
            </a:extLst>
          </p:cNvPr>
          <p:cNvPicPr>
            <a:picLocks noChangeAspect="1"/>
          </p:cNvPicPr>
          <p:nvPr/>
        </p:nvPicPr>
        <p:blipFill>
          <a:blip r:embed="rId7"/>
          <a:stretch>
            <a:fillRect/>
          </a:stretch>
        </p:blipFill>
        <p:spPr>
          <a:xfrm>
            <a:off x="3113892" y="3297383"/>
            <a:ext cx="1907034" cy="1332873"/>
          </a:xfrm>
          <a:prstGeom prst="rect">
            <a:avLst/>
          </a:prstGeom>
        </p:spPr>
      </p:pic>
      <p:sp>
        <p:nvSpPr>
          <p:cNvPr id="12" name="Rectangle 11">
            <a:extLst>
              <a:ext uri="{FF2B5EF4-FFF2-40B4-BE49-F238E27FC236}">
                <a16:creationId xmlns:a16="http://schemas.microsoft.com/office/drawing/2014/main" id="{CB4DAE21-B140-44F3-A5C1-B46798D72BA2}"/>
              </a:ext>
            </a:extLst>
          </p:cNvPr>
          <p:cNvSpPr/>
          <p:nvPr/>
        </p:nvSpPr>
        <p:spPr>
          <a:xfrm>
            <a:off x="60805" y="383830"/>
            <a:ext cx="3053087" cy="2000546"/>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State Plane Coordinate System of 2022 (CONUS, Alaska and Hawaii)</a:t>
            </a:r>
          </a:p>
          <a:p>
            <a:pPr marL="0" marR="0" indent="0" algn="l" defTabSz="457200" rtl="0" fontAlgn="auto" latinLnBrk="0" hangingPunct="0">
              <a:lnSpc>
                <a:spcPct val="100000"/>
              </a:lnSpc>
              <a:spcBef>
                <a:spcPts val="0"/>
              </a:spcBef>
              <a:spcAft>
                <a:spcPts val="0"/>
              </a:spcAft>
              <a:buClrTx/>
              <a:buSzTx/>
              <a:buFontTx/>
              <a:buNone/>
              <a:tabLst/>
            </a:pPr>
            <a:endParaRPr lang="en-US" sz="800" dirty="0">
              <a:solidFill>
                <a:srgbClr val="002E97"/>
              </a:solidFill>
              <a:latin typeface="Arial" panose="020B0604020202020204" pitchFamily="34" charset="0"/>
              <a:cs typeface="Arial" panose="020B0604020202020204" pitchFamily="34" charset="0"/>
            </a:endParaRPr>
          </a:p>
          <a:p>
            <a:pPr marL="0" marR="0" indent="0" algn="l" defTabSz="457200" rtl="0" fontAlgn="auto" latinLnBrk="0" hangingPunct="0">
              <a:lnSpc>
                <a:spcPct val="100000"/>
              </a:lnSpc>
              <a:spcBef>
                <a:spcPts val="0"/>
              </a:spcBef>
              <a:spcAft>
                <a:spcPts val="0"/>
              </a:spcAft>
              <a:buClrTx/>
              <a:buSzTx/>
              <a:buFontTx/>
              <a:buNone/>
              <a:tabLst/>
            </a:pP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Three territory zones not shown:</a:t>
            </a:r>
          </a:p>
          <a:p>
            <a:pPr marL="0" marR="0" indent="0" algn="l" defTabSz="457200" rtl="0" fontAlgn="auto" latinLnBrk="0" hangingPunct="0">
              <a:lnSpc>
                <a:spcPct val="100000"/>
              </a:lnSpc>
              <a:spcBef>
                <a:spcPts val="0"/>
              </a:spcBef>
              <a:spcAft>
                <a:spcPts val="0"/>
              </a:spcAft>
              <a:buClrTx/>
              <a:buSzTx/>
              <a:buFontTx/>
              <a:buNone/>
              <a:tabLst/>
            </a:pPr>
            <a:endParaRPr lang="en-US" sz="800" dirty="0">
              <a:solidFill>
                <a:srgbClr val="002E97"/>
              </a:solidFill>
              <a:latin typeface="Arial" panose="020B0604020202020204" pitchFamily="34" charset="0"/>
              <a:cs typeface="Arial" panose="020B0604020202020204" pitchFamily="34" charset="0"/>
            </a:endParaRPr>
          </a:p>
          <a:p>
            <a:pPr lvl="2" indent="0"/>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Puerto Rico and U.S Virgin Islands</a:t>
            </a:r>
          </a:p>
          <a:p>
            <a:pPr lvl="1" indent="0"/>
            <a:endParaRPr lang="en-US" sz="800" dirty="0">
              <a:solidFill>
                <a:srgbClr val="002E97"/>
              </a:solidFill>
              <a:latin typeface="Arial" panose="020B0604020202020204" pitchFamily="34" charset="0"/>
              <a:cs typeface="Arial" panose="020B0604020202020204" pitchFamily="34" charset="0"/>
            </a:endParaRPr>
          </a:p>
          <a:p>
            <a:pPr lvl="1" indent="0"/>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American Samoa</a:t>
            </a:r>
          </a:p>
          <a:p>
            <a:pPr lvl="1" indent="0"/>
            <a:endParaRPr lang="en-US" sz="800" dirty="0">
              <a:solidFill>
                <a:srgbClr val="002E97"/>
              </a:solidFill>
              <a:latin typeface="Arial" panose="020B0604020202020204" pitchFamily="34" charset="0"/>
              <a:cs typeface="Arial" panose="020B0604020202020204" pitchFamily="34" charset="0"/>
            </a:endParaRPr>
          </a:p>
          <a:p>
            <a:pPr lvl="1" indent="0"/>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Guam and Commonwealth of the</a:t>
            </a:r>
          </a:p>
          <a:p>
            <a:pPr lvl="1" indent="0"/>
            <a:r>
              <a:rPr lang="en-US" sz="1200" dirty="0">
                <a:solidFill>
                  <a:srgbClr val="002E97"/>
                </a:solidFill>
                <a:latin typeface="Arial" panose="020B0604020202020204" pitchFamily="34" charset="0"/>
                <a:cs typeface="Arial" panose="020B0604020202020204" pitchFamily="34" charset="0"/>
              </a:rPr>
              <a:t>	</a:t>
            </a: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Northern Mariana Islands</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38</a:t>
            </a:fld>
            <a:endParaRPr lang="en-US"/>
          </a:p>
        </p:txBody>
      </p:sp>
      <p:sp>
        <p:nvSpPr>
          <p:cNvPr id="3" name="TextBox 2"/>
          <p:cNvSpPr txBox="1"/>
          <p:nvPr/>
        </p:nvSpPr>
        <p:spPr>
          <a:xfrm>
            <a:off x="1620923" y="337903"/>
            <a:ext cx="6045868" cy="553998"/>
          </a:xfrm>
          <a:prstGeom prst="rect">
            <a:avLst/>
          </a:prstGeom>
          <a:noFill/>
        </p:spPr>
        <p:txBody>
          <a:bodyPr wrap="square" rtlCol="0">
            <a:spAutoFit/>
          </a:bodyPr>
          <a:lstStyle/>
          <a:p>
            <a:pPr algn="ctr" defTabSz="342892">
              <a:defRPr/>
            </a:pPr>
            <a:r>
              <a:rPr lang="en-US" sz="3000" dirty="0">
                <a:solidFill>
                  <a:srgbClr val="002E97"/>
                </a:solidFill>
                <a:latin typeface="Arial" panose="020B0604020202020204" pitchFamily="34" charset="0"/>
                <a:cs typeface="Arial" panose="020B0604020202020204" pitchFamily="34" charset="0"/>
              </a:rPr>
              <a:t>New NGS Map</a:t>
            </a:r>
          </a:p>
        </p:txBody>
      </p:sp>
      <p:sp>
        <p:nvSpPr>
          <p:cNvPr id="7" name="Rectangle 6">
            <a:extLst>
              <a:ext uri="{FF2B5EF4-FFF2-40B4-BE49-F238E27FC236}">
                <a16:creationId xmlns:a16="http://schemas.microsoft.com/office/drawing/2014/main" id="{691BCA02-5267-44C4-96D2-11DF3AB8DB65}"/>
              </a:ext>
            </a:extLst>
          </p:cNvPr>
          <p:cNvSpPr/>
          <p:nvPr/>
        </p:nvSpPr>
        <p:spPr>
          <a:xfrm>
            <a:off x="1360012" y="4805597"/>
            <a:ext cx="6346392" cy="246221"/>
          </a:xfrm>
          <a:prstGeom prst="rect">
            <a:avLst/>
          </a:prstGeom>
        </p:spPr>
        <p:txBody>
          <a:bodyPr wrap="square">
            <a:spAutoFit/>
          </a:bodyPr>
          <a:lstStyle/>
          <a:p>
            <a:r>
              <a:rPr lang="en-US" sz="1000" dirty="0">
                <a:solidFill>
                  <a:srgbClr val="002E97"/>
                </a:solidFill>
                <a:latin typeface="Arial" panose="020B0604020202020204" pitchFamily="34" charset="0"/>
                <a:cs typeface="Arial" panose="020B0604020202020204" pitchFamily="34" charset="0"/>
              </a:rPr>
              <a:t>https://noaa.maps.arcgis.com/apps/webappviewer/index.html?id=190385f9aadb4cf1b0dd8759893032db</a:t>
            </a:r>
          </a:p>
        </p:txBody>
      </p:sp>
      <p:pic>
        <p:nvPicPr>
          <p:cNvPr id="4" name="Picture 3">
            <a:extLst>
              <a:ext uri="{FF2B5EF4-FFF2-40B4-BE49-F238E27FC236}">
                <a16:creationId xmlns:a16="http://schemas.microsoft.com/office/drawing/2014/main" id="{6535BA8F-65DC-403B-ADB9-77EA1DC6AF09}"/>
              </a:ext>
            </a:extLst>
          </p:cNvPr>
          <p:cNvPicPr>
            <a:picLocks noChangeAspect="1"/>
          </p:cNvPicPr>
          <p:nvPr/>
        </p:nvPicPr>
        <p:blipFill>
          <a:blip r:embed="rId4"/>
          <a:stretch>
            <a:fillRect/>
          </a:stretch>
        </p:blipFill>
        <p:spPr>
          <a:xfrm>
            <a:off x="575072" y="904429"/>
            <a:ext cx="7993856" cy="3901168"/>
          </a:xfrm>
          <a:prstGeom prst="rect">
            <a:avLst/>
          </a:prstGeom>
        </p:spPr>
      </p:pic>
    </p:spTree>
    <p:extLst>
      <p:ext uri="{BB962C8B-B14F-4D97-AF65-F5344CB8AC3E}">
        <p14:creationId xmlns:p14="http://schemas.microsoft.com/office/powerpoint/2010/main" val="187046035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39</a:t>
            </a:fld>
            <a:endParaRPr lang="en-US"/>
          </a:p>
        </p:txBody>
      </p:sp>
      <p:sp>
        <p:nvSpPr>
          <p:cNvPr id="8" name="Title 1">
            <a:extLst>
              <a:ext uri="{FF2B5EF4-FFF2-40B4-BE49-F238E27FC236}">
                <a16:creationId xmlns:a16="http://schemas.microsoft.com/office/drawing/2014/main" id="{EFFC3CE5-070E-44B5-8B38-4FEBA502B5DB}"/>
              </a:ext>
            </a:extLst>
          </p:cNvPr>
          <p:cNvSpPr txBox="1">
            <a:spLocks noGrp="1"/>
          </p:cNvSpPr>
          <p:nvPr>
            <p:ph type="title"/>
          </p:nvPr>
        </p:nvSpPr>
        <p:spPr>
          <a:xfrm>
            <a:off x="0" y="570732"/>
            <a:ext cx="9144000" cy="738035"/>
          </a:xfrm>
          <a:prstGeom prst="rect">
            <a:avLst/>
          </a:prstGeom>
        </p:spPr>
        <p:txBody>
          <a:bodyPr>
            <a:normAutofit/>
          </a:bodyPr>
          <a:lstStyle/>
          <a:p>
            <a:pPr defTabSz="438911">
              <a:defRPr sz="3455">
                <a:solidFill>
                  <a:srgbClr val="17375E"/>
                </a:solidFill>
                <a:latin typeface="Times New Roman"/>
                <a:ea typeface="Times New Roman"/>
                <a:cs typeface="Times New Roman"/>
                <a:sym typeface="Times New Roman"/>
              </a:defRPr>
            </a:pPr>
            <a:r>
              <a:rPr lang="en-US" sz="3200" dirty="0">
                <a:solidFill>
                  <a:srgbClr val="002E97"/>
                </a:solidFill>
                <a:latin typeface="Arial" panose="020B0604020202020204" pitchFamily="34" charset="0"/>
                <a:cs typeface="Arial" panose="020B0604020202020204" pitchFamily="34" charset="0"/>
              </a:rPr>
              <a:t>NGS ArcGIS Online Resources</a:t>
            </a:r>
            <a:endParaRPr sz="3200" dirty="0">
              <a:solidFill>
                <a:srgbClr val="002E97"/>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2A8D2D6D-6956-40A2-9AB5-B92600D32037}"/>
              </a:ext>
            </a:extLst>
          </p:cNvPr>
          <p:cNvGrpSpPr/>
          <p:nvPr/>
        </p:nvGrpSpPr>
        <p:grpSpPr>
          <a:xfrm>
            <a:off x="-224966" y="1373814"/>
            <a:ext cx="9128524" cy="2800767"/>
            <a:chOff x="-224966" y="1118096"/>
            <a:chExt cx="9128524" cy="2800767"/>
          </a:xfrm>
        </p:grpSpPr>
        <p:sp>
          <p:nvSpPr>
            <p:cNvPr id="9" name="Rectangle 8">
              <a:extLst>
                <a:ext uri="{FF2B5EF4-FFF2-40B4-BE49-F238E27FC236}">
                  <a16:creationId xmlns:a16="http://schemas.microsoft.com/office/drawing/2014/main" id="{92BB8850-E06B-4858-A070-95036AAC72A6}"/>
                </a:ext>
              </a:extLst>
            </p:cNvPr>
            <p:cNvSpPr/>
            <p:nvPr/>
          </p:nvSpPr>
          <p:spPr>
            <a:xfrm>
              <a:off x="-224966" y="1579761"/>
              <a:ext cx="4559644" cy="2339102"/>
            </a:xfrm>
            <a:prstGeom prst="rect">
              <a:avLst/>
            </a:prstGeom>
          </p:spPr>
          <p:txBody>
            <a:bodyPr wrap="square">
              <a:spAutoFit/>
            </a:bodyPr>
            <a:lstStyle/>
            <a:p>
              <a:pPr marL="457200"/>
              <a:r>
                <a:rPr lang="en-US" u="sng" dirty="0">
                  <a:solidFill>
                    <a:srgbClr val="1155CC"/>
                  </a:solidFill>
                  <a:latin typeface="Arial" panose="020B0604020202020204" pitchFamily="34" charset="0"/>
                  <a:cs typeface="Arial" panose="020B0604020202020204" pitchFamily="34" charset="0"/>
                  <a:hlinkClick r:id="rId4"/>
                </a:rPr>
                <a:t>NGS Datasheets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5"/>
                </a:rPr>
                <a:t>NOAA CORS Network</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6"/>
                </a:rPr>
                <a:t>GPS on Benchmarks Priority List</a:t>
              </a:r>
              <a:r>
                <a:rPr lang="en-US" dirty="0">
                  <a:latin typeface="Arial" panose="020B0604020202020204" pitchFamily="34" charset="0"/>
                  <a:cs typeface="Arial" panose="020B0604020202020204" pitchFamily="34" charset="0"/>
                </a:rPr>
                <a:t> </a:t>
              </a:r>
            </a:p>
            <a:p>
              <a:pPr marL="457200"/>
              <a:r>
                <a:rPr lang="en-US" sz="2000" dirty="0">
                  <a:solidFill>
                    <a:srgbClr val="002E97"/>
                  </a:solidFill>
                  <a:latin typeface="Arial" panose="020B0604020202020204" pitchFamily="34" charset="0"/>
                  <a:cs typeface="Arial" panose="020B0604020202020204" pitchFamily="34" charset="0"/>
                </a:rPr>
                <a:t>	</a:t>
              </a:r>
              <a:r>
                <a:rPr lang="en-US" dirty="0">
                  <a:solidFill>
                    <a:srgbClr val="002E97"/>
                  </a:solidFill>
                  <a:latin typeface="Arial" panose="020B0604020202020204" pitchFamily="34" charset="0"/>
                  <a:cs typeface="Arial" panose="020B0604020202020204" pitchFamily="34" charset="0"/>
                </a:rPr>
                <a:t>(4 layers - marks, hexagons)</a:t>
              </a:r>
            </a:p>
            <a:p>
              <a:pPr marL="457200"/>
              <a:r>
                <a:rPr lang="en-US" u="sng" dirty="0">
                  <a:solidFill>
                    <a:srgbClr val="1155CC"/>
                  </a:solidFill>
                  <a:latin typeface="Arial" panose="020B0604020202020204" pitchFamily="34" charset="0"/>
                  <a:cs typeface="Arial" panose="020B0604020202020204" pitchFamily="34" charset="0"/>
                  <a:hlinkClick r:id="rId7"/>
                </a:rPr>
                <a:t>GEOID18 GPS on Benchmarks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8"/>
                </a:rPr>
                <a:t>GEOID12B GPS on Benchmarks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9"/>
                </a:rPr>
                <a:t>OPUS Shared Solutions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10"/>
                </a:rPr>
                <a:t>Mark Recoveries Submitted to NGS</a:t>
              </a:r>
              <a:endParaRPr lang="en-US"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0F9B1EA-414B-4706-BC1D-09FEF6325C9B}"/>
                </a:ext>
              </a:extLst>
            </p:cNvPr>
            <p:cNvSpPr/>
            <p:nvPr/>
          </p:nvSpPr>
          <p:spPr>
            <a:xfrm>
              <a:off x="240442" y="1118097"/>
              <a:ext cx="2512226" cy="461665"/>
            </a:xfrm>
            <a:prstGeom prst="rect">
              <a:avLst/>
            </a:prstGeom>
          </p:spPr>
          <p:txBody>
            <a:bodyPr wrap="none">
              <a:spAutoFit/>
            </a:bodyPr>
            <a:lstStyle/>
            <a:p>
              <a:r>
                <a:rPr lang="en-US" sz="2400" dirty="0">
                  <a:solidFill>
                    <a:srgbClr val="002E97"/>
                  </a:solidFill>
                  <a:latin typeface="Arial" panose="020B0604020202020204" pitchFamily="34" charset="0"/>
                  <a:cs typeface="Arial" panose="020B0604020202020204" pitchFamily="34" charset="0"/>
                </a:rPr>
                <a:t>Feature Services</a:t>
              </a:r>
              <a:endParaRPr lang="en-US" sz="24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9E1D3C91-AEA1-48DE-8F44-B52424811BBF}"/>
                </a:ext>
              </a:extLst>
            </p:cNvPr>
            <p:cNvSpPr/>
            <p:nvPr/>
          </p:nvSpPr>
          <p:spPr>
            <a:xfrm>
              <a:off x="5321303" y="1118096"/>
              <a:ext cx="2940228" cy="461665"/>
            </a:xfrm>
            <a:prstGeom prst="rect">
              <a:avLst/>
            </a:prstGeom>
          </p:spPr>
          <p:txBody>
            <a:bodyPr wrap="none">
              <a:spAutoFit/>
            </a:bodyPr>
            <a:lstStyle/>
            <a:p>
              <a:r>
                <a:rPr lang="en-US" sz="2400" dirty="0">
                  <a:solidFill>
                    <a:srgbClr val="002E97"/>
                  </a:solidFill>
                  <a:latin typeface="Arial" panose="020B0604020202020204" pitchFamily="34" charset="0"/>
                  <a:cs typeface="Arial" panose="020B0604020202020204" pitchFamily="34" charset="0"/>
                </a:rPr>
                <a:t>Raster Tile Services</a:t>
              </a:r>
              <a:endParaRPr lang="en-US" sz="2400"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32088FA-4135-4B7E-8C01-5E0B5D251BA9}"/>
                </a:ext>
              </a:extLst>
            </p:cNvPr>
            <p:cNvSpPr/>
            <p:nvPr/>
          </p:nvSpPr>
          <p:spPr>
            <a:xfrm>
              <a:off x="3998563" y="1579761"/>
              <a:ext cx="4904995" cy="1200329"/>
            </a:xfrm>
            <a:prstGeom prst="rect">
              <a:avLst/>
            </a:prstGeom>
          </p:spPr>
          <p:txBody>
            <a:bodyPr wrap="square">
              <a:spAutoFit/>
            </a:bodyPr>
            <a:lstStyle/>
            <a:p>
              <a:pPr marL="457200"/>
              <a:r>
                <a:rPr lang="en-US" dirty="0">
                  <a:solidFill>
                    <a:srgbClr val="002E97"/>
                  </a:solidFill>
                  <a:latin typeface="Arial" panose="020B0604020202020204" pitchFamily="34" charset="0"/>
                  <a:cs typeface="Arial" panose="020B0604020202020204" pitchFamily="34" charset="0"/>
                </a:rPr>
                <a:t>GEOID18 Height (</a:t>
              </a:r>
              <a:r>
                <a:rPr lang="en-US" u="sng" dirty="0">
                  <a:solidFill>
                    <a:srgbClr val="1155CC"/>
                  </a:solidFill>
                  <a:latin typeface="Arial" panose="020B0604020202020204" pitchFamily="34" charset="0"/>
                  <a:cs typeface="Arial" panose="020B0604020202020204" pitchFamily="34" charset="0"/>
                  <a:hlinkClick r:id="rId11"/>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2"/>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Difference (</a:t>
              </a:r>
              <a:r>
                <a:rPr lang="en-US" u="sng" dirty="0">
                  <a:solidFill>
                    <a:srgbClr val="1155CC"/>
                  </a:solidFill>
                  <a:latin typeface="Arial" panose="020B0604020202020204" pitchFamily="34" charset="0"/>
                  <a:cs typeface="Arial" panose="020B0604020202020204" pitchFamily="34" charset="0"/>
                  <a:hlinkClick r:id="rId13"/>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4"/>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Uncertainty (</a:t>
              </a:r>
              <a:r>
                <a:rPr lang="en-US" u="sng" dirty="0">
                  <a:solidFill>
                    <a:srgbClr val="1155CC"/>
                  </a:solidFill>
                  <a:latin typeface="Arial" panose="020B0604020202020204" pitchFamily="34" charset="0"/>
                  <a:cs typeface="Arial" panose="020B0604020202020204" pitchFamily="34" charset="0"/>
                  <a:hlinkClick r:id="rId15"/>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6"/>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Improvements (</a:t>
              </a:r>
              <a:r>
                <a:rPr lang="en-US" u="sng" dirty="0">
                  <a:solidFill>
                    <a:srgbClr val="1155CC"/>
                  </a:solidFill>
                  <a:latin typeface="Arial" panose="020B0604020202020204" pitchFamily="34" charset="0"/>
                  <a:cs typeface="Arial" panose="020B0604020202020204" pitchFamily="34" charset="0"/>
                  <a:hlinkClick r:id="rId17"/>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8"/>
                </a:rPr>
                <a:t>PRVI</a:t>
              </a:r>
              <a:r>
                <a:rPr lang="en-US" dirty="0">
                  <a:solidFill>
                    <a:srgbClr val="002E97"/>
                  </a:solidFill>
                  <a:latin typeface="Arial" panose="020B0604020202020204" pitchFamily="34" charset="0"/>
                  <a:cs typeface="Arial" panose="020B0604020202020204" pitchFamily="34" charset="0"/>
                </a:rPr>
                <a:t>)</a:t>
              </a:r>
            </a:p>
          </p:txBody>
        </p:sp>
      </p:grpSp>
      <p:sp>
        <p:nvSpPr>
          <p:cNvPr id="13" name="Rectangle 12">
            <a:extLst>
              <a:ext uri="{FF2B5EF4-FFF2-40B4-BE49-F238E27FC236}">
                <a16:creationId xmlns:a16="http://schemas.microsoft.com/office/drawing/2014/main" id="{579DDF7C-BD09-4A3F-9863-1BEF9D811B8D}"/>
              </a:ext>
            </a:extLst>
          </p:cNvPr>
          <p:cNvSpPr/>
          <p:nvPr/>
        </p:nvSpPr>
        <p:spPr>
          <a:xfrm>
            <a:off x="2491944" y="4304674"/>
            <a:ext cx="4568879" cy="461665"/>
          </a:xfrm>
          <a:prstGeom prst="rect">
            <a:avLst/>
          </a:prstGeom>
        </p:spPr>
        <p:txBody>
          <a:bodyPr wrap="none">
            <a:spAutoFit/>
          </a:bodyPr>
          <a:lstStyle/>
          <a:p>
            <a:r>
              <a:rPr lang="en-US" sz="2400" dirty="0">
                <a:solidFill>
                  <a:srgbClr val="002E97"/>
                </a:solidFill>
                <a:latin typeface="Arial" panose="020B0604020202020204" pitchFamily="34" charset="0"/>
                <a:cs typeface="Arial" panose="020B0604020202020204" pitchFamily="34" charset="0"/>
              </a:rPr>
              <a:t>*Geospatial Resources Webinar</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743454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2" name="TextBox 1"/>
          <p:cNvSpPr txBox="1"/>
          <p:nvPr/>
        </p:nvSpPr>
        <p:spPr>
          <a:xfrm>
            <a:off x="1717374" y="402226"/>
            <a:ext cx="5709253"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NSRS Modernization Delay</a:t>
            </a:r>
            <a:endParaRPr sz="3600" dirty="0">
              <a:solidFill>
                <a:srgbClr val="002E97"/>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4</a:t>
            </a:fld>
            <a:endParaRPr lang="en-US"/>
          </a:p>
        </p:txBody>
      </p:sp>
      <p:sp>
        <p:nvSpPr>
          <p:cNvPr id="6" name="Rectangle 5">
            <a:extLst>
              <a:ext uri="{FF2B5EF4-FFF2-40B4-BE49-F238E27FC236}">
                <a16:creationId xmlns:a16="http://schemas.microsoft.com/office/drawing/2014/main" id="{7E71171C-3AC8-483A-BEAB-F9BD74D4884E}"/>
              </a:ext>
            </a:extLst>
          </p:cNvPr>
          <p:cNvSpPr/>
          <p:nvPr/>
        </p:nvSpPr>
        <p:spPr>
          <a:xfrm>
            <a:off x="1563986" y="4265030"/>
            <a:ext cx="6016028" cy="523220"/>
          </a:xfrm>
          <a:prstGeom prst="rect">
            <a:avLst/>
          </a:prstGeom>
        </p:spPr>
        <p:txBody>
          <a:bodyPr wrap="square">
            <a:spAutoFit/>
          </a:bodyPr>
          <a:lstStyle/>
          <a:p>
            <a:r>
              <a:rPr lang="en-US" sz="1400" dirty="0">
                <a:solidFill>
                  <a:srgbClr val="002E97"/>
                </a:solidFill>
                <a:latin typeface="Arial" panose="020B0604020202020204" pitchFamily="34" charset="0"/>
                <a:cs typeface="Arial" panose="020B0604020202020204" pitchFamily="34" charset="0"/>
              </a:rPr>
              <a:t>https://geodesy.noaa.gov/datums/newdatums/delayed-release.shtml</a:t>
            </a:r>
          </a:p>
          <a:p>
            <a:r>
              <a:rPr lang="en-US" sz="1400" dirty="0">
                <a:solidFill>
                  <a:srgbClr val="002E97"/>
                </a:solidFill>
                <a:latin typeface="Arial" panose="020B0604020202020204" pitchFamily="34" charset="0"/>
                <a:cs typeface="Arial" panose="020B0604020202020204" pitchFamily="34" charset="0"/>
              </a:rPr>
              <a:t>https://geodesy.noaa.gov/datums/newdatums/FAQNewDatums.shtml</a:t>
            </a:r>
          </a:p>
        </p:txBody>
      </p:sp>
      <p:sp>
        <p:nvSpPr>
          <p:cNvPr id="8" name="Rectangle 7">
            <a:extLst>
              <a:ext uri="{FF2B5EF4-FFF2-40B4-BE49-F238E27FC236}">
                <a16:creationId xmlns:a16="http://schemas.microsoft.com/office/drawing/2014/main" id="{1BBC01BB-1065-49E1-9BA3-97E485803EEE}"/>
              </a:ext>
            </a:extLst>
          </p:cNvPr>
          <p:cNvSpPr/>
          <p:nvPr/>
        </p:nvSpPr>
        <p:spPr>
          <a:xfrm>
            <a:off x="1202436" y="1294477"/>
            <a:ext cx="6739128" cy="2554545"/>
          </a:xfrm>
          <a:prstGeom prst="rect">
            <a:avLst/>
          </a:prstGeom>
        </p:spPr>
        <p:txBody>
          <a:bodyPr wrap="square">
            <a:spAutoFit/>
          </a:bodyPr>
          <a:lstStyle/>
          <a:p>
            <a:r>
              <a:rPr lang="en-US" sz="2000" dirty="0">
                <a:solidFill>
                  <a:srgbClr val="002E97"/>
                </a:solidFill>
                <a:latin typeface="Arial" panose="020B0604020202020204" pitchFamily="34" charset="0"/>
                <a:cs typeface="Arial" panose="020B0604020202020204" pitchFamily="34" charset="0"/>
              </a:rPr>
              <a:t>Operational, workforce retention and other issues have delayed NSRS Modernization</a:t>
            </a:r>
          </a:p>
          <a:p>
            <a:endParaRPr lang="en-US" sz="2000" dirty="0">
              <a:solidFill>
                <a:srgbClr val="002E97"/>
              </a:solidFill>
              <a:latin typeface="Arial" panose="020B0604020202020204" pitchFamily="34" charset="0"/>
              <a:cs typeface="Arial" panose="020B0604020202020204" pitchFamily="34" charset="0"/>
            </a:endParaRPr>
          </a:p>
          <a:p>
            <a:r>
              <a:rPr lang="en-US" sz="2000" dirty="0">
                <a:solidFill>
                  <a:srgbClr val="002E97"/>
                </a:solidFill>
                <a:latin typeface="Arial" panose="020B0604020202020204" pitchFamily="34" charset="0"/>
                <a:cs typeface="Arial" panose="020B0604020202020204" pitchFamily="34" charset="0"/>
              </a:rPr>
              <a:t>SPCS2022 zones should be finalized in 2023 but will not be rolled out until all of the NSRS is modernized.</a:t>
            </a:r>
          </a:p>
          <a:p>
            <a:endParaRPr lang="en-US" sz="2000" dirty="0">
              <a:solidFill>
                <a:srgbClr val="002E97"/>
              </a:solidFill>
              <a:latin typeface="Arial" panose="020B0604020202020204" pitchFamily="34" charset="0"/>
              <a:cs typeface="Arial" panose="020B0604020202020204" pitchFamily="34" charset="0"/>
            </a:endParaRPr>
          </a:p>
          <a:p>
            <a:r>
              <a:rPr lang="en-US" sz="2000" dirty="0">
                <a:solidFill>
                  <a:srgbClr val="002E97"/>
                </a:solidFill>
                <a:latin typeface="Arial" panose="020B0604020202020204" pitchFamily="34" charset="0"/>
                <a:cs typeface="Arial" panose="020B0604020202020204" pitchFamily="34" charset="0"/>
              </a:rPr>
              <a:t>GPS on Bench Marks deadline extended </a:t>
            </a:r>
          </a:p>
          <a:p>
            <a:r>
              <a:rPr lang="en-US" sz="2000" dirty="0">
                <a:solidFill>
                  <a:srgbClr val="002E97"/>
                </a:solidFill>
                <a:latin typeface="Arial" panose="020B0604020202020204" pitchFamily="34" charset="0"/>
                <a:cs typeface="Arial" panose="020B0604020202020204" pitchFamily="34" charset="0"/>
              </a:rPr>
              <a:t>September 30, 2023</a:t>
            </a:r>
          </a:p>
        </p:txBody>
      </p:sp>
    </p:spTree>
    <p:extLst>
      <p:ext uri="{BB962C8B-B14F-4D97-AF65-F5344CB8AC3E}">
        <p14:creationId xmlns:p14="http://schemas.microsoft.com/office/powerpoint/2010/main" val="2442143953"/>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40</a:t>
            </a:fld>
            <a:endParaRPr lang="en-US"/>
          </a:p>
        </p:txBody>
      </p:sp>
      <p:sp>
        <p:nvSpPr>
          <p:cNvPr id="3" name="TextBox 2"/>
          <p:cNvSpPr txBox="1"/>
          <p:nvPr/>
        </p:nvSpPr>
        <p:spPr>
          <a:xfrm>
            <a:off x="1620923" y="337903"/>
            <a:ext cx="6045868" cy="553998"/>
          </a:xfrm>
          <a:prstGeom prst="rect">
            <a:avLst/>
          </a:prstGeom>
          <a:noFill/>
        </p:spPr>
        <p:txBody>
          <a:bodyPr wrap="square" rtlCol="0">
            <a:spAutoFit/>
          </a:bodyPr>
          <a:lstStyle/>
          <a:p>
            <a:pPr algn="ctr" defTabSz="342892">
              <a:defRPr/>
            </a:pPr>
            <a:r>
              <a:rPr lang="en-US" sz="3000" dirty="0">
                <a:solidFill>
                  <a:srgbClr val="002E97"/>
                </a:solidFill>
                <a:latin typeface="Arial" panose="020B0604020202020204" pitchFamily="34" charset="0"/>
                <a:cs typeface="Arial" panose="020B0604020202020204" pitchFamily="34" charset="0"/>
              </a:rPr>
              <a:t>Beta Passive Marks Page</a:t>
            </a:r>
          </a:p>
        </p:txBody>
      </p:sp>
      <p:pic>
        <p:nvPicPr>
          <p:cNvPr id="4" name="Picture 3"/>
          <p:cNvPicPr>
            <a:picLocks noChangeAspect="1"/>
          </p:cNvPicPr>
          <p:nvPr/>
        </p:nvPicPr>
        <p:blipFill>
          <a:blip r:embed="rId4"/>
          <a:stretch>
            <a:fillRect/>
          </a:stretch>
        </p:blipFill>
        <p:spPr>
          <a:xfrm>
            <a:off x="440894" y="891901"/>
            <a:ext cx="3953241" cy="4251599"/>
          </a:xfrm>
          <a:prstGeom prst="rect">
            <a:avLst/>
          </a:prstGeom>
        </p:spPr>
      </p:pic>
      <p:pic>
        <p:nvPicPr>
          <p:cNvPr id="5" name="Picture 4"/>
          <p:cNvPicPr>
            <a:picLocks noChangeAspect="1"/>
          </p:cNvPicPr>
          <p:nvPr/>
        </p:nvPicPr>
        <p:blipFill>
          <a:blip r:embed="rId5"/>
          <a:stretch>
            <a:fillRect/>
          </a:stretch>
        </p:blipFill>
        <p:spPr>
          <a:xfrm>
            <a:off x="4932193" y="891901"/>
            <a:ext cx="3754608" cy="4221575"/>
          </a:xfrm>
          <a:prstGeom prst="rect">
            <a:avLst/>
          </a:prstGeom>
        </p:spPr>
      </p:pic>
    </p:spTree>
    <p:extLst>
      <p:ext uri="{BB962C8B-B14F-4D97-AF65-F5344CB8AC3E}">
        <p14:creationId xmlns:p14="http://schemas.microsoft.com/office/powerpoint/2010/main" val="2293170620"/>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421934" y="3023820"/>
            <a:ext cx="2515531" cy="1880364"/>
            <a:chOff x="436116" y="2273550"/>
            <a:chExt cx="2515531" cy="1480654"/>
          </a:xfrm>
        </p:grpSpPr>
        <p:sp>
          <p:nvSpPr>
            <p:cNvPr id="205" name="TextBox 1"/>
            <p:cNvSpPr txBox="1"/>
            <p:nvPr/>
          </p:nvSpPr>
          <p:spPr>
            <a:xfrm>
              <a:off x="436116" y="2273550"/>
              <a:ext cx="2426303" cy="5089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latin typeface="Arial" panose="020B0604020202020204" pitchFamily="34" charset="0"/>
                  <a:cs typeface="Arial" panose="020B0604020202020204" pitchFamily="34" charset="0"/>
                </a:rPr>
                <a:t>Questions?</a:t>
              </a:r>
            </a:p>
          </p:txBody>
        </p:sp>
        <p:sp>
          <p:nvSpPr>
            <p:cNvPr id="206" name="TextBox 3"/>
            <p:cNvSpPr txBox="1"/>
            <p:nvPr/>
          </p:nvSpPr>
          <p:spPr>
            <a:xfrm>
              <a:off x="590542" y="2552522"/>
              <a:ext cx="2361105" cy="2908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a:solidFill>
                    <a:srgbClr val="17375E"/>
                  </a:solidFill>
                  <a:latin typeface="Times New Roman"/>
                  <a:ea typeface="Times New Roman"/>
                  <a:cs typeface="Times New Roman"/>
                  <a:sym typeface="Times New Roman"/>
                </a:defRPr>
              </a:pPr>
              <a:endParaRPr lang="en-US" dirty="0">
                <a:solidFill>
                  <a:srgbClr val="002E97"/>
                </a:solidFill>
              </a:endParaRPr>
            </a:p>
          </p:txBody>
        </p:sp>
        <p:sp>
          <p:nvSpPr>
            <p:cNvPr id="207" name="TextBox 4"/>
            <p:cNvSpPr txBox="1"/>
            <p:nvPr/>
          </p:nvSpPr>
          <p:spPr>
            <a:xfrm>
              <a:off x="471381" y="3245264"/>
              <a:ext cx="2391038" cy="5089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 Shaw</a:t>
              </a:r>
            </a:p>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brian.shaw@noaa.gov</a:t>
              </a:r>
            </a:p>
          </p:txBody>
        </p:sp>
      </p:grpSp>
      <p:pic>
        <p:nvPicPr>
          <p:cNvPr id="208" name="C:\Users\Brian.Shaw\Desktop\combined_dov.png" descr="C:\Users\Brian.Shaw\Desktop\combined_dov.png"/>
          <p:cNvPicPr>
            <a:picLocks noChangeAspect="1"/>
          </p:cNvPicPr>
          <p:nvPr/>
        </p:nvPicPr>
        <p:blipFill>
          <a:blip r:embed="rId3">
            <a:extLst/>
          </a:blip>
          <a:stretch>
            <a:fillRect/>
          </a:stretch>
        </p:blipFill>
        <p:spPr>
          <a:xfrm>
            <a:off x="3260561" y="714651"/>
            <a:ext cx="5749236" cy="4328461"/>
          </a:xfrm>
          <a:prstGeom prst="rect">
            <a:avLst/>
          </a:prstGeom>
          <a:ln w="12700">
            <a:miter lim="400000"/>
          </a:ln>
        </p:spPr>
      </p:pic>
      <p:sp>
        <p:nvSpPr>
          <p:cNvPr id="209" name="Magnitude of the Deflection of the Vertical"/>
          <p:cNvSpPr txBox="1"/>
          <p:nvPr/>
        </p:nvSpPr>
        <p:spPr>
          <a:xfrm>
            <a:off x="4122943" y="381910"/>
            <a:ext cx="3678249"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600"/>
            </a:lvl1pPr>
          </a:lstStyle>
          <a:p>
            <a:r>
              <a:rPr dirty="0">
                <a:solidFill>
                  <a:srgbClr val="002E97"/>
                </a:solidFill>
              </a:rPr>
              <a:t>Magnitude of the Deflection of the Vertical</a:t>
            </a:r>
          </a:p>
        </p:txBody>
      </p:sp>
      <p:sp>
        <p:nvSpPr>
          <p:cNvPr id="3" name="Slide Number Placeholder 2"/>
          <p:cNvSpPr>
            <a:spLocks noGrp="1"/>
          </p:cNvSpPr>
          <p:nvPr>
            <p:ph type="sldNum" sz="quarter" idx="2"/>
          </p:nvPr>
        </p:nvSpPr>
        <p:spPr/>
        <p:txBody>
          <a:bodyPr/>
          <a:lstStyle/>
          <a:p>
            <a:fld id="{86CB4B4D-7CA3-9044-876B-883B54F8677D}" type="slidenum">
              <a:rPr lang="en-US" smtClean="0"/>
              <a:t>41</a:t>
            </a:fld>
            <a:endParaRPr lang="en-US"/>
          </a:p>
        </p:txBody>
      </p:sp>
      <p:pic>
        <p:nvPicPr>
          <p:cNvPr id="9" name="Picture 8">
            <a:extLst>
              <a:ext uri="{FF2B5EF4-FFF2-40B4-BE49-F238E27FC236}">
                <a16:creationId xmlns:a16="http://schemas.microsoft.com/office/drawing/2014/main" id="{76D0EBF3-41A0-4153-B398-B441D6E69C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779" y="486842"/>
            <a:ext cx="2480266" cy="2026559"/>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5</a:t>
            </a:fld>
            <a:endParaRPr lang="en-US"/>
          </a:p>
        </p:txBody>
      </p:sp>
      <p:sp>
        <p:nvSpPr>
          <p:cNvPr id="9" name="TextBox 1">
            <a:extLst>
              <a:ext uri="{FF2B5EF4-FFF2-40B4-BE49-F238E27FC236}">
                <a16:creationId xmlns:a16="http://schemas.microsoft.com/office/drawing/2014/main" id="{4605A002-8349-4BFA-B586-5FDFA21AD66B}"/>
              </a:ext>
            </a:extLst>
          </p:cNvPr>
          <p:cNvSpPr txBox="1"/>
          <p:nvPr/>
        </p:nvSpPr>
        <p:spPr>
          <a:xfrm>
            <a:off x="2858712" y="466054"/>
            <a:ext cx="3426577"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latin typeface="Arial" panose="020B0604020202020204" pitchFamily="34" charset="0"/>
                <a:cs typeface="Arial" panose="020B0604020202020204" pitchFamily="34" charset="0"/>
              </a:rPr>
              <a:t>NGS Resources</a:t>
            </a:r>
          </a:p>
        </p:txBody>
      </p:sp>
      <p:sp>
        <p:nvSpPr>
          <p:cNvPr id="10" name="Rectangle 2">
            <a:extLst>
              <a:ext uri="{FF2B5EF4-FFF2-40B4-BE49-F238E27FC236}">
                <a16:creationId xmlns:a16="http://schemas.microsoft.com/office/drawing/2014/main" id="{C00CBAE5-6785-46AC-BF46-324520A6203F}"/>
              </a:ext>
            </a:extLst>
          </p:cNvPr>
          <p:cNvSpPr txBox="1"/>
          <p:nvPr/>
        </p:nvSpPr>
        <p:spPr>
          <a:xfrm>
            <a:off x="349720" y="1333976"/>
            <a:ext cx="6505946" cy="30469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NGS Training Center</a:t>
            </a:r>
          </a:p>
          <a:p>
            <a:pPr lvl="1">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https://geodesy.noaa.gov/web/science_edu/training/</a:t>
            </a:r>
          </a:p>
          <a:p>
            <a:pPr>
              <a:defRPr sz="3000">
                <a:solidFill>
                  <a:srgbClr val="17375E"/>
                </a:solidFill>
                <a:latin typeface="Arial"/>
                <a:ea typeface="Arial"/>
                <a:cs typeface="Arial"/>
                <a:sym typeface="Arial"/>
              </a:defRPr>
            </a:pPr>
            <a:r>
              <a:rPr sz="2000" b="1" dirty="0">
                <a:solidFill>
                  <a:srgbClr val="002E97"/>
                </a:solidFill>
                <a:latin typeface="Arial" panose="020B0604020202020204" pitchFamily="34" charset="0"/>
                <a:cs typeface="Arial" panose="020B0604020202020204" pitchFamily="34" charset="0"/>
              </a:rPr>
              <a:t>Educational Videos</a:t>
            </a:r>
            <a:endParaRPr lang="en-US" sz="2000" b="1" dirty="0">
              <a:solidFill>
                <a:srgbClr val="002E97"/>
              </a:solidFill>
              <a:latin typeface="Arial" panose="020B0604020202020204" pitchFamily="34" charset="0"/>
              <a:cs typeface="Arial" panose="020B0604020202020204" pitchFamily="34" charset="0"/>
            </a:endParaRPr>
          </a:p>
          <a:p>
            <a:pPr lvl="1">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https://geodesy.noaa.gov/datums/newdatums/WatchVideos.shtml</a:t>
            </a:r>
          </a:p>
          <a:p>
            <a:pPr>
              <a:defRPr sz="3000">
                <a:solidFill>
                  <a:srgbClr val="17375E"/>
                </a:solidFill>
                <a:latin typeface="Arial"/>
                <a:ea typeface="Arial"/>
                <a:cs typeface="Arial"/>
                <a:sym typeface="Arial"/>
              </a:defRPr>
            </a:pPr>
            <a:r>
              <a:rPr sz="2000" b="1" dirty="0">
                <a:solidFill>
                  <a:srgbClr val="002E97"/>
                </a:solidFill>
                <a:latin typeface="Arial" panose="020B0604020202020204" pitchFamily="34" charset="0"/>
                <a:cs typeface="Arial" panose="020B0604020202020204" pitchFamily="34" charset="0"/>
              </a:rPr>
              <a:t>NGS Webinar Series</a:t>
            </a:r>
            <a:endParaRPr lang="en-US" sz="2000" b="1" dirty="0">
              <a:solidFill>
                <a:srgbClr val="002E97"/>
              </a:solidFill>
              <a:latin typeface="Arial" panose="020B0604020202020204" pitchFamily="34" charset="0"/>
              <a:cs typeface="Arial" panose="020B0604020202020204" pitchFamily="34" charset="0"/>
            </a:endParaRPr>
          </a:p>
          <a:p>
            <a:pPr lvl="1">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https://geodesy.noaa.gov/web/science_edu/webinar_series/</a:t>
            </a:r>
          </a:p>
          <a:p>
            <a:pPr>
              <a:defRPr sz="3000">
                <a:solidFill>
                  <a:srgbClr val="17375E"/>
                </a:solidFill>
                <a:latin typeface="Arial"/>
                <a:ea typeface="Arial"/>
                <a:cs typeface="Arial"/>
                <a:sym typeface="Arial"/>
              </a:defRPr>
            </a:pPr>
            <a:r>
              <a:rPr sz="2000" b="1" dirty="0">
                <a:solidFill>
                  <a:srgbClr val="002E97"/>
                </a:solidFill>
                <a:latin typeface="Arial" panose="020B0604020202020204" pitchFamily="34" charset="0"/>
                <a:cs typeface="Arial" panose="020B0604020202020204" pitchFamily="34" charset="0"/>
              </a:rPr>
              <a:t>Geospatial Summit</a:t>
            </a:r>
            <a:r>
              <a:rPr lang="en-US" sz="2800" b="1" dirty="0">
                <a:solidFill>
                  <a:srgbClr val="002E97"/>
                </a:solidFill>
                <a:latin typeface="Arial" panose="020B0604020202020204" pitchFamily="34" charset="0"/>
                <a:cs typeface="Arial" panose="020B0604020202020204" pitchFamily="34" charset="0"/>
              </a:rPr>
              <a:t> </a:t>
            </a:r>
            <a:r>
              <a:rPr lang="en-US" sz="1600" dirty="0">
                <a:solidFill>
                  <a:srgbClr val="002E97"/>
                </a:solidFill>
                <a:latin typeface="Arial" panose="020B0604020202020204" pitchFamily="34" charset="0"/>
                <a:cs typeface="Arial" panose="020B0604020202020204" pitchFamily="34" charset="0"/>
              </a:rPr>
              <a:t>(2021, 2019 recorded sessions)</a:t>
            </a:r>
          </a:p>
          <a:p>
            <a:pPr lvl="1">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https://geodesy.noaa.gov/geospatial-summit/</a:t>
            </a:r>
          </a:p>
          <a:p>
            <a:pPr>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Presentation Library</a:t>
            </a:r>
          </a:p>
          <a:p>
            <a:pPr lvl="1">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https://geodesy.noaa.gov/web/science_edu/presentations_library/</a:t>
            </a:r>
          </a:p>
        </p:txBody>
      </p:sp>
      <p:pic>
        <p:nvPicPr>
          <p:cNvPr id="11" name="Picture 2" descr="side image">
            <a:extLst>
              <a:ext uri="{FF2B5EF4-FFF2-40B4-BE49-F238E27FC236}">
                <a16:creationId xmlns:a16="http://schemas.microsoft.com/office/drawing/2014/main" id="{E478AEEB-1B25-419A-B0CF-A81C0DFE2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485" y="2904967"/>
            <a:ext cx="1576179" cy="1576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38275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 name="Rectangle 2"/>
          <p:cNvSpPr txBox="1"/>
          <p:nvPr/>
        </p:nvSpPr>
        <p:spPr>
          <a:xfrm>
            <a:off x="993924" y="4638695"/>
            <a:ext cx="6497931"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lvl="1">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https://geodesy.noaa.gov/datums/newdatums/WatchVideos.shtml</a:t>
            </a:r>
          </a:p>
        </p:txBody>
      </p:sp>
      <p:sp>
        <p:nvSpPr>
          <p:cNvPr id="2" name="Slide Number Placeholder 1"/>
          <p:cNvSpPr>
            <a:spLocks noGrp="1"/>
          </p:cNvSpPr>
          <p:nvPr>
            <p:ph type="sldNum" sz="quarter" idx="2"/>
          </p:nvPr>
        </p:nvSpPr>
        <p:spPr/>
        <p:txBody>
          <a:bodyPr/>
          <a:lstStyle/>
          <a:p>
            <a:fld id="{86CB4B4D-7CA3-9044-876B-883B54F8677D}" type="slidenum">
              <a:rPr lang="en-US" smtClean="0"/>
              <a:t>6</a:t>
            </a:fld>
            <a:endParaRPr lang="en-US"/>
          </a:p>
        </p:txBody>
      </p:sp>
      <p:sp>
        <p:nvSpPr>
          <p:cNvPr id="5" name="TextBox 1">
            <a:extLst>
              <a:ext uri="{FF2B5EF4-FFF2-40B4-BE49-F238E27FC236}">
                <a16:creationId xmlns:a16="http://schemas.microsoft.com/office/drawing/2014/main" id="{46932DE2-4922-46A2-88C5-A12D928A5C7F}"/>
              </a:ext>
            </a:extLst>
          </p:cNvPr>
          <p:cNvSpPr txBox="1"/>
          <p:nvPr/>
        </p:nvSpPr>
        <p:spPr>
          <a:xfrm>
            <a:off x="1055640" y="433004"/>
            <a:ext cx="7018907"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200" dirty="0">
                <a:solidFill>
                  <a:srgbClr val="002E97"/>
                </a:solidFill>
                <a:latin typeface="Arial" panose="020B0604020202020204" pitchFamily="34" charset="0"/>
                <a:cs typeface="Arial" panose="020B0604020202020204" pitchFamily="34" charset="0"/>
              </a:rPr>
              <a:t>NGS Resources</a:t>
            </a:r>
            <a:r>
              <a:rPr lang="en-US" sz="3200" dirty="0">
                <a:solidFill>
                  <a:srgbClr val="002E97"/>
                </a:solidFill>
                <a:latin typeface="Arial" panose="020B0604020202020204" pitchFamily="34" charset="0"/>
                <a:cs typeface="Arial" panose="020B0604020202020204" pitchFamily="34" charset="0"/>
              </a:rPr>
              <a:t> – Educational Videos</a:t>
            </a:r>
            <a:endParaRPr sz="3200" dirty="0">
              <a:solidFill>
                <a:srgbClr val="002E97"/>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D2A6145-284C-434E-AB06-EB33B7B489A3}"/>
              </a:ext>
            </a:extLst>
          </p:cNvPr>
          <p:cNvPicPr>
            <a:picLocks noChangeAspect="1"/>
          </p:cNvPicPr>
          <p:nvPr/>
        </p:nvPicPr>
        <p:blipFill>
          <a:blip r:embed="rId3"/>
          <a:stretch>
            <a:fillRect/>
          </a:stretch>
        </p:blipFill>
        <p:spPr>
          <a:xfrm>
            <a:off x="1724381" y="978852"/>
            <a:ext cx="5695238" cy="1009524"/>
          </a:xfrm>
          <a:prstGeom prst="rect">
            <a:avLst/>
          </a:prstGeom>
        </p:spPr>
      </p:pic>
      <p:pic>
        <p:nvPicPr>
          <p:cNvPr id="7" name="Picture 6">
            <a:extLst>
              <a:ext uri="{FF2B5EF4-FFF2-40B4-BE49-F238E27FC236}">
                <a16:creationId xmlns:a16="http://schemas.microsoft.com/office/drawing/2014/main" id="{F0802DBA-50EA-4A4A-9037-0DE5A7E00DAE}"/>
              </a:ext>
            </a:extLst>
          </p:cNvPr>
          <p:cNvPicPr>
            <a:picLocks noChangeAspect="1"/>
          </p:cNvPicPr>
          <p:nvPr/>
        </p:nvPicPr>
        <p:blipFill>
          <a:blip r:embed="rId4"/>
          <a:stretch>
            <a:fillRect/>
          </a:stretch>
        </p:blipFill>
        <p:spPr>
          <a:xfrm>
            <a:off x="286261" y="2055529"/>
            <a:ext cx="4329327" cy="2583165"/>
          </a:xfrm>
          <a:prstGeom prst="rect">
            <a:avLst/>
          </a:prstGeom>
        </p:spPr>
      </p:pic>
      <p:pic>
        <p:nvPicPr>
          <p:cNvPr id="8" name="Picture 7">
            <a:extLst>
              <a:ext uri="{FF2B5EF4-FFF2-40B4-BE49-F238E27FC236}">
                <a16:creationId xmlns:a16="http://schemas.microsoft.com/office/drawing/2014/main" id="{6A5507F0-96A4-4D86-9E15-41FEE2FC23B9}"/>
              </a:ext>
            </a:extLst>
          </p:cNvPr>
          <p:cNvPicPr>
            <a:picLocks noChangeAspect="1"/>
          </p:cNvPicPr>
          <p:nvPr/>
        </p:nvPicPr>
        <p:blipFill>
          <a:blip r:embed="rId5"/>
          <a:stretch>
            <a:fillRect/>
          </a:stretch>
        </p:blipFill>
        <p:spPr>
          <a:xfrm>
            <a:off x="4789324" y="2055529"/>
            <a:ext cx="3988916" cy="2584554"/>
          </a:xfrm>
          <a:prstGeom prst="rect">
            <a:avLst/>
          </a:prstGeom>
        </p:spPr>
      </p:pic>
    </p:spTree>
    <p:extLst>
      <p:ext uri="{BB962C8B-B14F-4D97-AF65-F5344CB8AC3E}">
        <p14:creationId xmlns:p14="http://schemas.microsoft.com/office/powerpoint/2010/main" val="360328129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0142429-D5DF-49CB-900A-D74C716B4DE1}"/>
              </a:ext>
            </a:extLst>
          </p:cNvPr>
          <p:cNvSpPr/>
          <p:nvPr/>
        </p:nvSpPr>
        <p:spPr>
          <a:xfrm>
            <a:off x="64008" y="1048557"/>
            <a:ext cx="9015984" cy="1456093"/>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4" name="Rectangle 2"/>
          <p:cNvSpPr txBox="1"/>
          <p:nvPr/>
        </p:nvSpPr>
        <p:spPr>
          <a:xfrm>
            <a:off x="687444" y="4569509"/>
            <a:ext cx="6993259"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lvl="1">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https://geodesy.noaa.gov/web/science_edu/online_lessons/index.shtml</a:t>
            </a:r>
          </a:p>
        </p:txBody>
      </p:sp>
      <p:sp>
        <p:nvSpPr>
          <p:cNvPr id="2" name="Slide Number Placeholder 1"/>
          <p:cNvSpPr>
            <a:spLocks noGrp="1"/>
          </p:cNvSpPr>
          <p:nvPr>
            <p:ph type="sldNum" sz="quarter" idx="2"/>
          </p:nvPr>
        </p:nvSpPr>
        <p:spPr/>
        <p:txBody>
          <a:bodyPr/>
          <a:lstStyle/>
          <a:p>
            <a:fld id="{86CB4B4D-7CA3-9044-876B-883B54F8677D}" type="slidenum">
              <a:rPr lang="en-US" smtClean="0"/>
              <a:t>7</a:t>
            </a:fld>
            <a:endParaRPr lang="en-US"/>
          </a:p>
        </p:txBody>
      </p:sp>
      <p:sp>
        <p:nvSpPr>
          <p:cNvPr id="5" name="TextBox 1">
            <a:extLst>
              <a:ext uri="{FF2B5EF4-FFF2-40B4-BE49-F238E27FC236}">
                <a16:creationId xmlns:a16="http://schemas.microsoft.com/office/drawing/2014/main" id="{4A23CC6E-853E-4F16-AF7A-CE78A3E6A055}"/>
              </a:ext>
            </a:extLst>
          </p:cNvPr>
          <p:cNvSpPr txBox="1"/>
          <p:nvPr/>
        </p:nvSpPr>
        <p:spPr>
          <a:xfrm>
            <a:off x="1396773" y="463781"/>
            <a:ext cx="5568189"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2800" dirty="0">
                <a:solidFill>
                  <a:srgbClr val="002E97"/>
                </a:solidFill>
                <a:latin typeface="Arial" panose="020B0604020202020204" pitchFamily="34" charset="0"/>
                <a:cs typeface="Arial" panose="020B0604020202020204" pitchFamily="34" charset="0"/>
              </a:rPr>
              <a:t>NGS Resources</a:t>
            </a:r>
            <a:r>
              <a:rPr lang="en-US" sz="2800" dirty="0">
                <a:solidFill>
                  <a:srgbClr val="002E97"/>
                </a:solidFill>
                <a:latin typeface="Arial" panose="020B0604020202020204" pitchFamily="34" charset="0"/>
                <a:cs typeface="Arial" panose="020B0604020202020204" pitchFamily="34" charset="0"/>
              </a:rPr>
              <a:t> – Online Lessons</a:t>
            </a:r>
            <a:endParaRPr sz="2800" dirty="0">
              <a:solidFill>
                <a:srgbClr val="002E97"/>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CB33251-885A-43CF-B17C-ABA0A2545E14}"/>
              </a:ext>
            </a:extLst>
          </p:cNvPr>
          <p:cNvPicPr>
            <a:picLocks noChangeAspect="1"/>
          </p:cNvPicPr>
          <p:nvPr/>
        </p:nvPicPr>
        <p:blipFill rotWithShape="1">
          <a:blip r:embed="rId3"/>
          <a:srcRect t="53545" r="50694"/>
          <a:stretch/>
        </p:blipFill>
        <p:spPr>
          <a:xfrm>
            <a:off x="6089904" y="1081919"/>
            <a:ext cx="2774740" cy="956558"/>
          </a:xfrm>
          <a:prstGeom prst="rect">
            <a:avLst/>
          </a:prstGeom>
        </p:spPr>
      </p:pic>
      <p:grpSp>
        <p:nvGrpSpPr>
          <p:cNvPr id="12" name="Group 11">
            <a:extLst>
              <a:ext uri="{FF2B5EF4-FFF2-40B4-BE49-F238E27FC236}">
                <a16:creationId xmlns:a16="http://schemas.microsoft.com/office/drawing/2014/main" id="{5BE26A63-461A-418F-9CBF-7350988E9481}"/>
              </a:ext>
            </a:extLst>
          </p:cNvPr>
          <p:cNvGrpSpPr/>
          <p:nvPr/>
        </p:nvGrpSpPr>
        <p:grpSpPr>
          <a:xfrm>
            <a:off x="174663" y="2592902"/>
            <a:ext cx="8795601" cy="1822323"/>
            <a:chOff x="220383" y="2528894"/>
            <a:chExt cx="8795601" cy="1822323"/>
          </a:xfrm>
        </p:grpSpPr>
        <p:pic>
          <p:nvPicPr>
            <p:cNvPr id="7" name="Picture 6">
              <a:extLst>
                <a:ext uri="{FF2B5EF4-FFF2-40B4-BE49-F238E27FC236}">
                  <a16:creationId xmlns:a16="http://schemas.microsoft.com/office/drawing/2014/main" id="{0424FABA-DD37-4AF5-AE5C-C1FF62C09E5C}"/>
                </a:ext>
              </a:extLst>
            </p:cNvPr>
            <p:cNvPicPr>
              <a:picLocks noChangeAspect="1"/>
            </p:cNvPicPr>
            <p:nvPr/>
          </p:nvPicPr>
          <p:blipFill>
            <a:blip r:embed="rId4"/>
            <a:stretch>
              <a:fillRect/>
            </a:stretch>
          </p:blipFill>
          <p:spPr>
            <a:xfrm>
              <a:off x="220383" y="2548534"/>
              <a:ext cx="5230188" cy="1778439"/>
            </a:xfrm>
            <a:prstGeom prst="rect">
              <a:avLst/>
            </a:prstGeom>
          </p:spPr>
        </p:pic>
        <p:pic>
          <p:nvPicPr>
            <p:cNvPr id="8" name="Picture 7">
              <a:extLst>
                <a:ext uri="{FF2B5EF4-FFF2-40B4-BE49-F238E27FC236}">
                  <a16:creationId xmlns:a16="http://schemas.microsoft.com/office/drawing/2014/main" id="{6545FA56-22A8-42E1-BC67-15B50F351B7A}"/>
                </a:ext>
              </a:extLst>
            </p:cNvPr>
            <p:cNvPicPr>
              <a:picLocks noChangeAspect="1"/>
            </p:cNvPicPr>
            <p:nvPr/>
          </p:nvPicPr>
          <p:blipFill>
            <a:blip r:embed="rId5"/>
            <a:stretch>
              <a:fillRect/>
            </a:stretch>
          </p:blipFill>
          <p:spPr>
            <a:xfrm>
              <a:off x="5450571" y="2528894"/>
              <a:ext cx="3565413" cy="1822323"/>
            </a:xfrm>
            <a:prstGeom prst="rect">
              <a:avLst/>
            </a:prstGeom>
          </p:spPr>
        </p:pic>
      </p:grpSp>
      <p:pic>
        <p:nvPicPr>
          <p:cNvPr id="10" name="Picture 9">
            <a:extLst>
              <a:ext uri="{FF2B5EF4-FFF2-40B4-BE49-F238E27FC236}">
                <a16:creationId xmlns:a16="http://schemas.microsoft.com/office/drawing/2014/main" id="{8491D85F-AF78-42E4-97E4-B821CCD1E7C4}"/>
              </a:ext>
            </a:extLst>
          </p:cNvPr>
          <p:cNvPicPr>
            <a:picLocks noChangeAspect="1"/>
          </p:cNvPicPr>
          <p:nvPr/>
        </p:nvPicPr>
        <p:blipFill rotWithShape="1">
          <a:blip r:embed="rId6"/>
          <a:srcRect/>
          <a:stretch/>
        </p:blipFill>
        <p:spPr>
          <a:xfrm>
            <a:off x="168618" y="1081919"/>
            <a:ext cx="5770958" cy="1295521"/>
          </a:xfrm>
          <a:prstGeom prst="rect">
            <a:avLst/>
          </a:prstGeom>
        </p:spPr>
      </p:pic>
    </p:spTree>
    <p:extLst>
      <p:ext uri="{BB962C8B-B14F-4D97-AF65-F5344CB8AC3E}">
        <p14:creationId xmlns:p14="http://schemas.microsoft.com/office/powerpoint/2010/main" val="172022950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122" name="Picture 5" descr="Picture 5"/>
          <p:cNvPicPr>
            <a:picLocks noChangeAspect="1"/>
          </p:cNvPicPr>
          <p:nvPr/>
        </p:nvPicPr>
        <p:blipFill>
          <a:blip r:embed="rId4">
            <a:extLst/>
          </a:blip>
          <a:stretch>
            <a:fillRect/>
          </a:stretch>
        </p:blipFill>
        <p:spPr>
          <a:xfrm>
            <a:off x="5365658" y="2197747"/>
            <a:ext cx="1421356" cy="1459928"/>
          </a:xfrm>
          <a:prstGeom prst="rect">
            <a:avLst/>
          </a:prstGeom>
          <a:ln w="12700">
            <a:miter lim="400000"/>
          </a:ln>
        </p:spPr>
      </p:pic>
      <p:sp>
        <p:nvSpPr>
          <p:cNvPr id="124" name="TextBox 12"/>
          <p:cNvSpPr txBox="1"/>
          <p:nvPr/>
        </p:nvSpPr>
        <p:spPr>
          <a:xfrm>
            <a:off x="137515" y="4215622"/>
            <a:ext cx="1664877"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1807</a:t>
            </a:r>
          </a:p>
          <a:p>
            <a:pPr>
              <a:defRPr sz="1400">
                <a:latin typeface="Arial"/>
                <a:ea typeface="Arial"/>
                <a:cs typeface="Arial"/>
                <a:sym typeface="Arial"/>
              </a:defRPr>
            </a:pPr>
            <a:r>
              <a:rPr dirty="0">
                <a:solidFill>
                  <a:srgbClr val="002E97"/>
                </a:solidFill>
              </a:rPr>
              <a:t>Thomas Jefferson</a:t>
            </a:r>
          </a:p>
          <a:p>
            <a:pPr>
              <a:defRPr sz="1400">
                <a:latin typeface="Arial"/>
                <a:ea typeface="Arial"/>
                <a:cs typeface="Arial"/>
                <a:sym typeface="Arial"/>
              </a:defRPr>
            </a:pPr>
            <a:r>
              <a:rPr dirty="0">
                <a:solidFill>
                  <a:srgbClr val="002E97"/>
                </a:solidFill>
              </a:rPr>
              <a:t>Survey of the Coast</a:t>
            </a:r>
          </a:p>
        </p:txBody>
      </p:sp>
      <p:sp>
        <p:nvSpPr>
          <p:cNvPr id="125" name="TextBox 13"/>
          <p:cNvSpPr txBox="1"/>
          <p:nvPr/>
        </p:nvSpPr>
        <p:spPr>
          <a:xfrm>
            <a:off x="2096169" y="4215622"/>
            <a:ext cx="1554270"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1811</a:t>
            </a:r>
          </a:p>
          <a:p>
            <a:pPr>
              <a:defRPr sz="1400">
                <a:latin typeface="Arial"/>
                <a:ea typeface="Arial"/>
                <a:cs typeface="Arial"/>
                <a:sym typeface="Arial"/>
              </a:defRPr>
            </a:pPr>
            <a:r>
              <a:rPr dirty="0">
                <a:solidFill>
                  <a:srgbClr val="002E97"/>
                </a:solidFill>
              </a:rPr>
              <a:t>Ferdinand Hassler</a:t>
            </a:r>
          </a:p>
          <a:p>
            <a:pPr>
              <a:defRPr sz="1400">
                <a:latin typeface="Arial"/>
                <a:ea typeface="Arial"/>
                <a:cs typeface="Arial"/>
                <a:sym typeface="Arial"/>
              </a:defRPr>
            </a:pPr>
            <a:r>
              <a:rPr dirty="0">
                <a:solidFill>
                  <a:srgbClr val="002E97"/>
                </a:solidFill>
              </a:rPr>
              <a:t>Superintendent</a:t>
            </a:r>
          </a:p>
        </p:txBody>
      </p:sp>
      <p:sp>
        <p:nvSpPr>
          <p:cNvPr id="126" name="TextBox 14"/>
          <p:cNvSpPr txBox="1"/>
          <p:nvPr/>
        </p:nvSpPr>
        <p:spPr>
          <a:xfrm>
            <a:off x="4063292" y="4215622"/>
            <a:ext cx="1009249"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1836</a:t>
            </a:r>
          </a:p>
          <a:p>
            <a:pPr>
              <a:defRPr sz="1400">
                <a:latin typeface="Arial"/>
                <a:ea typeface="Arial"/>
                <a:cs typeface="Arial"/>
                <a:sym typeface="Arial"/>
              </a:defRPr>
            </a:pPr>
            <a:r>
              <a:rPr dirty="0">
                <a:solidFill>
                  <a:srgbClr val="002E97"/>
                </a:solidFill>
              </a:rPr>
              <a:t>U.S. Coast </a:t>
            </a:r>
          </a:p>
          <a:p>
            <a:pPr>
              <a:defRPr sz="1400">
                <a:latin typeface="Arial"/>
                <a:ea typeface="Arial"/>
                <a:cs typeface="Arial"/>
                <a:sym typeface="Arial"/>
              </a:defRPr>
            </a:pPr>
            <a:r>
              <a:rPr dirty="0">
                <a:solidFill>
                  <a:srgbClr val="002E97"/>
                </a:solidFill>
              </a:rPr>
              <a:t>Survey</a:t>
            </a:r>
          </a:p>
        </p:txBody>
      </p:sp>
      <p:sp>
        <p:nvSpPr>
          <p:cNvPr id="127" name="TextBox 15"/>
          <p:cNvSpPr txBox="1"/>
          <p:nvPr/>
        </p:nvSpPr>
        <p:spPr>
          <a:xfrm>
            <a:off x="5367065" y="4215622"/>
            <a:ext cx="1416411"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1878</a:t>
            </a:r>
          </a:p>
          <a:p>
            <a:pPr>
              <a:defRPr sz="1400">
                <a:latin typeface="Arial"/>
                <a:ea typeface="Arial"/>
                <a:cs typeface="Arial"/>
                <a:sym typeface="Arial"/>
              </a:defRPr>
            </a:pPr>
            <a:r>
              <a:rPr dirty="0">
                <a:solidFill>
                  <a:srgbClr val="002E97"/>
                </a:solidFill>
              </a:rPr>
              <a:t>U.S. Coast and</a:t>
            </a:r>
          </a:p>
          <a:p>
            <a:pPr>
              <a:defRPr sz="1400">
                <a:latin typeface="Arial"/>
                <a:ea typeface="Arial"/>
                <a:cs typeface="Arial"/>
                <a:sym typeface="Arial"/>
              </a:defRPr>
            </a:pPr>
            <a:r>
              <a:rPr dirty="0">
                <a:solidFill>
                  <a:srgbClr val="002E97"/>
                </a:solidFill>
              </a:rPr>
              <a:t>Geodetic Survey</a:t>
            </a:r>
          </a:p>
        </p:txBody>
      </p:sp>
      <p:sp>
        <p:nvSpPr>
          <p:cNvPr id="128" name="TextBox 16"/>
          <p:cNvSpPr txBox="1"/>
          <p:nvPr/>
        </p:nvSpPr>
        <p:spPr>
          <a:xfrm>
            <a:off x="7062644" y="4215622"/>
            <a:ext cx="1737012"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1970</a:t>
            </a:r>
          </a:p>
          <a:p>
            <a:pPr>
              <a:defRPr sz="1400">
                <a:latin typeface="Arial"/>
                <a:ea typeface="Arial"/>
                <a:cs typeface="Arial"/>
                <a:sym typeface="Arial"/>
              </a:defRPr>
            </a:pPr>
            <a:r>
              <a:rPr dirty="0">
                <a:solidFill>
                  <a:srgbClr val="002E97"/>
                </a:solidFill>
              </a:rPr>
              <a:t>NOAA is established</a:t>
            </a:r>
          </a:p>
        </p:txBody>
      </p:sp>
      <p:pic>
        <p:nvPicPr>
          <p:cNvPr id="129" name="Picture 17" descr="Picture 17"/>
          <p:cNvPicPr>
            <a:picLocks noChangeAspect="1"/>
          </p:cNvPicPr>
          <p:nvPr/>
        </p:nvPicPr>
        <p:blipFill>
          <a:blip r:embed="rId5">
            <a:extLst/>
          </a:blip>
          <a:stretch>
            <a:fillRect/>
          </a:stretch>
        </p:blipFill>
        <p:spPr>
          <a:xfrm>
            <a:off x="137514" y="1818300"/>
            <a:ext cx="1665621" cy="2218822"/>
          </a:xfrm>
          <a:prstGeom prst="rect">
            <a:avLst/>
          </a:prstGeom>
          <a:ln w="12700">
            <a:miter lim="400000"/>
          </a:ln>
        </p:spPr>
      </p:pic>
      <p:pic>
        <p:nvPicPr>
          <p:cNvPr id="130" name="Picture 18" descr="Picture 18"/>
          <p:cNvPicPr>
            <a:picLocks noChangeAspect="1"/>
          </p:cNvPicPr>
          <p:nvPr/>
        </p:nvPicPr>
        <p:blipFill rotWithShape="1">
          <a:blip r:embed="rId6">
            <a:extLst/>
          </a:blip>
          <a:srcRect l="4654" r="6538"/>
          <a:stretch/>
        </p:blipFill>
        <p:spPr>
          <a:xfrm>
            <a:off x="2122923" y="1850002"/>
            <a:ext cx="1584867" cy="2057856"/>
          </a:xfrm>
          <a:prstGeom prst="rect">
            <a:avLst/>
          </a:prstGeom>
          <a:ln w="12700">
            <a:miter lim="400000"/>
          </a:ln>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5138" y="2197746"/>
            <a:ext cx="1459929" cy="1459929"/>
          </a:xfrm>
          <a:prstGeom prst="rect">
            <a:avLst/>
          </a:prstGeom>
        </p:spPr>
      </p:pic>
      <p:sp>
        <p:nvSpPr>
          <p:cNvPr id="3" name="Slide Number Placeholder 2"/>
          <p:cNvSpPr>
            <a:spLocks noGrp="1"/>
          </p:cNvSpPr>
          <p:nvPr>
            <p:ph type="sldNum" sz="quarter" idx="2"/>
          </p:nvPr>
        </p:nvSpPr>
        <p:spPr/>
        <p:txBody>
          <a:bodyPr/>
          <a:lstStyle/>
          <a:p>
            <a:fld id="{86CB4B4D-7CA3-9044-876B-883B54F8677D}" type="slidenum">
              <a:rPr lang="en-US" smtClean="0"/>
              <a:t>8</a:t>
            </a:fld>
            <a:endParaRPr lang="en-US"/>
          </a:p>
        </p:txBody>
      </p:sp>
      <p:pic>
        <p:nvPicPr>
          <p:cNvPr id="3074" name="Picture 2" descr="https://nauticalcharts.noaa.gov/about/images/history-of-coast-survey/US_CSO_Logo15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0214" y="2164555"/>
            <a:ext cx="1428750" cy="142875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
            <a:extLst>
              <a:ext uri="{FF2B5EF4-FFF2-40B4-BE49-F238E27FC236}">
                <a16:creationId xmlns:a16="http://schemas.microsoft.com/office/drawing/2014/main" id="{704DB281-FC29-4D90-B270-5451569FA79D}"/>
              </a:ext>
            </a:extLst>
          </p:cNvPr>
          <p:cNvSpPr txBox="1"/>
          <p:nvPr/>
        </p:nvSpPr>
        <p:spPr>
          <a:xfrm>
            <a:off x="2301564" y="477722"/>
            <a:ext cx="3935114"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200" b="1" spc="300" dirty="0">
                <a:solidFill>
                  <a:srgbClr val="002E97"/>
                </a:solidFill>
                <a:latin typeface="Arial Black" panose="020B0604020202020204" pitchFamily="34" charset="0"/>
                <a:cs typeface="Arial Black" panose="020B0604020202020204" pitchFamily="34" charset="0"/>
              </a:rPr>
              <a:t>NOAA and NGS</a:t>
            </a:r>
          </a:p>
        </p:txBody>
      </p:sp>
      <p:sp>
        <p:nvSpPr>
          <p:cNvPr id="16" name="Rectangle 2">
            <a:extLst>
              <a:ext uri="{FF2B5EF4-FFF2-40B4-BE49-F238E27FC236}">
                <a16:creationId xmlns:a16="http://schemas.microsoft.com/office/drawing/2014/main" id="{F6720C85-4791-4266-8C14-7BD6C483011A}"/>
              </a:ext>
            </a:extLst>
          </p:cNvPr>
          <p:cNvSpPr txBox="1"/>
          <p:nvPr/>
        </p:nvSpPr>
        <p:spPr>
          <a:xfrm>
            <a:off x="1897576" y="991015"/>
            <a:ext cx="4743091"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17375E"/>
                </a:solidFill>
                <a:latin typeface="Arial"/>
                <a:ea typeface="Arial"/>
                <a:cs typeface="Arial"/>
                <a:sym typeface="Arial"/>
              </a:defRPr>
            </a:lvl1pPr>
          </a:lstStyle>
          <a:p>
            <a:r>
              <a:rPr b="1" dirty="0">
                <a:solidFill>
                  <a:srgbClr val="002E97"/>
                </a:solidFill>
                <a:latin typeface="Arial" panose="020B0604020202020204" pitchFamily="34" charset="0"/>
                <a:cs typeface="Arial" panose="020B0604020202020204" pitchFamily="34" charset="0"/>
              </a:rPr>
              <a:t>Our Nation’s First Civilian Science Agency</a:t>
            </a:r>
          </a:p>
        </p:txBody>
      </p:sp>
      <p:cxnSp>
        <p:nvCxnSpPr>
          <p:cNvPr id="17" name="Straight Connector 16">
            <a:extLst>
              <a:ext uri="{FF2B5EF4-FFF2-40B4-BE49-F238E27FC236}">
                <a16:creationId xmlns:a16="http://schemas.microsoft.com/office/drawing/2014/main" id="{1894076A-9528-4941-9668-E5F6F5266A29}"/>
              </a:ext>
            </a:extLst>
          </p:cNvPr>
          <p:cNvCxnSpPr/>
          <p:nvPr/>
        </p:nvCxnSpPr>
        <p:spPr>
          <a:xfrm>
            <a:off x="1993392" y="991015"/>
            <a:ext cx="4559808" cy="0"/>
          </a:xfrm>
          <a:prstGeom prst="line">
            <a:avLst/>
          </a:prstGeom>
          <a:ln w="12700">
            <a:solidFill>
              <a:srgbClr val="002E97"/>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3" name="TextBox 1"/>
          <p:cNvSpPr txBox="1"/>
          <p:nvPr/>
        </p:nvSpPr>
        <p:spPr>
          <a:xfrm>
            <a:off x="2844285" y="481263"/>
            <a:ext cx="3455431"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400">
                <a:solidFill>
                  <a:srgbClr val="17375E"/>
                </a:solidFill>
                <a:latin typeface="Times New Roman"/>
                <a:ea typeface="Times New Roman"/>
                <a:cs typeface="Times New Roman"/>
                <a:sym typeface="Times New Roman"/>
              </a:defRPr>
            </a:lvl1pPr>
          </a:lstStyle>
          <a:p>
            <a:r>
              <a:rPr sz="4000" dirty="0">
                <a:solidFill>
                  <a:srgbClr val="002E97"/>
                </a:solidFill>
                <a:latin typeface="Arial" panose="020B0604020202020204" pitchFamily="34" charset="0"/>
                <a:cs typeface="Arial" panose="020B0604020202020204" pitchFamily="34" charset="0"/>
              </a:rPr>
              <a:t>NGS’</a:t>
            </a:r>
            <a:r>
              <a:rPr lang="en-US" sz="4000" dirty="0">
                <a:solidFill>
                  <a:srgbClr val="002E97"/>
                </a:solidFill>
                <a:latin typeface="Arial" panose="020B0604020202020204" pitchFamily="34" charset="0"/>
                <a:cs typeface="Arial" panose="020B0604020202020204" pitchFamily="34" charset="0"/>
              </a:rPr>
              <a:t>s</a:t>
            </a:r>
            <a:r>
              <a:rPr sz="4000" dirty="0">
                <a:solidFill>
                  <a:srgbClr val="002E97"/>
                </a:solidFill>
                <a:latin typeface="Arial" panose="020B0604020202020204" pitchFamily="34" charset="0"/>
                <a:cs typeface="Arial" panose="020B0604020202020204" pitchFamily="34" charset="0"/>
              </a:rPr>
              <a:t> Mission</a:t>
            </a:r>
          </a:p>
        </p:txBody>
      </p:sp>
      <p:sp>
        <p:nvSpPr>
          <p:cNvPr id="134" name="TextBox 2"/>
          <p:cNvSpPr txBox="1"/>
          <p:nvPr/>
        </p:nvSpPr>
        <p:spPr>
          <a:xfrm>
            <a:off x="991773" y="1539463"/>
            <a:ext cx="7485444" cy="2855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000">
                <a:solidFill>
                  <a:srgbClr val="17375E"/>
                </a:solidFill>
                <a:latin typeface="Arial"/>
                <a:ea typeface="Arial"/>
                <a:cs typeface="Arial"/>
                <a:sym typeface="Arial"/>
              </a:defRPr>
            </a:pPr>
            <a:r>
              <a:rPr dirty="0">
                <a:solidFill>
                  <a:srgbClr val="002E97"/>
                </a:solidFill>
              </a:rPr>
              <a:t>To define, maintain and provide access </a:t>
            </a:r>
            <a:br>
              <a:rPr dirty="0">
                <a:solidFill>
                  <a:srgbClr val="002E97"/>
                </a:solidFill>
              </a:rPr>
            </a:br>
            <a:r>
              <a:rPr dirty="0">
                <a:solidFill>
                  <a:srgbClr val="002E97"/>
                </a:solidFill>
              </a:rPr>
              <a:t>to the </a:t>
            </a:r>
            <a:r>
              <a:rPr dirty="0">
                <a:solidFill>
                  <a:srgbClr val="002E97"/>
                </a:solidFill>
                <a:latin typeface="Arial Black"/>
                <a:ea typeface="Arial Black"/>
                <a:cs typeface="Arial Black"/>
                <a:sym typeface="Arial Black"/>
              </a:rPr>
              <a:t>National Spatial Reference System (NSRS) </a:t>
            </a:r>
            <a:r>
              <a:rPr dirty="0">
                <a:solidFill>
                  <a:srgbClr val="002E97"/>
                </a:solidFill>
              </a:rPr>
              <a:t>to meet our Nation’s economic, social, and environmental needs.  </a:t>
            </a:r>
          </a:p>
          <a:p>
            <a:pPr>
              <a:defRPr sz="2000">
                <a:solidFill>
                  <a:srgbClr val="17375E"/>
                </a:solidFill>
                <a:latin typeface="Arial"/>
                <a:ea typeface="Arial"/>
                <a:cs typeface="Arial"/>
                <a:sym typeface="Arial"/>
              </a:defRPr>
            </a:pPr>
            <a:endParaRPr dirty="0">
              <a:solidFill>
                <a:srgbClr val="002E97"/>
              </a:solidFill>
            </a:endParaRPr>
          </a:p>
          <a:p>
            <a:pPr>
              <a:defRPr sz="2000">
                <a:solidFill>
                  <a:srgbClr val="17375E"/>
                </a:solidFill>
                <a:latin typeface="Arial"/>
                <a:ea typeface="Arial"/>
                <a:cs typeface="Arial"/>
                <a:sym typeface="Arial"/>
              </a:defRPr>
            </a:pPr>
            <a:r>
              <a:rPr dirty="0">
                <a:solidFill>
                  <a:srgbClr val="002E97"/>
                </a:solidFill>
              </a:rPr>
              <a:t>…………………………………………….........................</a:t>
            </a:r>
          </a:p>
          <a:p>
            <a:pPr>
              <a:defRPr sz="2000">
                <a:solidFill>
                  <a:srgbClr val="17375E"/>
                </a:solidFill>
                <a:latin typeface="Arial"/>
                <a:ea typeface="Arial"/>
                <a:cs typeface="Arial"/>
                <a:sym typeface="Arial"/>
              </a:defRPr>
            </a:pPr>
            <a:endParaRPr dirty="0">
              <a:solidFill>
                <a:srgbClr val="002E97"/>
              </a:solidFill>
            </a:endParaRPr>
          </a:p>
          <a:p>
            <a:pPr>
              <a:defRPr sz="2000">
                <a:solidFill>
                  <a:srgbClr val="17375E"/>
                </a:solidFill>
                <a:latin typeface="Arial"/>
                <a:ea typeface="Arial"/>
                <a:cs typeface="Arial"/>
                <a:sym typeface="Arial"/>
              </a:defRPr>
            </a:pPr>
            <a:r>
              <a:rPr dirty="0">
                <a:solidFill>
                  <a:srgbClr val="002E97"/>
                </a:solidFill>
              </a:rPr>
              <a:t>The </a:t>
            </a:r>
            <a:r>
              <a:rPr dirty="0">
                <a:solidFill>
                  <a:srgbClr val="002E97"/>
                </a:solidFill>
                <a:latin typeface="Arial Black"/>
                <a:ea typeface="Arial Black"/>
                <a:cs typeface="Arial Black"/>
                <a:sym typeface="Arial Black"/>
              </a:rPr>
              <a:t>NSRS</a:t>
            </a:r>
            <a:r>
              <a:rPr dirty="0">
                <a:solidFill>
                  <a:srgbClr val="002E97"/>
                </a:solidFill>
              </a:rPr>
              <a:t> is a consistent coordinate system that defines latitude, longitude, height, scale, gravity, orientation, and shoreline throughout the United States. </a:t>
            </a:r>
          </a:p>
        </p:txBody>
      </p:sp>
      <p:sp>
        <p:nvSpPr>
          <p:cNvPr id="2" name="Slide Number Placeholder 1"/>
          <p:cNvSpPr>
            <a:spLocks noGrp="1"/>
          </p:cNvSpPr>
          <p:nvPr>
            <p:ph type="sldNum" sz="quarter" idx="2"/>
          </p:nvPr>
        </p:nvSpPr>
        <p:spPr/>
        <p:txBody>
          <a:bodyPr/>
          <a:lstStyle/>
          <a:p>
            <a:fld id="{86CB4B4D-7CA3-9044-876B-883B54F8677D}" type="slidenum">
              <a:rPr lang="en-US" smtClean="0"/>
              <a:t>9</a:t>
            </a:fld>
            <a:endParaRPr lang="en-US"/>
          </a:p>
        </p:txBody>
      </p:sp>
    </p:spTree>
    <p:extLst>
      <p:ext uri="{BB962C8B-B14F-4D97-AF65-F5344CB8AC3E}">
        <p14:creationId xmlns:p14="http://schemas.microsoft.com/office/powerpoint/2010/main" val="2985692814"/>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6446</TotalTime>
  <Words>3336</Words>
  <Application>Microsoft Office PowerPoint</Application>
  <PresentationFormat>On-screen Show (16:9)</PresentationFormat>
  <Paragraphs>464</Paragraphs>
  <Slides>41</Slides>
  <Notes>33</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50" baseType="lpstr">
      <vt:lpstr>MS PGothic</vt:lpstr>
      <vt:lpstr>MS PGothic</vt:lpstr>
      <vt:lpstr>Arial</vt:lpstr>
      <vt:lpstr>Arial Black</vt:lpstr>
      <vt:lpstr>Calibri</vt:lpstr>
      <vt:lpstr>Helvetica</vt:lpstr>
      <vt:lpstr>Times New Roman</vt:lpstr>
      <vt:lpstr>Office Theme</vt:lpstr>
      <vt:lpstr>Bitmap Image</vt:lpstr>
      <vt:lpstr>Modernizing the  National Spatial Reference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NAVD 88 Issues</vt:lpstr>
      <vt:lpstr>PowerPoint Presentation</vt:lpstr>
      <vt:lpstr>PowerPoint Presentation</vt:lpstr>
      <vt:lpstr>PowerPoint Presentation</vt:lpstr>
      <vt:lpstr>PowerPoint Presentation</vt:lpstr>
      <vt:lpstr>PowerPoint Presentation</vt:lpstr>
      <vt:lpstr>PowerPoint Presentation</vt:lpstr>
      <vt:lpstr>OPUS Shared Solutions Dashboard</vt:lpstr>
      <vt:lpstr>PowerPoint Presentation</vt:lpstr>
      <vt:lpstr>Best ways to determine coordinates in Modernized NSRS  </vt:lpstr>
      <vt:lpstr>PowerPoint Presentation</vt:lpstr>
      <vt:lpstr>PowerPoint Presentation</vt:lpstr>
      <vt:lpstr>PowerPoint Presentation</vt:lpstr>
      <vt:lpstr>PowerPoint Presentation</vt:lpstr>
      <vt:lpstr>NGS ArcGIS Online Resources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in a Dynamic National Spatial Reference System</dc:title>
  <dc:creator>Brian Shaw</dc:creator>
  <cp:lastModifiedBy>Brian Shaw</cp:lastModifiedBy>
  <cp:revision>203</cp:revision>
  <dcterms:modified xsi:type="dcterms:W3CDTF">2023-02-21T05:28:27Z</dcterms:modified>
</cp:coreProperties>
</file>