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20" r:id="rId2"/>
  </p:sldMasterIdLst>
  <p:notesMasterIdLst>
    <p:notesMasterId r:id="rId45"/>
  </p:notesMasterIdLst>
  <p:sldIdLst>
    <p:sldId id="294" r:id="rId3"/>
    <p:sldId id="347" r:id="rId4"/>
    <p:sldId id="348" r:id="rId5"/>
    <p:sldId id="349" r:id="rId6"/>
    <p:sldId id="350" r:id="rId7"/>
    <p:sldId id="314" r:id="rId8"/>
    <p:sldId id="352" r:id="rId9"/>
    <p:sldId id="324" r:id="rId10"/>
    <p:sldId id="329" r:id="rId11"/>
    <p:sldId id="306" r:id="rId12"/>
    <p:sldId id="357" r:id="rId13"/>
    <p:sldId id="360" r:id="rId14"/>
    <p:sldId id="361" r:id="rId15"/>
    <p:sldId id="370" r:id="rId16"/>
    <p:sldId id="371" r:id="rId17"/>
    <p:sldId id="363" r:id="rId18"/>
    <p:sldId id="376" r:id="rId19"/>
    <p:sldId id="344" r:id="rId20"/>
    <p:sldId id="313" r:id="rId21"/>
    <p:sldId id="339" r:id="rId22"/>
    <p:sldId id="372" r:id="rId23"/>
    <p:sldId id="373" r:id="rId24"/>
    <p:sldId id="374" r:id="rId25"/>
    <p:sldId id="375" r:id="rId26"/>
    <p:sldId id="340" r:id="rId27"/>
    <p:sldId id="341" r:id="rId28"/>
    <p:sldId id="304" r:id="rId29"/>
    <p:sldId id="343" r:id="rId30"/>
    <p:sldId id="288" r:id="rId31"/>
    <p:sldId id="287" r:id="rId32"/>
    <p:sldId id="333" r:id="rId33"/>
    <p:sldId id="334" r:id="rId34"/>
    <p:sldId id="366" r:id="rId35"/>
    <p:sldId id="367" r:id="rId36"/>
    <p:sldId id="368" r:id="rId37"/>
    <p:sldId id="369" r:id="rId38"/>
    <p:sldId id="309" r:id="rId39"/>
    <p:sldId id="321" r:id="rId40"/>
    <p:sldId id="292" r:id="rId41"/>
    <p:sldId id="290" r:id="rId42"/>
    <p:sldId id="337" r:id="rId43"/>
    <p:sldId id="33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706" autoAdjust="0"/>
    <p:restoredTop sz="72209" autoAdjust="0"/>
  </p:normalViewPr>
  <p:slideViewPr>
    <p:cSldViewPr snapToGrid="0" showGuides="1">
      <p:cViewPr varScale="1">
        <p:scale>
          <a:sx n="53" d="100"/>
          <a:sy n="53" d="100"/>
        </p:scale>
        <p:origin x="1020" y="66"/>
      </p:cViewPr>
      <p:guideLst>
        <p:guide orient="horz" pos="2184"/>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ngs-s-brunswick\ngs\shared\OPUS\OPUS%20solutions%20shared%20statistics%20from%20usag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ln>
                  <a:noFill/>
                </a:ln>
                <a:solidFill>
                  <a:schemeClr val="tx1">
                    <a:lumMod val="65000"/>
                    <a:lumOff val="35000"/>
                  </a:schemeClr>
                </a:solidFill>
                <a:latin typeface="+mn-lt"/>
                <a:ea typeface="+mn-ea"/>
                <a:cs typeface="+mn-cs"/>
              </a:defRPr>
            </a:pPr>
            <a:r>
              <a:rPr lang="en-US" sz="1600" b="1"/>
              <a:t>Shared OPUS solutions by Month &amp; Year</a:t>
            </a:r>
          </a:p>
        </c:rich>
      </c:tx>
      <c:overlay val="0"/>
      <c:spPr>
        <a:noFill/>
        <a:ln>
          <a:noFill/>
        </a:ln>
        <a:effectLst/>
      </c:spPr>
      <c:txPr>
        <a:bodyPr rot="0" spcFirstLastPara="1" vertOverflow="ellipsis" vert="horz" wrap="square" anchor="ctr" anchorCtr="1"/>
        <a:lstStyle/>
        <a:p>
          <a:pPr>
            <a:defRPr sz="1600" b="0" i="0" u="none" strike="noStrike" kern="1200" spc="0" baseline="0">
              <a:ln>
                <a:noFill/>
              </a:ln>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Sheet1!$M$4</c:f>
              <c:strCache>
                <c:ptCount val="1"/>
                <c:pt idx="0">
                  <c:v>2007</c:v>
                </c:pt>
              </c:strCache>
            </c:strRef>
          </c:tx>
          <c:spPr>
            <a:ln w="28575" cap="rnd">
              <a:solidFill>
                <a:schemeClr val="accent1"/>
              </a:solidFill>
              <a:round/>
            </a:ln>
            <a:effectLst/>
          </c:spPr>
          <c:marker>
            <c:symbol val="none"/>
          </c:marker>
          <c:cat>
            <c:strRef>
              <c:f>Sheet1!$L$5:$L$16</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Sheet1!$M$5:$M$16</c:f>
              <c:numCache>
                <c:formatCode>General</c:formatCode>
                <c:ptCount val="12"/>
                <c:pt idx="11">
                  <c:v>38</c:v>
                </c:pt>
              </c:numCache>
            </c:numRef>
          </c:val>
          <c:smooth val="0"/>
          <c:extLst>
            <c:ext xmlns:c16="http://schemas.microsoft.com/office/drawing/2014/chart" uri="{C3380CC4-5D6E-409C-BE32-E72D297353CC}">
              <c16:uniqueId val="{00000000-A034-4D3B-919C-E0D8200325B0}"/>
            </c:ext>
          </c:extLst>
        </c:ser>
        <c:ser>
          <c:idx val="1"/>
          <c:order val="1"/>
          <c:tx>
            <c:strRef>
              <c:f>Sheet1!$N$4</c:f>
              <c:strCache>
                <c:ptCount val="1"/>
                <c:pt idx="0">
                  <c:v>2008</c:v>
                </c:pt>
              </c:strCache>
            </c:strRef>
          </c:tx>
          <c:spPr>
            <a:ln w="28575" cap="rnd">
              <a:solidFill>
                <a:schemeClr val="accent2"/>
              </a:solidFill>
              <a:round/>
            </a:ln>
            <a:effectLst/>
          </c:spPr>
          <c:marker>
            <c:symbol val="none"/>
          </c:marker>
          <c:cat>
            <c:strRef>
              <c:f>Sheet1!$L$5:$L$16</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Sheet1!$N$5:$N$16</c:f>
              <c:numCache>
                <c:formatCode>General</c:formatCode>
                <c:ptCount val="12"/>
                <c:pt idx="0">
                  <c:v>20</c:v>
                </c:pt>
                <c:pt idx="1">
                  <c:v>20</c:v>
                </c:pt>
                <c:pt idx="2">
                  <c:v>23</c:v>
                </c:pt>
                <c:pt idx="3">
                  <c:v>13</c:v>
                </c:pt>
                <c:pt idx="4">
                  <c:v>38</c:v>
                </c:pt>
                <c:pt idx="5">
                  <c:v>24</c:v>
                </c:pt>
                <c:pt idx="6">
                  <c:v>42</c:v>
                </c:pt>
                <c:pt idx="7">
                  <c:v>50</c:v>
                </c:pt>
                <c:pt idx="8">
                  <c:v>100</c:v>
                </c:pt>
                <c:pt idx="9">
                  <c:v>90</c:v>
                </c:pt>
                <c:pt idx="10">
                  <c:v>63</c:v>
                </c:pt>
                <c:pt idx="11">
                  <c:v>39</c:v>
                </c:pt>
              </c:numCache>
            </c:numRef>
          </c:val>
          <c:smooth val="0"/>
          <c:extLst>
            <c:ext xmlns:c16="http://schemas.microsoft.com/office/drawing/2014/chart" uri="{C3380CC4-5D6E-409C-BE32-E72D297353CC}">
              <c16:uniqueId val="{00000001-A034-4D3B-919C-E0D8200325B0}"/>
            </c:ext>
          </c:extLst>
        </c:ser>
        <c:ser>
          <c:idx val="2"/>
          <c:order val="2"/>
          <c:tx>
            <c:strRef>
              <c:f>Sheet1!$O$4</c:f>
              <c:strCache>
                <c:ptCount val="1"/>
                <c:pt idx="0">
                  <c:v>2009</c:v>
                </c:pt>
              </c:strCache>
            </c:strRef>
          </c:tx>
          <c:spPr>
            <a:ln w="28575" cap="rnd">
              <a:solidFill>
                <a:schemeClr val="accent3"/>
              </a:solidFill>
              <a:round/>
            </a:ln>
            <a:effectLst/>
          </c:spPr>
          <c:marker>
            <c:symbol val="none"/>
          </c:marker>
          <c:cat>
            <c:strRef>
              <c:f>Sheet1!$L$5:$L$16</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Sheet1!$O$5:$O$16</c:f>
              <c:numCache>
                <c:formatCode>General</c:formatCode>
                <c:ptCount val="12"/>
                <c:pt idx="0">
                  <c:v>66</c:v>
                </c:pt>
                <c:pt idx="1">
                  <c:v>28</c:v>
                </c:pt>
                <c:pt idx="2">
                  <c:v>72</c:v>
                </c:pt>
                <c:pt idx="3">
                  <c:v>141</c:v>
                </c:pt>
                <c:pt idx="4">
                  <c:v>96</c:v>
                </c:pt>
                <c:pt idx="5">
                  <c:v>63</c:v>
                </c:pt>
                <c:pt idx="6">
                  <c:v>86</c:v>
                </c:pt>
                <c:pt idx="7">
                  <c:v>62</c:v>
                </c:pt>
                <c:pt idx="8">
                  <c:v>170</c:v>
                </c:pt>
                <c:pt idx="9">
                  <c:v>137</c:v>
                </c:pt>
                <c:pt idx="10">
                  <c:v>109</c:v>
                </c:pt>
                <c:pt idx="11">
                  <c:v>123</c:v>
                </c:pt>
              </c:numCache>
            </c:numRef>
          </c:val>
          <c:smooth val="0"/>
          <c:extLst>
            <c:ext xmlns:c16="http://schemas.microsoft.com/office/drawing/2014/chart" uri="{C3380CC4-5D6E-409C-BE32-E72D297353CC}">
              <c16:uniqueId val="{00000002-A034-4D3B-919C-E0D8200325B0}"/>
            </c:ext>
          </c:extLst>
        </c:ser>
        <c:ser>
          <c:idx val="3"/>
          <c:order val="3"/>
          <c:tx>
            <c:strRef>
              <c:f>Sheet1!$P$4</c:f>
              <c:strCache>
                <c:ptCount val="1"/>
                <c:pt idx="0">
                  <c:v>2010</c:v>
                </c:pt>
              </c:strCache>
            </c:strRef>
          </c:tx>
          <c:spPr>
            <a:ln w="28575" cap="rnd">
              <a:solidFill>
                <a:schemeClr val="accent4"/>
              </a:solidFill>
              <a:round/>
            </a:ln>
            <a:effectLst/>
          </c:spPr>
          <c:marker>
            <c:symbol val="none"/>
          </c:marker>
          <c:cat>
            <c:strRef>
              <c:f>Sheet1!$L$5:$L$16</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Sheet1!$P$5:$P$16</c:f>
              <c:numCache>
                <c:formatCode>#,##0</c:formatCode>
                <c:ptCount val="12"/>
                <c:pt idx="0" formatCode="General">
                  <c:v>117</c:v>
                </c:pt>
                <c:pt idx="1">
                  <c:v>146</c:v>
                </c:pt>
                <c:pt idx="2">
                  <c:v>122</c:v>
                </c:pt>
                <c:pt idx="3">
                  <c:v>193</c:v>
                </c:pt>
                <c:pt idx="4">
                  <c:v>164</c:v>
                </c:pt>
                <c:pt idx="5">
                  <c:v>162</c:v>
                </c:pt>
                <c:pt idx="6">
                  <c:v>207</c:v>
                </c:pt>
                <c:pt idx="7">
                  <c:v>192</c:v>
                </c:pt>
                <c:pt idx="8">
                  <c:v>55</c:v>
                </c:pt>
                <c:pt idx="9">
                  <c:v>111</c:v>
                </c:pt>
                <c:pt idx="10">
                  <c:v>133</c:v>
                </c:pt>
                <c:pt idx="11">
                  <c:v>81</c:v>
                </c:pt>
              </c:numCache>
            </c:numRef>
          </c:val>
          <c:smooth val="0"/>
          <c:extLst>
            <c:ext xmlns:c16="http://schemas.microsoft.com/office/drawing/2014/chart" uri="{C3380CC4-5D6E-409C-BE32-E72D297353CC}">
              <c16:uniqueId val="{00000003-A034-4D3B-919C-E0D8200325B0}"/>
            </c:ext>
          </c:extLst>
        </c:ser>
        <c:ser>
          <c:idx val="4"/>
          <c:order val="4"/>
          <c:tx>
            <c:strRef>
              <c:f>Sheet1!$Q$4</c:f>
              <c:strCache>
                <c:ptCount val="1"/>
                <c:pt idx="0">
                  <c:v>2011</c:v>
                </c:pt>
              </c:strCache>
            </c:strRef>
          </c:tx>
          <c:spPr>
            <a:ln w="28575" cap="rnd">
              <a:solidFill>
                <a:schemeClr val="accent5"/>
              </a:solidFill>
              <a:round/>
            </a:ln>
            <a:effectLst/>
          </c:spPr>
          <c:marker>
            <c:symbol val="none"/>
          </c:marker>
          <c:cat>
            <c:strRef>
              <c:f>Sheet1!$L$5:$L$16</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Sheet1!$Q$5:$Q$16</c:f>
              <c:numCache>
                <c:formatCode>#,##0</c:formatCode>
                <c:ptCount val="12"/>
                <c:pt idx="0">
                  <c:v>99</c:v>
                </c:pt>
                <c:pt idx="1">
                  <c:v>113</c:v>
                </c:pt>
                <c:pt idx="2">
                  <c:v>131</c:v>
                </c:pt>
                <c:pt idx="3">
                  <c:v>154</c:v>
                </c:pt>
                <c:pt idx="4">
                  <c:v>114</c:v>
                </c:pt>
                <c:pt idx="5">
                  <c:v>133</c:v>
                </c:pt>
                <c:pt idx="6">
                  <c:v>103</c:v>
                </c:pt>
                <c:pt idx="7">
                  <c:v>124</c:v>
                </c:pt>
                <c:pt idx="8" formatCode="General">
                  <c:v>93</c:v>
                </c:pt>
                <c:pt idx="9">
                  <c:v>113</c:v>
                </c:pt>
                <c:pt idx="10" formatCode="General">
                  <c:v>89</c:v>
                </c:pt>
                <c:pt idx="11" formatCode="General">
                  <c:v>97</c:v>
                </c:pt>
              </c:numCache>
            </c:numRef>
          </c:val>
          <c:smooth val="0"/>
          <c:extLst>
            <c:ext xmlns:c16="http://schemas.microsoft.com/office/drawing/2014/chart" uri="{C3380CC4-5D6E-409C-BE32-E72D297353CC}">
              <c16:uniqueId val="{00000004-A034-4D3B-919C-E0D8200325B0}"/>
            </c:ext>
          </c:extLst>
        </c:ser>
        <c:ser>
          <c:idx val="5"/>
          <c:order val="5"/>
          <c:tx>
            <c:strRef>
              <c:f>Sheet1!$R$4</c:f>
              <c:strCache>
                <c:ptCount val="1"/>
                <c:pt idx="0">
                  <c:v>2012</c:v>
                </c:pt>
              </c:strCache>
            </c:strRef>
          </c:tx>
          <c:spPr>
            <a:ln w="28575" cap="rnd">
              <a:solidFill>
                <a:schemeClr val="accent6"/>
              </a:solidFill>
              <a:round/>
            </a:ln>
            <a:effectLst/>
          </c:spPr>
          <c:marker>
            <c:symbol val="none"/>
          </c:marker>
          <c:cat>
            <c:strRef>
              <c:f>Sheet1!$L$5:$L$16</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Sheet1!$R$5:$R$16</c:f>
              <c:numCache>
                <c:formatCode>General</c:formatCode>
                <c:ptCount val="12"/>
                <c:pt idx="0">
                  <c:v>117</c:v>
                </c:pt>
                <c:pt idx="1">
                  <c:v>114</c:v>
                </c:pt>
                <c:pt idx="2">
                  <c:v>92</c:v>
                </c:pt>
                <c:pt idx="3">
                  <c:v>142</c:v>
                </c:pt>
                <c:pt idx="4">
                  <c:v>91</c:v>
                </c:pt>
                <c:pt idx="5">
                  <c:v>67</c:v>
                </c:pt>
                <c:pt idx="6">
                  <c:v>77</c:v>
                </c:pt>
                <c:pt idx="7">
                  <c:v>39</c:v>
                </c:pt>
                <c:pt idx="8">
                  <c:v>85</c:v>
                </c:pt>
                <c:pt idx="9">
                  <c:v>99</c:v>
                </c:pt>
                <c:pt idx="10">
                  <c:v>53</c:v>
                </c:pt>
                <c:pt idx="11">
                  <c:v>198</c:v>
                </c:pt>
              </c:numCache>
            </c:numRef>
          </c:val>
          <c:smooth val="0"/>
          <c:extLst>
            <c:ext xmlns:c16="http://schemas.microsoft.com/office/drawing/2014/chart" uri="{C3380CC4-5D6E-409C-BE32-E72D297353CC}">
              <c16:uniqueId val="{00000005-A034-4D3B-919C-E0D8200325B0}"/>
            </c:ext>
          </c:extLst>
        </c:ser>
        <c:ser>
          <c:idx val="6"/>
          <c:order val="6"/>
          <c:tx>
            <c:strRef>
              <c:f>Sheet1!$S$4</c:f>
              <c:strCache>
                <c:ptCount val="1"/>
                <c:pt idx="0">
                  <c:v>2013</c:v>
                </c:pt>
              </c:strCache>
            </c:strRef>
          </c:tx>
          <c:spPr>
            <a:ln w="28575" cap="rnd">
              <a:solidFill>
                <a:schemeClr val="accent1">
                  <a:lumMod val="60000"/>
                </a:schemeClr>
              </a:solidFill>
              <a:round/>
            </a:ln>
            <a:effectLst/>
          </c:spPr>
          <c:marker>
            <c:symbol val="none"/>
          </c:marker>
          <c:cat>
            <c:strRef>
              <c:f>Sheet1!$L$5:$L$16</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Sheet1!$S$5:$S$16</c:f>
              <c:numCache>
                <c:formatCode>General</c:formatCode>
                <c:ptCount val="12"/>
                <c:pt idx="0">
                  <c:v>94</c:v>
                </c:pt>
                <c:pt idx="1">
                  <c:v>35</c:v>
                </c:pt>
                <c:pt idx="2">
                  <c:v>64</c:v>
                </c:pt>
                <c:pt idx="3">
                  <c:v>85</c:v>
                </c:pt>
                <c:pt idx="4">
                  <c:v>132</c:v>
                </c:pt>
                <c:pt idx="5">
                  <c:v>112</c:v>
                </c:pt>
                <c:pt idx="6">
                  <c:v>146</c:v>
                </c:pt>
                <c:pt idx="7">
                  <c:v>294</c:v>
                </c:pt>
                <c:pt idx="8">
                  <c:v>181</c:v>
                </c:pt>
                <c:pt idx="9" formatCode="#,##0">
                  <c:v>124</c:v>
                </c:pt>
                <c:pt idx="10" formatCode="#,##0">
                  <c:v>122</c:v>
                </c:pt>
                <c:pt idx="11" formatCode="#,##0">
                  <c:v>140</c:v>
                </c:pt>
              </c:numCache>
            </c:numRef>
          </c:val>
          <c:smooth val="0"/>
          <c:extLst>
            <c:ext xmlns:c16="http://schemas.microsoft.com/office/drawing/2014/chart" uri="{C3380CC4-5D6E-409C-BE32-E72D297353CC}">
              <c16:uniqueId val="{00000006-A034-4D3B-919C-E0D8200325B0}"/>
            </c:ext>
          </c:extLst>
        </c:ser>
        <c:ser>
          <c:idx val="7"/>
          <c:order val="7"/>
          <c:tx>
            <c:strRef>
              <c:f>Sheet1!$T$4</c:f>
              <c:strCache>
                <c:ptCount val="1"/>
                <c:pt idx="0">
                  <c:v>2014</c:v>
                </c:pt>
              </c:strCache>
            </c:strRef>
          </c:tx>
          <c:spPr>
            <a:ln w="28575" cap="rnd">
              <a:solidFill>
                <a:schemeClr val="accent2">
                  <a:lumMod val="60000"/>
                </a:schemeClr>
              </a:solidFill>
              <a:round/>
            </a:ln>
            <a:effectLst/>
          </c:spPr>
          <c:marker>
            <c:symbol val="none"/>
          </c:marker>
          <c:cat>
            <c:strRef>
              <c:f>Sheet1!$L$5:$L$16</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Sheet1!$T$5:$T$16</c:f>
              <c:numCache>
                <c:formatCode>General</c:formatCode>
                <c:ptCount val="12"/>
                <c:pt idx="0">
                  <c:v>121</c:v>
                </c:pt>
                <c:pt idx="1">
                  <c:v>90</c:v>
                </c:pt>
                <c:pt idx="2">
                  <c:v>351</c:v>
                </c:pt>
                <c:pt idx="3">
                  <c:v>260</c:v>
                </c:pt>
                <c:pt idx="4">
                  <c:v>273</c:v>
                </c:pt>
                <c:pt idx="5">
                  <c:v>187</c:v>
                </c:pt>
                <c:pt idx="6">
                  <c:v>117</c:v>
                </c:pt>
                <c:pt idx="7">
                  <c:v>165</c:v>
                </c:pt>
                <c:pt idx="8">
                  <c:v>167</c:v>
                </c:pt>
                <c:pt idx="9">
                  <c:v>214</c:v>
                </c:pt>
                <c:pt idx="10">
                  <c:v>152</c:v>
                </c:pt>
                <c:pt idx="11">
                  <c:v>124</c:v>
                </c:pt>
              </c:numCache>
            </c:numRef>
          </c:val>
          <c:smooth val="0"/>
          <c:extLst>
            <c:ext xmlns:c16="http://schemas.microsoft.com/office/drawing/2014/chart" uri="{C3380CC4-5D6E-409C-BE32-E72D297353CC}">
              <c16:uniqueId val="{00000007-A034-4D3B-919C-E0D8200325B0}"/>
            </c:ext>
          </c:extLst>
        </c:ser>
        <c:ser>
          <c:idx val="8"/>
          <c:order val="8"/>
          <c:tx>
            <c:strRef>
              <c:f>Sheet1!$U$4</c:f>
              <c:strCache>
                <c:ptCount val="1"/>
                <c:pt idx="0">
                  <c:v>2015</c:v>
                </c:pt>
              </c:strCache>
            </c:strRef>
          </c:tx>
          <c:spPr>
            <a:ln w="28575" cap="rnd">
              <a:solidFill>
                <a:schemeClr val="accent3">
                  <a:lumMod val="60000"/>
                </a:schemeClr>
              </a:solidFill>
              <a:round/>
            </a:ln>
            <a:effectLst/>
          </c:spPr>
          <c:marker>
            <c:symbol val="none"/>
          </c:marker>
          <c:cat>
            <c:strRef>
              <c:f>Sheet1!$L$5:$L$16</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Sheet1!$U$5:$U$16</c:f>
              <c:numCache>
                <c:formatCode>General</c:formatCode>
                <c:ptCount val="12"/>
                <c:pt idx="0">
                  <c:v>108</c:v>
                </c:pt>
                <c:pt idx="1">
                  <c:v>146</c:v>
                </c:pt>
                <c:pt idx="2">
                  <c:v>267</c:v>
                </c:pt>
                <c:pt idx="3">
                  <c:v>225</c:v>
                </c:pt>
                <c:pt idx="4">
                  <c:v>113</c:v>
                </c:pt>
                <c:pt idx="5">
                  <c:v>153</c:v>
                </c:pt>
                <c:pt idx="6">
                  <c:v>86</c:v>
                </c:pt>
                <c:pt idx="7">
                  <c:v>109</c:v>
                </c:pt>
                <c:pt idx="8">
                  <c:v>172</c:v>
                </c:pt>
                <c:pt idx="9" formatCode="#,##0">
                  <c:v>107</c:v>
                </c:pt>
                <c:pt idx="10" formatCode="#,##0">
                  <c:v>127</c:v>
                </c:pt>
                <c:pt idx="11" formatCode="#,##0">
                  <c:v>133</c:v>
                </c:pt>
              </c:numCache>
            </c:numRef>
          </c:val>
          <c:smooth val="0"/>
          <c:extLst>
            <c:ext xmlns:c16="http://schemas.microsoft.com/office/drawing/2014/chart" uri="{C3380CC4-5D6E-409C-BE32-E72D297353CC}">
              <c16:uniqueId val="{00000008-A034-4D3B-919C-E0D8200325B0}"/>
            </c:ext>
          </c:extLst>
        </c:ser>
        <c:ser>
          <c:idx val="9"/>
          <c:order val="9"/>
          <c:tx>
            <c:strRef>
              <c:f>Sheet1!$V$4</c:f>
              <c:strCache>
                <c:ptCount val="1"/>
                <c:pt idx="0">
                  <c:v>2016</c:v>
                </c:pt>
              </c:strCache>
            </c:strRef>
          </c:tx>
          <c:spPr>
            <a:ln w="28575" cap="rnd">
              <a:solidFill>
                <a:schemeClr val="accent4">
                  <a:lumMod val="60000"/>
                </a:schemeClr>
              </a:solidFill>
              <a:round/>
            </a:ln>
            <a:effectLst/>
          </c:spPr>
          <c:marker>
            <c:symbol val="none"/>
          </c:marker>
          <c:cat>
            <c:strRef>
              <c:f>Sheet1!$L$5:$L$16</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Sheet1!$V$5:$V$16</c:f>
              <c:numCache>
                <c:formatCode>General</c:formatCode>
                <c:ptCount val="12"/>
                <c:pt idx="0">
                  <c:v>236</c:v>
                </c:pt>
                <c:pt idx="1">
                  <c:v>244</c:v>
                </c:pt>
                <c:pt idx="2">
                  <c:v>291</c:v>
                </c:pt>
                <c:pt idx="3">
                  <c:v>256</c:v>
                </c:pt>
                <c:pt idx="4">
                  <c:v>248</c:v>
                </c:pt>
                <c:pt idx="5">
                  <c:v>250</c:v>
                </c:pt>
                <c:pt idx="6">
                  <c:v>143</c:v>
                </c:pt>
                <c:pt idx="7">
                  <c:v>207</c:v>
                </c:pt>
                <c:pt idx="8">
                  <c:v>198</c:v>
                </c:pt>
                <c:pt idx="9">
                  <c:v>141</c:v>
                </c:pt>
                <c:pt idx="10">
                  <c:v>129</c:v>
                </c:pt>
                <c:pt idx="11">
                  <c:v>169</c:v>
                </c:pt>
              </c:numCache>
            </c:numRef>
          </c:val>
          <c:smooth val="0"/>
          <c:extLst>
            <c:ext xmlns:c16="http://schemas.microsoft.com/office/drawing/2014/chart" uri="{C3380CC4-5D6E-409C-BE32-E72D297353CC}">
              <c16:uniqueId val="{00000009-A034-4D3B-919C-E0D8200325B0}"/>
            </c:ext>
          </c:extLst>
        </c:ser>
        <c:ser>
          <c:idx val="10"/>
          <c:order val="10"/>
          <c:tx>
            <c:strRef>
              <c:f>Sheet1!$W$4</c:f>
              <c:strCache>
                <c:ptCount val="1"/>
                <c:pt idx="0">
                  <c:v>2017</c:v>
                </c:pt>
              </c:strCache>
            </c:strRef>
          </c:tx>
          <c:spPr>
            <a:ln w="28575" cap="rnd">
              <a:solidFill>
                <a:schemeClr val="accent5">
                  <a:lumMod val="60000"/>
                </a:schemeClr>
              </a:solidFill>
              <a:round/>
            </a:ln>
            <a:effectLst/>
          </c:spPr>
          <c:marker>
            <c:symbol val="none"/>
          </c:marker>
          <c:cat>
            <c:strRef>
              <c:f>Sheet1!$L$5:$L$16</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Sheet1!$W$5:$W$16</c:f>
              <c:numCache>
                <c:formatCode>General</c:formatCode>
                <c:ptCount val="12"/>
                <c:pt idx="0">
                  <c:v>202</c:v>
                </c:pt>
                <c:pt idx="1">
                  <c:v>168</c:v>
                </c:pt>
                <c:pt idx="2">
                  <c:v>387</c:v>
                </c:pt>
                <c:pt idx="3">
                  <c:v>298</c:v>
                </c:pt>
                <c:pt idx="4">
                  <c:v>229</c:v>
                </c:pt>
                <c:pt idx="5">
                  <c:v>201</c:v>
                </c:pt>
                <c:pt idx="6">
                  <c:v>254</c:v>
                </c:pt>
                <c:pt idx="7">
                  <c:v>187</c:v>
                </c:pt>
                <c:pt idx="8">
                  <c:v>186</c:v>
                </c:pt>
                <c:pt idx="9" formatCode="#,##0">
                  <c:v>186</c:v>
                </c:pt>
                <c:pt idx="10" formatCode="#,##0">
                  <c:v>92</c:v>
                </c:pt>
                <c:pt idx="11" formatCode="#,##0">
                  <c:v>169</c:v>
                </c:pt>
              </c:numCache>
            </c:numRef>
          </c:val>
          <c:smooth val="0"/>
          <c:extLst>
            <c:ext xmlns:c16="http://schemas.microsoft.com/office/drawing/2014/chart" uri="{C3380CC4-5D6E-409C-BE32-E72D297353CC}">
              <c16:uniqueId val="{0000000A-A034-4D3B-919C-E0D8200325B0}"/>
            </c:ext>
          </c:extLst>
        </c:ser>
        <c:ser>
          <c:idx val="11"/>
          <c:order val="11"/>
          <c:tx>
            <c:strRef>
              <c:f>Sheet1!$X$4</c:f>
              <c:strCache>
                <c:ptCount val="1"/>
                <c:pt idx="0">
                  <c:v>2018</c:v>
                </c:pt>
              </c:strCache>
            </c:strRef>
          </c:tx>
          <c:spPr>
            <a:ln w="28575" cap="rnd">
              <a:solidFill>
                <a:srgbClr val="FF0000"/>
              </a:solidFill>
              <a:round/>
            </a:ln>
            <a:effectLst/>
          </c:spPr>
          <c:marker>
            <c:symbol val="none"/>
          </c:marker>
          <c:cat>
            <c:strRef>
              <c:f>Sheet1!$L$5:$L$16</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Sheet1!$X$5:$X$16</c:f>
              <c:numCache>
                <c:formatCode>General</c:formatCode>
                <c:ptCount val="12"/>
                <c:pt idx="0">
                  <c:v>178</c:v>
                </c:pt>
                <c:pt idx="1">
                  <c:v>359</c:v>
                </c:pt>
                <c:pt idx="2">
                  <c:v>712</c:v>
                </c:pt>
                <c:pt idx="3">
                  <c:v>988</c:v>
                </c:pt>
                <c:pt idx="4">
                  <c:v>741</c:v>
                </c:pt>
                <c:pt idx="5">
                  <c:v>592</c:v>
                </c:pt>
                <c:pt idx="6">
                  <c:v>770</c:v>
                </c:pt>
                <c:pt idx="7">
                  <c:v>1489</c:v>
                </c:pt>
                <c:pt idx="8">
                  <c:v>966</c:v>
                </c:pt>
                <c:pt idx="9">
                  <c:v>233</c:v>
                </c:pt>
                <c:pt idx="10">
                  <c:v>302</c:v>
                </c:pt>
                <c:pt idx="11">
                  <c:v>241</c:v>
                </c:pt>
              </c:numCache>
            </c:numRef>
          </c:val>
          <c:smooth val="0"/>
          <c:extLst>
            <c:ext xmlns:c16="http://schemas.microsoft.com/office/drawing/2014/chart" uri="{C3380CC4-5D6E-409C-BE32-E72D297353CC}">
              <c16:uniqueId val="{0000000B-A034-4D3B-919C-E0D8200325B0}"/>
            </c:ext>
          </c:extLst>
        </c:ser>
        <c:ser>
          <c:idx val="12"/>
          <c:order val="12"/>
          <c:tx>
            <c:strRef>
              <c:f>Sheet1!$Y$4</c:f>
              <c:strCache>
                <c:ptCount val="1"/>
                <c:pt idx="0">
                  <c:v>2019</c:v>
                </c:pt>
              </c:strCache>
            </c:strRef>
          </c:tx>
          <c:spPr>
            <a:ln w="28575" cap="rnd">
              <a:solidFill>
                <a:schemeClr val="tx1"/>
              </a:solidFill>
              <a:round/>
            </a:ln>
            <a:effectLst/>
          </c:spPr>
          <c:marker>
            <c:symbol val="none"/>
          </c:marker>
          <c:cat>
            <c:strRef>
              <c:f>Sheet1!$L$5:$L$16</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Sheet1!$Y$5:$Y$16</c:f>
              <c:numCache>
                <c:formatCode>General</c:formatCode>
                <c:ptCount val="12"/>
                <c:pt idx="0">
                  <c:v>221</c:v>
                </c:pt>
                <c:pt idx="1">
                  <c:v>176</c:v>
                </c:pt>
                <c:pt idx="2">
                  <c:v>341</c:v>
                </c:pt>
                <c:pt idx="3">
                  <c:v>202</c:v>
                </c:pt>
                <c:pt idx="4">
                  <c:v>210</c:v>
                </c:pt>
                <c:pt idx="5">
                  <c:v>244</c:v>
                </c:pt>
                <c:pt idx="6">
                  <c:v>362</c:v>
                </c:pt>
                <c:pt idx="7">
                  <c:v>440</c:v>
                </c:pt>
                <c:pt idx="8">
                  <c:v>566</c:v>
                </c:pt>
                <c:pt idx="9" formatCode="#,##0">
                  <c:v>446</c:v>
                </c:pt>
                <c:pt idx="10" formatCode="#,##0">
                  <c:v>560</c:v>
                </c:pt>
                <c:pt idx="11" formatCode="#,##0">
                  <c:v>636</c:v>
                </c:pt>
              </c:numCache>
            </c:numRef>
          </c:val>
          <c:smooth val="0"/>
          <c:extLst>
            <c:ext xmlns:c16="http://schemas.microsoft.com/office/drawing/2014/chart" uri="{C3380CC4-5D6E-409C-BE32-E72D297353CC}">
              <c16:uniqueId val="{0000000C-A034-4D3B-919C-E0D8200325B0}"/>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smooth val="0"/>
        <c:axId val="573001736"/>
        <c:axId val="572999768"/>
      </c:lineChart>
      <c:catAx>
        <c:axId val="573001736"/>
        <c:scaling>
          <c:orientation val="minMax"/>
        </c:scaling>
        <c:delete val="0"/>
        <c:axPos val="b"/>
        <c:title>
          <c:overlay val="0"/>
          <c:spPr>
            <a:noFill/>
            <a:ln>
              <a:noFill/>
            </a:ln>
            <a:effectLst/>
          </c:spPr>
          <c:txPr>
            <a:bodyPr rot="0" spcFirstLastPara="1" vertOverflow="ellipsis" vert="horz" wrap="square" anchor="ctr" anchorCtr="1"/>
            <a:lstStyle/>
            <a:p>
              <a:pPr>
                <a:defRPr sz="1000" b="0" i="0" u="none" strike="noStrike" kern="1200" baseline="0">
                  <a:ln>
                    <a:noFill/>
                  </a:ln>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ln>
                  <a:noFill/>
                </a:ln>
                <a:solidFill>
                  <a:schemeClr val="tx1">
                    <a:lumMod val="65000"/>
                    <a:lumOff val="35000"/>
                  </a:schemeClr>
                </a:solidFill>
                <a:latin typeface="+mn-lt"/>
                <a:ea typeface="+mn-ea"/>
                <a:cs typeface="+mn-cs"/>
              </a:defRPr>
            </a:pPr>
            <a:endParaRPr lang="en-US"/>
          </a:p>
        </c:txPr>
        <c:crossAx val="572999768"/>
        <c:crosses val="autoZero"/>
        <c:auto val="1"/>
        <c:lblAlgn val="ctr"/>
        <c:lblOffset val="100"/>
        <c:noMultiLvlLbl val="0"/>
      </c:catAx>
      <c:valAx>
        <c:axId val="5729997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ln>
                      <a:noFill/>
                    </a:ln>
                    <a:solidFill>
                      <a:schemeClr val="tx1">
                        <a:lumMod val="65000"/>
                        <a:lumOff val="35000"/>
                      </a:schemeClr>
                    </a:solidFill>
                    <a:latin typeface="+mn-lt"/>
                    <a:ea typeface="+mn-ea"/>
                    <a:cs typeface="+mn-cs"/>
                  </a:defRPr>
                </a:pPr>
                <a:r>
                  <a:rPr lang="en-US"/>
                  <a:t># of Shared OPUS Solutions</a:t>
                </a:r>
              </a:p>
            </c:rich>
          </c:tx>
          <c:overlay val="0"/>
          <c:spPr>
            <a:noFill/>
            <a:ln>
              <a:noFill/>
            </a:ln>
            <a:effectLst/>
          </c:spPr>
          <c:txPr>
            <a:bodyPr rot="-5400000" spcFirstLastPara="1" vertOverflow="ellipsis" vert="horz" wrap="square" anchor="ctr" anchorCtr="1"/>
            <a:lstStyle/>
            <a:p>
              <a:pPr>
                <a:defRPr sz="1000" b="0" i="0" u="none" strike="noStrike" kern="1200" baseline="0">
                  <a:ln>
                    <a:noFill/>
                  </a:ln>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ln>
                  <a:noFill/>
                </a:ln>
                <a:solidFill>
                  <a:schemeClr val="tx1">
                    <a:lumMod val="65000"/>
                    <a:lumOff val="35000"/>
                  </a:schemeClr>
                </a:solidFill>
                <a:latin typeface="+mn-lt"/>
                <a:ea typeface="+mn-ea"/>
                <a:cs typeface="+mn-cs"/>
              </a:defRPr>
            </a:pPr>
            <a:endParaRPr lang="en-US"/>
          </a:p>
        </c:txPr>
        <c:crossAx val="573001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ln>
                <a:noFill/>
              </a:ln>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ln>
            <a:noFill/>
          </a:ln>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0EA757-64B5-4DEC-B734-61199D29514C}" type="datetimeFigureOut">
              <a:rPr lang="en-US" smtClean="0"/>
              <a:t>2/10/2020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A5E47A-0680-4AA2-9068-4BB6DB6165E5}" type="slidenum">
              <a:rPr lang="en-US" smtClean="0"/>
              <a:t>‹#›</a:t>
            </a:fld>
            <a:endParaRPr lang="en-US"/>
          </a:p>
        </p:txBody>
      </p:sp>
    </p:spTree>
    <p:extLst>
      <p:ext uri="{BB962C8B-B14F-4D97-AF65-F5344CB8AC3E}">
        <p14:creationId xmlns:p14="http://schemas.microsoft.com/office/powerpoint/2010/main" val="342903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Gill Sans MT" panose="020B0502020104020203" pitchFamily="34" charset="0"/>
                <a:ea typeface="MS PGothic" panose="020B0600070205080204" pitchFamily="34" charset="-128"/>
              </a:defRPr>
            </a:lvl1pPr>
            <a:lvl2pPr marL="742950" indent="-285750">
              <a:spcBef>
                <a:spcPct val="30000"/>
              </a:spcBef>
              <a:defRPr sz="1200">
                <a:solidFill>
                  <a:schemeClr val="tx1"/>
                </a:solidFill>
                <a:latin typeface="Gill Sans MT" panose="020B0502020104020203" pitchFamily="34" charset="0"/>
                <a:ea typeface="MS PGothic" panose="020B0600070205080204" pitchFamily="34" charset="-128"/>
              </a:defRPr>
            </a:lvl2pPr>
            <a:lvl3pPr marL="1143000" indent="-228600">
              <a:spcBef>
                <a:spcPct val="30000"/>
              </a:spcBef>
              <a:defRPr sz="1200">
                <a:solidFill>
                  <a:schemeClr val="tx1"/>
                </a:solidFill>
                <a:latin typeface="Gill Sans MT" panose="020B0502020104020203" pitchFamily="34" charset="0"/>
                <a:ea typeface="MS PGothic" panose="020B0600070205080204" pitchFamily="34" charset="-128"/>
              </a:defRPr>
            </a:lvl3pPr>
            <a:lvl4pPr marL="1600200" indent="-228600">
              <a:spcBef>
                <a:spcPct val="30000"/>
              </a:spcBef>
              <a:defRPr sz="1200">
                <a:solidFill>
                  <a:schemeClr val="tx1"/>
                </a:solidFill>
                <a:latin typeface="Gill Sans MT" panose="020B0502020104020203" pitchFamily="34" charset="0"/>
                <a:ea typeface="MS PGothic" panose="020B0600070205080204" pitchFamily="34" charset="-128"/>
              </a:defRPr>
            </a:lvl4pPr>
            <a:lvl5pPr marL="2057400" indent="-228600">
              <a:spcBef>
                <a:spcPct val="30000"/>
              </a:spcBef>
              <a:defRPr sz="12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9pPr>
          </a:lstStyle>
          <a:p>
            <a:pPr>
              <a:spcBef>
                <a:spcPct val="0"/>
              </a:spcBef>
            </a:pPr>
            <a:fld id="{97C9DD58-F2F8-4949-BBEA-4BF906F170B1}" type="slidenum">
              <a:rPr lang="en-US" altLang="en-US" smtClean="0">
                <a:solidFill>
                  <a:srgbClr val="000000"/>
                </a:solidFill>
                <a:latin typeface="Arial" panose="020B0604020202020204" pitchFamily="34" charset="0"/>
              </a:rPr>
              <a:pPr>
                <a:spcBef>
                  <a:spcPct val="0"/>
                </a:spcBef>
              </a:pPr>
              <a:t>2</a:t>
            </a:fld>
            <a:endParaRPr lang="en-US" altLang="en-US" smtClean="0">
              <a:solidFill>
                <a:srgbClr val="000000"/>
              </a:solidFill>
              <a:latin typeface="Arial" panose="020B0604020202020204" pitchFamily="34" charset="0"/>
            </a:endParaRPr>
          </a:p>
        </p:txBody>
      </p:sp>
      <p:sp>
        <p:nvSpPr>
          <p:cNvPr id="2867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 National Spatial Reference System</a:t>
            </a:r>
          </a:p>
          <a:p>
            <a:pPr lvl="1"/>
            <a:r>
              <a:rPr lang="en-US" altLang="en-US" smtClean="0"/>
              <a:t>The system that NGS has created that meets these requirements and expectations is the National Spatial Reference System.</a:t>
            </a:r>
          </a:p>
          <a:p>
            <a:pPr lvl="1"/>
            <a:r>
              <a:rPr lang="en-US" altLang="en-US" smtClean="0"/>
              <a:t>The National Spatial Reference System (NSRS) includes latitude, longitude and elevation in addition to the National Shoreline and geodetic control.</a:t>
            </a:r>
          </a:p>
          <a:p>
            <a:pPr lvl="1"/>
            <a:r>
              <a:rPr lang="en-US" altLang="en-US" smtClean="0"/>
              <a:t>You can think about geodetic control is the “base map” layer at the base of GIS applications that will get everything aligned.</a:t>
            </a:r>
          </a:p>
          <a:p>
            <a:pPr lvl="1"/>
            <a:r>
              <a:rPr lang="en-US" altLang="en-US" smtClean="0"/>
              <a:t>Two datums that make up the backbone of the NSRS today are:</a:t>
            </a:r>
          </a:p>
          <a:p>
            <a:pPr lvl="2"/>
            <a:r>
              <a:rPr lang="en-US" altLang="en-US" smtClean="0"/>
              <a:t>North American Datum of 1983 (NAD 83)</a:t>
            </a:r>
          </a:p>
          <a:p>
            <a:pPr lvl="2"/>
            <a:r>
              <a:rPr lang="en-US" altLang="en-US" smtClean="0"/>
              <a:t>North American Vertical Datum of 1988 (NAVD 88)</a:t>
            </a:r>
          </a:p>
        </p:txBody>
      </p:sp>
    </p:spTree>
    <p:extLst>
      <p:ext uri="{BB962C8B-B14F-4D97-AF65-F5344CB8AC3E}">
        <p14:creationId xmlns:p14="http://schemas.microsoft.com/office/powerpoint/2010/main" val="126284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noProof="0" dirty="0" smtClean="0">
                <a:ln>
                  <a:noFill/>
                </a:ln>
                <a:solidFill>
                  <a:prstClr val="black"/>
                </a:solidFill>
                <a:effectLst/>
                <a:uLnTx/>
                <a:uFillTx/>
                <a:latin typeface="+mn-lt"/>
                <a:ea typeface="+mn-ea"/>
                <a:cs typeface="+mn-cs"/>
              </a:rPr>
              <a:t>Residuals and</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metadata are then used to evaluate the observations and attempt to determine whether the leveling or GPS observations were more likely to be the source to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fht</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error. If leveling, then throw the mark out as we will likely not get new leveling observations. If the error appears to come from the GPS observations, we added the mark to the priority list for new GPSonBM observations and then use this mark with the new data in our tools, GEOID18, TT,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etc</a:t>
            </a: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Consider adding Slide showing that this Equation will define orthometric heights in NAPGD2022</a:t>
            </a:r>
          </a:p>
          <a:p>
            <a:pPr marL="380990" indent="-380990" defTabSz="609585">
              <a:buFont typeface="Arial" panose="020B0604020202020204" pitchFamily="34" charset="0"/>
              <a:buChar char="•"/>
            </a:pPr>
            <a:r>
              <a:rPr lang="en-US" sz="1200" dirty="0" smtClean="0">
                <a:solidFill>
                  <a:prstClr val="black"/>
                </a:solidFill>
                <a:latin typeface="Helvetica" panose="020B0604020202020204" pitchFamily="34" charset="0"/>
                <a:cs typeface="Helvetica" panose="020B0604020202020204" pitchFamily="34" charset="0"/>
              </a:rPr>
              <a:t>Tremendous amount of work done in-house on state-by-state basis, looking at regional patterns, finding and removing outliers, and evaluating metadata </a:t>
            </a:r>
          </a:p>
          <a:p>
            <a:pPr marL="380990" indent="-380990" defTabSz="609585">
              <a:buFont typeface="Arial" panose="020B0604020202020204" pitchFamily="34" charset="0"/>
              <a:buChar char="•"/>
            </a:pPr>
            <a:endParaRPr lang="en-US" sz="1200" dirty="0" smtClean="0">
              <a:solidFill>
                <a:prstClr val="black"/>
              </a:solidFill>
              <a:latin typeface="Helvetica" panose="020B0604020202020204" pitchFamily="34" charset="0"/>
              <a:cs typeface="Helvetica" panose="020B0604020202020204" pitchFamily="34" charset="0"/>
            </a:endParaRPr>
          </a:p>
          <a:p>
            <a:pPr marL="380990" indent="-380990" defTabSz="609585">
              <a:buFont typeface="Arial" panose="020B0604020202020204" pitchFamily="34" charset="0"/>
              <a:buChar char="•"/>
            </a:pPr>
            <a:r>
              <a:rPr lang="en-US" sz="1200" dirty="0" smtClean="0">
                <a:solidFill>
                  <a:prstClr val="black"/>
                </a:solidFill>
                <a:latin typeface="Helvetica" panose="020B0604020202020204" pitchFamily="34" charset="0"/>
                <a:cs typeface="Helvetica" panose="020B0604020202020204" pitchFamily="34" charset="0"/>
              </a:rPr>
              <a:t>15 Regional webinars to incorporate local knowledge of passive control </a:t>
            </a:r>
            <a:r>
              <a:rPr lang="en-US" sz="1200" dirty="0" err="1" smtClean="0">
                <a:solidFill>
                  <a:prstClr val="black"/>
                </a:solidFill>
                <a:latin typeface="Helvetica" panose="020B0604020202020204" pitchFamily="34" charset="0"/>
                <a:cs typeface="Helvetica" panose="020B0604020202020204" pitchFamily="34" charset="0"/>
              </a:rPr>
              <a:t>netwrok</a:t>
            </a:r>
            <a:r>
              <a:rPr lang="en-US" sz="1200" dirty="0" smtClean="0">
                <a:solidFill>
                  <a:prstClr val="black"/>
                </a:solidFill>
                <a:latin typeface="Helvetica" panose="020B0604020202020204" pitchFamily="34" charset="0"/>
                <a:cs typeface="Helvetica" panose="020B0604020202020204" pitchFamily="34" charset="0"/>
              </a:rPr>
              <a:t> </a:t>
            </a:r>
          </a:p>
          <a:p>
            <a:pPr marL="380990" indent="-380990" defTabSz="609585">
              <a:buFont typeface="Arial" panose="020B0604020202020204" pitchFamily="34" charset="0"/>
              <a:buChar char="•"/>
            </a:pPr>
            <a:endParaRPr lang="en-US" sz="1200" dirty="0" smtClean="0">
              <a:solidFill>
                <a:prstClr val="black"/>
              </a:solidFill>
              <a:latin typeface="Helvetica" panose="020B0604020202020204" pitchFamily="34" charset="0"/>
              <a:cs typeface="Helvetica" panose="020B0604020202020204" pitchFamily="34" charset="0"/>
            </a:endParaRPr>
          </a:p>
          <a:p>
            <a:pPr marL="380990" indent="-380990" defTabSz="609585">
              <a:buFont typeface="Arial" panose="020B0604020202020204" pitchFamily="34" charset="0"/>
              <a:buChar char="•"/>
            </a:pPr>
            <a:r>
              <a:rPr lang="en-US" sz="1200" dirty="0" smtClean="0">
                <a:solidFill>
                  <a:prstClr val="black"/>
                </a:solidFill>
                <a:latin typeface="Helvetica" panose="020B0604020202020204" pitchFamily="34" charset="0"/>
                <a:cs typeface="Helvetica" panose="020B0604020202020204" pitchFamily="34" charset="0"/>
              </a:rPr>
              <a:t>NGS  a high level of confidence in this (See NE Pennsylvania) </a:t>
            </a:r>
          </a:p>
          <a:p>
            <a:pPr marL="380990" indent="-380990" defTabSz="609585">
              <a:buFont typeface="Arial" panose="020B0604020202020204" pitchFamily="34" charset="0"/>
              <a:buChar char="•"/>
            </a:pPr>
            <a:endParaRPr lang="en-US" sz="1200" dirty="0" smtClean="0">
              <a:solidFill>
                <a:prstClr val="black"/>
              </a:solidFill>
              <a:latin typeface="Helvetica" panose="020B0604020202020204" pitchFamily="34" charset="0"/>
              <a:cs typeface="Helvetica" panose="020B0604020202020204" pitchFamily="34" charset="0"/>
            </a:endParaRPr>
          </a:p>
          <a:p>
            <a:pPr marL="380990" indent="-380990" defTabSz="609585">
              <a:buFont typeface="Arial" panose="020B0604020202020204" pitchFamily="34" charset="0"/>
              <a:buChar char="•"/>
            </a:pPr>
            <a:r>
              <a:rPr lang="en-US" sz="1200" dirty="0" smtClean="0">
                <a:solidFill>
                  <a:prstClr val="black"/>
                </a:solidFill>
                <a:latin typeface="Helvetica" panose="020B0604020202020204" pitchFamily="34" charset="0"/>
                <a:cs typeface="Helvetica" panose="020B0604020202020204" pitchFamily="34" charset="0"/>
              </a:rPr>
              <a:t>Provided much cleaner dataset</a:t>
            </a:r>
          </a:p>
          <a:p>
            <a:pPr marL="380990" indent="-380990" defTabSz="609585">
              <a:buFont typeface="Arial" panose="020B0604020202020204" pitchFamily="34" charset="0"/>
              <a:buChar char="•"/>
            </a:pPr>
            <a:endParaRPr lang="en-US" sz="1200" dirty="0" smtClean="0">
              <a:solidFill>
                <a:prstClr val="black"/>
              </a:solidFill>
              <a:latin typeface="Helvetica" panose="020B0604020202020204" pitchFamily="34" charset="0"/>
              <a:cs typeface="Helvetica" panose="020B0604020202020204" pitchFamily="34" charset="0"/>
            </a:endParaRPr>
          </a:p>
          <a:p>
            <a:pPr marL="380990" indent="-380990" defTabSz="609585">
              <a:buFont typeface="Arial" panose="020B0604020202020204" pitchFamily="34" charset="0"/>
              <a:buChar char="•"/>
            </a:pPr>
            <a:r>
              <a:rPr lang="en-US" sz="1200" dirty="0" smtClean="0">
                <a:solidFill>
                  <a:prstClr val="black"/>
                </a:solidFill>
                <a:latin typeface="Helvetica" panose="020B0604020202020204" pitchFamily="34" charset="0"/>
                <a:cs typeface="Helvetica" panose="020B0604020202020204" pitchFamily="34" charset="0"/>
              </a:rPr>
              <a:t>Impacts will be felt by surveyors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9872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7441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smtClean="0"/>
              <a:t>The 2020 GPSonBM Campaign will be kicking off during Surveyor’s Week in March.</a:t>
            </a:r>
          </a:p>
          <a:p>
            <a:pPr marL="0" lvl="0" indent="0" algn="l" rtl="0">
              <a:spcBef>
                <a:spcPts val="0"/>
              </a:spcBef>
              <a:spcAft>
                <a:spcPts val="0"/>
              </a:spcAft>
              <a:buNone/>
            </a:pPr>
            <a:r>
              <a:rPr lang="en-US" dirty="0" smtClean="0"/>
              <a:t>Local data improves the local accuracy of national scale products and tools.</a:t>
            </a:r>
          </a:p>
          <a:p>
            <a:pPr marL="0" lvl="0" indent="0" algn="l" rtl="0">
              <a:spcBef>
                <a:spcPts val="0"/>
              </a:spcBef>
              <a:spcAft>
                <a:spcPts val="0"/>
              </a:spcAft>
              <a:buNone/>
            </a:pPr>
            <a:r>
              <a:rPr lang="en-US" dirty="0" smtClean="0"/>
              <a:t>2018 GPSonBM Priority marks were targeted to fill data gaps and reduce uncertainty in GEOID18 which replaced GEOID12B </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New </a:t>
            </a:r>
            <a:r>
              <a:rPr lang="en-US" dirty="0" err="1" smtClean="0"/>
              <a:t>GSPonBM</a:t>
            </a:r>
            <a:r>
              <a:rPr lang="en-US" dirty="0" smtClean="0"/>
              <a:t> efforts in 2020 will focus on collecting data to improve the transformation tools to the new datums in 2022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249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137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Move up to intro</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788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1885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2830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6286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A5E47A-0680-4AA2-9068-4BB6DB6165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329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A5E47A-0680-4AA2-9068-4BB6DB6165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96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Gill Sans MT" panose="020B0502020104020203" pitchFamily="34" charset="0"/>
                <a:ea typeface="MS PGothic" panose="020B0600070205080204" pitchFamily="34" charset="-128"/>
              </a:defRPr>
            </a:lvl1pPr>
            <a:lvl2pPr marL="742950" indent="-285750">
              <a:spcBef>
                <a:spcPct val="30000"/>
              </a:spcBef>
              <a:defRPr sz="1200">
                <a:solidFill>
                  <a:schemeClr val="tx1"/>
                </a:solidFill>
                <a:latin typeface="Gill Sans MT" panose="020B0502020104020203" pitchFamily="34" charset="0"/>
                <a:ea typeface="MS PGothic" panose="020B0600070205080204" pitchFamily="34" charset="-128"/>
              </a:defRPr>
            </a:lvl2pPr>
            <a:lvl3pPr marL="1143000" indent="-228600">
              <a:spcBef>
                <a:spcPct val="30000"/>
              </a:spcBef>
              <a:defRPr sz="1200">
                <a:solidFill>
                  <a:schemeClr val="tx1"/>
                </a:solidFill>
                <a:latin typeface="Gill Sans MT" panose="020B0502020104020203" pitchFamily="34" charset="0"/>
                <a:ea typeface="MS PGothic" panose="020B0600070205080204" pitchFamily="34" charset="-128"/>
              </a:defRPr>
            </a:lvl3pPr>
            <a:lvl4pPr marL="1600200" indent="-228600">
              <a:spcBef>
                <a:spcPct val="30000"/>
              </a:spcBef>
              <a:defRPr sz="1200">
                <a:solidFill>
                  <a:schemeClr val="tx1"/>
                </a:solidFill>
                <a:latin typeface="Gill Sans MT" panose="020B0502020104020203" pitchFamily="34" charset="0"/>
                <a:ea typeface="MS PGothic" panose="020B0600070205080204" pitchFamily="34" charset="-128"/>
              </a:defRPr>
            </a:lvl4pPr>
            <a:lvl5pPr marL="2057400" indent="-228600">
              <a:spcBef>
                <a:spcPct val="30000"/>
              </a:spcBef>
              <a:defRPr sz="12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9pPr>
          </a:lstStyle>
          <a:p>
            <a:pPr>
              <a:spcBef>
                <a:spcPct val="0"/>
              </a:spcBef>
            </a:pPr>
            <a:fld id="{97C9DD58-F2F8-4949-BBEA-4BF906F170B1}" type="slidenum">
              <a:rPr lang="en-US" altLang="en-US" smtClean="0">
                <a:solidFill>
                  <a:srgbClr val="000000"/>
                </a:solidFill>
                <a:latin typeface="Arial" panose="020B0604020202020204" pitchFamily="34" charset="0"/>
              </a:rPr>
              <a:pPr>
                <a:spcBef>
                  <a:spcPct val="0"/>
                </a:spcBef>
              </a:pPr>
              <a:t>3</a:t>
            </a:fld>
            <a:endParaRPr lang="en-US" altLang="en-US" smtClean="0">
              <a:solidFill>
                <a:srgbClr val="000000"/>
              </a:solidFill>
              <a:latin typeface="Arial" panose="020B0604020202020204" pitchFamily="34" charset="0"/>
            </a:endParaRPr>
          </a:p>
        </p:txBody>
      </p:sp>
      <p:sp>
        <p:nvSpPr>
          <p:cNvPr id="2867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 National Spatial Reference System</a:t>
            </a:r>
          </a:p>
          <a:p>
            <a:pPr lvl="1"/>
            <a:r>
              <a:rPr lang="en-US" altLang="en-US" dirty="0" smtClean="0"/>
              <a:t>The system that NGS has created that meets these requirements and expectations is the National Spatial Reference System.</a:t>
            </a:r>
          </a:p>
          <a:p>
            <a:pPr lvl="1"/>
            <a:r>
              <a:rPr lang="en-US" altLang="en-US" dirty="0" smtClean="0"/>
              <a:t>The National Spatial Reference System (NSRS) includes latitude, longitude and elevation in addition to the National Shoreline and geodetic control.</a:t>
            </a:r>
          </a:p>
          <a:p>
            <a:pPr lvl="1"/>
            <a:r>
              <a:rPr lang="en-US" altLang="en-US" dirty="0" smtClean="0"/>
              <a:t>You can think about geodetic control is the “base map” layer at the base of GIS applications that will get everything aligned.</a:t>
            </a:r>
          </a:p>
          <a:p>
            <a:pPr lvl="1"/>
            <a:r>
              <a:rPr lang="en-US" altLang="en-US" dirty="0" smtClean="0"/>
              <a:t>There will be four Terrestrial</a:t>
            </a:r>
            <a:r>
              <a:rPr lang="en-US" altLang="en-US" baseline="0" dirty="0" smtClean="0"/>
              <a:t> Reference Frames, one per tectonic plate. </a:t>
            </a:r>
          </a:p>
          <a:p>
            <a:r>
              <a:rPr lang="en-US" sz="2400" dirty="0" smtClean="0"/>
              <a:t>North American Terrestrial Reference Frame (NATREF 2022)</a:t>
            </a:r>
          </a:p>
          <a:p>
            <a:r>
              <a:rPr lang="en-US" sz="2400" dirty="0" smtClean="0"/>
              <a:t>Caribbean Terrestrial Reference Frame (CATREF 2022)</a:t>
            </a:r>
          </a:p>
          <a:p>
            <a:r>
              <a:rPr lang="en-US" sz="2400" dirty="0" smtClean="0"/>
              <a:t>Pacific Terrestrial Reference Frame (PATREF 2022)</a:t>
            </a:r>
          </a:p>
          <a:p>
            <a:r>
              <a:rPr lang="en-US" sz="2400" dirty="0" smtClean="0"/>
              <a:t>Marianas Terrestrial Reference Frame (MATREF 2022)</a:t>
            </a:r>
          </a:p>
          <a:p>
            <a:endParaRPr lang="en-US" sz="28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800" baseline="0" dirty="0" smtClean="0"/>
              <a:t>And one </a:t>
            </a:r>
            <a:r>
              <a:rPr lang="en-US" altLang="en-US" sz="2800" baseline="0" dirty="0" err="1" smtClean="0"/>
              <a:t>gravimeteric</a:t>
            </a:r>
            <a:r>
              <a:rPr lang="en-US" altLang="en-US" sz="2800" baseline="0" dirty="0" smtClean="0"/>
              <a:t> geoid model that will cover the entire north western Hemisphere of the Earth</a:t>
            </a:r>
            <a:endParaRPr lang="en-US" altLang="en-US" sz="2800" dirty="0" smtClean="0"/>
          </a:p>
          <a:p>
            <a:endParaRPr lang="en-US" sz="2800" b="1" dirty="0" smtClean="0"/>
          </a:p>
          <a:p>
            <a:r>
              <a:rPr lang="en-US" sz="2800" b="1" dirty="0" smtClean="0"/>
              <a:t>North America and Pacific Geopotential Datum (NAPGD 2022)</a:t>
            </a:r>
            <a:endParaRPr lang="en-US" sz="2800" b="1" dirty="0"/>
          </a:p>
        </p:txBody>
      </p:sp>
    </p:spTree>
    <p:extLst>
      <p:ext uri="{BB962C8B-B14F-4D97-AF65-F5344CB8AC3E}">
        <p14:creationId xmlns:p14="http://schemas.microsoft.com/office/powerpoint/2010/main" val="3920470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Better</a:t>
            </a:r>
            <a:r>
              <a:rPr lang="en-US" baseline="0" dirty="0" smtClean="0"/>
              <a:t> solutions with lower RMS are important for creating the hybrid geoid model. The Transformation Tools will need a higher density of data, so we are willing to trade a decrease in accuracy for the ability to get data on many more marks.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900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A5E47A-0680-4AA2-9068-4BB6DB6165E5}" type="slidenum">
              <a:rPr lang="en-US" smtClean="0"/>
              <a:t>31</a:t>
            </a:fld>
            <a:endParaRPr lang="en-US"/>
          </a:p>
        </p:txBody>
      </p:sp>
    </p:spTree>
    <p:extLst>
      <p:ext uri="{BB962C8B-B14F-4D97-AF65-F5344CB8AC3E}">
        <p14:creationId xmlns:p14="http://schemas.microsoft.com/office/powerpoint/2010/main" val="35233810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defRPr/>
            </a:pPr>
            <a:r>
              <a:rPr lang="en-US" dirty="0" smtClean="0"/>
              <a:t>GVX </a:t>
            </a:r>
            <a:r>
              <a:rPr lang="en-US" b="1" u="sng" dirty="0" smtClean="0">
                <a:latin typeface="Times New Roman" panose="02020603050405020304" pitchFamily="18" charset="0"/>
                <a:cs typeface="Times New Roman" panose="02020603050405020304" pitchFamily="18" charset="0"/>
              </a:rPr>
              <a:t>Contains:</a:t>
            </a:r>
          </a:p>
          <a:p>
            <a:pPr>
              <a:defRPr/>
            </a:pPr>
            <a:r>
              <a:rPr lang="en-US" dirty="0" smtClean="0">
                <a:latin typeface="Times New Roman" panose="02020603050405020304" pitchFamily="18" charset="0"/>
                <a:cs typeface="Times New Roman" panose="02020603050405020304" pitchFamily="18" charset="0"/>
              </a:rPr>
              <a:t>Mark-to-mark ECEF vector components (</a:t>
            </a:r>
            <a:r>
              <a:rPr lang="en-US" dirty="0" err="1" smtClean="0">
                <a:latin typeface="Times New Roman" panose="02020603050405020304" pitchFamily="18" charset="0"/>
                <a:cs typeface="Times New Roman" panose="02020603050405020304" pitchFamily="18" charset="0"/>
              </a:rPr>
              <a:t>dX</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dZ</a:t>
            </a:r>
            <a:r>
              <a:rPr lang="en-US" dirty="0" smtClean="0">
                <a:latin typeface="Times New Roman" panose="02020603050405020304" pitchFamily="18" charset="0"/>
                <a:cs typeface="Times New Roman" panose="02020603050405020304" pitchFamily="18" charset="0"/>
              </a:rPr>
              <a:t>)</a:t>
            </a:r>
          </a:p>
          <a:p>
            <a:pPr>
              <a:defRPr/>
            </a:pPr>
            <a:r>
              <a:rPr lang="en-US" dirty="0" smtClean="0">
                <a:latin typeface="Times New Roman" panose="02020603050405020304" pitchFamily="18" charset="0"/>
                <a:cs typeface="Times New Roman" panose="02020603050405020304" pitchFamily="18" charset="0"/>
              </a:rPr>
              <a:t>Standard deviations of vector components</a:t>
            </a:r>
          </a:p>
          <a:p>
            <a:pPr>
              <a:defRPr/>
            </a:pPr>
            <a:r>
              <a:rPr lang="en-US" dirty="0" err="1" smtClean="0">
                <a:latin typeface="Times New Roman" panose="02020603050405020304" pitchFamily="18" charset="0"/>
                <a:cs typeface="Times New Roman" panose="02020603050405020304" pitchFamily="18" charset="0"/>
              </a:rPr>
              <a:t>Covariances</a:t>
            </a:r>
            <a:r>
              <a:rPr lang="en-US" dirty="0" smtClean="0">
                <a:latin typeface="Times New Roman" panose="02020603050405020304" pitchFamily="18" charset="0"/>
                <a:cs typeface="Times New Roman" panose="02020603050405020304" pitchFamily="18" charset="0"/>
              </a:rPr>
              <a:t> of vector components</a:t>
            </a:r>
          </a:p>
          <a:p>
            <a:pPr>
              <a:defRPr/>
            </a:pPr>
            <a:r>
              <a:rPr lang="en-US" dirty="0" smtClean="0">
                <a:latin typeface="Times New Roman" panose="02020603050405020304" pitchFamily="18" charset="0"/>
                <a:cs typeface="Times New Roman" panose="02020603050405020304" pitchFamily="18" charset="0"/>
              </a:rPr>
              <a:t>Reference frame</a:t>
            </a:r>
          </a:p>
          <a:p>
            <a:pPr>
              <a:defRPr/>
            </a:pPr>
            <a:r>
              <a:rPr lang="en-US" dirty="0" smtClean="0">
                <a:latin typeface="Times New Roman" panose="02020603050405020304" pitchFamily="18" charset="0"/>
                <a:cs typeface="Times New Roman" panose="02020603050405020304" pitchFamily="18" charset="0"/>
              </a:rPr>
              <a:t>Start and stop time of observation</a:t>
            </a:r>
          </a:p>
          <a:p>
            <a:pPr>
              <a:defRPr/>
            </a:pPr>
            <a:r>
              <a:rPr lang="en-US" dirty="0" smtClean="0">
                <a:latin typeface="Times New Roman" panose="02020603050405020304" pitchFamily="18" charset="0"/>
                <a:cs typeface="Times New Roman" panose="02020603050405020304" pitchFamily="18" charset="0"/>
              </a:rPr>
              <a:t>A-priori coordinates</a:t>
            </a:r>
          </a:p>
          <a:p>
            <a:endParaRPr lang="en-US" dirty="0"/>
          </a:p>
        </p:txBody>
      </p:sp>
      <p:sp>
        <p:nvSpPr>
          <p:cNvPr id="4" name="Slide Number Placeholder 3"/>
          <p:cNvSpPr>
            <a:spLocks noGrp="1"/>
          </p:cNvSpPr>
          <p:nvPr>
            <p:ph type="sldNum" sz="quarter" idx="10"/>
          </p:nvPr>
        </p:nvSpPr>
        <p:spPr/>
        <p:txBody>
          <a:bodyPr/>
          <a:lstStyle/>
          <a:p>
            <a:fld id="{25A5E47A-0680-4AA2-9068-4BB6DB6165E5}" type="slidenum">
              <a:rPr lang="en-US" smtClean="0"/>
              <a:t>32</a:t>
            </a:fld>
            <a:endParaRPr lang="en-US"/>
          </a:p>
        </p:txBody>
      </p:sp>
    </p:spTree>
    <p:extLst>
      <p:ext uri="{BB962C8B-B14F-4D97-AF65-F5344CB8AC3E}">
        <p14:creationId xmlns:p14="http://schemas.microsoft.com/office/powerpoint/2010/main" val="2534366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Arial" panose="020B0604020202020204" pitchFamily="34" charset="0"/>
                <a:cs typeface="Arial" panose="020B0604020202020204" pitchFamily="34" charset="0"/>
              </a:rPr>
              <a:t>METADATA</a:t>
            </a:r>
            <a:r>
              <a:rPr lang="en-US" dirty="0" smtClean="0">
                <a:latin typeface="Arial" panose="020B0604020202020204" pitchFamily="34" charset="0"/>
                <a:cs typeface="Arial" panose="020B0604020202020204" pitchFamily="34" charset="0"/>
              </a:rPr>
              <a:t> - you must document the datum you are referencing, but the datum itself is not enough. </a:t>
            </a:r>
          </a:p>
          <a:p>
            <a:endParaRPr lang="en-US" dirty="0" smtClean="0"/>
          </a:p>
          <a:p>
            <a:r>
              <a:rPr lang="en-US" dirty="0" smtClean="0"/>
              <a:t>Particularly in time leading up</a:t>
            </a:r>
            <a:r>
              <a:rPr lang="en-US" baseline="0" dirty="0" smtClean="0"/>
              <a:t> to 2022!</a:t>
            </a:r>
            <a:endParaRPr lang="en-US" dirty="0"/>
          </a:p>
        </p:txBody>
      </p:sp>
      <p:sp>
        <p:nvSpPr>
          <p:cNvPr id="4" name="Slide Number Placeholder 3"/>
          <p:cNvSpPr>
            <a:spLocks noGrp="1"/>
          </p:cNvSpPr>
          <p:nvPr>
            <p:ph type="sldNum" sz="quarter" idx="10"/>
          </p:nvPr>
        </p:nvSpPr>
        <p:spPr/>
        <p:txBody>
          <a:bodyPr/>
          <a:lstStyle/>
          <a:p>
            <a:fld id="{8C5A6246-21F9-416C-BD6D-2D5049A04672}" type="slidenum">
              <a:rPr lang="en-US" smtClean="0"/>
              <a:t>35</a:t>
            </a:fld>
            <a:endParaRPr lang="en-US"/>
          </a:p>
        </p:txBody>
      </p:sp>
    </p:spTree>
    <p:extLst>
      <p:ext uri="{BB962C8B-B14F-4D97-AF65-F5344CB8AC3E}">
        <p14:creationId xmlns:p14="http://schemas.microsoft.com/office/powerpoint/2010/main" val="2628879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exact content and format may vary; these general recommendations are specific to projects with a vertical emphasis.</a:t>
            </a:r>
          </a:p>
          <a:p>
            <a:r>
              <a:rPr lang="en-US" i="1" baseline="0" dirty="0" smtClean="0"/>
              <a:t>Also keep a record of source/date of survey whenever possible, even before 2022.</a:t>
            </a:r>
          </a:p>
          <a:p>
            <a:pPr marL="0" indent="0">
              <a:buFont typeface="+mj-lt"/>
              <a:buNone/>
            </a:pPr>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b="1" dirty="0" smtClean="0">
                <a:latin typeface="Arial" panose="020B0604020202020204" pitchFamily="34" charset="0"/>
                <a:cs typeface="Arial" panose="020B0604020202020204" pitchFamily="34" charset="0"/>
              </a:rPr>
              <a:t>Start now: </a:t>
            </a:r>
            <a:r>
              <a:rPr lang="en-US" dirty="0" smtClean="0">
                <a:latin typeface="Arial" panose="020B0604020202020204" pitchFamily="34" charset="0"/>
                <a:cs typeface="Arial" panose="020B0604020202020204" pitchFamily="34" charset="0"/>
              </a:rPr>
              <a:t>Also keep a record of source/date of survey whenever possible, even before 2022.</a:t>
            </a:r>
          </a:p>
          <a:p>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i="1"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36</a:t>
            </a:fld>
            <a:endParaRPr lang="en-US" altLang="en-US"/>
          </a:p>
        </p:txBody>
      </p:sp>
    </p:spTree>
    <p:extLst>
      <p:ext uri="{BB962C8B-B14F-4D97-AF65-F5344CB8AC3E}">
        <p14:creationId xmlns:p14="http://schemas.microsoft.com/office/powerpoint/2010/main" val="13312071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3890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0159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8440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6551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Aligning Floodplain Mapping Data</a:t>
            </a:r>
          </a:p>
          <a:p>
            <a:pPr lvl="1"/>
            <a:r>
              <a:rPr lang="en-US" altLang="en-US" smtClean="0"/>
              <a:t>Aligning everything sounds good, but I thought I’d spend a moment to give a floodplain mapping example to illustrate the importance. In my example, </a:t>
            </a:r>
          </a:p>
          <a:p>
            <a:pPr lvl="2"/>
            <a:r>
              <a:rPr lang="en-US" altLang="en-US" smtClean="0"/>
              <a:t>we might collect airborne or mobile lidar data at some point in time using a particular type of technology; </a:t>
            </a:r>
          </a:p>
          <a:p>
            <a:pPr lvl="2"/>
            <a:r>
              <a:rPr lang="en-US" altLang="en-US" smtClean="0"/>
              <a:t>next we’d generate a stream hydrograph, based on different data collected by a different group at a different point of time.</a:t>
            </a:r>
          </a:p>
          <a:p>
            <a:pPr lvl="2"/>
            <a:r>
              <a:rPr lang="en-US" altLang="en-US" smtClean="0"/>
              <a:t>then, we have a surveyor would complete an elevation certificate using her technology at a different point of time.</a:t>
            </a:r>
          </a:p>
          <a:p>
            <a:pPr lvl="2"/>
            <a:r>
              <a:rPr lang="en-US" altLang="en-US" smtClean="0"/>
              <a:t>Then, finally, we have our final product of a flood insurance rate map.</a:t>
            </a:r>
          </a:p>
          <a:p>
            <a:pPr lvl="1"/>
            <a:r>
              <a:rPr lang="en-US" altLang="en-US" smtClean="0"/>
              <a:t>As you can see - just in the making of a single FIRM, data is collected a different points in time using difference methods, and must reliably be aligned and combined with historical data (in both horizontal and vertical), all to produce a final product in which all of this information is available in one place to assist the planner in appropriate flood mitigation.</a:t>
            </a: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4DF5A3F-B954-4F43-B6C4-A7D058316FF9}" type="slidenum">
              <a:rPr lang="en-US" altLang="en-US" smtClean="0">
                <a:latin typeface="Gill Sans MT" panose="020B0502020104020203" pitchFamily="34" charset="0"/>
              </a:rPr>
              <a:pPr/>
              <a:t>4</a:t>
            </a:fld>
            <a:endParaRPr lang="en-US" altLang="en-US" smtClean="0">
              <a:latin typeface="Gill Sans MT" panose="020B0502020104020203" pitchFamily="34" charset="0"/>
            </a:endParaRPr>
          </a:p>
        </p:txBody>
      </p:sp>
    </p:spTree>
    <p:extLst>
      <p:ext uri="{BB962C8B-B14F-4D97-AF65-F5344CB8AC3E}">
        <p14:creationId xmlns:p14="http://schemas.microsoft.com/office/powerpoint/2010/main" val="2976199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4DF5A3F-B954-4F43-B6C4-A7D058316FF9}" type="slidenum">
              <a:rPr lang="en-US" altLang="en-US" smtClean="0">
                <a:latin typeface="Gill Sans MT" panose="020B0502020104020203" pitchFamily="34" charset="0"/>
              </a:rPr>
              <a:pPr/>
              <a:t>5</a:t>
            </a:fld>
            <a:endParaRPr lang="en-US" altLang="en-US" smtClean="0">
              <a:latin typeface="Gill Sans MT" panose="020B0502020104020203" pitchFamily="34" charset="0"/>
            </a:endParaRPr>
          </a:p>
        </p:txBody>
      </p:sp>
    </p:spTree>
    <p:extLst>
      <p:ext uri="{BB962C8B-B14F-4D97-AF65-F5344CB8AC3E}">
        <p14:creationId xmlns:p14="http://schemas.microsoft.com/office/powerpoint/2010/main" val="841450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NAVD 88 consists of about 800,000 benchmarks</a:t>
            </a:r>
            <a:r>
              <a:rPr lang="en-US" baseline="0" dirty="0" smtClean="0"/>
              <a:t> and ~2.2M km of leveling. Data was collecting over many decades by roving bands of surveyors who walked across the country multiple times over the years, east to west, north to south and back again. It is currently the official vertical datum of the US and is required for federal mapping projects.</a:t>
            </a:r>
          </a:p>
          <a:p>
            <a:r>
              <a:rPr lang="en-US" baseline="0" dirty="0" smtClean="0"/>
              <a:t>GPS data on those leveled marks </a:t>
            </a:r>
            <a:r>
              <a:rPr lang="en-US" dirty="0" smtClean="0"/>
              <a:t>will be used to create GEOID18</a:t>
            </a:r>
            <a:r>
              <a:rPr lang="en-US" baseline="0" dirty="0" smtClean="0"/>
              <a:t> – the model used to derive NAVD88 heights from GPS ellipsoid heights, as well as the transformation tools that will be released with NAPGD2022.</a:t>
            </a:r>
          </a:p>
          <a:p>
            <a:r>
              <a:rPr lang="en-US" baseline="0" dirty="0" smtClean="0"/>
              <a:t>GPS data on those leveled marks </a:t>
            </a:r>
            <a:r>
              <a:rPr lang="en-US" dirty="0" smtClean="0"/>
              <a:t>will be used to create </a:t>
            </a:r>
            <a:r>
              <a:rPr lang="en-US" baseline="0" dirty="0" smtClean="0"/>
              <a:t>the transformation tools that will be released with NAPGD2022.</a:t>
            </a:r>
          </a:p>
          <a:p>
            <a:endParaRPr lang="en-US" baseline="0" dirty="0" smtClean="0"/>
          </a:p>
          <a:p>
            <a:r>
              <a:rPr lang="en-US" baseline="0" dirty="0" smtClean="0"/>
              <a:t>Incredible effort – best tech at the time</a:t>
            </a:r>
          </a:p>
          <a:p>
            <a:r>
              <a:rPr lang="en-US" baseline="0" dirty="0" smtClean="0"/>
              <a:t>BUT:</a:t>
            </a:r>
          </a:p>
          <a:p>
            <a:pPr marL="285750" indent="-285750">
              <a:buFont typeface="Arial" panose="020B0604020202020204" pitchFamily="34" charset="0"/>
              <a:buChar char="•"/>
            </a:pPr>
            <a:r>
              <a:rPr lang="en-US" sz="2400" b="1" dirty="0" smtClean="0"/>
              <a:t>ACCESS!</a:t>
            </a:r>
          </a:p>
          <a:p>
            <a:pPr marL="742950" lvl="8" indent="-285750">
              <a:buFont typeface="Arial" panose="020B0604020202020204" pitchFamily="34" charset="0"/>
              <a:buChar char="•"/>
            </a:pPr>
            <a:r>
              <a:rPr lang="en-US" sz="2400" dirty="0" smtClean="0"/>
              <a:t>Leveling is time intensive and expensive </a:t>
            </a:r>
          </a:p>
          <a:p>
            <a:pPr marL="742950" lvl="7" indent="-285750">
              <a:buFont typeface="Arial" panose="020B0604020202020204" pitchFamily="34" charset="0"/>
              <a:buChar char="•"/>
            </a:pPr>
            <a:r>
              <a:rPr lang="en-US" sz="2400" dirty="0" smtClean="0"/>
              <a:t>Access has</a:t>
            </a:r>
            <a:r>
              <a:rPr lang="en-US" sz="2400" baseline="0" dirty="0" smtClean="0"/>
              <a:t> historically been through passive control, bench marks that you must find </a:t>
            </a:r>
            <a:endParaRPr lang="en-US" sz="2400" dirty="0" smtClean="0"/>
          </a:p>
          <a:p>
            <a:pPr marL="285750" lvl="6" indent="-285750">
              <a:buFont typeface="Arial" panose="020B0604020202020204" pitchFamily="34" charset="0"/>
              <a:buChar char="•"/>
            </a:pPr>
            <a:r>
              <a:rPr lang="en-US" sz="2400" b="1" dirty="0" smtClean="0"/>
              <a:t>Accuracy!</a:t>
            </a:r>
          </a:p>
          <a:p>
            <a:pPr marL="742950" lvl="7" indent="-285750">
              <a:buFont typeface="Arial" panose="020B0604020202020204" pitchFamily="34" charset="0"/>
              <a:buChar char="•"/>
            </a:pPr>
            <a:r>
              <a:rPr lang="en-US" sz="2400" dirty="0" smtClean="0"/>
              <a:t>Distance dependent errors</a:t>
            </a:r>
            <a:r>
              <a:rPr lang="en-US" sz="2400" baseline="0" dirty="0" smtClean="0"/>
              <a:t> can build up, making the overall network less reliable</a:t>
            </a:r>
            <a:endParaRPr lang="en-US" sz="2400" dirty="0" smtClean="0"/>
          </a:p>
          <a:p>
            <a:pPr marL="742950" lvl="7" indent="-285750">
              <a:buFont typeface="Arial" panose="020B0604020202020204" pitchFamily="34" charset="0"/>
              <a:buChar char="•"/>
            </a:pPr>
            <a:r>
              <a:rPr lang="en-US" sz="2400" dirty="0" smtClean="0"/>
              <a:t>Bench mark  can move over time ,</a:t>
            </a:r>
            <a:r>
              <a:rPr lang="en-US" sz="2400" baseline="0" dirty="0" smtClean="0"/>
              <a:t> Only as reliable as the last </a:t>
            </a:r>
            <a:r>
              <a:rPr lang="en-US" sz="2400" baseline="0" dirty="0" err="1" smtClean="0"/>
              <a:t>observation</a:t>
            </a:r>
            <a:r>
              <a:rPr lang="en-US" sz="2400" dirty="0" err="1" smtClean="0"/>
              <a:t>tability</a:t>
            </a:r>
            <a:r>
              <a:rPr lang="en-US" sz="2400" dirty="0" smtClean="0"/>
              <a:t> (referenced to CORS)</a:t>
            </a:r>
          </a:p>
          <a:p>
            <a:pPr marL="285750" lvl="6" indent="-285750">
              <a:buFont typeface="Arial" panose="020B0604020202020204" pitchFamily="34" charset="0"/>
              <a:buChar char="•"/>
            </a:pPr>
            <a:r>
              <a:rPr lang="en-US" sz="2400" b="1" dirty="0" smtClean="0"/>
              <a:t>Consistency!</a:t>
            </a:r>
          </a:p>
          <a:p>
            <a:pPr marL="742950" lvl="7" indent="-285750">
              <a:buFont typeface="Arial" panose="020B0604020202020204" pitchFamily="34" charset="0"/>
              <a:buChar char="•"/>
            </a:pPr>
            <a:r>
              <a:rPr lang="en-US" sz="2400" dirty="0" smtClean="0"/>
              <a:t>Eliminates systematic errors in current datums</a:t>
            </a:r>
          </a:p>
          <a:p>
            <a:pPr marL="742950" lvl="7" indent="-285750">
              <a:buFont typeface="Arial" panose="020B0604020202020204" pitchFamily="34" charset="0"/>
              <a:buChar char="•"/>
            </a:pPr>
            <a:r>
              <a:rPr lang="en-US" sz="2400" dirty="0" smtClean="0"/>
              <a:t>Aligned with global reference frames</a:t>
            </a:r>
          </a:p>
          <a:p>
            <a:pPr marL="742950" lvl="7" indent="-285750">
              <a:buFont typeface="Arial" panose="020B0604020202020204" pitchFamily="34" charset="0"/>
              <a:buChar char="•"/>
            </a:pPr>
            <a:r>
              <a:rPr lang="en-US" sz="2400" dirty="0" smtClean="0"/>
              <a:t>Integrated system for both positions and heights (“elevations”)</a:t>
            </a:r>
            <a:endParaRPr lang="en-US" baseline="0" dirty="0" smtClean="0"/>
          </a:p>
          <a:p>
            <a:r>
              <a:rPr lang="en-US" baseline="0" dirty="0" smtClean="0"/>
              <a:t>But, long time period during which things were moving that we could not adequately account for</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smtClean="0"/>
              <a:t>New reference frames will give coordinates at specific reference epochs and the IFVM will move coordinates through time from the survey epoch to the reference epoch.</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003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b="1" dirty="0" smtClean="0"/>
              <a:t>ACCESS!</a:t>
            </a:r>
          </a:p>
          <a:p>
            <a:pPr marL="742950" lvl="8" indent="-285750">
              <a:buFont typeface="Arial" panose="020B0604020202020204" pitchFamily="34" charset="0"/>
              <a:buChar char="•"/>
            </a:pPr>
            <a:r>
              <a:rPr lang="en-US" sz="2400" dirty="0" smtClean="0"/>
              <a:t>GNSS equipment is fast, inexpensive, reliable (and improving)</a:t>
            </a:r>
          </a:p>
          <a:p>
            <a:pPr marL="742950" lvl="7" indent="-285750">
              <a:buFont typeface="Arial" panose="020B0604020202020204" pitchFamily="34" charset="0"/>
              <a:buChar char="•"/>
            </a:pPr>
            <a:r>
              <a:rPr lang="en-US" sz="2400" dirty="0" smtClean="0"/>
              <a:t>Reduces reliance on finding survey control (“bench marks”)</a:t>
            </a:r>
          </a:p>
          <a:p>
            <a:pPr marL="285750" lvl="6" indent="-285750">
              <a:buFont typeface="Arial" panose="020B0604020202020204" pitchFamily="34" charset="0"/>
              <a:buChar char="•"/>
            </a:pPr>
            <a:r>
              <a:rPr lang="en-US" sz="2400" b="1" dirty="0" smtClean="0"/>
              <a:t>Accuracy!</a:t>
            </a:r>
          </a:p>
          <a:p>
            <a:pPr marL="742950" lvl="7" indent="-285750">
              <a:buFont typeface="Arial" panose="020B0604020202020204" pitchFamily="34" charset="0"/>
              <a:buChar char="•"/>
            </a:pPr>
            <a:r>
              <a:rPr lang="en-US" sz="2400" dirty="0" smtClean="0"/>
              <a:t>Insensitive to distance dependent errors; reliable</a:t>
            </a:r>
          </a:p>
          <a:p>
            <a:pPr marL="742950" lvl="7" indent="-285750">
              <a:buFont typeface="Arial" panose="020B0604020202020204" pitchFamily="34" charset="0"/>
              <a:buChar char="•"/>
            </a:pPr>
            <a:r>
              <a:rPr lang="en-US" sz="2400" dirty="0" smtClean="0"/>
              <a:t>Immune to bench mark stability (referenced to CORS)</a:t>
            </a:r>
          </a:p>
          <a:p>
            <a:pPr marL="285750" lvl="6" indent="-285750">
              <a:buFont typeface="Arial" panose="020B0604020202020204" pitchFamily="34" charset="0"/>
              <a:buChar char="•"/>
            </a:pPr>
            <a:r>
              <a:rPr lang="en-US" sz="2400" b="1" dirty="0" smtClean="0"/>
              <a:t>Consistency!</a:t>
            </a:r>
          </a:p>
          <a:p>
            <a:pPr marL="742950" lvl="7" indent="-285750">
              <a:buFont typeface="Arial" panose="020B0604020202020204" pitchFamily="34" charset="0"/>
              <a:buChar char="•"/>
            </a:pPr>
            <a:r>
              <a:rPr lang="en-US" sz="2400" dirty="0" smtClean="0"/>
              <a:t>Eliminates systematic errors in current datums</a:t>
            </a:r>
          </a:p>
          <a:p>
            <a:pPr marL="742950" lvl="7" indent="-285750">
              <a:buFont typeface="Arial" panose="020B0604020202020204" pitchFamily="34" charset="0"/>
              <a:buChar char="•"/>
            </a:pPr>
            <a:r>
              <a:rPr lang="en-US" sz="2400" dirty="0" smtClean="0"/>
              <a:t>Aligned with global reference frames</a:t>
            </a:r>
          </a:p>
          <a:p>
            <a:pPr marL="742950" lvl="7" indent="-285750">
              <a:buFont typeface="Arial" panose="020B0604020202020204" pitchFamily="34" charset="0"/>
              <a:buChar char="•"/>
            </a:pPr>
            <a:r>
              <a:rPr lang="en-US" sz="2400" dirty="0" smtClean="0"/>
              <a:t>Integrated system for both positions and heights (“elevations”)</a:t>
            </a:r>
          </a:p>
          <a:p>
            <a:endParaRPr lang="en-US" dirty="0"/>
          </a:p>
        </p:txBody>
      </p:sp>
    </p:spTree>
    <p:extLst>
      <p:ext uri="{BB962C8B-B14F-4D97-AF65-F5344CB8AC3E}">
        <p14:creationId xmlns:p14="http://schemas.microsoft.com/office/powerpoint/2010/main" val="3298185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New</a:t>
            </a:r>
            <a:r>
              <a:rPr lang="en-US" baseline="0" dirty="0" smtClean="0"/>
              <a:t> </a:t>
            </a:r>
            <a:r>
              <a:rPr lang="en-US" baseline="0" dirty="0" err="1" smtClean="0"/>
              <a:t>Datums</a:t>
            </a:r>
            <a:r>
              <a:rPr lang="en-US" baseline="0" dirty="0" smtClean="0"/>
              <a:t> What to expect https://geodesy.noaa.gov/datums/newdatums/WhatToExpect.shtml</a:t>
            </a:r>
          </a:p>
          <a:p>
            <a:endParaRPr lang="en-US" baseline="0" dirty="0" smtClean="0"/>
          </a:p>
          <a:p>
            <a:r>
              <a:rPr lang="en-US" baseline="0" dirty="0" smtClean="0"/>
              <a:t>NGS is not shifting the land, merely shifting the reference surfaces to which we reference the geospatial data to.</a:t>
            </a:r>
            <a:endParaRPr lang="en-US" dirty="0"/>
          </a:p>
        </p:txBody>
      </p:sp>
    </p:spTree>
    <p:extLst>
      <p:ext uri="{BB962C8B-B14F-4D97-AF65-F5344CB8AC3E}">
        <p14:creationId xmlns:p14="http://schemas.microsoft.com/office/powerpoint/2010/main" val="2306471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2653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2126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914400" y="2130425"/>
            <a:ext cx="10363200" cy="1470027"/>
          </a:xfrm>
          <a:prstGeom prst="rect">
            <a:avLst/>
          </a:prstGeom>
        </p:spPr>
        <p:txBody>
          <a:bodyPr/>
          <a:lstStyle/>
          <a:p>
            <a:r>
              <a:t>Title Text</a:t>
            </a:r>
          </a:p>
        </p:txBody>
      </p:sp>
      <p:sp>
        <p:nvSpPr>
          <p:cNvPr id="12" name="Body Level One…"/>
          <p:cNvSpPr txBox="1">
            <a:spLocks noGrp="1"/>
          </p:cNvSpPr>
          <p:nvPr>
            <p:ph type="body" sz="quarter" idx="1"/>
          </p:nvPr>
        </p:nvSpPr>
        <p:spPr>
          <a:xfrm>
            <a:off x="1828800" y="3886200"/>
            <a:ext cx="8534400" cy="1752600"/>
          </a:xfrm>
          <a:prstGeom prst="rect">
            <a:avLst/>
          </a:prstGeom>
        </p:spPr>
        <p:txBody>
          <a:bodyPr/>
          <a:lstStyle>
            <a:lvl1pPr marL="0" indent="0" algn="ctr">
              <a:buSzTx/>
              <a:buFontTx/>
              <a:buNone/>
              <a:defRPr>
                <a:solidFill>
                  <a:srgbClr val="888888"/>
                </a:solidFill>
              </a:defRPr>
            </a:lvl1pPr>
            <a:lvl2pPr marL="0" indent="609585" algn="ctr">
              <a:buSzTx/>
              <a:buFontTx/>
              <a:buNone/>
              <a:defRPr>
                <a:solidFill>
                  <a:srgbClr val="888888"/>
                </a:solidFill>
              </a:defRPr>
            </a:lvl2pPr>
            <a:lvl3pPr marL="0" indent="1219170" algn="ctr">
              <a:buSzTx/>
              <a:buFontTx/>
              <a:buNone/>
              <a:defRPr>
                <a:solidFill>
                  <a:srgbClr val="888888"/>
                </a:solidFill>
              </a:defRPr>
            </a:lvl3pPr>
            <a:lvl4pPr marL="0" indent="1828754" algn="ctr">
              <a:buSzTx/>
              <a:buFontTx/>
              <a:buNone/>
              <a:defRPr>
                <a:solidFill>
                  <a:srgbClr val="888888"/>
                </a:solidFill>
              </a:defRPr>
            </a:lvl4pPr>
            <a:lvl5pPr marL="0" indent="2438339"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01650652"/>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75348948"/>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8839200" y="274637"/>
            <a:ext cx="2743200" cy="5851528"/>
          </a:xfrm>
          <a:prstGeom prst="rect">
            <a:avLst/>
          </a:prstGeom>
        </p:spPr>
        <p:txBody>
          <a:bodyPr/>
          <a:lstStyle/>
          <a:p>
            <a:r>
              <a:t>Title Text</a:t>
            </a:r>
          </a:p>
        </p:txBody>
      </p:sp>
      <p:sp>
        <p:nvSpPr>
          <p:cNvPr id="102" name="Body Level One…"/>
          <p:cNvSpPr txBox="1">
            <a:spLocks noGrp="1"/>
          </p:cNvSpPr>
          <p:nvPr>
            <p:ph type="body" idx="1"/>
          </p:nvPr>
        </p:nvSpPr>
        <p:spPr>
          <a:xfrm>
            <a:off x="609600" y="274637"/>
            <a:ext cx="8026400" cy="585152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30616215"/>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2/10/2020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888895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2/10/2020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797392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2/10/2020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228639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16A468-B10C-E94D-B4AE-FD48B5E66BC0}" type="datetimeFigureOut">
              <a:rPr lang="en-US" smtClean="0"/>
              <a:t>2/10/2020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628724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16A468-B10C-E94D-B4AE-FD48B5E66BC0}" type="datetimeFigureOut">
              <a:rPr lang="en-US" smtClean="0"/>
              <a:t>2/10/2020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3695319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16A468-B10C-E94D-B4AE-FD48B5E66BC0}" type="datetimeFigureOut">
              <a:rPr lang="en-US" smtClean="0"/>
              <a:t>2/10/2020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644580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2/10/2020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559755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2/10/2020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65547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58054057"/>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2/10/2020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41641217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2/10/2020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2589896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2/10/2020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4902540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Full width w/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685800"/>
          </a:xfrm>
        </p:spPr>
        <p:txBody>
          <a:bodyPr/>
          <a:lstStyle/>
          <a:p>
            <a:r>
              <a:rPr lang="en-US" smtClean="0"/>
              <a:t>Click to edit Master title style</a:t>
            </a:r>
            <a:endParaRPr lang="en-US" dirty="0"/>
          </a:p>
        </p:txBody>
      </p:sp>
      <p:sp>
        <p:nvSpPr>
          <p:cNvPr id="5" name="Content Placeholder 2"/>
          <p:cNvSpPr>
            <a:spLocks noGrp="1"/>
          </p:cNvSpPr>
          <p:nvPr>
            <p:ph idx="1"/>
          </p:nvPr>
        </p:nvSpPr>
        <p:spPr>
          <a:xfrm>
            <a:off x="609600" y="1371600"/>
            <a:ext cx="10972800" cy="4343400"/>
          </a:xfrm>
        </p:spPr>
        <p:txBody>
          <a:bodyPr/>
          <a:lstStyle>
            <a:lvl1pPr marL="228594" indent="-228594">
              <a:buFont typeface="Arial"/>
              <a:buChar char="•"/>
              <a:defRPr sz="2000"/>
            </a:lvl1pPr>
            <a:lvl2pPr marL="457189" indent="-228594">
              <a:buFont typeface="Arial"/>
              <a:buChar char="•"/>
              <a:defRPr sz="1600"/>
            </a:lvl2pPr>
            <a:lvl3pPr marL="685783" indent="-228594">
              <a:buFont typeface="Arial"/>
              <a:buChar char="•"/>
              <a:defRPr/>
            </a:lvl3pPr>
            <a:lvl4pPr marL="914377" indent="-228594">
              <a:defRPr/>
            </a:lvl4pPr>
            <a:lvl5pPr marL="1142971" indent="-228594">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6"/>
          <p:cNvSpPr>
            <a:spLocks noGrp="1"/>
          </p:cNvSpPr>
          <p:nvPr>
            <p:ph type="dt" sz="half" idx="10"/>
          </p:nvPr>
        </p:nvSpPr>
        <p:spPr>
          <a:xfrm>
            <a:off x="23813" y="6656388"/>
            <a:ext cx="2438400" cy="182563"/>
          </a:xfrm>
        </p:spPr>
        <p:txBody>
          <a:bodyPr/>
          <a:lstStyle>
            <a:lvl1pPr>
              <a:defRPr/>
            </a:lvl1pPr>
          </a:lstStyle>
          <a:p>
            <a:pPr>
              <a:defRPr/>
            </a:pPr>
            <a:fld id="{EECFE7DD-BFE8-4466-B837-BC66D83EA7C5}" type="datetime4">
              <a:rPr lang="en-US" altLang="en-US"/>
              <a:pPr>
                <a:defRPr/>
              </a:pPr>
              <a:t>February 10, 2020</a:t>
            </a:fld>
            <a:endParaRPr lang="en-US" altLang="en-US" dirty="0"/>
          </a:p>
        </p:txBody>
      </p:sp>
      <p:sp>
        <p:nvSpPr>
          <p:cNvPr id="6" name="Slide Number Placeholder 7"/>
          <p:cNvSpPr>
            <a:spLocks noGrp="1"/>
          </p:cNvSpPr>
          <p:nvPr>
            <p:ph type="sldNum" sz="quarter" idx="11"/>
          </p:nvPr>
        </p:nvSpPr>
        <p:spPr>
          <a:xfrm>
            <a:off x="23814" y="6475413"/>
            <a:ext cx="485775" cy="182563"/>
          </a:xfrm>
        </p:spPr>
        <p:txBody>
          <a:bodyPr/>
          <a:lstStyle>
            <a:lvl1pPr>
              <a:defRPr/>
            </a:lvl1pPr>
          </a:lstStyle>
          <a:p>
            <a:pPr>
              <a:defRPr/>
            </a:pPr>
            <a:fld id="{05B2098E-E224-43BA-857F-54621F386C45}" type="slidenum">
              <a:rPr lang="en-US" altLang="en-US"/>
              <a:pPr>
                <a:defRPr/>
              </a:pPr>
              <a:t>‹#›</a:t>
            </a:fld>
            <a:endParaRPr lang="en-US" altLang="en-US" dirty="0"/>
          </a:p>
        </p:txBody>
      </p:sp>
    </p:spTree>
    <p:extLst>
      <p:ext uri="{BB962C8B-B14F-4D97-AF65-F5344CB8AC3E}">
        <p14:creationId xmlns:p14="http://schemas.microsoft.com/office/powerpoint/2010/main" val="117436240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457200"/>
            <a:ext cx="11277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4687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963084" y="4406902"/>
            <a:ext cx="10363201" cy="1362076"/>
          </a:xfrm>
          <a:prstGeom prst="rect">
            <a:avLst/>
          </a:prstGeom>
        </p:spPr>
        <p:txBody>
          <a:bodyPr anchor="t"/>
          <a:lstStyle>
            <a:lvl1pPr algn="l">
              <a:defRPr sz="5333" b="1" cap="all"/>
            </a:lvl1pPr>
          </a:lstStyle>
          <a:p>
            <a:r>
              <a:t>Title Text</a:t>
            </a:r>
          </a:p>
        </p:txBody>
      </p:sp>
      <p:sp>
        <p:nvSpPr>
          <p:cNvPr id="30" name="Body Level One…"/>
          <p:cNvSpPr txBox="1">
            <a:spLocks noGrp="1"/>
          </p:cNvSpPr>
          <p:nvPr>
            <p:ph type="body" sz="quarter" idx="1"/>
          </p:nvPr>
        </p:nvSpPr>
        <p:spPr>
          <a:xfrm>
            <a:off x="963084" y="2906713"/>
            <a:ext cx="10363201" cy="1500188"/>
          </a:xfrm>
          <a:prstGeom prst="rect">
            <a:avLst/>
          </a:prstGeom>
        </p:spPr>
        <p:txBody>
          <a:bodyPr anchor="b"/>
          <a:lstStyle>
            <a:lvl1pPr marL="0" indent="0">
              <a:spcBef>
                <a:spcPts val="533"/>
              </a:spcBef>
              <a:buSzTx/>
              <a:buFontTx/>
              <a:buNone/>
              <a:defRPr sz="2667">
                <a:solidFill>
                  <a:srgbClr val="888888"/>
                </a:solidFill>
              </a:defRPr>
            </a:lvl1pPr>
            <a:lvl2pPr marL="0" indent="609585">
              <a:spcBef>
                <a:spcPts val="533"/>
              </a:spcBef>
              <a:buSzTx/>
              <a:buFontTx/>
              <a:buNone/>
              <a:defRPr sz="2667">
                <a:solidFill>
                  <a:srgbClr val="888888"/>
                </a:solidFill>
              </a:defRPr>
            </a:lvl2pPr>
            <a:lvl3pPr marL="0" indent="1219170">
              <a:spcBef>
                <a:spcPts val="533"/>
              </a:spcBef>
              <a:buSzTx/>
              <a:buFontTx/>
              <a:buNone/>
              <a:defRPr sz="2667">
                <a:solidFill>
                  <a:srgbClr val="888888"/>
                </a:solidFill>
              </a:defRPr>
            </a:lvl3pPr>
            <a:lvl4pPr marL="0" indent="1828754">
              <a:spcBef>
                <a:spcPts val="533"/>
              </a:spcBef>
              <a:buSzTx/>
              <a:buFontTx/>
              <a:buNone/>
              <a:defRPr sz="2667">
                <a:solidFill>
                  <a:srgbClr val="888888"/>
                </a:solidFill>
              </a:defRPr>
            </a:lvl4pPr>
            <a:lvl5pPr marL="0" indent="2438339">
              <a:spcBef>
                <a:spcPts val="533"/>
              </a:spcBef>
              <a:buSzTx/>
              <a:buFontTx/>
              <a:buNone/>
              <a:defRPr sz="2667">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6904426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09600" y="1600201"/>
            <a:ext cx="5384800" cy="4525964"/>
          </a:xfrm>
          <a:prstGeom prst="rect">
            <a:avLst/>
          </a:prstGeom>
        </p:spPr>
        <p:txBody>
          <a:bodyPr/>
          <a:lstStyle>
            <a:lvl1pPr>
              <a:spcBef>
                <a:spcPts val="800"/>
              </a:spcBef>
              <a:defRPr sz="3733"/>
            </a:lvl1pPr>
            <a:lvl2pPr marL="1054074" indent="-444489">
              <a:spcBef>
                <a:spcPts val="800"/>
              </a:spcBef>
              <a:defRPr sz="3733"/>
            </a:lvl2pPr>
            <a:lvl3pPr marL="1645878" indent="-426708">
              <a:spcBef>
                <a:spcPts val="800"/>
              </a:spcBef>
              <a:defRPr sz="3733"/>
            </a:lvl3pPr>
            <a:lvl4pPr marL="2302876" indent="-474121">
              <a:spcBef>
                <a:spcPts val="800"/>
              </a:spcBef>
              <a:defRPr sz="3733"/>
            </a:lvl4pPr>
            <a:lvl5pPr marL="2912461" indent="-474121">
              <a:spcBef>
                <a:spcPts val="800"/>
              </a:spcBef>
              <a:defRPr sz="3733"/>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9388651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609600" y="1535113"/>
            <a:ext cx="5386917" cy="639764"/>
          </a:xfrm>
          <a:prstGeom prst="rect">
            <a:avLst/>
          </a:prstGeom>
        </p:spPr>
        <p:txBody>
          <a:bodyPr anchor="b"/>
          <a:lstStyle>
            <a:lvl1pPr marL="0" indent="0">
              <a:spcBef>
                <a:spcPts val="667"/>
              </a:spcBef>
              <a:buSzTx/>
              <a:buFontTx/>
              <a:buNone/>
              <a:defRPr sz="3200" b="1"/>
            </a:lvl1pPr>
            <a:lvl2pPr marL="0" indent="609585">
              <a:spcBef>
                <a:spcPts val="667"/>
              </a:spcBef>
              <a:buSzTx/>
              <a:buFontTx/>
              <a:buNone/>
              <a:defRPr sz="3200" b="1"/>
            </a:lvl2pPr>
            <a:lvl3pPr marL="0" indent="1219170">
              <a:spcBef>
                <a:spcPts val="667"/>
              </a:spcBef>
              <a:buSzTx/>
              <a:buFontTx/>
              <a:buNone/>
              <a:defRPr sz="3200" b="1"/>
            </a:lvl3pPr>
            <a:lvl4pPr marL="0" indent="1828754">
              <a:spcBef>
                <a:spcPts val="667"/>
              </a:spcBef>
              <a:buSzTx/>
              <a:buFontTx/>
              <a:buNone/>
              <a:defRPr sz="3200" b="1"/>
            </a:lvl4pPr>
            <a:lvl5pPr marL="0" indent="2438339">
              <a:spcBef>
                <a:spcPts val="667"/>
              </a:spcBef>
              <a:buSzTx/>
              <a:buFontTx/>
              <a:buNone/>
              <a:defRPr sz="32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93368" y="1535113"/>
            <a:ext cx="5389035" cy="639764"/>
          </a:xfrm>
          <a:prstGeom prst="rect">
            <a:avLst/>
          </a:prstGeom>
        </p:spPr>
        <p:txBody>
          <a:bodyPr anchor="b"/>
          <a:lstStyle>
            <a:lvl1pPr marL="0" indent="0">
              <a:spcBef>
                <a:spcPts val="667"/>
              </a:spcBef>
              <a:buSzTx/>
              <a:buFontTx/>
              <a:buNone/>
              <a:defRPr sz="2400" b="1"/>
            </a:lvl1pPr>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3143316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1586312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5176094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609602" y="273049"/>
            <a:ext cx="4011085" cy="1162052"/>
          </a:xfrm>
          <a:prstGeom prst="rect">
            <a:avLst/>
          </a:prstGeom>
        </p:spPr>
        <p:txBody>
          <a:bodyPr anchor="b"/>
          <a:lstStyle>
            <a:lvl1pPr algn="l">
              <a:defRPr sz="2667" b="1"/>
            </a:lvl1pPr>
          </a:lstStyle>
          <a:p>
            <a:r>
              <a:t>Title Text</a:t>
            </a:r>
          </a:p>
        </p:txBody>
      </p:sp>
      <p:sp>
        <p:nvSpPr>
          <p:cNvPr id="73" name="Body Level One…"/>
          <p:cNvSpPr txBox="1">
            <a:spLocks noGrp="1"/>
          </p:cNvSpPr>
          <p:nvPr>
            <p:ph type="body" idx="1"/>
          </p:nvPr>
        </p:nvSpPr>
        <p:spPr>
          <a:xfrm>
            <a:off x="4766733" y="273051"/>
            <a:ext cx="6815667" cy="58531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13"/>
          </p:nvPr>
        </p:nvSpPr>
        <p:spPr>
          <a:xfrm>
            <a:off x="609601" y="1435102"/>
            <a:ext cx="4011087" cy="4691063"/>
          </a:xfrm>
          <a:prstGeom prst="rect">
            <a:avLst/>
          </a:prstGeom>
        </p:spPr>
        <p:txBody>
          <a:bodyPr/>
          <a:lstStyle>
            <a:lvl1pPr marL="0" indent="0">
              <a:spcBef>
                <a:spcPts val="400"/>
              </a:spcBef>
              <a:buSzTx/>
              <a:buFontTx/>
              <a:buNone/>
              <a:defRPr sz="1400"/>
            </a:lvl1pPr>
          </a:lstStyle>
          <a:p>
            <a:pPr marL="0" indent="0">
              <a:spcBef>
                <a:spcPts val="300"/>
              </a:spcBef>
              <a:buSzTx/>
              <a:buFont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3135607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2389718" y="4800600"/>
            <a:ext cx="7315201" cy="566739"/>
          </a:xfrm>
          <a:prstGeom prst="rect">
            <a:avLst/>
          </a:prstGeom>
        </p:spPr>
        <p:txBody>
          <a:bodyPr anchor="b"/>
          <a:lstStyle>
            <a:lvl1pPr algn="l">
              <a:defRPr sz="2667" b="1"/>
            </a:lvl1pPr>
          </a:lstStyle>
          <a:p>
            <a:r>
              <a:t>Title Text</a:t>
            </a:r>
          </a:p>
        </p:txBody>
      </p:sp>
      <p:sp>
        <p:nvSpPr>
          <p:cNvPr id="83" name="Picture Placeholder 2"/>
          <p:cNvSpPr>
            <a:spLocks noGrp="1"/>
          </p:cNvSpPr>
          <p:nvPr>
            <p:ph type="pic" sz="half" idx="13"/>
          </p:nvPr>
        </p:nvSpPr>
        <p:spPr>
          <a:xfrm>
            <a:off x="2389718" y="612776"/>
            <a:ext cx="7315201" cy="4114801"/>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2389718" y="5367337"/>
            <a:ext cx="7315201" cy="804864"/>
          </a:xfrm>
          <a:prstGeom prst="rect">
            <a:avLst/>
          </a:prstGeom>
        </p:spPr>
        <p:txBody>
          <a:bodyPr/>
          <a:lstStyle>
            <a:lvl1pPr marL="0" indent="0">
              <a:spcBef>
                <a:spcPts val="400"/>
              </a:spcBef>
              <a:buSzTx/>
              <a:buFontTx/>
              <a:buNone/>
              <a:defRPr sz="1867"/>
            </a:lvl1pPr>
            <a:lvl2pPr marL="0" indent="609585">
              <a:spcBef>
                <a:spcPts val="400"/>
              </a:spcBef>
              <a:buSzTx/>
              <a:buFontTx/>
              <a:buNone/>
              <a:defRPr sz="1867"/>
            </a:lvl2pPr>
            <a:lvl3pPr marL="0" indent="1219170">
              <a:spcBef>
                <a:spcPts val="400"/>
              </a:spcBef>
              <a:buSzTx/>
              <a:buFontTx/>
              <a:buNone/>
              <a:defRPr sz="1867"/>
            </a:lvl3pPr>
            <a:lvl4pPr marL="0" indent="1828754">
              <a:spcBef>
                <a:spcPts val="400"/>
              </a:spcBef>
              <a:buSzTx/>
              <a:buFontTx/>
              <a:buNone/>
              <a:defRPr sz="1867"/>
            </a:lvl4pPr>
            <a:lvl5pPr marL="0" indent="2438339">
              <a:spcBef>
                <a:spcPts val="400"/>
              </a:spcBef>
              <a:buSzTx/>
              <a:buFontTx/>
              <a:buNone/>
              <a:defRPr sz="1867"/>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36609024"/>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274638"/>
            <a:ext cx="10972800"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09600" y="1600201"/>
            <a:ext cx="10972800" cy="4525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238400" y="6369636"/>
            <a:ext cx="344002" cy="338554"/>
          </a:xfrm>
          <a:prstGeom prst="rect">
            <a:avLst/>
          </a:prstGeom>
          <a:ln w="12700">
            <a:miter lim="400000"/>
          </a:ln>
        </p:spPr>
        <p:txBody>
          <a:bodyPr wrap="none" lIns="45719" rIns="45719" anchor="ctr">
            <a:spAutoFit/>
          </a:bodyPr>
          <a:lstStyle>
            <a:lvl1pPr algn="r">
              <a:defRPr sz="16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08443970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txStyles>
    <p:titleStyle>
      <a:lvl1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1pPr>
      <a:lvl2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2pPr>
      <a:lvl3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3pPr>
      <a:lvl4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4pPr>
      <a:lvl5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5pPr>
      <a:lvl6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6pPr>
      <a:lvl7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7pPr>
      <a:lvl8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8pPr>
      <a:lvl9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9pPr>
    </p:titleStyle>
    <p:bodyStyle>
      <a:lvl1pPr marL="457189" marR="0" indent="-457189"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1pPr>
      <a:lvl2pPr marL="1045002" marR="0" indent="-435417"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2pPr>
      <a:lvl3pPr marL="1625559" marR="0" indent="-406390"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3pPr>
      <a:lvl4pPr marL="2316422" marR="0" indent="-487668"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4pPr>
      <a:lvl5pPr marL="2926007" marR="0" indent="-487668"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5pPr>
      <a:lvl6pPr marL="3535592" marR="0" indent="-487668"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6pPr>
      <a:lvl7pPr marL="4145176" marR="0" indent="-487668"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7pPr>
      <a:lvl8pPr marL="4754760" marR="0" indent="-487666"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8pPr>
      <a:lvl9pPr marL="5364345" marR="0" indent="-487666"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9pPr>
    </p:bodyStyle>
    <p:otherStyle>
      <a:lvl1pPr marL="0" marR="0" indent="0"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1pPr>
      <a:lvl2pPr marL="0" marR="0" indent="609585"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2pPr>
      <a:lvl3pPr marL="0" marR="0" indent="1219170"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3pPr>
      <a:lvl4pPr marL="0" marR="0" indent="1828754"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4pPr>
      <a:lvl5pPr marL="0" marR="0" indent="2438339"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5pPr>
      <a:lvl6pPr marL="0" marR="0" indent="3047924"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6pPr>
      <a:lvl7pPr marL="0" marR="0" indent="3657509"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7pPr>
      <a:lvl8pPr marL="0" marR="0" indent="4267093"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8pPr>
      <a:lvl9pPr marL="0" marR="0" indent="4876678"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016A468-B10C-E94D-B4AE-FD48B5E66BC0}" type="datetimeFigureOut">
              <a:rPr lang="en-US" smtClean="0"/>
              <a:t>2/10/2020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D3D538F9-49A3-B84F-B36B-A7030CDE5D5B}" type="slidenum">
              <a:rPr lang="en-US" smtClean="0"/>
              <a:t>‹#›</a:t>
            </a:fld>
            <a:endParaRPr lang="en-US"/>
          </a:p>
        </p:txBody>
      </p:sp>
    </p:spTree>
    <p:extLst>
      <p:ext uri="{BB962C8B-B14F-4D97-AF65-F5344CB8AC3E}">
        <p14:creationId xmlns:p14="http://schemas.microsoft.com/office/powerpoint/2010/main" val="284689153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4" r:id="rId13"/>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ngs.noaa.gov/GEOID/GEOID18/" TargetMode="Externa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jpg"/><Relationship Id="rId7"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hyperlink" Target="http://geodesy.noaa.gov/ANTCAL/" TargetMode="External"/><Relationship Id="rId5" Type="http://schemas.openxmlformats.org/officeDocument/2006/relationships/image" Target="../media/image65.png"/><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69.png"/><Relationship Id="rId5" Type="http://schemas.openxmlformats.org/officeDocument/2006/relationships/image" Target="../media/image75.png"/><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77.png"/><Relationship Id="rId4" Type="http://schemas.openxmlformats.org/officeDocument/2006/relationships/image" Target="../media/image76.jpeg"/></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17.xml"/><Relationship Id="rId5" Type="http://schemas.openxmlformats.org/officeDocument/2006/relationships/hyperlink" Target="http://www.ngs.noaa.gov/GPSonBM" TargetMode="External"/><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85.png"/><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hyperlink" Target="https://www.ngs.noaa.gov/PUBS_LIB/Benchmark_4_1_2011.pdf"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www.wired.com/2014/12/nokia-here-autonomous-car-maps/" TargetMode="External"/><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hyperlink" Target="https://infograph.venngage.com/p/97547/autonomous-cars-infographic-group-work" TargetMode="External"/><Relationship Id="rId5" Type="http://schemas.openxmlformats.org/officeDocument/2006/relationships/hyperlink" Target="https://www.pri.org/stories/2017-04-20/what-if-someone-could-hack-driverless-car-and-slam-brakes" TargetMode="External"/><Relationship Id="rId10" Type="http://schemas.openxmlformats.org/officeDocument/2006/relationships/hyperlink" Target="https://nypost.com/2019/05/24/nasa-tests-air-traffic-control-system-for-drones/" TargetMode="External"/><Relationship Id="rId4" Type="http://schemas.openxmlformats.org/officeDocument/2006/relationships/image" Target="../media/image12.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4.jpe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bwMode="auto">
          <a:xfrm>
            <a:off x="418011" y="949006"/>
            <a:ext cx="11773989" cy="1252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609585" eaLnBrk="1" hangingPunct="1"/>
            <a:r>
              <a:rPr lang="en-US" sz="4000" b="1" dirty="0" smtClean="0">
                <a:solidFill>
                  <a:prstClr val="black"/>
                </a:solidFill>
                <a:latin typeface="Arial" panose="020B0604020202020204" pitchFamily="34" charset="0"/>
                <a:cs typeface="Arial" panose="020B0604020202020204" pitchFamily="34" charset="0"/>
              </a:rPr>
              <a:t>GPS </a:t>
            </a:r>
            <a:r>
              <a:rPr lang="en-US" sz="4000" b="1" dirty="0">
                <a:solidFill>
                  <a:prstClr val="black"/>
                </a:solidFill>
                <a:latin typeface="Arial" panose="020B0604020202020204" pitchFamily="34" charset="0"/>
                <a:cs typeface="Arial" panose="020B0604020202020204" pitchFamily="34" charset="0"/>
              </a:rPr>
              <a:t>on Bench </a:t>
            </a:r>
            <a:r>
              <a:rPr lang="en-US" sz="4000" b="1" dirty="0" smtClean="0">
                <a:solidFill>
                  <a:prstClr val="black"/>
                </a:solidFill>
                <a:latin typeface="Arial" panose="020B0604020202020204" pitchFamily="34" charset="0"/>
                <a:cs typeface="Arial" panose="020B0604020202020204" pitchFamily="34" charset="0"/>
              </a:rPr>
              <a:t>Marks (GPSonBM): </a:t>
            </a:r>
          </a:p>
          <a:p>
            <a:pPr algn="ctr" defTabSz="609585" eaLnBrk="1" hangingPunct="1"/>
            <a:r>
              <a:rPr lang="en-US" sz="4000" b="1" dirty="0" smtClean="0">
                <a:solidFill>
                  <a:prstClr val="black"/>
                </a:solidFill>
                <a:latin typeface="Arial" panose="020B0604020202020204" pitchFamily="34" charset="0"/>
                <a:cs typeface="Arial" panose="020B0604020202020204" pitchFamily="34" charset="0"/>
              </a:rPr>
              <a:t>GEOID18, the 2022 Transformation Tool, and Preparing </a:t>
            </a:r>
            <a:r>
              <a:rPr lang="en-US" sz="4000" b="1" dirty="0">
                <a:solidFill>
                  <a:prstClr val="black"/>
                </a:solidFill>
                <a:latin typeface="Arial" panose="020B0604020202020204" pitchFamily="34" charset="0"/>
                <a:cs typeface="Arial" panose="020B0604020202020204" pitchFamily="34" charset="0"/>
              </a:rPr>
              <a:t>for </a:t>
            </a:r>
            <a:r>
              <a:rPr lang="en-US" sz="4000" b="1" dirty="0" smtClean="0">
                <a:solidFill>
                  <a:prstClr val="black"/>
                </a:solidFill>
                <a:latin typeface="Arial" panose="020B0604020202020204" pitchFamily="34" charset="0"/>
                <a:cs typeface="Arial" panose="020B0604020202020204" pitchFamily="34" charset="0"/>
              </a:rPr>
              <a:t>the Modernized NSRS</a:t>
            </a:r>
            <a:endParaRPr lang="en-US" sz="4000" b="1" dirty="0">
              <a:solidFill>
                <a:prstClr val="black"/>
              </a:solidFill>
              <a:latin typeface="Arial" panose="020B0604020202020204" pitchFamily="34" charset="0"/>
              <a:cs typeface="Arial" panose="020B0604020202020204" pitchFamily="34" charset="0"/>
            </a:endParaRPr>
          </a:p>
        </p:txBody>
      </p:sp>
      <p:sp>
        <p:nvSpPr>
          <p:cNvPr id="3" name="Content Placeholder 2"/>
          <p:cNvSpPr txBox="1">
            <a:spLocks/>
          </p:cNvSpPr>
          <p:nvPr/>
        </p:nvSpPr>
        <p:spPr bwMode="auto">
          <a:xfrm>
            <a:off x="944379" y="3396343"/>
            <a:ext cx="10478363" cy="27924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609585" eaLnBrk="1" hangingPunct="1">
              <a:spcBef>
                <a:spcPct val="20000"/>
              </a:spcBef>
            </a:pPr>
            <a:r>
              <a:rPr lang="en-US" sz="2667" dirty="0" smtClean="0">
                <a:solidFill>
                  <a:prstClr val="black"/>
                </a:solidFill>
                <a:latin typeface="Arial" panose="020B0604020202020204" pitchFamily="34" charset="0"/>
                <a:cs typeface="Arial" panose="020B0604020202020204" pitchFamily="34" charset="0"/>
              </a:rPr>
              <a:t>NSRS 2022 SPCS Workshop</a:t>
            </a:r>
          </a:p>
          <a:p>
            <a:pPr algn="ctr" defTabSz="609585" eaLnBrk="1" hangingPunct="1">
              <a:spcBef>
                <a:spcPct val="20000"/>
              </a:spcBef>
            </a:pPr>
            <a:r>
              <a:rPr lang="en-US" sz="2667" dirty="0" smtClean="0">
                <a:solidFill>
                  <a:prstClr val="black"/>
                </a:solidFill>
                <a:latin typeface="Arial" panose="020B0604020202020204" pitchFamily="34" charset="0"/>
                <a:cs typeface="Arial" panose="020B0604020202020204" pitchFamily="34" charset="0"/>
              </a:rPr>
              <a:t>TAMUCC Blucher Institute</a:t>
            </a:r>
          </a:p>
          <a:p>
            <a:pPr algn="ctr" defTabSz="609585" eaLnBrk="1" hangingPunct="1">
              <a:spcBef>
                <a:spcPct val="20000"/>
              </a:spcBef>
            </a:pPr>
            <a:endParaRPr lang="en-US" sz="2667" dirty="0">
              <a:solidFill>
                <a:prstClr val="black"/>
              </a:solidFill>
              <a:latin typeface="Arial" panose="020B0604020202020204" pitchFamily="34" charset="0"/>
              <a:cs typeface="Arial" panose="020B0604020202020204" pitchFamily="34" charset="0"/>
            </a:endParaRPr>
          </a:p>
          <a:p>
            <a:pPr algn="ctr" defTabSz="609585" eaLnBrk="1" hangingPunct="1">
              <a:spcBef>
                <a:spcPct val="20000"/>
              </a:spcBef>
            </a:pPr>
            <a:r>
              <a:rPr lang="en-US" sz="2667" dirty="0" smtClean="0">
                <a:solidFill>
                  <a:prstClr val="black"/>
                </a:solidFill>
                <a:latin typeface="Arial" panose="020B0604020202020204" pitchFamily="34" charset="0"/>
                <a:cs typeface="Arial" panose="020B0604020202020204" pitchFamily="34" charset="0"/>
              </a:rPr>
              <a:t>January 24</a:t>
            </a:r>
            <a:r>
              <a:rPr lang="en-US" sz="2667" baseline="30000" dirty="0" smtClean="0">
                <a:solidFill>
                  <a:prstClr val="black"/>
                </a:solidFill>
                <a:latin typeface="Arial" panose="020B0604020202020204" pitchFamily="34" charset="0"/>
                <a:cs typeface="Arial" panose="020B0604020202020204" pitchFamily="34" charset="0"/>
              </a:rPr>
              <a:t>th</a:t>
            </a:r>
            <a:r>
              <a:rPr lang="en-US" sz="2667" dirty="0" smtClean="0">
                <a:solidFill>
                  <a:prstClr val="black"/>
                </a:solidFill>
                <a:latin typeface="Arial" panose="020B0604020202020204" pitchFamily="34" charset="0"/>
                <a:cs typeface="Arial" panose="020B0604020202020204" pitchFamily="34" charset="0"/>
              </a:rPr>
              <a:t>, 2020</a:t>
            </a:r>
            <a:endParaRPr lang="en-US" sz="2667" dirty="0">
              <a:solidFill>
                <a:prstClr val="black"/>
              </a:solidFill>
              <a:latin typeface="Arial" panose="020B0604020202020204" pitchFamily="34" charset="0"/>
              <a:cs typeface="Arial" panose="020B0604020202020204" pitchFamily="34" charset="0"/>
            </a:endParaRPr>
          </a:p>
          <a:p>
            <a:pPr algn="ctr" defTabSz="609585" eaLnBrk="1" hangingPunct="1">
              <a:spcBef>
                <a:spcPct val="20000"/>
              </a:spcBef>
            </a:pPr>
            <a:r>
              <a:rPr lang="en-US" dirty="0">
                <a:solidFill>
                  <a:prstClr val="black"/>
                </a:solidFill>
                <a:latin typeface="Arial" panose="020B0604020202020204" pitchFamily="34" charset="0"/>
                <a:cs typeface="Arial" panose="020B0604020202020204" pitchFamily="34" charset="0"/>
              </a:rPr>
              <a:t>Galen Scott, GEOID18 Project Manager</a:t>
            </a:r>
          </a:p>
          <a:p>
            <a:pPr algn="ctr" defTabSz="609585" eaLnBrk="1" hangingPunct="1">
              <a:spcBef>
                <a:spcPct val="20000"/>
              </a:spcBef>
            </a:pPr>
            <a:r>
              <a:rPr lang="en-US" dirty="0" smtClean="0">
                <a:solidFill>
                  <a:prstClr val="black"/>
                </a:solidFill>
                <a:latin typeface="Arial" panose="020B0604020202020204" pitchFamily="34" charset="0"/>
                <a:cs typeface="Arial" panose="020B0604020202020204" pitchFamily="34" charset="0"/>
              </a:rPr>
              <a:t>GPSonBM Team</a:t>
            </a:r>
            <a:r>
              <a:rPr lang="en-US" dirty="0">
                <a:solidFill>
                  <a:prstClr val="black"/>
                </a:solidFill>
                <a:latin typeface="Arial" panose="020B0604020202020204" pitchFamily="34" charset="0"/>
                <a:cs typeface="Arial" panose="020B0604020202020204" pitchFamily="34" charset="0"/>
              </a:rPr>
              <a:t>: </a:t>
            </a:r>
            <a:endParaRPr lang="en-US" dirty="0" smtClean="0">
              <a:solidFill>
                <a:prstClr val="black"/>
              </a:solidFill>
              <a:latin typeface="Arial" panose="020B0604020202020204" pitchFamily="34" charset="0"/>
              <a:cs typeface="Arial" panose="020B0604020202020204" pitchFamily="34" charset="0"/>
            </a:endParaRPr>
          </a:p>
          <a:p>
            <a:pPr algn="ctr" defTabSz="609585" eaLnBrk="1" hangingPunct="1">
              <a:spcBef>
                <a:spcPct val="20000"/>
              </a:spcBef>
            </a:pPr>
            <a:r>
              <a:rPr lang="en-US" sz="2000" dirty="0" smtClean="0">
                <a:solidFill>
                  <a:prstClr val="black"/>
                </a:solidFill>
                <a:latin typeface="Arial" panose="020B0604020202020204" pitchFamily="34" charset="0"/>
                <a:cs typeface="Arial" panose="020B0604020202020204" pitchFamily="34" charset="0"/>
              </a:rPr>
              <a:t>Kevin </a:t>
            </a:r>
            <a:r>
              <a:rPr lang="en-US" sz="2000" dirty="0" err="1" smtClean="0">
                <a:solidFill>
                  <a:prstClr val="black"/>
                </a:solidFill>
                <a:latin typeface="Arial" panose="020B0604020202020204" pitchFamily="34" charset="0"/>
                <a:cs typeface="Arial" panose="020B0604020202020204" pitchFamily="34" charset="0"/>
              </a:rPr>
              <a:t>Ahlgren</a:t>
            </a:r>
            <a:r>
              <a:rPr lang="en-US" sz="2000" dirty="0" smtClean="0">
                <a:solidFill>
                  <a:prstClr val="black"/>
                </a:solidFill>
                <a:latin typeface="Arial" panose="020B0604020202020204" pitchFamily="34" charset="0"/>
                <a:cs typeface="Arial" panose="020B0604020202020204" pitchFamily="34" charset="0"/>
              </a:rPr>
              <a:t>, Geoid Modeler / </a:t>
            </a:r>
            <a:r>
              <a:rPr lang="en-US" sz="2000" dirty="0" smtClean="0">
                <a:solidFill>
                  <a:prstClr val="black"/>
                </a:solidFill>
                <a:latin typeface="Arial" panose="020B0604020202020204" pitchFamily="34" charset="0"/>
                <a:cs typeface="Arial" panose="020B0604020202020204" pitchFamily="34" charset="0"/>
              </a:rPr>
              <a:t>Brian </a:t>
            </a:r>
            <a:r>
              <a:rPr lang="en-US" sz="2000" dirty="0" smtClean="0">
                <a:solidFill>
                  <a:prstClr val="black"/>
                </a:solidFill>
                <a:latin typeface="Arial" panose="020B0604020202020204" pitchFamily="34" charset="0"/>
                <a:cs typeface="Arial" panose="020B0604020202020204" pitchFamily="34" charset="0"/>
              </a:rPr>
              <a:t>Shaw, GIS Lead / Amy </a:t>
            </a:r>
            <a:r>
              <a:rPr lang="en-US" sz="2000" dirty="0" err="1" smtClean="0">
                <a:solidFill>
                  <a:prstClr val="black"/>
                </a:solidFill>
                <a:latin typeface="Arial" panose="020B0604020202020204" pitchFamily="34" charset="0"/>
                <a:cs typeface="Arial" panose="020B0604020202020204" pitchFamily="34" charset="0"/>
              </a:rPr>
              <a:t>Whetter</a:t>
            </a:r>
            <a:r>
              <a:rPr lang="en-US" sz="2000" dirty="0" smtClean="0">
                <a:solidFill>
                  <a:prstClr val="black"/>
                </a:solidFill>
                <a:latin typeface="Arial" panose="020B0604020202020204" pitchFamily="34" charset="0"/>
                <a:cs typeface="Arial" panose="020B0604020202020204" pitchFamily="34" charset="0"/>
              </a:rPr>
              <a:t>, OPUS Analyst </a:t>
            </a:r>
            <a:endParaRPr lang="en-US" sz="2000" dirty="0">
              <a:solidFill>
                <a:prstClr val="black"/>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242049" y="3017324"/>
            <a:ext cx="3125428" cy="2414959"/>
          </a:xfrm>
          <a:prstGeom prst="rect">
            <a:avLst/>
          </a:prstGeom>
        </p:spPr>
      </p:pic>
    </p:spTree>
    <p:extLst>
      <p:ext uri="{BB962C8B-B14F-4D97-AF65-F5344CB8AC3E}">
        <p14:creationId xmlns:p14="http://schemas.microsoft.com/office/powerpoint/2010/main" val="3414790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932738"/>
            <a:ext cx="10972800" cy="1143000"/>
          </a:xfrm>
        </p:spPr>
        <p:txBody>
          <a:bodyPr>
            <a:noAutofit/>
          </a:bodyPr>
          <a:lstStyle/>
          <a:p>
            <a:r>
              <a:rPr lang="en-US" sz="4800" dirty="0" smtClean="0"/>
              <a:t>GPSonBM: </a:t>
            </a:r>
            <a:br>
              <a:rPr lang="en-US" sz="4800" dirty="0" smtClean="0"/>
            </a:br>
            <a:r>
              <a:rPr lang="en-US" sz="4000" dirty="0">
                <a:solidFill>
                  <a:prstClr val="black"/>
                </a:solidFill>
              </a:rPr>
              <a:t>Going F</a:t>
            </a:r>
            <a:r>
              <a:rPr lang="en-US" sz="4000" dirty="0" smtClean="0">
                <a:solidFill>
                  <a:prstClr val="black"/>
                </a:solidFill>
              </a:rPr>
              <a:t>rom </a:t>
            </a:r>
            <a:r>
              <a:rPr lang="en-US" sz="4000" dirty="0">
                <a:solidFill>
                  <a:prstClr val="black"/>
                </a:solidFill>
              </a:rPr>
              <a:t>New Data to Better Models and Tools</a:t>
            </a:r>
            <a:r>
              <a:rPr lang="en-US" sz="4800" dirty="0">
                <a:solidFill>
                  <a:prstClr val="black"/>
                </a:solidFill>
              </a:rPr>
              <a:t/>
            </a:r>
            <a:br>
              <a:rPr lang="en-US" sz="4800" dirty="0">
                <a:solidFill>
                  <a:prstClr val="black"/>
                </a:solidFill>
              </a:rPr>
            </a:br>
            <a:endParaRPr lang="en-US" sz="4800" dirty="0"/>
          </a:p>
        </p:txBody>
      </p:sp>
      <p:sp>
        <p:nvSpPr>
          <p:cNvPr id="3" name="Content Placeholder 2"/>
          <p:cNvSpPr>
            <a:spLocks noGrp="1"/>
          </p:cNvSpPr>
          <p:nvPr>
            <p:ph idx="1"/>
          </p:nvPr>
        </p:nvSpPr>
        <p:spPr>
          <a:xfrm>
            <a:off x="609600" y="1959636"/>
            <a:ext cx="10972800" cy="4955454"/>
          </a:xfrm>
        </p:spPr>
        <p:txBody>
          <a:bodyPr>
            <a:normAutofit/>
          </a:bodyPr>
          <a:lstStyle/>
          <a:p>
            <a:pPr fontAlgn="base"/>
            <a:r>
              <a:rPr lang="en-US" sz="3200" b="1" strike="sngStrike" dirty="0" smtClean="0"/>
              <a:t>Provide Data for GEOID18 </a:t>
            </a:r>
            <a:r>
              <a:rPr lang="en-US" sz="3200" b="1" dirty="0" smtClean="0">
                <a:solidFill>
                  <a:srgbClr val="00B050"/>
                </a:solidFill>
              </a:rPr>
              <a:t> DONE</a:t>
            </a:r>
          </a:p>
          <a:p>
            <a:pPr fontAlgn="base"/>
            <a:r>
              <a:rPr lang="en-US" sz="3200" b="1" dirty="0"/>
              <a:t>Improve </a:t>
            </a:r>
            <a:r>
              <a:rPr lang="en-US" sz="3200" b="1" dirty="0" err="1" smtClean="0"/>
              <a:t>VDatum</a:t>
            </a:r>
            <a:r>
              <a:rPr lang="en-US" sz="3200" b="1" dirty="0" smtClean="0"/>
              <a:t> and NCAT</a:t>
            </a:r>
          </a:p>
          <a:p>
            <a:pPr fontAlgn="base"/>
            <a:r>
              <a:rPr lang="en-US" sz="3200" b="1" dirty="0" smtClean="0"/>
              <a:t>Update </a:t>
            </a:r>
            <a:r>
              <a:rPr lang="en-US" sz="3200" b="1" dirty="0"/>
              <a:t>Passive Control </a:t>
            </a:r>
            <a:r>
              <a:rPr lang="en-US" sz="3200" b="1" dirty="0" smtClean="0"/>
              <a:t>Status</a:t>
            </a:r>
            <a:endParaRPr lang="en-US" sz="3200" dirty="0"/>
          </a:p>
          <a:p>
            <a:pPr fontAlgn="base"/>
            <a:r>
              <a:rPr lang="en-US" sz="3200" b="1" dirty="0"/>
              <a:t>Automatic Reprocessing in 2022</a:t>
            </a:r>
            <a:endParaRPr lang="en-US" sz="3200" dirty="0"/>
          </a:p>
          <a:p>
            <a:pPr fontAlgn="base"/>
            <a:r>
              <a:rPr lang="en-US" sz="3200" b="1" dirty="0"/>
              <a:t>Validate Static Gravimetric Geoid</a:t>
            </a:r>
          </a:p>
          <a:p>
            <a:pPr fontAlgn="base"/>
            <a:r>
              <a:rPr lang="en-US" sz="3200" b="1" dirty="0" smtClean="0"/>
              <a:t>Evaluate </a:t>
            </a:r>
            <a:r>
              <a:rPr lang="en-US" sz="3200" b="1" dirty="0"/>
              <a:t>Intra-frame Velocity Model (IFVM)</a:t>
            </a:r>
          </a:p>
          <a:p>
            <a:pPr fontAlgn="base"/>
            <a:r>
              <a:rPr lang="en-US" sz="3200" b="1" dirty="0" smtClean="0">
                <a:solidFill>
                  <a:schemeClr val="tx1">
                    <a:lumMod val="50000"/>
                    <a:lumOff val="50000"/>
                  </a:schemeClr>
                </a:solidFill>
              </a:rPr>
              <a:t>Identify </a:t>
            </a:r>
            <a:r>
              <a:rPr lang="en-US" sz="3200" b="1" dirty="0">
                <a:solidFill>
                  <a:schemeClr val="tx1">
                    <a:lumMod val="50000"/>
                    <a:lumOff val="50000"/>
                  </a:schemeClr>
                </a:solidFill>
              </a:rPr>
              <a:t>marks suspected of </a:t>
            </a:r>
            <a:r>
              <a:rPr lang="en-US" sz="3200" b="1" dirty="0" smtClean="0">
                <a:solidFill>
                  <a:schemeClr val="tx1">
                    <a:lumMod val="50000"/>
                    <a:lumOff val="50000"/>
                  </a:schemeClr>
                </a:solidFill>
              </a:rPr>
              <a:t>movement</a:t>
            </a:r>
          </a:p>
          <a:p>
            <a:pPr fontAlgn="base"/>
            <a:r>
              <a:rPr lang="en-US" sz="3200" b="1" dirty="0" smtClean="0">
                <a:solidFill>
                  <a:schemeClr val="tx1">
                    <a:lumMod val="50000"/>
                    <a:lumOff val="50000"/>
                  </a:schemeClr>
                </a:solidFill>
              </a:rPr>
              <a:t>Establish </a:t>
            </a:r>
            <a:r>
              <a:rPr lang="en-US" sz="3200" b="1" dirty="0">
                <a:solidFill>
                  <a:schemeClr val="tx1">
                    <a:lumMod val="50000"/>
                    <a:lumOff val="50000"/>
                  </a:schemeClr>
                </a:solidFill>
              </a:rPr>
              <a:t>RTN Check </a:t>
            </a:r>
            <a:r>
              <a:rPr lang="en-US" sz="3200" b="1" dirty="0" smtClean="0">
                <a:solidFill>
                  <a:schemeClr val="tx1">
                    <a:lumMod val="50000"/>
                    <a:lumOff val="50000"/>
                  </a:schemeClr>
                </a:solidFill>
              </a:rPr>
              <a:t>Stations</a:t>
            </a:r>
            <a:endParaRPr lang="en-US" sz="3200" dirty="0" smtClean="0">
              <a:solidFill>
                <a:schemeClr val="tx1">
                  <a:lumMod val="50000"/>
                  <a:lumOff val="50000"/>
                </a:schemeClr>
              </a:solidFill>
            </a:endParaRPr>
          </a:p>
          <a:p>
            <a:pPr fontAlgn="base"/>
            <a:endParaRPr lang="en-US" sz="3200" b="1" dirty="0"/>
          </a:p>
          <a:p>
            <a:endParaRPr lang="en-US" sz="3200" dirty="0"/>
          </a:p>
        </p:txBody>
      </p:sp>
      <p:grpSp>
        <p:nvGrpSpPr>
          <p:cNvPr id="7" name="Group 6"/>
          <p:cNvGrpSpPr/>
          <p:nvPr/>
        </p:nvGrpSpPr>
        <p:grpSpPr>
          <a:xfrm>
            <a:off x="6999029" y="1959636"/>
            <a:ext cx="5192971" cy="4898364"/>
            <a:chOff x="6999029" y="1959636"/>
            <a:chExt cx="5192971" cy="4898364"/>
          </a:xfrm>
        </p:grpSpPr>
        <p:pic>
          <p:nvPicPr>
            <p:cNvPr id="4" name="Picture 3"/>
            <p:cNvPicPr>
              <a:picLocks noChangeAspect="1"/>
            </p:cNvPicPr>
            <p:nvPr/>
          </p:nvPicPr>
          <p:blipFill>
            <a:blip r:embed="rId4"/>
            <a:stretch>
              <a:fillRect/>
            </a:stretch>
          </p:blipFill>
          <p:spPr>
            <a:xfrm>
              <a:off x="8505295" y="4537493"/>
              <a:ext cx="3686705" cy="2320507"/>
            </a:xfrm>
            <a:prstGeom prst="rect">
              <a:avLst/>
            </a:prstGeom>
          </p:spPr>
        </p:pic>
        <p:pic>
          <p:nvPicPr>
            <p:cNvPr id="5" name="Picture 4"/>
            <p:cNvPicPr>
              <a:picLocks noChangeAspect="1"/>
            </p:cNvPicPr>
            <p:nvPr/>
          </p:nvPicPr>
          <p:blipFill>
            <a:blip r:embed="rId5"/>
            <a:stretch>
              <a:fillRect/>
            </a:stretch>
          </p:blipFill>
          <p:spPr>
            <a:xfrm>
              <a:off x="6999029" y="1959636"/>
              <a:ext cx="5192971" cy="2477727"/>
            </a:xfrm>
            <a:prstGeom prst="rect">
              <a:avLst/>
            </a:prstGeom>
          </p:spPr>
        </p:pic>
      </p:grpSp>
      <p:pic>
        <p:nvPicPr>
          <p:cNvPr id="6" name="Picture 5"/>
          <p:cNvPicPr>
            <a:picLocks noChangeAspect="1"/>
          </p:cNvPicPr>
          <p:nvPr/>
        </p:nvPicPr>
        <p:blipFill>
          <a:blip r:embed="rId6"/>
          <a:stretch>
            <a:fillRect/>
          </a:stretch>
        </p:blipFill>
        <p:spPr>
          <a:xfrm>
            <a:off x="8465624" y="1959636"/>
            <a:ext cx="3766045" cy="3770830"/>
          </a:xfrm>
          <a:prstGeom prst="rect">
            <a:avLst/>
          </a:prstGeom>
        </p:spPr>
      </p:pic>
    </p:spTree>
    <p:extLst>
      <p:ext uri="{BB962C8B-B14F-4D97-AF65-F5344CB8AC3E}">
        <p14:creationId xmlns:p14="http://schemas.microsoft.com/office/powerpoint/2010/main" val="211489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14068" y="1585283"/>
            <a:ext cx="3295289" cy="3438385"/>
            <a:chOff x="310551" y="1308580"/>
            <a:chExt cx="2471467" cy="2578788"/>
          </a:xfrm>
        </p:grpSpPr>
        <p:sp>
          <p:nvSpPr>
            <p:cNvPr id="4" name="Text Box 23"/>
            <p:cNvSpPr txBox="1">
              <a:spLocks noChangeArrowheads="1"/>
            </p:cNvSpPr>
            <p:nvPr/>
          </p:nvSpPr>
          <p:spPr bwMode="auto">
            <a:xfrm>
              <a:off x="310551" y="3171788"/>
              <a:ext cx="2471467" cy="715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Calibri"/>
                  <a:ea typeface="+mn-ea"/>
                  <a:cs typeface="+mn-cs"/>
                </a:rPr>
                <a:t>h is ellipsoid height measured </a:t>
              </a:r>
              <a:r>
                <a:rPr kumimoji="0" lang="en-US" altLang="en-US" sz="2800" b="1" i="0" u="none" strike="noStrike" kern="1200" cap="none" spc="0" normalizeH="0" baseline="0" noProof="0" dirty="0" smtClean="0">
                  <a:ln>
                    <a:noFill/>
                  </a:ln>
                  <a:solidFill>
                    <a:srgbClr val="FF0000"/>
                  </a:solidFill>
                  <a:effectLst/>
                  <a:uLnTx/>
                  <a:uFillTx/>
                  <a:latin typeface="Calibri"/>
                  <a:ea typeface="+mn-ea"/>
                  <a:cs typeface="+mn-cs"/>
                </a:rPr>
                <a:t>using </a:t>
              </a:r>
              <a:r>
                <a:rPr kumimoji="0" lang="en-US" altLang="en-US" sz="2800" b="1" i="0" u="none" strike="noStrike" kern="1200" cap="none" spc="0" normalizeH="0" baseline="0" noProof="0" dirty="0">
                  <a:ln>
                    <a:noFill/>
                  </a:ln>
                  <a:solidFill>
                    <a:srgbClr val="FF0000"/>
                  </a:solidFill>
                  <a:effectLst/>
                  <a:uLnTx/>
                  <a:uFillTx/>
                  <a:latin typeface="Calibri"/>
                  <a:ea typeface="+mn-ea"/>
                  <a:cs typeface="+mn-cs"/>
                </a:rPr>
                <a:t>GPS</a:t>
              </a:r>
            </a:p>
          </p:txBody>
        </p:sp>
        <p:pic>
          <p:nvPicPr>
            <p:cNvPr id="5" name="Picture 24" descr="geo03a_70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98" t="26435" r="54709" b="47669"/>
            <a:stretch/>
          </p:blipFill>
          <p:spPr bwMode="auto">
            <a:xfrm>
              <a:off x="561893" y="1308580"/>
              <a:ext cx="1541944" cy="15351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8911575" y="1585283"/>
            <a:ext cx="3075016" cy="3441707"/>
            <a:chOff x="3543318" y="1306088"/>
            <a:chExt cx="2306262" cy="2581280"/>
          </a:xfrm>
        </p:grpSpPr>
        <p:sp>
          <p:nvSpPr>
            <p:cNvPr id="7" name="Text Box 26"/>
            <p:cNvSpPr txBox="1">
              <a:spLocks noChangeArrowheads="1"/>
            </p:cNvSpPr>
            <p:nvPr/>
          </p:nvSpPr>
          <p:spPr bwMode="auto">
            <a:xfrm>
              <a:off x="3543318" y="3171788"/>
              <a:ext cx="2306262" cy="715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008000"/>
                  </a:solidFill>
                  <a:effectLst/>
                  <a:uLnTx/>
                  <a:uFillTx/>
                  <a:latin typeface="Calibri"/>
                  <a:ea typeface="+mn-ea"/>
                  <a:cs typeface="+mn-cs"/>
                </a:rPr>
                <a:t>N is </a:t>
              </a:r>
              <a:r>
                <a:rPr kumimoji="0" lang="en-US" altLang="en-US" sz="2800" b="1" i="0" u="none" strike="noStrike" kern="1200" cap="none" spc="0" normalizeH="0" baseline="0" noProof="0" dirty="0" smtClean="0">
                  <a:ln>
                    <a:noFill/>
                  </a:ln>
                  <a:solidFill>
                    <a:srgbClr val="008000"/>
                  </a:solidFill>
                  <a:effectLst/>
                  <a:uLnTx/>
                  <a:uFillTx/>
                  <a:latin typeface="Calibri"/>
                  <a:ea typeface="+mn-ea"/>
                  <a:cs typeface="+mn-cs"/>
                </a:rPr>
                <a:t>geoid </a:t>
              </a:r>
              <a:r>
                <a:rPr lang="en-US" altLang="en-US" sz="2800" b="1" dirty="0" smtClean="0">
                  <a:solidFill>
                    <a:srgbClr val="008000"/>
                  </a:solidFill>
                  <a:latin typeface="Calibri"/>
                </a:rPr>
                <a:t>height from geoid </a:t>
              </a:r>
              <a:r>
                <a:rPr kumimoji="0" lang="en-US" altLang="en-US" sz="2800" b="1" i="0" u="none" strike="noStrike" kern="1200" cap="none" spc="0" normalizeH="0" baseline="0" noProof="0" dirty="0" smtClean="0">
                  <a:ln>
                    <a:noFill/>
                  </a:ln>
                  <a:solidFill>
                    <a:srgbClr val="008000"/>
                  </a:solidFill>
                  <a:effectLst/>
                  <a:uLnTx/>
                  <a:uFillTx/>
                  <a:latin typeface="Calibri"/>
                  <a:ea typeface="+mn-ea"/>
                  <a:cs typeface="+mn-cs"/>
                </a:rPr>
                <a:t>model</a:t>
              </a:r>
              <a:endParaRPr kumimoji="0" lang="en-US" altLang="en-US" sz="2800" b="1" i="0" u="none" strike="noStrike" kern="1200" cap="none" spc="0" normalizeH="0" baseline="0" noProof="0" dirty="0">
                <a:ln>
                  <a:noFill/>
                </a:ln>
                <a:solidFill>
                  <a:srgbClr val="008000"/>
                </a:solidFill>
                <a:effectLst/>
                <a:uLnTx/>
                <a:uFillTx/>
                <a:latin typeface="Calibri"/>
                <a:ea typeface="+mn-ea"/>
                <a:cs typeface="+mn-cs"/>
              </a:endParaRPr>
            </a:p>
          </p:txBody>
        </p:sp>
        <p:pic>
          <p:nvPicPr>
            <p:cNvPr id="8" name="Picture 27" descr="geo03a_70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59" t="52025" r="61625" b="25487"/>
            <a:stretch/>
          </p:blipFill>
          <p:spPr bwMode="auto">
            <a:xfrm>
              <a:off x="3543318" y="1306088"/>
              <a:ext cx="1485221" cy="1535158"/>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p:cNvSpPr txBox="1"/>
          <p:nvPr/>
        </p:nvSpPr>
        <p:spPr>
          <a:xfrm>
            <a:off x="258791" y="5388564"/>
            <a:ext cx="11946509" cy="138499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Theoretically,  the difference between these three values should be zero.  </a:t>
            </a: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In practice</a:t>
            </a:r>
            <a:r>
              <a:rPr kumimoji="0" lang="en-US" sz="2800" b="0" i="0" u="none" strike="noStrike" kern="1200" cap="none" spc="0" normalizeH="0" baseline="0" noProof="0" dirty="0">
                <a:ln>
                  <a:noFill/>
                </a:ln>
                <a:solidFill>
                  <a:prstClr val="black"/>
                </a:solidFill>
                <a:effectLst/>
                <a:uLnTx/>
                <a:uFillTx/>
                <a:latin typeface="Calibri"/>
                <a:ea typeface="+mn-ea"/>
                <a:cs typeface="+mn-cs"/>
              </a:rPr>
              <a:t>, using actual observations </a:t>
            </a: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produces </a:t>
            </a:r>
            <a:r>
              <a:rPr kumimoji="0" lang="en-US" sz="2800" b="0" i="0" u="none" strike="noStrike" kern="1200" cap="none" spc="0" normalizeH="0" baseline="0" noProof="0" dirty="0">
                <a:ln>
                  <a:noFill/>
                </a:ln>
                <a:solidFill>
                  <a:prstClr val="black"/>
                </a:solidFill>
                <a:effectLst/>
                <a:uLnTx/>
                <a:uFillTx/>
                <a:latin typeface="Calibri"/>
                <a:ea typeface="+mn-ea"/>
                <a:cs typeface="+mn-cs"/>
              </a:rPr>
              <a:t>a residual, or measure of the misfit between the </a:t>
            </a: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values.</a:t>
            </a:r>
            <a:r>
              <a:rPr kumimoji="0" lang="en-US" sz="2800" b="0" i="0" u="none" strike="noStrike" kern="1200" cap="none" spc="0" normalizeH="0" noProof="0" dirty="0" smtClean="0">
                <a:ln>
                  <a:noFill/>
                </a:ln>
                <a:solidFill>
                  <a:prstClr val="black"/>
                </a:solidFill>
                <a:effectLst/>
                <a:uLnTx/>
                <a:uFillTx/>
                <a:latin typeface="Calibri"/>
                <a:ea typeface="+mn-ea"/>
                <a:cs typeface="+mn-cs"/>
              </a:rPr>
              <a:t>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11"/>
          <p:cNvSpPr/>
          <p:nvPr/>
        </p:nvSpPr>
        <p:spPr>
          <a:xfrm>
            <a:off x="0" y="385674"/>
            <a:ext cx="12192000" cy="1323439"/>
          </a:xfrm>
          <a:prstGeom prst="rect">
            <a:avLst/>
          </a:prstGeom>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Residual Analysis: Assess Validity of Passive Control </a:t>
            </a:r>
            <a:r>
              <a:rPr kumimoji="0" lang="en-US" sz="4000" b="1"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Residual </a:t>
            </a:r>
            <a:r>
              <a:rPr kumimoji="0" lang="en-US" sz="40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h - H - N</a:t>
            </a:r>
          </a:p>
        </p:txBody>
      </p:sp>
      <p:grpSp>
        <p:nvGrpSpPr>
          <p:cNvPr id="13" name="Group 12"/>
          <p:cNvGrpSpPr/>
          <p:nvPr/>
        </p:nvGrpSpPr>
        <p:grpSpPr>
          <a:xfrm>
            <a:off x="4259892" y="1723307"/>
            <a:ext cx="4055971" cy="3421132"/>
            <a:chOff x="3194919" y="1201902"/>
            <a:chExt cx="3041978" cy="2565848"/>
          </a:xfrm>
        </p:grpSpPr>
        <p:grpSp>
          <p:nvGrpSpPr>
            <p:cNvPr id="2" name="Group 1"/>
            <p:cNvGrpSpPr/>
            <p:nvPr/>
          </p:nvGrpSpPr>
          <p:grpSpPr>
            <a:xfrm>
              <a:off x="3194919" y="1201902"/>
              <a:ext cx="3041978" cy="2565848"/>
              <a:chOff x="6269317" y="1321520"/>
              <a:chExt cx="3041978" cy="2565848"/>
            </a:xfrm>
          </p:grpSpPr>
          <p:pic>
            <p:nvPicPr>
              <p:cNvPr id="1026" name="Picture 2" descr="https://lh3.googleusercontent.com/S1XOYQBbS0C3cGyn9yZ5WWrfL0hoUVTwXPkwplNFKT9ZFaMQY7UUoOl1mZxVoEkHPYJL91at1cDJlGXDQJQ3KAGNsSb64nb-tkEhFG1m9NaQZOR9GAB198qw0HrG3DKk1iZDK2l_YMrXbDtrdb_ykGqKK-tmObAJWnFYUQjLQVPvPJNfdXt7icqPahRcbkDWkNa9-fRRvCP2rB5bLWbkoeet1Btzop0cwtckaDePJMqvoMbEKuliY60d4Zs9dEAx4MLfJHwiJjkV_ai2JXQk85cT5oKoyHmgWy3UY0v_lDCRZMhj-E0EEJ5O2S74nadCiKivx1P_psT-iSA7-hp3vtQTsNUhlPOZI5zZdm6bhFEuN2QAkGLJhUytCNlXkSea-sfq5YmCRI5Zb0HnmxChklDkOaZv7brDCx5ngEYv61hmyh1k9eYXvWgMvXE_XjjAv3FBFyO-N3xYLLgZNJBSqhsjfBxY4oPXXxY20BV3WaGM664__VDYaHiC7E82eVcLMs0LDcigR4NlFzHY0gkUz_gA2jkFn0GNmioj6uQtYjqoRZrYK5kfo530ai7xP6nWQtlK9fNUNtLXuSUSa9V9eMLjJKA8J8hgEBX5GUY=w1408-h941-n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023" t="5189" r="17825" b="20118"/>
              <a:stretch/>
            </p:blipFill>
            <p:spPr bwMode="auto">
              <a:xfrm>
                <a:off x="6462212" y="1321520"/>
                <a:ext cx="1456732" cy="16105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23"/>
              <p:cNvSpPr txBox="1">
                <a:spLocks noChangeArrowheads="1"/>
              </p:cNvSpPr>
              <p:nvPr/>
            </p:nvSpPr>
            <p:spPr bwMode="auto">
              <a:xfrm>
                <a:off x="6269317" y="3171788"/>
                <a:ext cx="3041978" cy="715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Calibri"/>
                    <a:ea typeface="+mn-ea"/>
                    <a:cs typeface="+mn-cs"/>
                  </a:rPr>
                  <a:t>H is </a:t>
                </a:r>
                <a:r>
                  <a:rPr kumimoji="0" lang="en-US" altLang="en-US" sz="2800" b="1" i="0" u="none" strike="noStrike" kern="1200" cap="none" spc="0" normalizeH="0" baseline="0" noProof="0" dirty="0" smtClean="0">
                    <a:ln>
                      <a:noFill/>
                    </a:ln>
                    <a:solidFill>
                      <a:srgbClr val="FF0000"/>
                    </a:solidFill>
                    <a:effectLst/>
                    <a:uLnTx/>
                    <a:uFillTx/>
                    <a:latin typeface="Calibri"/>
                    <a:ea typeface="+mn-ea"/>
                    <a:cs typeface="+mn-cs"/>
                  </a:rPr>
                  <a:t>NAVD </a:t>
                </a:r>
                <a:r>
                  <a:rPr kumimoji="0" lang="en-US" altLang="en-US" sz="2800" b="1" i="0" u="none" strike="noStrike" kern="1200" cap="none" spc="0" normalizeH="0" baseline="0" noProof="0" dirty="0">
                    <a:ln>
                      <a:noFill/>
                    </a:ln>
                    <a:solidFill>
                      <a:srgbClr val="FF0000"/>
                    </a:solidFill>
                    <a:effectLst/>
                    <a:uLnTx/>
                    <a:uFillTx/>
                    <a:latin typeface="Calibri"/>
                    <a:ea typeface="+mn-ea"/>
                    <a:cs typeface="+mn-cs"/>
                  </a:rPr>
                  <a:t>88 Orthometric Height from Leveling</a:t>
                </a:r>
              </a:p>
            </p:txBody>
          </p:sp>
        </p:grpSp>
        <p:pic>
          <p:nvPicPr>
            <p:cNvPr id="14" name="Picture 2" descr="https://lh6.googleusercontent.com/wi3AYco9vXR_62LwCykcbpJO0IPb2yV_ulTfZMvvjnUgveLsikZKAV6XZWiwTJCBH9Y7QZ03H0YiGoR7dVgp2rGiBxPA5tig9ih7kePfVolBU3qyplbKgwelzs7Z7V2XWOAcLRsCQ3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191" t="11363" r="19174" b="10814"/>
            <a:stretch/>
          </p:blipFill>
          <p:spPr bwMode="auto">
            <a:xfrm>
              <a:off x="4420260" y="1771305"/>
              <a:ext cx="1273169" cy="1205655"/>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3128048" y="1847273"/>
            <a:ext cx="1131845"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black"/>
                </a:solidFill>
                <a:effectLst/>
                <a:uLnTx/>
                <a:uFillTx/>
                <a:latin typeface="Calibri"/>
                <a:ea typeface="+mn-ea"/>
                <a:cs typeface="+mn-cs"/>
              </a:rPr>
              <a:t>-</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Box 17"/>
          <p:cNvSpPr txBox="1"/>
          <p:nvPr/>
        </p:nvSpPr>
        <p:spPr>
          <a:xfrm>
            <a:off x="7380499" y="1847272"/>
            <a:ext cx="1131845"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black"/>
                </a:solidFill>
                <a:effectLst/>
                <a:uLnTx/>
                <a:uFillTx/>
                <a:latin typeface="Calibri"/>
                <a:ea typeface="+mn-ea"/>
                <a:cs typeface="+mn-cs"/>
              </a:rPr>
              <a:t>-</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22891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a:graphicFrameLocks/>
          </p:cNvGraphicFramePr>
          <p:nvPr>
            <p:extLst>
              <p:ext uri="{D42A27DB-BD31-4B8C-83A1-F6EECF244321}">
                <p14:modId xmlns:p14="http://schemas.microsoft.com/office/powerpoint/2010/main" val="1636674046"/>
              </p:ext>
            </p:extLst>
          </p:nvPr>
        </p:nvGraphicFramePr>
        <p:xfrm>
          <a:off x="27475" y="1175710"/>
          <a:ext cx="11783525" cy="477959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0" y="426721"/>
            <a:ext cx="12192000" cy="748988"/>
          </a:xfrm>
          <a:prstGeom prst="rect">
            <a:avLst/>
          </a:prstGeom>
          <a:noFill/>
        </p:spPr>
        <p:txBody>
          <a:bodyPr wrap="square" rtlCol="0">
            <a:spAutoFit/>
          </a:bodyPr>
          <a:lstStyle/>
          <a:p>
            <a:pPr lvl="0" algn="ctr" defTabSz="609585">
              <a:defRPr/>
            </a:pPr>
            <a:r>
              <a:rPr kumimoji="0" lang="en-US" sz="4267" b="0" i="0" u="none" strike="noStrike" kern="1200" cap="none" spc="0" normalizeH="0" baseline="0" noProof="0" dirty="0" smtClean="0">
                <a:ln>
                  <a:noFill/>
                </a:ln>
                <a:solidFill>
                  <a:prstClr val="black"/>
                </a:solidFill>
                <a:effectLst/>
                <a:uLnTx/>
                <a:uFillTx/>
                <a:latin typeface="Calibri"/>
                <a:ea typeface="+mn-ea"/>
                <a:cs typeface="+mn-cs"/>
              </a:rPr>
              <a:t>GPSonBM is Driving Surge </a:t>
            </a:r>
            <a:r>
              <a:rPr lang="en-US" sz="4267" dirty="0">
                <a:solidFill>
                  <a:prstClr val="black"/>
                </a:solidFill>
              </a:rPr>
              <a:t>in </a:t>
            </a:r>
            <a:r>
              <a:rPr lang="en-US" sz="4267" dirty="0" smtClean="0">
                <a:solidFill>
                  <a:prstClr val="black"/>
                </a:solidFill>
              </a:rPr>
              <a:t>Shared OPUS </a:t>
            </a:r>
            <a:r>
              <a:rPr lang="en-US" sz="4267" dirty="0">
                <a:solidFill>
                  <a:prstClr val="black"/>
                </a:solidFill>
              </a:rPr>
              <a:t>Solutions</a:t>
            </a:r>
            <a:endParaRPr kumimoji="0" lang="en-US" sz="4267"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8"/>
          <p:cNvSpPr/>
          <p:nvPr/>
        </p:nvSpPr>
        <p:spPr>
          <a:xfrm>
            <a:off x="395349" y="5921797"/>
            <a:ext cx="5700651" cy="954107"/>
          </a:xfrm>
          <a:prstGeom prst="rect">
            <a:avLst/>
          </a:prstGeom>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Transformation Tool Campaign: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June 2019 - December 31,</a:t>
            </a:r>
            <a:r>
              <a:rPr kumimoji="0" lang="en-US" sz="2800" b="0" i="0" u="none" strike="noStrike" kern="1200" cap="none" spc="0" normalizeH="0" noProof="0" dirty="0" smtClean="0">
                <a:ln>
                  <a:noFill/>
                </a:ln>
                <a:solidFill>
                  <a:prstClr val="black"/>
                </a:solidFill>
                <a:effectLst/>
                <a:uLnTx/>
                <a:uFillTx/>
                <a:latin typeface="Calibri"/>
                <a:ea typeface="+mn-ea"/>
                <a:cs typeface="+mn-cs"/>
              </a:rPr>
              <a:t> 2021</a:t>
            </a:r>
          </a:p>
        </p:txBody>
      </p:sp>
      <p:sp>
        <p:nvSpPr>
          <p:cNvPr id="7" name="Rounded Rectangular Callout 6"/>
          <p:cNvSpPr/>
          <p:nvPr/>
        </p:nvSpPr>
        <p:spPr>
          <a:xfrm>
            <a:off x="902781" y="1758462"/>
            <a:ext cx="2367957" cy="869192"/>
          </a:xfrm>
          <a:prstGeom prst="wedgeRoundRectCallout">
            <a:avLst>
              <a:gd name="adj1" fmla="val -104"/>
              <a:gd name="adj2" fmla="val 246207"/>
              <a:gd name="adj3" fmla="val 1666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sz="1600" b="1" dirty="0">
                <a:solidFill>
                  <a:sysClr val="windowText" lastClr="000000"/>
                </a:solidFill>
              </a:rPr>
              <a:t>2018</a:t>
            </a:r>
            <a:r>
              <a:rPr lang="en-US" sz="1600" dirty="0">
                <a:solidFill>
                  <a:sysClr val="windowText" lastClr="000000"/>
                </a:solidFill>
              </a:rPr>
              <a:t> GPSonBM GEOID18</a:t>
            </a:r>
            <a:r>
              <a:rPr lang="en-US" sz="1600" baseline="0" dirty="0">
                <a:solidFill>
                  <a:sysClr val="windowText" lastClr="000000"/>
                </a:solidFill>
              </a:rPr>
              <a:t> Campaign Launch</a:t>
            </a:r>
            <a:r>
              <a:rPr lang="en-US" sz="1600" dirty="0">
                <a:solidFill>
                  <a:sysClr val="windowText" lastClr="000000"/>
                </a:solidFill>
              </a:rPr>
              <a:t> </a:t>
            </a:r>
          </a:p>
        </p:txBody>
      </p:sp>
      <p:sp>
        <p:nvSpPr>
          <p:cNvPr id="6" name="Rounded Rectangular Callout 5"/>
          <p:cNvSpPr/>
          <p:nvPr/>
        </p:nvSpPr>
        <p:spPr>
          <a:xfrm>
            <a:off x="4519247" y="1934308"/>
            <a:ext cx="2087286" cy="911908"/>
          </a:xfrm>
          <a:prstGeom prst="wedgeRoundRectCallout">
            <a:avLst>
              <a:gd name="adj1" fmla="val 8948"/>
              <a:gd name="adj2" fmla="val 232586"/>
              <a:gd name="adj3" fmla="val 1666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sz="1600" b="1" dirty="0">
                <a:solidFill>
                  <a:sysClr val="windowText" lastClr="000000"/>
                </a:solidFill>
              </a:rPr>
              <a:t>2019</a:t>
            </a:r>
            <a:r>
              <a:rPr lang="en-US" sz="1600" dirty="0">
                <a:solidFill>
                  <a:sysClr val="windowText" lastClr="000000"/>
                </a:solidFill>
              </a:rPr>
              <a:t> GPSonBM Transformation Tool </a:t>
            </a:r>
            <a:r>
              <a:rPr lang="en-US" sz="1600" baseline="0" dirty="0">
                <a:solidFill>
                  <a:sysClr val="windowText" lastClr="000000"/>
                </a:solidFill>
              </a:rPr>
              <a:t>Campaign Launch</a:t>
            </a:r>
            <a:r>
              <a:rPr lang="en-US" sz="1600" dirty="0">
                <a:solidFill>
                  <a:sysClr val="windowText" lastClr="000000"/>
                </a:solidFill>
              </a:rPr>
              <a:t> </a:t>
            </a:r>
          </a:p>
        </p:txBody>
      </p:sp>
      <p:sp>
        <p:nvSpPr>
          <p:cNvPr id="2" name="Rectangle 1"/>
          <p:cNvSpPr/>
          <p:nvPr/>
        </p:nvSpPr>
        <p:spPr>
          <a:xfrm>
            <a:off x="5512777" y="6044907"/>
            <a:ext cx="6679223" cy="707886"/>
          </a:xfrm>
          <a:prstGeom prst="rect">
            <a:avLst/>
          </a:prstGeom>
        </p:spPr>
        <p:txBody>
          <a:bodyPr wrap="square">
            <a:spAutoFit/>
          </a:bodyPr>
          <a:lstStyle/>
          <a:p>
            <a:pPr lvl="0" defTabSz="609585">
              <a:defRPr/>
            </a:pPr>
            <a:r>
              <a:rPr lang="en-US" sz="2000" dirty="0" smtClean="0">
                <a:solidFill>
                  <a:prstClr val="black"/>
                </a:solidFill>
              </a:rPr>
              <a:t>Recent* Bluebooked &amp; Shared OPUS Solutions will be used to compute 2020.0 Reference Epoch Coordinates in NAPGD2022</a:t>
            </a:r>
            <a:endParaRPr lang="en-US" sz="2000" dirty="0">
              <a:solidFill>
                <a:prstClr val="black"/>
              </a:solidFill>
            </a:endParaRPr>
          </a:p>
        </p:txBody>
      </p:sp>
    </p:spTree>
    <p:extLst>
      <p:ext uri="{BB962C8B-B14F-4D97-AF65-F5344CB8AC3E}">
        <p14:creationId xmlns:p14="http://schemas.microsoft.com/office/powerpoint/2010/main" val="250944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xit" presetSubtype="0" fill="hold" grpId="1" nodeType="withEffect">
                                  <p:stCondLst>
                                    <p:cond delay="0"/>
                                  </p:stCondLst>
                                  <p:childTnLst>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par>
                                <p:cTn id="10" presetID="1"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1"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1798" t="2217" r="1326" b="2064"/>
          <a:stretch/>
        </p:blipFill>
        <p:spPr>
          <a:xfrm>
            <a:off x="1916767" y="570526"/>
            <a:ext cx="8235079" cy="6287474"/>
          </a:xfrm>
          <a:prstGeom prst="rect">
            <a:avLst/>
          </a:prstGeom>
        </p:spPr>
      </p:pic>
    </p:spTree>
    <p:extLst>
      <p:ext uri="{BB962C8B-B14F-4D97-AF65-F5344CB8AC3E}">
        <p14:creationId xmlns:p14="http://schemas.microsoft.com/office/powerpoint/2010/main" val="30996358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Improvements</a:t>
            </a:r>
            <a:endParaRPr lang="en-US" dirty="0"/>
          </a:p>
        </p:txBody>
      </p:sp>
      <p:pic>
        <p:nvPicPr>
          <p:cNvPr id="8" name="Picture 7"/>
          <p:cNvPicPr>
            <a:picLocks noChangeAspect="1"/>
          </p:cNvPicPr>
          <p:nvPr/>
        </p:nvPicPr>
        <p:blipFill>
          <a:blip r:embed="rId2"/>
          <a:stretch>
            <a:fillRect/>
          </a:stretch>
        </p:blipFill>
        <p:spPr>
          <a:xfrm>
            <a:off x="5793127" y="1154243"/>
            <a:ext cx="6398873" cy="4944583"/>
          </a:xfrm>
          <a:prstGeom prst="rect">
            <a:avLst/>
          </a:prstGeom>
        </p:spPr>
      </p:pic>
      <p:pic>
        <p:nvPicPr>
          <p:cNvPr id="5" name="Picture 4"/>
          <p:cNvPicPr>
            <a:picLocks noChangeAspect="1"/>
          </p:cNvPicPr>
          <p:nvPr/>
        </p:nvPicPr>
        <p:blipFill>
          <a:blip r:embed="rId3"/>
          <a:stretch>
            <a:fillRect/>
          </a:stretch>
        </p:blipFill>
        <p:spPr>
          <a:xfrm>
            <a:off x="-1" y="1126905"/>
            <a:ext cx="6071973" cy="4691979"/>
          </a:xfrm>
          <a:prstGeom prst="rect">
            <a:avLst/>
          </a:prstGeom>
        </p:spPr>
      </p:pic>
      <p:pic>
        <p:nvPicPr>
          <p:cNvPr id="4" name="Picture 3"/>
          <p:cNvPicPr>
            <a:picLocks noChangeAspect="1"/>
          </p:cNvPicPr>
          <p:nvPr/>
        </p:nvPicPr>
        <p:blipFill>
          <a:blip r:embed="rId4"/>
          <a:stretch>
            <a:fillRect/>
          </a:stretch>
        </p:blipFill>
        <p:spPr>
          <a:xfrm>
            <a:off x="-1" y="1154243"/>
            <a:ext cx="5957535" cy="5695886"/>
          </a:xfrm>
          <a:prstGeom prst="rect">
            <a:avLst/>
          </a:prstGeom>
        </p:spPr>
      </p:pic>
      <p:pic>
        <p:nvPicPr>
          <p:cNvPr id="6" name="Picture 5"/>
          <p:cNvPicPr>
            <a:picLocks noChangeAspect="1"/>
          </p:cNvPicPr>
          <p:nvPr/>
        </p:nvPicPr>
        <p:blipFill>
          <a:blip r:embed="rId5"/>
          <a:stretch>
            <a:fillRect/>
          </a:stretch>
        </p:blipFill>
        <p:spPr>
          <a:xfrm>
            <a:off x="6240235" y="1220596"/>
            <a:ext cx="5596032" cy="5563180"/>
          </a:xfrm>
          <a:prstGeom prst="rect">
            <a:avLst/>
          </a:prstGeom>
        </p:spPr>
      </p:pic>
      <p:sp>
        <p:nvSpPr>
          <p:cNvPr id="7" name="Title 6"/>
          <p:cNvSpPr>
            <a:spLocks noGrp="1"/>
          </p:cNvSpPr>
          <p:nvPr>
            <p:ph type="title"/>
          </p:nvPr>
        </p:nvSpPr>
        <p:spPr/>
        <p:txBody>
          <a:bodyPr/>
          <a:lstStyle/>
          <a:p>
            <a:endParaRPr lang="en-US"/>
          </a:p>
        </p:txBody>
      </p:sp>
    </p:spTree>
    <p:extLst>
      <p:ext uri="{BB962C8B-B14F-4D97-AF65-F5344CB8AC3E}">
        <p14:creationId xmlns:p14="http://schemas.microsoft.com/office/powerpoint/2010/main" val="337817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GEOID18 Model Improvements</a:t>
            </a:r>
            <a:endParaRPr lang="en-US" dirty="0"/>
          </a:p>
        </p:txBody>
      </p:sp>
      <p:sp>
        <p:nvSpPr>
          <p:cNvPr id="3" name="Content Placeholder 2"/>
          <p:cNvSpPr>
            <a:spLocks noGrp="1"/>
          </p:cNvSpPr>
          <p:nvPr>
            <p:ph idx="1"/>
          </p:nvPr>
        </p:nvSpPr>
        <p:spPr/>
        <p:txBody>
          <a:bodyPr>
            <a:normAutofit/>
          </a:bodyPr>
          <a:lstStyle/>
          <a:p>
            <a:r>
              <a:rPr lang="en-US" sz="2400" dirty="0"/>
              <a:t>32,357 GPS on Bench Marks data points were used to constrain the model to NAVD 88, PRVD02 and VIVD09, an increase of ~6,800 marks (26%) over GEOID12B</a:t>
            </a:r>
          </a:p>
          <a:p>
            <a:r>
              <a:rPr lang="en-US" sz="2400" dirty="0"/>
              <a:t> Significant new analysis of </a:t>
            </a:r>
            <a:r>
              <a:rPr lang="en-US" sz="2400" dirty="0" smtClean="0"/>
              <a:t>GPSonBM </a:t>
            </a:r>
            <a:r>
              <a:rPr lang="en-US" sz="2400" dirty="0"/>
              <a:t>data </a:t>
            </a:r>
            <a:r>
              <a:rPr lang="en-US" sz="2400" dirty="0" smtClean="0"/>
              <a:t>resulted in a much cleaner dataset</a:t>
            </a:r>
            <a:endParaRPr lang="en-US" sz="2400" dirty="0"/>
          </a:p>
          <a:p>
            <a:r>
              <a:rPr lang="en-US" sz="2400" dirty="0"/>
              <a:t> </a:t>
            </a:r>
            <a:r>
              <a:rPr lang="en-US" sz="2400" dirty="0" smtClean="0"/>
              <a:t>Includes better </a:t>
            </a:r>
            <a:r>
              <a:rPr lang="en-US" sz="2400" dirty="0"/>
              <a:t>elevation data and improved digital elevation modelling techniques</a:t>
            </a:r>
          </a:p>
          <a:p>
            <a:r>
              <a:rPr lang="en-US" sz="2400" dirty="0"/>
              <a:t> </a:t>
            </a:r>
            <a:r>
              <a:rPr lang="en-US" sz="2400" dirty="0" smtClean="0"/>
              <a:t>Uses better </a:t>
            </a:r>
            <a:r>
              <a:rPr lang="en-US" sz="2400" dirty="0"/>
              <a:t>gravity data and improved geoid modeling techniques</a:t>
            </a:r>
          </a:p>
          <a:p>
            <a:r>
              <a:rPr lang="en-US" sz="2400" dirty="0" smtClean="0"/>
              <a:t> </a:t>
            </a:r>
            <a:r>
              <a:rPr lang="en-US" sz="2400" dirty="0"/>
              <a:t>New space-based gravity data from satellite gravity missions (GRACE &amp; GOCE)</a:t>
            </a:r>
          </a:p>
          <a:p>
            <a:r>
              <a:rPr lang="en-US" sz="2400" dirty="0" smtClean="0"/>
              <a:t>Includes all available airborne gravity data - 53 completed GRAV-D blocks</a:t>
            </a:r>
          </a:p>
          <a:p>
            <a:pPr marL="0" indent="0">
              <a:buNone/>
            </a:pPr>
            <a:endParaRPr lang="en-US" sz="2400" dirty="0"/>
          </a:p>
        </p:txBody>
      </p:sp>
      <p:pic>
        <p:nvPicPr>
          <p:cNvPr id="4" name="Picture 3"/>
          <p:cNvPicPr>
            <a:picLocks noChangeAspect="1"/>
          </p:cNvPicPr>
          <p:nvPr/>
        </p:nvPicPr>
        <p:blipFill>
          <a:blip r:embed="rId2"/>
          <a:stretch>
            <a:fillRect/>
          </a:stretch>
        </p:blipFill>
        <p:spPr>
          <a:xfrm>
            <a:off x="885825" y="4844022"/>
            <a:ext cx="5210175" cy="1724025"/>
          </a:xfrm>
          <a:prstGeom prst="rect">
            <a:avLst/>
          </a:prstGeom>
        </p:spPr>
      </p:pic>
      <p:sp>
        <p:nvSpPr>
          <p:cNvPr id="5" name="Rectangle 4"/>
          <p:cNvSpPr/>
          <p:nvPr/>
        </p:nvSpPr>
        <p:spPr>
          <a:xfrm>
            <a:off x="6450106" y="5105869"/>
            <a:ext cx="4778188" cy="1477328"/>
          </a:xfrm>
          <a:prstGeom prst="rect">
            <a:avLst/>
          </a:prstGeom>
        </p:spPr>
        <p:txBody>
          <a:bodyPr wrap="square">
            <a:spAutoFit/>
          </a:bodyPr>
          <a:lstStyle/>
          <a:p>
            <a:r>
              <a:rPr lang="en-US" dirty="0"/>
              <a:t>The overall fit of the final GEOID18 model to used bench marks is excellent. Over all of CONUS, the standard deviation is 1.27 cm </a:t>
            </a:r>
            <a:endParaRPr lang="en-US" dirty="0" smtClean="0"/>
          </a:p>
          <a:p>
            <a:endParaRPr lang="en-US" dirty="0"/>
          </a:p>
          <a:p>
            <a:r>
              <a:rPr lang="en-US" dirty="0" smtClean="0"/>
              <a:t>(</a:t>
            </a:r>
            <a:r>
              <a:rPr lang="en-US" dirty="0"/>
              <a:t>GEOID12B was approximately 1.7 cm</a:t>
            </a:r>
            <a:r>
              <a:rPr lang="en-US" dirty="0" smtClean="0"/>
              <a:t>) </a:t>
            </a:r>
            <a:endParaRPr lang="en-US" dirty="0"/>
          </a:p>
        </p:txBody>
      </p:sp>
    </p:spTree>
    <p:extLst>
      <p:ext uri="{BB962C8B-B14F-4D97-AF65-F5344CB8AC3E}">
        <p14:creationId xmlns:p14="http://schemas.microsoft.com/office/powerpoint/2010/main" val="8853194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GEOID18 -Released</a:t>
            </a:r>
            <a:endParaRPr lang="en-US" dirty="0"/>
          </a:p>
        </p:txBody>
      </p:sp>
      <p:sp>
        <p:nvSpPr>
          <p:cNvPr id="3" name="Content Placeholder 2"/>
          <p:cNvSpPr>
            <a:spLocks noGrp="1"/>
          </p:cNvSpPr>
          <p:nvPr>
            <p:ph idx="1"/>
          </p:nvPr>
        </p:nvSpPr>
        <p:spPr/>
        <p:txBody>
          <a:bodyPr/>
          <a:lstStyle/>
          <a:p>
            <a:r>
              <a:rPr lang="en-US" dirty="0" smtClean="0"/>
              <a:t>Improvements</a:t>
            </a:r>
            <a:endParaRPr lang="en-US" dirty="0"/>
          </a:p>
        </p:txBody>
      </p:sp>
      <p:pic>
        <p:nvPicPr>
          <p:cNvPr id="6" name="Picture 5"/>
          <p:cNvPicPr>
            <a:picLocks noChangeAspect="1"/>
          </p:cNvPicPr>
          <p:nvPr/>
        </p:nvPicPr>
        <p:blipFill>
          <a:blip r:embed="rId2"/>
          <a:stretch>
            <a:fillRect/>
          </a:stretch>
        </p:blipFill>
        <p:spPr>
          <a:xfrm>
            <a:off x="5869247" y="0"/>
            <a:ext cx="6322754" cy="4885765"/>
          </a:xfrm>
          <a:prstGeom prst="rect">
            <a:avLst/>
          </a:prstGeom>
        </p:spPr>
      </p:pic>
      <p:pic>
        <p:nvPicPr>
          <p:cNvPr id="7" name="Picture 6"/>
          <p:cNvPicPr>
            <a:picLocks noChangeAspect="1"/>
          </p:cNvPicPr>
          <p:nvPr/>
        </p:nvPicPr>
        <p:blipFill>
          <a:blip r:embed="rId3"/>
          <a:stretch>
            <a:fillRect/>
          </a:stretch>
        </p:blipFill>
        <p:spPr>
          <a:xfrm>
            <a:off x="0" y="0"/>
            <a:ext cx="6148734" cy="4751294"/>
          </a:xfrm>
          <a:prstGeom prst="rect">
            <a:avLst/>
          </a:prstGeom>
        </p:spPr>
      </p:pic>
      <p:sp>
        <p:nvSpPr>
          <p:cNvPr id="12" name="TextBox 11"/>
          <p:cNvSpPr txBox="1"/>
          <p:nvPr/>
        </p:nvSpPr>
        <p:spPr>
          <a:xfrm>
            <a:off x="5292392" y="4611231"/>
            <a:ext cx="2970393" cy="224676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dirty="0" smtClean="0"/>
              <a:t>Estimated uncertainty </a:t>
            </a:r>
            <a:r>
              <a:rPr lang="en-US" sz="2000" dirty="0"/>
              <a:t>is relatively high in </a:t>
            </a:r>
            <a:r>
              <a:rPr lang="en-US" sz="2000" dirty="0" smtClean="0"/>
              <a:t>Texas due to low GPSonBM coverage. This is a measure of how well the model matches published NAVD88 orthometric heights.</a:t>
            </a:r>
            <a:endParaRPr lang="en-US" sz="2000" dirty="0"/>
          </a:p>
        </p:txBody>
      </p:sp>
      <p:pic>
        <p:nvPicPr>
          <p:cNvPr id="4" name="Picture 3"/>
          <p:cNvPicPr>
            <a:picLocks noChangeAspect="1"/>
          </p:cNvPicPr>
          <p:nvPr/>
        </p:nvPicPr>
        <p:blipFill>
          <a:blip r:embed="rId4"/>
          <a:stretch>
            <a:fillRect/>
          </a:stretch>
        </p:blipFill>
        <p:spPr>
          <a:xfrm>
            <a:off x="1034321" y="3543000"/>
            <a:ext cx="3489473" cy="3315000"/>
          </a:xfrm>
          <a:prstGeom prst="rect">
            <a:avLst/>
          </a:prstGeom>
        </p:spPr>
      </p:pic>
      <p:pic>
        <p:nvPicPr>
          <p:cNvPr id="5" name="Picture 4"/>
          <p:cNvPicPr>
            <a:picLocks noChangeAspect="1"/>
          </p:cNvPicPr>
          <p:nvPr/>
        </p:nvPicPr>
        <p:blipFill>
          <a:blip r:embed="rId5"/>
          <a:stretch>
            <a:fillRect/>
          </a:stretch>
        </p:blipFill>
        <p:spPr>
          <a:xfrm>
            <a:off x="8534839" y="3707546"/>
            <a:ext cx="3352362" cy="3167536"/>
          </a:xfrm>
          <a:prstGeom prst="rect">
            <a:avLst/>
          </a:prstGeom>
        </p:spPr>
      </p:pic>
    </p:spTree>
    <p:extLst>
      <p:ext uri="{BB962C8B-B14F-4D97-AF65-F5344CB8AC3E}">
        <p14:creationId xmlns:p14="http://schemas.microsoft.com/office/powerpoint/2010/main" val="5752315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GEOID18 – Grid Check </a:t>
            </a:r>
            <a:endParaRPr lang="en-US" dirty="0"/>
          </a:p>
        </p:txBody>
      </p:sp>
      <p:sp>
        <p:nvSpPr>
          <p:cNvPr id="3" name="Content Placeholder 2"/>
          <p:cNvSpPr>
            <a:spLocks noGrp="1"/>
          </p:cNvSpPr>
          <p:nvPr>
            <p:ph idx="1"/>
          </p:nvPr>
        </p:nvSpPr>
        <p:spPr>
          <a:xfrm>
            <a:off x="6925455" y="1417639"/>
            <a:ext cx="5266545" cy="4893220"/>
          </a:xfrm>
        </p:spPr>
        <p:txBody>
          <a:bodyPr>
            <a:normAutofit lnSpcReduction="10000"/>
          </a:bodyPr>
          <a:lstStyle/>
          <a:p>
            <a:pPr marL="0" indent="0">
              <a:buNone/>
            </a:pPr>
            <a:endParaRPr lang="en-US" sz="2000" dirty="0" smtClean="0">
              <a:hlinkClick r:id="rId2"/>
            </a:endParaRPr>
          </a:p>
          <a:p>
            <a:pPr marL="0" indent="0">
              <a:buNone/>
            </a:pPr>
            <a:r>
              <a:rPr lang="en-US" sz="2000" dirty="0" smtClean="0">
                <a:hlinkClick r:id="rId2"/>
              </a:rPr>
              <a:t>https</a:t>
            </a:r>
            <a:r>
              <a:rPr lang="en-US" sz="2000" dirty="0">
                <a:hlinkClick r:id="rId2"/>
              </a:rPr>
              <a:t>://www.ngs.noaa.gov/GEOID/GEOID18</a:t>
            </a:r>
            <a:r>
              <a:rPr lang="en-US" sz="2000" dirty="0" smtClean="0">
                <a:hlinkClick r:id="rId2"/>
              </a:rPr>
              <a:t>/</a:t>
            </a:r>
            <a:endParaRPr lang="en-US" sz="2000" dirty="0" smtClean="0"/>
          </a:p>
          <a:p>
            <a:pPr marL="0" indent="0">
              <a:buNone/>
            </a:pPr>
            <a:r>
              <a:rPr lang="en-US" sz="2800" dirty="0" smtClean="0"/>
              <a:t>Check the GEOID18 webpage for important advisory.</a:t>
            </a:r>
          </a:p>
          <a:p>
            <a:pPr marL="0" indent="0">
              <a:buNone/>
            </a:pPr>
            <a:endParaRPr lang="en-US" sz="2800" dirty="0"/>
          </a:p>
          <a:p>
            <a:pPr marL="0" indent="0">
              <a:buNone/>
            </a:pPr>
            <a:r>
              <a:rPr lang="en-US" sz="2800" dirty="0" smtClean="0"/>
              <a:t>Tools are available to check the GEOID18 grids you are using and to locate affected grid cells.</a:t>
            </a:r>
          </a:p>
          <a:p>
            <a:pPr marL="0" indent="0">
              <a:buNone/>
            </a:pPr>
            <a:endParaRPr lang="en-US" sz="2800" dirty="0"/>
          </a:p>
          <a:p>
            <a:pPr marL="0" indent="0">
              <a:buNone/>
            </a:pPr>
            <a:r>
              <a:rPr lang="en-US" sz="2800" dirty="0" smtClean="0"/>
              <a:t>Check with your vendor to make sure you are using the latest files </a:t>
            </a:r>
            <a:endParaRPr lang="en-US" sz="2800" dirty="0"/>
          </a:p>
        </p:txBody>
      </p:sp>
      <p:pic>
        <p:nvPicPr>
          <p:cNvPr id="4" name="Picture 3"/>
          <p:cNvPicPr>
            <a:picLocks noChangeAspect="1"/>
          </p:cNvPicPr>
          <p:nvPr/>
        </p:nvPicPr>
        <p:blipFill>
          <a:blip r:embed="rId3"/>
          <a:stretch>
            <a:fillRect/>
          </a:stretch>
        </p:blipFill>
        <p:spPr>
          <a:xfrm>
            <a:off x="345632" y="1197146"/>
            <a:ext cx="6579824" cy="5660854"/>
          </a:xfrm>
          <a:prstGeom prst="rect">
            <a:avLst/>
          </a:prstGeom>
        </p:spPr>
      </p:pic>
    </p:spTree>
    <p:extLst>
      <p:ext uri="{BB962C8B-B14F-4D97-AF65-F5344CB8AC3E}">
        <p14:creationId xmlns:p14="http://schemas.microsoft.com/office/powerpoint/2010/main" val="31203964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1"/>
            <a:ext cx="10972800" cy="1143000"/>
          </a:xfrm>
        </p:spPr>
        <p:txBody>
          <a:bodyPr>
            <a:noAutofit/>
          </a:bodyPr>
          <a:lstStyle/>
          <a:p>
            <a:r>
              <a:rPr lang="en-US" sz="4800" dirty="0" smtClean="0"/>
              <a:t>2022 Transformation Tool Campaign Goals</a:t>
            </a:r>
            <a:endParaRPr lang="en-US" sz="4800" dirty="0"/>
          </a:p>
        </p:txBody>
      </p:sp>
      <p:sp>
        <p:nvSpPr>
          <p:cNvPr id="3" name="Content Placeholder 2"/>
          <p:cNvSpPr>
            <a:spLocks noGrp="1"/>
          </p:cNvSpPr>
          <p:nvPr>
            <p:ph idx="1"/>
          </p:nvPr>
        </p:nvSpPr>
        <p:spPr>
          <a:xfrm>
            <a:off x="353291" y="1752602"/>
            <a:ext cx="11627427" cy="4955454"/>
          </a:xfrm>
        </p:spPr>
        <p:txBody>
          <a:bodyPr>
            <a:normAutofit/>
          </a:bodyPr>
          <a:lstStyle/>
          <a:p>
            <a:pPr fontAlgn="base"/>
            <a:r>
              <a:rPr lang="en-US" sz="2800" dirty="0" smtClean="0"/>
              <a:t>NGS will make a </a:t>
            </a:r>
            <a:r>
              <a:rPr lang="en-US" sz="2800" b="1" dirty="0" smtClean="0"/>
              <a:t>national scale</a:t>
            </a:r>
            <a:r>
              <a:rPr lang="en-US" sz="2800" dirty="0" smtClean="0"/>
              <a:t>, </a:t>
            </a:r>
            <a:r>
              <a:rPr lang="en-US" sz="2800" b="1" dirty="0" smtClean="0"/>
              <a:t>mapping grade</a:t>
            </a:r>
            <a:r>
              <a:rPr lang="en-US" sz="2800" dirty="0" smtClean="0"/>
              <a:t> transformation tool with the data we have in the NGS Database or Shared through OPUS</a:t>
            </a:r>
          </a:p>
          <a:p>
            <a:pPr fontAlgn="base"/>
            <a:r>
              <a:rPr lang="en-US" sz="2800" dirty="0" smtClean="0"/>
              <a:t>To produce </a:t>
            </a:r>
            <a:r>
              <a:rPr lang="en-US" sz="2800" dirty="0"/>
              <a:t>transformation results with an </a:t>
            </a:r>
            <a:r>
              <a:rPr lang="en-US" sz="2800" dirty="0" smtClean="0"/>
              <a:t>reasonable </a:t>
            </a:r>
            <a:r>
              <a:rPr lang="en-US" sz="2800" dirty="0"/>
              <a:t>amount of </a:t>
            </a:r>
            <a:r>
              <a:rPr lang="en-US" sz="2800" dirty="0" smtClean="0"/>
              <a:t>uncertainty, NGS has a goal </a:t>
            </a:r>
            <a:r>
              <a:rPr lang="en-US" sz="2800" dirty="0"/>
              <a:t>of </a:t>
            </a:r>
            <a:r>
              <a:rPr lang="en-US" sz="2800" dirty="0" smtClean="0"/>
              <a:t>GPSonBM </a:t>
            </a:r>
            <a:r>
              <a:rPr lang="en-US" sz="2800" dirty="0"/>
              <a:t>data at </a:t>
            </a:r>
            <a:r>
              <a:rPr lang="en-US" sz="2800" b="1" dirty="0"/>
              <a:t>10 km </a:t>
            </a:r>
            <a:r>
              <a:rPr lang="en-US" sz="2800" b="1" dirty="0" smtClean="0"/>
              <a:t>spacing</a:t>
            </a:r>
          </a:p>
          <a:p>
            <a:pPr fontAlgn="base"/>
            <a:r>
              <a:rPr lang="en-US" sz="2800" dirty="0" smtClean="0"/>
              <a:t>We must interpolate over areas with data gaps</a:t>
            </a:r>
          </a:p>
          <a:p>
            <a:r>
              <a:rPr lang="en-US" sz="2800" dirty="0" smtClean="0"/>
              <a:t>Uncertainties </a:t>
            </a:r>
            <a:r>
              <a:rPr lang="en-US" sz="2800" dirty="0"/>
              <a:t>in the transformed coordinates will grow larger as the distance from a GPSonBM data point </a:t>
            </a:r>
            <a:r>
              <a:rPr lang="en-US" sz="2800" dirty="0" smtClean="0"/>
              <a:t>increases</a:t>
            </a:r>
            <a:endParaRPr lang="en-US" sz="2800" dirty="0"/>
          </a:p>
          <a:p>
            <a:r>
              <a:rPr lang="en-US" sz="2800" dirty="0" smtClean="0"/>
              <a:t>Opportunity exists to densify local areas with data at up to 2 km spacing to increase accuracy and better resolve complex areas with topographic relief</a:t>
            </a:r>
            <a:r>
              <a:rPr lang="en-US" sz="2800" dirty="0"/>
              <a:t/>
            </a:r>
            <a:br>
              <a:rPr lang="en-US" sz="2800" dirty="0"/>
            </a:br>
            <a:endParaRPr lang="en-US" sz="2800" dirty="0" smtClean="0"/>
          </a:p>
        </p:txBody>
      </p:sp>
    </p:spTree>
    <p:extLst>
      <p:ext uri="{BB962C8B-B14F-4D97-AF65-F5344CB8AC3E}">
        <p14:creationId xmlns:p14="http://schemas.microsoft.com/office/powerpoint/2010/main" val="33111887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8512" y="491257"/>
            <a:ext cx="12165873" cy="6265717"/>
          </a:xfrm>
          <a:prstGeom prst="rect">
            <a:avLst/>
          </a:prstGeom>
        </p:spPr>
      </p:pic>
      <p:sp>
        <p:nvSpPr>
          <p:cNvPr id="16" name="TextBox 15"/>
          <p:cNvSpPr txBox="1"/>
          <p:nvPr/>
        </p:nvSpPr>
        <p:spPr>
          <a:xfrm>
            <a:off x="0" y="0"/>
            <a:ext cx="12157361"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200" dirty="0" smtClean="0"/>
              <a:t>2022 Transformation Tool Campaign </a:t>
            </a:r>
            <a:r>
              <a:rPr lang="en-US" sz="3200" dirty="0" err="1" smtClean="0"/>
              <a:t>GPSonBM</a:t>
            </a:r>
            <a:r>
              <a:rPr lang="en-US" sz="3200" dirty="0" smtClean="0"/>
              <a:t> Web Map Application</a:t>
            </a:r>
            <a:endParaRPr lang="en-US" sz="3200" dirty="0"/>
          </a:p>
        </p:txBody>
      </p:sp>
      <p:sp>
        <p:nvSpPr>
          <p:cNvPr id="2" name="Rectangle 1"/>
          <p:cNvSpPr/>
          <p:nvPr/>
        </p:nvSpPr>
        <p:spPr>
          <a:xfrm>
            <a:off x="3026424" y="2886044"/>
            <a:ext cx="6096000" cy="156966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lvl="0" defTabSz="609585" fontAlgn="base">
              <a:spcBef>
                <a:spcPct val="20000"/>
              </a:spcBef>
            </a:pPr>
            <a:r>
              <a:rPr lang="en-US" sz="3200" dirty="0">
                <a:solidFill>
                  <a:prstClr val="black"/>
                </a:solidFill>
              </a:rPr>
              <a:t>The web map has several functions that allow users to search, explore, filter, and export the data</a:t>
            </a:r>
          </a:p>
        </p:txBody>
      </p:sp>
      <p:pic>
        <p:nvPicPr>
          <p:cNvPr id="17" name="Picture 16"/>
          <p:cNvPicPr>
            <a:picLocks noChangeAspect="1"/>
          </p:cNvPicPr>
          <p:nvPr/>
        </p:nvPicPr>
        <p:blipFill>
          <a:blip r:embed="rId5"/>
          <a:stretch>
            <a:fillRect/>
          </a:stretch>
        </p:blipFill>
        <p:spPr>
          <a:xfrm>
            <a:off x="12502034" y="0"/>
            <a:ext cx="12167151" cy="6858000"/>
          </a:xfrm>
          <a:prstGeom prst="rect">
            <a:avLst/>
          </a:prstGeom>
        </p:spPr>
      </p:pic>
    </p:spTree>
    <p:extLst>
      <p:ext uri="{BB962C8B-B14F-4D97-AF65-F5344CB8AC3E}">
        <p14:creationId xmlns:p14="http://schemas.microsoft.com/office/powerpoint/2010/main" val="208159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p:cNvSpPr>
            <a:spLocks noChangeArrowheads="1"/>
          </p:cNvSpPr>
          <p:nvPr/>
        </p:nvSpPr>
        <p:spPr bwMode="auto">
          <a:xfrm>
            <a:off x="138021" y="1617934"/>
            <a:ext cx="755674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eaLnBrk="1" hangingPunct="1">
              <a:lnSpc>
                <a:spcPct val="150000"/>
              </a:lnSpc>
              <a:buFont typeface="Arial" panose="020B0604020202020204" pitchFamily="34" charset="0"/>
              <a:buNone/>
              <a:defRPr/>
            </a:pPr>
            <a:r>
              <a:rPr lang="en-US" altLang="en-US" dirty="0">
                <a:solidFill>
                  <a:srgbClr val="C00000"/>
                </a:solidFill>
                <a:latin typeface="Arial Black" panose="020B0A04020102020204" pitchFamily="34" charset="0"/>
                <a:cs typeface="Arial" panose="020B0604020202020204" pitchFamily="34" charset="0"/>
              </a:rPr>
              <a:t>NGS defines, maintains and provides access to the NSRS</a:t>
            </a:r>
          </a:p>
          <a:p>
            <a:pPr algn="ctr" eaLnBrk="1" hangingPunct="1">
              <a:lnSpc>
                <a:spcPct val="150000"/>
              </a:lnSpc>
              <a:buFont typeface="Arial" panose="020B0604020202020204" pitchFamily="34" charset="0"/>
              <a:buNone/>
              <a:defRPr/>
            </a:pPr>
            <a:endParaRPr lang="en-US" altLang="en-US" sz="2400" dirty="0">
              <a:solidFill>
                <a:srgbClr val="C00000"/>
              </a:solidFill>
              <a:latin typeface="Arial Black" panose="020B0A04020102020204" pitchFamily="34" charset="0"/>
              <a:cs typeface="Arial" panose="020B0604020202020204" pitchFamily="34" charset="0"/>
            </a:endParaRPr>
          </a:p>
          <a:p>
            <a:pPr algn="ctr" eaLnBrk="1" hangingPunct="1">
              <a:lnSpc>
                <a:spcPct val="150000"/>
              </a:lnSpc>
              <a:buFont typeface="Arial" panose="020B0604020202020204" pitchFamily="34" charset="0"/>
              <a:buNone/>
              <a:defRPr/>
            </a:pPr>
            <a:endParaRPr lang="en-US" altLang="en-US" sz="2400" dirty="0">
              <a:solidFill>
                <a:srgbClr val="C00000"/>
              </a:solidFill>
              <a:latin typeface="Arial Black" panose="020B0A04020102020204" pitchFamily="34" charset="0"/>
              <a:cs typeface="Arial" panose="020B0604020202020204" pitchFamily="34" charset="0"/>
            </a:endParaRPr>
          </a:p>
          <a:p>
            <a:pPr algn="ctr" eaLnBrk="1" hangingPunct="1">
              <a:lnSpc>
                <a:spcPct val="150000"/>
              </a:lnSpc>
              <a:buFont typeface="Arial" panose="020B0604020202020204" pitchFamily="34" charset="0"/>
              <a:buNone/>
              <a:defRPr/>
            </a:pPr>
            <a:endParaRPr lang="en-US" altLang="en-US" sz="2400" dirty="0">
              <a:solidFill>
                <a:srgbClr val="C00000"/>
              </a:solidFill>
              <a:latin typeface="Arial Black" panose="020B0A04020102020204" pitchFamily="34" charset="0"/>
              <a:cs typeface="Arial" panose="020B0604020202020204" pitchFamily="34" charset="0"/>
            </a:endParaRPr>
          </a:p>
          <a:p>
            <a:pPr marL="285750" indent="-285750" algn="ctr">
              <a:lnSpc>
                <a:spcPct val="150000"/>
              </a:lnSpc>
              <a:defRPr/>
            </a:pPr>
            <a:r>
              <a:rPr lang="en-US" altLang="en-US" sz="2400" dirty="0" smtClean="0">
                <a:latin typeface="Arial" panose="020B0604020202020204" pitchFamily="34" charset="0"/>
                <a:cs typeface="Arial" panose="020B0604020202020204" pitchFamily="34" charset="0"/>
              </a:rPr>
              <a:t>North </a:t>
            </a:r>
            <a:r>
              <a:rPr lang="en-US" altLang="en-US" sz="2400" dirty="0">
                <a:latin typeface="Arial" panose="020B0604020202020204" pitchFamily="34" charset="0"/>
                <a:cs typeface="Arial" panose="020B0604020202020204" pitchFamily="34" charset="0"/>
              </a:rPr>
              <a:t>American Datum of 1983 </a:t>
            </a:r>
            <a:r>
              <a:rPr lang="en-US" altLang="en-US" sz="2400" b="1" dirty="0">
                <a:latin typeface="Arial" panose="020B0604020202020204" pitchFamily="34" charset="0"/>
                <a:cs typeface="Arial" panose="020B0604020202020204" pitchFamily="34" charset="0"/>
              </a:rPr>
              <a:t>(NAD 83)</a:t>
            </a:r>
          </a:p>
          <a:p>
            <a:pPr marL="285750" indent="-285750" algn="ctr">
              <a:lnSpc>
                <a:spcPct val="150000"/>
              </a:lnSpc>
              <a:defRPr/>
            </a:pPr>
            <a:r>
              <a:rPr lang="en-US" altLang="en-US" sz="2400" dirty="0">
                <a:latin typeface="Arial" panose="020B0604020202020204" pitchFamily="34" charset="0"/>
                <a:cs typeface="Arial" panose="020B0604020202020204" pitchFamily="34" charset="0"/>
              </a:rPr>
              <a:t>North American Vertical Datum of 1988 </a:t>
            </a:r>
            <a:r>
              <a:rPr lang="en-US" altLang="en-US" sz="2400" b="1" dirty="0">
                <a:latin typeface="Arial" panose="020B0604020202020204" pitchFamily="34" charset="0"/>
                <a:cs typeface="Arial" panose="020B0604020202020204" pitchFamily="34" charset="0"/>
              </a:rPr>
              <a:t>(NAVD 88)</a:t>
            </a:r>
          </a:p>
        </p:txBody>
      </p:sp>
      <p:sp>
        <p:nvSpPr>
          <p:cNvPr id="27653" name="Title 1"/>
          <p:cNvSpPr txBox="1">
            <a:spLocks/>
          </p:cNvSpPr>
          <p:nvPr/>
        </p:nvSpPr>
        <p:spPr bwMode="auto">
          <a:xfrm>
            <a:off x="574766" y="690257"/>
            <a:ext cx="11179698"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a:buFont typeface="Arial" panose="020B0604020202020204" pitchFamily="34" charset="0"/>
              <a:buNone/>
            </a:pPr>
            <a:r>
              <a:rPr lang="en-US" altLang="en-US" sz="4400" dirty="0">
                <a:latin typeface="+mj-lt"/>
              </a:rPr>
              <a:t>The National Spatial Reference System (NSRS)</a:t>
            </a:r>
          </a:p>
        </p:txBody>
      </p:sp>
      <p:sp>
        <p:nvSpPr>
          <p:cNvPr id="6" name="Rectangle 5"/>
          <p:cNvSpPr/>
          <p:nvPr/>
        </p:nvSpPr>
        <p:spPr>
          <a:xfrm>
            <a:off x="1765691" y="3169294"/>
            <a:ext cx="4301399" cy="1569660"/>
          </a:xfrm>
          <a:prstGeom prst="rect">
            <a:avLst/>
          </a:prstGeom>
          <a:ln w="19050">
            <a:solidFill>
              <a:sysClr val="windowText" lastClr="000000"/>
            </a:solidFill>
          </a:ln>
        </p:spPr>
        <p:txBody>
          <a:bodyPr wrap="square">
            <a:spAutoFit/>
          </a:bodyPr>
          <a:lstStyle/>
          <a:p>
            <a:pPr algn="ctr">
              <a:defRPr/>
            </a:pPr>
            <a:r>
              <a:rPr lang="en-US" altLang="en-US" sz="3200" dirty="0">
                <a:solidFill>
                  <a:prstClr val="black"/>
                </a:solidFill>
                <a:latin typeface="Tw Cen MT Condensed" panose="020B0606020104020203" pitchFamily="34" charset="0"/>
              </a:rPr>
              <a:t>Latitude • Longitude • </a:t>
            </a:r>
            <a:r>
              <a:rPr lang="en-US" altLang="en-US" sz="3200" u="sng" dirty="0">
                <a:solidFill>
                  <a:prstClr val="black"/>
                </a:solidFill>
                <a:latin typeface="Tw Cen MT Condensed" panose="020B0606020104020203" pitchFamily="34" charset="0"/>
              </a:rPr>
              <a:t>Elevation</a:t>
            </a:r>
            <a:r>
              <a:rPr lang="en-US" altLang="en-US" sz="3200" dirty="0">
                <a:solidFill>
                  <a:prstClr val="black"/>
                </a:solidFill>
                <a:latin typeface="Tw Cen MT Condensed" panose="020B0606020104020203" pitchFamily="34" charset="0"/>
              </a:rPr>
              <a:t> • Gravity • Shoreline Position</a:t>
            </a:r>
          </a:p>
          <a:p>
            <a:pPr>
              <a:defRPr/>
            </a:pPr>
            <a:r>
              <a:rPr lang="en-US" altLang="en-US" sz="3200" dirty="0">
                <a:solidFill>
                  <a:prstClr val="black"/>
                </a:solidFill>
                <a:latin typeface="Tw Cen MT Condensed" panose="020B0606020104020203" pitchFamily="34" charset="0"/>
              </a:rPr>
              <a:t>      + changes over time </a:t>
            </a:r>
          </a:p>
        </p:txBody>
      </p:sp>
      <p:pic>
        <p:nvPicPr>
          <p:cNvPr id="8" name="Picture 7"/>
          <p:cNvPicPr>
            <a:picLocks noChangeAspect="1"/>
          </p:cNvPicPr>
          <p:nvPr/>
        </p:nvPicPr>
        <p:blipFill>
          <a:blip r:embed="rId3"/>
          <a:stretch>
            <a:fillRect/>
          </a:stretch>
        </p:blipFill>
        <p:spPr>
          <a:xfrm>
            <a:off x="7249610" y="1883431"/>
            <a:ext cx="4694327" cy="2658086"/>
          </a:xfrm>
          <a:prstGeom prst="rect">
            <a:avLst/>
          </a:prstGeom>
        </p:spPr>
      </p:pic>
      <p:sp>
        <p:nvSpPr>
          <p:cNvPr id="3" name="TextBox 2"/>
          <p:cNvSpPr txBox="1"/>
          <p:nvPr/>
        </p:nvSpPr>
        <p:spPr>
          <a:xfrm>
            <a:off x="8170606" y="5397910"/>
            <a:ext cx="3583858" cy="584775"/>
          </a:xfrm>
          <a:prstGeom prst="rect">
            <a:avLst/>
          </a:prstGeom>
          <a:noFill/>
        </p:spPr>
        <p:txBody>
          <a:bodyPr wrap="square" rtlCol="0">
            <a:spAutoFit/>
          </a:bodyPr>
          <a:lstStyle/>
          <a:p>
            <a:r>
              <a:rPr lang="en-US" sz="3200" dirty="0" smtClean="0">
                <a:solidFill>
                  <a:srgbClr val="FF0000"/>
                </a:solidFill>
              </a:rPr>
              <a:t>Today’s NSRS</a:t>
            </a:r>
            <a:endParaRPr lang="en-US" sz="3200" dirty="0">
              <a:solidFill>
                <a:srgbClr val="FF0000"/>
              </a:solidFill>
            </a:endParaRPr>
          </a:p>
        </p:txBody>
      </p:sp>
    </p:spTree>
    <p:extLst>
      <p:ext uri="{BB962C8B-B14F-4D97-AF65-F5344CB8AC3E}">
        <p14:creationId xmlns:p14="http://schemas.microsoft.com/office/powerpoint/2010/main" val="2128651604"/>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12192000" cy="1402079"/>
          </a:xfrm>
        </p:spPr>
        <p:txBody>
          <a:bodyPr>
            <a:noAutofit/>
          </a:bodyPr>
          <a:lstStyle/>
          <a:p>
            <a:r>
              <a:rPr lang="en-US" sz="4800" dirty="0" smtClean="0"/>
              <a:t>Which Marks First? How Many Observations? </a:t>
            </a:r>
            <a:endParaRPr lang="en-US" sz="4800" dirty="0"/>
          </a:p>
        </p:txBody>
      </p:sp>
      <p:sp>
        <p:nvSpPr>
          <p:cNvPr id="3" name="Content Placeholder 2"/>
          <p:cNvSpPr>
            <a:spLocks noGrp="1"/>
          </p:cNvSpPr>
          <p:nvPr>
            <p:ph idx="1"/>
          </p:nvPr>
        </p:nvSpPr>
        <p:spPr>
          <a:xfrm>
            <a:off x="282286" y="1745672"/>
            <a:ext cx="11627427" cy="4579998"/>
          </a:xfrm>
        </p:spPr>
        <p:txBody>
          <a:bodyPr>
            <a:normAutofit/>
          </a:bodyPr>
          <a:lstStyle/>
          <a:p>
            <a:pPr fontAlgn="base"/>
            <a:r>
              <a:rPr lang="en-US" sz="2800" dirty="0" smtClean="0"/>
              <a:t>Marks are classified as Priority A or B</a:t>
            </a:r>
          </a:p>
          <a:p>
            <a:pPr lvl="1" fontAlgn="base"/>
            <a:r>
              <a:rPr lang="en-US" sz="2400" dirty="0" smtClean="0"/>
              <a:t>Priority A marks meet quality standards for use in the transformation tool</a:t>
            </a:r>
            <a:endParaRPr lang="en-US" sz="2400" dirty="0"/>
          </a:p>
          <a:p>
            <a:pPr lvl="1" fontAlgn="base"/>
            <a:r>
              <a:rPr lang="en-US" sz="2400" dirty="0" smtClean="0"/>
              <a:t> Priority B marks are lower quality marks, less likely to be used to make the tool, but may be used to test the tool</a:t>
            </a:r>
          </a:p>
          <a:p>
            <a:pPr fontAlgn="base"/>
            <a:r>
              <a:rPr lang="en-US" sz="2800" dirty="0" smtClean="0"/>
              <a:t>NGS needs 2 consistent GPS observations on a mark to use it in the tool. At least on observation within last 5 years (since 2014) </a:t>
            </a:r>
          </a:p>
        </p:txBody>
      </p:sp>
      <p:pic>
        <p:nvPicPr>
          <p:cNvPr id="4" name="Picture 3"/>
          <p:cNvPicPr>
            <a:picLocks noChangeAspect="1"/>
          </p:cNvPicPr>
          <p:nvPr/>
        </p:nvPicPr>
        <p:blipFill>
          <a:blip r:embed="rId4"/>
          <a:stretch>
            <a:fillRect/>
          </a:stretch>
        </p:blipFill>
        <p:spPr>
          <a:xfrm>
            <a:off x="7475621" y="4376516"/>
            <a:ext cx="4575236" cy="2481484"/>
          </a:xfrm>
          <a:prstGeom prst="rect">
            <a:avLst/>
          </a:prstGeom>
        </p:spPr>
      </p:pic>
      <p:sp>
        <p:nvSpPr>
          <p:cNvPr id="5" name="Rectangle 4"/>
          <p:cNvSpPr/>
          <p:nvPr/>
        </p:nvSpPr>
        <p:spPr>
          <a:xfrm>
            <a:off x="282286" y="4374865"/>
            <a:ext cx="7404950" cy="2246769"/>
          </a:xfrm>
          <a:prstGeom prst="rect">
            <a:avLst/>
          </a:prstGeom>
        </p:spPr>
        <p:txBody>
          <a:bodyPr wrap="square">
            <a:spAutoFit/>
          </a:bodyPr>
          <a:lstStyle/>
          <a:p>
            <a:pPr marL="457200" indent="-457200" fontAlgn="base">
              <a:buFont typeface="Arial" panose="020B0604020202020204" pitchFamily="34" charset="0"/>
              <a:buChar char="•"/>
            </a:pPr>
            <a:r>
              <a:rPr lang="en-US" sz="2800" dirty="0"/>
              <a:t>List and map indicate </a:t>
            </a:r>
            <a:r>
              <a:rPr lang="en-US" sz="2800" dirty="0" smtClean="0"/>
              <a:t>whether 1 or 2 observations are requested</a:t>
            </a:r>
          </a:p>
          <a:p>
            <a:pPr marL="457200" indent="-457200" fontAlgn="base">
              <a:buFont typeface="Arial" panose="020B0604020202020204" pitchFamily="34" charset="0"/>
              <a:buChar char="•"/>
            </a:pPr>
            <a:r>
              <a:rPr lang="en-US" sz="2800" dirty="0"/>
              <a:t>In Texas there are 3337 Priority </a:t>
            </a:r>
            <a:r>
              <a:rPr lang="en-US" sz="2800" dirty="0" smtClean="0"/>
              <a:t>Marks</a:t>
            </a:r>
            <a:r>
              <a:rPr lang="en-US" sz="2800" dirty="0"/>
              <a:t/>
            </a:r>
            <a:br>
              <a:rPr lang="en-US" sz="2800" dirty="0"/>
            </a:br>
            <a:r>
              <a:rPr lang="en-US" sz="2800" dirty="0"/>
              <a:t>135 of them are Done.</a:t>
            </a:r>
            <a:br>
              <a:rPr lang="en-US" sz="2800" dirty="0"/>
            </a:br>
            <a:r>
              <a:rPr lang="en-US" sz="2800" dirty="0"/>
              <a:t>2643 </a:t>
            </a:r>
            <a:r>
              <a:rPr lang="en-US" sz="2800" dirty="0" smtClean="0"/>
              <a:t>Priority A &amp; 559 </a:t>
            </a:r>
            <a:r>
              <a:rPr lang="en-US" sz="2800" dirty="0"/>
              <a:t>are Priority B</a:t>
            </a:r>
          </a:p>
        </p:txBody>
      </p:sp>
    </p:spTree>
    <p:extLst>
      <p:ext uri="{BB962C8B-B14F-4D97-AF65-F5344CB8AC3E}">
        <p14:creationId xmlns:p14="http://schemas.microsoft.com/office/powerpoint/2010/main" val="19057304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Existing Data for 2022 Transformation</a:t>
            </a:r>
            <a:endParaRPr lang="en-US" dirty="0"/>
          </a:p>
        </p:txBody>
      </p:sp>
      <p:pic>
        <p:nvPicPr>
          <p:cNvPr id="4" name="Content Placeholder 3"/>
          <p:cNvPicPr>
            <a:picLocks noGrp="1" noChangeAspect="1"/>
          </p:cNvPicPr>
          <p:nvPr>
            <p:ph idx="1"/>
          </p:nvPr>
        </p:nvPicPr>
        <p:blipFill>
          <a:blip r:embed="rId2"/>
          <a:stretch>
            <a:fillRect/>
          </a:stretch>
        </p:blipFill>
        <p:spPr>
          <a:xfrm>
            <a:off x="0" y="1257243"/>
            <a:ext cx="12192000" cy="5600757"/>
          </a:xfrm>
          <a:prstGeom prst="rect">
            <a:avLst/>
          </a:prstGeom>
        </p:spPr>
      </p:pic>
    </p:spTree>
    <p:extLst>
      <p:ext uri="{BB962C8B-B14F-4D97-AF65-F5344CB8AC3E}">
        <p14:creationId xmlns:p14="http://schemas.microsoft.com/office/powerpoint/2010/main" val="23397507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9"/>
            <a:ext cx="12192001" cy="1143000"/>
          </a:xfrm>
        </p:spPr>
        <p:txBody>
          <a:bodyPr>
            <a:normAutofit/>
          </a:bodyPr>
          <a:lstStyle/>
          <a:p>
            <a:r>
              <a:rPr lang="en-US" sz="4800" dirty="0"/>
              <a:t>GPSonBM 2022 Transformation Tool Campaign</a:t>
            </a:r>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 y="1201005"/>
            <a:ext cx="12192000" cy="5607783"/>
          </a:xfrm>
          <a:prstGeom prst="rect">
            <a:avLst/>
          </a:prstGeom>
        </p:spPr>
      </p:pic>
      <p:pic>
        <p:nvPicPr>
          <p:cNvPr id="6" name="Picture 5"/>
          <p:cNvPicPr>
            <a:picLocks noChangeAspect="1"/>
          </p:cNvPicPr>
          <p:nvPr/>
        </p:nvPicPr>
        <p:blipFill>
          <a:blip r:embed="rId3"/>
          <a:stretch>
            <a:fillRect/>
          </a:stretch>
        </p:blipFill>
        <p:spPr>
          <a:xfrm>
            <a:off x="10712232" y="5436698"/>
            <a:ext cx="1515100" cy="1379538"/>
          </a:xfrm>
          <a:prstGeom prst="rect">
            <a:avLst/>
          </a:prstGeom>
        </p:spPr>
      </p:pic>
      <p:sp>
        <p:nvSpPr>
          <p:cNvPr id="7" name="TextBox 6"/>
          <p:cNvSpPr txBox="1"/>
          <p:nvPr/>
        </p:nvSpPr>
        <p:spPr>
          <a:xfrm>
            <a:off x="4267200" y="6308726"/>
            <a:ext cx="2990850"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dirty="0" smtClean="0"/>
              <a:t>  Priority Marks Requested</a:t>
            </a:r>
            <a:endParaRPr lang="en-US" sz="2000" dirty="0"/>
          </a:p>
        </p:txBody>
      </p:sp>
    </p:spTree>
    <p:extLst>
      <p:ext uri="{BB962C8B-B14F-4D97-AF65-F5344CB8AC3E}">
        <p14:creationId xmlns:p14="http://schemas.microsoft.com/office/powerpoint/2010/main" val="4577961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9"/>
            <a:ext cx="12192001" cy="1143000"/>
          </a:xfrm>
        </p:spPr>
        <p:txBody>
          <a:bodyPr>
            <a:normAutofit/>
          </a:bodyPr>
          <a:lstStyle/>
          <a:p>
            <a:r>
              <a:rPr lang="en-US" sz="4800" dirty="0" smtClean="0"/>
              <a:t>10 Km Spacing for  2022 Transformation Tool</a:t>
            </a:r>
            <a:endParaRPr lang="en-US" sz="4800"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399349"/>
            <a:ext cx="12192000" cy="5611906"/>
          </a:xfrm>
          <a:prstGeom prst="rect">
            <a:avLst/>
          </a:prstGeom>
        </p:spPr>
      </p:pic>
      <p:pic>
        <p:nvPicPr>
          <p:cNvPr id="6" name="Picture 5"/>
          <p:cNvPicPr>
            <a:picLocks noChangeAspect="1"/>
          </p:cNvPicPr>
          <p:nvPr/>
        </p:nvPicPr>
        <p:blipFill>
          <a:blip r:embed="rId3"/>
          <a:stretch>
            <a:fillRect/>
          </a:stretch>
        </p:blipFill>
        <p:spPr>
          <a:xfrm>
            <a:off x="152400" y="4114604"/>
            <a:ext cx="1543050" cy="2454106"/>
          </a:xfrm>
          <a:prstGeom prst="rect">
            <a:avLst/>
          </a:prstGeom>
        </p:spPr>
      </p:pic>
      <p:pic>
        <p:nvPicPr>
          <p:cNvPr id="7" name="Picture 6"/>
          <p:cNvPicPr>
            <a:picLocks noChangeAspect="1"/>
          </p:cNvPicPr>
          <p:nvPr/>
        </p:nvPicPr>
        <p:blipFill>
          <a:blip r:embed="rId4"/>
          <a:stretch>
            <a:fillRect/>
          </a:stretch>
        </p:blipFill>
        <p:spPr>
          <a:xfrm>
            <a:off x="4310510" y="6454410"/>
            <a:ext cx="3604011" cy="625107"/>
          </a:xfrm>
          <a:prstGeom prst="rect">
            <a:avLst/>
          </a:prstGeom>
        </p:spPr>
      </p:pic>
    </p:spTree>
    <p:extLst>
      <p:ext uri="{BB962C8B-B14F-4D97-AF65-F5344CB8AC3E}">
        <p14:creationId xmlns:p14="http://schemas.microsoft.com/office/powerpoint/2010/main" val="5486849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9"/>
            <a:ext cx="12192001" cy="1143000"/>
          </a:xfrm>
        </p:spPr>
        <p:txBody>
          <a:bodyPr>
            <a:normAutofit/>
          </a:bodyPr>
          <a:lstStyle/>
          <a:p>
            <a:r>
              <a:rPr lang="en-US" sz="4800" dirty="0" smtClean="0"/>
              <a:t>10 Km Spacing for  2022 Transformation Tool</a:t>
            </a:r>
            <a:endParaRPr lang="en-US" sz="4800" dirty="0"/>
          </a:p>
        </p:txBody>
      </p:sp>
      <p:pic>
        <p:nvPicPr>
          <p:cNvPr id="5" name="Picture 4"/>
          <p:cNvPicPr>
            <a:picLocks noChangeAspect="1"/>
          </p:cNvPicPr>
          <p:nvPr/>
        </p:nvPicPr>
        <p:blipFill rotWithShape="1">
          <a:blip r:embed="rId2"/>
          <a:srcRect l="1258" t="2659" r="662" b="1581"/>
          <a:stretch/>
        </p:blipFill>
        <p:spPr>
          <a:xfrm>
            <a:off x="672843" y="1319349"/>
            <a:ext cx="7341327" cy="5538651"/>
          </a:xfrm>
          <a:prstGeom prst="rect">
            <a:avLst/>
          </a:prstGeom>
        </p:spPr>
      </p:pic>
      <p:sp>
        <p:nvSpPr>
          <p:cNvPr id="8" name="TextBox 7"/>
          <p:cNvSpPr txBox="1"/>
          <p:nvPr/>
        </p:nvSpPr>
        <p:spPr>
          <a:xfrm>
            <a:off x="8514413" y="2038662"/>
            <a:ext cx="3507698" cy="1754326"/>
          </a:xfrm>
          <a:prstGeom prst="rect">
            <a:avLst/>
          </a:prstGeom>
          <a:noFill/>
        </p:spPr>
        <p:txBody>
          <a:bodyPr wrap="square" rtlCol="0">
            <a:spAutoFit/>
          </a:bodyPr>
          <a:lstStyle/>
          <a:p>
            <a:r>
              <a:rPr lang="en-US" sz="3600" dirty="0" smtClean="0"/>
              <a:t>Priority Marks with VERTCON Marks Removed</a:t>
            </a:r>
            <a:endParaRPr lang="en-US" sz="3600" dirty="0"/>
          </a:p>
        </p:txBody>
      </p:sp>
    </p:spTree>
    <p:extLst>
      <p:ext uri="{BB962C8B-B14F-4D97-AF65-F5344CB8AC3E}">
        <p14:creationId xmlns:p14="http://schemas.microsoft.com/office/powerpoint/2010/main" val="2915887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1"/>
            <a:ext cx="10972800" cy="786066"/>
          </a:xfrm>
        </p:spPr>
        <p:txBody>
          <a:bodyPr>
            <a:noAutofit/>
          </a:bodyPr>
          <a:lstStyle/>
          <a:p>
            <a:r>
              <a:rPr lang="en-US" sz="4800" dirty="0" smtClean="0"/>
              <a:t>National Coverage and Local Densification</a:t>
            </a:r>
            <a:endParaRPr lang="en-US" sz="4800" dirty="0"/>
          </a:p>
        </p:txBody>
      </p:sp>
      <p:sp>
        <p:nvSpPr>
          <p:cNvPr id="3" name="Content Placeholder 2"/>
          <p:cNvSpPr>
            <a:spLocks noGrp="1"/>
          </p:cNvSpPr>
          <p:nvPr>
            <p:ph idx="1"/>
          </p:nvPr>
        </p:nvSpPr>
        <p:spPr>
          <a:xfrm>
            <a:off x="257755" y="1431763"/>
            <a:ext cx="9226819" cy="4955454"/>
          </a:xfrm>
        </p:spPr>
        <p:txBody>
          <a:bodyPr>
            <a:normAutofit/>
          </a:bodyPr>
          <a:lstStyle/>
          <a:p>
            <a:pPr fontAlgn="base"/>
            <a:r>
              <a:rPr lang="en-US" sz="3200" dirty="0" smtClean="0"/>
              <a:t>NGS has a National Coverage goal of 10 km spacing. 10 km hexagons illustrate this coverage on the map.</a:t>
            </a:r>
          </a:p>
          <a:p>
            <a:pPr fontAlgn="base"/>
            <a:r>
              <a:rPr lang="en-US" sz="3200" dirty="0" smtClean="0"/>
              <a:t>Priority marks within each hexagon are selected automatically based on their metadata </a:t>
            </a:r>
          </a:p>
          <a:p>
            <a:pPr fontAlgn="base"/>
            <a:r>
              <a:rPr lang="en-US" sz="3200" dirty="0" smtClean="0"/>
              <a:t>Once the 10 km goal is reached, the opportunity to densify the model and improve </a:t>
            </a:r>
            <a:r>
              <a:rPr lang="en-US" sz="3200" dirty="0"/>
              <a:t>local results is </a:t>
            </a:r>
            <a:r>
              <a:rPr lang="en-US" sz="3200" dirty="0" smtClean="0"/>
              <a:t>unlocked. 2 km hexagons appear along with new priority marks within those hexagons</a:t>
            </a:r>
          </a:p>
        </p:txBody>
      </p:sp>
      <p:pic>
        <p:nvPicPr>
          <p:cNvPr id="5122" name="Picture 2" descr="https://www.ngs.noaa.gov/GPSonBM/images/10_km_he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25299" y="1752601"/>
            <a:ext cx="2378442" cy="209349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www.ngs.noaa.gov/GPSonBM/images/2_km_hex.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25299" y="4203029"/>
            <a:ext cx="2378442" cy="20934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3773415" y="6126426"/>
            <a:ext cx="522552" cy="451295"/>
          </a:xfrm>
          <a:prstGeom prst="rect">
            <a:avLst/>
          </a:prstGeom>
        </p:spPr>
      </p:pic>
      <p:sp>
        <p:nvSpPr>
          <p:cNvPr id="5" name="Rectangle 4"/>
          <p:cNvSpPr/>
          <p:nvPr/>
        </p:nvSpPr>
        <p:spPr>
          <a:xfrm>
            <a:off x="80866" y="6101510"/>
            <a:ext cx="3744551" cy="461665"/>
          </a:xfrm>
          <a:prstGeom prst="rect">
            <a:avLst/>
          </a:prstGeom>
        </p:spPr>
        <p:txBody>
          <a:bodyPr wrap="none">
            <a:spAutoFit/>
          </a:bodyPr>
          <a:lstStyle/>
          <a:p>
            <a:pPr fontAlgn="base"/>
            <a:r>
              <a:rPr lang="en-US" sz="2400" dirty="0"/>
              <a:t>Priority B hexagons are Blue </a:t>
            </a:r>
          </a:p>
        </p:txBody>
      </p:sp>
      <p:sp>
        <p:nvSpPr>
          <p:cNvPr id="6" name="Rectangle 5"/>
          <p:cNvSpPr/>
          <p:nvPr/>
        </p:nvSpPr>
        <p:spPr>
          <a:xfrm>
            <a:off x="80866" y="5561538"/>
            <a:ext cx="3752566" cy="461665"/>
          </a:xfrm>
          <a:prstGeom prst="rect">
            <a:avLst/>
          </a:prstGeom>
        </p:spPr>
        <p:txBody>
          <a:bodyPr wrap="none">
            <a:spAutoFit/>
          </a:bodyPr>
          <a:lstStyle/>
          <a:p>
            <a:pPr fontAlgn="base"/>
            <a:r>
              <a:rPr lang="en-US" sz="2400" dirty="0"/>
              <a:t>Priority A Hexagons are Gold</a:t>
            </a:r>
          </a:p>
        </p:txBody>
      </p:sp>
      <p:sp>
        <p:nvSpPr>
          <p:cNvPr id="8" name="Rectangle 7"/>
          <p:cNvSpPr/>
          <p:nvPr/>
        </p:nvSpPr>
        <p:spPr>
          <a:xfrm>
            <a:off x="4818520" y="5510790"/>
            <a:ext cx="4341522" cy="1200329"/>
          </a:xfrm>
          <a:prstGeom prst="rect">
            <a:avLst/>
          </a:prstGeom>
        </p:spPr>
        <p:txBody>
          <a:bodyPr wrap="square">
            <a:spAutoFit/>
          </a:bodyPr>
          <a:lstStyle/>
          <a:p>
            <a:pPr fontAlgn="base"/>
            <a:r>
              <a:rPr lang="en-US" sz="2400" dirty="0"/>
              <a:t>Hexagons where we have the data we need are marked </a:t>
            </a:r>
            <a:r>
              <a:rPr lang="en-US" sz="2400" dirty="0" smtClean="0"/>
              <a:t>Done </a:t>
            </a:r>
            <a:r>
              <a:rPr lang="en-US" sz="2400" dirty="0"/>
              <a:t>and </a:t>
            </a:r>
            <a:r>
              <a:rPr lang="en-US" sz="2400" dirty="0" smtClean="0"/>
              <a:t>colored </a:t>
            </a:r>
            <a:r>
              <a:rPr lang="en-US" sz="2400" dirty="0"/>
              <a:t>Green</a:t>
            </a:r>
          </a:p>
        </p:txBody>
      </p:sp>
      <p:pic>
        <p:nvPicPr>
          <p:cNvPr id="9" name="Picture 8"/>
          <p:cNvPicPr>
            <a:picLocks noChangeAspect="1"/>
          </p:cNvPicPr>
          <p:nvPr/>
        </p:nvPicPr>
        <p:blipFill>
          <a:blip r:embed="rId7"/>
          <a:stretch>
            <a:fillRect/>
          </a:stretch>
        </p:blipFill>
        <p:spPr>
          <a:xfrm>
            <a:off x="7284603" y="6287207"/>
            <a:ext cx="466725" cy="390525"/>
          </a:xfrm>
          <a:prstGeom prst="rect">
            <a:avLst/>
          </a:prstGeom>
        </p:spPr>
      </p:pic>
      <p:pic>
        <p:nvPicPr>
          <p:cNvPr id="10" name="Picture 9"/>
          <p:cNvPicPr>
            <a:picLocks noChangeAspect="1"/>
          </p:cNvPicPr>
          <p:nvPr/>
        </p:nvPicPr>
        <p:blipFill>
          <a:blip r:embed="rId8"/>
          <a:stretch>
            <a:fillRect/>
          </a:stretch>
        </p:blipFill>
        <p:spPr>
          <a:xfrm>
            <a:off x="3774151" y="5544134"/>
            <a:ext cx="552450" cy="457200"/>
          </a:xfrm>
          <a:prstGeom prst="rect">
            <a:avLst/>
          </a:prstGeom>
        </p:spPr>
      </p:pic>
      <p:pic>
        <p:nvPicPr>
          <p:cNvPr id="11" name="Picture 10"/>
          <p:cNvPicPr>
            <a:picLocks noChangeAspect="1"/>
          </p:cNvPicPr>
          <p:nvPr/>
        </p:nvPicPr>
        <p:blipFill>
          <a:blip r:embed="rId9"/>
          <a:stretch>
            <a:fillRect/>
          </a:stretch>
        </p:blipFill>
        <p:spPr>
          <a:xfrm>
            <a:off x="9384921" y="3971499"/>
            <a:ext cx="2864009" cy="2886501"/>
          </a:xfrm>
          <a:prstGeom prst="rect">
            <a:avLst/>
          </a:prstGeom>
        </p:spPr>
      </p:pic>
      <p:pic>
        <p:nvPicPr>
          <p:cNvPr id="16" name="Picture 15"/>
          <p:cNvPicPr>
            <a:picLocks noChangeAspect="1"/>
          </p:cNvPicPr>
          <p:nvPr/>
        </p:nvPicPr>
        <p:blipFill>
          <a:blip r:embed="rId10"/>
          <a:stretch>
            <a:fillRect/>
          </a:stretch>
        </p:blipFill>
        <p:spPr>
          <a:xfrm>
            <a:off x="9384921" y="1413163"/>
            <a:ext cx="2864009" cy="2627417"/>
          </a:xfrm>
          <a:prstGeom prst="rect">
            <a:avLst/>
          </a:prstGeom>
        </p:spPr>
      </p:pic>
      <p:sp>
        <p:nvSpPr>
          <p:cNvPr id="15" name="TextBox 14"/>
          <p:cNvSpPr txBox="1"/>
          <p:nvPr/>
        </p:nvSpPr>
        <p:spPr>
          <a:xfrm>
            <a:off x="11307041" y="3724824"/>
            <a:ext cx="1014484" cy="369332"/>
          </a:xfrm>
          <a:prstGeom prst="rect">
            <a:avLst/>
          </a:prstGeom>
          <a:noFill/>
        </p:spPr>
        <p:txBody>
          <a:bodyPr wrap="square" rtlCol="0">
            <a:spAutoFit/>
          </a:bodyPr>
          <a:lstStyle/>
          <a:p>
            <a:r>
              <a:rPr lang="en-US" dirty="0" smtClean="0">
                <a:solidFill>
                  <a:schemeClr val="bg1"/>
                </a:solidFill>
              </a:rPr>
              <a:t>10 km</a:t>
            </a:r>
            <a:endParaRPr lang="en-US" dirty="0">
              <a:solidFill>
                <a:schemeClr val="bg1"/>
              </a:solidFill>
            </a:endParaRPr>
          </a:p>
        </p:txBody>
      </p:sp>
      <p:sp>
        <p:nvSpPr>
          <p:cNvPr id="18" name="TextBox 17"/>
          <p:cNvSpPr txBox="1"/>
          <p:nvPr/>
        </p:nvSpPr>
        <p:spPr>
          <a:xfrm>
            <a:off x="11459325" y="6508372"/>
            <a:ext cx="1014484" cy="369332"/>
          </a:xfrm>
          <a:prstGeom prst="rect">
            <a:avLst/>
          </a:prstGeom>
          <a:noFill/>
        </p:spPr>
        <p:txBody>
          <a:bodyPr wrap="square" rtlCol="0">
            <a:spAutoFit/>
          </a:bodyPr>
          <a:lstStyle/>
          <a:p>
            <a:r>
              <a:rPr lang="en-US" dirty="0" smtClean="0">
                <a:solidFill>
                  <a:schemeClr val="bg1"/>
                </a:solidFill>
              </a:rPr>
              <a:t>2 km</a:t>
            </a:r>
            <a:endParaRPr lang="en-US" dirty="0">
              <a:solidFill>
                <a:schemeClr val="bg1"/>
              </a:solidFill>
            </a:endParaRPr>
          </a:p>
        </p:txBody>
      </p:sp>
    </p:spTree>
    <p:extLst>
      <p:ext uri="{BB962C8B-B14F-4D97-AF65-F5344CB8AC3E}">
        <p14:creationId xmlns:p14="http://schemas.microsoft.com/office/powerpoint/2010/main" val="23653930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1"/>
            <a:ext cx="10972800" cy="1143000"/>
          </a:xfrm>
        </p:spPr>
        <p:txBody>
          <a:bodyPr>
            <a:noAutofit/>
          </a:bodyPr>
          <a:lstStyle/>
          <a:p>
            <a:r>
              <a:rPr lang="en-US" sz="4400" dirty="0" smtClean="0"/>
              <a:t>Update Frequency: </a:t>
            </a:r>
            <a:br>
              <a:rPr lang="en-US" sz="4400" dirty="0" smtClean="0"/>
            </a:br>
            <a:r>
              <a:rPr lang="en-US" sz="4400" dirty="0" smtClean="0"/>
              <a:t>Weekly &amp; Monthly &amp; Quarterly</a:t>
            </a:r>
            <a:endParaRPr lang="en-US" sz="4400" dirty="0"/>
          </a:p>
        </p:txBody>
      </p:sp>
      <p:sp>
        <p:nvSpPr>
          <p:cNvPr id="3" name="Content Placeholder 2"/>
          <p:cNvSpPr>
            <a:spLocks noGrp="1"/>
          </p:cNvSpPr>
          <p:nvPr>
            <p:ph idx="1"/>
          </p:nvPr>
        </p:nvSpPr>
        <p:spPr>
          <a:xfrm>
            <a:off x="282286" y="1945107"/>
            <a:ext cx="11627427" cy="4728409"/>
          </a:xfrm>
        </p:spPr>
        <p:txBody>
          <a:bodyPr>
            <a:normAutofit/>
          </a:bodyPr>
          <a:lstStyle/>
          <a:p>
            <a:pPr fontAlgn="base"/>
            <a:r>
              <a:rPr lang="en-US" sz="3200" dirty="0" smtClean="0"/>
              <a:t>To maximize efficiency for all contributors, the Priority List &amp; Web Map will be updated regularly as new data comes in </a:t>
            </a:r>
          </a:p>
          <a:p>
            <a:pPr fontAlgn="base"/>
            <a:r>
              <a:rPr lang="en-US" sz="3200" dirty="0" smtClean="0"/>
              <a:t>Check the list prior to field work </a:t>
            </a:r>
            <a:r>
              <a:rPr lang="en-US" sz="3200" dirty="0"/>
              <a:t>so effort can be focused on marks that will make the biggest </a:t>
            </a:r>
            <a:r>
              <a:rPr lang="en-US" sz="3200" dirty="0" smtClean="0"/>
              <a:t>impact in your area</a:t>
            </a:r>
          </a:p>
          <a:p>
            <a:pPr fontAlgn="base"/>
            <a:r>
              <a:rPr lang="en-US" sz="3200" dirty="0" smtClean="0"/>
              <a:t>In 2020, NGS will release quarterly prototype transformation tools and accuracy grids to track improvements in accuracy as new data comes in, coverage expands, and densification takes place</a:t>
            </a:r>
            <a:endParaRPr lang="en-US" sz="3200" dirty="0"/>
          </a:p>
          <a:p>
            <a:pPr fontAlgn="base"/>
            <a:endParaRPr lang="en-US" sz="3200" dirty="0" smtClean="0"/>
          </a:p>
          <a:p>
            <a:pPr fontAlgn="base"/>
            <a:endParaRPr lang="en-US" sz="2666" dirty="0" smtClean="0"/>
          </a:p>
        </p:txBody>
      </p:sp>
    </p:spTree>
    <p:extLst>
      <p:ext uri="{BB962C8B-B14F-4D97-AF65-F5344CB8AC3E}">
        <p14:creationId xmlns:p14="http://schemas.microsoft.com/office/powerpoint/2010/main" val="51795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795048" y="607022"/>
            <a:ext cx="10748209" cy="769441"/>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Calibri"/>
                <a:ea typeface="+mn-ea"/>
                <a:cs typeface="+mn-cs"/>
              </a:rPr>
              <a:t>New Mark Recovery Webpage</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365760" y="1299519"/>
            <a:ext cx="11606784" cy="1077218"/>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Submitting recovery </a:t>
            </a:r>
            <a:r>
              <a:rPr kumimoji="0" lang="en-US" sz="3200" b="0" i="0" u="none" strike="noStrike" kern="1200" cap="none" spc="0" normalizeH="0" baseline="0" noProof="0" dirty="0">
                <a:ln>
                  <a:noFill/>
                </a:ln>
                <a:solidFill>
                  <a:prstClr val="black"/>
                </a:solidFill>
                <a:effectLst/>
                <a:uLnTx/>
                <a:uFillTx/>
                <a:latin typeface="Calibri"/>
                <a:ea typeface="+mn-ea"/>
                <a:cs typeface="+mn-cs"/>
              </a:rPr>
              <a:t>information will let NGS and others know if the mark is still usable and pictures will make it easier to find.</a:t>
            </a:r>
          </a:p>
        </p:txBody>
      </p:sp>
      <p:pic>
        <p:nvPicPr>
          <p:cNvPr id="5" name="Picture 4"/>
          <p:cNvPicPr>
            <a:picLocks noChangeAspect="1"/>
          </p:cNvPicPr>
          <p:nvPr/>
        </p:nvPicPr>
        <p:blipFill>
          <a:blip r:embed="rId4"/>
          <a:stretch>
            <a:fillRect/>
          </a:stretch>
        </p:blipFill>
        <p:spPr>
          <a:xfrm>
            <a:off x="0" y="2376737"/>
            <a:ext cx="5584019" cy="4481263"/>
          </a:xfrm>
          <a:prstGeom prst="rect">
            <a:avLst/>
          </a:prstGeom>
        </p:spPr>
      </p:pic>
      <p:sp>
        <p:nvSpPr>
          <p:cNvPr id="9" name="Rectangle 8"/>
          <p:cNvSpPr/>
          <p:nvPr/>
        </p:nvSpPr>
        <p:spPr>
          <a:xfrm>
            <a:off x="6068290" y="2357129"/>
            <a:ext cx="553472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F497D"/>
                </a:solidFill>
                <a:effectLst/>
                <a:uLnTx/>
                <a:uFillTx/>
                <a:latin typeface="Calibri"/>
                <a:ea typeface="+mn-ea"/>
                <a:cs typeface="+mn-cs"/>
              </a:rPr>
              <a:t>www.ngs.noaa.gov/surveys/mark-recovery</a:t>
            </a:r>
          </a:p>
        </p:txBody>
      </p:sp>
      <p:pic>
        <p:nvPicPr>
          <p:cNvPr id="4" name="Picture 3"/>
          <p:cNvPicPr>
            <a:picLocks noChangeAspect="1"/>
          </p:cNvPicPr>
          <p:nvPr/>
        </p:nvPicPr>
        <p:blipFill>
          <a:blip r:embed="rId5"/>
          <a:stretch>
            <a:fillRect/>
          </a:stretch>
        </p:blipFill>
        <p:spPr>
          <a:xfrm>
            <a:off x="5584019" y="2736663"/>
            <a:ext cx="5032098" cy="4060427"/>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33352" y="2746749"/>
            <a:ext cx="1947434" cy="4111251"/>
          </a:xfrm>
          <a:prstGeom prst="rect">
            <a:avLst/>
          </a:prstGeom>
        </p:spPr>
      </p:pic>
    </p:spTree>
    <p:extLst>
      <p:ext uri="{BB962C8B-B14F-4D97-AF65-F5344CB8AC3E}">
        <p14:creationId xmlns:p14="http://schemas.microsoft.com/office/powerpoint/2010/main" val="218798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795049" y="607022"/>
            <a:ext cx="5705714" cy="144655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Calibri"/>
                <a:ea typeface="+mn-ea"/>
                <a:cs typeface="+mn-cs"/>
              </a:rPr>
              <a:t>Share GPS observations through</a:t>
            </a:r>
            <a:r>
              <a:rPr kumimoji="0" lang="en-US" sz="4400" b="0" i="0" u="none" strike="noStrike" kern="1200" cap="none" spc="0" normalizeH="0" noProof="0" dirty="0" smtClean="0">
                <a:ln>
                  <a:noFill/>
                </a:ln>
                <a:solidFill>
                  <a:prstClr val="black"/>
                </a:solidFill>
                <a:effectLst/>
                <a:uLnTx/>
                <a:uFillTx/>
                <a:latin typeface="Calibri"/>
                <a:ea typeface="+mn-ea"/>
                <a:cs typeface="+mn-cs"/>
              </a:rPr>
              <a:t> </a:t>
            </a:r>
            <a:r>
              <a:rPr kumimoji="0" lang="en-US" sz="4400" b="0" i="0" u="none" strike="noStrike" kern="1200" cap="none" spc="0" normalizeH="0" baseline="0" noProof="0" dirty="0" smtClean="0">
                <a:ln>
                  <a:noFill/>
                </a:ln>
                <a:solidFill>
                  <a:prstClr val="black"/>
                </a:solidFill>
                <a:effectLst/>
                <a:uLnTx/>
                <a:uFillTx/>
                <a:latin typeface="Calibri"/>
                <a:ea typeface="+mn-ea"/>
                <a:cs typeface="+mn-cs"/>
              </a:rPr>
              <a:t>OPUS </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0762" y="0"/>
            <a:ext cx="56864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0" name="Oval 7"/>
          <p:cNvSpPr>
            <a:spLocks noChangeArrowheads="1"/>
          </p:cNvSpPr>
          <p:nvPr/>
        </p:nvSpPr>
        <p:spPr bwMode="auto">
          <a:xfrm>
            <a:off x="7538986" y="5248275"/>
            <a:ext cx="2286000" cy="3048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 typeface="Arial" panose="020B0604020202020204" pitchFamily="34" charset="0"/>
              <a:buNone/>
            </a:pPr>
            <a:endParaRPr lang="en-US" altLang="en-US" sz="1400">
              <a:solidFill>
                <a:prstClr val="black"/>
              </a:solidFill>
              <a:latin typeface="Verdana" panose="020B0604030504040204" pitchFamily="34" charset="0"/>
              <a:ea typeface="ＭＳ Ｐゴシック" panose="020B0600070205080204" pitchFamily="34" charset="-128"/>
            </a:endParaRPr>
          </a:p>
        </p:txBody>
      </p:sp>
      <p:sp>
        <p:nvSpPr>
          <p:cNvPr id="11" name="Rectangle 10"/>
          <p:cNvSpPr/>
          <p:nvPr/>
        </p:nvSpPr>
        <p:spPr>
          <a:xfrm>
            <a:off x="0" y="2115345"/>
            <a:ext cx="6705599" cy="4622804"/>
          </a:xfrm>
          <a:prstGeom prst="rect">
            <a:avLst/>
          </a:prstGeom>
        </p:spPr>
        <p:txBody>
          <a:bodyPr wrap="square">
            <a:spAutoFit/>
          </a:bodyPr>
          <a:lstStyle/>
          <a:p>
            <a:pPr marL="342900" indent="-342900" fontAlgn="base">
              <a:spcBef>
                <a:spcPct val="20000"/>
              </a:spcBef>
              <a:spcAft>
                <a:spcPct val="0"/>
              </a:spcAft>
              <a:buFont typeface="Arial" panose="020B0604020202020204" pitchFamily="34" charset="0"/>
              <a:buChar char="•"/>
            </a:pPr>
            <a:r>
              <a:rPr lang="en-US" altLang="en-US" sz="3200" dirty="0" smtClean="0">
                <a:solidFill>
                  <a:prstClr val="black"/>
                </a:solidFill>
                <a:ea typeface="ＭＳ Ｐゴシック" panose="020B0600070205080204" pitchFamily="34" charset="-128"/>
              </a:rPr>
              <a:t>Upload 4+hour GPS observation file</a:t>
            </a:r>
          </a:p>
          <a:p>
            <a:pPr marL="342900" indent="-342900" fontAlgn="base">
              <a:spcBef>
                <a:spcPct val="20000"/>
              </a:spcBef>
              <a:spcAft>
                <a:spcPct val="0"/>
              </a:spcAft>
              <a:buFont typeface="Arial" panose="020B0604020202020204" pitchFamily="34" charset="0"/>
              <a:buChar char="•"/>
            </a:pPr>
            <a:r>
              <a:rPr lang="en-US" altLang="en-US" sz="3200" dirty="0" smtClean="0">
                <a:solidFill>
                  <a:prstClr val="black"/>
                </a:solidFill>
                <a:ea typeface="ＭＳ Ｐゴシック" panose="020B0600070205080204" pitchFamily="34" charset="-128"/>
              </a:rPr>
              <a:t>Provide antenna type, antenna height, and email address</a:t>
            </a:r>
            <a:endParaRPr lang="en-US" altLang="en-US" sz="3200" dirty="0">
              <a:solidFill>
                <a:prstClr val="black"/>
              </a:solidFill>
              <a:ea typeface="ＭＳ Ｐゴシック" panose="020B0600070205080204" pitchFamily="34" charset="-128"/>
            </a:endParaRPr>
          </a:p>
          <a:p>
            <a:pPr marL="342900" indent="-342900" fontAlgn="base">
              <a:spcBef>
                <a:spcPct val="20000"/>
              </a:spcBef>
              <a:spcAft>
                <a:spcPct val="0"/>
              </a:spcAft>
              <a:buFont typeface="Arial" panose="020B0604020202020204" pitchFamily="34" charset="0"/>
              <a:buChar char="•"/>
            </a:pPr>
            <a:r>
              <a:rPr lang="en-US" altLang="en-US" sz="3200" dirty="0" smtClean="0">
                <a:solidFill>
                  <a:prstClr val="black"/>
                </a:solidFill>
                <a:ea typeface="ＭＳ Ｐゴシック" panose="020B0600070205080204" pitchFamily="34" charset="-128"/>
              </a:rPr>
              <a:t>Select “Yes, Share” </a:t>
            </a:r>
            <a:endParaRPr lang="en-US" altLang="en-US" sz="3200" dirty="0">
              <a:solidFill>
                <a:prstClr val="black"/>
              </a:solidFill>
              <a:ea typeface="ＭＳ Ｐゴシック" panose="020B0600070205080204" pitchFamily="34" charset="-128"/>
            </a:endParaRPr>
          </a:p>
          <a:p>
            <a:pPr marL="342900" indent="-342900" fontAlgn="base">
              <a:spcBef>
                <a:spcPct val="20000"/>
              </a:spcBef>
              <a:spcAft>
                <a:spcPct val="0"/>
              </a:spcAft>
              <a:buFont typeface="Arial" panose="020B0604020202020204" pitchFamily="34" charset="0"/>
              <a:buChar char="•"/>
            </a:pPr>
            <a:r>
              <a:rPr lang="en-US" altLang="en-US" sz="3200" dirty="0" smtClean="0">
                <a:solidFill>
                  <a:prstClr val="black"/>
                </a:solidFill>
                <a:ea typeface="ＭＳ Ｐゴシック" panose="020B0600070205080204" pitchFamily="34" charset="-128"/>
              </a:rPr>
              <a:t>Identify the Mark by PID</a:t>
            </a:r>
            <a:endParaRPr lang="en-US" altLang="en-US" sz="3200" dirty="0">
              <a:solidFill>
                <a:prstClr val="black"/>
              </a:solidFill>
              <a:ea typeface="ＭＳ Ｐゴシック" panose="020B0600070205080204" pitchFamily="34" charset="-128"/>
            </a:endParaRPr>
          </a:p>
          <a:p>
            <a:pPr marL="342900" indent="-342900" fontAlgn="base">
              <a:spcBef>
                <a:spcPct val="20000"/>
              </a:spcBef>
              <a:spcAft>
                <a:spcPct val="0"/>
              </a:spcAft>
              <a:buFont typeface="Arial" panose="020B0604020202020204" pitchFamily="34" charset="0"/>
              <a:buChar char="•"/>
            </a:pPr>
            <a:r>
              <a:rPr lang="en-US" altLang="en-US" sz="3200" dirty="0" smtClean="0">
                <a:solidFill>
                  <a:prstClr val="black"/>
                </a:solidFill>
                <a:ea typeface="ＭＳ Ｐゴシック" panose="020B0600070205080204" pitchFamily="34" charset="-128"/>
              </a:rPr>
              <a:t>Write a “To Reach” description </a:t>
            </a:r>
          </a:p>
          <a:p>
            <a:pPr marL="342900" indent="-342900" fontAlgn="base">
              <a:spcBef>
                <a:spcPct val="20000"/>
              </a:spcBef>
              <a:spcAft>
                <a:spcPct val="0"/>
              </a:spcAft>
              <a:buFont typeface="Arial" panose="020B0604020202020204" pitchFamily="34" charset="0"/>
              <a:buChar char="•"/>
            </a:pPr>
            <a:r>
              <a:rPr lang="en-US" altLang="en-US" sz="3200" dirty="0" smtClean="0">
                <a:solidFill>
                  <a:prstClr val="black"/>
                </a:solidFill>
                <a:ea typeface="ＭＳ Ｐゴシック" panose="020B0600070205080204" pitchFamily="34" charset="-128"/>
              </a:rPr>
              <a:t>Attach 2 photos: Close up &amp; Horizon</a:t>
            </a:r>
          </a:p>
          <a:p>
            <a:pPr marL="342900" indent="-342900" fontAlgn="base">
              <a:spcBef>
                <a:spcPct val="20000"/>
              </a:spcBef>
              <a:spcAft>
                <a:spcPct val="0"/>
              </a:spcAft>
              <a:buFont typeface="Arial" panose="020B0604020202020204" pitchFamily="34" charset="0"/>
              <a:buChar char="•"/>
            </a:pPr>
            <a:r>
              <a:rPr lang="en-US" altLang="en-US" sz="3200" dirty="0" smtClean="0">
                <a:solidFill>
                  <a:prstClr val="black"/>
                </a:solidFill>
                <a:ea typeface="ＭＳ Ｐゴシック" panose="020B0600070205080204" pitchFamily="34" charset="-128"/>
              </a:rPr>
              <a:t>Respond to confirmation email</a:t>
            </a:r>
            <a:endParaRPr lang="en-US" altLang="en-US" sz="3200" dirty="0">
              <a:solidFill>
                <a:prstClr val="black"/>
              </a:solidFill>
              <a:ea typeface="ＭＳ Ｐゴシック" panose="020B0600070205080204" pitchFamily="34" charset="-128"/>
            </a:endParaRPr>
          </a:p>
        </p:txBody>
      </p:sp>
    </p:spTree>
    <p:extLst>
      <p:ext uri="{BB962C8B-B14F-4D97-AF65-F5344CB8AC3E}">
        <p14:creationId xmlns:p14="http://schemas.microsoft.com/office/powerpoint/2010/main" val="21999841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6582" t="43090" r="48265" b="37707"/>
          <a:stretch/>
        </p:blipFill>
        <p:spPr>
          <a:xfrm>
            <a:off x="905873" y="1034408"/>
            <a:ext cx="5054600" cy="1498600"/>
          </a:xfrm>
          <a:prstGeom prst="rect">
            <a:avLst/>
          </a:prstGeom>
          <a:ln w="28575">
            <a:solidFill>
              <a:schemeClr val="accent5">
                <a:lumMod val="90000"/>
              </a:schemeClr>
            </a:solidFill>
          </a:ln>
        </p:spPr>
      </p:pic>
      <p:pic>
        <p:nvPicPr>
          <p:cNvPr id="4" name="Picture 2" descr="http://www.ngs.noaa.gov/OPUS/getimage?imgType=horizon&amp;pid=BBBK23&amp;ts=09196144613"/>
          <p:cNvPicPr>
            <a:picLocks noChangeAspect="1" noChangeArrowheads="1"/>
          </p:cNvPicPr>
          <p:nvPr/>
        </p:nvPicPr>
        <p:blipFill>
          <a:blip r:embed="rId4">
            <a:extLst>
              <a:ext uri="{28A0092B-C50C-407E-A947-70E740481C1C}">
                <a14:useLocalDpi xmlns:a14="http://schemas.microsoft.com/office/drawing/2010/main" val="0"/>
              </a:ext>
            </a:extLst>
          </a:blip>
          <a:srcRect l="19057" t="9467" r="34875" b="7031"/>
          <a:stretch>
            <a:fillRect/>
          </a:stretch>
        </p:blipFill>
        <p:spPr bwMode="auto">
          <a:xfrm>
            <a:off x="6338939" y="981078"/>
            <a:ext cx="4216400" cy="573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a:stCxn id="14" idx="0"/>
          </p:cNvCxnSpPr>
          <p:nvPr/>
        </p:nvCxnSpPr>
        <p:spPr>
          <a:xfrm flipV="1">
            <a:off x="6775500" y="1336675"/>
            <a:ext cx="2330451" cy="692151"/>
          </a:xfrm>
          <a:prstGeom prst="line">
            <a:avLst/>
          </a:prstGeom>
          <a:ln w="12700">
            <a:solidFill>
              <a:srgbClr val="FFFF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9301215" y="5595939"/>
            <a:ext cx="1330325" cy="1524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fontAlgn="base">
              <a:spcBef>
                <a:spcPct val="0"/>
              </a:spcBef>
              <a:spcAft>
                <a:spcPct val="0"/>
              </a:spcAft>
              <a:defRPr/>
            </a:pPr>
            <a:endParaRPr lang="en-US">
              <a:solidFill>
                <a:prstClr val="white"/>
              </a:solidFill>
              <a:latin typeface="Calibri"/>
            </a:endParaRPr>
          </a:p>
        </p:txBody>
      </p:sp>
      <p:cxnSp>
        <p:nvCxnSpPr>
          <p:cNvPr id="7" name="Straight Connector 6"/>
          <p:cNvCxnSpPr/>
          <p:nvPr/>
        </p:nvCxnSpPr>
        <p:spPr>
          <a:xfrm>
            <a:off x="8513815" y="5681663"/>
            <a:ext cx="2701925" cy="0"/>
          </a:xfrm>
          <a:prstGeom prst="line">
            <a:avLst/>
          </a:prstGeom>
          <a:ln w="19050">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8" name="TextBox 3"/>
          <p:cNvSpPr txBox="1">
            <a:spLocks noChangeArrowheads="1"/>
          </p:cNvSpPr>
          <p:nvPr/>
        </p:nvSpPr>
        <p:spPr bwMode="auto">
          <a:xfrm>
            <a:off x="11122078" y="1228725"/>
            <a:ext cx="6719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377" fontAlgn="base">
              <a:spcBef>
                <a:spcPct val="0"/>
              </a:spcBef>
              <a:spcAft>
                <a:spcPct val="0"/>
              </a:spcAft>
              <a:buNone/>
            </a:pPr>
            <a:r>
              <a:rPr lang="en-US" altLang="en-US" sz="1800" b="1">
                <a:solidFill>
                  <a:srgbClr val="C00000"/>
                </a:solidFill>
                <a:latin typeface="Arial" panose="020B0604020202020204" pitchFamily="34" charset="0"/>
              </a:rPr>
              <a:t>ARP</a:t>
            </a:r>
          </a:p>
        </p:txBody>
      </p:sp>
      <p:sp>
        <p:nvSpPr>
          <p:cNvPr id="9" name="TextBox 8"/>
          <p:cNvSpPr txBox="1">
            <a:spLocks noChangeArrowheads="1"/>
          </p:cNvSpPr>
          <p:nvPr/>
        </p:nvSpPr>
        <p:spPr bwMode="auto">
          <a:xfrm>
            <a:off x="11122077" y="5497513"/>
            <a:ext cx="736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377" fontAlgn="base">
              <a:spcBef>
                <a:spcPct val="0"/>
              </a:spcBef>
              <a:spcAft>
                <a:spcPct val="0"/>
              </a:spcAft>
              <a:buNone/>
            </a:pPr>
            <a:r>
              <a:rPr lang="en-US" altLang="en-US" sz="1800" b="1">
                <a:solidFill>
                  <a:srgbClr val="C00000"/>
                </a:solidFill>
                <a:latin typeface="Arial" panose="020B0604020202020204" pitchFamily="34" charset="0"/>
              </a:rPr>
              <a:t>mark</a:t>
            </a:r>
          </a:p>
        </p:txBody>
      </p:sp>
      <p:cxnSp>
        <p:nvCxnSpPr>
          <p:cNvPr id="10" name="Straight Connector 9"/>
          <p:cNvCxnSpPr/>
          <p:nvPr/>
        </p:nvCxnSpPr>
        <p:spPr>
          <a:xfrm>
            <a:off x="10817276" y="1412875"/>
            <a:ext cx="0" cy="4268788"/>
          </a:xfrm>
          <a:prstGeom prst="line">
            <a:avLst/>
          </a:prstGeom>
          <a:ln w="12700">
            <a:solidFill>
              <a:srgbClr val="C000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11" name="TextBox 14"/>
          <p:cNvSpPr txBox="1">
            <a:spLocks noChangeArrowheads="1"/>
          </p:cNvSpPr>
          <p:nvPr/>
        </p:nvSpPr>
        <p:spPr bwMode="auto">
          <a:xfrm>
            <a:off x="6302375" y="1020057"/>
            <a:ext cx="2463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377" fontAlgn="base">
              <a:spcBef>
                <a:spcPct val="0"/>
              </a:spcBef>
              <a:spcAft>
                <a:spcPct val="0"/>
              </a:spcAft>
              <a:buNone/>
            </a:pPr>
            <a:r>
              <a:rPr lang="en-US" altLang="en-US" sz="1800" b="1" dirty="0">
                <a:solidFill>
                  <a:srgbClr val="FAFCA2"/>
                </a:solidFill>
                <a:latin typeface="Arial" panose="020B0604020202020204" pitchFamily="34" charset="0"/>
              </a:rPr>
              <a:t>rotate NRP to face true north</a:t>
            </a:r>
          </a:p>
        </p:txBody>
      </p:sp>
      <p:sp>
        <p:nvSpPr>
          <p:cNvPr id="12" name="TextBox 15"/>
          <p:cNvSpPr txBox="1">
            <a:spLocks noChangeArrowheads="1"/>
          </p:cNvSpPr>
          <p:nvPr/>
        </p:nvSpPr>
        <p:spPr bwMode="auto">
          <a:xfrm rot="16200000">
            <a:off x="9583926" y="3254881"/>
            <a:ext cx="28937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377" fontAlgn="base">
              <a:spcBef>
                <a:spcPct val="0"/>
              </a:spcBef>
              <a:spcAft>
                <a:spcPct val="0"/>
              </a:spcAft>
              <a:buNone/>
            </a:pPr>
            <a:r>
              <a:rPr lang="en-US" altLang="en-US">
                <a:solidFill>
                  <a:srgbClr val="C00000"/>
                </a:solidFill>
                <a:latin typeface="Arial" panose="020B0604020202020204" pitchFamily="34" charset="0"/>
              </a:rPr>
              <a:t>antenna height</a:t>
            </a:r>
          </a:p>
        </p:txBody>
      </p:sp>
      <p:cxnSp>
        <p:nvCxnSpPr>
          <p:cNvPr id="13" name="Straight Connector 12"/>
          <p:cNvCxnSpPr/>
          <p:nvPr/>
        </p:nvCxnSpPr>
        <p:spPr>
          <a:xfrm>
            <a:off x="8513815" y="1412875"/>
            <a:ext cx="2701925" cy="0"/>
          </a:xfrm>
          <a:prstGeom prst="line">
            <a:avLst/>
          </a:prstGeom>
          <a:ln w="19050">
            <a:solidFill>
              <a:srgbClr val="C00000"/>
            </a:solidFill>
            <a:prstDash val="lgDash"/>
          </a:ln>
        </p:spPr>
        <p:style>
          <a:lnRef idx="1">
            <a:schemeClr val="accent1"/>
          </a:lnRef>
          <a:fillRef idx="0">
            <a:schemeClr val="accent1"/>
          </a:fillRef>
          <a:effectRef idx="0">
            <a:schemeClr val="accent1"/>
          </a:effectRef>
          <a:fontRef idx="minor">
            <a:schemeClr val="tx1"/>
          </a:fontRef>
        </p:style>
      </p:cxnSp>
      <p:pic>
        <p:nvPicPr>
          <p:cNvPr id="14" name="Picture 19" descr="http://www.pirate4x4.com/forum/attachments/general-chit-chat/956513d1373549899-cad-whores-north-arrows-norths.jpg"/>
          <p:cNvPicPr>
            <a:picLocks noChangeAspect="1" noChangeArrowheads="1"/>
          </p:cNvPicPr>
          <p:nvPr/>
        </p:nvPicPr>
        <p:blipFill>
          <a:blip r:embed="rId5">
            <a:extLst>
              <a:ext uri="{28A0092B-C50C-407E-A947-70E740481C1C}">
                <a14:useLocalDpi xmlns:a14="http://schemas.microsoft.com/office/drawing/2010/main" val="0"/>
              </a:ext>
            </a:extLst>
          </a:blip>
          <a:srcRect l="4099" t="13246" r="76704" b="11584"/>
          <a:stretch>
            <a:fillRect/>
          </a:stretch>
        </p:blipFill>
        <p:spPr bwMode="auto">
          <a:xfrm rot="15174729">
            <a:off x="7509721" y="775494"/>
            <a:ext cx="382588" cy="193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22"/>
          <p:cNvSpPr txBox="1">
            <a:spLocks noChangeArrowheads="1"/>
          </p:cNvSpPr>
          <p:nvPr/>
        </p:nvSpPr>
        <p:spPr bwMode="auto">
          <a:xfrm>
            <a:off x="8885289" y="6403975"/>
            <a:ext cx="1165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377" fontAlgn="base">
              <a:spcBef>
                <a:spcPct val="0"/>
              </a:spcBef>
              <a:spcAft>
                <a:spcPct val="0"/>
              </a:spcAft>
              <a:buNone/>
            </a:pPr>
            <a:r>
              <a:rPr lang="en-US" altLang="en-US" sz="1800" b="1">
                <a:solidFill>
                  <a:srgbClr val="FFFF00"/>
                </a:solidFill>
                <a:latin typeface="Bradley Hand ITC" panose="03070402050302030203" pitchFamily="66" charset="0"/>
              </a:rPr>
              <a:t>JGE, 2015</a:t>
            </a:r>
          </a:p>
        </p:txBody>
      </p:sp>
      <p:sp>
        <p:nvSpPr>
          <p:cNvPr id="16" name="Text Box 10"/>
          <p:cNvSpPr txBox="1">
            <a:spLocks noChangeArrowheads="1"/>
          </p:cNvSpPr>
          <p:nvPr/>
        </p:nvSpPr>
        <p:spPr bwMode="auto">
          <a:xfrm>
            <a:off x="1523999" y="5534534"/>
            <a:ext cx="3838415" cy="9191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377" eaLnBrk="0" fontAlgn="base" hangingPunct="0">
              <a:spcBef>
                <a:spcPct val="0"/>
              </a:spcBef>
              <a:spcAft>
                <a:spcPct val="0"/>
              </a:spcAft>
              <a:buNone/>
            </a:pPr>
            <a:r>
              <a:rPr lang="en-US" altLang="en-US" sz="1600" b="1" dirty="0">
                <a:solidFill>
                  <a:srgbClr val="1F497D"/>
                </a:solidFill>
                <a:latin typeface="Arial" panose="020B0604020202020204" pitchFamily="34" charset="0"/>
              </a:rPr>
              <a:t>For antenna calibrations, photos,</a:t>
            </a:r>
            <a:br>
              <a:rPr lang="en-US" altLang="en-US" sz="1600" b="1" dirty="0">
                <a:solidFill>
                  <a:srgbClr val="1F497D"/>
                </a:solidFill>
                <a:latin typeface="Arial" panose="020B0604020202020204" pitchFamily="34" charset="0"/>
              </a:rPr>
            </a:br>
            <a:r>
              <a:rPr lang="en-US" altLang="en-US" sz="1600" b="1" dirty="0">
                <a:solidFill>
                  <a:srgbClr val="1F497D"/>
                </a:solidFill>
                <a:latin typeface="Arial" panose="020B0604020202020204" pitchFamily="34" charset="0"/>
              </a:rPr>
              <a:t>ARP and NRP diagrams, see </a:t>
            </a:r>
            <a:r>
              <a:rPr lang="en-US" altLang="en-US" sz="2133" b="1" dirty="0">
                <a:solidFill>
                  <a:srgbClr val="1F497D"/>
                </a:solidFill>
                <a:latin typeface="Times New Roman" panose="02020603050405020304" pitchFamily="18" charset="0"/>
                <a:hlinkClick r:id="rId6"/>
              </a:rPr>
              <a:t>geodesy.noaa.gov/ANTCAL</a:t>
            </a:r>
            <a:r>
              <a:rPr lang="en-US" altLang="en-US" b="1" dirty="0">
                <a:solidFill>
                  <a:srgbClr val="1F497D"/>
                </a:solidFill>
                <a:latin typeface="Times New Roman" panose="02020603050405020304" pitchFamily="18" charset="0"/>
                <a:hlinkClick r:id="rId6"/>
              </a:rPr>
              <a:t>/</a:t>
            </a:r>
            <a:endParaRPr lang="en-US" altLang="en-US" b="1" dirty="0">
              <a:solidFill>
                <a:srgbClr val="1F497D"/>
              </a:solidFill>
              <a:latin typeface="Times New Roman" panose="02020603050405020304" pitchFamily="18" charset="0"/>
            </a:endParaRPr>
          </a:p>
        </p:txBody>
      </p:sp>
      <p:sp>
        <p:nvSpPr>
          <p:cNvPr id="17" name="TextBox 3"/>
          <p:cNvSpPr txBox="1">
            <a:spLocks noChangeArrowheads="1"/>
          </p:cNvSpPr>
          <p:nvPr/>
        </p:nvSpPr>
        <p:spPr bwMode="auto">
          <a:xfrm>
            <a:off x="0" y="408690"/>
            <a:ext cx="121919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377" fontAlgn="base">
              <a:spcBef>
                <a:spcPct val="0"/>
              </a:spcBef>
              <a:spcAft>
                <a:spcPct val="0"/>
              </a:spcAft>
              <a:buNone/>
            </a:pPr>
            <a:r>
              <a:rPr lang="en-US" altLang="en-US" sz="3600" dirty="0">
                <a:solidFill>
                  <a:prstClr val="black"/>
                </a:solidFill>
                <a:latin typeface="+mj-lt"/>
              </a:rPr>
              <a:t>Antenna Type &amp; Antenna Height are crucial for accurate results</a:t>
            </a:r>
          </a:p>
        </p:txBody>
      </p:sp>
      <p:grpSp>
        <p:nvGrpSpPr>
          <p:cNvPr id="18" name="Group 17"/>
          <p:cNvGrpSpPr>
            <a:grpSpLocks/>
          </p:cNvGrpSpPr>
          <p:nvPr/>
        </p:nvGrpSpPr>
        <p:grpSpPr bwMode="auto">
          <a:xfrm>
            <a:off x="0" y="2664789"/>
            <a:ext cx="5772200" cy="2869745"/>
            <a:chOff x="-2216504" y="2981083"/>
            <a:chExt cx="5770857" cy="2871078"/>
          </a:xfrm>
        </p:grpSpPr>
        <p:pic>
          <p:nvPicPr>
            <p:cNvPr id="19" name="Picture 17" descr="Image result for antenna calibration phase center variation"/>
            <p:cNvPicPr>
              <a:picLocks noChangeAspect="1" noChangeArrowheads="1"/>
            </p:cNvPicPr>
            <p:nvPr/>
          </p:nvPicPr>
          <p:blipFill>
            <a:blip r:embed="rId7">
              <a:extLst>
                <a:ext uri="{28A0092B-C50C-407E-A947-70E740481C1C}">
                  <a14:useLocalDpi xmlns:a14="http://schemas.microsoft.com/office/drawing/2010/main" val="0"/>
                </a:ext>
              </a:extLst>
            </a:blip>
            <a:srcRect l="-2" r="41565"/>
            <a:stretch>
              <a:fillRect/>
            </a:stretch>
          </p:blipFill>
          <p:spPr bwMode="auto">
            <a:xfrm>
              <a:off x="1" y="3255393"/>
              <a:ext cx="3554352" cy="2596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4"/>
            <p:cNvSpPr txBox="1">
              <a:spLocks noChangeArrowheads="1"/>
            </p:cNvSpPr>
            <p:nvPr/>
          </p:nvSpPr>
          <p:spPr bwMode="auto">
            <a:xfrm>
              <a:off x="-2216504" y="2981083"/>
              <a:ext cx="4674792" cy="400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defTabSz="914377" fontAlgn="base">
                <a:spcBef>
                  <a:spcPct val="0"/>
                </a:spcBef>
                <a:spcAft>
                  <a:spcPct val="0"/>
                </a:spcAft>
                <a:buNone/>
              </a:pPr>
              <a:r>
                <a:rPr lang="en-US" altLang="en-US" sz="2000" dirty="0">
                  <a:solidFill>
                    <a:srgbClr val="1F497D"/>
                  </a:solidFill>
                  <a:latin typeface="Arial" panose="020B0604020202020204" pitchFamily="34" charset="0"/>
                </a:rPr>
                <a:t>Each Antenna Type has unique biases</a:t>
              </a:r>
            </a:p>
          </p:txBody>
        </p:sp>
      </p:grpSp>
    </p:spTree>
    <p:extLst>
      <p:ext uri="{BB962C8B-B14F-4D97-AF65-F5344CB8AC3E}">
        <p14:creationId xmlns:p14="http://schemas.microsoft.com/office/powerpoint/2010/main" val="17289422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p:cNvSpPr>
            <a:spLocks noChangeArrowheads="1"/>
          </p:cNvSpPr>
          <p:nvPr/>
        </p:nvSpPr>
        <p:spPr bwMode="auto">
          <a:xfrm>
            <a:off x="241540" y="1547127"/>
            <a:ext cx="6879577" cy="3453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a:lnSpc>
                <a:spcPct val="150000"/>
              </a:lnSpc>
              <a:buNone/>
              <a:defRPr/>
            </a:pPr>
            <a:r>
              <a:rPr lang="en-US" altLang="en-US" dirty="0">
                <a:solidFill>
                  <a:srgbClr val="C00000"/>
                </a:solidFill>
                <a:latin typeface="Arial Black" panose="020B0A04020102020204" pitchFamily="34" charset="0"/>
                <a:cs typeface="Arial" panose="020B0604020202020204" pitchFamily="34" charset="0"/>
              </a:rPr>
              <a:t>NGS defines, maintains and provides access to the NSRS</a:t>
            </a:r>
          </a:p>
          <a:p>
            <a:pPr algn="ctr" eaLnBrk="1" hangingPunct="1">
              <a:lnSpc>
                <a:spcPct val="150000"/>
              </a:lnSpc>
              <a:buFont typeface="Arial" panose="020B0604020202020204" pitchFamily="34" charset="0"/>
              <a:buNone/>
              <a:defRPr/>
            </a:pPr>
            <a:endParaRPr lang="en-US" altLang="en-US" sz="2400" dirty="0">
              <a:solidFill>
                <a:srgbClr val="C00000"/>
              </a:solidFill>
              <a:latin typeface="Arial Black" panose="020B0A04020102020204" pitchFamily="34" charset="0"/>
              <a:cs typeface="Arial" panose="020B0604020202020204" pitchFamily="34" charset="0"/>
            </a:endParaRPr>
          </a:p>
          <a:p>
            <a:pPr algn="ctr" eaLnBrk="1" hangingPunct="1">
              <a:lnSpc>
                <a:spcPct val="150000"/>
              </a:lnSpc>
              <a:buFont typeface="Arial" panose="020B0604020202020204" pitchFamily="34" charset="0"/>
              <a:buNone/>
              <a:defRPr/>
            </a:pPr>
            <a:endParaRPr lang="en-US" altLang="en-US" sz="2400" dirty="0">
              <a:solidFill>
                <a:srgbClr val="C00000"/>
              </a:solidFill>
              <a:latin typeface="Arial Black" panose="020B0A04020102020204" pitchFamily="34" charset="0"/>
              <a:cs typeface="Arial" panose="020B0604020202020204" pitchFamily="34" charset="0"/>
            </a:endParaRPr>
          </a:p>
          <a:p>
            <a:pPr algn="ctr" eaLnBrk="1" hangingPunct="1">
              <a:lnSpc>
                <a:spcPct val="150000"/>
              </a:lnSpc>
              <a:buFont typeface="Arial" panose="020B0604020202020204" pitchFamily="34" charset="0"/>
              <a:buNone/>
              <a:defRPr/>
            </a:pPr>
            <a:endParaRPr lang="en-US" altLang="en-US" sz="2400" dirty="0">
              <a:solidFill>
                <a:srgbClr val="C00000"/>
              </a:solidFill>
              <a:latin typeface="Arial Black" panose="020B0A04020102020204" pitchFamily="34" charset="0"/>
              <a:cs typeface="Arial" panose="020B0604020202020204" pitchFamily="34" charset="0"/>
            </a:endParaRPr>
          </a:p>
        </p:txBody>
      </p:sp>
      <p:sp>
        <p:nvSpPr>
          <p:cNvPr id="6" name="Rectangle 5"/>
          <p:cNvSpPr/>
          <p:nvPr/>
        </p:nvSpPr>
        <p:spPr>
          <a:xfrm>
            <a:off x="1397019" y="3012304"/>
            <a:ext cx="4301399" cy="1569660"/>
          </a:xfrm>
          <a:prstGeom prst="rect">
            <a:avLst/>
          </a:prstGeom>
          <a:ln w="19050">
            <a:solidFill>
              <a:sysClr val="windowText" lastClr="000000"/>
            </a:solidFill>
          </a:ln>
        </p:spPr>
        <p:txBody>
          <a:bodyPr wrap="square">
            <a:spAutoFit/>
          </a:bodyPr>
          <a:lstStyle/>
          <a:p>
            <a:pPr algn="ctr">
              <a:defRPr/>
            </a:pPr>
            <a:r>
              <a:rPr lang="en-US" altLang="en-US" sz="3200" dirty="0">
                <a:solidFill>
                  <a:prstClr val="black"/>
                </a:solidFill>
                <a:latin typeface="Tw Cen MT Condensed" panose="020B0606020104020203" pitchFamily="34" charset="0"/>
              </a:rPr>
              <a:t>Latitude • Longitude • </a:t>
            </a:r>
            <a:r>
              <a:rPr lang="en-US" altLang="en-US" sz="3200" u="sng" dirty="0">
                <a:solidFill>
                  <a:prstClr val="black"/>
                </a:solidFill>
                <a:latin typeface="Tw Cen MT Condensed" panose="020B0606020104020203" pitchFamily="34" charset="0"/>
              </a:rPr>
              <a:t>Elevation</a:t>
            </a:r>
            <a:r>
              <a:rPr lang="en-US" altLang="en-US" sz="3200" dirty="0">
                <a:solidFill>
                  <a:prstClr val="black"/>
                </a:solidFill>
                <a:latin typeface="Tw Cen MT Condensed" panose="020B0606020104020203" pitchFamily="34" charset="0"/>
              </a:rPr>
              <a:t> • Gravity • Shoreline Position</a:t>
            </a:r>
          </a:p>
          <a:p>
            <a:pPr>
              <a:defRPr/>
            </a:pPr>
            <a:r>
              <a:rPr lang="en-US" altLang="en-US" sz="3200" dirty="0">
                <a:solidFill>
                  <a:prstClr val="black"/>
                </a:solidFill>
                <a:latin typeface="Tw Cen MT Condensed" panose="020B0606020104020203" pitchFamily="34" charset="0"/>
              </a:rPr>
              <a:t>      + changes over time </a:t>
            </a:r>
          </a:p>
        </p:txBody>
      </p:sp>
      <p:pic>
        <p:nvPicPr>
          <p:cNvPr id="8" name="Picture 7"/>
          <p:cNvPicPr>
            <a:picLocks noChangeAspect="1"/>
          </p:cNvPicPr>
          <p:nvPr/>
        </p:nvPicPr>
        <p:blipFill>
          <a:blip r:embed="rId3"/>
          <a:stretch>
            <a:fillRect/>
          </a:stretch>
        </p:blipFill>
        <p:spPr>
          <a:xfrm>
            <a:off x="7249610" y="1900682"/>
            <a:ext cx="4694327" cy="2658086"/>
          </a:xfrm>
          <a:prstGeom prst="rect">
            <a:avLst/>
          </a:prstGeom>
        </p:spPr>
      </p:pic>
      <p:grpSp>
        <p:nvGrpSpPr>
          <p:cNvPr id="9" name="Group 8"/>
          <p:cNvGrpSpPr/>
          <p:nvPr/>
        </p:nvGrpSpPr>
        <p:grpSpPr>
          <a:xfrm>
            <a:off x="7346429" y="1658611"/>
            <a:ext cx="4543910" cy="1446107"/>
            <a:chOff x="5163671" y="2601400"/>
            <a:chExt cx="4543910" cy="1446107"/>
          </a:xfrm>
        </p:grpSpPr>
        <p:pic>
          <p:nvPicPr>
            <p:cNvPr id="10" name="Picture 2" descr="323c20df-7dc3-4a33-87d8-2dae899bac5b.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925" t="21343" r="18957" b="42676"/>
            <a:stretch/>
          </p:blipFill>
          <p:spPr bwMode="auto">
            <a:xfrm>
              <a:off x="5163671" y="3200243"/>
              <a:ext cx="720763" cy="8472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323c20df-7dc3-4a33-87d8-2dae899bac5b.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925" t="21343" r="18957" b="42676"/>
            <a:stretch/>
          </p:blipFill>
          <p:spPr bwMode="auto">
            <a:xfrm>
              <a:off x="7930179" y="3200243"/>
              <a:ext cx="720763" cy="8472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323c20df-7dc3-4a33-87d8-2dae899bac5b.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925" t="21343" r="18957" b="42676"/>
            <a:stretch/>
          </p:blipFill>
          <p:spPr bwMode="auto">
            <a:xfrm>
              <a:off x="8986818" y="2601400"/>
              <a:ext cx="720763" cy="847264"/>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p:cNvSpPr txBox="1"/>
          <p:nvPr/>
        </p:nvSpPr>
        <p:spPr>
          <a:xfrm>
            <a:off x="-2248198" y="3343443"/>
            <a:ext cx="6623758" cy="523220"/>
          </a:xfrm>
          <a:prstGeom prst="rect">
            <a:avLst/>
          </a:prstGeom>
          <a:noFill/>
        </p:spPr>
        <p:txBody>
          <a:bodyPr wrap="square" rtlCol="0">
            <a:spAutoFit/>
          </a:bodyPr>
          <a:lstStyle/>
          <a:p>
            <a:endParaRPr lang="en-US" dirty="0"/>
          </a:p>
          <a:p>
            <a:endParaRPr lang="en-US" dirty="0"/>
          </a:p>
        </p:txBody>
      </p:sp>
      <p:sp>
        <p:nvSpPr>
          <p:cNvPr id="3" name="Rectangle 2"/>
          <p:cNvSpPr/>
          <p:nvPr/>
        </p:nvSpPr>
        <p:spPr>
          <a:xfrm>
            <a:off x="241540" y="4597763"/>
            <a:ext cx="10179169" cy="2000548"/>
          </a:xfrm>
          <a:prstGeom prst="rect">
            <a:avLst/>
          </a:prstGeom>
        </p:spPr>
        <p:txBody>
          <a:bodyPr wrap="square">
            <a:spAutoFit/>
          </a:bodyPr>
          <a:lstStyle/>
          <a:p>
            <a:r>
              <a:rPr lang="en-US" sz="2400" dirty="0"/>
              <a:t>North American Terrestrial Reference Frame (NATREF 2022)</a:t>
            </a:r>
          </a:p>
          <a:p>
            <a:r>
              <a:rPr lang="en-US" sz="2400" dirty="0"/>
              <a:t>Caribbean Terrestrial Reference Frame (CATREF 2022)</a:t>
            </a:r>
          </a:p>
          <a:p>
            <a:r>
              <a:rPr lang="en-US" sz="2400" dirty="0"/>
              <a:t>Pacific Terrestrial Reference Frame (PATREF 2022)</a:t>
            </a:r>
          </a:p>
          <a:p>
            <a:r>
              <a:rPr lang="en-US" sz="2400" dirty="0"/>
              <a:t>Marianas Terrestrial Reference Frame (MATREF 2022)</a:t>
            </a:r>
          </a:p>
          <a:p>
            <a:r>
              <a:rPr lang="en-US" sz="2800" b="1" dirty="0" smtClean="0"/>
              <a:t>North </a:t>
            </a:r>
            <a:r>
              <a:rPr lang="en-US" sz="2800" b="1" dirty="0"/>
              <a:t>America and Pacific Geopotential </a:t>
            </a:r>
            <a:r>
              <a:rPr lang="en-US" sz="2800" b="1" dirty="0" smtClean="0"/>
              <a:t>Datum </a:t>
            </a:r>
            <a:r>
              <a:rPr lang="en-US" sz="2800" b="1" dirty="0"/>
              <a:t>(NAPGD 2022)</a:t>
            </a:r>
          </a:p>
        </p:txBody>
      </p:sp>
      <p:sp>
        <p:nvSpPr>
          <p:cNvPr id="13" name="TextBox 12"/>
          <p:cNvSpPr txBox="1"/>
          <p:nvPr/>
        </p:nvSpPr>
        <p:spPr>
          <a:xfrm>
            <a:off x="8170606" y="4839778"/>
            <a:ext cx="3583858" cy="584775"/>
          </a:xfrm>
          <a:prstGeom prst="rect">
            <a:avLst/>
          </a:prstGeom>
          <a:noFill/>
        </p:spPr>
        <p:txBody>
          <a:bodyPr wrap="square" rtlCol="0">
            <a:spAutoFit/>
          </a:bodyPr>
          <a:lstStyle/>
          <a:p>
            <a:r>
              <a:rPr lang="en-US" sz="3200" dirty="0" smtClean="0">
                <a:solidFill>
                  <a:srgbClr val="FF0000"/>
                </a:solidFill>
              </a:rPr>
              <a:t>Tomorrow’s NSRS</a:t>
            </a:r>
            <a:endParaRPr lang="en-US" sz="3200" dirty="0">
              <a:solidFill>
                <a:srgbClr val="FF0000"/>
              </a:solidFill>
            </a:endParaRPr>
          </a:p>
        </p:txBody>
      </p:sp>
      <p:sp>
        <p:nvSpPr>
          <p:cNvPr id="14" name="Title 1"/>
          <p:cNvSpPr txBox="1">
            <a:spLocks/>
          </p:cNvSpPr>
          <p:nvPr/>
        </p:nvSpPr>
        <p:spPr bwMode="auto">
          <a:xfrm>
            <a:off x="574766" y="690257"/>
            <a:ext cx="11179698"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a:buFont typeface="Arial" panose="020B0604020202020204" pitchFamily="34" charset="0"/>
              <a:buNone/>
            </a:pPr>
            <a:r>
              <a:rPr lang="en-US" altLang="en-US" sz="4400" dirty="0">
                <a:latin typeface="+mj-lt"/>
              </a:rPr>
              <a:t>The National Spatial Reference System (NSRS)</a:t>
            </a:r>
          </a:p>
        </p:txBody>
      </p:sp>
    </p:spTree>
    <p:extLst>
      <p:ext uri="{BB962C8B-B14F-4D97-AF65-F5344CB8AC3E}">
        <p14:creationId xmlns:p14="http://schemas.microsoft.com/office/powerpoint/2010/main" val="1779237738"/>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52222"/>
          <a:stretch/>
        </p:blipFill>
        <p:spPr>
          <a:xfrm>
            <a:off x="74864" y="1053451"/>
            <a:ext cx="9406467" cy="5617752"/>
          </a:xfrm>
          <a:prstGeom prst="rect">
            <a:avLst/>
          </a:prstGeom>
        </p:spPr>
      </p:pic>
      <p:pic>
        <p:nvPicPr>
          <p:cNvPr id="3" name="Picture 2"/>
          <p:cNvPicPr>
            <a:picLocks noChangeAspect="1"/>
          </p:cNvPicPr>
          <p:nvPr/>
        </p:nvPicPr>
        <p:blipFill>
          <a:blip r:embed="rId5"/>
          <a:stretch>
            <a:fillRect/>
          </a:stretch>
        </p:blipFill>
        <p:spPr>
          <a:xfrm>
            <a:off x="4818947" y="1725294"/>
            <a:ext cx="3722584" cy="1114477"/>
          </a:xfrm>
          <a:prstGeom prst="rect">
            <a:avLst/>
          </a:prstGeom>
        </p:spPr>
      </p:pic>
      <p:sp>
        <p:nvSpPr>
          <p:cNvPr id="5" name="TextBox 4"/>
          <p:cNvSpPr txBox="1"/>
          <p:nvPr/>
        </p:nvSpPr>
        <p:spPr>
          <a:xfrm>
            <a:off x="3963292" y="6322323"/>
            <a:ext cx="4919133" cy="461665"/>
          </a:xfrm>
          <a:prstGeom prst="rect">
            <a:avLst/>
          </a:prstGeom>
          <a:noFill/>
        </p:spPr>
        <p:txBody>
          <a:bodyPr wrap="square" rtlCol="0">
            <a:spAutoFit/>
          </a:bodyPr>
          <a:lstStyle/>
          <a:p>
            <a:pPr defTabSz="609585"/>
            <a:r>
              <a:rPr lang="en-US" sz="2400" dirty="0">
                <a:solidFill>
                  <a:prstClr val="black"/>
                </a:solidFill>
                <a:latin typeface="Calibri"/>
              </a:rPr>
              <a:t>Graph Courtesy of Dr. Daniel </a:t>
            </a:r>
            <a:r>
              <a:rPr lang="en-US" sz="2400" dirty="0" err="1">
                <a:solidFill>
                  <a:prstClr val="black"/>
                </a:solidFill>
                <a:latin typeface="Calibri"/>
              </a:rPr>
              <a:t>Gillins</a:t>
            </a:r>
            <a:endParaRPr lang="en-US" sz="2400" dirty="0">
              <a:solidFill>
                <a:prstClr val="black"/>
              </a:solidFill>
              <a:latin typeface="Calibri"/>
            </a:endParaRPr>
          </a:p>
        </p:txBody>
      </p:sp>
      <p:sp>
        <p:nvSpPr>
          <p:cNvPr id="6" name="TextBox 5"/>
          <p:cNvSpPr txBox="1"/>
          <p:nvPr/>
        </p:nvSpPr>
        <p:spPr>
          <a:xfrm>
            <a:off x="2227847" y="381240"/>
            <a:ext cx="8390021" cy="769441"/>
          </a:xfrm>
          <a:prstGeom prst="rect">
            <a:avLst/>
          </a:prstGeom>
          <a:noFill/>
        </p:spPr>
        <p:txBody>
          <a:bodyPr wrap="square" rtlCol="0">
            <a:spAutoFit/>
          </a:bodyPr>
          <a:lstStyle/>
          <a:p>
            <a:pPr defTabSz="609585"/>
            <a:r>
              <a:rPr lang="en-US" sz="4400" b="1" dirty="0">
                <a:solidFill>
                  <a:prstClr val="black"/>
                </a:solidFill>
                <a:latin typeface="Calibri"/>
              </a:rPr>
              <a:t>Why do we need 4 hours of data?</a:t>
            </a:r>
          </a:p>
        </p:txBody>
      </p:sp>
      <p:sp>
        <p:nvSpPr>
          <p:cNvPr id="7" name="Right Arrow 6"/>
          <p:cNvSpPr/>
          <p:nvPr/>
        </p:nvSpPr>
        <p:spPr>
          <a:xfrm rot="9692338">
            <a:off x="4363491" y="3878514"/>
            <a:ext cx="1693333" cy="34713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sp>
        <p:nvSpPr>
          <p:cNvPr id="9" name="TextBox 8"/>
          <p:cNvSpPr txBox="1"/>
          <p:nvPr/>
        </p:nvSpPr>
        <p:spPr>
          <a:xfrm rot="16200000">
            <a:off x="-305448" y="3388508"/>
            <a:ext cx="1253067" cy="461665"/>
          </a:xfrm>
          <a:prstGeom prst="rect">
            <a:avLst/>
          </a:prstGeom>
          <a:noFill/>
        </p:spPr>
        <p:txBody>
          <a:bodyPr wrap="square" rtlCol="0">
            <a:spAutoFit/>
          </a:bodyPr>
          <a:lstStyle/>
          <a:p>
            <a:pPr defTabSz="609585"/>
            <a:r>
              <a:rPr lang="en-US" sz="2400" dirty="0">
                <a:solidFill>
                  <a:prstClr val="black"/>
                </a:solidFill>
                <a:latin typeface="Calibri"/>
              </a:rPr>
              <a:t>1 sigma</a:t>
            </a:r>
          </a:p>
        </p:txBody>
      </p:sp>
      <p:sp>
        <p:nvSpPr>
          <p:cNvPr id="4" name="TextBox 3"/>
          <p:cNvSpPr txBox="1"/>
          <p:nvPr/>
        </p:nvSpPr>
        <p:spPr>
          <a:xfrm>
            <a:off x="9010681" y="2069432"/>
            <a:ext cx="3133112" cy="2677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09585"/>
            <a:r>
              <a:rPr lang="en-US" sz="2400" dirty="0">
                <a:solidFill>
                  <a:prstClr val="white"/>
                </a:solidFill>
                <a:latin typeface="Calibri"/>
              </a:rPr>
              <a:t>NGS is working on OPUS for RTK that will accept 3 minute observations, however the accuracy will NOT be as good as 4 hour observations.  </a:t>
            </a:r>
          </a:p>
        </p:txBody>
      </p:sp>
    </p:spTree>
    <p:extLst>
      <p:ext uri="{BB962C8B-B14F-4D97-AF65-F5344CB8AC3E}">
        <p14:creationId xmlns:p14="http://schemas.microsoft.com/office/powerpoint/2010/main" val="22576659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55575" y="76993"/>
            <a:ext cx="11996468" cy="1143000"/>
          </a:xfrm>
        </p:spPr>
        <p:txBody>
          <a:bodyPr>
            <a:noAutofit/>
          </a:bodyPr>
          <a:lstStyle/>
          <a:p>
            <a:r>
              <a:rPr lang="en-US" altLang="en-US" sz="4400" dirty="0">
                <a:latin typeface="Times New Roman" panose="02020603050405020304" pitchFamily="18" charset="0"/>
                <a:cs typeface="Times New Roman" panose="02020603050405020304" pitchFamily="18" charset="0"/>
              </a:rPr>
              <a:t>Example: Process Static Data in OPUS-Projects</a:t>
            </a:r>
          </a:p>
        </p:txBody>
      </p:sp>
      <p:sp>
        <p:nvSpPr>
          <p:cNvPr id="23555" name="Content Placeholder 2"/>
          <p:cNvSpPr>
            <a:spLocks noGrp="1"/>
          </p:cNvSpPr>
          <p:nvPr>
            <p:ph idx="1"/>
          </p:nvPr>
        </p:nvSpPr>
        <p:spPr>
          <a:xfrm>
            <a:off x="609600" y="1828801"/>
            <a:ext cx="10972800" cy="4297363"/>
          </a:xfrm>
        </p:spPr>
        <p:txBody>
          <a:bodyPr/>
          <a:lstStyle/>
          <a:p>
            <a:endParaRPr lang="en-US" altLang="en-US" smtClean="0"/>
          </a:p>
        </p:txBody>
      </p:sp>
      <p:pic>
        <p:nvPicPr>
          <p:cNvPr id="2355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923925"/>
            <a:ext cx="9744075" cy="593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a:grpSpLocks/>
          </p:cNvGrpSpPr>
          <p:nvPr/>
        </p:nvGrpSpPr>
        <p:grpSpPr bwMode="auto">
          <a:xfrm>
            <a:off x="8710614" y="936626"/>
            <a:ext cx="3228975" cy="2409825"/>
            <a:chOff x="8658225" y="936729"/>
            <a:chExt cx="3228975" cy="2409825"/>
          </a:xfrm>
        </p:grpSpPr>
        <p:pic>
          <p:nvPicPr>
            <p:cNvPr id="2356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58225" y="936729"/>
              <a:ext cx="322897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6"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528669" y="2643476"/>
              <a:ext cx="29527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ctangle 9"/>
          <p:cNvSpPr/>
          <p:nvPr/>
        </p:nvSpPr>
        <p:spPr>
          <a:xfrm>
            <a:off x="2317750" y="3668713"/>
            <a:ext cx="477839" cy="425451"/>
          </a:xfrm>
          <a:prstGeom prst="rect">
            <a:avLst/>
          </a:prstGeom>
          <a:noFill/>
          <a:ln w="762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defTabSz="609585">
              <a:defRPr/>
            </a:pPr>
            <a:endParaRPr lang="en-US">
              <a:solidFill>
                <a:srgbClr val="C0504D"/>
              </a:solidFill>
              <a:latin typeface="Calibri"/>
            </a:endParaRPr>
          </a:p>
        </p:txBody>
      </p:sp>
      <p:grpSp>
        <p:nvGrpSpPr>
          <p:cNvPr id="14" name="Group 13"/>
          <p:cNvGrpSpPr>
            <a:grpSpLocks/>
          </p:cNvGrpSpPr>
          <p:nvPr/>
        </p:nvGrpSpPr>
        <p:grpSpPr bwMode="auto">
          <a:xfrm>
            <a:off x="2795589" y="3563938"/>
            <a:ext cx="9396412" cy="3294063"/>
            <a:chOff x="2796363" y="3564078"/>
            <a:chExt cx="9395637" cy="3293922"/>
          </a:xfrm>
        </p:grpSpPr>
        <p:pic>
          <p:nvPicPr>
            <p:cNvPr id="23562"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49289" y="3564078"/>
              <a:ext cx="4142711" cy="3293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8048967" y="3564078"/>
              <a:ext cx="4143033" cy="3293922"/>
            </a:xfrm>
            <a:prstGeom prst="rect">
              <a:avLst/>
            </a:prstGeom>
            <a:noFill/>
            <a:ln w="762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defTabSz="609585">
                <a:defRPr/>
              </a:pPr>
              <a:endParaRPr lang="en-US">
                <a:solidFill>
                  <a:srgbClr val="C0504D"/>
                </a:solidFill>
                <a:latin typeface="Calibri"/>
              </a:endParaRPr>
            </a:p>
          </p:txBody>
        </p:sp>
        <p:cxnSp>
          <p:nvCxnSpPr>
            <p:cNvPr id="12" name="Straight Arrow Connector 11"/>
            <p:cNvCxnSpPr>
              <a:stCxn id="9" idx="1"/>
            </p:cNvCxnSpPr>
            <p:nvPr/>
          </p:nvCxnSpPr>
          <p:spPr>
            <a:xfrm flipH="1" flipV="1">
              <a:off x="2796363" y="4019671"/>
              <a:ext cx="5252604" cy="1192162"/>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grpSp>
      <p:sp>
        <p:nvSpPr>
          <p:cNvPr id="23560" name="TextBox 15"/>
          <p:cNvSpPr txBox="1">
            <a:spLocks noChangeArrowheads="1"/>
          </p:cNvSpPr>
          <p:nvPr/>
        </p:nvSpPr>
        <p:spPr bwMode="auto">
          <a:xfrm>
            <a:off x="155575" y="5727700"/>
            <a:ext cx="1041400" cy="230832"/>
          </a:xfrm>
          <a:prstGeom prst="rect">
            <a:avLst/>
          </a:prstGeom>
          <a:solidFill>
            <a:srgbClr val="39519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defTabSz="609585">
              <a:spcBef>
                <a:spcPct val="0"/>
              </a:spcBef>
              <a:buNone/>
            </a:pPr>
            <a:r>
              <a:rPr lang="en-US" altLang="en-US" sz="900" b="1">
                <a:solidFill>
                  <a:prstClr val="white"/>
                </a:solidFill>
                <a:latin typeface="Arial" panose="020B0604020202020204" pitchFamily="34" charset="0"/>
              </a:rPr>
              <a:t>Upload Vectors</a:t>
            </a:r>
            <a:endParaRPr lang="en-US" altLang="en-US" sz="2000" b="1">
              <a:solidFill>
                <a:prstClr val="white"/>
              </a:solidFill>
              <a:latin typeface="Arial" panose="020B0604020202020204" pitchFamily="34" charset="0"/>
            </a:endParaRPr>
          </a:p>
        </p:txBody>
      </p:sp>
      <p:sp>
        <p:nvSpPr>
          <p:cNvPr id="17" name="Oval 16"/>
          <p:cNvSpPr/>
          <p:nvPr/>
        </p:nvSpPr>
        <p:spPr>
          <a:xfrm>
            <a:off x="79375" y="5611814"/>
            <a:ext cx="1208088" cy="51435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a:defRPr/>
            </a:pPr>
            <a:endParaRPr lang="en-US">
              <a:solidFill>
                <a:prstClr val="white"/>
              </a:solidFill>
              <a:latin typeface="Calibri"/>
            </a:endParaRPr>
          </a:p>
        </p:txBody>
      </p:sp>
    </p:spTree>
    <p:extLst>
      <p:ext uri="{BB962C8B-B14F-4D97-AF65-F5344CB8AC3E}">
        <p14:creationId xmlns:p14="http://schemas.microsoft.com/office/powerpoint/2010/main" val="4212786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54586" y="317500"/>
            <a:ext cx="12517049" cy="920506"/>
          </a:xfrm>
        </p:spPr>
        <p:txBody>
          <a:bodyPr>
            <a:noAutofit/>
          </a:bodyPr>
          <a:lstStyle/>
          <a:p>
            <a:r>
              <a:rPr lang="en-US" altLang="en-US" sz="4400" dirty="0">
                <a:latin typeface="Times New Roman" panose="02020603050405020304" pitchFamily="18" charset="0"/>
                <a:cs typeface="Times New Roman" panose="02020603050405020304" pitchFamily="18" charset="0"/>
              </a:rPr>
              <a:t>Example: Upload RTN Vectors to OPUS-Projects</a:t>
            </a:r>
          </a:p>
        </p:txBody>
      </p:sp>
      <p:grpSp>
        <p:nvGrpSpPr>
          <p:cNvPr id="3" name="Group 2"/>
          <p:cNvGrpSpPr/>
          <p:nvPr/>
        </p:nvGrpSpPr>
        <p:grpSpPr>
          <a:xfrm>
            <a:off x="401452" y="1137019"/>
            <a:ext cx="11252201" cy="5240337"/>
            <a:chOff x="1039813" y="1541465"/>
            <a:chExt cx="11252201" cy="5240337"/>
          </a:xfrm>
        </p:grpSpPr>
        <p:pic>
          <p:nvPicPr>
            <p:cNvPr id="2457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2826" y="1600200"/>
              <a:ext cx="6843713"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5821363" y="2201863"/>
              <a:ext cx="1778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5405439" y="2274889"/>
              <a:ext cx="179387"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6356351" y="2744789"/>
              <a:ext cx="179388"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7042151" y="2670175"/>
              <a:ext cx="179388"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8207375" y="3603626"/>
              <a:ext cx="1778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7875589" y="3584575"/>
              <a:ext cx="179387"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7588251" y="4067175"/>
              <a:ext cx="1778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6723063" y="4649789"/>
              <a:ext cx="1778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5227639" y="5508626"/>
              <a:ext cx="1778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5346701" y="4497389"/>
              <a:ext cx="179388"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4241801" y="3508375"/>
              <a:ext cx="179388"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3182939" y="3194051"/>
              <a:ext cx="179387"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5227639" y="3268663"/>
              <a:ext cx="1778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5257800" y="3582989"/>
              <a:ext cx="1778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6634163" y="3363914"/>
              <a:ext cx="1778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5" name="Picture 22"/>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9667875" y="3857626"/>
              <a:ext cx="1778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Straight Connector 24"/>
            <p:cNvCxnSpPr/>
            <p:nvPr/>
          </p:nvCxnSpPr>
          <p:spPr>
            <a:xfrm flipV="1">
              <a:off x="9561514" y="4432300"/>
              <a:ext cx="390525"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9574214" y="5191125"/>
              <a:ext cx="390525"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316288" y="2370139"/>
              <a:ext cx="925512" cy="83820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17" idx="0"/>
            </p:cNvCxnSpPr>
            <p:nvPr/>
          </p:nvCxnSpPr>
          <p:spPr>
            <a:xfrm flipH="1" flipV="1">
              <a:off x="4303713" y="2370138"/>
              <a:ext cx="0" cy="652463"/>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4314825" y="2417763"/>
              <a:ext cx="15875" cy="1116012"/>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4213226" y="3022601"/>
              <a:ext cx="179388"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2" name="Straight Connector 41"/>
            <p:cNvCxnSpPr/>
            <p:nvPr/>
          </p:nvCxnSpPr>
          <p:spPr>
            <a:xfrm flipV="1">
              <a:off x="4398963" y="2935288"/>
              <a:ext cx="2324100" cy="182563"/>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endCxn id="6" idx="1"/>
            </p:cNvCxnSpPr>
            <p:nvPr/>
          </p:nvCxnSpPr>
          <p:spPr>
            <a:xfrm>
              <a:off x="4392614" y="2274888"/>
              <a:ext cx="1012825" cy="95251"/>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967413" y="2325689"/>
              <a:ext cx="755651" cy="514351"/>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6507163" y="2860677"/>
              <a:ext cx="215900" cy="42863"/>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6872289" y="2786063"/>
              <a:ext cx="169863" cy="10160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6872289" y="2968625"/>
              <a:ext cx="1003300" cy="63500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endCxn id="9" idx="0"/>
            </p:cNvCxnSpPr>
            <p:nvPr/>
          </p:nvCxnSpPr>
          <p:spPr>
            <a:xfrm>
              <a:off x="6872289" y="2908300"/>
              <a:ext cx="1423987" cy="695325"/>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endCxn id="22" idx="0"/>
            </p:cNvCxnSpPr>
            <p:nvPr/>
          </p:nvCxnSpPr>
          <p:spPr>
            <a:xfrm flipH="1">
              <a:off x="6723064" y="2984500"/>
              <a:ext cx="66675" cy="379413"/>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6842125" y="3001964"/>
              <a:ext cx="781051" cy="1093787"/>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6789739" y="4843463"/>
              <a:ext cx="12700" cy="855663"/>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5497513" y="4637088"/>
              <a:ext cx="1212851" cy="1062037"/>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399090" y="5610226"/>
              <a:ext cx="1323975" cy="8890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5727701" y="2968626"/>
              <a:ext cx="1028700" cy="658813"/>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5643563" y="2955926"/>
              <a:ext cx="1090612" cy="455613"/>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5584825" y="3582989"/>
              <a:ext cx="1778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4" name="Straight Connector 73"/>
            <p:cNvCxnSpPr/>
            <p:nvPr/>
          </p:nvCxnSpPr>
          <p:spPr>
            <a:xfrm flipV="1">
              <a:off x="5434013" y="2973390"/>
              <a:ext cx="1322387" cy="700087"/>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5494339" y="3384551"/>
              <a:ext cx="179387"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8" name="Straight Connector 77"/>
            <p:cNvCxnSpPr/>
            <p:nvPr/>
          </p:nvCxnSpPr>
          <p:spPr>
            <a:xfrm flipV="1">
              <a:off x="5380038" y="2951163"/>
              <a:ext cx="1352551" cy="328612"/>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4620" name="TextBox 79"/>
            <p:cNvSpPr txBox="1">
              <a:spLocks noChangeArrowheads="1"/>
            </p:cNvSpPr>
            <p:nvPr/>
          </p:nvSpPr>
          <p:spPr bwMode="auto">
            <a:xfrm>
              <a:off x="9952039" y="3757613"/>
              <a:ext cx="16922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defTabSz="609585">
                <a:spcBef>
                  <a:spcPct val="0"/>
                </a:spcBef>
                <a:buNone/>
              </a:pPr>
              <a:r>
                <a:rPr lang="en-US" altLang="en-US" sz="2000">
                  <a:solidFill>
                    <a:prstClr val="black"/>
                  </a:solidFill>
                  <a:latin typeface="Arial" panose="020B0604020202020204" pitchFamily="34" charset="0"/>
                </a:rPr>
                <a:t>User Mark</a:t>
              </a:r>
            </a:p>
          </p:txBody>
        </p:sp>
        <p:sp>
          <p:nvSpPr>
            <p:cNvPr id="24621" name="TextBox 80"/>
            <p:cNvSpPr txBox="1">
              <a:spLocks noChangeArrowheads="1"/>
            </p:cNvSpPr>
            <p:nvPr/>
          </p:nvSpPr>
          <p:spPr bwMode="auto">
            <a:xfrm>
              <a:off x="9952039" y="4206876"/>
              <a:ext cx="23399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defTabSz="609585">
                <a:spcBef>
                  <a:spcPct val="0"/>
                </a:spcBef>
                <a:buNone/>
              </a:pPr>
              <a:r>
                <a:rPr lang="en-US" altLang="en-US" sz="2000">
                  <a:solidFill>
                    <a:prstClr val="black"/>
                  </a:solidFill>
                  <a:latin typeface="Arial" panose="020B0604020202020204" pitchFamily="34" charset="0"/>
                </a:rPr>
                <a:t>Processed Vector (OPUS-Projects)</a:t>
              </a:r>
            </a:p>
          </p:txBody>
        </p:sp>
        <p:sp>
          <p:nvSpPr>
            <p:cNvPr id="24622" name="TextBox 81"/>
            <p:cNvSpPr txBox="1">
              <a:spLocks noChangeArrowheads="1"/>
            </p:cNvSpPr>
            <p:nvPr/>
          </p:nvSpPr>
          <p:spPr bwMode="auto">
            <a:xfrm>
              <a:off x="9952039" y="4964113"/>
              <a:ext cx="23399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defTabSz="609585">
                <a:spcBef>
                  <a:spcPct val="0"/>
                </a:spcBef>
                <a:buNone/>
              </a:pPr>
              <a:r>
                <a:rPr lang="en-US" altLang="en-US" sz="2000">
                  <a:solidFill>
                    <a:prstClr val="black"/>
                  </a:solidFill>
                  <a:latin typeface="Arial" panose="020B0604020202020204" pitchFamily="34" charset="0"/>
                </a:rPr>
                <a:t>Uploaded Vector</a:t>
              </a:r>
            </a:p>
          </p:txBody>
        </p:sp>
        <p:pic>
          <p:nvPicPr>
            <p:cNvPr id="24623" name="Picture 82"/>
            <p:cNvPicPr>
              <a:picLocks noChangeAspect="1"/>
            </p:cNvPicPr>
            <p:nvPr/>
          </p:nvPicPr>
          <p:blipFill>
            <a:blip r:embed="rId5">
              <a:extLst>
                <a:ext uri="{28A0092B-C50C-407E-A947-70E740481C1C}">
                  <a14:useLocalDpi xmlns:a14="http://schemas.microsoft.com/office/drawing/2010/main" val="0"/>
                </a:ext>
              </a:extLst>
            </a:blip>
            <a:srcRect r="3030"/>
            <a:stretch>
              <a:fillRect/>
            </a:stretch>
          </p:blipFill>
          <p:spPr bwMode="auto">
            <a:xfrm>
              <a:off x="9667875" y="3522663"/>
              <a:ext cx="1778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24" name="TextBox 83"/>
            <p:cNvSpPr txBox="1">
              <a:spLocks noChangeArrowheads="1"/>
            </p:cNvSpPr>
            <p:nvPr/>
          </p:nvSpPr>
          <p:spPr bwMode="auto">
            <a:xfrm>
              <a:off x="9952039" y="3387725"/>
              <a:ext cx="16922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defTabSz="609585">
                <a:spcBef>
                  <a:spcPct val="0"/>
                </a:spcBef>
                <a:buNone/>
              </a:pPr>
              <a:r>
                <a:rPr lang="en-US" altLang="en-US" sz="2000">
                  <a:solidFill>
                    <a:prstClr val="black"/>
                  </a:solidFill>
                  <a:latin typeface="Arial" panose="020B0604020202020204" pitchFamily="34" charset="0"/>
                </a:rPr>
                <a:t>CORS</a:t>
              </a:r>
            </a:p>
          </p:txBody>
        </p:sp>
        <p:sp>
          <p:nvSpPr>
            <p:cNvPr id="24625" name="TextBox 84"/>
            <p:cNvSpPr txBox="1">
              <a:spLocks noChangeArrowheads="1"/>
            </p:cNvSpPr>
            <p:nvPr/>
          </p:nvSpPr>
          <p:spPr bwMode="auto">
            <a:xfrm>
              <a:off x="9845675" y="2982914"/>
              <a:ext cx="17986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defTabSz="609585">
                <a:spcBef>
                  <a:spcPct val="0"/>
                </a:spcBef>
                <a:buNone/>
              </a:pPr>
              <a:r>
                <a:rPr lang="en-US" altLang="en-US" sz="2400" u="sng">
                  <a:solidFill>
                    <a:prstClr val="black"/>
                  </a:solidFill>
                  <a:latin typeface="Arial" panose="020B0604020202020204" pitchFamily="34" charset="0"/>
                </a:rPr>
                <a:t>LEGEND</a:t>
              </a:r>
            </a:p>
          </p:txBody>
        </p:sp>
        <p:sp>
          <p:nvSpPr>
            <p:cNvPr id="86" name="Rectangle 85"/>
            <p:cNvSpPr/>
            <p:nvPr/>
          </p:nvSpPr>
          <p:spPr>
            <a:xfrm>
              <a:off x="9374189" y="2935289"/>
              <a:ext cx="2708275" cy="2573337"/>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nchor="ctr"/>
            <a:lstStyle/>
            <a:p>
              <a:pPr algn="ctr" defTabSz="609585">
                <a:defRPr/>
              </a:pPr>
              <a:endParaRPr lang="en-US">
                <a:solidFill>
                  <a:prstClr val="black"/>
                </a:solidFill>
                <a:latin typeface="Calibri"/>
              </a:endParaRPr>
            </a:p>
          </p:txBody>
        </p:sp>
        <p:pic>
          <p:nvPicPr>
            <p:cNvPr id="24627" name="Picture 86"/>
            <p:cNvPicPr>
              <a:picLocks noChangeAspect="1"/>
            </p:cNvPicPr>
            <p:nvPr/>
          </p:nvPicPr>
          <p:blipFill>
            <a:blip r:embed="rId6">
              <a:extLst>
                <a:ext uri="{28A0092B-C50C-407E-A947-70E740481C1C}">
                  <a14:useLocalDpi xmlns:a14="http://schemas.microsoft.com/office/drawing/2010/main" val="0"/>
                </a:ext>
              </a:extLst>
            </a:blip>
            <a:srcRect r="87337" b="11673"/>
            <a:stretch>
              <a:fillRect/>
            </a:stretch>
          </p:blipFill>
          <p:spPr bwMode="auto">
            <a:xfrm>
              <a:off x="1039813" y="1541465"/>
              <a:ext cx="1235075" cy="524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28" name="TextBox 87"/>
            <p:cNvSpPr txBox="1">
              <a:spLocks noChangeArrowheads="1"/>
            </p:cNvSpPr>
            <p:nvPr/>
          </p:nvSpPr>
          <p:spPr bwMode="auto">
            <a:xfrm>
              <a:off x="1181100" y="6373813"/>
              <a:ext cx="1041400" cy="230832"/>
            </a:xfrm>
            <a:prstGeom prst="rect">
              <a:avLst/>
            </a:prstGeom>
            <a:solidFill>
              <a:srgbClr val="39519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defTabSz="609585">
                <a:spcBef>
                  <a:spcPct val="0"/>
                </a:spcBef>
                <a:buNone/>
              </a:pPr>
              <a:r>
                <a:rPr lang="en-US" altLang="en-US" sz="900" b="1">
                  <a:solidFill>
                    <a:prstClr val="white"/>
                  </a:solidFill>
                  <a:latin typeface="Arial" panose="020B0604020202020204" pitchFamily="34" charset="0"/>
                </a:rPr>
                <a:t>Upload Vectors</a:t>
              </a:r>
              <a:endParaRPr lang="en-US" altLang="en-US" sz="2000" b="1">
                <a:solidFill>
                  <a:prstClr val="white"/>
                </a:solidFill>
                <a:latin typeface="Arial" panose="020B0604020202020204" pitchFamily="34" charset="0"/>
              </a:endParaRPr>
            </a:p>
          </p:txBody>
        </p:sp>
        <p:sp>
          <p:nvSpPr>
            <p:cNvPr id="89" name="Oval 88"/>
            <p:cNvSpPr/>
            <p:nvPr/>
          </p:nvSpPr>
          <p:spPr>
            <a:xfrm>
              <a:off x="1135063" y="4840289"/>
              <a:ext cx="1206500" cy="5159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a:defRPr/>
              </a:pPr>
              <a:endParaRPr lang="en-US">
                <a:solidFill>
                  <a:prstClr val="white"/>
                </a:solidFill>
                <a:latin typeface="Calibri"/>
              </a:endParaRPr>
            </a:p>
          </p:txBody>
        </p:sp>
        <p:sp>
          <p:nvSpPr>
            <p:cNvPr id="90" name="Oval 89"/>
            <p:cNvSpPr/>
            <p:nvPr/>
          </p:nvSpPr>
          <p:spPr>
            <a:xfrm>
              <a:off x="1098551" y="5603875"/>
              <a:ext cx="1206500" cy="51435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a:defRPr/>
              </a:pPr>
              <a:endParaRPr lang="en-US">
                <a:solidFill>
                  <a:prstClr val="white"/>
                </a:solidFill>
                <a:latin typeface="Calibri"/>
              </a:endParaRPr>
            </a:p>
          </p:txBody>
        </p:sp>
      </p:grpSp>
      <p:sp>
        <p:nvSpPr>
          <p:cNvPr id="2" name="Rectangle 1"/>
          <p:cNvSpPr/>
          <p:nvPr/>
        </p:nvSpPr>
        <p:spPr>
          <a:xfrm>
            <a:off x="1807977" y="5693926"/>
            <a:ext cx="10274487" cy="95410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altLang="en-US" sz="2800" dirty="0" smtClean="0">
                <a:latin typeface="Times New Roman" panose="02020603050405020304" pitchFamily="18" charset="0"/>
                <a:cs typeface="Times New Roman" panose="02020603050405020304" pitchFamily="18" charset="0"/>
              </a:rPr>
              <a:t>NGS is proposing a new Standardized </a:t>
            </a:r>
            <a:r>
              <a:rPr lang="en-US" altLang="en-US" sz="2800" b="1" u="sng" dirty="0">
                <a:latin typeface="Times New Roman" panose="02020603050405020304" pitchFamily="18" charset="0"/>
                <a:cs typeface="Times New Roman" panose="02020603050405020304" pitchFamily="18" charset="0"/>
              </a:rPr>
              <a:t>G</a:t>
            </a:r>
            <a:r>
              <a:rPr lang="en-US" altLang="en-US" sz="2800" dirty="0">
                <a:latin typeface="Times New Roman" panose="02020603050405020304" pitchFamily="18" charset="0"/>
                <a:cs typeface="Times New Roman" panose="02020603050405020304" pitchFamily="18" charset="0"/>
              </a:rPr>
              <a:t>NSS </a:t>
            </a:r>
            <a:r>
              <a:rPr lang="en-US" altLang="en-US" sz="2800" b="1" u="sng" dirty="0">
                <a:latin typeface="Times New Roman" panose="02020603050405020304" pitchFamily="18" charset="0"/>
                <a:cs typeface="Times New Roman" panose="02020603050405020304" pitchFamily="18" charset="0"/>
              </a:rPr>
              <a:t>V</a:t>
            </a:r>
            <a:r>
              <a:rPr lang="en-US" altLang="en-US" sz="2800" dirty="0">
                <a:latin typeface="Times New Roman" panose="02020603050405020304" pitchFamily="18" charset="0"/>
                <a:cs typeface="Times New Roman" panose="02020603050405020304" pitchFamily="18" charset="0"/>
              </a:rPr>
              <a:t>ector </a:t>
            </a:r>
            <a:r>
              <a:rPr lang="en-US" altLang="en-US" sz="2800" dirty="0" err="1">
                <a:latin typeface="Times New Roman" panose="02020603050405020304" pitchFamily="18" charset="0"/>
                <a:cs typeface="Times New Roman" panose="02020603050405020304" pitchFamily="18" charset="0"/>
              </a:rPr>
              <a:t>E</a:t>
            </a:r>
            <a:r>
              <a:rPr lang="en-US" altLang="en-US" sz="2800" b="1" u="sng" dirty="0" err="1">
                <a:latin typeface="Times New Roman" panose="02020603050405020304" pitchFamily="18" charset="0"/>
                <a:cs typeface="Times New Roman" panose="02020603050405020304" pitchFamily="18" charset="0"/>
              </a:rPr>
              <a:t>X</a:t>
            </a:r>
            <a:r>
              <a:rPr lang="en-US" altLang="en-US" sz="2800" dirty="0" err="1">
                <a:latin typeface="Times New Roman" panose="02020603050405020304" pitchFamily="18" charset="0"/>
                <a:cs typeface="Times New Roman" panose="02020603050405020304" pitchFamily="18" charset="0"/>
              </a:rPr>
              <a:t>change</a:t>
            </a:r>
            <a:r>
              <a:rPr lang="en-US" altLang="en-US" sz="2800" dirty="0">
                <a:latin typeface="Times New Roman" panose="02020603050405020304" pitchFamily="18" charset="0"/>
                <a:cs typeface="Times New Roman" panose="02020603050405020304" pitchFamily="18" charset="0"/>
              </a:rPr>
              <a:t> Format (GVX</a:t>
            </a:r>
            <a:r>
              <a:rPr lang="en-US" altLang="en-US" sz="2800" dirty="0" smtClean="0">
                <a:latin typeface="Times New Roman" panose="02020603050405020304" pitchFamily="18" charset="0"/>
                <a:cs typeface="Times New Roman" panose="02020603050405020304" pitchFamily="18" charset="0"/>
              </a:rPr>
              <a:t>) that will be used to ingest vectors into OPUS Projects </a:t>
            </a:r>
            <a:endParaRPr lang="en-US" sz="2800" dirty="0"/>
          </a:p>
        </p:txBody>
      </p:sp>
    </p:spTree>
    <p:extLst>
      <p:ext uri="{BB962C8B-B14F-4D97-AF65-F5344CB8AC3E}">
        <p14:creationId xmlns:p14="http://schemas.microsoft.com/office/powerpoint/2010/main" val="1585133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TextBox 1"/>
          <p:cNvSpPr txBox="1"/>
          <p:nvPr/>
        </p:nvSpPr>
        <p:spPr>
          <a:xfrm>
            <a:off x="2610432" y="647661"/>
            <a:ext cx="6850271" cy="9952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rIns="60959" anchor="ctr">
            <a:spAutoFit/>
          </a:bodyPr>
          <a:lstStyle>
            <a:lvl1pPr>
              <a:defRPr sz="4400">
                <a:solidFill>
                  <a:srgbClr val="17375E"/>
                </a:solidFill>
                <a:latin typeface="Times New Roman"/>
                <a:ea typeface="Times New Roman"/>
                <a:cs typeface="Times New Roman"/>
                <a:sym typeface="Times New Roman"/>
              </a:defRPr>
            </a:lvl1pPr>
          </a:lstStyle>
          <a:p>
            <a:r>
              <a:rPr sz="5867" dirty="0"/>
              <a:t>How </a:t>
            </a:r>
            <a:r>
              <a:rPr lang="en-US" sz="5867" dirty="0"/>
              <a:t>C</a:t>
            </a:r>
            <a:r>
              <a:rPr sz="5867" dirty="0"/>
              <a:t>an You Prepare</a:t>
            </a:r>
          </a:p>
        </p:txBody>
      </p:sp>
      <p:sp>
        <p:nvSpPr>
          <p:cNvPr id="191" name="Rectangle 2"/>
          <p:cNvSpPr txBox="1"/>
          <p:nvPr/>
        </p:nvSpPr>
        <p:spPr>
          <a:xfrm>
            <a:off x="890249" y="1642870"/>
            <a:ext cx="10595492" cy="48320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59" rIns="60959">
            <a:spAutoFit/>
          </a:bodyPr>
          <a:lstStyle/>
          <a:p>
            <a:pPr>
              <a:defRPr sz="3000">
                <a:solidFill>
                  <a:srgbClr val="17375E"/>
                </a:solidFill>
                <a:latin typeface="Arial"/>
                <a:ea typeface="Arial"/>
                <a:cs typeface="Arial"/>
                <a:sym typeface="Arial"/>
              </a:defRPr>
            </a:pPr>
            <a:r>
              <a:rPr lang="en-US" sz="2800" dirty="0" smtClean="0">
                <a:latin typeface="Times New Roman" panose="02020603050405020304" pitchFamily="18" charset="0"/>
                <a:cs typeface="Times New Roman" panose="02020603050405020304" pitchFamily="18" charset="0"/>
              </a:rPr>
              <a:t>Stay up to date and check available resources</a:t>
            </a:r>
          </a:p>
          <a:p>
            <a:pPr marL="1028700" lvl="1" indent="-571500">
              <a:buFont typeface="Arial" panose="020B0604020202020204" pitchFamily="34" charset="0"/>
              <a:buChar char="•"/>
              <a:defRPr sz="3000">
                <a:solidFill>
                  <a:srgbClr val="17375E"/>
                </a:solidFill>
                <a:latin typeface="Arial"/>
                <a:ea typeface="Arial"/>
                <a:cs typeface="Arial"/>
                <a:sym typeface="Arial"/>
              </a:defRPr>
            </a:pPr>
            <a:r>
              <a:rPr lang="en-US" sz="2800" dirty="0">
                <a:latin typeface="Times New Roman" panose="02020603050405020304" pitchFamily="18" charset="0"/>
                <a:cs typeface="Times New Roman" panose="02020603050405020304" pitchFamily="18" charset="0"/>
              </a:rPr>
              <a:t>Participate in NGS webinars, Geospatial summits</a:t>
            </a:r>
            <a:r>
              <a:rPr lang="en-US" sz="2800" dirty="0" smtClean="0">
                <a:latin typeface="Times New Roman" panose="02020603050405020304" pitchFamily="18" charset="0"/>
                <a:cs typeface="Times New Roman" panose="02020603050405020304" pitchFamily="18" charset="0"/>
              </a:rPr>
              <a:t>, and online training </a:t>
            </a:r>
          </a:p>
          <a:p>
            <a:pPr marL="1028700" lvl="1" indent="-571500">
              <a:buFont typeface="Arial" panose="020B0604020202020204" pitchFamily="34" charset="0"/>
              <a:buChar char="•"/>
              <a:defRPr sz="3000">
                <a:solidFill>
                  <a:srgbClr val="17375E"/>
                </a:solidFill>
                <a:latin typeface="Arial"/>
                <a:ea typeface="Arial"/>
                <a:cs typeface="Arial"/>
                <a:sym typeface="Arial"/>
              </a:defRPr>
            </a:pPr>
            <a:r>
              <a:rPr lang="en-US" sz="2800" dirty="0" smtClean="0">
                <a:latin typeface="Times New Roman" panose="02020603050405020304" pitchFamily="18" charset="0"/>
                <a:cs typeface="Times New Roman" panose="02020603050405020304" pitchFamily="18" charset="0"/>
              </a:rPr>
              <a:t>Contact </a:t>
            </a:r>
            <a:r>
              <a:rPr lang="en-US" sz="2800" dirty="0">
                <a:latin typeface="Times New Roman" panose="02020603050405020304" pitchFamily="18" charset="0"/>
                <a:cs typeface="Times New Roman" panose="02020603050405020304" pitchFamily="18" charset="0"/>
              </a:rPr>
              <a:t>NGS Regional </a:t>
            </a:r>
            <a:r>
              <a:rPr lang="en-US" sz="2800" dirty="0" smtClean="0">
                <a:latin typeface="Times New Roman" panose="02020603050405020304" pitchFamily="18" charset="0"/>
                <a:cs typeface="Times New Roman" panose="02020603050405020304" pitchFamily="18" charset="0"/>
              </a:rPr>
              <a:t>Advisor</a:t>
            </a:r>
          </a:p>
          <a:p>
            <a:pPr marL="1028700" lvl="1" indent="-571500">
              <a:buFont typeface="Arial" panose="020B0604020202020204" pitchFamily="34" charset="0"/>
              <a:buChar char="•"/>
              <a:defRPr sz="3000">
                <a:solidFill>
                  <a:srgbClr val="17375E"/>
                </a:solidFill>
                <a:latin typeface="Arial"/>
                <a:ea typeface="Arial"/>
                <a:cs typeface="Arial"/>
                <a:sym typeface="Arial"/>
              </a:defRPr>
            </a:pPr>
            <a:endParaRPr lang="en-US" sz="2800" dirty="0" smtClean="0">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sz="2800" dirty="0" smtClean="0">
                <a:latin typeface="Times New Roman" panose="02020603050405020304" pitchFamily="18" charset="0"/>
                <a:cs typeface="Times New Roman" panose="02020603050405020304" pitchFamily="18" charset="0"/>
              </a:rPr>
              <a:t>Metadata </a:t>
            </a:r>
            <a:r>
              <a:rPr sz="2800" dirty="0">
                <a:latin typeface="Times New Roman" panose="02020603050405020304" pitchFamily="18" charset="0"/>
                <a:cs typeface="Times New Roman" panose="02020603050405020304" pitchFamily="18" charset="0"/>
              </a:rPr>
              <a:t>is </a:t>
            </a:r>
            <a:r>
              <a:rPr sz="2800" b="1" u="sng" dirty="0">
                <a:latin typeface="Times New Roman" panose="02020603050405020304" pitchFamily="18" charset="0"/>
                <a:cs typeface="Times New Roman" panose="02020603050405020304" pitchFamily="18" charset="0"/>
              </a:rPr>
              <a:t>essential</a:t>
            </a:r>
          </a:p>
          <a:p>
            <a:pPr marL="1028700" lvl="1" indent="-571500">
              <a:buFont typeface="Arial" panose="020B0604020202020204" pitchFamily="34" charset="0"/>
              <a:buChar char="•"/>
              <a:defRPr sz="3000">
                <a:solidFill>
                  <a:srgbClr val="17375E"/>
                </a:solidFill>
                <a:latin typeface="Arial"/>
                <a:ea typeface="Arial"/>
                <a:cs typeface="Arial"/>
                <a:sym typeface="Arial"/>
              </a:defRPr>
            </a:pPr>
            <a:r>
              <a:rPr sz="2800" dirty="0">
                <a:latin typeface="Times New Roman" panose="02020603050405020304" pitchFamily="18" charset="0"/>
                <a:cs typeface="Times New Roman" panose="02020603050405020304" pitchFamily="18" charset="0"/>
              </a:rPr>
              <a:t>Improves reliability and accuracy of data</a:t>
            </a:r>
          </a:p>
          <a:p>
            <a:pPr marL="1028700" lvl="1" indent="-571500">
              <a:buFont typeface="Arial" panose="020B0604020202020204" pitchFamily="34" charset="0"/>
              <a:buChar char="•"/>
              <a:defRPr sz="3000">
                <a:solidFill>
                  <a:srgbClr val="17375E"/>
                </a:solidFill>
                <a:latin typeface="Arial"/>
                <a:ea typeface="Arial"/>
                <a:cs typeface="Arial"/>
                <a:sym typeface="Arial"/>
              </a:defRPr>
            </a:pPr>
            <a:r>
              <a:rPr sz="2800" dirty="0">
                <a:latin typeface="Times New Roman" panose="02020603050405020304" pitchFamily="18" charset="0"/>
                <a:cs typeface="Times New Roman" panose="02020603050405020304" pitchFamily="18" charset="0"/>
              </a:rPr>
              <a:t>Increases value and usefulness</a:t>
            </a:r>
          </a:p>
          <a:p>
            <a:pPr>
              <a:defRPr sz="3000">
                <a:solidFill>
                  <a:srgbClr val="17375E"/>
                </a:solidFill>
                <a:latin typeface="Arial"/>
                <a:ea typeface="Arial"/>
                <a:cs typeface="Arial"/>
                <a:sym typeface="Arial"/>
              </a:defRPr>
            </a:pPr>
            <a:endParaRPr sz="2800" dirty="0">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sz="2800" dirty="0">
                <a:latin typeface="Times New Roman" panose="02020603050405020304" pitchFamily="18" charset="0"/>
                <a:cs typeface="Times New Roman" panose="02020603050405020304" pitchFamily="18" charset="0"/>
              </a:rPr>
              <a:t>Transform </a:t>
            </a:r>
            <a:r>
              <a:rPr sz="2800" dirty="0" smtClean="0">
                <a:latin typeface="Times New Roman" panose="02020603050405020304" pitchFamily="18" charset="0"/>
                <a:cs typeface="Times New Roman" panose="02020603050405020304" pitchFamily="18" charset="0"/>
              </a:rPr>
              <a:t>and</a:t>
            </a:r>
            <a:r>
              <a:rPr lang="en-US" sz="2800" dirty="0" smtClean="0">
                <a:latin typeface="Times New Roman" panose="02020603050405020304" pitchFamily="18" charset="0"/>
                <a:cs typeface="Times New Roman" panose="02020603050405020304" pitchFamily="18" charset="0"/>
              </a:rPr>
              <a:t>/or</a:t>
            </a:r>
            <a:r>
              <a:rPr sz="2800" dirty="0" smtClean="0">
                <a:latin typeface="Times New Roman" panose="02020603050405020304" pitchFamily="18" charset="0"/>
                <a:cs typeface="Times New Roman" panose="02020603050405020304" pitchFamily="18" charset="0"/>
              </a:rPr>
              <a:t> </a:t>
            </a:r>
            <a:r>
              <a:rPr sz="2800" dirty="0">
                <a:latin typeface="Times New Roman" panose="02020603050405020304" pitchFamily="18" charset="0"/>
                <a:cs typeface="Times New Roman" panose="02020603050405020304" pitchFamily="18" charset="0"/>
              </a:rPr>
              <a:t>collect </a:t>
            </a:r>
            <a:r>
              <a:rPr lang="en-US" sz="2800" dirty="0" smtClean="0">
                <a:latin typeface="Times New Roman" panose="02020603050405020304" pitchFamily="18" charset="0"/>
                <a:cs typeface="Times New Roman" panose="02020603050405020304" pitchFamily="18" charset="0"/>
              </a:rPr>
              <a:t>new </a:t>
            </a:r>
            <a:r>
              <a:rPr sz="2800" dirty="0" smtClean="0">
                <a:latin typeface="Times New Roman" panose="02020603050405020304" pitchFamily="18" charset="0"/>
                <a:cs typeface="Times New Roman" panose="02020603050405020304" pitchFamily="18" charset="0"/>
              </a:rPr>
              <a:t>data </a:t>
            </a:r>
            <a:endParaRPr lang="en-US" sz="2800" dirty="0">
              <a:latin typeface="Times New Roman" panose="02020603050405020304" pitchFamily="18" charset="0"/>
              <a:cs typeface="Times New Roman" panose="02020603050405020304" pitchFamily="18" charset="0"/>
            </a:endParaRPr>
          </a:p>
          <a:p>
            <a:pPr marL="914400" lvl="1" indent="-457200">
              <a:buFont typeface="Arial" panose="020B0604020202020204" pitchFamily="34" charset="0"/>
              <a:buChar char="•"/>
              <a:defRPr sz="3000">
                <a:solidFill>
                  <a:srgbClr val="17375E"/>
                </a:solidFill>
                <a:latin typeface="Arial"/>
                <a:ea typeface="Arial"/>
                <a:cs typeface="Arial"/>
                <a:sym typeface="Arial"/>
              </a:defRPr>
            </a:pPr>
            <a:r>
              <a:rPr lang="en-US" sz="2800" dirty="0" smtClean="0">
                <a:latin typeface="Times New Roman" panose="02020603050405020304" pitchFamily="18" charset="0"/>
                <a:cs typeface="Times New Roman" panose="02020603050405020304" pitchFamily="18" charset="0"/>
              </a:rPr>
              <a:t>Know your accuracy requirements</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4644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TextBox 1"/>
          <p:cNvSpPr txBox="1"/>
          <p:nvPr/>
        </p:nvSpPr>
        <p:spPr>
          <a:xfrm>
            <a:off x="2610432" y="647661"/>
            <a:ext cx="6850271" cy="9952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rIns="60959" anchor="ctr">
            <a:spAutoFit/>
          </a:bodyPr>
          <a:lstStyle>
            <a:lvl1pPr>
              <a:defRPr sz="4400">
                <a:solidFill>
                  <a:srgbClr val="17375E"/>
                </a:solidFill>
                <a:latin typeface="Times New Roman"/>
                <a:ea typeface="Times New Roman"/>
                <a:cs typeface="Times New Roman"/>
                <a:sym typeface="Times New Roman"/>
              </a:defRPr>
            </a:lvl1pPr>
          </a:lstStyle>
          <a:p>
            <a:r>
              <a:rPr sz="5867" dirty="0"/>
              <a:t>How </a:t>
            </a:r>
            <a:r>
              <a:rPr lang="en-US" sz="5867" dirty="0"/>
              <a:t>C</a:t>
            </a:r>
            <a:r>
              <a:rPr sz="5867" dirty="0"/>
              <a:t>an You Prepare</a:t>
            </a:r>
          </a:p>
        </p:txBody>
      </p:sp>
      <p:sp>
        <p:nvSpPr>
          <p:cNvPr id="194" name="Rectangle 2"/>
          <p:cNvSpPr txBox="1"/>
          <p:nvPr/>
        </p:nvSpPr>
        <p:spPr>
          <a:xfrm>
            <a:off x="448235" y="2133188"/>
            <a:ext cx="11519647" cy="30469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59" rIns="60959">
            <a:spAutoFit/>
          </a:bodyPr>
          <a:lstStyle/>
          <a:p>
            <a:pPr>
              <a:defRPr sz="3000">
                <a:solidFill>
                  <a:srgbClr val="17375E"/>
                </a:solidFill>
                <a:latin typeface="Arial"/>
                <a:ea typeface="Arial"/>
                <a:cs typeface="Arial"/>
                <a:sym typeface="Arial"/>
              </a:defRPr>
            </a:pPr>
            <a:r>
              <a:rPr sz="3200" dirty="0">
                <a:latin typeface="Times New Roman" panose="02020603050405020304" pitchFamily="18" charset="0"/>
                <a:cs typeface="Times New Roman" panose="02020603050405020304" pitchFamily="18" charset="0"/>
              </a:rPr>
              <a:t>Require/provide complete metadata for all mapping contracts</a:t>
            </a:r>
          </a:p>
          <a:p>
            <a:pPr marL="1485900" lvl="2" indent="-571500">
              <a:buFont typeface="Arial" panose="020B0604020202020204" pitchFamily="34" charset="0"/>
              <a:buChar char="•"/>
              <a:defRPr sz="3000">
                <a:solidFill>
                  <a:srgbClr val="17375E"/>
                </a:solidFill>
                <a:latin typeface="Arial"/>
                <a:ea typeface="Arial"/>
                <a:cs typeface="Arial"/>
                <a:sym typeface="Arial"/>
              </a:defRPr>
            </a:pPr>
            <a:r>
              <a:rPr sz="3200" dirty="0">
                <a:latin typeface="Times New Roman" panose="02020603050405020304" pitchFamily="18" charset="0"/>
                <a:cs typeface="Times New Roman" panose="02020603050405020304" pitchFamily="18" charset="0"/>
              </a:rPr>
              <a:t>What datum</a:t>
            </a:r>
            <a:r>
              <a:rPr lang="en-US" sz="3200" dirty="0">
                <a:latin typeface="Times New Roman" panose="02020603050405020304" pitchFamily="18" charset="0"/>
                <a:cs typeface="Times New Roman" panose="02020603050405020304" pitchFamily="18" charset="0"/>
              </a:rPr>
              <a:t>(s)</a:t>
            </a:r>
          </a:p>
          <a:p>
            <a:pPr marL="1485900" lvl="2" indent="-571500">
              <a:buFont typeface="Arial" panose="020B0604020202020204" pitchFamily="34" charset="0"/>
              <a:buChar char="•"/>
              <a:defRPr sz="3000">
                <a:solidFill>
                  <a:srgbClr val="17375E"/>
                </a:solidFill>
                <a:latin typeface="Arial"/>
                <a:ea typeface="Arial"/>
                <a:cs typeface="Arial"/>
                <a:sym typeface="Arial"/>
              </a:defRPr>
            </a:pPr>
            <a:r>
              <a:rPr lang="en-US" sz="3200" dirty="0" smtClean="0">
                <a:latin typeface="Times New Roman" panose="02020603050405020304" pitchFamily="18" charset="0"/>
                <a:cs typeface="Times New Roman" panose="02020603050405020304" pitchFamily="18" charset="0"/>
              </a:rPr>
              <a:t>H</a:t>
            </a:r>
            <a:r>
              <a:rPr sz="3200" dirty="0" smtClean="0">
                <a:latin typeface="Times New Roman" panose="02020603050405020304" pitchFamily="18" charset="0"/>
                <a:cs typeface="Times New Roman" panose="02020603050405020304" pitchFamily="18" charset="0"/>
              </a:rPr>
              <a:t>ow </a:t>
            </a:r>
            <a:r>
              <a:rPr lang="en-US" sz="3200" dirty="0" smtClean="0">
                <a:latin typeface="Times New Roman" panose="02020603050405020304" pitchFamily="18" charset="0"/>
                <a:cs typeface="Times New Roman" panose="02020603050405020304" pitchFamily="18" charset="0"/>
              </a:rPr>
              <a:t>data was </a:t>
            </a:r>
            <a:r>
              <a:rPr sz="3200" dirty="0" smtClean="0">
                <a:latin typeface="Times New Roman" panose="02020603050405020304" pitchFamily="18" charset="0"/>
                <a:cs typeface="Times New Roman" panose="02020603050405020304" pitchFamily="18" charset="0"/>
              </a:rPr>
              <a:t>collected</a:t>
            </a:r>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and </a:t>
            </a:r>
            <a:r>
              <a:rPr sz="3200" dirty="0">
                <a:latin typeface="Times New Roman" panose="02020603050405020304" pitchFamily="18" charset="0"/>
                <a:cs typeface="Times New Roman" panose="02020603050405020304" pitchFamily="18" charset="0"/>
              </a:rPr>
              <a:t>processed</a:t>
            </a:r>
          </a:p>
          <a:p>
            <a:pPr>
              <a:defRPr sz="3000">
                <a:solidFill>
                  <a:srgbClr val="17375E"/>
                </a:solidFill>
                <a:latin typeface="Arial"/>
                <a:ea typeface="Arial"/>
                <a:cs typeface="Arial"/>
                <a:sym typeface="Arial"/>
              </a:defRPr>
            </a:pPr>
            <a:endParaRPr sz="3200" dirty="0">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sz="3200" dirty="0">
                <a:latin typeface="Times New Roman" panose="02020603050405020304" pitchFamily="18" charset="0"/>
                <a:cs typeface="Times New Roman" panose="02020603050405020304" pitchFamily="18" charset="0"/>
              </a:rPr>
              <a:t>Preserve all original observations</a:t>
            </a:r>
          </a:p>
          <a:p>
            <a:pPr marL="1485900" lvl="2" indent="-571500">
              <a:buFont typeface="Arial" panose="020B0604020202020204" pitchFamily="34" charset="0"/>
              <a:buChar char="•"/>
              <a:defRPr sz="3000">
                <a:solidFill>
                  <a:srgbClr val="17375E"/>
                </a:solidFill>
                <a:latin typeface="Arial"/>
                <a:ea typeface="Arial"/>
                <a:cs typeface="Arial"/>
                <a:sym typeface="Arial"/>
              </a:defRPr>
            </a:pPr>
            <a:r>
              <a:rPr sz="3200" dirty="0">
                <a:latin typeface="Times New Roman" panose="02020603050405020304" pitchFamily="18" charset="0"/>
                <a:cs typeface="Times New Roman" panose="02020603050405020304" pitchFamily="18" charset="0"/>
              </a:rPr>
              <a:t>particularly when referenced </a:t>
            </a:r>
            <a:r>
              <a:rPr sz="3200" dirty="0" smtClean="0">
                <a:latin typeface="Times New Roman" panose="02020603050405020304" pitchFamily="18" charset="0"/>
                <a:cs typeface="Times New Roman" panose="02020603050405020304" pitchFamily="18" charset="0"/>
              </a:rPr>
              <a:t>to</a:t>
            </a:r>
            <a:r>
              <a:rPr lang="en-US" sz="3200" dirty="0" smtClean="0">
                <a:latin typeface="Times New Roman" panose="02020603050405020304" pitchFamily="18" charset="0"/>
                <a:cs typeface="Times New Roman" panose="02020603050405020304" pitchFamily="18" charset="0"/>
              </a:rPr>
              <a:t> </a:t>
            </a:r>
            <a:r>
              <a:rPr sz="3200" dirty="0" smtClean="0">
                <a:latin typeface="Times New Roman" panose="02020603050405020304" pitchFamily="18" charset="0"/>
                <a:cs typeface="Times New Roman" panose="02020603050405020304" pitchFamily="18" charset="0"/>
              </a:rPr>
              <a:t>ellipsoid </a:t>
            </a:r>
            <a:r>
              <a:rPr sz="3200" dirty="0">
                <a:latin typeface="Times New Roman" panose="02020603050405020304" pitchFamily="18" charset="0"/>
                <a:cs typeface="Times New Roman" panose="02020603050405020304" pitchFamily="18" charset="0"/>
              </a:rPr>
              <a:t>(GNSS)</a:t>
            </a:r>
          </a:p>
        </p:txBody>
      </p:sp>
    </p:spTree>
    <p:extLst>
      <p:ext uri="{BB962C8B-B14F-4D97-AF65-F5344CB8AC3E}">
        <p14:creationId xmlns:p14="http://schemas.microsoft.com/office/powerpoint/2010/main" val="2719484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a:t>
            </a:r>
            <a:r>
              <a:rPr lang="en-US" u="sng" dirty="0" smtClean="0"/>
              <a:t>Complete</a:t>
            </a:r>
            <a:r>
              <a:rPr lang="en-US" dirty="0" smtClean="0"/>
              <a:t> Nomenclature</a:t>
            </a:r>
            <a:endParaRPr lang="en-US" dirty="0"/>
          </a:p>
        </p:txBody>
      </p:sp>
      <p:sp>
        <p:nvSpPr>
          <p:cNvPr id="4" name="TextBox 3"/>
          <p:cNvSpPr txBox="1"/>
          <p:nvPr/>
        </p:nvSpPr>
        <p:spPr>
          <a:xfrm>
            <a:off x="1524001" y="1240093"/>
            <a:ext cx="9143999" cy="923330"/>
          </a:xfrm>
          <a:prstGeom prst="rect">
            <a:avLst/>
          </a:prstGeom>
          <a:noFill/>
        </p:spPr>
        <p:txBody>
          <a:bodyPr wrap="square" rtlCol="0">
            <a:spAutoFit/>
          </a:bodyPr>
          <a:lstStyle/>
          <a:p>
            <a:r>
              <a:rPr lang="en-US" sz="5400" dirty="0"/>
              <a:t>NAD83</a:t>
            </a:r>
          </a:p>
        </p:txBody>
      </p:sp>
      <p:sp>
        <p:nvSpPr>
          <p:cNvPr id="14" name="TextBox 13"/>
          <p:cNvSpPr txBox="1"/>
          <p:nvPr/>
        </p:nvSpPr>
        <p:spPr>
          <a:xfrm>
            <a:off x="1531785" y="4866976"/>
            <a:ext cx="9143999" cy="830997"/>
          </a:xfrm>
          <a:prstGeom prst="rect">
            <a:avLst/>
          </a:prstGeom>
          <a:noFill/>
        </p:spPr>
        <p:txBody>
          <a:bodyPr wrap="square" rtlCol="0">
            <a:spAutoFit/>
          </a:bodyPr>
          <a:lstStyle/>
          <a:p>
            <a:r>
              <a:rPr lang="en-US" sz="4800" dirty="0"/>
              <a:t>MLLW </a:t>
            </a:r>
          </a:p>
        </p:txBody>
      </p:sp>
      <p:sp>
        <p:nvSpPr>
          <p:cNvPr id="21" name="TextBox 20"/>
          <p:cNvSpPr txBox="1"/>
          <p:nvPr/>
        </p:nvSpPr>
        <p:spPr>
          <a:xfrm>
            <a:off x="1540797" y="3075260"/>
            <a:ext cx="9143999" cy="923330"/>
          </a:xfrm>
          <a:prstGeom prst="rect">
            <a:avLst/>
          </a:prstGeom>
          <a:noFill/>
        </p:spPr>
        <p:txBody>
          <a:bodyPr wrap="square" rtlCol="0">
            <a:spAutoFit/>
          </a:bodyPr>
          <a:lstStyle/>
          <a:p>
            <a:r>
              <a:rPr lang="en-US" sz="5400" dirty="0"/>
              <a:t>NAVD88</a:t>
            </a:r>
            <a:endParaRPr lang="en-US" sz="5400" i="1" dirty="0"/>
          </a:p>
        </p:txBody>
      </p:sp>
    </p:spTree>
    <p:extLst>
      <p:ext uri="{BB962C8B-B14F-4D97-AF65-F5344CB8AC3E}">
        <p14:creationId xmlns:p14="http://schemas.microsoft.com/office/powerpoint/2010/main" val="39117223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a:t>
            </a:r>
            <a:r>
              <a:rPr lang="en-US" u="sng" dirty="0" smtClean="0"/>
              <a:t>Complete</a:t>
            </a:r>
            <a:r>
              <a:rPr lang="en-US" dirty="0" smtClean="0"/>
              <a:t> Nomenclature</a:t>
            </a:r>
            <a:endParaRPr lang="en-US" dirty="0"/>
          </a:p>
        </p:txBody>
      </p:sp>
      <p:sp>
        <p:nvSpPr>
          <p:cNvPr id="4" name="TextBox 3"/>
          <p:cNvSpPr txBox="1"/>
          <p:nvPr/>
        </p:nvSpPr>
        <p:spPr>
          <a:xfrm>
            <a:off x="1524001" y="1240093"/>
            <a:ext cx="9143999" cy="923330"/>
          </a:xfrm>
          <a:prstGeom prst="rect">
            <a:avLst/>
          </a:prstGeom>
          <a:noFill/>
        </p:spPr>
        <p:txBody>
          <a:bodyPr wrap="square" rtlCol="0">
            <a:spAutoFit/>
          </a:bodyPr>
          <a:lstStyle/>
          <a:p>
            <a:r>
              <a:rPr lang="en-US" sz="5400" dirty="0"/>
              <a:t>NAD83(2011) epoch 2010.00</a:t>
            </a:r>
          </a:p>
        </p:txBody>
      </p:sp>
      <p:sp>
        <p:nvSpPr>
          <p:cNvPr id="5" name="Right Brace 4"/>
          <p:cNvSpPr/>
          <p:nvPr/>
        </p:nvSpPr>
        <p:spPr>
          <a:xfrm rot="5400000">
            <a:off x="2570537" y="1248875"/>
            <a:ext cx="370726" cy="20828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6" name="Right Brace 5"/>
          <p:cNvSpPr/>
          <p:nvPr/>
        </p:nvSpPr>
        <p:spPr>
          <a:xfrm rot="5400000">
            <a:off x="4546934" y="1355277"/>
            <a:ext cx="380332" cy="18796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7" name="Right Brace 6"/>
          <p:cNvSpPr/>
          <p:nvPr/>
        </p:nvSpPr>
        <p:spPr>
          <a:xfrm rot="5400000">
            <a:off x="8034630" y="-15943"/>
            <a:ext cx="389941" cy="45974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8" name="TextBox 7"/>
          <p:cNvSpPr txBox="1"/>
          <p:nvPr/>
        </p:nvSpPr>
        <p:spPr>
          <a:xfrm>
            <a:off x="1777999" y="2484930"/>
            <a:ext cx="2070100" cy="369332"/>
          </a:xfrm>
          <a:prstGeom prst="rect">
            <a:avLst/>
          </a:prstGeom>
          <a:noFill/>
        </p:spPr>
        <p:txBody>
          <a:bodyPr wrap="square" rtlCol="0">
            <a:spAutoFit/>
          </a:bodyPr>
          <a:lstStyle/>
          <a:p>
            <a:pPr algn="ctr"/>
            <a:r>
              <a:rPr lang="en-US" dirty="0"/>
              <a:t>H. Datum</a:t>
            </a:r>
          </a:p>
        </p:txBody>
      </p:sp>
      <p:sp>
        <p:nvSpPr>
          <p:cNvPr id="11" name="TextBox 10"/>
          <p:cNvSpPr txBox="1"/>
          <p:nvPr/>
        </p:nvSpPr>
        <p:spPr>
          <a:xfrm>
            <a:off x="3369801" y="2488454"/>
            <a:ext cx="2749550" cy="369332"/>
          </a:xfrm>
          <a:prstGeom prst="rect">
            <a:avLst/>
          </a:prstGeom>
          <a:noFill/>
        </p:spPr>
        <p:txBody>
          <a:bodyPr wrap="square" rtlCol="0">
            <a:spAutoFit/>
          </a:bodyPr>
          <a:lstStyle/>
          <a:p>
            <a:pPr algn="ctr"/>
            <a:r>
              <a:rPr lang="en-US" dirty="0"/>
              <a:t>Realization/Adjustment</a:t>
            </a:r>
          </a:p>
        </p:txBody>
      </p:sp>
      <p:sp>
        <p:nvSpPr>
          <p:cNvPr id="12" name="TextBox 11"/>
          <p:cNvSpPr txBox="1"/>
          <p:nvPr/>
        </p:nvSpPr>
        <p:spPr>
          <a:xfrm>
            <a:off x="7194549" y="2506912"/>
            <a:ext cx="2070100" cy="369332"/>
          </a:xfrm>
          <a:prstGeom prst="rect">
            <a:avLst/>
          </a:prstGeom>
          <a:noFill/>
        </p:spPr>
        <p:txBody>
          <a:bodyPr wrap="square" rtlCol="0">
            <a:spAutoFit/>
          </a:bodyPr>
          <a:lstStyle/>
          <a:p>
            <a:pPr algn="ctr"/>
            <a:r>
              <a:rPr lang="en-US" dirty="0"/>
              <a:t>Reference Epoch</a:t>
            </a:r>
          </a:p>
        </p:txBody>
      </p:sp>
      <p:sp>
        <p:nvSpPr>
          <p:cNvPr id="14" name="TextBox 13"/>
          <p:cNvSpPr txBox="1"/>
          <p:nvPr/>
        </p:nvSpPr>
        <p:spPr>
          <a:xfrm>
            <a:off x="1531785" y="4866976"/>
            <a:ext cx="9143999" cy="830997"/>
          </a:xfrm>
          <a:prstGeom prst="rect">
            <a:avLst/>
          </a:prstGeom>
          <a:noFill/>
        </p:spPr>
        <p:txBody>
          <a:bodyPr wrap="square" rtlCol="0">
            <a:spAutoFit/>
          </a:bodyPr>
          <a:lstStyle/>
          <a:p>
            <a:r>
              <a:rPr lang="en-US" sz="4800" dirty="0"/>
              <a:t>MLLW(9452210; 1960-78 #2128)  </a:t>
            </a:r>
          </a:p>
        </p:txBody>
      </p:sp>
      <p:sp>
        <p:nvSpPr>
          <p:cNvPr id="15" name="Right Brace 14"/>
          <p:cNvSpPr/>
          <p:nvPr/>
        </p:nvSpPr>
        <p:spPr>
          <a:xfrm rot="5400000">
            <a:off x="2311894" y="5112690"/>
            <a:ext cx="332081" cy="15113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6" name="Right Brace 15"/>
          <p:cNvSpPr/>
          <p:nvPr/>
        </p:nvSpPr>
        <p:spPr>
          <a:xfrm rot="5400000">
            <a:off x="4601987" y="4725096"/>
            <a:ext cx="349295" cy="22352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7" name="Right Brace 16"/>
          <p:cNvSpPr/>
          <p:nvPr/>
        </p:nvSpPr>
        <p:spPr>
          <a:xfrm rot="5400000">
            <a:off x="8208787" y="3821469"/>
            <a:ext cx="349295" cy="40767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8" name="TextBox 17"/>
          <p:cNvSpPr txBox="1"/>
          <p:nvPr/>
        </p:nvSpPr>
        <p:spPr>
          <a:xfrm>
            <a:off x="1442883" y="6192281"/>
            <a:ext cx="2070100" cy="369332"/>
          </a:xfrm>
          <a:prstGeom prst="rect">
            <a:avLst/>
          </a:prstGeom>
          <a:noFill/>
        </p:spPr>
        <p:txBody>
          <a:bodyPr wrap="square" rtlCol="0">
            <a:spAutoFit/>
          </a:bodyPr>
          <a:lstStyle/>
          <a:p>
            <a:pPr algn="ctr"/>
            <a:r>
              <a:rPr lang="en-US" dirty="0"/>
              <a:t>Tidal Datum</a:t>
            </a:r>
          </a:p>
        </p:txBody>
      </p:sp>
      <p:sp>
        <p:nvSpPr>
          <p:cNvPr id="19" name="TextBox 18"/>
          <p:cNvSpPr txBox="1"/>
          <p:nvPr/>
        </p:nvSpPr>
        <p:spPr>
          <a:xfrm>
            <a:off x="3824134" y="6170538"/>
            <a:ext cx="2070100" cy="369332"/>
          </a:xfrm>
          <a:prstGeom prst="rect">
            <a:avLst/>
          </a:prstGeom>
          <a:noFill/>
        </p:spPr>
        <p:txBody>
          <a:bodyPr wrap="square" rtlCol="0">
            <a:spAutoFit/>
          </a:bodyPr>
          <a:lstStyle/>
          <a:p>
            <a:pPr algn="ctr"/>
            <a:r>
              <a:rPr lang="en-US" dirty="0"/>
              <a:t>NOAA Tide Station</a:t>
            </a:r>
          </a:p>
        </p:txBody>
      </p:sp>
      <p:sp>
        <p:nvSpPr>
          <p:cNvPr id="20" name="TextBox 19"/>
          <p:cNvSpPr txBox="1"/>
          <p:nvPr/>
        </p:nvSpPr>
        <p:spPr>
          <a:xfrm>
            <a:off x="6512642" y="6139002"/>
            <a:ext cx="3741583" cy="646331"/>
          </a:xfrm>
          <a:prstGeom prst="rect">
            <a:avLst/>
          </a:prstGeom>
          <a:noFill/>
        </p:spPr>
        <p:txBody>
          <a:bodyPr wrap="square" rtlCol="0">
            <a:spAutoFit/>
          </a:bodyPr>
          <a:lstStyle/>
          <a:p>
            <a:pPr algn="ctr"/>
            <a:r>
              <a:rPr lang="en-US" dirty="0"/>
              <a:t>National Tidal Datum Epoch &amp;  Published Sheet Number (if available)</a:t>
            </a:r>
          </a:p>
        </p:txBody>
      </p:sp>
      <p:sp>
        <p:nvSpPr>
          <p:cNvPr id="21" name="TextBox 20"/>
          <p:cNvSpPr txBox="1"/>
          <p:nvPr/>
        </p:nvSpPr>
        <p:spPr>
          <a:xfrm>
            <a:off x="1540797" y="3075260"/>
            <a:ext cx="9143999" cy="923330"/>
          </a:xfrm>
          <a:prstGeom prst="rect">
            <a:avLst/>
          </a:prstGeom>
          <a:noFill/>
        </p:spPr>
        <p:txBody>
          <a:bodyPr wrap="square" rtlCol="0">
            <a:spAutoFit/>
          </a:bodyPr>
          <a:lstStyle/>
          <a:p>
            <a:r>
              <a:rPr lang="en-US" sz="5400" dirty="0"/>
              <a:t>NAVD88 </a:t>
            </a:r>
            <a:r>
              <a:rPr lang="en-US" sz="5400" i="1" dirty="0">
                <a:solidFill>
                  <a:schemeClr val="bg1">
                    <a:lumMod val="65000"/>
                  </a:schemeClr>
                </a:solidFill>
              </a:rPr>
              <a:t>(GRS80, </a:t>
            </a:r>
            <a:r>
              <a:rPr lang="en-US" sz="5400" i="1" dirty="0" smtClean="0">
                <a:solidFill>
                  <a:schemeClr val="bg1">
                    <a:lumMod val="65000"/>
                  </a:schemeClr>
                </a:solidFill>
              </a:rPr>
              <a:t>GEOID18)</a:t>
            </a:r>
            <a:endParaRPr lang="en-US" sz="5400" i="1" dirty="0">
              <a:solidFill>
                <a:schemeClr val="bg1">
                  <a:lumMod val="65000"/>
                </a:schemeClr>
              </a:solidFill>
            </a:endParaRPr>
          </a:p>
        </p:txBody>
      </p:sp>
      <p:sp>
        <p:nvSpPr>
          <p:cNvPr id="22" name="Right Brace 21"/>
          <p:cNvSpPr/>
          <p:nvPr/>
        </p:nvSpPr>
        <p:spPr>
          <a:xfrm rot="5400000">
            <a:off x="2852078" y="2819298"/>
            <a:ext cx="235347" cy="247691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3" name="Right Brace 22"/>
          <p:cNvSpPr/>
          <p:nvPr/>
        </p:nvSpPr>
        <p:spPr>
          <a:xfrm rot="5400000">
            <a:off x="5626653" y="2781638"/>
            <a:ext cx="214793" cy="2670689"/>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4" name="Right Brace 23"/>
          <p:cNvSpPr/>
          <p:nvPr/>
        </p:nvSpPr>
        <p:spPr>
          <a:xfrm rot="5400000">
            <a:off x="8738650" y="2493724"/>
            <a:ext cx="359851" cy="321945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5" name="TextBox 24"/>
          <p:cNvSpPr txBox="1"/>
          <p:nvPr/>
        </p:nvSpPr>
        <p:spPr>
          <a:xfrm>
            <a:off x="1912783" y="4320097"/>
            <a:ext cx="2070100" cy="369332"/>
          </a:xfrm>
          <a:prstGeom prst="rect">
            <a:avLst/>
          </a:prstGeom>
          <a:noFill/>
        </p:spPr>
        <p:txBody>
          <a:bodyPr wrap="square" rtlCol="0">
            <a:spAutoFit/>
          </a:bodyPr>
          <a:lstStyle/>
          <a:p>
            <a:pPr algn="ctr"/>
            <a:r>
              <a:rPr lang="en-US" dirty="0"/>
              <a:t>V. Datum</a:t>
            </a:r>
          </a:p>
        </p:txBody>
      </p:sp>
      <p:sp>
        <p:nvSpPr>
          <p:cNvPr id="26" name="TextBox 25"/>
          <p:cNvSpPr txBox="1"/>
          <p:nvPr/>
        </p:nvSpPr>
        <p:spPr>
          <a:xfrm>
            <a:off x="4477978" y="4323621"/>
            <a:ext cx="2749550" cy="369332"/>
          </a:xfrm>
          <a:prstGeom prst="rect">
            <a:avLst/>
          </a:prstGeom>
          <a:noFill/>
        </p:spPr>
        <p:txBody>
          <a:bodyPr wrap="square" rtlCol="0">
            <a:spAutoFit/>
          </a:bodyPr>
          <a:lstStyle/>
          <a:p>
            <a:pPr algn="ctr"/>
            <a:r>
              <a:rPr lang="en-US" dirty="0"/>
              <a:t>Reference Ellipsoid</a:t>
            </a:r>
          </a:p>
        </p:txBody>
      </p:sp>
      <p:sp>
        <p:nvSpPr>
          <p:cNvPr id="27" name="TextBox 26"/>
          <p:cNvSpPr txBox="1"/>
          <p:nvPr/>
        </p:nvSpPr>
        <p:spPr>
          <a:xfrm>
            <a:off x="7860278" y="4342079"/>
            <a:ext cx="2070100" cy="369332"/>
          </a:xfrm>
          <a:prstGeom prst="rect">
            <a:avLst/>
          </a:prstGeom>
          <a:noFill/>
        </p:spPr>
        <p:txBody>
          <a:bodyPr wrap="square" rtlCol="0">
            <a:spAutoFit/>
          </a:bodyPr>
          <a:lstStyle/>
          <a:p>
            <a:pPr algn="ctr"/>
            <a:r>
              <a:rPr lang="en-US" dirty="0"/>
              <a:t>Geoid Model</a:t>
            </a:r>
          </a:p>
        </p:txBody>
      </p:sp>
    </p:spTree>
    <p:extLst>
      <p:ext uri="{BB962C8B-B14F-4D97-AF65-F5344CB8AC3E}">
        <p14:creationId xmlns:p14="http://schemas.microsoft.com/office/powerpoint/2010/main" val="1984706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5898" y="318481"/>
            <a:ext cx="10972800" cy="1143000"/>
          </a:xfrm>
        </p:spPr>
        <p:txBody>
          <a:bodyPr>
            <a:normAutofit/>
          </a:bodyPr>
          <a:lstStyle/>
          <a:p>
            <a:r>
              <a:rPr lang="en-US" sz="4400" dirty="0" smtClean="0">
                <a:latin typeface="Helvetica" panose="020B0604020202020204" pitchFamily="34" charset="0"/>
                <a:cs typeface="Helvetica" panose="020B0604020202020204" pitchFamily="34" charset="0"/>
              </a:rPr>
              <a:t>Get Involved!</a:t>
            </a:r>
            <a:endParaRPr lang="en-US" sz="4400" dirty="0">
              <a:latin typeface="Helvetica" panose="020B0604020202020204" pitchFamily="34" charset="0"/>
              <a:cs typeface="Helvetica" panose="020B0604020202020204" pitchFamily="34" charset="0"/>
            </a:endParaRPr>
          </a:p>
        </p:txBody>
      </p:sp>
      <p:sp>
        <p:nvSpPr>
          <p:cNvPr id="3" name="Content Placeholder 2"/>
          <p:cNvSpPr>
            <a:spLocks noGrp="1"/>
          </p:cNvSpPr>
          <p:nvPr>
            <p:ph idx="1"/>
          </p:nvPr>
        </p:nvSpPr>
        <p:spPr>
          <a:xfrm>
            <a:off x="341811" y="1311215"/>
            <a:ext cx="11508378" cy="3565585"/>
          </a:xfrm>
        </p:spPr>
        <p:txBody>
          <a:bodyPr>
            <a:noAutofit/>
          </a:bodyPr>
          <a:lstStyle/>
          <a:p>
            <a:pPr marL="514350" indent="-514350">
              <a:buFont typeface="+mj-lt"/>
              <a:buAutoNum type="arabicPeriod"/>
            </a:pPr>
            <a:r>
              <a:rPr lang="en-US" sz="2800" dirty="0" smtClean="0">
                <a:latin typeface="Helvetica" panose="020B0604020202020204" pitchFamily="34" charset="0"/>
                <a:cs typeface="Helvetica" panose="020B0604020202020204" pitchFamily="34" charset="0"/>
              </a:rPr>
              <a:t>Use the GPSonBM web map to find marks near you</a:t>
            </a:r>
            <a:endParaRPr lang="en-US" sz="2800" dirty="0">
              <a:latin typeface="Helvetica" panose="020B0604020202020204" pitchFamily="34" charset="0"/>
              <a:cs typeface="Helvetica" panose="020B0604020202020204" pitchFamily="34" charset="0"/>
            </a:endParaRPr>
          </a:p>
          <a:p>
            <a:pPr marL="514350" indent="-514350">
              <a:buFont typeface="+mj-lt"/>
              <a:buAutoNum type="arabicPeriod"/>
            </a:pPr>
            <a:r>
              <a:rPr lang="en-US" sz="2800" dirty="0">
                <a:latin typeface="Helvetica" panose="020B0604020202020204" pitchFamily="34" charset="0"/>
                <a:cs typeface="Helvetica" panose="020B0604020202020204" pitchFamily="34" charset="0"/>
              </a:rPr>
              <a:t>Submit Mark Recoveries using </a:t>
            </a:r>
            <a:r>
              <a:rPr lang="en-US" sz="2800" dirty="0" smtClean="0">
                <a:latin typeface="Helvetica" panose="020B0604020202020204" pitchFamily="34" charset="0"/>
                <a:cs typeface="Helvetica" panose="020B0604020202020204" pitchFamily="34" charset="0"/>
              </a:rPr>
              <a:t>the new Mark </a:t>
            </a:r>
            <a:r>
              <a:rPr lang="en-US" sz="2800" dirty="0">
                <a:latin typeface="Helvetica" panose="020B0604020202020204" pitchFamily="34" charset="0"/>
                <a:cs typeface="Helvetica" panose="020B0604020202020204" pitchFamily="34" charset="0"/>
              </a:rPr>
              <a:t>Recovery </a:t>
            </a:r>
            <a:r>
              <a:rPr lang="en-US" sz="2800" dirty="0" smtClean="0">
                <a:latin typeface="Helvetica" panose="020B0604020202020204" pitchFamily="34" charset="0"/>
                <a:cs typeface="Helvetica" panose="020B0604020202020204" pitchFamily="34" charset="0"/>
              </a:rPr>
              <a:t>Form</a:t>
            </a:r>
            <a:endParaRPr lang="en-US" sz="2800" dirty="0">
              <a:latin typeface="Helvetica" panose="020B0604020202020204" pitchFamily="34" charset="0"/>
              <a:cs typeface="Helvetica" panose="020B0604020202020204" pitchFamily="34" charset="0"/>
            </a:endParaRPr>
          </a:p>
          <a:p>
            <a:pPr marL="514350" indent="-514350">
              <a:buFont typeface="+mj-lt"/>
              <a:buAutoNum type="arabicPeriod"/>
            </a:pPr>
            <a:r>
              <a:rPr lang="en-US" sz="2800" dirty="0" smtClean="0">
                <a:latin typeface="Helvetica" panose="020B0604020202020204" pitchFamily="34" charset="0"/>
                <a:cs typeface="Helvetica" panose="020B0604020202020204" pitchFamily="34" charset="0"/>
              </a:rPr>
              <a:t>Collect static GPS data and Share through OPUS</a:t>
            </a:r>
          </a:p>
          <a:p>
            <a:pPr marL="514350" indent="-514350">
              <a:buFont typeface="+mj-lt"/>
              <a:buAutoNum type="arabicPeriod"/>
            </a:pPr>
            <a:r>
              <a:rPr lang="en-US" sz="2800" dirty="0" smtClean="0">
                <a:latin typeface="Helvetica" panose="020B0604020202020204" pitchFamily="34" charset="0"/>
                <a:cs typeface="Helvetica" panose="020B0604020202020204" pitchFamily="34" charset="0"/>
              </a:rPr>
              <a:t>Track local progress on Dashboard </a:t>
            </a:r>
          </a:p>
        </p:txBody>
      </p:sp>
      <p:pic>
        <p:nvPicPr>
          <p:cNvPr id="1028" name="Picture 4" descr="https://lh3.googleusercontent.com/o-1kofn4_mYkoHtLekRhmYxEH3NUFwrIGWfS1khUDLG2xo7srHAPSdRi5JlViCXYKSFnjcHaBZX_txA1SBGd7KokALyORDRoLxOtRKDTH7cgYYEum3q8-RZrOuGW12_O5MKy37-D4igsooPSudhM-dTITr-x4_inNv_K25CWu5qmn_VoOJ8j5uwJTH1mFdfYdG_zGujGGxhMCeRi0QDNn7qKPxikc-lOfHQH-enT-KRu_97hYyowV7Wcqz95CpPpDcIC1TjLFtpRDcgAAMz3TkTtzPwbt36B2JsQj38VvbM70c6t5vHJ1lqWx7myy6yaIUFJtoehdOf9moIMCIFCTT2HqKZi1B64c8IPusgXQZ84cCjpcWJdhSVQRt-k1_wz0FhMg06MJN16x38fCYCeME69KzomzHcq5kCRApVFFaCy98T54gP68uZygsFMoeg9zU2i8Bzta0B7-KSElCos5MYf-WEH892jEfdDU4ED9lL5pYyX0r4TAXJ4wKprKwcxQgqspnNN0cNVArsyEcc9YqjCYPC7X8DbFfenfIDlRZdehXd-aouTXG8v8I22WglK2oAvv0NRoZTTv6iy4tTNQjsuIMpv5dDIeNOEqsEhoElo9iJOZSR1B5b1GtuIx32sbWSTFiomNZkQF9RZRUFNqSKv8H5ooRrA=w811-h608-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9608" y="3188611"/>
            <a:ext cx="4132217" cy="30978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0" y="3760110"/>
            <a:ext cx="6072298" cy="3097889"/>
          </a:xfrm>
          <a:prstGeom prst="rect">
            <a:avLst/>
          </a:prstGeom>
        </p:spPr>
      </p:pic>
      <p:pic>
        <p:nvPicPr>
          <p:cNvPr id="6" name="Picture 5"/>
          <p:cNvPicPr>
            <a:picLocks noChangeAspect="1"/>
          </p:cNvPicPr>
          <p:nvPr/>
        </p:nvPicPr>
        <p:blipFill>
          <a:blip r:embed="rId6"/>
          <a:stretch>
            <a:fillRect/>
          </a:stretch>
        </p:blipFill>
        <p:spPr>
          <a:xfrm>
            <a:off x="4112392" y="3717177"/>
            <a:ext cx="3967216" cy="3183753"/>
          </a:xfrm>
          <a:prstGeom prst="rect">
            <a:avLst/>
          </a:prstGeom>
        </p:spPr>
      </p:pic>
      <p:pic>
        <p:nvPicPr>
          <p:cNvPr id="5" name="Picture 4"/>
          <p:cNvPicPr>
            <a:picLocks noChangeAspect="1"/>
          </p:cNvPicPr>
          <p:nvPr/>
        </p:nvPicPr>
        <p:blipFill>
          <a:blip r:embed="rId7"/>
          <a:stretch>
            <a:fillRect/>
          </a:stretch>
        </p:blipFill>
        <p:spPr>
          <a:xfrm>
            <a:off x="8112713" y="6449917"/>
            <a:ext cx="4143953" cy="381053"/>
          </a:xfrm>
          <a:prstGeom prst="rect">
            <a:avLst/>
          </a:prstGeom>
        </p:spPr>
      </p:pic>
      <p:sp>
        <p:nvSpPr>
          <p:cNvPr id="7" name="Down Arrow 6"/>
          <p:cNvSpPr/>
          <p:nvPr/>
        </p:nvSpPr>
        <p:spPr>
          <a:xfrm>
            <a:off x="10140520" y="5565721"/>
            <a:ext cx="322119" cy="80248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32159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srcRect t="14524"/>
          <a:stretch/>
        </p:blipFill>
        <p:spPr>
          <a:xfrm>
            <a:off x="0" y="835268"/>
            <a:ext cx="5866274" cy="5477608"/>
          </a:xfrm>
          <a:prstGeom prst="rect">
            <a:avLst/>
          </a:prstGeom>
        </p:spPr>
      </p:pic>
      <p:sp>
        <p:nvSpPr>
          <p:cNvPr id="4" name="Title 3"/>
          <p:cNvSpPr>
            <a:spLocks noGrp="1"/>
          </p:cNvSpPr>
          <p:nvPr>
            <p:ph type="title"/>
          </p:nvPr>
        </p:nvSpPr>
        <p:spPr>
          <a:xfrm>
            <a:off x="6015743" y="1036579"/>
            <a:ext cx="5622175" cy="968038"/>
          </a:xfrm>
        </p:spPr>
        <p:txBody>
          <a:bodyPr>
            <a:noAutofit/>
          </a:bodyPr>
          <a:lstStyle/>
          <a:p>
            <a:r>
              <a:rPr lang="en-US" sz="4400" dirty="0" smtClean="0"/>
              <a:t>Visit the updated GPSonBM Webpage</a:t>
            </a:r>
            <a:endParaRPr lang="en-US" sz="4400" dirty="0"/>
          </a:p>
        </p:txBody>
      </p:sp>
      <p:sp>
        <p:nvSpPr>
          <p:cNvPr id="5" name="TextBox 4"/>
          <p:cNvSpPr txBox="1"/>
          <p:nvPr/>
        </p:nvSpPr>
        <p:spPr>
          <a:xfrm>
            <a:off x="6170600" y="3407014"/>
            <a:ext cx="5609493" cy="2062103"/>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t>New priority </a:t>
            </a:r>
            <a:r>
              <a:rPr lang="en-US" sz="3200" dirty="0"/>
              <a:t>m</a:t>
            </a:r>
            <a:r>
              <a:rPr lang="en-US" sz="3200" dirty="0" smtClean="0"/>
              <a:t>arks list </a:t>
            </a:r>
          </a:p>
          <a:p>
            <a:pPr marL="285750" indent="-285750">
              <a:buFont typeface="Arial" panose="020B0604020202020204" pitchFamily="34" charset="0"/>
              <a:buChar char="•"/>
            </a:pPr>
            <a:r>
              <a:rPr lang="en-US" sz="3200" dirty="0" smtClean="0"/>
              <a:t>New interactive web map</a:t>
            </a:r>
          </a:p>
          <a:p>
            <a:pPr marL="285750" indent="-285750">
              <a:buFont typeface="Arial" panose="020B0604020202020204" pitchFamily="34" charset="0"/>
              <a:buChar char="•"/>
            </a:pPr>
            <a:r>
              <a:rPr lang="en-US" sz="3200" dirty="0" smtClean="0"/>
              <a:t>New </a:t>
            </a:r>
            <a:r>
              <a:rPr lang="en-US" sz="3200" dirty="0"/>
              <a:t>m</a:t>
            </a:r>
            <a:r>
              <a:rPr lang="en-US" sz="3200" dirty="0" smtClean="0"/>
              <a:t>ark </a:t>
            </a:r>
            <a:r>
              <a:rPr lang="en-US" sz="3200" dirty="0"/>
              <a:t>r</a:t>
            </a:r>
            <a:r>
              <a:rPr lang="en-US" sz="3200" dirty="0" smtClean="0"/>
              <a:t>ecovery form</a:t>
            </a:r>
          </a:p>
          <a:p>
            <a:pPr marL="285750" indent="-285750">
              <a:buFont typeface="Arial" panose="020B0604020202020204" pitchFamily="34" charset="0"/>
              <a:buChar char="•"/>
            </a:pPr>
            <a:r>
              <a:rPr lang="en-US" sz="3200" dirty="0" smtClean="0"/>
              <a:t>Technical details explained</a:t>
            </a:r>
            <a:endParaRPr lang="en-US" sz="3200" dirty="0"/>
          </a:p>
        </p:txBody>
      </p:sp>
      <p:sp>
        <p:nvSpPr>
          <p:cNvPr id="6" name="Oval 5"/>
          <p:cNvSpPr/>
          <p:nvPr/>
        </p:nvSpPr>
        <p:spPr>
          <a:xfrm>
            <a:off x="2998177" y="5099537"/>
            <a:ext cx="1837592" cy="993531"/>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400908" y="5319345"/>
            <a:ext cx="1837592" cy="993531"/>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3266337"/>
            <a:ext cx="1055077" cy="140677"/>
          </a:xfrm>
          <a:prstGeom prst="rect">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94956" y="1767253"/>
            <a:ext cx="1055077" cy="298938"/>
          </a:xfrm>
          <a:prstGeom prst="rect">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6259714" y="2417485"/>
            <a:ext cx="5322291" cy="584775"/>
          </a:xfrm>
          <a:prstGeom prst="rect">
            <a:avLst/>
          </a:prstGeom>
        </p:spPr>
        <p:txBody>
          <a:bodyPr wrap="none">
            <a:spAutoFit/>
          </a:bodyPr>
          <a:lstStyle/>
          <a:p>
            <a:r>
              <a:rPr lang="en-US" sz="3200" b="1" dirty="0" smtClean="0">
                <a:solidFill>
                  <a:srgbClr val="0070C0"/>
                </a:solidFill>
                <a:hlinkClick r:id="rId5"/>
              </a:rPr>
              <a:t>www.ngs.noaa.gov/GPSonBM</a:t>
            </a:r>
            <a:endParaRPr lang="en-US" sz="3200" b="1" dirty="0">
              <a:solidFill>
                <a:srgbClr val="0070C0"/>
              </a:solidFill>
            </a:endParaRPr>
          </a:p>
        </p:txBody>
      </p:sp>
    </p:spTree>
    <p:extLst>
      <p:ext uri="{BB962C8B-B14F-4D97-AF65-F5344CB8AC3E}">
        <p14:creationId xmlns:p14="http://schemas.microsoft.com/office/powerpoint/2010/main" val="2376275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574765" y="1741831"/>
            <a:ext cx="10868297" cy="4442113"/>
          </a:xfrm>
          <a:prstGeom prst="rect">
            <a:avLst/>
          </a:prstGeom>
        </p:spPr>
        <p:txBody>
          <a:bodyPr wrap="square">
            <a:spAutoFit/>
          </a:bodyPr>
          <a:lstStyle/>
          <a:p>
            <a:pPr algn="ctr" defTabSz="609585" fontAlgn="base"/>
            <a:r>
              <a:rPr lang="en-US" sz="5400" b="1" dirty="0"/>
              <a:t>The future is already here — </a:t>
            </a:r>
            <a:endParaRPr lang="en-US" sz="5400" b="1" dirty="0" smtClean="0"/>
          </a:p>
          <a:p>
            <a:pPr algn="ctr" defTabSz="609585" fontAlgn="base"/>
            <a:r>
              <a:rPr lang="en-US" sz="5400" b="1" dirty="0" smtClean="0"/>
              <a:t>it's </a:t>
            </a:r>
            <a:r>
              <a:rPr lang="en-US" sz="5400" b="1" dirty="0"/>
              <a:t>just not very evenly distributed</a:t>
            </a:r>
            <a:r>
              <a:rPr lang="en-US" sz="5400" b="1" dirty="0" smtClean="0"/>
              <a:t>.</a:t>
            </a:r>
          </a:p>
          <a:p>
            <a:pPr algn="r" defTabSz="609585" fontAlgn="base"/>
            <a:r>
              <a:rPr lang="en-US" sz="3600" b="1" dirty="0" smtClean="0"/>
              <a:t>- William </a:t>
            </a:r>
            <a:r>
              <a:rPr lang="en-US" sz="3600" b="1" dirty="0"/>
              <a:t>Gibson</a:t>
            </a:r>
          </a:p>
          <a:p>
            <a:pPr algn="ctr" defTabSz="609585" fontAlgn="base"/>
            <a:r>
              <a:rPr lang="en-US" sz="6400" dirty="0">
                <a:solidFill>
                  <a:srgbClr val="000000"/>
                </a:solidFill>
                <a:latin typeface="Times New Roman" panose="02020603050405020304" pitchFamily="18" charset="0"/>
              </a:rPr>
              <a:t/>
            </a:r>
            <a:br>
              <a:rPr lang="en-US" sz="6400" dirty="0">
                <a:solidFill>
                  <a:srgbClr val="000000"/>
                </a:solidFill>
                <a:latin typeface="Times New Roman" panose="02020603050405020304" pitchFamily="18" charset="0"/>
              </a:rPr>
            </a:br>
            <a:r>
              <a:rPr lang="en-US" sz="3733" dirty="0">
                <a:solidFill>
                  <a:srgbClr val="000000"/>
                </a:solidFill>
                <a:latin typeface="Times New Roman" panose="02020603050405020304" pitchFamily="18" charset="0"/>
              </a:rPr>
              <a:t>Contact the team:</a:t>
            </a:r>
          </a:p>
          <a:p>
            <a:pPr algn="ctr" defTabSz="609585" fontAlgn="base"/>
            <a:r>
              <a:rPr lang="en-US" sz="3733" dirty="0">
                <a:solidFill>
                  <a:srgbClr val="000000"/>
                </a:solidFill>
                <a:latin typeface="Times New Roman" panose="02020603050405020304" pitchFamily="18" charset="0"/>
              </a:rPr>
              <a:t>ngs.gpsonbm@noaa.gov</a:t>
            </a:r>
            <a:endParaRPr lang="en-US" sz="5333"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7464343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026164" y="3904429"/>
            <a:ext cx="1202200" cy="1180848"/>
          </a:xfrm>
          <a:prstGeom prst="rect">
            <a:avLst/>
          </a:prstGeom>
          <a:ln>
            <a:noFill/>
          </a:ln>
          <a:effectLst>
            <a:outerShdw blurRad="292100" dist="139700" dir="2700000" algn="tl" rotWithShape="0">
              <a:srgbClr val="333333">
                <a:alpha val="65000"/>
              </a:srgbClr>
            </a:outerShdw>
          </a:effectLst>
        </p:spPr>
      </p:pic>
      <p:sp>
        <p:nvSpPr>
          <p:cNvPr id="29699" name="Title 1"/>
          <p:cNvSpPr txBox="1">
            <a:spLocks/>
          </p:cNvSpPr>
          <p:nvPr/>
        </p:nvSpPr>
        <p:spPr bwMode="auto">
          <a:xfrm>
            <a:off x="368709" y="428626"/>
            <a:ext cx="1138575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eaLnBrk="1" hangingPunct="1">
              <a:lnSpc>
                <a:spcPct val="90000"/>
              </a:lnSpc>
              <a:spcBef>
                <a:spcPct val="0"/>
              </a:spcBef>
              <a:buFontTx/>
              <a:buNone/>
            </a:pPr>
            <a:r>
              <a:rPr lang="en-US" altLang="en-US" sz="4000" dirty="0" smtClean="0">
                <a:latin typeface="+mj-lt"/>
                <a:cs typeface="Arial" panose="020B0604020202020204" pitchFamily="34" charset="0"/>
              </a:rPr>
              <a:t>NSRS Use Case: Aligning </a:t>
            </a:r>
            <a:r>
              <a:rPr lang="en-US" altLang="en-US" sz="4000" dirty="0">
                <a:latin typeface="+mj-lt"/>
                <a:cs typeface="Arial" panose="020B0604020202020204" pitchFamily="34" charset="0"/>
              </a:rPr>
              <a:t>Floodplain Mapping Data</a:t>
            </a:r>
          </a:p>
        </p:txBody>
      </p:sp>
      <p:sp>
        <p:nvSpPr>
          <p:cNvPr id="29700" name="TextBox 22"/>
          <p:cNvSpPr txBox="1">
            <a:spLocks noChangeArrowheads="1"/>
          </p:cNvSpPr>
          <p:nvPr/>
        </p:nvSpPr>
        <p:spPr bwMode="auto">
          <a:xfrm>
            <a:off x="2712070" y="4156798"/>
            <a:ext cx="11744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eaLnBrk="1" hangingPunct="1">
              <a:spcBef>
                <a:spcPct val="0"/>
              </a:spcBef>
              <a:buFontTx/>
              <a:buNone/>
            </a:pPr>
            <a:r>
              <a:rPr lang="en-US" altLang="en-US" sz="2400" b="1">
                <a:solidFill>
                  <a:srgbClr val="000000"/>
                </a:solidFill>
                <a:latin typeface="Calibri" panose="020F0502020204030204" pitchFamily="34" charset="0"/>
              </a:rPr>
              <a:t>+</a:t>
            </a:r>
          </a:p>
        </p:txBody>
      </p:sp>
      <p:sp>
        <p:nvSpPr>
          <p:cNvPr id="29701" name="TextBox 23"/>
          <p:cNvSpPr txBox="1">
            <a:spLocks noChangeArrowheads="1"/>
          </p:cNvSpPr>
          <p:nvPr/>
        </p:nvSpPr>
        <p:spPr bwMode="auto">
          <a:xfrm>
            <a:off x="5551145" y="4153385"/>
            <a:ext cx="341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eaLnBrk="1" hangingPunct="1">
              <a:spcBef>
                <a:spcPct val="0"/>
              </a:spcBef>
              <a:buFontTx/>
              <a:buNone/>
            </a:pPr>
            <a:r>
              <a:rPr lang="en-US" altLang="en-US" sz="2400" b="1">
                <a:solidFill>
                  <a:srgbClr val="000000"/>
                </a:solidFill>
                <a:latin typeface="Calibri" panose="020F0502020204030204" pitchFamily="34" charset="0"/>
              </a:rPr>
              <a:t>+</a:t>
            </a:r>
          </a:p>
        </p:txBody>
      </p:sp>
      <p:sp>
        <p:nvSpPr>
          <p:cNvPr id="29702" name="TextBox 24"/>
          <p:cNvSpPr txBox="1">
            <a:spLocks noChangeArrowheads="1"/>
          </p:cNvSpPr>
          <p:nvPr/>
        </p:nvSpPr>
        <p:spPr bwMode="auto">
          <a:xfrm>
            <a:off x="8663529" y="4153385"/>
            <a:ext cx="14328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eaLnBrk="1" hangingPunct="1">
              <a:spcBef>
                <a:spcPct val="0"/>
              </a:spcBef>
              <a:buFontTx/>
              <a:buNone/>
            </a:pPr>
            <a:r>
              <a:rPr lang="en-US" altLang="en-US" sz="2400" b="1" dirty="0">
                <a:solidFill>
                  <a:srgbClr val="000000"/>
                </a:solidFill>
                <a:latin typeface="Calibri" panose="020F0502020204030204" pitchFamily="34" charset="0"/>
              </a:rPr>
              <a:t>=</a:t>
            </a:r>
          </a:p>
        </p:txBody>
      </p:sp>
      <p:sp>
        <p:nvSpPr>
          <p:cNvPr id="29703" name="TextBox 25"/>
          <p:cNvSpPr txBox="1">
            <a:spLocks noChangeArrowheads="1"/>
          </p:cNvSpPr>
          <p:nvPr/>
        </p:nvSpPr>
        <p:spPr bwMode="auto">
          <a:xfrm>
            <a:off x="1150374" y="1526871"/>
            <a:ext cx="945371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eaLnBrk="1" hangingPunct="1">
              <a:lnSpc>
                <a:spcPct val="150000"/>
              </a:lnSpc>
              <a:spcBef>
                <a:spcPct val="0"/>
              </a:spcBef>
              <a:buFontTx/>
              <a:buNone/>
            </a:pPr>
            <a:r>
              <a:rPr lang="en-US" altLang="en-US" sz="2800" b="1" dirty="0">
                <a:solidFill>
                  <a:srgbClr val="000000"/>
                </a:solidFill>
                <a:latin typeface="Calibri" panose="020F0502020204030204" pitchFamily="34" charset="0"/>
              </a:rPr>
              <a:t>Reliable FIRMs </a:t>
            </a:r>
            <a:r>
              <a:rPr lang="en-US" altLang="en-US" sz="2800" dirty="0">
                <a:solidFill>
                  <a:srgbClr val="000000"/>
                </a:solidFill>
                <a:latin typeface="Calibri" panose="020F0502020204030204" pitchFamily="34" charset="0"/>
              </a:rPr>
              <a:t>require data from disparate sources and dates be </a:t>
            </a:r>
            <a:r>
              <a:rPr lang="en-US" altLang="en-US" sz="2800" b="1" dirty="0">
                <a:solidFill>
                  <a:srgbClr val="000000"/>
                </a:solidFill>
                <a:latin typeface="Calibri" panose="020F0502020204030204" pitchFamily="34" charset="0"/>
              </a:rPr>
              <a:t>consistently aligned</a:t>
            </a:r>
            <a:r>
              <a:rPr lang="en-US" altLang="en-US" sz="2800" dirty="0">
                <a:solidFill>
                  <a:srgbClr val="000000"/>
                </a:solidFill>
                <a:latin typeface="Calibri" panose="020F0502020204030204" pitchFamily="34" charset="0"/>
              </a:rPr>
              <a:t>.</a:t>
            </a:r>
          </a:p>
        </p:txBody>
      </p:sp>
      <p:pic>
        <p:nvPicPr>
          <p:cNvPr id="2" name="Picture 1"/>
          <p:cNvPicPr>
            <a:picLocks noChangeAspect="1"/>
          </p:cNvPicPr>
          <p:nvPr/>
        </p:nvPicPr>
        <p:blipFill rotWithShape="1">
          <a:blip r:embed="rId4"/>
          <a:srcRect l="19012" r="418"/>
          <a:stretch/>
        </p:blipFill>
        <p:spPr>
          <a:xfrm>
            <a:off x="645754" y="3312388"/>
            <a:ext cx="1979466" cy="1958113"/>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a:srcRect/>
          <a:stretch>
            <a:fillRect/>
          </a:stretch>
        </p:blipFill>
        <p:spPr bwMode="auto">
          <a:xfrm>
            <a:off x="5562355" y="3186993"/>
            <a:ext cx="3213697" cy="764454"/>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6"/>
          <a:stretch>
            <a:fillRect/>
          </a:stretch>
        </p:blipFill>
        <p:spPr>
          <a:xfrm>
            <a:off x="560446" y="2997279"/>
            <a:ext cx="1810774" cy="1503284"/>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7"/>
          <a:srcRect r="32081"/>
          <a:stretch/>
        </p:blipFill>
        <p:spPr>
          <a:xfrm>
            <a:off x="9101840" y="3022125"/>
            <a:ext cx="2664913" cy="2353152"/>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8"/>
          <a:stretch>
            <a:fillRect/>
          </a:stretch>
        </p:blipFill>
        <p:spPr>
          <a:xfrm>
            <a:off x="3098169" y="2936186"/>
            <a:ext cx="2175918" cy="2316852"/>
          </a:xfrm>
          <a:prstGeom prst="rect">
            <a:avLst/>
          </a:prstGeom>
          <a:ln>
            <a:noFill/>
          </a:ln>
          <a:effectLst>
            <a:outerShdw blurRad="292100" dist="139700" dir="2700000" algn="tl" rotWithShape="0">
              <a:srgbClr val="333333">
                <a:alpha val="65000"/>
              </a:srgbClr>
            </a:outerShdw>
          </a:effectLst>
        </p:spPr>
      </p:pic>
      <p:sp>
        <p:nvSpPr>
          <p:cNvPr id="29709" name="Shape 105"/>
          <p:cNvSpPr txBox="1">
            <a:spLocks noChangeArrowheads="1"/>
          </p:cNvSpPr>
          <p:nvPr/>
        </p:nvSpPr>
        <p:spPr bwMode="auto">
          <a:xfrm>
            <a:off x="162232" y="5485805"/>
            <a:ext cx="2935937" cy="282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eaLnBrk="1" hangingPunct="1">
              <a:spcBef>
                <a:spcPct val="0"/>
              </a:spcBef>
              <a:buSzPct val="25000"/>
              <a:buFontTx/>
              <a:buNone/>
            </a:pPr>
            <a:r>
              <a:rPr lang="en-US" altLang="en-US" sz="1800" i="1" dirty="0">
                <a:solidFill>
                  <a:srgbClr val="000000"/>
                </a:solidFill>
                <a:latin typeface="Calibri" panose="020F0502020204030204" pitchFamily="34" charset="0"/>
                <a:cs typeface="Calibri" panose="020F0502020204030204" pitchFamily="34" charset="0"/>
                <a:sym typeface="Calibri" panose="020F0502020204030204" pitchFamily="34" charset="0"/>
              </a:rPr>
              <a:t>Airborne or mobile </a:t>
            </a:r>
            <a:r>
              <a:rPr lang="en-US" altLang="en-US" sz="1800" i="1" dirty="0" err="1">
                <a:solidFill>
                  <a:srgbClr val="000000"/>
                </a:solidFill>
                <a:latin typeface="Calibri" panose="020F0502020204030204" pitchFamily="34" charset="0"/>
                <a:cs typeface="Calibri" panose="020F0502020204030204" pitchFamily="34" charset="0"/>
                <a:sym typeface="Calibri" panose="020F0502020204030204" pitchFamily="34" charset="0"/>
              </a:rPr>
              <a:t>lidar</a:t>
            </a:r>
            <a:r>
              <a:rPr lang="en-US" altLang="en-US" sz="1800" i="1" dirty="0">
                <a:solidFill>
                  <a:srgbClr val="000000"/>
                </a:solidFill>
                <a:latin typeface="Calibri" panose="020F0502020204030204" pitchFamily="34" charset="0"/>
                <a:cs typeface="Calibri" panose="020F0502020204030204" pitchFamily="34" charset="0"/>
                <a:sym typeface="Calibri" panose="020F0502020204030204" pitchFamily="34" charset="0"/>
              </a:rPr>
              <a:t> data.</a:t>
            </a:r>
          </a:p>
        </p:txBody>
      </p:sp>
      <p:sp>
        <p:nvSpPr>
          <p:cNvPr id="29710" name="Shape 105"/>
          <p:cNvSpPr txBox="1">
            <a:spLocks noChangeArrowheads="1"/>
          </p:cNvSpPr>
          <p:nvPr/>
        </p:nvSpPr>
        <p:spPr bwMode="auto">
          <a:xfrm>
            <a:off x="3305396" y="5444766"/>
            <a:ext cx="2152429" cy="306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eaLnBrk="1" hangingPunct="1">
              <a:spcBef>
                <a:spcPct val="0"/>
              </a:spcBef>
              <a:buSzPct val="25000"/>
              <a:buFontTx/>
              <a:buNone/>
            </a:pPr>
            <a:r>
              <a:rPr lang="en-US" altLang="en-US" sz="1800" i="1" dirty="0">
                <a:solidFill>
                  <a:srgbClr val="000000"/>
                </a:solidFill>
                <a:latin typeface="Calibri" panose="020F0502020204030204" pitchFamily="34" charset="0"/>
                <a:cs typeface="Calibri" panose="020F0502020204030204" pitchFamily="34" charset="0"/>
                <a:sym typeface="Calibri" panose="020F0502020204030204" pitchFamily="34" charset="0"/>
              </a:rPr>
              <a:t>Stream hydrograph</a:t>
            </a:r>
          </a:p>
        </p:txBody>
      </p:sp>
      <p:sp>
        <p:nvSpPr>
          <p:cNvPr id="29711" name="Shape 105"/>
          <p:cNvSpPr txBox="1">
            <a:spLocks noChangeArrowheads="1"/>
          </p:cNvSpPr>
          <p:nvPr/>
        </p:nvSpPr>
        <p:spPr bwMode="auto">
          <a:xfrm>
            <a:off x="6189831" y="5485805"/>
            <a:ext cx="2152429" cy="308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eaLnBrk="1" hangingPunct="1">
              <a:spcBef>
                <a:spcPct val="0"/>
              </a:spcBef>
              <a:buSzPct val="25000"/>
              <a:buFontTx/>
              <a:buNone/>
            </a:pPr>
            <a:r>
              <a:rPr lang="en-US" altLang="en-US" sz="1800" i="1" dirty="0">
                <a:solidFill>
                  <a:srgbClr val="000000"/>
                </a:solidFill>
                <a:latin typeface="Calibri" panose="020F0502020204030204" pitchFamily="34" charset="0"/>
                <a:cs typeface="Calibri" panose="020F0502020204030204" pitchFamily="34" charset="0"/>
                <a:sym typeface="Calibri" panose="020F0502020204030204" pitchFamily="34" charset="0"/>
              </a:rPr>
              <a:t>Elevation certificate</a:t>
            </a:r>
          </a:p>
        </p:txBody>
      </p:sp>
      <p:sp>
        <p:nvSpPr>
          <p:cNvPr id="29712" name="Shape 105"/>
          <p:cNvSpPr txBox="1">
            <a:spLocks noChangeArrowheads="1"/>
          </p:cNvSpPr>
          <p:nvPr/>
        </p:nvSpPr>
        <p:spPr bwMode="auto">
          <a:xfrm>
            <a:off x="9074266" y="5619155"/>
            <a:ext cx="2857179" cy="17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eaLnBrk="1" hangingPunct="1">
              <a:spcBef>
                <a:spcPct val="0"/>
              </a:spcBef>
              <a:buSzPct val="25000"/>
              <a:buFontTx/>
              <a:buNone/>
            </a:pPr>
            <a:r>
              <a:rPr lang="en-US" altLang="en-US" sz="1800" i="1" dirty="0">
                <a:solidFill>
                  <a:srgbClr val="000000"/>
                </a:solidFill>
                <a:latin typeface="Calibri" panose="020F0502020204030204" pitchFamily="34" charset="0"/>
                <a:cs typeface="Calibri" panose="020F0502020204030204" pitchFamily="34" charset="0"/>
                <a:sym typeface="Calibri" panose="020F0502020204030204" pitchFamily="34" charset="0"/>
              </a:rPr>
              <a:t>Flood Insurance Rate Map</a:t>
            </a:r>
          </a:p>
        </p:txBody>
      </p:sp>
    </p:spTree>
    <p:extLst>
      <p:ext uri="{BB962C8B-B14F-4D97-AF65-F5344CB8AC3E}">
        <p14:creationId xmlns:p14="http://schemas.microsoft.com/office/powerpoint/2010/main" val="2697412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203675" y="2071576"/>
            <a:ext cx="2628900" cy="2184400"/>
          </a:xfrm>
          <a:prstGeom prst="rect">
            <a:avLst/>
          </a:prstGeom>
        </p:spPr>
      </p:pic>
      <p:sp>
        <p:nvSpPr>
          <p:cNvPr id="3" name="TextBox 2"/>
          <p:cNvSpPr txBox="1"/>
          <p:nvPr/>
        </p:nvSpPr>
        <p:spPr>
          <a:xfrm>
            <a:off x="6131181" y="653945"/>
            <a:ext cx="5816600" cy="830997"/>
          </a:xfrm>
          <a:prstGeom prst="rect">
            <a:avLst/>
          </a:prstGeom>
          <a:noFill/>
        </p:spPr>
        <p:txBody>
          <a:bodyPr wrap="square" rtlCol="0">
            <a:spAutoFit/>
          </a:bodyPr>
          <a:lstStyle/>
          <a:p>
            <a:pPr defTabSz="609585"/>
            <a:r>
              <a:rPr lang="en-US" sz="4800" dirty="0">
                <a:solidFill>
                  <a:prstClr val="black"/>
                </a:solidFill>
                <a:latin typeface="Calibri"/>
              </a:rPr>
              <a:t>NGS Training Material</a:t>
            </a:r>
          </a:p>
        </p:txBody>
      </p:sp>
      <p:sp>
        <p:nvSpPr>
          <p:cNvPr id="4" name="TextBox 3"/>
          <p:cNvSpPr txBox="1"/>
          <p:nvPr/>
        </p:nvSpPr>
        <p:spPr>
          <a:xfrm>
            <a:off x="9158167" y="1632285"/>
            <a:ext cx="2719916" cy="461665"/>
          </a:xfrm>
          <a:prstGeom prst="rect">
            <a:avLst/>
          </a:prstGeom>
          <a:noFill/>
        </p:spPr>
        <p:txBody>
          <a:bodyPr wrap="square" rtlCol="0">
            <a:spAutoFit/>
          </a:bodyPr>
          <a:lstStyle/>
          <a:p>
            <a:pPr defTabSz="609585"/>
            <a:r>
              <a:rPr lang="en-US" sz="2400" dirty="0">
                <a:solidFill>
                  <a:prstClr val="black"/>
                </a:solidFill>
                <a:latin typeface="Calibri"/>
              </a:rPr>
              <a:t>NGS Video Library</a:t>
            </a:r>
          </a:p>
        </p:txBody>
      </p:sp>
      <p:grpSp>
        <p:nvGrpSpPr>
          <p:cNvPr id="16" name="Group 15"/>
          <p:cNvGrpSpPr/>
          <p:nvPr/>
        </p:nvGrpSpPr>
        <p:grpSpPr>
          <a:xfrm>
            <a:off x="369856" y="596159"/>
            <a:ext cx="5138619" cy="6180667"/>
            <a:chOff x="0" y="1732269"/>
            <a:chExt cx="3219450" cy="3411232"/>
          </a:xfrm>
        </p:grpSpPr>
        <p:pic>
          <p:nvPicPr>
            <p:cNvPr id="5" name="Picture 4"/>
            <p:cNvPicPr>
              <a:picLocks noChangeAspect="1"/>
            </p:cNvPicPr>
            <p:nvPr/>
          </p:nvPicPr>
          <p:blipFill rotWithShape="1">
            <a:blip r:embed="rId4"/>
            <a:srcRect l="63316" t="8749" r="13617" b="4348"/>
            <a:stretch/>
          </p:blipFill>
          <p:spPr>
            <a:xfrm>
              <a:off x="0" y="1732269"/>
              <a:ext cx="3219450" cy="3411232"/>
            </a:xfrm>
            <a:prstGeom prst="rect">
              <a:avLst/>
            </a:prstGeom>
          </p:spPr>
        </p:pic>
        <p:sp>
          <p:nvSpPr>
            <p:cNvPr id="9" name="Oval 8"/>
            <p:cNvSpPr/>
            <p:nvPr/>
          </p:nvSpPr>
          <p:spPr>
            <a:xfrm>
              <a:off x="1557335" y="2638429"/>
              <a:ext cx="604838" cy="762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sp>
          <p:nvSpPr>
            <p:cNvPr id="10" name="Oval 9"/>
            <p:cNvSpPr/>
            <p:nvPr/>
          </p:nvSpPr>
          <p:spPr>
            <a:xfrm>
              <a:off x="1519238" y="3095625"/>
              <a:ext cx="661983" cy="20478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grpSp>
      <p:pic>
        <p:nvPicPr>
          <p:cNvPr id="12" name="Picture 11"/>
          <p:cNvPicPr>
            <a:picLocks noChangeAspect="1"/>
          </p:cNvPicPr>
          <p:nvPr/>
        </p:nvPicPr>
        <p:blipFill>
          <a:blip r:embed="rId5"/>
          <a:stretch>
            <a:fillRect/>
          </a:stretch>
        </p:blipFill>
        <p:spPr>
          <a:xfrm>
            <a:off x="9095724" y="4643225"/>
            <a:ext cx="2844800" cy="2133600"/>
          </a:xfrm>
          <a:prstGeom prst="rect">
            <a:avLst/>
          </a:prstGeom>
        </p:spPr>
      </p:pic>
      <p:sp>
        <p:nvSpPr>
          <p:cNvPr id="13" name="TextBox 12"/>
          <p:cNvSpPr txBox="1"/>
          <p:nvPr/>
        </p:nvSpPr>
        <p:spPr>
          <a:xfrm>
            <a:off x="9158167" y="4203934"/>
            <a:ext cx="2719916" cy="461665"/>
          </a:xfrm>
          <a:prstGeom prst="rect">
            <a:avLst/>
          </a:prstGeom>
          <a:noFill/>
        </p:spPr>
        <p:txBody>
          <a:bodyPr wrap="square" rtlCol="0">
            <a:spAutoFit/>
          </a:bodyPr>
          <a:lstStyle/>
          <a:p>
            <a:pPr defTabSz="609585"/>
            <a:r>
              <a:rPr lang="en-US" sz="2400" dirty="0">
                <a:solidFill>
                  <a:prstClr val="black"/>
                </a:solidFill>
                <a:latin typeface="Calibri"/>
              </a:rPr>
              <a:t>NGS Online Lessons</a:t>
            </a:r>
          </a:p>
        </p:txBody>
      </p:sp>
      <p:pic>
        <p:nvPicPr>
          <p:cNvPr id="14" name="Picture 13"/>
          <p:cNvPicPr>
            <a:picLocks noChangeAspect="1"/>
          </p:cNvPicPr>
          <p:nvPr/>
        </p:nvPicPr>
        <p:blipFill>
          <a:blip r:embed="rId6"/>
          <a:stretch>
            <a:fillRect/>
          </a:stretch>
        </p:blipFill>
        <p:spPr>
          <a:xfrm>
            <a:off x="6031291" y="2562419"/>
            <a:ext cx="2197100" cy="4267200"/>
          </a:xfrm>
          <a:prstGeom prst="rect">
            <a:avLst/>
          </a:prstGeom>
        </p:spPr>
      </p:pic>
      <p:sp>
        <p:nvSpPr>
          <p:cNvPr id="15" name="TextBox 14"/>
          <p:cNvSpPr txBox="1"/>
          <p:nvPr/>
        </p:nvSpPr>
        <p:spPr>
          <a:xfrm>
            <a:off x="6031291" y="1709346"/>
            <a:ext cx="2719916" cy="830997"/>
          </a:xfrm>
          <a:prstGeom prst="rect">
            <a:avLst/>
          </a:prstGeom>
          <a:noFill/>
        </p:spPr>
        <p:txBody>
          <a:bodyPr wrap="square" rtlCol="0">
            <a:spAutoFit/>
          </a:bodyPr>
          <a:lstStyle/>
          <a:p>
            <a:pPr defTabSz="609585"/>
            <a:r>
              <a:rPr lang="en-US" sz="2400" dirty="0">
                <a:solidFill>
                  <a:prstClr val="black"/>
                </a:solidFill>
                <a:latin typeface="Calibri"/>
              </a:rPr>
              <a:t>GPS on Bench Marks Webpages</a:t>
            </a:r>
          </a:p>
        </p:txBody>
      </p:sp>
    </p:spTree>
    <p:extLst>
      <p:ext uri="{BB962C8B-B14F-4D97-AF65-F5344CB8AC3E}">
        <p14:creationId xmlns:p14="http://schemas.microsoft.com/office/powerpoint/2010/main" val="14386544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FAQ’s #1</a:t>
            </a:r>
            <a:endParaRPr lang="en-US" dirty="0"/>
          </a:p>
        </p:txBody>
      </p:sp>
      <p:sp>
        <p:nvSpPr>
          <p:cNvPr id="5" name="Content Placeholder 4"/>
          <p:cNvSpPr>
            <a:spLocks noGrp="1"/>
          </p:cNvSpPr>
          <p:nvPr>
            <p:ph idx="1"/>
          </p:nvPr>
        </p:nvSpPr>
        <p:spPr>
          <a:xfrm>
            <a:off x="609600" y="1266368"/>
            <a:ext cx="11184082" cy="1414487"/>
          </a:xfrm>
        </p:spPr>
        <p:txBody>
          <a:bodyPr>
            <a:normAutofit/>
          </a:bodyPr>
          <a:lstStyle/>
          <a:p>
            <a:pPr marL="0" indent="0">
              <a:buNone/>
            </a:pPr>
            <a:r>
              <a:rPr lang="en-US" sz="2400" dirty="0" smtClean="0"/>
              <a:t>Q: What is the deadline to submit </a:t>
            </a:r>
            <a:r>
              <a:rPr lang="en-US" sz="2400" dirty="0" err="1" smtClean="0"/>
              <a:t>GPSonBM</a:t>
            </a:r>
            <a:r>
              <a:rPr lang="en-US" sz="2400" dirty="0" smtClean="0"/>
              <a:t> for the Transformation Tool?</a:t>
            </a:r>
          </a:p>
          <a:p>
            <a:pPr marL="0" indent="0">
              <a:buNone/>
            </a:pPr>
            <a:r>
              <a:rPr lang="en-US" sz="2400" dirty="0" smtClean="0"/>
              <a:t>A: </a:t>
            </a:r>
            <a:r>
              <a:rPr lang="en-US" sz="2400" b="1" dirty="0" smtClean="0"/>
              <a:t>December 31, 2021 </a:t>
            </a:r>
            <a:r>
              <a:rPr lang="en-US" sz="2400" dirty="0" smtClean="0"/>
              <a:t>– so that observations can be used to create 2020.0 Reference Epoch Coordinates (See Blueprint 3 -Working in the Modernized NSRS)</a:t>
            </a:r>
            <a:endParaRPr lang="en-US" sz="2800" dirty="0" smtClean="0"/>
          </a:p>
          <a:p>
            <a:pPr marL="0" indent="0">
              <a:buNone/>
            </a:pPr>
            <a:endParaRPr lang="en-US" sz="2800" dirty="0" smtClean="0"/>
          </a:p>
          <a:p>
            <a:pPr marL="0" indent="0">
              <a:buNone/>
            </a:pPr>
            <a:endParaRPr lang="en-US" sz="2800" dirty="0"/>
          </a:p>
          <a:p>
            <a:pPr marL="0" indent="0">
              <a:buNone/>
            </a:pPr>
            <a:endParaRPr lang="en-US" sz="2800" dirty="0"/>
          </a:p>
          <a:p>
            <a:pPr marL="0" indent="0">
              <a:buNone/>
            </a:pPr>
            <a:endParaRPr lang="en-US" sz="2800" dirty="0"/>
          </a:p>
        </p:txBody>
      </p:sp>
      <p:sp>
        <p:nvSpPr>
          <p:cNvPr id="6" name="Content Placeholder 4"/>
          <p:cNvSpPr txBox="1">
            <a:spLocks/>
          </p:cNvSpPr>
          <p:nvPr/>
        </p:nvSpPr>
        <p:spPr>
          <a:xfrm>
            <a:off x="609600" y="2743505"/>
            <a:ext cx="8335502" cy="3193472"/>
          </a:xfrm>
          <a:prstGeom prst="rect">
            <a:avLst/>
          </a:prstGeom>
        </p:spPr>
        <p:txBody>
          <a:bodyPr vert="horz" lIns="91440" tIns="45720" rIns="91440" bIns="45720" rtlCol="0">
            <a:no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2400" dirty="0" smtClean="0"/>
              <a:t>Q: Can we submit previous observations?</a:t>
            </a:r>
          </a:p>
          <a:p>
            <a:pPr marL="0" indent="0">
              <a:buNone/>
            </a:pPr>
            <a:r>
              <a:rPr lang="en-US" sz="2400" dirty="0" smtClean="0"/>
              <a:t>A:  Yes! Observations made within the past 3 years may be submitted if you have the required metadata and pictures.</a:t>
            </a:r>
          </a:p>
          <a:p>
            <a:pPr marL="0" indent="0">
              <a:buNone/>
            </a:pPr>
            <a:endParaRPr lang="en-US" sz="2400" dirty="0" smtClean="0"/>
          </a:p>
          <a:p>
            <a:pPr marL="0" indent="0">
              <a:buFont typeface="Arial"/>
              <a:buNone/>
            </a:pPr>
            <a:r>
              <a:rPr lang="en-US" sz="2400" dirty="0" smtClean="0"/>
              <a:t>Q: What do we do if we can’t find the priority mark or if it not observable with GPS?</a:t>
            </a:r>
          </a:p>
          <a:p>
            <a:pPr marL="0" indent="0">
              <a:buFont typeface="Arial"/>
              <a:buNone/>
            </a:pPr>
            <a:r>
              <a:rPr lang="en-US" sz="2400" dirty="0" smtClean="0"/>
              <a:t>A: 1) Submit a Mark Recovery with the new Mark Recovery Form. </a:t>
            </a:r>
          </a:p>
          <a:p>
            <a:pPr marL="0" indent="0">
              <a:buFont typeface="Arial"/>
              <a:buNone/>
            </a:pPr>
            <a:r>
              <a:rPr lang="en-US" sz="2400" dirty="0" smtClean="0"/>
              <a:t>2) Find and observe an secondary mark listed in the hexagon layer on the web map.</a:t>
            </a:r>
          </a:p>
          <a:p>
            <a:pPr marL="0" indent="0">
              <a:buFont typeface="Arial"/>
              <a:buNone/>
            </a:pPr>
            <a:endParaRPr lang="en-US" sz="2400" dirty="0" smtClean="0"/>
          </a:p>
          <a:p>
            <a:pPr marL="0" indent="0">
              <a:buFont typeface="Arial"/>
              <a:buNone/>
            </a:pPr>
            <a:endParaRPr lang="en-US" sz="2400" dirty="0" smtClean="0"/>
          </a:p>
          <a:p>
            <a:pPr marL="0" indent="0">
              <a:buFont typeface="Arial"/>
              <a:buNone/>
            </a:pPr>
            <a:endParaRPr lang="en-US" sz="2400" dirty="0"/>
          </a:p>
        </p:txBody>
      </p:sp>
      <p:grpSp>
        <p:nvGrpSpPr>
          <p:cNvPr id="3" name="Group 2"/>
          <p:cNvGrpSpPr/>
          <p:nvPr/>
        </p:nvGrpSpPr>
        <p:grpSpPr>
          <a:xfrm>
            <a:off x="8945102" y="3056057"/>
            <a:ext cx="3233138" cy="3801943"/>
            <a:chOff x="8945102" y="3056057"/>
            <a:chExt cx="3233138" cy="3801943"/>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5102" y="3056057"/>
              <a:ext cx="3170057" cy="225195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5102" y="4715443"/>
              <a:ext cx="3233138" cy="2142557"/>
            </a:xfrm>
            <a:prstGeom prst="rect">
              <a:avLst/>
            </a:prstGeom>
          </p:spPr>
        </p:pic>
      </p:grpSp>
    </p:spTree>
    <p:extLst>
      <p:ext uri="{BB962C8B-B14F-4D97-AF65-F5344CB8AC3E}">
        <p14:creationId xmlns:p14="http://schemas.microsoft.com/office/powerpoint/2010/main" val="205246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FAQ’s #2</a:t>
            </a:r>
            <a:endParaRPr lang="en-US" dirty="0"/>
          </a:p>
        </p:txBody>
      </p:sp>
      <p:sp>
        <p:nvSpPr>
          <p:cNvPr id="5" name="Content Placeholder 4"/>
          <p:cNvSpPr>
            <a:spLocks noGrp="1"/>
          </p:cNvSpPr>
          <p:nvPr>
            <p:ph idx="1"/>
          </p:nvPr>
        </p:nvSpPr>
        <p:spPr>
          <a:xfrm>
            <a:off x="609600" y="1600201"/>
            <a:ext cx="10972800" cy="5091544"/>
          </a:xfrm>
        </p:spPr>
        <p:txBody>
          <a:bodyPr>
            <a:noAutofit/>
          </a:bodyPr>
          <a:lstStyle/>
          <a:p>
            <a:pPr marL="0" indent="0">
              <a:buNone/>
            </a:pPr>
            <a:r>
              <a:rPr lang="en-US" sz="2800" dirty="0" smtClean="0"/>
              <a:t>Q: Can we submit offset observations for marks that are not GPS-able?</a:t>
            </a:r>
          </a:p>
          <a:p>
            <a:pPr marL="0" indent="0">
              <a:buNone/>
            </a:pPr>
            <a:r>
              <a:rPr lang="en-US" sz="2800" dirty="0" smtClean="0"/>
              <a:t>A: For now, only by following </a:t>
            </a:r>
            <a:r>
              <a:rPr lang="en-US" sz="2800" dirty="0" smtClean="0">
                <a:hlinkClick r:id="rId4"/>
              </a:rPr>
              <a:t>Mark </a:t>
            </a:r>
            <a:r>
              <a:rPr lang="en-US" sz="2800" dirty="0">
                <a:hlinkClick r:id="rId4"/>
              </a:rPr>
              <a:t>R</a:t>
            </a:r>
            <a:r>
              <a:rPr lang="en-US" sz="2800" dirty="0" smtClean="0">
                <a:hlinkClick r:id="rId4"/>
              </a:rPr>
              <a:t>eset Procedures</a:t>
            </a:r>
            <a:r>
              <a:rPr lang="en-US" sz="2800" dirty="0" smtClean="0"/>
              <a:t>. In the future, will be able to use OPUS to process and adjust GPS, leveling, and total station observation together.</a:t>
            </a:r>
          </a:p>
          <a:p>
            <a:pPr marL="0" indent="0">
              <a:buNone/>
            </a:pPr>
            <a:endParaRPr lang="en-US" sz="1200" dirty="0"/>
          </a:p>
          <a:p>
            <a:pPr marL="0" indent="0">
              <a:buNone/>
            </a:pPr>
            <a:r>
              <a:rPr lang="en-US" sz="2800" dirty="0" smtClean="0"/>
              <a:t>Q: Can we submit less than 4 hours of data?</a:t>
            </a:r>
          </a:p>
          <a:p>
            <a:pPr marL="0" indent="0">
              <a:buNone/>
            </a:pPr>
            <a:r>
              <a:rPr lang="en-US" sz="2800" dirty="0" smtClean="0"/>
              <a:t>A: Yes, but only by using OPUS Projects to Bluebook the data.</a:t>
            </a:r>
          </a:p>
          <a:p>
            <a:pPr marL="0" indent="0">
              <a:buNone/>
            </a:pPr>
            <a:endParaRPr lang="en-US" sz="1400" dirty="0"/>
          </a:p>
          <a:p>
            <a:pPr marL="0" indent="0">
              <a:buNone/>
            </a:pPr>
            <a:r>
              <a:rPr lang="en-US" sz="2800" dirty="0" smtClean="0"/>
              <a:t>Q</a:t>
            </a:r>
            <a:r>
              <a:rPr lang="en-US" sz="2800" dirty="0"/>
              <a:t>: Can we submit RTK observations?</a:t>
            </a:r>
          </a:p>
          <a:p>
            <a:pPr marL="0" indent="0">
              <a:buNone/>
            </a:pPr>
            <a:r>
              <a:rPr lang="en-US" sz="2800" dirty="0"/>
              <a:t>A: Not yet, but soon. In </a:t>
            </a:r>
            <a:r>
              <a:rPr lang="en-US" sz="2800" dirty="0" smtClean="0"/>
              <a:t>early 2020, </a:t>
            </a:r>
            <a:r>
              <a:rPr lang="en-US" sz="2800" dirty="0"/>
              <a:t>OPUS Projects will enable processing of Hybrid Survey Networks that include both static and real-time observations.</a:t>
            </a:r>
          </a:p>
          <a:p>
            <a:pPr marL="0" indent="0">
              <a:buNone/>
            </a:pPr>
            <a:endParaRPr lang="en-US" sz="2800" dirty="0"/>
          </a:p>
        </p:txBody>
      </p:sp>
    </p:spTree>
    <p:extLst>
      <p:ext uri="{BB962C8B-B14F-4D97-AF65-F5344CB8AC3E}">
        <p14:creationId xmlns:p14="http://schemas.microsoft.com/office/powerpoint/2010/main" val="44614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itle 1"/>
          <p:cNvSpPr txBox="1">
            <a:spLocks/>
          </p:cNvSpPr>
          <p:nvPr/>
        </p:nvSpPr>
        <p:spPr bwMode="auto">
          <a:xfrm>
            <a:off x="5908795" y="428626"/>
            <a:ext cx="6121623"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eaLnBrk="1" hangingPunct="1">
              <a:lnSpc>
                <a:spcPct val="90000"/>
              </a:lnSpc>
              <a:spcBef>
                <a:spcPct val="0"/>
              </a:spcBef>
              <a:buFontTx/>
              <a:buNone/>
            </a:pPr>
            <a:r>
              <a:rPr lang="en-US" altLang="en-US" sz="4000" dirty="0" smtClean="0">
                <a:latin typeface="+mj-lt"/>
                <a:cs typeface="Arial" panose="020B0604020202020204" pitchFamily="34" charset="0"/>
              </a:rPr>
              <a:t>Modernized NSRS Use Case: Autonomous Vehicles</a:t>
            </a:r>
            <a:endParaRPr lang="en-US" altLang="en-US" sz="4000" dirty="0">
              <a:latin typeface="+mj-lt"/>
              <a:cs typeface="Arial" panose="020B0604020202020204" pitchFamily="34" charset="0"/>
            </a:endParaRPr>
          </a:p>
        </p:txBody>
      </p:sp>
      <p:sp>
        <p:nvSpPr>
          <p:cNvPr id="29703" name="TextBox 25"/>
          <p:cNvSpPr txBox="1">
            <a:spLocks noChangeArrowheads="1"/>
          </p:cNvSpPr>
          <p:nvPr/>
        </p:nvSpPr>
        <p:spPr bwMode="auto">
          <a:xfrm>
            <a:off x="5836022" y="1754189"/>
            <a:ext cx="635709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eaLnBrk="1" hangingPunct="1">
              <a:spcBef>
                <a:spcPct val="0"/>
              </a:spcBef>
              <a:buFontTx/>
              <a:buNone/>
            </a:pPr>
            <a:r>
              <a:rPr lang="en-US" altLang="en-US" sz="2800" dirty="0" smtClean="0">
                <a:solidFill>
                  <a:srgbClr val="000000"/>
                </a:solidFill>
                <a:latin typeface="Calibri" panose="020F0502020204030204" pitchFamily="34" charset="0"/>
              </a:rPr>
              <a:t>Consistent, accurate, and precise reference frame for navigation</a:t>
            </a:r>
            <a:endParaRPr lang="en-US" altLang="en-US" sz="2800" dirty="0">
              <a:solidFill>
                <a:srgbClr val="000000"/>
              </a:solidFill>
              <a:latin typeface="Calibri" panose="020F0502020204030204" pitchFamily="34" charset="0"/>
            </a:endParaRPr>
          </a:p>
        </p:txBody>
      </p:sp>
      <p:pic>
        <p:nvPicPr>
          <p:cNvPr id="2" name="Picture 1"/>
          <p:cNvPicPr>
            <a:picLocks noChangeAspect="1"/>
          </p:cNvPicPr>
          <p:nvPr/>
        </p:nvPicPr>
        <p:blipFill>
          <a:blip r:embed="rId3"/>
          <a:stretch>
            <a:fillRect/>
          </a:stretch>
        </p:blipFill>
        <p:spPr>
          <a:xfrm>
            <a:off x="5563725" y="2769183"/>
            <a:ext cx="6628275" cy="4088817"/>
          </a:xfrm>
          <a:prstGeom prst="rect">
            <a:avLst/>
          </a:prstGeom>
        </p:spPr>
      </p:pic>
      <p:pic>
        <p:nvPicPr>
          <p:cNvPr id="3" name="Picture 2"/>
          <p:cNvPicPr>
            <a:picLocks noChangeAspect="1"/>
          </p:cNvPicPr>
          <p:nvPr/>
        </p:nvPicPr>
        <p:blipFill>
          <a:blip r:embed="rId4"/>
          <a:stretch>
            <a:fillRect/>
          </a:stretch>
        </p:blipFill>
        <p:spPr>
          <a:xfrm>
            <a:off x="-6138912" y="5766322"/>
            <a:ext cx="5736642" cy="3232601"/>
          </a:xfrm>
          <a:prstGeom prst="rect">
            <a:avLst/>
          </a:prstGeom>
        </p:spPr>
      </p:pic>
      <p:sp>
        <p:nvSpPr>
          <p:cNvPr id="4" name="Rectangle 3"/>
          <p:cNvSpPr/>
          <p:nvPr/>
        </p:nvSpPr>
        <p:spPr>
          <a:xfrm>
            <a:off x="-4003330" y="6909255"/>
            <a:ext cx="2783134" cy="307777"/>
          </a:xfrm>
          <a:prstGeom prst="rect">
            <a:avLst/>
          </a:prstGeom>
        </p:spPr>
        <p:txBody>
          <a:bodyPr wrap="none">
            <a:spAutoFit/>
          </a:bodyPr>
          <a:lstStyle/>
          <a:p>
            <a:r>
              <a:rPr lang="en-US" sz="1400" dirty="0">
                <a:latin typeface="Source Sans Pro"/>
                <a:hlinkClick r:id="rId5"/>
              </a:rPr>
              <a:t>Credit: Elijah </a:t>
            </a:r>
            <a:r>
              <a:rPr lang="en-US" sz="1400" dirty="0" err="1">
                <a:latin typeface="Source Sans Pro"/>
                <a:hlinkClick r:id="rId5"/>
              </a:rPr>
              <a:t>Nouvelage</a:t>
            </a:r>
            <a:r>
              <a:rPr lang="en-US" sz="1400" dirty="0">
                <a:latin typeface="Source Sans Pro"/>
                <a:hlinkClick r:id="rId5"/>
              </a:rPr>
              <a:t>/Reuters</a:t>
            </a:r>
            <a:endParaRPr lang="en-US" sz="1400" b="0" i="0" dirty="0">
              <a:effectLst/>
              <a:latin typeface="Source Sans Pro"/>
            </a:endParaRPr>
          </a:p>
        </p:txBody>
      </p:sp>
      <p:sp>
        <p:nvSpPr>
          <p:cNvPr id="5" name="TextBox 4"/>
          <p:cNvSpPr txBox="1"/>
          <p:nvPr/>
        </p:nvSpPr>
        <p:spPr>
          <a:xfrm>
            <a:off x="5908796" y="6550223"/>
            <a:ext cx="4547835"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smtClean="0">
                <a:hlinkClick r:id="rId6"/>
              </a:rPr>
              <a:t>Autonomous Cars Infographic Workgroup</a:t>
            </a:r>
            <a:endParaRPr lang="en-US" sz="1400" dirty="0"/>
          </a:p>
        </p:txBody>
      </p:sp>
      <p:pic>
        <p:nvPicPr>
          <p:cNvPr id="6" name="Picture 5"/>
          <p:cNvPicPr>
            <a:picLocks noChangeAspect="1"/>
          </p:cNvPicPr>
          <p:nvPr/>
        </p:nvPicPr>
        <p:blipFill>
          <a:blip r:embed="rId7"/>
          <a:stretch>
            <a:fillRect/>
          </a:stretch>
        </p:blipFill>
        <p:spPr>
          <a:xfrm>
            <a:off x="0" y="3902791"/>
            <a:ext cx="5849611" cy="2955209"/>
          </a:xfrm>
          <a:prstGeom prst="rect">
            <a:avLst/>
          </a:prstGeom>
        </p:spPr>
      </p:pic>
      <p:sp>
        <p:nvSpPr>
          <p:cNvPr id="7" name="Rectangle 6"/>
          <p:cNvSpPr/>
          <p:nvPr/>
        </p:nvSpPr>
        <p:spPr>
          <a:xfrm>
            <a:off x="101980" y="6550223"/>
            <a:ext cx="4356770"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sz="1400" dirty="0">
                <a:solidFill>
                  <a:schemeClr val="bg1"/>
                </a:solidFill>
                <a:hlinkClick r:id="rId8"/>
              </a:rPr>
              <a:t>Autonomous Cars Will Require a Totally New Kind of Map</a:t>
            </a:r>
            <a:endParaRPr lang="en-US" sz="1400" dirty="0">
              <a:solidFill>
                <a:schemeClr val="bg1"/>
              </a:solidFill>
            </a:endParaRPr>
          </a:p>
        </p:txBody>
      </p:sp>
      <p:pic>
        <p:nvPicPr>
          <p:cNvPr id="8" name="Picture 7"/>
          <p:cNvPicPr>
            <a:picLocks noChangeAspect="1"/>
          </p:cNvPicPr>
          <p:nvPr/>
        </p:nvPicPr>
        <p:blipFill>
          <a:blip r:embed="rId9"/>
          <a:stretch>
            <a:fillRect/>
          </a:stretch>
        </p:blipFill>
        <p:spPr>
          <a:xfrm>
            <a:off x="-18420" y="479514"/>
            <a:ext cx="5886450" cy="3905250"/>
          </a:xfrm>
          <a:prstGeom prst="rect">
            <a:avLst/>
          </a:prstGeom>
        </p:spPr>
      </p:pic>
      <p:sp>
        <p:nvSpPr>
          <p:cNvPr id="9" name="Rectangle 8"/>
          <p:cNvSpPr/>
          <p:nvPr/>
        </p:nvSpPr>
        <p:spPr>
          <a:xfrm>
            <a:off x="190685" y="4035984"/>
            <a:ext cx="3575466"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sz="1400" dirty="0">
                <a:hlinkClick r:id="rId10"/>
              </a:rPr>
              <a:t>NASA tests air traffic control system for drones</a:t>
            </a:r>
            <a:endParaRPr lang="en-US" sz="1400" dirty="0"/>
          </a:p>
        </p:txBody>
      </p:sp>
    </p:spTree>
    <p:extLst>
      <p:ext uri="{BB962C8B-B14F-4D97-AF65-F5344CB8AC3E}">
        <p14:creationId xmlns:p14="http://schemas.microsoft.com/office/powerpoint/2010/main" val="1825338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1" descr="C:\BShaw\My_Maps\Leveling\images\LevelingByOrder_fina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3361" y="309354"/>
            <a:ext cx="8183166" cy="6137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0" y="0"/>
            <a:ext cx="12192000" cy="1325974"/>
          </a:xfrm>
          <a:prstGeom prst="rect">
            <a:avLst/>
          </a:prstGeom>
          <a:solidFill>
            <a:schemeClr val="accent1">
              <a:lumMod val="20000"/>
              <a:lumOff val="80000"/>
            </a:schemeClr>
          </a:solidFill>
          <a:ln/>
        </p:spPr>
        <p:style>
          <a:lnRef idx="2">
            <a:schemeClr val="accent1"/>
          </a:lnRef>
          <a:fillRef idx="1">
            <a:schemeClr val="lt1"/>
          </a:fillRef>
          <a:effectRef idx="0">
            <a:schemeClr val="accent1"/>
          </a:effectRef>
          <a:fontRef idx="minor">
            <a:schemeClr val="dk1"/>
          </a:fontRef>
        </p:style>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b="0" i="0" u="none" strike="noStrike" kern="1200" cap="none" spc="0" normalizeH="0" noProof="0" dirty="0" smtClean="0">
                <a:ln>
                  <a:noFill/>
                </a:ln>
                <a:solidFill>
                  <a:prstClr val="black"/>
                </a:solidFill>
                <a:effectLst/>
                <a:uLnTx/>
                <a:uFillTx/>
                <a:ea typeface="+mj-ea"/>
                <a:cs typeface="Helvetica" panose="020B0604020202020204" pitchFamily="34" charset="0"/>
              </a:rPr>
              <a:t>NAVD 88 is Based on Continental Scale </a:t>
            </a:r>
          </a:p>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b="0" i="0" u="none" strike="noStrike" kern="1200" cap="none" spc="0" normalizeH="0" noProof="0" dirty="0" smtClean="0">
                <a:ln>
                  <a:noFill/>
                </a:ln>
                <a:solidFill>
                  <a:prstClr val="black"/>
                </a:solidFill>
                <a:effectLst/>
                <a:uLnTx/>
                <a:uFillTx/>
                <a:ea typeface="+mj-ea"/>
                <a:cs typeface="Helvetica" panose="020B0604020202020204" pitchFamily="34" charset="0"/>
              </a:rPr>
              <a:t>Geodetic Leveling</a:t>
            </a:r>
            <a:endParaRPr kumimoji="0" lang="en-US" b="0" i="0" u="none" strike="noStrike" kern="1200" cap="none" spc="0" normalizeH="0" baseline="0" noProof="0" dirty="0">
              <a:ln>
                <a:noFill/>
              </a:ln>
              <a:solidFill>
                <a:prstClr val="black"/>
              </a:solidFill>
              <a:effectLst/>
              <a:uLnTx/>
              <a:uFillTx/>
              <a:ea typeface="+mj-ea"/>
              <a:cs typeface="Helvetica" panose="020B0604020202020204" pitchFamily="34" charset="0"/>
            </a:endParaRPr>
          </a:p>
        </p:txBody>
      </p:sp>
      <p:sp>
        <p:nvSpPr>
          <p:cNvPr id="4" name="Rounded Rectangle 3"/>
          <p:cNvSpPr/>
          <p:nvPr/>
        </p:nvSpPr>
        <p:spPr>
          <a:xfrm>
            <a:off x="8915399" y="5208104"/>
            <a:ext cx="3276601" cy="1622683"/>
          </a:xfrm>
          <a:prstGeom prst="roundRect">
            <a:avLst/>
          </a:prstGeom>
          <a:blipFill rotWithShape="1">
            <a:blip r:embed="rId5" cstate="print">
              <a:extLst>
                <a:ext uri="{28A0092B-C50C-407E-A947-70E740481C1C}">
                  <a14:useLocalDpi xmlns:a14="http://schemas.microsoft.com/office/drawing/2010/main" val="0"/>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2" name="Picture 1"/>
          <p:cNvPicPr>
            <a:picLocks noChangeAspect="1"/>
          </p:cNvPicPr>
          <p:nvPr/>
        </p:nvPicPr>
        <p:blipFill rotWithShape="1">
          <a:blip r:embed="rId6"/>
          <a:srcRect t="17257"/>
          <a:stretch/>
        </p:blipFill>
        <p:spPr>
          <a:xfrm>
            <a:off x="0" y="4986100"/>
            <a:ext cx="3498574" cy="1871902"/>
          </a:xfrm>
          <a:prstGeom prst="rect">
            <a:avLst/>
          </a:prstGeom>
        </p:spPr>
      </p:pic>
      <p:sp>
        <p:nvSpPr>
          <p:cNvPr id="5" name="Rectangle 4"/>
          <p:cNvSpPr/>
          <p:nvPr/>
        </p:nvSpPr>
        <p:spPr>
          <a:xfrm>
            <a:off x="0" y="1422228"/>
            <a:ext cx="2727158" cy="34163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dirty="0" smtClean="0">
                <a:solidFill>
                  <a:prstClr val="black"/>
                </a:solidFill>
                <a:latin typeface="Helvetica" panose="020B0604020202020204" pitchFamily="34" charset="0"/>
                <a:ea typeface="+mj-ea"/>
                <a:cs typeface="Helvetica" panose="020B0604020202020204" pitchFamily="34" charset="0"/>
              </a:rPr>
              <a:t>Current Vertical Datums:</a:t>
            </a:r>
          </a:p>
          <a:p>
            <a:r>
              <a:rPr lang="en-US" b="1" dirty="0" smtClean="0">
                <a:solidFill>
                  <a:prstClr val="black"/>
                </a:solidFill>
                <a:latin typeface="Helvetica" panose="020B0604020202020204" pitchFamily="34" charset="0"/>
                <a:ea typeface="+mj-ea"/>
                <a:cs typeface="Helvetica" panose="020B0604020202020204" pitchFamily="34" charset="0"/>
              </a:rPr>
              <a:t>NAVD88</a:t>
            </a:r>
          </a:p>
          <a:p>
            <a:pPr marL="285750" indent="-285750">
              <a:buFont typeface="Arial" panose="020B0604020202020204" pitchFamily="34" charset="0"/>
              <a:buChar char="•"/>
            </a:pPr>
            <a:r>
              <a:rPr lang="en-US" dirty="0" smtClean="0">
                <a:solidFill>
                  <a:prstClr val="black"/>
                </a:solidFill>
                <a:latin typeface="Helvetica" panose="020B0604020202020204" pitchFamily="34" charset="0"/>
                <a:ea typeface="+mj-ea"/>
                <a:cs typeface="Helvetica" panose="020B0604020202020204" pitchFamily="34" charset="0"/>
              </a:rPr>
              <a:t>CONUS &amp; AK</a:t>
            </a:r>
          </a:p>
          <a:p>
            <a:r>
              <a:rPr lang="en-US" b="1" dirty="0" smtClean="0">
                <a:solidFill>
                  <a:prstClr val="black"/>
                </a:solidFill>
                <a:latin typeface="Helvetica" panose="020B0604020202020204" pitchFamily="34" charset="0"/>
                <a:ea typeface="+mj-ea"/>
                <a:cs typeface="Helvetica" panose="020B0604020202020204" pitchFamily="34" charset="0"/>
              </a:rPr>
              <a:t>PRVD02</a:t>
            </a:r>
          </a:p>
          <a:p>
            <a:pPr marL="285750" indent="-285750">
              <a:buFont typeface="Arial" panose="020B0604020202020204" pitchFamily="34" charset="0"/>
              <a:buChar char="•"/>
            </a:pPr>
            <a:r>
              <a:rPr lang="en-US" dirty="0" smtClean="0">
                <a:solidFill>
                  <a:prstClr val="black"/>
                </a:solidFill>
                <a:latin typeface="Helvetica" panose="020B0604020202020204" pitchFamily="34" charset="0"/>
                <a:ea typeface="+mj-ea"/>
                <a:cs typeface="Helvetica" panose="020B0604020202020204" pitchFamily="34" charset="0"/>
              </a:rPr>
              <a:t>Puerto Rico</a:t>
            </a:r>
          </a:p>
          <a:p>
            <a:r>
              <a:rPr lang="en-US" b="1" dirty="0" smtClean="0">
                <a:solidFill>
                  <a:prstClr val="black"/>
                </a:solidFill>
                <a:latin typeface="Helvetica" panose="020B0604020202020204" pitchFamily="34" charset="0"/>
                <a:ea typeface="+mj-ea"/>
                <a:cs typeface="Helvetica" panose="020B0604020202020204" pitchFamily="34" charset="0"/>
              </a:rPr>
              <a:t>VIVD09</a:t>
            </a:r>
          </a:p>
          <a:p>
            <a:pPr marL="285750" indent="-285750">
              <a:buFont typeface="Arial" panose="020B0604020202020204" pitchFamily="34" charset="0"/>
              <a:buChar char="•"/>
            </a:pPr>
            <a:r>
              <a:rPr lang="en-US" dirty="0" smtClean="0">
                <a:solidFill>
                  <a:prstClr val="black"/>
                </a:solidFill>
                <a:latin typeface="Helvetica" panose="020B0604020202020204" pitchFamily="34" charset="0"/>
                <a:ea typeface="+mj-ea"/>
                <a:cs typeface="Helvetica" panose="020B0604020202020204" pitchFamily="34" charset="0"/>
              </a:rPr>
              <a:t>US Virgin Islands</a:t>
            </a:r>
          </a:p>
          <a:p>
            <a:r>
              <a:rPr lang="en-US" b="1" dirty="0">
                <a:solidFill>
                  <a:prstClr val="black"/>
                </a:solidFill>
                <a:latin typeface="Helvetica" panose="020B0604020202020204" pitchFamily="34" charset="0"/>
                <a:ea typeface="+mj-ea"/>
                <a:cs typeface="Helvetica" panose="020B0604020202020204" pitchFamily="34" charset="0"/>
              </a:rPr>
              <a:t>GUVD04</a:t>
            </a:r>
          </a:p>
          <a:p>
            <a:pPr marL="285750" indent="-285750">
              <a:buFont typeface="Arial" panose="020B0604020202020204" pitchFamily="34" charset="0"/>
              <a:buChar char="•"/>
            </a:pPr>
            <a:r>
              <a:rPr lang="en-US" dirty="0">
                <a:solidFill>
                  <a:prstClr val="black"/>
                </a:solidFill>
                <a:latin typeface="Helvetica" panose="020B0604020202020204" pitchFamily="34" charset="0"/>
                <a:ea typeface="+mj-ea"/>
                <a:cs typeface="Helvetica" panose="020B0604020202020204" pitchFamily="34" charset="0"/>
              </a:rPr>
              <a:t>Guam</a:t>
            </a:r>
          </a:p>
          <a:p>
            <a:r>
              <a:rPr lang="en-US" b="1" dirty="0" smtClean="0">
                <a:solidFill>
                  <a:prstClr val="black"/>
                </a:solidFill>
                <a:latin typeface="Helvetica" panose="020B0604020202020204" pitchFamily="34" charset="0"/>
                <a:ea typeface="+mj-ea"/>
                <a:cs typeface="Helvetica" panose="020B0604020202020204" pitchFamily="34" charset="0"/>
              </a:rPr>
              <a:t>NMVD03 </a:t>
            </a:r>
          </a:p>
          <a:p>
            <a:pPr marL="285750" indent="-285750">
              <a:buFont typeface="Arial" panose="020B0604020202020204" pitchFamily="34" charset="0"/>
              <a:buChar char="•"/>
            </a:pPr>
            <a:r>
              <a:rPr lang="en-US" dirty="0" smtClean="0">
                <a:solidFill>
                  <a:prstClr val="black"/>
                </a:solidFill>
                <a:latin typeface="Helvetica" panose="020B0604020202020204" pitchFamily="34" charset="0"/>
                <a:ea typeface="+mj-ea"/>
                <a:cs typeface="Helvetica" panose="020B0604020202020204" pitchFamily="34" charset="0"/>
              </a:rPr>
              <a:t>Commonwealth of the Northern Marianas</a:t>
            </a:r>
            <a:endParaRPr lang="en-US" dirty="0"/>
          </a:p>
        </p:txBody>
      </p:sp>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28989" t="19417"/>
          <a:stretch/>
        </p:blipFill>
        <p:spPr>
          <a:xfrm>
            <a:off x="8915399" y="4042106"/>
            <a:ext cx="3276601" cy="2788681"/>
          </a:xfrm>
          <a:prstGeom prst="rect">
            <a:avLst/>
          </a:prstGeom>
        </p:spPr>
      </p:pic>
    </p:spTree>
    <p:extLst>
      <p:ext uri="{BB962C8B-B14F-4D97-AF65-F5344CB8AC3E}">
        <p14:creationId xmlns:p14="http://schemas.microsoft.com/office/powerpoint/2010/main" val="282850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Why 2022 NSRS Modernization?</a:t>
            </a:r>
            <a:endParaRPr lang="en-US" dirty="0"/>
          </a:p>
        </p:txBody>
      </p:sp>
      <p:sp>
        <p:nvSpPr>
          <p:cNvPr id="6" name="Text Placeholder 5"/>
          <p:cNvSpPr>
            <a:spLocks noGrp="1"/>
          </p:cNvSpPr>
          <p:nvPr>
            <p:ph idx="1"/>
          </p:nvPr>
        </p:nvSpPr>
        <p:spPr>
          <a:xfrm>
            <a:off x="4677" y="1417639"/>
            <a:ext cx="5024522" cy="4195424"/>
          </a:xfrm>
        </p:spPr>
        <p:txBody>
          <a:bodyPr>
            <a:noAutofit/>
          </a:bodyPr>
          <a:lstStyle/>
          <a:p>
            <a:pPr marL="0" indent="0" algn="ctr">
              <a:buNone/>
            </a:pPr>
            <a:endParaRPr lang="en-US" sz="2800" dirty="0" smtClean="0"/>
          </a:p>
          <a:p>
            <a:pPr marL="0" indent="0" algn="ctr">
              <a:buNone/>
            </a:pPr>
            <a:r>
              <a:rPr lang="en-US" sz="2800" dirty="0" smtClean="0"/>
              <a:t>NSRS </a:t>
            </a:r>
            <a:r>
              <a:rPr lang="en-US" sz="2800" dirty="0"/>
              <a:t>Modernization will better serve communities in regions experiencing </a:t>
            </a:r>
            <a:r>
              <a:rPr lang="en-US" sz="2800" dirty="0" smtClean="0"/>
              <a:t>vertical land </a:t>
            </a:r>
            <a:r>
              <a:rPr lang="en-US" sz="2800" dirty="0"/>
              <a:t>motion such as subsidence or uplift. </a:t>
            </a:r>
          </a:p>
          <a:p>
            <a:pPr marL="0" indent="0">
              <a:buNone/>
            </a:pPr>
            <a:endParaRPr lang="en-US" sz="2400" dirty="0" smtClean="0"/>
          </a:p>
          <a:p>
            <a:pPr marL="0" indent="0" algn="ctr">
              <a:buNone/>
            </a:pPr>
            <a:r>
              <a:rPr lang="en-US" sz="2800" dirty="0" smtClean="0"/>
              <a:t>Main </a:t>
            </a:r>
            <a:r>
              <a:rPr lang="en-US" sz="2800" dirty="0"/>
              <a:t>Driver: </a:t>
            </a:r>
            <a:r>
              <a:rPr lang="en-US" sz="2800" dirty="0" smtClean="0"/>
              <a:t>Align with </a:t>
            </a:r>
            <a:r>
              <a:rPr lang="en-US" sz="2800" i="1" dirty="0" smtClean="0"/>
              <a:t>Global </a:t>
            </a:r>
            <a:r>
              <a:rPr lang="en-US" sz="2800" i="1" dirty="0"/>
              <a:t>Navigation Satellite Systems (</a:t>
            </a:r>
            <a:r>
              <a:rPr lang="en-US" sz="2800" i="1" dirty="0" smtClean="0"/>
              <a:t>GNSS)</a:t>
            </a:r>
            <a:endParaRPr lang="en-US" sz="2800" i="1" dirty="0"/>
          </a:p>
          <a:p>
            <a:pPr marL="285750" indent="-285750">
              <a:buFont typeface="Arial" panose="020B0604020202020204" pitchFamily="34" charset="0"/>
              <a:buChar char="•"/>
            </a:pPr>
            <a:endParaRPr lang="en-US" sz="2400" b="1" dirty="0" smtClean="0"/>
          </a:p>
          <a:p>
            <a:pPr marL="285750" indent="-285750">
              <a:buFont typeface="Arial" panose="020B0604020202020204" pitchFamily="34" charset="0"/>
              <a:buChar char="•"/>
            </a:pPr>
            <a:endParaRPr lang="en-US" sz="2400" b="1" dirty="0" smtClean="0"/>
          </a:p>
          <a:p>
            <a:pPr marL="0" indent="0">
              <a:buNone/>
            </a:pPr>
            <a:r>
              <a:rPr lang="en-US" sz="3200" b="1" dirty="0" smtClean="0"/>
              <a:t>		</a:t>
            </a:r>
            <a:endParaRPr lang="en-US" sz="2400" b="1" dirty="0" smtClean="0"/>
          </a:p>
          <a:p>
            <a:pPr marL="285750" indent="-285750">
              <a:buFont typeface="Arial" panose="020B0604020202020204" pitchFamily="34" charset="0"/>
              <a:buChar char="•"/>
            </a:pPr>
            <a:endParaRPr lang="en-US" sz="2400" b="1" dirty="0"/>
          </a:p>
          <a:p>
            <a:pPr marL="285750" lvl="6" indent="-285750">
              <a:buFont typeface="Arial" panose="020B0604020202020204" pitchFamily="34" charset="0"/>
              <a:buChar char="•"/>
            </a:pPr>
            <a:endParaRPr lang="en-US" sz="2400" b="1" dirty="0" smtClean="0"/>
          </a:p>
        </p:txBody>
      </p:sp>
      <p:sp>
        <p:nvSpPr>
          <p:cNvPr id="4" name="Slide Number Placeholder 3"/>
          <p:cNvSpPr>
            <a:spLocks noGrp="1"/>
          </p:cNvSpPr>
          <p:nvPr>
            <p:ph type="sldNum" sz="quarter" idx="12"/>
          </p:nvPr>
        </p:nvSpPr>
        <p:spPr>
          <a:xfrm>
            <a:off x="9347200" y="6245225"/>
            <a:ext cx="2844800" cy="476250"/>
          </a:xfrm>
        </p:spPr>
        <p:txBody>
          <a:bodyPr/>
          <a:lstStyle/>
          <a:p>
            <a:pPr marL="0" lvl="0" indent="0" algn="r" rtl="0">
              <a:spcBef>
                <a:spcPts val="0"/>
              </a:spcBef>
              <a:spcAft>
                <a:spcPts val="0"/>
              </a:spcAft>
              <a:buNone/>
            </a:pPr>
            <a:fld id="{00000000-1234-1234-1234-123412341234}" type="slidenum">
              <a:rPr lang="en-US" smtClean="0"/>
              <a:t>7</a:t>
            </a:fld>
            <a:endParaRPr lang="en-US"/>
          </a:p>
        </p:txBody>
      </p:sp>
      <p:pic>
        <p:nvPicPr>
          <p:cNvPr id="7" name="Picture 6"/>
          <p:cNvPicPr>
            <a:picLocks noChangeAspect="1"/>
          </p:cNvPicPr>
          <p:nvPr/>
        </p:nvPicPr>
        <p:blipFill>
          <a:blip r:embed="rId3"/>
          <a:stretch>
            <a:fillRect/>
          </a:stretch>
        </p:blipFill>
        <p:spPr>
          <a:xfrm>
            <a:off x="5037905" y="1417640"/>
            <a:ext cx="7013262" cy="4702074"/>
          </a:xfrm>
          <a:prstGeom prst="rect">
            <a:avLst/>
          </a:prstGeom>
        </p:spPr>
      </p:pic>
      <p:sp>
        <p:nvSpPr>
          <p:cNvPr id="3" name="Rectangle 2"/>
          <p:cNvSpPr/>
          <p:nvPr/>
        </p:nvSpPr>
        <p:spPr>
          <a:xfrm>
            <a:off x="937533" y="5994201"/>
            <a:ext cx="10316933" cy="646331"/>
          </a:xfrm>
          <a:prstGeom prst="rect">
            <a:avLst/>
          </a:prstGeom>
        </p:spPr>
        <p:txBody>
          <a:bodyPr wrap="square">
            <a:spAutoFit/>
          </a:bodyPr>
          <a:lstStyle/>
          <a:p>
            <a:pPr lvl="0" defTabSz="609585">
              <a:spcBef>
                <a:spcPct val="20000"/>
              </a:spcBef>
            </a:pPr>
            <a:r>
              <a:rPr lang="en-US" sz="3600" b="1" dirty="0">
                <a:solidFill>
                  <a:prstClr val="black"/>
                </a:solidFill>
              </a:rPr>
              <a:t>ACCESS	</a:t>
            </a:r>
            <a:r>
              <a:rPr lang="en-US" sz="3600" b="1" dirty="0" smtClean="0">
                <a:solidFill>
                  <a:prstClr val="black"/>
                </a:solidFill>
              </a:rPr>
              <a:t>	</a:t>
            </a:r>
            <a:r>
              <a:rPr lang="en-US" sz="3600" b="1" dirty="0">
                <a:solidFill>
                  <a:prstClr val="black"/>
                </a:solidFill>
              </a:rPr>
              <a:t>	ACCURACY		CONSISTENCY</a:t>
            </a:r>
          </a:p>
        </p:txBody>
      </p:sp>
    </p:spTree>
    <p:extLst>
      <p:ext uri="{BB962C8B-B14F-4D97-AF65-F5344CB8AC3E}">
        <p14:creationId xmlns:p14="http://schemas.microsoft.com/office/powerpoint/2010/main" val="433414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62" name="TextBox 1"/>
          <p:cNvSpPr txBox="1"/>
          <p:nvPr/>
        </p:nvSpPr>
        <p:spPr>
          <a:xfrm>
            <a:off x="164385" y="411941"/>
            <a:ext cx="11785276"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rIns="60959" anchor="ctr">
            <a:spAutoFit/>
          </a:bodyPr>
          <a:lstStyle>
            <a:lvl1pPr>
              <a:defRPr sz="4400">
                <a:solidFill>
                  <a:srgbClr val="17375E"/>
                </a:solidFill>
                <a:latin typeface="Times New Roman"/>
                <a:ea typeface="Times New Roman"/>
                <a:cs typeface="Times New Roman"/>
                <a:sym typeface="Times New Roman"/>
              </a:defRPr>
            </a:lvl1pPr>
          </a:lstStyle>
          <a:p>
            <a:pPr algn="ctr" defTabSz="609585" hangingPunct="0"/>
            <a:r>
              <a:rPr lang="en-US" sz="4000" u="sng" dirty="0" smtClean="0">
                <a:solidFill>
                  <a:schemeClr val="tx1"/>
                </a:solidFill>
                <a:latin typeface="+mj-lt"/>
                <a:ea typeface="+mj-ea"/>
                <a:cs typeface="+mj-cs"/>
              </a:rPr>
              <a:t>Approximate</a:t>
            </a:r>
            <a:r>
              <a:rPr lang="en-US" sz="4000" dirty="0" smtClean="0">
                <a:solidFill>
                  <a:schemeClr val="tx1"/>
                </a:solidFill>
                <a:latin typeface="+mj-lt"/>
                <a:ea typeface="+mj-ea"/>
                <a:cs typeface="+mj-cs"/>
              </a:rPr>
              <a:t> Predicted Differences between Old &amp; New:</a:t>
            </a:r>
            <a:endParaRPr lang="en-US" sz="4000" dirty="0">
              <a:solidFill>
                <a:schemeClr val="tx1"/>
              </a:solidFill>
              <a:latin typeface="+mj-lt"/>
              <a:ea typeface="+mj-ea"/>
              <a:cs typeface="+mj-cs"/>
            </a:endParaRPr>
          </a:p>
          <a:p>
            <a:pPr algn="ctr" defTabSz="609585" hangingPunct="0"/>
            <a:r>
              <a:rPr lang="en-US" sz="4000" dirty="0">
                <a:solidFill>
                  <a:schemeClr val="tx1"/>
                </a:solidFill>
                <a:latin typeface="+mj-lt"/>
                <a:ea typeface="+mj-ea"/>
                <a:cs typeface="+mj-cs"/>
              </a:rPr>
              <a:t>NAVD 88 minus NAPGD2022</a:t>
            </a:r>
            <a:endParaRPr sz="4000" dirty="0">
              <a:solidFill>
                <a:schemeClr val="tx1"/>
              </a:solidFill>
              <a:latin typeface="+mj-lt"/>
              <a:ea typeface="+mj-ea"/>
              <a:cs typeface="+mj-cs"/>
            </a:endParaRPr>
          </a:p>
        </p:txBody>
      </p:sp>
      <p:grpSp>
        <p:nvGrpSpPr>
          <p:cNvPr id="4" name="Group 3"/>
          <p:cNvGrpSpPr/>
          <p:nvPr/>
        </p:nvGrpSpPr>
        <p:grpSpPr>
          <a:xfrm>
            <a:off x="1188531" y="1673824"/>
            <a:ext cx="10273708" cy="3978902"/>
            <a:chOff x="-1629130" y="1348628"/>
            <a:chExt cx="13821131" cy="5160296"/>
          </a:xfrm>
        </p:grpSpPr>
        <p:pic>
          <p:nvPicPr>
            <p:cNvPr id="2050" name="Picture 2" descr="https://geodesy.noaa.gov/datums/newdatums/images/HorizontalNorthAmericanPlate.jpg"/>
            <p:cNvPicPr>
              <a:picLocks noChangeAspect="1" noChangeArrowheads="1"/>
            </p:cNvPicPr>
            <p:nvPr/>
          </p:nvPicPr>
          <p:blipFill rotWithShape="1">
            <a:blip r:embed="rId4">
              <a:extLst>
                <a:ext uri="{28A0092B-C50C-407E-A947-70E740481C1C}">
                  <a14:useLocalDpi xmlns:a14="http://schemas.microsoft.com/office/drawing/2010/main" val="0"/>
                </a:ext>
              </a:extLst>
            </a:blip>
            <a:srcRect l="24138"/>
            <a:stretch/>
          </p:blipFill>
          <p:spPr bwMode="auto">
            <a:xfrm>
              <a:off x="0" y="1348628"/>
              <a:ext cx="4836259" cy="47706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3205" y="1348629"/>
              <a:ext cx="7428796" cy="4952529"/>
            </a:xfrm>
            <a:prstGeom prst="rect">
              <a:avLst/>
            </a:prstGeom>
          </p:spPr>
        </p:pic>
        <p:sp>
          <p:nvSpPr>
            <p:cNvPr id="3" name="TextBox 2"/>
            <p:cNvSpPr txBox="1"/>
            <p:nvPr/>
          </p:nvSpPr>
          <p:spPr>
            <a:xfrm>
              <a:off x="-1629130" y="5870271"/>
              <a:ext cx="4526073" cy="6386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hangingPunct="0"/>
              <a:r>
                <a:rPr lang="en-US" sz="2400" kern="0" dirty="0" smtClean="0">
                  <a:solidFill>
                    <a:srgbClr val="17375E"/>
                  </a:solidFill>
                  <a:latin typeface="Times New Roman" panose="02020603050405020304" pitchFamily="18" charset="0"/>
                  <a:cs typeface="Times New Roman" panose="02020603050405020304" pitchFamily="18" charset="0"/>
                  <a:sym typeface="Calibri"/>
                </a:rPr>
                <a:t>~0.4 </a:t>
              </a:r>
              <a:r>
                <a:rPr lang="en-US" sz="2400" kern="0" dirty="0">
                  <a:solidFill>
                    <a:srgbClr val="17375E"/>
                  </a:solidFill>
                  <a:latin typeface="Times New Roman" panose="02020603050405020304" pitchFamily="18" charset="0"/>
                  <a:cs typeface="Times New Roman" panose="02020603050405020304" pitchFamily="18" charset="0"/>
                  <a:sym typeface="Calibri"/>
                </a:rPr>
                <a:t>to 2</a:t>
              </a:r>
              <a:r>
                <a:rPr lang="en-US" sz="2400" kern="0" dirty="0" smtClean="0">
                  <a:solidFill>
                    <a:srgbClr val="17375E"/>
                  </a:solidFill>
                  <a:latin typeface="Times New Roman" panose="02020603050405020304" pitchFamily="18" charset="0"/>
                  <a:cs typeface="Times New Roman" panose="02020603050405020304" pitchFamily="18" charset="0"/>
                  <a:sym typeface="Calibri"/>
                </a:rPr>
                <a:t> </a:t>
              </a:r>
              <a:r>
                <a:rPr lang="en-US" sz="2400" kern="0" dirty="0">
                  <a:solidFill>
                    <a:srgbClr val="17375E"/>
                  </a:solidFill>
                  <a:latin typeface="Times New Roman" panose="02020603050405020304" pitchFamily="18" charset="0"/>
                  <a:cs typeface="Times New Roman" panose="02020603050405020304" pitchFamily="18" charset="0"/>
                  <a:sym typeface="Calibri"/>
                </a:rPr>
                <a:t>meters </a:t>
              </a:r>
              <a:r>
                <a:rPr lang="en-US" sz="2400" kern="0" dirty="0" smtClean="0">
                  <a:solidFill>
                    <a:srgbClr val="17375E"/>
                  </a:solidFill>
                  <a:latin typeface="Times New Roman" panose="02020603050405020304" pitchFamily="18" charset="0"/>
                  <a:cs typeface="Times New Roman" panose="02020603050405020304" pitchFamily="18" charset="0"/>
                  <a:sym typeface="Calibri"/>
                </a:rPr>
                <a:t>in Alaska</a:t>
              </a:r>
              <a:endParaRPr lang="en-US" sz="2400" kern="0" dirty="0">
                <a:solidFill>
                  <a:srgbClr val="17375E"/>
                </a:solidFill>
                <a:latin typeface="Times New Roman" panose="02020603050405020304" pitchFamily="18" charset="0"/>
                <a:cs typeface="Times New Roman" panose="02020603050405020304" pitchFamily="18" charset="0"/>
                <a:sym typeface="Calibri"/>
              </a:endParaRPr>
            </a:p>
          </p:txBody>
        </p:sp>
        <p:sp>
          <p:nvSpPr>
            <p:cNvPr id="6" name="TextBox 5"/>
            <p:cNvSpPr txBox="1"/>
            <p:nvPr/>
          </p:nvSpPr>
          <p:spPr>
            <a:xfrm>
              <a:off x="6520492" y="5862804"/>
              <a:ext cx="4357864" cy="6386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hangingPunct="0"/>
              <a:r>
                <a:rPr lang="en-US" sz="2400" kern="0" dirty="0">
                  <a:solidFill>
                    <a:srgbClr val="17375E"/>
                  </a:solidFill>
                  <a:latin typeface="Times New Roman" panose="02020603050405020304" pitchFamily="18" charset="0"/>
                  <a:cs typeface="Times New Roman" panose="02020603050405020304" pitchFamily="18" charset="0"/>
                  <a:sym typeface="Calibri"/>
                </a:rPr>
                <a:t>~</a:t>
              </a:r>
              <a:r>
                <a:rPr lang="en-US" sz="2400" kern="0" dirty="0" smtClean="0">
                  <a:solidFill>
                    <a:srgbClr val="17375E"/>
                  </a:solidFill>
                  <a:latin typeface="Times New Roman" panose="02020603050405020304" pitchFamily="18" charset="0"/>
                  <a:cs typeface="Times New Roman" panose="02020603050405020304" pitchFamily="18" charset="0"/>
                  <a:sym typeface="Calibri"/>
                </a:rPr>
                <a:t>0 </a:t>
              </a:r>
              <a:r>
                <a:rPr lang="en-US" sz="2400" kern="0" dirty="0">
                  <a:solidFill>
                    <a:srgbClr val="17375E"/>
                  </a:solidFill>
                  <a:latin typeface="Times New Roman" panose="02020603050405020304" pitchFamily="18" charset="0"/>
                  <a:cs typeface="Times New Roman" panose="02020603050405020304" pitchFamily="18" charset="0"/>
                  <a:sym typeface="Calibri"/>
                </a:rPr>
                <a:t>to 1.3 meters CONUS</a:t>
              </a:r>
            </a:p>
          </p:txBody>
        </p:sp>
      </p:grpSp>
      <p:sp>
        <p:nvSpPr>
          <p:cNvPr id="5" name="TextBox 4"/>
          <p:cNvSpPr txBox="1"/>
          <p:nvPr/>
        </p:nvSpPr>
        <p:spPr>
          <a:xfrm>
            <a:off x="123090" y="5583714"/>
            <a:ext cx="11867857" cy="1384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uFillTx/>
                <a:latin typeface="+mj-lt"/>
                <a:ea typeface="+mj-ea"/>
                <a:cs typeface="+mj-cs"/>
                <a:sym typeface="Calibri"/>
              </a:rPr>
              <a:t>GPSonBM data collection efforts are focused on the vertical datum transformations to resolve the</a:t>
            </a:r>
            <a:r>
              <a:rPr kumimoji="0" lang="en-US" sz="2800" b="0" i="0" u="none" strike="noStrike" cap="none" spc="0" normalizeH="0" dirty="0" smtClean="0">
                <a:ln>
                  <a:noFill/>
                </a:ln>
                <a:solidFill>
                  <a:srgbClr val="000000"/>
                </a:solidFill>
                <a:effectLst/>
                <a:uFillTx/>
                <a:latin typeface="+mj-lt"/>
                <a:ea typeface="+mj-ea"/>
                <a:cs typeface="+mj-cs"/>
                <a:sym typeface="Calibri"/>
              </a:rPr>
              <a:t> irregular relationship between the surfaces</a:t>
            </a:r>
            <a:r>
              <a:rPr kumimoji="0" lang="en-US" sz="2800" b="0" i="0" u="none" strike="noStrike" cap="none" spc="0" normalizeH="0" baseline="0" dirty="0" smtClean="0">
                <a:ln>
                  <a:noFill/>
                </a:ln>
                <a:solidFill>
                  <a:srgbClr val="000000"/>
                </a:solidFill>
                <a:effectLst/>
                <a:uFillTx/>
                <a:latin typeface="+mj-lt"/>
                <a:ea typeface="+mj-ea"/>
                <a:cs typeface="+mj-cs"/>
                <a:sym typeface="Calibri"/>
              </a:rPr>
              <a:t>. </a:t>
            </a:r>
          </a:p>
          <a:p>
            <a:pPr marL="0" marR="0" indent="0" algn="ctr"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uFillTx/>
                <a:latin typeface="+mj-lt"/>
                <a:ea typeface="+mj-ea"/>
                <a:cs typeface="+mj-cs"/>
                <a:sym typeface="Calibri"/>
              </a:rPr>
              <a:t>Horizontal transformations are smooth and will be done primary with CORS data.</a:t>
            </a:r>
            <a:endParaRPr kumimoji="0" lang="en-US" sz="2800" b="0" i="0" u="none" strike="noStrike" cap="none" spc="0" normalizeH="0" baseline="0" dirty="0">
              <a:ln>
                <a:noFill/>
              </a:ln>
              <a:solidFill>
                <a:srgbClr val="000000"/>
              </a:solidFill>
              <a:effectLst/>
              <a:uFillTx/>
              <a:latin typeface="+mj-lt"/>
              <a:ea typeface="+mj-ea"/>
              <a:cs typeface="+mj-cs"/>
              <a:sym typeface="Calibri"/>
            </a:endParaRPr>
          </a:p>
        </p:txBody>
      </p:sp>
      <p:pic>
        <p:nvPicPr>
          <p:cNvPr id="9" name="Content Placeholder 9"/>
          <p:cNvPicPr>
            <a:picLocks noChangeAspect="1"/>
          </p:cNvPicPr>
          <p:nvPr/>
        </p:nvPicPr>
        <p:blipFill>
          <a:blip r:embed="rId6"/>
          <a:stretch>
            <a:fillRect/>
          </a:stretch>
        </p:blipFill>
        <p:spPr bwMode="auto">
          <a:xfrm>
            <a:off x="589886" y="1673823"/>
            <a:ext cx="5175607" cy="358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1908074"/>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81" name="TextBox 1"/>
          <p:cNvSpPr txBox="1"/>
          <p:nvPr/>
        </p:nvSpPr>
        <p:spPr>
          <a:xfrm>
            <a:off x="36223" y="463439"/>
            <a:ext cx="12155777" cy="144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59" rIns="60959" anchor="ctr">
            <a:spAutoFit/>
          </a:bodyPr>
          <a:lstStyle>
            <a:lvl1pPr>
              <a:defRPr sz="4400">
                <a:solidFill>
                  <a:srgbClr val="17375E"/>
                </a:solidFill>
                <a:latin typeface="Times New Roman"/>
                <a:ea typeface="Times New Roman"/>
                <a:cs typeface="Times New Roman"/>
                <a:sym typeface="Times New Roman"/>
              </a:defRPr>
            </a:lvl1pPr>
          </a:lstStyle>
          <a:p>
            <a:pPr algn="ctr" defTabSz="609585" hangingPunct="0"/>
            <a:r>
              <a:rPr lang="en-US" dirty="0">
                <a:solidFill>
                  <a:schemeClr val="tx1"/>
                </a:solidFill>
                <a:latin typeface="+mj-lt"/>
                <a:ea typeface="+mj-ea"/>
                <a:cs typeface="+mj-cs"/>
              </a:rPr>
              <a:t>GPSonBM </a:t>
            </a:r>
            <a:r>
              <a:rPr lang="en-US" u="sng" dirty="0" smtClean="0">
                <a:solidFill>
                  <a:schemeClr val="tx1"/>
                </a:solidFill>
                <a:latin typeface="+mj-lt"/>
                <a:ea typeface="+mj-ea"/>
                <a:cs typeface="+mj-cs"/>
              </a:rPr>
              <a:t>Measurements</a:t>
            </a:r>
            <a:r>
              <a:rPr lang="en-US" dirty="0" smtClean="0">
                <a:solidFill>
                  <a:schemeClr val="tx1"/>
                </a:solidFill>
                <a:latin typeface="+mj-lt"/>
                <a:ea typeface="+mj-ea"/>
                <a:cs typeface="+mj-cs"/>
              </a:rPr>
              <a:t> Connect</a:t>
            </a:r>
          </a:p>
          <a:p>
            <a:pPr algn="ctr" defTabSz="609585" hangingPunct="0"/>
            <a:r>
              <a:rPr lang="en-US" dirty="0" smtClean="0">
                <a:solidFill>
                  <a:schemeClr val="tx1"/>
                </a:solidFill>
                <a:latin typeface="+mj-lt"/>
                <a:ea typeface="+mj-ea"/>
                <a:cs typeface="+mj-cs"/>
              </a:rPr>
              <a:t>Old </a:t>
            </a:r>
            <a:r>
              <a:rPr lang="en-US" dirty="0">
                <a:solidFill>
                  <a:schemeClr val="tx1"/>
                </a:solidFill>
                <a:latin typeface="+mj-lt"/>
                <a:ea typeface="+mj-ea"/>
                <a:cs typeface="+mj-cs"/>
              </a:rPr>
              <a:t>&amp; New Datums</a:t>
            </a:r>
            <a:endParaRPr dirty="0">
              <a:solidFill>
                <a:schemeClr val="tx1"/>
              </a:solidFill>
              <a:latin typeface="+mj-lt"/>
              <a:ea typeface="+mj-ea"/>
              <a:cs typeface="+mj-cs"/>
            </a:endParaRPr>
          </a:p>
        </p:txBody>
      </p:sp>
      <p:sp>
        <p:nvSpPr>
          <p:cNvPr id="3" name="TextBox 2"/>
          <p:cNvSpPr txBox="1"/>
          <p:nvPr/>
        </p:nvSpPr>
        <p:spPr>
          <a:xfrm>
            <a:off x="220542" y="1736452"/>
            <a:ext cx="11971458" cy="16004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r>
              <a:rPr lang="en-US" sz="3200" dirty="0">
                <a:solidFill>
                  <a:srgbClr val="000000"/>
                </a:solidFill>
                <a:latin typeface="Times New Roman" panose="02020603050405020304" pitchFamily="18" charset="0"/>
              </a:rPr>
              <a:t>Because the relationships between the old and new datums vary by location, the accuracy of the transformations in any particular place is directly related to the density of GPSonBM data available in that area.</a:t>
            </a:r>
            <a:endParaRPr lang="en-US" sz="3200" dirty="0"/>
          </a:p>
        </p:txBody>
      </p:sp>
      <p:pic>
        <p:nvPicPr>
          <p:cNvPr id="12" name="Picture 1" descr="C:\BShaw\My_Maps\Leveling\images\LevelingByOrder_fina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541" y="3416061"/>
            <a:ext cx="4111053" cy="3083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8299" y="3798463"/>
            <a:ext cx="2962977" cy="2222233"/>
          </a:xfrm>
          <a:prstGeom prst="rect">
            <a:avLst/>
          </a:prstGeom>
        </p:spPr>
      </p:pic>
      <p:pic>
        <p:nvPicPr>
          <p:cNvPr id="4" name="Picture 3"/>
          <p:cNvPicPr>
            <a:picLocks noChangeAspect="1"/>
          </p:cNvPicPr>
          <p:nvPr/>
        </p:nvPicPr>
        <p:blipFill>
          <a:blip r:embed="rId6"/>
          <a:stretch>
            <a:fillRect/>
          </a:stretch>
        </p:blipFill>
        <p:spPr>
          <a:xfrm>
            <a:off x="7111276" y="3451605"/>
            <a:ext cx="5080724" cy="3406395"/>
          </a:xfrm>
          <a:prstGeom prst="rect">
            <a:avLst/>
          </a:prstGeom>
        </p:spPr>
      </p:pic>
    </p:spTree>
    <p:extLst>
      <p:ext uri="{BB962C8B-B14F-4D97-AF65-F5344CB8AC3E}">
        <p14:creationId xmlns:p14="http://schemas.microsoft.com/office/powerpoint/2010/main" val="6222224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12993</TotalTime>
  <Words>3203</Words>
  <Application>Microsoft Office PowerPoint</Application>
  <PresentationFormat>Widescreen</PresentationFormat>
  <Paragraphs>385</Paragraphs>
  <Slides>42</Slides>
  <Notes>28</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42</vt:i4>
      </vt:variant>
    </vt:vector>
  </HeadingPairs>
  <TitlesOfParts>
    <vt:vector size="56" baseType="lpstr">
      <vt:lpstr>ＭＳ Ｐゴシック</vt:lpstr>
      <vt:lpstr>ＭＳ Ｐゴシック</vt:lpstr>
      <vt:lpstr>Arial</vt:lpstr>
      <vt:lpstr>Arial Black</vt:lpstr>
      <vt:lpstr>Bradley Hand ITC</vt:lpstr>
      <vt:lpstr>Calibri</vt:lpstr>
      <vt:lpstr>Gill Sans MT</vt:lpstr>
      <vt:lpstr>Helvetica</vt:lpstr>
      <vt:lpstr>Source Sans Pro</vt:lpstr>
      <vt:lpstr>Times New Roman</vt:lpstr>
      <vt:lpstr>Tw Cen MT Condensed</vt:lpstr>
      <vt:lpstr>Verdana</vt:lpstr>
      <vt:lpstr>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Why 2022 NSRS Modernization?</vt:lpstr>
      <vt:lpstr>PowerPoint Presentation</vt:lpstr>
      <vt:lpstr>PowerPoint Presentation</vt:lpstr>
      <vt:lpstr>GPSonBM:  Going From New Data to Better Models and Tools </vt:lpstr>
      <vt:lpstr>PowerPoint Presentation</vt:lpstr>
      <vt:lpstr>PowerPoint Presentation</vt:lpstr>
      <vt:lpstr>PowerPoint Presentation</vt:lpstr>
      <vt:lpstr>PowerPoint Presentation</vt:lpstr>
      <vt:lpstr>GEOID18 Model Improvements</vt:lpstr>
      <vt:lpstr>GEOID18 -Released</vt:lpstr>
      <vt:lpstr>GEOID18 – Grid Check </vt:lpstr>
      <vt:lpstr>2022 Transformation Tool Campaign Goals</vt:lpstr>
      <vt:lpstr>PowerPoint Presentation</vt:lpstr>
      <vt:lpstr>Which Marks First? How Many Observations? </vt:lpstr>
      <vt:lpstr>Existing Data for 2022 Transformation</vt:lpstr>
      <vt:lpstr>GPSonBM 2022 Transformation Tool Campaign</vt:lpstr>
      <vt:lpstr>10 Km Spacing for  2022 Transformation Tool</vt:lpstr>
      <vt:lpstr>10 Km Spacing for  2022 Transformation Tool</vt:lpstr>
      <vt:lpstr>National Coverage and Local Densification</vt:lpstr>
      <vt:lpstr>Update Frequency:  Weekly &amp; Monthly &amp; Quarterly</vt:lpstr>
      <vt:lpstr>PowerPoint Presentation</vt:lpstr>
      <vt:lpstr>PowerPoint Presentation</vt:lpstr>
      <vt:lpstr>PowerPoint Presentation</vt:lpstr>
      <vt:lpstr>PowerPoint Presentation</vt:lpstr>
      <vt:lpstr>Example: Process Static Data in OPUS-Projects</vt:lpstr>
      <vt:lpstr>Example: Upload RTN Vectors to OPUS-Projects</vt:lpstr>
      <vt:lpstr>PowerPoint Presentation</vt:lpstr>
      <vt:lpstr>PowerPoint Presentation</vt:lpstr>
      <vt:lpstr>Use Complete Nomenclature</vt:lpstr>
      <vt:lpstr>Use Complete Nomenclature</vt:lpstr>
      <vt:lpstr>Get Involved!</vt:lpstr>
      <vt:lpstr>Visit the updated GPSonBM Webpage</vt:lpstr>
      <vt:lpstr>PowerPoint Presentation</vt:lpstr>
      <vt:lpstr>PowerPoint Presentation</vt:lpstr>
      <vt:lpstr>FAQ’s #1</vt:lpstr>
      <vt:lpstr>FAQ’s #2</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Ahlgren</dc:creator>
  <cp:lastModifiedBy>Galen Scott</cp:lastModifiedBy>
  <cp:revision>239</cp:revision>
  <dcterms:created xsi:type="dcterms:W3CDTF">2018-08-06T13:27:19Z</dcterms:created>
  <dcterms:modified xsi:type="dcterms:W3CDTF">2020-02-10T23:40:32Z</dcterms:modified>
</cp:coreProperties>
</file>