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6" r:id="rId2"/>
    <p:sldMasterId id="2147483704" r:id="rId3"/>
    <p:sldMasterId id="2147483719" r:id="rId4"/>
    <p:sldMasterId id="2147483731" r:id="rId5"/>
    <p:sldMasterId id="2147483743" r:id="rId6"/>
    <p:sldMasterId id="2147483762" r:id="rId7"/>
    <p:sldMasterId id="2147483780" r:id="rId8"/>
    <p:sldMasterId id="2147483799" r:id="rId9"/>
  </p:sldMasterIdLst>
  <p:notesMasterIdLst>
    <p:notesMasterId r:id="rId51"/>
  </p:notesMasterIdLst>
  <p:sldIdLst>
    <p:sldId id="387" r:id="rId10"/>
    <p:sldId id="376" r:id="rId11"/>
    <p:sldId id="366" r:id="rId12"/>
    <p:sldId id="388" r:id="rId13"/>
    <p:sldId id="389" r:id="rId14"/>
    <p:sldId id="390" r:id="rId15"/>
    <p:sldId id="391" r:id="rId16"/>
    <p:sldId id="392" r:id="rId17"/>
    <p:sldId id="393" r:id="rId18"/>
    <p:sldId id="394" r:id="rId19"/>
    <p:sldId id="350" r:id="rId20"/>
    <p:sldId id="351" r:id="rId21"/>
    <p:sldId id="352" r:id="rId22"/>
    <p:sldId id="353" r:id="rId23"/>
    <p:sldId id="386"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30" r:id="rId38"/>
    <p:sldId id="418" r:id="rId39"/>
    <p:sldId id="419" r:id="rId40"/>
    <p:sldId id="420" r:id="rId41"/>
    <p:sldId id="421" r:id="rId42"/>
    <p:sldId id="422" r:id="rId43"/>
    <p:sldId id="427" r:id="rId44"/>
    <p:sldId id="428" r:id="rId45"/>
    <p:sldId id="429" r:id="rId46"/>
    <p:sldId id="423" r:id="rId47"/>
    <p:sldId id="424" r:id="rId48"/>
    <p:sldId id="425" r:id="rId49"/>
    <p:sldId id="402" r:id="rId5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Presentations\pics\TECH.TIMELINE.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a:t>POSITIONING </a:t>
            </a:r>
            <a:r>
              <a:rPr lang="en-US" sz="2400" dirty="0" smtClean="0"/>
              <a:t>TECHNOLOGY-</a:t>
            </a:r>
          </a:p>
          <a:p>
            <a:pPr>
              <a:defRPr sz="2400"/>
            </a:pPr>
            <a:r>
              <a:rPr lang="en-US" sz="2400" dirty="0" smtClean="0"/>
              <a:t>A CARTOON GRAPH</a:t>
            </a:r>
            <a:endParaRPr lang="en-US" sz="2400" dirty="0"/>
          </a:p>
        </c:rich>
      </c:tx>
      <c:layout>
        <c:manualLayout>
          <c:xMode val="edge"/>
          <c:yMode val="edge"/>
          <c:x val="0.15840265211616247"/>
          <c:y val="0"/>
        </c:manualLayout>
      </c:layout>
      <c:overlay val="0"/>
      <c:spPr>
        <a:effectLst>
          <a:outerShdw blurRad="50800" dist="38100" dir="2700000" algn="tl" rotWithShape="0">
            <a:prstClr val="black">
              <a:alpha val="40000"/>
            </a:prstClr>
          </a:outerShdw>
        </a:effectLst>
      </c:spPr>
    </c:title>
    <c:autoTitleDeleted val="0"/>
    <c:plotArea>
      <c:layout/>
      <c:lineChart>
        <c:grouping val="stacked"/>
        <c:varyColors val="0"/>
        <c:ser>
          <c:idx val="0"/>
          <c:order val="0"/>
          <c:tx>
            <c:strRef>
              <c:f>Sheet1!$B$2</c:f>
              <c:strCache>
                <c:ptCount val="1"/>
                <c:pt idx="0">
                  <c:v>TECHNOLOGY</c:v>
                </c:pt>
              </c:strCache>
            </c:strRef>
          </c:tx>
          <c:spPr>
            <a:ln>
              <a:solidFill>
                <a:schemeClr val="accent2"/>
              </a:solidFill>
            </a:ln>
          </c:spPr>
          <c:marker>
            <c:symbol val="triangle"/>
            <c:size val="10"/>
            <c:spPr>
              <a:solidFill>
                <a:srgbClr val="C00000"/>
              </a:solidFill>
            </c:spPr>
          </c:marker>
          <c:cat>
            <c:numRef>
              <c:f>Sheet1!$C$3:$C$23</c:f>
              <c:numCache>
                <c:formatCode>General</c:formatCode>
                <c:ptCount val="21"/>
                <c:pt idx="0">
                  <c:v>-2700</c:v>
                </c:pt>
                <c:pt idx="1">
                  <c:v>-2500</c:v>
                </c:pt>
                <c:pt idx="2">
                  <c:v>-1500</c:v>
                </c:pt>
                <c:pt idx="3">
                  <c:v>-1000</c:v>
                </c:pt>
                <c:pt idx="4">
                  <c:v>-500</c:v>
                </c:pt>
                <c:pt idx="5">
                  <c:v>0</c:v>
                </c:pt>
                <c:pt idx="6">
                  <c:v>500</c:v>
                </c:pt>
                <c:pt idx="7">
                  <c:v>750</c:v>
                </c:pt>
                <c:pt idx="8">
                  <c:v>1000</c:v>
                </c:pt>
                <c:pt idx="9">
                  <c:v>1250</c:v>
                </c:pt>
                <c:pt idx="10">
                  <c:v>1500</c:v>
                </c:pt>
                <c:pt idx="11">
                  <c:v>1700</c:v>
                </c:pt>
                <c:pt idx="12">
                  <c:v>1750</c:v>
                </c:pt>
                <c:pt idx="13">
                  <c:v>1850</c:v>
                </c:pt>
                <c:pt idx="14">
                  <c:v>1900</c:v>
                </c:pt>
                <c:pt idx="15">
                  <c:v>1977</c:v>
                </c:pt>
                <c:pt idx="16">
                  <c:v>1989</c:v>
                </c:pt>
                <c:pt idx="17">
                  <c:v>2000</c:v>
                </c:pt>
                <c:pt idx="18">
                  <c:v>2010</c:v>
                </c:pt>
                <c:pt idx="19">
                  <c:v>2017</c:v>
                </c:pt>
                <c:pt idx="20">
                  <c:v>2030</c:v>
                </c:pt>
              </c:numCache>
            </c:numRef>
          </c:cat>
          <c:val>
            <c:numRef>
              <c:f>Sheet1!$B$3:$B$23</c:f>
              <c:numCache>
                <c:formatCode>General</c:formatCode>
                <c:ptCount val="21"/>
                <c:pt idx="0">
                  <c:v>100</c:v>
                </c:pt>
                <c:pt idx="1">
                  <c:v>110</c:v>
                </c:pt>
                <c:pt idx="2">
                  <c:v>150</c:v>
                </c:pt>
                <c:pt idx="3">
                  <c:v>160</c:v>
                </c:pt>
                <c:pt idx="4">
                  <c:v>200</c:v>
                </c:pt>
                <c:pt idx="5">
                  <c:v>250</c:v>
                </c:pt>
                <c:pt idx="6">
                  <c:v>450</c:v>
                </c:pt>
                <c:pt idx="7">
                  <c:v>650</c:v>
                </c:pt>
                <c:pt idx="8">
                  <c:v>750</c:v>
                </c:pt>
                <c:pt idx="9">
                  <c:v>1250</c:v>
                </c:pt>
                <c:pt idx="10">
                  <c:v>1450</c:v>
                </c:pt>
                <c:pt idx="11">
                  <c:v>1800</c:v>
                </c:pt>
                <c:pt idx="12">
                  <c:v>2200</c:v>
                </c:pt>
                <c:pt idx="13">
                  <c:v>2300</c:v>
                </c:pt>
                <c:pt idx="14">
                  <c:v>2550</c:v>
                </c:pt>
                <c:pt idx="15">
                  <c:v>2900</c:v>
                </c:pt>
                <c:pt idx="16">
                  <c:v>4000</c:v>
                </c:pt>
                <c:pt idx="17">
                  <c:v>7000</c:v>
                </c:pt>
                <c:pt idx="18">
                  <c:v>9000</c:v>
                </c:pt>
                <c:pt idx="19">
                  <c:v>14000</c:v>
                </c:pt>
                <c:pt idx="20">
                  <c:v>17000</c:v>
                </c:pt>
              </c:numCache>
            </c:numRef>
          </c:val>
          <c:smooth val="1"/>
        </c:ser>
        <c:dLbls>
          <c:showLegendKey val="0"/>
          <c:showVal val="0"/>
          <c:showCatName val="0"/>
          <c:showSerName val="0"/>
          <c:showPercent val="0"/>
          <c:showBubbleSize val="0"/>
        </c:dLbls>
        <c:marker val="1"/>
        <c:smooth val="0"/>
        <c:axId val="89858048"/>
        <c:axId val="89859968"/>
      </c:lineChart>
      <c:catAx>
        <c:axId val="89858048"/>
        <c:scaling>
          <c:orientation val="minMax"/>
        </c:scaling>
        <c:delete val="0"/>
        <c:axPos val="b"/>
        <c:numFmt formatCode="General" sourceLinked="1"/>
        <c:majorTickMark val="out"/>
        <c:minorTickMark val="none"/>
        <c:tickLblPos val="nextTo"/>
        <c:txPr>
          <a:bodyPr rot="-5400000" vert="horz"/>
          <a:lstStyle/>
          <a:p>
            <a:pPr>
              <a:defRPr b="1" i="0" baseline="0">
                <a:solidFill>
                  <a:srgbClr val="FF0000"/>
                </a:solidFill>
              </a:defRPr>
            </a:pPr>
            <a:endParaRPr lang="en-US"/>
          </a:p>
        </c:txPr>
        <c:crossAx val="89859968"/>
        <c:crosses val="autoZero"/>
        <c:auto val="1"/>
        <c:lblAlgn val="ctr"/>
        <c:lblOffset val="100"/>
        <c:noMultiLvlLbl val="0"/>
      </c:catAx>
      <c:valAx>
        <c:axId val="89859968"/>
        <c:scaling>
          <c:orientation val="minMax"/>
        </c:scaling>
        <c:delete val="1"/>
        <c:axPos val="l"/>
        <c:majorGridlines/>
        <c:numFmt formatCode="General" sourceLinked="1"/>
        <c:majorTickMark val="out"/>
        <c:minorTickMark val="none"/>
        <c:tickLblPos val="none"/>
        <c:crossAx val="89858048"/>
        <c:crosses val="autoZero"/>
        <c:crossBetween val="between"/>
      </c:valAx>
    </c:plotArea>
    <c:legend>
      <c:legendPos val="r"/>
      <c:layout/>
      <c:overlay val="0"/>
      <c:txPr>
        <a:bodyPr/>
        <a:lstStyle/>
        <a:p>
          <a:pPr>
            <a:defRPr sz="1400"/>
          </a:pPr>
          <a:endParaRPr lang="en-US"/>
        </a:p>
      </c:txPr>
    </c:legend>
    <c:plotVisOnly val="1"/>
    <c:dispBlanksAs val="zero"/>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69A72-A891-46DE-B12E-4343DEB339FC}" type="doc">
      <dgm:prSet loTypeId="urn:microsoft.com/office/officeart/2005/8/layout/vList2" loCatId="list" qsTypeId="urn:microsoft.com/office/officeart/2005/8/quickstyle/simple1" qsCatId="simple" csTypeId="urn:microsoft.com/office/officeart/2005/8/colors/colorful1#1" csCatId="colorful" phldr="1"/>
      <dgm:spPr>
        <a:scene3d>
          <a:camera prst="orthographicFront"/>
          <a:lightRig rig="contrasting" dir="t"/>
        </a:scene3d>
      </dgm:spPr>
      <dgm:t>
        <a:bodyPr/>
        <a:lstStyle/>
        <a:p>
          <a:endParaRPr lang="en-US"/>
        </a:p>
      </dgm:t>
    </dgm:pt>
    <dgm:pt modelId="{3C59A727-2F3C-4373-B3DC-A81AB1427798}">
      <dgm:prSet custT="1"/>
      <dgm:spPr>
        <a:sp3d>
          <a:bevelT prst="relaxedInset"/>
          <a:bevelB w="101600" prst="riblet"/>
        </a:sp3d>
      </dgm:spPr>
      <dgm:t>
        <a:bodyPr/>
        <a:lstStyle/>
        <a:p>
          <a:pPr rtl="0"/>
          <a:r>
            <a:rPr lang="en-US" sz="1600" b="1" dirty="0" smtClean="0"/>
            <a:t>“Human knowledge is doubling every 10 years. The scientific knowledge produced between 1987 and 1997 is greater than that produced in all mankind’s history”. </a:t>
          </a:r>
        </a:p>
        <a:p>
          <a:pPr rtl="0"/>
          <a:r>
            <a:rPr lang="en-US" sz="1600" b="1" dirty="0" err="1" smtClean="0"/>
            <a:t>Michio</a:t>
          </a:r>
          <a:r>
            <a:rPr lang="en-US" sz="1600" b="1" dirty="0" smtClean="0"/>
            <a:t> </a:t>
          </a:r>
          <a:r>
            <a:rPr lang="en-US" sz="1600" b="1" dirty="0" err="1" smtClean="0"/>
            <a:t>Kaku</a:t>
          </a:r>
          <a:r>
            <a:rPr lang="en-US" sz="1600" b="1" dirty="0" smtClean="0"/>
            <a:t>- renowned theoretical physicist</a:t>
          </a:r>
          <a:endParaRPr lang="en-US" sz="1600" b="1" dirty="0"/>
        </a:p>
      </dgm:t>
    </dgm:pt>
    <dgm:pt modelId="{FA2E927C-A563-4355-98BD-89886D930ECA}" type="parTrans" cxnId="{77EEF9FE-C704-4D20-A9ED-16341DFB14C8}">
      <dgm:prSet/>
      <dgm:spPr/>
      <dgm:t>
        <a:bodyPr/>
        <a:lstStyle/>
        <a:p>
          <a:endParaRPr lang="en-US" sz="1600"/>
        </a:p>
      </dgm:t>
    </dgm:pt>
    <dgm:pt modelId="{269509BB-1C22-45E4-ABC6-6F7EF44D3DC1}" type="sibTrans" cxnId="{77EEF9FE-C704-4D20-A9ED-16341DFB14C8}">
      <dgm:prSet/>
      <dgm:spPr/>
      <dgm:t>
        <a:bodyPr/>
        <a:lstStyle/>
        <a:p>
          <a:endParaRPr lang="en-US" sz="1600"/>
        </a:p>
      </dgm:t>
    </dgm:pt>
    <dgm:pt modelId="{BE3690D6-B38A-42AE-9D74-1B10AC5DCDC8}" type="pres">
      <dgm:prSet presAssocID="{11A69A72-A891-46DE-B12E-4343DEB339FC}" presName="linear" presStyleCnt="0">
        <dgm:presLayoutVars>
          <dgm:animLvl val="lvl"/>
          <dgm:resizeHandles val="exact"/>
        </dgm:presLayoutVars>
      </dgm:prSet>
      <dgm:spPr/>
      <dgm:t>
        <a:bodyPr/>
        <a:lstStyle/>
        <a:p>
          <a:endParaRPr lang="en-US"/>
        </a:p>
      </dgm:t>
    </dgm:pt>
    <dgm:pt modelId="{5F692E38-FE07-4F83-BE8F-C66CDA765FC8}" type="pres">
      <dgm:prSet presAssocID="{3C59A727-2F3C-4373-B3DC-A81AB1427798}" presName="parentText" presStyleLbl="node1" presStyleIdx="0" presStyleCnt="1">
        <dgm:presLayoutVars>
          <dgm:chMax val="0"/>
          <dgm:bulletEnabled val="1"/>
        </dgm:presLayoutVars>
      </dgm:prSet>
      <dgm:spPr/>
      <dgm:t>
        <a:bodyPr/>
        <a:lstStyle/>
        <a:p>
          <a:endParaRPr lang="en-US"/>
        </a:p>
      </dgm:t>
    </dgm:pt>
  </dgm:ptLst>
  <dgm:cxnLst>
    <dgm:cxn modelId="{77EEF9FE-C704-4D20-A9ED-16341DFB14C8}" srcId="{11A69A72-A891-46DE-B12E-4343DEB339FC}" destId="{3C59A727-2F3C-4373-B3DC-A81AB1427798}" srcOrd="0" destOrd="0" parTransId="{FA2E927C-A563-4355-98BD-89886D930ECA}" sibTransId="{269509BB-1C22-45E4-ABC6-6F7EF44D3DC1}"/>
    <dgm:cxn modelId="{076B55EB-263E-4FD2-B75C-ED955433DA66}" type="presOf" srcId="{11A69A72-A891-46DE-B12E-4343DEB339FC}" destId="{BE3690D6-B38A-42AE-9D74-1B10AC5DCDC8}" srcOrd="0" destOrd="0" presId="urn:microsoft.com/office/officeart/2005/8/layout/vList2"/>
    <dgm:cxn modelId="{16C2AC84-088F-42A4-B3B4-DF6AA2C10669}" type="presOf" srcId="{3C59A727-2F3C-4373-B3DC-A81AB1427798}" destId="{5F692E38-FE07-4F83-BE8F-C66CDA765FC8}" srcOrd="0" destOrd="0" presId="urn:microsoft.com/office/officeart/2005/8/layout/vList2"/>
    <dgm:cxn modelId="{99E24251-373E-48A8-9DD4-92417A90E85E}" type="presParOf" srcId="{BE3690D6-B38A-42AE-9D74-1B10AC5DCDC8}" destId="{5F692E38-FE07-4F83-BE8F-C66CDA765FC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92E38-FE07-4F83-BE8F-C66CDA765FC8}">
      <dsp:nvSpPr>
        <dsp:cNvPr id="0" name=""/>
        <dsp:cNvSpPr/>
      </dsp:nvSpPr>
      <dsp:spPr>
        <a:xfrm>
          <a:off x="0" y="192674"/>
          <a:ext cx="4038600" cy="22054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contrasting" dir="t"/>
        </a:scene3d>
        <a:sp3d>
          <a:bevelT prst="relaxedInset"/>
          <a:bevelB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“Human knowledge is doubling every 10 years. The scientific knowledge produced between 1987 and 1997 is greater than that produced in all mankind’s history”. </a:t>
          </a:r>
        </a:p>
        <a:p>
          <a:pPr lvl="0" algn="l" defTabSz="711200" rtl="0">
            <a:lnSpc>
              <a:spcPct val="90000"/>
            </a:lnSpc>
            <a:spcBef>
              <a:spcPct val="0"/>
            </a:spcBef>
            <a:spcAft>
              <a:spcPct val="35000"/>
            </a:spcAft>
          </a:pPr>
          <a:r>
            <a:rPr lang="en-US" sz="1600" b="1" kern="1200" dirty="0" err="1" smtClean="0"/>
            <a:t>Michio</a:t>
          </a:r>
          <a:r>
            <a:rPr lang="en-US" sz="1600" b="1" kern="1200" dirty="0" smtClean="0"/>
            <a:t> </a:t>
          </a:r>
          <a:r>
            <a:rPr lang="en-US" sz="1600" b="1" kern="1200" dirty="0" err="1" smtClean="0"/>
            <a:t>Kaku</a:t>
          </a:r>
          <a:r>
            <a:rPr lang="en-US" sz="1600" b="1" kern="1200" dirty="0" smtClean="0"/>
            <a:t>- renowned theoretical physicist</a:t>
          </a:r>
          <a:endParaRPr lang="en-US" sz="1600" b="1" kern="1200" dirty="0"/>
        </a:p>
      </dsp:txBody>
      <dsp:txXfrm>
        <a:off x="107661" y="300335"/>
        <a:ext cx="3823278" cy="19901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drawing1.xml><?xml version="1.0" encoding="utf-8"?>
<c:userShapes xmlns:c="http://schemas.openxmlformats.org/drawingml/2006/chart">
  <cdr:relSizeAnchor xmlns:cdr="http://schemas.openxmlformats.org/drawingml/2006/chartDrawing">
    <cdr:from>
      <cdr:x>0.78947</cdr:x>
      <cdr:y>0.88732</cdr:y>
    </cdr:from>
    <cdr:to>
      <cdr:x>0.91792</cdr:x>
      <cdr:y>0.96207</cdr:y>
    </cdr:to>
    <cdr:sp macro="" textlink="">
      <cdr:nvSpPr>
        <cdr:cNvPr id="2" name="TextBox 1"/>
        <cdr:cNvSpPr txBox="1"/>
      </cdr:nvSpPr>
      <cdr:spPr>
        <a:xfrm xmlns:a="http://schemas.openxmlformats.org/drawingml/2006/main">
          <a:off x="6858000" y="4800600"/>
          <a:ext cx="1115820" cy="40441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dirty="0">
              <a:solidFill>
                <a:srgbClr val="FF0000"/>
              </a:solidFill>
            </a:rPr>
            <a:t>YEAR</a:t>
          </a:r>
        </a:p>
      </cdr:txBody>
    </cdr:sp>
  </cdr:relSizeAnchor>
  <cdr:relSizeAnchor xmlns:cdr="http://schemas.openxmlformats.org/drawingml/2006/chartDrawing">
    <cdr:from>
      <cdr:x>0.7807</cdr:x>
      <cdr:y>0.11268</cdr:y>
    </cdr:from>
    <cdr:to>
      <cdr:x>0.95777</cdr:x>
      <cdr:y>0.47945</cdr:y>
    </cdr:to>
    <cdr:sp macro="" textlink="">
      <cdr:nvSpPr>
        <cdr:cNvPr id="3" name="TextBox 2"/>
        <cdr:cNvSpPr txBox="1"/>
      </cdr:nvSpPr>
      <cdr:spPr>
        <a:xfrm xmlns:a="http://schemas.openxmlformats.org/drawingml/2006/main">
          <a:off x="6960253" y="626794"/>
          <a:ext cx="1578650" cy="204020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a:latin typeface="Calibri" pitchFamily="34" charset="0"/>
            </a:rPr>
            <a:t>0.5' SAT IMAGERY,</a:t>
          </a:r>
        </a:p>
        <a:p xmlns:a="http://schemas.openxmlformats.org/drawingml/2006/main">
          <a:r>
            <a:rPr lang="en-US" sz="1400" b="1" dirty="0" smtClean="0">
              <a:latin typeface="Calibri" pitchFamily="34" charset="0"/>
            </a:rPr>
            <a:t>MOBILE TERR</a:t>
          </a:r>
          <a:r>
            <a:rPr lang="en-US" sz="1400" b="1" dirty="0">
              <a:latin typeface="Calibri" pitchFamily="34" charset="0"/>
            </a:rPr>
            <a:t>. LASER SCANNING, 0.10' AERIAL </a:t>
          </a:r>
          <a:r>
            <a:rPr lang="en-US" sz="1400" b="1" dirty="0" smtClean="0">
              <a:latin typeface="Calibri" pitchFamily="34" charset="0"/>
            </a:rPr>
            <a:t>MAPPING, NATIONAL NETWORKS, 24/7/365 SAT. COVERAGE</a:t>
          </a:r>
          <a:endParaRPr lang="en-US" sz="1400" b="1" dirty="0">
            <a:latin typeface="Calibri" pitchFamily="34" charset="0"/>
          </a:endParaRPr>
        </a:p>
      </cdr:txBody>
    </cdr:sp>
  </cdr:relSizeAnchor>
  <cdr:relSizeAnchor xmlns:cdr="http://schemas.openxmlformats.org/drawingml/2006/chartDrawing">
    <cdr:from>
      <cdr:x>0.50877</cdr:x>
      <cdr:y>0.21127</cdr:y>
    </cdr:from>
    <cdr:to>
      <cdr:x>0.73326</cdr:x>
      <cdr:y>0.45572</cdr:y>
    </cdr:to>
    <cdr:sp macro="" textlink="">
      <cdr:nvSpPr>
        <cdr:cNvPr id="4" name="TextBox 1"/>
        <cdr:cNvSpPr txBox="1"/>
      </cdr:nvSpPr>
      <cdr:spPr>
        <a:xfrm xmlns:a="http://schemas.openxmlformats.org/drawingml/2006/main">
          <a:off x="4419600" y="1143000"/>
          <a:ext cx="1950099" cy="13225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sz="1400" b="1" dirty="0">
              <a:latin typeface="Calibri" pitchFamily="34" charset="0"/>
            </a:rPr>
            <a:t>GNSS- GLONASS, GALILEO, COMPASS/BEIDOU,</a:t>
          </a:r>
        </a:p>
        <a:p xmlns:a="http://schemas.openxmlformats.org/drawingml/2006/main">
          <a:r>
            <a:rPr lang="en-US" sz="1400" b="1" dirty="0">
              <a:latin typeface="Calibri" pitchFamily="34" charset="0"/>
            </a:rPr>
            <a:t>INDOOR </a:t>
          </a:r>
          <a:r>
            <a:rPr lang="en-US" sz="1400" b="1" dirty="0" smtClean="0">
              <a:latin typeface="Calibri" pitchFamily="34" charset="0"/>
            </a:rPr>
            <a:t>POSITIONING,</a:t>
          </a:r>
        </a:p>
        <a:p xmlns:a="http://schemas.openxmlformats.org/drawingml/2006/main">
          <a:pPr algn="r"/>
          <a:r>
            <a:rPr lang="en-US" sz="1400" b="1" dirty="0" smtClean="0">
              <a:latin typeface="Calibri" pitchFamily="34" charset="0"/>
            </a:rPr>
            <a:t>CM PPP</a:t>
          </a:r>
          <a:endParaRPr lang="en-US" sz="1400" b="1" dirty="0">
            <a:latin typeface="Calibri" pitchFamily="34" charset="0"/>
          </a:endParaRPr>
        </a:p>
      </cdr:txBody>
    </cdr:sp>
  </cdr:relSizeAnchor>
  <cdr:relSizeAnchor xmlns:cdr="http://schemas.openxmlformats.org/drawingml/2006/chartDrawing">
    <cdr:from>
      <cdr:x>0.64103</cdr:x>
      <cdr:y>0.65753</cdr:y>
    </cdr:from>
    <cdr:to>
      <cdr:x>0.70105</cdr:x>
      <cdr:y>0.72823</cdr:y>
    </cdr:to>
    <cdr:sp macro="" textlink="">
      <cdr:nvSpPr>
        <cdr:cNvPr id="5" name="TextBox 1"/>
        <cdr:cNvSpPr txBox="1"/>
      </cdr:nvSpPr>
      <cdr:spPr>
        <a:xfrm xmlns:a="http://schemas.openxmlformats.org/drawingml/2006/main">
          <a:off x="5715000" y="3657600"/>
          <a:ext cx="535102" cy="3932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t>GPS</a:t>
          </a:r>
        </a:p>
      </cdr:txBody>
    </cdr:sp>
  </cdr:relSizeAnchor>
  <cdr:relSizeAnchor xmlns:cdr="http://schemas.openxmlformats.org/drawingml/2006/chartDrawing">
    <cdr:from>
      <cdr:x>0.67521</cdr:x>
      <cdr:y>0.58904</cdr:y>
    </cdr:from>
    <cdr:to>
      <cdr:x>0.73523</cdr:x>
      <cdr:y>0.65975</cdr:y>
    </cdr:to>
    <cdr:sp macro="" textlink="">
      <cdr:nvSpPr>
        <cdr:cNvPr id="6" name="TextBox 1"/>
        <cdr:cNvSpPr txBox="1"/>
      </cdr:nvSpPr>
      <cdr:spPr>
        <a:xfrm xmlns:a="http://schemas.openxmlformats.org/drawingml/2006/main">
          <a:off x="6019800" y="3276600"/>
          <a:ext cx="535102" cy="3933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t>RTK</a:t>
          </a:r>
        </a:p>
      </cdr:txBody>
    </cdr:sp>
  </cdr:relSizeAnchor>
  <cdr:relSizeAnchor xmlns:cdr="http://schemas.openxmlformats.org/drawingml/2006/chartDrawing">
    <cdr:from>
      <cdr:x>0.64035</cdr:x>
      <cdr:y>0.49315</cdr:y>
    </cdr:from>
    <cdr:to>
      <cdr:x>0.70398</cdr:x>
      <cdr:y>0.56386</cdr:y>
    </cdr:to>
    <cdr:sp macro="" textlink="">
      <cdr:nvSpPr>
        <cdr:cNvPr id="7" name="TextBox 1"/>
        <cdr:cNvSpPr txBox="1"/>
      </cdr:nvSpPr>
      <cdr:spPr>
        <a:xfrm xmlns:a="http://schemas.openxmlformats.org/drawingml/2006/main">
          <a:off x="5562600" y="2743200"/>
          <a:ext cx="552741" cy="3933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t>RTN</a:t>
          </a:r>
        </a:p>
      </cdr:txBody>
    </cdr:sp>
  </cdr:relSizeAnchor>
  <cdr:relSizeAnchor xmlns:cdr="http://schemas.openxmlformats.org/drawingml/2006/chartDrawing">
    <cdr:from>
      <cdr:x>0.60526</cdr:x>
      <cdr:y>0.71831</cdr:y>
    </cdr:from>
    <cdr:to>
      <cdr:x>0.78294</cdr:x>
      <cdr:y>0.78498</cdr:y>
    </cdr:to>
    <cdr:sp macro="" textlink="">
      <cdr:nvSpPr>
        <cdr:cNvPr id="8" name="TextBox 1"/>
        <cdr:cNvSpPr txBox="1"/>
      </cdr:nvSpPr>
      <cdr:spPr>
        <a:xfrm xmlns:a="http://schemas.openxmlformats.org/drawingml/2006/main">
          <a:off x="5257800" y="3886200"/>
          <a:ext cx="1543470" cy="3606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t>TOTAL STATION</a:t>
          </a:r>
        </a:p>
      </cdr:txBody>
    </cdr:sp>
  </cdr:relSizeAnchor>
  <cdr:relSizeAnchor xmlns:cdr="http://schemas.openxmlformats.org/drawingml/2006/chartDrawing">
    <cdr:from>
      <cdr:x>0.31092</cdr:x>
      <cdr:y>0.75556</cdr:y>
    </cdr:from>
    <cdr:to>
      <cdr:x>0.44418</cdr:x>
      <cdr:y>0.82626</cdr:y>
    </cdr:to>
    <cdr:sp macro="" textlink="">
      <cdr:nvSpPr>
        <cdr:cNvPr id="9" name="TextBox 1"/>
        <cdr:cNvSpPr txBox="1"/>
      </cdr:nvSpPr>
      <cdr:spPr>
        <a:xfrm xmlns:a="http://schemas.openxmlformats.org/drawingml/2006/main">
          <a:off x="2466975" y="3562350"/>
          <a:ext cx="1057274" cy="3333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a:t>COMPASS</a:t>
          </a:r>
        </a:p>
      </cdr:txBody>
    </cdr:sp>
  </cdr:relSizeAnchor>
  <cdr:relSizeAnchor xmlns:cdr="http://schemas.openxmlformats.org/drawingml/2006/chartDrawing">
    <cdr:from>
      <cdr:x>0.39136</cdr:x>
      <cdr:y>0.73131</cdr:y>
    </cdr:from>
    <cdr:to>
      <cdr:x>0.55102</cdr:x>
      <cdr:y>0.79596</cdr:y>
    </cdr:to>
    <cdr:sp macro="" textlink="">
      <cdr:nvSpPr>
        <cdr:cNvPr id="10" name="TextBox 1"/>
        <cdr:cNvSpPr txBox="1"/>
      </cdr:nvSpPr>
      <cdr:spPr>
        <a:xfrm xmlns:a="http://schemas.openxmlformats.org/drawingml/2006/main">
          <a:off x="3105150" y="3448051"/>
          <a:ext cx="1266824"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a:t>THEODOLITE</a:t>
          </a:r>
        </a:p>
      </cdr:txBody>
    </cdr:sp>
  </cdr:relSizeAnchor>
  <cdr:relSizeAnchor xmlns:cdr="http://schemas.openxmlformats.org/drawingml/2006/chartDrawing">
    <cdr:from>
      <cdr:x>0.00877</cdr:x>
      <cdr:y>0.76056</cdr:y>
    </cdr:from>
    <cdr:to>
      <cdr:x>0.13158</cdr:x>
      <cdr:y>0.85915</cdr:y>
    </cdr:to>
    <cdr:sp macro="" textlink="">
      <cdr:nvSpPr>
        <cdr:cNvPr id="11" name="TextBox 1"/>
        <cdr:cNvSpPr txBox="1"/>
      </cdr:nvSpPr>
      <cdr:spPr>
        <a:xfrm xmlns:a="http://schemas.openxmlformats.org/drawingml/2006/main">
          <a:off x="76200" y="4114800"/>
          <a:ext cx="10668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r>
            <a:rPr lang="en-US" sz="1400" b="1" dirty="0" smtClean="0">
              <a:latin typeface="Calibri" pitchFamily="34" charset="0"/>
            </a:rPr>
            <a:t>STICKS AND STRINGS</a:t>
          </a:r>
        </a:p>
      </cdr:txBody>
    </cdr:sp>
  </cdr:relSizeAnchor>
  <cdr:relSizeAnchor xmlns:cdr="http://schemas.openxmlformats.org/drawingml/2006/chartDrawing">
    <cdr:from>
      <cdr:x>0.59829</cdr:x>
      <cdr:y>0.61644</cdr:y>
    </cdr:from>
    <cdr:to>
      <cdr:x>0.65969</cdr:x>
      <cdr:y>0.65869</cdr:y>
    </cdr:to>
    <cdr:sp macro="" textlink="">
      <cdr:nvSpPr>
        <cdr:cNvPr id="13" name="TextBox 12"/>
        <cdr:cNvSpPr txBox="1"/>
      </cdr:nvSpPr>
      <cdr:spPr>
        <a:xfrm xmlns:a="http://schemas.openxmlformats.org/drawingml/2006/main">
          <a:off x="5334000" y="3429000"/>
          <a:ext cx="547406" cy="23502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b="1" dirty="0" smtClean="0"/>
            <a:t>GIS</a:t>
          </a:r>
          <a:endParaRPr lang="en-US"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17F37-9E74-4BB1-856F-6DC019677862}" type="datetimeFigureOut">
              <a:rPr lang="en-US" smtClean="0"/>
              <a:pPr/>
              <a:t>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38468F-3189-46BF-9194-12CD1994CF69}" type="slidenum">
              <a:rPr lang="en-US" smtClean="0"/>
              <a:pPr/>
              <a:t>‹#›</a:t>
            </a:fld>
            <a:endParaRPr lang="en-US"/>
          </a:p>
        </p:txBody>
      </p:sp>
    </p:spTree>
    <p:extLst>
      <p:ext uri="{BB962C8B-B14F-4D97-AF65-F5344CB8AC3E}">
        <p14:creationId xmlns:p14="http://schemas.microsoft.com/office/powerpoint/2010/main" val="376507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E26C3BD8-B2E5-4319-9CBE-B60D43F31E53}" type="slidenum">
              <a:rPr lang="en-US" smtClean="0">
                <a:solidFill>
                  <a:prstClr val="black"/>
                </a:solidFill>
              </a:rPr>
              <a:pPr eaLnBrk="1" hangingPunct="1"/>
              <a:t>1</a:t>
            </a:fld>
            <a:endParaRPr 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400" b="1">
                <a:solidFill>
                  <a:schemeClr val="tx1"/>
                </a:solidFill>
                <a:latin typeface="Verdana" pitchFamily="34" charset="0"/>
              </a:defRPr>
            </a:lvl1pPr>
            <a:lvl2pPr marL="742950" indent="-285750" defTabSz="946150" eaLnBrk="0" hangingPunct="0">
              <a:defRPr sz="1400" b="1">
                <a:solidFill>
                  <a:schemeClr val="tx1"/>
                </a:solidFill>
                <a:latin typeface="Verdana" pitchFamily="34" charset="0"/>
              </a:defRPr>
            </a:lvl2pPr>
            <a:lvl3pPr marL="1143000" indent="-228600" defTabSz="946150" eaLnBrk="0" hangingPunct="0">
              <a:defRPr sz="1400" b="1">
                <a:solidFill>
                  <a:schemeClr val="tx1"/>
                </a:solidFill>
                <a:latin typeface="Verdana" pitchFamily="34" charset="0"/>
              </a:defRPr>
            </a:lvl3pPr>
            <a:lvl4pPr marL="1600200" indent="-228600" defTabSz="946150" eaLnBrk="0" hangingPunct="0">
              <a:defRPr sz="1400" b="1">
                <a:solidFill>
                  <a:schemeClr val="tx1"/>
                </a:solidFill>
                <a:latin typeface="Verdana" pitchFamily="34" charset="0"/>
              </a:defRPr>
            </a:lvl4pPr>
            <a:lvl5pPr marL="2057400" indent="-228600" defTabSz="946150" eaLnBrk="0" hangingPunct="0">
              <a:defRPr sz="1400" b="1">
                <a:solidFill>
                  <a:schemeClr val="tx1"/>
                </a:solidFill>
                <a:latin typeface="Verdana" pitchFamily="34" charset="0"/>
              </a:defRPr>
            </a:lvl5pPr>
            <a:lvl6pPr marL="2514600" indent="-228600" defTabSz="946150" eaLnBrk="0" fontAlgn="base" hangingPunct="0">
              <a:spcBef>
                <a:spcPct val="0"/>
              </a:spcBef>
              <a:spcAft>
                <a:spcPct val="0"/>
              </a:spcAft>
              <a:defRPr sz="1400" b="1">
                <a:solidFill>
                  <a:schemeClr val="tx1"/>
                </a:solidFill>
                <a:latin typeface="Verdana" pitchFamily="34" charset="0"/>
              </a:defRPr>
            </a:lvl6pPr>
            <a:lvl7pPr marL="2971800" indent="-228600" defTabSz="946150" eaLnBrk="0" fontAlgn="base" hangingPunct="0">
              <a:spcBef>
                <a:spcPct val="0"/>
              </a:spcBef>
              <a:spcAft>
                <a:spcPct val="0"/>
              </a:spcAft>
              <a:defRPr sz="1400" b="1">
                <a:solidFill>
                  <a:schemeClr val="tx1"/>
                </a:solidFill>
                <a:latin typeface="Verdana" pitchFamily="34" charset="0"/>
              </a:defRPr>
            </a:lvl7pPr>
            <a:lvl8pPr marL="3429000" indent="-228600" defTabSz="946150" eaLnBrk="0" fontAlgn="base" hangingPunct="0">
              <a:spcBef>
                <a:spcPct val="0"/>
              </a:spcBef>
              <a:spcAft>
                <a:spcPct val="0"/>
              </a:spcAft>
              <a:defRPr sz="1400" b="1">
                <a:solidFill>
                  <a:schemeClr val="tx1"/>
                </a:solidFill>
                <a:latin typeface="Verdana" pitchFamily="34" charset="0"/>
              </a:defRPr>
            </a:lvl8pPr>
            <a:lvl9pPr marL="3886200" indent="-228600" defTabSz="946150" eaLnBrk="0" fontAlgn="base" hangingPunct="0">
              <a:spcBef>
                <a:spcPct val="0"/>
              </a:spcBef>
              <a:spcAft>
                <a:spcPct val="0"/>
              </a:spcAft>
              <a:defRPr sz="1400" b="1">
                <a:solidFill>
                  <a:schemeClr val="tx1"/>
                </a:solidFill>
                <a:latin typeface="Verdana" pitchFamily="34" charset="0"/>
              </a:defRPr>
            </a:lvl9pPr>
          </a:lstStyle>
          <a:p>
            <a:pPr eaLnBrk="1" hangingPunct="1"/>
            <a:fld id="{0C44D089-E9AE-4E9E-B7C2-DA1019D35926}" type="slidenum">
              <a:rPr lang="en-US" altLang="en-US" sz="1200" b="0">
                <a:solidFill>
                  <a:prstClr val="black"/>
                </a:solidFill>
                <a:latin typeface="Arial" pitchFamily="34" charset="0"/>
              </a:rPr>
              <a:pPr eaLnBrk="1" hangingPunct="1"/>
              <a:t>33</a:t>
            </a:fld>
            <a:endParaRPr lang="en-US" altLang="en-US" sz="1200" b="0">
              <a:solidFill>
                <a:prstClr val="black"/>
              </a:solidFill>
              <a:latin typeface="Arial" pitchFamily="34" charset="0"/>
            </a:endParaRPr>
          </a:p>
        </p:txBody>
      </p:sp>
      <p:sp>
        <p:nvSpPr>
          <p:cNvPr id="178179" name="Rectangle 2"/>
          <p:cNvSpPr>
            <a:spLocks noGrp="1" noRot="1" noChangeAspect="1" noChangeArrowheads="1" noTextEdit="1"/>
          </p:cNvSpPr>
          <p:nvPr>
            <p:ph type="sldImg"/>
          </p:nvPr>
        </p:nvSpPr>
        <p:spPr>
          <a:xfrm>
            <a:off x="1146175" y="687388"/>
            <a:ext cx="4572000" cy="3430587"/>
          </a:xfrm>
          <a:ln/>
        </p:spPr>
      </p:sp>
      <p:sp>
        <p:nvSpPr>
          <p:cNvPr id="178180" name="Rectangle 3"/>
          <p:cNvSpPr>
            <a:spLocks noGrp="1" noChangeArrowheads="1"/>
          </p:cNvSpPr>
          <p:nvPr>
            <p:ph type="body" idx="1"/>
          </p:nvPr>
        </p:nvSpPr>
        <p:spPr>
          <a:xfrm>
            <a:off x="915081" y="4343798"/>
            <a:ext cx="5027839"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Dh is computed for a series of 30 minute sessions over 2 days and the average dh is found</a:t>
            </a:r>
          </a:p>
          <a:p>
            <a:pPr eaLnBrk="1" hangingPunct="1"/>
            <a:endParaRPr lang="en-US" altLang="en-US" smtClean="0">
              <a:latin typeface="Arial" pitchFamily="34" charset="0"/>
            </a:endParaRPr>
          </a:p>
          <a:p>
            <a:pPr eaLnBrk="1" hangingPunct="1"/>
            <a:r>
              <a:rPr lang="en-US" altLang="en-US" smtClean="0">
                <a:latin typeface="Arial" pitchFamily="34" charset="0"/>
              </a:rPr>
              <a:t>Taking the observation from the </a:t>
            </a:r>
            <a:r>
              <a:rPr lang="en-US" altLang="en-US" u="sng" smtClean="0">
                <a:latin typeface="Arial" pitchFamily="34" charset="0"/>
              </a:rPr>
              <a:t>same time</a:t>
            </a:r>
            <a:r>
              <a:rPr lang="en-US" altLang="en-US" smtClean="0">
                <a:latin typeface="Arial" pitchFamily="34" charset="0"/>
              </a:rPr>
              <a:t> each day (when the satellite geometry is similar), the difference in the dh is only .3 cm, but the difference from the average is 2.3 cm.  </a:t>
            </a:r>
          </a:p>
          <a:p>
            <a:pPr eaLnBrk="1" hangingPunct="1"/>
            <a:endParaRPr lang="en-US" altLang="en-US" smtClean="0">
              <a:latin typeface="Arial" pitchFamily="34" charset="0"/>
            </a:endParaRPr>
          </a:p>
          <a:p>
            <a:pPr eaLnBrk="1" hangingPunct="1"/>
            <a:r>
              <a:rPr lang="en-US" altLang="en-US" smtClean="0">
                <a:latin typeface="Arial" pitchFamily="34" charset="0"/>
              </a:rPr>
              <a:t>Now if you take the dh from </a:t>
            </a:r>
            <a:r>
              <a:rPr lang="en-US" altLang="en-US" u="sng" smtClean="0">
                <a:latin typeface="Arial" pitchFamily="34" charset="0"/>
              </a:rPr>
              <a:t>different</a:t>
            </a:r>
            <a:r>
              <a:rPr lang="en-US" altLang="en-US" smtClean="0">
                <a:latin typeface="Arial" pitchFamily="34" charset="0"/>
              </a:rPr>
              <a:t> times on the 2 days (different geometry), the difference between the 2 vectors is 4.1 cm, but the difference from the average is only .1 cm</a:t>
            </a:r>
          </a:p>
          <a:p>
            <a:pPr eaLnBrk="1" hangingPunct="1"/>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B7AD24A-55DF-4C63-B3E3-B360DAA97C6C}" type="slidenum">
              <a:rPr lang="en-US" smtClean="0">
                <a:solidFill>
                  <a:prstClr val="black"/>
                </a:solidFill>
              </a:rPr>
              <a:pPr/>
              <a:t>35</a:t>
            </a:fld>
            <a:endParaRPr lang="en-US" smtClean="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These graphs show the ability for each observer to agree with other observers within a certain horizontal radius and vertical separation from “truth” on the ground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are the basic targets with bulls eye representing the conceptual difference between precision and accuracy.</a:t>
            </a:r>
          </a:p>
          <a:p>
            <a:endParaRPr lang="en-US" altLang="en-US" smtClean="0"/>
          </a:p>
          <a:p>
            <a:r>
              <a:rPr lang="en-US" altLang="en-US" smtClean="0"/>
              <a:t>The upper left target depicts ‘</a:t>
            </a:r>
            <a:r>
              <a:rPr lang="en-US" altLang="en-US" u="sng" smtClean="0"/>
              <a:t>neither precision or accuracy</a:t>
            </a:r>
            <a:r>
              <a:rPr lang="en-US" altLang="en-US" smtClean="0"/>
              <a:t>’. The group of shots is loosely scattered and offset from the center of the bulls eye.</a:t>
            </a:r>
          </a:p>
          <a:p>
            <a:r>
              <a:rPr lang="en-US" altLang="en-US" smtClean="0"/>
              <a:t>The upper right target depicts ‘</a:t>
            </a:r>
            <a:r>
              <a:rPr lang="en-US" altLang="en-US" u="sng" smtClean="0"/>
              <a:t>precision but not accuracy</a:t>
            </a:r>
            <a:r>
              <a:rPr lang="en-US" altLang="en-US" smtClean="0"/>
              <a:t>’. The group of shots is tight but offset from the center of the bulls eye.</a:t>
            </a:r>
          </a:p>
          <a:p>
            <a:r>
              <a:rPr lang="en-US" altLang="en-US" smtClean="0"/>
              <a:t>The bottom left target depicts ‘</a:t>
            </a:r>
            <a:r>
              <a:rPr lang="en-US" altLang="en-US" u="sng" smtClean="0"/>
              <a:t>accuracy but not precision</a:t>
            </a:r>
            <a:r>
              <a:rPr lang="en-US" altLang="en-US" smtClean="0"/>
              <a:t>’.  The group of shots is loosely scattered but appear uniformly around the bulls eye.</a:t>
            </a:r>
          </a:p>
          <a:p>
            <a:r>
              <a:rPr lang="en-US" altLang="en-US" smtClean="0"/>
              <a:t>The bottom right target depicts ‘</a:t>
            </a:r>
            <a:r>
              <a:rPr lang="en-US" altLang="en-US" u="sng" smtClean="0"/>
              <a:t>accuracy and precision</a:t>
            </a:r>
            <a:r>
              <a:rPr lang="en-US" altLang="en-US" smtClean="0"/>
              <a:t>’.  The group of shots is tight and at the center of the bulls eye.</a:t>
            </a:r>
          </a:p>
          <a:p>
            <a:endParaRPr lang="en-US" altLang="en-US" smtClean="0"/>
          </a:p>
          <a:p>
            <a:r>
              <a:rPr lang="en-US" altLang="en-US" smtClean="0"/>
              <a:t>The center of the bulls eye reflects accuracy and thus the accepted true coordinate position.  </a:t>
            </a:r>
            <a:br>
              <a:rPr lang="en-US" altLang="en-US" smtClean="0"/>
            </a:br>
            <a:r>
              <a:rPr lang="en-US" altLang="en-US" smtClean="0"/>
              <a:t>Since there is always some systematic bias, multipath, and atmospheric errors present with GNSS observations, the perfect condition of achieving both accuracy and precision will vary with different locations, time of day, and length of the observation time.  As GNSS users, we know that additional RTK observation time on a mark provides more data, reflecting an improved mean precise coordinate.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0884" indent="-277263" eaLnBrk="0" hangingPunct="0">
              <a:defRPr>
                <a:solidFill>
                  <a:schemeClr val="tx1"/>
                </a:solidFill>
                <a:latin typeface="Calibri" pitchFamily="34" charset="0"/>
                <a:ea typeface="ＭＳ Ｐゴシック" pitchFamily="34" charset="-128"/>
              </a:defRPr>
            </a:lvl2pPr>
            <a:lvl3pPr marL="1109053" indent="-221811" eaLnBrk="0" hangingPunct="0">
              <a:defRPr>
                <a:solidFill>
                  <a:schemeClr val="tx1"/>
                </a:solidFill>
                <a:latin typeface="Calibri" pitchFamily="34" charset="0"/>
                <a:ea typeface="ＭＳ Ｐゴシック" pitchFamily="34" charset="-128"/>
              </a:defRPr>
            </a:lvl3pPr>
            <a:lvl4pPr marL="1552674" indent="-221811" eaLnBrk="0" hangingPunct="0">
              <a:defRPr>
                <a:solidFill>
                  <a:schemeClr val="tx1"/>
                </a:solidFill>
                <a:latin typeface="Calibri" pitchFamily="34" charset="0"/>
                <a:ea typeface="ＭＳ Ｐゴシック" pitchFamily="34" charset="-128"/>
              </a:defRPr>
            </a:lvl4pPr>
            <a:lvl5pPr marL="1996295" indent="-221811" eaLnBrk="0" hangingPunct="0">
              <a:defRPr>
                <a:solidFill>
                  <a:schemeClr val="tx1"/>
                </a:solidFill>
                <a:latin typeface="Calibri" pitchFamily="34" charset="0"/>
                <a:ea typeface="ＭＳ Ｐゴシック" pitchFamily="34" charset="-128"/>
              </a:defRPr>
            </a:lvl5pPr>
            <a:lvl6pPr marL="2439916"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883538"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27159"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770780"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6305799D-9A2A-488F-8D0D-26CC650E7C0B}" type="slidenum">
              <a:rPr lang="en-US" altLang="en-US">
                <a:solidFill>
                  <a:prstClr val="black"/>
                </a:solidFill>
              </a:rPr>
              <a:pPr eaLnBrk="1" hangingPunct="1"/>
              <a:t>4</a:t>
            </a:fld>
            <a:endParaRPr lang="en-US"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New Roman" pitchFamily="18" charset="0"/>
                <a:cs typeface="Times New Roman" pitchFamily="18" charset="0"/>
              </a:rPr>
              <a:t>Here is another set of similar targets, but with  a little more insight into the affect of GNSS errors and bias which to some degree is always present and ever changing.</a:t>
            </a:r>
          </a:p>
          <a:p>
            <a:r>
              <a:rPr lang="en-US" altLang="en-US" b="1" smtClean="0">
                <a:latin typeface="Times New Roman" pitchFamily="18" charset="0"/>
                <a:cs typeface="Times New Roman" pitchFamily="18" charset="0"/>
              </a:rPr>
              <a:t>Target 1  </a:t>
            </a:r>
            <a:r>
              <a:rPr lang="en-US" altLang="en-US" smtClean="0">
                <a:latin typeface="Times New Roman" pitchFamily="18" charset="0"/>
                <a:cs typeface="Times New Roman" pitchFamily="18" charset="0"/>
              </a:rPr>
              <a:t>depicts an </a:t>
            </a:r>
            <a:r>
              <a:rPr lang="en-US" altLang="en-US" u="sng" smtClean="0">
                <a:latin typeface="Times New Roman" pitchFamily="18" charset="0"/>
                <a:cs typeface="Times New Roman" pitchFamily="18" charset="0"/>
              </a:rPr>
              <a:t>unbiased</a:t>
            </a:r>
            <a:r>
              <a:rPr lang="en-US" altLang="en-US" smtClean="0">
                <a:latin typeface="Times New Roman" pitchFamily="18" charset="0"/>
                <a:cs typeface="Times New Roman" pitchFamily="18" charset="0"/>
              </a:rPr>
              <a:t> situation with an even loose scatter of points around the bull eye, but still </a:t>
            </a:r>
            <a:r>
              <a:rPr lang="en-US" altLang="en-US" u="sng" smtClean="0">
                <a:latin typeface="Times New Roman" pitchFamily="18" charset="0"/>
                <a:cs typeface="Times New Roman" pitchFamily="18" charset="0"/>
              </a:rPr>
              <a:t>not a tight precise group</a:t>
            </a:r>
            <a:r>
              <a:rPr lang="en-US" altLang="en-US" smtClean="0">
                <a:latin typeface="Times New Roman" pitchFamily="18" charset="0"/>
                <a:cs typeface="Times New Roman" pitchFamily="18" charset="0"/>
              </a:rPr>
              <a:t> and </a:t>
            </a:r>
            <a:r>
              <a:rPr lang="en-US" altLang="en-US" u="sng" smtClean="0">
                <a:latin typeface="Times New Roman" pitchFamily="18" charset="0"/>
                <a:cs typeface="Times New Roman" pitchFamily="18" charset="0"/>
              </a:rPr>
              <a:t>not accurate</a:t>
            </a:r>
            <a:r>
              <a:rPr lang="en-US" altLang="en-US" smtClean="0">
                <a:latin typeface="Times New Roman" pitchFamily="18" charset="0"/>
                <a:cs typeface="Times New Roman" pitchFamily="18" charset="0"/>
              </a:rPr>
              <a:t> although the mean of all the points may be fairly accurate.  </a:t>
            </a:r>
          </a:p>
          <a:p>
            <a:endParaRPr lang="en-US" altLang="en-US" smtClean="0">
              <a:latin typeface="Times New Roman" pitchFamily="18" charset="0"/>
              <a:cs typeface="Times New Roman" pitchFamily="18" charset="0"/>
            </a:endParaRPr>
          </a:p>
          <a:p>
            <a:r>
              <a:rPr lang="en-US" altLang="en-US" b="1" smtClean="0">
                <a:latin typeface="Times New Roman" pitchFamily="18" charset="0"/>
                <a:cs typeface="Times New Roman" pitchFamily="18" charset="0"/>
              </a:rPr>
              <a:t>Target 2  </a:t>
            </a:r>
            <a:r>
              <a:rPr lang="en-US" altLang="en-US" smtClean="0">
                <a:latin typeface="Times New Roman" pitchFamily="18" charset="0"/>
                <a:cs typeface="Times New Roman" pitchFamily="18" charset="0"/>
              </a:rPr>
              <a:t>depicts a </a:t>
            </a:r>
            <a:r>
              <a:rPr lang="en-US" altLang="en-US" u="sng" smtClean="0">
                <a:latin typeface="Times New Roman" pitchFamily="18" charset="0"/>
                <a:cs typeface="Times New Roman" pitchFamily="18" charset="0"/>
              </a:rPr>
              <a:t>definite bias</a:t>
            </a:r>
            <a:r>
              <a:rPr lang="en-US" altLang="en-US" smtClean="0">
                <a:latin typeface="Times New Roman" pitchFamily="18" charset="0"/>
                <a:cs typeface="Times New Roman" pitchFamily="18" charset="0"/>
              </a:rPr>
              <a:t> of points loosely scattered </a:t>
            </a:r>
            <a:r>
              <a:rPr lang="en-US" altLang="en-US" u="sng" smtClean="0">
                <a:latin typeface="Times New Roman" pitchFamily="18" charset="0"/>
                <a:cs typeface="Times New Roman" pitchFamily="18" charset="0"/>
              </a:rPr>
              <a:t>off to one side</a:t>
            </a:r>
            <a:r>
              <a:rPr lang="en-US" altLang="en-US" smtClean="0">
                <a:latin typeface="Times New Roman" pitchFamily="18" charset="0"/>
                <a:cs typeface="Times New Roman" pitchFamily="18" charset="0"/>
              </a:rPr>
              <a:t>.  Again </a:t>
            </a:r>
            <a:r>
              <a:rPr lang="en-US" altLang="en-US" u="sng" smtClean="0">
                <a:latin typeface="Times New Roman" pitchFamily="18" charset="0"/>
                <a:cs typeface="Times New Roman" pitchFamily="18" charset="0"/>
              </a:rPr>
              <a:t>not precise and not accurate</a:t>
            </a:r>
            <a:r>
              <a:rPr lang="en-US" altLang="en-US" smtClean="0">
                <a:latin typeface="Times New Roman" pitchFamily="18" charset="0"/>
                <a:cs typeface="Times New Roman" pitchFamily="18" charset="0"/>
              </a:rPr>
              <a:t> and the mean of all of the points may only slightly improve the accuracy.</a:t>
            </a:r>
          </a:p>
          <a:p>
            <a:endParaRPr lang="en-US" altLang="en-US" smtClean="0">
              <a:latin typeface="Times New Roman" pitchFamily="18" charset="0"/>
              <a:cs typeface="Times New Roman" pitchFamily="18" charset="0"/>
            </a:endParaRPr>
          </a:p>
          <a:p>
            <a:r>
              <a:rPr lang="en-US" altLang="en-US" b="1" smtClean="0">
                <a:latin typeface="Times New Roman" pitchFamily="18" charset="0"/>
                <a:cs typeface="Times New Roman" pitchFamily="18" charset="0"/>
              </a:rPr>
              <a:t>Target 3 </a:t>
            </a:r>
            <a:r>
              <a:rPr lang="en-US" altLang="en-US" u="sng" smtClean="0">
                <a:latin typeface="Times New Roman" pitchFamily="18" charset="0"/>
                <a:cs typeface="Times New Roman" pitchFamily="18" charset="0"/>
              </a:rPr>
              <a:t>also depicts a bias</a:t>
            </a:r>
            <a:r>
              <a:rPr lang="en-US" altLang="en-US" smtClean="0">
                <a:latin typeface="Times New Roman" pitchFamily="18" charset="0"/>
                <a:cs typeface="Times New Roman" pitchFamily="18" charset="0"/>
              </a:rPr>
              <a:t>, as all of the points are </a:t>
            </a:r>
            <a:r>
              <a:rPr lang="en-US" altLang="en-US" u="sng" smtClean="0">
                <a:latin typeface="Times New Roman" pitchFamily="18" charset="0"/>
                <a:cs typeface="Times New Roman" pitchFamily="18" charset="0"/>
              </a:rPr>
              <a:t>off to one side</a:t>
            </a:r>
            <a:r>
              <a:rPr lang="en-US" altLang="en-US" smtClean="0">
                <a:latin typeface="Times New Roman" pitchFamily="18" charset="0"/>
                <a:cs typeface="Times New Roman" pitchFamily="18" charset="0"/>
              </a:rPr>
              <a:t> but </a:t>
            </a:r>
            <a:r>
              <a:rPr lang="en-US" altLang="en-US" u="sng" smtClean="0">
                <a:latin typeface="Times New Roman" pitchFamily="18" charset="0"/>
                <a:cs typeface="Times New Roman" pitchFamily="18" charset="0"/>
              </a:rPr>
              <a:t>grouped tightly together showing precision</a:t>
            </a:r>
            <a:r>
              <a:rPr lang="en-US" altLang="en-US" smtClean="0">
                <a:latin typeface="Times New Roman" pitchFamily="18" charset="0"/>
                <a:cs typeface="Times New Roman" pitchFamily="18" charset="0"/>
              </a:rPr>
              <a:t> but </a:t>
            </a:r>
            <a:r>
              <a:rPr lang="en-US" altLang="en-US" u="sng" smtClean="0">
                <a:latin typeface="Times New Roman" pitchFamily="18" charset="0"/>
                <a:cs typeface="Times New Roman" pitchFamily="18" charset="0"/>
              </a:rPr>
              <a:t>certainly not accuracy</a:t>
            </a:r>
            <a:r>
              <a:rPr lang="en-US" altLang="en-US" smtClean="0">
                <a:latin typeface="Times New Roman" pitchFamily="18" charset="0"/>
                <a:cs typeface="Times New Roman" pitchFamily="18" charset="0"/>
              </a:rPr>
              <a:t> and meaning them does little to improve the accuracy.</a:t>
            </a:r>
          </a:p>
          <a:p>
            <a:endParaRPr lang="en-US" altLang="en-US" smtClean="0">
              <a:latin typeface="Times New Roman" pitchFamily="18" charset="0"/>
              <a:cs typeface="Times New Roman" pitchFamily="18" charset="0"/>
            </a:endParaRPr>
          </a:p>
          <a:p>
            <a:r>
              <a:rPr lang="en-US" altLang="en-US" b="1" smtClean="0">
                <a:latin typeface="Times New Roman" pitchFamily="18" charset="0"/>
                <a:cs typeface="Times New Roman" pitchFamily="18" charset="0"/>
              </a:rPr>
              <a:t>Target 4 </a:t>
            </a:r>
            <a:r>
              <a:rPr lang="en-US" altLang="en-US" smtClean="0">
                <a:latin typeface="Times New Roman" pitchFamily="18" charset="0"/>
                <a:cs typeface="Times New Roman" pitchFamily="18" charset="0"/>
              </a:rPr>
              <a:t>depicts the </a:t>
            </a:r>
            <a:r>
              <a:rPr lang="en-US" altLang="en-US" u="sng" smtClean="0">
                <a:latin typeface="Times New Roman" pitchFamily="18" charset="0"/>
                <a:cs typeface="Times New Roman" pitchFamily="18" charset="0"/>
              </a:rPr>
              <a:t>best of all possible conditions</a:t>
            </a:r>
            <a:r>
              <a:rPr lang="en-US" altLang="en-US" smtClean="0">
                <a:latin typeface="Times New Roman" pitchFamily="18" charset="0"/>
                <a:cs typeface="Times New Roman" pitchFamily="18" charset="0"/>
              </a:rPr>
              <a:t> where there is </a:t>
            </a:r>
            <a:r>
              <a:rPr lang="en-US" altLang="en-US" u="sng" smtClean="0">
                <a:latin typeface="Times New Roman" pitchFamily="18" charset="0"/>
                <a:cs typeface="Times New Roman" pitchFamily="18" charset="0"/>
              </a:rPr>
              <a:t>no apparent bias</a:t>
            </a:r>
            <a:r>
              <a:rPr lang="en-US" altLang="en-US" smtClean="0">
                <a:latin typeface="Times New Roman" pitchFamily="18" charset="0"/>
                <a:cs typeface="Times New Roman" pitchFamily="18" charset="0"/>
              </a:rPr>
              <a:t> and the points are </a:t>
            </a:r>
            <a:r>
              <a:rPr lang="en-US" altLang="en-US" u="sng" smtClean="0">
                <a:latin typeface="Times New Roman" pitchFamily="18" charset="0"/>
                <a:cs typeface="Times New Roman" pitchFamily="18" charset="0"/>
              </a:rPr>
              <a:t>grouped tightly together</a:t>
            </a:r>
            <a:r>
              <a:rPr lang="en-US" altLang="en-US" smtClean="0">
                <a:latin typeface="Times New Roman" pitchFamily="18" charset="0"/>
                <a:cs typeface="Times New Roman" pitchFamily="18" charset="0"/>
              </a:rPr>
              <a:t> and centered on the bulls eye.</a:t>
            </a:r>
          </a:p>
          <a:p>
            <a:r>
              <a:rPr lang="en-US" altLang="en-US" smtClean="0">
                <a:latin typeface="Times New Roman" pitchFamily="18" charset="0"/>
                <a:cs typeface="Times New Roman" pitchFamily="18" charset="0"/>
              </a:rPr>
              <a:t>So RTN rover users may expect to see </a:t>
            </a:r>
            <a:r>
              <a:rPr lang="en-US" altLang="en-US" u="sng" smtClean="0">
                <a:latin typeface="Times New Roman" pitchFamily="18" charset="0"/>
                <a:cs typeface="Times New Roman" pitchFamily="18" charset="0"/>
              </a:rPr>
              <a:t>any</a:t>
            </a:r>
            <a:r>
              <a:rPr lang="en-US" altLang="en-US" smtClean="0">
                <a:latin typeface="Times New Roman" pitchFamily="18" charset="0"/>
                <a:cs typeface="Times New Roman" pitchFamily="18" charset="0"/>
              </a:rPr>
              <a:t> and perhaps </a:t>
            </a:r>
            <a:r>
              <a:rPr lang="en-US" altLang="en-US" u="sng" smtClean="0">
                <a:latin typeface="Times New Roman" pitchFamily="18" charset="0"/>
                <a:cs typeface="Times New Roman" pitchFamily="18" charset="0"/>
              </a:rPr>
              <a:t>all</a:t>
            </a:r>
            <a:r>
              <a:rPr lang="en-US" altLang="en-US" smtClean="0">
                <a:latin typeface="Times New Roman" pitchFamily="18" charset="0"/>
                <a:cs typeface="Times New Roman" pitchFamily="18" charset="0"/>
              </a:rPr>
              <a:t> of these conditions depending on the location of the mark being measured, the local GNSS errors present (atmospheric and multipath) combined with the receiver systematic error, the setup error, and the RTN network corrections applied.</a:t>
            </a: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0884" indent="-277263" eaLnBrk="0" hangingPunct="0">
              <a:defRPr>
                <a:solidFill>
                  <a:schemeClr val="tx1"/>
                </a:solidFill>
                <a:latin typeface="Calibri" pitchFamily="34" charset="0"/>
                <a:ea typeface="ＭＳ Ｐゴシック" pitchFamily="34" charset="-128"/>
              </a:defRPr>
            </a:lvl2pPr>
            <a:lvl3pPr marL="1109053" indent="-221811" eaLnBrk="0" hangingPunct="0">
              <a:defRPr>
                <a:solidFill>
                  <a:schemeClr val="tx1"/>
                </a:solidFill>
                <a:latin typeface="Calibri" pitchFamily="34" charset="0"/>
                <a:ea typeface="ＭＳ Ｐゴシック" pitchFamily="34" charset="-128"/>
              </a:defRPr>
            </a:lvl3pPr>
            <a:lvl4pPr marL="1552674" indent="-221811" eaLnBrk="0" hangingPunct="0">
              <a:defRPr>
                <a:solidFill>
                  <a:schemeClr val="tx1"/>
                </a:solidFill>
                <a:latin typeface="Calibri" pitchFamily="34" charset="0"/>
                <a:ea typeface="ＭＳ Ｐゴシック" pitchFamily="34" charset="-128"/>
              </a:defRPr>
            </a:lvl4pPr>
            <a:lvl5pPr marL="1996295" indent="-221811" eaLnBrk="0" hangingPunct="0">
              <a:defRPr>
                <a:solidFill>
                  <a:schemeClr val="tx1"/>
                </a:solidFill>
                <a:latin typeface="Calibri" pitchFamily="34" charset="0"/>
                <a:ea typeface="ＭＳ Ｐゴシック" pitchFamily="34" charset="-128"/>
              </a:defRPr>
            </a:lvl5pPr>
            <a:lvl6pPr marL="2439916"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883538"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27159"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770780"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520030E0-3D80-4050-B0F2-D8BA16652441}" type="slidenum">
              <a:rPr lang="en-US" altLang="en-US">
                <a:solidFill>
                  <a:prstClr val="black"/>
                </a:solidFill>
              </a:rPr>
              <a:pPr eaLnBrk="1" hangingPunct="1"/>
              <a:t>5</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So generally speaking, what precisions are RTN’s capable of?</a:t>
            </a:r>
          </a:p>
          <a:p>
            <a:endParaRPr lang="en-US" altLang="en-US" b="1" smtClean="0"/>
          </a:p>
          <a:p>
            <a:r>
              <a:rPr lang="en-US" altLang="en-US" b="1" smtClean="0"/>
              <a:t>Typical</a:t>
            </a:r>
            <a:r>
              <a:rPr lang="en-US" altLang="en-US" smtClean="0"/>
              <a:t> measurement precision (will call normal) where RTN precisions at the 95% confidence level have </a:t>
            </a:r>
            <a:r>
              <a:rPr lang="en-US" altLang="en-US" u="sng" smtClean="0"/>
              <a:t>horizontal</a:t>
            </a:r>
            <a:r>
              <a:rPr lang="en-US" altLang="en-US" smtClean="0"/>
              <a:t> results known to within 2-3 cm; </a:t>
            </a:r>
            <a:r>
              <a:rPr lang="en-US" altLang="en-US" u="sng" smtClean="0"/>
              <a:t>vertical</a:t>
            </a:r>
            <a:r>
              <a:rPr lang="en-US" altLang="en-US" smtClean="0"/>
              <a:t> (ellipsoid height) results are within  3-5 cm; and </a:t>
            </a:r>
            <a:r>
              <a:rPr lang="en-US" altLang="en-US" u="sng" smtClean="0"/>
              <a:t>orthometric height</a:t>
            </a:r>
            <a:r>
              <a:rPr lang="en-US" altLang="en-US" smtClean="0"/>
              <a:t> results within  5-7 cm (are typical-using the NGS hybrid geoid model). </a:t>
            </a:r>
          </a:p>
          <a:p>
            <a:r>
              <a:rPr lang="en-US" altLang="en-US" b="1" smtClean="0"/>
              <a:t/>
            </a:r>
            <a:br>
              <a:rPr lang="en-US" altLang="en-US" b="1" smtClean="0"/>
            </a:br>
            <a:r>
              <a:rPr lang="en-US" altLang="en-US" b="1" smtClean="0"/>
              <a:t>Beyond that…</a:t>
            </a:r>
          </a:p>
          <a:p>
            <a:r>
              <a:rPr lang="en-US" altLang="en-US" b="1" smtClean="0"/>
              <a:t>Exceptional</a:t>
            </a:r>
            <a:r>
              <a:rPr lang="en-US" altLang="en-US" smtClean="0"/>
              <a:t> measurement precision (requiring great attention to GNSS conditions and system procedures) is possible where RTN derived precisions at the 95% confidence level are at the current limit of real time technology with </a:t>
            </a:r>
            <a:r>
              <a:rPr lang="en-US" altLang="en-US" u="sng" smtClean="0"/>
              <a:t>horizontal</a:t>
            </a:r>
            <a:r>
              <a:rPr lang="en-US" altLang="en-US" smtClean="0"/>
              <a:t> results within  </a:t>
            </a:r>
            <a:r>
              <a:rPr lang="en-US" altLang="en-US" u="sng" smtClean="0"/>
              <a:t>less than or equal to</a:t>
            </a:r>
            <a:r>
              <a:rPr lang="en-US" altLang="en-US" smtClean="0"/>
              <a:t> (≤) 1 cm; </a:t>
            </a:r>
            <a:r>
              <a:rPr lang="en-US" altLang="en-US" u="sng" smtClean="0"/>
              <a:t>vertical</a:t>
            </a:r>
            <a:r>
              <a:rPr lang="en-US" altLang="en-US" smtClean="0"/>
              <a:t> (ellipsoid height) results also less than or equal to (≤) 1 cm, and possible </a:t>
            </a:r>
            <a:r>
              <a:rPr lang="en-US" altLang="en-US" u="sng" smtClean="0"/>
              <a:t>orthometric heights</a:t>
            </a:r>
            <a:r>
              <a:rPr lang="en-US" altLang="en-US" smtClean="0"/>
              <a:t> less than or equal to (≤) 2 cm depending on the hybrid geoid model local accuracy. </a:t>
            </a:r>
          </a:p>
          <a:p>
            <a:endParaRPr lang="en-US" altLang="en-US" smtClean="0"/>
          </a:p>
          <a:p>
            <a:r>
              <a:rPr lang="en-US" altLang="en-US" smtClean="0"/>
              <a:t>The link at the bottom is to the “</a:t>
            </a:r>
            <a:r>
              <a:rPr lang="en-US" altLang="en-US" u="sng" smtClean="0"/>
              <a:t>NGS Guidelines for Real Time Networks</a:t>
            </a:r>
            <a:r>
              <a:rPr lang="en-US" altLang="en-US" smtClean="0"/>
              <a:t>” which is the reference for much of what is in these slides.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0884" indent="-277263" eaLnBrk="0" hangingPunct="0">
              <a:defRPr>
                <a:solidFill>
                  <a:schemeClr val="tx1"/>
                </a:solidFill>
                <a:latin typeface="Calibri" pitchFamily="34" charset="0"/>
                <a:ea typeface="ＭＳ Ｐゴシック" pitchFamily="34" charset="-128"/>
              </a:defRPr>
            </a:lvl2pPr>
            <a:lvl3pPr marL="1109053" indent="-221811" eaLnBrk="0" hangingPunct="0">
              <a:defRPr>
                <a:solidFill>
                  <a:schemeClr val="tx1"/>
                </a:solidFill>
                <a:latin typeface="Calibri" pitchFamily="34" charset="0"/>
                <a:ea typeface="ＭＳ Ｐゴシック" pitchFamily="34" charset="-128"/>
              </a:defRPr>
            </a:lvl3pPr>
            <a:lvl4pPr marL="1552674" indent="-221811" eaLnBrk="0" hangingPunct="0">
              <a:defRPr>
                <a:solidFill>
                  <a:schemeClr val="tx1"/>
                </a:solidFill>
                <a:latin typeface="Calibri" pitchFamily="34" charset="0"/>
                <a:ea typeface="ＭＳ Ｐゴシック" pitchFamily="34" charset="-128"/>
              </a:defRPr>
            </a:lvl4pPr>
            <a:lvl5pPr marL="1996295" indent="-221811" eaLnBrk="0" hangingPunct="0">
              <a:defRPr>
                <a:solidFill>
                  <a:schemeClr val="tx1"/>
                </a:solidFill>
                <a:latin typeface="Calibri" pitchFamily="34" charset="0"/>
                <a:ea typeface="ＭＳ Ｐゴシック" pitchFamily="34" charset="-128"/>
              </a:defRPr>
            </a:lvl5pPr>
            <a:lvl6pPr marL="2439916"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883538"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27159"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770780"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80D72F61-7EF3-49F0-8D7A-D68D20848D5A}" type="slidenum">
              <a:rPr lang="en-US" altLang="en-US">
                <a:solidFill>
                  <a:prstClr val="black"/>
                </a:solidFill>
              </a:rPr>
              <a:pPr eaLnBrk="1" hangingPunct="1"/>
              <a:t>6</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b="1" dirty="0" smtClean="0"/>
              <a:t>Here’s a look at an example </a:t>
            </a:r>
            <a:r>
              <a:rPr lang="en-US" altLang="en-US" b="1" u="sng" dirty="0" smtClean="0"/>
              <a:t>field precision test</a:t>
            </a:r>
            <a:r>
              <a:rPr lang="en-US" altLang="en-US" b="1" dirty="0" smtClean="0"/>
              <a:t> and I will add the </a:t>
            </a:r>
            <a:r>
              <a:rPr lang="en-US" altLang="en-US" b="1" u="sng" dirty="0" smtClean="0"/>
              <a:t>accuracy part</a:t>
            </a:r>
            <a:r>
              <a:rPr lang="en-US" altLang="en-US" b="1" dirty="0" smtClean="0"/>
              <a:t> to it later in another slide, but for now were dealing with just precision.  </a:t>
            </a:r>
            <a:r>
              <a:rPr lang="en-US" altLang="en-US" u="sng" dirty="0" smtClean="0"/>
              <a:t>So as previously stated… Precision</a:t>
            </a:r>
            <a:r>
              <a:rPr lang="en-US" altLang="en-US" dirty="0" smtClean="0"/>
              <a:t> is the computed statistical quantity </a:t>
            </a:r>
            <a:r>
              <a:rPr lang="en-US" altLang="en-US" u="sng" dirty="0" smtClean="0"/>
              <a:t>to the source of measurement</a:t>
            </a:r>
            <a:r>
              <a:rPr lang="en-US" altLang="en-US" dirty="0" smtClean="0"/>
              <a:t>.  The more RTK measurements averaged over time will lead to an improved precision for the final coordinate.</a:t>
            </a:r>
          </a:p>
          <a:p>
            <a:pPr>
              <a:lnSpc>
                <a:spcPct val="90000"/>
              </a:lnSpc>
            </a:pPr>
            <a:r>
              <a:rPr lang="en-US" altLang="en-US" dirty="0" smtClean="0"/>
              <a:t>Here is a graph of 50 RTK coordinates (shots) taken on a mark.  10 of the shots were for 480 seconds each or 8 minutes, 10 shots for 300 seconds each or 5 minutes, 10 shots of 180 seconds each or 3 minutes, 10 shots for 60 seconds each or 1 minute and 10 shots for 10 seconds each.  Each shot within the  group of 10 were rotated as time progressed so that they all had a similar range of satellite availability and GDOP.  It took about 3 hours to do a full set.  This is just one typical example of  several taken. The legend and color codes are just to the right of the graph.</a:t>
            </a:r>
          </a:p>
          <a:p>
            <a:pPr>
              <a:lnSpc>
                <a:spcPct val="90000"/>
              </a:lnSpc>
            </a:pPr>
            <a:r>
              <a:rPr lang="en-US" altLang="en-US" b="1" dirty="0" smtClean="0"/>
              <a:t>The circle shown in the graph represents a MAG nail which has a 13 mm diameter circle and is superimposed in the graph for a relational scale reference only, and it is centered on the average coordinate of all 10 of the 480 second shots (the longest ones)</a:t>
            </a:r>
            <a:r>
              <a:rPr lang="en-US" altLang="en-US" dirty="0" smtClean="0"/>
              <a:t>.  </a:t>
            </a:r>
            <a:r>
              <a:rPr lang="en-US" altLang="en-US" u="sng" dirty="0" smtClean="0"/>
              <a:t>What we are looking for here is how observation time might affect the tightness of the groups.</a:t>
            </a:r>
          </a:p>
          <a:p>
            <a:pPr>
              <a:lnSpc>
                <a:spcPct val="90000"/>
              </a:lnSpc>
            </a:pPr>
            <a:r>
              <a:rPr lang="en-US" altLang="en-US" b="1" dirty="0" smtClean="0"/>
              <a:t>Then as shown in the table to the right in red</a:t>
            </a:r>
            <a:r>
              <a:rPr lang="en-US" altLang="en-US" dirty="0" smtClean="0"/>
              <a:t>, 480 seconds (8 minutes), 9 out of 10 coordinates (of the dark green dots) landed on the head of the MAG nail.   The light green dots show 10 occupations of 300 seconds each and 7 out of 10 landed in the MAG nail circle.  For the yellow dots (representing 180 seconds) 5 out of 10 landed in the MAG nail circle. </a:t>
            </a:r>
          </a:p>
          <a:p>
            <a:pPr>
              <a:lnSpc>
                <a:spcPct val="90000"/>
              </a:lnSpc>
            </a:pPr>
            <a:r>
              <a:rPr lang="en-US" altLang="en-US" dirty="0" smtClean="0"/>
              <a:t>For the 10 shots of 60 seconds each (orange dots) only 2 landed in the circle and last for the 10 shots of 10 seconds each (brown dots) only one landed in the MAG nail circle.  This is just one example to show how… less occupation time per shot progressively enlarged and loosened the spread… which you might expect.  This proved to be consistent over many independent tests taken at different locations within the RTN.  Also tested was the distance from the RTN master station  which varied from 1k to 26k with no apparent change in these results.  </a:t>
            </a:r>
          </a:p>
          <a:p>
            <a:pPr>
              <a:lnSpc>
                <a:spcPct val="90000"/>
              </a:lnSpc>
            </a:pPr>
            <a:r>
              <a:rPr lang="en-US" altLang="en-US" dirty="0" smtClean="0"/>
              <a:t>At the bottom of the slide, the root mean square error (RMSE) for the group of 10 shots of 480 second each was 3 mm for the horizontal coordinate and 9mm for the vertical.  Just to give you an idea of the statistics related to that.</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0884" indent="-277263" eaLnBrk="0" hangingPunct="0">
              <a:defRPr>
                <a:solidFill>
                  <a:schemeClr val="tx1"/>
                </a:solidFill>
                <a:latin typeface="Calibri" pitchFamily="34" charset="0"/>
                <a:ea typeface="ＭＳ Ｐゴシック" pitchFamily="34" charset="-128"/>
              </a:defRPr>
            </a:lvl2pPr>
            <a:lvl3pPr marL="1109053" indent="-221811" eaLnBrk="0" hangingPunct="0">
              <a:defRPr>
                <a:solidFill>
                  <a:schemeClr val="tx1"/>
                </a:solidFill>
                <a:latin typeface="Calibri" pitchFamily="34" charset="0"/>
                <a:ea typeface="ＭＳ Ｐゴシック" pitchFamily="34" charset="-128"/>
              </a:defRPr>
            </a:lvl3pPr>
            <a:lvl4pPr marL="1552674" indent="-221811" eaLnBrk="0" hangingPunct="0">
              <a:defRPr>
                <a:solidFill>
                  <a:schemeClr val="tx1"/>
                </a:solidFill>
                <a:latin typeface="Calibri" pitchFamily="34" charset="0"/>
                <a:ea typeface="ＭＳ Ｐゴシック" pitchFamily="34" charset="-128"/>
              </a:defRPr>
            </a:lvl4pPr>
            <a:lvl5pPr marL="1996295" indent="-221811" eaLnBrk="0" hangingPunct="0">
              <a:defRPr>
                <a:solidFill>
                  <a:schemeClr val="tx1"/>
                </a:solidFill>
                <a:latin typeface="Calibri" pitchFamily="34" charset="0"/>
                <a:ea typeface="ＭＳ Ｐゴシック" pitchFamily="34" charset="-128"/>
              </a:defRPr>
            </a:lvl5pPr>
            <a:lvl6pPr marL="2439916"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883538"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27159"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770780"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06A32F0-97C9-4F77-9A78-E66FAE4F8BD5}" type="slidenum">
              <a:rPr lang="en-US" altLang="en-US">
                <a:solidFill>
                  <a:prstClr val="black"/>
                </a:solidFill>
              </a:rPr>
              <a:pPr eaLnBrk="1" hangingPunct="1"/>
              <a:t>7</a:t>
            </a:fld>
            <a:endParaRPr lang="en-US"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 far I talked about precision and grouping of shots relative to occupation time.</a:t>
            </a:r>
          </a:p>
          <a:p>
            <a:r>
              <a:rPr lang="en-US" altLang="en-US" smtClean="0"/>
              <a:t>Now the discussion turns to ‘ACCURACY’ which is a computed statistical quantity </a:t>
            </a:r>
            <a:r>
              <a:rPr lang="en-US" altLang="en-US" u="sng" smtClean="0"/>
              <a:t>to the realization of the datum</a:t>
            </a:r>
            <a:r>
              <a:rPr lang="en-US" altLang="en-US" smtClean="0"/>
              <a:t> - </a:t>
            </a:r>
            <a:r>
              <a:rPr lang="en-US" altLang="en-US" smtClean="0">
                <a:solidFill>
                  <a:srgbClr val="C00000"/>
                </a:solidFill>
              </a:rPr>
              <a:t>Alignment of the RTN to the National Spatial Reference System shows </a:t>
            </a:r>
            <a:r>
              <a:rPr lang="en-US" altLang="en-US" u="sng" smtClean="0">
                <a:solidFill>
                  <a:srgbClr val="C00000"/>
                </a:solidFill>
              </a:rPr>
              <a:t>accuracy</a:t>
            </a:r>
            <a:r>
              <a:rPr lang="en-US" altLang="en-US" smtClean="0">
                <a:solidFill>
                  <a:srgbClr val="C00000"/>
                </a:solidFill>
              </a:rPr>
              <a:t> (typically by some method of post processing static observations of the RTN stations constrained by CORS coordinates).  This could be achieved through the use of OPUS or OPUS-Projects or other post processing software etc.</a:t>
            </a:r>
          </a:p>
          <a:p>
            <a:endParaRPr lang="en-US" altLang="en-US" smtClean="0">
              <a:solidFill>
                <a:srgbClr val="C00000"/>
              </a:solidFill>
            </a:endParaRPr>
          </a:p>
          <a:p>
            <a:r>
              <a:rPr lang="en-US" altLang="en-US" smtClean="0"/>
              <a:t>Accuracy is a measure of how the positions are aligned to “truth”. Of course the NGS wishes to encourage all RTN’s to provide users with alignment to the NSRS as the </a:t>
            </a:r>
            <a:r>
              <a:rPr lang="en-US" altLang="en-US" u="sng" smtClean="0"/>
              <a:t>representation of truth</a:t>
            </a:r>
            <a:r>
              <a:rPr lang="en-US" altLang="en-US" smtClean="0"/>
              <a:t>. Therefore, accuracy would be relative to the alignment to our national datum's consisting of the current realization of NAD 83 (horizontal and ellipsoid height) and NAVD 88 (orthometric height). </a:t>
            </a:r>
          </a:p>
          <a:p>
            <a:endParaRPr lang="en-US" altLang="en-US" b="1" smtClean="0">
              <a:solidFill>
                <a:srgbClr val="C00000"/>
              </a:solidFill>
            </a:endParaRPr>
          </a:p>
          <a:p>
            <a:r>
              <a:rPr lang="en-US" altLang="en-US" b="1" smtClean="0">
                <a:solidFill>
                  <a:srgbClr val="C00000"/>
                </a:solidFill>
              </a:rPr>
              <a:t>Initial NGS guidelines desire RTN alignment to the NSRS as:  to within 2 cm in latitude and longitude, and within 4 cm in ellipsoid height (@95% confidence) using the CORS network weighted as truth.</a:t>
            </a:r>
            <a:r>
              <a:rPr lang="en-US" altLang="en-US" smtClean="0">
                <a:solidFill>
                  <a:srgbClr val="C00000"/>
                </a:solidFill>
              </a:rPr>
              <a:t> </a:t>
            </a:r>
          </a:p>
          <a:p>
            <a:r>
              <a:rPr lang="en-US" altLang="en-US" smtClean="0">
                <a:solidFill>
                  <a:srgbClr val="C00000"/>
                </a:solidFill>
              </a:rPr>
              <a:t>Again, here is the link at the bottom of the slide to the “NGS Real Time Network Guidelines” where there is more information on alignment to the NSRS.</a:t>
            </a:r>
          </a:p>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0884" indent="-277263" eaLnBrk="0" hangingPunct="0">
              <a:defRPr>
                <a:solidFill>
                  <a:schemeClr val="tx1"/>
                </a:solidFill>
                <a:latin typeface="Calibri" pitchFamily="34" charset="0"/>
                <a:ea typeface="ＭＳ Ｐゴシック" pitchFamily="34" charset="-128"/>
              </a:defRPr>
            </a:lvl2pPr>
            <a:lvl3pPr marL="1109053" indent="-221811" eaLnBrk="0" hangingPunct="0">
              <a:defRPr>
                <a:solidFill>
                  <a:schemeClr val="tx1"/>
                </a:solidFill>
                <a:latin typeface="Calibri" pitchFamily="34" charset="0"/>
                <a:ea typeface="ＭＳ Ｐゴシック" pitchFamily="34" charset="-128"/>
              </a:defRPr>
            </a:lvl3pPr>
            <a:lvl4pPr marL="1552674" indent="-221811" eaLnBrk="0" hangingPunct="0">
              <a:defRPr>
                <a:solidFill>
                  <a:schemeClr val="tx1"/>
                </a:solidFill>
                <a:latin typeface="Calibri" pitchFamily="34" charset="0"/>
                <a:ea typeface="ＭＳ Ｐゴシック" pitchFamily="34" charset="-128"/>
              </a:defRPr>
            </a:lvl4pPr>
            <a:lvl5pPr marL="1996295" indent="-221811" eaLnBrk="0" hangingPunct="0">
              <a:defRPr>
                <a:solidFill>
                  <a:schemeClr val="tx1"/>
                </a:solidFill>
                <a:latin typeface="Calibri" pitchFamily="34" charset="0"/>
                <a:ea typeface="ＭＳ Ｐゴシック" pitchFamily="34" charset="-128"/>
              </a:defRPr>
            </a:lvl5pPr>
            <a:lvl6pPr marL="2439916"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883538"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27159"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770780"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FF0B5E4E-A4A7-44AD-882C-DE154F6D904A}" type="slidenum">
              <a:rPr lang="en-US" altLang="en-US">
                <a:solidFill>
                  <a:prstClr val="black"/>
                </a:solidFill>
              </a:rPr>
              <a:pPr eaLnBrk="1" hangingPunct="1"/>
              <a:t>8</a:t>
            </a:fld>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is the slide shown previously that had just </a:t>
            </a:r>
            <a:r>
              <a:rPr lang="en-US" altLang="en-US" u="sng" dirty="0" smtClean="0"/>
              <a:t>precision</a:t>
            </a:r>
            <a:r>
              <a:rPr lang="en-US" altLang="en-US" dirty="0" smtClean="0"/>
              <a:t> shown.  Now… I’ve added </a:t>
            </a:r>
            <a:r>
              <a:rPr lang="en-US" altLang="en-US" u="sng" dirty="0" smtClean="0"/>
              <a:t>accuracy</a:t>
            </a:r>
            <a:r>
              <a:rPr lang="en-US" altLang="en-US" dirty="0" smtClean="0"/>
              <a:t> and some comparisons to the bull eye targets shown in the earlier slides become obvious.</a:t>
            </a:r>
          </a:p>
          <a:p>
            <a:r>
              <a:rPr lang="en-US" altLang="en-US" dirty="0" smtClean="0"/>
              <a:t>To determine what is accuracy for this remote field mark, an independent 4 hour static occupation was logged and then published to OPUS which returned a solution datasheet for the mark with peak-peak errors which are shown in the blue box around the coordinate labeled as the center of accuracy.  The OPUS solution in this case represents the National Spatial Reference System as a TRUTH check. </a:t>
            </a:r>
          </a:p>
          <a:p>
            <a:r>
              <a:rPr lang="en-US" altLang="en-US" dirty="0" smtClean="0"/>
              <a:t>Now we can see in this case there was some </a:t>
            </a:r>
            <a:r>
              <a:rPr lang="en-US" altLang="en-US" u="sng" dirty="0" smtClean="0"/>
              <a:t>bias</a:t>
            </a:r>
            <a:r>
              <a:rPr lang="en-US" altLang="en-US" dirty="0" smtClean="0"/>
              <a:t> of the group of points shifted off to one side from the center of accuracy (the OPUS NSRS coordinate).  But… the difference from the precision (8 minute average) center and the accurate (truth) center determined from OPUS was just about 1 cm and falling within our 2cm project specification goal.</a:t>
            </a:r>
          </a:p>
          <a:p>
            <a:endParaRPr lang="en-US" altLang="en-US" dirty="0" smtClean="0"/>
          </a:p>
          <a:p>
            <a:r>
              <a:rPr lang="en-US" altLang="en-US" dirty="0" smtClean="0"/>
              <a:t>And…also as seen within the 2 cm pinkish circle (centered on the average of all of the 480 epoch (8 minute) shots) are the longer RTK occupation times of 180 epochs (3 min) to 480 epochs (8 min) which appeared to met the receivers performance accuracy specification @ 95% confidence.  Some of the shorter 60 second and 10 second epoch scattered shots fell outside of the circle appearing to not meet the receiver spec.</a:t>
            </a:r>
          </a:p>
          <a:p>
            <a:r>
              <a:rPr lang="en-US" altLang="en-US" dirty="0" smtClean="0"/>
              <a:t>So you can field test RTN correctors (using a rover on a mark) to see if both precision and accuracy are within your project </a:t>
            </a:r>
            <a:r>
              <a:rPr lang="en-US" altLang="en-US" b="1" dirty="0" smtClean="0"/>
              <a:t>EXPECTED</a:t>
            </a:r>
            <a:r>
              <a:rPr lang="en-US" altLang="en-US" dirty="0" smtClean="0"/>
              <a:t> tolerance. </a:t>
            </a:r>
          </a:p>
          <a:p>
            <a:r>
              <a:rPr lang="en-US" altLang="en-US" dirty="0" smtClean="0"/>
              <a:t>You may wish to test on multiple marks across the RTN to see how multipath, GDOP, and number of visible satellites might affect the result.  Obtain average coordinates for varying times on a mark.  Try observing for 8’ or perhaps even longer, down to 10” to see how the </a:t>
            </a:r>
            <a:r>
              <a:rPr lang="en-US" altLang="en-US" u="sng" dirty="0" smtClean="0"/>
              <a:t>precision grouping changes </a:t>
            </a:r>
            <a:r>
              <a:rPr lang="en-US" altLang="en-US" dirty="0" smtClean="0"/>
              <a:t>with the different occupation times and then compare with a coordinate considered truth.</a:t>
            </a:r>
          </a:p>
          <a:p>
            <a:endParaRPr lang="en-US" altLang="en-US" dirty="0" smtClean="0"/>
          </a:p>
          <a:p>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0884" indent="-277263" eaLnBrk="0" hangingPunct="0">
              <a:defRPr>
                <a:solidFill>
                  <a:schemeClr val="tx1"/>
                </a:solidFill>
                <a:latin typeface="Calibri" pitchFamily="34" charset="0"/>
                <a:ea typeface="ＭＳ Ｐゴシック" pitchFamily="34" charset="-128"/>
              </a:defRPr>
            </a:lvl2pPr>
            <a:lvl3pPr marL="1109053" indent="-221811" eaLnBrk="0" hangingPunct="0">
              <a:defRPr>
                <a:solidFill>
                  <a:schemeClr val="tx1"/>
                </a:solidFill>
                <a:latin typeface="Calibri" pitchFamily="34" charset="0"/>
                <a:ea typeface="ＭＳ Ｐゴシック" pitchFamily="34" charset="-128"/>
              </a:defRPr>
            </a:lvl3pPr>
            <a:lvl4pPr marL="1552674" indent="-221811" eaLnBrk="0" hangingPunct="0">
              <a:defRPr>
                <a:solidFill>
                  <a:schemeClr val="tx1"/>
                </a:solidFill>
                <a:latin typeface="Calibri" pitchFamily="34" charset="0"/>
                <a:ea typeface="ＭＳ Ｐゴシック" pitchFamily="34" charset="-128"/>
              </a:defRPr>
            </a:lvl4pPr>
            <a:lvl5pPr marL="1996295" indent="-221811" eaLnBrk="0" hangingPunct="0">
              <a:defRPr>
                <a:solidFill>
                  <a:schemeClr val="tx1"/>
                </a:solidFill>
                <a:latin typeface="Calibri" pitchFamily="34" charset="0"/>
                <a:ea typeface="ＭＳ Ｐゴシック" pitchFamily="34" charset="-128"/>
              </a:defRPr>
            </a:lvl5pPr>
            <a:lvl6pPr marL="2439916"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883538"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27159"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770780"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7A93499F-FD1D-438F-AF21-08D8C10B92E7}" type="slidenum">
              <a:rPr lang="en-US" altLang="en-US">
                <a:solidFill>
                  <a:prstClr val="black"/>
                </a:solidFill>
              </a:rPr>
              <a:pPr eaLnBrk="1" hangingPunct="1"/>
              <a:t>9</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4588"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Shown in this slide are all 50 of the same shots graphed by ellipsoid height.  The black horizontal line represents the 4 hour independent published OPUS solution and considered the truth (and representing the NSRS) in this case, while the blue horizontal straight line is the average of the 10 individual 8 minute RTK shots.  </a:t>
            </a:r>
          </a:p>
          <a:p>
            <a:endParaRPr lang="en-US" altLang="en-US" dirty="0" smtClean="0"/>
          </a:p>
          <a:p>
            <a:r>
              <a:rPr lang="en-US" altLang="en-US" dirty="0" smtClean="0"/>
              <a:t>They are about 1.6 cm apart vertically but many of the individual shots were outside the 4 cm vertical project goal.  </a:t>
            </a:r>
            <a:r>
              <a:rPr lang="en-US" altLang="en-US" b="1" dirty="0" smtClean="0"/>
              <a:t>In this example case</a:t>
            </a:r>
            <a:r>
              <a:rPr lang="en-US" altLang="en-US" dirty="0" smtClean="0"/>
              <a:t>… the difference could be part GNSS error, part setup error, part receiver systematic error as the OPUS observation was observed in a different month and with different equipment.</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20884" indent="-277263" eaLnBrk="0" hangingPunct="0">
              <a:defRPr>
                <a:solidFill>
                  <a:schemeClr val="tx1"/>
                </a:solidFill>
                <a:latin typeface="Calibri" pitchFamily="34" charset="0"/>
                <a:ea typeface="ＭＳ Ｐゴシック" pitchFamily="34" charset="-128"/>
              </a:defRPr>
            </a:lvl2pPr>
            <a:lvl3pPr marL="1109053" indent="-221811" eaLnBrk="0" hangingPunct="0">
              <a:defRPr>
                <a:solidFill>
                  <a:schemeClr val="tx1"/>
                </a:solidFill>
                <a:latin typeface="Calibri" pitchFamily="34" charset="0"/>
                <a:ea typeface="ＭＳ Ｐゴシック" pitchFamily="34" charset="-128"/>
              </a:defRPr>
            </a:lvl3pPr>
            <a:lvl4pPr marL="1552674" indent="-221811" eaLnBrk="0" hangingPunct="0">
              <a:defRPr>
                <a:solidFill>
                  <a:schemeClr val="tx1"/>
                </a:solidFill>
                <a:latin typeface="Calibri" pitchFamily="34" charset="0"/>
                <a:ea typeface="ＭＳ Ｐゴシック" pitchFamily="34" charset="-128"/>
              </a:defRPr>
            </a:lvl4pPr>
            <a:lvl5pPr marL="1996295" indent="-221811" eaLnBrk="0" hangingPunct="0">
              <a:defRPr>
                <a:solidFill>
                  <a:schemeClr val="tx1"/>
                </a:solidFill>
                <a:latin typeface="Calibri" pitchFamily="34" charset="0"/>
                <a:ea typeface="ＭＳ Ｐゴシック" pitchFamily="34" charset="-128"/>
              </a:defRPr>
            </a:lvl5pPr>
            <a:lvl6pPr marL="2439916"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883538"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27159"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770780" indent="-221811" defTabSz="443621"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2D71BC73-83A8-4FC3-A640-56B7AEBD9C7B}" type="slidenum">
              <a:rPr lang="en-US" altLang="en-US">
                <a:solidFill>
                  <a:prstClr val="black"/>
                </a:solidFill>
              </a:rPr>
              <a:pPr eaLnBrk="1" hangingPunct="1"/>
              <a:t>10</a:t>
            </a:fld>
            <a:endParaRPr lang="en-US"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138105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295400" y="1295400"/>
            <a:ext cx="6553200" cy="1143000"/>
          </a:xfrm>
        </p:spPr>
        <p:txBody>
          <a:bodyPr/>
          <a:lstStyle>
            <a:lvl1pPr>
              <a:defRPr sz="440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1295400" y="2743200"/>
            <a:ext cx="6553200" cy="2209800"/>
          </a:xfrm>
        </p:spPr>
        <p:txBody>
          <a:bodyPr/>
          <a:lstStyle>
            <a:lvl1pPr marL="0" indent="0" algn="ctr">
              <a:buFontTx/>
              <a:buNone/>
              <a:defRPr sz="2800" b="1"/>
            </a:lvl1pPr>
          </a:lstStyle>
          <a:p>
            <a:r>
              <a:rPr lang="en-US"/>
              <a:t>Click to edit Master subtitle style</a:t>
            </a:r>
          </a:p>
        </p:txBody>
      </p:sp>
    </p:spTree>
    <p:extLst>
      <p:ext uri="{BB962C8B-B14F-4D97-AF65-F5344CB8AC3E}">
        <p14:creationId xmlns:p14="http://schemas.microsoft.com/office/powerpoint/2010/main" val="2298990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59291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33836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5827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192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192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6620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1905000"/>
            <a:ext cx="7162800" cy="3048000"/>
          </a:xfrm>
        </p:spPr>
        <p:txBody>
          <a:bodyPr/>
          <a:lstStyle/>
          <a:p>
            <a:pPr lvl="0"/>
            <a:endParaRPr lang="en-US" noProof="0" smtClean="0"/>
          </a:p>
        </p:txBody>
      </p:sp>
    </p:spTree>
    <p:extLst>
      <p:ext uri="{BB962C8B-B14F-4D97-AF65-F5344CB8AC3E}">
        <p14:creationId xmlns:p14="http://schemas.microsoft.com/office/powerpoint/2010/main" val="18248898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04984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2F74702-A9D2-D142-A2AF-02EB7BC1A7B0}" type="datetimeFigureOut">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4E4B20-A796-8D4A-9790-389DA483B9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1241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D2E1C5-9BFE-6A49-B726-6C7F6AC4D0D3}" type="datetimeFigureOut">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2D6AEA-48A7-924D-9406-EC6E0EBC20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36250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588FAE-7584-1D43-B106-69084F6C3D60}" type="datetimeFigureOut">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719BE7-E39C-5E46-9893-C897A9205C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07153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7422AA-180E-B24C-A2DD-5B797D7B4338}" type="datetimeFigureOut">
              <a:rPr lang="en-US">
                <a:solidFill>
                  <a:prstClr val="black">
                    <a:tint val="75000"/>
                  </a:prstClr>
                </a:solidFill>
              </a:rPr>
              <a:pPr>
                <a:defRPr/>
              </a:pPr>
              <a:t>1/14/2016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CE2FD8-6EFB-924A-BBC7-3D9FD8781D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32232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1537CD-3F2F-1C42-8CC8-D98653E46D5E}" type="datetimeFigureOut">
              <a:rPr lang="en-US">
                <a:solidFill>
                  <a:prstClr val="black">
                    <a:tint val="75000"/>
                  </a:prstClr>
                </a:solidFill>
              </a:rPr>
              <a:pPr>
                <a:defRPr/>
              </a:pPr>
              <a:t>1/14/2016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71A7F4B-D849-9949-B056-9EF081A52F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9464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457200"/>
            <a:ext cx="211455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19125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2198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D4A722-2514-2E44-A2D1-75902F2251E6}" type="datetimeFigureOut">
              <a:rPr lang="en-US">
                <a:solidFill>
                  <a:prstClr val="black">
                    <a:tint val="75000"/>
                  </a:prstClr>
                </a:solidFill>
              </a:rPr>
              <a:pPr>
                <a:defRPr/>
              </a:pPr>
              <a:t>1/14/2016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BBAD978-2583-3440-BBC6-16DB090D69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27842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BC6B44-5FDE-D646-B187-047D5567924B}" type="datetimeFigureOut">
              <a:rPr lang="en-US">
                <a:solidFill>
                  <a:prstClr val="black">
                    <a:tint val="75000"/>
                  </a:prstClr>
                </a:solidFill>
              </a:rPr>
              <a:pPr>
                <a:defRPr/>
              </a:pPr>
              <a:t>1/14/2016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BA20699-3253-714E-A86F-ABA98CEE1F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20387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AE24F3-D793-8044-A42C-6F67C6B893B3}" type="datetimeFigureOut">
              <a:rPr lang="en-US">
                <a:solidFill>
                  <a:prstClr val="black">
                    <a:tint val="75000"/>
                  </a:prstClr>
                </a:solidFill>
              </a:rPr>
              <a:pPr>
                <a:defRPr/>
              </a:pPr>
              <a:t>1/14/2016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5BD730-DC58-6343-A41C-6B3B622DCA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26429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B937D2-7827-8748-9D63-2F251C75A548}" type="datetimeFigureOut">
              <a:rPr lang="en-US">
                <a:solidFill>
                  <a:prstClr val="black">
                    <a:tint val="75000"/>
                  </a:prstClr>
                </a:solidFill>
              </a:rPr>
              <a:pPr>
                <a:defRPr/>
              </a:pPr>
              <a:t>1/14/2016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926D73-134C-C842-8671-F7254A6F51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47119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B2D9D6-2EED-314A-B5A7-B8AA87D0E9E4}" type="datetimeFigureOut">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BAD95F-C4AC-F74C-8843-F1114F98ED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67727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0ABBAB-D36F-9146-BB7A-2DB9ADAC5A9C}" type="datetimeFigureOut">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4E9C37-50CC-2640-A8BB-4A084D5512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75703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46857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80787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91100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1905000"/>
            <a:ext cx="7162800" cy="3048000"/>
          </a:xfrm>
        </p:spPr>
        <p:txBody>
          <a:bodyPr/>
          <a:lstStyle/>
          <a:p>
            <a:pPr lvl="0"/>
            <a:endParaRPr lang="en-US" noProof="0" smtClean="0"/>
          </a:p>
        </p:txBody>
      </p:sp>
    </p:spTree>
    <p:extLst>
      <p:ext uri="{BB962C8B-B14F-4D97-AF65-F5344CB8AC3E}">
        <p14:creationId xmlns:p14="http://schemas.microsoft.com/office/powerpoint/2010/main" val="83607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60028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192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2192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94266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94417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192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192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25519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711750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89299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048336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64303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28374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45147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566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2639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9681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07388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2659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51616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192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192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23167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70280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663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5474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192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192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631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1905000"/>
            <a:ext cx="7162800" cy="3048000"/>
          </a:xfrm>
        </p:spPr>
        <p:txBody>
          <a:bodyPr/>
          <a:lstStyle/>
          <a:p>
            <a:pPr lvl="0"/>
            <a:endParaRPr lang="en-US" noProof="0" smtClean="0"/>
          </a:p>
        </p:txBody>
      </p:sp>
    </p:spTree>
    <p:extLst>
      <p:ext uri="{BB962C8B-B14F-4D97-AF65-F5344CB8AC3E}">
        <p14:creationId xmlns:p14="http://schemas.microsoft.com/office/powerpoint/2010/main" val="1824543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355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295400" y="1295400"/>
            <a:ext cx="6553200" cy="1143000"/>
          </a:xfrm>
        </p:spPr>
        <p:txBody>
          <a:bodyPr/>
          <a:lstStyle>
            <a:lvl1pPr>
              <a:defRPr sz="440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1295400" y="2743200"/>
            <a:ext cx="6553200" cy="2209800"/>
          </a:xfrm>
        </p:spPr>
        <p:txBody>
          <a:bodyPr/>
          <a:lstStyle>
            <a:lvl1pPr marL="0" indent="0" algn="ctr">
              <a:buFontTx/>
              <a:buNone/>
              <a:defRPr sz="2800" b="1"/>
            </a:lvl1pPr>
          </a:lstStyle>
          <a:p>
            <a:r>
              <a:rPr lang="en-US"/>
              <a:t>Click to edit Master subtitle style</a:t>
            </a:r>
          </a:p>
        </p:txBody>
      </p:sp>
    </p:spTree>
    <p:extLst>
      <p:ext uri="{BB962C8B-B14F-4D97-AF65-F5344CB8AC3E}">
        <p14:creationId xmlns:p14="http://schemas.microsoft.com/office/powerpoint/2010/main" val="1287519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4644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946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45354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05000"/>
            <a:ext cx="35052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1300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5210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4686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98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940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9762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3127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457200"/>
            <a:ext cx="211455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19125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2922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480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85724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8376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5308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192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192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4805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1905000"/>
            <a:ext cx="7162800" cy="3048000"/>
          </a:xfrm>
        </p:spPr>
        <p:txBody>
          <a:bodyPr/>
          <a:lstStyle/>
          <a:p>
            <a:pPr lvl="0"/>
            <a:endParaRPr lang="en-US" noProof="0" smtClean="0"/>
          </a:p>
        </p:txBody>
      </p:sp>
    </p:spTree>
    <p:extLst>
      <p:ext uri="{BB962C8B-B14F-4D97-AF65-F5344CB8AC3E}">
        <p14:creationId xmlns:p14="http://schemas.microsoft.com/office/powerpoint/2010/main" val="3889022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9292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25149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5920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37764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6293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458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05000"/>
            <a:ext cx="35052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570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4047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3431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7406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8894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75278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4132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192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192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4257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20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8369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B34873-DF9A-461A-BCB1-4863C5360EF0}" type="datetime1">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9960E0-C4D9-4150-87D6-A70625248A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47772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5981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1EA1D9-6F12-4778-A6EA-AAC5C11544C8}" type="datetime1">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C9C423-1C24-48E1-A0F0-9C4C6159E8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415738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F1156B-08C9-42A3-BE32-07A2955EA3A1}" type="datetime1">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47DA7F-3183-4CE6-9A07-5CF9CC96EE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016044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0F0A85-AC8A-4414-BEAE-E3D4534E30C1}" type="datetime1">
              <a:rPr lang="en-US">
                <a:solidFill>
                  <a:prstClr val="black">
                    <a:tint val="75000"/>
                  </a:prstClr>
                </a:solidFill>
              </a:rPr>
              <a:pPr>
                <a:defRPr/>
              </a:pPr>
              <a:t>1/14/2016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A565E0-D925-4B86-A501-69ADF3D6AA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590117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F6FF99-3ACF-4443-A0C6-8555FDC6D90C}" type="datetime1">
              <a:rPr lang="en-US">
                <a:solidFill>
                  <a:prstClr val="black">
                    <a:tint val="75000"/>
                  </a:prstClr>
                </a:solidFill>
              </a:rPr>
              <a:pPr>
                <a:defRPr/>
              </a:pPr>
              <a:t>1/14/2016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505BF4E-7EFC-4BCB-BCE2-82EEE98BC4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19341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40526A-BC31-4DF0-A5EB-C1A6845DC1F1}" type="datetime1">
              <a:rPr lang="en-US">
                <a:solidFill>
                  <a:prstClr val="black">
                    <a:tint val="75000"/>
                  </a:prstClr>
                </a:solidFill>
              </a:rPr>
              <a:pPr>
                <a:defRPr/>
              </a:pPr>
              <a:t>1/14/2016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6B16C28-2C96-4455-AD64-244F038365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456003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B9D776-4485-4DBC-8977-49ACF3FEB694}" type="datetime1">
              <a:rPr lang="en-US">
                <a:solidFill>
                  <a:prstClr val="black">
                    <a:tint val="75000"/>
                  </a:prstClr>
                </a:solidFill>
              </a:rPr>
              <a:pPr>
                <a:defRPr/>
              </a:pPr>
              <a:t>1/14/2016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474B6E8-2105-4D99-B46D-91CAAE84C6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57193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0B4199-D2D3-4730-871C-A6BF5F2D37C0}" type="datetime1">
              <a:rPr lang="en-US">
                <a:solidFill>
                  <a:prstClr val="black">
                    <a:tint val="75000"/>
                  </a:prstClr>
                </a:solidFill>
              </a:rPr>
              <a:pPr>
                <a:defRPr/>
              </a:pPr>
              <a:t>1/14/2016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D32305C-0827-4BF5-8357-706D8F6FCD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072665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BEAE2A-2836-4910-8409-53B0EBC8ECFA}" type="datetime1">
              <a:rPr lang="en-US">
                <a:solidFill>
                  <a:prstClr val="black">
                    <a:tint val="75000"/>
                  </a:prstClr>
                </a:solidFill>
              </a:rPr>
              <a:pPr>
                <a:defRPr/>
              </a:pPr>
              <a:t>1/14/2016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001AE4-999C-4B0F-BF19-D3DBA9B47B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70990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EE344E-4270-4DD5-8B5F-F4EF6E239A1A}" type="datetime1">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31EA92-90B5-468C-8E0C-7394CED523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467882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F8A216-2B1E-4D24-9097-757E937D5746}" type="datetime1">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E90769-503E-4AD9-B187-5E2F37DCE6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2236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27053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B34873-DF9A-461A-BCB1-4863C5360EF0}" type="datetime1">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9960E0-C4D9-4150-87D6-A70625248A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225462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1EA1D9-6F12-4778-A6EA-AAC5C11544C8}" type="datetime1">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C9C423-1C24-48E1-A0F0-9C4C6159E8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015108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F1156B-08C9-42A3-BE32-07A2955EA3A1}" type="datetime1">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47DA7F-3183-4CE6-9A07-5CF9CC96EE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103155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0F0A85-AC8A-4414-BEAE-E3D4534E30C1}" type="datetime1">
              <a:rPr lang="en-US">
                <a:solidFill>
                  <a:prstClr val="black">
                    <a:tint val="75000"/>
                  </a:prstClr>
                </a:solidFill>
              </a:rPr>
              <a:pPr>
                <a:defRPr/>
              </a:pPr>
              <a:t>1/14/2016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A565E0-D925-4B86-A501-69ADF3D6AA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74445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F6FF99-3ACF-4443-A0C6-8555FDC6D90C}" type="datetime1">
              <a:rPr lang="en-US">
                <a:solidFill>
                  <a:prstClr val="black">
                    <a:tint val="75000"/>
                  </a:prstClr>
                </a:solidFill>
              </a:rPr>
              <a:pPr>
                <a:defRPr/>
              </a:pPr>
              <a:t>1/14/2016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505BF4E-7EFC-4BCB-BCE2-82EEE98BC4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825469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40526A-BC31-4DF0-A5EB-C1A6845DC1F1}" type="datetime1">
              <a:rPr lang="en-US">
                <a:solidFill>
                  <a:prstClr val="black">
                    <a:tint val="75000"/>
                  </a:prstClr>
                </a:solidFill>
              </a:rPr>
              <a:pPr>
                <a:defRPr/>
              </a:pPr>
              <a:t>1/14/2016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6B16C28-2C96-4455-AD64-244F038365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809523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B9D776-4485-4DBC-8977-49ACF3FEB694}" type="datetime1">
              <a:rPr lang="en-US">
                <a:solidFill>
                  <a:prstClr val="black">
                    <a:tint val="75000"/>
                  </a:prstClr>
                </a:solidFill>
              </a:rPr>
              <a:pPr>
                <a:defRPr/>
              </a:pPr>
              <a:t>1/14/2016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474B6E8-2105-4D99-B46D-91CAAE84C6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648830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0B4199-D2D3-4730-871C-A6BF5F2D37C0}" type="datetime1">
              <a:rPr lang="en-US">
                <a:solidFill>
                  <a:prstClr val="black">
                    <a:tint val="75000"/>
                  </a:prstClr>
                </a:solidFill>
              </a:rPr>
              <a:pPr>
                <a:defRPr/>
              </a:pPr>
              <a:t>1/14/2016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D32305C-0827-4BF5-8357-706D8F6FCD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736031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BEAE2A-2836-4910-8409-53B0EBC8ECFA}" type="datetime1">
              <a:rPr lang="en-US">
                <a:solidFill>
                  <a:prstClr val="black">
                    <a:tint val="75000"/>
                  </a:prstClr>
                </a:solidFill>
              </a:rPr>
              <a:pPr>
                <a:defRPr/>
              </a:pPr>
              <a:t>1/14/2016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001AE4-999C-4B0F-BF19-D3DBA9B47B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448103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EE344E-4270-4DD5-8B5F-F4EF6E239A1A}" type="datetime1">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31EA92-90B5-468C-8E0C-7394CED523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82131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0397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F8A216-2B1E-4D24-9097-757E937D5746}" type="datetime1">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E90769-503E-4AD9-B187-5E2F37DCE6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059423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2F74702-A9D2-D142-A2AF-02EB7BC1A7B0}" type="datetimeFigureOut">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4E4B20-A796-8D4A-9790-389DA483B9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6073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D2E1C5-9BFE-6A49-B726-6C7F6AC4D0D3}" type="datetimeFigureOut">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2D6AEA-48A7-924D-9406-EC6E0EBC20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2379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588FAE-7584-1D43-B106-69084F6C3D60}" type="datetimeFigureOut">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719BE7-E39C-5E46-9893-C897A9205C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50561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7422AA-180E-B24C-A2DD-5B797D7B4338}" type="datetimeFigureOut">
              <a:rPr lang="en-US">
                <a:solidFill>
                  <a:prstClr val="black">
                    <a:tint val="75000"/>
                  </a:prstClr>
                </a:solidFill>
              </a:rPr>
              <a:pPr>
                <a:defRPr/>
              </a:pPr>
              <a:t>1/14/2016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CE2FD8-6EFB-924A-BBC7-3D9FD8781D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85811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1537CD-3F2F-1C42-8CC8-D98653E46D5E}" type="datetimeFigureOut">
              <a:rPr lang="en-US">
                <a:solidFill>
                  <a:prstClr val="black">
                    <a:tint val="75000"/>
                  </a:prstClr>
                </a:solidFill>
              </a:rPr>
              <a:pPr>
                <a:defRPr/>
              </a:pPr>
              <a:t>1/14/2016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71A7F4B-D849-9949-B056-9EF081A52F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97050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D4A722-2514-2E44-A2D1-75902F2251E6}" type="datetimeFigureOut">
              <a:rPr lang="en-US">
                <a:solidFill>
                  <a:prstClr val="black">
                    <a:tint val="75000"/>
                  </a:prstClr>
                </a:solidFill>
              </a:rPr>
              <a:pPr>
                <a:defRPr/>
              </a:pPr>
              <a:t>1/14/2016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BBAD978-2583-3440-BBC6-16DB090D69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69012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BC6B44-5FDE-D646-B187-047D5567924B}" type="datetimeFigureOut">
              <a:rPr lang="en-US">
                <a:solidFill>
                  <a:prstClr val="black">
                    <a:tint val="75000"/>
                  </a:prstClr>
                </a:solidFill>
              </a:rPr>
              <a:pPr>
                <a:defRPr/>
              </a:pPr>
              <a:t>1/14/2016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BA20699-3253-714E-A86F-ABA98CEE1F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9200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AE24F3-D793-8044-A42C-6F67C6B893B3}" type="datetimeFigureOut">
              <a:rPr lang="en-US">
                <a:solidFill>
                  <a:prstClr val="black">
                    <a:tint val="75000"/>
                  </a:prstClr>
                </a:solidFill>
              </a:rPr>
              <a:pPr>
                <a:defRPr/>
              </a:pPr>
              <a:t>1/14/2016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5BD730-DC58-6343-A41C-6B3B622DCA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2078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B937D2-7827-8748-9D63-2F251C75A548}" type="datetimeFigureOut">
              <a:rPr lang="en-US">
                <a:solidFill>
                  <a:prstClr val="black">
                    <a:tint val="75000"/>
                  </a:prstClr>
                </a:solidFill>
              </a:rPr>
              <a:pPr>
                <a:defRPr/>
              </a:pPr>
              <a:t>1/14/2016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926D73-134C-C842-8671-F7254A6F51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110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37655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B2D9D6-2EED-314A-B5A7-B8AA87D0E9E4}" type="datetimeFigureOut">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BAD95F-C4AC-F74C-8843-F1114F98ED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81362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0ABBAB-D36F-9146-BB7A-2DB9ADAC5A9C}" type="datetimeFigureOut">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4E9C37-50CC-2640-A8BB-4A084D5512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4209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9466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6335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1905000"/>
            <a:ext cx="7162800" cy="3048000"/>
          </a:xfrm>
        </p:spPr>
        <p:txBody>
          <a:bodyPr/>
          <a:lstStyle/>
          <a:p>
            <a:pPr lvl="0"/>
            <a:endParaRPr lang="en-US" noProof="0" smtClean="0"/>
          </a:p>
        </p:txBody>
      </p:sp>
    </p:spTree>
    <p:extLst>
      <p:ext uri="{BB962C8B-B14F-4D97-AF65-F5344CB8AC3E}">
        <p14:creationId xmlns:p14="http://schemas.microsoft.com/office/powerpoint/2010/main" val="18552465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192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2192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21245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9202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192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192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44244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295400" y="1295400"/>
            <a:ext cx="6553200" cy="1143000"/>
          </a:xfrm>
        </p:spPr>
        <p:txBody>
          <a:bodyPr/>
          <a:lstStyle>
            <a:lvl1pPr>
              <a:defRPr sz="440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1295400" y="2743200"/>
            <a:ext cx="6553200" cy="2209800"/>
          </a:xfrm>
        </p:spPr>
        <p:txBody>
          <a:bodyPr/>
          <a:lstStyle>
            <a:lvl1pPr marL="0" indent="0" algn="ctr">
              <a:buFontTx/>
              <a:buNone/>
              <a:defRPr sz="2800" b="1"/>
            </a:lvl1pPr>
          </a:lstStyle>
          <a:p>
            <a:r>
              <a:rPr lang="en-US"/>
              <a:t>Click to edit Master subtitle style</a:t>
            </a:r>
          </a:p>
        </p:txBody>
      </p:sp>
    </p:spTree>
    <p:extLst>
      <p:ext uri="{BB962C8B-B14F-4D97-AF65-F5344CB8AC3E}">
        <p14:creationId xmlns:p14="http://schemas.microsoft.com/office/powerpoint/2010/main" val="14904574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156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12932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43442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05000"/>
            <a:ext cx="35052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10976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58510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64838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6083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28874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40599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1580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457200"/>
            <a:ext cx="211455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19125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6314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822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3.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theme" Target="../theme/theme6.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image" Target="../media/image3.jpe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theme" Target="../theme/theme7.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image" Target="../media/image1.pn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image" Target="../media/image3.jpe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theme" Target="../theme/theme8.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6" Type="http://schemas.openxmlformats.org/officeDocument/2006/relationships/image" Target="../media/image3.jpe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heme" Target="../theme/theme9.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868363" y="1736725"/>
            <a:ext cx="184150" cy="457200"/>
          </a:xfrm>
          <a:prstGeom prst="rect">
            <a:avLst/>
          </a:prstGeom>
          <a:noFill/>
          <a:ln w="9525">
            <a:noFill/>
            <a:miter lim="800000"/>
            <a:headEnd/>
            <a:tailEnd/>
          </a:ln>
          <a:effectLst/>
        </p:spPr>
        <p:txBody>
          <a:bodyPr wrap="none">
            <a:spAutoFit/>
          </a:bodyPr>
          <a:lstStyle/>
          <a:p>
            <a:pPr defTabSz="914400" eaLnBrk="0" hangingPunct="0">
              <a:defRPr/>
            </a:pPr>
            <a:endParaRPr lang="en-US" sz="2400">
              <a:solidFill>
                <a:srgbClr val="000000"/>
              </a:solidFill>
              <a:latin typeface="Times" pitchFamily="18" charset="0"/>
              <a:ea typeface="+mn-ea"/>
              <a:cs typeface="+mn-cs"/>
            </a:endParaRPr>
          </a:p>
        </p:txBody>
      </p:sp>
      <p:sp>
        <p:nvSpPr>
          <p:cNvPr id="4100" name="Text Box 4"/>
          <p:cNvSpPr txBox="1">
            <a:spLocks noChangeArrowheads="1"/>
          </p:cNvSpPr>
          <p:nvPr/>
        </p:nvSpPr>
        <p:spPr bwMode="auto">
          <a:xfrm>
            <a:off x="2362200" y="1600200"/>
            <a:ext cx="6096000" cy="457200"/>
          </a:xfrm>
          <a:prstGeom prst="rect">
            <a:avLst/>
          </a:prstGeom>
          <a:noFill/>
          <a:ln w="9525">
            <a:noFill/>
            <a:miter lim="800000"/>
            <a:headEnd/>
            <a:tailEnd/>
          </a:ln>
          <a:effectLst/>
        </p:spPr>
        <p:txBody>
          <a:bodyPr>
            <a:spAutoFit/>
          </a:bodyPr>
          <a:lstStyle/>
          <a:p>
            <a:pPr defTabSz="914400" eaLnBrk="0" hangingPunct="0">
              <a:spcBef>
                <a:spcPct val="50000"/>
              </a:spcBef>
              <a:defRPr/>
            </a:pPr>
            <a:endParaRPr lang="en-US" sz="2400">
              <a:solidFill>
                <a:srgbClr val="000000"/>
              </a:solidFill>
              <a:latin typeface="Times" pitchFamily="18" charset="0"/>
              <a:ea typeface="+mn-ea"/>
              <a:cs typeface="+mn-cs"/>
            </a:endParaRPr>
          </a:p>
        </p:txBody>
      </p:sp>
      <p:sp>
        <p:nvSpPr>
          <p:cNvPr id="4101" name="Rectangle 5"/>
          <p:cNvSpPr>
            <a:spLocks noGrp="1" noChangeArrowheads="1"/>
          </p:cNvSpPr>
          <p:nvPr>
            <p:ph type="title"/>
          </p:nvPr>
        </p:nvSpPr>
        <p:spPr bwMode="auto">
          <a:xfrm>
            <a:off x="457200" y="4572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2" name="Rectangle 6"/>
          <p:cNvSpPr>
            <a:spLocks noGrp="1" noChangeArrowheads="1"/>
          </p:cNvSpPr>
          <p:nvPr>
            <p:ph type="body" idx="1"/>
          </p:nvPr>
        </p:nvSpPr>
        <p:spPr bwMode="auto">
          <a:xfrm>
            <a:off x="1219200" y="1905000"/>
            <a:ext cx="7162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51879198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rtl="0" eaLnBrk="0" fontAlgn="base" hangingPunct="0">
        <a:spcBef>
          <a:spcPct val="0"/>
        </a:spcBef>
        <a:spcAft>
          <a:spcPct val="0"/>
        </a:spcAft>
        <a:defRPr sz="2400" b="1">
          <a:solidFill>
            <a:schemeClr val="tx1"/>
          </a:solidFill>
          <a:latin typeface="+mj-lt"/>
          <a:ea typeface="+mj-ea"/>
          <a:cs typeface="+mj-cs"/>
        </a:defRPr>
      </a:lvl1pPr>
      <a:lvl2pPr algn="ctr" rtl="0" eaLnBrk="0" fontAlgn="base" hangingPunct="0">
        <a:spcBef>
          <a:spcPct val="0"/>
        </a:spcBef>
        <a:spcAft>
          <a:spcPct val="0"/>
        </a:spcAft>
        <a:defRPr sz="2400" b="1">
          <a:solidFill>
            <a:schemeClr val="tx1"/>
          </a:solidFill>
          <a:latin typeface="Verdana" pitchFamily="34" charset="0"/>
        </a:defRPr>
      </a:lvl2pPr>
      <a:lvl3pPr algn="ctr" rtl="0" eaLnBrk="0" fontAlgn="base" hangingPunct="0">
        <a:spcBef>
          <a:spcPct val="0"/>
        </a:spcBef>
        <a:spcAft>
          <a:spcPct val="0"/>
        </a:spcAft>
        <a:defRPr sz="2400" b="1">
          <a:solidFill>
            <a:schemeClr val="tx1"/>
          </a:solidFill>
          <a:latin typeface="Verdana" pitchFamily="34" charset="0"/>
        </a:defRPr>
      </a:lvl3pPr>
      <a:lvl4pPr algn="ctr" rtl="0" eaLnBrk="0" fontAlgn="base" hangingPunct="0">
        <a:spcBef>
          <a:spcPct val="0"/>
        </a:spcBef>
        <a:spcAft>
          <a:spcPct val="0"/>
        </a:spcAft>
        <a:defRPr sz="2400" b="1">
          <a:solidFill>
            <a:schemeClr val="tx1"/>
          </a:solidFill>
          <a:latin typeface="Verdana" pitchFamily="34" charset="0"/>
        </a:defRPr>
      </a:lvl4pPr>
      <a:lvl5pPr algn="ctr" rtl="0" eaLnBrk="0" fontAlgn="base" hangingPunct="0">
        <a:spcBef>
          <a:spcPct val="0"/>
        </a:spcBef>
        <a:spcAft>
          <a:spcPct val="0"/>
        </a:spcAft>
        <a:defRPr sz="2400" b="1">
          <a:solidFill>
            <a:schemeClr val="tx1"/>
          </a:solidFill>
          <a:latin typeface="Verdana" pitchFamily="34" charset="0"/>
        </a:defRPr>
      </a:lvl5pPr>
      <a:lvl6pPr marL="457200" algn="ctr" rtl="0" fontAlgn="base">
        <a:spcBef>
          <a:spcPct val="0"/>
        </a:spcBef>
        <a:spcAft>
          <a:spcPct val="0"/>
        </a:spcAft>
        <a:defRPr sz="2400" b="1">
          <a:solidFill>
            <a:schemeClr val="tx1"/>
          </a:solidFill>
          <a:latin typeface="Verdana" pitchFamily="34" charset="0"/>
        </a:defRPr>
      </a:lvl6pPr>
      <a:lvl7pPr marL="914400" algn="ctr" rtl="0" fontAlgn="base">
        <a:spcBef>
          <a:spcPct val="0"/>
        </a:spcBef>
        <a:spcAft>
          <a:spcPct val="0"/>
        </a:spcAft>
        <a:defRPr sz="2400" b="1">
          <a:solidFill>
            <a:schemeClr val="tx1"/>
          </a:solidFill>
          <a:latin typeface="Verdana" pitchFamily="34" charset="0"/>
        </a:defRPr>
      </a:lvl7pPr>
      <a:lvl8pPr marL="1371600" algn="ctr" rtl="0" fontAlgn="base">
        <a:spcBef>
          <a:spcPct val="0"/>
        </a:spcBef>
        <a:spcAft>
          <a:spcPct val="0"/>
        </a:spcAft>
        <a:defRPr sz="2400" b="1">
          <a:solidFill>
            <a:schemeClr val="tx1"/>
          </a:solidFill>
          <a:latin typeface="Verdana" pitchFamily="34" charset="0"/>
        </a:defRPr>
      </a:lvl8pPr>
      <a:lvl9pPr marL="1828800" algn="ctr" rtl="0" fontAlgn="base">
        <a:spcBef>
          <a:spcPct val="0"/>
        </a:spcBef>
        <a:spcAft>
          <a:spcPct val="0"/>
        </a:spcAft>
        <a:defRPr sz="24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868363" y="1736725"/>
            <a:ext cx="184150" cy="457200"/>
          </a:xfrm>
          <a:prstGeom prst="rect">
            <a:avLst/>
          </a:prstGeom>
          <a:noFill/>
          <a:ln w="9525">
            <a:noFill/>
            <a:miter lim="800000"/>
            <a:headEnd/>
            <a:tailEnd/>
          </a:ln>
          <a:effectLst/>
        </p:spPr>
        <p:txBody>
          <a:bodyPr wrap="none">
            <a:spAutoFit/>
          </a:bodyPr>
          <a:lstStyle/>
          <a:p>
            <a:pPr defTabSz="914400" eaLnBrk="0" hangingPunct="0">
              <a:defRPr/>
            </a:pPr>
            <a:endParaRPr lang="en-US" sz="2400">
              <a:solidFill>
                <a:srgbClr val="000000"/>
              </a:solidFill>
              <a:latin typeface="Times" pitchFamily="18" charset="0"/>
              <a:ea typeface="+mn-ea"/>
              <a:cs typeface="+mn-cs"/>
            </a:endParaRPr>
          </a:p>
        </p:txBody>
      </p:sp>
      <p:sp>
        <p:nvSpPr>
          <p:cNvPr id="4100" name="Text Box 4"/>
          <p:cNvSpPr txBox="1">
            <a:spLocks noChangeArrowheads="1"/>
          </p:cNvSpPr>
          <p:nvPr/>
        </p:nvSpPr>
        <p:spPr bwMode="auto">
          <a:xfrm>
            <a:off x="2362200" y="1600200"/>
            <a:ext cx="6096000" cy="457200"/>
          </a:xfrm>
          <a:prstGeom prst="rect">
            <a:avLst/>
          </a:prstGeom>
          <a:noFill/>
          <a:ln w="9525">
            <a:noFill/>
            <a:miter lim="800000"/>
            <a:headEnd/>
            <a:tailEnd/>
          </a:ln>
          <a:effectLst/>
        </p:spPr>
        <p:txBody>
          <a:bodyPr>
            <a:spAutoFit/>
          </a:bodyPr>
          <a:lstStyle/>
          <a:p>
            <a:pPr defTabSz="914400" eaLnBrk="0" hangingPunct="0">
              <a:spcBef>
                <a:spcPct val="50000"/>
              </a:spcBef>
              <a:defRPr/>
            </a:pPr>
            <a:endParaRPr lang="en-US" sz="2400">
              <a:solidFill>
                <a:srgbClr val="000000"/>
              </a:solidFill>
              <a:latin typeface="Times" pitchFamily="18" charset="0"/>
              <a:ea typeface="+mn-ea"/>
              <a:cs typeface="+mn-cs"/>
            </a:endParaRPr>
          </a:p>
        </p:txBody>
      </p:sp>
      <p:sp>
        <p:nvSpPr>
          <p:cNvPr id="4101" name="Rectangle 5"/>
          <p:cNvSpPr>
            <a:spLocks noGrp="1" noChangeArrowheads="1"/>
          </p:cNvSpPr>
          <p:nvPr>
            <p:ph type="title"/>
          </p:nvPr>
        </p:nvSpPr>
        <p:spPr bwMode="auto">
          <a:xfrm>
            <a:off x="457200" y="4572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2" name="Rectangle 6"/>
          <p:cNvSpPr>
            <a:spLocks noGrp="1" noChangeArrowheads="1"/>
          </p:cNvSpPr>
          <p:nvPr>
            <p:ph type="body" idx="1"/>
          </p:nvPr>
        </p:nvSpPr>
        <p:spPr bwMode="auto">
          <a:xfrm>
            <a:off x="1219200" y="1905000"/>
            <a:ext cx="7162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1162054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ctr" rtl="0" eaLnBrk="0" fontAlgn="base" hangingPunct="0">
        <a:spcBef>
          <a:spcPct val="0"/>
        </a:spcBef>
        <a:spcAft>
          <a:spcPct val="0"/>
        </a:spcAft>
        <a:defRPr sz="2400" b="1">
          <a:solidFill>
            <a:schemeClr val="tx1"/>
          </a:solidFill>
          <a:latin typeface="+mj-lt"/>
          <a:ea typeface="+mj-ea"/>
          <a:cs typeface="+mj-cs"/>
        </a:defRPr>
      </a:lvl1pPr>
      <a:lvl2pPr algn="ctr" rtl="0" eaLnBrk="0" fontAlgn="base" hangingPunct="0">
        <a:spcBef>
          <a:spcPct val="0"/>
        </a:spcBef>
        <a:spcAft>
          <a:spcPct val="0"/>
        </a:spcAft>
        <a:defRPr sz="2400" b="1">
          <a:solidFill>
            <a:schemeClr val="tx1"/>
          </a:solidFill>
          <a:latin typeface="Verdana" pitchFamily="34" charset="0"/>
        </a:defRPr>
      </a:lvl2pPr>
      <a:lvl3pPr algn="ctr" rtl="0" eaLnBrk="0" fontAlgn="base" hangingPunct="0">
        <a:spcBef>
          <a:spcPct val="0"/>
        </a:spcBef>
        <a:spcAft>
          <a:spcPct val="0"/>
        </a:spcAft>
        <a:defRPr sz="2400" b="1">
          <a:solidFill>
            <a:schemeClr val="tx1"/>
          </a:solidFill>
          <a:latin typeface="Verdana" pitchFamily="34" charset="0"/>
        </a:defRPr>
      </a:lvl3pPr>
      <a:lvl4pPr algn="ctr" rtl="0" eaLnBrk="0" fontAlgn="base" hangingPunct="0">
        <a:spcBef>
          <a:spcPct val="0"/>
        </a:spcBef>
        <a:spcAft>
          <a:spcPct val="0"/>
        </a:spcAft>
        <a:defRPr sz="2400" b="1">
          <a:solidFill>
            <a:schemeClr val="tx1"/>
          </a:solidFill>
          <a:latin typeface="Verdana" pitchFamily="34" charset="0"/>
        </a:defRPr>
      </a:lvl4pPr>
      <a:lvl5pPr algn="ctr" rtl="0" eaLnBrk="0" fontAlgn="base" hangingPunct="0">
        <a:spcBef>
          <a:spcPct val="0"/>
        </a:spcBef>
        <a:spcAft>
          <a:spcPct val="0"/>
        </a:spcAft>
        <a:defRPr sz="2400" b="1">
          <a:solidFill>
            <a:schemeClr val="tx1"/>
          </a:solidFill>
          <a:latin typeface="Verdana" pitchFamily="34" charset="0"/>
        </a:defRPr>
      </a:lvl5pPr>
      <a:lvl6pPr marL="457200" algn="ctr" rtl="0" fontAlgn="base">
        <a:spcBef>
          <a:spcPct val="0"/>
        </a:spcBef>
        <a:spcAft>
          <a:spcPct val="0"/>
        </a:spcAft>
        <a:defRPr sz="2400" b="1">
          <a:solidFill>
            <a:schemeClr val="tx1"/>
          </a:solidFill>
          <a:latin typeface="Verdana" pitchFamily="34" charset="0"/>
        </a:defRPr>
      </a:lvl6pPr>
      <a:lvl7pPr marL="914400" algn="ctr" rtl="0" fontAlgn="base">
        <a:spcBef>
          <a:spcPct val="0"/>
        </a:spcBef>
        <a:spcAft>
          <a:spcPct val="0"/>
        </a:spcAft>
        <a:defRPr sz="2400" b="1">
          <a:solidFill>
            <a:schemeClr val="tx1"/>
          </a:solidFill>
          <a:latin typeface="Verdana" pitchFamily="34" charset="0"/>
        </a:defRPr>
      </a:lvl7pPr>
      <a:lvl8pPr marL="1371600" algn="ctr" rtl="0" fontAlgn="base">
        <a:spcBef>
          <a:spcPct val="0"/>
        </a:spcBef>
        <a:spcAft>
          <a:spcPct val="0"/>
        </a:spcAft>
        <a:defRPr sz="2400" b="1">
          <a:solidFill>
            <a:schemeClr val="tx1"/>
          </a:solidFill>
          <a:latin typeface="Verdana" pitchFamily="34" charset="0"/>
        </a:defRPr>
      </a:lvl8pPr>
      <a:lvl9pPr marL="1828800" algn="ctr" rtl="0" fontAlgn="base">
        <a:spcBef>
          <a:spcPct val="0"/>
        </a:spcBef>
        <a:spcAft>
          <a:spcPct val="0"/>
        </a:spcAft>
        <a:defRPr sz="24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249969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8E68349C-AC08-42CD-9C81-19216C5DFED5}" type="datetime1">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59D8115C-036B-4D6C-A615-D509216C93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49438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fade/>
  </p:transition>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8E68349C-AC08-42CD-9C81-19216C5DFED5}" type="datetime1">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59D8115C-036B-4D6C-A615-D509216C93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466126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fade/>
  </p:transition>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6E047118-9D73-D940-849A-E2266DCC4429}" type="datetimeFigureOut">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A489CAA-BEB4-0749-9B3B-E5A1D0F9B1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69035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7" r:id="rId13"/>
    <p:sldLayoutId id="2147483758" r:id="rId14"/>
    <p:sldLayoutId id="2147483759" r:id="rId15"/>
    <p:sldLayoutId id="2147483760" r:id="rId16"/>
    <p:sldLayoutId id="2147483761" r:id="rId17"/>
  </p:sldLayoutIdLst>
  <p:txStyles>
    <p:titleStyle>
      <a:lvl1pPr algn="ctr" defTabSz="457200" rtl="0" eaLnBrk="1" fontAlgn="base" hangingPunct="1">
        <a:spcBef>
          <a:spcPct val="0"/>
        </a:spcBef>
        <a:spcAft>
          <a:spcPct val="0"/>
        </a:spcAft>
        <a:defRPr sz="4400" kern="1200">
          <a:solidFill>
            <a:schemeClr val="tx1"/>
          </a:solidFill>
          <a:latin typeface="Times New Roman" pitchFamily="18" charset="0"/>
          <a:ea typeface="Times New Roman" pitchFamily="18" charset="0"/>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Times New Roman" pitchFamily="18" charset="0"/>
          <a:ea typeface="Times New Roman" pitchFamily="18" charset="0"/>
          <a:cs typeface="Times New Roman" pitchFamily="18"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Times New Roman" pitchFamily="18" charset="0"/>
          <a:ea typeface="Times New Roman" pitchFamily="18" charset="0"/>
          <a:cs typeface="Times New Roman" pitchFamily="18"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Times New Roman" pitchFamily="18" charset="0"/>
          <a:ea typeface="Times New Roman" pitchFamily="18" charset="0"/>
          <a:cs typeface="Times New Roman" pitchFamily="18"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Times New Roman" pitchFamily="18" charset="0"/>
          <a:ea typeface="Times New Roman" pitchFamily="18" charset="0"/>
          <a:cs typeface="Times New Roman" pitchFamily="18"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Times New Roman" pitchFamily="18" charset="0"/>
          <a:ea typeface="Times New Roman" pitchFamily="18"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868363" y="1736725"/>
            <a:ext cx="184150" cy="457200"/>
          </a:xfrm>
          <a:prstGeom prst="rect">
            <a:avLst/>
          </a:prstGeom>
          <a:noFill/>
          <a:ln w="9525">
            <a:noFill/>
            <a:miter lim="800000"/>
            <a:headEnd/>
            <a:tailEnd/>
          </a:ln>
          <a:effectLst/>
        </p:spPr>
        <p:txBody>
          <a:bodyPr wrap="none">
            <a:spAutoFit/>
          </a:bodyPr>
          <a:lstStyle/>
          <a:p>
            <a:pPr defTabSz="914400" eaLnBrk="0" hangingPunct="0">
              <a:defRPr/>
            </a:pPr>
            <a:endParaRPr lang="en-US" sz="2400">
              <a:solidFill>
                <a:srgbClr val="000000"/>
              </a:solidFill>
              <a:latin typeface="Times" pitchFamily="18" charset="0"/>
              <a:ea typeface="+mn-ea"/>
              <a:cs typeface="+mn-cs"/>
            </a:endParaRPr>
          </a:p>
        </p:txBody>
      </p:sp>
      <p:sp>
        <p:nvSpPr>
          <p:cNvPr id="4100" name="Text Box 4"/>
          <p:cNvSpPr txBox="1">
            <a:spLocks noChangeArrowheads="1"/>
          </p:cNvSpPr>
          <p:nvPr/>
        </p:nvSpPr>
        <p:spPr bwMode="auto">
          <a:xfrm>
            <a:off x="2362200" y="1600200"/>
            <a:ext cx="6096000" cy="457200"/>
          </a:xfrm>
          <a:prstGeom prst="rect">
            <a:avLst/>
          </a:prstGeom>
          <a:noFill/>
          <a:ln w="9525">
            <a:noFill/>
            <a:miter lim="800000"/>
            <a:headEnd/>
            <a:tailEnd/>
          </a:ln>
          <a:effectLst/>
        </p:spPr>
        <p:txBody>
          <a:bodyPr>
            <a:spAutoFit/>
          </a:bodyPr>
          <a:lstStyle/>
          <a:p>
            <a:pPr defTabSz="914400" eaLnBrk="0" hangingPunct="0">
              <a:spcBef>
                <a:spcPct val="50000"/>
              </a:spcBef>
              <a:defRPr/>
            </a:pPr>
            <a:endParaRPr lang="en-US" sz="2400">
              <a:solidFill>
                <a:srgbClr val="000000"/>
              </a:solidFill>
              <a:latin typeface="Times" pitchFamily="18" charset="0"/>
              <a:ea typeface="+mn-ea"/>
              <a:cs typeface="+mn-cs"/>
            </a:endParaRPr>
          </a:p>
        </p:txBody>
      </p:sp>
      <p:sp>
        <p:nvSpPr>
          <p:cNvPr id="4101" name="Rectangle 5"/>
          <p:cNvSpPr>
            <a:spLocks noGrp="1" noChangeArrowheads="1"/>
          </p:cNvSpPr>
          <p:nvPr>
            <p:ph type="title"/>
          </p:nvPr>
        </p:nvSpPr>
        <p:spPr bwMode="auto">
          <a:xfrm>
            <a:off x="457200" y="4572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2" name="Rectangle 6"/>
          <p:cNvSpPr>
            <a:spLocks noGrp="1" noChangeArrowheads="1"/>
          </p:cNvSpPr>
          <p:nvPr>
            <p:ph type="body" idx="1"/>
          </p:nvPr>
        </p:nvSpPr>
        <p:spPr bwMode="auto">
          <a:xfrm>
            <a:off x="1219200" y="1905000"/>
            <a:ext cx="7162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1251732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rtl="0" eaLnBrk="0" fontAlgn="base" hangingPunct="0">
        <a:spcBef>
          <a:spcPct val="0"/>
        </a:spcBef>
        <a:spcAft>
          <a:spcPct val="0"/>
        </a:spcAft>
        <a:defRPr sz="2400" b="1">
          <a:solidFill>
            <a:schemeClr val="tx1"/>
          </a:solidFill>
          <a:latin typeface="+mj-lt"/>
          <a:ea typeface="+mj-ea"/>
          <a:cs typeface="+mj-cs"/>
        </a:defRPr>
      </a:lvl1pPr>
      <a:lvl2pPr algn="ctr" rtl="0" eaLnBrk="0" fontAlgn="base" hangingPunct="0">
        <a:spcBef>
          <a:spcPct val="0"/>
        </a:spcBef>
        <a:spcAft>
          <a:spcPct val="0"/>
        </a:spcAft>
        <a:defRPr sz="2400" b="1">
          <a:solidFill>
            <a:schemeClr val="tx1"/>
          </a:solidFill>
          <a:latin typeface="Verdana" pitchFamily="34" charset="0"/>
        </a:defRPr>
      </a:lvl2pPr>
      <a:lvl3pPr algn="ctr" rtl="0" eaLnBrk="0" fontAlgn="base" hangingPunct="0">
        <a:spcBef>
          <a:spcPct val="0"/>
        </a:spcBef>
        <a:spcAft>
          <a:spcPct val="0"/>
        </a:spcAft>
        <a:defRPr sz="2400" b="1">
          <a:solidFill>
            <a:schemeClr val="tx1"/>
          </a:solidFill>
          <a:latin typeface="Verdana" pitchFamily="34" charset="0"/>
        </a:defRPr>
      </a:lvl3pPr>
      <a:lvl4pPr algn="ctr" rtl="0" eaLnBrk="0" fontAlgn="base" hangingPunct="0">
        <a:spcBef>
          <a:spcPct val="0"/>
        </a:spcBef>
        <a:spcAft>
          <a:spcPct val="0"/>
        </a:spcAft>
        <a:defRPr sz="2400" b="1">
          <a:solidFill>
            <a:schemeClr val="tx1"/>
          </a:solidFill>
          <a:latin typeface="Verdana" pitchFamily="34" charset="0"/>
        </a:defRPr>
      </a:lvl4pPr>
      <a:lvl5pPr algn="ctr" rtl="0" eaLnBrk="0" fontAlgn="base" hangingPunct="0">
        <a:spcBef>
          <a:spcPct val="0"/>
        </a:spcBef>
        <a:spcAft>
          <a:spcPct val="0"/>
        </a:spcAft>
        <a:defRPr sz="2400" b="1">
          <a:solidFill>
            <a:schemeClr val="tx1"/>
          </a:solidFill>
          <a:latin typeface="Verdana" pitchFamily="34" charset="0"/>
        </a:defRPr>
      </a:lvl5pPr>
      <a:lvl6pPr marL="457200" algn="ctr" rtl="0" fontAlgn="base">
        <a:spcBef>
          <a:spcPct val="0"/>
        </a:spcBef>
        <a:spcAft>
          <a:spcPct val="0"/>
        </a:spcAft>
        <a:defRPr sz="2400" b="1">
          <a:solidFill>
            <a:schemeClr val="tx1"/>
          </a:solidFill>
          <a:latin typeface="Verdana" pitchFamily="34" charset="0"/>
        </a:defRPr>
      </a:lvl6pPr>
      <a:lvl7pPr marL="914400" algn="ctr" rtl="0" fontAlgn="base">
        <a:spcBef>
          <a:spcPct val="0"/>
        </a:spcBef>
        <a:spcAft>
          <a:spcPct val="0"/>
        </a:spcAft>
        <a:defRPr sz="2400" b="1">
          <a:solidFill>
            <a:schemeClr val="tx1"/>
          </a:solidFill>
          <a:latin typeface="Verdana" pitchFamily="34" charset="0"/>
        </a:defRPr>
      </a:lvl7pPr>
      <a:lvl8pPr marL="1371600" algn="ctr" rtl="0" fontAlgn="base">
        <a:spcBef>
          <a:spcPct val="0"/>
        </a:spcBef>
        <a:spcAft>
          <a:spcPct val="0"/>
        </a:spcAft>
        <a:defRPr sz="2400" b="1">
          <a:solidFill>
            <a:schemeClr val="tx1"/>
          </a:solidFill>
          <a:latin typeface="Verdana" pitchFamily="34" charset="0"/>
        </a:defRPr>
      </a:lvl8pPr>
      <a:lvl9pPr marL="1828800" algn="ctr" rtl="0" fontAlgn="base">
        <a:spcBef>
          <a:spcPct val="0"/>
        </a:spcBef>
        <a:spcAft>
          <a:spcPct val="0"/>
        </a:spcAft>
        <a:defRPr sz="24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6E047118-9D73-D940-849A-E2266DCC4429}" type="datetimeFigureOut">
              <a:rPr lang="en-US">
                <a:solidFill>
                  <a:prstClr val="black">
                    <a:tint val="75000"/>
                  </a:prstClr>
                </a:solidFill>
              </a:rPr>
              <a:pPr>
                <a:defRPr/>
              </a:pPr>
              <a:t>1/14/2016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A489CAA-BEB4-0749-9B3B-E5A1D0F9B1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249336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txStyles>
    <p:titleStyle>
      <a:lvl1pPr algn="ctr" defTabSz="457200" rtl="0" eaLnBrk="1" fontAlgn="base" hangingPunct="1">
        <a:spcBef>
          <a:spcPct val="0"/>
        </a:spcBef>
        <a:spcAft>
          <a:spcPct val="0"/>
        </a:spcAft>
        <a:defRPr sz="4400" kern="1200">
          <a:solidFill>
            <a:schemeClr val="tx1"/>
          </a:solidFill>
          <a:latin typeface="Times New Roman" pitchFamily="18" charset="0"/>
          <a:ea typeface="Times New Roman" pitchFamily="18" charset="0"/>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Times New Roman" pitchFamily="18" charset="0"/>
          <a:ea typeface="Times New Roman" pitchFamily="18" charset="0"/>
          <a:cs typeface="Times New Roman" pitchFamily="18"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Times New Roman" pitchFamily="18" charset="0"/>
          <a:ea typeface="Times New Roman" pitchFamily="18" charset="0"/>
          <a:cs typeface="Times New Roman" pitchFamily="18"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Times New Roman" pitchFamily="18" charset="0"/>
          <a:ea typeface="Times New Roman" pitchFamily="18" charset="0"/>
          <a:cs typeface="Times New Roman" pitchFamily="18"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Times New Roman" pitchFamily="18" charset="0"/>
          <a:ea typeface="Times New Roman" pitchFamily="18" charset="0"/>
          <a:cs typeface="Times New Roman" pitchFamily="18"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Times New Roman" pitchFamily="18" charset="0"/>
          <a:ea typeface="Times New Roman" pitchFamily="18"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856189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89.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4.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6.emf"/><Relationship Id="rId2" Type="http://schemas.openxmlformats.org/officeDocument/2006/relationships/slideLayout" Target="../slideLayouts/slideLayout117.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image" Target="../media/image35.emf"/><Relationship Id="rId4" Type="http://schemas.openxmlformats.org/officeDocument/2006/relationships/oleObject" Target="../embeddings/Microsoft_Excel_97-2003_Worksheet1.xls"/></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110.xml"/><Relationship Id="rId1" Type="http://schemas.openxmlformats.org/officeDocument/2006/relationships/vmlDrawing" Target="../drawings/vmlDrawing3.vml"/><Relationship Id="rId4" Type="http://schemas.openxmlformats.org/officeDocument/2006/relationships/image" Target="../media/image37.emf"/></Relationships>
</file>

<file path=ppt/slides/_rels/slide3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hyperlink" Target="http://www.google.com/url?sa=i&amp;rct=j&amp;q=&amp;esrc=s&amp;source=images&amp;cd=&amp;cad=rja&amp;docid=N9CFDlu_3vc2lM&amp;tbnid=Mz7k3RD57CIqOM:&amp;ved=0CAQQjB0&amp;url=http://www.calguns.net/calgunforum/showthread.php?t=626692&amp;ei=bL32UdiVKeaQigLYqoCoCQ&amp;bvm=bv.49967636,d.cGE&amp;psig=AFQjCNFPFbFrhOgs25YON_-KgkG58AtsWA&amp;ust=1375211215822514"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hyperlink" Target="http://www.google.com/url?sa=i&amp;source=images&amp;cd=&amp;cad=rja&amp;docid=VA0dFYlocOWxlM&amp;tbnid=WdxVZOS2whwrEM:&amp;ved=0CAQQjB0&amp;url=http://www.advanced-web-metrics.com/blog/2010/04/23/understanding-web-analytics-accuracy/&amp;ei=tLz2UfjwLOeYiQKpk4CYDg&amp;psig=AFQjCNFa0U2dETPh5SLB-tpKDpB9QNkyww&amp;ust=137521105110557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ngs.noaa.gov/PUBS_LIB/NGS.RTN.Public.v2.0.pdf" TargetMode="External"/><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ngs.noaa.gov/PUBS_LIB/NGS.RTN.Public.v2.0.pdf" TargetMode="External"/><Relationship Id="rId2" Type="http://schemas.openxmlformats.org/officeDocument/2006/relationships/notesSlide" Target="../notesSlides/notesSlide6.xml"/><Relationship Id="rId1" Type="http://schemas.openxmlformats.org/officeDocument/2006/relationships/slideLayout" Target="../slideLayouts/slideLayout61.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txBox="1">
            <a:spLocks/>
          </p:cNvSpPr>
          <p:nvPr/>
        </p:nvSpPr>
        <p:spPr bwMode="auto">
          <a:xfrm>
            <a:off x="457200" y="961783"/>
            <a:ext cx="82296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US" sz="4000" dirty="0" smtClean="0">
                <a:solidFill>
                  <a:prstClr val="black"/>
                </a:solidFill>
                <a:latin typeface="Times New Roman" pitchFamily="18" charset="0"/>
                <a:cs typeface="Times New Roman" pitchFamily="18" charset="0"/>
              </a:rPr>
              <a:t>RTN Field Procedures and              Best Practices</a:t>
            </a:r>
            <a:endParaRPr lang="en-US" sz="4000" dirty="0">
              <a:solidFill>
                <a:prstClr val="black"/>
              </a:solidFill>
              <a:latin typeface="Times New Roman" pitchFamily="18" charset="0"/>
              <a:cs typeface="Times New Roman" pitchFamily="18" charset="0"/>
            </a:endParaRPr>
          </a:p>
        </p:txBody>
      </p:sp>
      <p:sp>
        <p:nvSpPr>
          <p:cNvPr id="30723" name="Content Placeholder 2"/>
          <p:cNvSpPr txBox="1">
            <a:spLocks/>
          </p:cNvSpPr>
          <p:nvPr/>
        </p:nvSpPr>
        <p:spPr bwMode="auto">
          <a:xfrm>
            <a:off x="218362" y="3942780"/>
            <a:ext cx="8707271"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algn="ctr">
              <a:lnSpc>
                <a:spcPct val="95000"/>
              </a:lnSpc>
              <a:buClr>
                <a:srgbClr val="000000"/>
              </a:buClr>
              <a:buSzPct val="45000"/>
            </a:pPr>
            <a:r>
              <a:rPr lang="en-GB" sz="2600" b="1" dirty="0" smtClean="0">
                <a:solidFill>
                  <a:srgbClr val="000000"/>
                </a:solidFill>
                <a:latin typeface="Times New Roman" pitchFamily="18" charset="0"/>
                <a:cs typeface="+mn-cs"/>
              </a:rPr>
              <a:t>New York State Association of Professional Land Surveyors</a:t>
            </a:r>
          </a:p>
          <a:p>
            <a:pPr algn="ctr">
              <a:lnSpc>
                <a:spcPct val="95000"/>
              </a:lnSpc>
              <a:buClr>
                <a:srgbClr val="000000"/>
              </a:buClr>
              <a:buSzPct val="45000"/>
            </a:pPr>
            <a:r>
              <a:rPr lang="en-GB" sz="2600" b="1" dirty="0" smtClean="0">
                <a:solidFill>
                  <a:srgbClr val="000000"/>
                </a:solidFill>
                <a:latin typeface="Times New Roman" pitchFamily="18" charset="0"/>
                <a:cs typeface="+mn-cs"/>
              </a:rPr>
              <a:t>January 20, 2016</a:t>
            </a:r>
            <a:endParaRPr lang="en-GB" sz="2600" b="1" dirty="0">
              <a:solidFill>
                <a:srgbClr val="000000"/>
              </a:solidFill>
              <a:latin typeface="Times New Roman" pitchFamily="18" charset="0"/>
              <a:cs typeface="+mn-cs"/>
            </a:endParaRPr>
          </a:p>
        </p:txBody>
      </p:sp>
      <p:pic>
        <p:nvPicPr>
          <p:cNvPr id="3072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806" y="2136775"/>
            <a:ext cx="145097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TextBox 1"/>
          <p:cNvSpPr txBox="1">
            <a:spLocks noChangeArrowheads="1"/>
          </p:cNvSpPr>
          <p:nvPr/>
        </p:nvSpPr>
        <p:spPr bwMode="auto">
          <a:xfrm>
            <a:off x="1731963" y="5043488"/>
            <a:ext cx="5915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b="1" dirty="0">
                <a:solidFill>
                  <a:prstClr val="black"/>
                </a:solidFill>
                <a:latin typeface="Times New Roman" pitchFamily="18" charset="0"/>
                <a:cs typeface="+mn-cs"/>
              </a:rPr>
              <a:t>Dan Martin</a:t>
            </a:r>
          </a:p>
          <a:p>
            <a:pPr algn="ctr"/>
            <a:r>
              <a:rPr lang="en-GB" b="1" dirty="0" smtClean="0">
                <a:solidFill>
                  <a:prstClr val="black"/>
                </a:solidFill>
                <a:latin typeface="Times New Roman" pitchFamily="18" charset="0"/>
                <a:cs typeface="+mn-cs"/>
              </a:rPr>
              <a:t>Northeast Regional Geodetic </a:t>
            </a:r>
            <a:r>
              <a:rPr lang="en-GB" b="1" dirty="0">
                <a:solidFill>
                  <a:prstClr val="black"/>
                </a:solidFill>
                <a:latin typeface="Times New Roman" pitchFamily="18" charset="0"/>
                <a:cs typeface="+mn-cs"/>
              </a:rPr>
              <a:t>Advisor</a:t>
            </a:r>
          </a:p>
          <a:p>
            <a:pPr algn="ctr"/>
            <a:r>
              <a:rPr lang="en-GB" b="1" dirty="0">
                <a:solidFill>
                  <a:prstClr val="black"/>
                </a:solidFill>
                <a:latin typeface="Times New Roman" pitchFamily="18" charset="0"/>
                <a:cs typeface="+mn-cs"/>
              </a:rPr>
              <a:t>Dan.martin@noaa.gov</a:t>
            </a:r>
          </a:p>
          <a:p>
            <a:pPr algn="ctr"/>
            <a:r>
              <a:rPr lang="en-GB" b="1" dirty="0" smtClean="0">
                <a:solidFill>
                  <a:prstClr val="black"/>
                </a:solidFill>
                <a:latin typeface="Times New Roman" pitchFamily="18" charset="0"/>
                <a:cs typeface="+mn-cs"/>
              </a:rPr>
              <a:t>240-676-4762</a:t>
            </a:r>
            <a:endParaRPr lang="en-GB" b="1" dirty="0">
              <a:solidFill>
                <a:prstClr val="black"/>
              </a:solidFill>
              <a:latin typeface="Times New Roman" pitchFamily="18" charset="0"/>
              <a:cs typeface="+mn-cs"/>
            </a:endParaRPr>
          </a:p>
        </p:txBody>
      </p:sp>
      <p:pic>
        <p:nvPicPr>
          <p:cNvPr id="7"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0360" y="2133471"/>
            <a:ext cx="19812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005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066800"/>
          </a:xfrm>
        </p:spPr>
        <p:txBody>
          <a:bodyPr/>
          <a:lstStyle/>
          <a:p>
            <a:r>
              <a:rPr lang="en-US" altLang="en-US" sz="3600" b="1" smtClean="0">
                <a:latin typeface="Times New Roman" pitchFamily="18" charset="0"/>
                <a:cs typeface="Times New Roman" pitchFamily="18" charset="0"/>
              </a:rPr>
              <a:t>Field Test  Vert. Precision vs. Accuracy</a:t>
            </a:r>
            <a:endParaRPr lang="en-US" altLang="en-US" sz="3600" smtClean="0"/>
          </a:p>
        </p:txBody>
      </p:sp>
      <p:sp>
        <p:nvSpPr>
          <p:cNvPr id="11267" name="Rectangle 3"/>
          <p:cNvSpPr>
            <a:spLocks noChangeArrowheads="1"/>
          </p:cNvSpPr>
          <p:nvPr/>
        </p:nvSpPr>
        <p:spPr bwMode="auto">
          <a:xfrm>
            <a:off x="0" y="11430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b="1" smtClean="0">
                <a:solidFill>
                  <a:srgbClr val="C00000"/>
                </a:solidFill>
                <a:cs typeface="+mn-cs"/>
              </a:rPr>
              <a:t>	</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8363"/>
            <a:ext cx="91440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0" y="914400"/>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spcBef>
                <a:spcPct val="50000"/>
              </a:spcBef>
            </a:pPr>
            <a:r>
              <a:rPr lang="en-US" altLang="en-US" sz="2000" smtClean="0">
                <a:solidFill>
                  <a:prstClr val="black"/>
                </a:solidFill>
                <a:cs typeface="+mn-cs"/>
              </a:rPr>
              <a:t>The black horizontal line represents the 4 hour independent published OPUS solution and considered the truth (and representing the NSRS) in this case, while the blue horizontal straight line is the average of the 10 individual 8 minute RTK shots.  They are about 1.6 cm apart vertically but many of the individual shots were outside the 4 cm vertical project specification.</a:t>
            </a:r>
          </a:p>
        </p:txBody>
      </p:sp>
    </p:spTree>
    <p:extLst>
      <p:ext uri="{BB962C8B-B14F-4D97-AF65-F5344CB8AC3E}">
        <p14:creationId xmlns:p14="http://schemas.microsoft.com/office/powerpoint/2010/main" val="189405081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90775" y="530233"/>
            <a:ext cx="2677597" cy="3678528"/>
          </a:xfrm>
          <a:prstGeom prst="rect">
            <a:avLst/>
          </a:prstGeom>
        </p:spPr>
      </p:pic>
      <p:pic>
        <p:nvPicPr>
          <p:cNvPr id="38917" name="Picture 3" descr="ny-realtime"/>
          <p:cNvPicPr>
            <a:picLocks noChangeAspect="1" noChangeArrowheads="1"/>
          </p:cNvPicPr>
          <p:nvPr/>
        </p:nvPicPr>
        <p:blipFill>
          <a:blip r:embed="rId3" cstate="print">
            <a:clrChange>
              <a:clrFrom>
                <a:srgbClr val="FEFFFF"/>
              </a:clrFrom>
              <a:clrTo>
                <a:srgbClr val="FEFFFF">
                  <a:alpha val="0"/>
                </a:srgbClr>
              </a:clrTo>
            </a:clrChange>
          </a:blip>
          <a:srcRect/>
          <a:stretch>
            <a:fillRect/>
          </a:stretch>
        </p:blipFill>
        <p:spPr bwMode="auto">
          <a:xfrm>
            <a:off x="-190500" y="1368426"/>
            <a:ext cx="8239125" cy="4956175"/>
          </a:xfrm>
          <a:prstGeom prst="rect">
            <a:avLst/>
          </a:prstGeom>
          <a:noFill/>
          <a:ln w="9525">
            <a:noFill/>
            <a:miter lim="800000"/>
            <a:headEnd/>
            <a:tailEnd/>
          </a:ln>
        </p:spPr>
      </p:pic>
      <p:pic>
        <p:nvPicPr>
          <p:cNvPr id="38915"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153026" y="2306788"/>
            <a:ext cx="1146375" cy="2049312"/>
          </a:xfrm>
          <a:prstGeom prst="rect">
            <a:avLst/>
          </a:prstGeom>
          <a:noFill/>
          <a:ln w="9525">
            <a:noFill/>
            <a:miter lim="800000"/>
            <a:headEnd/>
            <a:tailEnd/>
          </a:ln>
        </p:spPr>
      </p:pic>
      <p:sp>
        <p:nvSpPr>
          <p:cNvPr id="38916" name="Rectangle 6"/>
          <p:cNvSpPr>
            <a:spLocks noGrp="1" noChangeArrowheads="1"/>
          </p:cNvSpPr>
          <p:nvPr>
            <p:ph type="title"/>
          </p:nvPr>
        </p:nvSpPr>
        <p:spPr/>
        <p:txBody>
          <a:bodyPr/>
          <a:lstStyle/>
          <a:p>
            <a:pPr eaLnBrk="1" hangingPunct="1"/>
            <a:r>
              <a:rPr lang="en-US" dirty="0" smtClean="0"/>
              <a:t>Real Time Networks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0640" y="4804146"/>
            <a:ext cx="1152524" cy="804315"/>
          </a:xfrm>
          <a:prstGeom prst="rect">
            <a:avLst/>
          </a:prstGeom>
        </p:spPr>
      </p:pic>
      <p:pic>
        <p:nvPicPr>
          <p:cNvPr id="4" name="Picture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0640" y="4205284"/>
            <a:ext cx="1734354" cy="972441"/>
          </a:xfrm>
          <a:prstGeom prst="rect">
            <a:avLst/>
          </a:prstGeom>
        </p:spPr>
      </p:pic>
    </p:spTree>
    <p:extLst>
      <p:ext uri="{BB962C8B-B14F-4D97-AF65-F5344CB8AC3E}">
        <p14:creationId xmlns:p14="http://schemas.microsoft.com/office/powerpoint/2010/main" val="862753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SmartNet</a:t>
            </a:r>
            <a:r>
              <a:rPr lang="en-US" dirty="0" smtClean="0"/>
              <a:t> (Leica)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0346" y="1183724"/>
            <a:ext cx="7267491" cy="4932404"/>
          </a:xfrm>
        </p:spPr>
      </p:pic>
    </p:spTree>
    <p:extLst>
      <p:ext uri="{BB962C8B-B14F-4D97-AF65-F5344CB8AC3E}">
        <p14:creationId xmlns:p14="http://schemas.microsoft.com/office/powerpoint/2010/main" val="15561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KeyNet</a:t>
            </a:r>
            <a:r>
              <a:rPr lang="en-US" dirty="0" smtClean="0"/>
              <a:t> GPS (Keystone Precision)</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612" y="1438067"/>
            <a:ext cx="7643004" cy="4737972"/>
          </a:xfrm>
        </p:spPr>
      </p:pic>
    </p:spTree>
    <p:extLst>
      <p:ext uri="{BB962C8B-B14F-4D97-AF65-F5344CB8AC3E}">
        <p14:creationId xmlns:p14="http://schemas.microsoft.com/office/powerpoint/2010/main" val="2578776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TopNet</a:t>
            </a:r>
            <a:r>
              <a:rPr lang="en-US" dirty="0" smtClean="0"/>
              <a:t> (Topcon)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102" y="1672454"/>
            <a:ext cx="6021237" cy="4418268"/>
          </a:xfrm>
        </p:spPr>
      </p:pic>
    </p:spTree>
    <p:extLst>
      <p:ext uri="{BB962C8B-B14F-4D97-AF65-F5344CB8AC3E}">
        <p14:creationId xmlns:p14="http://schemas.microsoft.com/office/powerpoint/2010/main" val="2767197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Boyd Instrument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1631" y="1905000"/>
            <a:ext cx="4735772" cy="4364560"/>
          </a:xfrm>
        </p:spPr>
      </p:pic>
    </p:spTree>
    <p:extLst>
      <p:ext uri="{BB962C8B-B14F-4D97-AF65-F5344CB8AC3E}">
        <p14:creationId xmlns:p14="http://schemas.microsoft.com/office/powerpoint/2010/main" val="142025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8600" y="228600"/>
            <a:ext cx="8382000" cy="847725"/>
          </a:xfrm>
          <a:solidFill>
            <a:schemeClr val="bg1"/>
          </a:solidFill>
        </p:spPr>
        <p:txBody>
          <a:bodyPr/>
          <a:lstStyle/>
          <a:p>
            <a:pPr eaLnBrk="1" hangingPunct="1"/>
            <a:r>
              <a:rPr lang="en-US" altLang="en-US" sz="2800" u="sng" smtClean="0">
                <a:solidFill>
                  <a:srgbClr val="0070C0"/>
                </a:solidFill>
              </a:rPr>
              <a:t>BIG PICTURE ISSUES IN RT POSITIONING</a:t>
            </a:r>
          </a:p>
        </p:txBody>
      </p:sp>
      <p:sp>
        <p:nvSpPr>
          <p:cNvPr id="69635" name="Rectangle 3"/>
          <p:cNvSpPr>
            <a:spLocks noGrp="1" noChangeArrowheads="1"/>
          </p:cNvSpPr>
          <p:nvPr>
            <p:ph type="body" idx="1"/>
          </p:nvPr>
        </p:nvSpPr>
        <p:spPr>
          <a:xfrm>
            <a:off x="485775" y="1146175"/>
            <a:ext cx="8382000" cy="5486400"/>
          </a:xfrm>
        </p:spPr>
        <p:txBody>
          <a:bodyPr>
            <a:normAutofit/>
          </a:bodyPr>
          <a:lstStyle/>
          <a:p>
            <a:pPr eaLnBrk="1" hangingPunct="1">
              <a:lnSpc>
                <a:spcPct val="90000"/>
              </a:lnSpc>
              <a:defRPr/>
            </a:pPr>
            <a:r>
              <a:rPr lang="en-US" b="1" dirty="0" smtClean="0">
                <a:solidFill>
                  <a:srgbClr val="FFC000"/>
                </a:solidFill>
                <a:latin typeface="Arial" pitchFamily="34" charset="0"/>
                <a:sym typeface="Wingdings 2"/>
              </a:rPr>
              <a:t></a:t>
            </a:r>
            <a:r>
              <a:rPr lang="en-US" b="1" dirty="0" smtClean="0">
                <a:solidFill>
                  <a:schemeClr val="accent2"/>
                </a:solidFill>
                <a:latin typeface="Arial" pitchFamily="34" charset="0"/>
              </a:rPr>
              <a:t>PASSIVE / ACTIVE – </a:t>
            </a:r>
            <a:r>
              <a:rPr lang="en-US" sz="2300" b="1" dirty="0" smtClean="0">
                <a:latin typeface="Arial" pitchFamily="34" charset="0"/>
              </a:rPr>
              <a:t>WHAT IS ‘TRUTH’?</a:t>
            </a:r>
          </a:p>
          <a:p>
            <a:pPr eaLnBrk="1" hangingPunct="1">
              <a:lnSpc>
                <a:spcPct val="90000"/>
              </a:lnSpc>
              <a:defRPr/>
            </a:pPr>
            <a:r>
              <a:rPr lang="en-US" b="1" dirty="0" smtClean="0">
                <a:solidFill>
                  <a:srgbClr val="FFC000"/>
                </a:solidFill>
                <a:latin typeface="Arial" pitchFamily="34" charset="0"/>
                <a:sym typeface="Wingdings 2"/>
              </a:rPr>
              <a:t></a:t>
            </a:r>
            <a:r>
              <a:rPr lang="en-US" b="1" dirty="0" smtClean="0">
                <a:solidFill>
                  <a:schemeClr val="accent2"/>
                </a:solidFill>
                <a:latin typeface="Arial" pitchFamily="34" charset="0"/>
              </a:rPr>
              <a:t>GEOID + ELLIPSOID / LOCALIZE – </a:t>
            </a:r>
            <a:br>
              <a:rPr lang="en-US" b="1" dirty="0" smtClean="0">
                <a:solidFill>
                  <a:schemeClr val="accent2"/>
                </a:solidFill>
                <a:latin typeface="Arial" pitchFamily="34" charset="0"/>
              </a:rPr>
            </a:br>
            <a:r>
              <a:rPr lang="en-US" b="1" dirty="0" smtClean="0">
                <a:solidFill>
                  <a:schemeClr val="accent2"/>
                </a:solidFill>
                <a:latin typeface="Arial" pitchFamily="34" charset="0"/>
              </a:rPr>
              <a:t>	</a:t>
            </a:r>
            <a:r>
              <a:rPr lang="en-US" sz="2300" b="1" dirty="0" smtClean="0">
                <a:latin typeface="Arial" pitchFamily="34" charset="0"/>
              </a:rPr>
              <a:t>QUALITY OF GEOID MODELS LOCALLY. 	</a:t>
            </a:r>
            <a:r>
              <a:rPr lang="en-US" sz="2300" b="1" dirty="0" smtClean="0">
                <a:latin typeface="Arial" pitchFamily="34" charset="0"/>
              </a:rPr>
              <a:t>ORTHOMETRIC HEIGHTS ON CORS? </a:t>
            </a:r>
            <a:br>
              <a:rPr lang="en-US" sz="2300" b="1" dirty="0" smtClean="0">
                <a:latin typeface="Arial" pitchFamily="34" charset="0"/>
              </a:rPr>
            </a:br>
            <a:r>
              <a:rPr lang="en-US" b="1" dirty="0" smtClean="0">
                <a:solidFill>
                  <a:schemeClr val="accent2"/>
                </a:solidFill>
                <a:latin typeface="Arial" pitchFamily="34" charset="0"/>
              </a:rPr>
              <a:t> </a:t>
            </a:r>
            <a:endParaRPr lang="en-US" b="1" dirty="0" smtClean="0">
              <a:solidFill>
                <a:schemeClr val="accent2"/>
              </a:solidFill>
              <a:latin typeface="Arial" pitchFamily="34" charset="0"/>
            </a:endParaRPr>
          </a:p>
          <a:p>
            <a:pPr eaLnBrk="1" hangingPunct="1">
              <a:lnSpc>
                <a:spcPct val="90000"/>
              </a:lnSpc>
              <a:defRPr/>
            </a:pPr>
            <a:r>
              <a:rPr lang="en-US" b="1" dirty="0" smtClean="0">
                <a:solidFill>
                  <a:srgbClr val="009644"/>
                </a:solidFill>
                <a:latin typeface="Arial" pitchFamily="34" charset="0"/>
              </a:rPr>
              <a:t>ACCURACY / PRECISION-</a:t>
            </a:r>
            <a:r>
              <a:rPr lang="en-US" b="1" dirty="0" smtClean="0">
                <a:solidFill>
                  <a:schemeClr val="accent2"/>
                </a:solidFill>
                <a:latin typeface="Arial" pitchFamily="34" charset="0"/>
              </a:rPr>
              <a:t> </a:t>
            </a:r>
            <a:r>
              <a:rPr lang="en-US" sz="2100" b="1" dirty="0" smtClean="0">
                <a:latin typeface="Arial" pitchFamily="34" charset="0"/>
              </a:rPr>
              <a:t>IMPORTANCE OF METADATA</a:t>
            </a:r>
            <a:endParaRPr lang="en-US" sz="2100" b="1" dirty="0" smtClean="0">
              <a:solidFill>
                <a:schemeClr val="accent2"/>
              </a:solidFill>
              <a:latin typeface="Arial" pitchFamily="34" charset="0"/>
            </a:endParaRPr>
          </a:p>
          <a:p>
            <a:pPr eaLnBrk="1" hangingPunct="1">
              <a:lnSpc>
                <a:spcPct val="90000"/>
              </a:lnSpc>
              <a:defRPr/>
            </a:pPr>
            <a:r>
              <a:rPr lang="en-US" b="1" dirty="0" smtClean="0">
                <a:solidFill>
                  <a:srgbClr val="009644"/>
                </a:solidFill>
                <a:latin typeface="Arial" pitchFamily="34" charset="0"/>
              </a:rPr>
              <a:t>SINGLE SHOT / REDUNDANCY</a:t>
            </a:r>
          </a:p>
          <a:p>
            <a:pPr eaLnBrk="1" hangingPunct="1">
              <a:lnSpc>
                <a:spcPct val="90000"/>
              </a:lnSpc>
              <a:defRPr/>
            </a:pPr>
            <a:r>
              <a:rPr lang="en-US" b="1" dirty="0" smtClean="0">
                <a:solidFill>
                  <a:srgbClr val="009644"/>
                </a:solidFill>
                <a:latin typeface="Arial" pitchFamily="34" charset="0"/>
              </a:rPr>
              <a:t>RTK / RTN</a:t>
            </a:r>
          </a:p>
          <a:p>
            <a:pPr eaLnBrk="1" hangingPunct="1">
              <a:lnSpc>
                <a:spcPct val="90000"/>
              </a:lnSpc>
              <a:defRPr/>
            </a:pPr>
            <a:r>
              <a:rPr lang="en-US" b="1" dirty="0" smtClean="0">
                <a:solidFill>
                  <a:srgbClr val="009644"/>
                </a:solidFill>
                <a:latin typeface="Arial" pitchFamily="34" charset="0"/>
              </a:rPr>
              <a:t>NATIONAL DATUMS / LOCAL DATUMS / ADJUSTMENTS- </a:t>
            </a:r>
            <a:r>
              <a:rPr lang="en-US" sz="2100" b="1" dirty="0" smtClean="0">
                <a:latin typeface="Arial" pitchFamily="34" charset="0"/>
              </a:rPr>
              <a:t>DIFFERENT WAYS RTN GET THEIR COORDINATES-VARIOUS OPUS, OPUS-DB, CORS ADJUSTED, PASSIVE MARKS.</a:t>
            </a:r>
            <a:br>
              <a:rPr lang="en-US" sz="2100" b="1" dirty="0" smtClean="0">
                <a:latin typeface="Arial" pitchFamily="34" charset="0"/>
              </a:rPr>
            </a:br>
            <a:r>
              <a:rPr lang="en-US" sz="2100" b="1" dirty="0" smtClean="0">
                <a:latin typeface="Arial" pitchFamily="34" charset="0"/>
              </a:rPr>
              <a:t>VELOCITIES - NEW DATUMS, “4 -D” POSITIONS </a:t>
            </a:r>
            <a:br>
              <a:rPr lang="en-US" sz="2100" b="1" dirty="0" smtClean="0">
                <a:latin typeface="Arial" pitchFamily="34" charset="0"/>
              </a:rPr>
            </a:br>
            <a:endParaRPr lang="en-US" sz="2100" b="1" dirty="0" smtClean="0">
              <a:solidFill>
                <a:schemeClr val="accent2"/>
              </a:solidFill>
              <a:latin typeface="Arial" pitchFamily="34" charset="0"/>
            </a:endParaRPr>
          </a:p>
          <a:p>
            <a:pPr eaLnBrk="1" hangingPunct="1">
              <a:lnSpc>
                <a:spcPct val="90000"/>
              </a:lnSpc>
              <a:defRPr/>
            </a:pPr>
            <a:r>
              <a:rPr lang="en-US" b="1" dirty="0" smtClean="0">
                <a:solidFill>
                  <a:srgbClr val="009644"/>
                </a:solidFill>
                <a:latin typeface="Arial" pitchFamily="34" charset="0"/>
              </a:rPr>
              <a:t>GNSS / GPS</a:t>
            </a:r>
          </a:p>
        </p:txBody>
      </p:sp>
    </p:spTree>
    <p:extLst>
      <p:ext uri="{BB962C8B-B14F-4D97-AF65-F5344CB8AC3E}">
        <p14:creationId xmlns:p14="http://schemas.microsoft.com/office/powerpoint/2010/main" val="2382109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gln.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 y="609600"/>
            <a:ext cx="90741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4"/>
          <p:cNvSpPr>
            <a:spLocks noChangeArrowheads="1"/>
          </p:cNvSpPr>
          <p:nvPr/>
        </p:nvSpPr>
        <p:spPr bwMode="auto">
          <a:xfrm>
            <a:off x="762000" y="4572000"/>
            <a:ext cx="800100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000000"/>
                </a:solidFill>
                <a:ea typeface="+mn-ea"/>
                <a:cs typeface="+mn-cs"/>
              </a:rPr>
              <a:t>DUAL CONSTELLATION RT POSSIBILITIES:</a:t>
            </a:r>
          </a:p>
          <a:p>
            <a:pPr defTabSz="914400" eaLnBrk="1" hangingPunct="1"/>
            <a:r>
              <a:rPr lang="en-US" altLang="en-US" sz="1800" smtClean="0">
                <a:solidFill>
                  <a:srgbClr val="000000"/>
                </a:solidFill>
                <a:ea typeface="+mn-ea"/>
                <a:cs typeface="+mn-cs"/>
              </a:rPr>
              <a:t>GPS ≥ 5, GLN = 0 </a:t>
            </a:r>
            <a:br>
              <a:rPr lang="en-US" altLang="en-US" sz="1800" smtClean="0">
                <a:solidFill>
                  <a:srgbClr val="000000"/>
                </a:solidFill>
                <a:ea typeface="+mn-ea"/>
                <a:cs typeface="+mn-cs"/>
              </a:rPr>
            </a:br>
            <a:r>
              <a:rPr lang="en-US" altLang="en-US" sz="1800" smtClean="0">
                <a:solidFill>
                  <a:srgbClr val="000000"/>
                </a:solidFill>
                <a:ea typeface="+mn-ea"/>
                <a:cs typeface="+mn-cs"/>
              </a:rPr>
              <a:t>GPS = 4, GLN = 2 </a:t>
            </a:r>
            <a:br>
              <a:rPr lang="en-US" altLang="en-US" sz="1800" smtClean="0">
                <a:solidFill>
                  <a:srgbClr val="000000"/>
                </a:solidFill>
                <a:ea typeface="+mn-ea"/>
                <a:cs typeface="+mn-cs"/>
              </a:rPr>
            </a:br>
            <a:r>
              <a:rPr lang="en-US" altLang="en-US" sz="1800" smtClean="0">
                <a:solidFill>
                  <a:srgbClr val="000000"/>
                </a:solidFill>
                <a:ea typeface="+mn-ea"/>
                <a:cs typeface="+mn-cs"/>
              </a:rPr>
              <a:t>GPS = 3, GLN = 3 </a:t>
            </a:r>
            <a:br>
              <a:rPr lang="en-US" altLang="en-US" sz="1800" smtClean="0">
                <a:solidFill>
                  <a:srgbClr val="000000"/>
                </a:solidFill>
                <a:ea typeface="+mn-ea"/>
                <a:cs typeface="+mn-cs"/>
              </a:rPr>
            </a:br>
            <a:r>
              <a:rPr lang="en-US" altLang="en-US" sz="1800" smtClean="0">
                <a:solidFill>
                  <a:srgbClr val="000000"/>
                </a:solidFill>
                <a:ea typeface="+mn-ea"/>
                <a:cs typeface="+mn-cs"/>
              </a:rPr>
              <a:t>GPS = 2, GLN = 4 </a:t>
            </a:r>
          </a:p>
          <a:p>
            <a:pPr defTabSz="914400" eaLnBrk="1" hangingPunct="1"/>
            <a:r>
              <a:rPr lang="en-US" altLang="en-US" sz="1800" smtClean="0">
                <a:solidFill>
                  <a:srgbClr val="000000"/>
                </a:solidFill>
                <a:ea typeface="+mn-ea"/>
                <a:cs typeface="+mn-cs"/>
              </a:rPr>
              <a:t>(Can't initialize with only GLN Sats.) </a:t>
            </a:r>
          </a:p>
        </p:txBody>
      </p:sp>
      <p:sp>
        <p:nvSpPr>
          <p:cNvPr id="2" name="Title 1"/>
          <p:cNvSpPr>
            <a:spLocks noGrp="1"/>
          </p:cNvSpPr>
          <p:nvPr>
            <p:ph type="title"/>
          </p:nvPr>
        </p:nvSpPr>
        <p:spPr>
          <a:xfrm>
            <a:off x="369888" y="504825"/>
            <a:ext cx="8458200" cy="381000"/>
          </a:xfrm>
        </p:spPr>
        <p:txBody>
          <a:bodyPr>
            <a:normAutofit fontScale="90000"/>
          </a:bodyPr>
          <a:lstStyle/>
          <a:p>
            <a:pPr>
              <a:defRPr/>
            </a:pPr>
            <a:r>
              <a:rPr lang="en-US" sz="2800" dirty="0" smtClean="0">
                <a:solidFill>
                  <a:srgbClr val="0070C0"/>
                </a:solidFill>
              </a:rPr>
              <a:t>GPS AND GLN</a:t>
            </a:r>
            <a:endParaRPr lang="en-US" sz="2800" dirty="0">
              <a:solidFill>
                <a:srgbClr val="0070C0"/>
              </a:solidFill>
            </a:endParaRPr>
          </a:p>
        </p:txBody>
      </p:sp>
      <p:sp>
        <p:nvSpPr>
          <p:cNvPr id="67589" name="TextBox 5"/>
          <p:cNvSpPr txBox="1">
            <a:spLocks noChangeArrowheads="1"/>
          </p:cNvSpPr>
          <p:nvPr/>
        </p:nvSpPr>
        <p:spPr bwMode="auto">
          <a:xfrm>
            <a:off x="3810000" y="518160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000000"/>
                </a:solidFill>
                <a:ea typeface="+mn-ea"/>
                <a:cs typeface="+mn-cs"/>
              </a:rPr>
              <a:t>BEST SCENARIO = 7 OR MORE GPS</a:t>
            </a:r>
          </a:p>
        </p:txBody>
      </p:sp>
    </p:spTree>
    <p:extLst>
      <p:ext uri="{BB962C8B-B14F-4D97-AF65-F5344CB8AC3E}">
        <p14:creationId xmlns:p14="http://schemas.microsoft.com/office/powerpoint/2010/main" val="815530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304800" y="0"/>
            <a:ext cx="7019925" cy="6740525"/>
          </a:xfrm>
          <a:prstGeom prst="rect">
            <a:avLst/>
          </a:prstGeom>
          <a:solidFill>
            <a:schemeClr val="bg1"/>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anchor="ct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000000"/>
                </a:solidFill>
                <a:ea typeface="+mn-ea"/>
                <a:cs typeface="+mn-cs"/>
              </a:rPr>
              <a:t> </a:t>
            </a:r>
            <a:r>
              <a:rPr lang="en-US" altLang="en-US" sz="1800" b="0" smtClean="0">
                <a:solidFill>
                  <a:srgbClr val="000000"/>
                </a:solidFill>
                <a:ea typeface="+mn-ea"/>
                <a:cs typeface="+mn-cs"/>
              </a:rPr>
              <a:t>- Multipath</a:t>
            </a:r>
          </a:p>
          <a:p>
            <a:pPr defTabSz="914400" eaLnBrk="1" hangingPunct="1"/>
            <a:r>
              <a:rPr lang="en-US" altLang="en-US" sz="1800" b="0" smtClean="0">
                <a:solidFill>
                  <a:srgbClr val="000000"/>
                </a:solidFill>
                <a:ea typeface="+mn-ea"/>
                <a:cs typeface="+mn-cs"/>
              </a:rPr>
              <a:t> - Position Dilution of Precision (PDOP)</a:t>
            </a:r>
          </a:p>
          <a:p>
            <a:pPr defTabSz="914400" eaLnBrk="1" hangingPunct="1"/>
            <a:r>
              <a:rPr lang="en-US" altLang="en-US" sz="1800" b="0" smtClean="0">
                <a:solidFill>
                  <a:srgbClr val="000000"/>
                </a:solidFill>
                <a:ea typeface="+mn-ea"/>
                <a:cs typeface="+mn-cs"/>
              </a:rPr>
              <a:t> - Baseline Root Mean Square (RMS)</a:t>
            </a:r>
          </a:p>
          <a:p>
            <a:pPr defTabSz="914400" eaLnBrk="1" hangingPunct="1"/>
            <a:r>
              <a:rPr lang="en-US" altLang="en-US" sz="1800" b="0" smtClean="0">
                <a:solidFill>
                  <a:srgbClr val="000000"/>
                </a:solidFill>
                <a:ea typeface="+mn-ea"/>
                <a:cs typeface="+mn-cs"/>
              </a:rPr>
              <a:t> - Number of satellites</a:t>
            </a:r>
          </a:p>
          <a:p>
            <a:pPr defTabSz="914400" eaLnBrk="1" hangingPunct="1"/>
            <a:r>
              <a:rPr lang="en-US" altLang="en-US" sz="1800" b="0" smtClean="0">
                <a:solidFill>
                  <a:srgbClr val="000000"/>
                </a:solidFill>
                <a:ea typeface="+mn-ea"/>
                <a:cs typeface="+mn-cs"/>
              </a:rPr>
              <a:t> - Elevation mask (or cut-off angle)</a:t>
            </a:r>
          </a:p>
          <a:p>
            <a:pPr defTabSz="914400" eaLnBrk="1" hangingPunct="1"/>
            <a:r>
              <a:rPr lang="en-US" altLang="en-US" sz="1800" b="0" smtClean="0">
                <a:solidFill>
                  <a:srgbClr val="000000"/>
                </a:solidFill>
                <a:ea typeface="+mn-ea"/>
                <a:cs typeface="+mn-cs"/>
              </a:rPr>
              <a:t> - Base accuracy- datum level, local level</a:t>
            </a:r>
          </a:p>
          <a:p>
            <a:pPr defTabSz="914400" eaLnBrk="1" hangingPunct="1"/>
            <a:r>
              <a:rPr lang="en-US" altLang="en-US" sz="1800" b="0" smtClean="0">
                <a:solidFill>
                  <a:srgbClr val="000000"/>
                </a:solidFill>
                <a:ea typeface="+mn-ea"/>
                <a:cs typeface="+mn-cs"/>
              </a:rPr>
              <a:t> - Base security</a:t>
            </a:r>
          </a:p>
          <a:p>
            <a:pPr defTabSz="914400" eaLnBrk="1" hangingPunct="1"/>
            <a:r>
              <a:rPr lang="en-US" altLang="en-US" sz="1800" b="0" smtClean="0">
                <a:solidFill>
                  <a:srgbClr val="000000"/>
                </a:solidFill>
                <a:ea typeface="+mn-ea"/>
                <a:cs typeface="+mn-cs"/>
              </a:rPr>
              <a:t> - Redundancy, redundancy, redundancy</a:t>
            </a:r>
          </a:p>
          <a:p>
            <a:pPr defTabSz="914400" eaLnBrk="1" hangingPunct="1"/>
            <a:r>
              <a:rPr lang="en-US" altLang="en-US" sz="1800" b="0" smtClean="0">
                <a:solidFill>
                  <a:srgbClr val="000000"/>
                </a:solidFill>
                <a:ea typeface="+mn-ea"/>
                <a:cs typeface="+mn-cs"/>
              </a:rPr>
              <a:t> - Part(s) Per Million Error (ppm) – iono, tropo models, orbit errors</a:t>
            </a:r>
          </a:p>
          <a:p>
            <a:pPr defTabSz="914400" eaLnBrk="1" hangingPunct="1"/>
            <a:r>
              <a:rPr lang="en-US" altLang="en-US" sz="1800" b="0" smtClean="0">
                <a:solidFill>
                  <a:srgbClr val="000000"/>
                </a:solidFill>
                <a:ea typeface="+mn-ea"/>
                <a:cs typeface="+mn-cs"/>
              </a:rPr>
              <a:t> - Space weather- sunspot numbers, solar maximum</a:t>
            </a:r>
          </a:p>
          <a:p>
            <a:pPr defTabSz="914400" eaLnBrk="1" hangingPunct="1"/>
            <a:r>
              <a:rPr lang="en-US" altLang="en-US" sz="1800" b="0" smtClean="0">
                <a:solidFill>
                  <a:srgbClr val="000000"/>
                </a:solidFill>
                <a:ea typeface="+mn-ea"/>
                <a:cs typeface="+mn-cs"/>
              </a:rPr>
              <a:t> - Geoid quality</a:t>
            </a:r>
          </a:p>
          <a:p>
            <a:pPr defTabSz="914400" eaLnBrk="1" hangingPunct="1"/>
            <a:r>
              <a:rPr lang="en-US" altLang="en-US" sz="1800" b="0" smtClean="0">
                <a:solidFill>
                  <a:srgbClr val="000000"/>
                </a:solidFill>
                <a:ea typeface="+mn-ea"/>
                <a:cs typeface="+mn-cs"/>
              </a:rPr>
              <a:t> - Site calibrations (a.k.a. Localizations)</a:t>
            </a:r>
          </a:p>
          <a:p>
            <a:pPr defTabSz="914400" eaLnBrk="1" hangingPunct="1"/>
            <a:r>
              <a:rPr lang="en-US" altLang="en-US" sz="1800" b="0" smtClean="0">
                <a:solidFill>
                  <a:srgbClr val="000000"/>
                </a:solidFill>
                <a:ea typeface="+mn-ea"/>
                <a:cs typeface="+mn-cs"/>
              </a:rPr>
              <a:t> - Bubble adjustment</a:t>
            </a:r>
          </a:p>
          <a:p>
            <a:pPr defTabSz="914400" eaLnBrk="1" hangingPunct="1"/>
            <a:r>
              <a:rPr lang="en-US" altLang="en-US" sz="1800" b="0" smtClean="0">
                <a:solidFill>
                  <a:srgbClr val="000000"/>
                </a:solidFill>
                <a:ea typeface="+mn-ea"/>
                <a:cs typeface="+mn-cs"/>
              </a:rPr>
              <a:t> - Latency, update rate</a:t>
            </a:r>
          </a:p>
          <a:p>
            <a:pPr defTabSz="914400" eaLnBrk="1" hangingPunct="1"/>
            <a:r>
              <a:rPr lang="en-US" altLang="en-US" sz="1800" b="0" smtClean="0">
                <a:solidFill>
                  <a:srgbClr val="000000"/>
                </a:solidFill>
                <a:ea typeface="+mn-ea"/>
                <a:cs typeface="+mn-cs"/>
              </a:rPr>
              <a:t> -- Accuracy versus Precision</a:t>
            </a:r>
          </a:p>
          <a:p>
            <a:pPr defTabSz="914400" eaLnBrk="1" hangingPunct="1"/>
            <a:r>
              <a:rPr lang="en-US" altLang="en-US" sz="1800" b="0" smtClean="0">
                <a:solidFill>
                  <a:srgbClr val="000000"/>
                </a:solidFill>
                <a:ea typeface="+mn-ea"/>
                <a:cs typeface="+mn-cs"/>
              </a:rPr>
              <a:t>- Signal to Noise Ratio (S/N or C/N0)</a:t>
            </a:r>
          </a:p>
          <a:p>
            <a:pPr defTabSz="914400" eaLnBrk="1" hangingPunct="1"/>
            <a:r>
              <a:rPr lang="en-US" altLang="en-US" sz="1800" b="0" smtClean="0">
                <a:solidFill>
                  <a:srgbClr val="000000"/>
                </a:solidFill>
                <a:ea typeface="+mn-ea"/>
                <a:cs typeface="+mn-cs"/>
              </a:rPr>
              <a:t>- Float and Fixed Solutions</a:t>
            </a:r>
          </a:p>
          <a:p>
            <a:pPr defTabSz="914400" eaLnBrk="1" hangingPunct="1"/>
            <a:r>
              <a:rPr lang="en-US" altLang="en-US" sz="1800" b="0" smtClean="0">
                <a:solidFill>
                  <a:srgbClr val="000000"/>
                </a:solidFill>
                <a:ea typeface="+mn-ea"/>
                <a:cs typeface="+mn-cs"/>
              </a:rPr>
              <a:t>- Carrier phase precisions</a:t>
            </a:r>
          </a:p>
          <a:p>
            <a:pPr defTabSz="914400" eaLnBrk="1" hangingPunct="1"/>
            <a:r>
              <a:rPr lang="en-US" altLang="en-US" sz="1800" b="0" smtClean="0">
                <a:solidFill>
                  <a:srgbClr val="000000"/>
                </a:solidFill>
                <a:ea typeface="+mn-ea"/>
                <a:cs typeface="+mn-cs"/>
              </a:rPr>
              <a:t>- Code phase precisions</a:t>
            </a:r>
          </a:p>
          <a:p>
            <a:pPr defTabSz="914400" eaLnBrk="1" hangingPunct="1"/>
            <a:r>
              <a:rPr lang="en-US" altLang="en-US" sz="1800" b="0" smtClean="0">
                <a:solidFill>
                  <a:srgbClr val="000000"/>
                </a:solidFill>
                <a:ea typeface="+mn-ea"/>
                <a:cs typeface="+mn-cs"/>
              </a:rPr>
              <a:t>- VHF/UHF radio communication</a:t>
            </a:r>
          </a:p>
          <a:p>
            <a:pPr defTabSz="914400" eaLnBrk="1" hangingPunct="1"/>
            <a:r>
              <a:rPr lang="en-US" altLang="en-US" sz="1800" b="0" smtClean="0">
                <a:solidFill>
                  <a:srgbClr val="000000"/>
                </a:solidFill>
                <a:ea typeface="+mn-ea"/>
                <a:cs typeface="+mn-cs"/>
              </a:rPr>
              <a:t>- GSM/CDMA/SIM/Cellular TCP/IP communication</a:t>
            </a:r>
          </a:p>
          <a:p>
            <a:pPr defTabSz="914400" eaLnBrk="1" hangingPunct="1">
              <a:buFontTx/>
              <a:buChar char="-"/>
            </a:pPr>
            <a:r>
              <a:rPr lang="en-US" altLang="en-US" sz="1800" b="0" smtClean="0">
                <a:solidFill>
                  <a:srgbClr val="000000"/>
                </a:solidFill>
                <a:ea typeface="+mn-ea"/>
                <a:cs typeface="+mn-cs"/>
              </a:rPr>
              <a:t>WGS 84 versus NAD 83, or other local datums</a:t>
            </a:r>
          </a:p>
          <a:p>
            <a:pPr defTabSz="914400" eaLnBrk="1" hangingPunct="1">
              <a:buFontTx/>
              <a:buChar char="-"/>
            </a:pPr>
            <a:r>
              <a:rPr lang="en-US" altLang="en-US" sz="1800" b="0" smtClean="0">
                <a:solidFill>
                  <a:srgbClr val="000000"/>
                </a:solidFill>
                <a:ea typeface="+mn-ea"/>
                <a:cs typeface="+mn-cs"/>
              </a:rPr>
              <a:t> GPS, GLONASS, Galileo, Compass Constellations</a:t>
            </a:r>
          </a:p>
        </p:txBody>
      </p:sp>
      <p:sp>
        <p:nvSpPr>
          <p:cNvPr id="90115" name="Rectangle 2"/>
          <p:cNvSpPr>
            <a:spLocks noGrp="1" noChangeArrowheads="1"/>
          </p:cNvSpPr>
          <p:nvPr>
            <p:ph type="title"/>
          </p:nvPr>
        </p:nvSpPr>
        <p:spPr>
          <a:xfrm>
            <a:off x="5105400" y="0"/>
            <a:ext cx="4038600" cy="1676400"/>
          </a:xfrm>
        </p:spPr>
        <p:txBody>
          <a:bodyPr/>
          <a:lstStyle/>
          <a:p>
            <a:pPr eaLnBrk="1" hangingPunct="1"/>
            <a:r>
              <a:rPr lang="en-US" altLang="en-US" sz="2800" smtClean="0">
                <a:solidFill>
                  <a:schemeClr val="accent2"/>
                </a:solidFill>
              </a:rPr>
              <a:t>SOME RT FIELD CONSIDERATIONS</a:t>
            </a:r>
          </a:p>
        </p:txBody>
      </p:sp>
    </p:spTree>
    <p:extLst>
      <p:ext uri="{BB962C8B-B14F-4D97-AF65-F5344CB8AC3E}">
        <p14:creationId xmlns:p14="http://schemas.microsoft.com/office/powerpoint/2010/main" val="232476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8" descr="trimble.tsc2.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3075"/>
            <a:ext cx="17526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Rectangle 2"/>
          <p:cNvSpPr>
            <a:spLocks noGrp="1" noChangeArrowheads="1"/>
          </p:cNvSpPr>
          <p:nvPr>
            <p:ph type="body" idx="1"/>
          </p:nvPr>
        </p:nvSpPr>
        <p:spPr>
          <a:xfrm>
            <a:off x="1219200" y="1905000"/>
            <a:ext cx="7162800" cy="4419600"/>
          </a:xfrm>
        </p:spPr>
        <p:txBody>
          <a:bodyPr/>
          <a:lstStyle/>
          <a:p>
            <a:r>
              <a:rPr lang="en-US" altLang="en-US" sz="2400" b="1" smtClean="0">
                <a:solidFill>
                  <a:schemeClr val="accent2"/>
                </a:solidFill>
              </a:rPr>
              <a:t>GNSS ECEF X,Y,Z (WGS 84 &amp; PZ90)</a:t>
            </a:r>
          </a:p>
          <a:p>
            <a:pPr>
              <a:buFontTx/>
              <a:buNone/>
            </a:pPr>
            <a:r>
              <a:rPr lang="en-US" altLang="en-US" smtClean="0">
                <a:solidFill>
                  <a:schemeClr val="accent2"/>
                </a:solidFill>
              </a:rPr>
              <a:t>		 </a:t>
            </a:r>
            <a:r>
              <a:rPr lang="en-US" altLang="en-US" b="1" smtClean="0">
                <a:solidFill>
                  <a:schemeClr val="accent2"/>
                </a:solidFill>
              </a:rPr>
              <a:t>NAD 83</a:t>
            </a:r>
            <a:r>
              <a:rPr lang="en-US" altLang="en-US" smtClean="0">
                <a:solidFill>
                  <a:schemeClr val="accent2"/>
                </a:solidFill>
              </a:rPr>
              <a:t> </a:t>
            </a:r>
            <a:r>
              <a:rPr lang="en-US" altLang="en-US" b="1" smtClean="0">
                <a:solidFill>
                  <a:schemeClr val="accent2"/>
                </a:solidFill>
              </a:rPr>
              <a:t>(</a:t>
            </a:r>
            <a:r>
              <a:rPr lang="en-US" altLang="en-US" b="1" smtClean="0">
                <a:solidFill>
                  <a:schemeClr val="accent2"/>
                </a:solidFill>
                <a:sym typeface="Symbol" pitchFamily="18" charset="2"/>
              </a:rPr>
              <a:t>,,h)		SPC N,E,h</a:t>
            </a:r>
          </a:p>
          <a:p>
            <a:pPr>
              <a:buFontTx/>
              <a:buNone/>
            </a:pPr>
            <a:endParaRPr lang="en-US" altLang="en-US" b="1" smtClean="0">
              <a:solidFill>
                <a:schemeClr val="accent2"/>
              </a:solidFill>
              <a:sym typeface="Symbol" pitchFamily="18" charset="2"/>
            </a:endParaRPr>
          </a:p>
          <a:p>
            <a:pPr>
              <a:buFontTx/>
              <a:buNone/>
            </a:pPr>
            <a:r>
              <a:rPr lang="en-US" altLang="en-US" b="1" smtClean="0">
                <a:solidFill>
                  <a:schemeClr val="accent2"/>
                </a:solidFill>
                <a:sym typeface="Symbol" pitchFamily="18" charset="2"/>
              </a:rPr>
              <a:t>+ GEOID XX 			=  SPC N,E,H</a:t>
            </a:r>
          </a:p>
          <a:p>
            <a:pPr>
              <a:buFontTx/>
              <a:buNone/>
            </a:pPr>
            <a:endParaRPr lang="en-US" altLang="en-US" b="1" smtClean="0">
              <a:solidFill>
                <a:schemeClr val="accent2"/>
              </a:solidFill>
              <a:sym typeface="Symbol" pitchFamily="18" charset="2"/>
            </a:endParaRPr>
          </a:p>
          <a:p>
            <a:pPr algn="ctr">
              <a:buFontTx/>
              <a:buNone/>
            </a:pPr>
            <a:r>
              <a:rPr lang="en-US" altLang="en-US" b="1" smtClean="0">
                <a:solidFill>
                  <a:schemeClr val="accent2"/>
                </a:solidFill>
                <a:sym typeface="Symbol" pitchFamily="18" charset="2"/>
              </a:rPr>
              <a:t>OR</a:t>
            </a:r>
          </a:p>
          <a:p>
            <a:pPr>
              <a:buFontTx/>
              <a:buNone/>
            </a:pPr>
            <a:endParaRPr lang="en-US" altLang="en-US" b="1" smtClean="0">
              <a:solidFill>
                <a:schemeClr val="accent2"/>
              </a:solidFill>
              <a:sym typeface="Symbol" pitchFamily="18" charset="2"/>
            </a:endParaRPr>
          </a:p>
          <a:p>
            <a:pPr algn="ctr">
              <a:buFontTx/>
              <a:buNone/>
            </a:pPr>
            <a:r>
              <a:rPr lang="en-US" altLang="en-US" b="1" smtClean="0">
                <a:solidFill>
                  <a:schemeClr val="accent2"/>
                </a:solidFill>
                <a:sym typeface="Symbol" pitchFamily="18" charset="2"/>
              </a:rPr>
              <a:t>CALIBRATE TO 4-5 SITE POINTS IN THE DESIRED DATUM. THIS IS USED TO LOCK TO PASSIVE MONUMENTATION IN THE PROJECT AREA.</a:t>
            </a:r>
          </a:p>
        </p:txBody>
      </p:sp>
      <p:sp>
        <p:nvSpPr>
          <p:cNvPr id="123908" name="Rectangle 3"/>
          <p:cNvSpPr>
            <a:spLocks noGrp="1" noChangeArrowheads="1"/>
          </p:cNvSpPr>
          <p:nvPr>
            <p:ph type="title"/>
          </p:nvPr>
        </p:nvSpPr>
        <p:spPr>
          <a:xfrm>
            <a:off x="457200" y="457200"/>
            <a:ext cx="8458200" cy="685800"/>
          </a:xfrm>
        </p:spPr>
        <p:txBody>
          <a:bodyPr/>
          <a:lstStyle/>
          <a:p>
            <a:r>
              <a:rPr lang="en-US" altLang="en-US" i="1" u="sng" smtClean="0"/>
              <a:t>GNSS TO ANY DATUM</a:t>
            </a:r>
          </a:p>
        </p:txBody>
      </p:sp>
      <p:sp>
        <p:nvSpPr>
          <p:cNvPr id="123909" name="Line 4"/>
          <p:cNvSpPr>
            <a:spLocks noChangeShapeType="1"/>
          </p:cNvSpPr>
          <p:nvPr/>
        </p:nvSpPr>
        <p:spPr bwMode="auto">
          <a:xfrm>
            <a:off x="990600" y="2514600"/>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defTabSz="914400"/>
            <a:endParaRPr lang="en-US" sz="1400" b="1" smtClean="0">
              <a:solidFill>
                <a:srgbClr val="000000"/>
              </a:solidFill>
              <a:latin typeface="Verdana" pitchFamily="34" charset="0"/>
              <a:ea typeface="+mn-ea"/>
              <a:cs typeface="+mn-cs"/>
            </a:endParaRPr>
          </a:p>
        </p:txBody>
      </p:sp>
      <p:sp>
        <p:nvSpPr>
          <p:cNvPr id="123910" name="Line 5"/>
          <p:cNvSpPr>
            <a:spLocks noChangeShapeType="1"/>
          </p:cNvSpPr>
          <p:nvPr/>
        </p:nvSpPr>
        <p:spPr bwMode="auto">
          <a:xfrm>
            <a:off x="3276600" y="3200400"/>
            <a:ext cx="1524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defTabSz="914400"/>
            <a:endParaRPr lang="en-US" sz="1400" b="1" smtClean="0">
              <a:solidFill>
                <a:srgbClr val="000000"/>
              </a:solidFill>
              <a:latin typeface="Verdana" pitchFamily="34" charset="0"/>
              <a:ea typeface="+mn-ea"/>
              <a:cs typeface="+mn-cs"/>
            </a:endParaRPr>
          </a:p>
        </p:txBody>
      </p:sp>
      <p:sp>
        <p:nvSpPr>
          <p:cNvPr id="123911" name="Line 6"/>
          <p:cNvSpPr>
            <a:spLocks noChangeShapeType="1"/>
          </p:cNvSpPr>
          <p:nvPr/>
        </p:nvSpPr>
        <p:spPr bwMode="auto">
          <a:xfrm>
            <a:off x="4495800" y="2514600"/>
            <a:ext cx="13716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defTabSz="914400"/>
            <a:endParaRPr lang="en-US" sz="1400" b="1" smtClean="0">
              <a:solidFill>
                <a:srgbClr val="000000"/>
              </a:solidFill>
              <a:latin typeface="Verdana" pitchFamily="34" charset="0"/>
              <a:ea typeface="+mn-ea"/>
              <a:cs typeface="+mn-cs"/>
            </a:endParaRPr>
          </a:p>
        </p:txBody>
      </p:sp>
      <p:pic>
        <p:nvPicPr>
          <p:cNvPr id="123912" name="Picture 6" descr="986_113823766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16002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3" name="Picture 7" descr="leica.viva.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09600"/>
            <a:ext cx="9334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4" name="Picture 9" descr="ashtech.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200400"/>
            <a:ext cx="9906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4566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457200"/>
          <a:ext cx="89154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9219" name="TextBox 2"/>
          <p:cNvSpPr txBox="1">
            <a:spLocks noChangeArrowheads="1"/>
          </p:cNvSpPr>
          <p:nvPr/>
        </p:nvSpPr>
        <p:spPr bwMode="auto">
          <a:xfrm>
            <a:off x="838200" y="3886200"/>
            <a:ext cx="33528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algn="ctr"/>
            <a:r>
              <a:rPr lang="en-US" altLang="en-US">
                <a:solidFill>
                  <a:srgbClr val="000000"/>
                </a:solidFill>
              </a:rPr>
              <a:t>THE CHANGE FROM LABOR INTENSIVE TO TECHNOLOGY!</a:t>
            </a:r>
          </a:p>
        </p:txBody>
      </p:sp>
      <p:cxnSp>
        <p:nvCxnSpPr>
          <p:cNvPr id="9220" name="Straight Arrow Connector 4"/>
          <p:cNvCxnSpPr>
            <a:cxnSpLocks noChangeShapeType="1"/>
          </p:cNvCxnSpPr>
          <p:nvPr/>
        </p:nvCxnSpPr>
        <p:spPr bwMode="auto">
          <a:xfrm>
            <a:off x="4114800" y="4267200"/>
            <a:ext cx="1447800" cy="304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graphicFrame>
        <p:nvGraphicFramePr>
          <p:cNvPr id="7" name="Diagram 6"/>
          <p:cNvGraphicFramePr/>
          <p:nvPr/>
        </p:nvGraphicFramePr>
        <p:xfrm>
          <a:off x="381000" y="1295400"/>
          <a:ext cx="40386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222" name="Straight Connector 7"/>
          <p:cNvCxnSpPr>
            <a:cxnSpLocks noChangeShapeType="1"/>
          </p:cNvCxnSpPr>
          <p:nvPr/>
        </p:nvCxnSpPr>
        <p:spPr bwMode="auto">
          <a:xfrm rot="5400000">
            <a:off x="4495800" y="5334000"/>
            <a:ext cx="2286000" cy="0"/>
          </a:xfrm>
          <a:prstGeom prst="line">
            <a:avLst/>
          </a:prstGeom>
          <a:noFill/>
          <a:ln w="28575" algn="ctr">
            <a:solidFill>
              <a:srgbClr val="00FF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30488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04800" y="533400"/>
            <a:ext cx="8458200" cy="838200"/>
          </a:xfrm>
        </p:spPr>
        <p:txBody>
          <a:bodyPr/>
          <a:lstStyle/>
          <a:p>
            <a:pPr eaLnBrk="1" hangingPunct="1"/>
            <a:r>
              <a:rPr lang="en-US" altLang="en-US" sz="2800" smtClean="0">
                <a:solidFill>
                  <a:schemeClr val="accent2"/>
                </a:solidFill>
              </a:rPr>
              <a:t>BEST METHODS FROM THE GUIDELINES:</a:t>
            </a:r>
            <a:br>
              <a:rPr lang="en-US" altLang="en-US" sz="2800" smtClean="0">
                <a:solidFill>
                  <a:schemeClr val="accent2"/>
                </a:solidFill>
              </a:rPr>
            </a:br>
            <a:r>
              <a:rPr lang="en-US" altLang="en-US" sz="3200" u="sng" smtClean="0">
                <a:solidFill>
                  <a:srgbClr val="00B050"/>
                </a:solidFill>
              </a:rPr>
              <a:t>THE 7 “C’s”</a:t>
            </a:r>
          </a:p>
        </p:txBody>
      </p:sp>
      <p:sp>
        <p:nvSpPr>
          <p:cNvPr id="126979" name="Rectangle 3"/>
          <p:cNvSpPr>
            <a:spLocks noGrp="1" noChangeArrowheads="1"/>
          </p:cNvSpPr>
          <p:nvPr>
            <p:ph type="body" idx="1"/>
          </p:nvPr>
        </p:nvSpPr>
        <p:spPr>
          <a:xfrm>
            <a:off x="609600" y="2362200"/>
            <a:ext cx="4800600" cy="3048000"/>
          </a:xfrm>
        </p:spPr>
        <p:txBody>
          <a:bodyPr/>
          <a:lstStyle/>
          <a:p>
            <a:pPr eaLnBrk="1" hangingPunct="1">
              <a:lnSpc>
                <a:spcPct val="90000"/>
              </a:lnSpc>
            </a:pPr>
            <a:r>
              <a:rPr lang="en-US" altLang="en-US" sz="2600" smtClean="0"/>
              <a:t>CHECK EQUIPMENT</a:t>
            </a:r>
          </a:p>
          <a:p>
            <a:pPr eaLnBrk="1" hangingPunct="1">
              <a:lnSpc>
                <a:spcPct val="90000"/>
              </a:lnSpc>
            </a:pPr>
            <a:r>
              <a:rPr lang="en-US" altLang="en-US" sz="2600" smtClean="0"/>
              <a:t>COMMUNICATION</a:t>
            </a:r>
          </a:p>
          <a:p>
            <a:pPr eaLnBrk="1" hangingPunct="1">
              <a:lnSpc>
                <a:spcPct val="90000"/>
              </a:lnSpc>
            </a:pPr>
            <a:r>
              <a:rPr lang="en-US" altLang="en-US" sz="2600" smtClean="0"/>
              <a:t>CONDITIONS</a:t>
            </a:r>
          </a:p>
          <a:p>
            <a:pPr eaLnBrk="1" hangingPunct="1">
              <a:lnSpc>
                <a:spcPct val="90000"/>
              </a:lnSpc>
            </a:pPr>
            <a:r>
              <a:rPr lang="en-US" altLang="en-US" sz="2600" smtClean="0"/>
              <a:t>CONSTRAINTS(OR NOT)</a:t>
            </a:r>
          </a:p>
          <a:p>
            <a:pPr eaLnBrk="1" hangingPunct="1">
              <a:lnSpc>
                <a:spcPct val="90000"/>
              </a:lnSpc>
            </a:pPr>
            <a:r>
              <a:rPr lang="en-US" altLang="en-US" sz="2600" smtClean="0"/>
              <a:t>COORDINATES</a:t>
            </a:r>
          </a:p>
          <a:p>
            <a:pPr eaLnBrk="1" hangingPunct="1">
              <a:lnSpc>
                <a:spcPct val="90000"/>
              </a:lnSpc>
            </a:pPr>
            <a:r>
              <a:rPr lang="en-US" altLang="en-US" sz="2600" smtClean="0"/>
              <a:t>COLLECTION</a:t>
            </a:r>
          </a:p>
          <a:p>
            <a:pPr eaLnBrk="1" hangingPunct="1">
              <a:lnSpc>
                <a:spcPct val="90000"/>
              </a:lnSpc>
            </a:pPr>
            <a:r>
              <a:rPr lang="en-US" altLang="en-US" sz="2600" smtClean="0"/>
              <a:t>CONFIDENCE</a:t>
            </a:r>
          </a:p>
        </p:txBody>
      </p:sp>
    </p:spTree>
    <p:extLst>
      <p:ext uri="{BB962C8B-B14F-4D97-AF65-F5344CB8AC3E}">
        <p14:creationId xmlns:p14="http://schemas.microsoft.com/office/powerpoint/2010/main" val="1083276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a:xfrm>
            <a:off x="381000" y="1981200"/>
            <a:ext cx="8458200" cy="4038600"/>
          </a:xfrm>
        </p:spPr>
        <p:txBody>
          <a:bodyPr/>
          <a:lstStyle/>
          <a:p>
            <a:pPr eaLnBrk="1" hangingPunct="1"/>
            <a:r>
              <a:rPr lang="en-US" altLang="en-US" sz="2800" smtClean="0">
                <a:solidFill>
                  <a:srgbClr val="00CC00"/>
                </a:solidFill>
              </a:rPr>
              <a:t>FROM NGS SINGLE BASE GUIDELINES CHAPTER 5 - FIELD PROCEDURES, AND “USERS” CHAPTER OF RTN GUIDELINES: </a:t>
            </a:r>
            <a:br>
              <a:rPr lang="en-US" altLang="en-US" sz="2800" smtClean="0">
                <a:solidFill>
                  <a:srgbClr val="00CC00"/>
                </a:solidFill>
              </a:rPr>
            </a:br>
            <a:r>
              <a:rPr lang="en-US" altLang="en-US" sz="2800" smtClean="0">
                <a:solidFill>
                  <a:schemeClr val="accent2"/>
                </a:solidFill>
              </a:rPr>
              <a:t/>
            </a:r>
            <a:br>
              <a:rPr lang="en-US" altLang="en-US" sz="2800" smtClean="0">
                <a:solidFill>
                  <a:schemeClr val="accent2"/>
                </a:solidFill>
              </a:rPr>
            </a:br>
            <a:r>
              <a:rPr lang="en-US" altLang="en-US" sz="3200" smtClean="0">
                <a:solidFill>
                  <a:srgbClr val="3399FF"/>
                </a:solidFill>
              </a:rPr>
              <a:t>RT</a:t>
            </a:r>
            <a:r>
              <a:rPr lang="en-US" altLang="en-US" sz="3200" smtClean="0">
                <a:solidFill>
                  <a:schemeClr val="accent2"/>
                </a:solidFill>
              </a:rPr>
              <a:t> = single base, either active or passive</a:t>
            </a:r>
            <a:br>
              <a:rPr lang="en-US" altLang="en-US" sz="3200" smtClean="0">
                <a:solidFill>
                  <a:schemeClr val="accent2"/>
                </a:solidFill>
              </a:rPr>
            </a:br>
            <a:r>
              <a:rPr lang="en-US" altLang="en-US" sz="3200" smtClean="0">
                <a:solidFill>
                  <a:srgbClr val="FF0000"/>
                </a:solidFill>
              </a:rPr>
              <a:t>B</a:t>
            </a:r>
            <a:r>
              <a:rPr lang="en-US" altLang="en-US" sz="3200" smtClean="0">
                <a:solidFill>
                  <a:schemeClr val="accent2"/>
                </a:solidFill>
              </a:rPr>
              <a:t> = Both Single base and RTN</a:t>
            </a:r>
          </a:p>
        </p:txBody>
      </p:sp>
      <p:sp>
        <p:nvSpPr>
          <p:cNvPr id="128003" name="TextBox 2"/>
          <p:cNvSpPr txBox="1">
            <a:spLocks noChangeArrowheads="1"/>
          </p:cNvSpPr>
          <p:nvPr/>
        </p:nvSpPr>
        <p:spPr bwMode="auto">
          <a:xfrm>
            <a:off x="381000" y="533400"/>
            <a:ext cx="800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algn="ctr" defTabSz="914400"/>
            <a:r>
              <a:rPr lang="en-US" altLang="en-US" sz="2800" smtClean="0">
                <a:solidFill>
                  <a:srgbClr val="000000"/>
                </a:solidFill>
                <a:ea typeface="+mn-ea"/>
                <a:cs typeface="+mn-cs"/>
              </a:rPr>
              <a:t>ACHIEVING ACCURATE, RELIABLE POSITIONS USING GNSS REAL TIME TECHNIQUES</a:t>
            </a:r>
          </a:p>
        </p:txBody>
      </p:sp>
      <p:sp>
        <p:nvSpPr>
          <p:cNvPr id="128004" name="TextBox 3"/>
          <p:cNvSpPr txBox="1">
            <a:spLocks noChangeArrowheads="1"/>
          </p:cNvSpPr>
          <p:nvPr/>
        </p:nvSpPr>
        <p:spPr bwMode="auto">
          <a:xfrm>
            <a:off x="8610600" y="57912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2800" b="0" smtClean="0">
                <a:solidFill>
                  <a:srgbClr val="FF0000"/>
                </a:solidFill>
                <a:ea typeface="+mn-ea"/>
                <a:cs typeface="+mn-cs"/>
              </a:rPr>
              <a:t>3</a:t>
            </a:r>
          </a:p>
        </p:txBody>
      </p:sp>
    </p:spTree>
    <p:extLst>
      <p:ext uri="{BB962C8B-B14F-4D97-AF65-F5344CB8AC3E}">
        <p14:creationId xmlns:p14="http://schemas.microsoft.com/office/powerpoint/2010/main" val="3948680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body" idx="1"/>
          </p:nvPr>
        </p:nvSpPr>
        <p:spPr>
          <a:xfrm>
            <a:off x="1219200" y="1371600"/>
            <a:ext cx="7315200" cy="4800600"/>
          </a:xfrm>
        </p:spPr>
        <p:txBody>
          <a:bodyPr/>
          <a:lstStyle/>
          <a:p>
            <a:pPr eaLnBrk="1" hangingPunct="1"/>
            <a:r>
              <a:rPr lang="en-US" altLang="en-US" smtClean="0">
                <a:solidFill>
                  <a:srgbClr val="FF0000"/>
                </a:solidFill>
              </a:rPr>
              <a:t>B </a:t>
            </a:r>
            <a:r>
              <a:rPr lang="en-US" altLang="en-US" smtClean="0">
                <a:solidFill>
                  <a:schemeClr val="accent2"/>
                </a:solidFill>
              </a:rPr>
              <a:t>BUBBLE- ADJUSTED?</a:t>
            </a:r>
          </a:p>
          <a:p>
            <a:pPr eaLnBrk="1" hangingPunct="1"/>
            <a:r>
              <a:rPr lang="en-US" altLang="en-US" smtClean="0">
                <a:solidFill>
                  <a:srgbClr val="3399FF"/>
                </a:solidFill>
              </a:rPr>
              <a:t>RT </a:t>
            </a:r>
            <a:r>
              <a:rPr lang="en-US" altLang="en-US" smtClean="0">
                <a:solidFill>
                  <a:schemeClr val="accent2"/>
                </a:solidFill>
              </a:rPr>
              <a:t>BATTERY- BASE FULLY CHARGED 12V?</a:t>
            </a:r>
          </a:p>
          <a:p>
            <a:pPr eaLnBrk="1" hangingPunct="1"/>
            <a:r>
              <a:rPr lang="en-US" altLang="en-US" smtClean="0">
                <a:solidFill>
                  <a:srgbClr val="FF0000"/>
                </a:solidFill>
              </a:rPr>
              <a:t>B </a:t>
            </a:r>
            <a:r>
              <a:rPr lang="en-US" altLang="en-US" smtClean="0">
                <a:solidFill>
                  <a:schemeClr val="accent2"/>
                </a:solidFill>
              </a:rPr>
              <a:t>BATTERY – ROVER SPARES?</a:t>
            </a:r>
          </a:p>
          <a:p>
            <a:pPr eaLnBrk="1" hangingPunct="1"/>
            <a:r>
              <a:rPr lang="en-US" altLang="en-US" smtClean="0">
                <a:solidFill>
                  <a:srgbClr val="3399FF"/>
                </a:solidFill>
              </a:rPr>
              <a:t>RT </a:t>
            </a:r>
            <a:r>
              <a:rPr lang="en-US" altLang="en-US" smtClean="0">
                <a:solidFill>
                  <a:schemeClr val="accent2"/>
                </a:solidFill>
              </a:rPr>
              <a:t>USE PROPER RADIO CABLE (REDUCE SIGNAL LOSS)</a:t>
            </a:r>
          </a:p>
          <a:p>
            <a:pPr eaLnBrk="1" hangingPunct="1"/>
            <a:r>
              <a:rPr lang="en-US" altLang="en-US" smtClean="0">
                <a:solidFill>
                  <a:srgbClr val="3399FF"/>
                </a:solidFill>
              </a:rPr>
              <a:t>RT </a:t>
            </a:r>
            <a:r>
              <a:rPr lang="en-US" altLang="en-US" smtClean="0">
                <a:solidFill>
                  <a:schemeClr val="accent2"/>
                </a:solidFill>
              </a:rPr>
              <a:t>RADIO MAST HIGH AS POSSIBLE? (5’ = 5 MILES, 20’ = 11 MILES, DOUBLE HEIGHT=40% RANGE INCREASE). LOW LOSS CABLE FOR &gt;25’.</a:t>
            </a:r>
          </a:p>
          <a:p>
            <a:pPr eaLnBrk="1" hangingPunct="1"/>
            <a:r>
              <a:rPr lang="en-US" altLang="en-US" smtClean="0">
                <a:solidFill>
                  <a:srgbClr val="3399FF"/>
                </a:solidFill>
              </a:rPr>
              <a:t>RT </a:t>
            </a:r>
            <a:r>
              <a:rPr lang="en-US" altLang="en-US" smtClean="0">
                <a:solidFill>
                  <a:schemeClr val="accent2"/>
                </a:solidFill>
              </a:rPr>
              <a:t>DIPOLE (DIRECTIONAL) ANTENNA NEEDED?</a:t>
            </a:r>
          </a:p>
          <a:p>
            <a:pPr eaLnBrk="1" hangingPunct="1"/>
            <a:r>
              <a:rPr lang="en-US" altLang="en-US" smtClean="0">
                <a:solidFill>
                  <a:srgbClr val="3399FF"/>
                </a:solidFill>
              </a:rPr>
              <a:t>RT </a:t>
            </a:r>
            <a:r>
              <a:rPr lang="en-US" altLang="en-US" smtClean="0">
                <a:solidFill>
                  <a:schemeClr val="accent2"/>
                </a:solidFill>
              </a:rPr>
              <a:t>REPEATER?</a:t>
            </a:r>
          </a:p>
          <a:p>
            <a:pPr eaLnBrk="1" hangingPunct="1"/>
            <a:r>
              <a:rPr lang="en-US" altLang="en-US" smtClean="0">
                <a:solidFill>
                  <a:srgbClr val="3399FF"/>
                </a:solidFill>
              </a:rPr>
              <a:t>RT </a:t>
            </a:r>
            <a:r>
              <a:rPr lang="en-US" altLang="en-US" smtClean="0">
                <a:solidFill>
                  <a:schemeClr val="accent2"/>
                </a:solidFill>
              </a:rPr>
              <a:t>CABLE CONNECTIONS SEATED AND TIGHT?</a:t>
            </a:r>
          </a:p>
          <a:p>
            <a:pPr eaLnBrk="1" hangingPunct="1"/>
            <a:r>
              <a:rPr lang="en-US" altLang="en-US" smtClean="0">
                <a:solidFill>
                  <a:srgbClr val="FF0000"/>
                </a:solidFill>
              </a:rPr>
              <a:t>B</a:t>
            </a:r>
            <a:r>
              <a:rPr lang="en-US" altLang="en-US" smtClean="0">
                <a:solidFill>
                  <a:schemeClr val="accent2"/>
                </a:solidFill>
              </a:rPr>
              <a:t>“FIXED HEIGHT” CHECKED?</a:t>
            </a:r>
          </a:p>
          <a:p>
            <a:pPr eaLnBrk="1" hangingPunct="1"/>
            <a:r>
              <a:rPr lang="en-US" altLang="en-US" smtClean="0">
                <a:solidFill>
                  <a:srgbClr val="3399FF"/>
                </a:solidFill>
              </a:rPr>
              <a:t>RT </a:t>
            </a:r>
            <a:r>
              <a:rPr lang="en-US" altLang="en-US" smtClean="0">
                <a:solidFill>
                  <a:schemeClr val="accent2"/>
                </a:solidFill>
              </a:rPr>
              <a:t>BASE SECURE?</a:t>
            </a:r>
          </a:p>
        </p:txBody>
      </p:sp>
      <p:sp>
        <p:nvSpPr>
          <p:cNvPr id="5" name="Rectangle 4"/>
          <p:cNvSpPr/>
          <p:nvPr/>
        </p:nvSpPr>
        <p:spPr>
          <a:xfrm>
            <a:off x="1752600" y="533400"/>
            <a:ext cx="5761514"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eaLnBrk="0" hangingPunct="0">
              <a:defRPr/>
            </a:pPr>
            <a:r>
              <a:rPr lang="en-US" sz="4000" b="1" dirty="0">
                <a:ln w="11430"/>
                <a:solidFill>
                  <a:srgbClr val="00CC00"/>
                </a:solidFill>
                <a:effectLst>
                  <a:outerShdw blurRad="50800" dist="39000" dir="5460000" algn="tl">
                    <a:srgbClr val="000000">
                      <a:alpha val="38000"/>
                    </a:srgbClr>
                  </a:outerShdw>
                </a:effectLst>
                <a:latin typeface="Verdana" pitchFamily="34" charset="0"/>
                <a:ea typeface="+mn-ea"/>
                <a:cs typeface="+mn-cs"/>
              </a:rPr>
              <a:t>CHECK EQUIPMENT</a:t>
            </a:r>
          </a:p>
        </p:txBody>
      </p:sp>
    </p:spTree>
    <p:extLst>
      <p:ext uri="{BB962C8B-B14F-4D97-AF65-F5344CB8AC3E}">
        <p14:creationId xmlns:p14="http://schemas.microsoft.com/office/powerpoint/2010/main" val="451720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0" y="1066800"/>
            <a:ext cx="6781800" cy="3048000"/>
          </a:xfrm>
        </p:spPr>
        <p:txBody>
          <a:bodyPr/>
          <a:lstStyle/>
          <a:p>
            <a:pPr eaLnBrk="1" hangingPunct="1"/>
            <a:r>
              <a:rPr lang="en-US" altLang="en-US" sz="2400" smtClean="0">
                <a:solidFill>
                  <a:srgbClr val="3399FF"/>
                </a:solidFill>
              </a:rPr>
              <a:t>RT </a:t>
            </a:r>
            <a:r>
              <a:rPr lang="en-US" altLang="en-US" sz="2400" smtClean="0">
                <a:solidFill>
                  <a:schemeClr val="accent2"/>
                </a:solidFill>
              </a:rPr>
              <a:t>UHF FREQUENCY CLEAR?</a:t>
            </a:r>
          </a:p>
          <a:p>
            <a:pPr eaLnBrk="1" hangingPunct="1"/>
            <a:r>
              <a:rPr lang="en-US" altLang="en-US" sz="2400" smtClean="0">
                <a:solidFill>
                  <a:srgbClr val="FF0000"/>
                </a:solidFill>
              </a:rPr>
              <a:t>B </a:t>
            </a:r>
            <a:r>
              <a:rPr lang="en-US" altLang="en-US" sz="2400" smtClean="0">
                <a:solidFill>
                  <a:schemeClr val="accent2"/>
                </a:solidFill>
              </a:rPr>
              <a:t>CDMA/CELL - STATIC IP FOR COMMS?</a:t>
            </a:r>
          </a:p>
          <a:p>
            <a:pPr eaLnBrk="1" hangingPunct="1"/>
            <a:r>
              <a:rPr lang="en-US" altLang="en-US" sz="2400" smtClean="0">
                <a:solidFill>
                  <a:srgbClr val="FF0000"/>
                </a:solidFill>
              </a:rPr>
              <a:t>B </a:t>
            </a:r>
            <a:r>
              <a:rPr lang="en-US" altLang="en-US" sz="2400" smtClean="0">
                <a:solidFill>
                  <a:schemeClr val="accent2"/>
                </a:solidFill>
              </a:rPr>
              <a:t>CONSTANT COMMS WHILE LOCATING</a:t>
            </a:r>
          </a:p>
          <a:p>
            <a:pPr eaLnBrk="1" hangingPunct="1"/>
            <a:r>
              <a:rPr lang="en-US" altLang="en-US" sz="2400" smtClean="0">
                <a:solidFill>
                  <a:srgbClr val="3399FF"/>
                </a:solidFill>
              </a:rPr>
              <a:t>RT </a:t>
            </a:r>
            <a:r>
              <a:rPr lang="en-US" altLang="en-US" sz="2400" smtClean="0">
                <a:solidFill>
                  <a:schemeClr val="accent2"/>
                </a:solidFill>
              </a:rPr>
              <a:t>BATTERY STRENGTH OK?</a:t>
            </a:r>
          </a:p>
          <a:p>
            <a:pPr eaLnBrk="1" hangingPunct="1"/>
            <a:r>
              <a:rPr lang="en-US" altLang="en-US" sz="2400" smtClean="0">
                <a:solidFill>
                  <a:srgbClr val="FF0000"/>
                </a:solidFill>
              </a:rPr>
              <a:t>B </a:t>
            </a:r>
            <a:r>
              <a:rPr lang="en-US" altLang="en-US" sz="2400" smtClean="0">
                <a:solidFill>
                  <a:schemeClr val="accent2"/>
                </a:solidFill>
              </a:rPr>
              <a:t>CELL COVERAGE?</a:t>
            </a:r>
          </a:p>
          <a:p>
            <a:pPr eaLnBrk="1" hangingPunct="1"/>
            <a:r>
              <a:rPr lang="en-US" altLang="en-US" sz="2400" smtClean="0">
                <a:solidFill>
                  <a:srgbClr val="FF0000"/>
                </a:solidFill>
              </a:rPr>
              <a:t>B</a:t>
            </a:r>
            <a:r>
              <a:rPr lang="en-US" altLang="en-US" sz="2400" smtClean="0">
                <a:solidFill>
                  <a:schemeClr val="accent2"/>
                </a:solidFill>
              </a:rPr>
              <a:t> </a:t>
            </a:r>
            <a:r>
              <a:rPr lang="en-US" altLang="en-US" sz="2400" u="sng" smtClean="0">
                <a:solidFill>
                  <a:schemeClr val="accent2"/>
                </a:solidFill>
              </a:rPr>
              <a:t>KEEP FIRMWARE UPDATED!</a:t>
            </a:r>
          </a:p>
        </p:txBody>
      </p:sp>
      <p:sp>
        <p:nvSpPr>
          <p:cNvPr id="5" name="Rectangle 4"/>
          <p:cNvSpPr/>
          <p:nvPr/>
        </p:nvSpPr>
        <p:spPr>
          <a:xfrm>
            <a:off x="1905000" y="457200"/>
            <a:ext cx="5365572"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eaLnBrk="0" hangingPunct="0">
              <a:defRPr/>
            </a:pPr>
            <a:r>
              <a:rPr lang="en-US" sz="4000" b="1" dirty="0">
                <a:ln w="11430"/>
                <a:solidFill>
                  <a:srgbClr val="00CC00"/>
                </a:solidFill>
                <a:effectLst>
                  <a:outerShdw blurRad="50800" dist="39000" dir="5460000" algn="tl">
                    <a:srgbClr val="000000">
                      <a:alpha val="38000"/>
                    </a:srgbClr>
                  </a:outerShdw>
                </a:effectLst>
                <a:latin typeface="Verdana" pitchFamily="34" charset="0"/>
                <a:ea typeface="+mn-ea"/>
                <a:cs typeface="+mn-cs"/>
              </a:rPr>
              <a:t>COMMUNICATION</a:t>
            </a:r>
          </a:p>
        </p:txBody>
      </p:sp>
      <p:pic>
        <p:nvPicPr>
          <p:cNvPr id="130052" name="Picture 3" descr="ba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2200" y="2438400"/>
            <a:ext cx="42418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724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1"/>
          </p:nvPr>
        </p:nvSpPr>
        <p:spPr>
          <a:xfrm>
            <a:off x="1295400" y="1371600"/>
            <a:ext cx="7162800" cy="3048000"/>
          </a:xfrm>
        </p:spPr>
        <p:txBody>
          <a:bodyPr/>
          <a:lstStyle/>
          <a:p>
            <a:pPr eaLnBrk="1" hangingPunct="1"/>
            <a:r>
              <a:rPr lang="en-US" altLang="en-US" sz="2400" smtClean="0">
                <a:solidFill>
                  <a:srgbClr val="3399FF"/>
                </a:solidFill>
              </a:rPr>
              <a:t>RT </a:t>
            </a:r>
            <a:r>
              <a:rPr lang="en-US" altLang="en-US" sz="2400" smtClean="0">
                <a:solidFill>
                  <a:schemeClr val="accent2"/>
                </a:solidFill>
              </a:rPr>
              <a:t>WEATHER CONSISTENT?</a:t>
            </a:r>
          </a:p>
          <a:p>
            <a:pPr eaLnBrk="1" hangingPunct="1"/>
            <a:r>
              <a:rPr lang="en-US" altLang="en-US" sz="2400" smtClean="0">
                <a:solidFill>
                  <a:srgbClr val="FF0000"/>
                </a:solidFill>
              </a:rPr>
              <a:t>B </a:t>
            </a:r>
            <a:r>
              <a:rPr lang="en-US" altLang="en-US" sz="2400" smtClean="0">
                <a:solidFill>
                  <a:schemeClr val="accent2"/>
                </a:solidFill>
              </a:rPr>
              <a:t>CHECK SPACE WEATHER?</a:t>
            </a:r>
          </a:p>
          <a:p>
            <a:pPr eaLnBrk="1" hangingPunct="1"/>
            <a:r>
              <a:rPr lang="en-US" altLang="en-US" sz="2400" smtClean="0">
                <a:solidFill>
                  <a:srgbClr val="FF0000"/>
                </a:solidFill>
              </a:rPr>
              <a:t>B </a:t>
            </a:r>
            <a:r>
              <a:rPr lang="en-US" altLang="en-US" sz="2400" smtClean="0">
                <a:solidFill>
                  <a:schemeClr val="accent2"/>
                </a:solidFill>
              </a:rPr>
              <a:t>CHECK PDOP/SATS FOR THE DAY?</a:t>
            </a:r>
          </a:p>
          <a:p>
            <a:pPr eaLnBrk="1" hangingPunct="1"/>
            <a:r>
              <a:rPr lang="en-US" altLang="en-US" sz="2400" smtClean="0">
                <a:solidFill>
                  <a:srgbClr val="3399FF"/>
                </a:solidFill>
              </a:rPr>
              <a:t>RT </a:t>
            </a:r>
            <a:r>
              <a:rPr lang="en-US" altLang="en-US" sz="2400" smtClean="0">
                <a:solidFill>
                  <a:schemeClr val="accent2"/>
                </a:solidFill>
              </a:rPr>
              <a:t>OPEN SKY AT BASE?</a:t>
            </a:r>
          </a:p>
          <a:p>
            <a:pPr eaLnBrk="1" hangingPunct="1"/>
            <a:r>
              <a:rPr lang="en-US" altLang="en-US" sz="2400" smtClean="0">
                <a:solidFill>
                  <a:srgbClr val="3399FF"/>
                </a:solidFill>
              </a:rPr>
              <a:t>RT </a:t>
            </a:r>
            <a:r>
              <a:rPr lang="en-US" altLang="en-US" sz="2400" smtClean="0">
                <a:solidFill>
                  <a:schemeClr val="accent2"/>
                </a:solidFill>
              </a:rPr>
              <a:t>MULTIPATH AT BASE?</a:t>
            </a:r>
          </a:p>
          <a:p>
            <a:pPr eaLnBrk="1" hangingPunct="1"/>
            <a:r>
              <a:rPr lang="en-US" altLang="en-US" sz="2400" smtClean="0">
                <a:solidFill>
                  <a:srgbClr val="FF0000"/>
                </a:solidFill>
              </a:rPr>
              <a:t>B </a:t>
            </a:r>
            <a:r>
              <a:rPr lang="en-US" altLang="en-US" sz="2400" smtClean="0">
                <a:solidFill>
                  <a:schemeClr val="accent2"/>
                </a:solidFill>
              </a:rPr>
              <a:t>MULTIPATH AT ROVER?</a:t>
            </a:r>
          </a:p>
          <a:p>
            <a:pPr eaLnBrk="1" hangingPunct="1"/>
            <a:r>
              <a:rPr lang="en-US" altLang="en-US" sz="2400" smtClean="0">
                <a:solidFill>
                  <a:srgbClr val="FF0000"/>
                </a:solidFill>
              </a:rPr>
              <a:t>B </a:t>
            </a:r>
            <a:r>
              <a:rPr lang="en-US" altLang="en-US" sz="2400" smtClean="0">
                <a:solidFill>
                  <a:schemeClr val="accent2"/>
                </a:solidFill>
              </a:rPr>
              <a:t>USE BIPOD?</a:t>
            </a:r>
          </a:p>
        </p:txBody>
      </p:sp>
      <p:sp>
        <p:nvSpPr>
          <p:cNvPr id="5" name="Rectangle 4"/>
          <p:cNvSpPr/>
          <p:nvPr/>
        </p:nvSpPr>
        <p:spPr>
          <a:xfrm>
            <a:off x="2286000" y="609600"/>
            <a:ext cx="3998210"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eaLnBrk="0" hangingPunct="0">
              <a:defRPr/>
            </a:pPr>
            <a:r>
              <a:rPr lang="en-US" sz="4000" b="1" dirty="0">
                <a:ln w="11430"/>
                <a:solidFill>
                  <a:srgbClr val="00CC00"/>
                </a:solidFill>
                <a:effectLst>
                  <a:outerShdw blurRad="50800" dist="39000" dir="5460000" algn="tl">
                    <a:srgbClr val="000000">
                      <a:alpha val="38000"/>
                    </a:srgbClr>
                  </a:outerShdw>
                </a:effectLst>
                <a:latin typeface="Verdana" pitchFamily="34" charset="0"/>
                <a:ea typeface="+mn-ea"/>
                <a:cs typeface="+mn-cs"/>
              </a:rPr>
              <a:t>CONDITIONS</a:t>
            </a:r>
          </a:p>
        </p:txBody>
      </p:sp>
      <p:sp>
        <p:nvSpPr>
          <p:cNvPr id="131076" name="Rectangle 3"/>
          <p:cNvSpPr>
            <a:spLocks noChangeArrowheads="1"/>
          </p:cNvSpPr>
          <p:nvPr/>
        </p:nvSpPr>
        <p:spPr bwMode="auto">
          <a:xfrm>
            <a:off x="762000" y="4572000"/>
            <a:ext cx="8001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000000"/>
                </a:solidFill>
                <a:ea typeface="+mn-ea"/>
                <a:cs typeface="+mn-cs"/>
              </a:rPr>
              <a:t>DUAL CONSTELLATION RT POSSIBILITIES:</a:t>
            </a:r>
          </a:p>
          <a:p>
            <a:pPr defTabSz="914400" eaLnBrk="1" hangingPunct="1"/>
            <a:r>
              <a:rPr lang="en-US" altLang="en-US" sz="1800" smtClean="0">
                <a:solidFill>
                  <a:srgbClr val="000000"/>
                </a:solidFill>
                <a:ea typeface="+mn-ea"/>
                <a:cs typeface="+mn-cs"/>
              </a:rPr>
              <a:t>GPS ≥ 5, GLN = 0 </a:t>
            </a:r>
            <a:br>
              <a:rPr lang="en-US" altLang="en-US" sz="1800" smtClean="0">
                <a:solidFill>
                  <a:srgbClr val="000000"/>
                </a:solidFill>
                <a:ea typeface="+mn-ea"/>
                <a:cs typeface="+mn-cs"/>
              </a:rPr>
            </a:br>
            <a:r>
              <a:rPr lang="en-US" altLang="en-US" sz="1800" smtClean="0">
                <a:solidFill>
                  <a:srgbClr val="000000"/>
                </a:solidFill>
                <a:ea typeface="+mn-ea"/>
                <a:cs typeface="+mn-cs"/>
              </a:rPr>
              <a:t>GPS = 4, GLN = 2 </a:t>
            </a:r>
            <a:br>
              <a:rPr lang="en-US" altLang="en-US" sz="1800" smtClean="0">
                <a:solidFill>
                  <a:srgbClr val="000000"/>
                </a:solidFill>
                <a:ea typeface="+mn-ea"/>
                <a:cs typeface="+mn-cs"/>
              </a:rPr>
            </a:br>
            <a:r>
              <a:rPr lang="en-US" altLang="en-US" sz="1800" smtClean="0">
                <a:solidFill>
                  <a:srgbClr val="000000"/>
                </a:solidFill>
                <a:ea typeface="+mn-ea"/>
                <a:cs typeface="+mn-cs"/>
              </a:rPr>
              <a:t>GPS = 3, GLN = 3 </a:t>
            </a:r>
            <a:br>
              <a:rPr lang="en-US" altLang="en-US" sz="1800" smtClean="0">
                <a:solidFill>
                  <a:srgbClr val="000000"/>
                </a:solidFill>
                <a:ea typeface="+mn-ea"/>
                <a:cs typeface="+mn-cs"/>
              </a:rPr>
            </a:br>
            <a:r>
              <a:rPr lang="en-US" altLang="en-US" sz="1800" smtClean="0">
                <a:solidFill>
                  <a:srgbClr val="000000"/>
                </a:solidFill>
                <a:ea typeface="+mn-ea"/>
                <a:cs typeface="+mn-cs"/>
              </a:rPr>
              <a:t>GPS = 2, GLN = 4 </a:t>
            </a:r>
          </a:p>
          <a:p>
            <a:pPr defTabSz="914400" eaLnBrk="1" hangingPunct="1"/>
            <a:r>
              <a:rPr lang="en-US" altLang="en-US" sz="1800" smtClean="0">
                <a:solidFill>
                  <a:srgbClr val="000000"/>
                </a:solidFill>
                <a:ea typeface="+mn-ea"/>
                <a:cs typeface="+mn-cs"/>
              </a:rPr>
              <a:t>(Can't initialize with only GLN Sats.) </a:t>
            </a:r>
          </a:p>
        </p:txBody>
      </p:sp>
      <p:sp>
        <p:nvSpPr>
          <p:cNvPr id="131077" name="TextBox 5"/>
          <p:cNvSpPr txBox="1">
            <a:spLocks noChangeArrowheads="1"/>
          </p:cNvSpPr>
          <p:nvPr/>
        </p:nvSpPr>
        <p:spPr bwMode="auto">
          <a:xfrm>
            <a:off x="7772400" y="61722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2800" b="0" smtClean="0">
                <a:solidFill>
                  <a:srgbClr val="FF0000"/>
                </a:solidFill>
                <a:ea typeface="+mn-ea"/>
                <a:cs typeface="+mn-cs"/>
              </a:rPr>
              <a:t>3</a:t>
            </a:r>
          </a:p>
        </p:txBody>
      </p:sp>
    </p:spTree>
    <p:extLst>
      <p:ext uri="{BB962C8B-B14F-4D97-AF65-F5344CB8AC3E}">
        <p14:creationId xmlns:p14="http://schemas.microsoft.com/office/powerpoint/2010/main" val="123355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title"/>
          </p:nvPr>
        </p:nvSpPr>
        <p:spPr>
          <a:xfrm>
            <a:off x="457200" y="457200"/>
            <a:ext cx="8458200" cy="457200"/>
          </a:xfrm>
        </p:spPr>
        <p:txBody>
          <a:bodyPr/>
          <a:lstStyle/>
          <a:p>
            <a:r>
              <a:rPr lang="en-US" altLang="en-US" sz="2800" smtClean="0">
                <a:solidFill>
                  <a:schemeClr val="accent2"/>
                </a:solidFill>
              </a:rPr>
              <a:t>Dilution Of Precision - DOP</a:t>
            </a:r>
          </a:p>
        </p:txBody>
      </p:sp>
      <p:pic>
        <p:nvPicPr>
          <p:cNvPr id="13209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371600"/>
            <a:ext cx="6781800" cy="4310063"/>
          </a:xfrm>
        </p:spPr>
      </p:pic>
    </p:spTree>
    <p:extLst>
      <p:ext uri="{BB962C8B-B14F-4D97-AF65-F5344CB8AC3E}">
        <p14:creationId xmlns:p14="http://schemas.microsoft.com/office/powerpoint/2010/main" val="352339390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143000" y="990600"/>
            <a:ext cx="7162800" cy="3048000"/>
          </a:xfrm>
        </p:spPr>
        <p:txBody>
          <a:bodyPr/>
          <a:lstStyle/>
          <a:p>
            <a:pPr eaLnBrk="1" hangingPunct="1"/>
            <a:r>
              <a:rPr lang="en-US" altLang="en-US" sz="2400" smtClean="0">
                <a:solidFill>
                  <a:srgbClr val="FF0000"/>
                </a:solidFill>
              </a:rPr>
              <a:t>B </a:t>
            </a:r>
            <a:r>
              <a:rPr lang="en-US" altLang="en-US" sz="2400" smtClean="0">
                <a:solidFill>
                  <a:schemeClr val="accent2"/>
                </a:solidFill>
                <a:latin typeface="Arial" pitchFamily="34" charset="0"/>
                <a:cs typeface="Arial" pitchFamily="34" charset="0"/>
              </a:rPr>
              <a:t>≥ 4 H &amp; V, KNOWN &amp; TRUSTED POINTS?</a:t>
            </a:r>
          </a:p>
          <a:p>
            <a:pPr eaLnBrk="1" hangingPunct="1"/>
            <a:r>
              <a:rPr lang="en-US" altLang="en-US" sz="2400" smtClean="0">
                <a:solidFill>
                  <a:srgbClr val="FF0000"/>
                </a:solidFill>
              </a:rPr>
              <a:t>B </a:t>
            </a:r>
            <a:r>
              <a:rPr lang="en-US" altLang="en-US" sz="2400" smtClean="0">
                <a:solidFill>
                  <a:schemeClr val="accent2"/>
                </a:solidFill>
                <a:latin typeface="Arial" pitchFamily="34" charset="0"/>
                <a:cs typeface="Arial" pitchFamily="34" charset="0"/>
              </a:rPr>
              <a:t>LOCALIZATION RESIDUALS-OUTLIERS?</a:t>
            </a:r>
          </a:p>
          <a:p>
            <a:pPr eaLnBrk="1" hangingPunct="1"/>
            <a:r>
              <a:rPr lang="en-US" altLang="en-US" sz="2400" smtClean="0">
                <a:solidFill>
                  <a:srgbClr val="FF0000"/>
                </a:solidFill>
              </a:rPr>
              <a:t>B </a:t>
            </a:r>
            <a:r>
              <a:rPr lang="en-US" altLang="en-US" sz="2400" smtClean="0">
                <a:solidFill>
                  <a:schemeClr val="accent2"/>
                </a:solidFill>
                <a:latin typeface="Arial" pitchFamily="34" charset="0"/>
                <a:cs typeface="Arial" pitchFamily="34" charset="0"/>
              </a:rPr>
              <a:t>DO ANY PASSIVE MARKS NEED TO BE HELD?</a:t>
            </a:r>
          </a:p>
          <a:p>
            <a:pPr eaLnBrk="1" hangingPunct="1"/>
            <a:r>
              <a:rPr lang="en-US" altLang="en-US" sz="2400" smtClean="0">
                <a:solidFill>
                  <a:srgbClr val="3399FF"/>
                </a:solidFill>
              </a:rPr>
              <a:t>RT </a:t>
            </a:r>
            <a:r>
              <a:rPr lang="en-US" altLang="en-US" sz="2400" smtClean="0">
                <a:solidFill>
                  <a:schemeClr val="accent2"/>
                </a:solidFill>
                <a:latin typeface="Arial" pitchFamily="34" charset="0"/>
                <a:cs typeface="Arial" pitchFamily="34" charset="0"/>
              </a:rPr>
              <a:t>BASE WITHIN CALIBRATION (QUALITY TIE TO NEAREST CALIBRATION POINT)?</a:t>
            </a:r>
          </a:p>
          <a:p>
            <a:pPr eaLnBrk="1" hangingPunct="1"/>
            <a:r>
              <a:rPr lang="en-US" altLang="en-US" sz="2400" smtClean="0">
                <a:solidFill>
                  <a:srgbClr val="FF0000"/>
                </a:solidFill>
              </a:rPr>
              <a:t>B </a:t>
            </a:r>
            <a:r>
              <a:rPr lang="en-US" altLang="en-US" sz="2400" smtClean="0">
                <a:solidFill>
                  <a:schemeClr val="accent2"/>
                </a:solidFill>
                <a:latin typeface="Arial" pitchFamily="34" charset="0"/>
                <a:cs typeface="Arial" pitchFamily="34" charset="0"/>
              </a:rPr>
              <a:t>SAME OFFICE &amp; FIELD CALIBRATION USED?</a:t>
            </a:r>
          </a:p>
          <a:p>
            <a:pPr eaLnBrk="1" hangingPunct="1"/>
            <a:endParaRPr lang="en-US" altLang="en-US" sz="2400" smtClean="0">
              <a:solidFill>
                <a:schemeClr val="accent2"/>
              </a:solidFill>
              <a:latin typeface="Arial" pitchFamily="34" charset="0"/>
              <a:cs typeface="Arial" pitchFamily="34" charset="0"/>
            </a:endParaRPr>
          </a:p>
        </p:txBody>
      </p:sp>
      <p:sp>
        <p:nvSpPr>
          <p:cNvPr id="18" name="Rectangle 17"/>
          <p:cNvSpPr/>
          <p:nvPr/>
        </p:nvSpPr>
        <p:spPr>
          <a:xfrm>
            <a:off x="704292" y="381000"/>
            <a:ext cx="7330853"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eaLnBrk="0" hangingPunct="0">
              <a:defRPr/>
            </a:pPr>
            <a:r>
              <a:rPr lang="en-US" sz="4000" b="1" dirty="0">
                <a:ln w="11430"/>
                <a:solidFill>
                  <a:srgbClr val="00CC00"/>
                </a:solidFill>
                <a:effectLst>
                  <a:outerShdw blurRad="50800" dist="39000" dir="5460000" algn="tl">
                    <a:srgbClr val="000000">
                      <a:alpha val="38000"/>
                    </a:srgbClr>
                  </a:outerShdw>
                </a:effectLst>
                <a:latin typeface="Verdana" pitchFamily="34" charset="0"/>
                <a:ea typeface="+mn-ea"/>
                <a:cs typeface="+mn-cs"/>
              </a:rPr>
              <a:t>CONSTRAINTS (OR NOT)</a:t>
            </a:r>
          </a:p>
        </p:txBody>
      </p:sp>
      <p:pic>
        <p:nvPicPr>
          <p:cNvPr id="133124" name="Picture 19" descr="CONSTRAINT.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962400"/>
            <a:ext cx="52752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Rectangle 20"/>
          <p:cNvSpPr>
            <a:spLocks noChangeArrowheads="1"/>
          </p:cNvSpPr>
          <p:nvPr/>
        </p:nvSpPr>
        <p:spPr bwMode="auto">
          <a:xfrm>
            <a:off x="1600200" y="6019800"/>
            <a:ext cx="1143000" cy="228600"/>
          </a:xfrm>
          <a:prstGeom prst="rect">
            <a:avLst/>
          </a:prstGeom>
          <a:solidFill>
            <a:schemeClr val="bg1"/>
          </a:solidFill>
          <a:ln>
            <a:noFill/>
          </a:ln>
          <a:extLst>
            <a:ext uri="{91240B29-F687-4F45-9708-019B960494DF}">
              <a14:hiddenLine xmlns:a14="http://schemas.microsoft.com/office/drawing/2010/main" w="15875" algn="ctr">
                <a:solidFill>
                  <a:srgbClr val="000000"/>
                </a:solidFill>
                <a:round/>
                <a:headEnd/>
                <a:tailEnd/>
              </a14:hiddenLine>
            </a:ext>
          </a:extLst>
        </p:spPr>
        <p:txBody>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algn="ctr" defTabSz="914400"/>
            <a:endParaRPr lang="en-US" altLang="en-US" smtClean="0">
              <a:solidFill>
                <a:srgbClr val="000000"/>
              </a:solidFill>
              <a:ea typeface="+mn-ea"/>
              <a:cs typeface="+mn-cs"/>
            </a:endParaRPr>
          </a:p>
        </p:txBody>
      </p:sp>
      <p:sp>
        <p:nvSpPr>
          <p:cNvPr id="7" name="TextBox 6"/>
          <p:cNvSpPr txBox="1">
            <a:spLocks noChangeArrowheads="1"/>
          </p:cNvSpPr>
          <p:nvPr/>
        </p:nvSpPr>
        <p:spPr bwMode="auto">
          <a:xfrm>
            <a:off x="533400" y="1981200"/>
            <a:ext cx="73914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2400" smtClean="0">
                <a:solidFill>
                  <a:srgbClr val="0070C0"/>
                </a:solidFill>
                <a:ea typeface="+mn-ea"/>
                <a:cs typeface="+mn-cs"/>
              </a:rPr>
              <a:t>FYI: GNSS CAN PROVIDE GOOD </a:t>
            </a:r>
            <a:r>
              <a:rPr lang="en-US" altLang="en-US" sz="2400" i="1" smtClean="0">
                <a:solidFill>
                  <a:srgbClr val="0070C0"/>
                </a:solidFill>
                <a:ea typeface="+mn-ea"/>
                <a:cs typeface="+mn-cs"/>
              </a:rPr>
              <a:t>RELATIVE</a:t>
            </a:r>
            <a:r>
              <a:rPr lang="en-US" altLang="en-US" sz="2400" smtClean="0">
                <a:solidFill>
                  <a:srgbClr val="0070C0"/>
                </a:solidFill>
                <a:ea typeface="+mn-ea"/>
                <a:cs typeface="+mn-cs"/>
              </a:rPr>
              <a:t> POSITIONS IN A PROJECT WHILE STILL NOT CHECKING TO KNOWNS IN AN ABSOLUTE SENSE</a:t>
            </a:r>
          </a:p>
        </p:txBody>
      </p:sp>
    </p:spTree>
    <p:extLst>
      <p:ext uri="{BB962C8B-B14F-4D97-AF65-F5344CB8AC3E}">
        <p14:creationId xmlns:p14="http://schemas.microsoft.com/office/powerpoint/2010/main" val="2032966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17410">
                                            <p:txEl>
                                              <p:pRg st="0" end="0"/>
                                            </p:txEl>
                                          </p:spTgt>
                                        </p:tgtEl>
                                      </p:cBhvr>
                                    </p:animEffect>
                                    <p:set>
                                      <p:cBhvr>
                                        <p:cTn id="10" dur="1" fill="hold">
                                          <p:stCondLst>
                                            <p:cond delay="499"/>
                                          </p:stCondLst>
                                        </p:cTn>
                                        <p:tgtEl>
                                          <p:spTgt spid="17410">
                                            <p:txEl>
                                              <p:pRg st="0" end="0"/>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7410">
                                            <p:txEl>
                                              <p:pRg st="1" end="1"/>
                                            </p:txEl>
                                          </p:spTgt>
                                        </p:tgtEl>
                                      </p:cBhvr>
                                    </p:animEffect>
                                    <p:set>
                                      <p:cBhvr>
                                        <p:cTn id="13" dur="1" fill="hold">
                                          <p:stCondLst>
                                            <p:cond delay="499"/>
                                          </p:stCondLst>
                                        </p:cTn>
                                        <p:tgtEl>
                                          <p:spTgt spid="17410">
                                            <p:txEl>
                                              <p:pRg st="1" end="1"/>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7410">
                                            <p:txEl>
                                              <p:pRg st="2" end="2"/>
                                            </p:txEl>
                                          </p:spTgt>
                                        </p:tgtEl>
                                      </p:cBhvr>
                                    </p:animEffect>
                                    <p:set>
                                      <p:cBhvr>
                                        <p:cTn id="16" dur="1" fill="hold">
                                          <p:stCondLst>
                                            <p:cond delay="499"/>
                                          </p:stCondLst>
                                        </p:cTn>
                                        <p:tgtEl>
                                          <p:spTgt spid="17410">
                                            <p:txEl>
                                              <p:pRg st="2" end="2"/>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7410">
                                            <p:txEl>
                                              <p:pRg st="3" end="3"/>
                                            </p:txEl>
                                          </p:spTgt>
                                        </p:tgtEl>
                                      </p:cBhvr>
                                    </p:animEffect>
                                    <p:set>
                                      <p:cBhvr>
                                        <p:cTn id="19" dur="1" fill="hold">
                                          <p:stCondLst>
                                            <p:cond delay="499"/>
                                          </p:stCondLst>
                                        </p:cTn>
                                        <p:tgtEl>
                                          <p:spTgt spid="17410">
                                            <p:txEl>
                                              <p:pRg st="3" end="3"/>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7410">
                                            <p:txEl>
                                              <p:pRg st="4" end="4"/>
                                            </p:txEl>
                                          </p:spTgt>
                                        </p:tgtEl>
                                      </p:cBhvr>
                                    </p:animEffect>
                                    <p:set>
                                      <p:cBhvr>
                                        <p:cTn id="22" dur="1" fill="hold">
                                          <p:stCondLst>
                                            <p:cond delay="499"/>
                                          </p:stCondLst>
                                        </p:cTn>
                                        <p:tgtEl>
                                          <p:spTgt spid="17410">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533400"/>
            <a:ext cx="8458200" cy="533400"/>
          </a:xfrm>
        </p:spPr>
        <p:txBody>
          <a:bodyPr/>
          <a:lstStyle/>
          <a:p>
            <a:pPr eaLnBrk="1" hangingPunct="1"/>
            <a:r>
              <a:rPr lang="en-US" altLang="en-US" smtClean="0">
                <a:solidFill>
                  <a:schemeClr val="accent2"/>
                </a:solidFill>
              </a:rPr>
              <a:t>RT DERIVED ORTHO HEIGHTS - LOCALIZE OR NOT?</a:t>
            </a:r>
          </a:p>
        </p:txBody>
      </p:sp>
      <p:sp>
        <p:nvSpPr>
          <p:cNvPr id="134147" name="Rectangle 3"/>
          <p:cNvSpPr>
            <a:spLocks noGrp="1" noChangeArrowheads="1"/>
          </p:cNvSpPr>
          <p:nvPr>
            <p:ph type="body" idx="1"/>
          </p:nvPr>
        </p:nvSpPr>
        <p:spPr>
          <a:xfrm>
            <a:off x="1219200" y="1219200"/>
            <a:ext cx="7162800" cy="4800600"/>
          </a:xfrm>
        </p:spPr>
        <p:txBody>
          <a:bodyPr/>
          <a:lstStyle/>
          <a:p>
            <a:pPr eaLnBrk="1" hangingPunct="1"/>
            <a:r>
              <a:rPr lang="en-US" altLang="en-US" smtClean="0"/>
              <a:t>PASSIVE MARKS ARE A SNAP SHOT OF WHEN THEY WERE LEVELED OR DERIVED FROM GPS</a:t>
            </a:r>
            <a:br>
              <a:rPr lang="en-US" altLang="en-US" smtClean="0"/>
            </a:br>
            <a:endParaRPr lang="en-US" altLang="en-US" smtClean="0"/>
          </a:p>
          <a:p>
            <a:pPr eaLnBrk="1" hangingPunct="1"/>
            <a:r>
              <a:rPr lang="en-US" altLang="en-US" u="sng" smtClean="0"/>
              <a:t>IF YOU BUILD</a:t>
            </a:r>
            <a:r>
              <a:rPr lang="en-US" altLang="en-US" smtClean="0"/>
              <a:t> FROM A MONUMENTED BM AND THE DESIGN WAS DONE REFERENCED TO IT, IT IS “THE TRUTH”, UNLESS IN GROSS ERROR.</a:t>
            </a:r>
            <a:br>
              <a:rPr lang="en-US" altLang="en-US" smtClean="0"/>
            </a:br>
            <a:endParaRPr lang="en-US" altLang="en-US" smtClean="0"/>
          </a:p>
          <a:p>
            <a:pPr eaLnBrk="1" hangingPunct="1"/>
            <a:r>
              <a:rPr lang="en-US" altLang="en-US" smtClean="0"/>
              <a:t>CONSTRAINING TO PASSIVE BMs IS A GOOD WAY TO NOT ONLY LOCK TO THE SURROUNDING PASSIVE MARKS, BUT ALSO TO EVALUATE HOW THE CONTROL FITS TOGETHER.</a:t>
            </a:r>
            <a:br>
              <a:rPr lang="en-US" altLang="en-US" smtClean="0"/>
            </a:br>
            <a:endParaRPr lang="en-US" altLang="en-US" smtClean="0"/>
          </a:p>
          <a:p>
            <a:pPr eaLnBrk="1" hangingPunct="1"/>
            <a:r>
              <a:rPr lang="en-US" altLang="en-US" u="sng" smtClean="0"/>
              <a:t>HOW GOOD IS THE NGS </a:t>
            </a:r>
            <a:r>
              <a:rPr lang="en-US" altLang="en-US" u="sng" smtClean="0">
                <a:solidFill>
                  <a:srgbClr val="FF3300"/>
                </a:solidFill>
              </a:rPr>
              <a:t>HYBRID GEOID MODEL</a:t>
            </a:r>
            <a:r>
              <a:rPr lang="en-US" altLang="en-US" u="sng" smtClean="0"/>
              <a:t> IN YOUR AREA? (SIDE NOTE: GEOID 09 IS THE CURRENT MODEL USED BY OPUS)</a:t>
            </a:r>
          </a:p>
        </p:txBody>
      </p:sp>
    </p:spTree>
    <p:extLst>
      <p:ext uri="{BB962C8B-B14F-4D97-AF65-F5344CB8AC3E}">
        <p14:creationId xmlns:p14="http://schemas.microsoft.com/office/powerpoint/2010/main" val="1886327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0" y="457200"/>
            <a:ext cx="8458200" cy="533400"/>
          </a:xfrm>
        </p:spPr>
        <p:txBody>
          <a:bodyPr/>
          <a:lstStyle/>
          <a:p>
            <a:pPr eaLnBrk="1" hangingPunct="1"/>
            <a:r>
              <a:rPr lang="en-US" altLang="en-US" smtClean="0">
                <a:solidFill>
                  <a:schemeClr val="accent2"/>
                </a:solidFill>
              </a:rPr>
              <a:t>ELLIPSOID, GEOID &amp; ORTHO HEIGHTS</a:t>
            </a:r>
          </a:p>
        </p:txBody>
      </p:sp>
      <p:pic>
        <p:nvPicPr>
          <p:cNvPr id="135171" name="Picture 3" descr="geoi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1744" y="990600"/>
            <a:ext cx="7162800" cy="5310188"/>
          </a:xfrm>
        </p:spPr>
      </p:pic>
      <p:sp>
        <p:nvSpPr>
          <p:cNvPr id="135172" name="Text Box 4"/>
          <p:cNvSpPr txBox="1">
            <a:spLocks noChangeArrowheads="1"/>
          </p:cNvSpPr>
          <p:nvPr/>
        </p:nvSpPr>
        <p:spPr bwMode="auto">
          <a:xfrm>
            <a:off x="1600200" y="914400"/>
            <a:ext cx="3276600" cy="541338"/>
          </a:xfrm>
          <a:prstGeom prst="rect">
            <a:avLst/>
          </a:prstGeom>
          <a:solidFill>
            <a:schemeClr val="bg1"/>
          </a:solidFill>
          <a:ln w="22225" algn="ctr">
            <a:solidFill>
              <a:srgbClr val="FF0000"/>
            </a:solidFill>
            <a:miter lim="800000"/>
            <a:headEnd/>
            <a:tailEnd/>
          </a:ln>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algn="ctr" defTabSz="914400">
              <a:spcBef>
                <a:spcPct val="50000"/>
              </a:spcBef>
            </a:pPr>
            <a:r>
              <a:rPr lang="en-US" altLang="en-US" sz="2800" smtClean="0">
                <a:solidFill>
                  <a:srgbClr val="333399"/>
                </a:solidFill>
                <a:ea typeface="+mn-ea"/>
                <a:cs typeface="+mn-cs"/>
              </a:rPr>
              <a:t>H</a:t>
            </a:r>
            <a:r>
              <a:rPr lang="en-US" altLang="en-US" sz="2800" baseline="-25000" smtClean="0">
                <a:solidFill>
                  <a:srgbClr val="333399"/>
                </a:solidFill>
                <a:ea typeface="+mn-ea"/>
                <a:cs typeface="+mn-cs"/>
              </a:rPr>
              <a:t>88 </a:t>
            </a:r>
            <a:r>
              <a:rPr lang="en-US" altLang="en-US" sz="2800" smtClean="0">
                <a:solidFill>
                  <a:srgbClr val="333399"/>
                </a:solidFill>
                <a:ea typeface="+mn-ea"/>
                <a:cs typeface="+mn-cs"/>
              </a:rPr>
              <a:t>= h</a:t>
            </a:r>
            <a:r>
              <a:rPr lang="en-US" altLang="en-US" sz="2800" baseline="-25000" smtClean="0">
                <a:solidFill>
                  <a:srgbClr val="333399"/>
                </a:solidFill>
                <a:ea typeface="+mn-ea"/>
                <a:cs typeface="+mn-cs"/>
              </a:rPr>
              <a:t>83</a:t>
            </a:r>
            <a:r>
              <a:rPr lang="en-US" altLang="en-US" sz="2800" smtClean="0">
                <a:solidFill>
                  <a:srgbClr val="333399"/>
                </a:solidFill>
                <a:ea typeface="+mn-ea"/>
                <a:cs typeface="+mn-cs"/>
              </a:rPr>
              <a:t> – N</a:t>
            </a:r>
            <a:r>
              <a:rPr lang="en-US" altLang="en-US" sz="2800" baseline="-25000" smtClean="0">
                <a:solidFill>
                  <a:srgbClr val="333399"/>
                </a:solidFill>
                <a:ea typeface="+mn-ea"/>
                <a:cs typeface="+mn-cs"/>
              </a:rPr>
              <a:t>03</a:t>
            </a:r>
            <a:endParaRPr lang="en-US" altLang="en-US" sz="2800" smtClean="0">
              <a:solidFill>
                <a:srgbClr val="333399"/>
              </a:solidFill>
              <a:ea typeface="+mn-ea"/>
              <a:cs typeface="+mn-cs"/>
            </a:endParaRPr>
          </a:p>
        </p:txBody>
      </p:sp>
    </p:spTree>
    <p:extLst>
      <p:ext uri="{BB962C8B-B14F-4D97-AF65-F5344CB8AC3E}">
        <p14:creationId xmlns:p14="http://schemas.microsoft.com/office/powerpoint/2010/main" val="243934675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Which Geoid for Which NAD 83?</a:t>
            </a:r>
            <a:endParaRPr lang="en-US" dirty="0"/>
          </a:p>
        </p:txBody>
      </p:sp>
      <p:sp>
        <p:nvSpPr>
          <p:cNvPr id="10" name="Content Placeholder 9"/>
          <p:cNvSpPr>
            <a:spLocks noGrp="1"/>
          </p:cNvSpPr>
          <p:nvPr>
            <p:ph sz="half" idx="1"/>
          </p:nvPr>
        </p:nvSpPr>
        <p:spPr/>
        <p:txBody>
          <a:bodyPr/>
          <a:lstStyle/>
          <a:p>
            <a:r>
              <a:rPr lang="en-US" sz="2600" dirty="0" smtClean="0"/>
              <a:t>NAD 83(2011)</a:t>
            </a:r>
          </a:p>
          <a:p>
            <a:endParaRPr lang="en-US" sz="2600" dirty="0" smtClean="0"/>
          </a:p>
          <a:p>
            <a:r>
              <a:rPr lang="en-US" sz="2600" dirty="0" smtClean="0"/>
              <a:t>NAD 83(2007)</a:t>
            </a:r>
          </a:p>
          <a:p>
            <a:endParaRPr lang="en-US" sz="2600" dirty="0" smtClean="0"/>
          </a:p>
          <a:p>
            <a:endParaRPr lang="en-US" sz="2600" dirty="0" smtClean="0"/>
          </a:p>
          <a:p>
            <a:endParaRPr lang="en-US" sz="2600" dirty="0"/>
          </a:p>
          <a:p>
            <a:r>
              <a:rPr lang="en-US" sz="2600" dirty="0" smtClean="0"/>
              <a:t>NAD 83(1996) &amp; CORS96</a:t>
            </a:r>
          </a:p>
          <a:p>
            <a:endParaRPr lang="en-US" sz="2600" dirty="0"/>
          </a:p>
          <a:p>
            <a:endParaRPr lang="en-US" sz="2600" dirty="0" smtClean="0"/>
          </a:p>
        </p:txBody>
      </p:sp>
      <p:sp>
        <p:nvSpPr>
          <p:cNvPr id="11" name="Content Placeholder 10"/>
          <p:cNvSpPr>
            <a:spLocks noGrp="1"/>
          </p:cNvSpPr>
          <p:nvPr>
            <p:ph sz="half" idx="2"/>
          </p:nvPr>
        </p:nvSpPr>
        <p:spPr/>
        <p:txBody>
          <a:bodyPr/>
          <a:lstStyle/>
          <a:p>
            <a:r>
              <a:rPr lang="en-US" sz="2600" dirty="0" smtClean="0"/>
              <a:t>Geoid12A/12B</a:t>
            </a:r>
          </a:p>
          <a:p>
            <a:endParaRPr lang="en-US" sz="2600" dirty="0" smtClean="0"/>
          </a:p>
          <a:p>
            <a:r>
              <a:rPr lang="en-US" sz="2600" dirty="0" smtClean="0"/>
              <a:t>Geoid09</a:t>
            </a:r>
          </a:p>
          <a:p>
            <a:endParaRPr lang="en-US" sz="2600" dirty="0" smtClean="0"/>
          </a:p>
          <a:p>
            <a:r>
              <a:rPr lang="en-US" sz="2600" dirty="0" smtClean="0"/>
              <a:t>Geoid06 (AK only)</a:t>
            </a:r>
          </a:p>
          <a:p>
            <a:endParaRPr lang="en-US" sz="2600" dirty="0" smtClean="0"/>
          </a:p>
          <a:p>
            <a:r>
              <a:rPr lang="en-US" sz="2600" dirty="0" smtClean="0"/>
              <a:t>Geoid03</a:t>
            </a:r>
          </a:p>
          <a:p>
            <a:r>
              <a:rPr lang="en-US" sz="2600" dirty="0" smtClean="0"/>
              <a:t>Geoid99</a:t>
            </a:r>
          </a:p>
          <a:p>
            <a:r>
              <a:rPr lang="en-US" sz="2600" dirty="0" smtClean="0"/>
              <a:t>Geoid96</a:t>
            </a:r>
          </a:p>
          <a:p>
            <a:endParaRPr lang="en-US" sz="2600" dirty="0" smtClean="0"/>
          </a:p>
        </p:txBody>
      </p:sp>
    </p:spTree>
    <p:extLst>
      <p:ext uri="{BB962C8B-B14F-4D97-AF65-F5344CB8AC3E}">
        <p14:creationId xmlns:p14="http://schemas.microsoft.com/office/powerpoint/2010/main" val="367101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additive="base">
                                        <p:cTn id="21"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 calcmode="lin" valueType="num">
                                      <p:cBhvr additive="base">
                                        <p:cTn id="33"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anim calcmode="lin" valueType="num">
                                      <p:cBhvr additive="base">
                                        <p:cTn id="41" dur="500" fill="hold"/>
                                        <p:tgtEl>
                                          <p:spTgt spid="11">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 calcmode="lin" valueType="num">
                                      <p:cBhvr additive="base">
                                        <p:cTn id="45" dur="500" fill="hold"/>
                                        <p:tgtEl>
                                          <p:spTgt spid="11">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457200"/>
            <a:ext cx="8458200" cy="457200"/>
          </a:xfrm>
        </p:spPr>
        <p:txBody>
          <a:bodyPr/>
          <a:lstStyle/>
          <a:p>
            <a:pPr eaLnBrk="1" hangingPunct="1"/>
            <a:r>
              <a:rPr lang="en-US" altLang="en-US" sz="2000" smtClean="0">
                <a:solidFill>
                  <a:schemeClr val="accent2"/>
                </a:solidFill>
              </a:rPr>
              <a:t>IONO, TROPO, ORBIT CONTRIBUTE TO PPM ERROR</a:t>
            </a:r>
          </a:p>
        </p:txBody>
      </p:sp>
      <p:pic>
        <p:nvPicPr>
          <p:cNvPr id="47107" name="Picture 3" descr="ppm ed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838200"/>
            <a:ext cx="6858000" cy="4854575"/>
          </a:xfrm>
        </p:spPr>
      </p:pic>
      <p:sp>
        <p:nvSpPr>
          <p:cNvPr id="47108" name="Text Box 4"/>
          <p:cNvSpPr txBox="1">
            <a:spLocks noChangeArrowheads="1"/>
          </p:cNvSpPr>
          <p:nvPr/>
        </p:nvSpPr>
        <p:spPr bwMode="auto">
          <a:xfrm>
            <a:off x="304800" y="57912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algn="ctr" defTabSz="914400">
              <a:spcBef>
                <a:spcPct val="50000"/>
              </a:spcBef>
            </a:pPr>
            <a:r>
              <a:rPr lang="en-US" altLang="en-US" sz="2000" smtClean="0">
                <a:solidFill>
                  <a:srgbClr val="333399"/>
                </a:solidFill>
                <a:ea typeface="+mn-ea"/>
                <a:cs typeface="+mn-cs"/>
              </a:rPr>
              <a:t>REMEMBER GNSS EQUIPMENT MANUFACTURERS’ SPECS!</a:t>
            </a:r>
          </a:p>
        </p:txBody>
      </p:sp>
    </p:spTree>
    <p:extLst>
      <p:ext uri="{BB962C8B-B14F-4D97-AF65-F5344CB8AC3E}">
        <p14:creationId xmlns:p14="http://schemas.microsoft.com/office/powerpoint/2010/main" val="1711667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1143000" y="1600200"/>
            <a:ext cx="7162800" cy="3733800"/>
          </a:xfrm>
        </p:spPr>
        <p:txBody>
          <a:bodyPr/>
          <a:lstStyle/>
          <a:p>
            <a:pPr eaLnBrk="1" hangingPunct="1"/>
            <a:r>
              <a:rPr lang="en-US" altLang="en-US" sz="2400" smtClean="0">
                <a:solidFill>
                  <a:srgbClr val="FF0000"/>
                </a:solidFill>
              </a:rPr>
              <a:t>B </a:t>
            </a:r>
            <a:r>
              <a:rPr lang="en-US" altLang="en-US" sz="2400" smtClean="0">
                <a:solidFill>
                  <a:schemeClr val="accent2"/>
                </a:solidFill>
              </a:rPr>
              <a:t>TRUSTED SOURCE?</a:t>
            </a:r>
          </a:p>
          <a:p>
            <a:pPr eaLnBrk="1" hangingPunct="1"/>
            <a:r>
              <a:rPr lang="en-US" altLang="en-US" sz="2400" smtClean="0">
                <a:solidFill>
                  <a:srgbClr val="FF0000"/>
                </a:solidFill>
              </a:rPr>
              <a:t>B </a:t>
            </a:r>
            <a:r>
              <a:rPr lang="en-US" altLang="en-US" sz="2400" smtClean="0">
                <a:solidFill>
                  <a:schemeClr val="accent2"/>
                </a:solidFill>
              </a:rPr>
              <a:t>WHAT DATUM/EPOCH ARE NEEDED?</a:t>
            </a:r>
          </a:p>
          <a:p>
            <a:pPr eaLnBrk="1" hangingPunct="1"/>
            <a:r>
              <a:rPr lang="en-US" altLang="en-US" sz="2400" smtClean="0">
                <a:solidFill>
                  <a:srgbClr val="3399FF"/>
                </a:solidFill>
              </a:rPr>
              <a:t>RT </a:t>
            </a:r>
            <a:r>
              <a:rPr lang="en-US" altLang="en-US" sz="2400" smtClean="0">
                <a:solidFill>
                  <a:schemeClr val="accent2"/>
                </a:solidFill>
              </a:rPr>
              <a:t>GIGO</a:t>
            </a:r>
            <a:r>
              <a:rPr lang="en-US" altLang="en-US" sz="2400" smtClean="0">
                <a:solidFill>
                  <a:schemeClr val="accent2"/>
                </a:solidFill>
                <a:sym typeface="Wingdings 2" pitchFamily="18" charset="2"/>
              </a:rPr>
              <a:t></a:t>
            </a:r>
            <a:endParaRPr lang="en-US" altLang="en-US" sz="2400" smtClean="0">
              <a:solidFill>
                <a:schemeClr val="accent2"/>
              </a:solidFill>
            </a:endParaRPr>
          </a:p>
          <a:p>
            <a:pPr eaLnBrk="1" hangingPunct="1"/>
            <a:r>
              <a:rPr lang="en-US" altLang="en-US" sz="2400" smtClean="0">
                <a:solidFill>
                  <a:srgbClr val="FF0000"/>
                </a:solidFill>
              </a:rPr>
              <a:t>B </a:t>
            </a:r>
            <a:r>
              <a:rPr lang="en-US" altLang="en-US" sz="2400" smtClean="0">
                <a:solidFill>
                  <a:schemeClr val="accent2"/>
                </a:solidFill>
              </a:rPr>
              <a:t>ALWAYS CHECK KNOWN POINTS.</a:t>
            </a:r>
          </a:p>
          <a:p>
            <a:pPr eaLnBrk="1" hangingPunct="1"/>
            <a:r>
              <a:rPr lang="en-US" altLang="en-US" sz="2400" smtClean="0">
                <a:solidFill>
                  <a:srgbClr val="FF0000"/>
                </a:solidFill>
              </a:rPr>
              <a:t>B </a:t>
            </a:r>
            <a:r>
              <a:rPr lang="en-US" altLang="en-US" sz="2400" smtClean="0">
                <a:solidFill>
                  <a:schemeClr val="accent2"/>
                </a:solidFill>
              </a:rPr>
              <a:t>PRECISION VS. ACCURACY</a:t>
            </a:r>
          </a:p>
          <a:p>
            <a:pPr eaLnBrk="1" hangingPunct="1"/>
            <a:r>
              <a:rPr lang="en-US" altLang="en-US" sz="2400" smtClean="0">
                <a:solidFill>
                  <a:srgbClr val="FF0000"/>
                </a:solidFill>
              </a:rPr>
              <a:t>B </a:t>
            </a:r>
            <a:r>
              <a:rPr lang="en-US" altLang="en-US" sz="2400" smtClean="0">
                <a:solidFill>
                  <a:schemeClr val="accent2"/>
                </a:solidFill>
              </a:rPr>
              <a:t>GROUND/PROJECT VS. GRID/GEODETIC</a:t>
            </a:r>
          </a:p>
          <a:p>
            <a:pPr eaLnBrk="1" hangingPunct="1"/>
            <a:r>
              <a:rPr lang="en-US" altLang="en-US" sz="2400" smtClean="0">
                <a:solidFill>
                  <a:srgbClr val="FF0000"/>
                </a:solidFill>
              </a:rPr>
              <a:t>B </a:t>
            </a:r>
            <a:r>
              <a:rPr lang="en-US" altLang="en-US" sz="2400" smtClean="0">
                <a:solidFill>
                  <a:schemeClr val="accent2"/>
                </a:solidFill>
              </a:rPr>
              <a:t>GEOID MODEL QUALITY</a:t>
            </a:r>
          </a:p>
          <a:p>
            <a:pPr eaLnBrk="1" hangingPunct="1"/>
            <a:r>
              <a:rPr lang="en-US" altLang="en-US" sz="2400" smtClean="0">
                <a:solidFill>
                  <a:srgbClr val="FF0000"/>
                </a:solidFill>
              </a:rPr>
              <a:t>B </a:t>
            </a:r>
            <a:r>
              <a:rPr lang="en-US" altLang="en-US" sz="2400" smtClean="0">
                <a:solidFill>
                  <a:schemeClr val="accent2"/>
                </a:solidFill>
              </a:rPr>
              <a:t>LOG METADATA</a:t>
            </a:r>
          </a:p>
        </p:txBody>
      </p:sp>
      <p:sp>
        <p:nvSpPr>
          <p:cNvPr id="4" name="Rectangle 3"/>
          <p:cNvSpPr/>
          <p:nvPr/>
        </p:nvSpPr>
        <p:spPr>
          <a:xfrm>
            <a:off x="2286000" y="533400"/>
            <a:ext cx="4432624"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eaLnBrk="0" hangingPunct="0">
              <a:defRPr/>
            </a:pPr>
            <a:r>
              <a:rPr lang="en-US" sz="4000" b="1" dirty="0">
                <a:ln w="11430"/>
                <a:solidFill>
                  <a:srgbClr val="00CC00"/>
                </a:solidFill>
                <a:effectLst>
                  <a:outerShdw blurRad="50800" dist="39000" dir="5460000" algn="tl">
                    <a:srgbClr val="000000">
                      <a:alpha val="38000"/>
                    </a:srgbClr>
                  </a:outerShdw>
                </a:effectLst>
                <a:latin typeface="Verdana" pitchFamily="34" charset="0"/>
                <a:ea typeface="+mn-ea"/>
                <a:cs typeface="+mn-cs"/>
              </a:rPr>
              <a:t>COORDINATES</a:t>
            </a:r>
          </a:p>
        </p:txBody>
      </p:sp>
      <p:sp>
        <p:nvSpPr>
          <p:cNvPr id="138244" name="TextBox 4"/>
          <p:cNvSpPr txBox="1">
            <a:spLocks noChangeArrowheads="1"/>
          </p:cNvSpPr>
          <p:nvPr/>
        </p:nvSpPr>
        <p:spPr bwMode="auto">
          <a:xfrm>
            <a:off x="304800" y="52578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2000" smtClean="0">
                <a:solidFill>
                  <a:srgbClr val="333399"/>
                </a:solidFill>
                <a:ea typeface="+mn-ea"/>
                <a:cs typeface="+mn-cs"/>
                <a:sym typeface="Wingdings 2" pitchFamily="18" charset="2"/>
              </a:rPr>
              <a:t> </a:t>
            </a:r>
            <a:r>
              <a:rPr lang="en-US" altLang="en-US" sz="2000" smtClean="0">
                <a:solidFill>
                  <a:srgbClr val="0070C0"/>
                </a:solidFill>
                <a:ea typeface="+mn-ea"/>
                <a:cs typeface="+mn-cs"/>
              </a:rPr>
              <a:t>AUTONOMOUS LOCAL BASE STATION POSITION ARE OK IF CORRECT COORDINATES ARE INTRODUCED IN THE PROJECT FIRMWARE/SOFTWARE LATER</a:t>
            </a:r>
          </a:p>
        </p:txBody>
      </p:sp>
    </p:spTree>
    <p:extLst>
      <p:ext uri="{BB962C8B-B14F-4D97-AF65-F5344CB8AC3E}">
        <p14:creationId xmlns:p14="http://schemas.microsoft.com/office/powerpoint/2010/main" val="1848060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1"/>
          </p:nvPr>
        </p:nvSpPr>
        <p:spPr>
          <a:xfrm>
            <a:off x="304800" y="914400"/>
            <a:ext cx="8534400" cy="5181600"/>
          </a:xfrm>
        </p:spPr>
        <p:txBody>
          <a:bodyPr/>
          <a:lstStyle/>
          <a:p>
            <a:pPr eaLnBrk="1" hangingPunct="1"/>
            <a:r>
              <a:rPr lang="en-US" altLang="en-US" smtClean="0">
                <a:solidFill>
                  <a:srgbClr val="FF0000"/>
                </a:solidFill>
              </a:rPr>
              <a:t>B      </a:t>
            </a:r>
            <a:r>
              <a:rPr lang="en-US" altLang="en-US" smtClean="0">
                <a:solidFill>
                  <a:schemeClr val="accent2"/>
                </a:solidFill>
              </a:rPr>
              <a:t>CHECK ON KNOWN POINTS!</a:t>
            </a:r>
          </a:p>
          <a:p>
            <a:pPr eaLnBrk="1" hangingPunct="1"/>
            <a:r>
              <a:rPr lang="en-US" altLang="en-US" smtClean="0">
                <a:solidFill>
                  <a:srgbClr val="FF0000"/>
                </a:solidFill>
              </a:rPr>
              <a:t>B </a:t>
            </a:r>
            <a:r>
              <a:rPr lang="en-US" altLang="en-US" smtClean="0">
                <a:solidFill>
                  <a:schemeClr val="accent2"/>
                </a:solidFill>
              </a:rPr>
              <a:t>SET ELEVATION MASK</a:t>
            </a:r>
          </a:p>
          <a:p>
            <a:pPr eaLnBrk="1" hangingPunct="1"/>
            <a:r>
              <a:rPr lang="en-US" altLang="en-US" smtClean="0">
                <a:solidFill>
                  <a:srgbClr val="FF0000"/>
                </a:solidFill>
              </a:rPr>
              <a:t>B </a:t>
            </a:r>
            <a:r>
              <a:rPr lang="en-US" altLang="en-US" smtClean="0">
                <a:solidFill>
                  <a:schemeClr val="accent2"/>
                </a:solidFill>
              </a:rPr>
              <a:t>ANTENNA TYPES ENTERED OK?</a:t>
            </a:r>
          </a:p>
          <a:p>
            <a:pPr eaLnBrk="1" hangingPunct="1"/>
            <a:r>
              <a:rPr lang="en-US" altLang="en-US" smtClean="0">
                <a:solidFill>
                  <a:srgbClr val="FF0000"/>
                </a:solidFill>
              </a:rPr>
              <a:t>B </a:t>
            </a:r>
            <a:r>
              <a:rPr lang="en-US" altLang="en-US" smtClean="0">
                <a:solidFill>
                  <a:schemeClr val="accent2"/>
                </a:solidFill>
              </a:rPr>
              <a:t>SET COVARIANCE MATRICES ON (IF NECESSARY).</a:t>
            </a:r>
          </a:p>
          <a:p>
            <a:pPr eaLnBrk="1" hangingPunct="1"/>
            <a:r>
              <a:rPr lang="en-US" altLang="en-US" smtClean="0">
                <a:solidFill>
                  <a:srgbClr val="FF0000"/>
                </a:solidFill>
              </a:rPr>
              <a:t>B </a:t>
            </a:r>
            <a:r>
              <a:rPr lang="en-US" altLang="en-US" smtClean="0">
                <a:solidFill>
                  <a:schemeClr val="accent2"/>
                </a:solidFill>
              </a:rPr>
              <a:t>RMS SHOWN IS TYPICALLY 68% CONFIDENCE (BRAND DEPENDENT)</a:t>
            </a:r>
          </a:p>
          <a:p>
            <a:pPr eaLnBrk="1" hangingPunct="1"/>
            <a:r>
              <a:rPr lang="en-US" altLang="en-US" smtClean="0">
                <a:solidFill>
                  <a:srgbClr val="FF0000"/>
                </a:solidFill>
              </a:rPr>
              <a:t>B </a:t>
            </a:r>
            <a:r>
              <a:rPr lang="en-US" altLang="en-US" smtClean="0">
                <a:solidFill>
                  <a:schemeClr val="accent2"/>
                </a:solidFill>
              </a:rPr>
              <a:t>H &amp; V PRECISION SHOWN IS TYPICALLY 68% CONFIDENCE</a:t>
            </a:r>
          </a:p>
          <a:p>
            <a:pPr eaLnBrk="1" hangingPunct="1"/>
            <a:r>
              <a:rPr lang="en-US" altLang="en-US" smtClean="0">
                <a:solidFill>
                  <a:srgbClr val="FF0000"/>
                </a:solidFill>
              </a:rPr>
              <a:t>B </a:t>
            </a:r>
            <a:r>
              <a:rPr lang="en-US" altLang="en-US" smtClean="0">
                <a:solidFill>
                  <a:schemeClr val="accent2"/>
                </a:solidFill>
              </a:rPr>
              <a:t>TIME ON POINT? QA/QC OF INTEGER FIX</a:t>
            </a:r>
          </a:p>
          <a:p>
            <a:pPr eaLnBrk="1" hangingPunct="1"/>
            <a:r>
              <a:rPr lang="en-US" altLang="en-US" smtClean="0">
                <a:solidFill>
                  <a:srgbClr val="FF0000"/>
                </a:solidFill>
              </a:rPr>
              <a:t>B      </a:t>
            </a:r>
            <a:r>
              <a:rPr lang="en-US" altLang="en-US" smtClean="0">
                <a:solidFill>
                  <a:schemeClr val="accent2"/>
                </a:solidFill>
              </a:rPr>
              <a:t>MULTIPATH? DISCRETE/DIFFUSE</a:t>
            </a:r>
          </a:p>
          <a:p>
            <a:pPr eaLnBrk="1" hangingPunct="1"/>
            <a:r>
              <a:rPr lang="en-US" altLang="en-US" smtClean="0">
                <a:solidFill>
                  <a:srgbClr val="FF0000"/>
                </a:solidFill>
              </a:rPr>
              <a:t>B </a:t>
            </a:r>
            <a:r>
              <a:rPr lang="en-US" altLang="en-US" smtClean="0">
                <a:solidFill>
                  <a:schemeClr val="accent2"/>
                </a:solidFill>
              </a:rPr>
              <a:t>BUBBLE LEVELED?</a:t>
            </a:r>
          </a:p>
          <a:p>
            <a:pPr eaLnBrk="1" hangingPunct="1"/>
            <a:r>
              <a:rPr lang="en-US" altLang="en-US" smtClean="0">
                <a:solidFill>
                  <a:srgbClr val="FF0000"/>
                </a:solidFill>
              </a:rPr>
              <a:t>B </a:t>
            </a:r>
            <a:r>
              <a:rPr lang="en-US" altLang="en-US" smtClean="0">
                <a:solidFill>
                  <a:schemeClr val="accent2"/>
                </a:solidFill>
              </a:rPr>
              <a:t>PDOP?</a:t>
            </a:r>
          </a:p>
          <a:p>
            <a:pPr eaLnBrk="1" hangingPunct="1"/>
            <a:r>
              <a:rPr lang="en-US" altLang="en-US" smtClean="0">
                <a:solidFill>
                  <a:srgbClr val="FF0000"/>
                </a:solidFill>
              </a:rPr>
              <a:t>B </a:t>
            </a:r>
            <a:r>
              <a:rPr lang="en-US" altLang="en-US" smtClean="0">
                <a:solidFill>
                  <a:schemeClr val="accent2"/>
                </a:solidFill>
              </a:rPr>
              <a:t>FIXED SOLUTION?</a:t>
            </a:r>
          </a:p>
          <a:p>
            <a:pPr eaLnBrk="1" hangingPunct="1"/>
            <a:r>
              <a:rPr lang="en-US" altLang="en-US" smtClean="0">
                <a:solidFill>
                  <a:srgbClr val="FF0000"/>
                </a:solidFill>
              </a:rPr>
              <a:t>B </a:t>
            </a:r>
            <a:r>
              <a:rPr lang="en-US" altLang="en-US" smtClean="0">
                <a:solidFill>
                  <a:schemeClr val="accent2"/>
                </a:solidFill>
              </a:rPr>
              <a:t>USE BIPOD?</a:t>
            </a:r>
          </a:p>
          <a:p>
            <a:pPr eaLnBrk="1" hangingPunct="1"/>
            <a:r>
              <a:rPr lang="en-US" altLang="en-US" smtClean="0">
                <a:solidFill>
                  <a:srgbClr val="FF0000"/>
                </a:solidFill>
              </a:rPr>
              <a:t>B       </a:t>
            </a:r>
            <a:r>
              <a:rPr lang="en-US" altLang="en-US" smtClean="0">
                <a:solidFill>
                  <a:schemeClr val="accent2"/>
                </a:solidFill>
              </a:rPr>
              <a:t>COMMS CONTINUOUS DURING LOCATION?</a:t>
            </a:r>
          </a:p>
          <a:p>
            <a:pPr eaLnBrk="1" hangingPunct="1"/>
            <a:r>
              <a:rPr lang="en-US" altLang="en-US" smtClean="0">
                <a:solidFill>
                  <a:srgbClr val="FF0000"/>
                </a:solidFill>
              </a:rPr>
              <a:t>B </a:t>
            </a:r>
            <a:r>
              <a:rPr lang="en-US" altLang="en-US" smtClean="0">
                <a:solidFill>
                  <a:schemeClr val="accent2"/>
                </a:solidFill>
              </a:rPr>
              <a:t>BLUNDER CHECK LOCATION ON IMPORTANT POINTS.</a:t>
            </a:r>
          </a:p>
        </p:txBody>
      </p:sp>
      <p:sp>
        <p:nvSpPr>
          <p:cNvPr id="4" name="Rectangle 3"/>
          <p:cNvSpPr/>
          <p:nvPr/>
        </p:nvSpPr>
        <p:spPr>
          <a:xfrm>
            <a:off x="2438400" y="381000"/>
            <a:ext cx="3869970"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eaLnBrk="0" hangingPunct="0">
              <a:defRPr/>
            </a:pPr>
            <a:r>
              <a:rPr lang="en-US" sz="4000" b="1" dirty="0">
                <a:ln w="11430"/>
                <a:solidFill>
                  <a:srgbClr val="00CC00"/>
                </a:solidFill>
                <a:effectLst>
                  <a:outerShdw blurRad="50800" dist="39000" dir="5460000" algn="tl">
                    <a:srgbClr val="000000">
                      <a:alpha val="38000"/>
                    </a:srgbClr>
                  </a:outerShdw>
                </a:effectLst>
                <a:latin typeface="Verdana" pitchFamily="34" charset="0"/>
                <a:ea typeface="+mn-ea"/>
                <a:cs typeface="+mn-cs"/>
              </a:rPr>
              <a:t>COLLECTION</a:t>
            </a:r>
          </a:p>
        </p:txBody>
      </p:sp>
      <p:sp>
        <p:nvSpPr>
          <p:cNvPr id="5" name="5-Point Star 4"/>
          <p:cNvSpPr/>
          <p:nvPr/>
        </p:nvSpPr>
        <p:spPr>
          <a:xfrm>
            <a:off x="990600" y="914400"/>
            <a:ext cx="368300" cy="2857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400" b="1">
              <a:solidFill>
                <a:srgbClr val="FFFFFF"/>
              </a:solidFill>
            </a:endParaRPr>
          </a:p>
        </p:txBody>
      </p:sp>
      <p:sp>
        <p:nvSpPr>
          <p:cNvPr id="6" name="5-Point Star 5"/>
          <p:cNvSpPr/>
          <p:nvPr/>
        </p:nvSpPr>
        <p:spPr>
          <a:xfrm>
            <a:off x="990600" y="3810000"/>
            <a:ext cx="368300" cy="2857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400" b="1">
              <a:solidFill>
                <a:srgbClr val="FFFFFF"/>
              </a:solidFill>
            </a:endParaRPr>
          </a:p>
        </p:txBody>
      </p:sp>
      <p:sp>
        <p:nvSpPr>
          <p:cNvPr id="7" name="5-Point Star 6"/>
          <p:cNvSpPr/>
          <p:nvPr/>
        </p:nvSpPr>
        <p:spPr>
          <a:xfrm>
            <a:off x="990600" y="5638800"/>
            <a:ext cx="368300" cy="2857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400" b="1">
              <a:solidFill>
                <a:srgbClr val="FFFFFF"/>
              </a:solidFill>
            </a:endParaRPr>
          </a:p>
        </p:txBody>
      </p:sp>
    </p:spTree>
    <p:extLst>
      <p:ext uri="{BB962C8B-B14F-4D97-AF65-F5344CB8AC3E}">
        <p14:creationId xmlns:p14="http://schemas.microsoft.com/office/powerpoint/2010/main" val="3598580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219200" y="1066800"/>
            <a:ext cx="7162800" cy="5029200"/>
          </a:xfrm>
        </p:spPr>
        <p:txBody>
          <a:bodyPr>
            <a:normAutofit lnSpcReduction="10000"/>
          </a:bodyPr>
          <a:lstStyle/>
          <a:p>
            <a:pPr eaLnBrk="1" hangingPunct="1">
              <a:defRPr/>
            </a:pPr>
            <a:r>
              <a:rPr lang="en-US" sz="2300" dirty="0" smtClean="0">
                <a:solidFill>
                  <a:srgbClr val="FF0000"/>
                </a:solidFill>
              </a:rPr>
              <a:t>B </a:t>
            </a:r>
            <a:r>
              <a:rPr lang="en-US" sz="2300" b="1" dirty="0" smtClean="0">
                <a:solidFill>
                  <a:schemeClr val="accent2"/>
                </a:solidFill>
              </a:rPr>
              <a:t>CHECK</a:t>
            </a:r>
            <a:r>
              <a:rPr lang="en-US" sz="2300" dirty="0" smtClean="0">
                <a:solidFill>
                  <a:schemeClr val="accent2"/>
                </a:solidFill>
              </a:rPr>
              <a:t> KNOWN BEFORE, DURING, AFTER SESSION. COMPARE POSITIONS WITH/WITHOUT GLONASS.</a:t>
            </a:r>
          </a:p>
          <a:p>
            <a:pPr eaLnBrk="1" hangingPunct="1">
              <a:defRPr/>
            </a:pPr>
            <a:r>
              <a:rPr lang="en-US" sz="2300" dirty="0" smtClean="0">
                <a:solidFill>
                  <a:srgbClr val="FF0000"/>
                </a:solidFill>
              </a:rPr>
              <a:t>B </a:t>
            </a:r>
            <a:r>
              <a:rPr lang="en-US" sz="2300" dirty="0" smtClean="0">
                <a:solidFill>
                  <a:schemeClr val="accent2"/>
                </a:solidFill>
              </a:rPr>
              <a:t>NECESSARY REDUNDANCY? (U. of Newcastle)</a:t>
            </a:r>
          </a:p>
          <a:p>
            <a:pPr eaLnBrk="1" hangingPunct="1">
              <a:defRPr/>
            </a:pPr>
            <a:r>
              <a:rPr lang="en-US" sz="2300" dirty="0" smtClean="0">
                <a:solidFill>
                  <a:srgbClr val="FF0000"/>
                </a:solidFill>
              </a:rPr>
              <a:t>B </a:t>
            </a:r>
            <a:r>
              <a:rPr lang="en-US" sz="2300" dirty="0" smtClean="0">
                <a:solidFill>
                  <a:schemeClr val="accent2"/>
                </a:solidFill>
              </a:rPr>
              <a:t>WHAT ACCURACY IS NEEDED?</a:t>
            </a:r>
          </a:p>
          <a:p>
            <a:pPr eaLnBrk="1" hangingPunct="1">
              <a:defRPr/>
            </a:pPr>
            <a:r>
              <a:rPr lang="en-US" sz="2300" dirty="0" smtClean="0">
                <a:solidFill>
                  <a:srgbClr val="3399FF"/>
                </a:solidFill>
              </a:rPr>
              <a:t>RT </a:t>
            </a:r>
            <a:r>
              <a:rPr lang="en-US" sz="2300" dirty="0" smtClean="0">
                <a:solidFill>
                  <a:schemeClr val="accent2"/>
                </a:solidFill>
              </a:rPr>
              <a:t>REMEMBER PPM</a:t>
            </a:r>
          </a:p>
          <a:p>
            <a:pPr eaLnBrk="1" hangingPunct="1">
              <a:defRPr/>
            </a:pPr>
            <a:r>
              <a:rPr lang="en-US" sz="2300" dirty="0" smtClean="0">
                <a:solidFill>
                  <a:srgbClr val="3399FF"/>
                </a:solidFill>
              </a:rPr>
              <a:t>RT </a:t>
            </a:r>
            <a:r>
              <a:rPr lang="en-US" sz="2300" dirty="0" smtClean="0">
                <a:solidFill>
                  <a:schemeClr val="accent2"/>
                </a:solidFill>
              </a:rPr>
              <a:t>BASE PRECISION TO NEAREST CALIBRATION POINT</a:t>
            </a:r>
          </a:p>
          <a:p>
            <a:pPr eaLnBrk="1" hangingPunct="1">
              <a:defRPr/>
            </a:pPr>
            <a:r>
              <a:rPr lang="en-US" sz="2300" dirty="0" smtClean="0">
                <a:solidFill>
                  <a:srgbClr val="FF0000"/>
                </a:solidFill>
              </a:rPr>
              <a:t>B </a:t>
            </a:r>
            <a:r>
              <a:rPr lang="en-US" sz="2300" dirty="0" smtClean="0">
                <a:solidFill>
                  <a:schemeClr val="accent2"/>
                </a:solidFill>
              </a:rPr>
              <a:t>AVERAGE REDUNDANT SHOTS – PRECISION DIFFERENCE WITHIN NEEDS OF SURVEY</a:t>
            </a:r>
          </a:p>
          <a:p>
            <a:pPr eaLnBrk="1" hangingPunct="1">
              <a:defRPr/>
            </a:pPr>
            <a:r>
              <a:rPr lang="en-US" sz="2300" dirty="0" smtClean="0">
                <a:solidFill>
                  <a:srgbClr val="FF0000"/>
                </a:solidFill>
              </a:rPr>
              <a:t>B </a:t>
            </a:r>
            <a:r>
              <a:rPr lang="en-US" sz="2300" dirty="0" smtClean="0">
                <a:solidFill>
                  <a:schemeClr val="accent2"/>
                </a:solidFill>
              </a:rPr>
              <a:t>BE AWARE OF POTENTIAL INTERFERENCE (E.G., HIGH TENSION TOWER LINES)</a:t>
            </a:r>
          </a:p>
        </p:txBody>
      </p:sp>
      <p:sp>
        <p:nvSpPr>
          <p:cNvPr id="4" name="Rectangle 3"/>
          <p:cNvSpPr/>
          <p:nvPr/>
        </p:nvSpPr>
        <p:spPr>
          <a:xfrm>
            <a:off x="2209800" y="457200"/>
            <a:ext cx="3975768"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eaLnBrk="0" hangingPunct="0">
              <a:defRPr/>
            </a:pPr>
            <a:r>
              <a:rPr lang="en-US" sz="4000" b="1" dirty="0">
                <a:ln w="11430"/>
                <a:solidFill>
                  <a:srgbClr val="00CC00"/>
                </a:solidFill>
                <a:effectLst>
                  <a:outerShdw blurRad="50800" dist="39000" dir="5460000" algn="tl">
                    <a:srgbClr val="000000">
                      <a:alpha val="38000"/>
                    </a:srgbClr>
                  </a:outerShdw>
                </a:effectLst>
                <a:latin typeface="Verdana" pitchFamily="34" charset="0"/>
                <a:ea typeface="+mn-ea"/>
                <a:cs typeface="+mn-cs"/>
              </a:rPr>
              <a:t>CONFIDENCE</a:t>
            </a:r>
          </a:p>
        </p:txBody>
      </p:sp>
      <p:sp>
        <p:nvSpPr>
          <p:cNvPr id="5" name="TextBox 4"/>
          <p:cNvSpPr txBox="1">
            <a:spLocks noChangeArrowheads="1"/>
          </p:cNvSpPr>
          <p:nvPr/>
        </p:nvSpPr>
        <p:spPr bwMode="auto">
          <a:xfrm>
            <a:off x="685800" y="2209800"/>
            <a:ext cx="73914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2400" smtClean="0">
                <a:solidFill>
                  <a:srgbClr val="0070C0"/>
                </a:solidFill>
                <a:ea typeface="+mn-ea"/>
                <a:cs typeface="+mn-cs"/>
              </a:rPr>
              <a:t>CAN’T INITIALIZE? BAD CHECKS? PLENTY OF SATS? TRY:</a:t>
            </a:r>
          </a:p>
          <a:p>
            <a:pPr defTabSz="914400" eaLnBrk="1" hangingPunct="1">
              <a:buFont typeface="Wingdings" pitchFamily="2" charset="2"/>
              <a:buChar char="§"/>
            </a:pPr>
            <a:r>
              <a:rPr lang="en-US" altLang="en-US" sz="2400" smtClean="0">
                <a:solidFill>
                  <a:srgbClr val="0070C0"/>
                </a:solidFill>
                <a:ea typeface="+mn-ea"/>
                <a:cs typeface="+mn-cs"/>
              </a:rPr>
              <a:t>TURN OFF GLONASS IF YOU HAVE ≥6 COMMON GPS SATS</a:t>
            </a:r>
          </a:p>
          <a:p>
            <a:pPr defTabSz="914400" eaLnBrk="1" hangingPunct="1">
              <a:buFont typeface="Wingdings" pitchFamily="2" charset="2"/>
              <a:buChar char="§"/>
            </a:pPr>
            <a:r>
              <a:rPr lang="en-US" altLang="en-US" sz="2400" smtClean="0">
                <a:solidFill>
                  <a:srgbClr val="0070C0"/>
                </a:solidFill>
                <a:ea typeface="+mn-ea"/>
                <a:cs typeface="+mn-cs"/>
              </a:rPr>
              <a:t>REININTIALIZE</a:t>
            </a:r>
          </a:p>
          <a:p>
            <a:pPr defTabSz="914400" eaLnBrk="1" hangingPunct="1">
              <a:buFont typeface="Wingdings" pitchFamily="2" charset="2"/>
              <a:buChar char="§"/>
            </a:pPr>
            <a:r>
              <a:rPr lang="en-US" altLang="en-US" sz="2400" smtClean="0">
                <a:solidFill>
                  <a:srgbClr val="0070C0"/>
                </a:solidFill>
                <a:ea typeface="+mn-ea"/>
                <a:cs typeface="+mn-cs"/>
              </a:rPr>
              <a:t>CHECK FOR “NOISY” SATS IN DATA COLLECTOR</a:t>
            </a:r>
          </a:p>
          <a:p>
            <a:pPr defTabSz="914400" eaLnBrk="1" hangingPunct="1">
              <a:buFont typeface="Wingdings" pitchFamily="2" charset="2"/>
              <a:buChar char="§"/>
            </a:pPr>
            <a:r>
              <a:rPr lang="en-US" altLang="en-US" sz="2400" smtClean="0">
                <a:solidFill>
                  <a:srgbClr val="0070C0"/>
                </a:solidFill>
                <a:ea typeface="+mn-ea"/>
                <a:cs typeface="+mn-cs"/>
              </a:rPr>
              <a:t>LOOK FOR MULTIPATH NEARBY</a:t>
            </a:r>
          </a:p>
          <a:p>
            <a:pPr defTabSz="914400" eaLnBrk="1" hangingPunct="1"/>
            <a:r>
              <a:rPr lang="en-US" altLang="en-US" sz="2400" smtClean="0">
                <a:solidFill>
                  <a:srgbClr val="0070C0"/>
                </a:solidFill>
                <a:ea typeface="+mn-ea"/>
                <a:cs typeface="+mn-cs"/>
              </a:rPr>
              <a:t>ALSO-COMPARE GNSS POSITION TO GPS ONLY POSITION</a:t>
            </a:r>
          </a:p>
        </p:txBody>
      </p:sp>
    </p:spTree>
    <p:extLst>
      <p:ext uri="{BB962C8B-B14F-4D97-AF65-F5344CB8AC3E}">
        <p14:creationId xmlns:p14="http://schemas.microsoft.com/office/powerpoint/2010/main" val="521792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21506">
                                            <p:txEl>
                                              <p:pRg st="0" end="0"/>
                                            </p:txEl>
                                          </p:spTgt>
                                        </p:tgtEl>
                                      </p:cBhvr>
                                    </p:animEffect>
                                    <p:set>
                                      <p:cBhvr>
                                        <p:cTn id="10" dur="1" fill="hold">
                                          <p:stCondLst>
                                            <p:cond delay="499"/>
                                          </p:stCondLst>
                                        </p:cTn>
                                        <p:tgtEl>
                                          <p:spTgt spid="21506">
                                            <p:txEl>
                                              <p:pRg st="0" end="0"/>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1506">
                                            <p:txEl>
                                              <p:pRg st="1" end="1"/>
                                            </p:txEl>
                                          </p:spTgt>
                                        </p:tgtEl>
                                      </p:cBhvr>
                                    </p:animEffect>
                                    <p:set>
                                      <p:cBhvr>
                                        <p:cTn id="13" dur="1" fill="hold">
                                          <p:stCondLst>
                                            <p:cond delay="499"/>
                                          </p:stCondLst>
                                        </p:cTn>
                                        <p:tgtEl>
                                          <p:spTgt spid="21506">
                                            <p:txEl>
                                              <p:pRg st="1" end="1"/>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1506">
                                            <p:txEl>
                                              <p:pRg st="2" end="2"/>
                                            </p:txEl>
                                          </p:spTgt>
                                        </p:tgtEl>
                                      </p:cBhvr>
                                    </p:animEffect>
                                    <p:set>
                                      <p:cBhvr>
                                        <p:cTn id="16" dur="1" fill="hold">
                                          <p:stCondLst>
                                            <p:cond delay="499"/>
                                          </p:stCondLst>
                                        </p:cTn>
                                        <p:tgtEl>
                                          <p:spTgt spid="21506">
                                            <p:txEl>
                                              <p:pRg st="2" end="2"/>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1506">
                                            <p:txEl>
                                              <p:pRg st="3" end="3"/>
                                            </p:txEl>
                                          </p:spTgt>
                                        </p:tgtEl>
                                      </p:cBhvr>
                                    </p:animEffect>
                                    <p:set>
                                      <p:cBhvr>
                                        <p:cTn id="19" dur="1" fill="hold">
                                          <p:stCondLst>
                                            <p:cond delay="499"/>
                                          </p:stCondLst>
                                        </p:cTn>
                                        <p:tgtEl>
                                          <p:spTgt spid="21506">
                                            <p:txEl>
                                              <p:pRg st="3" end="3"/>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1506">
                                            <p:txEl>
                                              <p:pRg st="4" end="4"/>
                                            </p:txEl>
                                          </p:spTgt>
                                        </p:tgtEl>
                                      </p:cBhvr>
                                    </p:animEffect>
                                    <p:set>
                                      <p:cBhvr>
                                        <p:cTn id="22" dur="1" fill="hold">
                                          <p:stCondLst>
                                            <p:cond delay="499"/>
                                          </p:stCondLst>
                                        </p:cTn>
                                        <p:tgtEl>
                                          <p:spTgt spid="21506">
                                            <p:txEl>
                                              <p:pRg st="4" end="4"/>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1506">
                                            <p:txEl>
                                              <p:pRg st="5" end="5"/>
                                            </p:txEl>
                                          </p:spTgt>
                                        </p:tgtEl>
                                      </p:cBhvr>
                                    </p:animEffect>
                                    <p:set>
                                      <p:cBhvr>
                                        <p:cTn id="25" dur="1" fill="hold">
                                          <p:stCondLst>
                                            <p:cond delay="499"/>
                                          </p:stCondLst>
                                        </p:cTn>
                                        <p:tgtEl>
                                          <p:spTgt spid="21506">
                                            <p:txEl>
                                              <p:pRg st="5" end="5"/>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1506">
                                            <p:txEl>
                                              <p:pRg st="6" end="6"/>
                                            </p:txEl>
                                          </p:spTgt>
                                        </p:tgtEl>
                                      </p:cBhvr>
                                    </p:animEffect>
                                    <p:set>
                                      <p:cBhvr>
                                        <p:cTn id="28" dur="1" fill="hold">
                                          <p:stCondLst>
                                            <p:cond delay="499"/>
                                          </p:stCondLst>
                                        </p:cTn>
                                        <p:tgtEl>
                                          <p:spTgt spid="21506">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52400" y="228600"/>
          <a:ext cx="6653213" cy="6488113"/>
        </p:xfrm>
        <a:graphic>
          <a:graphicData uri="http://schemas.openxmlformats.org/presentationml/2006/ole">
            <mc:AlternateContent xmlns:mc="http://schemas.openxmlformats.org/markup-compatibility/2006">
              <mc:Choice xmlns:v="urn:schemas-microsoft-com:vml" Requires="v">
                <p:oleObj spid="_x0000_s77838" name="Worksheet" r:id="rId4" imgW="5744520" imgH="4559760" progId="Excel.Sheet.8">
                  <p:embed/>
                </p:oleObj>
              </mc:Choice>
              <mc:Fallback>
                <p:oleObj name="Worksheet" r:id="rId4" imgW="5744520" imgH="455976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6653213" cy="6488113"/>
                      </a:xfrm>
                      <a:prstGeom prst="rect">
                        <a:avLst/>
                      </a:prstGeom>
                      <a:solidFill>
                        <a:schemeClr val="bg1"/>
                      </a:solidFill>
                    </p:spPr>
                  </p:pic>
                </p:oleObj>
              </mc:Fallback>
            </mc:AlternateContent>
          </a:graphicData>
        </a:graphic>
      </p:graphicFrame>
      <p:sp>
        <p:nvSpPr>
          <p:cNvPr id="1032195" name="Text Box 3"/>
          <p:cNvSpPr txBox="1">
            <a:spLocks noChangeArrowheads="1"/>
          </p:cNvSpPr>
          <p:nvPr/>
        </p:nvSpPr>
        <p:spPr bwMode="auto">
          <a:xfrm>
            <a:off x="6705600" y="457200"/>
            <a:ext cx="231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FF3300"/>
                </a:solidFill>
                <a:latin typeface="Times New Roman" pitchFamily="18" charset="0"/>
                <a:ea typeface="+mn-ea"/>
                <a:cs typeface="+mn-cs"/>
              </a:rPr>
              <a:t>Two Days/Same Time</a:t>
            </a:r>
            <a:endParaRPr lang="en-US" altLang="en-US" sz="1800" smtClean="0">
              <a:solidFill>
                <a:srgbClr val="000000"/>
              </a:solidFill>
              <a:latin typeface="Times New Roman" pitchFamily="18" charset="0"/>
              <a:ea typeface="+mn-ea"/>
              <a:cs typeface="+mn-cs"/>
            </a:endParaRPr>
          </a:p>
        </p:txBody>
      </p:sp>
      <p:sp>
        <p:nvSpPr>
          <p:cNvPr id="1032196" name="Text Box 4"/>
          <p:cNvSpPr txBox="1">
            <a:spLocks noChangeArrowheads="1"/>
          </p:cNvSpPr>
          <p:nvPr/>
        </p:nvSpPr>
        <p:spPr bwMode="auto">
          <a:xfrm>
            <a:off x="6654800" y="762000"/>
            <a:ext cx="127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000000"/>
                </a:solidFill>
                <a:latin typeface="Times New Roman" pitchFamily="18" charset="0"/>
                <a:ea typeface="+mn-ea"/>
                <a:cs typeface="+mn-cs"/>
              </a:rPr>
              <a:t>   -10.254</a:t>
            </a:r>
          </a:p>
          <a:p>
            <a:pPr defTabSz="914400" eaLnBrk="1" hangingPunct="1"/>
            <a:r>
              <a:rPr lang="en-US" altLang="en-US" sz="1800" smtClean="0">
                <a:solidFill>
                  <a:srgbClr val="000000"/>
                </a:solidFill>
                <a:latin typeface="Times New Roman" pitchFamily="18" charset="0"/>
                <a:ea typeface="+mn-ea"/>
                <a:cs typeface="+mn-cs"/>
              </a:rPr>
              <a:t>   -10.251</a:t>
            </a:r>
          </a:p>
        </p:txBody>
      </p:sp>
      <p:sp>
        <p:nvSpPr>
          <p:cNvPr id="1032197" name="Text Box 5"/>
          <p:cNvSpPr txBox="1">
            <a:spLocks noChangeArrowheads="1"/>
          </p:cNvSpPr>
          <p:nvPr/>
        </p:nvSpPr>
        <p:spPr bwMode="auto">
          <a:xfrm>
            <a:off x="7696200" y="914400"/>
            <a:ext cx="1295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000000"/>
                </a:solidFill>
                <a:latin typeface="Times New Roman" pitchFamily="18" charset="0"/>
                <a:ea typeface="+mn-ea"/>
                <a:cs typeface="+mn-cs"/>
              </a:rPr>
              <a:t>&gt;  -10.253</a:t>
            </a:r>
          </a:p>
        </p:txBody>
      </p:sp>
      <p:sp>
        <p:nvSpPr>
          <p:cNvPr id="1032198" name="Text Box 6"/>
          <p:cNvSpPr txBox="1">
            <a:spLocks noChangeArrowheads="1"/>
          </p:cNvSpPr>
          <p:nvPr/>
        </p:nvSpPr>
        <p:spPr bwMode="auto">
          <a:xfrm>
            <a:off x="6781800" y="1397000"/>
            <a:ext cx="2079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000000"/>
                </a:solidFill>
                <a:latin typeface="Times New Roman" pitchFamily="18" charset="0"/>
                <a:ea typeface="+mn-ea"/>
                <a:cs typeface="+mn-cs"/>
              </a:rPr>
              <a:t>Difference = 0.3 cm</a:t>
            </a:r>
          </a:p>
        </p:txBody>
      </p:sp>
      <p:sp>
        <p:nvSpPr>
          <p:cNvPr id="1032199" name="Text Box 7"/>
          <p:cNvSpPr txBox="1">
            <a:spLocks noChangeArrowheads="1"/>
          </p:cNvSpPr>
          <p:nvPr/>
        </p:nvSpPr>
        <p:spPr bwMode="auto">
          <a:xfrm>
            <a:off x="6781800" y="1778000"/>
            <a:ext cx="200342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333399"/>
                </a:solidFill>
                <a:latin typeface="Times New Roman" pitchFamily="18" charset="0"/>
                <a:ea typeface="+mn-ea"/>
                <a:cs typeface="+mn-cs"/>
              </a:rPr>
              <a:t>“Truth” =  -10.276</a:t>
            </a:r>
            <a:endParaRPr lang="en-US" altLang="en-US" sz="1800" smtClean="0">
              <a:solidFill>
                <a:srgbClr val="000000"/>
              </a:solidFill>
              <a:latin typeface="Times New Roman" pitchFamily="18" charset="0"/>
              <a:ea typeface="+mn-ea"/>
              <a:cs typeface="+mn-cs"/>
            </a:endParaRPr>
          </a:p>
        </p:txBody>
      </p:sp>
      <p:sp>
        <p:nvSpPr>
          <p:cNvPr id="1032200" name="Text Box 8"/>
          <p:cNvSpPr txBox="1">
            <a:spLocks noChangeArrowheads="1"/>
          </p:cNvSpPr>
          <p:nvPr/>
        </p:nvSpPr>
        <p:spPr bwMode="auto">
          <a:xfrm>
            <a:off x="6781800" y="2082800"/>
            <a:ext cx="2079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000000"/>
                </a:solidFill>
                <a:latin typeface="Times New Roman" pitchFamily="18" charset="0"/>
                <a:ea typeface="+mn-ea"/>
                <a:cs typeface="+mn-cs"/>
              </a:rPr>
              <a:t>Difference = 2.3 cm</a:t>
            </a:r>
          </a:p>
        </p:txBody>
      </p:sp>
      <p:sp>
        <p:nvSpPr>
          <p:cNvPr id="1032201" name="Text Box 9"/>
          <p:cNvSpPr txBox="1">
            <a:spLocks noChangeArrowheads="1"/>
          </p:cNvSpPr>
          <p:nvPr/>
        </p:nvSpPr>
        <p:spPr bwMode="auto">
          <a:xfrm>
            <a:off x="6858000" y="2819400"/>
            <a:ext cx="18288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33CCCC"/>
                </a:solidFill>
                <a:latin typeface="Times New Roman" pitchFamily="18" charset="0"/>
                <a:ea typeface="+mn-ea"/>
                <a:cs typeface="+mn-cs"/>
              </a:rPr>
              <a:t>Two Days/</a:t>
            </a:r>
          </a:p>
          <a:p>
            <a:pPr defTabSz="914400" eaLnBrk="1" hangingPunct="1"/>
            <a:r>
              <a:rPr lang="en-US" altLang="en-US" sz="1800" smtClean="0">
                <a:solidFill>
                  <a:srgbClr val="33CCCC"/>
                </a:solidFill>
                <a:latin typeface="Times New Roman" pitchFamily="18" charset="0"/>
                <a:ea typeface="+mn-ea"/>
                <a:cs typeface="+mn-cs"/>
              </a:rPr>
              <a:t>Different Times</a:t>
            </a:r>
          </a:p>
        </p:txBody>
      </p:sp>
      <p:sp>
        <p:nvSpPr>
          <p:cNvPr id="1032202" name="Text Box 10"/>
          <p:cNvSpPr txBox="1">
            <a:spLocks noChangeArrowheads="1"/>
          </p:cNvSpPr>
          <p:nvPr/>
        </p:nvSpPr>
        <p:spPr bwMode="auto">
          <a:xfrm>
            <a:off x="6858000" y="3581400"/>
            <a:ext cx="88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000000"/>
                </a:solidFill>
                <a:latin typeface="Times New Roman" pitchFamily="18" charset="0"/>
                <a:ea typeface="+mn-ea"/>
                <a:cs typeface="+mn-cs"/>
              </a:rPr>
              <a:t>-10.254</a:t>
            </a:r>
          </a:p>
        </p:txBody>
      </p:sp>
      <p:sp>
        <p:nvSpPr>
          <p:cNvPr id="1032203" name="Text Box 11"/>
          <p:cNvSpPr txBox="1">
            <a:spLocks noChangeArrowheads="1"/>
          </p:cNvSpPr>
          <p:nvPr/>
        </p:nvSpPr>
        <p:spPr bwMode="auto">
          <a:xfrm>
            <a:off x="6858000" y="3810000"/>
            <a:ext cx="88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000000"/>
                </a:solidFill>
                <a:latin typeface="Times New Roman" pitchFamily="18" charset="0"/>
                <a:ea typeface="+mn-ea"/>
                <a:cs typeface="+mn-cs"/>
              </a:rPr>
              <a:t>-10.295</a:t>
            </a:r>
          </a:p>
        </p:txBody>
      </p:sp>
      <p:sp>
        <p:nvSpPr>
          <p:cNvPr id="1032204" name="Text Box 12"/>
          <p:cNvSpPr txBox="1">
            <a:spLocks noChangeArrowheads="1"/>
          </p:cNvSpPr>
          <p:nvPr/>
        </p:nvSpPr>
        <p:spPr bwMode="auto">
          <a:xfrm>
            <a:off x="7696200" y="3733800"/>
            <a:ext cx="1074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000000"/>
                </a:solidFill>
                <a:latin typeface="Times New Roman" pitchFamily="18" charset="0"/>
                <a:ea typeface="+mn-ea"/>
                <a:cs typeface="+mn-cs"/>
              </a:rPr>
              <a:t>&gt; -10.275</a:t>
            </a:r>
          </a:p>
        </p:txBody>
      </p:sp>
      <p:sp>
        <p:nvSpPr>
          <p:cNvPr id="1032205" name="Text Box 13"/>
          <p:cNvSpPr txBox="1">
            <a:spLocks noChangeArrowheads="1"/>
          </p:cNvSpPr>
          <p:nvPr/>
        </p:nvSpPr>
        <p:spPr bwMode="auto">
          <a:xfrm>
            <a:off x="6781800" y="4191000"/>
            <a:ext cx="2079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000000"/>
                </a:solidFill>
                <a:latin typeface="Times New Roman" pitchFamily="18" charset="0"/>
                <a:ea typeface="+mn-ea"/>
                <a:cs typeface="+mn-cs"/>
              </a:rPr>
              <a:t>Difference = 4.1 cm</a:t>
            </a:r>
          </a:p>
        </p:txBody>
      </p:sp>
      <p:sp>
        <p:nvSpPr>
          <p:cNvPr id="1032206" name="Text Box 14"/>
          <p:cNvSpPr txBox="1">
            <a:spLocks noChangeArrowheads="1"/>
          </p:cNvSpPr>
          <p:nvPr/>
        </p:nvSpPr>
        <p:spPr bwMode="auto">
          <a:xfrm>
            <a:off x="6781800" y="4648200"/>
            <a:ext cx="200342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333399"/>
                </a:solidFill>
                <a:latin typeface="Times New Roman" pitchFamily="18" charset="0"/>
                <a:ea typeface="+mn-ea"/>
                <a:cs typeface="+mn-cs"/>
              </a:rPr>
              <a:t>“Truth” =  -10.276</a:t>
            </a:r>
            <a:endParaRPr lang="en-US" altLang="en-US" sz="1800" smtClean="0">
              <a:solidFill>
                <a:srgbClr val="000000"/>
              </a:solidFill>
              <a:latin typeface="Times New Roman" pitchFamily="18" charset="0"/>
              <a:ea typeface="+mn-ea"/>
              <a:cs typeface="+mn-cs"/>
            </a:endParaRPr>
          </a:p>
        </p:txBody>
      </p:sp>
      <p:sp>
        <p:nvSpPr>
          <p:cNvPr id="1032207" name="Text Box 15"/>
          <p:cNvSpPr txBox="1">
            <a:spLocks noChangeArrowheads="1"/>
          </p:cNvSpPr>
          <p:nvPr/>
        </p:nvSpPr>
        <p:spPr bwMode="auto">
          <a:xfrm>
            <a:off x="6781800" y="5029200"/>
            <a:ext cx="2079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1800" smtClean="0">
                <a:solidFill>
                  <a:srgbClr val="000000"/>
                </a:solidFill>
                <a:latin typeface="Times New Roman" pitchFamily="18" charset="0"/>
                <a:ea typeface="+mn-ea"/>
                <a:cs typeface="+mn-cs"/>
              </a:rPr>
              <a:t>Difference = 0.1 cm</a:t>
            </a:r>
          </a:p>
        </p:txBody>
      </p:sp>
      <p:sp>
        <p:nvSpPr>
          <p:cNvPr id="1032208" name="Rectangle 16"/>
          <p:cNvSpPr>
            <a:spLocks noChangeArrowheads="1"/>
          </p:cNvSpPr>
          <p:nvPr/>
        </p:nvSpPr>
        <p:spPr bwMode="auto">
          <a:xfrm>
            <a:off x="6705600" y="533400"/>
            <a:ext cx="2324100" cy="3175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endParaRPr lang="en-US" altLang="en-US" smtClean="0">
              <a:solidFill>
                <a:srgbClr val="000000"/>
              </a:solidFill>
              <a:ea typeface="+mn-ea"/>
              <a:cs typeface="+mn-cs"/>
            </a:endParaRPr>
          </a:p>
        </p:txBody>
      </p:sp>
      <p:sp>
        <p:nvSpPr>
          <p:cNvPr id="1032209" name="Rectangle 17"/>
          <p:cNvSpPr>
            <a:spLocks noChangeArrowheads="1"/>
          </p:cNvSpPr>
          <p:nvPr/>
        </p:nvSpPr>
        <p:spPr bwMode="auto">
          <a:xfrm>
            <a:off x="6819900" y="2120900"/>
            <a:ext cx="1968500" cy="3429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endParaRPr lang="en-US" altLang="en-US" smtClean="0">
              <a:solidFill>
                <a:srgbClr val="000000"/>
              </a:solidFill>
              <a:ea typeface="+mn-ea"/>
              <a:cs typeface="+mn-cs"/>
            </a:endParaRPr>
          </a:p>
        </p:txBody>
      </p:sp>
      <p:sp>
        <p:nvSpPr>
          <p:cNvPr id="1032210" name="Oval 18"/>
          <p:cNvSpPr>
            <a:spLocks noChangeArrowheads="1"/>
          </p:cNvSpPr>
          <p:nvPr/>
        </p:nvSpPr>
        <p:spPr bwMode="auto">
          <a:xfrm>
            <a:off x="6629400" y="5029200"/>
            <a:ext cx="2247900" cy="393700"/>
          </a:xfrm>
          <a:prstGeom prst="ellipse">
            <a:avLst/>
          </a:prstGeom>
          <a:noFill/>
          <a:ln w="38100">
            <a:solidFill>
              <a:srgbClr val="33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endParaRPr lang="en-US" altLang="en-US" smtClean="0">
              <a:solidFill>
                <a:srgbClr val="000000"/>
              </a:solidFill>
              <a:ea typeface="+mn-ea"/>
              <a:cs typeface="+mn-cs"/>
            </a:endParaRPr>
          </a:p>
        </p:txBody>
      </p:sp>
      <p:sp>
        <p:nvSpPr>
          <p:cNvPr id="1032211" name="Rectangle 19"/>
          <p:cNvSpPr>
            <a:spLocks noChangeArrowheads="1"/>
          </p:cNvSpPr>
          <p:nvPr/>
        </p:nvSpPr>
        <p:spPr bwMode="auto">
          <a:xfrm>
            <a:off x="2286000" y="4343400"/>
            <a:ext cx="1743075" cy="295275"/>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endParaRPr lang="en-US" altLang="en-US" smtClean="0">
              <a:solidFill>
                <a:srgbClr val="000000"/>
              </a:solidFill>
              <a:ea typeface="+mn-ea"/>
              <a:cs typeface="+mn-cs"/>
            </a:endParaRPr>
          </a:p>
        </p:txBody>
      </p:sp>
      <p:sp>
        <p:nvSpPr>
          <p:cNvPr id="1032212" name="Rectangle 20"/>
          <p:cNvSpPr>
            <a:spLocks noChangeArrowheads="1"/>
          </p:cNvSpPr>
          <p:nvPr/>
        </p:nvSpPr>
        <p:spPr bwMode="auto">
          <a:xfrm>
            <a:off x="152400" y="5715000"/>
            <a:ext cx="1743075" cy="293688"/>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endParaRPr lang="en-US" altLang="en-US" smtClean="0">
              <a:solidFill>
                <a:srgbClr val="000000"/>
              </a:solidFill>
              <a:ea typeface="+mn-ea"/>
              <a:cs typeface="+mn-cs"/>
            </a:endParaRPr>
          </a:p>
        </p:txBody>
      </p:sp>
      <p:sp>
        <p:nvSpPr>
          <p:cNvPr id="1032213" name="Oval 21"/>
          <p:cNvSpPr>
            <a:spLocks noChangeArrowheads="1"/>
          </p:cNvSpPr>
          <p:nvPr/>
        </p:nvSpPr>
        <p:spPr bwMode="auto">
          <a:xfrm>
            <a:off x="0" y="5638800"/>
            <a:ext cx="1905000" cy="468313"/>
          </a:xfrm>
          <a:prstGeom prst="ellipse">
            <a:avLst/>
          </a:prstGeom>
          <a:noFill/>
          <a:ln w="38100">
            <a:solidFill>
              <a:srgbClr val="33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endParaRPr lang="en-US" altLang="en-US" smtClean="0">
              <a:solidFill>
                <a:srgbClr val="000000"/>
              </a:solidFill>
              <a:ea typeface="+mn-ea"/>
              <a:cs typeface="+mn-cs"/>
            </a:endParaRPr>
          </a:p>
        </p:txBody>
      </p:sp>
      <p:sp>
        <p:nvSpPr>
          <p:cNvPr id="1032214" name="Oval 22"/>
          <p:cNvSpPr>
            <a:spLocks noChangeArrowheads="1"/>
          </p:cNvSpPr>
          <p:nvPr/>
        </p:nvSpPr>
        <p:spPr bwMode="auto">
          <a:xfrm>
            <a:off x="2209800" y="5638800"/>
            <a:ext cx="1960563" cy="392113"/>
          </a:xfrm>
          <a:prstGeom prst="ellipse">
            <a:avLst/>
          </a:prstGeom>
          <a:noFill/>
          <a:ln w="38100">
            <a:solidFill>
              <a:srgbClr val="33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endParaRPr lang="en-US" altLang="en-US" smtClean="0">
              <a:solidFill>
                <a:srgbClr val="000000"/>
              </a:solidFill>
              <a:ea typeface="+mn-ea"/>
              <a:cs typeface="+mn-cs"/>
            </a:endParaRPr>
          </a:p>
        </p:txBody>
      </p:sp>
      <p:sp>
        <p:nvSpPr>
          <p:cNvPr id="1032215" name="Rectangle 23"/>
          <p:cNvSpPr>
            <a:spLocks noChangeArrowheads="1"/>
          </p:cNvSpPr>
          <p:nvPr/>
        </p:nvSpPr>
        <p:spPr bwMode="auto">
          <a:xfrm>
            <a:off x="5029200" y="6019800"/>
            <a:ext cx="762000" cy="4159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endParaRPr lang="en-US" altLang="en-US" smtClean="0">
              <a:solidFill>
                <a:srgbClr val="000000"/>
              </a:solidFill>
              <a:ea typeface="+mn-ea"/>
              <a:cs typeface="+mn-cs"/>
            </a:endParaRPr>
          </a:p>
        </p:txBody>
      </p:sp>
      <p:sp>
        <p:nvSpPr>
          <p:cNvPr id="1032216" name="Oval 24"/>
          <p:cNvSpPr>
            <a:spLocks noChangeArrowheads="1"/>
          </p:cNvSpPr>
          <p:nvPr/>
        </p:nvSpPr>
        <p:spPr bwMode="auto">
          <a:xfrm>
            <a:off x="6705600" y="2819400"/>
            <a:ext cx="1981200" cy="685800"/>
          </a:xfrm>
          <a:prstGeom prst="ellipse">
            <a:avLst/>
          </a:prstGeom>
          <a:noFill/>
          <a:ln w="38100" algn="ctr">
            <a:solidFill>
              <a:srgbClr val="33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endParaRPr lang="en-US" altLang="en-US" smtClean="0">
              <a:solidFill>
                <a:srgbClr val="000000"/>
              </a:solidFill>
              <a:ea typeface="+mn-ea"/>
              <a:cs typeface="+mn-cs"/>
            </a:endParaRPr>
          </a:p>
        </p:txBody>
      </p:sp>
      <p:sp>
        <p:nvSpPr>
          <p:cNvPr id="3097" name="Text Box 25"/>
          <p:cNvSpPr txBox="1">
            <a:spLocks noChangeArrowheads="1"/>
          </p:cNvSpPr>
          <p:nvPr/>
        </p:nvSpPr>
        <p:spPr bwMode="auto">
          <a:xfrm>
            <a:off x="2971800" y="914400"/>
            <a:ext cx="3810000" cy="723900"/>
          </a:xfrm>
          <a:prstGeom prst="rect">
            <a:avLst/>
          </a:prstGeom>
          <a:solidFill>
            <a:schemeClr val="bg1"/>
          </a:solidFill>
          <a:ln w="22225">
            <a:solidFill>
              <a:srgbClr val="FF0000"/>
            </a:solidFill>
            <a:miter lim="800000"/>
            <a:headEnd/>
            <a:tailEnd/>
          </a:ln>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spcBef>
                <a:spcPct val="50000"/>
              </a:spcBef>
            </a:pPr>
            <a:r>
              <a:rPr lang="en-US" altLang="en-US" sz="2000" u="sng" smtClean="0">
                <a:solidFill>
                  <a:srgbClr val="00FF00"/>
                </a:solidFill>
                <a:ea typeface="+mn-ea"/>
                <a:cs typeface="+mn-cs"/>
              </a:rPr>
              <a:t>THE IMPORTANCE OF REDUNDANCY</a:t>
            </a:r>
          </a:p>
        </p:txBody>
      </p:sp>
    </p:spTree>
    <p:extLst>
      <p:ext uri="{BB962C8B-B14F-4D97-AF65-F5344CB8AC3E}">
        <p14:creationId xmlns:p14="http://schemas.microsoft.com/office/powerpoint/2010/main" val="471258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22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32211"/>
                                        </p:tgtEl>
                                        <p:attrNameLst>
                                          <p:attrName>style.visibility</p:attrName>
                                        </p:attrNameLst>
                                      </p:cBhvr>
                                      <p:to>
                                        <p:strVal val="visible"/>
                                      </p:to>
                                    </p:set>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03219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1032208"/>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1032196"/>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grpId="0" nodeType="afterEffect">
                                  <p:stCondLst>
                                    <p:cond delay="1000"/>
                                  </p:stCondLst>
                                  <p:childTnLst>
                                    <p:set>
                                      <p:cBhvr>
                                        <p:cTn id="19" dur="1" fill="hold">
                                          <p:stCondLst>
                                            <p:cond delay="499"/>
                                          </p:stCondLst>
                                        </p:cTn>
                                        <p:tgtEl>
                                          <p:spTgt spid="1032197"/>
                                        </p:tgtEl>
                                        <p:attrNameLst>
                                          <p:attrName>style.visibility</p:attrName>
                                        </p:attrNameLst>
                                      </p:cBhvr>
                                      <p:to>
                                        <p:strVal val="visible"/>
                                      </p:to>
                                    </p:set>
                                  </p:childTnLst>
                                </p:cTn>
                              </p:par>
                            </p:childTnLst>
                          </p:cTn>
                        </p:par>
                        <p:par>
                          <p:cTn id="20" fill="hold" nodeType="afterGroup">
                            <p:stCondLst>
                              <p:cond delay="3000"/>
                            </p:stCondLst>
                            <p:childTnLst>
                              <p:par>
                                <p:cTn id="21" presetID="1" presetClass="entr" presetSubtype="0" fill="hold" grpId="0" nodeType="afterEffect">
                                  <p:stCondLst>
                                    <p:cond delay="1000"/>
                                  </p:stCondLst>
                                  <p:childTnLst>
                                    <p:set>
                                      <p:cBhvr>
                                        <p:cTn id="22" dur="1" fill="hold">
                                          <p:stCondLst>
                                            <p:cond delay="499"/>
                                          </p:stCondLst>
                                        </p:cTn>
                                        <p:tgtEl>
                                          <p:spTgt spid="1032198"/>
                                        </p:tgtEl>
                                        <p:attrNameLst>
                                          <p:attrName>style.visibility</p:attrName>
                                        </p:attrNameLst>
                                      </p:cBhvr>
                                      <p:to>
                                        <p:strVal val="visible"/>
                                      </p:to>
                                    </p:set>
                                  </p:childTnLst>
                                </p:cTn>
                              </p:par>
                            </p:childTnLst>
                          </p:cTn>
                        </p:par>
                        <p:par>
                          <p:cTn id="23" fill="hold" nodeType="afterGroup">
                            <p:stCondLst>
                              <p:cond delay="4500"/>
                            </p:stCondLst>
                            <p:childTnLst>
                              <p:par>
                                <p:cTn id="24" presetID="1" presetClass="entr" presetSubtype="0" fill="hold" grpId="0" nodeType="afterEffect">
                                  <p:stCondLst>
                                    <p:cond delay="0"/>
                                  </p:stCondLst>
                                  <p:childTnLst>
                                    <p:set>
                                      <p:cBhvr>
                                        <p:cTn id="25" dur="1" fill="hold">
                                          <p:stCondLst>
                                            <p:cond delay="499"/>
                                          </p:stCondLst>
                                        </p:cTn>
                                        <p:tgtEl>
                                          <p:spTgt spid="1032215"/>
                                        </p:tgtEl>
                                        <p:attrNameLst>
                                          <p:attrName>style.visibility</p:attrName>
                                        </p:attrNameLst>
                                      </p:cBhvr>
                                      <p:to>
                                        <p:strVal val="visible"/>
                                      </p:to>
                                    </p:set>
                                  </p:childTnLst>
                                </p:cTn>
                              </p:par>
                            </p:childTnLst>
                          </p:cTn>
                        </p:par>
                        <p:par>
                          <p:cTn id="26" fill="hold" nodeType="afterGroup">
                            <p:stCondLst>
                              <p:cond delay="5000"/>
                            </p:stCondLst>
                            <p:childTnLst>
                              <p:par>
                                <p:cTn id="27" presetID="1" presetClass="entr" presetSubtype="0" fill="hold" grpId="0" nodeType="afterEffect">
                                  <p:stCondLst>
                                    <p:cond delay="1000"/>
                                  </p:stCondLst>
                                  <p:childTnLst>
                                    <p:set>
                                      <p:cBhvr>
                                        <p:cTn id="28" dur="1" fill="hold">
                                          <p:stCondLst>
                                            <p:cond delay="499"/>
                                          </p:stCondLst>
                                        </p:cTn>
                                        <p:tgtEl>
                                          <p:spTgt spid="1032199"/>
                                        </p:tgtEl>
                                        <p:attrNameLst>
                                          <p:attrName>style.visibility</p:attrName>
                                        </p:attrNameLst>
                                      </p:cBhvr>
                                      <p:to>
                                        <p:strVal val="visible"/>
                                      </p:to>
                                    </p:set>
                                  </p:childTnLst>
                                </p:cTn>
                              </p:par>
                            </p:childTnLst>
                          </p:cTn>
                        </p:par>
                        <p:par>
                          <p:cTn id="29" fill="hold" nodeType="afterGroup">
                            <p:stCondLst>
                              <p:cond delay="6500"/>
                            </p:stCondLst>
                            <p:childTnLst>
                              <p:par>
                                <p:cTn id="30" presetID="1" presetClass="entr" presetSubtype="0" fill="hold" grpId="0" nodeType="afterEffect">
                                  <p:stCondLst>
                                    <p:cond delay="1000"/>
                                  </p:stCondLst>
                                  <p:childTnLst>
                                    <p:set>
                                      <p:cBhvr>
                                        <p:cTn id="31" dur="1" fill="hold">
                                          <p:stCondLst>
                                            <p:cond delay="499"/>
                                          </p:stCondLst>
                                        </p:cTn>
                                        <p:tgtEl>
                                          <p:spTgt spid="1032200"/>
                                        </p:tgtEl>
                                        <p:attrNameLst>
                                          <p:attrName>style.visibility</p:attrName>
                                        </p:attrNameLst>
                                      </p:cBhvr>
                                      <p:to>
                                        <p:strVal val="visible"/>
                                      </p:to>
                                    </p:set>
                                  </p:childTnLst>
                                </p:cTn>
                              </p:par>
                            </p:childTnLst>
                          </p:cTn>
                        </p:par>
                        <p:par>
                          <p:cTn id="32" fill="hold" nodeType="afterGroup">
                            <p:stCondLst>
                              <p:cond delay="8000"/>
                            </p:stCondLst>
                            <p:childTnLst>
                              <p:par>
                                <p:cTn id="33" presetID="1" presetClass="entr" presetSubtype="0" fill="hold" grpId="0" nodeType="afterEffect">
                                  <p:stCondLst>
                                    <p:cond delay="0"/>
                                  </p:stCondLst>
                                  <p:childTnLst>
                                    <p:set>
                                      <p:cBhvr>
                                        <p:cTn id="34" dur="1" fill="hold">
                                          <p:stCondLst>
                                            <p:cond delay="499"/>
                                          </p:stCondLst>
                                        </p:cTn>
                                        <p:tgtEl>
                                          <p:spTgt spid="103220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32213"/>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103221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32216"/>
                                        </p:tgtEl>
                                        <p:attrNameLst>
                                          <p:attrName>style.visibility</p:attrName>
                                        </p:attrNameLst>
                                      </p:cBhvr>
                                      <p:to>
                                        <p:strVal val="visible"/>
                                      </p:to>
                                    </p:set>
                                  </p:childTnLst>
                                </p:cTn>
                              </p:par>
                            </p:childTnLst>
                          </p:cTn>
                        </p:par>
                        <p:par>
                          <p:cTn id="44" fill="hold" nodeType="afterGroup">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1032201"/>
                                        </p:tgtEl>
                                        <p:attrNameLst>
                                          <p:attrName>style.visibility</p:attrName>
                                        </p:attrNameLst>
                                      </p:cBhvr>
                                      <p:to>
                                        <p:strVal val="visible"/>
                                      </p:to>
                                    </p:set>
                                  </p:childTnLst>
                                </p:cTn>
                              </p:par>
                            </p:childTnLst>
                          </p:cTn>
                        </p:par>
                        <p:par>
                          <p:cTn id="47" fill="hold" nodeType="afterGroup">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1032202"/>
                                        </p:tgtEl>
                                        <p:attrNameLst>
                                          <p:attrName>style.visibility</p:attrName>
                                        </p:attrNameLst>
                                      </p:cBhvr>
                                      <p:to>
                                        <p:strVal val="visible"/>
                                      </p:to>
                                    </p:set>
                                  </p:childTnLst>
                                </p:cTn>
                              </p:par>
                            </p:childTnLst>
                          </p:cTn>
                        </p:par>
                        <p:par>
                          <p:cTn id="50" fill="hold" nodeType="afterGroup">
                            <p:stCondLst>
                              <p:cond delay="1500"/>
                            </p:stCondLst>
                            <p:childTnLst>
                              <p:par>
                                <p:cTn id="51" presetID="1" presetClass="entr" presetSubtype="0" fill="hold" grpId="0" nodeType="afterEffect">
                                  <p:stCondLst>
                                    <p:cond delay="0"/>
                                  </p:stCondLst>
                                  <p:childTnLst>
                                    <p:set>
                                      <p:cBhvr>
                                        <p:cTn id="52" dur="1" fill="hold">
                                          <p:stCondLst>
                                            <p:cond delay="499"/>
                                          </p:stCondLst>
                                        </p:cTn>
                                        <p:tgtEl>
                                          <p:spTgt spid="1032203"/>
                                        </p:tgtEl>
                                        <p:attrNameLst>
                                          <p:attrName>style.visibility</p:attrName>
                                        </p:attrNameLst>
                                      </p:cBhvr>
                                      <p:to>
                                        <p:strVal val="visible"/>
                                      </p:to>
                                    </p:set>
                                  </p:childTnLst>
                                </p:cTn>
                              </p:par>
                            </p:childTnLst>
                          </p:cTn>
                        </p:par>
                        <p:par>
                          <p:cTn id="53" fill="hold" nodeType="afterGroup">
                            <p:stCondLst>
                              <p:cond delay="2000"/>
                            </p:stCondLst>
                            <p:childTnLst>
                              <p:par>
                                <p:cTn id="54" presetID="1" presetClass="entr" presetSubtype="0" fill="hold" grpId="0" nodeType="afterEffect">
                                  <p:stCondLst>
                                    <p:cond delay="1000"/>
                                  </p:stCondLst>
                                  <p:childTnLst>
                                    <p:set>
                                      <p:cBhvr>
                                        <p:cTn id="55" dur="1" fill="hold">
                                          <p:stCondLst>
                                            <p:cond delay="499"/>
                                          </p:stCondLst>
                                        </p:cTn>
                                        <p:tgtEl>
                                          <p:spTgt spid="1032204"/>
                                        </p:tgtEl>
                                        <p:attrNameLst>
                                          <p:attrName>style.visibility</p:attrName>
                                        </p:attrNameLst>
                                      </p:cBhvr>
                                      <p:to>
                                        <p:strVal val="visible"/>
                                      </p:to>
                                    </p:set>
                                  </p:childTnLst>
                                </p:cTn>
                              </p:par>
                            </p:childTnLst>
                          </p:cTn>
                        </p:par>
                        <p:par>
                          <p:cTn id="56" fill="hold" nodeType="afterGroup">
                            <p:stCondLst>
                              <p:cond delay="3500"/>
                            </p:stCondLst>
                            <p:childTnLst>
                              <p:par>
                                <p:cTn id="57" presetID="1" presetClass="entr" presetSubtype="0" fill="hold" grpId="0" nodeType="afterEffect">
                                  <p:stCondLst>
                                    <p:cond delay="1000"/>
                                  </p:stCondLst>
                                  <p:childTnLst>
                                    <p:set>
                                      <p:cBhvr>
                                        <p:cTn id="58" dur="1" fill="hold">
                                          <p:stCondLst>
                                            <p:cond delay="499"/>
                                          </p:stCondLst>
                                        </p:cTn>
                                        <p:tgtEl>
                                          <p:spTgt spid="1032205"/>
                                        </p:tgtEl>
                                        <p:attrNameLst>
                                          <p:attrName>style.visibility</p:attrName>
                                        </p:attrNameLst>
                                      </p:cBhvr>
                                      <p:to>
                                        <p:strVal val="visible"/>
                                      </p:to>
                                    </p:set>
                                  </p:childTnLst>
                                </p:cTn>
                              </p:par>
                            </p:childTnLst>
                          </p:cTn>
                        </p:par>
                        <p:par>
                          <p:cTn id="59" fill="hold" nodeType="afterGroup">
                            <p:stCondLst>
                              <p:cond delay="5000"/>
                            </p:stCondLst>
                            <p:childTnLst>
                              <p:par>
                                <p:cTn id="60" presetID="1" presetClass="entr" presetSubtype="0" fill="hold" grpId="0" nodeType="afterEffect">
                                  <p:stCondLst>
                                    <p:cond delay="1000"/>
                                  </p:stCondLst>
                                  <p:childTnLst>
                                    <p:set>
                                      <p:cBhvr>
                                        <p:cTn id="61" dur="1" fill="hold">
                                          <p:stCondLst>
                                            <p:cond delay="499"/>
                                          </p:stCondLst>
                                        </p:cTn>
                                        <p:tgtEl>
                                          <p:spTgt spid="1032206"/>
                                        </p:tgtEl>
                                        <p:attrNameLst>
                                          <p:attrName>style.visibility</p:attrName>
                                        </p:attrNameLst>
                                      </p:cBhvr>
                                      <p:to>
                                        <p:strVal val="visible"/>
                                      </p:to>
                                    </p:set>
                                  </p:childTnLst>
                                </p:cTn>
                              </p:par>
                            </p:childTnLst>
                          </p:cTn>
                        </p:par>
                        <p:par>
                          <p:cTn id="62" fill="hold" nodeType="afterGroup">
                            <p:stCondLst>
                              <p:cond delay="6500"/>
                            </p:stCondLst>
                            <p:childTnLst>
                              <p:par>
                                <p:cTn id="63" presetID="1" presetClass="entr" presetSubtype="0" fill="hold" grpId="0" nodeType="afterEffect">
                                  <p:stCondLst>
                                    <p:cond delay="1000"/>
                                  </p:stCondLst>
                                  <p:childTnLst>
                                    <p:set>
                                      <p:cBhvr>
                                        <p:cTn id="64" dur="1" fill="hold">
                                          <p:stCondLst>
                                            <p:cond delay="499"/>
                                          </p:stCondLst>
                                        </p:cTn>
                                        <p:tgtEl>
                                          <p:spTgt spid="1032207"/>
                                        </p:tgtEl>
                                        <p:attrNameLst>
                                          <p:attrName>style.visibility</p:attrName>
                                        </p:attrNameLst>
                                      </p:cBhvr>
                                      <p:to>
                                        <p:strVal val="visible"/>
                                      </p:to>
                                    </p:set>
                                  </p:childTnLst>
                                </p:cTn>
                              </p:par>
                              <p:par>
                                <p:cTn id="65" presetID="1" presetClass="entr" presetSubtype="0" fill="hold" grpId="0" nodeType="withEffect">
                                  <p:stCondLst>
                                    <p:cond delay="1000"/>
                                  </p:stCondLst>
                                  <p:childTnLst>
                                    <p:set>
                                      <p:cBhvr>
                                        <p:cTn id="66" dur="1" fill="hold">
                                          <p:stCondLst>
                                            <p:cond delay="499"/>
                                          </p:stCondLst>
                                        </p:cTn>
                                        <p:tgtEl>
                                          <p:spTgt spid="1032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195" grpId="0" autoUpdateAnimBg="0"/>
      <p:bldP spid="1032196" grpId="0"/>
      <p:bldP spid="1032197" grpId="0" animBg="1" autoUpdateAnimBg="0"/>
      <p:bldP spid="1032198" grpId="0" autoUpdateAnimBg="0"/>
      <p:bldP spid="1032199" grpId="0" animBg="1" autoUpdateAnimBg="0"/>
      <p:bldP spid="1032200" grpId="0" autoUpdateAnimBg="0"/>
      <p:bldP spid="1032201" grpId="0" animBg="1"/>
      <p:bldP spid="1032202" grpId="0" autoUpdateAnimBg="0"/>
      <p:bldP spid="1032203" grpId="0" autoUpdateAnimBg="0"/>
      <p:bldP spid="1032204" grpId="0" autoUpdateAnimBg="0"/>
      <p:bldP spid="1032205" grpId="0" autoUpdateAnimBg="0"/>
      <p:bldP spid="1032206" grpId="0" animBg="1" autoUpdateAnimBg="0"/>
      <p:bldP spid="1032207" grpId="0" autoUpdateAnimBg="0"/>
      <p:bldP spid="1032208" grpId="0" animBg="1"/>
      <p:bldP spid="1032209" grpId="0" animBg="1"/>
      <p:bldP spid="1032210" grpId="0" animBg="1"/>
      <p:bldP spid="1032211" grpId="0" animBg="1"/>
      <p:bldP spid="1032212" grpId="0" animBg="1"/>
      <p:bldP spid="1032213" grpId="0" animBg="1"/>
      <p:bldP spid="1032214" grpId="0" animBg="1"/>
      <p:bldP spid="1032215" grpId="0" animBg="1"/>
      <p:bldP spid="10322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a:xfrm>
            <a:off x="457200" y="609600"/>
            <a:ext cx="8458200" cy="609600"/>
          </a:xfrm>
          <a:ln>
            <a:miter lim="800000"/>
            <a:headEnd/>
            <a:tailEnd/>
          </a:ln>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defRPr/>
            </a:pPr>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DRAFT GUIDELINES- 95% CONFIDENCE</a:t>
            </a:r>
          </a:p>
        </p:txBody>
      </p:sp>
      <p:pic>
        <p:nvPicPr>
          <p:cNvPr id="150531" name="Picture 5" descr="TAB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839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1676400" y="1447800"/>
            <a:ext cx="2438400" cy="4876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algn="ctr" defTabSz="914400"/>
            <a:endParaRPr lang="en-US" altLang="en-US" smtClean="0">
              <a:solidFill>
                <a:srgbClr val="000000"/>
              </a:solidFill>
              <a:ea typeface="+mn-ea"/>
              <a:cs typeface="+mn-cs"/>
            </a:endParaRPr>
          </a:p>
        </p:txBody>
      </p:sp>
    </p:spTree>
    <p:extLst>
      <p:ext uri="{BB962C8B-B14F-4D97-AF65-F5344CB8AC3E}">
        <p14:creationId xmlns:p14="http://schemas.microsoft.com/office/powerpoint/2010/main" val="3821613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grpId="1" nodeType="clickEffect">
                                  <p:stCondLst>
                                    <p:cond delay="0"/>
                                  </p:stCondLst>
                                  <p:childTnLst>
                                    <p:animMotion origin="layout" path="M -3.33333E-6 -1.62812E-6 L 0.56667 -1.62812E-6 " pathEditMode="relative" rAng="0" ptsTypes="AA">
                                      <p:cBhvr>
                                        <p:cTn id="11" dur="1000" fill="hold"/>
                                        <p:tgtEl>
                                          <p:spTgt spid="5"/>
                                        </p:tgtEl>
                                        <p:attrNameLst>
                                          <p:attrName>ppt_x</p:attrName>
                                          <p:attrName>ppt_y</p:attrName>
                                        </p:attrNameLst>
                                      </p:cBhvr>
                                      <p:rCtr x="283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eaLnBrk="1" hangingPunct="1"/>
            <a:r>
              <a:rPr lang="en-US" smtClean="0"/>
              <a:t>Precision/Accuracy</a:t>
            </a:r>
          </a:p>
        </p:txBody>
      </p:sp>
      <p:sp>
        <p:nvSpPr>
          <p:cNvPr id="3077" name="Rectangle 3"/>
          <p:cNvSpPr>
            <a:spLocks noGrp="1" noChangeArrowheads="1"/>
          </p:cNvSpPr>
          <p:nvPr>
            <p:ph type="body" sz="half" idx="1"/>
          </p:nvPr>
        </p:nvSpPr>
        <p:spPr>
          <a:xfrm>
            <a:off x="1219200" y="1571625"/>
            <a:ext cx="7091363" cy="822325"/>
          </a:xfrm>
        </p:spPr>
        <p:txBody>
          <a:bodyPr/>
          <a:lstStyle/>
          <a:p>
            <a:pPr eaLnBrk="1" hangingPunct="1"/>
            <a:r>
              <a:rPr lang="en-US" sz="1600" smtClean="0"/>
              <a:t>NGS Accuracy Classes defined by 2d horizontal, 1d vertical precision (Repeatability) at 95% per redundant observation set</a:t>
            </a:r>
          </a:p>
        </p:txBody>
      </p:sp>
      <p:graphicFrame>
        <p:nvGraphicFramePr>
          <p:cNvPr id="3074" name="Object 4"/>
          <p:cNvGraphicFramePr>
            <a:graphicFrameLocks noGrp="1" noChangeAspect="1"/>
          </p:cNvGraphicFramePr>
          <p:nvPr>
            <p:ph sz="quarter" idx="2"/>
          </p:nvPr>
        </p:nvGraphicFramePr>
        <p:xfrm>
          <a:off x="352425" y="2243138"/>
          <a:ext cx="4160838" cy="2352675"/>
        </p:xfrm>
        <a:graphic>
          <a:graphicData uri="http://schemas.openxmlformats.org/presentationml/2006/ole">
            <mc:AlternateContent xmlns:mc="http://schemas.openxmlformats.org/markup-compatibility/2006">
              <mc:Choice xmlns:v="urn:schemas-microsoft-com:vml" Requires="v">
                <p:oleObj spid="_x0000_s78872" name="Chart" r:id="rId4" imgW="5120640" imgH="2895695" progId="Excel.Sheet.8">
                  <p:embed/>
                </p:oleObj>
              </mc:Choice>
              <mc:Fallback>
                <p:oleObj name="Chart" r:id="rId4" imgW="5120640" imgH="289569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2243138"/>
                        <a:ext cx="4160838"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
          <p:cNvGraphicFramePr>
            <a:graphicFrameLocks noGrp="1" noChangeAspect="1"/>
          </p:cNvGraphicFramePr>
          <p:nvPr>
            <p:ph sz="quarter" idx="3"/>
          </p:nvPr>
        </p:nvGraphicFramePr>
        <p:xfrm>
          <a:off x="4622800" y="2257425"/>
          <a:ext cx="4132263" cy="2336800"/>
        </p:xfrm>
        <a:graphic>
          <a:graphicData uri="http://schemas.openxmlformats.org/presentationml/2006/ole">
            <mc:AlternateContent xmlns:mc="http://schemas.openxmlformats.org/markup-compatibility/2006">
              <mc:Choice xmlns:v="urn:schemas-microsoft-com:vml" Requires="v">
                <p:oleObj spid="_x0000_s78873" name="Chart" r:id="rId6" imgW="5120640" imgH="2895695" progId="Excel.Sheet.8">
                  <p:embed/>
                </p:oleObj>
              </mc:Choice>
              <mc:Fallback>
                <p:oleObj name="Chart" r:id="rId6" imgW="5120640" imgH="2895695"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2800" y="2257425"/>
                        <a:ext cx="4132263"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90" name="Group 6"/>
          <p:cNvGraphicFramePr>
            <a:graphicFrameLocks noGrp="1"/>
          </p:cNvGraphicFramePr>
          <p:nvPr>
            <p:extLst>
              <p:ext uri="{D42A27DB-BD31-4B8C-83A1-F6EECF244321}">
                <p14:modId xmlns:p14="http://schemas.microsoft.com/office/powerpoint/2010/main" val="1719653857"/>
              </p:ext>
            </p:extLst>
          </p:nvPr>
        </p:nvGraphicFramePr>
        <p:xfrm>
          <a:off x="1806148" y="4989121"/>
          <a:ext cx="2533650" cy="1464312"/>
        </p:xfrm>
        <a:graphic>
          <a:graphicData uri="http://schemas.openxmlformats.org/drawingml/2006/table">
            <a:tbl>
              <a:tblPr/>
              <a:tblGrid>
                <a:gridCol w="484188"/>
                <a:gridCol w="1114425"/>
                <a:gridCol w="935037"/>
              </a:tblGrid>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Times New Roman" pitchFamily="18" charset="0"/>
                          <a:cs typeface="Times New Roman" pitchFamily="18" charset="0"/>
                        </a:rPr>
                        <a:t>2σ Horizontal</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2σ Vertical</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80"/>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RT1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0.024663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0.020933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5E5E5"/>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RT2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0.021754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0.023475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5E5E5"/>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RT3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0.020684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0.027002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5E5E5"/>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RT4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0.025223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0.027488</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5E5E5"/>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201880603"/>
              </p:ext>
            </p:extLst>
          </p:nvPr>
        </p:nvGraphicFramePr>
        <p:xfrm>
          <a:off x="5022198" y="4989121"/>
          <a:ext cx="2961754" cy="1464310"/>
        </p:xfrm>
        <a:graphic>
          <a:graphicData uri="http://schemas.openxmlformats.org/drawingml/2006/table">
            <a:tbl>
              <a:tblPr firstRow="1" firstCol="1" bandRow="1" bandCol="1"/>
              <a:tblGrid>
                <a:gridCol w="756298"/>
                <a:gridCol w="2205456"/>
              </a:tblGrid>
              <a:tr h="292862">
                <a:tc>
                  <a:txBody>
                    <a:bodyPr/>
                    <a:lstStyle/>
                    <a:p>
                      <a:pPr marL="0" marR="0">
                        <a:spcBef>
                          <a:spcPts val="0"/>
                        </a:spcBef>
                        <a:spcAft>
                          <a:spcPts val="0"/>
                        </a:spcAft>
                      </a:pPr>
                      <a:r>
                        <a:rPr lang="en-US" sz="1200" dirty="0">
                          <a:solidFill>
                            <a:srgbClr val="FFFFFF"/>
                          </a:solidFill>
                          <a:effectLst/>
                          <a:latin typeface="Times New Roman"/>
                          <a:ea typeface="Times New Roman"/>
                        </a:rPr>
                        <a:t> </a:t>
                      </a:r>
                      <a:endParaRPr lang="en-US" sz="12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a:noFill/>
                    </a:lnB>
                    <a:solidFill>
                      <a:srgbClr val="000080"/>
                    </a:solidFill>
                  </a:tcPr>
                </a:tc>
                <a:tc>
                  <a:txBody>
                    <a:bodyPr/>
                    <a:lstStyle/>
                    <a:p>
                      <a:pPr marL="0" marR="0">
                        <a:spcBef>
                          <a:spcPts val="0"/>
                        </a:spcBef>
                        <a:spcAft>
                          <a:spcPts val="0"/>
                        </a:spcAft>
                      </a:pPr>
                      <a:r>
                        <a:rPr lang="en-US" sz="1200" b="1">
                          <a:solidFill>
                            <a:srgbClr val="FFFFFF"/>
                          </a:solidFill>
                          <a:effectLst/>
                          <a:latin typeface="Times New Roman"/>
                          <a:ea typeface="Times New Roman"/>
                        </a:rPr>
                        <a:t>2σ Horizontal (m)</a:t>
                      </a:r>
                      <a:endParaRPr lang="en-US" sz="120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a:noFill/>
                    </a:lnB>
                    <a:solidFill>
                      <a:srgbClr val="000080"/>
                    </a:solidFill>
                  </a:tcPr>
                </a:tc>
              </a:tr>
              <a:tr h="292862">
                <a:tc>
                  <a:txBody>
                    <a:bodyPr/>
                    <a:lstStyle/>
                    <a:p>
                      <a:pPr marL="0" marR="0">
                        <a:spcBef>
                          <a:spcPts val="0"/>
                        </a:spcBef>
                        <a:spcAft>
                          <a:spcPts val="0"/>
                        </a:spcAft>
                      </a:pPr>
                      <a:r>
                        <a:rPr lang="en-US" sz="1200">
                          <a:effectLst/>
                          <a:latin typeface="Times New Roman"/>
                          <a:ea typeface="Times New Roman"/>
                        </a:rPr>
                        <a:t>RT1</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000" b="1">
                          <a:effectLst/>
                          <a:latin typeface="Arial"/>
                          <a:ea typeface="Times New Roman"/>
                        </a:rPr>
                        <a:t>0.010786</a:t>
                      </a:r>
                      <a:endParaRPr lang="en-US" sz="120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a:noFill/>
                    </a:lnB>
                    <a:solidFill>
                      <a:srgbClr val="C0C0C0"/>
                    </a:solidFill>
                  </a:tcPr>
                </a:tc>
              </a:tr>
              <a:tr h="292862">
                <a:tc>
                  <a:txBody>
                    <a:bodyPr/>
                    <a:lstStyle/>
                    <a:p>
                      <a:pPr marL="0" marR="0">
                        <a:spcBef>
                          <a:spcPts val="0"/>
                        </a:spcBef>
                        <a:spcAft>
                          <a:spcPts val="0"/>
                        </a:spcAft>
                      </a:pPr>
                      <a:r>
                        <a:rPr lang="en-US" sz="1200">
                          <a:effectLst/>
                          <a:latin typeface="Times New Roman"/>
                          <a:ea typeface="Times New Roman"/>
                        </a:rPr>
                        <a:t>RT2</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000" b="1">
                          <a:effectLst/>
                          <a:latin typeface="Arial"/>
                          <a:ea typeface="Times New Roman"/>
                        </a:rPr>
                        <a:t>0.011772</a:t>
                      </a:r>
                      <a:endParaRPr lang="en-US" sz="120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a:noFill/>
                    </a:lnB>
                    <a:solidFill>
                      <a:srgbClr val="C0C0C0"/>
                    </a:solidFill>
                  </a:tcPr>
                </a:tc>
              </a:tr>
              <a:tr h="292862">
                <a:tc>
                  <a:txBody>
                    <a:bodyPr/>
                    <a:lstStyle/>
                    <a:p>
                      <a:pPr marL="0" marR="0">
                        <a:spcBef>
                          <a:spcPts val="0"/>
                        </a:spcBef>
                        <a:spcAft>
                          <a:spcPts val="0"/>
                        </a:spcAft>
                      </a:pPr>
                      <a:r>
                        <a:rPr lang="en-US" sz="1200">
                          <a:effectLst/>
                          <a:latin typeface="Times New Roman"/>
                          <a:ea typeface="Times New Roman"/>
                        </a:rPr>
                        <a:t>RT3</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000" b="1" dirty="0">
                          <a:effectLst/>
                          <a:latin typeface="Arial"/>
                          <a:ea typeface="Times New Roman"/>
                        </a:rPr>
                        <a:t>0.013639</a:t>
                      </a:r>
                      <a:endParaRPr lang="en-US" sz="12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a:noFill/>
                    </a:lnB>
                    <a:solidFill>
                      <a:srgbClr val="C0C0C0"/>
                    </a:solidFill>
                  </a:tcPr>
                </a:tc>
              </a:tr>
              <a:tr h="292862">
                <a:tc>
                  <a:txBody>
                    <a:bodyPr/>
                    <a:lstStyle/>
                    <a:p>
                      <a:pPr marL="0" marR="0">
                        <a:spcBef>
                          <a:spcPts val="0"/>
                        </a:spcBef>
                        <a:spcAft>
                          <a:spcPts val="0"/>
                        </a:spcAft>
                      </a:pPr>
                      <a:r>
                        <a:rPr lang="en-US" sz="1200">
                          <a:effectLst/>
                          <a:latin typeface="Times New Roman"/>
                          <a:ea typeface="Times New Roman"/>
                        </a:rPr>
                        <a:t>RT4</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tcPr>
                </a:tc>
                <a:tc>
                  <a:txBody>
                    <a:bodyPr/>
                    <a:lstStyle/>
                    <a:p>
                      <a:pPr marL="0" marR="0">
                        <a:spcBef>
                          <a:spcPts val="0"/>
                        </a:spcBef>
                        <a:spcAft>
                          <a:spcPts val="0"/>
                        </a:spcAft>
                      </a:pPr>
                      <a:r>
                        <a:rPr lang="en-US" sz="1000" b="1" dirty="0">
                          <a:effectLst/>
                          <a:latin typeface="Arial"/>
                          <a:ea typeface="Times New Roman"/>
                        </a:rPr>
                        <a:t>0.014448</a:t>
                      </a:r>
                      <a:endParaRPr lang="en-US" sz="12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solidFill>
                      <a:srgbClr val="C0C0C0"/>
                    </a:solidFill>
                  </a:tcPr>
                </a:tc>
              </a:tr>
            </a:tbl>
          </a:graphicData>
        </a:graphic>
      </p:graphicFrame>
    </p:spTree>
    <p:extLst>
      <p:ext uri="{BB962C8B-B14F-4D97-AF65-F5344CB8AC3E}">
        <p14:creationId xmlns:p14="http://schemas.microsoft.com/office/powerpoint/2010/main" val="3782984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noChangeAspect="1"/>
          </p:cNvGraphicFramePr>
          <p:nvPr/>
        </p:nvGraphicFramePr>
        <p:xfrm>
          <a:off x="463138" y="1662534"/>
          <a:ext cx="8333716" cy="4599748"/>
        </p:xfrm>
        <a:graphic>
          <a:graphicData uri="http://schemas.openxmlformats.org/presentationml/2006/ole">
            <mc:AlternateContent xmlns:mc="http://schemas.openxmlformats.org/markup-compatibility/2006">
              <mc:Choice xmlns:v="urn:schemas-microsoft-com:vml" Requires="v">
                <p:oleObj spid="_x0000_s79884" name="Chart" r:id="rId3" imgW="5086502" imgH="2867076" progId="Excel.Sheet.8">
                  <p:embed/>
                </p:oleObj>
              </mc:Choice>
              <mc:Fallback>
                <p:oleObj name="Chart" r:id="rId3" imgW="5086502" imgH="2867076" progId="Excel.Sheet.8">
                  <p:embed/>
                  <p:pic>
                    <p:nvPicPr>
                      <p:cNvPr id="0" name=""/>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38" y="1662534"/>
                        <a:ext cx="8333716" cy="459974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7" name="Title 6"/>
          <p:cNvSpPr>
            <a:spLocks noGrp="1"/>
          </p:cNvSpPr>
          <p:nvPr>
            <p:ph type="title"/>
          </p:nvPr>
        </p:nvSpPr>
        <p:spPr/>
        <p:txBody>
          <a:bodyPr/>
          <a:lstStyle/>
          <a:p>
            <a:r>
              <a:rPr lang="en-US" dirty="0" smtClean="0"/>
              <a:t>Example of a “bad” initialization</a:t>
            </a:r>
            <a:endParaRPr lang="en-US" dirty="0"/>
          </a:p>
        </p:txBody>
      </p:sp>
    </p:spTree>
    <p:extLst>
      <p:ext uri="{BB962C8B-B14F-4D97-AF65-F5344CB8AC3E}">
        <p14:creationId xmlns:p14="http://schemas.microsoft.com/office/powerpoint/2010/main" val="2762516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818866" y="1323833"/>
            <a:ext cx="7606864" cy="4544704"/>
          </a:xfrm>
          <a:prstGeom prst="rect">
            <a:avLst/>
          </a:prstGeom>
          <a:noFill/>
          <a:ln w="9525">
            <a:noFill/>
            <a:miter lim="800000"/>
            <a:headEnd/>
            <a:tailEnd/>
          </a:ln>
        </p:spPr>
      </p:pic>
    </p:spTree>
    <p:extLst>
      <p:ext uri="{BB962C8B-B14F-4D97-AF65-F5344CB8AC3E}">
        <p14:creationId xmlns:p14="http://schemas.microsoft.com/office/powerpoint/2010/main" val="17091988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990600" y="381000"/>
            <a:ext cx="7086600" cy="685800"/>
          </a:xfrm>
          <a:solidFill>
            <a:schemeClr val="bg1"/>
          </a:solidFill>
        </p:spPr>
        <p:txBody>
          <a:bodyPr/>
          <a:lstStyle/>
          <a:p>
            <a:pPr eaLnBrk="1" hangingPunct="1"/>
            <a:r>
              <a:rPr lang="en-US" altLang="en-US" u="sng" smtClean="0">
                <a:solidFill>
                  <a:schemeClr val="accent2"/>
                </a:solidFill>
              </a:rPr>
              <a:t/>
            </a:r>
            <a:br>
              <a:rPr lang="en-US" altLang="en-US" u="sng" smtClean="0">
                <a:solidFill>
                  <a:schemeClr val="accent2"/>
                </a:solidFill>
              </a:rPr>
            </a:br>
            <a:r>
              <a:rPr lang="en-US" altLang="en-US" u="sng" smtClean="0">
                <a:solidFill>
                  <a:schemeClr val="accent2"/>
                </a:solidFill>
              </a:rPr>
              <a:t>QUICK FIELD SUMMARY:</a:t>
            </a:r>
            <a:br>
              <a:rPr lang="en-US" altLang="en-US" u="sng" smtClean="0">
                <a:solidFill>
                  <a:schemeClr val="accent2"/>
                </a:solidFill>
              </a:rPr>
            </a:br>
            <a:r>
              <a:rPr lang="en-US" altLang="en-US" sz="1800" smtClean="0">
                <a:solidFill>
                  <a:schemeClr val="accent2"/>
                </a:solidFill>
              </a:rPr>
              <a:t/>
            </a:r>
            <a:br>
              <a:rPr lang="en-US" altLang="en-US" sz="1800" smtClean="0">
                <a:solidFill>
                  <a:schemeClr val="accent2"/>
                </a:solidFill>
              </a:rPr>
            </a:br>
            <a:endParaRPr lang="en-US" altLang="en-US" sz="1800" smtClean="0">
              <a:solidFill>
                <a:schemeClr val="accent2"/>
              </a:solidFill>
            </a:endParaRPr>
          </a:p>
        </p:txBody>
      </p:sp>
      <p:sp>
        <p:nvSpPr>
          <p:cNvPr id="605188" name="Rectangle 4"/>
          <p:cNvSpPr>
            <a:spLocks noChangeArrowheads="1"/>
          </p:cNvSpPr>
          <p:nvPr/>
        </p:nvSpPr>
        <p:spPr bwMode="auto">
          <a:xfrm>
            <a:off x="228600" y="990600"/>
            <a:ext cx="8763000" cy="5035550"/>
          </a:xfrm>
          <a:prstGeom prst="rect">
            <a:avLst/>
          </a:prstGeom>
          <a:solidFill>
            <a:schemeClr val="bg1"/>
          </a:solidFill>
          <a:ln w="15875" algn="ctr">
            <a:noFill/>
            <a:miter lim="800000"/>
            <a:headEnd/>
            <a:tailEnd/>
          </a:ln>
          <a:effectLst>
            <a:outerShdw dist="35921" dir="2700000" algn="ctr" rotWithShape="0">
              <a:srgbClr val="808080">
                <a:alpha val="80000"/>
              </a:srgbClr>
            </a:outerShdw>
          </a:effectLst>
        </p:spPr>
        <p:txBody>
          <a:bodyPr anchor="ctr">
            <a:spAutoFit/>
          </a:bodyPr>
          <a:lstStyle/>
          <a:p>
            <a:pPr defTabSz="914400" eaLnBrk="0" hangingPunct="0">
              <a:buFontTx/>
              <a:buChar char="•"/>
              <a:tabLst>
                <a:tab pos="457200" algn="l"/>
              </a:tabLst>
              <a:defRPr/>
            </a:pPr>
            <a:r>
              <a:rPr lang="en-US" b="1" dirty="0">
                <a:solidFill>
                  <a:srgbClr val="000000"/>
                </a:solidFill>
                <a:latin typeface="Verdana" pitchFamily="34" charset="0"/>
                <a:ea typeface="+mn-ea"/>
                <a:cs typeface="+mn-cs"/>
              </a:rPr>
              <a:t>Set the base at a wide open site</a:t>
            </a:r>
          </a:p>
          <a:p>
            <a:pPr defTabSz="914400" eaLnBrk="0" hangingPunct="0">
              <a:buFontTx/>
              <a:buChar char="•"/>
              <a:tabLst>
                <a:tab pos="457200" algn="l"/>
              </a:tabLst>
              <a:defRPr/>
            </a:pPr>
            <a:r>
              <a:rPr lang="en-US" b="1" dirty="0">
                <a:solidFill>
                  <a:srgbClr val="000000"/>
                </a:solidFill>
                <a:latin typeface="Verdana" pitchFamily="34" charset="0"/>
                <a:ea typeface="+mn-ea"/>
                <a:cs typeface="+mn-cs"/>
              </a:rPr>
              <a:t>Set rover elevation mask between 12° &amp; 15°</a:t>
            </a:r>
          </a:p>
          <a:p>
            <a:pPr defTabSz="914400" eaLnBrk="0" hangingPunct="0">
              <a:buFontTx/>
              <a:buChar char="•"/>
              <a:tabLst>
                <a:tab pos="457200" algn="l"/>
              </a:tabLst>
              <a:defRPr/>
            </a:pPr>
            <a:r>
              <a:rPr lang="en-US" b="1" dirty="0">
                <a:solidFill>
                  <a:srgbClr val="000000"/>
                </a:solidFill>
                <a:latin typeface="Verdana" pitchFamily="34" charset="0"/>
                <a:ea typeface="+mn-ea"/>
                <a:cs typeface="+mn-cs"/>
              </a:rPr>
              <a:t>The more satellites the better</a:t>
            </a:r>
          </a:p>
          <a:p>
            <a:pPr defTabSz="914400" eaLnBrk="0" hangingPunct="0">
              <a:buFontTx/>
              <a:buChar char="•"/>
              <a:tabLst>
                <a:tab pos="457200" algn="l"/>
              </a:tabLst>
              <a:defRPr/>
            </a:pPr>
            <a:r>
              <a:rPr lang="en-US" b="1" dirty="0">
                <a:solidFill>
                  <a:srgbClr val="000000"/>
                </a:solidFill>
                <a:latin typeface="Verdana" pitchFamily="34" charset="0"/>
                <a:ea typeface="+mn-ea"/>
                <a:cs typeface="+mn-cs"/>
              </a:rPr>
              <a:t>The lower the PDOP the better</a:t>
            </a:r>
          </a:p>
          <a:p>
            <a:pPr defTabSz="914400" eaLnBrk="0" hangingPunct="0">
              <a:buFontTx/>
              <a:buChar char="•"/>
              <a:tabLst>
                <a:tab pos="457200" algn="l"/>
              </a:tabLst>
              <a:defRPr/>
            </a:pPr>
            <a:r>
              <a:rPr lang="en-US" b="1" dirty="0">
                <a:solidFill>
                  <a:srgbClr val="000000"/>
                </a:solidFill>
                <a:latin typeface="Verdana" pitchFamily="34" charset="0"/>
                <a:ea typeface="+mn-ea"/>
                <a:cs typeface="+mn-cs"/>
              </a:rPr>
              <a:t>The more redundancy the better</a:t>
            </a:r>
          </a:p>
          <a:p>
            <a:pPr defTabSz="914400" eaLnBrk="0" hangingPunct="0">
              <a:buFontTx/>
              <a:buChar char="•"/>
              <a:tabLst>
                <a:tab pos="457200" algn="l"/>
              </a:tabLst>
              <a:defRPr/>
            </a:pPr>
            <a:r>
              <a:rPr lang="en-US" b="1" dirty="0">
                <a:solidFill>
                  <a:srgbClr val="000000"/>
                </a:solidFill>
                <a:latin typeface="Verdana" pitchFamily="34" charset="0"/>
                <a:ea typeface="+mn-ea"/>
                <a:cs typeface="+mn-cs"/>
              </a:rPr>
              <a:t>Beware multipath</a:t>
            </a:r>
          </a:p>
          <a:p>
            <a:pPr defTabSz="914400" eaLnBrk="0" hangingPunct="0">
              <a:buFontTx/>
              <a:buChar char="•"/>
              <a:tabLst>
                <a:tab pos="457200" algn="l"/>
              </a:tabLst>
              <a:defRPr/>
            </a:pPr>
            <a:r>
              <a:rPr lang="en-US" b="1" dirty="0">
                <a:solidFill>
                  <a:srgbClr val="000000"/>
                </a:solidFill>
                <a:latin typeface="Verdana" pitchFamily="34" charset="0"/>
                <a:ea typeface="+mn-ea"/>
                <a:cs typeface="+mn-cs"/>
              </a:rPr>
              <a:t>Beware long initialization times</a:t>
            </a:r>
          </a:p>
          <a:p>
            <a:pPr defTabSz="914400" eaLnBrk="0" hangingPunct="0">
              <a:buFontTx/>
              <a:buChar char="•"/>
              <a:tabLst>
                <a:tab pos="457200" algn="l"/>
              </a:tabLst>
              <a:defRPr/>
            </a:pPr>
            <a:r>
              <a:rPr lang="en-US" b="1" dirty="0">
                <a:solidFill>
                  <a:srgbClr val="000000"/>
                </a:solidFill>
                <a:latin typeface="Verdana" pitchFamily="34" charset="0"/>
                <a:ea typeface="+mn-ea"/>
                <a:cs typeface="+mn-cs"/>
              </a:rPr>
              <a:t>Beware antenna height blunders</a:t>
            </a:r>
          </a:p>
          <a:p>
            <a:pPr defTabSz="914400" eaLnBrk="0" hangingPunct="0">
              <a:buFontTx/>
              <a:buChar char="•"/>
              <a:tabLst>
                <a:tab pos="457200" algn="l"/>
              </a:tabLst>
              <a:defRPr/>
            </a:pPr>
            <a:r>
              <a:rPr lang="en-US" b="1" dirty="0">
                <a:solidFill>
                  <a:srgbClr val="000000"/>
                </a:solidFill>
                <a:latin typeface="Verdana" pitchFamily="34" charset="0"/>
                <a:ea typeface="+mn-ea"/>
                <a:cs typeface="+mn-cs"/>
              </a:rPr>
              <a:t>Survey with “fixed” solutions only</a:t>
            </a:r>
          </a:p>
          <a:p>
            <a:pPr defTabSz="914400" eaLnBrk="0" hangingPunct="0">
              <a:buFontTx/>
              <a:buChar char="•"/>
              <a:tabLst>
                <a:tab pos="457200" algn="l"/>
              </a:tabLst>
              <a:defRPr/>
            </a:pPr>
            <a:r>
              <a:rPr lang="en-US" b="1" u="sng" dirty="0">
                <a:solidFill>
                  <a:srgbClr val="000000"/>
                </a:solidFill>
                <a:latin typeface="Verdana" pitchFamily="34" charset="0"/>
                <a:ea typeface="+mn-ea"/>
                <a:cs typeface="+mn-cs"/>
              </a:rPr>
              <a:t>Always</a:t>
            </a:r>
            <a:r>
              <a:rPr lang="en-US" b="1" dirty="0">
                <a:solidFill>
                  <a:srgbClr val="000000"/>
                </a:solidFill>
                <a:latin typeface="Verdana" pitchFamily="34" charset="0"/>
                <a:ea typeface="+mn-ea"/>
                <a:cs typeface="+mn-cs"/>
              </a:rPr>
              <a:t> check known points before, during and after new location sessions</a:t>
            </a:r>
          </a:p>
          <a:p>
            <a:pPr defTabSz="914400" eaLnBrk="0" hangingPunct="0">
              <a:buFontTx/>
              <a:buChar char="•"/>
              <a:tabLst>
                <a:tab pos="457200" algn="l"/>
              </a:tabLst>
              <a:defRPr/>
            </a:pPr>
            <a:r>
              <a:rPr lang="en-US" b="1" dirty="0">
                <a:solidFill>
                  <a:srgbClr val="000000"/>
                </a:solidFill>
                <a:latin typeface="Verdana" pitchFamily="34" charset="0"/>
                <a:ea typeface="+mn-ea"/>
                <a:cs typeface="+mn-cs"/>
              </a:rPr>
              <a:t>Keep equipment adjusted for highest accuracy</a:t>
            </a:r>
          </a:p>
          <a:p>
            <a:pPr defTabSz="914400" eaLnBrk="0" hangingPunct="0">
              <a:buFontTx/>
              <a:buChar char="•"/>
              <a:tabLst>
                <a:tab pos="457200" algn="l"/>
              </a:tabLst>
              <a:defRPr/>
            </a:pPr>
            <a:r>
              <a:rPr lang="en-US" b="1" dirty="0">
                <a:solidFill>
                  <a:srgbClr val="000000"/>
                </a:solidFill>
                <a:latin typeface="Verdana" pitchFamily="34" charset="0"/>
                <a:ea typeface="+mn-ea"/>
                <a:cs typeface="+mn-cs"/>
              </a:rPr>
              <a:t>Communication should be continuous </a:t>
            </a:r>
            <a:r>
              <a:rPr lang="en-US" b="1" u="sng" dirty="0">
                <a:solidFill>
                  <a:srgbClr val="000000"/>
                </a:solidFill>
                <a:latin typeface="Verdana" pitchFamily="34" charset="0"/>
                <a:ea typeface="+mn-ea"/>
                <a:cs typeface="+mn-cs"/>
              </a:rPr>
              <a:t>while locating a point</a:t>
            </a:r>
            <a:endParaRPr lang="en-US" b="1" dirty="0">
              <a:solidFill>
                <a:srgbClr val="000000"/>
              </a:solidFill>
              <a:latin typeface="Verdana" pitchFamily="34" charset="0"/>
              <a:ea typeface="+mn-ea"/>
              <a:cs typeface="+mn-cs"/>
            </a:endParaRPr>
          </a:p>
          <a:p>
            <a:pPr defTabSz="914400" eaLnBrk="0" hangingPunct="0">
              <a:buFontTx/>
              <a:buChar char="•"/>
              <a:tabLst>
                <a:tab pos="457200" algn="l"/>
              </a:tabLst>
              <a:defRPr/>
            </a:pPr>
            <a:r>
              <a:rPr lang="en-US" b="1" dirty="0">
                <a:solidFill>
                  <a:srgbClr val="000000"/>
                </a:solidFill>
                <a:latin typeface="Verdana" pitchFamily="34" charset="0"/>
                <a:ea typeface="+mn-ea"/>
                <a:cs typeface="+mn-cs"/>
              </a:rPr>
              <a:t>Precision </a:t>
            </a:r>
            <a:r>
              <a:rPr lang="en-US" b="1" u="sng" dirty="0">
                <a:solidFill>
                  <a:srgbClr val="000000"/>
                </a:solidFill>
                <a:latin typeface="Verdana" pitchFamily="34" charset="0"/>
                <a:ea typeface="+mn-ea"/>
                <a:cs typeface="+mn-cs"/>
              </a:rPr>
              <a:t>displayed</a:t>
            </a:r>
            <a:r>
              <a:rPr lang="en-US" b="1" dirty="0">
                <a:solidFill>
                  <a:srgbClr val="000000"/>
                </a:solidFill>
                <a:latin typeface="Verdana" pitchFamily="34" charset="0"/>
                <a:ea typeface="+mn-ea"/>
                <a:cs typeface="+mn-cs"/>
              </a:rPr>
              <a:t> in the data collector can be at the 68 percent level (or 1σ),  which is only about half the error spread to get 95 percent confidence</a:t>
            </a:r>
          </a:p>
          <a:p>
            <a:pPr defTabSz="914400" eaLnBrk="0" hangingPunct="0">
              <a:buFontTx/>
              <a:buChar char="•"/>
              <a:tabLst>
                <a:tab pos="457200" algn="l"/>
              </a:tabLst>
              <a:defRPr/>
            </a:pPr>
            <a:r>
              <a:rPr lang="en-US" b="1" dirty="0">
                <a:solidFill>
                  <a:srgbClr val="000000"/>
                </a:solidFill>
                <a:latin typeface="Verdana" pitchFamily="34" charset="0"/>
                <a:ea typeface="+mn-ea"/>
                <a:cs typeface="+mn-cs"/>
              </a:rPr>
              <a:t>Have back up batteries &amp; cables</a:t>
            </a:r>
          </a:p>
          <a:p>
            <a:pPr defTabSz="914400" eaLnBrk="0" hangingPunct="0">
              <a:buFontTx/>
              <a:buChar char="•"/>
              <a:tabLst>
                <a:tab pos="457200" algn="l"/>
              </a:tabLst>
              <a:defRPr/>
            </a:pPr>
            <a:r>
              <a:rPr lang="en-US" b="1" dirty="0">
                <a:solidFill>
                  <a:srgbClr val="000000"/>
                </a:solidFill>
                <a:latin typeface="Verdana" pitchFamily="34" charset="0"/>
                <a:ea typeface="+mn-ea"/>
                <a:cs typeface="+mn-cs"/>
              </a:rPr>
              <a:t>RT doesn’t like tree canopy or tall buildings</a:t>
            </a:r>
          </a:p>
        </p:txBody>
      </p:sp>
    </p:spTree>
    <p:extLst>
      <p:ext uri="{BB962C8B-B14F-4D97-AF65-F5344CB8AC3E}">
        <p14:creationId xmlns:p14="http://schemas.microsoft.com/office/powerpoint/2010/main" val="239375780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9400" y="431512"/>
            <a:ext cx="3720890" cy="584775"/>
          </a:xfrm>
          <a:ln>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200" dirty="0" smtClean="0">
                <a:ln w="11430"/>
                <a:solidFill>
                  <a:srgbClr val="00CC00"/>
                </a:solidFill>
                <a:effectLst>
                  <a:outerShdw blurRad="50800" dist="39000" dir="5460000" algn="tl">
                    <a:srgbClr val="000000">
                      <a:alpha val="38000"/>
                    </a:srgbClr>
                  </a:outerShdw>
                </a:effectLst>
              </a:rPr>
              <a:t>METADATA !</a:t>
            </a:r>
            <a:endParaRPr lang="en-US" sz="3200" dirty="0">
              <a:ln w="11430"/>
              <a:solidFill>
                <a:srgbClr val="00CC00"/>
              </a:solidFill>
              <a:effectLst>
                <a:outerShdw blurRad="50800" dist="39000" dir="5460000" algn="tl">
                  <a:srgbClr val="000000">
                    <a:alpha val="38000"/>
                  </a:srgbClr>
                </a:outerShdw>
              </a:effectLst>
            </a:endParaRPr>
          </a:p>
        </p:txBody>
      </p:sp>
      <p:sp>
        <p:nvSpPr>
          <p:cNvPr id="4" name="TextBox 3"/>
          <p:cNvSpPr txBox="1"/>
          <p:nvPr/>
        </p:nvSpPr>
        <p:spPr>
          <a:xfrm>
            <a:off x="609600" y="914400"/>
            <a:ext cx="8229600" cy="4708525"/>
          </a:xfrm>
          <a:prstGeom prst="rect">
            <a:avLst/>
          </a:prstGeom>
          <a:noFill/>
        </p:spPr>
        <p:txBody>
          <a:bodyPr>
            <a:spAutoFit/>
          </a:bodyPr>
          <a:lstStyle/>
          <a:p>
            <a:pPr defTabSz="914400">
              <a:defRPr/>
            </a:pPr>
            <a:r>
              <a:rPr lang="en-US" sz="2000" b="1" dirty="0">
                <a:solidFill>
                  <a:srgbClr val="000000"/>
                </a:solidFill>
                <a:latin typeface="Verdana" pitchFamily="34" charset="0"/>
                <a:ea typeface="+mn-ea"/>
                <a:cs typeface="+mn-cs"/>
              </a:rPr>
              <a:t>BESIDES ATTRIBUTE FIELDS, THE RT PRACTICIONER MUST KEEP RECORDS OF ITEMS NOT RECORDED IN THE FIELD, FOR INSTANCE:</a:t>
            </a:r>
          </a:p>
          <a:p>
            <a:pPr defTabSz="914400">
              <a:defRPr/>
            </a:pPr>
            <a:endParaRPr lang="en-US" sz="2000" b="1" dirty="0">
              <a:solidFill>
                <a:srgbClr val="000000"/>
              </a:solidFill>
              <a:latin typeface="Verdana" pitchFamily="34" charset="0"/>
              <a:ea typeface="+mn-ea"/>
              <a:cs typeface="+mn-cs"/>
            </a:endParaRPr>
          </a:p>
          <a:p>
            <a:pPr marL="457200" indent="-457200" defTabSz="914400">
              <a:buFont typeface="Wingdings" pitchFamily="2" charset="2"/>
              <a:buChar char="ü"/>
              <a:defRPr/>
            </a:pPr>
            <a:r>
              <a:rPr lang="en-US" sz="2000" b="1" dirty="0">
                <a:solidFill>
                  <a:srgbClr val="333399"/>
                </a:solidFill>
                <a:latin typeface="Verdana" pitchFamily="34" charset="0"/>
                <a:ea typeface="+mn-ea"/>
                <a:cs typeface="+mn-cs"/>
              </a:rPr>
              <a:t>WHAT IS THE SOURCE OF THE DATA?</a:t>
            </a:r>
          </a:p>
          <a:p>
            <a:pPr marL="457200" indent="-457200" defTabSz="914400">
              <a:buFont typeface="Wingdings" pitchFamily="2" charset="2"/>
              <a:buChar char="ü"/>
              <a:defRPr/>
            </a:pPr>
            <a:r>
              <a:rPr lang="en-US" sz="2000" b="1" dirty="0">
                <a:solidFill>
                  <a:srgbClr val="000000"/>
                </a:solidFill>
                <a:latin typeface="Verdana" pitchFamily="34" charset="0"/>
                <a:ea typeface="+mn-ea"/>
                <a:cs typeface="+mn-cs"/>
              </a:rPr>
              <a:t>WHAT WAS THE DATUM/ADJUSTMENT/EPOCH?</a:t>
            </a:r>
          </a:p>
          <a:p>
            <a:pPr marL="457200" indent="-457200" defTabSz="914400">
              <a:buFont typeface="Wingdings" pitchFamily="2" charset="2"/>
              <a:buChar char="ü"/>
              <a:defRPr/>
            </a:pPr>
            <a:r>
              <a:rPr lang="en-US" sz="2000" b="1" dirty="0">
                <a:solidFill>
                  <a:srgbClr val="333399"/>
                </a:solidFill>
                <a:latin typeface="Verdana" pitchFamily="34" charset="0"/>
                <a:ea typeface="+mn-ea"/>
                <a:cs typeface="+mn-cs"/>
              </a:rPr>
              <a:t>WHAT WERE THE FIELD CONDITIONS?</a:t>
            </a:r>
          </a:p>
          <a:p>
            <a:pPr marL="457200" indent="-457200" defTabSz="914400">
              <a:buFont typeface="Wingdings" pitchFamily="2" charset="2"/>
              <a:buChar char="ü"/>
              <a:defRPr/>
            </a:pPr>
            <a:r>
              <a:rPr lang="en-US" sz="2000" b="1" dirty="0">
                <a:solidFill>
                  <a:srgbClr val="000000"/>
                </a:solidFill>
                <a:latin typeface="Verdana" pitchFamily="34" charset="0"/>
                <a:ea typeface="+mn-ea"/>
                <a:cs typeface="+mn-cs"/>
              </a:rPr>
              <a:t>WHAT EQUIPMENT WAS USED, ESPECIALLY- WHAT ANTENNA?</a:t>
            </a:r>
          </a:p>
          <a:p>
            <a:pPr marL="457200" indent="-457200" defTabSz="914400">
              <a:buFont typeface="Wingdings" pitchFamily="2" charset="2"/>
              <a:buChar char="ü"/>
              <a:defRPr/>
            </a:pPr>
            <a:r>
              <a:rPr lang="en-US" sz="2000" b="1" dirty="0">
                <a:solidFill>
                  <a:srgbClr val="333399"/>
                </a:solidFill>
                <a:latin typeface="Verdana" pitchFamily="34" charset="0"/>
                <a:ea typeface="+mn-ea"/>
                <a:cs typeface="+mn-cs"/>
              </a:rPr>
              <a:t>WAS COMMUNICATION SOLID?</a:t>
            </a:r>
          </a:p>
          <a:p>
            <a:pPr marL="457200" indent="-457200" defTabSz="914400">
              <a:buFont typeface="Wingdings" pitchFamily="2" charset="2"/>
              <a:buChar char="ü"/>
              <a:defRPr/>
            </a:pPr>
            <a:r>
              <a:rPr lang="en-US" sz="2000" b="1" dirty="0">
                <a:solidFill>
                  <a:srgbClr val="000000"/>
                </a:solidFill>
                <a:latin typeface="Verdana" pitchFamily="34" charset="0"/>
                <a:ea typeface="+mn-ea"/>
                <a:cs typeface="+mn-cs"/>
              </a:rPr>
              <a:t>WHAT FIRMWARE WAS IN THE RECEIVER &amp; COLLECTOR?</a:t>
            </a:r>
          </a:p>
          <a:p>
            <a:pPr marL="457200" indent="-457200" defTabSz="914400">
              <a:buFont typeface="Wingdings" pitchFamily="2" charset="2"/>
              <a:buChar char="ü"/>
              <a:defRPr/>
            </a:pPr>
            <a:r>
              <a:rPr lang="en-US" sz="2000" b="1" dirty="0">
                <a:solidFill>
                  <a:srgbClr val="333399"/>
                </a:solidFill>
                <a:latin typeface="Verdana" pitchFamily="34" charset="0"/>
                <a:ea typeface="+mn-ea"/>
                <a:cs typeface="+mn-cs"/>
              </a:rPr>
              <a:t>WERE ANY GUIDELINES USED FOR COLLECTION?</a:t>
            </a:r>
            <a:endParaRPr lang="en-US" sz="2000" b="1" dirty="0">
              <a:solidFill>
                <a:srgbClr val="000000"/>
              </a:solidFill>
              <a:latin typeface="Verdana" pitchFamily="34" charset="0"/>
              <a:ea typeface="+mn-ea"/>
              <a:cs typeface="+mn-cs"/>
            </a:endParaRPr>
          </a:p>
          <a:p>
            <a:pPr marL="457200" indent="-457200" defTabSz="914400">
              <a:buFont typeface="Wingdings" pitchFamily="2" charset="2"/>
              <a:buChar char="ü"/>
              <a:defRPr/>
            </a:pPr>
            <a:r>
              <a:rPr lang="en-US" sz="2000" b="1" dirty="0">
                <a:solidFill>
                  <a:srgbClr val="000000"/>
                </a:solidFill>
                <a:latin typeface="Verdana" pitchFamily="34" charset="0"/>
                <a:ea typeface="+mn-ea"/>
                <a:cs typeface="+mn-cs"/>
              </a:rPr>
              <a:t>WHAT REDUNDANCY, IF ANY, WAS USED?</a:t>
            </a:r>
          </a:p>
          <a:p>
            <a:pPr marL="457200" indent="-457200" defTabSz="914400">
              <a:buFont typeface="Wingdings" pitchFamily="2" charset="2"/>
              <a:buChar char="ü"/>
              <a:defRPr/>
            </a:pPr>
            <a:r>
              <a:rPr lang="en-US" sz="2000" b="1" dirty="0">
                <a:solidFill>
                  <a:srgbClr val="333399"/>
                </a:solidFill>
                <a:latin typeface="Verdana" pitchFamily="34" charset="0"/>
                <a:ea typeface="+mn-ea"/>
                <a:cs typeface="+mn-cs"/>
              </a:rPr>
              <a:t>WERE ANY PASSIVE MARKS CONSTRAINED?</a:t>
            </a:r>
            <a:endParaRPr lang="en-US" sz="2000" b="1" dirty="0">
              <a:solidFill>
                <a:srgbClr val="000000"/>
              </a:solidFill>
              <a:latin typeface="Verdana" pitchFamily="34" charset="0"/>
              <a:ea typeface="+mn-ea"/>
              <a:cs typeface="+mn-cs"/>
            </a:endParaRPr>
          </a:p>
        </p:txBody>
      </p:sp>
      <p:sp>
        <p:nvSpPr>
          <p:cNvPr id="155652" name="TextBox 4"/>
          <p:cNvSpPr txBox="1">
            <a:spLocks noChangeArrowheads="1"/>
          </p:cNvSpPr>
          <p:nvPr/>
        </p:nvSpPr>
        <p:spPr bwMode="auto">
          <a:xfrm>
            <a:off x="228600" y="5715000"/>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defTabSz="914400" eaLnBrk="1" hangingPunct="1"/>
            <a:r>
              <a:rPr lang="en-US" altLang="en-US" sz="2000" smtClean="0">
                <a:solidFill>
                  <a:srgbClr val="00B050"/>
                </a:solidFill>
                <a:ea typeface="+mn-ea"/>
                <a:cs typeface="+mn-cs"/>
              </a:rPr>
              <a:t>(GOOD IDEA TO CREATE A TABLULAR CHECK LIST FORM)</a:t>
            </a:r>
          </a:p>
        </p:txBody>
      </p:sp>
    </p:spTree>
    <p:extLst>
      <p:ext uri="{BB962C8B-B14F-4D97-AF65-F5344CB8AC3E}">
        <p14:creationId xmlns:p14="http://schemas.microsoft.com/office/powerpoint/2010/main" val="2494095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3600" b="1" smtClean="0">
                <a:latin typeface="Times New Roman" pitchFamily="18" charset="0"/>
                <a:cs typeface="Times New Roman" pitchFamily="18" charset="0"/>
              </a:rPr>
              <a:t>Precision vs. Accuracy measurement from RTN correctors</a:t>
            </a:r>
          </a:p>
        </p:txBody>
      </p:sp>
      <p:sp>
        <p:nvSpPr>
          <p:cNvPr id="4099" name="Content Placeholder 2"/>
          <p:cNvSpPr>
            <a:spLocks noGrp="1"/>
          </p:cNvSpPr>
          <p:nvPr>
            <p:ph idx="1"/>
          </p:nvPr>
        </p:nvSpPr>
        <p:spPr>
          <a:xfrm>
            <a:off x="3810000" y="1295400"/>
            <a:ext cx="5334000" cy="5562600"/>
          </a:xfrm>
        </p:spPr>
        <p:txBody>
          <a:bodyPr/>
          <a:lstStyle/>
          <a:p>
            <a:pPr>
              <a:buFont typeface="Arial" charset="0"/>
              <a:buNone/>
            </a:pPr>
            <a:r>
              <a:rPr lang="en-US" altLang="en-US" b="1" smtClean="0"/>
              <a:t>	More questions?</a:t>
            </a:r>
          </a:p>
          <a:p>
            <a:r>
              <a:rPr lang="en-US" altLang="en-US" sz="2800" smtClean="0"/>
              <a:t>Is there systematic bias, multipath, and atmospheric errors to overcome?  </a:t>
            </a:r>
            <a:r>
              <a:rPr lang="en-US" altLang="en-US" sz="2800" smtClean="0">
                <a:solidFill>
                  <a:srgbClr val="C00000"/>
                </a:solidFill>
              </a:rPr>
              <a:t>Always some!</a:t>
            </a:r>
          </a:p>
          <a:p>
            <a:endParaRPr lang="en-US" altLang="en-US" sz="2800" smtClean="0">
              <a:solidFill>
                <a:srgbClr val="C00000"/>
              </a:solidFill>
            </a:endParaRPr>
          </a:p>
          <a:p>
            <a:r>
              <a:rPr lang="en-US" altLang="en-US" sz="2800" smtClean="0"/>
              <a:t>How is the accepted true (accurate) position determined?</a:t>
            </a:r>
          </a:p>
          <a:p>
            <a:endParaRPr lang="en-US" altLang="en-US" smtClean="0"/>
          </a:p>
          <a:p>
            <a:endParaRPr lang="en-US" altLang="en-US" smtClean="0"/>
          </a:p>
          <a:p>
            <a:pPr>
              <a:buFont typeface="Arial" charset="0"/>
              <a:buNone/>
            </a:pPr>
            <a:endParaRPr lang="en-US" altLang="en-US" smtClean="0"/>
          </a:p>
          <a:p>
            <a:pPr>
              <a:buFont typeface="Arial" charset="0"/>
              <a:buNone/>
            </a:pPr>
            <a:endParaRPr lang="en-US" altLang="en-US" smtClean="0"/>
          </a:p>
        </p:txBody>
      </p:sp>
      <p:pic>
        <p:nvPicPr>
          <p:cNvPr id="4100" name="Picture 2" descr="http://caprc.com/gfx/precis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38004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4"/>
          <p:cNvSpPr txBox="1">
            <a:spLocks noChangeArrowheads="1"/>
          </p:cNvSpPr>
          <p:nvPr/>
        </p:nvSpPr>
        <p:spPr bwMode="auto">
          <a:xfrm>
            <a:off x="4343400" y="55626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US" altLang="en-US" sz="2400" b="1" i="1" u="sng" smtClean="0">
                <a:solidFill>
                  <a:srgbClr val="C00000"/>
                </a:solidFill>
                <a:cs typeface="+mn-cs"/>
              </a:rPr>
              <a:t>Accurate - Accepted truth</a:t>
            </a:r>
          </a:p>
        </p:txBody>
      </p:sp>
      <p:cxnSp>
        <p:nvCxnSpPr>
          <p:cNvPr id="7" name="Straight Arrow Connector 6"/>
          <p:cNvCxnSpPr/>
          <p:nvPr/>
        </p:nvCxnSpPr>
        <p:spPr>
          <a:xfrm flipH="1" flipV="1">
            <a:off x="2895600" y="3200400"/>
            <a:ext cx="1905000" cy="2743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3" name="TextBox 7"/>
          <p:cNvSpPr txBox="1">
            <a:spLocks noChangeArrowheads="1"/>
          </p:cNvSpPr>
          <p:nvPr/>
        </p:nvSpPr>
        <p:spPr bwMode="auto">
          <a:xfrm>
            <a:off x="0" y="6442075"/>
            <a:ext cx="427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mtClean="0">
                <a:solidFill>
                  <a:prstClr val="black"/>
                </a:solidFill>
                <a:cs typeface="+mn-cs"/>
                <a:hlinkClick r:id="rId4"/>
              </a:rPr>
              <a:t> </a:t>
            </a:r>
            <a:r>
              <a:rPr lang="en-US" altLang="en-US" sz="1200" smtClean="0">
                <a:solidFill>
                  <a:prstClr val="black"/>
                </a:solidFill>
                <a:cs typeface="+mn-cs"/>
                <a:hlinkClick r:id="rId4"/>
              </a:rPr>
              <a:t>Courtesy www.calguns.net</a:t>
            </a:r>
            <a:endParaRPr lang="en-US" altLang="en-US" sz="1200" smtClean="0">
              <a:solidFill>
                <a:prstClr val="black"/>
              </a:solidFill>
              <a:cs typeface="+mn-cs"/>
            </a:endParaRPr>
          </a:p>
        </p:txBody>
      </p:sp>
    </p:spTree>
    <p:extLst>
      <p:ext uri="{BB962C8B-B14F-4D97-AF65-F5344CB8AC3E}">
        <p14:creationId xmlns:p14="http://schemas.microsoft.com/office/powerpoint/2010/main" val="363832557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363684"/>
            <a:ext cx="8991600" cy="2899255"/>
          </a:xfrm>
          <a:ln>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b="1" u="sng" dirty="0" smtClean="0">
                <a:ln w="11430"/>
                <a:solidFill>
                  <a:srgbClr val="FF0000"/>
                </a:solidFill>
                <a:effectLst>
                  <a:outerShdw blurRad="50800" dist="39000" dir="5460000" algn="tl">
                    <a:srgbClr val="000000">
                      <a:alpha val="38000"/>
                    </a:srgbClr>
                  </a:outerShdw>
                </a:effectLst>
              </a:rPr>
              <a:t>COMMUNICATIONS:</a:t>
            </a:r>
            <a:r>
              <a:rPr lang="en-US" sz="2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u="sng" dirty="0" smtClean="0">
                <a:ln w="11430"/>
                <a:solidFill>
                  <a:schemeClr val="tx1">
                    <a:lumMod val="60000"/>
                    <a:lumOff val="40000"/>
                  </a:schemeClr>
                </a:solidFill>
                <a:effectLst>
                  <a:outerShdw blurRad="50800" dist="39000" dir="5460000" algn="tl">
                    <a:srgbClr val="000000">
                      <a:alpha val="38000"/>
                    </a:srgbClr>
                  </a:outerShdw>
                </a:effectLst>
              </a:rPr>
              <a:t>THE KEY TO SUCCESS</a:t>
            </a:r>
            <a:r>
              <a:rPr lang="en-US" sz="2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2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sz="2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defRPr/>
            </a:pPr>
            <a:r>
              <a:rPr lang="en-US" sz="2400" b="1" u="sng" dirty="0" smtClean="0">
                <a:ln w="11430"/>
                <a:solidFill>
                  <a:srgbClr val="FF0000"/>
                </a:solidFill>
                <a:effectLst>
                  <a:outerShdw blurRad="50800" dist="39000" dir="5460000" algn="tl">
                    <a:srgbClr val="000000">
                      <a:alpha val="38000"/>
                    </a:srgbClr>
                  </a:outerShdw>
                </a:effectLst>
              </a:rPr>
              <a:t>CHECK SHOT: </a:t>
            </a:r>
            <a:r>
              <a:rPr lang="en-US" sz="2400" b="1" u="sng" dirty="0" smtClean="0">
                <a:ln w="11430"/>
                <a:solidFill>
                  <a:schemeClr val="tx1">
                    <a:lumMod val="60000"/>
                    <a:lumOff val="40000"/>
                  </a:schemeClr>
                </a:solidFill>
                <a:effectLst>
                  <a:outerShdw blurRad="50800" dist="39000" dir="5460000" algn="tl">
                    <a:srgbClr val="000000">
                      <a:alpha val="38000"/>
                    </a:srgbClr>
                  </a:outerShdw>
                </a:effectLst>
              </a:rPr>
              <a:t>FIRST BEFORE NEW WORK</a:t>
            </a:r>
            <a:br>
              <a:rPr lang="en-US" sz="2400" b="1" u="sng" dirty="0" smtClean="0">
                <a:ln w="11430"/>
                <a:solidFill>
                  <a:schemeClr val="tx1">
                    <a:lumMod val="60000"/>
                    <a:lumOff val="40000"/>
                  </a:schemeClr>
                </a:solidFill>
                <a:effectLst>
                  <a:outerShdw blurRad="50800" dist="39000" dir="5460000" algn="tl">
                    <a:srgbClr val="000000">
                      <a:alpha val="38000"/>
                    </a:srgbClr>
                  </a:outerShdw>
                </a:effectLst>
              </a:rPr>
            </a:br>
            <a:endParaRPr lang="en-US" sz="2400" b="1" u="sng" dirty="0" smtClean="0">
              <a:ln w="11430"/>
              <a:solidFill>
                <a:schemeClr val="tx1">
                  <a:lumMod val="60000"/>
                  <a:lumOff val="40000"/>
                </a:schemeClr>
              </a:solidFill>
              <a:effectLst>
                <a:outerShdw blurRad="50800" dist="39000" dir="5460000" algn="tl">
                  <a:srgbClr val="000000">
                    <a:alpha val="38000"/>
                  </a:srgbClr>
                </a:outerShdw>
              </a:effectLst>
            </a:endParaRPr>
          </a:p>
          <a:p>
            <a:pPr>
              <a:defRPr/>
            </a:pPr>
            <a:r>
              <a:rPr lang="en-US" sz="2400" b="1" u="sng" dirty="0" smtClean="0">
                <a:ln w="11430"/>
                <a:solidFill>
                  <a:srgbClr val="FF0000"/>
                </a:solidFill>
                <a:effectLst>
                  <a:outerShdw blurRad="50800" dist="39000" dir="5460000" algn="tl">
                    <a:srgbClr val="000000">
                      <a:alpha val="38000"/>
                    </a:srgbClr>
                  </a:outerShdw>
                </a:effectLst>
              </a:rPr>
              <a:t>REDUNDANCY:</a:t>
            </a:r>
            <a:r>
              <a:rPr lang="en-US" sz="2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u="sng" dirty="0" smtClean="0">
                <a:ln w="11430"/>
                <a:solidFill>
                  <a:schemeClr val="tx1">
                    <a:lumMod val="60000"/>
                    <a:lumOff val="40000"/>
                  </a:schemeClr>
                </a:solidFill>
                <a:effectLst>
                  <a:outerShdw blurRad="50800" dist="39000" dir="5460000" algn="tl">
                    <a:srgbClr val="000000">
                      <a:alpha val="38000"/>
                    </a:srgbClr>
                  </a:outerShdw>
                </a:effectLst>
              </a:rPr>
              <a:t>FOR CONFIDENCE</a:t>
            </a:r>
            <a:r>
              <a:rPr lang="en-US" sz="2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2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sz="2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defRPr/>
            </a:pPr>
            <a:r>
              <a:rPr lang="en-US" sz="2400" b="1" u="sng" dirty="0" smtClean="0">
                <a:ln w="11430"/>
                <a:solidFill>
                  <a:srgbClr val="FF0000"/>
                </a:solidFill>
                <a:effectLst>
                  <a:outerShdw blurRad="50800" dist="39000" dir="5460000" algn="tl">
                    <a:srgbClr val="000000">
                      <a:alpha val="38000"/>
                    </a:srgbClr>
                  </a:outerShdw>
                </a:effectLst>
              </a:rPr>
              <a:t>MULTIPATH:</a:t>
            </a:r>
            <a:r>
              <a:rPr lang="en-US" sz="2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u="sng" dirty="0" smtClean="0">
                <a:ln w="11430"/>
                <a:solidFill>
                  <a:schemeClr val="tx1">
                    <a:lumMod val="60000"/>
                    <a:lumOff val="40000"/>
                  </a:schemeClr>
                </a:solidFill>
                <a:effectLst>
                  <a:outerShdw blurRad="50800" dist="39000" dir="5460000" algn="tl">
                    <a:srgbClr val="000000">
                      <a:alpha val="38000"/>
                    </a:srgbClr>
                  </a:outerShdw>
                </a:effectLst>
              </a:rPr>
              <a:t>AVOID UNSUITABLE CONDITIONS</a:t>
            </a:r>
            <a:endParaRPr lang="en-US" sz="2400" b="1" dirty="0">
              <a:ln w="11430"/>
              <a:solidFill>
                <a:schemeClr val="tx1">
                  <a:lumMod val="60000"/>
                  <a:lumOff val="40000"/>
                </a:schemeClr>
              </a:solidFill>
              <a:effectLst>
                <a:outerShdw blurRad="50800" dist="39000" dir="5460000" algn="tl">
                  <a:srgbClr val="000000">
                    <a:alpha val="38000"/>
                  </a:srgbClr>
                </a:outerShdw>
              </a:effectLst>
            </a:endParaRPr>
          </a:p>
        </p:txBody>
      </p:sp>
      <p:pic>
        <p:nvPicPr>
          <p:cNvPr id="157699" name="Picture 2" descr="C:\Presentations\pics\RTN.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813" y="4225925"/>
            <a:ext cx="3294062"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p:nvPr>
        </p:nvSpPr>
        <p:spPr>
          <a:xfrm>
            <a:off x="457200" y="623888"/>
            <a:ext cx="8458200" cy="609600"/>
          </a:xfrm>
        </p:spPr>
        <p:txBody>
          <a:bodyPr>
            <a:normAutofit fontScale="90000"/>
          </a:bodyPr>
          <a:lstStyle/>
          <a:p>
            <a:pPr>
              <a:defRPr/>
            </a:pPr>
            <a:r>
              <a:rPr lang="en-US" sz="2800" dirty="0" smtClean="0"/>
              <a:t>THE QUICK SUMMARY BOILED DOWN:</a:t>
            </a:r>
            <a:br>
              <a:rPr lang="en-US" sz="2800" dirty="0" smtClean="0"/>
            </a:br>
            <a:r>
              <a:rPr lang="en-US" sz="2800" dirty="0" smtClean="0"/>
              <a:t>FOUR CARDINAL RULES FOR RT POSITIONING</a:t>
            </a:r>
          </a:p>
        </p:txBody>
      </p:sp>
      <p:sp>
        <p:nvSpPr>
          <p:cNvPr id="6" name="TextBox 5"/>
          <p:cNvSpPr txBox="1"/>
          <p:nvPr/>
        </p:nvSpPr>
        <p:spPr>
          <a:xfrm>
            <a:off x="442356" y="4446320"/>
            <a:ext cx="5120244" cy="16312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914400" eaLnBrk="0" hangingPunct="0">
              <a:defRPr/>
            </a:pPr>
            <a:r>
              <a:rPr lang="en-US" sz="2000" b="1" spc="50" dirty="0">
                <a:ln w="11430"/>
                <a:solidFill>
                  <a:srgbClr val="000000">
                    <a:lumMod val="60000"/>
                    <a:lumOff val="40000"/>
                  </a:srgbClr>
                </a:solidFill>
                <a:effectLst>
                  <a:outerShdw blurRad="76200" dist="50800" dir="5400000" algn="tl" rotWithShape="0">
                    <a:srgbClr val="000000">
                      <a:alpha val="65000"/>
                    </a:srgbClr>
                  </a:outerShdw>
                </a:effectLst>
                <a:latin typeface="Verdana" pitchFamily="34" charset="0"/>
                <a:ea typeface="+mn-ea"/>
                <a:cs typeface="+mn-cs"/>
              </a:rPr>
              <a:t>≥200 RTN WORLDWIDE</a:t>
            </a:r>
          </a:p>
          <a:p>
            <a:pPr defTabSz="914400" eaLnBrk="0" hangingPunct="0">
              <a:defRPr/>
            </a:pPr>
            <a:r>
              <a:rPr lang="en-US" sz="2000" b="1" spc="50" dirty="0">
                <a:ln w="11430"/>
                <a:solidFill>
                  <a:srgbClr val="000000">
                    <a:lumMod val="60000"/>
                    <a:lumOff val="40000"/>
                  </a:srgbClr>
                </a:solidFill>
                <a:effectLst>
                  <a:outerShdw blurRad="76200" dist="50800" dir="5400000" algn="tl" rotWithShape="0">
                    <a:srgbClr val="000000">
                      <a:alpha val="65000"/>
                    </a:srgbClr>
                  </a:outerShdw>
                </a:effectLst>
                <a:latin typeface="Verdana" pitchFamily="34" charset="0"/>
                <a:ea typeface="+mn-ea"/>
                <a:cs typeface="+mn-cs"/>
              </a:rPr>
              <a:t>    ≥80 RTN IN THE USA</a:t>
            </a:r>
          </a:p>
          <a:p>
            <a:pPr defTabSz="914400" eaLnBrk="0" hangingPunct="0">
              <a:defRPr/>
            </a:pPr>
            <a:r>
              <a:rPr lang="en-US" sz="2000" b="1" spc="50" dirty="0">
                <a:ln w="11430"/>
                <a:solidFill>
                  <a:srgbClr val="000000">
                    <a:lumMod val="60000"/>
                    <a:lumOff val="40000"/>
                  </a:srgbClr>
                </a:solidFill>
                <a:effectLst>
                  <a:outerShdw blurRad="76200" dist="50800" dir="5400000" algn="tl" rotWithShape="0">
                    <a:srgbClr val="000000">
                      <a:alpha val="65000"/>
                    </a:srgbClr>
                  </a:outerShdw>
                </a:effectLst>
                <a:latin typeface="Verdana" pitchFamily="34" charset="0"/>
                <a:ea typeface="+mn-ea"/>
                <a:cs typeface="+mn-cs"/>
              </a:rPr>
              <a:t>       ≥37 DOT WITH STATEWIDE              	NETWORKS OPERATING 	OR PLANNED</a:t>
            </a:r>
          </a:p>
        </p:txBody>
      </p:sp>
    </p:spTree>
    <p:extLst>
      <p:ext uri="{BB962C8B-B14F-4D97-AF65-F5344CB8AC3E}">
        <p14:creationId xmlns:p14="http://schemas.microsoft.com/office/powerpoint/2010/main" val="1240640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RTK Observation Procedures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Initialize “in the clear”</a:t>
            </a:r>
          </a:p>
          <a:p>
            <a:pPr marL="514350" indent="-514350">
              <a:buFont typeface="+mj-lt"/>
              <a:buAutoNum type="arabicPeriod"/>
            </a:pPr>
            <a:r>
              <a:rPr lang="en-US" dirty="0" smtClean="0"/>
              <a:t>Observe as “control” for 60 epochs</a:t>
            </a:r>
          </a:p>
          <a:p>
            <a:pPr marL="514350" indent="-514350">
              <a:buFont typeface="+mj-lt"/>
              <a:buAutoNum type="arabicPeriod"/>
            </a:pPr>
            <a:r>
              <a:rPr lang="en-US" dirty="0" smtClean="0"/>
              <a:t>Monitor RMS</a:t>
            </a:r>
          </a:p>
          <a:p>
            <a:pPr marL="514350" indent="-514350">
              <a:buFont typeface="+mj-lt"/>
              <a:buAutoNum type="arabicPeriod"/>
            </a:pPr>
            <a:r>
              <a:rPr lang="en-US" dirty="0" smtClean="0"/>
              <a:t>Enter feature and attribute information</a:t>
            </a:r>
          </a:p>
          <a:p>
            <a:pPr marL="514350" indent="-514350">
              <a:buFont typeface="+mj-lt"/>
              <a:buAutoNum type="arabicPeriod"/>
            </a:pPr>
            <a:r>
              <a:rPr lang="en-US" dirty="0" smtClean="0"/>
              <a:t>Store point</a:t>
            </a:r>
          </a:p>
          <a:p>
            <a:pPr marL="514350" indent="-514350">
              <a:buFont typeface="+mj-lt"/>
              <a:buAutoNum type="arabicPeriod"/>
            </a:pPr>
            <a:r>
              <a:rPr lang="en-US" dirty="0" smtClean="0"/>
              <a:t>Repeat steps 1-5 (4 hours later/next day), consider initializing using a different CORS</a:t>
            </a:r>
          </a:p>
          <a:p>
            <a:pPr marL="514350" indent="-514350">
              <a:buNone/>
            </a:pPr>
            <a:endParaRPr lang="en-US" dirty="0" smtClean="0"/>
          </a:p>
          <a:p>
            <a:endParaRPr lang="en-US" dirty="0"/>
          </a:p>
        </p:txBody>
      </p:sp>
    </p:spTree>
    <p:extLst>
      <p:ext uri="{BB962C8B-B14F-4D97-AF65-F5344CB8AC3E}">
        <p14:creationId xmlns:p14="http://schemas.microsoft.com/office/powerpoint/2010/main" val="7625859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04800"/>
            <a:ext cx="8229600" cy="1905000"/>
          </a:xfrm>
        </p:spPr>
        <p:txBody>
          <a:bodyPr/>
          <a:lstStyle/>
          <a:p>
            <a:r>
              <a:rPr lang="en-US" altLang="en-US" sz="2800" b="1" smtClean="0">
                <a:latin typeface="Times New Roman" pitchFamily="18" charset="0"/>
                <a:cs typeface="Times New Roman" pitchFamily="18" charset="0"/>
              </a:rPr>
              <a:t>GNSS Errors and bias while observing a mark -</a:t>
            </a:r>
            <a:br>
              <a:rPr lang="en-US" altLang="en-US" sz="2800" b="1" smtClean="0">
                <a:latin typeface="Times New Roman" pitchFamily="18" charset="0"/>
                <a:cs typeface="Times New Roman" pitchFamily="18" charset="0"/>
              </a:rPr>
            </a:br>
            <a:r>
              <a:rPr lang="en-US" altLang="en-US" sz="2800" b="1" smtClean="0">
                <a:latin typeface="Times New Roman" pitchFamily="18" charset="0"/>
                <a:cs typeface="Times New Roman" pitchFamily="18" charset="0"/>
              </a:rPr>
              <a:t>to some degree always present and ever changing</a:t>
            </a:r>
          </a:p>
        </p:txBody>
      </p:sp>
      <p:pic>
        <p:nvPicPr>
          <p:cNvPr id="5123" name="Picture 2" descr="https://encrypted-tbn2.gstatic.com/images?q=tbn:ANd9GcTBWHlpsrySwhrMZ2pCOJvcptULP3Iop-46xCQ1BD1kxw1TXg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2133600"/>
            <a:ext cx="9139237"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3"/>
          <p:cNvSpPr txBox="1">
            <a:spLocks noChangeArrowheads="1"/>
          </p:cNvSpPr>
          <p:nvPr/>
        </p:nvSpPr>
        <p:spPr bwMode="auto">
          <a:xfrm>
            <a:off x="4763" y="6488113"/>
            <a:ext cx="56340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1200" smtClean="0">
                <a:solidFill>
                  <a:prstClr val="black"/>
                </a:solidFill>
                <a:cs typeface="+mn-cs"/>
                <a:hlinkClick r:id="rId4"/>
              </a:rPr>
              <a:t>Curtosy www.advanced-web-metrics.com</a:t>
            </a:r>
            <a:endParaRPr lang="en-US" altLang="en-US" sz="1200" smtClean="0">
              <a:solidFill>
                <a:prstClr val="black"/>
              </a:solidFill>
              <a:cs typeface="+mn-cs"/>
            </a:endParaRPr>
          </a:p>
        </p:txBody>
      </p:sp>
      <p:grpSp>
        <p:nvGrpSpPr>
          <p:cNvPr id="5125" name="Group 281"/>
          <p:cNvGrpSpPr>
            <a:grpSpLocks/>
          </p:cNvGrpSpPr>
          <p:nvPr/>
        </p:nvGrpSpPr>
        <p:grpSpPr bwMode="auto">
          <a:xfrm>
            <a:off x="7904163" y="2352675"/>
            <a:ext cx="533400" cy="1139825"/>
            <a:chOff x="3391" y="2275"/>
            <a:chExt cx="222" cy="574"/>
          </a:xfrm>
        </p:grpSpPr>
        <p:sp>
          <p:nvSpPr>
            <p:cNvPr id="5402" name="Freeform 282"/>
            <p:cNvSpPr>
              <a:spLocks/>
            </p:cNvSpPr>
            <p:nvPr/>
          </p:nvSpPr>
          <p:spPr bwMode="auto">
            <a:xfrm>
              <a:off x="3509" y="2514"/>
              <a:ext cx="100" cy="84"/>
            </a:xfrm>
            <a:custGeom>
              <a:avLst/>
              <a:gdLst>
                <a:gd name="T0" fmla="*/ 91 w 100"/>
                <a:gd name="T1" fmla="*/ 0 h 84"/>
                <a:gd name="T2" fmla="*/ 52 w 100"/>
                <a:gd name="T3" fmla="*/ 11 h 84"/>
                <a:gd name="T4" fmla="*/ 41 w 100"/>
                <a:gd name="T5" fmla="*/ 19 h 84"/>
                <a:gd name="T6" fmla="*/ 22 w 100"/>
                <a:gd name="T7" fmla="*/ 31 h 84"/>
                <a:gd name="T8" fmla="*/ 5 w 100"/>
                <a:gd name="T9" fmla="*/ 37 h 84"/>
                <a:gd name="T10" fmla="*/ 5 w 100"/>
                <a:gd name="T11" fmla="*/ 45 h 84"/>
                <a:gd name="T12" fmla="*/ 2 w 100"/>
                <a:gd name="T13" fmla="*/ 51 h 84"/>
                <a:gd name="T14" fmla="*/ 1 w 100"/>
                <a:gd name="T15" fmla="*/ 55 h 84"/>
                <a:gd name="T16" fmla="*/ 0 w 100"/>
                <a:gd name="T17" fmla="*/ 62 h 84"/>
                <a:gd name="T18" fmla="*/ 0 w 100"/>
                <a:gd name="T19" fmla="*/ 71 h 84"/>
                <a:gd name="T20" fmla="*/ 3 w 100"/>
                <a:gd name="T21" fmla="*/ 74 h 84"/>
                <a:gd name="T22" fmla="*/ 7 w 100"/>
                <a:gd name="T23" fmla="*/ 75 h 84"/>
                <a:gd name="T24" fmla="*/ 29 w 100"/>
                <a:gd name="T25" fmla="*/ 82 h 84"/>
                <a:gd name="T26" fmla="*/ 40 w 100"/>
                <a:gd name="T27" fmla="*/ 83 h 84"/>
                <a:gd name="T28" fmla="*/ 56 w 100"/>
                <a:gd name="T29" fmla="*/ 82 h 84"/>
                <a:gd name="T30" fmla="*/ 76 w 100"/>
                <a:gd name="T31" fmla="*/ 77 h 84"/>
                <a:gd name="T32" fmla="*/ 86 w 100"/>
                <a:gd name="T33" fmla="*/ 74 h 84"/>
                <a:gd name="T34" fmla="*/ 93 w 100"/>
                <a:gd name="T35" fmla="*/ 65 h 84"/>
                <a:gd name="T36" fmla="*/ 99 w 100"/>
                <a:gd name="T37" fmla="*/ 44 h 84"/>
                <a:gd name="T38" fmla="*/ 96 w 100"/>
                <a:gd name="T39" fmla="*/ 10 h 84"/>
                <a:gd name="T40" fmla="*/ 95 w 100"/>
                <a:gd name="T41" fmla="*/ 0 h 84"/>
                <a:gd name="T42" fmla="*/ 91 w 100"/>
                <a:gd name="T43" fmla="*/ 0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
                <a:gd name="T67" fmla="*/ 0 h 84"/>
                <a:gd name="T68" fmla="*/ 100 w 100"/>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 h="84">
                  <a:moveTo>
                    <a:pt x="91" y="0"/>
                  </a:moveTo>
                  <a:lnTo>
                    <a:pt x="52" y="11"/>
                  </a:lnTo>
                  <a:lnTo>
                    <a:pt x="41" y="19"/>
                  </a:lnTo>
                  <a:lnTo>
                    <a:pt x="22" y="31"/>
                  </a:lnTo>
                  <a:lnTo>
                    <a:pt x="5" y="37"/>
                  </a:lnTo>
                  <a:lnTo>
                    <a:pt x="5" y="45"/>
                  </a:lnTo>
                  <a:lnTo>
                    <a:pt x="2" y="51"/>
                  </a:lnTo>
                  <a:lnTo>
                    <a:pt x="1" y="55"/>
                  </a:lnTo>
                  <a:lnTo>
                    <a:pt x="0" y="62"/>
                  </a:lnTo>
                  <a:lnTo>
                    <a:pt x="0" y="71"/>
                  </a:lnTo>
                  <a:lnTo>
                    <a:pt x="3" y="74"/>
                  </a:lnTo>
                  <a:lnTo>
                    <a:pt x="7" y="75"/>
                  </a:lnTo>
                  <a:lnTo>
                    <a:pt x="29" y="82"/>
                  </a:lnTo>
                  <a:lnTo>
                    <a:pt x="40" y="83"/>
                  </a:lnTo>
                  <a:lnTo>
                    <a:pt x="56" y="82"/>
                  </a:lnTo>
                  <a:lnTo>
                    <a:pt x="76" y="77"/>
                  </a:lnTo>
                  <a:lnTo>
                    <a:pt x="86" y="74"/>
                  </a:lnTo>
                  <a:lnTo>
                    <a:pt x="93" y="65"/>
                  </a:lnTo>
                  <a:lnTo>
                    <a:pt x="99" y="44"/>
                  </a:lnTo>
                  <a:lnTo>
                    <a:pt x="96" y="10"/>
                  </a:lnTo>
                  <a:lnTo>
                    <a:pt x="95" y="0"/>
                  </a:lnTo>
                  <a:lnTo>
                    <a:pt x="91" y="0"/>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03" name="Freeform 283"/>
            <p:cNvSpPr>
              <a:spLocks/>
            </p:cNvSpPr>
            <p:nvPr/>
          </p:nvSpPr>
          <p:spPr bwMode="auto">
            <a:xfrm>
              <a:off x="3486" y="2374"/>
              <a:ext cx="127" cy="154"/>
            </a:xfrm>
            <a:custGeom>
              <a:avLst/>
              <a:gdLst>
                <a:gd name="T0" fmla="*/ 119 w 127"/>
                <a:gd name="T1" fmla="*/ 140 h 154"/>
                <a:gd name="T2" fmla="*/ 117 w 127"/>
                <a:gd name="T3" fmla="*/ 133 h 154"/>
                <a:gd name="T4" fmla="*/ 116 w 127"/>
                <a:gd name="T5" fmla="*/ 128 h 154"/>
                <a:gd name="T6" fmla="*/ 117 w 127"/>
                <a:gd name="T7" fmla="*/ 126 h 154"/>
                <a:gd name="T8" fmla="*/ 117 w 127"/>
                <a:gd name="T9" fmla="*/ 123 h 154"/>
                <a:gd name="T10" fmla="*/ 117 w 127"/>
                <a:gd name="T11" fmla="*/ 120 h 154"/>
                <a:gd name="T12" fmla="*/ 117 w 127"/>
                <a:gd name="T13" fmla="*/ 111 h 154"/>
                <a:gd name="T14" fmla="*/ 120 w 127"/>
                <a:gd name="T15" fmla="*/ 102 h 154"/>
                <a:gd name="T16" fmla="*/ 126 w 127"/>
                <a:gd name="T17" fmla="*/ 91 h 154"/>
                <a:gd name="T18" fmla="*/ 124 w 127"/>
                <a:gd name="T19" fmla="*/ 70 h 154"/>
                <a:gd name="T20" fmla="*/ 121 w 127"/>
                <a:gd name="T21" fmla="*/ 58 h 154"/>
                <a:gd name="T22" fmla="*/ 120 w 127"/>
                <a:gd name="T23" fmla="*/ 56 h 154"/>
                <a:gd name="T24" fmla="*/ 117 w 127"/>
                <a:gd name="T25" fmla="*/ 49 h 154"/>
                <a:gd name="T26" fmla="*/ 112 w 127"/>
                <a:gd name="T27" fmla="*/ 41 h 154"/>
                <a:gd name="T28" fmla="*/ 104 w 127"/>
                <a:gd name="T29" fmla="*/ 28 h 154"/>
                <a:gd name="T30" fmla="*/ 97 w 127"/>
                <a:gd name="T31" fmla="*/ 21 h 154"/>
                <a:gd name="T32" fmla="*/ 93 w 127"/>
                <a:gd name="T33" fmla="*/ 18 h 154"/>
                <a:gd name="T34" fmla="*/ 87 w 127"/>
                <a:gd name="T35" fmla="*/ 7 h 154"/>
                <a:gd name="T36" fmla="*/ 82 w 127"/>
                <a:gd name="T37" fmla="*/ 0 h 154"/>
                <a:gd name="T38" fmla="*/ 81 w 127"/>
                <a:gd name="T39" fmla="*/ 1 h 154"/>
                <a:gd name="T40" fmla="*/ 78 w 127"/>
                <a:gd name="T41" fmla="*/ 4 h 154"/>
                <a:gd name="T42" fmla="*/ 74 w 127"/>
                <a:gd name="T43" fmla="*/ 9 h 154"/>
                <a:gd name="T44" fmla="*/ 62 w 127"/>
                <a:gd name="T45" fmla="*/ 18 h 154"/>
                <a:gd name="T46" fmla="*/ 54 w 127"/>
                <a:gd name="T47" fmla="*/ 26 h 154"/>
                <a:gd name="T48" fmla="*/ 49 w 127"/>
                <a:gd name="T49" fmla="*/ 33 h 154"/>
                <a:gd name="T50" fmla="*/ 48 w 127"/>
                <a:gd name="T51" fmla="*/ 34 h 154"/>
                <a:gd name="T52" fmla="*/ 47 w 127"/>
                <a:gd name="T53" fmla="*/ 33 h 154"/>
                <a:gd name="T54" fmla="*/ 47 w 127"/>
                <a:gd name="T55" fmla="*/ 32 h 154"/>
                <a:gd name="T56" fmla="*/ 32 w 127"/>
                <a:gd name="T57" fmla="*/ 34 h 154"/>
                <a:gd name="T58" fmla="*/ 29 w 127"/>
                <a:gd name="T59" fmla="*/ 38 h 154"/>
                <a:gd name="T60" fmla="*/ 29 w 127"/>
                <a:gd name="T61" fmla="*/ 43 h 154"/>
                <a:gd name="T62" fmla="*/ 29 w 127"/>
                <a:gd name="T63" fmla="*/ 52 h 154"/>
                <a:gd name="T64" fmla="*/ 26 w 127"/>
                <a:gd name="T65" fmla="*/ 55 h 154"/>
                <a:gd name="T66" fmla="*/ 26 w 127"/>
                <a:gd name="T67" fmla="*/ 56 h 154"/>
                <a:gd name="T68" fmla="*/ 26 w 127"/>
                <a:gd name="T69" fmla="*/ 58 h 154"/>
                <a:gd name="T70" fmla="*/ 26 w 127"/>
                <a:gd name="T71" fmla="*/ 60 h 154"/>
                <a:gd name="T72" fmla="*/ 24 w 127"/>
                <a:gd name="T73" fmla="*/ 62 h 154"/>
                <a:gd name="T74" fmla="*/ 25 w 127"/>
                <a:gd name="T75" fmla="*/ 65 h 154"/>
                <a:gd name="T76" fmla="*/ 24 w 127"/>
                <a:gd name="T77" fmla="*/ 66 h 154"/>
                <a:gd name="T78" fmla="*/ 24 w 127"/>
                <a:gd name="T79" fmla="*/ 65 h 154"/>
                <a:gd name="T80" fmla="*/ 24 w 127"/>
                <a:gd name="T81" fmla="*/ 69 h 154"/>
                <a:gd name="T82" fmla="*/ 24 w 127"/>
                <a:gd name="T83" fmla="*/ 75 h 154"/>
                <a:gd name="T84" fmla="*/ 26 w 127"/>
                <a:gd name="T85" fmla="*/ 77 h 154"/>
                <a:gd name="T86" fmla="*/ 24 w 127"/>
                <a:gd name="T87" fmla="*/ 80 h 154"/>
                <a:gd name="T88" fmla="*/ 24 w 127"/>
                <a:gd name="T89" fmla="*/ 84 h 154"/>
                <a:gd name="T90" fmla="*/ 24 w 127"/>
                <a:gd name="T91" fmla="*/ 89 h 154"/>
                <a:gd name="T92" fmla="*/ 21 w 127"/>
                <a:gd name="T93" fmla="*/ 94 h 154"/>
                <a:gd name="T94" fmla="*/ 17 w 127"/>
                <a:gd name="T95" fmla="*/ 97 h 154"/>
                <a:gd name="T96" fmla="*/ 7 w 127"/>
                <a:gd name="T97" fmla="*/ 100 h 154"/>
                <a:gd name="T98" fmla="*/ 2 w 127"/>
                <a:gd name="T99" fmla="*/ 104 h 154"/>
                <a:gd name="T100" fmla="*/ 5 w 127"/>
                <a:gd name="T101" fmla="*/ 106 h 154"/>
                <a:gd name="T102" fmla="*/ 6 w 127"/>
                <a:gd name="T103" fmla="*/ 110 h 154"/>
                <a:gd name="T104" fmla="*/ 6 w 127"/>
                <a:gd name="T105" fmla="*/ 114 h 154"/>
                <a:gd name="T106" fmla="*/ 4 w 127"/>
                <a:gd name="T107" fmla="*/ 120 h 154"/>
                <a:gd name="T108" fmla="*/ 2 w 127"/>
                <a:gd name="T109" fmla="*/ 124 h 154"/>
                <a:gd name="T110" fmla="*/ 0 w 127"/>
                <a:gd name="T111" fmla="*/ 128 h 154"/>
                <a:gd name="T112" fmla="*/ 13 w 127"/>
                <a:gd name="T113" fmla="*/ 131 h 154"/>
                <a:gd name="T114" fmla="*/ 14 w 127"/>
                <a:gd name="T115" fmla="*/ 131 h 1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
                <a:gd name="T175" fmla="*/ 0 h 154"/>
                <a:gd name="T176" fmla="*/ 127 w 127"/>
                <a:gd name="T177" fmla="*/ 154 h 1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 h="154">
                  <a:moveTo>
                    <a:pt x="24" y="143"/>
                  </a:moveTo>
                  <a:lnTo>
                    <a:pt x="74" y="153"/>
                  </a:lnTo>
                  <a:lnTo>
                    <a:pt x="88" y="149"/>
                  </a:lnTo>
                  <a:lnTo>
                    <a:pt x="104" y="145"/>
                  </a:lnTo>
                  <a:lnTo>
                    <a:pt x="119" y="140"/>
                  </a:lnTo>
                  <a:lnTo>
                    <a:pt x="119" y="138"/>
                  </a:lnTo>
                  <a:lnTo>
                    <a:pt x="118" y="137"/>
                  </a:lnTo>
                  <a:lnTo>
                    <a:pt x="118" y="136"/>
                  </a:lnTo>
                  <a:lnTo>
                    <a:pt x="117" y="134"/>
                  </a:lnTo>
                  <a:lnTo>
                    <a:pt x="117" y="133"/>
                  </a:lnTo>
                  <a:lnTo>
                    <a:pt x="117" y="132"/>
                  </a:lnTo>
                  <a:lnTo>
                    <a:pt x="116" y="131"/>
                  </a:lnTo>
                  <a:lnTo>
                    <a:pt x="116" y="129"/>
                  </a:lnTo>
                  <a:lnTo>
                    <a:pt x="116" y="128"/>
                  </a:lnTo>
                  <a:lnTo>
                    <a:pt x="117" y="128"/>
                  </a:lnTo>
                  <a:lnTo>
                    <a:pt x="117" y="127"/>
                  </a:lnTo>
                  <a:lnTo>
                    <a:pt x="117" y="126"/>
                  </a:lnTo>
                  <a:lnTo>
                    <a:pt x="117" y="125"/>
                  </a:lnTo>
                  <a:lnTo>
                    <a:pt x="117" y="124"/>
                  </a:lnTo>
                  <a:lnTo>
                    <a:pt x="117" y="123"/>
                  </a:lnTo>
                  <a:lnTo>
                    <a:pt x="117" y="122"/>
                  </a:lnTo>
                  <a:lnTo>
                    <a:pt x="117" y="121"/>
                  </a:lnTo>
                  <a:lnTo>
                    <a:pt x="117" y="120"/>
                  </a:lnTo>
                  <a:lnTo>
                    <a:pt x="117" y="118"/>
                  </a:lnTo>
                  <a:lnTo>
                    <a:pt x="117" y="117"/>
                  </a:lnTo>
                  <a:lnTo>
                    <a:pt x="117" y="115"/>
                  </a:lnTo>
                  <a:lnTo>
                    <a:pt x="117" y="114"/>
                  </a:lnTo>
                  <a:lnTo>
                    <a:pt x="117" y="111"/>
                  </a:lnTo>
                  <a:lnTo>
                    <a:pt x="117" y="110"/>
                  </a:lnTo>
                  <a:lnTo>
                    <a:pt x="117" y="109"/>
                  </a:lnTo>
                  <a:lnTo>
                    <a:pt x="118" y="106"/>
                  </a:lnTo>
                  <a:lnTo>
                    <a:pt x="120" y="104"/>
                  </a:lnTo>
                  <a:lnTo>
                    <a:pt x="120" y="102"/>
                  </a:lnTo>
                  <a:lnTo>
                    <a:pt x="122" y="100"/>
                  </a:lnTo>
                  <a:lnTo>
                    <a:pt x="122" y="97"/>
                  </a:lnTo>
                  <a:lnTo>
                    <a:pt x="124" y="95"/>
                  </a:lnTo>
                  <a:lnTo>
                    <a:pt x="125" y="93"/>
                  </a:lnTo>
                  <a:lnTo>
                    <a:pt x="126" y="91"/>
                  </a:lnTo>
                  <a:lnTo>
                    <a:pt x="126" y="87"/>
                  </a:lnTo>
                  <a:lnTo>
                    <a:pt x="125" y="83"/>
                  </a:lnTo>
                  <a:lnTo>
                    <a:pt x="125" y="78"/>
                  </a:lnTo>
                  <a:lnTo>
                    <a:pt x="125" y="75"/>
                  </a:lnTo>
                  <a:lnTo>
                    <a:pt x="124" y="70"/>
                  </a:lnTo>
                  <a:lnTo>
                    <a:pt x="123" y="66"/>
                  </a:lnTo>
                  <a:lnTo>
                    <a:pt x="122" y="62"/>
                  </a:lnTo>
                  <a:lnTo>
                    <a:pt x="122" y="58"/>
                  </a:lnTo>
                  <a:lnTo>
                    <a:pt x="121" y="58"/>
                  </a:lnTo>
                  <a:lnTo>
                    <a:pt x="121" y="57"/>
                  </a:lnTo>
                  <a:lnTo>
                    <a:pt x="120" y="57"/>
                  </a:lnTo>
                  <a:lnTo>
                    <a:pt x="120" y="56"/>
                  </a:lnTo>
                  <a:lnTo>
                    <a:pt x="120" y="55"/>
                  </a:lnTo>
                  <a:lnTo>
                    <a:pt x="119" y="54"/>
                  </a:lnTo>
                  <a:lnTo>
                    <a:pt x="118" y="52"/>
                  </a:lnTo>
                  <a:lnTo>
                    <a:pt x="117" y="51"/>
                  </a:lnTo>
                  <a:lnTo>
                    <a:pt x="117" y="49"/>
                  </a:lnTo>
                  <a:lnTo>
                    <a:pt x="116" y="49"/>
                  </a:lnTo>
                  <a:lnTo>
                    <a:pt x="115" y="47"/>
                  </a:lnTo>
                  <a:lnTo>
                    <a:pt x="115" y="46"/>
                  </a:lnTo>
                  <a:lnTo>
                    <a:pt x="114" y="44"/>
                  </a:lnTo>
                  <a:lnTo>
                    <a:pt x="112" y="41"/>
                  </a:lnTo>
                  <a:lnTo>
                    <a:pt x="110" y="39"/>
                  </a:lnTo>
                  <a:lnTo>
                    <a:pt x="109" y="36"/>
                  </a:lnTo>
                  <a:lnTo>
                    <a:pt x="107" y="34"/>
                  </a:lnTo>
                  <a:lnTo>
                    <a:pt x="105" y="31"/>
                  </a:lnTo>
                  <a:lnTo>
                    <a:pt x="104" y="28"/>
                  </a:lnTo>
                  <a:lnTo>
                    <a:pt x="102" y="26"/>
                  </a:lnTo>
                  <a:lnTo>
                    <a:pt x="100" y="24"/>
                  </a:lnTo>
                  <a:lnTo>
                    <a:pt x="100" y="22"/>
                  </a:lnTo>
                  <a:lnTo>
                    <a:pt x="98" y="22"/>
                  </a:lnTo>
                  <a:lnTo>
                    <a:pt x="97" y="21"/>
                  </a:lnTo>
                  <a:lnTo>
                    <a:pt x="96" y="20"/>
                  </a:lnTo>
                  <a:lnTo>
                    <a:pt x="95" y="19"/>
                  </a:lnTo>
                  <a:lnTo>
                    <a:pt x="94" y="18"/>
                  </a:lnTo>
                  <a:lnTo>
                    <a:pt x="93" y="18"/>
                  </a:lnTo>
                  <a:lnTo>
                    <a:pt x="92" y="15"/>
                  </a:lnTo>
                  <a:lnTo>
                    <a:pt x="91" y="13"/>
                  </a:lnTo>
                  <a:lnTo>
                    <a:pt x="90" y="11"/>
                  </a:lnTo>
                  <a:lnTo>
                    <a:pt x="89" y="9"/>
                  </a:lnTo>
                  <a:lnTo>
                    <a:pt x="87" y="7"/>
                  </a:lnTo>
                  <a:lnTo>
                    <a:pt x="86" y="4"/>
                  </a:lnTo>
                  <a:lnTo>
                    <a:pt x="84" y="2"/>
                  </a:lnTo>
                  <a:lnTo>
                    <a:pt x="83" y="0"/>
                  </a:lnTo>
                  <a:lnTo>
                    <a:pt x="82" y="0"/>
                  </a:lnTo>
                  <a:lnTo>
                    <a:pt x="82" y="1"/>
                  </a:lnTo>
                  <a:lnTo>
                    <a:pt x="81" y="1"/>
                  </a:lnTo>
                  <a:lnTo>
                    <a:pt x="80" y="1"/>
                  </a:lnTo>
                  <a:lnTo>
                    <a:pt x="79" y="2"/>
                  </a:lnTo>
                  <a:lnTo>
                    <a:pt x="79" y="3"/>
                  </a:lnTo>
                  <a:lnTo>
                    <a:pt x="79" y="4"/>
                  </a:lnTo>
                  <a:lnTo>
                    <a:pt x="78" y="4"/>
                  </a:lnTo>
                  <a:lnTo>
                    <a:pt x="78" y="5"/>
                  </a:lnTo>
                  <a:lnTo>
                    <a:pt x="77" y="6"/>
                  </a:lnTo>
                  <a:lnTo>
                    <a:pt x="77" y="7"/>
                  </a:lnTo>
                  <a:lnTo>
                    <a:pt x="76" y="7"/>
                  </a:lnTo>
                  <a:lnTo>
                    <a:pt x="74" y="9"/>
                  </a:lnTo>
                  <a:lnTo>
                    <a:pt x="72" y="11"/>
                  </a:lnTo>
                  <a:lnTo>
                    <a:pt x="69" y="12"/>
                  </a:lnTo>
                  <a:lnTo>
                    <a:pt x="67" y="14"/>
                  </a:lnTo>
                  <a:lnTo>
                    <a:pt x="64" y="16"/>
                  </a:lnTo>
                  <a:lnTo>
                    <a:pt x="62" y="18"/>
                  </a:lnTo>
                  <a:lnTo>
                    <a:pt x="59" y="19"/>
                  </a:lnTo>
                  <a:lnTo>
                    <a:pt x="57" y="21"/>
                  </a:lnTo>
                  <a:lnTo>
                    <a:pt x="56" y="22"/>
                  </a:lnTo>
                  <a:lnTo>
                    <a:pt x="55" y="24"/>
                  </a:lnTo>
                  <a:lnTo>
                    <a:pt x="54" y="26"/>
                  </a:lnTo>
                  <a:lnTo>
                    <a:pt x="54" y="27"/>
                  </a:lnTo>
                  <a:lnTo>
                    <a:pt x="52" y="29"/>
                  </a:lnTo>
                  <a:lnTo>
                    <a:pt x="52" y="30"/>
                  </a:lnTo>
                  <a:lnTo>
                    <a:pt x="51" y="32"/>
                  </a:lnTo>
                  <a:lnTo>
                    <a:pt x="49" y="33"/>
                  </a:lnTo>
                  <a:lnTo>
                    <a:pt x="49" y="34"/>
                  </a:lnTo>
                  <a:lnTo>
                    <a:pt x="48" y="34"/>
                  </a:lnTo>
                  <a:lnTo>
                    <a:pt x="47" y="34"/>
                  </a:lnTo>
                  <a:lnTo>
                    <a:pt x="47" y="33"/>
                  </a:lnTo>
                  <a:lnTo>
                    <a:pt x="47" y="32"/>
                  </a:lnTo>
                  <a:lnTo>
                    <a:pt x="41" y="31"/>
                  </a:lnTo>
                  <a:lnTo>
                    <a:pt x="35" y="30"/>
                  </a:lnTo>
                  <a:lnTo>
                    <a:pt x="32" y="33"/>
                  </a:lnTo>
                  <a:lnTo>
                    <a:pt x="32" y="34"/>
                  </a:lnTo>
                  <a:lnTo>
                    <a:pt x="31" y="35"/>
                  </a:lnTo>
                  <a:lnTo>
                    <a:pt x="30" y="36"/>
                  </a:lnTo>
                  <a:lnTo>
                    <a:pt x="30" y="37"/>
                  </a:lnTo>
                  <a:lnTo>
                    <a:pt x="29" y="38"/>
                  </a:lnTo>
                  <a:lnTo>
                    <a:pt x="29" y="39"/>
                  </a:lnTo>
                  <a:lnTo>
                    <a:pt x="29" y="41"/>
                  </a:lnTo>
                  <a:lnTo>
                    <a:pt x="29" y="42"/>
                  </a:lnTo>
                  <a:lnTo>
                    <a:pt x="29" y="43"/>
                  </a:lnTo>
                  <a:lnTo>
                    <a:pt x="29" y="46"/>
                  </a:lnTo>
                  <a:lnTo>
                    <a:pt x="29" y="47"/>
                  </a:lnTo>
                  <a:lnTo>
                    <a:pt x="29" y="49"/>
                  </a:lnTo>
                  <a:lnTo>
                    <a:pt x="29" y="51"/>
                  </a:lnTo>
                  <a:lnTo>
                    <a:pt x="29" y="52"/>
                  </a:lnTo>
                  <a:lnTo>
                    <a:pt x="28" y="52"/>
                  </a:lnTo>
                  <a:lnTo>
                    <a:pt x="28" y="53"/>
                  </a:lnTo>
                  <a:lnTo>
                    <a:pt x="28" y="54"/>
                  </a:lnTo>
                  <a:lnTo>
                    <a:pt x="27" y="54"/>
                  </a:lnTo>
                  <a:lnTo>
                    <a:pt x="26" y="55"/>
                  </a:lnTo>
                  <a:lnTo>
                    <a:pt x="26" y="56"/>
                  </a:lnTo>
                  <a:lnTo>
                    <a:pt x="26" y="57"/>
                  </a:lnTo>
                  <a:lnTo>
                    <a:pt x="26" y="58"/>
                  </a:lnTo>
                  <a:lnTo>
                    <a:pt x="26" y="59"/>
                  </a:lnTo>
                  <a:lnTo>
                    <a:pt x="26" y="60"/>
                  </a:lnTo>
                  <a:lnTo>
                    <a:pt x="25" y="60"/>
                  </a:lnTo>
                  <a:lnTo>
                    <a:pt x="24" y="61"/>
                  </a:lnTo>
                  <a:lnTo>
                    <a:pt x="24" y="62"/>
                  </a:lnTo>
                  <a:lnTo>
                    <a:pt x="24" y="63"/>
                  </a:lnTo>
                  <a:lnTo>
                    <a:pt x="25" y="63"/>
                  </a:lnTo>
                  <a:lnTo>
                    <a:pt x="25" y="64"/>
                  </a:lnTo>
                  <a:lnTo>
                    <a:pt x="25" y="65"/>
                  </a:lnTo>
                  <a:lnTo>
                    <a:pt x="25" y="66"/>
                  </a:lnTo>
                  <a:lnTo>
                    <a:pt x="24" y="66"/>
                  </a:lnTo>
                  <a:lnTo>
                    <a:pt x="24" y="65"/>
                  </a:lnTo>
                  <a:lnTo>
                    <a:pt x="24" y="66"/>
                  </a:lnTo>
                  <a:lnTo>
                    <a:pt x="24" y="68"/>
                  </a:lnTo>
                  <a:lnTo>
                    <a:pt x="24" y="69"/>
                  </a:lnTo>
                  <a:lnTo>
                    <a:pt x="24" y="71"/>
                  </a:lnTo>
                  <a:lnTo>
                    <a:pt x="24" y="72"/>
                  </a:lnTo>
                  <a:lnTo>
                    <a:pt x="24" y="73"/>
                  </a:lnTo>
                  <a:lnTo>
                    <a:pt x="24" y="75"/>
                  </a:lnTo>
                  <a:lnTo>
                    <a:pt x="25" y="75"/>
                  </a:lnTo>
                  <a:lnTo>
                    <a:pt x="25" y="77"/>
                  </a:lnTo>
                  <a:lnTo>
                    <a:pt x="26" y="77"/>
                  </a:lnTo>
                  <a:lnTo>
                    <a:pt x="26" y="78"/>
                  </a:lnTo>
                  <a:lnTo>
                    <a:pt x="26" y="79"/>
                  </a:lnTo>
                  <a:lnTo>
                    <a:pt x="25" y="80"/>
                  </a:lnTo>
                  <a:lnTo>
                    <a:pt x="24" y="80"/>
                  </a:lnTo>
                  <a:lnTo>
                    <a:pt x="24" y="81"/>
                  </a:lnTo>
                  <a:lnTo>
                    <a:pt x="24" y="82"/>
                  </a:lnTo>
                  <a:lnTo>
                    <a:pt x="24" y="83"/>
                  </a:lnTo>
                  <a:lnTo>
                    <a:pt x="24" y="84"/>
                  </a:lnTo>
                  <a:lnTo>
                    <a:pt x="24" y="85"/>
                  </a:lnTo>
                  <a:lnTo>
                    <a:pt x="24" y="86"/>
                  </a:lnTo>
                  <a:lnTo>
                    <a:pt x="24" y="87"/>
                  </a:lnTo>
                  <a:lnTo>
                    <a:pt x="24" y="88"/>
                  </a:lnTo>
                  <a:lnTo>
                    <a:pt x="24" y="89"/>
                  </a:lnTo>
                  <a:lnTo>
                    <a:pt x="24" y="90"/>
                  </a:lnTo>
                  <a:lnTo>
                    <a:pt x="24" y="92"/>
                  </a:lnTo>
                  <a:lnTo>
                    <a:pt x="22" y="92"/>
                  </a:lnTo>
                  <a:lnTo>
                    <a:pt x="21" y="94"/>
                  </a:lnTo>
                  <a:lnTo>
                    <a:pt x="20" y="94"/>
                  </a:lnTo>
                  <a:lnTo>
                    <a:pt x="19" y="95"/>
                  </a:lnTo>
                  <a:lnTo>
                    <a:pt x="18" y="96"/>
                  </a:lnTo>
                  <a:lnTo>
                    <a:pt x="17" y="97"/>
                  </a:lnTo>
                  <a:lnTo>
                    <a:pt x="15" y="97"/>
                  </a:lnTo>
                  <a:lnTo>
                    <a:pt x="13" y="97"/>
                  </a:lnTo>
                  <a:lnTo>
                    <a:pt x="11" y="98"/>
                  </a:lnTo>
                  <a:lnTo>
                    <a:pt x="9" y="100"/>
                  </a:lnTo>
                  <a:lnTo>
                    <a:pt x="7" y="100"/>
                  </a:lnTo>
                  <a:lnTo>
                    <a:pt x="5" y="101"/>
                  </a:lnTo>
                  <a:lnTo>
                    <a:pt x="4" y="103"/>
                  </a:lnTo>
                  <a:lnTo>
                    <a:pt x="1" y="103"/>
                  </a:lnTo>
                  <a:lnTo>
                    <a:pt x="2" y="103"/>
                  </a:lnTo>
                  <a:lnTo>
                    <a:pt x="2" y="104"/>
                  </a:lnTo>
                  <a:lnTo>
                    <a:pt x="3" y="104"/>
                  </a:lnTo>
                  <a:lnTo>
                    <a:pt x="4" y="105"/>
                  </a:lnTo>
                  <a:lnTo>
                    <a:pt x="5" y="106"/>
                  </a:lnTo>
                  <a:lnTo>
                    <a:pt x="6" y="106"/>
                  </a:lnTo>
                  <a:lnTo>
                    <a:pt x="6" y="107"/>
                  </a:lnTo>
                  <a:lnTo>
                    <a:pt x="6" y="108"/>
                  </a:lnTo>
                  <a:lnTo>
                    <a:pt x="6" y="109"/>
                  </a:lnTo>
                  <a:lnTo>
                    <a:pt x="6" y="110"/>
                  </a:lnTo>
                  <a:lnTo>
                    <a:pt x="6" y="111"/>
                  </a:lnTo>
                  <a:lnTo>
                    <a:pt x="6" y="112"/>
                  </a:lnTo>
                  <a:lnTo>
                    <a:pt x="7" y="114"/>
                  </a:lnTo>
                  <a:lnTo>
                    <a:pt x="6" y="114"/>
                  </a:lnTo>
                  <a:lnTo>
                    <a:pt x="6" y="116"/>
                  </a:lnTo>
                  <a:lnTo>
                    <a:pt x="6" y="117"/>
                  </a:lnTo>
                  <a:lnTo>
                    <a:pt x="5" y="118"/>
                  </a:lnTo>
                  <a:lnTo>
                    <a:pt x="4" y="119"/>
                  </a:lnTo>
                  <a:lnTo>
                    <a:pt x="4" y="120"/>
                  </a:lnTo>
                  <a:lnTo>
                    <a:pt x="4" y="121"/>
                  </a:lnTo>
                  <a:lnTo>
                    <a:pt x="3" y="122"/>
                  </a:lnTo>
                  <a:lnTo>
                    <a:pt x="3" y="123"/>
                  </a:lnTo>
                  <a:lnTo>
                    <a:pt x="2" y="123"/>
                  </a:lnTo>
                  <a:lnTo>
                    <a:pt x="2" y="124"/>
                  </a:lnTo>
                  <a:lnTo>
                    <a:pt x="1" y="125"/>
                  </a:lnTo>
                  <a:lnTo>
                    <a:pt x="1" y="126"/>
                  </a:lnTo>
                  <a:lnTo>
                    <a:pt x="1" y="127"/>
                  </a:lnTo>
                  <a:lnTo>
                    <a:pt x="0" y="128"/>
                  </a:lnTo>
                  <a:lnTo>
                    <a:pt x="4" y="131"/>
                  </a:lnTo>
                  <a:lnTo>
                    <a:pt x="13" y="132"/>
                  </a:lnTo>
                  <a:lnTo>
                    <a:pt x="13" y="131"/>
                  </a:lnTo>
                  <a:lnTo>
                    <a:pt x="14" y="131"/>
                  </a:lnTo>
                  <a:lnTo>
                    <a:pt x="21" y="131"/>
                  </a:lnTo>
                  <a:lnTo>
                    <a:pt x="21" y="137"/>
                  </a:lnTo>
                  <a:lnTo>
                    <a:pt x="20" y="142"/>
                  </a:lnTo>
                  <a:lnTo>
                    <a:pt x="24" y="143"/>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04" name="Freeform 284"/>
            <p:cNvSpPr>
              <a:spLocks/>
            </p:cNvSpPr>
            <p:nvPr/>
          </p:nvSpPr>
          <p:spPr bwMode="auto">
            <a:xfrm>
              <a:off x="3486" y="2466"/>
              <a:ext cx="24" cy="42"/>
            </a:xfrm>
            <a:custGeom>
              <a:avLst/>
              <a:gdLst>
                <a:gd name="T0" fmla="*/ 23 w 24"/>
                <a:gd name="T1" fmla="*/ 0 h 42"/>
                <a:gd name="T2" fmla="*/ 15 w 24"/>
                <a:gd name="T3" fmla="*/ 5 h 42"/>
                <a:gd name="T4" fmla="*/ 11 w 24"/>
                <a:gd name="T5" fmla="*/ 6 h 42"/>
                <a:gd name="T6" fmla="*/ 7 w 24"/>
                <a:gd name="T7" fmla="*/ 8 h 42"/>
                <a:gd name="T8" fmla="*/ 0 w 24"/>
                <a:gd name="T9" fmla="*/ 12 h 42"/>
                <a:gd name="T10" fmla="*/ 4 w 24"/>
                <a:gd name="T11" fmla="*/ 15 h 42"/>
                <a:gd name="T12" fmla="*/ 5 w 24"/>
                <a:gd name="T13" fmla="*/ 22 h 42"/>
                <a:gd name="T14" fmla="*/ 5 w 24"/>
                <a:gd name="T15" fmla="*/ 34 h 42"/>
                <a:gd name="T16" fmla="*/ 0 w 24"/>
                <a:gd name="T17" fmla="*/ 36 h 42"/>
                <a:gd name="T18" fmla="*/ 3 w 24"/>
                <a:gd name="T19" fmla="*/ 39 h 42"/>
                <a:gd name="T20" fmla="*/ 10 w 24"/>
                <a:gd name="T21" fmla="*/ 41 h 42"/>
                <a:gd name="T22" fmla="*/ 12 w 24"/>
                <a:gd name="T23" fmla="*/ 39 h 42"/>
                <a:gd name="T24" fmla="*/ 18 w 24"/>
                <a:gd name="T25" fmla="*/ 40 h 42"/>
                <a:gd name="T26" fmla="*/ 23 w 24"/>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42"/>
                <a:gd name="T44" fmla="*/ 24 w 24"/>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42">
                  <a:moveTo>
                    <a:pt x="23" y="0"/>
                  </a:moveTo>
                  <a:lnTo>
                    <a:pt x="15" y="5"/>
                  </a:lnTo>
                  <a:lnTo>
                    <a:pt x="11" y="6"/>
                  </a:lnTo>
                  <a:lnTo>
                    <a:pt x="7" y="8"/>
                  </a:lnTo>
                  <a:lnTo>
                    <a:pt x="0" y="12"/>
                  </a:lnTo>
                  <a:lnTo>
                    <a:pt x="4" y="15"/>
                  </a:lnTo>
                  <a:lnTo>
                    <a:pt x="5" y="22"/>
                  </a:lnTo>
                  <a:lnTo>
                    <a:pt x="5" y="34"/>
                  </a:lnTo>
                  <a:lnTo>
                    <a:pt x="0" y="36"/>
                  </a:lnTo>
                  <a:lnTo>
                    <a:pt x="3" y="39"/>
                  </a:lnTo>
                  <a:lnTo>
                    <a:pt x="10" y="41"/>
                  </a:lnTo>
                  <a:lnTo>
                    <a:pt x="12" y="39"/>
                  </a:lnTo>
                  <a:lnTo>
                    <a:pt x="18" y="40"/>
                  </a:lnTo>
                  <a:lnTo>
                    <a:pt x="23" y="0"/>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05" name="Freeform 285"/>
            <p:cNvSpPr>
              <a:spLocks/>
            </p:cNvSpPr>
            <p:nvPr/>
          </p:nvSpPr>
          <p:spPr bwMode="auto">
            <a:xfrm>
              <a:off x="3495" y="2734"/>
              <a:ext cx="110" cy="107"/>
            </a:xfrm>
            <a:custGeom>
              <a:avLst/>
              <a:gdLst>
                <a:gd name="T0" fmla="*/ 47 w 110"/>
                <a:gd name="T1" fmla="*/ 103 h 107"/>
                <a:gd name="T2" fmla="*/ 42 w 110"/>
                <a:gd name="T3" fmla="*/ 98 h 107"/>
                <a:gd name="T4" fmla="*/ 48 w 110"/>
                <a:gd name="T5" fmla="*/ 89 h 107"/>
                <a:gd name="T6" fmla="*/ 65 w 110"/>
                <a:gd name="T7" fmla="*/ 75 h 107"/>
                <a:gd name="T8" fmla="*/ 71 w 110"/>
                <a:gd name="T9" fmla="*/ 68 h 107"/>
                <a:gd name="T10" fmla="*/ 75 w 110"/>
                <a:gd name="T11" fmla="*/ 61 h 107"/>
                <a:gd name="T12" fmla="*/ 76 w 110"/>
                <a:gd name="T13" fmla="*/ 58 h 107"/>
                <a:gd name="T14" fmla="*/ 76 w 110"/>
                <a:gd name="T15" fmla="*/ 54 h 107"/>
                <a:gd name="T16" fmla="*/ 78 w 110"/>
                <a:gd name="T17" fmla="*/ 46 h 107"/>
                <a:gd name="T18" fmla="*/ 77 w 110"/>
                <a:gd name="T19" fmla="*/ 40 h 107"/>
                <a:gd name="T20" fmla="*/ 73 w 110"/>
                <a:gd name="T21" fmla="*/ 34 h 107"/>
                <a:gd name="T22" fmla="*/ 72 w 110"/>
                <a:gd name="T23" fmla="*/ 30 h 107"/>
                <a:gd name="T24" fmla="*/ 69 w 110"/>
                <a:gd name="T25" fmla="*/ 28 h 107"/>
                <a:gd name="T26" fmla="*/ 69 w 110"/>
                <a:gd name="T27" fmla="*/ 35 h 107"/>
                <a:gd name="T28" fmla="*/ 69 w 110"/>
                <a:gd name="T29" fmla="*/ 43 h 107"/>
                <a:gd name="T30" fmla="*/ 65 w 110"/>
                <a:gd name="T31" fmla="*/ 48 h 107"/>
                <a:gd name="T32" fmla="*/ 50 w 110"/>
                <a:gd name="T33" fmla="*/ 49 h 107"/>
                <a:gd name="T34" fmla="*/ 22 w 110"/>
                <a:gd name="T35" fmla="*/ 57 h 107"/>
                <a:gd name="T36" fmla="*/ 10 w 110"/>
                <a:gd name="T37" fmla="*/ 58 h 107"/>
                <a:gd name="T38" fmla="*/ 2 w 110"/>
                <a:gd name="T39" fmla="*/ 56 h 107"/>
                <a:gd name="T40" fmla="*/ 0 w 110"/>
                <a:gd name="T41" fmla="*/ 54 h 107"/>
                <a:gd name="T42" fmla="*/ 0 w 110"/>
                <a:gd name="T43" fmla="*/ 49 h 107"/>
                <a:gd name="T44" fmla="*/ 5 w 110"/>
                <a:gd name="T45" fmla="*/ 43 h 107"/>
                <a:gd name="T46" fmla="*/ 23 w 110"/>
                <a:gd name="T47" fmla="*/ 32 h 107"/>
                <a:gd name="T48" fmla="*/ 35 w 110"/>
                <a:gd name="T49" fmla="*/ 26 h 107"/>
                <a:gd name="T50" fmla="*/ 38 w 110"/>
                <a:gd name="T51" fmla="*/ 23 h 107"/>
                <a:gd name="T52" fmla="*/ 41 w 110"/>
                <a:gd name="T53" fmla="*/ 16 h 107"/>
                <a:gd name="T54" fmla="*/ 42 w 110"/>
                <a:gd name="T55" fmla="*/ 7 h 107"/>
                <a:gd name="T56" fmla="*/ 42 w 110"/>
                <a:gd name="T57" fmla="*/ 3 h 107"/>
                <a:gd name="T58" fmla="*/ 43 w 110"/>
                <a:gd name="T59" fmla="*/ 1 h 107"/>
                <a:gd name="T60" fmla="*/ 45 w 110"/>
                <a:gd name="T61" fmla="*/ 2 h 107"/>
                <a:gd name="T62" fmla="*/ 46 w 110"/>
                <a:gd name="T63" fmla="*/ 5 h 107"/>
                <a:gd name="T64" fmla="*/ 48 w 110"/>
                <a:gd name="T65" fmla="*/ 7 h 107"/>
                <a:gd name="T66" fmla="*/ 53 w 110"/>
                <a:gd name="T67" fmla="*/ 9 h 107"/>
                <a:gd name="T68" fmla="*/ 57 w 110"/>
                <a:gd name="T69" fmla="*/ 9 h 107"/>
                <a:gd name="T70" fmla="*/ 61 w 110"/>
                <a:gd name="T71" fmla="*/ 9 h 107"/>
                <a:gd name="T72" fmla="*/ 64 w 110"/>
                <a:gd name="T73" fmla="*/ 7 h 107"/>
                <a:gd name="T74" fmla="*/ 66 w 110"/>
                <a:gd name="T75" fmla="*/ 10 h 107"/>
                <a:gd name="T76" fmla="*/ 67 w 110"/>
                <a:gd name="T77" fmla="*/ 15 h 107"/>
                <a:gd name="T78" fmla="*/ 69 w 110"/>
                <a:gd name="T79" fmla="*/ 19 h 107"/>
                <a:gd name="T80" fmla="*/ 71 w 110"/>
                <a:gd name="T81" fmla="*/ 21 h 107"/>
                <a:gd name="T82" fmla="*/ 74 w 110"/>
                <a:gd name="T83" fmla="*/ 23 h 107"/>
                <a:gd name="T84" fmla="*/ 75 w 110"/>
                <a:gd name="T85" fmla="*/ 26 h 107"/>
                <a:gd name="T86" fmla="*/ 75 w 110"/>
                <a:gd name="T87" fmla="*/ 31 h 107"/>
                <a:gd name="T88" fmla="*/ 78 w 110"/>
                <a:gd name="T89" fmla="*/ 32 h 107"/>
                <a:gd name="T90" fmla="*/ 81 w 110"/>
                <a:gd name="T91" fmla="*/ 35 h 107"/>
                <a:gd name="T92" fmla="*/ 84 w 110"/>
                <a:gd name="T93" fmla="*/ 37 h 107"/>
                <a:gd name="T94" fmla="*/ 94 w 110"/>
                <a:gd name="T95" fmla="*/ 37 h 107"/>
                <a:gd name="T96" fmla="*/ 100 w 110"/>
                <a:gd name="T97" fmla="*/ 37 h 107"/>
                <a:gd name="T98" fmla="*/ 101 w 110"/>
                <a:gd name="T99" fmla="*/ 37 h 107"/>
                <a:gd name="T100" fmla="*/ 101 w 110"/>
                <a:gd name="T101" fmla="*/ 41 h 107"/>
                <a:gd name="T102" fmla="*/ 101 w 110"/>
                <a:gd name="T103" fmla="*/ 47 h 107"/>
                <a:gd name="T104" fmla="*/ 106 w 110"/>
                <a:gd name="T105" fmla="*/ 63 h 107"/>
                <a:gd name="T106" fmla="*/ 109 w 110"/>
                <a:gd name="T107" fmla="*/ 75 h 107"/>
                <a:gd name="T108" fmla="*/ 100 w 110"/>
                <a:gd name="T109" fmla="*/ 88 h 107"/>
                <a:gd name="T110" fmla="*/ 78 w 110"/>
                <a:gd name="T111" fmla="*/ 100 h 107"/>
                <a:gd name="T112" fmla="*/ 66 w 110"/>
                <a:gd name="T113" fmla="*/ 105 h 107"/>
                <a:gd name="T114" fmla="*/ 58 w 110"/>
                <a:gd name="T115" fmla="*/ 106 h 107"/>
                <a:gd name="T116" fmla="*/ 55 w 110"/>
                <a:gd name="T117" fmla="*/ 106 h 1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
                <a:gd name="T178" fmla="*/ 0 h 107"/>
                <a:gd name="T179" fmla="*/ 110 w 110"/>
                <a:gd name="T180" fmla="*/ 107 h 1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 h="107">
                  <a:moveTo>
                    <a:pt x="54" y="106"/>
                  </a:moveTo>
                  <a:lnTo>
                    <a:pt x="52" y="106"/>
                  </a:lnTo>
                  <a:lnTo>
                    <a:pt x="50" y="106"/>
                  </a:lnTo>
                  <a:lnTo>
                    <a:pt x="48" y="105"/>
                  </a:lnTo>
                  <a:lnTo>
                    <a:pt x="47" y="103"/>
                  </a:lnTo>
                  <a:lnTo>
                    <a:pt x="45" y="103"/>
                  </a:lnTo>
                  <a:lnTo>
                    <a:pt x="44" y="101"/>
                  </a:lnTo>
                  <a:lnTo>
                    <a:pt x="43" y="100"/>
                  </a:lnTo>
                  <a:lnTo>
                    <a:pt x="43" y="99"/>
                  </a:lnTo>
                  <a:lnTo>
                    <a:pt x="42" y="98"/>
                  </a:lnTo>
                  <a:lnTo>
                    <a:pt x="42" y="97"/>
                  </a:lnTo>
                  <a:lnTo>
                    <a:pt x="43" y="95"/>
                  </a:lnTo>
                  <a:lnTo>
                    <a:pt x="44" y="93"/>
                  </a:lnTo>
                  <a:lnTo>
                    <a:pt x="45" y="91"/>
                  </a:lnTo>
                  <a:lnTo>
                    <a:pt x="48" y="89"/>
                  </a:lnTo>
                  <a:lnTo>
                    <a:pt x="51" y="86"/>
                  </a:lnTo>
                  <a:lnTo>
                    <a:pt x="55" y="83"/>
                  </a:lnTo>
                  <a:lnTo>
                    <a:pt x="59" y="80"/>
                  </a:lnTo>
                  <a:lnTo>
                    <a:pt x="63" y="77"/>
                  </a:lnTo>
                  <a:lnTo>
                    <a:pt x="65" y="75"/>
                  </a:lnTo>
                  <a:lnTo>
                    <a:pt x="66" y="74"/>
                  </a:lnTo>
                  <a:lnTo>
                    <a:pt x="68" y="72"/>
                  </a:lnTo>
                  <a:lnTo>
                    <a:pt x="69" y="69"/>
                  </a:lnTo>
                  <a:lnTo>
                    <a:pt x="70" y="69"/>
                  </a:lnTo>
                  <a:lnTo>
                    <a:pt x="71" y="68"/>
                  </a:lnTo>
                  <a:lnTo>
                    <a:pt x="72" y="66"/>
                  </a:lnTo>
                  <a:lnTo>
                    <a:pt x="73" y="65"/>
                  </a:lnTo>
                  <a:lnTo>
                    <a:pt x="73" y="64"/>
                  </a:lnTo>
                  <a:lnTo>
                    <a:pt x="74" y="63"/>
                  </a:lnTo>
                  <a:lnTo>
                    <a:pt x="75" y="61"/>
                  </a:lnTo>
                  <a:lnTo>
                    <a:pt x="76" y="60"/>
                  </a:lnTo>
                  <a:lnTo>
                    <a:pt x="76" y="59"/>
                  </a:lnTo>
                  <a:lnTo>
                    <a:pt x="76" y="58"/>
                  </a:lnTo>
                  <a:lnTo>
                    <a:pt x="76" y="57"/>
                  </a:lnTo>
                  <a:lnTo>
                    <a:pt x="75" y="56"/>
                  </a:lnTo>
                  <a:lnTo>
                    <a:pt x="76" y="54"/>
                  </a:lnTo>
                  <a:lnTo>
                    <a:pt x="76" y="53"/>
                  </a:lnTo>
                  <a:lnTo>
                    <a:pt x="77" y="52"/>
                  </a:lnTo>
                  <a:lnTo>
                    <a:pt x="78" y="49"/>
                  </a:lnTo>
                  <a:lnTo>
                    <a:pt x="78" y="48"/>
                  </a:lnTo>
                  <a:lnTo>
                    <a:pt x="78" y="46"/>
                  </a:lnTo>
                  <a:lnTo>
                    <a:pt x="78" y="45"/>
                  </a:lnTo>
                  <a:lnTo>
                    <a:pt x="78" y="43"/>
                  </a:lnTo>
                  <a:lnTo>
                    <a:pt x="78" y="41"/>
                  </a:lnTo>
                  <a:lnTo>
                    <a:pt x="77" y="40"/>
                  </a:lnTo>
                  <a:lnTo>
                    <a:pt x="76" y="40"/>
                  </a:lnTo>
                  <a:lnTo>
                    <a:pt x="76" y="38"/>
                  </a:lnTo>
                  <a:lnTo>
                    <a:pt x="75" y="37"/>
                  </a:lnTo>
                  <a:lnTo>
                    <a:pt x="74" y="35"/>
                  </a:lnTo>
                  <a:lnTo>
                    <a:pt x="73" y="34"/>
                  </a:lnTo>
                  <a:lnTo>
                    <a:pt x="73" y="33"/>
                  </a:lnTo>
                  <a:lnTo>
                    <a:pt x="73" y="32"/>
                  </a:lnTo>
                  <a:lnTo>
                    <a:pt x="73" y="31"/>
                  </a:lnTo>
                  <a:lnTo>
                    <a:pt x="72" y="30"/>
                  </a:lnTo>
                  <a:lnTo>
                    <a:pt x="71" y="29"/>
                  </a:lnTo>
                  <a:lnTo>
                    <a:pt x="70" y="29"/>
                  </a:lnTo>
                  <a:lnTo>
                    <a:pt x="69" y="28"/>
                  </a:lnTo>
                  <a:lnTo>
                    <a:pt x="69" y="29"/>
                  </a:lnTo>
                  <a:lnTo>
                    <a:pt x="68" y="30"/>
                  </a:lnTo>
                  <a:lnTo>
                    <a:pt x="68" y="32"/>
                  </a:lnTo>
                  <a:lnTo>
                    <a:pt x="69" y="35"/>
                  </a:lnTo>
                  <a:lnTo>
                    <a:pt x="69" y="37"/>
                  </a:lnTo>
                  <a:lnTo>
                    <a:pt x="69" y="39"/>
                  </a:lnTo>
                  <a:lnTo>
                    <a:pt x="69" y="40"/>
                  </a:lnTo>
                  <a:lnTo>
                    <a:pt x="69" y="42"/>
                  </a:lnTo>
                  <a:lnTo>
                    <a:pt x="69" y="43"/>
                  </a:lnTo>
                  <a:lnTo>
                    <a:pt x="68" y="45"/>
                  </a:lnTo>
                  <a:lnTo>
                    <a:pt x="68" y="46"/>
                  </a:lnTo>
                  <a:lnTo>
                    <a:pt x="68" y="47"/>
                  </a:lnTo>
                  <a:lnTo>
                    <a:pt x="66" y="48"/>
                  </a:lnTo>
                  <a:lnTo>
                    <a:pt x="65" y="48"/>
                  </a:lnTo>
                  <a:lnTo>
                    <a:pt x="63" y="47"/>
                  </a:lnTo>
                  <a:lnTo>
                    <a:pt x="60" y="48"/>
                  </a:lnTo>
                  <a:lnTo>
                    <a:pt x="58" y="48"/>
                  </a:lnTo>
                  <a:lnTo>
                    <a:pt x="55" y="49"/>
                  </a:lnTo>
                  <a:lnTo>
                    <a:pt x="50" y="49"/>
                  </a:lnTo>
                  <a:lnTo>
                    <a:pt x="43" y="52"/>
                  </a:lnTo>
                  <a:lnTo>
                    <a:pt x="35" y="54"/>
                  </a:lnTo>
                  <a:lnTo>
                    <a:pt x="30" y="55"/>
                  </a:lnTo>
                  <a:lnTo>
                    <a:pt x="26" y="56"/>
                  </a:lnTo>
                  <a:lnTo>
                    <a:pt x="22" y="57"/>
                  </a:lnTo>
                  <a:lnTo>
                    <a:pt x="18" y="57"/>
                  </a:lnTo>
                  <a:lnTo>
                    <a:pt x="16" y="58"/>
                  </a:lnTo>
                  <a:lnTo>
                    <a:pt x="14" y="58"/>
                  </a:lnTo>
                  <a:lnTo>
                    <a:pt x="12" y="58"/>
                  </a:lnTo>
                  <a:lnTo>
                    <a:pt x="10" y="58"/>
                  </a:lnTo>
                  <a:lnTo>
                    <a:pt x="8" y="57"/>
                  </a:lnTo>
                  <a:lnTo>
                    <a:pt x="6" y="57"/>
                  </a:lnTo>
                  <a:lnTo>
                    <a:pt x="4" y="57"/>
                  </a:lnTo>
                  <a:lnTo>
                    <a:pt x="2" y="56"/>
                  </a:lnTo>
                  <a:lnTo>
                    <a:pt x="1" y="55"/>
                  </a:lnTo>
                  <a:lnTo>
                    <a:pt x="0" y="54"/>
                  </a:lnTo>
                  <a:lnTo>
                    <a:pt x="0" y="53"/>
                  </a:lnTo>
                  <a:lnTo>
                    <a:pt x="0" y="52"/>
                  </a:lnTo>
                  <a:lnTo>
                    <a:pt x="0" y="50"/>
                  </a:lnTo>
                  <a:lnTo>
                    <a:pt x="0" y="49"/>
                  </a:lnTo>
                  <a:lnTo>
                    <a:pt x="0" y="47"/>
                  </a:lnTo>
                  <a:lnTo>
                    <a:pt x="1" y="46"/>
                  </a:lnTo>
                  <a:lnTo>
                    <a:pt x="2" y="45"/>
                  </a:lnTo>
                  <a:lnTo>
                    <a:pt x="3" y="44"/>
                  </a:lnTo>
                  <a:lnTo>
                    <a:pt x="5" y="43"/>
                  </a:lnTo>
                  <a:lnTo>
                    <a:pt x="8" y="41"/>
                  </a:lnTo>
                  <a:lnTo>
                    <a:pt x="12" y="39"/>
                  </a:lnTo>
                  <a:lnTo>
                    <a:pt x="16" y="37"/>
                  </a:lnTo>
                  <a:lnTo>
                    <a:pt x="20" y="34"/>
                  </a:lnTo>
                  <a:lnTo>
                    <a:pt x="23" y="32"/>
                  </a:lnTo>
                  <a:lnTo>
                    <a:pt x="27" y="30"/>
                  </a:lnTo>
                  <a:lnTo>
                    <a:pt x="31" y="28"/>
                  </a:lnTo>
                  <a:lnTo>
                    <a:pt x="35" y="26"/>
                  </a:lnTo>
                  <a:lnTo>
                    <a:pt x="35" y="25"/>
                  </a:lnTo>
                  <a:lnTo>
                    <a:pt x="36" y="25"/>
                  </a:lnTo>
                  <a:lnTo>
                    <a:pt x="37" y="24"/>
                  </a:lnTo>
                  <a:lnTo>
                    <a:pt x="37" y="23"/>
                  </a:lnTo>
                  <a:lnTo>
                    <a:pt x="38" y="23"/>
                  </a:lnTo>
                  <a:lnTo>
                    <a:pt x="39" y="21"/>
                  </a:lnTo>
                  <a:lnTo>
                    <a:pt x="40" y="20"/>
                  </a:lnTo>
                  <a:lnTo>
                    <a:pt x="40" y="18"/>
                  </a:lnTo>
                  <a:lnTo>
                    <a:pt x="41" y="16"/>
                  </a:lnTo>
                  <a:lnTo>
                    <a:pt x="42" y="14"/>
                  </a:lnTo>
                  <a:lnTo>
                    <a:pt x="42" y="11"/>
                  </a:lnTo>
                  <a:lnTo>
                    <a:pt x="42" y="9"/>
                  </a:lnTo>
                  <a:lnTo>
                    <a:pt x="42" y="8"/>
                  </a:lnTo>
                  <a:lnTo>
                    <a:pt x="42" y="7"/>
                  </a:lnTo>
                  <a:lnTo>
                    <a:pt x="42" y="6"/>
                  </a:lnTo>
                  <a:lnTo>
                    <a:pt x="42" y="5"/>
                  </a:lnTo>
                  <a:lnTo>
                    <a:pt x="42" y="4"/>
                  </a:lnTo>
                  <a:lnTo>
                    <a:pt x="42" y="3"/>
                  </a:lnTo>
                  <a:lnTo>
                    <a:pt x="42" y="1"/>
                  </a:lnTo>
                  <a:lnTo>
                    <a:pt x="42" y="0"/>
                  </a:lnTo>
                  <a:lnTo>
                    <a:pt x="43" y="1"/>
                  </a:lnTo>
                  <a:lnTo>
                    <a:pt x="44" y="2"/>
                  </a:lnTo>
                  <a:lnTo>
                    <a:pt x="45" y="2"/>
                  </a:lnTo>
                  <a:lnTo>
                    <a:pt x="45" y="3"/>
                  </a:lnTo>
                  <a:lnTo>
                    <a:pt x="46" y="4"/>
                  </a:lnTo>
                  <a:lnTo>
                    <a:pt x="46" y="5"/>
                  </a:lnTo>
                  <a:lnTo>
                    <a:pt x="46" y="6"/>
                  </a:lnTo>
                  <a:lnTo>
                    <a:pt x="47" y="6"/>
                  </a:lnTo>
                  <a:lnTo>
                    <a:pt x="47" y="7"/>
                  </a:lnTo>
                  <a:lnTo>
                    <a:pt x="48" y="7"/>
                  </a:lnTo>
                  <a:lnTo>
                    <a:pt x="50" y="7"/>
                  </a:lnTo>
                  <a:lnTo>
                    <a:pt x="50" y="8"/>
                  </a:lnTo>
                  <a:lnTo>
                    <a:pt x="51" y="8"/>
                  </a:lnTo>
                  <a:lnTo>
                    <a:pt x="52" y="8"/>
                  </a:lnTo>
                  <a:lnTo>
                    <a:pt x="53" y="9"/>
                  </a:lnTo>
                  <a:lnTo>
                    <a:pt x="54" y="9"/>
                  </a:lnTo>
                  <a:lnTo>
                    <a:pt x="55" y="9"/>
                  </a:lnTo>
                  <a:lnTo>
                    <a:pt x="56" y="9"/>
                  </a:lnTo>
                  <a:lnTo>
                    <a:pt x="57" y="9"/>
                  </a:lnTo>
                  <a:lnTo>
                    <a:pt x="58" y="9"/>
                  </a:lnTo>
                  <a:lnTo>
                    <a:pt x="59" y="9"/>
                  </a:lnTo>
                  <a:lnTo>
                    <a:pt x="60" y="9"/>
                  </a:lnTo>
                  <a:lnTo>
                    <a:pt x="61" y="9"/>
                  </a:lnTo>
                  <a:lnTo>
                    <a:pt x="62" y="9"/>
                  </a:lnTo>
                  <a:lnTo>
                    <a:pt x="62" y="8"/>
                  </a:lnTo>
                  <a:lnTo>
                    <a:pt x="63" y="8"/>
                  </a:lnTo>
                  <a:lnTo>
                    <a:pt x="63" y="7"/>
                  </a:lnTo>
                  <a:lnTo>
                    <a:pt x="64" y="7"/>
                  </a:lnTo>
                  <a:lnTo>
                    <a:pt x="65" y="6"/>
                  </a:lnTo>
                  <a:lnTo>
                    <a:pt x="65" y="7"/>
                  </a:lnTo>
                  <a:lnTo>
                    <a:pt x="65" y="9"/>
                  </a:lnTo>
                  <a:lnTo>
                    <a:pt x="66" y="10"/>
                  </a:lnTo>
                  <a:lnTo>
                    <a:pt x="66" y="11"/>
                  </a:lnTo>
                  <a:lnTo>
                    <a:pt x="66" y="12"/>
                  </a:lnTo>
                  <a:lnTo>
                    <a:pt x="67" y="13"/>
                  </a:lnTo>
                  <a:lnTo>
                    <a:pt x="67" y="14"/>
                  </a:lnTo>
                  <a:lnTo>
                    <a:pt x="67" y="15"/>
                  </a:lnTo>
                  <a:lnTo>
                    <a:pt x="68" y="16"/>
                  </a:lnTo>
                  <a:lnTo>
                    <a:pt x="68" y="17"/>
                  </a:lnTo>
                  <a:lnTo>
                    <a:pt x="69" y="18"/>
                  </a:lnTo>
                  <a:lnTo>
                    <a:pt x="69" y="19"/>
                  </a:lnTo>
                  <a:lnTo>
                    <a:pt x="70" y="20"/>
                  </a:lnTo>
                  <a:lnTo>
                    <a:pt x="70" y="21"/>
                  </a:lnTo>
                  <a:lnTo>
                    <a:pt x="71" y="21"/>
                  </a:lnTo>
                  <a:lnTo>
                    <a:pt x="72" y="22"/>
                  </a:lnTo>
                  <a:lnTo>
                    <a:pt x="73" y="22"/>
                  </a:lnTo>
                  <a:lnTo>
                    <a:pt x="73" y="23"/>
                  </a:lnTo>
                  <a:lnTo>
                    <a:pt x="74" y="23"/>
                  </a:lnTo>
                  <a:lnTo>
                    <a:pt x="75" y="23"/>
                  </a:lnTo>
                  <a:lnTo>
                    <a:pt x="75" y="25"/>
                  </a:lnTo>
                  <a:lnTo>
                    <a:pt x="75" y="26"/>
                  </a:lnTo>
                  <a:lnTo>
                    <a:pt x="75" y="27"/>
                  </a:lnTo>
                  <a:lnTo>
                    <a:pt x="75" y="29"/>
                  </a:lnTo>
                  <a:lnTo>
                    <a:pt x="75" y="30"/>
                  </a:lnTo>
                  <a:lnTo>
                    <a:pt x="75" y="31"/>
                  </a:lnTo>
                  <a:lnTo>
                    <a:pt x="76" y="31"/>
                  </a:lnTo>
                  <a:lnTo>
                    <a:pt x="76" y="32"/>
                  </a:lnTo>
                  <a:lnTo>
                    <a:pt x="77" y="32"/>
                  </a:lnTo>
                  <a:lnTo>
                    <a:pt x="78" y="32"/>
                  </a:lnTo>
                  <a:lnTo>
                    <a:pt x="78" y="33"/>
                  </a:lnTo>
                  <a:lnTo>
                    <a:pt x="79" y="33"/>
                  </a:lnTo>
                  <a:lnTo>
                    <a:pt x="79" y="34"/>
                  </a:lnTo>
                  <a:lnTo>
                    <a:pt x="80" y="34"/>
                  </a:lnTo>
                  <a:lnTo>
                    <a:pt x="81" y="35"/>
                  </a:lnTo>
                  <a:lnTo>
                    <a:pt x="82" y="36"/>
                  </a:lnTo>
                  <a:lnTo>
                    <a:pt x="83" y="37"/>
                  </a:lnTo>
                  <a:lnTo>
                    <a:pt x="84" y="37"/>
                  </a:lnTo>
                  <a:lnTo>
                    <a:pt x="86" y="37"/>
                  </a:lnTo>
                  <a:lnTo>
                    <a:pt x="88" y="37"/>
                  </a:lnTo>
                  <a:lnTo>
                    <a:pt x="90" y="37"/>
                  </a:lnTo>
                  <a:lnTo>
                    <a:pt x="92" y="37"/>
                  </a:lnTo>
                  <a:lnTo>
                    <a:pt x="94" y="37"/>
                  </a:lnTo>
                  <a:lnTo>
                    <a:pt x="96" y="37"/>
                  </a:lnTo>
                  <a:lnTo>
                    <a:pt x="98" y="37"/>
                  </a:lnTo>
                  <a:lnTo>
                    <a:pt x="99" y="37"/>
                  </a:lnTo>
                  <a:lnTo>
                    <a:pt x="100" y="37"/>
                  </a:lnTo>
                  <a:lnTo>
                    <a:pt x="101" y="37"/>
                  </a:lnTo>
                  <a:lnTo>
                    <a:pt x="101" y="39"/>
                  </a:lnTo>
                  <a:lnTo>
                    <a:pt x="101" y="40"/>
                  </a:lnTo>
                  <a:lnTo>
                    <a:pt x="101" y="41"/>
                  </a:lnTo>
                  <a:lnTo>
                    <a:pt x="101" y="42"/>
                  </a:lnTo>
                  <a:lnTo>
                    <a:pt x="101" y="43"/>
                  </a:lnTo>
                  <a:lnTo>
                    <a:pt x="101" y="44"/>
                  </a:lnTo>
                  <a:lnTo>
                    <a:pt x="101" y="45"/>
                  </a:lnTo>
                  <a:lnTo>
                    <a:pt x="101" y="47"/>
                  </a:lnTo>
                  <a:lnTo>
                    <a:pt x="101" y="49"/>
                  </a:lnTo>
                  <a:lnTo>
                    <a:pt x="102" y="52"/>
                  </a:lnTo>
                  <a:lnTo>
                    <a:pt x="103" y="54"/>
                  </a:lnTo>
                  <a:lnTo>
                    <a:pt x="104" y="58"/>
                  </a:lnTo>
                  <a:lnTo>
                    <a:pt x="106" y="63"/>
                  </a:lnTo>
                  <a:lnTo>
                    <a:pt x="106" y="66"/>
                  </a:lnTo>
                  <a:lnTo>
                    <a:pt x="107" y="68"/>
                  </a:lnTo>
                  <a:lnTo>
                    <a:pt x="108" y="70"/>
                  </a:lnTo>
                  <a:lnTo>
                    <a:pt x="108" y="73"/>
                  </a:lnTo>
                  <a:lnTo>
                    <a:pt x="109" y="75"/>
                  </a:lnTo>
                  <a:lnTo>
                    <a:pt x="109" y="77"/>
                  </a:lnTo>
                  <a:lnTo>
                    <a:pt x="109" y="80"/>
                  </a:lnTo>
                  <a:lnTo>
                    <a:pt x="108" y="83"/>
                  </a:lnTo>
                  <a:lnTo>
                    <a:pt x="104" y="86"/>
                  </a:lnTo>
                  <a:lnTo>
                    <a:pt x="100" y="88"/>
                  </a:lnTo>
                  <a:lnTo>
                    <a:pt x="96" y="90"/>
                  </a:lnTo>
                  <a:lnTo>
                    <a:pt x="92" y="92"/>
                  </a:lnTo>
                  <a:lnTo>
                    <a:pt x="88" y="95"/>
                  </a:lnTo>
                  <a:lnTo>
                    <a:pt x="83" y="97"/>
                  </a:lnTo>
                  <a:lnTo>
                    <a:pt x="78" y="100"/>
                  </a:lnTo>
                  <a:lnTo>
                    <a:pt x="74" y="103"/>
                  </a:lnTo>
                  <a:lnTo>
                    <a:pt x="72" y="103"/>
                  </a:lnTo>
                  <a:lnTo>
                    <a:pt x="70" y="104"/>
                  </a:lnTo>
                  <a:lnTo>
                    <a:pt x="68" y="105"/>
                  </a:lnTo>
                  <a:lnTo>
                    <a:pt x="66" y="105"/>
                  </a:lnTo>
                  <a:lnTo>
                    <a:pt x="65" y="105"/>
                  </a:lnTo>
                  <a:lnTo>
                    <a:pt x="63" y="106"/>
                  </a:lnTo>
                  <a:lnTo>
                    <a:pt x="60" y="106"/>
                  </a:lnTo>
                  <a:lnTo>
                    <a:pt x="58" y="106"/>
                  </a:lnTo>
                  <a:lnTo>
                    <a:pt x="57" y="106"/>
                  </a:lnTo>
                  <a:lnTo>
                    <a:pt x="56" y="106"/>
                  </a:lnTo>
                  <a:lnTo>
                    <a:pt x="55" y="106"/>
                  </a:lnTo>
                  <a:lnTo>
                    <a:pt x="54" y="106"/>
                  </a:lnTo>
                </a:path>
              </a:pathLst>
            </a:custGeom>
            <a:solidFill>
              <a:srgbClr val="3333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06" name="Freeform 286"/>
            <p:cNvSpPr>
              <a:spLocks/>
            </p:cNvSpPr>
            <p:nvPr/>
          </p:nvSpPr>
          <p:spPr bwMode="auto">
            <a:xfrm>
              <a:off x="3550" y="2823"/>
              <a:ext cx="17" cy="17"/>
            </a:xfrm>
            <a:custGeom>
              <a:avLst/>
              <a:gdLst>
                <a:gd name="T0" fmla="*/ 7 w 17"/>
                <a:gd name="T1" fmla="*/ 14 h 17"/>
                <a:gd name="T2" fmla="*/ 6 w 17"/>
                <a:gd name="T3" fmla="*/ 14 h 17"/>
                <a:gd name="T4" fmla="*/ 5 w 17"/>
                <a:gd name="T5" fmla="*/ 12 h 17"/>
                <a:gd name="T6" fmla="*/ 4 w 17"/>
                <a:gd name="T7" fmla="*/ 12 h 17"/>
                <a:gd name="T8" fmla="*/ 4 w 17"/>
                <a:gd name="T9" fmla="*/ 9 h 17"/>
                <a:gd name="T10" fmla="*/ 3 w 17"/>
                <a:gd name="T11" fmla="*/ 7 h 17"/>
                <a:gd name="T12" fmla="*/ 2 w 17"/>
                <a:gd name="T13" fmla="*/ 7 h 17"/>
                <a:gd name="T14" fmla="*/ 1 w 17"/>
                <a:gd name="T15" fmla="*/ 5 h 17"/>
                <a:gd name="T16" fmla="*/ 0 w 17"/>
                <a:gd name="T17" fmla="*/ 5 h 17"/>
                <a:gd name="T18" fmla="*/ 0 w 17"/>
                <a:gd name="T19" fmla="*/ 5 h 17"/>
                <a:gd name="T20" fmla="*/ 1 w 17"/>
                <a:gd name="T21" fmla="*/ 5 h 17"/>
                <a:gd name="T22" fmla="*/ 2 w 17"/>
                <a:gd name="T23" fmla="*/ 2 h 17"/>
                <a:gd name="T24" fmla="*/ 3 w 17"/>
                <a:gd name="T25" fmla="*/ 2 h 17"/>
                <a:gd name="T26" fmla="*/ 4 w 17"/>
                <a:gd name="T27" fmla="*/ 0 h 17"/>
                <a:gd name="T28" fmla="*/ 5 w 17"/>
                <a:gd name="T29" fmla="*/ 0 h 17"/>
                <a:gd name="T30" fmla="*/ 6 w 17"/>
                <a:gd name="T31" fmla="*/ 0 h 17"/>
                <a:gd name="T32" fmla="*/ 7 w 17"/>
                <a:gd name="T33" fmla="*/ 0 h 17"/>
                <a:gd name="T34" fmla="*/ 8 w 17"/>
                <a:gd name="T35" fmla="*/ 0 h 17"/>
                <a:gd name="T36" fmla="*/ 9 w 17"/>
                <a:gd name="T37" fmla="*/ 0 h 17"/>
                <a:gd name="T38" fmla="*/ 11 w 17"/>
                <a:gd name="T39" fmla="*/ 2 h 17"/>
                <a:gd name="T40" fmla="*/ 12 w 17"/>
                <a:gd name="T41" fmla="*/ 5 h 17"/>
                <a:gd name="T42" fmla="*/ 14 w 17"/>
                <a:gd name="T43" fmla="*/ 7 h 17"/>
                <a:gd name="T44" fmla="*/ 15 w 17"/>
                <a:gd name="T45" fmla="*/ 9 h 17"/>
                <a:gd name="T46" fmla="*/ 15 w 17"/>
                <a:gd name="T47" fmla="*/ 12 h 17"/>
                <a:gd name="T48" fmla="*/ 16 w 17"/>
                <a:gd name="T49" fmla="*/ 14 h 17"/>
                <a:gd name="T50" fmla="*/ 16 w 17"/>
                <a:gd name="T51" fmla="*/ 14 h 17"/>
                <a:gd name="T52" fmla="*/ 15 w 17"/>
                <a:gd name="T53" fmla="*/ 16 h 17"/>
                <a:gd name="T54" fmla="*/ 14 w 17"/>
                <a:gd name="T55" fmla="*/ 16 h 17"/>
                <a:gd name="T56" fmla="*/ 13 w 17"/>
                <a:gd name="T57" fmla="*/ 16 h 17"/>
                <a:gd name="T58" fmla="*/ 12 w 17"/>
                <a:gd name="T59" fmla="*/ 16 h 17"/>
                <a:gd name="T60" fmla="*/ 12 w 17"/>
                <a:gd name="T61" fmla="*/ 16 h 17"/>
                <a:gd name="T62" fmla="*/ 11 w 17"/>
                <a:gd name="T63" fmla="*/ 16 h 17"/>
                <a:gd name="T64" fmla="*/ 9 w 17"/>
                <a:gd name="T65" fmla="*/ 14 h 17"/>
                <a:gd name="T66" fmla="*/ 8 w 17"/>
                <a:gd name="T67" fmla="*/ 14 h 17"/>
                <a:gd name="T68" fmla="*/ 7 w 17"/>
                <a:gd name="T69" fmla="*/ 14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
                <a:gd name="T106" fmla="*/ 0 h 17"/>
                <a:gd name="T107" fmla="*/ 17 w 17"/>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 h="17">
                  <a:moveTo>
                    <a:pt x="7" y="14"/>
                  </a:moveTo>
                  <a:lnTo>
                    <a:pt x="6" y="14"/>
                  </a:lnTo>
                  <a:lnTo>
                    <a:pt x="5" y="12"/>
                  </a:lnTo>
                  <a:lnTo>
                    <a:pt x="4" y="12"/>
                  </a:lnTo>
                  <a:lnTo>
                    <a:pt x="4" y="9"/>
                  </a:lnTo>
                  <a:lnTo>
                    <a:pt x="3" y="7"/>
                  </a:lnTo>
                  <a:lnTo>
                    <a:pt x="2" y="7"/>
                  </a:lnTo>
                  <a:lnTo>
                    <a:pt x="1" y="5"/>
                  </a:lnTo>
                  <a:lnTo>
                    <a:pt x="0" y="5"/>
                  </a:lnTo>
                  <a:lnTo>
                    <a:pt x="1" y="5"/>
                  </a:lnTo>
                  <a:lnTo>
                    <a:pt x="2" y="2"/>
                  </a:lnTo>
                  <a:lnTo>
                    <a:pt x="3" y="2"/>
                  </a:lnTo>
                  <a:lnTo>
                    <a:pt x="4" y="0"/>
                  </a:lnTo>
                  <a:lnTo>
                    <a:pt x="5" y="0"/>
                  </a:lnTo>
                  <a:lnTo>
                    <a:pt x="6" y="0"/>
                  </a:lnTo>
                  <a:lnTo>
                    <a:pt x="7" y="0"/>
                  </a:lnTo>
                  <a:lnTo>
                    <a:pt x="8" y="0"/>
                  </a:lnTo>
                  <a:lnTo>
                    <a:pt x="9" y="0"/>
                  </a:lnTo>
                  <a:lnTo>
                    <a:pt x="11" y="2"/>
                  </a:lnTo>
                  <a:lnTo>
                    <a:pt x="12" y="5"/>
                  </a:lnTo>
                  <a:lnTo>
                    <a:pt x="14" y="7"/>
                  </a:lnTo>
                  <a:lnTo>
                    <a:pt x="15" y="9"/>
                  </a:lnTo>
                  <a:lnTo>
                    <a:pt x="15" y="12"/>
                  </a:lnTo>
                  <a:lnTo>
                    <a:pt x="16" y="14"/>
                  </a:lnTo>
                  <a:lnTo>
                    <a:pt x="15" y="16"/>
                  </a:lnTo>
                  <a:lnTo>
                    <a:pt x="14" y="16"/>
                  </a:lnTo>
                  <a:lnTo>
                    <a:pt x="13" y="16"/>
                  </a:lnTo>
                  <a:lnTo>
                    <a:pt x="12" y="16"/>
                  </a:lnTo>
                  <a:lnTo>
                    <a:pt x="11" y="16"/>
                  </a:lnTo>
                  <a:lnTo>
                    <a:pt x="9" y="14"/>
                  </a:lnTo>
                  <a:lnTo>
                    <a:pt x="8" y="14"/>
                  </a:lnTo>
                  <a:lnTo>
                    <a:pt x="7" y="14"/>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07" name="Freeform 287"/>
            <p:cNvSpPr>
              <a:spLocks/>
            </p:cNvSpPr>
            <p:nvPr/>
          </p:nvSpPr>
          <p:spPr bwMode="auto">
            <a:xfrm>
              <a:off x="3497" y="2322"/>
              <a:ext cx="69" cy="82"/>
            </a:xfrm>
            <a:custGeom>
              <a:avLst/>
              <a:gdLst>
                <a:gd name="T0" fmla="*/ 26 w 69"/>
                <a:gd name="T1" fmla="*/ 81 h 82"/>
                <a:gd name="T2" fmla="*/ 22 w 69"/>
                <a:gd name="T3" fmla="*/ 81 h 82"/>
                <a:gd name="T4" fmla="*/ 19 w 69"/>
                <a:gd name="T5" fmla="*/ 78 h 82"/>
                <a:gd name="T6" fmla="*/ 19 w 69"/>
                <a:gd name="T7" fmla="*/ 74 h 82"/>
                <a:gd name="T8" fmla="*/ 16 w 69"/>
                <a:gd name="T9" fmla="*/ 72 h 82"/>
                <a:gd name="T10" fmla="*/ 16 w 69"/>
                <a:gd name="T11" fmla="*/ 68 h 82"/>
                <a:gd name="T12" fmla="*/ 14 w 69"/>
                <a:gd name="T13" fmla="*/ 65 h 82"/>
                <a:gd name="T14" fmla="*/ 10 w 69"/>
                <a:gd name="T15" fmla="*/ 63 h 82"/>
                <a:gd name="T16" fmla="*/ 8 w 69"/>
                <a:gd name="T17" fmla="*/ 62 h 82"/>
                <a:gd name="T18" fmla="*/ 9 w 69"/>
                <a:gd name="T19" fmla="*/ 50 h 82"/>
                <a:gd name="T20" fmla="*/ 6 w 69"/>
                <a:gd name="T21" fmla="*/ 47 h 82"/>
                <a:gd name="T22" fmla="*/ 0 w 69"/>
                <a:gd name="T23" fmla="*/ 37 h 82"/>
                <a:gd name="T24" fmla="*/ 4 w 69"/>
                <a:gd name="T25" fmla="*/ 15 h 82"/>
                <a:gd name="T26" fmla="*/ 19 w 69"/>
                <a:gd name="T27" fmla="*/ 2 h 82"/>
                <a:gd name="T28" fmla="*/ 34 w 69"/>
                <a:gd name="T29" fmla="*/ 0 h 82"/>
                <a:gd name="T30" fmla="*/ 48 w 69"/>
                <a:gd name="T31" fmla="*/ 2 h 82"/>
                <a:gd name="T32" fmla="*/ 58 w 69"/>
                <a:gd name="T33" fmla="*/ 9 h 82"/>
                <a:gd name="T34" fmla="*/ 63 w 69"/>
                <a:gd name="T35" fmla="*/ 20 h 82"/>
                <a:gd name="T36" fmla="*/ 68 w 69"/>
                <a:gd name="T37" fmla="*/ 36 h 82"/>
                <a:gd name="T38" fmla="*/ 63 w 69"/>
                <a:gd name="T39" fmla="*/ 48 h 82"/>
                <a:gd name="T40" fmla="*/ 65 w 69"/>
                <a:gd name="T41" fmla="*/ 53 h 82"/>
                <a:gd name="T42" fmla="*/ 43 w 69"/>
                <a:gd name="T43" fmla="*/ 71 h 82"/>
                <a:gd name="T44" fmla="*/ 26 w 69"/>
                <a:gd name="T45" fmla="*/ 81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82"/>
                <a:gd name="T71" fmla="*/ 69 w 69"/>
                <a:gd name="T72" fmla="*/ 82 h 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82">
                  <a:moveTo>
                    <a:pt x="26" y="81"/>
                  </a:moveTo>
                  <a:lnTo>
                    <a:pt x="22" y="81"/>
                  </a:lnTo>
                  <a:lnTo>
                    <a:pt x="19" y="78"/>
                  </a:lnTo>
                  <a:lnTo>
                    <a:pt x="19" y="74"/>
                  </a:lnTo>
                  <a:lnTo>
                    <a:pt x="16" y="72"/>
                  </a:lnTo>
                  <a:lnTo>
                    <a:pt x="16" y="68"/>
                  </a:lnTo>
                  <a:lnTo>
                    <a:pt x="14" y="65"/>
                  </a:lnTo>
                  <a:lnTo>
                    <a:pt x="10" y="63"/>
                  </a:lnTo>
                  <a:lnTo>
                    <a:pt x="8" y="62"/>
                  </a:lnTo>
                  <a:lnTo>
                    <a:pt x="9" y="50"/>
                  </a:lnTo>
                  <a:lnTo>
                    <a:pt x="6" y="47"/>
                  </a:lnTo>
                  <a:lnTo>
                    <a:pt x="0" y="37"/>
                  </a:lnTo>
                  <a:lnTo>
                    <a:pt x="4" y="15"/>
                  </a:lnTo>
                  <a:lnTo>
                    <a:pt x="19" y="2"/>
                  </a:lnTo>
                  <a:lnTo>
                    <a:pt x="34" y="0"/>
                  </a:lnTo>
                  <a:lnTo>
                    <a:pt x="48" y="2"/>
                  </a:lnTo>
                  <a:lnTo>
                    <a:pt x="58" y="9"/>
                  </a:lnTo>
                  <a:lnTo>
                    <a:pt x="63" y="20"/>
                  </a:lnTo>
                  <a:lnTo>
                    <a:pt x="68" y="36"/>
                  </a:lnTo>
                  <a:lnTo>
                    <a:pt x="63" y="48"/>
                  </a:lnTo>
                  <a:lnTo>
                    <a:pt x="65" y="53"/>
                  </a:lnTo>
                  <a:lnTo>
                    <a:pt x="43" y="71"/>
                  </a:lnTo>
                  <a:lnTo>
                    <a:pt x="26" y="81"/>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08" name="Freeform 288"/>
            <p:cNvSpPr>
              <a:spLocks/>
            </p:cNvSpPr>
            <p:nvPr/>
          </p:nvSpPr>
          <p:spPr bwMode="auto">
            <a:xfrm>
              <a:off x="3520" y="2374"/>
              <a:ext cx="53" cy="38"/>
            </a:xfrm>
            <a:custGeom>
              <a:avLst/>
              <a:gdLst>
                <a:gd name="T0" fmla="*/ 12 w 53"/>
                <a:gd name="T1" fmla="*/ 37 h 38"/>
                <a:gd name="T2" fmla="*/ 8 w 53"/>
                <a:gd name="T3" fmla="*/ 34 h 38"/>
                <a:gd name="T4" fmla="*/ 0 w 53"/>
                <a:gd name="T5" fmla="*/ 30 h 38"/>
                <a:gd name="T6" fmla="*/ 9 w 53"/>
                <a:gd name="T7" fmla="*/ 24 h 38"/>
                <a:gd name="T8" fmla="*/ 21 w 53"/>
                <a:gd name="T9" fmla="*/ 17 h 38"/>
                <a:gd name="T10" fmla="*/ 43 w 53"/>
                <a:gd name="T11" fmla="*/ 0 h 38"/>
                <a:gd name="T12" fmla="*/ 51 w 53"/>
                <a:gd name="T13" fmla="*/ 6 h 38"/>
                <a:gd name="T14" fmla="*/ 52 w 53"/>
                <a:gd name="T15" fmla="*/ 7 h 38"/>
                <a:gd name="T16" fmla="*/ 50 w 53"/>
                <a:gd name="T17" fmla="*/ 12 h 38"/>
                <a:gd name="T18" fmla="*/ 51 w 53"/>
                <a:gd name="T19" fmla="*/ 14 h 38"/>
                <a:gd name="T20" fmla="*/ 38 w 53"/>
                <a:gd name="T21" fmla="*/ 16 h 38"/>
                <a:gd name="T22" fmla="*/ 28 w 53"/>
                <a:gd name="T23" fmla="*/ 20 h 38"/>
                <a:gd name="T24" fmla="*/ 23 w 53"/>
                <a:gd name="T25" fmla="*/ 23 h 38"/>
                <a:gd name="T26" fmla="*/ 14 w 53"/>
                <a:gd name="T27" fmla="*/ 35 h 38"/>
                <a:gd name="T28" fmla="*/ 12 w 53"/>
                <a:gd name="T29" fmla="*/ 37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38"/>
                <a:gd name="T47" fmla="*/ 53 w 53"/>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38">
                  <a:moveTo>
                    <a:pt x="12" y="37"/>
                  </a:moveTo>
                  <a:lnTo>
                    <a:pt x="8" y="34"/>
                  </a:lnTo>
                  <a:lnTo>
                    <a:pt x="0" y="30"/>
                  </a:lnTo>
                  <a:lnTo>
                    <a:pt x="9" y="24"/>
                  </a:lnTo>
                  <a:lnTo>
                    <a:pt x="21" y="17"/>
                  </a:lnTo>
                  <a:lnTo>
                    <a:pt x="43" y="0"/>
                  </a:lnTo>
                  <a:lnTo>
                    <a:pt x="51" y="6"/>
                  </a:lnTo>
                  <a:lnTo>
                    <a:pt x="52" y="7"/>
                  </a:lnTo>
                  <a:lnTo>
                    <a:pt x="50" y="12"/>
                  </a:lnTo>
                  <a:lnTo>
                    <a:pt x="51" y="14"/>
                  </a:lnTo>
                  <a:lnTo>
                    <a:pt x="38" y="16"/>
                  </a:lnTo>
                  <a:lnTo>
                    <a:pt x="28" y="20"/>
                  </a:lnTo>
                  <a:lnTo>
                    <a:pt x="23" y="23"/>
                  </a:lnTo>
                  <a:lnTo>
                    <a:pt x="14" y="35"/>
                  </a:lnTo>
                  <a:lnTo>
                    <a:pt x="12" y="37"/>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09" name="Freeform 289"/>
            <p:cNvSpPr>
              <a:spLocks/>
            </p:cNvSpPr>
            <p:nvPr/>
          </p:nvSpPr>
          <p:spPr bwMode="auto">
            <a:xfrm>
              <a:off x="3497" y="2322"/>
              <a:ext cx="69" cy="44"/>
            </a:xfrm>
            <a:custGeom>
              <a:avLst/>
              <a:gdLst>
                <a:gd name="T0" fmla="*/ 0 w 69"/>
                <a:gd name="T1" fmla="*/ 37 h 44"/>
                <a:gd name="T2" fmla="*/ 4 w 69"/>
                <a:gd name="T3" fmla="*/ 14 h 44"/>
                <a:gd name="T4" fmla="*/ 19 w 69"/>
                <a:gd name="T5" fmla="*/ 2 h 44"/>
                <a:gd name="T6" fmla="*/ 34 w 69"/>
                <a:gd name="T7" fmla="*/ 0 h 44"/>
                <a:gd name="T8" fmla="*/ 48 w 69"/>
                <a:gd name="T9" fmla="*/ 2 h 44"/>
                <a:gd name="T10" fmla="*/ 58 w 69"/>
                <a:gd name="T11" fmla="*/ 8 h 44"/>
                <a:gd name="T12" fmla="*/ 63 w 69"/>
                <a:gd name="T13" fmla="*/ 20 h 44"/>
                <a:gd name="T14" fmla="*/ 68 w 69"/>
                <a:gd name="T15" fmla="*/ 28 h 44"/>
                <a:gd name="T16" fmla="*/ 68 w 69"/>
                <a:gd name="T17" fmla="*/ 36 h 44"/>
                <a:gd name="T18" fmla="*/ 53 w 69"/>
                <a:gd name="T19" fmla="*/ 43 h 44"/>
                <a:gd name="T20" fmla="*/ 47 w 69"/>
                <a:gd name="T21" fmla="*/ 35 h 44"/>
                <a:gd name="T22" fmla="*/ 40 w 69"/>
                <a:gd name="T23" fmla="*/ 31 h 44"/>
                <a:gd name="T24" fmla="*/ 36 w 69"/>
                <a:gd name="T25" fmla="*/ 33 h 44"/>
                <a:gd name="T26" fmla="*/ 35 w 69"/>
                <a:gd name="T27" fmla="*/ 38 h 44"/>
                <a:gd name="T28" fmla="*/ 31 w 69"/>
                <a:gd name="T29" fmla="*/ 40 h 44"/>
                <a:gd name="T30" fmla="*/ 26 w 69"/>
                <a:gd name="T31" fmla="*/ 34 h 44"/>
                <a:gd name="T32" fmla="*/ 20 w 69"/>
                <a:gd name="T33" fmla="*/ 32 h 44"/>
                <a:gd name="T34" fmla="*/ 0 w 69"/>
                <a:gd name="T35" fmla="*/ 37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44"/>
                <a:gd name="T56" fmla="*/ 69 w 6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44">
                  <a:moveTo>
                    <a:pt x="0" y="37"/>
                  </a:moveTo>
                  <a:lnTo>
                    <a:pt x="4" y="14"/>
                  </a:lnTo>
                  <a:lnTo>
                    <a:pt x="19" y="2"/>
                  </a:lnTo>
                  <a:lnTo>
                    <a:pt x="34" y="0"/>
                  </a:lnTo>
                  <a:lnTo>
                    <a:pt x="48" y="2"/>
                  </a:lnTo>
                  <a:lnTo>
                    <a:pt x="58" y="8"/>
                  </a:lnTo>
                  <a:lnTo>
                    <a:pt x="63" y="20"/>
                  </a:lnTo>
                  <a:lnTo>
                    <a:pt x="68" y="28"/>
                  </a:lnTo>
                  <a:lnTo>
                    <a:pt x="68" y="36"/>
                  </a:lnTo>
                  <a:lnTo>
                    <a:pt x="53" y="43"/>
                  </a:lnTo>
                  <a:lnTo>
                    <a:pt x="47" y="35"/>
                  </a:lnTo>
                  <a:lnTo>
                    <a:pt x="40" y="31"/>
                  </a:lnTo>
                  <a:lnTo>
                    <a:pt x="36" y="33"/>
                  </a:lnTo>
                  <a:lnTo>
                    <a:pt x="35" y="38"/>
                  </a:lnTo>
                  <a:lnTo>
                    <a:pt x="31" y="40"/>
                  </a:lnTo>
                  <a:lnTo>
                    <a:pt x="26" y="34"/>
                  </a:lnTo>
                  <a:lnTo>
                    <a:pt x="20" y="32"/>
                  </a:lnTo>
                  <a:lnTo>
                    <a:pt x="0" y="37"/>
                  </a:lnTo>
                </a:path>
              </a:pathLst>
            </a:custGeom>
            <a:solidFill>
              <a:srgbClr val="8C59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10" name="Freeform 290"/>
            <p:cNvSpPr>
              <a:spLocks/>
            </p:cNvSpPr>
            <p:nvPr/>
          </p:nvSpPr>
          <p:spPr bwMode="auto">
            <a:xfrm>
              <a:off x="3516" y="2393"/>
              <a:ext cx="17" cy="17"/>
            </a:xfrm>
            <a:custGeom>
              <a:avLst/>
              <a:gdLst>
                <a:gd name="T0" fmla="*/ 2 w 17"/>
                <a:gd name="T1" fmla="*/ 16 h 17"/>
                <a:gd name="T2" fmla="*/ 0 w 17"/>
                <a:gd name="T3" fmla="*/ 12 h 17"/>
                <a:gd name="T4" fmla="*/ 6 w 17"/>
                <a:gd name="T5" fmla="*/ 8 h 17"/>
                <a:gd name="T6" fmla="*/ 16 w 17"/>
                <a:gd name="T7" fmla="*/ 0 h 17"/>
                <a:gd name="T8" fmla="*/ 7 w 17"/>
                <a:gd name="T9" fmla="*/ 12 h 17"/>
                <a:gd name="T10" fmla="*/ 2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16"/>
                  </a:moveTo>
                  <a:lnTo>
                    <a:pt x="0" y="12"/>
                  </a:lnTo>
                  <a:lnTo>
                    <a:pt x="6" y="8"/>
                  </a:lnTo>
                  <a:lnTo>
                    <a:pt x="16" y="0"/>
                  </a:lnTo>
                  <a:lnTo>
                    <a:pt x="7" y="12"/>
                  </a:lnTo>
                  <a:lnTo>
                    <a:pt x="2" y="16"/>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11" name="Freeform 291"/>
            <p:cNvSpPr>
              <a:spLocks/>
            </p:cNvSpPr>
            <p:nvPr/>
          </p:nvSpPr>
          <p:spPr bwMode="auto">
            <a:xfrm>
              <a:off x="3527" y="2378"/>
              <a:ext cx="34" cy="31"/>
            </a:xfrm>
            <a:custGeom>
              <a:avLst/>
              <a:gdLst>
                <a:gd name="T0" fmla="*/ 5 w 34"/>
                <a:gd name="T1" fmla="*/ 30 h 31"/>
                <a:gd name="T2" fmla="*/ 5 w 34"/>
                <a:gd name="T3" fmla="*/ 27 h 31"/>
                <a:gd name="T4" fmla="*/ 1 w 34"/>
                <a:gd name="T5" fmla="*/ 28 h 31"/>
                <a:gd name="T6" fmla="*/ 0 w 34"/>
                <a:gd name="T7" fmla="*/ 26 h 31"/>
                <a:gd name="T8" fmla="*/ 8 w 34"/>
                <a:gd name="T9" fmla="*/ 24 h 31"/>
                <a:gd name="T10" fmla="*/ 14 w 34"/>
                <a:gd name="T11" fmla="*/ 16 h 31"/>
                <a:gd name="T12" fmla="*/ 21 w 34"/>
                <a:gd name="T13" fmla="*/ 9 h 31"/>
                <a:gd name="T14" fmla="*/ 28 w 34"/>
                <a:gd name="T15" fmla="*/ 5 h 31"/>
                <a:gd name="T16" fmla="*/ 33 w 34"/>
                <a:gd name="T17" fmla="*/ 0 h 31"/>
                <a:gd name="T18" fmla="*/ 30 w 34"/>
                <a:gd name="T19" fmla="*/ 4 h 31"/>
                <a:gd name="T20" fmla="*/ 15 w 34"/>
                <a:gd name="T21" fmla="*/ 18 h 31"/>
                <a:gd name="T22" fmla="*/ 5 w 34"/>
                <a:gd name="T23" fmla="*/ 3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1"/>
                <a:gd name="T38" fmla="*/ 34 w 34"/>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1">
                  <a:moveTo>
                    <a:pt x="5" y="30"/>
                  </a:moveTo>
                  <a:lnTo>
                    <a:pt x="5" y="27"/>
                  </a:lnTo>
                  <a:lnTo>
                    <a:pt x="1" y="28"/>
                  </a:lnTo>
                  <a:lnTo>
                    <a:pt x="0" y="26"/>
                  </a:lnTo>
                  <a:lnTo>
                    <a:pt x="8" y="24"/>
                  </a:lnTo>
                  <a:lnTo>
                    <a:pt x="14" y="16"/>
                  </a:lnTo>
                  <a:lnTo>
                    <a:pt x="21" y="9"/>
                  </a:lnTo>
                  <a:lnTo>
                    <a:pt x="28" y="5"/>
                  </a:lnTo>
                  <a:lnTo>
                    <a:pt x="33" y="0"/>
                  </a:lnTo>
                  <a:lnTo>
                    <a:pt x="30" y="4"/>
                  </a:lnTo>
                  <a:lnTo>
                    <a:pt x="15" y="18"/>
                  </a:lnTo>
                  <a:lnTo>
                    <a:pt x="5" y="30"/>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12" name="Freeform 292"/>
            <p:cNvSpPr>
              <a:spLocks/>
            </p:cNvSpPr>
            <p:nvPr/>
          </p:nvSpPr>
          <p:spPr bwMode="auto">
            <a:xfrm>
              <a:off x="3505" y="2370"/>
              <a:ext cx="31" cy="27"/>
            </a:xfrm>
            <a:custGeom>
              <a:avLst/>
              <a:gdLst>
                <a:gd name="T0" fmla="*/ 11 w 31"/>
                <a:gd name="T1" fmla="*/ 26 h 27"/>
                <a:gd name="T2" fmla="*/ 9 w 31"/>
                <a:gd name="T3" fmla="*/ 24 h 27"/>
                <a:gd name="T4" fmla="*/ 8 w 31"/>
                <a:gd name="T5" fmla="*/ 21 h 27"/>
                <a:gd name="T6" fmla="*/ 4 w 31"/>
                <a:gd name="T7" fmla="*/ 17 h 27"/>
                <a:gd name="T8" fmla="*/ 2 w 31"/>
                <a:gd name="T9" fmla="*/ 15 h 27"/>
                <a:gd name="T10" fmla="*/ 0 w 31"/>
                <a:gd name="T11" fmla="*/ 14 h 27"/>
                <a:gd name="T12" fmla="*/ 0 w 31"/>
                <a:gd name="T13" fmla="*/ 11 h 27"/>
                <a:gd name="T14" fmla="*/ 1 w 31"/>
                <a:gd name="T15" fmla="*/ 8 h 27"/>
                <a:gd name="T16" fmla="*/ 1 w 31"/>
                <a:gd name="T17" fmla="*/ 6 h 27"/>
                <a:gd name="T18" fmla="*/ 2 w 31"/>
                <a:gd name="T19" fmla="*/ 3 h 27"/>
                <a:gd name="T20" fmla="*/ 14 w 31"/>
                <a:gd name="T21" fmla="*/ 3 h 27"/>
                <a:gd name="T22" fmla="*/ 18 w 31"/>
                <a:gd name="T23" fmla="*/ 0 h 27"/>
                <a:gd name="T24" fmla="*/ 24 w 31"/>
                <a:gd name="T25" fmla="*/ 0 h 27"/>
                <a:gd name="T26" fmla="*/ 30 w 31"/>
                <a:gd name="T27" fmla="*/ 8 h 27"/>
                <a:gd name="T28" fmla="*/ 25 w 31"/>
                <a:gd name="T29" fmla="*/ 20 h 27"/>
                <a:gd name="T30" fmla="*/ 19 w 31"/>
                <a:gd name="T31" fmla="*/ 25 h 27"/>
                <a:gd name="T32" fmla="*/ 11 w 31"/>
                <a:gd name="T33" fmla="*/ 2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7"/>
                <a:gd name="T53" fmla="*/ 31 w 3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7">
                  <a:moveTo>
                    <a:pt x="11" y="26"/>
                  </a:moveTo>
                  <a:lnTo>
                    <a:pt x="9" y="24"/>
                  </a:lnTo>
                  <a:lnTo>
                    <a:pt x="8" y="21"/>
                  </a:lnTo>
                  <a:lnTo>
                    <a:pt x="4" y="17"/>
                  </a:lnTo>
                  <a:lnTo>
                    <a:pt x="2" y="15"/>
                  </a:lnTo>
                  <a:lnTo>
                    <a:pt x="0" y="14"/>
                  </a:lnTo>
                  <a:lnTo>
                    <a:pt x="0" y="11"/>
                  </a:lnTo>
                  <a:lnTo>
                    <a:pt x="1" y="8"/>
                  </a:lnTo>
                  <a:lnTo>
                    <a:pt x="1" y="6"/>
                  </a:lnTo>
                  <a:lnTo>
                    <a:pt x="2" y="3"/>
                  </a:lnTo>
                  <a:lnTo>
                    <a:pt x="14" y="3"/>
                  </a:lnTo>
                  <a:lnTo>
                    <a:pt x="18" y="0"/>
                  </a:lnTo>
                  <a:lnTo>
                    <a:pt x="24" y="0"/>
                  </a:lnTo>
                  <a:lnTo>
                    <a:pt x="30" y="8"/>
                  </a:lnTo>
                  <a:lnTo>
                    <a:pt x="25" y="20"/>
                  </a:lnTo>
                  <a:lnTo>
                    <a:pt x="19" y="25"/>
                  </a:lnTo>
                  <a:lnTo>
                    <a:pt x="11" y="26"/>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13" name="Freeform 293"/>
            <p:cNvSpPr>
              <a:spLocks/>
            </p:cNvSpPr>
            <p:nvPr/>
          </p:nvSpPr>
          <p:spPr bwMode="auto">
            <a:xfrm>
              <a:off x="3505" y="2374"/>
              <a:ext cx="25" cy="18"/>
            </a:xfrm>
            <a:custGeom>
              <a:avLst/>
              <a:gdLst>
                <a:gd name="T0" fmla="*/ 16 w 25"/>
                <a:gd name="T1" fmla="*/ 17 h 18"/>
                <a:gd name="T2" fmla="*/ 11 w 25"/>
                <a:gd name="T3" fmla="*/ 10 h 18"/>
                <a:gd name="T4" fmla="*/ 9 w 25"/>
                <a:gd name="T5" fmla="*/ 11 h 18"/>
                <a:gd name="T6" fmla="*/ 11 w 25"/>
                <a:gd name="T7" fmla="*/ 8 h 18"/>
                <a:gd name="T8" fmla="*/ 9 w 25"/>
                <a:gd name="T9" fmla="*/ 6 h 18"/>
                <a:gd name="T10" fmla="*/ 5 w 25"/>
                <a:gd name="T11" fmla="*/ 7 h 18"/>
                <a:gd name="T12" fmla="*/ 8 w 25"/>
                <a:gd name="T13" fmla="*/ 8 h 18"/>
                <a:gd name="T14" fmla="*/ 5 w 25"/>
                <a:gd name="T15" fmla="*/ 9 h 18"/>
                <a:gd name="T16" fmla="*/ 0 w 25"/>
                <a:gd name="T17" fmla="*/ 9 h 18"/>
                <a:gd name="T18" fmla="*/ 1 w 25"/>
                <a:gd name="T19" fmla="*/ 5 h 18"/>
                <a:gd name="T20" fmla="*/ 3 w 25"/>
                <a:gd name="T21" fmla="*/ 3 h 18"/>
                <a:gd name="T22" fmla="*/ 8 w 25"/>
                <a:gd name="T23" fmla="*/ 4 h 18"/>
                <a:gd name="T24" fmla="*/ 11 w 25"/>
                <a:gd name="T25" fmla="*/ 5 h 18"/>
                <a:gd name="T26" fmla="*/ 13 w 25"/>
                <a:gd name="T27" fmla="*/ 5 h 18"/>
                <a:gd name="T28" fmla="*/ 15 w 25"/>
                <a:gd name="T29" fmla="*/ 3 h 18"/>
                <a:gd name="T30" fmla="*/ 13 w 25"/>
                <a:gd name="T31" fmla="*/ 1 h 18"/>
                <a:gd name="T32" fmla="*/ 15 w 25"/>
                <a:gd name="T33" fmla="*/ 0 h 18"/>
                <a:gd name="T34" fmla="*/ 19 w 25"/>
                <a:gd name="T35" fmla="*/ 1 h 18"/>
                <a:gd name="T36" fmla="*/ 21 w 25"/>
                <a:gd name="T37" fmla="*/ 3 h 18"/>
                <a:gd name="T38" fmla="*/ 24 w 25"/>
                <a:gd name="T39" fmla="*/ 8 h 18"/>
                <a:gd name="T40" fmla="*/ 23 w 25"/>
                <a:gd name="T41" fmla="*/ 12 h 18"/>
                <a:gd name="T42" fmla="*/ 21 w 25"/>
                <a:gd name="T43" fmla="*/ 15 h 18"/>
                <a:gd name="T44" fmla="*/ 16 w 25"/>
                <a:gd name="T45" fmla="*/ 17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18"/>
                <a:gd name="T71" fmla="*/ 25 w 25"/>
                <a:gd name="T72" fmla="*/ 18 h 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18">
                  <a:moveTo>
                    <a:pt x="16" y="17"/>
                  </a:moveTo>
                  <a:lnTo>
                    <a:pt x="11" y="10"/>
                  </a:lnTo>
                  <a:lnTo>
                    <a:pt x="9" y="11"/>
                  </a:lnTo>
                  <a:lnTo>
                    <a:pt x="11" y="8"/>
                  </a:lnTo>
                  <a:lnTo>
                    <a:pt x="9" y="6"/>
                  </a:lnTo>
                  <a:lnTo>
                    <a:pt x="5" y="7"/>
                  </a:lnTo>
                  <a:lnTo>
                    <a:pt x="8" y="8"/>
                  </a:lnTo>
                  <a:lnTo>
                    <a:pt x="5" y="9"/>
                  </a:lnTo>
                  <a:lnTo>
                    <a:pt x="0" y="9"/>
                  </a:lnTo>
                  <a:lnTo>
                    <a:pt x="1" y="5"/>
                  </a:lnTo>
                  <a:lnTo>
                    <a:pt x="3" y="3"/>
                  </a:lnTo>
                  <a:lnTo>
                    <a:pt x="8" y="4"/>
                  </a:lnTo>
                  <a:lnTo>
                    <a:pt x="11" y="5"/>
                  </a:lnTo>
                  <a:lnTo>
                    <a:pt x="13" y="5"/>
                  </a:lnTo>
                  <a:lnTo>
                    <a:pt x="15" y="3"/>
                  </a:lnTo>
                  <a:lnTo>
                    <a:pt x="13" y="1"/>
                  </a:lnTo>
                  <a:lnTo>
                    <a:pt x="15" y="0"/>
                  </a:lnTo>
                  <a:lnTo>
                    <a:pt x="19" y="1"/>
                  </a:lnTo>
                  <a:lnTo>
                    <a:pt x="21" y="3"/>
                  </a:lnTo>
                  <a:lnTo>
                    <a:pt x="24" y="8"/>
                  </a:lnTo>
                  <a:lnTo>
                    <a:pt x="23" y="12"/>
                  </a:lnTo>
                  <a:lnTo>
                    <a:pt x="21" y="15"/>
                  </a:lnTo>
                  <a:lnTo>
                    <a:pt x="16" y="17"/>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14" name="Freeform 294"/>
            <p:cNvSpPr>
              <a:spLocks/>
            </p:cNvSpPr>
            <p:nvPr/>
          </p:nvSpPr>
          <p:spPr bwMode="auto">
            <a:xfrm>
              <a:off x="3552" y="2381"/>
              <a:ext cx="21" cy="17"/>
            </a:xfrm>
            <a:custGeom>
              <a:avLst/>
              <a:gdLst>
                <a:gd name="T0" fmla="*/ 0 w 21"/>
                <a:gd name="T1" fmla="*/ 16 h 17"/>
                <a:gd name="T2" fmla="*/ 1 w 21"/>
                <a:gd name="T3" fmla="*/ 15 h 17"/>
                <a:gd name="T4" fmla="*/ 3 w 21"/>
                <a:gd name="T5" fmla="*/ 13 h 17"/>
                <a:gd name="T6" fmla="*/ 4 w 21"/>
                <a:gd name="T7" fmla="*/ 11 h 17"/>
                <a:gd name="T8" fmla="*/ 5 w 21"/>
                <a:gd name="T9" fmla="*/ 9 h 17"/>
                <a:gd name="T10" fmla="*/ 6 w 21"/>
                <a:gd name="T11" fmla="*/ 7 h 17"/>
                <a:gd name="T12" fmla="*/ 9 w 21"/>
                <a:gd name="T13" fmla="*/ 6 h 17"/>
                <a:gd name="T14" fmla="*/ 9 w 21"/>
                <a:gd name="T15" fmla="*/ 5 h 17"/>
                <a:gd name="T16" fmla="*/ 11 w 21"/>
                <a:gd name="T17" fmla="*/ 3 h 17"/>
                <a:gd name="T18" fmla="*/ 11 w 21"/>
                <a:gd name="T19" fmla="*/ 3 h 17"/>
                <a:gd name="T20" fmla="*/ 12 w 21"/>
                <a:gd name="T21" fmla="*/ 2 h 17"/>
                <a:gd name="T22" fmla="*/ 14 w 21"/>
                <a:gd name="T23" fmla="*/ 2 h 17"/>
                <a:gd name="T24" fmla="*/ 14 w 21"/>
                <a:gd name="T25" fmla="*/ 1 h 17"/>
                <a:gd name="T26" fmla="*/ 15 w 21"/>
                <a:gd name="T27" fmla="*/ 1 h 17"/>
                <a:gd name="T28" fmla="*/ 17 w 21"/>
                <a:gd name="T29" fmla="*/ 1 h 17"/>
                <a:gd name="T30" fmla="*/ 17 w 21"/>
                <a:gd name="T31" fmla="*/ 0 h 17"/>
                <a:gd name="T32" fmla="*/ 19 w 21"/>
                <a:gd name="T33" fmla="*/ 0 h 17"/>
                <a:gd name="T34" fmla="*/ 19 w 21"/>
                <a:gd name="T35" fmla="*/ 1 h 17"/>
                <a:gd name="T36" fmla="*/ 19 w 21"/>
                <a:gd name="T37" fmla="*/ 1 h 17"/>
                <a:gd name="T38" fmla="*/ 20 w 21"/>
                <a:gd name="T39" fmla="*/ 1 h 17"/>
                <a:gd name="T40" fmla="*/ 20 w 21"/>
                <a:gd name="T41" fmla="*/ 1 h 17"/>
                <a:gd name="T42" fmla="*/ 20 w 21"/>
                <a:gd name="T43" fmla="*/ 2 h 17"/>
                <a:gd name="T44" fmla="*/ 20 w 21"/>
                <a:gd name="T45" fmla="*/ 2 h 17"/>
                <a:gd name="T46" fmla="*/ 20 w 21"/>
                <a:gd name="T47" fmla="*/ 3 h 17"/>
                <a:gd name="T48" fmla="*/ 20 w 21"/>
                <a:gd name="T49" fmla="*/ 3 h 17"/>
                <a:gd name="T50" fmla="*/ 20 w 21"/>
                <a:gd name="T51" fmla="*/ 3 h 17"/>
                <a:gd name="T52" fmla="*/ 20 w 21"/>
                <a:gd name="T53" fmla="*/ 3 h 17"/>
                <a:gd name="T54" fmla="*/ 20 w 21"/>
                <a:gd name="T55" fmla="*/ 5 h 17"/>
                <a:gd name="T56" fmla="*/ 19 w 21"/>
                <a:gd name="T57" fmla="*/ 5 h 17"/>
                <a:gd name="T58" fmla="*/ 19 w 21"/>
                <a:gd name="T59" fmla="*/ 6 h 17"/>
                <a:gd name="T60" fmla="*/ 19 w 21"/>
                <a:gd name="T61" fmla="*/ 6 h 17"/>
                <a:gd name="T62" fmla="*/ 18 w 21"/>
                <a:gd name="T63" fmla="*/ 6 h 17"/>
                <a:gd name="T64" fmla="*/ 18 w 21"/>
                <a:gd name="T65" fmla="*/ 7 h 17"/>
                <a:gd name="T66" fmla="*/ 17 w 21"/>
                <a:gd name="T67" fmla="*/ 7 h 17"/>
                <a:gd name="T68" fmla="*/ 17 w 21"/>
                <a:gd name="T69" fmla="*/ 7 h 17"/>
                <a:gd name="T70" fmla="*/ 16 w 21"/>
                <a:gd name="T71" fmla="*/ 8 h 17"/>
                <a:gd name="T72" fmla="*/ 15 w 21"/>
                <a:gd name="T73" fmla="*/ 8 h 17"/>
                <a:gd name="T74" fmla="*/ 14 w 21"/>
                <a:gd name="T75" fmla="*/ 9 h 17"/>
                <a:gd name="T76" fmla="*/ 13 w 21"/>
                <a:gd name="T77" fmla="*/ 9 h 17"/>
                <a:gd name="T78" fmla="*/ 12 w 21"/>
                <a:gd name="T79" fmla="*/ 9 h 17"/>
                <a:gd name="T80" fmla="*/ 11 w 21"/>
                <a:gd name="T81" fmla="*/ 9 h 17"/>
                <a:gd name="T82" fmla="*/ 11 w 21"/>
                <a:gd name="T83" fmla="*/ 9 h 17"/>
                <a:gd name="T84" fmla="*/ 9 w 21"/>
                <a:gd name="T85" fmla="*/ 10 h 17"/>
                <a:gd name="T86" fmla="*/ 8 w 21"/>
                <a:gd name="T87" fmla="*/ 11 h 17"/>
                <a:gd name="T88" fmla="*/ 6 w 21"/>
                <a:gd name="T89" fmla="*/ 13 h 17"/>
                <a:gd name="T90" fmla="*/ 5 w 21"/>
                <a:gd name="T91" fmla="*/ 14 h 17"/>
                <a:gd name="T92" fmla="*/ 3 w 21"/>
                <a:gd name="T93" fmla="*/ 14 h 17"/>
                <a:gd name="T94" fmla="*/ 2 w 21"/>
                <a:gd name="T95" fmla="*/ 15 h 17"/>
                <a:gd name="T96" fmla="*/ 0 w 21"/>
                <a:gd name="T97" fmla="*/ 1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
                <a:gd name="T148" fmla="*/ 0 h 17"/>
                <a:gd name="T149" fmla="*/ 21 w 21"/>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 h="17">
                  <a:moveTo>
                    <a:pt x="0" y="16"/>
                  </a:moveTo>
                  <a:lnTo>
                    <a:pt x="1" y="15"/>
                  </a:lnTo>
                  <a:lnTo>
                    <a:pt x="3" y="13"/>
                  </a:lnTo>
                  <a:lnTo>
                    <a:pt x="4" y="11"/>
                  </a:lnTo>
                  <a:lnTo>
                    <a:pt x="5" y="9"/>
                  </a:lnTo>
                  <a:lnTo>
                    <a:pt x="6" y="7"/>
                  </a:lnTo>
                  <a:lnTo>
                    <a:pt x="9" y="6"/>
                  </a:lnTo>
                  <a:lnTo>
                    <a:pt x="9" y="5"/>
                  </a:lnTo>
                  <a:lnTo>
                    <a:pt x="11" y="3"/>
                  </a:lnTo>
                  <a:lnTo>
                    <a:pt x="12" y="2"/>
                  </a:lnTo>
                  <a:lnTo>
                    <a:pt x="14" y="2"/>
                  </a:lnTo>
                  <a:lnTo>
                    <a:pt x="14" y="1"/>
                  </a:lnTo>
                  <a:lnTo>
                    <a:pt x="15" y="1"/>
                  </a:lnTo>
                  <a:lnTo>
                    <a:pt x="17" y="1"/>
                  </a:lnTo>
                  <a:lnTo>
                    <a:pt x="17" y="0"/>
                  </a:lnTo>
                  <a:lnTo>
                    <a:pt x="19" y="0"/>
                  </a:lnTo>
                  <a:lnTo>
                    <a:pt x="19" y="1"/>
                  </a:lnTo>
                  <a:lnTo>
                    <a:pt x="20" y="1"/>
                  </a:lnTo>
                  <a:lnTo>
                    <a:pt x="20" y="2"/>
                  </a:lnTo>
                  <a:lnTo>
                    <a:pt x="20" y="3"/>
                  </a:lnTo>
                  <a:lnTo>
                    <a:pt x="20" y="5"/>
                  </a:lnTo>
                  <a:lnTo>
                    <a:pt x="19" y="5"/>
                  </a:lnTo>
                  <a:lnTo>
                    <a:pt x="19" y="6"/>
                  </a:lnTo>
                  <a:lnTo>
                    <a:pt x="18" y="6"/>
                  </a:lnTo>
                  <a:lnTo>
                    <a:pt x="18" y="7"/>
                  </a:lnTo>
                  <a:lnTo>
                    <a:pt x="17" y="7"/>
                  </a:lnTo>
                  <a:lnTo>
                    <a:pt x="16" y="8"/>
                  </a:lnTo>
                  <a:lnTo>
                    <a:pt x="15" y="8"/>
                  </a:lnTo>
                  <a:lnTo>
                    <a:pt x="14" y="9"/>
                  </a:lnTo>
                  <a:lnTo>
                    <a:pt x="13" y="9"/>
                  </a:lnTo>
                  <a:lnTo>
                    <a:pt x="12" y="9"/>
                  </a:lnTo>
                  <a:lnTo>
                    <a:pt x="11" y="9"/>
                  </a:lnTo>
                  <a:lnTo>
                    <a:pt x="9" y="10"/>
                  </a:lnTo>
                  <a:lnTo>
                    <a:pt x="8" y="11"/>
                  </a:lnTo>
                  <a:lnTo>
                    <a:pt x="6" y="13"/>
                  </a:lnTo>
                  <a:lnTo>
                    <a:pt x="5" y="14"/>
                  </a:lnTo>
                  <a:lnTo>
                    <a:pt x="3" y="14"/>
                  </a:lnTo>
                  <a:lnTo>
                    <a:pt x="2" y="15"/>
                  </a:lnTo>
                  <a:lnTo>
                    <a:pt x="0" y="16"/>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15" name="Freeform 295"/>
            <p:cNvSpPr>
              <a:spLocks/>
            </p:cNvSpPr>
            <p:nvPr/>
          </p:nvSpPr>
          <p:spPr bwMode="auto">
            <a:xfrm>
              <a:off x="3538" y="2367"/>
              <a:ext cx="25" cy="24"/>
            </a:xfrm>
            <a:custGeom>
              <a:avLst/>
              <a:gdLst>
                <a:gd name="T0" fmla="*/ 5 w 25"/>
                <a:gd name="T1" fmla="*/ 23 h 24"/>
                <a:gd name="T2" fmla="*/ 12 w 25"/>
                <a:gd name="T3" fmla="*/ 16 h 24"/>
                <a:gd name="T4" fmla="*/ 14 w 25"/>
                <a:gd name="T5" fmla="*/ 12 h 24"/>
                <a:gd name="T6" fmla="*/ 19 w 25"/>
                <a:gd name="T7" fmla="*/ 10 h 24"/>
                <a:gd name="T8" fmla="*/ 21 w 25"/>
                <a:gd name="T9" fmla="*/ 7 h 24"/>
                <a:gd name="T10" fmla="*/ 18 w 25"/>
                <a:gd name="T11" fmla="*/ 10 h 24"/>
                <a:gd name="T12" fmla="*/ 12 w 25"/>
                <a:gd name="T13" fmla="*/ 11 h 24"/>
                <a:gd name="T14" fmla="*/ 0 w 25"/>
                <a:gd name="T15" fmla="*/ 20 h 24"/>
                <a:gd name="T16" fmla="*/ 9 w 25"/>
                <a:gd name="T17" fmla="*/ 10 h 24"/>
                <a:gd name="T18" fmla="*/ 17 w 25"/>
                <a:gd name="T19" fmla="*/ 7 h 24"/>
                <a:gd name="T20" fmla="*/ 20 w 25"/>
                <a:gd name="T21" fmla="*/ 5 h 24"/>
                <a:gd name="T22" fmla="*/ 23 w 25"/>
                <a:gd name="T23" fmla="*/ 0 h 24"/>
                <a:gd name="T24" fmla="*/ 22 w 25"/>
                <a:gd name="T25" fmla="*/ 4 h 24"/>
                <a:gd name="T26" fmla="*/ 24 w 25"/>
                <a:gd name="T27" fmla="*/ 7 h 24"/>
                <a:gd name="T28" fmla="*/ 22 w 25"/>
                <a:gd name="T29" fmla="*/ 9 h 24"/>
                <a:gd name="T30" fmla="*/ 24 w 25"/>
                <a:gd name="T31" fmla="*/ 9 h 24"/>
                <a:gd name="T32" fmla="*/ 5 w 25"/>
                <a:gd name="T33" fmla="*/ 2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5" y="23"/>
                  </a:moveTo>
                  <a:lnTo>
                    <a:pt x="12" y="16"/>
                  </a:lnTo>
                  <a:lnTo>
                    <a:pt x="14" y="12"/>
                  </a:lnTo>
                  <a:lnTo>
                    <a:pt x="19" y="10"/>
                  </a:lnTo>
                  <a:lnTo>
                    <a:pt x="21" y="7"/>
                  </a:lnTo>
                  <a:lnTo>
                    <a:pt x="18" y="10"/>
                  </a:lnTo>
                  <a:lnTo>
                    <a:pt x="12" y="11"/>
                  </a:lnTo>
                  <a:lnTo>
                    <a:pt x="0" y="20"/>
                  </a:lnTo>
                  <a:lnTo>
                    <a:pt x="9" y="10"/>
                  </a:lnTo>
                  <a:lnTo>
                    <a:pt x="17" y="7"/>
                  </a:lnTo>
                  <a:lnTo>
                    <a:pt x="20" y="5"/>
                  </a:lnTo>
                  <a:lnTo>
                    <a:pt x="23" y="0"/>
                  </a:lnTo>
                  <a:lnTo>
                    <a:pt x="22" y="4"/>
                  </a:lnTo>
                  <a:lnTo>
                    <a:pt x="24" y="7"/>
                  </a:lnTo>
                  <a:lnTo>
                    <a:pt x="22" y="9"/>
                  </a:lnTo>
                  <a:lnTo>
                    <a:pt x="24" y="9"/>
                  </a:lnTo>
                  <a:lnTo>
                    <a:pt x="5" y="23"/>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16" name="Freeform 296"/>
            <p:cNvSpPr>
              <a:spLocks/>
            </p:cNvSpPr>
            <p:nvPr/>
          </p:nvSpPr>
          <p:spPr bwMode="auto">
            <a:xfrm>
              <a:off x="3471" y="2424"/>
              <a:ext cx="137" cy="129"/>
            </a:xfrm>
            <a:custGeom>
              <a:avLst/>
              <a:gdLst>
                <a:gd name="T0" fmla="*/ 92 w 137"/>
                <a:gd name="T1" fmla="*/ 3 h 129"/>
                <a:gd name="T2" fmla="*/ 100 w 137"/>
                <a:gd name="T3" fmla="*/ 0 h 129"/>
                <a:gd name="T4" fmla="*/ 108 w 137"/>
                <a:gd name="T5" fmla="*/ 0 h 129"/>
                <a:gd name="T6" fmla="*/ 114 w 137"/>
                <a:gd name="T7" fmla="*/ 3 h 129"/>
                <a:gd name="T8" fmla="*/ 120 w 137"/>
                <a:gd name="T9" fmla="*/ 7 h 129"/>
                <a:gd name="T10" fmla="*/ 124 w 137"/>
                <a:gd name="T11" fmla="*/ 11 h 129"/>
                <a:gd name="T12" fmla="*/ 128 w 137"/>
                <a:gd name="T13" fmla="*/ 17 h 129"/>
                <a:gd name="T14" fmla="*/ 133 w 137"/>
                <a:gd name="T15" fmla="*/ 23 h 129"/>
                <a:gd name="T16" fmla="*/ 135 w 137"/>
                <a:gd name="T17" fmla="*/ 26 h 129"/>
                <a:gd name="T18" fmla="*/ 136 w 137"/>
                <a:gd name="T19" fmla="*/ 29 h 129"/>
                <a:gd name="T20" fmla="*/ 136 w 137"/>
                <a:gd name="T21" fmla="*/ 38 h 129"/>
                <a:gd name="T22" fmla="*/ 130 w 137"/>
                <a:gd name="T23" fmla="*/ 49 h 129"/>
                <a:gd name="T24" fmla="*/ 119 w 137"/>
                <a:gd name="T25" fmla="*/ 60 h 129"/>
                <a:gd name="T26" fmla="*/ 115 w 137"/>
                <a:gd name="T27" fmla="*/ 68 h 129"/>
                <a:gd name="T28" fmla="*/ 110 w 137"/>
                <a:gd name="T29" fmla="*/ 78 h 129"/>
                <a:gd name="T30" fmla="*/ 103 w 137"/>
                <a:gd name="T31" fmla="*/ 88 h 129"/>
                <a:gd name="T32" fmla="*/ 94 w 137"/>
                <a:gd name="T33" fmla="*/ 99 h 129"/>
                <a:gd name="T34" fmla="*/ 85 w 137"/>
                <a:gd name="T35" fmla="*/ 108 h 129"/>
                <a:gd name="T36" fmla="*/ 75 w 137"/>
                <a:gd name="T37" fmla="*/ 115 h 129"/>
                <a:gd name="T38" fmla="*/ 61 w 137"/>
                <a:gd name="T39" fmla="*/ 121 h 129"/>
                <a:gd name="T40" fmla="*/ 43 w 137"/>
                <a:gd name="T41" fmla="*/ 127 h 129"/>
                <a:gd name="T42" fmla="*/ 33 w 137"/>
                <a:gd name="T43" fmla="*/ 127 h 129"/>
                <a:gd name="T44" fmla="*/ 26 w 137"/>
                <a:gd name="T45" fmla="*/ 127 h 129"/>
                <a:gd name="T46" fmla="*/ 21 w 137"/>
                <a:gd name="T47" fmla="*/ 127 h 129"/>
                <a:gd name="T48" fmla="*/ 18 w 137"/>
                <a:gd name="T49" fmla="*/ 127 h 129"/>
                <a:gd name="T50" fmla="*/ 15 w 137"/>
                <a:gd name="T51" fmla="*/ 128 h 129"/>
                <a:gd name="T52" fmla="*/ 10 w 137"/>
                <a:gd name="T53" fmla="*/ 127 h 129"/>
                <a:gd name="T54" fmla="*/ 6 w 137"/>
                <a:gd name="T55" fmla="*/ 122 h 129"/>
                <a:gd name="T56" fmla="*/ 5 w 137"/>
                <a:gd name="T57" fmla="*/ 116 h 129"/>
                <a:gd name="T58" fmla="*/ 3 w 137"/>
                <a:gd name="T59" fmla="*/ 114 h 129"/>
                <a:gd name="T60" fmla="*/ 0 w 137"/>
                <a:gd name="T61" fmla="*/ 110 h 129"/>
                <a:gd name="T62" fmla="*/ 0 w 137"/>
                <a:gd name="T63" fmla="*/ 103 h 129"/>
                <a:gd name="T64" fmla="*/ 2 w 137"/>
                <a:gd name="T65" fmla="*/ 99 h 129"/>
                <a:gd name="T66" fmla="*/ 5 w 137"/>
                <a:gd name="T67" fmla="*/ 97 h 129"/>
                <a:gd name="T68" fmla="*/ 11 w 137"/>
                <a:gd name="T69" fmla="*/ 98 h 129"/>
                <a:gd name="T70" fmla="*/ 15 w 137"/>
                <a:gd name="T71" fmla="*/ 96 h 129"/>
                <a:gd name="T72" fmla="*/ 18 w 137"/>
                <a:gd name="T73" fmla="*/ 95 h 129"/>
                <a:gd name="T74" fmla="*/ 28 w 137"/>
                <a:gd name="T75" fmla="*/ 93 h 129"/>
                <a:gd name="T76" fmla="*/ 37 w 137"/>
                <a:gd name="T77" fmla="*/ 90 h 129"/>
                <a:gd name="T78" fmla="*/ 44 w 137"/>
                <a:gd name="T79" fmla="*/ 85 h 129"/>
                <a:gd name="T80" fmla="*/ 46 w 137"/>
                <a:gd name="T81" fmla="*/ 82 h 129"/>
                <a:gd name="T82" fmla="*/ 47 w 137"/>
                <a:gd name="T83" fmla="*/ 79 h 129"/>
                <a:gd name="T84" fmla="*/ 51 w 137"/>
                <a:gd name="T85" fmla="*/ 79 h 129"/>
                <a:gd name="T86" fmla="*/ 54 w 137"/>
                <a:gd name="T87" fmla="*/ 77 h 129"/>
                <a:gd name="T88" fmla="*/ 56 w 137"/>
                <a:gd name="T89" fmla="*/ 74 h 129"/>
                <a:gd name="T90" fmla="*/ 59 w 137"/>
                <a:gd name="T91" fmla="*/ 70 h 129"/>
                <a:gd name="T92" fmla="*/ 62 w 137"/>
                <a:gd name="T93" fmla="*/ 60 h 129"/>
                <a:gd name="T94" fmla="*/ 69 w 137"/>
                <a:gd name="T95" fmla="*/ 43 h 129"/>
                <a:gd name="T96" fmla="*/ 71 w 137"/>
                <a:gd name="T97" fmla="*/ 32 h 129"/>
                <a:gd name="T98" fmla="*/ 73 w 137"/>
                <a:gd name="T99" fmla="*/ 24 h 129"/>
                <a:gd name="T100" fmla="*/ 82 w 137"/>
                <a:gd name="T101" fmla="*/ 11 h 1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129"/>
                <a:gd name="T155" fmla="*/ 137 w 137"/>
                <a:gd name="T156" fmla="*/ 129 h 1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129">
                  <a:moveTo>
                    <a:pt x="85" y="6"/>
                  </a:moveTo>
                  <a:lnTo>
                    <a:pt x="87" y="5"/>
                  </a:lnTo>
                  <a:lnTo>
                    <a:pt x="89" y="4"/>
                  </a:lnTo>
                  <a:lnTo>
                    <a:pt x="90" y="4"/>
                  </a:lnTo>
                  <a:lnTo>
                    <a:pt x="92" y="3"/>
                  </a:lnTo>
                  <a:lnTo>
                    <a:pt x="94" y="2"/>
                  </a:lnTo>
                  <a:lnTo>
                    <a:pt x="95" y="1"/>
                  </a:lnTo>
                  <a:lnTo>
                    <a:pt x="97" y="1"/>
                  </a:lnTo>
                  <a:lnTo>
                    <a:pt x="98" y="0"/>
                  </a:lnTo>
                  <a:lnTo>
                    <a:pt x="100" y="0"/>
                  </a:lnTo>
                  <a:lnTo>
                    <a:pt x="101" y="0"/>
                  </a:lnTo>
                  <a:lnTo>
                    <a:pt x="103" y="0"/>
                  </a:lnTo>
                  <a:lnTo>
                    <a:pt x="105" y="0"/>
                  </a:lnTo>
                  <a:lnTo>
                    <a:pt x="106" y="0"/>
                  </a:lnTo>
                  <a:lnTo>
                    <a:pt x="108" y="0"/>
                  </a:lnTo>
                  <a:lnTo>
                    <a:pt x="109" y="0"/>
                  </a:lnTo>
                  <a:lnTo>
                    <a:pt x="110" y="0"/>
                  </a:lnTo>
                  <a:lnTo>
                    <a:pt x="111" y="1"/>
                  </a:lnTo>
                  <a:lnTo>
                    <a:pt x="113" y="2"/>
                  </a:lnTo>
                  <a:lnTo>
                    <a:pt x="114" y="3"/>
                  </a:lnTo>
                  <a:lnTo>
                    <a:pt x="115" y="4"/>
                  </a:lnTo>
                  <a:lnTo>
                    <a:pt x="116" y="4"/>
                  </a:lnTo>
                  <a:lnTo>
                    <a:pt x="118" y="5"/>
                  </a:lnTo>
                  <a:lnTo>
                    <a:pt x="119" y="6"/>
                  </a:lnTo>
                  <a:lnTo>
                    <a:pt x="120" y="7"/>
                  </a:lnTo>
                  <a:lnTo>
                    <a:pt x="121" y="8"/>
                  </a:lnTo>
                  <a:lnTo>
                    <a:pt x="122" y="9"/>
                  </a:lnTo>
                  <a:lnTo>
                    <a:pt x="123" y="10"/>
                  </a:lnTo>
                  <a:lnTo>
                    <a:pt x="124" y="11"/>
                  </a:lnTo>
                  <a:lnTo>
                    <a:pt x="125" y="13"/>
                  </a:lnTo>
                  <a:lnTo>
                    <a:pt x="126" y="13"/>
                  </a:lnTo>
                  <a:lnTo>
                    <a:pt x="126" y="14"/>
                  </a:lnTo>
                  <a:lnTo>
                    <a:pt x="127" y="15"/>
                  </a:lnTo>
                  <a:lnTo>
                    <a:pt x="128" y="17"/>
                  </a:lnTo>
                  <a:lnTo>
                    <a:pt x="129" y="18"/>
                  </a:lnTo>
                  <a:lnTo>
                    <a:pt x="130" y="19"/>
                  </a:lnTo>
                  <a:lnTo>
                    <a:pt x="131" y="20"/>
                  </a:lnTo>
                  <a:lnTo>
                    <a:pt x="132" y="21"/>
                  </a:lnTo>
                  <a:lnTo>
                    <a:pt x="133" y="23"/>
                  </a:lnTo>
                  <a:lnTo>
                    <a:pt x="133" y="24"/>
                  </a:lnTo>
                  <a:lnTo>
                    <a:pt x="134" y="24"/>
                  </a:lnTo>
                  <a:lnTo>
                    <a:pt x="134" y="25"/>
                  </a:lnTo>
                  <a:lnTo>
                    <a:pt x="135" y="25"/>
                  </a:lnTo>
                  <a:lnTo>
                    <a:pt x="135" y="26"/>
                  </a:lnTo>
                  <a:lnTo>
                    <a:pt x="136" y="26"/>
                  </a:lnTo>
                  <a:lnTo>
                    <a:pt x="136" y="27"/>
                  </a:lnTo>
                  <a:lnTo>
                    <a:pt x="136" y="29"/>
                  </a:lnTo>
                  <a:lnTo>
                    <a:pt x="136" y="31"/>
                  </a:lnTo>
                  <a:lnTo>
                    <a:pt x="136" y="32"/>
                  </a:lnTo>
                  <a:lnTo>
                    <a:pt x="136" y="34"/>
                  </a:lnTo>
                  <a:lnTo>
                    <a:pt x="136" y="36"/>
                  </a:lnTo>
                  <a:lnTo>
                    <a:pt x="136" y="38"/>
                  </a:lnTo>
                  <a:lnTo>
                    <a:pt x="136" y="40"/>
                  </a:lnTo>
                  <a:lnTo>
                    <a:pt x="136" y="41"/>
                  </a:lnTo>
                  <a:lnTo>
                    <a:pt x="133" y="43"/>
                  </a:lnTo>
                  <a:lnTo>
                    <a:pt x="131" y="46"/>
                  </a:lnTo>
                  <a:lnTo>
                    <a:pt x="130" y="49"/>
                  </a:lnTo>
                  <a:lnTo>
                    <a:pt x="128" y="51"/>
                  </a:lnTo>
                  <a:lnTo>
                    <a:pt x="126" y="53"/>
                  </a:lnTo>
                  <a:lnTo>
                    <a:pt x="123" y="55"/>
                  </a:lnTo>
                  <a:lnTo>
                    <a:pt x="121" y="57"/>
                  </a:lnTo>
                  <a:lnTo>
                    <a:pt x="119" y="60"/>
                  </a:lnTo>
                  <a:lnTo>
                    <a:pt x="118" y="62"/>
                  </a:lnTo>
                  <a:lnTo>
                    <a:pt x="118" y="63"/>
                  </a:lnTo>
                  <a:lnTo>
                    <a:pt x="117" y="65"/>
                  </a:lnTo>
                  <a:lnTo>
                    <a:pt x="116" y="67"/>
                  </a:lnTo>
                  <a:lnTo>
                    <a:pt x="115" y="68"/>
                  </a:lnTo>
                  <a:lnTo>
                    <a:pt x="115" y="70"/>
                  </a:lnTo>
                  <a:lnTo>
                    <a:pt x="115" y="71"/>
                  </a:lnTo>
                  <a:lnTo>
                    <a:pt x="114" y="73"/>
                  </a:lnTo>
                  <a:lnTo>
                    <a:pt x="112" y="76"/>
                  </a:lnTo>
                  <a:lnTo>
                    <a:pt x="110" y="78"/>
                  </a:lnTo>
                  <a:lnTo>
                    <a:pt x="109" y="80"/>
                  </a:lnTo>
                  <a:lnTo>
                    <a:pt x="107" y="82"/>
                  </a:lnTo>
                  <a:lnTo>
                    <a:pt x="105" y="85"/>
                  </a:lnTo>
                  <a:lnTo>
                    <a:pt x="104" y="87"/>
                  </a:lnTo>
                  <a:lnTo>
                    <a:pt x="103" y="88"/>
                  </a:lnTo>
                  <a:lnTo>
                    <a:pt x="101" y="90"/>
                  </a:lnTo>
                  <a:lnTo>
                    <a:pt x="100" y="93"/>
                  </a:lnTo>
                  <a:lnTo>
                    <a:pt x="98" y="95"/>
                  </a:lnTo>
                  <a:lnTo>
                    <a:pt x="96" y="97"/>
                  </a:lnTo>
                  <a:lnTo>
                    <a:pt x="94" y="99"/>
                  </a:lnTo>
                  <a:lnTo>
                    <a:pt x="92" y="101"/>
                  </a:lnTo>
                  <a:lnTo>
                    <a:pt x="91" y="103"/>
                  </a:lnTo>
                  <a:lnTo>
                    <a:pt x="89" y="105"/>
                  </a:lnTo>
                  <a:lnTo>
                    <a:pt x="87" y="107"/>
                  </a:lnTo>
                  <a:lnTo>
                    <a:pt x="85" y="108"/>
                  </a:lnTo>
                  <a:lnTo>
                    <a:pt x="83" y="110"/>
                  </a:lnTo>
                  <a:lnTo>
                    <a:pt x="82" y="111"/>
                  </a:lnTo>
                  <a:lnTo>
                    <a:pt x="80" y="113"/>
                  </a:lnTo>
                  <a:lnTo>
                    <a:pt x="77" y="114"/>
                  </a:lnTo>
                  <a:lnTo>
                    <a:pt x="75" y="115"/>
                  </a:lnTo>
                  <a:lnTo>
                    <a:pt x="73" y="117"/>
                  </a:lnTo>
                  <a:lnTo>
                    <a:pt x="71" y="118"/>
                  </a:lnTo>
                  <a:lnTo>
                    <a:pt x="68" y="119"/>
                  </a:lnTo>
                  <a:lnTo>
                    <a:pt x="64" y="121"/>
                  </a:lnTo>
                  <a:lnTo>
                    <a:pt x="61" y="121"/>
                  </a:lnTo>
                  <a:lnTo>
                    <a:pt x="57" y="123"/>
                  </a:lnTo>
                  <a:lnTo>
                    <a:pt x="54" y="124"/>
                  </a:lnTo>
                  <a:lnTo>
                    <a:pt x="50" y="125"/>
                  </a:lnTo>
                  <a:lnTo>
                    <a:pt x="46" y="127"/>
                  </a:lnTo>
                  <a:lnTo>
                    <a:pt x="43" y="127"/>
                  </a:lnTo>
                  <a:lnTo>
                    <a:pt x="41" y="127"/>
                  </a:lnTo>
                  <a:lnTo>
                    <a:pt x="38" y="127"/>
                  </a:lnTo>
                  <a:lnTo>
                    <a:pt x="37" y="127"/>
                  </a:lnTo>
                  <a:lnTo>
                    <a:pt x="35" y="127"/>
                  </a:lnTo>
                  <a:lnTo>
                    <a:pt x="33" y="127"/>
                  </a:lnTo>
                  <a:lnTo>
                    <a:pt x="32" y="127"/>
                  </a:lnTo>
                  <a:lnTo>
                    <a:pt x="30" y="127"/>
                  </a:lnTo>
                  <a:lnTo>
                    <a:pt x="28" y="127"/>
                  </a:lnTo>
                  <a:lnTo>
                    <a:pt x="27" y="127"/>
                  </a:lnTo>
                  <a:lnTo>
                    <a:pt x="26" y="127"/>
                  </a:lnTo>
                  <a:lnTo>
                    <a:pt x="25" y="127"/>
                  </a:lnTo>
                  <a:lnTo>
                    <a:pt x="24" y="127"/>
                  </a:lnTo>
                  <a:lnTo>
                    <a:pt x="23" y="127"/>
                  </a:lnTo>
                  <a:lnTo>
                    <a:pt x="22" y="127"/>
                  </a:lnTo>
                  <a:lnTo>
                    <a:pt x="21" y="127"/>
                  </a:lnTo>
                  <a:lnTo>
                    <a:pt x="20" y="127"/>
                  </a:lnTo>
                  <a:lnTo>
                    <a:pt x="19" y="127"/>
                  </a:lnTo>
                  <a:lnTo>
                    <a:pt x="18" y="127"/>
                  </a:lnTo>
                  <a:lnTo>
                    <a:pt x="18" y="128"/>
                  </a:lnTo>
                  <a:lnTo>
                    <a:pt x="17" y="128"/>
                  </a:lnTo>
                  <a:lnTo>
                    <a:pt x="16" y="128"/>
                  </a:lnTo>
                  <a:lnTo>
                    <a:pt x="15" y="128"/>
                  </a:lnTo>
                  <a:lnTo>
                    <a:pt x="14" y="127"/>
                  </a:lnTo>
                  <a:lnTo>
                    <a:pt x="13" y="127"/>
                  </a:lnTo>
                  <a:lnTo>
                    <a:pt x="12" y="127"/>
                  </a:lnTo>
                  <a:lnTo>
                    <a:pt x="10" y="127"/>
                  </a:lnTo>
                  <a:lnTo>
                    <a:pt x="8" y="126"/>
                  </a:lnTo>
                  <a:lnTo>
                    <a:pt x="7" y="125"/>
                  </a:lnTo>
                  <a:lnTo>
                    <a:pt x="7" y="124"/>
                  </a:lnTo>
                  <a:lnTo>
                    <a:pt x="6" y="122"/>
                  </a:lnTo>
                  <a:lnTo>
                    <a:pt x="6" y="121"/>
                  </a:lnTo>
                  <a:lnTo>
                    <a:pt x="5" y="120"/>
                  </a:lnTo>
                  <a:lnTo>
                    <a:pt x="5" y="118"/>
                  </a:lnTo>
                  <a:lnTo>
                    <a:pt x="5" y="117"/>
                  </a:lnTo>
                  <a:lnTo>
                    <a:pt x="5" y="116"/>
                  </a:lnTo>
                  <a:lnTo>
                    <a:pt x="4" y="115"/>
                  </a:lnTo>
                  <a:lnTo>
                    <a:pt x="3" y="115"/>
                  </a:lnTo>
                  <a:lnTo>
                    <a:pt x="3" y="114"/>
                  </a:lnTo>
                  <a:lnTo>
                    <a:pt x="2" y="113"/>
                  </a:lnTo>
                  <a:lnTo>
                    <a:pt x="1" y="113"/>
                  </a:lnTo>
                  <a:lnTo>
                    <a:pt x="0" y="112"/>
                  </a:lnTo>
                  <a:lnTo>
                    <a:pt x="0" y="111"/>
                  </a:lnTo>
                  <a:lnTo>
                    <a:pt x="0" y="110"/>
                  </a:lnTo>
                  <a:lnTo>
                    <a:pt x="0" y="108"/>
                  </a:lnTo>
                  <a:lnTo>
                    <a:pt x="0" y="107"/>
                  </a:lnTo>
                  <a:lnTo>
                    <a:pt x="0" y="106"/>
                  </a:lnTo>
                  <a:lnTo>
                    <a:pt x="0" y="104"/>
                  </a:lnTo>
                  <a:lnTo>
                    <a:pt x="0" y="103"/>
                  </a:lnTo>
                  <a:lnTo>
                    <a:pt x="0" y="102"/>
                  </a:lnTo>
                  <a:lnTo>
                    <a:pt x="0" y="101"/>
                  </a:lnTo>
                  <a:lnTo>
                    <a:pt x="1" y="100"/>
                  </a:lnTo>
                  <a:lnTo>
                    <a:pt x="2" y="99"/>
                  </a:lnTo>
                  <a:lnTo>
                    <a:pt x="3" y="98"/>
                  </a:lnTo>
                  <a:lnTo>
                    <a:pt x="3" y="97"/>
                  </a:lnTo>
                  <a:lnTo>
                    <a:pt x="5" y="97"/>
                  </a:lnTo>
                  <a:lnTo>
                    <a:pt x="7" y="97"/>
                  </a:lnTo>
                  <a:lnTo>
                    <a:pt x="8" y="98"/>
                  </a:lnTo>
                  <a:lnTo>
                    <a:pt x="10" y="98"/>
                  </a:lnTo>
                  <a:lnTo>
                    <a:pt x="11" y="98"/>
                  </a:lnTo>
                  <a:lnTo>
                    <a:pt x="12" y="98"/>
                  </a:lnTo>
                  <a:lnTo>
                    <a:pt x="13" y="98"/>
                  </a:lnTo>
                  <a:lnTo>
                    <a:pt x="14" y="97"/>
                  </a:lnTo>
                  <a:lnTo>
                    <a:pt x="15" y="97"/>
                  </a:lnTo>
                  <a:lnTo>
                    <a:pt x="15" y="96"/>
                  </a:lnTo>
                  <a:lnTo>
                    <a:pt x="16" y="96"/>
                  </a:lnTo>
                  <a:lnTo>
                    <a:pt x="17" y="96"/>
                  </a:lnTo>
                  <a:lnTo>
                    <a:pt x="18" y="95"/>
                  </a:lnTo>
                  <a:lnTo>
                    <a:pt x="20" y="95"/>
                  </a:lnTo>
                  <a:lnTo>
                    <a:pt x="22" y="94"/>
                  </a:lnTo>
                  <a:lnTo>
                    <a:pt x="24" y="94"/>
                  </a:lnTo>
                  <a:lnTo>
                    <a:pt x="26" y="93"/>
                  </a:lnTo>
                  <a:lnTo>
                    <a:pt x="28" y="93"/>
                  </a:lnTo>
                  <a:lnTo>
                    <a:pt x="30" y="93"/>
                  </a:lnTo>
                  <a:lnTo>
                    <a:pt x="32" y="93"/>
                  </a:lnTo>
                  <a:lnTo>
                    <a:pt x="34" y="92"/>
                  </a:lnTo>
                  <a:lnTo>
                    <a:pt x="36" y="91"/>
                  </a:lnTo>
                  <a:lnTo>
                    <a:pt x="37" y="90"/>
                  </a:lnTo>
                  <a:lnTo>
                    <a:pt x="38" y="90"/>
                  </a:lnTo>
                  <a:lnTo>
                    <a:pt x="40" y="88"/>
                  </a:lnTo>
                  <a:lnTo>
                    <a:pt x="41" y="88"/>
                  </a:lnTo>
                  <a:lnTo>
                    <a:pt x="43" y="87"/>
                  </a:lnTo>
                  <a:lnTo>
                    <a:pt x="44" y="85"/>
                  </a:lnTo>
                  <a:lnTo>
                    <a:pt x="46" y="85"/>
                  </a:lnTo>
                  <a:lnTo>
                    <a:pt x="46" y="84"/>
                  </a:lnTo>
                  <a:lnTo>
                    <a:pt x="46" y="83"/>
                  </a:lnTo>
                  <a:lnTo>
                    <a:pt x="46" y="82"/>
                  </a:lnTo>
                  <a:lnTo>
                    <a:pt x="46" y="81"/>
                  </a:lnTo>
                  <a:lnTo>
                    <a:pt x="46" y="80"/>
                  </a:lnTo>
                  <a:lnTo>
                    <a:pt x="46" y="79"/>
                  </a:lnTo>
                  <a:lnTo>
                    <a:pt x="47" y="79"/>
                  </a:lnTo>
                  <a:lnTo>
                    <a:pt x="48" y="79"/>
                  </a:lnTo>
                  <a:lnTo>
                    <a:pt x="49" y="79"/>
                  </a:lnTo>
                  <a:lnTo>
                    <a:pt x="50" y="79"/>
                  </a:lnTo>
                  <a:lnTo>
                    <a:pt x="51" y="79"/>
                  </a:lnTo>
                  <a:lnTo>
                    <a:pt x="52" y="79"/>
                  </a:lnTo>
                  <a:lnTo>
                    <a:pt x="53" y="79"/>
                  </a:lnTo>
                  <a:lnTo>
                    <a:pt x="53" y="78"/>
                  </a:lnTo>
                  <a:lnTo>
                    <a:pt x="54" y="77"/>
                  </a:lnTo>
                  <a:lnTo>
                    <a:pt x="55" y="76"/>
                  </a:lnTo>
                  <a:lnTo>
                    <a:pt x="56" y="75"/>
                  </a:lnTo>
                  <a:lnTo>
                    <a:pt x="56" y="74"/>
                  </a:lnTo>
                  <a:lnTo>
                    <a:pt x="57" y="73"/>
                  </a:lnTo>
                  <a:lnTo>
                    <a:pt x="57" y="71"/>
                  </a:lnTo>
                  <a:lnTo>
                    <a:pt x="58" y="71"/>
                  </a:lnTo>
                  <a:lnTo>
                    <a:pt x="59" y="70"/>
                  </a:lnTo>
                  <a:lnTo>
                    <a:pt x="59" y="68"/>
                  </a:lnTo>
                  <a:lnTo>
                    <a:pt x="60" y="66"/>
                  </a:lnTo>
                  <a:lnTo>
                    <a:pt x="62" y="63"/>
                  </a:lnTo>
                  <a:lnTo>
                    <a:pt x="62" y="60"/>
                  </a:lnTo>
                  <a:lnTo>
                    <a:pt x="64" y="57"/>
                  </a:lnTo>
                  <a:lnTo>
                    <a:pt x="65" y="53"/>
                  </a:lnTo>
                  <a:lnTo>
                    <a:pt x="67" y="49"/>
                  </a:lnTo>
                  <a:lnTo>
                    <a:pt x="68" y="46"/>
                  </a:lnTo>
                  <a:lnTo>
                    <a:pt x="69" y="43"/>
                  </a:lnTo>
                  <a:lnTo>
                    <a:pt x="70" y="40"/>
                  </a:lnTo>
                  <a:lnTo>
                    <a:pt x="70" y="38"/>
                  </a:lnTo>
                  <a:lnTo>
                    <a:pt x="70" y="36"/>
                  </a:lnTo>
                  <a:lnTo>
                    <a:pt x="70" y="35"/>
                  </a:lnTo>
                  <a:lnTo>
                    <a:pt x="71" y="32"/>
                  </a:lnTo>
                  <a:lnTo>
                    <a:pt x="71" y="31"/>
                  </a:lnTo>
                  <a:lnTo>
                    <a:pt x="71" y="29"/>
                  </a:lnTo>
                  <a:lnTo>
                    <a:pt x="71" y="28"/>
                  </a:lnTo>
                  <a:lnTo>
                    <a:pt x="71" y="26"/>
                  </a:lnTo>
                  <a:lnTo>
                    <a:pt x="73" y="24"/>
                  </a:lnTo>
                  <a:lnTo>
                    <a:pt x="74" y="21"/>
                  </a:lnTo>
                  <a:lnTo>
                    <a:pt x="77" y="18"/>
                  </a:lnTo>
                  <a:lnTo>
                    <a:pt x="78" y="16"/>
                  </a:lnTo>
                  <a:lnTo>
                    <a:pt x="80" y="13"/>
                  </a:lnTo>
                  <a:lnTo>
                    <a:pt x="82" y="11"/>
                  </a:lnTo>
                  <a:lnTo>
                    <a:pt x="84" y="8"/>
                  </a:lnTo>
                  <a:lnTo>
                    <a:pt x="85" y="6"/>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17" name="Freeform 297"/>
            <p:cNvSpPr>
              <a:spLocks/>
            </p:cNvSpPr>
            <p:nvPr/>
          </p:nvSpPr>
          <p:spPr bwMode="auto">
            <a:xfrm>
              <a:off x="3533" y="2515"/>
              <a:ext cx="74" cy="75"/>
            </a:xfrm>
            <a:custGeom>
              <a:avLst/>
              <a:gdLst>
                <a:gd name="T0" fmla="*/ 0 w 74"/>
                <a:gd name="T1" fmla="*/ 30 h 75"/>
                <a:gd name="T2" fmla="*/ 2 w 74"/>
                <a:gd name="T3" fmla="*/ 44 h 75"/>
                <a:gd name="T4" fmla="*/ 1 w 74"/>
                <a:gd name="T5" fmla="*/ 52 h 75"/>
                <a:gd name="T6" fmla="*/ 0 w 74"/>
                <a:gd name="T7" fmla="*/ 59 h 75"/>
                <a:gd name="T8" fmla="*/ 3 w 74"/>
                <a:gd name="T9" fmla="*/ 65 h 75"/>
                <a:gd name="T10" fmla="*/ 14 w 74"/>
                <a:gd name="T11" fmla="*/ 72 h 75"/>
                <a:gd name="T12" fmla="*/ 37 w 74"/>
                <a:gd name="T13" fmla="*/ 74 h 75"/>
                <a:gd name="T14" fmla="*/ 56 w 74"/>
                <a:gd name="T15" fmla="*/ 72 h 75"/>
                <a:gd name="T16" fmla="*/ 68 w 74"/>
                <a:gd name="T17" fmla="*/ 58 h 75"/>
                <a:gd name="T18" fmla="*/ 70 w 74"/>
                <a:gd name="T19" fmla="*/ 41 h 75"/>
                <a:gd name="T20" fmla="*/ 68 w 74"/>
                <a:gd name="T21" fmla="*/ 3 h 75"/>
                <a:gd name="T22" fmla="*/ 73 w 74"/>
                <a:gd name="T23" fmla="*/ 27 h 75"/>
                <a:gd name="T24" fmla="*/ 73 w 74"/>
                <a:gd name="T25" fmla="*/ 6 h 75"/>
                <a:gd name="T26" fmla="*/ 71 w 74"/>
                <a:gd name="T27" fmla="*/ 10 h 75"/>
                <a:gd name="T28" fmla="*/ 70 w 74"/>
                <a:gd name="T29" fmla="*/ 0 h 75"/>
                <a:gd name="T30" fmla="*/ 63 w 74"/>
                <a:gd name="T31" fmla="*/ 2 h 75"/>
                <a:gd name="T32" fmla="*/ 29 w 74"/>
                <a:gd name="T33" fmla="*/ 12 h 75"/>
                <a:gd name="T34" fmla="*/ 19 w 74"/>
                <a:gd name="T35" fmla="*/ 21 h 75"/>
                <a:gd name="T36" fmla="*/ 8 w 74"/>
                <a:gd name="T37" fmla="*/ 28 h 75"/>
                <a:gd name="T38" fmla="*/ 0 w 74"/>
                <a:gd name="T39" fmla="*/ 30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75"/>
                <a:gd name="T62" fmla="*/ 74 w 74"/>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75">
                  <a:moveTo>
                    <a:pt x="0" y="30"/>
                  </a:moveTo>
                  <a:lnTo>
                    <a:pt x="2" y="44"/>
                  </a:lnTo>
                  <a:lnTo>
                    <a:pt x="1" y="52"/>
                  </a:lnTo>
                  <a:lnTo>
                    <a:pt x="0" y="59"/>
                  </a:lnTo>
                  <a:lnTo>
                    <a:pt x="3" y="65"/>
                  </a:lnTo>
                  <a:lnTo>
                    <a:pt x="14" y="72"/>
                  </a:lnTo>
                  <a:lnTo>
                    <a:pt x="37" y="74"/>
                  </a:lnTo>
                  <a:lnTo>
                    <a:pt x="56" y="72"/>
                  </a:lnTo>
                  <a:lnTo>
                    <a:pt x="68" y="58"/>
                  </a:lnTo>
                  <a:lnTo>
                    <a:pt x="70" y="41"/>
                  </a:lnTo>
                  <a:lnTo>
                    <a:pt x="68" y="3"/>
                  </a:lnTo>
                  <a:lnTo>
                    <a:pt x="73" y="27"/>
                  </a:lnTo>
                  <a:lnTo>
                    <a:pt x="73" y="6"/>
                  </a:lnTo>
                  <a:lnTo>
                    <a:pt x="71" y="10"/>
                  </a:lnTo>
                  <a:lnTo>
                    <a:pt x="70" y="0"/>
                  </a:lnTo>
                  <a:lnTo>
                    <a:pt x="63" y="2"/>
                  </a:lnTo>
                  <a:lnTo>
                    <a:pt x="29" y="12"/>
                  </a:lnTo>
                  <a:lnTo>
                    <a:pt x="19" y="21"/>
                  </a:lnTo>
                  <a:lnTo>
                    <a:pt x="8" y="28"/>
                  </a:lnTo>
                  <a:lnTo>
                    <a:pt x="0" y="30"/>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18" name="Freeform 298"/>
            <p:cNvSpPr>
              <a:spLocks/>
            </p:cNvSpPr>
            <p:nvPr/>
          </p:nvSpPr>
          <p:spPr bwMode="auto">
            <a:xfrm>
              <a:off x="3514" y="2578"/>
              <a:ext cx="94" cy="194"/>
            </a:xfrm>
            <a:custGeom>
              <a:avLst/>
              <a:gdLst>
                <a:gd name="T0" fmla="*/ 12 w 94"/>
                <a:gd name="T1" fmla="*/ 12 h 194"/>
                <a:gd name="T2" fmla="*/ 22 w 94"/>
                <a:gd name="T3" fmla="*/ 15 h 194"/>
                <a:gd name="T4" fmla="*/ 35 w 94"/>
                <a:gd name="T5" fmla="*/ 16 h 194"/>
                <a:gd name="T6" fmla="*/ 46 w 94"/>
                <a:gd name="T7" fmla="*/ 15 h 194"/>
                <a:gd name="T8" fmla="*/ 55 w 94"/>
                <a:gd name="T9" fmla="*/ 13 h 194"/>
                <a:gd name="T10" fmla="*/ 70 w 94"/>
                <a:gd name="T11" fmla="*/ 10 h 194"/>
                <a:gd name="T12" fmla="*/ 78 w 94"/>
                <a:gd name="T13" fmla="*/ 8 h 194"/>
                <a:gd name="T14" fmla="*/ 84 w 94"/>
                <a:gd name="T15" fmla="*/ 0 h 194"/>
                <a:gd name="T16" fmla="*/ 84 w 94"/>
                <a:gd name="T17" fmla="*/ 17 h 194"/>
                <a:gd name="T18" fmla="*/ 83 w 94"/>
                <a:gd name="T19" fmla="*/ 29 h 194"/>
                <a:gd name="T20" fmla="*/ 81 w 94"/>
                <a:gd name="T21" fmla="*/ 39 h 194"/>
                <a:gd name="T22" fmla="*/ 81 w 94"/>
                <a:gd name="T23" fmla="*/ 48 h 194"/>
                <a:gd name="T24" fmla="*/ 82 w 94"/>
                <a:gd name="T25" fmla="*/ 59 h 194"/>
                <a:gd name="T26" fmla="*/ 83 w 94"/>
                <a:gd name="T27" fmla="*/ 80 h 194"/>
                <a:gd name="T28" fmla="*/ 83 w 94"/>
                <a:gd name="T29" fmla="*/ 84 h 194"/>
                <a:gd name="T30" fmla="*/ 80 w 94"/>
                <a:gd name="T31" fmla="*/ 95 h 194"/>
                <a:gd name="T32" fmla="*/ 78 w 94"/>
                <a:gd name="T33" fmla="*/ 100 h 194"/>
                <a:gd name="T34" fmla="*/ 78 w 94"/>
                <a:gd name="T35" fmla="*/ 103 h 194"/>
                <a:gd name="T36" fmla="*/ 81 w 94"/>
                <a:gd name="T37" fmla="*/ 107 h 194"/>
                <a:gd name="T38" fmla="*/ 83 w 94"/>
                <a:gd name="T39" fmla="*/ 114 h 194"/>
                <a:gd name="T40" fmla="*/ 86 w 94"/>
                <a:gd name="T41" fmla="*/ 131 h 194"/>
                <a:gd name="T42" fmla="*/ 86 w 94"/>
                <a:gd name="T43" fmla="*/ 145 h 194"/>
                <a:gd name="T44" fmla="*/ 85 w 94"/>
                <a:gd name="T45" fmla="*/ 151 h 194"/>
                <a:gd name="T46" fmla="*/ 88 w 94"/>
                <a:gd name="T47" fmla="*/ 156 h 194"/>
                <a:gd name="T48" fmla="*/ 91 w 94"/>
                <a:gd name="T49" fmla="*/ 162 h 194"/>
                <a:gd name="T50" fmla="*/ 91 w 94"/>
                <a:gd name="T51" fmla="*/ 169 h 194"/>
                <a:gd name="T52" fmla="*/ 91 w 94"/>
                <a:gd name="T53" fmla="*/ 177 h 194"/>
                <a:gd name="T54" fmla="*/ 91 w 94"/>
                <a:gd name="T55" fmla="*/ 186 h 194"/>
                <a:gd name="T56" fmla="*/ 86 w 94"/>
                <a:gd name="T57" fmla="*/ 190 h 194"/>
                <a:gd name="T58" fmla="*/ 81 w 94"/>
                <a:gd name="T59" fmla="*/ 191 h 194"/>
                <a:gd name="T60" fmla="*/ 68 w 94"/>
                <a:gd name="T61" fmla="*/ 192 h 194"/>
                <a:gd name="T62" fmla="*/ 61 w 94"/>
                <a:gd name="T63" fmla="*/ 190 h 194"/>
                <a:gd name="T64" fmla="*/ 57 w 94"/>
                <a:gd name="T65" fmla="*/ 187 h 194"/>
                <a:gd name="T66" fmla="*/ 55 w 94"/>
                <a:gd name="T67" fmla="*/ 181 h 194"/>
                <a:gd name="T68" fmla="*/ 55 w 94"/>
                <a:gd name="T69" fmla="*/ 176 h 194"/>
                <a:gd name="T70" fmla="*/ 51 w 94"/>
                <a:gd name="T71" fmla="*/ 174 h 194"/>
                <a:gd name="T72" fmla="*/ 47 w 94"/>
                <a:gd name="T73" fmla="*/ 170 h 194"/>
                <a:gd name="T74" fmla="*/ 47 w 94"/>
                <a:gd name="T75" fmla="*/ 162 h 194"/>
                <a:gd name="T76" fmla="*/ 42 w 94"/>
                <a:gd name="T77" fmla="*/ 164 h 194"/>
                <a:gd name="T78" fmla="*/ 37 w 94"/>
                <a:gd name="T79" fmla="*/ 164 h 194"/>
                <a:gd name="T80" fmla="*/ 31 w 94"/>
                <a:gd name="T81" fmla="*/ 162 h 194"/>
                <a:gd name="T82" fmla="*/ 27 w 94"/>
                <a:gd name="T83" fmla="*/ 159 h 194"/>
                <a:gd name="T84" fmla="*/ 23 w 94"/>
                <a:gd name="T85" fmla="*/ 156 h 194"/>
                <a:gd name="T86" fmla="*/ 19 w 94"/>
                <a:gd name="T87" fmla="*/ 153 h 194"/>
                <a:gd name="T88" fmla="*/ 19 w 94"/>
                <a:gd name="T89" fmla="*/ 146 h 194"/>
                <a:gd name="T90" fmla="*/ 19 w 94"/>
                <a:gd name="T91" fmla="*/ 139 h 194"/>
                <a:gd name="T92" fmla="*/ 21 w 94"/>
                <a:gd name="T93" fmla="*/ 136 h 194"/>
                <a:gd name="T94" fmla="*/ 19 w 94"/>
                <a:gd name="T95" fmla="*/ 134 h 194"/>
                <a:gd name="T96" fmla="*/ 14 w 94"/>
                <a:gd name="T97" fmla="*/ 128 h 194"/>
                <a:gd name="T98" fmla="*/ 10 w 94"/>
                <a:gd name="T99" fmla="*/ 120 h 194"/>
                <a:gd name="T100" fmla="*/ 6 w 94"/>
                <a:gd name="T101" fmla="*/ 107 h 194"/>
                <a:gd name="T102" fmla="*/ 1 w 94"/>
                <a:gd name="T103" fmla="*/ 92 h 194"/>
                <a:gd name="T104" fmla="*/ 1 w 94"/>
                <a:gd name="T105" fmla="*/ 83 h 194"/>
                <a:gd name="T106" fmla="*/ 1 w 94"/>
                <a:gd name="T107" fmla="*/ 71 h 194"/>
                <a:gd name="T108" fmla="*/ 1 w 94"/>
                <a:gd name="T109" fmla="*/ 60 h 194"/>
                <a:gd name="T110" fmla="*/ 1 w 94"/>
                <a:gd name="T111" fmla="*/ 43 h 194"/>
                <a:gd name="T112" fmla="*/ 1 w 94"/>
                <a:gd name="T113" fmla="*/ 36 h 194"/>
                <a:gd name="T114" fmla="*/ 1 w 94"/>
                <a:gd name="T115" fmla="*/ 22 h 1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
                <a:gd name="T175" fmla="*/ 0 h 194"/>
                <a:gd name="T176" fmla="*/ 94 w 94"/>
                <a:gd name="T177" fmla="*/ 194 h 1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 h="194">
                  <a:moveTo>
                    <a:pt x="1" y="8"/>
                  </a:moveTo>
                  <a:lnTo>
                    <a:pt x="3" y="9"/>
                  </a:lnTo>
                  <a:lnTo>
                    <a:pt x="5" y="10"/>
                  </a:lnTo>
                  <a:lnTo>
                    <a:pt x="6" y="11"/>
                  </a:lnTo>
                  <a:lnTo>
                    <a:pt x="9" y="11"/>
                  </a:lnTo>
                  <a:lnTo>
                    <a:pt x="10" y="11"/>
                  </a:lnTo>
                  <a:lnTo>
                    <a:pt x="12" y="12"/>
                  </a:lnTo>
                  <a:lnTo>
                    <a:pt x="14" y="13"/>
                  </a:lnTo>
                  <a:lnTo>
                    <a:pt x="15" y="13"/>
                  </a:lnTo>
                  <a:lnTo>
                    <a:pt x="16" y="13"/>
                  </a:lnTo>
                  <a:lnTo>
                    <a:pt x="18" y="13"/>
                  </a:lnTo>
                  <a:lnTo>
                    <a:pt x="19" y="14"/>
                  </a:lnTo>
                  <a:lnTo>
                    <a:pt x="21" y="14"/>
                  </a:lnTo>
                  <a:lnTo>
                    <a:pt x="22" y="15"/>
                  </a:lnTo>
                  <a:lnTo>
                    <a:pt x="24" y="15"/>
                  </a:lnTo>
                  <a:lnTo>
                    <a:pt x="25" y="16"/>
                  </a:lnTo>
                  <a:lnTo>
                    <a:pt x="27" y="16"/>
                  </a:lnTo>
                  <a:lnTo>
                    <a:pt x="29" y="16"/>
                  </a:lnTo>
                  <a:lnTo>
                    <a:pt x="31" y="16"/>
                  </a:lnTo>
                  <a:lnTo>
                    <a:pt x="33" y="16"/>
                  </a:lnTo>
                  <a:lnTo>
                    <a:pt x="35" y="16"/>
                  </a:lnTo>
                  <a:lnTo>
                    <a:pt x="37" y="16"/>
                  </a:lnTo>
                  <a:lnTo>
                    <a:pt x="40" y="16"/>
                  </a:lnTo>
                  <a:lnTo>
                    <a:pt x="42" y="16"/>
                  </a:lnTo>
                  <a:lnTo>
                    <a:pt x="44" y="15"/>
                  </a:lnTo>
                  <a:lnTo>
                    <a:pt x="45" y="15"/>
                  </a:lnTo>
                  <a:lnTo>
                    <a:pt x="46" y="15"/>
                  </a:lnTo>
                  <a:lnTo>
                    <a:pt x="47" y="15"/>
                  </a:lnTo>
                  <a:lnTo>
                    <a:pt x="48" y="15"/>
                  </a:lnTo>
                  <a:lnTo>
                    <a:pt x="49" y="14"/>
                  </a:lnTo>
                  <a:lnTo>
                    <a:pt x="50" y="14"/>
                  </a:lnTo>
                  <a:lnTo>
                    <a:pt x="51" y="14"/>
                  </a:lnTo>
                  <a:lnTo>
                    <a:pt x="53" y="13"/>
                  </a:lnTo>
                  <a:lnTo>
                    <a:pt x="55" y="13"/>
                  </a:lnTo>
                  <a:lnTo>
                    <a:pt x="58" y="13"/>
                  </a:lnTo>
                  <a:lnTo>
                    <a:pt x="60" y="12"/>
                  </a:lnTo>
                  <a:lnTo>
                    <a:pt x="63" y="12"/>
                  </a:lnTo>
                  <a:lnTo>
                    <a:pt x="65" y="11"/>
                  </a:lnTo>
                  <a:lnTo>
                    <a:pt x="67" y="11"/>
                  </a:lnTo>
                  <a:lnTo>
                    <a:pt x="69" y="10"/>
                  </a:lnTo>
                  <a:lnTo>
                    <a:pt x="70" y="10"/>
                  </a:lnTo>
                  <a:lnTo>
                    <a:pt x="71" y="9"/>
                  </a:lnTo>
                  <a:lnTo>
                    <a:pt x="72" y="9"/>
                  </a:lnTo>
                  <a:lnTo>
                    <a:pt x="73" y="8"/>
                  </a:lnTo>
                  <a:lnTo>
                    <a:pt x="74" y="8"/>
                  </a:lnTo>
                  <a:lnTo>
                    <a:pt x="76" y="8"/>
                  </a:lnTo>
                  <a:lnTo>
                    <a:pt x="78" y="8"/>
                  </a:lnTo>
                  <a:lnTo>
                    <a:pt x="78" y="6"/>
                  </a:lnTo>
                  <a:lnTo>
                    <a:pt x="79" y="5"/>
                  </a:lnTo>
                  <a:lnTo>
                    <a:pt x="81" y="4"/>
                  </a:lnTo>
                  <a:lnTo>
                    <a:pt x="81" y="3"/>
                  </a:lnTo>
                  <a:lnTo>
                    <a:pt x="82" y="2"/>
                  </a:lnTo>
                  <a:lnTo>
                    <a:pt x="83" y="1"/>
                  </a:lnTo>
                  <a:lnTo>
                    <a:pt x="84" y="0"/>
                  </a:lnTo>
                  <a:lnTo>
                    <a:pt x="85" y="0"/>
                  </a:lnTo>
                  <a:lnTo>
                    <a:pt x="85" y="2"/>
                  </a:lnTo>
                  <a:lnTo>
                    <a:pt x="85" y="5"/>
                  </a:lnTo>
                  <a:lnTo>
                    <a:pt x="85" y="8"/>
                  </a:lnTo>
                  <a:lnTo>
                    <a:pt x="85" y="11"/>
                  </a:lnTo>
                  <a:lnTo>
                    <a:pt x="85" y="14"/>
                  </a:lnTo>
                  <a:lnTo>
                    <a:pt x="84" y="17"/>
                  </a:lnTo>
                  <a:lnTo>
                    <a:pt x="84" y="20"/>
                  </a:lnTo>
                  <a:lnTo>
                    <a:pt x="84" y="23"/>
                  </a:lnTo>
                  <a:lnTo>
                    <a:pt x="84" y="25"/>
                  </a:lnTo>
                  <a:lnTo>
                    <a:pt x="84" y="26"/>
                  </a:lnTo>
                  <a:lnTo>
                    <a:pt x="84" y="27"/>
                  </a:lnTo>
                  <a:lnTo>
                    <a:pt x="84" y="28"/>
                  </a:lnTo>
                  <a:lnTo>
                    <a:pt x="83" y="29"/>
                  </a:lnTo>
                  <a:lnTo>
                    <a:pt x="83" y="30"/>
                  </a:lnTo>
                  <a:lnTo>
                    <a:pt x="83" y="32"/>
                  </a:lnTo>
                  <a:lnTo>
                    <a:pt x="83" y="33"/>
                  </a:lnTo>
                  <a:lnTo>
                    <a:pt x="83" y="34"/>
                  </a:lnTo>
                  <a:lnTo>
                    <a:pt x="82" y="36"/>
                  </a:lnTo>
                  <a:lnTo>
                    <a:pt x="82" y="38"/>
                  </a:lnTo>
                  <a:lnTo>
                    <a:pt x="81" y="39"/>
                  </a:lnTo>
                  <a:lnTo>
                    <a:pt x="81" y="41"/>
                  </a:lnTo>
                  <a:lnTo>
                    <a:pt x="81" y="42"/>
                  </a:lnTo>
                  <a:lnTo>
                    <a:pt x="81" y="44"/>
                  </a:lnTo>
                  <a:lnTo>
                    <a:pt x="80" y="46"/>
                  </a:lnTo>
                  <a:lnTo>
                    <a:pt x="80" y="47"/>
                  </a:lnTo>
                  <a:lnTo>
                    <a:pt x="81" y="47"/>
                  </a:lnTo>
                  <a:lnTo>
                    <a:pt x="81" y="48"/>
                  </a:lnTo>
                  <a:lnTo>
                    <a:pt x="81" y="49"/>
                  </a:lnTo>
                  <a:lnTo>
                    <a:pt x="81" y="50"/>
                  </a:lnTo>
                  <a:lnTo>
                    <a:pt x="81" y="51"/>
                  </a:lnTo>
                  <a:lnTo>
                    <a:pt x="82" y="52"/>
                  </a:lnTo>
                  <a:lnTo>
                    <a:pt x="82" y="53"/>
                  </a:lnTo>
                  <a:lnTo>
                    <a:pt x="82" y="55"/>
                  </a:lnTo>
                  <a:lnTo>
                    <a:pt x="82" y="59"/>
                  </a:lnTo>
                  <a:lnTo>
                    <a:pt x="83" y="63"/>
                  </a:lnTo>
                  <a:lnTo>
                    <a:pt x="83" y="66"/>
                  </a:lnTo>
                  <a:lnTo>
                    <a:pt x="83" y="69"/>
                  </a:lnTo>
                  <a:lnTo>
                    <a:pt x="83" y="72"/>
                  </a:lnTo>
                  <a:lnTo>
                    <a:pt x="83" y="75"/>
                  </a:lnTo>
                  <a:lnTo>
                    <a:pt x="83" y="79"/>
                  </a:lnTo>
                  <a:lnTo>
                    <a:pt x="83" y="80"/>
                  </a:lnTo>
                  <a:lnTo>
                    <a:pt x="83" y="81"/>
                  </a:lnTo>
                  <a:lnTo>
                    <a:pt x="83" y="82"/>
                  </a:lnTo>
                  <a:lnTo>
                    <a:pt x="83" y="83"/>
                  </a:lnTo>
                  <a:lnTo>
                    <a:pt x="83" y="84"/>
                  </a:lnTo>
                  <a:lnTo>
                    <a:pt x="80" y="89"/>
                  </a:lnTo>
                  <a:lnTo>
                    <a:pt x="81" y="91"/>
                  </a:lnTo>
                  <a:lnTo>
                    <a:pt x="81" y="92"/>
                  </a:lnTo>
                  <a:lnTo>
                    <a:pt x="80" y="92"/>
                  </a:lnTo>
                  <a:lnTo>
                    <a:pt x="80" y="93"/>
                  </a:lnTo>
                  <a:lnTo>
                    <a:pt x="80" y="94"/>
                  </a:lnTo>
                  <a:lnTo>
                    <a:pt x="80" y="95"/>
                  </a:lnTo>
                  <a:lnTo>
                    <a:pt x="80" y="97"/>
                  </a:lnTo>
                  <a:lnTo>
                    <a:pt x="79" y="97"/>
                  </a:lnTo>
                  <a:lnTo>
                    <a:pt x="79" y="98"/>
                  </a:lnTo>
                  <a:lnTo>
                    <a:pt x="78" y="99"/>
                  </a:lnTo>
                  <a:lnTo>
                    <a:pt x="78" y="100"/>
                  </a:lnTo>
                  <a:lnTo>
                    <a:pt x="78" y="101"/>
                  </a:lnTo>
                  <a:lnTo>
                    <a:pt x="78" y="102"/>
                  </a:lnTo>
                  <a:lnTo>
                    <a:pt x="78" y="103"/>
                  </a:lnTo>
                  <a:lnTo>
                    <a:pt x="78" y="104"/>
                  </a:lnTo>
                  <a:lnTo>
                    <a:pt x="79" y="104"/>
                  </a:lnTo>
                  <a:lnTo>
                    <a:pt x="79" y="105"/>
                  </a:lnTo>
                  <a:lnTo>
                    <a:pt x="79" y="106"/>
                  </a:lnTo>
                  <a:lnTo>
                    <a:pt x="80" y="106"/>
                  </a:lnTo>
                  <a:lnTo>
                    <a:pt x="81" y="107"/>
                  </a:lnTo>
                  <a:lnTo>
                    <a:pt x="81" y="108"/>
                  </a:lnTo>
                  <a:lnTo>
                    <a:pt x="81" y="109"/>
                  </a:lnTo>
                  <a:lnTo>
                    <a:pt x="82" y="109"/>
                  </a:lnTo>
                  <a:lnTo>
                    <a:pt x="83" y="112"/>
                  </a:lnTo>
                  <a:lnTo>
                    <a:pt x="83" y="114"/>
                  </a:lnTo>
                  <a:lnTo>
                    <a:pt x="83" y="117"/>
                  </a:lnTo>
                  <a:lnTo>
                    <a:pt x="84" y="120"/>
                  </a:lnTo>
                  <a:lnTo>
                    <a:pt x="84" y="122"/>
                  </a:lnTo>
                  <a:lnTo>
                    <a:pt x="85" y="125"/>
                  </a:lnTo>
                  <a:lnTo>
                    <a:pt x="85" y="127"/>
                  </a:lnTo>
                  <a:lnTo>
                    <a:pt x="86" y="130"/>
                  </a:lnTo>
                  <a:lnTo>
                    <a:pt x="86" y="131"/>
                  </a:lnTo>
                  <a:lnTo>
                    <a:pt x="86" y="134"/>
                  </a:lnTo>
                  <a:lnTo>
                    <a:pt x="86" y="136"/>
                  </a:lnTo>
                  <a:lnTo>
                    <a:pt x="86" y="137"/>
                  </a:lnTo>
                  <a:lnTo>
                    <a:pt x="86" y="139"/>
                  </a:lnTo>
                  <a:lnTo>
                    <a:pt x="86" y="141"/>
                  </a:lnTo>
                  <a:lnTo>
                    <a:pt x="86" y="143"/>
                  </a:lnTo>
                  <a:lnTo>
                    <a:pt x="86" y="145"/>
                  </a:lnTo>
                  <a:lnTo>
                    <a:pt x="86" y="146"/>
                  </a:lnTo>
                  <a:lnTo>
                    <a:pt x="86" y="147"/>
                  </a:lnTo>
                  <a:lnTo>
                    <a:pt x="86" y="148"/>
                  </a:lnTo>
                  <a:lnTo>
                    <a:pt x="86" y="149"/>
                  </a:lnTo>
                  <a:lnTo>
                    <a:pt x="86" y="150"/>
                  </a:lnTo>
                  <a:lnTo>
                    <a:pt x="85" y="151"/>
                  </a:lnTo>
                  <a:lnTo>
                    <a:pt x="86" y="153"/>
                  </a:lnTo>
                  <a:lnTo>
                    <a:pt x="87" y="154"/>
                  </a:lnTo>
                  <a:lnTo>
                    <a:pt x="88" y="155"/>
                  </a:lnTo>
                  <a:lnTo>
                    <a:pt x="88" y="156"/>
                  </a:lnTo>
                  <a:lnTo>
                    <a:pt x="89" y="156"/>
                  </a:lnTo>
                  <a:lnTo>
                    <a:pt x="89" y="157"/>
                  </a:lnTo>
                  <a:lnTo>
                    <a:pt x="89" y="158"/>
                  </a:lnTo>
                  <a:lnTo>
                    <a:pt x="90" y="159"/>
                  </a:lnTo>
                  <a:lnTo>
                    <a:pt x="91" y="160"/>
                  </a:lnTo>
                  <a:lnTo>
                    <a:pt x="91" y="161"/>
                  </a:lnTo>
                  <a:lnTo>
                    <a:pt x="91" y="162"/>
                  </a:lnTo>
                  <a:lnTo>
                    <a:pt x="92" y="163"/>
                  </a:lnTo>
                  <a:lnTo>
                    <a:pt x="92" y="165"/>
                  </a:lnTo>
                  <a:lnTo>
                    <a:pt x="93" y="165"/>
                  </a:lnTo>
                  <a:lnTo>
                    <a:pt x="93" y="166"/>
                  </a:lnTo>
                  <a:lnTo>
                    <a:pt x="92" y="167"/>
                  </a:lnTo>
                  <a:lnTo>
                    <a:pt x="92" y="168"/>
                  </a:lnTo>
                  <a:lnTo>
                    <a:pt x="91" y="169"/>
                  </a:lnTo>
                  <a:lnTo>
                    <a:pt x="91" y="170"/>
                  </a:lnTo>
                  <a:lnTo>
                    <a:pt x="91" y="172"/>
                  </a:lnTo>
                  <a:lnTo>
                    <a:pt x="90" y="173"/>
                  </a:lnTo>
                  <a:lnTo>
                    <a:pt x="91" y="174"/>
                  </a:lnTo>
                  <a:lnTo>
                    <a:pt x="91" y="176"/>
                  </a:lnTo>
                  <a:lnTo>
                    <a:pt x="91" y="177"/>
                  </a:lnTo>
                  <a:lnTo>
                    <a:pt x="91" y="179"/>
                  </a:lnTo>
                  <a:lnTo>
                    <a:pt x="92" y="180"/>
                  </a:lnTo>
                  <a:lnTo>
                    <a:pt x="92" y="181"/>
                  </a:lnTo>
                  <a:lnTo>
                    <a:pt x="92" y="183"/>
                  </a:lnTo>
                  <a:lnTo>
                    <a:pt x="93" y="184"/>
                  </a:lnTo>
                  <a:lnTo>
                    <a:pt x="92" y="185"/>
                  </a:lnTo>
                  <a:lnTo>
                    <a:pt x="91" y="186"/>
                  </a:lnTo>
                  <a:lnTo>
                    <a:pt x="90" y="187"/>
                  </a:lnTo>
                  <a:lnTo>
                    <a:pt x="89" y="187"/>
                  </a:lnTo>
                  <a:lnTo>
                    <a:pt x="88" y="188"/>
                  </a:lnTo>
                  <a:lnTo>
                    <a:pt x="87" y="189"/>
                  </a:lnTo>
                  <a:lnTo>
                    <a:pt x="86" y="190"/>
                  </a:lnTo>
                  <a:lnTo>
                    <a:pt x="85" y="190"/>
                  </a:lnTo>
                  <a:lnTo>
                    <a:pt x="84" y="190"/>
                  </a:lnTo>
                  <a:lnTo>
                    <a:pt x="83" y="190"/>
                  </a:lnTo>
                  <a:lnTo>
                    <a:pt x="83" y="191"/>
                  </a:lnTo>
                  <a:lnTo>
                    <a:pt x="82" y="191"/>
                  </a:lnTo>
                  <a:lnTo>
                    <a:pt x="81" y="191"/>
                  </a:lnTo>
                  <a:lnTo>
                    <a:pt x="79" y="191"/>
                  </a:lnTo>
                  <a:lnTo>
                    <a:pt x="77" y="191"/>
                  </a:lnTo>
                  <a:lnTo>
                    <a:pt x="76" y="192"/>
                  </a:lnTo>
                  <a:lnTo>
                    <a:pt x="73" y="192"/>
                  </a:lnTo>
                  <a:lnTo>
                    <a:pt x="71" y="192"/>
                  </a:lnTo>
                  <a:lnTo>
                    <a:pt x="70" y="192"/>
                  </a:lnTo>
                  <a:lnTo>
                    <a:pt x="68" y="192"/>
                  </a:lnTo>
                  <a:lnTo>
                    <a:pt x="66" y="193"/>
                  </a:lnTo>
                  <a:lnTo>
                    <a:pt x="65" y="192"/>
                  </a:lnTo>
                  <a:lnTo>
                    <a:pt x="65" y="191"/>
                  </a:lnTo>
                  <a:lnTo>
                    <a:pt x="63" y="191"/>
                  </a:lnTo>
                  <a:lnTo>
                    <a:pt x="63" y="190"/>
                  </a:lnTo>
                  <a:lnTo>
                    <a:pt x="61" y="190"/>
                  </a:lnTo>
                  <a:lnTo>
                    <a:pt x="61" y="189"/>
                  </a:lnTo>
                  <a:lnTo>
                    <a:pt x="60" y="188"/>
                  </a:lnTo>
                  <a:lnTo>
                    <a:pt x="59" y="187"/>
                  </a:lnTo>
                  <a:lnTo>
                    <a:pt x="58" y="187"/>
                  </a:lnTo>
                  <a:lnTo>
                    <a:pt x="57" y="187"/>
                  </a:lnTo>
                  <a:lnTo>
                    <a:pt x="57" y="186"/>
                  </a:lnTo>
                  <a:lnTo>
                    <a:pt x="56" y="185"/>
                  </a:lnTo>
                  <a:lnTo>
                    <a:pt x="55" y="185"/>
                  </a:lnTo>
                  <a:lnTo>
                    <a:pt x="55" y="184"/>
                  </a:lnTo>
                  <a:lnTo>
                    <a:pt x="55" y="183"/>
                  </a:lnTo>
                  <a:lnTo>
                    <a:pt x="55" y="182"/>
                  </a:lnTo>
                  <a:lnTo>
                    <a:pt x="55" y="181"/>
                  </a:lnTo>
                  <a:lnTo>
                    <a:pt x="56" y="180"/>
                  </a:lnTo>
                  <a:lnTo>
                    <a:pt x="56" y="179"/>
                  </a:lnTo>
                  <a:lnTo>
                    <a:pt x="56" y="178"/>
                  </a:lnTo>
                  <a:lnTo>
                    <a:pt x="55" y="177"/>
                  </a:lnTo>
                  <a:lnTo>
                    <a:pt x="55" y="176"/>
                  </a:lnTo>
                  <a:lnTo>
                    <a:pt x="54" y="176"/>
                  </a:lnTo>
                  <a:lnTo>
                    <a:pt x="53" y="176"/>
                  </a:lnTo>
                  <a:lnTo>
                    <a:pt x="52" y="176"/>
                  </a:lnTo>
                  <a:lnTo>
                    <a:pt x="52" y="175"/>
                  </a:lnTo>
                  <a:lnTo>
                    <a:pt x="51" y="174"/>
                  </a:lnTo>
                  <a:lnTo>
                    <a:pt x="50" y="174"/>
                  </a:lnTo>
                  <a:lnTo>
                    <a:pt x="50" y="173"/>
                  </a:lnTo>
                  <a:lnTo>
                    <a:pt x="49" y="172"/>
                  </a:lnTo>
                  <a:lnTo>
                    <a:pt x="48" y="172"/>
                  </a:lnTo>
                  <a:lnTo>
                    <a:pt x="48" y="171"/>
                  </a:lnTo>
                  <a:lnTo>
                    <a:pt x="47" y="170"/>
                  </a:lnTo>
                  <a:lnTo>
                    <a:pt x="47" y="168"/>
                  </a:lnTo>
                  <a:lnTo>
                    <a:pt x="47" y="167"/>
                  </a:lnTo>
                  <a:lnTo>
                    <a:pt x="47" y="166"/>
                  </a:lnTo>
                  <a:lnTo>
                    <a:pt x="47" y="165"/>
                  </a:lnTo>
                  <a:lnTo>
                    <a:pt x="47" y="164"/>
                  </a:lnTo>
                  <a:lnTo>
                    <a:pt x="47" y="162"/>
                  </a:lnTo>
                  <a:lnTo>
                    <a:pt x="46" y="162"/>
                  </a:lnTo>
                  <a:lnTo>
                    <a:pt x="45" y="162"/>
                  </a:lnTo>
                  <a:lnTo>
                    <a:pt x="44" y="163"/>
                  </a:lnTo>
                  <a:lnTo>
                    <a:pt x="43" y="163"/>
                  </a:lnTo>
                  <a:lnTo>
                    <a:pt x="42" y="164"/>
                  </a:lnTo>
                  <a:lnTo>
                    <a:pt x="41" y="164"/>
                  </a:lnTo>
                  <a:lnTo>
                    <a:pt x="40" y="164"/>
                  </a:lnTo>
                  <a:lnTo>
                    <a:pt x="38" y="164"/>
                  </a:lnTo>
                  <a:lnTo>
                    <a:pt x="37" y="164"/>
                  </a:lnTo>
                  <a:lnTo>
                    <a:pt x="36" y="164"/>
                  </a:lnTo>
                  <a:lnTo>
                    <a:pt x="35" y="164"/>
                  </a:lnTo>
                  <a:lnTo>
                    <a:pt x="34" y="163"/>
                  </a:lnTo>
                  <a:lnTo>
                    <a:pt x="33" y="163"/>
                  </a:lnTo>
                  <a:lnTo>
                    <a:pt x="32" y="163"/>
                  </a:lnTo>
                  <a:lnTo>
                    <a:pt x="32" y="162"/>
                  </a:lnTo>
                  <a:lnTo>
                    <a:pt x="31" y="162"/>
                  </a:lnTo>
                  <a:lnTo>
                    <a:pt x="29" y="162"/>
                  </a:lnTo>
                  <a:lnTo>
                    <a:pt x="28" y="162"/>
                  </a:lnTo>
                  <a:lnTo>
                    <a:pt x="27" y="161"/>
                  </a:lnTo>
                  <a:lnTo>
                    <a:pt x="27" y="160"/>
                  </a:lnTo>
                  <a:lnTo>
                    <a:pt x="27" y="159"/>
                  </a:lnTo>
                  <a:lnTo>
                    <a:pt x="27" y="158"/>
                  </a:lnTo>
                  <a:lnTo>
                    <a:pt x="26" y="157"/>
                  </a:lnTo>
                  <a:lnTo>
                    <a:pt x="25" y="156"/>
                  </a:lnTo>
                  <a:lnTo>
                    <a:pt x="24" y="156"/>
                  </a:lnTo>
                  <a:lnTo>
                    <a:pt x="23" y="156"/>
                  </a:lnTo>
                  <a:lnTo>
                    <a:pt x="22" y="156"/>
                  </a:lnTo>
                  <a:lnTo>
                    <a:pt x="21" y="156"/>
                  </a:lnTo>
                  <a:lnTo>
                    <a:pt x="21" y="155"/>
                  </a:lnTo>
                  <a:lnTo>
                    <a:pt x="20" y="155"/>
                  </a:lnTo>
                  <a:lnTo>
                    <a:pt x="19" y="155"/>
                  </a:lnTo>
                  <a:lnTo>
                    <a:pt x="19" y="153"/>
                  </a:lnTo>
                  <a:lnTo>
                    <a:pt x="19" y="151"/>
                  </a:lnTo>
                  <a:lnTo>
                    <a:pt x="19" y="150"/>
                  </a:lnTo>
                  <a:lnTo>
                    <a:pt x="19" y="148"/>
                  </a:lnTo>
                  <a:lnTo>
                    <a:pt x="19" y="147"/>
                  </a:lnTo>
                  <a:lnTo>
                    <a:pt x="19" y="146"/>
                  </a:lnTo>
                  <a:lnTo>
                    <a:pt x="19" y="145"/>
                  </a:lnTo>
                  <a:lnTo>
                    <a:pt x="19" y="144"/>
                  </a:lnTo>
                  <a:lnTo>
                    <a:pt x="19" y="143"/>
                  </a:lnTo>
                  <a:lnTo>
                    <a:pt x="19" y="142"/>
                  </a:lnTo>
                  <a:lnTo>
                    <a:pt x="19" y="141"/>
                  </a:lnTo>
                  <a:lnTo>
                    <a:pt x="19" y="140"/>
                  </a:lnTo>
                  <a:lnTo>
                    <a:pt x="19" y="139"/>
                  </a:lnTo>
                  <a:lnTo>
                    <a:pt x="19" y="138"/>
                  </a:lnTo>
                  <a:lnTo>
                    <a:pt x="20" y="138"/>
                  </a:lnTo>
                  <a:lnTo>
                    <a:pt x="20" y="137"/>
                  </a:lnTo>
                  <a:lnTo>
                    <a:pt x="21" y="136"/>
                  </a:lnTo>
                  <a:lnTo>
                    <a:pt x="21" y="135"/>
                  </a:lnTo>
                  <a:lnTo>
                    <a:pt x="20" y="135"/>
                  </a:lnTo>
                  <a:lnTo>
                    <a:pt x="19" y="134"/>
                  </a:lnTo>
                  <a:lnTo>
                    <a:pt x="18" y="134"/>
                  </a:lnTo>
                  <a:lnTo>
                    <a:pt x="17" y="132"/>
                  </a:lnTo>
                  <a:lnTo>
                    <a:pt x="16" y="131"/>
                  </a:lnTo>
                  <a:lnTo>
                    <a:pt x="16" y="130"/>
                  </a:lnTo>
                  <a:lnTo>
                    <a:pt x="14" y="129"/>
                  </a:lnTo>
                  <a:lnTo>
                    <a:pt x="14" y="128"/>
                  </a:lnTo>
                  <a:lnTo>
                    <a:pt x="14" y="127"/>
                  </a:lnTo>
                  <a:lnTo>
                    <a:pt x="12" y="126"/>
                  </a:lnTo>
                  <a:lnTo>
                    <a:pt x="12" y="125"/>
                  </a:lnTo>
                  <a:lnTo>
                    <a:pt x="11" y="123"/>
                  </a:lnTo>
                  <a:lnTo>
                    <a:pt x="11" y="121"/>
                  </a:lnTo>
                  <a:lnTo>
                    <a:pt x="10" y="120"/>
                  </a:lnTo>
                  <a:lnTo>
                    <a:pt x="10" y="119"/>
                  </a:lnTo>
                  <a:lnTo>
                    <a:pt x="9" y="117"/>
                  </a:lnTo>
                  <a:lnTo>
                    <a:pt x="9" y="116"/>
                  </a:lnTo>
                  <a:lnTo>
                    <a:pt x="9" y="115"/>
                  </a:lnTo>
                  <a:lnTo>
                    <a:pt x="7" y="112"/>
                  </a:lnTo>
                  <a:lnTo>
                    <a:pt x="6" y="110"/>
                  </a:lnTo>
                  <a:lnTo>
                    <a:pt x="6" y="107"/>
                  </a:lnTo>
                  <a:lnTo>
                    <a:pt x="4" y="105"/>
                  </a:lnTo>
                  <a:lnTo>
                    <a:pt x="3" y="102"/>
                  </a:lnTo>
                  <a:lnTo>
                    <a:pt x="3" y="99"/>
                  </a:lnTo>
                  <a:lnTo>
                    <a:pt x="1" y="97"/>
                  </a:lnTo>
                  <a:lnTo>
                    <a:pt x="1" y="94"/>
                  </a:lnTo>
                  <a:lnTo>
                    <a:pt x="1" y="93"/>
                  </a:lnTo>
                  <a:lnTo>
                    <a:pt x="1" y="92"/>
                  </a:lnTo>
                  <a:lnTo>
                    <a:pt x="1" y="91"/>
                  </a:lnTo>
                  <a:lnTo>
                    <a:pt x="1" y="89"/>
                  </a:lnTo>
                  <a:lnTo>
                    <a:pt x="1" y="88"/>
                  </a:lnTo>
                  <a:lnTo>
                    <a:pt x="1" y="87"/>
                  </a:lnTo>
                  <a:lnTo>
                    <a:pt x="1" y="86"/>
                  </a:lnTo>
                  <a:lnTo>
                    <a:pt x="1" y="85"/>
                  </a:lnTo>
                  <a:lnTo>
                    <a:pt x="1" y="83"/>
                  </a:lnTo>
                  <a:lnTo>
                    <a:pt x="1" y="81"/>
                  </a:lnTo>
                  <a:lnTo>
                    <a:pt x="1" y="80"/>
                  </a:lnTo>
                  <a:lnTo>
                    <a:pt x="1" y="78"/>
                  </a:lnTo>
                  <a:lnTo>
                    <a:pt x="1" y="76"/>
                  </a:lnTo>
                  <a:lnTo>
                    <a:pt x="1" y="74"/>
                  </a:lnTo>
                  <a:lnTo>
                    <a:pt x="1" y="72"/>
                  </a:lnTo>
                  <a:lnTo>
                    <a:pt x="1" y="71"/>
                  </a:lnTo>
                  <a:lnTo>
                    <a:pt x="1" y="69"/>
                  </a:lnTo>
                  <a:lnTo>
                    <a:pt x="1" y="68"/>
                  </a:lnTo>
                  <a:lnTo>
                    <a:pt x="1" y="66"/>
                  </a:lnTo>
                  <a:lnTo>
                    <a:pt x="1" y="65"/>
                  </a:lnTo>
                  <a:lnTo>
                    <a:pt x="1" y="63"/>
                  </a:lnTo>
                  <a:lnTo>
                    <a:pt x="1" y="61"/>
                  </a:lnTo>
                  <a:lnTo>
                    <a:pt x="1" y="60"/>
                  </a:lnTo>
                  <a:lnTo>
                    <a:pt x="1" y="58"/>
                  </a:lnTo>
                  <a:lnTo>
                    <a:pt x="1" y="55"/>
                  </a:lnTo>
                  <a:lnTo>
                    <a:pt x="1" y="53"/>
                  </a:lnTo>
                  <a:lnTo>
                    <a:pt x="1" y="50"/>
                  </a:lnTo>
                  <a:lnTo>
                    <a:pt x="1" y="48"/>
                  </a:lnTo>
                  <a:lnTo>
                    <a:pt x="1" y="45"/>
                  </a:lnTo>
                  <a:lnTo>
                    <a:pt x="1" y="43"/>
                  </a:lnTo>
                  <a:lnTo>
                    <a:pt x="1" y="40"/>
                  </a:lnTo>
                  <a:lnTo>
                    <a:pt x="2" y="38"/>
                  </a:lnTo>
                  <a:lnTo>
                    <a:pt x="1" y="37"/>
                  </a:lnTo>
                  <a:lnTo>
                    <a:pt x="1" y="36"/>
                  </a:lnTo>
                  <a:lnTo>
                    <a:pt x="0" y="36"/>
                  </a:lnTo>
                  <a:lnTo>
                    <a:pt x="0" y="32"/>
                  </a:lnTo>
                  <a:lnTo>
                    <a:pt x="0" y="29"/>
                  </a:lnTo>
                  <a:lnTo>
                    <a:pt x="1" y="25"/>
                  </a:lnTo>
                  <a:lnTo>
                    <a:pt x="1" y="22"/>
                  </a:lnTo>
                  <a:lnTo>
                    <a:pt x="1" y="19"/>
                  </a:lnTo>
                  <a:lnTo>
                    <a:pt x="1" y="15"/>
                  </a:lnTo>
                  <a:lnTo>
                    <a:pt x="1" y="12"/>
                  </a:lnTo>
                  <a:lnTo>
                    <a:pt x="1" y="8"/>
                  </a:lnTo>
                </a:path>
              </a:pathLst>
            </a:custGeom>
            <a:solidFill>
              <a:srgbClr val="9494C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19" name="Freeform 299"/>
            <p:cNvSpPr>
              <a:spLocks/>
            </p:cNvSpPr>
            <p:nvPr/>
          </p:nvSpPr>
          <p:spPr bwMode="auto">
            <a:xfrm>
              <a:off x="3514" y="2587"/>
              <a:ext cx="47" cy="157"/>
            </a:xfrm>
            <a:custGeom>
              <a:avLst/>
              <a:gdLst>
                <a:gd name="T0" fmla="*/ 6 w 47"/>
                <a:gd name="T1" fmla="*/ 2 h 157"/>
                <a:gd name="T2" fmla="*/ 6 w 47"/>
                <a:gd name="T3" fmla="*/ 3 h 157"/>
                <a:gd name="T4" fmla="*/ 9 w 47"/>
                <a:gd name="T5" fmla="*/ 9 h 157"/>
                <a:gd name="T6" fmla="*/ 11 w 47"/>
                <a:gd name="T7" fmla="*/ 17 h 157"/>
                <a:gd name="T8" fmla="*/ 12 w 47"/>
                <a:gd name="T9" fmla="*/ 23 h 157"/>
                <a:gd name="T10" fmla="*/ 14 w 47"/>
                <a:gd name="T11" fmla="*/ 28 h 157"/>
                <a:gd name="T12" fmla="*/ 15 w 47"/>
                <a:gd name="T13" fmla="*/ 37 h 157"/>
                <a:gd name="T14" fmla="*/ 17 w 47"/>
                <a:gd name="T15" fmla="*/ 48 h 157"/>
                <a:gd name="T16" fmla="*/ 19 w 47"/>
                <a:gd name="T17" fmla="*/ 61 h 157"/>
                <a:gd name="T18" fmla="*/ 23 w 47"/>
                <a:gd name="T19" fmla="*/ 77 h 157"/>
                <a:gd name="T20" fmla="*/ 24 w 47"/>
                <a:gd name="T21" fmla="*/ 89 h 157"/>
                <a:gd name="T22" fmla="*/ 27 w 47"/>
                <a:gd name="T23" fmla="*/ 102 h 157"/>
                <a:gd name="T24" fmla="*/ 29 w 47"/>
                <a:gd name="T25" fmla="*/ 113 h 157"/>
                <a:gd name="T26" fmla="*/ 34 w 47"/>
                <a:gd name="T27" fmla="*/ 125 h 157"/>
                <a:gd name="T28" fmla="*/ 38 w 47"/>
                <a:gd name="T29" fmla="*/ 135 h 157"/>
                <a:gd name="T30" fmla="*/ 43 w 47"/>
                <a:gd name="T31" fmla="*/ 145 h 157"/>
                <a:gd name="T32" fmla="*/ 45 w 47"/>
                <a:gd name="T33" fmla="*/ 149 h 157"/>
                <a:gd name="T34" fmla="*/ 46 w 47"/>
                <a:gd name="T35" fmla="*/ 153 h 157"/>
                <a:gd name="T36" fmla="*/ 45 w 47"/>
                <a:gd name="T37" fmla="*/ 154 h 157"/>
                <a:gd name="T38" fmla="*/ 42 w 47"/>
                <a:gd name="T39" fmla="*/ 156 h 157"/>
                <a:gd name="T40" fmla="*/ 40 w 47"/>
                <a:gd name="T41" fmla="*/ 156 h 157"/>
                <a:gd name="T42" fmla="*/ 36 w 47"/>
                <a:gd name="T43" fmla="*/ 156 h 157"/>
                <a:gd name="T44" fmla="*/ 32 w 47"/>
                <a:gd name="T45" fmla="*/ 156 h 157"/>
                <a:gd name="T46" fmla="*/ 29 w 47"/>
                <a:gd name="T47" fmla="*/ 154 h 157"/>
                <a:gd name="T48" fmla="*/ 27 w 47"/>
                <a:gd name="T49" fmla="*/ 153 h 157"/>
                <a:gd name="T50" fmla="*/ 26 w 47"/>
                <a:gd name="T51" fmla="*/ 150 h 157"/>
                <a:gd name="T52" fmla="*/ 23 w 47"/>
                <a:gd name="T53" fmla="*/ 148 h 157"/>
                <a:gd name="T54" fmla="*/ 20 w 47"/>
                <a:gd name="T55" fmla="*/ 147 h 157"/>
                <a:gd name="T56" fmla="*/ 19 w 47"/>
                <a:gd name="T57" fmla="*/ 144 h 157"/>
                <a:gd name="T58" fmla="*/ 19 w 47"/>
                <a:gd name="T59" fmla="*/ 140 h 157"/>
                <a:gd name="T60" fmla="*/ 19 w 47"/>
                <a:gd name="T61" fmla="*/ 136 h 157"/>
                <a:gd name="T62" fmla="*/ 19 w 47"/>
                <a:gd name="T63" fmla="*/ 133 h 157"/>
                <a:gd name="T64" fmla="*/ 20 w 47"/>
                <a:gd name="T65" fmla="*/ 130 h 157"/>
                <a:gd name="T66" fmla="*/ 21 w 47"/>
                <a:gd name="T67" fmla="*/ 128 h 157"/>
                <a:gd name="T68" fmla="*/ 19 w 47"/>
                <a:gd name="T69" fmla="*/ 127 h 157"/>
                <a:gd name="T70" fmla="*/ 18 w 47"/>
                <a:gd name="T71" fmla="*/ 126 h 157"/>
                <a:gd name="T72" fmla="*/ 16 w 47"/>
                <a:gd name="T73" fmla="*/ 122 h 157"/>
                <a:gd name="T74" fmla="*/ 12 w 47"/>
                <a:gd name="T75" fmla="*/ 118 h 157"/>
                <a:gd name="T76" fmla="*/ 11 w 47"/>
                <a:gd name="T77" fmla="*/ 113 h 157"/>
                <a:gd name="T78" fmla="*/ 9 w 47"/>
                <a:gd name="T79" fmla="*/ 108 h 157"/>
                <a:gd name="T80" fmla="*/ 6 w 47"/>
                <a:gd name="T81" fmla="*/ 99 h 157"/>
                <a:gd name="T82" fmla="*/ 1 w 47"/>
                <a:gd name="T83" fmla="*/ 89 h 157"/>
                <a:gd name="T84" fmla="*/ 1 w 47"/>
                <a:gd name="T85" fmla="*/ 83 h 157"/>
                <a:gd name="T86" fmla="*/ 1 w 47"/>
                <a:gd name="T87" fmla="*/ 78 h 157"/>
                <a:gd name="T88" fmla="*/ 1 w 47"/>
                <a:gd name="T89" fmla="*/ 72 h 157"/>
                <a:gd name="T90" fmla="*/ 1 w 47"/>
                <a:gd name="T91" fmla="*/ 65 h 157"/>
                <a:gd name="T92" fmla="*/ 1 w 47"/>
                <a:gd name="T93" fmla="*/ 59 h 157"/>
                <a:gd name="T94" fmla="*/ 1 w 47"/>
                <a:gd name="T95" fmla="*/ 53 h 157"/>
                <a:gd name="T96" fmla="*/ 1 w 47"/>
                <a:gd name="T97" fmla="*/ 43 h 157"/>
                <a:gd name="T98" fmla="*/ 1 w 47"/>
                <a:gd name="T99" fmla="*/ 32 h 157"/>
                <a:gd name="T100" fmla="*/ 1 w 47"/>
                <a:gd name="T101" fmla="*/ 29 h 157"/>
                <a:gd name="T102" fmla="*/ 0 w 47"/>
                <a:gd name="T103" fmla="*/ 28 h 157"/>
                <a:gd name="T104" fmla="*/ 1 w 47"/>
                <a:gd name="T105" fmla="*/ 17 h 157"/>
                <a:gd name="T106" fmla="*/ 1 w 47"/>
                <a:gd name="T107" fmla="*/ 4 h 157"/>
                <a:gd name="T108" fmla="*/ 3 w 47"/>
                <a:gd name="T109" fmla="*/ 1 h 157"/>
                <a:gd name="T110" fmla="*/ 4 w 47"/>
                <a:gd name="T111" fmla="*/ 1 h 1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
                <a:gd name="T169" fmla="*/ 0 h 157"/>
                <a:gd name="T170" fmla="*/ 47 w 47"/>
                <a:gd name="T171" fmla="*/ 157 h 1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 h="157">
                  <a:moveTo>
                    <a:pt x="4" y="1"/>
                  </a:moveTo>
                  <a:lnTo>
                    <a:pt x="5" y="2"/>
                  </a:lnTo>
                  <a:lnTo>
                    <a:pt x="6" y="2"/>
                  </a:lnTo>
                  <a:lnTo>
                    <a:pt x="6" y="3"/>
                  </a:lnTo>
                  <a:lnTo>
                    <a:pt x="7" y="5"/>
                  </a:lnTo>
                  <a:lnTo>
                    <a:pt x="8" y="7"/>
                  </a:lnTo>
                  <a:lnTo>
                    <a:pt x="9" y="9"/>
                  </a:lnTo>
                  <a:lnTo>
                    <a:pt x="9" y="11"/>
                  </a:lnTo>
                  <a:lnTo>
                    <a:pt x="9" y="13"/>
                  </a:lnTo>
                  <a:lnTo>
                    <a:pt x="10" y="15"/>
                  </a:lnTo>
                  <a:lnTo>
                    <a:pt x="11" y="17"/>
                  </a:lnTo>
                  <a:lnTo>
                    <a:pt x="11" y="20"/>
                  </a:lnTo>
                  <a:lnTo>
                    <a:pt x="12" y="21"/>
                  </a:lnTo>
                  <a:lnTo>
                    <a:pt x="12" y="23"/>
                  </a:lnTo>
                  <a:lnTo>
                    <a:pt x="13" y="25"/>
                  </a:lnTo>
                  <a:lnTo>
                    <a:pt x="14" y="26"/>
                  </a:lnTo>
                  <a:lnTo>
                    <a:pt x="14" y="28"/>
                  </a:lnTo>
                  <a:lnTo>
                    <a:pt x="14" y="30"/>
                  </a:lnTo>
                  <a:lnTo>
                    <a:pt x="15" y="32"/>
                  </a:lnTo>
                  <a:lnTo>
                    <a:pt x="15" y="35"/>
                  </a:lnTo>
                  <a:lnTo>
                    <a:pt x="15" y="37"/>
                  </a:lnTo>
                  <a:lnTo>
                    <a:pt x="16" y="40"/>
                  </a:lnTo>
                  <a:lnTo>
                    <a:pt x="16" y="43"/>
                  </a:lnTo>
                  <a:lnTo>
                    <a:pt x="16" y="45"/>
                  </a:lnTo>
                  <a:lnTo>
                    <a:pt x="17" y="48"/>
                  </a:lnTo>
                  <a:lnTo>
                    <a:pt x="17" y="50"/>
                  </a:lnTo>
                  <a:lnTo>
                    <a:pt x="17" y="54"/>
                  </a:lnTo>
                  <a:lnTo>
                    <a:pt x="19" y="57"/>
                  </a:lnTo>
                  <a:lnTo>
                    <a:pt x="19" y="61"/>
                  </a:lnTo>
                  <a:lnTo>
                    <a:pt x="20" y="65"/>
                  </a:lnTo>
                  <a:lnTo>
                    <a:pt x="21" y="68"/>
                  </a:lnTo>
                  <a:lnTo>
                    <a:pt x="22" y="73"/>
                  </a:lnTo>
                  <a:lnTo>
                    <a:pt x="23" y="77"/>
                  </a:lnTo>
                  <a:lnTo>
                    <a:pt x="24" y="80"/>
                  </a:lnTo>
                  <a:lnTo>
                    <a:pt x="24" y="83"/>
                  </a:lnTo>
                  <a:lnTo>
                    <a:pt x="24" y="86"/>
                  </a:lnTo>
                  <a:lnTo>
                    <a:pt x="24" y="89"/>
                  </a:lnTo>
                  <a:lnTo>
                    <a:pt x="25" y="92"/>
                  </a:lnTo>
                  <a:lnTo>
                    <a:pt x="25" y="96"/>
                  </a:lnTo>
                  <a:lnTo>
                    <a:pt x="26" y="99"/>
                  </a:lnTo>
                  <a:lnTo>
                    <a:pt x="27" y="102"/>
                  </a:lnTo>
                  <a:lnTo>
                    <a:pt x="27" y="105"/>
                  </a:lnTo>
                  <a:lnTo>
                    <a:pt x="28" y="108"/>
                  </a:lnTo>
                  <a:lnTo>
                    <a:pt x="29" y="111"/>
                  </a:lnTo>
                  <a:lnTo>
                    <a:pt x="29" y="113"/>
                  </a:lnTo>
                  <a:lnTo>
                    <a:pt x="31" y="116"/>
                  </a:lnTo>
                  <a:lnTo>
                    <a:pt x="32" y="119"/>
                  </a:lnTo>
                  <a:lnTo>
                    <a:pt x="33" y="122"/>
                  </a:lnTo>
                  <a:lnTo>
                    <a:pt x="34" y="125"/>
                  </a:lnTo>
                  <a:lnTo>
                    <a:pt x="35" y="128"/>
                  </a:lnTo>
                  <a:lnTo>
                    <a:pt x="36" y="130"/>
                  </a:lnTo>
                  <a:lnTo>
                    <a:pt x="37" y="133"/>
                  </a:lnTo>
                  <a:lnTo>
                    <a:pt x="38" y="135"/>
                  </a:lnTo>
                  <a:lnTo>
                    <a:pt x="40" y="137"/>
                  </a:lnTo>
                  <a:lnTo>
                    <a:pt x="41" y="140"/>
                  </a:lnTo>
                  <a:lnTo>
                    <a:pt x="42" y="142"/>
                  </a:lnTo>
                  <a:lnTo>
                    <a:pt x="43" y="145"/>
                  </a:lnTo>
                  <a:lnTo>
                    <a:pt x="45" y="147"/>
                  </a:lnTo>
                  <a:lnTo>
                    <a:pt x="45" y="149"/>
                  </a:lnTo>
                  <a:lnTo>
                    <a:pt x="45" y="150"/>
                  </a:lnTo>
                  <a:lnTo>
                    <a:pt x="45" y="151"/>
                  </a:lnTo>
                  <a:lnTo>
                    <a:pt x="46" y="152"/>
                  </a:lnTo>
                  <a:lnTo>
                    <a:pt x="46" y="153"/>
                  </a:lnTo>
                  <a:lnTo>
                    <a:pt x="45" y="154"/>
                  </a:lnTo>
                  <a:lnTo>
                    <a:pt x="44" y="155"/>
                  </a:lnTo>
                  <a:lnTo>
                    <a:pt x="44" y="156"/>
                  </a:lnTo>
                  <a:lnTo>
                    <a:pt x="43" y="156"/>
                  </a:lnTo>
                  <a:lnTo>
                    <a:pt x="42" y="156"/>
                  </a:lnTo>
                  <a:lnTo>
                    <a:pt x="41" y="156"/>
                  </a:lnTo>
                  <a:lnTo>
                    <a:pt x="40" y="156"/>
                  </a:lnTo>
                  <a:lnTo>
                    <a:pt x="38" y="156"/>
                  </a:lnTo>
                  <a:lnTo>
                    <a:pt x="37" y="156"/>
                  </a:lnTo>
                  <a:lnTo>
                    <a:pt x="36" y="156"/>
                  </a:lnTo>
                  <a:lnTo>
                    <a:pt x="35" y="156"/>
                  </a:lnTo>
                  <a:lnTo>
                    <a:pt x="34" y="156"/>
                  </a:lnTo>
                  <a:lnTo>
                    <a:pt x="33" y="156"/>
                  </a:lnTo>
                  <a:lnTo>
                    <a:pt x="32" y="156"/>
                  </a:lnTo>
                  <a:lnTo>
                    <a:pt x="32" y="155"/>
                  </a:lnTo>
                  <a:lnTo>
                    <a:pt x="31" y="155"/>
                  </a:lnTo>
                  <a:lnTo>
                    <a:pt x="29" y="155"/>
                  </a:lnTo>
                  <a:lnTo>
                    <a:pt x="29" y="154"/>
                  </a:lnTo>
                  <a:lnTo>
                    <a:pt x="28" y="154"/>
                  </a:lnTo>
                  <a:lnTo>
                    <a:pt x="27" y="153"/>
                  </a:lnTo>
                  <a:lnTo>
                    <a:pt x="27" y="152"/>
                  </a:lnTo>
                  <a:lnTo>
                    <a:pt x="27" y="151"/>
                  </a:lnTo>
                  <a:lnTo>
                    <a:pt x="27" y="150"/>
                  </a:lnTo>
                  <a:lnTo>
                    <a:pt x="26" y="150"/>
                  </a:lnTo>
                  <a:lnTo>
                    <a:pt x="25" y="149"/>
                  </a:lnTo>
                  <a:lnTo>
                    <a:pt x="24" y="149"/>
                  </a:lnTo>
                  <a:lnTo>
                    <a:pt x="23" y="148"/>
                  </a:lnTo>
                  <a:lnTo>
                    <a:pt x="22" y="148"/>
                  </a:lnTo>
                  <a:lnTo>
                    <a:pt x="21" y="147"/>
                  </a:lnTo>
                  <a:lnTo>
                    <a:pt x="20" y="147"/>
                  </a:lnTo>
                  <a:lnTo>
                    <a:pt x="19" y="147"/>
                  </a:lnTo>
                  <a:lnTo>
                    <a:pt x="19" y="146"/>
                  </a:lnTo>
                  <a:lnTo>
                    <a:pt x="19" y="145"/>
                  </a:lnTo>
                  <a:lnTo>
                    <a:pt x="19" y="144"/>
                  </a:lnTo>
                  <a:lnTo>
                    <a:pt x="19" y="143"/>
                  </a:lnTo>
                  <a:lnTo>
                    <a:pt x="19" y="142"/>
                  </a:lnTo>
                  <a:lnTo>
                    <a:pt x="19" y="141"/>
                  </a:lnTo>
                  <a:lnTo>
                    <a:pt x="19" y="140"/>
                  </a:lnTo>
                  <a:lnTo>
                    <a:pt x="19" y="139"/>
                  </a:lnTo>
                  <a:lnTo>
                    <a:pt x="19" y="138"/>
                  </a:lnTo>
                  <a:lnTo>
                    <a:pt x="19" y="137"/>
                  </a:lnTo>
                  <a:lnTo>
                    <a:pt x="19" y="136"/>
                  </a:lnTo>
                  <a:lnTo>
                    <a:pt x="19" y="135"/>
                  </a:lnTo>
                  <a:lnTo>
                    <a:pt x="19" y="133"/>
                  </a:lnTo>
                  <a:lnTo>
                    <a:pt x="19" y="132"/>
                  </a:lnTo>
                  <a:lnTo>
                    <a:pt x="19" y="131"/>
                  </a:lnTo>
                  <a:lnTo>
                    <a:pt x="19" y="130"/>
                  </a:lnTo>
                  <a:lnTo>
                    <a:pt x="20" y="130"/>
                  </a:lnTo>
                  <a:lnTo>
                    <a:pt x="20" y="129"/>
                  </a:lnTo>
                  <a:lnTo>
                    <a:pt x="21" y="128"/>
                  </a:lnTo>
                  <a:lnTo>
                    <a:pt x="20" y="128"/>
                  </a:lnTo>
                  <a:lnTo>
                    <a:pt x="19" y="127"/>
                  </a:lnTo>
                  <a:lnTo>
                    <a:pt x="19" y="126"/>
                  </a:lnTo>
                  <a:lnTo>
                    <a:pt x="18" y="126"/>
                  </a:lnTo>
                  <a:lnTo>
                    <a:pt x="17" y="125"/>
                  </a:lnTo>
                  <a:lnTo>
                    <a:pt x="17" y="124"/>
                  </a:lnTo>
                  <a:lnTo>
                    <a:pt x="16" y="122"/>
                  </a:lnTo>
                  <a:lnTo>
                    <a:pt x="14" y="122"/>
                  </a:lnTo>
                  <a:lnTo>
                    <a:pt x="14" y="120"/>
                  </a:lnTo>
                  <a:lnTo>
                    <a:pt x="14" y="119"/>
                  </a:lnTo>
                  <a:lnTo>
                    <a:pt x="12" y="118"/>
                  </a:lnTo>
                  <a:lnTo>
                    <a:pt x="12" y="117"/>
                  </a:lnTo>
                  <a:lnTo>
                    <a:pt x="12" y="116"/>
                  </a:lnTo>
                  <a:lnTo>
                    <a:pt x="12" y="115"/>
                  </a:lnTo>
                  <a:lnTo>
                    <a:pt x="11" y="113"/>
                  </a:lnTo>
                  <a:lnTo>
                    <a:pt x="10" y="113"/>
                  </a:lnTo>
                  <a:lnTo>
                    <a:pt x="10" y="111"/>
                  </a:lnTo>
                  <a:lnTo>
                    <a:pt x="9" y="110"/>
                  </a:lnTo>
                  <a:lnTo>
                    <a:pt x="9" y="108"/>
                  </a:lnTo>
                  <a:lnTo>
                    <a:pt x="7" y="105"/>
                  </a:lnTo>
                  <a:lnTo>
                    <a:pt x="6" y="102"/>
                  </a:lnTo>
                  <a:lnTo>
                    <a:pt x="6" y="99"/>
                  </a:lnTo>
                  <a:lnTo>
                    <a:pt x="4" y="96"/>
                  </a:lnTo>
                  <a:lnTo>
                    <a:pt x="4" y="94"/>
                  </a:lnTo>
                  <a:lnTo>
                    <a:pt x="3" y="91"/>
                  </a:lnTo>
                  <a:lnTo>
                    <a:pt x="1" y="89"/>
                  </a:lnTo>
                  <a:lnTo>
                    <a:pt x="1" y="86"/>
                  </a:lnTo>
                  <a:lnTo>
                    <a:pt x="1" y="85"/>
                  </a:lnTo>
                  <a:lnTo>
                    <a:pt x="1" y="84"/>
                  </a:lnTo>
                  <a:lnTo>
                    <a:pt x="1" y="83"/>
                  </a:lnTo>
                  <a:lnTo>
                    <a:pt x="1" y="82"/>
                  </a:lnTo>
                  <a:lnTo>
                    <a:pt x="1" y="80"/>
                  </a:lnTo>
                  <a:lnTo>
                    <a:pt x="1" y="79"/>
                  </a:lnTo>
                  <a:lnTo>
                    <a:pt x="1" y="78"/>
                  </a:lnTo>
                  <a:lnTo>
                    <a:pt x="1" y="77"/>
                  </a:lnTo>
                  <a:lnTo>
                    <a:pt x="1" y="75"/>
                  </a:lnTo>
                  <a:lnTo>
                    <a:pt x="1" y="74"/>
                  </a:lnTo>
                  <a:lnTo>
                    <a:pt x="1" y="72"/>
                  </a:lnTo>
                  <a:lnTo>
                    <a:pt x="1" y="70"/>
                  </a:lnTo>
                  <a:lnTo>
                    <a:pt x="1" y="68"/>
                  </a:lnTo>
                  <a:lnTo>
                    <a:pt x="1" y="66"/>
                  </a:lnTo>
                  <a:lnTo>
                    <a:pt x="1" y="65"/>
                  </a:lnTo>
                  <a:lnTo>
                    <a:pt x="1" y="63"/>
                  </a:lnTo>
                  <a:lnTo>
                    <a:pt x="1" y="62"/>
                  </a:lnTo>
                  <a:lnTo>
                    <a:pt x="1" y="60"/>
                  </a:lnTo>
                  <a:lnTo>
                    <a:pt x="1" y="59"/>
                  </a:lnTo>
                  <a:lnTo>
                    <a:pt x="1" y="57"/>
                  </a:lnTo>
                  <a:lnTo>
                    <a:pt x="1" y="56"/>
                  </a:lnTo>
                  <a:lnTo>
                    <a:pt x="1" y="54"/>
                  </a:lnTo>
                  <a:lnTo>
                    <a:pt x="1" y="53"/>
                  </a:lnTo>
                  <a:lnTo>
                    <a:pt x="1" y="51"/>
                  </a:lnTo>
                  <a:lnTo>
                    <a:pt x="1" y="48"/>
                  </a:lnTo>
                  <a:lnTo>
                    <a:pt x="1" y="45"/>
                  </a:lnTo>
                  <a:lnTo>
                    <a:pt x="1" y="43"/>
                  </a:lnTo>
                  <a:lnTo>
                    <a:pt x="1" y="40"/>
                  </a:lnTo>
                  <a:lnTo>
                    <a:pt x="1" y="38"/>
                  </a:lnTo>
                  <a:lnTo>
                    <a:pt x="1" y="35"/>
                  </a:lnTo>
                  <a:lnTo>
                    <a:pt x="1" y="32"/>
                  </a:lnTo>
                  <a:lnTo>
                    <a:pt x="2" y="30"/>
                  </a:lnTo>
                  <a:lnTo>
                    <a:pt x="1" y="29"/>
                  </a:lnTo>
                  <a:lnTo>
                    <a:pt x="1" y="28"/>
                  </a:lnTo>
                  <a:lnTo>
                    <a:pt x="0" y="28"/>
                  </a:lnTo>
                  <a:lnTo>
                    <a:pt x="0" y="24"/>
                  </a:lnTo>
                  <a:lnTo>
                    <a:pt x="0" y="21"/>
                  </a:lnTo>
                  <a:lnTo>
                    <a:pt x="1" y="17"/>
                  </a:lnTo>
                  <a:lnTo>
                    <a:pt x="1" y="14"/>
                  </a:lnTo>
                  <a:lnTo>
                    <a:pt x="1" y="11"/>
                  </a:lnTo>
                  <a:lnTo>
                    <a:pt x="1" y="7"/>
                  </a:lnTo>
                  <a:lnTo>
                    <a:pt x="1" y="4"/>
                  </a:lnTo>
                  <a:lnTo>
                    <a:pt x="1" y="0"/>
                  </a:lnTo>
                  <a:lnTo>
                    <a:pt x="2" y="0"/>
                  </a:lnTo>
                  <a:lnTo>
                    <a:pt x="2" y="1"/>
                  </a:lnTo>
                  <a:lnTo>
                    <a:pt x="3" y="1"/>
                  </a:lnTo>
                  <a:lnTo>
                    <a:pt x="4" y="1"/>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20" name="Freeform 300"/>
            <p:cNvSpPr>
              <a:spLocks/>
            </p:cNvSpPr>
            <p:nvPr/>
          </p:nvSpPr>
          <p:spPr bwMode="auto">
            <a:xfrm>
              <a:off x="3543" y="2615"/>
              <a:ext cx="51" cy="72"/>
            </a:xfrm>
            <a:custGeom>
              <a:avLst/>
              <a:gdLst>
                <a:gd name="T0" fmla="*/ 5 w 51"/>
                <a:gd name="T1" fmla="*/ 19 h 72"/>
                <a:gd name="T2" fmla="*/ 3 w 51"/>
                <a:gd name="T3" fmla="*/ 32 h 72"/>
                <a:gd name="T4" fmla="*/ 0 w 51"/>
                <a:gd name="T5" fmla="*/ 51 h 72"/>
                <a:gd name="T6" fmla="*/ 0 w 51"/>
                <a:gd name="T7" fmla="*/ 65 h 72"/>
                <a:gd name="T8" fmla="*/ 1 w 51"/>
                <a:gd name="T9" fmla="*/ 68 h 72"/>
                <a:gd name="T10" fmla="*/ 16 w 51"/>
                <a:gd name="T11" fmla="*/ 70 h 72"/>
                <a:gd name="T12" fmla="*/ 24 w 51"/>
                <a:gd name="T13" fmla="*/ 71 h 72"/>
                <a:gd name="T14" fmla="*/ 34 w 51"/>
                <a:gd name="T15" fmla="*/ 70 h 72"/>
                <a:gd name="T16" fmla="*/ 44 w 51"/>
                <a:gd name="T17" fmla="*/ 68 h 72"/>
                <a:gd name="T18" fmla="*/ 45 w 51"/>
                <a:gd name="T19" fmla="*/ 48 h 72"/>
                <a:gd name="T20" fmla="*/ 48 w 51"/>
                <a:gd name="T21" fmla="*/ 28 h 72"/>
                <a:gd name="T22" fmla="*/ 48 w 51"/>
                <a:gd name="T23" fmla="*/ 16 h 72"/>
                <a:gd name="T24" fmla="*/ 50 w 51"/>
                <a:gd name="T25" fmla="*/ 14 h 72"/>
                <a:gd name="T26" fmla="*/ 49 w 51"/>
                <a:gd name="T27" fmla="*/ 0 h 72"/>
                <a:gd name="T28" fmla="*/ 41 w 51"/>
                <a:gd name="T29" fmla="*/ 3 h 72"/>
                <a:gd name="T30" fmla="*/ 24 w 51"/>
                <a:gd name="T31" fmla="*/ 7 h 72"/>
                <a:gd name="T32" fmla="*/ 12 w 51"/>
                <a:gd name="T33" fmla="*/ 5 h 72"/>
                <a:gd name="T34" fmla="*/ 3 w 51"/>
                <a:gd name="T35" fmla="*/ 3 h 72"/>
                <a:gd name="T36" fmla="*/ 3 w 51"/>
                <a:gd name="T37" fmla="*/ 13 h 72"/>
                <a:gd name="T38" fmla="*/ 2 w 51"/>
                <a:gd name="T39" fmla="*/ 19 h 72"/>
                <a:gd name="T40" fmla="*/ 5 w 51"/>
                <a:gd name="T41" fmla="*/ 19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72"/>
                <a:gd name="T65" fmla="*/ 51 w 51"/>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72">
                  <a:moveTo>
                    <a:pt x="5" y="19"/>
                  </a:moveTo>
                  <a:lnTo>
                    <a:pt x="3" y="32"/>
                  </a:lnTo>
                  <a:lnTo>
                    <a:pt x="0" y="51"/>
                  </a:lnTo>
                  <a:lnTo>
                    <a:pt x="0" y="65"/>
                  </a:lnTo>
                  <a:lnTo>
                    <a:pt x="1" y="68"/>
                  </a:lnTo>
                  <a:lnTo>
                    <a:pt x="16" y="70"/>
                  </a:lnTo>
                  <a:lnTo>
                    <a:pt x="24" y="71"/>
                  </a:lnTo>
                  <a:lnTo>
                    <a:pt x="34" y="70"/>
                  </a:lnTo>
                  <a:lnTo>
                    <a:pt x="44" y="68"/>
                  </a:lnTo>
                  <a:lnTo>
                    <a:pt x="45" y="48"/>
                  </a:lnTo>
                  <a:lnTo>
                    <a:pt x="48" y="28"/>
                  </a:lnTo>
                  <a:lnTo>
                    <a:pt x="48" y="16"/>
                  </a:lnTo>
                  <a:lnTo>
                    <a:pt x="50" y="14"/>
                  </a:lnTo>
                  <a:lnTo>
                    <a:pt x="49" y="0"/>
                  </a:lnTo>
                  <a:lnTo>
                    <a:pt x="41" y="3"/>
                  </a:lnTo>
                  <a:lnTo>
                    <a:pt x="24" y="7"/>
                  </a:lnTo>
                  <a:lnTo>
                    <a:pt x="12" y="5"/>
                  </a:lnTo>
                  <a:lnTo>
                    <a:pt x="3" y="3"/>
                  </a:lnTo>
                  <a:lnTo>
                    <a:pt x="3" y="13"/>
                  </a:lnTo>
                  <a:lnTo>
                    <a:pt x="2" y="19"/>
                  </a:lnTo>
                  <a:lnTo>
                    <a:pt x="5" y="19"/>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21" name="Freeform 301"/>
            <p:cNvSpPr>
              <a:spLocks/>
            </p:cNvSpPr>
            <p:nvPr/>
          </p:nvSpPr>
          <p:spPr bwMode="auto">
            <a:xfrm>
              <a:off x="3537" y="2830"/>
              <a:ext cx="17" cy="17"/>
            </a:xfrm>
            <a:custGeom>
              <a:avLst/>
              <a:gdLst>
                <a:gd name="T0" fmla="*/ 12 w 17"/>
                <a:gd name="T1" fmla="*/ 16 h 17"/>
                <a:gd name="T2" fmla="*/ 10 w 17"/>
                <a:gd name="T3" fmla="*/ 16 h 17"/>
                <a:gd name="T4" fmla="*/ 9 w 17"/>
                <a:gd name="T5" fmla="*/ 16 h 17"/>
                <a:gd name="T6" fmla="*/ 9 w 17"/>
                <a:gd name="T7" fmla="*/ 16 h 17"/>
                <a:gd name="T8" fmla="*/ 7 w 17"/>
                <a:gd name="T9" fmla="*/ 15 h 17"/>
                <a:gd name="T10" fmla="*/ 7 w 17"/>
                <a:gd name="T11" fmla="*/ 15 h 17"/>
                <a:gd name="T12" fmla="*/ 5 w 17"/>
                <a:gd name="T13" fmla="*/ 15 h 17"/>
                <a:gd name="T14" fmla="*/ 4 w 17"/>
                <a:gd name="T15" fmla="*/ 13 h 17"/>
                <a:gd name="T16" fmla="*/ 4 w 17"/>
                <a:gd name="T17" fmla="*/ 12 h 17"/>
                <a:gd name="T18" fmla="*/ 3 w 17"/>
                <a:gd name="T19" fmla="*/ 12 h 17"/>
                <a:gd name="T20" fmla="*/ 3 w 17"/>
                <a:gd name="T21" fmla="*/ 11 h 17"/>
                <a:gd name="T22" fmla="*/ 2 w 17"/>
                <a:gd name="T23" fmla="*/ 9 h 17"/>
                <a:gd name="T24" fmla="*/ 2 w 17"/>
                <a:gd name="T25" fmla="*/ 8 h 17"/>
                <a:gd name="T26" fmla="*/ 1 w 17"/>
                <a:gd name="T27" fmla="*/ 7 h 17"/>
                <a:gd name="T28" fmla="*/ 1 w 17"/>
                <a:gd name="T29" fmla="*/ 5 h 17"/>
                <a:gd name="T30" fmla="*/ 1 w 17"/>
                <a:gd name="T31" fmla="*/ 4 h 17"/>
                <a:gd name="T32" fmla="*/ 0 w 17"/>
                <a:gd name="T33" fmla="*/ 3 h 17"/>
                <a:gd name="T34" fmla="*/ 1 w 17"/>
                <a:gd name="T35" fmla="*/ 3 h 17"/>
                <a:gd name="T36" fmla="*/ 1 w 17"/>
                <a:gd name="T37" fmla="*/ 3 h 17"/>
                <a:gd name="T38" fmla="*/ 1 w 17"/>
                <a:gd name="T39" fmla="*/ 1 h 17"/>
                <a:gd name="T40" fmla="*/ 1 w 17"/>
                <a:gd name="T41" fmla="*/ 1 h 17"/>
                <a:gd name="T42" fmla="*/ 1 w 17"/>
                <a:gd name="T43" fmla="*/ 1 h 17"/>
                <a:gd name="T44" fmla="*/ 1 w 17"/>
                <a:gd name="T45" fmla="*/ 0 h 17"/>
                <a:gd name="T46" fmla="*/ 1 w 17"/>
                <a:gd name="T47" fmla="*/ 0 h 17"/>
                <a:gd name="T48" fmla="*/ 1 w 17"/>
                <a:gd name="T49" fmla="*/ 0 h 17"/>
                <a:gd name="T50" fmla="*/ 2 w 17"/>
                <a:gd name="T51" fmla="*/ 3 h 17"/>
                <a:gd name="T52" fmla="*/ 2 w 17"/>
                <a:gd name="T53" fmla="*/ 4 h 17"/>
                <a:gd name="T54" fmla="*/ 3 w 17"/>
                <a:gd name="T55" fmla="*/ 5 h 17"/>
                <a:gd name="T56" fmla="*/ 4 w 17"/>
                <a:gd name="T57" fmla="*/ 7 h 17"/>
                <a:gd name="T58" fmla="*/ 4 w 17"/>
                <a:gd name="T59" fmla="*/ 8 h 17"/>
                <a:gd name="T60" fmla="*/ 5 w 17"/>
                <a:gd name="T61" fmla="*/ 9 h 17"/>
                <a:gd name="T62" fmla="*/ 6 w 17"/>
                <a:gd name="T63" fmla="*/ 9 h 17"/>
                <a:gd name="T64" fmla="*/ 7 w 17"/>
                <a:gd name="T65" fmla="*/ 11 h 17"/>
                <a:gd name="T66" fmla="*/ 8 w 17"/>
                <a:gd name="T67" fmla="*/ 12 h 17"/>
                <a:gd name="T68" fmla="*/ 9 w 17"/>
                <a:gd name="T69" fmla="*/ 12 h 17"/>
                <a:gd name="T70" fmla="*/ 10 w 17"/>
                <a:gd name="T71" fmla="*/ 13 h 17"/>
                <a:gd name="T72" fmla="*/ 12 w 17"/>
                <a:gd name="T73" fmla="*/ 15 h 17"/>
                <a:gd name="T74" fmla="*/ 12 w 17"/>
                <a:gd name="T75" fmla="*/ 15 h 17"/>
                <a:gd name="T76" fmla="*/ 14 w 17"/>
                <a:gd name="T77" fmla="*/ 16 h 17"/>
                <a:gd name="T78" fmla="*/ 15 w 17"/>
                <a:gd name="T79" fmla="*/ 16 h 17"/>
                <a:gd name="T80" fmla="*/ 16 w 17"/>
                <a:gd name="T81" fmla="*/ 16 h 17"/>
                <a:gd name="T82" fmla="*/ 15 w 17"/>
                <a:gd name="T83" fmla="*/ 16 h 17"/>
                <a:gd name="T84" fmla="*/ 15 w 17"/>
                <a:gd name="T85" fmla="*/ 16 h 17"/>
                <a:gd name="T86" fmla="*/ 14 w 17"/>
                <a:gd name="T87" fmla="*/ 16 h 17"/>
                <a:gd name="T88" fmla="*/ 14 w 17"/>
                <a:gd name="T89" fmla="*/ 16 h 17"/>
                <a:gd name="T90" fmla="*/ 13 w 17"/>
                <a:gd name="T91" fmla="*/ 16 h 17"/>
                <a:gd name="T92" fmla="*/ 12 w 17"/>
                <a:gd name="T93" fmla="*/ 16 h 17"/>
                <a:gd name="T94" fmla="*/ 12 w 17"/>
                <a:gd name="T95" fmla="*/ 16 h 17"/>
                <a:gd name="T96" fmla="*/ 12 w 17"/>
                <a:gd name="T97" fmla="*/ 1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17"/>
                <a:gd name="T149" fmla="*/ 17 w 17"/>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17">
                  <a:moveTo>
                    <a:pt x="12" y="16"/>
                  </a:moveTo>
                  <a:lnTo>
                    <a:pt x="10" y="16"/>
                  </a:lnTo>
                  <a:lnTo>
                    <a:pt x="9" y="16"/>
                  </a:lnTo>
                  <a:lnTo>
                    <a:pt x="7" y="15"/>
                  </a:lnTo>
                  <a:lnTo>
                    <a:pt x="5" y="15"/>
                  </a:lnTo>
                  <a:lnTo>
                    <a:pt x="4" y="13"/>
                  </a:lnTo>
                  <a:lnTo>
                    <a:pt x="4" y="12"/>
                  </a:lnTo>
                  <a:lnTo>
                    <a:pt x="3" y="12"/>
                  </a:lnTo>
                  <a:lnTo>
                    <a:pt x="3" y="11"/>
                  </a:lnTo>
                  <a:lnTo>
                    <a:pt x="2" y="9"/>
                  </a:lnTo>
                  <a:lnTo>
                    <a:pt x="2" y="8"/>
                  </a:lnTo>
                  <a:lnTo>
                    <a:pt x="1" y="7"/>
                  </a:lnTo>
                  <a:lnTo>
                    <a:pt x="1" y="5"/>
                  </a:lnTo>
                  <a:lnTo>
                    <a:pt x="1" y="4"/>
                  </a:lnTo>
                  <a:lnTo>
                    <a:pt x="0" y="3"/>
                  </a:lnTo>
                  <a:lnTo>
                    <a:pt x="1" y="3"/>
                  </a:lnTo>
                  <a:lnTo>
                    <a:pt x="1" y="1"/>
                  </a:lnTo>
                  <a:lnTo>
                    <a:pt x="1" y="0"/>
                  </a:lnTo>
                  <a:lnTo>
                    <a:pt x="2" y="3"/>
                  </a:lnTo>
                  <a:lnTo>
                    <a:pt x="2" y="4"/>
                  </a:lnTo>
                  <a:lnTo>
                    <a:pt x="3" y="5"/>
                  </a:lnTo>
                  <a:lnTo>
                    <a:pt x="4" y="7"/>
                  </a:lnTo>
                  <a:lnTo>
                    <a:pt x="4" y="8"/>
                  </a:lnTo>
                  <a:lnTo>
                    <a:pt x="5" y="9"/>
                  </a:lnTo>
                  <a:lnTo>
                    <a:pt x="6" y="9"/>
                  </a:lnTo>
                  <a:lnTo>
                    <a:pt x="7" y="11"/>
                  </a:lnTo>
                  <a:lnTo>
                    <a:pt x="8" y="12"/>
                  </a:lnTo>
                  <a:lnTo>
                    <a:pt x="9" y="12"/>
                  </a:lnTo>
                  <a:lnTo>
                    <a:pt x="10" y="13"/>
                  </a:lnTo>
                  <a:lnTo>
                    <a:pt x="12" y="15"/>
                  </a:lnTo>
                  <a:lnTo>
                    <a:pt x="14" y="16"/>
                  </a:lnTo>
                  <a:lnTo>
                    <a:pt x="15" y="16"/>
                  </a:lnTo>
                  <a:lnTo>
                    <a:pt x="16" y="16"/>
                  </a:lnTo>
                  <a:lnTo>
                    <a:pt x="15" y="16"/>
                  </a:lnTo>
                  <a:lnTo>
                    <a:pt x="14" y="16"/>
                  </a:lnTo>
                  <a:lnTo>
                    <a:pt x="13" y="16"/>
                  </a:lnTo>
                  <a:lnTo>
                    <a:pt x="12" y="16"/>
                  </a:lnTo>
                </a:path>
              </a:pathLst>
            </a:custGeom>
            <a:solidFill>
              <a:srgbClr val="6666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22" name="Freeform 302"/>
            <p:cNvSpPr>
              <a:spLocks/>
            </p:cNvSpPr>
            <p:nvPr/>
          </p:nvSpPr>
          <p:spPr bwMode="auto">
            <a:xfrm>
              <a:off x="3506" y="2754"/>
              <a:ext cx="35" cy="23"/>
            </a:xfrm>
            <a:custGeom>
              <a:avLst/>
              <a:gdLst>
                <a:gd name="T0" fmla="*/ 1 w 35"/>
                <a:gd name="T1" fmla="*/ 22 h 23"/>
                <a:gd name="T2" fmla="*/ 6 w 35"/>
                <a:gd name="T3" fmla="*/ 20 h 23"/>
                <a:gd name="T4" fmla="*/ 10 w 35"/>
                <a:gd name="T5" fmla="*/ 18 h 23"/>
                <a:gd name="T6" fmla="*/ 14 w 35"/>
                <a:gd name="T7" fmla="*/ 16 h 23"/>
                <a:gd name="T8" fmla="*/ 18 w 35"/>
                <a:gd name="T9" fmla="*/ 14 h 23"/>
                <a:gd name="T10" fmla="*/ 21 w 35"/>
                <a:gd name="T11" fmla="*/ 13 h 23"/>
                <a:gd name="T12" fmla="*/ 24 w 35"/>
                <a:gd name="T13" fmla="*/ 10 h 23"/>
                <a:gd name="T14" fmla="*/ 27 w 35"/>
                <a:gd name="T15" fmla="*/ 8 h 23"/>
                <a:gd name="T16" fmla="*/ 29 w 35"/>
                <a:gd name="T17" fmla="*/ 6 h 23"/>
                <a:gd name="T18" fmla="*/ 30 w 35"/>
                <a:gd name="T19" fmla="*/ 5 h 23"/>
                <a:gd name="T20" fmla="*/ 32 w 35"/>
                <a:gd name="T21" fmla="*/ 3 h 23"/>
                <a:gd name="T22" fmla="*/ 33 w 35"/>
                <a:gd name="T23" fmla="*/ 1 h 23"/>
                <a:gd name="T24" fmla="*/ 34 w 35"/>
                <a:gd name="T25" fmla="*/ 2 h 23"/>
                <a:gd name="T26" fmla="*/ 33 w 35"/>
                <a:gd name="T27" fmla="*/ 3 h 23"/>
                <a:gd name="T28" fmla="*/ 33 w 35"/>
                <a:gd name="T29" fmla="*/ 6 h 23"/>
                <a:gd name="T30" fmla="*/ 33 w 35"/>
                <a:gd name="T31" fmla="*/ 7 h 23"/>
                <a:gd name="T32" fmla="*/ 32 w 35"/>
                <a:gd name="T33" fmla="*/ 9 h 23"/>
                <a:gd name="T34" fmla="*/ 33 w 35"/>
                <a:gd name="T35" fmla="*/ 9 h 23"/>
                <a:gd name="T36" fmla="*/ 33 w 35"/>
                <a:gd name="T37" fmla="*/ 9 h 23"/>
                <a:gd name="T38" fmla="*/ 33 w 35"/>
                <a:gd name="T39" fmla="*/ 10 h 23"/>
                <a:gd name="T40" fmla="*/ 33 w 35"/>
                <a:gd name="T41" fmla="*/ 10 h 23"/>
                <a:gd name="T42" fmla="*/ 30 w 35"/>
                <a:gd name="T43" fmla="*/ 11 h 23"/>
                <a:gd name="T44" fmla="*/ 29 w 35"/>
                <a:gd name="T45" fmla="*/ 11 h 23"/>
                <a:gd name="T46" fmla="*/ 27 w 35"/>
                <a:gd name="T47" fmla="*/ 11 h 23"/>
                <a:gd name="T48" fmla="*/ 25 w 35"/>
                <a:gd name="T49" fmla="*/ 12 h 23"/>
                <a:gd name="T50" fmla="*/ 22 w 35"/>
                <a:gd name="T51" fmla="*/ 14 h 23"/>
                <a:gd name="T52" fmla="*/ 19 w 35"/>
                <a:gd name="T53" fmla="*/ 16 h 23"/>
                <a:gd name="T54" fmla="*/ 16 w 35"/>
                <a:gd name="T55" fmla="*/ 17 h 23"/>
                <a:gd name="T56" fmla="*/ 13 w 35"/>
                <a:gd name="T57" fmla="*/ 19 h 23"/>
                <a:gd name="T58" fmla="*/ 9 w 35"/>
                <a:gd name="T59" fmla="*/ 20 h 23"/>
                <a:gd name="T60" fmla="*/ 6 w 35"/>
                <a:gd name="T61" fmla="*/ 21 h 23"/>
                <a:gd name="T62" fmla="*/ 1 w 35"/>
                <a:gd name="T63" fmla="*/ 22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23"/>
                <a:gd name="T98" fmla="*/ 35 w 35"/>
                <a:gd name="T99" fmla="*/ 23 h 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23">
                  <a:moveTo>
                    <a:pt x="0" y="22"/>
                  </a:moveTo>
                  <a:lnTo>
                    <a:pt x="1" y="22"/>
                  </a:lnTo>
                  <a:lnTo>
                    <a:pt x="4" y="21"/>
                  </a:lnTo>
                  <a:lnTo>
                    <a:pt x="6" y="20"/>
                  </a:lnTo>
                  <a:lnTo>
                    <a:pt x="8" y="19"/>
                  </a:lnTo>
                  <a:lnTo>
                    <a:pt x="10" y="18"/>
                  </a:lnTo>
                  <a:lnTo>
                    <a:pt x="12" y="17"/>
                  </a:lnTo>
                  <a:lnTo>
                    <a:pt x="14" y="16"/>
                  </a:lnTo>
                  <a:lnTo>
                    <a:pt x="16" y="16"/>
                  </a:lnTo>
                  <a:lnTo>
                    <a:pt x="18" y="14"/>
                  </a:lnTo>
                  <a:lnTo>
                    <a:pt x="19" y="13"/>
                  </a:lnTo>
                  <a:lnTo>
                    <a:pt x="21" y="13"/>
                  </a:lnTo>
                  <a:lnTo>
                    <a:pt x="23" y="12"/>
                  </a:lnTo>
                  <a:lnTo>
                    <a:pt x="24" y="10"/>
                  </a:lnTo>
                  <a:lnTo>
                    <a:pt x="26" y="9"/>
                  </a:lnTo>
                  <a:lnTo>
                    <a:pt x="27" y="8"/>
                  </a:lnTo>
                  <a:lnTo>
                    <a:pt x="29" y="7"/>
                  </a:lnTo>
                  <a:lnTo>
                    <a:pt x="29" y="6"/>
                  </a:lnTo>
                  <a:lnTo>
                    <a:pt x="30" y="6"/>
                  </a:lnTo>
                  <a:lnTo>
                    <a:pt x="30" y="5"/>
                  </a:lnTo>
                  <a:lnTo>
                    <a:pt x="31" y="4"/>
                  </a:lnTo>
                  <a:lnTo>
                    <a:pt x="32" y="3"/>
                  </a:lnTo>
                  <a:lnTo>
                    <a:pt x="33" y="3"/>
                  </a:lnTo>
                  <a:lnTo>
                    <a:pt x="33" y="1"/>
                  </a:lnTo>
                  <a:lnTo>
                    <a:pt x="34" y="0"/>
                  </a:lnTo>
                  <a:lnTo>
                    <a:pt x="34" y="2"/>
                  </a:lnTo>
                  <a:lnTo>
                    <a:pt x="33" y="3"/>
                  </a:lnTo>
                  <a:lnTo>
                    <a:pt x="33" y="5"/>
                  </a:lnTo>
                  <a:lnTo>
                    <a:pt x="33" y="6"/>
                  </a:lnTo>
                  <a:lnTo>
                    <a:pt x="33" y="7"/>
                  </a:lnTo>
                  <a:lnTo>
                    <a:pt x="32" y="8"/>
                  </a:lnTo>
                  <a:lnTo>
                    <a:pt x="32" y="9"/>
                  </a:lnTo>
                  <a:lnTo>
                    <a:pt x="33" y="9"/>
                  </a:lnTo>
                  <a:lnTo>
                    <a:pt x="33" y="10"/>
                  </a:lnTo>
                  <a:lnTo>
                    <a:pt x="31" y="10"/>
                  </a:lnTo>
                  <a:lnTo>
                    <a:pt x="30" y="11"/>
                  </a:lnTo>
                  <a:lnTo>
                    <a:pt x="29" y="11"/>
                  </a:lnTo>
                  <a:lnTo>
                    <a:pt x="28" y="11"/>
                  </a:lnTo>
                  <a:lnTo>
                    <a:pt x="27" y="11"/>
                  </a:lnTo>
                  <a:lnTo>
                    <a:pt x="26" y="11"/>
                  </a:lnTo>
                  <a:lnTo>
                    <a:pt x="25" y="12"/>
                  </a:lnTo>
                  <a:lnTo>
                    <a:pt x="23" y="13"/>
                  </a:lnTo>
                  <a:lnTo>
                    <a:pt x="22" y="14"/>
                  </a:lnTo>
                  <a:lnTo>
                    <a:pt x="21" y="15"/>
                  </a:lnTo>
                  <a:lnTo>
                    <a:pt x="19" y="16"/>
                  </a:lnTo>
                  <a:lnTo>
                    <a:pt x="18" y="16"/>
                  </a:lnTo>
                  <a:lnTo>
                    <a:pt x="16" y="17"/>
                  </a:lnTo>
                  <a:lnTo>
                    <a:pt x="15" y="18"/>
                  </a:lnTo>
                  <a:lnTo>
                    <a:pt x="13" y="19"/>
                  </a:lnTo>
                  <a:lnTo>
                    <a:pt x="11" y="19"/>
                  </a:lnTo>
                  <a:lnTo>
                    <a:pt x="9" y="20"/>
                  </a:lnTo>
                  <a:lnTo>
                    <a:pt x="8" y="20"/>
                  </a:lnTo>
                  <a:lnTo>
                    <a:pt x="6" y="21"/>
                  </a:lnTo>
                  <a:lnTo>
                    <a:pt x="4" y="22"/>
                  </a:lnTo>
                  <a:lnTo>
                    <a:pt x="1" y="22"/>
                  </a:lnTo>
                  <a:lnTo>
                    <a:pt x="0" y="22"/>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23" name="Freeform 303"/>
            <p:cNvSpPr>
              <a:spLocks/>
            </p:cNvSpPr>
            <p:nvPr/>
          </p:nvSpPr>
          <p:spPr bwMode="auto">
            <a:xfrm>
              <a:off x="3537" y="2832"/>
              <a:ext cx="17" cy="17"/>
            </a:xfrm>
            <a:custGeom>
              <a:avLst/>
              <a:gdLst>
                <a:gd name="T0" fmla="*/ 12 w 17"/>
                <a:gd name="T1" fmla="*/ 14 h 17"/>
                <a:gd name="T2" fmla="*/ 11 w 17"/>
                <a:gd name="T3" fmla="*/ 14 h 17"/>
                <a:gd name="T4" fmla="*/ 10 w 17"/>
                <a:gd name="T5" fmla="*/ 14 h 17"/>
                <a:gd name="T6" fmla="*/ 9 w 17"/>
                <a:gd name="T7" fmla="*/ 14 h 17"/>
                <a:gd name="T8" fmla="*/ 8 w 17"/>
                <a:gd name="T9" fmla="*/ 14 h 17"/>
                <a:gd name="T10" fmla="*/ 7 w 17"/>
                <a:gd name="T11" fmla="*/ 14 h 17"/>
                <a:gd name="T12" fmla="*/ 6 w 17"/>
                <a:gd name="T13" fmla="*/ 13 h 17"/>
                <a:gd name="T14" fmla="*/ 5 w 17"/>
                <a:gd name="T15" fmla="*/ 13 h 17"/>
                <a:gd name="T16" fmla="*/ 4 w 17"/>
                <a:gd name="T17" fmla="*/ 11 h 17"/>
                <a:gd name="T18" fmla="*/ 4 w 17"/>
                <a:gd name="T19" fmla="*/ 11 h 17"/>
                <a:gd name="T20" fmla="*/ 3 w 17"/>
                <a:gd name="T21" fmla="*/ 10 h 17"/>
                <a:gd name="T22" fmla="*/ 3 w 17"/>
                <a:gd name="T23" fmla="*/ 10 h 17"/>
                <a:gd name="T24" fmla="*/ 2 w 17"/>
                <a:gd name="T25" fmla="*/ 10 h 17"/>
                <a:gd name="T26" fmla="*/ 2 w 17"/>
                <a:gd name="T27" fmla="*/ 8 h 17"/>
                <a:gd name="T28" fmla="*/ 1 w 17"/>
                <a:gd name="T29" fmla="*/ 8 h 17"/>
                <a:gd name="T30" fmla="*/ 1 w 17"/>
                <a:gd name="T31" fmla="*/ 7 h 17"/>
                <a:gd name="T32" fmla="*/ 0 w 17"/>
                <a:gd name="T33" fmla="*/ 6 h 17"/>
                <a:gd name="T34" fmla="*/ 0 w 17"/>
                <a:gd name="T35" fmla="*/ 4 h 17"/>
                <a:gd name="T36" fmla="*/ 0 w 17"/>
                <a:gd name="T37" fmla="*/ 4 h 17"/>
                <a:gd name="T38" fmla="*/ 0 w 17"/>
                <a:gd name="T39" fmla="*/ 3 h 17"/>
                <a:gd name="T40" fmla="*/ 0 w 17"/>
                <a:gd name="T41" fmla="*/ 3 h 17"/>
                <a:gd name="T42" fmla="*/ 0 w 17"/>
                <a:gd name="T43" fmla="*/ 1 h 17"/>
                <a:gd name="T44" fmla="*/ 0 w 17"/>
                <a:gd name="T45" fmla="*/ 1 h 17"/>
                <a:gd name="T46" fmla="*/ 0 w 17"/>
                <a:gd name="T47" fmla="*/ 0 h 17"/>
                <a:gd name="T48" fmla="*/ 0 w 17"/>
                <a:gd name="T49" fmla="*/ 0 h 17"/>
                <a:gd name="T50" fmla="*/ 1 w 17"/>
                <a:gd name="T51" fmla="*/ 1 h 17"/>
                <a:gd name="T52" fmla="*/ 1 w 17"/>
                <a:gd name="T53" fmla="*/ 3 h 17"/>
                <a:gd name="T54" fmla="*/ 2 w 17"/>
                <a:gd name="T55" fmla="*/ 4 h 17"/>
                <a:gd name="T56" fmla="*/ 3 w 17"/>
                <a:gd name="T57" fmla="*/ 6 h 17"/>
                <a:gd name="T58" fmla="*/ 4 w 17"/>
                <a:gd name="T59" fmla="*/ 7 h 17"/>
                <a:gd name="T60" fmla="*/ 5 w 17"/>
                <a:gd name="T61" fmla="*/ 8 h 17"/>
                <a:gd name="T62" fmla="*/ 6 w 17"/>
                <a:gd name="T63" fmla="*/ 10 h 17"/>
                <a:gd name="T64" fmla="*/ 6 w 17"/>
                <a:gd name="T65" fmla="*/ 10 h 17"/>
                <a:gd name="T66" fmla="*/ 8 w 17"/>
                <a:gd name="T67" fmla="*/ 11 h 17"/>
                <a:gd name="T68" fmla="*/ 9 w 17"/>
                <a:gd name="T69" fmla="*/ 11 h 17"/>
                <a:gd name="T70" fmla="*/ 10 w 17"/>
                <a:gd name="T71" fmla="*/ 13 h 17"/>
                <a:gd name="T72" fmla="*/ 12 w 17"/>
                <a:gd name="T73" fmla="*/ 13 h 17"/>
                <a:gd name="T74" fmla="*/ 13 w 17"/>
                <a:gd name="T75" fmla="*/ 14 h 17"/>
                <a:gd name="T76" fmla="*/ 14 w 17"/>
                <a:gd name="T77" fmla="*/ 14 h 17"/>
                <a:gd name="T78" fmla="*/ 15 w 17"/>
                <a:gd name="T79" fmla="*/ 14 h 17"/>
                <a:gd name="T80" fmla="*/ 16 w 17"/>
                <a:gd name="T81" fmla="*/ 16 h 17"/>
                <a:gd name="T82" fmla="*/ 16 w 17"/>
                <a:gd name="T83" fmla="*/ 16 h 17"/>
                <a:gd name="T84" fmla="*/ 15 w 17"/>
                <a:gd name="T85" fmla="*/ 16 h 17"/>
                <a:gd name="T86" fmla="*/ 15 w 17"/>
                <a:gd name="T87" fmla="*/ 16 h 17"/>
                <a:gd name="T88" fmla="*/ 14 w 17"/>
                <a:gd name="T89" fmla="*/ 16 h 17"/>
                <a:gd name="T90" fmla="*/ 14 w 17"/>
                <a:gd name="T91" fmla="*/ 16 h 17"/>
                <a:gd name="T92" fmla="*/ 13 w 17"/>
                <a:gd name="T93" fmla="*/ 14 h 17"/>
                <a:gd name="T94" fmla="*/ 12 w 17"/>
                <a:gd name="T95" fmla="*/ 14 h 17"/>
                <a:gd name="T96" fmla="*/ 12 w 17"/>
                <a:gd name="T97" fmla="*/ 14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17"/>
                <a:gd name="T149" fmla="*/ 17 w 17"/>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17">
                  <a:moveTo>
                    <a:pt x="12" y="14"/>
                  </a:moveTo>
                  <a:lnTo>
                    <a:pt x="11" y="14"/>
                  </a:lnTo>
                  <a:lnTo>
                    <a:pt x="10" y="14"/>
                  </a:lnTo>
                  <a:lnTo>
                    <a:pt x="9" y="14"/>
                  </a:lnTo>
                  <a:lnTo>
                    <a:pt x="8" y="14"/>
                  </a:lnTo>
                  <a:lnTo>
                    <a:pt x="7" y="14"/>
                  </a:lnTo>
                  <a:lnTo>
                    <a:pt x="6" y="13"/>
                  </a:lnTo>
                  <a:lnTo>
                    <a:pt x="5" y="13"/>
                  </a:lnTo>
                  <a:lnTo>
                    <a:pt x="4" y="11"/>
                  </a:lnTo>
                  <a:lnTo>
                    <a:pt x="3" y="10"/>
                  </a:lnTo>
                  <a:lnTo>
                    <a:pt x="2" y="10"/>
                  </a:lnTo>
                  <a:lnTo>
                    <a:pt x="2" y="8"/>
                  </a:lnTo>
                  <a:lnTo>
                    <a:pt x="1" y="8"/>
                  </a:lnTo>
                  <a:lnTo>
                    <a:pt x="1" y="7"/>
                  </a:lnTo>
                  <a:lnTo>
                    <a:pt x="0" y="6"/>
                  </a:lnTo>
                  <a:lnTo>
                    <a:pt x="0" y="4"/>
                  </a:lnTo>
                  <a:lnTo>
                    <a:pt x="0" y="3"/>
                  </a:lnTo>
                  <a:lnTo>
                    <a:pt x="0" y="1"/>
                  </a:lnTo>
                  <a:lnTo>
                    <a:pt x="0" y="0"/>
                  </a:lnTo>
                  <a:lnTo>
                    <a:pt x="1" y="1"/>
                  </a:lnTo>
                  <a:lnTo>
                    <a:pt x="1" y="3"/>
                  </a:lnTo>
                  <a:lnTo>
                    <a:pt x="2" y="4"/>
                  </a:lnTo>
                  <a:lnTo>
                    <a:pt x="3" y="6"/>
                  </a:lnTo>
                  <a:lnTo>
                    <a:pt x="4" y="7"/>
                  </a:lnTo>
                  <a:lnTo>
                    <a:pt x="5" y="8"/>
                  </a:lnTo>
                  <a:lnTo>
                    <a:pt x="6" y="10"/>
                  </a:lnTo>
                  <a:lnTo>
                    <a:pt x="8" y="11"/>
                  </a:lnTo>
                  <a:lnTo>
                    <a:pt x="9" y="11"/>
                  </a:lnTo>
                  <a:lnTo>
                    <a:pt x="10" y="13"/>
                  </a:lnTo>
                  <a:lnTo>
                    <a:pt x="12" y="13"/>
                  </a:lnTo>
                  <a:lnTo>
                    <a:pt x="13" y="14"/>
                  </a:lnTo>
                  <a:lnTo>
                    <a:pt x="14" y="14"/>
                  </a:lnTo>
                  <a:lnTo>
                    <a:pt x="15" y="14"/>
                  </a:lnTo>
                  <a:lnTo>
                    <a:pt x="16" y="16"/>
                  </a:lnTo>
                  <a:lnTo>
                    <a:pt x="15" y="16"/>
                  </a:lnTo>
                  <a:lnTo>
                    <a:pt x="14" y="16"/>
                  </a:lnTo>
                  <a:lnTo>
                    <a:pt x="13" y="14"/>
                  </a:lnTo>
                  <a:lnTo>
                    <a:pt x="12" y="14"/>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24" name="Freeform 304"/>
            <p:cNvSpPr>
              <a:spLocks/>
            </p:cNvSpPr>
            <p:nvPr/>
          </p:nvSpPr>
          <p:spPr bwMode="auto">
            <a:xfrm>
              <a:off x="3542" y="2828"/>
              <a:ext cx="17" cy="17"/>
            </a:xfrm>
            <a:custGeom>
              <a:avLst/>
              <a:gdLst>
                <a:gd name="T0" fmla="*/ 13 w 17"/>
                <a:gd name="T1" fmla="*/ 16 h 17"/>
                <a:gd name="T2" fmla="*/ 11 w 17"/>
                <a:gd name="T3" fmla="*/ 12 h 17"/>
                <a:gd name="T4" fmla="*/ 9 w 17"/>
                <a:gd name="T5" fmla="*/ 12 h 17"/>
                <a:gd name="T6" fmla="*/ 7 w 17"/>
                <a:gd name="T7" fmla="*/ 9 h 17"/>
                <a:gd name="T8" fmla="*/ 7 w 17"/>
                <a:gd name="T9" fmla="*/ 6 h 17"/>
                <a:gd name="T10" fmla="*/ 5 w 17"/>
                <a:gd name="T11" fmla="*/ 6 h 17"/>
                <a:gd name="T12" fmla="*/ 4 w 17"/>
                <a:gd name="T13" fmla="*/ 3 h 17"/>
                <a:gd name="T14" fmla="*/ 2 w 17"/>
                <a:gd name="T15" fmla="*/ 3 h 17"/>
                <a:gd name="T16" fmla="*/ 0 w 17"/>
                <a:gd name="T17" fmla="*/ 0 h 17"/>
                <a:gd name="T18" fmla="*/ 2 w 17"/>
                <a:gd name="T19" fmla="*/ 0 h 17"/>
                <a:gd name="T20" fmla="*/ 2 w 17"/>
                <a:gd name="T21" fmla="*/ 0 h 17"/>
                <a:gd name="T22" fmla="*/ 2 w 17"/>
                <a:gd name="T23" fmla="*/ 0 h 17"/>
                <a:gd name="T24" fmla="*/ 4 w 17"/>
                <a:gd name="T25" fmla="*/ 0 h 17"/>
                <a:gd name="T26" fmla="*/ 5 w 17"/>
                <a:gd name="T27" fmla="*/ 0 h 17"/>
                <a:gd name="T28" fmla="*/ 5 w 17"/>
                <a:gd name="T29" fmla="*/ 0 h 17"/>
                <a:gd name="T30" fmla="*/ 7 w 17"/>
                <a:gd name="T31" fmla="*/ 0 h 17"/>
                <a:gd name="T32" fmla="*/ 7 w 17"/>
                <a:gd name="T33" fmla="*/ 0 h 17"/>
                <a:gd name="T34" fmla="*/ 9 w 17"/>
                <a:gd name="T35" fmla="*/ 0 h 17"/>
                <a:gd name="T36" fmla="*/ 11 w 17"/>
                <a:gd name="T37" fmla="*/ 0 h 17"/>
                <a:gd name="T38" fmla="*/ 13 w 17"/>
                <a:gd name="T39" fmla="*/ 3 h 17"/>
                <a:gd name="T40" fmla="*/ 14 w 17"/>
                <a:gd name="T41" fmla="*/ 3 h 17"/>
                <a:gd name="T42" fmla="*/ 16 w 17"/>
                <a:gd name="T43" fmla="*/ 6 h 17"/>
                <a:gd name="T44" fmla="*/ 16 w 17"/>
                <a:gd name="T45" fmla="*/ 9 h 17"/>
                <a:gd name="T46" fmla="*/ 16 w 17"/>
                <a:gd name="T47" fmla="*/ 12 h 17"/>
                <a:gd name="T48" fmla="*/ 16 w 17"/>
                <a:gd name="T49" fmla="*/ 16 h 17"/>
                <a:gd name="T50" fmla="*/ 16 w 17"/>
                <a:gd name="T51" fmla="*/ 16 h 17"/>
                <a:gd name="T52" fmla="*/ 16 w 17"/>
                <a:gd name="T53" fmla="*/ 16 h 17"/>
                <a:gd name="T54" fmla="*/ 14 w 17"/>
                <a:gd name="T55" fmla="*/ 16 h 17"/>
                <a:gd name="T56" fmla="*/ 14 w 17"/>
                <a:gd name="T57" fmla="*/ 16 h 17"/>
                <a:gd name="T58" fmla="*/ 14 w 17"/>
                <a:gd name="T59" fmla="*/ 16 h 17"/>
                <a:gd name="T60" fmla="*/ 14 w 17"/>
                <a:gd name="T61" fmla="*/ 16 h 17"/>
                <a:gd name="T62" fmla="*/ 13 w 17"/>
                <a:gd name="T63" fmla="*/ 16 h 17"/>
                <a:gd name="T64" fmla="*/ 13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3" y="16"/>
                  </a:moveTo>
                  <a:lnTo>
                    <a:pt x="11" y="12"/>
                  </a:lnTo>
                  <a:lnTo>
                    <a:pt x="9" y="12"/>
                  </a:lnTo>
                  <a:lnTo>
                    <a:pt x="7" y="9"/>
                  </a:lnTo>
                  <a:lnTo>
                    <a:pt x="7" y="6"/>
                  </a:lnTo>
                  <a:lnTo>
                    <a:pt x="5" y="6"/>
                  </a:lnTo>
                  <a:lnTo>
                    <a:pt x="4" y="3"/>
                  </a:lnTo>
                  <a:lnTo>
                    <a:pt x="2" y="3"/>
                  </a:lnTo>
                  <a:lnTo>
                    <a:pt x="0" y="0"/>
                  </a:lnTo>
                  <a:lnTo>
                    <a:pt x="2" y="0"/>
                  </a:lnTo>
                  <a:lnTo>
                    <a:pt x="4" y="0"/>
                  </a:lnTo>
                  <a:lnTo>
                    <a:pt x="5" y="0"/>
                  </a:lnTo>
                  <a:lnTo>
                    <a:pt x="7" y="0"/>
                  </a:lnTo>
                  <a:lnTo>
                    <a:pt x="9" y="0"/>
                  </a:lnTo>
                  <a:lnTo>
                    <a:pt x="11" y="0"/>
                  </a:lnTo>
                  <a:lnTo>
                    <a:pt x="13" y="3"/>
                  </a:lnTo>
                  <a:lnTo>
                    <a:pt x="14" y="3"/>
                  </a:lnTo>
                  <a:lnTo>
                    <a:pt x="16" y="6"/>
                  </a:lnTo>
                  <a:lnTo>
                    <a:pt x="16" y="9"/>
                  </a:lnTo>
                  <a:lnTo>
                    <a:pt x="16" y="12"/>
                  </a:lnTo>
                  <a:lnTo>
                    <a:pt x="16" y="16"/>
                  </a:lnTo>
                  <a:lnTo>
                    <a:pt x="14" y="16"/>
                  </a:lnTo>
                  <a:lnTo>
                    <a:pt x="13"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25" name="Freeform 305"/>
            <p:cNvSpPr>
              <a:spLocks/>
            </p:cNvSpPr>
            <p:nvPr/>
          </p:nvSpPr>
          <p:spPr bwMode="auto">
            <a:xfrm>
              <a:off x="3427" y="2799"/>
              <a:ext cx="17" cy="17"/>
            </a:xfrm>
            <a:custGeom>
              <a:avLst/>
              <a:gdLst>
                <a:gd name="T0" fmla="*/ 7 w 17"/>
                <a:gd name="T1" fmla="*/ 16 h 17"/>
                <a:gd name="T2" fmla="*/ 0 w 17"/>
                <a:gd name="T3" fmla="*/ 5 h 17"/>
                <a:gd name="T4" fmla="*/ 0 w 17"/>
                <a:gd name="T5" fmla="*/ 0 h 17"/>
                <a:gd name="T6" fmla="*/ 16 w 17"/>
                <a:gd name="T7" fmla="*/ 1 h 17"/>
                <a:gd name="T8" fmla="*/ 16 w 17"/>
                <a:gd name="T9" fmla="*/ 5 h 17"/>
                <a:gd name="T10" fmla="*/ 10 w 17"/>
                <a:gd name="T11" fmla="*/ 16 h 17"/>
                <a:gd name="T12" fmla="*/ 7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7" y="16"/>
                  </a:moveTo>
                  <a:lnTo>
                    <a:pt x="0" y="5"/>
                  </a:lnTo>
                  <a:lnTo>
                    <a:pt x="0" y="0"/>
                  </a:lnTo>
                  <a:lnTo>
                    <a:pt x="16" y="1"/>
                  </a:lnTo>
                  <a:lnTo>
                    <a:pt x="16" y="5"/>
                  </a:lnTo>
                  <a:lnTo>
                    <a:pt x="10" y="16"/>
                  </a:lnTo>
                  <a:lnTo>
                    <a:pt x="7" y="16"/>
                  </a:lnTo>
                </a:path>
              </a:pathLst>
            </a:custGeom>
            <a:solidFill>
              <a:srgbClr val="33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26" name="Freeform 306"/>
            <p:cNvSpPr>
              <a:spLocks/>
            </p:cNvSpPr>
            <p:nvPr/>
          </p:nvSpPr>
          <p:spPr bwMode="auto">
            <a:xfrm>
              <a:off x="3413" y="2484"/>
              <a:ext cx="40" cy="33"/>
            </a:xfrm>
            <a:custGeom>
              <a:avLst/>
              <a:gdLst>
                <a:gd name="T0" fmla="*/ 15 w 40"/>
                <a:gd name="T1" fmla="*/ 20 h 33"/>
                <a:gd name="T2" fmla="*/ 0 w 40"/>
                <a:gd name="T3" fmla="*/ 9 h 33"/>
                <a:gd name="T4" fmla="*/ 4 w 40"/>
                <a:gd name="T5" fmla="*/ 0 h 33"/>
                <a:gd name="T6" fmla="*/ 13 w 40"/>
                <a:gd name="T7" fmla="*/ 4 h 33"/>
                <a:gd name="T8" fmla="*/ 21 w 40"/>
                <a:gd name="T9" fmla="*/ 7 h 33"/>
                <a:gd name="T10" fmla="*/ 30 w 40"/>
                <a:gd name="T11" fmla="*/ 12 h 33"/>
                <a:gd name="T12" fmla="*/ 39 w 40"/>
                <a:gd name="T13" fmla="*/ 26 h 33"/>
                <a:gd name="T14" fmla="*/ 39 w 40"/>
                <a:gd name="T15" fmla="*/ 31 h 33"/>
                <a:gd name="T16" fmla="*/ 36 w 40"/>
                <a:gd name="T17" fmla="*/ 32 h 33"/>
                <a:gd name="T18" fmla="*/ 15 w 40"/>
                <a:gd name="T19" fmla="*/ 2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3"/>
                <a:gd name="T32" fmla="*/ 40 w 40"/>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3">
                  <a:moveTo>
                    <a:pt x="15" y="20"/>
                  </a:moveTo>
                  <a:lnTo>
                    <a:pt x="0" y="9"/>
                  </a:lnTo>
                  <a:lnTo>
                    <a:pt x="4" y="0"/>
                  </a:lnTo>
                  <a:lnTo>
                    <a:pt x="13" y="4"/>
                  </a:lnTo>
                  <a:lnTo>
                    <a:pt x="21" y="7"/>
                  </a:lnTo>
                  <a:lnTo>
                    <a:pt x="30" y="12"/>
                  </a:lnTo>
                  <a:lnTo>
                    <a:pt x="39" y="26"/>
                  </a:lnTo>
                  <a:lnTo>
                    <a:pt x="39" y="31"/>
                  </a:lnTo>
                  <a:lnTo>
                    <a:pt x="36" y="32"/>
                  </a:lnTo>
                  <a:lnTo>
                    <a:pt x="15" y="2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27" name="Freeform 307"/>
            <p:cNvSpPr>
              <a:spLocks/>
            </p:cNvSpPr>
            <p:nvPr/>
          </p:nvSpPr>
          <p:spPr bwMode="auto">
            <a:xfrm>
              <a:off x="3395" y="2275"/>
              <a:ext cx="73" cy="65"/>
            </a:xfrm>
            <a:custGeom>
              <a:avLst/>
              <a:gdLst>
                <a:gd name="T0" fmla="*/ 40 w 73"/>
                <a:gd name="T1" fmla="*/ 64 h 65"/>
                <a:gd name="T2" fmla="*/ 40 w 73"/>
                <a:gd name="T3" fmla="*/ 57 h 65"/>
                <a:gd name="T4" fmla="*/ 38 w 73"/>
                <a:gd name="T5" fmla="*/ 56 h 65"/>
                <a:gd name="T6" fmla="*/ 35 w 73"/>
                <a:gd name="T7" fmla="*/ 56 h 65"/>
                <a:gd name="T8" fmla="*/ 42 w 73"/>
                <a:gd name="T9" fmla="*/ 51 h 65"/>
                <a:gd name="T10" fmla="*/ 42 w 73"/>
                <a:gd name="T11" fmla="*/ 19 h 65"/>
                <a:gd name="T12" fmla="*/ 43 w 73"/>
                <a:gd name="T13" fmla="*/ 26 h 65"/>
                <a:gd name="T14" fmla="*/ 46 w 73"/>
                <a:gd name="T15" fmla="*/ 26 h 65"/>
                <a:gd name="T16" fmla="*/ 42 w 73"/>
                <a:gd name="T17" fmla="*/ 29 h 65"/>
                <a:gd name="T18" fmla="*/ 42 w 73"/>
                <a:gd name="T19" fmla="*/ 32 h 65"/>
                <a:gd name="T20" fmla="*/ 50 w 73"/>
                <a:gd name="T21" fmla="*/ 26 h 65"/>
                <a:gd name="T22" fmla="*/ 55 w 73"/>
                <a:gd name="T23" fmla="*/ 13 h 65"/>
                <a:gd name="T24" fmla="*/ 72 w 73"/>
                <a:gd name="T25" fmla="*/ 11 h 65"/>
                <a:gd name="T26" fmla="*/ 70 w 73"/>
                <a:gd name="T27" fmla="*/ 7 h 65"/>
                <a:gd name="T28" fmla="*/ 67 w 73"/>
                <a:gd name="T29" fmla="*/ 6 h 65"/>
                <a:gd name="T30" fmla="*/ 65 w 73"/>
                <a:gd name="T31" fmla="*/ 4 h 65"/>
                <a:gd name="T32" fmla="*/ 43 w 73"/>
                <a:gd name="T33" fmla="*/ 0 h 65"/>
                <a:gd name="T34" fmla="*/ 31 w 73"/>
                <a:gd name="T35" fmla="*/ 0 h 65"/>
                <a:gd name="T36" fmla="*/ 7 w 73"/>
                <a:gd name="T37" fmla="*/ 4 h 65"/>
                <a:gd name="T38" fmla="*/ 5 w 73"/>
                <a:gd name="T39" fmla="*/ 6 h 65"/>
                <a:gd name="T40" fmla="*/ 2 w 73"/>
                <a:gd name="T41" fmla="*/ 7 h 65"/>
                <a:gd name="T42" fmla="*/ 0 w 73"/>
                <a:gd name="T43" fmla="*/ 11 h 65"/>
                <a:gd name="T44" fmla="*/ 7 w 73"/>
                <a:gd name="T45" fmla="*/ 16 h 65"/>
                <a:gd name="T46" fmla="*/ 15 w 73"/>
                <a:gd name="T47" fmla="*/ 16 h 65"/>
                <a:gd name="T48" fmla="*/ 17 w 73"/>
                <a:gd name="T49" fmla="*/ 23 h 65"/>
                <a:gd name="T50" fmla="*/ 26 w 73"/>
                <a:gd name="T51" fmla="*/ 42 h 65"/>
                <a:gd name="T52" fmla="*/ 26 w 73"/>
                <a:gd name="T53" fmla="*/ 39 h 65"/>
                <a:gd name="T54" fmla="*/ 20 w 73"/>
                <a:gd name="T55" fmla="*/ 24 h 65"/>
                <a:gd name="T56" fmla="*/ 24 w 73"/>
                <a:gd name="T57" fmla="*/ 26 h 65"/>
                <a:gd name="T58" fmla="*/ 30 w 73"/>
                <a:gd name="T59" fmla="*/ 27 h 65"/>
                <a:gd name="T60" fmla="*/ 32 w 73"/>
                <a:gd name="T61" fmla="*/ 34 h 65"/>
                <a:gd name="T62" fmla="*/ 27 w 73"/>
                <a:gd name="T63" fmla="*/ 37 h 65"/>
                <a:gd name="T64" fmla="*/ 25 w 73"/>
                <a:gd name="T65" fmla="*/ 45 h 65"/>
                <a:gd name="T66" fmla="*/ 29 w 73"/>
                <a:gd name="T67" fmla="*/ 46 h 65"/>
                <a:gd name="T68" fmla="*/ 33 w 73"/>
                <a:gd name="T69" fmla="*/ 56 h 65"/>
                <a:gd name="T70" fmla="*/ 27 w 73"/>
                <a:gd name="T71" fmla="*/ 56 h 65"/>
                <a:gd name="T72" fmla="*/ 27 w 73"/>
                <a:gd name="T73" fmla="*/ 64 h 65"/>
                <a:gd name="T74" fmla="*/ 34 w 73"/>
                <a:gd name="T75" fmla="*/ 64 h 65"/>
                <a:gd name="T76" fmla="*/ 40 w 73"/>
                <a:gd name="T77" fmla="*/ 64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
                <a:gd name="T118" fmla="*/ 0 h 65"/>
                <a:gd name="T119" fmla="*/ 73 w 73"/>
                <a:gd name="T120" fmla="*/ 65 h 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 h="65">
                  <a:moveTo>
                    <a:pt x="40" y="64"/>
                  </a:moveTo>
                  <a:lnTo>
                    <a:pt x="40" y="57"/>
                  </a:lnTo>
                  <a:lnTo>
                    <a:pt x="38" y="56"/>
                  </a:lnTo>
                  <a:lnTo>
                    <a:pt x="35" y="56"/>
                  </a:lnTo>
                  <a:lnTo>
                    <a:pt x="42" y="51"/>
                  </a:lnTo>
                  <a:lnTo>
                    <a:pt x="42" y="19"/>
                  </a:lnTo>
                  <a:lnTo>
                    <a:pt x="43" y="26"/>
                  </a:lnTo>
                  <a:lnTo>
                    <a:pt x="46" y="26"/>
                  </a:lnTo>
                  <a:lnTo>
                    <a:pt x="42" y="29"/>
                  </a:lnTo>
                  <a:lnTo>
                    <a:pt x="42" y="32"/>
                  </a:lnTo>
                  <a:lnTo>
                    <a:pt x="50" y="26"/>
                  </a:lnTo>
                  <a:lnTo>
                    <a:pt x="55" y="13"/>
                  </a:lnTo>
                  <a:lnTo>
                    <a:pt x="72" y="11"/>
                  </a:lnTo>
                  <a:lnTo>
                    <a:pt x="70" y="7"/>
                  </a:lnTo>
                  <a:lnTo>
                    <a:pt x="67" y="6"/>
                  </a:lnTo>
                  <a:lnTo>
                    <a:pt x="65" y="4"/>
                  </a:lnTo>
                  <a:lnTo>
                    <a:pt x="43" y="0"/>
                  </a:lnTo>
                  <a:lnTo>
                    <a:pt x="31" y="0"/>
                  </a:lnTo>
                  <a:lnTo>
                    <a:pt x="7" y="4"/>
                  </a:lnTo>
                  <a:lnTo>
                    <a:pt x="5" y="6"/>
                  </a:lnTo>
                  <a:lnTo>
                    <a:pt x="2" y="7"/>
                  </a:lnTo>
                  <a:lnTo>
                    <a:pt x="0" y="11"/>
                  </a:lnTo>
                  <a:lnTo>
                    <a:pt x="7" y="16"/>
                  </a:lnTo>
                  <a:lnTo>
                    <a:pt x="15" y="16"/>
                  </a:lnTo>
                  <a:lnTo>
                    <a:pt x="17" y="23"/>
                  </a:lnTo>
                  <a:lnTo>
                    <a:pt x="26" y="42"/>
                  </a:lnTo>
                  <a:lnTo>
                    <a:pt x="26" y="39"/>
                  </a:lnTo>
                  <a:lnTo>
                    <a:pt x="20" y="24"/>
                  </a:lnTo>
                  <a:lnTo>
                    <a:pt x="24" y="26"/>
                  </a:lnTo>
                  <a:lnTo>
                    <a:pt x="30" y="27"/>
                  </a:lnTo>
                  <a:lnTo>
                    <a:pt x="32" y="34"/>
                  </a:lnTo>
                  <a:lnTo>
                    <a:pt x="27" y="37"/>
                  </a:lnTo>
                  <a:lnTo>
                    <a:pt x="25" y="45"/>
                  </a:lnTo>
                  <a:lnTo>
                    <a:pt x="29" y="46"/>
                  </a:lnTo>
                  <a:lnTo>
                    <a:pt x="33" y="56"/>
                  </a:lnTo>
                  <a:lnTo>
                    <a:pt x="27" y="56"/>
                  </a:lnTo>
                  <a:lnTo>
                    <a:pt x="27" y="64"/>
                  </a:lnTo>
                  <a:lnTo>
                    <a:pt x="34" y="64"/>
                  </a:lnTo>
                  <a:lnTo>
                    <a:pt x="40" y="64"/>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28" name="Freeform 308"/>
            <p:cNvSpPr>
              <a:spLocks/>
            </p:cNvSpPr>
            <p:nvPr/>
          </p:nvSpPr>
          <p:spPr bwMode="auto">
            <a:xfrm>
              <a:off x="3423" y="2339"/>
              <a:ext cx="17" cy="152"/>
            </a:xfrm>
            <a:custGeom>
              <a:avLst/>
              <a:gdLst>
                <a:gd name="T0" fmla="*/ 16 w 17"/>
                <a:gd name="T1" fmla="*/ 151 h 152"/>
                <a:gd name="T2" fmla="*/ 16 w 17"/>
                <a:gd name="T3" fmla="*/ 0 h 152"/>
                <a:gd name="T4" fmla="*/ 0 w 17"/>
                <a:gd name="T5" fmla="*/ 0 h 152"/>
                <a:gd name="T6" fmla="*/ 0 w 17"/>
                <a:gd name="T7" fmla="*/ 149 h 152"/>
                <a:gd name="T8" fmla="*/ 16 w 17"/>
                <a:gd name="T9" fmla="*/ 151 h 152"/>
                <a:gd name="T10" fmla="*/ 0 60000 65536"/>
                <a:gd name="T11" fmla="*/ 0 60000 65536"/>
                <a:gd name="T12" fmla="*/ 0 60000 65536"/>
                <a:gd name="T13" fmla="*/ 0 60000 65536"/>
                <a:gd name="T14" fmla="*/ 0 60000 65536"/>
                <a:gd name="T15" fmla="*/ 0 w 17"/>
                <a:gd name="T16" fmla="*/ 0 h 152"/>
                <a:gd name="T17" fmla="*/ 17 w 17"/>
                <a:gd name="T18" fmla="*/ 152 h 152"/>
              </a:gdLst>
              <a:ahLst/>
              <a:cxnLst>
                <a:cxn ang="T10">
                  <a:pos x="T0" y="T1"/>
                </a:cxn>
                <a:cxn ang="T11">
                  <a:pos x="T2" y="T3"/>
                </a:cxn>
                <a:cxn ang="T12">
                  <a:pos x="T4" y="T5"/>
                </a:cxn>
                <a:cxn ang="T13">
                  <a:pos x="T6" y="T7"/>
                </a:cxn>
                <a:cxn ang="T14">
                  <a:pos x="T8" y="T9"/>
                </a:cxn>
              </a:cxnLst>
              <a:rect l="T15" t="T16" r="T17" b="T18"/>
              <a:pathLst>
                <a:path w="17" h="152">
                  <a:moveTo>
                    <a:pt x="16" y="151"/>
                  </a:moveTo>
                  <a:lnTo>
                    <a:pt x="16" y="0"/>
                  </a:lnTo>
                  <a:lnTo>
                    <a:pt x="0" y="0"/>
                  </a:lnTo>
                  <a:lnTo>
                    <a:pt x="0" y="149"/>
                  </a:lnTo>
                  <a:lnTo>
                    <a:pt x="16" y="151"/>
                  </a:lnTo>
                </a:path>
              </a:pathLst>
            </a:custGeom>
            <a:solidFill>
              <a:srgbClr val="FFC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29" name="Freeform 309"/>
            <p:cNvSpPr>
              <a:spLocks/>
            </p:cNvSpPr>
            <p:nvPr/>
          </p:nvSpPr>
          <p:spPr bwMode="auto">
            <a:xfrm>
              <a:off x="3583" y="2725"/>
              <a:ext cx="17" cy="23"/>
            </a:xfrm>
            <a:custGeom>
              <a:avLst/>
              <a:gdLst>
                <a:gd name="T0" fmla="*/ 0 w 17"/>
                <a:gd name="T1" fmla="*/ 22 h 23"/>
                <a:gd name="T2" fmla="*/ 10 w 17"/>
                <a:gd name="T3" fmla="*/ 15 h 23"/>
                <a:gd name="T4" fmla="*/ 2 w 17"/>
                <a:gd name="T5" fmla="*/ 10 h 23"/>
                <a:gd name="T6" fmla="*/ 3 w 17"/>
                <a:gd name="T7" fmla="*/ 0 h 23"/>
                <a:gd name="T8" fmla="*/ 16 w 17"/>
                <a:gd name="T9" fmla="*/ 18 h 23"/>
                <a:gd name="T10" fmla="*/ 0 w 17"/>
                <a:gd name="T11" fmla="*/ 22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0" y="22"/>
                  </a:moveTo>
                  <a:lnTo>
                    <a:pt x="10" y="15"/>
                  </a:lnTo>
                  <a:lnTo>
                    <a:pt x="2" y="10"/>
                  </a:lnTo>
                  <a:lnTo>
                    <a:pt x="3" y="0"/>
                  </a:lnTo>
                  <a:lnTo>
                    <a:pt x="16" y="18"/>
                  </a:lnTo>
                  <a:lnTo>
                    <a:pt x="0" y="22"/>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30" name="Freeform 310"/>
            <p:cNvSpPr>
              <a:spLocks/>
            </p:cNvSpPr>
            <p:nvPr/>
          </p:nvSpPr>
          <p:spPr bwMode="auto">
            <a:xfrm>
              <a:off x="3553" y="2697"/>
              <a:ext cx="26" cy="17"/>
            </a:xfrm>
            <a:custGeom>
              <a:avLst/>
              <a:gdLst>
                <a:gd name="T0" fmla="*/ 0 w 26"/>
                <a:gd name="T1" fmla="*/ 16 h 17"/>
                <a:gd name="T2" fmla="*/ 0 w 26"/>
                <a:gd name="T3" fmla="*/ 12 h 17"/>
                <a:gd name="T4" fmla="*/ 4 w 26"/>
                <a:gd name="T5" fmla="*/ 4 h 17"/>
                <a:gd name="T6" fmla="*/ 11 w 26"/>
                <a:gd name="T7" fmla="*/ 6 h 17"/>
                <a:gd name="T8" fmla="*/ 24 w 26"/>
                <a:gd name="T9" fmla="*/ 0 h 17"/>
                <a:gd name="T10" fmla="*/ 25 w 26"/>
                <a:gd name="T11" fmla="*/ 4 h 17"/>
                <a:gd name="T12" fmla="*/ 21 w 26"/>
                <a:gd name="T13" fmla="*/ 10 h 17"/>
                <a:gd name="T14" fmla="*/ 13 w 26"/>
                <a:gd name="T15" fmla="*/ 12 h 17"/>
                <a:gd name="T16" fmla="*/ 0 w 26"/>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7"/>
                <a:gd name="T29" fmla="*/ 26 w 2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7">
                  <a:moveTo>
                    <a:pt x="0" y="16"/>
                  </a:moveTo>
                  <a:lnTo>
                    <a:pt x="0" y="12"/>
                  </a:lnTo>
                  <a:lnTo>
                    <a:pt x="4" y="4"/>
                  </a:lnTo>
                  <a:lnTo>
                    <a:pt x="11" y="6"/>
                  </a:lnTo>
                  <a:lnTo>
                    <a:pt x="24" y="0"/>
                  </a:lnTo>
                  <a:lnTo>
                    <a:pt x="25" y="4"/>
                  </a:lnTo>
                  <a:lnTo>
                    <a:pt x="21" y="10"/>
                  </a:lnTo>
                  <a:lnTo>
                    <a:pt x="13" y="12"/>
                  </a:lnTo>
                  <a:lnTo>
                    <a:pt x="0" y="16"/>
                  </a:lnTo>
                </a:path>
              </a:pathLst>
            </a:custGeom>
            <a:solidFill>
              <a:srgbClr val="B0B0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31" name="Freeform 311"/>
            <p:cNvSpPr>
              <a:spLocks/>
            </p:cNvSpPr>
            <p:nvPr/>
          </p:nvSpPr>
          <p:spPr bwMode="auto">
            <a:xfrm>
              <a:off x="3575" y="2689"/>
              <a:ext cx="17" cy="17"/>
            </a:xfrm>
            <a:custGeom>
              <a:avLst/>
              <a:gdLst>
                <a:gd name="T0" fmla="*/ 0 w 17"/>
                <a:gd name="T1" fmla="*/ 16 h 17"/>
                <a:gd name="T2" fmla="*/ 11 w 17"/>
                <a:gd name="T3" fmla="*/ 0 h 17"/>
                <a:gd name="T4" fmla="*/ 16 w 17"/>
                <a:gd name="T5" fmla="*/ 5 h 17"/>
                <a:gd name="T6" fmla="*/ 11 w 17"/>
                <a:gd name="T7" fmla="*/ 11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1" y="0"/>
                  </a:lnTo>
                  <a:lnTo>
                    <a:pt x="16" y="5"/>
                  </a:lnTo>
                  <a:lnTo>
                    <a:pt x="11" y="11"/>
                  </a:lnTo>
                  <a:lnTo>
                    <a:pt x="0" y="16"/>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32" name="Freeform 312"/>
            <p:cNvSpPr>
              <a:spLocks/>
            </p:cNvSpPr>
            <p:nvPr/>
          </p:nvSpPr>
          <p:spPr bwMode="auto">
            <a:xfrm>
              <a:off x="3585" y="2659"/>
              <a:ext cx="17" cy="29"/>
            </a:xfrm>
            <a:custGeom>
              <a:avLst/>
              <a:gdLst>
                <a:gd name="T0" fmla="*/ 2 w 17"/>
                <a:gd name="T1" fmla="*/ 21 h 29"/>
                <a:gd name="T2" fmla="*/ 6 w 17"/>
                <a:gd name="T3" fmla="*/ 17 h 29"/>
                <a:gd name="T4" fmla="*/ 10 w 17"/>
                <a:gd name="T5" fmla="*/ 13 h 29"/>
                <a:gd name="T6" fmla="*/ 13 w 17"/>
                <a:gd name="T7" fmla="*/ 9 h 29"/>
                <a:gd name="T8" fmla="*/ 14 w 17"/>
                <a:gd name="T9" fmla="*/ 4 h 29"/>
                <a:gd name="T10" fmla="*/ 12 w 17"/>
                <a:gd name="T11" fmla="*/ 7 h 29"/>
                <a:gd name="T12" fmla="*/ 11 w 17"/>
                <a:gd name="T13" fmla="*/ 8 h 29"/>
                <a:gd name="T14" fmla="*/ 11 w 17"/>
                <a:gd name="T15" fmla="*/ 10 h 29"/>
                <a:gd name="T16" fmla="*/ 10 w 17"/>
                <a:gd name="T17" fmla="*/ 10 h 29"/>
                <a:gd name="T18" fmla="*/ 10 w 17"/>
                <a:gd name="T19" fmla="*/ 11 h 29"/>
                <a:gd name="T20" fmla="*/ 8 w 17"/>
                <a:gd name="T21" fmla="*/ 11 h 29"/>
                <a:gd name="T22" fmla="*/ 7 w 17"/>
                <a:gd name="T23" fmla="*/ 12 h 29"/>
                <a:gd name="T24" fmla="*/ 6 w 17"/>
                <a:gd name="T25" fmla="*/ 12 h 29"/>
                <a:gd name="T26" fmla="*/ 4 w 17"/>
                <a:gd name="T27" fmla="*/ 13 h 29"/>
                <a:gd name="T28" fmla="*/ 5 w 17"/>
                <a:gd name="T29" fmla="*/ 8 h 29"/>
                <a:gd name="T30" fmla="*/ 6 w 17"/>
                <a:gd name="T31" fmla="*/ 7 h 29"/>
                <a:gd name="T32" fmla="*/ 7 w 17"/>
                <a:gd name="T33" fmla="*/ 6 h 29"/>
                <a:gd name="T34" fmla="*/ 8 w 17"/>
                <a:gd name="T35" fmla="*/ 4 h 29"/>
                <a:gd name="T36" fmla="*/ 9 w 17"/>
                <a:gd name="T37" fmla="*/ 4 h 29"/>
                <a:gd name="T38" fmla="*/ 10 w 17"/>
                <a:gd name="T39" fmla="*/ 3 h 29"/>
                <a:gd name="T40" fmla="*/ 11 w 17"/>
                <a:gd name="T41" fmla="*/ 1 h 29"/>
                <a:gd name="T42" fmla="*/ 13 w 17"/>
                <a:gd name="T43" fmla="*/ 1 h 29"/>
                <a:gd name="T44" fmla="*/ 14 w 17"/>
                <a:gd name="T45" fmla="*/ 0 h 29"/>
                <a:gd name="T46" fmla="*/ 16 w 17"/>
                <a:gd name="T47" fmla="*/ 1 h 29"/>
                <a:gd name="T48" fmla="*/ 16 w 17"/>
                <a:gd name="T49" fmla="*/ 10 h 29"/>
                <a:gd name="T50" fmla="*/ 15 w 17"/>
                <a:gd name="T51" fmla="*/ 13 h 29"/>
                <a:gd name="T52" fmla="*/ 14 w 17"/>
                <a:gd name="T53" fmla="*/ 15 h 29"/>
                <a:gd name="T54" fmla="*/ 13 w 17"/>
                <a:gd name="T55" fmla="*/ 17 h 29"/>
                <a:gd name="T56" fmla="*/ 11 w 17"/>
                <a:gd name="T57" fmla="*/ 20 h 29"/>
                <a:gd name="T58" fmla="*/ 9 w 17"/>
                <a:gd name="T59" fmla="*/ 22 h 29"/>
                <a:gd name="T60" fmla="*/ 7 w 17"/>
                <a:gd name="T61" fmla="*/ 25 h 29"/>
                <a:gd name="T62" fmla="*/ 6 w 17"/>
                <a:gd name="T63" fmla="*/ 26 h 29"/>
                <a:gd name="T64" fmla="*/ 5 w 17"/>
                <a:gd name="T65" fmla="*/ 27 h 29"/>
                <a:gd name="T66" fmla="*/ 4 w 17"/>
                <a:gd name="T67" fmla="*/ 27 h 29"/>
                <a:gd name="T68" fmla="*/ 2 w 17"/>
                <a:gd name="T69" fmla="*/ 28 h 29"/>
                <a:gd name="T70" fmla="*/ 0 w 17"/>
                <a:gd name="T71" fmla="*/ 27 h 29"/>
                <a:gd name="T72" fmla="*/ 0 w 17"/>
                <a:gd name="T73" fmla="*/ 27 h 29"/>
                <a:gd name="T74" fmla="*/ 0 w 17"/>
                <a:gd name="T75" fmla="*/ 26 h 29"/>
                <a:gd name="T76" fmla="*/ 1 w 17"/>
                <a:gd name="T77" fmla="*/ 25 h 29"/>
                <a:gd name="T78" fmla="*/ 1 w 17"/>
                <a:gd name="T79" fmla="*/ 24 h 29"/>
                <a:gd name="T80" fmla="*/ 1 w 17"/>
                <a:gd name="T81" fmla="*/ 23 h 29"/>
                <a:gd name="T82" fmla="*/ 2 w 17"/>
                <a:gd name="T83" fmla="*/ 22 h 29"/>
                <a:gd name="T84" fmla="*/ 2 w 17"/>
                <a:gd name="T85" fmla="*/ 21 h 29"/>
                <a:gd name="T86" fmla="*/ 2 w 17"/>
                <a:gd name="T87" fmla="*/ 21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
                <a:gd name="T133" fmla="*/ 0 h 29"/>
                <a:gd name="T134" fmla="*/ 17 w 17"/>
                <a:gd name="T135" fmla="*/ 29 h 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 h="29">
                  <a:moveTo>
                    <a:pt x="2" y="21"/>
                  </a:moveTo>
                  <a:lnTo>
                    <a:pt x="6" y="17"/>
                  </a:lnTo>
                  <a:lnTo>
                    <a:pt x="10" y="13"/>
                  </a:lnTo>
                  <a:lnTo>
                    <a:pt x="13" y="9"/>
                  </a:lnTo>
                  <a:lnTo>
                    <a:pt x="14" y="4"/>
                  </a:lnTo>
                  <a:lnTo>
                    <a:pt x="12" y="7"/>
                  </a:lnTo>
                  <a:lnTo>
                    <a:pt x="11" y="8"/>
                  </a:lnTo>
                  <a:lnTo>
                    <a:pt x="11" y="10"/>
                  </a:lnTo>
                  <a:lnTo>
                    <a:pt x="10" y="10"/>
                  </a:lnTo>
                  <a:lnTo>
                    <a:pt x="10" y="11"/>
                  </a:lnTo>
                  <a:lnTo>
                    <a:pt x="8" y="11"/>
                  </a:lnTo>
                  <a:lnTo>
                    <a:pt x="7" y="12"/>
                  </a:lnTo>
                  <a:lnTo>
                    <a:pt x="6" y="12"/>
                  </a:lnTo>
                  <a:lnTo>
                    <a:pt x="4" y="13"/>
                  </a:lnTo>
                  <a:lnTo>
                    <a:pt x="5" y="8"/>
                  </a:lnTo>
                  <a:lnTo>
                    <a:pt x="6" y="7"/>
                  </a:lnTo>
                  <a:lnTo>
                    <a:pt x="7" y="6"/>
                  </a:lnTo>
                  <a:lnTo>
                    <a:pt x="8" y="4"/>
                  </a:lnTo>
                  <a:lnTo>
                    <a:pt x="9" y="4"/>
                  </a:lnTo>
                  <a:lnTo>
                    <a:pt x="10" y="3"/>
                  </a:lnTo>
                  <a:lnTo>
                    <a:pt x="11" y="1"/>
                  </a:lnTo>
                  <a:lnTo>
                    <a:pt x="13" y="1"/>
                  </a:lnTo>
                  <a:lnTo>
                    <a:pt x="14" y="0"/>
                  </a:lnTo>
                  <a:lnTo>
                    <a:pt x="16" y="1"/>
                  </a:lnTo>
                  <a:lnTo>
                    <a:pt x="16" y="10"/>
                  </a:lnTo>
                  <a:lnTo>
                    <a:pt x="15" y="13"/>
                  </a:lnTo>
                  <a:lnTo>
                    <a:pt x="14" y="15"/>
                  </a:lnTo>
                  <a:lnTo>
                    <a:pt x="13" y="17"/>
                  </a:lnTo>
                  <a:lnTo>
                    <a:pt x="11" y="20"/>
                  </a:lnTo>
                  <a:lnTo>
                    <a:pt x="9" y="22"/>
                  </a:lnTo>
                  <a:lnTo>
                    <a:pt x="7" y="25"/>
                  </a:lnTo>
                  <a:lnTo>
                    <a:pt x="6" y="26"/>
                  </a:lnTo>
                  <a:lnTo>
                    <a:pt x="5" y="27"/>
                  </a:lnTo>
                  <a:lnTo>
                    <a:pt x="4" y="27"/>
                  </a:lnTo>
                  <a:lnTo>
                    <a:pt x="2" y="28"/>
                  </a:lnTo>
                  <a:lnTo>
                    <a:pt x="0" y="27"/>
                  </a:lnTo>
                  <a:lnTo>
                    <a:pt x="0" y="26"/>
                  </a:lnTo>
                  <a:lnTo>
                    <a:pt x="1" y="25"/>
                  </a:lnTo>
                  <a:lnTo>
                    <a:pt x="1" y="24"/>
                  </a:lnTo>
                  <a:lnTo>
                    <a:pt x="1" y="23"/>
                  </a:lnTo>
                  <a:lnTo>
                    <a:pt x="2" y="22"/>
                  </a:lnTo>
                  <a:lnTo>
                    <a:pt x="2" y="21"/>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33" name="Freeform 313"/>
            <p:cNvSpPr>
              <a:spLocks/>
            </p:cNvSpPr>
            <p:nvPr/>
          </p:nvSpPr>
          <p:spPr bwMode="auto">
            <a:xfrm>
              <a:off x="3557" y="2640"/>
              <a:ext cx="29" cy="29"/>
            </a:xfrm>
            <a:custGeom>
              <a:avLst/>
              <a:gdLst>
                <a:gd name="T0" fmla="*/ 8 w 29"/>
                <a:gd name="T1" fmla="*/ 28 h 29"/>
                <a:gd name="T2" fmla="*/ 6 w 29"/>
                <a:gd name="T3" fmla="*/ 26 h 29"/>
                <a:gd name="T4" fmla="*/ 6 w 29"/>
                <a:gd name="T5" fmla="*/ 24 h 29"/>
                <a:gd name="T6" fmla="*/ 11 w 29"/>
                <a:gd name="T7" fmla="*/ 17 h 29"/>
                <a:gd name="T8" fmla="*/ 13 w 29"/>
                <a:gd name="T9" fmla="*/ 8 h 29"/>
                <a:gd name="T10" fmla="*/ 9 w 29"/>
                <a:gd name="T11" fmla="*/ 12 h 29"/>
                <a:gd name="T12" fmla="*/ 6 w 29"/>
                <a:gd name="T13" fmla="*/ 17 h 29"/>
                <a:gd name="T14" fmla="*/ 6 w 29"/>
                <a:gd name="T15" fmla="*/ 13 h 29"/>
                <a:gd name="T16" fmla="*/ 6 w 29"/>
                <a:gd name="T17" fmla="*/ 8 h 29"/>
                <a:gd name="T18" fmla="*/ 3 w 29"/>
                <a:gd name="T19" fmla="*/ 7 h 29"/>
                <a:gd name="T20" fmla="*/ 0 w 29"/>
                <a:gd name="T21" fmla="*/ 4 h 29"/>
                <a:gd name="T22" fmla="*/ 3 w 29"/>
                <a:gd name="T23" fmla="*/ 4 h 29"/>
                <a:gd name="T24" fmla="*/ 7 w 29"/>
                <a:gd name="T25" fmla="*/ 4 h 29"/>
                <a:gd name="T26" fmla="*/ 18 w 29"/>
                <a:gd name="T27" fmla="*/ 3 h 29"/>
                <a:gd name="T28" fmla="*/ 28 w 29"/>
                <a:gd name="T29" fmla="*/ 0 h 29"/>
                <a:gd name="T30" fmla="*/ 28 w 29"/>
                <a:gd name="T31" fmla="*/ 5 h 29"/>
                <a:gd name="T32" fmla="*/ 28 w 29"/>
                <a:gd name="T33" fmla="*/ 11 h 29"/>
                <a:gd name="T34" fmla="*/ 23 w 29"/>
                <a:gd name="T35" fmla="*/ 13 h 29"/>
                <a:gd name="T36" fmla="*/ 18 w 29"/>
                <a:gd name="T37" fmla="*/ 17 h 29"/>
                <a:gd name="T38" fmla="*/ 13 w 29"/>
                <a:gd name="T39" fmla="*/ 23 h 29"/>
                <a:gd name="T40" fmla="*/ 8 w 29"/>
                <a:gd name="T41" fmla="*/ 28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29"/>
                <a:gd name="T65" fmla="*/ 29 w 29"/>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29">
                  <a:moveTo>
                    <a:pt x="8" y="28"/>
                  </a:moveTo>
                  <a:lnTo>
                    <a:pt x="6" y="26"/>
                  </a:lnTo>
                  <a:lnTo>
                    <a:pt x="6" y="24"/>
                  </a:lnTo>
                  <a:lnTo>
                    <a:pt x="11" y="17"/>
                  </a:lnTo>
                  <a:lnTo>
                    <a:pt x="13" y="8"/>
                  </a:lnTo>
                  <a:lnTo>
                    <a:pt x="9" y="12"/>
                  </a:lnTo>
                  <a:lnTo>
                    <a:pt x="6" y="17"/>
                  </a:lnTo>
                  <a:lnTo>
                    <a:pt x="6" y="13"/>
                  </a:lnTo>
                  <a:lnTo>
                    <a:pt x="6" y="8"/>
                  </a:lnTo>
                  <a:lnTo>
                    <a:pt x="3" y="7"/>
                  </a:lnTo>
                  <a:lnTo>
                    <a:pt x="0" y="4"/>
                  </a:lnTo>
                  <a:lnTo>
                    <a:pt x="3" y="4"/>
                  </a:lnTo>
                  <a:lnTo>
                    <a:pt x="7" y="4"/>
                  </a:lnTo>
                  <a:lnTo>
                    <a:pt x="18" y="3"/>
                  </a:lnTo>
                  <a:lnTo>
                    <a:pt x="28" y="0"/>
                  </a:lnTo>
                  <a:lnTo>
                    <a:pt x="28" y="5"/>
                  </a:lnTo>
                  <a:lnTo>
                    <a:pt x="28" y="11"/>
                  </a:lnTo>
                  <a:lnTo>
                    <a:pt x="23" y="13"/>
                  </a:lnTo>
                  <a:lnTo>
                    <a:pt x="18" y="17"/>
                  </a:lnTo>
                  <a:lnTo>
                    <a:pt x="13" y="23"/>
                  </a:lnTo>
                  <a:lnTo>
                    <a:pt x="8" y="28"/>
                  </a:lnTo>
                </a:path>
              </a:pathLst>
            </a:custGeom>
            <a:solidFill>
              <a:srgbClr val="B0B0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34" name="Freeform 314"/>
            <p:cNvSpPr>
              <a:spLocks/>
            </p:cNvSpPr>
            <p:nvPr/>
          </p:nvSpPr>
          <p:spPr bwMode="auto">
            <a:xfrm>
              <a:off x="3552" y="2622"/>
              <a:ext cx="38" cy="18"/>
            </a:xfrm>
            <a:custGeom>
              <a:avLst/>
              <a:gdLst>
                <a:gd name="T0" fmla="*/ 22 w 38"/>
                <a:gd name="T1" fmla="*/ 17 h 18"/>
                <a:gd name="T2" fmla="*/ 17 w 38"/>
                <a:gd name="T3" fmla="*/ 15 h 18"/>
                <a:gd name="T4" fmla="*/ 20 w 38"/>
                <a:gd name="T5" fmla="*/ 12 h 18"/>
                <a:gd name="T6" fmla="*/ 0 w 38"/>
                <a:gd name="T7" fmla="*/ 12 h 18"/>
                <a:gd name="T8" fmla="*/ 25 w 38"/>
                <a:gd name="T9" fmla="*/ 9 h 18"/>
                <a:gd name="T10" fmla="*/ 27 w 38"/>
                <a:gd name="T11" fmla="*/ 5 h 18"/>
                <a:gd name="T12" fmla="*/ 29 w 38"/>
                <a:gd name="T13" fmla="*/ 6 h 18"/>
                <a:gd name="T14" fmla="*/ 30 w 38"/>
                <a:gd name="T15" fmla="*/ 4 h 18"/>
                <a:gd name="T16" fmla="*/ 33 w 38"/>
                <a:gd name="T17" fmla="*/ 0 h 18"/>
                <a:gd name="T18" fmla="*/ 35 w 38"/>
                <a:gd name="T19" fmla="*/ 2 h 18"/>
                <a:gd name="T20" fmla="*/ 33 w 38"/>
                <a:gd name="T21" fmla="*/ 5 h 18"/>
                <a:gd name="T22" fmla="*/ 32 w 38"/>
                <a:gd name="T23" fmla="*/ 9 h 18"/>
                <a:gd name="T24" fmla="*/ 37 w 38"/>
                <a:gd name="T25" fmla="*/ 9 h 18"/>
                <a:gd name="T26" fmla="*/ 31 w 38"/>
                <a:gd name="T27" fmla="*/ 10 h 18"/>
                <a:gd name="T28" fmla="*/ 30 w 38"/>
                <a:gd name="T29" fmla="*/ 14 h 18"/>
                <a:gd name="T30" fmla="*/ 22 w 38"/>
                <a:gd name="T31" fmla="*/ 1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
                <a:gd name="T50" fmla="*/ 38 w 3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
                  <a:moveTo>
                    <a:pt x="22" y="17"/>
                  </a:moveTo>
                  <a:lnTo>
                    <a:pt x="17" y="15"/>
                  </a:lnTo>
                  <a:lnTo>
                    <a:pt x="20" y="12"/>
                  </a:lnTo>
                  <a:lnTo>
                    <a:pt x="0" y="12"/>
                  </a:lnTo>
                  <a:lnTo>
                    <a:pt x="25" y="9"/>
                  </a:lnTo>
                  <a:lnTo>
                    <a:pt x="27" y="5"/>
                  </a:lnTo>
                  <a:lnTo>
                    <a:pt x="29" y="6"/>
                  </a:lnTo>
                  <a:lnTo>
                    <a:pt x="30" y="4"/>
                  </a:lnTo>
                  <a:lnTo>
                    <a:pt x="33" y="0"/>
                  </a:lnTo>
                  <a:lnTo>
                    <a:pt x="35" y="2"/>
                  </a:lnTo>
                  <a:lnTo>
                    <a:pt x="33" y="5"/>
                  </a:lnTo>
                  <a:lnTo>
                    <a:pt x="32" y="9"/>
                  </a:lnTo>
                  <a:lnTo>
                    <a:pt x="37" y="9"/>
                  </a:lnTo>
                  <a:lnTo>
                    <a:pt x="31" y="10"/>
                  </a:lnTo>
                  <a:lnTo>
                    <a:pt x="30" y="14"/>
                  </a:lnTo>
                  <a:lnTo>
                    <a:pt x="22" y="17"/>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35" name="Freeform 315"/>
            <p:cNvSpPr>
              <a:spLocks/>
            </p:cNvSpPr>
            <p:nvPr/>
          </p:nvSpPr>
          <p:spPr bwMode="auto">
            <a:xfrm>
              <a:off x="3578" y="2590"/>
              <a:ext cx="18" cy="23"/>
            </a:xfrm>
            <a:custGeom>
              <a:avLst/>
              <a:gdLst>
                <a:gd name="T0" fmla="*/ 5 w 18"/>
                <a:gd name="T1" fmla="*/ 19 h 23"/>
                <a:gd name="T2" fmla="*/ 0 w 18"/>
                <a:gd name="T3" fmla="*/ 10 h 23"/>
                <a:gd name="T4" fmla="*/ 1 w 18"/>
                <a:gd name="T5" fmla="*/ 7 h 23"/>
                <a:gd name="T6" fmla="*/ 1 w 18"/>
                <a:gd name="T7" fmla="*/ 0 h 23"/>
                <a:gd name="T8" fmla="*/ 4 w 18"/>
                <a:gd name="T9" fmla="*/ 9 h 23"/>
                <a:gd name="T10" fmla="*/ 17 w 18"/>
                <a:gd name="T11" fmla="*/ 22 h 23"/>
                <a:gd name="T12" fmla="*/ 7 w 18"/>
                <a:gd name="T13" fmla="*/ 15 h 23"/>
                <a:gd name="T14" fmla="*/ 5 w 18"/>
                <a:gd name="T15" fmla="*/ 19 h 23"/>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3"/>
                <a:gd name="T26" fmla="*/ 18 w 18"/>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3">
                  <a:moveTo>
                    <a:pt x="5" y="19"/>
                  </a:moveTo>
                  <a:lnTo>
                    <a:pt x="0" y="10"/>
                  </a:lnTo>
                  <a:lnTo>
                    <a:pt x="1" y="7"/>
                  </a:lnTo>
                  <a:lnTo>
                    <a:pt x="1" y="0"/>
                  </a:lnTo>
                  <a:lnTo>
                    <a:pt x="4" y="9"/>
                  </a:lnTo>
                  <a:lnTo>
                    <a:pt x="17" y="22"/>
                  </a:lnTo>
                  <a:lnTo>
                    <a:pt x="7" y="15"/>
                  </a:lnTo>
                  <a:lnTo>
                    <a:pt x="5" y="19"/>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36" name="Freeform 316"/>
            <p:cNvSpPr>
              <a:spLocks/>
            </p:cNvSpPr>
            <p:nvPr/>
          </p:nvSpPr>
          <p:spPr bwMode="auto">
            <a:xfrm>
              <a:off x="3530" y="2593"/>
              <a:ext cx="31" cy="26"/>
            </a:xfrm>
            <a:custGeom>
              <a:avLst/>
              <a:gdLst>
                <a:gd name="T0" fmla="*/ 0 w 31"/>
                <a:gd name="T1" fmla="*/ 13 h 26"/>
                <a:gd name="T2" fmla="*/ 4 w 31"/>
                <a:gd name="T3" fmla="*/ 0 h 26"/>
                <a:gd name="T4" fmla="*/ 20 w 31"/>
                <a:gd name="T5" fmla="*/ 7 h 26"/>
                <a:gd name="T6" fmla="*/ 30 w 31"/>
                <a:gd name="T7" fmla="*/ 25 h 26"/>
                <a:gd name="T8" fmla="*/ 17 w 31"/>
                <a:gd name="T9" fmla="*/ 12 h 26"/>
                <a:gd name="T10" fmla="*/ 9 w 31"/>
                <a:gd name="T11" fmla="*/ 16 h 26"/>
                <a:gd name="T12" fmla="*/ 0 w 31"/>
                <a:gd name="T13" fmla="*/ 13 h 26"/>
                <a:gd name="T14" fmla="*/ 0 60000 65536"/>
                <a:gd name="T15" fmla="*/ 0 60000 65536"/>
                <a:gd name="T16" fmla="*/ 0 60000 65536"/>
                <a:gd name="T17" fmla="*/ 0 60000 65536"/>
                <a:gd name="T18" fmla="*/ 0 60000 65536"/>
                <a:gd name="T19" fmla="*/ 0 60000 65536"/>
                <a:gd name="T20" fmla="*/ 0 60000 65536"/>
                <a:gd name="T21" fmla="*/ 0 w 31"/>
                <a:gd name="T22" fmla="*/ 0 h 26"/>
                <a:gd name="T23" fmla="*/ 31 w 3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6">
                  <a:moveTo>
                    <a:pt x="0" y="13"/>
                  </a:moveTo>
                  <a:lnTo>
                    <a:pt x="4" y="0"/>
                  </a:lnTo>
                  <a:lnTo>
                    <a:pt x="20" y="7"/>
                  </a:lnTo>
                  <a:lnTo>
                    <a:pt x="30" y="25"/>
                  </a:lnTo>
                  <a:lnTo>
                    <a:pt x="17" y="12"/>
                  </a:lnTo>
                  <a:lnTo>
                    <a:pt x="9" y="16"/>
                  </a:lnTo>
                  <a:lnTo>
                    <a:pt x="0" y="13"/>
                  </a:lnTo>
                </a:path>
              </a:pathLst>
            </a:custGeom>
            <a:solidFill>
              <a:srgbClr val="B0B0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37" name="Freeform 317"/>
            <p:cNvSpPr>
              <a:spLocks/>
            </p:cNvSpPr>
            <p:nvPr/>
          </p:nvSpPr>
          <p:spPr bwMode="auto">
            <a:xfrm>
              <a:off x="3512" y="2557"/>
              <a:ext cx="17" cy="29"/>
            </a:xfrm>
            <a:custGeom>
              <a:avLst/>
              <a:gdLst>
                <a:gd name="T0" fmla="*/ 13 w 17"/>
                <a:gd name="T1" fmla="*/ 28 h 29"/>
                <a:gd name="T2" fmla="*/ 9 w 17"/>
                <a:gd name="T3" fmla="*/ 19 h 29"/>
                <a:gd name="T4" fmla="*/ 9 w 17"/>
                <a:gd name="T5" fmla="*/ 13 h 29"/>
                <a:gd name="T6" fmla="*/ 7 w 17"/>
                <a:gd name="T7" fmla="*/ 14 h 29"/>
                <a:gd name="T8" fmla="*/ 0 w 17"/>
                <a:gd name="T9" fmla="*/ 15 h 29"/>
                <a:gd name="T10" fmla="*/ 0 w 17"/>
                <a:gd name="T11" fmla="*/ 10 h 29"/>
                <a:gd name="T12" fmla="*/ 3 w 17"/>
                <a:gd name="T13" fmla="*/ 9 h 29"/>
                <a:gd name="T14" fmla="*/ 4 w 17"/>
                <a:gd name="T15" fmla="*/ 4 h 29"/>
                <a:gd name="T16" fmla="*/ 8 w 17"/>
                <a:gd name="T17" fmla="*/ 0 h 29"/>
                <a:gd name="T18" fmla="*/ 13 w 17"/>
                <a:gd name="T19" fmla="*/ 5 h 29"/>
                <a:gd name="T20" fmla="*/ 11 w 17"/>
                <a:gd name="T21" fmla="*/ 8 h 29"/>
                <a:gd name="T22" fmla="*/ 16 w 17"/>
                <a:gd name="T23" fmla="*/ 12 h 29"/>
                <a:gd name="T24" fmla="*/ 16 w 17"/>
                <a:gd name="T25" fmla="*/ 18 h 29"/>
                <a:gd name="T26" fmla="*/ 13 w 17"/>
                <a:gd name="T27" fmla="*/ 14 h 29"/>
                <a:gd name="T28" fmla="*/ 13 w 17"/>
                <a:gd name="T29" fmla="*/ 18 h 29"/>
                <a:gd name="T30" fmla="*/ 15 w 17"/>
                <a:gd name="T31" fmla="*/ 22 h 29"/>
                <a:gd name="T32" fmla="*/ 13 w 17"/>
                <a:gd name="T33" fmla="*/ 28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3" y="28"/>
                  </a:moveTo>
                  <a:lnTo>
                    <a:pt x="9" y="19"/>
                  </a:lnTo>
                  <a:lnTo>
                    <a:pt x="9" y="13"/>
                  </a:lnTo>
                  <a:lnTo>
                    <a:pt x="7" y="14"/>
                  </a:lnTo>
                  <a:lnTo>
                    <a:pt x="0" y="15"/>
                  </a:lnTo>
                  <a:lnTo>
                    <a:pt x="0" y="10"/>
                  </a:lnTo>
                  <a:lnTo>
                    <a:pt x="3" y="9"/>
                  </a:lnTo>
                  <a:lnTo>
                    <a:pt x="4" y="4"/>
                  </a:lnTo>
                  <a:lnTo>
                    <a:pt x="8" y="0"/>
                  </a:lnTo>
                  <a:lnTo>
                    <a:pt x="13" y="5"/>
                  </a:lnTo>
                  <a:lnTo>
                    <a:pt x="11" y="8"/>
                  </a:lnTo>
                  <a:lnTo>
                    <a:pt x="16" y="12"/>
                  </a:lnTo>
                  <a:lnTo>
                    <a:pt x="16" y="18"/>
                  </a:lnTo>
                  <a:lnTo>
                    <a:pt x="13" y="14"/>
                  </a:lnTo>
                  <a:lnTo>
                    <a:pt x="13" y="18"/>
                  </a:lnTo>
                  <a:lnTo>
                    <a:pt x="15" y="22"/>
                  </a:lnTo>
                  <a:lnTo>
                    <a:pt x="13" y="28"/>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38" name="Freeform 318"/>
            <p:cNvSpPr>
              <a:spLocks/>
            </p:cNvSpPr>
            <p:nvPr/>
          </p:nvSpPr>
          <p:spPr bwMode="auto">
            <a:xfrm>
              <a:off x="3471" y="2518"/>
              <a:ext cx="34" cy="30"/>
            </a:xfrm>
            <a:custGeom>
              <a:avLst/>
              <a:gdLst>
                <a:gd name="T0" fmla="*/ 1 w 34"/>
                <a:gd name="T1" fmla="*/ 12 h 30"/>
                <a:gd name="T2" fmla="*/ 8 w 34"/>
                <a:gd name="T3" fmla="*/ 19 h 30"/>
                <a:gd name="T4" fmla="*/ 8 w 34"/>
                <a:gd name="T5" fmla="*/ 18 h 30"/>
                <a:gd name="T6" fmla="*/ 8 w 34"/>
                <a:gd name="T7" fmla="*/ 15 h 30"/>
                <a:gd name="T8" fmla="*/ 8 w 34"/>
                <a:gd name="T9" fmla="*/ 11 h 30"/>
                <a:gd name="T10" fmla="*/ 9 w 34"/>
                <a:gd name="T11" fmla="*/ 16 h 30"/>
                <a:gd name="T12" fmla="*/ 11 w 34"/>
                <a:gd name="T13" fmla="*/ 19 h 30"/>
                <a:gd name="T14" fmla="*/ 15 w 34"/>
                <a:gd name="T15" fmla="*/ 25 h 30"/>
                <a:gd name="T16" fmla="*/ 16 w 34"/>
                <a:gd name="T17" fmla="*/ 25 h 30"/>
                <a:gd name="T18" fmla="*/ 15 w 34"/>
                <a:gd name="T19" fmla="*/ 19 h 30"/>
                <a:gd name="T20" fmla="*/ 15 w 34"/>
                <a:gd name="T21" fmla="*/ 12 h 30"/>
                <a:gd name="T22" fmla="*/ 16 w 34"/>
                <a:gd name="T23" fmla="*/ 11 h 30"/>
                <a:gd name="T24" fmla="*/ 16 w 34"/>
                <a:gd name="T25" fmla="*/ 5 h 30"/>
                <a:gd name="T26" fmla="*/ 17 w 34"/>
                <a:gd name="T27" fmla="*/ 5 h 30"/>
                <a:gd name="T28" fmla="*/ 20 w 34"/>
                <a:gd name="T29" fmla="*/ 9 h 30"/>
                <a:gd name="T30" fmla="*/ 22 w 34"/>
                <a:gd name="T31" fmla="*/ 14 h 30"/>
                <a:gd name="T32" fmla="*/ 22 w 34"/>
                <a:gd name="T33" fmla="*/ 20 h 30"/>
                <a:gd name="T34" fmla="*/ 22 w 34"/>
                <a:gd name="T35" fmla="*/ 25 h 30"/>
                <a:gd name="T36" fmla="*/ 31 w 34"/>
                <a:gd name="T37" fmla="*/ 27 h 30"/>
                <a:gd name="T38" fmla="*/ 33 w 34"/>
                <a:gd name="T39" fmla="*/ 29 h 30"/>
                <a:gd name="T40" fmla="*/ 24 w 34"/>
                <a:gd name="T41" fmla="*/ 9 h 30"/>
                <a:gd name="T42" fmla="*/ 27 w 34"/>
                <a:gd name="T43" fmla="*/ 0 h 30"/>
                <a:gd name="T44" fmla="*/ 17 w 34"/>
                <a:gd name="T45" fmla="*/ 0 h 30"/>
                <a:gd name="T46" fmla="*/ 12 w 34"/>
                <a:gd name="T47" fmla="*/ 4 h 30"/>
                <a:gd name="T48" fmla="*/ 8 w 34"/>
                <a:gd name="T49" fmla="*/ 3 h 30"/>
                <a:gd name="T50" fmla="*/ 5 w 34"/>
                <a:gd name="T51" fmla="*/ 3 h 30"/>
                <a:gd name="T52" fmla="*/ 3 w 34"/>
                <a:gd name="T53" fmla="*/ 3 h 30"/>
                <a:gd name="T54" fmla="*/ 0 w 34"/>
                <a:gd name="T55" fmla="*/ 8 h 30"/>
                <a:gd name="T56" fmla="*/ 1 w 34"/>
                <a:gd name="T57" fmla="*/ 12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30"/>
                <a:gd name="T89" fmla="*/ 34 w 34"/>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30">
                  <a:moveTo>
                    <a:pt x="1" y="12"/>
                  </a:moveTo>
                  <a:lnTo>
                    <a:pt x="8" y="19"/>
                  </a:lnTo>
                  <a:lnTo>
                    <a:pt x="8" y="18"/>
                  </a:lnTo>
                  <a:lnTo>
                    <a:pt x="8" y="15"/>
                  </a:lnTo>
                  <a:lnTo>
                    <a:pt x="8" y="11"/>
                  </a:lnTo>
                  <a:lnTo>
                    <a:pt x="9" y="16"/>
                  </a:lnTo>
                  <a:lnTo>
                    <a:pt x="11" y="19"/>
                  </a:lnTo>
                  <a:lnTo>
                    <a:pt x="15" y="25"/>
                  </a:lnTo>
                  <a:lnTo>
                    <a:pt x="16" y="25"/>
                  </a:lnTo>
                  <a:lnTo>
                    <a:pt x="15" y="19"/>
                  </a:lnTo>
                  <a:lnTo>
                    <a:pt x="15" y="12"/>
                  </a:lnTo>
                  <a:lnTo>
                    <a:pt x="16" y="11"/>
                  </a:lnTo>
                  <a:lnTo>
                    <a:pt x="16" y="5"/>
                  </a:lnTo>
                  <a:lnTo>
                    <a:pt x="17" y="5"/>
                  </a:lnTo>
                  <a:lnTo>
                    <a:pt x="20" y="9"/>
                  </a:lnTo>
                  <a:lnTo>
                    <a:pt x="22" y="14"/>
                  </a:lnTo>
                  <a:lnTo>
                    <a:pt x="22" y="20"/>
                  </a:lnTo>
                  <a:lnTo>
                    <a:pt x="22" y="25"/>
                  </a:lnTo>
                  <a:lnTo>
                    <a:pt x="31" y="27"/>
                  </a:lnTo>
                  <a:lnTo>
                    <a:pt x="33" y="29"/>
                  </a:lnTo>
                  <a:lnTo>
                    <a:pt x="24" y="9"/>
                  </a:lnTo>
                  <a:lnTo>
                    <a:pt x="27" y="0"/>
                  </a:lnTo>
                  <a:lnTo>
                    <a:pt x="17" y="0"/>
                  </a:lnTo>
                  <a:lnTo>
                    <a:pt x="12" y="4"/>
                  </a:lnTo>
                  <a:lnTo>
                    <a:pt x="8" y="3"/>
                  </a:lnTo>
                  <a:lnTo>
                    <a:pt x="5" y="3"/>
                  </a:lnTo>
                  <a:lnTo>
                    <a:pt x="3" y="3"/>
                  </a:lnTo>
                  <a:lnTo>
                    <a:pt x="0" y="8"/>
                  </a:lnTo>
                  <a:lnTo>
                    <a:pt x="1" y="12"/>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39" name="Freeform 319"/>
            <p:cNvSpPr>
              <a:spLocks/>
            </p:cNvSpPr>
            <p:nvPr/>
          </p:nvSpPr>
          <p:spPr bwMode="auto">
            <a:xfrm>
              <a:off x="3428" y="2501"/>
              <a:ext cx="49" cy="39"/>
            </a:xfrm>
            <a:custGeom>
              <a:avLst/>
              <a:gdLst>
                <a:gd name="T0" fmla="*/ 48 w 49"/>
                <a:gd name="T1" fmla="*/ 20 h 39"/>
                <a:gd name="T2" fmla="*/ 38 w 49"/>
                <a:gd name="T3" fmla="*/ 14 h 39"/>
                <a:gd name="T4" fmla="*/ 30 w 49"/>
                <a:gd name="T5" fmla="*/ 7 h 39"/>
                <a:gd name="T6" fmla="*/ 20 w 49"/>
                <a:gd name="T7" fmla="*/ 0 h 39"/>
                <a:gd name="T8" fmla="*/ 18 w 49"/>
                <a:gd name="T9" fmla="*/ 1 h 39"/>
                <a:gd name="T10" fmla="*/ 25 w 49"/>
                <a:gd name="T11" fmla="*/ 12 h 39"/>
                <a:gd name="T12" fmla="*/ 25 w 49"/>
                <a:gd name="T13" fmla="*/ 16 h 39"/>
                <a:gd name="T14" fmla="*/ 15 w 49"/>
                <a:gd name="T15" fmla="*/ 23 h 39"/>
                <a:gd name="T16" fmla="*/ 8 w 49"/>
                <a:gd name="T17" fmla="*/ 15 h 39"/>
                <a:gd name="T18" fmla="*/ 9 w 49"/>
                <a:gd name="T19" fmla="*/ 15 h 39"/>
                <a:gd name="T20" fmla="*/ 17 w 49"/>
                <a:gd name="T21" fmla="*/ 18 h 39"/>
                <a:gd name="T22" fmla="*/ 18 w 49"/>
                <a:gd name="T23" fmla="*/ 13 h 39"/>
                <a:gd name="T24" fmla="*/ 14 w 49"/>
                <a:gd name="T25" fmla="*/ 14 h 39"/>
                <a:gd name="T26" fmla="*/ 15 w 49"/>
                <a:gd name="T27" fmla="*/ 12 h 39"/>
                <a:gd name="T28" fmla="*/ 15 w 49"/>
                <a:gd name="T29" fmla="*/ 11 h 39"/>
                <a:gd name="T30" fmla="*/ 13 w 49"/>
                <a:gd name="T31" fmla="*/ 12 h 39"/>
                <a:gd name="T32" fmla="*/ 12 w 49"/>
                <a:gd name="T33" fmla="*/ 9 h 39"/>
                <a:gd name="T34" fmla="*/ 1 w 49"/>
                <a:gd name="T35" fmla="*/ 4 h 39"/>
                <a:gd name="T36" fmla="*/ 0 w 49"/>
                <a:gd name="T37" fmla="*/ 4 h 39"/>
                <a:gd name="T38" fmla="*/ 0 w 49"/>
                <a:gd name="T39" fmla="*/ 7 h 39"/>
                <a:gd name="T40" fmla="*/ 11 w 49"/>
                <a:gd name="T41" fmla="*/ 23 h 39"/>
                <a:gd name="T42" fmla="*/ 13 w 49"/>
                <a:gd name="T43" fmla="*/ 26 h 39"/>
                <a:gd name="T44" fmla="*/ 17 w 49"/>
                <a:gd name="T45" fmla="*/ 30 h 39"/>
                <a:gd name="T46" fmla="*/ 30 w 49"/>
                <a:gd name="T47" fmla="*/ 34 h 39"/>
                <a:gd name="T48" fmla="*/ 44 w 49"/>
                <a:gd name="T49" fmla="*/ 38 h 39"/>
                <a:gd name="T50" fmla="*/ 45 w 49"/>
                <a:gd name="T51" fmla="*/ 37 h 39"/>
                <a:gd name="T52" fmla="*/ 43 w 49"/>
                <a:gd name="T53" fmla="*/ 30 h 39"/>
                <a:gd name="T54" fmla="*/ 43 w 49"/>
                <a:gd name="T55" fmla="*/ 26 h 39"/>
                <a:gd name="T56" fmla="*/ 45 w 49"/>
                <a:gd name="T57" fmla="*/ 21 h 39"/>
                <a:gd name="T58" fmla="*/ 48 w 49"/>
                <a:gd name="T59" fmla="*/ 20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39"/>
                <a:gd name="T92" fmla="*/ 49 w 49"/>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39">
                  <a:moveTo>
                    <a:pt x="48" y="20"/>
                  </a:moveTo>
                  <a:lnTo>
                    <a:pt x="38" y="14"/>
                  </a:lnTo>
                  <a:lnTo>
                    <a:pt x="30" y="7"/>
                  </a:lnTo>
                  <a:lnTo>
                    <a:pt x="20" y="0"/>
                  </a:lnTo>
                  <a:lnTo>
                    <a:pt x="18" y="1"/>
                  </a:lnTo>
                  <a:lnTo>
                    <a:pt x="25" y="12"/>
                  </a:lnTo>
                  <a:lnTo>
                    <a:pt x="25" y="16"/>
                  </a:lnTo>
                  <a:lnTo>
                    <a:pt x="15" y="23"/>
                  </a:lnTo>
                  <a:lnTo>
                    <a:pt x="8" y="15"/>
                  </a:lnTo>
                  <a:lnTo>
                    <a:pt x="9" y="15"/>
                  </a:lnTo>
                  <a:lnTo>
                    <a:pt x="17" y="18"/>
                  </a:lnTo>
                  <a:lnTo>
                    <a:pt x="18" y="13"/>
                  </a:lnTo>
                  <a:lnTo>
                    <a:pt x="14" y="14"/>
                  </a:lnTo>
                  <a:lnTo>
                    <a:pt x="15" y="12"/>
                  </a:lnTo>
                  <a:lnTo>
                    <a:pt x="15" y="11"/>
                  </a:lnTo>
                  <a:lnTo>
                    <a:pt x="13" y="12"/>
                  </a:lnTo>
                  <a:lnTo>
                    <a:pt x="12" y="9"/>
                  </a:lnTo>
                  <a:lnTo>
                    <a:pt x="1" y="4"/>
                  </a:lnTo>
                  <a:lnTo>
                    <a:pt x="0" y="4"/>
                  </a:lnTo>
                  <a:lnTo>
                    <a:pt x="0" y="7"/>
                  </a:lnTo>
                  <a:lnTo>
                    <a:pt x="11" y="23"/>
                  </a:lnTo>
                  <a:lnTo>
                    <a:pt x="13" y="26"/>
                  </a:lnTo>
                  <a:lnTo>
                    <a:pt x="17" y="30"/>
                  </a:lnTo>
                  <a:lnTo>
                    <a:pt x="30" y="34"/>
                  </a:lnTo>
                  <a:lnTo>
                    <a:pt x="44" y="38"/>
                  </a:lnTo>
                  <a:lnTo>
                    <a:pt x="45" y="37"/>
                  </a:lnTo>
                  <a:lnTo>
                    <a:pt x="43" y="30"/>
                  </a:lnTo>
                  <a:lnTo>
                    <a:pt x="43" y="26"/>
                  </a:lnTo>
                  <a:lnTo>
                    <a:pt x="45" y="21"/>
                  </a:lnTo>
                  <a:lnTo>
                    <a:pt x="48" y="20"/>
                  </a:lnTo>
                </a:path>
              </a:pathLst>
            </a:custGeom>
            <a:solidFill>
              <a:srgbClr val="D9A67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40" name="Freeform 320"/>
            <p:cNvSpPr>
              <a:spLocks/>
            </p:cNvSpPr>
            <p:nvPr/>
          </p:nvSpPr>
          <p:spPr bwMode="auto">
            <a:xfrm>
              <a:off x="3522" y="2511"/>
              <a:ext cx="17" cy="25"/>
            </a:xfrm>
            <a:custGeom>
              <a:avLst/>
              <a:gdLst>
                <a:gd name="T0" fmla="*/ 15 w 17"/>
                <a:gd name="T1" fmla="*/ 24 h 25"/>
                <a:gd name="T2" fmla="*/ 0 w 17"/>
                <a:gd name="T3" fmla="*/ 3 h 25"/>
                <a:gd name="T4" fmla="*/ 2 w 17"/>
                <a:gd name="T5" fmla="*/ 1 h 25"/>
                <a:gd name="T6" fmla="*/ 9 w 17"/>
                <a:gd name="T7" fmla="*/ 0 h 25"/>
                <a:gd name="T8" fmla="*/ 16 w 17"/>
                <a:gd name="T9" fmla="*/ 24 h 25"/>
                <a:gd name="T10" fmla="*/ 15 w 17"/>
                <a:gd name="T11" fmla="*/ 24 h 25"/>
                <a:gd name="T12" fmla="*/ 0 60000 65536"/>
                <a:gd name="T13" fmla="*/ 0 60000 65536"/>
                <a:gd name="T14" fmla="*/ 0 60000 65536"/>
                <a:gd name="T15" fmla="*/ 0 60000 65536"/>
                <a:gd name="T16" fmla="*/ 0 60000 65536"/>
                <a:gd name="T17" fmla="*/ 0 60000 65536"/>
                <a:gd name="T18" fmla="*/ 0 w 17"/>
                <a:gd name="T19" fmla="*/ 0 h 25"/>
                <a:gd name="T20" fmla="*/ 17 w 1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7" h="25">
                  <a:moveTo>
                    <a:pt x="15" y="24"/>
                  </a:moveTo>
                  <a:lnTo>
                    <a:pt x="0" y="3"/>
                  </a:lnTo>
                  <a:lnTo>
                    <a:pt x="2" y="1"/>
                  </a:lnTo>
                  <a:lnTo>
                    <a:pt x="9" y="0"/>
                  </a:lnTo>
                  <a:lnTo>
                    <a:pt x="16" y="24"/>
                  </a:lnTo>
                  <a:lnTo>
                    <a:pt x="15" y="24"/>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41" name="Freeform 321"/>
            <p:cNvSpPr>
              <a:spLocks/>
            </p:cNvSpPr>
            <p:nvPr/>
          </p:nvSpPr>
          <p:spPr bwMode="auto">
            <a:xfrm>
              <a:off x="3429" y="2498"/>
              <a:ext cx="45" cy="41"/>
            </a:xfrm>
            <a:custGeom>
              <a:avLst/>
              <a:gdLst>
                <a:gd name="T0" fmla="*/ 29 w 45"/>
                <a:gd name="T1" fmla="*/ 35 h 41"/>
                <a:gd name="T2" fmla="*/ 21 w 45"/>
                <a:gd name="T3" fmla="*/ 33 h 41"/>
                <a:gd name="T4" fmla="*/ 13 w 45"/>
                <a:gd name="T5" fmla="*/ 27 h 41"/>
                <a:gd name="T6" fmla="*/ 5 w 45"/>
                <a:gd name="T7" fmla="*/ 16 h 41"/>
                <a:gd name="T8" fmla="*/ 4 w 45"/>
                <a:gd name="T9" fmla="*/ 13 h 41"/>
                <a:gd name="T10" fmla="*/ 2 w 45"/>
                <a:gd name="T11" fmla="*/ 13 h 41"/>
                <a:gd name="T12" fmla="*/ 0 w 45"/>
                <a:gd name="T13" fmla="*/ 10 h 41"/>
                <a:gd name="T14" fmla="*/ 1 w 45"/>
                <a:gd name="T15" fmla="*/ 8 h 41"/>
                <a:gd name="T16" fmla="*/ 6 w 45"/>
                <a:gd name="T17" fmla="*/ 13 h 41"/>
                <a:gd name="T18" fmla="*/ 9 w 45"/>
                <a:gd name="T19" fmla="*/ 13 h 41"/>
                <a:gd name="T20" fmla="*/ 13 w 45"/>
                <a:gd name="T21" fmla="*/ 18 h 41"/>
                <a:gd name="T22" fmla="*/ 17 w 45"/>
                <a:gd name="T23" fmla="*/ 20 h 41"/>
                <a:gd name="T24" fmla="*/ 21 w 45"/>
                <a:gd name="T25" fmla="*/ 19 h 41"/>
                <a:gd name="T26" fmla="*/ 22 w 45"/>
                <a:gd name="T27" fmla="*/ 17 h 41"/>
                <a:gd name="T28" fmla="*/ 22 w 45"/>
                <a:gd name="T29" fmla="*/ 15 h 41"/>
                <a:gd name="T30" fmla="*/ 21 w 45"/>
                <a:gd name="T31" fmla="*/ 13 h 41"/>
                <a:gd name="T32" fmla="*/ 18 w 45"/>
                <a:gd name="T33" fmla="*/ 10 h 41"/>
                <a:gd name="T34" fmla="*/ 16 w 45"/>
                <a:gd name="T35" fmla="*/ 7 h 41"/>
                <a:gd name="T36" fmla="*/ 16 w 45"/>
                <a:gd name="T37" fmla="*/ 3 h 41"/>
                <a:gd name="T38" fmla="*/ 16 w 45"/>
                <a:gd name="T39" fmla="*/ 0 h 41"/>
                <a:gd name="T40" fmla="*/ 17 w 45"/>
                <a:gd name="T41" fmla="*/ 0 h 41"/>
                <a:gd name="T42" fmla="*/ 18 w 45"/>
                <a:gd name="T43" fmla="*/ 0 h 41"/>
                <a:gd name="T44" fmla="*/ 22 w 45"/>
                <a:gd name="T45" fmla="*/ 4 h 41"/>
                <a:gd name="T46" fmla="*/ 28 w 45"/>
                <a:gd name="T47" fmla="*/ 10 h 41"/>
                <a:gd name="T48" fmla="*/ 31 w 45"/>
                <a:gd name="T49" fmla="*/ 22 h 41"/>
                <a:gd name="T50" fmla="*/ 41 w 45"/>
                <a:gd name="T51" fmla="*/ 29 h 41"/>
                <a:gd name="T52" fmla="*/ 41 w 45"/>
                <a:gd name="T53" fmla="*/ 34 h 41"/>
                <a:gd name="T54" fmla="*/ 44 w 45"/>
                <a:gd name="T55" fmla="*/ 40 h 41"/>
                <a:gd name="T56" fmla="*/ 36 w 45"/>
                <a:gd name="T57" fmla="*/ 37 h 41"/>
                <a:gd name="T58" fmla="*/ 29 w 45"/>
                <a:gd name="T59" fmla="*/ 35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
                <a:gd name="T91" fmla="*/ 0 h 41"/>
                <a:gd name="T92" fmla="*/ 45 w 45"/>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 h="41">
                  <a:moveTo>
                    <a:pt x="29" y="35"/>
                  </a:moveTo>
                  <a:lnTo>
                    <a:pt x="21" y="33"/>
                  </a:lnTo>
                  <a:lnTo>
                    <a:pt x="13" y="27"/>
                  </a:lnTo>
                  <a:lnTo>
                    <a:pt x="5" y="16"/>
                  </a:lnTo>
                  <a:lnTo>
                    <a:pt x="4" y="13"/>
                  </a:lnTo>
                  <a:lnTo>
                    <a:pt x="2" y="13"/>
                  </a:lnTo>
                  <a:lnTo>
                    <a:pt x="0" y="10"/>
                  </a:lnTo>
                  <a:lnTo>
                    <a:pt x="1" y="8"/>
                  </a:lnTo>
                  <a:lnTo>
                    <a:pt x="6" y="13"/>
                  </a:lnTo>
                  <a:lnTo>
                    <a:pt x="9" y="13"/>
                  </a:lnTo>
                  <a:lnTo>
                    <a:pt x="13" y="18"/>
                  </a:lnTo>
                  <a:lnTo>
                    <a:pt x="17" y="20"/>
                  </a:lnTo>
                  <a:lnTo>
                    <a:pt x="21" y="19"/>
                  </a:lnTo>
                  <a:lnTo>
                    <a:pt x="22" y="17"/>
                  </a:lnTo>
                  <a:lnTo>
                    <a:pt x="22" y="15"/>
                  </a:lnTo>
                  <a:lnTo>
                    <a:pt x="21" y="13"/>
                  </a:lnTo>
                  <a:lnTo>
                    <a:pt x="18" y="10"/>
                  </a:lnTo>
                  <a:lnTo>
                    <a:pt x="16" y="7"/>
                  </a:lnTo>
                  <a:lnTo>
                    <a:pt x="16" y="3"/>
                  </a:lnTo>
                  <a:lnTo>
                    <a:pt x="16" y="0"/>
                  </a:lnTo>
                  <a:lnTo>
                    <a:pt x="17" y="0"/>
                  </a:lnTo>
                  <a:lnTo>
                    <a:pt x="18" y="0"/>
                  </a:lnTo>
                  <a:lnTo>
                    <a:pt x="22" y="4"/>
                  </a:lnTo>
                  <a:lnTo>
                    <a:pt x="28" y="10"/>
                  </a:lnTo>
                  <a:lnTo>
                    <a:pt x="31" y="22"/>
                  </a:lnTo>
                  <a:lnTo>
                    <a:pt x="41" y="29"/>
                  </a:lnTo>
                  <a:lnTo>
                    <a:pt x="41" y="34"/>
                  </a:lnTo>
                  <a:lnTo>
                    <a:pt x="44" y="40"/>
                  </a:lnTo>
                  <a:lnTo>
                    <a:pt x="36" y="37"/>
                  </a:lnTo>
                  <a:lnTo>
                    <a:pt x="29" y="35"/>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42" name="Freeform 322"/>
            <p:cNvSpPr>
              <a:spLocks/>
            </p:cNvSpPr>
            <p:nvPr/>
          </p:nvSpPr>
          <p:spPr bwMode="auto">
            <a:xfrm>
              <a:off x="3508" y="2519"/>
              <a:ext cx="17" cy="17"/>
            </a:xfrm>
            <a:custGeom>
              <a:avLst/>
              <a:gdLst>
                <a:gd name="T0" fmla="*/ 0 w 17"/>
                <a:gd name="T1" fmla="*/ 16 h 17"/>
                <a:gd name="T2" fmla="*/ 0 w 17"/>
                <a:gd name="T3" fmla="*/ 16 h 17"/>
                <a:gd name="T4" fmla="*/ 0 w 17"/>
                <a:gd name="T5" fmla="*/ 14 h 17"/>
                <a:gd name="T6" fmla="*/ 0 w 17"/>
                <a:gd name="T7" fmla="*/ 14 h 17"/>
                <a:gd name="T8" fmla="*/ 0 w 17"/>
                <a:gd name="T9" fmla="*/ 12 h 17"/>
                <a:gd name="T10" fmla="*/ 0 w 17"/>
                <a:gd name="T11" fmla="*/ 12 h 17"/>
                <a:gd name="T12" fmla="*/ 0 w 17"/>
                <a:gd name="T13" fmla="*/ 11 h 17"/>
                <a:gd name="T14" fmla="*/ 0 w 17"/>
                <a:gd name="T15" fmla="*/ 11 h 17"/>
                <a:gd name="T16" fmla="*/ 0 w 17"/>
                <a:gd name="T17" fmla="*/ 9 h 17"/>
                <a:gd name="T18" fmla="*/ 0 w 17"/>
                <a:gd name="T19" fmla="*/ 9 h 17"/>
                <a:gd name="T20" fmla="*/ 2 w 17"/>
                <a:gd name="T21" fmla="*/ 7 h 17"/>
                <a:gd name="T22" fmla="*/ 3 w 17"/>
                <a:gd name="T23" fmla="*/ 5 h 17"/>
                <a:gd name="T24" fmla="*/ 3 w 17"/>
                <a:gd name="T25" fmla="*/ 5 h 17"/>
                <a:gd name="T26" fmla="*/ 6 w 17"/>
                <a:gd name="T27" fmla="*/ 3 h 17"/>
                <a:gd name="T28" fmla="*/ 8 w 17"/>
                <a:gd name="T29" fmla="*/ 3 h 17"/>
                <a:gd name="T30" fmla="*/ 10 w 17"/>
                <a:gd name="T31" fmla="*/ 2 h 17"/>
                <a:gd name="T32" fmla="*/ 11 w 17"/>
                <a:gd name="T33" fmla="*/ 0 h 17"/>
                <a:gd name="T34" fmla="*/ 13 w 17"/>
                <a:gd name="T35" fmla="*/ 2 h 17"/>
                <a:gd name="T36" fmla="*/ 13 w 17"/>
                <a:gd name="T37" fmla="*/ 2 h 17"/>
                <a:gd name="T38" fmla="*/ 13 w 17"/>
                <a:gd name="T39" fmla="*/ 2 h 17"/>
                <a:gd name="T40" fmla="*/ 14 w 17"/>
                <a:gd name="T41" fmla="*/ 2 h 17"/>
                <a:gd name="T42" fmla="*/ 14 w 17"/>
                <a:gd name="T43" fmla="*/ 2 h 17"/>
                <a:gd name="T44" fmla="*/ 14 w 17"/>
                <a:gd name="T45" fmla="*/ 3 h 17"/>
                <a:gd name="T46" fmla="*/ 16 w 17"/>
                <a:gd name="T47" fmla="*/ 3 h 17"/>
                <a:gd name="T48" fmla="*/ 16 w 17"/>
                <a:gd name="T49" fmla="*/ 3 h 17"/>
                <a:gd name="T50" fmla="*/ 16 w 17"/>
                <a:gd name="T51" fmla="*/ 3 h 17"/>
                <a:gd name="T52" fmla="*/ 16 w 17"/>
                <a:gd name="T53" fmla="*/ 5 h 17"/>
                <a:gd name="T54" fmla="*/ 16 w 17"/>
                <a:gd name="T55" fmla="*/ 5 h 17"/>
                <a:gd name="T56" fmla="*/ 16 w 17"/>
                <a:gd name="T57" fmla="*/ 7 h 17"/>
                <a:gd name="T58" fmla="*/ 14 w 17"/>
                <a:gd name="T59" fmla="*/ 7 h 17"/>
                <a:gd name="T60" fmla="*/ 14 w 17"/>
                <a:gd name="T61" fmla="*/ 7 h 17"/>
                <a:gd name="T62" fmla="*/ 14 w 17"/>
                <a:gd name="T63" fmla="*/ 7 h 17"/>
                <a:gd name="T64" fmla="*/ 14 w 17"/>
                <a:gd name="T65" fmla="*/ 9 h 17"/>
                <a:gd name="T66" fmla="*/ 13 w 17"/>
                <a:gd name="T67" fmla="*/ 9 h 17"/>
                <a:gd name="T68" fmla="*/ 11 w 17"/>
                <a:gd name="T69" fmla="*/ 11 h 17"/>
                <a:gd name="T70" fmla="*/ 10 w 17"/>
                <a:gd name="T71" fmla="*/ 11 h 17"/>
                <a:gd name="T72" fmla="*/ 8 w 17"/>
                <a:gd name="T73" fmla="*/ 12 h 17"/>
                <a:gd name="T74" fmla="*/ 5 w 17"/>
                <a:gd name="T75" fmla="*/ 12 h 17"/>
                <a:gd name="T76" fmla="*/ 3 w 17"/>
                <a:gd name="T77" fmla="*/ 14 h 17"/>
                <a:gd name="T78" fmla="*/ 2 w 17"/>
                <a:gd name="T79" fmla="*/ 16 h 17"/>
                <a:gd name="T80" fmla="*/ 0 w 17"/>
                <a:gd name="T81" fmla="*/ 16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0" y="16"/>
                  </a:moveTo>
                  <a:lnTo>
                    <a:pt x="0" y="16"/>
                  </a:lnTo>
                  <a:lnTo>
                    <a:pt x="0" y="14"/>
                  </a:lnTo>
                  <a:lnTo>
                    <a:pt x="0" y="12"/>
                  </a:lnTo>
                  <a:lnTo>
                    <a:pt x="0" y="11"/>
                  </a:lnTo>
                  <a:lnTo>
                    <a:pt x="0" y="9"/>
                  </a:lnTo>
                  <a:lnTo>
                    <a:pt x="2" y="7"/>
                  </a:lnTo>
                  <a:lnTo>
                    <a:pt x="3" y="5"/>
                  </a:lnTo>
                  <a:lnTo>
                    <a:pt x="6" y="3"/>
                  </a:lnTo>
                  <a:lnTo>
                    <a:pt x="8" y="3"/>
                  </a:lnTo>
                  <a:lnTo>
                    <a:pt x="10" y="2"/>
                  </a:lnTo>
                  <a:lnTo>
                    <a:pt x="11" y="0"/>
                  </a:lnTo>
                  <a:lnTo>
                    <a:pt x="13" y="2"/>
                  </a:lnTo>
                  <a:lnTo>
                    <a:pt x="14" y="2"/>
                  </a:lnTo>
                  <a:lnTo>
                    <a:pt x="14" y="3"/>
                  </a:lnTo>
                  <a:lnTo>
                    <a:pt x="16" y="3"/>
                  </a:lnTo>
                  <a:lnTo>
                    <a:pt x="16" y="5"/>
                  </a:lnTo>
                  <a:lnTo>
                    <a:pt x="16" y="7"/>
                  </a:lnTo>
                  <a:lnTo>
                    <a:pt x="14" y="7"/>
                  </a:lnTo>
                  <a:lnTo>
                    <a:pt x="14" y="9"/>
                  </a:lnTo>
                  <a:lnTo>
                    <a:pt x="13" y="9"/>
                  </a:lnTo>
                  <a:lnTo>
                    <a:pt x="11" y="11"/>
                  </a:lnTo>
                  <a:lnTo>
                    <a:pt x="10" y="11"/>
                  </a:lnTo>
                  <a:lnTo>
                    <a:pt x="8" y="12"/>
                  </a:lnTo>
                  <a:lnTo>
                    <a:pt x="5" y="12"/>
                  </a:lnTo>
                  <a:lnTo>
                    <a:pt x="3" y="14"/>
                  </a:lnTo>
                  <a:lnTo>
                    <a:pt x="2" y="16"/>
                  </a:lnTo>
                  <a:lnTo>
                    <a:pt x="0"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43" name="Freeform 323"/>
            <p:cNvSpPr>
              <a:spLocks/>
            </p:cNvSpPr>
            <p:nvPr/>
          </p:nvSpPr>
          <p:spPr bwMode="auto">
            <a:xfrm>
              <a:off x="3548" y="2522"/>
              <a:ext cx="17" cy="17"/>
            </a:xfrm>
            <a:custGeom>
              <a:avLst/>
              <a:gdLst>
                <a:gd name="T0" fmla="*/ 16 w 17"/>
                <a:gd name="T1" fmla="*/ 16 h 17"/>
                <a:gd name="T2" fmla="*/ 12 w 17"/>
                <a:gd name="T3" fmla="*/ 16 h 17"/>
                <a:gd name="T4" fmla="*/ 8 w 17"/>
                <a:gd name="T5" fmla="*/ 16 h 17"/>
                <a:gd name="T6" fmla="*/ 4 w 17"/>
                <a:gd name="T7" fmla="*/ 14 h 17"/>
                <a:gd name="T8" fmla="*/ 0 w 17"/>
                <a:gd name="T9" fmla="*/ 12 h 17"/>
                <a:gd name="T10" fmla="*/ 0 w 17"/>
                <a:gd name="T11" fmla="*/ 10 h 17"/>
                <a:gd name="T12" fmla="*/ 0 w 17"/>
                <a:gd name="T13" fmla="*/ 8 h 17"/>
                <a:gd name="T14" fmla="*/ 0 w 17"/>
                <a:gd name="T15" fmla="*/ 6 h 17"/>
                <a:gd name="T16" fmla="*/ 4 w 17"/>
                <a:gd name="T17" fmla="*/ 4 h 17"/>
                <a:gd name="T18" fmla="*/ 4 w 17"/>
                <a:gd name="T19" fmla="*/ 2 h 17"/>
                <a:gd name="T20" fmla="*/ 8 w 17"/>
                <a:gd name="T21" fmla="*/ 0 h 17"/>
                <a:gd name="T22" fmla="*/ 8 w 17"/>
                <a:gd name="T23" fmla="*/ 0 h 17"/>
                <a:gd name="T24" fmla="*/ 12 w 17"/>
                <a:gd name="T25" fmla="*/ 0 h 17"/>
                <a:gd name="T26" fmla="*/ 12 w 17"/>
                <a:gd name="T27" fmla="*/ 2 h 17"/>
                <a:gd name="T28" fmla="*/ 16 w 17"/>
                <a:gd name="T29" fmla="*/ 4 h 17"/>
                <a:gd name="T30" fmla="*/ 16 w 17"/>
                <a:gd name="T31" fmla="*/ 8 h 17"/>
                <a:gd name="T32" fmla="*/ 16 w 17"/>
                <a:gd name="T33" fmla="*/ 12 h 17"/>
                <a:gd name="T34" fmla="*/ 16 w 17"/>
                <a:gd name="T35" fmla="*/ 14 h 17"/>
                <a:gd name="T36" fmla="*/ 16 w 17"/>
                <a:gd name="T37" fmla="*/ 14 h 17"/>
                <a:gd name="T38" fmla="*/ 16 w 17"/>
                <a:gd name="T39" fmla="*/ 14 h 17"/>
                <a:gd name="T40" fmla="*/ 16 w 17"/>
                <a:gd name="T41" fmla="*/ 16 h 17"/>
                <a:gd name="T42" fmla="*/ 16 w 17"/>
                <a:gd name="T43" fmla="*/ 16 h 17"/>
                <a:gd name="T44" fmla="*/ 16 w 17"/>
                <a:gd name="T45" fmla="*/ 16 h 17"/>
                <a:gd name="T46" fmla="*/ 16 w 17"/>
                <a:gd name="T47" fmla="*/ 16 h 17"/>
                <a:gd name="T48" fmla="*/ 16 w 17"/>
                <a:gd name="T49" fmla="*/ 1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16" y="16"/>
                  </a:moveTo>
                  <a:lnTo>
                    <a:pt x="12" y="16"/>
                  </a:lnTo>
                  <a:lnTo>
                    <a:pt x="8" y="16"/>
                  </a:lnTo>
                  <a:lnTo>
                    <a:pt x="4" y="14"/>
                  </a:lnTo>
                  <a:lnTo>
                    <a:pt x="0" y="12"/>
                  </a:lnTo>
                  <a:lnTo>
                    <a:pt x="0" y="10"/>
                  </a:lnTo>
                  <a:lnTo>
                    <a:pt x="0" y="8"/>
                  </a:lnTo>
                  <a:lnTo>
                    <a:pt x="0" y="6"/>
                  </a:lnTo>
                  <a:lnTo>
                    <a:pt x="4" y="4"/>
                  </a:lnTo>
                  <a:lnTo>
                    <a:pt x="4" y="2"/>
                  </a:lnTo>
                  <a:lnTo>
                    <a:pt x="8" y="0"/>
                  </a:lnTo>
                  <a:lnTo>
                    <a:pt x="12" y="0"/>
                  </a:lnTo>
                  <a:lnTo>
                    <a:pt x="12" y="2"/>
                  </a:lnTo>
                  <a:lnTo>
                    <a:pt x="16" y="4"/>
                  </a:lnTo>
                  <a:lnTo>
                    <a:pt x="16" y="8"/>
                  </a:lnTo>
                  <a:lnTo>
                    <a:pt x="16" y="12"/>
                  </a:lnTo>
                  <a:lnTo>
                    <a:pt x="16" y="14"/>
                  </a:lnTo>
                  <a:lnTo>
                    <a:pt x="16"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44" name="Freeform 324"/>
            <p:cNvSpPr>
              <a:spLocks/>
            </p:cNvSpPr>
            <p:nvPr/>
          </p:nvSpPr>
          <p:spPr bwMode="auto">
            <a:xfrm>
              <a:off x="3472" y="2524"/>
              <a:ext cx="17" cy="17"/>
            </a:xfrm>
            <a:custGeom>
              <a:avLst/>
              <a:gdLst>
                <a:gd name="T0" fmla="*/ 0 w 17"/>
                <a:gd name="T1" fmla="*/ 16 h 17"/>
                <a:gd name="T2" fmla="*/ 0 w 17"/>
                <a:gd name="T3" fmla="*/ 14 h 17"/>
                <a:gd name="T4" fmla="*/ 0 w 17"/>
                <a:gd name="T5" fmla="*/ 11 h 17"/>
                <a:gd name="T6" fmla="*/ 2 w 17"/>
                <a:gd name="T7" fmla="*/ 10 h 17"/>
                <a:gd name="T8" fmla="*/ 2 w 17"/>
                <a:gd name="T9" fmla="*/ 8 h 17"/>
                <a:gd name="T10" fmla="*/ 2 w 17"/>
                <a:gd name="T11" fmla="*/ 6 h 17"/>
                <a:gd name="T12" fmla="*/ 2 w 17"/>
                <a:gd name="T13" fmla="*/ 5 h 17"/>
                <a:gd name="T14" fmla="*/ 3 w 17"/>
                <a:gd name="T15" fmla="*/ 3 h 17"/>
                <a:gd name="T16" fmla="*/ 3 w 17"/>
                <a:gd name="T17" fmla="*/ 2 h 17"/>
                <a:gd name="T18" fmla="*/ 5 w 17"/>
                <a:gd name="T19" fmla="*/ 2 h 17"/>
                <a:gd name="T20" fmla="*/ 6 w 17"/>
                <a:gd name="T21" fmla="*/ 0 h 17"/>
                <a:gd name="T22" fmla="*/ 8 w 17"/>
                <a:gd name="T23" fmla="*/ 0 h 17"/>
                <a:gd name="T24" fmla="*/ 10 w 17"/>
                <a:gd name="T25" fmla="*/ 0 h 17"/>
                <a:gd name="T26" fmla="*/ 11 w 17"/>
                <a:gd name="T27" fmla="*/ 0 h 17"/>
                <a:gd name="T28" fmla="*/ 13 w 17"/>
                <a:gd name="T29" fmla="*/ 0 h 17"/>
                <a:gd name="T30" fmla="*/ 14 w 17"/>
                <a:gd name="T31" fmla="*/ 0 h 17"/>
                <a:gd name="T32" fmla="*/ 16 w 17"/>
                <a:gd name="T33" fmla="*/ 0 h 17"/>
                <a:gd name="T34" fmla="*/ 14 w 17"/>
                <a:gd name="T35" fmla="*/ 0 h 17"/>
                <a:gd name="T36" fmla="*/ 14 w 17"/>
                <a:gd name="T37" fmla="*/ 0 h 17"/>
                <a:gd name="T38" fmla="*/ 13 w 17"/>
                <a:gd name="T39" fmla="*/ 0 h 17"/>
                <a:gd name="T40" fmla="*/ 11 w 17"/>
                <a:gd name="T41" fmla="*/ 2 h 17"/>
                <a:gd name="T42" fmla="*/ 11 w 17"/>
                <a:gd name="T43" fmla="*/ 2 h 17"/>
                <a:gd name="T44" fmla="*/ 10 w 17"/>
                <a:gd name="T45" fmla="*/ 3 h 17"/>
                <a:gd name="T46" fmla="*/ 8 w 17"/>
                <a:gd name="T47" fmla="*/ 3 h 17"/>
                <a:gd name="T48" fmla="*/ 8 w 17"/>
                <a:gd name="T49" fmla="*/ 3 h 17"/>
                <a:gd name="T50" fmla="*/ 6 w 17"/>
                <a:gd name="T51" fmla="*/ 5 h 17"/>
                <a:gd name="T52" fmla="*/ 5 w 17"/>
                <a:gd name="T53" fmla="*/ 6 h 17"/>
                <a:gd name="T54" fmla="*/ 5 w 17"/>
                <a:gd name="T55" fmla="*/ 8 h 17"/>
                <a:gd name="T56" fmla="*/ 3 w 17"/>
                <a:gd name="T57" fmla="*/ 10 h 17"/>
                <a:gd name="T58" fmla="*/ 3 w 17"/>
                <a:gd name="T59" fmla="*/ 11 h 17"/>
                <a:gd name="T60" fmla="*/ 2 w 17"/>
                <a:gd name="T61" fmla="*/ 13 h 17"/>
                <a:gd name="T62" fmla="*/ 0 w 17"/>
                <a:gd name="T63" fmla="*/ 14 h 17"/>
                <a:gd name="T64" fmla="*/ 0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0" y="16"/>
                  </a:moveTo>
                  <a:lnTo>
                    <a:pt x="0" y="14"/>
                  </a:lnTo>
                  <a:lnTo>
                    <a:pt x="0" y="11"/>
                  </a:lnTo>
                  <a:lnTo>
                    <a:pt x="2" y="10"/>
                  </a:lnTo>
                  <a:lnTo>
                    <a:pt x="2" y="8"/>
                  </a:lnTo>
                  <a:lnTo>
                    <a:pt x="2" y="6"/>
                  </a:lnTo>
                  <a:lnTo>
                    <a:pt x="2" y="5"/>
                  </a:lnTo>
                  <a:lnTo>
                    <a:pt x="3" y="3"/>
                  </a:lnTo>
                  <a:lnTo>
                    <a:pt x="3" y="2"/>
                  </a:lnTo>
                  <a:lnTo>
                    <a:pt x="5" y="2"/>
                  </a:lnTo>
                  <a:lnTo>
                    <a:pt x="6" y="0"/>
                  </a:lnTo>
                  <a:lnTo>
                    <a:pt x="8" y="0"/>
                  </a:lnTo>
                  <a:lnTo>
                    <a:pt x="10" y="0"/>
                  </a:lnTo>
                  <a:lnTo>
                    <a:pt x="11" y="0"/>
                  </a:lnTo>
                  <a:lnTo>
                    <a:pt x="13" y="0"/>
                  </a:lnTo>
                  <a:lnTo>
                    <a:pt x="14" y="0"/>
                  </a:lnTo>
                  <a:lnTo>
                    <a:pt x="16" y="0"/>
                  </a:lnTo>
                  <a:lnTo>
                    <a:pt x="14" y="0"/>
                  </a:lnTo>
                  <a:lnTo>
                    <a:pt x="13" y="0"/>
                  </a:lnTo>
                  <a:lnTo>
                    <a:pt x="11" y="2"/>
                  </a:lnTo>
                  <a:lnTo>
                    <a:pt x="10" y="3"/>
                  </a:lnTo>
                  <a:lnTo>
                    <a:pt x="8" y="3"/>
                  </a:lnTo>
                  <a:lnTo>
                    <a:pt x="6" y="5"/>
                  </a:lnTo>
                  <a:lnTo>
                    <a:pt x="5" y="6"/>
                  </a:lnTo>
                  <a:lnTo>
                    <a:pt x="5" y="8"/>
                  </a:lnTo>
                  <a:lnTo>
                    <a:pt x="3" y="10"/>
                  </a:lnTo>
                  <a:lnTo>
                    <a:pt x="3" y="11"/>
                  </a:lnTo>
                  <a:lnTo>
                    <a:pt x="2" y="13"/>
                  </a:lnTo>
                  <a:lnTo>
                    <a:pt x="0" y="14"/>
                  </a:lnTo>
                  <a:lnTo>
                    <a:pt x="0"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45" name="Freeform 325"/>
            <p:cNvSpPr>
              <a:spLocks/>
            </p:cNvSpPr>
            <p:nvPr/>
          </p:nvSpPr>
          <p:spPr bwMode="auto">
            <a:xfrm>
              <a:off x="3460" y="2510"/>
              <a:ext cx="17" cy="17"/>
            </a:xfrm>
            <a:custGeom>
              <a:avLst/>
              <a:gdLst>
                <a:gd name="T0" fmla="*/ 11 w 17"/>
                <a:gd name="T1" fmla="*/ 16 h 17"/>
                <a:gd name="T2" fmla="*/ 4 w 17"/>
                <a:gd name="T3" fmla="*/ 6 h 17"/>
                <a:gd name="T4" fmla="*/ 0 w 17"/>
                <a:gd name="T5" fmla="*/ 0 h 17"/>
                <a:gd name="T6" fmla="*/ 5 w 17"/>
                <a:gd name="T7" fmla="*/ 6 h 17"/>
                <a:gd name="T8" fmla="*/ 16 w 17"/>
                <a:gd name="T9" fmla="*/ 12 h 17"/>
                <a:gd name="T10" fmla="*/ 14 w 17"/>
                <a:gd name="T11" fmla="*/ 12 h 17"/>
                <a:gd name="T12" fmla="*/ 11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1" y="16"/>
                  </a:moveTo>
                  <a:lnTo>
                    <a:pt x="4" y="6"/>
                  </a:lnTo>
                  <a:lnTo>
                    <a:pt x="0" y="0"/>
                  </a:lnTo>
                  <a:lnTo>
                    <a:pt x="5" y="6"/>
                  </a:lnTo>
                  <a:lnTo>
                    <a:pt x="16" y="12"/>
                  </a:lnTo>
                  <a:lnTo>
                    <a:pt x="14" y="12"/>
                  </a:lnTo>
                  <a:lnTo>
                    <a:pt x="11" y="16"/>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46" name="Freeform 326"/>
            <p:cNvSpPr>
              <a:spLocks/>
            </p:cNvSpPr>
            <p:nvPr/>
          </p:nvSpPr>
          <p:spPr bwMode="auto">
            <a:xfrm>
              <a:off x="3555" y="2501"/>
              <a:ext cx="17" cy="17"/>
            </a:xfrm>
            <a:custGeom>
              <a:avLst/>
              <a:gdLst>
                <a:gd name="T0" fmla="*/ 0 w 17"/>
                <a:gd name="T1" fmla="*/ 16 h 17"/>
                <a:gd name="T2" fmla="*/ 0 w 17"/>
                <a:gd name="T3" fmla="*/ 14 h 17"/>
                <a:gd name="T4" fmla="*/ 0 w 17"/>
                <a:gd name="T5" fmla="*/ 12 h 17"/>
                <a:gd name="T6" fmla="*/ 0 w 17"/>
                <a:gd name="T7" fmla="*/ 10 h 17"/>
                <a:gd name="T8" fmla="*/ 0 w 17"/>
                <a:gd name="T9" fmla="*/ 8 h 17"/>
                <a:gd name="T10" fmla="*/ 0 w 17"/>
                <a:gd name="T11" fmla="*/ 5 h 17"/>
                <a:gd name="T12" fmla="*/ 0 w 17"/>
                <a:gd name="T13" fmla="*/ 3 h 17"/>
                <a:gd name="T14" fmla="*/ 3 w 17"/>
                <a:gd name="T15" fmla="*/ 1 h 17"/>
                <a:gd name="T16" fmla="*/ 3 w 17"/>
                <a:gd name="T17" fmla="*/ 0 h 17"/>
                <a:gd name="T18" fmla="*/ 5 w 17"/>
                <a:gd name="T19" fmla="*/ 0 h 17"/>
                <a:gd name="T20" fmla="*/ 5 w 17"/>
                <a:gd name="T21" fmla="*/ 0 h 17"/>
                <a:gd name="T22" fmla="*/ 8 w 17"/>
                <a:gd name="T23" fmla="*/ 0 h 17"/>
                <a:gd name="T24" fmla="*/ 8 w 17"/>
                <a:gd name="T25" fmla="*/ 1 h 17"/>
                <a:gd name="T26" fmla="*/ 11 w 17"/>
                <a:gd name="T27" fmla="*/ 1 h 17"/>
                <a:gd name="T28" fmla="*/ 11 w 17"/>
                <a:gd name="T29" fmla="*/ 1 h 17"/>
                <a:gd name="T30" fmla="*/ 13 w 17"/>
                <a:gd name="T31" fmla="*/ 1 h 17"/>
                <a:gd name="T32" fmla="*/ 16 w 17"/>
                <a:gd name="T33" fmla="*/ 2 h 17"/>
                <a:gd name="T34" fmla="*/ 13 w 17"/>
                <a:gd name="T35" fmla="*/ 3 h 17"/>
                <a:gd name="T36" fmla="*/ 11 w 17"/>
                <a:gd name="T37" fmla="*/ 5 h 17"/>
                <a:gd name="T38" fmla="*/ 8 w 17"/>
                <a:gd name="T39" fmla="*/ 6 h 17"/>
                <a:gd name="T40" fmla="*/ 8 w 17"/>
                <a:gd name="T41" fmla="*/ 8 h 17"/>
                <a:gd name="T42" fmla="*/ 5 w 17"/>
                <a:gd name="T43" fmla="*/ 10 h 17"/>
                <a:gd name="T44" fmla="*/ 5 w 17"/>
                <a:gd name="T45" fmla="*/ 12 h 17"/>
                <a:gd name="T46" fmla="*/ 3 w 17"/>
                <a:gd name="T47" fmla="*/ 14 h 17"/>
                <a:gd name="T48" fmla="*/ 0 w 17"/>
                <a:gd name="T49" fmla="*/ 1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16"/>
                  </a:moveTo>
                  <a:lnTo>
                    <a:pt x="0" y="14"/>
                  </a:lnTo>
                  <a:lnTo>
                    <a:pt x="0" y="12"/>
                  </a:lnTo>
                  <a:lnTo>
                    <a:pt x="0" y="10"/>
                  </a:lnTo>
                  <a:lnTo>
                    <a:pt x="0" y="8"/>
                  </a:lnTo>
                  <a:lnTo>
                    <a:pt x="0" y="5"/>
                  </a:lnTo>
                  <a:lnTo>
                    <a:pt x="0" y="3"/>
                  </a:lnTo>
                  <a:lnTo>
                    <a:pt x="3" y="1"/>
                  </a:lnTo>
                  <a:lnTo>
                    <a:pt x="3" y="0"/>
                  </a:lnTo>
                  <a:lnTo>
                    <a:pt x="5" y="0"/>
                  </a:lnTo>
                  <a:lnTo>
                    <a:pt x="8" y="0"/>
                  </a:lnTo>
                  <a:lnTo>
                    <a:pt x="8" y="1"/>
                  </a:lnTo>
                  <a:lnTo>
                    <a:pt x="11" y="1"/>
                  </a:lnTo>
                  <a:lnTo>
                    <a:pt x="13" y="1"/>
                  </a:lnTo>
                  <a:lnTo>
                    <a:pt x="16" y="2"/>
                  </a:lnTo>
                  <a:lnTo>
                    <a:pt x="13" y="3"/>
                  </a:lnTo>
                  <a:lnTo>
                    <a:pt x="11" y="5"/>
                  </a:lnTo>
                  <a:lnTo>
                    <a:pt x="8" y="6"/>
                  </a:lnTo>
                  <a:lnTo>
                    <a:pt x="8" y="8"/>
                  </a:lnTo>
                  <a:lnTo>
                    <a:pt x="5" y="10"/>
                  </a:lnTo>
                  <a:lnTo>
                    <a:pt x="5" y="12"/>
                  </a:lnTo>
                  <a:lnTo>
                    <a:pt x="3" y="14"/>
                  </a:lnTo>
                  <a:lnTo>
                    <a:pt x="0"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47" name="Freeform 327"/>
            <p:cNvSpPr>
              <a:spLocks/>
            </p:cNvSpPr>
            <p:nvPr/>
          </p:nvSpPr>
          <p:spPr bwMode="auto">
            <a:xfrm>
              <a:off x="3437" y="2497"/>
              <a:ext cx="17" cy="17"/>
            </a:xfrm>
            <a:custGeom>
              <a:avLst/>
              <a:gdLst>
                <a:gd name="T0" fmla="*/ 11 w 17"/>
                <a:gd name="T1" fmla="*/ 16 h 17"/>
                <a:gd name="T2" fmla="*/ 0 w 17"/>
                <a:gd name="T3" fmla="*/ 8 h 17"/>
                <a:gd name="T4" fmla="*/ 3 w 17"/>
                <a:gd name="T5" fmla="*/ 3 h 17"/>
                <a:gd name="T6" fmla="*/ 8 w 17"/>
                <a:gd name="T7" fmla="*/ 0 h 17"/>
                <a:gd name="T8" fmla="*/ 16 w 17"/>
                <a:gd name="T9" fmla="*/ 11 h 17"/>
                <a:gd name="T10" fmla="*/ 11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16"/>
                  </a:moveTo>
                  <a:lnTo>
                    <a:pt x="0" y="8"/>
                  </a:lnTo>
                  <a:lnTo>
                    <a:pt x="3" y="3"/>
                  </a:lnTo>
                  <a:lnTo>
                    <a:pt x="8" y="0"/>
                  </a:lnTo>
                  <a:lnTo>
                    <a:pt x="16" y="11"/>
                  </a:lnTo>
                  <a:lnTo>
                    <a:pt x="11" y="16"/>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48" name="Freeform 328"/>
            <p:cNvSpPr>
              <a:spLocks/>
            </p:cNvSpPr>
            <p:nvPr/>
          </p:nvSpPr>
          <p:spPr bwMode="auto">
            <a:xfrm>
              <a:off x="3430" y="2514"/>
              <a:ext cx="17" cy="17"/>
            </a:xfrm>
            <a:custGeom>
              <a:avLst/>
              <a:gdLst>
                <a:gd name="T0" fmla="*/ 16 w 17"/>
                <a:gd name="T1" fmla="*/ 16 h 17"/>
                <a:gd name="T2" fmla="*/ 15 w 17"/>
                <a:gd name="T3" fmla="*/ 15 h 17"/>
                <a:gd name="T4" fmla="*/ 15 w 17"/>
                <a:gd name="T5" fmla="*/ 13 h 17"/>
                <a:gd name="T6" fmla="*/ 13 w 17"/>
                <a:gd name="T7" fmla="*/ 12 h 17"/>
                <a:gd name="T8" fmla="*/ 12 w 17"/>
                <a:gd name="T9" fmla="*/ 11 h 17"/>
                <a:gd name="T10" fmla="*/ 10 w 17"/>
                <a:gd name="T11" fmla="*/ 11 h 17"/>
                <a:gd name="T12" fmla="*/ 10 w 17"/>
                <a:gd name="T13" fmla="*/ 9 h 17"/>
                <a:gd name="T14" fmla="*/ 9 w 17"/>
                <a:gd name="T15" fmla="*/ 8 h 17"/>
                <a:gd name="T16" fmla="*/ 8 w 17"/>
                <a:gd name="T17" fmla="*/ 7 h 17"/>
                <a:gd name="T18" fmla="*/ 6 w 17"/>
                <a:gd name="T19" fmla="*/ 5 h 17"/>
                <a:gd name="T20" fmla="*/ 6 w 17"/>
                <a:gd name="T21" fmla="*/ 5 h 17"/>
                <a:gd name="T22" fmla="*/ 5 w 17"/>
                <a:gd name="T23" fmla="*/ 4 h 17"/>
                <a:gd name="T24" fmla="*/ 3 w 17"/>
                <a:gd name="T25" fmla="*/ 3 h 17"/>
                <a:gd name="T26" fmla="*/ 3 w 17"/>
                <a:gd name="T27" fmla="*/ 3 h 17"/>
                <a:gd name="T28" fmla="*/ 2 w 17"/>
                <a:gd name="T29" fmla="*/ 1 h 17"/>
                <a:gd name="T30" fmla="*/ 2 w 17"/>
                <a:gd name="T31" fmla="*/ 0 h 17"/>
                <a:gd name="T32" fmla="*/ 0 w 17"/>
                <a:gd name="T33" fmla="*/ 0 h 17"/>
                <a:gd name="T34" fmla="*/ 2 w 17"/>
                <a:gd name="T35" fmla="*/ 0 h 17"/>
                <a:gd name="T36" fmla="*/ 2 w 17"/>
                <a:gd name="T37" fmla="*/ 0 h 17"/>
                <a:gd name="T38" fmla="*/ 3 w 17"/>
                <a:gd name="T39" fmla="*/ 0 h 17"/>
                <a:gd name="T40" fmla="*/ 3 w 17"/>
                <a:gd name="T41" fmla="*/ 1 h 17"/>
                <a:gd name="T42" fmla="*/ 3 w 17"/>
                <a:gd name="T43" fmla="*/ 1 h 17"/>
                <a:gd name="T44" fmla="*/ 5 w 17"/>
                <a:gd name="T45" fmla="*/ 3 h 17"/>
                <a:gd name="T46" fmla="*/ 6 w 17"/>
                <a:gd name="T47" fmla="*/ 3 h 17"/>
                <a:gd name="T48" fmla="*/ 6 w 17"/>
                <a:gd name="T49" fmla="*/ 3 h 17"/>
                <a:gd name="T50" fmla="*/ 8 w 17"/>
                <a:gd name="T51" fmla="*/ 4 h 17"/>
                <a:gd name="T52" fmla="*/ 8 w 17"/>
                <a:gd name="T53" fmla="*/ 4 h 17"/>
                <a:gd name="T54" fmla="*/ 8 w 17"/>
                <a:gd name="T55" fmla="*/ 4 h 17"/>
                <a:gd name="T56" fmla="*/ 9 w 17"/>
                <a:gd name="T57" fmla="*/ 5 h 17"/>
                <a:gd name="T58" fmla="*/ 10 w 17"/>
                <a:gd name="T59" fmla="*/ 5 h 17"/>
                <a:gd name="T60" fmla="*/ 10 w 17"/>
                <a:gd name="T61" fmla="*/ 7 h 17"/>
                <a:gd name="T62" fmla="*/ 10 w 17"/>
                <a:gd name="T63" fmla="*/ 7 h 17"/>
                <a:gd name="T64" fmla="*/ 12 w 17"/>
                <a:gd name="T65" fmla="*/ 7 h 17"/>
                <a:gd name="T66" fmla="*/ 12 w 17"/>
                <a:gd name="T67" fmla="*/ 8 h 17"/>
                <a:gd name="T68" fmla="*/ 13 w 17"/>
                <a:gd name="T69" fmla="*/ 9 h 17"/>
                <a:gd name="T70" fmla="*/ 13 w 17"/>
                <a:gd name="T71" fmla="*/ 11 h 17"/>
                <a:gd name="T72" fmla="*/ 15 w 17"/>
                <a:gd name="T73" fmla="*/ 12 h 17"/>
                <a:gd name="T74" fmla="*/ 15 w 17"/>
                <a:gd name="T75" fmla="*/ 13 h 17"/>
                <a:gd name="T76" fmla="*/ 15 w 17"/>
                <a:gd name="T77" fmla="*/ 13 h 17"/>
                <a:gd name="T78" fmla="*/ 16 w 17"/>
                <a:gd name="T79" fmla="*/ 15 h 17"/>
                <a:gd name="T80" fmla="*/ 16 w 17"/>
                <a:gd name="T81" fmla="*/ 16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16" y="16"/>
                  </a:moveTo>
                  <a:lnTo>
                    <a:pt x="15" y="15"/>
                  </a:lnTo>
                  <a:lnTo>
                    <a:pt x="15" y="13"/>
                  </a:lnTo>
                  <a:lnTo>
                    <a:pt x="13" y="12"/>
                  </a:lnTo>
                  <a:lnTo>
                    <a:pt x="12" y="11"/>
                  </a:lnTo>
                  <a:lnTo>
                    <a:pt x="10" y="11"/>
                  </a:lnTo>
                  <a:lnTo>
                    <a:pt x="10" y="9"/>
                  </a:lnTo>
                  <a:lnTo>
                    <a:pt x="9" y="8"/>
                  </a:lnTo>
                  <a:lnTo>
                    <a:pt x="8" y="7"/>
                  </a:lnTo>
                  <a:lnTo>
                    <a:pt x="6" y="5"/>
                  </a:lnTo>
                  <a:lnTo>
                    <a:pt x="5" y="4"/>
                  </a:lnTo>
                  <a:lnTo>
                    <a:pt x="3" y="3"/>
                  </a:lnTo>
                  <a:lnTo>
                    <a:pt x="2" y="1"/>
                  </a:lnTo>
                  <a:lnTo>
                    <a:pt x="2" y="0"/>
                  </a:lnTo>
                  <a:lnTo>
                    <a:pt x="0" y="0"/>
                  </a:lnTo>
                  <a:lnTo>
                    <a:pt x="2" y="0"/>
                  </a:lnTo>
                  <a:lnTo>
                    <a:pt x="3" y="0"/>
                  </a:lnTo>
                  <a:lnTo>
                    <a:pt x="3" y="1"/>
                  </a:lnTo>
                  <a:lnTo>
                    <a:pt x="5" y="3"/>
                  </a:lnTo>
                  <a:lnTo>
                    <a:pt x="6" y="3"/>
                  </a:lnTo>
                  <a:lnTo>
                    <a:pt x="8" y="4"/>
                  </a:lnTo>
                  <a:lnTo>
                    <a:pt x="9" y="5"/>
                  </a:lnTo>
                  <a:lnTo>
                    <a:pt x="10" y="5"/>
                  </a:lnTo>
                  <a:lnTo>
                    <a:pt x="10" y="7"/>
                  </a:lnTo>
                  <a:lnTo>
                    <a:pt x="12" y="7"/>
                  </a:lnTo>
                  <a:lnTo>
                    <a:pt x="12" y="8"/>
                  </a:lnTo>
                  <a:lnTo>
                    <a:pt x="13" y="9"/>
                  </a:lnTo>
                  <a:lnTo>
                    <a:pt x="13" y="11"/>
                  </a:lnTo>
                  <a:lnTo>
                    <a:pt x="15" y="12"/>
                  </a:lnTo>
                  <a:lnTo>
                    <a:pt x="15" y="13"/>
                  </a:lnTo>
                  <a:lnTo>
                    <a:pt x="16" y="15"/>
                  </a:lnTo>
                  <a:lnTo>
                    <a:pt x="16" y="16"/>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49" name="Freeform 329"/>
            <p:cNvSpPr>
              <a:spLocks/>
            </p:cNvSpPr>
            <p:nvPr/>
          </p:nvSpPr>
          <p:spPr bwMode="auto">
            <a:xfrm>
              <a:off x="3454" y="2490"/>
              <a:ext cx="26" cy="19"/>
            </a:xfrm>
            <a:custGeom>
              <a:avLst/>
              <a:gdLst>
                <a:gd name="T0" fmla="*/ 16 w 26"/>
                <a:gd name="T1" fmla="*/ 18 h 19"/>
                <a:gd name="T2" fmla="*/ 13 w 26"/>
                <a:gd name="T3" fmla="*/ 18 h 19"/>
                <a:gd name="T4" fmla="*/ 12 w 26"/>
                <a:gd name="T5" fmla="*/ 17 h 19"/>
                <a:gd name="T6" fmla="*/ 11 w 26"/>
                <a:gd name="T7" fmla="*/ 15 h 19"/>
                <a:gd name="T8" fmla="*/ 9 w 26"/>
                <a:gd name="T9" fmla="*/ 14 h 19"/>
                <a:gd name="T10" fmla="*/ 8 w 26"/>
                <a:gd name="T11" fmla="*/ 13 h 19"/>
                <a:gd name="T12" fmla="*/ 6 w 26"/>
                <a:gd name="T13" fmla="*/ 13 h 19"/>
                <a:gd name="T14" fmla="*/ 6 w 26"/>
                <a:gd name="T15" fmla="*/ 12 h 19"/>
                <a:gd name="T16" fmla="*/ 5 w 26"/>
                <a:gd name="T17" fmla="*/ 11 h 19"/>
                <a:gd name="T18" fmla="*/ 5 w 26"/>
                <a:gd name="T19" fmla="*/ 11 h 19"/>
                <a:gd name="T20" fmla="*/ 5 w 26"/>
                <a:gd name="T21" fmla="*/ 10 h 19"/>
                <a:gd name="T22" fmla="*/ 6 w 26"/>
                <a:gd name="T23" fmla="*/ 10 h 19"/>
                <a:gd name="T24" fmla="*/ 6 w 26"/>
                <a:gd name="T25" fmla="*/ 9 h 19"/>
                <a:gd name="T26" fmla="*/ 6 w 26"/>
                <a:gd name="T27" fmla="*/ 9 h 19"/>
                <a:gd name="T28" fmla="*/ 5 w 26"/>
                <a:gd name="T29" fmla="*/ 10 h 19"/>
                <a:gd name="T30" fmla="*/ 4 w 26"/>
                <a:gd name="T31" fmla="*/ 11 h 19"/>
                <a:gd name="T32" fmla="*/ 3 w 26"/>
                <a:gd name="T33" fmla="*/ 12 h 19"/>
                <a:gd name="T34" fmla="*/ 3 w 26"/>
                <a:gd name="T35" fmla="*/ 13 h 19"/>
                <a:gd name="T36" fmla="*/ 3 w 26"/>
                <a:gd name="T37" fmla="*/ 13 h 19"/>
                <a:gd name="T38" fmla="*/ 1 w 26"/>
                <a:gd name="T39" fmla="*/ 13 h 19"/>
                <a:gd name="T40" fmla="*/ 1 w 26"/>
                <a:gd name="T41" fmla="*/ 13 h 19"/>
                <a:gd name="T42" fmla="*/ 1 w 26"/>
                <a:gd name="T43" fmla="*/ 13 h 19"/>
                <a:gd name="T44" fmla="*/ 0 w 26"/>
                <a:gd name="T45" fmla="*/ 13 h 19"/>
                <a:gd name="T46" fmla="*/ 0 w 26"/>
                <a:gd name="T47" fmla="*/ 13 h 19"/>
                <a:gd name="T48" fmla="*/ 0 w 26"/>
                <a:gd name="T49" fmla="*/ 12 h 19"/>
                <a:gd name="T50" fmla="*/ 0 w 26"/>
                <a:gd name="T51" fmla="*/ 11 h 19"/>
                <a:gd name="T52" fmla="*/ 1 w 26"/>
                <a:gd name="T53" fmla="*/ 10 h 19"/>
                <a:gd name="T54" fmla="*/ 1 w 26"/>
                <a:gd name="T55" fmla="*/ 8 h 19"/>
                <a:gd name="T56" fmla="*/ 2 w 26"/>
                <a:gd name="T57" fmla="*/ 7 h 19"/>
                <a:gd name="T58" fmla="*/ 3 w 26"/>
                <a:gd name="T59" fmla="*/ 5 h 19"/>
                <a:gd name="T60" fmla="*/ 5 w 26"/>
                <a:gd name="T61" fmla="*/ 3 h 19"/>
                <a:gd name="T62" fmla="*/ 7 w 26"/>
                <a:gd name="T63" fmla="*/ 1 h 19"/>
                <a:gd name="T64" fmla="*/ 11 w 26"/>
                <a:gd name="T65" fmla="*/ 2 h 19"/>
                <a:gd name="T66" fmla="*/ 16 w 26"/>
                <a:gd name="T67" fmla="*/ 4 h 19"/>
                <a:gd name="T68" fmla="*/ 21 w 26"/>
                <a:gd name="T69" fmla="*/ 6 h 19"/>
                <a:gd name="T70" fmla="*/ 19 w 26"/>
                <a:gd name="T71" fmla="*/ 7 h 19"/>
                <a:gd name="T72" fmla="*/ 16 w 26"/>
                <a:gd name="T73" fmla="*/ 8 h 19"/>
                <a:gd name="T74" fmla="*/ 14 w 26"/>
                <a:gd name="T75" fmla="*/ 8 h 19"/>
                <a:gd name="T76" fmla="*/ 13 w 26"/>
                <a:gd name="T77" fmla="*/ 9 h 19"/>
                <a:gd name="T78" fmla="*/ 13 w 26"/>
                <a:gd name="T79" fmla="*/ 10 h 19"/>
                <a:gd name="T80" fmla="*/ 13 w 26"/>
                <a:gd name="T81" fmla="*/ 10 h 19"/>
                <a:gd name="T82" fmla="*/ 13 w 26"/>
                <a:gd name="T83" fmla="*/ 11 h 19"/>
                <a:gd name="T84" fmla="*/ 13 w 26"/>
                <a:gd name="T85" fmla="*/ 11 h 19"/>
                <a:gd name="T86" fmla="*/ 13 w 26"/>
                <a:gd name="T87" fmla="*/ 13 h 19"/>
                <a:gd name="T88" fmla="*/ 15 w 26"/>
                <a:gd name="T89" fmla="*/ 13 h 19"/>
                <a:gd name="T90" fmla="*/ 17 w 26"/>
                <a:gd name="T91" fmla="*/ 14 h 19"/>
                <a:gd name="T92" fmla="*/ 19 w 26"/>
                <a:gd name="T93" fmla="*/ 14 h 19"/>
                <a:gd name="T94" fmla="*/ 21 w 26"/>
                <a:gd name="T95" fmla="*/ 14 h 19"/>
                <a:gd name="T96" fmla="*/ 22 w 26"/>
                <a:gd name="T97" fmla="*/ 15 h 19"/>
                <a:gd name="T98" fmla="*/ 23 w 26"/>
                <a:gd name="T99" fmla="*/ 15 h 19"/>
                <a:gd name="T100" fmla="*/ 25 w 26"/>
                <a:gd name="T101" fmla="*/ 15 h 19"/>
                <a:gd name="T102" fmla="*/ 25 w 26"/>
                <a:gd name="T103" fmla="*/ 16 h 19"/>
                <a:gd name="T104" fmla="*/ 25 w 26"/>
                <a:gd name="T105" fmla="*/ 17 h 19"/>
                <a:gd name="T106" fmla="*/ 25 w 26"/>
                <a:gd name="T107" fmla="*/ 18 h 19"/>
                <a:gd name="T108" fmla="*/ 24 w 26"/>
                <a:gd name="T109" fmla="*/ 18 h 19"/>
                <a:gd name="T110" fmla="*/ 23 w 26"/>
                <a:gd name="T111" fmla="*/ 18 h 19"/>
                <a:gd name="T112" fmla="*/ 21 w 26"/>
                <a:gd name="T113" fmla="*/ 18 h 19"/>
                <a:gd name="T114" fmla="*/ 20 w 26"/>
                <a:gd name="T115" fmla="*/ 18 h 19"/>
                <a:gd name="T116" fmla="*/ 18 w 26"/>
                <a:gd name="T117" fmla="*/ 18 h 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
                <a:gd name="T178" fmla="*/ 0 h 19"/>
                <a:gd name="T179" fmla="*/ 26 w 26"/>
                <a:gd name="T180" fmla="*/ 19 h 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 h="19">
                  <a:moveTo>
                    <a:pt x="18" y="18"/>
                  </a:moveTo>
                  <a:lnTo>
                    <a:pt x="17" y="18"/>
                  </a:lnTo>
                  <a:lnTo>
                    <a:pt x="16" y="18"/>
                  </a:lnTo>
                  <a:lnTo>
                    <a:pt x="15" y="18"/>
                  </a:lnTo>
                  <a:lnTo>
                    <a:pt x="13" y="18"/>
                  </a:lnTo>
                  <a:lnTo>
                    <a:pt x="13" y="17"/>
                  </a:lnTo>
                  <a:lnTo>
                    <a:pt x="12" y="17"/>
                  </a:lnTo>
                  <a:lnTo>
                    <a:pt x="11" y="16"/>
                  </a:lnTo>
                  <a:lnTo>
                    <a:pt x="11" y="15"/>
                  </a:lnTo>
                  <a:lnTo>
                    <a:pt x="10" y="15"/>
                  </a:lnTo>
                  <a:lnTo>
                    <a:pt x="9" y="15"/>
                  </a:lnTo>
                  <a:lnTo>
                    <a:pt x="9" y="14"/>
                  </a:lnTo>
                  <a:lnTo>
                    <a:pt x="8" y="14"/>
                  </a:lnTo>
                  <a:lnTo>
                    <a:pt x="8" y="13"/>
                  </a:lnTo>
                  <a:lnTo>
                    <a:pt x="7" y="13"/>
                  </a:lnTo>
                  <a:lnTo>
                    <a:pt x="6" y="13"/>
                  </a:lnTo>
                  <a:lnTo>
                    <a:pt x="6" y="12"/>
                  </a:lnTo>
                  <a:lnTo>
                    <a:pt x="6" y="11"/>
                  </a:lnTo>
                  <a:lnTo>
                    <a:pt x="5" y="11"/>
                  </a:lnTo>
                  <a:lnTo>
                    <a:pt x="5" y="10"/>
                  </a:lnTo>
                  <a:lnTo>
                    <a:pt x="6" y="10"/>
                  </a:lnTo>
                  <a:lnTo>
                    <a:pt x="6" y="9"/>
                  </a:lnTo>
                  <a:lnTo>
                    <a:pt x="6" y="10"/>
                  </a:lnTo>
                  <a:lnTo>
                    <a:pt x="5" y="10"/>
                  </a:lnTo>
                  <a:lnTo>
                    <a:pt x="4" y="10"/>
                  </a:lnTo>
                  <a:lnTo>
                    <a:pt x="4" y="11"/>
                  </a:lnTo>
                  <a:lnTo>
                    <a:pt x="3" y="11"/>
                  </a:lnTo>
                  <a:lnTo>
                    <a:pt x="3" y="12"/>
                  </a:lnTo>
                  <a:lnTo>
                    <a:pt x="3" y="13"/>
                  </a:lnTo>
                  <a:lnTo>
                    <a:pt x="2" y="13"/>
                  </a:lnTo>
                  <a:lnTo>
                    <a:pt x="1" y="13"/>
                  </a:lnTo>
                  <a:lnTo>
                    <a:pt x="0" y="13"/>
                  </a:lnTo>
                  <a:lnTo>
                    <a:pt x="0" y="12"/>
                  </a:lnTo>
                  <a:lnTo>
                    <a:pt x="0" y="11"/>
                  </a:lnTo>
                  <a:lnTo>
                    <a:pt x="0" y="10"/>
                  </a:lnTo>
                  <a:lnTo>
                    <a:pt x="1" y="10"/>
                  </a:lnTo>
                  <a:lnTo>
                    <a:pt x="1" y="9"/>
                  </a:lnTo>
                  <a:lnTo>
                    <a:pt x="1" y="8"/>
                  </a:lnTo>
                  <a:lnTo>
                    <a:pt x="2" y="7"/>
                  </a:lnTo>
                  <a:lnTo>
                    <a:pt x="3" y="6"/>
                  </a:lnTo>
                  <a:lnTo>
                    <a:pt x="3" y="5"/>
                  </a:lnTo>
                  <a:lnTo>
                    <a:pt x="4" y="5"/>
                  </a:lnTo>
                  <a:lnTo>
                    <a:pt x="4" y="4"/>
                  </a:lnTo>
                  <a:lnTo>
                    <a:pt x="5" y="3"/>
                  </a:lnTo>
                  <a:lnTo>
                    <a:pt x="6" y="3"/>
                  </a:lnTo>
                  <a:lnTo>
                    <a:pt x="7" y="1"/>
                  </a:lnTo>
                  <a:lnTo>
                    <a:pt x="8" y="0"/>
                  </a:lnTo>
                  <a:lnTo>
                    <a:pt x="9" y="1"/>
                  </a:lnTo>
                  <a:lnTo>
                    <a:pt x="11" y="2"/>
                  </a:lnTo>
                  <a:lnTo>
                    <a:pt x="13" y="3"/>
                  </a:lnTo>
                  <a:lnTo>
                    <a:pt x="15" y="3"/>
                  </a:lnTo>
                  <a:lnTo>
                    <a:pt x="16" y="4"/>
                  </a:lnTo>
                  <a:lnTo>
                    <a:pt x="18" y="5"/>
                  </a:lnTo>
                  <a:lnTo>
                    <a:pt x="20" y="5"/>
                  </a:lnTo>
                  <a:lnTo>
                    <a:pt x="21" y="6"/>
                  </a:lnTo>
                  <a:lnTo>
                    <a:pt x="20" y="7"/>
                  </a:lnTo>
                  <a:lnTo>
                    <a:pt x="19" y="7"/>
                  </a:lnTo>
                  <a:lnTo>
                    <a:pt x="18" y="7"/>
                  </a:lnTo>
                  <a:lnTo>
                    <a:pt x="17" y="8"/>
                  </a:lnTo>
                  <a:lnTo>
                    <a:pt x="16" y="8"/>
                  </a:lnTo>
                  <a:lnTo>
                    <a:pt x="14" y="8"/>
                  </a:lnTo>
                  <a:lnTo>
                    <a:pt x="13" y="8"/>
                  </a:lnTo>
                  <a:lnTo>
                    <a:pt x="13" y="9"/>
                  </a:lnTo>
                  <a:lnTo>
                    <a:pt x="13" y="10"/>
                  </a:lnTo>
                  <a:lnTo>
                    <a:pt x="13" y="11"/>
                  </a:lnTo>
                  <a:lnTo>
                    <a:pt x="13" y="12"/>
                  </a:lnTo>
                  <a:lnTo>
                    <a:pt x="13" y="13"/>
                  </a:lnTo>
                  <a:lnTo>
                    <a:pt x="14" y="13"/>
                  </a:lnTo>
                  <a:lnTo>
                    <a:pt x="15" y="13"/>
                  </a:lnTo>
                  <a:lnTo>
                    <a:pt x="16" y="14"/>
                  </a:lnTo>
                  <a:lnTo>
                    <a:pt x="17" y="14"/>
                  </a:lnTo>
                  <a:lnTo>
                    <a:pt x="18" y="14"/>
                  </a:lnTo>
                  <a:lnTo>
                    <a:pt x="19" y="14"/>
                  </a:lnTo>
                  <a:lnTo>
                    <a:pt x="20" y="14"/>
                  </a:lnTo>
                  <a:lnTo>
                    <a:pt x="21" y="14"/>
                  </a:lnTo>
                  <a:lnTo>
                    <a:pt x="22" y="15"/>
                  </a:lnTo>
                  <a:lnTo>
                    <a:pt x="23" y="15"/>
                  </a:lnTo>
                  <a:lnTo>
                    <a:pt x="24" y="15"/>
                  </a:lnTo>
                  <a:lnTo>
                    <a:pt x="25" y="15"/>
                  </a:lnTo>
                  <a:lnTo>
                    <a:pt x="25" y="16"/>
                  </a:lnTo>
                  <a:lnTo>
                    <a:pt x="25" y="17"/>
                  </a:lnTo>
                  <a:lnTo>
                    <a:pt x="25" y="18"/>
                  </a:lnTo>
                  <a:lnTo>
                    <a:pt x="24" y="18"/>
                  </a:lnTo>
                  <a:lnTo>
                    <a:pt x="23" y="18"/>
                  </a:lnTo>
                  <a:lnTo>
                    <a:pt x="22" y="18"/>
                  </a:lnTo>
                  <a:lnTo>
                    <a:pt x="21" y="18"/>
                  </a:lnTo>
                  <a:lnTo>
                    <a:pt x="20" y="18"/>
                  </a:lnTo>
                  <a:lnTo>
                    <a:pt x="19" y="18"/>
                  </a:lnTo>
                  <a:lnTo>
                    <a:pt x="18" y="18"/>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50" name="Freeform 330"/>
            <p:cNvSpPr>
              <a:spLocks/>
            </p:cNvSpPr>
            <p:nvPr/>
          </p:nvSpPr>
          <p:spPr bwMode="auto">
            <a:xfrm>
              <a:off x="3543" y="2496"/>
              <a:ext cx="17" cy="18"/>
            </a:xfrm>
            <a:custGeom>
              <a:avLst/>
              <a:gdLst>
                <a:gd name="T0" fmla="*/ 16 w 17"/>
                <a:gd name="T1" fmla="*/ 17 h 18"/>
                <a:gd name="T2" fmla="*/ 0 w 17"/>
                <a:gd name="T3" fmla="*/ 9 h 18"/>
                <a:gd name="T4" fmla="*/ 4 w 17"/>
                <a:gd name="T5" fmla="*/ 0 h 18"/>
                <a:gd name="T6" fmla="*/ 16 w 17"/>
                <a:gd name="T7" fmla="*/ 17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6" y="17"/>
                  </a:moveTo>
                  <a:lnTo>
                    <a:pt x="0" y="9"/>
                  </a:lnTo>
                  <a:lnTo>
                    <a:pt x="4" y="0"/>
                  </a:lnTo>
                  <a:lnTo>
                    <a:pt x="16" y="17"/>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51" name="Freeform 331"/>
            <p:cNvSpPr>
              <a:spLocks/>
            </p:cNvSpPr>
            <p:nvPr/>
          </p:nvSpPr>
          <p:spPr bwMode="auto">
            <a:xfrm>
              <a:off x="3446" y="2504"/>
              <a:ext cx="17" cy="17"/>
            </a:xfrm>
            <a:custGeom>
              <a:avLst/>
              <a:gdLst>
                <a:gd name="T0" fmla="*/ 16 w 17"/>
                <a:gd name="T1" fmla="*/ 11 h 17"/>
                <a:gd name="T2" fmla="*/ 11 w 17"/>
                <a:gd name="T3" fmla="*/ 16 h 17"/>
                <a:gd name="T4" fmla="*/ 10 w 17"/>
                <a:gd name="T5" fmla="*/ 8 h 17"/>
                <a:gd name="T6" fmla="*/ 0 w 17"/>
                <a:gd name="T7" fmla="*/ 0 h 17"/>
                <a:gd name="T8" fmla="*/ 10 w 17"/>
                <a:gd name="T9" fmla="*/ 5 h 17"/>
                <a:gd name="T10" fmla="*/ 16 w 17"/>
                <a:gd name="T11" fmla="*/ 11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1"/>
                  </a:moveTo>
                  <a:lnTo>
                    <a:pt x="11" y="16"/>
                  </a:lnTo>
                  <a:lnTo>
                    <a:pt x="10" y="8"/>
                  </a:lnTo>
                  <a:lnTo>
                    <a:pt x="0" y="0"/>
                  </a:lnTo>
                  <a:lnTo>
                    <a:pt x="10" y="5"/>
                  </a:lnTo>
                  <a:lnTo>
                    <a:pt x="16" y="11"/>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52" name="Freeform 332"/>
            <p:cNvSpPr>
              <a:spLocks/>
            </p:cNvSpPr>
            <p:nvPr/>
          </p:nvSpPr>
          <p:spPr bwMode="auto">
            <a:xfrm>
              <a:off x="3519" y="2502"/>
              <a:ext cx="17" cy="17"/>
            </a:xfrm>
            <a:custGeom>
              <a:avLst/>
              <a:gdLst>
                <a:gd name="T0" fmla="*/ 13 w 17"/>
                <a:gd name="T1" fmla="*/ 16 h 17"/>
                <a:gd name="T2" fmla="*/ 13 w 17"/>
                <a:gd name="T3" fmla="*/ 16 h 17"/>
                <a:gd name="T4" fmla="*/ 10 w 17"/>
                <a:gd name="T5" fmla="*/ 13 h 17"/>
                <a:gd name="T6" fmla="*/ 10 w 17"/>
                <a:gd name="T7" fmla="*/ 11 h 17"/>
                <a:gd name="T8" fmla="*/ 9 w 17"/>
                <a:gd name="T9" fmla="*/ 11 h 17"/>
                <a:gd name="T10" fmla="*/ 6 w 17"/>
                <a:gd name="T11" fmla="*/ 8 h 17"/>
                <a:gd name="T12" fmla="*/ 5 w 17"/>
                <a:gd name="T13" fmla="*/ 5 h 17"/>
                <a:gd name="T14" fmla="*/ 3 w 17"/>
                <a:gd name="T15" fmla="*/ 3 h 17"/>
                <a:gd name="T16" fmla="*/ 0 w 17"/>
                <a:gd name="T17" fmla="*/ 0 h 17"/>
                <a:gd name="T18" fmla="*/ 2 w 17"/>
                <a:gd name="T19" fmla="*/ 0 h 17"/>
                <a:gd name="T20" fmla="*/ 2 w 17"/>
                <a:gd name="T21" fmla="*/ 0 h 17"/>
                <a:gd name="T22" fmla="*/ 2 w 17"/>
                <a:gd name="T23" fmla="*/ 0 h 17"/>
                <a:gd name="T24" fmla="*/ 2 w 17"/>
                <a:gd name="T25" fmla="*/ 0 h 17"/>
                <a:gd name="T26" fmla="*/ 2 w 17"/>
                <a:gd name="T27" fmla="*/ 0 h 17"/>
                <a:gd name="T28" fmla="*/ 3 w 17"/>
                <a:gd name="T29" fmla="*/ 0 h 17"/>
                <a:gd name="T30" fmla="*/ 3 w 17"/>
                <a:gd name="T31" fmla="*/ 0 h 17"/>
                <a:gd name="T32" fmla="*/ 3 w 17"/>
                <a:gd name="T33" fmla="*/ 0 h 17"/>
                <a:gd name="T34" fmla="*/ 6 w 17"/>
                <a:gd name="T35" fmla="*/ 0 h 17"/>
                <a:gd name="T36" fmla="*/ 8 w 17"/>
                <a:gd name="T37" fmla="*/ 3 h 17"/>
                <a:gd name="T38" fmla="*/ 9 w 17"/>
                <a:gd name="T39" fmla="*/ 3 h 17"/>
                <a:gd name="T40" fmla="*/ 10 w 17"/>
                <a:gd name="T41" fmla="*/ 5 h 17"/>
                <a:gd name="T42" fmla="*/ 12 w 17"/>
                <a:gd name="T43" fmla="*/ 8 h 17"/>
                <a:gd name="T44" fmla="*/ 13 w 17"/>
                <a:gd name="T45" fmla="*/ 11 h 17"/>
                <a:gd name="T46" fmla="*/ 15 w 17"/>
                <a:gd name="T47" fmla="*/ 13 h 17"/>
                <a:gd name="T48" fmla="*/ 16 w 17"/>
                <a:gd name="T49" fmla="*/ 16 h 17"/>
                <a:gd name="T50" fmla="*/ 16 w 17"/>
                <a:gd name="T51" fmla="*/ 16 h 17"/>
                <a:gd name="T52" fmla="*/ 15 w 17"/>
                <a:gd name="T53" fmla="*/ 16 h 17"/>
                <a:gd name="T54" fmla="*/ 15 w 17"/>
                <a:gd name="T55" fmla="*/ 16 h 17"/>
                <a:gd name="T56" fmla="*/ 15 w 17"/>
                <a:gd name="T57" fmla="*/ 16 h 17"/>
                <a:gd name="T58" fmla="*/ 15 w 17"/>
                <a:gd name="T59" fmla="*/ 16 h 17"/>
                <a:gd name="T60" fmla="*/ 15 w 17"/>
                <a:gd name="T61" fmla="*/ 16 h 17"/>
                <a:gd name="T62" fmla="*/ 13 w 17"/>
                <a:gd name="T63" fmla="*/ 16 h 17"/>
                <a:gd name="T64" fmla="*/ 13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3" y="16"/>
                  </a:moveTo>
                  <a:lnTo>
                    <a:pt x="13" y="16"/>
                  </a:lnTo>
                  <a:lnTo>
                    <a:pt x="10" y="13"/>
                  </a:lnTo>
                  <a:lnTo>
                    <a:pt x="10" y="11"/>
                  </a:lnTo>
                  <a:lnTo>
                    <a:pt x="9" y="11"/>
                  </a:lnTo>
                  <a:lnTo>
                    <a:pt x="6" y="8"/>
                  </a:lnTo>
                  <a:lnTo>
                    <a:pt x="5" y="5"/>
                  </a:lnTo>
                  <a:lnTo>
                    <a:pt x="3" y="3"/>
                  </a:lnTo>
                  <a:lnTo>
                    <a:pt x="0" y="0"/>
                  </a:lnTo>
                  <a:lnTo>
                    <a:pt x="2" y="0"/>
                  </a:lnTo>
                  <a:lnTo>
                    <a:pt x="3" y="0"/>
                  </a:lnTo>
                  <a:lnTo>
                    <a:pt x="6" y="0"/>
                  </a:lnTo>
                  <a:lnTo>
                    <a:pt x="8" y="3"/>
                  </a:lnTo>
                  <a:lnTo>
                    <a:pt x="9" y="3"/>
                  </a:lnTo>
                  <a:lnTo>
                    <a:pt x="10" y="5"/>
                  </a:lnTo>
                  <a:lnTo>
                    <a:pt x="12" y="8"/>
                  </a:lnTo>
                  <a:lnTo>
                    <a:pt x="13" y="11"/>
                  </a:lnTo>
                  <a:lnTo>
                    <a:pt x="15" y="13"/>
                  </a:lnTo>
                  <a:lnTo>
                    <a:pt x="16" y="16"/>
                  </a:lnTo>
                  <a:lnTo>
                    <a:pt x="15" y="16"/>
                  </a:lnTo>
                  <a:lnTo>
                    <a:pt x="13"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53" name="Freeform 333"/>
            <p:cNvSpPr>
              <a:spLocks/>
            </p:cNvSpPr>
            <p:nvPr/>
          </p:nvSpPr>
          <p:spPr bwMode="auto">
            <a:xfrm>
              <a:off x="3460" y="2477"/>
              <a:ext cx="34" cy="29"/>
            </a:xfrm>
            <a:custGeom>
              <a:avLst/>
              <a:gdLst>
                <a:gd name="T0" fmla="*/ 20 w 34"/>
                <a:gd name="T1" fmla="*/ 28 h 29"/>
                <a:gd name="T2" fmla="*/ 18 w 34"/>
                <a:gd name="T3" fmla="*/ 27 h 29"/>
                <a:gd name="T4" fmla="*/ 17 w 34"/>
                <a:gd name="T5" fmla="*/ 27 h 29"/>
                <a:gd name="T6" fmla="*/ 17 w 34"/>
                <a:gd name="T7" fmla="*/ 27 h 29"/>
                <a:gd name="T8" fmla="*/ 17 w 34"/>
                <a:gd name="T9" fmla="*/ 27 h 29"/>
                <a:gd name="T10" fmla="*/ 17 w 34"/>
                <a:gd name="T11" fmla="*/ 26 h 29"/>
                <a:gd name="T12" fmla="*/ 18 w 34"/>
                <a:gd name="T13" fmla="*/ 24 h 29"/>
                <a:gd name="T14" fmla="*/ 19 w 34"/>
                <a:gd name="T15" fmla="*/ 23 h 29"/>
                <a:gd name="T16" fmla="*/ 19 w 34"/>
                <a:gd name="T17" fmla="*/ 22 h 29"/>
                <a:gd name="T18" fmla="*/ 19 w 34"/>
                <a:gd name="T19" fmla="*/ 21 h 29"/>
                <a:gd name="T20" fmla="*/ 19 w 34"/>
                <a:gd name="T21" fmla="*/ 19 h 29"/>
                <a:gd name="T22" fmla="*/ 17 w 34"/>
                <a:gd name="T23" fmla="*/ 19 h 29"/>
                <a:gd name="T24" fmla="*/ 15 w 34"/>
                <a:gd name="T25" fmla="*/ 18 h 29"/>
                <a:gd name="T26" fmla="*/ 12 w 34"/>
                <a:gd name="T27" fmla="*/ 18 h 29"/>
                <a:gd name="T28" fmla="*/ 10 w 34"/>
                <a:gd name="T29" fmla="*/ 19 h 29"/>
                <a:gd name="T30" fmla="*/ 7 w 34"/>
                <a:gd name="T31" fmla="*/ 18 h 29"/>
                <a:gd name="T32" fmla="*/ 5 w 34"/>
                <a:gd name="T33" fmla="*/ 19 h 29"/>
                <a:gd name="T34" fmla="*/ 2 w 34"/>
                <a:gd name="T35" fmla="*/ 21 h 29"/>
                <a:gd name="T36" fmla="*/ 0 w 34"/>
                <a:gd name="T37" fmla="*/ 21 h 29"/>
                <a:gd name="T38" fmla="*/ 0 w 34"/>
                <a:gd name="T39" fmla="*/ 20 h 29"/>
                <a:gd name="T40" fmla="*/ 0 w 34"/>
                <a:gd name="T41" fmla="*/ 18 h 29"/>
                <a:gd name="T42" fmla="*/ 0 w 34"/>
                <a:gd name="T43" fmla="*/ 17 h 29"/>
                <a:gd name="T44" fmla="*/ 1 w 34"/>
                <a:gd name="T45" fmla="*/ 15 h 29"/>
                <a:gd name="T46" fmla="*/ 1 w 34"/>
                <a:gd name="T47" fmla="*/ 14 h 29"/>
                <a:gd name="T48" fmla="*/ 2 w 34"/>
                <a:gd name="T49" fmla="*/ 13 h 29"/>
                <a:gd name="T50" fmla="*/ 2 w 34"/>
                <a:gd name="T51" fmla="*/ 11 h 29"/>
                <a:gd name="T52" fmla="*/ 4 w 34"/>
                <a:gd name="T53" fmla="*/ 10 h 29"/>
                <a:gd name="T54" fmla="*/ 7 w 34"/>
                <a:gd name="T55" fmla="*/ 8 h 29"/>
                <a:gd name="T56" fmla="*/ 12 w 34"/>
                <a:gd name="T57" fmla="*/ 6 h 29"/>
                <a:gd name="T58" fmla="*/ 16 w 34"/>
                <a:gd name="T59" fmla="*/ 4 h 29"/>
                <a:gd name="T60" fmla="*/ 22 w 34"/>
                <a:gd name="T61" fmla="*/ 3 h 29"/>
                <a:gd name="T62" fmla="*/ 27 w 34"/>
                <a:gd name="T63" fmla="*/ 1 h 29"/>
                <a:gd name="T64" fmla="*/ 29 w 34"/>
                <a:gd name="T65" fmla="*/ 1 h 29"/>
                <a:gd name="T66" fmla="*/ 30 w 34"/>
                <a:gd name="T67" fmla="*/ 1 h 29"/>
                <a:gd name="T68" fmla="*/ 32 w 34"/>
                <a:gd name="T69" fmla="*/ 2 h 29"/>
                <a:gd name="T70" fmla="*/ 32 w 34"/>
                <a:gd name="T71" fmla="*/ 4 h 29"/>
                <a:gd name="T72" fmla="*/ 33 w 34"/>
                <a:gd name="T73" fmla="*/ 5 h 29"/>
                <a:gd name="T74" fmla="*/ 33 w 34"/>
                <a:gd name="T75" fmla="*/ 7 h 29"/>
                <a:gd name="T76" fmla="*/ 33 w 34"/>
                <a:gd name="T77" fmla="*/ 7 h 29"/>
                <a:gd name="T78" fmla="*/ 33 w 34"/>
                <a:gd name="T79" fmla="*/ 9 h 29"/>
                <a:gd name="T80" fmla="*/ 33 w 34"/>
                <a:gd name="T81" fmla="*/ 10 h 29"/>
                <a:gd name="T82" fmla="*/ 33 w 34"/>
                <a:gd name="T83" fmla="*/ 11 h 29"/>
                <a:gd name="T84" fmla="*/ 33 w 34"/>
                <a:gd name="T85" fmla="*/ 13 h 29"/>
                <a:gd name="T86" fmla="*/ 32 w 34"/>
                <a:gd name="T87" fmla="*/ 14 h 29"/>
                <a:gd name="T88" fmla="*/ 31 w 34"/>
                <a:gd name="T89" fmla="*/ 16 h 29"/>
                <a:gd name="T90" fmla="*/ 31 w 34"/>
                <a:gd name="T91" fmla="*/ 17 h 29"/>
                <a:gd name="T92" fmla="*/ 30 w 34"/>
                <a:gd name="T93" fmla="*/ 17 h 29"/>
                <a:gd name="T94" fmla="*/ 30 w 34"/>
                <a:gd name="T95" fmla="*/ 17 h 29"/>
                <a:gd name="T96" fmla="*/ 28 w 34"/>
                <a:gd name="T97" fmla="*/ 19 h 29"/>
                <a:gd name="T98" fmla="*/ 26 w 34"/>
                <a:gd name="T99" fmla="*/ 21 h 29"/>
                <a:gd name="T100" fmla="*/ 25 w 34"/>
                <a:gd name="T101" fmla="*/ 24 h 29"/>
                <a:gd name="T102" fmla="*/ 22 w 34"/>
                <a:gd name="T103" fmla="*/ 26 h 29"/>
                <a:gd name="T104" fmla="*/ 21 w 34"/>
                <a:gd name="T105" fmla="*/ 27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
                <a:gd name="T160" fmla="*/ 0 h 29"/>
                <a:gd name="T161" fmla="*/ 34 w 34"/>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 h="29">
                  <a:moveTo>
                    <a:pt x="20" y="28"/>
                  </a:moveTo>
                  <a:lnTo>
                    <a:pt x="20" y="28"/>
                  </a:lnTo>
                  <a:lnTo>
                    <a:pt x="19" y="28"/>
                  </a:lnTo>
                  <a:lnTo>
                    <a:pt x="19" y="27"/>
                  </a:lnTo>
                  <a:lnTo>
                    <a:pt x="18" y="27"/>
                  </a:lnTo>
                  <a:lnTo>
                    <a:pt x="17" y="27"/>
                  </a:lnTo>
                  <a:lnTo>
                    <a:pt x="17" y="26"/>
                  </a:lnTo>
                  <a:lnTo>
                    <a:pt x="17" y="25"/>
                  </a:lnTo>
                  <a:lnTo>
                    <a:pt x="18" y="24"/>
                  </a:lnTo>
                  <a:lnTo>
                    <a:pt x="19" y="23"/>
                  </a:lnTo>
                  <a:lnTo>
                    <a:pt x="19" y="22"/>
                  </a:lnTo>
                  <a:lnTo>
                    <a:pt x="19" y="21"/>
                  </a:lnTo>
                  <a:lnTo>
                    <a:pt x="19" y="20"/>
                  </a:lnTo>
                  <a:lnTo>
                    <a:pt x="19" y="19"/>
                  </a:lnTo>
                  <a:lnTo>
                    <a:pt x="18" y="19"/>
                  </a:lnTo>
                  <a:lnTo>
                    <a:pt x="17" y="19"/>
                  </a:lnTo>
                  <a:lnTo>
                    <a:pt x="16" y="19"/>
                  </a:lnTo>
                  <a:lnTo>
                    <a:pt x="15" y="19"/>
                  </a:lnTo>
                  <a:lnTo>
                    <a:pt x="15" y="18"/>
                  </a:lnTo>
                  <a:lnTo>
                    <a:pt x="14" y="18"/>
                  </a:lnTo>
                  <a:lnTo>
                    <a:pt x="12" y="18"/>
                  </a:lnTo>
                  <a:lnTo>
                    <a:pt x="11" y="19"/>
                  </a:lnTo>
                  <a:lnTo>
                    <a:pt x="10" y="19"/>
                  </a:lnTo>
                  <a:lnTo>
                    <a:pt x="9" y="19"/>
                  </a:lnTo>
                  <a:lnTo>
                    <a:pt x="8" y="18"/>
                  </a:lnTo>
                  <a:lnTo>
                    <a:pt x="7" y="18"/>
                  </a:lnTo>
                  <a:lnTo>
                    <a:pt x="5" y="19"/>
                  </a:lnTo>
                  <a:lnTo>
                    <a:pt x="4" y="20"/>
                  </a:lnTo>
                  <a:lnTo>
                    <a:pt x="3" y="20"/>
                  </a:lnTo>
                  <a:lnTo>
                    <a:pt x="2" y="21"/>
                  </a:lnTo>
                  <a:lnTo>
                    <a:pt x="1" y="21"/>
                  </a:lnTo>
                  <a:lnTo>
                    <a:pt x="0" y="21"/>
                  </a:lnTo>
                  <a:lnTo>
                    <a:pt x="0" y="20"/>
                  </a:lnTo>
                  <a:lnTo>
                    <a:pt x="0" y="19"/>
                  </a:lnTo>
                  <a:lnTo>
                    <a:pt x="0" y="18"/>
                  </a:lnTo>
                  <a:lnTo>
                    <a:pt x="0" y="17"/>
                  </a:lnTo>
                  <a:lnTo>
                    <a:pt x="0" y="16"/>
                  </a:lnTo>
                  <a:lnTo>
                    <a:pt x="1" y="15"/>
                  </a:lnTo>
                  <a:lnTo>
                    <a:pt x="1" y="14"/>
                  </a:lnTo>
                  <a:lnTo>
                    <a:pt x="1" y="13"/>
                  </a:lnTo>
                  <a:lnTo>
                    <a:pt x="2" y="13"/>
                  </a:lnTo>
                  <a:lnTo>
                    <a:pt x="2" y="12"/>
                  </a:lnTo>
                  <a:lnTo>
                    <a:pt x="2" y="11"/>
                  </a:lnTo>
                  <a:lnTo>
                    <a:pt x="3" y="10"/>
                  </a:lnTo>
                  <a:lnTo>
                    <a:pt x="4" y="10"/>
                  </a:lnTo>
                  <a:lnTo>
                    <a:pt x="5" y="9"/>
                  </a:lnTo>
                  <a:lnTo>
                    <a:pt x="7" y="8"/>
                  </a:lnTo>
                  <a:lnTo>
                    <a:pt x="9" y="7"/>
                  </a:lnTo>
                  <a:lnTo>
                    <a:pt x="10" y="7"/>
                  </a:lnTo>
                  <a:lnTo>
                    <a:pt x="12" y="6"/>
                  </a:lnTo>
                  <a:lnTo>
                    <a:pt x="13" y="6"/>
                  </a:lnTo>
                  <a:lnTo>
                    <a:pt x="15" y="5"/>
                  </a:lnTo>
                  <a:lnTo>
                    <a:pt x="16" y="4"/>
                  </a:lnTo>
                  <a:lnTo>
                    <a:pt x="18" y="4"/>
                  </a:lnTo>
                  <a:lnTo>
                    <a:pt x="20" y="4"/>
                  </a:lnTo>
                  <a:lnTo>
                    <a:pt x="22" y="3"/>
                  </a:lnTo>
                  <a:lnTo>
                    <a:pt x="23" y="2"/>
                  </a:lnTo>
                  <a:lnTo>
                    <a:pt x="25" y="1"/>
                  </a:lnTo>
                  <a:lnTo>
                    <a:pt x="27" y="1"/>
                  </a:lnTo>
                  <a:lnTo>
                    <a:pt x="28" y="0"/>
                  </a:lnTo>
                  <a:lnTo>
                    <a:pt x="29" y="1"/>
                  </a:lnTo>
                  <a:lnTo>
                    <a:pt x="30" y="1"/>
                  </a:lnTo>
                  <a:lnTo>
                    <a:pt x="31" y="2"/>
                  </a:lnTo>
                  <a:lnTo>
                    <a:pt x="32" y="2"/>
                  </a:lnTo>
                  <a:lnTo>
                    <a:pt x="32" y="3"/>
                  </a:lnTo>
                  <a:lnTo>
                    <a:pt x="32" y="4"/>
                  </a:lnTo>
                  <a:lnTo>
                    <a:pt x="33" y="5"/>
                  </a:lnTo>
                  <a:lnTo>
                    <a:pt x="33" y="6"/>
                  </a:lnTo>
                  <a:lnTo>
                    <a:pt x="33" y="7"/>
                  </a:lnTo>
                  <a:lnTo>
                    <a:pt x="33" y="8"/>
                  </a:lnTo>
                  <a:lnTo>
                    <a:pt x="33" y="9"/>
                  </a:lnTo>
                  <a:lnTo>
                    <a:pt x="33" y="10"/>
                  </a:lnTo>
                  <a:lnTo>
                    <a:pt x="33" y="11"/>
                  </a:lnTo>
                  <a:lnTo>
                    <a:pt x="33" y="12"/>
                  </a:lnTo>
                  <a:lnTo>
                    <a:pt x="33" y="13"/>
                  </a:lnTo>
                  <a:lnTo>
                    <a:pt x="32" y="13"/>
                  </a:lnTo>
                  <a:lnTo>
                    <a:pt x="32" y="14"/>
                  </a:lnTo>
                  <a:lnTo>
                    <a:pt x="32" y="15"/>
                  </a:lnTo>
                  <a:lnTo>
                    <a:pt x="31" y="16"/>
                  </a:lnTo>
                  <a:lnTo>
                    <a:pt x="31" y="17"/>
                  </a:lnTo>
                  <a:lnTo>
                    <a:pt x="31" y="18"/>
                  </a:lnTo>
                  <a:lnTo>
                    <a:pt x="31" y="17"/>
                  </a:lnTo>
                  <a:lnTo>
                    <a:pt x="30" y="17"/>
                  </a:lnTo>
                  <a:lnTo>
                    <a:pt x="30" y="18"/>
                  </a:lnTo>
                  <a:lnTo>
                    <a:pt x="28" y="19"/>
                  </a:lnTo>
                  <a:lnTo>
                    <a:pt x="27" y="20"/>
                  </a:lnTo>
                  <a:lnTo>
                    <a:pt x="27" y="21"/>
                  </a:lnTo>
                  <a:lnTo>
                    <a:pt x="26" y="21"/>
                  </a:lnTo>
                  <a:lnTo>
                    <a:pt x="26" y="23"/>
                  </a:lnTo>
                  <a:lnTo>
                    <a:pt x="25" y="24"/>
                  </a:lnTo>
                  <a:lnTo>
                    <a:pt x="24" y="25"/>
                  </a:lnTo>
                  <a:lnTo>
                    <a:pt x="23" y="26"/>
                  </a:lnTo>
                  <a:lnTo>
                    <a:pt x="22" y="26"/>
                  </a:lnTo>
                  <a:lnTo>
                    <a:pt x="22" y="27"/>
                  </a:lnTo>
                  <a:lnTo>
                    <a:pt x="21" y="27"/>
                  </a:lnTo>
                  <a:lnTo>
                    <a:pt x="20" y="27"/>
                  </a:lnTo>
                  <a:lnTo>
                    <a:pt x="20" y="28"/>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54" name="Freeform 334"/>
            <p:cNvSpPr>
              <a:spLocks/>
            </p:cNvSpPr>
            <p:nvPr/>
          </p:nvSpPr>
          <p:spPr bwMode="auto">
            <a:xfrm>
              <a:off x="3456" y="2481"/>
              <a:ext cx="36" cy="20"/>
            </a:xfrm>
            <a:custGeom>
              <a:avLst/>
              <a:gdLst>
                <a:gd name="T0" fmla="*/ 1 w 36"/>
                <a:gd name="T1" fmla="*/ 16 h 20"/>
                <a:gd name="T2" fmla="*/ 2 w 36"/>
                <a:gd name="T3" fmla="*/ 14 h 20"/>
                <a:gd name="T4" fmla="*/ 4 w 36"/>
                <a:gd name="T5" fmla="*/ 13 h 20"/>
                <a:gd name="T6" fmla="*/ 5 w 36"/>
                <a:gd name="T7" fmla="*/ 12 h 20"/>
                <a:gd name="T8" fmla="*/ 6 w 36"/>
                <a:gd name="T9" fmla="*/ 10 h 20"/>
                <a:gd name="T10" fmla="*/ 7 w 36"/>
                <a:gd name="T11" fmla="*/ 10 h 20"/>
                <a:gd name="T12" fmla="*/ 9 w 36"/>
                <a:gd name="T13" fmla="*/ 9 h 20"/>
                <a:gd name="T14" fmla="*/ 11 w 36"/>
                <a:gd name="T15" fmla="*/ 8 h 20"/>
                <a:gd name="T16" fmla="*/ 11 w 36"/>
                <a:gd name="T17" fmla="*/ 7 h 20"/>
                <a:gd name="T18" fmla="*/ 13 w 36"/>
                <a:gd name="T19" fmla="*/ 7 h 20"/>
                <a:gd name="T20" fmla="*/ 14 w 36"/>
                <a:gd name="T21" fmla="*/ 6 h 20"/>
                <a:gd name="T22" fmla="*/ 19 w 36"/>
                <a:gd name="T23" fmla="*/ 4 h 20"/>
                <a:gd name="T24" fmla="*/ 24 w 36"/>
                <a:gd name="T25" fmla="*/ 1 h 20"/>
                <a:gd name="T26" fmla="*/ 28 w 36"/>
                <a:gd name="T27" fmla="*/ 0 h 20"/>
                <a:gd name="T28" fmla="*/ 30 w 36"/>
                <a:gd name="T29" fmla="*/ 0 h 20"/>
                <a:gd name="T30" fmla="*/ 32 w 36"/>
                <a:gd name="T31" fmla="*/ 0 h 20"/>
                <a:gd name="T32" fmla="*/ 34 w 36"/>
                <a:gd name="T33" fmla="*/ 2 h 20"/>
                <a:gd name="T34" fmla="*/ 34 w 36"/>
                <a:gd name="T35" fmla="*/ 4 h 20"/>
                <a:gd name="T36" fmla="*/ 35 w 36"/>
                <a:gd name="T37" fmla="*/ 5 h 20"/>
                <a:gd name="T38" fmla="*/ 33 w 36"/>
                <a:gd name="T39" fmla="*/ 8 h 20"/>
                <a:gd name="T40" fmla="*/ 32 w 36"/>
                <a:gd name="T41" fmla="*/ 11 h 20"/>
                <a:gd name="T42" fmla="*/ 31 w 36"/>
                <a:gd name="T43" fmla="*/ 13 h 20"/>
                <a:gd name="T44" fmla="*/ 30 w 36"/>
                <a:gd name="T45" fmla="*/ 15 h 20"/>
                <a:gd name="T46" fmla="*/ 28 w 36"/>
                <a:gd name="T47" fmla="*/ 16 h 20"/>
                <a:gd name="T48" fmla="*/ 27 w 36"/>
                <a:gd name="T49" fmla="*/ 16 h 20"/>
                <a:gd name="T50" fmla="*/ 25 w 36"/>
                <a:gd name="T51" fmla="*/ 16 h 20"/>
                <a:gd name="T52" fmla="*/ 25 w 36"/>
                <a:gd name="T53" fmla="*/ 16 h 20"/>
                <a:gd name="T54" fmla="*/ 25 w 36"/>
                <a:gd name="T55" fmla="*/ 13 h 20"/>
                <a:gd name="T56" fmla="*/ 26 w 36"/>
                <a:gd name="T57" fmla="*/ 10 h 20"/>
                <a:gd name="T58" fmla="*/ 26 w 36"/>
                <a:gd name="T59" fmla="*/ 9 h 20"/>
                <a:gd name="T60" fmla="*/ 24 w 36"/>
                <a:gd name="T61" fmla="*/ 9 h 20"/>
                <a:gd name="T62" fmla="*/ 23 w 36"/>
                <a:gd name="T63" fmla="*/ 9 h 20"/>
                <a:gd name="T64" fmla="*/ 21 w 36"/>
                <a:gd name="T65" fmla="*/ 9 h 20"/>
                <a:gd name="T66" fmla="*/ 18 w 36"/>
                <a:gd name="T67" fmla="*/ 9 h 20"/>
                <a:gd name="T68" fmla="*/ 16 w 36"/>
                <a:gd name="T69" fmla="*/ 9 h 20"/>
                <a:gd name="T70" fmla="*/ 14 w 36"/>
                <a:gd name="T71" fmla="*/ 10 h 20"/>
                <a:gd name="T72" fmla="*/ 13 w 36"/>
                <a:gd name="T73" fmla="*/ 10 h 20"/>
                <a:gd name="T74" fmla="*/ 11 w 36"/>
                <a:gd name="T75" fmla="*/ 10 h 20"/>
                <a:gd name="T76" fmla="*/ 9 w 36"/>
                <a:gd name="T77" fmla="*/ 12 h 20"/>
                <a:gd name="T78" fmla="*/ 7 w 36"/>
                <a:gd name="T79" fmla="*/ 13 h 20"/>
                <a:gd name="T80" fmla="*/ 6 w 36"/>
                <a:gd name="T81" fmla="*/ 14 h 20"/>
                <a:gd name="T82" fmla="*/ 5 w 36"/>
                <a:gd name="T83" fmla="*/ 14 h 20"/>
                <a:gd name="T84" fmla="*/ 4 w 36"/>
                <a:gd name="T85" fmla="*/ 13 h 20"/>
                <a:gd name="T86" fmla="*/ 4 w 36"/>
                <a:gd name="T87" fmla="*/ 14 h 20"/>
                <a:gd name="T88" fmla="*/ 4 w 36"/>
                <a:gd name="T89" fmla="*/ 15 h 20"/>
                <a:gd name="T90" fmla="*/ 4 w 36"/>
                <a:gd name="T91" fmla="*/ 15 h 20"/>
                <a:gd name="T92" fmla="*/ 4 w 36"/>
                <a:gd name="T93" fmla="*/ 16 h 20"/>
                <a:gd name="T94" fmla="*/ 3 w 36"/>
                <a:gd name="T95" fmla="*/ 17 h 20"/>
                <a:gd name="T96" fmla="*/ 2 w 36"/>
                <a:gd name="T97" fmla="*/ 18 h 20"/>
                <a:gd name="T98" fmla="*/ 1 w 36"/>
                <a:gd name="T99" fmla="*/ 19 h 20"/>
                <a:gd name="T100" fmla="*/ 0 w 36"/>
                <a:gd name="T101" fmla="*/ 19 h 20"/>
                <a:gd name="T102" fmla="*/ 0 w 36"/>
                <a:gd name="T103" fmla="*/ 19 h 20"/>
                <a:gd name="T104" fmla="*/ 0 w 36"/>
                <a:gd name="T105" fmla="*/ 18 h 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
                <a:gd name="T160" fmla="*/ 0 h 20"/>
                <a:gd name="T161" fmla="*/ 36 w 36"/>
                <a:gd name="T162" fmla="*/ 20 h 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 h="20">
                  <a:moveTo>
                    <a:pt x="0" y="17"/>
                  </a:moveTo>
                  <a:lnTo>
                    <a:pt x="0" y="16"/>
                  </a:lnTo>
                  <a:lnTo>
                    <a:pt x="1" y="16"/>
                  </a:lnTo>
                  <a:lnTo>
                    <a:pt x="2" y="15"/>
                  </a:lnTo>
                  <a:lnTo>
                    <a:pt x="2" y="14"/>
                  </a:lnTo>
                  <a:lnTo>
                    <a:pt x="3" y="13"/>
                  </a:lnTo>
                  <a:lnTo>
                    <a:pt x="4" y="13"/>
                  </a:lnTo>
                  <a:lnTo>
                    <a:pt x="4" y="12"/>
                  </a:lnTo>
                  <a:lnTo>
                    <a:pt x="5" y="12"/>
                  </a:lnTo>
                  <a:lnTo>
                    <a:pt x="5" y="11"/>
                  </a:lnTo>
                  <a:lnTo>
                    <a:pt x="6" y="10"/>
                  </a:lnTo>
                  <a:lnTo>
                    <a:pt x="7" y="10"/>
                  </a:lnTo>
                  <a:lnTo>
                    <a:pt x="8" y="10"/>
                  </a:lnTo>
                  <a:lnTo>
                    <a:pt x="9" y="9"/>
                  </a:lnTo>
                  <a:lnTo>
                    <a:pt x="9" y="8"/>
                  </a:lnTo>
                  <a:lnTo>
                    <a:pt x="10" y="8"/>
                  </a:lnTo>
                  <a:lnTo>
                    <a:pt x="11" y="8"/>
                  </a:lnTo>
                  <a:lnTo>
                    <a:pt x="11" y="7"/>
                  </a:lnTo>
                  <a:lnTo>
                    <a:pt x="12" y="7"/>
                  </a:lnTo>
                  <a:lnTo>
                    <a:pt x="13" y="7"/>
                  </a:lnTo>
                  <a:lnTo>
                    <a:pt x="14" y="6"/>
                  </a:lnTo>
                  <a:lnTo>
                    <a:pt x="16" y="5"/>
                  </a:lnTo>
                  <a:lnTo>
                    <a:pt x="18" y="5"/>
                  </a:lnTo>
                  <a:lnTo>
                    <a:pt x="19" y="4"/>
                  </a:lnTo>
                  <a:lnTo>
                    <a:pt x="21" y="2"/>
                  </a:lnTo>
                  <a:lnTo>
                    <a:pt x="23" y="2"/>
                  </a:lnTo>
                  <a:lnTo>
                    <a:pt x="24" y="1"/>
                  </a:lnTo>
                  <a:lnTo>
                    <a:pt x="26" y="0"/>
                  </a:lnTo>
                  <a:lnTo>
                    <a:pt x="28" y="0"/>
                  </a:lnTo>
                  <a:lnTo>
                    <a:pt x="29" y="0"/>
                  </a:lnTo>
                  <a:lnTo>
                    <a:pt x="30" y="0"/>
                  </a:lnTo>
                  <a:lnTo>
                    <a:pt x="31" y="0"/>
                  </a:lnTo>
                  <a:lnTo>
                    <a:pt x="32" y="0"/>
                  </a:lnTo>
                  <a:lnTo>
                    <a:pt x="33" y="0"/>
                  </a:lnTo>
                  <a:lnTo>
                    <a:pt x="33" y="1"/>
                  </a:lnTo>
                  <a:lnTo>
                    <a:pt x="34" y="2"/>
                  </a:lnTo>
                  <a:lnTo>
                    <a:pt x="34" y="3"/>
                  </a:lnTo>
                  <a:lnTo>
                    <a:pt x="34" y="4"/>
                  </a:lnTo>
                  <a:lnTo>
                    <a:pt x="35" y="5"/>
                  </a:lnTo>
                  <a:lnTo>
                    <a:pt x="34" y="6"/>
                  </a:lnTo>
                  <a:lnTo>
                    <a:pt x="34" y="8"/>
                  </a:lnTo>
                  <a:lnTo>
                    <a:pt x="33" y="8"/>
                  </a:lnTo>
                  <a:lnTo>
                    <a:pt x="33" y="9"/>
                  </a:lnTo>
                  <a:lnTo>
                    <a:pt x="32" y="10"/>
                  </a:lnTo>
                  <a:lnTo>
                    <a:pt x="32" y="11"/>
                  </a:lnTo>
                  <a:lnTo>
                    <a:pt x="32" y="12"/>
                  </a:lnTo>
                  <a:lnTo>
                    <a:pt x="32" y="13"/>
                  </a:lnTo>
                  <a:lnTo>
                    <a:pt x="31" y="13"/>
                  </a:lnTo>
                  <a:lnTo>
                    <a:pt x="30" y="13"/>
                  </a:lnTo>
                  <a:lnTo>
                    <a:pt x="30" y="14"/>
                  </a:lnTo>
                  <a:lnTo>
                    <a:pt x="30" y="15"/>
                  </a:lnTo>
                  <a:lnTo>
                    <a:pt x="29" y="15"/>
                  </a:lnTo>
                  <a:lnTo>
                    <a:pt x="28" y="16"/>
                  </a:lnTo>
                  <a:lnTo>
                    <a:pt x="27" y="16"/>
                  </a:lnTo>
                  <a:lnTo>
                    <a:pt x="26" y="16"/>
                  </a:lnTo>
                  <a:lnTo>
                    <a:pt x="25" y="16"/>
                  </a:lnTo>
                  <a:lnTo>
                    <a:pt x="25" y="15"/>
                  </a:lnTo>
                  <a:lnTo>
                    <a:pt x="25" y="14"/>
                  </a:lnTo>
                  <a:lnTo>
                    <a:pt x="25" y="13"/>
                  </a:lnTo>
                  <a:lnTo>
                    <a:pt x="25" y="12"/>
                  </a:lnTo>
                  <a:lnTo>
                    <a:pt x="26" y="10"/>
                  </a:lnTo>
                  <a:lnTo>
                    <a:pt x="27" y="9"/>
                  </a:lnTo>
                  <a:lnTo>
                    <a:pt x="26" y="9"/>
                  </a:lnTo>
                  <a:lnTo>
                    <a:pt x="25" y="9"/>
                  </a:lnTo>
                  <a:lnTo>
                    <a:pt x="24" y="9"/>
                  </a:lnTo>
                  <a:lnTo>
                    <a:pt x="23" y="9"/>
                  </a:lnTo>
                  <a:lnTo>
                    <a:pt x="22" y="8"/>
                  </a:lnTo>
                  <a:lnTo>
                    <a:pt x="21" y="9"/>
                  </a:lnTo>
                  <a:lnTo>
                    <a:pt x="20" y="9"/>
                  </a:lnTo>
                  <a:lnTo>
                    <a:pt x="19" y="9"/>
                  </a:lnTo>
                  <a:lnTo>
                    <a:pt x="18" y="9"/>
                  </a:lnTo>
                  <a:lnTo>
                    <a:pt x="17" y="9"/>
                  </a:lnTo>
                  <a:lnTo>
                    <a:pt x="16" y="9"/>
                  </a:lnTo>
                  <a:lnTo>
                    <a:pt x="16" y="10"/>
                  </a:lnTo>
                  <a:lnTo>
                    <a:pt x="15" y="10"/>
                  </a:lnTo>
                  <a:lnTo>
                    <a:pt x="14" y="10"/>
                  </a:lnTo>
                  <a:lnTo>
                    <a:pt x="13" y="10"/>
                  </a:lnTo>
                  <a:lnTo>
                    <a:pt x="12" y="10"/>
                  </a:lnTo>
                  <a:lnTo>
                    <a:pt x="11" y="10"/>
                  </a:lnTo>
                  <a:lnTo>
                    <a:pt x="11" y="11"/>
                  </a:lnTo>
                  <a:lnTo>
                    <a:pt x="9" y="12"/>
                  </a:lnTo>
                  <a:lnTo>
                    <a:pt x="9" y="13"/>
                  </a:lnTo>
                  <a:lnTo>
                    <a:pt x="8" y="13"/>
                  </a:lnTo>
                  <a:lnTo>
                    <a:pt x="7" y="13"/>
                  </a:lnTo>
                  <a:lnTo>
                    <a:pt x="7" y="14"/>
                  </a:lnTo>
                  <a:lnTo>
                    <a:pt x="6" y="14"/>
                  </a:lnTo>
                  <a:lnTo>
                    <a:pt x="5" y="14"/>
                  </a:lnTo>
                  <a:lnTo>
                    <a:pt x="5" y="13"/>
                  </a:lnTo>
                  <a:lnTo>
                    <a:pt x="4" y="13"/>
                  </a:lnTo>
                  <a:lnTo>
                    <a:pt x="4" y="14"/>
                  </a:lnTo>
                  <a:lnTo>
                    <a:pt x="4" y="15"/>
                  </a:lnTo>
                  <a:lnTo>
                    <a:pt x="5" y="15"/>
                  </a:lnTo>
                  <a:lnTo>
                    <a:pt x="4" y="15"/>
                  </a:lnTo>
                  <a:lnTo>
                    <a:pt x="4" y="16"/>
                  </a:lnTo>
                  <a:lnTo>
                    <a:pt x="3" y="16"/>
                  </a:lnTo>
                  <a:lnTo>
                    <a:pt x="3" y="17"/>
                  </a:lnTo>
                  <a:lnTo>
                    <a:pt x="2" y="18"/>
                  </a:lnTo>
                  <a:lnTo>
                    <a:pt x="1" y="19"/>
                  </a:lnTo>
                  <a:lnTo>
                    <a:pt x="0" y="19"/>
                  </a:lnTo>
                  <a:lnTo>
                    <a:pt x="0" y="18"/>
                  </a:lnTo>
                  <a:lnTo>
                    <a:pt x="0" y="17"/>
                  </a:lnTo>
                </a:path>
              </a:pathLst>
            </a:custGeom>
            <a:solidFill>
              <a:srgbClr val="D9A67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55" name="Freeform 335"/>
            <p:cNvSpPr>
              <a:spLocks/>
            </p:cNvSpPr>
            <p:nvPr/>
          </p:nvSpPr>
          <p:spPr bwMode="auto">
            <a:xfrm>
              <a:off x="3594" y="2456"/>
              <a:ext cx="17" cy="17"/>
            </a:xfrm>
            <a:custGeom>
              <a:avLst/>
              <a:gdLst>
                <a:gd name="T0" fmla="*/ 0 w 17"/>
                <a:gd name="T1" fmla="*/ 16 h 17"/>
                <a:gd name="T2" fmla="*/ 0 w 17"/>
                <a:gd name="T3" fmla="*/ 15 h 17"/>
                <a:gd name="T4" fmla="*/ 0 w 17"/>
                <a:gd name="T5" fmla="*/ 15 h 17"/>
                <a:gd name="T6" fmla="*/ 0 w 17"/>
                <a:gd name="T7" fmla="*/ 13 h 17"/>
                <a:gd name="T8" fmla="*/ 0 w 17"/>
                <a:gd name="T9" fmla="*/ 13 h 17"/>
                <a:gd name="T10" fmla="*/ 0 w 17"/>
                <a:gd name="T11" fmla="*/ 12 h 17"/>
                <a:gd name="T12" fmla="*/ 0 w 17"/>
                <a:gd name="T13" fmla="*/ 11 h 17"/>
                <a:gd name="T14" fmla="*/ 0 w 17"/>
                <a:gd name="T15" fmla="*/ 9 h 17"/>
                <a:gd name="T16" fmla="*/ 0 w 17"/>
                <a:gd name="T17" fmla="*/ 9 h 17"/>
                <a:gd name="T18" fmla="*/ 6 w 17"/>
                <a:gd name="T19" fmla="*/ 8 h 17"/>
                <a:gd name="T20" fmla="*/ 6 w 17"/>
                <a:gd name="T21" fmla="*/ 7 h 17"/>
                <a:gd name="T22" fmla="*/ 6 w 17"/>
                <a:gd name="T23" fmla="*/ 5 h 17"/>
                <a:gd name="T24" fmla="*/ 11 w 17"/>
                <a:gd name="T25" fmla="*/ 4 h 17"/>
                <a:gd name="T26" fmla="*/ 11 w 17"/>
                <a:gd name="T27" fmla="*/ 3 h 17"/>
                <a:gd name="T28" fmla="*/ 11 w 17"/>
                <a:gd name="T29" fmla="*/ 3 h 17"/>
                <a:gd name="T30" fmla="*/ 16 w 17"/>
                <a:gd name="T31" fmla="*/ 0 h 17"/>
                <a:gd name="T32" fmla="*/ 16 w 17"/>
                <a:gd name="T33" fmla="*/ 0 h 17"/>
                <a:gd name="T34" fmla="*/ 16 w 17"/>
                <a:gd name="T35" fmla="*/ 1 h 17"/>
                <a:gd name="T36" fmla="*/ 16 w 17"/>
                <a:gd name="T37" fmla="*/ 3 h 17"/>
                <a:gd name="T38" fmla="*/ 16 w 17"/>
                <a:gd name="T39" fmla="*/ 4 h 17"/>
                <a:gd name="T40" fmla="*/ 16 w 17"/>
                <a:gd name="T41" fmla="*/ 5 h 17"/>
                <a:gd name="T42" fmla="*/ 16 w 17"/>
                <a:gd name="T43" fmla="*/ 7 h 17"/>
                <a:gd name="T44" fmla="*/ 16 w 17"/>
                <a:gd name="T45" fmla="*/ 8 h 17"/>
                <a:gd name="T46" fmla="*/ 16 w 17"/>
                <a:gd name="T47" fmla="*/ 9 h 17"/>
                <a:gd name="T48" fmla="*/ 16 w 17"/>
                <a:gd name="T49" fmla="*/ 11 h 17"/>
                <a:gd name="T50" fmla="*/ 11 w 17"/>
                <a:gd name="T51" fmla="*/ 12 h 17"/>
                <a:gd name="T52" fmla="*/ 11 w 17"/>
                <a:gd name="T53" fmla="*/ 12 h 17"/>
                <a:gd name="T54" fmla="*/ 11 w 17"/>
                <a:gd name="T55" fmla="*/ 13 h 17"/>
                <a:gd name="T56" fmla="*/ 6 w 17"/>
                <a:gd name="T57" fmla="*/ 13 h 17"/>
                <a:gd name="T58" fmla="*/ 6 w 17"/>
                <a:gd name="T59" fmla="*/ 15 h 17"/>
                <a:gd name="T60" fmla="*/ 6 w 17"/>
                <a:gd name="T61" fmla="*/ 15 h 17"/>
                <a:gd name="T62" fmla="*/ 0 w 17"/>
                <a:gd name="T63" fmla="*/ 16 h 17"/>
                <a:gd name="T64" fmla="*/ 0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0" y="16"/>
                  </a:moveTo>
                  <a:lnTo>
                    <a:pt x="0" y="15"/>
                  </a:lnTo>
                  <a:lnTo>
                    <a:pt x="0" y="13"/>
                  </a:lnTo>
                  <a:lnTo>
                    <a:pt x="0" y="12"/>
                  </a:lnTo>
                  <a:lnTo>
                    <a:pt x="0" y="11"/>
                  </a:lnTo>
                  <a:lnTo>
                    <a:pt x="0" y="9"/>
                  </a:lnTo>
                  <a:lnTo>
                    <a:pt x="6" y="8"/>
                  </a:lnTo>
                  <a:lnTo>
                    <a:pt x="6" y="7"/>
                  </a:lnTo>
                  <a:lnTo>
                    <a:pt x="6" y="5"/>
                  </a:lnTo>
                  <a:lnTo>
                    <a:pt x="11" y="4"/>
                  </a:lnTo>
                  <a:lnTo>
                    <a:pt x="11" y="3"/>
                  </a:lnTo>
                  <a:lnTo>
                    <a:pt x="16" y="0"/>
                  </a:lnTo>
                  <a:lnTo>
                    <a:pt x="16" y="1"/>
                  </a:lnTo>
                  <a:lnTo>
                    <a:pt x="16" y="3"/>
                  </a:lnTo>
                  <a:lnTo>
                    <a:pt x="16" y="4"/>
                  </a:lnTo>
                  <a:lnTo>
                    <a:pt x="16" y="5"/>
                  </a:lnTo>
                  <a:lnTo>
                    <a:pt x="16" y="7"/>
                  </a:lnTo>
                  <a:lnTo>
                    <a:pt x="16" y="8"/>
                  </a:lnTo>
                  <a:lnTo>
                    <a:pt x="16" y="9"/>
                  </a:lnTo>
                  <a:lnTo>
                    <a:pt x="16" y="11"/>
                  </a:lnTo>
                  <a:lnTo>
                    <a:pt x="11" y="12"/>
                  </a:lnTo>
                  <a:lnTo>
                    <a:pt x="11" y="13"/>
                  </a:lnTo>
                  <a:lnTo>
                    <a:pt x="6" y="13"/>
                  </a:lnTo>
                  <a:lnTo>
                    <a:pt x="6" y="15"/>
                  </a:lnTo>
                  <a:lnTo>
                    <a:pt x="0"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56" name="Freeform 336"/>
            <p:cNvSpPr>
              <a:spLocks/>
            </p:cNvSpPr>
            <p:nvPr/>
          </p:nvSpPr>
          <p:spPr bwMode="auto">
            <a:xfrm>
              <a:off x="3588" y="2449"/>
              <a:ext cx="17" cy="17"/>
            </a:xfrm>
            <a:custGeom>
              <a:avLst/>
              <a:gdLst>
                <a:gd name="T0" fmla="*/ 13 w 17"/>
                <a:gd name="T1" fmla="*/ 16 h 17"/>
                <a:gd name="T2" fmla="*/ 11 w 17"/>
                <a:gd name="T3" fmla="*/ 16 h 17"/>
                <a:gd name="T4" fmla="*/ 11 w 17"/>
                <a:gd name="T5" fmla="*/ 14 h 17"/>
                <a:gd name="T6" fmla="*/ 11 w 17"/>
                <a:gd name="T7" fmla="*/ 13 h 17"/>
                <a:gd name="T8" fmla="*/ 11 w 17"/>
                <a:gd name="T9" fmla="*/ 13 h 17"/>
                <a:gd name="T10" fmla="*/ 11 w 17"/>
                <a:gd name="T11" fmla="*/ 11 h 17"/>
                <a:gd name="T12" fmla="*/ 8 w 17"/>
                <a:gd name="T13" fmla="*/ 10 h 17"/>
                <a:gd name="T14" fmla="*/ 8 w 17"/>
                <a:gd name="T15" fmla="*/ 10 h 17"/>
                <a:gd name="T16" fmla="*/ 8 w 17"/>
                <a:gd name="T17" fmla="*/ 8 h 17"/>
                <a:gd name="T18" fmla="*/ 8 w 17"/>
                <a:gd name="T19" fmla="*/ 7 h 17"/>
                <a:gd name="T20" fmla="*/ 5 w 17"/>
                <a:gd name="T21" fmla="*/ 7 h 17"/>
                <a:gd name="T22" fmla="*/ 5 w 17"/>
                <a:gd name="T23" fmla="*/ 6 h 17"/>
                <a:gd name="T24" fmla="*/ 3 w 17"/>
                <a:gd name="T25" fmla="*/ 4 h 17"/>
                <a:gd name="T26" fmla="*/ 3 w 17"/>
                <a:gd name="T27" fmla="*/ 3 h 17"/>
                <a:gd name="T28" fmla="*/ 3 w 17"/>
                <a:gd name="T29" fmla="*/ 1 h 17"/>
                <a:gd name="T30" fmla="*/ 0 w 17"/>
                <a:gd name="T31" fmla="*/ 1 h 17"/>
                <a:gd name="T32" fmla="*/ 0 w 17"/>
                <a:gd name="T33" fmla="*/ 0 h 17"/>
                <a:gd name="T34" fmla="*/ 3 w 17"/>
                <a:gd name="T35" fmla="*/ 0 h 17"/>
                <a:gd name="T36" fmla="*/ 3 w 17"/>
                <a:gd name="T37" fmla="*/ 0 h 17"/>
                <a:gd name="T38" fmla="*/ 5 w 17"/>
                <a:gd name="T39" fmla="*/ 0 h 17"/>
                <a:gd name="T40" fmla="*/ 5 w 17"/>
                <a:gd name="T41" fmla="*/ 0 h 17"/>
                <a:gd name="T42" fmla="*/ 8 w 17"/>
                <a:gd name="T43" fmla="*/ 0 h 17"/>
                <a:gd name="T44" fmla="*/ 8 w 17"/>
                <a:gd name="T45" fmla="*/ 0 h 17"/>
                <a:gd name="T46" fmla="*/ 11 w 17"/>
                <a:gd name="T47" fmla="*/ 0 h 17"/>
                <a:gd name="T48" fmla="*/ 11 w 17"/>
                <a:gd name="T49" fmla="*/ 1 h 17"/>
                <a:gd name="T50" fmla="*/ 11 w 17"/>
                <a:gd name="T51" fmla="*/ 1 h 17"/>
                <a:gd name="T52" fmla="*/ 11 w 17"/>
                <a:gd name="T53" fmla="*/ 1 h 17"/>
                <a:gd name="T54" fmla="*/ 11 w 17"/>
                <a:gd name="T55" fmla="*/ 3 h 17"/>
                <a:gd name="T56" fmla="*/ 11 w 17"/>
                <a:gd name="T57" fmla="*/ 3 h 17"/>
                <a:gd name="T58" fmla="*/ 11 w 17"/>
                <a:gd name="T59" fmla="*/ 3 h 17"/>
                <a:gd name="T60" fmla="*/ 11 w 17"/>
                <a:gd name="T61" fmla="*/ 4 h 17"/>
                <a:gd name="T62" fmla="*/ 11 w 17"/>
                <a:gd name="T63" fmla="*/ 4 h 17"/>
                <a:gd name="T64" fmla="*/ 11 w 17"/>
                <a:gd name="T65" fmla="*/ 4 h 17"/>
                <a:gd name="T66" fmla="*/ 11 w 17"/>
                <a:gd name="T67" fmla="*/ 6 h 17"/>
                <a:gd name="T68" fmla="*/ 11 w 17"/>
                <a:gd name="T69" fmla="*/ 6 h 17"/>
                <a:gd name="T70" fmla="*/ 13 w 17"/>
                <a:gd name="T71" fmla="*/ 7 h 17"/>
                <a:gd name="T72" fmla="*/ 13 w 17"/>
                <a:gd name="T73" fmla="*/ 7 h 17"/>
                <a:gd name="T74" fmla="*/ 13 w 17"/>
                <a:gd name="T75" fmla="*/ 8 h 17"/>
                <a:gd name="T76" fmla="*/ 13 w 17"/>
                <a:gd name="T77" fmla="*/ 8 h 17"/>
                <a:gd name="T78" fmla="*/ 16 w 17"/>
                <a:gd name="T79" fmla="*/ 10 h 17"/>
                <a:gd name="T80" fmla="*/ 16 w 17"/>
                <a:gd name="T81" fmla="*/ 10 h 17"/>
                <a:gd name="T82" fmla="*/ 16 w 17"/>
                <a:gd name="T83" fmla="*/ 11 h 17"/>
                <a:gd name="T84" fmla="*/ 16 w 17"/>
                <a:gd name="T85" fmla="*/ 11 h 17"/>
                <a:gd name="T86" fmla="*/ 13 w 17"/>
                <a:gd name="T87" fmla="*/ 13 h 17"/>
                <a:gd name="T88" fmla="*/ 13 w 17"/>
                <a:gd name="T89" fmla="*/ 13 h 17"/>
                <a:gd name="T90" fmla="*/ 13 w 17"/>
                <a:gd name="T91" fmla="*/ 14 h 17"/>
                <a:gd name="T92" fmla="*/ 13 w 17"/>
                <a:gd name="T93" fmla="*/ 14 h 17"/>
                <a:gd name="T94" fmla="*/ 13 w 17"/>
                <a:gd name="T95" fmla="*/ 16 h 17"/>
                <a:gd name="T96" fmla="*/ 13 w 17"/>
                <a:gd name="T97" fmla="*/ 1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17"/>
                <a:gd name="T149" fmla="*/ 17 w 17"/>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17">
                  <a:moveTo>
                    <a:pt x="13" y="16"/>
                  </a:moveTo>
                  <a:lnTo>
                    <a:pt x="11" y="16"/>
                  </a:lnTo>
                  <a:lnTo>
                    <a:pt x="11" y="14"/>
                  </a:lnTo>
                  <a:lnTo>
                    <a:pt x="11" y="13"/>
                  </a:lnTo>
                  <a:lnTo>
                    <a:pt x="11" y="11"/>
                  </a:lnTo>
                  <a:lnTo>
                    <a:pt x="8" y="10"/>
                  </a:lnTo>
                  <a:lnTo>
                    <a:pt x="8" y="8"/>
                  </a:lnTo>
                  <a:lnTo>
                    <a:pt x="8" y="7"/>
                  </a:lnTo>
                  <a:lnTo>
                    <a:pt x="5" y="7"/>
                  </a:lnTo>
                  <a:lnTo>
                    <a:pt x="5" y="6"/>
                  </a:lnTo>
                  <a:lnTo>
                    <a:pt x="3" y="4"/>
                  </a:lnTo>
                  <a:lnTo>
                    <a:pt x="3" y="3"/>
                  </a:lnTo>
                  <a:lnTo>
                    <a:pt x="3" y="1"/>
                  </a:lnTo>
                  <a:lnTo>
                    <a:pt x="0" y="1"/>
                  </a:lnTo>
                  <a:lnTo>
                    <a:pt x="0" y="0"/>
                  </a:lnTo>
                  <a:lnTo>
                    <a:pt x="3" y="0"/>
                  </a:lnTo>
                  <a:lnTo>
                    <a:pt x="5" y="0"/>
                  </a:lnTo>
                  <a:lnTo>
                    <a:pt x="8" y="0"/>
                  </a:lnTo>
                  <a:lnTo>
                    <a:pt x="11" y="0"/>
                  </a:lnTo>
                  <a:lnTo>
                    <a:pt x="11" y="1"/>
                  </a:lnTo>
                  <a:lnTo>
                    <a:pt x="11" y="3"/>
                  </a:lnTo>
                  <a:lnTo>
                    <a:pt x="11" y="4"/>
                  </a:lnTo>
                  <a:lnTo>
                    <a:pt x="11" y="6"/>
                  </a:lnTo>
                  <a:lnTo>
                    <a:pt x="13" y="7"/>
                  </a:lnTo>
                  <a:lnTo>
                    <a:pt x="13" y="8"/>
                  </a:lnTo>
                  <a:lnTo>
                    <a:pt x="16" y="10"/>
                  </a:lnTo>
                  <a:lnTo>
                    <a:pt x="16" y="11"/>
                  </a:lnTo>
                  <a:lnTo>
                    <a:pt x="13" y="13"/>
                  </a:lnTo>
                  <a:lnTo>
                    <a:pt x="13" y="14"/>
                  </a:lnTo>
                  <a:lnTo>
                    <a:pt x="13"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57" name="Freeform 337"/>
            <p:cNvSpPr>
              <a:spLocks/>
            </p:cNvSpPr>
            <p:nvPr/>
          </p:nvSpPr>
          <p:spPr bwMode="auto">
            <a:xfrm>
              <a:off x="3579" y="2416"/>
              <a:ext cx="22" cy="20"/>
            </a:xfrm>
            <a:custGeom>
              <a:avLst/>
              <a:gdLst>
                <a:gd name="T0" fmla="*/ 21 w 22"/>
                <a:gd name="T1" fmla="*/ 19 h 20"/>
                <a:gd name="T2" fmla="*/ 11 w 22"/>
                <a:gd name="T3" fmla="*/ 11 h 20"/>
                <a:gd name="T4" fmla="*/ 0 w 22"/>
                <a:gd name="T5" fmla="*/ 0 h 20"/>
                <a:gd name="T6" fmla="*/ 17 w 22"/>
                <a:gd name="T7" fmla="*/ 9 h 20"/>
                <a:gd name="T8" fmla="*/ 21 w 22"/>
                <a:gd name="T9" fmla="*/ 19 h 20"/>
                <a:gd name="T10" fmla="*/ 0 60000 65536"/>
                <a:gd name="T11" fmla="*/ 0 60000 65536"/>
                <a:gd name="T12" fmla="*/ 0 60000 65536"/>
                <a:gd name="T13" fmla="*/ 0 60000 65536"/>
                <a:gd name="T14" fmla="*/ 0 60000 65536"/>
                <a:gd name="T15" fmla="*/ 0 w 22"/>
                <a:gd name="T16" fmla="*/ 0 h 20"/>
                <a:gd name="T17" fmla="*/ 22 w 22"/>
                <a:gd name="T18" fmla="*/ 20 h 20"/>
              </a:gdLst>
              <a:ahLst/>
              <a:cxnLst>
                <a:cxn ang="T10">
                  <a:pos x="T0" y="T1"/>
                </a:cxn>
                <a:cxn ang="T11">
                  <a:pos x="T2" y="T3"/>
                </a:cxn>
                <a:cxn ang="T12">
                  <a:pos x="T4" y="T5"/>
                </a:cxn>
                <a:cxn ang="T13">
                  <a:pos x="T6" y="T7"/>
                </a:cxn>
                <a:cxn ang="T14">
                  <a:pos x="T8" y="T9"/>
                </a:cxn>
              </a:cxnLst>
              <a:rect l="T15" t="T16" r="T17" b="T18"/>
              <a:pathLst>
                <a:path w="22" h="20">
                  <a:moveTo>
                    <a:pt x="21" y="19"/>
                  </a:moveTo>
                  <a:lnTo>
                    <a:pt x="11" y="11"/>
                  </a:lnTo>
                  <a:lnTo>
                    <a:pt x="0" y="0"/>
                  </a:lnTo>
                  <a:lnTo>
                    <a:pt x="17" y="9"/>
                  </a:lnTo>
                  <a:lnTo>
                    <a:pt x="21" y="19"/>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58" name="Freeform 338"/>
            <p:cNvSpPr>
              <a:spLocks/>
            </p:cNvSpPr>
            <p:nvPr/>
          </p:nvSpPr>
          <p:spPr bwMode="auto">
            <a:xfrm>
              <a:off x="3435" y="2356"/>
              <a:ext cx="37" cy="129"/>
            </a:xfrm>
            <a:custGeom>
              <a:avLst/>
              <a:gdLst>
                <a:gd name="T0" fmla="*/ 35 w 37"/>
                <a:gd name="T1" fmla="*/ 128 h 129"/>
                <a:gd name="T2" fmla="*/ 33 w 37"/>
                <a:gd name="T3" fmla="*/ 116 h 129"/>
                <a:gd name="T4" fmla="*/ 25 w 37"/>
                <a:gd name="T5" fmla="*/ 95 h 129"/>
                <a:gd name="T6" fmla="*/ 17 w 37"/>
                <a:gd name="T7" fmla="*/ 73 h 129"/>
                <a:gd name="T8" fmla="*/ 9 w 37"/>
                <a:gd name="T9" fmla="*/ 41 h 129"/>
                <a:gd name="T10" fmla="*/ 0 w 37"/>
                <a:gd name="T11" fmla="*/ 9 h 129"/>
                <a:gd name="T12" fmla="*/ 0 w 37"/>
                <a:gd name="T13" fmla="*/ 0 h 129"/>
                <a:gd name="T14" fmla="*/ 11 w 37"/>
                <a:gd name="T15" fmla="*/ 39 h 129"/>
                <a:gd name="T16" fmla="*/ 19 w 37"/>
                <a:gd name="T17" fmla="*/ 72 h 129"/>
                <a:gd name="T18" fmla="*/ 27 w 37"/>
                <a:gd name="T19" fmla="*/ 94 h 129"/>
                <a:gd name="T20" fmla="*/ 36 w 37"/>
                <a:gd name="T21" fmla="*/ 115 h 129"/>
                <a:gd name="T22" fmla="*/ 36 w 37"/>
                <a:gd name="T23" fmla="*/ 128 h 129"/>
                <a:gd name="T24" fmla="*/ 35 w 37"/>
                <a:gd name="T25" fmla="*/ 12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29"/>
                <a:gd name="T41" fmla="*/ 37 w 37"/>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29">
                  <a:moveTo>
                    <a:pt x="35" y="128"/>
                  </a:moveTo>
                  <a:lnTo>
                    <a:pt x="33" y="116"/>
                  </a:lnTo>
                  <a:lnTo>
                    <a:pt x="25" y="95"/>
                  </a:lnTo>
                  <a:lnTo>
                    <a:pt x="17" y="73"/>
                  </a:lnTo>
                  <a:lnTo>
                    <a:pt x="9" y="41"/>
                  </a:lnTo>
                  <a:lnTo>
                    <a:pt x="0" y="9"/>
                  </a:lnTo>
                  <a:lnTo>
                    <a:pt x="0" y="0"/>
                  </a:lnTo>
                  <a:lnTo>
                    <a:pt x="11" y="39"/>
                  </a:lnTo>
                  <a:lnTo>
                    <a:pt x="19" y="72"/>
                  </a:lnTo>
                  <a:lnTo>
                    <a:pt x="27" y="94"/>
                  </a:lnTo>
                  <a:lnTo>
                    <a:pt x="36" y="115"/>
                  </a:lnTo>
                  <a:lnTo>
                    <a:pt x="36" y="128"/>
                  </a:lnTo>
                  <a:lnTo>
                    <a:pt x="35" y="128"/>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59" name="Freeform 339"/>
            <p:cNvSpPr>
              <a:spLocks/>
            </p:cNvSpPr>
            <p:nvPr/>
          </p:nvSpPr>
          <p:spPr bwMode="auto">
            <a:xfrm>
              <a:off x="3466" y="2496"/>
              <a:ext cx="17" cy="17"/>
            </a:xfrm>
            <a:custGeom>
              <a:avLst/>
              <a:gdLst>
                <a:gd name="T0" fmla="*/ 0 w 17"/>
                <a:gd name="T1" fmla="*/ 2 h 17"/>
                <a:gd name="T2" fmla="*/ 4 w 17"/>
                <a:gd name="T3" fmla="*/ 8 h 17"/>
                <a:gd name="T4" fmla="*/ 14 w 17"/>
                <a:gd name="T5" fmla="*/ 16 h 17"/>
                <a:gd name="T6" fmla="*/ 16 w 17"/>
                <a:gd name="T7" fmla="*/ 12 h 17"/>
                <a:gd name="T8" fmla="*/ 8 w 17"/>
                <a:gd name="T9" fmla="*/ 6 h 17"/>
                <a:gd name="T10" fmla="*/ 4 w 17"/>
                <a:gd name="T11" fmla="*/ 0 h 17"/>
                <a:gd name="T12" fmla="*/ 0 w 17"/>
                <a:gd name="T13" fmla="*/ 2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2"/>
                  </a:moveTo>
                  <a:lnTo>
                    <a:pt x="4" y="8"/>
                  </a:lnTo>
                  <a:lnTo>
                    <a:pt x="14" y="16"/>
                  </a:lnTo>
                  <a:lnTo>
                    <a:pt x="16" y="12"/>
                  </a:lnTo>
                  <a:lnTo>
                    <a:pt x="8" y="6"/>
                  </a:lnTo>
                  <a:lnTo>
                    <a:pt x="4" y="0"/>
                  </a:lnTo>
                  <a:lnTo>
                    <a:pt x="0" y="2"/>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60" name="Freeform 340"/>
            <p:cNvSpPr>
              <a:spLocks/>
            </p:cNvSpPr>
            <p:nvPr/>
          </p:nvSpPr>
          <p:spPr bwMode="auto">
            <a:xfrm>
              <a:off x="3480" y="2504"/>
              <a:ext cx="17" cy="17"/>
            </a:xfrm>
            <a:custGeom>
              <a:avLst/>
              <a:gdLst>
                <a:gd name="T0" fmla="*/ 0 w 17"/>
                <a:gd name="T1" fmla="*/ 1 h 17"/>
                <a:gd name="T2" fmla="*/ 5 w 17"/>
                <a:gd name="T3" fmla="*/ 8 h 17"/>
                <a:gd name="T4" fmla="*/ 7 w 17"/>
                <a:gd name="T5" fmla="*/ 9 h 17"/>
                <a:gd name="T6" fmla="*/ 11 w 17"/>
                <a:gd name="T7" fmla="*/ 11 h 17"/>
                <a:gd name="T8" fmla="*/ 14 w 17"/>
                <a:gd name="T9" fmla="*/ 16 h 17"/>
                <a:gd name="T10" fmla="*/ 16 w 17"/>
                <a:gd name="T11" fmla="*/ 16 h 17"/>
                <a:gd name="T12" fmla="*/ 13 w 17"/>
                <a:gd name="T13" fmla="*/ 11 h 17"/>
                <a:gd name="T14" fmla="*/ 7 w 17"/>
                <a:gd name="T15" fmla="*/ 7 h 17"/>
                <a:gd name="T16" fmla="*/ 5 w 17"/>
                <a:gd name="T17" fmla="*/ 5 h 17"/>
                <a:gd name="T18" fmla="*/ 2 w 17"/>
                <a:gd name="T19" fmla="*/ 0 h 17"/>
                <a:gd name="T20" fmla="*/ 0 w 17"/>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
                  </a:moveTo>
                  <a:lnTo>
                    <a:pt x="5" y="8"/>
                  </a:lnTo>
                  <a:lnTo>
                    <a:pt x="7" y="9"/>
                  </a:lnTo>
                  <a:lnTo>
                    <a:pt x="11" y="11"/>
                  </a:lnTo>
                  <a:lnTo>
                    <a:pt x="14" y="16"/>
                  </a:lnTo>
                  <a:lnTo>
                    <a:pt x="16" y="16"/>
                  </a:lnTo>
                  <a:lnTo>
                    <a:pt x="13" y="11"/>
                  </a:lnTo>
                  <a:lnTo>
                    <a:pt x="7" y="7"/>
                  </a:lnTo>
                  <a:lnTo>
                    <a:pt x="5" y="5"/>
                  </a:lnTo>
                  <a:lnTo>
                    <a:pt x="2" y="0"/>
                  </a:lnTo>
                  <a:lnTo>
                    <a:pt x="0" y="1"/>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61" name="Freeform 341"/>
            <p:cNvSpPr>
              <a:spLocks/>
            </p:cNvSpPr>
            <p:nvPr/>
          </p:nvSpPr>
          <p:spPr bwMode="auto">
            <a:xfrm>
              <a:off x="3391" y="2283"/>
              <a:ext cx="17" cy="17"/>
            </a:xfrm>
            <a:custGeom>
              <a:avLst/>
              <a:gdLst>
                <a:gd name="T0" fmla="*/ 13 w 17"/>
                <a:gd name="T1" fmla="*/ 16 h 17"/>
                <a:gd name="T2" fmla="*/ 0 w 17"/>
                <a:gd name="T3" fmla="*/ 5 h 17"/>
                <a:gd name="T4" fmla="*/ 2 w 17"/>
                <a:gd name="T5" fmla="*/ 0 h 17"/>
                <a:gd name="T6" fmla="*/ 16 w 17"/>
                <a:gd name="T7" fmla="*/ 10 h 17"/>
                <a:gd name="T8" fmla="*/ 1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5"/>
                  </a:lnTo>
                  <a:lnTo>
                    <a:pt x="2" y="0"/>
                  </a:lnTo>
                  <a:lnTo>
                    <a:pt x="16" y="10"/>
                  </a:lnTo>
                  <a:lnTo>
                    <a:pt x="13"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62" name="Freeform 342"/>
            <p:cNvSpPr>
              <a:spLocks/>
            </p:cNvSpPr>
            <p:nvPr/>
          </p:nvSpPr>
          <p:spPr bwMode="auto">
            <a:xfrm>
              <a:off x="3424" y="2313"/>
              <a:ext cx="17" cy="17"/>
            </a:xfrm>
            <a:custGeom>
              <a:avLst/>
              <a:gdLst>
                <a:gd name="T0" fmla="*/ 16 w 17"/>
                <a:gd name="T1" fmla="*/ 16 h 17"/>
                <a:gd name="T2" fmla="*/ 0 w 17"/>
                <a:gd name="T3" fmla="*/ 15 h 17"/>
                <a:gd name="T4" fmla="*/ 4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15"/>
                  </a:lnTo>
                  <a:lnTo>
                    <a:pt x="4" y="0"/>
                  </a:lnTo>
                  <a:lnTo>
                    <a:pt x="16"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63" name="Freeform 343"/>
            <p:cNvSpPr>
              <a:spLocks/>
            </p:cNvSpPr>
            <p:nvPr/>
          </p:nvSpPr>
          <p:spPr bwMode="auto">
            <a:xfrm>
              <a:off x="3418" y="2332"/>
              <a:ext cx="17" cy="17"/>
            </a:xfrm>
            <a:custGeom>
              <a:avLst/>
              <a:gdLst>
                <a:gd name="T0" fmla="*/ 0 w 17"/>
                <a:gd name="T1" fmla="*/ 16 h 17"/>
                <a:gd name="T2" fmla="*/ 0 w 17"/>
                <a:gd name="T3" fmla="*/ 0 h 17"/>
                <a:gd name="T4" fmla="*/ 16 w 17"/>
                <a:gd name="T5" fmla="*/ 3 h 17"/>
                <a:gd name="T6" fmla="*/ 16 w 17"/>
                <a:gd name="T7" fmla="*/ 12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3"/>
                  </a:lnTo>
                  <a:lnTo>
                    <a:pt x="16" y="12"/>
                  </a:lnTo>
                  <a:lnTo>
                    <a:pt x="0"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64" name="Freeform 344"/>
            <p:cNvSpPr>
              <a:spLocks/>
            </p:cNvSpPr>
            <p:nvPr/>
          </p:nvSpPr>
          <p:spPr bwMode="auto">
            <a:xfrm>
              <a:off x="3415" y="2276"/>
              <a:ext cx="45" cy="17"/>
            </a:xfrm>
            <a:custGeom>
              <a:avLst/>
              <a:gdLst>
                <a:gd name="T0" fmla="*/ 2 w 45"/>
                <a:gd name="T1" fmla="*/ 9 h 17"/>
                <a:gd name="T2" fmla="*/ 11 w 45"/>
                <a:gd name="T3" fmla="*/ 0 h 17"/>
                <a:gd name="T4" fmla="*/ 23 w 45"/>
                <a:gd name="T5" fmla="*/ 0 h 17"/>
                <a:gd name="T6" fmla="*/ 44 w 45"/>
                <a:gd name="T7" fmla="*/ 7 h 17"/>
                <a:gd name="T8" fmla="*/ 44 w 45"/>
                <a:gd name="T9" fmla="*/ 8 h 17"/>
                <a:gd name="T10" fmla="*/ 0 w 45"/>
                <a:gd name="T11" fmla="*/ 16 h 17"/>
                <a:gd name="T12" fmla="*/ 2 w 45"/>
                <a:gd name="T13" fmla="*/ 9 h 17"/>
                <a:gd name="T14" fmla="*/ 0 60000 65536"/>
                <a:gd name="T15" fmla="*/ 0 60000 65536"/>
                <a:gd name="T16" fmla="*/ 0 60000 65536"/>
                <a:gd name="T17" fmla="*/ 0 60000 65536"/>
                <a:gd name="T18" fmla="*/ 0 60000 65536"/>
                <a:gd name="T19" fmla="*/ 0 60000 65536"/>
                <a:gd name="T20" fmla="*/ 0 60000 65536"/>
                <a:gd name="T21" fmla="*/ 0 w 45"/>
                <a:gd name="T22" fmla="*/ 0 h 17"/>
                <a:gd name="T23" fmla="*/ 45 w 4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7">
                  <a:moveTo>
                    <a:pt x="2" y="9"/>
                  </a:moveTo>
                  <a:lnTo>
                    <a:pt x="11" y="0"/>
                  </a:lnTo>
                  <a:lnTo>
                    <a:pt x="23" y="0"/>
                  </a:lnTo>
                  <a:lnTo>
                    <a:pt x="44" y="7"/>
                  </a:lnTo>
                  <a:lnTo>
                    <a:pt x="44" y="8"/>
                  </a:lnTo>
                  <a:lnTo>
                    <a:pt x="0" y="16"/>
                  </a:lnTo>
                  <a:lnTo>
                    <a:pt x="2" y="9"/>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65" name="Freeform 345"/>
            <p:cNvSpPr>
              <a:spLocks/>
            </p:cNvSpPr>
            <p:nvPr/>
          </p:nvSpPr>
          <p:spPr bwMode="auto">
            <a:xfrm>
              <a:off x="3426" y="2292"/>
              <a:ext cx="17" cy="17"/>
            </a:xfrm>
            <a:custGeom>
              <a:avLst/>
              <a:gdLst>
                <a:gd name="T0" fmla="*/ 0 w 17"/>
                <a:gd name="T1" fmla="*/ 16 h 17"/>
                <a:gd name="T2" fmla="*/ 0 w 17"/>
                <a:gd name="T3" fmla="*/ 0 h 17"/>
                <a:gd name="T4" fmla="*/ 16 w 17"/>
                <a:gd name="T5" fmla="*/ 13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0" y="0"/>
                  </a:lnTo>
                  <a:lnTo>
                    <a:pt x="16" y="13"/>
                  </a:lnTo>
                  <a:lnTo>
                    <a:pt x="0"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66" name="Freeform 346"/>
            <p:cNvSpPr>
              <a:spLocks/>
            </p:cNvSpPr>
            <p:nvPr/>
          </p:nvSpPr>
          <p:spPr bwMode="auto">
            <a:xfrm>
              <a:off x="3430" y="2290"/>
              <a:ext cx="17" cy="17"/>
            </a:xfrm>
            <a:custGeom>
              <a:avLst/>
              <a:gdLst>
                <a:gd name="T0" fmla="*/ 10 w 17"/>
                <a:gd name="T1" fmla="*/ 16 h 17"/>
                <a:gd name="T2" fmla="*/ 0 w 17"/>
                <a:gd name="T3" fmla="*/ 2 h 17"/>
                <a:gd name="T4" fmla="*/ 13 w 17"/>
                <a:gd name="T5" fmla="*/ 0 h 17"/>
                <a:gd name="T6" fmla="*/ 16 w 17"/>
                <a:gd name="T7" fmla="*/ 6 h 17"/>
                <a:gd name="T8" fmla="*/ 1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2"/>
                  </a:lnTo>
                  <a:lnTo>
                    <a:pt x="13" y="0"/>
                  </a:lnTo>
                  <a:lnTo>
                    <a:pt x="16" y="6"/>
                  </a:lnTo>
                  <a:lnTo>
                    <a:pt x="10"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67" name="Freeform 347"/>
            <p:cNvSpPr>
              <a:spLocks/>
            </p:cNvSpPr>
            <p:nvPr/>
          </p:nvSpPr>
          <p:spPr bwMode="auto">
            <a:xfrm>
              <a:off x="3406" y="2293"/>
              <a:ext cx="17" cy="17"/>
            </a:xfrm>
            <a:custGeom>
              <a:avLst/>
              <a:gdLst>
                <a:gd name="T0" fmla="*/ 7 w 17"/>
                <a:gd name="T1" fmla="*/ 13 h 17"/>
                <a:gd name="T2" fmla="*/ 0 w 17"/>
                <a:gd name="T3" fmla="*/ 0 h 17"/>
                <a:gd name="T4" fmla="*/ 13 w 17"/>
                <a:gd name="T5" fmla="*/ 0 h 17"/>
                <a:gd name="T6" fmla="*/ 16 w 17"/>
                <a:gd name="T7" fmla="*/ 16 h 17"/>
                <a:gd name="T8" fmla="*/ 7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3"/>
                  </a:moveTo>
                  <a:lnTo>
                    <a:pt x="0" y="0"/>
                  </a:lnTo>
                  <a:lnTo>
                    <a:pt x="13" y="0"/>
                  </a:lnTo>
                  <a:lnTo>
                    <a:pt x="16" y="16"/>
                  </a:lnTo>
                  <a:lnTo>
                    <a:pt x="7" y="13"/>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68" name="Freeform 348"/>
            <p:cNvSpPr>
              <a:spLocks/>
            </p:cNvSpPr>
            <p:nvPr/>
          </p:nvSpPr>
          <p:spPr bwMode="auto">
            <a:xfrm>
              <a:off x="3413" y="2491"/>
              <a:ext cx="24" cy="18"/>
            </a:xfrm>
            <a:custGeom>
              <a:avLst/>
              <a:gdLst>
                <a:gd name="T0" fmla="*/ 1 w 24"/>
                <a:gd name="T1" fmla="*/ 0 h 18"/>
                <a:gd name="T2" fmla="*/ 0 w 24"/>
                <a:gd name="T3" fmla="*/ 2 h 18"/>
                <a:gd name="T4" fmla="*/ 23 w 24"/>
                <a:gd name="T5" fmla="*/ 17 h 18"/>
                <a:gd name="T6" fmla="*/ 23 w 24"/>
                <a:gd name="T7" fmla="*/ 14 h 18"/>
                <a:gd name="T8" fmla="*/ 1 w 24"/>
                <a:gd name="T9" fmla="*/ 0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1" y="0"/>
                  </a:moveTo>
                  <a:lnTo>
                    <a:pt x="0" y="2"/>
                  </a:lnTo>
                  <a:lnTo>
                    <a:pt x="23" y="17"/>
                  </a:lnTo>
                  <a:lnTo>
                    <a:pt x="23" y="14"/>
                  </a:lnTo>
                  <a:lnTo>
                    <a:pt x="1" y="0"/>
                  </a:lnTo>
                </a:path>
              </a:pathLst>
            </a:custGeom>
            <a:solidFill>
              <a:srgbClr val="33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69" name="Freeform 349"/>
            <p:cNvSpPr>
              <a:spLocks/>
            </p:cNvSpPr>
            <p:nvPr/>
          </p:nvSpPr>
          <p:spPr bwMode="auto">
            <a:xfrm>
              <a:off x="3513" y="2757"/>
              <a:ext cx="24" cy="17"/>
            </a:xfrm>
            <a:custGeom>
              <a:avLst/>
              <a:gdLst>
                <a:gd name="T0" fmla="*/ 0 w 24"/>
                <a:gd name="T1" fmla="*/ 16 h 17"/>
                <a:gd name="T2" fmla="*/ 2 w 24"/>
                <a:gd name="T3" fmla="*/ 15 h 17"/>
                <a:gd name="T4" fmla="*/ 5 w 24"/>
                <a:gd name="T5" fmla="*/ 13 h 17"/>
                <a:gd name="T6" fmla="*/ 8 w 24"/>
                <a:gd name="T7" fmla="*/ 11 h 17"/>
                <a:gd name="T8" fmla="*/ 11 w 24"/>
                <a:gd name="T9" fmla="*/ 8 h 17"/>
                <a:gd name="T10" fmla="*/ 14 w 24"/>
                <a:gd name="T11" fmla="*/ 6 h 17"/>
                <a:gd name="T12" fmla="*/ 17 w 24"/>
                <a:gd name="T13" fmla="*/ 4 h 17"/>
                <a:gd name="T14" fmla="*/ 20 w 24"/>
                <a:gd name="T15" fmla="*/ 2 h 17"/>
                <a:gd name="T16" fmla="*/ 23 w 24"/>
                <a:gd name="T17" fmla="*/ 0 h 17"/>
                <a:gd name="T18" fmla="*/ 21 w 24"/>
                <a:gd name="T19" fmla="*/ 2 h 17"/>
                <a:gd name="T20" fmla="*/ 19 w 24"/>
                <a:gd name="T21" fmla="*/ 4 h 17"/>
                <a:gd name="T22" fmla="*/ 17 w 24"/>
                <a:gd name="T23" fmla="*/ 6 h 17"/>
                <a:gd name="T24" fmla="*/ 15 w 24"/>
                <a:gd name="T25" fmla="*/ 8 h 17"/>
                <a:gd name="T26" fmla="*/ 13 w 24"/>
                <a:gd name="T27" fmla="*/ 9 h 17"/>
                <a:gd name="T28" fmla="*/ 12 w 24"/>
                <a:gd name="T29" fmla="*/ 11 h 17"/>
                <a:gd name="T30" fmla="*/ 10 w 24"/>
                <a:gd name="T31" fmla="*/ 13 h 17"/>
                <a:gd name="T32" fmla="*/ 8 w 24"/>
                <a:gd name="T33" fmla="*/ 15 h 17"/>
                <a:gd name="T34" fmla="*/ 7 w 24"/>
                <a:gd name="T35" fmla="*/ 15 h 17"/>
                <a:gd name="T36" fmla="*/ 6 w 24"/>
                <a:gd name="T37" fmla="*/ 15 h 17"/>
                <a:gd name="T38" fmla="*/ 5 w 24"/>
                <a:gd name="T39" fmla="*/ 15 h 17"/>
                <a:gd name="T40" fmla="*/ 4 w 24"/>
                <a:gd name="T41" fmla="*/ 15 h 17"/>
                <a:gd name="T42" fmla="*/ 3 w 24"/>
                <a:gd name="T43" fmla="*/ 16 h 17"/>
                <a:gd name="T44" fmla="*/ 2 w 24"/>
                <a:gd name="T45" fmla="*/ 16 h 17"/>
                <a:gd name="T46" fmla="*/ 1 w 24"/>
                <a:gd name="T47" fmla="*/ 16 h 17"/>
                <a:gd name="T48" fmla="*/ 0 w 24"/>
                <a:gd name="T49" fmla="*/ 1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17"/>
                <a:gd name="T77" fmla="*/ 24 w 24"/>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17">
                  <a:moveTo>
                    <a:pt x="0" y="16"/>
                  </a:moveTo>
                  <a:lnTo>
                    <a:pt x="2" y="15"/>
                  </a:lnTo>
                  <a:lnTo>
                    <a:pt x="5" y="13"/>
                  </a:lnTo>
                  <a:lnTo>
                    <a:pt x="8" y="11"/>
                  </a:lnTo>
                  <a:lnTo>
                    <a:pt x="11" y="8"/>
                  </a:lnTo>
                  <a:lnTo>
                    <a:pt x="14" y="6"/>
                  </a:lnTo>
                  <a:lnTo>
                    <a:pt x="17" y="4"/>
                  </a:lnTo>
                  <a:lnTo>
                    <a:pt x="20" y="2"/>
                  </a:lnTo>
                  <a:lnTo>
                    <a:pt x="23" y="0"/>
                  </a:lnTo>
                  <a:lnTo>
                    <a:pt x="21" y="2"/>
                  </a:lnTo>
                  <a:lnTo>
                    <a:pt x="19" y="4"/>
                  </a:lnTo>
                  <a:lnTo>
                    <a:pt x="17" y="6"/>
                  </a:lnTo>
                  <a:lnTo>
                    <a:pt x="15" y="8"/>
                  </a:lnTo>
                  <a:lnTo>
                    <a:pt x="13" y="9"/>
                  </a:lnTo>
                  <a:lnTo>
                    <a:pt x="12" y="11"/>
                  </a:lnTo>
                  <a:lnTo>
                    <a:pt x="10" y="13"/>
                  </a:lnTo>
                  <a:lnTo>
                    <a:pt x="8" y="15"/>
                  </a:lnTo>
                  <a:lnTo>
                    <a:pt x="7" y="15"/>
                  </a:lnTo>
                  <a:lnTo>
                    <a:pt x="6" y="15"/>
                  </a:lnTo>
                  <a:lnTo>
                    <a:pt x="5" y="15"/>
                  </a:lnTo>
                  <a:lnTo>
                    <a:pt x="4" y="15"/>
                  </a:lnTo>
                  <a:lnTo>
                    <a:pt x="3" y="16"/>
                  </a:lnTo>
                  <a:lnTo>
                    <a:pt x="2" y="16"/>
                  </a:lnTo>
                  <a:lnTo>
                    <a:pt x="1" y="16"/>
                  </a:lnTo>
                  <a:lnTo>
                    <a:pt x="0"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70" name="Freeform 350"/>
            <p:cNvSpPr>
              <a:spLocks/>
            </p:cNvSpPr>
            <p:nvPr/>
          </p:nvSpPr>
          <p:spPr bwMode="auto">
            <a:xfrm>
              <a:off x="3584" y="2689"/>
              <a:ext cx="17" cy="32"/>
            </a:xfrm>
            <a:custGeom>
              <a:avLst/>
              <a:gdLst>
                <a:gd name="T0" fmla="*/ 0 w 17"/>
                <a:gd name="T1" fmla="*/ 0 h 32"/>
                <a:gd name="T2" fmla="*/ 6 w 17"/>
                <a:gd name="T3" fmla="*/ 0 h 32"/>
                <a:gd name="T4" fmla="*/ 16 w 17"/>
                <a:gd name="T5" fmla="*/ 14 h 32"/>
                <a:gd name="T6" fmla="*/ 0 w 17"/>
                <a:gd name="T7" fmla="*/ 31 h 32"/>
                <a:gd name="T8" fmla="*/ 8 w 17"/>
                <a:gd name="T9" fmla="*/ 11 h 32"/>
                <a:gd name="T10" fmla="*/ 0 w 17"/>
                <a:gd name="T11" fmla="*/ 0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0" y="0"/>
                  </a:moveTo>
                  <a:lnTo>
                    <a:pt x="6" y="0"/>
                  </a:lnTo>
                  <a:lnTo>
                    <a:pt x="16" y="14"/>
                  </a:lnTo>
                  <a:lnTo>
                    <a:pt x="0" y="31"/>
                  </a:lnTo>
                  <a:lnTo>
                    <a:pt x="8" y="11"/>
                  </a:lnTo>
                  <a:lnTo>
                    <a:pt x="0" y="0"/>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71" name="Freeform 351"/>
            <p:cNvSpPr>
              <a:spLocks/>
            </p:cNvSpPr>
            <p:nvPr/>
          </p:nvSpPr>
          <p:spPr bwMode="auto">
            <a:xfrm>
              <a:off x="3517" y="2628"/>
              <a:ext cx="19" cy="48"/>
            </a:xfrm>
            <a:custGeom>
              <a:avLst/>
              <a:gdLst>
                <a:gd name="T0" fmla="*/ 0 w 19"/>
                <a:gd name="T1" fmla="*/ 0 h 48"/>
                <a:gd name="T2" fmla="*/ 3 w 19"/>
                <a:gd name="T3" fmla="*/ 6 h 48"/>
                <a:gd name="T4" fmla="*/ 4 w 19"/>
                <a:gd name="T5" fmla="*/ 12 h 48"/>
                <a:gd name="T6" fmla="*/ 6 w 19"/>
                <a:gd name="T7" fmla="*/ 18 h 48"/>
                <a:gd name="T8" fmla="*/ 8 w 19"/>
                <a:gd name="T9" fmla="*/ 23 h 48"/>
                <a:gd name="T10" fmla="*/ 10 w 19"/>
                <a:gd name="T11" fmla="*/ 29 h 48"/>
                <a:gd name="T12" fmla="*/ 13 w 19"/>
                <a:gd name="T13" fmla="*/ 35 h 48"/>
                <a:gd name="T14" fmla="*/ 15 w 19"/>
                <a:gd name="T15" fmla="*/ 41 h 48"/>
                <a:gd name="T16" fmla="*/ 18 w 19"/>
                <a:gd name="T17" fmla="*/ 47 h 48"/>
                <a:gd name="T18" fmla="*/ 18 w 19"/>
                <a:gd name="T19" fmla="*/ 46 h 48"/>
                <a:gd name="T20" fmla="*/ 18 w 19"/>
                <a:gd name="T21" fmla="*/ 45 h 48"/>
                <a:gd name="T22" fmla="*/ 18 w 19"/>
                <a:gd name="T23" fmla="*/ 45 h 48"/>
                <a:gd name="T24" fmla="*/ 18 w 19"/>
                <a:gd name="T25" fmla="*/ 44 h 48"/>
                <a:gd name="T26" fmla="*/ 18 w 19"/>
                <a:gd name="T27" fmla="*/ 43 h 48"/>
                <a:gd name="T28" fmla="*/ 18 w 19"/>
                <a:gd name="T29" fmla="*/ 42 h 48"/>
                <a:gd name="T30" fmla="*/ 18 w 19"/>
                <a:gd name="T31" fmla="*/ 42 h 48"/>
                <a:gd name="T32" fmla="*/ 18 w 19"/>
                <a:gd name="T33" fmla="*/ 41 h 48"/>
                <a:gd name="T34" fmla="*/ 18 w 19"/>
                <a:gd name="T35" fmla="*/ 39 h 48"/>
                <a:gd name="T36" fmla="*/ 18 w 19"/>
                <a:gd name="T37" fmla="*/ 37 h 48"/>
                <a:gd name="T38" fmla="*/ 17 w 19"/>
                <a:gd name="T39" fmla="*/ 36 h 48"/>
                <a:gd name="T40" fmla="*/ 17 w 19"/>
                <a:gd name="T41" fmla="*/ 34 h 48"/>
                <a:gd name="T42" fmla="*/ 16 w 19"/>
                <a:gd name="T43" fmla="*/ 32 h 48"/>
                <a:gd name="T44" fmla="*/ 15 w 19"/>
                <a:gd name="T45" fmla="*/ 30 h 48"/>
                <a:gd name="T46" fmla="*/ 15 w 19"/>
                <a:gd name="T47" fmla="*/ 29 h 48"/>
                <a:gd name="T48" fmla="*/ 15 w 19"/>
                <a:gd name="T49" fmla="*/ 27 h 48"/>
                <a:gd name="T50" fmla="*/ 13 w 19"/>
                <a:gd name="T51" fmla="*/ 23 h 48"/>
                <a:gd name="T52" fmla="*/ 11 w 19"/>
                <a:gd name="T53" fmla="*/ 20 h 48"/>
                <a:gd name="T54" fmla="*/ 9 w 19"/>
                <a:gd name="T55" fmla="*/ 16 h 48"/>
                <a:gd name="T56" fmla="*/ 8 w 19"/>
                <a:gd name="T57" fmla="*/ 13 h 48"/>
                <a:gd name="T58" fmla="*/ 5 w 19"/>
                <a:gd name="T59" fmla="*/ 10 h 48"/>
                <a:gd name="T60" fmla="*/ 4 w 19"/>
                <a:gd name="T61" fmla="*/ 7 h 48"/>
                <a:gd name="T62" fmla="*/ 2 w 19"/>
                <a:gd name="T63" fmla="*/ 3 h 48"/>
                <a:gd name="T64" fmla="*/ 0 w 19"/>
                <a:gd name="T65" fmla="*/ 0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8"/>
                <a:gd name="T101" fmla="*/ 19 w 19"/>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8">
                  <a:moveTo>
                    <a:pt x="0" y="0"/>
                  </a:moveTo>
                  <a:lnTo>
                    <a:pt x="3" y="6"/>
                  </a:lnTo>
                  <a:lnTo>
                    <a:pt x="4" y="12"/>
                  </a:lnTo>
                  <a:lnTo>
                    <a:pt x="6" y="18"/>
                  </a:lnTo>
                  <a:lnTo>
                    <a:pt x="8" y="23"/>
                  </a:lnTo>
                  <a:lnTo>
                    <a:pt x="10" y="29"/>
                  </a:lnTo>
                  <a:lnTo>
                    <a:pt x="13" y="35"/>
                  </a:lnTo>
                  <a:lnTo>
                    <a:pt x="15" y="41"/>
                  </a:lnTo>
                  <a:lnTo>
                    <a:pt x="18" y="47"/>
                  </a:lnTo>
                  <a:lnTo>
                    <a:pt x="18" y="46"/>
                  </a:lnTo>
                  <a:lnTo>
                    <a:pt x="18" y="45"/>
                  </a:lnTo>
                  <a:lnTo>
                    <a:pt x="18" y="44"/>
                  </a:lnTo>
                  <a:lnTo>
                    <a:pt x="18" y="43"/>
                  </a:lnTo>
                  <a:lnTo>
                    <a:pt x="18" y="42"/>
                  </a:lnTo>
                  <a:lnTo>
                    <a:pt x="18" y="41"/>
                  </a:lnTo>
                  <a:lnTo>
                    <a:pt x="18" y="39"/>
                  </a:lnTo>
                  <a:lnTo>
                    <a:pt x="18" y="37"/>
                  </a:lnTo>
                  <a:lnTo>
                    <a:pt x="17" y="36"/>
                  </a:lnTo>
                  <a:lnTo>
                    <a:pt x="17" y="34"/>
                  </a:lnTo>
                  <a:lnTo>
                    <a:pt x="16" y="32"/>
                  </a:lnTo>
                  <a:lnTo>
                    <a:pt x="15" y="30"/>
                  </a:lnTo>
                  <a:lnTo>
                    <a:pt x="15" y="29"/>
                  </a:lnTo>
                  <a:lnTo>
                    <a:pt x="15" y="27"/>
                  </a:lnTo>
                  <a:lnTo>
                    <a:pt x="13" y="23"/>
                  </a:lnTo>
                  <a:lnTo>
                    <a:pt x="11" y="20"/>
                  </a:lnTo>
                  <a:lnTo>
                    <a:pt x="9" y="16"/>
                  </a:lnTo>
                  <a:lnTo>
                    <a:pt x="8" y="13"/>
                  </a:lnTo>
                  <a:lnTo>
                    <a:pt x="5" y="10"/>
                  </a:lnTo>
                  <a:lnTo>
                    <a:pt x="4" y="7"/>
                  </a:lnTo>
                  <a:lnTo>
                    <a:pt x="2" y="3"/>
                  </a:lnTo>
                  <a:lnTo>
                    <a:pt x="0" y="0"/>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72" name="Freeform 352"/>
            <p:cNvSpPr>
              <a:spLocks/>
            </p:cNvSpPr>
            <p:nvPr/>
          </p:nvSpPr>
          <p:spPr bwMode="auto">
            <a:xfrm>
              <a:off x="3513" y="2601"/>
              <a:ext cx="17" cy="26"/>
            </a:xfrm>
            <a:custGeom>
              <a:avLst/>
              <a:gdLst>
                <a:gd name="T0" fmla="*/ 16 w 17"/>
                <a:gd name="T1" fmla="*/ 25 h 26"/>
                <a:gd name="T2" fmla="*/ 15 w 17"/>
                <a:gd name="T3" fmla="*/ 23 h 26"/>
                <a:gd name="T4" fmla="*/ 14 w 17"/>
                <a:gd name="T5" fmla="*/ 21 h 26"/>
                <a:gd name="T6" fmla="*/ 13 w 17"/>
                <a:gd name="T7" fmla="*/ 20 h 26"/>
                <a:gd name="T8" fmla="*/ 11 w 17"/>
                <a:gd name="T9" fmla="*/ 17 h 26"/>
                <a:gd name="T10" fmla="*/ 10 w 17"/>
                <a:gd name="T11" fmla="*/ 16 h 26"/>
                <a:gd name="T12" fmla="*/ 9 w 17"/>
                <a:gd name="T13" fmla="*/ 14 h 26"/>
                <a:gd name="T14" fmla="*/ 8 w 17"/>
                <a:gd name="T15" fmla="*/ 12 h 26"/>
                <a:gd name="T16" fmla="*/ 7 w 17"/>
                <a:gd name="T17" fmla="*/ 10 h 26"/>
                <a:gd name="T18" fmla="*/ 7 w 17"/>
                <a:gd name="T19" fmla="*/ 9 h 26"/>
                <a:gd name="T20" fmla="*/ 7 w 17"/>
                <a:gd name="T21" fmla="*/ 8 h 26"/>
                <a:gd name="T22" fmla="*/ 7 w 17"/>
                <a:gd name="T23" fmla="*/ 7 h 26"/>
                <a:gd name="T24" fmla="*/ 7 w 17"/>
                <a:gd name="T25" fmla="*/ 5 h 26"/>
                <a:gd name="T26" fmla="*/ 7 w 17"/>
                <a:gd name="T27" fmla="*/ 4 h 26"/>
                <a:gd name="T28" fmla="*/ 7 w 17"/>
                <a:gd name="T29" fmla="*/ 2 h 26"/>
                <a:gd name="T30" fmla="*/ 7 w 17"/>
                <a:gd name="T31" fmla="*/ 1 h 26"/>
                <a:gd name="T32" fmla="*/ 7 w 17"/>
                <a:gd name="T33" fmla="*/ 0 h 26"/>
                <a:gd name="T34" fmla="*/ 5 w 17"/>
                <a:gd name="T35" fmla="*/ 1 h 26"/>
                <a:gd name="T36" fmla="*/ 5 w 17"/>
                <a:gd name="T37" fmla="*/ 2 h 26"/>
                <a:gd name="T38" fmla="*/ 4 w 17"/>
                <a:gd name="T39" fmla="*/ 3 h 26"/>
                <a:gd name="T40" fmla="*/ 4 w 17"/>
                <a:gd name="T41" fmla="*/ 4 h 26"/>
                <a:gd name="T42" fmla="*/ 3 w 17"/>
                <a:gd name="T43" fmla="*/ 5 h 26"/>
                <a:gd name="T44" fmla="*/ 2 w 17"/>
                <a:gd name="T45" fmla="*/ 6 h 26"/>
                <a:gd name="T46" fmla="*/ 2 w 17"/>
                <a:gd name="T47" fmla="*/ 7 h 26"/>
                <a:gd name="T48" fmla="*/ 0 w 17"/>
                <a:gd name="T49" fmla="*/ 8 h 26"/>
                <a:gd name="T50" fmla="*/ 0 w 17"/>
                <a:gd name="T51" fmla="*/ 9 h 26"/>
                <a:gd name="T52" fmla="*/ 2 w 17"/>
                <a:gd name="T53" fmla="*/ 10 h 26"/>
                <a:gd name="T54" fmla="*/ 2 w 17"/>
                <a:gd name="T55" fmla="*/ 11 h 26"/>
                <a:gd name="T56" fmla="*/ 2 w 17"/>
                <a:gd name="T57" fmla="*/ 12 h 26"/>
                <a:gd name="T58" fmla="*/ 2 w 17"/>
                <a:gd name="T59" fmla="*/ 13 h 26"/>
                <a:gd name="T60" fmla="*/ 3 w 17"/>
                <a:gd name="T61" fmla="*/ 14 h 26"/>
                <a:gd name="T62" fmla="*/ 3 w 17"/>
                <a:gd name="T63" fmla="*/ 14 h 26"/>
                <a:gd name="T64" fmla="*/ 3 w 17"/>
                <a:gd name="T65" fmla="*/ 15 h 26"/>
                <a:gd name="T66" fmla="*/ 5 w 17"/>
                <a:gd name="T67" fmla="*/ 17 h 26"/>
                <a:gd name="T68" fmla="*/ 7 w 17"/>
                <a:gd name="T69" fmla="*/ 17 h 26"/>
                <a:gd name="T70" fmla="*/ 8 w 17"/>
                <a:gd name="T71" fmla="*/ 19 h 26"/>
                <a:gd name="T72" fmla="*/ 10 w 17"/>
                <a:gd name="T73" fmla="*/ 20 h 26"/>
                <a:gd name="T74" fmla="*/ 11 w 17"/>
                <a:gd name="T75" fmla="*/ 21 h 26"/>
                <a:gd name="T76" fmla="*/ 14 w 17"/>
                <a:gd name="T77" fmla="*/ 23 h 26"/>
                <a:gd name="T78" fmla="*/ 15 w 17"/>
                <a:gd name="T79" fmla="*/ 23 h 26"/>
                <a:gd name="T80" fmla="*/ 16 w 17"/>
                <a:gd name="T81" fmla="*/ 25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26"/>
                <a:gd name="T125" fmla="*/ 17 w 17"/>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26">
                  <a:moveTo>
                    <a:pt x="16" y="25"/>
                  </a:moveTo>
                  <a:lnTo>
                    <a:pt x="15" y="23"/>
                  </a:lnTo>
                  <a:lnTo>
                    <a:pt x="14" y="21"/>
                  </a:lnTo>
                  <a:lnTo>
                    <a:pt x="13" y="20"/>
                  </a:lnTo>
                  <a:lnTo>
                    <a:pt x="11" y="17"/>
                  </a:lnTo>
                  <a:lnTo>
                    <a:pt x="10" y="16"/>
                  </a:lnTo>
                  <a:lnTo>
                    <a:pt x="9" y="14"/>
                  </a:lnTo>
                  <a:lnTo>
                    <a:pt x="8" y="12"/>
                  </a:lnTo>
                  <a:lnTo>
                    <a:pt x="7" y="10"/>
                  </a:lnTo>
                  <a:lnTo>
                    <a:pt x="7" y="9"/>
                  </a:lnTo>
                  <a:lnTo>
                    <a:pt x="7" y="8"/>
                  </a:lnTo>
                  <a:lnTo>
                    <a:pt x="7" y="7"/>
                  </a:lnTo>
                  <a:lnTo>
                    <a:pt x="7" y="5"/>
                  </a:lnTo>
                  <a:lnTo>
                    <a:pt x="7" y="4"/>
                  </a:lnTo>
                  <a:lnTo>
                    <a:pt x="7" y="2"/>
                  </a:lnTo>
                  <a:lnTo>
                    <a:pt x="7" y="1"/>
                  </a:lnTo>
                  <a:lnTo>
                    <a:pt x="7" y="0"/>
                  </a:lnTo>
                  <a:lnTo>
                    <a:pt x="5" y="1"/>
                  </a:lnTo>
                  <a:lnTo>
                    <a:pt x="5" y="2"/>
                  </a:lnTo>
                  <a:lnTo>
                    <a:pt x="4" y="3"/>
                  </a:lnTo>
                  <a:lnTo>
                    <a:pt x="4" y="4"/>
                  </a:lnTo>
                  <a:lnTo>
                    <a:pt x="3" y="5"/>
                  </a:lnTo>
                  <a:lnTo>
                    <a:pt x="2" y="6"/>
                  </a:lnTo>
                  <a:lnTo>
                    <a:pt x="2" y="7"/>
                  </a:lnTo>
                  <a:lnTo>
                    <a:pt x="0" y="8"/>
                  </a:lnTo>
                  <a:lnTo>
                    <a:pt x="0" y="9"/>
                  </a:lnTo>
                  <a:lnTo>
                    <a:pt x="2" y="10"/>
                  </a:lnTo>
                  <a:lnTo>
                    <a:pt x="2" y="11"/>
                  </a:lnTo>
                  <a:lnTo>
                    <a:pt x="2" y="12"/>
                  </a:lnTo>
                  <a:lnTo>
                    <a:pt x="2" y="13"/>
                  </a:lnTo>
                  <a:lnTo>
                    <a:pt x="3" y="14"/>
                  </a:lnTo>
                  <a:lnTo>
                    <a:pt x="3" y="15"/>
                  </a:lnTo>
                  <a:lnTo>
                    <a:pt x="5" y="17"/>
                  </a:lnTo>
                  <a:lnTo>
                    <a:pt x="7" y="17"/>
                  </a:lnTo>
                  <a:lnTo>
                    <a:pt x="8" y="19"/>
                  </a:lnTo>
                  <a:lnTo>
                    <a:pt x="10" y="20"/>
                  </a:lnTo>
                  <a:lnTo>
                    <a:pt x="11" y="21"/>
                  </a:lnTo>
                  <a:lnTo>
                    <a:pt x="14" y="23"/>
                  </a:lnTo>
                  <a:lnTo>
                    <a:pt x="15" y="23"/>
                  </a:lnTo>
                  <a:lnTo>
                    <a:pt x="16" y="25"/>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73" name="Freeform 353"/>
            <p:cNvSpPr>
              <a:spLocks/>
            </p:cNvSpPr>
            <p:nvPr/>
          </p:nvSpPr>
          <p:spPr bwMode="auto">
            <a:xfrm>
              <a:off x="3565" y="2621"/>
              <a:ext cx="21" cy="17"/>
            </a:xfrm>
            <a:custGeom>
              <a:avLst/>
              <a:gdLst>
                <a:gd name="T0" fmla="*/ 0 w 21"/>
                <a:gd name="T1" fmla="*/ 16 h 17"/>
                <a:gd name="T2" fmla="*/ 11 w 21"/>
                <a:gd name="T3" fmla="*/ 5 h 17"/>
                <a:gd name="T4" fmla="*/ 20 w 21"/>
                <a:gd name="T5" fmla="*/ 1 h 17"/>
                <a:gd name="T6" fmla="*/ 19 w 21"/>
                <a:gd name="T7" fmla="*/ 0 h 17"/>
                <a:gd name="T8" fmla="*/ 9 w 21"/>
                <a:gd name="T9" fmla="*/ 5 h 17"/>
                <a:gd name="T10" fmla="*/ 0 w 21"/>
                <a:gd name="T11" fmla="*/ 16 h 17"/>
                <a:gd name="T12" fmla="*/ 0 60000 65536"/>
                <a:gd name="T13" fmla="*/ 0 60000 65536"/>
                <a:gd name="T14" fmla="*/ 0 60000 65536"/>
                <a:gd name="T15" fmla="*/ 0 60000 65536"/>
                <a:gd name="T16" fmla="*/ 0 60000 65536"/>
                <a:gd name="T17" fmla="*/ 0 60000 65536"/>
                <a:gd name="T18" fmla="*/ 0 w 21"/>
                <a:gd name="T19" fmla="*/ 0 h 17"/>
                <a:gd name="T20" fmla="*/ 21 w 2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 h="17">
                  <a:moveTo>
                    <a:pt x="0" y="16"/>
                  </a:moveTo>
                  <a:lnTo>
                    <a:pt x="11" y="5"/>
                  </a:lnTo>
                  <a:lnTo>
                    <a:pt x="20" y="1"/>
                  </a:lnTo>
                  <a:lnTo>
                    <a:pt x="19" y="0"/>
                  </a:lnTo>
                  <a:lnTo>
                    <a:pt x="9" y="5"/>
                  </a:lnTo>
                  <a:lnTo>
                    <a:pt x="0" y="16"/>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74" name="Freeform 354"/>
            <p:cNvSpPr>
              <a:spLocks/>
            </p:cNvSpPr>
            <p:nvPr/>
          </p:nvSpPr>
          <p:spPr bwMode="auto">
            <a:xfrm>
              <a:off x="3533" y="2424"/>
              <a:ext cx="70" cy="84"/>
            </a:xfrm>
            <a:custGeom>
              <a:avLst/>
              <a:gdLst>
                <a:gd name="T0" fmla="*/ 38 w 70"/>
                <a:gd name="T1" fmla="*/ 1 h 84"/>
                <a:gd name="T2" fmla="*/ 38 w 70"/>
                <a:gd name="T3" fmla="*/ 5 h 84"/>
                <a:gd name="T4" fmla="*/ 39 w 70"/>
                <a:gd name="T5" fmla="*/ 83 h 84"/>
                <a:gd name="T6" fmla="*/ 26 w 70"/>
                <a:gd name="T7" fmla="*/ 73 h 84"/>
                <a:gd name="T8" fmla="*/ 5 w 70"/>
                <a:gd name="T9" fmla="*/ 63 h 84"/>
                <a:gd name="T10" fmla="*/ 0 w 70"/>
                <a:gd name="T11" fmla="*/ 64 h 84"/>
                <a:gd name="T12" fmla="*/ 10 w 70"/>
                <a:gd name="T13" fmla="*/ 55 h 84"/>
                <a:gd name="T14" fmla="*/ 8 w 70"/>
                <a:gd name="T15" fmla="*/ 42 h 84"/>
                <a:gd name="T16" fmla="*/ 10 w 70"/>
                <a:gd name="T17" fmla="*/ 49 h 84"/>
                <a:gd name="T18" fmla="*/ 33 w 70"/>
                <a:gd name="T19" fmla="*/ 31 h 84"/>
                <a:gd name="T20" fmla="*/ 22 w 70"/>
                <a:gd name="T21" fmla="*/ 43 h 84"/>
                <a:gd name="T22" fmla="*/ 13 w 70"/>
                <a:gd name="T23" fmla="*/ 30 h 84"/>
                <a:gd name="T24" fmla="*/ 11 w 70"/>
                <a:gd name="T25" fmla="*/ 22 h 84"/>
                <a:gd name="T26" fmla="*/ 40 w 70"/>
                <a:gd name="T27" fmla="*/ 0 h 84"/>
                <a:gd name="T28" fmla="*/ 46 w 70"/>
                <a:gd name="T29" fmla="*/ 4 h 84"/>
                <a:gd name="T30" fmla="*/ 50 w 70"/>
                <a:gd name="T31" fmla="*/ 4 h 84"/>
                <a:gd name="T32" fmla="*/ 59 w 70"/>
                <a:gd name="T33" fmla="*/ 12 h 84"/>
                <a:gd name="T34" fmla="*/ 63 w 70"/>
                <a:gd name="T35" fmla="*/ 13 h 84"/>
                <a:gd name="T36" fmla="*/ 68 w 70"/>
                <a:gd name="T37" fmla="*/ 23 h 84"/>
                <a:gd name="T38" fmla="*/ 65 w 70"/>
                <a:gd name="T39" fmla="*/ 22 h 84"/>
                <a:gd name="T40" fmla="*/ 57 w 70"/>
                <a:gd name="T41" fmla="*/ 14 h 84"/>
                <a:gd name="T42" fmla="*/ 61 w 70"/>
                <a:gd name="T43" fmla="*/ 45 h 84"/>
                <a:gd name="T44" fmla="*/ 59 w 70"/>
                <a:gd name="T45" fmla="*/ 54 h 84"/>
                <a:gd name="T46" fmla="*/ 41 w 70"/>
                <a:gd name="T47" fmla="*/ 60 h 84"/>
                <a:gd name="T48" fmla="*/ 49 w 70"/>
                <a:gd name="T49" fmla="*/ 59 h 84"/>
                <a:gd name="T50" fmla="*/ 46 w 70"/>
                <a:gd name="T51" fmla="*/ 73 h 84"/>
                <a:gd name="T52" fmla="*/ 45 w 70"/>
                <a:gd name="T53" fmla="*/ 8 h 84"/>
                <a:gd name="T54" fmla="*/ 51 w 70"/>
                <a:gd name="T55" fmla="*/ 14 h 84"/>
                <a:gd name="T56" fmla="*/ 45 w 70"/>
                <a:gd name="T57" fmla="*/ 8 h 84"/>
                <a:gd name="T58" fmla="*/ 43 w 70"/>
                <a:gd name="T59" fmla="*/ 33 h 84"/>
                <a:gd name="T60" fmla="*/ 44 w 70"/>
                <a:gd name="T61" fmla="*/ 24 h 84"/>
                <a:gd name="T62" fmla="*/ 38 w 70"/>
                <a:gd name="T63" fmla="*/ 17 h 84"/>
                <a:gd name="T64" fmla="*/ 26 w 70"/>
                <a:gd name="T65" fmla="*/ 15 h 84"/>
                <a:gd name="T66" fmla="*/ 28 w 70"/>
                <a:gd name="T67" fmla="*/ 11 h 84"/>
                <a:gd name="T68" fmla="*/ 31 w 70"/>
                <a:gd name="T69" fmla="*/ 2 h 84"/>
                <a:gd name="T70" fmla="*/ 37 w 70"/>
                <a:gd name="T71" fmla="*/ 3 h 84"/>
                <a:gd name="T72" fmla="*/ 43 w 70"/>
                <a:gd name="T73" fmla="*/ 13 h 84"/>
                <a:gd name="T74" fmla="*/ 48 w 70"/>
                <a:gd name="T75" fmla="*/ 28 h 84"/>
                <a:gd name="T76" fmla="*/ 46 w 70"/>
                <a:gd name="T77" fmla="*/ 36 h 84"/>
                <a:gd name="T78" fmla="*/ 39 w 70"/>
                <a:gd name="T79" fmla="*/ 40 h 84"/>
                <a:gd name="T80" fmla="*/ 36 w 70"/>
                <a:gd name="T81" fmla="*/ 37 h 84"/>
                <a:gd name="T82" fmla="*/ 48 w 70"/>
                <a:gd name="T83" fmla="*/ 39 h 84"/>
                <a:gd name="T84" fmla="*/ 47 w 70"/>
                <a:gd name="T85" fmla="*/ 44 h 84"/>
                <a:gd name="T86" fmla="*/ 33 w 70"/>
                <a:gd name="T87" fmla="*/ 55 h 84"/>
                <a:gd name="T88" fmla="*/ 33 w 70"/>
                <a:gd name="T89" fmla="*/ 48 h 84"/>
                <a:gd name="T90" fmla="*/ 42 w 70"/>
                <a:gd name="T91" fmla="*/ 52 h 84"/>
                <a:gd name="T92" fmla="*/ 34 w 70"/>
                <a:gd name="T93" fmla="*/ 51 h 84"/>
                <a:gd name="T94" fmla="*/ 33 w 70"/>
                <a:gd name="T95" fmla="*/ 55 h 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84"/>
                <a:gd name="T146" fmla="*/ 70 w 70"/>
                <a:gd name="T147" fmla="*/ 84 h 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84">
                  <a:moveTo>
                    <a:pt x="36" y="5"/>
                  </a:moveTo>
                  <a:lnTo>
                    <a:pt x="38" y="1"/>
                  </a:lnTo>
                  <a:lnTo>
                    <a:pt x="40" y="0"/>
                  </a:lnTo>
                  <a:lnTo>
                    <a:pt x="38" y="5"/>
                  </a:lnTo>
                  <a:lnTo>
                    <a:pt x="36" y="5"/>
                  </a:lnTo>
                  <a:lnTo>
                    <a:pt x="39" y="83"/>
                  </a:lnTo>
                  <a:lnTo>
                    <a:pt x="37" y="73"/>
                  </a:lnTo>
                  <a:lnTo>
                    <a:pt x="26" y="73"/>
                  </a:lnTo>
                  <a:lnTo>
                    <a:pt x="27" y="69"/>
                  </a:lnTo>
                  <a:lnTo>
                    <a:pt x="5" y="63"/>
                  </a:lnTo>
                  <a:lnTo>
                    <a:pt x="2" y="67"/>
                  </a:lnTo>
                  <a:lnTo>
                    <a:pt x="0" y="64"/>
                  </a:lnTo>
                  <a:lnTo>
                    <a:pt x="7" y="60"/>
                  </a:lnTo>
                  <a:lnTo>
                    <a:pt x="10" y="55"/>
                  </a:lnTo>
                  <a:lnTo>
                    <a:pt x="4" y="51"/>
                  </a:lnTo>
                  <a:lnTo>
                    <a:pt x="8" y="42"/>
                  </a:lnTo>
                  <a:lnTo>
                    <a:pt x="5" y="47"/>
                  </a:lnTo>
                  <a:lnTo>
                    <a:pt x="10" y="49"/>
                  </a:lnTo>
                  <a:lnTo>
                    <a:pt x="24" y="50"/>
                  </a:lnTo>
                  <a:lnTo>
                    <a:pt x="33" y="31"/>
                  </a:lnTo>
                  <a:lnTo>
                    <a:pt x="30" y="34"/>
                  </a:lnTo>
                  <a:lnTo>
                    <a:pt x="22" y="43"/>
                  </a:lnTo>
                  <a:lnTo>
                    <a:pt x="18" y="33"/>
                  </a:lnTo>
                  <a:lnTo>
                    <a:pt x="13" y="30"/>
                  </a:lnTo>
                  <a:lnTo>
                    <a:pt x="15" y="25"/>
                  </a:lnTo>
                  <a:lnTo>
                    <a:pt x="11" y="22"/>
                  </a:lnTo>
                  <a:lnTo>
                    <a:pt x="27" y="0"/>
                  </a:lnTo>
                  <a:lnTo>
                    <a:pt x="40" y="0"/>
                  </a:lnTo>
                  <a:lnTo>
                    <a:pt x="47" y="8"/>
                  </a:lnTo>
                  <a:lnTo>
                    <a:pt x="46" y="4"/>
                  </a:lnTo>
                  <a:lnTo>
                    <a:pt x="48" y="6"/>
                  </a:lnTo>
                  <a:lnTo>
                    <a:pt x="50" y="4"/>
                  </a:lnTo>
                  <a:lnTo>
                    <a:pt x="53" y="9"/>
                  </a:lnTo>
                  <a:lnTo>
                    <a:pt x="59" y="12"/>
                  </a:lnTo>
                  <a:lnTo>
                    <a:pt x="59" y="9"/>
                  </a:lnTo>
                  <a:lnTo>
                    <a:pt x="63" y="13"/>
                  </a:lnTo>
                  <a:lnTo>
                    <a:pt x="66" y="18"/>
                  </a:lnTo>
                  <a:lnTo>
                    <a:pt x="68" y="23"/>
                  </a:lnTo>
                  <a:lnTo>
                    <a:pt x="69" y="28"/>
                  </a:lnTo>
                  <a:lnTo>
                    <a:pt x="65" y="22"/>
                  </a:lnTo>
                  <a:lnTo>
                    <a:pt x="61" y="22"/>
                  </a:lnTo>
                  <a:lnTo>
                    <a:pt x="57" y="14"/>
                  </a:lnTo>
                  <a:lnTo>
                    <a:pt x="56" y="45"/>
                  </a:lnTo>
                  <a:lnTo>
                    <a:pt x="61" y="45"/>
                  </a:lnTo>
                  <a:lnTo>
                    <a:pt x="61" y="48"/>
                  </a:lnTo>
                  <a:lnTo>
                    <a:pt x="59" y="54"/>
                  </a:lnTo>
                  <a:lnTo>
                    <a:pt x="42" y="55"/>
                  </a:lnTo>
                  <a:lnTo>
                    <a:pt x="41" y="60"/>
                  </a:lnTo>
                  <a:lnTo>
                    <a:pt x="47" y="63"/>
                  </a:lnTo>
                  <a:lnTo>
                    <a:pt x="49" y="59"/>
                  </a:lnTo>
                  <a:lnTo>
                    <a:pt x="51" y="66"/>
                  </a:lnTo>
                  <a:lnTo>
                    <a:pt x="46" y="73"/>
                  </a:lnTo>
                  <a:lnTo>
                    <a:pt x="39" y="83"/>
                  </a:lnTo>
                  <a:lnTo>
                    <a:pt x="45" y="8"/>
                  </a:lnTo>
                  <a:lnTo>
                    <a:pt x="48" y="13"/>
                  </a:lnTo>
                  <a:lnTo>
                    <a:pt x="51" y="14"/>
                  </a:lnTo>
                  <a:lnTo>
                    <a:pt x="48" y="8"/>
                  </a:lnTo>
                  <a:lnTo>
                    <a:pt x="45" y="8"/>
                  </a:lnTo>
                  <a:lnTo>
                    <a:pt x="36" y="37"/>
                  </a:lnTo>
                  <a:lnTo>
                    <a:pt x="43" y="33"/>
                  </a:lnTo>
                  <a:lnTo>
                    <a:pt x="44" y="29"/>
                  </a:lnTo>
                  <a:lnTo>
                    <a:pt x="44" y="24"/>
                  </a:lnTo>
                  <a:lnTo>
                    <a:pt x="42" y="19"/>
                  </a:lnTo>
                  <a:lnTo>
                    <a:pt x="38" y="17"/>
                  </a:lnTo>
                  <a:lnTo>
                    <a:pt x="30" y="14"/>
                  </a:lnTo>
                  <a:lnTo>
                    <a:pt x="26" y="15"/>
                  </a:lnTo>
                  <a:lnTo>
                    <a:pt x="25" y="14"/>
                  </a:lnTo>
                  <a:lnTo>
                    <a:pt x="28" y="11"/>
                  </a:lnTo>
                  <a:lnTo>
                    <a:pt x="31" y="11"/>
                  </a:lnTo>
                  <a:lnTo>
                    <a:pt x="31" y="2"/>
                  </a:lnTo>
                  <a:lnTo>
                    <a:pt x="33" y="1"/>
                  </a:lnTo>
                  <a:lnTo>
                    <a:pt x="37" y="3"/>
                  </a:lnTo>
                  <a:lnTo>
                    <a:pt x="35" y="6"/>
                  </a:lnTo>
                  <a:lnTo>
                    <a:pt x="43" y="13"/>
                  </a:lnTo>
                  <a:lnTo>
                    <a:pt x="46" y="20"/>
                  </a:lnTo>
                  <a:lnTo>
                    <a:pt x="48" y="28"/>
                  </a:lnTo>
                  <a:lnTo>
                    <a:pt x="49" y="37"/>
                  </a:lnTo>
                  <a:lnTo>
                    <a:pt x="46" y="36"/>
                  </a:lnTo>
                  <a:lnTo>
                    <a:pt x="43" y="37"/>
                  </a:lnTo>
                  <a:lnTo>
                    <a:pt x="39" y="40"/>
                  </a:lnTo>
                  <a:lnTo>
                    <a:pt x="33" y="40"/>
                  </a:lnTo>
                  <a:lnTo>
                    <a:pt x="36" y="37"/>
                  </a:lnTo>
                  <a:lnTo>
                    <a:pt x="45" y="43"/>
                  </a:lnTo>
                  <a:lnTo>
                    <a:pt x="48" y="39"/>
                  </a:lnTo>
                  <a:lnTo>
                    <a:pt x="48" y="40"/>
                  </a:lnTo>
                  <a:lnTo>
                    <a:pt x="47" y="44"/>
                  </a:lnTo>
                  <a:lnTo>
                    <a:pt x="45" y="43"/>
                  </a:lnTo>
                  <a:lnTo>
                    <a:pt x="33" y="55"/>
                  </a:lnTo>
                  <a:lnTo>
                    <a:pt x="31" y="54"/>
                  </a:lnTo>
                  <a:lnTo>
                    <a:pt x="33" y="48"/>
                  </a:lnTo>
                  <a:lnTo>
                    <a:pt x="40" y="46"/>
                  </a:lnTo>
                  <a:lnTo>
                    <a:pt x="42" y="52"/>
                  </a:lnTo>
                  <a:lnTo>
                    <a:pt x="38" y="48"/>
                  </a:lnTo>
                  <a:lnTo>
                    <a:pt x="34" y="51"/>
                  </a:lnTo>
                  <a:lnTo>
                    <a:pt x="38" y="54"/>
                  </a:lnTo>
                  <a:lnTo>
                    <a:pt x="33" y="55"/>
                  </a:lnTo>
                  <a:lnTo>
                    <a:pt x="36" y="5"/>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75" name="Freeform 355"/>
            <p:cNvSpPr>
              <a:spLocks/>
            </p:cNvSpPr>
            <p:nvPr/>
          </p:nvSpPr>
          <p:spPr bwMode="auto">
            <a:xfrm>
              <a:off x="3533" y="2354"/>
              <a:ext cx="17" cy="20"/>
            </a:xfrm>
            <a:custGeom>
              <a:avLst/>
              <a:gdLst>
                <a:gd name="T0" fmla="*/ 10 w 17"/>
                <a:gd name="T1" fmla="*/ 18 h 20"/>
                <a:gd name="T2" fmla="*/ 7 w 17"/>
                <a:gd name="T3" fmla="*/ 12 h 20"/>
                <a:gd name="T4" fmla="*/ 2 w 17"/>
                <a:gd name="T5" fmla="*/ 8 h 20"/>
                <a:gd name="T6" fmla="*/ 0 w 17"/>
                <a:gd name="T7" fmla="*/ 3 h 20"/>
                <a:gd name="T8" fmla="*/ 4 w 17"/>
                <a:gd name="T9" fmla="*/ 0 h 20"/>
                <a:gd name="T10" fmla="*/ 13 w 17"/>
                <a:gd name="T11" fmla="*/ 3 h 20"/>
                <a:gd name="T12" fmla="*/ 16 w 17"/>
                <a:gd name="T13" fmla="*/ 15 h 20"/>
                <a:gd name="T14" fmla="*/ 16 w 17"/>
                <a:gd name="T15" fmla="*/ 19 h 20"/>
                <a:gd name="T16" fmla="*/ 10 w 17"/>
                <a:gd name="T17" fmla="*/ 1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10" y="18"/>
                  </a:moveTo>
                  <a:lnTo>
                    <a:pt x="7" y="12"/>
                  </a:lnTo>
                  <a:lnTo>
                    <a:pt x="2" y="8"/>
                  </a:lnTo>
                  <a:lnTo>
                    <a:pt x="0" y="3"/>
                  </a:lnTo>
                  <a:lnTo>
                    <a:pt x="4" y="0"/>
                  </a:lnTo>
                  <a:lnTo>
                    <a:pt x="13" y="3"/>
                  </a:lnTo>
                  <a:lnTo>
                    <a:pt x="16" y="15"/>
                  </a:lnTo>
                  <a:lnTo>
                    <a:pt x="16" y="19"/>
                  </a:lnTo>
                  <a:lnTo>
                    <a:pt x="10" y="18"/>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76" name="Freeform 356"/>
            <p:cNvSpPr>
              <a:spLocks/>
            </p:cNvSpPr>
            <p:nvPr/>
          </p:nvSpPr>
          <p:spPr bwMode="auto">
            <a:xfrm>
              <a:off x="3497" y="2322"/>
              <a:ext cx="64" cy="38"/>
            </a:xfrm>
            <a:custGeom>
              <a:avLst/>
              <a:gdLst>
                <a:gd name="T0" fmla="*/ 0 w 64"/>
                <a:gd name="T1" fmla="*/ 37 h 38"/>
                <a:gd name="T2" fmla="*/ 0 w 64"/>
                <a:gd name="T3" fmla="*/ 27 h 38"/>
                <a:gd name="T4" fmla="*/ 0 w 64"/>
                <a:gd name="T5" fmla="*/ 17 h 38"/>
                <a:gd name="T6" fmla="*/ 9 w 64"/>
                <a:gd name="T7" fmla="*/ 7 h 38"/>
                <a:gd name="T8" fmla="*/ 19 w 64"/>
                <a:gd name="T9" fmla="*/ 2 h 38"/>
                <a:gd name="T10" fmla="*/ 35 w 64"/>
                <a:gd name="T11" fmla="*/ 0 h 38"/>
                <a:gd name="T12" fmla="*/ 48 w 64"/>
                <a:gd name="T13" fmla="*/ 3 h 38"/>
                <a:gd name="T14" fmla="*/ 58 w 64"/>
                <a:gd name="T15" fmla="*/ 9 h 38"/>
                <a:gd name="T16" fmla="*/ 63 w 64"/>
                <a:gd name="T17" fmla="*/ 17 h 38"/>
                <a:gd name="T18" fmla="*/ 50 w 64"/>
                <a:gd name="T19" fmla="*/ 23 h 38"/>
                <a:gd name="T20" fmla="*/ 0 w 64"/>
                <a:gd name="T21" fmla="*/ 3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38"/>
                <a:gd name="T35" fmla="*/ 64 w 64"/>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38">
                  <a:moveTo>
                    <a:pt x="0" y="37"/>
                  </a:moveTo>
                  <a:lnTo>
                    <a:pt x="0" y="27"/>
                  </a:lnTo>
                  <a:lnTo>
                    <a:pt x="0" y="17"/>
                  </a:lnTo>
                  <a:lnTo>
                    <a:pt x="9" y="7"/>
                  </a:lnTo>
                  <a:lnTo>
                    <a:pt x="19" y="2"/>
                  </a:lnTo>
                  <a:lnTo>
                    <a:pt x="35" y="0"/>
                  </a:lnTo>
                  <a:lnTo>
                    <a:pt x="48" y="3"/>
                  </a:lnTo>
                  <a:lnTo>
                    <a:pt x="58" y="9"/>
                  </a:lnTo>
                  <a:lnTo>
                    <a:pt x="63" y="17"/>
                  </a:lnTo>
                  <a:lnTo>
                    <a:pt x="50" y="23"/>
                  </a:lnTo>
                  <a:lnTo>
                    <a:pt x="0" y="37"/>
                  </a:lnTo>
                </a:path>
              </a:pathLst>
            </a:custGeom>
            <a:solidFill>
              <a:srgbClr val="CFC29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77" name="Freeform 357"/>
            <p:cNvSpPr>
              <a:spLocks/>
            </p:cNvSpPr>
            <p:nvPr/>
          </p:nvSpPr>
          <p:spPr bwMode="auto">
            <a:xfrm>
              <a:off x="3507" y="2372"/>
              <a:ext cx="17" cy="17"/>
            </a:xfrm>
            <a:custGeom>
              <a:avLst/>
              <a:gdLst>
                <a:gd name="T0" fmla="*/ 0 w 17"/>
                <a:gd name="T1" fmla="*/ 10 h 17"/>
                <a:gd name="T2" fmla="*/ 3 w 17"/>
                <a:gd name="T3" fmla="*/ 16 h 17"/>
                <a:gd name="T4" fmla="*/ 16 w 17"/>
                <a:gd name="T5" fmla="*/ 0 h 17"/>
                <a:gd name="T6" fmla="*/ 7 w 17"/>
                <a:gd name="T7" fmla="*/ 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3" y="16"/>
                  </a:lnTo>
                  <a:lnTo>
                    <a:pt x="16" y="0"/>
                  </a:lnTo>
                  <a:lnTo>
                    <a:pt x="7" y="0"/>
                  </a:lnTo>
                  <a:lnTo>
                    <a:pt x="0" y="10"/>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78" name="Freeform 358"/>
            <p:cNvSpPr>
              <a:spLocks/>
            </p:cNvSpPr>
            <p:nvPr/>
          </p:nvSpPr>
          <p:spPr bwMode="auto">
            <a:xfrm>
              <a:off x="3506" y="2365"/>
              <a:ext cx="17" cy="17"/>
            </a:xfrm>
            <a:custGeom>
              <a:avLst/>
              <a:gdLst>
                <a:gd name="T0" fmla="*/ 0 w 17"/>
                <a:gd name="T1" fmla="*/ 12 h 17"/>
                <a:gd name="T2" fmla="*/ 3 w 17"/>
                <a:gd name="T3" fmla="*/ 16 h 17"/>
                <a:gd name="T4" fmla="*/ 16 w 17"/>
                <a:gd name="T5" fmla="*/ 0 h 17"/>
                <a:gd name="T6" fmla="*/ 7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3" y="16"/>
                  </a:lnTo>
                  <a:lnTo>
                    <a:pt x="16" y="0"/>
                  </a:lnTo>
                  <a:lnTo>
                    <a:pt x="7" y="0"/>
                  </a:lnTo>
                  <a:lnTo>
                    <a:pt x="0" y="12"/>
                  </a:lnTo>
                </a:path>
              </a:pathLst>
            </a:custGeom>
            <a:solidFill>
              <a:srgbClr val="B07D4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79" name="Freeform 359"/>
            <p:cNvSpPr>
              <a:spLocks/>
            </p:cNvSpPr>
            <p:nvPr/>
          </p:nvSpPr>
          <p:spPr bwMode="auto">
            <a:xfrm>
              <a:off x="3508" y="2324"/>
              <a:ext cx="50" cy="29"/>
            </a:xfrm>
            <a:custGeom>
              <a:avLst/>
              <a:gdLst>
                <a:gd name="T0" fmla="*/ 19 w 50"/>
                <a:gd name="T1" fmla="*/ 25 h 29"/>
                <a:gd name="T2" fmla="*/ 7 w 50"/>
                <a:gd name="T3" fmla="*/ 28 h 29"/>
                <a:gd name="T4" fmla="*/ 5 w 50"/>
                <a:gd name="T5" fmla="*/ 21 h 29"/>
                <a:gd name="T6" fmla="*/ 0 w 50"/>
                <a:gd name="T7" fmla="*/ 8 h 29"/>
                <a:gd name="T8" fmla="*/ 10 w 50"/>
                <a:gd name="T9" fmla="*/ 2 h 29"/>
                <a:gd name="T10" fmla="*/ 23 w 50"/>
                <a:gd name="T11" fmla="*/ 0 h 29"/>
                <a:gd name="T12" fmla="*/ 37 w 50"/>
                <a:gd name="T13" fmla="*/ 1 h 29"/>
                <a:gd name="T14" fmla="*/ 46 w 50"/>
                <a:gd name="T15" fmla="*/ 8 h 29"/>
                <a:gd name="T16" fmla="*/ 49 w 50"/>
                <a:gd name="T17" fmla="*/ 14 h 29"/>
                <a:gd name="T18" fmla="*/ 43 w 50"/>
                <a:gd name="T19" fmla="*/ 17 h 29"/>
                <a:gd name="T20" fmla="*/ 35 w 50"/>
                <a:gd name="T21" fmla="*/ 21 h 29"/>
                <a:gd name="T22" fmla="*/ 19 w 50"/>
                <a:gd name="T23" fmla="*/ 25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29"/>
                <a:gd name="T38" fmla="*/ 50 w 50"/>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29">
                  <a:moveTo>
                    <a:pt x="19" y="25"/>
                  </a:moveTo>
                  <a:lnTo>
                    <a:pt x="7" y="28"/>
                  </a:lnTo>
                  <a:lnTo>
                    <a:pt x="5" y="21"/>
                  </a:lnTo>
                  <a:lnTo>
                    <a:pt x="0" y="8"/>
                  </a:lnTo>
                  <a:lnTo>
                    <a:pt x="10" y="2"/>
                  </a:lnTo>
                  <a:lnTo>
                    <a:pt x="23" y="0"/>
                  </a:lnTo>
                  <a:lnTo>
                    <a:pt x="37" y="1"/>
                  </a:lnTo>
                  <a:lnTo>
                    <a:pt x="46" y="8"/>
                  </a:lnTo>
                  <a:lnTo>
                    <a:pt x="49" y="14"/>
                  </a:lnTo>
                  <a:lnTo>
                    <a:pt x="43" y="17"/>
                  </a:lnTo>
                  <a:lnTo>
                    <a:pt x="35" y="21"/>
                  </a:lnTo>
                  <a:lnTo>
                    <a:pt x="19" y="25"/>
                  </a:lnTo>
                </a:path>
              </a:pathLst>
            </a:custGeom>
            <a:solidFill>
              <a:srgbClr val="F2E5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80" name="Freeform 360"/>
            <p:cNvSpPr>
              <a:spLocks/>
            </p:cNvSpPr>
            <p:nvPr/>
          </p:nvSpPr>
          <p:spPr bwMode="auto">
            <a:xfrm>
              <a:off x="3482" y="2354"/>
              <a:ext cx="34" cy="23"/>
            </a:xfrm>
            <a:custGeom>
              <a:avLst/>
              <a:gdLst>
                <a:gd name="T0" fmla="*/ 10 w 34"/>
                <a:gd name="T1" fmla="*/ 22 h 23"/>
                <a:gd name="T2" fmla="*/ 33 w 34"/>
                <a:gd name="T3" fmla="*/ 0 h 23"/>
                <a:gd name="T4" fmla="*/ 25 w 34"/>
                <a:gd name="T5" fmla="*/ 2 h 23"/>
                <a:gd name="T6" fmla="*/ 18 w 34"/>
                <a:gd name="T7" fmla="*/ 4 h 23"/>
                <a:gd name="T8" fmla="*/ 15 w 34"/>
                <a:gd name="T9" fmla="*/ 3 h 23"/>
                <a:gd name="T10" fmla="*/ 15 w 34"/>
                <a:gd name="T11" fmla="*/ 1 h 23"/>
                <a:gd name="T12" fmla="*/ 2 w 34"/>
                <a:gd name="T13" fmla="*/ 13 h 23"/>
                <a:gd name="T14" fmla="*/ 1 w 34"/>
                <a:gd name="T15" fmla="*/ 15 h 23"/>
                <a:gd name="T16" fmla="*/ 0 w 34"/>
                <a:gd name="T17" fmla="*/ 18 h 23"/>
                <a:gd name="T18" fmla="*/ 0 w 34"/>
                <a:gd name="T19" fmla="*/ 19 h 23"/>
                <a:gd name="T20" fmla="*/ 7 w 34"/>
                <a:gd name="T21" fmla="*/ 22 h 23"/>
                <a:gd name="T22" fmla="*/ 10 w 34"/>
                <a:gd name="T23" fmla="*/ 22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23"/>
                <a:gd name="T38" fmla="*/ 34 w 34"/>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23">
                  <a:moveTo>
                    <a:pt x="10" y="22"/>
                  </a:moveTo>
                  <a:lnTo>
                    <a:pt x="33" y="0"/>
                  </a:lnTo>
                  <a:lnTo>
                    <a:pt x="25" y="2"/>
                  </a:lnTo>
                  <a:lnTo>
                    <a:pt x="18" y="4"/>
                  </a:lnTo>
                  <a:lnTo>
                    <a:pt x="15" y="3"/>
                  </a:lnTo>
                  <a:lnTo>
                    <a:pt x="15" y="1"/>
                  </a:lnTo>
                  <a:lnTo>
                    <a:pt x="2" y="13"/>
                  </a:lnTo>
                  <a:lnTo>
                    <a:pt x="1" y="15"/>
                  </a:lnTo>
                  <a:lnTo>
                    <a:pt x="0" y="18"/>
                  </a:lnTo>
                  <a:lnTo>
                    <a:pt x="0" y="19"/>
                  </a:lnTo>
                  <a:lnTo>
                    <a:pt x="7" y="22"/>
                  </a:lnTo>
                  <a:lnTo>
                    <a:pt x="10" y="22"/>
                  </a:lnTo>
                </a:path>
              </a:pathLst>
            </a:custGeom>
            <a:solidFill>
              <a:srgbClr val="FFC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81" name="Freeform 361"/>
            <p:cNvSpPr>
              <a:spLocks/>
            </p:cNvSpPr>
            <p:nvPr/>
          </p:nvSpPr>
          <p:spPr bwMode="auto">
            <a:xfrm>
              <a:off x="3443" y="2500"/>
              <a:ext cx="17" cy="17"/>
            </a:xfrm>
            <a:custGeom>
              <a:avLst/>
              <a:gdLst>
                <a:gd name="T0" fmla="*/ 7 w 17"/>
                <a:gd name="T1" fmla="*/ 16 h 17"/>
                <a:gd name="T2" fmla="*/ 7 w 17"/>
                <a:gd name="T3" fmla="*/ 16 h 17"/>
                <a:gd name="T4" fmla="*/ 7 w 17"/>
                <a:gd name="T5" fmla="*/ 16 h 17"/>
                <a:gd name="T6" fmla="*/ 7 w 17"/>
                <a:gd name="T7" fmla="*/ 16 h 17"/>
                <a:gd name="T8" fmla="*/ 4 w 17"/>
                <a:gd name="T9" fmla="*/ 16 h 17"/>
                <a:gd name="T10" fmla="*/ 4 w 17"/>
                <a:gd name="T11" fmla="*/ 16 h 17"/>
                <a:gd name="T12" fmla="*/ 4 w 17"/>
                <a:gd name="T13" fmla="*/ 12 h 17"/>
                <a:gd name="T14" fmla="*/ 4 w 17"/>
                <a:gd name="T15" fmla="*/ 12 h 17"/>
                <a:gd name="T16" fmla="*/ 0 w 17"/>
                <a:gd name="T17" fmla="*/ 12 h 17"/>
                <a:gd name="T18" fmla="*/ 4 w 17"/>
                <a:gd name="T19" fmla="*/ 9 h 17"/>
                <a:gd name="T20" fmla="*/ 4 w 17"/>
                <a:gd name="T21" fmla="*/ 9 h 17"/>
                <a:gd name="T22" fmla="*/ 4 w 17"/>
                <a:gd name="T23" fmla="*/ 9 h 17"/>
                <a:gd name="T24" fmla="*/ 7 w 17"/>
                <a:gd name="T25" fmla="*/ 6 h 17"/>
                <a:gd name="T26" fmla="*/ 7 w 17"/>
                <a:gd name="T27" fmla="*/ 6 h 17"/>
                <a:gd name="T28" fmla="*/ 7 w 17"/>
                <a:gd name="T29" fmla="*/ 3 h 17"/>
                <a:gd name="T30" fmla="*/ 7 w 17"/>
                <a:gd name="T31" fmla="*/ 3 h 17"/>
                <a:gd name="T32" fmla="*/ 10 w 17"/>
                <a:gd name="T33" fmla="*/ 0 h 17"/>
                <a:gd name="T34" fmla="*/ 10 w 17"/>
                <a:gd name="T35" fmla="*/ 0 h 17"/>
                <a:gd name="T36" fmla="*/ 10 w 17"/>
                <a:gd name="T37" fmla="*/ 3 h 17"/>
                <a:gd name="T38" fmla="*/ 10 w 17"/>
                <a:gd name="T39" fmla="*/ 3 h 17"/>
                <a:gd name="T40" fmla="*/ 10 w 17"/>
                <a:gd name="T41" fmla="*/ 3 h 17"/>
                <a:gd name="T42" fmla="*/ 10 w 17"/>
                <a:gd name="T43" fmla="*/ 3 h 17"/>
                <a:gd name="T44" fmla="*/ 10 w 17"/>
                <a:gd name="T45" fmla="*/ 3 h 17"/>
                <a:gd name="T46" fmla="*/ 10 w 17"/>
                <a:gd name="T47" fmla="*/ 3 h 17"/>
                <a:gd name="T48" fmla="*/ 10 w 17"/>
                <a:gd name="T49" fmla="*/ 6 h 17"/>
                <a:gd name="T50" fmla="*/ 10 w 17"/>
                <a:gd name="T51" fmla="*/ 6 h 17"/>
                <a:gd name="T52" fmla="*/ 13 w 17"/>
                <a:gd name="T53" fmla="*/ 6 h 17"/>
                <a:gd name="T54" fmla="*/ 13 w 17"/>
                <a:gd name="T55" fmla="*/ 6 h 17"/>
                <a:gd name="T56" fmla="*/ 13 w 17"/>
                <a:gd name="T57" fmla="*/ 6 h 17"/>
                <a:gd name="T58" fmla="*/ 13 w 17"/>
                <a:gd name="T59" fmla="*/ 6 h 17"/>
                <a:gd name="T60" fmla="*/ 13 w 17"/>
                <a:gd name="T61" fmla="*/ 6 h 17"/>
                <a:gd name="T62" fmla="*/ 16 w 17"/>
                <a:gd name="T63" fmla="*/ 6 h 17"/>
                <a:gd name="T64" fmla="*/ 16 w 17"/>
                <a:gd name="T65" fmla="*/ 6 h 17"/>
                <a:gd name="T66" fmla="*/ 13 w 17"/>
                <a:gd name="T67" fmla="*/ 9 h 17"/>
                <a:gd name="T68" fmla="*/ 13 w 17"/>
                <a:gd name="T69" fmla="*/ 9 h 17"/>
                <a:gd name="T70" fmla="*/ 13 w 17"/>
                <a:gd name="T71" fmla="*/ 9 h 17"/>
                <a:gd name="T72" fmla="*/ 10 w 17"/>
                <a:gd name="T73" fmla="*/ 12 h 17"/>
                <a:gd name="T74" fmla="*/ 10 w 17"/>
                <a:gd name="T75" fmla="*/ 12 h 17"/>
                <a:gd name="T76" fmla="*/ 10 w 17"/>
                <a:gd name="T77" fmla="*/ 12 h 17"/>
                <a:gd name="T78" fmla="*/ 7 w 17"/>
                <a:gd name="T79" fmla="*/ 16 h 17"/>
                <a:gd name="T80" fmla="*/ 7 w 17"/>
                <a:gd name="T81" fmla="*/ 16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7" y="16"/>
                  </a:moveTo>
                  <a:lnTo>
                    <a:pt x="7" y="16"/>
                  </a:lnTo>
                  <a:lnTo>
                    <a:pt x="4" y="16"/>
                  </a:lnTo>
                  <a:lnTo>
                    <a:pt x="4" y="12"/>
                  </a:lnTo>
                  <a:lnTo>
                    <a:pt x="0" y="12"/>
                  </a:lnTo>
                  <a:lnTo>
                    <a:pt x="4" y="9"/>
                  </a:lnTo>
                  <a:lnTo>
                    <a:pt x="7" y="6"/>
                  </a:lnTo>
                  <a:lnTo>
                    <a:pt x="7" y="3"/>
                  </a:lnTo>
                  <a:lnTo>
                    <a:pt x="10" y="0"/>
                  </a:lnTo>
                  <a:lnTo>
                    <a:pt x="10" y="3"/>
                  </a:lnTo>
                  <a:lnTo>
                    <a:pt x="10" y="6"/>
                  </a:lnTo>
                  <a:lnTo>
                    <a:pt x="13" y="6"/>
                  </a:lnTo>
                  <a:lnTo>
                    <a:pt x="16" y="6"/>
                  </a:lnTo>
                  <a:lnTo>
                    <a:pt x="13" y="9"/>
                  </a:lnTo>
                  <a:lnTo>
                    <a:pt x="10" y="12"/>
                  </a:lnTo>
                  <a:lnTo>
                    <a:pt x="7" y="16"/>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82" name="Freeform 362"/>
            <p:cNvSpPr>
              <a:spLocks/>
            </p:cNvSpPr>
            <p:nvPr/>
          </p:nvSpPr>
          <p:spPr bwMode="auto">
            <a:xfrm>
              <a:off x="3544" y="2521"/>
              <a:ext cx="57" cy="60"/>
            </a:xfrm>
            <a:custGeom>
              <a:avLst/>
              <a:gdLst>
                <a:gd name="T0" fmla="*/ 4 w 57"/>
                <a:gd name="T1" fmla="*/ 33 h 60"/>
                <a:gd name="T2" fmla="*/ 0 w 57"/>
                <a:gd name="T3" fmla="*/ 48 h 60"/>
                <a:gd name="T4" fmla="*/ 11 w 57"/>
                <a:gd name="T5" fmla="*/ 59 h 60"/>
                <a:gd name="T6" fmla="*/ 32 w 57"/>
                <a:gd name="T7" fmla="*/ 59 h 60"/>
                <a:gd name="T8" fmla="*/ 48 w 57"/>
                <a:gd name="T9" fmla="*/ 52 h 60"/>
                <a:gd name="T10" fmla="*/ 56 w 57"/>
                <a:gd name="T11" fmla="*/ 39 h 60"/>
                <a:gd name="T12" fmla="*/ 56 w 57"/>
                <a:gd name="T13" fmla="*/ 20 h 60"/>
                <a:gd name="T14" fmla="*/ 55 w 57"/>
                <a:gd name="T15" fmla="*/ 1 h 60"/>
                <a:gd name="T16" fmla="*/ 46 w 57"/>
                <a:gd name="T17" fmla="*/ 0 h 60"/>
                <a:gd name="T18" fmla="*/ 39 w 57"/>
                <a:gd name="T19" fmla="*/ 27 h 60"/>
                <a:gd name="T20" fmla="*/ 35 w 57"/>
                <a:gd name="T21" fmla="*/ 9 h 60"/>
                <a:gd name="T22" fmla="*/ 37 w 57"/>
                <a:gd name="T23" fmla="*/ 2 h 60"/>
                <a:gd name="T24" fmla="*/ 32 w 57"/>
                <a:gd name="T25" fmla="*/ 5 h 60"/>
                <a:gd name="T26" fmla="*/ 25 w 57"/>
                <a:gd name="T27" fmla="*/ 15 h 60"/>
                <a:gd name="T28" fmla="*/ 21 w 57"/>
                <a:gd name="T29" fmla="*/ 11 h 60"/>
                <a:gd name="T30" fmla="*/ 14 w 57"/>
                <a:gd name="T31" fmla="*/ 25 h 60"/>
                <a:gd name="T32" fmla="*/ 1 w 57"/>
                <a:gd name="T33" fmla="*/ 22 h 60"/>
                <a:gd name="T34" fmla="*/ 4 w 57"/>
                <a:gd name="T35" fmla="*/ 33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60"/>
                <a:gd name="T56" fmla="*/ 57 w 57"/>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60">
                  <a:moveTo>
                    <a:pt x="4" y="33"/>
                  </a:moveTo>
                  <a:lnTo>
                    <a:pt x="0" y="48"/>
                  </a:lnTo>
                  <a:lnTo>
                    <a:pt x="11" y="59"/>
                  </a:lnTo>
                  <a:lnTo>
                    <a:pt x="32" y="59"/>
                  </a:lnTo>
                  <a:lnTo>
                    <a:pt x="48" y="52"/>
                  </a:lnTo>
                  <a:lnTo>
                    <a:pt x="56" y="39"/>
                  </a:lnTo>
                  <a:lnTo>
                    <a:pt x="56" y="20"/>
                  </a:lnTo>
                  <a:lnTo>
                    <a:pt x="55" y="1"/>
                  </a:lnTo>
                  <a:lnTo>
                    <a:pt x="46" y="0"/>
                  </a:lnTo>
                  <a:lnTo>
                    <a:pt x="39" y="27"/>
                  </a:lnTo>
                  <a:lnTo>
                    <a:pt x="35" y="9"/>
                  </a:lnTo>
                  <a:lnTo>
                    <a:pt x="37" y="2"/>
                  </a:lnTo>
                  <a:lnTo>
                    <a:pt x="32" y="5"/>
                  </a:lnTo>
                  <a:lnTo>
                    <a:pt x="25" y="15"/>
                  </a:lnTo>
                  <a:lnTo>
                    <a:pt x="21" y="11"/>
                  </a:lnTo>
                  <a:lnTo>
                    <a:pt x="14" y="25"/>
                  </a:lnTo>
                  <a:lnTo>
                    <a:pt x="1" y="22"/>
                  </a:lnTo>
                  <a:lnTo>
                    <a:pt x="4" y="33"/>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83" name="Freeform 363"/>
            <p:cNvSpPr>
              <a:spLocks/>
            </p:cNvSpPr>
            <p:nvPr/>
          </p:nvSpPr>
          <p:spPr bwMode="auto">
            <a:xfrm>
              <a:off x="3509" y="2414"/>
              <a:ext cx="22" cy="87"/>
            </a:xfrm>
            <a:custGeom>
              <a:avLst/>
              <a:gdLst>
                <a:gd name="T0" fmla="*/ 20 w 22"/>
                <a:gd name="T1" fmla="*/ 3 h 87"/>
                <a:gd name="T2" fmla="*/ 18 w 22"/>
                <a:gd name="T3" fmla="*/ 7 h 87"/>
                <a:gd name="T4" fmla="*/ 16 w 22"/>
                <a:gd name="T5" fmla="*/ 13 h 87"/>
                <a:gd name="T6" fmla="*/ 15 w 22"/>
                <a:gd name="T7" fmla="*/ 18 h 87"/>
                <a:gd name="T8" fmla="*/ 14 w 22"/>
                <a:gd name="T9" fmla="*/ 22 h 87"/>
                <a:gd name="T10" fmla="*/ 13 w 22"/>
                <a:gd name="T11" fmla="*/ 25 h 87"/>
                <a:gd name="T12" fmla="*/ 13 w 22"/>
                <a:gd name="T13" fmla="*/ 29 h 87"/>
                <a:gd name="T14" fmla="*/ 12 w 22"/>
                <a:gd name="T15" fmla="*/ 33 h 87"/>
                <a:gd name="T16" fmla="*/ 11 w 22"/>
                <a:gd name="T17" fmla="*/ 38 h 87"/>
                <a:gd name="T18" fmla="*/ 10 w 22"/>
                <a:gd name="T19" fmla="*/ 45 h 87"/>
                <a:gd name="T20" fmla="*/ 9 w 22"/>
                <a:gd name="T21" fmla="*/ 53 h 87"/>
                <a:gd name="T22" fmla="*/ 7 w 22"/>
                <a:gd name="T23" fmla="*/ 60 h 87"/>
                <a:gd name="T24" fmla="*/ 6 w 22"/>
                <a:gd name="T25" fmla="*/ 67 h 87"/>
                <a:gd name="T26" fmla="*/ 4 w 22"/>
                <a:gd name="T27" fmla="*/ 72 h 87"/>
                <a:gd name="T28" fmla="*/ 2 w 22"/>
                <a:gd name="T29" fmla="*/ 77 h 87"/>
                <a:gd name="T30" fmla="*/ 0 w 22"/>
                <a:gd name="T31" fmla="*/ 83 h 87"/>
                <a:gd name="T32" fmla="*/ 0 w 22"/>
                <a:gd name="T33" fmla="*/ 85 h 87"/>
                <a:gd name="T34" fmla="*/ 0 w 22"/>
                <a:gd name="T35" fmla="*/ 82 h 87"/>
                <a:gd name="T36" fmla="*/ 0 w 22"/>
                <a:gd name="T37" fmla="*/ 79 h 87"/>
                <a:gd name="T38" fmla="*/ 0 w 22"/>
                <a:gd name="T39" fmla="*/ 76 h 87"/>
                <a:gd name="T40" fmla="*/ 0 w 22"/>
                <a:gd name="T41" fmla="*/ 73 h 87"/>
                <a:gd name="T42" fmla="*/ 0 w 22"/>
                <a:gd name="T43" fmla="*/ 70 h 87"/>
                <a:gd name="T44" fmla="*/ 1 w 22"/>
                <a:gd name="T45" fmla="*/ 67 h 87"/>
                <a:gd name="T46" fmla="*/ 1 w 22"/>
                <a:gd name="T47" fmla="*/ 64 h 87"/>
                <a:gd name="T48" fmla="*/ 2 w 22"/>
                <a:gd name="T49" fmla="*/ 60 h 87"/>
                <a:gd name="T50" fmla="*/ 4 w 22"/>
                <a:gd name="T51" fmla="*/ 56 h 87"/>
                <a:gd name="T52" fmla="*/ 5 w 22"/>
                <a:gd name="T53" fmla="*/ 53 h 87"/>
                <a:gd name="T54" fmla="*/ 7 w 22"/>
                <a:gd name="T55" fmla="*/ 48 h 87"/>
                <a:gd name="T56" fmla="*/ 7 w 22"/>
                <a:gd name="T57" fmla="*/ 45 h 87"/>
                <a:gd name="T58" fmla="*/ 7 w 22"/>
                <a:gd name="T59" fmla="*/ 43 h 87"/>
                <a:gd name="T60" fmla="*/ 7 w 22"/>
                <a:gd name="T61" fmla="*/ 40 h 87"/>
                <a:gd name="T62" fmla="*/ 7 w 22"/>
                <a:gd name="T63" fmla="*/ 38 h 87"/>
                <a:gd name="T64" fmla="*/ 7 w 22"/>
                <a:gd name="T65" fmla="*/ 35 h 87"/>
                <a:gd name="T66" fmla="*/ 6 w 22"/>
                <a:gd name="T67" fmla="*/ 33 h 87"/>
                <a:gd name="T68" fmla="*/ 5 w 22"/>
                <a:gd name="T69" fmla="*/ 30 h 87"/>
                <a:gd name="T70" fmla="*/ 4 w 22"/>
                <a:gd name="T71" fmla="*/ 27 h 87"/>
                <a:gd name="T72" fmla="*/ 5 w 22"/>
                <a:gd name="T73" fmla="*/ 24 h 87"/>
                <a:gd name="T74" fmla="*/ 7 w 22"/>
                <a:gd name="T75" fmla="*/ 20 h 87"/>
                <a:gd name="T76" fmla="*/ 8 w 22"/>
                <a:gd name="T77" fmla="*/ 16 h 87"/>
                <a:gd name="T78" fmla="*/ 9 w 22"/>
                <a:gd name="T79" fmla="*/ 13 h 87"/>
                <a:gd name="T80" fmla="*/ 11 w 22"/>
                <a:gd name="T81" fmla="*/ 9 h 87"/>
                <a:gd name="T82" fmla="*/ 11 w 22"/>
                <a:gd name="T83" fmla="*/ 7 h 87"/>
                <a:gd name="T84" fmla="*/ 12 w 22"/>
                <a:gd name="T85" fmla="*/ 4 h 87"/>
                <a:gd name="T86" fmla="*/ 13 w 22"/>
                <a:gd name="T87" fmla="*/ 1 h 87"/>
                <a:gd name="T88" fmla="*/ 15 w 22"/>
                <a:gd name="T89" fmla="*/ 0 h 87"/>
                <a:gd name="T90" fmla="*/ 16 w 22"/>
                <a:gd name="T91" fmla="*/ 0 h 87"/>
                <a:gd name="T92" fmla="*/ 18 w 22"/>
                <a:gd name="T93" fmla="*/ 0 h 87"/>
                <a:gd name="T94" fmla="*/ 20 w 22"/>
                <a:gd name="T95" fmla="*/ 0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
                <a:gd name="T145" fmla="*/ 0 h 87"/>
                <a:gd name="T146" fmla="*/ 22 w 22"/>
                <a:gd name="T147" fmla="*/ 87 h 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 h="87">
                  <a:moveTo>
                    <a:pt x="21" y="0"/>
                  </a:moveTo>
                  <a:lnTo>
                    <a:pt x="20" y="3"/>
                  </a:lnTo>
                  <a:lnTo>
                    <a:pt x="19" y="5"/>
                  </a:lnTo>
                  <a:lnTo>
                    <a:pt x="18" y="7"/>
                  </a:lnTo>
                  <a:lnTo>
                    <a:pt x="17" y="10"/>
                  </a:lnTo>
                  <a:lnTo>
                    <a:pt x="16" y="13"/>
                  </a:lnTo>
                  <a:lnTo>
                    <a:pt x="16" y="16"/>
                  </a:lnTo>
                  <a:lnTo>
                    <a:pt x="15" y="18"/>
                  </a:lnTo>
                  <a:lnTo>
                    <a:pt x="14" y="21"/>
                  </a:lnTo>
                  <a:lnTo>
                    <a:pt x="14" y="22"/>
                  </a:lnTo>
                  <a:lnTo>
                    <a:pt x="14" y="24"/>
                  </a:lnTo>
                  <a:lnTo>
                    <a:pt x="13" y="25"/>
                  </a:lnTo>
                  <a:lnTo>
                    <a:pt x="13" y="27"/>
                  </a:lnTo>
                  <a:lnTo>
                    <a:pt x="13" y="29"/>
                  </a:lnTo>
                  <a:lnTo>
                    <a:pt x="13" y="31"/>
                  </a:lnTo>
                  <a:lnTo>
                    <a:pt x="12" y="33"/>
                  </a:lnTo>
                  <a:lnTo>
                    <a:pt x="12" y="34"/>
                  </a:lnTo>
                  <a:lnTo>
                    <a:pt x="11" y="38"/>
                  </a:lnTo>
                  <a:lnTo>
                    <a:pt x="11" y="42"/>
                  </a:lnTo>
                  <a:lnTo>
                    <a:pt x="10" y="45"/>
                  </a:lnTo>
                  <a:lnTo>
                    <a:pt x="9" y="49"/>
                  </a:lnTo>
                  <a:lnTo>
                    <a:pt x="9" y="53"/>
                  </a:lnTo>
                  <a:lnTo>
                    <a:pt x="8" y="56"/>
                  </a:lnTo>
                  <a:lnTo>
                    <a:pt x="7" y="60"/>
                  </a:lnTo>
                  <a:lnTo>
                    <a:pt x="7" y="64"/>
                  </a:lnTo>
                  <a:lnTo>
                    <a:pt x="6" y="67"/>
                  </a:lnTo>
                  <a:lnTo>
                    <a:pt x="5" y="69"/>
                  </a:lnTo>
                  <a:lnTo>
                    <a:pt x="4" y="72"/>
                  </a:lnTo>
                  <a:lnTo>
                    <a:pt x="3" y="75"/>
                  </a:lnTo>
                  <a:lnTo>
                    <a:pt x="2" y="77"/>
                  </a:lnTo>
                  <a:lnTo>
                    <a:pt x="2" y="80"/>
                  </a:lnTo>
                  <a:lnTo>
                    <a:pt x="0" y="83"/>
                  </a:lnTo>
                  <a:lnTo>
                    <a:pt x="0" y="86"/>
                  </a:lnTo>
                  <a:lnTo>
                    <a:pt x="0" y="85"/>
                  </a:lnTo>
                  <a:lnTo>
                    <a:pt x="0" y="83"/>
                  </a:lnTo>
                  <a:lnTo>
                    <a:pt x="0" y="82"/>
                  </a:lnTo>
                  <a:lnTo>
                    <a:pt x="0" y="80"/>
                  </a:lnTo>
                  <a:lnTo>
                    <a:pt x="0" y="79"/>
                  </a:lnTo>
                  <a:lnTo>
                    <a:pt x="0" y="78"/>
                  </a:lnTo>
                  <a:lnTo>
                    <a:pt x="0" y="76"/>
                  </a:lnTo>
                  <a:lnTo>
                    <a:pt x="0" y="75"/>
                  </a:lnTo>
                  <a:lnTo>
                    <a:pt x="0" y="73"/>
                  </a:lnTo>
                  <a:lnTo>
                    <a:pt x="0" y="72"/>
                  </a:lnTo>
                  <a:lnTo>
                    <a:pt x="0" y="70"/>
                  </a:lnTo>
                  <a:lnTo>
                    <a:pt x="0" y="69"/>
                  </a:lnTo>
                  <a:lnTo>
                    <a:pt x="1" y="67"/>
                  </a:lnTo>
                  <a:lnTo>
                    <a:pt x="1" y="65"/>
                  </a:lnTo>
                  <a:lnTo>
                    <a:pt x="1" y="64"/>
                  </a:lnTo>
                  <a:lnTo>
                    <a:pt x="2" y="62"/>
                  </a:lnTo>
                  <a:lnTo>
                    <a:pt x="2" y="60"/>
                  </a:lnTo>
                  <a:lnTo>
                    <a:pt x="3" y="59"/>
                  </a:lnTo>
                  <a:lnTo>
                    <a:pt x="4" y="56"/>
                  </a:lnTo>
                  <a:lnTo>
                    <a:pt x="4" y="54"/>
                  </a:lnTo>
                  <a:lnTo>
                    <a:pt x="5" y="53"/>
                  </a:lnTo>
                  <a:lnTo>
                    <a:pt x="6" y="50"/>
                  </a:lnTo>
                  <a:lnTo>
                    <a:pt x="7" y="48"/>
                  </a:lnTo>
                  <a:lnTo>
                    <a:pt x="7" y="47"/>
                  </a:lnTo>
                  <a:lnTo>
                    <a:pt x="7" y="45"/>
                  </a:lnTo>
                  <a:lnTo>
                    <a:pt x="7" y="44"/>
                  </a:lnTo>
                  <a:lnTo>
                    <a:pt x="7" y="43"/>
                  </a:lnTo>
                  <a:lnTo>
                    <a:pt x="7" y="42"/>
                  </a:lnTo>
                  <a:lnTo>
                    <a:pt x="7" y="40"/>
                  </a:lnTo>
                  <a:lnTo>
                    <a:pt x="7" y="39"/>
                  </a:lnTo>
                  <a:lnTo>
                    <a:pt x="7" y="38"/>
                  </a:lnTo>
                  <a:lnTo>
                    <a:pt x="7" y="36"/>
                  </a:lnTo>
                  <a:lnTo>
                    <a:pt x="7" y="35"/>
                  </a:lnTo>
                  <a:lnTo>
                    <a:pt x="7" y="34"/>
                  </a:lnTo>
                  <a:lnTo>
                    <a:pt x="6" y="33"/>
                  </a:lnTo>
                  <a:lnTo>
                    <a:pt x="6" y="31"/>
                  </a:lnTo>
                  <a:lnTo>
                    <a:pt x="5" y="30"/>
                  </a:lnTo>
                  <a:lnTo>
                    <a:pt x="5" y="29"/>
                  </a:lnTo>
                  <a:lnTo>
                    <a:pt x="4" y="27"/>
                  </a:lnTo>
                  <a:lnTo>
                    <a:pt x="5" y="24"/>
                  </a:lnTo>
                  <a:lnTo>
                    <a:pt x="6" y="22"/>
                  </a:lnTo>
                  <a:lnTo>
                    <a:pt x="7" y="20"/>
                  </a:lnTo>
                  <a:lnTo>
                    <a:pt x="7" y="19"/>
                  </a:lnTo>
                  <a:lnTo>
                    <a:pt x="8" y="16"/>
                  </a:lnTo>
                  <a:lnTo>
                    <a:pt x="9" y="14"/>
                  </a:lnTo>
                  <a:lnTo>
                    <a:pt x="9" y="13"/>
                  </a:lnTo>
                  <a:lnTo>
                    <a:pt x="10" y="10"/>
                  </a:lnTo>
                  <a:lnTo>
                    <a:pt x="11" y="9"/>
                  </a:lnTo>
                  <a:lnTo>
                    <a:pt x="11" y="7"/>
                  </a:lnTo>
                  <a:lnTo>
                    <a:pt x="12" y="5"/>
                  </a:lnTo>
                  <a:lnTo>
                    <a:pt x="12" y="4"/>
                  </a:lnTo>
                  <a:lnTo>
                    <a:pt x="13" y="2"/>
                  </a:lnTo>
                  <a:lnTo>
                    <a:pt x="13" y="1"/>
                  </a:lnTo>
                  <a:lnTo>
                    <a:pt x="14" y="0"/>
                  </a:lnTo>
                  <a:lnTo>
                    <a:pt x="15" y="0"/>
                  </a:lnTo>
                  <a:lnTo>
                    <a:pt x="16" y="0"/>
                  </a:lnTo>
                  <a:lnTo>
                    <a:pt x="17" y="0"/>
                  </a:lnTo>
                  <a:lnTo>
                    <a:pt x="18" y="0"/>
                  </a:lnTo>
                  <a:lnTo>
                    <a:pt x="19" y="0"/>
                  </a:lnTo>
                  <a:lnTo>
                    <a:pt x="20" y="0"/>
                  </a:lnTo>
                  <a:lnTo>
                    <a:pt x="21" y="0"/>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84" name="Freeform 364"/>
            <p:cNvSpPr>
              <a:spLocks/>
            </p:cNvSpPr>
            <p:nvPr/>
          </p:nvSpPr>
          <p:spPr bwMode="auto">
            <a:xfrm>
              <a:off x="3402" y="2280"/>
              <a:ext cx="58" cy="17"/>
            </a:xfrm>
            <a:custGeom>
              <a:avLst/>
              <a:gdLst>
                <a:gd name="T0" fmla="*/ 0 w 58"/>
                <a:gd name="T1" fmla="*/ 0 h 17"/>
                <a:gd name="T2" fmla="*/ 0 w 58"/>
                <a:gd name="T3" fmla="*/ 3 h 17"/>
                <a:gd name="T4" fmla="*/ 9 w 58"/>
                <a:gd name="T5" fmla="*/ 16 h 17"/>
                <a:gd name="T6" fmla="*/ 57 w 58"/>
                <a:gd name="T7" fmla="*/ 11 h 17"/>
                <a:gd name="T8" fmla="*/ 55 w 58"/>
                <a:gd name="T9" fmla="*/ 7 h 17"/>
                <a:gd name="T10" fmla="*/ 11 w 58"/>
                <a:gd name="T11" fmla="*/ 13 h 17"/>
                <a:gd name="T12" fmla="*/ 0 w 58"/>
                <a:gd name="T13" fmla="*/ 0 h 17"/>
                <a:gd name="T14" fmla="*/ 0 60000 65536"/>
                <a:gd name="T15" fmla="*/ 0 60000 65536"/>
                <a:gd name="T16" fmla="*/ 0 60000 65536"/>
                <a:gd name="T17" fmla="*/ 0 60000 65536"/>
                <a:gd name="T18" fmla="*/ 0 60000 65536"/>
                <a:gd name="T19" fmla="*/ 0 60000 65536"/>
                <a:gd name="T20" fmla="*/ 0 60000 65536"/>
                <a:gd name="T21" fmla="*/ 0 w 58"/>
                <a:gd name="T22" fmla="*/ 0 h 17"/>
                <a:gd name="T23" fmla="*/ 58 w 5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7">
                  <a:moveTo>
                    <a:pt x="0" y="0"/>
                  </a:moveTo>
                  <a:lnTo>
                    <a:pt x="0" y="3"/>
                  </a:lnTo>
                  <a:lnTo>
                    <a:pt x="9" y="16"/>
                  </a:lnTo>
                  <a:lnTo>
                    <a:pt x="57" y="11"/>
                  </a:lnTo>
                  <a:lnTo>
                    <a:pt x="55" y="7"/>
                  </a:lnTo>
                  <a:lnTo>
                    <a:pt x="11" y="13"/>
                  </a:lnTo>
                  <a:lnTo>
                    <a:pt x="0"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85" name="Freeform 365"/>
            <p:cNvSpPr>
              <a:spLocks/>
            </p:cNvSpPr>
            <p:nvPr/>
          </p:nvSpPr>
          <p:spPr bwMode="auto">
            <a:xfrm>
              <a:off x="3417" y="2312"/>
              <a:ext cx="17" cy="19"/>
            </a:xfrm>
            <a:custGeom>
              <a:avLst/>
              <a:gdLst>
                <a:gd name="T0" fmla="*/ 0 w 17"/>
                <a:gd name="T1" fmla="*/ 1 h 19"/>
                <a:gd name="T2" fmla="*/ 16 w 17"/>
                <a:gd name="T3" fmla="*/ 18 h 19"/>
                <a:gd name="T4" fmla="*/ 16 w 17"/>
                <a:gd name="T5" fmla="*/ 14 h 19"/>
                <a:gd name="T6" fmla="*/ 3 w 17"/>
                <a:gd name="T7" fmla="*/ 0 h 19"/>
                <a:gd name="T8" fmla="*/ 0 w 17"/>
                <a:gd name="T9" fmla="*/ 1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
                  </a:moveTo>
                  <a:lnTo>
                    <a:pt x="16" y="18"/>
                  </a:lnTo>
                  <a:lnTo>
                    <a:pt x="16" y="14"/>
                  </a:lnTo>
                  <a:lnTo>
                    <a:pt x="3" y="0"/>
                  </a:lnTo>
                  <a:lnTo>
                    <a:pt x="0" y="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86" name="Freeform 366"/>
            <p:cNvSpPr>
              <a:spLocks/>
            </p:cNvSpPr>
            <p:nvPr/>
          </p:nvSpPr>
          <p:spPr bwMode="auto">
            <a:xfrm>
              <a:off x="3414" y="2291"/>
              <a:ext cx="17" cy="17"/>
            </a:xfrm>
            <a:custGeom>
              <a:avLst/>
              <a:gdLst>
                <a:gd name="T0" fmla="*/ 0 w 17"/>
                <a:gd name="T1" fmla="*/ 0 h 17"/>
                <a:gd name="T2" fmla="*/ 0 w 17"/>
                <a:gd name="T3" fmla="*/ 7 h 17"/>
                <a:gd name="T4" fmla="*/ 11 w 17"/>
                <a:gd name="T5" fmla="*/ 6 h 17"/>
                <a:gd name="T6" fmla="*/ 11 w 17"/>
                <a:gd name="T7" fmla="*/ 15 h 17"/>
                <a:gd name="T8" fmla="*/ 16 w 17"/>
                <a:gd name="T9" fmla="*/ 16 h 17"/>
                <a:gd name="T10" fmla="*/ 16 w 17"/>
                <a:gd name="T11" fmla="*/ 5 h 17"/>
                <a:gd name="T12" fmla="*/ 3 w 17"/>
                <a:gd name="T13" fmla="*/ 5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7"/>
                  </a:lnTo>
                  <a:lnTo>
                    <a:pt x="11" y="6"/>
                  </a:lnTo>
                  <a:lnTo>
                    <a:pt x="11" y="15"/>
                  </a:lnTo>
                  <a:lnTo>
                    <a:pt x="16" y="16"/>
                  </a:lnTo>
                  <a:lnTo>
                    <a:pt x="16" y="5"/>
                  </a:lnTo>
                  <a:lnTo>
                    <a:pt x="3" y="5"/>
                  </a:lnTo>
                  <a:lnTo>
                    <a:pt x="0"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87" name="Freeform 367"/>
            <p:cNvSpPr>
              <a:spLocks/>
            </p:cNvSpPr>
            <p:nvPr/>
          </p:nvSpPr>
          <p:spPr bwMode="auto">
            <a:xfrm>
              <a:off x="3425" y="2291"/>
              <a:ext cx="17" cy="22"/>
            </a:xfrm>
            <a:custGeom>
              <a:avLst/>
              <a:gdLst>
                <a:gd name="T0" fmla="*/ 0 w 17"/>
                <a:gd name="T1" fmla="*/ 0 h 22"/>
                <a:gd name="T2" fmla="*/ 2 w 17"/>
                <a:gd name="T3" fmla="*/ 18 h 22"/>
                <a:gd name="T4" fmla="*/ 4 w 17"/>
                <a:gd name="T5" fmla="*/ 21 h 22"/>
                <a:gd name="T6" fmla="*/ 4 w 17"/>
                <a:gd name="T7" fmla="*/ 2 h 22"/>
                <a:gd name="T8" fmla="*/ 14 w 17"/>
                <a:gd name="T9" fmla="*/ 1 h 22"/>
                <a:gd name="T10" fmla="*/ 16 w 17"/>
                <a:gd name="T11" fmla="*/ 0 h 22"/>
                <a:gd name="T12" fmla="*/ 0 w 17"/>
                <a:gd name="T13" fmla="*/ 0 h 22"/>
                <a:gd name="T14" fmla="*/ 0 60000 65536"/>
                <a:gd name="T15" fmla="*/ 0 60000 65536"/>
                <a:gd name="T16" fmla="*/ 0 60000 65536"/>
                <a:gd name="T17" fmla="*/ 0 60000 65536"/>
                <a:gd name="T18" fmla="*/ 0 60000 65536"/>
                <a:gd name="T19" fmla="*/ 0 60000 65536"/>
                <a:gd name="T20" fmla="*/ 0 60000 65536"/>
                <a:gd name="T21" fmla="*/ 0 w 17"/>
                <a:gd name="T22" fmla="*/ 0 h 22"/>
                <a:gd name="T23" fmla="*/ 17 w 1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2">
                  <a:moveTo>
                    <a:pt x="0" y="0"/>
                  </a:moveTo>
                  <a:lnTo>
                    <a:pt x="2" y="18"/>
                  </a:lnTo>
                  <a:lnTo>
                    <a:pt x="4" y="21"/>
                  </a:lnTo>
                  <a:lnTo>
                    <a:pt x="4" y="2"/>
                  </a:lnTo>
                  <a:lnTo>
                    <a:pt x="14" y="1"/>
                  </a:lnTo>
                  <a:lnTo>
                    <a:pt x="16" y="0"/>
                  </a:lnTo>
                  <a:lnTo>
                    <a:pt x="0"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88" name="Freeform 368"/>
            <p:cNvSpPr>
              <a:spLocks/>
            </p:cNvSpPr>
            <p:nvPr/>
          </p:nvSpPr>
          <p:spPr bwMode="auto">
            <a:xfrm>
              <a:off x="3437" y="2289"/>
              <a:ext cx="17" cy="17"/>
            </a:xfrm>
            <a:custGeom>
              <a:avLst/>
              <a:gdLst>
                <a:gd name="T0" fmla="*/ 0 w 17"/>
                <a:gd name="T1" fmla="*/ 15 h 17"/>
                <a:gd name="T2" fmla="*/ 0 w 17"/>
                <a:gd name="T3" fmla="*/ 16 h 17"/>
                <a:gd name="T4" fmla="*/ 8 w 17"/>
                <a:gd name="T5" fmla="*/ 12 h 17"/>
                <a:gd name="T6" fmla="*/ 16 w 17"/>
                <a:gd name="T7" fmla="*/ 0 h 17"/>
                <a:gd name="T8" fmla="*/ 13 w 17"/>
                <a:gd name="T9" fmla="*/ 0 h 17"/>
                <a:gd name="T10" fmla="*/ 7 w 17"/>
                <a:gd name="T11" fmla="*/ 10 h 17"/>
                <a:gd name="T12" fmla="*/ 0 w 17"/>
                <a:gd name="T13" fmla="*/ 15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5"/>
                  </a:moveTo>
                  <a:lnTo>
                    <a:pt x="0" y="16"/>
                  </a:lnTo>
                  <a:lnTo>
                    <a:pt x="8" y="12"/>
                  </a:lnTo>
                  <a:lnTo>
                    <a:pt x="16" y="0"/>
                  </a:lnTo>
                  <a:lnTo>
                    <a:pt x="13" y="0"/>
                  </a:lnTo>
                  <a:lnTo>
                    <a:pt x="7" y="10"/>
                  </a:lnTo>
                  <a:lnTo>
                    <a:pt x="0" y="15"/>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89" name="Freeform 369"/>
            <p:cNvSpPr>
              <a:spLocks/>
            </p:cNvSpPr>
            <p:nvPr/>
          </p:nvSpPr>
          <p:spPr bwMode="auto">
            <a:xfrm>
              <a:off x="3423" y="2288"/>
              <a:ext cx="17" cy="32"/>
            </a:xfrm>
            <a:custGeom>
              <a:avLst/>
              <a:gdLst>
                <a:gd name="T0" fmla="*/ 0 w 17"/>
                <a:gd name="T1" fmla="*/ 1 h 32"/>
                <a:gd name="T2" fmla="*/ 0 w 17"/>
                <a:gd name="T3" fmla="*/ 26 h 32"/>
                <a:gd name="T4" fmla="*/ 5 w 17"/>
                <a:gd name="T5" fmla="*/ 31 h 32"/>
                <a:gd name="T6" fmla="*/ 3 w 17"/>
                <a:gd name="T7" fmla="*/ 2 h 32"/>
                <a:gd name="T8" fmla="*/ 15 w 17"/>
                <a:gd name="T9" fmla="*/ 2 h 32"/>
                <a:gd name="T10" fmla="*/ 16 w 17"/>
                <a:gd name="T11" fmla="*/ 0 h 32"/>
                <a:gd name="T12" fmla="*/ 0 w 17"/>
                <a:gd name="T13" fmla="*/ 1 h 32"/>
                <a:gd name="T14" fmla="*/ 0 60000 65536"/>
                <a:gd name="T15" fmla="*/ 0 60000 65536"/>
                <a:gd name="T16" fmla="*/ 0 60000 65536"/>
                <a:gd name="T17" fmla="*/ 0 60000 65536"/>
                <a:gd name="T18" fmla="*/ 0 60000 65536"/>
                <a:gd name="T19" fmla="*/ 0 60000 65536"/>
                <a:gd name="T20" fmla="*/ 0 60000 65536"/>
                <a:gd name="T21" fmla="*/ 0 w 17"/>
                <a:gd name="T22" fmla="*/ 0 h 32"/>
                <a:gd name="T23" fmla="*/ 17 w 1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2">
                  <a:moveTo>
                    <a:pt x="0" y="1"/>
                  </a:moveTo>
                  <a:lnTo>
                    <a:pt x="0" y="26"/>
                  </a:lnTo>
                  <a:lnTo>
                    <a:pt x="5" y="31"/>
                  </a:lnTo>
                  <a:lnTo>
                    <a:pt x="3" y="2"/>
                  </a:lnTo>
                  <a:lnTo>
                    <a:pt x="15" y="2"/>
                  </a:lnTo>
                  <a:lnTo>
                    <a:pt x="16" y="0"/>
                  </a:lnTo>
                  <a:lnTo>
                    <a:pt x="0" y="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90" name="Freeform 370"/>
            <p:cNvSpPr>
              <a:spLocks/>
            </p:cNvSpPr>
            <p:nvPr/>
          </p:nvSpPr>
          <p:spPr bwMode="auto">
            <a:xfrm>
              <a:off x="3411" y="2332"/>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91" name="Freeform 371"/>
            <p:cNvSpPr>
              <a:spLocks/>
            </p:cNvSpPr>
            <p:nvPr/>
          </p:nvSpPr>
          <p:spPr bwMode="auto">
            <a:xfrm>
              <a:off x="3423" y="2501"/>
              <a:ext cx="17" cy="301"/>
            </a:xfrm>
            <a:custGeom>
              <a:avLst/>
              <a:gdLst>
                <a:gd name="T0" fmla="*/ 6 w 17"/>
                <a:gd name="T1" fmla="*/ 25 h 301"/>
                <a:gd name="T2" fmla="*/ 8 w 17"/>
                <a:gd name="T3" fmla="*/ 25 h 301"/>
                <a:gd name="T4" fmla="*/ 8 w 17"/>
                <a:gd name="T5" fmla="*/ 12 h 301"/>
                <a:gd name="T6" fmla="*/ 6 w 17"/>
                <a:gd name="T7" fmla="*/ 9 h 301"/>
                <a:gd name="T8" fmla="*/ 6 w 17"/>
                <a:gd name="T9" fmla="*/ 25 h 301"/>
                <a:gd name="T10" fmla="*/ 0 w 17"/>
                <a:gd name="T11" fmla="*/ 0 h 301"/>
                <a:gd name="T12" fmla="*/ 0 w 17"/>
                <a:gd name="T13" fmla="*/ 30 h 301"/>
                <a:gd name="T14" fmla="*/ 4 w 17"/>
                <a:gd name="T15" fmla="*/ 29 h 301"/>
                <a:gd name="T16" fmla="*/ 5 w 17"/>
                <a:gd name="T17" fmla="*/ 27 h 301"/>
                <a:gd name="T18" fmla="*/ 8 w 17"/>
                <a:gd name="T19" fmla="*/ 26 h 301"/>
                <a:gd name="T20" fmla="*/ 7 w 17"/>
                <a:gd name="T21" fmla="*/ 266 h 301"/>
                <a:gd name="T22" fmla="*/ 9 w 17"/>
                <a:gd name="T23" fmla="*/ 300 h 301"/>
                <a:gd name="T24" fmla="*/ 15 w 17"/>
                <a:gd name="T25" fmla="*/ 300 h 301"/>
                <a:gd name="T26" fmla="*/ 16 w 17"/>
                <a:gd name="T27" fmla="*/ 265 h 301"/>
                <a:gd name="T28" fmla="*/ 16 w 17"/>
                <a:gd name="T29" fmla="*/ 17 h 301"/>
                <a:gd name="T30" fmla="*/ 5 w 17"/>
                <a:gd name="T31" fmla="*/ 5 h 301"/>
                <a:gd name="T32" fmla="*/ 6 w 17"/>
                <a:gd name="T33" fmla="*/ 3 h 301"/>
                <a:gd name="T34" fmla="*/ 0 w 17"/>
                <a:gd name="T35" fmla="*/ 0 h 301"/>
                <a:gd name="T36" fmla="*/ 6 w 17"/>
                <a:gd name="T37" fmla="*/ 25 h 3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01"/>
                <a:gd name="T59" fmla="*/ 17 w 17"/>
                <a:gd name="T60" fmla="*/ 301 h 3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01">
                  <a:moveTo>
                    <a:pt x="6" y="25"/>
                  </a:moveTo>
                  <a:lnTo>
                    <a:pt x="8" y="25"/>
                  </a:lnTo>
                  <a:lnTo>
                    <a:pt x="8" y="12"/>
                  </a:lnTo>
                  <a:lnTo>
                    <a:pt x="6" y="9"/>
                  </a:lnTo>
                  <a:lnTo>
                    <a:pt x="6" y="25"/>
                  </a:lnTo>
                  <a:lnTo>
                    <a:pt x="0" y="0"/>
                  </a:lnTo>
                  <a:lnTo>
                    <a:pt x="0" y="30"/>
                  </a:lnTo>
                  <a:lnTo>
                    <a:pt x="4" y="29"/>
                  </a:lnTo>
                  <a:lnTo>
                    <a:pt x="5" y="27"/>
                  </a:lnTo>
                  <a:lnTo>
                    <a:pt x="8" y="26"/>
                  </a:lnTo>
                  <a:lnTo>
                    <a:pt x="7" y="266"/>
                  </a:lnTo>
                  <a:lnTo>
                    <a:pt x="9" y="300"/>
                  </a:lnTo>
                  <a:lnTo>
                    <a:pt x="15" y="300"/>
                  </a:lnTo>
                  <a:lnTo>
                    <a:pt x="16" y="265"/>
                  </a:lnTo>
                  <a:lnTo>
                    <a:pt x="16" y="17"/>
                  </a:lnTo>
                  <a:lnTo>
                    <a:pt x="5" y="5"/>
                  </a:lnTo>
                  <a:lnTo>
                    <a:pt x="6" y="3"/>
                  </a:lnTo>
                  <a:lnTo>
                    <a:pt x="0" y="0"/>
                  </a:lnTo>
                  <a:lnTo>
                    <a:pt x="6" y="25"/>
                  </a:lnTo>
                </a:path>
              </a:pathLst>
            </a:custGeom>
            <a:solidFill>
              <a:srgbClr val="FFC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92" name="Freeform 372"/>
            <p:cNvSpPr>
              <a:spLocks/>
            </p:cNvSpPr>
            <p:nvPr/>
          </p:nvSpPr>
          <p:spPr bwMode="auto">
            <a:xfrm>
              <a:off x="3418" y="2497"/>
              <a:ext cx="17" cy="17"/>
            </a:xfrm>
            <a:custGeom>
              <a:avLst/>
              <a:gdLst>
                <a:gd name="T0" fmla="*/ 3 w 17"/>
                <a:gd name="T1" fmla="*/ 0 h 17"/>
                <a:gd name="T2" fmla="*/ 0 w 17"/>
                <a:gd name="T3" fmla="*/ 3 h 17"/>
                <a:gd name="T4" fmla="*/ 16 w 17"/>
                <a:gd name="T5" fmla="*/ 16 h 17"/>
                <a:gd name="T6" fmla="*/ 16 w 17"/>
                <a:gd name="T7" fmla="*/ 11 h 17"/>
                <a:gd name="T8" fmla="*/ 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0" y="3"/>
                  </a:lnTo>
                  <a:lnTo>
                    <a:pt x="16" y="16"/>
                  </a:lnTo>
                  <a:lnTo>
                    <a:pt x="16" y="11"/>
                  </a:lnTo>
                  <a:lnTo>
                    <a:pt x="3" y="0"/>
                  </a:lnTo>
                </a:path>
              </a:pathLst>
            </a:custGeom>
            <a:solidFill>
              <a:srgbClr val="CCCC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grpSp>
      <p:grpSp>
        <p:nvGrpSpPr>
          <p:cNvPr id="5126" name="Group 281"/>
          <p:cNvGrpSpPr>
            <a:grpSpLocks/>
          </p:cNvGrpSpPr>
          <p:nvPr/>
        </p:nvGrpSpPr>
        <p:grpSpPr bwMode="auto">
          <a:xfrm>
            <a:off x="1042988" y="2320925"/>
            <a:ext cx="533400" cy="1139825"/>
            <a:chOff x="3391" y="2275"/>
            <a:chExt cx="222" cy="574"/>
          </a:xfrm>
        </p:grpSpPr>
        <p:sp>
          <p:nvSpPr>
            <p:cNvPr id="5311" name="Freeform 282"/>
            <p:cNvSpPr>
              <a:spLocks/>
            </p:cNvSpPr>
            <p:nvPr/>
          </p:nvSpPr>
          <p:spPr bwMode="auto">
            <a:xfrm>
              <a:off x="3509" y="2514"/>
              <a:ext cx="100" cy="84"/>
            </a:xfrm>
            <a:custGeom>
              <a:avLst/>
              <a:gdLst>
                <a:gd name="T0" fmla="*/ 91 w 100"/>
                <a:gd name="T1" fmla="*/ 0 h 84"/>
                <a:gd name="T2" fmla="*/ 52 w 100"/>
                <a:gd name="T3" fmla="*/ 11 h 84"/>
                <a:gd name="T4" fmla="*/ 41 w 100"/>
                <a:gd name="T5" fmla="*/ 19 h 84"/>
                <a:gd name="T6" fmla="*/ 22 w 100"/>
                <a:gd name="T7" fmla="*/ 31 h 84"/>
                <a:gd name="T8" fmla="*/ 5 w 100"/>
                <a:gd name="T9" fmla="*/ 37 h 84"/>
                <a:gd name="T10" fmla="*/ 5 w 100"/>
                <a:gd name="T11" fmla="*/ 45 h 84"/>
                <a:gd name="T12" fmla="*/ 2 w 100"/>
                <a:gd name="T13" fmla="*/ 51 h 84"/>
                <a:gd name="T14" fmla="*/ 1 w 100"/>
                <a:gd name="T15" fmla="*/ 55 h 84"/>
                <a:gd name="T16" fmla="*/ 0 w 100"/>
                <a:gd name="T17" fmla="*/ 62 h 84"/>
                <a:gd name="T18" fmla="*/ 0 w 100"/>
                <a:gd name="T19" fmla="*/ 71 h 84"/>
                <a:gd name="T20" fmla="*/ 3 w 100"/>
                <a:gd name="T21" fmla="*/ 74 h 84"/>
                <a:gd name="T22" fmla="*/ 7 w 100"/>
                <a:gd name="T23" fmla="*/ 75 h 84"/>
                <a:gd name="T24" fmla="*/ 29 w 100"/>
                <a:gd name="T25" fmla="*/ 82 h 84"/>
                <a:gd name="T26" fmla="*/ 40 w 100"/>
                <a:gd name="T27" fmla="*/ 83 h 84"/>
                <a:gd name="T28" fmla="*/ 56 w 100"/>
                <a:gd name="T29" fmla="*/ 82 h 84"/>
                <a:gd name="T30" fmla="*/ 76 w 100"/>
                <a:gd name="T31" fmla="*/ 77 h 84"/>
                <a:gd name="T32" fmla="*/ 86 w 100"/>
                <a:gd name="T33" fmla="*/ 74 h 84"/>
                <a:gd name="T34" fmla="*/ 93 w 100"/>
                <a:gd name="T35" fmla="*/ 65 h 84"/>
                <a:gd name="T36" fmla="*/ 99 w 100"/>
                <a:gd name="T37" fmla="*/ 44 h 84"/>
                <a:gd name="T38" fmla="*/ 96 w 100"/>
                <a:gd name="T39" fmla="*/ 10 h 84"/>
                <a:gd name="T40" fmla="*/ 95 w 100"/>
                <a:gd name="T41" fmla="*/ 0 h 84"/>
                <a:gd name="T42" fmla="*/ 91 w 100"/>
                <a:gd name="T43" fmla="*/ 0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
                <a:gd name="T67" fmla="*/ 0 h 84"/>
                <a:gd name="T68" fmla="*/ 100 w 100"/>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 h="84">
                  <a:moveTo>
                    <a:pt x="91" y="0"/>
                  </a:moveTo>
                  <a:lnTo>
                    <a:pt x="52" y="11"/>
                  </a:lnTo>
                  <a:lnTo>
                    <a:pt x="41" y="19"/>
                  </a:lnTo>
                  <a:lnTo>
                    <a:pt x="22" y="31"/>
                  </a:lnTo>
                  <a:lnTo>
                    <a:pt x="5" y="37"/>
                  </a:lnTo>
                  <a:lnTo>
                    <a:pt x="5" y="45"/>
                  </a:lnTo>
                  <a:lnTo>
                    <a:pt x="2" y="51"/>
                  </a:lnTo>
                  <a:lnTo>
                    <a:pt x="1" y="55"/>
                  </a:lnTo>
                  <a:lnTo>
                    <a:pt x="0" y="62"/>
                  </a:lnTo>
                  <a:lnTo>
                    <a:pt x="0" y="71"/>
                  </a:lnTo>
                  <a:lnTo>
                    <a:pt x="3" y="74"/>
                  </a:lnTo>
                  <a:lnTo>
                    <a:pt x="7" y="75"/>
                  </a:lnTo>
                  <a:lnTo>
                    <a:pt x="29" y="82"/>
                  </a:lnTo>
                  <a:lnTo>
                    <a:pt x="40" y="83"/>
                  </a:lnTo>
                  <a:lnTo>
                    <a:pt x="56" y="82"/>
                  </a:lnTo>
                  <a:lnTo>
                    <a:pt x="76" y="77"/>
                  </a:lnTo>
                  <a:lnTo>
                    <a:pt x="86" y="74"/>
                  </a:lnTo>
                  <a:lnTo>
                    <a:pt x="93" y="65"/>
                  </a:lnTo>
                  <a:lnTo>
                    <a:pt x="99" y="44"/>
                  </a:lnTo>
                  <a:lnTo>
                    <a:pt x="96" y="10"/>
                  </a:lnTo>
                  <a:lnTo>
                    <a:pt x="95" y="0"/>
                  </a:lnTo>
                  <a:lnTo>
                    <a:pt x="91" y="0"/>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12" name="Freeform 283"/>
            <p:cNvSpPr>
              <a:spLocks/>
            </p:cNvSpPr>
            <p:nvPr/>
          </p:nvSpPr>
          <p:spPr bwMode="auto">
            <a:xfrm>
              <a:off x="3486" y="2374"/>
              <a:ext cx="127" cy="154"/>
            </a:xfrm>
            <a:custGeom>
              <a:avLst/>
              <a:gdLst>
                <a:gd name="T0" fmla="*/ 119 w 127"/>
                <a:gd name="T1" fmla="*/ 140 h 154"/>
                <a:gd name="T2" fmla="*/ 117 w 127"/>
                <a:gd name="T3" fmla="*/ 133 h 154"/>
                <a:gd name="T4" fmla="*/ 116 w 127"/>
                <a:gd name="T5" fmla="*/ 128 h 154"/>
                <a:gd name="T6" fmla="*/ 117 w 127"/>
                <a:gd name="T7" fmla="*/ 126 h 154"/>
                <a:gd name="T8" fmla="*/ 117 w 127"/>
                <a:gd name="T9" fmla="*/ 123 h 154"/>
                <a:gd name="T10" fmla="*/ 117 w 127"/>
                <a:gd name="T11" fmla="*/ 120 h 154"/>
                <a:gd name="T12" fmla="*/ 117 w 127"/>
                <a:gd name="T13" fmla="*/ 111 h 154"/>
                <a:gd name="T14" fmla="*/ 120 w 127"/>
                <a:gd name="T15" fmla="*/ 102 h 154"/>
                <a:gd name="T16" fmla="*/ 126 w 127"/>
                <a:gd name="T17" fmla="*/ 91 h 154"/>
                <a:gd name="T18" fmla="*/ 124 w 127"/>
                <a:gd name="T19" fmla="*/ 70 h 154"/>
                <a:gd name="T20" fmla="*/ 121 w 127"/>
                <a:gd name="T21" fmla="*/ 58 h 154"/>
                <a:gd name="T22" fmla="*/ 120 w 127"/>
                <a:gd name="T23" fmla="*/ 56 h 154"/>
                <a:gd name="T24" fmla="*/ 117 w 127"/>
                <a:gd name="T25" fmla="*/ 49 h 154"/>
                <a:gd name="T26" fmla="*/ 112 w 127"/>
                <a:gd name="T27" fmla="*/ 41 h 154"/>
                <a:gd name="T28" fmla="*/ 104 w 127"/>
                <a:gd name="T29" fmla="*/ 28 h 154"/>
                <a:gd name="T30" fmla="*/ 97 w 127"/>
                <a:gd name="T31" fmla="*/ 21 h 154"/>
                <a:gd name="T32" fmla="*/ 93 w 127"/>
                <a:gd name="T33" fmla="*/ 18 h 154"/>
                <a:gd name="T34" fmla="*/ 87 w 127"/>
                <a:gd name="T35" fmla="*/ 7 h 154"/>
                <a:gd name="T36" fmla="*/ 82 w 127"/>
                <a:gd name="T37" fmla="*/ 0 h 154"/>
                <a:gd name="T38" fmla="*/ 81 w 127"/>
                <a:gd name="T39" fmla="*/ 1 h 154"/>
                <a:gd name="T40" fmla="*/ 78 w 127"/>
                <a:gd name="T41" fmla="*/ 4 h 154"/>
                <a:gd name="T42" fmla="*/ 74 w 127"/>
                <a:gd name="T43" fmla="*/ 9 h 154"/>
                <a:gd name="T44" fmla="*/ 62 w 127"/>
                <a:gd name="T45" fmla="*/ 18 h 154"/>
                <a:gd name="T46" fmla="*/ 54 w 127"/>
                <a:gd name="T47" fmla="*/ 26 h 154"/>
                <a:gd name="T48" fmla="*/ 49 w 127"/>
                <a:gd name="T49" fmla="*/ 33 h 154"/>
                <a:gd name="T50" fmla="*/ 48 w 127"/>
                <a:gd name="T51" fmla="*/ 34 h 154"/>
                <a:gd name="T52" fmla="*/ 47 w 127"/>
                <a:gd name="T53" fmla="*/ 33 h 154"/>
                <a:gd name="T54" fmla="*/ 47 w 127"/>
                <a:gd name="T55" fmla="*/ 32 h 154"/>
                <a:gd name="T56" fmla="*/ 32 w 127"/>
                <a:gd name="T57" fmla="*/ 34 h 154"/>
                <a:gd name="T58" fmla="*/ 29 w 127"/>
                <a:gd name="T59" fmla="*/ 38 h 154"/>
                <a:gd name="T60" fmla="*/ 29 w 127"/>
                <a:gd name="T61" fmla="*/ 43 h 154"/>
                <a:gd name="T62" fmla="*/ 29 w 127"/>
                <a:gd name="T63" fmla="*/ 52 h 154"/>
                <a:gd name="T64" fmla="*/ 26 w 127"/>
                <a:gd name="T65" fmla="*/ 55 h 154"/>
                <a:gd name="T66" fmla="*/ 26 w 127"/>
                <a:gd name="T67" fmla="*/ 56 h 154"/>
                <a:gd name="T68" fmla="*/ 26 w 127"/>
                <a:gd name="T69" fmla="*/ 58 h 154"/>
                <a:gd name="T70" fmla="*/ 26 w 127"/>
                <a:gd name="T71" fmla="*/ 60 h 154"/>
                <a:gd name="T72" fmla="*/ 24 w 127"/>
                <a:gd name="T73" fmla="*/ 62 h 154"/>
                <a:gd name="T74" fmla="*/ 25 w 127"/>
                <a:gd name="T75" fmla="*/ 65 h 154"/>
                <a:gd name="T76" fmla="*/ 24 w 127"/>
                <a:gd name="T77" fmla="*/ 66 h 154"/>
                <a:gd name="T78" fmla="*/ 24 w 127"/>
                <a:gd name="T79" fmla="*/ 65 h 154"/>
                <a:gd name="T80" fmla="*/ 24 w 127"/>
                <a:gd name="T81" fmla="*/ 69 h 154"/>
                <a:gd name="T82" fmla="*/ 24 w 127"/>
                <a:gd name="T83" fmla="*/ 75 h 154"/>
                <a:gd name="T84" fmla="*/ 26 w 127"/>
                <a:gd name="T85" fmla="*/ 77 h 154"/>
                <a:gd name="T86" fmla="*/ 24 w 127"/>
                <a:gd name="T87" fmla="*/ 80 h 154"/>
                <a:gd name="T88" fmla="*/ 24 w 127"/>
                <a:gd name="T89" fmla="*/ 84 h 154"/>
                <a:gd name="T90" fmla="*/ 24 w 127"/>
                <a:gd name="T91" fmla="*/ 89 h 154"/>
                <a:gd name="T92" fmla="*/ 21 w 127"/>
                <a:gd name="T93" fmla="*/ 94 h 154"/>
                <a:gd name="T94" fmla="*/ 17 w 127"/>
                <a:gd name="T95" fmla="*/ 97 h 154"/>
                <a:gd name="T96" fmla="*/ 7 w 127"/>
                <a:gd name="T97" fmla="*/ 100 h 154"/>
                <a:gd name="T98" fmla="*/ 2 w 127"/>
                <a:gd name="T99" fmla="*/ 104 h 154"/>
                <a:gd name="T100" fmla="*/ 5 w 127"/>
                <a:gd name="T101" fmla="*/ 106 h 154"/>
                <a:gd name="T102" fmla="*/ 6 w 127"/>
                <a:gd name="T103" fmla="*/ 110 h 154"/>
                <a:gd name="T104" fmla="*/ 6 w 127"/>
                <a:gd name="T105" fmla="*/ 114 h 154"/>
                <a:gd name="T106" fmla="*/ 4 w 127"/>
                <a:gd name="T107" fmla="*/ 120 h 154"/>
                <a:gd name="T108" fmla="*/ 2 w 127"/>
                <a:gd name="T109" fmla="*/ 124 h 154"/>
                <a:gd name="T110" fmla="*/ 0 w 127"/>
                <a:gd name="T111" fmla="*/ 128 h 154"/>
                <a:gd name="T112" fmla="*/ 13 w 127"/>
                <a:gd name="T113" fmla="*/ 131 h 154"/>
                <a:gd name="T114" fmla="*/ 14 w 127"/>
                <a:gd name="T115" fmla="*/ 131 h 1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
                <a:gd name="T175" fmla="*/ 0 h 154"/>
                <a:gd name="T176" fmla="*/ 127 w 127"/>
                <a:gd name="T177" fmla="*/ 154 h 1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 h="154">
                  <a:moveTo>
                    <a:pt x="24" y="143"/>
                  </a:moveTo>
                  <a:lnTo>
                    <a:pt x="74" y="153"/>
                  </a:lnTo>
                  <a:lnTo>
                    <a:pt x="88" y="149"/>
                  </a:lnTo>
                  <a:lnTo>
                    <a:pt x="104" y="145"/>
                  </a:lnTo>
                  <a:lnTo>
                    <a:pt x="119" y="140"/>
                  </a:lnTo>
                  <a:lnTo>
                    <a:pt x="119" y="138"/>
                  </a:lnTo>
                  <a:lnTo>
                    <a:pt x="118" y="137"/>
                  </a:lnTo>
                  <a:lnTo>
                    <a:pt x="118" y="136"/>
                  </a:lnTo>
                  <a:lnTo>
                    <a:pt x="117" y="134"/>
                  </a:lnTo>
                  <a:lnTo>
                    <a:pt x="117" y="133"/>
                  </a:lnTo>
                  <a:lnTo>
                    <a:pt x="117" y="132"/>
                  </a:lnTo>
                  <a:lnTo>
                    <a:pt x="116" y="131"/>
                  </a:lnTo>
                  <a:lnTo>
                    <a:pt x="116" y="129"/>
                  </a:lnTo>
                  <a:lnTo>
                    <a:pt x="116" y="128"/>
                  </a:lnTo>
                  <a:lnTo>
                    <a:pt x="117" y="128"/>
                  </a:lnTo>
                  <a:lnTo>
                    <a:pt x="117" y="127"/>
                  </a:lnTo>
                  <a:lnTo>
                    <a:pt x="117" y="126"/>
                  </a:lnTo>
                  <a:lnTo>
                    <a:pt x="117" y="125"/>
                  </a:lnTo>
                  <a:lnTo>
                    <a:pt x="117" y="124"/>
                  </a:lnTo>
                  <a:lnTo>
                    <a:pt x="117" y="123"/>
                  </a:lnTo>
                  <a:lnTo>
                    <a:pt x="117" y="122"/>
                  </a:lnTo>
                  <a:lnTo>
                    <a:pt x="117" y="121"/>
                  </a:lnTo>
                  <a:lnTo>
                    <a:pt x="117" y="120"/>
                  </a:lnTo>
                  <a:lnTo>
                    <a:pt x="117" y="118"/>
                  </a:lnTo>
                  <a:lnTo>
                    <a:pt x="117" y="117"/>
                  </a:lnTo>
                  <a:lnTo>
                    <a:pt x="117" y="115"/>
                  </a:lnTo>
                  <a:lnTo>
                    <a:pt x="117" y="114"/>
                  </a:lnTo>
                  <a:lnTo>
                    <a:pt x="117" y="111"/>
                  </a:lnTo>
                  <a:lnTo>
                    <a:pt x="117" y="110"/>
                  </a:lnTo>
                  <a:lnTo>
                    <a:pt x="117" y="109"/>
                  </a:lnTo>
                  <a:lnTo>
                    <a:pt x="118" y="106"/>
                  </a:lnTo>
                  <a:lnTo>
                    <a:pt x="120" y="104"/>
                  </a:lnTo>
                  <a:lnTo>
                    <a:pt x="120" y="102"/>
                  </a:lnTo>
                  <a:lnTo>
                    <a:pt x="122" y="100"/>
                  </a:lnTo>
                  <a:lnTo>
                    <a:pt x="122" y="97"/>
                  </a:lnTo>
                  <a:lnTo>
                    <a:pt x="124" y="95"/>
                  </a:lnTo>
                  <a:lnTo>
                    <a:pt x="125" y="93"/>
                  </a:lnTo>
                  <a:lnTo>
                    <a:pt x="126" y="91"/>
                  </a:lnTo>
                  <a:lnTo>
                    <a:pt x="126" y="87"/>
                  </a:lnTo>
                  <a:lnTo>
                    <a:pt x="125" y="83"/>
                  </a:lnTo>
                  <a:lnTo>
                    <a:pt x="125" y="78"/>
                  </a:lnTo>
                  <a:lnTo>
                    <a:pt x="125" y="75"/>
                  </a:lnTo>
                  <a:lnTo>
                    <a:pt x="124" y="70"/>
                  </a:lnTo>
                  <a:lnTo>
                    <a:pt x="123" y="66"/>
                  </a:lnTo>
                  <a:lnTo>
                    <a:pt x="122" y="62"/>
                  </a:lnTo>
                  <a:lnTo>
                    <a:pt x="122" y="58"/>
                  </a:lnTo>
                  <a:lnTo>
                    <a:pt x="121" y="58"/>
                  </a:lnTo>
                  <a:lnTo>
                    <a:pt x="121" y="57"/>
                  </a:lnTo>
                  <a:lnTo>
                    <a:pt x="120" y="57"/>
                  </a:lnTo>
                  <a:lnTo>
                    <a:pt x="120" y="56"/>
                  </a:lnTo>
                  <a:lnTo>
                    <a:pt x="120" y="55"/>
                  </a:lnTo>
                  <a:lnTo>
                    <a:pt x="119" y="54"/>
                  </a:lnTo>
                  <a:lnTo>
                    <a:pt x="118" y="52"/>
                  </a:lnTo>
                  <a:lnTo>
                    <a:pt x="117" y="51"/>
                  </a:lnTo>
                  <a:lnTo>
                    <a:pt x="117" y="49"/>
                  </a:lnTo>
                  <a:lnTo>
                    <a:pt x="116" y="49"/>
                  </a:lnTo>
                  <a:lnTo>
                    <a:pt x="115" y="47"/>
                  </a:lnTo>
                  <a:lnTo>
                    <a:pt x="115" y="46"/>
                  </a:lnTo>
                  <a:lnTo>
                    <a:pt x="114" y="44"/>
                  </a:lnTo>
                  <a:lnTo>
                    <a:pt x="112" y="41"/>
                  </a:lnTo>
                  <a:lnTo>
                    <a:pt x="110" y="39"/>
                  </a:lnTo>
                  <a:lnTo>
                    <a:pt x="109" y="36"/>
                  </a:lnTo>
                  <a:lnTo>
                    <a:pt x="107" y="34"/>
                  </a:lnTo>
                  <a:lnTo>
                    <a:pt x="105" y="31"/>
                  </a:lnTo>
                  <a:lnTo>
                    <a:pt x="104" y="28"/>
                  </a:lnTo>
                  <a:lnTo>
                    <a:pt x="102" y="26"/>
                  </a:lnTo>
                  <a:lnTo>
                    <a:pt x="100" y="24"/>
                  </a:lnTo>
                  <a:lnTo>
                    <a:pt x="100" y="22"/>
                  </a:lnTo>
                  <a:lnTo>
                    <a:pt x="98" y="22"/>
                  </a:lnTo>
                  <a:lnTo>
                    <a:pt x="97" y="21"/>
                  </a:lnTo>
                  <a:lnTo>
                    <a:pt x="96" y="20"/>
                  </a:lnTo>
                  <a:lnTo>
                    <a:pt x="95" y="19"/>
                  </a:lnTo>
                  <a:lnTo>
                    <a:pt x="94" y="18"/>
                  </a:lnTo>
                  <a:lnTo>
                    <a:pt x="93" y="18"/>
                  </a:lnTo>
                  <a:lnTo>
                    <a:pt x="92" y="15"/>
                  </a:lnTo>
                  <a:lnTo>
                    <a:pt x="91" y="13"/>
                  </a:lnTo>
                  <a:lnTo>
                    <a:pt x="90" y="11"/>
                  </a:lnTo>
                  <a:lnTo>
                    <a:pt x="89" y="9"/>
                  </a:lnTo>
                  <a:lnTo>
                    <a:pt x="87" y="7"/>
                  </a:lnTo>
                  <a:lnTo>
                    <a:pt x="86" y="4"/>
                  </a:lnTo>
                  <a:lnTo>
                    <a:pt x="84" y="2"/>
                  </a:lnTo>
                  <a:lnTo>
                    <a:pt x="83" y="0"/>
                  </a:lnTo>
                  <a:lnTo>
                    <a:pt x="82" y="0"/>
                  </a:lnTo>
                  <a:lnTo>
                    <a:pt x="82" y="1"/>
                  </a:lnTo>
                  <a:lnTo>
                    <a:pt x="81" y="1"/>
                  </a:lnTo>
                  <a:lnTo>
                    <a:pt x="80" y="1"/>
                  </a:lnTo>
                  <a:lnTo>
                    <a:pt x="79" y="2"/>
                  </a:lnTo>
                  <a:lnTo>
                    <a:pt x="79" y="3"/>
                  </a:lnTo>
                  <a:lnTo>
                    <a:pt x="79" y="4"/>
                  </a:lnTo>
                  <a:lnTo>
                    <a:pt x="78" y="4"/>
                  </a:lnTo>
                  <a:lnTo>
                    <a:pt x="78" y="5"/>
                  </a:lnTo>
                  <a:lnTo>
                    <a:pt x="77" y="6"/>
                  </a:lnTo>
                  <a:lnTo>
                    <a:pt x="77" y="7"/>
                  </a:lnTo>
                  <a:lnTo>
                    <a:pt x="76" y="7"/>
                  </a:lnTo>
                  <a:lnTo>
                    <a:pt x="74" y="9"/>
                  </a:lnTo>
                  <a:lnTo>
                    <a:pt x="72" y="11"/>
                  </a:lnTo>
                  <a:lnTo>
                    <a:pt x="69" y="12"/>
                  </a:lnTo>
                  <a:lnTo>
                    <a:pt x="67" y="14"/>
                  </a:lnTo>
                  <a:lnTo>
                    <a:pt x="64" y="16"/>
                  </a:lnTo>
                  <a:lnTo>
                    <a:pt x="62" y="18"/>
                  </a:lnTo>
                  <a:lnTo>
                    <a:pt x="59" y="19"/>
                  </a:lnTo>
                  <a:lnTo>
                    <a:pt x="57" y="21"/>
                  </a:lnTo>
                  <a:lnTo>
                    <a:pt x="56" y="22"/>
                  </a:lnTo>
                  <a:lnTo>
                    <a:pt x="55" y="24"/>
                  </a:lnTo>
                  <a:lnTo>
                    <a:pt x="54" y="26"/>
                  </a:lnTo>
                  <a:lnTo>
                    <a:pt x="54" y="27"/>
                  </a:lnTo>
                  <a:lnTo>
                    <a:pt x="52" y="29"/>
                  </a:lnTo>
                  <a:lnTo>
                    <a:pt x="52" y="30"/>
                  </a:lnTo>
                  <a:lnTo>
                    <a:pt x="51" y="32"/>
                  </a:lnTo>
                  <a:lnTo>
                    <a:pt x="49" y="33"/>
                  </a:lnTo>
                  <a:lnTo>
                    <a:pt x="49" y="34"/>
                  </a:lnTo>
                  <a:lnTo>
                    <a:pt x="48" y="34"/>
                  </a:lnTo>
                  <a:lnTo>
                    <a:pt x="47" y="34"/>
                  </a:lnTo>
                  <a:lnTo>
                    <a:pt x="47" y="33"/>
                  </a:lnTo>
                  <a:lnTo>
                    <a:pt x="47" y="32"/>
                  </a:lnTo>
                  <a:lnTo>
                    <a:pt x="41" y="31"/>
                  </a:lnTo>
                  <a:lnTo>
                    <a:pt x="35" y="30"/>
                  </a:lnTo>
                  <a:lnTo>
                    <a:pt x="32" y="33"/>
                  </a:lnTo>
                  <a:lnTo>
                    <a:pt x="32" y="34"/>
                  </a:lnTo>
                  <a:lnTo>
                    <a:pt x="31" y="35"/>
                  </a:lnTo>
                  <a:lnTo>
                    <a:pt x="30" y="36"/>
                  </a:lnTo>
                  <a:lnTo>
                    <a:pt x="30" y="37"/>
                  </a:lnTo>
                  <a:lnTo>
                    <a:pt x="29" y="38"/>
                  </a:lnTo>
                  <a:lnTo>
                    <a:pt x="29" y="39"/>
                  </a:lnTo>
                  <a:lnTo>
                    <a:pt x="29" y="41"/>
                  </a:lnTo>
                  <a:lnTo>
                    <a:pt x="29" y="42"/>
                  </a:lnTo>
                  <a:lnTo>
                    <a:pt x="29" y="43"/>
                  </a:lnTo>
                  <a:lnTo>
                    <a:pt x="29" y="46"/>
                  </a:lnTo>
                  <a:lnTo>
                    <a:pt x="29" y="47"/>
                  </a:lnTo>
                  <a:lnTo>
                    <a:pt x="29" y="49"/>
                  </a:lnTo>
                  <a:lnTo>
                    <a:pt x="29" y="51"/>
                  </a:lnTo>
                  <a:lnTo>
                    <a:pt x="29" y="52"/>
                  </a:lnTo>
                  <a:lnTo>
                    <a:pt x="28" y="52"/>
                  </a:lnTo>
                  <a:lnTo>
                    <a:pt x="28" y="53"/>
                  </a:lnTo>
                  <a:lnTo>
                    <a:pt x="28" y="54"/>
                  </a:lnTo>
                  <a:lnTo>
                    <a:pt x="27" y="54"/>
                  </a:lnTo>
                  <a:lnTo>
                    <a:pt x="26" y="55"/>
                  </a:lnTo>
                  <a:lnTo>
                    <a:pt x="26" y="56"/>
                  </a:lnTo>
                  <a:lnTo>
                    <a:pt x="26" y="57"/>
                  </a:lnTo>
                  <a:lnTo>
                    <a:pt x="26" y="58"/>
                  </a:lnTo>
                  <a:lnTo>
                    <a:pt x="26" y="59"/>
                  </a:lnTo>
                  <a:lnTo>
                    <a:pt x="26" y="60"/>
                  </a:lnTo>
                  <a:lnTo>
                    <a:pt x="25" y="60"/>
                  </a:lnTo>
                  <a:lnTo>
                    <a:pt x="24" y="61"/>
                  </a:lnTo>
                  <a:lnTo>
                    <a:pt x="24" y="62"/>
                  </a:lnTo>
                  <a:lnTo>
                    <a:pt x="24" y="63"/>
                  </a:lnTo>
                  <a:lnTo>
                    <a:pt x="25" y="63"/>
                  </a:lnTo>
                  <a:lnTo>
                    <a:pt x="25" y="64"/>
                  </a:lnTo>
                  <a:lnTo>
                    <a:pt x="25" y="65"/>
                  </a:lnTo>
                  <a:lnTo>
                    <a:pt x="25" y="66"/>
                  </a:lnTo>
                  <a:lnTo>
                    <a:pt x="24" y="66"/>
                  </a:lnTo>
                  <a:lnTo>
                    <a:pt x="24" y="65"/>
                  </a:lnTo>
                  <a:lnTo>
                    <a:pt x="24" y="66"/>
                  </a:lnTo>
                  <a:lnTo>
                    <a:pt x="24" y="68"/>
                  </a:lnTo>
                  <a:lnTo>
                    <a:pt x="24" y="69"/>
                  </a:lnTo>
                  <a:lnTo>
                    <a:pt x="24" y="71"/>
                  </a:lnTo>
                  <a:lnTo>
                    <a:pt x="24" y="72"/>
                  </a:lnTo>
                  <a:lnTo>
                    <a:pt x="24" y="73"/>
                  </a:lnTo>
                  <a:lnTo>
                    <a:pt x="24" y="75"/>
                  </a:lnTo>
                  <a:lnTo>
                    <a:pt x="25" y="75"/>
                  </a:lnTo>
                  <a:lnTo>
                    <a:pt x="25" y="77"/>
                  </a:lnTo>
                  <a:lnTo>
                    <a:pt x="26" y="77"/>
                  </a:lnTo>
                  <a:lnTo>
                    <a:pt x="26" y="78"/>
                  </a:lnTo>
                  <a:lnTo>
                    <a:pt x="26" y="79"/>
                  </a:lnTo>
                  <a:lnTo>
                    <a:pt x="25" y="80"/>
                  </a:lnTo>
                  <a:lnTo>
                    <a:pt x="24" y="80"/>
                  </a:lnTo>
                  <a:lnTo>
                    <a:pt x="24" y="81"/>
                  </a:lnTo>
                  <a:lnTo>
                    <a:pt x="24" y="82"/>
                  </a:lnTo>
                  <a:lnTo>
                    <a:pt x="24" y="83"/>
                  </a:lnTo>
                  <a:lnTo>
                    <a:pt x="24" y="84"/>
                  </a:lnTo>
                  <a:lnTo>
                    <a:pt x="24" y="85"/>
                  </a:lnTo>
                  <a:lnTo>
                    <a:pt x="24" y="86"/>
                  </a:lnTo>
                  <a:lnTo>
                    <a:pt x="24" y="87"/>
                  </a:lnTo>
                  <a:lnTo>
                    <a:pt x="24" y="88"/>
                  </a:lnTo>
                  <a:lnTo>
                    <a:pt x="24" y="89"/>
                  </a:lnTo>
                  <a:lnTo>
                    <a:pt x="24" y="90"/>
                  </a:lnTo>
                  <a:lnTo>
                    <a:pt x="24" y="92"/>
                  </a:lnTo>
                  <a:lnTo>
                    <a:pt x="22" y="92"/>
                  </a:lnTo>
                  <a:lnTo>
                    <a:pt x="21" y="94"/>
                  </a:lnTo>
                  <a:lnTo>
                    <a:pt x="20" y="94"/>
                  </a:lnTo>
                  <a:lnTo>
                    <a:pt x="19" y="95"/>
                  </a:lnTo>
                  <a:lnTo>
                    <a:pt x="18" y="96"/>
                  </a:lnTo>
                  <a:lnTo>
                    <a:pt x="17" y="97"/>
                  </a:lnTo>
                  <a:lnTo>
                    <a:pt x="15" y="97"/>
                  </a:lnTo>
                  <a:lnTo>
                    <a:pt x="13" y="97"/>
                  </a:lnTo>
                  <a:lnTo>
                    <a:pt x="11" y="98"/>
                  </a:lnTo>
                  <a:lnTo>
                    <a:pt x="9" y="100"/>
                  </a:lnTo>
                  <a:lnTo>
                    <a:pt x="7" y="100"/>
                  </a:lnTo>
                  <a:lnTo>
                    <a:pt x="5" y="101"/>
                  </a:lnTo>
                  <a:lnTo>
                    <a:pt x="4" y="103"/>
                  </a:lnTo>
                  <a:lnTo>
                    <a:pt x="1" y="103"/>
                  </a:lnTo>
                  <a:lnTo>
                    <a:pt x="2" y="103"/>
                  </a:lnTo>
                  <a:lnTo>
                    <a:pt x="2" y="104"/>
                  </a:lnTo>
                  <a:lnTo>
                    <a:pt x="3" y="104"/>
                  </a:lnTo>
                  <a:lnTo>
                    <a:pt x="4" y="105"/>
                  </a:lnTo>
                  <a:lnTo>
                    <a:pt x="5" y="106"/>
                  </a:lnTo>
                  <a:lnTo>
                    <a:pt x="6" y="106"/>
                  </a:lnTo>
                  <a:lnTo>
                    <a:pt x="6" y="107"/>
                  </a:lnTo>
                  <a:lnTo>
                    <a:pt x="6" y="108"/>
                  </a:lnTo>
                  <a:lnTo>
                    <a:pt x="6" y="109"/>
                  </a:lnTo>
                  <a:lnTo>
                    <a:pt x="6" y="110"/>
                  </a:lnTo>
                  <a:lnTo>
                    <a:pt x="6" y="111"/>
                  </a:lnTo>
                  <a:lnTo>
                    <a:pt x="6" y="112"/>
                  </a:lnTo>
                  <a:lnTo>
                    <a:pt x="7" y="114"/>
                  </a:lnTo>
                  <a:lnTo>
                    <a:pt x="6" y="114"/>
                  </a:lnTo>
                  <a:lnTo>
                    <a:pt x="6" y="116"/>
                  </a:lnTo>
                  <a:lnTo>
                    <a:pt x="6" y="117"/>
                  </a:lnTo>
                  <a:lnTo>
                    <a:pt x="5" y="118"/>
                  </a:lnTo>
                  <a:lnTo>
                    <a:pt x="4" y="119"/>
                  </a:lnTo>
                  <a:lnTo>
                    <a:pt x="4" y="120"/>
                  </a:lnTo>
                  <a:lnTo>
                    <a:pt x="4" y="121"/>
                  </a:lnTo>
                  <a:lnTo>
                    <a:pt x="3" y="122"/>
                  </a:lnTo>
                  <a:lnTo>
                    <a:pt x="3" y="123"/>
                  </a:lnTo>
                  <a:lnTo>
                    <a:pt x="2" y="123"/>
                  </a:lnTo>
                  <a:lnTo>
                    <a:pt x="2" y="124"/>
                  </a:lnTo>
                  <a:lnTo>
                    <a:pt x="1" y="125"/>
                  </a:lnTo>
                  <a:lnTo>
                    <a:pt x="1" y="126"/>
                  </a:lnTo>
                  <a:lnTo>
                    <a:pt x="1" y="127"/>
                  </a:lnTo>
                  <a:lnTo>
                    <a:pt x="0" y="128"/>
                  </a:lnTo>
                  <a:lnTo>
                    <a:pt x="4" y="131"/>
                  </a:lnTo>
                  <a:lnTo>
                    <a:pt x="13" y="132"/>
                  </a:lnTo>
                  <a:lnTo>
                    <a:pt x="13" y="131"/>
                  </a:lnTo>
                  <a:lnTo>
                    <a:pt x="14" y="131"/>
                  </a:lnTo>
                  <a:lnTo>
                    <a:pt x="21" y="131"/>
                  </a:lnTo>
                  <a:lnTo>
                    <a:pt x="21" y="137"/>
                  </a:lnTo>
                  <a:lnTo>
                    <a:pt x="20" y="142"/>
                  </a:lnTo>
                  <a:lnTo>
                    <a:pt x="24" y="143"/>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13" name="Freeform 284"/>
            <p:cNvSpPr>
              <a:spLocks/>
            </p:cNvSpPr>
            <p:nvPr/>
          </p:nvSpPr>
          <p:spPr bwMode="auto">
            <a:xfrm>
              <a:off x="3486" y="2466"/>
              <a:ext cx="24" cy="42"/>
            </a:xfrm>
            <a:custGeom>
              <a:avLst/>
              <a:gdLst>
                <a:gd name="T0" fmla="*/ 23 w 24"/>
                <a:gd name="T1" fmla="*/ 0 h 42"/>
                <a:gd name="T2" fmla="*/ 15 w 24"/>
                <a:gd name="T3" fmla="*/ 5 h 42"/>
                <a:gd name="T4" fmla="*/ 11 w 24"/>
                <a:gd name="T5" fmla="*/ 6 h 42"/>
                <a:gd name="T6" fmla="*/ 7 w 24"/>
                <a:gd name="T7" fmla="*/ 8 h 42"/>
                <a:gd name="T8" fmla="*/ 0 w 24"/>
                <a:gd name="T9" fmla="*/ 12 h 42"/>
                <a:gd name="T10" fmla="*/ 4 w 24"/>
                <a:gd name="T11" fmla="*/ 15 h 42"/>
                <a:gd name="T12" fmla="*/ 5 w 24"/>
                <a:gd name="T13" fmla="*/ 22 h 42"/>
                <a:gd name="T14" fmla="*/ 5 w 24"/>
                <a:gd name="T15" fmla="*/ 34 h 42"/>
                <a:gd name="T16" fmla="*/ 0 w 24"/>
                <a:gd name="T17" fmla="*/ 36 h 42"/>
                <a:gd name="T18" fmla="*/ 3 w 24"/>
                <a:gd name="T19" fmla="*/ 39 h 42"/>
                <a:gd name="T20" fmla="*/ 10 w 24"/>
                <a:gd name="T21" fmla="*/ 41 h 42"/>
                <a:gd name="T22" fmla="*/ 12 w 24"/>
                <a:gd name="T23" fmla="*/ 39 h 42"/>
                <a:gd name="T24" fmla="*/ 18 w 24"/>
                <a:gd name="T25" fmla="*/ 40 h 42"/>
                <a:gd name="T26" fmla="*/ 23 w 24"/>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42"/>
                <a:gd name="T44" fmla="*/ 24 w 24"/>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42">
                  <a:moveTo>
                    <a:pt x="23" y="0"/>
                  </a:moveTo>
                  <a:lnTo>
                    <a:pt x="15" y="5"/>
                  </a:lnTo>
                  <a:lnTo>
                    <a:pt x="11" y="6"/>
                  </a:lnTo>
                  <a:lnTo>
                    <a:pt x="7" y="8"/>
                  </a:lnTo>
                  <a:lnTo>
                    <a:pt x="0" y="12"/>
                  </a:lnTo>
                  <a:lnTo>
                    <a:pt x="4" y="15"/>
                  </a:lnTo>
                  <a:lnTo>
                    <a:pt x="5" y="22"/>
                  </a:lnTo>
                  <a:lnTo>
                    <a:pt x="5" y="34"/>
                  </a:lnTo>
                  <a:lnTo>
                    <a:pt x="0" y="36"/>
                  </a:lnTo>
                  <a:lnTo>
                    <a:pt x="3" y="39"/>
                  </a:lnTo>
                  <a:lnTo>
                    <a:pt x="10" y="41"/>
                  </a:lnTo>
                  <a:lnTo>
                    <a:pt x="12" y="39"/>
                  </a:lnTo>
                  <a:lnTo>
                    <a:pt x="18" y="40"/>
                  </a:lnTo>
                  <a:lnTo>
                    <a:pt x="23" y="0"/>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14" name="Freeform 285"/>
            <p:cNvSpPr>
              <a:spLocks/>
            </p:cNvSpPr>
            <p:nvPr/>
          </p:nvSpPr>
          <p:spPr bwMode="auto">
            <a:xfrm>
              <a:off x="3495" y="2734"/>
              <a:ext cx="110" cy="107"/>
            </a:xfrm>
            <a:custGeom>
              <a:avLst/>
              <a:gdLst>
                <a:gd name="T0" fmla="*/ 47 w 110"/>
                <a:gd name="T1" fmla="*/ 103 h 107"/>
                <a:gd name="T2" fmla="*/ 42 w 110"/>
                <a:gd name="T3" fmla="*/ 98 h 107"/>
                <a:gd name="T4" fmla="*/ 48 w 110"/>
                <a:gd name="T5" fmla="*/ 89 h 107"/>
                <a:gd name="T6" fmla="*/ 65 w 110"/>
                <a:gd name="T7" fmla="*/ 75 h 107"/>
                <a:gd name="T8" fmla="*/ 71 w 110"/>
                <a:gd name="T9" fmla="*/ 68 h 107"/>
                <a:gd name="T10" fmla="*/ 75 w 110"/>
                <a:gd name="T11" fmla="*/ 61 h 107"/>
                <a:gd name="T12" fmla="*/ 76 w 110"/>
                <a:gd name="T13" fmla="*/ 58 h 107"/>
                <a:gd name="T14" fmla="*/ 76 w 110"/>
                <a:gd name="T15" fmla="*/ 54 h 107"/>
                <a:gd name="T16" fmla="*/ 78 w 110"/>
                <a:gd name="T17" fmla="*/ 46 h 107"/>
                <a:gd name="T18" fmla="*/ 77 w 110"/>
                <a:gd name="T19" fmla="*/ 40 h 107"/>
                <a:gd name="T20" fmla="*/ 73 w 110"/>
                <a:gd name="T21" fmla="*/ 34 h 107"/>
                <a:gd name="T22" fmla="*/ 72 w 110"/>
                <a:gd name="T23" fmla="*/ 30 h 107"/>
                <a:gd name="T24" fmla="*/ 69 w 110"/>
                <a:gd name="T25" fmla="*/ 28 h 107"/>
                <a:gd name="T26" fmla="*/ 69 w 110"/>
                <a:gd name="T27" fmla="*/ 35 h 107"/>
                <a:gd name="T28" fmla="*/ 69 w 110"/>
                <a:gd name="T29" fmla="*/ 43 h 107"/>
                <a:gd name="T30" fmla="*/ 65 w 110"/>
                <a:gd name="T31" fmla="*/ 48 h 107"/>
                <a:gd name="T32" fmla="*/ 50 w 110"/>
                <a:gd name="T33" fmla="*/ 49 h 107"/>
                <a:gd name="T34" fmla="*/ 22 w 110"/>
                <a:gd name="T35" fmla="*/ 57 h 107"/>
                <a:gd name="T36" fmla="*/ 10 w 110"/>
                <a:gd name="T37" fmla="*/ 58 h 107"/>
                <a:gd name="T38" fmla="*/ 2 w 110"/>
                <a:gd name="T39" fmla="*/ 56 h 107"/>
                <a:gd name="T40" fmla="*/ 0 w 110"/>
                <a:gd name="T41" fmla="*/ 54 h 107"/>
                <a:gd name="T42" fmla="*/ 0 w 110"/>
                <a:gd name="T43" fmla="*/ 49 h 107"/>
                <a:gd name="T44" fmla="*/ 5 w 110"/>
                <a:gd name="T45" fmla="*/ 43 h 107"/>
                <a:gd name="T46" fmla="*/ 23 w 110"/>
                <a:gd name="T47" fmla="*/ 32 h 107"/>
                <a:gd name="T48" fmla="*/ 35 w 110"/>
                <a:gd name="T49" fmla="*/ 26 h 107"/>
                <a:gd name="T50" fmla="*/ 38 w 110"/>
                <a:gd name="T51" fmla="*/ 23 h 107"/>
                <a:gd name="T52" fmla="*/ 41 w 110"/>
                <a:gd name="T53" fmla="*/ 16 h 107"/>
                <a:gd name="T54" fmla="*/ 42 w 110"/>
                <a:gd name="T55" fmla="*/ 7 h 107"/>
                <a:gd name="T56" fmla="*/ 42 w 110"/>
                <a:gd name="T57" fmla="*/ 3 h 107"/>
                <a:gd name="T58" fmla="*/ 43 w 110"/>
                <a:gd name="T59" fmla="*/ 1 h 107"/>
                <a:gd name="T60" fmla="*/ 45 w 110"/>
                <a:gd name="T61" fmla="*/ 2 h 107"/>
                <a:gd name="T62" fmla="*/ 46 w 110"/>
                <a:gd name="T63" fmla="*/ 5 h 107"/>
                <a:gd name="T64" fmla="*/ 48 w 110"/>
                <a:gd name="T65" fmla="*/ 7 h 107"/>
                <a:gd name="T66" fmla="*/ 53 w 110"/>
                <a:gd name="T67" fmla="*/ 9 h 107"/>
                <a:gd name="T68" fmla="*/ 57 w 110"/>
                <a:gd name="T69" fmla="*/ 9 h 107"/>
                <a:gd name="T70" fmla="*/ 61 w 110"/>
                <a:gd name="T71" fmla="*/ 9 h 107"/>
                <a:gd name="T72" fmla="*/ 64 w 110"/>
                <a:gd name="T73" fmla="*/ 7 h 107"/>
                <a:gd name="T74" fmla="*/ 66 w 110"/>
                <a:gd name="T75" fmla="*/ 10 h 107"/>
                <a:gd name="T76" fmla="*/ 67 w 110"/>
                <a:gd name="T77" fmla="*/ 15 h 107"/>
                <a:gd name="T78" fmla="*/ 69 w 110"/>
                <a:gd name="T79" fmla="*/ 19 h 107"/>
                <a:gd name="T80" fmla="*/ 71 w 110"/>
                <a:gd name="T81" fmla="*/ 21 h 107"/>
                <a:gd name="T82" fmla="*/ 74 w 110"/>
                <a:gd name="T83" fmla="*/ 23 h 107"/>
                <a:gd name="T84" fmla="*/ 75 w 110"/>
                <a:gd name="T85" fmla="*/ 26 h 107"/>
                <a:gd name="T86" fmla="*/ 75 w 110"/>
                <a:gd name="T87" fmla="*/ 31 h 107"/>
                <a:gd name="T88" fmla="*/ 78 w 110"/>
                <a:gd name="T89" fmla="*/ 32 h 107"/>
                <a:gd name="T90" fmla="*/ 81 w 110"/>
                <a:gd name="T91" fmla="*/ 35 h 107"/>
                <a:gd name="T92" fmla="*/ 84 w 110"/>
                <a:gd name="T93" fmla="*/ 37 h 107"/>
                <a:gd name="T94" fmla="*/ 94 w 110"/>
                <a:gd name="T95" fmla="*/ 37 h 107"/>
                <a:gd name="T96" fmla="*/ 100 w 110"/>
                <a:gd name="T97" fmla="*/ 37 h 107"/>
                <a:gd name="T98" fmla="*/ 101 w 110"/>
                <a:gd name="T99" fmla="*/ 37 h 107"/>
                <a:gd name="T100" fmla="*/ 101 w 110"/>
                <a:gd name="T101" fmla="*/ 41 h 107"/>
                <a:gd name="T102" fmla="*/ 101 w 110"/>
                <a:gd name="T103" fmla="*/ 47 h 107"/>
                <a:gd name="T104" fmla="*/ 106 w 110"/>
                <a:gd name="T105" fmla="*/ 63 h 107"/>
                <a:gd name="T106" fmla="*/ 109 w 110"/>
                <a:gd name="T107" fmla="*/ 75 h 107"/>
                <a:gd name="T108" fmla="*/ 100 w 110"/>
                <a:gd name="T109" fmla="*/ 88 h 107"/>
                <a:gd name="T110" fmla="*/ 78 w 110"/>
                <a:gd name="T111" fmla="*/ 100 h 107"/>
                <a:gd name="T112" fmla="*/ 66 w 110"/>
                <a:gd name="T113" fmla="*/ 105 h 107"/>
                <a:gd name="T114" fmla="*/ 58 w 110"/>
                <a:gd name="T115" fmla="*/ 106 h 107"/>
                <a:gd name="T116" fmla="*/ 55 w 110"/>
                <a:gd name="T117" fmla="*/ 106 h 1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
                <a:gd name="T178" fmla="*/ 0 h 107"/>
                <a:gd name="T179" fmla="*/ 110 w 110"/>
                <a:gd name="T180" fmla="*/ 107 h 1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 h="107">
                  <a:moveTo>
                    <a:pt x="54" y="106"/>
                  </a:moveTo>
                  <a:lnTo>
                    <a:pt x="52" y="106"/>
                  </a:lnTo>
                  <a:lnTo>
                    <a:pt x="50" y="106"/>
                  </a:lnTo>
                  <a:lnTo>
                    <a:pt x="48" y="105"/>
                  </a:lnTo>
                  <a:lnTo>
                    <a:pt x="47" y="103"/>
                  </a:lnTo>
                  <a:lnTo>
                    <a:pt x="45" y="103"/>
                  </a:lnTo>
                  <a:lnTo>
                    <a:pt x="44" y="101"/>
                  </a:lnTo>
                  <a:lnTo>
                    <a:pt x="43" y="100"/>
                  </a:lnTo>
                  <a:lnTo>
                    <a:pt x="43" y="99"/>
                  </a:lnTo>
                  <a:lnTo>
                    <a:pt x="42" y="98"/>
                  </a:lnTo>
                  <a:lnTo>
                    <a:pt x="42" y="97"/>
                  </a:lnTo>
                  <a:lnTo>
                    <a:pt x="43" y="95"/>
                  </a:lnTo>
                  <a:lnTo>
                    <a:pt x="44" y="93"/>
                  </a:lnTo>
                  <a:lnTo>
                    <a:pt x="45" y="91"/>
                  </a:lnTo>
                  <a:lnTo>
                    <a:pt x="48" y="89"/>
                  </a:lnTo>
                  <a:lnTo>
                    <a:pt x="51" y="86"/>
                  </a:lnTo>
                  <a:lnTo>
                    <a:pt x="55" y="83"/>
                  </a:lnTo>
                  <a:lnTo>
                    <a:pt x="59" y="80"/>
                  </a:lnTo>
                  <a:lnTo>
                    <a:pt x="63" y="77"/>
                  </a:lnTo>
                  <a:lnTo>
                    <a:pt x="65" y="75"/>
                  </a:lnTo>
                  <a:lnTo>
                    <a:pt x="66" y="74"/>
                  </a:lnTo>
                  <a:lnTo>
                    <a:pt x="68" y="72"/>
                  </a:lnTo>
                  <a:lnTo>
                    <a:pt x="69" y="69"/>
                  </a:lnTo>
                  <a:lnTo>
                    <a:pt x="70" y="69"/>
                  </a:lnTo>
                  <a:lnTo>
                    <a:pt x="71" y="68"/>
                  </a:lnTo>
                  <a:lnTo>
                    <a:pt x="72" y="66"/>
                  </a:lnTo>
                  <a:lnTo>
                    <a:pt x="73" y="65"/>
                  </a:lnTo>
                  <a:lnTo>
                    <a:pt x="73" y="64"/>
                  </a:lnTo>
                  <a:lnTo>
                    <a:pt x="74" y="63"/>
                  </a:lnTo>
                  <a:lnTo>
                    <a:pt x="75" y="61"/>
                  </a:lnTo>
                  <a:lnTo>
                    <a:pt x="76" y="60"/>
                  </a:lnTo>
                  <a:lnTo>
                    <a:pt x="76" y="59"/>
                  </a:lnTo>
                  <a:lnTo>
                    <a:pt x="76" y="58"/>
                  </a:lnTo>
                  <a:lnTo>
                    <a:pt x="76" y="57"/>
                  </a:lnTo>
                  <a:lnTo>
                    <a:pt x="75" y="56"/>
                  </a:lnTo>
                  <a:lnTo>
                    <a:pt x="76" y="54"/>
                  </a:lnTo>
                  <a:lnTo>
                    <a:pt x="76" y="53"/>
                  </a:lnTo>
                  <a:lnTo>
                    <a:pt x="77" y="52"/>
                  </a:lnTo>
                  <a:lnTo>
                    <a:pt x="78" y="49"/>
                  </a:lnTo>
                  <a:lnTo>
                    <a:pt x="78" y="48"/>
                  </a:lnTo>
                  <a:lnTo>
                    <a:pt x="78" y="46"/>
                  </a:lnTo>
                  <a:lnTo>
                    <a:pt x="78" y="45"/>
                  </a:lnTo>
                  <a:lnTo>
                    <a:pt x="78" y="43"/>
                  </a:lnTo>
                  <a:lnTo>
                    <a:pt x="78" y="41"/>
                  </a:lnTo>
                  <a:lnTo>
                    <a:pt x="77" y="40"/>
                  </a:lnTo>
                  <a:lnTo>
                    <a:pt x="76" y="40"/>
                  </a:lnTo>
                  <a:lnTo>
                    <a:pt x="76" y="38"/>
                  </a:lnTo>
                  <a:lnTo>
                    <a:pt x="75" y="37"/>
                  </a:lnTo>
                  <a:lnTo>
                    <a:pt x="74" y="35"/>
                  </a:lnTo>
                  <a:lnTo>
                    <a:pt x="73" y="34"/>
                  </a:lnTo>
                  <a:lnTo>
                    <a:pt x="73" y="33"/>
                  </a:lnTo>
                  <a:lnTo>
                    <a:pt x="73" y="32"/>
                  </a:lnTo>
                  <a:lnTo>
                    <a:pt x="73" y="31"/>
                  </a:lnTo>
                  <a:lnTo>
                    <a:pt x="72" y="30"/>
                  </a:lnTo>
                  <a:lnTo>
                    <a:pt x="71" y="29"/>
                  </a:lnTo>
                  <a:lnTo>
                    <a:pt x="70" y="29"/>
                  </a:lnTo>
                  <a:lnTo>
                    <a:pt x="69" y="28"/>
                  </a:lnTo>
                  <a:lnTo>
                    <a:pt x="69" y="29"/>
                  </a:lnTo>
                  <a:lnTo>
                    <a:pt x="68" y="30"/>
                  </a:lnTo>
                  <a:lnTo>
                    <a:pt x="68" y="32"/>
                  </a:lnTo>
                  <a:lnTo>
                    <a:pt x="69" y="35"/>
                  </a:lnTo>
                  <a:lnTo>
                    <a:pt x="69" y="37"/>
                  </a:lnTo>
                  <a:lnTo>
                    <a:pt x="69" y="39"/>
                  </a:lnTo>
                  <a:lnTo>
                    <a:pt x="69" y="40"/>
                  </a:lnTo>
                  <a:lnTo>
                    <a:pt x="69" y="42"/>
                  </a:lnTo>
                  <a:lnTo>
                    <a:pt x="69" y="43"/>
                  </a:lnTo>
                  <a:lnTo>
                    <a:pt x="68" y="45"/>
                  </a:lnTo>
                  <a:lnTo>
                    <a:pt x="68" y="46"/>
                  </a:lnTo>
                  <a:lnTo>
                    <a:pt x="68" y="47"/>
                  </a:lnTo>
                  <a:lnTo>
                    <a:pt x="66" y="48"/>
                  </a:lnTo>
                  <a:lnTo>
                    <a:pt x="65" y="48"/>
                  </a:lnTo>
                  <a:lnTo>
                    <a:pt x="63" y="47"/>
                  </a:lnTo>
                  <a:lnTo>
                    <a:pt x="60" y="48"/>
                  </a:lnTo>
                  <a:lnTo>
                    <a:pt x="58" y="48"/>
                  </a:lnTo>
                  <a:lnTo>
                    <a:pt x="55" y="49"/>
                  </a:lnTo>
                  <a:lnTo>
                    <a:pt x="50" y="49"/>
                  </a:lnTo>
                  <a:lnTo>
                    <a:pt x="43" y="52"/>
                  </a:lnTo>
                  <a:lnTo>
                    <a:pt x="35" y="54"/>
                  </a:lnTo>
                  <a:lnTo>
                    <a:pt x="30" y="55"/>
                  </a:lnTo>
                  <a:lnTo>
                    <a:pt x="26" y="56"/>
                  </a:lnTo>
                  <a:lnTo>
                    <a:pt x="22" y="57"/>
                  </a:lnTo>
                  <a:lnTo>
                    <a:pt x="18" y="57"/>
                  </a:lnTo>
                  <a:lnTo>
                    <a:pt x="16" y="58"/>
                  </a:lnTo>
                  <a:lnTo>
                    <a:pt x="14" y="58"/>
                  </a:lnTo>
                  <a:lnTo>
                    <a:pt x="12" y="58"/>
                  </a:lnTo>
                  <a:lnTo>
                    <a:pt x="10" y="58"/>
                  </a:lnTo>
                  <a:lnTo>
                    <a:pt x="8" y="57"/>
                  </a:lnTo>
                  <a:lnTo>
                    <a:pt x="6" y="57"/>
                  </a:lnTo>
                  <a:lnTo>
                    <a:pt x="4" y="57"/>
                  </a:lnTo>
                  <a:lnTo>
                    <a:pt x="2" y="56"/>
                  </a:lnTo>
                  <a:lnTo>
                    <a:pt x="1" y="55"/>
                  </a:lnTo>
                  <a:lnTo>
                    <a:pt x="0" y="54"/>
                  </a:lnTo>
                  <a:lnTo>
                    <a:pt x="0" y="53"/>
                  </a:lnTo>
                  <a:lnTo>
                    <a:pt x="0" y="52"/>
                  </a:lnTo>
                  <a:lnTo>
                    <a:pt x="0" y="50"/>
                  </a:lnTo>
                  <a:lnTo>
                    <a:pt x="0" y="49"/>
                  </a:lnTo>
                  <a:lnTo>
                    <a:pt x="0" y="47"/>
                  </a:lnTo>
                  <a:lnTo>
                    <a:pt x="1" y="46"/>
                  </a:lnTo>
                  <a:lnTo>
                    <a:pt x="2" y="45"/>
                  </a:lnTo>
                  <a:lnTo>
                    <a:pt x="3" y="44"/>
                  </a:lnTo>
                  <a:lnTo>
                    <a:pt x="5" y="43"/>
                  </a:lnTo>
                  <a:lnTo>
                    <a:pt x="8" y="41"/>
                  </a:lnTo>
                  <a:lnTo>
                    <a:pt x="12" y="39"/>
                  </a:lnTo>
                  <a:lnTo>
                    <a:pt x="16" y="37"/>
                  </a:lnTo>
                  <a:lnTo>
                    <a:pt x="20" y="34"/>
                  </a:lnTo>
                  <a:lnTo>
                    <a:pt x="23" y="32"/>
                  </a:lnTo>
                  <a:lnTo>
                    <a:pt x="27" y="30"/>
                  </a:lnTo>
                  <a:lnTo>
                    <a:pt x="31" y="28"/>
                  </a:lnTo>
                  <a:lnTo>
                    <a:pt x="35" y="26"/>
                  </a:lnTo>
                  <a:lnTo>
                    <a:pt x="35" y="25"/>
                  </a:lnTo>
                  <a:lnTo>
                    <a:pt x="36" y="25"/>
                  </a:lnTo>
                  <a:lnTo>
                    <a:pt x="37" y="24"/>
                  </a:lnTo>
                  <a:lnTo>
                    <a:pt x="37" y="23"/>
                  </a:lnTo>
                  <a:lnTo>
                    <a:pt x="38" y="23"/>
                  </a:lnTo>
                  <a:lnTo>
                    <a:pt x="39" y="21"/>
                  </a:lnTo>
                  <a:lnTo>
                    <a:pt x="40" y="20"/>
                  </a:lnTo>
                  <a:lnTo>
                    <a:pt x="40" y="18"/>
                  </a:lnTo>
                  <a:lnTo>
                    <a:pt x="41" y="16"/>
                  </a:lnTo>
                  <a:lnTo>
                    <a:pt x="42" y="14"/>
                  </a:lnTo>
                  <a:lnTo>
                    <a:pt x="42" y="11"/>
                  </a:lnTo>
                  <a:lnTo>
                    <a:pt x="42" y="9"/>
                  </a:lnTo>
                  <a:lnTo>
                    <a:pt x="42" y="8"/>
                  </a:lnTo>
                  <a:lnTo>
                    <a:pt x="42" y="7"/>
                  </a:lnTo>
                  <a:lnTo>
                    <a:pt x="42" y="6"/>
                  </a:lnTo>
                  <a:lnTo>
                    <a:pt x="42" y="5"/>
                  </a:lnTo>
                  <a:lnTo>
                    <a:pt x="42" y="4"/>
                  </a:lnTo>
                  <a:lnTo>
                    <a:pt x="42" y="3"/>
                  </a:lnTo>
                  <a:lnTo>
                    <a:pt x="42" y="1"/>
                  </a:lnTo>
                  <a:lnTo>
                    <a:pt x="42" y="0"/>
                  </a:lnTo>
                  <a:lnTo>
                    <a:pt x="43" y="1"/>
                  </a:lnTo>
                  <a:lnTo>
                    <a:pt x="44" y="2"/>
                  </a:lnTo>
                  <a:lnTo>
                    <a:pt x="45" y="2"/>
                  </a:lnTo>
                  <a:lnTo>
                    <a:pt x="45" y="3"/>
                  </a:lnTo>
                  <a:lnTo>
                    <a:pt x="46" y="4"/>
                  </a:lnTo>
                  <a:lnTo>
                    <a:pt x="46" y="5"/>
                  </a:lnTo>
                  <a:lnTo>
                    <a:pt x="46" y="6"/>
                  </a:lnTo>
                  <a:lnTo>
                    <a:pt x="47" y="6"/>
                  </a:lnTo>
                  <a:lnTo>
                    <a:pt x="47" y="7"/>
                  </a:lnTo>
                  <a:lnTo>
                    <a:pt x="48" y="7"/>
                  </a:lnTo>
                  <a:lnTo>
                    <a:pt x="50" y="7"/>
                  </a:lnTo>
                  <a:lnTo>
                    <a:pt x="50" y="8"/>
                  </a:lnTo>
                  <a:lnTo>
                    <a:pt x="51" y="8"/>
                  </a:lnTo>
                  <a:lnTo>
                    <a:pt x="52" y="8"/>
                  </a:lnTo>
                  <a:lnTo>
                    <a:pt x="53" y="9"/>
                  </a:lnTo>
                  <a:lnTo>
                    <a:pt x="54" y="9"/>
                  </a:lnTo>
                  <a:lnTo>
                    <a:pt x="55" y="9"/>
                  </a:lnTo>
                  <a:lnTo>
                    <a:pt x="56" y="9"/>
                  </a:lnTo>
                  <a:lnTo>
                    <a:pt x="57" y="9"/>
                  </a:lnTo>
                  <a:lnTo>
                    <a:pt x="58" y="9"/>
                  </a:lnTo>
                  <a:lnTo>
                    <a:pt x="59" y="9"/>
                  </a:lnTo>
                  <a:lnTo>
                    <a:pt x="60" y="9"/>
                  </a:lnTo>
                  <a:lnTo>
                    <a:pt x="61" y="9"/>
                  </a:lnTo>
                  <a:lnTo>
                    <a:pt x="62" y="9"/>
                  </a:lnTo>
                  <a:lnTo>
                    <a:pt x="62" y="8"/>
                  </a:lnTo>
                  <a:lnTo>
                    <a:pt x="63" y="8"/>
                  </a:lnTo>
                  <a:lnTo>
                    <a:pt x="63" y="7"/>
                  </a:lnTo>
                  <a:lnTo>
                    <a:pt x="64" y="7"/>
                  </a:lnTo>
                  <a:lnTo>
                    <a:pt x="65" y="6"/>
                  </a:lnTo>
                  <a:lnTo>
                    <a:pt x="65" y="7"/>
                  </a:lnTo>
                  <a:lnTo>
                    <a:pt x="65" y="9"/>
                  </a:lnTo>
                  <a:lnTo>
                    <a:pt x="66" y="10"/>
                  </a:lnTo>
                  <a:lnTo>
                    <a:pt x="66" y="11"/>
                  </a:lnTo>
                  <a:lnTo>
                    <a:pt x="66" y="12"/>
                  </a:lnTo>
                  <a:lnTo>
                    <a:pt x="67" y="13"/>
                  </a:lnTo>
                  <a:lnTo>
                    <a:pt x="67" y="14"/>
                  </a:lnTo>
                  <a:lnTo>
                    <a:pt x="67" y="15"/>
                  </a:lnTo>
                  <a:lnTo>
                    <a:pt x="68" y="16"/>
                  </a:lnTo>
                  <a:lnTo>
                    <a:pt x="68" y="17"/>
                  </a:lnTo>
                  <a:lnTo>
                    <a:pt x="69" y="18"/>
                  </a:lnTo>
                  <a:lnTo>
                    <a:pt x="69" y="19"/>
                  </a:lnTo>
                  <a:lnTo>
                    <a:pt x="70" y="20"/>
                  </a:lnTo>
                  <a:lnTo>
                    <a:pt x="70" y="21"/>
                  </a:lnTo>
                  <a:lnTo>
                    <a:pt x="71" y="21"/>
                  </a:lnTo>
                  <a:lnTo>
                    <a:pt x="72" y="22"/>
                  </a:lnTo>
                  <a:lnTo>
                    <a:pt x="73" y="22"/>
                  </a:lnTo>
                  <a:lnTo>
                    <a:pt x="73" y="23"/>
                  </a:lnTo>
                  <a:lnTo>
                    <a:pt x="74" y="23"/>
                  </a:lnTo>
                  <a:lnTo>
                    <a:pt x="75" y="23"/>
                  </a:lnTo>
                  <a:lnTo>
                    <a:pt x="75" y="25"/>
                  </a:lnTo>
                  <a:lnTo>
                    <a:pt x="75" y="26"/>
                  </a:lnTo>
                  <a:lnTo>
                    <a:pt x="75" y="27"/>
                  </a:lnTo>
                  <a:lnTo>
                    <a:pt x="75" y="29"/>
                  </a:lnTo>
                  <a:lnTo>
                    <a:pt x="75" y="30"/>
                  </a:lnTo>
                  <a:lnTo>
                    <a:pt x="75" y="31"/>
                  </a:lnTo>
                  <a:lnTo>
                    <a:pt x="76" y="31"/>
                  </a:lnTo>
                  <a:lnTo>
                    <a:pt x="76" y="32"/>
                  </a:lnTo>
                  <a:lnTo>
                    <a:pt x="77" y="32"/>
                  </a:lnTo>
                  <a:lnTo>
                    <a:pt x="78" y="32"/>
                  </a:lnTo>
                  <a:lnTo>
                    <a:pt x="78" y="33"/>
                  </a:lnTo>
                  <a:lnTo>
                    <a:pt x="79" y="33"/>
                  </a:lnTo>
                  <a:lnTo>
                    <a:pt x="79" y="34"/>
                  </a:lnTo>
                  <a:lnTo>
                    <a:pt x="80" y="34"/>
                  </a:lnTo>
                  <a:lnTo>
                    <a:pt x="81" y="35"/>
                  </a:lnTo>
                  <a:lnTo>
                    <a:pt x="82" y="36"/>
                  </a:lnTo>
                  <a:lnTo>
                    <a:pt x="83" y="37"/>
                  </a:lnTo>
                  <a:lnTo>
                    <a:pt x="84" y="37"/>
                  </a:lnTo>
                  <a:lnTo>
                    <a:pt x="86" y="37"/>
                  </a:lnTo>
                  <a:lnTo>
                    <a:pt x="88" y="37"/>
                  </a:lnTo>
                  <a:lnTo>
                    <a:pt x="90" y="37"/>
                  </a:lnTo>
                  <a:lnTo>
                    <a:pt x="92" y="37"/>
                  </a:lnTo>
                  <a:lnTo>
                    <a:pt x="94" y="37"/>
                  </a:lnTo>
                  <a:lnTo>
                    <a:pt x="96" y="37"/>
                  </a:lnTo>
                  <a:lnTo>
                    <a:pt x="98" y="37"/>
                  </a:lnTo>
                  <a:lnTo>
                    <a:pt x="99" y="37"/>
                  </a:lnTo>
                  <a:lnTo>
                    <a:pt x="100" y="37"/>
                  </a:lnTo>
                  <a:lnTo>
                    <a:pt x="101" y="37"/>
                  </a:lnTo>
                  <a:lnTo>
                    <a:pt x="101" y="39"/>
                  </a:lnTo>
                  <a:lnTo>
                    <a:pt x="101" y="40"/>
                  </a:lnTo>
                  <a:lnTo>
                    <a:pt x="101" y="41"/>
                  </a:lnTo>
                  <a:lnTo>
                    <a:pt x="101" y="42"/>
                  </a:lnTo>
                  <a:lnTo>
                    <a:pt x="101" y="43"/>
                  </a:lnTo>
                  <a:lnTo>
                    <a:pt x="101" y="44"/>
                  </a:lnTo>
                  <a:lnTo>
                    <a:pt x="101" y="45"/>
                  </a:lnTo>
                  <a:lnTo>
                    <a:pt x="101" y="47"/>
                  </a:lnTo>
                  <a:lnTo>
                    <a:pt x="101" y="49"/>
                  </a:lnTo>
                  <a:lnTo>
                    <a:pt x="102" y="52"/>
                  </a:lnTo>
                  <a:lnTo>
                    <a:pt x="103" y="54"/>
                  </a:lnTo>
                  <a:lnTo>
                    <a:pt x="104" y="58"/>
                  </a:lnTo>
                  <a:lnTo>
                    <a:pt x="106" y="63"/>
                  </a:lnTo>
                  <a:lnTo>
                    <a:pt x="106" y="66"/>
                  </a:lnTo>
                  <a:lnTo>
                    <a:pt x="107" y="68"/>
                  </a:lnTo>
                  <a:lnTo>
                    <a:pt x="108" y="70"/>
                  </a:lnTo>
                  <a:lnTo>
                    <a:pt x="108" y="73"/>
                  </a:lnTo>
                  <a:lnTo>
                    <a:pt x="109" y="75"/>
                  </a:lnTo>
                  <a:lnTo>
                    <a:pt x="109" y="77"/>
                  </a:lnTo>
                  <a:lnTo>
                    <a:pt x="109" y="80"/>
                  </a:lnTo>
                  <a:lnTo>
                    <a:pt x="108" y="83"/>
                  </a:lnTo>
                  <a:lnTo>
                    <a:pt x="104" y="86"/>
                  </a:lnTo>
                  <a:lnTo>
                    <a:pt x="100" y="88"/>
                  </a:lnTo>
                  <a:lnTo>
                    <a:pt x="96" y="90"/>
                  </a:lnTo>
                  <a:lnTo>
                    <a:pt x="92" y="92"/>
                  </a:lnTo>
                  <a:lnTo>
                    <a:pt x="88" y="95"/>
                  </a:lnTo>
                  <a:lnTo>
                    <a:pt x="83" y="97"/>
                  </a:lnTo>
                  <a:lnTo>
                    <a:pt x="78" y="100"/>
                  </a:lnTo>
                  <a:lnTo>
                    <a:pt x="74" y="103"/>
                  </a:lnTo>
                  <a:lnTo>
                    <a:pt x="72" y="103"/>
                  </a:lnTo>
                  <a:lnTo>
                    <a:pt x="70" y="104"/>
                  </a:lnTo>
                  <a:lnTo>
                    <a:pt x="68" y="105"/>
                  </a:lnTo>
                  <a:lnTo>
                    <a:pt x="66" y="105"/>
                  </a:lnTo>
                  <a:lnTo>
                    <a:pt x="65" y="105"/>
                  </a:lnTo>
                  <a:lnTo>
                    <a:pt x="63" y="106"/>
                  </a:lnTo>
                  <a:lnTo>
                    <a:pt x="60" y="106"/>
                  </a:lnTo>
                  <a:lnTo>
                    <a:pt x="58" y="106"/>
                  </a:lnTo>
                  <a:lnTo>
                    <a:pt x="57" y="106"/>
                  </a:lnTo>
                  <a:lnTo>
                    <a:pt x="56" y="106"/>
                  </a:lnTo>
                  <a:lnTo>
                    <a:pt x="55" y="106"/>
                  </a:lnTo>
                  <a:lnTo>
                    <a:pt x="54" y="106"/>
                  </a:lnTo>
                </a:path>
              </a:pathLst>
            </a:custGeom>
            <a:solidFill>
              <a:srgbClr val="3333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15" name="Freeform 286"/>
            <p:cNvSpPr>
              <a:spLocks/>
            </p:cNvSpPr>
            <p:nvPr/>
          </p:nvSpPr>
          <p:spPr bwMode="auto">
            <a:xfrm>
              <a:off x="3550" y="2823"/>
              <a:ext cx="17" cy="17"/>
            </a:xfrm>
            <a:custGeom>
              <a:avLst/>
              <a:gdLst>
                <a:gd name="T0" fmla="*/ 7 w 17"/>
                <a:gd name="T1" fmla="*/ 14 h 17"/>
                <a:gd name="T2" fmla="*/ 6 w 17"/>
                <a:gd name="T3" fmla="*/ 14 h 17"/>
                <a:gd name="T4" fmla="*/ 5 w 17"/>
                <a:gd name="T5" fmla="*/ 12 h 17"/>
                <a:gd name="T6" fmla="*/ 4 w 17"/>
                <a:gd name="T7" fmla="*/ 12 h 17"/>
                <a:gd name="T8" fmla="*/ 4 w 17"/>
                <a:gd name="T9" fmla="*/ 9 h 17"/>
                <a:gd name="T10" fmla="*/ 3 w 17"/>
                <a:gd name="T11" fmla="*/ 7 h 17"/>
                <a:gd name="T12" fmla="*/ 2 w 17"/>
                <a:gd name="T13" fmla="*/ 7 h 17"/>
                <a:gd name="T14" fmla="*/ 1 w 17"/>
                <a:gd name="T15" fmla="*/ 5 h 17"/>
                <a:gd name="T16" fmla="*/ 0 w 17"/>
                <a:gd name="T17" fmla="*/ 5 h 17"/>
                <a:gd name="T18" fmla="*/ 0 w 17"/>
                <a:gd name="T19" fmla="*/ 5 h 17"/>
                <a:gd name="T20" fmla="*/ 1 w 17"/>
                <a:gd name="T21" fmla="*/ 5 h 17"/>
                <a:gd name="T22" fmla="*/ 2 w 17"/>
                <a:gd name="T23" fmla="*/ 2 h 17"/>
                <a:gd name="T24" fmla="*/ 3 w 17"/>
                <a:gd name="T25" fmla="*/ 2 h 17"/>
                <a:gd name="T26" fmla="*/ 4 w 17"/>
                <a:gd name="T27" fmla="*/ 0 h 17"/>
                <a:gd name="T28" fmla="*/ 5 w 17"/>
                <a:gd name="T29" fmla="*/ 0 h 17"/>
                <a:gd name="T30" fmla="*/ 6 w 17"/>
                <a:gd name="T31" fmla="*/ 0 h 17"/>
                <a:gd name="T32" fmla="*/ 7 w 17"/>
                <a:gd name="T33" fmla="*/ 0 h 17"/>
                <a:gd name="T34" fmla="*/ 8 w 17"/>
                <a:gd name="T35" fmla="*/ 0 h 17"/>
                <a:gd name="T36" fmla="*/ 9 w 17"/>
                <a:gd name="T37" fmla="*/ 0 h 17"/>
                <a:gd name="T38" fmla="*/ 11 w 17"/>
                <a:gd name="T39" fmla="*/ 2 h 17"/>
                <a:gd name="T40" fmla="*/ 12 w 17"/>
                <a:gd name="T41" fmla="*/ 5 h 17"/>
                <a:gd name="T42" fmla="*/ 14 w 17"/>
                <a:gd name="T43" fmla="*/ 7 h 17"/>
                <a:gd name="T44" fmla="*/ 15 w 17"/>
                <a:gd name="T45" fmla="*/ 9 h 17"/>
                <a:gd name="T46" fmla="*/ 15 w 17"/>
                <a:gd name="T47" fmla="*/ 12 h 17"/>
                <a:gd name="T48" fmla="*/ 16 w 17"/>
                <a:gd name="T49" fmla="*/ 14 h 17"/>
                <a:gd name="T50" fmla="*/ 16 w 17"/>
                <a:gd name="T51" fmla="*/ 14 h 17"/>
                <a:gd name="T52" fmla="*/ 15 w 17"/>
                <a:gd name="T53" fmla="*/ 16 h 17"/>
                <a:gd name="T54" fmla="*/ 14 w 17"/>
                <a:gd name="T55" fmla="*/ 16 h 17"/>
                <a:gd name="T56" fmla="*/ 13 w 17"/>
                <a:gd name="T57" fmla="*/ 16 h 17"/>
                <a:gd name="T58" fmla="*/ 12 w 17"/>
                <a:gd name="T59" fmla="*/ 16 h 17"/>
                <a:gd name="T60" fmla="*/ 12 w 17"/>
                <a:gd name="T61" fmla="*/ 16 h 17"/>
                <a:gd name="T62" fmla="*/ 11 w 17"/>
                <a:gd name="T63" fmla="*/ 16 h 17"/>
                <a:gd name="T64" fmla="*/ 9 w 17"/>
                <a:gd name="T65" fmla="*/ 14 h 17"/>
                <a:gd name="T66" fmla="*/ 8 w 17"/>
                <a:gd name="T67" fmla="*/ 14 h 17"/>
                <a:gd name="T68" fmla="*/ 7 w 17"/>
                <a:gd name="T69" fmla="*/ 14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
                <a:gd name="T106" fmla="*/ 0 h 17"/>
                <a:gd name="T107" fmla="*/ 17 w 17"/>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 h="17">
                  <a:moveTo>
                    <a:pt x="7" y="14"/>
                  </a:moveTo>
                  <a:lnTo>
                    <a:pt x="6" y="14"/>
                  </a:lnTo>
                  <a:lnTo>
                    <a:pt x="5" y="12"/>
                  </a:lnTo>
                  <a:lnTo>
                    <a:pt x="4" y="12"/>
                  </a:lnTo>
                  <a:lnTo>
                    <a:pt x="4" y="9"/>
                  </a:lnTo>
                  <a:lnTo>
                    <a:pt x="3" y="7"/>
                  </a:lnTo>
                  <a:lnTo>
                    <a:pt x="2" y="7"/>
                  </a:lnTo>
                  <a:lnTo>
                    <a:pt x="1" y="5"/>
                  </a:lnTo>
                  <a:lnTo>
                    <a:pt x="0" y="5"/>
                  </a:lnTo>
                  <a:lnTo>
                    <a:pt x="1" y="5"/>
                  </a:lnTo>
                  <a:lnTo>
                    <a:pt x="2" y="2"/>
                  </a:lnTo>
                  <a:lnTo>
                    <a:pt x="3" y="2"/>
                  </a:lnTo>
                  <a:lnTo>
                    <a:pt x="4" y="0"/>
                  </a:lnTo>
                  <a:lnTo>
                    <a:pt x="5" y="0"/>
                  </a:lnTo>
                  <a:lnTo>
                    <a:pt x="6" y="0"/>
                  </a:lnTo>
                  <a:lnTo>
                    <a:pt x="7" y="0"/>
                  </a:lnTo>
                  <a:lnTo>
                    <a:pt x="8" y="0"/>
                  </a:lnTo>
                  <a:lnTo>
                    <a:pt x="9" y="0"/>
                  </a:lnTo>
                  <a:lnTo>
                    <a:pt x="11" y="2"/>
                  </a:lnTo>
                  <a:lnTo>
                    <a:pt x="12" y="5"/>
                  </a:lnTo>
                  <a:lnTo>
                    <a:pt x="14" y="7"/>
                  </a:lnTo>
                  <a:lnTo>
                    <a:pt x="15" y="9"/>
                  </a:lnTo>
                  <a:lnTo>
                    <a:pt x="15" y="12"/>
                  </a:lnTo>
                  <a:lnTo>
                    <a:pt x="16" y="14"/>
                  </a:lnTo>
                  <a:lnTo>
                    <a:pt x="15" y="16"/>
                  </a:lnTo>
                  <a:lnTo>
                    <a:pt x="14" y="16"/>
                  </a:lnTo>
                  <a:lnTo>
                    <a:pt x="13" y="16"/>
                  </a:lnTo>
                  <a:lnTo>
                    <a:pt x="12" y="16"/>
                  </a:lnTo>
                  <a:lnTo>
                    <a:pt x="11" y="16"/>
                  </a:lnTo>
                  <a:lnTo>
                    <a:pt x="9" y="14"/>
                  </a:lnTo>
                  <a:lnTo>
                    <a:pt x="8" y="14"/>
                  </a:lnTo>
                  <a:lnTo>
                    <a:pt x="7" y="14"/>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16" name="Freeform 287"/>
            <p:cNvSpPr>
              <a:spLocks/>
            </p:cNvSpPr>
            <p:nvPr/>
          </p:nvSpPr>
          <p:spPr bwMode="auto">
            <a:xfrm>
              <a:off x="3497" y="2322"/>
              <a:ext cx="69" cy="82"/>
            </a:xfrm>
            <a:custGeom>
              <a:avLst/>
              <a:gdLst>
                <a:gd name="T0" fmla="*/ 26 w 69"/>
                <a:gd name="T1" fmla="*/ 81 h 82"/>
                <a:gd name="T2" fmla="*/ 22 w 69"/>
                <a:gd name="T3" fmla="*/ 81 h 82"/>
                <a:gd name="T4" fmla="*/ 19 w 69"/>
                <a:gd name="T5" fmla="*/ 78 h 82"/>
                <a:gd name="T6" fmla="*/ 19 w 69"/>
                <a:gd name="T7" fmla="*/ 74 h 82"/>
                <a:gd name="T8" fmla="*/ 16 w 69"/>
                <a:gd name="T9" fmla="*/ 72 h 82"/>
                <a:gd name="T10" fmla="*/ 16 w 69"/>
                <a:gd name="T11" fmla="*/ 68 h 82"/>
                <a:gd name="T12" fmla="*/ 14 w 69"/>
                <a:gd name="T13" fmla="*/ 65 h 82"/>
                <a:gd name="T14" fmla="*/ 10 w 69"/>
                <a:gd name="T15" fmla="*/ 63 h 82"/>
                <a:gd name="T16" fmla="*/ 8 w 69"/>
                <a:gd name="T17" fmla="*/ 62 h 82"/>
                <a:gd name="T18" fmla="*/ 9 w 69"/>
                <a:gd name="T19" fmla="*/ 50 h 82"/>
                <a:gd name="T20" fmla="*/ 6 w 69"/>
                <a:gd name="T21" fmla="*/ 47 h 82"/>
                <a:gd name="T22" fmla="*/ 0 w 69"/>
                <a:gd name="T23" fmla="*/ 37 h 82"/>
                <a:gd name="T24" fmla="*/ 4 w 69"/>
                <a:gd name="T25" fmla="*/ 15 h 82"/>
                <a:gd name="T26" fmla="*/ 19 w 69"/>
                <a:gd name="T27" fmla="*/ 2 h 82"/>
                <a:gd name="T28" fmla="*/ 34 w 69"/>
                <a:gd name="T29" fmla="*/ 0 h 82"/>
                <a:gd name="T30" fmla="*/ 48 w 69"/>
                <a:gd name="T31" fmla="*/ 2 h 82"/>
                <a:gd name="T32" fmla="*/ 58 w 69"/>
                <a:gd name="T33" fmla="*/ 9 h 82"/>
                <a:gd name="T34" fmla="*/ 63 w 69"/>
                <a:gd name="T35" fmla="*/ 20 h 82"/>
                <a:gd name="T36" fmla="*/ 68 w 69"/>
                <a:gd name="T37" fmla="*/ 36 h 82"/>
                <a:gd name="T38" fmla="*/ 63 w 69"/>
                <a:gd name="T39" fmla="*/ 48 h 82"/>
                <a:gd name="T40" fmla="*/ 65 w 69"/>
                <a:gd name="T41" fmla="*/ 53 h 82"/>
                <a:gd name="T42" fmla="*/ 43 w 69"/>
                <a:gd name="T43" fmla="*/ 71 h 82"/>
                <a:gd name="T44" fmla="*/ 26 w 69"/>
                <a:gd name="T45" fmla="*/ 81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82"/>
                <a:gd name="T71" fmla="*/ 69 w 69"/>
                <a:gd name="T72" fmla="*/ 82 h 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82">
                  <a:moveTo>
                    <a:pt x="26" y="81"/>
                  </a:moveTo>
                  <a:lnTo>
                    <a:pt x="22" y="81"/>
                  </a:lnTo>
                  <a:lnTo>
                    <a:pt x="19" y="78"/>
                  </a:lnTo>
                  <a:lnTo>
                    <a:pt x="19" y="74"/>
                  </a:lnTo>
                  <a:lnTo>
                    <a:pt x="16" y="72"/>
                  </a:lnTo>
                  <a:lnTo>
                    <a:pt x="16" y="68"/>
                  </a:lnTo>
                  <a:lnTo>
                    <a:pt x="14" y="65"/>
                  </a:lnTo>
                  <a:lnTo>
                    <a:pt x="10" y="63"/>
                  </a:lnTo>
                  <a:lnTo>
                    <a:pt x="8" y="62"/>
                  </a:lnTo>
                  <a:lnTo>
                    <a:pt x="9" y="50"/>
                  </a:lnTo>
                  <a:lnTo>
                    <a:pt x="6" y="47"/>
                  </a:lnTo>
                  <a:lnTo>
                    <a:pt x="0" y="37"/>
                  </a:lnTo>
                  <a:lnTo>
                    <a:pt x="4" y="15"/>
                  </a:lnTo>
                  <a:lnTo>
                    <a:pt x="19" y="2"/>
                  </a:lnTo>
                  <a:lnTo>
                    <a:pt x="34" y="0"/>
                  </a:lnTo>
                  <a:lnTo>
                    <a:pt x="48" y="2"/>
                  </a:lnTo>
                  <a:lnTo>
                    <a:pt x="58" y="9"/>
                  </a:lnTo>
                  <a:lnTo>
                    <a:pt x="63" y="20"/>
                  </a:lnTo>
                  <a:lnTo>
                    <a:pt x="68" y="36"/>
                  </a:lnTo>
                  <a:lnTo>
                    <a:pt x="63" y="48"/>
                  </a:lnTo>
                  <a:lnTo>
                    <a:pt x="65" y="53"/>
                  </a:lnTo>
                  <a:lnTo>
                    <a:pt x="43" y="71"/>
                  </a:lnTo>
                  <a:lnTo>
                    <a:pt x="26" y="81"/>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17" name="Freeform 288"/>
            <p:cNvSpPr>
              <a:spLocks/>
            </p:cNvSpPr>
            <p:nvPr/>
          </p:nvSpPr>
          <p:spPr bwMode="auto">
            <a:xfrm>
              <a:off x="3520" y="2374"/>
              <a:ext cx="53" cy="38"/>
            </a:xfrm>
            <a:custGeom>
              <a:avLst/>
              <a:gdLst>
                <a:gd name="T0" fmla="*/ 12 w 53"/>
                <a:gd name="T1" fmla="*/ 37 h 38"/>
                <a:gd name="T2" fmla="*/ 8 w 53"/>
                <a:gd name="T3" fmla="*/ 34 h 38"/>
                <a:gd name="T4" fmla="*/ 0 w 53"/>
                <a:gd name="T5" fmla="*/ 30 h 38"/>
                <a:gd name="T6" fmla="*/ 9 w 53"/>
                <a:gd name="T7" fmla="*/ 24 h 38"/>
                <a:gd name="T8" fmla="*/ 21 w 53"/>
                <a:gd name="T9" fmla="*/ 17 h 38"/>
                <a:gd name="T10" fmla="*/ 43 w 53"/>
                <a:gd name="T11" fmla="*/ 0 h 38"/>
                <a:gd name="T12" fmla="*/ 51 w 53"/>
                <a:gd name="T13" fmla="*/ 6 h 38"/>
                <a:gd name="T14" fmla="*/ 52 w 53"/>
                <a:gd name="T15" fmla="*/ 7 h 38"/>
                <a:gd name="T16" fmla="*/ 50 w 53"/>
                <a:gd name="T17" fmla="*/ 12 h 38"/>
                <a:gd name="T18" fmla="*/ 51 w 53"/>
                <a:gd name="T19" fmla="*/ 14 h 38"/>
                <a:gd name="T20" fmla="*/ 38 w 53"/>
                <a:gd name="T21" fmla="*/ 16 h 38"/>
                <a:gd name="T22" fmla="*/ 28 w 53"/>
                <a:gd name="T23" fmla="*/ 20 h 38"/>
                <a:gd name="T24" fmla="*/ 23 w 53"/>
                <a:gd name="T25" fmla="*/ 23 h 38"/>
                <a:gd name="T26" fmla="*/ 14 w 53"/>
                <a:gd name="T27" fmla="*/ 35 h 38"/>
                <a:gd name="T28" fmla="*/ 12 w 53"/>
                <a:gd name="T29" fmla="*/ 37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38"/>
                <a:gd name="T47" fmla="*/ 53 w 53"/>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38">
                  <a:moveTo>
                    <a:pt x="12" y="37"/>
                  </a:moveTo>
                  <a:lnTo>
                    <a:pt x="8" y="34"/>
                  </a:lnTo>
                  <a:lnTo>
                    <a:pt x="0" y="30"/>
                  </a:lnTo>
                  <a:lnTo>
                    <a:pt x="9" y="24"/>
                  </a:lnTo>
                  <a:lnTo>
                    <a:pt x="21" y="17"/>
                  </a:lnTo>
                  <a:lnTo>
                    <a:pt x="43" y="0"/>
                  </a:lnTo>
                  <a:lnTo>
                    <a:pt x="51" y="6"/>
                  </a:lnTo>
                  <a:lnTo>
                    <a:pt x="52" y="7"/>
                  </a:lnTo>
                  <a:lnTo>
                    <a:pt x="50" y="12"/>
                  </a:lnTo>
                  <a:lnTo>
                    <a:pt x="51" y="14"/>
                  </a:lnTo>
                  <a:lnTo>
                    <a:pt x="38" y="16"/>
                  </a:lnTo>
                  <a:lnTo>
                    <a:pt x="28" y="20"/>
                  </a:lnTo>
                  <a:lnTo>
                    <a:pt x="23" y="23"/>
                  </a:lnTo>
                  <a:lnTo>
                    <a:pt x="14" y="35"/>
                  </a:lnTo>
                  <a:lnTo>
                    <a:pt x="12" y="37"/>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18" name="Freeform 289"/>
            <p:cNvSpPr>
              <a:spLocks/>
            </p:cNvSpPr>
            <p:nvPr/>
          </p:nvSpPr>
          <p:spPr bwMode="auto">
            <a:xfrm>
              <a:off x="3497" y="2322"/>
              <a:ext cx="69" cy="44"/>
            </a:xfrm>
            <a:custGeom>
              <a:avLst/>
              <a:gdLst>
                <a:gd name="T0" fmla="*/ 0 w 69"/>
                <a:gd name="T1" fmla="*/ 37 h 44"/>
                <a:gd name="T2" fmla="*/ 4 w 69"/>
                <a:gd name="T3" fmla="*/ 14 h 44"/>
                <a:gd name="T4" fmla="*/ 19 w 69"/>
                <a:gd name="T5" fmla="*/ 2 h 44"/>
                <a:gd name="T6" fmla="*/ 34 w 69"/>
                <a:gd name="T7" fmla="*/ 0 h 44"/>
                <a:gd name="T8" fmla="*/ 48 w 69"/>
                <a:gd name="T9" fmla="*/ 2 h 44"/>
                <a:gd name="T10" fmla="*/ 58 w 69"/>
                <a:gd name="T11" fmla="*/ 8 h 44"/>
                <a:gd name="T12" fmla="*/ 63 w 69"/>
                <a:gd name="T13" fmla="*/ 20 h 44"/>
                <a:gd name="T14" fmla="*/ 68 w 69"/>
                <a:gd name="T15" fmla="*/ 28 h 44"/>
                <a:gd name="T16" fmla="*/ 68 w 69"/>
                <a:gd name="T17" fmla="*/ 36 h 44"/>
                <a:gd name="T18" fmla="*/ 53 w 69"/>
                <a:gd name="T19" fmla="*/ 43 h 44"/>
                <a:gd name="T20" fmla="*/ 47 w 69"/>
                <a:gd name="T21" fmla="*/ 35 h 44"/>
                <a:gd name="T22" fmla="*/ 40 w 69"/>
                <a:gd name="T23" fmla="*/ 31 h 44"/>
                <a:gd name="T24" fmla="*/ 36 w 69"/>
                <a:gd name="T25" fmla="*/ 33 h 44"/>
                <a:gd name="T26" fmla="*/ 35 w 69"/>
                <a:gd name="T27" fmla="*/ 38 h 44"/>
                <a:gd name="T28" fmla="*/ 31 w 69"/>
                <a:gd name="T29" fmla="*/ 40 h 44"/>
                <a:gd name="T30" fmla="*/ 26 w 69"/>
                <a:gd name="T31" fmla="*/ 34 h 44"/>
                <a:gd name="T32" fmla="*/ 20 w 69"/>
                <a:gd name="T33" fmla="*/ 32 h 44"/>
                <a:gd name="T34" fmla="*/ 0 w 69"/>
                <a:gd name="T35" fmla="*/ 37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44"/>
                <a:gd name="T56" fmla="*/ 69 w 6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44">
                  <a:moveTo>
                    <a:pt x="0" y="37"/>
                  </a:moveTo>
                  <a:lnTo>
                    <a:pt x="4" y="14"/>
                  </a:lnTo>
                  <a:lnTo>
                    <a:pt x="19" y="2"/>
                  </a:lnTo>
                  <a:lnTo>
                    <a:pt x="34" y="0"/>
                  </a:lnTo>
                  <a:lnTo>
                    <a:pt x="48" y="2"/>
                  </a:lnTo>
                  <a:lnTo>
                    <a:pt x="58" y="8"/>
                  </a:lnTo>
                  <a:lnTo>
                    <a:pt x="63" y="20"/>
                  </a:lnTo>
                  <a:lnTo>
                    <a:pt x="68" y="28"/>
                  </a:lnTo>
                  <a:lnTo>
                    <a:pt x="68" y="36"/>
                  </a:lnTo>
                  <a:lnTo>
                    <a:pt x="53" y="43"/>
                  </a:lnTo>
                  <a:lnTo>
                    <a:pt x="47" y="35"/>
                  </a:lnTo>
                  <a:lnTo>
                    <a:pt x="40" y="31"/>
                  </a:lnTo>
                  <a:lnTo>
                    <a:pt x="36" y="33"/>
                  </a:lnTo>
                  <a:lnTo>
                    <a:pt x="35" y="38"/>
                  </a:lnTo>
                  <a:lnTo>
                    <a:pt x="31" y="40"/>
                  </a:lnTo>
                  <a:lnTo>
                    <a:pt x="26" y="34"/>
                  </a:lnTo>
                  <a:lnTo>
                    <a:pt x="20" y="32"/>
                  </a:lnTo>
                  <a:lnTo>
                    <a:pt x="0" y="37"/>
                  </a:lnTo>
                </a:path>
              </a:pathLst>
            </a:custGeom>
            <a:solidFill>
              <a:srgbClr val="8C59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19" name="Freeform 290"/>
            <p:cNvSpPr>
              <a:spLocks/>
            </p:cNvSpPr>
            <p:nvPr/>
          </p:nvSpPr>
          <p:spPr bwMode="auto">
            <a:xfrm>
              <a:off x="3516" y="2393"/>
              <a:ext cx="17" cy="17"/>
            </a:xfrm>
            <a:custGeom>
              <a:avLst/>
              <a:gdLst>
                <a:gd name="T0" fmla="*/ 2 w 17"/>
                <a:gd name="T1" fmla="*/ 16 h 17"/>
                <a:gd name="T2" fmla="*/ 0 w 17"/>
                <a:gd name="T3" fmla="*/ 12 h 17"/>
                <a:gd name="T4" fmla="*/ 6 w 17"/>
                <a:gd name="T5" fmla="*/ 8 h 17"/>
                <a:gd name="T6" fmla="*/ 16 w 17"/>
                <a:gd name="T7" fmla="*/ 0 h 17"/>
                <a:gd name="T8" fmla="*/ 7 w 17"/>
                <a:gd name="T9" fmla="*/ 12 h 17"/>
                <a:gd name="T10" fmla="*/ 2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16"/>
                  </a:moveTo>
                  <a:lnTo>
                    <a:pt x="0" y="12"/>
                  </a:lnTo>
                  <a:lnTo>
                    <a:pt x="6" y="8"/>
                  </a:lnTo>
                  <a:lnTo>
                    <a:pt x="16" y="0"/>
                  </a:lnTo>
                  <a:lnTo>
                    <a:pt x="7" y="12"/>
                  </a:lnTo>
                  <a:lnTo>
                    <a:pt x="2" y="16"/>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20" name="Freeform 291"/>
            <p:cNvSpPr>
              <a:spLocks/>
            </p:cNvSpPr>
            <p:nvPr/>
          </p:nvSpPr>
          <p:spPr bwMode="auto">
            <a:xfrm>
              <a:off x="3527" y="2378"/>
              <a:ext cx="34" cy="31"/>
            </a:xfrm>
            <a:custGeom>
              <a:avLst/>
              <a:gdLst>
                <a:gd name="T0" fmla="*/ 5 w 34"/>
                <a:gd name="T1" fmla="*/ 30 h 31"/>
                <a:gd name="T2" fmla="*/ 5 w 34"/>
                <a:gd name="T3" fmla="*/ 27 h 31"/>
                <a:gd name="T4" fmla="*/ 1 w 34"/>
                <a:gd name="T5" fmla="*/ 28 h 31"/>
                <a:gd name="T6" fmla="*/ 0 w 34"/>
                <a:gd name="T7" fmla="*/ 26 h 31"/>
                <a:gd name="T8" fmla="*/ 8 w 34"/>
                <a:gd name="T9" fmla="*/ 24 h 31"/>
                <a:gd name="T10" fmla="*/ 14 w 34"/>
                <a:gd name="T11" fmla="*/ 16 h 31"/>
                <a:gd name="T12" fmla="*/ 21 w 34"/>
                <a:gd name="T13" fmla="*/ 9 h 31"/>
                <a:gd name="T14" fmla="*/ 28 w 34"/>
                <a:gd name="T15" fmla="*/ 5 h 31"/>
                <a:gd name="T16" fmla="*/ 33 w 34"/>
                <a:gd name="T17" fmla="*/ 0 h 31"/>
                <a:gd name="T18" fmla="*/ 30 w 34"/>
                <a:gd name="T19" fmla="*/ 4 h 31"/>
                <a:gd name="T20" fmla="*/ 15 w 34"/>
                <a:gd name="T21" fmla="*/ 18 h 31"/>
                <a:gd name="T22" fmla="*/ 5 w 34"/>
                <a:gd name="T23" fmla="*/ 3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1"/>
                <a:gd name="T38" fmla="*/ 34 w 34"/>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1">
                  <a:moveTo>
                    <a:pt x="5" y="30"/>
                  </a:moveTo>
                  <a:lnTo>
                    <a:pt x="5" y="27"/>
                  </a:lnTo>
                  <a:lnTo>
                    <a:pt x="1" y="28"/>
                  </a:lnTo>
                  <a:lnTo>
                    <a:pt x="0" y="26"/>
                  </a:lnTo>
                  <a:lnTo>
                    <a:pt x="8" y="24"/>
                  </a:lnTo>
                  <a:lnTo>
                    <a:pt x="14" y="16"/>
                  </a:lnTo>
                  <a:lnTo>
                    <a:pt x="21" y="9"/>
                  </a:lnTo>
                  <a:lnTo>
                    <a:pt x="28" y="5"/>
                  </a:lnTo>
                  <a:lnTo>
                    <a:pt x="33" y="0"/>
                  </a:lnTo>
                  <a:lnTo>
                    <a:pt x="30" y="4"/>
                  </a:lnTo>
                  <a:lnTo>
                    <a:pt x="15" y="18"/>
                  </a:lnTo>
                  <a:lnTo>
                    <a:pt x="5" y="30"/>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21" name="Freeform 292"/>
            <p:cNvSpPr>
              <a:spLocks/>
            </p:cNvSpPr>
            <p:nvPr/>
          </p:nvSpPr>
          <p:spPr bwMode="auto">
            <a:xfrm>
              <a:off x="3505" y="2370"/>
              <a:ext cx="31" cy="27"/>
            </a:xfrm>
            <a:custGeom>
              <a:avLst/>
              <a:gdLst>
                <a:gd name="T0" fmla="*/ 11 w 31"/>
                <a:gd name="T1" fmla="*/ 26 h 27"/>
                <a:gd name="T2" fmla="*/ 9 w 31"/>
                <a:gd name="T3" fmla="*/ 24 h 27"/>
                <a:gd name="T4" fmla="*/ 8 w 31"/>
                <a:gd name="T5" fmla="*/ 21 h 27"/>
                <a:gd name="T6" fmla="*/ 4 w 31"/>
                <a:gd name="T7" fmla="*/ 17 h 27"/>
                <a:gd name="T8" fmla="*/ 2 w 31"/>
                <a:gd name="T9" fmla="*/ 15 h 27"/>
                <a:gd name="T10" fmla="*/ 0 w 31"/>
                <a:gd name="T11" fmla="*/ 14 h 27"/>
                <a:gd name="T12" fmla="*/ 0 w 31"/>
                <a:gd name="T13" fmla="*/ 11 h 27"/>
                <a:gd name="T14" fmla="*/ 1 w 31"/>
                <a:gd name="T15" fmla="*/ 8 h 27"/>
                <a:gd name="T16" fmla="*/ 1 w 31"/>
                <a:gd name="T17" fmla="*/ 6 h 27"/>
                <a:gd name="T18" fmla="*/ 2 w 31"/>
                <a:gd name="T19" fmla="*/ 3 h 27"/>
                <a:gd name="T20" fmla="*/ 14 w 31"/>
                <a:gd name="T21" fmla="*/ 3 h 27"/>
                <a:gd name="T22" fmla="*/ 18 w 31"/>
                <a:gd name="T23" fmla="*/ 0 h 27"/>
                <a:gd name="T24" fmla="*/ 24 w 31"/>
                <a:gd name="T25" fmla="*/ 0 h 27"/>
                <a:gd name="T26" fmla="*/ 30 w 31"/>
                <a:gd name="T27" fmla="*/ 8 h 27"/>
                <a:gd name="T28" fmla="*/ 25 w 31"/>
                <a:gd name="T29" fmla="*/ 20 h 27"/>
                <a:gd name="T30" fmla="*/ 19 w 31"/>
                <a:gd name="T31" fmla="*/ 25 h 27"/>
                <a:gd name="T32" fmla="*/ 11 w 31"/>
                <a:gd name="T33" fmla="*/ 2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7"/>
                <a:gd name="T53" fmla="*/ 31 w 3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7">
                  <a:moveTo>
                    <a:pt x="11" y="26"/>
                  </a:moveTo>
                  <a:lnTo>
                    <a:pt x="9" y="24"/>
                  </a:lnTo>
                  <a:lnTo>
                    <a:pt x="8" y="21"/>
                  </a:lnTo>
                  <a:lnTo>
                    <a:pt x="4" y="17"/>
                  </a:lnTo>
                  <a:lnTo>
                    <a:pt x="2" y="15"/>
                  </a:lnTo>
                  <a:lnTo>
                    <a:pt x="0" y="14"/>
                  </a:lnTo>
                  <a:lnTo>
                    <a:pt x="0" y="11"/>
                  </a:lnTo>
                  <a:lnTo>
                    <a:pt x="1" y="8"/>
                  </a:lnTo>
                  <a:lnTo>
                    <a:pt x="1" y="6"/>
                  </a:lnTo>
                  <a:lnTo>
                    <a:pt x="2" y="3"/>
                  </a:lnTo>
                  <a:lnTo>
                    <a:pt x="14" y="3"/>
                  </a:lnTo>
                  <a:lnTo>
                    <a:pt x="18" y="0"/>
                  </a:lnTo>
                  <a:lnTo>
                    <a:pt x="24" y="0"/>
                  </a:lnTo>
                  <a:lnTo>
                    <a:pt x="30" y="8"/>
                  </a:lnTo>
                  <a:lnTo>
                    <a:pt x="25" y="20"/>
                  </a:lnTo>
                  <a:lnTo>
                    <a:pt x="19" y="25"/>
                  </a:lnTo>
                  <a:lnTo>
                    <a:pt x="11" y="26"/>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22" name="Freeform 293"/>
            <p:cNvSpPr>
              <a:spLocks/>
            </p:cNvSpPr>
            <p:nvPr/>
          </p:nvSpPr>
          <p:spPr bwMode="auto">
            <a:xfrm>
              <a:off x="3505" y="2374"/>
              <a:ext cx="25" cy="18"/>
            </a:xfrm>
            <a:custGeom>
              <a:avLst/>
              <a:gdLst>
                <a:gd name="T0" fmla="*/ 16 w 25"/>
                <a:gd name="T1" fmla="*/ 17 h 18"/>
                <a:gd name="T2" fmla="*/ 11 w 25"/>
                <a:gd name="T3" fmla="*/ 10 h 18"/>
                <a:gd name="T4" fmla="*/ 9 w 25"/>
                <a:gd name="T5" fmla="*/ 11 h 18"/>
                <a:gd name="T6" fmla="*/ 11 w 25"/>
                <a:gd name="T7" fmla="*/ 8 h 18"/>
                <a:gd name="T8" fmla="*/ 9 w 25"/>
                <a:gd name="T9" fmla="*/ 6 h 18"/>
                <a:gd name="T10" fmla="*/ 5 w 25"/>
                <a:gd name="T11" fmla="*/ 7 h 18"/>
                <a:gd name="T12" fmla="*/ 8 w 25"/>
                <a:gd name="T13" fmla="*/ 8 h 18"/>
                <a:gd name="T14" fmla="*/ 5 w 25"/>
                <a:gd name="T15" fmla="*/ 9 h 18"/>
                <a:gd name="T16" fmla="*/ 0 w 25"/>
                <a:gd name="T17" fmla="*/ 9 h 18"/>
                <a:gd name="T18" fmla="*/ 1 w 25"/>
                <a:gd name="T19" fmla="*/ 5 h 18"/>
                <a:gd name="T20" fmla="*/ 3 w 25"/>
                <a:gd name="T21" fmla="*/ 3 h 18"/>
                <a:gd name="T22" fmla="*/ 8 w 25"/>
                <a:gd name="T23" fmla="*/ 4 h 18"/>
                <a:gd name="T24" fmla="*/ 11 w 25"/>
                <a:gd name="T25" fmla="*/ 5 h 18"/>
                <a:gd name="T26" fmla="*/ 13 w 25"/>
                <a:gd name="T27" fmla="*/ 5 h 18"/>
                <a:gd name="T28" fmla="*/ 15 w 25"/>
                <a:gd name="T29" fmla="*/ 3 h 18"/>
                <a:gd name="T30" fmla="*/ 13 w 25"/>
                <a:gd name="T31" fmla="*/ 1 h 18"/>
                <a:gd name="T32" fmla="*/ 15 w 25"/>
                <a:gd name="T33" fmla="*/ 0 h 18"/>
                <a:gd name="T34" fmla="*/ 19 w 25"/>
                <a:gd name="T35" fmla="*/ 1 h 18"/>
                <a:gd name="T36" fmla="*/ 21 w 25"/>
                <a:gd name="T37" fmla="*/ 3 h 18"/>
                <a:gd name="T38" fmla="*/ 24 w 25"/>
                <a:gd name="T39" fmla="*/ 8 h 18"/>
                <a:gd name="T40" fmla="*/ 23 w 25"/>
                <a:gd name="T41" fmla="*/ 12 h 18"/>
                <a:gd name="T42" fmla="*/ 21 w 25"/>
                <a:gd name="T43" fmla="*/ 15 h 18"/>
                <a:gd name="T44" fmla="*/ 16 w 25"/>
                <a:gd name="T45" fmla="*/ 17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18"/>
                <a:gd name="T71" fmla="*/ 25 w 25"/>
                <a:gd name="T72" fmla="*/ 18 h 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18">
                  <a:moveTo>
                    <a:pt x="16" y="17"/>
                  </a:moveTo>
                  <a:lnTo>
                    <a:pt x="11" y="10"/>
                  </a:lnTo>
                  <a:lnTo>
                    <a:pt x="9" y="11"/>
                  </a:lnTo>
                  <a:lnTo>
                    <a:pt x="11" y="8"/>
                  </a:lnTo>
                  <a:lnTo>
                    <a:pt x="9" y="6"/>
                  </a:lnTo>
                  <a:lnTo>
                    <a:pt x="5" y="7"/>
                  </a:lnTo>
                  <a:lnTo>
                    <a:pt x="8" y="8"/>
                  </a:lnTo>
                  <a:lnTo>
                    <a:pt x="5" y="9"/>
                  </a:lnTo>
                  <a:lnTo>
                    <a:pt x="0" y="9"/>
                  </a:lnTo>
                  <a:lnTo>
                    <a:pt x="1" y="5"/>
                  </a:lnTo>
                  <a:lnTo>
                    <a:pt x="3" y="3"/>
                  </a:lnTo>
                  <a:lnTo>
                    <a:pt x="8" y="4"/>
                  </a:lnTo>
                  <a:lnTo>
                    <a:pt x="11" y="5"/>
                  </a:lnTo>
                  <a:lnTo>
                    <a:pt x="13" y="5"/>
                  </a:lnTo>
                  <a:lnTo>
                    <a:pt x="15" y="3"/>
                  </a:lnTo>
                  <a:lnTo>
                    <a:pt x="13" y="1"/>
                  </a:lnTo>
                  <a:lnTo>
                    <a:pt x="15" y="0"/>
                  </a:lnTo>
                  <a:lnTo>
                    <a:pt x="19" y="1"/>
                  </a:lnTo>
                  <a:lnTo>
                    <a:pt x="21" y="3"/>
                  </a:lnTo>
                  <a:lnTo>
                    <a:pt x="24" y="8"/>
                  </a:lnTo>
                  <a:lnTo>
                    <a:pt x="23" y="12"/>
                  </a:lnTo>
                  <a:lnTo>
                    <a:pt x="21" y="15"/>
                  </a:lnTo>
                  <a:lnTo>
                    <a:pt x="16" y="17"/>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23" name="Freeform 294"/>
            <p:cNvSpPr>
              <a:spLocks/>
            </p:cNvSpPr>
            <p:nvPr/>
          </p:nvSpPr>
          <p:spPr bwMode="auto">
            <a:xfrm>
              <a:off x="3552" y="2381"/>
              <a:ext cx="21" cy="17"/>
            </a:xfrm>
            <a:custGeom>
              <a:avLst/>
              <a:gdLst>
                <a:gd name="T0" fmla="*/ 0 w 21"/>
                <a:gd name="T1" fmla="*/ 16 h 17"/>
                <a:gd name="T2" fmla="*/ 1 w 21"/>
                <a:gd name="T3" fmla="*/ 15 h 17"/>
                <a:gd name="T4" fmla="*/ 3 w 21"/>
                <a:gd name="T5" fmla="*/ 13 h 17"/>
                <a:gd name="T6" fmla="*/ 4 w 21"/>
                <a:gd name="T7" fmla="*/ 11 h 17"/>
                <a:gd name="T8" fmla="*/ 5 w 21"/>
                <a:gd name="T9" fmla="*/ 9 h 17"/>
                <a:gd name="T10" fmla="*/ 6 w 21"/>
                <a:gd name="T11" fmla="*/ 7 h 17"/>
                <a:gd name="T12" fmla="*/ 9 w 21"/>
                <a:gd name="T13" fmla="*/ 6 h 17"/>
                <a:gd name="T14" fmla="*/ 9 w 21"/>
                <a:gd name="T15" fmla="*/ 5 h 17"/>
                <a:gd name="T16" fmla="*/ 11 w 21"/>
                <a:gd name="T17" fmla="*/ 3 h 17"/>
                <a:gd name="T18" fmla="*/ 11 w 21"/>
                <a:gd name="T19" fmla="*/ 3 h 17"/>
                <a:gd name="T20" fmla="*/ 12 w 21"/>
                <a:gd name="T21" fmla="*/ 2 h 17"/>
                <a:gd name="T22" fmla="*/ 14 w 21"/>
                <a:gd name="T23" fmla="*/ 2 h 17"/>
                <a:gd name="T24" fmla="*/ 14 w 21"/>
                <a:gd name="T25" fmla="*/ 1 h 17"/>
                <a:gd name="T26" fmla="*/ 15 w 21"/>
                <a:gd name="T27" fmla="*/ 1 h 17"/>
                <a:gd name="T28" fmla="*/ 17 w 21"/>
                <a:gd name="T29" fmla="*/ 1 h 17"/>
                <a:gd name="T30" fmla="*/ 17 w 21"/>
                <a:gd name="T31" fmla="*/ 0 h 17"/>
                <a:gd name="T32" fmla="*/ 19 w 21"/>
                <a:gd name="T33" fmla="*/ 0 h 17"/>
                <a:gd name="T34" fmla="*/ 19 w 21"/>
                <a:gd name="T35" fmla="*/ 1 h 17"/>
                <a:gd name="T36" fmla="*/ 19 w 21"/>
                <a:gd name="T37" fmla="*/ 1 h 17"/>
                <a:gd name="T38" fmla="*/ 20 w 21"/>
                <a:gd name="T39" fmla="*/ 1 h 17"/>
                <a:gd name="T40" fmla="*/ 20 w 21"/>
                <a:gd name="T41" fmla="*/ 1 h 17"/>
                <a:gd name="T42" fmla="*/ 20 w 21"/>
                <a:gd name="T43" fmla="*/ 2 h 17"/>
                <a:gd name="T44" fmla="*/ 20 w 21"/>
                <a:gd name="T45" fmla="*/ 2 h 17"/>
                <a:gd name="T46" fmla="*/ 20 w 21"/>
                <a:gd name="T47" fmla="*/ 3 h 17"/>
                <a:gd name="T48" fmla="*/ 20 w 21"/>
                <a:gd name="T49" fmla="*/ 3 h 17"/>
                <a:gd name="T50" fmla="*/ 20 w 21"/>
                <a:gd name="T51" fmla="*/ 3 h 17"/>
                <a:gd name="T52" fmla="*/ 20 w 21"/>
                <a:gd name="T53" fmla="*/ 3 h 17"/>
                <a:gd name="T54" fmla="*/ 20 w 21"/>
                <a:gd name="T55" fmla="*/ 5 h 17"/>
                <a:gd name="T56" fmla="*/ 19 w 21"/>
                <a:gd name="T57" fmla="*/ 5 h 17"/>
                <a:gd name="T58" fmla="*/ 19 w 21"/>
                <a:gd name="T59" fmla="*/ 6 h 17"/>
                <a:gd name="T60" fmla="*/ 19 w 21"/>
                <a:gd name="T61" fmla="*/ 6 h 17"/>
                <a:gd name="T62" fmla="*/ 18 w 21"/>
                <a:gd name="T63" fmla="*/ 6 h 17"/>
                <a:gd name="T64" fmla="*/ 18 w 21"/>
                <a:gd name="T65" fmla="*/ 7 h 17"/>
                <a:gd name="T66" fmla="*/ 17 w 21"/>
                <a:gd name="T67" fmla="*/ 7 h 17"/>
                <a:gd name="T68" fmla="*/ 17 w 21"/>
                <a:gd name="T69" fmla="*/ 7 h 17"/>
                <a:gd name="T70" fmla="*/ 16 w 21"/>
                <a:gd name="T71" fmla="*/ 8 h 17"/>
                <a:gd name="T72" fmla="*/ 15 w 21"/>
                <a:gd name="T73" fmla="*/ 8 h 17"/>
                <a:gd name="T74" fmla="*/ 14 w 21"/>
                <a:gd name="T75" fmla="*/ 9 h 17"/>
                <a:gd name="T76" fmla="*/ 13 w 21"/>
                <a:gd name="T77" fmla="*/ 9 h 17"/>
                <a:gd name="T78" fmla="*/ 12 w 21"/>
                <a:gd name="T79" fmla="*/ 9 h 17"/>
                <a:gd name="T80" fmla="*/ 11 w 21"/>
                <a:gd name="T81" fmla="*/ 9 h 17"/>
                <a:gd name="T82" fmla="*/ 11 w 21"/>
                <a:gd name="T83" fmla="*/ 9 h 17"/>
                <a:gd name="T84" fmla="*/ 9 w 21"/>
                <a:gd name="T85" fmla="*/ 10 h 17"/>
                <a:gd name="T86" fmla="*/ 8 w 21"/>
                <a:gd name="T87" fmla="*/ 11 h 17"/>
                <a:gd name="T88" fmla="*/ 6 w 21"/>
                <a:gd name="T89" fmla="*/ 13 h 17"/>
                <a:gd name="T90" fmla="*/ 5 w 21"/>
                <a:gd name="T91" fmla="*/ 14 h 17"/>
                <a:gd name="T92" fmla="*/ 3 w 21"/>
                <a:gd name="T93" fmla="*/ 14 h 17"/>
                <a:gd name="T94" fmla="*/ 2 w 21"/>
                <a:gd name="T95" fmla="*/ 15 h 17"/>
                <a:gd name="T96" fmla="*/ 0 w 21"/>
                <a:gd name="T97" fmla="*/ 1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
                <a:gd name="T148" fmla="*/ 0 h 17"/>
                <a:gd name="T149" fmla="*/ 21 w 21"/>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 h="17">
                  <a:moveTo>
                    <a:pt x="0" y="16"/>
                  </a:moveTo>
                  <a:lnTo>
                    <a:pt x="1" y="15"/>
                  </a:lnTo>
                  <a:lnTo>
                    <a:pt x="3" y="13"/>
                  </a:lnTo>
                  <a:lnTo>
                    <a:pt x="4" y="11"/>
                  </a:lnTo>
                  <a:lnTo>
                    <a:pt x="5" y="9"/>
                  </a:lnTo>
                  <a:lnTo>
                    <a:pt x="6" y="7"/>
                  </a:lnTo>
                  <a:lnTo>
                    <a:pt x="9" y="6"/>
                  </a:lnTo>
                  <a:lnTo>
                    <a:pt x="9" y="5"/>
                  </a:lnTo>
                  <a:lnTo>
                    <a:pt x="11" y="3"/>
                  </a:lnTo>
                  <a:lnTo>
                    <a:pt x="12" y="2"/>
                  </a:lnTo>
                  <a:lnTo>
                    <a:pt x="14" y="2"/>
                  </a:lnTo>
                  <a:lnTo>
                    <a:pt x="14" y="1"/>
                  </a:lnTo>
                  <a:lnTo>
                    <a:pt x="15" y="1"/>
                  </a:lnTo>
                  <a:lnTo>
                    <a:pt x="17" y="1"/>
                  </a:lnTo>
                  <a:lnTo>
                    <a:pt x="17" y="0"/>
                  </a:lnTo>
                  <a:lnTo>
                    <a:pt x="19" y="0"/>
                  </a:lnTo>
                  <a:lnTo>
                    <a:pt x="19" y="1"/>
                  </a:lnTo>
                  <a:lnTo>
                    <a:pt x="20" y="1"/>
                  </a:lnTo>
                  <a:lnTo>
                    <a:pt x="20" y="2"/>
                  </a:lnTo>
                  <a:lnTo>
                    <a:pt x="20" y="3"/>
                  </a:lnTo>
                  <a:lnTo>
                    <a:pt x="20" y="5"/>
                  </a:lnTo>
                  <a:lnTo>
                    <a:pt x="19" y="5"/>
                  </a:lnTo>
                  <a:lnTo>
                    <a:pt x="19" y="6"/>
                  </a:lnTo>
                  <a:lnTo>
                    <a:pt x="18" y="6"/>
                  </a:lnTo>
                  <a:lnTo>
                    <a:pt x="18" y="7"/>
                  </a:lnTo>
                  <a:lnTo>
                    <a:pt x="17" y="7"/>
                  </a:lnTo>
                  <a:lnTo>
                    <a:pt x="16" y="8"/>
                  </a:lnTo>
                  <a:lnTo>
                    <a:pt x="15" y="8"/>
                  </a:lnTo>
                  <a:lnTo>
                    <a:pt x="14" y="9"/>
                  </a:lnTo>
                  <a:lnTo>
                    <a:pt x="13" y="9"/>
                  </a:lnTo>
                  <a:lnTo>
                    <a:pt x="12" y="9"/>
                  </a:lnTo>
                  <a:lnTo>
                    <a:pt x="11" y="9"/>
                  </a:lnTo>
                  <a:lnTo>
                    <a:pt x="9" y="10"/>
                  </a:lnTo>
                  <a:lnTo>
                    <a:pt x="8" y="11"/>
                  </a:lnTo>
                  <a:lnTo>
                    <a:pt x="6" y="13"/>
                  </a:lnTo>
                  <a:lnTo>
                    <a:pt x="5" y="14"/>
                  </a:lnTo>
                  <a:lnTo>
                    <a:pt x="3" y="14"/>
                  </a:lnTo>
                  <a:lnTo>
                    <a:pt x="2" y="15"/>
                  </a:lnTo>
                  <a:lnTo>
                    <a:pt x="0" y="16"/>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24" name="Freeform 295"/>
            <p:cNvSpPr>
              <a:spLocks/>
            </p:cNvSpPr>
            <p:nvPr/>
          </p:nvSpPr>
          <p:spPr bwMode="auto">
            <a:xfrm>
              <a:off x="3538" y="2367"/>
              <a:ext cx="25" cy="24"/>
            </a:xfrm>
            <a:custGeom>
              <a:avLst/>
              <a:gdLst>
                <a:gd name="T0" fmla="*/ 5 w 25"/>
                <a:gd name="T1" fmla="*/ 23 h 24"/>
                <a:gd name="T2" fmla="*/ 12 w 25"/>
                <a:gd name="T3" fmla="*/ 16 h 24"/>
                <a:gd name="T4" fmla="*/ 14 w 25"/>
                <a:gd name="T5" fmla="*/ 12 h 24"/>
                <a:gd name="T6" fmla="*/ 19 w 25"/>
                <a:gd name="T7" fmla="*/ 10 h 24"/>
                <a:gd name="T8" fmla="*/ 21 w 25"/>
                <a:gd name="T9" fmla="*/ 7 h 24"/>
                <a:gd name="T10" fmla="*/ 18 w 25"/>
                <a:gd name="T11" fmla="*/ 10 h 24"/>
                <a:gd name="T12" fmla="*/ 12 w 25"/>
                <a:gd name="T13" fmla="*/ 11 h 24"/>
                <a:gd name="T14" fmla="*/ 0 w 25"/>
                <a:gd name="T15" fmla="*/ 20 h 24"/>
                <a:gd name="T16" fmla="*/ 9 w 25"/>
                <a:gd name="T17" fmla="*/ 10 h 24"/>
                <a:gd name="T18" fmla="*/ 17 w 25"/>
                <a:gd name="T19" fmla="*/ 7 h 24"/>
                <a:gd name="T20" fmla="*/ 20 w 25"/>
                <a:gd name="T21" fmla="*/ 5 h 24"/>
                <a:gd name="T22" fmla="*/ 23 w 25"/>
                <a:gd name="T23" fmla="*/ 0 h 24"/>
                <a:gd name="T24" fmla="*/ 22 w 25"/>
                <a:gd name="T25" fmla="*/ 4 h 24"/>
                <a:gd name="T26" fmla="*/ 24 w 25"/>
                <a:gd name="T27" fmla="*/ 7 h 24"/>
                <a:gd name="T28" fmla="*/ 22 w 25"/>
                <a:gd name="T29" fmla="*/ 9 h 24"/>
                <a:gd name="T30" fmla="*/ 24 w 25"/>
                <a:gd name="T31" fmla="*/ 9 h 24"/>
                <a:gd name="T32" fmla="*/ 5 w 25"/>
                <a:gd name="T33" fmla="*/ 2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5" y="23"/>
                  </a:moveTo>
                  <a:lnTo>
                    <a:pt x="12" y="16"/>
                  </a:lnTo>
                  <a:lnTo>
                    <a:pt x="14" y="12"/>
                  </a:lnTo>
                  <a:lnTo>
                    <a:pt x="19" y="10"/>
                  </a:lnTo>
                  <a:lnTo>
                    <a:pt x="21" y="7"/>
                  </a:lnTo>
                  <a:lnTo>
                    <a:pt x="18" y="10"/>
                  </a:lnTo>
                  <a:lnTo>
                    <a:pt x="12" y="11"/>
                  </a:lnTo>
                  <a:lnTo>
                    <a:pt x="0" y="20"/>
                  </a:lnTo>
                  <a:lnTo>
                    <a:pt x="9" y="10"/>
                  </a:lnTo>
                  <a:lnTo>
                    <a:pt x="17" y="7"/>
                  </a:lnTo>
                  <a:lnTo>
                    <a:pt x="20" y="5"/>
                  </a:lnTo>
                  <a:lnTo>
                    <a:pt x="23" y="0"/>
                  </a:lnTo>
                  <a:lnTo>
                    <a:pt x="22" y="4"/>
                  </a:lnTo>
                  <a:lnTo>
                    <a:pt x="24" y="7"/>
                  </a:lnTo>
                  <a:lnTo>
                    <a:pt x="22" y="9"/>
                  </a:lnTo>
                  <a:lnTo>
                    <a:pt x="24" y="9"/>
                  </a:lnTo>
                  <a:lnTo>
                    <a:pt x="5" y="23"/>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25" name="Freeform 296"/>
            <p:cNvSpPr>
              <a:spLocks/>
            </p:cNvSpPr>
            <p:nvPr/>
          </p:nvSpPr>
          <p:spPr bwMode="auto">
            <a:xfrm>
              <a:off x="3471" y="2424"/>
              <a:ext cx="137" cy="129"/>
            </a:xfrm>
            <a:custGeom>
              <a:avLst/>
              <a:gdLst>
                <a:gd name="T0" fmla="*/ 92 w 137"/>
                <a:gd name="T1" fmla="*/ 3 h 129"/>
                <a:gd name="T2" fmla="*/ 100 w 137"/>
                <a:gd name="T3" fmla="*/ 0 h 129"/>
                <a:gd name="T4" fmla="*/ 108 w 137"/>
                <a:gd name="T5" fmla="*/ 0 h 129"/>
                <a:gd name="T6" fmla="*/ 114 w 137"/>
                <a:gd name="T7" fmla="*/ 3 h 129"/>
                <a:gd name="T8" fmla="*/ 120 w 137"/>
                <a:gd name="T9" fmla="*/ 7 h 129"/>
                <a:gd name="T10" fmla="*/ 124 w 137"/>
                <a:gd name="T11" fmla="*/ 11 h 129"/>
                <a:gd name="T12" fmla="*/ 128 w 137"/>
                <a:gd name="T13" fmla="*/ 17 h 129"/>
                <a:gd name="T14" fmla="*/ 133 w 137"/>
                <a:gd name="T15" fmla="*/ 23 h 129"/>
                <a:gd name="T16" fmla="*/ 135 w 137"/>
                <a:gd name="T17" fmla="*/ 26 h 129"/>
                <a:gd name="T18" fmla="*/ 136 w 137"/>
                <a:gd name="T19" fmla="*/ 29 h 129"/>
                <a:gd name="T20" fmla="*/ 136 w 137"/>
                <a:gd name="T21" fmla="*/ 38 h 129"/>
                <a:gd name="T22" fmla="*/ 130 w 137"/>
                <a:gd name="T23" fmla="*/ 49 h 129"/>
                <a:gd name="T24" fmla="*/ 119 w 137"/>
                <a:gd name="T25" fmla="*/ 60 h 129"/>
                <a:gd name="T26" fmla="*/ 115 w 137"/>
                <a:gd name="T27" fmla="*/ 68 h 129"/>
                <a:gd name="T28" fmla="*/ 110 w 137"/>
                <a:gd name="T29" fmla="*/ 78 h 129"/>
                <a:gd name="T30" fmla="*/ 103 w 137"/>
                <a:gd name="T31" fmla="*/ 88 h 129"/>
                <a:gd name="T32" fmla="*/ 94 w 137"/>
                <a:gd name="T33" fmla="*/ 99 h 129"/>
                <a:gd name="T34" fmla="*/ 85 w 137"/>
                <a:gd name="T35" fmla="*/ 108 h 129"/>
                <a:gd name="T36" fmla="*/ 75 w 137"/>
                <a:gd name="T37" fmla="*/ 115 h 129"/>
                <a:gd name="T38" fmla="*/ 61 w 137"/>
                <a:gd name="T39" fmla="*/ 121 h 129"/>
                <a:gd name="T40" fmla="*/ 43 w 137"/>
                <a:gd name="T41" fmla="*/ 127 h 129"/>
                <a:gd name="T42" fmla="*/ 33 w 137"/>
                <a:gd name="T43" fmla="*/ 127 h 129"/>
                <a:gd name="T44" fmla="*/ 26 w 137"/>
                <a:gd name="T45" fmla="*/ 127 h 129"/>
                <a:gd name="T46" fmla="*/ 21 w 137"/>
                <a:gd name="T47" fmla="*/ 127 h 129"/>
                <a:gd name="T48" fmla="*/ 18 w 137"/>
                <a:gd name="T49" fmla="*/ 127 h 129"/>
                <a:gd name="T50" fmla="*/ 15 w 137"/>
                <a:gd name="T51" fmla="*/ 128 h 129"/>
                <a:gd name="T52" fmla="*/ 10 w 137"/>
                <a:gd name="T53" fmla="*/ 127 h 129"/>
                <a:gd name="T54" fmla="*/ 6 w 137"/>
                <a:gd name="T55" fmla="*/ 122 h 129"/>
                <a:gd name="T56" fmla="*/ 5 w 137"/>
                <a:gd name="T57" fmla="*/ 116 h 129"/>
                <a:gd name="T58" fmla="*/ 3 w 137"/>
                <a:gd name="T59" fmla="*/ 114 h 129"/>
                <a:gd name="T60" fmla="*/ 0 w 137"/>
                <a:gd name="T61" fmla="*/ 110 h 129"/>
                <a:gd name="T62" fmla="*/ 0 w 137"/>
                <a:gd name="T63" fmla="*/ 103 h 129"/>
                <a:gd name="T64" fmla="*/ 2 w 137"/>
                <a:gd name="T65" fmla="*/ 99 h 129"/>
                <a:gd name="T66" fmla="*/ 5 w 137"/>
                <a:gd name="T67" fmla="*/ 97 h 129"/>
                <a:gd name="T68" fmla="*/ 11 w 137"/>
                <a:gd name="T69" fmla="*/ 98 h 129"/>
                <a:gd name="T70" fmla="*/ 15 w 137"/>
                <a:gd name="T71" fmla="*/ 96 h 129"/>
                <a:gd name="T72" fmla="*/ 18 w 137"/>
                <a:gd name="T73" fmla="*/ 95 h 129"/>
                <a:gd name="T74" fmla="*/ 28 w 137"/>
                <a:gd name="T75" fmla="*/ 93 h 129"/>
                <a:gd name="T76" fmla="*/ 37 w 137"/>
                <a:gd name="T77" fmla="*/ 90 h 129"/>
                <a:gd name="T78" fmla="*/ 44 w 137"/>
                <a:gd name="T79" fmla="*/ 85 h 129"/>
                <a:gd name="T80" fmla="*/ 46 w 137"/>
                <a:gd name="T81" fmla="*/ 82 h 129"/>
                <a:gd name="T82" fmla="*/ 47 w 137"/>
                <a:gd name="T83" fmla="*/ 79 h 129"/>
                <a:gd name="T84" fmla="*/ 51 w 137"/>
                <a:gd name="T85" fmla="*/ 79 h 129"/>
                <a:gd name="T86" fmla="*/ 54 w 137"/>
                <a:gd name="T87" fmla="*/ 77 h 129"/>
                <a:gd name="T88" fmla="*/ 56 w 137"/>
                <a:gd name="T89" fmla="*/ 74 h 129"/>
                <a:gd name="T90" fmla="*/ 59 w 137"/>
                <a:gd name="T91" fmla="*/ 70 h 129"/>
                <a:gd name="T92" fmla="*/ 62 w 137"/>
                <a:gd name="T93" fmla="*/ 60 h 129"/>
                <a:gd name="T94" fmla="*/ 69 w 137"/>
                <a:gd name="T95" fmla="*/ 43 h 129"/>
                <a:gd name="T96" fmla="*/ 71 w 137"/>
                <a:gd name="T97" fmla="*/ 32 h 129"/>
                <a:gd name="T98" fmla="*/ 73 w 137"/>
                <a:gd name="T99" fmla="*/ 24 h 129"/>
                <a:gd name="T100" fmla="*/ 82 w 137"/>
                <a:gd name="T101" fmla="*/ 11 h 1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129"/>
                <a:gd name="T155" fmla="*/ 137 w 137"/>
                <a:gd name="T156" fmla="*/ 129 h 1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129">
                  <a:moveTo>
                    <a:pt x="85" y="6"/>
                  </a:moveTo>
                  <a:lnTo>
                    <a:pt x="87" y="5"/>
                  </a:lnTo>
                  <a:lnTo>
                    <a:pt x="89" y="4"/>
                  </a:lnTo>
                  <a:lnTo>
                    <a:pt x="90" y="4"/>
                  </a:lnTo>
                  <a:lnTo>
                    <a:pt x="92" y="3"/>
                  </a:lnTo>
                  <a:lnTo>
                    <a:pt x="94" y="2"/>
                  </a:lnTo>
                  <a:lnTo>
                    <a:pt x="95" y="1"/>
                  </a:lnTo>
                  <a:lnTo>
                    <a:pt x="97" y="1"/>
                  </a:lnTo>
                  <a:lnTo>
                    <a:pt x="98" y="0"/>
                  </a:lnTo>
                  <a:lnTo>
                    <a:pt x="100" y="0"/>
                  </a:lnTo>
                  <a:lnTo>
                    <a:pt x="101" y="0"/>
                  </a:lnTo>
                  <a:lnTo>
                    <a:pt x="103" y="0"/>
                  </a:lnTo>
                  <a:lnTo>
                    <a:pt x="105" y="0"/>
                  </a:lnTo>
                  <a:lnTo>
                    <a:pt x="106" y="0"/>
                  </a:lnTo>
                  <a:lnTo>
                    <a:pt x="108" y="0"/>
                  </a:lnTo>
                  <a:lnTo>
                    <a:pt x="109" y="0"/>
                  </a:lnTo>
                  <a:lnTo>
                    <a:pt x="110" y="0"/>
                  </a:lnTo>
                  <a:lnTo>
                    <a:pt x="111" y="1"/>
                  </a:lnTo>
                  <a:lnTo>
                    <a:pt x="113" y="2"/>
                  </a:lnTo>
                  <a:lnTo>
                    <a:pt x="114" y="3"/>
                  </a:lnTo>
                  <a:lnTo>
                    <a:pt x="115" y="4"/>
                  </a:lnTo>
                  <a:lnTo>
                    <a:pt x="116" y="4"/>
                  </a:lnTo>
                  <a:lnTo>
                    <a:pt x="118" y="5"/>
                  </a:lnTo>
                  <a:lnTo>
                    <a:pt x="119" y="6"/>
                  </a:lnTo>
                  <a:lnTo>
                    <a:pt x="120" y="7"/>
                  </a:lnTo>
                  <a:lnTo>
                    <a:pt x="121" y="8"/>
                  </a:lnTo>
                  <a:lnTo>
                    <a:pt x="122" y="9"/>
                  </a:lnTo>
                  <a:lnTo>
                    <a:pt x="123" y="10"/>
                  </a:lnTo>
                  <a:lnTo>
                    <a:pt x="124" y="11"/>
                  </a:lnTo>
                  <a:lnTo>
                    <a:pt x="125" y="13"/>
                  </a:lnTo>
                  <a:lnTo>
                    <a:pt x="126" y="13"/>
                  </a:lnTo>
                  <a:lnTo>
                    <a:pt x="126" y="14"/>
                  </a:lnTo>
                  <a:lnTo>
                    <a:pt x="127" y="15"/>
                  </a:lnTo>
                  <a:lnTo>
                    <a:pt x="128" y="17"/>
                  </a:lnTo>
                  <a:lnTo>
                    <a:pt x="129" y="18"/>
                  </a:lnTo>
                  <a:lnTo>
                    <a:pt x="130" y="19"/>
                  </a:lnTo>
                  <a:lnTo>
                    <a:pt x="131" y="20"/>
                  </a:lnTo>
                  <a:lnTo>
                    <a:pt x="132" y="21"/>
                  </a:lnTo>
                  <a:lnTo>
                    <a:pt x="133" y="23"/>
                  </a:lnTo>
                  <a:lnTo>
                    <a:pt x="133" y="24"/>
                  </a:lnTo>
                  <a:lnTo>
                    <a:pt x="134" y="24"/>
                  </a:lnTo>
                  <a:lnTo>
                    <a:pt x="134" y="25"/>
                  </a:lnTo>
                  <a:lnTo>
                    <a:pt x="135" y="25"/>
                  </a:lnTo>
                  <a:lnTo>
                    <a:pt x="135" y="26"/>
                  </a:lnTo>
                  <a:lnTo>
                    <a:pt x="136" y="26"/>
                  </a:lnTo>
                  <a:lnTo>
                    <a:pt x="136" y="27"/>
                  </a:lnTo>
                  <a:lnTo>
                    <a:pt x="136" y="29"/>
                  </a:lnTo>
                  <a:lnTo>
                    <a:pt x="136" y="31"/>
                  </a:lnTo>
                  <a:lnTo>
                    <a:pt x="136" y="32"/>
                  </a:lnTo>
                  <a:lnTo>
                    <a:pt x="136" y="34"/>
                  </a:lnTo>
                  <a:lnTo>
                    <a:pt x="136" y="36"/>
                  </a:lnTo>
                  <a:lnTo>
                    <a:pt x="136" y="38"/>
                  </a:lnTo>
                  <a:lnTo>
                    <a:pt x="136" y="40"/>
                  </a:lnTo>
                  <a:lnTo>
                    <a:pt x="136" y="41"/>
                  </a:lnTo>
                  <a:lnTo>
                    <a:pt x="133" y="43"/>
                  </a:lnTo>
                  <a:lnTo>
                    <a:pt x="131" y="46"/>
                  </a:lnTo>
                  <a:lnTo>
                    <a:pt x="130" y="49"/>
                  </a:lnTo>
                  <a:lnTo>
                    <a:pt x="128" y="51"/>
                  </a:lnTo>
                  <a:lnTo>
                    <a:pt x="126" y="53"/>
                  </a:lnTo>
                  <a:lnTo>
                    <a:pt x="123" y="55"/>
                  </a:lnTo>
                  <a:lnTo>
                    <a:pt x="121" y="57"/>
                  </a:lnTo>
                  <a:lnTo>
                    <a:pt x="119" y="60"/>
                  </a:lnTo>
                  <a:lnTo>
                    <a:pt x="118" y="62"/>
                  </a:lnTo>
                  <a:lnTo>
                    <a:pt x="118" y="63"/>
                  </a:lnTo>
                  <a:lnTo>
                    <a:pt x="117" y="65"/>
                  </a:lnTo>
                  <a:lnTo>
                    <a:pt x="116" y="67"/>
                  </a:lnTo>
                  <a:lnTo>
                    <a:pt x="115" y="68"/>
                  </a:lnTo>
                  <a:lnTo>
                    <a:pt x="115" y="70"/>
                  </a:lnTo>
                  <a:lnTo>
                    <a:pt x="115" y="71"/>
                  </a:lnTo>
                  <a:lnTo>
                    <a:pt x="114" y="73"/>
                  </a:lnTo>
                  <a:lnTo>
                    <a:pt x="112" y="76"/>
                  </a:lnTo>
                  <a:lnTo>
                    <a:pt x="110" y="78"/>
                  </a:lnTo>
                  <a:lnTo>
                    <a:pt x="109" y="80"/>
                  </a:lnTo>
                  <a:lnTo>
                    <a:pt x="107" y="82"/>
                  </a:lnTo>
                  <a:lnTo>
                    <a:pt x="105" y="85"/>
                  </a:lnTo>
                  <a:lnTo>
                    <a:pt x="104" y="87"/>
                  </a:lnTo>
                  <a:lnTo>
                    <a:pt x="103" y="88"/>
                  </a:lnTo>
                  <a:lnTo>
                    <a:pt x="101" y="90"/>
                  </a:lnTo>
                  <a:lnTo>
                    <a:pt x="100" y="93"/>
                  </a:lnTo>
                  <a:lnTo>
                    <a:pt x="98" y="95"/>
                  </a:lnTo>
                  <a:lnTo>
                    <a:pt x="96" y="97"/>
                  </a:lnTo>
                  <a:lnTo>
                    <a:pt x="94" y="99"/>
                  </a:lnTo>
                  <a:lnTo>
                    <a:pt x="92" y="101"/>
                  </a:lnTo>
                  <a:lnTo>
                    <a:pt x="91" y="103"/>
                  </a:lnTo>
                  <a:lnTo>
                    <a:pt x="89" y="105"/>
                  </a:lnTo>
                  <a:lnTo>
                    <a:pt x="87" y="107"/>
                  </a:lnTo>
                  <a:lnTo>
                    <a:pt x="85" y="108"/>
                  </a:lnTo>
                  <a:lnTo>
                    <a:pt x="83" y="110"/>
                  </a:lnTo>
                  <a:lnTo>
                    <a:pt x="82" y="111"/>
                  </a:lnTo>
                  <a:lnTo>
                    <a:pt x="80" y="113"/>
                  </a:lnTo>
                  <a:lnTo>
                    <a:pt x="77" y="114"/>
                  </a:lnTo>
                  <a:lnTo>
                    <a:pt x="75" y="115"/>
                  </a:lnTo>
                  <a:lnTo>
                    <a:pt x="73" y="117"/>
                  </a:lnTo>
                  <a:lnTo>
                    <a:pt x="71" y="118"/>
                  </a:lnTo>
                  <a:lnTo>
                    <a:pt x="68" y="119"/>
                  </a:lnTo>
                  <a:lnTo>
                    <a:pt x="64" y="121"/>
                  </a:lnTo>
                  <a:lnTo>
                    <a:pt x="61" y="121"/>
                  </a:lnTo>
                  <a:lnTo>
                    <a:pt x="57" y="123"/>
                  </a:lnTo>
                  <a:lnTo>
                    <a:pt x="54" y="124"/>
                  </a:lnTo>
                  <a:lnTo>
                    <a:pt x="50" y="125"/>
                  </a:lnTo>
                  <a:lnTo>
                    <a:pt x="46" y="127"/>
                  </a:lnTo>
                  <a:lnTo>
                    <a:pt x="43" y="127"/>
                  </a:lnTo>
                  <a:lnTo>
                    <a:pt x="41" y="127"/>
                  </a:lnTo>
                  <a:lnTo>
                    <a:pt x="38" y="127"/>
                  </a:lnTo>
                  <a:lnTo>
                    <a:pt x="37" y="127"/>
                  </a:lnTo>
                  <a:lnTo>
                    <a:pt x="35" y="127"/>
                  </a:lnTo>
                  <a:lnTo>
                    <a:pt x="33" y="127"/>
                  </a:lnTo>
                  <a:lnTo>
                    <a:pt x="32" y="127"/>
                  </a:lnTo>
                  <a:lnTo>
                    <a:pt x="30" y="127"/>
                  </a:lnTo>
                  <a:lnTo>
                    <a:pt x="28" y="127"/>
                  </a:lnTo>
                  <a:lnTo>
                    <a:pt x="27" y="127"/>
                  </a:lnTo>
                  <a:lnTo>
                    <a:pt x="26" y="127"/>
                  </a:lnTo>
                  <a:lnTo>
                    <a:pt x="25" y="127"/>
                  </a:lnTo>
                  <a:lnTo>
                    <a:pt x="24" y="127"/>
                  </a:lnTo>
                  <a:lnTo>
                    <a:pt x="23" y="127"/>
                  </a:lnTo>
                  <a:lnTo>
                    <a:pt x="22" y="127"/>
                  </a:lnTo>
                  <a:lnTo>
                    <a:pt x="21" y="127"/>
                  </a:lnTo>
                  <a:lnTo>
                    <a:pt x="20" y="127"/>
                  </a:lnTo>
                  <a:lnTo>
                    <a:pt x="19" y="127"/>
                  </a:lnTo>
                  <a:lnTo>
                    <a:pt x="18" y="127"/>
                  </a:lnTo>
                  <a:lnTo>
                    <a:pt x="18" y="128"/>
                  </a:lnTo>
                  <a:lnTo>
                    <a:pt x="17" y="128"/>
                  </a:lnTo>
                  <a:lnTo>
                    <a:pt x="16" y="128"/>
                  </a:lnTo>
                  <a:lnTo>
                    <a:pt x="15" y="128"/>
                  </a:lnTo>
                  <a:lnTo>
                    <a:pt x="14" y="127"/>
                  </a:lnTo>
                  <a:lnTo>
                    <a:pt x="13" y="127"/>
                  </a:lnTo>
                  <a:lnTo>
                    <a:pt x="12" y="127"/>
                  </a:lnTo>
                  <a:lnTo>
                    <a:pt x="10" y="127"/>
                  </a:lnTo>
                  <a:lnTo>
                    <a:pt x="8" y="126"/>
                  </a:lnTo>
                  <a:lnTo>
                    <a:pt x="7" y="125"/>
                  </a:lnTo>
                  <a:lnTo>
                    <a:pt x="7" y="124"/>
                  </a:lnTo>
                  <a:lnTo>
                    <a:pt x="6" y="122"/>
                  </a:lnTo>
                  <a:lnTo>
                    <a:pt x="6" y="121"/>
                  </a:lnTo>
                  <a:lnTo>
                    <a:pt x="5" y="120"/>
                  </a:lnTo>
                  <a:lnTo>
                    <a:pt x="5" y="118"/>
                  </a:lnTo>
                  <a:lnTo>
                    <a:pt x="5" y="117"/>
                  </a:lnTo>
                  <a:lnTo>
                    <a:pt x="5" y="116"/>
                  </a:lnTo>
                  <a:lnTo>
                    <a:pt x="4" y="115"/>
                  </a:lnTo>
                  <a:lnTo>
                    <a:pt x="3" y="115"/>
                  </a:lnTo>
                  <a:lnTo>
                    <a:pt x="3" y="114"/>
                  </a:lnTo>
                  <a:lnTo>
                    <a:pt x="2" y="113"/>
                  </a:lnTo>
                  <a:lnTo>
                    <a:pt x="1" y="113"/>
                  </a:lnTo>
                  <a:lnTo>
                    <a:pt x="0" y="112"/>
                  </a:lnTo>
                  <a:lnTo>
                    <a:pt x="0" y="111"/>
                  </a:lnTo>
                  <a:lnTo>
                    <a:pt x="0" y="110"/>
                  </a:lnTo>
                  <a:lnTo>
                    <a:pt x="0" y="108"/>
                  </a:lnTo>
                  <a:lnTo>
                    <a:pt x="0" y="107"/>
                  </a:lnTo>
                  <a:lnTo>
                    <a:pt x="0" y="106"/>
                  </a:lnTo>
                  <a:lnTo>
                    <a:pt x="0" y="104"/>
                  </a:lnTo>
                  <a:lnTo>
                    <a:pt x="0" y="103"/>
                  </a:lnTo>
                  <a:lnTo>
                    <a:pt x="0" y="102"/>
                  </a:lnTo>
                  <a:lnTo>
                    <a:pt x="0" y="101"/>
                  </a:lnTo>
                  <a:lnTo>
                    <a:pt x="1" y="100"/>
                  </a:lnTo>
                  <a:lnTo>
                    <a:pt x="2" y="99"/>
                  </a:lnTo>
                  <a:lnTo>
                    <a:pt x="3" y="98"/>
                  </a:lnTo>
                  <a:lnTo>
                    <a:pt x="3" y="97"/>
                  </a:lnTo>
                  <a:lnTo>
                    <a:pt x="5" y="97"/>
                  </a:lnTo>
                  <a:lnTo>
                    <a:pt x="7" y="97"/>
                  </a:lnTo>
                  <a:lnTo>
                    <a:pt x="8" y="98"/>
                  </a:lnTo>
                  <a:lnTo>
                    <a:pt x="10" y="98"/>
                  </a:lnTo>
                  <a:lnTo>
                    <a:pt x="11" y="98"/>
                  </a:lnTo>
                  <a:lnTo>
                    <a:pt x="12" y="98"/>
                  </a:lnTo>
                  <a:lnTo>
                    <a:pt x="13" y="98"/>
                  </a:lnTo>
                  <a:lnTo>
                    <a:pt x="14" y="97"/>
                  </a:lnTo>
                  <a:lnTo>
                    <a:pt x="15" y="97"/>
                  </a:lnTo>
                  <a:lnTo>
                    <a:pt x="15" y="96"/>
                  </a:lnTo>
                  <a:lnTo>
                    <a:pt x="16" y="96"/>
                  </a:lnTo>
                  <a:lnTo>
                    <a:pt x="17" y="96"/>
                  </a:lnTo>
                  <a:lnTo>
                    <a:pt x="18" y="95"/>
                  </a:lnTo>
                  <a:lnTo>
                    <a:pt x="20" y="95"/>
                  </a:lnTo>
                  <a:lnTo>
                    <a:pt x="22" y="94"/>
                  </a:lnTo>
                  <a:lnTo>
                    <a:pt x="24" y="94"/>
                  </a:lnTo>
                  <a:lnTo>
                    <a:pt x="26" y="93"/>
                  </a:lnTo>
                  <a:lnTo>
                    <a:pt x="28" y="93"/>
                  </a:lnTo>
                  <a:lnTo>
                    <a:pt x="30" y="93"/>
                  </a:lnTo>
                  <a:lnTo>
                    <a:pt x="32" y="93"/>
                  </a:lnTo>
                  <a:lnTo>
                    <a:pt x="34" y="92"/>
                  </a:lnTo>
                  <a:lnTo>
                    <a:pt x="36" y="91"/>
                  </a:lnTo>
                  <a:lnTo>
                    <a:pt x="37" y="90"/>
                  </a:lnTo>
                  <a:lnTo>
                    <a:pt x="38" y="90"/>
                  </a:lnTo>
                  <a:lnTo>
                    <a:pt x="40" y="88"/>
                  </a:lnTo>
                  <a:lnTo>
                    <a:pt x="41" y="88"/>
                  </a:lnTo>
                  <a:lnTo>
                    <a:pt x="43" y="87"/>
                  </a:lnTo>
                  <a:lnTo>
                    <a:pt x="44" y="85"/>
                  </a:lnTo>
                  <a:lnTo>
                    <a:pt x="46" y="85"/>
                  </a:lnTo>
                  <a:lnTo>
                    <a:pt x="46" y="84"/>
                  </a:lnTo>
                  <a:lnTo>
                    <a:pt x="46" y="83"/>
                  </a:lnTo>
                  <a:lnTo>
                    <a:pt x="46" y="82"/>
                  </a:lnTo>
                  <a:lnTo>
                    <a:pt x="46" y="81"/>
                  </a:lnTo>
                  <a:lnTo>
                    <a:pt x="46" y="80"/>
                  </a:lnTo>
                  <a:lnTo>
                    <a:pt x="46" y="79"/>
                  </a:lnTo>
                  <a:lnTo>
                    <a:pt x="47" y="79"/>
                  </a:lnTo>
                  <a:lnTo>
                    <a:pt x="48" y="79"/>
                  </a:lnTo>
                  <a:lnTo>
                    <a:pt x="49" y="79"/>
                  </a:lnTo>
                  <a:lnTo>
                    <a:pt x="50" y="79"/>
                  </a:lnTo>
                  <a:lnTo>
                    <a:pt x="51" y="79"/>
                  </a:lnTo>
                  <a:lnTo>
                    <a:pt x="52" y="79"/>
                  </a:lnTo>
                  <a:lnTo>
                    <a:pt x="53" y="79"/>
                  </a:lnTo>
                  <a:lnTo>
                    <a:pt x="53" y="78"/>
                  </a:lnTo>
                  <a:lnTo>
                    <a:pt x="54" y="77"/>
                  </a:lnTo>
                  <a:lnTo>
                    <a:pt x="55" y="76"/>
                  </a:lnTo>
                  <a:lnTo>
                    <a:pt x="56" y="75"/>
                  </a:lnTo>
                  <a:lnTo>
                    <a:pt x="56" y="74"/>
                  </a:lnTo>
                  <a:lnTo>
                    <a:pt x="57" y="73"/>
                  </a:lnTo>
                  <a:lnTo>
                    <a:pt x="57" y="71"/>
                  </a:lnTo>
                  <a:lnTo>
                    <a:pt x="58" y="71"/>
                  </a:lnTo>
                  <a:lnTo>
                    <a:pt x="59" y="70"/>
                  </a:lnTo>
                  <a:lnTo>
                    <a:pt x="59" y="68"/>
                  </a:lnTo>
                  <a:lnTo>
                    <a:pt x="60" y="66"/>
                  </a:lnTo>
                  <a:lnTo>
                    <a:pt x="62" y="63"/>
                  </a:lnTo>
                  <a:lnTo>
                    <a:pt x="62" y="60"/>
                  </a:lnTo>
                  <a:lnTo>
                    <a:pt x="64" y="57"/>
                  </a:lnTo>
                  <a:lnTo>
                    <a:pt x="65" y="53"/>
                  </a:lnTo>
                  <a:lnTo>
                    <a:pt x="67" y="49"/>
                  </a:lnTo>
                  <a:lnTo>
                    <a:pt x="68" y="46"/>
                  </a:lnTo>
                  <a:lnTo>
                    <a:pt x="69" y="43"/>
                  </a:lnTo>
                  <a:lnTo>
                    <a:pt x="70" y="40"/>
                  </a:lnTo>
                  <a:lnTo>
                    <a:pt x="70" y="38"/>
                  </a:lnTo>
                  <a:lnTo>
                    <a:pt x="70" y="36"/>
                  </a:lnTo>
                  <a:lnTo>
                    <a:pt x="70" y="35"/>
                  </a:lnTo>
                  <a:lnTo>
                    <a:pt x="71" y="32"/>
                  </a:lnTo>
                  <a:lnTo>
                    <a:pt x="71" y="31"/>
                  </a:lnTo>
                  <a:lnTo>
                    <a:pt x="71" y="29"/>
                  </a:lnTo>
                  <a:lnTo>
                    <a:pt x="71" y="28"/>
                  </a:lnTo>
                  <a:lnTo>
                    <a:pt x="71" y="26"/>
                  </a:lnTo>
                  <a:lnTo>
                    <a:pt x="73" y="24"/>
                  </a:lnTo>
                  <a:lnTo>
                    <a:pt x="74" y="21"/>
                  </a:lnTo>
                  <a:lnTo>
                    <a:pt x="77" y="18"/>
                  </a:lnTo>
                  <a:lnTo>
                    <a:pt x="78" y="16"/>
                  </a:lnTo>
                  <a:lnTo>
                    <a:pt x="80" y="13"/>
                  </a:lnTo>
                  <a:lnTo>
                    <a:pt x="82" y="11"/>
                  </a:lnTo>
                  <a:lnTo>
                    <a:pt x="84" y="8"/>
                  </a:lnTo>
                  <a:lnTo>
                    <a:pt x="85" y="6"/>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26" name="Freeform 297"/>
            <p:cNvSpPr>
              <a:spLocks/>
            </p:cNvSpPr>
            <p:nvPr/>
          </p:nvSpPr>
          <p:spPr bwMode="auto">
            <a:xfrm>
              <a:off x="3533" y="2515"/>
              <a:ext cx="74" cy="75"/>
            </a:xfrm>
            <a:custGeom>
              <a:avLst/>
              <a:gdLst>
                <a:gd name="T0" fmla="*/ 0 w 74"/>
                <a:gd name="T1" fmla="*/ 30 h 75"/>
                <a:gd name="T2" fmla="*/ 2 w 74"/>
                <a:gd name="T3" fmla="*/ 44 h 75"/>
                <a:gd name="T4" fmla="*/ 1 w 74"/>
                <a:gd name="T5" fmla="*/ 52 h 75"/>
                <a:gd name="T6" fmla="*/ 0 w 74"/>
                <a:gd name="T7" fmla="*/ 59 h 75"/>
                <a:gd name="T8" fmla="*/ 3 w 74"/>
                <a:gd name="T9" fmla="*/ 65 h 75"/>
                <a:gd name="T10" fmla="*/ 14 w 74"/>
                <a:gd name="T11" fmla="*/ 72 h 75"/>
                <a:gd name="T12" fmla="*/ 37 w 74"/>
                <a:gd name="T13" fmla="*/ 74 h 75"/>
                <a:gd name="T14" fmla="*/ 56 w 74"/>
                <a:gd name="T15" fmla="*/ 72 h 75"/>
                <a:gd name="T16" fmla="*/ 68 w 74"/>
                <a:gd name="T17" fmla="*/ 58 h 75"/>
                <a:gd name="T18" fmla="*/ 70 w 74"/>
                <a:gd name="T19" fmla="*/ 41 h 75"/>
                <a:gd name="T20" fmla="*/ 68 w 74"/>
                <a:gd name="T21" fmla="*/ 3 h 75"/>
                <a:gd name="T22" fmla="*/ 73 w 74"/>
                <a:gd name="T23" fmla="*/ 27 h 75"/>
                <a:gd name="T24" fmla="*/ 73 w 74"/>
                <a:gd name="T25" fmla="*/ 6 h 75"/>
                <a:gd name="T26" fmla="*/ 71 w 74"/>
                <a:gd name="T27" fmla="*/ 10 h 75"/>
                <a:gd name="T28" fmla="*/ 70 w 74"/>
                <a:gd name="T29" fmla="*/ 0 h 75"/>
                <a:gd name="T30" fmla="*/ 63 w 74"/>
                <a:gd name="T31" fmla="*/ 2 h 75"/>
                <a:gd name="T32" fmla="*/ 29 w 74"/>
                <a:gd name="T33" fmla="*/ 12 h 75"/>
                <a:gd name="T34" fmla="*/ 19 w 74"/>
                <a:gd name="T35" fmla="*/ 21 h 75"/>
                <a:gd name="T36" fmla="*/ 8 w 74"/>
                <a:gd name="T37" fmla="*/ 28 h 75"/>
                <a:gd name="T38" fmla="*/ 0 w 74"/>
                <a:gd name="T39" fmla="*/ 30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75"/>
                <a:gd name="T62" fmla="*/ 74 w 74"/>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75">
                  <a:moveTo>
                    <a:pt x="0" y="30"/>
                  </a:moveTo>
                  <a:lnTo>
                    <a:pt x="2" y="44"/>
                  </a:lnTo>
                  <a:lnTo>
                    <a:pt x="1" y="52"/>
                  </a:lnTo>
                  <a:lnTo>
                    <a:pt x="0" y="59"/>
                  </a:lnTo>
                  <a:lnTo>
                    <a:pt x="3" y="65"/>
                  </a:lnTo>
                  <a:lnTo>
                    <a:pt x="14" y="72"/>
                  </a:lnTo>
                  <a:lnTo>
                    <a:pt x="37" y="74"/>
                  </a:lnTo>
                  <a:lnTo>
                    <a:pt x="56" y="72"/>
                  </a:lnTo>
                  <a:lnTo>
                    <a:pt x="68" y="58"/>
                  </a:lnTo>
                  <a:lnTo>
                    <a:pt x="70" y="41"/>
                  </a:lnTo>
                  <a:lnTo>
                    <a:pt x="68" y="3"/>
                  </a:lnTo>
                  <a:lnTo>
                    <a:pt x="73" y="27"/>
                  </a:lnTo>
                  <a:lnTo>
                    <a:pt x="73" y="6"/>
                  </a:lnTo>
                  <a:lnTo>
                    <a:pt x="71" y="10"/>
                  </a:lnTo>
                  <a:lnTo>
                    <a:pt x="70" y="0"/>
                  </a:lnTo>
                  <a:lnTo>
                    <a:pt x="63" y="2"/>
                  </a:lnTo>
                  <a:lnTo>
                    <a:pt x="29" y="12"/>
                  </a:lnTo>
                  <a:lnTo>
                    <a:pt x="19" y="21"/>
                  </a:lnTo>
                  <a:lnTo>
                    <a:pt x="8" y="28"/>
                  </a:lnTo>
                  <a:lnTo>
                    <a:pt x="0" y="30"/>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27" name="Freeform 298"/>
            <p:cNvSpPr>
              <a:spLocks/>
            </p:cNvSpPr>
            <p:nvPr/>
          </p:nvSpPr>
          <p:spPr bwMode="auto">
            <a:xfrm>
              <a:off x="3514" y="2578"/>
              <a:ext cx="94" cy="194"/>
            </a:xfrm>
            <a:custGeom>
              <a:avLst/>
              <a:gdLst>
                <a:gd name="T0" fmla="*/ 12 w 94"/>
                <a:gd name="T1" fmla="*/ 12 h 194"/>
                <a:gd name="T2" fmla="*/ 22 w 94"/>
                <a:gd name="T3" fmla="*/ 15 h 194"/>
                <a:gd name="T4" fmla="*/ 35 w 94"/>
                <a:gd name="T5" fmla="*/ 16 h 194"/>
                <a:gd name="T6" fmla="*/ 46 w 94"/>
                <a:gd name="T7" fmla="*/ 15 h 194"/>
                <a:gd name="T8" fmla="*/ 55 w 94"/>
                <a:gd name="T9" fmla="*/ 13 h 194"/>
                <a:gd name="T10" fmla="*/ 70 w 94"/>
                <a:gd name="T11" fmla="*/ 10 h 194"/>
                <a:gd name="T12" fmla="*/ 78 w 94"/>
                <a:gd name="T13" fmla="*/ 8 h 194"/>
                <a:gd name="T14" fmla="*/ 84 w 94"/>
                <a:gd name="T15" fmla="*/ 0 h 194"/>
                <a:gd name="T16" fmla="*/ 84 w 94"/>
                <a:gd name="T17" fmla="*/ 17 h 194"/>
                <a:gd name="T18" fmla="*/ 83 w 94"/>
                <a:gd name="T19" fmla="*/ 29 h 194"/>
                <a:gd name="T20" fmla="*/ 81 w 94"/>
                <a:gd name="T21" fmla="*/ 39 h 194"/>
                <a:gd name="T22" fmla="*/ 81 w 94"/>
                <a:gd name="T23" fmla="*/ 48 h 194"/>
                <a:gd name="T24" fmla="*/ 82 w 94"/>
                <a:gd name="T25" fmla="*/ 59 h 194"/>
                <a:gd name="T26" fmla="*/ 83 w 94"/>
                <a:gd name="T27" fmla="*/ 80 h 194"/>
                <a:gd name="T28" fmla="*/ 83 w 94"/>
                <a:gd name="T29" fmla="*/ 84 h 194"/>
                <a:gd name="T30" fmla="*/ 80 w 94"/>
                <a:gd name="T31" fmla="*/ 95 h 194"/>
                <a:gd name="T32" fmla="*/ 78 w 94"/>
                <a:gd name="T33" fmla="*/ 100 h 194"/>
                <a:gd name="T34" fmla="*/ 78 w 94"/>
                <a:gd name="T35" fmla="*/ 103 h 194"/>
                <a:gd name="T36" fmla="*/ 81 w 94"/>
                <a:gd name="T37" fmla="*/ 107 h 194"/>
                <a:gd name="T38" fmla="*/ 83 w 94"/>
                <a:gd name="T39" fmla="*/ 114 h 194"/>
                <a:gd name="T40" fmla="*/ 86 w 94"/>
                <a:gd name="T41" fmla="*/ 131 h 194"/>
                <a:gd name="T42" fmla="*/ 86 w 94"/>
                <a:gd name="T43" fmla="*/ 145 h 194"/>
                <a:gd name="T44" fmla="*/ 85 w 94"/>
                <a:gd name="T45" fmla="*/ 151 h 194"/>
                <a:gd name="T46" fmla="*/ 88 w 94"/>
                <a:gd name="T47" fmla="*/ 156 h 194"/>
                <a:gd name="T48" fmla="*/ 91 w 94"/>
                <a:gd name="T49" fmla="*/ 162 h 194"/>
                <a:gd name="T50" fmla="*/ 91 w 94"/>
                <a:gd name="T51" fmla="*/ 169 h 194"/>
                <a:gd name="T52" fmla="*/ 91 w 94"/>
                <a:gd name="T53" fmla="*/ 177 h 194"/>
                <a:gd name="T54" fmla="*/ 91 w 94"/>
                <a:gd name="T55" fmla="*/ 186 h 194"/>
                <a:gd name="T56" fmla="*/ 86 w 94"/>
                <a:gd name="T57" fmla="*/ 190 h 194"/>
                <a:gd name="T58" fmla="*/ 81 w 94"/>
                <a:gd name="T59" fmla="*/ 191 h 194"/>
                <a:gd name="T60" fmla="*/ 68 w 94"/>
                <a:gd name="T61" fmla="*/ 192 h 194"/>
                <a:gd name="T62" fmla="*/ 61 w 94"/>
                <a:gd name="T63" fmla="*/ 190 h 194"/>
                <a:gd name="T64" fmla="*/ 57 w 94"/>
                <a:gd name="T65" fmla="*/ 187 h 194"/>
                <a:gd name="T66" fmla="*/ 55 w 94"/>
                <a:gd name="T67" fmla="*/ 181 h 194"/>
                <a:gd name="T68" fmla="*/ 55 w 94"/>
                <a:gd name="T69" fmla="*/ 176 h 194"/>
                <a:gd name="T70" fmla="*/ 51 w 94"/>
                <a:gd name="T71" fmla="*/ 174 h 194"/>
                <a:gd name="T72" fmla="*/ 47 w 94"/>
                <a:gd name="T73" fmla="*/ 170 h 194"/>
                <a:gd name="T74" fmla="*/ 47 w 94"/>
                <a:gd name="T75" fmla="*/ 162 h 194"/>
                <a:gd name="T76" fmla="*/ 42 w 94"/>
                <a:gd name="T77" fmla="*/ 164 h 194"/>
                <a:gd name="T78" fmla="*/ 37 w 94"/>
                <a:gd name="T79" fmla="*/ 164 h 194"/>
                <a:gd name="T80" fmla="*/ 31 w 94"/>
                <a:gd name="T81" fmla="*/ 162 h 194"/>
                <a:gd name="T82" fmla="*/ 27 w 94"/>
                <a:gd name="T83" fmla="*/ 159 h 194"/>
                <a:gd name="T84" fmla="*/ 23 w 94"/>
                <a:gd name="T85" fmla="*/ 156 h 194"/>
                <a:gd name="T86" fmla="*/ 19 w 94"/>
                <a:gd name="T87" fmla="*/ 153 h 194"/>
                <a:gd name="T88" fmla="*/ 19 w 94"/>
                <a:gd name="T89" fmla="*/ 146 h 194"/>
                <a:gd name="T90" fmla="*/ 19 w 94"/>
                <a:gd name="T91" fmla="*/ 139 h 194"/>
                <a:gd name="T92" fmla="*/ 21 w 94"/>
                <a:gd name="T93" fmla="*/ 136 h 194"/>
                <a:gd name="T94" fmla="*/ 19 w 94"/>
                <a:gd name="T95" fmla="*/ 134 h 194"/>
                <a:gd name="T96" fmla="*/ 14 w 94"/>
                <a:gd name="T97" fmla="*/ 128 h 194"/>
                <a:gd name="T98" fmla="*/ 10 w 94"/>
                <a:gd name="T99" fmla="*/ 120 h 194"/>
                <a:gd name="T100" fmla="*/ 6 w 94"/>
                <a:gd name="T101" fmla="*/ 107 h 194"/>
                <a:gd name="T102" fmla="*/ 1 w 94"/>
                <a:gd name="T103" fmla="*/ 92 h 194"/>
                <a:gd name="T104" fmla="*/ 1 w 94"/>
                <a:gd name="T105" fmla="*/ 83 h 194"/>
                <a:gd name="T106" fmla="*/ 1 w 94"/>
                <a:gd name="T107" fmla="*/ 71 h 194"/>
                <a:gd name="T108" fmla="*/ 1 w 94"/>
                <a:gd name="T109" fmla="*/ 60 h 194"/>
                <a:gd name="T110" fmla="*/ 1 w 94"/>
                <a:gd name="T111" fmla="*/ 43 h 194"/>
                <a:gd name="T112" fmla="*/ 1 w 94"/>
                <a:gd name="T113" fmla="*/ 36 h 194"/>
                <a:gd name="T114" fmla="*/ 1 w 94"/>
                <a:gd name="T115" fmla="*/ 22 h 1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
                <a:gd name="T175" fmla="*/ 0 h 194"/>
                <a:gd name="T176" fmla="*/ 94 w 94"/>
                <a:gd name="T177" fmla="*/ 194 h 1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 h="194">
                  <a:moveTo>
                    <a:pt x="1" y="8"/>
                  </a:moveTo>
                  <a:lnTo>
                    <a:pt x="3" y="9"/>
                  </a:lnTo>
                  <a:lnTo>
                    <a:pt x="5" y="10"/>
                  </a:lnTo>
                  <a:lnTo>
                    <a:pt x="6" y="11"/>
                  </a:lnTo>
                  <a:lnTo>
                    <a:pt x="9" y="11"/>
                  </a:lnTo>
                  <a:lnTo>
                    <a:pt x="10" y="11"/>
                  </a:lnTo>
                  <a:lnTo>
                    <a:pt x="12" y="12"/>
                  </a:lnTo>
                  <a:lnTo>
                    <a:pt x="14" y="13"/>
                  </a:lnTo>
                  <a:lnTo>
                    <a:pt x="15" y="13"/>
                  </a:lnTo>
                  <a:lnTo>
                    <a:pt x="16" y="13"/>
                  </a:lnTo>
                  <a:lnTo>
                    <a:pt x="18" y="13"/>
                  </a:lnTo>
                  <a:lnTo>
                    <a:pt x="19" y="14"/>
                  </a:lnTo>
                  <a:lnTo>
                    <a:pt x="21" y="14"/>
                  </a:lnTo>
                  <a:lnTo>
                    <a:pt x="22" y="15"/>
                  </a:lnTo>
                  <a:lnTo>
                    <a:pt x="24" y="15"/>
                  </a:lnTo>
                  <a:lnTo>
                    <a:pt x="25" y="16"/>
                  </a:lnTo>
                  <a:lnTo>
                    <a:pt x="27" y="16"/>
                  </a:lnTo>
                  <a:lnTo>
                    <a:pt x="29" y="16"/>
                  </a:lnTo>
                  <a:lnTo>
                    <a:pt x="31" y="16"/>
                  </a:lnTo>
                  <a:lnTo>
                    <a:pt x="33" y="16"/>
                  </a:lnTo>
                  <a:lnTo>
                    <a:pt x="35" y="16"/>
                  </a:lnTo>
                  <a:lnTo>
                    <a:pt x="37" y="16"/>
                  </a:lnTo>
                  <a:lnTo>
                    <a:pt x="40" y="16"/>
                  </a:lnTo>
                  <a:lnTo>
                    <a:pt x="42" y="16"/>
                  </a:lnTo>
                  <a:lnTo>
                    <a:pt x="44" y="15"/>
                  </a:lnTo>
                  <a:lnTo>
                    <a:pt x="45" y="15"/>
                  </a:lnTo>
                  <a:lnTo>
                    <a:pt x="46" y="15"/>
                  </a:lnTo>
                  <a:lnTo>
                    <a:pt x="47" y="15"/>
                  </a:lnTo>
                  <a:lnTo>
                    <a:pt x="48" y="15"/>
                  </a:lnTo>
                  <a:lnTo>
                    <a:pt x="49" y="14"/>
                  </a:lnTo>
                  <a:lnTo>
                    <a:pt x="50" y="14"/>
                  </a:lnTo>
                  <a:lnTo>
                    <a:pt x="51" y="14"/>
                  </a:lnTo>
                  <a:lnTo>
                    <a:pt x="53" y="13"/>
                  </a:lnTo>
                  <a:lnTo>
                    <a:pt x="55" y="13"/>
                  </a:lnTo>
                  <a:lnTo>
                    <a:pt x="58" y="13"/>
                  </a:lnTo>
                  <a:lnTo>
                    <a:pt x="60" y="12"/>
                  </a:lnTo>
                  <a:lnTo>
                    <a:pt x="63" y="12"/>
                  </a:lnTo>
                  <a:lnTo>
                    <a:pt x="65" y="11"/>
                  </a:lnTo>
                  <a:lnTo>
                    <a:pt x="67" y="11"/>
                  </a:lnTo>
                  <a:lnTo>
                    <a:pt x="69" y="10"/>
                  </a:lnTo>
                  <a:lnTo>
                    <a:pt x="70" y="10"/>
                  </a:lnTo>
                  <a:lnTo>
                    <a:pt x="71" y="9"/>
                  </a:lnTo>
                  <a:lnTo>
                    <a:pt x="72" y="9"/>
                  </a:lnTo>
                  <a:lnTo>
                    <a:pt x="73" y="8"/>
                  </a:lnTo>
                  <a:lnTo>
                    <a:pt x="74" y="8"/>
                  </a:lnTo>
                  <a:lnTo>
                    <a:pt x="76" y="8"/>
                  </a:lnTo>
                  <a:lnTo>
                    <a:pt x="78" y="8"/>
                  </a:lnTo>
                  <a:lnTo>
                    <a:pt x="78" y="6"/>
                  </a:lnTo>
                  <a:lnTo>
                    <a:pt x="79" y="5"/>
                  </a:lnTo>
                  <a:lnTo>
                    <a:pt x="81" y="4"/>
                  </a:lnTo>
                  <a:lnTo>
                    <a:pt x="81" y="3"/>
                  </a:lnTo>
                  <a:lnTo>
                    <a:pt x="82" y="2"/>
                  </a:lnTo>
                  <a:lnTo>
                    <a:pt x="83" y="1"/>
                  </a:lnTo>
                  <a:lnTo>
                    <a:pt x="84" y="0"/>
                  </a:lnTo>
                  <a:lnTo>
                    <a:pt x="85" y="0"/>
                  </a:lnTo>
                  <a:lnTo>
                    <a:pt x="85" y="2"/>
                  </a:lnTo>
                  <a:lnTo>
                    <a:pt x="85" y="5"/>
                  </a:lnTo>
                  <a:lnTo>
                    <a:pt x="85" y="8"/>
                  </a:lnTo>
                  <a:lnTo>
                    <a:pt x="85" y="11"/>
                  </a:lnTo>
                  <a:lnTo>
                    <a:pt x="85" y="14"/>
                  </a:lnTo>
                  <a:lnTo>
                    <a:pt x="84" y="17"/>
                  </a:lnTo>
                  <a:lnTo>
                    <a:pt x="84" y="20"/>
                  </a:lnTo>
                  <a:lnTo>
                    <a:pt x="84" y="23"/>
                  </a:lnTo>
                  <a:lnTo>
                    <a:pt x="84" y="25"/>
                  </a:lnTo>
                  <a:lnTo>
                    <a:pt x="84" y="26"/>
                  </a:lnTo>
                  <a:lnTo>
                    <a:pt x="84" y="27"/>
                  </a:lnTo>
                  <a:lnTo>
                    <a:pt x="84" y="28"/>
                  </a:lnTo>
                  <a:lnTo>
                    <a:pt x="83" y="29"/>
                  </a:lnTo>
                  <a:lnTo>
                    <a:pt x="83" y="30"/>
                  </a:lnTo>
                  <a:lnTo>
                    <a:pt x="83" y="32"/>
                  </a:lnTo>
                  <a:lnTo>
                    <a:pt x="83" y="33"/>
                  </a:lnTo>
                  <a:lnTo>
                    <a:pt x="83" y="34"/>
                  </a:lnTo>
                  <a:lnTo>
                    <a:pt x="82" y="36"/>
                  </a:lnTo>
                  <a:lnTo>
                    <a:pt x="82" y="38"/>
                  </a:lnTo>
                  <a:lnTo>
                    <a:pt x="81" y="39"/>
                  </a:lnTo>
                  <a:lnTo>
                    <a:pt x="81" y="41"/>
                  </a:lnTo>
                  <a:lnTo>
                    <a:pt x="81" y="42"/>
                  </a:lnTo>
                  <a:lnTo>
                    <a:pt x="81" y="44"/>
                  </a:lnTo>
                  <a:lnTo>
                    <a:pt x="80" y="46"/>
                  </a:lnTo>
                  <a:lnTo>
                    <a:pt x="80" y="47"/>
                  </a:lnTo>
                  <a:lnTo>
                    <a:pt x="81" y="47"/>
                  </a:lnTo>
                  <a:lnTo>
                    <a:pt x="81" y="48"/>
                  </a:lnTo>
                  <a:lnTo>
                    <a:pt x="81" y="49"/>
                  </a:lnTo>
                  <a:lnTo>
                    <a:pt x="81" y="50"/>
                  </a:lnTo>
                  <a:lnTo>
                    <a:pt x="81" y="51"/>
                  </a:lnTo>
                  <a:lnTo>
                    <a:pt x="82" y="52"/>
                  </a:lnTo>
                  <a:lnTo>
                    <a:pt x="82" y="53"/>
                  </a:lnTo>
                  <a:lnTo>
                    <a:pt x="82" y="55"/>
                  </a:lnTo>
                  <a:lnTo>
                    <a:pt x="82" y="59"/>
                  </a:lnTo>
                  <a:lnTo>
                    <a:pt x="83" y="63"/>
                  </a:lnTo>
                  <a:lnTo>
                    <a:pt x="83" y="66"/>
                  </a:lnTo>
                  <a:lnTo>
                    <a:pt x="83" y="69"/>
                  </a:lnTo>
                  <a:lnTo>
                    <a:pt x="83" y="72"/>
                  </a:lnTo>
                  <a:lnTo>
                    <a:pt x="83" y="75"/>
                  </a:lnTo>
                  <a:lnTo>
                    <a:pt x="83" y="79"/>
                  </a:lnTo>
                  <a:lnTo>
                    <a:pt x="83" y="80"/>
                  </a:lnTo>
                  <a:lnTo>
                    <a:pt x="83" y="81"/>
                  </a:lnTo>
                  <a:lnTo>
                    <a:pt x="83" y="82"/>
                  </a:lnTo>
                  <a:lnTo>
                    <a:pt x="83" y="83"/>
                  </a:lnTo>
                  <a:lnTo>
                    <a:pt x="83" y="84"/>
                  </a:lnTo>
                  <a:lnTo>
                    <a:pt x="80" y="89"/>
                  </a:lnTo>
                  <a:lnTo>
                    <a:pt x="81" y="91"/>
                  </a:lnTo>
                  <a:lnTo>
                    <a:pt x="81" y="92"/>
                  </a:lnTo>
                  <a:lnTo>
                    <a:pt x="80" y="92"/>
                  </a:lnTo>
                  <a:lnTo>
                    <a:pt x="80" y="93"/>
                  </a:lnTo>
                  <a:lnTo>
                    <a:pt x="80" y="94"/>
                  </a:lnTo>
                  <a:lnTo>
                    <a:pt x="80" y="95"/>
                  </a:lnTo>
                  <a:lnTo>
                    <a:pt x="80" y="97"/>
                  </a:lnTo>
                  <a:lnTo>
                    <a:pt x="79" y="97"/>
                  </a:lnTo>
                  <a:lnTo>
                    <a:pt x="79" y="98"/>
                  </a:lnTo>
                  <a:lnTo>
                    <a:pt x="78" y="99"/>
                  </a:lnTo>
                  <a:lnTo>
                    <a:pt x="78" y="100"/>
                  </a:lnTo>
                  <a:lnTo>
                    <a:pt x="78" y="101"/>
                  </a:lnTo>
                  <a:lnTo>
                    <a:pt x="78" y="102"/>
                  </a:lnTo>
                  <a:lnTo>
                    <a:pt x="78" y="103"/>
                  </a:lnTo>
                  <a:lnTo>
                    <a:pt x="78" y="104"/>
                  </a:lnTo>
                  <a:lnTo>
                    <a:pt x="79" y="104"/>
                  </a:lnTo>
                  <a:lnTo>
                    <a:pt x="79" y="105"/>
                  </a:lnTo>
                  <a:lnTo>
                    <a:pt x="79" y="106"/>
                  </a:lnTo>
                  <a:lnTo>
                    <a:pt x="80" y="106"/>
                  </a:lnTo>
                  <a:lnTo>
                    <a:pt x="81" y="107"/>
                  </a:lnTo>
                  <a:lnTo>
                    <a:pt x="81" y="108"/>
                  </a:lnTo>
                  <a:lnTo>
                    <a:pt x="81" y="109"/>
                  </a:lnTo>
                  <a:lnTo>
                    <a:pt x="82" y="109"/>
                  </a:lnTo>
                  <a:lnTo>
                    <a:pt x="83" y="112"/>
                  </a:lnTo>
                  <a:lnTo>
                    <a:pt x="83" y="114"/>
                  </a:lnTo>
                  <a:lnTo>
                    <a:pt x="83" y="117"/>
                  </a:lnTo>
                  <a:lnTo>
                    <a:pt x="84" y="120"/>
                  </a:lnTo>
                  <a:lnTo>
                    <a:pt x="84" y="122"/>
                  </a:lnTo>
                  <a:lnTo>
                    <a:pt x="85" y="125"/>
                  </a:lnTo>
                  <a:lnTo>
                    <a:pt x="85" y="127"/>
                  </a:lnTo>
                  <a:lnTo>
                    <a:pt x="86" y="130"/>
                  </a:lnTo>
                  <a:lnTo>
                    <a:pt x="86" y="131"/>
                  </a:lnTo>
                  <a:lnTo>
                    <a:pt x="86" y="134"/>
                  </a:lnTo>
                  <a:lnTo>
                    <a:pt x="86" y="136"/>
                  </a:lnTo>
                  <a:lnTo>
                    <a:pt x="86" y="137"/>
                  </a:lnTo>
                  <a:lnTo>
                    <a:pt x="86" y="139"/>
                  </a:lnTo>
                  <a:lnTo>
                    <a:pt x="86" y="141"/>
                  </a:lnTo>
                  <a:lnTo>
                    <a:pt x="86" y="143"/>
                  </a:lnTo>
                  <a:lnTo>
                    <a:pt x="86" y="145"/>
                  </a:lnTo>
                  <a:lnTo>
                    <a:pt x="86" y="146"/>
                  </a:lnTo>
                  <a:lnTo>
                    <a:pt x="86" y="147"/>
                  </a:lnTo>
                  <a:lnTo>
                    <a:pt x="86" y="148"/>
                  </a:lnTo>
                  <a:lnTo>
                    <a:pt x="86" y="149"/>
                  </a:lnTo>
                  <a:lnTo>
                    <a:pt x="86" y="150"/>
                  </a:lnTo>
                  <a:lnTo>
                    <a:pt x="85" y="151"/>
                  </a:lnTo>
                  <a:lnTo>
                    <a:pt x="86" y="153"/>
                  </a:lnTo>
                  <a:lnTo>
                    <a:pt x="87" y="154"/>
                  </a:lnTo>
                  <a:lnTo>
                    <a:pt x="88" y="155"/>
                  </a:lnTo>
                  <a:lnTo>
                    <a:pt x="88" y="156"/>
                  </a:lnTo>
                  <a:lnTo>
                    <a:pt x="89" y="156"/>
                  </a:lnTo>
                  <a:lnTo>
                    <a:pt x="89" y="157"/>
                  </a:lnTo>
                  <a:lnTo>
                    <a:pt x="89" y="158"/>
                  </a:lnTo>
                  <a:lnTo>
                    <a:pt x="90" y="159"/>
                  </a:lnTo>
                  <a:lnTo>
                    <a:pt x="91" y="160"/>
                  </a:lnTo>
                  <a:lnTo>
                    <a:pt x="91" y="161"/>
                  </a:lnTo>
                  <a:lnTo>
                    <a:pt x="91" y="162"/>
                  </a:lnTo>
                  <a:lnTo>
                    <a:pt x="92" y="163"/>
                  </a:lnTo>
                  <a:lnTo>
                    <a:pt x="92" y="165"/>
                  </a:lnTo>
                  <a:lnTo>
                    <a:pt x="93" y="165"/>
                  </a:lnTo>
                  <a:lnTo>
                    <a:pt x="93" y="166"/>
                  </a:lnTo>
                  <a:lnTo>
                    <a:pt x="92" y="167"/>
                  </a:lnTo>
                  <a:lnTo>
                    <a:pt x="92" y="168"/>
                  </a:lnTo>
                  <a:lnTo>
                    <a:pt x="91" y="169"/>
                  </a:lnTo>
                  <a:lnTo>
                    <a:pt x="91" y="170"/>
                  </a:lnTo>
                  <a:lnTo>
                    <a:pt x="91" y="172"/>
                  </a:lnTo>
                  <a:lnTo>
                    <a:pt x="90" y="173"/>
                  </a:lnTo>
                  <a:lnTo>
                    <a:pt x="91" y="174"/>
                  </a:lnTo>
                  <a:lnTo>
                    <a:pt x="91" y="176"/>
                  </a:lnTo>
                  <a:lnTo>
                    <a:pt x="91" y="177"/>
                  </a:lnTo>
                  <a:lnTo>
                    <a:pt x="91" y="179"/>
                  </a:lnTo>
                  <a:lnTo>
                    <a:pt x="92" y="180"/>
                  </a:lnTo>
                  <a:lnTo>
                    <a:pt x="92" y="181"/>
                  </a:lnTo>
                  <a:lnTo>
                    <a:pt x="92" y="183"/>
                  </a:lnTo>
                  <a:lnTo>
                    <a:pt x="93" y="184"/>
                  </a:lnTo>
                  <a:lnTo>
                    <a:pt x="92" y="185"/>
                  </a:lnTo>
                  <a:lnTo>
                    <a:pt x="91" y="186"/>
                  </a:lnTo>
                  <a:lnTo>
                    <a:pt x="90" y="187"/>
                  </a:lnTo>
                  <a:lnTo>
                    <a:pt x="89" y="187"/>
                  </a:lnTo>
                  <a:lnTo>
                    <a:pt x="88" y="188"/>
                  </a:lnTo>
                  <a:lnTo>
                    <a:pt x="87" y="189"/>
                  </a:lnTo>
                  <a:lnTo>
                    <a:pt x="86" y="190"/>
                  </a:lnTo>
                  <a:lnTo>
                    <a:pt x="85" y="190"/>
                  </a:lnTo>
                  <a:lnTo>
                    <a:pt x="84" y="190"/>
                  </a:lnTo>
                  <a:lnTo>
                    <a:pt x="83" y="190"/>
                  </a:lnTo>
                  <a:lnTo>
                    <a:pt x="83" y="191"/>
                  </a:lnTo>
                  <a:lnTo>
                    <a:pt x="82" y="191"/>
                  </a:lnTo>
                  <a:lnTo>
                    <a:pt x="81" y="191"/>
                  </a:lnTo>
                  <a:lnTo>
                    <a:pt x="79" y="191"/>
                  </a:lnTo>
                  <a:lnTo>
                    <a:pt x="77" y="191"/>
                  </a:lnTo>
                  <a:lnTo>
                    <a:pt x="76" y="192"/>
                  </a:lnTo>
                  <a:lnTo>
                    <a:pt x="73" y="192"/>
                  </a:lnTo>
                  <a:lnTo>
                    <a:pt x="71" y="192"/>
                  </a:lnTo>
                  <a:lnTo>
                    <a:pt x="70" y="192"/>
                  </a:lnTo>
                  <a:lnTo>
                    <a:pt x="68" y="192"/>
                  </a:lnTo>
                  <a:lnTo>
                    <a:pt x="66" y="193"/>
                  </a:lnTo>
                  <a:lnTo>
                    <a:pt x="65" y="192"/>
                  </a:lnTo>
                  <a:lnTo>
                    <a:pt x="65" y="191"/>
                  </a:lnTo>
                  <a:lnTo>
                    <a:pt x="63" y="191"/>
                  </a:lnTo>
                  <a:lnTo>
                    <a:pt x="63" y="190"/>
                  </a:lnTo>
                  <a:lnTo>
                    <a:pt x="61" y="190"/>
                  </a:lnTo>
                  <a:lnTo>
                    <a:pt x="61" y="189"/>
                  </a:lnTo>
                  <a:lnTo>
                    <a:pt x="60" y="188"/>
                  </a:lnTo>
                  <a:lnTo>
                    <a:pt x="59" y="187"/>
                  </a:lnTo>
                  <a:lnTo>
                    <a:pt x="58" y="187"/>
                  </a:lnTo>
                  <a:lnTo>
                    <a:pt x="57" y="187"/>
                  </a:lnTo>
                  <a:lnTo>
                    <a:pt x="57" y="186"/>
                  </a:lnTo>
                  <a:lnTo>
                    <a:pt x="56" y="185"/>
                  </a:lnTo>
                  <a:lnTo>
                    <a:pt x="55" y="185"/>
                  </a:lnTo>
                  <a:lnTo>
                    <a:pt x="55" y="184"/>
                  </a:lnTo>
                  <a:lnTo>
                    <a:pt x="55" y="183"/>
                  </a:lnTo>
                  <a:lnTo>
                    <a:pt x="55" y="182"/>
                  </a:lnTo>
                  <a:lnTo>
                    <a:pt x="55" y="181"/>
                  </a:lnTo>
                  <a:lnTo>
                    <a:pt x="56" y="180"/>
                  </a:lnTo>
                  <a:lnTo>
                    <a:pt x="56" y="179"/>
                  </a:lnTo>
                  <a:lnTo>
                    <a:pt x="56" y="178"/>
                  </a:lnTo>
                  <a:lnTo>
                    <a:pt x="55" y="177"/>
                  </a:lnTo>
                  <a:lnTo>
                    <a:pt x="55" y="176"/>
                  </a:lnTo>
                  <a:lnTo>
                    <a:pt x="54" y="176"/>
                  </a:lnTo>
                  <a:lnTo>
                    <a:pt x="53" y="176"/>
                  </a:lnTo>
                  <a:lnTo>
                    <a:pt x="52" y="176"/>
                  </a:lnTo>
                  <a:lnTo>
                    <a:pt x="52" y="175"/>
                  </a:lnTo>
                  <a:lnTo>
                    <a:pt x="51" y="174"/>
                  </a:lnTo>
                  <a:lnTo>
                    <a:pt x="50" y="174"/>
                  </a:lnTo>
                  <a:lnTo>
                    <a:pt x="50" y="173"/>
                  </a:lnTo>
                  <a:lnTo>
                    <a:pt x="49" y="172"/>
                  </a:lnTo>
                  <a:lnTo>
                    <a:pt x="48" y="172"/>
                  </a:lnTo>
                  <a:lnTo>
                    <a:pt x="48" y="171"/>
                  </a:lnTo>
                  <a:lnTo>
                    <a:pt x="47" y="170"/>
                  </a:lnTo>
                  <a:lnTo>
                    <a:pt x="47" y="168"/>
                  </a:lnTo>
                  <a:lnTo>
                    <a:pt x="47" y="167"/>
                  </a:lnTo>
                  <a:lnTo>
                    <a:pt x="47" y="166"/>
                  </a:lnTo>
                  <a:lnTo>
                    <a:pt x="47" y="165"/>
                  </a:lnTo>
                  <a:lnTo>
                    <a:pt x="47" y="164"/>
                  </a:lnTo>
                  <a:lnTo>
                    <a:pt x="47" y="162"/>
                  </a:lnTo>
                  <a:lnTo>
                    <a:pt x="46" y="162"/>
                  </a:lnTo>
                  <a:lnTo>
                    <a:pt x="45" y="162"/>
                  </a:lnTo>
                  <a:lnTo>
                    <a:pt x="44" y="163"/>
                  </a:lnTo>
                  <a:lnTo>
                    <a:pt x="43" y="163"/>
                  </a:lnTo>
                  <a:lnTo>
                    <a:pt x="42" y="164"/>
                  </a:lnTo>
                  <a:lnTo>
                    <a:pt x="41" y="164"/>
                  </a:lnTo>
                  <a:lnTo>
                    <a:pt x="40" y="164"/>
                  </a:lnTo>
                  <a:lnTo>
                    <a:pt x="38" y="164"/>
                  </a:lnTo>
                  <a:lnTo>
                    <a:pt x="37" y="164"/>
                  </a:lnTo>
                  <a:lnTo>
                    <a:pt x="36" y="164"/>
                  </a:lnTo>
                  <a:lnTo>
                    <a:pt x="35" y="164"/>
                  </a:lnTo>
                  <a:lnTo>
                    <a:pt x="34" y="163"/>
                  </a:lnTo>
                  <a:lnTo>
                    <a:pt x="33" y="163"/>
                  </a:lnTo>
                  <a:lnTo>
                    <a:pt x="32" y="163"/>
                  </a:lnTo>
                  <a:lnTo>
                    <a:pt x="32" y="162"/>
                  </a:lnTo>
                  <a:lnTo>
                    <a:pt x="31" y="162"/>
                  </a:lnTo>
                  <a:lnTo>
                    <a:pt x="29" y="162"/>
                  </a:lnTo>
                  <a:lnTo>
                    <a:pt x="28" y="162"/>
                  </a:lnTo>
                  <a:lnTo>
                    <a:pt x="27" y="161"/>
                  </a:lnTo>
                  <a:lnTo>
                    <a:pt x="27" y="160"/>
                  </a:lnTo>
                  <a:lnTo>
                    <a:pt x="27" y="159"/>
                  </a:lnTo>
                  <a:lnTo>
                    <a:pt x="27" y="158"/>
                  </a:lnTo>
                  <a:lnTo>
                    <a:pt x="26" y="157"/>
                  </a:lnTo>
                  <a:lnTo>
                    <a:pt x="25" y="156"/>
                  </a:lnTo>
                  <a:lnTo>
                    <a:pt x="24" y="156"/>
                  </a:lnTo>
                  <a:lnTo>
                    <a:pt x="23" y="156"/>
                  </a:lnTo>
                  <a:lnTo>
                    <a:pt x="22" y="156"/>
                  </a:lnTo>
                  <a:lnTo>
                    <a:pt x="21" y="156"/>
                  </a:lnTo>
                  <a:lnTo>
                    <a:pt x="21" y="155"/>
                  </a:lnTo>
                  <a:lnTo>
                    <a:pt x="20" y="155"/>
                  </a:lnTo>
                  <a:lnTo>
                    <a:pt x="19" y="155"/>
                  </a:lnTo>
                  <a:lnTo>
                    <a:pt x="19" y="153"/>
                  </a:lnTo>
                  <a:lnTo>
                    <a:pt x="19" y="151"/>
                  </a:lnTo>
                  <a:lnTo>
                    <a:pt x="19" y="150"/>
                  </a:lnTo>
                  <a:lnTo>
                    <a:pt x="19" y="148"/>
                  </a:lnTo>
                  <a:lnTo>
                    <a:pt x="19" y="147"/>
                  </a:lnTo>
                  <a:lnTo>
                    <a:pt x="19" y="146"/>
                  </a:lnTo>
                  <a:lnTo>
                    <a:pt x="19" y="145"/>
                  </a:lnTo>
                  <a:lnTo>
                    <a:pt x="19" y="144"/>
                  </a:lnTo>
                  <a:lnTo>
                    <a:pt x="19" y="143"/>
                  </a:lnTo>
                  <a:lnTo>
                    <a:pt x="19" y="142"/>
                  </a:lnTo>
                  <a:lnTo>
                    <a:pt x="19" y="141"/>
                  </a:lnTo>
                  <a:lnTo>
                    <a:pt x="19" y="140"/>
                  </a:lnTo>
                  <a:lnTo>
                    <a:pt x="19" y="139"/>
                  </a:lnTo>
                  <a:lnTo>
                    <a:pt x="19" y="138"/>
                  </a:lnTo>
                  <a:lnTo>
                    <a:pt x="20" y="138"/>
                  </a:lnTo>
                  <a:lnTo>
                    <a:pt x="20" y="137"/>
                  </a:lnTo>
                  <a:lnTo>
                    <a:pt x="21" y="136"/>
                  </a:lnTo>
                  <a:lnTo>
                    <a:pt x="21" y="135"/>
                  </a:lnTo>
                  <a:lnTo>
                    <a:pt x="20" y="135"/>
                  </a:lnTo>
                  <a:lnTo>
                    <a:pt x="19" y="134"/>
                  </a:lnTo>
                  <a:lnTo>
                    <a:pt x="18" y="134"/>
                  </a:lnTo>
                  <a:lnTo>
                    <a:pt x="17" y="132"/>
                  </a:lnTo>
                  <a:lnTo>
                    <a:pt x="16" y="131"/>
                  </a:lnTo>
                  <a:lnTo>
                    <a:pt x="16" y="130"/>
                  </a:lnTo>
                  <a:lnTo>
                    <a:pt x="14" y="129"/>
                  </a:lnTo>
                  <a:lnTo>
                    <a:pt x="14" y="128"/>
                  </a:lnTo>
                  <a:lnTo>
                    <a:pt x="14" y="127"/>
                  </a:lnTo>
                  <a:lnTo>
                    <a:pt x="12" y="126"/>
                  </a:lnTo>
                  <a:lnTo>
                    <a:pt x="12" y="125"/>
                  </a:lnTo>
                  <a:lnTo>
                    <a:pt x="11" y="123"/>
                  </a:lnTo>
                  <a:lnTo>
                    <a:pt x="11" y="121"/>
                  </a:lnTo>
                  <a:lnTo>
                    <a:pt x="10" y="120"/>
                  </a:lnTo>
                  <a:lnTo>
                    <a:pt x="10" y="119"/>
                  </a:lnTo>
                  <a:lnTo>
                    <a:pt x="9" y="117"/>
                  </a:lnTo>
                  <a:lnTo>
                    <a:pt x="9" y="116"/>
                  </a:lnTo>
                  <a:lnTo>
                    <a:pt x="9" y="115"/>
                  </a:lnTo>
                  <a:lnTo>
                    <a:pt x="7" y="112"/>
                  </a:lnTo>
                  <a:lnTo>
                    <a:pt x="6" y="110"/>
                  </a:lnTo>
                  <a:lnTo>
                    <a:pt x="6" y="107"/>
                  </a:lnTo>
                  <a:lnTo>
                    <a:pt x="4" y="105"/>
                  </a:lnTo>
                  <a:lnTo>
                    <a:pt x="3" y="102"/>
                  </a:lnTo>
                  <a:lnTo>
                    <a:pt x="3" y="99"/>
                  </a:lnTo>
                  <a:lnTo>
                    <a:pt x="1" y="97"/>
                  </a:lnTo>
                  <a:lnTo>
                    <a:pt x="1" y="94"/>
                  </a:lnTo>
                  <a:lnTo>
                    <a:pt x="1" y="93"/>
                  </a:lnTo>
                  <a:lnTo>
                    <a:pt x="1" y="92"/>
                  </a:lnTo>
                  <a:lnTo>
                    <a:pt x="1" y="91"/>
                  </a:lnTo>
                  <a:lnTo>
                    <a:pt x="1" y="89"/>
                  </a:lnTo>
                  <a:lnTo>
                    <a:pt x="1" y="88"/>
                  </a:lnTo>
                  <a:lnTo>
                    <a:pt x="1" y="87"/>
                  </a:lnTo>
                  <a:lnTo>
                    <a:pt x="1" y="86"/>
                  </a:lnTo>
                  <a:lnTo>
                    <a:pt x="1" y="85"/>
                  </a:lnTo>
                  <a:lnTo>
                    <a:pt x="1" y="83"/>
                  </a:lnTo>
                  <a:lnTo>
                    <a:pt x="1" y="81"/>
                  </a:lnTo>
                  <a:lnTo>
                    <a:pt x="1" y="80"/>
                  </a:lnTo>
                  <a:lnTo>
                    <a:pt x="1" y="78"/>
                  </a:lnTo>
                  <a:lnTo>
                    <a:pt x="1" y="76"/>
                  </a:lnTo>
                  <a:lnTo>
                    <a:pt x="1" y="74"/>
                  </a:lnTo>
                  <a:lnTo>
                    <a:pt x="1" y="72"/>
                  </a:lnTo>
                  <a:lnTo>
                    <a:pt x="1" y="71"/>
                  </a:lnTo>
                  <a:lnTo>
                    <a:pt x="1" y="69"/>
                  </a:lnTo>
                  <a:lnTo>
                    <a:pt x="1" y="68"/>
                  </a:lnTo>
                  <a:lnTo>
                    <a:pt x="1" y="66"/>
                  </a:lnTo>
                  <a:lnTo>
                    <a:pt x="1" y="65"/>
                  </a:lnTo>
                  <a:lnTo>
                    <a:pt x="1" y="63"/>
                  </a:lnTo>
                  <a:lnTo>
                    <a:pt x="1" y="61"/>
                  </a:lnTo>
                  <a:lnTo>
                    <a:pt x="1" y="60"/>
                  </a:lnTo>
                  <a:lnTo>
                    <a:pt x="1" y="58"/>
                  </a:lnTo>
                  <a:lnTo>
                    <a:pt x="1" y="55"/>
                  </a:lnTo>
                  <a:lnTo>
                    <a:pt x="1" y="53"/>
                  </a:lnTo>
                  <a:lnTo>
                    <a:pt x="1" y="50"/>
                  </a:lnTo>
                  <a:lnTo>
                    <a:pt x="1" y="48"/>
                  </a:lnTo>
                  <a:lnTo>
                    <a:pt x="1" y="45"/>
                  </a:lnTo>
                  <a:lnTo>
                    <a:pt x="1" y="43"/>
                  </a:lnTo>
                  <a:lnTo>
                    <a:pt x="1" y="40"/>
                  </a:lnTo>
                  <a:lnTo>
                    <a:pt x="2" y="38"/>
                  </a:lnTo>
                  <a:lnTo>
                    <a:pt x="1" y="37"/>
                  </a:lnTo>
                  <a:lnTo>
                    <a:pt x="1" y="36"/>
                  </a:lnTo>
                  <a:lnTo>
                    <a:pt x="0" y="36"/>
                  </a:lnTo>
                  <a:lnTo>
                    <a:pt x="0" y="32"/>
                  </a:lnTo>
                  <a:lnTo>
                    <a:pt x="0" y="29"/>
                  </a:lnTo>
                  <a:lnTo>
                    <a:pt x="1" y="25"/>
                  </a:lnTo>
                  <a:lnTo>
                    <a:pt x="1" y="22"/>
                  </a:lnTo>
                  <a:lnTo>
                    <a:pt x="1" y="19"/>
                  </a:lnTo>
                  <a:lnTo>
                    <a:pt x="1" y="15"/>
                  </a:lnTo>
                  <a:lnTo>
                    <a:pt x="1" y="12"/>
                  </a:lnTo>
                  <a:lnTo>
                    <a:pt x="1" y="8"/>
                  </a:lnTo>
                </a:path>
              </a:pathLst>
            </a:custGeom>
            <a:solidFill>
              <a:srgbClr val="9494C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28" name="Freeform 299"/>
            <p:cNvSpPr>
              <a:spLocks/>
            </p:cNvSpPr>
            <p:nvPr/>
          </p:nvSpPr>
          <p:spPr bwMode="auto">
            <a:xfrm>
              <a:off x="3514" y="2587"/>
              <a:ext cx="47" cy="157"/>
            </a:xfrm>
            <a:custGeom>
              <a:avLst/>
              <a:gdLst>
                <a:gd name="T0" fmla="*/ 6 w 47"/>
                <a:gd name="T1" fmla="*/ 2 h 157"/>
                <a:gd name="T2" fmla="*/ 6 w 47"/>
                <a:gd name="T3" fmla="*/ 3 h 157"/>
                <a:gd name="T4" fmla="*/ 9 w 47"/>
                <a:gd name="T5" fmla="*/ 9 h 157"/>
                <a:gd name="T6" fmla="*/ 11 w 47"/>
                <a:gd name="T7" fmla="*/ 17 h 157"/>
                <a:gd name="T8" fmla="*/ 12 w 47"/>
                <a:gd name="T9" fmla="*/ 23 h 157"/>
                <a:gd name="T10" fmla="*/ 14 w 47"/>
                <a:gd name="T11" fmla="*/ 28 h 157"/>
                <a:gd name="T12" fmla="*/ 15 w 47"/>
                <a:gd name="T13" fmla="*/ 37 h 157"/>
                <a:gd name="T14" fmla="*/ 17 w 47"/>
                <a:gd name="T15" fmla="*/ 48 h 157"/>
                <a:gd name="T16" fmla="*/ 19 w 47"/>
                <a:gd name="T17" fmla="*/ 61 h 157"/>
                <a:gd name="T18" fmla="*/ 23 w 47"/>
                <a:gd name="T19" fmla="*/ 77 h 157"/>
                <a:gd name="T20" fmla="*/ 24 w 47"/>
                <a:gd name="T21" fmla="*/ 89 h 157"/>
                <a:gd name="T22" fmla="*/ 27 w 47"/>
                <a:gd name="T23" fmla="*/ 102 h 157"/>
                <a:gd name="T24" fmla="*/ 29 w 47"/>
                <a:gd name="T25" fmla="*/ 113 h 157"/>
                <a:gd name="T26" fmla="*/ 34 w 47"/>
                <a:gd name="T27" fmla="*/ 125 h 157"/>
                <a:gd name="T28" fmla="*/ 38 w 47"/>
                <a:gd name="T29" fmla="*/ 135 h 157"/>
                <a:gd name="T30" fmla="*/ 43 w 47"/>
                <a:gd name="T31" fmla="*/ 145 h 157"/>
                <a:gd name="T32" fmla="*/ 45 w 47"/>
                <a:gd name="T33" fmla="*/ 149 h 157"/>
                <a:gd name="T34" fmla="*/ 46 w 47"/>
                <a:gd name="T35" fmla="*/ 153 h 157"/>
                <a:gd name="T36" fmla="*/ 45 w 47"/>
                <a:gd name="T37" fmla="*/ 154 h 157"/>
                <a:gd name="T38" fmla="*/ 42 w 47"/>
                <a:gd name="T39" fmla="*/ 156 h 157"/>
                <a:gd name="T40" fmla="*/ 40 w 47"/>
                <a:gd name="T41" fmla="*/ 156 h 157"/>
                <a:gd name="T42" fmla="*/ 36 w 47"/>
                <a:gd name="T43" fmla="*/ 156 h 157"/>
                <a:gd name="T44" fmla="*/ 32 w 47"/>
                <a:gd name="T45" fmla="*/ 156 h 157"/>
                <a:gd name="T46" fmla="*/ 29 w 47"/>
                <a:gd name="T47" fmla="*/ 154 h 157"/>
                <a:gd name="T48" fmla="*/ 27 w 47"/>
                <a:gd name="T49" fmla="*/ 153 h 157"/>
                <a:gd name="T50" fmla="*/ 26 w 47"/>
                <a:gd name="T51" fmla="*/ 150 h 157"/>
                <a:gd name="T52" fmla="*/ 23 w 47"/>
                <a:gd name="T53" fmla="*/ 148 h 157"/>
                <a:gd name="T54" fmla="*/ 20 w 47"/>
                <a:gd name="T55" fmla="*/ 147 h 157"/>
                <a:gd name="T56" fmla="*/ 19 w 47"/>
                <a:gd name="T57" fmla="*/ 144 h 157"/>
                <a:gd name="T58" fmla="*/ 19 w 47"/>
                <a:gd name="T59" fmla="*/ 140 h 157"/>
                <a:gd name="T60" fmla="*/ 19 w 47"/>
                <a:gd name="T61" fmla="*/ 136 h 157"/>
                <a:gd name="T62" fmla="*/ 19 w 47"/>
                <a:gd name="T63" fmla="*/ 133 h 157"/>
                <a:gd name="T64" fmla="*/ 20 w 47"/>
                <a:gd name="T65" fmla="*/ 130 h 157"/>
                <a:gd name="T66" fmla="*/ 21 w 47"/>
                <a:gd name="T67" fmla="*/ 128 h 157"/>
                <a:gd name="T68" fmla="*/ 19 w 47"/>
                <a:gd name="T69" fmla="*/ 127 h 157"/>
                <a:gd name="T70" fmla="*/ 18 w 47"/>
                <a:gd name="T71" fmla="*/ 126 h 157"/>
                <a:gd name="T72" fmla="*/ 16 w 47"/>
                <a:gd name="T73" fmla="*/ 122 h 157"/>
                <a:gd name="T74" fmla="*/ 12 w 47"/>
                <a:gd name="T75" fmla="*/ 118 h 157"/>
                <a:gd name="T76" fmla="*/ 11 w 47"/>
                <a:gd name="T77" fmla="*/ 113 h 157"/>
                <a:gd name="T78" fmla="*/ 9 w 47"/>
                <a:gd name="T79" fmla="*/ 108 h 157"/>
                <a:gd name="T80" fmla="*/ 6 w 47"/>
                <a:gd name="T81" fmla="*/ 99 h 157"/>
                <a:gd name="T82" fmla="*/ 1 w 47"/>
                <a:gd name="T83" fmla="*/ 89 h 157"/>
                <a:gd name="T84" fmla="*/ 1 w 47"/>
                <a:gd name="T85" fmla="*/ 83 h 157"/>
                <a:gd name="T86" fmla="*/ 1 w 47"/>
                <a:gd name="T87" fmla="*/ 78 h 157"/>
                <a:gd name="T88" fmla="*/ 1 w 47"/>
                <a:gd name="T89" fmla="*/ 72 h 157"/>
                <a:gd name="T90" fmla="*/ 1 w 47"/>
                <a:gd name="T91" fmla="*/ 65 h 157"/>
                <a:gd name="T92" fmla="*/ 1 w 47"/>
                <a:gd name="T93" fmla="*/ 59 h 157"/>
                <a:gd name="T94" fmla="*/ 1 w 47"/>
                <a:gd name="T95" fmla="*/ 53 h 157"/>
                <a:gd name="T96" fmla="*/ 1 w 47"/>
                <a:gd name="T97" fmla="*/ 43 h 157"/>
                <a:gd name="T98" fmla="*/ 1 w 47"/>
                <a:gd name="T99" fmla="*/ 32 h 157"/>
                <a:gd name="T100" fmla="*/ 1 w 47"/>
                <a:gd name="T101" fmla="*/ 29 h 157"/>
                <a:gd name="T102" fmla="*/ 0 w 47"/>
                <a:gd name="T103" fmla="*/ 28 h 157"/>
                <a:gd name="T104" fmla="*/ 1 w 47"/>
                <a:gd name="T105" fmla="*/ 17 h 157"/>
                <a:gd name="T106" fmla="*/ 1 w 47"/>
                <a:gd name="T107" fmla="*/ 4 h 157"/>
                <a:gd name="T108" fmla="*/ 3 w 47"/>
                <a:gd name="T109" fmla="*/ 1 h 157"/>
                <a:gd name="T110" fmla="*/ 4 w 47"/>
                <a:gd name="T111" fmla="*/ 1 h 1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
                <a:gd name="T169" fmla="*/ 0 h 157"/>
                <a:gd name="T170" fmla="*/ 47 w 47"/>
                <a:gd name="T171" fmla="*/ 157 h 1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 h="157">
                  <a:moveTo>
                    <a:pt x="4" y="1"/>
                  </a:moveTo>
                  <a:lnTo>
                    <a:pt x="5" y="2"/>
                  </a:lnTo>
                  <a:lnTo>
                    <a:pt x="6" y="2"/>
                  </a:lnTo>
                  <a:lnTo>
                    <a:pt x="6" y="3"/>
                  </a:lnTo>
                  <a:lnTo>
                    <a:pt x="7" y="5"/>
                  </a:lnTo>
                  <a:lnTo>
                    <a:pt x="8" y="7"/>
                  </a:lnTo>
                  <a:lnTo>
                    <a:pt x="9" y="9"/>
                  </a:lnTo>
                  <a:lnTo>
                    <a:pt x="9" y="11"/>
                  </a:lnTo>
                  <a:lnTo>
                    <a:pt x="9" y="13"/>
                  </a:lnTo>
                  <a:lnTo>
                    <a:pt x="10" y="15"/>
                  </a:lnTo>
                  <a:lnTo>
                    <a:pt x="11" y="17"/>
                  </a:lnTo>
                  <a:lnTo>
                    <a:pt x="11" y="20"/>
                  </a:lnTo>
                  <a:lnTo>
                    <a:pt x="12" y="21"/>
                  </a:lnTo>
                  <a:lnTo>
                    <a:pt x="12" y="23"/>
                  </a:lnTo>
                  <a:lnTo>
                    <a:pt x="13" y="25"/>
                  </a:lnTo>
                  <a:lnTo>
                    <a:pt x="14" y="26"/>
                  </a:lnTo>
                  <a:lnTo>
                    <a:pt x="14" y="28"/>
                  </a:lnTo>
                  <a:lnTo>
                    <a:pt x="14" y="30"/>
                  </a:lnTo>
                  <a:lnTo>
                    <a:pt x="15" y="32"/>
                  </a:lnTo>
                  <a:lnTo>
                    <a:pt x="15" y="35"/>
                  </a:lnTo>
                  <a:lnTo>
                    <a:pt x="15" y="37"/>
                  </a:lnTo>
                  <a:lnTo>
                    <a:pt x="16" y="40"/>
                  </a:lnTo>
                  <a:lnTo>
                    <a:pt x="16" y="43"/>
                  </a:lnTo>
                  <a:lnTo>
                    <a:pt x="16" y="45"/>
                  </a:lnTo>
                  <a:lnTo>
                    <a:pt x="17" y="48"/>
                  </a:lnTo>
                  <a:lnTo>
                    <a:pt x="17" y="50"/>
                  </a:lnTo>
                  <a:lnTo>
                    <a:pt x="17" y="54"/>
                  </a:lnTo>
                  <a:lnTo>
                    <a:pt x="19" y="57"/>
                  </a:lnTo>
                  <a:lnTo>
                    <a:pt x="19" y="61"/>
                  </a:lnTo>
                  <a:lnTo>
                    <a:pt x="20" y="65"/>
                  </a:lnTo>
                  <a:lnTo>
                    <a:pt x="21" y="68"/>
                  </a:lnTo>
                  <a:lnTo>
                    <a:pt x="22" y="73"/>
                  </a:lnTo>
                  <a:lnTo>
                    <a:pt x="23" y="77"/>
                  </a:lnTo>
                  <a:lnTo>
                    <a:pt x="24" y="80"/>
                  </a:lnTo>
                  <a:lnTo>
                    <a:pt x="24" y="83"/>
                  </a:lnTo>
                  <a:lnTo>
                    <a:pt x="24" y="86"/>
                  </a:lnTo>
                  <a:lnTo>
                    <a:pt x="24" y="89"/>
                  </a:lnTo>
                  <a:lnTo>
                    <a:pt x="25" y="92"/>
                  </a:lnTo>
                  <a:lnTo>
                    <a:pt x="25" y="96"/>
                  </a:lnTo>
                  <a:lnTo>
                    <a:pt x="26" y="99"/>
                  </a:lnTo>
                  <a:lnTo>
                    <a:pt x="27" y="102"/>
                  </a:lnTo>
                  <a:lnTo>
                    <a:pt x="27" y="105"/>
                  </a:lnTo>
                  <a:lnTo>
                    <a:pt x="28" y="108"/>
                  </a:lnTo>
                  <a:lnTo>
                    <a:pt x="29" y="111"/>
                  </a:lnTo>
                  <a:lnTo>
                    <a:pt x="29" y="113"/>
                  </a:lnTo>
                  <a:lnTo>
                    <a:pt x="31" y="116"/>
                  </a:lnTo>
                  <a:lnTo>
                    <a:pt x="32" y="119"/>
                  </a:lnTo>
                  <a:lnTo>
                    <a:pt x="33" y="122"/>
                  </a:lnTo>
                  <a:lnTo>
                    <a:pt x="34" y="125"/>
                  </a:lnTo>
                  <a:lnTo>
                    <a:pt x="35" y="128"/>
                  </a:lnTo>
                  <a:lnTo>
                    <a:pt x="36" y="130"/>
                  </a:lnTo>
                  <a:lnTo>
                    <a:pt x="37" y="133"/>
                  </a:lnTo>
                  <a:lnTo>
                    <a:pt x="38" y="135"/>
                  </a:lnTo>
                  <a:lnTo>
                    <a:pt x="40" y="137"/>
                  </a:lnTo>
                  <a:lnTo>
                    <a:pt x="41" y="140"/>
                  </a:lnTo>
                  <a:lnTo>
                    <a:pt x="42" y="142"/>
                  </a:lnTo>
                  <a:lnTo>
                    <a:pt x="43" y="145"/>
                  </a:lnTo>
                  <a:lnTo>
                    <a:pt x="45" y="147"/>
                  </a:lnTo>
                  <a:lnTo>
                    <a:pt x="45" y="149"/>
                  </a:lnTo>
                  <a:lnTo>
                    <a:pt x="45" y="150"/>
                  </a:lnTo>
                  <a:lnTo>
                    <a:pt x="45" y="151"/>
                  </a:lnTo>
                  <a:lnTo>
                    <a:pt x="46" y="152"/>
                  </a:lnTo>
                  <a:lnTo>
                    <a:pt x="46" y="153"/>
                  </a:lnTo>
                  <a:lnTo>
                    <a:pt x="45" y="154"/>
                  </a:lnTo>
                  <a:lnTo>
                    <a:pt x="44" y="155"/>
                  </a:lnTo>
                  <a:lnTo>
                    <a:pt x="44" y="156"/>
                  </a:lnTo>
                  <a:lnTo>
                    <a:pt x="43" y="156"/>
                  </a:lnTo>
                  <a:lnTo>
                    <a:pt x="42" y="156"/>
                  </a:lnTo>
                  <a:lnTo>
                    <a:pt x="41" y="156"/>
                  </a:lnTo>
                  <a:lnTo>
                    <a:pt x="40" y="156"/>
                  </a:lnTo>
                  <a:lnTo>
                    <a:pt x="38" y="156"/>
                  </a:lnTo>
                  <a:lnTo>
                    <a:pt x="37" y="156"/>
                  </a:lnTo>
                  <a:lnTo>
                    <a:pt x="36" y="156"/>
                  </a:lnTo>
                  <a:lnTo>
                    <a:pt x="35" y="156"/>
                  </a:lnTo>
                  <a:lnTo>
                    <a:pt x="34" y="156"/>
                  </a:lnTo>
                  <a:lnTo>
                    <a:pt x="33" y="156"/>
                  </a:lnTo>
                  <a:lnTo>
                    <a:pt x="32" y="156"/>
                  </a:lnTo>
                  <a:lnTo>
                    <a:pt x="32" y="155"/>
                  </a:lnTo>
                  <a:lnTo>
                    <a:pt x="31" y="155"/>
                  </a:lnTo>
                  <a:lnTo>
                    <a:pt x="29" y="155"/>
                  </a:lnTo>
                  <a:lnTo>
                    <a:pt x="29" y="154"/>
                  </a:lnTo>
                  <a:lnTo>
                    <a:pt x="28" y="154"/>
                  </a:lnTo>
                  <a:lnTo>
                    <a:pt x="27" y="153"/>
                  </a:lnTo>
                  <a:lnTo>
                    <a:pt x="27" y="152"/>
                  </a:lnTo>
                  <a:lnTo>
                    <a:pt x="27" y="151"/>
                  </a:lnTo>
                  <a:lnTo>
                    <a:pt x="27" y="150"/>
                  </a:lnTo>
                  <a:lnTo>
                    <a:pt x="26" y="150"/>
                  </a:lnTo>
                  <a:lnTo>
                    <a:pt x="25" y="149"/>
                  </a:lnTo>
                  <a:lnTo>
                    <a:pt x="24" y="149"/>
                  </a:lnTo>
                  <a:lnTo>
                    <a:pt x="23" y="148"/>
                  </a:lnTo>
                  <a:lnTo>
                    <a:pt x="22" y="148"/>
                  </a:lnTo>
                  <a:lnTo>
                    <a:pt x="21" y="147"/>
                  </a:lnTo>
                  <a:lnTo>
                    <a:pt x="20" y="147"/>
                  </a:lnTo>
                  <a:lnTo>
                    <a:pt x="19" y="147"/>
                  </a:lnTo>
                  <a:lnTo>
                    <a:pt x="19" y="146"/>
                  </a:lnTo>
                  <a:lnTo>
                    <a:pt x="19" y="145"/>
                  </a:lnTo>
                  <a:lnTo>
                    <a:pt x="19" y="144"/>
                  </a:lnTo>
                  <a:lnTo>
                    <a:pt x="19" y="143"/>
                  </a:lnTo>
                  <a:lnTo>
                    <a:pt x="19" y="142"/>
                  </a:lnTo>
                  <a:lnTo>
                    <a:pt x="19" y="141"/>
                  </a:lnTo>
                  <a:lnTo>
                    <a:pt x="19" y="140"/>
                  </a:lnTo>
                  <a:lnTo>
                    <a:pt x="19" y="139"/>
                  </a:lnTo>
                  <a:lnTo>
                    <a:pt x="19" y="138"/>
                  </a:lnTo>
                  <a:lnTo>
                    <a:pt x="19" y="137"/>
                  </a:lnTo>
                  <a:lnTo>
                    <a:pt x="19" y="136"/>
                  </a:lnTo>
                  <a:lnTo>
                    <a:pt x="19" y="135"/>
                  </a:lnTo>
                  <a:lnTo>
                    <a:pt x="19" y="133"/>
                  </a:lnTo>
                  <a:lnTo>
                    <a:pt x="19" y="132"/>
                  </a:lnTo>
                  <a:lnTo>
                    <a:pt x="19" y="131"/>
                  </a:lnTo>
                  <a:lnTo>
                    <a:pt x="19" y="130"/>
                  </a:lnTo>
                  <a:lnTo>
                    <a:pt x="20" y="130"/>
                  </a:lnTo>
                  <a:lnTo>
                    <a:pt x="20" y="129"/>
                  </a:lnTo>
                  <a:lnTo>
                    <a:pt x="21" y="128"/>
                  </a:lnTo>
                  <a:lnTo>
                    <a:pt x="20" y="128"/>
                  </a:lnTo>
                  <a:lnTo>
                    <a:pt x="19" y="127"/>
                  </a:lnTo>
                  <a:lnTo>
                    <a:pt x="19" y="126"/>
                  </a:lnTo>
                  <a:lnTo>
                    <a:pt x="18" y="126"/>
                  </a:lnTo>
                  <a:lnTo>
                    <a:pt x="17" y="125"/>
                  </a:lnTo>
                  <a:lnTo>
                    <a:pt x="17" y="124"/>
                  </a:lnTo>
                  <a:lnTo>
                    <a:pt x="16" y="122"/>
                  </a:lnTo>
                  <a:lnTo>
                    <a:pt x="14" y="122"/>
                  </a:lnTo>
                  <a:lnTo>
                    <a:pt x="14" y="120"/>
                  </a:lnTo>
                  <a:lnTo>
                    <a:pt x="14" y="119"/>
                  </a:lnTo>
                  <a:lnTo>
                    <a:pt x="12" y="118"/>
                  </a:lnTo>
                  <a:lnTo>
                    <a:pt x="12" y="117"/>
                  </a:lnTo>
                  <a:lnTo>
                    <a:pt x="12" y="116"/>
                  </a:lnTo>
                  <a:lnTo>
                    <a:pt x="12" y="115"/>
                  </a:lnTo>
                  <a:lnTo>
                    <a:pt x="11" y="113"/>
                  </a:lnTo>
                  <a:lnTo>
                    <a:pt x="10" y="113"/>
                  </a:lnTo>
                  <a:lnTo>
                    <a:pt x="10" y="111"/>
                  </a:lnTo>
                  <a:lnTo>
                    <a:pt x="9" y="110"/>
                  </a:lnTo>
                  <a:lnTo>
                    <a:pt x="9" y="108"/>
                  </a:lnTo>
                  <a:lnTo>
                    <a:pt x="7" y="105"/>
                  </a:lnTo>
                  <a:lnTo>
                    <a:pt x="6" y="102"/>
                  </a:lnTo>
                  <a:lnTo>
                    <a:pt x="6" y="99"/>
                  </a:lnTo>
                  <a:lnTo>
                    <a:pt x="4" y="96"/>
                  </a:lnTo>
                  <a:lnTo>
                    <a:pt x="4" y="94"/>
                  </a:lnTo>
                  <a:lnTo>
                    <a:pt x="3" y="91"/>
                  </a:lnTo>
                  <a:lnTo>
                    <a:pt x="1" y="89"/>
                  </a:lnTo>
                  <a:lnTo>
                    <a:pt x="1" y="86"/>
                  </a:lnTo>
                  <a:lnTo>
                    <a:pt x="1" y="85"/>
                  </a:lnTo>
                  <a:lnTo>
                    <a:pt x="1" y="84"/>
                  </a:lnTo>
                  <a:lnTo>
                    <a:pt x="1" y="83"/>
                  </a:lnTo>
                  <a:lnTo>
                    <a:pt x="1" y="82"/>
                  </a:lnTo>
                  <a:lnTo>
                    <a:pt x="1" y="80"/>
                  </a:lnTo>
                  <a:lnTo>
                    <a:pt x="1" y="79"/>
                  </a:lnTo>
                  <a:lnTo>
                    <a:pt x="1" y="78"/>
                  </a:lnTo>
                  <a:lnTo>
                    <a:pt x="1" y="77"/>
                  </a:lnTo>
                  <a:lnTo>
                    <a:pt x="1" y="75"/>
                  </a:lnTo>
                  <a:lnTo>
                    <a:pt x="1" y="74"/>
                  </a:lnTo>
                  <a:lnTo>
                    <a:pt x="1" y="72"/>
                  </a:lnTo>
                  <a:lnTo>
                    <a:pt x="1" y="70"/>
                  </a:lnTo>
                  <a:lnTo>
                    <a:pt x="1" y="68"/>
                  </a:lnTo>
                  <a:lnTo>
                    <a:pt x="1" y="66"/>
                  </a:lnTo>
                  <a:lnTo>
                    <a:pt x="1" y="65"/>
                  </a:lnTo>
                  <a:lnTo>
                    <a:pt x="1" y="63"/>
                  </a:lnTo>
                  <a:lnTo>
                    <a:pt x="1" y="62"/>
                  </a:lnTo>
                  <a:lnTo>
                    <a:pt x="1" y="60"/>
                  </a:lnTo>
                  <a:lnTo>
                    <a:pt x="1" y="59"/>
                  </a:lnTo>
                  <a:lnTo>
                    <a:pt x="1" y="57"/>
                  </a:lnTo>
                  <a:lnTo>
                    <a:pt x="1" y="56"/>
                  </a:lnTo>
                  <a:lnTo>
                    <a:pt x="1" y="54"/>
                  </a:lnTo>
                  <a:lnTo>
                    <a:pt x="1" y="53"/>
                  </a:lnTo>
                  <a:lnTo>
                    <a:pt x="1" y="51"/>
                  </a:lnTo>
                  <a:lnTo>
                    <a:pt x="1" y="48"/>
                  </a:lnTo>
                  <a:lnTo>
                    <a:pt x="1" y="45"/>
                  </a:lnTo>
                  <a:lnTo>
                    <a:pt x="1" y="43"/>
                  </a:lnTo>
                  <a:lnTo>
                    <a:pt x="1" y="40"/>
                  </a:lnTo>
                  <a:lnTo>
                    <a:pt x="1" y="38"/>
                  </a:lnTo>
                  <a:lnTo>
                    <a:pt x="1" y="35"/>
                  </a:lnTo>
                  <a:lnTo>
                    <a:pt x="1" y="32"/>
                  </a:lnTo>
                  <a:lnTo>
                    <a:pt x="2" y="30"/>
                  </a:lnTo>
                  <a:lnTo>
                    <a:pt x="1" y="29"/>
                  </a:lnTo>
                  <a:lnTo>
                    <a:pt x="1" y="28"/>
                  </a:lnTo>
                  <a:lnTo>
                    <a:pt x="0" y="28"/>
                  </a:lnTo>
                  <a:lnTo>
                    <a:pt x="0" y="24"/>
                  </a:lnTo>
                  <a:lnTo>
                    <a:pt x="0" y="21"/>
                  </a:lnTo>
                  <a:lnTo>
                    <a:pt x="1" y="17"/>
                  </a:lnTo>
                  <a:lnTo>
                    <a:pt x="1" y="14"/>
                  </a:lnTo>
                  <a:lnTo>
                    <a:pt x="1" y="11"/>
                  </a:lnTo>
                  <a:lnTo>
                    <a:pt x="1" y="7"/>
                  </a:lnTo>
                  <a:lnTo>
                    <a:pt x="1" y="4"/>
                  </a:lnTo>
                  <a:lnTo>
                    <a:pt x="1" y="0"/>
                  </a:lnTo>
                  <a:lnTo>
                    <a:pt x="2" y="0"/>
                  </a:lnTo>
                  <a:lnTo>
                    <a:pt x="2" y="1"/>
                  </a:lnTo>
                  <a:lnTo>
                    <a:pt x="3" y="1"/>
                  </a:lnTo>
                  <a:lnTo>
                    <a:pt x="4" y="1"/>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29" name="Freeform 300"/>
            <p:cNvSpPr>
              <a:spLocks/>
            </p:cNvSpPr>
            <p:nvPr/>
          </p:nvSpPr>
          <p:spPr bwMode="auto">
            <a:xfrm>
              <a:off x="3543" y="2615"/>
              <a:ext cx="51" cy="72"/>
            </a:xfrm>
            <a:custGeom>
              <a:avLst/>
              <a:gdLst>
                <a:gd name="T0" fmla="*/ 5 w 51"/>
                <a:gd name="T1" fmla="*/ 19 h 72"/>
                <a:gd name="T2" fmla="*/ 3 w 51"/>
                <a:gd name="T3" fmla="*/ 32 h 72"/>
                <a:gd name="T4" fmla="*/ 0 w 51"/>
                <a:gd name="T5" fmla="*/ 51 h 72"/>
                <a:gd name="T6" fmla="*/ 0 w 51"/>
                <a:gd name="T7" fmla="*/ 65 h 72"/>
                <a:gd name="T8" fmla="*/ 1 w 51"/>
                <a:gd name="T9" fmla="*/ 68 h 72"/>
                <a:gd name="T10" fmla="*/ 16 w 51"/>
                <a:gd name="T11" fmla="*/ 70 h 72"/>
                <a:gd name="T12" fmla="*/ 24 w 51"/>
                <a:gd name="T13" fmla="*/ 71 h 72"/>
                <a:gd name="T14" fmla="*/ 34 w 51"/>
                <a:gd name="T15" fmla="*/ 70 h 72"/>
                <a:gd name="T16" fmla="*/ 44 w 51"/>
                <a:gd name="T17" fmla="*/ 68 h 72"/>
                <a:gd name="T18" fmla="*/ 45 w 51"/>
                <a:gd name="T19" fmla="*/ 48 h 72"/>
                <a:gd name="T20" fmla="*/ 48 w 51"/>
                <a:gd name="T21" fmla="*/ 28 h 72"/>
                <a:gd name="T22" fmla="*/ 48 w 51"/>
                <a:gd name="T23" fmla="*/ 16 h 72"/>
                <a:gd name="T24" fmla="*/ 50 w 51"/>
                <a:gd name="T25" fmla="*/ 14 h 72"/>
                <a:gd name="T26" fmla="*/ 49 w 51"/>
                <a:gd name="T27" fmla="*/ 0 h 72"/>
                <a:gd name="T28" fmla="*/ 41 w 51"/>
                <a:gd name="T29" fmla="*/ 3 h 72"/>
                <a:gd name="T30" fmla="*/ 24 w 51"/>
                <a:gd name="T31" fmla="*/ 7 h 72"/>
                <a:gd name="T32" fmla="*/ 12 w 51"/>
                <a:gd name="T33" fmla="*/ 5 h 72"/>
                <a:gd name="T34" fmla="*/ 3 w 51"/>
                <a:gd name="T35" fmla="*/ 3 h 72"/>
                <a:gd name="T36" fmla="*/ 3 w 51"/>
                <a:gd name="T37" fmla="*/ 13 h 72"/>
                <a:gd name="T38" fmla="*/ 2 w 51"/>
                <a:gd name="T39" fmla="*/ 19 h 72"/>
                <a:gd name="T40" fmla="*/ 5 w 51"/>
                <a:gd name="T41" fmla="*/ 19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72"/>
                <a:gd name="T65" fmla="*/ 51 w 51"/>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72">
                  <a:moveTo>
                    <a:pt x="5" y="19"/>
                  </a:moveTo>
                  <a:lnTo>
                    <a:pt x="3" y="32"/>
                  </a:lnTo>
                  <a:lnTo>
                    <a:pt x="0" y="51"/>
                  </a:lnTo>
                  <a:lnTo>
                    <a:pt x="0" y="65"/>
                  </a:lnTo>
                  <a:lnTo>
                    <a:pt x="1" y="68"/>
                  </a:lnTo>
                  <a:lnTo>
                    <a:pt x="16" y="70"/>
                  </a:lnTo>
                  <a:lnTo>
                    <a:pt x="24" y="71"/>
                  </a:lnTo>
                  <a:lnTo>
                    <a:pt x="34" y="70"/>
                  </a:lnTo>
                  <a:lnTo>
                    <a:pt x="44" y="68"/>
                  </a:lnTo>
                  <a:lnTo>
                    <a:pt x="45" y="48"/>
                  </a:lnTo>
                  <a:lnTo>
                    <a:pt x="48" y="28"/>
                  </a:lnTo>
                  <a:lnTo>
                    <a:pt x="48" y="16"/>
                  </a:lnTo>
                  <a:lnTo>
                    <a:pt x="50" y="14"/>
                  </a:lnTo>
                  <a:lnTo>
                    <a:pt x="49" y="0"/>
                  </a:lnTo>
                  <a:lnTo>
                    <a:pt x="41" y="3"/>
                  </a:lnTo>
                  <a:lnTo>
                    <a:pt x="24" y="7"/>
                  </a:lnTo>
                  <a:lnTo>
                    <a:pt x="12" y="5"/>
                  </a:lnTo>
                  <a:lnTo>
                    <a:pt x="3" y="3"/>
                  </a:lnTo>
                  <a:lnTo>
                    <a:pt x="3" y="13"/>
                  </a:lnTo>
                  <a:lnTo>
                    <a:pt x="2" y="19"/>
                  </a:lnTo>
                  <a:lnTo>
                    <a:pt x="5" y="19"/>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30" name="Freeform 301"/>
            <p:cNvSpPr>
              <a:spLocks/>
            </p:cNvSpPr>
            <p:nvPr/>
          </p:nvSpPr>
          <p:spPr bwMode="auto">
            <a:xfrm>
              <a:off x="3537" y="2830"/>
              <a:ext cx="17" cy="17"/>
            </a:xfrm>
            <a:custGeom>
              <a:avLst/>
              <a:gdLst>
                <a:gd name="T0" fmla="*/ 12 w 17"/>
                <a:gd name="T1" fmla="*/ 16 h 17"/>
                <a:gd name="T2" fmla="*/ 10 w 17"/>
                <a:gd name="T3" fmla="*/ 16 h 17"/>
                <a:gd name="T4" fmla="*/ 9 w 17"/>
                <a:gd name="T5" fmla="*/ 16 h 17"/>
                <a:gd name="T6" fmla="*/ 9 w 17"/>
                <a:gd name="T7" fmla="*/ 16 h 17"/>
                <a:gd name="T8" fmla="*/ 7 w 17"/>
                <a:gd name="T9" fmla="*/ 15 h 17"/>
                <a:gd name="T10" fmla="*/ 7 w 17"/>
                <a:gd name="T11" fmla="*/ 15 h 17"/>
                <a:gd name="T12" fmla="*/ 5 w 17"/>
                <a:gd name="T13" fmla="*/ 15 h 17"/>
                <a:gd name="T14" fmla="*/ 4 w 17"/>
                <a:gd name="T15" fmla="*/ 13 h 17"/>
                <a:gd name="T16" fmla="*/ 4 w 17"/>
                <a:gd name="T17" fmla="*/ 12 h 17"/>
                <a:gd name="T18" fmla="*/ 3 w 17"/>
                <a:gd name="T19" fmla="*/ 12 h 17"/>
                <a:gd name="T20" fmla="*/ 3 w 17"/>
                <a:gd name="T21" fmla="*/ 11 h 17"/>
                <a:gd name="T22" fmla="*/ 2 w 17"/>
                <a:gd name="T23" fmla="*/ 9 h 17"/>
                <a:gd name="T24" fmla="*/ 2 w 17"/>
                <a:gd name="T25" fmla="*/ 8 h 17"/>
                <a:gd name="T26" fmla="*/ 1 w 17"/>
                <a:gd name="T27" fmla="*/ 7 h 17"/>
                <a:gd name="T28" fmla="*/ 1 w 17"/>
                <a:gd name="T29" fmla="*/ 5 h 17"/>
                <a:gd name="T30" fmla="*/ 1 w 17"/>
                <a:gd name="T31" fmla="*/ 4 h 17"/>
                <a:gd name="T32" fmla="*/ 0 w 17"/>
                <a:gd name="T33" fmla="*/ 3 h 17"/>
                <a:gd name="T34" fmla="*/ 1 w 17"/>
                <a:gd name="T35" fmla="*/ 3 h 17"/>
                <a:gd name="T36" fmla="*/ 1 w 17"/>
                <a:gd name="T37" fmla="*/ 3 h 17"/>
                <a:gd name="T38" fmla="*/ 1 w 17"/>
                <a:gd name="T39" fmla="*/ 1 h 17"/>
                <a:gd name="T40" fmla="*/ 1 w 17"/>
                <a:gd name="T41" fmla="*/ 1 h 17"/>
                <a:gd name="T42" fmla="*/ 1 w 17"/>
                <a:gd name="T43" fmla="*/ 1 h 17"/>
                <a:gd name="T44" fmla="*/ 1 w 17"/>
                <a:gd name="T45" fmla="*/ 0 h 17"/>
                <a:gd name="T46" fmla="*/ 1 w 17"/>
                <a:gd name="T47" fmla="*/ 0 h 17"/>
                <a:gd name="T48" fmla="*/ 1 w 17"/>
                <a:gd name="T49" fmla="*/ 0 h 17"/>
                <a:gd name="T50" fmla="*/ 2 w 17"/>
                <a:gd name="T51" fmla="*/ 3 h 17"/>
                <a:gd name="T52" fmla="*/ 2 w 17"/>
                <a:gd name="T53" fmla="*/ 4 h 17"/>
                <a:gd name="T54" fmla="*/ 3 w 17"/>
                <a:gd name="T55" fmla="*/ 5 h 17"/>
                <a:gd name="T56" fmla="*/ 4 w 17"/>
                <a:gd name="T57" fmla="*/ 7 h 17"/>
                <a:gd name="T58" fmla="*/ 4 w 17"/>
                <a:gd name="T59" fmla="*/ 8 h 17"/>
                <a:gd name="T60" fmla="*/ 5 w 17"/>
                <a:gd name="T61" fmla="*/ 9 h 17"/>
                <a:gd name="T62" fmla="*/ 6 w 17"/>
                <a:gd name="T63" fmla="*/ 9 h 17"/>
                <a:gd name="T64" fmla="*/ 7 w 17"/>
                <a:gd name="T65" fmla="*/ 11 h 17"/>
                <a:gd name="T66" fmla="*/ 8 w 17"/>
                <a:gd name="T67" fmla="*/ 12 h 17"/>
                <a:gd name="T68" fmla="*/ 9 w 17"/>
                <a:gd name="T69" fmla="*/ 12 h 17"/>
                <a:gd name="T70" fmla="*/ 10 w 17"/>
                <a:gd name="T71" fmla="*/ 13 h 17"/>
                <a:gd name="T72" fmla="*/ 12 w 17"/>
                <a:gd name="T73" fmla="*/ 15 h 17"/>
                <a:gd name="T74" fmla="*/ 12 w 17"/>
                <a:gd name="T75" fmla="*/ 15 h 17"/>
                <a:gd name="T76" fmla="*/ 14 w 17"/>
                <a:gd name="T77" fmla="*/ 16 h 17"/>
                <a:gd name="T78" fmla="*/ 15 w 17"/>
                <a:gd name="T79" fmla="*/ 16 h 17"/>
                <a:gd name="T80" fmla="*/ 16 w 17"/>
                <a:gd name="T81" fmla="*/ 16 h 17"/>
                <a:gd name="T82" fmla="*/ 15 w 17"/>
                <a:gd name="T83" fmla="*/ 16 h 17"/>
                <a:gd name="T84" fmla="*/ 15 w 17"/>
                <a:gd name="T85" fmla="*/ 16 h 17"/>
                <a:gd name="T86" fmla="*/ 14 w 17"/>
                <a:gd name="T87" fmla="*/ 16 h 17"/>
                <a:gd name="T88" fmla="*/ 14 w 17"/>
                <a:gd name="T89" fmla="*/ 16 h 17"/>
                <a:gd name="T90" fmla="*/ 13 w 17"/>
                <a:gd name="T91" fmla="*/ 16 h 17"/>
                <a:gd name="T92" fmla="*/ 12 w 17"/>
                <a:gd name="T93" fmla="*/ 16 h 17"/>
                <a:gd name="T94" fmla="*/ 12 w 17"/>
                <a:gd name="T95" fmla="*/ 16 h 17"/>
                <a:gd name="T96" fmla="*/ 12 w 17"/>
                <a:gd name="T97" fmla="*/ 1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17"/>
                <a:gd name="T149" fmla="*/ 17 w 17"/>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17">
                  <a:moveTo>
                    <a:pt x="12" y="16"/>
                  </a:moveTo>
                  <a:lnTo>
                    <a:pt x="10" y="16"/>
                  </a:lnTo>
                  <a:lnTo>
                    <a:pt x="9" y="16"/>
                  </a:lnTo>
                  <a:lnTo>
                    <a:pt x="7" y="15"/>
                  </a:lnTo>
                  <a:lnTo>
                    <a:pt x="5" y="15"/>
                  </a:lnTo>
                  <a:lnTo>
                    <a:pt x="4" y="13"/>
                  </a:lnTo>
                  <a:lnTo>
                    <a:pt x="4" y="12"/>
                  </a:lnTo>
                  <a:lnTo>
                    <a:pt x="3" y="12"/>
                  </a:lnTo>
                  <a:lnTo>
                    <a:pt x="3" y="11"/>
                  </a:lnTo>
                  <a:lnTo>
                    <a:pt x="2" y="9"/>
                  </a:lnTo>
                  <a:lnTo>
                    <a:pt x="2" y="8"/>
                  </a:lnTo>
                  <a:lnTo>
                    <a:pt x="1" y="7"/>
                  </a:lnTo>
                  <a:lnTo>
                    <a:pt x="1" y="5"/>
                  </a:lnTo>
                  <a:lnTo>
                    <a:pt x="1" y="4"/>
                  </a:lnTo>
                  <a:lnTo>
                    <a:pt x="0" y="3"/>
                  </a:lnTo>
                  <a:lnTo>
                    <a:pt x="1" y="3"/>
                  </a:lnTo>
                  <a:lnTo>
                    <a:pt x="1" y="1"/>
                  </a:lnTo>
                  <a:lnTo>
                    <a:pt x="1" y="0"/>
                  </a:lnTo>
                  <a:lnTo>
                    <a:pt x="2" y="3"/>
                  </a:lnTo>
                  <a:lnTo>
                    <a:pt x="2" y="4"/>
                  </a:lnTo>
                  <a:lnTo>
                    <a:pt x="3" y="5"/>
                  </a:lnTo>
                  <a:lnTo>
                    <a:pt x="4" y="7"/>
                  </a:lnTo>
                  <a:lnTo>
                    <a:pt x="4" y="8"/>
                  </a:lnTo>
                  <a:lnTo>
                    <a:pt x="5" y="9"/>
                  </a:lnTo>
                  <a:lnTo>
                    <a:pt x="6" y="9"/>
                  </a:lnTo>
                  <a:lnTo>
                    <a:pt x="7" y="11"/>
                  </a:lnTo>
                  <a:lnTo>
                    <a:pt x="8" y="12"/>
                  </a:lnTo>
                  <a:lnTo>
                    <a:pt x="9" y="12"/>
                  </a:lnTo>
                  <a:lnTo>
                    <a:pt x="10" y="13"/>
                  </a:lnTo>
                  <a:lnTo>
                    <a:pt x="12" y="15"/>
                  </a:lnTo>
                  <a:lnTo>
                    <a:pt x="14" y="16"/>
                  </a:lnTo>
                  <a:lnTo>
                    <a:pt x="15" y="16"/>
                  </a:lnTo>
                  <a:lnTo>
                    <a:pt x="16" y="16"/>
                  </a:lnTo>
                  <a:lnTo>
                    <a:pt x="15" y="16"/>
                  </a:lnTo>
                  <a:lnTo>
                    <a:pt x="14" y="16"/>
                  </a:lnTo>
                  <a:lnTo>
                    <a:pt x="13" y="16"/>
                  </a:lnTo>
                  <a:lnTo>
                    <a:pt x="12" y="16"/>
                  </a:lnTo>
                </a:path>
              </a:pathLst>
            </a:custGeom>
            <a:solidFill>
              <a:srgbClr val="6666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31" name="Freeform 302"/>
            <p:cNvSpPr>
              <a:spLocks/>
            </p:cNvSpPr>
            <p:nvPr/>
          </p:nvSpPr>
          <p:spPr bwMode="auto">
            <a:xfrm>
              <a:off x="3506" y="2754"/>
              <a:ext cx="35" cy="23"/>
            </a:xfrm>
            <a:custGeom>
              <a:avLst/>
              <a:gdLst>
                <a:gd name="T0" fmla="*/ 1 w 35"/>
                <a:gd name="T1" fmla="*/ 22 h 23"/>
                <a:gd name="T2" fmla="*/ 6 w 35"/>
                <a:gd name="T3" fmla="*/ 20 h 23"/>
                <a:gd name="T4" fmla="*/ 10 w 35"/>
                <a:gd name="T5" fmla="*/ 18 h 23"/>
                <a:gd name="T6" fmla="*/ 14 w 35"/>
                <a:gd name="T7" fmla="*/ 16 h 23"/>
                <a:gd name="T8" fmla="*/ 18 w 35"/>
                <a:gd name="T9" fmla="*/ 14 h 23"/>
                <a:gd name="T10" fmla="*/ 21 w 35"/>
                <a:gd name="T11" fmla="*/ 13 h 23"/>
                <a:gd name="T12" fmla="*/ 24 w 35"/>
                <a:gd name="T13" fmla="*/ 10 h 23"/>
                <a:gd name="T14" fmla="*/ 27 w 35"/>
                <a:gd name="T15" fmla="*/ 8 h 23"/>
                <a:gd name="T16" fmla="*/ 29 w 35"/>
                <a:gd name="T17" fmla="*/ 6 h 23"/>
                <a:gd name="T18" fmla="*/ 30 w 35"/>
                <a:gd name="T19" fmla="*/ 5 h 23"/>
                <a:gd name="T20" fmla="*/ 32 w 35"/>
                <a:gd name="T21" fmla="*/ 3 h 23"/>
                <a:gd name="T22" fmla="*/ 33 w 35"/>
                <a:gd name="T23" fmla="*/ 1 h 23"/>
                <a:gd name="T24" fmla="*/ 34 w 35"/>
                <a:gd name="T25" fmla="*/ 2 h 23"/>
                <a:gd name="T26" fmla="*/ 33 w 35"/>
                <a:gd name="T27" fmla="*/ 3 h 23"/>
                <a:gd name="T28" fmla="*/ 33 w 35"/>
                <a:gd name="T29" fmla="*/ 6 h 23"/>
                <a:gd name="T30" fmla="*/ 33 w 35"/>
                <a:gd name="T31" fmla="*/ 7 h 23"/>
                <a:gd name="T32" fmla="*/ 32 w 35"/>
                <a:gd name="T33" fmla="*/ 9 h 23"/>
                <a:gd name="T34" fmla="*/ 33 w 35"/>
                <a:gd name="T35" fmla="*/ 9 h 23"/>
                <a:gd name="T36" fmla="*/ 33 w 35"/>
                <a:gd name="T37" fmla="*/ 9 h 23"/>
                <a:gd name="T38" fmla="*/ 33 w 35"/>
                <a:gd name="T39" fmla="*/ 10 h 23"/>
                <a:gd name="T40" fmla="*/ 33 w 35"/>
                <a:gd name="T41" fmla="*/ 10 h 23"/>
                <a:gd name="T42" fmla="*/ 30 w 35"/>
                <a:gd name="T43" fmla="*/ 11 h 23"/>
                <a:gd name="T44" fmla="*/ 29 w 35"/>
                <a:gd name="T45" fmla="*/ 11 h 23"/>
                <a:gd name="T46" fmla="*/ 27 w 35"/>
                <a:gd name="T47" fmla="*/ 11 h 23"/>
                <a:gd name="T48" fmla="*/ 25 w 35"/>
                <a:gd name="T49" fmla="*/ 12 h 23"/>
                <a:gd name="T50" fmla="*/ 22 w 35"/>
                <a:gd name="T51" fmla="*/ 14 h 23"/>
                <a:gd name="T52" fmla="*/ 19 w 35"/>
                <a:gd name="T53" fmla="*/ 16 h 23"/>
                <a:gd name="T54" fmla="*/ 16 w 35"/>
                <a:gd name="T55" fmla="*/ 17 h 23"/>
                <a:gd name="T56" fmla="*/ 13 w 35"/>
                <a:gd name="T57" fmla="*/ 19 h 23"/>
                <a:gd name="T58" fmla="*/ 9 w 35"/>
                <a:gd name="T59" fmla="*/ 20 h 23"/>
                <a:gd name="T60" fmla="*/ 6 w 35"/>
                <a:gd name="T61" fmla="*/ 21 h 23"/>
                <a:gd name="T62" fmla="*/ 1 w 35"/>
                <a:gd name="T63" fmla="*/ 22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23"/>
                <a:gd name="T98" fmla="*/ 35 w 35"/>
                <a:gd name="T99" fmla="*/ 23 h 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23">
                  <a:moveTo>
                    <a:pt x="0" y="22"/>
                  </a:moveTo>
                  <a:lnTo>
                    <a:pt x="1" y="22"/>
                  </a:lnTo>
                  <a:lnTo>
                    <a:pt x="4" y="21"/>
                  </a:lnTo>
                  <a:lnTo>
                    <a:pt x="6" y="20"/>
                  </a:lnTo>
                  <a:lnTo>
                    <a:pt x="8" y="19"/>
                  </a:lnTo>
                  <a:lnTo>
                    <a:pt x="10" y="18"/>
                  </a:lnTo>
                  <a:lnTo>
                    <a:pt x="12" y="17"/>
                  </a:lnTo>
                  <a:lnTo>
                    <a:pt x="14" y="16"/>
                  </a:lnTo>
                  <a:lnTo>
                    <a:pt x="16" y="16"/>
                  </a:lnTo>
                  <a:lnTo>
                    <a:pt x="18" y="14"/>
                  </a:lnTo>
                  <a:lnTo>
                    <a:pt x="19" y="13"/>
                  </a:lnTo>
                  <a:lnTo>
                    <a:pt x="21" y="13"/>
                  </a:lnTo>
                  <a:lnTo>
                    <a:pt x="23" y="12"/>
                  </a:lnTo>
                  <a:lnTo>
                    <a:pt x="24" y="10"/>
                  </a:lnTo>
                  <a:lnTo>
                    <a:pt x="26" y="9"/>
                  </a:lnTo>
                  <a:lnTo>
                    <a:pt x="27" y="8"/>
                  </a:lnTo>
                  <a:lnTo>
                    <a:pt x="29" y="7"/>
                  </a:lnTo>
                  <a:lnTo>
                    <a:pt x="29" y="6"/>
                  </a:lnTo>
                  <a:lnTo>
                    <a:pt x="30" y="6"/>
                  </a:lnTo>
                  <a:lnTo>
                    <a:pt x="30" y="5"/>
                  </a:lnTo>
                  <a:lnTo>
                    <a:pt x="31" y="4"/>
                  </a:lnTo>
                  <a:lnTo>
                    <a:pt x="32" y="3"/>
                  </a:lnTo>
                  <a:lnTo>
                    <a:pt x="33" y="3"/>
                  </a:lnTo>
                  <a:lnTo>
                    <a:pt x="33" y="1"/>
                  </a:lnTo>
                  <a:lnTo>
                    <a:pt x="34" y="0"/>
                  </a:lnTo>
                  <a:lnTo>
                    <a:pt x="34" y="2"/>
                  </a:lnTo>
                  <a:lnTo>
                    <a:pt x="33" y="3"/>
                  </a:lnTo>
                  <a:lnTo>
                    <a:pt x="33" y="5"/>
                  </a:lnTo>
                  <a:lnTo>
                    <a:pt x="33" y="6"/>
                  </a:lnTo>
                  <a:lnTo>
                    <a:pt x="33" y="7"/>
                  </a:lnTo>
                  <a:lnTo>
                    <a:pt x="32" y="8"/>
                  </a:lnTo>
                  <a:lnTo>
                    <a:pt x="32" y="9"/>
                  </a:lnTo>
                  <a:lnTo>
                    <a:pt x="33" y="9"/>
                  </a:lnTo>
                  <a:lnTo>
                    <a:pt x="33" y="10"/>
                  </a:lnTo>
                  <a:lnTo>
                    <a:pt x="31" y="10"/>
                  </a:lnTo>
                  <a:lnTo>
                    <a:pt x="30" y="11"/>
                  </a:lnTo>
                  <a:lnTo>
                    <a:pt x="29" y="11"/>
                  </a:lnTo>
                  <a:lnTo>
                    <a:pt x="28" y="11"/>
                  </a:lnTo>
                  <a:lnTo>
                    <a:pt x="27" y="11"/>
                  </a:lnTo>
                  <a:lnTo>
                    <a:pt x="26" y="11"/>
                  </a:lnTo>
                  <a:lnTo>
                    <a:pt x="25" y="12"/>
                  </a:lnTo>
                  <a:lnTo>
                    <a:pt x="23" y="13"/>
                  </a:lnTo>
                  <a:lnTo>
                    <a:pt x="22" y="14"/>
                  </a:lnTo>
                  <a:lnTo>
                    <a:pt x="21" y="15"/>
                  </a:lnTo>
                  <a:lnTo>
                    <a:pt x="19" y="16"/>
                  </a:lnTo>
                  <a:lnTo>
                    <a:pt x="18" y="16"/>
                  </a:lnTo>
                  <a:lnTo>
                    <a:pt x="16" y="17"/>
                  </a:lnTo>
                  <a:lnTo>
                    <a:pt x="15" y="18"/>
                  </a:lnTo>
                  <a:lnTo>
                    <a:pt x="13" y="19"/>
                  </a:lnTo>
                  <a:lnTo>
                    <a:pt x="11" y="19"/>
                  </a:lnTo>
                  <a:lnTo>
                    <a:pt x="9" y="20"/>
                  </a:lnTo>
                  <a:lnTo>
                    <a:pt x="8" y="20"/>
                  </a:lnTo>
                  <a:lnTo>
                    <a:pt x="6" y="21"/>
                  </a:lnTo>
                  <a:lnTo>
                    <a:pt x="4" y="22"/>
                  </a:lnTo>
                  <a:lnTo>
                    <a:pt x="1" y="22"/>
                  </a:lnTo>
                  <a:lnTo>
                    <a:pt x="0" y="22"/>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32" name="Freeform 303"/>
            <p:cNvSpPr>
              <a:spLocks/>
            </p:cNvSpPr>
            <p:nvPr/>
          </p:nvSpPr>
          <p:spPr bwMode="auto">
            <a:xfrm>
              <a:off x="3537" y="2832"/>
              <a:ext cx="17" cy="17"/>
            </a:xfrm>
            <a:custGeom>
              <a:avLst/>
              <a:gdLst>
                <a:gd name="T0" fmla="*/ 12 w 17"/>
                <a:gd name="T1" fmla="*/ 14 h 17"/>
                <a:gd name="T2" fmla="*/ 11 w 17"/>
                <a:gd name="T3" fmla="*/ 14 h 17"/>
                <a:gd name="T4" fmla="*/ 10 w 17"/>
                <a:gd name="T5" fmla="*/ 14 h 17"/>
                <a:gd name="T6" fmla="*/ 9 w 17"/>
                <a:gd name="T7" fmla="*/ 14 h 17"/>
                <a:gd name="T8" fmla="*/ 8 w 17"/>
                <a:gd name="T9" fmla="*/ 14 h 17"/>
                <a:gd name="T10" fmla="*/ 7 w 17"/>
                <a:gd name="T11" fmla="*/ 14 h 17"/>
                <a:gd name="T12" fmla="*/ 6 w 17"/>
                <a:gd name="T13" fmla="*/ 13 h 17"/>
                <a:gd name="T14" fmla="*/ 5 w 17"/>
                <a:gd name="T15" fmla="*/ 13 h 17"/>
                <a:gd name="T16" fmla="*/ 4 w 17"/>
                <a:gd name="T17" fmla="*/ 11 h 17"/>
                <a:gd name="T18" fmla="*/ 4 w 17"/>
                <a:gd name="T19" fmla="*/ 11 h 17"/>
                <a:gd name="T20" fmla="*/ 3 w 17"/>
                <a:gd name="T21" fmla="*/ 10 h 17"/>
                <a:gd name="T22" fmla="*/ 3 w 17"/>
                <a:gd name="T23" fmla="*/ 10 h 17"/>
                <a:gd name="T24" fmla="*/ 2 w 17"/>
                <a:gd name="T25" fmla="*/ 10 h 17"/>
                <a:gd name="T26" fmla="*/ 2 w 17"/>
                <a:gd name="T27" fmla="*/ 8 h 17"/>
                <a:gd name="T28" fmla="*/ 1 w 17"/>
                <a:gd name="T29" fmla="*/ 8 h 17"/>
                <a:gd name="T30" fmla="*/ 1 w 17"/>
                <a:gd name="T31" fmla="*/ 7 h 17"/>
                <a:gd name="T32" fmla="*/ 0 w 17"/>
                <a:gd name="T33" fmla="*/ 6 h 17"/>
                <a:gd name="T34" fmla="*/ 0 w 17"/>
                <a:gd name="T35" fmla="*/ 4 h 17"/>
                <a:gd name="T36" fmla="*/ 0 w 17"/>
                <a:gd name="T37" fmla="*/ 4 h 17"/>
                <a:gd name="T38" fmla="*/ 0 w 17"/>
                <a:gd name="T39" fmla="*/ 3 h 17"/>
                <a:gd name="T40" fmla="*/ 0 w 17"/>
                <a:gd name="T41" fmla="*/ 3 h 17"/>
                <a:gd name="T42" fmla="*/ 0 w 17"/>
                <a:gd name="T43" fmla="*/ 1 h 17"/>
                <a:gd name="T44" fmla="*/ 0 w 17"/>
                <a:gd name="T45" fmla="*/ 1 h 17"/>
                <a:gd name="T46" fmla="*/ 0 w 17"/>
                <a:gd name="T47" fmla="*/ 0 h 17"/>
                <a:gd name="T48" fmla="*/ 0 w 17"/>
                <a:gd name="T49" fmla="*/ 0 h 17"/>
                <a:gd name="T50" fmla="*/ 1 w 17"/>
                <a:gd name="T51" fmla="*/ 1 h 17"/>
                <a:gd name="T52" fmla="*/ 1 w 17"/>
                <a:gd name="T53" fmla="*/ 3 h 17"/>
                <a:gd name="T54" fmla="*/ 2 w 17"/>
                <a:gd name="T55" fmla="*/ 4 h 17"/>
                <a:gd name="T56" fmla="*/ 3 w 17"/>
                <a:gd name="T57" fmla="*/ 6 h 17"/>
                <a:gd name="T58" fmla="*/ 4 w 17"/>
                <a:gd name="T59" fmla="*/ 7 h 17"/>
                <a:gd name="T60" fmla="*/ 5 w 17"/>
                <a:gd name="T61" fmla="*/ 8 h 17"/>
                <a:gd name="T62" fmla="*/ 6 w 17"/>
                <a:gd name="T63" fmla="*/ 10 h 17"/>
                <a:gd name="T64" fmla="*/ 6 w 17"/>
                <a:gd name="T65" fmla="*/ 10 h 17"/>
                <a:gd name="T66" fmla="*/ 8 w 17"/>
                <a:gd name="T67" fmla="*/ 11 h 17"/>
                <a:gd name="T68" fmla="*/ 9 w 17"/>
                <a:gd name="T69" fmla="*/ 11 h 17"/>
                <a:gd name="T70" fmla="*/ 10 w 17"/>
                <a:gd name="T71" fmla="*/ 13 h 17"/>
                <a:gd name="T72" fmla="*/ 12 w 17"/>
                <a:gd name="T73" fmla="*/ 13 h 17"/>
                <a:gd name="T74" fmla="*/ 13 w 17"/>
                <a:gd name="T75" fmla="*/ 14 h 17"/>
                <a:gd name="T76" fmla="*/ 14 w 17"/>
                <a:gd name="T77" fmla="*/ 14 h 17"/>
                <a:gd name="T78" fmla="*/ 15 w 17"/>
                <a:gd name="T79" fmla="*/ 14 h 17"/>
                <a:gd name="T80" fmla="*/ 16 w 17"/>
                <a:gd name="T81" fmla="*/ 16 h 17"/>
                <a:gd name="T82" fmla="*/ 16 w 17"/>
                <a:gd name="T83" fmla="*/ 16 h 17"/>
                <a:gd name="T84" fmla="*/ 15 w 17"/>
                <a:gd name="T85" fmla="*/ 16 h 17"/>
                <a:gd name="T86" fmla="*/ 15 w 17"/>
                <a:gd name="T87" fmla="*/ 16 h 17"/>
                <a:gd name="T88" fmla="*/ 14 w 17"/>
                <a:gd name="T89" fmla="*/ 16 h 17"/>
                <a:gd name="T90" fmla="*/ 14 w 17"/>
                <a:gd name="T91" fmla="*/ 16 h 17"/>
                <a:gd name="T92" fmla="*/ 13 w 17"/>
                <a:gd name="T93" fmla="*/ 14 h 17"/>
                <a:gd name="T94" fmla="*/ 12 w 17"/>
                <a:gd name="T95" fmla="*/ 14 h 17"/>
                <a:gd name="T96" fmla="*/ 12 w 17"/>
                <a:gd name="T97" fmla="*/ 14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17"/>
                <a:gd name="T149" fmla="*/ 17 w 17"/>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17">
                  <a:moveTo>
                    <a:pt x="12" y="14"/>
                  </a:moveTo>
                  <a:lnTo>
                    <a:pt x="11" y="14"/>
                  </a:lnTo>
                  <a:lnTo>
                    <a:pt x="10" y="14"/>
                  </a:lnTo>
                  <a:lnTo>
                    <a:pt x="9" y="14"/>
                  </a:lnTo>
                  <a:lnTo>
                    <a:pt x="8" y="14"/>
                  </a:lnTo>
                  <a:lnTo>
                    <a:pt x="7" y="14"/>
                  </a:lnTo>
                  <a:lnTo>
                    <a:pt x="6" y="13"/>
                  </a:lnTo>
                  <a:lnTo>
                    <a:pt x="5" y="13"/>
                  </a:lnTo>
                  <a:lnTo>
                    <a:pt x="4" y="11"/>
                  </a:lnTo>
                  <a:lnTo>
                    <a:pt x="3" y="10"/>
                  </a:lnTo>
                  <a:lnTo>
                    <a:pt x="2" y="10"/>
                  </a:lnTo>
                  <a:lnTo>
                    <a:pt x="2" y="8"/>
                  </a:lnTo>
                  <a:lnTo>
                    <a:pt x="1" y="8"/>
                  </a:lnTo>
                  <a:lnTo>
                    <a:pt x="1" y="7"/>
                  </a:lnTo>
                  <a:lnTo>
                    <a:pt x="0" y="6"/>
                  </a:lnTo>
                  <a:lnTo>
                    <a:pt x="0" y="4"/>
                  </a:lnTo>
                  <a:lnTo>
                    <a:pt x="0" y="3"/>
                  </a:lnTo>
                  <a:lnTo>
                    <a:pt x="0" y="1"/>
                  </a:lnTo>
                  <a:lnTo>
                    <a:pt x="0" y="0"/>
                  </a:lnTo>
                  <a:lnTo>
                    <a:pt x="1" y="1"/>
                  </a:lnTo>
                  <a:lnTo>
                    <a:pt x="1" y="3"/>
                  </a:lnTo>
                  <a:lnTo>
                    <a:pt x="2" y="4"/>
                  </a:lnTo>
                  <a:lnTo>
                    <a:pt x="3" y="6"/>
                  </a:lnTo>
                  <a:lnTo>
                    <a:pt x="4" y="7"/>
                  </a:lnTo>
                  <a:lnTo>
                    <a:pt x="5" y="8"/>
                  </a:lnTo>
                  <a:lnTo>
                    <a:pt x="6" y="10"/>
                  </a:lnTo>
                  <a:lnTo>
                    <a:pt x="8" y="11"/>
                  </a:lnTo>
                  <a:lnTo>
                    <a:pt x="9" y="11"/>
                  </a:lnTo>
                  <a:lnTo>
                    <a:pt x="10" y="13"/>
                  </a:lnTo>
                  <a:lnTo>
                    <a:pt x="12" y="13"/>
                  </a:lnTo>
                  <a:lnTo>
                    <a:pt x="13" y="14"/>
                  </a:lnTo>
                  <a:lnTo>
                    <a:pt x="14" y="14"/>
                  </a:lnTo>
                  <a:lnTo>
                    <a:pt x="15" y="14"/>
                  </a:lnTo>
                  <a:lnTo>
                    <a:pt x="16" y="16"/>
                  </a:lnTo>
                  <a:lnTo>
                    <a:pt x="15" y="16"/>
                  </a:lnTo>
                  <a:lnTo>
                    <a:pt x="14" y="16"/>
                  </a:lnTo>
                  <a:lnTo>
                    <a:pt x="13" y="14"/>
                  </a:lnTo>
                  <a:lnTo>
                    <a:pt x="12" y="14"/>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33" name="Freeform 304"/>
            <p:cNvSpPr>
              <a:spLocks/>
            </p:cNvSpPr>
            <p:nvPr/>
          </p:nvSpPr>
          <p:spPr bwMode="auto">
            <a:xfrm>
              <a:off x="3542" y="2828"/>
              <a:ext cx="17" cy="17"/>
            </a:xfrm>
            <a:custGeom>
              <a:avLst/>
              <a:gdLst>
                <a:gd name="T0" fmla="*/ 13 w 17"/>
                <a:gd name="T1" fmla="*/ 16 h 17"/>
                <a:gd name="T2" fmla="*/ 11 w 17"/>
                <a:gd name="T3" fmla="*/ 12 h 17"/>
                <a:gd name="T4" fmla="*/ 9 w 17"/>
                <a:gd name="T5" fmla="*/ 12 h 17"/>
                <a:gd name="T6" fmla="*/ 7 w 17"/>
                <a:gd name="T7" fmla="*/ 9 h 17"/>
                <a:gd name="T8" fmla="*/ 7 w 17"/>
                <a:gd name="T9" fmla="*/ 6 h 17"/>
                <a:gd name="T10" fmla="*/ 5 w 17"/>
                <a:gd name="T11" fmla="*/ 6 h 17"/>
                <a:gd name="T12" fmla="*/ 4 w 17"/>
                <a:gd name="T13" fmla="*/ 3 h 17"/>
                <a:gd name="T14" fmla="*/ 2 w 17"/>
                <a:gd name="T15" fmla="*/ 3 h 17"/>
                <a:gd name="T16" fmla="*/ 0 w 17"/>
                <a:gd name="T17" fmla="*/ 0 h 17"/>
                <a:gd name="T18" fmla="*/ 2 w 17"/>
                <a:gd name="T19" fmla="*/ 0 h 17"/>
                <a:gd name="T20" fmla="*/ 2 w 17"/>
                <a:gd name="T21" fmla="*/ 0 h 17"/>
                <a:gd name="T22" fmla="*/ 2 w 17"/>
                <a:gd name="T23" fmla="*/ 0 h 17"/>
                <a:gd name="T24" fmla="*/ 4 w 17"/>
                <a:gd name="T25" fmla="*/ 0 h 17"/>
                <a:gd name="T26" fmla="*/ 5 w 17"/>
                <a:gd name="T27" fmla="*/ 0 h 17"/>
                <a:gd name="T28" fmla="*/ 5 w 17"/>
                <a:gd name="T29" fmla="*/ 0 h 17"/>
                <a:gd name="T30" fmla="*/ 7 w 17"/>
                <a:gd name="T31" fmla="*/ 0 h 17"/>
                <a:gd name="T32" fmla="*/ 7 w 17"/>
                <a:gd name="T33" fmla="*/ 0 h 17"/>
                <a:gd name="T34" fmla="*/ 9 w 17"/>
                <a:gd name="T35" fmla="*/ 0 h 17"/>
                <a:gd name="T36" fmla="*/ 11 w 17"/>
                <a:gd name="T37" fmla="*/ 0 h 17"/>
                <a:gd name="T38" fmla="*/ 13 w 17"/>
                <a:gd name="T39" fmla="*/ 3 h 17"/>
                <a:gd name="T40" fmla="*/ 14 w 17"/>
                <a:gd name="T41" fmla="*/ 3 h 17"/>
                <a:gd name="T42" fmla="*/ 16 w 17"/>
                <a:gd name="T43" fmla="*/ 6 h 17"/>
                <a:gd name="T44" fmla="*/ 16 w 17"/>
                <a:gd name="T45" fmla="*/ 9 h 17"/>
                <a:gd name="T46" fmla="*/ 16 w 17"/>
                <a:gd name="T47" fmla="*/ 12 h 17"/>
                <a:gd name="T48" fmla="*/ 16 w 17"/>
                <a:gd name="T49" fmla="*/ 16 h 17"/>
                <a:gd name="T50" fmla="*/ 16 w 17"/>
                <a:gd name="T51" fmla="*/ 16 h 17"/>
                <a:gd name="T52" fmla="*/ 16 w 17"/>
                <a:gd name="T53" fmla="*/ 16 h 17"/>
                <a:gd name="T54" fmla="*/ 14 w 17"/>
                <a:gd name="T55" fmla="*/ 16 h 17"/>
                <a:gd name="T56" fmla="*/ 14 w 17"/>
                <a:gd name="T57" fmla="*/ 16 h 17"/>
                <a:gd name="T58" fmla="*/ 14 w 17"/>
                <a:gd name="T59" fmla="*/ 16 h 17"/>
                <a:gd name="T60" fmla="*/ 14 w 17"/>
                <a:gd name="T61" fmla="*/ 16 h 17"/>
                <a:gd name="T62" fmla="*/ 13 w 17"/>
                <a:gd name="T63" fmla="*/ 16 h 17"/>
                <a:gd name="T64" fmla="*/ 13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3" y="16"/>
                  </a:moveTo>
                  <a:lnTo>
                    <a:pt x="11" y="12"/>
                  </a:lnTo>
                  <a:lnTo>
                    <a:pt x="9" y="12"/>
                  </a:lnTo>
                  <a:lnTo>
                    <a:pt x="7" y="9"/>
                  </a:lnTo>
                  <a:lnTo>
                    <a:pt x="7" y="6"/>
                  </a:lnTo>
                  <a:lnTo>
                    <a:pt x="5" y="6"/>
                  </a:lnTo>
                  <a:lnTo>
                    <a:pt x="4" y="3"/>
                  </a:lnTo>
                  <a:lnTo>
                    <a:pt x="2" y="3"/>
                  </a:lnTo>
                  <a:lnTo>
                    <a:pt x="0" y="0"/>
                  </a:lnTo>
                  <a:lnTo>
                    <a:pt x="2" y="0"/>
                  </a:lnTo>
                  <a:lnTo>
                    <a:pt x="4" y="0"/>
                  </a:lnTo>
                  <a:lnTo>
                    <a:pt x="5" y="0"/>
                  </a:lnTo>
                  <a:lnTo>
                    <a:pt x="7" y="0"/>
                  </a:lnTo>
                  <a:lnTo>
                    <a:pt x="9" y="0"/>
                  </a:lnTo>
                  <a:lnTo>
                    <a:pt x="11" y="0"/>
                  </a:lnTo>
                  <a:lnTo>
                    <a:pt x="13" y="3"/>
                  </a:lnTo>
                  <a:lnTo>
                    <a:pt x="14" y="3"/>
                  </a:lnTo>
                  <a:lnTo>
                    <a:pt x="16" y="6"/>
                  </a:lnTo>
                  <a:lnTo>
                    <a:pt x="16" y="9"/>
                  </a:lnTo>
                  <a:lnTo>
                    <a:pt x="16" y="12"/>
                  </a:lnTo>
                  <a:lnTo>
                    <a:pt x="16" y="16"/>
                  </a:lnTo>
                  <a:lnTo>
                    <a:pt x="14" y="16"/>
                  </a:lnTo>
                  <a:lnTo>
                    <a:pt x="13"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34" name="Freeform 305"/>
            <p:cNvSpPr>
              <a:spLocks/>
            </p:cNvSpPr>
            <p:nvPr/>
          </p:nvSpPr>
          <p:spPr bwMode="auto">
            <a:xfrm>
              <a:off x="3427" y="2799"/>
              <a:ext cx="17" cy="17"/>
            </a:xfrm>
            <a:custGeom>
              <a:avLst/>
              <a:gdLst>
                <a:gd name="T0" fmla="*/ 7 w 17"/>
                <a:gd name="T1" fmla="*/ 16 h 17"/>
                <a:gd name="T2" fmla="*/ 0 w 17"/>
                <a:gd name="T3" fmla="*/ 5 h 17"/>
                <a:gd name="T4" fmla="*/ 0 w 17"/>
                <a:gd name="T5" fmla="*/ 0 h 17"/>
                <a:gd name="T6" fmla="*/ 16 w 17"/>
                <a:gd name="T7" fmla="*/ 1 h 17"/>
                <a:gd name="T8" fmla="*/ 16 w 17"/>
                <a:gd name="T9" fmla="*/ 5 h 17"/>
                <a:gd name="T10" fmla="*/ 10 w 17"/>
                <a:gd name="T11" fmla="*/ 16 h 17"/>
                <a:gd name="T12" fmla="*/ 7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7" y="16"/>
                  </a:moveTo>
                  <a:lnTo>
                    <a:pt x="0" y="5"/>
                  </a:lnTo>
                  <a:lnTo>
                    <a:pt x="0" y="0"/>
                  </a:lnTo>
                  <a:lnTo>
                    <a:pt x="16" y="1"/>
                  </a:lnTo>
                  <a:lnTo>
                    <a:pt x="16" y="5"/>
                  </a:lnTo>
                  <a:lnTo>
                    <a:pt x="10" y="16"/>
                  </a:lnTo>
                  <a:lnTo>
                    <a:pt x="7" y="16"/>
                  </a:lnTo>
                </a:path>
              </a:pathLst>
            </a:custGeom>
            <a:solidFill>
              <a:srgbClr val="33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35" name="Freeform 306"/>
            <p:cNvSpPr>
              <a:spLocks/>
            </p:cNvSpPr>
            <p:nvPr/>
          </p:nvSpPr>
          <p:spPr bwMode="auto">
            <a:xfrm>
              <a:off x="3413" y="2484"/>
              <a:ext cx="40" cy="33"/>
            </a:xfrm>
            <a:custGeom>
              <a:avLst/>
              <a:gdLst>
                <a:gd name="T0" fmla="*/ 15 w 40"/>
                <a:gd name="T1" fmla="*/ 20 h 33"/>
                <a:gd name="T2" fmla="*/ 0 w 40"/>
                <a:gd name="T3" fmla="*/ 9 h 33"/>
                <a:gd name="T4" fmla="*/ 4 w 40"/>
                <a:gd name="T5" fmla="*/ 0 h 33"/>
                <a:gd name="T6" fmla="*/ 13 w 40"/>
                <a:gd name="T7" fmla="*/ 4 h 33"/>
                <a:gd name="T8" fmla="*/ 21 w 40"/>
                <a:gd name="T9" fmla="*/ 7 h 33"/>
                <a:gd name="T10" fmla="*/ 30 w 40"/>
                <a:gd name="T11" fmla="*/ 12 h 33"/>
                <a:gd name="T12" fmla="*/ 39 w 40"/>
                <a:gd name="T13" fmla="*/ 26 h 33"/>
                <a:gd name="T14" fmla="*/ 39 w 40"/>
                <a:gd name="T15" fmla="*/ 31 h 33"/>
                <a:gd name="T16" fmla="*/ 36 w 40"/>
                <a:gd name="T17" fmla="*/ 32 h 33"/>
                <a:gd name="T18" fmla="*/ 15 w 40"/>
                <a:gd name="T19" fmla="*/ 2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3"/>
                <a:gd name="T32" fmla="*/ 40 w 40"/>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3">
                  <a:moveTo>
                    <a:pt x="15" y="20"/>
                  </a:moveTo>
                  <a:lnTo>
                    <a:pt x="0" y="9"/>
                  </a:lnTo>
                  <a:lnTo>
                    <a:pt x="4" y="0"/>
                  </a:lnTo>
                  <a:lnTo>
                    <a:pt x="13" y="4"/>
                  </a:lnTo>
                  <a:lnTo>
                    <a:pt x="21" y="7"/>
                  </a:lnTo>
                  <a:lnTo>
                    <a:pt x="30" y="12"/>
                  </a:lnTo>
                  <a:lnTo>
                    <a:pt x="39" y="26"/>
                  </a:lnTo>
                  <a:lnTo>
                    <a:pt x="39" y="31"/>
                  </a:lnTo>
                  <a:lnTo>
                    <a:pt x="36" y="32"/>
                  </a:lnTo>
                  <a:lnTo>
                    <a:pt x="15" y="2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36" name="Freeform 307"/>
            <p:cNvSpPr>
              <a:spLocks/>
            </p:cNvSpPr>
            <p:nvPr/>
          </p:nvSpPr>
          <p:spPr bwMode="auto">
            <a:xfrm>
              <a:off x="3395" y="2275"/>
              <a:ext cx="73" cy="65"/>
            </a:xfrm>
            <a:custGeom>
              <a:avLst/>
              <a:gdLst>
                <a:gd name="T0" fmla="*/ 40 w 73"/>
                <a:gd name="T1" fmla="*/ 64 h 65"/>
                <a:gd name="T2" fmla="*/ 40 w 73"/>
                <a:gd name="T3" fmla="*/ 57 h 65"/>
                <a:gd name="T4" fmla="*/ 38 w 73"/>
                <a:gd name="T5" fmla="*/ 56 h 65"/>
                <a:gd name="T6" fmla="*/ 35 w 73"/>
                <a:gd name="T7" fmla="*/ 56 h 65"/>
                <a:gd name="T8" fmla="*/ 42 w 73"/>
                <a:gd name="T9" fmla="*/ 51 h 65"/>
                <a:gd name="T10" fmla="*/ 42 w 73"/>
                <a:gd name="T11" fmla="*/ 19 h 65"/>
                <a:gd name="T12" fmla="*/ 43 w 73"/>
                <a:gd name="T13" fmla="*/ 26 h 65"/>
                <a:gd name="T14" fmla="*/ 46 w 73"/>
                <a:gd name="T15" fmla="*/ 26 h 65"/>
                <a:gd name="T16" fmla="*/ 42 w 73"/>
                <a:gd name="T17" fmla="*/ 29 h 65"/>
                <a:gd name="T18" fmla="*/ 42 w 73"/>
                <a:gd name="T19" fmla="*/ 32 h 65"/>
                <a:gd name="T20" fmla="*/ 50 w 73"/>
                <a:gd name="T21" fmla="*/ 26 h 65"/>
                <a:gd name="T22" fmla="*/ 55 w 73"/>
                <a:gd name="T23" fmla="*/ 13 h 65"/>
                <a:gd name="T24" fmla="*/ 72 w 73"/>
                <a:gd name="T25" fmla="*/ 11 h 65"/>
                <a:gd name="T26" fmla="*/ 70 w 73"/>
                <a:gd name="T27" fmla="*/ 7 h 65"/>
                <a:gd name="T28" fmla="*/ 67 w 73"/>
                <a:gd name="T29" fmla="*/ 6 h 65"/>
                <a:gd name="T30" fmla="*/ 65 w 73"/>
                <a:gd name="T31" fmla="*/ 4 h 65"/>
                <a:gd name="T32" fmla="*/ 43 w 73"/>
                <a:gd name="T33" fmla="*/ 0 h 65"/>
                <a:gd name="T34" fmla="*/ 31 w 73"/>
                <a:gd name="T35" fmla="*/ 0 h 65"/>
                <a:gd name="T36" fmla="*/ 7 w 73"/>
                <a:gd name="T37" fmla="*/ 4 h 65"/>
                <a:gd name="T38" fmla="*/ 5 w 73"/>
                <a:gd name="T39" fmla="*/ 6 h 65"/>
                <a:gd name="T40" fmla="*/ 2 w 73"/>
                <a:gd name="T41" fmla="*/ 7 h 65"/>
                <a:gd name="T42" fmla="*/ 0 w 73"/>
                <a:gd name="T43" fmla="*/ 11 h 65"/>
                <a:gd name="T44" fmla="*/ 7 w 73"/>
                <a:gd name="T45" fmla="*/ 16 h 65"/>
                <a:gd name="T46" fmla="*/ 15 w 73"/>
                <a:gd name="T47" fmla="*/ 16 h 65"/>
                <a:gd name="T48" fmla="*/ 17 w 73"/>
                <a:gd name="T49" fmla="*/ 23 h 65"/>
                <a:gd name="T50" fmla="*/ 26 w 73"/>
                <a:gd name="T51" fmla="*/ 42 h 65"/>
                <a:gd name="T52" fmla="*/ 26 w 73"/>
                <a:gd name="T53" fmla="*/ 39 h 65"/>
                <a:gd name="T54" fmla="*/ 20 w 73"/>
                <a:gd name="T55" fmla="*/ 24 h 65"/>
                <a:gd name="T56" fmla="*/ 24 w 73"/>
                <a:gd name="T57" fmla="*/ 26 h 65"/>
                <a:gd name="T58" fmla="*/ 30 w 73"/>
                <a:gd name="T59" fmla="*/ 27 h 65"/>
                <a:gd name="T60" fmla="*/ 32 w 73"/>
                <a:gd name="T61" fmla="*/ 34 h 65"/>
                <a:gd name="T62" fmla="*/ 27 w 73"/>
                <a:gd name="T63" fmla="*/ 37 h 65"/>
                <a:gd name="T64" fmla="*/ 25 w 73"/>
                <a:gd name="T65" fmla="*/ 45 h 65"/>
                <a:gd name="T66" fmla="*/ 29 w 73"/>
                <a:gd name="T67" fmla="*/ 46 h 65"/>
                <a:gd name="T68" fmla="*/ 33 w 73"/>
                <a:gd name="T69" fmla="*/ 56 h 65"/>
                <a:gd name="T70" fmla="*/ 27 w 73"/>
                <a:gd name="T71" fmla="*/ 56 h 65"/>
                <a:gd name="T72" fmla="*/ 27 w 73"/>
                <a:gd name="T73" fmla="*/ 64 h 65"/>
                <a:gd name="T74" fmla="*/ 34 w 73"/>
                <a:gd name="T75" fmla="*/ 64 h 65"/>
                <a:gd name="T76" fmla="*/ 40 w 73"/>
                <a:gd name="T77" fmla="*/ 64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
                <a:gd name="T118" fmla="*/ 0 h 65"/>
                <a:gd name="T119" fmla="*/ 73 w 73"/>
                <a:gd name="T120" fmla="*/ 65 h 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 h="65">
                  <a:moveTo>
                    <a:pt x="40" y="64"/>
                  </a:moveTo>
                  <a:lnTo>
                    <a:pt x="40" y="57"/>
                  </a:lnTo>
                  <a:lnTo>
                    <a:pt x="38" y="56"/>
                  </a:lnTo>
                  <a:lnTo>
                    <a:pt x="35" y="56"/>
                  </a:lnTo>
                  <a:lnTo>
                    <a:pt x="42" y="51"/>
                  </a:lnTo>
                  <a:lnTo>
                    <a:pt x="42" y="19"/>
                  </a:lnTo>
                  <a:lnTo>
                    <a:pt x="43" y="26"/>
                  </a:lnTo>
                  <a:lnTo>
                    <a:pt x="46" y="26"/>
                  </a:lnTo>
                  <a:lnTo>
                    <a:pt x="42" y="29"/>
                  </a:lnTo>
                  <a:lnTo>
                    <a:pt x="42" y="32"/>
                  </a:lnTo>
                  <a:lnTo>
                    <a:pt x="50" y="26"/>
                  </a:lnTo>
                  <a:lnTo>
                    <a:pt x="55" y="13"/>
                  </a:lnTo>
                  <a:lnTo>
                    <a:pt x="72" y="11"/>
                  </a:lnTo>
                  <a:lnTo>
                    <a:pt x="70" y="7"/>
                  </a:lnTo>
                  <a:lnTo>
                    <a:pt x="67" y="6"/>
                  </a:lnTo>
                  <a:lnTo>
                    <a:pt x="65" y="4"/>
                  </a:lnTo>
                  <a:lnTo>
                    <a:pt x="43" y="0"/>
                  </a:lnTo>
                  <a:lnTo>
                    <a:pt x="31" y="0"/>
                  </a:lnTo>
                  <a:lnTo>
                    <a:pt x="7" y="4"/>
                  </a:lnTo>
                  <a:lnTo>
                    <a:pt x="5" y="6"/>
                  </a:lnTo>
                  <a:lnTo>
                    <a:pt x="2" y="7"/>
                  </a:lnTo>
                  <a:lnTo>
                    <a:pt x="0" y="11"/>
                  </a:lnTo>
                  <a:lnTo>
                    <a:pt x="7" y="16"/>
                  </a:lnTo>
                  <a:lnTo>
                    <a:pt x="15" y="16"/>
                  </a:lnTo>
                  <a:lnTo>
                    <a:pt x="17" y="23"/>
                  </a:lnTo>
                  <a:lnTo>
                    <a:pt x="26" y="42"/>
                  </a:lnTo>
                  <a:lnTo>
                    <a:pt x="26" y="39"/>
                  </a:lnTo>
                  <a:lnTo>
                    <a:pt x="20" y="24"/>
                  </a:lnTo>
                  <a:lnTo>
                    <a:pt x="24" y="26"/>
                  </a:lnTo>
                  <a:lnTo>
                    <a:pt x="30" y="27"/>
                  </a:lnTo>
                  <a:lnTo>
                    <a:pt x="32" y="34"/>
                  </a:lnTo>
                  <a:lnTo>
                    <a:pt x="27" y="37"/>
                  </a:lnTo>
                  <a:lnTo>
                    <a:pt x="25" y="45"/>
                  </a:lnTo>
                  <a:lnTo>
                    <a:pt x="29" y="46"/>
                  </a:lnTo>
                  <a:lnTo>
                    <a:pt x="33" y="56"/>
                  </a:lnTo>
                  <a:lnTo>
                    <a:pt x="27" y="56"/>
                  </a:lnTo>
                  <a:lnTo>
                    <a:pt x="27" y="64"/>
                  </a:lnTo>
                  <a:lnTo>
                    <a:pt x="34" y="64"/>
                  </a:lnTo>
                  <a:lnTo>
                    <a:pt x="40" y="64"/>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37" name="Freeform 308"/>
            <p:cNvSpPr>
              <a:spLocks/>
            </p:cNvSpPr>
            <p:nvPr/>
          </p:nvSpPr>
          <p:spPr bwMode="auto">
            <a:xfrm>
              <a:off x="3423" y="2339"/>
              <a:ext cx="17" cy="152"/>
            </a:xfrm>
            <a:custGeom>
              <a:avLst/>
              <a:gdLst>
                <a:gd name="T0" fmla="*/ 16 w 17"/>
                <a:gd name="T1" fmla="*/ 151 h 152"/>
                <a:gd name="T2" fmla="*/ 16 w 17"/>
                <a:gd name="T3" fmla="*/ 0 h 152"/>
                <a:gd name="T4" fmla="*/ 0 w 17"/>
                <a:gd name="T5" fmla="*/ 0 h 152"/>
                <a:gd name="T6" fmla="*/ 0 w 17"/>
                <a:gd name="T7" fmla="*/ 149 h 152"/>
                <a:gd name="T8" fmla="*/ 16 w 17"/>
                <a:gd name="T9" fmla="*/ 151 h 152"/>
                <a:gd name="T10" fmla="*/ 0 60000 65536"/>
                <a:gd name="T11" fmla="*/ 0 60000 65536"/>
                <a:gd name="T12" fmla="*/ 0 60000 65536"/>
                <a:gd name="T13" fmla="*/ 0 60000 65536"/>
                <a:gd name="T14" fmla="*/ 0 60000 65536"/>
                <a:gd name="T15" fmla="*/ 0 w 17"/>
                <a:gd name="T16" fmla="*/ 0 h 152"/>
                <a:gd name="T17" fmla="*/ 17 w 17"/>
                <a:gd name="T18" fmla="*/ 152 h 152"/>
              </a:gdLst>
              <a:ahLst/>
              <a:cxnLst>
                <a:cxn ang="T10">
                  <a:pos x="T0" y="T1"/>
                </a:cxn>
                <a:cxn ang="T11">
                  <a:pos x="T2" y="T3"/>
                </a:cxn>
                <a:cxn ang="T12">
                  <a:pos x="T4" y="T5"/>
                </a:cxn>
                <a:cxn ang="T13">
                  <a:pos x="T6" y="T7"/>
                </a:cxn>
                <a:cxn ang="T14">
                  <a:pos x="T8" y="T9"/>
                </a:cxn>
              </a:cxnLst>
              <a:rect l="T15" t="T16" r="T17" b="T18"/>
              <a:pathLst>
                <a:path w="17" h="152">
                  <a:moveTo>
                    <a:pt x="16" y="151"/>
                  </a:moveTo>
                  <a:lnTo>
                    <a:pt x="16" y="0"/>
                  </a:lnTo>
                  <a:lnTo>
                    <a:pt x="0" y="0"/>
                  </a:lnTo>
                  <a:lnTo>
                    <a:pt x="0" y="149"/>
                  </a:lnTo>
                  <a:lnTo>
                    <a:pt x="16" y="151"/>
                  </a:lnTo>
                </a:path>
              </a:pathLst>
            </a:custGeom>
            <a:solidFill>
              <a:srgbClr val="FFC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38" name="Freeform 309"/>
            <p:cNvSpPr>
              <a:spLocks/>
            </p:cNvSpPr>
            <p:nvPr/>
          </p:nvSpPr>
          <p:spPr bwMode="auto">
            <a:xfrm>
              <a:off x="3583" y="2725"/>
              <a:ext cx="17" cy="23"/>
            </a:xfrm>
            <a:custGeom>
              <a:avLst/>
              <a:gdLst>
                <a:gd name="T0" fmla="*/ 0 w 17"/>
                <a:gd name="T1" fmla="*/ 22 h 23"/>
                <a:gd name="T2" fmla="*/ 10 w 17"/>
                <a:gd name="T3" fmla="*/ 15 h 23"/>
                <a:gd name="T4" fmla="*/ 2 w 17"/>
                <a:gd name="T5" fmla="*/ 10 h 23"/>
                <a:gd name="T6" fmla="*/ 3 w 17"/>
                <a:gd name="T7" fmla="*/ 0 h 23"/>
                <a:gd name="T8" fmla="*/ 16 w 17"/>
                <a:gd name="T9" fmla="*/ 18 h 23"/>
                <a:gd name="T10" fmla="*/ 0 w 17"/>
                <a:gd name="T11" fmla="*/ 22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0" y="22"/>
                  </a:moveTo>
                  <a:lnTo>
                    <a:pt x="10" y="15"/>
                  </a:lnTo>
                  <a:lnTo>
                    <a:pt x="2" y="10"/>
                  </a:lnTo>
                  <a:lnTo>
                    <a:pt x="3" y="0"/>
                  </a:lnTo>
                  <a:lnTo>
                    <a:pt x="16" y="18"/>
                  </a:lnTo>
                  <a:lnTo>
                    <a:pt x="0" y="22"/>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39" name="Freeform 310"/>
            <p:cNvSpPr>
              <a:spLocks/>
            </p:cNvSpPr>
            <p:nvPr/>
          </p:nvSpPr>
          <p:spPr bwMode="auto">
            <a:xfrm>
              <a:off x="3553" y="2697"/>
              <a:ext cx="26" cy="17"/>
            </a:xfrm>
            <a:custGeom>
              <a:avLst/>
              <a:gdLst>
                <a:gd name="T0" fmla="*/ 0 w 26"/>
                <a:gd name="T1" fmla="*/ 16 h 17"/>
                <a:gd name="T2" fmla="*/ 0 w 26"/>
                <a:gd name="T3" fmla="*/ 12 h 17"/>
                <a:gd name="T4" fmla="*/ 4 w 26"/>
                <a:gd name="T5" fmla="*/ 4 h 17"/>
                <a:gd name="T6" fmla="*/ 11 w 26"/>
                <a:gd name="T7" fmla="*/ 6 h 17"/>
                <a:gd name="T8" fmla="*/ 24 w 26"/>
                <a:gd name="T9" fmla="*/ 0 h 17"/>
                <a:gd name="T10" fmla="*/ 25 w 26"/>
                <a:gd name="T11" fmla="*/ 4 h 17"/>
                <a:gd name="T12" fmla="*/ 21 w 26"/>
                <a:gd name="T13" fmla="*/ 10 h 17"/>
                <a:gd name="T14" fmla="*/ 13 w 26"/>
                <a:gd name="T15" fmla="*/ 12 h 17"/>
                <a:gd name="T16" fmla="*/ 0 w 26"/>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7"/>
                <a:gd name="T29" fmla="*/ 26 w 2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7">
                  <a:moveTo>
                    <a:pt x="0" y="16"/>
                  </a:moveTo>
                  <a:lnTo>
                    <a:pt x="0" y="12"/>
                  </a:lnTo>
                  <a:lnTo>
                    <a:pt x="4" y="4"/>
                  </a:lnTo>
                  <a:lnTo>
                    <a:pt x="11" y="6"/>
                  </a:lnTo>
                  <a:lnTo>
                    <a:pt x="24" y="0"/>
                  </a:lnTo>
                  <a:lnTo>
                    <a:pt x="25" y="4"/>
                  </a:lnTo>
                  <a:lnTo>
                    <a:pt x="21" y="10"/>
                  </a:lnTo>
                  <a:lnTo>
                    <a:pt x="13" y="12"/>
                  </a:lnTo>
                  <a:lnTo>
                    <a:pt x="0" y="16"/>
                  </a:lnTo>
                </a:path>
              </a:pathLst>
            </a:custGeom>
            <a:solidFill>
              <a:srgbClr val="B0B0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40" name="Freeform 311"/>
            <p:cNvSpPr>
              <a:spLocks/>
            </p:cNvSpPr>
            <p:nvPr/>
          </p:nvSpPr>
          <p:spPr bwMode="auto">
            <a:xfrm>
              <a:off x="3575" y="2689"/>
              <a:ext cx="17" cy="17"/>
            </a:xfrm>
            <a:custGeom>
              <a:avLst/>
              <a:gdLst>
                <a:gd name="T0" fmla="*/ 0 w 17"/>
                <a:gd name="T1" fmla="*/ 16 h 17"/>
                <a:gd name="T2" fmla="*/ 11 w 17"/>
                <a:gd name="T3" fmla="*/ 0 h 17"/>
                <a:gd name="T4" fmla="*/ 16 w 17"/>
                <a:gd name="T5" fmla="*/ 5 h 17"/>
                <a:gd name="T6" fmla="*/ 11 w 17"/>
                <a:gd name="T7" fmla="*/ 11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1" y="0"/>
                  </a:lnTo>
                  <a:lnTo>
                    <a:pt x="16" y="5"/>
                  </a:lnTo>
                  <a:lnTo>
                    <a:pt x="11" y="11"/>
                  </a:lnTo>
                  <a:lnTo>
                    <a:pt x="0" y="16"/>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41" name="Freeform 312"/>
            <p:cNvSpPr>
              <a:spLocks/>
            </p:cNvSpPr>
            <p:nvPr/>
          </p:nvSpPr>
          <p:spPr bwMode="auto">
            <a:xfrm>
              <a:off x="3585" y="2659"/>
              <a:ext cx="17" cy="29"/>
            </a:xfrm>
            <a:custGeom>
              <a:avLst/>
              <a:gdLst>
                <a:gd name="T0" fmla="*/ 2 w 17"/>
                <a:gd name="T1" fmla="*/ 21 h 29"/>
                <a:gd name="T2" fmla="*/ 6 w 17"/>
                <a:gd name="T3" fmla="*/ 17 h 29"/>
                <a:gd name="T4" fmla="*/ 10 w 17"/>
                <a:gd name="T5" fmla="*/ 13 h 29"/>
                <a:gd name="T6" fmla="*/ 13 w 17"/>
                <a:gd name="T7" fmla="*/ 9 h 29"/>
                <a:gd name="T8" fmla="*/ 14 w 17"/>
                <a:gd name="T9" fmla="*/ 4 h 29"/>
                <a:gd name="T10" fmla="*/ 12 w 17"/>
                <a:gd name="T11" fmla="*/ 7 h 29"/>
                <a:gd name="T12" fmla="*/ 11 w 17"/>
                <a:gd name="T13" fmla="*/ 8 h 29"/>
                <a:gd name="T14" fmla="*/ 11 w 17"/>
                <a:gd name="T15" fmla="*/ 10 h 29"/>
                <a:gd name="T16" fmla="*/ 10 w 17"/>
                <a:gd name="T17" fmla="*/ 10 h 29"/>
                <a:gd name="T18" fmla="*/ 10 w 17"/>
                <a:gd name="T19" fmla="*/ 11 h 29"/>
                <a:gd name="T20" fmla="*/ 8 w 17"/>
                <a:gd name="T21" fmla="*/ 11 h 29"/>
                <a:gd name="T22" fmla="*/ 7 w 17"/>
                <a:gd name="T23" fmla="*/ 12 h 29"/>
                <a:gd name="T24" fmla="*/ 6 w 17"/>
                <a:gd name="T25" fmla="*/ 12 h 29"/>
                <a:gd name="T26" fmla="*/ 4 w 17"/>
                <a:gd name="T27" fmla="*/ 13 h 29"/>
                <a:gd name="T28" fmla="*/ 5 w 17"/>
                <a:gd name="T29" fmla="*/ 8 h 29"/>
                <a:gd name="T30" fmla="*/ 6 w 17"/>
                <a:gd name="T31" fmla="*/ 7 h 29"/>
                <a:gd name="T32" fmla="*/ 7 w 17"/>
                <a:gd name="T33" fmla="*/ 6 h 29"/>
                <a:gd name="T34" fmla="*/ 8 w 17"/>
                <a:gd name="T35" fmla="*/ 4 h 29"/>
                <a:gd name="T36" fmla="*/ 9 w 17"/>
                <a:gd name="T37" fmla="*/ 4 h 29"/>
                <a:gd name="T38" fmla="*/ 10 w 17"/>
                <a:gd name="T39" fmla="*/ 3 h 29"/>
                <a:gd name="T40" fmla="*/ 11 w 17"/>
                <a:gd name="T41" fmla="*/ 1 h 29"/>
                <a:gd name="T42" fmla="*/ 13 w 17"/>
                <a:gd name="T43" fmla="*/ 1 h 29"/>
                <a:gd name="T44" fmla="*/ 14 w 17"/>
                <a:gd name="T45" fmla="*/ 0 h 29"/>
                <a:gd name="T46" fmla="*/ 16 w 17"/>
                <a:gd name="T47" fmla="*/ 1 h 29"/>
                <a:gd name="T48" fmla="*/ 16 w 17"/>
                <a:gd name="T49" fmla="*/ 10 h 29"/>
                <a:gd name="T50" fmla="*/ 15 w 17"/>
                <a:gd name="T51" fmla="*/ 13 h 29"/>
                <a:gd name="T52" fmla="*/ 14 w 17"/>
                <a:gd name="T53" fmla="*/ 15 h 29"/>
                <a:gd name="T54" fmla="*/ 13 w 17"/>
                <a:gd name="T55" fmla="*/ 17 h 29"/>
                <a:gd name="T56" fmla="*/ 11 w 17"/>
                <a:gd name="T57" fmla="*/ 20 h 29"/>
                <a:gd name="T58" fmla="*/ 9 w 17"/>
                <a:gd name="T59" fmla="*/ 22 h 29"/>
                <a:gd name="T60" fmla="*/ 7 w 17"/>
                <a:gd name="T61" fmla="*/ 25 h 29"/>
                <a:gd name="T62" fmla="*/ 6 w 17"/>
                <a:gd name="T63" fmla="*/ 26 h 29"/>
                <a:gd name="T64" fmla="*/ 5 w 17"/>
                <a:gd name="T65" fmla="*/ 27 h 29"/>
                <a:gd name="T66" fmla="*/ 4 w 17"/>
                <a:gd name="T67" fmla="*/ 27 h 29"/>
                <a:gd name="T68" fmla="*/ 2 w 17"/>
                <a:gd name="T69" fmla="*/ 28 h 29"/>
                <a:gd name="T70" fmla="*/ 0 w 17"/>
                <a:gd name="T71" fmla="*/ 27 h 29"/>
                <a:gd name="T72" fmla="*/ 0 w 17"/>
                <a:gd name="T73" fmla="*/ 27 h 29"/>
                <a:gd name="T74" fmla="*/ 0 w 17"/>
                <a:gd name="T75" fmla="*/ 26 h 29"/>
                <a:gd name="T76" fmla="*/ 1 w 17"/>
                <a:gd name="T77" fmla="*/ 25 h 29"/>
                <a:gd name="T78" fmla="*/ 1 w 17"/>
                <a:gd name="T79" fmla="*/ 24 h 29"/>
                <a:gd name="T80" fmla="*/ 1 w 17"/>
                <a:gd name="T81" fmla="*/ 23 h 29"/>
                <a:gd name="T82" fmla="*/ 2 w 17"/>
                <a:gd name="T83" fmla="*/ 22 h 29"/>
                <a:gd name="T84" fmla="*/ 2 w 17"/>
                <a:gd name="T85" fmla="*/ 21 h 29"/>
                <a:gd name="T86" fmla="*/ 2 w 17"/>
                <a:gd name="T87" fmla="*/ 21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
                <a:gd name="T133" fmla="*/ 0 h 29"/>
                <a:gd name="T134" fmla="*/ 17 w 17"/>
                <a:gd name="T135" fmla="*/ 29 h 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 h="29">
                  <a:moveTo>
                    <a:pt x="2" y="21"/>
                  </a:moveTo>
                  <a:lnTo>
                    <a:pt x="6" y="17"/>
                  </a:lnTo>
                  <a:lnTo>
                    <a:pt x="10" y="13"/>
                  </a:lnTo>
                  <a:lnTo>
                    <a:pt x="13" y="9"/>
                  </a:lnTo>
                  <a:lnTo>
                    <a:pt x="14" y="4"/>
                  </a:lnTo>
                  <a:lnTo>
                    <a:pt x="12" y="7"/>
                  </a:lnTo>
                  <a:lnTo>
                    <a:pt x="11" y="8"/>
                  </a:lnTo>
                  <a:lnTo>
                    <a:pt x="11" y="10"/>
                  </a:lnTo>
                  <a:lnTo>
                    <a:pt x="10" y="10"/>
                  </a:lnTo>
                  <a:lnTo>
                    <a:pt x="10" y="11"/>
                  </a:lnTo>
                  <a:lnTo>
                    <a:pt x="8" y="11"/>
                  </a:lnTo>
                  <a:lnTo>
                    <a:pt x="7" y="12"/>
                  </a:lnTo>
                  <a:lnTo>
                    <a:pt x="6" y="12"/>
                  </a:lnTo>
                  <a:lnTo>
                    <a:pt x="4" y="13"/>
                  </a:lnTo>
                  <a:lnTo>
                    <a:pt x="5" y="8"/>
                  </a:lnTo>
                  <a:lnTo>
                    <a:pt x="6" y="7"/>
                  </a:lnTo>
                  <a:lnTo>
                    <a:pt x="7" y="6"/>
                  </a:lnTo>
                  <a:lnTo>
                    <a:pt x="8" y="4"/>
                  </a:lnTo>
                  <a:lnTo>
                    <a:pt x="9" y="4"/>
                  </a:lnTo>
                  <a:lnTo>
                    <a:pt x="10" y="3"/>
                  </a:lnTo>
                  <a:lnTo>
                    <a:pt x="11" y="1"/>
                  </a:lnTo>
                  <a:lnTo>
                    <a:pt x="13" y="1"/>
                  </a:lnTo>
                  <a:lnTo>
                    <a:pt x="14" y="0"/>
                  </a:lnTo>
                  <a:lnTo>
                    <a:pt x="16" y="1"/>
                  </a:lnTo>
                  <a:lnTo>
                    <a:pt x="16" y="10"/>
                  </a:lnTo>
                  <a:lnTo>
                    <a:pt x="15" y="13"/>
                  </a:lnTo>
                  <a:lnTo>
                    <a:pt x="14" y="15"/>
                  </a:lnTo>
                  <a:lnTo>
                    <a:pt x="13" y="17"/>
                  </a:lnTo>
                  <a:lnTo>
                    <a:pt x="11" y="20"/>
                  </a:lnTo>
                  <a:lnTo>
                    <a:pt x="9" y="22"/>
                  </a:lnTo>
                  <a:lnTo>
                    <a:pt x="7" y="25"/>
                  </a:lnTo>
                  <a:lnTo>
                    <a:pt x="6" y="26"/>
                  </a:lnTo>
                  <a:lnTo>
                    <a:pt x="5" y="27"/>
                  </a:lnTo>
                  <a:lnTo>
                    <a:pt x="4" y="27"/>
                  </a:lnTo>
                  <a:lnTo>
                    <a:pt x="2" y="28"/>
                  </a:lnTo>
                  <a:lnTo>
                    <a:pt x="0" y="27"/>
                  </a:lnTo>
                  <a:lnTo>
                    <a:pt x="0" y="26"/>
                  </a:lnTo>
                  <a:lnTo>
                    <a:pt x="1" y="25"/>
                  </a:lnTo>
                  <a:lnTo>
                    <a:pt x="1" y="24"/>
                  </a:lnTo>
                  <a:lnTo>
                    <a:pt x="1" y="23"/>
                  </a:lnTo>
                  <a:lnTo>
                    <a:pt x="2" y="22"/>
                  </a:lnTo>
                  <a:lnTo>
                    <a:pt x="2" y="21"/>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42" name="Freeform 313"/>
            <p:cNvSpPr>
              <a:spLocks/>
            </p:cNvSpPr>
            <p:nvPr/>
          </p:nvSpPr>
          <p:spPr bwMode="auto">
            <a:xfrm>
              <a:off x="3557" y="2640"/>
              <a:ext cx="29" cy="29"/>
            </a:xfrm>
            <a:custGeom>
              <a:avLst/>
              <a:gdLst>
                <a:gd name="T0" fmla="*/ 8 w 29"/>
                <a:gd name="T1" fmla="*/ 28 h 29"/>
                <a:gd name="T2" fmla="*/ 6 w 29"/>
                <a:gd name="T3" fmla="*/ 26 h 29"/>
                <a:gd name="T4" fmla="*/ 6 w 29"/>
                <a:gd name="T5" fmla="*/ 24 h 29"/>
                <a:gd name="T6" fmla="*/ 11 w 29"/>
                <a:gd name="T7" fmla="*/ 17 h 29"/>
                <a:gd name="T8" fmla="*/ 13 w 29"/>
                <a:gd name="T9" fmla="*/ 8 h 29"/>
                <a:gd name="T10" fmla="*/ 9 w 29"/>
                <a:gd name="T11" fmla="*/ 12 h 29"/>
                <a:gd name="T12" fmla="*/ 6 w 29"/>
                <a:gd name="T13" fmla="*/ 17 h 29"/>
                <a:gd name="T14" fmla="*/ 6 w 29"/>
                <a:gd name="T15" fmla="*/ 13 h 29"/>
                <a:gd name="T16" fmla="*/ 6 w 29"/>
                <a:gd name="T17" fmla="*/ 8 h 29"/>
                <a:gd name="T18" fmla="*/ 3 w 29"/>
                <a:gd name="T19" fmla="*/ 7 h 29"/>
                <a:gd name="T20" fmla="*/ 0 w 29"/>
                <a:gd name="T21" fmla="*/ 4 h 29"/>
                <a:gd name="T22" fmla="*/ 3 w 29"/>
                <a:gd name="T23" fmla="*/ 4 h 29"/>
                <a:gd name="T24" fmla="*/ 7 w 29"/>
                <a:gd name="T25" fmla="*/ 4 h 29"/>
                <a:gd name="T26" fmla="*/ 18 w 29"/>
                <a:gd name="T27" fmla="*/ 3 h 29"/>
                <a:gd name="T28" fmla="*/ 28 w 29"/>
                <a:gd name="T29" fmla="*/ 0 h 29"/>
                <a:gd name="T30" fmla="*/ 28 w 29"/>
                <a:gd name="T31" fmla="*/ 5 h 29"/>
                <a:gd name="T32" fmla="*/ 28 w 29"/>
                <a:gd name="T33" fmla="*/ 11 h 29"/>
                <a:gd name="T34" fmla="*/ 23 w 29"/>
                <a:gd name="T35" fmla="*/ 13 h 29"/>
                <a:gd name="T36" fmla="*/ 18 w 29"/>
                <a:gd name="T37" fmla="*/ 17 h 29"/>
                <a:gd name="T38" fmla="*/ 13 w 29"/>
                <a:gd name="T39" fmla="*/ 23 h 29"/>
                <a:gd name="T40" fmla="*/ 8 w 29"/>
                <a:gd name="T41" fmla="*/ 28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29"/>
                <a:gd name="T65" fmla="*/ 29 w 29"/>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29">
                  <a:moveTo>
                    <a:pt x="8" y="28"/>
                  </a:moveTo>
                  <a:lnTo>
                    <a:pt x="6" y="26"/>
                  </a:lnTo>
                  <a:lnTo>
                    <a:pt x="6" y="24"/>
                  </a:lnTo>
                  <a:lnTo>
                    <a:pt x="11" y="17"/>
                  </a:lnTo>
                  <a:lnTo>
                    <a:pt x="13" y="8"/>
                  </a:lnTo>
                  <a:lnTo>
                    <a:pt x="9" y="12"/>
                  </a:lnTo>
                  <a:lnTo>
                    <a:pt x="6" y="17"/>
                  </a:lnTo>
                  <a:lnTo>
                    <a:pt x="6" y="13"/>
                  </a:lnTo>
                  <a:lnTo>
                    <a:pt x="6" y="8"/>
                  </a:lnTo>
                  <a:lnTo>
                    <a:pt x="3" y="7"/>
                  </a:lnTo>
                  <a:lnTo>
                    <a:pt x="0" y="4"/>
                  </a:lnTo>
                  <a:lnTo>
                    <a:pt x="3" y="4"/>
                  </a:lnTo>
                  <a:lnTo>
                    <a:pt x="7" y="4"/>
                  </a:lnTo>
                  <a:lnTo>
                    <a:pt x="18" y="3"/>
                  </a:lnTo>
                  <a:lnTo>
                    <a:pt x="28" y="0"/>
                  </a:lnTo>
                  <a:lnTo>
                    <a:pt x="28" y="5"/>
                  </a:lnTo>
                  <a:lnTo>
                    <a:pt x="28" y="11"/>
                  </a:lnTo>
                  <a:lnTo>
                    <a:pt x="23" y="13"/>
                  </a:lnTo>
                  <a:lnTo>
                    <a:pt x="18" y="17"/>
                  </a:lnTo>
                  <a:lnTo>
                    <a:pt x="13" y="23"/>
                  </a:lnTo>
                  <a:lnTo>
                    <a:pt x="8" y="28"/>
                  </a:lnTo>
                </a:path>
              </a:pathLst>
            </a:custGeom>
            <a:solidFill>
              <a:srgbClr val="B0B0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43" name="Freeform 314"/>
            <p:cNvSpPr>
              <a:spLocks/>
            </p:cNvSpPr>
            <p:nvPr/>
          </p:nvSpPr>
          <p:spPr bwMode="auto">
            <a:xfrm>
              <a:off x="3552" y="2622"/>
              <a:ext cx="38" cy="18"/>
            </a:xfrm>
            <a:custGeom>
              <a:avLst/>
              <a:gdLst>
                <a:gd name="T0" fmla="*/ 22 w 38"/>
                <a:gd name="T1" fmla="*/ 17 h 18"/>
                <a:gd name="T2" fmla="*/ 17 w 38"/>
                <a:gd name="T3" fmla="*/ 15 h 18"/>
                <a:gd name="T4" fmla="*/ 20 w 38"/>
                <a:gd name="T5" fmla="*/ 12 h 18"/>
                <a:gd name="T6" fmla="*/ 0 w 38"/>
                <a:gd name="T7" fmla="*/ 12 h 18"/>
                <a:gd name="T8" fmla="*/ 25 w 38"/>
                <a:gd name="T9" fmla="*/ 9 h 18"/>
                <a:gd name="T10" fmla="*/ 27 w 38"/>
                <a:gd name="T11" fmla="*/ 5 h 18"/>
                <a:gd name="T12" fmla="*/ 29 w 38"/>
                <a:gd name="T13" fmla="*/ 6 h 18"/>
                <a:gd name="T14" fmla="*/ 30 w 38"/>
                <a:gd name="T15" fmla="*/ 4 h 18"/>
                <a:gd name="T16" fmla="*/ 33 w 38"/>
                <a:gd name="T17" fmla="*/ 0 h 18"/>
                <a:gd name="T18" fmla="*/ 35 w 38"/>
                <a:gd name="T19" fmla="*/ 2 h 18"/>
                <a:gd name="T20" fmla="*/ 33 w 38"/>
                <a:gd name="T21" fmla="*/ 5 h 18"/>
                <a:gd name="T22" fmla="*/ 32 w 38"/>
                <a:gd name="T23" fmla="*/ 9 h 18"/>
                <a:gd name="T24" fmla="*/ 37 w 38"/>
                <a:gd name="T25" fmla="*/ 9 h 18"/>
                <a:gd name="T26" fmla="*/ 31 w 38"/>
                <a:gd name="T27" fmla="*/ 10 h 18"/>
                <a:gd name="T28" fmla="*/ 30 w 38"/>
                <a:gd name="T29" fmla="*/ 14 h 18"/>
                <a:gd name="T30" fmla="*/ 22 w 38"/>
                <a:gd name="T31" fmla="*/ 1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
                <a:gd name="T50" fmla="*/ 38 w 3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
                  <a:moveTo>
                    <a:pt x="22" y="17"/>
                  </a:moveTo>
                  <a:lnTo>
                    <a:pt x="17" y="15"/>
                  </a:lnTo>
                  <a:lnTo>
                    <a:pt x="20" y="12"/>
                  </a:lnTo>
                  <a:lnTo>
                    <a:pt x="0" y="12"/>
                  </a:lnTo>
                  <a:lnTo>
                    <a:pt x="25" y="9"/>
                  </a:lnTo>
                  <a:lnTo>
                    <a:pt x="27" y="5"/>
                  </a:lnTo>
                  <a:lnTo>
                    <a:pt x="29" y="6"/>
                  </a:lnTo>
                  <a:lnTo>
                    <a:pt x="30" y="4"/>
                  </a:lnTo>
                  <a:lnTo>
                    <a:pt x="33" y="0"/>
                  </a:lnTo>
                  <a:lnTo>
                    <a:pt x="35" y="2"/>
                  </a:lnTo>
                  <a:lnTo>
                    <a:pt x="33" y="5"/>
                  </a:lnTo>
                  <a:lnTo>
                    <a:pt x="32" y="9"/>
                  </a:lnTo>
                  <a:lnTo>
                    <a:pt x="37" y="9"/>
                  </a:lnTo>
                  <a:lnTo>
                    <a:pt x="31" y="10"/>
                  </a:lnTo>
                  <a:lnTo>
                    <a:pt x="30" y="14"/>
                  </a:lnTo>
                  <a:lnTo>
                    <a:pt x="22" y="17"/>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44" name="Freeform 315"/>
            <p:cNvSpPr>
              <a:spLocks/>
            </p:cNvSpPr>
            <p:nvPr/>
          </p:nvSpPr>
          <p:spPr bwMode="auto">
            <a:xfrm>
              <a:off x="3578" y="2590"/>
              <a:ext cx="18" cy="23"/>
            </a:xfrm>
            <a:custGeom>
              <a:avLst/>
              <a:gdLst>
                <a:gd name="T0" fmla="*/ 5 w 18"/>
                <a:gd name="T1" fmla="*/ 19 h 23"/>
                <a:gd name="T2" fmla="*/ 0 w 18"/>
                <a:gd name="T3" fmla="*/ 10 h 23"/>
                <a:gd name="T4" fmla="*/ 1 w 18"/>
                <a:gd name="T5" fmla="*/ 7 h 23"/>
                <a:gd name="T6" fmla="*/ 1 w 18"/>
                <a:gd name="T7" fmla="*/ 0 h 23"/>
                <a:gd name="T8" fmla="*/ 4 w 18"/>
                <a:gd name="T9" fmla="*/ 9 h 23"/>
                <a:gd name="T10" fmla="*/ 17 w 18"/>
                <a:gd name="T11" fmla="*/ 22 h 23"/>
                <a:gd name="T12" fmla="*/ 7 w 18"/>
                <a:gd name="T13" fmla="*/ 15 h 23"/>
                <a:gd name="T14" fmla="*/ 5 w 18"/>
                <a:gd name="T15" fmla="*/ 19 h 23"/>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3"/>
                <a:gd name="T26" fmla="*/ 18 w 18"/>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3">
                  <a:moveTo>
                    <a:pt x="5" y="19"/>
                  </a:moveTo>
                  <a:lnTo>
                    <a:pt x="0" y="10"/>
                  </a:lnTo>
                  <a:lnTo>
                    <a:pt x="1" y="7"/>
                  </a:lnTo>
                  <a:lnTo>
                    <a:pt x="1" y="0"/>
                  </a:lnTo>
                  <a:lnTo>
                    <a:pt x="4" y="9"/>
                  </a:lnTo>
                  <a:lnTo>
                    <a:pt x="17" y="22"/>
                  </a:lnTo>
                  <a:lnTo>
                    <a:pt x="7" y="15"/>
                  </a:lnTo>
                  <a:lnTo>
                    <a:pt x="5" y="19"/>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45" name="Freeform 316"/>
            <p:cNvSpPr>
              <a:spLocks/>
            </p:cNvSpPr>
            <p:nvPr/>
          </p:nvSpPr>
          <p:spPr bwMode="auto">
            <a:xfrm>
              <a:off x="3530" y="2593"/>
              <a:ext cx="31" cy="26"/>
            </a:xfrm>
            <a:custGeom>
              <a:avLst/>
              <a:gdLst>
                <a:gd name="T0" fmla="*/ 0 w 31"/>
                <a:gd name="T1" fmla="*/ 13 h 26"/>
                <a:gd name="T2" fmla="*/ 4 w 31"/>
                <a:gd name="T3" fmla="*/ 0 h 26"/>
                <a:gd name="T4" fmla="*/ 20 w 31"/>
                <a:gd name="T5" fmla="*/ 7 h 26"/>
                <a:gd name="T6" fmla="*/ 30 w 31"/>
                <a:gd name="T7" fmla="*/ 25 h 26"/>
                <a:gd name="T8" fmla="*/ 17 w 31"/>
                <a:gd name="T9" fmla="*/ 12 h 26"/>
                <a:gd name="T10" fmla="*/ 9 w 31"/>
                <a:gd name="T11" fmla="*/ 16 h 26"/>
                <a:gd name="T12" fmla="*/ 0 w 31"/>
                <a:gd name="T13" fmla="*/ 13 h 26"/>
                <a:gd name="T14" fmla="*/ 0 60000 65536"/>
                <a:gd name="T15" fmla="*/ 0 60000 65536"/>
                <a:gd name="T16" fmla="*/ 0 60000 65536"/>
                <a:gd name="T17" fmla="*/ 0 60000 65536"/>
                <a:gd name="T18" fmla="*/ 0 60000 65536"/>
                <a:gd name="T19" fmla="*/ 0 60000 65536"/>
                <a:gd name="T20" fmla="*/ 0 60000 65536"/>
                <a:gd name="T21" fmla="*/ 0 w 31"/>
                <a:gd name="T22" fmla="*/ 0 h 26"/>
                <a:gd name="T23" fmla="*/ 31 w 3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6">
                  <a:moveTo>
                    <a:pt x="0" y="13"/>
                  </a:moveTo>
                  <a:lnTo>
                    <a:pt x="4" y="0"/>
                  </a:lnTo>
                  <a:lnTo>
                    <a:pt x="20" y="7"/>
                  </a:lnTo>
                  <a:lnTo>
                    <a:pt x="30" y="25"/>
                  </a:lnTo>
                  <a:lnTo>
                    <a:pt x="17" y="12"/>
                  </a:lnTo>
                  <a:lnTo>
                    <a:pt x="9" y="16"/>
                  </a:lnTo>
                  <a:lnTo>
                    <a:pt x="0" y="13"/>
                  </a:lnTo>
                </a:path>
              </a:pathLst>
            </a:custGeom>
            <a:solidFill>
              <a:srgbClr val="B0B0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46" name="Freeform 317"/>
            <p:cNvSpPr>
              <a:spLocks/>
            </p:cNvSpPr>
            <p:nvPr/>
          </p:nvSpPr>
          <p:spPr bwMode="auto">
            <a:xfrm>
              <a:off x="3512" y="2557"/>
              <a:ext cx="17" cy="29"/>
            </a:xfrm>
            <a:custGeom>
              <a:avLst/>
              <a:gdLst>
                <a:gd name="T0" fmla="*/ 13 w 17"/>
                <a:gd name="T1" fmla="*/ 28 h 29"/>
                <a:gd name="T2" fmla="*/ 9 w 17"/>
                <a:gd name="T3" fmla="*/ 19 h 29"/>
                <a:gd name="T4" fmla="*/ 9 w 17"/>
                <a:gd name="T5" fmla="*/ 13 h 29"/>
                <a:gd name="T6" fmla="*/ 7 w 17"/>
                <a:gd name="T7" fmla="*/ 14 h 29"/>
                <a:gd name="T8" fmla="*/ 0 w 17"/>
                <a:gd name="T9" fmla="*/ 15 h 29"/>
                <a:gd name="T10" fmla="*/ 0 w 17"/>
                <a:gd name="T11" fmla="*/ 10 h 29"/>
                <a:gd name="T12" fmla="*/ 3 w 17"/>
                <a:gd name="T13" fmla="*/ 9 h 29"/>
                <a:gd name="T14" fmla="*/ 4 w 17"/>
                <a:gd name="T15" fmla="*/ 4 h 29"/>
                <a:gd name="T16" fmla="*/ 8 w 17"/>
                <a:gd name="T17" fmla="*/ 0 h 29"/>
                <a:gd name="T18" fmla="*/ 13 w 17"/>
                <a:gd name="T19" fmla="*/ 5 h 29"/>
                <a:gd name="T20" fmla="*/ 11 w 17"/>
                <a:gd name="T21" fmla="*/ 8 h 29"/>
                <a:gd name="T22" fmla="*/ 16 w 17"/>
                <a:gd name="T23" fmla="*/ 12 h 29"/>
                <a:gd name="T24" fmla="*/ 16 w 17"/>
                <a:gd name="T25" fmla="*/ 18 h 29"/>
                <a:gd name="T26" fmla="*/ 13 w 17"/>
                <a:gd name="T27" fmla="*/ 14 h 29"/>
                <a:gd name="T28" fmla="*/ 13 w 17"/>
                <a:gd name="T29" fmla="*/ 18 h 29"/>
                <a:gd name="T30" fmla="*/ 15 w 17"/>
                <a:gd name="T31" fmla="*/ 22 h 29"/>
                <a:gd name="T32" fmla="*/ 13 w 17"/>
                <a:gd name="T33" fmla="*/ 28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3" y="28"/>
                  </a:moveTo>
                  <a:lnTo>
                    <a:pt x="9" y="19"/>
                  </a:lnTo>
                  <a:lnTo>
                    <a:pt x="9" y="13"/>
                  </a:lnTo>
                  <a:lnTo>
                    <a:pt x="7" y="14"/>
                  </a:lnTo>
                  <a:lnTo>
                    <a:pt x="0" y="15"/>
                  </a:lnTo>
                  <a:lnTo>
                    <a:pt x="0" y="10"/>
                  </a:lnTo>
                  <a:lnTo>
                    <a:pt x="3" y="9"/>
                  </a:lnTo>
                  <a:lnTo>
                    <a:pt x="4" y="4"/>
                  </a:lnTo>
                  <a:lnTo>
                    <a:pt x="8" y="0"/>
                  </a:lnTo>
                  <a:lnTo>
                    <a:pt x="13" y="5"/>
                  </a:lnTo>
                  <a:lnTo>
                    <a:pt x="11" y="8"/>
                  </a:lnTo>
                  <a:lnTo>
                    <a:pt x="16" y="12"/>
                  </a:lnTo>
                  <a:lnTo>
                    <a:pt x="16" y="18"/>
                  </a:lnTo>
                  <a:lnTo>
                    <a:pt x="13" y="14"/>
                  </a:lnTo>
                  <a:lnTo>
                    <a:pt x="13" y="18"/>
                  </a:lnTo>
                  <a:lnTo>
                    <a:pt x="15" y="22"/>
                  </a:lnTo>
                  <a:lnTo>
                    <a:pt x="13" y="28"/>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47" name="Freeform 318"/>
            <p:cNvSpPr>
              <a:spLocks/>
            </p:cNvSpPr>
            <p:nvPr/>
          </p:nvSpPr>
          <p:spPr bwMode="auto">
            <a:xfrm>
              <a:off x="3471" y="2518"/>
              <a:ext cx="34" cy="30"/>
            </a:xfrm>
            <a:custGeom>
              <a:avLst/>
              <a:gdLst>
                <a:gd name="T0" fmla="*/ 1 w 34"/>
                <a:gd name="T1" fmla="*/ 12 h 30"/>
                <a:gd name="T2" fmla="*/ 8 w 34"/>
                <a:gd name="T3" fmla="*/ 19 h 30"/>
                <a:gd name="T4" fmla="*/ 8 w 34"/>
                <a:gd name="T5" fmla="*/ 18 h 30"/>
                <a:gd name="T6" fmla="*/ 8 w 34"/>
                <a:gd name="T7" fmla="*/ 15 h 30"/>
                <a:gd name="T8" fmla="*/ 8 w 34"/>
                <a:gd name="T9" fmla="*/ 11 h 30"/>
                <a:gd name="T10" fmla="*/ 9 w 34"/>
                <a:gd name="T11" fmla="*/ 16 h 30"/>
                <a:gd name="T12" fmla="*/ 11 w 34"/>
                <a:gd name="T13" fmla="*/ 19 h 30"/>
                <a:gd name="T14" fmla="*/ 15 w 34"/>
                <a:gd name="T15" fmla="*/ 25 h 30"/>
                <a:gd name="T16" fmla="*/ 16 w 34"/>
                <a:gd name="T17" fmla="*/ 25 h 30"/>
                <a:gd name="T18" fmla="*/ 15 w 34"/>
                <a:gd name="T19" fmla="*/ 19 h 30"/>
                <a:gd name="T20" fmla="*/ 15 w 34"/>
                <a:gd name="T21" fmla="*/ 12 h 30"/>
                <a:gd name="T22" fmla="*/ 16 w 34"/>
                <a:gd name="T23" fmla="*/ 11 h 30"/>
                <a:gd name="T24" fmla="*/ 16 w 34"/>
                <a:gd name="T25" fmla="*/ 5 h 30"/>
                <a:gd name="T26" fmla="*/ 17 w 34"/>
                <a:gd name="T27" fmla="*/ 5 h 30"/>
                <a:gd name="T28" fmla="*/ 20 w 34"/>
                <a:gd name="T29" fmla="*/ 9 h 30"/>
                <a:gd name="T30" fmla="*/ 22 w 34"/>
                <a:gd name="T31" fmla="*/ 14 h 30"/>
                <a:gd name="T32" fmla="*/ 22 w 34"/>
                <a:gd name="T33" fmla="*/ 20 h 30"/>
                <a:gd name="T34" fmla="*/ 22 w 34"/>
                <a:gd name="T35" fmla="*/ 25 h 30"/>
                <a:gd name="T36" fmla="*/ 31 w 34"/>
                <a:gd name="T37" fmla="*/ 27 h 30"/>
                <a:gd name="T38" fmla="*/ 33 w 34"/>
                <a:gd name="T39" fmla="*/ 29 h 30"/>
                <a:gd name="T40" fmla="*/ 24 w 34"/>
                <a:gd name="T41" fmla="*/ 9 h 30"/>
                <a:gd name="T42" fmla="*/ 27 w 34"/>
                <a:gd name="T43" fmla="*/ 0 h 30"/>
                <a:gd name="T44" fmla="*/ 17 w 34"/>
                <a:gd name="T45" fmla="*/ 0 h 30"/>
                <a:gd name="T46" fmla="*/ 12 w 34"/>
                <a:gd name="T47" fmla="*/ 4 h 30"/>
                <a:gd name="T48" fmla="*/ 8 w 34"/>
                <a:gd name="T49" fmla="*/ 3 h 30"/>
                <a:gd name="T50" fmla="*/ 5 w 34"/>
                <a:gd name="T51" fmla="*/ 3 h 30"/>
                <a:gd name="T52" fmla="*/ 3 w 34"/>
                <a:gd name="T53" fmla="*/ 3 h 30"/>
                <a:gd name="T54" fmla="*/ 0 w 34"/>
                <a:gd name="T55" fmla="*/ 8 h 30"/>
                <a:gd name="T56" fmla="*/ 1 w 34"/>
                <a:gd name="T57" fmla="*/ 12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30"/>
                <a:gd name="T89" fmla="*/ 34 w 34"/>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30">
                  <a:moveTo>
                    <a:pt x="1" y="12"/>
                  </a:moveTo>
                  <a:lnTo>
                    <a:pt x="8" y="19"/>
                  </a:lnTo>
                  <a:lnTo>
                    <a:pt x="8" y="18"/>
                  </a:lnTo>
                  <a:lnTo>
                    <a:pt x="8" y="15"/>
                  </a:lnTo>
                  <a:lnTo>
                    <a:pt x="8" y="11"/>
                  </a:lnTo>
                  <a:lnTo>
                    <a:pt x="9" y="16"/>
                  </a:lnTo>
                  <a:lnTo>
                    <a:pt x="11" y="19"/>
                  </a:lnTo>
                  <a:lnTo>
                    <a:pt x="15" y="25"/>
                  </a:lnTo>
                  <a:lnTo>
                    <a:pt x="16" y="25"/>
                  </a:lnTo>
                  <a:lnTo>
                    <a:pt x="15" y="19"/>
                  </a:lnTo>
                  <a:lnTo>
                    <a:pt x="15" y="12"/>
                  </a:lnTo>
                  <a:lnTo>
                    <a:pt x="16" y="11"/>
                  </a:lnTo>
                  <a:lnTo>
                    <a:pt x="16" y="5"/>
                  </a:lnTo>
                  <a:lnTo>
                    <a:pt x="17" y="5"/>
                  </a:lnTo>
                  <a:lnTo>
                    <a:pt x="20" y="9"/>
                  </a:lnTo>
                  <a:lnTo>
                    <a:pt x="22" y="14"/>
                  </a:lnTo>
                  <a:lnTo>
                    <a:pt x="22" y="20"/>
                  </a:lnTo>
                  <a:lnTo>
                    <a:pt x="22" y="25"/>
                  </a:lnTo>
                  <a:lnTo>
                    <a:pt x="31" y="27"/>
                  </a:lnTo>
                  <a:lnTo>
                    <a:pt x="33" y="29"/>
                  </a:lnTo>
                  <a:lnTo>
                    <a:pt x="24" y="9"/>
                  </a:lnTo>
                  <a:lnTo>
                    <a:pt x="27" y="0"/>
                  </a:lnTo>
                  <a:lnTo>
                    <a:pt x="17" y="0"/>
                  </a:lnTo>
                  <a:lnTo>
                    <a:pt x="12" y="4"/>
                  </a:lnTo>
                  <a:lnTo>
                    <a:pt x="8" y="3"/>
                  </a:lnTo>
                  <a:lnTo>
                    <a:pt x="5" y="3"/>
                  </a:lnTo>
                  <a:lnTo>
                    <a:pt x="3" y="3"/>
                  </a:lnTo>
                  <a:lnTo>
                    <a:pt x="0" y="8"/>
                  </a:lnTo>
                  <a:lnTo>
                    <a:pt x="1" y="12"/>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48" name="Freeform 319"/>
            <p:cNvSpPr>
              <a:spLocks/>
            </p:cNvSpPr>
            <p:nvPr/>
          </p:nvSpPr>
          <p:spPr bwMode="auto">
            <a:xfrm>
              <a:off x="3428" y="2501"/>
              <a:ext cx="49" cy="39"/>
            </a:xfrm>
            <a:custGeom>
              <a:avLst/>
              <a:gdLst>
                <a:gd name="T0" fmla="*/ 48 w 49"/>
                <a:gd name="T1" fmla="*/ 20 h 39"/>
                <a:gd name="T2" fmla="*/ 38 w 49"/>
                <a:gd name="T3" fmla="*/ 14 h 39"/>
                <a:gd name="T4" fmla="*/ 30 w 49"/>
                <a:gd name="T5" fmla="*/ 7 h 39"/>
                <a:gd name="T6" fmla="*/ 20 w 49"/>
                <a:gd name="T7" fmla="*/ 0 h 39"/>
                <a:gd name="T8" fmla="*/ 18 w 49"/>
                <a:gd name="T9" fmla="*/ 1 h 39"/>
                <a:gd name="T10" fmla="*/ 25 w 49"/>
                <a:gd name="T11" fmla="*/ 12 h 39"/>
                <a:gd name="T12" fmla="*/ 25 w 49"/>
                <a:gd name="T13" fmla="*/ 16 h 39"/>
                <a:gd name="T14" fmla="*/ 15 w 49"/>
                <a:gd name="T15" fmla="*/ 23 h 39"/>
                <a:gd name="T16" fmla="*/ 8 w 49"/>
                <a:gd name="T17" fmla="*/ 15 h 39"/>
                <a:gd name="T18" fmla="*/ 9 w 49"/>
                <a:gd name="T19" fmla="*/ 15 h 39"/>
                <a:gd name="T20" fmla="*/ 17 w 49"/>
                <a:gd name="T21" fmla="*/ 18 h 39"/>
                <a:gd name="T22" fmla="*/ 18 w 49"/>
                <a:gd name="T23" fmla="*/ 13 h 39"/>
                <a:gd name="T24" fmla="*/ 14 w 49"/>
                <a:gd name="T25" fmla="*/ 14 h 39"/>
                <a:gd name="T26" fmla="*/ 15 w 49"/>
                <a:gd name="T27" fmla="*/ 12 h 39"/>
                <a:gd name="T28" fmla="*/ 15 w 49"/>
                <a:gd name="T29" fmla="*/ 11 h 39"/>
                <a:gd name="T30" fmla="*/ 13 w 49"/>
                <a:gd name="T31" fmla="*/ 12 h 39"/>
                <a:gd name="T32" fmla="*/ 12 w 49"/>
                <a:gd name="T33" fmla="*/ 9 h 39"/>
                <a:gd name="T34" fmla="*/ 1 w 49"/>
                <a:gd name="T35" fmla="*/ 4 h 39"/>
                <a:gd name="T36" fmla="*/ 0 w 49"/>
                <a:gd name="T37" fmla="*/ 4 h 39"/>
                <a:gd name="T38" fmla="*/ 0 w 49"/>
                <a:gd name="T39" fmla="*/ 7 h 39"/>
                <a:gd name="T40" fmla="*/ 11 w 49"/>
                <a:gd name="T41" fmla="*/ 23 h 39"/>
                <a:gd name="T42" fmla="*/ 13 w 49"/>
                <a:gd name="T43" fmla="*/ 26 h 39"/>
                <a:gd name="T44" fmla="*/ 17 w 49"/>
                <a:gd name="T45" fmla="*/ 30 h 39"/>
                <a:gd name="T46" fmla="*/ 30 w 49"/>
                <a:gd name="T47" fmla="*/ 34 h 39"/>
                <a:gd name="T48" fmla="*/ 44 w 49"/>
                <a:gd name="T49" fmla="*/ 38 h 39"/>
                <a:gd name="T50" fmla="*/ 45 w 49"/>
                <a:gd name="T51" fmla="*/ 37 h 39"/>
                <a:gd name="T52" fmla="*/ 43 w 49"/>
                <a:gd name="T53" fmla="*/ 30 h 39"/>
                <a:gd name="T54" fmla="*/ 43 w 49"/>
                <a:gd name="T55" fmla="*/ 26 h 39"/>
                <a:gd name="T56" fmla="*/ 45 w 49"/>
                <a:gd name="T57" fmla="*/ 21 h 39"/>
                <a:gd name="T58" fmla="*/ 48 w 49"/>
                <a:gd name="T59" fmla="*/ 20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39"/>
                <a:gd name="T92" fmla="*/ 49 w 49"/>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39">
                  <a:moveTo>
                    <a:pt x="48" y="20"/>
                  </a:moveTo>
                  <a:lnTo>
                    <a:pt x="38" y="14"/>
                  </a:lnTo>
                  <a:lnTo>
                    <a:pt x="30" y="7"/>
                  </a:lnTo>
                  <a:lnTo>
                    <a:pt x="20" y="0"/>
                  </a:lnTo>
                  <a:lnTo>
                    <a:pt x="18" y="1"/>
                  </a:lnTo>
                  <a:lnTo>
                    <a:pt x="25" y="12"/>
                  </a:lnTo>
                  <a:lnTo>
                    <a:pt x="25" y="16"/>
                  </a:lnTo>
                  <a:lnTo>
                    <a:pt x="15" y="23"/>
                  </a:lnTo>
                  <a:lnTo>
                    <a:pt x="8" y="15"/>
                  </a:lnTo>
                  <a:lnTo>
                    <a:pt x="9" y="15"/>
                  </a:lnTo>
                  <a:lnTo>
                    <a:pt x="17" y="18"/>
                  </a:lnTo>
                  <a:lnTo>
                    <a:pt x="18" y="13"/>
                  </a:lnTo>
                  <a:lnTo>
                    <a:pt x="14" y="14"/>
                  </a:lnTo>
                  <a:lnTo>
                    <a:pt x="15" y="12"/>
                  </a:lnTo>
                  <a:lnTo>
                    <a:pt x="15" y="11"/>
                  </a:lnTo>
                  <a:lnTo>
                    <a:pt x="13" y="12"/>
                  </a:lnTo>
                  <a:lnTo>
                    <a:pt x="12" y="9"/>
                  </a:lnTo>
                  <a:lnTo>
                    <a:pt x="1" y="4"/>
                  </a:lnTo>
                  <a:lnTo>
                    <a:pt x="0" y="4"/>
                  </a:lnTo>
                  <a:lnTo>
                    <a:pt x="0" y="7"/>
                  </a:lnTo>
                  <a:lnTo>
                    <a:pt x="11" y="23"/>
                  </a:lnTo>
                  <a:lnTo>
                    <a:pt x="13" y="26"/>
                  </a:lnTo>
                  <a:lnTo>
                    <a:pt x="17" y="30"/>
                  </a:lnTo>
                  <a:lnTo>
                    <a:pt x="30" y="34"/>
                  </a:lnTo>
                  <a:lnTo>
                    <a:pt x="44" y="38"/>
                  </a:lnTo>
                  <a:lnTo>
                    <a:pt x="45" y="37"/>
                  </a:lnTo>
                  <a:lnTo>
                    <a:pt x="43" y="30"/>
                  </a:lnTo>
                  <a:lnTo>
                    <a:pt x="43" y="26"/>
                  </a:lnTo>
                  <a:lnTo>
                    <a:pt x="45" y="21"/>
                  </a:lnTo>
                  <a:lnTo>
                    <a:pt x="48" y="20"/>
                  </a:lnTo>
                </a:path>
              </a:pathLst>
            </a:custGeom>
            <a:solidFill>
              <a:srgbClr val="D9A67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49" name="Freeform 320"/>
            <p:cNvSpPr>
              <a:spLocks/>
            </p:cNvSpPr>
            <p:nvPr/>
          </p:nvSpPr>
          <p:spPr bwMode="auto">
            <a:xfrm>
              <a:off x="3522" y="2511"/>
              <a:ext cx="17" cy="25"/>
            </a:xfrm>
            <a:custGeom>
              <a:avLst/>
              <a:gdLst>
                <a:gd name="T0" fmla="*/ 15 w 17"/>
                <a:gd name="T1" fmla="*/ 24 h 25"/>
                <a:gd name="T2" fmla="*/ 0 w 17"/>
                <a:gd name="T3" fmla="*/ 3 h 25"/>
                <a:gd name="T4" fmla="*/ 2 w 17"/>
                <a:gd name="T5" fmla="*/ 1 h 25"/>
                <a:gd name="T6" fmla="*/ 9 w 17"/>
                <a:gd name="T7" fmla="*/ 0 h 25"/>
                <a:gd name="T8" fmla="*/ 16 w 17"/>
                <a:gd name="T9" fmla="*/ 24 h 25"/>
                <a:gd name="T10" fmla="*/ 15 w 17"/>
                <a:gd name="T11" fmla="*/ 24 h 25"/>
                <a:gd name="T12" fmla="*/ 0 60000 65536"/>
                <a:gd name="T13" fmla="*/ 0 60000 65536"/>
                <a:gd name="T14" fmla="*/ 0 60000 65536"/>
                <a:gd name="T15" fmla="*/ 0 60000 65536"/>
                <a:gd name="T16" fmla="*/ 0 60000 65536"/>
                <a:gd name="T17" fmla="*/ 0 60000 65536"/>
                <a:gd name="T18" fmla="*/ 0 w 17"/>
                <a:gd name="T19" fmla="*/ 0 h 25"/>
                <a:gd name="T20" fmla="*/ 17 w 1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7" h="25">
                  <a:moveTo>
                    <a:pt x="15" y="24"/>
                  </a:moveTo>
                  <a:lnTo>
                    <a:pt x="0" y="3"/>
                  </a:lnTo>
                  <a:lnTo>
                    <a:pt x="2" y="1"/>
                  </a:lnTo>
                  <a:lnTo>
                    <a:pt x="9" y="0"/>
                  </a:lnTo>
                  <a:lnTo>
                    <a:pt x="16" y="24"/>
                  </a:lnTo>
                  <a:lnTo>
                    <a:pt x="15" y="24"/>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50" name="Freeform 321"/>
            <p:cNvSpPr>
              <a:spLocks/>
            </p:cNvSpPr>
            <p:nvPr/>
          </p:nvSpPr>
          <p:spPr bwMode="auto">
            <a:xfrm>
              <a:off x="3429" y="2498"/>
              <a:ext cx="45" cy="41"/>
            </a:xfrm>
            <a:custGeom>
              <a:avLst/>
              <a:gdLst>
                <a:gd name="T0" fmla="*/ 29 w 45"/>
                <a:gd name="T1" fmla="*/ 35 h 41"/>
                <a:gd name="T2" fmla="*/ 21 w 45"/>
                <a:gd name="T3" fmla="*/ 33 h 41"/>
                <a:gd name="T4" fmla="*/ 13 w 45"/>
                <a:gd name="T5" fmla="*/ 27 h 41"/>
                <a:gd name="T6" fmla="*/ 5 w 45"/>
                <a:gd name="T7" fmla="*/ 16 h 41"/>
                <a:gd name="T8" fmla="*/ 4 w 45"/>
                <a:gd name="T9" fmla="*/ 13 h 41"/>
                <a:gd name="T10" fmla="*/ 2 w 45"/>
                <a:gd name="T11" fmla="*/ 13 h 41"/>
                <a:gd name="T12" fmla="*/ 0 w 45"/>
                <a:gd name="T13" fmla="*/ 10 h 41"/>
                <a:gd name="T14" fmla="*/ 1 w 45"/>
                <a:gd name="T15" fmla="*/ 8 h 41"/>
                <a:gd name="T16" fmla="*/ 6 w 45"/>
                <a:gd name="T17" fmla="*/ 13 h 41"/>
                <a:gd name="T18" fmla="*/ 9 w 45"/>
                <a:gd name="T19" fmla="*/ 13 h 41"/>
                <a:gd name="T20" fmla="*/ 13 w 45"/>
                <a:gd name="T21" fmla="*/ 18 h 41"/>
                <a:gd name="T22" fmla="*/ 17 w 45"/>
                <a:gd name="T23" fmla="*/ 20 h 41"/>
                <a:gd name="T24" fmla="*/ 21 w 45"/>
                <a:gd name="T25" fmla="*/ 19 h 41"/>
                <a:gd name="T26" fmla="*/ 22 w 45"/>
                <a:gd name="T27" fmla="*/ 17 h 41"/>
                <a:gd name="T28" fmla="*/ 22 w 45"/>
                <a:gd name="T29" fmla="*/ 15 h 41"/>
                <a:gd name="T30" fmla="*/ 21 w 45"/>
                <a:gd name="T31" fmla="*/ 13 h 41"/>
                <a:gd name="T32" fmla="*/ 18 w 45"/>
                <a:gd name="T33" fmla="*/ 10 h 41"/>
                <a:gd name="T34" fmla="*/ 16 w 45"/>
                <a:gd name="T35" fmla="*/ 7 h 41"/>
                <a:gd name="T36" fmla="*/ 16 w 45"/>
                <a:gd name="T37" fmla="*/ 3 h 41"/>
                <a:gd name="T38" fmla="*/ 16 w 45"/>
                <a:gd name="T39" fmla="*/ 0 h 41"/>
                <a:gd name="T40" fmla="*/ 17 w 45"/>
                <a:gd name="T41" fmla="*/ 0 h 41"/>
                <a:gd name="T42" fmla="*/ 18 w 45"/>
                <a:gd name="T43" fmla="*/ 0 h 41"/>
                <a:gd name="T44" fmla="*/ 22 w 45"/>
                <a:gd name="T45" fmla="*/ 4 h 41"/>
                <a:gd name="T46" fmla="*/ 28 w 45"/>
                <a:gd name="T47" fmla="*/ 10 h 41"/>
                <a:gd name="T48" fmla="*/ 31 w 45"/>
                <a:gd name="T49" fmla="*/ 22 h 41"/>
                <a:gd name="T50" fmla="*/ 41 w 45"/>
                <a:gd name="T51" fmla="*/ 29 h 41"/>
                <a:gd name="T52" fmla="*/ 41 w 45"/>
                <a:gd name="T53" fmla="*/ 34 h 41"/>
                <a:gd name="T54" fmla="*/ 44 w 45"/>
                <a:gd name="T55" fmla="*/ 40 h 41"/>
                <a:gd name="T56" fmla="*/ 36 w 45"/>
                <a:gd name="T57" fmla="*/ 37 h 41"/>
                <a:gd name="T58" fmla="*/ 29 w 45"/>
                <a:gd name="T59" fmla="*/ 35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
                <a:gd name="T91" fmla="*/ 0 h 41"/>
                <a:gd name="T92" fmla="*/ 45 w 45"/>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 h="41">
                  <a:moveTo>
                    <a:pt x="29" y="35"/>
                  </a:moveTo>
                  <a:lnTo>
                    <a:pt x="21" y="33"/>
                  </a:lnTo>
                  <a:lnTo>
                    <a:pt x="13" y="27"/>
                  </a:lnTo>
                  <a:lnTo>
                    <a:pt x="5" y="16"/>
                  </a:lnTo>
                  <a:lnTo>
                    <a:pt x="4" y="13"/>
                  </a:lnTo>
                  <a:lnTo>
                    <a:pt x="2" y="13"/>
                  </a:lnTo>
                  <a:lnTo>
                    <a:pt x="0" y="10"/>
                  </a:lnTo>
                  <a:lnTo>
                    <a:pt x="1" y="8"/>
                  </a:lnTo>
                  <a:lnTo>
                    <a:pt x="6" y="13"/>
                  </a:lnTo>
                  <a:lnTo>
                    <a:pt x="9" y="13"/>
                  </a:lnTo>
                  <a:lnTo>
                    <a:pt x="13" y="18"/>
                  </a:lnTo>
                  <a:lnTo>
                    <a:pt x="17" y="20"/>
                  </a:lnTo>
                  <a:lnTo>
                    <a:pt x="21" y="19"/>
                  </a:lnTo>
                  <a:lnTo>
                    <a:pt x="22" y="17"/>
                  </a:lnTo>
                  <a:lnTo>
                    <a:pt x="22" y="15"/>
                  </a:lnTo>
                  <a:lnTo>
                    <a:pt x="21" y="13"/>
                  </a:lnTo>
                  <a:lnTo>
                    <a:pt x="18" y="10"/>
                  </a:lnTo>
                  <a:lnTo>
                    <a:pt x="16" y="7"/>
                  </a:lnTo>
                  <a:lnTo>
                    <a:pt x="16" y="3"/>
                  </a:lnTo>
                  <a:lnTo>
                    <a:pt x="16" y="0"/>
                  </a:lnTo>
                  <a:lnTo>
                    <a:pt x="17" y="0"/>
                  </a:lnTo>
                  <a:lnTo>
                    <a:pt x="18" y="0"/>
                  </a:lnTo>
                  <a:lnTo>
                    <a:pt x="22" y="4"/>
                  </a:lnTo>
                  <a:lnTo>
                    <a:pt x="28" y="10"/>
                  </a:lnTo>
                  <a:lnTo>
                    <a:pt x="31" y="22"/>
                  </a:lnTo>
                  <a:lnTo>
                    <a:pt x="41" y="29"/>
                  </a:lnTo>
                  <a:lnTo>
                    <a:pt x="41" y="34"/>
                  </a:lnTo>
                  <a:lnTo>
                    <a:pt x="44" y="40"/>
                  </a:lnTo>
                  <a:lnTo>
                    <a:pt x="36" y="37"/>
                  </a:lnTo>
                  <a:lnTo>
                    <a:pt x="29" y="35"/>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51" name="Freeform 322"/>
            <p:cNvSpPr>
              <a:spLocks/>
            </p:cNvSpPr>
            <p:nvPr/>
          </p:nvSpPr>
          <p:spPr bwMode="auto">
            <a:xfrm>
              <a:off x="3508" y="2519"/>
              <a:ext cx="17" cy="17"/>
            </a:xfrm>
            <a:custGeom>
              <a:avLst/>
              <a:gdLst>
                <a:gd name="T0" fmla="*/ 0 w 17"/>
                <a:gd name="T1" fmla="*/ 16 h 17"/>
                <a:gd name="T2" fmla="*/ 0 w 17"/>
                <a:gd name="T3" fmla="*/ 16 h 17"/>
                <a:gd name="T4" fmla="*/ 0 w 17"/>
                <a:gd name="T5" fmla="*/ 14 h 17"/>
                <a:gd name="T6" fmla="*/ 0 w 17"/>
                <a:gd name="T7" fmla="*/ 14 h 17"/>
                <a:gd name="T8" fmla="*/ 0 w 17"/>
                <a:gd name="T9" fmla="*/ 12 h 17"/>
                <a:gd name="T10" fmla="*/ 0 w 17"/>
                <a:gd name="T11" fmla="*/ 12 h 17"/>
                <a:gd name="T12" fmla="*/ 0 w 17"/>
                <a:gd name="T13" fmla="*/ 11 h 17"/>
                <a:gd name="T14" fmla="*/ 0 w 17"/>
                <a:gd name="T15" fmla="*/ 11 h 17"/>
                <a:gd name="T16" fmla="*/ 0 w 17"/>
                <a:gd name="T17" fmla="*/ 9 h 17"/>
                <a:gd name="T18" fmla="*/ 0 w 17"/>
                <a:gd name="T19" fmla="*/ 9 h 17"/>
                <a:gd name="T20" fmla="*/ 2 w 17"/>
                <a:gd name="T21" fmla="*/ 7 h 17"/>
                <a:gd name="T22" fmla="*/ 3 w 17"/>
                <a:gd name="T23" fmla="*/ 5 h 17"/>
                <a:gd name="T24" fmla="*/ 3 w 17"/>
                <a:gd name="T25" fmla="*/ 5 h 17"/>
                <a:gd name="T26" fmla="*/ 6 w 17"/>
                <a:gd name="T27" fmla="*/ 3 h 17"/>
                <a:gd name="T28" fmla="*/ 8 w 17"/>
                <a:gd name="T29" fmla="*/ 3 h 17"/>
                <a:gd name="T30" fmla="*/ 10 w 17"/>
                <a:gd name="T31" fmla="*/ 2 h 17"/>
                <a:gd name="T32" fmla="*/ 11 w 17"/>
                <a:gd name="T33" fmla="*/ 0 h 17"/>
                <a:gd name="T34" fmla="*/ 13 w 17"/>
                <a:gd name="T35" fmla="*/ 2 h 17"/>
                <a:gd name="T36" fmla="*/ 13 w 17"/>
                <a:gd name="T37" fmla="*/ 2 h 17"/>
                <a:gd name="T38" fmla="*/ 13 w 17"/>
                <a:gd name="T39" fmla="*/ 2 h 17"/>
                <a:gd name="T40" fmla="*/ 14 w 17"/>
                <a:gd name="T41" fmla="*/ 2 h 17"/>
                <a:gd name="T42" fmla="*/ 14 w 17"/>
                <a:gd name="T43" fmla="*/ 2 h 17"/>
                <a:gd name="T44" fmla="*/ 14 w 17"/>
                <a:gd name="T45" fmla="*/ 3 h 17"/>
                <a:gd name="T46" fmla="*/ 16 w 17"/>
                <a:gd name="T47" fmla="*/ 3 h 17"/>
                <a:gd name="T48" fmla="*/ 16 w 17"/>
                <a:gd name="T49" fmla="*/ 3 h 17"/>
                <a:gd name="T50" fmla="*/ 16 w 17"/>
                <a:gd name="T51" fmla="*/ 3 h 17"/>
                <a:gd name="T52" fmla="*/ 16 w 17"/>
                <a:gd name="T53" fmla="*/ 5 h 17"/>
                <a:gd name="T54" fmla="*/ 16 w 17"/>
                <a:gd name="T55" fmla="*/ 5 h 17"/>
                <a:gd name="T56" fmla="*/ 16 w 17"/>
                <a:gd name="T57" fmla="*/ 7 h 17"/>
                <a:gd name="T58" fmla="*/ 14 w 17"/>
                <a:gd name="T59" fmla="*/ 7 h 17"/>
                <a:gd name="T60" fmla="*/ 14 w 17"/>
                <a:gd name="T61" fmla="*/ 7 h 17"/>
                <a:gd name="T62" fmla="*/ 14 w 17"/>
                <a:gd name="T63" fmla="*/ 7 h 17"/>
                <a:gd name="T64" fmla="*/ 14 w 17"/>
                <a:gd name="T65" fmla="*/ 9 h 17"/>
                <a:gd name="T66" fmla="*/ 13 w 17"/>
                <a:gd name="T67" fmla="*/ 9 h 17"/>
                <a:gd name="T68" fmla="*/ 11 w 17"/>
                <a:gd name="T69" fmla="*/ 11 h 17"/>
                <a:gd name="T70" fmla="*/ 10 w 17"/>
                <a:gd name="T71" fmla="*/ 11 h 17"/>
                <a:gd name="T72" fmla="*/ 8 w 17"/>
                <a:gd name="T73" fmla="*/ 12 h 17"/>
                <a:gd name="T74" fmla="*/ 5 w 17"/>
                <a:gd name="T75" fmla="*/ 12 h 17"/>
                <a:gd name="T76" fmla="*/ 3 w 17"/>
                <a:gd name="T77" fmla="*/ 14 h 17"/>
                <a:gd name="T78" fmla="*/ 2 w 17"/>
                <a:gd name="T79" fmla="*/ 16 h 17"/>
                <a:gd name="T80" fmla="*/ 0 w 17"/>
                <a:gd name="T81" fmla="*/ 16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0" y="16"/>
                  </a:moveTo>
                  <a:lnTo>
                    <a:pt x="0" y="16"/>
                  </a:lnTo>
                  <a:lnTo>
                    <a:pt x="0" y="14"/>
                  </a:lnTo>
                  <a:lnTo>
                    <a:pt x="0" y="12"/>
                  </a:lnTo>
                  <a:lnTo>
                    <a:pt x="0" y="11"/>
                  </a:lnTo>
                  <a:lnTo>
                    <a:pt x="0" y="9"/>
                  </a:lnTo>
                  <a:lnTo>
                    <a:pt x="2" y="7"/>
                  </a:lnTo>
                  <a:lnTo>
                    <a:pt x="3" y="5"/>
                  </a:lnTo>
                  <a:lnTo>
                    <a:pt x="6" y="3"/>
                  </a:lnTo>
                  <a:lnTo>
                    <a:pt x="8" y="3"/>
                  </a:lnTo>
                  <a:lnTo>
                    <a:pt x="10" y="2"/>
                  </a:lnTo>
                  <a:lnTo>
                    <a:pt x="11" y="0"/>
                  </a:lnTo>
                  <a:lnTo>
                    <a:pt x="13" y="2"/>
                  </a:lnTo>
                  <a:lnTo>
                    <a:pt x="14" y="2"/>
                  </a:lnTo>
                  <a:lnTo>
                    <a:pt x="14" y="3"/>
                  </a:lnTo>
                  <a:lnTo>
                    <a:pt x="16" y="3"/>
                  </a:lnTo>
                  <a:lnTo>
                    <a:pt x="16" y="5"/>
                  </a:lnTo>
                  <a:lnTo>
                    <a:pt x="16" y="7"/>
                  </a:lnTo>
                  <a:lnTo>
                    <a:pt x="14" y="7"/>
                  </a:lnTo>
                  <a:lnTo>
                    <a:pt x="14" y="9"/>
                  </a:lnTo>
                  <a:lnTo>
                    <a:pt x="13" y="9"/>
                  </a:lnTo>
                  <a:lnTo>
                    <a:pt x="11" y="11"/>
                  </a:lnTo>
                  <a:lnTo>
                    <a:pt x="10" y="11"/>
                  </a:lnTo>
                  <a:lnTo>
                    <a:pt x="8" y="12"/>
                  </a:lnTo>
                  <a:lnTo>
                    <a:pt x="5" y="12"/>
                  </a:lnTo>
                  <a:lnTo>
                    <a:pt x="3" y="14"/>
                  </a:lnTo>
                  <a:lnTo>
                    <a:pt x="2" y="16"/>
                  </a:lnTo>
                  <a:lnTo>
                    <a:pt x="0"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52" name="Freeform 323"/>
            <p:cNvSpPr>
              <a:spLocks/>
            </p:cNvSpPr>
            <p:nvPr/>
          </p:nvSpPr>
          <p:spPr bwMode="auto">
            <a:xfrm>
              <a:off x="3548" y="2522"/>
              <a:ext cx="17" cy="17"/>
            </a:xfrm>
            <a:custGeom>
              <a:avLst/>
              <a:gdLst>
                <a:gd name="T0" fmla="*/ 16 w 17"/>
                <a:gd name="T1" fmla="*/ 16 h 17"/>
                <a:gd name="T2" fmla="*/ 12 w 17"/>
                <a:gd name="T3" fmla="*/ 16 h 17"/>
                <a:gd name="T4" fmla="*/ 8 w 17"/>
                <a:gd name="T5" fmla="*/ 16 h 17"/>
                <a:gd name="T6" fmla="*/ 4 w 17"/>
                <a:gd name="T7" fmla="*/ 14 h 17"/>
                <a:gd name="T8" fmla="*/ 0 w 17"/>
                <a:gd name="T9" fmla="*/ 12 h 17"/>
                <a:gd name="T10" fmla="*/ 0 w 17"/>
                <a:gd name="T11" fmla="*/ 10 h 17"/>
                <a:gd name="T12" fmla="*/ 0 w 17"/>
                <a:gd name="T13" fmla="*/ 8 h 17"/>
                <a:gd name="T14" fmla="*/ 0 w 17"/>
                <a:gd name="T15" fmla="*/ 6 h 17"/>
                <a:gd name="T16" fmla="*/ 4 w 17"/>
                <a:gd name="T17" fmla="*/ 4 h 17"/>
                <a:gd name="T18" fmla="*/ 4 w 17"/>
                <a:gd name="T19" fmla="*/ 2 h 17"/>
                <a:gd name="T20" fmla="*/ 8 w 17"/>
                <a:gd name="T21" fmla="*/ 0 h 17"/>
                <a:gd name="T22" fmla="*/ 8 w 17"/>
                <a:gd name="T23" fmla="*/ 0 h 17"/>
                <a:gd name="T24" fmla="*/ 12 w 17"/>
                <a:gd name="T25" fmla="*/ 0 h 17"/>
                <a:gd name="T26" fmla="*/ 12 w 17"/>
                <a:gd name="T27" fmla="*/ 2 h 17"/>
                <a:gd name="T28" fmla="*/ 16 w 17"/>
                <a:gd name="T29" fmla="*/ 4 h 17"/>
                <a:gd name="T30" fmla="*/ 16 w 17"/>
                <a:gd name="T31" fmla="*/ 8 h 17"/>
                <a:gd name="T32" fmla="*/ 16 w 17"/>
                <a:gd name="T33" fmla="*/ 12 h 17"/>
                <a:gd name="T34" fmla="*/ 16 w 17"/>
                <a:gd name="T35" fmla="*/ 14 h 17"/>
                <a:gd name="T36" fmla="*/ 16 w 17"/>
                <a:gd name="T37" fmla="*/ 14 h 17"/>
                <a:gd name="T38" fmla="*/ 16 w 17"/>
                <a:gd name="T39" fmla="*/ 14 h 17"/>
                <a:gd name="T40" fmla="*/ 16 w 17"/>
                <a:gd name="T41" fmla="*/ 16 h 17"/>
                <a:gd name="T42" fmla="*/ 16 w 17"/>
                <a:gd name="T43" fmla="*/ 16 h 17"/>
                <a:gd name="T44" fmla="*/ 16 w 17"/>
                <a:gd name="T45" fmla="*/ 16 h 17"/>
                <a:gd name="T46" fmla="*/ 16 w 17"/>
                <a:gd name="T47" fmla="*/ 16 h 17"/>
                <a:gd name="T48" fmla="*/ 16 w 17"/>
                <a:gd name="T49" fmla="*/ 1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16" y="16"/>
                  </a:moveTo>
                  <a:lnTo>
                    <a:pt x="12" y="16"/>
                  </a:lnTo>
                  <a:lnTo>
                    <a:pt x="8" y="16"/>
                  </a:lnTo>
                  <a:lnTo>
                    <a:pt x="4" y="14"/>
                  </a:lnTo>
                  <a:lnTo>
                    <a:pt x="0" y="12"/>
                  </a:lnTo>
                  <a:lnTo>
                    <a:pt x="0" y="10"/>
                  </a:lnTo>
                  <a:lnTo>
                    <a:pt x="0" y="8"/>
                  </a:lnTo>
                  <a:lnTo>
                    <a:pt x="0" y="6"/>
                  </a:lnTo>
                  <a:lnTo>
                    <a:pt x="4" y="4"/>
                  </a:lnTo>
                  <a:lnTo>
                    <a:pt x="4" y="2"/>
                  </a:lnTo>
                  <a:lnTo>
                    <a:pt x="8" y="0"/>
                  </a:lnTo>
                  <a:lnTo>
                    <a:pt x="12" y="0"/>
                  </a:lnTo>
                  <a:lnTo>
                    <a:pt x="12" y="2"/>
                  </a:lnTo>
                  <a:lnTo>
                    <a:pt x="16" y="4"/>
                  </a:lnTo>
                  <a:lnTo>
                    <a:pt x="16" y="8"/>
                  </a:lnTo>
                  <a:lnTo>
                    <a:pt x="16" y="12"/>
                  </a:lnTo>
                  <a:lnTo>
                    <a:pt x="16" y="14"/>
                  </a:lnTo>
                  <a:lnTo>
                    <a:pt x="16"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53" name="Freeform 324"/>
            <p:cNvSpPr>
              <a:spLocks/>
            </p:cNvSpPr>
            <p:nvPr/>
          </p:nvSpPr>
          <p:spPr bwMode="auto">
            <a:xfrm>
              <a:off x="3472" y="2524"/>
              <a:ext cx="17" cy="17"/>
            </a:xfrm>
            <a:custGeom>
              <a:avLst/>
              <a:gdLst>
                <a:gd name="T0" fmla="*/ 0 w 17"/>
                <a:gd name="T1" fmla="*/ 16 h 17"/>
                <a:gd name="T2" fmla="*/ 0 w 17"/>
                <a:gd name="T3" fmla="*/ 14 h 17"/>
                <a:gd name="T4" fmla="*/ 0 w 17"/>
                <a:gd name="T5" fmla="*/ 11 h 17"/>
                <a:gd name="T6" fmla="*/ 2 w 17"/>
                <a:gd name="T7" fmla="*/ 10 h 17"/>
                <a:gd name="T8" fmla="*/ 2 w 17"/>
                <a:gd name="T9" fmla="*/ 8 h 17"/>
                <a:gd name="T10" fmla="*/ 2 w 17"/>
                <a:gd name="T11" fmla="*/ 6 h 17"/>
                <a:gd name="T12" fmla="*/ 2 w 17"/>
                <a:gd name="T13" fmla="*/ 5 h 17"/>
                <a:gd name="T14" fmla="*/ 3 w 17"/>
                <a:gd name="T15" fmla="*/ 3 h 17"/>
                <a:gd name="T16" fmla="*/ 3 w 17"/>
                <a:gd name="T17" fmla="*/ 2 h 17"/>
                <a:gd name="T18" fmla="*/ 5 w 17"/>
                <a:gd name="T19" fmla="*/ 2 h 17"/>
                <a:gd name="T20" fmla="*/ 6 w 17"/>
                <a:gd name="T21" fmla="*/ 0 h 17"/>
                <a:gd name="T22" fmla="*/ 8 w 17"/>
                <a:gd name="T23" fmla="*/ 0 h 17"/>
                <a:gd name="T24" fmla="*/ 10 w 17"/>
                <a:gd name="T25" fmla="*/ 0 h 17"/>
                <a:gd name="T26" fmla="*/ 11 w 17"/>
                <a:gd name="T27" fmla="*/ 0 h 17"/>
                <a:gd name="T28" fmla="*/ 13 w 17"/>
                <a:gd name="T29" fmla="*/ 0 h 17"/>
                <a:gd name="T30" fmla="*/ 14 w 17"/>
                <a:gd name="T31" fmla="*/ 0 h 17"/>
                <a:gd name="T32" fmla="*/ 16 w 17"/>
                <a:gd name="T33" fmla="*/ 0 h 17"/>
                <a:gd name="T34" fmla="*/ 14 w 17"/>
                <a:gd name="T35" fmla="*/ 0 h 17"/>
                <a:gd name="T36" fmla="*/ 14 w 17"/>
                <a:gd name="T37" fmla="*/ 0 h 17"/>
                <a:gd name="T38" fmla="*/ 13 w 17"/>
                <a:gd name="T39" fmla="*/ 0 h 17"/>
                <a:gd name="T40" fmla="*/ 11 w 17"/>
                <a:gd name="T41" fmla="*/ 2 h 17"/>
                <a:gd name="T42" fmla="*/ 11 w 17"/>
                <a:gd name="T43" fmla="*/ 2 h 17"/>
                <a:gd name="T44" fmla="*/ 10 w 17"/>
                <a:gd name="T45" fmla="*/ 3 h 17"/>
                <a:gd name="T46" fmla="*/ 8 w 17"/>
                <a:gd name="T47" fmla="*/ 3 h 17"/>
                <a:gd name="T48" fmla="*/ 8 w 17"/>
                <a:gd name="T49" fmla="*/ 3 h 17"/>
                <a:gd name="T50" fmla="*/ 6 w 17"/>
                <a:gd name="T51" fmla="*/ 5 h 17"/>
                <a:gd name="T52" fmla="*/ 5 w 17"/>
                <a:gd name="T53" fmla="*/ 6 h 17"/>
                <a:gd name="T54" fmla="*/ 5 w 17"/>
                <a:gd name="T55" fmla="*/ 8 h 17"/>
                <a:gd name="T56" fmla="*/ 3 w 17"/>
                <a:gd name="T57" fmla="*/ 10 h 17"/>
                <a:gd name="T58" fmla="*/ 3 w 17"/>
                <a:gd name="T59" fmla="*/ 11 h 17"/>
                <a:gd name="T60" fmla="*/ 2 w 17"/>
                <a:gd name="T61" fmla="*/ 13 h 17"/>
                <a:gd name="T62" fmla="*/ 0 w 17"/>
                <a:gd name="T63" fmla="*/ 14 h 17"/>
                <a:gd name="T64" fmla="*/ 0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0" y="16"/>
                  </a:moveTo>
                  <a:lnTo>
                    <a:pt x="0" y="14"/>
                  </a:lnTo>
                  <a:lnTo>
                    <a:pt x="0" y="11"/>
                  </a:lnTo>
                  <a:lnTo>
                    <a:pt x="2" y="10"/>
                  </a:lnTo>
                  <a:lnTo>
                    <a:pt x="2" y="8"/>
                  </a:lnTo>
                  <a:lnTo>
                    <a:pt x="2" y="6"/>
                  </a:lnTo>
                  <a:lnTo>
                    <a:pt x="2" y="5"/>
                  </a:lnTo>
                  <a:lnTo>
                    <a:pt x="3" y="3"/>
                  </a:lnTo>
                  <a:lnTo>
                    <a:pt x="3" y="2"/>
                  </a:lnTo>
                  <a:lnTo>
                    <a:pt x="5" y="2"/>
                  </a:lnTo>
                  <a:lnTo>
                    <a:pt x="6" y="0"/>
                  </a:lnTo>
                  <a:lnTo>
                    <a:pt x="8" y="0"/>
                  </a:lnTo>
                  <a:lnTo>
                    <a:pt x="10" y="0"/>
                  </a:lnTo>
                  <a:lnTo>
                    <a:pt x="11" y="0"/>
                  </a:lnTo>
                  <a:lnTo>
                    <a:pt x="13" y="0"/>
                  </a:lnTo>
                  <a:lnTo>
                    <a:pt x="14" y="0"/>
                  </a:lnTo>
                  <a:lnTo>
                    <a:pt x="16" y="0"/>
                  </a:lnTo>
                  <a:lnTo>
                    <a:pt x="14" y="0"/>
                  </a:lnTo>
                  <a:lnTo>
                    <a:pt x="13" y="0"/>
                  </a:lnTo>
                  <a:lnTo>
                    <a:pt x="11" y="2"/>
                  </a:lnTo>
                  <a:lnTo>
                    <a:pt x="10" y="3"/>
                  </a:lnTo>
                  <a:lnTo>
                    <a:pt x="8" y="3"/>
                  </a:lnTo>
                  <a:lnTo>
                    <a:pt x="6" y="5"/>
                  </a:lnTo>
                  <a:lnTo>
                    <a:pt x="5" y="6"/>
                  </a:lnTo>
                  <a:lnTo>
                    <a:pt x="5" y="8"/>
                  </a:lnTo>
                  <a:lnTo>
                    <a:pt x="3" y="10"/>
                  </a:lnTo>
                  <a:lnTo>
                    <a:pt x="3" y="11"/>
                  </a:lnTo>
                  <a:lnTo>
                    <a:pt x="2" y="13"/>
                  </a:lnTo>
                  <a:lnTo>
                    <a:pt x="0" y="14"/>
                  </a:lnTo>
                  <a:lnTo>
                    <a:pt x="0"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54" name="Freeform 325"/>
            <p:cNvSpPr>
              <a:spLocks/>
            </p:cNvSpPr>
            <p:nvPr/>
          </p:nvSpPr>
          <p:spPr bwMode="auto">
            <a:xfrm>
              <a:off x="3460" y="2510"/>
              <a:ext cx="17" cy="17"/>
            </a:xfrm>
            <a:custGeom>
              <a:avLst/>
              <a:gdLst>
                <a:gd name="T0" fmla="*/ 11 w 17"/>
                <a:gd name="T1" fmla="*/ 16 h 17"/>
                <a:gd name="T2" fmla="*/ 4 w 17"/>
                <a:gd name="T3" fmla="*/ 6 h 17"/>
                <a:gd name="T4" fmla="*/ 0 w 17"/>
                <a:gd name="T5" fmla="*/ 0 h 17"/>
                <a:gd name="T6" fmla="*/ 5 w 17"/>
                <a:gd name="T7" fmla="*/ 6 h 17"/>
                <a:gd name="T8" fmla="*/ 16 w 17"/>
                <a:gd name="T9" fmla="*/ 12 h 17"/>
                <a:gd name="T10" fmla="*/ 14 w 17"/>
                <a:gd name="T11" fmla="*/ 12 h 17"/>
                <a:gd name="T12" fmla="*/ 11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1" y="16"/>
                  </a:moveTo>
                  <a:lnTo>
                    <a:pt x="4" y="6"/>
                  </a:lnTo>
                  <a:lnTo>
                    <a:pt x="0" y="0"/>
                  </a:lnTo>
                  <a:lnTo>
                    <a:pt x="5" y="6"/>
                  </a:lnTo>
                  <a:lnTo>
                    <a:pt x="16" y="12"/>
                  </a:lnTo>
                  <a:lnTo>
                    <a:pt x="14" y="12"/>
                  </a:lnTo>
                  <a:lnTo>
                    <a:pt x="11" y="16"/>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55" name="Freeform 326"/>
            <p:cNvSpPr>
              <a:spLocks/>
            </p:cNvSpPr>
            <p:nvPr/>
          </p:nvSpPr>
          <p:spPr bwMode="auto">
            <a:xfrm>
              <a:off x="3555" y="2501"/>
              <a:ext cx="17" cy="17"/>
            </a:xfrm>
            <a:custGeom>
              <a:avLst/>
              <a:gdLst>
                <a:gd name="T0" fmla="*/ 0 w 17"/>
                <a:gd name="T1" fmla="*/ 16 h 17"/>
                <a:gd name="T2" fmla="*/ 0 w 17"/>
                <a:gd name="T3" fmla="*/ 14 h 17"/>
                <a:gd name="T4" fmla="*/ 0 w 17"/>
                <a:gd name="T5" fmla="*/ 12 h 17"/>
                <a:gd name="T6" fmla="*/ 0 w 17"/>
                <a:gd name="T7" fmla="*/ 10 h 17"/>
                <a:gd name="T8" fmla="*/ 0 w 17"/>
                <a:gd name="T9" fmla="*/ 8 h 17"/>
                <a:gd name="T10" fmla="*/ 0 w 17"/>
                <a:gd name="T11" fmla="*/ 5 h 17"/>
                <a:gd name="T12" fmla="*/ 0 w 17"/>
                <a:gd name="T13" fmla="*/ 3 h 17"/>
                <a:gd name="T14" fmla="*/ 3 w 17"/>
                <a:gd name="T15" fmla="*/ 1 h 17"/>
                <a:gd name="T16" fmla="*/ 3 w 17"/>
                <a:gd name="T17" fmla="*/ 0 h 17"/>
                <a:gd name="T18" fmla="*/ 5 w 17"/>
                <a:gd name="T19" fmla="*/ 0 h 17"/>
                <a:gd name="T20" fmla="*/ 5 w 17"/>
                <a:gd name="T21" fmla="*/ 0 h 17"/>
                <a:gd name="T22" fmla="*/ 8 w 17"/>
                <a:gd name="T23" fmla="*/ 0 h 17"/>
                <a:gd name="T24" fmla="*/ 8 w 17"/>
                <a:gd name="T25" fmla="*/ 1 h 17"/>
                <a:gd name="T26" fmla="*/ 11 w 17"/>
                <a:gd name="T27" fmla="*/ 1 h 17"/>
                <a:gd name="T28" fmla="*/ 11 w 17"/>
                <a:gd name="T29" fmla="*/ 1 h 17"/>
                <a:gd name="T30" fmla="*/ 13 w 17"/>
                <a:gd name="T31" fmla="*/ 1 h 17"/>
                <a:gd name="T32" fmla="*/ 16 w 17"/>
                <a:gd name="T33" fmla="*/ 2 h 17"/>
                <a:gd name="T34" fmla="*/ 13 w 17"/>
                <a:gd name="T35" fmla="*/ 3 h 17"/>
                <a:gd name="T36" fmla="*/ 11 w 17"/>
                <a:gd name="T37" fmla="*/ 5 h 17"/>
                <a:gd name="T38" fmla="*/ 8 w 17"/>
                <a:gd name="T39" fmla="*/ 6 h 17"/>
                <a:gd name="T40" fmla="*/ 8 w 17"/>
                <a:gd name="T41" fmla="*/ 8 h 17"/>
                <a:gd name="T42" fmla="*/ 5 w 17"/>
                <a:gd name="T43" fmla="*/ 10 h 17"/>
                <a:gd name="T44" fmla="*/ 5 w 17"/>
                <a:gd name="T45" fmla="*/ 12 h 17"/>
                <a:gd name="T46" fmla="*/ 3 w 17"/>
                <a:gd name="T47" fmla="*/ 14 h 17"/>
                <a:gd name="T48" fmla="*/ 0 w 17"/>
                <a:gd name="T49" fmla="*/ 1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16"/>
                  </a:moveTo>
                  <a:lnTo>
                    <a:pt x="0" y="14"/>
                  </a:lnTo>
                  <a:lnTo>
                    <a:pt x="0" y="12"/>
                  </a:lnTo>
                  <a:lnTo>
                    <a:pt x="0" y="10"/>
                  </a:lnTo>
                  <a:lnTo>
                    <a:pt x="0" y="8"/>
                  </a:lnTo>
                  <a:lnTo>
                    <a:pt x="0" y="5"/>
                  </a:lnTo>
                  <a:lnTo>
                    <a:pt x="0" y="3"/>
                  </a:lnTo>
                  <a:lnTo>
                    <a:pt x="3" y="1"/>
                  </a:lnTo>
                  <a:lnTo>
                    <a:pt x="3" y="0"/>
                  </a:lnTo>
                  <a:lnTo>
                    <a:pt x="5" y="0"/>
                  </a:lnTo>
                  <a:lnTo>
                    <a:pt x="8" y="0"/>
                  </a:lnTo>
                  <a:lnTo>
                    <a:pt x="8" y="1"/>
                  </a:lnTo>
                  <a:lnTo>
                    <a:pt x="11" y="1"/>
                  </a:lnTo>
                  <a:lnTo>
                    <a:pt x="13" y="1"/>
                  </a:lnTo>
                  <a:lnTo>
                    <a:pt x="16" y="2"/>
                  </a:lnTo>
                  <a:lnTo>
                    <a:pt x="13" y="3"/>
                  </a:lnTo>
                  <a:lnTo>
                    <a:pt x="11" y="5"/>
                  </a:lnTo>
                  <a:lnTo>
                    <a:pt x="8" y="6"/>
                  </a:lnTo>
                  <a:lnTo>
                    <a:pt x="8" y="8"/>
                  </a:lnTo>
                  <a:lnTo>
                    <a:pt x="5" y="10"/>
                  </a:lnTo>
                  <a:lnTo>
                    <a:pt x="5" y="12"/>
                  </a:lnTo>
                  <a:lnTo>
                    <a:pt x="3" y="14"/>
                  </a:lnTo>
                  <a:lnTo>
                    <a:pt x="0"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56" name="Freeform 327"/>
            <p:cNvSpPr>
              <a:spLocks/>
            </p:cNvSpPr>
            <p:nvPr/>
          </p:nvSpPr>
          <p:spPr bwMode="auto">
            <a:xfrm>
              <a:off x="3437" y="2497"/>
              <a:ext cx="17" cy="17"/>
            </a:xfrm>
            <a:custGeom>
              <a:avLst/>
              <a:gdLst>
                <a:gd name="T0" fmla="*/ 11 w 17"/>
                <a:gd name="T1" fmla="*/ 16 h 17"/>
                <a:gd name="T2" fmla="*/ 0 w 17"/>
                <a:gd name="T3" fmla="*/ 8 h 17"/>
                <a:gd name="T4" fmla="*/ 3 w 17"/>
                <a:gd name="T5" fmla="*/ 3 h 17"/>
                <a:gd name="T6" fmla="*/ 8 w 17"/>
                <a:gd name="T7" fmla="*/ 0 h 17"/>
                <a:gd name="T8" fmla="*/ 16 w 17"/>
                <a:gd name="T9" fmla="*/ 11 h 17"/>
                <a:gd name="T10" fmla="*/ 11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16"/>
                  </a:moveTo>
                  <a:lnTo>
                    <a:pt x="0" y="8"/>
                  </a:lnTo>
                  <a:lnTo>
                    <a:pt x="3" y="3"/>
                  </a:lnTo>
                  <a:lnTo>
                    <a:pt x="8" y="0"/>
                  </a:lnTo>
                  <a:lnTo>
                    <a:pt x="16" y="11"/>
                  </a:lnTo>
                  <a:lnTo>
                    <a:pt x="11" y="16"/>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57" name="Freeform 328"/>
            <p:cNvSpPr>
              <a:spLocks/>
            </p:cNvSpPr>
            <p:nvPr/>
          </p:nvSpPr>
          <p:spPr bwMode="auto">
            <a:xfrm>
              <a:off x="3430" y="2514"/>
              <a:ext cx="17" cy="17"/>
            </a:xfrm>
            <a:custGeom>
              <a:avLst/>
              <a:gdLst>
                <a:gd name="T0" fmla="*/ 16 w 17"/>
                <a:gd name="T1" fmla="*/ 16 h 17"/>
                <a:gd name="T2" fmla="*/ 15 w 17"/>
                <a:gd name="T3" fmla="*/ 15 h 17"/>
                <a:gd name="T4" fmla="*/ 15 w 17"/>
                <a:gd name="T5" fmla="*/ 13 h 17"/>
                <a:gd name="T6" fmla="*/ 13 w 17"/>
                <a:gd name="T7" fmla="*/ 12 h 17"/>
                <a:gd name="T8" fmla="*/ 12 w 17"/>
                <a:gd name="T9" fmla="*/ 11 h 17"/>
                <a:gd name="T10" fmla="*/ 10 w 17"/>
                <a:gd name="T11" fmla="*/ 11 h 17"/>
                <a:gd name="T12" fmla="*/ 10 w 17"/>
                <a:gd name="T13" fmla="*/ 9 h 17"/>
                <a:gd name="T14" fmla="*/ 9 w 17"/>
                <a:gd name="T15" fmla="*/ 8 h 17"/>
                <a:gd name="T16" fmla="*/ 8 w 17"/>
                <a:gd name="T17" fmla="*/ 7 h 17"/>
                <a:gd name="T18" fmla="*/ 6 w 17"/>
                <a:gd name="T19" fmla="*/ 5 h 17"/>
                <a:gd name="T20" fmla="*/ 6 w 17"/>
                <a:gd name="T21" fmla="*/ 5 h 17"/>
                <a:gd name="T22" fmla="*/ 5 w 17"/>
                <a:gd name="T23" fmla="*/ 4 h 17"/>
                <a:gd name="T24" fmla="*/ 3 w 17"/>
                <a:gd name="T25" fmla="*/ 3 h 17"/>
                <a:gd name="T26" fmla="*/ 3 w 17"/>
                <a:gd name="T27" fmla="*/ 3 h 17"/>
                <a:gd name="T28" fmla="*/ 2 w 17"/>
                <a:gd name="T29" fmla="*/ 1 h 17"/>
                <a:gd name="T30" fmla="*/ 2 w 17"/>
                <a:gd name="T31" fmla="*/ 0 h 17"/>
                <a:gd name="T32" fmla="*/ 0 w 17"/>
                <a:gd name="T33" fmla="*/ 0 h 17"/>
                <a:gd name="T34" fmla="*/ 2 w 17"/>
                <a:gd name="T35" fmla="*/ 0 h 17"/>
                <a:gd name="T36" fmla="*/ 2 w 17"/>
                <a:gd name="T37" fmla="*/ 0 h 17"/>
                <a:gd name="T38" fmla="*/ 3 w 17"/>
                <a:gd name="T39" fmla="*/ 0 h 17"/>
                <a:gd name="T40" fmla="*/ 3 w 17"/>
                <a:gd name="T41" fmla="*/ 1 h 17"/>
                <a:gd name="T42" fmla="*/ 3 w 17"/>
                <a:gd name="T43" fmla="*/ 1 h 17"/>
                <a:gd name="T44" fmla="*/ 5 w 17"/>
                <a:gd name="T45" fmla="*/ 3 h 17"/>
                <a:gd name="T46" fmla="*/ 6 w 17"/>
                <a:gd name="T47" fmla="*/ 3 h 17"/>
                <a:gd name="T48" fmla="*/ 6 w 17"/>
                <a:gd name="T49" fmla="*/ 3 h 17"/>
                <a:gd name="T50" fmla="*/ 8 w 17"/>
                <a:gd name="T51" fmla="*/ 4 h 17"/>
                <a:gd name="T52" fmla="*/ 8 w 17"/>
                <a:gd name="T53" fmla="*/ 4 h 17"/>
                <a:gd name="T54" fmla="*/ 8 w 17"/>
                <a:gd name="T55" fmla="*/ 4 h 17"/>
                <a:gd name="T56" fmla="*/ 9 w 17"/>
                <a:gd name="T57" fmla="*/ 5 h 17"/>
                <a:gd name="T58" fmla="*/ 10 w 17"/>
                <a:gd name="T59" fmla="*/ 5 h 17"/>
                <a:gd name="T60" fmla="*/ 10 w 17"/>
                <a:gd name="T61" fmla="*/ 7 h 17"/>
                <a:gd name="T62" fmla="*/ 10 w 17"/>
                <a:gd name="T63" fmla="*/ 7 h 17"/>
                <a:gd name="T64" fmla="*/ 12 w 17"/>
                <a:gd name="T65" fmla="*/ 7 h 17"/>
                <a:gd name="T66" fmla="*/ 12 w 17"/>
                <a:gd name="T67" fmla="*/ 8 h 17"/>
                <a:gd name="T68" fmla="*/ 13 w 17"/>
                <a:gd name="T69" fmla="*/ 9 h 17"/>
                <a:gd name="T70" fmla="*/ 13 w 17"/>
                <a:gd name="T71" fmla="*/ 11 h 17"/>
                <a:gd name="T72" fmla="*/ 15 w 17"/>
                <a:gd name="T73" fmla="*/ 12 h 17"/>
                <a:gd name="T74" fmla="*/ 15 w 17"/>
                <a:gd name="T75" fmla="*/ 13 h 17"/>
                <a:gd name="T76" fmla="*/ 15 w 17"/>
                <a:gd name="T77" fmla="*/ 13 h 17"/>
                <a:gd name="T78" fmla="*/ 16 w 17"/>
                <a:gd name="T79" fmla="*/ 15 h 17"/>
                <a:gd name="T80" fmla="*/ 16 w 17"/>
                <a:gd name="T81" fmla="*/ 16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16" y="16"/>
                  </a:moveTo>
                  <a:lnTo>
                    <a:pt x="15" y="15"/>
                  </a:lnTo>
                  <a:lnTo>
                    <a:pt x="15" y="13"/>
                  </a:lnTo>
                  <a:lnTo>
                    <a:pt x="13" y="12"/>
                  </a:lnTo>
                  <a:lnTo>
                    <a:pt x="12" y="11"/>
                  </a:lnTo>
                  <a:lnTo>
                    <a:pt x="10" y="11"/>
                  </a:lnTo>
                  <a:lnTo>
                    <a:pt x="10" y="9"/>
                  </a:lnTo>
                  <a:lnTo>
                    <a:pt x="9" y="8"/>
                  </a:lnTo>
                  <a:lnTo>
                    <a:pt x="8" y="7"/>
                  </a:lnTo>
                  <a:lnTo>
                    <a:pt x="6" y="5"/>
                  </a:lnTo>
                  <a:lnTo>
                    <a:pt x="5" y="4"/>
                  </a:lnTo>
                  <a:lnTo>
                    <a:pt x="3" y="3"/>
                  </a:lnTo>
                  <a:lnTo>
                    <a:pt x="2" y="1"/>
                  </a:lnTo>
                  <a:lnTo>
                    <a:pt x="2" y="0"/>
                  </a:lnTo>
                  <a:lnTo>
                    <a:pt x="0" y="0"/>
                  </a:lnTo>
                  <a:lnTo>
                    <a:pt x="2" y="0"/>
                  </a:lnTo>
                  <a:lnTo>
                    <a:pt x="3" y="0"/>
                  </a:lnTo>
                  <a:lnTo>
                    <a:pt x="3" y="1"/>
                  </a:lnTo>
                  <a:lnTo>
                    <a:pt x="5" y="3"/>
                  </a:lnTo>
                  <a:lnTo>
                    <a:pt x="6" y="3"/>
                  </a:lnTo>
                  <a:lnTo>
                    <a:pt x="8" y="4"/>
                  </a:lnTo>
                  <a:lnTo>
                    <a:pt x="9" y="5"/>
                  </a:lnTo>
                  <a:lnTo>
                    <a:pt x="10" y="5"/>
                  </a:lnTo>
                  <a:lnTo>
                    <a:pt x="10" y="7"/>
                  </a:lnTo>
                  <a:lnTo>
                    <a:pt x="12" y="7"/>
                  </a:lnTo>
                  <a:lnTo>
                    <a:pt x="12" y="8"/>
                  </a:lnTo>
                  <a:lnTo>
                    <a:pt x="13" y="9"/>
                  </a:lnTo>
                  <a:lnTo>
                    <a:pt x="13" y="11"/>
                  </a:lnTo>
                  <a:lnTo>
                    <a:pt x="15" y="12"/>
                  </a:lnTo>
                  <a:lnTo>
                    <a:pt x="15" y="13"/>
                  </a:lnTo>
                  <a:lnTo>
                    <a:pt x="16" y="15"/>
                  </a:lnTo>
                  <a:lnTo>
                    <a:pt x="16" y="16"/>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58" name="Freeform 329"/>
            <p:cNvSpPr>
              <a:spLocks/>
            </p:cNvSpPr>
            <p:nvPr/>
          </p:nvSpPr>
          <p:spPr bwMode="auto">
            <a:xfrm>
              <a:off x="3454" y="2490"/>
              <a:ext cx="26" cy="19"/>
            </a:xfrm>
            <a:custGeom>
              <a:avLst/>
              <a:gdLst>
                <a:gd name="T0" fmla="*/ 16 w 26"/>
                <a:gd name="T1" fmla="*/ 18 h 19"/>
                <a:gd name="T2" fmla="*/ 13 w 26"/>
                <a:gd name="T3" fmla="*/ 18 h 19"/>
                <a:gd name="T4" fmla="*/ 12 w 26"/>
                <a:gd name="T5" fmla="*/ 17 h 19"/>
                <a:gd name="T6" fmla="*/ 11 w 26"/>
                <a:gd name="T7" fmla="*/ 15 h 19"/>
                <a:gd name="T8" fmla="*/ 9 w 26"/>
                <a:gd name="T9" fmla="*/ 14 h 19"/>
                <a:gd name="T10" fmla="*/ 8 w 26"/>
                <a:gd name="T11" fmla="*/ 13 h 19"/>
                <a:gd name="T12" fmla="*/ 6 w 26"/>
                <a:gd name="T13" fmla="*/ 13 h 19"/>
                <a:gd name="T14" fmla="*/ 6 w 26"/>
                <a:gd name="T15" fmla="*/ 12 h 19"/>
                <a:gd name="T16" fmla="*/ 5 w 26"/>
                <a:gd name="T17" fmla="*/ 11 h 19"/>
                <a:gd name="T18" fmla="*/ 5 w 26"/>
                <a:gd name="T19" fmla="*/ 11 h 19"/>
                <a:gd name="T20" fmla="*/ 5 w 26"/>
                <a:gd name="T21" fmla="*/ 10 h 19"/>
                <a:gd name="T22" fmla="*/ 6 w 26"/>
                <a:gd name="T23" fmla="*/ 10 h 19"/>
                <a:gd name="T24" fmla="*/ 6 w 26"/>
                <a:gd name="T25" fmla="*/ 9 h 19"/>
                <a:gd name="T26" fmla="*/ 6 w 26"/>
                <a:gd name="T27" fmla="*/ 9 h 19"/>
                <a:gd name="T28" fmla="*/ 5 w 26"/>
                <a:gd name="T29" fmla="*/ 10 h 19"/>
                <a:gd name="T30" fmla="*/ 4 w 26"/>
                <a:gd name="T31" fmla="*/ 11 h 19"/>
                <a:gd name="T32" fmla="*/ 3 w 26"/>
                <a:gd name="T33" fmla="*/ 12 h 19"/>
                <a:gd name="T34" fmla="*/ 3 w 26"/>
                <a:gd name="T35" fmla="*/ 13 h 19"/>
                <a:gd name="T36" fmla="*/ 3 w 26"/>
                <a:gd name="T37" fmla="*/ 13 h 19"/>
                <a:gd name="T38" fmla="*/ 1 w 26"/>
                <a:gd name="T39" fmla="*/ 13 h 19"/>
                <a:gd name="T40" fmla="*/ 1 w 26"/>
                <a:gd name="T41" fmla="*/ 13 h 19"/>
                <a:gd name="T42" fmla="*/ 1 w 26"/>
                <a:gd name="T43" fmla="*/ 13 h 19"/>
                <a:gd name="T44" fmla="*/ 0 w 26"/>
                <a:gd name="T45" fmla="*/ 13 h 19"/>
                <a:gd name="T46" fmla="*/ 0 w 26"/>
                <a:gd name="T47" fmla="*/ 13 h 19"/>
                <a:gd name="T48" fmla="*/ 0 w 26"/>
                <a:gd name="T49" fmla="*/ 12 h 19"/>
                <a:gd name="T50" fmla="*/ 0 w 26"/>
                <a:gd name="T51" fmla="*/ 11 h 19"/>
                <a:gd name="T52" fmla="*/ 1 w 26"/>
                <a:gd name="T53" fmla="*/ 10 h 19"/>
                <a:gd name="T54" fmla="*/ 1 w 26"/>
                <a:gd name="T55" fmla="*/ 8 h 19"/>
                <a:gd name="T56" fmla="*/ 2 w 26"/>
                <a:gd name="T57" fmla="*/ 7 h 19"/>
                <a:gd name="T58" fmla="*/ 3 w 26"/>
                <a:gd name="T59" fmla="*/ 5 h 19"/>
                <a:gd name="T60" fmla="*/ 5 w 26"/>
                <a:gd name="T61" fmla="*/ 3 h 19"/>
                <a:gd name="T62" fmla="*/ 7 w 26"/>
                <a:gd name="T63" fmla="*/ 1 h 19"/>
                <a:gd name="T64" fmla="*/ 11 w 26"/>
                <a:gd name="T65" fmla="*/ 2 h 19"/>
                <a:gd name="T66" fmla="*/ 16 w 26"/>
                <a:gd name="T67" fmla="*/ 4 h 19"/>
                <a:gd name="T68" fmla="*/ 21 w 26"/>
                <a:gd name="T69" fmla="*/ 6 h 19"/>
                <a:gd name="T70" fmla="*/ 19 w 26"/>
                <a:gd name="T71" fmla="*/ 7 h 19"/>
                <a:gd name="T72" fmla="*/ 16 w 26"/>
                <a:gd name="T73" fmla="*/ 8 h 19"/>
                <a:gd name="T74" fmla="*/ 14 w 26"/>
                <a:gd name="T75" fmla="*/ 8 h 19"/>
                <a:gd name="T76" fmla="*/ 13 w 26"/>
                <a:gd name="T77" fmla="*/ 9 h 19"/>
                <a:gd name="T78" fmla="*/ 13 w 26"/>
                <a:gd name="T79" fmla="*/ 10 h 19"/>
                <a:gd name="T80" fmla="*/ 13 w 26"/>
                <a:gd name="T81" fmla="*/ 10 h 19"/>
                <a:gd name="T82" fmla="*/ 13 w 26"/>
                <a:gd name="T83" fmla="*/ 11 h 19"/>
                <a:gd name="T84" fmla="*/ 13 w 26"/>
                <a:gd name="T85" fmla="*/ 11 h 19"/>
                <a:gd name="T86" fmla="*/ 13 w 26"/>
                <a:gd name="T87" fmla="*/ 13 h 19"/>
                <a:gd name="T88" fmla="*/ 15 w 26"/>
                <a:gd name="T89" fmla="*/ 13 h 19"/>
                <a:gd name="T90" fmla="*/ 17 w 26"/>
                <a:gd name="T91" fmla="*/ 14 h 19"/>
                <a:gd name="T92" fmla="*/ 19 w 26"/>
                <a:gd name="T93" fmla="*/ 14 h 19"/>
                <a:gd name="T94" fmla="*/ 21 w 26"/>
                <a:gd name="T95" fmla="*/ 14 h 19"/>
                <a:gd name="T96" fmla="*/ 22 w 26"/>
                <a:gd name="T97" fmla="*/ 15 h 19"/>
                <a:gd name="T98" fmla="*/ 23 w 26"/>
                <a:gd name="T99" fmla="*/ 15 h 19"/>
                <a:gd name="T100" fmla="*/ 25 w 26"/>
                <a:gd name="T101" fmla="*/ 15 h 19"/>
                <a:gd name="T102" fmla="*/ 25 w 26"/>
                <a:gd name="T103" fmla="*/ 16 h 19"/>
                <a:gd name="T104" fmla="*/ 25 w 26"/>
                <a:gd name="T105" fmla="*/ 17 h 19"/>
                <a:gd name="T106" fmla="*/ 25 w 26"/>
                <a:gd name="T107" fmla="*/ 18 h 19"/>
                <a:gd name="T108" fmla="*/ 24 w 26"/>
                <a:gd name="T109" fmla="*/ 18 h 19"/>
                <a:gd name="T110" fmla="*/ 23 w 26"/>
                <a:gd name="T111" fmla="*/ 18 h 19"/>
                <a:gd name="T112" fmla="*/ 21 w 26"/>
                <a:gd name="T113" fmla="*/ 18 h 19"/>
                <a:gd name="T114" fmla="*/ 20 w 26"/>
                <a:gd name="T115" fmla="*/ 18 h 19"/>
                <a:gd name="T116" fmla="*/ 18 w 26"/>
                <a:gd name="T117" fmla="*/ 18 h 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
                <a:gd name="T178" fmla="*/ 0 h 19"/>
                <a:gd name="T179" fmla="*/ 26 w 26"/>
                <a:gd name="T180" fmla="*/ 19 h 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 h="19">
                  <a:moveTo>
                    <a:pt x="18" y="18"/>
                  </a:moveTo>
                  <a:lnTo>
                    <a:pt x="17" y="18"/>
                  </a:lnTo>
                  <a:lnTo>
                    <a:pt x="16" y="18"/>
                  </a:lnTo>
                  <a:lnTo>
                    <a:pt x="15" y="18"/>
                  </a:lnTo>
                  <a:lnTo>
                    <a:pt x="13" y="18"/>
                  </a:lnTo>
                  <a:lnTo>
                    <a:pt x="13" y="17"/>
                  </a:lnTo>
                  <a:lnTo>
                    <a:pt x="12" y="17"/>
                  </a:lnTo>
                  <a:lnTo>
                    <a:pt x="11" y="16"/>
                  </a:lnTo>
                  <a:lnTo>
                    <a:pt x="11" y="15"/>
                  </a:lnTo>
                  <a:lnTo>
                    <a:pt x="10" y="15"/>
                  </a:lnTo>
                  <a:lnTo>
                    <a:pt x="9" y="15"/>
                  </a:lnTo>
                  <a:lnTo>
                    <a:pt x="9" y="14"/>
                  </a:lnTo>
                  <a:lnTo>
                    <a:pt x="8" y="14"/>
                  </a:lnTo>
                  <a:lnTo>
                    <a:pt x="8" y="13"/>
                  </a:lnTo>
                  <a:lnTo>
                    <a:pt x="7" y="13"/>
                  </a:lnTo>
                  <a:lnTo>
                    <a:pt x="6" y="13"/>
                  </a:lnTo>
                  <a:lnTo>
                    <a:pt x="6" y="12"/>
                  </a:lnTo>
                  <a:lnTo>
                    <a:pt x="6" y="11"/>
                  </a:lnTo>
                  <a:lnTo>
                    <a:pt x="5" y="11"/>
                  </a:lnTo>
                  <a:lnTo>
                    <a:pt x="5" y="10"/>
                  </a:lnTo>
                  <a:lnTo>
                    <a:pt x="6" y="10"/>
                  </a:lnTo>
                  <a:lnTo>
                    <a:pt x="6" y="9"/>
                  </a:lnTo>
                  <a:lnTo>
                    <a:pt x="6" y="10"/>
                  </a:lnTo>
                  <a:lnTo>
                    <a:pt x="5" y="10"/>
                  </a:lnTo>
                  <a:lnTo>
                    <a:pt x="4" y="10"/>
                  </a:lnTo>
                  <a:lnTo>
                    <a:pt x="4" y="11"/>
                  </a:lnTo>
                  <a:lnTo>
                    <a:pt x="3" y="11"/>
                  </a:lnTo>
                  <a:lnTo>
                    <a:pt x="3" y="12"/>
                  </a:lnTo>
                  <a:lnTo>
                    <a:pt x="3" y="13"/>
                  </a:lnTo>
                  <a:lnTo>
                    <a:pt x="2" y="13"/>
                  </a:lnTo>
                  <a:lnTo>
                    <a:pt x="1" y="13"/>
                  </a:lnTo>
                  <a:lnTo>
                    <a:pt x="0" y="13"/>
                  </a:lnTo>
                  <a:lnTo>
                    <a:pt x="0" y="12"/>
                  </a:lnTo>
                  <a:lnTo>
                    <a:pt x="0" y="11"/>
                  </a:lnTo>
                  <a:lnTo>
                    <a:pt x="0" y="10"/>
                  </a:lnTo>
                  <a:lnTo>
                    <a:pt x="1" y="10"/>
                  </a:lnTo>
                  <a:lnTo>
                    <a:pt x="1" y="9"/>
                  </a:lnTo>
                  <a:lnTo>
                    <a:pt x="1" y="8"/>
                  </a:lnTo>
                  <a:lnTo>
                    <a:pt x="2" y="7"/>
                  </a:lnTo>
                  <a:lnTo>
                    <a:pt x="3" y="6"/>
                  </a:lnTo>
                  <a:lnTo>
                    <a:pt x="3" y="5"/>
                  </a:lnTo>
                  <a:lnTo>
                    <a:pt x="4" y="5"/>
                  </a:lnTo>
                  <a:lnTo>
                    <a:pt x="4" y="4"/>
                  </a:lnTo>
                  <a:lnTo>
                    <a:pt x="5" y="3"/>
                  </a:lnTo>
                  <a:lnTo>
                    <a:pt x="6" y="3"/>
                  </a:lnTo>
                  <a:lnTo>
                    <a:pt x="7" y="1"/>
                  </a:lnTo>
                  <a:lnTo>
                    <a:pt x="8" y="0"/>
                  </a:lnTo>
                  <a:lnTo>
                    <a:pt x="9" y="1"/>
                  </a:lnTo>
                  <a:lnTo>
                    <a:pt x="11" y="2"/>
                  </a:lnTo>
                  <a:lnTo>
                    <a:pt x="13" y="3"/>
                  </a:lnTo>
                  <a:lnTo>
                    <a:pt x="15" y="3"/>
                  </a:lnTo>
                  <a:lnTo>
                    <a:pt x="16" y="4"/>
                  </a:lnTo>
                  <a:lnTo>
                    <a:pt x="18" y="5"/>
                  </a:lnTo>
                  <a:lnTo>
                    <a:pt x="20" y="5"/>
                  </a:lnTo>
                  <a:lnTo>
                    <a:pt x="21" y="6"/>
                  </a:lnTo>
                  <a:lnTo>
                    <a:pt x="20" y="7"/>
                  </a:lnTo>
                  <a:lnTo>
                    <a:pt x="19" y="7"/>
                  </a:lnTo>
                  <a:lnTo>
                    <a:pt x="18" y="7"/>
                  </a:lnTo>
                  <a:lnTo>
                    <a:pt x="17" y="8"/>
                  </a:lnTo>
                  <a:lnTo>
                    <a:pt x="16" y="8"/>
                  </a:lnTo>
                  <a:lnTo>
                    <a:pt x="14" y="8"/>
                  </a:lnTo>
                  <a:lnTo>
                    <a:pt x="13" y="8"/>
                  </a:lnTo>
                  <a:lnTo>
                    <a:pt x="13" y="9"/>
                  </a:lnTo>
                  <a:lnTo>
                    <a:pt x="13" y="10"/>
                  </a:lnTo>
                  <a:lnTo>
                    <a:pt x="13" y="11"/>
                  </a:lnTo>
                  <a:lnTo>
                    <a:pt x="13" y="12"/>
                  </a:lnTo>
                  <a:lnTo>
                    <a:pt x="13" y="13"/>
                  </a:lnTo>
                  <a:lnTo>
                    <a:pt x="14" y="13"/>
                  </a:lnTo>
                  <a:lnTo>
                    <a:pt x="15" y="13"/>
                  </a:lnTo>
                  <a:lnTo>
                    <a:pt x="16" y="14"/>
                  </a:lnTo>
                  <a:lnTo>
                    <a:pt x="17" y="14"/>
                  </a:lnTo>
                  <a:lnTo>
                    <a:pt x="18" y="14"/>
                  </a:lnTo>
                  <a:lnTo>
                    <a:pt x="19" y="14"/>
                  </a:lnTo>
                  <a:lnTo>
                    <a:pt x="20" y="14"/>
                  </a:lnTo>
                  <a:lnTo>
                    <a:pt x="21" y="14"/>
                  </a:lnTo>
                  <a:lnTo>
                    <a:pt x="22" y="15"/>
                  </a:lnTo>
                  <a:lnTo>
                    <a:pt x="23" y="15"/>
                  </a:lnTo>
                  <a:lnTo>
                    <a:pt x="24" y="15"/>
                  </a:lnTo>
                  <a:lnTo>
                    <a:pt x="25" y="15"/>
                  </a:lnTo>
                  <a:lnTo>
                    <a:pt x="25" y="16"/>
                  </a:lnTo>
                  <a:lnTo>
                    <a:pt x="25" y="17"/>
                  </a:lnTo>
                  <a:lnTo>
                    <a:pt x="25" y="18"/>
                  </a:lnTo>
                  <a:lnTo>
                    <a:pt x="24" y="18"/>
                  </a:lnTo>
                  <a:lnTo>
                    <a:pt x="23" y="18"/>
                  </a:lnTo>
                  <a:lnTo>
                    <a:pt x="22" y="18"/>
                  </a:lnTo>
                  <a:lnTo>
                    <a:pt x="21" y="18"/>
                  </a:lnTo>
                  <a:lnTo>
                    <a:pt x="20" y="18"/>
                  </a:lnTo>
                  <a:lnTo>
                    <a:pt x="19" y="18"/>
                  </a:lnTo>
                  <a:lnTo>
                    <a:pt x="18" y="18"/>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59" name="Freeform 330"/>
            <p:cNvSpPr>
              <a:spLocks/>
            </p:cNvSpPr>
            <p:nvPr/>
          </p:nvSpPr>
          <p:spPr bwMode="auto">
            <a:xfrm>
              <a:off x="3543" y="2496"/>
              <a:ext cx="17" cy="18"/>
            </a:xfrm>
            <a:custGeom>
              <a:avLst/>
              <a:gdLst>
                <a:gd name="T0" fmla="*/ 16 w 17"/>
                <a:gd name="T1" fmla="*/ 17 h 18"/>
                <a:gd name="T2" fmla="*/ 0 w 17"/>
                <a:gd name="T3" fmla="*/ 9 h 18"/>
                <a:gd name="T4" fmla="*/ 4 w 17"/>
                <a:gd name="T5" fmla="*/ 0 h 18"/>
                <a:gd name="T6" fmla="*/ 16 w 17"/>
                <a:gd name="T7" fmla="*/ 17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6" y="17"/>
                  </a:moveTo>
                  <a:lnTo>
                    <a:pt x="0" y="9"/>
                  </a:lnTo>
                  <a:lnTo>
                    <a:pt x="4" y="0"/>
                  </a:lnTo>
                  <a:lnTo>
                    <a:pt x="16" y="17"/>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60" name="Freeform 331"/>
            <p:cNvSpPr>
              <a:spLocks/>
            </p:cNvSpPr>
            <p:nvPr/>
          </p:nvSpPr>
          <p:spPr bwMode="auto">
            <a:xfrm>
              <a:off x="3446" y="2504"/>
              <a:ext cx="17" cy="17"/>
            </a:xfrm>
            <a:custGeom>
              <a:avLst/>
              <a:gdLst>
                <a:gd name="T0" fmla="*/ 16 w 17"/>
                <a:gd name="T1" fmla="*/ 11 h 17"/>
                <a:gd name="T2" fmla="*/ 11 w 17"/>
                <a:gd name="T3" fmla="*/ 16 h 17"/>
                <a:gd name="T4" fmla="*/ 10 w 17"/>
                <a:gd name="T5" fmla="*/ 8 h 17"/>
                <a:gd name="T6" fmla="*/ 0 w 17"/>
                <a:gd name="T7" fmla="*/ 0 h 17"/>
                <a:gd name="T8" fmla="*/ 10 w 17"/>
                <a:gd name="T9" fmla="*/ 5 h 17"/>
                <a:gd name="T10" fmla="*/ 16 w 17"/>
                <a:gd name="T11" fmla="*/ 11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1"/>
                  </a:moveTo>
                  <a:lnTo>
                    <a:pt x="11" y="16"/>
                  </a:lnTo>
                  <a:lnTo>
                    <a:pt x="10" y="8"/>
                  </a:lnTo>
                  <a:lnTo>
                    <a:pt x="0" y="0"/>
                  </a:lnTo>
                  <a:lnTo>
                    <a:pt x="10" y="5"/>
                  </a:lnTo>
                  <a:lnTo>
                    <a:pt x="16" y="11"/>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61" name="Freeform 332"/>
            <p:cNvSpPr>
              <a:spLocks/>
            </p:cNvSpPr>
            <p:nvPr/>
          </p:nvSpPr>
          <p:spPr bwMode="auto">
            <a:xfrm>
              <a:off x="3519" y="2502"/>
              <a:ext cx="17" cy="17"/>
            </a:xfrm>
            <a:custGeom>
              <a:avLst/>
              <a:gdLst>
                <a:gd name="T0" fmla="*/ 13 w 17"/>
                <a:gd name="T1" fmla="*/ 16 h 17"/>
                <a:gd name="T2" fmla="*/ 13 w 17"/>
                <a:gd name="T3" fmla="*/ 16 h 17"/>
                <a:gd name="T4" fmla="*/ 10 w 17"/>
                <a:gd name="T5" fmla="*/ 13 h 17"/>
                <a:gd name="T6" fmla="*/ 10 w 17"/>
                <a:gd name="T7" fmla="*/ 11 h 17"/>
                <a:gd name="T8" fmla="*/ 9 w 17"/>
                <a:gd name="T9" fmla="*/ 11 h 17"/>
                <a:gd name="T10" fmla="*/ 6 w 17"/>
                <a:gd name="T11" fmla="*/ 8 h 17"/>
                <a:gd name="T12" fmla="*/ 5 w 17"/>
                <a:gd name="T13" fmla="*/ 5 h 17"/>
                <a:gd name="T14" fmla="*/ 3 w 17"/>
                <a:gd name="T15" fmla="*/ 3 h 17"/>
                <a:gd name="T16" fmla="*/ 0 w 17"/>
                <a:gd name="T17" fmla="*/ 0 h 17"/>
                <a:gd name="T18" fmla="*/ 2 w 17"/>
                <a:gd name="T19" fmla="*/ 0 h 17"/>
                <a:gd name="T20" fmla="*/ 2 w 17"/>
                <a:gd name="T21" fmla="*/ 0 h 17"/>
                <a:gd name="T22" fmla="*/ 2 w 17"/>
                <a:gd name="T23" fmla="*/ 0 h 17"/>
                <a:gd name="T24" fmla="*/ 2 w 17"/>
                <a:gd name="T25" fmla="*/ 0 h 17"/>
                <a:gd name="T26" fmla="*/ 2 w 17"/>
                <a:gd name="T27" fmla="*/ 0 h 17"/>
                <a:gd name="T28" fmla="*/ 3 w 17"/>
                <a:gd name="T29" fmla="*/ 0 h 17"/>
                <a:gd name="T30" fmla="*/ 3 w 17"/>
                <a:gd name="T31" fmla="*/ 0 h 17"/>
                <a:gd name="T32" fmla="*/ 3 w 17"/>
                <a:gd name="T33" fmla="*/ 0 h 17"/>
                <a:gd name="T34" fmla="*/ 6 w 17"/>
                <a:gd name="T35" fmla="*/ 0 h 17"/>
                <a:gd name="T36" fmla="*/ 8 w 17"/>
                <a:gd name="T37" fmla="*/ 3 h 17"/>
                <a:gd name="T38" fmla="*/ 9 w 17"/>
                <a:gd name="T39" fmla="*/ 3 h 17"/>
                <a:gd name="T40" fmla="*/ 10 w 17"/>
                <a:gd name="T41" fmla="*/ 5 h 17"/>
                <a:gd name="T42" fmla="*/ 12 w 17"/>
                <a:gd name="T43" fmla="*/ 8 h 17"/>
                <a:gd name="T44" fmla="*/ 13 w 17"/>
                <a:gd name="T45" fmla="*/ 11 h 17"/>
                <a:gd name="T46" fmla="*/ 15 w 17"/>
                <a:gd name="T47" fmla="*/ 13 h 17"/>
                <a:gd name="T48" fmla="*/ 16 w 17"/>
                <a:gd name="T49" fmla="*/ 16 h 17"/>
                <a:gd name="T50" fmla="*/ 16 w 17"/>
                <a:gd name="T51" fmla="*/ 16 h 17"/>
                <a:gd name="T52" fmla="*/ 15 w 17"/>
                <a:gd name="T53" fmla="*/ 16 h 17"/>
                <a:gd name="T54" fmla="*/ 15 w 17"/>
                <a:gd name="T55" fmla="*/ 16 h 17"/>
                <a:gd name="T56" fmla="*/ 15 w 17"/>
                <a:gd name="T57" fmla="*/ 16 h 17"/>
                <a:gd name="T58" fmla="*/ 15 w 17"/>
                <a:gd name="T59" fmla="*/ 16 h 17"/>
                <a:gd name="T60" fmla="*/ 15 w 17"/>
                <a:gd name="T61" fmla="*/ 16 h 17"/>
                <a:gd name="T62" fmla="*/ 13 w 17"/>
                <a:gd name="T63" fmla="*/ 16 h 17"/>
                <a:gd name="T64" fmla="*/ 13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3" y="16"/>
                  </a:moveTo>
                  <a:lnTo>
                    <a:pt x="13" y="16"/>
                  </a:lnTo>
                  <a:lnTo>
                    <a:pt x="10" y="13"/>
                  </a:lnTo>
                  <a:lnTo>
                    <a:pt x="10" y="11"/>
                  </a:lnTo>
                  <a:lnTo>
                    <a:pt x="9" y="11"/>
                  </a:lnTo>
                  <a:lnTo>
                    <a:pt x="6" y="8"/>
                  </a:lnTo>
                  <a:lnTo>
                    <a:pt x="5" y="5"/>
                  </a:lnTo>
                  <a:lnTo>
                    <a:pt x="3" y="3"/>
                  </a:lnTo>
                  <a:lnTo>
                    <a:pt x="0" y="0"/>
                  </a:lnTo>
                  <a:lnTo>
                    <a:pt x="2" y="0"/>
                  </a:lnTo>
                  <a:lnTo>
                    <a:pt x="3" y="0"/>
                  </a:lnTo>
                  <a:lnTo>
                    <a:pt x="6" y="0"/>
                  </a:lnTo>
                  <a:lnTo>
                    <a:pt x="8" y="3"/>
                  </a:lnTo>
                  <a:lnTo>
                    <a:pt x="9" y="3"/>
                  </a:lnTo>
                  <a:lnTo>
                    <a:pt x="10" y="5"/>
                  </a:lnTo>
                  <a:lnTo>
                    <a:pt x="12" y="8"/>
                  </a:lnTo>
                  <a:lnTo>
                    <a:pt x="13" y="11"/>
                  </a:lnTo>
                  <a:lnTo>
                    <a:pt x="15" y="13"/>
                  </a:lnTo>
                  <a:lnTo>
                    <a:pt x="16" y="16"/>
                  </a:lnTo>
                  <a:lnTo>
                    <a:pt x="15" y="16"/>
                  </a:lnTo>
                  <a:lnTo>
                    <a:pt x="13"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62" name="Freeform 333"/>
            <p:cNvSpPr>
              <a:spLocks/>
            </p:cNvSpPr>
            <p:nvPr/>
          </p:nvSpPr>
          <p:spPr bwMode="auto">
            <a:xfrm>
              <a:off x="3460" y="2477"/>
              <a:ext cx="34" cy="29"/>
            </a:xfrm>
            <a:custGeom>
              <a:avLst/>
              <a:gdLst>
                <a:gd name="T0" fmla="*/ 20 w 34"/>
                <a:gd name="T1" fmla="*/ 28 h 29"/>
                <a:gd name="T2" fmla="*/ 18 w 34"/>
                <a:gd name="T3" fmla="*/ 27 h 29"/>
                <a:gd name="T4" fmla="*/ 17 w 34"/>
                <a:gd name="T5" fmla="*/ 27 h 29"/>
                <a:gd name="T6" fmla="*/ 17 w 34"/>
                <a:gd name="T7" fmla="*/ 27 h 29"/>
                <a:gd name="T8" fmla="*/ 17 w 34"/>
                <a:gd name="T9" fmla="*/ 27 h 29"/>
                <a:gd name="T10" fmla="*/ 17 w 34"/>
                <a:gd name="T11" fmla="*/ 26 h 29"/>
                <a:gd name="T12" fmla="*/ 18 w 34"/>
                <a:gd name="T13" fmla="*/ 24 h 29"/>
                <a:gd name="T14" fmla="*/ 19 w 34"/>
                <a:gd name="T15" fmla="*/ 23 h 29"/>
                <a:gd name="T16" fmla="*/ 19 w 34"/>
                <a:gd name="T17" fmla="*/ 22 h 29"/>
                <a:gd name="T18" fmla="*/ 19 w 34"/>
                <a:gd name="T19" fmla="*/ 21 h 29"/>
                <a:gd name="T20" fmla="*/ 19 w 34"/>
                <a:gd name="T21" fmla="*/ 19 h 29"/>
                <a:gd name="T22" fmla="*/ 17 w 34"/>
                <a:gd name="T23" fmla="*/ 19 h 29"/>
                <a:gd name="T24" fmla="*/ 15 w 34"/>
                <a:gd name="T25" fmla="*/ 18 h 29"/>
                <a:gd name="T26" fmla="*/ 12 w 34"/>
                <a:gd name="T27" fmla="*/ 18 h 29"/>
                <a:gd name="T28" fmla="*/ 10 w 34"/>
                <a:gd name="T29" fmla="*/ 19 h 29"/>
                <a:gd name="T30" fmla="*/ 7 w 34"/>
                <a:gd name="T31" fmla="*/ 18 h 29"/>
                <a:gd name="T32" fmla="*/ 5 w 34"/>
                <a:gd name="T33" fmla="*/ 19 h 29"/>
                <a:gd name="T34" fmla="*/ 2 w 34"/>
                <a:gd name="T35" fmla="*/ 21 h 29"/>
                <a:gd name="T36" fmla="*/ 0 w 34"/>
                <a:gd name="T37" fmla="*/ 21 h 29"/>
                <a:gd name="T38" fmla="*/ 0 w 34"/>
                <a:gd name="T39" fmla="*/ 20 h 29"/>
                <a:gd name="T40" fmla="*/ 0 w 34"/>
                <a:gd name="T41" fmla="*/ 18 h 29"/>
                <a:gd name="T42" fmla="*/ 0 w 34"/>
                <a:gd name="T43" fmla="*/ 17 h 29"/>
                <a:gd name="T44" fmla="*/ 1 w 34"/>
                <a:gd name="T45" fmla="*/ 15 h 29"/>
                <a:gd name="T46" fmla="*/ 1 w 34"/>
                <a:gd name="T47" fmla="*/ 14 h 29"/>
                <a:gd name="T48" fmla="*/ 2 w 34"/>
                <a:gd name="T49" fmla="*/ 13 h 29"/>
                <a:gd name="T50" fmla="*/ 2 w 34"/>
                <a:gd name="T51" fmla="*/ 11 h 29"/>
                <a:gd name="T52" fmla="*/ 4 w 34"/>
                <a:gd name="T53" fmla="*/ 10 h 29"/>
                <a:gd name="T54" fmla="*/ 7 w 34"/>
                <a:gd name="T55" fmla="*/ 8 h 29"/>
                <a:gd name="T56" fmla="*/ 12 w 34"/>
                <a:gd name="T57" fmla="*/ 6 h 29"/>
                <a:gd name="T58" fmla="*/ 16 w 34"/>
                <a:gd name="T59" fmla="*/ 4 h 29"/>
                <a:gd name="T60" fmla="*/ 22 w 34"/>
                <a:gd name="T61" fmla="*/ 3 h 29"/>
                <a:gd name="T62" fmla="*/ 27 w 34"/>
                <a:gd name="T63" fmla="*/ 1 h 29"/>
                <a:gd name="T64" fmla="*/ 29 w 34"/>
                <a:gd name="T65" fmla="*/ 1 h 29"/>
                <a:gd name="T66" fmla="*/ 30 w 34"/>
                <a:gd name="T67" fmla="*/ 1 h 29"/>
                <a:gd name="T68" fmla="*/ 32 w 34"/>
                <a:gd name="T69" fmla="*/ 2 h 29"/>
                <a:gd name="T70" fmla="*/ 32 w 34"/>
                <a:gd name="T71" fmla="*/ 4 h 29"/>
                <a:gd name="T72" fmla="*/ 33 w 34"/>
                <a:gd name="T73" fmla="*/ 5 h 29"/>
                <a:gd name="T74" fmla="*/ 33 w 34"/>
                <a:gd name="T75" fmla="*/ 7 h 29"/>
                <a:gd name="T76" fmla="*/ 33 w 34"/>
                <a:gd name="T77" fmla="*/ 7 h 29"/>
                <a:gd name="T78" fmla="*/ 33 w 34"/>
                <a:gd name="T79" fmla="*/ 9 h 29"/>
                <a:gd name="T80" fmla="*/ 33 w 34"/>
                <a:gd name="T81" fmla="*/ 10 h 29"/>
                <a:gd name="T82" fmla="*/ 33 w 34"/>
                <a:gd name="T83" fmla="*/ 11 h 29"/>
                <a:gd name="T84" fmla="*/ 33 w 34"/>
                <a:gd name="T85" fmla="*/ 13 h 29"/>
                <a:gd name="T86" fmla="*/ 32 w 34"/>
                <a:gd name="T87" fmla="*/ 14 h 29"/>
                <a:gd name="T88" fmla="*/ 31 w 34"/>
                <a:gd name="T89" fmla="*/ 16 h 29"/>
                <a:gd name="T90" fmla="*/ 31 w 34"/>
                <a:gd name="T91" fmla="*/ 17 h 29"/>
                <a:gd name="T92" fmla="*/ 30 w 34"/>
                <a:gd name="T93" fmla="*/ 17 h 29"/>
                <a:gd name="T94" fmla="*/ 30 w 34"/>
                <a:gd name="T95" fmla="*/ 17 h 29"/>
                <a:gd name="T96" fmla="*/ 28 w 34"/>
                <a:gd name="T97" fmla="*/ 19 h 29"/>
                <a:gd name="T98" fmla="*/ 26 w 34"/>
                <a:gd name="T99" fmla="*/ 21 h 29"/>
                <a:gd name="T100" fmla="*/ 25 w 34"/>
                <a:gd name="T101" fmla="*/ 24 h 29"/>
                <a:gd name="T102" fmla="*/ 22 w 34"/>
                <a:gd name="T103" fmla="*/ 26 h 29"/>
                <a:gd name="T104" fmla="*/ 21 w 34"/>
                <a:gd name="T105" fmla="*/ 27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
                <a:gd name="T160" fmla="*/ 0 h 29"/>
                <a:gd name="T161" fmla="*/ 34 w 34"/>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 h="29">
                  <a:moveTo>
                    <a:pt x="20" y="28"/>
                  </a:moveTo>
                  <a:lnTo>
                    <a:pt x="20" y="28"/>
                  </a:lnTo>
                  <a:lnTo>
                    <a:pt x="19" y="28"/>
                  </a:lnTo>
                  <a:lnTo>
                    <a:pt x="19" y="27"/>
                  </a:lnTo>
                  <a:lnTo>
                    <a:pt x="18" y="27"/>
                  </a:lnTo>
                  <a:lnTo>
                    <a:pt x="17" y="27"/>
                  </a:lnTo>
                  <a:lnTo>
                    <a:pt x="17" y="26"/>
                  </a:lnTo>
                  <a:lnTo>
                    <a:pt x="17" y="25"/>
                  </a:lnTo>
                  <a:lnTo>
                    <a:pt x="18" y="24"/>
                  </a:lnTo>
                  <a:lnTo>
                    <a:pt x="19" y="23"/>
                  </a:lnTo>
                  <a:lnTo>
                    <a:pt x="19" y="22"/>
                  </a:lnTo>
                  <a:lnTo>
                    <a:pt x="19" y="21"/>
                  </a:lnTo>
                  <a:lnTo>
                    <a:pt x="19" y="20"/>
                  </a:lnTo>
                  <a:lnTo>
                    <a:pt x="19" y="19"/>
                  </a:lnTo>
                  <a:lnTo>
                    <a:pt x="18" y="19"/>
                  </a:lnTo>
                  <a:lnTo>
                    <a:pt x="17" y="19"/>
                  </a:lnTo>
                  <a:lnTo>
                    <a:pt x="16" y="19"/>
                  </a:lnTo>
                  <a:lnTo>
                    <a:pt x="15" y="19"/>
                  </a:lnTo>
                  <a:lnTo>
                    <a:pt x="15" y="18"/>
                  </a:lnTo>
                  <a:lnTo>
                    <a:pt x="14" y="18"/>
                  </a:lnTo>
                  <a:lnTo>
                    <a:pt x="12" y="18"/>
                  </a:lnTo>
                  <a:lnTo>
                    <a:pt x="11" y="19"/>
                  </a:lnTo>
                  <a:lnTo>
                    <a:pt x="10" y="19"/>
                  </a:lnTo>
                  <a:lnTo>
                    <a:pt x="9" y="19"/>
                  </a:lnTo>
                  <a:lnTo>
                    <a:pt x="8" y="18"/>
                  </a:lnTo>
                  <a:lnTo>
                    <a:pt x="7" y="18"/>
                  </a:lnTo>
                  <a:lnTo>
                    <a:pt x="5" y="19"/>
                  </a:lnTo>
                  <a:lnTo>
                    <a:pt x="4" y="20"/>
                  </a:lnTo>
                  <a:lnTo>
                    <a:pt x="3" y="20"/>
                  </a:lnTo>
                  <a:lnTo>
                    <a:pt x="2" y="21"/>
                  </a:lnTo>
                  <a:lnTo>
                    <a:pt x="1" y="21"/>
                  </a:lnTo>
                  <a:lnTo>
                    <a:pt x="0" y="21"/>
                  </a:lnTo>
                  <a:lnTo>
                    <a:pt x="0" y="20"/>
                  </a:lnTo>
                  <a:lnTo>
                    <a:pt x="0" y="19"/>
                  </a:lnTo>
                  <a:lnTo>
                    <a:pt x="0" y="18"/>
                  </a:lnTo>
                  <a:lnTo>
                    <a:pt x="0" y="17"/>
                  </a:lnTo>
                  <a:lnTo>
                    <a:pt x="0" y="16"/>
                  </a:lnTo>
                  <a:lnTo>
                    <a:pt x="1" y="15"/>
                  </a:lnTo>
                  <a:lnTo>
                    <a:pt x="1" y="14"/>
                  </a:lnTo>
                  <a:lnTo>
                    <a:pt x="1" y="13"/>
                  </a:lnTo>
                  <a:lnTo>
                    <a:pt x="2" y="13"/>
                  </a:lnTo>
                  <a:lnTo>
                    <a:pt x="2" y="12"/>
                  </a:lnTo>
                  <a:lnTo>
                    <a:pt x="2" y="11"/>
                  </a:lnTo>
                  <a:lnTo>
                    <a:pt x="3" y="10"/>
                  </a:lnTo>
                  <a:lnTo>
                    <a:pt x="4" y="10"/>
                  </a:lnTo>
                  <a:lnTo>
                    <a:pt x="5" y="9"/>
                  </a:lnTo>
                  <a:lnTo>
                    <a:pt x="7" y="8"/>
                  </a:lnTo>
                  <a:lnTo>
                    <a:pt x="9" y="7"/>
                  </a:lnTo>
                  <a:lnTo>
                    <a:pt x="10" y="7"/>
                  </a:lnTo>
                  <a:lnTo>
                    <a:pt x="12" y="6"/>
                  </a:lnTo>
                  <a:lnTo>
                    <a:pt x="13" y="6"/>
                  </a:lnTo>
                  <a:lnTo>
                    <a:pt x="15" y="5"/>
                  </a:lnTo>
                  <a:lnTo>
                    <a:pt x="16" y="4"/>
                  </a:lnTo>
                  <a:lnTo>
                    <a:pt x="18" y="4"/>
                  </a:lnTo>
                  <a:lnTo>
                    <a:pt x="20" y="4"/>
                  </a:lnTo>
                  <a:lnTo>
                    <a:pt x="22" y="3"/>
                  </a:lnTo>
                  <a:lnTo>
                    <a:pt x="23" y="2"/>
                  </a:lnTo>
                  <a:lnTo>
                    <a:pt x="25" y="1"/>
                  </a:lnTo>
                  <a:lnTo>
                    <a:pt x="27" y="1"/>
                  </a:lnTo>
                  <a:lnTo>
                    <a:pt x="28" y="0"/>
                  </a:lnTo>
                  <a:lnTo>
                    <a:pt x="29" y="1"/>
                  </a:lnTo>
                  <a:lnTo>
                    <a:pt x="30" y="1"/>
                  </a:lnTo>
                  <a:lnTo>
                    <a:pt x="31" y="2"/>
                  </a:lnTo>
                  <a:lnTo>
                    <a:pt x="32" y="2"/>
                  </a:lnTo>
                  <a:lnTo>
                    <a:pt x="32" y="3"/>
                  </a:lnTo>
                  <a:lnTo>
                    <a:pt x="32" y="4"/>
                  </a:lnTo>
                  <a:lnTo>
                    <a:pt x="33" y="5"/>
                  </a:lnTo>
                  <a:lnTo>
                    <a:pt x="33" y="6"/>
                  </a:lnTo>
                  <a:lnTo>
                    <a:pt x="33" y="7"/>
                  </a:lnTo>
                  <a:lnTo>
                    <a:pt x="33" y="8"/>
                  </a:lnTo>
                  <a:lnTo>
                    <a:pt x="33" y="9"/>
                  </a:lnTo>
                  <a:lnTo>
                    <a:pt x="33" y="10"/>
                  </a:lnTo>
                  <a:lnTo>
                    <a:pt x="33" y="11"/>
                  </a:lnTo>
                  <a:lnTo>
                    <a:pt x="33" y="12"/>
                  </a:lnTo>
                  <a:lnTo>
                    <a:pt x="33" y="13"/>
                  </a:lnTo>
                  <a:lnTo>
                    <a:pt x="32" y="13"/>
                  </a:lnTo>
                  <a:lnTo>
                    <a:pt x="32" y="14"/>
                  </a:lnTo>
                  <a:lnTo>
                    <a:pt x="32" y="15"/>
                  </a:lnTo>
                  <a:lnTo>
                    <a:pt x="31" y="16"/>
                  </a:lnTo>
                  <a:lnTo>
                    <a:pt x="31" y="17"/>
                  </a:lnTo>
                  <a:lnTo>
                    <a:pt x="31" y="18"/>
                  </a:lnTo>
                  <a:lnTo>
                    <a:pt x="31" y="17"/>
                  </a:lnTo>
                  <a:lnTo>
                    <a:pt x="30" y="17"/>
                  </a:lnTo>
                  <a:lnTo>
                    <a:pt x="30" y="18"/>
                  </a:lnTo>
                  <a:lnTo>
                    <a:pt x="28" y="19"/>
                  </a:lnTo>
                  <a:lnTo>
                    <a:pt x="27" y="20"/>
                  </a:lnTo>
                  <a:lnTo>
                    <a:pt x="27" y="21"/>
                  </a:lnTo>
                  <a:lnTo>
                    <a:pt x="26" y="21"/>
                  </a:lnTo>
                  <a:lnTo>
                    <a:pt x="26" y="23"/>
                  </a:lnTo>
                  <a:lnTo>
                    <a:pt x="25" y="24"/>
                  </a:lnTo>
                  <a:lnTo>
                    <a:pt x="24" y="25"/>
                  </a:lnTo>
                  <a:lnTo>
                    <a:pt x="23" y="26"/>
                  </a:lnTo>
                  <a:lnTo>
                    <a:pt x="22" y="26"/>
                  </a:lnTo>
                  <a:lnTo>
                    <a:pt x="22" y="27"/>
                  </a:lnTo>
                  <a:lnTo>
                    <a:pt x="21" y="27"/>
                  </a:lnTo>
                  <a:lnTo>
                    <a:pt x="20" y="27"/>
                  </a:lnTo>
                  <a:lnTo>
                    <a:pt x="20" y="28"/>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63" name="Freeform 334"/>
            <p:cNvSpPr>
              <a:spLocks/>
            </p:cNvSpPr>
            <p:nvPr/>
          </p:nvSpPr>
          <p:spPr bwMode="auto">
            <a:xfrm>
              <a:off x="3456" y="2481"/>
              <a:ext cx="36" cy="20"/>
            </a:xfrm>
            <a:custGeom>
              <a:avLst/>
              <a:gdLst>
                <a:gd name="T0" fmla="*/ 1 w 36"/>
                <a:gd name="T1" fmla="*/ 16 h 20"/>
                <a:gd name="T2" fmla="*/ 2 w 36"/>
                <a:gd name="T3" fmla="*/ 14 h 20"/>
                <a:gd name="T4" fmla="*/ 4 w 36"/>
                <a:gd name="T5" fmla="*/ 13 h 20"/>
                <a:gd name="T6" fmla="*/ 5 w 36"/>
                <a:gd name="T7" fmla="*/ 12 h 20"/>
                <a:gd name="T8" fmla="*/ 6 w 36"/>
                <a:gd name="T9" fmla="*/ 10 h 20"/>
                <a:gd name="T10" fmla="*/ 7 w 36"/>
                <a:gd name="T11" fmla="*/ 10 h 20"/>
                <a:gd name="T12" fmla="*/ 9 w 36"/>
                <a:gd name="T13" fmla="*/ 9 h 20"/>
                <a:gd name="T14" fmla="*/ 11 w 36"/>
                <a:gd name="T15" fmla="*/ 8 h 20"/>
                <a:gd name="T16" fmla="*/ 11 w 36"/>
                <a:gd name="T17" fmla="*/ 7 h 20"/>
                <a:gd name="T18" fmla="*/ 13 w 36"/>
                <a:gd name="T19" fmla="*/ 7 h 20"/>
                <a:gd name="T20" fmla="*/ 14 w 36"/>
                <a:gd name="T21" fmla="*/ 6 h 20"/>
                <a:gd name="T22" fmla="*/ 19 w 36"/>
                <a:gd name="T23" fmla="*/ 4 h 20"/>
                <a:gd name="T24" fmla="*/ 24 w 36"/>
                <a:gd name="T25" fmla="*/ 1 h 20"/>
                <a:gd name="T26" fmla="*/ 28 w 36"/>
                <a:gd name="T27" fmla="*/ 0 h 20"/>
                <a:gd name="T28" fmla="*/ 30 w 36"/>
                <a:gd name="T29" fmla="*/ 0 h 20"/>
                <a:gd name="T30" fmla="*/ 32 w 36"/>
                <a:gd name="T31" fmla="*/ 0 h 20"/>
                <a:gd name="T32" fmla="*/ 34 w 36"/>
                <a:gd name="T33" fmla="*/ 2 h 20"/>
                <a:gd name="T34" fmla="*/ 34 w 36"/>
                <a:gd name="T35" fmla="*/ 4 h 20"/>
                <a:gd name="T36" fmla="*/ 35 w 36"/>
                <a:gd name="T37" fmla="*/ 5 h 20"/>
                <a:gd name="T38" fmla="*/ 33 w 36"/>
                <a:gd name="T39" fmla="*/ 8 h 20"/>
                <a:gd name="T40" fmla="*/ 32 w 36"/>
                <a:gd name="T41" fmla="*/ 11 h 20"/>
                <a:gd name="T42" fmla="*/ 31 w 36"/>
                <a:gd name="T43" fmla="*/ 13 h 20"/>
                <a:gd name="T44" fmla="*/ 30 w 36"/>
                <a:gd name="T45" fmla="*/ 15 h 20"/>
                <a:gd name="T46" fmla="*/ 28 w 36"/>
                <a:gd name="T47" fmla="*/ 16 h 20"/>
                <a:gd name="T48" fmla="*/ 27 w 36"/>
                <a:gd name="T49" fmla="*/ 16 h 20"/>
                <a:gd name="T50" fmla="*/ 25 w 36"/>
                <a:gd name="T51" fmla="*/ 16 h 20"/>
                <a:gd name="T52" fmla="*/ 25 w 36"/>
                <a:gd name="T53" fmla="*/ 16 h 20"/>
                <a:gd name="T54" fmla="*/ 25 w 36"/>
                <a:gd name="T55" fmla="*/ 13 h 20"/>
                <a:gd name="T56" fmla="*/ 26 w 36"/>
                <a:gd name="T57" fmla="*/ 10 h 20"/>
                <a:gd name="T58" fmla="*/ 26 w 36"/>
                <a:gd name="T59" fmla="*/ 9 h 20"/>
                <a:gd name="T60" fmla="*/ 24 w 36"/>
                <a:gd name="T61" fmla="*/ 9 h 20"/>
                <a:gd name="T62" fmla="*/ 23 w 36"/>
                <a:gd name="T63" fmla="*/ 9 h 20"/>
                <a:gd name="T64" fmla="*/ 21 w 36"/>
                <a:gd name="T65" fmla="*/ 9 h 20"/>
                <a:gd name="T66" fmla="*/ 18 w 36"/>
                <a:gd name="T67" fmla="*/ 9 h 20"/>
                <a:gd name="T68" fmla="*/ 16 w 36"/>
                <a:gd name="T69" fmla="*/ 9 h 20"/>
                <a:gd name="T70" fmla="*/ 14 w 36"/>
                <a:gd name="T71" fmla="*/ 10 h 20"/>
                <a:gd name="T72" fmla="*/ 13 w 36"/>
                <a:gd name="T73" fmla="*/ 10 h 20"/>
                <a:gd name="T74" fmla="*/ 11 w 36"/>
                <a:gd name="T75" fmla="*/ 10 h 20"/>
                <a:gd name="T76" fmla="*/ 9 w 36"/>
                <a:gd name="T77" fmla="*/ 12 h 20"/>
                <a:gd name="T78" fmla="*/ 7 w 36"/>
                <a:gd name="T79" fmla="*/ 13 h 20"/>
                <a:gd name="T80" fmla="*/ 6 w 36"/>
                <a:gd name="T81" fmla="*/ 14 h 20"/>
                <a:gd name="T82" fmla="*/ 5 w 36"/>
                <a:gd name="T83" fmla="*/ 14 h 20"/>
                <a:gd name="T84" fmla="*/ 4 w 36"/>
                <a:gd name="T85" fmla="*/ 13 h 20"/>
                <a:gd name="T86" fmla="*/ 4 w 36"/>
                <a:gd name="T87" fmla="*/ 14 h 20"/>
                <a:gd name="T88" fmla="*/ 4 w 36"/>
                <a:gd name="T89" fmla="*/ 15 h 20"/>
                <a:gd name="T90" fmla="*/ 4 w 36"/>
                <a:gd name="T91" fmla="*/ 15 h 20"/>
                <a:gd name="T92" fmla="*/ 4 w 36"/>
                <a:gd name="T93" fmla="*/ 16 h 20"/>
                <a:gd name="T94" fmla="*/ 3 w 36"/>
                <a:gd name="T95" fmla="*/ 17 h 20"/>
                <a:gd name="T96" fmla="*/ 2 w 36"/>
                <a:gd name="T97" fmla="*/ 18 h 20"/>
                <a:gd name="T98" fmla="*/ 1 w 36"/>
                <a:gd name="T99" fmla="*/ 19 h 20"/>
                <a:gd name="T100" fmla="*/ 0 w 36"/>
                <a:gd name="T101" fmla="*/ 19 h 20"/>
                <a:gd name="T102" fmla="*/ 0 w 36"/>
                <a:gd name="T103" fmla="*/ 19 h 20"/>
                <a:gd name="T104" fmla="*/ 0 w 36"/>
                <a:gd name="T105" fmla="*/ 18 h 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
                <a:gd name="T160" fmla="*/ 0 h 20"/>
                <a:gd name="T161" fmla="*/ 36 w 36"/>
                <a:gd name="T162" fmla="*/ 20 h 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 h="20">
                  <a:moveTo>
                    <a:pt x="0" y="17"/>
                  </a:moveTo>
                  <a:lnTo>
                    <a:pt x="0" y="16"/>
                  </a:lnTo>
                  <a:lnTo>
                    <a:pt x="1" y="16"/>
                  </a:lnTo>
                  <a:lnTo>
                    <a:pt x="2" y="15"/>
                  </a:lnTo>
                  <a:lnTo>
                    <a:pt x="2" y="14"/>
                  </a:lnTo>
                  <a:lnTo>
                    <a:pt x="3" y="13"/>
                  </a:lnTo>
                  <a:lnTo>
                    <a:pt x="4" y="13"/>
                  </a:lnTo>
                  <a:lnTo>
                    <a:pt x="4" y="12"/>
                  </a:lnTo>
                  <a:lnTo>
                    <a:pt x="5" y="12"/>
                  </a:lnTo>
                  <a:lnTo>
                    <a:pt x="5" y="11"/>
                  </a:lnTo>
                  <a:lnTo>
                    <a:pt x="6" y="10"/>
                  </a:lnTo>
                  <a:lnTo>
                    <a:pt x="7" y="10"/>
                  </a:lnTo>
                  <a:lnTo>
                    <a:pt x="8" y="10"/>
                  </a:lnTo>
                  <a:lnTo>
                    <a:pt x="9" y="9"/>
                  </a:lnTo>
                  <a:lnTo>
                    <a:pt x="9" y="8"/>
                  </a:lnTo>
                  <a:lnTo>
                    <a:pt x="10" y="8"/>
                  </a:lnTo>
                  <a:lnTo>
                    <a:pt x="11" y="8"/>
                  </a:lnTo>
                  <a:lnTo>
                    <a:pt x="11" y="7"/>
                  </a:lnTo>
                  <a:lnTo>
                    <a:pt x="12" y="7"/>
                  </a:lnTo>
                  <a:lnTo>
                    <a:pt x="13" y="7"/>
                  </a:lnTo>
                  <a:lnTo>
                    <a:pt x="14" y="6"/>
                  </a:lnTo>
                  <a:lnTo>
                    <a:pt x="16" y="5"/>
                  </a:lnTo>
                  <a:lnTo>
                    <a:pt x="18" y="5"/>
                  </a:lnTo>
                  <a:lnTo>
                    <a:pt x="19" y="4"/>
                  </a:lnTo>
                  <a:lnTo>
                    <a:pt x="21" y="2"/>
                  </a:lnTo>
                  <a:lnTo>
                    <a:pt x="23" y="2"/>
                  </a:lnTo>
                  <a:lnTo>
                    <a:pt x="24" y="1"/>
                  </a:lnTo>
                  <a:lnTo>
                    <a:pt x="26" y="0"/>
                  </a:lnTo>
                  <a:lnTo>
                    <a:pt x="28" y="0"/>
                  </a:lnTo>
                  <a:lnTo>
                    <a:pt x="29" y="0"/>
                  </a:lnTo>
                  <a:lnTo>
                    <a:pt x="30" y="0"/>
                  </a:lnTo>
                  <a:lnTo>
                    <a:pt x="31" y="0"/>
                  </a:lnTo>
                  <a:lnTo>
                    <a:pt x="32" y="0"/>
                  </a:lnTo>
                  <a:lnTo>
                    <a:pt x="33" y="0"/>
                  </a:lnTo>
                  <a:lnTo>
                    <a:pt x="33" y="1"/>
                  </a:lnTo>
                  <a:lnTo>
                    <a:pt x="34" y="2"/>
                  </a:lnTo>
                  <a:lnTo>
                    <a:pt x="34" y="3"/>
                  </a:lnTo>
                  <a:lnTo>
                    <a:pt x="34" y="4"/>
                  </a:lnTo>
                  <a:lnTo>
                    <a:pt x="35" y="5"/>
                  </a:lnTo>
                  <a:lnTo>
                    <a:pt x="34" y="6"/>
                  </a:lnTo>
                  <a:lnTo>
                    <a:pt x="34" y="8"/>
                  </a:lnTo>
                  <a:lnTo>
                    <a:pt x="33" y="8"/>
                  </a:lnTo>
                  <a:lnTo>
                    <a:pt x="33" y="9"/>
                  </a:lnTo>
                  <a:lnTo>
                    <a:pt x="32" y="10"/>
                  </a:lnTo>
                  <a:lnTo>
                    <a:pt x="32" y="11"/>
                  </a:lnTo>
                  <a:lnTo>
                    <a:pt x="32" y="12"/>
                  </a:lnTo>
                  <a:lnTo>
                    <a:pt x="32" y="13"/>
                  </a:lnTo>
                  <a:lnTo>
                    <a:pt x="31" y="13"/>
                  </a:lnTo>
                  <a:lnTo>
                    <a:pt x="30" y="13"/>
                  </a:lnTo>
                  <a:lnTo>
                    <a:pt x="30" y="14"/>
                  </a:lnTo>
                  <a:lnTo>
                    <a:pt x="30" y="15"/>
                  </a:lnTo>
                  <a:lnTo>
                    <a:pt x="29" y="15"/>
                  </a:lnTo>
                  <a:lnTo>
                    <a:pt x="28" y="16"/>
                  </a:lnTo>
                  <a:lnTo>
                    <a:pt x="27" y="16"/>
                  </a:lnTo>
                  <a:lnTo>
                    <a:pt x="26" y="16"/>
                  </a:lnTo>
                  <a:lnTo>
                    <a:pt x="25" y="16"/>
                  </a:lnTo>
                  <a:lnTo>
                    <a:pt x="25" y="15"/>
                  </a:lnTo>
                  <a:lnTo>
                    <a:pt x="25" y="14"/>
                  </a:lnTo>
                  <a:lnTo>
                    <a:pt x="25" y="13"/>
                  </a:lnTo>
                  <a:lnTo>
                    <a:pt x="25" y="12"/>
                  </a:lnTo>
                  <a:lnTo>
                    <a:pt x="26" y="10"/>
                  </a:lnTo>
                  <a:lnTo>
                    <a:pt x="27" y="9"/>
                  </a:lnTo>
                  <a:lnTo>
                    <a:pt x="26" y="9"/>
                  </a:lnTo>
                  <a:lnTo>
                    <a:pt x="25" y="9"/>
                  </a:lnTo>
                  <a:lnTo>
                    <a:pt x="24" y="9"/>
                  </a:lnTo>
                  <a:lnTo>
                    <a:pt x="23" y="9"/>
                  </a:lnTo>
                  <a:lnTo>
                    <a:pt x="22" y="8"/>
                  </a:lnTo>
                  <a:lnTo>
                    <a:pt x="21" y="9"/>
                  </a:lnTo>
                  <a:lnTo>
                    <a:pt x="20" y="9"/>
                  </a:lnTo>
                  <a:lnTo>
                    <a:pt x="19" y="9"/>
                  </a:lnTo>
                  <a:lnTo>
                    <a:pt x="18" y="9"/>
                  </a:lnTo>
                  <a:lnTo>
                    <a:pt x="17" y="9"/>
                  </a:lnTo>
                  <a:lnTo>
                    <a:pt x="16" y="9"/>
                  </a:lnTo>
                  <a:lnTo>
                    <a:pt x="16" y="10"/>
                  </a:lnTo>
                  <a:lnTo>
                    <a:pt x="15" y="10"/>
                  </a:lnTo>
                  <a:lnTo>
                    <a:pt x="14" y="10"/>
                  </a:lnTo>
                  <a:lnTo>
                    <a:pt x="13" y="10"/>
                  </a:lnTo>
                  <a:lnTo>
                    <a:pt x="12" y="10"/>
                  </a:lnTo>
                  <a:lnTo>
                    <a:pt x="11" y="10"/>
                  </a:lnTo>
                  <a:lnTo>
                    <a:pt x="11" y="11"/>
                  </a:lnTo>
                  <a:lnTo>
                    <a:pt x="9" y="12"/>
                  </a:lnTo>
                  <a:lnTo>
                    <a:pt x="9" y="13"/>
                  </a:lnTo>
                  <a:lnTo>
                    <a:pt x="8" y="13"/>
                  </a:lnTo>
                  <a:lnTo>
                    <a:pt x="7" y="13"/>
                  </a:lnTo>
                  <a:lnTo>
                    <a:pt x="7" y="14"/>
                  </a:lnTo>
                  <a:lnTo>
                    <a:pt x="6" y="14"/>
                  </a:lnTo>
                  <a:lnTo>
                    <a:pt x="5" y="14"/>
                  </a:lnTo>
                  <a:lnTo>
                    <a:pt x="5" y="13"/>
                  </a:lnTo>
                  <a:lnTo>
                    <a:pt x="4" y="13"/>
                  </a:lnTo>
                  <a:lnTo>
                    <a:pt x="4" y="14"/>
                  </a:lnTo>
                  <a:lnTo>
                    <a:pt x="4" y="15"/>
                  </a:lnTo>
                  <a:lnTo>
                    <a:pt x="5" y="15"/>
                  </a:lnTo>
                  <a:lnTo>
                    <a:pt x="4" y="15"/>
                  </a:lnTo>
                  <a:lnTo>
                    <a:pt x="4" y="16"/>
                  </a:lnTo>
                  <a:lnTo>
                    <a:pt x="3" y="16"/>
                  </a:lnTo>
                  <a:lnTo>
                    <a:pt x="3" y="17"/>
                  </a:lnTo>
                  <a:lnTo>
                    <a:pt x="2" y="18"/>
                  </a:lnTo>
                  <a:lnTo>
                    <a:pt x="1" y="19"/>
                  </a:lnTo>
                  <a:lnTo>
                    <a:pt x="0" y="19"/>
                  </a:lnTo>
                  <a:lnTo>
                    <a:pt x="0" y="18"/>
                  </a:lnTo>
                  <a:lnTo>
                    <a:pt x="0" y="17"/>
                  </a:lnTo>
                </a:path>
              </a:pathLst>
            </a:custGeom>
            <a:solidFill>
              <a:srgbClr val="D9A67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64" name="Freeform 335"/>
            <p:cNvSpPr>
              <a:spLocks/>
            </p:cNvSpPr>
            <p:nvPr/>
          </p:nvSpPr>
          <p:spPr bwMode="auto">
            <a:xfrm>
              <a:off x="3594" y="2456"/>
              <a:ext cx="17" cy="17"/>
            </a:xfrm>
            <a:custGeom>
              <a:avLst/>
              <a:gdLst>
                <a:gd name="T0" fmla="*/ 0 w 17"/>
                <a:gd name="T1" fmla="*/ 16 h 17"/>
                <a:gd name="T2" fmla="*/ 0 w 17"/>
                <a:gd name="T3" fmla="*/ 15 h 17"/>
                <a:gd name="T4" fmla="*/ 0 w 17"/>
                <a:gd name="T5" fmla="*/ 15 h 17"/>
                <a:gd name="T6" fmla="*/ 0 w 17"/>
                <a:gd name="T7" fmla="*/ 13 h 17"/>
                <a:gd name="T8" fmla="*/ 0 w 17"/>
                <a:gd name="T9" fmla="*/ 13 h 17"/>
                <a:gd name="T10" fmla="*/ 0 w 17"/>
                <a:gd name="T11" fmla="*/ 12 h 17"/>
                <a:gd name="T12" fmla="*/ 0 w 17"/>
                <a:gd name="T13" fmla="*/ 11 h 17"/>
                <a:gd name="T14" fmla="*/ 0 w 17"/>
                <a:gd name="T15" fmla="*/ 9 h 17"/>
                <a:gd name="T16" fmla="*/ 0 w 17"/>
                <a:gd name="T17" fmla="*/ 9 h 17"/>
                <a:gd name="T18" fmla="*/ 6 w 17"/>
                <a:gd name="T19" fmla="*/ 8 h 17"/>
                <a:gd name="T20" fmla="*/ 6 w 17"/>
                <a:gd name="T21" fmla="*/ 7 h 17"/>
                <a:gd name="T22" fmla="*/ 6 w 17"/>
                <a:gd name="T23" fmla="*/ 5 h 17"/>
                <a:gd name="T24" fmla="*/ 11 w 17"/>
                <a:gd name="T25" fmla="*/ 4 h 17"/>
                <a:gd name="T26" fmla="*/ 11 w 17"/>
                <a:gd name="T27" fmla="*/ 3 h 17"/>
                <a:gd name="T28" fmla="*/ 11 w 17"/>
                <a:gd name="T29" fmla="*/ 3 h 17"/>
                <a:gd name="T30" fmla="*/ 16 w 17"/>
                <a:gd name="T31" fmla="*/ 0 h 17"/>
                <a:gd name="T32" fmla="*/ 16 w 17"/>
                <a:gd name="T33" fmla="*/ 0 h 17"/>
                <a:gd name="T34" fmla="*/ 16 w 17"/>
                <a:gd name="T35" fmla="*/ 1 h 17"/>
                <a:gd name="T36" fmla="*/ 16 w 17"/>
                <a:gd name="T37" fmla="*/ 3 h 17"/>
                <a:gd name="T38" fmla="*/ 16 w 17"/>
                <a:gd name="T39" fmla="*/ 4 h 17"/>
                <a:gd name="T40" fmla="*/ 16 w 17"/>
                <a:gd name="T41" fmla="*/ 5 h 17"/>
                <a:gd name="T42" fmla="*/ 16 w 17"/>
                <a:gd name="T43" fmla="*/ 7 h 17"/>
                <a:gd name="T44" fmla="*/ 16 w 17"/>
                <a:gd name="T45" fmla="*/ 8 h 17"/>
                <a:gd name="T46" fmla="*/ 16 w 17"/>
                <a:gd name="T47" fmla="*/ 9 h 17"/>
                <a:gd name="T48" fmla="*/ 16 w 17"/>
                <a:gd name="T49" fmla="*/ 11 h 17"/>
                <a:gd name="T50" fmla="*/ 11 w 17"/>
                <a:gd name="T51" fmla="*/ 12 h 17"/>
                <a:gd name="T52" fmla="*/ 11 w 17"/>
                <a:gd name="T53" fmla="*/ 12 h 17"/>
                <a:gd name="T54" fmla="*/ 11 w 17"/>
                <a:gd name="T55" fmla="*/ 13 h 17"/>
                <a:gd name="T56" fmla="*/ 6 w 17"/>
                <a:gd name="T57" fmla="*/ 13 h 17"/>
                <a:gd name="T58" fmla="*/ 6 w 17"/>
                <a:gd name="T59" fmla="*/ 15 h 17"/>
                <a:gd name="T60" fmla="*/ 6 w 17"/>
                <a:gd name="T61" fmla="*/ 15 h 17"/>
                <a:gd name="T62" fmla="*/ 0 w 17"/>
                <a:gd name="T63" fmla="*/ 16 h 17"/>
                <a:gd name="T64" fmla="*/ 0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0" y="16"/>
                  </a:moveTo>
                  <a:lnTo>
                    <a:pt x="0" y="15"/>
                  </a:lnTo>
                  <a:lnTo>
                    <a:pt x="0" y="13"/>
                  </a:lnTo>
                  <a:lnTo>
                    <a:pt x="0" y="12"/>
                  </a:lnTo>
                  <a:lnTo>
                    <a:pt x="0" y="11"/>
                  </a:lnTo>
                  <a:lnTo>
                    <a:pt x="0" y="9"/>
                  </a:lnTo>
                  <a:lnTo>
                    <a:pt x="6" y="8"/>
                  </a:lnTo>
                  <a:lnTo>
                    <a:pt x="6" y="7"/>
                  </a:lnTo>
                  <a:lnTo>
                    <a:pt x="6" y="5"/>
                  </a:lnTo>
                  <a:lnTo>
                    <a:pt x="11" y="4"/>
                  </a:lnTo>
                  <a:lnTo>
                    <a:pt x="11" y="3"/>
                  </a:lnTo>
                  <a:lnTo>
                    <a:pt x="16" y="0"/>
                  </a:lnTo>
                  <a:lnTo>
                    <a:pt x="16" y="1"/>
                  </a:lnTo>
                  <a:lnTo>
                    <a:pt x="16" y="3"/>
                  </a:lnTo>
                  <a:lnTo>
                    <a:pt x="16" y="4"/>
                  </a:lnTo>
                  <a:lnTo>
                    <a:pt x="16" y="5"/>
                  </a:lnTo>
                  <a:lnTo>
                    <a:pt x="16" y="7"/>
                  </a:lnTo>
                  <a:lnTo>
                    <a:pt x="16" y="8"/>
                  </a:lnTo>
                  <a:lnTo>
                    <a:pt x="16" y="9"/>
                  </a:lnTo>
                  <a:lnTo>
                    <a:pt x="16" y="11"/>
                  </a:lnTo>
                  <a:lnTo>
                    <a:pt x="11" y="12"/>
                  </a:lnTo>
                  <a:lnTo>
                    <a:pt x="11" y="13"/>
                  </a:lnTo>
                  <a:lnTo>
                    <a:pt x="6" y="13"/>
                  </a:lnTo>
                  <a:lnTo>
                    <a:pt x="6" y="15"/>
                  </a:lnTo>
                  <a:lnTo>
                    <a:pt x="0"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65" name="Freeform 336"/>
            <p:cNvSpPr>
              <a:spLocks/>
            </p:cNvSpPr>
            <p:nvPr/>
          </p:nvSpPr>
          <p:spPr bwMode="auto">
            <a:xfrm>
              <a:off x="3588" y="2449"/>
              <a:ext cx="17" cy="17"/>
            </a:xfrm>
            <a:custGeom>
              <a:avLst/>
              <a:gdLst>
                <a:gd name="T0" fmla="*/ 13 w 17"/>
                <a:gd name="T1" fmla="*/ 16 h 17"/>
                <a:gd name="T2" fmla="*/ 11 w 17"/>
                <a:gd name="T3" fmla="*/ 16 h 17"/>
                <a:gd name="T4" fmla="*/ 11 w 17"/>
                <a:gd name="T5" fmla="*/ 14 h 17"/>
                <a:gd name="T6" fmla="*/ 11 w 17"/>
                <a:gd name="T7" fmla="*/ 13 h 17"/>
                <a:gd name="T8" fmla="*/ 11 w 17"/>
                <a:gd name="T9" fmla="*/ 13 h 17"/>
                <a:gd name="T10" fmla="*/ 11 w 17"/>
                <a:gd name="T11" fmla="*/ 11 h 17"/>
                <a:gd name="T12" fmla="*/ 8 w 17"/>
                <a:gd name="T13" fmla="*/ 10 h 17"/>
                <a:gd name="T14" fmla="*/ 8 w 17"/>
                <a:gd name="T15" fmla="*/ 10 h 17"/>
                <a:gd name="T16" fmla="*/ 8 w 17"/>
                <a:gd name="T17" fmla="*/ 8 h 17"/>
                <a:gd name="T18" fmla="*/ 8 w 17"/>
                <a:gd name="T19" fmla="*/ 7 h 17"/>
                <a:gd name="T20" fmla="*/ 5 w 17"/>
                <a:gd name="T21" fmla="*/ 7 h 17"/>
                <a:gd name="T22" fmla="*/ 5 w 17"/>
                <a:gd name="T23" fmla="*/ 6 h 17"/>
                <a:gd name="T24" fmla="*/ 3 w 17"/>
                <a:gd name="T25" fmla="*/ 4 h 17"/>
                <a:gd name="T26" fmla="*/ 3 w 17"/>
                <a:gd name="T27" fmla="*/ 3 h 17"/>
                <a:gd name="T28" fmla="*/ 3 w 17"/>
                <a:gd name="T29" fmla="*/ 1 h 17"/>
                <a:gd name="T30" fmla="*/ 0 w 17"/>
                <a:gd name="T31" fmla="*/ 1 h 17"/>
                <a:gd name="T32" fmla="*/ 0 w 17"/>
                <a:gd name="T33" fmla="*/ 0 h 17"/>
                <a:gd name="T34" fmla="*/ 3 w 17"/>
                <a:gd name="T35" fmla="*/ 0 h 17"/>
                <a:gd name="T36" fmla="*/ 3 w 17"/>
                <a:gd name="T37" fmla="*/ 0 h 17"/>
                <a:gd name="T38" fmla="*/ 5 w 17"/>
                <a:gd name="T39" fmla="*/ 0 h 17"/>
                <a:gd name="T40" fmla="*/ 5 w 17"/>
                <a:gd name="T41" fmla="*/ 0 h 17"/>
                <a:gd name="T42" fmla="*/ 8 w 17"/>
                <a:gd name="T43" fmla="*/ 0 h 17"/>
                <a:gd name="T44" fmla="*/ 8 w 17"/>
                <a:gd name="T45" fmla="*/ 0 h 17"/>
                <a:gd name="T46" fmla="*/ 11 w 17"/>
                <a:gd name="T47" fmla="*/ 0 h 17"/>
                <a:gd name="T48" fmla="*/ 11 w 17"/>
                <a:gd name="T49" fmla="*/ 1 h 17"/>
                <a:gd name="T50" fmla="*/ 11 w 17"/>
                <a:gd name="T51" fmla="*/ 1 h 17"/>
                <a:gd name="T52" fmla="*/ 11 w 17"/>
                <a:gd name="T53" fmla="*/ 1 h 17"/>
                <a:gd name="T54" fmla="*/ 11 w 17"/>
                <a:gd name="T55" fmla="*/ 3 h 17"/>
                <a:gd name="T56" fmla="*/ 11 w 17"/>
                <a:gd name="T57" fmla="*/ 3 h 17"/>
                <a:gd name="T58" fmla="*/ 11 w 17"/>
                <a:gd name="T59" fmla="*/ 3 h 17"/>
                <a:gd name="T60" fmla="*/ 11 w 17"/>
                <a:gd name="T61" fmla="*/ 4 h 17"/>
                <a:gd name="T62" fmla="*/ 11 w 17"/>
                <a:gd name="T63" fmla="*/ 4 h 17"/>
                <a:gd name="T64" fmla="*/ 11 w 17"/>
                <a:gd name="T65" fmla="*/ 4 h 17"/>
                <a:gd name="T66" fmla="*/ 11 w 17"/>
                <a:gd name="T67" fmla="*/ 6 h 17"/>
                <a:gd name="T68" fmla="*/ 11 w 17"/>
                <a:gd name="T69" fmla="*/ 6 h 17"/>
                <a:gd name="T70" fmla="*/ 13 w 17"/>
                <a:gd name="T71" fmla="*/ 7 h 17"/>
                <a:gd name="T72" fmla="*/ 13 w 17"/>
                <a:gd name="T73" fmla="*/ 7 h 17"/>
                <a:gd name="T74" fmla="*/ 13 w 17"/>
                <a:gd name="T75" fmla="*/ 8 h 17"/>
                <a:gd name="T76" fmla="*/ 13 w 17"/>
                <a:gd name="T77" fmla="*/ 8 h 17"/>
                <a:gd name="T78" fmla="*/ 16 w 17"/>
                <a:gd name="T79" fmla="*/ 10 h 17"/>
                <a:gd name="T80" fmla="*/ 16 w 17"/>
                <a:gd name="T81" fmla="*/ 10 h 17"/>
                <a:gd name="T82" fmla="*/ 16 w 17"/>
                <a:gd name="T83" fmla="*/ 11 h 17"/>
                <a:gd name="T84" fmla="*/ 16 w 17"/>
                <a:gd name="T85" fmla="*/ 11 h 17"/>
                <a:gd name="T86" fmla="*/ 13 w 17"/>
                <a:gd name="T87" fmla="*/ 13 h 17"/>
                <a:gd name="T88" fmla="*/ 13 w 17"/>
                <a:gd name="T89" fmla="*/ 13 h 17"/>
                <a:gd name="T90" fmla="*/ 13 w 17"/>
                <a:gd name="T91" fmla="*/ 14 h 17"/>
                <a:gd name="T92" fmla="*/ 13 w 17"/>
                <a:gd name="T93" fmla="*/ 14 h 17"/>
                <a:gd name="T94" fmla="*/ 13 w 17"/>
                <a:gd name="T95" fmla="*/ 16 h 17"/>
                <a:gd name="T96" fmla="*/ 13 w 17"/>
                <a:gd name="T97" fmla="*/ 1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17"/>
                <a:gd name="T149" fmla="*/ 17 w 17"/>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17">
                  <a:moveTo>
                    <a:pt x="13" y="16"/>
                  </a:moveTo>
                  <a:lnTo>
                    <a:pt x="11" y="16"/>
                  </a:lnTo>
                  <a:lnTo>
                    <a:pt x="11" y="14"/>
                  </a:lnTo>
                  <a:lnTo>
                    <a:pt x="11" y="13"/>
                  </a:lnTo>
                  <a:lnTo>
                    <a:pt x="11" y="11"/>
                  </a:lnTo>
                  <a:lnTo>
                    <a:pt x="8" y="10"/>
                  </a:lnTo>
                  <a:lnTo>
                    <a:pt x="8" y="8"/>
                  </a:lnTo>
                  <a:lnTo>
                    <a:pt x="8" y="7"/>
                  </a:lnTo>
                  <a:lnTo>
                    <a:pt x="5" y="7"/>
                  </a:lnTo>
                  <a:lnTo>
                    <a:pt x="5" y="6"/>
                  </a:lnTo>
                  <a:lnTo>
                    <a:pt x="3" y="4"/>
                  </a:lnTo>
                  <a:lnTo>
                    <a:pt x="3" y="3"/>
                  </a:lnTo>
                  <a:lnTo>
                    <a:pt x="3" y="1"/>
                  </a:lnTo>
                  <a:lnTo>
                    <a:pt x="0" y="1"/>
                  </a:lnTo>
                  <a:lnTo>
                    <a:pt x="0" y="0"/>
                  </a:lnTo>
                  <a:lnTo>
                    <a:pt x="3" y="0"/>
                  </a:lnTo>
                  <a:lnTo>
                    <a:pt x="5" y="0"/>
                  </a:lnTo>
                  <a:lnTo>
                    <a:pt x="8" y="0"/>
                  </a:lnTo>
                  <a:lnTo>
                    <a:pt x="11" y="0"/>
                  </a:lnTo>
                  <a:lnTo>
                    <a:pt x="11" y="1"/>
                  </a:lnTo>
                  <a:lnTo>
                    <a:pt x="11" y="3"/>
                  </a:lnTo>
                  <a:lnTo>
                    <a:pt x="11" y="4"/>
                  </a:lnTo>
                  <a:lnTo>
                    <a:pt x="11" y="6"/>
                  </a:lnTo>
                  <a:lnTo>
                    <a:pt x="13" y="7"/>
                  </a:lnTo>
                  <a:lnTo>
                    <a:pt x="13" y="8"/>
                  </a:lnTo>
                  <a:lnTo>
                    <a:pt x="16" y="10"/>
                  </a:lnTo>
                  <a:lnTo>
                    <a:pt x="16" y="11"/>
                  </a:lnTo>
                  <a:lnTo>
                    <a:pt x="13" y="13"/>
                  </a:lnTo>
                  <a:lnTo>
                    <a:pt x="13" y="14"/>
                  </a:lnTo>
                  <a:lnTo>
                    <a:pt x="13"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66" name="Freeform 337"/>
            <p:cNvSpPr>
              <a:spLocks/>
            </p:cNvSpPr>
            <p:nvPr/>
          </p:nvSpPr>
          <p:spPr bwMode="auto">
            <a:xfrm>
              <a:off x="3579" y="2416"/>
              <a:ext cx="22" cy="20"/>
            </a:xfrm>
            <a:custGeom>
              <a:avLst/>
              <a:gdLst>
                <a:gd name="T0" fmla="*/ 21 w 22"/>
                <a:gd name="T1" fmla="*/ 19 h 20"/>
                <a:gd name="T2" fmla="*/ 11 w 22"/>
                <a:gd name="T3" fmla="*/ 11 h 20"/>
                <a:gd name="T4" fmla="*/ 0 w 22"/>
                <a:gd name="T5" fmla="*/ 0 h 20"/>
                <a:gd name="T6" fmla="*/ 17 w 22"/>
                <a:gd name="T7" fmla="*/ 9 h 20"/>
                <a:gd name="T8" fmla="*/ 21 w 22"/>
                <a:gd name="T9" fmla="*/ 19 h 20"/>
                <a:gd name="T10" fmla="*/ 0 60000 65536"/>
                <a:gd name="T11" fmla="*/ 0 60000 65536"/>
                <a:gd name="T12" fmla="*/ 0 60000 65536"/>
                <a:gd name="T13" fmla="*/ 0 60000 65536"/>
                <a:gd name="T14" fmla="*/ 0 60000 65536"/>
                <a:gd name="T15" fmla="*/ 0 w 22"/>
                <a:gd name="T16" fmla="*/ 0 h 20"/>
                <a:gd name="T17" fmla="*/ 22 w 22"/>
                <a:gd name="T18" fmla="*/ 20 h 20"/>
              </a:gdLst>
              <a:ahLst/>
              <a:cxnLst>
                <a:cxn ang="T10">
                  <a:pos x="T0" y="T1"/>
                </a:cxn>
                <a:cxn ang="T11">
                  <a:pos x="T2" y="T3"/>
                </a:cxn>
                <a:cxn ang="T12">
                  <a:pos x="T4" y="T5"/>
                </a:cxn>
                <a:cxn ang="T13">
                  <a:pos x="T6" y="T7"/>
                </a:cxn>
                <a:cxn ang="T14">
                  <a:pos x="T8" y="T9"/>
                </a:cxn>
              </a:cxnLst>
              <a:rect l="T15" t="T16" r="T17" b="T18"/>
              <a:pathLst>
                <a:path w="22" h="20">
                  <a:moveTo>
                    <a:pt x="21" y="19"/>
                  </a:moveTo>
                  <a:lnTo>
                    <a:pt x="11" y="11"/>
                  </a:lnTo>
                  <a:lnTo>
                    <a:pt x="0" y="0"/>
                  </a:lnTo>
                  <a:lnTo>
                    <a:pt x="17" y="9"/>
                  </a:lnTo>
                  <a:lnTo>
                    <a:pt x="21" y="19"/>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67" name="Freeform 338"/>
            <p:cNvSpPr>
              <a:spLocks/>
            </p:cNvSpPr>
            <p:nvPr/>
          </p:nvSpPr>
          <p:spPr bwMode="auto">
            <a:xfrm>
              <a:off x="3435" y="2356"/>
              <a:ext cx="37" cy="129"/>
            </a:xfrm>
            <a:custGeom>
              <a:avLst/>
              <a:gdLst>
                <a:gd name="T0" fmla="*/ 35 w 37"/>
                <a:gd name="T1" fmla="*/ 128 h 129"/>
                <a:gd name="T2" fmla="*/ 33 w 37"/>
                <a:gd name="T3" fmla="*/ 116 h 129"/>
                <a:gd name="T4" fmla="*/ 25 w 37"/>
                <a:gd name="T5" fmla="*/ 95 h 129"/>
                <a:gd name="T6" fmla="*/ 17 w 37"/>
                <a:gd name="T7" fmla="*/ 73 h 129"/>
                <a:gd name="T8" fmla="*/ 9 w 37"/>
                <a:gd name="T9" fmla="*/ 41 h 129"/>
                <a:gd name="T10" fmla="*/ 0 w 37"/>
                <a:gd name="T11" fmla="*/ 9 h 129"/>
                <a:gd name="T12" fmla="*/ 0 w 37"/>
                <a:gd name="T13" fmla="*/ 0 h 129"/>
                <a:gd name="T14" fmla="*/ 11 w 37"/>
                <a:gd name="T15" fmla="*/ 39 h 129"/>
                <a:gd name="T16" fmla="*/ 19 w 37"/>
                <a:gd name="T17" fmla="*/ 72 h 129"/>
                <a:gd name="T18" fmla="*/ 27 w 37"/>
                <a:gd name="T19" fmla="*/ 94 h 129"/>
                <a:gd name="T20" fmla="*/ 36 w 37"/>
                <a:gd name="T21" fmla="*/ 115 h 129"/>
                <a:gd name="T22" fmla="*/ 36 w 37"/>
                <a:gd name="T23" fmla="*/ 128 h 129"/>
                <a:gd name="T24" fmla="*/ 35 w 37"/>
                <a:gd name="T25" fmla="*/ 12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29"/>
                <a:gd name="T41" fmla="*/ 37 w 37"/>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29">
                  <a:moveTo>
                    <a:pt x="35" y="128"/>
                  </a:moveTo>
                  <a:lnTo>
                    <a:pt x="33" y="116"/>
                  </a:lnTo>
                  <a:lnTo>
                    <a:pt x="25" y="95"/>
                  </a:lnTo>
                  <a:lnTo>
                    <a:pt x="17" y="73"/>
                  </a:lnTo>
                  <a:lnTo>
                    <a:pt x="9" y="41"/>
                  </a:lnTo>
                  <a:lnTo>
                    <a:pt x="0" y="9"/>
                  </a:lnTo>
                  <a:lnTo>
                    <a:pt x="0" y="0"/>
                  </a:lnTo>
                  <a:lnTo>
                    <a:pt x="11" y="39"/>
                  </a:lnTo>
                  <a:lnTo>
                    <a:pt x="19" y="72"/>
                  </a:lnTo>
                  <a:lnTo>
                    <a:pt x="27" y="94"/>
                  </a:lnTo>
                  <a:lnTo>
                    <a:pt x="36" y="115"/>
                  </a:lnTo>
                  <a:lnTo>
                    <a:pt x="36" y="128"/>
                  </a:lnTo>
                  <a:lnTo>
                    <a:pt x="35" y="128"/>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68" name="Freeform 339"/>
            <p:cNvSpPr>
              <a:spLocks/>
            </p:cNvSpPr>
            <p:nvPr/>
          </p:nvSpPr>
          <p:spPr bwMode="auto">
            <a:xfrm>
              <a:off x="3466" y="2496"/>
              <a:ext cx="17" cy="17"/>
            </a:xfrm>
            <a:custGeom>
              <a:avLst/>
              <a:gdLst>
                <a:gd name="T0" fmla="*/ 0 w 17"/>
                <a:gd name="T1" fmla="*/ 2 h 17"/>
                <a:gd name="T2" fmla="*/ 4 w 17"/>
                <a:gd name="T3" fmla="*/ 8 h 17"/>
                <a:gd name="T4" fmla="*/ 14 w 17"/>
                <a:gd name="T5" fmla="*/ 16 h 17"/>
                <a:gd name="T6" fmla="*/ 16 w 17"/>
                <a:gd name="T7" fmla="*/ 12 h 17"/>
                <a:gd name="T8" fmla="*/ 8 w 17"/>
                <a:gd name="T9" fmla="*/ 6 h 17"/>
                <a:gd name="T10" fmla="*/ 4 w 17"/>
                <a:gd name="T11" fmla="*/ 0 h 17"/>
                <a:gd name="T12" fmla="*/ 0 w 17"/>
                <a:gd name="T13" fmla="*/ 2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2"/>
                  </a:moveTo>
                  <a:lnTo>
                    <a:pt x="4" y="8"/>
                  </a:lnTo>
                  <a:lnTo>
                    <a:pt x="14" y="16"/>
                  </a:lnTo>
                  <a:lnTo>
                    <a:pt x="16" y="12"/>
                  </a:lnTo>
                  <a:lnTo>
                    <a:pt x="8" y="6"/>
                  </a:lnTo>
                  <a:lnTo>
                    <a:pt x="4" y="0"/>
                  </a:lnTo>
                  <a:lnTo>
                    <a:pt x="0" y="2"/>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69" name="Freeform 340"/>
            <p:cNvSpPr>
              <a:spLocks/>
            </p:cNvSpPr>
            <p:nvPr/>
          </p:nvSpPr>
          <p:spPr bwMode="auto">
            <a:xfrm>
              <a:off x="3480" y="2504"/>
              <a:ext cx="17" cy="17"/>
            </a:xfrm>
            <a:custGeom>
              <a:avLst/>
              <a:gdLst>
                <a:gd name="T0" fmla="*/ 0 w 17"/>
                <a:gd name="T1" fmla="*/ 1 h 17"/>
                <a:gd name="T2" fmla="*/ 5 w 17"/>
                <a:gd name="T3" fmla="*/ 8 h 17"/>
                <a:gd name="T4" fmla="*/ 7 w 17"/>
                <a:gd name="T5" fmla="*/ 9 h 17"/>
                <a:gd name="T6" fmla="*/ 11 w 17"/>
                <a:gd name="T7" fmla="*/ 11 h 17"/>
                <a:gd name="T8" fmla="*/ 14 w 17"/>
                <a:gd name="T9" fmla="*/ 16 h 17"/>
                <a:gd name="T10" fmla="*/ 16 w 17"/>
                <a:gd name="T11" fmla="*/ 16 h 17"/>
                <a:gd name="T12" fmla="*/ 13 w 17"/>
                <a:gd name="T13" fmla="*/ 11 h 17"/>
                <a:gd name="T14" fmla="*/ 7 w 17"/>
                <a:gd name="T15" fmla="*/ 7 h 17"/>
                <a:gd name="T16" fmla="*/ 5 w 17"/>
                <a:gd name="T17" fmla="*/ 5 h 17"/>
                <a:gd name="T18" fmla="*/ 2 w 17"/>
                <a:gd name="T19" fmla="*/ 0 h 17"/>
                <a:gd name="T20" fmla="*/ 0 w 17"/>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
                  </a:moveTo>
                  <a:lnTo>
                    <a:pt x="5" y="8"/>
                  </a:lnTo>
                  <a:lnTo>
                    <a:pt x="7" y="9"/>
                  </a:lnTo>
                  <a:lnTo>
                    <a:pt x="11" y="11"/>
                  </a:lnTo>
                  <a:lnTo>
                    <a:pt x="14" y="16"/>
                  </a:lnTo>
                  <a:lnTo>
                    <a:pt x="16" y="16"/>
                  </a:lnTo>
                  <a:lnTo>
                    <a:pt x="13" y="11"/>
                  </a:lnTo>
                  <a:lnTo>
                    <a:pt x="7" y="7"/>
                  </a:lnTo>
                  <a:lnTo>
                    <a:pt x="5" y="5"/>
                  </a:lnTo>
                  <a:lnTo>
                    <a:pt x="2" y="0"/>
                  </a:lnTo>
                  <a:lnTo>
                    <a:pt x="0" y="1"/>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70" name="Freeform 341"/>
            <p:cNvSpPr>
              <a:spLocks/>
            </p:cNvSpPr>
            <p:nvPr/>
          </p:nvSpPr>
          <p:spPr bwMode="auto">
            <a:xfrm>
              <a:off x="3391" y="2283"/>
              <a:ext cx="17" cy="17"/>
            </a:xfrm>
            <a:custGeom>
              <a:avLst/>
              <a:gdLst>
                <a:gd name="T0" fmla="*/ 13 w 17"/>
                <a:gd name="T1" fmla="*/ 16 h 17"/>
                <a:gd name="T2" fmla="*/ 0 w 17"/>
                <a:gd name="T3" fmla="*/ 5 h 17"/>
                <a:gd name="T4" fmla="*/ 2 w 17"/>
                <a:gd name="T5" fmla="*/ 0 h 17"/>
                <a:gd name="T6" fmla="*/ 16 w 17"/>
                <a:gd name="T7" fmla="*/ 10 h 17"/>
                <a:gd name="T8" fmla="*/ 1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5"/>
                  </a:lnTo>
                  <a:lnTo>
                    <a:pt x="2" y="0"/>
                  </a:lnTo>
                  <a:lnTo>
                    <a:pt x="16" y="10"/>
                  </a:lnTo>
                  <a:lnTo>
                    <a:pt x="13"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71" name="Freeform 342"/>
            <p:cNvSpPr>
              <a:spLocks/>
            </p:cNvSpPr>
            <p:nvPr/>
          </p:nvSpPr>
          <p:spPr bwMode="auto">
            <a:xfrm>
              <a:off x="3424" y="2313"/>
              <a:ext cx="17" cy="17"/>
            </a:xfrm>
            <a:custGeom>
              <a:avLst/>
              <a:gdLst>
                <a:gd name="T0" fmla="*/ 16 w 17"/>
                <a:gd name="T1" fmla="*/ 16 h 17"/>
                <a:gd name="T2" fmla="*/ 0 w 17"/>
                <a:gd name="T3" fmla="*/ 15 h 17"/>
                <a:gd name="T4" fmla="*/ 4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15"/>
                  </a:lnTo>
                  <a:lnTo>
                    <a:pt x="4" y="0"/>
                  </a:lnTo>
                  <a:lnTo>
                    <a:pt x="16"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72" name="Freeform 343"/>
            <p:cNvSpPr>
              <a:spLocks/>
            </p:cNvSpPr>
            <p:nvPr/>
          </p:nvSpPr>
          <p:spPr bwMode="auto">
            <a:xfrm>
              <a:off x="3418" y="2332"/>
              <a:ext cx="17" cy="17"/>
            </a:xfrm>
            <a:custGeom>
              <a:avLst/>
              <a:gdLst>
                <a:gd name="T0" fmla="*/ 0 w 17"/>
                <a:gd name="T1" fmla="*/ 16 h 17"/>
                <a:gd name="T2" fmla="*/ 0 w 17"/>
                <a:gd name="T3" fmla="*/ 0 h 17"/>
                <a:gd name="T4" fmla="*/ 16 w 17"/>
                <a:gd name="T5" fmla="*/ 3 h 17"/>
                <a:gd name="T6" fmla="*/ 16 w 17"/>
                <a:gd name="T7" fmla="*/ 12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3"/>
                  </a:lnTo>
                  <a:lnTo>
                    <a:pt x="16" y="12"/>
                  </a:lnTo>
                  <a:lnTo>
                    <a:pt x="0"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73" name="Freeform 344"/>
            <p:cNvSpPr>
              <a:spLocks/>
            </p:cNvSpPr>
            <p:nvPr/>
          </p:nvSpPr>
          <p:spPr bwMode="auto">
            <a:xfrm>
              <a:off x="3415" y="2276"/>
              <a:ext cx="45" cy="17"/>
            </a:xfrm>
            <a:custGeom>
              <a:avLst/>
              <a:gdLst>
                <a:gd name="T0" fmla="*/ 2 w 45"/>
                <a:gd name="T1" fmla="*/ 9 h 17"/>
                <a:gd name="T2" fmla="*/ 11 w 45"/>
                <a:gd name="T3" fmla="*/ 0 h 17"/>
                <a:gd name="T4" fmla="*/ 23 w 45"/>
                <a:gd name="T5" fmla="*/ 0 h 17"/>
                <a:gd name="T6" fmla="*/ 44 w 45"/>
                <a:gd name="T7" fmla="*/ 7 h 17"/>
                <a:gd name="T8" fmla="*/ 44 w 45"/>
                <a:gd name="T9" fmla="*/ 8 h 17"/>
                <a:gd name="T10" fmla="*/ 0 w 45"/>
                <a:gd name="T11" fmla="*/ 16 h 17"/>
                <a:gd name="T12" fmla="*/ 2 w 45"/>
                <a:gd name="T13" fmla="*/ 9 h 17"/>
                <a:gd name="T14" fmla="*/ 0 60000 65536"/>
                <a:gd name="T15" fmla="*/ 0 60000 65536"/>
                <a:gd name="T16" fmla="*/ 0 60000 65536"/>
                <a:gd name="T17" fmla="*/ 0 60000 65536"/>
                <a:gd name="T18" fmla="*/ 0 60000 65536"/>
                <a:gd name="T19" fmla="*/ 0 60000 65536"/>
                <a:gd name="T20" fmla="*/ 0 60000 65536"/>
                <a:gd name="T21" fmla="*/ 0 w 45"/>
                <a:gd name="T22" fmla="*/ 0 h 17"/>
                <a:gd name="T23" fmla="*/ 45 w 4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7">
                  <a:moveTo>
                    <a:pt x="2" y="9"/>
                  </a:moveTo>
                  <a:lnTo>
                    <a:pt x="11" y="0"/>
                  </a:lnTo>
                  <a:lnTo>
                    <a:pt x="23" y="0"/>
                  </a:lnTo>
                  <a:lnTo>
                    <a:pt x="44" y="7"/>
                  </a:lnTo>
                  <a:lnTo>
                    <a:pt x="44" y="8"/>
                  </a:lnTo>
                  <a:lnTo>
                    <a:pt x="0" y="16"/>
                  </a:lnTo>
                  <a:lnTo>
                    <a:pt x="2" y="9"/>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74" name="Freeform 345"/>
            <p:cNvSpPr>
              <a:spLocks/>
            </p:cNvSpPr>
            <p:nvPr/>
          </p:nvSpPr>
          <p:spPr bwMode="auto">
            <a:xfrm>
              <a:off x="3426" y="2292"/>
              <a:ext cx="17" cy="17"/>
            </a:xfrm>
            <a:custGeom>
              <a:avLst/>
              <a:gdLst>
                <a:gd name="T0" fmla="*/ 0 w 17"/>
                <a:gd name="T1" fmla="*/ 16 h 17"/>
                <a:gd name="T2" fmla="*/ 0 w 17"/>
                <a:gd name="T3" fmla="*/ 0 h 17"/>
                <a:gd name="T4" fmla="*/ 16 w 17"/>
                <a:gd name="T5" fmla="*/ 13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0" y="0"/>
                  </a:lnTo>
                  <a:lnTo>
                    <a:pt x="16" y="13"/>
                  </a:lnTo>
                  <a:lnTo>
                    <a:pt x="0"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75" name="Freeform 346"/>
            <p:cNvSpPr>
              <a:spLocks/>
            </p:cNvSpPr>
            <p:nvPr/>
          </p:nvSpPr>
          <p:spPr bwMode="auto">
            <a:xfrm>
              <a:off x="3430" y="2290"/>
              <a:ext cx="17" cy="17"/>
            </a:xfrm>
            <a:custGeom>
              <a:avLst/>
              <a:gdLst>
                <a:gd name="T0" fmla="*/ 10 w 17"/>
                <a:gd name="T1" fmla="*/ 16 h 17"/>
                <a:gd name="T2" fmla="*/ 0 w 17"/>
                <a:gd name="T3" fmla="*/ 2 h 17"/>
                <a:gd name="T4" fmla="*/ 13 w 17"/>
                <a:gd name="T5" fmla="*/ 0 h 17"/>
                <a:gd name="T6" fmla="*/ 16 w 17"/>
                <a:gd name="T7" fmla="*/ 6 h 17"/>
                <a:gd name="T8" fmla="*/ 1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2"/>
                  </a:lnTo>
                  <a:lnTo>
                    <a:pt x="13" y="0"/>
                  </a:lnTo>
                  <a:lnTo>
                    <a:pt x="16" y="6"/>
                  </a:lnTo>
                  <a:lnTo>
                    <a:pt x="10"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76" name="Freeform 347"/>
            <p:cNvSpPr>
              <a:spLocks/>
            </p:cNvSpPr>
            <p:nvPr/>
          </p:nvSpPr>
          <p:spPr bwMode="auto">
            <a:xfrm>
              <a:off x="3406" y="2293"/>
              <a:ext cx="17" cy="17"/>
            </a:xfrm>
            <a:custGeom>
              <a:avLst/>
              <a:gdLst>
                <a:gd name="T0" fmla="*/ 7 w 17"/>
                <a:gd name="T1" fmla="*/ 13 h 17"/>
                <a:gd name="T2" fmla="*/ 0 w 17"/>
                <a:gd name="T3" fmla="*/ 0 h 17"/>
                <a:gd name="T4" fmla="*/ 13 w 17"/>
                <a:gd name="T5" fmla="*/ 0 h 17"/>
                <a:gd name="T6" fmla="*/ 16 w 17"/>
                <a:gd name="T7" fmla="*/ 16 h 17"/>
                <a:gd name="T8" fmla="*/ 7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3"/>
                  </a:moveTo>
                  <a:lnTo>
                    <a:pt x="0" y="0"/>
                  </a:lnTo>
                  <a:lnTo>
                    <a:pt x="13" y="0"/>
                  </a:lnTo>
                  <a:lnTo>
                    <a:pt x="16" y="16"/>
                  </a:lnTo>
                  <a:lnTo>
                    <a:pt x="7" y="13"/>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77" name="Freeform 348"/>
            <p:cNvSpPr>
              <a:spLocks/>
            </p:cNvSpPr>
            <p:nvPr/>
          </p:nvSpPr>
          <p:spPr bwMode="auto">
            <a:xfrm>
              <a:off x="3413" y="2491"/>
              <a:ext cx="24" cy="18"/>
            </a:xfrm>
            <a:custGeom>
              <a:avLst/>
              <a:gdLst>
                <a:gd name="T0" fmla="*/ 1 w 24"/>
                <a:gd name="T1" fmla="*/ 0 h 18"/>
                <a:gd name="T2" fmla="*/ 0 w 24"/>
                <a:gd name="T3" fmla="*/ 2 h 18"/>
                <a:gd name="T4" fmla="*/ 23 w 24"/>
                <a:gd name="T5" fmla="*/ 17 h 18"/>
                <a:gd name="T6" fmla="*/ 23 w 24"/>
                <a:gd name="T7" fmla="*/ 14 h 18"/>
                <a:gd name="T8" fmla="*/ 1 w 24"/>
                <a:gd name="T9" fmla="*/ 0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1" y="0"/>
                  </a:moveTo>
                  <a:lnTo>
                    <a:pt x="0" y="2"/>
                  </a:lnTo>
                  <a:lnTo>
                    <a:pt x="23" y="17"/>
                  </a:lnTo>
                  <a:lnTo>
                    <a:pt x="23" y="14"/>
                  </a:lnTo>
                  <a:lnTo>
                    <a:pt x="1" y="0"/>
                  </a:lnTo>
                </a:path>
              </a:pathLst>
            </a:custGeom>
            <a:solidFill>
              <a:srgbClr val="33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78" name="Freeform 349"/>
            <p:cNvSpPr>
              <a:spLocks/>
            </p:cNvSpPr>
            <p:nvPr/>
          </p:nvSpPr>
          <p:spPr bwMode="auto">
            <a:xfrm>
              <a:off x="3513" y="2757"/>
              <a:ext cx="24" cy="17"/>
            </a:xfrm>
            <a:custGeom>
              <a:avLst/>
              <a:gdLst>
                <a:gd name="T0" fmla="*/ 0 w 24"/>
                <a:gd name="T1" fmla="*/ 16 h 17"/>
                <a:gd name="T2" fmla="*/ 2 w 24"/>
                <a:gd name="T3" fmla="*/ 15 h 17"/>
                <a:gd name="T4" fmla="*/ 5 w 24"/>
                <a:gd name="T5" fmla="*/ 13 h 17"/>
                <a:gd name="T6" fmla="*/ 8 w 24"/>
                <a:gd name="T7" fmla="*/ 11 h 17"/>
                <a:gd name="T8" fmla="*/ 11 w 24"/>
                <a:gd name="T9" fmla="*/ 8 h 17"/>
                <a:gd name="T10" fmla="*/ 14 w 24"/>
                <a:gd name="T11" fmla="*/ 6 h 17"/>
                <a:gd name="T12" fmla="*/ 17 w 24"/>
                <a:gd name="T13" fmla="*/ 4 h 17"/>
                <a:gd name="T14" fmla="*/ 20 w 24"/>
                <a:gd name="T15" fmla="*/ 2 h 17"/>
                <a:gd name="T16" fmla="*/ 23 w 24"/>
                <a:gd name="T17" fmla="*/ 0 h 17"/>
                <a:gd name="T18" fmla="*/ 21 w 24"/>
                <a:gd name="T19" fmla="*/ 2 h 17"/>
                <a:gd name="T20" fmla="*/ 19 w 24"/>
                <a:gd name="T21" fmla="*/ 4 h 17"/>
                <a:gd name="T22" fmla="*/ 17 w 24"/>
                <a:gd name="T23" fmla="*/ 6 h 17"/>
                <a:gd name="T24" fmla="*/ 15 w 24"/>
                <a:gd name="T25" fmla="*/ 8 h 17"/>
                <a:gd name="T26" fmla="*/ 13 w 24"/>
                <a:gd name="T27" fmla="*/ 9 h 17"/>
                <a:gd name="T28" fmla="*/ 12 w 24"/>
                <a:gd name="T29" fmla="*/ 11 h 17"/>
                <a:gd name="T30" fmla="*/ 10 w 24"/>
                <a:gd name="T31" fmla="*/ 13 h 17"/>
                <a:gd name="T32" fmla="*/ 8 w 24"/>
                <a:gd name="T33" fmla="*/ 15 h 17"/>
                <a:gd name="T34" fmla="*/ 7 w 24"/>
                <a:gd name="T35" fmla="*/ 15 h 17"/>
                <a:gd name="T36" fmla="*/ 6 w 24"/>
                <a:gd name="T37" fmla="*/ 15 h 17"/>
                <a:gd name="T38" fmla="*/ 5 w 24"/>
                <a:gd name="T39" fmla="*/ 15 h 17"/>
                <a:gd name="T40" fmla="*/ 4 w 24"/>
                <a:gd name="T41" fmla="*/ 15 h 17"/>
                <a:gd name="T42" fmla="*/ 3 w 24"/>
                <a:gd name="T43" fmla="*/ 16 h 17"/>
                <a:gd name="T44" fmla="*/ 2 w 24"/>
                <a:gd name="T45" fmla="*/ 16 h 17"/>
                <a:gd name="T46" fmla="*/ 1 w 24"/>
                <a:gd name="T47" fmla="*/ 16 h 17"/>
                <a:gd name="T48" fmla="*/ 0 w 24"/>
                <a:gd name="T49" fmla="*/ 1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17"/>
                <a:gd name="T77" fmla="*/ 24 w 24"/>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17">
                  <a:moveTo>
                    <a:pt x="0" y="16"/>
                  </a:moveTo>
                  <a:lnTo>
                    <a:pt x="2" y="15"/>
                  </a:lnTo>
                  <a:lnTo>
                    <a:pt x="5" y="13"/>
                  </a:lnTo>
                  <a:lnTo>
                    <a:pt x="8" y="11"/>
                  </a:lnTo>
                  <a:lnTo>
                    <a:pt x="11" y="8"/>
                  </a:lnTo>
                  <a:lnTo>
                    <a:pt x="14" y="6"/>
                  </a:lnTo>
                  <a:lnTo>
                    <a:pt x="17" y="4"/>
                  </a:lnTo>
                  <a:lnTo>
                    <a:pt x="20" y="2"/>
                  </a:lnTo>
                  <a:lnTo>
                    <a:pt x="23" y="0"/>
                  </a:lnTo>
                  <a:lnTo>
                    <a:pt x="21" y="2"/>
                  </a:lnTo>
                  <a:lnTo>
                    <a:pt x="19" y="4"/>
                  </a:lnTo>
                  <a:lnTo>
                    <a:pt x="17" y="6"/>
                  </a:lnTo>
                  <a:lnTo>
                    <a:pt x="15" y="8"/>
                  </a:lnTo>
                  <a:lnTo>
                    <a:pt x="13" y="9"/>
                  </a:lnTo>
                  <a:lnTo>
                    <a:pt x="12" y="11"/>
                  </a:lnTo>
                  <a:lnTo>
                    <a:pt x="10" y="13"/>
                  </a:lnTo>
                  <a:lnTo>
                    <a:pt x="8" y="15"/>
                  </a:lnTo>
                  <a:lnTo>
                    <a:pt x="7" y="15"/>
                  </a:lnTo>
                  <a:lnTo>
                    <a:pt x="6" y="15"/>
                  </a:lnTo>
                  <a:lnTo>
                    <a:pt x="5" y="15"/>
                  </a:lnTo>
                  <a:lnTo>
                    <a:pt x="4" y="15"/>
                  </a:lnTo>
                  <a:lnTo>
                    <a:pt x="3" y="16"/>
                  </a:lnTo>
                  <a:lnTo>
                    <a:pt x="2" y="16"/>
                  </a:lnTo>
                  <a:lnTo>
                    <a:pt x="1" y="16"/>
                  </a:lnTo>
                  <a:lnTo>
                    <a:pt x="0"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79" name="Freeform 350"/>
            <p:cNvSpPr>
              <a:spLocks/>
            </p:cNvSpPr>
            <p:nvPr/>
          </p:nvSpPr>
          <p:spPr bwMode="auto">
            <a:xfrm>
              <a:off x="3584" y="2689"/>
              <a:ext cx="17" cy="32"/>
            </a:xfrm>
            <a:custGeom>
              <a:avLst/>
              <a:gdLst>
                <a:gd name="T0" fmla="*/ 0 w 17"/>
                <a:gd name="T1" fmla="*/ 0 h 32"/>
                <a:gd name="T2" fmla="*/ 6 w 17"/>
                <a:gd name="T3" fmla="*/ 0 h 32"/>
                <a:gd name="T4" fmla="*/ 16 w 17"/>
                <a:gd name="T5" fmla="*/ 14 h 32"/>
                <a:gd name="T6" fmla="*/ 0 w 17"/>
                <a:gd name="T7" fmla="*/ 31 h 32"/>
                <a:gd name="T8" fmla="*/ 8 w 17"/>
                <a:gd name="T9" fmla="*/ 11 h 32"/>
                <a:gd name="T10" fmla="*/ 0 w 17"/>
                <a:gd name="T11" fmla="*/ 0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0" y="0"/>
                  </a:moveTo>
                  <a:lnTo>
                    <a:pt x="6" y="0"/>
                  </a:lnTo>
                  <a:lnTo>
                    <a:pt x="16" y="14"/>
                  </a:lnTo>
                  <a:lnTo>
                    <a:pt x="0" y="31"/>
                  </a:lnTo>
                  <a:lnTo>
                    <a:pt x="8" y="11"/>
                  </a:lnTo>
                  <a:lnTo>
                    <a:pt x="0" y="0"/>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80" name="Freeform 351"/>
            <p:cNvSpPr>
              <a:spLocks/>
            </p:cNvSpPr>
            <p:nvPr/>
          </p:nvSpPr>
          <p:spPr bwMode="auto">
            <a:xfrm>
              <a:off x="3517" y="2628"/>
              <a:ext cx="19" cy="48"/>
            </a:xfrm>
            <a:custGeom>
              <a:avLst/>
              <a:gdLst>
                <a:gd name="T0" fmla="*/ 0 w 19"/>
                <a:gd name="T1" fmla="*/ 0 h 48"/>
                <a:gd name="T2" fmla="*/ 3 w 19"/>
                <a:gd name="T3" fmla="*/ 6 h 48"/>
                <a:gd name="T4" fmla="*/ 4 w 19"/>
                <a:gd name="T5" fmla="*/ 12 h 48"/>
                <a:gd name="T6" fmla="*/ 6 w 19"/>
                <a:gd name="T7" fmla="*/ 18 h 48"/>
                <a:gd name="T8" fmla="*/ 8 w 19"/>
                <a:gd name="T9" fmla="*/ 23 h 48"/>
                <a:gd name="T10" fmla="*/ 10 w 19"/>
                <a:gd name="T11" fmla="*/ 29 h 48"/>
                <a:gd name="T12" fmla="*/ 13 w 19"/>
                <a:gd name="T13" fmla="*/ 35 h 48"/>
                <a:gd name="T14" fmla="*/ 15 w 19"/>
                <a:gd name="T15" fmla="*/ 41 h 48"/>
                <a:gd name="T16" fmla="*/ 18 w 19"/>
                <a:gd name="T17" fmla="*/ 47 h 48"/>
                <a:gd name="T18" fmla="*/ 18 w 19"/>
                <a:gd name="T19" fmla="*/ 46 h 48"/>
                <a:gd name="T20" fmla="*/ 18 w 19"/>
                <a:gd name="T21" fmla="*/ 45 h 48"/>
                <a:gd name="T22" fmla="*/ 18 w 19"/>
                <a:gd name="T23" fmla="*/ 45 h 48"/>
                <a:gd name="T24" fmla="*/ 18 w 19"/>
                <a:gd name="T25" fmla="*/ 44 h 48"/>
                <a:gd name="T26" fmla="*/ 18 w 19"/>
                <a:gd name="T27" fmla="*/ 43 h 48"/>
                <a:gd name="T28" fmla="*/ 18 w 19"/>
                <a:gd name="T29" fmla="*/ 42 h 48"/>
                <a:gd name="T30" fmla="*/ 18 w 19"/>
                <a:gd name="T31" fmla="*/ 42 h 48"/>
                <a:gd name="T32" fmla="*/ 18 w 19"/>
                <a:gd name="T33" fmla="*/ 41 h 48"/>
                <a:gd name="T34" fmla="*/ 18 w 19"/>
                <a:gd name="T35" fmla="*/ 39 h 48"/>
                <a:gd name="T36" fmla="*/ 18 w 19"/>
                <a:gd name="T37" fmla="*/ 37 h 48"/>
                <a:gd name="T38" fmla="*/ 17 w 19"/>
                <a:gd name="T39" fmla="*/ 36 h 48"/>
                <a:gd name="T40" fmla="*/ 17 w 19"/>
                <a:gd name="T41" fmla="*/ 34 h 48"/>
                <a:gd name="T42" fmla="*/ 16 w 19"/>
                <a:gd name="T43" fmla="*/ 32 h 48"/>
                <a:gd name="T44" fmla="*/ 15 w 19"/>
                <a:gd name="T45" fmla="*/ 30 h 48"/>
                <a:gd name="T46" fmla="*/ 15 w 19"/>
                <a:gd name="T47" fmla="*/ 29 h 48"/>
                <a:gd name="T48" fmla="*/ 15 w 19"/>
                <a:gd name="T49" fmla="*/ 27 h 48"/>
                <a:gd name="T50" fmla="*/ 13 w 19"/>
                <a:gd name="T51" fmla="*/ 23 h 48"/>
                <a:gd name="T52" fmla="*/ 11 w 19"/>
                <a:gd name="T53" fmla="*/ 20 h 48"/>
                <a:gd name="T54" fmla="*/ 9 w 19"/>
                <a:gd name="T55" fmla="*/ 16 h 48"/>
                <a:gd name="T56" fmla="*/ 8 w 19"/>
                <a:gd name="T57" fmla="*/ 13 h 48"/>
                <a:gd name="T58" fmla="*/ 5 w 19"/>
                <a:gd name="T59" fmla="*/ 10 h 48"/>
                <a:gd name="T60" fmla="*/ 4 w 19"/>
                <a:gd name="T61" fmla="*/ 7 h 48"/>
                <a:gd name="T62" fmla="*/ 2 w 19"/>
                <a:gd name="T63" fmla="*/ 3 h 48"/>
                <a:gd name="T64" fmla="*/ 0 w 19"/>
                <a:gd name="T65" fmla="*/ 0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8"/>
                <a:gd name="T101" fmla="*/ 19 w 19"/>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8">
                  <a:moveTo>
                    <a:pt x="0" y="0"/>
                  </a:moveTo>
                  <a:lnTo>
                    <a:pt x="3" y="6"/>
                  </a:lnTo>
                  <a:lnTo>
                    <a:pt x="4" y="12"/>
                  </a:lnTo>
                  <a:lnTo>
                    <a:pt x="6" y="18"/>
                  </a:lnTo>
                  <a:lnTo>
                    <a:pt x="8" y="23"/>
                  </a:lnTo>
                  <a:lnTo>
                    <a:pt x="10" y="29"/>
                  </a:lnTo>
                  <a:lnTo>
                    <a:pt x="13" y="35"/>
                  </a:lnTo>
                  <a:lnTo>
                    <a:pt x="15" y="41"/>
                  </a:lnTo>
                  <a:lnTo>
                    <a:pt x="18" y="47"/>
                  </a:lnTo>
                  <a:lnTo>
                    <a:pt x="18" y="46"/>
                  </a:lnTo>
                  <a:lnTo>
                    <a:pt x="18" y="45"/>
                  </a:lnTo>
                  <a:lnTo>
                    <a:pt x="18" y="44"/>
                  </a:lnTo>
                  <a:lnTo>
                    <a:pt x="18" y="43"/>
                  </a:lnTo>
                  <a:lnTo>
                    <a:pt x="18" y="42"/>
                  </a:lnTo>
                  <a:lnTo>
                    <a:pt x="18" y="41"/>
                  </a:lnTo>
                  <a:lnTo>
                    <a:pt x="18" y="39"/>
                  </a:lnTo>
                  <a:lnTo>
                    <a:pt x="18" y="37"/>
                  </a:lnTo>
                  <a:lnTo>
                    <a:pt x="17" y="36"/>
                  </a:lnTo>
                  <a:lnTo>
                    <a:pt x="17" y="34"/>
                  </a:lnTo>
                  <a:lnTo>
                    <a:pt x="16" y="32"/>
                  </a:lnTo>
                  <a:lnTo>
                    <a:pt x="15" y="30"/>
                  </a:lnTo>
                  <a:lnTo>
                    <a:pt x="15" y="29"/>
                  </a:lnTo>
                  <a:lnTo>
                    <a:pt x="15" y="27"/>
                  </a:lnTo>
                  <a:lnTo>
                    <a:pt x="13" y="23"/>
                  </a:lnTo>
                  <a:lnTo>
                    <a:pt x="11" y="20"/>
                  </a:lnTo>
                  <a:lnTo>
                    <a:pt x="9" y="16"/>
                  </a:lnTo>
                  <a:lnTo>
                    <a:pt x="8" y="13"/>
                  </a:lnTo>
                  <a:lnTo>
                    <a:pt x="5" y="10"/>
                  </a:lnTo>
                  <a:lnTo>
                    <a:pt x="4" y="7"/>
                  </a:lnTo>
                  <a:lnTo>
                    <a:pt x="2" y="3"/>
                  </a:lnTo>
                  <a:lnTo>
                    <a:pt x="0" y="0"/>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81" name="Freeform 352"/>
            <p:cNvSpPr>
              <a:spLocks/>
            </p:cNvSpPr>
            <p:nvPr/>
          </p:nvSpPr>
          <p:spPr bwMode="auto">
            <a:xfrm>
              <a:off x="3513" y="2601"/>
              <a:ext cx="17" cy="26"/>
            </a:xfrm>
            <a:custGeom>
              <a:avLst/>
              <a:gdLst>
                <a:gd name="T0" fmla="*/ 16 w 17"/>
                <a:gd name="T1" fmla="*/ 25 h 26"/>
                <a:gd name="T2" fmla="*/ 15 w 17"/>
                <a:gd name="T3" fmla="*/ 23 h 26"/>
                <a:gd name="T4" fmla="*/ 14 w 17"/>
                <a:gd name="T5" fmla="*/ 21 h 26"/>
                <a:gd name="T6" fmla="*/ 13 w 17"/>
                <a:gd name="T7" fmla="*/ 20 h 26"/>
                <a:gd name="T8" fmla="*/ 11 w 17"/>
                <a:gd name="T9" fmla="*/ 17 h 26"/>
                <a:gd name="T10" fmla="*/ 10 w 17"/>
                <a:gd name="T11" fmla="*/ 16 h 26"/>
                <a:gd name="T12" fmla="*/ 9 w 17"/>
                <a:gd name="T13" fmla="*/ 14 h 26"/>
                <a:gd name="T14" fmla="*/ 8 w 17"/>
                <a:gd name="T15" fmla="*/ 12 h 26"/>
                <a:gd name="T16" fmla="*/ 7 w 17"/>
                <a:gd name="T17" fmla="*/ 10 h 26"/>
                <a:gd name="T18" fmla="*/ 7 w 17"/>
                <a:gd name="T19" fmla="*/ 9 h 26"/>
                <a:gd name="T20" fmla="*/ 7 w 17"/>
                <a:gd name="T21" fmla="*/ 8 h 26"/>
                <a:gd name="T22" fmla="*/ 7 w 17"/>
                <a:gd name="T23" fmla="*/ 7 h 26"/>
                <a:gd name="T24" fmla="*/ 7 w 17"/>
                <a:gd name="T25" fmla="*/ 5 h 26"/>
                <a:gd name="T26" fmla="*/ 7 w 17"/>
                <a:gd name="T27" fmla="*/ 4 h 26"/>
                <a:gd name="T28" fmla="*/ 7 w 17"/>
                <a:gd name="T29" fmla="*/ 2 h 26"/>
                <a:gd name="T30" fmla="*/ 7 w 17"/>
                <a:gd name="T31" fmla="*/ 1 h 26"/>
                <a:gd name="T32" fmla="*/ 7 w 17"/>
                <a:gd name="T33" fmla="*/ 0 h 26"/>
                <a:gd name="T34" fmla="*/ 5 w 17"/>
                <a:gd name="T35" fmla="*/ 1 h 26"/>
                <a:gd name="T36" fmla="*/ 5 w 17"/>
                <a:gd name="T37" fmla="*/ 2 h 26"/>
                <a:gd name="T38" fmla="*/ 4 w 17"/>
                <a:gd name="T39" fmla="*/ 3 h 26"/>
                <a:gd name="T40" fmla="*/ 4 w 17"/>
                <a:gd name="T41" fmla="*/ 4 h 26"/>
                <a:gd name="T42" fmla="*/ 3 w 17"/>
                <a:gd name="T43" fmla="*/ 5 h 26"/>
                <a:gd name="T44" fmla="*/ 2 w 17"/>
                <a:gd name="T45" fmla="*/ 6 h 26"/>
                <a:gd name="T46" fmla="*/ 2 w 17"/>
                <a:gd name="T47" fmla="*/ 7 h 26"/>
                <a:gd name="T48" fmla="*/ 0 w 17"/>
                <a:gd name="T49" fmla="*/ 8 h 26"/>
                <a:gd name="T50" fmla="*/ 0 w 17"/>
                <a:gd name="T51" fmla="*/ 9 h 26"/>
                <a:gd name="T52" fmla="*/ 2 w 17"/>
                <a:gd name="T53" fmla="*/ 10 h 26"/>
                <a:gd name="T54" fmla="*/ 2 w 17"/>
                <a:gd name="T55" fmla="*/ 11 h 26"/>
                <a:gd name="T56" fmla="*/ 2 w 17"/>
                <a:gd name="T57" fmla="*/ 12 h 26"/>
                <a:gd name="T58" fmla="*/ 2 w 17"/>
                <a:gd name="T59" fmla="*/ 13 h 26"/>
                <a:gd name="T60" fmla="*/ 3 w 17"/>
                <a:gd name="T61" fmla="*/ 14 h 26"/>
                <a:gd name="T62" fmla="*/ 3 w 17"/>
                <a:gd name="T63" fmla="*/ 14 h 26"/>
                <a:gd name="T64" fmla="*/ 3 w 17"/>
                <a:gd name="T65" fmla="*/ 15 h 26"/>
                <a:gd name="T66" fmla="*/ 5 w 17"/>
                <a:gd name="T67" fmla="*/ 17 h 26"/>
                <a:gd name="T68" fmla="*/ 7 w 17"/>
                <a:gd name="T69" fmla="*/ 17 h 26"/>
                <a:gd name="T70" fmla="*/ 8 w 17"/>
                <a:gd name="T71" fmla="*/ 19 h 26"/>
                <a:gd name="T72" fmla="*/ 10 w 17"/>
                <a:gd name="T73" fmla="*/ 20 h 26"/>
                <a:gd name="T74" fmla="*/ 11 w 17"/>
                <a:gd name="T75" fmla="*/ 21 h 26"/>
                <a:gd name="T76" fmla="*/ 14 w 17"/>
                <a:gd name="T77" fmla="*/ 23 h 26"/>
                <a:gd name="T78" fmla="*/ 15 w 17"/>
                <a:gd name="T79" fmla="*/ 23 h 26"/>
                <a:gd name="T80" fmla="*/ 16 w 17"/>
                <a:gd name="T81" fmla="*/ 25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26"/>
                <a:gd name="T125" fmla="*/ 17 w 17"/>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26">
                  <a:moveTo>
                    <a:pt x="16" y="25"/>
                  </a:moveTo>
                  <a:lnTo>
                    <a:pt x="15" y="23"/>
                  </a:lnTo>
                  <a:lnTo>
                    <a:pt x="14" y="21"/>
                  </a:lnTo>
                  <a:lnTo>
                    <a:pt x="13" y="20"/>
                  </a:lnTo>
                  <a:lnTo>
                    <a:pt x="11" y="17"/>
                  </a:lnTo>
                  <a:lnTo>
                    <a:pt x="10" y="16"/>
                  </a:lnTo>
                  <a:lnTo>
                    <a:pt x="9" y="14"/>
                  </a:lnTo>
                  <a:lnTo>
                    <a:pt x="8" y="12"/>
                  </a:lnTo>
                  <a:lnTo>
                    <a:pt x="7" y="10"/>
                  </a:lnTo>
                  <a:lnTo>
                    <a:pt x="7" y="9"/>
                  </a:lnTo>
                  <a:lnTo>
                    <a:pt x="7" y="8"/>
                  </a:lnTo>
                  <a:lnTo>
                    <a:pt x="7" y="7"/>
                  </a:lnTo>
                  <a:lnTo>
                    <a:pt x="7" y="5"/>
                  </a:lnTo>
                  <a:lnTo>
                    <a:pt x="7" y="4"/>
                  </a:lnTo>
                  <a:lnTo>
                    <a:pt x="7" y="2"/>
                  </a:lnTo>
                  <a:lnTo>
                    <a:pt x="7" y="1"/>
                  </a:lnTo>
                  <a:lnTo>
                    <a:pt x="7" y="0"/>
                  </a:lnTo>
                  <a:lnTo>
                    <a:pt x="5" y="1"/>
                  </a:lnTo>
                  <a:lnTo>
                    <a:pt x="5" y="2"/>
                  </a:lnTo>
                  <a:lnTo>
                    <a:pt x="4" y="3"/>
                  </a:lnTo>
                  <a:lnTo>
                    <a:pt x="4" y="4"/>
                  </a:lnTo>
                  <a:lnTo>
                    <a:pt x="3" y="5"/>
                  </a:lnTo>
                  <a:lnTo>
                    <a:pt x="2" y="6"/>
                  </a:lnTo>
                  <a:lnTo>
                    <a:pt x="2" y="7"/>
                  </a:lnTo>
                  <a:lnTo>
                    <a:pt x="0" y="8"/>
                  </a:lnTo>
                  <a:lnTo>
                    <a:pt x="0" y="9"/>
                  </a:lnTo>
                  <a:lnTo>
                    <a:pt x="2" y="10"/>
                  </a:lnTo>
                  <a:lnTo>
                    <a:pt x="2" y="11"/>
                  </a:lnTo>
                  <a:lnTo>
                    <a:pt x="2" y="12"/>
                  </a:lnTo>
                  <a:lnTo>
                    <a:pt x="2" y="13"/>
                  </a:lnTo>
                  <a:lnTo>
                    <a:pt x="3" y="14"/>
                  </a:lnTo>
                  <a:lnTo>
                    <a:pt x="3" y="15"/>
                  </a:lnTo>
                  <a:lnTo>
                    <a:pt x="5" y="17"/>
                  </a:lnTo>
                  <a:lnTo>
                    <a:pt x="7" y="17"/>
                  </a:lnTo>
                  <a:lnTo>
                    <a:pt x="8" y="19"/>
                  </a:lnTo>
                  <a:lnTo>
                    <a:pt x="10" y="20"/>
                  </a:lnTo>
                  <a:lnTo>
                    <a:pt x="11" y="21"/>
                  </a:lnTo>
                  <a:lnTo>
                    <a:pt x="14" y="23"/>
                  </a:lnTo>
                  <a:lnTo>
                    <a:pt x="15" y="23"/>
                  </a:lnTo>
                  <a:lnTo>
                    <a:pt x="16" y="25"/>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82" name="Freeform 353"/>
            <p:cNvSpPr>
              <a:spLocks/>
            </p:cNvSpPr>
            <p:nvPr/>
          </p:nvSpPr>
          <p:spPr bwMode="auto">
            <a:xfrm>
              <a:off x="3565" y="2621"/>
              <a:ext cx="21" cy="17"/>
            </a:xfrm>
            <a:custGeom>
              <a:avLst/>
              <a:gdLst>
                <a:gd name="T0" fmla="*/ 0 w 21"/>
                <a:gd name="T1" fmla="*/ 16 h 17"/>
                <a:gd name="T2" fmla="*/ 11 w 21"/>
                <a:gd name="T3" fmla="*/ 5 h 17"/>
                <a:gd name="T4" fmla="*/ 20 w 21"/>
                <a:gd name="T5" fmla="*/ 1 h 17"/>
                <a:gd name="T6" fmla="*/ 19 w 21"/>
                <a:gd name="T7" fmla="*/ 0 h 17"/>
                <a:gd name="T8" fmla="*/ 9 w 21"/>
                <a:gd name="T9" fmla="*/ 5 h 17"/>
                <a:gd name="T10" fmla="*/ 0 w 21"/>
                <a:gd name="T11" fmla="*/ 16 h 17"/>
                <a:gd name="T12" fmla="*/ 0 60000 65536"/>
                <a:gd name="T13" fmla="*/ 0 60000 65536"/>
                <a:gd name="T14" fmla="*/ 0 60000 65536"/>
                <a:gd name="T15" fmla="*/ 0 60000 65536"/>
                <a:gd name="T16" fmla="*/ 0 60000 65536"/>
                <a:gd name="T17" fmla="*/ 0 60000 65536"/>
                <a:gd name="T18" fmla="*/ 0 w 21"/>
                <a:gd name="T19" fmla="*/ 0 h 17"/>
                <a:gd name="T20" fmla="*/ 21 w 2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 h="17">
                  <a:moveTo>
                    <a:pt x="0" y="16"/>
                  </a:moveTo>
                  <a:lnTo>
                    <a:pt x="11" y="5"/>
                  </a:lnTo>
                  <a:lnTo>
                    <a:pt x="20" y="1"/>
                  </a:lnTo>
                  <a:lnTo>
                    <a:pt x="19" y="0"/>
                  </a:lnTo>
                  <a:lnTo>
                    <a:pt x="9" y="5"/>
                  </a:lnTo>
                  <a:lnTo>
                    <a:pt x="0" y="16"/>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83" name="Freeform 354"/>
            <p:cNvSpPr>
              <a:spLocks/>
            </p:cNvSpPr>
            <p:nvPr/>
          </p:nvSpPr>
          <p:spPr bwMode="auto">
            <a:xfrm>
              <a:off x="3533" y="2424"/>
              <a:ext cx="70" cy="84"/>
            </a:xfrm>
            <a:custGeom>
              <a:avLst/>
              <a:gdLst>
                <a:gd name="T0" fmla="*/ 38 w 70"/>
                <a:gd name="T1" fmla="*/ 1 h 84"/>
                <a:gd name="T2" fmla="*/ 38 w 70"/>
                <a:gd name="T3" fmla="*/ 5 h 84"/>
                <a:gd name="T4" fmla="*/ 39 w 70"/>
                <a:gd name="T5" fmla="*/ 83 h 84"/>
                <a:gd name="T6" fmla="*/ 26 w 70"/>
                <a:gd name="T7" fmla="*/ 73 h 84"/>
                <a:gd name="T8" fmla="*/ 5 w 70"/>
                <a:gd name="T9" fmla="*/ 63 h 84"/>
                <a:gd name="T10" fmla="*/ 0 w 70"/>
                <a:gd name="T11" fmla="*/ 64 h 84"/>
                <a:gd name="T12" fmla="*/ 10 w 70"/>
                <a:gd name="T13" fmla="*/ 55 h 84"/>
                <a:gd name="T14" fmla="*/ 8 w 70"/>
                <a:gd name="T15" fmla="*/ 42 h 84"/>
                <a:gd name="T16" fmla="*/ 10 w 70"/>
                <a:gd name="T17" fmla="*/ 49 h 84"/>
                <a:gd name="T18" fmla="*/ 33 w 70"/>
                <a:gd name="T19" fmla="*/ 31 h 84"/>
                <a:gd name="T20" fmla="*/ 22 w 70"/>
                <a:gd name="T21" fmla="*/ 43 h 84"/>
                <a:gd name="T22" fmla="*/ 13 w 70"/>
                <a:gd name="T23" fmla="*/ 30 h 84"/>
                <a:gd name="T24" fmla="*/ 11 w 70"/>
                <a:gd name="T25" fmla="*/ 22 h 84"/>
                <a:gd name="T26" fmla="*/ 40 w 70"/>
                <a:gd name="T27" fmla="*/ 0 h 84"/>
                <a:gd name="T28" fmla="*/ 46 w 70"/>
                <a:gd name="T29" fmla="*/ 4 h 84"/>
                <a:gd name="T30" fmla="*/ 50 w 70"/>
                <a:gd name="T31" fmla="*/ 4 h 84"/>
                <a:gd name="T32" fmla="*/ 59 w 70"/>
                <a:gd name="T33" fmla="*/ 12 h 84"/>
                <a:gd name="T34" fmla="*/ 63 w 70"/>
                <a:gd name="T35" fmla="*/ 13 h 84"/>
                <a:gd name="T36" fmla="*/ 68 w 70"/>
                <a:gd name="T37" fmla="*/ 23 h 84"/>
                <a:gd name="T38" fmla="*/ 65 w 70"/>
                <a:gd name="T39" fmla="*/ 22 h 84"/>
                <a:gd name="T40" fmla="*/ 57 w 70"/>
                <a:gd name="T41" fmla="*/ 14 h 84"/>
                <a:gd name="T42" fmla="*/ 61 w 70"/>
                <a:gd name="T43" fmla="*/ 45 h 84"/>
                <a:gd name="T44" fmla="*/ 59 w 70"/>
                <a:gd name="T45" fmla="*/ 54 h 84"/>
                <a:gd name="T46" fmla="*/ 41 w 70"/>
                <a:gd name="T47" fmla="*/ 60 h 84"/>
                <a:gd name="T48" fmla="*/ 49 w 70"/>
                <a:gd name="T49" fmla="*/ 59 h 84"/>
                <a:gd name="T50" fmla="*/ 46 w 70"/>
                <a:gd name="T51" fmla="*/ 73 h 84"/>
                <a:gd name="T52" fmla="*/ 45 w 70"/>
                <a:gd name="T53" fmla="*/ 8 h 84"/>
                <a:gd name="T54" fmla="*/ 51 w 70"/>
                <a:gd name="T55" fmla="*/ 14 h 84"/>
                <a:gd name="T56" fmla="*/ 45 w 70"/>
                <a:gd name="T57" fmla="*/ 8 h 84"/>
                <a:gd name="T58" fmla="*/ 43 w 70"/>
                <a:gd name="T59" fmla="*/ 33 h 84"/>
                <a:gd name="T60" fmla="*/ 44 w 70"/>
                <a:gd name="T61" fmla="*/ 24 h 84"/>
                <a:gd name="T62" fmla="*/ 38 w 70"/>
                <a:gd name="T63" fmla="*/ 17 h 84"/>
                <a:gd name="T64" fmla="*/ 26 w 70"/>
                <a:gd name="T65" fmla="*/ 15 h 84"/>
                <a:gd name="T66" fmla="*/ 28 w 70"/>
                <a:gd name="T67" fmla="*/ 11 h 84"/>
                <a:gd name="T68" fmla="*/ 31 w 70"/>
                <a:gd name="T69" fmla="*/ 2 h 84"/>
                <a:gd name="T70" fmla="*/ 37 w 70"/>
                <a:gd name="T71" fmla="*/ 3 h 84"/>
                <a:gd name="T72" fmla="*/ 43 w 70"/>
                <a:gd name="T73" fmla="*/ 13 h 84"/>
                <a:gd name="T74" fmla="*/ 48 w 70"/>
                <a:gd name="T75" fmla="*/ 28 h 84"/>
                <a:gd name="T76" fmla="*/ 46 w 70"/>
                <a:gd name="T77" fmla="*/ 36 h 84"/>
                <a:gd name="T78" fmla="*/ 39 w 70"/>
                <a:gd name="T79" fmla="*/ 40 h 84"/>
                <a:gd name="T80" fmla="*/ 36 w 70"/>
                <a:gd name="T81" fmla="*/ 37 h 84"/>
                <a:gd name="T82" fmla="*/ 48 w 70"/>
                <a:gd name="T83" fmla="*/ 39 h 84"/>
                <a:gd name="T84" fmla="*/ 47 w 70"/>
                <a:gd name="T85" fmla="*/ 44 h 84"/>
                <a:gd name="T86" fmla="*/ 33 w 70"/>
                <a:gd name="T87" fmla="*/ 55 h 84"/>
                <a:gd name="T88" fmla="*/ 33 w 70"/>
                <a:gd name="T89" fmla="*/ 48 h 84"/>
                <a:gd name="T90" fmla="*/ 42 w 70"/>
                <a:gd name="T91" fmla="*/ 52 h 84"/>
                <a:gd name="T92" fmla="*/ 34 w 70"/>
                <a:gd name="T93" fmla="*/ 51 h 84"/>
                <a:gd name="T94" fmla="*/ 33 w 70"/>
                <a:gd name="T95" fmla="*/ 55 h 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84"/>
                <a:gd name="T146" fmla="*/ 70 w 70"/>
                <a:gd name="T147" fmla="*/ 84 h 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84">
                  <a:moveTo>
                    <a:pt x="36" y="5"/>
                  </a:moveTo>
                  <a:lnTo>
                    <a:pt x="38" y="1"/>
                  </a:lnTo>
                  <a:lnTo>
                    <a:pt x="40" y="0"/>
                  </a:lnTo>
                  <a:lnTo>
                    <a:pt x="38" y="5"/>
                  </a:lnTo>
                  <a:lnTo>
                    <a:pt x="36" y="5"/>
                  </a:lnTo>
                  <a:lnTo>
                    <a:pt x="39" y="83"/>
                  </a:lnTo>
                  <a:lnTo>
                    <a:pt x="37" y="73"/>
                  </a:lnTo>
                  <a:lnTo>
                    <a:pt x="26" y="73"/>
                  </a:lnTo>
                  <a:lnTo>
                    <a:pt x="27" y="69"/>
                  </a:lnTo>
                  <a:lnTo>
                    <a:pt x="5" y="63"/>
                  </a:lnTo>
                  <a:lnTo>
                    <a:pt x="2" y="67"/>
                  </a:lnTo>
                  <a:lnTo>
                    <a:pt x="0" y="64"/>
                  </a:lnTo>
                  <a:lnTo>
                    <a:pt x="7" y="60"/>
                  </a:lnTo>
                  <a:lnTo>
                    <a:pt x="10" y="55"/>
                  </a:lnTo>
                  <a:lnTo>
                    <a:pt x="4" y="51"/>
                  </a:lnTo>
                  <a:lnTo>
                    <a:pt x="8" y="42"/>
                  </a:lnTo>
                  <a:lnTo>
                    <a:pt x="5" y="47"/>
                  </a:lnTo>
                  <a:lnTo>
                    <a:pt x="10" y="49"/>
                  </a:lnTo>
                  <a:lnTo>
                    <a:pt x="24" y="50"/>
                  </a:lnTo>
                  <a:lnTo>
                    <a:pt x="33" y="31"/>
                  </a:lnTo>
                  <a:lnTo>
                    <a:pt x="30" y="34"/>
                  </a:lnTo>
                  <a:lnTo>
                    <a:pt x="22" y="43"/>
                  </a:lnTo>
                  <a:lnTo>
                    <a:pt x="18" y="33"/>
                  </a:lnTo>
                  <a:lnTo>
                    <a:pt x="13" y="30"/>
                  </a:lnTo>
                  <a:lnTo>
                    <a:pt x="15" y="25"/>
                  </a:lnTo>
                  <a:lnTo>
                    <a:pt x="11" y="22"/>
                  </a:lnTo>
                  <a:lnTo>
                    <a:pt x="27" y="0"/>
                  </a:lnTo>
                  <a:lnTo>
                    <a:pt x="40" y="0"/>
                  </a:lnTo>
                  <a:lnTo>
                    <a:pt x="47" y="8"/>
                  </a:lnTo>
                  <a:lnTo>
                    <a:pt x="46" y="4"/>
                  </a:lnTo>
                  <a:lnTo>
                    <a:pt x="48" y="6"/>
                  </a:lnTo>
                  <a:lnTo>
                    <a:pt x="50" y="4"/>
                  </a:lnTo>
                  <a:lnTo>
                    <a:pt x="53" y="9"/>
                  </a:lnTo>
                  <a:lnTo>
                    <a:pt x="59" y="12"/>
                  </a:lnTo>
                  <a:lnTo>
                    <a:pt x="59" y="9"/>
                  </a:lnTo>
                  <a:lnTo>
                    <a:pt x="63" y="13"/>
                  </a:lnTo>
                  <a:lnTo>
                    <a:pt x="66" y="18"/>
                  </a:lnTo>
                  <a:lnTo>
                    <a:pt x="68" y="23"/>
                  </a:lnTo>
                  <a:lnTo>
                    <a:pt x="69" y="28"/>
                  </a:lnTo>
                  <a:lnTo>
                    <a:pt x="65" y="22"/>
                  </a:lnTo>
                  <a:lnTo>
                    <a:pt x="61" y="22"/>
                  </a:lnTo>
                  <a:lnTo>
                    <a:pt x="57" y="14"/>
                  </a:lnTo>
                  <a:lnTo>
                    <a:pt x="56" y="45"/>
                  </a:lnTo>
                  <a:lnTo>
                    <a:pt x="61" y="45"/>
                  </a:lnTo>
                  <a:lnTo>
                    <a:pt x="61" y="48"/>
                  </a:lnTo>
                  <a:lnTo>
                    <a:pt x="59" y="54"/>
                  </a:lnTo>
                  <a:lnTo>
                    <a:pt x="42" y="55"/>
                  </a:lnTo>
                  <a:lnTo>
                    <a:pt x="41" y="60"/>
                  </a:lnTo>
                  <a:lnTo>
                    <a:pt x="47" y="63"/>
                  </a:lnTo>
                  <a:lnTo>
                    <a:pt x="49" y="59"/>
                  </a:lnTo>
                  <a:lnTo>
                    <a:pt x="51" y="66"/>
                  </a:lnTo>
                  <a:lnTo>
                    <a:pt x="46" y="73"/>
                  </a:lnTo>
                  <a:lnTo>
                    <a:pt x="39" y="83"/>
                  </a:lnTo>
                  <a:lnTo>
                    <a:pt x="45" y="8"/>
                  </a:lnTo>
                  <a:lnTo>
                    <a:pt x="48" y="13"/>
                  </a:lnTo>
                  <a:lnTo>
                    <a:pt x="51" y="14"/>
                  </a:lnTo>
                  <a:lnTo>
                    <a:pt x="48" y="8"/>
                  </a:lnTo>
                  <a:lnTo>
                    <a:pt x="45" y="8"/>
                  </a:lnTo>
                  <a:lnTo>
                    <a:pt x="36" y="37"/>
                  </a:lnTo>
                  <a:lnTo>
                    <a:pt x="43" y="33"/>
                  </a:lnTo>
                  <a:lnTo>
                    <a:pt x="44" y="29"/>
                  </a:lnTo>
                  <a:lnTo>
                    <a:pt x="44" y="24"/>
                  </a:lnTo>
                  <a:lnTo>
                    <a:pt x="42" y="19"/>
                  </a:lnTo>
                  <a:lnTo>
                    <a:pt x="38" y="17"/>
                  </a:lnTo>
                  <a:lnTo>
                    <a:pt x="30" y="14"/>
                  </a:lnTo>
                  <a:lnTo>
                    <a:pt x="26" y="15"/>
                  </a:lnTo>
                  <a:lnTo>
                    <a:pt x="25" y="14"/>
                  </a:lnTo>
                  <a:lnTo>
                    <a:pt x="28" y="11"/>
                  </a:lnTo>
                  <a:lnTo>
                    <a:pt x="31" y="11"/>
                  </a:lnTo>
                  <a:lnTo>
                    <a:pt x="31" y="2"/>
                  </a:lnTo>
                  <a:lnTo>
                    <a:pt x="33" y="1"/>
                  </a:lnTo>
                  <a:lnTo>
                    <a:pt x="37" y="3"/>
                  </a:lnTo>
                  <a:lnTo>
                    <a:pt x="35" y="6"/>
                  </a:lnTo>
                  <a:lnTo>
                    <a:pt x="43" y="13"/>
                  </a:lnTo>
                  <a:lnTo>
                    <a:pt x="46" y="20"/>
                  </a:lnTo>
                  <a:lnTo>
                    <a:pt x="48" y="28"/>
                  </a:lnTo>
                  <a:lnTo>
                    <a:pt x="49" y="37"/>
                  </a:lnTo>
                  <a:lnTo>
                    <a:pt x="46" y="36"/>
                  </a:lnTo>
                  <a:lnTo>
                    <a:pt x="43" y="37"/>
                  </a:lnTo>
                  <a:lnTo>
                    <a:pt x="39" y="40"/>
                  </a:lnTo>
                  <a:lnTo>
                    <a:pt x="33" y="40"/>
                  </a:lnTo>
                  <a:lnTo>
                    <a:pt x="36" y="37"/>
                  </a:lnTo>
                  <a:lnTo>
                    <a:pt x="45" y="43"/>
                  </a:lnTo>
                  <a:lnTo>
                    <a:pt x="48" y="39"/>
                  </a:lnTo>
                  <a:lnTo>
                    <a:pt x="48" y="40"/>
                  </a:lnTo>
                  <a:lnTo>
                    <a:pt x="47" y="44"/>
                  </a:lnTo>
                  <a:lnTo>
                    <a:pt x="45" y="43"/>
                  </a:lnTo>
                  <a:lnTo>
                    <a:pt x="33" y="55"/>
                  </a:lnTo>
                  <a:lnTo>
                    <a:pt x="31" y="54"/>
                  </a:lnTo>
                  <a:lnTo>
                    <a:pt x="33" y="48"/>
                  </a:lnTo>
                  <a:lnTo>
                    <a:pt x="40" y="46"/>
                  </a:lnTo>
                  <a:lnTo>
                    <a:pt x="42" y="52"/>
                  </a:lnTo>
                  <a:lnTo>
                    <a:pt x="38" y="48"/>
                  </a:lnTo>
                  <a:lnTo>
                    <a:pt x="34" y="51"/>
                  </a:lnTo>
                  <a:lnTo>
                    <a:pt x="38" y="54"/>
                  </a:lnTo>
                  <a:lnTo>
                    <a:pt x="33" y="55"/>
                  </a:lnTo>
                  <a:lnTo>
                    <a:pt x="36" y="5"/>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84" name="Freeform 355"/>
            <p:cNvSpPr>
              <a:spLocks/>
            </p:cNvSpPr>
            <p:nvPr/>
          </p:nvSpPr>
          <p:spPr bwMode="auto">
            <a:xfrm>
              <a:off x="3533" y="2354"/>
              <a:ext cx="17" cy="20"/>
            </a:xfrm>
            <a:custGeom>
              <a:avLst/>
              <a:gdLst>
                <a:gd name="T0" fmla="*/ 10 w 17"/>
                <a:gd name="T1" fmla="*/ 18 h 20"/>
                <a:gd name="T2" fmla="*/ 7 w 17"/>
                <a:gd name="T3" fmla="*/ 12 h 20"/>
                <a:gd name="T4" fmla="*/ 2 w 17"/>
                <a:gd name="T5" fmla="*/ 8 h 20"/>
                <a:gd name="T6" fmla="*/ 0 w 17"/>
                <a:gd name="T7" fmla="*/ 3 h 20"/>
                <a:gd name="T8" fmla="*/ 4 w 17"/>
                <a:gd name="T9" fmla="*/ 0 h 20"/>
                <a:gd name="T10" fmla="*/ 13 w 17"/>
                <a:gd name="T11" fmla="*/ 3 h 20"/>
                <a:gd name="T12" fmla="*/ 16 w 17"/>
                <a:gd name="T13" fmla="*/ 15 h 20"/>
                <a:gd name="T14" fmla="*/ 16 w 17"/>
                <a:gd name="T15" fmla="*/ 19 h 20"/>
                <a:gd name="T16" fmla="*/ 10 w 17"/>
                <a:gd name="T17" fmla="*/ 1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10" y="18"/>
                  </a:moveTo>
                  <a:lnTo>
                    <a:pt x="7" y="12"/>
                  </a:lnTo>
                  <a:lnTo>
                    <a:pt x="2" y="8"/>
                  </a:lnTo>
                  <a:lnTo>
                    <a:pt x="0" y="3"/>
                  </a:lnTo>
                  <a:lnTo>
                    <a:pt x="4" y="0"/>
                  </a:lnTo>
                  <a:lnTo>
                    <a:pt x="13" y="3"/>
                  </a:lnTo>
                  <a:lnTo>
                    <a:pt x="16" y="15"/>
                  </a:lnTo>
                  <a:lnTo>
                    <a:pt x="16" y="19"/>
                  </a:lnTo>
                  <a:lnTo>
                    <a:pt x="10" y="18"/>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85" name="Freeform 356"/>
            <p:cNvSpPr>
              <a:spLocks/>
            </p:cNvSpPr>
            <p:nvPr/>
          </p:nvSpPr>
          <p:spPr bwMode="auto">
            <a:xfrm>
              <a:off x="3497" y="2322"/>
              <a:ext cx="64" cy="38"/>
            </a:xfrm>
            <a:custGeom>
              <a:avLst/>
              <a:gdLst>
                <a:gd name="T0" fmla="*/ 0 w 64"/>
                <a:gd name="T1" fmla="*/ 37 h 38"/>
                <a:gd name="T2" fmla="*/ 0 w 64"/>
                <a:gd name="T3" fmla="*/ 27 h 38"/>
                <a:gd name="T4" fmla="*/ 0 w 64"/>
                <a:gd name="T5" fmla="*/ 17 h 38"/>
                <a:gd name="T6" fmla="*/ 9 w 64"/>
                <a:gd name="T7" fmla="*/ 7 h 38"/>
                <a:gd name="T8" fmla="*/ 19 w 64"/>
                <a:gd name="T9" fmla="*/ 2 h 38"/>
                <a:gd name="T10" fmla="*/ 35 w 64"/>
                <a:gd name="T11" fmla="*/ 0 h 38"/>
                <a:gd name="T12" fmla="*/ 48 w 64"/>
                <a:gd name="T13" fmla="*/ 3 h 38"/>
                <a:gd name="T14" fmla="*/ 58 w 64"/>
                <a:gd name="T15" fmla="*/ 9 h 38"/>
                <a:gd name="T16" fmla="*/ 63 w 64"/>
                <a:gd name="T17" fmla="*/ 17 h 38"/>
                <a:gd name="T18" fmla="*/ 50 w 64"/>
                <a:gd name="T19" fmla="*/ 23 h 38"/>
                <a:gd name="T20" fmla="*/ 0 w 64"/>
                <a:gd name="T21" fmla="*/ 3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38"/>
                <a:gd name="T35" fmla="*/ 64 w 64"/>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38">
                  <a:moveTo>
                    <a:pt x="0" y="37"/>
                  </a:moveTo>
                  <a:lnTo>
                    <a:pt x="0" y="27"/>
                  </a:lnTo>
                  <a:lnTo>
                    <a:pt x="0" y="17"/>
                  </a:lnTo>
                  <a:lnTo>
                    <a:pt x="9" y="7"/>
                  </a:lnTo>
                  <a:lnTo>
                    <a:pt x="19" y="2"/>
                  </a:lnTo>
                  <a:lnTo>
                    <a:pt x="35" y="0"/>
                  </a:lnTo>
                  <a:lnTo>
                    <a:pt x="48" y="3"/>
                  </a:lnTo>
                  <a:lnTo>
                    <a:pt x="58" y="9"/>
                  </a:lnTo>
                  <a:lnTo>
                    <a:pt x="63" y="17"/>
                  </a:lnTo>
                  <a:lnTo>
                    <a:pt x="50" y="23"/>
                  </a:lnTo>
                  <a:lnTo>
                    <a:pt x="0" y="37"/>
                  </a:lnTo>
                </a:path>
              </a:pathLst>
            </a:custGeom>
            <a:solidFill>
              <a:srgbClr val="CFC29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86" name="Freeform 357"/>
            <p:cNvSpPr>
              <a:spLocks/>
            </p:cNvSpPr>
            <p:nvPr/>
          </p:nvSpPr>
          <p:spPr bwMode="auto">
            <a:xfrm>
              <a:off x="3507" y="2372"/>
              <a:ext cx="17" cy="17"/>
            </a:xfrm>
            <a:custGeom>
              <a:avLst/>
              <a:gdLst>
                <a:gd name="T0" fmla="*/ 0 w 17"/>
                <a:gd name="T1" fmla="*/ 10 h 17"/>
                <a:gd name="T2" fmla="*/ 3 w 17"/>
                <a:gd name="T3" fmla="*/ 16 h 17"/>
                <a:gd name="T4" fmla="*/ 16 w 17"/>
                <a:gd name="T5" fmla="*/ 0 h 17"/>
                <a:gd name="T6" fmla="*/ 7 w 17"/>
                <a:gd name="T7" fmla="*/ 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3" y="16"/>
                  </a:lnTo>
                  <a:lnTo>
                    <a:pt x="16" y="0"/>
                  </a:lnTo>
                  <a:lnTo>
                    <a:pt x="7" y="0"/>
                  </a:lnTo>
                  <a:lnTo>
                    <a:pt x="0" y="10"/>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87" name="Freeform 358"/>
            <p:cNvSpPr>
              <a:spLocks/>
            </p:cNvSpPr>
            <p:nvPr/>
          </p:nvSpPr>
          <p:spPr bwMode="auto">
            <a:xfrm>
              <a:off x="3506" y="2365"/>
              <a:ext cx="17" cy="17"/>
            </a:xfrm>
            <a:custGeom>
              <a:avLst/>
              <a:gdLst>
                <a:gd name="T0" fmla="*/ 0 w 17"/>
                <a:gd name="T1" fmla="*/ 12 h 17"/>
                <a:gd name="T2" fmla="*/ 3 w 17"/>
                <a:gd name="T3" fmla="*/ 16 h 17"/>
                <a:gd name="T4" fmla="*/ 16 w 17"/>
                <a:gd name="T5" fmla="*/ 0 h 17"/>
                <a:gd name="T6" fmla="*/ 7 w 17"/>
                <a:gd name="T7" fmla="*/ 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3" y="16"/>
                  </a:lnTo>
                  <a:lnTo>
                    <a:pt x="16" y="0"/>
                  </a:lnTo>
                  <a:lnTo>
                    <a:pt x="7" y="0"/>
                  </a:lnTo>
                  <a:lnTo>
                    <a:pt x="0" y="12"/>
                  </a:lnTo>
                </a:path>
              </a:pathLst>
            </a:custGeom>
            <a:solidFill>
              <a:srgbClr val="B07D4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88" name="Freeform 359"/>
            <p:cNvSpPr>
              <a:spLocks/>
            </p:cNvSpPr>
            <p:nvPr/>
          </p:nvSpPr>
          <p:spPr bwMode="auto">
            <a:xfrm>
              <a:off x="3508" y="2324"/>
              <a:ext cx="50" cy="29"/>
            </a:xfrm>
            <a:custGeom>
              <a:avLst/>
              <a:gdLst>
                <a:gd name="T0" fmla="*/ 19 w 50"/>
                <a:gd name="T1" fmla="*/ 25 h 29"/>
                <a:gd name="T2" fmla="*/ 7 w 50"/>
                <a:gd name="T3" fmla="*/ 28 h 29"/>
                <a:gd name="T4" fmla="*/ 5 w 50"/>
                <a:gd name="T5" fmla="*/ 21 h 29"/>
                <a:gd name="T6" fmla="*/ 0 w 50"/>
                <a:gd name="T7" fmla="*/ 8 h 29"/>
                <a:gd name="T8" fmla="*/ 10 w 50"/>
                <a:gd name="T9" fmla="*/ 2 h 29"/>
                <a:gd name="T10" fmla="*/ 23 w 50"/>
                <a:gd name="T11" fmla="*/ 0 h 29"/>
                <a:gd name="T12" fmla="*/ 37 w 50"/>
                <a:gd name="T13" fmla="*/ 1 h 29"/>
                <a:gd name="T14" fmla="*/ 46 w 50"/>
                <a:gd name="T15" fmla="*/ 8 h 29"/>
                <a:gd name="T16" fmla="*/ 49 w 50"/>
                <a:gd name="T17" fmla="*/ 14 h 29"/>
                <a:gd name="T18" fmla="*/ 43 w 50"/>
                <a:gd name="T19" fmla="*/ 17 h 29"/>
                <a:gd name="T20" fmla="*/ 35 w 50"/>
                <a:gd name="T21" fmla="*/ 21 h 29"/>
                <a:gd name="T22" fmla="*/ 19 w 50"/>
                <a:gd name="T23" fmla="*/ 25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29"/>
                <a:gd name="T38" fmla="*/ 50 w 50"/>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29">
                  <a:moveTo>
                    <a:pt x="19" y="25"/>
                  </a:moveTo>
                  <a:lnTo>
                    <a:pt x="7" y="28"/>
                  </a:lnTo>
                  <a:lnTo>
                    <a:pt x="5" y="21"/>
                  </a:lnTo>
                  <a:lnTo>
                    <a:pt x="0" y="8"/>
                  </a:lnTo>
                  <a:lnTo>
                    <a:pt x="10" y="2"/>
                  </a:lnTo>
                  <a:lnTo>
                    <a:pt x="23" y="0"/>
                  </a:lnTo>
                  <a:lnTo>
                    <a:pt x="37" y="1"/>
                  </a:lnTo>
                  <a:lnTo>
                    <a:pt x="46" y="8"/>
                  </a:lnTo>
                  <a:lnTo>
                    <a:pt x="49" y="14"/>
                  </a:lnTo>
                  <a:lnTo>
                    <a:pt x="43" y="17"/>
                  </a:lnTo>
                  <a:lnTo>
                    <a:pt x="35" y="21"/>
                  </a:lnTo>
                  <a:lnTo>
                    <a:pt x="19" y="25"/>
                  </a:lnTo>
                </a:path>
              </a:pathLst>
            </a:custGeom>
            <a:solidFill>
              <a:srgbClr val="F2E5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89" name="Freeform 360"/>
            <p:cNvSpPr>
              <a:spLocks/>
            </p:cNvSpPr>
            <p:nvPr/>
          </p:nvSpPr>
          <p:spPr bwMode="auto">
            <a:xfrm>
              <a:off x="3482" y="2354"/>
              <a:ext cx="34" cy="23"/>
            </a:xfrm>
            <a:custGeom>
              <a:avLst/>
              <a:gdLst>
                <a:gd name="T0" fmla="*/ 10 w 34"/>
                <a:gd name="T1" fmla="*/ 22 h 23"/>
                <a:gd name="T2" fmla="*/ 33 w 34"/>
                <a:gd name="T3" fmla="*/ 0 h 23"/>
                <a:gd name="T4" fmla="*/ 25 w 34"/>
                <a:gd name="T5" fmla="*/ 2 h 23"/>
                <a:gd name="T6" fmla="*/ 18 w 34"/>
                <a:gd name="T7" fmla="*/ 4 h 23"/>
                <a:gd name="T8" fmla="*/ 15 w 34"/>
                <a:gd name="T9" fmla="*/ 3 h 23"/>
                <a:gd name="T10" fmla="*/ 15 w 34"/>
                <a:gd name="T11" fmla="*/ 1 h 23"/>
                <a:gd name="T12" fmla="*/ 2 w 34"/>
                <a:gd name="T13" fmla="*/ 13 h 23"/>
                <a:gd name="T14" fmla="*/ 1 w 34"/>
                <a:gd name="T15" fmla="*/ 15 h 23"/>
                <a:gd name="T16" fmla="*/ 0 w 34"/>
                <a:gd name="T17" fmla="*/ 18 h 23"/>
                <a:gd name="T18" fmla="*/ 0 w 34"/>
                <a:gd name="T19" fmla="*/ 19 h 23"/>
                <a:gd name="T20" fmla="*/ 7 w 34"/>
                <a:gd name="T21" fmla="*/ 22 h 23"/>
                <a:gd name="T22" fmla="*/ 10 w 34"/>
                <a:gd name="T23" fmla="*/ 22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23"/>
                <a:gd name="T38" fmla="*/ 34 w 34"/>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23">
                  <a:moveTo>
                    <a:pt x="10" y="22"/>
                  </a:moveTo>
                  <a:lnTo>
                    <a:pt x="33" y="0"/>
                  </a:lnTo>
                  <a:lnTo>
                    <a:pt x="25" y="2"/>
                  </a:lnTo>
                  <a:lnTo>
                    <a:pt x="18" y="4"/>
                  </a:lnTo>
                  <a:lnTo>
                    <a:pt x="15" y="3"/>
                  </a:lnTo>
                  <a:lnTo>
                    <a:pt x="15" y="1"/>
                  </a:lnTo>
                  <a:lnTo>
                    <a:pt x="2" y="13"/>
                  </a:lnTo>
                  <a:lnTo>
                    <a:pt x="1" y="15"/>
                  </a:lnTo>
                  <a:lnTo>
                    <a:pt x="0" y="18"/>
                  </a:lnTo>
                  <a:lnTo>
                    <a:pt x="0" y="19"/>
                  </a:lnTo>
                  <a:lnTo>
                    <a:pt x="7" y="22"/>
                  </a:lnTo>
                  <a:lnTo>
                    <a:pt x="10" y="22"/>
                  </a:lnTo>
                </a:path>
              </a:pathLst>
            </a:custGeom>
            <a:solidFill>
              <a:srgbClr val="FFC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90" name="Freeform 361"/>
            <p:cNvSpPr>
              <a:spLocks/>
            </p:cNvSpPr>
            <p:nvPr/>
          </p:nvSpPr>
          <p:spPr bwMode="auto">
            <a:xfrm>
              <a:off x="3443" y="2500"/>
              <a:ext cx="17" cy="17"/>
            </a:xfrm>
            <a:custGeom>
              <a:avLst/>
              <a:gdLst>
                <a:gd name="T0" fmla="*/ 7 w 17"/>
                <a:gd name="T1" fmla="*/ 16 h 17"/>
                <a:gd name="T2" fmla="*/ 7 w 17"/>
                <a:gd name="T3" fmla="*/ 16 h 17"/>
                <a:gd name="T4" fmla="*/ 7 w 17"/>
                <a:gd name="T5" fmla="*/ 16 h 17"/>
                <a:gd name="T6" fmla="*/ 7 w 17"/>
                <a:gd name="T7" fmla="*/ 16 h 17"/>
                <a:gd name="T8" fmla="*/ 4 w 17"/>
                <a:gd name="T9" fmla="*/ 16 h 17"/>
                <a:gd name="T10" fmla="*/ 4 w 17"/>
                <a:gd name="T11" fmla="*/ 16 h 17"/>
                <a:gd name="T12" fmla="*/ 4 w 17"/>
                <a:gd name="T13" fmla="*/ 12 h 17"/>
                <a:gd name="T14" fmla="*/ 4 w 17"/>
                <a:gd name="T15" fmla="*/ 12 h 17"/>
                <a:gd name="T16" fmla="*/ 0 w 17"/>
                <a:gd name="T17" fmla="*/ 12 h 17"/>
                <a:gd name="T18" fmla="*/ 4 w 17"/>
                <a:gd name="T19" fmla="*/ 9 h 17"/>
                <a:gd name="T20" fmla="*/ 4 w 17"/>
                <a:gd name="T21" fmla="*/ 9 h 17"/>
                <a:gd name="T22" fmla="*/ 4 w 17"/>
                <a:gd name="T23" fmla="*/ 9 h 17"/>
                <a:gd name="T24" fmla="*/ 7 w 17"/>
                <a:gd name="T25" fmla="*/ 6 h 17"/>
                <a:gd name="T26" fmla="*/ 7 w 17"/>
                <a:gd name="T27" fmla="*/ 6 h 17"/>
                <a:gd name="T28" fmla="*/ 7 w 17"/>
                <a:gd name="T29" fmla="*/ 3 h 17"/>
                <a:gd name="T30" fmla="*/ 7 w 17"/>
                <a:gd name="T31" fmla="*/ 3 h 17"/>
                <a:gd name="T32" fmla="*/ 10 w 17"/>
                <a:gd name="T33" fmla="*/ 0 h 17"/>
                <a:gd name="T34" fmla="*/ 10 w 17"/>
                <a:gd name="T35" fmla="*/ 0 h 17"/>
                <a:gd name="T36" fmla="*/ 10 w 17"/>
                <a:gd name="T37" fmla="*/ 3 h 17"/>
                <a:gd name="T38" fmla="*/ 10 w 17"/>
                <a:gd name="T39" fmla="*/ 3 h 17"/>
                <a:gd name="T40" fmla="*/ 10 w 17"/>
                <a:gd name="T41" fmla="*/ 3 h 17"/>
                <a:gd name="T42" fmla="*/ 10 w 17"/>
                <a:gd name="T43" fmla="*/ 3 h 17"/>
                <a:gd name="T44" fmla="*/ 10 w 17"/>
                <a:gd name="T45" fmla="*/ 3 h 17"/>
                <a:gd name="T46" fmla="*/ 10 w 17"/>
                <a:gd name="T47" fmla="*/ 3 h 17"/>
                <a:gd name="T48" fmla="*/ 10 w 17"/>
                <a:gd name="T49" fmla="*/ 6 h 17"/>
                <a:gd name="T50" fmla="*/ 10 w 17"/>
                <a:gd name="T51" fmla="*/ 6 h 17"/>
                <a:gd name="T52" fmla="*/ 13 w 17"/>
                <a:gd name="T53" fmla="*/ 6 h 17"/>
                <a:gd name="T54" fmla="*/ 13 w 17"/>
                <a:gd name="T55" fmla="*/ 6 h 17"/>
                <a:gd name="T56" fmla="*/ 13 w 17"/>
                <a:gd name="T57" fmla="*/ 6 h 17"/>
                <a:gd name="T58" fmla="*/ 13 w 17"/>
                <a:gd name="T59" fmla="*/ 6 h 17"/>
                <a:gd name="T60" fmla="*/ 13 w 17"/>
                <a:gd name="T61" fmla="*/ 6 h 17"/>
                <a:gd name="T62" fmla="*/ 16 w 17"/>
                <a:gd name="T63" fmla="*/ 6 h 17"/>
                <a:gd name="T64" fmla="*/ 16 w 17"/>
                <a:gd name="T65" fmla="*/ 6 h 17"/>
                <a:gd name="T66" fmla="*/ 13 w 17"/>
                <a:gd name="T67" fmla="*/ 9 h 17"/>
                <a:gd name="T68" fmla="*/ 13 w 17"/>
                <a:gd name="T69" fmla="*/ 9 h 17"/>
                <a:gd name="T70" fmla="*/ 13 w 17"/>
                <a:gd name="T71" fmla="*/ 9 h 17"/>
                <a:gd name="T72" fmla="*/ 10 w 17"/>
                <a:gd name="T73" fmla="*/ 12 h 17"/>
                <a:gd name="T74" fmla="*/ 10 w 17"/>
                <a:gd name="T75" fmla="*/ 12 h 17"/>
                <a:gd name="T76" fmla="*/ 10 w 17"/>
                <a:gd name="T77" fmla="*/ 12 h 17"/>
                <a:gd name="T78" fmla="*/ 7 w 17"/>
                <a:gd name="T79" fmla="*/ 16 h 17"/>
                <a:gd name="T80" fmla="*/ 7 w 17"/>
                <a:gd name="T81" fmla="*/ 16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7" y="16"/>
                  </a:moveTo>
                  <a:lnTo>
                    <a:pt x="7" y="16"/>
                  </a:lnTo>
                  <a:lnTo>
                    <a:pt x="4" y="16"/>
                  </a:lnTo>
                  <a:lnTo>
                    <a:pt x="4" y="12"/>
                  </a:lnTo>
                  <a:lnTo>
                    <a:pt x="0" y="12"/>
                  </a:lnTo>
                  <a:lnTo>
                    <a:pt x="4" y="9"/>
                  </a:lnTo>
                  <a:lnTo>
                    <a:pt x="7" y="6"/>
                  </a:lnTo>
                  <a:lnTo>
                    <a:pt x="7" y="3"/>
                  </a:lnTo>
                  <a:lnTo>
                    <a:pt x="10" y="0"/>
                  </a:lnTo>
                  <a:lnTo>
                    <a:pt x="10" y="3"/>
                  </a:lnTo>
                  <a:lnTo>
                    <a:pt x="10" y="6"/>
                  </a:lnTo>
                  <a:lnTo>
                    <a:pt x="13" y="6"/>
                  </a:lnTo>
                  <a:lnTo>
                    <a:pt x="16" y="6"/>
                  </a:lnTo>
                  <a:lnTo>
                    <a:pt x="13" y="9"/>
                  </a:lnTo>
                  <a:lnTo>
                    <a:pt x="10" y="12"/>
                  </a:lnTo>
                  <a:lnTo>
                    <a:pt x="7" y="16"/>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91" name="Freeform 362"/>
            <p:cNvSpPr>
              <a:spLocks/>
            </p:cNvSpPr>
            <p:nvPr/>
          </p:nvSpPr>
          <p:spPr bwMode="auto">
            <a:xfrm>
              <a:off x="3544" y="2521"/>
              <a:ext cx="57" cy="60"/>
            </a:xfrm>
            <a:custGeom>
              <a:avLst/>
              <a:gdLst>
                <a:gd name="T0" fmla="*/ 4 w 57"/>
                <a:gd name="T1" fmla="*/ 33 h 60"/>
                <a:gd name="T2" fmla="*/ 0 w 57"/>
                <a:gd name="T3" fmla="*/ 48 h 60"/>
                <a:gd name="T4" fmla="*/ 11 w 57"/>
                <a:gd name="T5" fmla="*/ 59 h 60"/>
                <a:gd name="T6" fmla="*/ 32 w 57"/>
                <a:gd name="T7" fmla="*/ 59 h 60"/>
                <a:gd name="T8" fmla="*/ 48 w 57"/>
                <a:gd name="T9" fmla="*/ 52 h 60"/>
                <a:gd name="T10" fmla="*/ 56 w 57"/>
                <a:gd name="T11" fmla="*/ 39 h 60"/>
                <a:gd name="T12" fmla="*/ 56 w 57"/>
                <a:gd name="T13" fmla="*/ 20 h 60"/>
                <a:gd name="T14" fmla="*/ 55 w 57"/>
                <a:gd name="T15" fmla="*/ 1 h 60"/>
                <a:gd name="T16" fmla="*/ 46 w 57"/>
                <a:gd name="T17" fmla="*/ 0 h 60"/>
                <a:gd name="T18" fmla="*/ 39 w 57"/>
                <a:gd name="T19" fmla="*/ 27 h 60"/>
                <a:gd name="T20" fmla="*/ 35 w 57"/>
                <a:gd name="T21" fmla="*/ 9 h 60"/>
                <a:gd name="T22" fmla="*/ 37 w 57"/>
                <a:gd name="T23" fmla="*/ 2 h 60"/>
                <a:gd name="T24" fmla="*/ 32 w 57"/>
                <a:gd name="T25" fmla="*/ 5 h 60"/>
                <a:gd name="T26" fmla="*/ 25 w 57"/>
                <a:gd name="T27" fmla="*/ 15 h 60"/>
                <a:gd name="T28" fmla="*/ 21 w 57"/>
                <a:gd name="T29" fmla="*/ 11 h 60"/>
                <a:gd name="T30" fmla="*/ 14 w 57"/>
                <a:gd name="T31" fmla="*/ 25 h 60"/>
                <a:gd name="T32" fmla="*/ 1 w 57"/>
                <a:gd name="T33" fmla="*/ 22 h 60"/>
                <a:gd name="T34" fmla="*/ 4 w 57"/>
                <a:gd name="T35" fmla="*/ 33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60"/>
                <a:gd name="T56" fmla="*/ 57 w 57"/>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60">
                  <a:moveTo>
                    <a:pt x="4" y="33"/>
                  </a:moveTo>
                  <a:lnTo>
                    <a:pt x="0" y="48"/>
                  </a:lnTo>
                  <a:lnTo>
                    <a:pt x="11" y="59"/>
                  </a:lnTo>
                  <a:lnTo>
                    <a:pt x="32" y="59"/>
                  </a:lnTo>
                  <a:lnTo>
                    <a:pt x="48" y="52"/>
                  </a:lnTo>
                  <a:lnTo>
                    <a:pt x="56" y="39"/>
                  </a:lnTo>
                  <a:lnTo>
                    <a:pt x="56" y="20"/>
                  </a:lnTo>
                  <a:lnTo>
                    <a:pt x="55" y="1"/>
                  </a:lnTo>
                  <a:lnTo>
                    <a:pt x="46" y="0"/>
                  </a:lnTo>
                  <a:lnTo>
                    <a:pt x="39" y="27"/>
                  </a:lnTo>
                  <a:lnTo>
                    <a:pt x="35" y="9"/>
                  </a:lnTo>
                  <a:lnTo>
                    <a:pt x="37" y="2"/>
                  </a:lnTo>
                  <a:lnTo>
                    <a:pt x="32" y="5"/>
                  </a:lnTo>
                  <a:lnTo>
                    <a:pt x="25" y="15"/>
                  </a:lnTo>
                  <a:lnTo>
                    <a:pt x="21" y="11"/>
                  </a:lnTo>
                  <a:lnTo>
                    <a:pt x="14" y="25"/>
                  </a:lnTo>
                  <a:lnTo>
                    <a:pt x="1" y="22"/>
                  </a:lnTo>
                  <a:lnTo>
                    <a:pt x="4" y="33"/>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92" name="Freeform 363"/>
            <p:cNvSpPr>
              <a:spLocks/>
            </p:cNvSpPr>
            <p:nvPr/>
          </p:nvSpPr>
          <p:spPr bwMode="auto">
            <a:xfrm>
              <a:off x="3509" y="2414"/>
              <a:ext cx="22" cy="87"/>
            </a:xfrm>
            <a:custGeom>
              <a:avLst/>
              <a:gdLst>
                <a:gd name="T0" fmla="*/ 20 w 22"/>
                <a:gd name="T1" fmla="*/ 3 h 87"/>
                <a:gd name="T2" fmla="*/ 18 w 22"/>
                <a:gd name="T3" fmla="*/ 7 h 87"/>
                <a:gd name="T4" fmla="*/ 16 w 22"/>
                <a:gd name="T5" fmla="*/ 13 h 87"/>
                <a:gd name="T6" fmla="*/ 15 w 22"/>
                <a:gd name="T7" fmla="*/ 18 h 87"/>
                <a:gd name="T8" fmla="*/ 14 w 22"/>
                <a:gd name="T9" fmla="*/ 22 h 87"/>
                <a:gd name="T10" fmla="*/ 13 w 22"/>
                <a:gd name="T11" fmla="*/ 25 h 87"/>
                <a:gd name="T12" fmla="*/ 13 w 22"/>
                <a:gd name="T13" fmla="*/ 29 h 87"/>
                <a:gd name="T14" fmla="*/ 12 w 22"/>
                <a:gd name="T15" fmla="*/ 33 h 87"/>
                <a:gd name="T16" fmla="*/ 11 w 22"/>
                <a:gd name="T17" fmla="*/ 38 h 87"/>
                <a:gd name="T18" fmla="*/ 10 w 22"/>
                <a:gd name="T19" fmla="*/ 45 h 87"/>
                <a:gd name="T20" fmla="*/ 9 w 22"/>
                <a:gd name="T21" fmla="*/ 53 h 87"/>
                <a:gd name="T22" fmla="*/ 7 w 22"/>
                <a:gd name="T23" fmla="*/ 60 h 87"/>
                <a:gd name="T24" fmla="*/ 6 w 22"/>
                <a:gd name="T25" fmla="*/ 67 h 87"/>
                <a:gd name="T26" fmla="*/ 4 w 22"/>
                <a:gd name="T27" fmla="*/ 72 h 87"/>
                <a:gd name="T28" fmla="*/ 2 w 22"/>
                <a:gd name="T29" fmla="*/ 77 h 87"/>
                <a:gd name="T30" fmla="*/ 0 w 22"/>
                <a:gd name="T31" fmla="*/ 83 h 87"/>
                <a:gd name="T32" fmla="*/ 0 w 22"/>
                <a:gd name="T33" fmla="*/ 85 h 87"/>
                <a:gd name="T34" fmla="*/ 0 w 22"/>
                <a:gd name="T35" fmla="*/ 82 h 87"/>
                <a:gd name="T36" fmla="*/ 0 w 22"/>
                <a:gd name="T37" fmla="*/ 79 h 87"/>
                <a:gd name="T38" fmla="*/ 0 w 22"/>
                <a:gd name="T39" fmla="*/ 76 h 87"/>
                <a:gd name="T40" fmla="*/ 0 w 22"/>
                <a:gd name="T41" fmla="*/ 73 h 87"/>
                <a:gd name="T42" fmla="*/ 0 w 22"/>
                <a:gd name="T43" fmla="*/ 70 h 87"/>
                <a:gd name="T44" fmla="*/ 1 w 22"/>
                <a:gd name="T45" fmla="*/ 67 h 87"/>
                <a:gd name="T46" fmla="*/ 1 w 22"/>
                <a:gd name="T47" fmla="*/ 64 h 87"/>
                <a:gd name="T48" fmla="*/ 2 w 22"/>
                <a:gd name="T49" fmla="*/ 60 h 87"/>
                <a:gd name="T50" fmla="*/ 4 w 22"/>
                <a:gd name="T51" fmla="*/ 56 h 87"/>
                <a:gd name="T52" fmla="*/ 5 w 22"/>
                <a:gd name="T53" fmla="*/ 53 h 87"/>
                <a:gd name="T54" fmla="*/ 7 w 22"/>
                <a:gd name="T55" fmla="*/ 48 h 87"/>
                <a:gd name="T56" fmla="*/ 7 w 22"/>
                <a:gd name="T57" fmla="*/ 45 h 87"/>
                <a:gd name="T58" fmla="*/ 7 w 22"/>
                <a:gd name="T59" fmla="*/ 43 h 87"/>
                <a:gd name="T60" fmla="*/ 7 w 22"/>
                <a:gd name="T61" fmla="*/ 40 h 87"/>
                <a:gd name="T62" fmla="*/ 7 w 22"/>
                <a:gd name="T63" fmla="*/ 38 h 87"/>
                <a:gd name="T64" fmla="*/ 7 w 22"/>
                <a:gd name="T65" fmla="*/ 35 h 87"/>
                <a:gd name="T66" fmla="*/ 6 w 22"/>
                <a:gd name="T67" fmla="*/ 33 h 87"/>
                <a:gd name="T68" fmla="*/ 5 w 22"/>
                <a:gd name="T69" fmla="*/ 30 h 87"/>
                <a:gd name="T70" fmla="*/ 4 w 22"/>
                <a:gd name="T71" fmla="*/ 27 h 87"/>
                <a:gd name="T72" fmla="*/ 5 w 22"/>
                <a:gd name="T73" fmla="*/ 24 h 87"/>
                <a:gd name="T74" fmla="*/ 7 w 22"/>
                <a:gd name="T75" fmla="*/ 20 h 87"/>
                <a:gd name="T76" fmla="*/ 8 w 22"/>
                <a:gd name="T77" fmla="*/ 16 h 87"/>
                <a:gd name="T78" fmla="*/ 9 w 22"/>
                <a:gd name="T79" fmla="*/ 13 h 87"/>
                <a:gd name="T80" fmla="*/ 11 w 22"/>
                <a:gd name="T81" fmla="*/ 9 h 87"/>
                <a:gd name="T82" fmla="*/ 11 w 22"/>
                <a:gd name="T83" fmla="*/ 7 h 87"/>
                <a:gd name="T84" fmla="*/ 12 w 22"/>
                <a:gd name="T85" fmla="*/ 4 h 87"/>
                <a:gd name="T86" fmla="*/ 13 w 22"/>
                <a:gd name="T87" fmla="*/ 1 h 87"/>
                <a:gd name="T88" fmla="*/ 15 w 22"/>
                <a:gd name="T89" fmla="*/ 0 h 87"/>
                <a:gd name="T90" fmla="*/ 16 w 22"/>
                <a:gd name="T91" fmla="*/ 0 h 87"/>
                <a:gd name="T92" fmla="*/ 18 w 22"/>
                <a:gd name="T93" fmla="*/ 0 h 87"/>
                <a:gd name="T94" fmla="*/ 20 w 22"/>
                <a:gd name="T95" fmla="*/ 0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
                <a:gd name="T145" fmla="*/ 0 h 87"/>
                <a:gd name="T146" fmla="*/ 22 w 22"/>
                <a:gd name="T147" fmla="*/ 87 h 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 h="87">
                  <a:moveTo>
                    <a:pt x="21" y="0"/>
                  </a:moveTo>
                  <a:lnTo>
                    <a:pt x="20" y="3"/>
                  </a:lnTo>
                  <a:lnTo>
                    <a:pt x="19" y="5"/>
                  </a:lnTo>
                  <a:lnTo>
                    <a:pt x="18" y="7"/>
                  </a:lnTo>
                  <a:lnTo>
                    <a:pt x="17" y="10"/>
                  </a:lnTo>
                  <a:lnTo>
                    <a:pt x="16" y="13"/>
                  </a:lnTo>
                  <a:lnTo>
                    <a:pt x="16" y="16"/>
                  </a:lnTo>
                  <a:lnTo>
                    <a:pt x="15" y="18"/>
                  </a:lnTo>
                  <a:lnTo>
                    <a:pt x="14" y="21"/>
                  </a:lnTo>
                  <a:lnTo>
                    <a:pt x="14" y="22"/>
                  </a:lnTo>
                  <a:lnTo>
                    <a:pt x="14" y="24"/>
                  </a:lnTo>
                  <a:lnTo>
                    <a:pt x="13" y="25"/>
                  </a:lnTo>
                  <a:lnTo>
                    <a:pt x="13" y="27"/>
                  </a:lnTo>
                  <a:lnTo>
                    <a:pt x="13" y="29"/>
                  </a:lnTo>
                  <a:lnTo>
                    <a:pt x="13" y="31"/>
                  </a:lnTo>
                  <a:lnTo>
                    <a:pt x="12" y="33"/>
                  </a:lnTo>
                  <a:lnTo>
                    <a:pt x="12" y="34"/>
                  </a:lnTo>
                  <a:lnTo>
                    <a:pt x="11" y="38"/>
                  </a:lnTo>
                  <a:lnTo>
                    <a:pt x="11" y="42"/>
                  </a:lnTo>
                  <a:lnTo>
                    <a:pt x="10" y="45"/>
                  </a:lnTo>
                  <a:lnTo>
                    <a:pt x="9" y="49"/>
                  </a:lnTo>
                  <a:lnTo>
                    <a:pt x="9" y="53"/>
                  </a:lnTo>
                  <a:lnTo>
                    <a:pt x="8" y="56"/>
                  </a:lnTo>
                  <a:lnTo>
                    <a:pt x="7" y="60"/>
                  </a:lnTo>
                  <a:lnTo>
                    <a:pt x="7" y="64"/>
                  </a:lnTo>
                  <a:lnTo>
                    <a:pt x="6" y="67"/>
                  </a:lnTo>
                  <a:lnTo>
                    <a:pt x="5" y="69"/>
                  </a:lnTo>
                  <a:lnTo>
                    <a:pt x="4" y="72"/>
                  </a:lnTo>
                  <a:lnTo>
                    <a:pt x="3" y="75"/>
                  </a:lnTo>
                  <a:lnTo>
                    <a:pt x="2" y="77"/>
                  </a:lnTo>
                  <a:lnTo>
                    <a:pt x="2" y="80"/>
                  </a:lnTo>
                  <a:lnTo>
                    <a:pt x="0" y="83"/>
                  </a:lnTo>
                  <a:lnTo>
                    <a:pt x="0" y="86"/>
                  </a:lnTo>
                  <a:lnTo>
                    <a:pt x="0" y="85"/>
                  </a:lnTo>
                  <a:lnTo>
                    <a:pt x="0" y="83"/>
                  </a:lnTo>
                  <a:lnTo>
                    <a:pt x="0" y="82"/>
                  </a:lnTo>
                  <a:lnTo>
                    <a:pt x="0" y="80"/>
                  </a:lnTo>
                  <a:lnTo>
                    <a:pt x="0" y="79"/>
                  </a:lnTo>
                  <a:lnTo>
                    <a:pt x="0" y="78"/>
                  </a:lnTo>
                  <a:lnTo>
                    <a:pt x="0" y="76"/>
                  </a:lnTo>
                  <a:lnTo>
                    <a:pt x="0" y="75"/>
                  </a:lnTo>
                  <a:lnTo>
                    <a:pt x="0" y="73"/>
                  </a:lnTo>
                  <a:lnTo>
                    <a:pt x="0" y="72"/>
                  </a:lnTo>
                  <a:lnTo>
                    <a:pt x="0" y="70"/>
                  </a:lnTo>
                  <a:lnTo>
                    <a:pt x="0" y="69"/>
                  </a:lnTo>
                  <a:lnTo>
                    <a:pt x="1" y="67"/>
                  </a:lnTo>
                  <a:lnTo>
                    <a:pt x="1" y="65"/>
                  </a:lnTo>
                  <a:lnTo>
                    <a:pt x="1" y="64"/>
                  </a:lnTo>
                  <a:lnTo>
                    <a:pt x="2" y="62"/>
                  </a:lnTo>
                  <a:lnTo>
                    <a:pt x="2" y="60"/>
                  </a:lnTo>
                  <a:lnTo>
                    <a:pt x="3" y="59"/>
                  </a:lnTo>
                  <a:lnTo>
                    <a:pt x="4" y="56"/>
                  </a:lnTo>
                  <a:lnTo>
                    <a:pt x="4" y="54"/>
                  </a:lnTo>
                  <a:lnTo>
                    <a:pt x="5" y="53"/>
                  </a:lnTo>
                  <a:lnTo>
                    <a:pt x="6" y="50"/>
                  </a:lnTo>
                  <a:lnTo>
                    <a:pt x="7" y="48"/>
                  </a:lnTo>
                  <a:lnTo>
                    <a:pt x="7" y="47"/>
                  </a:lnTo>
                  <a:lnTo>
                    <a:pt x="7" y="45"/>
                  </a:lnTo>
                  <a:lnTo>
                    <a:pt x="7" y="44"/>
                  </a:lnTo>
                  <a:lnTo>
                    <a:pt x="7" y="43"/>
                  </a:lnTo>
                  <a:lnTo>
                    <a:pt x="7" y="42"/>
                  </a:lnTo>
                  <a:lnTo>
                    <a:pt x="7" y="40"/>
                  </a:lnTo>
                  <a:lnTo>
                    <a:pt x="7" y="39"/>
                  </a:lnTo>
                  <a:lnTo>
                    <a:pt x="7" y="38"/>
                  </a:lnTo>
                  <a:lnTo>
                    <a:pt x="7" y="36"/>
                  </a:lnTo>
                  <a:lnTo>
                    <a:pt x="7" y="35"/>
                  </a:lnTo>
                  <a:lnTo>
                    <a:pt x="7" y="34"/>
                  </a:lnTo>
                  <a:lnTo>
                    <a:pt x="6" y="33"/>
                  </a:lnTo>
                  <a:lnTo>
                    <a:pt x="6" y="31"/>
                  </a:lnTo>
                  <a:lnTo>
                    <a:pt x="5" y="30"/>
                  </a:lnTo>
                  <a:lnTo>
                    <a:pt x="5" y="29"/>
                  </a:lnTo>
                  <a:lnTo>
                    <a:pt x="4" y="27"/>
                  </a:lnTo>
                  <a:lnTo>
                    <a:pt x="5" y="24"/>
                  </a:lnTo>
                  <a:lnTo>
                    <a:pt x="6" y="22"/>
                  </a:lnTo>
                  <a:lnTo>
                    <a:pt x="7" y="20"/>
                  </a:lnTo>
                  <a:lnTo>
                    <a:pt x="7" y="19"/>
                  </a:lnTo>
                  <a:lnTo>
                    <a:pt x="8" y="16"/>
                  </a:lnTo>
                  <a:lnTo>
                    <a:pt x="9" y="14"/>
                  </a:lnTo>
                  <a:lnTo>
                    <a:pt x="9" y="13"/>
                  </a:lnTo>
                  <a:lnTo>
                    <a:pt x="10" y="10"/>
                  </a:lnTo>
                  <a:lnTo>
                    <a:pt x="11" y="9"/>
                  </a:lnTo>
                  <a:lnTo>
                    <a:pt x="11" y="7"/>
                  </a:lnTo>
                  <a:lnTo>
                    <a:pt x="12" y="5"/>
                  </a:lnTo>
                  <a:lnTo>
                    <a:pt x="12" y="4"/>
                  </a:lnTo>
                  <a:lnTo>
                    <a:pt x="13" y="2"/>
                  </a:lnTo>
                  <a:lnTo>
                    <a:pt x="13" y="1"/>
                  </a:lnTo>
                  <a:lnTo>
                    <a:pt x="14" y="0"/>
                  </a:lnTo>
                  <a:lnTo>
                    <a:pt x="15" y="0"/>
                  </a:lnTo>
                  <a:lnTo>
                    <a:pt x="16" y="0"/>
                  </a:lnTo>
                  <a:lnTo>
                    <a:pt x="17" y="0"/>
                  </a:lnTo>
                  <a:lnTo>
                    <a:pt x="18" y="0"/>
                  </a:lnTo>
                  <a:lnTo>
                    <a:pt x="19" y="0"/>
                  </a:lnTo>
                  <a:lnTo>
                    <a:pt x="20" y="0"/>
                  </a:lnTo>
                  <a:lnTo>
                    <a:pt x="21" y="0"/>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93" name="Freeform 364"/>
            <p:cNvSpPr>
              <a:spLocks/>
            </p:cNvSpPr>
            <p:nvPr/>
          </p:nvSpPr>
          <p:spPr bwMode="auto">
            <a:xfrm>
              <a:off x="3402" y="2280"/>
              <a:ext cx="58" cy="17"/>
            </a:xfrm>
            <a:custGeom>
              <a:avLst/>
              <a:gdLst>
                <a:gd name="T0" fmla="*/ 0 w 58"/>
                <a:gd name="T1" fmla="*/ 0 h 17"/>
                <a:gd name="T2" fmla="*/ 0 w 58"/>
                <a:gd name="T3" fmla="*/ 3 h 17"/>
                <a:gd name="T4" fmla="*/ 9 w 58"/>
                <a:gd name="T5" fmla="*/ 16 h 17"/>
                <a:gd name="T6" fmla="*/ 57 w 58"/>
                <a:gd name="T7" fmla="*/ 11 h 17"/>
                <a:gd name="T8" fmla="*/ 55 w 58"/>
                <a:gd name="T9" fmla="*/ 7 h 17"/>
                <a:gd name="T10" fmla="*/ 11 w 58"/>
                <a:gd name="T11" fmla="*/ 13 h 17"/>
                <a:gd name="T12" fmla="*/ 0 w 58"/>
                <a:gd name="T13" fmla="*/ 0 h 17"/>
                <a:gd name="T14" fmla="*/ 0 60000 65536"/>
                <a:gd name="T15" fmla="*/ 0 60000 65536"/>
                <a:gd name="T16" fmla="*/ 0 60000 65536"/>
                <a:gd name="T17" fmla="*/ 0 60000 65536"/>
                <a:gd name="T18" fmla="*/ 0 60000 65536"/>
                <a:gd name="T19" fmla="*/ 0 60000 65536"/>
                <a:gd name="T20" fmla="*/ 0 60000 65536"/>
                <a:gd name="T21" fmla="*/ 0 w 58"/>
                <a:gd name="T22" fmla="*/ 0 h 17"/>
                <a:gd name="T23" fmla="*/ 58 w 5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7">
                  <a:moveTo>
                    <a:pt x="0" y="0"/>
                  </a:moveTo>
                  <a:lnTo>
                    <a:pt x="0" y="3"/>
                  </a:lnTo>
                  <a:lnTo>
                    <a:pt x="9" y="16"/>
                  </a:lnTo>
                  <a:lnTo>
                    <a:pt x="57" y="11"/>
                  </a:lnTo>
                  <a:lnTo>
                    <a:pt x="55" y="7"/>
                  </a:lnTo>
                  <a:lnTo>
                    <a:pt x="11" y="13"/>
                  </a:lnTo>
                  <a:lnTo>
                    <a:pt x="0"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94" name="Freeform 365"/>
            <p:cNvSpPr>
              <a:spLocks/>
            </p:cNvSpPr>
            <p:nvPr/>
          </p:nvSpPr>
          <p:spPr bwMode="auto">
            <a:xfrm>
              <a:off x="3417" y="2312"/>
              <a:ext cx="17" cy="19"/>
            </a:xfrm>
            <a:custGeom>
              <a:avLst/>
              <a:gdLst>
                <a:gd name="T0" fmla="*/ 0 w 17"/>
                <a:gd name="T1" fmla="*/ 1 h 19"/>
                <a:gd name="T2" fmla="*/ 16 w 17"/>
                <a:gd name="T3" fmla="*/ 18 h 19"/>
                <a:gd name="T4" fmla="*/ 16 w 17"/>
                <a:gd name="T5" fmla="*/ 14 h 19"/>
                <a:gd name="T6" fmla="*/ 3 w 17"/>
                <a:gd name="T7" fmla="*/ 0 h 19"/>
                <a:gd name="T8" fmla="*/ 0 w 17"/>
                <a:gd name="T9" fmla="*/ 1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
                  </a:moveTo>
                  <a:lnTo>
                    <a:pt x="16" y="18"/>
                  </a:lnTo>
                  <a:lnTo>
                    <a:pt x="16" y="14"/>
                  </a:lnTo>
                  <a:lnTo>
                    <a:pt x="3" y="0"/>
                  </a:lnTo>
                  <a:lnTo>
                    <a:pt x="0" y="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95" name="Freeform 366"/>
            <p:cNvSpPr>
              <a:spLocks/>
            </p:cNvSpPr>
            <p:nvPr/>
          </p:nvSpPr>
          <p:spPr bwMode="auto">
            <a:xfrm>
              <a:off x="3414" y="2291"/>
              <a:ext cx="17" cy="17"/>
            </a:xfrm>
            <a:custGeom>
              <a:avLst/>
              <a:gdLst>
                <a:gd name="T0" fmla="*/ 0 w 17"/>
                <a:gd name="T1" fmla="*/ 0 h 17"/>
                <a:gd name="T2" fmla="*/ 0 w 17"/>
                <a:gd name="T3" fmla="*/ 7 h 17"/>
                <a:gd name="T4" fmla="*/ 11 w 17"/>
                <a:gd name="T5" fmla="*/ 6 h 17"/>
                <a:gd name="T6" fmla="*/ 11 w 17"/>
                <a:gd name="T7" fmla="*/ 15 h 17"/>
                <a:gd name="T8" fmla="*/ 16 w 17"/>
                <a:gd name="T9" fmla="*/ 16 h 17"/>
                <a:gd name="T10" fmla="*/ 16 w 17"/>
                <a:gd name="T11" fmla="*/ 5 h 17"/>
                <a:gd name="T12" fmla="*/ 3 w 17"/>
                <a:gd name="T13" fmla="*/ 5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7"/>
                  </a:lnTo>
                  <a:lnTo>
                    <a:pt x="11" y="6"/>
                  </a:lnTo>
                  <a:lnTo>
                    <a:pt x="11" y="15"/>
                  </a:lnTo>
                  <a:lnTo>
                    <a:pt x="16" y="16"/>
                  </a:lnTo>
                  <a:lnTo>
                    <a:pt x="16" y="5"/>
                  </a:lnTo>
                  <a:lnTo>
                    <a:pt x="3" y="5"/>
                  </a:lnTo>
                  <a:lnTo>
                    <a:pt x="0"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96" name="Freeform 367"/>
            <p:cNvSpPr>
              <a:spLocks/>
            </p:cNvSpPr>
            <p:nvPr/>
          </p:nvSpPr>
          <p:spPr bwMode="auto">
            <a:xfrm>
              <a:off x="3425" y="2291"/>
              <a:ext cx="17" cy="22"/>
            </a:xfrm>
            <a:custGeom>
              <a:avLst/>
              <a:gdLst>
                <a:gd name="T0" fmla="*/ 0 w 17"/>
                <a:gd name="T1" fmla="*/ 0 h 22"/>
                <a:gd name="T2" fmla="*/ 2 w 17"/>
                <a:gd name="T3" fmla="*/ 18 h 22"/>
                <a:gd name="T4" fmla="*/ 4 w 17"/>
                <a:gd name="T5" fmla="*/ 21 h 22"/>
                <a:gd name="T6" fmla="*/ 4 w 17"/>
                <a:gd name="T7" fmla="*/ 2 h 22"/>
                <a:gd name="T8" fmla="*/ 14 w 17"/>
                <a:gd name="T9" fmla="*/ 1 h 22"/>
                <a:gd name="T10" fmla="*/ 16 w 17"/>
                <a:gd name="T11" fmla="*/ 0 h 22"/>
                <a:gd name="T12" fmla="*/ 0 w 17"/>
                <a:gd name="T13" fmla="*/ 0 h 22"/>
                <a:gd name="T14" fmla="*/ 0 60000 65536"/>
                <a:gd name="T15" fmla="*/ 0 60000 65536"/>
                <a:gd name="T16" fmla="*/ 0 60000 65536"/>
                <a:gd name="T17" fmla="*/ 0 60000 65536"/>
                <a:gd name="T18" fmla="*/ 0 60000 65536"/>
                <a:gd name="T19" fmla="*/ 0 60000 65536"/>
                <a:gd name="T20" fmla="*/ 0 60000 65536"/>
                <a:gd name="T21" fmla="*/ 0 w 17"/>
                <a:gd name="T22" fmla="*/ 0 h 22"/>
                <a:gd name="T23" fmla="*/ 17 w 1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2">
                  <a:moveTo>
                    <a:pt x="0" y="0"/>
                  </a:moveTo>
                  <a:lnTo>
                    <a:pt x="2" y="18"/>
                  </a:lnTo>
                  <a:lnTo>
                    <a:pt x="4" y="21"/>
                  </a:lnTo>
                  <a:lnTo>
                    <a:pt x="4" y="2"/>
                  </a:lnTo>
                  <a:lnTo>
                    <a:pt x="14" y="1"/>
                  </a:lnTo>
                  <a:lnTo>
                    <a:pt x="16" y="0"/>
                  </a:lnTo>
                  <a:lnTo>
                    <a:pt x="0"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97" name="Freeform 368"/>
            <p:cNvSpPr>
              <a:spLocks/>
            </p:cNvSpPr>
            <p:nvPr/>
          </p:nvSpPr>
          <p:spPr bwMode="auto">
            <a:xfrm>
              <a:off x="3437" y="2289"/>
              <a:ext cx="17" cy="17"/>
            </a:xfrm>
            <a:custGeom>
              <a:avLst/>
              <a:gdLst>
                <a:gd name="T0" fmla="*/ 0 w 17"/>
                <a:gd name="T1" fmla="*/ 15 h 17"/>
                <a:gd name="T2" fmla="*/ 0 w 17"/>
                <a:gd name="T3" fmla="*/ 16 h 17"/>
                <a:gd name="T4" fmla="*/ 8 w 17"/>
                <a:gd name="T5" fmla="*/ 12 h 17"/>
                <a:gd name="T6" fmla="*/ 16 w 17"/>
                <a:gd name="T7" fmla="*/ 0 h 17"/>
                <a:gd name="T8" fmla="*/ 13 w 17"/>
                <a:gd name="T9" fmla="*/ 0 h 17"/>
                <a:gd name="T10" fmla="*/ 7 w 17"/>
                <a:gd name="T11" fmla="*/ 10 h 17"/>
                <a:gd name="T12" fmla="*/ 0 w 17"/>
                <a:gd name="T13" fmla="*/ 15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5"/>
                  </a:moveTo>
                  <a:lnTo>
                    <a:pt x="0" y="16"/>
                  </a:lnTo>
                  <a:lnTo>
                    <a:pt x="8" y="12"/>
                  </a:lnTo>
                  <a:lnTo>
                    <a:pt x="16" y="0"/>
                  </a:lnTo>
                  <a:lnTo>
                    <a:pt x="13" y="0"/>
                  </a:lnTo>
                  <a:lnTo>
                    <a:pt x="7" y="10"/>
                  </a:lnTo>
                  <a:lnTo>
                    <a:pt x="0" y="15"/>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98" name="Freeform 369"/>
            <p:cNvSpPr>
              <a:spLocks/>
            </p:cNvSpPr>
            <p:nvPr/>
          </p:nvSpPr>
          <p:spPr bwMode="auto">
            <a:xfrm>
              <a:off x="3423" y="2288"/>
              <a:ext cx="17" cy="32"/>
            </a:xfrm>
            <a:custGeom>
              <a:avLst/>
              <a:gdLst>
                <a:gd name="T0" fmla="*/ 0 w 17"/>
                <a:gd name="T1" fmla="*/ 1 h 32"/>
                <a:gd name="T2" fmla="*/ 0 w 17"/>
                <a:gd name="T3" fmla="*/ 26 h 32"/>
                <a:gd name="T4" fmla="*/ 5 w 17"/>
                <a:gd name="T5" fmla="*/ 31 h 32"/>
                <a:gd name="T6" fmla="*/ 3 w 17"/>
                <a:gd name="T7" fmla="*/ 2 h 32"/>
                <a:gd name="T8" fmla="*/ 15 w 17"/>
                <a:gd name="T9" fmla="*/ 2 h 32"/>
                <a:gd name="T10" fmla="*/ 16 w 17"/>
                <a:gd name="T11" fmla="*/ 0 h 32"/>
                <a:gd name="T12" fmla="*/ 0 w 17"/>
                <a:gd name="T13" fmla="*/ 1 h 32"/>
                <a:gd name="T14" fmla="*/ 0 60000 65536"/>
                <a:gd name="T15" fmla="*/ 0 60000 65536"/>
                <a:gd name="T16" fmla="*/ 0 60000 65536"/>
                <a:gd name="T17" fmla="*/ 0 60000 65536"/>
                <a:gd name="T18" fmla="*/ 0 60000 65536"/>
                <a:gd name="T19" fmla="*/ 0 60000 65536"/>
                <a:gd name="T20" fmla="*/ 0 60000 65536"/>
                <a:gd name="T21" fmla="*/ 0 w 17"/>
                <a:gd name="T22" fmla="*/ 0 h 32"/>
                <a:gd name="T23" fmla="*/ 17 w 1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2">
                  <a:moveTo>
                    <a:pt x="0" y="1"/>
                  </a:moveTo>
                  <a:lnTo>
                    <a:pt x="0" y="26"/>
                  </a:lnTo>
                  <a:lnTo>
                    <a:pt x="5" y="31"/>
                  </a:lnTo>
                  <a:lnTo>
                    <a:pt x="3" y="2"/>
                  </a:lnTo>
                  <a:lnTo>
                    <a:pt x="15" y="2"/>
                  </a:lnTo>
                  <a:lnTo>
                    <a:pt x="16" y="0"/>
                  </a:lnTo>
                  <a:lnTo>
                    <a:pt x="0" y="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99" name="Freeform 370"/>
            <p:cNvSpPr>
              <a:spLocks/>
            </p:cNvSpPr>
            <p:nvPr/>
          </p:nvSpPr>
          <p:spPr bwMode="auto">
            <a:xfrm>
              <a:off x="3411" y="2332"/>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00" name="Freeform 371"/>
            <p:cNvSpPr>
              <a:spLocks/>
            </p:cNvSpPr>
            <p:nvPr/>
          </p:nvSpPr>
          <p:spPr bwMode="auto">
            <a:xfrm>
              <a:off x="3423" y="2501"/>
              <a:ext cx="17" cy="301"/>
            </a:xfrm>
            <a:custGeom>
              <a:avLst/>
              <a:gdLst>
                <a:gd name="T0" fmla="*/ 6 w 17"/>
                <a:gd name="T1" fmla="*/ 25 h 301"/>
                <a:gd name="T2" fmla="*/ 8 w 17"/>
                <a:gd name="T3" fmla="*/ 25 h 301"/>
                <a:gd name="T4" fmla="*/ 8 w 17"/>
                <a:gd name="T5" fmla="*/ 12 h 301"/>
                <a:gd name="T6" fmla="*/ 6 w 17"/>
                <a:gd name="T7" fmla="*/ 9 h 301"/>
                <a:gd name="T8" fmla="*/ 6 w 17"/>
                <a:gd name="T9" fmla="*/ 25 h 301"/>
                <a:gd name="T10" fmla="*/ 0 w 17"/>
                <a:gd name="T11" fmla="*/ 0 h 301"/>
                <a:gd name="T12" fmla="*/ 0 w 17"/>
                <a:gd name="T13" fmla="*/ 30 h 301"/>
                <a:gd name="T14" fmla="*/ 4 w 17"/>
                <a:gd name="T15" fmla="*/ 29 h 301"/>
                <a:gd name="T16" fmla="*/ 5 w 17"/>
                <a:gd name="T17" fmla="*/ 27 h 301"/>
                <a:gd name="T18" fmla="*/ 8 w 17"/>
                <a:gd name="T19" fmla="*/ 26 h 301"/>
                <a:gd name="T20" fmla="*/ 7 w 17"/>
                <a:gd name="T21" fmla="*/ 266 h 301"/>
                <a:gd name="T22" fmla="*/ 9 w 17"/>
                <a:gd name="T23" fmla="*/ 300 h 301"/>
                <a:gd name="T24" fmla="*/ 15 w 17"/>
                <a:gd name="T25" fmla="*/ 300 h 301"/>
                <a:gd name="T26" fmla="*/ 16 w 17"/>
                <a:gd name="T27" fmla="*/ 265 h 301"/>
                <a:gd name="T28" fmla="*/ 16 w 17"/>
                <a:gd name="T29" fmla="*/ 17 h 301"/>
                <a:gd name="T30" fmla="*/ 5 w 17"/>
                <a:gd name="T31" fmla="*/ 5 h 301"/>
                <a:gd name="T32" fmla="*/ 6 w 17"/>
                <a:gd name="T33" fmla="*/ 3 h 301"/>
                <a:gd name="T34" fmla="*/ 0 w 17"/>
                <a:gd name="T35" fmla="*/ 0 h 301"/>
                <a:gd name="T36" fmla="*/ 6 w 17"/>
                <a:gd name="T37" fmla="*/ 25 h 3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01"/>
                <a:gd name="T59" fmla="*/ 17 w 17"/>
                <a:gd name="T60" fmla="*/ 301 h 3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01">
                  <a:moveTo>
                    <a:pt x="6" y="25"/>
                  </a:moveTo>
                  <a:lnTo>
                    <a:pt x="8" y="25"/>
                  </a:lnTo>
                  <a:lnTo>
                    <a:pt x="8" y="12"/>
                  </a:lnTo>
                  <a:lnTo>
                    <a:pt x="6" y="9"/>
                  </a:lnTo>
                  <a:lnTo>
                    <a:pt x="6" y="25"/>
                  </a:lnTo>
                  <a:lnTo>
                    <a:pt x="0" y="0"/>
                  </a:lnTo>
                  <a:lnTo>
                    <a:pt x="0" y="30"/>
                  </a:lnTo>
                  <a:lnTo>
                    <a:pt x="4" y="29"/>
                  </a:lnTo>
                  <a:lnTo>
                    <a:pt x="5" y="27"/>
                  </a:lnTo>
                  <a:lnTo>
                    <a:pt x="8" y="26"/>
                  </a:lnTo>
                  <a:lnTo>
                    <a:pt x="7" y="266"/>
                  </a:lnTo>
                  <a:lnTo>
                    <a:pt x="9" y="300"/>
                  </a:lnTo>
                  <a:lnTo>
                    <a:pt x="15" y="300"/>
                  </a:lnTo>
                  <a:lnTo>
                    <a:pt x="16" y="265"/>
                  </a:lnTo>
                  <a:lnTo>
                    <a:pt x="16" y="17"/>
                  </a:lnTo>
                  <a:lnTo>
                    <a:pt x="5" y="5"/>
                  </a:lnTo>
                  <a:lnTo>
                    <a:pt x="6" y="3"/>
                  </a:lnTo>
                  <a:lnTo>
                    <a:pt x="0" y="0"/>
                  </a:lnTo>
                  <a:lnTo>
                    <a:pt x="6" y="25"/>
                  </a:lnTo>
                </a:path>
              </a:pathLst>
            </a:custGeom>
            <a:solidFill>
              <a:srgbClr val="FFC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401" name="Freeform 372"/>
            <p:cNvSpPr>
              <a:spLocks/>
            </p:cNvSpPr>
            <p:nvPr/>
          </p:nvSpPr>
          <p:spPr bwMode="auto">
            <a:xfrm>
              <a:off x="3418" y="2497"/>
              <a:ext cx="17" cy="17"/>
            </a:xfrm>
            <a:custGeom>
              <a:avLst/>
              <a:gdLst>
                <a:gd name="T0" fmla="*/ 3 w 17"/>
                <a:gd name="T1" fmla="*/ 0 h 17"/>
                <a:gd name="T2" fmla="*/ 0 w 17"/>
                <a:gd name="T3" fmla="*/ 3 h 17"/>
                <a:gd name="T4" fmla="*/ 16 w 17"/>
                <a:gd name="T5" fmla="*/ 16 h 17"/>
                <a:gd name="T6" fmla="*/ 16 w 17"/>
                <a:gd name="T7" fmla="*/ 11 h 17"/>
                <a:gd name="T8" fmla="*/ 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0" y="3"/>
                  </a:lnTo>
                  <a:lnTo>
                    <a:pt x="16" y="16"/>
                  </a:lnTo>
                  <a:lnTo>
                    <a:pt x="16" y="11"/>
                  </a:lnTo>
                  <a:lnTo>
                    <a:pt x="3" y="0"/>
                  </a:lnTo>
                </a:path>
              </a:pathLst>
            </a:custGeom>
            <a:solidFill>
              <a:srgbClr val="CCCC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grpSp>
      <p:grpSp>
        <p:nvGrpSpPr>
          <p:cNvPr id="5127" name="Group 97"/>
          <p:cNvGrpSpPr>
            <a:grpSpLocks/>
          </p:cNvGrpSpPr>
          <p:nvPr/>
        </p:nvGrpSpPr>
        <p:grpSpPr bwMode="auto">
          <a:xfrm>
            <a:off x="3082925" y="2420938"/>
            <a:ext cx="457200" cy="1063625"/>
            <a:chOff x="3023" y="1697"/>
            <a:chExt cx="222" cy="574"/>
          </a:xfrm>
        </p:grpSpPr>
        <p:sp>
          <p:nvSpPr>
            <p:cNvPr id="5220" name="Freeform 98"/>
            <p:cNvSpPr>
              <a:spLocks/>
            </p:cNvSpPr>
            <p:nvPr/>
          </p:nvSpPr>
          <p:spPr bwMode="auto">
            <a:xfrm>
              <a:off x="3027" y="1936"/>
              <a:ext cx="100" cy="84"/>
            </a:xfrm>
            <a:custGeom>
              <a:avLst/>
              <a:gdLst>
                <a:gd name="T0" fmla="*/ 8 w 100"/>
                <a:gd name="T1" fmla="*/ 0 h 84"/>
                <a:gd name="T2" fmla="*/ 47 w 100"/>
                <a:gd name="T3" fmla="*/ 11 h 84"/>
                <a:gd name="T4" fmla="*/ 58 w 100"/>
                <a:gd name="T5" fmla="*/ 19 h 84"/>
                <a:gd name="T6" fmla="*/ 77 w 100"/>
                <a:gd name="T7" fmla="*/ 31 h 84"/>
                <a:gd name="T8" fmla="*/ 94 w 100"/>
                <a:gd name="T9" fmla="*/ 37 h 84"/>
                <a:gd name="T10" fmla="*/ 94 w 100"/>
                <a:gd name="T11" fmla="*/ 45 h 84"/>
                <a:gd name="T12" fmla="*/ 97 w 100"/>
                <a:gd name="T13" fmla="*/ 51 h 84"/>
                <a:gd name="T14" fmla="*/ 98 w 100"/>
                <a:gd name="T15" fmla="*/ 55 h 84"/>
                <a:gd name="T16" fmla="*/ 99 w 100"/>
                <a:gd name="T17" fmla="*/ 62 h 84"/>
                <a:gd name="T18" fmla="*/ 99 w 100"/>
                <a:gd name="T19" fmla="*/ 71 h 84"/>
                <a:gd name="T20" fmla="*/ 96 w 100"/>
                <a:gd name="T21" fmla="*/ 74 h 84"/>
                <a:gd name="T22" fmla="*/ 92 w 100"/>
                <a:gd name="T23" fmla="*/ 75 h 84"/>
                <a:gd name="T24" fmla="*/ 70 w 100"/>
                <a:gd name="T25" fmla="*/ 82 h 84"/>
                <a:gd name="T26" fmla="*/ 59 w 100"/>
                <a:gd name="T27" fmla="*/ 83 h 84"/>
                <a:gd name="T28" fmla="*/ 43 w 100"/>
                <a:gd name="T29" fmla="*/ 82 h 84"/>
                <a:gd name="T30" fmla="*/ 23 w 100"/>
                <a:gd name="T31" fmla="*/ 77 h 84"/>
                <a:gd name="T32" fmla="*/ 13 w 100"/>
                <a:gd name="T33" fmla="*/ 74 h 84"/>
                <a:gd name="T34" fmla="*/ 6 w 100"/>
                <a:gd name="T35" fmla="*/ 65 h 84"/>
                <a:gd name="T36" fmla="*/ 0 w 100"/>
                <a:gd name="T37" fmla="*/ 44 h 84"/>
                <a:gd name="T38" fmla="*/ 3 w 100"/>
                <a:gd name="T39" fmla="*/ 10 h 84"/>
                <a:gd name="T40" fmla="*/ 4 w 100"/>
                <a:gd name="T41" fmla="*/ 0 h 84"/>
                <a:gd name="T42" fmla="*/ 8 w 100"/>
                <a:gd name="T43" fmla="*/ 0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
                <a:gd name="T67" fmla="*/ 0 h 84"/>
                <a:gd name="T68" fmla="*/ 100 w 100"/>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 h="84">
                  <a:moveTo>
                    <a:pt x="8" y="0"/>
                  </a:moveTo>
                  <a:lnTo>
                    <a:pt x="47" y="11"/>
                  </a:lnTo>
                  <a:lnTo>
                    <a:pt x="58" y="19"/>
                  </a:lnTo>
                  <a:lnTo>
                    <a:pt x="77" y="31"/>
                  </a:lnTo>
                  <a:lnTo>
                    <a:pt x="94" y="37"/>
                  </a:lnTo>
                  <a:lnTo>
                    <a:pt x="94" y="45"/>
                  </a:lnTo>
                  <a:lnTo>
                    <a:pt x="97" y="51"/>
                  </a:lnTo>
                  <a:lnTo>
                    <a:pt x="98" y="55"/>
                  </a:lnTo>
                  <a:lnTo>
                    <a:pt x="99" y="62"/>
                  </a:lnTo>
                  <a:lnTo>
                    <a:pt x="99" y="71"/>
                  </a:lnTo>
                  <a:lnTo>
                    <a:pt x="96" y="74"/>
                  </a:lnTo>
                  <a:lnTo>
                    <a:pt x="92" y="75"/>
                  </a:lnTo>
                  <a:lnTo>
                    <a:pt x="70" y="82"/>
                  </a:lnTo>
                  <a:lnTo>
                    <a:pt x="59" y="83"/>
                  </a:lnTo>
                  <a:lnTo>
                    <a:pt x="43" y="82"/>
                  </a:lnTo>
                  <a:lnTo>
                    <a:pt x="23" y="77"/>
                  </a:lnTo>
                  <a:lnTo>
                    <a:pt x="13" y="74"/>
                  </a:lnTo>
                  <a:lnTo>
                    <a:pt x="6" y="65"/>
                  </a:lnTo>
                  <a:lnTo>
                    <a:pt x="0" y="44"/>
                  </a:lnTo>
                  <a:lnTo>
                    <a:pt x="3" y="10"/>
                  </a:lnTo>
                  <a:lnTo>
                    <a:pt x="4" y="0"/>
                  </a:lnTo>
                  <a:lnTo>
                    <a:pt x="8" y="0"/>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21" name="Freeform 99"/>
            <p:cNvSpPr>
              <a:spLocks/>
            </p:cNvSpPr>
            <p:nvPr/>
          </p:nvSpPr>
          <p:spPr bwMode="auto">
            <a:xfrm>
              <a:off x="3023" y="1796"/>
              <a:ext cx="127" cy="154"/>
            </a:xfrm>
            <a:custGeom>
              <a:avLst/>
              <a:gdLst>
                <a:gd name="T0" fmla="*/ 7 w 127"/>
                <a:gd name="T1" fmla="*/ 140 h 154"/>
                <a:gd name="T2" fmla="*/ 9 w 127"/>
                <a:gd name="T3" fmla="*/ 133 h 154"/>
                <a:gd name="T4" fmla="*/ 10 w 127"/>
                <a:gd name="T5" fmla="*/ 128 h 154"/>
                <a:gd name="T6" fmla="*/ 9 w 127"/>
                <a:gd name="T7" fmla="*/ 126 h 154"/>
                <a:gd name="T8" fmla="*/ 9 w 127"/>
                <a:gd name="T9" fmla="*/ 123 h 154"/>
                <a:gd name="T10" fmla="*/ 9 w 127"/>
                <a:gd name="T11" fmla="*/ 120 h 154"/>
                <a:gd name="T12" fmla="*/ 9 w 127"/>
                <a:gd name="T13" fmla="*/ 111 h 154"/>
                <a:gd name="T14" fmla="*/ 6 w 127"/>
                <a:gd name="T15" fmla="*/ 102 h 154"/>
                <a:gd name="T16" fmla="*/ 0 w 127"/>
                <a:gd name="T17" fmla="*/ 91 h 154"/>
                <a:gd name="T18" fmla="*/ 2 w 127"/>
                <a:gd name="T19" fmla="*/ 70 h 154"/>
                <a:gd name="T20" fmla="*/ 5 w 127"/>
                <a:gd name="T21" fmla="*/ 58 h 154"/>
                <a:gd name="T22" fmla="*/ 6 w 127"/>
                <a:gd name="T23" fmla="*/ 56 h 154"/>
                <a:gd name="T24" fmla="*/ 9 w 127"/>
                <a:gd name="T25" fmla="*/ 49 h 154"/>
                <a:gd name="T26" fmla="*/ 14 w 127"/>
                <a:gd name="T27" fmla="*/ 41 h 154"/>
                <a:gd name="T28" fmla="*/ 22 w 127"/>
                <a:gd name="T29" fmla="*/ 28 h 154"/>
                <a:gd name="T30" fmla="*/ 29 w 127"/>
                <a:gd name="T31" fmla="*/ 21 h 154"/>
                <a:gd name="T32" fmla="*/ 33 w 127"/>
                <a:gd name="T33" fmla="*/ 18 h 154"/>
                <a:gd name="T34" fmla="*/ 39 w 127"/>
                <a:gd name="T35" fmla="*/ 7 h 154"/>
                <a:gd name="T36" fmla="*/ 44 w 127"/>
                <a:gd name="T37" fmla="*/ 0 h 154"/>
                <a:gd name="T38" fmla="*/ 45 w 127"/>
                <a:gd name="T39" fmla="*/ 1 h 154"/>
                <a:gd name="T40" fmla="*/ 48 w 127"/>
                <a:gd name="T41" fmla="*/ 4 h 154"/>
                <a:gd name="T42" fmla="*/ 52 w 127"/>
                <a:gd name="T43" fmla="*/ 9 h 154"/>
                <a:gd name="T44" fmla="*/ 64 w 127"/>
                <a:gd name="T45" fmla="*/ 18 h 154"/>
                <a:gd name="T46" fmla="*/ 72 w 127"/>
                <a:gd name="T47" fmla="*/ 26 h 154"/>
                <a:gd name="T48" fmla="*/ 77 w 127"/>
                <a:gd name="T49" fmla="*/ 33 h 154"/>
                <a:gd name="T50" fmla="*/ 78 w 127"/>
                <a:gd name="T51" fmla="*/ 34 h 154"/>
                <a:gd name="T52" fmla="*/ 79 w 127"/>
                <a:gd name="T53" fmla="*/ 33 h 154"/>
                <a:gd name="T54" fmla="*/ 79 w 127"/>
                <a:gd name="T55" fmla="*/ 32 h 154"/>
                <a:gd name="T56" fmla="*/ 94 w 127"/>
                <a:gd name="T57" fmla="*/ 34 h 154"/>
                <a:gd name="T58" fmla="*/ 97 w 127"/>
                <a:gd name="T59" fmla="*/ 38 h 154"/>
                <a:gd name="T60" fmla="*/ 97 w 127"/>
                <a:gd name="T61" fmla="*/ 43 h 154"/>
                <a:gd name="T62" fmla="*/ 97 w 127"/>
                <a:gd name="T63" fmla="*/ 52 h 154"/>
                <a:gd name="T64" fmla="*/ 100 w 127"/>
                <a:gd name="T65" fmla="*/ 55 h 154"/>
                <a:gd name="T66" fmla="*/ 100 w 127"/>
                <a:gd name="T67" fmla="*/ 56 h 154"/>
                <a:gd name="T68" fmla="*/ 100 w 127"/>
                <a:gd name="T69" fmla="*/ 58 h 154"/>
                <a:gd name="T70" fmla="*/ 100 w 127"/>
                <a:gd name="T71" fmla="*/ 60 h 154"/>
                <a:gd name="T72" fmla="*/ 102 w 127"/>
                <a:gd name="T73" fmla="*/ 62 h 154"/>
                <a:gd name="T74" fmla="*/ 101 w 127"/>
                <a:gd name="T75" fmla="*/ 65 h 154"/>
                <a:gd name="T76" fmla="*/ 102 w 127"/>
                <a:gd name="T77" fmla="*/ 66 h 154"/>
                <a:gd name="T78" fmla="*/ 102 w 127"/>
                <a:gd name="T79" fmla="*/ 65 h 154"/>
                <a:gd name="T80" fmla="*/ 102 w 127"/>
                <a:gd name="T81" fmla="*/ 69 h 154"/>
                <a:gd name="T82" fmla="*/ 102 w 127"/>
                <a:gd name="T83" fmla="*/ 75 h 154"/>
                <a:gd name="T84" fmla="*/ 100 w 127"/>
                <a:gd name="T85" fmla="*/ 77 h 154"/>
                <a:gd name="T86" fmla="*/ 102 w 127"/>
                <a:gd name="T87" fmla="*/ 80 h 154"/>
                <a:gd name="T88" fmla="*/ 102 w 127"/>
                <a:gd name="T89" fmla="*/ 84 h 154"/>
                <a:gd name="T90" fmla="*/ 102 w 127"/>
                <a:gd name="T91" fmla="*/ 89 h 154"/>
                <a:gd name="T92" fmla="*/ 105 w 127"/>
                <a:gd name="T93" fmla="*/ 94 h 154"/>
                <a:gd name="T94" fmla="*/ 109 w 127"/>
                <a:gd name="T95" fmla="*/ 97 h 154"/>
                <a:gd name="T96" fmla="*/ 119 w 127"/>
                <a:gd name="T97" fmla="*/ 100 h 154"/>
                <a:gd name="T98" fmla="*/ 124 w 127"/>
                <a:gd name="T99" fmla="*/ 104 h 154"/>
                <a:gd name="T100" fmla="*/ 121 w 127"/>
                <a:gd name="T101" fmla="*/ 106 h 154"/>
                <a:gd name="T102" fmla="*/ 120 w 127"/>
                <a:gd name="T103" fmla="*/ 110 h 154"/>
                <a:gd name="T104" fmla="*/ 120 w 127"/>
                <a:gd name="T105" fmla="*/ 114 h 154"/>
                <a:gd name="T106" fmla="*/ 122 w 127"/>
                <a:gd name="T107" fmla="*/ 120 h 154"/>
                <a:gd name="T108" fmla="*/ 124 w 127"/>
                <a:gd name="T109" fmla="*/ 124 h 154"/>
                <a:gd name="T110" fmla="*/ 126 w 127"/>
                <a:gd name="T111" fmla="*/ 128 h 154"/>
                <a:gd name="T112" fmla="*/ 113 w 127"/>
                <a:gd name="T113" fmla="*/ 131 h 154"/>
                <a:gd name="T114" fmla="*/ 112 w 127"/>
                <a:gd name="T115" fmla="*/ 131 h 1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
                <a:gd name="T175" fmla="*/ 0 h 154"/>
                <a:gd name="T176" fmla="*/ 127 w 127"/>
                <a:gd name="T177" fmla="*/ 154 h 1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 h="154">
                  <a:moveTo>
                    <a:pt x="102" y="143"/>
                  </a:moveTo>
                  <a:lnTo>
                    <a:pt x="52" y="153"/>
                  </a:lnTo>
                  <a:lnTo>
                    <a:pt x="38" y="149"/>
                  </a:lnTo>
                  <a:lnTo>
                    <a:pt x="22" y="145"/>
                  </a:lnTo>
                  <a:lnTo>
                    <a:pt x="7" y="140"/>
                  </a:lnTo>
                  <a:lnTo>
                    <a:pt x="7" y="138"/>
                  </a:lnTo>
                  <a:lnTo>
                    <a:pt x="8" y="137"/>
                  </a:lnTo>
                  <a:lnTo>
                    <a:pt x="8" y="136"/>
                  </a:lnTo>
                  <a:lnTo>
                    <a:pt x="9" y="134"/>
                  </a:lnTo>
                  <a:lnTo>
                    <a:pt x="9" y="133"/>
                  </a:lnTo>
                  <a:lnTo>
                    <a:pt x="9" y="132"/>
                  </a:lnTo>
                  <a:lnTo>
                    <a:pt x="10" y="131"/>
                  </a:lnTo>
                  <a:lnTo>
                    <a:pt x="10" y="129"/>
                  </a:lnTo>
                  <a:lnTo>
                    <a:pt x="10" y="128"/>
                  </a:lnTo>
                  <a:lnTo>
                    <a:pt x="9" y="128"/>
                  </a:lnTo>
                  <a:lnTo>
                    <a:pt x="9" y="127"/>
                  </a:lnTo>
                  <a:lnTo>
                    <a:pt x="9" y="126"/>
                  </a:lnTo>
                  <a:lnTo>
                    <a:pt x="9" y="125"/>
                  </a:lnTo>
                  <a:lnTo>
                    <a:pt x="9" y="124"/>
                  </a:lnTo>
                  <a:lnTo>
                    <a:pt x="9" y="123"/>
                  </a:lnTo>
                  <a:lnTo>
                    <a:pt x="9" y="122"/>
                  </a:lnTo>
                  <a:lnTo>
                    <a:pt x="9" y="121"/>
                  </a:lnTo>
                  <a:lnTo>
                    <a:pt x="9" y="120"/>
                  </a:lnTo>
                  <a:lnTo>
                    <a:pt x="9" y="118"/>
                  </a:lnTo>
                  <a:lnTo>
                    <a:pt x="9" y="117"/>
                  </a:lnTo>
                  <a:lnTo>
                    <a:pt x="9" y="115"/>
                  </a:lnTo>
                  <a:lnTo>
                    <a:pt x="9" y="114"/>
                  </a:lnTo>
                  <a:lnTo>
                    <a:pt x="9" y="111"/>
                  </a:lnTo>
                  <a:lnTo>
                    <a:pt x="9" y="110"/>
                  </a:lnTo>
                  <a:lnTo>
                    <a:pt x="9" y="109"/>
                  </a:lnTo>
                  <a:lnTo>
                    <a:pt x="8" y="106"/>
                  </a:lnTo>
                  <a:lnTo>
                    <a:pt x="6" y="104"/>
                  </a:lnTo>
                  <a:lnTo>
                    <a:pt x="6" y="102"/>
                  </a:lnTo>
                  <a:lnTo>
                    <a:pt x="4" y="100"/>
                  </a:lnTo>
                  <a:lnTo>
                    <a:pt x="4" y="97"/>
                  </a:lnTo>
                  <a:lnTo>
                    <a:pt x="2" y="95"/>
                  </a:lnTo>
                  <a:lnTo>
                    <a:pt x="1" y="93"/>
                  </a:lnTo>
                  <a:lnTo>
                    <a:pt x="0" y="91"/>
                  </a:lnTo>
                  <a:lnTo>
                    <a:pt x="0" y="87"/>
                  </a:lnTo>
                  <a:lnTo>
                    <a:pt x="1" y="83"/>
                  </a:lnTo>
                  <a:lnTo>
                    <a:pt x="1" y="78"/>
                  </a:lnTo>
                  <a:lnTo>
                    <a:pt x="1" y="75"/>
                  </a:lnTo>
                  <a:lnTo>
                    <a:pt x="2" y="70"/>
                  </a:lnTo>
                  <a:lnTo>
                    <a:pt x="3" y="66"/>
                  </a:lnTo>
                  <a:lnTo>
                    <a:pt x="4" y="62"/>
                  </a:lnTo>
                  <a:lnTo>
                    <a:pt x="4" y="58"/>
                  </a:lnTo>
                  <a:lnTo>
                    <a:pt x="5" y="58"/>
                  </a:lnTo>
                  <a:lnTo>
                    <a:pt x="5" y="57"/>
                  </a:lnTo>
                  <a:lnTo>
                    <a:pt x="6" y="57"/>
                  </a:lnTo>
                  <a:lnTo>
                    <a:pt x="6" y="56"/>
                  </a:lnTo>
                  <a:lnTo>
                    <a:pt x="6" y="55"/>
                  </a:lnTo>
                  <a:lnTo>
                    <a:pt x="7" y="54"/>
                  </a:lnTo>
                  <a:lnTo>
                    <a:pt x="8" y="52"/>
                  </a:lnTo>
                  <a:lnTo>
                    <a:pt x="9" y="51"/>
                  </a:lnTo>
                  <a:lnTo>
                    <a:pt x="9" y="49"/>
                  </a:lnTo>
                  <a:lnTo>
                    <a:pt x="10" y="49"/>
                  </a:lnTo>
                  <a:lnTo>
                    <a:pt x="11" y="47"/>
                  </a:lnTo>
                  <a:lnTo>
                    <a:pt x="11" y="46"/>
                  </a:lnTo>
                  <a:lnTo>
                    <a:pt x="12" y="44"/>
                  </a:lnTo>
                  <a:lnTo>
                    <a:pt x="14" y="41"/>
                  </a:lnTo>
                  <a:lnTo>
                    <a:pt x="16" y="39"/>
                  </a:lnTo>
                  <a:lnTo>
                    <a:pt x="17" y="36"/>
                  </a:lnTo>
                  <a:lnTo>
                    <a:pt x="19" y="34"/>
                  </a:lnTo>
                  <a:lnTo>
                    <a:pt x="21" y="31"/>
                  </a:lnTo>
                  <a:lnTo>
                    <a:pt x="22" y="28"/>
                  </a:lnTo>
                  <a:lnTo>
                    <a:pt x="24" y="26"/>
                  </a:lnTo>
                  <a:lnTo>
                    <a:pt x="26" y="24"/>
                  </a:lnTo>
                  <a:lnTo>
                    <a:pt x="26" y="22"/>
                  </a:lnTo>
                  <a:lnTo>
                    <a:pt x="28" y="22"/>
                  </a:lnTo>
                  <a:lnTo>
                    <a:pt x="29" y="21"/>
                  </a:lnTo>
                  <a:lnTo>
                    <a:pt x="30" y="20"/>
                  </a:lnTo>
                  <a:lnTo>
                    <a:pt x="31" y="19"/>
                  </a:lnTo>
                  <a:lnTo>
                    <a:pt x="32" y="18"/>
                  </a:lnTo>
                  <a:lnTo>
                    <a:pt x="33" y="18"/>
                  </a:lnTo>
                  <a:lnTo>
                    <a:pt x="34" y="15"/>
                  </a:lnTo>
                  <a:lnTo>
                    <a:pt x="35" y="13"/>
                  </a:lnTo>
                  <a:lnTo>
                    <a:pt x="36" y="11"/>
                  </a:lnTo>
                  <a:lnTo>
                    <a:pt x="37" y="9"/>
                  </a:lnTo>
                  <a:lnTo>
                    <a:pt x="39" y="7"/>
                  </a:lnTo>
                  <a:lnTo>
                    <a:pt x="40" y="4"/>
                  </a:lnTo>
                  <a:lnTo>
                    <a:pt x="42" y="2"/>
                  </a:lnTo>
                  <a:lnTo>
                    <a:pt x="43" y="0"/>
                  </a:lnTo>
                  <a:lnTo>
                    <a:pt x="44" y="0"/>
                  </a:lnTo>
                  <a:lnTo>
                    <a:pt x="44" y="1"/>
                  </a:lnTo>
                  <a:lnTo>
                    <a:pt x="45" y="1"/>
                  </a:lnTo>
                  <a:lnTo>
                    <a:pt x="46" y="1"/>
                  </a:lnTo>
                  <a:lnTo>
                    <a:pt x="47" y="2"/>
                  </a:lnTo>
                  <a:lnTo>
                    <a:pt x="47" y="3"/>
                  </a:lnTo>
                  <a:lnTo>
                    <a:pt x="47" y="4"/>
                  </a:lnTo>
                  <a:lnTo>
                    <a:pt x="48" y="4"/>
                  </a:lnTo>
                  <a:lnTo>
                    <a:pt x="48" y="5"/>
                  </a:lnTo>
                  <a:lnTo>
                    <a:pt x="49" y="6"/>
                  </a:lnTo>
                  <a:lnTo>
                    <a:pt x="49" y="7"/>
                  </a:lnTo>
                  <a:lnTo>
                    <a:pt x="50" y="7"/>
                  </a:lnTo>
                  <a:lnTo>
                    <a:pt x="52" y="9"/>
                  </a:lnTo>
                  <a:lnTo>
                    <a:pt x="54" y="11"/>
                  </a:lnTo>
                  <a:lnTo>
                    <a:pt x="57" y="12"/>
                  </a:lnTo>
                  <a:lnTo>
                    <a:pt x="59" y="14"/>
                  </a:lnTo>
                  <a:lnTo>
                    <a:pt x="62" y="16"/>
                  </a:lnTo>
                  <a:lnTo>
                    <a:pt x="64" y="18"/>
                  </a:lnTo>
                  <a:lnTo>
                    <a:pt x="67" y="19"/>
                  </a:lnTo>
                  <a:lnTo>
                    <a:pt x="69" y="21"/>
                  </a:lnTo>
                  <a:lnTo>
                    <a:pt x="70" y="22"/>
                  </a:lnTo>
                  <a:lnTo>
                    <a:pt x="71" y="24"/>
                  </a:lnTo>
                  <a:lnTo>
                    <a:pt x="72" y="26"/>
                  </a:lnTo>
                  <a:lnTo>
                    <a:pt x="72" y="27"/>
                  </a:lnTo>
                  <a:lnTo>
                    <a:pt x="74" y="29"/>
                  </a:lnTo>
                  <a:lnTo>
                    <a:pt x="74" y="30"/>
                  </a:lnTo>
                  <a:lnTo>
                    <a:pt x="75" y="32"/>
                  </a:lnTo>
                  <a:lnTo>
                    <a:pt x="77" y="33"/>
                  </a:lnTo>
                  <a:lnTo>
                    <a:pt x="77" y="34"/>
                  </a:lnTo>
                  <a:lnTo>
                    <a:pt x="78" y="34"/>
                  </a:lnTo>
                  <a:lnTo>
                    <a:pt x="79" y="34"/>
                  </a:lnTo>
                  <a:lnTo>
                    <a:pt x="79" y="33"/>
                  </a:lnTo>
                  <a:lnTo>
                    <a:pt x="79" y="32"/>
                  </a:lnTo>
                  <a:lnTo>
                    <a:pt x="85" y="31"/>
                  </a:lnTo>
                  <a:lnTo>
                    <a:pt x="91" y="30"/>
                  </a:lnTo>
                  <a:lnTo>
                    <a:pt x="94" y="33"/>
                  </a:lnTo>
                  <a:lnTo>
                    <a:pt x="94" y="34"/>
                  </a:lnTo>
                  <a:lnTo>
                    <a:pt x="95" y="35"/>
                  </a:lnTo>
                  <a:lnTo>
                    <a:pt x="96" y="36"/>
                  </a:lnTo>
                  <a:lnTo>
                    <a:pt x="96" y="37"/>
                  </a:lnTo>
                  <a:lnTo>
                    <a:pt x="97" y="38"/>
                  </a:lnTo>
                  <a:lnTo>
                    <a:pt x="97" y="39"/>
                  </a:lnTo>
                  <a:lnTo>
                    <a:pt x="97" y="41"/>
                  </a:lnTo>
                  <a:lnTo>
                    <a:pt x="97" y="42"/>
                  </a:lnTo>
                  <a:lnTo>
                    <a:pt x="97" y="43"/>
                  </a:lnTo>
                  <a:lnTo>
                    <a:pt x="97" y="46"/>
                  </a:lnTo>
                  <a:lnTo>
                    <a:pt x="97" y="47"/>
                  </a:lnTo>
                  <a:lnTo>
                    <a:pt x="97" y="49"/>
                  </a:lnTo>
                  <a:lnTo>
                    <a:pt x="97" y="51"/>
                  </a:lnTo>
                  <a:lnTo>
                    <a:pt x="97" y="52"/>
                  </a:lnTo>
                  <a:lnTo>
                    <a:pt x="98" y="52"/>
                  </a:lnTo>
                  <a:lnTo>
                    <a:pt x="98" y="53"/>
                  </a:lnTo>
                  <a:lnTo>
                    <a:pt x="98" y="54"/>
                  </a:lnTo>
                  <a:lnTo>
                    <a:pt x="99" y="54"/>
                  </a:lnTo>
                  <a:lnTo>
                    <a:pt x="100" y="55"/>
                  </a:lnTo>
                  <a:lnTo>
                    <a:pt x="100" y="56"/>
                  </a:lnTo>
                  <a:lnTo>
                    <a:pt x="100" y="57"/>
                  </a:lnTo>
                  <a:lnTo>
                    <a:pt x="100" y="58"/>
                  </a:lnTo>
                  <a:lnTo>
                    <a:pt x="100" y="59"/>
                  </a:lnTo>
                  <a:lnTo>
                    <a:pt x="100" y="60"/>
                  </a:lnTo>
                  <a:lnTo>
                    <a:pt x="101" y="60"/>
                  </a:lnTo>
                  <a:lnTo>
                    <a:pt x="102" y="61"/>
                  </a:lnTo>
                  <a:lnTo>
                    <a:pt x="102" y="62"/>
                  </a:lnTo>
                  <a:lnTo>
                    <a:pt x="102" y="63"/>
                  </a:lnTo>
                  <a:lnTo>
                    <a:pt x="101" y="63"/>
                  </a:lnTo>
                  <a:lnTo>
                    <a:pt x="101" y="64"/>
                  </a:lnTo>
                  <a:lnTo>
                    <a:pt x="101" y="65"/>
                  </a:lnTo>
                  <a:lnTo>
                    <a:pt x="101" y="66"/>
                  </a:lnTo>
                  <a:lnTo>
                    <a:pt x="102" y="66"/>
                  </a:lnTo>
                  <a:lnTo>
                    <a:pt x="102" y="65"/>
                  </a:lnTo>
                  <a:lnTo>
                    <a:pt x="102" y="66"/>
                  </a:lnTo>
                  <a:lnTo>
                    <a:pt x="102" y="68"/>
                  </a:lnTo>
                  <a:lnTo>
                    <a:pt x="102" y="69"/>
                  </a:lnTo>
                  <a:lnTo>
                    <a:pt x="102" y="71"/>
                  </a:lnTo>
                  <a:lnTo>
                    <a:pt x="102" y="72"/>
                  </a:lnTo>
                  <a:lnTo>
                    <a:pt x="102" y="73"/>
                  </a:lnTo>
                  <a:lnTo>
                    <a:pt x="102" y="75"/>
                  </a:lnTo>
                  <a:lnTo>
                    <a:pt x="101" y="75"/>
                  </a:lnTo>
                  <a:lnTo>
                    <a:pt x="101" y="77"/>
                  </a:lnTo>
                  <a:lnTo>
                    <a:pt x="100" y="77"/>
                  </a:lnTo>
                  <a:lnTo>
                    <a:pt x="100" y="78"/>
                  </a:lnTo>
                  <a:lnTo>
                    <a:pt x="100" y="79"/>
                  </a:lnTo>
                  <a:lnTo>
                    <a:pt x="101" y="80"/>
                  </a:lnTo>
                  <a:lnTo>
                    <a:pt x="102" y="80"/>
                  </a:lnTo>
                  <a:lnTo>
                    <a:pt x="102" y="81"/>
                  </a:lnTo>
                  <a:lnTo>
                    <a:pt x="102" y="82"/>
                  </a:lnTo>
                  <a:lnTo>
                    <a:pt x="102" y="83"/>
                  </a:lnTo>
                  <a:lnTo>
                    <a:pt x="102" y="84"/>
                  </a:lnTo>
                  <a:lnTo>
                    <a:pt x="102" y="85"/>
                  </a:lnTo>
                  <a:lnTo>
                    <a:pt x="102" y="86"/>
                  </a:lnTo>
                  <a:lnTo>
                    <a:pt x="102" y="87"/>
                  </a:lnTo>
                  <a:lnTo>
                    <a:pt x="102" y="88"/>
                  </a:lnTo>
                  <a:lnTo>
                    <a:pt x="102" y="89"/>
                  </a:lnTo>
                  <a:lnTo>
                    <a:pt x="102" y="90"/>
                  </a:lnTo>
                  <a:lnTo>
                    <a:pt x="102" y="92"/>
                  </a:lnTo>
                  <a:lnTo>
                    <a:pt x="104" y="92"/>
                  </a:lnTo>
                  <a:lnTo>
                    <a:pt x="105" y="94"/>
                  </a:lnTo>
                  <a:lnTo>
                    <a:pt x="106" y="94"/>
                  </a:lnTo>
                  <a:lnTo>
                    <a:pt x="107" y="95"/>
                  </a:lnTo>
                  <a:lnTo>
                    <a:pt x="108" y="96"/>
                  </a:lnTo>
                  <a:lnTo>
                    <a:pt x="109" y="97"/>
                  </a:lnTo>
                  <a:lnTo>
                    <a:pt x="111" y="97"/>
                  </a:lnTo>
                  <a:lnTo>
                    <a:pt x="113" y="97"/>
                  </a:lnTo>
                  <a:lnTo>
                    <a:pt x="115" y="98"/>
                  </a:lnTo>
                  <a:lnTo>
                    <a:pt x="117" y="100"/>
                  </a:lnTo>
                  <a:lnTo>
                    <a:pt x="119" y="100"/>
                  </a:lnTo>
                  <a:lnTo>
                    <a:pt x="121" y="101"/>
                  </a:lnTo>
                  <a:lnTo>
                    <a:pt x="122" y="103"/>
                  </a:lnTo>
                  <a:lnTo>
                    <a:pt x="125" y="103"/>
                  </a:lnTo>
                  <a:lnTo>
                    <a:pt x="124" y="103"/>
                  </a:lnTo>
                  <a:lnTo>
                    <a:pt x="124" y="104"/>
                  </a:lnTo>
                  <a:lnTo>
                    <a:pt x="123" y="104"/>
                  </a:lnTo>
                  <a:lnTo>
                    <a:pt x="122" y="105"/>
                  </a:lnTo>
                  <a:lnTo>
                    <a:pt x="121" y="106"/>
                  </a:lnTo>
                  <a:lnTo>
                    <a:pt x="120" y="106"/>
                  </a:lnTo>
                  <a:lnTo>
                    <a:pt x="120" y="107"/>
                  </a:lnTo>
                  <a:lnTo>
                    <a:pt x="120" y="108"/>
                  </a:lnTo>
                  <a:lnTo>
                    <a:pt x="120" y="109"/>
                  </a:lnTo>
                  <a:lnTo>
                    <a:pt x="120" y="110"/>
                  </a:lnTo>
                  <a:lnTo>
                    <a:pt x="120" y="111"/>
                  </a:lnTo>
                  <a:lnTo>
                    <a:pt x="120" y="112"/>
                  </a:lnTo>
                  <a:lnTo>
                    <a:pt x="119" y="114"/>
                  </a:lnTo>
                  <a:lnTo>
                    <a:pt x="120" y="114"/>
                  </a:lnTo>
                  <a:lnTo>
                    <a:pt x="120" y="116"/>
                  </a:lnTo>
                  <a:lnTo>
                    <a:pt x="120" y="117"/>
                  </a:lnTo>
                  <a:lnTo>
                    <a:pt x="121" y="118"/>
                  </a:lnTo>
                  <a:lnTo>
                    <a:pt x="122" y="119"/>
                  </a:lnTo>
                  <a:lnTo>
                    <a:pt x="122" y="120"/>
                  </a:lnTo>
                  <a:lnTo>
                    <a:pt x="122" y="121"/>
                  </a:lnTo>
                  <a:lnTo>
                    <a:pt x="123" y="122"/>
                  </a:lnTo>
                  <a:lnTo>
                    <a:pt x="123" y="123"/>
                  </a:lnTo>
                  <a:lnTo>
                    <a:pt x="124" y="123"/>
                  </a:lnTo>
                  <a:lnTo>
                    <a:pt x="124" y="124"/>
                  </a:lnTo>
                  <a:lnTo>
                    <a:pt x="125" y="125"/>
                  </a:lnTo>
                  <a:lnTo>
                    <a:pt x="125" y="126"/>
                  </a:lnTo>
                  <a:lnTo>
                    <a:pt x="125" y="127"/>
                  </a:lnTo>
                  <a:lnTo>
                    <a:pt x="126" y="128"/>
                  </a:lnTo>
                  <a:lnTo>
                    <a:pt x="122" y="131"/>
                  </a:lnTo>
                  <a:lnTo>
                    <a:pt x="113" y="132"/>
                  </a:lnTo>
                  <a:lnTo>
                    <a:pt x="113" y="131"/>
                  </a:lnTo>
                  <a:lnTo>
                    <a:pt x="112" y="131"/>
                  </a:lnTo>
                  <a:lnTo>
                    <a:pt x="105" y="131"/>
                  </a:lnTo>
                  <a:lnTo>
                    <a:pt x="105" y="137"/>
                  </a:lnTo>
                  <a:lnTo>
                    <a:pt x="106" y="142"/>
                  </a:lnTo>
                  <a:lnTo>
                    <a:pt x="102" y="143"/>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22" name="Freeform 100"/>
            <p:cNvSpPr>
              <a:spLocks/>
            </p:cNvSpPr>
            <p:nvPr/>
          </p:nvSpPr>
          <p:spPr bwMode="auto">
            <a:xfrm>
              <a:off x="3126" y="1888"/>
              <a:ext cx="24" cy="42"/>
            </a:xfrm>
            <a:custGeom>
              <a:avLst/>
              <a:gdLst>
                <a:gd name="T0" fmla="*/ 0 w 24"/>
                <a:gd name="T1" fmla="*/ 0 h 42"/>
                <a:gd name="T2" fmla="*/ 8 w 24"/>
                <a:gd name="T3" fmla="*/ 5 h 42"/>
                <a:gd name="T4" fmla="*/ 12 w 24"/>
                <a:gd name="T5" fmla="*/ 6 h 42"/>
                <a:gd name="T6" fmla="*/ 16 w 24"/>
                <a:gd name="T7" fmla="*/ 8 h 42"/>
                <a:gd name="T8" fmla="*/ 23 w 24"/>
                <a:gd name="T9" fmla="*/ 12 h 42"/>
                <a:gd name="T10" fmla="*/ 19 w 24"/>
                <a:gd name="T11" fmla="*/ 15 h 42"/>
                <a:gd name="T12" fmla="*/ 18 w 24"/>
                <a:gd name="T13" fmla="*/ 22 h 42"/>
                <a:gd name="T14" fmla="*/ 18 w 24"/>
                <a:gd name="T15" fmla="*/ 34 h 42"/>
                <a:gd name="T16" fmla="*/ 23 w 24"/>
                <a:gd name="T17" fmla="*/ 36 h 42"/>
                <a:gd name="T18" fmla="*/ 20 w 24"/>
                <a:gd name="T19" fmla="*/ 39 h 42"/>
                <a:gd name="T20" fmla="*/ 13 w 24"/>
                <a:gd name="T21" fmla="*/ 41 h 42"/>
                <a:gd name="T22" fmla="*/ 11 w 24"/>
                <a:gd name="T23" fmla="*/ 39 h 42"/>
                <a:gd name="T24" fmla="*/ 5 w 24"/>
                <a:gd name="T25" fmla="*/ 40 h 42"/>
                <a:gd name="T26" fmla="*/ 0 w 24"/>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42"/>
                <a:gd name="T44" fmla="*/ 24 w 24"/>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42">
                  <a:moveTo>
                    <a:pt x="0" y="0"/>
                  </a:moveTo>
                  <a:lnTo>
                    <a:pt x="8" y="5"/>
                  </a:lnTo>
                  <a:lnTo>
                    <a:pt x="12" y="6"/>
                  </a:lnTo>
                  <a:lnTo>
                    <a:pt x="16" y="8"/>
                  </a:lnTo>
                  <a:lnTo>
                    <a:pt x="23" y="12"/>
                  </a:lnTo>
                  <a:lnTo>
                    <a:pt x="19" y="15"/>
                  </a:lnTo>
                  <a:lnTo>
                    <a:pt x="18" y="22"/>
                  </a:lnTo>
                  <a:lnTo>
                    <a:pt x="18" y="34"/>
                  </a:lnTo>
                  <a:lnTo>
                    <a:pt x="23" y="36"/>
                  </a:lnTo>
                  <a:lnTo>
                    <a:pt x="20" y="39"/>
                  </a:lnTo>
                  <a:lnTo>
                    <a:pt x="13" y="41"/>
                  </a:lnTo>
                  <a:lnTo>
                    <a:pt x="11" y="39"/>
                  </a:lnTo>
                  <a:lnTo>
                    <a:pt x="5" y="40"/>
                  </a:lnTo>
                  <a:lnTo>
                    <a:pt x="0" y="0"/>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23" name="Freeform 101"/>
            <p:cNvSpPr>
              <a:spLocks/>
            </p:cNvSpPr>
            <p:nvPr/>
          </p:nvSpPr>
          <p:spPr bwMode="auto">
            <a:xfrm>
              <a:off x="3031" y="2156"/>
              <a:ext cx="110" cy="107"/>
            </a:xfrm>
            <a:custGeom>
              <a:avLst/>
              <a:gdLst>
                <a:gd name="T0" fmla="*/ 62 w 110"/>
                <a:gd name="T1" fmla="*/ 103 h 107"/>
                <a:gd name="T2" fmla="*/ 67 w 110"/>
                <a:gd name="T3" fmla="*/ 98 h 107"/>
                <a:gd name="T4" fmla="*/ 61 w 110"/>
                <a:gd name="T5" fmla="*/ 89 h 107"/>
                <a:gd name="T6" fmla="*/ 44 w 110"/>
                <a:gd name="T7" fmla="*/ 75 h 107"/>
                <a:gd name="T8" fmla="*/ 38 w 110"/>
                <a:gd name="T9" fmla="*/ 68 h 107"/>
                <a:gd name="T10" fmla="*/ 34 w 110"/>
                <a:gd name="T11" fmla="*/ 61 h 107"/>
                <a:gd name="T12" fmla="*/ 33 w 110"/>
                <a:gd name="T13" fmla="*/ 58 h 107"/>
                <a:gd name="T14" fmla="*/ 33 w 110"/>
                <a:gd name="T15" fmla="*/ 54 h 107"/>
                <a:gd name="T16" fmla="*/ 31 w 110"/>
                <a:gd name="T17" fmla="*/ 46 h 107"/>
                <a:gd name="T18" fmla="*/ 32 w 110"/>
                <a:gd name="T19" fmla="*/ 40 h 107"/>
                <a:gd name="T20" fmla="*/ 36 w 110"/>
                <a:gd name="T21" fmla="*/ 34 h 107"/>
                <a:gd name="T22" fmla="*/ 37 w 110"/>
                <a:gd name="T23" fmla="*/ 30 h 107"/>
                <a:gd name="T24" fmla="*/ 40 w 110"/>
                <a:gd name="T25" fmla="*/ 28 h 107"/>
                <a:gd name="T26" fmla="*/ 40 w 110"/>
                <a:gd name="T27" fmla="*/ 35 h 107"/>
                <a:gd name="T28" fmla="*/ 40 w 110"/>
                <a:gd name="T29" fmla="*/ 43 h 107"/>
                <a:gd name="T30" fmla="*/ 44 w 110"/>
                <a:gd name="T31" fmla="*/ 48 h 107"/>
                <a:gd name="T32" fmla="*/ 59 w 110"/>
                <a:gd name="T33" fmla="*/ 49 h 107"/>
                <a:gd name="T34" fmla="*/ 87 w 110"/>
                <a:gd name="T35" fmla="*/ 57 h 107"/>
                <a:gd name="T36" fmla="*/ 99 w 110"/>
                <a:gd name="T37" fmla="*/ 58 h 107"/>
                <a:gd name="T38" fmla="*/ 107 w 110"/>
                <a:gd name="T39" fmla="*/ 56 h 107"/>
                <a:gd name="T40" fmla="*/ 109 w 110"/>
                <a:gd name="T41" fmla="*/ 54 h 107"/>
                <a:gd name="T42" fmla="*/ 109 w 110"/>
                <a:gd name="T43" fmla="*/ 49 h 107"/>
                <a:gd name="T44" fmla="*/ 104 w 110"/>
                <a:gd name="T45" fmla="*/ 43 h 107"/>
                <a:gd name="T46" fmla="*/ 86 w 110"/>
                <a:gd name="T47" fmla="*/ 32 h 107"/>
                <a:gd name="T48" fmla="*/ 74 w 110"/>
                <a:gd name="T49" fmla="*/ 26 h 107"/>
                <a:gd name="T50" fmla="*/ 71 w 110"/>
                <a:gd name="T51" fmla="*/ 23 h 107"/>
                <a:gd name="T52" fmla="*/ 68 w 110"/>
                <a:gd name="T53" fmla="*/ 16 h 107"/>
                <a:gd name="T54" fmla="*/ 67 w 110"/>
                <a:gd name="T55" fmla="*/ 7 h 107"/>
                <a:gd name="T56" fmla="*/ 67 w 110"/>
                <a:gd name="T57" fmla="*/ 3 h 107"/>
                <a:gd name="T58" fmla="*/ 66 w 110"/>
                <a:gd name="T59" fmla="*/ 1 h 107"/>
                <a:gd name="T60" fmla="*/ 64 w 110"/>
                <a:gd name="T61" fmla="*/ 2 h 107"/>
                <a:gd name="T62" fmla="*/ 63 w 110"/>
                <a:gd name="T63" fmla="*/ 5 h 107"/>
                <a:gd name="T64" fmla="*/ 61 w 110"/>
                <a:gd name="T65" fmla="*/ 7 h 107"/>
                <a:gd name="T66" fmla="*/ 56 w 110"/>
                <a:gd name="T67" fmla="*/ 9 h 107"/>
                <a:gd name="T68" fmla="*/ 52 w 110"/>
                <a:gd name="T69" fmla="*/ 9 h 107"/>
                <a:gd name="T70" fmla="*/ 48 w 110"/>
                <a:gd name="T71" fmla="*/ 9 h 107"/>
                <a:gd name="T72" fmla="*/ 45 w 110"/>
                <a:gd name="T73" fmla="*/ 7 h 107"/>
                <a:gd name="T74" fmla="*/ 43 w 110"/>
                <a:gd name="T75" fmla="*/ 10 h 107"/>
                <a:gd name="T76" fmla="*/ 42 w 110"/>
                <a:gd name="T77" fmla="*/ 15 h 107"/>
                <a:gd name="T78" fmla="*/ 40 w 110"/>
                <a:gd name="T79" fmla="*/ 19 h 107"/>
                <a:gd name="T80" fmla="*/ 38 w 110"/>
                <a:gd name="T81" fmla="*/ 21 h 107"/>
                <a:gd name="T82" fmla="*/ 35 w 110"/>
                <a:gd name="T83" fmla="*/ 23 h 107"/>
                <a:gd name="T84" fmla="*/ 34 w 110"/>
                <a:gd name="T85" fmla="*/ 26 h 107"/>
                <a:gd name="T86" fmla="*/ 34 w 110"/>
                <a:gd name="T87" fmla="*/ 31 h 107"/>
                <a:gd name="T88" fmla="*/ 31 w 110"/>
                <a:gd name="T89" fmla="*/ 32 h 107"/>
                <a:gd name="T90" fmla="*/ 28 w 110"/>
                <a:gd name="T91" fmla="*/ 35 h 107"/>
                <a:gd name="T92" fmla="*/ 25 w 110"/>
                <a:gd name="T93" fmla="*/ 37 h 107"/>
                <a:gd name="T94" fmla="*/ 15 w 110"/>
                <a:gd name="T95" fmla="*/ 37 h 107"/>
                <a:gd name="T96" fmla="*/ 9 w 110"/>
                <a:gd name="T97" fmla="*/ 37 h 107"/>
                <a:gd name="T98" fmla="*/ 8 w 110"/>
                <a:gd name="T99" fmla="*/ 37 h 107"/>
                <a:gd name="T100" fmla="*/ 8 w 110"/>
                <a:gd name="T101" fmla="*/ 41 h 107"/>
                <a:gd name="T102" fmla="*/ 8 w 110"/>
                <a:gd name="T103" fmla="*/ 47 h 107"/>
                <a:gd name="T104" fmla="*/ 3 w 110"/>
                <a:gd name="T105" fmla="*/ 63 h 107"/>
                <a:gd name="T106" fmla="*/ 0 w 110"/>
                <a:gd name="T107" fmla="*/ 75 h 107"/>
                <a:gd name="T108" fmla="*/ 9 w 110"/>
                <a:gd name="T109" fmla="*/ 88 h 107"/>
                <a:gd name="T110" fmla="*/ 31 w 110"/>
                <a:gd name="T111" fmla="*/ 100 h 107"/>
                <a:gd name="T112" fmla="*/ 43 w 110"/>
                <a:gd name="T113" fmla="*/ 105 h 107"/>
                <a:gd name="T114" fmla="*/ 51 w 110"/>
                <a:gd name="T115" fmla="*/ 106 h 107"/>
                <a:gd name="T116" fmla="*/ 54 w 110"/>
                <a:gd name="T117" fmla="*/ 106 h 1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
                <a:gd name="T178" fmla="*/ 0 h 107"/>
                <a:gd name="T179" fmla="*/ 110 w 110"/>
                <a:gd name="T180" fmla="*/ 107 h 1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 h="107">
                  <a:moveTo>
                    <a:pt x="55" y="106"/>
                  </a:moveTo>
                  <a:lnTo>
                    <a:pt x="57" y="106"/>
                  </a:lnTo>
                  <a:lnTo>
                    <a:pt x="59" y="106"/>
                  </a:lnTo>
                  <a:lnTo>
                    <a:pt x="61" y="105"/>
                  </a:lnTo>
                  <a:lnTo>
                    <a:pt x="62" y="103"/>
                  </a:lnTo>
                  <a:lnTo>
                    <a:pt x="64" y="103"/>
                  </a:lnTo>
                  <a:lnTo>
                    <a:pt x="65" y="101"/>
                  </a:lnTo>
                  <a:lnTo>
                    <a:pt x="66" y="100"/>
                  </a:lnTo>
                  <a:lnTo>
                    <a:pt x="66" y="99"/>
                  </a:lnTo>
                  <a:lnTo>
                    <a:pt x="67" y="98"/>
                  </a:lnTo>
                  <a:lnTo>
                    <a:pt x="67" y="97"/>
                  </a:lnTo>
                  <a:lnTo>
                    <a:pt x="66" y="95"/>
                  </a:lnTo>
                  <a:lnTo>
                    <a:pt x="65" y="93"/>
                  </a:lnTo>
                  <a:lnTo>
                    <a:pt x="64" y="91"/>
                  </a:lnTo>
                  <a:lnTo>
                    <a:pt x="61" y="89"/>
                  </a:lnTo>
                  <a:lnTo>
                    <a:pt x="58" y="86"/>
                  </a:lnTo>
                  <a:lnTo>
                    <a:pt x="54" y="83"/>
                  </a:lnTo>
                  <a:lnTo>
                    <a:pt x="50" y="80"/>
                  </a:lnTo>
                  <a:lnTo>
                    <a:pt x="46" y="77"/>
                  </a:lnTo>
                  <a:lnTo>
                    <a:pt x="44" y="75"/>
                  </a:lnTo>
                  <a:lnTo>
                    <a:pt x="43" y="74"/>
                  </a:lnTo>
                  <a:lnTo>
                    <a:pt x="41" y="72"/>
                  </a:lnTo>
                  <a:lnTo>
                    <a:pt x="40" y="69"/>
                  </a:lnTo>
                  <a:lnTo>
                    <a:pt x="39" y="69"/>
                  </a:lnTo>
                  <a:lnTo>
                    <a:pt x="38" y="68"/>
                  </a:lnTo>
                  <a:lnTo>
                    <a:pt x="37" y="66"/>
                  </a:lnTo>
                  <a:lnTo>
                    <a:pt x="36" y="65"/>
                  </a:lnTo>
                  <a:lnTo>
                    <a:pt x="36" y="64"/>
                  </a:lnTo>
                  <a:lnTo>
                    <a:pt x="35" y="63"/>
                  </a:lnTo>
                  <a:lnTo>
                    <a:pt x="34" y="61"/>
                  </a:lnTo>
                  <a:lnTo>
                    <a:pt x="33" y="60"/>
                  </a:lnTo>
                  <a:lnTo>
                    <a:pt x="33" y="59"/>
                  </a:lnTo>
                  <a:lnTo>
                    <a:pt x="33" y="58"/>
                  </a:lnTo>
                  <a:lnTo>
                    <a:pt x="33" y="57"/>
                  </a:lnTo>
                  <a:lnTo>
                    <a:pt x="34" y="56"/>
                  </a:lnTo>
                  <a:lnTo>
                    <a:pt x="33" y="54"/>
                  </a:lnTo>
                  <a:lnTo>
                    <a:pt x="33" y="53"/>
                  </a:lnTo>
                  <a:lnTo>
                    <a:pt x="32" y="52"/>
                  </a:lnTo>
                  <a:lnTo>
                    <a:pt x="31" y="49"/>
                  </a:lnTo>
                  <a:lnTo>
                    <a:pt x="31" y="48"/>
                  </a:lnTo>
                  <a:lnTo>
                    <a:pt x="31" y="46"/>
                  </a:lnTo>
                  <a:lnTo>
                    <a:pt x="31" y="45"/>
                  </a:lnTo>
                  <a:lnTo>
                    <a:pt x="31" y="43"/>
                  </a:lnTo>
                  <a:lnTo>
                    <a:pt x="31" y="41"/>
                  </a:lnTo>
                  <a:lnTo>
                    <a:pt x="32" y="40"/>
                  </a:lnTo>
                  <a:lnTo>
                    <a:pt x="33" y="40"/>
                  </a:lnTo>
                  <a:lnTo>
                    <a:pt x="33" y="38"/>
                  </a:lnTo>
                  <a:lnTo>
                    <a:pt x="34" y="37"/>
                  </a:lnTo>
                  <a:lnTo>
                    <a:pt x="35" y="35"/>
                  </a:lnTo>
                  <a:lnTo>
                    <a:pt x="36" y="34"/>
                  </a:lnTo>
                  <a:lnTo>
                    <a:pt x="36" y="33"/>
                  </a:lnTo>
                  <a:lnTo>
                    <a:pt x="36" y="32"/>
                  </a:lnTo>
                  <a:lnTo>
                    <a:pt x="36" y="31"/>
                  </a:lnTo>
                  <a:lnTo>
                    <a:pt x="37" y="30"/>
                  </a:lnTo>
                  <a:lnTo>
                    <a:pt x="38" y="29"/>
                  </a:lnTo>
                  <a:lnTo>
                    <a:pt x="39" y="29"/>
                  </a:lnTo>
                  <a:lnTo>
                    <a:pt x="40" y="28"/>
                  </a:lnTo>
                  <a:lnTo>
                    <a:pt x="40" y="29"/>
                  </a:lnTo>
                  <a:lnTo>
                    <a:pt x="41" y="30"/>
                  </a:lnTo>
                  <a:lnTo>
                    <a:pt x="41" y="32"/>
                  </a:lnTo>
                  <a:lnTo>
                    <a:pt x="40" y="35"/>
                  </a:lnTo>
                  <a:lnTo>
                    <a:pt x="40" y="37"/>
                  </a:lnTo>
                  <a:lnTo>
                    <a:pt x="40" y="39"/>
                  </a:lnTo>
                  <a:lnTo>
                    <a:pt x="40" y="40"/>
                  </a:lnTo>
                  <a:lnTo>
                    <a:pt x="40" y="42"/>
                  </a:lnTo>
                  <a:lnTo>
                    <a:pt x="40" y="43"/>
                  </a:lnTo>
                  <a:lnTo>
                    <a:pt x="41" y="45"/>
                  </a:lnTo>
                  <a:lnTo>
                    <a:pt x="41" y="46"/>
                  </a:lnTo>
                  <a:lnTo>
                    <a:pt x="41" y="47"/>
                  </a:lnTo>
                  <a:lnTo>
                    <a:pt x="43" y="48"/>
                  </a:lnTo>
                  <a:lnTo>
                    <a:pt x="44" y="48"/>
                  </a:lnTo>
                  <a:lnTo>
                    <a:pt x="46" y="47"/>
                  </a:lnTo>
                  <a:lnTo>
                    <a:pt x="49" y="48"/>
                  </a:lnTo>
                  <a:lnTo>
                    <a:pt x="51" y="48"/>
                  </a:lnTo>
                  <a:lnTo>
                    <a:pt x="54" y="49"/>
                  </a:lnTo>
                  <a:lnTo>
                    <a:pt x="59" y="49"/>
                  </a:lnTo>
                  <a:lnTo>
                    <a:pt x="66" y="52"/>
                  </a:lnTo>
                  <a:lnTo>
                    <a:pt x="74" y="54"/>
                  </a:lnTo>
                  <a:lnTo>
                    <a:pt x="79" y="55"/>
                  </a:lnTo>
                  <a:lnTo>
                    <a:pt x="83" y="56"/>
                  </a:lnTo>
                  <a:lnTo>
                    <a:pt x="87" y="57"/>
                  </a:lnTo>
                  <a:lnTo>
                    <a:pt x="91" y="57"/>
                  </a:lnTo>
                  <a:lnTo>
                    <a:pt x="93" y="58"/>
                  </a:lnTo>
                  <a:lnTo>
                    <a:pt x="95" y="58"/>
                  </a:lnTo>
                  <a:lnTo>
                    <a:pt x="97" y="58"/>
                  </a:lnTo>
                  <a:lnTo>
                    <a:pt x="99" y="58"/>
                  </a:lnTo>
                  <a:lnTo>
                    <a:pt x="101" y="57"/>
                  </a:lnTo>
                  <a:lnTo>
                    <a:pt x="103" y="57"/>
                  </a:lnTo>
                  <a:lnTo>
                    <a:pt x="105" y="57"/>
                  </a:lnTo>
                  <a:lnTo>
                    <a:pt x="107" y="56"/>
                  </a:lnTo>
                  <a:lnTo>
                    <a:pt x="108" y="55"/>
                  </a:lnTo>
                  <a:lnTo>
                    <a:pt x="109" y="54"/>
                  </a:lnTo>
                  <a:lnTo>
                    <a:pt x="109" y="53"/>
                  </a:lnTo>
                  <a:lnTo>
                    <a:pt x="109" y="52"/>
                  </a:lnTo>
                  <a:lnTo>
                    <a:pt x="109" y="50"/>
                  </a:lnTo>
                  <a:lnTo>
                    <a:pt x="109" y="49"/>
                  </a:lnTo>
                  <a:lnTo>
                    <a:pt x="109" y="47"/>
                  </a:lnTo>
                  <a:lnTo>
                    <a:pt x="108" y="46"/>
                  </a:lnTo>
                  <a:lnTo>
                    <a:pt x="107" y="45"/>
                  </a:lnTo>
                  <a:lnTo>
                    <a:pt x="106" y="44"/>
                  </a:lnTo>
                  <a:lnTo>
                    <a:pt x="104" y="43"/>
                  </a:lnTo>
                  <a:lnTo>
                    <a:pt x="101" y="41"/>
                  </a:lnTo>
                  <a:lnTo>
                    <a:pt x="97" y="39"/>
                  </a:lnTo>
                  <a:lnTo>
                    <a:pt x="93" y="37"/>
                  </a:lnTo>
                  <a:lnTo>
                    <a:pt x="89" y="34"/>
                  </a:lnTo>
                  <a:lnTo>
                    <a:pt x="86" y="32"/>
                  </a:lnTo>
                  <a:lnTo>
                    <a:pt x="82" y="30"/>
                  </a:lnTo>
                  <a:lnTo>
                    <a:pt x="78" y="28"/>
                  </a:lnTo>
                  <a:lnTo>
                    <a:pt x="74" y="26"/>
                  </a:lnTo>
                  <a:lnTo>
                    <a:pt x="74" y="25"/>
                  </a:lnTo>
                  <a:lnTo>
                    <a:pt x="73" y="25"/>
                  </a:lnTo>
                  <a:lnTo>
                    <a:pt x="72" y="24"/>
                  </a:lnTo>
                  <a:lnTo>
                    <a:pt x="72" y="23"/>
                  </a:lnTo>
                  <a:lnTo>
                    <a:pt x="71" y="23"/>
                  </a:lnTo>
                  <a:lnTo>
                    <a:pt x="70" y="21"/>
                  </a:lnTo>
                  <a:lnTo>
                    <a:pt x="69" y="20"/>
                  </a:lnTo>
                  <a:lnTo>
                    <a:pt x="69" y="18"/>
                  </a:lnTo>
                  <a:lnTo>
                    <a:pt x="68" y="16"/>
                  </a:lnTo>
                  <a:lnTo>
                    <a:pt x="67" y="14"/>
                  </a:lnTo>
                  <a:lnTo>
                    <a:pt x="67" y="11"/>
                  </a:lnTo>
                  <a:lnTo>
                    <a:pt x="67" y="9"/>
                  </a:lnTo>
                  <a:lnTo>
                    <a:pt x="67" y="8"/>
                  </a:lnTo>
                  <a:lnTo>
                    <a:pt x="67" y="7"/>
                  </a:lnTo>
                  <a:lnTo>
                    <a:pt x="67" y="6"/>
                  </a:lnTo>
                  <a:lnTo>
                    <a:pt x="67" y="5"/>
                  </a:lnTo>
                  <a:lnTo>
                    <a:pt x="67" y="4"/>
                  </a:lnTo>
                  <a:lnTo>
                    <a:pt x="67" y="3"/>
                  </a:lnTo>
                  <a:lnTo>
                    <a:pt x="67" y="1"/>
                  </a:lnTo>
                  <a:lnTo>
                    <a:pt x="67" y="0"/>
                  </a:lnTo>
                  <a:lnTo>
                    <a:pt x="66" y="1"/>
                  </a:lnTo>
                  <a:lnTo>
                    <a:pt x="65" y="2"/>
                  </a:lnTo>
                  <a:lnTo>
                    <a:pt x="64" y="2"/>
                  </a:lnTo>
                  <a:lnTo>
                    <a:pt x="64" y="3"/>
                  </a:lnTo>
                  <a:lnTo>
                    <a:pt x="63" y="4"/>
                  </a:lnTo>
                  <a:lnTo>
                    <a:pt x="63" y="5"/>
                  </a:lnTo>
                  <a:lnTo>
                    <a:pt x="63" y="6"/>
                  </a:lnTo>
                  <a:lnTo>
                    <a:pt x="62" y="6"/>
                  </a:lnTo>
                  <a:lnTo>
                    <a:pt x="62" y="7"/>
                  </a:lnTo>
                  <a:lnTo>
                    <a:pt x="61" y="7"/>
                  </a:lnTo>
                  <a:lnTo>
                    <a:pt x="59" y="7"/>
                  </a:lnTo>
                  <a:lnTo>
                    <a:pt x="59" y="8"/>
                  </a:lnTo>
                  <a:lnTo>
                    <a:pt x="58" y="8"/>
                  </a:lnTo>
                  <a:lnTo>
                    <a:pt x="57" y="8"/>
                  </a:lnTo>
                  <a:lnTo>
                    <a:pt x="56" y="9"/>
                  </a:lnTo>
                  <a:lnTo>
                    <a:pt x="55" y="9"/>
                  </a:lnTo>
                  <a:lnTo>
                    <a:pt x="54" y="9"/>
                  </a:lnTo>
                  <a:lnTo>
                    <a:pt x="53" y="9"/>
                  </a:lnTo>
                  <a:lnTo>
                    <a:pt x="52" y="9"/>
                  </a:lnTo>
                  <a:lnTo>
                    <a:pt x="51" y="9"/>
                  </a:lnTo>
                  <a:lnTo>
                    <a:pt x="50" y="9"/>
                  </a:lnTo>
                  <a:lnTo>
                    <a:pt x="49" y="9"/>
                  </a:lnTo>
                  <a:lnTo>
                    <a:pt x="48" y="9"/>
                  </a:lnTo>
                  <a:lnTo>
                    <a:pt x="47" y="9"/>
                  </a:lnTo>
                  <a:lnTo>
                    <a:pt x="47" y="8"/>
                  </a:lnTo>
                  <a:lnTo>
                    <a:pt x="46" y="8"/>
                  </a:lnTo>
                  <a:lnTo>
                    <a:pt x="46" y="7"/>
                  </a:lnTo>
                  <a:lnTo>
                    <a:pt x="45" y="7"/>
                  </a:lnTo>
                  <a:lnTo>
                    <a:pt x="44" y="6"/>
                  </a:lnTo>
                  <a:lnTo>
                    <a:pt x="44" y="7"/>
                  </a:lnTo>
                  <a:lnTo>
                    <a:pt x="44" y="9"/>
                  </a:lnTo>
                  <a:lnTo>
                    <a:pt x="43" y="10"/>
                  </a:lnTo>
                  <a:lnTo>
                    <a:pt x="43" y="11"/>
                  </a:lnTo>
                  <a:lnTo>
                    <a:pt x="43" y="12"/>
                  </a:lnTo>
                  <a:lnTo>
                    <a:pt x="42" y="13"/>
                  </a:lnTo>
                  <a:lnTo>
                    <a:pt x="42" y="14"/>
                  </a:lnTo>
                  <a:lnTo>
                    <a:pt x="42" y="15"/>
                  </a:lnTo>
                  <a:lnTo>
                    <a:pt x="41" y="16"/>
                  </a:lnTo>
                  <a:lnTo>
                    <a:pt x="41" y="17"/>
                  </a:lnTo>
                  <a:lnTo>
                    <a:pt x="40" y="18"/>
                  </a:lnTo>
                  <a:lnTo>
                    <a:pt x="40" y="19"/>
                  </a:lnTo>
                  <a:lnTo>
                    <a:pt x="39" y="20"/>
                  </a:lnTo>
                  <a:lnTo>
                    <a:pt x="39" y="21"/>
                  </a:lnTo>
                  <a:lnTo>
                    <a:pt x="38" y="21"/>
                  </a:lnTo>
                  <a:lnTo>
                    <a:pt x="37" y="22"/>
                  </a:lnTo>
                  <a:lnTo>
                    <a:pt x="36" y="22"/>
                  </a:lnTo>
                  <a:lnTo>
                    <a:pt x="36" y="23"/>
                  </a:lnTo>
                  <a:lnTo>
                    <a:pt x="35" y="23"/>
                  </a:lnTo>
                  <a:lnTo>
                    <a:pt x="34" y="23"/>
                  </a:lnTo>
                  <a:lnTo>
                    <a:pt x="34" y="25"/>
                  </a:lnTo>
                  <a:lnTo>
                    <a:pt x="34" y="26"/>
                  </a:lnTo>
                  <a:lnTo>
                    <a:pt x="34" y="27"/>
                  </a:lnTo>
                  <a:lnTo>
                    <a:pt x="34" y="29"/>
                  </a:lnTo>
                  <a:lnTo>
                    <a:pt x="34" y="30"/>
                  </a:lnTo>
                  <a:lnTo>
                    <a:pt x="34" y="31"/>
                  </a:lnTo>
                  <a:lnTo>
                    <a:pt x="33" y="31"/>
                  </a:lnTo>
                  <a:lnTo>
                    <a:pt x="33" y="32"/>
                  </a:lnTo>
                  <a:lnTo>
                    <a:pt x="32" y="32"/>
                  </a:lnTo>
                  <a:lnTo>
                    <a:pt x="31" y="32"/>
                  </a:lnTo>
                  <a:lnTo>
                    <a:pt x="31" y="33"/>
                  </a:lnTo>
                  <a:lnTo>
                    <a:pt x="30" y="33"/>
                  </a:lnTo>
                  <a:lnTo>
                    <a:pt x="30" y="34"/>
                  </a:lnTo>
                  <a:lnTo>
                    <a:pt x="29" y="34"/>
                  </a:lnTo>
                  <a:lnTo>
                    <a:pt x="28" y="35"/>
                  </a:lnTo>
                  <a:lnTo>
                    <a:pt x="27" y="36"/>
                  </a:lnTo>
                  <a:lnTo>
                    <a:pt x="26" y="37"/>
                  </a:lnTo>
                  <a:lnTo>
                    <a:pt x="25" y="37"/>
                  </a:lnTo>
                  <a:lnTo>
                    <a:pt x="23" y="37"/>
                  </a:lnTo>
                  <a:lnTo>
                    <a:pt x="21" y="37"/>
                  </a:lnTo>
                  <a:lnTo>
                    <a:pt x="19" y="37"/>
                  </a:lnTo>
                  <a:lnTo>
                    <a:pt x="17" y="37"/>
                  </a:lnTo>
                  <a:lnTo>
                    <a:pt x="15" y="37"/>
                  </a:lnTo>
                  <a:lnTo>
                    <a:pt x="13" y="37"/>
                  </a:lnTo>
                  <a:lnTo>
                    <a:pt x="11" y="37"/>
                  </a:lnTo>
                  <a:lnTo>
                    <a:pt x="10" y="37"/>
                  </a:lnTo>
                  <a:lnTo>
                    <a:pt x="9" y="37"/>
                  </a:lnTo>
                  <a:lnTo>
                    <a:pt x="8" y="37"/>
                  </a:lnTo>
                  <a:lnTo>
                    <a:pt x="8" y="39"/>
                  </a:lnTo>
                  <a:lnTo>
                    <a:pt x="8" y="40"/>
                  </a:lnTo>
                  <a:lnTo>
                    <a:pt x="8" y="41"/>
                  </a:lnTo>
                  <a:lnTo>
                    <a:pt x="8" y="42"/>
                  </a:lnTo>
                  <a:lnTo>
                    <a:pt x="8" y="43"/>
                  </a:lnTo>
                  <a:lnTo>
                    <a:pt x="8" y="44"/>
                  </a:lnTo>
                  <a:lnTo>
                    <a:pt x="8" y="45"/>
                  </a:lnTo>
                  <a:lnTo>
                    <a:pt x="8" y="47"/>
                  </a:lnTo>
                  <a:lnTo>
                    <a:pt x="8" y="49"/>
                  </a:lnTo>
                  <a:lnTo>
                    <a:pt x="7" y="52"/>
                  </a:lnTo>
                  <a:lnTo>
                    <a:pt x="6" y="54"/>
                  </a:lnTo>
                  <a:lnTo>
                    <a:pt x="5" y="58"/>
                  </a:lnTo>
                  <a:lnTo>
                    <a:pt x="3" y="63"/>
                  </a:lnTo>
                  <a:lnTo>
                    <a:pt x="3" y="66"/>
                  </a:lnTo>
                  <a:lnTo>
                    <a:pt x="2" y="68"/>
                  </a:lnTo>
                  <a:lnTo>
                    <a:pt x="1" y="70"/>
                  </a:lnTo>
                  <a:lnTo>
                    <a:pt x="1" y="73"/>
                  </a:lnTo>
                  <a:lnTo>
                    <a:pt x="0" y="75"/>
                  </a:lnTo>
                  <a:lnTo>
                    <a:pt x="0" y="77"/>
                  </a:lnTo>
                  <a:lnTo>
                    <a:pt x="0" y="80"/>
                  </a:lnTo>
                  <a:lnTo>
                    <a:pt x="1" y="83"/>
                  </a:lnTo>
                  <a:lnTo>
                    <a:pt x="5" y="86"/>
                  </a:lnTo>
                  <a:lnTo>
                    <a:pt x="9" y="88"/>
                  </a:lnTo>
                  <a:lnTo>
                    <a:pt x="13" y="90"/>
                  </a:lnTo>
                  <a:lnTo>
                    <a:pt x="17" y="92"/>
                  </a:lnTo>
                  <a:lnTo>
                    <a:pt x="21" y="95"/>
                  </a:lnTo>
                  <a:lnTo>
                    <a:pt x="26" y="97"/>
                  </a:lnTo>
                  <a:lnTo>
                    <a:pt x="31" y="100"/>
                  </a:lnTo>
                  <a:lnTo>
                    <a:pt x="35" y="103"/>
                  </a:lnTo>
                  <a:lnTo>
                    <a:pt x="37" y="103"/>
                  </a:lnTo>
                  <a:lnTo>
                    <a:pt x="39" y="104"/>
                  </a:lnTo>
                  <a:lnTo>
                    <a:pt x="41" y="105"/>
                  </a:lnTo>
                  <a:lnTo>
                    <a:pt x="43" y="105"/>
                  </a:lnTo>
                  <a:lnTo>
                    <a:pt x="44" y="105"/>
                  </a:lnTo>
                  <a:lnTo>
                    <a:pt x="46" y="106"/>
                  </a:lnTo>
                  <a:lnTo>
                    <a:pt x="49" y="106"/>
                  </a:lnTo>
                  <a:lnTo>
                    <a:pt x="51" y="106"/>
                  </a:lnTo>
                  <a:lnTo>
                    <a:pt x="52" y="106"/>
                  </a:lnTo>
                  <a:lnTo>
                    <a:pt x="53" y="106"/>
                  </a:lnTo>
                  <a:lnTo>
                    <a:pt x="54" y="106"/>
                  </a:lnTo>
                  <a:lnTo>
                    <a:pt x="55" y="106"/>
                  </a:lnTo>
                </a:path>
              </a:pathLst>
            </a:custGeom>
            <a:solidFill>
              <a:srgbClr val="3333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24" name="Freeform 102"/>
            <p:cNvSpPr>
              <a:spLocks/>
            </p:cNvSpPr>
            <p:nvPr/>
          </p:nvSpPr>
          <p:spPr bwMode="auto">
            <a:xfrm>
              <a:off x="3069" y="2245"/>
              <a:ext cx="17" cy="17"/>
            </a:xfrm>
            <a:custGeom>
              <a:avLst/>
              <a:gdLst>
                <a:gd name="T0" fmla="*/ 9 w 17"/>
                <a:gd name="T1" fmla="*/ 14 h 17"/>
                <a:gd name="T2" fmla="*/ 10 w 17"/>
                <a:gd name="T3" fmla="*/ 14 h 17"/>
                <a:gd name="T4" fmla="*/ 11 w 17"/>
                <a:gd name="T5" fmla="*/ 12 h 17"/>
                <a:gd name="T6" fmla="*/ 12 w 17"/>
                <a:gd name="T7" fmla="*/ 12 h 17"/>
                <a:gd name="T8" fmla="*/ 12 w 17"/>
                <a:gd name="T9" fmla="*/ 9 h 17"/>
                <a:gd name="T10" fmla="*/ 13 w 17"/>
                <a:gd name="T11" fmla="*/ 7 h 17"/>
                <a:gd name="T12" fmla="*/ 14 w 17"/>
                <a:gd name="T13" fmla="*/ 7 h 17"/>
                <a:gd name="T14" fmla="*/ 15 w 17"/>
                <a:gd name="T15" fmla="*/ 5 h 17"/>
                <a:gd name="T16" fmla="*/ 16 w 17"/>
                <a:gd name="T17" fmla="*/ 5 h 17"/>
                <a:gd name="T18" fmla="*/ 16 w 17"/>
                <a:gd name="T19" fmla="*/ 5 h 17"/>
                <a:gd name="T20" fmla="*/ 15 w 17"/>
                <a:gd name="T21" fmla="*/ 5 h 17"/>
                <a:gd name="T22" fmla="*/ 14 w 17"/>
                <a:gd name="T23" fmla="*/ 2 h 17"/>
                <a:gd name="T24" fmla="*/ 13 w 17"/>
                <a:gd name="T25" fmla="*/ 2 h 17"/>
                <a:gd name="T26" fmla="*/ 12 w 17"/>
                <a:gd name="T27" fmla="*/ 0 h 17"/>
                <a:gd name="T28" fmla="*/ 11 w 17"/>
                <a:gd name="T29" fmla="*/ 0 h 17"/>
                <a:gd name="T30" fmla="*/ 10 w 17"/>
                <a:gd name="T31" fmla="*/ 0 h 17"/>
                <a:gd name="T32" fmla="*/ 9 w 17"/>
                <a:gd name="T33" fmla="*/ 0 h 17"/>
                <a:gd name="T34" fmla="*/ 8 w 17"/>
                <a:gd name="T35" fmla="*/ 0 h 17"/>
                <a:gd name="T36" fmla="*/ 7 w 17"/>
                <a:gd name="T37" fmla="*/ 0 h 17"/>
                <a:gd name="T38" fmla="*/ 5 w 17"/>
                <a:gd name="T39" fmla="*/ 2 h 17"/>
                <a:gd name="T40" fmla="*/ 4 w 17"/>
                <a:gd name="T41" fmla="*/ 5 h 17"/>
                <a:gd name="T42" fmla="*/ 2 w 17"/>
                <a:gd name="T43" fmla="*/ 7 h 17"/>
                <a:gd name="T44" fmla="*/ 1 w 17"/>
                <a:gd name="T45" fmla="*/ 9 h 17"/>
                <a:gd name="T46" fmla="*/ 1 w 17"/>
                <a:gd name="T47" fmla="*/ 12 h 17"/>
                <a:gd name="T48" fmla="*/ 0 w 17"/>
                <a:gd name="T49" fmla="*/ 14 h 17"/>
                <a:gd name="T50" fmla="*/ 0 w 17"/>
                <a:gd name="T51" fmla="*/ 14 h 17"/>
                <a:gd name="T52" fmla="*/ 1 w 17"/>
                <a:gd name="T53" fmla="*/ 16 h 17"/>
                <a:gd name="T54" fmla="*/ 2 w 17"/>
                <a:gd name="T55" fmla="*/ 16 h 17"/>
                <a:gd name="T56" fmla="*/ 3 w 17"/>
                <a:gd name="T57" fmla="*/ 16 h 17"/>
                <a:gd name="T58" fmla="*/ 4 w 17"/>
                <a:gd name="T59" fmla="*/ 16 h 17"/>
                <a:gd name="T60" fmla="*/ 4 w 17"/>
                <a:gd name="T61" fmla="*/ 16 h 17"/>
                <a:gd name="T62" fmla="*/ 5 w 17"/>
                <a:gd name="T63" fmla="*/ 16 h 17"/>
                <a:gd name="T64" fmla="*/ 7 w 17"/>
                <a:gd name="T65" fmla="*/ 14 h 17"/>
                <a:gd name="T66" fmla="*/ 8 w 17"/>
                <a:gd name="T67" fmla="*/ 14 h 17"/>
                <a:gd name="T68" fmla="*/ 9 w 17"/>
                <a:gd name="T69" fmla="*/ 14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
                <a:gd name="T106" fmla="*/ 0 h 17"/>
                <a:gd name="T107" fmla="*/ 17 w 17"/>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 h="17">
                  <a:moveTo>
                    <a:pt x="9" y="14"/>
                  </a:moveTo>
                  <a:lnTo>
                    <a:pt x="10" y="14"/>
                  </a:lnTo>
                  <a:lnTo>
                    <a:pt x="11" y="12"/>
                  </a:lnTo>
                  <a:lnTo>
                    <a:pt x="12" y="12"/>
                  </a:lnTo>
                  <a:lnTo>
                    <a:pt x="12" y="9"/>
                  </a:lnTo>
                  <a:lnTo>
                    <a:pt x="13" y="7"/>
                  </a:lnTo>
                  <a:lnTo>
                    <a:pt x="14" y="7"/>
                  </a:lnTo>
                  <a:lnTo>
                    <a:pt x="15" y="5"/>
                  </a:lnTo>
                  <a:lnTo>
                    <a:pt x="16" y="5"/>
                  </a:lnTo>
                  <a:lnTo>
                    <a:pt x="15" y="5"/>
                  </a:lnTo>
                  <a:lnTo>
                    <a:pt x="14" y="2"/>
                  </a:lnTo>
                  <a:lnTo>
                    <a:pt x="13" y="2"/>
                  </a:lnTo>
                  <a:lnTo>
                    <a:pt x="12" y="0"/>
                  </a:lnTo>
                  <a:lnTo>
                    <a:pt x="11" y="0"/>
                  </a:lnTo>
                  <a:lnTo>
                    <a:pt x="10" y="0"/>
                  </a:lnTo>
                  <a:lnTo>
                    <a:pt x="9" y="0"/>
                  </a:lnTo>
                  <a:lnTo>
                    <a:pt x="8" y="0"/>
                  </a:lnTo>
                  <a:lnTo>
                    <a:pt x="7" y="0"/>
                  </a:lnTo>
                  <a:lnTo>
                    <a:pt x="5" y="2"/>
                  </a:lnTo>
                  <a:lnTo>
                    <a:pt x="4" y="5"/>
                  </a:lnTo>
                  <a:lnTo>
                    <a:pt x="2" y="7"/>
                  </a:lnTo>
                  <a:lnTo>
                    <a:pt x="1" y="9"/>
                  </a:lnTo>
                  <a:lnTo>
                    <a:pt x="1" y="12"/>
                  </a:lnTo>
                  <a:lnTo>
                    <a:pt x="0" y="14"/>
                  </a:lnTo>
                  <a:lnTo>
                    <a:pt x="1" y="16"/>
                  </a:lnTo>
                  <a:lnTo>
                    <a:pt x="2" y="16"/>
                  </a:lnTo>
                  <a:lnTo>
                    <a:pt x="3" y="16"/>
                  </a:lnTo>
                  <a:lnTo>
                    <a:pt x="4" y="16"/>
                  </a:lnTo>
                  <a:lnTo>
                    <a:pt x="5" y="16"/>
                  </a:lnTo>
                  <a:lnTo>
                    <a:pt x="7" y="14"/>
                  </a:lnTo>
                  <a:lnTo>
                    <a:pt x="8" y="14"/>
                  </a:lnTo>
                  <a:lnTo>
                    <a:pt x="9" y="14"/>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25" name="Freeform 103"/>
            <p:cNvSpPr>
              <a:spLocks/>
            </p:cNvSpPr>
            <p:nvPr/>
          </p:nvSpPr>
          <p:spPr bwMode="auto">
            <a:xfrm>
              <a:off x="3070" y="1744"/>
              <a:ext cx="69" cy="82"/>
            </a:xfrm>
            <a:custGeom>
              <a:avLst/>
              <a:gdLst>
                <a:gd name="T0" fmla="*/ 42 w 69"/>
                <a:gd name="T1" fmla="*/ 81 h 82"/>
                <a:gd name="T2" fmla="*/ 46 w 69"/>
                <a:gd name="T3" fmla="*/ 81 h 82"/>
                <a:gd name="T4" fmla="*/ 49 w 69"/>
                <a:gd name="T5" fmla="*/ 78 h 82"/>
                <a:gd name="T6" fmla="*/ 49 w 69"/>
                <a:gd name="T7" fmla="*/ 74 h 82"/>
                <a:gd name="T8" fmla="*/ 52 w 69"/>
                <a:gd name="T9" fmla="*/ 72 h 82"/>
                <a:gd name="T10" fmla="*/ 52 w 69"/>
                <a:gd name="T11" fmla="*/ 68 h 82"/>
                <a:gd name="T12" fmla="*/ 54 w 69"/>
                <a:gd name="T13" fmla="*/ 65 h 82"/>
                <a:gd name="T14" fmla="*/ 58 w 69"/>
                <a:gd name="T15" fmla="*/ 63 h 82"/>
                <a:gd name="T16" fmla="*/ 60 w 69"/>
                <a:gd name="T17" fmla="*/ 62 h 82"/>
                <a:gd name="T18" fmla="*/ 59 w 69"/>
                <a:gd name="T19" fmla="*/ 50 h 82"/>
                <a:gd name="T20" fmla="*/ 62 w 69"/>
                <a:gd name="T21" fmla="*/ 47 h 82"/>
                <a:gd name="T22" fmla="*/ 68 w 69"/>
                <a:gd name="T23" fmla="*/ 37 h 82"/>
                <a:gd name="T24" fmla="*/ 64 w 69"/>
                <a:gd name="T25" fmla="*/ 15 h 82"/>
                <a:gd name="T26" fmla="*/ 49 w 69"/>
                <a:gd name="T27" fmla="*/ 2 h 82"/>
                <a:gd name="T28" fmla="*/ 34 w 69"/>
                <a:gd name="T29" fmla="*/ 0 h 82"/>
                <a:gd name="T30" fmla="*/ 20 w 69"/>
                <a:gd name="T31" fmla="*/ 2 h 82"/>
                <a:gd name="T32" fmla="*/ 10 w 69"/>
                <a:gd name="T33" fmla="*/ 9 h 82"/>
                <a:gd name="T34" fmla="*/ 5 w 69"/>
                <a:gd name="T35" fmla="*/ 20 h 82"/>
                <a:gd name="T36" fmla="*/ 0 w 69"/>
                <a:gd name="T37" fmla="*/ 36 h 82"/>
                <a:gd name="T38" fmla="*/ 5 w 69"/>
                <a:gd name="T39" fmla="*/ 48 h 82"/>
                <a:gd name="T40" fmla="*/ 3 w 69"/>
                <a:gd name="T41" fmla="*/ 53 h 82"/>
                <a:gd name="T42" fmla="*/ 25 w 69"/>
                <a:gd name="T43" fmla="*/ 71 h 82"/>
                <a:gd name="T44" fmla="*/ 42 w 69"/>
                <a:gd name="T45" fmla="*/ 81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82"/>
                <a:gd name="T71" fmla="*/ 69 w 69"/>
                <a:gd name="T72" fmla="*/ 82 h 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82">
                  <a:moveTo>
                    <a:pt x="42" y="81"/>
                  </a:moveTo>
                  <a:lnTo>
                    <a:pt x="46" y="81"/>
                  </a:lnTo>
                  <a:lnTo>
                    <a:pt x="49" y="78"/>
                  </a:lnTo>
                  <a:lnTo>
                    <a:pt x="49" y="74"/>
                  </a:lnTo>
                  <a:lnTo>
                    <a:pt x="52" y="72"/>
                  </a:lnTo>
                  <a:lnTo>
                    <a:pt x="52" y="68"/>
                  </a:lnTo>
                  <a:lnTo>
                    <a:pt x="54" y="65"/>
                  </a:lnTo>
                  <a:lnTo>
                    <a:pt x="58" y="63"/>
                  </a:lnTo>
                  <a:lnTo>
                    <a:pt x="60" y="62"/>
                  </a:lnTo>
                  <a:lnTo>
                    <a:pt x="59" y="50"/>
                  </a:lnTo>
                  <a:lnTo>
                    <a:pt x="62" y="47"/>
                  </a:lnTo>
                  <a:lnTo>
                    <a:pt x="68" y="37"/>
                  </a:lnTo>
                  <a:lnTo>
                    <a:pt x="64" y="15"/>
                  </a:lnTo>
                  <a:lnTo>
                    <a:pt x="49" y="2"/>
                  </a:lnTo>
                  <a:lnTo>
                    <a:pt x="34" y="0"/>
                  </a:lnTo>
                  <a:lnTo>
                    <a:pt x="20" y="2"/>
                  </a:lnTo>
                  <a:lnTo>
                    <a:pt x="10" y="9"/>
                  </a:lnTo>
                  <a:lnTo>
                    <a:pt x="5" y="20"/>
                  </a:lnTo>
                  <a:lnTo>
                    <a:pt x="0" y="36"/>
                  </a:lnTo>
                  <a:lnTo>
                    <a:pt x="5" y="48"/>
                  </a:lnTo>
                  <a:lnTo>
                    <a:pt x="3" y="53"/>
                  </a:lnTo>
                  <a:lnTo>
                    <a:pt x="25" y="71"/>
                  </a:lnTo>
                  <a:lnTo>
                    <a:pt x="42" y="81"/>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26" name="Freeform 104"/>
            <p:cNvSpPr>
              <a:spLocks/>
            </p:cNvSpPr>
            <p:nvPr/>
          </p:nvSpPr>
          <p:spPr bwMode="auto">
            <a:xfrm>
              <a:off x="3063" y="1796"/>
              <a:ext cx="53" cy="38"/>
            </a:xfrm>
            <a:custGeom>
              <a:avLst/>
              <a:gdLst>
                <a:gd name="T0" fmla="*/ 40 w 53"/>
                <a:gd name="T1" fmla="*/ 37 h 38"/>
                <a:gd name="T2" fmla="*/ 44 w 53"/>
                <a:gd name="T3" fmla="*/ 34 h 38"/>
                <a:gd name="T4" fmla="*/ 52 w 53"/>
                <a:gd name="T5" fmla="*/ 30 h 38"/>
                <a:gd name="T6" fmla="*/ 43 w 53"/>
                <a:gd name="T7" fmla="*/ 24 h 38"/>
                <a:gd name="T8" fmla="*/ 31 w 53"/>
                <a:gd name="T9" fmla="*/ 17 h 38"/>
                <a:gd name="T10" fmla="*/ 9 w 53"/>
                <a:gd name="T11" fmla="*/ 0 h 38"/>
                <a:gd name="T12" fmla="*/ 1 w 53"/>
                <a:gd name="T13" fmla="*/ 6 h 38"/>
                <a:gd name="T14" fmla="*/ 0 w 53"/>
                <a:gd name="T15" fmla="*/ 7 h 38"/>
                <a:gd name="T16" fmla="*/ 2 w 53"/>
                <a:gd name="T17" fmla="*/ 12 h 38"/>
                <a:gd name="T18" fmla="*/ 1 w 53"/>
                <a:gd name="T19" fmla="*/ 14 h 38"/>
                <a:gd name="T20" fmla="*/ 14 w 53"/>
                <a:gd name="T21" fmla="*/ 16 h 38"/>
                <a:gd name="T22" fmla="*/ 24 w 53"/>
                <a:gd name="T23" fmla="*/ 20 h 38"/>
                <a:gd name="T24" fmla="*/ 29 w 53"/>
                <a:gd name="T25" fmla="*/ 23 h 38"/>
                <a:gd name="T26" fmla="*/ 38 w 53"/>
                <a:gd name="T27" fmla="*/ 35 h 38"/>
                <a:gd name="T28" fmla="*/ 40 w 53"/>
                <a:gd name="T29" fmla="*/ 37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38"/>
                <a:gd name="T47" fmla="*/ 53 w 53"/>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38">
                  <a:moveTo>
                    <a:pt x="40" y="37"/>
                  </a:moveTo>
                  <a:lnTo>
                    <a:pt x="44" y="34"/>
                  </a:lnTo>
                  <a:lnTo>
                    <a:pt x="52" y="30"/>
                  </a:lnTo>
                  <a:lnTo>
                    <a:pt x="43" y="24"/>
                  </a:lnTo>
                  <a:lnTo>
                    <a:pt x="31" y="17"/>
                  </a:lnTo>
                  <a:lnTo>
                    <a:pt x="9" y="0"/>
                  </a:lnTo>
                  <a:lnTo>
                    <a:pt x="1" y="6"/>
                  </a:lnTo>
                  <a:lnTo>
                    <a:pt x="0" y="7"/>
                  </a:lnTo>
                  <a:lnTo>
                    <a:pt x="2" y="12"/>
                  </a:lnTo>
                  <a:lnTo>
                    <a:pt x="1" y="14"/>
                  </a:lnTo>
                  <a:lnTo>
                    <a:pt x="14" y="16"/>
                  </a:lnTo>
                  <a:lnTo>
                    <a:pt x="24" y="20"/>
                  </a:lnTo>
                  <a:lnTo>
                    <a:pt x="29" y="23"/>
                  </a:lnTo>
                  <a:lnTo>
                    <a:pt x="38" y="35"/>
                  </a:lnTo>
                  <a:lnTo>
                    <a:pt x="40" y="37"/>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27" name="Freeform 105"/>
            <p:cNvSpPr>
              <a:spLocks/>
            </p:cNvSpPr>
            <p:nvPr/>
          </p:nvSpPr>
          <p:spPr bwMode="auto">
            <a:xfrm>
              <a:off x="3070" y="1744"/>
              <a:ext cx="69" cy="44"/>
            </a:xfrm>
            <a:custGeom>
              <a:avLst/>
              <a:gdLst>
                <a:gd name="T0" fmla="*/ 68 w 69"/>
                <a:gd name="T1" fmla="*/ 37 h 44"/>
                <a:gd name="T2" fmla="*/ 64 w 69"/>
                <a:gd name="T3" fmla="*/ 14 h 44"/>
                <a:gd name="T4" fmla="*/ 49 w 69"/>
                <a:gd name="T5" fmla="*/ 2 h 44"/>
                <a:gd name="T6" fmla="*/ 34 w 69"/>
                <a:gd name="T7" fmla="*/ 0 h 44"/>
                <a:gd name="T8" fmla="*/ 20 w 69"/>
                <a:gd name="T9" fmla="*/ 2 h 44"/>
                <a:gd name="T10" fmla="*/ 10 w 69"/>
                <a:gd name="T11" fmla="*/ 8 h 44"/>
                <a:gd name="T12" fmla="*/ 5 w 69"/>
                <a:gd name="T13" fmla="*/ 20 h 44"/>
                <a:gd name="T14" fmla="*/ 0 w 69"/>
                <a:gd name="T15" fmla="*/ 28 h 44"/>
                <a:gd name="T16" fmla="*/ 0 w 69"/>
                <a:gd name="T17" fmla="*/ 36 h 44"/>
                <a:gd name="T18" fmla="*/ 15 w 69"/>
                <a:gd name="T19" fmla="*/ 43 h 44"/>
                <a:gd name="T20" fmla="*/ 21 w 69"/>
                <a:gd name="T21" fmla="*/ 35 h 44"/>
                <a:gd name="T22" fmla="*/ 28 w 69"/>
                <a:gd name="T23" fmla="*/ 31 h 44"/>
                <a:gd name="T24" fmla="*/ 32 w 69"/>
                <a:gd name="T25" fmla="*/ 33 h 44"/>
                <a:gd name="T26" fmla="*/ 33 w 69"/>
                <a:gd name="T27" fmla="*/ 38 h 44"/>
                <a:gd name="T28" fmla="*/ 37 w 69"/>
                <a:gd name="T29" fmla="*/ 40 h 44"/>
                <a:gd name="T30" fmla="*/ 42 w 69"/>
                <a:gd name="T31" fmla="*/ 34 h 44"/>
                <a:gd name="T32" fmla="*/ 48 w 69"/>
                <a:gd name="T33" fmla="*/ 32 h 44"/>
                <a:gd name="T34" fmla="*/ 68 w 69"/>
                <a:gd name="T35" fmla="*/ 37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44"/>
                <a:gd name="T56" fmla="*/ 69 w 6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44">
                  <a:moveTo>
                    <a:pt x="68" y="37"/>
                  </a:moveTo>
                  <a:lnTo>
                    <a:pt x="64" y="14"/>
                  </a:lnTo>
                  <a:lnTo>
                    <a:pt x="49" y="2"/>
                  </a:lnTo>
                  <a:lnTo>
                    <a:pt x="34" y="0"/>
                  </a:lnTo>
                  <a:lnTo>
                    <a:pt x="20" y="2"/>
                  </a:lnTo>
                  <a:lnTo>
                    <a:pt x="10" y="8"/>
                  </a:lnTo>
                  <a:lnTo>
                    <a:pt x="5" y="20"/>
                  </a:lnTo>
                  <a:lnTo>
                    <a:pt x="0" y="28"/>
                  </a:lnTo>
                  <a:lnTo>
                    <a:pt x="0" y="36"/>
                  </a:lnTo>
                  <a:lnTo>
                    <a:pt x="15" y="43"/>
                  </a:lnTo>
                  <a:lnTo>
                    <a:pt x="21" y="35"/>
                  </a:lnTo>
                  <a:lnTo>
                    <a:pt x="28" y="31"/>
                  </a:lnTo>
                  <a:lnTo>
                    <a:pt x="32" y="33"/>
                  </a:lnTo>
                  <a:lnTo>
                    <a:pt x="33" y="38"/>
                  </a:lnTo>
                  <a:lnTo>
                    <a:pt x="37" y="40"/>
                  </a:lnTo>
                  <a:lnTo>
                    <a:pt x="42" y="34"/>
                  </a:lnTo>
                  <a:lnTo>
                    <a:pt x="48" y="32"/>
                  </a:lnTo>
                  <a:lnTo>
                    <a:pt x="68" y="37"/>
                  </a:lnTo>
                </a:path>
              </a:pathLst>
            </a:custGeom>
            <a:solidFill>
              <a:srgbClr val="8C59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28" name="Freeform 106"/>
            <p:cNvSpPr>
              <a:spLocks/>
            </p:cNvSpPr>
            <p:nvPr/>
          </p:nvSpPr>
          <p:spPr bwMode="auto">
            <a:xfrm>
              <a:off x="3103" y="1815"/>
              <a:ext cx="17" cy="17"/>
            </a:xfrm>
            <a:custGeom>
              <a:avLst/>
              <a:gdLst>
                <a:gd name="T0" fmla="*/ 14 w 17"/>
                <a:gd name="T1" fmla="*/ 16 h 17"/>
                <a:gd name="T2" fmla="*/ 16 w 17"/>
                <a:gd name="T3" fmla="*/ 12 h 17"/>
                <a:gd name="T4" fmla="*/ 10 w 17"/>
                <a:gd name="T5" fmla="*/ 8 h 17"/>
                <a:gd name="T6" fmla="*/ 0 w 17"/>
                <a:gd name="T7" fmla="*/ 0 h 17"/>
                <a:gd name="T8" fmla="*/ 9 w 17"/>
                <a:gd name="T9" fmla="*/ 12 h 17"/>
                <a:gd name="T10" fmla="*/ 14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4" y="16"/>
                  </a:moveTo>
                  <a:lnTo>
                    <a:pt x="16" y="12"/>
                  </a:lnTo>
                  <a:lnTo>
                    <a:pt x="10" y="8"/>
                  </a:lnTo>
                  <a:lnTo>
                    <a:pt x="0" y="0"/>
                  </a:lnTo>
                  <a:lnTo>
                    <a:pt x="9" y="12"/>
                  </a:lnTo>
                  <a:lnTo>
                    <a:pt x="14" y="16"/>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29" name="Freeform 107"/>
            <p:cNvSpPr>
              <a:spLocks/>
            </p:cNvSpPr>
            <p:nvPr/>
          </p:nvSpPr>
          <p:spPr bwMode="auto">
            <a:xfrm>
              <a:off x="3075" y="1800"/>
              <a:ext cx="34" cy="31"/>
            </a:xfrm>
            <a:custGeom>
              <a:avLst/>
              <a:gdLst>
                <a:gd name="T0" fmla="*/ 28 w 34"/>
                <a:gd name="T1" fmla="*/ 30 h 31"/>
                <a:gd name="T2" fmla="*/ 28 w 34"/>
                <a:gd name="T3" fmla="*/ 27 h 31"/>
                <a:gd name="T4" fmla="*/ 32 w 34"/>
                <a:gd name="T5" fmla="*/ 28 h 31"/>
                <a:gd name="T6" fmla="*/ 33 w 34"/>
                <a:gd name="T7" fmla="*/ 26 h 31"/>
                <a:gd name="T8" fmla="*/ 25 w 34"/>
                <a:gd name="T9" fmla="*/ 24 h 31"/>
                <a:gd name="T10" fmla="*/ 19 w 34"/>
                <a:gd name="T11" fmla="*/ 16 h 31"/>
                <a:gd name="T12" fmla="*/ 12 w 34"/>
                <a:gd name="T13" fmla="*/ 9 h 31"/>
                <a:gd name="T14" fmla="*/ 5 w 34"/>
                <a:gd name="T15" fmla="*/ 5 h 31"/>
                <a:gd name="T16" fmla="*/ 0 w 34"/>
                <a:gd name="T17" fmla="*/ 0 h 31"/>
                <a:gd name="T18" fmla="*/ 3 w 34"/>
                <a:gd name="T19" fmla="*/ 4 h 31"/>
                <a:gd name="T20" fmla="*/ 18 w 34"/>
                <a:gd name="T21" fmla="*/ 18 h 31"/>
                <a:gd name="T22" fmla="*/ 28 w 34"/>
                <a:gd name="T23" fmla="*/ 3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1"/>
                <a:gd name="T38" fmla="*/ 34 w 34"/>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1">
                  <a:moveTo>
                    <a:pt x="28" y="30"/>
                  </a:moveTo>
                  <a:lnTo>
                    <a:pt x="28" y="27"/>
                  </a:lnTo>
                  <a:lnTo>
                    <a:pt x="32" y="28"/>
                  </a:lnTo>
                  <a:lnTo>
                    <a:pt x="33" y="26"/>
                  </a:lnTo>
                  <a:lnTo>
                    <a:pt x="25" y="24"/>
                  </a:lnTo>
                  <a:lnTo>
                    <a:pt x="19" y="16"/>
                  </a:lnTo>
                  <a:lnTo>
                    <a:pt x="12" y="9"/>
                  </a:lnTo>
                  <a:lnTo>
                    <a:pt x="5" y="5"/>
                  </a:lnTo>
                  <a:lnTo>
                    <a:pt x="0" y="0"/>
                  </a:lnTo>
                  <a:lnTo>
                    <a:pt x="3" y="4"/>
                  </a:lnTo>
                  <a:lnTo>
                    <a:pt x="18" y="18"/>
                  </a:lnTo>
                  <a:lnTo>
                    <a:pt x="28" y="30"/>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30" name="Freeform 108"/>
            <p:cNvSpPr>
              <a:spLocks/>
            </p:cNvSpPr>
            <p:nvPr/>
          </p:nvSpPr>
          <p:spPr bwMode="auto">
            <a:xfrm>
              <a:off x="3100" y="1792"/>
              <a:ext cx="31" cy="27"/>
            </a:xfrm>
            <a:custGeom>
              <a:avLst/>
              <a:gdLst>
                <a:gd name="T0" fmla="*/ 19 w 31"/>
                <a:gd name="T1" fmla="*/ 26 h 27"/>
                <a:gd name="T2" fmla="*/ 21 w 31"/>
                <a:gd name="T3" fmla="*/ 24 h 27"/>
                <a:gd name="T4" fmla="*/ 22 w 31"/>
                <a:gd name="T5" fmla="*/ 21 h 27"/>
                <a:gd name="T6" fmla="*/ 26 w 31"/>
                <a:gd name="T7" fmla="*/ 17 h 27"/>
                <a:gd name="T8" fmla="*/ 28 w 31"/>
                <a:gd name="T9" fmla="*/ 15 h 27"/>
                <a:gd name="T10" fmla="*/ 30 w 31"/>
                <a:gd name="T11" fmla="*/ 14 h 27"/>
                <a:gd name="T12" fmla="*/ 30 w 31"/>
                <a:gd name="T13" fmla="*/ 11 h 27"/>
                <a:gd name="T14" fmla="*/ 29 w 31"/>
                <a:gd name="T15" fmla="*/ 8 h 27"/>
                <a:gd name="T16" fmla="*/ 29 w 31"/>
                <a:gd name="T17" fmla="*/ 6 h 27"/>
                <a:gd name="T18" fmla="*/ 28 w 31"/>
                <a:gd name="T19" fmla="*/ 3 h 27"/>
                <a:gd name="T20" fmla="*/ 16 w 31"/>
                <a:gd name="T21" fmla="*/ 3 h 27"/>
                <a:gd name="T22" fmla="*/ 12 w 31"/>
                <a:gd name="T23" fmla="*/ 0 h 27"/>
                <a:gd name="T24" fmla="*/ 6 w 31"/>
                <a:gd name="T25" fmla="*/ 0 h 27"/>
                <a:gd name="T26" fmla="*/ 0 w 31"/>
                <a:gd name="T27" fmla="*/ 8 h 27"/>
                <a:gd name="T28" fmla="*/ 5 w 31"/>
                <a:gd name="T29" fmla="*/ 20 h 27"/>
                <a:gd name="T30" fmla="*/ 11 w 31"/>
                <a:gd name="T31" fmla="*/ 25 h 27"/>
                <a:gd name="T32" fmla="*/ 19 w 31"/>
                <a:gd name="T33" fmla="*/ 2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7"/>
                <a:gd name="T53" fmla="*/ 31 w 3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7">
                  <a:moveTo>
                    <a:pt x="19" y="26"/>
                  </a:moveTo>
                  <a:lnTo>
                    <a:pt x="21" y="24"/>
                  </a:lnTo>
                  <a:lnTo>
                    <a:pt x="22" y="21"/>
                  </a:lnTo>
                  <a:lnTo>
                    <a:pt x="26" y="17"/>
                  </a:lnTo>
                  <a:lnTo>
                    <a:pt x="28" y="15"/>
                  </a:lnTo>
                  <a:lnTo>
                    <a:pt x="30" y="14"/>
                  </a:lnTo>
                  <a:lnTo>
                    <a:pt x="30" y="11"/>
                  </a:lnTo>
                  <a:lnTo>
                    <a:pt x="29" y="8"/>
                  </a:lnTo>
                  <a:lnTo>
                    <a:pt x="29" y="6"/>
                  </a:lnTo>
                  <a:lnTo>
                    <a:pt x="28" y="3"/>
                  </a:lnTo>
                  <a:lnTo>
                    <a:pt x="16" y="3"/>
                  </a:lnTo>
                  <a:lnTo>
                    <a:pt x="12" y="0"/>
                  </a:lnTo>
                  <a:lnTo>
                    <a:pt x="6" y="0"/>
                  </a:lnTo>
                  <a:lnTo>
                    <a:pt x="0" y="8"/>
                  </a:lnTo>
                  <a:lnTo>
                    <a:pt x="5" y="20"/>
                  </a:lnTo>
                  <a:lnTo>
                    <a:pt x="11" y="25"/>
                  </a:lnTo>
                  <a:lnTo>
                    <a:pt x="19" y="26"/>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31" name="Freeform 109"/>
            <p:cNvSpPr>
              <a:spLocks/>
            </p:cNvSpPr>
            <p:nvPr/>
          </p:nvSpPr>
          <p:spPr bwMode="auto">
            <a:xfrm>
              <a:off x="3106" y="1796"/>
              <a:ext cx="25" cy="18"/>
            </a:xfrm>
            <a:custGeom>
              <a:avLst/>
              <a:gdLst>
                <a:gd name="T0" fmla="*/ 8 w 25"/>
                <a:gd name="T1" fmla="*/ 17 h 18"/>
                <a:gd name="T2" fmla="*/ 13 w 25"/>
                <a:gd name="T3" fmla="*/ 10 h 18"/>
                <a:gd name="T4" fmla="*/ 15 w 25"/>
                <a:gd name="T5" fmla="*/ 11 h 18"/>
                <a:gd name="T6" fmla="*/ 13 w 25"/>
                <a:gd name="T7" fmla="*/ 8 h 18"/>
                <a:gd name="T8" fmla="*/ 15 w 25"/>
                <a:gd name="T9" fmla="*/ 6 h 18"/>
                <a:gd name="T10" fmla="*/ 19 w 25"/>
                <a:gd name="T11" fmla="*/ 7 h 18"/>
                <a:gd name="T12" fmla="*/ 16 w 25"/>
                <a:gd name="T13" fmla="*/ 8 h 18"/>
                <a:gd name="T14" fmla="*/ 19 w 25"/>
                <a:gd name="T15" fmla="*/ 9 h 18"/>
                <a:gd name="T16" fmla="*/ 24 w 25"/>
                <a:gd name="T17" fmla="*/ 9 h 18"/>
                <a:gd name="T18" fmla="*/ 23 w 25"/>
                <a:gd name="T19" fmla="*/ 5 h 18"/>
                <a:gd name="T20" fmla="*/ 21 w 25"/>
                <a:gd name="T21" fmla="*/ 3 h 18"/>
                <a:gd name="T22" fmla="*/ 16 w 25"/>
                <a:gd name="T23" fmla="*/ 4 h 18"/>
                <a:gd name="T24" fmla="*/ 13 w 25"/>
                <a:gd name="T25" fmla="*/ 5 h 18"/>
                <a:gd name="T26" fmla="*/ 11 w 25"/>
                <a:gd name="T27" fmla="*/ 5 h 18"/>
                <a:gd name="T28" fmla="*/ 9 w 25"/>
                <a:gd name="T29" fmla="*/ 3 h 18"/>
                <a:gd name="T30" fmla="*/ 11 w 25"/>
                <a:gd name="T31" fmla="*/ 1 h 18"/>
                <a:gd name="T32" fmla="*/ 9 w 25"/>
                <a:gd name="T33" fmla="*/ 0 h 18"/>
                <a:gd name="T34" fmla="*/ 5 w 25"/>
                <a:gd name="T35" fmla="*/ 1 h 18"/>
                <a:gd name="T36" fmla="*/ 3 w 25"/>
                <a:gd name="T37" fmla="*/ 3 h 18"/>
                <a:gd name="T38" fmla="*/ 0 w 25"/>
                <a:gd name="T39" fmla="*/ 8 h 18"/>
                <a:gd name="T40" fmla="*/ 1 w 25"/>
                <a:gd name="T41" fmla="*/ 12 h 18"/>
                <a:gd name="T42" fmla="*/ 3 w 25"/>
                <a:gd name="T43" fmla="*/ 15 h 18"/>
                <a:gd name="T44" fmla="*/ 8 w 25"/>
                <a:gd name="T45" fmla="*/ 17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18"/>
                <a:gd name="T71" fmla="*/ 25 w 25"/>
                <a:gd name="T72" fmla="*/ 18 h 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18">
                  <a:moveTo>
                    <a:pt x="8" y="17"/>
                  </a:moveTo>
                  <a:lnTo>
                    <a:pt x="13" y="10"/>
                  </a:lnTo>
                  <a:lnTo>
                    <a:pt x="15" y="11"/>
                  </a:lnTo>
                  <a:lnTo>
                    <a:pt x="13" y="8"/>
                  </a:lnTo>
                  <a:lnTo>
                    <a:pt x="15" y="6"/>
                  </a:lnTo>
                  <a:lnTo>
                    <a:pt x="19" y="7"/>
                  </a:lnTo>
                  <a:lnTo>
                    <a:pt x="16" y="8"/>
                  </a:lnTo>
                  <a:lnTo>
                    <a:pt x="19" y="9"/>
                  </a:lnTo>
                  <a:lnTo>
                    <a:pt x="24" y="9"/>
                  </a:lnTo>
                  <a:lnTo>
                    <a:pt x="23" y="5"/>
                  </a:lnTo>
                  <a:lnTo>
                    <a:pt x="21" y="3"/>
                  </a:lnTo>
                  <a:lnTo>
                    <a:pt x="16" y="4"/>
                  </a:lnTo>
                  <a:lnTo>
                    <a:pt x="13" y="5"/>
                  </a:lnTo>
                  <a:lnTo>
                    <a:pt x="11" y="5"/>
                  </a:lnTo>
                  <a:lnTo>
                    <a:pt x="9" y="3"/>
                  </a:lnTo>
                  <a:lnTo>
                    <a:pt x="11" y="1"/>
                  </a:lnTo>
                  <a:lnTo>
                    <a:pt x="9" y="0"/>
                  </a:lnTo>
                  <a:lnTo>
                    <a:pt x="5" y="1"/>
                  </a:lnTo>
                  <a:lnTo>
                    <a:pt x="3" y="3"/>
                  </a:lnTo>
                  <a:lnTo>
                    <a:pt x="0" y="8"/>
                  </a:lnTo>
                  <a:lnTo>
                    <a:pt x="1" y="12"/>
                  </a:lnTo>
                  <a:lnTo>
                    <a:pt x="3" y="15"/>
                  </a:lnTo>
                  <a:lnTo>
                    <a:pt x="8" y="17"/>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32" name="Freeform 110"/>
            <p:cNvSpPr>
              <a:spLocks/>
            </p:cNvSpPr>
            <p:nvPr/>
          </p:nvSpPr>
          <p:spPr bwMode="auto">
            <a:xfrm>
              <a:off x="3063" y="1803"/>
              <a:ext cx="21" cy="17"/>
            </a:xfrm>
            <a:custGeom>
              <a:avLst/>
              <a:gdLst>
                <a:gd name="T0" fmla="*/ 20 w 21"/>
                <a:gd name="T1" fmla="*/ 16 h 17"/>
                <a:gd name="T2" fmla="*/ 19 w 21"/>
                <a:gd name="T3" fmla="*/ 15 h 17"/>
                <a:gd name="T4" fmla="*/ 17 w 21"/>
                <a:gd name="T5" fmla="*/ 13 h 17"/>
                <a:gd name="T6" fmla="*/ 16 w 21"/>
                <a:gd name="T7" fmla="*/ 11 h 17"/>
                <a:gd name="T8" fmla="*/ 15 w 21"/>
                <a:gd name="T9" fmla="*/ 9 h 17"/>
                <a:gd name="T10" fmla="*/ 14 w 21"/>
                <a:gd name="T11" fmla="*/ 7 h 17"/>
                <a:gd name="T12" fmla="*/ 11 w 21"/>
                <a:gd name="T13" fmla="*/ 6 h 17"/>
                <a:gd name="T14" fmla="*/ 11 w 21"/>
                <a:gd name="T15" fmla="*/ 5 h 17"/>
                <a:gd name="T16" fmla="*/ 9 w 21"/>
                <a:gd name="T17" fmla="*/ 3 h 17"/>
                <a:gd name="T18" fmla="*/ 9 w 21"/>
                <a:gd name="T19" fmla="*/ 3 h 17"/>
                <a:gd name="T20" fmla="*/ 8 w 21"/>
                <a:gd name="T21" fmla="*/ 2 h 17"/>
                <a:gd name="T22" fmla="*/ 6 w 21"/>
                <a:gd name="T23" fmla="*/ 2 h 17"/>
                <a:gd name="T24" fmla="*/ 6 w 21"/>
                <a:gd name="T25" fmla="*/ 1 h 17"/>
                <a:gd name="T26" fmla="*/ 5 w 21"/>
                <a:gd name="T27" fmla="*/ 1 h 17"/>
                <a:gd name="T28" fmla="*/ 3 w 21"/>
                <a:gd name="T29" fmla="*/ 1 h 17"/>
                <a:gd name="T30" fmla="*/ 3 w 21"/>
                <a:gd name="T31" fmla="*/ 0 h 17"/>
                <a:gd name="T32" fmla="*/ 1 w 21"/>
                <a:gd name="T33" fmla="*/ 0 h 17"/>
                <a:gd name="T34" fmla="*/ 1 w 21"/>
                <a:gd name="T35" fmla="*/ 1 h 17"/>
                <a:gd name="T36" fmla="*/ 1 w 21"/>
                <a:gd name="T37" fmla="*/ 1 h 17"/>
                <a:gd name="T38" fmla="*/ 0 w 21"/>
                <a:gd name="T39" fmla="*/ 1 h 17"/>
                <a:gd name="T40" fmla="*/ 0 w 21"/>
                <a:gd name="T41" fmla="*/ 1 h 17"/>
                <a:gd name="T42" fmla="*/ 0 w 21"/>
                <a:gd name="T43" fmla="*/ 2 h 17"/>
                <a:gd name="T44" fmla="*/ 0 w 21"/>
                <a:gd name="T45" fmla="*/ 2 h 17"/>
                <a:gd name="T46" fmla="*/ 0 w 21"/>
                <a:gd name="T47" fmla="*/ 3 h 17"/>
                <a:gd name="T48" fmla="*/ 0 w 21"/>
                <a:gd name="T49" fmla="*/ 3 h 17"/>
                <a:gd name="T50" fmla="*/ 0 w 21"/>
                <a:gd name="T51" fmla="*/ 3 h 17"/>
                <a:gd name="T52" fmla="*/ 0 w 21"/>
                <a:gd name="T53" fmla="*/ 3 h 17"/>
                <a:gd name="T54" fmla="*/ 0 w 21"/>
                <a:gd name="T55" fmla="*/ 5 h 17"/>
                <a:gd name="T56" fmla="*/ 1 w 21"/>
                <a:gd name="T57" fmla="*/ 5 h 17"/>
                <a:gd name="T58" fmla="*/ 1 w 21"/>
                <a:gd name="T59" fmla="*/ 6 h 17"/>
                <a:gd name="T60" fmla="*/ 1 w 21"/>
                <a:gd name="T61" fmla="*/ 6 h 17"/>
                <a:gd name="T62" fmla="*/ 2 w 21"/>
                <a:gd name="T63" fmla="*/ 6 h 17"/>
                <a:gd name="T64" fmla="*/ 2 w 21"/>
                <a:gd name="T65" fmla="*/ 7 h 17"/>
                <a:gd name="T66" fmla="*/ 3 w 21"/>
                <a:gd name="T67" fmla="*/ 7 h 17"/>
                <a:gd name="T68" fmla="*/ 3 w 21"/>
                <a:gd name="T69" fmla="*/ 7 h 17"/>
                <a:gd name="T70" fmla="*/ 4 w 21"/>
                <a:gd name="T71" fmla="*/ 8 h 17"/>
                <a:gd name="T72" fmla="*/ 5 w 21"/>
                <a:gd name="T73" fmla="*/ 8 h 17"/>
                <a:gd name="T74" fmla="*/ 6 w 21"/>
                <a:gd name="T75" fmla="*/ 9 h 17"/>
                <a:gd name="T76" fmla="*/ 7 w 21"/>
                <a:gd name="T77" fmla="*/ 9 h 17"/>
                <a:gd name="T78" fmla="*/ 8 w 21"/>
                <a:gd name="T79" fmla="*/ 9 h 17"/>
                <a:gd name="T80" fmla="*/ 9 w 21"/>
                <a:gd name="T81" fmla="*/ 9 h 17"/>
                <a:gd name="T82" fmla="*/ 9 w 21"/>
                <a:gd name="T83" fmla="*/ 9 h 17"/>
                <a:gd name="T84" fmla="*/ 11 w 21"/>
                <a:gd name="T85" fmla="*/ 10 h 17"/>
                <a:gd name="T86" fmla="*/ 12 w 21"/>
                <a:gd name="T87" fmla="*/ 11 h 17"/>
                <a:gd name="T88" fmla="*/ 14 w 21"/>
                <a:gd name="T89" fmla="*/ 13 h 17"/>
                <a:gd name="T90" fmla="*/ 15 w 21"/>
                <a:gd name="T91" fmla="*/ 14 h 17"/>
                <a:gd name="T92" fmla="*/ 17 w 21"/>
                <a:gd name="T93" fmla="*/ 14 h 17"/>
                <a:gd name="T94" fmla="*/ 18 w 21"/>
                <a:gd name="T95" fmla="*/ 15 h 17"/>
                <a:gd name="T96" fmla="*/ 20 w 21"/>
                <a:gd name="T97" fmla="*/ 1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
                <a:gd name="T148" fmla="*/ 0 h 17"/>
                <a:gd name="T149" fmla="*/ 21 w 21"/>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 h="17">
                  <a:moveTo>
                    <a:pt x="20" y="16"/>
                  </a:moveTo>
                  <a:lnTo>
                    <a:pt x="19" y="15"/>
                  </a:lnTo>
                  <a:lnTo>
                    <a:pt x="17" y="13"/>
                  </a:lnTo>
                  <a:lnTo>
                    <a:pt x="16" y="11"/>
                  </a:lnTo>
                  <a:lnTo>
                    <a:pt x="15" y="9"/>
                  </a:lnTo>
                  <a:lnTo>
                    <a:pt x="14" y="7"/>
                  </a:lnTo>
                  <a:lnTo>
                    <a:pt x="11" y="6"/>
                  </a:lnTo>
                  <a:lnTo>
                    <a:pt x="11" y="5"/>
                  </a:lnTo>
                  <a:lnTo>
                    <a:pt x="9" y="3"/>
                  </a:lnTo>
                  <a:lnTo>
                    <a:pt x="8" y="2"/>
                  </a:lnTo>
                  <a:lnTo>
                    <a:pt x="6" y="2"/>
                  </a:lnTo>
                  <a:lnTo>
                    <a:pt x="6" y="1"/>
                  </a:lnTo>
                  <a:lnTo>
                    <a:pt x="5" y="1"/>
                  </a:lnTo>
                  <a:lnTo>
                    <a:pt x="3" y="1"/>
                  </a:lnTo>
                  <a:lnTo>
                    <a:pt x="3" y="0"/>
                  </a:lnTo>
                  <a:lnTo>
                    <a:pt x="1" y="0"/>
                  </a:lnTo>
                  <a:lnTo>
                    <a:pt x="1" y="1"/>
                  </a:lnTo>
                  <a:lnTo>
                    <a:pt x="0" y="1"/>
                  </a:lnTo>
                  <a:lnTo>
                    <a:pt x="0" y="2"/>
                  </a:lnTo>
                  <a:lnTo>
                    <a:pt x="0" y="3"/>
                  </a:lnTo>
                  <a:lnTo>
                    <a:pt x="0" y="5"/>
                  </a:lnTo>
                  <a:lnTo>
                    <a:pt x="1" y="5"/>
                  </a:lnTo>
                  <a:lnTo>
                    <a:pt x="1" y="6"/>
                  </a:lnTo>
                  <a:lnTo>
                    <a:pt x="2" y="6"/>
                  </a:lnTo>
                  <a:lnTo>
                    <a:pt x="2" y="7"/>
                  </a:lnTo>
                  <a:lnTo>
                    <a:pt x="3" y="7"/>
                  </a:lnTo>
                  <a:lnTo>
                    <a:pt x="4" y="8"/>
                  </a:lnTo>
                  <a:lnTo>
                    <a:pt x="5" y="8"/>
                  </a:lnTo>
                  <a:lnTo>
                    <a:pt x="6" y="9"/>
                  </a:lnTo>
                  <a:lnTo>
                    <a:pt x="7" y="9"/>
                  </a:lnTo>
                  <a:lnTo>
                    <a:pt x="8" y="9"/>
                  </a:lnTo>
                  <a:lnTo>
                    <a:pt x="9" y="9"/>
                  </a:lnTo>
                  <a:lnTo>
                    <a:pt x="11" y="10"/>
                  </a:lnTo>
                  <a:lnTo>
                    <a:pt x="12" y="11"/>
                  </a:lnTo>
                  <a:lnTo>
                    <a:pt x="14" y="13"/>
                  </a:lnTo>
                  <a:lnTo>
                    <a:pt x="15" y="14"/>
                  </a:lnTo>
                  <a:lnTo>
                    <a:pt x="17" y="14"/>
                  </a:lnTo>
                  <a:lnTo>
                    <a:pt x="18" y="15"/>
                  </a:lnTo>
                  <a:lnTo>
                    <a:pt x="20" y="16"/>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33" name="Freeform 111"/>
            <p:cNvSpPr>
              <a:spLocks/>
            </p:cNvSpPr>
            <p:nvPr/>
          </p:nvSpPr>
          <p:spPr bwMode="auto">
            <a:xfrm>
              <a:off x="3073" y="1789"/>
              <a:ext cx="25" cy="24"/>
            </a:xfrm>
            <a:custGeom>
              <a:avLst/>
              <a:gdLst>
                <a:gd name="T0" fmla="*/ 19 w 25"/>
                <a:gd name="T1" fmla="*/ 23 h 24"/>
                <a:gd name="T2" fmla="*/ 12 w 25"/>
                <a:gd name="T3" fmla="*/ 16 h 24"/>
                <a:gd name="T4" fmla="*/ 10 w 25"/>
                <a:gd name="T5" fmla="*/ 12 h 24"/>
                <a:gd name="T6" fmla="*/ 5 w 25"/>
                <a:gd name="T7" fmla="*/ 10 h 24"/>
                <a:gd name="T8" fmla="*/ 3 w 25"/>
                <a:gd name="T9" fmla="*/ 7 h 24"/>
                <a:gd name="T10" fmla="*/ 6 w 25"/>
                <a:gd name="T11" fmla="*/ 10 h 24"/>
                <a:gd name="T12" fmla="*/ 12 w 25"/>
                <a:gd name="T13" fmla="*/ 11 h 24"/>
                <a:gd name="T14" fmla="*/ 24 w 25"/>
                <a:gd name="T15" fmla="*/ 20 h 24"/>
                <a:gd name="T16" fmla="*/ 15 w 25"/>
                <a:gd name="T17" fmla="*/ 10 h 24"/>
                <a:gd name="T18" fmla="*/ 7 w 25"/>
                <a:gd name="T19" fmla="*/ 7 h 24"/>
                <a:gd name="T20" fmla="*/ 4 w 25"/>
                <a:gd name="T21" fmla="*/ 5 h 24"/>
                <a:gd name="T22" fmla="*/ 1 w 25"/>
                <a:gd name="T23" fmla="*/ 0 h 24"/>
                <a:gd name="T24" fmla="*/ 2 w 25"/>
                <a:gd name="T25" fmla="*/ 4 h 24"/>
                <a:gd name="T26" fmla="*/ 0 w 25"/>
                <a:gd name="T27" fmla="*/ 7 h 24"/>
                <a:gd name="T28" fmla="*/ 2 w 25"/>
                <a:gd name="T29" fmla="*/ 9 h 24"/>
                <a:gd name="T30" fmla="*/ 0 w 25"/>
                <a:gd name="T31" fmla="*/ 9 h 24"/>
                <a:gd name="T32" fmla="*/ 19 w 25"/>
                <a:gd name="T33" fmla="*/ 2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9" y="23"/>
                  </a:moveTo>
                  <a:lnTo>
                    <a:pt x="12" y="16"/>
                  </a:lnTo>
                  <a:lnTo>
                    <a:pt x="10" y="12"/>
                  </a:lnTo>
                  <a:lnTo>
                    <a:pt x="5" y="10"/>
                  </a:lnTo>
                  <a:lnTo>
                    <a:pt x="3" y="7"/>
                  </a:lnTo>
                  <a:lnTo>
                    <a:pt x="6" y="10"/>
                  </a:lnTo>
                  <a:lnTo>
                    <a:pt x="12" y="11"/>
                  </a:lnTo>
                  <a:lnTo>
                    <a:pt x="24" y="20"/>
                  </a:lnTo>
                  <a:lnTo>
                    <a:pt x="15" y="10"/>
                  </a:lnTo>
                  <a:lnTo>
                    <a:pt x="7" y="7"/>
                  </a:lnTo>
                  <a:lnTo>
                    <a:pt x="4" y="5"/>
                  </a:lnTo>
                  <a:lnTo>
                    <a:pt x="1" y="0"/>
                  </a:lnTo>
                  <a:lnTo>
                    <a:pt x="2" y="4"/>
                  </a:lnTo>
                  <a:lnTo>
                    <a:pt x="0" y="7"/>
                  </a:lnTo>
                  <a:lnTo>
                    <a:pt x="2" y="9"/>
                  </a:lnTo>
                  <a:lnTo>
                    <a:pt x="0" y="9"/>
                  </a:lnTo>
                  <a:lnTo>
                    <a:pt x="19" y="23"/>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34" name="Freeform 112"/>
            <p:cNvSpPr>
              <a:spLocks/>
            </p:cNvSpPr>
            <p:nvPr/>
          </p:nvSpPr>
          <p:spPr bwMode="auto">
            <a:xfrm>
              <a:off x="3028" y="1846"/>
              <a:ext cx="137" cy="129"/>
            </a:xfrm>
            <a:custGeom>
              <a:avLst/>
              <a:gdLst>
                <a:gd name="T0" fmla="*/ 44 w 137"/>
                <a:gd name="T1" fmla="*/ 3 h 129"/>
                <a:gd name="T2" fmla="*/ 36 w 137"/>
                <a:gd name="T3" fmla="*/ 0 h 129"/>
                <a:gd name="T4" fmla="*/ 28 w 137"/>
                <a:gd name="T5" fmla="*/ 0 h 129"/>
                <a:gd name="T6" fmla="*/ 22 w 137"/>
                <a:gd name="T7" fmla="*/ 3 h 129"/>
                <a:gd name="T8" fmla="*/ 16 w 137"/>
                <a:gd name="T9" fmla="*/ 7 h 129"/>
                <a:gd name="T10" fmla="*/ 12 w 137"/>
                <a:gd name="T11" fmla="*/ 11 h 129"/>
                <a:gd name="T12" fmla="*/ 8 w 137"/>
                <a:gd name="T13" fmla="*/ 17 h 129"/>
                <a:gd name="T14" fmla="*/ 3 w 137"/>
                <a:gd name="T15" fmla="*/ 23 h 129"/>
                <a:gd name="T16" fmla="*/ 1 w 137"/>
                <a:gd name="T17" fmla="*/ 26 h 129"/>
                <a:gd name="T18" fmla="*/ 0 w 137"/>
                <a:gd name="T19" fmla="*/ 29 h 129"/>
                <a:gd name="T20" fmla="*/ 0 w 137"/>
                <a:gd name="T21" fmla="*/ 38 h 129"/>
                <a:gd name="T22" fmla="*/ 6 w 137"/>
                <a:gd name="T23" fmla="*/ 49 h 129"/>
                <a:gd name="T24" fmla="*/ 17 w 137"/>
                <a:gd name="T25" fmla="*/ 60 h 129"/>
                <a:gd name="T26" fmla="*/ 21 w 137"/>
                <a:gd name="T27" fmla="*/ 68 h 129"/>
                <a:gd name="T28" fmla="*/ 26 w 137"/>
                <a:gd name="T29" fmla="*/ 78 h 129"/>
                <a:gd name="T30" fmla="*/ 33 w 137"/>
                <a:gd name="T31" fmla="*/ 88 h 129"/>
                <a:gd name="T32" fmla="*/ 42 w 137"/>
                <a:gd name="T33" fmla="*/ 99 h 129"/>
                <a:gd name="T34" fmla="*/ 51 w 137"/>
                <a:gd name="T35" fmla="*/ 108 h 129"/>
                <a:gd name="T36" fmla="*/ 61 w 137"/>
                <a:gd name="T37" fmla="*/ 115 h 129"/>
                <a:gd name="T38" fmla="*/ 75 w 137"/>
                <a:gd name="T39" fmla="*/ 121 h 129"/>
                <a:gd name="T40" fmla="*/ 93 w 137"/>
                <a:gd name="T41" fmla="*/ 127 h 129"/>
                <a:gd name="T42" fmla="*/ 103 w 137"/>
                <a:gd name="T43" fmla="*/ 127 h 129"/>
                <a:gd name="T44" fmla="*/ 110 w 137"/>
                <a:gd name="T45" fmla="*/ 127 h 129"/>
                <a:gd name="T46" fmla="*/ 115 w 137"/>
                <a:gd name="T47" fmla="*/ 127 h 129"/>
                <a:gd name="T48" fmla="*/ 118 w 137"/>
                <a:gd name="T49" fmla="*/ 127 h 129"/>
                <a:gd name="T50" fmla="*/ 121 w 137"/>
                <a:gd name="T51" fmla="*/ 128 h 129"/>
                <a:gd name="T52" fmla="*/ 126 w 137"/>
                <a:gd name="T53" fmla="*/ 127 h 129"/>
                <a:gd name="T54" fmla="*/ 130 w 137"/>
                <a:gd name="T55" fmla="*/ 122 h 129"/>
                <a:gd name="T56" fmla="*/ 131 w 137"/>
                <a:gd name="T57" fmla="*/ 116 h 129"/>
                <a:gd name="T58" fmla="*/ 133 w 137"/>
                <a:gd name="T59" fmla="*/ 114 h 129"/>
                <a:gd name="T60" fmla="*/ 136 w 137"/>
                <a:gd name="T61" fmla="*/ 110 h 129"/>
                <a:gd name="T62" fmla="*/ 136 w 137"/>
                <a:gd name="T63" fmla="*/ 103 h 129"/>
                <a:gd name="T64" fmla="*/ 134 w 137"/>
                <a:gd name="T65" fmla="*/ 99 h 129"/>
                <a:gd name="T66" fmla="*/ 131 w 137"/>
                <a:gd name="T67" fmla="*/ 97 h 129"/>
                <a:gd name="T68" fmla="*/ 125 w 137"/>
                <a:gd name="T69" fmla="*/ 98 h 129"/>
                <a:gd name="T70" fmla="*/ 121 w 137"/>
                <a:gd name="T71" fmla="*/ 96 h 129"/>
                <a:gd name="T72" fmla="*/ 118 w 137"/>
                <a:gd name="T73" fmla="*/ 95 h 129"/>
                <a:gd name="T74" fmla="*/ 108 w 137"/>
                <a:gd name="T75" fmla="*/ 93 h 129"/>
                <a:gd name="T76" fmla="*/ 99 w 137"/>
                <a:gd name="T77" fmla="*/ 90 h 129"/>
                <a:gd name="T78" fmla="*/ 92 w 137"/>
                <a:gd name="T79" fmla="*/ 85 h 129"/>
                <a:gd name="T80" fmla="*/ 90 w 137"/>
                <a:gd name="T81" fmla="*/ 82 h 129"/>
                <a:gd name="T82" fmla="*/ 89 w 137"/>
                <a:gd name="T83" fmla="*/ 79 h 129"/>
                <a:gd name="T84" fmla="*/ 85 w 137"/>
                <a:gd name="T85" fmla="*/ 79 h 129"/>
                <a:gd name="T86" fmla="*/ 82 w 137"/>
                <a:gd name="T87" fmla="*/ 77 h 129"/>
                <a:gd name="T88" fmla="*/ 80 w 137"/>
                <a:gd name="T89" fmla="*/ 74 h 129"/>
                <a:gd name="T90" fmla="*/ 77 w 137"/>
                <a:gd name="T91" fmla="*/ 70 h 129"/>
                <a:gd name="T92" fmla="*/ 74 w 137"/>
                <a:gd name="T93" fmla="*/ 60 h 129"/>
                <a:gd name="T94" fmla="*/ 67 w 137"/>
                <a:gd name="T95" fmla="*/ 43 h 129"/>
                <a:gd name="T96" fmla="*/ 65 w 137"/>
                <a:gd name="T97" fmla="*/ 32 h 129"/>
                <a:gd name="T98" fmla="*/ 63 w 137"/>
                <a:gd name="T99" fmla="*/ 24 h 129"/>
                <a:gd name="T100" fmla="*/ 54 w 137"/>
                <a:gd name="T101" fmla="*/ 11 h 1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129"/>
                <a:gd name="T155" fmla="*/ 137 w 137"/>
                <a:gd name="T156" fmla="*/ 129 h 1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129">
                  <a:moveTo>
                    <a:pt x="51" y="6"/>
                  </a:moveTo>
                  <a:lnTo>
                    <a:pt x="49" y="5"/>
                  </a:lnTo>
                  <a:lnTo>
                    <a:pt x="47" y="4"/>
                  </a:lnTo>
                  <a:lnTo>
                    <a:pt x="46" y="4"/>
                  </a:lnTo>
                  <a:lnTo>
                    <a:pt x="44" y="3"/>
                  </a:lnTo>
                  <a:lnTo>
                    <a:pt x="42" y="2"/>
                  </a:lnTo>
                  <a:lnTo>
                    <a:pt x="41" y="1"/>
                  </a:lnTo>
                  <a:lnTo>
                    <a:pt x="39" y="1"/>
                  </a:lnTo>
                  <a:lnTo>
                    <a:pt x="38" y="0"/>
                  </a:lnTo>
                  <a:lnTo>
                    <a:pt x="36" y="0"/>
                  </a:lnTo>
                  <a:lnTo>
                    <a:pt x="35" y="0"/>
                  </a:lnTo>
                  <a:lnTo>
                    <a:pt x="33" y="0"/>
                  </a:lnTo>
                  <a:lnTo>
                    <a:pt x="31" y="0"/>
                  </a:lnTo>
                  <a:lnTo>
                    <a:pt x="30" y="0"/>
                  </a:lnTo>
                  <a:lnTo>
                    <a:pt x="28" y="0"/>
                  </a:lnTo>
                  <a:lnTo>
                    <a:pt x="27" y="0"/>
                  </a:lnTo>
                  <a:lnTo>
                    <a:pt x="26" y="0"/>
                  </a:lnTo>
                  <a:lnTo>
                    <a:pt x="25" y="1"/>
                  </a:lnTo>
                  <a:lnTo>
                    <a:pt x="23" y="2"/>
                  </a:lnTo>
                  <a:lnTo>
                    <a:pt x="22" y="3"/>
                  </a:lnTo>
                  <a:lnTo>
                    <a:pt x="21" y="4"/>
                  </a:lnTo>
                  <a:lnTo>
                    <a:pt x="20" y="4"/>
                  </a:lnTo>
                  <a:lnTo>
                    <a:pt x="18" y="5"/>
                  </a:lnTo>
                  <a:lnTo>
                    <a:pt x="17" y="6"/>
                  </a:lnTo>
                  <a:lnTo>
                    <a:pt x="16" y="7"/>
                  </a:lnTo>
                  <a:lnTo>
                    <a:pt x="15" y="8"/>
                  </a:lnTo>
                  <a:lnTo>
                    <a:pt x="14" y="9"/>
                  </a:lnTo>
                  <a:lnTo>
                    <a:pt x="13" y="10"/>
                  </a:lnTo>
                  <a:lnTo>
                    <a:pt x="12" y="11"/>
                  </a:lnTo>
                  <a:lnTo>
                    <a:pt x="11" y="13"/>
                  </a:lnTo>
                  <a:lnTo>
                    <a:pt x="10" y="13"/>
                  </a:lnTo>
                  <a:lnTo>
                    <a:pt x="10" y="14"/>
                  </a:lnTo>
                  <a:lnTo>
                    <a:pt x="9" y="15"/>
                  </a:lnTo>
                  <a:lnTo>
                    <a:pt x="8" y="17"/>
                  </a:lnTo>
                  <a:lnTo>
                    <a:pt x="7" y="18"/>
                  </a:lnTo>
                  <a:lnTo>
                    <a:pt x="6" y="19"/>
                  </a:lnTo>
                  <a:lnTo>
                    <a:pt x="5" y="20"/>
                  </a:lnTo>
                  <a:lnTo>
                    <a:pt x="4" y="21"/>
                  </a:lnTo>
                  <a:lnTo>
                    <a:pt x="3" y="23"/>
                  </a:lnTo>
                  <a:lnTo>
                    <a:pt x="3" y="24"/>
                  </a:lnTo>
                  <a:lnTo>
                    <a:pt x="2" y="24"/>
                  </a:lnTo>
                  <a:lnTo>
                    <a:pt x="2" y="25"/>
                  </a:lnTo>
                  <a:lnTo>
                    <a:pt x="1" y="25"/>
                  </a:lnTo>
                  <a:lnTo>
                    <a:pt x="1" y="26"/>
                  </a:lnTo>
                  <a:lnTo>
                    <a:pt x="0" y="26"/>
                  </a:lnTo>
                  <a:lnTo>
                    <a:pt x="0" y="27"/>
                  </a:lnTo>
                  <a:lnTo>
                    <a:pt x="0" y="29"/>
                  </a:lnTo>
                  <a:lnTo>
                    <a:pt x="0" y="31"/>
                  </a:lnTo>
                  <a:lnTo>
                    <a:pt x="0" y="32"/>
                  </a:lnTo>
                  <a:lnTo>
                    <a:pt x="0" y="34"/>
                  </a:lnTo>
                  <a:lnTo>
                    <a:pt x="0" y="36"/>
                  </a:lnTo>
                  <a:lnTo>
                    <a:pt x="0" y="38"/>
                  </a:lnTo>
                  <a:lnTo>
                    <a:pt x="0" y="40"/>
                  </a:lnTo>
                  <a:lnTo>
                    <a:pt x="0" y="41"/>
                  </a:lnTo>
                  <a:lnTo>
                    <a:pt x="3" y="43"/>
                  </a:lnTo>
                  <a:lnTo>
                    <a:pt x="5" y="46"/>
                  </a:lnTo>
                  <a:lnTo>
                    <a:pt x="6" y="49"/>
                  </a:lnTo>
                  <a:lnTo>
                    <a:pt x="8" y="51"/>
                  </a:lnTo>
                  <a:lnTo>
                    <a:pt x="10" y="53"/>
                  </a:lnTo>
                  <a:lnTo>
                    <a:pt x="13" y="55"/>
                  </a:lnTo>
                  <a:lnTo>
                    <a:pt x="15" y="57"/>
                  </a:lnTo>
                  <a:lnTo>
                    <a:pt x="17" y="60"/>
                  </a:lnTo>
                  <a:lnTo>
                    <a:pt x="18" y="62"/>
                  </a:lnTo>
                  <a:lnTo>
                    <a:pt x="18" y="63"/>
                  </a:lnTo>
                  <a:lnTo>
                    <a:pt x="19" y="65"/>
                  </a:lnTo>
                  <a:lnTo>
                    <a:pt x="20" y="67"/>
                  </a:lnTo>
                  <a:lnTo>
                    <a:pt x="21" y="68"/>
                  </a:lnTo>
                  <a:lnTo>
                    <a:pt x="21" y="70"/>
                  </a:lnTo>
                  <a:lnTo>
                    <a:pt x="21" y="71"/>
                  </a:lnTo>
                  <a:lnTo>
                    <a:pt x="22" y="73"/>
                  </a:lnTo>
                  <a:lnTo>
                    <a:pt x="24" y="76"/>
                  </a:lnTo>
                  <a:lnTo>
                    <a:pt x="26" y="78"/>
                  </a:lnTo>
                  <a:lnTo>
                    <a:pt x="27" y="80"/>
                  </a:lnTo>
                  <a:lnTo>
                    <a:pt x="29" y="82"/>
                  </a:lnTo>
                  <a:lnTo>
                    <a:pt x="31" y="85"/>
                  </a:lnTo>
                  <a:lnTo>
                    <a:pt x="32" y="87"/>
                  </a:lnTo>
                  <a:lnTo>
                    <a:pt x="33" y="88"/>
                  </a:lnTo>
                  <a:lnTo>
                    <a:pt x="35" y="90"/>
                  </a:lnTo>
                  <a:lnTo>
                    <a:pt x="36" y="93"/>
                  </a:lnTo>
                  <a:lnTo>
                    <a:pt x="38" y="95"/>
                  </a:lnTo>
                  <a:lnTo>
                    <a:pt x="40" y="97"/>
                  </a:lnTo>
                  <a:lnTo>
                    <a:pt x="42" y="99"/>
                  </a:lnTo>
                  <a:lnTo>
                    <a:pt x="44" y="101"/>
                  </a:lnTo>
                  <a:lnTo>
                    <a:pt x="45" y="103"/>
                  </a:lnTo>
                  <a:lnTo>
                    <a:pt x="47" y="105"/>
                  </a:lnTo>
                  <a:lnTo>
                    <a:pt x="49" y="107"/>
                  </a:lnTo>
                  <a:lnTo>
                    <a:pt x="51" y="108"/>
                  </a:lnTo>
                  <a:lnTo>
                    <a:pt x="53" y="110"/>
                  </a:lnTo>
                  <a:lnTo>
                    <a:pt x="54" y="111"/>
                  </a:lnTo>
                  <a:lnTo>
                    <a:pt x="56" y="113"/>
                  </a:lnTo>
                  <a:lnTo>
                    <a:pt x="59" y="114"/>
                  </a:lnTo>
                  <a:lnTo>
                    <a:pt x="61" y="115"/>
                  </a:lnTo>
                  <a:lnTo>
                    <a:pt x="63" y="117"/>
                  </a:lnTo>
                  <a:lnTo>
                    <a:pt x="65" y="118"/>
                  </a:lnTo>
                  <a:lnTo>
                    <a:pt x="68" y="119"/>
                  </a:lnTo>
                  <a:lnTo>
                    <a:pt x="72" y="121"/>
                  </a:lnTo>
                  <a:lnTo>
                    <a:pt x="75" y="121"/>
                  </a:lnTo>
                  <a:lnTo>
                    <a:pt x="79" y="123"/>
                  </a:lnTo>
                  <a:lnTo>
                    <a:pt x="82" y="124"/>
                  </a:lnTo>
                  <a:lnTo>
                    <a:pt x="86" y="125"/>
                  </a:lnTo>
                  <a:lnTo>
                    <a:pt x="90" y="127"/>
                  </a:lnTo>
                  <a:lnTo>
                    <a:pt x="93" y="127"/>
                  </a:lnTo>
                  <a:lnTo>
                    <a:pt x="95" y="127"/>
                  </a:lnTo>
                  <a:lnTo>
                    <a:pt x="98" y="127"/>
                  </a:lnTo>
                  <a:lnTo>
                    <a:pt x="99" y="127"/>
                  </a:lnTo>
                  <a:lnTo>
                    <a:pt x="101" y="127"/>
                  </a:lnTo>
                  <a:lnTo>
                    <a:pt x="103" y="127"/>
                  </a:lnTo>
                  <a:lnTo>
                    <a:pt x="104" y="127"/>
                  </a:lnTo>
                  <a:lnTo>
                    <a:pt x="106" y="127"/>
                  </a:lnTo>
                  <a:lnTo>
                    <a:pt x="108" y="127"/>
                  </a:lnTo>
                  <a:lnTo>
                    <a:pt x="109" y="127"/>
                  </a:lnTo>
                  <a:lnTo>
                    <a:pt x="110" y="127"/>
                  </a:lnTo>
                  <a:lnTo>
                    <a:pt x="111" y="127"/>
                  </a:lnTo>
                  <a:lnTo>
                    <a:pt x="112" y="127"/>
                  </a:lnTo>
                  <a:lnTo>
                    <a:pt x="113" y="127"/>
                  </a:lnTo>
                  <a:lnTo>
                    <a:pt x="114" y="127"/>
                  </a:lnTo>
                  <a:lnTo>
                    <a:pt x="115" y="127"/>
                  </a:lnTo>
                  <a:lnTo>
                    <a:pt x="116" y="127"/>
                  </a:lnTo>
                  <a:lnTo>
                    <a:pt x="117" y="127"/>
                  </a:lnTo>
                  <a:lnTo>
                    <a:pt x="118" y="127"/>
                  </a:lnTo>
                  <a:lnTo>
                    <a:pt x="118" y="128"/>
                  </a:lnTo>
                  <a:lnTo>
                    <a:pt x="119" y="128"/>
                  </a:lnTo>
                  <a:lnTo>
                    <a:pt x="120" y="128"/>
                  </a:lnTo>
                  <a:lnTo>
                    <a:pt x="121" y="128"/>
                  </a:lnTo>
                  <a:lnTo>
                    <a:pt x="122" y="127"/>
                  </a:lnTo>
                  <a:lnTo>
                    <a:pt x="123" y="127"/>
                  </a:lnTo>
                  <a:lnTo>
                    <a:pt x="124" y="127"/>
                  </a:lnTo>
                  <a:lnTo>
                    <a:pt x="126" y="127"/>
                  </a:lnTo>
                  <a:lnTo>
                    <a:pt x="128" y="126"/>
                  </a:lnTo>
                  <a:lnTo>
                    <a:pt x="129" y="125"/>
                  </a:lnTo>
                  <a:lnTo>
                    <a:pt x="129" y="124"/>
                  </a:lnTo>
                  <a:lnTo>
                    <a:pt x="130" y="122"/>
                  </a:lnTo>
                  <a:lnTo>
                    <a:pt x="130" y="121"/>
                  </a:lnTo>
                  <a:lnTo>
                    <a:pt x="131" y="120"/>
                  </a:lnTo>
                  <a:lnTo>
                    <a:pt x="131" y="118"/>
                  </a:lnTo>
                  <a:lnTo>
                    <a:pt x="131" y="117"/>
                  </a:lnTo>
                  <a:lnTo>
                    <a:pt x="131" y="116"/>
                  </a:lnTo>
                  <a:lnTo>
                    <a:pt x="132" y="115"/>
                  </a:lnTo>
                  <a:lnTo>
                    <a:pt x="133" y="115"/>
                  </a:lnTo>
                  <a:lnTo>
                    <a:pt x="133" y="114"/>
                  </a:lnTo>
                  <a:lnTo>
                    <a:pt x="134" y="113"/>
                  </a:lnTo>
                  <a:lnTo>
                    <a:pt x="135" y="113"/>
                  </a:lnTo>
                  <a:lnTo>
                    <a:pt x="136" y="112"/>
                  </a:lnTo>
                  <a:lnTo>
                    <a:pt x="136" y="111"/>
                  </a:lnTo>
                  <a:lnTo>
                    <a:pt x="136" y="110"/>
                  </a:lnTo>
                  <a:lnTo>
                    <a:pt x="136" y="108"/>
                  </a:lnTo>
                  <a:lnTo>
                    <a:pt x="136" y="107"/>
                  </a:lnTo>
                  <a:lnTo>
                    <a:pt x="136" y="106"/>
                  </a:lnTo>
                  <a:lnTo>
                    <a:pt x="136" y="104"/>
                  </a:lnTo>
                  <a:lnTo>
                    <a:pt x="136" y="103"/>
                  </a:lnTo>
                  <a:lnTo>
                    <a:pt x="136" y="102"/>
                  </a:lnTo>
                  <a:lnTo>
                    <a:pt x="136" y="101"/>
                  </a:lnTo>
                  <a:lnTo>
                    <a:pt x="135" y="100"/>
                  </a:lnTo>
                  <a:lnTo>
                    <a:pt x="134" y="99"/>
                  </a:lnTo>
                  <a:lnTo>
                    <a:pt x="133" y="98"/>
                  </a:lnTo>
                  <a:lnTo>
                    <a:pt x="133" y="97"/>
                  </a:lnTo>
                  <a:lnTo>
                    <a:pt x="131" y="97"/>
                  </a:lnTo>
                  <a:lnTo>
                    <a:pt x="129" y="97"/>
                  </a:lnTo>
                  <a:lnTo>
                    <a:pt x="128" y="98"/>
                  </a:lnTo>
                  <a:lnTo>
                    <a:pt x="126" y="98"/>
                  </a:lnTo>
                  <a:lnTo>
                    <a:pt x="125" y="98"/>
                  </a:lnTo>
                  <a:lnTo>
                    <a:pt x="124" y="98"/>
                  </a:lnTo>
                  <a:lnTo>
                    <a:pt x="123" y="98"/>
                  </a:lnTo>
                  <a:lnTo>
                    <a:pt x="122" y="97"/>
                  </a:lnTo>
                  <a:lnTo>
                    <a:pt x="121" y="97"/>
                  </a:lnTo>
                  <a:lnTo>
                    <a:pt x="121" y="96"/>
                  </a:lnTo>
                  <a:lnTo>
                    <a:pt x="120" y="96"/>
                  </a:lnTo>
                  <a:lnTo>
                    <a:pt x="119" y="96"/>
                  </a:lnTo>
                  <a:lnTo>
                    <a:pt x="118" y="95"/>
                  </a:lnTo>
                  <a:lnTo>
                    <a:pt x="116" y="95"/>
                  </a:lnTo>
                  <a:lnTo>
                    <a:pt x="114" y="94"/>
                  </a:lnTo>
                  <a:lnTo>
                    <a:pt x="112" y="94"/>
                  </a:lnTo>
                  <a:lnTo>
                    <a:pt x="110" y="93"/>
                  </a:lnTo>
                  <a:lnTo>
                    <a:pt x="108" y="93"/>
                  </a:lnTo>
                  <a:lnTo>
                    <a:pt x="106" y="93"/>
                  </a:lnTo>
                  <a:lnTo>
                    <a:pt x="104" y="93"/>
                  </a:lnTo>
                  <a:lnTo>
                    <a:pt x="102" y="92"/>
                  </a:lnTo>
                  <a:lnTo>
                    <a:pt x="100" y="91"/>
                  </a:lnTo>
                  <a:lnTo>
                    <a:pt x="99" y="90"/>
                  </a:lnTo>
                  <a:lnTo>
                    <a:pt x="98" y="90"/>
                  </a:lnTo>
                  <a:lnTo>
                    <a:pt x="96" y="88"/>
                  </a:lnTo>
                  <a:lnTo>
                    <a:pt x="95" y="88"/>
                  </a:lnTo>
                  <a:lnTo>
                    <a:pt x="93" y="87"/>
                  </a:lnTo>
                  <a:lnTo>
                    <a:pt x="92" y="85"/>
                  </a:lnTo>
                  <a:lnTo>
                    <a:pt x="90" y="85"/>
                  </a:lnTo>
                  <a:lnTo>
                    <a:pt x="90" y="84"/>
                  </a:lnTo>
                  <a:lnTo>
                    <a:pt x="90" y="83"/>
                  </a:lnTo>
                  <a:lnTo>
                    <a:pt x="90" y="82"/>
                  </a:lnTo>
                  <a:lnTo>
                    <a:pt x="90" y="81"/>
                  </a:lnTo>
                  <a:lnTo>
                    <a:pt x="90" y="80"/>
                  </a:lnTo>
                  <a:lnTo>
                    <a:pt x="90" y="79"/>
                  </a:lnTo>
                  <a:lnTo>
                    <a:pt x="89" y="79"/>
                  </a:lnTo>
                  <a:lnTo>
                    <a:pt x="88" y="79"/>
                  </a:lnTo>
                  <a:lnTo>
                    <a:pt x="87" y="79"/>
                  </a:lnTo>
                  <a:lnTo>
                    <a:pt x="86" y="79"/>
                  </a:lnTo>
                  <a:lnTo>
                    <a:pt x="85" y="79"/>
                  </a:lnTo>
                  <a:lnTo>
                    <a:pt x="84" y="79"/>
                  </a:lnTo>
                  <a:lnTo>
                    <a:pt x="83" y="79"/>
                  </a:lnTo>
                  <a:lnTo>
                    <a:pt x="83" y="78"/>
                  </a:lnTo>
                  <a:lnTo>
                    <a:pt x="82" y="77"/>
                  </a:lnTo>
                  <a:lnTo>
                    <a:pt x="81" y="76"/>
                  </a:lnTo>
                  <a:lnTo>
                    <a:pt x="80" y="75"/>
                  </a:lnTo>
                  <a:lnTo>
                    <a:pt x="80" y="74"/>
                  </a:lnTo>
                  <a:lnTo>
                    <a:pt x="79" y="73"/>
                  </a:lnTo>
                  <a:lnTo>
                    <a:pt x="79" y="71"/>
                  </a:lnTo>
                  <a:lnTo>
                    <a:pt x="78" y="71"/>
                  </a:lnTo>
                  <a:lnTo>
                    <a:pt x="77" y="70"/>
                  </a:lnTo>
                  <a:lnTo>
                    <a:pt x="77" y="68"/>
                  </a:lnTo>
                  <a:lnTo>
                    <a:pt x="76" y="66"/>
                  </a:lnTo>
                  <a:lnTo>
                    <a:pt x="74" y="63"/>
                  </a:lnTo>
                  <a:lnTo>
                    <a:pt x="74" y="60"/>
                  </a:lnTo>
                  <a:lnTo>
                    <a:pt x="72" y="57"/>
                  </a:lnTo>
                  <a:lnTo>
                    <a:pt x="71" y="53"/>
                  </a:lnTo>
                  <a:lnTo>
                    <a:pt x="69" y="49"/>
                  </a:lnTo>
                  <a:lnTo>
                    <a:pt x="68" y="46"/>
                  </a:lnTo>
                  <a:lnTo>
                    <a:pt x="67" y="43"/>
                  </a:lnTo>
                  <a:lnTo>
                    <a:pt x="66" y="40"/>
                  </a:lnTo>
                  <a:lnTo>
                    <a:pt x="66" y="38"/>
                  </a:lnTo>
                  <a:lnTo>
                    <a:pt x="66" y="36"/>
                  </a:lnTo>
                  <a:lnTo>
                    <a:pt x="66" y="35"/>
                  </a:lnTo>
                  <a:lnTo>
                    <a:pt x="65" y="32"/>
                  </a:lnTo>
                  <a:lnTo>
                    <a:pt x="65" y="31"/>
                  </a:lnTo>
                  <a:lnTo>
                    <a:pt x="65" y="29"/>
                  </a:lnTo>
                  <a:lnTo>
                    <a:pt x="65" y="28"/>
                  </a:lnTo>
                  <a:lnTo>
                    <a:pt x="65" y="26"/>
                  </a:lnTo>
                  <a:lnTo>
                    <a:pt x="63" y="24"/>
                  </a:lnTo>
                  <a:lnTo>
                    <a:pt x="62" y="21"/>
                  </a:lnTo>
                  <a:lnTo>
                    <a:pt x="59" y="18"/>
                  </a:lnTo>
                  <a:lnTo>
                    <a:pt x="58" y="16"/>
                  </a:lnTo>
                  <a:lnTo>
                    <a:pt x="56" y="13"/>
                  </a:lnTo>
                  <a:lnTo>
                    <a:pt x="54" y="11"/>
                  </a:lnTo>
                  <a:lnTo>
                    <a:pt x="52" y="8"/>
                  </a:lnTo>
                  <a:lnTo>
                    <a:pt x="51" y="6"/>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35" name="Freeform 113"/>
            <p:cNvSpPr>
              <a:spLocks/>
            </p:cNvSpPr>
            <p:nvPr/>
          </p:nvSpPr>
          <p:spPr bwMode="auto">
            <a:xfrm>
              <a:off x="3029" y="1937"/>
              <a:ext cx="74" cy="75"/>
            </a:xfrm>
            <a:custGeom>
              <a:avLst/>
              <a:gdLst>
                <a:gd name="T0" fmla="*/ 73 w 74"/>
                <a:gd name="T1" fmla="*/ 30 h 75"/>
                <a:gd name="T2" fmla="*/ 71 w 74"/>
                <a:gd name="T3" fmla="*/ 44 h 75"/>
                <a:gd name="T4" fmla="*/ 72 w 74"/>
                <a:gd name="T5" fmla="*/ 52 h 75"/>
                <a:gd name="T6" fmla="*/ 73 w 74"/>
                <a:gd name="T7" fmla="*/ 59 h 75"/>
                <a:gd name="T8" fmla="*/ 70 w 74"/>
                <a:gd name="T9" fmla="*/ 65 h 75"/>
                <a:gd name="T10" fmla="*/ 59 w 74"/>
                <a:gd name="T11" fmla="*/ 72 h 75"/>
                <a:gd name="T12" fmla="*/ 36 w 74"/>
                <a:gd name="T13" fmla="*/ 74 h 75"/>
                <a:gd name="T14" fmla="*/ 17 w 74"/>
                <a:gd name="T15" fmla="*/ 72 h 75"/>
                <a:gd name="T16" fmla="*/ 5 w 74"/>
                <a:gd name="T17" fmla="*/ 58 h 75"/>
                <a:gd name="T18" fmla="*/ 3 w 74"/>
                <a:gd name="T19" fmla="*/ 41 h 75"/>
                <a:gd name="T20" fmla="*/ 5 w 74"/>
                <a:gd name="T21" fmla="*/ 3 h 75"/>
                <a:gd name="T22" fmla="*/ 0 w 74"/>
                <a:gd name="T23" fmla="*/ 27 h 75"/>
                <a:gd name="T24" fmla="*/ 0 w 74"/>
                <a:gd name="T25" fmla="*/ 6 h 75"/>
                <a:gd name="T26" fmla="*/ 2 w 74"/>
                <a:gd name="T27" fmla="*/ 10 h 75"/>
                <a:gd name="T28" fmla="*/ 3 w 74"/>
                <a:gd name="T29" fmla="*/ 0 h 75"/>
                <a:gd name="T30" fmla="*/ 10 w 74"/>
                <a:gd name="T31" fmla="*/ 2 h 75"/>
                <a:gd name="T32" fmla="*/ 44 w 74"/>
                <a:gd name="T33" fmla="*/ 12 h 75"/>
                <a:gd name="T34" fmla="*/ 54 w 74"/>
                <a:gd name="T35" fmla="*/ 21 h 75"/>
                <a:gd name="T36" fmla="*/ 65 w 74"/>
                <a:gd name="T37" fmla="*/ 28 h 75"/>
                <a:gd name="T38" fmla="*/ 73 w 74"/>
                <a:gd name="T39" fmla="*/ 30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75"/>
                <a:gd name="T62" fmla="*/ 74 w 74"/>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75">
                  <a:moveTo>
                    <a:pt x="73" y="30"/>
                  </a:moveTo>
                  <a:lnTo>
                    <a:pt x="71" y="44"/>
                  </a:lnTo>
                  <a:lnTo>
                    <a:pt x="72" y="52"/>
                  </a:lnTo>
                  <a:lnTo>
                    <a:pt x="73" y="59"/>
                  </a:lnTo>
                  <a:lnTo>
                    <a:pt x="70" y="65"/>
                  </a:lnTo>
                  <a:lnTo>
                    <a:pt x="59" y="72"/>
                  </a:lnTo>
                  <a:lnTo>
                    <a:pt x="36" y="74"/>
                  </a:lnTo>
                  <a:lnTo>
                    <a:pt x="17" y="72"/>
                  </a:lnTo>
                  <a:lnTo>
                    <a:pt x="5" y="58"/>
                  </a:lnTo>
                  <a:lnTo>
                    <a:pt x="3" y="41"/>
                  </a:lnTo>
                  <a:lnTo>
                    <a:pt x="5" y="3"/>
                  </a:lnTo>
                  <a:lnTo>
                    <a:pt x="0" y="27"/>
                  </a:lnTo>
                  <a:lnTo>
                    <a:pt x="0" y="6"/>
                  </a:lnTo>
                  <a:lnTo>
                    <a:pt x="2" y="10"/>
                  </a:lnTo>
                  <a:lnTo>
                    <a:pt x="3" y="0"/>
                  </a:lnTo>
                  <a:lnTo>
                    <a:pt x="10" y="2"/>
                  </a:lnTo>
                  <a:lnTo>
                    <a:pt x="44" y="12"/>
                  </a:lnTo>
                  <a:lnTo>
                    <a:pt x="54" y="21"/>
                  </a:lnTo>
                  <a:lnTo>
                    <a:pt x="65" y="28"/>
                  </a:lnTo>
                  <a:lnTo>
                    <a:pt x="73" y="30"/>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36" name="Freeform 114"/>
            <p:cNvSpPr>
              <a:spLocks/>
            </p:cNvSpPr>
            <p:nvPr/>
          </p:nvSpPr>
          <p:spPr bwMode="auto">
            <a:xfrm>
              <a:off x="3028" y="2000"/>
              <a:ext cx="94" cy="194"/>
            </a:xfrm>
            <a:custGeom>
              <a:avLst/>
              <a:gdLst>
                <a:gd name="T0" fmla="*/ 81 w 94"/>
                <a:gd name="T1" fmla="*/ 12 h 194"/>
                <a:gd name="T2" fmla="*/ 71 w 94"/>
                <a:gd name="T3" fmla="*/ 15 h 194"/>
                <a:gd name="T4" fmla="*/ 58 w 94"/>
                <a:gd name="T5" fmla="*/ 16 h 194"/>
                <a:gd name="T6" fmla="*/ 47 w 94"/>
                <a:gd name="T7" fmla="*/ 15 h 194"/>
                <a:gd name="T8" fmla="*/ 38 w 94"/>
                <a:gd name="T9" fmla="*/ 13 h 194"/>
                <a:gd name="T10" fmla="*/ 23 w 94"/>
                <a:gd name="T11" fmla="*/ 10 h 194"/>
                <a:gd name="T12" fmla="*/ 15 w 94"/>
                <a:gd name="T13" fmla="*/ 8 h 194"/>
                <a:gd name="T14" fmla="*/ 9 w 94"/>
                <a:gd name="T15" fmla="*/ 0 h 194"/>
                <a:gd name="T16" fmla="*/ 9 w 94"/>
                <a:gd name="T17" fmla="*/ 17 h 194"/>
                <a:gd name="T18" fmla="*/ 10 w 94"/>
                <a:gd name="T19" fmla="*/ 29 h 194"/>
                <a:gd name="T20" fmla="*/ 12 w 94"/>
                <a:gd name="T21" fmla="*/ 39 h 194"/>
                <a:gd name="T22" fmla="*/ 12 w 94"/>
                <a:gd name="T23" fmla="*/ 48 h 194"/>
                <a:gd name="T24" fmla="*/ 11 w 94"/>
                <a:gd name="T25" fmla="*/ 59 h 194"/>
                <a:gd name="T26" fmla="*/ 10 w 94"/>
                <a:gd name="T27" fmla="*/ 80 h 194"/>
                <a:gd name="T28" fmla="*/ 10 w 94"/>
                <a:gd name="T29" fmla="*/ 84 h 194"/>
                <a:gd name="T30" fmla="*/ 13 w 94"/>
                <a:gd name="T31" fmla="*/ 95 h 194"/>
                <a:gd name="T32" fmla="*/ 15 w 94"/>
                <a:gd name="T33" fmla="*/ 100 h 194"/>
                <a:gd name="T34" fmla="*/ 15 w 94"/>
                <a:gd name="T35" fmla="*/ 103 h 194"/>
                <a:gd name="T36" fmla="*/ 12 w 94"/>
                <a:gd name="T37" fmla="*/ 107 h 194"/>
                <a:gd name="T38" fmla="*/ 10 w 94"/>
                <a:gd name="T39" fmla="*/ 114 h 194"/>
                <a:gd name="T40" fmla="*/ 7 w 94"/>
                <a:gd name="T41" fmla="*/ 131 h 194"/>
                <a:gd name="T42" fmla="*/ 7 w 94"/>
                <a:gd name="T43" fmla="*/ 145 h 194"/>
                <a:gd name="T44" fmla="*/ 8 w 94"/>
                <a:gd name="T45" fmla="*/ 151 h 194"/>
                <a:gd name="T46" fmla="*/ 5 w 94"/>
                <a:gd name="T47" fmla="*/ 156 h 194"/>
                <a:gd name="T48" fmla="*/ 2 w 94"/>
                <a:gd name="T49" fmla="*/ 162 h 194"/>
                <a:gd name="T50" fmla="*/ 2 w 94"/>
                <a:gd name="T51" fmla="*/ 169 h 194"/>
                <a:gd name="T52" fmla="*/ 2 w 94"/>
                <a:gd name="T53" fmla="*/ 177 h 194"/>
                <a:gd name="T54" fmla="*/ 2 w 94"/>
                <a:gd name="T55" fmla="*/ 186 h 194"/>
                <a:gd name="T56" fmla="*/ 7 w 94"/>
                <a:gd name="T57" fmla="*/ 190 h 194"/>
                <a:gd name="T58" fmla="*/ 12 w 94"/>
                <a:gd name="T59" fmla="*/ 191 h 194"/>
                <a:gd name="T60" fmla="*/ 25 w 94"/>
                <a:gd name="T61" fmla="*/ 192 h 194"/>
                <a:gd name="T62" fmla="*/ 32 w 94"/>
                <a:gd name="T63" fmla="*/ 190 h 194"/>
                <a:gd name="T64" fmla="*/ 36 w 94"/>
                <a:gd name="T65" fmla="*/ 187 h 194"/>
                <a:gd name="T66" fmla="*/ 38 w 94"/>
                <a:gd name="T67" fmla="*/ 181 h 194"/>
                <a:gd name="T68" fmla="*/ 38 w 94"/>
                <a:gd name="T69" fmla="*/ 176 h 194"/>
                <a:gd name="T70" fmla="*/ 42 w 94"/>
                <a:gd name="T71" fmla="*/ 174 h 194"/>
                <a:gd name="T72" fmla="*/ 46 w 94"/>
                <a:gd name="T73" fmla="*/ 170 h 194"/>
                <a:gd name="T74" fmla="*/ 46 w 94"/>
                <a:gd name="T75" fmla="*/ 162 h 194"/>
                <a:gd name="T76" fmla="*/ 51 w 94"/>
                <a:gd name="T77" fmla="*/ 164 h 194"/>
                <a:gd name="T78" fmla="*/ 56 w 94"/>
                <a:gd name="T79" fmla="*/ 164 h 194"/>
                <a:gd name="T80" fmla="*/ 62 w 94"/>
                <a:gd name="T81" fmla="*/ 162 h 194"/>
                <a:gd name="T82" fmla="*/ 66 w 94"/>
                <a:gd name="T83" fmla="*/ 159 h 194"/>
                <a:gd name="T84" fmla="*/ 70 w 94"/>
                <a:gd name="T85" fmla="*/ 156 h 194"/>
                <a:gd name="T86" fmla="*/ 74 w 94"/>
                <a:gd name="T87" fmla="*/ 153 h 194"/>
                <a:gd name="T88" fmla="*/ 74 w 94"/>
                <a:gd name="T89" fmla="*/ 146 h 194"/>
                <a:gd name="T90" fmla="*/ 74 w 94"/>
                <a:gd name="T91" fmla="*/ 139 h 194"/>
                <a:gd name="T92" fmla="*/ 72 w 94"/>
                <a:gd name="T93" fmla="*/ 136 h 194"/>
                <a:gd name="T94" fmla="*/ 74 w 94"/>
                <a:gd name="T95" fmla="*/ 134 h 194"/>
                <a:gd name="T96" fmla="*/ 79 w 94"/>
                <a:gd name="T97" fmla="*/ 128 h 194"/>
                <a:gd name="T98" fmla="*/ 83 w 94"/>
                <a:gd name="T99" fmla="*/ 120 h 194"/>
                <a:gd name="T100" fmla="*/ 87 w 94"/>
                <a:gd name="T101" fmla="*/ 107 h 194"/>
                <a:gd name="T102" fmla="*/ 92 w 94"/>
                <a:gd name="T103" fmla="*/ 92 h 194"/>
                <a:gd name="T104" fmla="*/ 92 w 94"/>
                <a:gd name="T105" fmla="*/ 83 h 194"/>
                <a:gd name="T106" fmla="*/ 92 w 94"/>
                <a:gd name="T107" fmla="*/ 71 h 194"/>
                <a:gd name="T108" fmla="*/ 92 w 94"/>
                <a:gd name="T109" fmla="*/ 60 h 194"/>
                <a:gd name="T110" fmla="*/ 92 w 94"/>
                <a:gd name="T111" fmla="*/ 43 h 194"/>
                <a:gd name="T112" fmla="*/ 92 w 94"/>
                <a:gd name="T113" fmla="*/ 36 h 194"/>
                <a:gd name="T114" fmla="*/ 92 w 94"/>
                <a:gd name="T115" fmla="*/ 22 h 1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
                <a:gd name="T175" fmla="*/ 0 h 194"/>
                <a:gd name="T176" fmla="*/ 94 w 94"/>
                <a:gd name="T177" fmla="*/ 194 h 1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 h="194">
                  <a:moveTo>
                    <a:pt x="92" y="8"/>
                  </a:moveTo>
                  <a:lnTo>
                    <a:pt x="90" y="9"/>
                  </a:lnTo>
                  <a:lnTo>
                    <a:pt x="88" y="10"/>
                  </a:lnTo>
                  <a:lnTo>
                    <a:pt x="87" y="11"/>
                  </a:lnTo>
                  <a:lnTo>
                    <a:pt x="84" y="11"/>
                  </a:lnTo>
                  <a:lnTo>
                    <a:pt x="83" y="11"/>
                  </a:lnTo>
                  <a:lnTo>
                    <a:pt x="81" y="12"/>
                  </a:lnTo>
                  <a:lnTo>
                    <a:pt x="79" y="13"/>
                  </a:lnTo>
                  <a:lnTo>
                    <a:pt x="78" y="13"/>
                  </a:lnTo>
                  <a:lnTo>
                    <a:pt x="77" y="13"/>
                  </a:lnTo>
                  <a:lnTo>
                    <a:pt x="75" y="13"/>
                  </a:lnTo>
                  <a:lnTo>
                    <a:pt x="74" y="14"/>
                  </a:lnTo>
                  <a:lnTo>
                    <a:pt x="72" y="14"/>
                  </a:lnTo>
                  <a:lnTo>
                    <a:pt x="71" y="15"/>
                  </a:lnTo>
                  <a:lnTo>
                    <a:pt x="69" y="15"/>
                  </a:lnTo>
                  <a:lnTo>
                    <a:pt x="68" y="16"/>
                  </a:lnTo>
                  <a:lnTo>
                    <a:pt x="66" y="16"/>
                  </a:lnTo>
                  <a:lnTo>
                    <a:pt x="64" y="16"/>
                  </a:lnTo>
                  <a:lnTo>
                    <a:pt x="62" y="16"/>
                  </a:lnTo>
                  <a:lnTo>
                    <a:pt x="60" y="16"/>
                  </a:lnTo>
                  <a:lnTo>
                    <a:pt x="58" y="16"/>
                  </a:lnTo>
                  <a:lnTo>
                    <a:pt x="56" y="16"/>
                  </a:lnTo>
                  <a:lnTo>
                    <a:pt x="53" y="16"/>
                  </a:lnTo>
                  <a:lnTo>
                    <a:pt x="51" y="16"/>
                  </a:lnTo>
                  <a:lnTo>
                    <a:pt x="49" y="15"/>
                  </a:lnTo>
                  <a:lnTo>
                    <a:pt x="48" y="15"/>
                  </a:lnTo>
                  <a:lnTo>
                    <a:pt x="47" y="15"/>
                  </a:lnTo>
                  <a:lnTo>
                    <a:pt x="46" y="15"/>
                  </a:lnTo>
                  <a:lnTo>
                    <a:pt x="45" y="15"/>
                  </a:lnTo>
                  <a:lnTo>
                    <a:pt x="44" y="14"/>
                  </a:lnTo>
                  <a:lnTo>
                    <a:pt x="43" y="14"/>
                  </a:lnTo>
                  <a:lnTo>
                    <a:pt x="42" y="14"/>
                  </a:lnTo>
                  <a:lnTo>
                    <a:pt x="40" y="13"/>
                  </a:lnTo>
                  <a:lnTo>
                    <a:pt x="38" y="13"/>
                  </a:lnTo>
                  <a:lnTo>
                    <a:pt x="35" y="13"/>
                  </a:lnTo>
                  <a:lnTo>
                    <a:pt x="33" y="12"/>
                  </a:lnTo>
                  <a:lnTo>
                    <a:pt x="30" y="12"/>
                  </a:lnTo>
                  <a:lnTo>
                    <a:pt x="28" y="11"/>
                  </a:lnTo>
                  <a:lnTo>
                    <a:pt x="26" y="11"/>
                  </a:lnTo>
                  <a:lnTo>
                    <a:pt x="24" y="10"/>
                  </a:lnTo>
                  <a:lnTo>
                    <a:pt x="23" y="10"/>
                  </a:lnTo>
                  <a:lnTo>
                    <a:pt x="22" y="9"/>
                  </a:lnTo>
                  <a:lnTo>
                    <a:pt x="21" y="9"/>
                  </a:lnTo>
                  <a:lnTo>
                    <a:pt x="20" y="8"/>
                  </a:lnTo>
                  <a:lnTo>
                    <a:pt x="19" y="8"/>
                  </a:lnTo>
                  <a:lnTo>
                    <a:pt x="17" y="8"/>
                  </a:lnTo>
                  <a:lnTo>
                    <a:pt x="15" y="8"/>
                  </a:lnTo>
                  <a:lnTo>
                    <a:pt x="15" y="6"/>
                  </a:lnTo>
                  <a:lnTo>
                    <a:pt x="14" y="5"/>
                  </a:lnTo>
                  <a:lnTo>
                    <a:pt x="12" y="4"/>
                  </a:lnTo>
                  <a:lnTo>
                    <a:pt x="12" y="3"/>
                  </a:lnTo>
                  <a:lnTo>
                    <a:pt x="11" y="2"/>
                  </a:lnTo>
                  <a:lnTo>
                    <a:pt x="10" y="1"/>
                  </a:lnTo>
                  <a:lnTo>
                    <a:pt x="9" y="0"/>
                  </a:lnTo>
                  <a:lnTo>
                    <a:pt x="8" y="0"/>
                  </a:lnTo>
                  <a:lnTo>
                    <a:pt x="8" y="2"/>
                  </a:lnTo>
                  <a:lnTo>
                    <a:pt x="8" y="5"/>
                  </a:lnTo>
                  <a:lnTo>
                    <a:pt x="8" y="8"/>
                  </a:lnTo>
                  <a:lnTo>
                    <a:pt x="8" y="11"/>
                  </a:lnTo>
                  <a:lnTo>
                    <a:pt x="8" y="14"/>
                  </a:lnTo>
                  <a:lnTo>
                    <a:pt x="9" y="17"/>
                  </a:lnTo>
                  <a:lnTo>
                    <a:pt x="9" y="20"/>
                  </a:lnTo>
                  <a:lnTo>
                    <a:pt x="9" y="23"/>
                  </a:lnTo>
                  <a:lnTo>
                    <a:pt x="9" y="25"/>
                  </a:lnTo>
                  <a:lnTo>
                    <a:pt x="9" y="26"/>
                  </a:lnTo>
                  <a:lnTo>
                    <a:pt x="9" y="27"/>
                  </a:lnTo>
                  <a:lnTo>
                    <a:pt x="9" y="28"/>
                  </a:lnTo>
                  <a:lnTo>
                    <a:pt x="10" y="29"/>
                  </a:lnTo>
                  <a:lnTo>
                    <a:pt x="10" y="30"/>
                  </a:lnTo>
                  <a:lnTo>
                    <a:pt x="10" y="32"/>
                  </a:lnTo>
                  <a:lnTo>
                    <a:pt x="10" y="33"/>
                  </a:lnTo>
                  <a:lnTo>
                    <a:pt x="10" y="34"/>
                  </a:lnTo>
                  <a:lnTo>
                    <a:pt x="11" y="36"/>
                  </a:lnTo>
                  <a:lnTo>
                    <a:pt x="11" y="38"/>
                  </a:lnTo>
                  <a:lnTo>
                    <a:pt x="12" y="39"/>
                  </a:lnTo>
                  <a:lnTo>
                    <a:pt x="12" y="41"/>
                  </a:lnTo>
                  <a:lnTo>
                    <a:pt x="12" y="42"/>
                  </a:lnTo>
                  <a:lnTo>
                    <a:pt x="12" y="44"/>
                  </a:lnTo>
                  <a:lnTo>
                    <a:pt x="13" y="46"/>
                  </a:lnTo>
                  <a:lnTo>
                    <a:pt x="13" y="47"/>
                  </a:lnTo>
                  <a:lnTo>
                    <a:pt x="12" y="47"/>
                  </a:lnTo>
                  <a:lnTo>
                    <a:pt x="12" y="48"/>
                  </a:lnTo>
                  <a:lnTo>
                    <a:pt x="12" y="49"/>
                  </a:lnTo>
                  <a:lnTo>
                    <a:pt x="12" y="50"/>
                  </a:lnTo>
                  <a:lnTo>
                    <a:pt x="12" y="51"/>
                  </a:lnTo>
                  <a:lnTo>
                    <a:pt x="11" y="52"/>
                  </a:lnTo>
                  <a:lnTo>
                    <a:pt x="11" y="53"/>
                  </a:lnTo>
                  <a:lnTo>
                    <a:pt x="11" y="55"/>
                  </a:lnTo>
                  <a:lnTo>
                    <a:pt x="11" y="59"/>
                  </a:lnTo>
                  <a:lnTo>
                    <a:pt x="10" y="63"/>
                  </a:lnTo>
                  <a:lnTo>
                    <a:pt x="10" y="66"/>
                  </a:lnTo>
                  <a:lnTo>
                    <a:pt x="10" y="69"/>
                  </a:lnTo>
                  <a:lnTo>
                    <a:pt x="10" y="72"/>
                  </a:lnTo>
                  <a:lnTo>
                    <a:pt x="10" y="75"/>
                  </a:lnTo>
                  <a:lnTo>
                    <a:pt x="10" y="79"/>
                  </a:lnTo>
                  <a:lnTo>
                    <a:pt x="10" y="80"/>
                  </a:lnTo>
                  <a:lnTo>
                    <a:pt x="10" y="81"/>
                  </a:lnTo>
                  <a:lnTo>
                    <a:pt x="10" y="82"/>
                  </a:lnTo>
                  <a:lnTo>
                    <a:pt x="10" y="83"/>
                  </a:lnTo>
                  <a:lnTo>
                    <a:pt x="10" y="84"/>
                  </a:lnTo>
                  <a:lnTo>
                    <a:pt x="13" y="89"/>
                  </a:lnTo>
                  <a:lnTo>
                    <a:pt x="12" y="91"/>
                  </a:lnTo>
                  <a:lnTo>
                    <a:pt x="12" y="92"/>
                  </a:lnTo>
                  <a:lnTo>
                    <a:pt x="13" y="92"/>
                  </a:lnTo>
                  <a:lnTo>
                    <a:pt x="13" y="93"/>
                  </a:lnTo>
                  <a:lnTo>
                    <a:pt x="13" y="94"/>
                  </a:lnTo>
                  <a:lnTo>
                    <a:pt x="13" y="95"/>
                  </a:lnTo>
                  <a:lnTo>
                    <a:pt x="13" y="97"/>
                  </a:lnTo>
                  <a:lnTo>
                    <a:pt x="14" y="97"/>
                  </a:lnTo>
                  <a:lnTo>
                    <a:pt x="14" y="98"/>
                  </a:lnTo>
                  <a:lnTo>
                    <a:pt x="15" y="99"/>
                  </a:lnTo>
                  <a:lnTo>
                    <a:pt x="15" y="100"/>
                  </a:lnTo>
                  <a:lnTo>
                    <a:pt x="15" y="101"/>
                  </a:lnTo>
                  <a:lnTo>
                    <a:pt x="15" y="102"/>
                  </a:lnTo>
                  <a:lnTo>
                    <a:pt x="15" y="103"/>
                  </a:lnTo>
                  <a:lnTo>
                    <a:pt x="15" y="104"/>
                  </a:lnTo>
                  <a:lnTo>
                    <a:pt x="14" y="104"/>
                  </a:lnTo>
                  <a:lnTo>
                    <a:pt x="14" y="105"/>
                  </a:lnTo>
                  <a:lnTo>
                    <a:pt x="14" y="106"/>
                  </a:lnTo>
                  <a:lnTo>
                    <a:pt x="13" y="106"/>
                  </a:lnTo>
                  <a:lnTo>
                    <a:pt x="12" y="107"/>
                  </a:lnTo>
                  <a:lnTo>
                    <a:pt x="12" y="108"/>
                  </a:lnTo>
                  <a:lnTo>
                    <a:pt x="12" y="109"/>
                  </a:lnTo>
                  <a:lnTo>
                    <a:pt x="11" y="109"/>
                  </a:lnTo>
                  <a:lnTo>
                    <a:pt x="10" y="112"/>
                  </a:lnTo>
                  <a:lnTo>
                    <a:pt x="10" y="114"/>
                  </a:lnTo>
                  <a:lnTo>
                    <a:pt x="10" y="117"/>
                  </a:lnTo>
                  <a:lnTo>
                    <a:pt x="9" y="120"/>
                  </a:lnTo>
                  <a:lnTo>
                    <a:pt x="9" y="122"/>
                  </a:lnTo>
                  <a:lnTo>
                    <a:pt x="8" y="125"/>
                  </a:lnTo>
                  <a:lnTo>
                    <a:pt x="8" y="127"/>
                  </a:lnTo>
                  <a:lnTo>
                    <a:pt x="7" y="130"/>
                  </a:lnTo>
                  <a:lnTo>
                    <a:pt x="7" y="131"/>
                  </a:lnTo>
                  <a:lnTo>
                    <a:pt x="7" y="134"/>
                  </a:lnTo>
                  <a:lnTo>
                    <a:pt x="7" y="136"/>
                  </a:lnTo>
                  <a:lnTo>
                    <a:pt x="7" y="137"/>
                  </a:lnTo>
                  <a:lnTo>
                    <a:pt x="7" y="139"/>
                  </a:lnTo>
                  <a:lnTo>
                    <a:pt x="7" y="141"/>
                  </a:lnTo>
                  <a:lnTo>
                    <a:pt x="7" y="143"/>
                  </a:lnTo>
                  <a:lnTo>
                    <a:pt x="7" y="145"/>
                  </a:lnTo>
                  <a:lnTo>
                    <a:pt x="7" y="146"/>
                  </a:lnTo>
                  <a:lnTo>
                    <a:pt x="7" y="147"/>
                  </a:lnTo>
                  <a:lnTo>
                    <a:pt x="7" y="148"/>
                  </a:lnTo>
                  <a:lnTo>
                    <a:pt x="7" y="149"/>
                  </a:lnTo>
                  <a:lnTo>
                    <a:pt x="7" y="150"/>
                  </a:lnTo>
                  <a:lnTo>
                    <a:pt x="8" y="151"/>
                  </a:lnTo>
                  <a:lnTo>
                    <a:pt x="7" y="153"/>
                  </a:lnTo>
                  <a:lnTo>
                    <a:pt x="6" y="154"/>
                  </a:lnTo>
                  <a:lnTo>
                    <a:pt x="5" y="155"/>
                  </a:lnTo>
                  <a:lnTo>
                    <a:pt x="5" y="156"/>
                  </a:lnTo>
                  <a:lnTo>
                    <a:pt x="4" y="156"/>
                  </a:lnTo>
                  <a:lnTo>
                    <a:pt x="4" y="157"/>
                  </a:lnTo>
                  <a:lnTo>
                    <a:pt x="4" y="158"/>
                  </a:lnTo>
                  <a:lnTo>
                    <a:pt x="3" y="159"/>
                  </a:lnTo>
                  <a:lnTo>
                    <a:pt x="2" y="160"/>
                  </a:lnTo>
                  <a:lnTo>
                    <a:pt x="2" y="161"/>
                  </a:lnTo>
                  <a:lnTo>
                    <a:pt x="2" y="162"/>
                  </a:lnTo>
                  <a:lnTo>
                    <a:pt x="1" y="163"/>
                  </a:lnTo>
                  <a:lnTo>
                    <a:pt x="1" y="165"/>
                  </a:lnTo>
                  <a:lnTo>
                    <a:pt x="0" y="165"/>
                  </a:lnTo>
                  <a:lnTo>
                    <a:pt x="0" y="166"/>
                  </a:lnTo>
                  <a:lnTo>
                    <a:pt x="1" y="167"/>
                  </a:lnTo>
                  <a:lnTo>
                    <a:pt x="1" y="168"/>
                  </a:lnTo>
                  <a:lnTo>
                    <a:pt x="2" y="169"/>
                  </a:lnTo>
                  <a:lnTo>
                    <a:pt x="2" y="170"/>
                  </a:lnTo>
                  <a:lnTo>
                    <a:pt x="2" y="172"/>
                  </a:lnTo>
                  <a:lnTo>
                    <a:pt x="3" y="173"/>
                  </a:lnTo>
                  <a:lnTo>
                    <a:pt x="2" y="174"/>
                  </a:lnTo>
                  <a:lnTo>
                    <a:pt x="2" y="176"/>
                  </a:lnTo>
                  <a:lnTo>
                    <a:pt x="2" y="177"/>
                  </a:lnTo>
                  <a:lnTo>
                    <a:pt x="2" y="179"/>
                  </a:lnTo>
                  <a:lnTo>
                    <a:pt x="1" y="180"/>
                  </a:lnTo>
                  <a:lnTo>
                    <a:pt x="1" y="181"/>
                  </a:lnTo>
                  <a:lnTo>
                    <a:pt x="1" y="183"/>
                  </a:lnTo>
                  <a:lnTo>
                    <a:pt x="0" y="184"/>
                  </a:lnTo>
                  <a:lnTo>
                    <a:pt x="1" y="185"/>
                  </a:lnTo>
                  <a:lnTo>
                    <a:pt x="2" y="186"/>
                  </a:lnTo>
                  <a:lnTo>
                    <a:pt x="3" y="187"/>
                  </a:lnTo>
                  <a:lnTo>
                    <a:pt x="4" y="187"/>
                  </a:lnTo>
                  <a:lnTo>
                    <a:pt x="5" y="188"/>
                  </a:lnTo>
                  <a:lnTo>
                    <a:pt x="6" y="189"/>
                  </a:lnTo>
                  <a:lnTo>
                    <a:pt x="7" y="190"/>
                  </a:lnTo>
                  <a:lnTo>
                    <a:pt x="8" y="190"/>
                  </a:lnTo>
                  <a:lnTo>
                    <a:pt x="9" y="190"/>
                  </a:lnTo>
                  <a:lnTo>
                    <a:pt x="10" y="190"/>
                  </a:lnTo>
                  <a:lnTo>
                    <a:pt x="10" y="191"/>
                  </a:lnTo>
                  <a:lnTo>
                    <a:pt x="11" y="191"/>
                  </a:lnTo>
                  <a:lnTo>
                    <a:pt x="12" y="191"/>
                  </a:lnTo>
                  <a:lnTo>
                    <a:pt x="14" y="191"/>
                  </a:lnTo>
                  <a:lnTo>
                    <a:pt x="16" y="191"/>
                  </a:lnTo>
                  <a:lnTo>
                    <a:pt x="17" y="192"/>
                  </a:lnTo>
                  <a:lnTo>
                    <a:pt x="20" y="192"/>
                  </a:lnTo>
                  <a:lnTo>
                    <a:pt x="22" y="192"/>
                  </a:lnTo>
                  <a:lnTo>
                    <a:pt x="23" y="192"/>
                  </a:lnTo>
                  <a:lnTo>
                    <a:pt x="25" y="192"/>
                  </a:lnTo>
                  <a:lnTo>
                    <a:pt x="27" y="193"/>
                  </a:lnTo>
                  <a:lnTo>
                    <a:pt x="28" y="192"/>
                  </a:lnTo>
                  <a:lnTo>
                    <a:pt x="28" y="191"/>
                  </a:lnTo>
                  <a:lnTo>
                    <a:pt x="30" y="191"/>
                  </a:lnTo>
                  <a:lnTo>
                    <a:pt x="30" y="190"/>
                  </a:lnTo>
                  <a:lnTo>
                    <a:pt x="32" y="190"/>
                  </a:lnTo>
                  <a:lnTo>
                    <a:pt x="32" y="189"/>
                  </a:lnTo>
                  <a:lnTo>
                    <a:pt x="33" y="188"/>
                  </a:lnTo>
                  <a:lnTo>
                    <a:pt x="34" y="187"/>
                  </a:lnTo>
                  <a:lnTo>
                    <a:pt x="35" y="187"/>
                  </a:lnTo>
                  <a:lnTo>
                    <a:pt x="36" y="187"/>
                  </a:lnTo>
                  <a:lnTo>
                    <a:pt x="36" y="186"/>
                  </a:lnTo>
                  <a:lnTo>
                    <a:pt x="37" y="185"/>
                  </a:lnTo>
                  <a:lnTo>
                    <a:pt x="38" y="185"/>
                  </a:lnTo>
                  <a:lnTo>
                    <a:pt x="38" y="184"/>
                  </a:lnTo>
                  <a:lnTo>
                    <a:pt x="38" y="183"/>
                  </a:lnTo>
                  <a:lnTo>
                    <a:pt x="38" y="182"/>
                  </a:lnTo>
                  <a:lnTo>
                    <a:pt x="38" y="181"/>
                  </a:lnTo>
                  <a:lnTo>
                    <a:pt x="37" y="180"/>
                  </a:lnTo>
                  <a:lnTo>
                    <a:pt x="37" y="179"/>
                  </a:lnTo>
                  <a:lnTo>
                    <a:pt x="37" y="178"/>
                  </a:lnTo>
                  <a:lnTo>
                    <a:pt x="38" y="177"/>
                  </a:lnTo>
                  <a:lnTo>
                    <a:pt x="38" y="176"/>
                  </a:lnTo>
                  <a:lnTo>
                    <a:pt x="39" y="176"/>
                  </a:lnTo>
                  <a:lnTo>
                    <a:pt x="40" y="176"/>
                  </a:lnTo>
                  <a:lnTo>
                    <a:pt x="41" y="176"/>
                  </a:lnTo>
                  <a:lnTo>
                    <a:pt x="41" y="175"/>
                  </a:lnTo>
                  <a:lnTo>
                    <a:pt x="42" y="174"/>
                  </a:lnTo>
                  <a:lnTo>
                    <a:pt x="43" y="174"/>
                  </a:lnTo>
                  <a:lnTo>
                    <a:pt x="43" y="173"/>
                  </a:lnTo>
                  <a:lnTo>
                    <a:pt x="44" y="172"/>
                  </a:lnTo>
                  <a:lnTo>
                    <a:pt x="45" y="172"/>
                  </a:lnTo>
                  <a:lnTo>
                    <a:pt x="45" y="171"/>
                  </a:lnTo>
                  <a:lnTo>
                    <a:pt x="46" y="170"/>
                  </a:lnTo>
                  <a:lnTo>
                    <a:pt x="46" y="168"/>
                  </a:lnTo>
                  <a:lnTo>
                    <a:pt x="46" y="167"/>
                  </a:lnTo>
                  <a:lnTo>
                    <a:pt x="46" y="166"/>
                  </a:lnTo>
                  <a:lnTo>
                    <a:pt x="46" y="165"/>
                  </a:lnTo>
                  <a:lnTo>
                    <a:pt x="46" y="164"/>
                  </a:lnTo>
                  <a:lnTo>
                    <a:pt x="46" y="162"/>
                  </a:lnTo>
                  <a:lnTo>
                    <a:pt x="47" y="162"/>
                  </a:lnTo>
                  <a:lnTo>
                    <a:pt x="48" y="162"/>
                  </a:lnTo>
                  <a:lnTo>
                    <a:pt x="49" y="163"/>
                  </a:lnTo>
                  <a:lnTo>
                    <a:pt x="50" y="163"/>
                  </a:lnTo>
                  <a:lnTo>
                    <a:pt x="51" y="164"/>
                  </a:lnTo>
                  <a:lnTo>
                    <a:pt x="52" y="164"/>
                  </a:lnTo>
                  <a:lnTo>
                    <a:pt x="53" y="164"/>
                  </a:lnTo>
                  <a:lnTo>
                    <a:pt x="55" y="164"/>
                  </a:lnTo>
                  <a:lnTo>
                    <a:pt x="56" y="164"/>
                  </a:lnTo>
                  <a:lnTo>
                    <a:pt x="57" y="164"/>
                  </a:lnTo>
                  <a:lnTo>
                    <a:pt x="58" y="164"/>
                  </a:lnTo>
                  <a:lnTo>
                    <a:pt x="59" y="163"/>
                  </a:lnTo>
                  <a:lnTo>
                    <a:pt x="60" y="163"/>
                  </a:lnTo>
                  <a:lnTo>
                    <a:pt x="61" y="163"/>
                  </a:lnTo>
                  <a:lnTo>
                    <a:pt x="61" y="162"/>
                  </a:lnTo>
                  <a:lnTo>
                    <a:pt x="62" y="162"/>
                  </a:lnTo>
                  <a:lnTo>
                    <a:pt x="64" y="162"/>
                  </a:lnTo>
                  <a:lnTo>
                    <a:pt x="65" y="162"/>
                  </a:lnTo>
                  <a:lnTo>
                    <a:pt x="66" y="161"/>
                  </a:lnTo>
                  <a:lnTo>
                    <a:pt x="66" y="160"/>
                  </a:lnTo>
                  <a:lnTo>
                    <a:pt x="66" y="159"/>
                  </a:lnTo>
                  <a:lnTo>
                    <a:pt x="66" y="158"/>
                  </a:lnTo>
                  <a:lnTo>
                    <a:pt x="67" y="157"/>
                  </a:lnTo>
                  <a:lnTo>
                    <a:pt x="68" y="156"/>
                  </a:lnTo>
                  <a:lnTo>
                    <a:pt x="69" y="156"/>
                  </a:lnTo>
                  <a:lnTo>
                    <a:pt x="70" y="156"/>
                  </a:lnTo>
                  <a:lnTo>
                    <a:pt x="71" y="156"/>
                  </a:lnTo>
                  <a:lnTo>
                    <a:pt x="72" y="156"/>
                  </a:lnTo>
                  <a:lnTo>
                    <a:pt x="72" y="155"/>
                  </a:lnTo>
                  <a:lnTo>
                    <a:pt x="73" y="155"/>
                  </a:lnTo>
                  <a:lnTo>
                    <a:pt x="74" y="155"/>
                  </a:lnTo>
                  <a:lnTo>
                    <a:pt x="74" y="153"/>
                  </a:lnTo>
                  <a:lnTo>
                    <a:pt x="74" y="151"/>
                  </a:lnTo>
                  <a:lnTo>
                    <a:pt x="74" y="150"/>
                  </a:lnTo>
                  <a:lnTo>
                    <a:pt x="74" y="148"/>
                  </a:lnTo>
                  <a:lnTo>
                    <a:pt x="74" y="147"/>
                  </a:lnTo>
                  <a:lnTo>
                    <a:pt x="74" y="146"/>
                  </a:lnTo>
                  <a:lnTo>
                    <a:pt x="74" y="145"/>
                  </a:lnTo>
                  <a:lnTo>
                    <a:pt x="74" y="144"/>
                  </a:lnTo>
                  <a:lnTo>
                    <a:pt x="74" y="143"/>
                  </a:lnTo>
                  <a:lnTo>
                    <a:pt x="74" y="142"/>
                  </a:lnTo>
                  <a:lnTo>
                    <a:pt x="74" y="141"/>
                  </a:lnTo>
                  <a:lnTo>
                    <a:pt x="74" y="140"/>
                  </a:lnTo>
                  <a:lnTo>
                    <a:pt x="74" y="139"/>
                  </a:lnTo>
                  <a:lnTo>
                    <a:pt x="74" y="138"/>
                  </a:lnTo>
                  <a:lnTo>
                    <a:pt x="73" y="138"/>
                  </a:lnTo>
                  <a:lnTo>
                    <a:pt x="73" y="137"/>
                  </a:lnTo>
                  <a:lnTo>
                    <a:pt x="72" y="136"/>
                  </a:lnTo>
                  <a:lnTo>
                    <a:pt x="72" y="135"/>
                  </a:lnTo>
                  <a:lnTo>
                    <a:pt x="73" y="135"/>
                  </a:lnTo>
                  <a:lnTo>
                    <a:pt x="74" y="134"/>
                  </a:lnTo>
                  <a:lnTo>
                    <a:pt x="75" y="134"/>
                  </a:lnTo>
                  <a:lnTo>
                    <a:pt x="76" y="132"/>
                  </a:lnTo>
                  <a:lnTo>
                    <a:pt x="77" y="131"/>
                  </a:lnTo>
                  <a:lnTo>
                    <a:pt x="77" y="130"/>
                  </a:lnTo>
                  <a:lnTo>
                    <a:pt x="79" y="129"/>
                  </a:lnTo>
                  <a:lnTo>
                    <a:pt x="79" y="128"/>
                  </a:lnTo>
                  <a:lnTo>
                    <a:pt x="79" y="127"/>
                  </a:lnTo>
                  <a:lnTo>
                    <a:pt x="81" y="126"/>
                  </a:lnTo>
                  <a:lnTo>
                    <a:pt x="81" y="125"/>
                  </a:lnTo>
                  <a:lnTo>
                    <a:pt x="82" y="123"/>
                  </a:lnTo>
                  <a:lnTo>
                    <a:pt x="82" y="121"/>
                  </a:lnTo>
                  <a:lnTo>
                    <a:pt x="83" y="120"/>
                  </a:lnTo>
                  <a:lnTo>
                    <a:pt x="83" y="119"/>
                  </a:lnTo>
                  <a:lnTo>
                    <a:pt x="84" y="117"/>
                  </a:lnTo>
                  <a:lnTo>
                    <a:pt x="84" y="116"/>
                  </a:lnTo>
                  <a:lnTo>
                    <a:pt x="84" y="115"/>
                  </a:lnTo>
                  <a:lnTo>
                    <a:pt x="86" y="112"/>
                  </a:lnTo>
                  <a:lnTo>
                    <a:pt x="87" y="110"/>
                  </a:lnTo>
                  <a:lnTo>
                    <a:pt x="87" y="107"/>
                  </a:lnTo>
                  <a:lnTo>
                    <a:pt x="89" y="105"/>
                  </a:lnTo>
                  <a:lnTo>
                    <a:pt x="90" y="102"/>
                  </a:lnTo>
                  <a:lnTo>
                    <a:pt x="90" y="99"/>
                  </a:lnTo>
                  <a:lnTo>
                    <a:pt x="92" y="97"/>
                  </a:lnTo>
                  <a:lnTo>
                    <a:pt x="92" y="94"/>
                  </a:lnTo>
                  <a:lnTo>
                    <a:pt x="92" y="93"/>
                  </a:lnTo>
                  <a:lnTo>
                    <a:pt x="92" y="92"/>
                  </a:lnTo>
                  <a:lnTo>
                    <a:pt x="92" y="91"/>
                  </a:lnTo>
                  <a:lnTo>
                    <a:pt x="92" y="89"/>
                  </a:lnTo>
                  <a:lnTo>
                    <a:pt x="92" y="88"/>
                  </a:lnTo>
                  <a:lnTo>
                    <a:pt x="92" y="87"/>
                  </a:lnTo>
                  <a:lnTo>
                    <a:pt x="92" y="86"/>
                  </a:lnTo>
                  <a:lnTo>
                    <a:pt x="92" y="85"/>
                  </a:lnTo>
                  <a:lnTo>
                    <a:pt x="92" y="83"/>
                  </a:lnTo>
                  <a:lnTo>
                    <a:pt x="92" y="81"/>
                  </a:lnTo>
                  <a:lnTo>
                    <a:pt x="92" y="80"/>
                  </a:lnTo>
                  <a:lnTo>
                    <a:pt x="92" y="78"/>
                  </a:lnTo>
                  <a:lnTo>
                    <a:pt x="92" y="76"/>
                  </a:lnTo>
                  <a:lnTo>
                    <a:pt x="92" y="74"/>
                  </a:lnTo>
                  <a:lnTo>
                    <a:pt x="92" y="72"/>
                  </a:lnTo>
                  <a:lnTo>
                    <a:pt x="92" y="71"/>
                  </a:lnTo>
                  <a:lnTo>
                    <a:pt x="92" y="69"/>
                  </a:lnTo>
                  <a:lnTo>
                    <a:pt x="92" y="68"/>
                  </a:lnTo>
                  <a:lnTo>
                    <a:pt x="92" y="66"/>
                  </a:lnTo>
                  <a:lnTo>
                    <a:pt x="92" y="65"/>
                  </a:lnTo>
                  <a:lnTo>
                    <a:pt x="92" y="63"/>
                  </a:lnTo>
                  <a:lnTo>
                    <a:pt x="92" y="61"/>
                  </a:lnTo>
                  <a:lnTo>
                    <a:pt x="92" y="60"/>
                  </a:lnTo>
                  <a:lnTo>
                    <a:pt x="92" y="58"/>
                  </a:lnTo>
                  <a:lnTo>
                    <a:pt x="92" y="55"/>
                  </a:lnTo>
                  <a:lnTo>
                    <a:pt x="92" y="53"/>
                  </a:lnTo>
                  <a:lnTo>
                    <a:pt x="92" y="50"/>
                  </a:lnTo>
                  <a:lnTo>
                    <a:pt x="92" y="48"/>
                  </a:lnTo>
                  <a:lnTo>
                    <a:pt x="92" y="45"/>
                  </a:lnTo>
                  <a:lnTo>
                    <a:pt x="92" y="43"/>
                  </a:lnTo>
                  <a:lnTo>
                    <a:pt x="92" y="40"/>
                  </a:lnTo>
                  <a:lnTo>
                    <a:pt x="91" y="38"/>
                  </a:lnTo>
                  <a:lnTo>
                    <a:pt x="92" y="37"/>
                  </a:lnTo>
                  <a:lnTo>
                    <a:pt x="92" y="36"/>
                  </a:lnTo>
                  <a:lnTo>
                    <a:pt x="93" y="36"/>
                  </a:lnTo>
                  <a:lnTo>
                    <a:pt x="93" y="32"/>
                  </a:lnTo>
                  <a:lnTo>
                    <a:pt x="93" y="29"/>
                  </a:lnTo>
                  <a:lnTo>
                    <a:pt x="92" y="25"/>
                  </a:lnTo>
                  <a:lnTo>
                    <a:pt x="92" y="22"/>
                  </a:lnTo>
                  <a:lnTo>
                    <a:pt x="92" y="19"/>
                  </a:lnTo>
                  <a:lnTo>
                    <a:pt x="92" y="15"/>
                  </a:lnTo>
                  <a:lnTo>
                    <a:pt x="92" y="12"/>
                  </a:lnTo>
                  <a:lnTo>
                    <a:pt x="92" y="8"/>
                  </a:lnTo>
                </a:path>
              </a:pathLst>
            </a:custGeom>
            <a:solidFill>
              <a:srgbClr val="9494C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37" name="Freeform 115"/>
            <p:cNvSpPr>
              <a:spLocks/>
            </p:cNvSpPr>
            <p:nvPr/>
          </p:nvSpPr>
          <p:spPr bwMode="auto">
            <a:xfrm>
              <a:off x="3075" y="2009"/>
              <a:ext cx="47" cy="157"/>
            </a:xfrm>
            <a:custGeom>
              <a:avLst/>
              <a:gdLst>
                <a:gd name="T0" fmla="*/ 40 w 47"/>
                <a:gd name="T1" fmla="*/ 2 h 157"/>
                <a:gd name="T2" fmla="*/ 40 w 47"/>
                <a:gd name="T3" fmla="*/ 3 h 157"/>
                <a:gd name="T4" fmla="*/ 37 w 47"/>
                <a:gd name="T5" fmla="*/ 9 h 157"/>
                <a:gd name="T6" fmla="*/ 35 w 47"/>
                <a:gd name="T7" fmla="*/ 17 h 157"/>
                <a:gd name="T8" fmla="*/ 34 w 47"/>
                <a:gd name="T9" fmla="*/ 23 h 157"/>
                <a:gd name="T10" fmla="*/ 32 w 47"/>
                <a:gd name="T11" fmla="*/ 28 h 157"/>
                <a:gd name="T12" fmla="*/ 31 w 47"/>
                <a:gd name="T13" fmla="*/ 37 h 157"/>
                <a:gd name="T14" fmla="*/ 29 w 47"/>
                <a:gd name="T15" fmla="*/ 48 h 157"/>
                <a:gd name="T16" fmla="*/ 27 w 47"/>
                <a:gd name="T17" fmla="*/ 61 h 157"/>
                <a:gd name="T18" fmla="*/ 23 w 47"/>
                <a:gd name="T19" fmla="*/ 77 h 157"/>
                <a:gd name="T20" fmla="*/ 22 w 47"/>
                <a:gd name="T21" fmla="*/ 89 h 157"/>
                <a:gd name="T22" fmla="*/ 19 w 47"/>
                <a:gd name="T23" fmla="*/ 102 h 157"/>
                <a:gd name="T24" fmla="*/ 17 w 47"/>
                <a:gd name="T25" fmla="*/ 113 h 157"/>
                <a:gd name="T26" fmla="*/ 12 w 47"/>
                <a:gd name="T27" fmla="*/ 125 h 157"/>
                <a:gd name="T28" fmla="*/ 8 w 47"/>
                <a:gd name="T29" fmla="*/ 135 h 157"/>
                <a:gd name="T30" fmla="*/ 3 w 47"/>
                <a:gd name="T31" fmla="*/ 145 h 157"/>
                <a:gd name="T32" fmla="*/ 1 w 47"/>
                <a:gd name="T33" fmla="*/ 149 h 157"/>
                <a:gd name="T34" fmla="*/ 0 w 47"/>
                <a:gd name="T35" fmla="*/ 153 h 157"/>
                <a:gd name="T36" fmla="*/ 1 w 47"/>
                <a:gd name="T37" fmla="*/ 154 h 157"/>
                <a:gd name="T38" fmla="*/ 4 w 47"/>
                <a:gd name="T39" fmla="*/ 156 h 157"/>
                <a:gd name="T40" fmla="*/ 6 w 47"/>
                <a:gd name="T41" fmla="*/ 156 h 157"/>
                <a:gd name="T42" fmla="*/ 10 w 47"/>
                <a:gd name="T43" fmla="*/ 156 h 157"/>
                <a:gd name="T44" fmla="*/ 14 w 47"/>
                <a:gd name="T45" fmla="*/ 156 h 157"/>
                <a:gd name="T46" fmla="*/ 17 w 47"/>
                <a:gd name="T47" fmla="*/ 154 h 157"/>
                <a:gd name="T48" fmla="*/ 19 w 47"/>
                <a:gd name="T49" fmla="*/ 153 h 157"/>
                <a:gd name="T50" fmla="*/ 20 w 47"/>
                <a:gd name="T51" fmla="*/ 150 h 157"/>
                <a:gd name="T52" fmla="*/ 23 w 47"/>
                <a:gd name="T53" fmla="*/ 148 h 157"/>
                <a:gd name="T54" fmla="*/ 26 w 47"/>
                <a:gd name="T55" fmla="*/ 147 h 157"/>
                <a:gd name="T56" fmla="*/ 27 w 47"/>
                <a:gd name="T57" fmla="*/ 144 h 157"/>
                <a:gd name="T58" fmla="*/ 27 w 47"/>
                <a:gd name="T59" fmla="*/ 140 h 157"/>
                <a:gd name="T60" fmla="*/ 27 w 47"/>
                <a:gd name="T61" fmla="*/ 136 h 157"/>
                <a:gd name="T62" fmla="*/ 27 w 47"/>
                <a:gd name="T63" fmla="*/ 133 h 157"/>
                <a:gd name="T64" fmla="*/ 26 w 47"/>
                <a:gd name="T65" fmla="*/ 130 h 157"/>
                <a:gd name="T66" fmla="*/ 25 w 47"/>
                <a:gd name="T67" fmla="*/ 128 h 157"/>
                <a:gd name="T68" fmla="*/ 27 w 47"/>
                <a:gd name="T69" fmla="*/ 127 h 157"/>
                <a:gd name="T70" fmla="*/ 28 w 47"/>
                <a:gd name="T71" fmla="*/ 126 h 157"/>
                <a:gd name="T72" fmla="*/ 30 w 47"/>
                <a:gd name="T73" fmla="*/ 122 h 157"/>
                <a:gd name="T74" fmla="*/ 34 w 47"/>
                <a:gd name="T75" fmla="*/ 118 h 157"/>
                <a:gd name="T76" fmla="*/ 35 w 47"/>
                <a:gd name="T77" fmla="*/ 113 h 157"/>
                <a:gd name="T78" fmla="*/ 37 w 47"/>
                <a:gd name="T79" fmla="*/ 108 h 157"/>
                <a:gd name="T80" fmla="*/ 40 w 47"/>
                <a:gd name="T81" fmla="*/ 99 h 157"/>
                <a:gd name="T82" fmla="*/ 45 w 47"/>
                <a:gd name="T83" fmla="*/ 89 h 157"/>
                <a:gd name="T84" fmla="*/ 45 w 47"/>
                <a:gd name="T85" fmla="*/ 83 h 157"/>
                <a:gd name="T86" fmla="*/ 45 w 47"/>
                <a:gd name="T87" fmla="*/ 78 h 157"/>
                <a:gd name="T88" fmla="*/ 45 w 47"/>
                <a:gd name="T89" fmla="*/ 72 h 157"/>
                <a:gd name="T90" fmla="*/ 45 w 47"/>
                <a:gd name="T91" fmla="*/ 65 h 157"/>
                <a:gd name="T92" fmla="*/ 45 w 47"/>
                <a:gd name="T93" fmla="*/ 59 h 157"/>
                <a:gd name="T94" fmla="*/ 45 w 47"/>
                <a:gd name="T95" fmla="*/ 53 h 157"/>
                <a:gd name="T96" fmla="*/ 45 w 47"/>
                <a:gd name="T97" fmla="*/ 43 h 157"/>
                <a:gd name="T98" fmla="*/ 45 w 47"/>
                <a:gd name="T99" fmla="*/ 32 h 157"/>
                <a:gd name="T100" fmla="*/ 45 w 47"/>
                <a:gd name="T101" fmla="*/ 29 h 157"/>
                <a:gd name="T102" fmla="*/ 46 w 47"/>
                <a:gd name="T103" fmla="*/ 28 h 157"/>
                <a:gd name="T104" fmla="*/ 45 w 47"/>
                <a:gd name="T105" fmla="*/ 17 h 157"/>
                <a:gd name="T106" fmla="*/ 45 w 47"/>
                <a:gd name="T107" fmla="*/ 4 h 157"/>
                <a:gd name="T108" fmla="*/ 43 w 47"/>
                <a:gd name="T109" fmla="*/ 1 h 157"/>
                <a:gd name="T110" fmla="*/ 42 w 47"/>
                <a:gd name="T111" fmla="*/ 1 h 1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
                <a:gd name="T169" fmla="*/ 0 h 157"/>
                <a:gd name="T170" fmla="*/ 47 w 47"/>
                <a:gd name="T171" fmla="*/ 157 h 1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 h="157">
                  <a:moveTo>
                    <a:pt x="42" y="1"/>
                  </a:moveTo>
                  <a:lnTo>
                    <a:pt x="41" y="2"/>
                  </a:lnTo>
                  <a:lnTo>
                    <a:pt x="40" y="2"/>
                  </a:lnTo>
                  <a:lnTo>
                    <a:pt x="40" y="3"/>
                  </a:lnTo>
                  <a:lnTo>
                    <a:pt x="39" y="5"/>
                  </a:lnTo>
                  <a:lnTo>
                    <a:pt x="38" y="7"/>
                  </a:lnTo>
                  <a:lnTo>
                    <a:pt x="37" y="9"/>
                  </a:lnTo>
                  <a:lnTo>
                    <a:pt x="37" y="11"/>
                  </a:lnTo>
                  <a:lnTo>
                    <a:pt x="37" y="13"/>
                  </a:lnTo>
                  <a:lnTo>
                    <a:pt x="36" y="15"/>
                  </a:lnTo>
                  <a:lnTo>
                    <a:pt x="35" y="17"/>
                  </a:lnTo>
                  <a:lnTo>
                    <a:pt x="35" y="20"/>
                  </a:lnTo>
                  <a:lnTo>
                    <a:pt x="34" y="21"/>
                  </a:lnTo>
                  <a:lnTo>
                    <a:pt x="34" y="23"/>
                  </a:lnTo>
                  <a:lnTo>
                    <a:pt x="33" y="25"/>
                  </a:lnTo>
                  <a:lnTo>
                    <a:pt x="32" y="26"/>
                  </a:lnTo>
                  <a:lnTo>
                    <a:pt x="32" y="28"/>
                  </a:lnTo>
                  <a:lnTo>
                    <a:pt x="32" y="30"/>
                  </a:lnTo>
                  <a:lnTo>
                    <a:pt x="31" y="32"/>
                  </a:lnTo>
                  <a:lnTo>
                    <a:pt x="31" y="35"/>
                  </a:lnTo>
                  <a:lnTo>
                    <a:pt x="31" y="37"/>
                  </a:lnTo>
                  <a:lnTo>
                    <a:pt x="30" y="40"/>
                  </a:lnTo>
                  <a:lnTo>
                    <a:pt x="30" y="43"/>
                  </a:lnTo>
                  <a:lnTo>
                    <a:pt x="30" y="45"/>
                  </a:lnTo>
                  <a:lnTo>
                    <a:pt x="29" y="48"/>
                  </a:lnTo>
                  <a:lnTo>
                    <a:pt x="29" y="50"/>
                  </a:lnTo>
                  <a:lnTo>
                    <a:pt x="29" y="54"/>
                  </a:lnTo>
                  <a:lnTo>
                    <a:pt x="27" y="57"/>
                  </a:lnTo>
                  <a:lnTo>
                    <a:pt x="27" y="61"/>
                  </a:lnTo>
                  <a:lnTo>
                    <a:pt x="26" y="65"/>
                  </a:lnTo>
                  <a:lnTo>
                    <a:pt x="25" y="68"/>
                  </a:lnTo>
                  <a:lnTo>
                    <a:pt x="24" y="73"/>
                  </a:lnTo>
                  <a:lnTo>
                    <a:pt x="23" y="77"/>
                  </a:lnTo>
                  <a:lnTo>
                    <a:pt x="22" y="80"/>
                  </a:lnTo>
                  <a:lnTo>
                    <a:pt x="22" y="83"/>
                  </a:lnTo>
                  <a:lnTo>
                    <a:pt x="22" y="86"/>
                  </a:lnTo>
                  <a:lnTo>
                    <a:pt x="22" y="89"/>
                  </a:lnTo>
                  <a:lnTo>
                    <a:pt x="21" y="92"/>
                  </a:lnTo>
                  <a:lnTo>
                    <a:pt x="21" y="96"/>
                  </a:lnTo>
                  <a:lnTo>
                    <a:pt x="20" y="99"/>
                  </a:lnTo>
                  <a:lnTo>
                    <a:pt x="19" y="102"/>
                  </a:lnTo>
                  <a:lnTo>
                    <a:pt x="19" y="105"/>
                  </a:lnTo>
                  <a:lnTo>
                    <a:pt x="18" y="108"/>
                  </a:lnTo>
                  <a:lnTo>
                    <a:pt x="17" y="111"/>
                  </a:lnTo>
                  <a:lnTo>
                    <a:pt x="17" y="113"/>
                  </a:lnTo>
                  <a:lnTo>
                    <a:pt x="15" y="116"/>
                  </a:lnTo>
                  <a:lnTo>
                    <a:pt x="14" y="119"/>
                  </a:lnTo>
                  <a:lnTo>
                    <a:pt x="13" y="122"/>
                  </a:lnTo>
                  <a:lnTo>
                    <a:pt x="12" y="125"/>
                  </a:lnTo>
                  <a:lnTo>
                    <a:pt x="11" y="128"/>
                  </a:lnTo>
                  <a:lnTo>
                    <a:pt x="10" y="130"/>
                  </a:lnTo>
                  <a:lnTo>
                    <a:pt x="9" y="133"/>
                  </a:lnTo>
                  <a:lnTo>
                    <a:pt x="8" y="135"/>
                  </a:lnTo>
                  <a:lnTo>
                    <a:pt x="6" y="137"/>
                  </a:lnTo>
                  <a:lnTo>
                    <a:pt x="5" y="140"/>
                  </a:lnTo>
                  <a:lnTo>
                    <a:pt x="4" y="142"/>
                  </a:lnTo>
                  <a:lnTo>
                    <a:pt x="3" y="145"/>
                  </a:lnTo>
                  <a:lnTo>
                    <a:pt x="1" y="147"/>
                  </a:lnTo>
                  <a:lnTo>
                    <a:pt x="1" y="149"/>
                  </a:lnTo>
                  <a:lnTo>
                    <a:pt x="1" y="150"/>
                  </a:lnTo>
                  <a:lnTo>
                    <a:pt x="1" y="151"/>
                  </a:lnTo>
                  <a:lnTo>
                    <a:pt x="0" y="152"/>
                  </a:lnTo>
                  <a:lnTo>
                    <a:pt x="0" y="153"/>
                  </a:lnTo>
                  <a:lnTo>
                    <a:pt x="1" y="154"/>
                  </a:lnTo>
                  <a:lnTo>
                    <a:pt x="2" y="155"/>
                  </a:lnTo>
                  <a:lnTo>
                    <a:pt x="2" y="156"/>
                  </a:lnTo>
                  <a:lnTo>
                    <a:pt x="3" y="156"/>
                  </a:lnTo>
                  <a:lnTo>
                    <a:pt x="4" y="156"/>
                  </a:lnTo>
                  <a:lnTo>
                    <a:pt x="5" y="156"/>
                  </a:lnTo>
                  <a:lnTo>
                    <a:pt x="6" y="156"/>
                  </a:lnTo>
                  <a:lnTo>
                    <a:pt x="8" y="156"/>
                  </a:lnTo>
                  <a:lnTo>
                    <a:pt x="9" y="156"/>
                  </a:lnTo>
                  <a:lnTo>
                    <a:pt x="10" y="156"/>
                  </a:lnTo>
                  <a:lnTo>
                    <a:pt x="11" y="156"/>
                  </a:lnTo>
                  <a:lnTo>
                    <a:pt x="12" y="156"/>
                  </a:lnTo>
                  <a:lnTo>
                    <a:pt x="13" y="156"/>
                  </a:lnTo>
                  <a:lnTo>
                    <a:pt x="14" y="156"/>
                  </a:lnTo>
                  <a:lnTo>
                    <a:pt x="14" y="155"/>
                  </a:lnTo>
                  <a:lnTo>
                    <a:pt x="15" y="155"/>
                  </a:lnTo>
                  <a:lnTo>
                    <a:pt x="17" y="155"/>
                  </a:lnTo>
                  <a:lnTo>
                    <a:pt x="17" y="154"/>
                  </a:lnTo>
                  <a:lnTo>
                    <a:pt x="18" y="154"/>
                  </a:lnTo>
                  <a:lnTo>
                    <a:pt x="19" y="153"/>
                  </a:lnTo>
                  <a:lnTo>
                    <a:pt x="19" y="152"/>
                  </a:lnTo>
                  <a:lnTo>
                    <a:pt x="19" y="151"/>
                  </a:lnTo>
                  <a:lnTo>
                    <a:pt x="19" y="150"/>
                  </a:lnTo>
                  <a:lnTo>
                    <a:pt x="20" y="150"/>
                  </a:lnTo>
                  <a:lnTo>
                    <a:pt x="21" y="149"/>
                  </a:lnTo>
                  <a:lnTo>
                    <a:pt x="22" y="149"/>
                  </a:lnTo>
                  <a:lnTo>
                    <a:pt x="23" y="148"/>
                  </a:lnTo>
                  <a:lnTo>
                    <a:pt x="24" y="148"/>
                  </a:lnTo>
                  <a:lnTo>
                    <a:pt x="25" y="147"/>
                  </a:lnTo>
                  <a:lnTo>
                    <a:pt x="26" y="147"/>
                  </a:lnTo>
                  <a:lnTo>
                    <a:pt x="27" y="147"/>
                  </a:lnTo>
                  <a:lnTo>
                    <a:pt x="27" y="146"/>
                  </a:lnTo>
                  <a:lnTo>
                    <a:pt x="27" y="145"/>
                  </a:lnTo>
                  <a:lnTo>
                    <a:pt x="27" y="144"/>
                  </a:lnTo>
                  <a:lnTo>
                    <a:pt x="27" y="143"/>
                  </a:lnTo>
                  <a:lnTo>
                    <a:pt x="27" y="142"/>
                  </a:lnTo>
                  <a:lnTo>
                    <a:pt x="27" y="141"/>
                  </a:lnTo>
                  <a:lnTo>
                    <a:pt x="27" y="140"/>
                  </a:lnTo>
                  <a:lnTo>
                    <a:pt x="27" y="139"/>
                  </a:lnTo>
                  <a:lnTo>
                    <a:pt x="27" y="138"/>
                  </a:lnTo>
                  <a:lnTo>
                    <a:pt x="27" y="137"/>
                  </a:lnTo>
                  <a:lnTo>
                    <a:pt x="27" y="136"/>
                  </a:lnTo>
                  <a:lnTo>
                    <a:pt x="27" y="135"/>
                  </a:lnTo>
                  <a:lnTo>
                    <a:pt x="27" y="133"/>
                  </a:lnTo>
                  <a:lnTo>
                    <a:pt x="27" y="132"/>
                  </a:lnTo>
                  <a:lnTo>
                    <a:pt x="27" y="131"/>
                  </a:lnTo>
                  <a:lnTo>
                    <a:pt x="27" y="130"/>
                  </a:lnTo>
                  <a:lnTo>
                    <a:pt x="26" y="130"/>
                  </a:lnTo>
                  <a:lnTo>
                    <a:pt x="26" y="129"/>
                  </a:lnTo>
                  <a:lnTo>
                    <a:pt x="25" y="128"/>
                  </a:lnTo>
                  <a:lnTo>
                    <a:pt x="26" y="128"/>
                  </a:lnTo>
                  <a:lnTo>
                    <a:pt x="27" y="127"/>
                  </a:lnTo>
                  <a:lnTo>
                    <a:pt x="27" y="126"/>
                  </a:lnTo>
                  <a:lnTo>
                    <a:pt x="28" y="126"/>
                  </a:lnTo>
                  <a:lnTo>
                    <a:pt x="29" y="125"/>
                  </a:lnTo>
                  <a:lnTo>
                    <a:pt x="29" y="124"/>
                  </a:lnTo>
                  <a:lnTo>
                    <a:pt x="30" y="122"/>
                  </a:lnTo>
                  <a:lnTo>
                    <a:pt x="32" y="122"/>
                  </a:lnTo>
                  <a:lnTo>
                    <a:pt x="32" y="120"/>
                  </a:lnTo>
                  <a:lnTo>
                    <a:pt x="32" y="119"/>
                  </a:lnTo>
                  <a:lnTo>
                    <a:pt x="34" y="118"/>
                  </a:lnTo>
                  <a:lnTo>
                    <a:pt x="34" y="117"/>
                  </a:lnTo>
                  <a:lnTo>
                    <a:pt x="34" y="116"/>
                  </a:lnTo>
                  <a:lnTo>
                    <a:pt x="34" y="115"/>
                  </a:lnTo>
                  <a:lnTo>
                    <a:pt x="35" y="113"/>
                  </a:lnTo>
                  <a:lnTo>
                    <a:pt x="36" y="113"/>
                  </a:lnTo>
                  <a:lnTo>
                    <a:pt x="36" y="111"/>
                  </a:lnTo>
                  <a:lnTo>
                    <a:pt x="37" y="110"/>
                  </a:lnTo>
                  <a:lnTo>
                    <a:pt x="37" y="108"/>
                  </a:lnTo>
                  <a:lnTo>
                    <a:pt x="39" y="105"/>
                  </a:lnTo>
                  <a:lnTo>
                    <a:pt x="40" y="102"/>
                  </a:lnTo>
                  <a:lnTo>
                    <a:pt x="40" y="99"/>
                  </a:lnTo>
                  <a:lnTo>
                    <a:pt x="42" y="96"/>
                  </a:lnTo>
                  <a:lnTo>
                    <a:pt x="42" y="94"/>
                  </a:lnTo>
                  <a:lnTo>
                    <a:pt x="43" y="91"/>
                  </a:lnTo>
                  <a:lnTo>
                    <a:pt x="45" y="89"/>
                  </a:lnTo>
                  <a:lnTo>
                    <a:pt x="45" y="86"/>
                  </a:lnTo>
                  <a:lnTo>
                    <a:pt x="45" y="85"/>
                  </a:lnTo>
                  <a:lnTo>
                    <a:pt x="45" y="84"/>
                  </a:lnTo>
                  <a:lnTo>
                    <a:pt x="45" y="83"/>
                  </a:lnTo>
                  <a:lnTo>
                    <a:pt x="45" y="82"/>
                  </a:lnTo>
                  <a:lnTo>
                    <a:pt x="45" y="80"/>
                  </a:lnTo>
                  <a:lnTo>
                    <a:pt x="45" y="79"/>
                  </a:lnTo>
                  <a:lnTo>
                    <a:pt x="45" y="78"/>
                  </a:lnTo>
                  <a:lnTo>
                    <a:pt x="45" y="77"/>
                  </a:lnTo>
                  <a:lnTo>
                    <a:pt x="45" y="75"/>
                  </a:lnTo>
                  <a:lnTo>
                    <a:pt x="45" y="74"/>
                  </a:lnTo>
                  <a:lnTo>
                    <a:pt x="45" y="72"/>
                  </a:lnTo>
                  <a:lnTo>
                    <a:pt x="45" y="70"/>
                  </a:lnTo>
                  <a:lnTo>
                    <a:pt x="45" y="68"/>
                  </a:lnTo>
                  <a:lnTo>
                    <a:pt x="45" y="66"/>
                  </a:lnTo>
                  <a:lnTo>
                    <a:pt x="45" y="65"/>
                  </a:lnTo>
                  <a:lnTo>
                    <a:pt x="45" y="63"/>
                  </a:lnTo>
                  <a:lnTo>
                    <a:pt x="45" y="62"/>
                  </a:lnTo>
                  <a:lnTo>
                    <a:pt x="45" y="60"/>
                  </a:lnTo>
                  <a:lnTo>
                    <a:pt x="45" y="59"/>
                  </a:lnTo>
                  <a:lnTo>
                    <a:pt x="45" y="57"/>
                  </a:lnTo>
                  <a:lnTo>
                    <a:pt x="45" y="56"/>
                  </a:lnTo>
                  <a:lnTo>
                    <a:pt x="45" y="54"/>
                  </a:lnTo>
                  <a:lnTo>
                    <a:pt x="45" y="53"/>
                  </a:lnTo>
                  <a:lnTo>
                    <a:pt x="45" y="51"/>
                  </a:lnTo>
                  <a:lnTo>
                    <a:pt x="45" y="48"/>
                  </a:lnTo>
                  <a:lnTo>
                    <a:pt x="45" y="45"/>
                  </a:lnTo>
                  <a:lnTo>
                    <a:pt x="45" y="43"/>
                  </a:lnTo>
                  <a:lnTo>
                    <a:pt x="45" y="40"/>
                  </a:lnTo>
                  <a:lnTo>
                    <a:pt x="45" y="38"/>
                  </a:lnTo>
                  <a:lnTo>
                    <a:pt x="45" y="35"/>
                  </a:lnTo>
                  <a:lnTo>
                    <a:pt x="45" y="32"/>
                  </a:lnTo>
                  <a:lnTo>
                    <a:pt x="44" y="30"/>
                  </a:lnTo>
                  <a:lnTo>
                    <a:pt x="45" y="29"/>
                  </a:lnTo>
                  <a:lnTo>
                    <a:pt x="45" y="28"/>
                  </a:lnTo>
                  <a:lnTo>
                    <a:pt x="46" y="28"/>
                  </a:lnTo>
                  <a:lnTo>
                    <a:pt x="46" y="24"/>
                  </a:lnTo>
                  <a:lnTo>
                    <a:pt x="46" y="21"/>
                  </a:lnTo>
                  <a:lnTo>
                    <a:pt x="45" y="17"/>
                  </a:lnTo>
                  <a:lnTo>
                    <a:pt x="45" y="14"/>
                  </a:lnTo>
                  <a:lnTo>
                    <a:pt x="45" y="11"/>
                  </a:lnTo>
                  <a:lnTo>
                    <a:pt x="45" y="7"/>
                  </a:lnTo>
                  <a:lnTo>
                    <a:pt x="45" y="4"/>
                  </a:lnTo>
                  <a:lnTo>
                    <a:pt x="45" y="0"/>
                  </a:lnTo>
                  <a:lnTo>
                    <a:pt x="44" y="0"/>
                  </a:lnTo>
                  <a:lnTo>
                    <a:pt x="44" y="1"/>
                  </a:lnTo>
                  <a:lnTo>
                    <a:pt x="43" y="1"/>
                  </a:lnTo>
                  <a:lnTo>
                    <a:pt x="42" y="1"/>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38" name="Freeform 116"/>
            <p:cNvSpPr>
              <a:spLocks/>
            </p:cNvSpPr>
            <p:nvPr/>
          </p:nvSpPr>
          <p:spPr bwMode="auto">
            <a:xfrm>
              <a:off x="3042" y="2037"/>
              <a:ext cx="51" cy="72"/>
            </a:xfrm>
            <a:custGeom>
              <a:avLst/>
              <a:gdLst>
                <a:gd name="T0" fmla="*/ 45 w 51"/>
                <a:gd name="T1" fmla="*/ 19 h 72"/>
                <a:gd name="T2" fmla="*/ 47 w 51"/>
                <a:gd name="T3" fmla="*/ 32 h 72"/>
                <a:gd name="T4" fmla="*/ 50 w 51"/>
                <a:gd name="T5" fmla="*/ 51 h 72"/>
                <a:gd name="T6" fmla="*/ 50 w 51"/>
                <a:gd name="T7" fmla="*/ 65 h 72"/>
                <a:gd name="T8" fmla="*/ 49 w 51"/>
                <a:gd name="T9" fmla="*/ 68 h 72"/>
                <a:gd name="T10" fmla="*/ 34 w 51"/>
                <a:gd name="T11" fmla="*/ 70 h 72"/>
                <a:gd name="T12" fmla="*/ 26 w 51"/>
                <a:gd name="T13" fmla="*/ 71 h 72"/>
                <a:gd name="T14" fmla="*/ 16 w 51"/>
                <a:gd name="T15" fmla="*/ 70 h 72"/>
                <a:gd name="T16" fmla="*/ 6 w 51"/>
                <a:gd name="T17" fmla="*/ 68 h 72"/>
                <a:gd name="T18" fmla="*/ 5 w 51"/>
                <a:gd name="T19" fmla="*/ 48 h 72"/>
                <a:gd name="T20" fmla="*/ 2 w 51"/>
                <a:gd name="T21" fmla="*/ 28 h 72"/>
                <a:gd name="T22" fmla="*/ 2 w 51"/>
                <a:gd name="T23" fmla="*/ 16 h 72"/>
                <a:gd name="T24" fmla="*/ 0 w 51"/>
                <a:gd name="T25" fmla="*/ 14 h 72"/>
                <a:gd name="T26" fmla="*/ 1 w 51"/>
                <a:gd name="T27" fmla="*/ 0 h 72"/>
                <a:gd name="T28" fmla="*/ 9 w 51"/>
                <a:gd name="T29" fmla="*/ 3 h 72"/>
                <a:gd name="T30" fmla="*/ 26 w 51"/>
                <a:gd name="T31" fmla="*/ 7 h 72"/>
                <a:gd name="T32" fmla="*/ 38 w 51"/>
                <a:gd name="T33" fmla="*/ 5 h 72"/>
                <a:gd name="T34" fmla="*/ 47 w 51"/>
                <a:gd name="T35" fmla="*/ 3 h 72"/>
                <a:gd name="T36" fmla="*/ 47 w 51"/>
                <a:gd name="T37" fmla="*/ 13 h 72"/>
                <a:gd name="T38" fmla="*/ 48 w 51"/>
                <a:gd name="T39" fmla="*/ 19 h 72"/>
                <a:gd name="T40" fmla="*/ 45 w 51"/>
                <a:gd name="T41" fmla="*/ 19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72"/>
                <a:gd name="T65" fmla="*/ 51 w 51"/>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72">
                  <a:moveTo>
                    <a:pt x="45" y="19"/>
                  </a:moveTo>
                  <a:lnTo>
                    <a:pt x="47" y="32"/>
                  </a:lnTo>
                  <a:lnTo>
                    <a:pt x="50" y="51"/>
                  </a:lnTo>
                  <a:lnTo>
                    <a:pt x="50" y="65"/>
                  </a:lnTo>
                  <a:lnTo>
                    <a:pt x="49" y="68"/>
                  </a:lnTo>
                  <a:lnTo>
                    <a:pt x="34" y="70"/>
                  </a:lnTo>
                  <a:lnTo>
                    <a:pt x="26" y="71"/>
                  </a:lnTo>
                  <a:lnTo>
                    <a:pt x="16" y="70"/>
                  </a:lnTo>
                  <a:lnTo>
                    <a:pt x="6" y="68"/>
                  </a:lnTo>
                  <a:lnTo>
                    <a:pt x="5" y="48"/>
                  </a:lnTo>
                  <a:lnTo>
                    <a:pt x="2" y="28"/>
                  </a:lnTo>
                  <a:lnTo>
                    <a:pt x="2" y="16"/>
                  </a:lnTo>
                  <a:lnTo>
                    <a:pt x="0" y="14"/>
                  </a:lnTo>
                  <a:lnTo>
                    <a:pt x="1" y="0"/>
                  </a:lnTo>
                  <a:lnTo>
                    <a:pt x="9" y="3"/>
                  </a:lnTo>
                  <a:lnTo>
                    <a:pt x="26" y="7"/>
                  </a:lnTo>
                  <a:lnTo>
                    <a:pt x="38" y="5"/>
                  </a:lnTo>
                  <a:lnTo>
                    <a:pt x="47" y="3"/>
                  </a:lnTo>
                  <a:lnTo>
                    <a:pt x="47" y="13"/>
                  </a:lnTo>
                  <a:lnTo>
                    <a:pt x="48" y="19"/>
                  </a:lnTo>
                  <a:lnTo>
                    <a:pt x="45" y="19"/>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39" name="Freeform 117"/>
            <p:cNvSpPr>
              <a:spLocks/>
            </p:cNvSpPr>
            <p:nvPr/>
          </p:nvSpPr>
          <p:spPr bwMode="auto">
            <a:xfrm>
              <a:off x="3082" y="2252"/>
              <a:ext cx="17" cy="17"/>
            </a:xfrm>
            <a:custGeom>
              <a:avLst/>
              <a:gdLst>
                <a:gd name="T0" fmla="*/ 4 w 17"/>
                <a:gd name="T1" fmla="*/ 16 h 17"/>
                <a:gd name="T2" fmla="*/ 6 w 17"/>
                <a:gd name="T3" fmla="*/ 16 h 17"/>
                <a:gd name="T4" fmla="*/ 7 w 17"/>
                <a:gd name="T5" fmla="*/ 16 h 17"/>
                <a:gd name="T6" fmla="*/ 7 w 17"/>
                <a:gd name="T7" fmla="*/ 16 h 17"/>
                <a:gd name="T8" fmla="*/ 9 w 17"/>
                <a:gd name="T9" fmla="*/ 15 h 17"/>
                <a:gd name="T10" fmla="*/ 9 w 17"/>
                <a:gd name="T11" fmla="*/ 15 h 17"/>
                <a:gd name="T12" fmla="*/ 11 w 17"/>
                <a:gd name="T13" fmla="*/ 15 h 17"/>
                <a:gd name="T14" fmla="*/ 12 w 17"/>
                <a:gd name="T15" fmla="*/ 13 h 17"/>
                <a:gd name="T16" fmla="*/ 12 w 17"/>
                <a:gd name="T17" fmla="*/ 12 h 17"/>
                <a:gd name="T18" fmla="*/ 13 w 17"/>
                <a:gd name="T19" fmla="*/ 12 h 17"/>
                <a:gd name="T20" fmla="*/ 13 w 17"/>
                <a:gd name="T21" fmla="*/ 11 h 17"/>
                <a:gd name="T22" fmla="*/ 14 w 17"/>
                <a:gd name="T23" fmla="*/ 9 h 17"/>
                <a:gd name="T24" fmla="*/ 14 w 17"/>
                <a:gd name="T25" fmla="*/ 8 h 17"/>
                <a:gd name="T26" fmla="*/ 15 w 17"/>
                <a:gd name="T27" fmla="*/ 7 h 17"/>
                <a:gd name="T28" fmla="*/ 15 w 17"/>
                <a:gd name="T29" fmla="*/ 5 h 17"/>
                <a:gd name="T30" fmla="*/ 15 w 17"/>
                <a:gd name="T31" fmla="*/ 4 h 17"/>
                <a:gd name="T32" fmla="*/ 16 w 17"/>
                <a:gd name="T33" fmla="*/ 3 h 17"/>
                <a:gd name="T34" fmla="*/ 15 w 17"/>
                <a:gd name="T35" fmla="*/ 3 h 17"/>
                <a:gd name="T36" fmla="*/ 15 w 17"/>
                <a:gd name="T37" fmla="*/ 3 h 17"/>
                <a:gd name="T38" fmla="*/ 15 w 17"/>
                <a:gd name="T39" fmla="*/ 1 h 17"/>
                <a:gd name="T40" fmla="*/ 15 w 17"/>
                <a:gd name="T41" fmla="*/ 1 h 17"/>
                <a:gd name="T42" fmla="*/ 15 w 17"/>
                <a:gd name="T43" fmla="*/ 1 h 17"/>
                <a:gd name="T44" fmla="*/ 15 w 17"/>
                <a:gd name="T45" fmla="*/ 0 h 17"/>
                <a:gd name="T46" fmla="*/ 15 w 17"/>
                <a:gd name="T47" fmla="*/ 0 h 17"/>
                <a:gd name="T48" fmla="*/ 15 w 17"/>
                <a:gd name="T49" fmla="*/ 0 h 17"/>
                <a:gd name="T50" fmla="*/ 14 w 17"/>
                <a:gd name="T51" fmla="*/ 3 h 17"/>
                <a:gd name="T52" fmla="*/ 14 w 17"/>
                <a:gd name="T53" fmla="*/ 4 h 17"/>
                <a:gd name="T54" fmla="*/ 13 w 17"/>
                <a:gd name="T55" fmla="*/ 5 h 17"/>
                <a:gd name="T56" fmla="*/ 12 w 17"/>
                <a:gd name="T57" fmla="*/ 7 h 17"/>
                <a:gd name="T58" fmla="*/ 12 w 17"/>
                <a:gd name="T59" fmla="*/ 8 h 17"/>
                <a:gd name="T60" fmla="*/ 11 w 17"/>
                <a:gd name="T61" fmla="*/ 9 h 17"/>
                <a:gd name="T62" fmla="*/ 10 w 17"/>
                <a:gd name="T63" fmla="*/ 9 h 17"/>
                <a:gd name="T64" fmla="*/ 9 w 17"/>
                <a:gd name="T65" fmla="*/ 11 h 17"/>
                <a:gd name="T66" fmla="*/ 8 w 17"/>
                <a:gd name="T67" fmla="*/ 12 h 17"/>
                <a:gd name="T68" fmla="*/ 7 w 17"/>
                <a:gd name="T69" fmla="*/ 12 h 17"/>
                <a:gd name="T70" fmla="*/ 6 w 17"/>
                <a:gd name="T71" fmla="*/ 13 h 17"/>
                <a:gd name="T72" fmla="*/ 4 w 17"/>
                <a:gd name="T73" fmla="*/ 15 h 17"/>
                <a:gd name="T74" fmla="*/ 4 w 17"/>
                <a:gd name="T75" fmla="*/ 15 h 17"/>
                <a:gd name="T76" fmla="*/ 2 w 17"/>
                <a:gd name="T77" fmla="*/ 16 h 17"/>
                <a:gd name="T78" fmla="*/ 1 w 17"/>
                <a:gd name="T79" fmla="*/ 16 h 17"/>
                <a:gd name="T80" fmla="*/ 0 w 17"/>
                <a:gd name="T81" fmla="*/ 16 h 17"/>
                <a:gd name="T82" fmla="*/ 1 w 17"/>
                <a:gd name="T83" fmla="*/ 16 h 17"/>
                <a:gd name="T84" fmla="*/ 1 w 17"/>
                <a:gd name="T85" fmla="*/ 16 h 17"/>
                <a:gd name="T86" fmla="*/ 2 w 17"/>
                <a:gd name="T87" fmla="*/ 16 h 17"/>
                <a:gd name="T88" fmla="*/ 2 w 17"/>
                <a:gd name="T89" fmla="*/ 16 h 17"/>
                <a:gd name="T90" fmla="*/ 3 w 17"/>
                <a:gd name="T91" fmla="*/ 16 h 17"/>
                <a:gd name="T92" fmla="*/ 4 w 17"/>
                <a:gd name="T93" fmla="*/ 16 h 17"/>
                <a:gd name="T94" fmla="*/ 4 w 17"/>
                <a:gd name="T95" fmla="*/ 16 h 17"/>
                <a:gd name="T96" fmla="*/ 4 w 17"/>
                <a:gd name="T97" fmla="*/ 1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17"/>
                <a:gd name="T149" fmla="*/ 17 w 17"/>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17">
                  <a:moveTo>
                    <a:pt x="4" y="16"/>
                  </a:moveTo>
                  <a:lnTo>
                    <a:pt x="6" y="16"/>
                  </a:lnTo>
                  <a:lnTo>
                    <a:pt x="7" y="16"/>
                  </a:lnTo>
                  <a:lnTo>
                    <a:pt x="9" y="15"/>
                  </a:lnTo>
                  <a:lnTo>
                    <a:pt x="11" y="15"/>
                  </a:lnTo>
                  <a:lnTo>
                    <a:pt x="12" y="13"/>
                  </a:lnTo>
                  <a:lnTo>
                    <a:pt x="12" y="12"/>
                  </a:lnTo>
                  <a:lnTo>
                    <a:pt x="13" y="12"/>
                  </a:lnTo>
                  <a:lnTo>
                    <a:pt x="13" y="11"/>
                  </a:lnTo>
                  <a:lnTo>
                    <a:pt x="14" y="9"/>
                  </a:lnTo>
                  <a:lnTo>
                    <a:pt x="14" y="8"/>
                  </a:lnTo>
                  <a:lnTo>
                    <a:pt x="15" y="7"/>
                  </a:lnTo>
                  <a:lnTo>
                    <a:pt x="15" y="5"/>
                  </a:lnTo>
                  <a:lnTo>
                    <a:pt x="15" y="4"/>
                  </a:lnTo>
                  <a:lnTo>
                    <a:pt x="16" y="3"/>
                  </a:lnTo>
                  <a:lnTo>
                    <a:pt x="15" y="3"/>
                  </a:lnTo>
                  <a:lnTo>
                    <a:pt x="15" y="1"/>
                  </a:lnTo>
                  <a:lnTo>
                    <a:pt x="15" y="0"/>
                  </a:lnTo>
                  <a:lnTo>
                    <a:pt x="14" y="3"/>
                  </a:lnTo>
                  <a:lnTo>
                    <a:pt x="14" y="4"/>
                  </a:lnTo>
                  <a:lnTo>
                    <a:pt x="13" y="5"/>
                  </a:lnTo>
                  <a:lnTo>
                    <a:pt x="12" y="7"/>
                  </a:lnTo>
                  <a:lnTo>
                    <a:pt x="12" y="8"/>
                  </a:lnTo>
                  <a:lnTo>
                    <a:pt x="11" y="9"/>
                  </a:lnTo>
                  <a:lnTo>
                    <a:pt x="10" y="9"/>
                  </a:lnTo>
                  <a:lnTo>
                    <a:pt x="9" y="11"/>
                  </a:lnTo>
                  <a:lnTo>
                    <a:pt x="8" y="12"/>
                  </a:lnTo>
                  <a:lnTo>
                    <a:pt x="7" y="12"/>
                  </a:lnTo>
                  <a:lnTo>
                    <a:pt x="6" y="13"/>
                  </a:lnTo>
                  <a:lnTo>
                    <a:pt x="4" y="15"/>
                  </a:lnTo>
                  <a:lnTo>
                    <a:pt x="2" y="16"/>
                  </a:lnTo>
                  <a:lnTo>
                    <a:pt x="1" y="16"/>
                  </a:lnTo>
                  <a:lnTo>
                    <a:pt x="0" y="16"/>
                  </a:lnTo>
                  <a:lnTo>
                    <a:pt x="1" y="16"/>
                  </a:lnTo>
                  <a:lnTo>
                    <a:pt x="2" y="16"/>
                  </a:lnTo>
                  <a:lnTo>
                    <a:pt x="3" y="16"/>
                  </a:lnTo>
                  <a:lnTo>
                    <a:pt x="4" y="16"/>
                  </a:lnTo>
                </a:path>
              </a:pathLst>
            </a:custGeom>
            <a:solidFill>
              <a:srgbClr val="6666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40" name="Freeform 118"/>
            <p:cNvSpPr>
              <a:spLocks/>
            </p:cNvSpPr>
            <p:nvPr/>
          </p:nvSpPr>
          <p:spPr bwMode="auto">
            <a:xfrm>
              <a:off x="3095" y="2176"/>
              <a:ext cx="35" cy="23"/>
            </a:xfrm>
            <a:custGeom>
              <a:avLst/>
              <a:gdLst>
                <a:gd name="T0" fmla="*/ 33 w 35"/>
                <a:gd name="T1" fmla="*/ 22 h 23"/>
                <a:gd name="T2" fmla="*/ 28 w 35"/>
                <a:gd name="T3" fmla="*/ 20 h 23"/>
                <a:gd name="T4" fmla="*/ 24 w 35"/>
                <a:gd name="T5" fmla="*/ 18 h 23"/>
                <a:gd name="T6" fmla="*/ 20 w 35"/>
                <a:gd name="T7" fmla="*/ 16 h 23"/>
                <a:gd name="T8" fmla="*/ 16 w 35"/>
                <a:gd name="T9" fmla="*/ 14 h 23"/>
                <a:gd name="T10" fmla="*/ 13 w 35"/>
                <a:gd name="T11" fmla="*/ 13 h 23"/>
                <a:gd name="T12" fmla="*/ 10 w 35"/>
                <a:gd name="T13" fmla="*/ 10 h 23"/>
                <a:gd name="T14" fmla="*/ 7 w 35"/>
                <a:gd name="T15" fmla="*/ 8 h 23"/>
                <a:gd name="T16" fmla="*/ 5 w 35"/>
                <a:gd name="T17" fmla="*/ 6 h 23"/>
                <a:gd name="T18" fmla="*/ 4 w 35"/>
                <a:gd name="T19" fmla="*/ 5 h 23"/>
                <a:gd name="T20" fmla="*/ 2 w 35"/>
                <a:gd name="T21" fmla="*/ 3 h 23"/>
                <a:gd name="T22" fmla="*/ 1 w 35"/>
                <a:gd name="T23" fmla="*/ 1 h 23"/>
                <a:gd name="T24" fmla="*/ 0 w 35"/>
                <a:gd name="T25" fmla="*/ 2 h 23"/>
                <a:gd name="T26" fmla="*/ 1 w 35"/>
                <a:gd name="T27" fmla="*/ 3 h 23"/>
                <a:gd name="T28" fmla="*/ 1 w 35"/>
                <a:gd name="T29" fmla="*/ 6 h 23"/>
                <a:gd name="T30" fmla="*/ 1 w 35"/>
                <a:gd name="T31" fmla="*/ 7 h 23"/>
                <a:gd name="T32" fmla="*/ 2 w 35"/>
                <a:gd name="T33" fmla="*/ 9 h 23"/>
                <a:gd name="T34" fmla="*/ 1 w 35"/>
                <a:gd name="T35" fmla="*/ 9 h 23"/>
                <a:gd name="T36" fmla="*/ 1 w 35"/>
                <a:gd name="T37" fmla="*/ 9 h 23"/>
                <a:gd name="T38" fmla="*/ 1 w 35"/>
                <a:gd name="T39" fmla="*/ 10 h 23"/>
                <a:gd name="T40" fmla="*/ 1 w 35"/>
                <a:gd name="T41" fmla="*/ 10 h 23"/>
                <a:gd name="T42" fmla="*/ 4 w 35"/>
                <a:gd name="T43" fmla="*/ 11 h 23"/>
                <a:gd name="T44" fmla="*/ 5 w 35"/>
                <a:gd name="T45" fmla="*/ 11 h 23"/>
                <a:gd name="T46" fmla="*/ 7 w 35"/>
                <a:gd name="T47" fmla="*/ 11 h 23"/>
                <a:gd name="T48" fmla="*/ 9 w 35"/>
                <a:gd name="T49" fmla="*/ 12 h 23"/>
                <a:gd name="T50" fmla="*/ 12 w 35"/>
                <a:gd name="T51" fmla="*/ 14 h 23"/>
                <a:gd name="T52" fmla="*/ 15 w 35"/>
                <a:gd name="T53" fmla="*/ 16 h 23"/>
                <a:gd name="T54" fmla="*/ 18 w 35"/>
                <a:gd name="T55" fmla="*/ 17 h 23"/>
                <a:gd name="T56" fmla="*/ 21 w 35"/>
                <a:gd name="T57" fmla="*/ 19 h 23"/>
                <a:gd name="T58" fmla="*/ 25 w 35"/>
                <a:gd name="T59" fmla="*/ 20 h 23"/>
                <a:gd name="T60" fmla="*/ 28 w 35"/>
                <a:gd name="T61" fmla="*/ 21 h 23"/>
                <a:gd name="T62" fmla="*/ 33 w 35"/>
                <a:gd name="T63" fmla="*/ 22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23"/>
                <a:gd name="T98" fmla="*/ 35 w 35"/>
                <a:gd name="T99" fmla="*/ 23 h 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23">
                  <a:moveTo>
                    <a:pt x="34" y="22"/>
                  </a:moveTo>
                  <a:lnTo>
                    <a:pt x="33" y="22"/>
                  </a:lnTo>
                  <a:lnTo>
                    <a:pt x="30" y="21"/>
                  </a:lnTo>
                  <a:lnTo>
                    <a:pt x="28" y="20"/>
                  </a:lnTo>
                  <a:lnTo>
                    <a:pt x="26" y="19"/>
                  </a:lnTo>
                  <a:lnTo>
                    <a:pt x="24" y="18"/>
                  </a:lnTo>
                  <a:lnTo>
                    <a:pt x="22" y="17"/>
                  </a:lnTo>
                  <a:lnTo>
                    <a:pt x="20" y="16"/>
                  </a:lnTo>
                  <a:lnTo>
                    <a:pt x="18" y="16"/>
                  </a:lnTo>
                  <a:lnTo>
                    <a:pt x="16" y="14"/>
                  </a:lnTo>
                  <a:lnTo>
                    <a:pt x="15" y="13"/>
                  </a:lnTo>
                  <a:lnTo>
                    <a:pt x="13" y="13"/>
                  </a:lnTo>
                  <a:lnTo>
                    <a:pt x="11" y="12"/>
                  </a:lnTo>
                  <a:lnTo>
                    <a:pt x="10" y="10"/>
                  </a:lnTo>
                  <a:lnTo>
                    <a:pt x="8" y="9"/>
                  </a:lnTo>
                  <a:lnTo>
                    <a:pt x="7" y="8"/>
                  </a:lnTo>
                  <a:lnTo>
                    <a:pt x="5" y="7"/>
                  </a:lnTo>
                  <a:lnTo>
                    <a:pt x="5" y="6"/>
                  </a:lnTo>
                  <a:lnTo>
                    <a:pt x="4" y="6"/>
                  </a:lnTo>
                  <a:lnTo>
                    <a:pt x="4" y="5"/>
                  </a:lnTo>
                  <a:lnTo>
                    <a:pt x="3" y="4"/>
                  </a:lnTo>
                  <a:lnTo>
                    <a:pt x="2" y="3"/>
                  </a:lnTo>
                  <a:lnTo>
                    <a:pt x="1" y="3"/>
                  </a:lnTo>
                  <a:lnTo>
                    <a:pt x="1" y="1"/>
                  </a:lnTo>
                  <a:lnTo>
                    <a:pt x="0" y="0"/>
                  </a:lnTo>
                  <a:lnTo>
                    <a:pt x="0" y="2"/>
                  </a:lnTo>
                  <a:lnTo>
                    <a:pt x="1" y="3"/>
                  </a:lnTo>
                  <a:lnTo>
                    <a:pt x="1" y="5"/>
                  </a:lnTo>
                  <a:lnTo>
                    <a:pt x="1" y="6"/>
                  </a:lnTo>
                  <a:lnTo>
                    <a:pt x="1" y="7"/>
                  </a:lnTo>
                  <a:lnTo>
                    <a:pt x="2" y="8"/>
                  </a:lnTo>
                  <a:lnTo>
                    <a:pt x="2" y="9"/>
                  </a:lnTo>
                  <a:lnTo>
                    <a:pt x="1" y="9"/>
                  </a:lnTo>
                  <a:lnTo>
                    <a:pt x="1" y="10"/>
                  </a:lnTo>
                  <a:lnTo>
                    <a:pt x="3" y="10"/>
                  </a:lnTo>
                  <a:lnTo>
                    <a:pt x="4" y="11"/>
                  </a:lnTo>
                  <a:lnTo>
                    <a:pt x="5" y="11"/>
                  </a:lnTo>
                  <a:lnTo>
                    <a:pt x="6" y="11"/>
                  </a:lnTo>
                  <a:lnTo>
                    <a:pt x="7" y="11"/>
                  </a:lnTo>
                  <a:lnTo>
                    <a:pt x="8" y="11"/>
                  </a:lnTo>
                  <a:lnTo>
                    <a:pt x="9" y="12"/>
                  </a:lnTo>
                  <a:lnTo>
                    <a:pt x="11" y="13"/>
                  </a:lnTo>
                  <a:lnTo>
                    <a:pt x="12" y="14"/>
                  </a:lnTo>
                  <a:lnTo>
                    <a:pt x="13" y="15"/>
                  </a:lnTo>
                  <a:lnTo>
                    <a:pt x="15" y="16"/>
                  </a:lnTo>
                  <a:lnTo>
                    <a:pt x="16" y="16"/>
                  </a:lnTo>
                  <a:lnTo>
                    <a:pt x="18" y="17"/>
                  </a:lnTo>
                  <a:lnTo>
                    <a:pt x="19" y="18"/>
                  </a:lnTo>
                  <a:lnTo>
                    <a:pt x="21" y="19"/>
                  </a:lnTo>
                  <a:lnTo>
                    <a:pt x="23" y="19"/>
                  </a:lnTo>
                  <a:lnTo>
                    <a:pt x="25" y="20"/>
                  </a:lnTo>
                  <a:lnTo>
                    <a:pt x="26" y="20"/>
                  </a:lnTo>
                  <a:lnTo>
                    <a:pt x="28" y="21"/>
                  </a:lnTo>
                  <a:lnTo>
                    <a:pt x="30" y="22"/>
                  </a:lnTo>
                  <a:lnTo>
                    <a:pt x="33" y="22"/>
                  </a:lnTo>
                  <a:lnTo>
                    <a:pt x="34" y="22"/>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41" name="Freeform 119"/>
            <p:cNvSpPr>
              <a:spLocks/>
            </p:cNvSpPr>
            <p:nvPr/>
          </p:nvSpPr>
          <p:spPr bwMode="auto">
            <a:xfrm>
              <a:off x="3082" y="2254"/>
              <a:ext cx="17" cy="17"/>
            </a:xfrm>
            <a:custGeom>
              <a:avLst/>
              <a:gdLst>
                <a:gd name="T0" fmla="*/ 4 w 17"/>
                <a:gd name="T1" fmla="*/ 14 h 17"/>
                <a:gd name="T2" fmla="*/ 5 w 17"/>
                <a:gd name="T3" fmla="*/ 14 h 17"/>
                <a:gd name="T4" fmla="*/ 6 w 17"/>
                <a:gd name="T5" fmla="*/ 14 h 17"/>
                <a:gd name="T6" fmla="*/ 7 w 17"/>
                <a:gd name="T7" fmla="*/ 14 h 17"/>
                <a:gd name="T8" fmla="*/ 8 w 17"/>
                <a:gd name="T9" fmla="*/ 14 h 17"/>
                <a:gd name="T10" fmla="*/ 9 w 17"/>
                <a:gd name="T11" fmla="*/ 14 h 17"/>
                <a:gd name="T12" fmla="*/ 10 w 17"/>
                <a:gd name="T13" fmla="*/ 13 h 17"/>
                <a:gd name="T14" fmla="*/ 11 w 17"/>
                <a:gd name="T15" fmla="*/ 13 h 17"/>
                <a:gd name="T16" fmla="*/ 12 w 17"/>
                <a:gd name="T17" fmla="*/ 11 h 17"/>
                <a:gd name="T18" fmla="*/ 12 w 17"/>
                <a:gd name="T19" fmla="*/ 11 h 17"/>
                <a:gd name="T20" fmla="*/ 13 w 17"/>
                <a:gd name="T21" fmla="*/ 10 h 17"/>
                <a:gd name="T22" fmla="*/ 13 w 17"/>
                <a:gd name="T23" fmla="*/ 10 h 17"/>
                <a:gd name="T24" fmla="*/ 14 w 17"/>
                <a:gd name="T25" fmla="*/ 10 h 17"/>
                <a:gd name="T26" fmla="*/ 14 w 17"/>
                <a:gd name="T27" fmla="*/ 8 h 17"/>
                <a:gd name="T28" fmla="*/ 15 w 17"/>
                <a:gd name="T29" fmla="*/ 8 h 17"/>
                <a:gd name="T30" fmla="*/ 15 w 17"/>
                <a:gd name="T31" fmla="*/ 7 h 17"/>
                <a:gd name="T32" fmla="*/ 16 w 17"/>
                <a:gd name="T33" fmla="*/ 6 h 17"/>
                <a:gd name="T34" fmla="*/ 16 w 17"/>
                <a:gd name="T35" fmla="*/ 4 h 17"/>
                <a:gd name="T36" fmla="*/ 16 w 17"/>
                <a:gd name="T37" fmla="*/ 4 h 17"/>
                <a:gd name="T38" fmla="*/ 16 w 17"/>
                <a:gd name="T39" fmla="*/ 3 h 17"/>
                <a:gd name="T40" fmla="*/ 16 w 17"/>
                <a:gd name="T41" fmla="*/ 3 h 17"/>
                <a:gd name="T42" fmla="*/ 16 w 17"/>
                <a:gd name="T43" fmla="*/ 1 h 17"/>
                <a:gd name="T44" fmla="*/ 16 w 17"/>
                <a:gd name="T45" fmla="*/ 1 h 17"/>
                <a:gd name="T46" fmla="*/ 16 w 17"/>
                <a:gd name="T47" fmla="*/ 0 h 17"/>
                <a:gd name="T48" fmla="*/ 16 w 17"/>
                <a:gd name="T49" fmla="*/ 0 h 17"/>
                <a:gd name="T50" fmla="*/ 15 w 17"/>
                <a:gd name="T51" fmla="*/ 1 h 17"/>
                <a:gd name="T52" fmla="*/ 15 w 17"/>
                <a:gd name="T53" fmla="*/ 3 h 17"/>
                <a:gd name="T54" fmla="*/ 14 w 17"/>
                <a:gd name="T55" fmla="*/ 4 h 17"/>
                <a:gd name="T56" fmla="*/ 13 w 17"/>
                <a:gd name="T57" fmla="*/ 6 h 17"/>
                <a:gd name="T58" fmla="*/ 12 w 17"/>
                <a:gd name="T59" fmla="*/ 7 h 17"/>
                <a:gd name="T60" fmla="*/ 11 w 17"/>
                <a:gd name="T61" fmla="*/ 8 h 17"/>
                <a:gd name="T62" fmla="*/ 10 w 17"/>
                <a:gd name="T63" fmla="*/ 10 h 17"/>
                <a:gd name="T64" fmla="*/ 10 w 17"/>
                <a:gd name="T65" fmla="*/ 10 h 17"/>
                <a:gd name="T66" fmla="*/ 8 w 17"/>
                <a:gd name="T67" fmla="*/ 11 h 17"/>
                <a:gd name="T68" fmla="*/ 7 w 17"/>
                <a:gd name="T69" fmla="*/ 11 h 17"/>
                <a:gd name="T70" fmla="*/ 6 w 17"/>
                <a:gd name="T71" fmla="*/ 13 h 17"/>
                <a:gd name="T72" fmla="*/ 4 w 17"/>
                <a:gd name="T73" fmla="*/ 13 h 17"/>
                <a:gd name="T74" fmla="*/ 3 w 17"/>
                <a:gd name="T75" fmla="*/ 14 h 17"/>
                <a:gd name="T76" fmla="*/ 2 w 17"/>
                <a:gd name="T77" fmla="*/ 14 h 17"/>
                <a:gd name="T78" fmla="*/ 1 w 17"/>
                <a:gd name="T79" fmla="*/ 14 h 17"/>
                <a:gd name="T80" fmla="*/ 0 w 17"/>
                <a:gd name="T81" fmla="*/ 16 h 17"/>
                <a:gd name="T82" fmla="*/ 0 w 17"/>
                <a:gd name="T83" fmla="*/ 16 h 17"/>
                <a:gd name="T84" fmla="*/ 1 w 17"/>
                <a:gd name="T85" fmla="*/ 16 h 17"/>
                <a:gd name="T86" fmla="*/ 1 w 17"/>
                <a:gd name="T87" fmla="*/ 16 h 17"/>
                <a:gd name="T88" fmla="*/ 2 w 17"/>
                <a:gd name="T89" fmla="*/ 16 h 17"/>
                <a:gd name="T90" fmla="*/ 2 w 17"/>
                <a:gd name="T91" fmla="*/ 16 h 17"/>
                <a:gd name="T92" fmla="*/ 3 w 17"/>
                <a:gd name="T93" fmla="*/ 14 h 17"/>
                <a:gd name="T94" fmla="*/ 4 w 17"/>
                <a:gd name="T95" fmla="*/ 14 h 17"/>
                <a:gd name="T96" fmla="*/ 4 w 17"/>
                <a:gd name="T97" fmla="*/ 14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17"/>
                <a:gd name="T149" fmla="*/ 17 w 17"/>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17">
                  <a:moveTo>
                    <a:pt x="4" y="14"/>
                  </a:moveTo>
                  <a:lnTo>
                    <a:pt x="5" y="14"/>
                  </a:lnTo>
                  <a:lnTo>
                    <a:pt x="6" y="14"/>
                  </a:lnTo>
                  <a:lnTo>
                    <a:pt x="7" y="14"/>
                  </a:lnTo>
                  <a:lnTo>
                    <a:pt x="8" y="14"/>
                  </a:lnTo>
                  <a:lnTo>
                    <a:pt x="9" y="14"/>
                  </a:lnTo>
                  <a:lnTo>
                    <a:pt x="10" y="13"/>
                  </a:lnTo>
                  <a:lnTo>
                    <a:pt x="11" y="13"/>
                  </a:lnTo>
                  <a:lnTo>
                    <a:pt x="12" y="11"/>
                  </a:lnTo>
                  <a:lnTo>
                    <a:pt x="13" y="10"/>
                  </a:lnTo>
                  <a:lnTo>
                    <a:pt x="14" y="10"/>
                  </a:lnTo>
                  <a:lnTo>
                    <a:pt x="14" y="8"/>
                  </a:lnTo>
                  <a:lnTo>
                    <a:pt x="15" y="8"/>
                  </a:lnTo>
                  <a:lnTo>
                    <a:pt x="15" y="7"/>
                  </a:lnTo>
                  <a:lnTo>
                    <a:pt x="16" y="6"/>
                  </a:lnTo>
                  <a:lnTo>
                    <a:pt x="16" y="4"/>
                  </a:lnTo>
                  <a:lnTo>
                    <a:pt x="16" y="3"/>
                  </a:lnTo>
                  <a:lnTo>
                    <a:pt x="16" y="1"/>
                  </a:lnTo>
                  <a:lnTo>
                    <a:pt x="16" y="0"/>
                  </a:lnTo>
                  <a:lnTo>
                    <a:pt x="15" y="1"/>
                  </a:lnTo>
                  <a:lnTo>
                    <a:pt x="15" y="3"/>
                  </a:lnTo>
                  <a:lnTo>
                    <a:pt x="14" y="4"/>
                  </a:lnTo>
                  <a:lnTo>
                    <a:pt x="13" y="6"/>
                  </a:lnTo>
                  <a:lnTo>
                    <a:pt x="12" y="7"/>
                  </a:lnTo>
                  <a:lnTo>
                    <a:pt x="11" y="8"/>
                  </a:lnTo>
                  <a:lnTo>
                    <a:pt x="10" y="10"/>
                  </a:lnTo>
                  <a:lnTo>
                    <a:pt x="8" y="11"/>
                  </a:lnTo>
                  <a:lnTo>
                    <a:pt x="7" y="11"/>
                  </a:lnTo>
                  <a:lnTo>
                    <a:pt x="6" y="13"/>
                  </a:lnTo>
                  <a:lnTo>
                    <a:pt x="4" y="13"/>
                  </a:lnTo>
                  <a:lnTo>
                    <a:pt x="3" y="14"/>
                  </a:lnTo>
                  <a:lnTo>
                    <a:pt x="2" y="14"/>
                  </a:lnTo>
                  <a:lnTo>
                    <a:pt x="1" y="14"/>
                  </a:lnTo>
                  <a:lnTo>
                    <a:pt x="0" y="16"/>
                  </a:lnTo>
                  <a:lnTo>
                    <a:pt x="1" y="16"/>
                  </a:lnTo>
                  <a:lnTo>
                    <a:pt x="2" y="16"/>
                  </a:lnTo>
                  <a:lnTo>
                    <a:pt x="3" y="14"/>
                  </a:lnTo>
                  <a:lnTo>
                    <a:pt x="4" y="14"/>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42" name="Freeform 120"/>
            <p:cNvSpPr>
              <a:spLocks/>
            </p:cNvSpPr>
            <p:nvPr/>
          </p:nvSpPr>
          <p:spPr bwMode="auto">
            <a:xfrm>
              <a:off x="3077" y="2250"/>
              <a:ext cx="17" cy="17"/>
            </a:xfrm>
            <a:custGeom>
              <a:avLst/>
              <a:gdLst>
                <a:gd name="T0" fmla="*/ 3 w 17"/>
                <a:gd name="T1" fmla="*/ 16 h 17"/>
                <a:gd name="T2" fmla="*/ 5 w 17"/>
                <a:gd name="T3" fmla="*/ 12 h 17"/>
                <a:gd name="T4" fmla="*/ 7 w 17"/>
                <a:gd name="T5" fmla="*/ 12 h 17"/>
                <a:gd name="T6" fmla="*/ 9 w 17"/>
                <a:gd name="T7" fmla="*/ 9 h 17"/>
                <a:gd name="T8" fmla="*/ 9 w 17"/>
                <a:gd name="T9" fmla="*/ 6 h 17"/>
                <a:gd name="T10" fmla="*/ 11 w 17"/>
                <a:gd name="T11" fmla="*/ 6 h 17"/>
                <a:gd name="T12" fmla="*/ 12 w 17"/>
                <a:gd name="T13" fmla="*/ 3 h 17"/>
                <a:gd name="T14" fmla="*/ 14 w 17"/>
                <a:gd name="T15" fmla="*/ 3 h 17"/>
                <a:gd name="T16" fmla="*/ 16 w 17"/>
                <a:gd name="T17" fmla="*/ 0 h 17"/>
                <a:gd name="T18" fmla="*/ 14 w 17"/>
                <a:gd name="T19" fmla="*/ 0 h 17"/>
                <a:gd name="T20" fmla="*/ 14 w 17"/>
                <a:gd name="T21" fmla="*/ 0 h 17"/>
                <a:gd name="T22" fmla="*/ 14 w 17"/>
                <a:gd name="T23" fmla="*/ 0 h 17"/>
                <a:gd name="T24" fmla="*/ 12 w 17"/>
                <a:gd name="T25" fmla="*/ 0 h 17"/>
                <a:gd name="T26" fmla="*/ 11 w 17"/>
                <a:gd name="T27" fmla="*/ 0 h 17"/>
                <a:gd name="T28" fmla="*/ 11 w 17"/>
                <a:gd name="T29" fmla="*/ 0 h 17"/>
                <a:gd name="T30" fmla="*/ 9 w 17"/>
                <a:gd name="T31" fmla="*/ 0 h 17"/>
                <a:gd name="T32" fmla="*/ 9 w 17"/>
                <a:gd name="T33" fmla="*/ 0 h 17"/>
                <a:gd name="T34" fmla="*/ 7 w 17"/>
                <a:gd name="T35" fmla="*/ 0 h 17"/>
                <a:gd name="T36" fmla="*/ 5 w 17"/>
                <a:gd name="T37" fmla="*/ 0 h 17"/>
                <a:gd name="T38" fmla="*/ 3 w 17"/>
                <a:gd name="T39" fmla="*/ 3 h 17"/>
                <a:gd name="T40" fmla="*/ 2 w 17"/>
                <a:gd name="T41" fmla="*/ 3 h 17"/>
                <a:gd name="T42" fmla="*/ 0 w 17"/>
                <a:gd name="T43" fmla="*/ 6 h 17"/>
                <a:gd name="T44" fmla="*/ 0 w 17"/>
                <a:gd name="T45" fmla="*/ 9 h 17"/>
                <a:gd name="T46" fmla="*/ 0 w 17"/>
                <a:gd name="T47" fmla="*/ 12 h 17"/>
                <a:gd name="T48" fmla="*/ 0 w 17"/>
                <a:gd name="T49" fmla="*/ 16 h 17"/>
                <a:gd name="T50" fmla="*/ 0 w 17"/>
                <a:gd name="T51" fmla="*/ 16 h 17"/>
                <a:gd name="T52" fmla="*/ 0 w 17"/>
                <a:gd name="T53" fmla="*/ 16 h 17"/>
                <a:gd name="T54" fmla="*/ 2 w 17"/>
                <a:gd name="T55" fmla="*/ 16 h 17"/>
                <a:gd name="T56" fmla="*/ 2 w 17"/>
                <a:gd name="T57" fmla="*/ 16 h 17"/>
                <a:gd name="T58" fmla="*/ 2 w 17"/>
                <a:gd name="T59" fmla="*/ 16 h 17"/>
                <a:gd name="T60" fmla="*/ 2 w 17"/>
                <a:gd name="T61" fmla="*/ 16 h 17"/>
                <a:gd name="T62" fmla="*/ 3 w 17"/>
                <a:gd name="T63" fmla="*/ 16 h 17"/>
                <a:gd name="T64" fmla="*/ 3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3" y="16"/>
                  </a:moveTo>
                  <a:lnTo>
                    <a:pt x="5" y="12"/>
                  </a:lnTo>
                  <a:lnTo>
                    <a:pt x="7" y="12"/>
                  </a:lnTo>
                  <a:lnTo>
                    <a:pt x="9" y="9"/>
                  </a:lnTo>
                  <a:lnTo>
                    <a:pt x="9" y="6"/>
                  </a:lnTo>
                  <a:lnTo>
                    <a:pt x="11" y="6"/>
                  </a:lnTo>
                  <a:lnTo>
                    <a:pt x="12" y="3"/>
                  </a:lnTo>
                  <a:lnTo>
                    <a:pt x="14" y="3"/>
                  </a:lnTo>
                  <a:lnTo>
                    <a:pt x="16" y="0"/>
                  </a:lnTo>
                  <a:lnTo>
                    <a:pt x="14" y="0"/>
                  </a:lnTo>
                  <a:lnTo>
                    <a:pt x="12" y="0"/>
                  </a:lnTo>
                  <a:lnTo>
                    <a:pt x="11" y="0"/>
                  </a:lnTo>
                  <a:lnTo>
                    <a:pt x="9" y="0"/>
                  </a:lnTo>
                  <a:lnTo>
                    <a:pt x="7" y="0"/>
                  </a:lnTo>
                  <a:lnTo>
                    <a:pt x="5" y="0"/>
                  </a:lnTo>
                  <a:lnTo>
                    <a:pt x="3" y="3"/>
                  </a:lnTo>
                  <a:lnTo>
                    <a:pt x="2" y="3"/>
                  </a:lnTo>
                  <a:lnTo>
                    <a:pt x="0" y="6"/>
                  </a:lnTo>
                  <a:lnTo>
                    <a:pt x="0" y="9"/>
                  </a:lnTo>
                  <a:lnTo>
                    <a:pt x="0" y="12"/>
                  </a:lnTo>
                  <a:lnTo>
                    <a:pt x="0" y="16"/>
                  </a:lnTo>
                  <a:lnTo>
                    <a:pt x="2" y="16"/>
                  </a:lnTo>
                  <a:lnTo>
                    <a:pt x="3"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43" name="Freeform 121"/>
            <p:cNvSpPr>
              <a:spLocks/>
            </p:cNvSpPr>
            <p:nvPr/>
          </p:nvSpPr>
          <p:spPr bwMode="auto">
            <a:xfrm>
              <a:off x="3192" y="2221"/>
              <a:ext cx="17" cy="17"/>
            </a:xfrm>
            <a:custGeom>
              <a:avLst/>
              <a:gdLst>
                <a:gd name="T0" fmla="*/ 9 w 17"/>
                <a:gd name="T1" fmla="*/ 16 h 17"/>
                <a:gd name="T2" fmla="*/ 16 w 17"/>
                <a:gd name="T3" fmla="*/ 5 h 17"/>
                <a:gd name="T4" fmla="*/ 16 w 17"/>
                <a:gd name="T5" fmla="*/ 0 h 17"/>
                <a:gd name="T6" fmla="*/ 0 w 17"/>
                <a:gd name="T7" fmla="*/ 1 h 17"/>
                <a:gd name="T8" fmla="*/ 0 w 17"/>
                <a:gd name="T9" fmla="*/ 5 h 17"/>
                <a:gd name="T10" fmla="*/ 6 w 17"/>
                <a:gd name="T11" fmla="*/ 16 h 17"/>
                <a:gd name="T12" fmla="*/ 9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9" y="16"/>
                  </a:moveTo>
                  <a:lnTo>
                    <a:pt x="16" y="5"/>
                  </a:lnTo>
                  <a:lnTo>
                    <a:pt x="16" y="0"/>
                  </a:lnTo>
                  <a:lnTo>
                    <a:pt x="0" y="1"/>
                  </a:lnTo>
                  <a:lnTo>
                    <a:pt x="0" y="5"/>
                  </a:lnTo>
                  <a:lnTo>
                    <a:pt x="6" y="16"/>
                  </a:lnTo>
                  <a:lnTo>
                    <a:pt x="9" y="16"/>
                  </a:lnTo>
                </a:path>
              </a:pathLst>
            </a:custGeom>
            <a:solidFill>
              <a:srgbClr val="33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44" name="Freeform 122"/>
            <p:cNvSpPr>
              <a:spLocks/>
            </p:cNvSpPr>
            <p:nvPr/>
          </p:nvSpPr>
          <p:spPr bwMode="auto">
            <a:xfrm>
              <a:off x="3183" y="1906"/>
              <a:ext cx="40" cy="33"/>
            </a:xfrm>
            <a:custGeom>
              <a:avLst/>
              <a:gdLst>
                <a:gd name="T0" fmla="*/ 24 w 40"/>
                <a:gd name="T1" fmla="*/ 20 h 33"/>
                <a:gd name="T2" fmla="*/ 39 w 40"/>
                <a:gd name="T3" fmla="*/ 9 h 33"/>
                <a:gd name="T4" fmla="*/ 35 w 40"/>
                <a:gd name="T5" fmla="*/ 0 h 33"/>
                <a:gd name="T6" fmla="*/ 26 w 40"/>
                <a:gd name="T7" fmla="*/ 4 h 33"/>
                <a:gd name="T8" fmla="*/ 18 w 40"/>
                <a:gd name="T9" fmla="*/ 7 h 33"/>
                <a:gd name="T10" fmla="*/ 9 w 40"/>
                <a:gd name="T11" fmla="*/ 12 h 33"/>
                <a:gd name="T12" fmla="*/ 0 w 40"/>
                <a:gd name="T13" fmla="*/ 26 h 33"/>
                <a:gd name="T14" fmla="*/ 0 w 40"/>
                <a:gd name="T15" fmla="*/ 31 h 33"/>
                <a:gd name="T16" fmla="*/ 3 w 40"/>
                <a:gd name="T17" fmla="*/ 32 h 33"/>
                <a:gd name="T18" fmla="*/ 24 w 40"/>
                <a:gd name="T19" fmla="*/ 2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3"/>
                <a:gd name="T32" fmla="*/ 40 w 40"/>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3">
                  <a:moveTo>
                    <a:pt x="24" y="20"/>
                  </a:moveTo>
                  <a:lnTo>
                    <a:pt x="39" y="9"/>
                  </a:lnTo>
                  <a:lnTo>
                    <a:pt x="35" y="0"/>
                  </a:lnTo>
                  <a:lnTo>
                    <a:pt x="26" y="4"/>
                  </a:lnTo>
                  <a:lnTo>
                    <a:pt x="18" y="7"/>
                  </a:lnTo>
                  <a:lnTo>
                    <a:pt x="9" y="12"/>
                  </a:lnTo>
                  <a:lnTo>
                    <a:pt x="0" y="26"/>
                  </a:lnTo>
                  <a:lnTo>
                    <a:pt x="0" y="31"/>
                  </a:lnTo>
                  <a:lnTo>
                    <a:pt x="3" y="32"/>
                  </a:lnTo>
                  <a:lnTo>
                    <a:pt x="24" y="2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45" name="Freeform 123"/>
            <p:cNvSpPr>
              <a:spLocks/>
            </p:cNvSpPr>
            <p:nvPr/>
          </p:nvSpPr>
          <p:spPr bwMode="auto">
            <a:xfrm>
              <a:off x="3168" y="1697"/>
              <a:ext cx="73" cy="65"/>
            </a:xfrm>
            <a:custGeom>
              <a:avLst/>
              <a:gdLst>
                <a:gd name="T0" fmla="*/ 32 w 73"/>
                <a:gd name="T1" fmla="*/ 64 h 65"/>
                <a:gd name="T2" fmla="*/ 32 w 73"/>
                <a:gd name="T3" fmla="*/ 57 h 65"/>
                <a:gd name="T4" fmla="*/ 34 w 73"/>
                <a:gd name="T5" fmla="*/ 56 h 65"/>
                <a:gd name="T6" fmla="*/ 37 w 73"/>
                <a:gd name="T7" fmla="*/ 56 h 65"/>
                <a:gd name="T8" fmla="*/ 30 w 73"/>
                <a:gd name="T9" fmla="*/ 51 h 65"/>
                <a:gd name="T10" fmla="*/ 30 w 73"/>
                <a:gd name="T11" fmla="*/ 19 h 65"/>
                <a:gd name="T12" fmla="*/ 29 w 73"/>
                <a:gd name="T13" fmla="*/ 26 h 65"/>
                <a:gd name="T14" fmla="*/ 26 w 73"/>
                <a:gd name="T15" fmla="*/ 26 h 65"/>
                <a:gd name="T16" fmla="*/ 30 w 73"/>
                <a:gd name="T17" fmla="*/ 29 h 65"/>
                <a:gd name="T18" fmla="*/ 30 w 73"/>
                <a:gd name="T19" fmla="*/ 32 h 65"/>
                <a:gd name="T20" fmla="*/ 22 w 73"/>
                <a:gd name="T21" fmla="*/ 26 h 65"/>
                <a:gd name="T22" fmla="*/ 17 w 73"/>
                <a:gd name="T23" fmla="*/ 13 h 65"/>
                <a:gd name="T24" fmla="*/ 0 w 73"/>
                <a:gd name="T25" fmla="*/ 11 h 65"/>
                <a:gd name="T26" fmla="*/ 2 w 73"/>
                <a:gd name="T27" fmla="*/ 7 h 65"/>
                <a:gd name="T28" fmla="*/ 5 w 73"/>
                <a:gd name="T29" fmla="*/ 6 h 65"/>
                <a:gd name="T30" fmla="*/ 7 w 73"/>
                <a:gd name="T31" fmla="*/ 4 h 65"/>
                <a:gd name="T32" fmla="*/ 29 w 73"/>
                <a:gd name="T33" fmla="*/ 0 h 65"/>
                <a:gd name="T34" fmla="*/ 41 w 73"/>
                <a:gd name="T35" fmla="*/ 0 h 65"/>
                <a:gd name="T36" fmla="*/ 65 w 73"/>
                <a:gd name="T37" fmla="*/ 4 h 65"/>
                <a:gd name="T38" fmla="*/ 67 w 73"/>
                <a:gd name="T39" fmla="*/ 6 h 65"/>
                <a:gd name="T40" fmla="*/ 70 w 73"/>
                <a:gd name="T41" fmla="*/ 7 h 65"/>
                <a:gd name="T42" fmla="*/ 72 w 73"/>
                <a:gd name="T43" fmla="*/ 11 h 65"/>
                <a:gd name="T44" fmla="*/ 65 w 73"/>
                <a:gd name="T45" fmla="*/ 16 h 65"/>
                <a:gd name="T46" fmla="*/ 57 w 73"/>
                <a:gd name="T47" fmla="*/ 16 h 65"/>
                <a:gd name="T48" fmla="*/ 55 w 73"/>
                <a:gd name="T49" fmla="*/ 23 h 65"/>
                <a:gd name="T50" fmla="*/ 46 w 73"/>
                <a:gd name="T51" fmla="*/ 42 h 65"/>
                <a:gd name="T52" fmla="*/ 46 w 73"/>
                <a:gd name="T53" fmla="*/ 39 h 65"/>
                <a:gd name="T54" fmla="*/ 52 w 73"/>
                <a:gd name="T55" fmla="*/ 24 h 65"/>
                <a:gd name="T56" fmla="*/ 48 w 73"/>
                <a:gd name="T57" fmla="*/ 26 h 65"/>
                <a:gd name="T58" fmla="*/ 42 w 73"/>
                <a:gd name="T59" fmla="*/ 27 h 65"/>
                <a:gd name="T60" fmla="*/ 40 w 73"/>
                <a:gd name="T61" fmla="*/ 34 h 65"/>
                <a:gd name="T62" fmla="*/ 45 w 73"/>
                <a:gd name="T63" fmla="*/ 37 h 65"/>
                <a:gd name="T64" fmla="*/ 47 w 73"/>
                <a:gd name="T65" fmla="*/ 45 h 65"/>
                <a:gd name="T66" fmla="*/ 43 w 73"/>
                <a:gd name="T67" fmla="*/ 46 h 65"/>
                <a:gd name="T68" fmla="*/ 39 w 73"/>
                <a:gd name="T69" fmla="*/ 56 h 65"/>
                <a:gd name="T70" fmla="*/ 45 w 73"/>
                <a:gd name="T71" fmla="*/ 56 h 65"/>
                <a:gd name="T72" fmla="*/ 45 w 73"/>
                <a:gd name="T73" fmla="*/ 64 h 65"/>
                <a:gd name="T74" fmla="*/ 38 w 73"/>
                <a:gd name="T75" fmla="*/ 64 h 65"/>
                <a:gd name="T76" fmla="*/ 32 w 73"/>
                <a:gd name="T77" fmla="*/ 64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
                <a:gd name="T118" fmla="*/ 0 h 65"/>
                <a:gd name="T119" fmla="*/ 73 w 73"/>
                <a:gd name="T120" fmla="*/ 65 h 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 h="65">
                  <a:moveTo>
                    <a:pt x="32" y="64"/>
                  </a:moveTo>
                  <a:lnTo>
                    <a:pt x="32" y="57"/>
                  </a:lnTo>
                  <a:lnTo>
                    <a:pt x="34" y="56"/>
                  </a:lnTo>
                  <a:lnTo>
                    <a:pt x="37" y="56"/>
                  </a:lnTo>
                  <a:lnTo>
                    <a:pt x="30" y="51"/>
                  </a:lnTo>
                  <a:lnTo>
                    <a:pt x="30" y="19"/>
                  </a:lnTo>
                  <a:lnTo>
                    <a:pt x="29" y="26"/>
                  </a:lnTo>
                  <a:lnTo>
                    <a:pt x="26" y="26"/>
                  </a:lnTo>
                  <a:lnTo>
                    <a:pt x="30" y="29"/>
                  </a:lnTo>
                  <a:lnTo>
                    <a:pt x="30" y="32"/>
                  </a:lnTo>
                  <a:lnTo>
                    <a:pt x="22" y="26"/>
                  </a:lnTo>
                  <a:lnTo>
                    <a:pt x="17" y="13"/>
                  </a:lnTo>
                  <a:lnTo>
                    <a:pt x="0" y="11"/>
                  </a:lnTo>
                  <a:lnTo>
                    <a:pt x="2" y="7"/>
                  </a:lnTo>
                  <a:lnTo>
                    <a:pt x="5" y="6"/>
                  </a:lnTo>
                  <a:lnTo>
                    <a:pt x="7" y="4"/>
                  </a:lnTo>
                  <a:lnTo>
                    <a:pt x="29" y="0"/>
                  </a:lnTo>
                  <a:lnTo>
                    <a:pt x="41" y="0"/>
                  </a:lnTo>
                  <a:lnTo>
                    <a:pt x="65" y="4"/>
                  </a:lnTo>
                  <a:lnTo>
                    <a:pt x="67" y="6"/>
                  </a:lnTo>
                  <a:lnTo>
                    <a:pt x="70" y="7"/>
                  </a:lnTo>
                  <a:lnTo>
                    <a:pt x="72" y="11"/>
                  </a:lnTo>
                  <a:lnTo>
                    <a:pt x="65" y="16"/>
                  </a:lnTo>
                  <a:lnTo>
                    <a:pt x="57" y="16"/>
                  </a:lnTo>
                  <a:lnTo>
                    <a:pt x="55" y="23"/>
                  </a:lnTo>
                  <a:lnTo>
                    <a:pt x="46" y="42"/>
                  </a:lnTo>
                  <a:lnTo>
                    <a:pt x="46" y="39"/>
                  </a:lnTo>
                  <a:lnTo>
                    <a:pt x="52" y="24"/>
                  </a:lnTo>
                  <a:lnTo>
                    <a:pt x="48" y="26"/>
                  </a:lnTo>
                  <a:lnTo>
                    <a:pt x="42" y="27"/>
                  </a:lnTo>
                  <a:lnTo>
                    <a:pt x="40" y="34"/>
                  </a:lnTo>
                  <a:lnTo>
                    <a:pt x="45" y="37"/>
                  </a:lnTo>
                  <a:lnTo>
                    <a:pt x="47" y="45"/>
                  </a:lnTo>
                  <a:lnTo>
                    <a:pt x="43" y="46"/>
                  </a:lnTo>
                  <a:lnTo>
                    <a:pt x="39" y="56"/>
                  </a:lnTo>
                  <a:lnTo>
                    <a:pt x="45" y="56"/>
                  </a:lnTo>
                  <a:lnTo>
                    <a:pt x="45" y="64"/>
                  </a:lnTo>
                  <a:lnTo>
                    <a:pt x="38" y="64"/>
                  </a:lnTo>
                  <a:lnTo>
                    <a:pt x="32" y="64"/>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46" name="Freeform 124"/>
            <p:cNvSpPr>
              <a:spLocks/>
            </p:cNvSpPr>
            <p:nvPr/>
          </p:nvSpPr>
          <p:spPr bwMode="auto">
            <a:xfrm>
              <a:off x="3196" y="1761"/>
              <a:ext cx="17" cy="152"/>
            </a:xfrm>
            <a:custGeom>
              <a:avLst/>
              <a:gdLst>
                <a:gd name="T0" fmla="*/ 0 w 17"/>
                <a:gd name="T1" fmla="*/ 151 h 152"/>
                <a:gd name="T2" fmla="*/ 0 w 17"/>
                <a:gd name="T3" fmla="*/ 0 h 152"/>
                <a:gd name="T4" fmla="*/ 16 w 17"/>
                <a:gd name="T5" fmla="*/ 0 h 152"/>
                <a:gd name="T6" fmla="*/ 16 w 17"/>
                <a:gd name="T7" fmla="*/ 149 h 152"/>
                <a:gd name="T8" fmla="*/ 0 w 17"/>
                <a:gd name="T9" fmla="*/ 151 h 152"/>
                <a:gd name="T10" fmla="*/ 0 60000 65536"/>
                <a:gd name="T11" fmla="*/ 0 60000 65536"/>
                <a:gd name="T12" fmla="*/ 0 60000 65536"/>
                <a:gd name="T13" fmla="*/ 0 60000 65536"/>
                <a:gd name="T14" fmla="*/ 0 60000 65536"/>
                <a:gd name="T15" fmla="*/ 0 w 17"/>
                <a:gd name="T16" fmla="*/ 0 h 152"/>
                <a:gd name="T17" fmla="*/ 17 w 17"/>
                <a:gd name="T18" fmla="*/ 152 h 152"/>
              </a:gdLst>
              <a:ahLst/>
              <a:cxnLst>
                <a:cxn ang="T10">
                  <a:pos x="T0" y="T1"/>
                </a:cxn>
                <a:cxn ang="T11">
                  <a:pos x="T2" y="T3"/>
                </a:cxn>
                <a:cxn ang="T12">
                  <a:pos x="T4" y="T5"/>
                </a:cxn>
                <a:cxn ang="T13">
                  <a:pos x="T6" y="T7"/>
                </a:cxn>
                <a:cxn ang="T14">
                  <a:pos x="T8" y="T9"/>
                </a:cxn>
              </a:cxnLst>
              <a:rect l="T15" t="T16" r="T17" b="T18"/>
              <a:pathLst>
                <a:path w="17" h="152">
                  <a:moveTo>
                    <a:pt x="0" y="151"/>
                  </a:moveTo>
                  <a:lnTo>
                    <a:pt x="0" y="0"/>
                  </a:lnTo>
                  <a:lnTo>
                    <a:pt x="16" y="0"/>
                  </a:lnTo>
                  <a:lnTo>
                    <a:pt x="16" y="149"/>
                  </a:lnTo>
                  <a:lnTo>
                    <a:pt x="0" y="151"/>
                  </a:lnTo>
                </a:path>
              </a:pathLst>
            </a:custGeom>
            <a:solidFill>
              <a:srgbClr val="FFC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47" name="Freeform 125"/>
            <p:cNvSpPr>
              <a:spLocks/>
            </p:cNvSpPr>
            <p:nvPr/>
          </p:nvSpPr>
          <p:spPr bwMode="auto">
            <a:xfrm>
              <a:off x="3036" y="2147"/>
              <a:ext cx="17" cy="23"/>
            </a:xfrm>
            <a:custGeom>
              <a:avLst/>
              <a:gdLst>
                <a:gd name="T0" fmla="*/ 16 w 17"/>
                <a:gd name="T1" fmla="*/ 22 h 23"/>
                <a:gd name="T2" fmla="*/ 6 w 17"/>
                <a:gd name="T3" fmla="*/ 15 h 23"/>
                <a:gd name="T4" fmla="*/ 14 w 17"/>
                <a:gd name="T5" fmla="*/ 10 h 23"/>
                <a:gd name="T6" fmla="*/ 13 w 17"/>
                <a:gd name="T7" fmla="*/ 0 h 23"/>
                <a:gd name="T8" fmla="*/ 0 w 17"/>
                <a:gd name="T9" fmla="*/ 18 h 23"/>
                <a:gd name="T10" fmla="*/ 16 w 17"/>
                <a:gd name="T11" fmla="*/ 22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16" y="22"/>
                  </a:moveTo>
                  <a:lnTo>
                    <a:pt x="6" y="15"/>
                  </a:lnTo>
                  <a:lnTo>
                    <a:pt x="14" y="10"/>
                  </a:lnTo>
                  <a:lnTo>
                    <a:pt x="13" y="0"/>
                  </a:lnTo>
                  <a:lnTo>
                    <a:pt x="0" y="18"/>
                  </a:lnTo>
                  <a:lnTo>
                    <a:pt x="16" y="22"/>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48" name="Freeform 126"/>
            <p:cNvSpPr>
              <a:spLocks/>
            </p:cNvSpPr>
            <p:nvPr/>
          </p:nvSpPr>
          <p:spPr bwMode="auto">
            <a:xfrm>
              <a:off x="3057" y="2119"/>
              <a:ext cx="26" cy="17"/>
            </a:xfrm>
            <a:custGeom>
              <a:avLst/>
              <a:gdLst>
                <a:gd name="T0" fmla="*/ 25 w 26"/>
                <a:gd name="T1" fmla="*/ 16 h 17"/>
                <a:gd name="T2" fmla="*/ 25 w 26"/>
                <a:gd name="T3" fmla="*/ 12 h 17"/>
                <a:gd name="T4" fmla="*/ 21 w 26"/>
                <a:gd name="T5" fmla="*/ 4 h 17"/>
                <a:gd name="T6" fmla="*/ 14 w 26"/>
                <a:gd name="T7" fmla="*/ 6 h 17"/>
                <a:gd name="T8" fmla="*/ 1 w 26"/>
                <a:gd name="T9" fmla="*/ 0 h 17"/>
                <a:gd name="T10" fmla="*/ 0 w 26"/>
                <a:gd name="T11" fmla="*/ 4 h 17"/>
                <a:gd name="T12" fmla="*/ 4 w 26"/>
                <a:gd name="T13" fmla="*/ 10 h 17"/>
                <a:gd name="T14" fmla="*/ 12 w 26"/>
                <a:gd name="T15" fmla="*/ 12 h 17"/>
                <a:gd name="T16" fmla="*/ 25 w 26"/>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7"/>
                <a:gd name="T29" fmla="*/ 26 w 2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7">
                  <a:moveTo>
                    <a:pt x="25" y="16"/>
                  </a:moveTo>
                  <a:lnTo>
                    <a:pt x="25" y="12"/>
                  </a:lnTo>
                  <a:lnTo>
                    <a:pt x="21" y="4"/>
                  </a:lnTo>
                  <a:lnTo>
                    <a:pt x="14" y="6"/>
                  </a:lnTo>
                  <a:lnTo>
                    <a:pt x="1" y="0"/>
                  </a:lnTo>
                  <a:lnTo>
                    <a:pt x="0" y="4"/>
                  </a:lnTo>
                  <a:lnTo>
                    <a:pt x="4" y="10"/>
                  </a:lnTo>
                  <a:lnTo>
                    <a:pt x="12" y="12"/>
                  </a:lnTo>
                  <a:lnTo>
                    <a:pt x="25" y="16"/>
                  </a:lnTo>
                </a:path>
              </a:pathLst>
            </a:custGeom>
            <a:solidFill>
              <a:srgbClr val="B0B0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49" name="Freeform 127"/>
            <p:cNvSpPr>
              <a:spLocks/>
            </p:cNvSpPr>
            <p:nvPr/>
          </p:nvSpPr>
          <p:spPr bwMode="auto">
            <a:xfrm>
              <a:off x="3044" y="2111"/>
              <a:ext cx="17" cy="17"/>
            </a:xfrm>
            <a:custGeom>
              <a:avLst/>
              <a:gdLst>
                <a:gd name="T0" fmla="*/ 16 w 17"/>
                <a:gd name="T1" fmla="*/ 16 h 17"/>
                <a:gd name="T2" fmla="*/ 5 w 17"/>
                <a:gd name="T3" fmla="*/ 0 h 17"/>
                <a:gd name="T4" fmla="*/ 0 w 17"/>
                <a:gd name="T5" fmla="*/ 5 h 17"/>
                <a:gd name="T6" fmla="*/ 5 w 17"/>
                <a:gd name="T7" fmla="*/ 11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5" y="0"/>
                  </a:lnTo>
                  <a:lnTo>
                    <a:pt x="0" y="5"/>
                  </a:lnTo>
                  <a:lnTo>
                    <a:pt x="5" y="11"/>
                  </a:lnTo>
                  <a:lnTo>
                    <a:pt x="16" y="16"/>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50" name="Freeform 128"/>
            <p:cNvSpPr>
              <a:spLocks/>
            </p:cNvSpPr>
            <p:nvPr/>
          </p:nvSpPr>
          <p:spPr bwMode="auto">
            <a:xfrm>
              <a:off x="3034" y="2081"/>
              <a:ext cx="17" cy="29"/>
            </a:xfrm>
            <a:custGeom>
              <a:avLst/>
              <a:gdLst>
                <a:gd name="T0" fmla="*/ 14 w 17"/>
                <a:gd name="T1" fmla="*/ 21 h 29"/>
                <a:gd name="T2" fmla="*/ 10 w 17"/>
                <a:gd name="T3" fmla="*/ 17 h 29"/>
                <a:gd name="T4" fmla="*/ 6 w 17"/>
                <a:gd name="T5" fmla="*/ 13 h 29"/>
                <a:gd name="T6" fmla="*/ 3 w 17"/>
                <a:gd name="T7" fmla="*/ 9 h 29"/>
                <a:gd name="T8" fmla="*/ 2 w 17"/>
                <a:gd name="T9" fmla="*/ 4 h 29"/>
                <a:gd name="T10" fmla="*/ 4 w 17"/>
                <a:gd name="T11" fmla="*/ 7 h 29"/>
                <a:gd name="T12" fmla="*/ 5 w 17"/>
                <a:gd name="T13" fmla="*/ 8 h 29"/>
                <a:gd name="T14" fmla="*/ 5 w 17"/>
                <a:gd name="T15" fmla="*/ 10 h 29"/>
                <a:gd name="T16" fmla="*/ 6 w 17"/>
                <a:gd name="T17" fmla="*/ 10 h 29"/>
                <a:gd name="T18" fmla="*/ 6 w 17"/>
                <a:gd name="T19" fmla="*/ 11 h 29"/>
                <a:gd name="T20" fmla="*/ 8 w 17"/>
                <a:gd name="T21" fmla="*/ 11 h 29"/>
                <a:gd name="T22" fmla="*/ 9 w 17"/>
                <a:gd name="T23" fmla="*/ 12 h 29"/>
                <a:gd name="T24" fmla="*/ 10 w 17"/>
                <a:gd name="T25" fmla="*/ 12 h 29"/>
                <a:gd name="T26" fmla="*/ 12 w 17"/>
                <a:gd name="T27" fmla="*/ 13 h 29"/>
                <a:gd name="T28" fmla="*/ 11 w 17"/>
                <a:gd name="T29" fmla="*/ 8 h 29"/>
                <a:gd name="T30" fmla="*/ 10 w 17"/>
                <a:gd name="T31" fmla="*/ 7 h 29"/>
                <a:gd name="T32" fmla="*/ 9 w 17"/>
                <a:gd name="T33" fmla="*/ 6 h 29"/>
                <a:gd name="T34" fmla="*/ 8 w 17"/>
                <a:gd name="T35" fmla="*/ 4 h 29"/>
                <a:gd name="T36" fmla="*/ 7 w 17"/>
                <a:gd name="T37" fmla="*/ 4 h 29"/>
                <a:gd name="T38" fmla="*/ 6 w 17"/>
                <a:gd name="T39" fmla="*/ 3 h 29"/>
                <a:gd name="T40" fmla="*/ 5 w 17"/>
                <a:gd name="T41" fmla="*/ 1 h 29"/>
                <a:gd name="T42" fmla="*/ 3 w 17"/>
                <a:gd name="T43" fmla="*/ 1 h 29"/>
                <a:gd name="T44" fmla="*/ 2 w 17"/>
                <a:gd name="T45" fmla="*/ 0 h 29"/>
                <a:gd name="T46" fmla="*/ 0 w 17"/>
                <a:gd name="T47" fmla="*/ 1 h 29"/>
                <a:gd name="T48" fmla="*/ 0 w 17"/>
                <a:gd name="T49" fmla="*/ 10 h 29"/>
                <a:gd name="T50" fmla="*/ 1 w 17"/>
                <a:gd name="T51" fmla="*/ 13 h 29"/>
                <a:gd name="T52" fmla="*/ 2 w 17"/>
                <a:gd name="T53" fmla="*/ 15 h 29"/>
                <a:gd name="T54" fmla="*/ 3 w 17"/>
                <a:gd name="T55" fmla="*/ 17 h 29"/>
                <a:gd name="T56" fmla="*/ 5 w 17"/>
                <a:gd name="T57" fmla="*/ 20 h 29"/>
                <a:gd name="T58" fmla="*/ 7 w 17"/>
                <a:gd name="T59" fmla="*/ 22 h 29"/>
                <a:gd name="T60" fmla="*/ 9 w 17"/>
                <a:gd name="T61" fmla="*/ 25 h 29"/>
                <a:gd name="T62" fmla="*/ 10 w 17"/>
                <a:gd name="T63" fmla="*/ 26 h 29"/>
                <a:gd name="T64" fmla="*/ 11 w 17"/>
                <a:gd name="T65" fmla="*/ 27 h 29"/>
                <a:gd name="T66" fmla="*/ 12 w 17"/>
                <a:gd name="T67" fmla="*/ 27 h 29"/>
                <a:gd name="T68" fmla="*/ 14 w 17"/>
                <a:gd name="T69" fmla="*/ 28 h 29"/>
                <a:gd name="T70" fmla="*/ 16 w 17"/>
                <a:gd name="T71" fmla="*/ 27 h 29"/>
                <a:gd name="T72" fmla="*/ 16 w 17"/>
                <a:gd name="T73" fmla="*/ 27 h 29"/>
                <a:gd name="T74" fmla="*/ 16 w 17"/>
                <a:gd name="T75" fmla="*/ 26 h 29"/>
                <a:gd name="T76" fmla="*/ 15 w 17"/>
                <a:gd name="T77" fmla="*/ 25 h 29"/>
                <a:gd name="T78" fmla="*/ 15 w 17"/>
                <a:gd name="T79" fmla="*/ 24 h 29"/>
                <a:gd name="T80" fmla="*/ 15 w 17"/>
                <a:gd name="T81" fmla="*/ 23 h 29"/>
                <a:gd name="T82" fmla="*/ 14 w 17"/>
                <a:gd name="T83" fmla="*/ 22 h 29"/>
                <a:gd name="T84" fmla="*/ 14 w 17"/>
                <a:gd name="T85" fmla="*/ 21 h 29"/>
                <a:gd name="T86" fmla="*/ 14 w 17"/>
                <a:gd name="T87" fmla="*/ 21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
                <a:gd name="T133" fmla="*/ 0 h 29"/>
                <a:gd name="T134" fmla="*/ 17 w 17"/>
                <a:gd name="T135" fmla="*/ 29 h 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 h="29">
                  <a:moveTo>
                    <a:pt x="14" y="21"/>
                  </a:moveTo>
                  <a:lnTo>
                    <a:pt x="10" y="17"/>
                  </a:lnTo>
                  <a:lnTo>
                    <a:pt x="6" y="13"/>
                  </a:lnTo>
                  <a:lnTo>
                    <a:pt x="3" y="9"/>
                  </a:lnTo>
                  <a:lnTo>
                    <a:pt x="2" y="4"/>
                  </a:lnTo>
                  <a:lnTo>
                    <a:pt x="4" y="7"/>
                  </a:lnTo>
                  <a:lnTo>
                    <a:pt x="5" y="8"/>
                  </a:lnTo>
                  <a:lnTo>
                    <a:pt x="5" y="10"/>
                  </a:lnTo>
                  <a:lnTo>
                    <a:pt x="6" y="10"/>
                  </a:lnTo>
                  <a:lnTo>
                    <a:pt x="6" y="11"/>
                  </a:lnTo>
                  <a:lnTo>
                    <a:pt x="8" y="11"/>
                  </a:lnTo>
                  <a:lnTo>
                    <a:pt x="9" y="12"/>
                  </a:lnTo>
                  <a:lnTo>
                    <a:pt x="10" y="12"/>
                  </a:lnTo>
                  <a:lnTo>
                    <a:pt x="12" y="13"/>
                  </a:lnTo>
                  <a:lnTo>
                    <a:pt x="11" y="8"/>
                  </a:lnTo>
                  <a:lnTo>
                    <a:pt x="10" y="7"/>
                  </a:lnTo>
                  <a:lnTo>
                    <a:pt x="9" y="6"/>
                  </a:lnTo>
                  <a:lnTo>
                    <a:pt x="8" y="4"/>
                  </a:lnTo>
                  <a:lnTo>
                    <a:pt x="7" y="4"/>
                  </a:lnTo>
                  <a:lnTo>
                    <a:pt x="6" y="3"/>
                  </a:lnTo>
                  <a:lnTo>
                    <a:pt x="5" y="1"/>
                  </a:lnTo>
                  <a:lnTo>
                    <a:pt x="3" y="1"/>
                  </a:lnTo>
                  <a:lnTo>
                    <a:pt x="2" y="0"/>
                  </a:lnTo>
                  <a:lnTo>
                    <a:pt x="0" y="1"/>
                  </a:lnTo>
                  <a:lnTo>
                    <a:pt x="0" y="10"/>
                  </a:lnTo>
                  <a:lnTo>
                    <a:pt x="1" y="13"/>
                  </a:lnTo>
                  <a:lnTo>
                    <a:pt x="2" y="15"/>
                  </a:lnTo>
                  <a:lnTo>
                    <a:pt x="3" y="17"/>
                  </a:lnTo>
                  <a:lnTo>
                    <a:pt x="5" y="20"/>
                  </a:lnTo>
                  <a:lnTo>
                    <a:pt x="7" y="22"/>
                  </a:lnTo>
                  <a:lnTo>
                    <a:pt x="9" y="25"/>
                  </a:lnTo>
                  <a:lnTo>
                    <a:pt x="10" y="26"/>
                  </a:lnTo>
                  <a:lnTo>
                    <a:pt x="11" y="27"/>
                  </a:lnTo>
                  <a:lnTo>
                    <a:pt x="12" y="27"/>
                  </a:lnTo>
                  <a:lnTo>
                    <a:pt x="14" y="28"/>
                  </a:lnTo>
                  <a:lnTo>
                    <a:pt x="16" y="27"/>
                  </a:lnTo>
                  <a:lnTo>
                    <a:pt x="16" y="26"/>
                  </a:lnTo>
                  <a:lnTo>
                    <a:pt x="15" y="25"/>
                  </a:lnTo>
                  <a:lnTo>
                    <a:pt x="15" y="24"/>
                  </a:lnTo>
                  <a:lnTo>
                    <a:pt x="15" y="23"/>
                  </a:lnTo>
                  <a:lnTo>
                    <a:pt x="14" y="22"/>
                  </a:lnTo>
                  <a:lnTo>
                    <a:pt x="14" y="21"/>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51" name="Freeform 129"/>
            <p:cNvSpPr>
              <a:spLocks/>
            </p:cNvSpPr>
            <p:nvPr/>
          </p:nvSpPr>
          <p:spPr bwMode="auto">
            <a:xfrm>
              <a:off x="3050" y="2062"/>
              <a:ext cx="29" cy="29"/>
            </a:xfrm>
            <a:custGeom>
              <a:avLst/>
              <a:gdLst>
                <a:gd name="T0" fmla="*/ 20 w 29"/>
                <a:gd name="T1" fmla="*/ 28 h 29"/>
                <a:gd name="T2" fmla="*/ 22 w 29"/>
                <a:gd name="T3" fmla="*/ 26 h 29"/>
                <a:gd name="T4" fmla="*/ 22 w 29"/>
                <a:gd name="T5" fmla="*/ 24 h 29"/>
                <a:gd name="T6" fmla="*/ 17 w 29"/>
                <a:gd name="T7" fmla="*/ 17 h 29"/>
                <a:gd name="T8" fmla="*/ 15 w 29"/>
                <a:gd name="T9" fmla="*/ 8 h 29"/>
                <a:gd name="T10" fmla="*/ 19 w 29"/>
                <a:gd name="T11" fmla="*/ 12 h 29"/>
                <a:gd name="T12" fmla="*/ 22 w 29"/>
                <a:gd name="T13" fmla="*/ 17 h 29"/>
                <a:gd name="T14" fmla="*/ 22 w 29"/>
                <a:gd name="T15" fmla="*/ 13 h 29"/>
                <a:gd name="T16" fmla="*/ 22 w 29"/>
                <a:gd name="T17" fmla="*/ 8 h 29"/>
                <a:gd name="T18" fmla="*/ 25 w 29"/>
                <a:gd name="T19" fmla="*/ 7 h 29"/>
                <a:gd name="T20" fmla="*/ 28 w 29"/>
                <a:gd name="T21" fmla="*/ 4 h 29"/>
                <a:gd name="T22" fmla="*/ 25 w 29"/>
                <a:gd name="T23" fmla="*/ 4 h 29"/>
                <a:gd name="T24" fmla="*/ 21 w 29"/>
                <a:gd name="T25" fmla="*/ 4 h 29"/>
                <a:gd name="T26" fmla="*/ 10 w 29"/>
                <a:gd name="T27" fmla="*/ 3 h 29"/>
                <a:gd name="T28" fmla="*/ 0 w 29"/>
                <a:gd name="T29" fmla="*/ 0 h 29"/>
                <a:gd name="T30" fmla="*/ 0 w 29"/>
                <a:gd name="T31" fmla="*/ 5 h 29"/>
                <a:gd name="T32" fmla="*/ 0 w 29"/>
                <a:gd name="T33" fmla="*/ 11 h 29"/>
                <a:gd name="T34" fmla="*/ 5 w 29"/>
                <a:gd name="T35" fmla="*/ 13 h 29"/>
                <a:gd name="T36" fmla="*/ 10 w 29"/>
                <a:gd name="T37" fmla="*/ 17 h 29"/>
                <a:gd name="T38" fmla="*/ 15 w 29"/>
                <a:gd name="T39" fmla="*/ 23 h 29"/>
                <a:gd name="T40" fmla="*/ 20 w 29"/>
                <a:gd name="T41" fmla="*/ 28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29"/>
                <a:gd name="T65" fmla="*/ 29 w 29"/>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29">
                  <a:moveTo>
                    <a:pt x="20" y="28"/>
                  </a:moveTo>
                  <a:lnTo>
                    <a:pt x="22" y="26"/>
                  </a:lnTo>
                  <a:lnTo>
                    <a:pt x="22" y="24"/>
                  </a:lnTo>
                  <a:lnTo>
                    <a:pt x="17" y="17"/>
                  </a:lnTo>
                  <a:lnTo>
                    <a:pt x="15" y="8"/>
                  </a:lnTo>
                  <a:lnTo>
                    <a:pt x="19" y="12"/>
                  </a:lnTo>
                  <a:lnTo>
                    <a:pt x="22" y="17"/>
                  </a:lnTo>
                  <a:lnTo>
                    <a:pt x="22" y="13"/>
                  </a:lnTo>
                  <a:lnTo>
                    <a:pt x="22" y="8"/>
                  </a:lnTo>
                  <a:lnTo>
                    <a:pt x="25" y="7"/>
                  </a:lnTo>
                  <a:lnTo>
                    <a:pt x="28" y="4"/>
                  </a:lnTo>
                  <a:lnTo>
                    <a:pt x="25" y="4"/>
                  </a:lnTo>
                  <a:lnTo>
                    <a:pt x="21" y="4"/>
                  </a:lnTo>
                  <a:lnTo>
                    <a:pt x="10" y="3"/>
                  </a:lnTo>
                  <a:lnTo>
                    <a:pt x="0" y="0"/>
                  </a:lnTo>
                  <a:lnTo>
                    <a:pt x="0" y="5"/>
                  </a:lnTo>
                  <a:lnTo>
                    <a:pt x="0" y="11"/>
                  </a:lnTo>
                  <a:lnTo>
                    <a:pt x="5" y="13"/>
                  </a:lnTo>
                  <a:lnTo>
                    <a:pt x="10" y="17"/>
                  </a:lnTo>
                  <a:lnTo>
                    <a:pt x="15" y="23"/>
                  </a:lnTo>
                  <a:lnTo>
                    <a:pt x="20" y="28"/>
                  </a:lnTo>
                </a:path>
              </a:pathLst>
            </a:custGeom>
            <a:solidFill>
              <a:srgbClr val="B0B0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52" name="Freeform 130"/>
            <p:cNvSpPr>
              <a:spLocks/>
            </p:cNvSpPr>
            <p:nvPr/>
          </p:nvSpPr>
          <p:spPr bwMode="auto">
            <a:xfrm>
              <a:off x="3046" y="2044"/>
              <a:ext cx="38" cy="18"/>
            </a:xfrm>
            <a:custGeom>
              <a:avLst/>
              <a:gdLst>
                <a:gd name="T0" fmla="*/ 15 w 38"/>
                <a:gd name="T1" fmla="*/ 17 h 18"/>
                <a:gd name="T2" fmla="*/ 20 w 38"/>
                <a:gd name="T3" fmla="*/ 15 h 18"/>
                <a:gd name="T4" fmla="*/ 17 w 38"/>
                <a:gd name="T5" fmla="*/ 12 h 18"/>
                <a:gd name="T6" fmla="*/ 37 w 38"/>
                <a:gd name="T7" fmla="*/ 12 h 18"/>
                <a:gd name="T8" fmla="*/ 12 w 38"/>
                <a:gd name="T9" fmla="*/ 9 h 18"/>
                <a:gd name="T10" fmla="*/ 10 w 38"/>
                <a:gd name="T11" fmla="*/ 5 h 18"/>
                <a:gd name="T12" fmla="*/ 8 w 38"/>
                <a:gd name="T13" fmla="*/ 6 h 18"/>
                <a:gd name="T14" fmla="*/ 7 w 38"/>
                <a:gd name="T15" fmla="*/ 4 h 18"/>
                <a:gd name="T16" fmla="*/ 4 w 38"/>
                <a:gd name="T17" fmla="*/ 0 h 18"/>
                <a:gd name="T18" fmla="*/ 2 w 38"/>
                <a:gd name="T19" fmla="*/ 2 h 18"/>
                <a:gd name="T20" fmla="*/ 4 w 38"/>
                <a:gd name="T21" fmla="*/ 5 h 18"/>
                <a:gd name="T22" fmla="*/ 5 w 38"/>
                <a:gd name="T23" fmla="*/ 9 h 18"/>
                <a:gd name="T24" fmla="*/ 0 w 38"/>
                <a:gd name="T25" fmla="*/ 9 h 18"/>
                <a:gd name="T26" fmla="*/ 6 w 38"/>
                <a:gd name="T27" fmla="*/ 10 h 18"/>
                <a:gd name="T28" fmla="*/ 7 w 38"/>
                <a:gd name="T29" fmla="*/ 14 h 18"/>
                <a:gd name="T30" fmla="*/ 15 w 38"/>
                <a:gd name="T31" fmla="*/ 1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
                <a:gd name="T50" fmla="*/ 38 w 3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
                  <a:moveTo>
                    <a:pt x="15" y="17"/>
                  </a:moveTo>
                  <a:lnTo>
                    <a:pt x="20" y="15"/>
                  </a:lnTo>
                  <a:lnTo>
                    <a:pt x="17" y="12"/>
                  </a:lnTo>
                  <a:lnTo>
                    <a:pt x="37" y="12"/>
                  </a:lnTo>
                  <a:lnTo>
                    <a:pt x="12" y="9"/>
                  </a:lnTo>
                  <a:lnTo>
                    <a:pt x="10" y="5"/>
                  </a:lnTo>
                  <a:lnTo>
                    <a:pt x="8" y="6"/>
                  </a:lnTo>
                  <a:lnTo>
                    <a:pt x="7" y="4"/>
                  </a:lnTo>
                  <a:lnTo>
                    <a:pt x="4" y="0"/>
                  </a:lnTo>
                  <a:lnTo>
                    <a:pt x="2" y="2"/>
                  </a:lnTo>
                  <a:lnTo>
                    <a:pt x="4" y="5"/>
                  </a:lnTo>
                  <a:lnTo>
                    <a:pt x="5" y="9"/>
                  </a:lnTo>
                  <a:lnTo>
                    <a:pt x="0" y="9"/>
                  </a:lnTo>
                  <a:lnTo>
                    <a:pt x="6" y="10"/>
                  </a:lnTo>
                  <a:lnTo>
                    <a:pt x="7" y="14"/>
                  </a:lnTo>
                  <a:lnTo>
                    <a:pt x="15" y="17"/>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53" name="Freeform 131"/>
            <p:cNvSpPr>
              <a:spLocks/>
            </p:cNvSpPr>
            <p:nvPr/>
          </p:nvSpPr>
          <p:spPr bwMode="auto">
            <a:xfrm>
              <a:off x="3040" y="2012"/>
              <a:ext cx="18" cy="23"/>
            </a:xfrm>
            <a:custGeom>
              <a:avLst/>
              <a:gdLst>
                <a:gd name="T0" fmla="*/ 12 w 18"/>
                <a:gd name="T1" fmla="*/ 19 h 23"/>
                <a:gd name="T2" fmla="*/ 17 w 18"/>
                <a:gd name="T3" fmla="*/ 10 h 23"/>
                <a:gd name="T4" fmla="*/ 16 w 18"/>
                <a:gd name="T5" fmla="*/ 7 h 23"/>
                <a:gd name="T6" fmla="*/ 16 w 18"/>
                <a:gd name="T7" fmla="*/ 0 h 23"/>
                <a:gd name="T8" fmla="*/ 13 w 18"/>
                <a:gd name="T9" fmla="*/ 9 h 23"/>
                <a:gd name="T10" fmla="*/ 0 w 18"/>
                <a:gd name="T11" fmla="*/ 22 h 23"/>
                <a:gd name="T12" fmla="*/ 10 w 18"/>
                <a:gd name="T13" fmla="*/ 15 h 23"/>
                <a:gd name="T14" fmla="*/ 12 w 18"/>
                <a:gd name="T15" fmla="*/ 19 h 23"/>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3"/>
                <a:gd name="T26" fmla="*/ 18 w 18"/>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3">
                  <a:moveTo>
                    <a:pt x="12" y="19"/>
                  </a:moveTo>
                  <a:lnTo>
                    <a:pt x="17" y="10"/>
                  </a:lnTo>
                  <a:lnTo>
                    <a:pt x="16" y="7"/>
                  </a:lnTo>
                  <a:lnTo>
                    <a:pt x="16" y="0"/>
                  </a:lnTo>
                  <a:lnTo>
                    <a:pt x="13" y="9"/>
                  </a:lnTo>
                  <a:lnTo>
                    <a:pt x="0" y="22"/>
                  </a:lnTo>
                  <a:lnTo>
                    <a:pt x="10" y="15"/>
                  </a:lnTo>
                  <a:lnTo>
                    <a:pt x="12" y="19"/>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54" name="Freeform 132"/>
            <p:cNvSpPr>
              <a:spLocks/>
            </p:cNvSpPr>
            <p:nvPr/>
          </p:nvSpPr>
          <p:spPr bwMode="auto">
            <a:xfrm>
              <a:off x="3075" y="2015"/>
              <a:ext cx="31" cy="26"/>
            </a:xfrm>
            <a:custGeom>
              <a:avLst/>
              <a:gdLst>
                <a:gd name="T0" fmla="*/ 30 w 31"/>
                <a:gd name="T1" fmla="*/ 13 h 26"/>
                <a:gd name="T2" fmla="*/ 26 w 31"/>
                <a:gd name="T3" fmla="*/ 0 h 26"/>
                <a:gd name="T4" fmla="*/ 10 w 31"/>
                <a:gd name="T5" fmla="*/ 7 h 26"/>
                <a:gd name="T6" fmla="*/ 0 w 31"/>
                <a:gd name="T7" fmla="*/ 25 h 26"/>
                <a:gd name="T8" fmla="*/ 13 w 31"/>
                <a:gd name="T9" fmla="*/ 12 h 26"/>
                <a:gd name="T10" fmla="*/ 21 w 31"/>
                <a:gd name="T11" fmla="*/ 16 h 26"/>
                <a:gd name="T12" fmla="*/ 30 w 31"/>
                <a:gd name="T13" fmla="*/ 13 h 26"/>
                <a:gd name="T14" fmla="*/ 0 60000 65536"/>
                <a:gd name="T15" fmla="*/ 0 60000 65536"/>
                <a:gd name="T16" fmla="*/ 0 60000 65536"/>
                <a:gd name="T17" fmla="*/ 0 60000 65536"/>
                <a:gd name="T18" fmla="*/ 0 60000 65536"/>
                <a:gd name="T19" fmla="*/ 0 60000 65536"/>
                <a:gd name="T20" fmla="*/ 0 60000 65536"/>
                <a:gd name="T21" fmla="*/ 0 w 31"/>
                <a:gd name="T22" fmla="*/ 0 h 26"/>
                <a:gd name="T23" fmla="*/ 31 w 3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6">
                  <a:moveTo>
                    <a:pt x="30" y="13"/>
                  </a:moveTo>
                  <a:lnTo>
                    <a:pt x="26" y="0"/>
                  </a:lnTo>
                  <a:lnTo>
                    <a:pt x="10" y="7"/>
                  </a:lnTo>
                  <a:lnTo>
                    <a:pt x="0" y="25"/>
                  </a:lnTo>
                  <a:lnTo>
                    <a:pt x="13" y="12"/>
                  </a:lnTo>
                  <a:lnTo>
                    <a:pt x="21" y="16"/>
                  </a:lnTo>
                  <a:lnTo>
                    <a:pt x="30" y="13"/>
                  </a:lnTo>
                </a:path>
              </a:pathLst>
            </a:custGeom>
            <a:solidFill>
              <a:srgbClr val="B0B0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55" name="Freeform 133"/>
            <p:cNvSpPr>
              <a:spLocks/>
            </p:cNvSpPr>
            <p:nvPr/>
          </p:nvSpPr>
          <p:spPr bwMode="auto">
            <a:xfrm>
              <a:off x="3107" y="1979"/>
              <a:ext cx="17" cy="29"/>
            </a:xfrm>
            <a:custGeom>
              <a:avLst/>
              <a:gdLst>
                <a:gd name="T0" fmla="*/ 3 w 17"/>
                <a:gd name="T1" fmla="*/ 28 h 29"/>
                <a:gd name="T2" fmla="*/ 7 w 17"/>
                <a:gd name="T3" fmla="*/ 19 h 29"/>
                <a:gd name="T4" fmla="*/ 7 w 17"/>
                <a:gd name="T5" fmla="*/ 13 h 29"/>
                <a:gd name="T6" fmla="*/ 9 w 17"/>
                <a:gd name="T7" fmla="*/ 14 h 29"/>
                <a:gd name="T8" fmla="*/ 16 w 17"/>
                <a:gd name="T9" fmla="*/ 15 h 29"/>
                <a:gd name="T10" fmla="*/ 16 w 17"/>
                <a:gd name="T11" fmla="*/ 10 h 29"/>
                <a:gd name="T12" fmla="*/ 13 w 17"/>
                <a:gd name="T13" fmla="*/ 9 h 29"/>
                <a:gd name="T14" fmla="*/ 12 w 17"/>
                <a:gd name="T15" fmla="*/ 4 h 29"/>
                <a:gd name="T16" fmla="*/ 8 w 17"/>
                <a:gd name="T17" fmla="*/ 0 h 29"/>
                <a:gd name="T18" fmla="*/ 3 w 17"/>
                <a:gd name="T19" fmla="*/ 5 h 29"/>
                <a:gd name="T20" fmla="*/ 5 w 17"/>
                <a:gd name="T21" fmla="*/ 8 h 29"/>
                <a:gd name="T22" fmla="*/ 0 w 17"/>
                <a:gd name="T23" fmla="*/ 12 h 29"/>
                <a:gd name="T24" fmla="*/ 0 w 17"/>
                <a:gd name="T25" fmla="*/ 18 h 29"/>
                <a:gd name="T26" fmla="*/ 3 w 17"/>
                <a:gd name="T27" fmla="*/ 14 h 29"/>
                <a:gd name="T28" fmla="*/ 3 w 17"/>
                <a:gd name="T29" fmla="*/ 18 h 29"/>
                <a:gd name="T30" fmla="*/ 1 w 17"/>
                <a:gd name="T31" fmla="*/ 22 h 29"/>
                <a:gd name="T32" fmla="*/ 3 w 17"/>
                <a:gd name="T33" fmla="*/ 28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3" y="28"/>
                  </a:moveTo>
                  <a:lnTo>
                    <a:pt x="7" y="19"/>
                  </a:lnTo>
                  <a:lnTo>
                    <a:pt x="7" y="13"/>
                  </a:lnTo>
                  <a:lnTo>
                    <a:pt x="9" y="14"/>
                  </a:lnTo>
                  <a:lnTo>
                    <a:pt x="16" y="15"/>
                  </a:lnTo>
                  <a:lnTo>
                    <a:pt x="16" y="10"/>
                  </a:lnTo>
                  <a:lnTo>
                    <a:pt x="13" y="9"/>
                  </a:lnTo>
                  <a:lnTo>
                    <a:pt x="12" y="4"/>
                  </a:lnTo>
                  <a:lnTo>
                    <a:pt x="8" y="0"/>
                  </a:lnTo>
                  <a:lnTo>
                    <a:pt x="3" y="5"/>
                  </a:lnTo>
                  <a:lnTo>
                    <a:pt x="5" y="8"/>
                  </a:lnTo>
                  <a:lnTo>
                    <a:pt x="0" y="12"/>
                  </a:lnTo>
                  <a:lnTo>
                    <a:pt x="0" y="18"/>
                  </a:lnTo>
                  <a:lnTo>
                    <a:pt x="3" y="14"/>
                  </a:lnTo>
                  <a:lnTo>
                    <a:pt x="3" y="18"/>
                  </a:lnTo>
                  <a:lnTo>
                    <a:pt x="1" y="22"/>
                  </a:lnTo>
                  <a:lnTo>
                    <a:pt x="3" y="28"/>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56" name="Freeform 134"/>
            <p:cNvSpPr>
              <a:spLocks/>
            </p:cNvSpPr>
            <p:nvPr/>
          </p:nvSpPr>
          <p:spPr bwMode="auto">
            <a:xfrm>
              <a:off x="3131" y="1940"/>
              <a:ext cx="34" cy="30"/>
            </a:xfrm>
            <a:custGeom>
              <a:avLst/>
              <a:gdLst>
                <a:gd name="T0" fmla="*/ 32 w 34"/>
                <a:gd name="T1" fmla="*/ 12 h 30"/>
                <a:gd name="T2" fmla="*/ 25 w 34"/>
                <a:gd name="T3" fmla="*/ 19 h 30"/>
                <a:gd name="T4" fmla="*/ 25 w 34"/>
                <a:gd name="T5" fmla="*/ 18 h 30"/>
                <a:gd name="T6" fmla="*/ 25 w 34"/>
                <a:gd name="T7" fmla="*/ 15 h 30"/>
                <a:gd name="T8" fmla="*/ 25 w 34"/>
                <a:gd name="T9" fmla="*/ 11 h 30"/>
                <a:gd name="T10" fmla="*/ 24 w 34"/>
                <a:gd name="T11" fmla="*/ 16 h 30"/>
                <a:gd name="T12" fmla="*/ 22 w 34"/>
                <a:gd name="T13" fmla="*/ 19 h 30"/>
                <a:gd name="T14" fmla="*/ 18 w 34"/>
                <a:gd name="T15" fmla="*/ 25 h 30"/>
                <a:gd name="T16" fmla="*/ 17 w 34"/>
                <a:gd name="T17" fmla="*/ 25 h 30"/>
                <a:gd name="T18" fmla="*/ 18 w 34"/>
                <a:gd name="T19" fmla="*/ 19 h 30"/>
                <a:gd name="T20" fmla="*/ 18 w 34"/>
                <a:gd name="T21" fmla="*/ 12 h 30"/>
                <a:gd name="T22" fmla="*/ 17 w 34"/>
                <a:gd name="T23" fmla="*/ 11 h 30"/>
                <a:gd name="T24" fmla="*/ 17 w 34"/>
                <a:gd name="T25" fmla="*/ 5 h 30"/>
                <a:gd name="T26" fmla="*/ 16 w 34"/>
                <a:gd name="T27" fmla="*/ 5 h 30"/>
                <a:gd name="T28" fmla="*/ 13 w 34"/>
                <a:gd name="T29" fmla="*/ 9 h 30"/>
                <a:gd name="T30" fmla="*/ 11 w 34"/>
                <a:gd name="T31" fmla="*/ 14 h 30"/>
                <a:gd name="T32" fmla="*/ 11 w 34"/>
                <a:gd name="T33" fmla="*/ 20 h 30"/>
                <a:gd name="T34" fmla="*/ 11 w 34"/>
                <a:gd name="T35" fmla="*/ 25 h 30"/>
                <a:gd name="T36" fmla="*/ 2 w 34"/>
                <a:gd name="T37" fmla="*/ 27 h 30"/>
                <a:gd name="T38" fmla="*/ 0 w 34"/>
                <a:gd name="T39" fmla="*/ 29 h 30"/>
                <a:gd name="T40" fmla="*/ 9 w 34"/>
                <a:gd name="T41" fmla="*/ 9 h 30"/>
                <a:gd name="T42" fmla="*/ 6 w 34"/>
                <a:gd name="T43" fmla="*/ 0 h 30"/>
                <a:gd name="T44" fmla="*/ 16 w 34"/>
                <a:gd name="T45" fmla="*/ 0 h 30"/>
                <a:gd name="T46" fmla="*/ 21 w 34"/>
                <a:gd name="T47" fmla="*/ 4 h 30"/>
                <a:gd name="T48" fmla="*/ 25 w 34"/>
                <a:gd name="T49" fmla="*/ 3 h 30"/>
                <a:gd name="T50" fmla="*/ 28 w 34"/>
                <a:gd name="T51" fmla="*/ 3 h 30"/>
                <a:gd name="T52" fmla="*/ 30 w 34"/>
                <a:gd name="T53" fmla="*/ 3 h 30"/>
                <a:gd name="T54" fmla="*/ 33 w 34"/>
                <a:gd name="T55" fmla="*/ 8 h 30"/>
                <a:gd name="T56" fmla="*/ 32 w 34"/>
                <a:gd name="T57" fmla="*/ 12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30"/>
                <a:gd name="T89" fmla="*/ 34 w 34"/>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30">
                  <a:moveTo>
                    <a:pt x="32" y="12"/>
                  </a:moveTo>
                  <a:lnTo>
                    <a:pt x="25" y="19"/>
                  </a:lnTo>
                  <a:lnTo>
                    <a:pt x="25" y="18"/>
                  </a:lnTo>
                  <a:lnTo>
                    <a:pt x="25" y="15"/>
                  </a:lnTo>
                  <a:lnTo>
                    <a:pt x="25" y="11"/>
                  </a:lnTo>
                  <a:lnTo>
                    <a:pt x="24" y="16"/>
                  </a:lnTo>
                  <a:lnTo>
                    <a:pt x="22" y="19"/>
                  </a:lnTo>
                  <a:lnTo>
                    <a:pt x="18" y="25"/>
                  </a:lnTo>
                  <a:lnTo>
                    <a:pt x="17" y="25"/>
                  </a:lnTo>
                  <a:lnTo>
                    <a:pt x="18" y="19"/>
                  </a:lnTo>
                  <a:lnTo>
                    <a:pt x="18" y="12"/>
                  </a:lnTo>
                  <a:lnTo>
                    <a:pt x="17" y="11"/>
                  </a:lnTo>
                  <a:lnTo>
                    <a:pt x="17" y="5"/>
                  </a:lnTo>
                  <a:lnTo>
                    <a:pt x="16" y="5"/>
                  </a:lnTo>
                  <a:lnTo>
                    <a:pt x="13" y="9"/>
                  </a:lnTo>
                  <a:lnTo>
                    <a:pt x="11" y="14"/>
                  </a:lnTo>
                  <a:lnTo>
                    <a:pt x="11" y="20"/>
                  </a:lnTo>
                  <a:lnTo>
                    <a:pt x="11" y="25"/>
                  </a:lnTo>
                  <a:lnTo>
                    <a:pt x="2" y="27"/>
                  </a:lnTo>
                  <a:lnTo>
                    <a:pt x="0" y="29"/>
                  </a:lnTo>
                  <a:lnTo>
                    <a:pt x="9" y="9"/>
                  </a:lnTo>
                  <a:lnTo>
                    <a:pt x="6" y="0"/>
                  </a:lnTo>
                  <a:lnTo>
                    <a:pt x="16" y="0"/>
                  </a:lnTo>
                  <a:lnTo>
                    <a:pt x="21" y="4"/>
                  </a:lnTo>
                  <a:lnTo>
                    <a:pt x="25" y="3"/>
                  </a:lnTo>
                  <a:lnTo>
                    <a:pt x="28" y="3"/>
                  </a:lnTo>
                  <a:lnTo>
                    <a:pt x="30" y="3"/>
                  </a:lnTo>
                  <a:lnTo>
                    <a:pt x="33" y="8"/>
                  </a:lnTo>
                  <a:lnTo>
                    <a:pt x="32" y="12"/>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57" name="Freeform 135"/>
            <p:cNvSpPr>
              <a:spLocks/>
            </p:cNvSpPr>
            <p:nvPr/>
          </p:nvSpPr>
          <p:spPr bwMode="auto">
            <a:xfrm>
              <a:off x="3159" y="1923"/>
              <a:ext cx="49" cy="39"/>
            </a:xfrm>
            <a:custGeom>
              <a:avLst/>
              <a:gdLst>
                <a:gd name="T0" fmla="*/ 0 w 49"/>
                <a:gd name="T1" fmla="*/ 20 h 39"/>
                <a:gd name="T2" fmla="*/ 10 w 49"/>
                <a:gd name="T3" fmla="*/ 14 h 39"/>
                <a:gd name="T4" fmla="*/ 18 w 49"/>
                <a:gd name="T5" fmla="*/ 7 h 39"/>
                <a:gd name="T6" fmla="*/ 28 w 49"/>
                <a:gd name="T7" fmla="*/ 0 h 39"/>
                <a:gd name="T8" fmla="*/ 30 w 49"/>
                <a:gd name="T9" fmla="*/ 1 h 39"/>
                <a:gd name="T10" fmla="*/ 23 w 49"/>
                <a:gd name="T11" fmla="*/ 12 h 39"/>
                <a:gd name="T12" fmla="*/ 23 w 49"/>
                <a:gd name="T13" fmla="*/ 16 h 39"/>
                <a:gd name="T14" fmla="*/ 33 w 49"/>
                <a:gd name="T15" fmla="*/ 23 h 39"/>
                <a:gd name="T16" fmla="*/ 40 w 49"/>
                <a:gd name="T17" fmla="*/ 15 h 39"/>
                <a:gd name="T18" fmla="*/ 39 w 49"/>
                <a:gd name="T19" fmla="*/ 15 h 39"/>
                <a:gd name="T20" fmla="*/ 31 w 49"/>
                <a:gd name="T21" fmla="*/ 18 h 39"/>
                <a:gd name="T22" fmla="*/ 30 w 49"/>
                <a:gd name="T23" fmla="*/ 13 h 39"/>
                <a:gd name="T24" fmla="*/ 34 w 49"/>
                <a:gd name="T25" fmla="*/ 14 h 39"/>
                <a:gd name="T26" fmla="*/ 33 w 49"/>
                <a:gd name="T27" fmla="*/ 12 h 39"/>
                <a:gd name="T28" fmla="*/ 33 w 49"/>
                <a:gd name="T29" fmla="*/ 11 h 39"/>
                <a:gd name="T30" fmla="*/ 35 w 49"/>
                <a:gd name="T31" fmla="*/ 12 h 39"/>
                <a:gd name="T32" fmla="*/ 36 w 49"/>
                <a:gd name="T33" fmla="*/ 9 h 39"/>
                <a:gd name="T34" fmla="*/ 47 w 49"/>
                <a:gd name="T35" fmla="*/ 4 h 39"/>
                <a:gd name="T36" fmla="*/ 48 w 49"/>
                <a:gd name="T37" fmla="*/ 4 h 39"/>
                <a:gd name="T38" fmla="*/ 48 w 49"/>
                <a:gd name="T39" fmla="*/ 7 h 39"/>
                <a:gd name="T40" fmla="*/ 37 w 49"/>
                <a:gd name="T41" fmla="*/ 23 h 39"/>
                <a:gd name="T42" fmla="*/ 35 w 49"/>
                <a:gd name="T43" fmla="*/ 26 h 39"/>
                <a:gd name="T44" fmla="*/ 31 w 49"/>
                <a:gd name="T45" fmla="*/ 30 h 39"/>
                <a:gd name="T46" fmla="*/ 18 w 49"/>
                <a:gd name="T47" fmla="*/ 34 h 39"/>
                <a:gd name="T48" fmla="*/ 4 w 49"/>
                <a:gd name="T49" fmla="*/ 38 h 39"/>
                <a:gd name="T50" fmla="*/ 3 w 49"/>
                <a:gd name="T51" fmla="*/ 37 h 39"/>
                <a:gd name="T52" fmla="*/ 5 w 49"/>
                <a:gd name="T53" fmla="*/ 30 h 39"/>
                <a:gd name="T54" fmla="*/ 5 w 49"/>
                <a:gd name="T55" fmla="*/ 26 h 39"/>
                <a:gd name="T56" fmla="*/ 3 w 49"/>
                <a:gd name="T57" fmla="*/ 21 h 39"/>
                <a:gd name="T58" fmla="*/ 0 w 49"/>
                <a:gd name="T59" fmla="*/ 20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39"/>
                <a:gd name="T92" fmla="*/ 49 w 49"/>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39">
                  <a:moveTo>
                    <a:pt x="0" y="20"/>
                  </a:moveTo>
                  <a:lnTo>
                    <a:pt x="10" y="14"/>
                  </a:lnTo>
                  <a:lnTo>
                    <a:pt x="18" y="7"/>
                  </a:lnTo>
                  <a:lnTo>
                    <a:pt x="28" y="0"/>
                  </a:lnTo>
                  <a:lnTo>
                    <a:pt x="30" y="1"/>
                  </a:lnTo>
                  <a:lnTo>
                    <a:pt x="23" y="12"/>
                  </a:lnTo>
                  <a:lnTo>
                    <a:pt x="23" y="16"/>
                  </a:lnTo>
                  <a:lnTo>
                    <a:pt x="33" y="23"/>
                  </a:lnTo>
                  <a:lnTo>
                    <a:pt x="40" y="15"/>
                  </a:lnTo>
                  <a:lnTo>
                    <a:pt x="39" y="15"/>
                  </a:lnTo>
                  <a:lnTo>
                    <a:pt x="31" y="18"/>
                  </a:lnTo>
                  <a:lnTo>
                    <a:pt x="30" y="13"/>
                  </a:lnTo>
                  <a:lnTo>
                    <a:pt x="34" y="14"/>
                  </a:lnTo>
                  <a:lnTo>
                    <a:pt x="33" y="12"/>
                  </a:lnTo>
                  <a:lnTo>
                    <a:pt x="33" y="11"/>
                  </a:lnTo>
                  <a:lnTo>
                    <a:pt x="35" y="12"/>
                  </a:lnTo>
                  <a:lnTo>
                    <a:pt x="36" y="9"/>
                  </a:lnTo>
                  <a:lnTo>
                    <a:pt x="47" y="4"/>
                  </a:lnTo>
                  <a:lnTo>
                    <a:pt x="48" y="4"/>
                  </a:lnTo>
                  <a:lnTo>
                    <a:pt x="48" y="7"/>
                  </a:lnTo>
                  <a:lnTo>
                    <a:pt x="37" y="23"/>
                  </a:lnTo>
                  <a:lnTo>
                    <a:pt x="35" y="26"/>
                  </a:lnTo>
                  <a:lnTo>
                    <a:pt x="31" y="30"/>
                  </a:lnTo>
                  <a:lnTo>
                    <a:pt x="18" y="34"/>
                  </a:lnTo>
                  <a:lnTo>
                    <a:pt x="4" y="38"/>
                  </a:lnTo>
                  <a:lnTo>
                    <a:pt x="3" y="37"/>
                  </a:lnTo>
                  <a:lnTo>
                    <a:pt x="5" y="30"/>
                  </a:lnTo>
                  <a:lnTo>
                    <a:pt x="5" y="26"/>
                  </a:lnTo>
                  <a:lnTo>
                    <a:pt x="3" y="21"/>
                  </a:lnTo>
                  <a:lnTo>
                    <a:pt x="0" y="20"/>
                  </a:lnTo>
                </a:path>
              </a:pathLst>
            </a:custGeom>
            <a:solidFill>
              <a:srgbClr val="D9A67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58" name="Freeform 136"/>
            <p:cNvSpPr>
              <a:spLocks/>
            </p:cNvSpPr>
            <p:nvPr/>
          </p:nvSpPr>
          <p:spPr bwMode="auto">
            <a:xfrm>
              <a:off x="3097" y="1933"/>
              <a:ext cx="17" cy="25"/>
            </a:xfrm>
            <a:custGeom>
              <a:avLst/>
              <a:gdLst>
                <a:gd name="T0" fmla="*/ 1 w 17"/>
                <a:gd name="T1" fmla="*/ 24 h 25"/>
                <a:gd name="T2" fmla="*/ 16 w 17"/>
                <a:gd name="T3" fmla="*/ 3 h 25"/>
                <a:gd name="T4" fmla="*/ 14 w 17"/>
                <a:gd name="T5" fmla="*/ 1 h 25"/>
                <a:gd name="T6" fmla="*/ 7 w 17"/>
                <a:gd name="T7" fmla="*/ 0 h 25"/>
                <a:gd name="T8" fmla="*/ 0 w 17"/>
                <a:gd name="T9" fmla="*/ 24 h 25"/>
                <a:gd name="T10" fmla="*/ 1 w 17"/>
                <a:gd name="T11" fmla="*/ 24 h 25"/>
                <a:gd name="T12" fmla="*/ 0 60000 65536"/>
                <a:gd name="T13" fmla="*/ 0 60000 65536"/>
                <a:gd name="T14" fmla="*/ 0 60000 65536"/>
                <a:gd name="T15" fmla="*/ 0 60000 65536"/>
                <a:gd name="T16" fmla="*/ 0 60000 65536"/>
                <a:gd name="T17" fmla="*/ 0 60000 65536"/>
                <a:gd name="T18" fmla="*/ 0 w 17"/>
                <a:gd name="T19" fmla="*/ 0 h 25"/>
                <a:gd name="T20" fmla="*/ 17 w 1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7" h="25">
                  <a:moveTo>
                    <a:pt x="1" y="24"/>
                  </a:moveTo>
                  <a:lnTo>
                    <a:pt x="16" y="3"/>
                  </a:lnTo>
                  <a:lnTo>
                    <a:pt x="14" y="1"/>
                  </a:lnTo>
                  <a:lnTo>
                    <a:pt x="7" y="0"/>
                  </a:lnTo>
                  <a:lnTo>
                    <a:pt x="0" y="24"/>
                  </a:lnTo>
                  <a:lnTo>
                    <a:pt x="1" y="24"/>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59" name="Freeform 137"/>
            <p:cNvSpPr>
              <a:spLocks/>
            </p:cNvSpPr>
            <p:nvPr/>
          </p:nvSpPr>
          <p:spPr bwMode="auto">
            <a:xfrm>
              <a:off x="3162" y="1920"/>
              <a:ext cx="45" cy="41"/>
            </a:xfrm>
            <a:custGeom>
              <a:avLst/>
              <a:gdLst>
                <a:gd name="T0" fmla="*/ 15 w 45"/>
                <a:gd name="T1" fmla="*/ 35 h 41"/>
                <a:gd name="T2" fmla="*/ 23 w 45"/>
                <a:gd name="T3" fmla="*/ 33 h 41"/>
                <a:gd name="T4" fmla="*/ 31 w 45"/>
                <a:gd name="T5" fmla="*/ 27 h 41"/>
                <a:gd name="T6" fmla="*/ 39 w 45"/>
                <a:gd name="T7" fmla="*/ 16 h 41"/>
                <a:gd name="T8" fmla="*/ 40 w 45"/>
                <a:gd name="T9" fmla="*/ 13 h 41"/>
                <a:gd name="T10" fmla="*/ 42 w 45"/>
                <a:gd name="T11" fmla="*/ 13 h 41"/>
                <a:gd name="T12" fmla="*/ 44 w 45"/>
                <a:gd name="T13" fmla="*/ 10 h 41"/>
                <a:gd name="T14" fmla="*/ 43 w 45"/>
                <a:gd name="T15" fmla="*/ 8 h 41"/>
                <a:gd name="T16" fmla="*/ 38 w 45"/>
                <a:gd name="T17" fmla="*/ 13 h 41"/>
                <a:gd name="T18" fmla="*/ 35 w 45"/>
                <a:gd name="T19" fmla="*/ 13 h 41"/>
                <a:gd name="T20" fmla="*/ 31 w 45"/>
                <a:gd name="T21" fmla="*/ 18 h 41"/>
                <a:gd name="T22" fmla="*/ 27 w 45"/>
                <a:gd name="T23" fmla="*/ 20 h 41"/>
                <a:gd name="T24" fmla="*/ 23 w 45"/>
                <a:gd name="T25" fmla="*/ 19 h 41"/>
                <a:gd name="T26" fmla="*/ 22 w 45"/>
                <a:gd name="T27" fmla="*/ 17 h 41"/>
                <a:gd name="T28" fmla="*/ 22 w 45"/>
                <a:gd name="T29" fmla="*/ 15 h 41"/>
                <a:gd name="T30" fmla="*/ 23 w 45"/>
                <a:gd name="T31" fmla="*/ 13 h 41"/>
                <a:gd name="T32" fmla="*/ 26 w 45"/>
                <a:gd name="T33" fmla="*/ 10 h 41"/>
                <a:gd name="T34" fmla="*/ 28 w 45"/>
                <a:gd name="T35" fmla="*/ 7 h 41"/>
                <a:gd name="T36" fmla="*/ 28 w 45"/>
                <a:gd name="T37" fmla="*/ 3 h 41"/>
                <a:gd name="T38" fmla="*/ 28 w 45"/>
                <a:gd name="T39" fmla="*/ 0 h 41"/>
                <a:gd name="T40" fmla="*/ 27 w 45"/>
                <a:gd name="T41" fmla="*/ 0 h 41"/>
                <a:gd name="T42" fmla="*/ 26 w 45"/>
                <a:gd name="T43" fmla="*/ 0 h 41"/>
                <a:gd name="T44" fmla="*/ 22 w 45"/>
                <a:gd name="T45" fmla="*/ 4 h 41"/>
                <a:gd name="T46" fmla="*/ 16 w 45"/>
                <a:gd name="T47" fmla="*/ 10 h 41"/>
                <a:gd name="T48" fmla="*/ 13 w 45"/>
                <a:gd name="T49" fmla="*/ 22 h 41"/>
                <a:gd name="T50" fmla="*/ 3 w 45"/>
                <a:gd name="T51" fmla="*/ 29 h 41"/>
                <a:gd name="T52" fmla="*/ 3 w 45"/>
                <a:gd name="T53" fmla="*/ 34 h 41"/>
                <a:gd name="T54" fmla="*/ 0 w 45"/>
                <a:gd name="T55" fmla="*/ 40 h 41"/>
                <a:gd name="T56" fmla="*/ 8 w 45"/>
                <a:gd name="T57" fmla="*/ 37 h 41"/>
                <a:gd name="T58" fmla="*/ 15 w 45"/>
                <a:gd name="T59" fmla="*/ 35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
                <a:gd name="T91" fmla="*/ 0 h 41"/>
                <a:gd name="T92" fmla="*/ 45 w 45"/>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 h="41">
                  <a:moveTo>
                    <a:pt x="15" y="35"/>
                  </a:moveTo>
                  <a:lnTo>
                    <a:pt x="23" y="33"/>
                  </a:lnTo>
                  <a:lnTo>
                    <a:pt x="31" y="27"/>
                  </a:lnTo>
                  <a:lnTo>
                    <a:pt x="39" y="16"/>
                  </a:lnTo>
                  <a:lnTo>
                    <a:pt x="40" y="13"/>
                  </a:lnTo>
                  <a:lnTo>
                    <a:pt x="42" y="13"/>
                  </a:lnTo>
                  <a:lnTo>
                    <a:pt x="44" y="10"/>
                  </a:lnTo>
                  <a:lnTo>
                    <a:pt x="43" y="8"/>
                  </a:lnTo>
                  <a:lnTo>
                    <a:pt x="38" y="13"/>
                  </a:lnTo>
                  <a:lnTo>
                    <a:pt x="35" y="13"/>
                  </a:lnTo>
                  <a:lnTo>
                    <a:pt x="31" y="18"/>
                  </a:lnTo>
                  <a:lnTo>
                    <a:pt x="27" y="20"/>
                  </a:lnTo>
                  <a:lnTo>
                    <a:pt x="23" y="19"/>
                  </a:lnTo>
                  <a:lnTo>
                    <a:pt x="22" y="17"/>
                  </a:lnTo>
                  <a:lnTo>
                    <a:pt x="22" y="15"/>
                  </a:lnTo>
                  <a:lnTo>
                    <a:pt x="23" y="13"/>
                  </a:lnTo>
                  <a:lnTo>
                    <a:pt x="26" y="10"/>
                  </a:lnTo>
                  <a:lnTo>
                    <a:pt x="28" y="7"/>
                  </a:lnTo>
                  <a:lnTo>
                    <a:pt x="28" y="3"/>
                  </a:lnTo>
                  <a:lnTo>
                    <a:pt x="28" y="0"/>
                  </a:lnTo>
                  <a:lnTo>
                    <a:pt x="27" y="0"/>
                  </a:lnTo>
                  <a:lnTo>
                    <a:pt x="26" y="0"/>
                  </a:lnTo>
                  <a:lnTo>
                    <a:pt x="22" y="4"/>
                  </a:lnTo>
                  <a:lnTo>
                    <a:pt x="16" y="10"/>
                  </a:lnTo>
                  <a:lnTo>
                    <a:pt x="13" y="22"/>
                  </a:lnTo>
                  <a:lnTo>
                    <a:pt x="3" y="29"/>
                  </a:lnTo>
                  <a:lnTo>
                    <a:pt x="3" y="34"/>
                  </a:lnTo>
                  <a:lnTo>
                    <a:pt x="0" y="40"/>
                  </a:lnTo>
                  <a:lnTo>
                    <a:pt x="8" y="37"/>
                  </a:lnTo>
                  <a:lnTo>
                    <a:pt x="15" y="35"/>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60" name="Freeform 138"/>
            <p:cNvSpPr>
              <a:spLocks/>
            </p:cNvSpPr>
            <p:nvPr/>
          </p:nvSpPr>
          <p:spPr bwMode="auto">
            <a:xfrm>
              <a:off x="3111" y="1941"/>
              <a:ext cx="17" cy="17"/>
            </a:xfrm>
            <a:custGeom>
              <a:avLst/>
              <a:gdLst>
                <a:gd name="T0" fmla="*/ 16 w 17"/>
                <a:gd name="T1" fmla="*/ 16 h 17"/>
                <a:gd name="T2" fmla="*/ 16 w 17"/>
                <a:gd name="T3" fmla="*/ 16 h 17"/>
                <a:gd name="T4" fmla="*/ 16 w 17"/>
                <a:gd name="T5" fmla="*/ 14 h 17"/>
                <a:gd name="T6" fmla="*/ 16 w 17"/>
                <a:gd name="T7" fmla="*/ 14 h 17"/>
                <a:gd name="T8" fmla="*/ 16 w 17"/>
                <a:gd name="T9" fmla="*/ 12 h 17"/>
                <a:gd name="T10" fmla="*/ 16 w 17"/>
                <a:gd name="T11" fmla="*/ 12 h 17"/>
                <a:gd name="T12" fmla="*/ 16 w 17"/>
                <a:gd name="T13" fmla="*/ 11 h 17"/>
                <a:gd name="T14" fmla="*/ 16 w 17"/>
                <a:gd name="T15" fmla="*/ 11 h 17"/>
                <a:gd name="T16" fmla="*/ 16 w 17"/>
                <a:gd name="T17" fmla="*/ 9 h 17"/>
                <a:gd name="T18" fmla="*/ 16 w 17"/>
                <a:gd name="T19" fmla="*/ 9 h 17"/>
                <a:gd name="T20" fmla="*/ 14 w 17"/>
                <a:gd name="T21" fmla="*/ 7 h 17"/>
                <a:gd name="T22" fmla="*/ 13 w 17"/>
                <a:gd name="T23" fmla="*/ 5 h 17"/>
                <a:gd name="T24" fmla="*/ 13 w 17"/>
                <a:gd name="T25" fmla="*/ 5 h 17"/>
                <a:gd name="T26" fmla="*/ 10 w 17"/>
                <a:gd name="T27" fmla="*/ 3 h 17"/>
                <a:gd name="T28" fmla="*/ 8 w 17"/>
                <a:gd name="T29" fmla="*/ 3 h 17"/>
                <a:gd name="T30" fmla="*/ 6 w 17"/>
                <a:gd name="T31" fmla="*/ 2 h 17"/>
                <a:gd name="T32" fmla="*/ 5 w 17"/>
                <a:gd name="T33" fmla="*/ 0 h 17"/>
                <a:gd name="T34" fmla="*/ 3 w 17"/>
                <a:gd name="T35" fmla="*/ 2 h 17"/>
                <a:gd name="T36" fmla="*/ 3 w 17"/>
                <a:gd name="T37" fmla="*/ 2 h 17"/>
                <a:gd name="T38" fmla="*/ 3 w 17"/>
                <a:gd name="T39" fmla="*/ 2 h 17"/>
                <a:gd name="T40" fmla="*/ 2 w 17"/>
                <a:gd name="T41" fmla="*/ 2 h 17"/>
                <a:gd name="T42" fmla="*/ 2 w 17"/>
                <a:gd name="T43" fmla="*/ 2 h 17"/>
                <a:gd name="T44" fmla="*/ 2 w 17"/>
                <a:gd name="T45" fmla="*/ 3 h 17"/>
                <a:gd name="T46" fmla="*/ 0 w 17"/>
                <a:gd name="T47" fmla="*/ 3 h 17"/>
                <a:gd name="T48" fmla="*/ 0 w 17"/>
                <a:gd name="T49" fmla="*/ 3 h 17"/>
                <a:gd name="T50" fmla="*/ 0 w 17"/>
                <a:gd name="T51" fmla="*/ 3 h 17"/>
                <a:gd name="T52" fmla="*/ 0 w 17"/>
                <a:gd name="T53" fmla="*/ 5 h 17"/>
                <a:gd name="T54" fmla="*/ 0 w 17"/>
                <a:gd name="T55" fmla="*/ 5 h 17"/>
                <a:gd name="T56" fmla="*/ 0 w 17"/>
                <a:gd name="T57" fmla="*/ 7 h 17"/>
                <a:gd name="T58" fmla="*/ 2 w 17"/>
                <a:gd name="T59" fmla="*/ 7 h 17"/>
                <a:gd name="T60" fmla="*/ 2 w 17"/>
                <a:gd name="T61" fmla="*/ 7 h 17"/>
                <a:gd name="T62" fmla="*/ 2 w 17"/>
                <a:gd name="T63" fmla="*/ 7 h 17"/>
                <a:gd name="T64" fmla="*/ 2 w 17"/>
                <a:gd name="T65" fmla="*/ 9 h 17"/>
                <a:gd name="T66" fmla="*/ 3 w 17"/>
                <a:gd name="T67" fmla="*/ 9 h 17"/>
                <a:gd name="T68" fmla="*/ 5 w 17"/>
                <a:gd name="T69" fmla="*/ 11 h 17"/>
                <a:gd name="T70" fmla="*/ 6 w 17"/>
                <a:gd name="T71" fmla="*/ 11 h 17"/>
                <a:gd name="T72" fmla="*/ 8 w 17"/>
                <a:gd name="T73" fmla="*/ 12 h 17"/>
                <a:gd name="T74" fmla="*/ 11 w 17"/>
                <a:gd name="T75" fmla="*/ 12 h 17"/>
                <a:gd name="T76" fmla="*/ 13 w 17"/>
                <a:gd name="T77" fmla="*/ 14 h 17"/>
                <a:gd name="T78" fmla="*/ 14 w 17"/>
                <a:gd name="T79" fmla="*/ 16 h 17"/>
                <a:gd name="T80" fmla="*/ 16 w 17"/>
                <a:gd name="T81" fmla="*/ 16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16" y="16"/>
                  </a:moveTo>
                  <a:lnTo>
                    <a:pt x="16" y="16"/>
                  </a:lnTo>
                  <a:lnTo>
                    <a:pt x="16" y="14"/>
                  </a:lnTo>
                  <a:lnTo>
                    <a:pt x="16" y="12"/>
                  </a:lnTo>
                  <a:lnTo>
                    <a:pt x="16" y="11"/>
                  </a:lnTo>
                  <a:lnTo>
                    <a:pt x="16" y="9"/>
                  </a:lnTo>
                  <a:lnTo>
                    <a:pt x="14" y="7"/>
                  </a:lnTo>
                  <a:lnTo>
                    <a:pt x="13" y="5"/>
                  </a:lnTo>
                  <a:lnTo>
                    <a:pt x="10" y="3"/>
                  </a:lnTo>
                  <a:lnTo>
                    <a:pt x="8" y="3"/>
                  </a:lnTo>
                  <a:lnTo>
                    <a:pt x="6" y="2"/>
                  </a:lnTo>
                  <a:lnTo>
                    <a:pt x="5" y="0"/>
                  </a:lnTo>
                  <a:lnTo>
                    <a:pt x="3" y="2"/>
                  </a:lnTo>
                  <a:lnTo>
                    <a:pt x="2" y="2"/>
                  </a:lnTo>
                  <a:lnTo>
                    <a:pt x="2" y="3"/>
                  </a:lnTo>
                  <a:lnTo>
                    <a:pt x="0" y="3"/>
                  </a:lnTo>
                  <a:lnTo>
                    <a:pt x="0" y="5"/>
                  </a:lnTo>
                  <a:lnTo>
                    <a:pt x="0" y="7"/>
                  </a:lnTo>
                  <a:lnTo>
                    <a:pt x="2" y="7"/>
                  </a:lnTo>
                  <a:lnTo>
                    <a:pt x="2" y="9"/>
                  </a:lnTo>
                  <a:lnTo>
                    <a:pt x="3" y="9"/>
                  </a:lnTo>
                  <a:lnTo>
                    <a:pt x="5" y="11"/>
                  </a:lnTo>
                  <a:lnTo>
                    <a:pt x="6" y="11"/>
                  </a:lnTo>
                  <a:lnTo>
                    <a:pt x="8" y="12"/>
                  </a:lnTo>
                  <a:lnTo>
                    <a:pt x="11" y="12"/>
                  </a:lnTo>
                  <a:lnTo>
                    <a:pt x="13" y="14"/>
                  </a:lnTo>
                  <a:lnTo>
                    <a:pt x="14" y="16"/>
                  </a:lnTo>
                  <a:lnTo>
                    <a:pt x="16"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61" name="Freeform 139"/>
            <p:cNvSpPr>
              <a:spLocks/>
            </p:cNvSpPr>
            <p:nvPr/>
          </p:nvSpPr>
          <p:spPr bwMode="auto">
            <a:xfrm>
              <a:off x="3071" y="1944"/>
              <a:ext cx="17" cy="17"/>
            </a:xfrm>
            <a:custGeom>
              <a:avLst/>
              <a:gdLst>
                <a:gd name="T0" fmla="*/ 0 w 17"/>
                <a:gd name="T1" fmla="*/ 16 h 17"/>
                <a:gd name="T2" fmla="*/ 4 w 17"/>
                <a:gd name="T3" fmla="*/ 16 h 17"/>
                <a:gd name="T4" fmla="*/ 8 w 17"/>
                <a:gd name="T5" fmla="*/ 16 h 17"/>
                <a:gd name="T6" fmla="*/ 12 w 17"/>
                <a:gd name="T7" fmla="*/ 14 h 17"/>
                <a:gd name="T8" fmla="*/ 16 w 17"/>
                <a:gd name="T9" fmla="*/ 12 h 17"/>
                <a:gd name="T10" fmla="*/ 16 w 17"/>
                <a:gd name="T11" fmla="*/ 10 h 17"/>
                <a:gd name="T12" fmla="*/ 16 w 17"/>
                <a:gd name="T13" fmla="*/ 8 h 17"/>
                <a:gd name="T14" fmla="*/ 16 w 17"/>
                <a:gd name="T15" fmla="*/ 6 h 17"/>
                <a:gd name="T16" fmla="*/ 12 w 17"/>
                <a:gd name="T17" fmla="*/ 4 h 17"/>
                <a:gd name="T18" fmla="*/ 12 w 17"/>
                <a:gd name="T19" fmla="*/ 2 h 17"/>
                <a:gd name="T20" fmla="*/ 8 w 17"/>
                <a:gd name="T21" fmla="*/ 0 h 17"/>
                <a:gd name="T22" fmla="*/ 8 w 17"/>
                <a:gd name="T23" fmla="*/ 0 h 17"/>
                <a:gd name="T24" fmla="*/ 4 w 17"/>
                <a:gd name="T25" fmla="*/ 0 h 17"/>
                <a:gd name="T26" fmla="*/ 4 w 17"/>
                <a:gd name="T27" fmla="*/ 2 h 17"/>
                <a:gd name="T28" fmla="*/ 0 w 17"/>
                <a:gd name="T29" fmla="*/ 4 h 17"/>
                <a:gd name="T30" fmla="*/ 0 w 17"/>
                <a:gd name="T31" fmla="*/ 8 h 17"/>
                <a:gd name="T32" fmla="*/ 0 w 17"/>
                <a:gd name="T33" fmla="*/ 12 h 17"/>
                <a:gd name="T34" fmla="*/ 0 w 17"/>
                <a:gd name="T35" fmla="*/ 14 h 17"/>
                <a:gd name="T36" fmla="*/ 0 w 17"/>
                <a:gd name="T37" fmla="*/ 14 h 17"/>
                <a:gd name="T38" fmla="*/ 0 w 17"/>
                <a:gd name="T39" fmla="*/ 14 h 17"/>
                <a:gd name="T40" fmla="*/ 0 w 17"/>
                <a:gd name="T41" fmla="*/ 16 h 17"/>
                <a:gd name="T42" fmla="*/ 0 w 17"/>
                <a:gd name="T43" fmla="*/ 16 h 17"/>
                <a:gd name="T44" fmla="*/ 0 w 17"/>
                <a:gd name="T45" fmla="*/ 16 h 17"/>
                <a:gd name="T46" fmla="*/ 0 w 17"/>
                <a:gd name="T47" fmla="*/ 16 h 17"/>
                <a:gd name="T48" fmla="*/ 0 w 17"/>
                <a:gd name="T49" fmla="*/ 1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16"/>
                  </a:moveTo>
                  <a:lnTo>
                    <a:pt x="4" y="16"/>
                  </a:lnTo>
                  <a:lnTo>
                    <a:pt x="8" y="16"/>
                  </a:lnTo>
                  <a:lnTo>
                    <a:pt x="12" y="14"/>
                  </a:lnTo>
                  <a:lnTo>
                    <a:pt x="16" y="12"/>
                  </a:lnTo>
                  <a:lnTo>
                    <a:pt x="16" y="10"/>
                  </a:lnTo>
                  <a:lnTo>
                    <a:pt x="16" y="8"/>
                  </a:lnTo>
                  <a:lnTo>
                    <a:pt x="16" y="6"/>
                  </a:lnTo>
                  <a:lnTo>
                    <a:pt x="12" y="4"/>
                  </a:lnTo>
                  <a:lnTo>
                    <a:pt x="12" y="2"/>
                  </a:lnTo>
                  <a:lnTo>
                    <a:pt x="8" y="0"/>
                  </a:lnTo>
                  <a:lnTo>
                    <a:pt x="4" y="0"/>
                  </a:lnTo>
                  <a:lnTo>
                    <a:pt x="4" y="2"/>
                  </a:lnTo>
                  <a:lnTo>
                    <a:pt x="0" y="4"/>
                  </a:lnTo>
                  <a:lnTo>
                    <a:pt x="0" y="8"/>
                  </a:lnTo>
                  <a:lnTo>
                    <a:pt x="0" y="12"/>
                  </a:lnTo>
                  <a:lnTo>
                    <a:pt x="0" y="14"/>
                  </a:lnTo>
                  <a:lnTo>
                    <a:pt x="0"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62" name="Freeform 140"/>
            <p:cNvSpPr>
              <a:spLocks/>
            </p:cNvSpPr>
            <p:nvPr/>
          </p:nvSpPr>
          <p:spPr bwMode="auto">
            <a:xfrm>
              <a:off x="3147" y="1946"/>
              <a:ext cx="17" cy="17"/>
            </a:xfrm>
            <a:custGeom>
              <a:avLst/>
              <a:gdLst>
                <a:gd name="T0" fmla="*/ 16 w 17"/>
                <a:gd name="T1" fmla="*/ 16 h 17"/>
                <a:gd name="T2" fmla="*/ 16 w 17"/>
                <a:gd name="T3" fmla="*/ 14 h 17"/>
                <a:gd name="T4" fmla="*/ 16 w 17"/>
                <a:gd name="T5" fmla="*/ 11 h 17"/>
                <a:gd name="T6" fmla="*/ 14 w 17"/>
                <a:gd name="T7" fmla="*/ 10 h 17"/>
                <a:gd name="T8" fmla="*/ 14 w 17"/>
                <a:gd name="T9" fmla="*/ 8 h 17"/>
                <a:gd name="T10" fmla="*/ 14 w 17"/>
                <a:gd name="T11" fmla="*/ 6 h 17"/>
                <a:gd name="T12" fmla="*/ 14 w 17"/>
                <a:gd name="T13" fmla="*/ 5 h 17"/>
                <a:gd name="T14" fmla="*/ 13 w 17"/>
                <a:gd name="T15" fmla="*/ 3 h 17"/>
                <a:gd name="T16" fmla="*/ 13 w 17"/>
                <a:gd name="T17" fmla="*/ 2 h 17"/>
                <a:gd name="T18" fmla="*/ 11 w 17"/>
                <a:gd name="T19" fmla="*/ 2 h 17"/>
                <a:gd name="T20" fmla="*/ 10 w 17"/>
                <a:gd name="T21" fmla="*/ 0 h 17"/>
                <a:gd name="T22" fmla="*/ 8 w 17"/>
                <a:gd name="T23" fmla="*/ 0 h 17"/>
                <a:gd name="T24" fmla="*/ 6 w 17"/>
                <a:gd name="T25" fmla="*/ 0 h 17"/>
                <a:gd name="T26" fmla="*/ 5 w 17"/>
                <a:gd name="T27" fmla="*/ 0 h 17"/>
                <a:gd name="T28" fmla="*/ 3 w 17"/>
                <a:gd name="T29" fmla="*/ 0 h 17"/>
                <a:gd name="T30" fmla="*/ 2 w 17"/>
                <a:gd name="T31" fmla="*/ 0 h 17"/>
                <a:gd name="T32" fmla="*/ 0 w 17"/>
                <a:gd name="T33" fmla="*/ 0 h 17"/>
                <a:gd name="T34" fmla="*/ 2 w 17"/>
                <a:gd name="T35" fmla="*/ 0 h 17"/>
                <a:gd name="T36" fmla="*/ 2 w 17"/>
                <a:gd name="T37" fmla="*/ 0 h 17"/>
                <a:gd name="T38" fmla="*/ 3 w 17"/>
                <a:gd name="T39" fmla="*/ 0 h 17"/>
                <a:gd name="T40" fmla="*/ 5 w 17"/>
                <a:gd name="T41" fmla="*/ 2 h 17"/>
                <a:gd name="T42" fmla="*/ 5 w 17"/>
                <a:gd name="T43" fmla="*/ 2 h 17"/>
                <a:gd name="T44" fmla="*/ 6 w 17"/>
                <a:gd name="T45" fmla="*/ 3 h 17"/>
                <a:gd name="T46" fmla="*/ 8 w 17"/>
                <a:gd name="T47" fmla="*/ 3 h 17"/>
                <a:gd name="T48" fmla="*/ 8 w 17"/>
                <a:gd name="T49" fmla="*/ 3 h 17"/>
                <a:gd name="T50" fmla="*/ 10 w 17"/>
                <a:gd name="T51" fmla="*/ 5 h 17"/>
                <a:gd name="T52" fmla="*/ 11 w 17"/>
                <a:gd name="T53" fmla="*/ 6 h 17"/>
                <a:gd name="T54" fmla="*/ 11 w 17"/>
                <a:gd name="T55" fmla="*/ 8 h 17"/>
                <a:gd name="T56" fmla="*/ 13 w 17"/>
                <a:gd name="T57" fmla="*/ 10 h 17"/>
                <a:gd name="T58" fmla="*/ 13 w 17"/>
                <a:gd name="T59" fmla="*/ 11 h 17"/>
                <a:gd name="T60" fmla="*/ 14 w 17"/>
                <a:gd name="T61" fmla="*/ 13 h 17"/>
                <a:gd name="T62" fmla="*/ 16 w 17"/>
                <a:gd name="T63" fmla="*/ 14 h 17"/>
                <a:gd name="T64" fmla="*/ 16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6" y="16"/>
                  </a:moveTo>
                  <a:lnTo>
                    <a:pt x="16" y="14"/>
                  </a:lnTo>
                  <a:lnTo>
                    <a:pt x="16" y="11"/>
                  </a:lnTo>
                  <a:lnTo>
                    <a:pt x="14" y="10"/>
                  </a:lnTo>
                  <a:lnTo>
                    <a:pt x="14" y="8"/>
                  </a:lnTo>
                  <a:lnTo>
                    <a:pt x="14" y="6"/>
                  </a:lnTo>
                  <a:lnTo>
                    <a:pt x="14" y="5"/>
                  </a:lnTo>
                  <a:lnTo>
                    <a:pt x="13" y="3"/>
                  </a:lnTo>
                  <a:lnTo>
                    <a:pt x="13" y="2"/>
                  </a:lnTo>
                  <a:lnTo>
                    <a:pt x="11" y="2"/>
                  </a:lnTo>
                  <a:lnTo>
                    <a:pt x="10" y="0"/>
                  </a:lnTo>
                  <a:lnTo>
                    <a:pt x="8" y="0"/>
                  </a:lnTo>
                  <a:lnTo>
                    <a:pt x="6" y="0"/>
                  </a:lnTo>
                  <a:lnTo>
                    <a:pt x="5" y="0"/>
                  </a:lnTo>
                  <a:lnTo>
                    <a:pt x="3" y="0"/>
                  </a:lnTo>
                  <a:lnTo>
                    <a:pt x="2" y="0"/>
                  </a:lnTo>
                  <a:lnTo>
                    <a:pt x="0" y="0"/>
                  </a:lnTo>
                  <a:lnTo>
                    <a:pt x="2" y="0"/>
                  </a:lnTo>
                  <a:lnTo>
                    <a:pt x="3" y="0"/>
                  </a:lnTo>
                  <a:lnTo>
                    <a:pt x="5" y="2"/>
                  </a:lnTo>
                  <a:lnTo>
                    <a:pt x="6" y="3"/>
                  </a:lnTo>
                  <a:lnTo>
                    <a:pt x="8" y="3"/>
                  </a:lnTo>
                  <a:lnTo>
                    <a:pt x="10" y="5"/>
                  </a:lnTo>
                  <a:lnTo>
                    <a:pt x="11" y="6"/>
                  </a:lnTo>
                  <a:lnTo>
                    <a:pt x="11" y="8"/>
                  </a:lnTo>
                  <a:lnTo>
                    <a:pt x="13" y="10"/>
                  </a:lnTo>
                  <a:lnTo>
                    <a:pt x="13" y="11"/>
                  </a:lnTo>
                  <a:lnTo>
                    <a:pt x="14" y="13"/>
                  </a:lnTo>
                  <a:lnTo>
                    <a:pt x="16" y="14"/>
                  </a:lnTo>
                  <a:lnTo>
                    <a:pt x="16"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63" name="Freeform 141"/>
            <p:cNvSpPr>
              <a:spLocks/>
            </p:cNvSpPr>
            <p:nvPr/>
          </p:nvSpPr>
          <p:spPr bwMode="auto">
            <a:xfrm>
              <a:off x="3159" y="1932"/>
              <a:ext cx="17" cy="17"/>
            </a:xfrm>
            <a:custGeom>
              <a:avLst/>
              <a:gdLst>
                <a:gd name="T0" fmla="*/ 5 w 17"/>
                <a:gd name="T1" fmla="*/ 16 h 17"/>
                <a:gd name="T2" fmla="*/ 12 w 17"/>
                <a:gd name="T3" fmla="*/ 6 h 17"/>
                <a:gd name="T4" fmla="*/ 16 w 17"/>
                <a:gd name="T5" fmla="*/ 0 h 17"/>
                <a:gd name="T6" fmla="*/ 11 w 17"/>
                <a:gd name="T7" fmla="*/ 6 h 17"/>
                <a:gd name="T8" fmla="*/ 0 w 17"/>
                <a:gd name="T9" fmla="*/ 12 h 17"/>
                <a:gd name="T10" fmla="*/ 2 w 17"/>
                <a:gd name="T11" fmla="*/ 12 h 17"/>
                <a:gd name="T12" fmla="*/ 5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5" y="16"/>
                  </a:moveTo>
                  <a:lnTo>
                    <a:pt x="12" y="6"/>
                  </a:lnTo>
                  <a:lnTo>
                    <a:pt x="16" y="0"/>
                  </a:lnTo>
                  <a:lnTo>
                    <a:pt x="11" y="6"/>
                  </a:lnTo>
                  <a:lnTo>
                    <a:pt x="0" y="12"/>
                  </a:lnTo>
                  <a:lnTo>
                    <a:pt x="2" y="12"/>
                  </a:lnTo>
                  <a:lnTo>
                    <a:pt x="5" y="16"/>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64" name="Freeform 142"/>
            <p:cNvSpPr>
              <a:spLocks/>
            </p:cNvSpPr>
            <p:nvPr/>
          </p:nvSpPr>
          <p:spPr bwMode="auto">
            <a:xfrm>
              <a:off x="3064" y="1923"/>
              <a:ext cx="17" cy="17"/>
            </a:xfrm>
            <a:custGeom>
              <a:avLst/>
              <a:gdLst>
                <a:gd name="T0" fmla="*/ 16 w 17"/>
                <a:gd name="T1" fmla="*/ 16 h 17"/>
                <a:gd name="T2" fmla="*/ 16 w 17"/>
                <a:gd name="T3" fmla="*/ 14 h 17"/>
                <a:gd name="T4" fmla="*/ 16 w 17"/>
                <a:gd name="T5" fmla="*/ 12 h 17"/>
                <a:gd name="T6" fmla="*/ 16 w 17"/>
                <a:gd name="T7" fmla="*/ 10 h 17"/>
                <a:gd name="T8" fmla="*/ 16 w 17"/>
                <a:gd name="T9" fmla="*/ 8 h 17"/>
                <a:gd name="T10" fmla="*/ 16 w 17"/>
                <a:gd name="T11" fmla="*/ 5 h 17"/>
                <a:gd name="T12" fmla="*/ 16 w 17"/>
                <a:gd name="T13" fmla="*/ 3 h 17"/>
                <a:gd name="T14" fmla="*/ 13 w 17"/>
                <a:gd name="T15" fmla="*/ 1 h 17"/>
                <a:gd name="T16" fmla="*/ 13 w 17"/>
                <a:gd name="T17" fmla="*/ 0 h 17"/>
                <a:gd name="T18" fmla="*/ 11 w 17"/>
                <a:gd name="T19" fmla="*/ 0 h 17"/>
                <a:gd name="T20" fmla="*/ 11 w 17"/>
                <a:gd name="T21" fmla="*/ 0 h 17"/>
                <a:gd name="T22" fmla="*/ 8 w 17"/>
                <a:gd name="T23" fmla="*/ 0 h 17"/>
                <a:gd name="T24" fmla="*/ 8 w 17"/>
                <a:gd name="T25" fmla="*/ 1 h 17"/>
                <a:gd name="T26" fmla="*/ 5 w 17"/>
                <a:gd name="T27" fmla="*/ 1 h 17"/>
                <a:gd name="T28" fmla="*/ 5 w 17"/>
                <a:gd name="T29" fmla="*/ 1 h 17"/>
                <a:gd name="T30" fmla="*/ 3 w 17"/>
                <a:gd name="T31" fmla="*/ 1 h 17"/>
                <a:gd name="T32" fmla="*/ 0 w 17"/>
                <a:gd name="T33" fmla="*/ 2 h 17"/>
                <a:gd name="T34" fmla="*/ 3 w 17"/>
                <a:gd name="T35" fmla="*/ 3 h 17"/>
                <a:gd name="T36" fmla="*/ 5 w 17"/>
                <a:gd name="T37" fmla="*/ 5 h 17"/>
                <a:gd name="T38" fmla="*/ 8 w 17"/>
                <a:gd name="T39" fmla="*/ 6 h 17"/>
                <a:gd name="T40" fmla="*/ 8 w 17"/>
                <a:gd name="T41" fmla="*/ 8 h 17"/>
                <a:gd name="T42" fmla="*/ 11 w 17"/>
                <a:gd name="T43" fmla="*/ 10 h 17"/>
                <a:gd name="T44" fmla="*/ 11 w 17"/>
                <a:gd name="T45" fmla="*/ 12 h 17"/>
                <a:gd name="T46" fmla="*/ 13 w 17"/>
                <a:gd name="T47" fmla="*/ 14 h 17"/>
                <a:gd name="T48" fmla="*/ 16 w 17"/>
                <a:gd name="T49" fmla="*/ 1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16" y="16"/>
                  </a:moveTo>
                  <a:lnTo>
                    <a:pt x="16" y="14"/>
                  </a:lnTo>
                  <a:lnTo>
                    <a:pt x="16" y="12"/>
                  </a:lnTo>
                  <a:lnTo>
                    <a:pt x="16" y="10"/>
                  </a:lnTo>
                  <a:lnTo>
                    <a:pt x="16" y="8"/>
                  </a:lnTo>
                  <a:lnTo>
                    <a:pt x="16" y="5"/>
                  </a:lnTo>
                  <a:lnTo>
                    <a:pt x="16" y="3"/>
                  </a:lnTo>
                  <a:lnTo>
                    <a:pt x="13" y="1"/>
                  </a:lnTo>
                  <a:lnTo>
                    <a:pt x="13" y="0"/>
                  </a:lnTo>
                  <a:lnTo>
                    <a:pt x="11" y="0"/>
                  </a:lnTo>
                  <a:lnTo>
                    <a:pt x="8" y="0"/>
                  </a:lnTo>
                  <a:lnTo>
                    <a:pt x="8" y="1"/>
                  </a:lnTo>
                  <a:lnTo>
                    <a:pt x="5" y="1"/>
                  </a:lnTo>
                  <a:lnTo>
                    <a:pt x="3" y="1"/>
                  </a:lnTo>
                  <a:lnTo>
                    <a:pt x="0" y="2"/>
                  </a:lnTo>
                  <a:lnTo>
                    <a:pt x="3" y="3"/>
                  </a:lnTo>
                  <a:lnTo>
                    <a:pt x="5" y="5"/>
                  </a:lnTo>
                  <a:lnTo>
                    <a:pt x="8" y="6"/>
                  </a:lnTo>
                  <a:lnTo>
                    <a:pt x="8" y="8"/>
                  </a:lnTo>
                  <a:lnTo>
                    <a:pt x="11" y="10"/>
                  </a:lnTo>
                  <a:lnTo>
                    <a:pt x="11" y="12"/>
                  </a:lnTo>
                  <a:lnTo>
                    <a:pt x="13" y="14"/>
                  </a:lnTo>
                  <a:lnTo>
                    <a:pt x="16"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65" name="Freeform 143"/>
            <p:cNvSpPr>
              <a:spLocks/>
            </p:cNvSpPr>
            <p:nvPr/>
          </p:nvSpPr>
          <p:spPr bwMode="auto">
            <a:xfrm>
              <a:off x="3182" y="1919"/>
              <a:ext cx="17" cy="17"/>
            </a:xfrm>
            <a:custGeom>
              <a:avLst/>
              <a:gdLst>
                <a:gd name="T0" fmla="*/ 5 w 17"/>
                <a:gd name="T1" fmla="*/ 16 h 17"/>
                <a:gd name="T2" fmla="*/ 16 w 17"/>
                <a:gd name="T3" fmla="*/ 8 h 17"/>
                <a:gd name="T4" fmla="*/ 13 w 17"/>
                <a:gd name="T5" fmla="*/ 3 h 17"/>
                <a:gd name="T6" fmla="*/ 8 w 17"/>
                <a:gd name="T7" fmla="*/ 0 h 17"/>
                <a:gd name="T8" fmla="*/ 0 w 17"/>
                <a:gd name="T9" fmla="*/ 11 h 17"/>
                <a:gd name="T10" fmla="*/ 5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5" y="16"/>
                  </a:moveTo>
                  <a:lnTo>
                    <a:pt x="16" y="8"/>
                  </a:lnTo>
                  <a:lnTo>
                    <a:pt x="13" y="3"/>
                  </a:lnTo>
                  <a:lnTo>
                    <a:pt x="8" y="0"/>
                  </a:lnTo>
                  <a:lnTo>
                    <a:pt x="0" y="11"/>
                  </a:lnTo>
                  <a:lnTo>
                    <a:pt x="5" y="16"/>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66" name="Freeform 144"/>
            <p:cNvSpPr>
              <a:spLocks/>
            </p:cNvSpPr>
            <p:nvPr/>
          </p:nvSpPr>
          <p:spPr bwMode="auto">
            <a:xfrm>
              <a:off x="3189" y="1936"/>
              <a:ext cx="17" cy="17"/>
            </a:xfrm>
            <a:custGeom>
              <a:avLst/>
              <a:gdLst>
                <a:gd name="T0" fmla="*/ 0 w 17"/>
                <a:gd name="T1" fmla="*/ 16 h 17"/>
                <a:gd name="T2" fmla="*/ 1 w 17"/>
                <a:gd name="T3" fmla="*/ 15 h 17"/>
                <a:gd name="T4" fmla="*/ 1 w 17"/>
                <a:gd name="T5" fmla="*/ 13 h 17"/>
                <a:gd name="T6" fmla="*/ 3 w 17"/>
                <a:gd name="T7" fmla="*/ 12 h 17"/>
                <a:gd name="T8" fmla="*/ 4 w 17"/>
                <a:gd name="T9" fmla="*/ 11 h 17"/>
                <a:gd name="T10" fmla="*/ 6 w 17"/>
                <a:gd name="T11" fmla="*/ 11 h 17"/>
                <a:gd name="T12" fmla="*/ 6 w 17"/>
                <a:gd name="T13" fmla="*/ 9 h 17"/>
                <a:gd name="T14" fmla="*/ 7 w 17"/>
                <a:gd name="T15" fmla="*/ 8 h 17"/>
                <a:gd name="T16" fmla="*/ 8 w 17"/>
                <a:gd name="T17" fmla="*/ 7 h 17"/>
                <a:gd name="T18" fmla="*/ 10 w 17"/>
                <a:gd name="T19" fmla="*/ 5 h 17"/>
                <a:gd name="T20" fmla="*/ 10 w 17"/>
                <a:gd name="T21" fmla="*/ 5 h 17"/>
                <a:gd name="T22" fmla="*/ 11 w 17"/>
                <a:gd name="T23" fmla="*/ 4 h 17"/>
                <a:gd name="T24" fmla="*/ 13 w 17"/>
                <a:gd name="T25" fmla="*/ 3 h 17"/>
                <a:gd name="T26" fmla="*/ 13 w 17"/>
                <a:gd name="T27" fmla="*/ 3 h 17"/>
                <a:gd name="T28" fmla="*/ 14 w 17"/>
                <a:gd name="T29" fmla="*/ 1 h 17"/>
                <a:gd name="T30" fmla="*/ 14 w 17"/>
                <a:gd name="T31" fmla="*/ 0 h 17"/>
                <a:gd name="T32" fmla="*/ 16 w 17"/>
                <a:gd name="T33" fmla="*/ 0 h 17"/>
                <a:gd name="T34" fmla="*/ 14 w 17"/>
                <a:gd name="T35" fmla="*/ 0 h 17"/>
                <a:gd name="T36" fmla="*/ 14 w 17"/>
                <a:gd name="T37" fmla="*/ 0 h 17"/>
                <a:gd name="T38" fmla="*/ 13 w 17"/>
                <a:gd name="T39" fmla="*/ 0 h 17"/>
                <a:gd name="T40" fmla="*/ 13 w 17"/>
                <a:gd name="T41" fmla="*/ 1 h 17"/>
                <a:gd name="T42" fmla="*/ 13 w 17"/>
                <a:gd name="T43" fmla="*/ 1 h 17"/>
                <a:gd name="T44" fmla="*/ 11 w 17"/>
                <a:gd name="T45" fmla="*/ 3 h 17"/>
                <a:gd name="T46" fmla="*/ 10 w 17"/>
                <a:gd name="T47" fmla="*/ 3 h 17"/>
                <a:gd name="T48" fmla="*/ 10 w 17"/>
                <a:gd name="T49" fmla="*/ 3 h 17"/>
                <a:gd name="T50" fmla="*/ 8 w 17"/>
                <a:gd name="T51" fmla="*/ 4 h 17"/>
                <a:gd name="T52" fmla="*/ 8 w 17"/>
                <a:gd name="T53" fmla="*/ 4 h 17"/>
                <a:gd name="T54" fmla="*/ 8 w 17"/>
                <a:gd name="T55" fmla="*/ 4 h 17"/>
                <a:gd name="T56" fmla="*/ 7 w 17"/>
                <a:gd name="T57" fmla="*/ 5 h 17"/>
                <a:gd name="T58" fmla="*/ 6 w 17"/>
                <a:gd name="T59" fmla="*/ 5 h 17"/>
                <a:gd name="T60" fmla="*/ 6 w 17"/>
                <a:gd name="T61" fmla="*/ 7 h 17"/>
                <a:gd name="T62" fmla="*/ 6 w 17"/>
                <a:gd name="T63" fmla="*/ 7 h 17"/>
                <a:gd name="T64" fmla="*/ 4 w 17"/>
                <a:gd name="T65" fmla="*/ 7 h 17"/>
                <a:gd name="T66" fmla="*/ 4 w 17"/>
                <a:gd name="T67" fmla="*/ 8 h 17"/>
                <a:gd name="T68" fmla="*/ 3 w 17"/>
                <a:gd name="T69" fmla="*/ 9 h 17"/>
                <a:gd name="T70" fmla="*/ 3 w 17"/>
                <a:gd name="T71" fmla="*/ 11 h 17"/>
                <a:gd name="T72" fmla="*/ 1 w 17"/>
                <a:gd name="T73" fmla="*/ 12 h 17"/>
                <a:gd name="T74" fmla="*/ 1 w 17"/>
                <a:gd name="T75" fmla="*/ 13 h 17"/>
                <a:gd name="T76" fmla="*/ 1 w 17"/>
                <a:gd name="T77" fmla="*/ 13 h 17"/>
                <a:gd name="T78" fmla="*/ 0 w 17"/>
                <a:gd name="T79" fmla="*/ 15 h 17"/>
                <a:gd name="T80" fmla="*/ 0 w 17"/>
                <a:gd name="T81" fmla="*/ 16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0" y="16"/>
                  </a:moveTo>
                  <a:lnTo>
                    <a:pt x="1" y="15"/>
                  </a:lnTo>
                  <a:lnTo>
                    <a:pt x="1" y="13"/>
                  </a:lnTo>
                  <a:lnTo>
                    <a:pt x="3" y="12"/>
                  </a:lnTo>
                  <a:lnTo>
                    <a:pt x="4" y="11"/>
                  </a:lnTo>
                  <a:lnTo>
                    <a:pt x="6" y="11"/>
                  </a:lnTo>
                  <a:lnTo>
                    <a:pt x="6" y="9"/>
                  </a:lnTo>
                  <a:lnTo>
                    <a:pt x="7" y="8"/>
                  </a:lnTo>
                  <a:lnTo>
                    <a:pt x="8" y="7"/>
                  </a:lnTo>
                  <a:lnTo>
                    <a:pt x="10" y="5"/>
                  </a:lnTo>
                  <a:lnTo>
                    <a:pt x="11" y="4"/>
                  </a:lnTo>
                  <a:lnTo>
                    <a:pt x="13" y="3"/>
                  </a:lnTo>
                  <a:lnTo>
                    <a:pt x="14" y="1"/>
                  </a:lnTo>
                  <a:lnTo>
                    <a:pt x="14" y="0"/>
                  </a:lnTo>
                  <a:lnTo>
                    <a:pt x="16" y="0"/>
                  </a:lnTo>
                  <a:lnTo>
                    <a:pt x="14" y="0"/>
                  </a:lnTo>
                  <a:lnTo>
                    <a:pt x="13" y="0"/>
                  </a:lnTo>
                  <a:lnTo>
                    <a:pt x="13" y="1"/>
                  </a:lnTo>
                  <a:lnTo>
                    <a:pt x="11" y="3"/>
                  </a:lnTo>
                  <a:lnTo>
                    <a:pt x="10" y="3"/>
                  </a:lnTo>
                  <a:lnTo>
                    <a:pt x="8" y="4"/>
                  </a:lnTo>
                  <a:lnTo>
                    <a:pt x="7" y="5"/>
                  </a:lnTo>
                  <a:lnTo>
                    <a:pt x="6" y="5"/>
                  </a:lnTo>
                  <a:lnTo>
                    <a:pt x="6" y="7"/>
                  </a:lnTo>
                  <a:lnTo>
                    <a:pt x="4" y="7"/>
                  </a:lnTo>
                  <a:lnTo>
                    <a:pt x="4" y="8"/>
                  </a:lnTo>
                  <a:lnTo>
                    <a:pt x="3" y="9"/>
                  </a:lnTo>
                  <a:lnTo>
                    <a:pt x="3" y="11"/>
                  </a:lnTo>
                  <a:lnTo>
                    <a:pt x="1" y="12"/>
                  </a:lnTo>
                  <a:lnTo>
                    <a:pt x="1" y="13"/>
                  </a:lnTo>
                  <a:lnTo>
                    <a:pt x="0" y="15"/>
                  </a:lnTo>
                  <a:lnTo>
                    <a:pt x="0" y="16"/>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67" name="Freeform 145"/>
            <p:cNvSpPr>
              <a:spLocks/>
            </p:cNvSpPr>
            <p:nvPr/>
          </p:nvSpPr>
          <p:spPr bwMode="auto">
            <a:xfrm>
              <a:off x="3156" y="1912"/>
              <a:ext cx="26" cy="19"/>
            </a:xfrm>
            <a:custGeom>
              <a:avLst/>
              <a:gdLst>
                <a:gd name="T0" fmla="*/ 9 w 26"/>
                <a:gd name="T1" fmla="*/ 18 h 19"/>
                <a:gd name="T2" fmla="*/ 12 w 26"/>
                <a:gd name="T3" fmla="*/ 18 h 19"/>
                <a:gd name="T4" fmla="*/ 13 w 26"/>
                <a:gd name="T5" fmla="*/ 17 h 19"/>
                <a:gd name="T6" fmla="*/ 14 w 26"/>
                <a:gd name="T7" fmla="*/ 15 h 19"/>
                <a:gd name="T8" fmla="*/ 16 w 26"/>
                <a:gd name="T9" fmla="*/ 14 h 19"/>
                <a:gd name="T10" fmla="*/ 17 w 26"/>
                <a:gd name="T11" fmla="*/ 13 h 19"/>
                <a:gd name="T12" fmla="*/ 19 w 26"/>
                <a:gd name="T13" fmla="*/ 13 h 19"/>
                <a:gd name="T14" fmla="*/ 19 w 26"/>
                <a:gd name="T15" fmla="*/ 12 h 19"/>
                <a:gd name="T16" fmla="*/ 20 w 26"/>
                <a:gd name="T17" fmla="*/ 11 h 19"/>
                <a:gd name="T18" fmla="*/ 20 w 26"/>
                <a:gd name="T19" fmla="*/ 11 h 19"/>
                <a:gd name="T20" fmla="*/ 20 w 26"/>
                <a:gd name="T21" fmla="*/ 10 h 19"/>
                <a:gd name="T22" fmla="*/ 19 w 26"/>
                <a:gd name="T23" fmla="*/ 10 h 19"/>
                <a:gd name="T24" fmla="*/ 19 w 26"/>
                <a:gd name="T25" fmla="*/ 9 h 19"/>
                <a:gd name="T26" fmla="*/ 19 w 26"/>
                <a:gd name="T27" fmla="*/ 9 h 19"/>
                <a:gd name="T28" fmla="*/ 20 w 26"/>
                <a:gd name="T29" fmla="*/ 10 h 19"/>
                <a:gd name="T30" fmla="*/ 21 w 26"/>
                <a:gd name="T31" fmla="*/ 11 h 19"/>
                <a:gd name="T32" fmla="*/ 22 w 26"/>
                <a:gd name="T33" fmla="*/ 12 h 19"/>
                <a:gd name="T34" fmla="*/ 22 w 26"/>
                <a:gd name="T35" fmla="*/ 13 h 19"/>
                <a:gd name="T36" fmla="*/ 22 w 26"/>
                <a:gd name="T37" fmla="*/ 13 h 19"/>
                <a:gd name="T38" fmla="*/ 24 w 26"/>
                <a:gd name="T39" fmla="*/ 13 h 19"/>
                <a:gd name="T40" fmla="*/ 24 w 26"/>
                <a:gd name="T41" fmla="*/ 13 h 19"/>
                <a:gd name="T42" fmla="*/ 24 w 26"/>
                <a:gd name="T43" fmla="*/ 13 h 19"/>
                <a:gd name="T44" fmla="*/ 25 w 26"/>
                <a:gd name="T45" fmla="*/ 13 h 19"/>
                <a:gd name="T46" fmla="*/ 25 w 26"/>
                <a:gd name="T47" fmla="*/ 13 h 19"/>
                <a:gd name="T48" fmla="*/ 25 w 26"/>
                <a:gd name="T49" fmla="*/ 12 h 19"/>
                <a:gd name="T50" fmla="*/ 25 w 26"/>
                <a:gd name="T51" fmla="*/ 11 h 19"/>
                <a:gd name="T52" fmla="*/ 24 w 26"/>
                <a:gd name="T53" fmla="*/ 10 h 19"/>
                <a:gd name="T54" fmla="*/ 24 w 26"/>
                <a:gd name="T55" fmla="*/ 8 h 19"/>
                <a:gd name="T56" fmla="*/ 23 w 26"/>
                <a:gd name="T57" fmla="*/ 7 h 19"/>
                <a:gd name="T58" fmla="*/ 22 w 26"/>
                <a:gd name="T59" fmla="*/ 5 h 19"/>
                <a:gd name="T60" fmla="*/ 20 w 26"/>
                <a:gd name="T61" fmla="*/ 3 h 19"/>
                <a:gd name="T62" fmla="*/ 18 w 26"/>
                <a:gd name="T63" fmla="*/ 1 h 19"/>
                <a:gd name="T64" fmla="*/ 14 w 26"/>
                <a:gd name="T65" fmla="*/ 2 h 19"/>
                <a:gd name="T66" fmla="*/ 9 w 26"/>
                <a:gd name="T67" fmla="*/ 4 h 19"/>
                <a:gd name="T68" fmla="*/ 4 w 26"/>
                <a:gd name="T69" fmla="*/ 6 h 19"/>
                <a:gd name="T70" fmla="*/ 6 w 26"/>
                <a:gd name="T71" fmla="*/ 7 h 19"/>
                <a:gd name="T72" fmla="*/ 9 w 26"/>
                <a:gd name="T73" fmla="*/ 8 h 19"/>
                <a:gd name="T74" fmla="*/ 11 w 26"/>
                <a:gd name="T75" fmla="*/ 8 h 19"/>
                <a:gd name="T76" fmla="*/ 12 w 26"/>
                <a:gd name="T77" fmla="*/ 9 h 19"/>
                <a:gd name="T78" fmla="*/ 12 w 26"/>
                <a:gd name="T79" fmla="*/ 10 h 19"/>
                <a:gd name="T80" fmla="*/ 12 w 26"/>
                <a:gd name="T81" fmla="*/ 10 h 19"/>
                <a:gd name="T82" fmla="*/ 12 w 26"/>
                <a:gd name="T83" fmla="*/ 11 h 19"/>
                <a:gd name="T84" fmla="*/ 12 w 26"/>
                <a:gd name="T85" fmla="*/ 11 h 19"/>
                <a:gd name="T86" fmla="*/ 12 w 26"/>
                <a:gd name="T87" fmla="*/ 13 h 19"/>
                <a:gd name="T88" fmla="*/ 10 w 26"/>
                <a:gd name="T89" fmla="*/ 13 h 19"/>
                <a:gd name="T90" fmla="*/ 8 w 26"/>
                <a:gd name="T91" fmla="*/ 14 h 19"/>
                <a:gd name="T92" fmla="*/ 6 w 26"/>
                <a:gd name="T93" fmla="*/ 14 h 19"/>
                <a:gd name="T94" fmla="*/ 4 w 26"/>
                <a:gd name="T95" fmla="*/ 14 h 19"/>
                <a:gd name="T96" fmla="*/ 3 w 26"/>
                <a:gd name="T97" fmla="*/ 15 h 19"/>
                <a:gd name="T98" fmla="*/ 2 w 26"/>
                <a:gd name="T99" fmla="*/ 15 h 19"/>
                <a:gd name="T100" fmla="*/ 0 w 26"/>
                <a:gd name="T101" fmla="*/ 15 h 19"/>
                <a:gd name="T102" fmla="*/ 0 w 26"/>
                <a:gd name="T103" fmla="*/ 16 h 19"/>
                <a:gd name="T104" fmla="*/ 0 w 26"/>
                <a:gd name="T105" fmla="*/ 17 h 19"/>
                <a:gd name="T106" fmla="*/ 0 w 26"/>
                <a:gd name="T107" fmla="*/ 18 h 19"/>
                <a:gd name="T108" fmla="*/ 1 w 26"/>
                <a:gd name="T109" fmla="*/ 18 h 19"/>
                <a:gd name="T110" fmla="*/ 2 w 26"/>
                <a:gd name="T111" fmla="*/ 18 h 19"/>
                <a:gd name="T112" fmla="*/ 4 w 26"/>
                <a:gd name="T113" fmla="*/ 18 h 19"/>
                <a:gd name="T114" fmla="*/ 5 w 26"/>
                <a:gd name="T115" fmla="*/ 18 h 19"/>
                <a:gd name="T116" fmla="*/ 7 w 26"/>
                <a:gd name="T117" fmla="*/ 18 h 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
                <a:gd name="T178" fmla="*/ 0 h 19"/>
                <a:gd name="T179" fmla="*/ 26 w 26"/>
                <a:gd name="T180" fmla="*/ 19 h 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 h="19">
                  <a:moveTo>
                    <a:pt x="7" y="18"/>
                  </a:moveTo>
                  <a:lnTo>
                    <a:pt x="8" y="18"/>
                  </a:lnTo>
                  <a:lnTo>
                    <a:pt x="9" y="18"/>
                  </a:lnTo>
                  <a:lnTo>
                    <a:pt x="10" y="18"/>
                  </a:lnTo>
                  <a:lnTo>
                    <a:pt x="12" y="18"/>
                  </a:lnTo>
                  <a:lnTo>
                    <a:pt x="12" y="17"/>
                  </a:lnTo>
                  <a:lnTo>
                    <a:pt x="13" y="17"/>
                  </a:lnTo>
                  <a:lnTo>
                    <a:pt x="14" y="16"/>
                  </a:lnTo>
                  <a:lnTo>
                    <a:pt x="14" y="15"/>
                  </a:lnTo>
                  <a:lnTo>
                    <a:pt x="15" y="15"/>
                  </a:lnTo>
                  <a:lnTo>
                    <a:pt x="16" y="15"/>
                  </a:lnTo>
                  <a:lnTo>
                    <a:pt x="16" y="14"/>
                  </a:lnTo>
                  <a:lnTo>
                    <a:pt x="17" y="14"/>
                  </a:lnTo>
                  <a:lnTo>
                    <a:pt x="17" y="13"/>
                  </a:lnTo>
                  <a:lnTo>
                    <a:pt x="18" y="13"/>
                  </a:lnTo>
                  <a:lnTo>
                    <a:pt x="19" y="13"/>
                  </a:lnTo>
                  <a:lnTo>
                    <a:pt x="19" y="12"/>
                  </a:lnTo>
                  <a:lnTo>
                    <a:pt x="19" y="11"/>
                  </a:lnTo>
                  <a:lnTo>
                    <a:pt x="20" y="11"/>
                  </a:lnTo>
                  <a:lnTo>
                    <a:pt x="20" y="10"/>
                  </a:lnTo>
                  <a:lnTo>
                    <a:pt x="19" y="10"/>
                  </a:lnTo>
                  <a:lnTo>
                    <a:pt x="19" y="9"/>
                  </a:lnTo>
                  <a:lnTo>
                    <a:pt x="19" y="10"/>
                  </a:lnTo>
                  <a:lnTo>
                    <a:pt x="20" y="10"/>
                  </a:lnTo>
                  <a:lnTo>
                    <a:pt x="21" y="10"/>
                  </a:lnTo>
                  <a:lnTo>
                    <a:pt x="21" y="11"/>
                  </a:lnTo>
                  <a:lnTo>
                    <a:pt x="22" y="11"/>
                  </a:lnTo>
                  <a:lnTo>
                    <a:pt x="22" y="12"/>
                  </a:lnTo>
                  <a:lnTo>
                    <a:pt x="22" y="13"/>
                  </a:lnTo>
                  <a:lnTo>
                    <a:pt x="23" y="13"/>
                  </a:lnTo>
                  <a:lnTo>
                    <a:pt x="24" y="13"/>
                  </a:lnTo>
                  <a:lnTo>
                    <a:pt x="25" y="13"/>
                  </a:lnTo>
                  <a:lnTo>
                    <a:pt x="25" y="12"/>
                  </a:lnTo>
                  <a:lnTo>
                    <a:pt x="25" y="11"/>
                  </a:lnTo>
                  <a:lnTo>
                    <a:pt x="25" y="10"/>
                  </a:lnTo>
                  <a:lnTo>
                    <a:pt x="24" y="10"/>
                  </a:lnTo>
                  <a:lnTo>
                    <a:pt x="24" y="9"/>
                  </a:lnTo>
                  <a:lnTo>
                    <a:pt x="24" y="8"/>
                  </a:lnTo>
                  <a:lnTo>
                    <a:pt x="23" y="7"/>
                  </a:lnTo>
                  <a:lnTo>
                    <a:pt x="22" y="6"/>
                  </a:lnTo>
                  <a:lnTo>
                    <a:pt x="22" y="5"/>
                  </a:lnTo>
                  <a:lnTo>
                    <a:pt x="21" y="5"/>
                  </a:lnTo>
                  <a:lnTo>
                    <a:pt x="21" y="4"/>
                  </a:lnTo>
                  <a:lnTo>
                    <a:pt x="20" y="3"/>
                  </a:lnTo>
                  <a:lnTo>
                    <a:pt x="19" y="3"/>
                  </a:lnTo>
                  <a:lnTo>
                    <a:pt x="18" y="1"/>
                  </a:lnTo>
                  <a:lnTo>
                    <a:pt x="17" y="0"/>
                  </a:lnTo>
                  <a:lnTo>
                    <a:pt x="16" y="1"/>
                  </a:lnTo>
                  <a:lnTo>
                    <a:pt x="14" y="2"/>
                  </a:lnTo>
                  <a:lnTo>
                    <a:pt x="12" y="3"/>
                  </a:lnTo>
                  <a:lnTo>
                    <a:pt x="10" y="3"/>
                  </a:lnTo>
                  <a:lnTo>
                    <a:pt x="9" y="4"/>
                  </a:lnTo>
                  <a:lnTo>
                    <a:pt x="7" y="5"/>
                  </a:lnTo>
                  <a:lnTo>
                    <a:pt x="5" y="5"/>
                  </a:lnTo>
                  <a:lnTo>
                    <a:pt x="4" y="6"/>
                  </a:lnTo>
                  <a:lnTo>
                    <a:pt x="5" y="7"/>
                  </a:lnTo>
                  <a:lnTo>
                    <a:pt x="6" y="7"/>
                  </a:lnTo>
                  <a:lnTo>
                    <a:pt x="7" y="7"/>
                  </a:lnTo>
                  <a:lnTo>
                    <a:pt x="8" y="8"/>
                  </a:lnTo>
                  <a:lnTo>
                    <a:pt x="9" y="8"/>
                  </a:lnTo>
                  <a:lnTo>
                    <a:pt x="11" y="8"/>
                  </a:lnTo>
                  <a:lnTo>
                    <a:pt x="12" y="8"/>
                  </a:lnTo>
                  <a:lnTo>
                    <a:pt x="12" y="9"/>
                  </a:lnTo>
                  <a:lnTo>
                    <a:pt x="12" y="10"/>
                  </a:lnTo>
                  <a:lnTo>
                    <a:pt x="12" y="11"/>
                  </a:lnTo>
                  <a:lnTo>
                    <a:pt x="12" y="12"/>
                  </a:lnTo>
                  <a:lnTo>
                    <a:pt x="12" y="13"/>
                  </a:lnTo>
                  <a:lnTo>
                    <a:pt x="11" y="13"/>
                  </a:lnTo>
                  <a:lnTo>
                    <a:pt x="10" y="13"/>
                  </a:lnTo>
                  <a:lnTo>
                    <a:pt x="9" y="14"/>
                  </a:lnTo>
                  <a:lnTo>
                    <a:pt x="8" y="14"/>
                  </a:lnTo>
                  <a:lnTo>
                    <a:pt x="7" y="14"/>
                  </a:lnTo>
                  <a:lnTo>
                    <a:pt x="6" y="14"/>
                  </a:lnTo>
                  <a:lnTo>
                    <a:pt x="5" y="14"/>
                  </a:lnTo>
                  <a:lnTo>
                    <a:pt x="4" y="14"/>
                  </a:lnTo>
                  <a:lnTo>
                    <a:pt x="3" y="15"/>
                  </a:lnTo>
                  <a:lnTo>
                    <a:pt x="2" y="15"/>
                  </a:lnTo>
                  <a:lnTo>
                    <a:pt x="1" y="15"/>
                  </a:lnTo>
                  <a:lnTo>
                    <a:pt x="0" y="15"/>
                  </a:lnTo>
                  <a:lnTo>
                    <a:pt x="0" y="16"/>
                  </a:lnTo>
                  <a:lnTo>
                    <a:pt x="0" y="17"/>
                  </a:lnTo>
                  <a:lnTo>
                    <a:pt x="0" y="18"/>
                  </a:lnTo>
                  <a:lnTo>
                    <a:pt x="1" y="18"/>
                  </a:lnTo>
                  <a:lnTo>
                    <a:pt x="2" y="18"/>
                  </a:lnTo>
                  <a:lnTo>
                    <a:pt x="3" y="18"/>
                  </a:lnTo>
                  <a:lnTo>
                    <a:pt x="4" y="18"/>
                  </a:lnTo>
                  <a:lnTo>
                    <a:pt x="5" y="18"/>
                  </a:lnTo>
                  <a:lnTo>
                    <a:pt x="6" y="18"/>
                  </a:lnTo>
                  <a:lnTo>
                    <a:pt x="7" y="18"/>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68" name="Freeform 146"/>
            <p:cNvSpPr>
              <a:spLocks/>
            </p:cNvSpPr>
            <p:nvPr/>
          </p:nvSpPr>
          <p:spPr bwMode="auto">
            <a:xfrm>
              <a:off x="3076" y="1918"/>
              <a:ext cx="17" cy="18"/>
            </a:xfrm>
            <a:custGeom>
              <a:avLst/>
              <a:gdLst>
                <a:gd name="T0" fmla="*/ 0 w 17"/>
                <a:gd name="T1" fmla="*/ 17 h 18"/>
                <a:gd name="T2" fmla="*/ 16 w 17"/>
                <a:gd name="T3" fmla="*/ 9 h 18"/>
                <a:gd name="T4" fmla="*/ 12 w 17"/>
                <a:gd name="T5" fmla="*/ 0 h 18"/>
                <a:gd name="T6" fmla="*/ 0 w 17"/>
                <a:gd name="T7" fmla="*/ 17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17"/>
                  </a:moveTo>
                  <a:lnTo>
                    <a:pt x="16" y="9"/>
                  </a:lnTo>
                  <a:lnTo>
                    <a:pt x="12" y="0"/>
                  </a:lnTo>
                  <a:lnTo>
                    <a:pt x="0" y="17"/>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69" name="Freeform 147"/>
            <p:cNvSpPr>
              <a:spLocks/>
            </p:cNvSpPr>
            <p:nvPr/>
          </p:nvSpPr>
          <p:spPr bwMode="auto">
            <a:xfrm>
              <a:off x="3173" y="1926"/>
              <a:ext cx="17" cy="17"/>
            </a:xfrm>
            <a:custGeom>
              <a:avLst/>
              <a:gdLst>
                <a:gd name="T0" fmla="*/ 0 w 17"/>
                <a:gd name="T1" fmla="*/ 11 h 17"/>
                <a:gd name="T2" fmla="*/ 5 w 17"/>
                <a:gd name="T3" fmla="*/ 16 h 17"/>
                <a:gd name="T4" fmla="*/ 6 w 17"/>
                <a:gd name="T5" fmla="*/ 8 h 17"/>
                <a:gd name="T6" fmla="*/ 16 w 17"/>
                <a:gd name="T7" fmla="*/ 0 h 17"/>
                <a:gd name="T8" fmla="*/ 6 w 17"/>
                <a:gd name="T9" fmla="*/ 5 h 17"/>
                <a:gd name="T10" fmla="*/ 0 w 17"/>
                <a:gd name="T11" fmla="*/ 11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1"/>
                  </a:moveTo>
                  <a:lnTo>
                    <a:pt x="5" y="16"/>
                  </a:lnTo>
                  <a:lnTo>
                    <a:pt x="6" y="8"/>
                  </a:lnTo>
                  <a:lnTo>
                    <a:pt x="16" y="0"/>
                  </a:lnTo>
                  <a:lnTo>
                    <a:pt x="6" y="5"/>
                  </a:lnTo>
                  <a:lnTo>
                    <a:pt x="0" y="11"/>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70" name="Freeform 148"/>
            <p:cNvSpPr>
              <a:spLocks/>
            </p:cNvSpPr>
            <p:nvPr/>
          </p:nvSpPr>
          <p:spPr bwMode="auto">
            <a:xfrm>
              <a:off x="3100" y="1924"/>
              <a:ext cx="17" cy="17"/>
            </a:xfrm>
            <a:custGeom>
              <a:avLst/>
              <a:gdLst>
                <a:gd name="T0" fmla="*/ 3 w 17"/>
                <a:gd name="T1" fmla="*/ 16 h 17"/>
                <a:gd name="T2" fmla="*/ 3 w 17"/>
                <a:gd name="T3" fmla="*/ 16 h 17"/>
                <a:gd name="T4" fmla="*/ 6 w 17"/>
                <a:gd name="T5" fmla="*/ 13 h 17"/>
                <a:gd name="T6" fmla="*/ 6 w 17"/>
                <a:gd name="T7" fmla="*/ 11 h 17"/>
                <a:gd name="T8" fmla="*/ 7 w 17"/>
                <a:gd name="T9" fmla="*/ 11 h 17"/>
                <a:gd name="T10" fmla="*/ 10 w 17"/>
                <a:gd name="T11" fmla="*/ 8 h 17"/>
                <a:gd name="T12" fmla="*/ 11 w 17"/>
                <a:gd name="T13" fmla="*/ 5 h 17"/>
                <a:gd name="T14" fmla="*/ 13 w 17"/>
                <a:gd name="T15" fmla="*/ 3 h 17"/>
                <a:gd name="T16" fmla="*/ 16 w 17"/>
                <a:gd name="T17" fmla="*/ 0 h 17"/>
                <a:gd name="T18" fmla="*/ 14 w 17"/>
                <a:gd name="T19" fmla="*/ 0 h 17"/>
                <a:gd name="T20" fmla="*/ 14 w 17"/>
                <a:gd name="T21" fmla="*/ 0 h 17"/>
                <a:gd name="T22" fmla="*/ 14 w 17"/>
                <a:gd name="T23" fmla="*/ 0 h 17"/>
                <a:gd name="T24" fmla="*/ 14 w 17"/>
                <a:gd name="T25" fmla="*/ 0 h 17"/>
                <a:gd name="T26" fmla="*/ 14 w 17"/>
                <a:gd name="T27" fmla="*/ 0 h 17"/>
                <a:gd name="T28" fmla="*/ 13 w 17"/>
                <a:gd name="T29" fmla="*/ 0 h 17"/>
                <a:gd name="T30" fmla="*/ 13 w 17"/>
                <a:gd name="T31" fmla="*/ 0 h 17"/>
                <a:gd name="T32" fmla="*/ 13 w 17"/>
                <a:gd name="T33" fmla="*/ 0 h 17"/>
                <a:gd name="T34" fmla="*/ 10 w 17"/>
                <a:gd name="T35" fmla="*/ 0 h 17"/>
                <a:gd name="T36" fmla="*/ 8 w 17"/>
                <a:gd name="T37" fmla="*/ 3 h 17"/>
                <a:gd name="T38" fmla="*/ 7 w 17"/>
                <a:gd name="T39" fmla="*/ 3 h 17"/>
                <a:gd name="T40" fmla="*/ 6 w 17"/>
                <a:gd name="T41" fmla="*/ 5 h 17"/>
                <a:gd name="T42" fmla="*/ 4 w 17"/>
                <a:gd name="T43" fmla="*/ 8 h 17"/>
                <a:gd name="T44" fmla="*/ 3 w 17"/>
                <a:gd name="T45" fmla="*/ 11 h 17"/>
                <a:gd name="T46" fmla="*/ 1 w 17"/>
                <a:gd name="T47" fmla="*/ 13 h 17"/>
                <a:gd name="T48" fmla="*/ 0 w 17"/>
                <a:gd name="T49" fmla="*/ 16 h 17"/>
                <a:gd name="T50" fmla="*/ 0 w 17"/>
                <a:gd name="T51" fmla="*/ 16 h 17"/>
                <a:gd name="T52" fmla="*/ 1 w 17"/>
                <a:gd name="T53" fmla="*/ 16 h 17"/>
                <a:gd name="T54" fmla="*/ 1 w 17"/>
                <a:gd name="T55" fmla="*/ 16 h 17"/>
                <a:gd name="T56" fmla="*/ 1 w 17"/>
                <a:gd name="T57" fmla="*/ 16 h 17"/>
                <a:gd name="T58" fmla="*/ 1 w 17"/>
                <a:gd name="T59" fmla="*/ 16 h 17"/>
                <a:gd name="T60" fmla="*/ 1 w 17"/>
                <a:gd name="T61" fmla="*/ 16 h 17"/>
                <a:gd name="T62" fmla="*/ 3 w 17"/>
                <a:gd name="T63" fmla="*/ 16 h 17"/>
                <a:gd name="T64" fmla="*/ 3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3" y="16"/>
                  </a:moveTo>
                  <a:lnTo>
                    <a:pt x="3" y="16"/>
                  </a:lnTo>
                  <a:lnTo>
                    <a:pt x="6" y="13"/>
                  </a:lnTo>
                  <a:lnTo>
                    <a:pt x="6" y="11"/>
                  </a:lnTo>
                  <a:lnTo>
                    <a:pt x="7" y="11"/>
                  </a:lnTo>
                  <a:lnTo>
                    <a:pt x="10" y="8"/>
                  </a:lnTo>
                  <a:lnTo>
                    <a:pt x="11" y="5"/>
                  </a:lnTo>
                  <a:lnTo>
                    <a:pt x="13" y="3"/>
                  </a:lnTo>
                  <a:lnTo>
                    <a:pt x="16" y="0"/>
                  </a:lnTo>
                  <a:lnTo>
                    <a:pt x="14" y="0"/>
                  </a:lnTo>
                  <a:lnTo>
                    <a:pt x="13" y="0"/>
                  </a:lnTo>
                  <a:lnTo>
                    <a:pt x="10" y="0"/>
                  </a:lnTo>
                  <a:lnTo>
                    <a:pt x="8" y="3"/>
                  </a:lnTo>
                  <a:lnTo>
                    <a:pt x="7" y="3"/>
                  </a:lnTo>
                  <a:lnTo>
                    <a:pt x="6" y="5"/>
                  </a:lnTo>
                  <a:lnTo>
                    <a:pt x="4" y="8"/>
                  </a:lnTo>
                  <a:lnTo>
                    <a:pt x="3" y="11"/>
                  </a:lnTo>
                  <a:lnTo>
                    <a:pt x="1" y="13"/>
                  </a:lnTo>
                  <a:lnTo>
                    <a:pt x="0" y="16"/>
                  </a:lnTo>
                  <a:lnTo>
                    <a:pt x="1" y="16"/>
                  </a:lnTo>
                  <a:lnTo>
                    <a:pt x="3"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71" name="Freeform 149"/>
            <p:cNvSpPr>
              <a:spLocks/>
            </p:cNvSpPr>
            <p:nvPr/>
          </p:nvSpPr>
          <p:spPr bwMode="auto">
            <a:xfrm>
              <a:off x="3142" y="1899"/>
              <a:ext cx="34" cy="29"/>
            </a:xfrm>
            <a:custGeom>
              <a:avLst/>
              <a:gdLst>
                <a:gd name="T0" fmla="*/ 13 w 34"/>
                <a:gd name="T1" fmla="*/ 28 h 29"/>
                <a:gd name="T2" fmla="*/ 15 w 34"/>
                <a:gd name="T3" fmla="*/ 27 h 29"/>
                <a:gd name="T4" fmla="*/ 16 w 34"/>
                <a:gd name="T5" fmla="*/ 27 h 29"/>
                <a:gd name="T6" fmla="*/ 16 w 34"/>
                <a:gd name="T7" fmla="*/ 27 h 29"/>
                <a:gd name="T8" fmla="*/ 16 w 34"/>
                <a:gd name="T9" fmla="*/ 27 h 29"/>
                <a:gd name="T10" fmla="*/ 16 w 34"/>
                <a:gd name="T11" fmla="*/ 26 h 29"/>
                <a:gd name="T12" fmla="*/ 15 w 34"/>
                <a:gd name="T13" fmla="*/ 24 h 29"/>
                <a:gd name="T14" fmla="*/ 14 w 34"/>
                <a:gd name="T15" fmla="*/ 23 h 29"/>
                <a:gd name="T16" fmla="*/ 14 w 34"/>
                <a:gd name="T17" fmla="*/ 22 h 29"/>
                <a:gd name="T18" fmla="*/ 14 w 34"/>
                <a:gd name="T19" fmla="*/ 21 h 29"/>
                <a:gd name="T20" fmla="*/ 14 w 34"/>
                <a:gd name="T21" fmla="*/ 19 h 29"/>
                <a:gd name="T22" fmla="*/ 16 w 34"/>
                <a:gd name="T23" fmla="*/ 19 h 29"/>
                <a:gd name="T24" fmla="*/ 18 w 34"/>
                <a:gd name="T25" fmla="*/ 18 h 29"/>
                <a:gd name="T26" fmla="*/ 21 w 34"/>
                <a:gd name="T27" fmla="*/ 18 h 29"/>
                <a:gd name="T28" fmla="*/ 23 w 34"/>
                <a:gd name="T29" fmla="*/ 19 h 29"/>
                <a:gd name="T30" fmla="*/ 26 w 34"/>
                <a:gd name="T31" fmla="*/ 18 h 29"/>
                <a:gd name="T32" fmla="*/ 28 w 34"/>
                <a:gd name="T33" fmla="*/ 19 h 29"/>
                <a:gd name="T34" fmla="*/ 31 w 34"/>
                <a:gd name="T35" fmla="*/ 21 h 29"/>
                <a:gd name="T36" fmla="*/ 33 w 34"/>
                <a:gd name="T37" fmla="*/ 21 h 29"/>
                <a:gd name="T38" fmla="*/ 33 w 34"/>
                <a:gd name="T39" fmla="*/ 20 h 29"/>
                <a:gd name="T40" fmla="*/ 33 w 34"/>
                <a:gd name="T41" fmla="*/ 18 h 29"/>
                <a:gd name="T42" fmla="*/ 33 w 34"/>
                <a:gd name="T43" fmla="*/ 17 h 29"/>
                <a:gd name="T44" fmla="*/ 32 w 34"/>
                <a:gd name="T45" fmla="*/ 15 h 29"/>
                <a:gd name="T46" fmla="*/ 32 w 34"/>
                <a:gd name="T47" fmla="*/ 14 h 29"/>
                <a:gd name="T48" fmla="*/ 31 w 34"/>
                <a:gd name="T49" fmla="*/ 13 h 29"/>
                <a:gd name="T50" fmla="*/ 31 w 34"/>
                <a:gd name="T51" fmla="*/ 11 h 29"/>
                <a:gd name="T52" fmla="*/ 29 w 34"/>
                <a:gd name="T53" fmla="*/ 10 h 29"/>
                <a:gd name="T54" fmla="*/ 26 w 34"/>
                <a:gd name="T55" fmla="*/ 8 h 29"/>
                <a:gd name="T56" fmla="*/ 21 w 34"/>
                <a:gd name="T57" fmla="*/ 6 h 29"/>
                <a:gd name="T58" fmla="*/ 17 w 34"/>
                <a:gd name="T59" fmla="*/ 4 h 29"/>
                <a:gd name="T60" fmla="*/ 11 w 34"/>
                <a:gd name="T61" fmla="*/ 3 h 29"/>
                <a:gd name="T62" fmla="*/ 6 w 34"/>
                <a:gd name="T63" fmla="*/ 1 h 29"/>
                <a:gd name="T64" fmla="*/ 4 w 34"/>
                <a:gd name="T65" fmla="*/ 1 h 29"/>
                <a:gd name="T66" fmla="*/ 3 w 34"/>
                <a:gd name="T67" fmla="*/ 1 h 29"/>
                <a:gd name="T68" fmla="*/ 1 w 34"/>
                <a:gd name="T69" fmla="*/ 2 h 29"/>
                <a:gd name="T70" fmla="*/ 1 w 34"/>
                <a:gd name="T71" fmla="*/ 4 h 29"/>
                <a:gd name="T72" fmla="*/ 0 w 34"/>
                <a:gd name="T73" fmla="*/ 5 h 29"/>
                <a:gd name="T74" fmla="*/ 0 w 34"/>
                <a:gd name="T75" fmla="*/ 7 h 29"/>
                <a:gd name="T76" fmla="*/ 0 w 34"/>
                <a:gd name="T77" fmla="*/ 7 h 29"/>
                <a:gd name="T78" fmla="*/ 0 w 34"/>
                <a:gd name="T79" fmla="*/ 9 h 29"/>
                <a:gd name="T80" fmla="*/ 0 w 34"/>
                <a:gd name="T81" fmla="*/ 10 h 29"/>
                <a:gd name="T82" fmla="*/ 0 w 34"/>
                <a:gd name="T83" fmla="*/ 11 h 29"/>
                <a:gd name="T84" fmla="*/ 0 w 34"/>
                <a:gd name="T85" fmla="*/ 13 h 29"/>
                <a:gd name="T86" fmla="*/ 1 w 34"/>
                <a:gd name="T87" fmla="*/ 14 h 29"/>
                <a:gd name="T88" fmla="*/ 2 w 34"/>
                <a:gd name="T89" fmla="*/ 16 h 29"/>
                <a:gd name="T90" fmla="*/ 2 w 34"/>
                <a:gd name="T91" fmla="*/ 17 h 29"/>
                <a:gd name="T92" fmla="*/ 3 w 34"/>
                <a:gd name="T93" fmla="*/ 17 h 29"/>
                <a:gd name="T94" fmla="*/ 3 w 34"/>
                <a:gd name="T95" fmla="*/ 17 h 29"/>
                <a:gd name="T96" fmla="*/ 5 w 34"/>
                <a:gd name="T97" fmla="*/ 19 h 29"/>
                <a:gd name="T98" fmla="*/ 7 w 34"/>
                <a:gd name="T99" fmla="*/ 21 h 29"/>
                <a:gd name="T100" fmla="*/ 8 w 34"/>
                <a:gd name="T101" fmla="*/ 24 h 29"/>
                <a:gd name="T102" fmla="*/ 11 w 34"/>
                <a:gd name="T103" fmla="*/ 26 h 29"/>
                <a:gd name="T104" fmla="*/ 12 w 34"/>
                <a:gd name="T105" fmla="*/ 27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
                <a:gd name="T160" fmla="*/ 0 h 29"/>
                <a:gd name="T161" fmla="*/ 34 w 34"/>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 h="29">
                  <a:moveTo>
                    <a:pt x="13" y="28"/>
                  </a:moveTo>
                  <a:lnTo>
                    <a:pt x="13" y="28"/>
                  </a:lnTo>
                  <a:lnTo>
                    <a:pt x="14" y="28"/>
                  </a:lnTo>
                  <a:lnTo>
                    <a:pt x="14" y="27"/>
                  </a:lnTo>
                  <a:lnTo>
                    <a:pt x="15" y="27"/>
                  </a:lnTo>
                  <a:lnTo>
                    <a:pt x="16" y="27"/>
                  </a:lnTo>
                  <a:lnTo>
                    <a:pt x="16" y="26"/>
                  </a:lnTo>
                  <a:lnTo>
                    <a:pt x="16" y="25"/>
                  </a:lnTo>
                  <a:lnTo>
                    <a:pt x="15" y="24"/>
                  </a:lnTo>
                  <a:lnTo>
                    <a:pt x="14" y="23"/>
                  </a:lnTo>
                  <a:lnTo>
                    <a:pt x="14" y="22"/>
                  </a:lnTo>
                  <a:lnTo>
                    <a:pt x="14" y="21"/>
                  </a:lnTo>
                  <a:lnTo>
                    <a:pt x="14" y="20"/>
                  </a:lnTo>
                  <a:lnTo>
                    <a:pt x="14" y="19"/>
                  </a:lnTo>
                  <a:lnTo>
                    <a:pt x="15" y="19"/>
                  </a:lnTo>
                  <a:lnTo>
                    <a:pt x="16" y="19"/>
                  </a:lnTo>
                  <a:lnTo>
                    <a:pt x="17" y="19"/>
                  </a:lnTo>
                  <a:lnTo>
                    <a:pt x="18" y="19"/>
                  </a:lnTo>
                  <a:lnTo>
                    <a:pt x="18" y="18"/>
                  </a:lnTo>
                  <a:lnTo>
                    <a:pt x="19" y="18"/>
                  </a:lnTo>
                  <a:lnTo>
                    <a:pt x="21" y="18"/>
                  </a:lnTo>
                  <a:lnTo>
                    <a:pt x="22" y="19"/>
                  </a:lnTo>
                  <a:lnTo>
                    <a:pt x="23" y="19"/>
                  </a:lnTo>
                  <a:lnTo>
                    <a:pt x="24" y="19"/>
                  </a:lnTo>
                  <a:lnTo>
                    <a:pt x="25" y="18"/>
                  </a:lnTo>
                  <a:lnTo>
                    <a:pt x="26" y="18"/>
                  </a:lnTo>
                  <a:lnTo>
                    <a:pt x="28" y="19"/>
                  </a:lnTo>
                  <a:lnTo>
                    <a:pt x="29" y="20"/>
                  </a:lnTo>
                  <a:lnTo>
                    <a:pt x="30" y="20"/>
                  </a:lnTo>
                  <a:lnTo>
                    <a:pt x="31" y="21"/>
                  </a:lnTo>
                  <a:lnTo>
                    <a:pt x="32" y="21"/>
                  </a:lnTo>
                  <a:lnTo>
                    <a:pt x="33" y="21"/>
                  </a:lnTo>
                  <a:lnTo>
                    <a:pt x="33" y="20"/>
                  </a:lnTo>
                  <a:lnTo>
                    <a:pt x="33" y="19"/>
                  </a:lnTo>
                  <a:lnTo>
                    <a:pt x="33" y="18"/>
                  </a:lnTo>
                  <a:lnTo>
                    <a:pt x="33" y="17"/>
                  </a:lnTo>
                  <a:lnTo>
                    <a:pt x="33" y="16"/>
                  </a:lnTo>
                  <a:lnTo>
                    <a:pt x="32" y="15"/>
                  </a:lnTo>
                  <a:lnTo>
                    <a:pt x="32" y="14"/>
                  </a:lnTo>
                  <a:lnTo>
                    <a:pt x="32" y="13"/>
                  </a:lnTo>
                  <a:lnTo>
                    <a:pt x="31" y="13"/>
                  </a:lnTo>
                  <a:lnTo>
                    <a:pt x="31" y="12"/>
                  </a:lnTo>
                  <a:lnTo>
                    <a:pt x="31" y="11"/>
                  </a:lnTo>
                  <a:lnTo>
                    <a:pt x="30" y="10"/>
                  </a:lnTo>
                  <a:lnTo>
                    <a:pt x="29" y="10"/>
                  </a:lnTo>
                  <a:lnTo>
                    <a:pt x="28" y="9"/>
                  </a:lnTo>
                  <a:lnTo>
                    <a:pt x="26" y="8"/>
                  </a:lnTo>
                  <a:lnTo>
                    <a:pt x="24" y="7"/>
                  </a:lnTo>
                  <a:lnTo>
                    <a:pt x="23" y="7"/>
                  </a:lnTo>
                  <a:lnTo>
                    <a:pt x="21" y="6"/>
                  </a:lnTo>
                  <a:lnTo>
                    <a:pt x="20" y="6"/>
                  </a:lnTo>
                  <a:lnTo>
                    <a:pt x="18" y="5"/>
                  </a:lnTo>
                  <a:lnTo>
                    <a:pt x="17" y="4"/>
                  </a:lnTo>
                  <a:lnTo>
                    <a:pt x="15" y="4"/>
                  </a:lnTo>
                  <a:lnTo>
                    <a:pt x="13" y="4"/>
                  </a:lnTo>
                  <a:lnTo>
                    <a:pt x="11" y="3"/>
                  </a:lnTo>
                  <a:lnTo>
                    <a:pt x="10" y="2"/>
                  </a:lnTo>
                  <a:lnTo>
                    <a:pt x="8" y="1"/>
                  </a:lnTo>
                  <a:lnTo>
                    <a:pt x="6" y="1"/>
                  </a:lnTo>
                  <a:lnTo>
                    <a:pt x="5" y="0"/>
                  </a:lnTo>
                  <a:lnTo>
                    <a:pt x="4" y="1"/>
                  </a:lnTo>
                  <a:lnTo>
                    <a:pt x="3" y="1"/>
                  </a:lnTo>
                  <a:lnTo>
                    <a:pt x="2" y="2"/>
                  </a:lnTo>
                  <a:lnTo>
                    <a:pt x="1" y="2"/>
                  </a:lnTo>
                  <a:lnTo>
                    <a:pt x="1" y="3"/>
                  </a:lnTo>
                  <a:lnTo>
                    <a:pt x="1" y="4"/>
                  </a:lnTo>
                  <a:lnTo>
                    <a:pt x="0" y="5"/>
                  </a:lnTo>
                  <a:lnTo>
                    <a:pt x="0" y="6"/>
                  </a:lnTo>
                  <a:lnTo>
                    <a:pt x="0" y="7"/>
                  </a:lnTo>
                  <a:lnTo>
                    <a:pt x="0" y="8"/>
                  </a:lnTo>
                  <a:lnTo>
                    <a:pt x="0" y="9"/>
                  </a:lnTo>
                  <a:lnTo>
                    <a:pt x="0" y="10"/>
                  </a:lnTo>
                  <a:lnTo>
                    <a:pt x="0" y="11"/>
                  </a:lnTo>
                  <a:lnTo>
                    <a:pt x="0" y="12"/>
                  </a:lnTo>
                  <a:lnTo>
                    <a:pt x="0" y="13"/>
                  </a:lnTo>
                  <a:lnTo>
                    <a:pt x="1" y="13"/>
                  </a:lnTo>
                  <a:lnTo>
                    <a:pt x="1" y="14"/>
                  </a:lnTo>
                  <a:lnTo>
                    <a:pt x="1" y="15"/>
                  </a:lnTo>
                  <a:lnTo>
                    <a:pt x="2" y="16"/>
                  </a:lnTo>
                  <a:lnTo>
                    <a:pt x="2" y="17"/>
                  </a:lnTo>
                  <a:lnTo>
                    <a:pt x="2" y="18"/>
                  </a:lnTo>
                  <a:lnTo>
                    <a:pt x="2" y="17"/>
                  </a:lnTo>
                  <a:lnTo>
                    <a:pt x="3" y="17"/>
                  </a:lnTo>
                  <a:lnTo>
                    <a:pt x="3" y="18"/>
                  </a:lnTo>
                  <a:lnTo>
                    <a:pt x="5" y="19"/>
                  </a:lnTo>
                  <a:lnTo>
                    <a:pt x="6" y="20"/>
                  </a:lnTo>
                  <a:lnTo>
                    <a:pt x="6" y="21"/>
                  </a:lnTo>
                  <a:lnTo>
                    <a:pt x="7" y="21"/>
                  </a:lnTo>
                  <a:lnTo>
                    <a:pt x="7" y="23"/>
                  </a:lnTo>
                  <a:lnTo>
                    <a:pt x="8" y="24"/>
                  </a:lnTo>
                  <a:lnTo>
                    <a:pt x="9" y="25"/>
                  </a:lnTo>
                  <a:lnTo>
                    <a:pt x="10" y="26"/>
                  </a:lnTo>
                  <a:lnTo>
                    <a:pt x="11" y="26"/>
                  </a:lnTo>
                  <a:lnTo>
                    <a:pt x="11" y="27"/>
                  </a:lnTo>
                  <a:lnTo>
                    <a:pt x="12" y="27"/>
                  </a:lnTo>
                  <a:lnTo>
                    <a:pt x="13" y="27"/>
                  </a:lnTo>
                  <a:lnTo>
                    <a:pt x="13" y="28"/>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72" name="Freeform 150"/>
            <p:cNvSpPr>
              <a:spLocks/>
            </p:cNvSpPr>
            <p:nvPr/>
          </p:nvSpPr>
          <p:spPr bwMode="auto">
            <a:xfrm>
              <a:off x="3144" y="1903"/>
              <a:ext cx="36" cy="20"/>
            </a:xfrm>
            <a:custGeom>
              <a:avLst/>
              <a:gdLst>
                <a:gd name="T0" fmla="*/ 34 w 36"/>
                <a:gd name="T1" fmla="*/ 16 h 20"/>
                <a:gd name="T2" fmla="*/ 33 w 36"/>
                <a:gd name="T3" fmla="*/ 14 h 20"/>
                <a:gd name="T4" fmla="*/ 31 w 36"/>
                <a:gd name="T5" fmla="*/ 13 h 20"/>
                <a:gd name="T6" fmla="*/ 30 w 36"/>
                <a:gd name="T7" fmla="*/ 12 h 20"/>
                <a:gd name="T8" fmla="*/ 29 w 36"/>
                <a:gd name="T9" fmla="*/ 10 h 20"/>
                <a:gd name="T10" fmla="*/ 28 w 36"/>
                <a:gd name="T11" fmla="*/ 10 h 20"/>
                <a:gd name="T12" fmla="*/ 26 w 36"/>
                <a:gd name="T13" fmla="*/ 9 h 20"/>
                <a:gd name="T14" fmla="*/ 24 w 36"/>
                <a:gd name="T15" fmla="*/ 8 h 20"/>
                <a:gd name="T16" fmla="*/ 24 w 36"/>
                <a:gd name="T17" fmla="*/ 7 h 20"/>
                <a:gd name="T18" fmla="*/ 22 w 36"/>
                <a:gd name="T19" fmla="*/ 7 h 20"/>
                <a:gd name="T20" fmla="*/ 21 w 36"/>
                <a:gd name="T21" fmla="*/ 6 h 20"/>
                <a:gd name="T22" fmla="*/ 16 w 36"/>
                <a:gd name="T23" fmla="*/ 4 h 20"/>
                <a:gd name="T24" fmla="*/ 11 w 36"/>
                <a:gd name="T25" fmla="*/ 1 h 20"/>
                <a:gd name="T26" fmla="*/ 7 w 36"/>
                <a:gd name="T27" fmla="*/ 0 h 20"/>
                <a:gd name="T28" fmla="*/ 5 w 36"/>
                <a:gd name="T29" fmla="*/ 0 h 20"/>
                <a:gd name="T30" fmla="*/ 3 w 36"/>
                <a:gd name="T31" fmla="*/ 0 h 20"/>
                <a:gd name="T32" fmla="*/ 1 w 36"/>
                <a:gd name="T33" fmla="*/ 2 h 20"/>
                <a:gd name="T34" fmla="*/ 1 w 36"/>
                <a:gd name="T35" fmla="*/ 4 h 20"/>
                <a:gd name="T36" fmla="*/ 0 w 36"/>
                <a:gd name="T37" fmla="*/ 5 h 20"/>
                <a:gd name="T38" fmla="*/ 2 w 36"/>
                <a:gd name="T39" fmla="*/ 8 h 20"/>
                <a:gd name="T40" fmla="*/ 3 w 36"/>
                <a:gd name="T41" fmla="*/ 11 h 20"/>
                <a:gd name="T42" fmla="*/ 4 w 36"/>
                <a:gd name="T43" fmla="*/ 13 h 20"/>
                <a:gd name="T44" fmla="*/ 5 w 36"/>
                <a:gd name="T45" fmla="*/ 15 h 20"/>
                <a:gd name="T46" fmla="*/ 7 w 36"/>
                <a:gd name="T47" fmla="*/ 16 h 20"/>
                <a:gd name="T48" fmla="*/ 8 w 36"/>
                <a:gd name="T49" fmla="*/ 16 h 20"/>
                <a:gd name="T50" fmla="*/ 10 w 36"/>
                <a:gd name="T51" fmla="*/ 16 h 20"/>
                <a:gd name="T52" fmla="*/ 10 w 36"/>
                <a:gd name="T53" fmla="*/ 16 h 20"/>
                <a:gd name="T54" fmla="*/ 10 w 36"/>
                <a:gd name="T55" fmla="*/ 13 h 20"/>
                <a:gd name="T56" fmla="*/ 9 w 36"/>
                <a:gd name="T57" fmla="*/ 10 h 20"/>
                <a:gd name="T58" fmla="*/ 9 w 36"/>
                <a:gd name="T59" fmla="*/ 9 h 20"/>
                <a:gd name="T60" fmla="*/ 11 w 36"/>
                <a:gd name="T61" fmla="*/ 9 h 20"/>
                <a:gd name="T62" fmla="*/ 12 w 36"/>
                <a:gd name="T63" fmla="*/ 9 h 20"/>
                <a:gd name="T64" fmla="*/ 14 w 36"/>
                <a:gd name="T65" fmla="*/ 9 h 20"/>
                <a:gd name="T66" fmla="*/ 17 w 36"/>
                <a:gd name="T67" fmla="*/ 9 h 20"/>
                <a:gd name="T68" fmla="*/ 19 w 36"/>
                <a:gd name="T69" fmla="*/ 9 h 20"/>
                <a:gd name="T70" fmla="*/ 21 w 36"/>
                <a:gd name="T71" fmla="*/ 10 h 20"/>
                <a:gd name="T72" fmla="*/ 22 w 36"/>
                <a:gd name="T73" fmla="*/ 10 h 20"/>
                <a:gd name="T74" fmla="*/ 24 w 36"/>
                <a:gd name="T75" fmla="*/ 10 h 20"/>
                <a:gd name="T76" fmla="*/ 26 w 36"/>
                <a:gd name="T77" fmla="*/ 12 h 20"/>
                <a:gd name="T78" fmla="*/ 28 w 36"/>
                <a:gd name="T79" fmla="*/ 13 h 20"/>
                <a:gd name="T80" fmla="*/ 29 w 36"/>
                <a:gd name="T81" fmla="*/ 14 h 20"/>
                <a:gd name="T82" fmla="*/ 30 w 36"/>
                <a:gd name="T83" fmla="*/ 14 h 20"/>
                <a:gd name="T84" fmla="*/ 31 w 36"/>
                <a:gd name="T85" fmla="*/ 13 h 20"/>
                <a:gd name="T86" fmla="*/ 31 w 36"/>
                <a:gd name="T87" fmla="*/ 14 h 20"/>
                <a:gd name="T88" fmla="*/ 31 w 36"/>
                <a:gd name="T89" fmla="*/ 15 h 20"/>
                <a:gd name="T90" fmla="*/ 31 w 36"/>
                <a:gd name="T91" fmla="*/ 15 h 20"/>
                <a:gd name="T92" fmla="*/ 31 w 36"/>
                <a:gd name="T93" fmla="*/ 16 h 20"/>
                <a:gd name="T94" fmla="*/ 32 w 36"/>
                <a:gd name="T95" fmla="*/ 17 h 20"/>
                <a:gd name="T96" fmla="*/ 33 w 36"/>
                <a:gd name="T97" fmla="*/ 18 h 20"/>
                <a:gd name="T98" fmla="*/ 34 w 36"/>
                <a:gd name="T99" fmla="*/ 19 h 20"/>
                <a:gd name="T100" fmla="*/ 35 w 36"/>
                <a:gd name="T101" fmla="*/ 19 h 20"/>
                <a:gd name="T102" fmla="*/ 35 w 36"/>
                <a:gd name="T103" fmla="*/ 19 h 20"/>
                <a:gd name="T104" fmla="*/ 35 w 36"/>
                <a:gd name="T105" fmla="*/ 18 h 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
                <a:gd name="T160" fmla="*/ 0 h 20"/>
                <a:gd name="T161" fmla="*/ 36 w 36"/>
                <a:gd name="T162" fmla="*/ 20 h 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 h="20">
                  <a:moveTo>
                    <a:pt x="35" y="17"/>
                  </a:moveTo>
                  <a:lnTo>
                    <a:pt x="35" y="16"/>
                  </a:lnTo>
                  <a:lnTo>
                    <a:pt x="34" y="16"/>
                  </a:lnTo>
                  <a:lnTo>
                    <a:pt x="33" y="15"/>
                  </a:lnTo>
                  <a:lnTo>
                    <a:pt x="33" y="14"/>
                  </a:lnTo>
                  <a:lnTo>
                    <a:pt x="32" y="13"/>
                  </a:lnTo>
                  <a:lnTo>
                    <a:pt x="31" y="13"/>
                  </a:lnTo>
                  <a:lnTo>
                    <a:pt x="31" y="12"/>
                  </a:lnTo>
                  <a:lnTo>
                    <a:pt x="30" y="12"/>
                  </a:lnTo>
                  <a:lnTo>
                    <a:pt x="30" y="11"/>
                  </a:lnTo>
                  <a:lnTo>
                    <a:pt x="29" y="10"/>
                  </a:lnTo>
                  <a:lnTo>
                    <a:pt x="28" y="10"/>
                  </a:lnTo>
                  <a:lnTo>
                    <a:pt x="27" y="10"/>
                  </a:lnTo>
                  <a:lnTo>
                    <a:pt x="26" y="9"/>
                  </a:lnTo>
                  <a:lnTo>
                    <a:pt x="26" y="8"/>
                  </a:lnTo>
                  <a:lnTo>
                    <a:pt x="25" y="8"/>
                  </a:lnTo>
                  <a:lnTo>
                    <a:pt x="24" y="8"/>
                  </a:lnTo>
                  <a:lnTo>
                    <a:pt x="24" y="7"/>
                  </a:lnTo>
                  <a:lnTo>
                    <a:pt x="23" y="7"/>
                  </a:lnTo>
                  <a:lnTo>
                    <a:pt x="22" y="7"/>
                  </a:lnTo>
                  <a:lnTo>
                    <a:pt x="21" y="6"/>
                  </a:lnTo>
                  <a:lnTo>
                    <a:pt x="19" y="5"/>
                  </a:lnTo>
                  <a:lnTo>
                    <a:pt x="17" y="5"/>
                  </a:lnTo>
                  <a:lnTo>
                    <a:pt x="16" y="4"/>
                  </a:lnTo>
                  <a:lnTo>
                    <a:pt x="14" y="2"/>
                  </a:lnTo>
                  <a:lnTo>
                    <a:pt x="12" y="2"/>
                  </a:lnTo>
                  <a:lnTo>
                    <a:pt x="11" y="1"/>
                  </a:lnTo>
                  <a:lnTo>
                    <a:pt x="9" y="0"/>
                  </a:lnTo>
                  <a:lnTo>
                    <a:pt x="7" y="0"/>
                  </a:lnTo>
                  <a:lnTo>
                    <a:pt x="6" y="0"/>
                  </a:lnTo>
                  <a:lnTo>
                    <a:pt x="5" y="0"/>
                  </a:lnTo>
                  <a:lnTo>
                    <a:pt x="4" y="0"/>
                  </a:lnTo>
                  <a:lnTo>
                    <a:pt x="3" y="0"/>
                  </a:lnTo>
                  <a:lnTo>
                    <a:pt x="2" y="0"/>
                  </a:lnTo>
                  <a:lnTo>
                    <a:pt x="2" y="1"/>
                  </a:lnTo>
                  <a:lnTo>
                    <a:pt x="1" y="2"/>
                  </a:lnTo>
                  <a:lnTo>
                    <a:pt x="1" y="3"/>
                  </a:lnTo>
                  <a:lnTo>
                    <a:pt x="1" y="4"/>
                  </a:lnTo>
                  <a:lnTo>
                    <a:pt x="0" y="5"/>
                  </a:lnTo>
                  <a:lnTo>
                    <a:pt x="1" y="6"/>
                  </a:lnTo>
                  <a:lnTo>
                    <a:pt x="1" y="8"/>
                  </a:lnTo>
                  <a:lnTo>
                    <a:pt x="2" y="8"/>
                  </a:lnTo>
                  <a:lnTo>
                    <a:pt x="2" y="9"/>
                  </a:lnTo>
                  <a:lnTo>
                    <a:pt x="3" y="10"/>
                  </a:lnTo>
                  <a:lnTo>
                    <a:pt x="3" y="11"/>
                  </a:lnTo>
                  <a:lnTo>
                    <a:pt x="3" y="12"/>
                  </a:lnTo>
                  <a:lnTo>
                    <a:pt x="3" y="13"/>
                  </a:lnTo>
                  <a:lnTo>
                    <a:pt x="4" y="13"/>
                  </a:lnTo>
                  <a:lnTo>
                    <a:pt x="5" y="13"/>
                  </a:lnTo>
                  <a:lnTo>
                    <a:pt x="5" y="14"/>
                  </a:lnTo>
                  <a:lnTo>
                    <a:pt x="5" y="15"/>
                  </a:lnTo>
                  <a:lnTo>
                    <a:pt x="6" y="15"/>
                  </a:lnTo>
                  <a:lnTo>
                    <a:pt x="7" y="16"/>
                  </a:lnTo>
                  <a:lnTo>
                    <a:pt x="8" y="16"/>
                  </a:lnTo>
                  <a:lnTo>
                    <a:pt x="9" y="16"/>
                  </a:lnTo>
                  <a:lnTo>
                    <a:pt x="10" y="16"/>
                  </a:lnTo>
                  <a:lnTo>
                    <a:pt x="10" y="15"/>
                  </a:lnTo>
                  <a:lnTo>
                    <a:pt x="10" y="14"/>
                  </a:lnTo>
                  <a:lnTo>
                    <a:pt x="10" y="13"/>
                  </a:lnTo>
                  <a:lnTo>
                    <a:pt x="10" y="12"/>
                  </a:lnTo>
                  <a:lnTo>
                    <a:pt x="9" y="10"/>
                  </a:lnTo>
                  <a:lnTo>
                    <a:pt x="8" y="9"/>
                  </a:lnTo>
                  <a:lnTo>
                    <a:pt x="9" y="9"/>
                  </a:lnTo>
                  <a:lnTo>
                    <a:pt x="10" y="9"/>
                  </a:lnTo>
                  <a:lnTo>
                    <a:pt x="11" y="9"/>
                  </a:lnTo>
                  <a:lnTo>
                    <a:pt x="12" y="9"/>
                  </a:lnTo>
                  <a:lnTo>
                    <a:pt x="13" y="8"/>
                  </a:lnTo>
                  <a:lnTo>
                    <a:pt x="14" y="9"/>
                  </a:lnTo>
                  <a:lnTo>
                    <a:pt x="15" y="9"/>
                  </a:lnTo>
                  <a:lnTo>
                    <a:pt x="16" y="9"/>
                  </a:lnTo>
                  <a:lnTo>
                    <a:pt x="17" y="9"/>
                  </a:lnTo>
                  <a:lnTo>
                    <a:pt x="18" y="9"/>
                  </a:lnTo>
                  <a:lnTo>
                    <a:pt x="19" y="9"/>
                  </a:lnTo>
                  <a:lnTo>
                    <a:pt x="19" y="10"/>
                  </a:lnTo>
                  <a:lnTo>
                    <a:pt x="20" y="10"/>
                  </a:lnTo>
                  <a:lnTo>
                    <a:pt x="21" y="10"/>
                  </a:lnTo>
                  <a:lnTo>
                    <a:pt x="22" y="10"/>
                  </a:lnTo>
                  <a:lnTo>
                    <a:pt x="23" y="10"/>
                  </a:lnTo>
                  <a:lnTo>
                    <a:pt x="24" y="10"/>
                  </a:lnTo>
                  <a:lnTo>
                    <a:pt x="24" y="11"/>
                  </a:lnTo>
                  <a:lnTo>
                    <a:pt x="26" y="12"/>
                  </a:lnTo>
                  <a:lnTo>
                    <a:pt x="26" y="13"/>
                  </a:lnTo>
                  <a:lnTo>
                    <a:pt x="27" y="13"/>
                  </a:lnTo>
                  <a:lnTo>
                    <a:pt x="28" y="13"/>
                  </a:lnTo>
                  <a:lnTo>
                    <a:pt x="28" y="14"/>
                  </a:lnTo>
                  <a:lnTo>
                    <a:pt x="29" y="14"/>
                  </a:lnTo>
                  <a:lnTo>
                    <a:pt x="30" y="14"/>
                  </a:lnTo>
                  <a:lnTo>
                    <a:pt x="30" y="13"/>
                  </a:lnTo>
                  <a:lnTo>
                    <a:pt x="31" y="13"/>
                  </a:lnTo>
                  <a:lnTo>
                    <a:pt x="31" y="14"/>
                  </a:lnTo>
                  <a:lnTo>
                    <a:pt x="31" y="15"/>
                  </a:lnTo>
                  <a:lnTo>
                    <a:pt x="30" y="15"/>
                  </a:lnTo>
                  <a:lnTo>
                    <a:pt x="31" y="15"/>
                  </a:lnTo>
                  <a:lnTo>
                    <a:pt x="31" y="16"/>
                  </a:lnTo>
                  <a:lnTo>
                    <a:pt x="32" y="16"/>
                  </a:lnTo>
                  <a:lnTo>
                    <a:pt x="32" y="17"/>
                  </a:lnTo>
                  <a:lnTo>
                    <a:pt x="33" y="18"/>
                  </a:lnTo>
                  <a:lnTo>
                    <a:pt x="34" y="19"/>
                  </a:lnTo>
                  <a:lnTo>
                    <a:pt x="35" y="19"/>
                  </a:lnTo>
                  <a:lnTo>
                    <a:pt x="35" y="18"/>
                  </a:lnTo>
                  <a:lnTo>
                    <a:pt x="35" y="17"/>
                  </a:lnTo>
                </a:path>
              </a:pathLst>
            </a:custGeom>
            <a:solidFill>
              <a:srgbClr val="D9A67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73" name="Freeform 151"/>
            <p:cNvSpPr>
              <a:spLocks/>
            </p:cNvSpPr>
            <p:nvPr/>
          </p:nvSpPr>
          <p:spPr bwMode="auto">
            <a:xfrm>
              <a:off x="3025" y="1878"/>
              <a:ext cx="17" cy="17"/>
            </a:xfrm>
            <a:custGeom>
              <a:avLst/>
              <a:gdLst>
                <a:gd name="T0" fmla="*/ 16 w 17"/>
                <a:gd name="T1" fmla="*/ 16 h 17"/>
                <a:gd name="T2" fmla="*/ 16 w 17"/>
                <a:gd name="T3" fmla="*/ 15 h 17"/>
                <a:gd name="T4" fmla="*/ 16 w 17"/>
                <a:gd name="T5" fmla="*/ 15 h 17"/>
                <a:gd name="T6" fmla="*/ 16 w 17"/>
                <a:gd name="T7" fmla="*/ 13 h 17"/>
                <a:gd name="T8" fmla="*/ 16 w 17"/>
                <a:gd name="T9" fmla="*/ 13 h 17"/>
                <a:gd name="T10" fmla="*/ 16 w 17"/>
                <a:gd name="T11" fmla="*/ 12 h 17"/>
                <a:gd name="T12" fmla="*/ 16 w 17"/>
                <a:gd name="T13" fmla="*/ 11 h 17"/>
                <a:gd name="T14" fmla="*/ 16 w 17"/>
                <a:gd name="T15" fmla="*/ 9 h 17"/>
                <a:gd name="T16" fmla="*/ 16 w 17"/>
                <a:gd name="T17" fmla="*/ 9 h 17"/>
                <a:gd name="T18" fmla="*/ 10 w 17"/>
                <a:gd name="T19" fmla="*/ 8 h 17"/>
                <a:gd name="T20" fmla="*/ 10 w 17"/>
                <a:gd name="T21" fmla="*/ 7 h 17"/>
                <a:gd name="T22" fmla="*/ 10 w 17"/>
                <a:gd name="T23" fmla="*/ 5 h 17"/>
                <a:gd name="T24" fmla="*/ 5 w 17"/>
                <a:gd name="T25" fmla="*/ 4 h 17"/>
                <a:gd name="T26" fmla="*/ 5 w 17"/>
                <a:gd name="T27" fmla="*/ 3 h 17"/>
                <a:gd name="T28" fmla="*/ 5 w 17"/>
                <a:gd name="T29" fmla="*/ 3 h 17"/>
                <a:gd name="T30" fmla="*/ 0 w 17"/>
                <a:gd name="T31" fmla="*/ 0 h 17"/>
                <a:gd name="T32" fmla="*/ 0 w 17"/>
                <a:gd name="T33" fmla="*/ 0 h 17"/>
                <a:gd name="T34" fmla="*/ 0 w 17"/>
                <a:gd name="T35" fmla="*/ 1 h 17"/>
                <a:gd name="T36" fmla="*/ 0 w 17"/>
                <a:gd name="T37" fmla="*/ 3 h 17"/>
                <a:gd name="T38" fmla="*/ 0 w 17"/>
                <a:gd name="T39" fmla="*/ 4 h 17"/>
                <a:gd name="T40" fmla="*/ 0 w 17"/>
                <a:gd name="T41" fmla="*/ 5 h 17"/>
                <a:gd name="T42" fmla="*/ 0 w 17"/>
                <a:gd name="T43" fmla="*/ 7 h 17"/>
                <a:gd name="T44" fmla="*/ 0 w 17"/>
                <a:gd name="T45" fmla="*/ 8 h 17"/>
                <a:gd name="T46" fmla="*/ 0 w 17"/>
                <a:gd name="T47" fmla="*/ 9 h 17"/>
                <a:gd name="T48" fmla="*/ 0 w 17"/>
                <a:gd name="T49" fmla="*/ 11 h 17"/>
                <a:gd name="T50" fmla="*/ 5 w 17"/>
                <a:gd name="T51" fmla="*/ 12 h 17"/>
                <a:gd name="T52" fmla="*/ 5 w 17"/>
                <a:gd name="T53" fmla="*/ 12 h 17"/>
                <a:gd name="T54" fmla="*/ 5 w 17"/>
                <a:gd name="T55" fmla="*/ 13 h 17"/>
                <a:gd name="T56" fmla="*/ 10 w 17"/>
                <a:gd name="T57" fmla="*/ 13 h 17"/>
                <a:gd name="T58" fmla="*/ 10 w 17"/>
                <a:gd name="T59" fmla="*/ 15 h 17"/>
                <a:gd name="T60" fmla="*/ 10 w 17"/>
                <a:gd name="T61" fmla="*/ 15 h 17"/>
                <a:gd name="T62" fmla="*/ 16 w 17"/>
                <a:gd name="T63" fmla="*/ 16 h 17"/>
                <a:gd name="T64" fmla="*/ 16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6" y="16"/>
                  </a:moveTo>
                  <a:lnTo>
                    <a:pt x="16" y="15"/>
                  </a:lnTo>
                  <a:lnTo>
                    <a:pt x="16" y="13"/>
                  </a:lnTo>
                  <a:lnTo>
                    <a:pt x="16" y="12"/>
                  </a:lnTo>
                  <a:lnTo>
                    <a:pt x="16" y="11"/>
                  </a:lnTo>
                  <a:lnTo>
                    <a:pt x="16" y="9"/>
                  </a:lnTo>
                  <a:lnTo>
                    <a:pt x="10" y="8"/>
                  </a:lnTo>
                  <a:lnTo>
                    <a:pt x="10" y="7"/>
                  </a:lnTo>
                  <a:lnTo>
                    <a:pt x="10" y="5"/>
                  </a:lnTo>
                  <a:lnTo>
                    <a:pt x="5" y="4"/>
                  </a:lnTo>
                  <a:lnTo>
                    <a:pt x="5" y="3"/>
                  </a:lnTo>
                  <a:lnTo>
                    <a:pt x="0" y="0"/>
                  </a:lnTo>
                  <a:lnTo>
                    <a:pt x="0" y="1"/>
                  </a:lnTo>
                  <a:lnTo>
                    <a:pt x="0" y="3"/>
                  </a:lnTo>
                  <a:lnTo>
                    <a:pt x="0" y="4"/>
                  </a:lnTo>
                  <a:lnTo>
                    <a:pt x="0" y="5"/>
                  </a:lnTo>
                  <a:lnTo>
                    <a:pt x="0" y="7"/>
                  </a:lnTo>
                  <a:lnTo>
                    <a:pt x="0" y="8"/>
                  </a:lnTo>
                  <a:lnTo>
                    <a:pt x="0" y="9"/>
                  </a:lnTo>
                  <a:lnTo>
                    <a:pt x="0" y="11"/>
                  </a:lnTo>
                  <a:lnTo>
                    <a:pt x="5" y="12"/>
                  </a:lnTo>
                  <a:lnTo>
                    <a:pt x="5" y="13"/>
                  </a:lnTo>
                  <a:lnTo>
                    <a:pt x="10" y="13"/>
                  </a:lnTo>
                  <a:lnTo>
                    <a:pt x="10" y="15"/>
                  </a:lnTo>
                  <a:lnTo>
                    <a:pt x="16"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74" name="Freeform 152"/>
            <p:cNvSpPr>
              <a:spLocks/>
            </p:cNvSpPr>
            <p:nvPr/>
          </p:nvSpPr>
          <p:spPr bwMode="auto">
            <a:xfrm>
              <a:off x="3031" y="1871"/>
              <a:ext cx="17" cy="17"/>
            </a:xfrm>
            <a:custGeom>
              <a:avLst/>
              <a:gdLst>
                <a:gd name="T0" fmla="*/ 3 w 17"/>
                <a:gd name="T1" fmla="*/ 16 h 17"/>
                <a:gd name="T2" fmla="*/ 5 w 17"/>
                <a:gd name="T3" fmla="*/ 16 h 17"/>
                <a:gd name="T4" fmla="*/ 5 w 17"/>
                <a:gd name="T5" fmla="*/ 14 h 17"/>
                <a:gd name="T6" fmla="*/ 5 w 17"/>
                <a:gd name="T7" fmla="*/ 13 h 17"/>
                <a:gd name="T8" fmla="*/ 5 w 17"/>
                <a:gd name="T9" fmla="*/ 13 h 17"/>
                <a:gd name="T10" fmla="*/ 5 w 17"/>
                <a:gd name="T11" fmla="*/ 11 h 17"/>
                <a:gd name="T12" fmla="*/ 8 w 17"/>
                <a:gd name="T13" fmla="*/ 10 h 17"/>
                <a:gd name="T14" fmla="*/ 8 w 17"/>
                <a:gd name="T15" fmla="*/ 10 h 17"/>
                <a:gd name="T16" fmla="*/ 8 w 17"/>
                <a:gd name="T17" fmla="*/ 8 h 17"/>
                <a:gd name="T18" fmla="*/ 8 w 17"/>
                <a:gd name="T19" fmla="*/ 7 h 17"/>
                <a:gd name="T20" fmla="*/ 11 w 17"/>
                <a:gd name="T21" fmla="*/ 7 h 17"/>
                <a:gd name="T22" fmla="*/ 11 w 17"/>
                <a:gd name="T23" fmla="*/ 6 h 17"/>
                <a:gd name="T24" fmla="*/ 13 w 17"/>
                <a:gd name="T25" fmla="*/ 4 h 17"/>
                <a:gd name="T26" fmla="*/ 13 w 17"/>
                <a:gd name="T27" fmla="*/ 3 h 17"/>
                <a:gd name="T28" fmla="*/ 13 w 17"/>
                <a:gd name="T29" fmla="*/ 1 h 17"/>
                <a:gd name="T30" fmla="*/ 16 w 17"/>
                <a:gd name="T31" fmla="*/ 1 h 17"/>
                <a:gd name="T32" fmla="*/ 16 w 17"/>
                <a:gd name="T33" fmla="*/ 0 h 17"/>
                <a:gd name="T34" fmla="*/ 13 w 17"/>
                <a:gd name="T35" fmla="*/ 0 h 17"/>
                <a:gd name="T36" fmla="*/ 13 w 17"/>
                <a:gd name="T37" fmla="*/ 0 h 17"/>
                <a:gd name="T38" fmla="*/ 11 w 17"/>
                <a:gd name="T39" fmla="*/ 0 h 17"/>
                <a:gd name="T40" fmla="*/ 11 w 17"/>
                <a:gd name="T41" fmla="*/ 0 h 17"/>
                <a:gd name="T42" fmla="*/ 8 w 17"/>
                <a:gd name="T43" fmla="*/ 0 h 17"/>
                <a:gd name="T44" fmla="*/ 8 w 17"/>
                <a:gd name="T45" fmla="*/ 0 h 17"/>
                <a:gd name="T46" fmla="*/ 5 w 17"/>
                <a:gd name="T47" fmla="*/ 0 h 17"/>
                <a:gd name="T48" fmla="*/ 5 w 17"/>
                <a:gd name="T49" fmla="*/ 1 h 17"/>
                <a:gd name="T50" fmla="*/ 5 w 17"/>
                <a:gd name="T51" fmla="*/ 1 h 17"/>
                <a:gd name="T52" fmla="*/ 5 w 17"/>
                <a:gd name="T53" fmla="*/ 1 h 17"/>
                <a:gd name="T54" fmla="*/ 5 w 17"/>
                <a:gd name="T55" fmla="*/ 3 h 17"/>
                <a:gd name="T56" fmla="*/ 5 w 17"/>
                <a:gd name="T57" fmla="*/ 3 h 17"/>
                <a:gd name="T58" fmla="*/ 5 w 17"/>
                <a:gd name="T59" fmla="*/ 3 h 17"/>
                <a:gd name="T60" fmla="*/ 5 w 17"/>
                <a:gd name="T61" fmla="*/ 4 h 17"/>
                <a:gd name="T62" fmla="*/ 5 w 17"/>
                <a:gd name="T63" fmla="*/ 4 h 17"/>
                <a:gd name="T64" fmla="*/ 5 w 17"/>
                <a:gd name="T65" fmla="*/ 4 h 17"/>
                <a:gd name="T66" fmla="*/ 5 w 17"/>
                <a:gd name="T67" fmla="*/ 6 h 17"/>
                <a:gd name="T68" fmla="*/ 5 w 17"/>
                <a:gd name="T69" fmla="*/ 6 h 17"/>
                <a:gd name="T70" fmla="*/ 3 w 17"/>
                <a:gd name="T71" fmla="*/ 7 h 17"/>
                <a:gd name="T72" fmla="*/ 3 w 17"/>
                <a:gd name="T73" fmla="*/ 7 h 17"/>
                <a:gd name="T74" fmla="*/ 3 w 17"/>
                <a:gd name="T75" fmla="*/ 8 h 17"/>
                <a:gd name="T76" fmla="*/ 3 w 17"/>
                <a:gd name="T77" fmla="*/ 8 h 17"/>
                <a:gd name="T78" fmla="*/ 0 w 17"/>
                <a:gd name="T79" fmla="*/ 10 h 17"/>
                <a:gd name="T80" fmla="*/ 0 w 17"/>
                <a:gd name="T81" fmla="*/ 10 h 17"/>
                <a:gd name="T82" fmla="*/ 0 w 17"/>
                <a:gd name="T83" fmla="*/ 11 h 17"/>
                <a:gd name="T84" fmla="*/ 0 w 17"/>
                <a:gd name="T85" fmla="*/ 11 h 17"/>
                <a:gd name="T86" fmla="*/ 3 w 17"/>
                <a:gd name="T87" fmla="*/ 13 h 17"/>
                <a:gd name="T88" fmla="*/ 3 w 17"/>
                <a:gd name="T89" fmla="*/ 13 h 17"/>
                <a:gd name="T90" fmla="*/ 3 w 17"/>
                <a:gd name="T91" fmla="*/ 14 h 17"/>
                <a:gd name="T92" fmla="*/ 3 w 17"/>
                <a:gd name="T93" fmla="*/ 14 h 17"/>
                <a:gd name="T94" fmla="*/ 3 w 17"/>
                <a:gd name="T95" fmla="*/ 16 h 17"/>
                <a:gd name="T96" fmla="*/ 3 w 17"/>
                <a:gd name="T97" fmla="*/ 1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17"/>
                <a:gd name="T149" fmla="*/ 17 w 17"/>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17">
                  <a:moveTo>
                    <a:pt x="3" y="16"/>
                  </a:moveTo>
                  <a:lnTo>
                    <a:pt x="5" y="16"/>
                  </a:lnTo>
                  <a:lnTo>
                    <a:pt x="5" y="14"/>
                  </a:lnTo>
                  <a:lnTo>
                    <a:pt x="5" y="13"/>
                  </a:lnTo>
                  <a:lnTo>
                    <a:pt x="5" y="11"/>
                  </a:lnTo>
                  <a:lnTo>
                    <a:pt x="8" y="10"/>
                  </a:lnTo>
                  <a:lnTo>
                    <a:pt x="8" y="8"/>
                  </a:lnTo>
                  <a:lnTo>
                    <a:pt x="8" y="7"/>
                  </a:lnTo>
                  <a:lnTo>
                    <a:pt x="11" y="7"/>
                  </a:lnTo>
                  <a:lnTo>
                    <a:pt x="11" y="6"/>
                  </a:lnTo>
                  <a:lnTo>
                    <a:pt x="13" y="4"/>
                  </a:lnTo>
                  <a:lnTo>
                    <a:pt x="13" y="3"/>
                  </a:lnTo>
                  <a:lnTo>
                    <a:pt x="13" y="1"/>
                  </a:lnTo>
                  <a:lnTo>
                    <a:pt x="16" y="1"/>
                  </a:lnTo>
                  <a:lnTo>
                    <a:pt x="16" y="0"/>
                  </a:lnTo>
                  <a:lnTo>
                    <a:pt x="13" y="0"/>
                  </a:lnTo>
                  <a:lnTo>
                    <a:pt x="11" y="0"/>
                  </a:lnTo>
                  <a:lnTo>
                    <a:pt x="8" y="0"/>
                  </a:lnTo>
                  <a:lnTo>
                    <a:pt x="5" y="0"/>
                  </a:lnTo>
                  <a:lnTo>
                    <a:pt x="5" y="1"/>
                  </a:lnTo>
                  <a:lnTo>
                    <a:pt x="5" y="3"/>
                  </a:lnTo>
                  <a:lnTo>
                    <a:pt x="5" y="4"/>
                  </a:lnTo>
                  <a:lnTo>
                    <a:pt x="5" y="6"/>
                  </a:lnTo>
                  <a:lnTo>
                    <a:pt x="3" y="7"/>
                  </a:lnTo>
                  <a:lnTo>
                    <a:pt x="3" y="8"/>
                  </a:lnTo>
                  <a:lnTo>
                    <a:pt x="0" y="10"/>
                  </a:lnTo>
                  <a:lnTo>
                    <a:pt x="0" y="11"/>
                  </a:lnTo>
                  <a:lnTo>
                    <a:pt x="3" y="13"/>
                  </a:lnTo>
                  <a:lnTo>
                    <a:pt x="3" y="14"/>
                  </a:lnTo>
                  <a:lnTo>
                    <a:pt x="3"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75" name="Freeform 153"/>
            <p:cNvSpPr>
              <a:spLocks/>
            </p:cNvSpPr>
            <p:nvPr/>
          </p:nvSpPr>
          <p:spPr bwMode="auto">
            <a:xfrm>
              <a:off x="3035" y="1838"/>
              <a:ext cx="22" cy="20"/>
            </a:xfrm>
            <a:custGeom>
              <a:avLst/>
              <a:gdLst>
                <a:gd name="T0" fmla="*/ 0 w 22"/>
                <a:gd name="T1" fmla="*/ 19 h 20"/>
                <a:gd name="T2" fmla="*/ 10 w 22"/>
                <a:gd name="T3" fmla="*/ 11 h 20"/>
                <a:gd name="T4" fmla="*/ 21 w 22"/>
                <a:gd name="T5" fmla="*/ 0 h 20"/>
                <a:gd name="T6" fmla="*/ 4 w 22"/>
                <a:gd name="T7" fmla="*/ 9 h 20"/>
                <a:gd name="T8" fmla="*/ 0 w 22"/>
                <a:gd name="T9" fmla="*/ 19 h 20"/>
                <a:gd name="T10" fmla="*/ 0 60000 65536"/>
                <a:gd name="T11" fmla="*/ 0 60000 65536"/>
                <a:gd name="T12" fmla="*/ 0 60000 65536"/>
                <a:gd name="T13" fmla="*/ 0 60000 65536"/>
                <a:gd name="T14" fmla="*/ 0 60000 65536"/>
                <a:gd name="T15" fmla="*/ 0 w 22"/>
                <a:gd name="T16" fmla="*/ 0 h 20"/>
                <a:gd name="T17" fmla="*/ 22 w 22"/>
                <a:gd name="T18" fmla="*/ 20 h 20"/>
              </a:gdLst>
              <a:ahLst/>
              <a:cxnLst>
                <a:cxn ang="T10">
                  <a:pos x="T0" y="T1"/>
                </a:cxn>
                <a:cxn ang="T11">
                  <a:pos x="T2" y="T3"/>
                </a:cxn>
                <a:cxn ang="T12">
                  <a:pos x="T4" y="T5"/>
                </a:cxn>
                <a:cxn ang="T13">
                  <a:pos x="T6" y="T7"/>
                </a:cxn>
                <a:cxn ang="T14">
                  <a:pos x="T8" y="T9"/>
                </a:cxn>
              </a:cxnLst>
              <a:rect l="T15" t="T16" r="T17" b="T18"/>
              <a:pathLst>
                <a:path w="22" h="20">
                  <a:moveTo>
                    <a:pt x="0" y="19"/>
                  </a:moveTo>
                  <a:lnTo>
                    <a:pt x="10" y="11"/>
                  </a:lnTo>
                  <a:lnTo>
                    <a:pt x="21" y="0"/>
                  </a:lnTo>
                  <a:lnTo>
                    <a:pt x="4" y="9"/>
                  </a:lnTo>
                  <a:lnTo>
                    <a:pt x="0" y="19"/>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76" name="Freeform 154"/>
            <p:cNvSpPr>
              <a:spLocks/>
            </p:cNvSpPr>
            <p:nvPr/>
          </p:nvSpPr>
          <p:spPr bwMode="auto">
            <a:xfrm>
              <a:off x="3164" y="1778"/>
              <a:ext cx="37" cy="129"/>
            </a:xfrm>
            <a:custGeom>
              <a:avLst/>
              <a:gdLst>
                <a:gd name="T0" fmla="*/ 1 w 37"/>
                <a:gd name="T1" fmla="*/ 128 h 129"/>
                <a:gd name="T2" fmla="*/ 3 w 37"/>
                <a:gd name="T3" fmla="*/ 116 h 129"/>
                <a:gd name="T4" fmla="*/ 11 w 37"/>
                <a:gd name="T5" fmla="*/ 95 h 129"/>
                <a:gd name="T6" fmla="*/ 19 w 37"/>
                <a:gd name="T7" fmla="*/ 73 h 129"/>
                <a:gd name="T8" fmla="*/ 27 w 37"/>
                <a:gd name="T9" fmla="*/ 41 h 129"/>
                <a:gd name="T10" fmla="*/ 36 w 37"/>
                <a:gd name="T11" fmla="*/ 9 h 129"/>
                <a:gd name="T12" fmla="*/ 36 w 37"/>
                <a:gd name="T13" fmla="*/ 0 h 129"/>
                <a:gd name="T14" fmla="*/ 25 w 37"/>
                <a:gd name="T15" fmla="*/ 39 h 129"/>
                <a:gd name="T16" fmla="*/ 17 w 37"/>
                <a:gd name="T17" fmla="*/ 72 h 129"/>
                <a:gd name="T18" fmla="*/ 9 w 37"/>
                <a:gd name="T19" fmla="*/ 94 h 129"/>
                <a:gd name="T20" fmla="*/ 0 w 37"/>
                <a:gd name="T21" fmla="*/ 115 h 129"/>
                <a:gd name="T22" fmla="*/ 0 w 37"/>
                <a:gd name="T23" fmla="*/ 128 h 129"/>
                <a:gd name="T24" fmla="*/ 1 w 37"/>
                <a:gd name="T25" fmla="*/ 12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29"/>
                <a:gd name="T41" fmla="*/ 37 w 37"/>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29">
                  <a:moveTo>
                    <a:pt x="1" y="128"/>
                  </a:moveTo>
                  <a:lnTo>
                    <a:pt x="3" y="116"/>
                  </a:lnTo>
                  <a:lnTo>
                    <a:pt x="11" y="95"/>
                  </a:lnTo>
                  <a:lnTo>
                    <a:pt x="19" y="73"/>
                  </a:lnTo>
                  <a:lnTo>
                    <a:pt x="27" y="41"/>
                  </a:lnTo>
                  <a:lnTo>
                    <a:pt x="36" y="9"/>
                  </a:lnTo>
                  <a:lnTo>
                    <a:pt x="36" y="0"/>
                  </a:lnTo>
                  <a:lnTo>
                    <a:pt x="25" y="39"/>
                  </a:lnTo>
                  <a:lnTo>
                    <a:pt x="17" y="72"/>
                  </a:lnTo>
                  <a:lnTo>
                    <a:pt x="9" y="94"/>
                  </a:lnTo>
                  <a:lnTo>
                    <a:pt x="0" y="115"/>
                  </a:lnTo>
                  <a:lnTo>
                    <a:pt x="0" y="128"/>
                  </a:lnTo>
                  <a:lnTo>
                    <a:pt x="1" y="128"/>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77" name="Freeform 155"/>
            <p:cNvSpPr>
              <a:spLocks/>
            </p:cNvSpPr>
            <p:nvPr/>
          </p:nvSpPr>
          <p:spPr bwMode="auto">
            <a:xfrm>
              <a:off x="3153" y="1918"/>
              <a:ext cx="17" cy="17"/>
            </a:xfrm>
            <a:custGeom>
              <a:avLst/>
              <a:gdLst>
                <a:gd name="T0" fmla="*/ 16 w 17"/>
                <a:gd name="T1" fmla="*/ 2 h 17"/>
                <a:gd name="T2" fmla="*/ 12 w 17"/>
                <a:gd name="T3" fmla="*/ 8 h 17"/>
                <a:gd name="T4" fmla="*/ 2 w 17"/>
                <a:gd name="T5" fmla="*/ 16 h 17"/>
                <a:gd name="T6" fmla="*/ 0 w 17"/>
                <a:gd name="T7" fmla="*/ 12 h 17"/>
                <a:gd name="T8" fmla="*/ 8 w 17"/>
                <a:gd name="T9" fmla="*/ 6 h 17"/>
                <a:gd name="T10" fmla="*/ 12 w 17"/>
                <a:gd name="T11" fmla="*/ 0 h 17"/>
                <a:gd name="T12" fmla="*/ 16 w 17"/>
                <a:gd name="T13" fmla="*/ 2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2"/>
                  </a:moveTo>
                  <a:lnTo>
                    <a:pt x="12" y="8"/>
                  </a:lnTo>
                  <a:lnTo>
                    <a:pt x="2" y="16"/>
                  </a:lnTo>
                  <a:lnTo>
                    <a:pt x="0" y="12"/>
                  </a:lnTo>
                  <a:lnTo>
                    <a:pt x="8" y="6"/>
                  </a:lnTo>
                  <a:lnTo>
                    <a:pt x="12" y="0"/>
                  </a:lnTo>
                  <a:lnTo>
                    <a:pt x="16" y="2"/>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78" name="Freeform 156"/>
            <p:cNvSpPr>
              <a:spLocks/>
            </p:cNvSpPr>
            <p:nvPr/>
          </p:nvSpPr>
          <p:spPr bwMode="auto">
            <a:xfrm>
              <a:off x="3139" y="1926"/>
              <a:ext cx="17" cy="17"/>
            </a:xfrm>
            <a:custGeom>
              <a:avLst/>
              <a:gdLst>
                <a:gd name="T0" fmla="*/ 16 w 17"/>
                <a:gd name="T1" fmla="*/ 1 h 17"/>
                <a:gd name="T2" fmla="*/ 11 w 17"/>
                <a:gd name="T3" fmla="*/ 8 h 17"/>
                <a:gd name="T4" fmla="*/ 9 w 17"/>
                <a:gd name="T5" fmla="*/ 9 h 17"/>
                <a:gd name="T6" fmla="*/ 5 w 17"/>
                <a:gd name="T7" fmla="*/ 11 h 17"/>
                <a:gd name="T8" fmla="*/ 2 w 17"/>
                <a:gd name="T9" fmla="*/ 16 h 17"/>
                <a:gd name="T10" fmla="*/ 0 w 17"/>
                <a:gd name="T11" fmla="*/ 16 h 17"/>
                <a:gd name="T12" fmla="*/ 3 w 17"/>
                <a:gd name="T13" fmla="*/ 11 h 17"/>
                <a:gd name="T14" fmla="*/ 9 w 17"/>
                <a:gd name="T15" fmla="*/ 7 h 17"/>
                <a:gd name="T16" fmla="*/ 11 w 17"/>
                <a:gd name="T17" fmla="*/ 5 h 17"/>
                <a:gd name="T18" fmla="*/ 14 w 17"/>
                <a:gd name="T19" fmla="*/ 0 h 17"/>
                <a:gd name="T20" fmla="*/ 16 w 17"/>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1"/>
                  </a:moveTo>
                  <a:lnTo>
                    <a:pt x="11" y="8"/>
                  </a:lnTo>
                  <a:lnTo>
                    <a:pt x="9" y="9"/>
                  </a:lnTo>
                  <a:lnTo>
                    <a:pt x="5" y="11"/>
                  </a:lnTo>
                  <a:lnTo>
                    <a:pt x="2" y="16"/>
                  </a:lnTo>
                  <a:lnTo>
                    <a:pt x="0" y="16"/>
                  </a:lnTo>
                  <a:lnTo>
                    <a:pt x="3" y="11"/>
                  </a:lnTo>
                  <a:lnTo>
                    <a:pt x="9" y="7"/>
                  </a:lnTo>
                  <a:lnTo>
                    <a:pt x="11" y="5"/>
                  </a:lnTo>
                  <a:lnTo>
                    <a:pt x="14" y="0"/>
                  </a:lnTo>
                  <a:lnTo>
                    <a:pt x="16" y="1"/>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79" name="Freeform 157"/>
            <p:cNvSpPr>
              <a:spLocks/>
            </p:cNvSpPr>
            <p:nvPr/>
          </p:nvSpPr>
          <p:spPr bwMode="auto">
            <a:xfrm>
              <a:off x="3228" y="1705"/>
              <a:ext cx="17" cy="17"/>
            </a:xfrm>
            <a:custGeom>
              <a:avLst/>
              <a:gdLst>
                <a:gd name="T0" fmla="*/ 3 w 17"/>
                <a:gd name="T1" fmla="*/ 16 h 17"/>
                <a:gd name="T2" fmla="*/ 16 w 17"/>
                <a:gd name="T3" fmla="*/ 5 h 17"/>
                <a:gd name="T4" fmla="*/ 14 w 17"/>
                <a:gd name="T5" fmla="*/ 0 h 17"/>
                <a:gd name="T6" fmla="*/ 0 w 17"/>
                <a:gd name="T7" fmla="*/ 10 h 17"/>
                <a:gd name="T8" fmla="*/ 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16" y="5"/>
                  </a:lnTo>
                  <a:lnTo>
                    <a:pt x="14" y="0"/>
                  </a:lnTo>
                  <a:lnTo>
                    <a:pt x="0" y="10"/>
                  </a:lnTo>
                  <a:lnTo>
                    <a:pt x="3"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80" name="Freeform 158"/>
            <p:cNvSpPr>
              <a:spLocks/>
            </p:cNvSpPr>
            <p:nvPr/>
          </p:nvSpPr>
          <p:spPr bwMode="auto">
            <a:xfrm>
              <a:off x="3195" y="1735"/>
              <a:ext cx="17" cy="17"/>
            </a:xfrm>
            <a:custGeom>
              <a:avLst/>
              <a:gdLst>
                <a:gd name="T0" fmla="*/ 0 w 17"/>
                <a:gd name="T1" fmla="*/ 16 h 17"/>
                <a:gd name="T2" fmla="*/ 16 w 17"/>
                <a:gd name="T3" fmla="*/ 15 h 17"/>
                <a:gd name="T4" fmla="*/ 12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5"/>
                  </a:lnTo>
                  <a:lnTo>
                    <a:pt x="12" y="0"/>
                  </a:lnTo>
                  <a:lnTo>
                    <a:pt x="0"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81" name="Freeform 159"/>
            <p:cNvSpPr>
              <a:spLocks/>
            </p:cNvSpPr>
            <p:nvPr/>
          </p:nvSpPr>
          <p:spPr bwMode="auto">
            <a:xfrm>
              <a:off x="3201" y="1754"/>
              <a:ext cx="17" cy="17"/>
            </a:xfrm>
            <a:custGeom>
              <a:avLst/>
              <a:gdLst>
                <a:gd name="T0" fmla="*/ 16 w 17"/>
                <a:gd name="T1" fmla="*/ 16 h 17"/>
                <a:gd name="T2" fmla="*/ 16 w 17"/>
                <a:gd name="T3" fmla="*/ 0 h 17"/>
                <a:gd name="T4" fmla="*/ 0 w 17"/>
                <a:gd name="T5" fmla="*/ 3 h 17"/>
                <a:gd name="T6" fmla="*/ 0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3"/>
                  </a:lnTo>
                  <a:lnTo>
                    <a:pt x="0" y="12"/>
                  </a:lnTo>
                  <a:lnTo>
                    <a:pt x="16"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82" name="Freeform 160"/>
            <p:cNvSpPr>
              <a:spLocks/>
            </p:cNvSpPr>
            <p:nvPr/>
          </p:nvSpPr>
          <p:spPr bwMode="auto">
            <a:xfrm>
              <a:off x="3176" y="1698"/>
              <a:ext cx="45" cy="17"/>
            </a:xfrm>
            <a:custGeom>
              <a:avLst/>
              <a:gdLst>
                <a:gd name="T0" fmla="*/ 42 w 45"/>
                <a:gd name="T1" fmla="*/ 9 h 17"/>
                <a:gd name="T2" fmla="*/ 33 w 45"/>
                <a:gd name="T3" fmla="*/ 0 h 17"/>
                <a:gd name="T4" fmla="*/ 21 w 45"/>
                <a:gd name="T5" fmla="*/ 0 h 17"/>
                <a:gd name="T6" fmla="*/ 0 w 45"/>
                <a:gd name="T7" fmla="*/ 7 h 17"/>
                <a:gd name="T8" fmla="*/ 0 w 45"/>
                <a:gd name="T9" fmla="*/ 8 h 17"/>
                <a:gd name="T10" fmla="*/ 44 w 45"/>
                <a:gd name="T11" fmla="*/ 16 h 17"/>
                <a:gd name="T12" fmla="*/ 42 w 45"/>
                <a:gd name="T13" fmla="*/ 9 h 17"/>
                <a:gd name="T14" fmla="*/ 0 60000 65536"/>
                <a:gd name="T15" fmla="*/ 0 60000 65536"/>
                <a:gd name="T16" fmla="*/ 0 60000 65536"/>
                <a:gd name="T17" fmla="*/ 0 60000 65536"/>
                <a:gd name="T18" fmla="*/ 0 60000 65536"/>
                <a:gd name="T19" fmla="*/ 0 60000 65536"/>
                <a:gd name="T20" fmla="*/ 0 60000 65536"/>
                <a:gd name="T21" fmla="*/ 0 w 45"/>
                <a:gd name="T22" fmla="*/ 0 h 17"/>
                <a:gd name="T23" fmla="*/ 45 w 4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7">
                  <a:moveTo>
                    <a:pt x="42" y="9"/>
                  </a:moveTo>
                  <a:lnTo>
                    <a:pt x="33" y="0"/>
                  </a:lnTo>
                  <a:lnTo>
                    <a:pt x="21" y="0"/>
                  </a:lnTo>
                  <a:lnTo>
                    <a:pt x="0" y="7"/>
                  </a:lnTo>
                  <a:lnTo>
                    <a:pt x="0" y="8"/>
                  </a:lnTo>
                  <a:lnTo>
                    <a:pt x="44" y="16"/>
                  </a:lnTo>
                  <a:lnTo>
                    <a:pt x="42" y="9"/>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83" name="Freeform 161"/>
            <p:cNvSpPr>
              <a:spLocks/>
            </p:cNvSpPr>
            <p:nvPr/>
          </p:nvSpPr>
          <p:spPr bwMode="auto">
            <a:xfrm>
              <a:off x="3193" y="1714"/>
              <a:ext cx="17" cy="17"/>
            </a:xfrm>
            <a:custGeom>
              <a:avLst/>
              <a:gdLst>
                <a:gd name="T0" fmla="*/ 16 w 17"/>
                <a:gd name="T1" fmla="*/ 16 h 17"/>
                <a:gd name="T2" fmla="*/ 16 w 17"/>
                <a:gd name="T3" fmla="*/ 0 h 17"/>
                <a:gd name="T4" fmla="*/ 0 w 17"/>
                <a:gd name="T5" fmla="*/ 13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13"/>
                  </a:lnTo>
                  <a:lnTo>
                    <a:pt x="16"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84" name="Freeform 162"/>
            <p:cNvSpPr>
              <a:spLocks/>
            </p:cNvSpPr>
            <p:nvPr/>
          </p:nvSpPr>
          <p:spPr bwMode="auto">
            <a:xfrm>
              <a:off x="3189" y="1712"/>
              <a:ext cx="17" cy="17"/>
            </a:xfrm>
            <a:custGeom>
              <a:avLst/>
              <a:gdLst>
                <a:gd name="T0" fmla="*/ 6 w 17"/>
                <a:gd name="T1" fmla="*/ 16 h 17"/>
                <a:gd name="T2" fmla="*/ 16 w 17"/>
                <a:gd name="T3" fmla="*/ 2 h 17"/>
                <a:gd name="T4" fmla="*/ 3 w 17"/>
                <a:gd name="T5" fmla="*/ 0 h 17"/>
                <a:gd name="T6" fmla="*/ 0 w 17"/>
                <a:gd name="T7" fmla="*/ 6 h 17"/>
                <a:gd name="T8" fmla="*/ 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16" y="2"/>
                  </a:lnTo>
                  <a:lnTo>
                    <a:pt x="3" y="0"/>
                  </a:lnTo>
                  <a:lnTo>
                    <a:pt x="0" y="6"/>
                  </a:lnTo>
                  <a:lnTo>
                    <a:pt x="6"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85" name="Freeform 163"/>
            <p:cNvSpPr>
              <a:spLocks/>
            </p:cNvSpPr>
            <p:nvPr/>
          </p:nvSpPr>
          <p:spPr bwMode="auto">
            <a:xfrm>
              <a:off x="3213" y="1715"/>
              <a:ext cx="17" cy="17"/>
            </a:xfrm>
            <a:custGeom>
              <a:avLst/>
              <a:gdLst>
                <a:gd name="T0" fmla="*/ 9 w 17"/>
                <a:gd name="T1" fmla="*/ 13 h 17"/>
                <a:gd name="T2" fmla="*/ 16 w 17"/>
                <a:gd name="T3" fmla="*/ 0 h 17"/>
                <a:gd name="T4" fmla="*/ 3 w 17"/>
                <a:gd name="T5" fmla="*/ 0 h 17"/>
                <a:gd name="T6" fmla="*/ 0 w 17"/>
                <a:gd name="T7" fmla="*/ 16 h 17"/>
                <a:gd name="T8" fmla="*/ 9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3"/>
                  </a:moveTo>
                  <a:lnTo>
                    <a:pt x="16" y="0"/>
                  </a:lnTo>
                  <a:lnTo>
                    <a:pt x="3" y="0"/>
                  </a:lnTo>
                  <a:lnTo>
                    <a:pt x="0" y="16"/>
                  </a:lnTo>
                  <a:lnTo>
                    <a:pt x="9" y="13"/>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86" name="Freeform 164"/>
            <p:cNvSpPr>
              <a:spLocks/>
            </p:cNvSpPr>
            <p:nvPr/>
          </p:nvSpPr>
          <p:spPr bwMode="auto">
            <a:xfrm>
              <a:off x="3199" y="1913"/>
              <a:ext cx="24" cy="18"/>
            </a:xfrm>
            <a:custGeom>
              <a:avLst/>
              <a:gdLst>
                <a:gd name="T0" fmla="*/ 22 w 24"/>
                <a:gd name="T1" fmla="*/ 0 h 18"/>
                <a:gd name="T2" fmla="*/ 23 w 24"/>
                <a:gd name="T3" fmla="*/ 2 h 18"/>
                <a:gd name="T4" fmla="*/ 0 w 24"/>
                <a:gd name="T5" fmla="*/ 17 h 18"/>
                <a:gd name="T6" fmla="*/ 0 w 24"/>
                <a:gd name="T7" fmla="*/ 14 h 18"/>
                <a:gd name="T8" fmla="*/ 22 w 24"/>
                <a:gd name="T9" fmla="*/ 0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22" y="0"/>
                  </a:moveTo>
                  <a:lnTo>
                    <a:pt x="23" y="2"/>
                  </a:lnTo>
                  <a:lnTo>
                    <a:pt x="0" y="17"/>
                  </a:lnTo>
                  <a:lnTo>
                    <a:pt x="0" y="14"/>
                  </a:lnTo>
                  <a:lnTo>
                    <a:pt x="22" y="0"/>
                  </a:lnTo>
                </a:path>
              </a:pathLst>
            </a:custGeom>
            <a:solidFill>
              <a:srgbClr val="33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87" name="Freeform 165"/>
            <p:cNvSpPr>
              <a:spLocks/>
            </p:cNvSpPr>
            <p:nvPr/>
          </p:nvSpPr>
          <p:spPr bwMode="auto">
            <a:xfrm>
              <a:off x="3099" y="2179"/>
              <a:ext cx="24" cy="17"/>
            </a:xfrm>
            <a:custGeom>
              <a:avLst/>
              <a:gdLst>
                <a:gd name="T0" fmla="*/ 23 w 24"/>
                <a:gd name="T1" fmla="*/ 16 h 17"/>
                <a:gd name="T2" fmla="*/ 21 w 24"/>
                <a:gd name="T3" fmla="*/ 15 h 17"/>
                <a:gd name="T4" fmla="*/ 18 w 24"/>
                <a:gd name="T5" fmla="*/ 13 h 17"/>
                <a:gd name="T6" fmla="*/ 15 w 24"/>
                <a:gd name="T7" fmla="*/ 11 h 17"/>
                <a:gd name="T8" fmla="*/ 12 w 24"/>
                <a:gd name="T9" fmla="*/ 8 h 17"/>
                <a:gd name="T10" fmla="*/ 9 w 24"/>
                <a:gd name="T11" fmla="*/ 6 h 17"/>
                <a:gd name="T12" fmla="*/ 6 w 24"/>
                <a:gd name="T13" fmla="*/ 4 h 17"/>
                <a:gd name="T14" fmla="*/ 3 w 24"/>
                <a:gd name="T15" fmla="*/ 2 h 17"/>
                <a:gd name="T16" fmla="*/ 0 w 24"/>
                <a:gd name="T17" fmla="*/ 0 h 17"/>
                <a:gd name="T18" fmla="*/ 2 w 24"/>
                <a:gd name="T19" fmla="*/ 2 h 17"/>
                <a:gd name="T20" fmla="*/ 4 w 24"/>
                <a:gd name="T21" fmla="*/ 4 h 17"/>
                <a:gd name="T22" fmla="*/ 6 w 24"/>
                <a:gd name="T23" fmla="*/ 6 h 17"/>
                <a:gd name="T24" fmla="*/ 8 w 24"/>
                <a:gd name="T25" fmla="*/ 8 h 17"/>
                <a:gd name="T26" fmla="*/ 10 w 24"/>
                <a:gd name="T27" fmla="*/ 9 h 17"/>
                <a:gd name="T28" fmla="*/ 11 w 24"/>
                <a:gd name="T29" fmla="*/ 11 h 17"/>
                <a:gd name="T30" fmla="*/ 13 w 24"/>
                <a:gd name="T31" fmla="*/ 13 h 17"/>
                <a:gd name="T32" fmla="*/ 15 w 24"/>
                <a:gd name="T33" fmla="*/ 15 h 17"/>
                <a:gd name="T34" fmla="*/ 16 w 24"/>
                <a:gd name="T35" fmla="*/ 15 h 17"/>
                <a:gd name="T36" fmla="*/ 17 w 24"/>
                <a:gd name="T37" fmla="*/ 15 h 17"/>
                <a:gd name="T38" fmla="*/ 18 w 24"/>
                <a:gd name="T39" fmla="*/ 15 h 17"/>
                <a:gd name="T40" fmla="*/ 19 w 24"/>
                <a:gd name="T41" fmla="*/ 15 h 17"/>
                <a:gd name="T42" fmla="*/ 20 w 24"/>
                <a:gd name="T43" fmla="*/ 16 h 17"/>
                <a:gd name="T44" fmla="*/ 21 w 24"/>
                <a:gd name="T45" fmla="*/ 16 h 17"/>
                <a:gd name="T46" fmla="*/ 22 w 24"/>
                <a:gd name="T47" fmla="*/ 16 h 17"/>
                <a:gd name="T48" fmla="*/ 23 w 24"/>
                <a:gd name="T49" fmla="*/ 1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17"/>
                <a:gd name="T77" fmla="*/ 24 w 24"/>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17">
                  <a:moveTo>
                    <a:pt x="23" y="16"/>
                  </a:moveTo>
                  <a:lnTo>
                    <a:pt x="21" y="15"/>
                  </a:lnTo>
                  <a:lnTo>
                    <a:pt x="18" y="13"/>
                  </a:lnTo>
                  <a:lnTo>
                    <a:pt x="15" y="11"/>
                  </a:lnTo>
                  <a:lnTo>
                    <a:pt x="12" y="8"/>
                  </a:lnTo>
                  <a:lnTo>
                    <a:pt x="9" y="6"/>
                  </a:lnTo>
                  <a:lnTo>
                    <a:pt x="6" y="4"/>
                  </a:lnTo>
                  <a:lnTo>
                    <a:pt x="3" y="2"/>
                  </a:lnTo>
                  <a:lnTo>
                    <a:pt x="0" y="0"/>
                  </a:lnTo>
                  <a:lnTo>
                    <a:pt x="2" y="2"/>
                  </a:lnTo>
                  <a:lnTo>
                    <a:pt x="4" y="4"/>
                  </a:lnTo>
                  <a:lnTo>
                    <a:pt x="6" y="6"/>
                  </a:lnTo>
                  <a:lnTo>
                    <a:pt x="8" y="8"/>
                  </a:lnTo>
                  <a:lnTo>
                    <a:pt x="10" y="9"/>
                  </a:lnTo>
                  <a:lnTo>
                    <a:pt x="11" y="11"/>
                  </a:lnTo>
                  <a:lnTo>
                    <a:pt x="13" y="13"/>
                  </a:lnTo>
                  <a:lnTo>
                    <a:pt x="15" y="15"/>
                  </a:lnTo>
                  <a:lnTo>
                    <a:pt x="16" y="15"/>
                  </a:lnTo>
                  <a:lnTo>
                    <a:pt x="17" y="15"/>
                  </a:lnTo>
                  <a:lnTo>
                    <a:pt x="18" y="15"/>
                  </a:lnTo>
                  <a:lnTo>
                    <a:pt x="19" y="15"/>
                  </a:lnTo>
                  <a:lnTo>
                    <a:pt x="20" y="16"/>
                  </a:lnTo>
                  <a:lnTo>
                    <a:pt x="21" y="16"/>
                  </a:lnTo>
                  <a:lnTo>
                    <a:pt x="22" y="16"/>
                  </a:lnTo>
                  <a:lnTo>
                    <a:pt x="23"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88" name="Freeform 166"/>
            <p:cNvSpPr>
              <a:spLocks/>
            </p:cNvSpPr>
            <p:nvPr/>
          </p:nvSpPr>
          <p:spPr bwMode="auto">
            <a:xfrm>
              <a:off x="3035" y="2111"/>
              <a:ext cx="17" cy="32"/>
            </a:xfrm>
            <a:custGeom>
              <a:avLst/>
              <a:gdLst>
                <a:gd name="T0" fmla="*/ 16 w 17"/>
                <a:gd name="T1" fmla="*/ 0 h 32"/>
                <a:gd name="T2" fmla="*/ 10 w 17"/>
                <a:gd name="T3" fmla="*/ 0 h 32"/>
                <a:gd name="T4" fmla="*/ 0 w 17"/>
                <a:gd name="T5" fmla="*/ 14 h 32"/>
                <a:gd name="T6" fmla="*/ 16 w 17"/>
                <a:gd name="T7" fmla="*/ 31 h 32"/>
                <a:gd name="T8" fmla="*/ 8 w 17"/>
                <a:gd name="T9" fmla="*/ 11 h 32"/>
                <a:gd name="T10" fmla="*/ 16 w 17"/>
                <a:gd name="T11" fmla="*/ 0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16" y="0"/>
                  </a:moveTo>
                  <a:lnTo>
                    <a:pt x="10" y="0"/>
                  </a:lnTo>
                  <a:lnTo>
                    <a:pt x="0" y="14"/>
                  </a:lnTo>
                  <a:lnTo>
                    <a:pt x="16" y="31"/>
                  </a:lnTo>
                  <a:lnTo>
                    <a:pt x="8" y="11"/>
                  </a:lnTo>
                  <a:lnTo>
                    <a:pt x="16" y="0"/>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89" name="Freeform 167"/>
            <p:cNvSpPr>
              <a:spLocks/>
            </p:cNvSpPr>
            <p:nvPr/>
          </p:nvSpPr>
          <p:spPr bwMode="auto">
            <a:xfrm>
              <a:off x="3100" y="2050"/>
              <a:ext cx="19" cy="48"/>
            </a:xfrm>
            <a:custGeom>
              <a:avLst/>
              <a:gdLst>
                <a:gd name="T0" fmla="*/ 18 w 19"/>
                <a:gd name="T1" fmla="*/ 0 h 48"/>
                <a:gd name="T2" fmla="*/ 15 w 19"/>
                <a:gd name="T3" fmla="*/ 6 h 48"/>
                <a:gd name="T4" fmla="*/ 14 w 19"/>
                <a:gd name="T5" fmla="*/ 12 h 48"/>
                <a:gd name="T6" fmla="*/ 12 w 19"/>
                <a:gd name="T7" fmla="*/ 18 h 48"/>
                <a:gd name="T8" fmla="*/ 10 w 19"/>
                <a:gd name="T9" fmla="*/ 23 h 48"/>
                <a:gd name="T10" fmla="*/ 8 w 19"/>
                <a:gd name="T11" fmla="*/ 29 h 48"/>
                <a:gd name="T12" fmla="*/ 5 w 19"/>
                <a:gd name="T13" fmla="*/ 35 h 48"/>
                <a:gd name="T14" fmla="*/ 3 w 19"/>
                <a:gd name="T15" fmla="*/ 41 h 48"/>
                <a:gd name="T16" fmla="*/ 0 w 19"/>
                <a:gd name="T17" fmla="*/ 47 h 48"/>
                <a:gd name="T18" fmla="*/ 0 w 19"/>
                <a:gd name="T19" fmla="*/ 46 h 48"/>
                <a:gd name="T20" fmla="*/ 0 w 19"/>
                <a:gd name="T21" fmla="*/ 45 h 48"/>
                <a:gd name="T22" fmla="*/ 0 w 19"/>
                <a:gd name="T23" fmla="*/ 45 h 48"/>
                <a:gd name="T24" fmla="*/ 0 w 19"/>
                <a:gd name="T25" fmla="*/ 44 h 48"/>
                <a:gd name="T26" fmla="*/ 0 w 19"/>
                <a:gd name="T27" fmla="*/ 43 h 48"/>
                <a:gd name="T28" fmla="*/ 0 w 19"/>
                <a:gd name="T29" fmla="*/ 42 h 48"/>
                <a:gd name="T30" fmla="*/ 0 w 19"/>
                <a:gd name="T31" fmla="*/ 42 h 48"/>
                <a:gd name="T32" fmla="*/ 0 w 19"/>
                <a:gd name="T33" fmla="*/ 41 h 48"/>
                <a:gd name="T34" fmla="*/ 0 w 19"/>
                <a:gd name="T35" fmla="*/ 39 h 48"/>
                <a:gd name="T36" fmla="*/ 0 w 19"/>
                <a:gd name="T37" fmla="*/ 37 h 48"/>
                <a:gd name="T38" fmla="*/ 1 w 19"/>
                <a:gd name="T39" fmla="*/ 36 h 48"/>
                <a:gd name="T40" fmla="*/ 1 w 19"/>
                <a:gd name="T41" fmla="*/ 34 h 48"/>
                <a:gd name="T42" fmla="*/ 2 w 19"/>
                <a:gd name="T43" fmla="*/ 32 h 48"/>
                <a:gd name="T44" fmla="*/ 3 w 19"/>
                <a:gd name="T45" fmla="*/ 30 h 48"/>
                <a:gd name="T46" fmla="*/ 3 w 19"/>
                <a:gd name="T47" fmla="*/ 29 h 48"/>
                <a:gd name="T48" fmla="*/ 3 w 19"/>
                <a:gd name="T49" fmla="*/ 27 h 48"/>
                <a:gd name="T50" fmla="*/ 5 w 19"/>
                <a:gd name="T51" fmla="*/ 23 h 48"/>
                <a:gd name="T52" fmla="*/ 7 w 19"/>
                <a:gd name="T53" fmla="*/ 20 h 48"/>
                <a:gd name="T54" fmla="*/ 9 w 19"/>
                <a:gd name="T55" fmla="*/ 16 h 48"/>
                <a:gd name="T56" fmla="*/ 10 w 19"/>
                <a:gd name="T57" fmla="*/ 13 h 48"/>
                <a:gd name="T58" fmla="*/ 13 w 19"/>
                <a:gd name="T59" fmla="*/ 10 h 48"/>
                <a:gd name="T60" fmla="*/ 14 w 19"/>
                <a:gd name="T61" fmla="*/ 7 h 48"/>
                <a:gd name="T62" fmla="*/ 16 w 19"/>
                <a:gd name="T63" fmla="*/ 3 h 48"/>
                <a:gd name="T64" fmla="*/ 18 w 19"/>
                <a:gd name="T65" fmla="*/ 0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8"/>
                <a:gd name="T101" fmla="*/ 19 w 19"/>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8">
                  <a:moveTo>
                    <a:pt x="18" y="0"/>
                  </a:moveTo>
                  <a:lnTo>
                    <a:pt x="15" y="6"/>
                  </a:lnTo>
                  <a:lnTo>
                    <a:pt x="14" y="12"/>
                  </a:lnTo>
                  <a:lnTo>
                    <a:pt x="12" y="18"/>
                  </a:lnTo>
                  <a:lnTo>
                    <a:pt x="10" y="23"/>
                  </a:lnTo>
                  <a:lnTo>
                    <a:pt x="8" y="29"/>
                  </a:lnTo>
                  <a:lnTo>
                    <a:pt x="5" y="35"/>
                  </a:lnTo>
                  <a:lnTo>
                    <a:pt x="3" y="41"/>
                  </a:lnTo>
                  <a:lnTo>
                    <a:pt x="0" y="47"/>
                  </a:lnTo>
                  <a:lnTo>
                    <a:pt x="0" y="46"/>
                  </a:lnTo>
                  <a:lnTo>
                    <a:pt x="0" y="45"/>
                  </a:lnTo>
                  <a:lnTo>
                    <a:pt x="0" y="44"/>
                  </a:lnTo>
                  <a:lnTo>
                    <a:pt x="0" y="43"/>
                  </a:lnTo>
                  <a:lnTo>
                    <a:pt x="0" y="42"/>
                  </a:lnTo>
                  <a:lnTo>
                    <a:pt x="0" y="41"/>
                  </a:lnTo>
                  <a:lnTo>
                    <a:pt x="0" y="39"/>
                  </a:lnTo>
                  <a:lnTo>
                    <a:pt x="0" y="37"/>
                  </a:lnTo>
                  <a:lnTo>
                    <a:pt x="1" y="36"/>
                  </a:lnTo>
                  <a:lnTo>
                    <a:pt x="1" y="34"/>
                  </a:lnTo>
                  <a:lnTo>
                    <a:pt x="2" y="32"/>
                  </a:lnTo>
                  <a:lnTo>
                    <a:pt x="3" y="30"/>
                  </a:lnTo>
                  <a:lnTo>
                    <a:pt x="3" y="29"/>
                  </a:lnTo>
                  <a:lnTo>
                    <a:pt x="3" y="27"/>
                  </a:lnTo>
                  <a:lnTo>
                    <a:pt x="5" y="23"/>
                  </a:lnTo>
                  <a:lnTo>
                    <a:pt x="7" y="20"/>
                  </a:lnTo>
                  <a:lnTo>
                    <a:pt x="9" y="16"/>
                  </a:lnTo>
                  <a:lnTo>
                    <a:pt x="10" y="13"/>
                  </a:lnTo>
                  <a:lnTo>
                    <a:pt x="13" y="10"/>
                  </a:lnTo>
                  <a:lnTo>
                    <a:pt x="14" y="7"/>
                  </a:lnTo>
                  <a:lnTo>
                    <a:pt x="16" y="3"/>
                  </a:lnTo>
                  <a:lnTo>
                    <a:pt x="18" y="0"/>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90" name="Freeform 168"/>
            <p:cNvSpPr>
              <a:spLocks/>
            </p:cNvSpPr>
            <p:nvPr/>
          </p:nvSpPr>
          <p:spPr bwMode="auto">
            <a:xfrm>
              <a:off x="3106" y="2023"/>
              <a:ext cx="17" cy="26"/>
            </a:xfrm>
            <a:custGeom>
              <a:avLst/>
              <a:gdLst>
                <a:gd name="T0" fmla="*/ 0 w 17"/>
                <a:gd name="T1" fmla="*/ 25 h 26"/>
                <a:gd name="T2" fmla="*/ 1 w 17"/>
                <a:gd name="T3" fmla="*/ 23 h 26"/>
                <a:gd name="T4" fmla="*/ 2 w 17"/>
                <a:gd name="T5" fmla="*/ 21 h 26"/>
                <a:gd name="T6" fmla="*/ 3 w 17"/>
                <a:gd name="T7" fmla="*/ 20 h 26"/>
                <a:gd name="T8" fmla="*/ 5 w 17"/>
                <a:gd name="T9" fmla="*/ 17 h 26"/>
                <a:gd name="T10" fmla="*/ 6 w 17"/>
                <a:gd name="T11" fmla="*/ 16 h 26"/>
                <a:gd name="T12" fmla="*/ 7 w 17"/>
                <a:gd name="T13" fmla="*/ 14 h 26"/>
                <a:gd name="T14" fmla="*/ 8 w 17"/>
                <a:gd name="T15" fmla="*/ 12 h 26"/>
                <a:gd name="T16" fmla="*/ 9 w 17"/>
                <a:gd name="T17" fmla="*/ 10 h 26"/>
                <a:gd name="T18" fmla="*/ 9 w 17"/>
                <a:gd name="T19" fmla="*/ 9 h 26"/>
                <a:gd name="T20" fmla="*/ 9 w 17"/>
                <a:gd name="T21" fmla="*/ 8 h 26"/>
                <a:gd name="T22" fmla="*/ 9 w 17"/>
                <a:gd name="T23" fmla="*/ 7 h 26"/>
                <a:gd name="T24" fmla="*/ 9 w 17"/>
                <a:gd name="T25" fmla="*/ 5 h 26"/>
                <a:gd name="T26" fmla="*/ 9 w 17"/>
                <a:gd name="T27" fmla="*/ 4 h 26"/>
                <a:gd name="T28" fmla="*/ 9 w 17"/>
                <a:gd name="T29" fmla="*/ 2 h 26"/>
                <a:gd name="T30" fmla="*/ 9 w 17"/>
                <a:gd name="T31" fmla="*/ 1 h 26"/>
                <a:gd name="T32" fmla="*/ 9 w 17"/>
                <a:gd name="T33" fmla="*/ 0 h 26"/>
                <a:gd name="T34" fmla="*/ 11 w 17"/>
                <a:gd name="T35" fmla="*/ 1 h 26"/>
                <a:gd name="T36" fmla="*/ 11 w 17"/>
                <a:gd name="T37" fmla="*/ 2 h 26"/>
                <a:gd name="T38" fmla="*/ 12 w 17"/>
                <a:gd name="T39" fmla="*/ 3 h 26"/>
                <a:gd name="T40" fmla="*/ 12 w 17"/>
                <a:gd name="T41" fmla="*/ 4 h 26"/>
                <a:gd name="T42" fmla="*/ 13 w 17"/>
                <a:gd name="T43" fmla="*/ 5 h 26"/>
                <a:gd name="T44" fmla="*/ 14 w 17"/>
                <a:gd name="T45" fmla="*/ 6 h 26"/>
                <a:gd name="T46" fmla="*/ 14 w 17"/>
                <a:gd name="T47" fmla="*/ 7 h 26"/>
                <a:gd name="T48" fmla="*/ 16 w 17"/>
                <a:gd name="T49" fmla="*/ 8 h 26"/>
                <a:gd name="T50" fmla="*/ 16 w 17"/>
                <a:gd name="T51" fmla="*/ 9 h 26"/>
                <a:gd name="T52" fmla="*/ 14 w 17"/>
                <a:gd name="T53" fmla="*/ 10 h 26"/>
                <a:gd name="T54" fmla="*/ 14 w 17"/>
                <a:gd name="T55" fmla="*/ 11 h 26"/>
                <a:gd name="T56" fmla="*/ 14 w 17"/>
                <a:gd name="T57" fmla="*/ 12 h 26"/>
                <a:gd name="T58" fmla="*/ 14 w 17"/>
                <a:gd name="T59" fmla="*/ 13 h 26"/>
                <a:gd name="T60" fmla="*/ 13 w 17"/>
                <a:gd name="T61" fmla="*/ 14 h 26"/>
                <a:gd name="T62" fmla="*/ 13 w 17"/>
                <a:gd name="T63" fmla="*/ 14 h 26"/>
                <a:gd name="T64" fmla="*/ 13 w 17"/>
                <a:gd name="T65" fmla="*/ 15 h 26"/>
                <a:gd name="T66" fmla="*/ 11 w 17"/>
                <a:gd name="T67" fmla="*/ 17 h 26"/>
                <a:gd name="T68" fmla="*/ 9 w 17"/>
                <a:gd name="T69" fmla="*/ 17 h 26"/>
                <a:gd name="T70" fmla="*/ 8 w 17"/>
                <a:gd name="T71" fmla="*/ 19 h 26"/>
                <a:gd name="T72" fmla="*/ 6 w 17"/>
                <a:gd name="T73" fmla="*/ 20 h 26"/>
                <a:gd name="T74" fmla="*/ 5 w 17"/>
                <a:gd name="T75" fmla="*/ 21 h 26"/>
                <a:gd name="T76" fmla="*/ 2 w 17"/>
                <a:gd name="T77" fmla="*/ 23 h 26"/>
                <a:gd name="T78" fmla="*/ 1 w 17"/>
                <a:gd name="T79" fmla="*/ 23 h 26"/>
                <a:gd name="T80" fmla="*/ 0 w 17"/>
                <a:gd name="T81" fmla="*/ 25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26"/>
                <a:gd name="T125" fmla="*/ 17 w 17"/>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26">
                  <a:moveTo>
                    <a:pt x="0" y="25"/>
                  </a:moveTo>
                  <a:lnTo>
                    <a:pt x="1" y="23"/>
                  </a:lnTo>
                  <a:lnTo>
                    <a:pt x="2" y="21"/>
                  </a:lnTo>
                  <a:lnTo>
                    <a:pt x="3" y="20"/>
                  </a:lnTo>
                  <a:lnTo>
                    <a:pt x="5" y="17"/>
                  </a:lnTo>
                  <a:lnTo>
                    <a:pt x="6" y="16"/>
                  </a:lnTo>
                  <a:lnTo>
                    <a:pt x="7" y="14"/>
                  </a:lnTo>
                  <a:lnTo>
                    <a:pt x="8" y="12"/>
                  </a:lnTo>
                  <a:lnTo>
                    <a:pt x="9" y="10"/>
                  </a:lnTo>
                  <a:lnTo>
                    <a:pt x="9" y="9"/>
                  </a:lnTo>
                  <a:lnTo>
                    <a:pt x="9" y="8"/>
                  </a:lnTo>
                  <a:lnTo>
                    <a:pt x="9" y="7"/>
                  </a:lnTo>
                  <a:lnTo>
                    <a:pt x="9" y="5"/>
                  </a:lnTo>
                  <a:lnTo>
                    <a:pt x="9" y="4"/>
                  </a:lnTo>
                  <a:lnTo>
                    <a:pt x="9" y="2"/>
                  </a:lnTo>
                  <a:lnTo>
                    <a:pt x="9" y="1"/>
                  </a:lnTo>
                  <a:lnTo>
                    <a:pt x="9" y="0"/>
                  </a:lnTo>
                  <a:lnTo>
                    <a:pt x="11" y="1"/>
                  </a:lnTo>
                  <a:lnTo>
                    <a:pt x="11" y="2"/>
                  </a:lnTo>
                  <a:lnTo>
                    <a:pt x="12" y="3"/>
                  </a:lnTo>
                  <a:lnTo>
                    <a:pt x="12" y="4"/>
                  </a:lnTo>
                  <a:lnTo>
                    <a:pt x="13" y="5"/>
                  </a:lnTo>
                  <a:lnTo>
                    <a:pt x="14" y="6"/>
                  </a:lnTo>
                  <a:lnTo>
                    <a:pt x="14" y="7"/>
                  </a:lnTo>
                  <a:lnTo>
                    <a:pt x="16" y="8"/>
                  </a:lnTo>
                  <a:lnTo>
                    <a:pt x="16" y="9"/>
                  </a:lnTo>
                  <a:lnTo>
                    <a:pt x="14" y="10"/>
                  </a:lnTo>
                  <a:lnTo>
                    <a:pt x="14" y="11"/>
                  </a:lnTo>
                  <a:lnTo>
                    <a:pt x="14" y="12"/>
                  </a:lnTo>
                  <a:lnTo>
                    <a:pt x="14" y="13"/>
                  </a:lnTo>
                  <a:lnTo>
                    <a:pt x="13" y="14"/>
                  </a:lnTo>
                  <a:lnTo>
                    <a:pt x="13" y="15"/>
                  </a:lnTo>
                  <a:lnTo>
                    <a:pt x="11" y="17"/>
                  </a:lnTo>
                  <a:lnTo>
                    <a:pt x="9" y="17"/>
                  </a:lnTo>
                  <a:lnTo>
                    <a:pt x="8" y="19"/>
                  </a:lnTo>
                  <a:lnTo>
                    <a:pt x="6" y="20"/>
                  </a:lnTo>
                  <a:lnTo>
                    <a:pt x="5" y="21"/>
                  </a:lnTo>
                  <a:lnTo>
                    <a:pt x="2" y="23"/>
                  </a:lnTo>
                  <a:lnTo>
                    <a:pt x="1" y="23"/>
                  </a:lnTo>
                  <a:lnTo>
                    <a:pt x="0" y="25"/>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91" name="Freeform 169"/>
            <p:cNvSpPr>
              <a:spLocks/>
            </p:cNvSpPr>
            <p:nvPr/>
          </p:nvSpPr>
          <p:spPr bwMode="auto">
            <a:xfrm>
              <a:off x="3050" y="2043"/>
              <a:ext cx="21" cy="17"/>
            </a:xfrm>
            <a:custGeom>
              <a:avLst/>
              <a:gdLst>
                <a:gd name="T0" fmla="*/ 20 w 21"/>
                <a:gd name="T1" fmla="*/ 16 h 17"/>
                <a:gd name="T2" fmla="*/ 9 w 21"/>
                <a:gd name="T3" fmla="*/ 5 h 17"/>
                <a:gd name="T4" fmla="*/ 0 w 21"/>
                <a:gd name="T5" fmla="*/ 1 h 17"/>
                <a:gd name="T6" fmla="*/ 1 w 21"/>
                <a:gd name="T7" fmla="*/ 0 h 17"/>
                <a:gd name="T8" fmla="*/ 11 w 21"/>
                <a:gd name="T9" fmla="*/ 5 h 17"/>
                <a:gd name="T10" fmla="*/ 20 w 21"/>
                <a:gd name="T11" fmla="*/ 16 h 17"/>
                <a:gd name="T12" fmla="*/ 0 60000 65536"/>
                <a:gd name="T13" fmla="*/ 0 60000 65536"/>
                <a:gd name="T14" fmla="*/ 0 60000 65536"/>
                <a:gd name="T15" fmla="*/ 0 60000 65536"/>
                <a:gd name="T16" fmla="*/ 0 60000 65536"/>
                <a:gd name="T17" fmla="*/ 0 60000 65536"/>
                <a:gd name="T18" fmla="*/ 0 w 21"/>
                <a:gd name="T19" fmla="*/ 0 h 17"/>
                <a:gd name="T20" fmla="*/ 21 w 2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 h="17">
                  <a:moveTo>
                    <a:pt x="20" y="16"/>
                  </a:moveTo>
                  <a:lnTo>
                    <a:pt x="9" y="5"/>
                  </a:lnTo>
                  <a:lnTo>
                    <a:pt x="0" y="1"/>
                  </a:lnTo>
                  <a:lnTo>
                    <a:pt x="1" y="0"/>
                  </a:lnTo>
                  <a:lnTo>
                    <a:pt x="11" y="5"/>
                  </a:lnTo>
                  <a:lnTo>
                    <a:pt x="20" y="16"/>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92" name="Freeform 170"/>
            <p:cNvSpPr>
              <a:spLocks/>
            </p:cNvSpPr>
            <p:nvPr/>
          </p:nvSpPr>
          <p:spPr bwMode="auto">
            <a:xfrm>
              <a:off x="3033" y="1846"/>
              <a:ext cx="70" cy="84"/>
            </a:xfrm>
            <a:custGeom>
              <a:avLst/>
              <a:gdLst>
                <a:gd name="T0" fmla="*/ 31 w 70"/>
                <a:gd name="T1" fmla="*/ 1 h 84"/>
                <a:gd name="T2" fmla="*/ 31 w 70"/>
                <a:gd name="T3" fmla="*/ 5 h 84"/>
                <a:gd name="T4" fmla="*/ 30 w 70"/>
                <a:gd name="T5" fmla="*/ 83 h 84"/>
                <a:gd name="T6" fmla="*/ 43 w 70"/>
                <a:gd name="T7" fmla="*/ 73 h 84"/>
                <a:gd name="T8" fmla="*/ 64 w 70"/>
                <a:gd name="T9" fmla="*/ 63 h 84"/>
                <a:gd name="T10" fmla="*/ 69 w 70"/>
                <a:gd name="T11" fmla="*/ 64 h 84"/>
                <a:gd name="T12" fmla="*/ 59 w 70"/>
                <a:gd name="T13" fmla="*/ 55 h 84"/>
                <a:gd name="T14" fmla="*/ 61 w 70"/>
                <a:gd name="T15" fmla="*/ 42 h 84"/>
                <a:gd name="T16" fmla="*/ 59 w 70"/>
                <a:gd name="T17" fmla="*/ 49 h 84"/>
                <a:gd name="T18" fmla="*/ 36 w 70"/>
                <a:gd name="T19" fmla="*/ 31 h 84"/>
                <a:gd name="T20" fmla="*/ 47 w 70"/>
                <a:gd name="T21" fmla="*/ 43 h 84"/>
                <a:gd name="T22" fmla="*/ 56 w 70"/>
                <a:gd name="T23" fmla="*/ 30 h 84"/>
                <a:gd name="T24" fmla="*/ 58 w 70"/>
                <a:gd name="T25" fmla="*/ 22 h 84"/>
                <a:gd name="T26" fmla="*/ 29 w 70"/>
                <a:gd name="T27" fmla="*/ 0 h 84"/>
                <a:gd name="T28" fmla="*/ 23 w 70"/>
                <a:gd name="T29" fmla="*/ 4 h 84"/>
                <a:gd name="T30" fmla="*/ 19 w 70"/>
                <a:gd name="T31" fmla="*/ 4 h 84"/>
                <a:gd name="T32" fmla="*/ 10 w 70"/>
                <a:gd name="T33" fmla="*/ 12 h 84"/>
                <a:gd name="T34" fmla="*/ 6 w 70"/>
                <a:gd name="T35" fmla="*/ 13 h 84"/>
                <a:gd name="T36" fmla="*/ 1 w 70"/>
                <a:gd name="T37" fmla="*/ 23 h 84"/>
                <a:gd name="T38" fmla="*/ 4 w 70"/>
                <a:gd name="T39" fmla="*/ 22 h 84"/>
                <a:gd name="T40" fmla="*/ 12 w 70"/>
                <a:gd name="T41" fmla="*/ 14 h 84"/>
                <a:gd name="T42" fmla="*/ 8 w 70"/>
                <a:gd name="T43" fmla="*/ 45 h 84"/>
                <a:gd name="T44" fmla="*/ 10 w 70"/>
                <a:gd name="T45" fmla="*/ 54 h 84"/>
                <a:gd name="T46" fmla="*/ 28 w 70"/>
                <a:gd name="T47" fmla="*/ 60 h 84"/>
                <a:gd name="T48" fmla="*/ 20 w 70"/>
                <a:gd name="T49" fmla="*/ 59 h 84"/>
                <a:gd name="T50" fmla="*/ 23 w 70"/>
                <a:gd name="T51" fmla="*/ 73 h 84"/>
                <a:gd name="T52" fmla="*/ 24 w 70"/>
                <a:gd name="T53" fmla="*/ 8 h 84"/>
                <a:gd name="T54" fmla="*/ 18 w 70"/>
                <a:gd name="T55" fmla="*/ 14 h 84"/>
                <a:gd name="T56" fmla="*/ 24 w 70"/>
                <a:gd name="T57" fmla="*/ 8 h 84"/>
                <a:gd name="T58" fmla="*/ 26 w 70"/>
                <a:gd name="T59" fmla="*/ 33 h 84"/>
                <a:gd name="T60" fmla="*/ 25 w 70"/>
                <a:gd name="T61" fmla="*/ 24 h 84"/>
                <a:gd name="T62" fmla="*/ 31 w 70"/>
                <a:gd name="T63" fmla="*/ 17 h 84"/>
                <a:gd name="T64" fmla="*/ 43 w 70"/>
                <a:gd name="T65" fmla="*/ 15 h 84"/>
                <a:gd name="T66" fmla="*/ 41 w 70"/>
                <a:gd name="T67" fmla="*/ 11 h 84"/>
                <a:gd name="T68" fmla="*/ 38 w 70"/>
                <a:gd name="T69" fmla="*/ 2 h 84"/>
                <a:gd name="T70" fmla="*/ 32 w 70"/>
                <a:gd name="T71" fmla="*/ 3 h 84"/>
                <a:gd name="T72" fmla="*/ 26 w 70"/>
                <a:gd name="T73" fmla="*/ 13 h 84"/>
                <a:gd name="T74" fmla="*/ 21 w 70"/>
                <a:gd name="T75" fmla="*/ 28 h 84"/>
                <a:gd name="T76" fmla="*/ 23 w 70"/>
                <a:gd name="T77" fmla="*/ 36 h 84"/>
                <a:gd name="T78" fmla="*/ 30 w 70"/>
                <a:gd name="T79" fmla="*/ 40 h 84"/>
                <a:gd name="T80" fmla="*/ 33 w 70"/>
                <a:gd name="T81" fmla="*/ 37 h 84"/>
                <a:gd name="T82" fmla="*/ 21 w 70"/>
                <a:gd name="T83" fmla="*/ 39 h 84"/>
                <a:gd name="T84" fmla="*/ 22 w 70"/>
                <a:gd name="T85" fmla="*/ 44 h 84"/>
                <a:gd name="T86" fmla="*/ 36 w 70"/>
                <a:gd name="T87" fmla="*/ 55 h 84"/>
                <a:gd name="T88" fmla="*/ 36 w 70"/>
                <a:gd name="T89" fmla="*/ 48 h 84"/>
                <a:gd name="T90" fmla="*/ 27 w 70"/>
                <a:gd name="T91" fmla="*/ 52 h 84"/>
                <a:gd name="T92" fmla="*/ 35 w 70"/>
                <a:gd name="T93" fmla="*/ 51 h 84"/>
                <a:gd name="T94" fmla="*/ 36 w 70"/>
                <a:gd name="T95" fmla="*/ 55 h 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84"/>
                <a:gd name="T146" fmla="*/ 70 w 70"/>
                <a:gd name="T147" fmla="*/ 84 h 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84">
                  <a:moveTo>
                    <a:pt x="33" y="5"/>
                  </a:moveTo>
                  <a:lnTo>
                    <a:pt x="31" y="1"/>
                  </a:lnTo>
                  <a:lnTo>
                    <a:pt x="29" y="0"/>
                  </a:lnTo>
                  <a:lnTo>
                    <a:pt x="31" y="5"/>
                  </a:lnTo>
                  <a:lnTo>
                    <a:pt x="33" y="5"/>
                  </a:lnTo>
                  <a:lnTo>
                    <a:pt x="30" y="83"/>
                  </a:lnTo>
                  <a:lnTo>
                    <a:pt x="32" y="73"/>
                  </a:lnTo>
                  <a:lnTo>
                    <a:pt x="43" y="73"/>
                  </a:lnTo>
                  <a:lnTo>
                    <a:pt x="42" y="69"/>
                  </a:lnTo>
                  <a:lnTo>
                    <a:pt x="64" y="63"/>
                  </a:lnTo>
                  <a:lnTo>
                    <a:pt x="67" y="67"/>
                  </a:lnTo>
                  <a:lnTo>
                    <a:pt x="69" y="64"/>
                  </a:lnTo>
                  <a:lnTo>
                    <a:pt x="62" y="60"/>
                  </a:lnTo>
                  <a:lnTo>
                    <a:pt x="59" y="55"/>
                  </a:lnTo>
                  <a:lnTo>
                    <a:pt x="65" y="51"/>
                  </a:lnTo>
                  <a:lnTo>
                    <a:pt x="61" y="42"/>
                  </a:lnTo>
                  <a:lnTo>
                    <a:pt x="64" y="47"/>
                  </a:lnTo>
                  <a:lnTo>
                    <a:pt x="59" y="49"/>
                  </a:lnTo>
                  <a:lnTo>
                    <a:pt x="45" y="50"/>
                  </a:lnTo>
                  <a:lnTo>
                    <a:pt x="36" y="31"/>
                  </a:lnTo>
                  <a:lnTo>
                    <a:pt x="39" y="34"/>
                  </a:lnTo>
                  <a:lnTo>
                    <a:pt x="47" y="43"/>
                  </a:lnTo>
                  <a:lnTo>
                    <a:pt x="51" y="33"/>
                  </a:lnTo>
                  <a:lnTo>
                    <a:pt x="56" y="30"/>
                  </a:lnTo>
                  <a:lnTo>
                    <a:pt x="54" y="25"/>
                  </a:lnTo>
                  <a:lnTo>
                    <a:pt x="58" y="22"/>
                  </a:lnTo>
                  <a:lnTo>
                    <a:pt x="42" y="0"/>
                  </a:lnTo>
                  <a:lnTo>
                    <a:pt x="29" y="0"/>
                  </a:lnTo>
                  <a:lnTo>
                    <a:pt x="22" y="8"/>
                  </a:lnTo>
                  <a:lnTo>
                    <a:pt x="23" y="4"/>
                  </a:lnTo>
                  <a:lnTo>
                    <a:pt x="21" y="6"/>
                  </a:lnTo>
                  <a:lnTo>
                    <a:pt x="19" y="4"/>
                  </a:lnTo>
                  <a:lnTo>
                    <a:pt x="16" y="9"/>
                  </a:lnTo>
                  <a:lnTo>
                    <a:pt x="10" y="12"/>
                  </a:lnTo>
                  <a:lnTo>
                    <a:pt x="10" y="9"/>
                  </a:lnTo>
                  <a:lnTo>
                    <a:pt x="6" y="13"/>
                  </a:lnTo>
                  <a:lnTo>
                    <a:pt x="3" y="18"/>
                  </a:lnTo>
                  <a:lnTo>
                    <a:pt x="1" y="23"/>
                  </a:lnTo>
                  <a:lnTo>
                    <a:pt x="0" y="28"/>
                  </a:lnTo>
                  <a:lnTo>
                    <a:pt x="4" y="22"/>
                  </a:lnTo>
                  <a:lnTo>
                    <a:pt x="8" y="22"/>
                  </a:lnTo>
                  <a:lnTo>
                    <a:pt x="12" y="14"/>
                  </a:lnTo>
                  <a:lnTo>
                    <a:pt x="13" y="45"/>
                  </a:lnTo>
                  <a:lnTo>
                    <a:pt x="8" y="45"/>
                  </a:lnTo>
                  <a:lnTo>
                    <a:pt x="8" y="48"/>
                  </a:lnTo>
                  <a:lnTo>
                    <a:pt x="10" y="54"/>
                  </a:lnTo>
                  <a:lnTo>
                    <a:pt x="27" y="55"/>
                  </a:lnTo>
                  <a:lnTo>
                    <a:pt x="28" y="60"/>
                  </a:lnTo>
                  <a:lnTo>
                    <a:pt x="22" y="63"/>
                  </a:lnTo>
                  <a:lnTo>
                    <a:pt x="20" y="59"/>
                  </a:lnTo>
                  <a:lnTo>
                    <a:pt x="18" y="66"/>
                  </a:lnTo>
                  <a:lnTo>
                    <a:pt x="23" y="73"/>
                  </a:lnTo>
                  <a:lnTo>
                    <a:pt x="30" y="83"/>
                  </a:lnTo>
                  <a:lnTo>
                    <a:pt x="24" y="8"/>
                  </a:lnTo>
                  <a:lnTo>
                    <a:pt x="21" y="13"/>
                  </a:lnTo>
                  <a:lnTo>
                    <a:pt x="18" y="14"/>
                  </a:lnTo>
                  <a:lnTo>
                    <a:pt x="21" y="8"/>
                  </a:lnTo>
                  <a:lnTo>
                    <a:pt x="24" y="8"/>
                  </a:lnTo>
                  <a:lnTo>
                    <a:pt x="33" y="37"/>
                  </a:lnTo>
                  <a:lnTo>
                    <a:pt x="26" y="33"/>
                  </a:lnTo>
                  <a:lnTo>
                    <a:pt x="25" y="29"/>
                  </a:lnTo>
                  <a:lnTo>
                    <a:pt x="25" y="24"/>
                  </a:lnTo>
                  <a:lnTo>
                    <a:pt x="27" y="19"/>
                  </a:lnTo>
                  <a:lnTo>
                    <a:pt x="31" y="17"/>
                  </a:lnTo>
                  <a:lnTo>
                    <a:pt x="39" y="14"/>
                  </a:lnTo>
                  <a:lnTo>
                    <a:pt x="43" y="15"/>
                  </a:lnTo>
                  <a:lnTo>
                    <a:pt x="44" y="14"/>
                  </a:lnTo>
                  <a:lnTo>
                    <a:pt x="41" y="11"/>
                  </a:lnTo>
                  <a:lnTo>
                    <a:pt x="38" y="11"/>
                  </a:lnTo>
                  <a:lnTo>
                    <a:pt x="38" y="2"/>
                  </a:lnTo>
                  <a:lnTo>
                    <a:pt x="36" y="1"/>
                  </a:lnTo>
                  <a:lnTo>
                    <a:pt x="32" y="3"/>
                  </a:lnTo>
                  <a:lnTo>
                    <a:pt x="34" y="6"/>
                  </a:lnTo>
                  <a:lnTo>
                    <a:pt x="26" y="13"/>
                  </a:lnTo>
                  <a:lnTo>
                    <a:pt x="23" y="20"/>
                  </a:lnTo>
                  <a:lnTo>
                    <a:pt x="21" y="28"/>
                  </a:lnTo>
                  <a:lnTo>
                    <a:pt x="20" y="37"/>
                  </a:lnTo>
                  <a:lnTo>
                    <a:pt x="23" y="36"/>
                  </a:lnTo>
                  <a:lnTo>
                    <a:pt x="26" y="37"/>
                  </a:lnTo>
                  <a:lnTo>
                    <a:pt x="30" y="40"/>
                  </a:lnTo>
                  <a:lnTo>
                    <a:pt x="36" y="40"/>
                  </a:lnTo>
                  <a:lnTo>
                    <a:pt x="33" y="37"/>
                  </a:lnTo>
                  <a:lnTo>
                    <a:pt x="24" y="43"/>
                  </a:lnTo>
                  <a:lnTo>
                    <a:pt x="21" y="39"/>
                  </a:lnTo>
                  <a:lnTo>
                    <a:pt x="21" y="40"/>
                  </a:lnTo>
                  <a:lnTo>
                    <a:pt x="22" y="44"/>
                  </a:lnTo>
                  <a:lnTo>
                    <a:pt x="24" y="43"/>
                  </a:lnTo>
                  <a:lnTo>
                    <a:pt x="36" y="55"/>
                  </a:lnTo>
                  <a:lnTo>
                    <a:pt x="38" y="54"/>
                  </a:lnTo>
                  <a:lnTo>
                    <a:pt x="36" y="48"/>
                  </a:lnTo>
                  <a:lnTo>
                    <a:pt x="29" y="46"/>
                  </a:lnTo>
                  <a:lnTo>
                    <a:pt x="27" y="52"/>
                  </a:lnTo>
                  <a:lnTo>
                    <a:pt x="31" y="48"/>
                  </a:lnTo>
                  <a:lnTo>
                    <a:pt x="35" y="51"/>
                  </a:lnTo>
                  <a:lnTo>
                    <a:pt x="31" y="54"/>
                  </a:lnTo>
                  <a:lnTo>
                    <a:pt x="36" y="55"/>
                  </a:lnTo>
                  <a:lnTo>
                    <a:pt x="33" y="5"/>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93" name="Freeform 171"/>
            <p:cNvSpPr>
              <a:spLocks/>
            </p:cNvSpPr>
            <p:nvPr/>
          </p:nvSpPr>
          <p:spPr bwMode="auto">
            <a:xfrm>
              <a:off x="3086" y="1776"/>
              <a:ext cx="17" cy="20"/>
            </a:xfrm>
            <a:custGeom>
              <a:avLst/>
              <a:gdLst>
                <a:gd name="T0" fmla="*/ 6 w 17"/>
                <a:gd name="T1" fmla="*/ 18 h 20"/>
                <a:gd name="T2" fmla="*/ 9 w 17"/>
                <a:gd name="T3" fmla="*/ 12 h 20"/>
                <a:gd name="T4" fmla="*/ 14 w 17"/>
                <a:gd name="T5" fmla="*/ 8 h 20"/>
                <a:gd name="T6" fmla="*/ 16 w 17"/>
                <a:gd name="T7" fmla="*/ 3 h 20"/>
                <a:gd name="T8" fmla="*/ 12 w 17"/>
                <a:gd name="T9" fmla="*/ 0 h 20"/>
                <a:gd name="T10" fmla="*/ 3 w 17"/>
                <a:gd name="T11" fmla="*/ 3 h 20"/>
                <a:gd name="T12" fmla="*/ 0 w 17"/>
                <a:gd name="T13" fmla="*/ 15 h 20"/>
                <a:gd name="T14" fmla="*/ 0 w 17"/>
                <a:gd name="T15" fmla="*/ 19 h 20"/>
                <a:gd name="T16" fmla="*/ 6 w 17"/>
                <a:gd name="T17" fmla="*/ 1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6" y="18"/>
                  </a:moveTo>
                  <a:lnTo>
                    <a:pt x="9" y="12"/>
                  </a:lnTo>
                  <a:lnTo>
                    <a:pt x="14" y="8"/>
                  </a:lnTo>
                  <a:lnTo>
                    <a:pt x="16" y="3"/>
                  </a:lnTo>
                  <a:lnTo>
                    <a:pt x="12" y="0"/>
                  </a:lnTo>
                  <a:lnTo>
                    <a:pt x="3" y="3"/>
                  </a:lnTo>
                  <a:lnTo>
                    <a:pt x="0" y="15"/>
                  </a:lnTo>
                  <a:lnTo>
                    <a:pt x="0" y="19"/>
                  </a:lnTo>
                  <a:lnTo>
                    <a:pt x="6" y="18"/>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94" name="Freeform 172"/>
            <p:cNvSpPr>
              <a:spLocks/>
            </p:cNvSpPr>
            <p:nvPr/>
          </p:nvSpPr>
          <p:spPr bwMode="auto">
            <a:xfrm>
              <a:off x="3075" y="1744"/>
              <a:ext cx="64" cy="38"/>
            </a:xfrm>
            <a:custGeom>
              <a:avLst/>
              <a:gdLst>
                <a:gd name="T0" fmla="*/ 63 w 64"/>
                <a:gd name="T1" fmla="*/ 37 h 38"/>
                <a:gd name="T2" fmla="*/ 63 w 64"/>
                <a:gd name="T3" fmla="*/ 27 h 38"/>
                <a:gd name="T4" fmla="*/ 63 w 64"/>
                <a:gd name="T5" fmla="*/ 17 h 38"/>
                <a:gd name="T6" fmla="*/ 54 w 64"/>
                <a:gd name="T7" fmla="*/ 7 h 38"/>
                <a:gd name="T8" fmla="*/ 44 w 64"/>
                <a:gd name="T9" fmla="*/ 2 h 38"/>
                <a:gd name="T10" fmla="*/ 28 w 64"/>
                <a:gd name="T11" fmla="*/ 0 h 38"/>
                <a:gd name="T12" fmla="*/ 15 w 64"/>
                <a:gd name="T13" fmla="*/ 3 h 38"/>
                <a:gd name="T14" fmla="*/ 5 w 64"/>
                <a:gd name="T15" fmla="*/ 9 h 38"/>
                <a:gd name="T16" fmla="*/ 0 w 64"/>
                <a:gd name="T17" fmla="*/ 17 h 38"/>
                <a:gd name="T18" fmla="*/ 13 w 64"/>
                <a:gd name="T19" fmla="*/ 23 h 38"/>
                <a:gd name="T20" fmla="*/ 63 w 64"/>
                <a:gd name="T21" fmla="*/ 3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38"/>
                <a:gd name="T35" fmla="*/ 64 w 64"/>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38">
                  <a:moveTo>
                    <a:pt x="63" y="37"/>
                  </a:moveTo>
                  <a:lnTo>
                    <a:pt x="63" y="27"/>
                  </a:lnTo>
                  <a:lnTo>
                    <a:pt x="63" y="17"/>
                  </a:lnTo>
                  <a:lnTo>
                    <a:pt x="54" y="7"/>
                  </a:lnTo>
                  <a:lnTo>
                    <a:pt x="44" y="2"/>
                  </a:lnTo>
                  <a:lnTo>
                    <a:pt x="28" y="0"/>
                  </a:lnTo>
                  <a:lnTo>
                    <a:pt x="15" y="3"/>
                  </a:lnTo>
                  <a:lnTo>
                    <a:pt x="5" y="9"/>
                  </a:lnTo>
                  <a:lnTo>
                    <a:pt x="0" y="17"/>
                  </a:lnTo>
                  <a:lnTo>
                    <a:pt x="13" y="23"/>
                  </a:lnTo>
                  <a:lnTo>
                    <a:pt x="63" y="37"/>
                  </a:lnTo>
                </a:path>
              </a:pathLst>
            </a:custGeom>
            <a:solidFill>
              <a:srgbClr val="CFC29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95" name="Freeform 173"/>
            <p:cNvSpPr>
              <a:spLocks/>
            </p:cNvSpPr>
            <p:nvPr/>
          </p:nvSpPr>
          <p:spPr bwMode="auto">
            <a:xfrm>
              <a:off x="3112" y="1794"/>
              <a:ext cx="17" cy="17"/>
            </a:xfrm>
            <a:custGeom>
              <a:avLst/>
              <a:gdLst>
                <a:gd name="T0" fmla="*/ 16 w 17"/>
                <a:gd name="T1" fmla="*/ 10 h 17"/>
                <a:gd name="T2" fmla="*/ 13 w 17"/>
                <a:gd name="T3" fmla="*/ 16 h 17"/>
                <a:gd name="T4" fmla="*/ 0 w 17"/>
                <a:gd name="T5" fmla="*/ 0 h 17"/>
                <a:gd name="T6" fmla="*/ 9 w 17"/>
                <a:gd name="T7" fmla="*/ 0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13" y="16"/>
                  </a:lnTo>
                  <a:lnTo>
                    <a:pt x="0" y="0"/>
                  </a:lnTo>
                  <a:lnTo>
                    <a:pt x="9" y="0"/>
                  </a:lnTo>
                  <a:lnTo>
                    <a:pt x="16" y="10"/>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96" name="Freeform 174"/>
            <p:cNvSpPr>
              <a:spLocks/>
            </p:cNvSpPr>
            <p:nvPr/>
          </p:nvSpPr>
          <p:spPr bwMode="auto">
            <a:xfrm>
              <a:off x="3113" y="1787"/>
              <a:ext cx="17" cy="17"/>
            </a:xfrm>
            <a:custGeom>
              <a:avLst/>
              <a:gdLst>
                <a:gd name="T0" fmla="*/ 16 w 17"/>
                <a:gd name="T1" fmla="*/ 12 h 17"/>
                <a:gd name="T2" fmla="*/ 13 w 17"/>
                <a:gd name="T3" fmla="*/ 16 h 17"/>
                <a:gd name="T4" fmla="*/ 0 w 17"/>
                <a:gd name="T5" fmla="*/ 0 h 17"/>
                <a:gd name="T6" fmla="*/ 9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13" y="16"/>
                  </a:lnTo>
                  <a:lnTo>
                    <a:pt x="0" y="0"/>
                  </a:lnTo>
                  <a:lnTo>
                    <a:pt x="9" y="0"/>
                  </a:lnTo>
                  <a:lnTo>
                    <a:pt x="16" y="12"/>
                  </a:lnTo>
                </a:path>
              </a:pathLst>
            </a:custGeom>
            <a:solidFill>
              <a:srgbClr val="B07D4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97" name="Freeform 175"/>
            <p:cNvSpPr>
              <a:spLocks/>
            </p:cNvSpPr>
            <p:nvPr/>
          </p:nvSpPr>
          <p:spPr bwMode="auto">
            <a:xfrm>
              <a:off x="3078" y="1746"/>
              <a:ext cx="50" cy="29"/>
            </a:xfrm>
            <a:custGeom>
              <a:avLst/>
              <a:gdLst>
                <a:gd name="T0" fmla="*/ 30 w 50"/>
                <a:gd name="T1" fmla="*/ 25 h 29"/>
                <a:gd name="T2" fmla="*/ 42 w 50"/>
                <a:gd name="T3" fmla="*/ 28 h 29"/>
                <a:gd name="T4" fmla="*/ 44 w 50"/>
                <a:gd name="T5" fmla="*/ 21 h 29"/>
                <a:gd name="T6" fmla="*/ 49 w 50"/>
                <a:gd name="T7" fmla="*/ 8 h 29"/>
                <a:gd name="T8" fmla="*/ 39 w 50"/>
                <a:gd name="T9" fmla="*/ 2 h 29"/>
                <a:gd name="T10" fmla="*/ 26 w 50"/>
                <a:gd name="T11" fmla="*/ 0 h 29"/>
                <a:gd name="T12" fmla="*/ 12 w 50"/>
                <a:gd name="T13" fmla="*/ 1 h 29"/>
                <a:gd name="T14" fmla="*/ 3 w 50"/>
                <a:gd name="T15" fmla="*/ 8 h 29"/>
                <a:gd name="T16" fmla="*/ 0 w 50"/>
                <a:gd name="T17" fmla="*/ 14 h 29"/>
                <a:gd name="T18" fmla="*/ 6 w 50"/>
                <a:gd name="T19" fmla="*/ 17 h 29"/>
                <a:gd name="T20" fmla="*/ 14 w 50"/>
                <a:gd name="T21" fmla="*/ 21 h 29"/>
                <a:gd name="T22" fmla="*/ 30 w 50"/>
                <a:gd name="T23" fmla="*/ 25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29"/>
                <a:gd name="T38" fmla="*/ 50 w 50"/>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29">
                  <a:moveTo>
                    <a:pt x="30" y="25"/>
                  </a:moveTo>
                  <a:lnTo>
                    <a:pt x="42" y="28"/>
                  </a:lnTo>
                  <a:lnTo>
                    <a:pt x="44" y="21"/>
                  </a:lnTo>
                  <a:lnTo>
                    <a:pt x="49" y="8"/>
                  </a:lnTo>
                  <a:lnTo>
                    <a:pt x="39" y="2"/>
                  </a:lnTo>
                  <a:lnTo>
                    <a:pt x="26" y="0"/>
                  </a:lnTo>
                  <a:lnTo>
                    <a:pt x="12" y="1"/>
                  </a:lnTo>
                  <a:lnTo>
                    <a:pt x="3" y="8"/>
                  </a:lnTo>
                  <a:lnTo>
                    <a:pt x="0" y="14"/>
                  </a:lnTo>
                  <a:lnTo>
                    <a:pt x="6" y="17"/>
                  </a:lnTo>
                  <a:lnTo>
                    <a:pt x="14" y="21"/>
                  </a:lnTo>
                  <a:lnTo>
                    <a:pt x="30" y="25"/>
                  </a:lnTo>
                </a:path>
              </a:pathLst>
            </a:custGeom>
            <a:solidFill>
              <a:srgbClr val="F2E5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98" name="Freeform 176"/>
            <p:cNvSpPr>
              <a:spLocks/>
            </p:cNvSpPr>
            <p:nvPr/>
          </p:nvSpPr>
          <p:spPr bwMode="auto">
            <a:xfrm>
              <a:off x="3120" y="1776"/>
              <a:ext cx="34" cy="23"/>
            </a:xfrm>
            <a:custGeom>
              <a:avLst/>
              <a:gdLst>
                <a:gd name="T0" fmla="*/ 23 w 34"/>
                <a:gd name="T1" fmla="*/ 22 h 23"/>
                <a:gd name="T2" fmla="*/ 0 w 34"/>
                <a:gd name="T3" fmla="*/ 0 h 23"/>
                <a:gd name="T4" fmla="*/ 8 w 34"/>
                <a:gd name="T5" fmla="*/ 2 h 23"/>
                <a:gd name="T6" fmla="*/ 15 w 34"/>
                <a:gd name="T7" fmla="*/ 4 h 23"/>
                <a:gd name="T8" fmla="*/ 18 w 34"/>
                <a:gd name="T9" fmla="*/ 3 h 23"/>
                <a:gd name="T10" fmla="*/ 18 w 34"/>
                <a:gd name="T11" fmla="*/ 1 h 23"/>
                <a:gd name="T12" fmla="*/ 31 w 34"/>
                <a:gd name="T13" fmla="*/ 13 h 23"/>
                <a:gd name="T14" fmla="*/ 32 w 34"/>
                <a:gd name="T15" fmla="*/ 15 h 23"/>
                <a:gd name="T16" fmla="*/ 33 w 34"/>
                <a:gd name="T17" fmla="*/ 18 h 23"/>
                <a:gd name="T18" fmla="*/ 33 w 34"/>
                <a:gd name="T19" fmla="*/ 19 h 23"/>
                <a:gd name="T20" fmla="*/ 26 w 34"/>
                <a:gd name="T21" fmla="*/ 22 h 23"/>
                <a:gd name="T22" fmla="*/ 23 w 34"/>
                <a:gd name="T23" fmla="*/ 22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23"/>
                <a:gd name="T38" fmla="*/ 34 w 34"/>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23">
                  <a:moveTo>
                    <a:pt x="23" y="22"/>
                  </a:moveTo>
                  <a:lnTo>
                    <a:pt x="0" y="0"/>
                  </a:lnTo>
                  <a:lnTo>
                    <a:pt x="8" y="2"/>
                  </a:lnTo>
                  <a:lnTo>
                    <a:pt x="15" y="4"/>
                  </a:lnTo>
                  <a:lnTo>
                    <a:pt x="18" y="3"/>
                  </a:lnTo>
                  <a:lnTo>
                    <a:pt x="18" y="1"/>
                  </a:lnTo>
                  <a:lnTo>
                    <a:pt x="31" y="13"/>
                  </a:lnTo>
                  <a:lnTo>
                    <a:pt x="32" y="15"/>
                  </a:lnTo>
                  <a:lnTo>
                    <a:pt x="33" y="18"/>
                  </a:lnTo>
                  <a:lnTo>
                    <a:pt x="33" y="19"/>
                  </a:lnTo>
                  <a:lnTo>
                    <a:pt x="26" y="22"/>
                  </a:lnTo>
                  <a:lnTo>
                    <a:pt x="23" y="22"/>
                  </a:lnTo>
                </a:path>
              </a:pathLst>
            </a:custGeom>
            <a:solidFill>
              <a:srgbClr val="FFC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99" name="Freeform 177"/>
            <p:cNvSpPr>
              <a:spLocks/>
            </p:cNvSpPr>
            <p:nvPr/>
          </p:nvSpPr>
          <p:spPr bwMode="auto">
            <a:xfrm>
              <a:off x="3176" y="1922"/>
              <a:ext cx="17" cy="17"/>
            </a:xfrm>
            <a:custGeom>
              <a:avLst/>
              <a:gdLst>
                <a:gd name="T0" fmla="*/ 9 w 17"/>
                <a:gd name="T1" fmla="*/ 16 h 17"/>
                <a:gd name="T2" fmla="*/ 9 w 17"/>
                <a:gd name="T3" fmla="*/ 16 h 17"/>
                <a:gd name="T4" fmla="*/ 9 w 17"/>
                <a:gd name="T5" fmla="*/ 16 h 17"/>
                <a:gd name="T6" fmla="*/ 9 w 17"/>
                <a:gd name="T7" fmla="*/ 16 h 17"/>
                <a:gd name="T8" fmla="*/ 12 w 17"/>
                <a:gd name="T9" fmla="*/ 16 h 17"/>
                <a:gd name="T10" fmla="*/ 12 w 17"/>
                <a:gd name="T11" fmla="*/ 16 h 17"/>
                <a:gd name="T12" fmla="*/ 12 w 17"/>
                <a:gd name="T13" fmla="*/ 12 h 17"/>
                <a:gd name="T14" fmla="*/ 12 w 17"/>
                <a:gd name="T15" fmla="*/ 12 h 17"/>
                <a:gd name="T16" fmla="*/ 16 w 17"/>
                <a:gd name="T17" fmla="*/ 12 h 17"/>
                <a:gd name="T18" fmla="*/ 12 w 17"/>
                <a:gd name="T19" fmla="*/ 9 h 17"/>
                <a:gd name="T20" fmla="*/ 12 w 17"/>
                <a:gd name="T21" fmla="*/ 9 h 17"/>
                <a:gd name="T22" fmla="*/ 12 w 17"/>
                <a:gd name="T23" fmla="*/ 9 h 17"/>
                <a:gd name="T24" fmla="*/ 9 w 17"/>
                <a:gd name="T25" fmla="*/ 6 h 17"/>
                <a:gd name="T26" fmla="*/ 9 w 17"/>
                <a:gd name="T27" fmla="*/ 6 h 17"/>
                <a:gd name="T28" fmla="*/ 9 w 17"/>
                <a:gd name="T29" fmla="*/ 3 h 17"/>
                <a:gd name="T30" fmla="*/ 9 w 17"/>
                <a:gd name="T31" fmla="*/ 3 h 17"/>
                <a:gd name="T32" fmla="*/ 6 w 17"/>
                <a:gd name="T33" fmla="*/ 0 h 17"/>
                <a:gd name="T34" fmla="*/ 6 w 17"/>
                <a:gd name="T35" fmla="*/ 0 h 17"/>
                <a:gd name="T36" fmla="*/ 6 w 17"/>
                <a:gd name="T37" fmla="*/ 3 h 17"/>
                <a:gd name="T38" fmla="*/ 6 w 17"/>
                <a:gd name="T39" fmla="*/ 3 h 17"/>
                <a:gd name="T40" fmla="*/ 6 w 17"/>
                <a:gd name="T41" fmla="*/ 3 h 17"/>
                <a:gd name="T42" fmla="*/ 6 w 17"/>
                <a:gd name="T43" fmla="*/ 3 h 17"/>
                <a:gd name="T44" fmla="*/ 6 w 17"/>
                <a:gd name="T45" fmla="*/ 3 h 17"/>
                <a:gd name="T46" fmla="*/ 6 w 17"/>
                <a:gd name="T47" fmla="*/ 3 h 17"/>
                <a:gd name="T48" fmla="*/ 6 w 17"/>
                <a:gd name="T49" fmla="*/ 6 h 17"/>
                <a:gd name="T50" fmla="*/ 6 w 17"/>
                <a:gd name="T51" fmla="*/ 6 h 17"/>
                <a:gd name="T52" fmla="*/ 3 w 17"/>
                <a:gd name="T53" fmla="*/ 6 h 17"/>
                <a:gd name="T54" fmla="*/ 3 w 17"/>
                <a:gd name="T55" fmla="*/ 6 h 17"/>
                <a:gd name="T56" fmla="*/ 3 w 17"/>
                <a:gd name="T57" fmla="*/ 6 h 17"/>
                <a:gd name="T58" fmla="*/ 3 w 17"/>
                <a:gd name="T59" fmla="*/ 6 h 17"/>
                <a:gd name="T60" fmla="*/ 3 w 17"/>
                <a:gd name="T61" fmla="*/ 6 h 17"/>
                <a:gd name="T62" fmla="*/ 0 w 17"/>
                <a:gd name="T63" fmla="*/ 6 h 17"/>
                <a:gd name="T64" fmla="*/ 0 w 17"/>
                <a:gd name="T65" fmla="*/ 6 h 17"/>
                <a:gd name="T66" fmla="*/ 3 w 17"/>
                <a:gd name="T67" fmla="*/ 9 h 17"/>
                <a:gd name="T68" fmla="*/ 3 w 17"/>
                <a:gd name="T69" fmla="*/ 9 h 17"/>
                <a:gd name="T70" fmla="*/ 3 w 17"/>
                <a:gd name="T71" fmla="*/ 9 h 17"/>
                <a:gd name="T72" fmla="*/ 6 w 17"/>
                <a:gd name="T73" fmla="*/ 12 h 17"/>
                <a:gd name="T74" fmla="*/ 6 w 17"/>
                <a:gd name="T75" fmla="*/ 12 h 17"/>
                <a:gd name="T76" fmla="*/ 6 w 17"/>
                <a:gd name="T77" fmla="*/ 12 h 17"/>
                <a:gd name="T78" fmla="*/ 9 w 17"/>
                <a:gd name="T79" fmla="*/ 16 h 17"/>
                <a:gd name="T80" fmla="*/ 9 w 17"/>
                <a:gd name="T81" fmla="*/ 16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9" y="16"/>
                  </a:moveTo>
                  <a:lnTo>
                    <a:pt x="9" y="16"/>
                  </a:lnTo>
                  <a:lnTo>
                    <a:pt x="12" y="16"/>
                  </a:lnTo>
                  <a:lnTo>
                    <a:pt x="12" y="12"/>
                  </a:lnTo>
                  <a:lnTo>
                    <a:pt x="16" y="12"/>
                  </a:lnTo>
                  <a:lnTo>
                    <a:pt x="12" y="9"/>
                  </a:lnTo>
                  <a:lnTo>
                    <a:pt x="9" y="6"/>
                  </a:lnTo>
                  <a:lnTo>
                    <a:pt x="9" y="3"/>
                  </a:lnTo>
                  <a:lnTo>
                    <a:pt x="6" y="0"/>
                  </a:lnTo>
                  <a:lnTo>
                    <a:pt x="6" y="3"/>
                  </a:lnTo>
                  <a:lnTo>
                    <a:pt x="6" y="6"/>
                  </a:lnTo>
                  <a:lnTo>
                    <a:pt x="3" y="6"/>
                  </a:lnTo>
                  <a:lnTo>
                    <a:pt x="0" y="6"/>
                  </a:lnTo>
                  <a:lnTo>
                    <a:pt x="3" y="9"/>
                  </a:lnTo>
                  <a:lnTo>
                    <a:pt x="6" y="12"/>
                  </a:lnTo>
                  <a:lnTo>
                    <a:pt x="9" y="16"/>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00" name="Freeform 178"/>
            <p:cNvSpPr>
              <a:spLocks/>
            </p:cNvSpPr>
            <p:nvPr/>
          </p:nvSpPr>
          <p:spPr bwMode="auto">
            <a:xfrm>
              <a:off x="3035" y="1943"/>
              <a:ext cx="57" cy="60"/>
            </a:xfrm>
            <a:custGeom>
              <a:avLst/>
              <a:gdLst>
                <a:gd name="T0" fmla="*/ 52 w 57"/>
                <a:gd name="T1" fmla="*/ 33 h 60"/>
                <a:gd name="T2" fmla="*/ 56 w 57"/>
                <a:gd name="T3" fmla="*/ 48 h 60"/>
                <a:gd name="T4" fmla="*/ 45 w 57"/>
                <a:gd name="T5" fmla="*/ 59 h 60"/>
                <a:gd name="T6" fmla="*/ 24 w 57"/>
                <a:gd name="T7" fmla="*/ 59 h 60"/>
                <a:gd name="T8" fmla="*/ 8 w 57"/>
                <a:gd name="T9" fmla="*/ 52 h 60"/>
                <a:gd name="T10" fmla="*/ 0 w 57"/>
                <a:gd name="T11" fmla="*/ 39 h 60"/>
                <a:gd name="T12" fmla="*/ 0 w 57"/>
                <a:gd name="T13" fmla="*/ 20 h 60"/>
                <a:gd name="T14" fmla="*/ 1 w 57"/>
                <a:gd name="T15" fmla="*/ 1 h 60"/>
                <a:gd name="T16" fmla="*/ 10 w 57"/>
                <a:gd name="T17" fmla="*/ 0 h 60"/>
                <a:gd name="T18" fmla="*/ 17 w 57"/>
                <a:gd name="T19" fmla="*/ 27 h 60"/>
                <a:gd name="T20" fmla="*/ 21 w 57"/>
                <a:gd name="T21" fmla="*/ 9 h 60"/>
                <a:gd name="T22" fmla="*/ 19 w 57"/>
                <a:gd name="T23" fmla="*/ 2 h 60"/>
                <a:gd name="T24" fmla="*/ 24 w 57"/>
                <a:gd name="T25" fmla="*/ 5 h 60"/>
                <a:gd name="T26" fmla="*/ 31 w 57"/>
                <a:gd name="T27" fmla="*/ 15 h 60"/>
                <a:gd name="T28" fmla="*/ 35 w 57"/>
                <a:gd name="T29" fmla="*/ 11 h 60"/>
                <a:gd name="T30" fmla="*/ 42 w 57"/>
                <a:gd name="T31" fmla="*/ 25 h 60"/>
                <a:gd name="T32" fmla="*/ 55 w 57"/>
                <a:gd name="T33" fmla="*/ 22 h 60"/>
                <a:gd name="T34" fmla="*/ 52 w 57"/>
                <a:gd name="T35" fmla="*/ 33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60"/>
                <a:gd name="T56" fmla="*/ 57 w 57"/>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60">
                  <a:moveTo>
                    <a:pt x="52" y="33"/>
                  </a:moveTo>
                  <a:lnTo>
                    <a:pt x="56" y="48"/>
                  </a:lnTo>
                  <a:lnTo>
                    <a:pt x="45" y="59"/>
                  </a:lnTo>
                  <a:lnTo>
                    <a:pt x="24" y="59"/>
                  </a:lnTo>
                  <a:lnTo>
                    <a:pt x="8" y="52"/>
                  </a:lnTo>
                  <a:lnTo>
                    <a:pt x="0" y="39"/>
                  </a:lnTo>
                  <a:lnTo>
                    <a:pt x="0" y="20"/>
                  </a:lnTo>
                  <a:lnTo>
                    <a:pt x="1" y="1"/>
                  </a:lnTo>
                  <a:lnTo>
                    <a:pt x="10" y="0"/>
                  </a:lnTo>
                  <a:lnTo>
                    <a:pt x="17" y="27"/>
                  </a:lnTo>
                  <a:lnTo>
                    <a:pt x="21" y="9"/>
                  </a:lnTo>
                  <a:lnTo>
                    <a:pt x="19" y="2"/>
                  </a:lnTo>
                  <a:lnTo>
                    <a:pt x="24" y="5"/>
                  </a:lnTo>
                  <a:lnTo>
                    <a:pt x="31" y="15"/>
                  </a:lnTo>
                  <a:lnTo>
                    <a:pt x="35" y="11"/>
                  </a:lnTo>
                  <a:lnTo>
                    <a:pt x="42" y="25"/>
                  </a:lnTo>
                  <a:lnTo>
                    <a:pt x="55" y="22"/>
                  </a:lnTo>
                  <a:lnTo>
                    <a:pt x="52" y="33"/>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01" name="Freeform 179"/>
            <p:cNvSpPr>
              <a:spLocks/>
            </p:cNvSpPr>
            <p:nvPr/>
          </p:nvSpPr>
          <p:spPr bwMode="auto">
            <a:xfrm>
              <a:off x="3105" y="1836"/>
              <a:ext cx="22" cy="87"/>
            </a:xfrm>
            <a:custGeom>
              <a:avLst/>
              <a:gdLst>
                <a:gd name="T0" fmla="*/ 1 w 22"/>
                <a:gd name="T1" fmla="*/ 3 h 87"/>
                <a:gd name="T2" fmla="*/ 3 w 22"/>
                <a:gd name="T3" fmla="*/ 7 h 87"/>
                <a:gd name="T4" fmla="*/ 5 w 22"/>
                <a:gd name="T5" fmla="*/ 13 h 87"/>
                <a:gd name="T6" fmla="*/ 6 w 22"/>
                <a:gd name="T7" fmla="*/ 18 h 87"/>
                <a:gd name="T8" fmla="*/ 7 w 22"/>
                <a:gd name="T9" fmla="*/ 22 h 87"/>
                <a:gd name="T10" fmla="*/ 8 w 22"/>
                <a:gd name="T11" fmla="*/ 25 h 87"/>
                <a:gd name="T12" fmla="*/ 8 w 22"/>
                <a:gd name="T13" fmla="*/ 29 h 87"/>
                <a:gd name="T14" fmla="*/ 9 w 22"/>
                <a:gd name="T15" fmla="*/ 33 h 87"/>
                <a:gd name="T16" fmla="*/ 10 w 22"/>
                <a:gd name="T17" fmla="*/ 38 h 87"/>
                <a:gd name="T18" fmla="*/ 11 w 22"/>
                <a:gd name="T19" fmla="*/ 45 h 87"/>
                <a:gd name="T20" fmla="*/ 12 w 22"/>
                <a:gd name="T21" fmla="*/ 53 h 87"/>
                <a:gd name="T22" fmla="*/ 14 w 22"/>
                <a:gd name="T23" fmla="*/ 60 h 87"/>
                <a:gd name="T24" fmla="*/ 15 w 22"/>
                <a:gd name="T25" fmla="*/ 67 h 87"/>
                <a:gd name="T26" fmla="*/ 17 w 22"/>
                <a:gd name="T27" fmla="*/ 72 h 87"/>
                <a:gd name="T28" fmla="*/ 19 w 22"/>
                <a:gd name="T29" fmla="*/ 77 h 87"/>
                <a:gd name="T30" fmla="*/ 21 w 22"/>
                <a:gd name="T31" fmla="*/ 83 h 87"/>
                <a:gd name="T32" fmla="*/ 21 w 22"/>
                <a:gd name="T33" fmla="*/ 85 h 87"/>
                <a:gd name="T34" fmla="*/ 21 w 22"/>
                <a:gd name="T35" fmla="*/ 82 h 87"/>
                <a:gd name="T36" fmla="*/ 21 w 22"/>
                <a:gd name="T37" fmla="*/ 79 h 87"/>
                <a:gd name="T38" fmla="*/ 21 w 22"/>
                <a:gd name="T39" fmla="*/ 76 h 87"/>
                <a:gd name="T40" fmla="*/ 21 w 22"/>
                <a:gd name="T41" fmla="*/ 73 h 87"/>
                <a:gd name="T42" fmla="*/ 21 w 22"/>
                <a:gd name="T43" fmla="*/ 70 h 87"/>
                <a:gd name="T44" fmla="*/ 20 w 22"/>
                <a:gd name="T45" fmla="*/ 67 h 87"/>
                <a:gd name="T46" fmla="*/ 20 w 22"/>
                <a:gd name="T47" fmla="*/ 64 h 87"/>
                <a:gd name="T48" fmla="*/ 19 w 22"/>
                <a:gd name="T49" fmla="*/ 60 h 87"/>
                <a:gd name="T50" fmla="*/ 17 w 22"/>
                <a:gd name="T51" fmla="*/ 56 h 87"/>
                <a:gd name="T52" fmla="*/ 16 w 22"/>
                <a:gd name="T53" fmla="*/ 53 h 87"/>
                <a:gd name="T54" fmla="*/ 14 w 22"/>
                <a:gd name="T55" fmla="*/ 48 h 87"/>
                <a:gd name="T56" fmla="*/ 14 w 22"/>
                <a:gd name="T57" fmla="*/ 45 h 87"/>
                <a:gd name="T58" fmla="*/ 14 w 22"/>
                <a:gd name="T59" fmla="*/ 43 h 87"/>
                <a:gd name="T60" fmla="*/ 14 w 22"/>
                <a:gd name="T61" fmla="*/ 40 h 87"/>
                <a:gd name="T62" fmla="*/ 14 w 22"/>
                <a:gd name="T63" fmla="*/ 38 h 87"/>
                <a:gd name="T64" fmla="*/ 14 w 22"/>
                <a:gd name="T65" fmla="*/ 35 h 87"/>
                <a:gd name="T66" fmla="*/ 15 w 22"/>
                <a:gd name="T67" fmla="*/ 33 h 87"/>
                <a:gd name="T68" fmla="*/ 16 w 22"/>
                <a:gd name="T69" fmla="*/ 30 h 87"/>
                <a:gd name="T70" fmla="*/ 17 w 22"/>
                <a:gd name="T71" fmla="*/ 27 h 87"/>
                <a:gd name="T72" fmla="*/ 16 w 22"/>
                <a:gd name="T73" fmla="*/ 24 h 87"/>
                <a:gd name="T74" fmla="*/ 14 w 22"/>
                <a:gd name="T75" fmla="*/ 20 h 87"/>
                <a:gd name="T76" fmla="*/ 13 w 22"/>
                <a:gd name="T77" fmla="*/ 16 h 87"/>
                <a:gd name="T78" fmla="*/ 12 w 22"/>
                <a:gd name="T79" fmla="*/ 13 h 87"/>
                <a:gd name="T80" fmla="*/ 10 w 22"/>
                <a:gd name="T81" fmla="*/ 9 h 87"/>
                <a:gd name="T82" fmla="*/ 10 w 22"/>
                <a:gd name="T83" fmla="*/ 7 h 87"/>
                <a:gd name="T84" fmla="*/ 9 w 22"/>
                <a:gd name="T85" fmla="*/ 4 h 87"/>
                <a:gd name="T86" fmla="*/ 8 w 22"/>
                <a:gd name="T87" fmla="*/ 1 h 87"/>
                <a:gd name="T88" fmla="*/ 6 w 22"/>
                <a:gd name="T89" fmla="*/ 0 h 87"/>
                <a:gd name="T90" fmla="*/ 5 w 22"/>
                <a:gd name="T91" fmla="*/ 0 h 87"/>
                <a:gd name="T92" fmla="*/ 3 w 22"/>
                <a:gd name="T93" fmla="*/ 0 h 87"/>
                <a:gd name="T94" fmla="*/ 1 w 22"/>
                <a:gd name="T95" fmla="*/ 0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
                <a:gd name="T145" fmla="*/ 0 h 87"/>
                <a:gd name="T146" fmla="*/ 22 w 22"/>
                <a:gd name="T147" fmla="*/ 87 h 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 h="87">
                  <a:moveTo>
                    <a:pt x="0" y="0"/>
                  </a:moveTo>
                  <a:lnTo>
                    <a:pt x="1" y="3"/>
                  </a:lnTo>
                  <a:lnTo>
                    <a:pt x="2" y="5"/>
                  </a:lnTo>
                  <a:lnTo>
                    <a:pt x="3" y="7"/>
                  </a:lnTo>
                  <a:lnTo>
                    <a:pt x="4" y="10"/>
                  </a:lnTo>
                  <a:lnTo>
                    <a:pt x="5" y="13"/>
                  </a:lnTo>
                  <a:lnTo>
                    <a:pt x="5" y="16"/>
                  </a:lnTo>
                  <a:lnTo>
                    <a:pt x="6" y="18"/>
                  </a:lnTo>
                  <a:lnTo>
                    <a:pt x="7" y="21"/>
                  </a:lnTo>
                  <a:lnTo>
                    <a:pt x="7" y="22"/>
                  </a:lnTo>
                  <a:lnTo>
                    <a:pt x="7" y="24"/>
                  </a:lnTo>
                  <a:lnTo>
                    <a:pt x="8" y="25"/>
                  </a:lnTo>
                  <a:lnTo>
                    <a:pt x="8" y="27"/>
                  </a:lnTo>
                  <a:lnTo>
                    <a:pt x="8" y="29"/>
                  </a:lnTo>
                  <a:lnTo>
                    <a:pt x="8" y="31"/>
                  </a:lnTo>
                  <a:lnTo>
                    <a:pt x="9" y="33"/>
                  </a:lnTo>
                  <a:lnTo>
                    <a:pt x="9" y="34"/>
                  </a:lnTo>
                  <a:lnTo>
                    <a:pt x="10" y="38"/>
                  </a:lnTo>
                  <a:lnTo>
                    <a:pt x="10" y="42"/>
                  </a:lnTo>
                  <a:lnTo>
                    <a:pt x="11" y="45"/>
                  </a:lnTo>
                  <a:lnTo>
                    <a:pt x="12" y="49"/>
                  </a:lnTo>
                  <a:lnTo>
                    <a:pt x="12" y="53"/>
                  </a:lnTo>
                  <a:lnTo>
                    <a:pt x="13" y="56"/>
                  </a:lnTo>
                  <a:lnTo>
                    <a:pt x="14" y="60"/>
                  </a:lnTo>
                  <a:lnTo>
                    <a:pt x="14" y="64"/>
                  </a:lnTo>
                  <a:lnTo>
                    <a:pt x="15" y="67"/>
                  </a:lnTo>
                  <a:lnTo>
                    <a:pt x="16" y="69"/>
                  </a:lnTo>
                  <a:lnTo>
                    <a:pt x="17" y="72"/>
                  </a:lnTo>
                  <a:lnTo>
                    <a:pt x="18" y="75"/>
                  </a:lnTo>
                  <a:lnTo>
                    <a:pt x="19" y="77"/>
                  </a:lnTo>
                  <a:lnTo>
                    <a:pt x="19" y="80"/>
                  </a:lnTo>
                  <a:lnTo>
                    <a:pt x="21" y="83"/>
                  </a:lnTo>
                  <a:lnTo>
                    <a:pt x="21" y="86"/>
                  </a:lnTo>
                  <a:lnTo>
                    <a:pt x="21" y="85"/>
                  </a:lnTo>
                  <a:lnTo>
                    <a:pt x="21" y="83"/>
                  </a:lnTo>
                  <a:lnTo>
                    <a:pt x="21" y="82"/>
                  </a:lnTo>
                  <a:lnTo>
                    <a:pt x="21" y="80"/>
                  </a:lnTo>
                  <a:lnTo>
                    <a:pt x="21" y="79"/>
                  </a:lnTo>
                  <a:lnTo>
                    <a:pt x="21" y="78"/>
                  </a:lnTo>
                  <a:lnTo>
                    <a:pt x="21" y="76"/>
                  </a:lnTo>
                  <a:lnTo>
                    <a:pt x="21" y="75"/>
                  </a:lnTo>
                  <a:lnTo>
                    <a:pt x="21" y="73"/>
                  </a:lnTo>
                  <a:lnTo>
                    <a:pt x="21" y="72"/>
                  </a:lnTo>
                  <a:lnTo>
                    <a:pt x="21" y="70"/>
                  </a:lnTo>
                  <a:lnTo>
                    <a:pt x="21" y="69"/>
                  </a:lnTo>
                  <a:lnTo>
                    <a:pt x="20" y="67"/>
                  </a:lnTo>
                  <a:lnTo>
                    <a:pt x="20" y="65"/>
                  </a:lnTo>
                  <a:lnTo>
                    <a:pt x="20" y="64"/>
                  </a:lnTo>
                  <a:lnTo>
                    <a:pt x="19" y="62"/>
                  </a:lnTo>
                  <a:lnTo>
                    <a:pt x="19" y="60"/>
                  </a:lnTo>
                  <a:lnTo>
                    <a:pt x="18" y="59"/>
                  </a:lnTo>
                  <a:lnTo>
                    <a:pt x="17" y="56"/>
                  </a:lnTo>
                  <a:lnTo>
                    <a:pt x="17" y="54"/>
                  </a:lnTo>
                  <a:lnTo>
                    <a:pt x="16" y="53"/>
                  </a:lnTo>
                  <a:lnTo>
                    <a:pt x="15" y="50"/>
                  </a:lnTo>
                  <a:lnTo>
                    <a:pt x="14" y="48"/>
                  </a:lnTo>
                  <a:lnTo>
                    <a:pt x="14" y="47"/>
                  </a:lnTo>
                  <a:lnTo>
                    <a:pt x="14" y="45"/>
                  </a:lnTo>
                  <a:lnTo>
                    <a:pt x="14" y="44"/>
                  </a:lnTo>
                  <a:lnTo>
                    <a:pt x="14" y="43"/>
                  </a:lnTo>
                  <a:lnTo>
                    <a:pt x="14" y="42"/>
                  </a:lnTo>
                  <a:lnTo>
                    <a:pt x="14" y="40"/>
                  </a:lnTo>
                  <a:lnTo>
                    <a:pt x="14" y="39"/>
                  </a:lnTo>
                  <a:lnTo>
                    <a:pt x="14" y="38"/>
                  </a:lnTo>
                  <a:lnTo>
                    <a:pt x="14" y="36"/>
                  </a:lnTo>
                  <a:lnTo>
                    <a:pt x="14" y="35"/>
                  </a:lnTo>
                  <a:lnTo>
                    <a:pt x="14" y="34"/>
                  </a:lnTo>
                  <a:lnTo>
                    <a:pt x="15" y="33"/>
                  </a:lnTo>
                  <a:lnTo>
                    <a:pt x="15" y="31"/>
                  </a:lnTo>
                  <a:lnTo>
                    <a:pt x="16" y="30"/>
                  </a:lnTo>
                  <a:lnTo>
                    <a:pt x="16" y="29"/>
                  </a:lnTo>
                  <a:lnTo>
                    <a:pt x="17" y="27"/>
                  </a:lnTo>
                  <a:lnTo>
                    <a:pt x="16" y="24"/>
                  </a:lnTo>
                  <a:lnTo>
                    <a:pt x="15" y="22"/>
                  </a:lnTo>
                  <a:lnTo>
                    <a:pt x="14" y="20"/>
                  </a:lnTo>
                  <a:lnTo>
                    <a:pt x="14" y="19"/>
                  </a:lnTo>
                  <a:lnTo>
                    <a:pt x="13" y="16"/>
                  </a:lnTo>
                  <a:lnTo>
                    <a:pt x="12" y="14"/>
                  </a:lnTo>
                  <a:lnTo>
                    <a:pt x="12" y="13"/>
                  </a:lnTo>
                  <a:lnTo>
                    <a:pt x="11" y="10"/>
                  </a:lnTo>
                  <a:lnTo>
                    <a:pt x="10" y="9"/>
                  </a:lnTo>
                  <a:lnTo>
                    <a:pt x="10" y="7"/>
                  </a:lnTo>
                  <a:lnTo>
                    <a:pt x="9" y="5"/>
                  </a:lnTo>
                  <a:lnTo>
                    <a:pt x="9" y="4"/>
                  </a:lnTo>
                  <a:lnTo>
                    <a:pt x="8" y="2"/>
                  </a:lnTo>
                  <a:lnTo>
                    <a:pt x="8" y="1"/>
                  </a:lnTo>
                  <a:lnTo>
                    <a:pt x="7" y="0"/>
                  </a:lnTo>
                  <a:lnTo>
                    <a:pt x="6" y="0"/>
                  </a:lnTo>
                  <a:lnTo>
                    <a:pt x="5" y="0"/>
                  </a:lnTo>
                  <a:lnTo>
                    <a:pt x="4" y="0"/>
                  </a:lnTo>
                  <a:lnTo>
                    <a:pt x="3" y="0"/>
                  </a:lnTo>
                  <a:lnTo>
                    <a:pt x="2" y="0"/>
                  </a:lnTo>
                  <a:lnTo>
                    <a:pt x="1" y="0"/>
                  </a:lnTo>
                  <a:lnTo>
                    <a:pt x="0" y="0"/>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02" name="Freeform 180"/>
            <p:cNvSpPr>
              <a:spLocks/>
            </p:cNvSpPr>
            <p:nvPr/>
          </p:nvSpPr>
          <p:spPr bwMode="auto">
            <a:xfrm>
              <a:off x="3176" y="1702"/>
              <a:ext cx="58" cy="17"/>
            </a:xfrm>
            <a:custGeom>
              <a:avLst/>
              <a:gdLst>
                <a:gd name="T0" fmla="*/ 57 w 58"/>
                <a:gd name="T1" fmla="*/ 0 h 17"/>
                <a:gd name="T2" fmla="*/ 57 w 58"/>
                <a:gd name="T3" fmla="*/ 3 h 17"/>
                <a:gd name="T4" fmla="*/ 48 w 58"/>
                <a:gd name="T5" fmla="*/ 16 h 17"/>
                <a:gd name="T6" fmla="*/ 0 w 58"/>
                <a:gd name="T7" fmla="*/ 11 h 17"/>
                <a:gd name="T8" fmla="*/ 2 w 58"/>
                <a:gd name="T9" fmla="*/ 7 h 17"/>
                <a:gd name="T10" fmla="*/ 46 w 58"/>
                <a:gd name="T11" fmla="*/ 13 h 17"/>
                <a:gd name="T12" fmla="*/ 57 w 58"/>
                <a:gd name="T13" fmla="*/ 0 h 17"/>
                <a:gd name="T14" fmla="*/ 0 60000 65536"/>
                <a:gd name="T15" fmla="*/ 0 60000 65536"/>
                <a:gd name="T16" fmla="*/ 0 60000 65536"/>
                <a:gd name="T17" fmla="*/ 0 60000 65536"/>
                <a:gd name="T18" fmla="*/ 0 60000 65536"/>
                <a:gd name="T19" fmla="*/ 0 60000 65536"/>
                <a:gd name="T20" fmla="*/ 0 60000 65536"/>
                <a:gd name="T21" fmla="*/ 0 w 58"/>
                <a:gd name="T22" fmla="*/ 0 h 17"/>
                <a:gd name="T23" fmla="*/ 58 w 5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7">
                  <a:moveTo>
                    <a:pt x="57" y="0"/>
                  </a:moveTo>
                  <a:lnTo>
                    <a:pt x="57" y="3"/>
                  </a:lnTo>
                  <a:lnTo>
                    <a:pt x="48" y="16"/>
                  </a:lnTo>
                  <a:lnTo>
                    <a:pt x="0" y="11"/>
                  </a:lnTo>
                  <a:lnTo>
                    <a:pt x="2" y="7"/>
                  </a:lnTo>
                  <a:lnTo>
                    <a:pt x="46" y="13"/>
                  </a:lnTo>
                  <a:lnTo>
                    <a:pt x="57"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03" name="Freeform 181"/>
            <p:cNvSpPr>
              <a:spLocks/>
            </p:cNvSpPr>
            <p:nvPr/>
          </p:nvSpPr>
          <p:spPr bwMode="auto">
            <a:xfrm>
              <a:off x="3202" y="1734"/>
              <a:ext cx="17" cy="19"/>
            </a:xfrm>
            <a:custGeom>
              <a:avLst/>
              <a:gdLst>
                <a:gd name="T0" fmla="*/ 16 w 17"/>
                <a:gd name="T1" fmla="*/ 1 h 19"/>
                <a:gd name="T2" fmla="*/ 0 w 17"/>
                <a:gd name="T3" fmla="*/ 18 h 19"/>
                <a:gd name="T4" fmla="*/ 0 w 17"/>
                <a:gd name="T5" fmla="*/ 14 h 19"/>
                <a:gd name="T6" fmla="*/ 13 w 17"/>
                <a:gd name="T7" fmla="*/ 0 h 19"/>
                <a:gd name="T8" fmla="*/ 16 w 17"/>
                <a:gd name="T9" fmla="*/ 1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16" y="1"/>
                  </a:moveTo>
                  <a:lnTo>
                    <a:pt x="0" y="18"/>
                  </a:lnTo>
                  <a:lnTo>
                    <a:pt x="0" y="14"/>
                  </a:lnTo>
                  <a:lnTo>
                    <a:pt x="13" y="0"/>
                  </a:lnTo>
                  <a:lnTo>
                    <a:pt x="16" y="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04" name="Freeform 182"/>
            <p:cNvSpPr>
              <a:spLocks/>
            </p:cNvSpPr>
            <p:nvPr/>
          </p:nvSpPr>
          <p:spPr bwMode="auto">
            <a:xfrm>
              <a:off x="3205" y="1713"/>
              <a:ext cx="17" cy="17"/>
            </a:xfrm>
            <a:custGeom>
              <a:avLst/>
              <a:gdLst>
                <a:gd name="T0" fmla="*/ 16 w 17"/>
                <a:gd name="T1" fmla="*/ 0 h 17"/>
                <a:gd name="T2" fmla="*/ 16 w 17"/>
                <a:gd name="T3" fmla="*/ 7 h 17"/>
                <a:gd name="T4" fmla="*/ 5 w 17"/>
                <a:gd name="T5" fmla="*/ 6 h 17"/>
                <a:gd name="T6" fmla="*/ 5 w 17"/>
                <a:gd name="T7" fmla="*/ 15 h 17"/>
                <a:gd name="T8" fmla="*/ 0 w 17"/>
                <a:gd name="T9" fmla="*/ 16 h 17"/>
                <a:gd name="T10" fmla="*/ 0 w 17"/>
                <a:gd name="T11" fmla="*/ 5 h 17"/>
                <a:gd name="T12" fmla="*/ 13 w 17"/>
                <a:gd name="T13" fmla="*/ 5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16" y="7"/>
                  </a:lnTo>
                  <a:lnTo>
                    <a:pt x="5" y="6"/>
                  </a:lnTo>
                  <a:lnTo>
                    <a:pt x="5" y="15"/>
                  </a:lnTo>
                  <a:lnTo>
                    <a:pt x="0" y="16"/>
                  </a:lnTo>
                  <a:lnTo>
                    <a:pt x="0" y="5"/>
                  </a:lnTo>
                  <a:lnTo>
                    <a:pt x="13" y="5"/>
                  </a:lnTo>
                  <a:lnTo>
                    <a:pt x="16"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05" name="Freeform 183"/>
            <p:cNvSpPr>
              <a:spLocks/>
            </p:cNvSpPr>
            <p:nvPr/>
          </p:nvSpPr>
          <p:spPr bwMode="auto">
            <a:xfrm>
              <a:off x="3194" y="1713"/>
              <a:ext cx="17" cy="22"/>
            </a:xfrm>
            <a:custGeom>
              <a:avLst/>
              <a:gdLst>
                <a:gd name="T0" fmla="*/ 16 w 17"/>
                <a:gd name="T1" fmla="*/ 0 h 22"/>
                <a:gd name="T2" fmla="*/ 14 w 17"/>
                <a:gd name="T3" fmla="*/ 18 h 22"/>
                <a:gd name="T4" fmla="*/ 12 w 17"/>
                <a:gd name="T5" fmla="*/ 21 h 22"/>
                <a:gd name="T6" fmla="*/ 12 w 17"/>
                <a:gd name="T7" fmla="*/ 2 h 22"/>
                <a:gd name="T8" fmla="*/ 2 w 17"/>
                <a:gd name="T9" fmla="*/ 1 h 22"/>
                <a:gd name="T10" fmla="*/ 0 w 17"/>
                <a:gd name="T11" fmla="*/ 0 h 22"/>
                <a:gd name="T12" fmla="*/ 16 w 17"/>
                <a:gd name="T13" fmla="*/ 0 h 22"/>
                <a:gd name="T14" fmla="*/ 0 60000 65536"/>
                <a:gd name="T15" fmla="*/ 0 60000 65536"/>
                <a:gd name="T16" fmla="*/ 0 60000 65536"/>
                <a:gd name="T17" fmla="*/ 0 60000 65536"/>
                <a:gd name="T18" fmla="*/ 0 60000 65536"/>
                <a:gd name="T19" fmla="*/ 0 60000 65536"/>
                <a:gd name="T20" fmla="*/ 0 60000 65536"/>
                <a:gd name="T21" fmla="*/ 0 w 17"/>
                <a:gd name="T22" fmla="*/ 0 h 22"/>
                <a:gd name="T23" fmla="*/ 17 w 1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2">
                  <a:moveTo>
                    <a:pt x="16" y="0"/>
                  </a:moveTo>
                  <a:lnTo>
                    <a:pt x="14" y="18"/>
                  </a:lnTo>
                  <a:lnTo>
                    <a:pt x="12" y="21"/>
                  </a:lnTo>
                  <a:lnTo>
                    <a:pt x="12" y="2"/>
                  </a:lnTo>
                  <a:lnTo>
                    <a:pt x="2" y="1"/>
                  </a:lnTo>
                  <a:lnTo>
                    <a:pt x="0" y="0"/>
                  </a:lnTo>
                  <a:lnTo>
                    <a:pt x="16"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06" name="Freeform 184"/>
            <p:cNvSpPr>
              <a:spLocks/>
            </p:cNvSpPr>
            <p:nvPr/>
          </p:nvSpPr>
          <p:spPr bwMode="auto">
            <a:xfrm>
              <a:off x="3182" y="1711"/>
              <a:ext cx="17" cy="17"/>
            </a:xfrm>
            <a:custGeom>
              <a:avLst/>
              <a:gdLst>
                <a:gd name="T0" fmla="*/ 16 w 17"/>
                <a:gd name="T1" fmla="*/ 15 h 17"/>
                <a:gd name="T2" fmla="*/ 16 w 17"/>
                <a:gd name="T3" fmla="*/ 16 h 17"/>
                <a:gd name="T4" fmla="*/ 8 w 17"/>
                <a:gd name="T5" fmla="*/ 12 h 17"/>
                <a:gd name="T6" fmla="*/ 0 w 17"/>
                <a:gd name="T7" fmla="*/ 0 h 17"/>
                <a:gd name="T8" fmla="*/ 3 w 17"/>
                <a:gd name="T9" fmla="*/ 0 h 17"/>
                <a:gd name="T10" fmla="*/ 9 w 17"/>
                <a:gd name="T11" fmla="*/ 10 h 17"/>
                <a:gd name="T12" fmla="*/ 16 w 17"/>
                <a:gd name="T13" fmla="*/ 15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5"/>
                  </a:moveTo>
                  <a:lnTo>
                    <a:pt x="16" y="16"/>
                  </a:lnTo>
                  <a:lnTo>
                    <a:pt x="8" y="12"/>
                  </a:lnTo>
                  <a:lnTo>
                    <a:pt x="0" y="0"/>
                  </a:lnTo>
                  <a:lnTo>
                    <a:pt x="3" y="0"/>
                  </a:lnTo>
                  <a:lnTo>
                    <a:pt x="9" y="10"/>
                  </a:lnTo>
                  <a:lnTo>
                    <a:pt x="16" y="15"/>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07" name="Freeform 185"/>
            <p:cNvSpPr>
              <a:spLocks/>
            </p:cNvSpPr>
            <p:nvPr/>
          </p:nvSpPr>
          <p:spPr bwMode="auto">
            <a:xfrm>
              <a:off x="3196" y="1710"/>
              <a:ext cx="17" cy="32"/>
            </a:xfrm>
            <a:custGeom>
              <a:avLst/>
              <a:gdLst>
                <a:gd name="T0" fmla="*/ 16 w 17"/>
                <a:gd name="T1" fmla="*/ 1 h 32"/>
                <a:gd name="T2" fmla="*/ 16 w 17"/>
                <a:gd name="T3" fmla="*/ 26 h 32"/>
                <a:gd name="T4" fmla="*/ 11 w 17"/>
                <a:gd name="T5" fmla="*/ 31 h 32"/>
                <a:gd name="T6" fmla="*/ 13 w 17"/>
                <a:gd name="T7" fmla="*/ 2 h 32"/>
                <a:gd name="T8" fmla="*/ 1 w 17"/>
                <a:gd name="T9" fmla="*/ 2 h 32"/>
                <a:gd name="T10" fmla="*/ 0 w 17"/>
                <a:gd name="T11" fmla="*/ 0 h 32"/>
                <a:gd name="T12" fmla="*/ 16 w 17"/>
                <a:gd name="T13" fmla="*/ 1 h 32"/>
                <a:gd name="T14" fmla="*/ 0 60000 65536"/>
                <a:gd name="T15" fmla="*/ 0 60000 65536"/>
                <a:gd name="T16" fmla="*/ 0 60000 65536"/>
                <a:gd name="T17" fmla="*/ 0 60000 65536"/>
                <a:gd name="T18" fmla="*/ 0 60000 65536"/>
                <a:gd name="T19" fmla="*/ 0 60000 65536"/>
                <a:gd name="T20" fmla="*/ 0 60000 65536"/>
                <a:gd name="T21" fmla="*/ 0 w 17"/>
                <a:gd name="T22" fmla="*/ 0 h 32"/>
                <a:gd name="T23" fmla="*/ 17 w 1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2">
                  <a:moveTo>
                    <a:pt x="16" y="1"/>
                  </a:moveTo>
                  <a:lnTo>
                    <a:pt x="16" y="26"/>
                  </a:lnTo>
                  <a:lnTo>
                    <a:pt x="11" y="31"/>
                  </a:lnTo>
                  <a:lnTo>
                    <a:pt x="13" y="2"/>
                  </a:lnTo>
                  <a:lnTo>
                    <a:pt x="1" y="2"/>
                  </a:lnTo>
                  <a:lnTo>
                    <a:pt x="0" y="0"/>
                  </a:lnTo>
                  <a:lnTo>
                    <a:pt x="16" y="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08" name="Freeform 186"/>
            <p:cNvSpPr>
              <a:spLocks/>
            </p:cNvSpPr>
            <p:nvPr/>
          </p:nvSpPr>
          <p:spPr bwMode="auto">
            <a:xfrm>
              <a:off x="3208" y="175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09" name="Freeform 187"/>
            <p:cNvSpPr>
              <a:spLocks/>
            </p:cNvSpPr>
            <p:nvPr/>
          </p:nvSpPr>
          <p:spPr bwMode="auto">
            <a:xfrm>
              <a:off x="3196" y="1923"/>
              <a:ext cx="17" cy="301"/>
            </a:xfrm>
            <a:custGeom>
              <a:avLst/>
              <a:gdLst>
                <a:gd name="T0" fmla="*/ 10 w 17"/>
                <a:gd name="T1" fmla="*/ 25 h 301"/>
                <a:gd name="T2" fmla="*/ 8 w 17"/>
                <a:gd name="T3" fmla="*/ 25 h 301"/>
                <a:gd name="T4" fmla="*/ 8 w 17"/>
                <a:gd name="T5" fmla="*/ 12 h 301"/>
                <a:gd name="T6" fmla="*/ 10 w 17"/>
                <a:gd name="T7" fmla="*/ 9 h 301"/>
                <a:gd name="T8" fmla="*/ 10 w 17"/>
                <a:gd name="T9" fmla="*/ 25 h 301"/>
                <a:gd name="T10" fmla="*/ 16 w 17"/>
                <a:gd name="T11" fmla="*/ 0 h 301"/>
                <a:gd name="T12" fmla="*/ 16 w 17"/>
                <a:gd name="T13" fmla="*/ 30 h 301"/>
                <a:gd name="T14" fmla="*/ 12 w 17"/>
                <a:gd name="T15" fmla="*/ 29 h 301"/>
                <a:gd name="T16" fmla="*/ 11 w 17"/>
                <a:gd name="T17" fmla="*/ 27 h 301"/>
                <a:gd name="T18" fmla="*/ 8 w 17"/>
                <a:gd name="T19" fmla="*/ 26 h 301"/>
                <a:gd name="T20" fmla="*/ 9 w 17"/>
                <a:gd name="T21" fmla="*/ 266 h 301"/>
                <a:gd name="T22" fmla="*/ 7 w 17"/>
                <a:gd name="T23" fmla="*/ 300 h 301"/>
                <a:gd name="T24" fmla="*/ 1 w 17"/>
                <a:gd name="T25" fmla="*/ 300 h 301"/>
                <a:gd name="T26" fmla="*/ 0 w 17"/>
                <a:gd name="T27" fmla="*/ 265 h 301"/>
                <a:gd name="T28" fmla="*/ 0 w 17"/>
                <a:gd name="T29" fmla="*/ 17 h 301"/>
                <a:gd name="T30" fmla="*/ 11 w 17"/>
                <a:gd name="T31" fmla="*/ 5 h 301"/>
                <a:gd name="T32" fmla="*/ 10 w 17"/>
                <a:gd name="T33" fmla="*/ 3 h 301"/>
                <a:gd name="T34" fmla="*/ 16 w 17"/>
                <a:gd name="T35" fmla="*/ 0 h 301"/>
                <a:gd name="T36" fmla="*/ 10 w 17"/>
                <a:gd name="T37" fmla="*/ 25 h 3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01"/>
                <a:gd name="T59" fmla="*/ 17 w 17"/>
                <a:gd name="T60" fmla="*/ 301 h 3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01">
                  <a:moveTo>
                    <a:pt x="10" y="25"/>
                  </a:moveTo>
                  <a:lnTo>
                    <a:pt x="8" y="25"/>
                  </a:lnTo>
                  <a:lnTo>
                    <a:pt x="8" y="12"/>
                  </a:lnTo>
                  <a:lnTo>
                    <a:pt x="10" y="9"/>
                  </a:lnTo>
                  <a:lnTo>
                    <a:pt x="10" y="25"/>
                  </a:lnTo>
                  <a:lnTo>
                    <a:pt x="16" y="0"/>
                  </a:lnTo>
                  <a:lnTo>
                    <a:pt x="16" y="30"/>
                  </a:lnTo>
                  <a:lnTo>
                    <a:pt x="12" y="29"/>
                  </a:lnTo>
                  <a:lnTo>
                    <a:pt x="11" y="27"/>
                  </a:lnTo>
                  <a:lnTo>
                    <a:pt x="8" y="26"/>
                  </a:lnTo>
                  <a:lnTo>
                    <a:pt x="9" y="266"/>
                  </a:lnTo>
                  <a:lnTo>
                    <a:pt x="7" y="300"/>
                  </a:lnTo>
                  <a:lnTo>
                    <a:pt x="1" y="300"/>
                  </a:lnTo>
                  <a:lnTo>
                    <a:pt x="0" y="265"/>
                  </a:lnTo>
                  <a:lnTo>
                    <a:pt x="0" y="17"/>
                  </a:lnTo>
                  <a:lnTo>
                    <a:pt x="11" y="5"/>
                  </a:lnTo>
                  <a:lnTo>
                    <a:pt x="10" y="3"/>
                  </a:lnTo>
                  <a:lnTo>
                    <a:pt x="16" y="0"/>
                  </a:lnTo>
                  <a:lnTo>
                    <a:pt x="10" y="25"/>
                  </a:lnTo>
                </a:path>
              </a:pathLst>
            </a:custGeom>
            <a:solidFill>
              <a:srgbClr val="FFC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310" name="Freeform 188"/>
            <p:cNvSpPr>
              <a:spLocks/>
            </p:cNvSpPr>
            <p:nvPr/>
          </p:nvSpPr>
          <p:spPr bwMode="auto">
            <a:xfrm>
              <a:off x="3201" y="1919"/>
              <a:ext cx="17" cy="17"/>
            </a:xfrm>
            <a:custGeom>
              <a:avLst/>
              <a:gdLst>
                <a:gd name="T0" fmla="*/ 13 w 17"/>
                <a:gd name="T1" fmla="*/ 0 h 17"/>
                <a:gd name="T2" fmla="*/ 16 w 17"/>
                <a:gd name="T3" fmla="*/ 3 h 17"/>
                <a:gd name="T4" fmla="*/ 0 w 17"/>
                <a:gd name="T5" fmla="*/ 16 h 17"/>
                <a:gd name="T6" fmla="*/ 0 w 17"/>
                <a:gd name="T7" fmla="*/ 11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3"/>
                  </a:lnTo>
                  <a:lnTo>
                    <a:pt x="0" y="16"/>
                  </a:lnTo>
                  <a:lnTo>
                    <a:pt x="0" y="11"/>
                  </a:lnTo>
                  <a:lnTo>
                    <a:pt x="13" y="0"/>
                  </a:lnTo>
                </a:path>
              </a:pathLst>
            </a:custGeom>
            <a:solidFill>
              <a:srgbClr val="CCCC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grpSp>
      <p:grpSp>
        <p:nvGrpSpPr>
          <p:cNvPr id="5128" name="Group 97"/>
          <p:cNvGrpSpPr>
            <a:grpSpLocks/>
          </p:cNvGrpSpPr>
          <p:nvPr/>
        </p:nvGrpSpPr>
        <p:grpSpPr bwMode="auto">
          <a:xfrm>
            <a:off x="5362575" y="2395538"/>
            <a:ext cx="457200" cy="1063625"/>
            <a:chOff x="3023" y="1697"/>
            <a:chExt cx="222" cy="574"/>
          </a:xfrm>
        </p:grpSpPr>
        <p:sp>
          <p:nvSpPr>
            <p:cNvPr id="5129" name="Freeform 98"/>
            <p:cNvSpPr>
              <a:spLocks/>
            </p:cNvSpPr>
            <p:nvPr/>
          </p:nvSpPr>
          <p:spPr bwMode="auto">
            <a:xfrm>
              <a:off x="3027" y="1936"/>
              <a:ext cx="100" cy="84"/>
            </a:xfrm>
            <a:custGeom>
              <a:avLst/>
              <a:gdLst>
                <a:gd name="T0" fmla="*/ 8 w 100"/>
                <a:gd name="T1" fmla="*/ 0 h 84"/>
                <a:gd name="T2" fmla="*/ 47 w 100"/>
                <a:gd name="T3" fmla="*/ 11 h 84"/>
                <a:gd name="T4" fmla="*/ 58 w 100"/>
                <a:gd name="T5" fmla="*/ 19 h 84"/>
                <a:gd name="T6" fmla="*/ 77 w 100"/>
                <a:gd name="T7" fmla="*/ 31 h 84"/>
                <a:gd name="T8" fmla="*/ 94 w 100"/>
                <a:gd name="T9" fmla="*/ 37 h 84"/>
                <a:gd name="T10" fmla="*/ 94 w 100"/>
                <a:gd name="T11" fmla="*/ 45 h 84"/>
                <a:gd name="T12" fmla="*/ 97 w 100"/>
                <a:gd name="T13" fmla="*/ 51 h 84"/>
                <a:gd name="T14" fmla="*/ 98 w 100"/>
                <a:gd name="T15" fmla="*/ 55 h 84"/>
                <a:gd name="T16" fmla="*/ 99 w 100"/>
                <a:gd name="T17" fmla="*/ 62 h 84"/>
                <a:gd name="T18" fmla="*/ 99 w 100"/>
                <a:gd name="T19" fmla="*/ 71 h 84"/>
                <a:gd name="T20" fmla="*/ 96 w 100"/>
                <a:gd name="T21" fmla="*/ 74 h 84"/>
                <a:gd name="T22" fmla="*/ 92 w 100"/>
                <a:gd name="T23" fmla="*/ 75 h 84"/>
                <a:gd name="T24" fmla="*/ 70 w 100"/>
                <a:gd name="T25" fmla="*/ 82 h 84"/>
                <a:gd name="T26" fmla="*/ 59 w 100"/>
                <a:gd name="T27" fmla="*/ 83 h 84"/>
                <a:gd name="T28" fmla="*/ 43 w 100"/>
                <a:gd name="T29" fmla="*/ 82 h 84"/>
                <a:gd name="T30" fmla="*/ 23 w 100"/>
                <a:gd name="T31" fmla="*/ 77 h 84"/>
                <a:gd name="T32" fmla="*/ 13 w 100"/>
                <a:gd name="T33" fmla="*/ 74 h 84"/>
                <a:gd name="T34" fmla="*/ 6 w 100"/>
                <a:gd name="T35" fmla="*/ 65 h 84"/>
                <a:gd name="T36" fmla="*/ 0 w 100"/>
                <a:gd name="T37" fmla="*/ 44 h 84"/>
                <a:gd name="T38" fmla="*/ 3 w 100"/>
                <a:gd name="T39" fmla="*/ 10 h 84"/>
                <a:gd name="T40" fmla="*/ 4 w 100"/>
                <a:gd name="T41" fmla="*/ 0 h 84"/>
                <a:gd name="T42" fmla="*/ 8 w 100"/>
                <a:gd name="T43" fmla="*/ 0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
                <a:gd name="T67" fmla="*/ 0 h 84"/>
                <a:gd name="T68" fmla="*/ 100 w 100"/>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 h="84">
                  <a:moveTo>
                    <a:pt x="8" y="0"/>
                  </a:moveTo>
                  <a:lnTo>
                    <a:pt x="47" y="11"/>
                  </a:lnTo>
                  <a:lnTo>
                    <a:pt x="58" y="19"/>
                  </a:lnTo>
                  <a:lnTo>
                    <a:pt x="77" y="31"/>
                  </a:lnTo>
                  <a:lnTo>
                    <a:pt x="94" y="37"/>
                  </a:lnTo>
                  <a:lnTo>
                    <a:pt x="94" y="45"/>
                  </a:lnTo>
                  <a:lnTo>
                    <a:pt x="97" y="51"/>
                  </a:lnTo>
                  <a:lnTo>
                    <a:pt x="98" y="55"/>
                  </a:lnTo>
                  <a:lnTo>
                    <a:pt x="99" y="62"/>
                  </a:lnTo>
                  <a:lnTo>
                    <a:pt x="99" y="71"/>
                  </a:lnTo>
                  <a:lnTo>
                    <a:pt x="96" y="74"/>
                  </a:lnTo>
                  <a:lnTo>
                    <a:pt x="92" y="75"/>
                  </a:lnTo>
                  <a:lnTo>
                    <a:pt x="70" y="82"/>
                  </a:lnTo>
                  <a:lnTo>
                    <a:pt x="59" y="83"/>
                  </a:lnTo>
                  <a:lnTo>
                    <a:pt x="43" y="82"/>
                  </a:lnTo>
                  <a:lnTo>
                    <a:pt x="23" y="77"/>
                  </a:lnTo>
                  <a:lnTo>
                    <a:pt x="13" y="74"/>
                  </a:lnTo>
                  <a:lnTo>
                    <a:pt x="6" y="65"/>
                  </a:lnTo>
                  <a:lnTo>
                    <a:pt x="0" y="44"/>
                  </a:lnTo>
                  <a:lnTo>
                    <a:pt x="3" y="10"/>
                  </a:lnTo>
                  <a:lnTo>
                    <a:pt x="4" y="0"/>
                  </a:lnTo>
                  <a:lnTo>
                    <a:pt x="8" y="0"/>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30" name="Freeform 99"/>
            <p:cNvSpPr>
              <a:spLocks/>
            </p:cNvSpPr>
            <p:nvPr/>
          </p:nvSpPr>
          <p:spPr bwMode="auto">
            <a:xfrm>
              <a:off x="3023" y="1796"/>
              <a:ext cx="127" cy="154"/>
            </a:xfrm>
            <a:custGeom>
              <a:avLst/>
              <a:gdLst>
                <a:gd name="T0" fmla="*/ 7 w 127"/>
                <a:gd name="T1" fmla="*/ 140 h 154"/>
                <a:gd name="T2" fmla="*/ 9 w 127"/>
                <a:gd name="T3" fmla="*/ 133 h 154"/>
                <a:gd name="T4" fmla="*/ 10 w 127"/>
                <a:gd name="T5" fmla="*/ 128 h 154"/>
                <a:gd name="T6" fmla="*/ 9 w 127"/>
                <a:gd name="T7" fmla="*/ 126 h 154"/>
                <a:gd name="T8" fmla="*/ 9 w 127"/>
                <a:gd name="T9" fmla="*/ 123 h 154"/>
                <a:gd name="T10" fmla="*/ 9 w 127"/>
                <a:gd name="T11" fmla="*/ 120 h 154"/>
                <a:gd name="T12" fmla="*/ 9 w 127"/>
                <a:gd name="T13" fmla="*/ 111 h 154"/>
                <a:gd name="T14" fmla="*/ 6 w 127"/>
                <a:gd name="T15" fmla="*/ 102 h 154"/>
                <a:gd name="T16" fmla="*/ 0 w 127"/>
                <a:gd name="T17" fmla="*/ 91 h 154"/>
                <a:gd name="T18" fmla="*/ 2 w 127"/>
                <a:gd name="T19" fmla="*/ 70 h 154"/>
                <a:gd name="T20" fmla="*/ 5 w 127"/>
                <a:gd name="T21" fmla="*/ 58 h 154"/>
                <a:gd name="T22" fmla="*/ 6 w 127"/>
                <a:gd name="T23" fmla="*/ 56 h 154"/>
                <a:gd name="T24" fmla="*/ 9 w 127"/>
                <a:gd name="T25" fmla="*/ 49 h 154"/>
                <a:gd name="T26" fmla="*/ 14 w 127"/>
                <a:gd name="T27" fmla="*/ 41 h 154"/>
                <a:gd name="T28" fmla="*/ 22 w 127"/>
                <a:gd name="T29" fmla="*/ 28 h 154"/>
                <a:gd name="T30" fmla="*/ 29 w 127"/>
                <a:gd name="T31" fmla="*/ 21 h 154"/>
                <a:gd name="T32" fmla="*/ 33 w 127"/>
                <a:gd name="T33" fmla="*/ 18 h 154"/>
                <a:gd name="T34" fmla="*/ 39 w 127"/>
                <a:gd name="T35" fmla="*/ 7 h 154"/>
                <a:gd name="T36" fmla="*/ 44 w 127"/>
                <a:gd name="T37" fmla="*/ 0 h 154"/>
                <a:gd name="T38" fmla="*/ 45 w 127"/>
                <a:gd name="T39" fmla="*/ 1 h 154"/>
                <a:gd name="T40" fmla="*/ 48 w 127"/>
                <a:gd name="T41" fmla="*/ 4 h 154"/>
                <a:gd name="T42" fmla="*/ 52 w 127"/>
                <a:gd name="T43" fmla="*/ 9 h 154"/>
                <a:gd name="T44" fmla="*/ 64 w 127"/>
                <a:gd name="T45" fmla="*/ 18 h 154"/>
                <a:gd name="T46" fmla="*/ 72 w 127"/>
                <a:gd name="T47" fmla="*/ 26 h 154"/>
                <a:gd name="T48" fmla="*/ 77 w 127"/>
                <a:gd name="T49" fmla="*/ 33 h 154"/>
                <a:gd name="T50" fmla="*/ 78 w 127"/>
                <a:gd name="T51" fmla="*/ 34 h 154"/>
                <a:gd name="T52" fmla="*/ 79 w 127"/>
                <a:gd name="T53" fmla="*/ 33 h 154"/>
                <a:gd name="T54" fmla="*/ 79 w 127"/>
                <a:gd name="T55" fmla="*/ 32 h 154"/>
                <a:gd name="T56" fmla="*/ 94 w 127"/>
                <a:gd name="T57" fmla="*/ 34 h 154"/>
                <a:gd name="T58" fmla="*/ 97 w 127"/>
                <a:gd name="T59" fmla="*/ 38 h 154"/>
                <a:gd name="T60" fmla="*/ 97 w 127"/>
                <a:gd name="T61" fmla="*/ 43 h 154"/>
                <a:gd name="T62" fmla="*/ 97 w 127"/>
                <a:gd name="T63" fmla="*/ 52 h 154"/>
                <a:gd name="T64" fmla="*/ 100 w 127"/>
                <a:gd name="T65" fmla="*/ 55 h 154"/>
                <a:gd name="T66" fmla="*/ 100 w 127"/>
                <a:gd name="T67" fmla="*/ 56 h 154"/>
                <a:gd name="T68" fmla="*/ 100 w 127"/>
                <a:gd name="T69" fmla="*/ 58 h 154"/>
                <a:gd name="T70" fmla="*/ 100 w 127"/>
                <a:gd name="T71" fmla="*/ 60 h 154"/>
                <a:gd name="T72" fmla="*/ 102 w 127"/>
                <a:gd name="T73" fmla="*/ 62 h 154"/>
                <a:gd name="T74" fmla="*/ 101 w 127"/>
                <a:gd name="T75" fmla="*/ 65 h 154"/>
                <a:gd name="T76" fmla="*/ 102 w 127"/>
                <a:gd name="T77" fmla="*/ 66 h 154"/>
                <a:gd name="T78" fmla="*/ 102 w 127"/>
                <a:gd name="T79" fmla="*/ 65 h 154"/>
                <a:gd name="T80" fmla="*/ 102 w 127"/>
                <a:gd name="T81" fmla="*/ 69 h 154"/>
                <a:gd name="T82" fmla="*/ 102 w 127"/>
                <a:gd name="T83" fmla="*/ 75 h 154"/>
                <a:gd name="T84" fmla="*/ 100 w 127"/>
                <a:gd name="T85" fmla="*/ 77 h 154"/>
                <a:gd name="T86" fmla="*/ 102 w 127"/>
                <a:gd name="T87" fmla="*/ 80 h 154"/>
                <a:gd name="T88" fmla="*/ 102 w 127"/>
                <a:gd name="T89" fmla="*/ 84 h 154"/>
                <a:gd name="T90" fmla="*/ 102 w 127"/>
                <a:gd name="T91" fmla="*/ 89 h 154"/>
                <a:gd name="T92" fmla="*/ 105 w 127"/>
                <a:gd name="T93" fmla="*/ 94 h 154"/>
                <a:gd name="T94" fmla="*/ 109 w 127"/>
                <a:gd name="T95" fmla="*/ 97 h 154"/>
                <a:gd name="T96" fmla="*/ 119 w 127"/>
                <a:gd name="T97" fmla="*/ 100 h 154"/>
                <a:gd name="T98" fmla="*/ 124 w 127"/>
                <a:gd name="T99" fmla="*/ 104 h 154"/>
                <a:gd name="T100" fmla="*/ 121 w 127"/>
                <a:gd name="T101" fmla="*/ 106 h 154"/>
                <a:gd name="T102" fmla="*/ 120 w 127"/>
                <a:gd name="T103" fmla="*/ 110 h 154"/>
                <a:gd name="T104" fmla="*/ 120 w 127"/>
                <a:gd name="T105" fmla="*/ 114 h 154"/>
                <a:gd name="T106" fmla="*/ 122 w 127"/>
                <a:gd name="T107" fmla="*/ 120 h 154"/>
                <a:gd name="T108" fmla="*/ 124 w 127"/>
                <a:gd name="T109" fmla="*/ 124 h 154"/>
                <a:gd name="T110" fmla="*/ 126 w 127"/>
                <a:gd name="T111" fmla="*/ 128 h 154"/>
                <a:gd name="T112" fmla="*/ 113 w 127"/>
                <a:gd name="T113" fmla="*/ 131 h 154"/>
                <a:gd name="T114" fmla="*/ 112 w 127"/>
                <a:gd name="T115" fmla="*/ 131 h 1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
                <a:gd name="T175" fmla="*/ 0 h 154"/>
                <a:gd name="T176" fmla="*/ 127 w 127"/>
                <a:gd name="T177" fmla="*/ 154 h 1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 h="154">
                  <a:moveTo>
                    <a:pt x="102" y="143"/>
                  </a:moveTo>
                  <a:lnTo>
                    <a:pt x="52" y="153"/>
                  </a:lnTo>
                  <a:lnTo>
                    <a:pt x="38" y="149"/>
                  </a:lnTo>
                  <a:lnTo>
                    <a:pt x="22" y="145"/>
                  </a:lnTo>
                  <a:lnTo>
                    <a:pt x="7" y="140"/>
                  </a:lnTo>
                  <a:lnTo>
                    <a:pt x="7" y="138"/>
                  </a:lnTo>
                  <a:lnTo>
                    <a:pt x="8" y="137"/>
                  </a:lnTo>
                  <a:lnTo>
                    <a:pt x="8" y="136"/>
                  </a:lnTo>
                  <a:lnTo>
                    <a:pt x="9" y="134"/>
                  </a:lnTo>
                  <a:lnTo>
                    <a:pt x="9" y="133"/>
                  </a:lnTo>
                  <a:lnTo>
                    <a:pt x="9" y="132"/>
                  </a:lnTo>
                  <a:lnTo>
                    <a:pt x="10" y="131"/>
                  </a:lnTo>
                  <a:lnTo>
                    <a:pt x="10" y="129"/>
                  </a:lnTo>
                  <a:lnTo>
                    <a:pt x="10" y="128"/>
                  </a:lnTo>
                  <a:lnTo>
                    <a:pt x="9" y="128"/>
                  </a:lnTo>
                  <a:lnTo>
                    <a:pt x="9" y="127"/>
                  </a:lnTo>
                  <a:lnTo>
                    <a:pt x="9" y="126"/>
                  </a:lnTo>
                  <a:lnTo>
                    <a:pt x="9" y="125"/>
                  </a:lnTo>
                  <a:lnTo>
                    <a:pt x="9" y="124"/>
                  </a:lnTo>
                  <a:lnTo>
                    <a:pt x="9" y="123"/>
                  </a:lnTo>
                  <a:lnTo>
                    <a:pt x="9" y="122"/>
                  </a:lnTo>
                  <a:lnTo>
                    <a:pt x="9" y="121"/>
                  </a:lnTo>
                  <a:lnTo>
                    <a:pt x="9" y="120"/>
                  </a:lnTo>
                  <a:lnTo>
                    <a:pt x="9" y="118"/>
                  </a:lnTo>
                  <a:lnTo>
                    <a:pt x="9" y="117"/>
                  </a:lnTo>
                  <a:lnTo>
                    <a:pt x="9" y="115"/>
                  </a:lnTo>
                  <a:lnTo>
                    <a:pt x="9" y="114"/>
                  </a:lnTo>
                  <a:lnTo>
                    <a:pt x="9" y="111"/>
                  </a:lnTo>
                  <a:lnTo>
                    <a:pt x="9" y="110"/>
                  </a:lnTo>
                  <a:lnTo>
                    <a:pt x="9" y="109"/>
                  </a:lnTo>
                  <a:lnTo>
                    <a:pt x="8" y="106"/>
                  </a:lnTo>
                  <a:lnTo>
                    <a:pt x="6" y="104"/>
                  </a:lnTo>
                  <a:lnTo>
                    <a:pt x="6" y="102"/>
                  </a:lnTo>
                  <a:lnTo>
                    <a:pt x="4" y="100"/>
                  </a:lnTo>
                  <a:lnTo>
                    <a:pt x="4" y="97"/>
                  </a:lnTo>
                  <a:lnTo>
                    <a:pt x="2" y="95"/>
                  </a:lnTo>
                  <a:lnTo>
                    <a:pt x="1" y="93"/>
                  </a:lnTo>
                  <a:lnTo>
                    <a:pt x="0" y="91"/>
                  </a:lnTo>
                  <a:lnTo>
                    <a:pt x="0" y="87"/>
                  </a:lnTo>
                  <a:lnTo>
                    <a:pt x="1" y="83"/>
                  </a:lnTo>
                  <a:lnTo>
                    <a:pt x="1" y="78"/>
                  </a:lnTo>
                  <a:lnTo>
                    <a:pt x="1" y="75"/>
                  </a:lnTo>
                  <a:lnTo>
                    <a:pt x="2" y="70"/>
                  </a:lnTo>
                  <a:lnTo>
                    <a:pt x="3" y="66"/>
                  </a:lnTo>
                  <a:lnTo>
                    <a:pt x="4" y="62"/>
                  </a:lnTo>
                  <a:lnTo>
                    <a:pt x="4" y="58"/>
                  </a:lnTo>
                  <a:lnTo>
                    <a:pt x="5" y="58"/>
                  </a:lnTo>
                  <a:lnTo>
                    <a:pt x="5" y="57"/>
                  </a:lnTo>
                  <a:lnTo>
                    <a:pt x="6" y="57"/>
                  </a:lnTo>
                  <a:lnTo>
                    <a:pt x="6" y="56"/>
                  </a:lnTo>
                  <a:lnTo>
                    <a:pt x="6" y="55"/>
                  </a:lnTo>
                  <a:lnTo>
                    <a:pt x="7" y="54"/>
                  </a:lnTo>
                  <a:lnTo>
                    <a:pt x="8" y="52"/>
                  </a:lnTo>
                  <a:lnTo>
                    <a:pt x="9" y="51"/>
                  </a:lnTo>
                  <a:lnTo>
                    <a:pt x="9" y="49"/>
                  </a:lnTo>
                  <a:lnTo>
                    <a:pt x="10" y="49"/>
                  </a:lnTo>
                  <a:lnTo>
                    <a:pt x="11" y="47"/>
                  </a:lnTo>
                  <a:lnTo>
                    <a:pt x="11" y="46"/>
                  </a:lnTo>
                  <a:lnTo>
                    <a:pt x="12" y="44"/>
                  </a:lnTo>
                  <a:lnTo>
                    <a:pt x="14" y="41"/>
                  </a:lnTo>
                  <a:lnTo>
                    <a:pt x="16" y="39"/>
                  </a:lnTo>
                  <a:lnTo>
                    <a:pt x="17" y="36"/>
                  </a:lnTo>
                  <a:lnTo>
                    <a:pt x="19" y="34"/>
                  </a:lnTo>
                  <a:lnTo>
                    <a:pt x="21" y="31"/>
                  </a:lnTo>
                  <a:lnTo>
                    <a:pt x="22" y="28"/>
                  </a:lnTo>
                  <a:lnTo>
                    <a:pt x="24" y="26"/>
                  </a:lnTo>
                  <a:lnTo>
                    <a:pt x="26" y="24"/>
                  </a:lnTo>
                  <a:lnTo>
                    <a:pt x="26" y="22"/>
                  </a:lnTo>
                  <a:lnTo>
                    <a:pt x="28" y="22"/>
                  </a:lnTo>
                  <a:lnTo>
                    <a:pt x="29" y="21"/>
                  </a:lnTo>
                  <a:lnTo>
                    <a:pt x="30" y="20"/>
                  </a:lnTo>
                  <a:lnTo>
                    <a:pt x="31" y="19"/>
                  </a:lnTo>
                  <a:lnTo>
                    <a:pt x="32" y="18"/>
                  </a:lnTo>
                  <a:lnTo>
                    <a:pt x="33" y="18"/>
                  </a:lnTo>
                  <a:lnTo>
                    <a:pt x="34" y="15"/>
                  </a:lnTo>
                  <a:lnTo>
                    <a:pt x="35" y="13"/>
                  </a:lnTo>
                  <a:lnTo>
                    <a:pt x="36" y="11"/>
                  </a:lnTo>
                  <a:lnTo>
                    <a:pt x="37" y="9"/>
                  </a:lnTo>
                  <a:lnTo>
                    <a:pt x="39" y="7"/>
                  </a:lnTo>
                  <a:lnTo>
                    <a:pt x="40" y="4"/>
                  </a:lnTo>
                  <a:lnTo>
                    <a:pt x="42" y="2"/>
                  </a:lnTo>
                  <a:lnTo>
                    <a:pt x="43" y="0"/>
                  </a:lnTo>
                  <a:lnTo>
                    <a:pt x="44" y="0"/>
                  </a:lnTo>
                  <a:lnTo>
                    <a:pt x="44" y="1"/>
                  </a:lnTo>
                  <a:lnTo>
                    <a:pt x="45" y="1"/>
                  </a:lnTo>
                  <a:lnTo>
                    <a:pt x="46" y="1"/>
                  </a:lnTo>
                  <a:lnTo>
                    <a:pt x="47" y="2"/>
                  </a:lnTo>
                  <a:lnTo>
                    <a:pt x="47" y="3"/>
                  </a:lnTo>
                  <a:lnTo>
                    <a:pt x="47" y="4"/>
                  </a:lnTo>
                  <a:lnTo>
                    <a:pt x="48" y="4"/>
                  </a:lnTo>
                  <a:lnTo>
                    <a:pt x="48" y="5"/>
                  </a:lnTo>
                  <a:lnTo>
                    <a:pt x="49" y="6"/>
                  </a:lnTo>
                  <a:lnTo>
                    <a:pt x="49" y="7"/>
                  </a:lnTo>
                  <a:lnTo>
                    <a:pt x="50" y="7"/>
                  </a:lnTo>
                  <a:lnTo>
                    <a:pt x="52" y="9"/>
                  </a:lnTo>
                  <a:lnTo>
                    <a:pt x="54" y="11"/>
                  </a:lnTo>
                  <a:lnTo>
                    <a:pt x="57" y="12"/>
                  </a:lnTo>
                  <a:lnTo>
                    <a:pt x="59" y="14"/>
                  </a:lnTo>
                  <a:lnTo>
                    <a:pt x="62" y="16"/>
                  </a:lnTo>
                  <a:lnTo>
                    <a:pt x="64" y="18"/>
                  </a:lnTo>
                  <a:lnTo>
                    <a:pt x="67" y="19"/>
                  </a:lnTo>
                  <a:lnTo>
                    <a:pt x="69" y="21"/>
                  </a:lnTo>
                  <a:lnTo>
                    <a:pt x="70" y="22"/>
                  </a:lnTo>
                  <a:lnTo>
                    <a:pt x="71" y="24"/>
                  </a:lnTo>
                  <a:lnTo>
                    <a:pt x="72" y="26"/>
                  </a:lnTo>
                  <a:lnTo>
                    <a:pt x="72" y="27"/>
                  </a:lnTo>
                  <a:lnTo>
                    <a:pt x="74" y="29"/>
                  </a:lnTo>
                  <a:lnTo>
                    <a:pt x="74" y="30"/>
                  </a:lnTo>
                  <a:lnTo>
                    <a:pt x="75" y="32"/>
                  </a:lnTo>
                  <a:lnTo>
                    <a:pt x="77" y="33"/>
                  </a:lnTo>
                  <a:lnTo>
                    <a:pt x="77" y="34"/>
                  </a:lnTo>
                  <a:lnTo>
                    <a:pt x="78" y="34"/>
                  </a:lnTo>
                  <a:lnTo>
                    <a:pt x="79" y="34"/>
                  </a:lnTo>
                  <a:lnTo>
                    <a:pt x="79" y="33"/>
                  </a:lnTo>
                  <a:lnTo>
                    <a:pt x="79" y="32"/>
                  </a:lnTo>
                  <a:lnTo>
                    <a:pt x="85" y="31"/>
                  </a:lnTo>
                  <a:lnTo>
                    <a:pt x="91" y="30"/>
                  </a:lnTo>
                  <a:lnTo>
                    <a:pt x="94" y="33"/>
                  </a:lnTo>
                  <a:lnTo>
                    <a:pt x="94" y="34"/>
                  </a:lnTo>
                  <a:lnTo>
                    <a:pt x="95" y="35"/>
                  </a:lnTo>
                  <a:lnTo>
                    <a:pt x="96" y="36"/>
                  </a:lnTo>
                  <a:lnTo>
                    <a:pt x="96" y="37"/>
                  </a:lnTo>
                  <a:lnTo>
                    <a:pt x="97" y="38"/>
                  </a:lnTo>
                  <a:lnTo>
                    <a:pt x="97" y="39"/>
                  </a:lnTo>
                  <a:lnTo>
                    <a:pt x="97" y="41"/>
                  </a:lnTo>
                  <a:lnTo>
                    <a:pt x="97" y="42"/>
                  </a:lnTo>
                  <a:lnTo>
                    <a:pt x="97" y="43"/>
                  </a:lnTo>
                  <a:lnTo>
                    <a:pt x="97" y="46"/>
                  </a:lnTo>
                  <a:lnTo>
                    <a:pt x="97" y="47"/>
                  </a:lnTo>
                  <a:lnTo>
                    <a:pt x="97" y="49"/>
                  </a:lnTo>
                  <a:lnTo>
                    <a:pt x="97" y="51"/>
                  </a:lnTo>
                  <a:lnTo>
                    <a:pt x="97" y="52"/>
                  </a:lnTo>
                  <a:lnTo>
                    <a:pt x="98" y="52"/>
                  </a:lnTo>
                  <a:lnTo>
                    <a:pt x="98" y="53"/>
                  </a:lnTo>
                  <a:lnTo>
                    <a:pt x="98" y="54"/>
                  </a:lnTo>
                  <a:lnTo>
                    <a:pt x="99" y="54"/>
                  </a:lnTo>
                  <a:lnTo>
                    <a:pt x="100" y="55"/>
                  </a:lnTo>
                  <a:lnTo>
                    <a:pt x="100" y="56"/>
                  </a:lnTo>
                  <a:lnTo>
                    <a:pt x="100" y="57"/>
                  </a:lnTo>
                  <a:lnTo>
                    <a:pt x="100" y="58"/>
                  </a:lnTo>
                  <a:lnTo>
                    <a:pt x="100" y="59"/>
                  </a:lnTo>
                  <a:lnTo>
                    <a:pt x="100" y="60"/>
                  </a:lnTo>
                  <a:lnTo>
                    <a:pt x="101" y="60"/>
                  </a:lnTo>
                  <a:lnTo>
                    <a:pt x="102" y="61"/>
                  </a:lnTo>
                  <a:lnTo>
                    <a:pt x="102" y="62"/>
                  </a:lnTo>
                  <a:lnTo>
                    <a:pt x="102" y="63"/>
                  </a:lnTo>
                  <a:lnTo>
                    <a:pt x="101" y="63"/>
                  </a:lnTo>
                  <a:lnTo>
                    <a:pt x="101" y="64"/>
                  </a:lnTo>
                  <a:lnTo>
                    <a:pt x="101" y="65"/>
                  </a:lnTo>
                  <a:lnTo>
                    <a:pt x="101" y="66"/>
                  </a:lnTo>
                  <a:lnTo>
                    <a:pt x="102" y="66"/>
                  </a:lnTo>
                  <a:lnTo>
                    <a:pt x="102" y="65"/>
                  </a:lnTo>
                  <a:lnTo>
                    <a:pt x="102" y="66"/>
                  </a:lnTo>
                  <a:lnTo>
                    <a:pt x="102" y="68"/>
                  </a:lnTo>
                  <a:lnTo>
                    <a:pt x="102" y="69"/>
                  </a:lnTo>
                  <a:lnTo>
                    <a:pt x="102" y="71"/>
                  </a:lnTo>
                  <a:lnTo>
                    <a:pt x="102" y="72"/>
                  </a:lnTo>
                  <a:lnTo>
                    <a:pt x="102" y="73"/>
                  </a:lnTo>
                  <a:lnTo>
                    <a:pt x="102" y="75"/>
                  </a:lnTo>
                  <a:lnTo>
                    <a:pt x="101" y="75"/>
                  </a:lnTo>
                  <a:lnTo>
                    <a:pt x="101" y="77"/>
                  </a:lnTo>
                  <a:lnTo>
                    <a:pt x="100" y="77"/>
                  </a:lnTo>
                  <a:lnTo>
                    <a:pt x="100" y="78"/>
                  </a:lnTo>
                  <a:lnTo>
                    <a:pt x="100" y="79"/>
                  </a:lnTo>
                  <a:lnTo>
                    <a:pt x="101" y="80"/>
                  </a:lnTo>
                  <a:lnTo>
                    <a:pt x="102" y="80"/>
                  </a:lnTo>
                  <a:lnTo>
                    <a:pt x="102" y="81"/>
                  </a:lnTo>
                  <a:lnTo>
                    <a:pt x="102" y="82"/>
                  </a:lnTo>
                  <a:lnTo>
                    <a:pt x="102" y="83"/>
                  </a:lnTo>
                  <a:lnTo>
                    <a:pt x="102" y="84"/>
                  </a:lnTo>
                  <a:lnTo>
                    <a:pt x="102" y="85"/>
                  </a:lnTo>
                  <a:lnTo>
                    <a:pt x="102" y="86"/>
                  </a:lnTo>
                  <a:lnTo>
                    <a:pt x="102" y="87"/>
                  </a:lnTo>
                  <a:lnTo>
                    <a:pt x="102" y="88"/>
                  </a:lnTo>
                  <a:lnTo>
                    <a:pt x="102" y="89"/>
                  </a:lnTo>
                  <a:lnTo>
                    <a:pt x="102" y="90"/>
                  </a:lnTo>
                  <a:lnTo>
                    <a:pt x="102" y="92"/>
                  </a:lnTo>
                  <a:lnTo>
                    <a:pt x="104" y="92"/>
                  </a:lnTo>
                  <a:lnTo>
                    <a:pt x="105" y="94"/>
                  </a:lnTo>
                  <a:lnTo>
                    <a:pt x="106" y="94"/>
                  </a:lnTo>
                  <a:lnTo>
                    <a:pt x="107" y="95"/>
                  </a:lnTo>
                  <a:lnTo>
                    <a:pt x="108" y="96"/>
                  </a:lnTo>
                  <a:lnTo>
                    <a:pt x="109" y="97"/>
                  </a:lnTo>
                  <a:lnTo>
                    <a:pt x="111" y="97"/>
                  </a:lnTo>
                  <a:lnTo>
                    <a:pt x="113" y="97"/>
                  </a:lnTo>
                  <a:lnTo>
                    <a:pt x="115" y="98"/>
                  </a:lnTo>
                  <a:lnTo>
                    <a:pt x="117" y="100"/>
                  </a:lnTo>
                  <a:lnTo>
                    <a:pt x="119" y="100"/>
                  </a:lnTo>
                  <a:lnTo>
                    <a:pt x="121" y="101"/>
                  </a:lnTo>
                  <a:lnTo>
                    <a:pt x="122" y="103"/>
                  </a:lnTo>
                  <a:lnTo>
                    <a:pt x="125" y="103"/>
                  </a:lnTo>
                  <a:lnTo>
                    <a:pt x="124" y="103"/>
                  </a:lnTo>
                  <a:lnTo>
                    <a:pt x="124" y="104"/>
                  </a:lnTo>
                  <a:lnTo>
                    <a:pt x="123" y="104"/>
                  </a:lnTo>
                  <a:lnTo>
                    <a:pt x="122" y="105"/>
                  </a:lnTo>
                  <a:lnTo>
                    <a:pt x="121" y="106"/>
                  </a:lnTo>
                  <a:lnTo>
                    <a:pt x="120" y="106"/>
                  </a:lnTo>
                  <a:lnTo>
                    <a:pt x="120" y="107"/>
                  </a:lnTo>
                  <a:lnTo>
                    <a:pt x="120" y="108"/>
                  </a:lnTo>
                  <a:lnTo>
                    <a:pt x="120" y="109"/>
                  </a:lnTo>
                  <a:lnTo>
                    <a:pt x="120" y="110"/>
                  </a:lnTo>
                  <a:lnTo>
                    <a:pt x="120" y="111"/>
                  </a:lnTo>
                  <a:lnTo>
                    <a:pt x="120" y="112"/>
                  </a:lnTo>
                  <a:lnTo>
                    <a:pt x="119" y="114"/>
                  </a:lnTo>
                  <a:lnTo>
                    <a:pt x="120" y="114"/>
                  </a:lnTo>
                  <a:lnTo>
                    <a:pt x="120" y="116"/>
                  </a:lnTo>
                  <a:lnTo>
                    <a:pt x="120" y="117"/>
                  </a:lnTo>
                  <a:lnTo>
                    <a:pt x="121" y="118"/>
                  </a:lnTo>
                  <a:lnTo>
                    <a:pt x="122" y="119"/>
                  </a:lnTo>
                  <a:lnTo>
                    <a:pt x="122" y="120"/>
                  </a:lnTo>
                  <a:lnTo>
                    <a:pt x="122" y="121"/>
                  </a:lnTo>
                  <a:lnTo>
                    <a:pt x="123" y="122"/>
                  </a:lnTo>
                  <a:lnTo>
                    <a:pt x="123" y="123"/>
                  </a:lnTo>
                  <a:lnTo>
                    <a:pt x="124" y="123"/>
                  </a:lnTo>
                  <a:lnTo>
                    <a:pt x="124" y="124"/>
                  </a:lnTo>
                  <a:lnTo>
                    <a:pt x="125" y="125"/>
                  </a:lnTo>
                  <a:lnTo>
                    <a:pt x="125" y="126"/>
                  </a:lnTo>
                  <a:lnTo>
                    <a:pt x="125" y="127"/>
                  </a:lnTo>
                  <a:lnTo>
                    <a:pt x="126" y="128"/>
                  </a:lnTo>
                  <a:lnTo>
                    <a:pt x="122" y="131"/>
                  </a:lnTo>
                  <a:lnTo>
                    <a:pt x="113" y="132"/>
                  </a:lnTo>
                  <a:lnTo>
                    <a:pt x="113" y="131"/>
                  </a:lnTo>
                  <a:lnTo>
                    <a:pt x="112" y="131"/>
                  </a:lnTo>
                  <a:lnTo>
                    <a:pt x="105" y="131"/>
                  </a:lnTo>
                  <a:lnTo>
                    <a:pt x="105" y="137"/>
                  </a:lnTo>
                  <a:lnTo>
                    <a:pt x="106" y="142"/>
                  </a:lnTo>
                  <a:lnTo>
                    <a:pt x="102" y="143"/>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31" name="Freeform 100"/>
            <p:cNvSpPr>
              <a:spLocks/>
            </p:cNvSpPr>
            <p:nvPr/>
          </p:nvSpPr>
          <p:spPr bwMode="auto">
            <a:xfrm>
              <a:off x="3126" y="1888"/>
              <a:ext cx="24" cy="42"/>
            </a:xfrm>
            <a:custGeom>
              <a:avLst/>
              <a:gdLst>
                <a:gd name="T0" fmla="*/ 0 w 24"/>
                <a:gd name="T1" fmla="*/ 0 h 42"/>
                <a:gd name="T2" fmla="*/ 8 w 24"/>
                <a:gd name="T3" fmla="*/ 5 h 42"/>
                <a:gd name="T4" fmla="*/ 12 w 24"/>
                <a:gd name="T5" fmla="*/ 6 h 42"/>
                <a:gd name="T6" fmla="*/ 16 w 24"/>
                <a:gd name="T7" fmla="*/ 8 h 42"/>
                <a:gd name="T8" fmla="*/ 23 w 24"/>
                <a:gd name="T9" fmla="*/ 12 h 42"/>
                <a:gd name="T10" fmla="*/ 19 w 24"/>
                <a:gd name="T11" fmla="*/ 15 h 42"/>
                <a:gd name="T12" fmla="*/ 18 w 24"/>
                <a:gd name="T13" fmla="*/ 22 h 42"/>
                <a:gd name="T14" fmla="*/ 18 w 24"/>
                <a:gd name="T15" fmla="*/ 34 h 42"/>
                <a:gd name="T16" fmla="*/ 23 w 24"/>
                <a:gd name="T17" fmla="*/ 36 h 42"/>
                <a:gd name="T18" fmla="*/ 20 w 24"/>
                <a:gd name="T19" fmla="*/ 39 h 42"/>
                <a:gd name="T20" fmla="*/ 13 w 24"/>
                <a:gd name="T21" fmla="*/ 41 h 42"/>
                <a:gd name="T22" fmla="*/ 11 w 24"/>
                <a:gd name="T23" fmla="*/ 39 h 42"/>
                <a:gd name="T24" fmla="*/ 5 w 24"/>
                <a:gd name="T25" fmla="*/ 40 h 42"/>
                <a:gd name="T26" fmla="*/ 0 w 24"/>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42"/>
                <a:gd name="T44" fmla="*/ 24 w 24"/>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42">
                  <a:moveTo>
                    <a:pt x="0" y="0"/>
                  </a:moveTo>
                  <a:lnTo>
                    <a:pt x="8" y="5"/>
                  </a:lnTo>
                  <a:lnTo>
                    <a:pt x="12" y="6"/>
                  </a:lnTo>
                  <a:lnTo>
                    <a:pt x="16" y="8"/>
                  </a:lnTo>
                  <a:lnTo>
                    <a:pt x="23" y="12"/>
                  </a:lnTo>
                  <a:lnTo>
                    <a:pt x="19" y="15"/>
                  </a:lnTo>
                  <a:lnTo>
                    <a:pt x="18" y="22"/>
                  </a:lnTo>
                  <a:lnTo>
                    <a:pt x="18" y="34"/>
                  </a:lnTo>
                  <a:lnTo>
                    <a:pt x="23" y="36"/>
                  </a:lnTo>
                  <a:lnTo>
                    <a:pt x="20" y="39"/>
                  </a:lnTo>
                  <a:lnTo>
                    <a:pt x="13" y="41"/>
                  </a:lnTo>
                  <a:lnTo>
                    <a:pt x="11" y="39"/>
                  </a:lnTo>
                  <a:lnTo>
                    <a:pt x="5" y="40"/>
                  </a:lnTo>
                  <a:lnTo>
                    <a:pt x="0" y="0"/>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32" name="Freeform 101"/>
            <p:cNvSpPr>
              <a:spLocks/>
            </p:cNvSpPr>
            <p:nvPr/>
          </p:nvSpPr>
          <p:spPr bwMode="auto">
            <a:xfrm>
              <a:off x="3031" y="2156"/>
              <a:ext cx="110" cy="107"/>
            </a:xfrm>
            <a:custGeom>
              <a:avLst/>
              <a:gdLst>
                <a:gd name="T0" fmla="*/ 62 w 110"/>
                <a:gd name="T1" fmla="*/ 103 h 107"/>
                <a:gd name="T2" fmla="*/ 67 w 110"/>
                <a:gd name="T3" fmla="*/ 98 h 107"/>
                <a:gd name="T4" fmla="*/ 61 w 110"/>
                <a:gd name="T5" fmla="*/ 89 h 107"/>
                <a:gd name="T6" fmla="*/ 44 w 110"/>
                <a:gd name="T7" fmla="*/ 75 h 107"/>
                <a:gd name="T8" fmla="*/ 38 w 110"/>
                <a:gd name="T9" fmla="*/ 68 h 107"/>
                <a:gd name="T10" fmla="*/ 34 w 110"/>
                <a:gd name="T11" fmla="*/ 61 h 107"/>
                <a:gd name="T12" fmla="*/ 33 w 110"/>
                <a:gd name="T13" fmla="*/ 58 h 107"/>
                <a:gd name="T14" fmla="*/ 33 w 110"/>
                <a:gd name="T15" fmla="*/ 54 h 107"/>
                <a:gd name="T16" fmla="*/ 31 w 110"/>
                <a:gd name="T17" fmla="*/ 46 h 107"/>
                <a:gd name="T18" fmla="*/ 32 w 110"/>
                <a:gd name="T19" fmla="*/ 40 h 107"/>
                <a:gd name="T20" fmla="*/ 36 w 110"/>
                <a:gd name="T21" fmla="*/ 34 h 107"/>
                <a:gd name="T22" fmla="*/ 37 w 110"/>
                <a:gd name="T23" fmla="*/ 30 h 107"/>
                <a:gd name="T24" fmla="*/ 40 w 110"/>
                <a:gd name="T25" fmla="*/ 28 h 107"/>
                <a:gd name="T26" fmla="*/ 40 w 110"/>
                <a:gd name="T27" fmla="*/ 35 h 107"/>
                <a:gd name="T28" fmla="*/ 40 w 110"/>
                <a:gd name="T29" fmla="*/ 43 h 107"/>
                <a:gd name="T30" fmla="*/ 44 w 110"/>
                <a:gd name="T31" fmla="*/ 48 h 107"/>
                <a:gd name="T32" fmla="*/ 59 w 110"/>
                <a:gd name="T33" fmla="*/ 49 h 107"/>
                <a:gd name="T34" fmla="*/ 87 w 110"/>
                <a:gd name="T35" fmla="*/ 57 h 107"/>
                <a:gd name="T36" fmla="*/ 99 w 110"/>
                <a:gd name="T37" fmla="*/ 58 h 107"/>
                <a:gd name="T38" fmla="*/ 107 w 110"/>
                <a:gd name="T39" fmla="*/ 56 h 107"/>
                <a:gd name="T40" fmla="*/ 109 w 110"/>
                <a:gd name="T41" fmla="*/ 54 h 107"/>
                <a:gd name="T42" fmla="*/ 109 w 110"/>
                <a:gd name="T43" fmla="*/ 49 h 107"/>
                <a:gd name="T44" fmla="*/ 104 w 110"/>
                <a:gd name="T45" fmla="*/ 43 h 107"/>
                <a:gd name="T46" fmla="*/ 86 w 110"/>
                <a:gd name="T47" fmla="*/ 32 h 107"/>
                <a:gd name="T48" fmla="*/ 74 w 110"/>
                <a:gd name="T49" fmla="*/ 26 h 107"/>
                <a:gd name="T50" fmla="*/ 71 w 110"/>
                <a:gd name="T51" fmla="*/ 23 h 107"/>
                <a:gd name="T52" fmla="*/ 68 w 110"/>
                <a:gd name="T53" fmla="*/ 16 h 107"/>
                <a:gd name="T54" fmla="*/ 67 w 110"/>
                <a:gd name="T55" fmla="*/ 7 h 107"/>
                <a:gd name="T56" fmla="*/ 67 w 110"/>
                <a:gd name="T57" fmla="*/ 3 h 107"/>
                <a:gd name="T58" fmla="*/ 66 w 110"/>
                <a:gd name="T59" fmla="*/ 1 h 107"/>
                <a:gd name="T60" fmla="*/ 64 w 110"/>
                <a:gd name="T61" fmla="*/ 2 h 107"/>
                <a:gd name="T62" fmla="*/ 63 w 110"/>
                <a:gd name="T63" fmla="*/ 5 h 107"/>
                <a:gd name="T64" fmla="*/ 61 w 110"/>
                <a:gd name="T65" fmla="*/ 7 h 107"/>
                <a:gd name="T66" fmla="*/ 56 w 110"/>
                <a:gd name="T67" fmla="*/ 9 h 107"/>
                <a:gd name="T68" fmla="*/ 52 w 110"/>
                <a:gd name="T69" fmla="*/ 9 h 107"/>
                <a:gd name="T70" fmla="*/ 48 w 110"/>
                <a:gd name="T71" fmla="*/ 9 h 107"/>
                <a:gd name="T72" fmla="*/ 45 w 110"/>
                <a:gd name="T73" fmla="*/ 7 h 107"/>
                <a:gd name="T74" fmla="*/ 43 w 110"/>
                <a:gd name="T75" fmla="*/ 10 h 107"/>
                <a:gd name="T76" fmla="*/ 42 w 110"/>
                <a:gd name="T77" fmla="*/ 15 h 107"/>
                <a:gd name="T78" fmla="*/ 40 w 110"/>
                <a:gd name="T79" fmla="*/ 19 h 107"/>
                <a:gd name="T80" fmla="*/ 38 w 110"/>
                <a:gd name="T81" fmla="*/ 21 h 107"/>
                <a:gd name="T82" fmla="*/ 35 w 110"/>
                <a:gd name="T83" fmla="*/ 23 h 107"/>
                <a:gd name="T84" fmla="*/ 34 w 110"/>
                <a:gd name="T85" fmla="*/ 26 h 107"/>
                <a:gd name="T86" fmla="*/ 34 w 110"/>
                <a:gd name="T87" fmla="*/ 31 h 107"/>
                <a:gd name="T88" fmla="*/ 31 w 110"/>
                <a:gd name="T89" fmla="*/ 32 h 107"/>
                <a:gd name="T90" fmla="*/ 28 w 110"/>
                <a:gd name="T91" fmla="*/ 35 h 107"/>
                <a:gd name="T92" fmla="*/ 25 w 110"/>
                <a:gd name="T93" fmla="*/ 37 h 107"/>
                <a:gd name="T94" fmla="*/ 15 w 110"/>
                <a:gd name="T95" fmla="*/ 37 h 107"/>
                <a:gd name="T96" fmla="*/ 9 w 110"/>
                <a:gd name="T97" fmla="*/ 37 h 107"/>
                <a:gd name="T98" fmla="*/ 8 w 110"/>
                <a:gd name="T99" fmla="*/ 37 h 107"/>
                <a:gd name="T100" fmla="*/ 8 w 110"/>
                <a:gd name="T101" fmla="*/ 41 h 107"/>
                <a:gd name="T102" fmla="*/ 8 w 110"/>
                <a:gd name="T103" fmla="*/ 47 h 107"/>
                <a:gd name="T104" fmla="*/ 3 w 110"/>
                <a:gd name="T105" fmla="*/ 63 h 107"/>
                <a:gd name="T106" fmla="*/ 0 w 110"/>
                <a:gd name="T107" fmla="*/ 75 h 107"/>
                <a:gd name="T108" fmla="*/ 9 w 110"/>
                <a:gd name="T109" fmla="*/ 88 h 107"/>
                <a:gd name="T110" fmla="*/ 31 w 110"/>
                <a:gd name="T111" fmla="*/ 100 h 107"/>
                <a:gd name="T112" fmla="*/ 43 w 110"/>
                <a:gd name="T113" fmla="*/ 105 h 107"/>
                <a:gd name="T114" fmla="*/ 51 w 110"/>
                <a:gd name="T115" fmla="*/ 106 h 107"/>
                <a:gd name="T116" fmla="*/ 54 w 110"/>
                <a:gd name="T117" fmla="*/ 106 h 1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
                <a:gd name="T178" fmla="*/ 0 h 107"/>
                <a:gd name="T179" fmla="*/ 110 w 110"/>
                <a:gd name="T180" fmla="*/ 107 h 1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 h="107">
                  <a:moveTo>
                    <a:pt x="55" y="106"/>
                  </a:moveTo>
                  <a:lnTo>
                    <a:pt x="57" y="106"/>
                  </a:lnTo>
                  <a:lnTo>
                    <a:pt x="59" y="106"/>
                  </a:lnTo>
                  <a:lnTo>
                    <a:pt x="61" y="105"/>
                  </a:lnTo>
                  <a:lnTo>
                    <a:pt x="62" y="103"/>
                  </a:lnTo>
                  <a:lnTo>
                    <a:pt x="64" y="103"/>
                  </a:lnTo>
                  <a:lnTo>
                    <a:pt x="65" y="101"/>
                  </a:lnTo>
                  <a:lnTo>
                    <a:pt x="66" y="100"/>
                  </a:lnTo>
                  <a:lnTo>
                    <a:pt x="66" y="99"/>
                  </a:lnTo>
                  <a:lnTo>
                    <a:pt x="67" y="98"/>
                  </a:lnTo>
                  <a:lnTo>
                    <a:pt x="67" y="97"/>
                  </a:lnTo>
                  <a:lnTo>
                    <a:pt x="66" y="95"/>
                  </a:lnTo>
                  <a:lnTo>
                    <a:pt x="65" y="93"/>
                  </a:lnTo>
                  <a:lnTo>
                    <a:pt x="64" y="91"/>
                  </a:lnTo>
                  <a:lnTo>
                    <a:pt x="61" y="89"/>
                  </a:lnTo>
                  <a:lnTo>
                    <a:pt x="58" y="86"/>
                  </a:lnTo>
                  <a:lnTo>
                    <a:pt x="54" y="83"/>
                  </a:lnTo>
                  <a:lnTo>
                    <a:pt x="50" y="80"/>
                  </a:lnTo>
                  <a:lnTo>
                    <a:pt x="46" y="77"/>
                  </a:lnTo>
                  <a:lnTo>
                    <a:pt x="44" y="75"/>
                  </a:lnTo>
                  <a:lnTo>
                    <a:pt x="43" y="74"/>
                  </a:lnTo>
                  <a:lnTo>
                    <a:pt x="41" y="72"/>
                  </a:lnTo>
                  <a:lnTo>
                    <a:pt x="40" y="69"/>
                  </a:lnTo>
                  <a:lnTo>
                    <a:pt x="39" y="69"/>
                  </a:lnTo>
                  <a:lnTo>
                    <a:pt x="38" y="68"/>
                  </a:lnTo>
                  <a:lnTo>
                    <a:pt x="37" y="66"/>
                  </a:lnTo>
                  <a:lnTo>
                    <a:pt x="36" y="65"/>
                  </a:lnTo>
                  <a:lnTo>
                    <a:pt x="36" y="64"/>
                  </a:lnTo>
                  <a:lnTo>
                    <a:pt x="35" y="63"/>
                  </a:lnTo>
                  <a:lnTo>
                    <a:pt x="34" y="61"/>
                  </a:lnTo>
                  <a:lnTo>
                    <a:pt x="33" y="60"/>
                  </a:lnTo>
                  <a:lnTo>
                    <a:pt x="33" y="59"/>
                  </a:lnTo>
                  <a:lnTo>
                    <a:pt x="33" y="58"/>
                  </a:lnTo>
                  <a:lnTo>
                    <a:pt x="33" y="57"/>
                  </a:lnTo>
                  <a:lnTo>
                    <a:pt x="34" y="56"/>
                  </a:lnTo>
                  <a:lnTo>
                    <a:pt x="33" y="54"/>
                  </a:lnTo>
                  <a:lnTo>
                    <a:pt x="33" y="53"/>
                  </a:lnTo>
                  <a:lnTo>
                    <a:pt x="32" y="52"/>
                  </a:lnTo>
                  <a:lnTo>
                    <a:pt x="31" y="49"/>
                  </a:lnTo>
                  <a:lnTo>
                    <a:pt x="31" y="48"/>
                  </a:lnTo>
                  <a:lnTo>
                    <a:pt x="31" y="46"/>
                  </a:lnTo>
                  <a:lnTo>
                    <a:pt x="31" y="45"/>
                  </a:lnTo>
                  <a:lnTo>
                    <a:pt x="31" y="43"/>
                  </a:lnTo>
                  <a:lnTo>
                    <a:pt x="31" y="41"/>
                  </a:lnTo>
                  <a:lnTo>
                    <a:pt x="32" y="40"/>
                  </a:lnTo>
                  <a:lnTo>
                    <a:pt x="33" y="40"/>
                  </a:lnTo>
                  <a:lnTo>
                    <a:pt x="33" y="38"/>
                  </a:lnTo>
                  <a:lnTo>
                    <a:pt x="34" y="37"/>
                  </a:lnTo>
                  <a:lnTo>
                    <a:pt x="35" y="35"/>
                  </a:lnTo>
                  <a:lnTo>
                    <a:pt x="36" y="34"/>
                  </a:lnTo>
                  <a:lnTo>
                    <a:pt x="36" y="33"/>
                  </a:lnTo>
                  <a:lnTo>
                    <a:pt x="36" y="32"/>
                  </a:lnTo>
                  <a:lnTo>
                    <a:pt x="36" y="31"/>
                  </a:lnTo>
                  <a:lnTo>
                    <a:pt x="37" y="30"/>
                  </a:lnTo>
                  <a:lnTo>
                    <a:pt x="38" y="29"/>
                  </a:lnTo>
                  <a:lnTo>
                    <a:pt x="39" y="29"/>
                  </a:lnTo>
                  <a:lnTo>
                    <a:pt x="40" y="28"/>
                  </a:lnTo>
                  <a:lnTo>
                    <a:pt x="40" y="29"/>
                  </a:lnTo>
                  <a:lnTo>
                    <a:pt x="41" y="30"/>
                  </a:lnTo>
                  <a:lnTo>
                    <a:pt x="41" y="32"/>
                  </a:lnTo>
                  <a:lnTo>
                    <a:pt x="40" y="35"/>
                  </a:lnTo>
                  <a:lnTo>
                    <a:pt x="40" y="37"/>
                  </a:lnTo>
                  <a:lnTo>
                    <a:pt x="40" y="39"/>
                  </a:lnTo>
                  <a:lnTo>
                    <a:pt x="40" y="40"/>
                  </a:lnTo>
                  <a:lnTo>
                    <a:pt x="40" y="42"/>
                  </a:lnTo>
                  <a:lnTo>
                    <a:pt x="40" y="43"/>
                  </a:lnTo>
                  <a:lnTo>
                    <a:pt x="41" y="45"/>
                  </a:lnTo>
                  <a:lnTo>
                    <a:pt x="41" y="46"/>
                  </a:lnTo>
                  <a:lnTo>
                    <a:pt x="41" y="47"/>
                  </a:lnTo>
                  <a:lnTo>
                    <a:pt x="43" y="48"/>
                  </a:lnTo>
                  <a:lnTo>
                    <a:pt x="44" y="48"/>
                  </a:lnTo>
                  <a:lnTo>
                    <a:pt x="46" y="47"/>
                  </a:lnTo>
                  <a:lnTo>
                    <a:pt x="49" y="48"/>
                  </a:lnTo>
                  <a:lnTo>
                    <a:pt x="51" y="48"/>
                  </a:lnTo>
                  <a:lnTo>
                    <a:pt x="54" y="49"/>
                  </a:lnTo>
                  <a:lnTo>
                    <a:pt x="59" y="49"/>
                  </a:lnTo>
                  <a:lnTo>
                    <a:pt x="66" y="52"/>
                  </a:lnTo>
                  <a:lnTo>
                    <a:pt x="74" y="54"/>
                  </a:lnTo>
                  <a:lnTo>
                    <a:pt x="79" y="55"/>
                  </a:lnTo>
                  <a:lnTo>
                    <a:pt x="83" y="56"/>
                  </a:lnTo>
                  <a:lnTo>
                    <a:pt x="87" y="57"/>
                  </a:lnTo>
                  <a:lnTo>
                    <a:pt x="91" y="57"/>
                  </a:lnTo>
                  <a:lnTo>
                    <a:pt x="93" y="58"/>
                  </a:lnTo>
                  <a:lnTo>
                    <a:pt x="95" y="58"/>
                  </a:lnTo>
                  <a:lnTo>
                    <a:pt x="97" y="58"/>
                  </a:lnTo>
                  <a:lnTo>
                    <a:pt x="99" y="58"/>
                  </a:lnTo>
                  <a:lnTo>
                    <a:pt x="101" y="57"/>
                  </a:lnTo>
                  <a:lnTo>
                    <a:pt x="103" y="57"/>
                  </a:lnTo>
                  <a:lnTo>
                    <a:pt x="105" y="57"/>
                  </a:lnTo>
                  <a:lnTo>
                    <a:pt x="107" y="56"/>
                  </a:lnTo>
                  <a:lnTo>
                    <a:pt x="108" y="55"/>
                  </a:lnTo>
                  <a:lnTo>
                    <a:pt x="109" y="54"/>
                  </a:lnTo>
                  <a:lnTo>
                    <a:pt x="109" y="53"/>
                  </a:lnTo>
                  <a:lnTo>
                    <a:pt x="109" y="52"/>
                  </a:lnTo>
                  <a:lnTo>
                    <a:pt x="109" y="50"/>
                  </a:lnTo>
                  <a:lnTo>
                    <a:pt x="109" y="49"/>
                  </a:lnTo>
                  <a:lnTo>
                    <a:pt x="109" y="47"/>
                  </a:lnTo>
                  <a:lnTo>
                    <a:pt x="108" y="46"/>
                  </a:lnTo>
                  <a:lnTo>
                    <a:pt x="107" y="45"/>
                  </a:lnTo>
                  <a:lnTo>
                    <a:pt x="106" y="44"/>
                  </a:lnTo>
                  <a:lnTo>
                    <a:pt x="104" y="43"/>
                  </a:lnTo>
                  <a:lnTo>
                    <a:pt x="101" y="41"/>
                  </a:lnTo>
                  <a:lnTo>
                    <a:pt x="97" y="39"/>
                  </a:lnTo>
                  <a:lnTo>
                    <a:pt x="93" y="37"/>
                  </a:lnTo>
                  <a:lnTo>
                    <a:pt x="89" y="34"/>
                  </a:lnTo>
                  <a:lnTo>
                    <a:pt x="86" y="32"/>
                  </a:lnTo>
                  <a:lnTo>
                    <a:pt x="82" y="30"/>
                  </a:lnTo>
                  <a:lnTo>
                    <a:pt x="78" y="28"/>
                  </a:lnTo>
                  <a:lnTo>
                    <a:pt x="74" y="26"/>
                  </a:lnTo>
                  <a:lnTo>
                    <a:pt x="74" y="25"/>
                  </a:lnTo>
                  <a:lnTo>
                    <a:pt x="73" y="25"/>
                  </a:lnTo>
                  <a:lnTo>
                    <a:pt x="72" y="24"/>
                  </a:lnTo>
                  <a:lnTo>
                    <a:pt x="72" y="23"/>
                  </a:lnTo>
                  <a:lnTo>
                    <a:pt x="71" y="23"/>
                  </a:lnTo>
                  <a:lnTo>
                    <a:pt x="70" y="21"/>
                  </a:lnTo>
                  <a:lnTo>
                    <a:pt x="69" y="20"/>
                  </a:lnTo>
                  <a:lnTo>
                    <a:pt x="69" y="18"/>
                  </a:lnTo>
                  <a:lnTo>
                    <a:pt x="68" y="16"/>
                  </a:lnTo>
                  <a:lnTo>
                    <a:pt x="67" y="14"/>
                  </a:lnTo>
                  <a:lnTo>
                    <a:pt x="67" y="11"/>
                  </a:lnTo>
                  <a:lnTo>
                    <a:pt x="67" y="9"/>
                  </a:lnTo>
                  <a:lnTo>
                    <a:pt x="67" y="8"/>
                  </a:lnTo>
                  <a:lnTo>
                    <a:pt x="67" y="7"/>
                  </a:lnTo>
                  <a:lnTo>
                    <a:pt x="67" y="6"/>
                  </a:lnTo>
                  <a:lnTo>
                    <a:pt x="67" y="5"/>
                  </a:lnTo>
                  <a:lnTo>
                    <a:pt x="67" y="4"/>
                  </a:lnTo>
                  <a:lnTo>
                    <a:pt x="67" y="3"/>
                  </a:lnTo>
                  <a:lnTo>
                    <a:pt x="67" y="1"/>
                  </a:lnTo>
                  <a:lnTo>
                    <a:pt x="67" y="0"/>
                  </a:lnTo>
                  <a:lnTo>
                    <a:pt x="66" y="1"/>
                  </a:lnTo>
                  <a:lnTo>
                    <a:pt x="65" y="2"/>
                  </a:lnTo>
                  <a:lnTo>
                    <a:pt x="64" y="2"/>
                  </a:lnTo>
                  <a:lnTo>
                    <a:pt x="64" y="3"/>
                  </a:lnTo>
                  <a:lnTo>
                    <a:pt x="63" y="4"/>
                  </a:lnTo>
                  <a:lnTo>
                    <a:pt x="63" y="5"/>
                  </a:lnTo>
                  <a:lnTo>
                    <a:pt x="63" y="6"/>
                  </a:lnTo>
                  <a:lnTo>
                    <a:pt x="62" y="6"/>
                  </a:lnTo>
                  <a:lnTo>
                    <a:pt x="62" y="7"/>
                  </a:lnTo>
                  <a:lnTo>
                    <a:pt x="61" y="7"/>
                  </a:lnTo>
                  <a:lnTo>
                    <a:pt x="59" y="7"/>
                  </a:lnTo>
                  <a:lnTo>
                    <a:pt x="59" y="8"/>
                  </a:lnTo>
                  <a:lnTo>
                    <a:pt x="58" y="8"/>
                  </a:lnTo>
                  <a:lnTo>
                    <a:pt x="57" y="8"/>
                  </a:lnTo>
                  <a:lnTo>
                    <a:pt x="56" y="9"/>
                  </a:lnTo>
                  <a:lnTo>
                    <a:pt x="55" y="9"/>
                  </a:lnTo>
                  <a:lnTo>
                    <a:pt x="54" y="9"/>
                  </a:lnTo>
                  <a:lnTo>
                    <a:pt x="53" y="9"/>
                  </a:lnTo>
                  <a:lnTo>
                    <a:pt x="52" y="9"/>
                  </a:lnTo>
                  <a:lnTo>
                    <a:pt x="51" y="9"/>
                  </a:lnTo>
                  <a:lnTo>
                    <a:pt x="50" y="9"/>
                  </a:lnTo>
                  <a:lnTo>
                    <a:pt x="49" y="9"/>
                  </a:lnTo>
                  <a:lnTo>
                    <a:pt x="48" y="9"/>
                  </a:lnTo>
                  <a:lnTo>
                    <a:pt x="47" y="9"/>
                  </a:lnTo>
                  <a:lnTo>
                    <a:pt x="47" y="8"/>
                  </a:lnTo>
                  <a:lnTo>
                    <a:pt x="46" y="8"/>
                  </a:lnTo>
                  <a:lnTo>
                    <a:pt x="46" y="7"/>
                  </a:lnTo>
                  <a:lnTo>
                    <a:pt x="45" y="7"/>
                  </a:lnTo>
                  <a:lnTo>
                    <a:pt x="44" y="6"/>
                  </a:lnTo>
                  <a:lnTo>
                    <a:pt x="44" y="7"/>
                  </a:lnTo>
                  <a:lnTo>
                    <a:pt x="44" y="9"/>
                  </a:lnTo>
                  <a:lnTo>
                    <a:pt x="43" y="10"/>
                  </a:lnTo>
                  <a:lnTo>
                    <a:pt x="43" y="11"/>
                  </a:lnTo>
                  <a:lnTo>
                    <a:pt x="43" y="12"/>
                  </a:lnTo>
                  <a:lnTo>
                    <a:pt x="42" y="13"/>
                  </a:lnTo>
                  <a:lnTo>
                    <a:pt x="42" y="14"/>
                  </a:lnTo>
                  <a:lnTo>
                    <a:pt x="42" y="15"/>
                  </a:lnTo>
                  <a:lnTo>
                    <a:pt x="41" y="16"/>
                  </a:lnTo>
                  <a:lnTo>
                    <a:pt x="41" y="17"/>
                  </a:lnTo>
                  <a:lnTo>
                    <a:pt x="40" y="18"/>
                  </a:lnTo>
                  <a:lnTo>
                    <a:pt x="40" y="19"/>
                  </a:lnTo>
                  <a:lnTo>
                    <a:pt x="39" y="20"/>
                  </a:lnTo>
                  <a:lnTo>
                    <a:pt x="39" y="21"/>
                  </a:lnTo>
                  <a:lnTo>
                    <a:pt x="38" y="21"/>
                  </a:lnTo>
                  <a:lnTo>
                    <a:pt x="37" y="22"/>
                  </a:lnTo>
                  <a:lnTo>
                    <a:pt x="36" y="22"/>
                  </a:lnTo>
                  <a:lnTo>
                    <a:pt x="36" y="23"/>
                  </a:lnTo>
                  <a:lnTo>
                    <a:pt x="35" y="23"/>
                  </a:lnTo>
                  <a:lnTo>
                    <a:pt x="34" y="23"/>
                  </a:lnTo>
                  <a:lnTo>
                    <a:pt x="34" y="25"/>
                  </a:lnTo>
                  <a:lnTo>
                    <a:pt x="34" y="26"/>
                  </a:lnTo>
                  <a:lnTo>
                    <a:pt x="34" y="27"/>
                  </a:lnTo>
                  <a:lnTo>
                    <a:pt x="34" y="29"/>
                  </a:lnTo>
                  <a:lnTo>
                    <a:pt x="34" y="30"/>
                  </a:lnTo>
                  <a:lnTo>
                    <a:pt x="34" y="31"/>
                  </a:lnTo>
                  <a:lnTo>
                    <a:pt x="33" y="31"/>
                  </a:lnTo>
                  <a:lnTo>
                    <a:pt x="33" y="32"/>
                  </a:lnTo>
                  <a:lnTo>
                    <a:pt x="32" y="32"/>
                  </a:lnTo>
                  <a:lnTo>
                    <a:pt x="31" y="32"/>
                  </a:lnTo>
                  <a:lnTo>
                    <a:pt x="31" y="33"/>
                  </a:lnTo>
                  <a:lnTo>
                    <a:pt x="30" y="33"/>
                  </a:lnTo>
                  <a:lnTo>
                    <a:pt x="30" y="34"/>
                  </a:lnTo>
                  <a:lnTo>
                    <a:pt x="29" y="34"/>
                  </a:lnTo>
                  <a:lnTo>
                    <a:pt x="28" y="35"/>
                  </a:lnTo>
                  <a:lnTo>
                    <a:pt x="27" y="36"/>
                  </a:lnTo>
                  <a:lnTo>
                    <a:pt x="26" y="37"/>
                  </a:lnTo>
                  <a:lnTo>
                    <a:pt x="25" y="37"/>
                  </a:lnTo>
                  <a:lnTo>
                    <a:pt x="23" y="37"/>
                  </a:lnTo>
                  <a:lnTo>
                    <a:pt x="21" y="37"/>
                  </a:lnTo>
                  <a:lnTo>
                    <a:pt x="19" y="37"/>
                  </a:lnTo>
                  <a:lnTo>
                    <a:pt x="17" y="37"/>
                  </a:lnTo>
                  <a:lnTo>
                    <a:pt x="15" y="37"/>
                  </a:lnTo>
                  <a:lnTo>
                    <a:pt x="13" y="37"/>
                  </a:lnTo>
                  <a:lnTo>
                    <a:pt x="11" y="37"/>
                  </a:lnTo>
                  <a:lnTo>
                    <a:pt x="10" y="37"/>
                  </a:lnTo>
                  <a:lnTo>
                    <a:pt x="9" y="37"/>
                  </a:lnTo>
                  <a:lnTo>
                    <a:pt x="8" y="37"/>
                  </a:lnTo>
                  <a:lnTo>
                    <a:pt x="8" y="39"/>
                  </a:lnTo>
                  <a:lnTo>
                    <a:pt x="8" y="40"/>
                  </a:lnTo>
                  <a:lnTo>
                    <a:pt x="8" y="41"/>
                  </a:lnTo>
                  <a:lnTo>
                    <a:pt x="8" y="42"/>
                  </a:lnTo>
                  <a:lnTo>
                    <a:pt x="8" y="43"/>
                  </a:lnTo>
                  <a:lnTo>
                    <a:pt x="8" y="44"/>
                  </a:lnTo>
                  <a:lnTo>
                    <a:pt x="8" y="45"/>
                  </a:lnTo>
                  <a:lnTo>
                    <a:pt x="8" y="47"/>
                  </a:lnTo>
                  <a:lnTo>
                    <a:pt x="8" y="49"/>
                  </a:lnTo>
                  <a:lnTo>
                    <a:pt x="7" y="52"/>
                  </a:lnTo>
                  <a:lnTo>
                    <a:pt x="6" y="54"/>
                  </a:lnTo>
                  <a:lnTo>
                    <a:pt x="5" y="58"/>
                  </a:lnTo>
                  <a:lnTo>
                    <a:pt x="3" y="63"/>
                  </a:lnTo>
                  <a:lnTo>
                    <a:pt x="3" y="66"/>
                  </a:lnTo>
                  <a:lnTo>
                    <a:pt x="2" y="68"/>
                  </a:lnTo>
                  <a:lnTo>
                    <a:pt x="1" y="70"/>
                  </a:lnTo>
                  <a:lnTo>
                    <a:pt x="1" y="73"/>
                  </a:lnTo>
                  <a:lnTo>
                    <a:pt x="0" y="75"/>
                  </a:lnTo>
                  <a:lnTo>
                    <a:pt x="0" y="77"/>
                  </a:lnTo>
                  <a:lnTo>
                    <a:pt x="0" y="80"/>
                  </a:lnTo>
                  <a:lnTo>
                    <a:pt x="1" y="83"/>
                  </a:lnTo>
                  <a:lnTo>
                    <a:pt x="5" y="86"/>
                  </a:lnTo>
                  <a:lnTo>
                    <a:pt x="9" y="88"/>
                  </a:lnTo>
                  <a:lnTo>
                    <a:pt x="13" y="90"/>
                  </a:lnTo>
                  <a:lnTo>
                    <a:pt x="17" y="92"/>
                  </a:lnTo>
                  <a:lnTo>
                    <a:pt x="21" y="95"/>
                  </a:lnTo>
                  <a:lnTo>
                    <a:pt x="26" y="97"/>
                  </a:lnTo>
                  <a:lnTo>
                    <a:pt x="31" y="100"/>
                  </a:lnTo>
                  <a:lnTo>
                    <a:pt x="35" y="103"/>
                  </a:lnTo>
                  <a:lnTo>
                    <a:pt x="37" y="103"/>
                  </a:lnTo>
                  <a:lnTo>
                    <a:pt x="39" y="104"/>
                  </a:lnTo>
                  <a:lnTo>
                    <a:pt x="41" y="105"/>
                  </a:lnTo>
                  <a:lnTo>
                    <a:pt x="43" y="105"/>
                  </a:lnTo>
                  <a:lnTo>
                    <a:pt x="44" y="105"/>
                  </a:lnTo>
                  <a:lnTo>
                    <a:pt x="46" y="106"/>
                  </a:lnTo>
                  <a:lnTo>
                    <a:pt x="49" y="106"/>
                  </a:lnTo>
                  <a:lnTo>
                    <a:pt x="51" y="106"/>
                  </a:lnTo>
                  <a:lnTo>
                    <a:pt x="52" y="106"/>
                  </a:lnTo>
                  <a:lnTo>
                    <a:pt x="53" y="106"/>
                  </a:lnTo>
                  <a:lnTo>
                    <a:pt x="54" y="106"/>
                  </a:lnTo>
                  <a:lnTo>
                    <a:pt x="55" y="106"/>
                  </a:lnTo>
                </a:path>
              </a:pathLst>
            </a:custGeom>
            <a:solidFill>
              <a:srgbClr val="3333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33" name="Freeform 102"/>
            <p:cNvSpPr>
              <a:spLocks/>
            </p:cNvSpPr>
            <p:nvPr/>
          </p:nvSpPr>
          <p:spPr bwMode="auto">
            <a:xfrm>
              <a:off x="3069" y="2245"/>
              <a:ext cx="17" cy="17"/>
            </a:xfrm>
            <a:custGeom>
              <a:avLst/>
              <a:gdLst>
                <a:gd name="T0" fmla="*/ 9 w 17"/>
                <a:gd name="T1" fmla="*/ 14 h 17"/>
                <a:gd name="T2" fmla="*/ 10 w 17"/>
                <a:gd name="T3" fmla="*/ 14 h 17"/>
                <a:gd name="T4" fmla="*/ 11 w 17"/>
                <a:gd name="T5" fmla="*/ 12 h 17"/>
                <a:gd name="T6" fmla="*/ 12 w 17"/>
                <a:gd name="T7" fmla="*/ 12 h 17"/>
                <a:gd name="T8" fmla="*/ 12 w 17"/>
                <a:gd name="T9" fmla="*/ 9 h 17"/>
                <a:gd name="T10" fmla="*/ 13 w 17"/>
                <a:gd name="T11" fmla="*/ 7 h 17"/>
                <a:gd name="T12" fmla="*/ 14 w 17"/>
                <a:gd name="T13" fmla="*/ 7 h 17"/>
                <a:gd name="T14" fmla="*/ 15 w 17"/>
                <a:gd name="T15" fmla="*/ 5 h 17"/>
                <a:gd name="T16" fmla="*/ 16 w 17"/>
                <a:gd name="T17" fmla="*/ 5 h 17"/>
                <a:gd name="T18" fmla="*/ 16 w 17"/>
                <a:gd name="T19" fmla="*/ 5 h 17"/>
                <a:gd name="T20" fmla="*/ 15 w 17"/>
                <a:gd name="T21" fmla="*/ 5 h 17"/>
                <a:gd name="T22" fmla="*/ 14 w 17"/>
                <a:gd name="T23" fmla="*/ 2 h 17"/>
                <a:gd name="T24" fmla="*/ 13 w 17"/>
                <a:gd name="T25" fmla="*/ 2 h 17"/>
                <a:gd name="T26" fmla="*/ 12 w 17"/>
                <a:gd name="T27" fmla="*/ 0 h 17"/>
                <a:gd name="T28" fmla="*/ 11 w 17"/>
                <a:gd name="T29" fmla="*/ 0 h 17"/>
                <a:gd name="T30" fmla="*/ 10 w 17"/>
                <a:gd name="T31" fmla="*/ 0 h 17"/>
                <a:gd name="T32" fmla="*/ 9 w 17"/>
                <a:gd name="T33" fmla="*/ 0 h 17"/>
                <a:gd name="T34" fmla="*/ 8 w 17"/>
                <a:gd name="T35" fmla="*/ 0 h 17"/>
                <a:gd name="T36" fmla="*/ 7 w 17"/>
                <a:gd name="T37" fmla="*/ 0 h 17"/>
                <a:gd name="T38" fmla="*/ 5 w 17"/>
                <a:gd name="T39" fmla="*/ 2 h 17"/>
                <a:gd name="T40" fmla="*/ 4 w 17"/>
                <a:gd name="T41" fmla="*/ 5 h 17"/>
                <a:gd name="T42" fmla="*/ 2 w 17"/>
                <a:gd name="T43" fmla="*/ 7 h 17"/>
                <a:gd name="T44" fmla="*/ 1 w 17"/>
                <a:gd name="T45" fmla="*/ 9 h 17"/>
                <a:gd name="T46" fmla="*/ 1 w 17"/>
                <a:gd name="T47" fmla="*/ 12 h 17"/>
                <a:gd name="T48" fmla="*/ 0 w 17"/>
                <a:gd name="T49" fmla="*/ 14 h 17"/>
                <a:gd name="T50" fmla="*/ 0 w 17"/>
                <a:gd name="T51" fmla="*/ 14 h 17"/>
                <a:gd name="T52" fmla="*/ 1 w 17"/>
                <a:gd name="T53" fmla="*/ 16 h 17"/>
                <a:gd name="T54" fmla="*/ 2 w 17"/>
                <a:gd name="T55" fmla="*/ 16 h 17"/>
                <a:gd name="T56" fmla="*/ 3 w 17"/>
                <a:gd name="T57" fmla="*/ 16 h 17"/>
                <a:gd name="T58" fmla="*/ 4 w 17"/>
                <a:gd name="T59" fmla="*/ 16 h 17"/>
                <a:gd name="T60" fmla="*/ 4 w 17"/>
                <a:gd name="T61" fmla="*/ 16 h 17"/>
                <a:gd name="T62" fmla="*/ 5 w 17"/>
                <a:gd name="T63" fmla="*/ 16 h 17"/>
                <a:gd name="T64" fmla="*/ 7 w 17"/>
                <a:gd name="T65" fmla="*/ 14 h 17"/>
                <a:gd name="T66" fmla="*/ 8 w 17"/>
                <a:gd name="T67" fmla="*/ 14 h 17"/>
                <a:gd name="T68" fmla="*/ 9 w 17"/>
                <a:gd name="T69" fmla="*/ 14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
                <a:gd name="T106" fmla="*/ 0 h 17"/>
                <a:gd name="T107" fmla="*/ 17 w 17"/>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 h="17">
                  <a:moveTo>
                    <a:pt x="9" y="14"/>
                  </a:moveTo>
                  <a:lnTo>
                    <a:pt x="10" y="14"/>
                  </a:lnTo>
                  <a:lnTo>
                    <a:pt x="11" y="12"/>
                  </a:lnTo>
                  <a:lnTo>
                    <a:pt x="12" y="12"/>
                  </a:lnTo>
                  <a:lnTo>
                    <a:pt x="12" y="9"/>
                  </a:lnTo>
                  <a:lnTo>
                    <a:pt x="13" y="7"/>
                  </a:lnTo>
                  <a:lnTo>
                    <a:pt x="14" y="7"/>
                  </a:lnTo>
                  <a:lnTo>
                    <a:pt x="15" y="5"/>
                  </a:lnTo>
                  <a:lnTo>
                    <a:pt x="16" y="5"/>
                  </a:lnTo>
                  <a:lnTo>
                    <a:pt x="15" y="5"/>
                  </a:lnTo>
                  <a:lnTo>
                    <a:pt x="14" y="2"/>
                  </a:lnTo>
                  <a:lnTo>
                    <a:pt x="13" y="2"/>
                  </a:lnTo>
                  <a:lnTo>
                    <a:pt x="12" y="0"/>
                  </a:lnTo>
                  <a:lnTo>
                    <a:pt x="11" y="0"/>
                  </a:lnTo>
                  <a:lnTo>
                    <a:pt x="10" y="0"/>
                  </a:lnTo>
                  <a:lnTo>
                    <a:pt x="9" y="0"/>
                  </a:lnTo>
                  <a:lnTo>
                    <a:pt x="8" y="0"/>
                  </a:lnTo>
                  <a:lnTo>
                    <a:pt x="7" y="0"/>
                  </a:lnTo>
                  <a:lnTo>
                    <a:pt x="5" y="2"/>
                  </a:lnTo>
                  <a:lnTo>
                    <a:pt x="4" y="5"/>
                  </a:lnTo>
                  <a:lnTo>
                    <a:pt x="2" y="7"/>
                  </a:lnTo>
                  <a:lnTo>
                    <a:pt x="1" y="9"/>
                  </a:lnTo>
                  <a:lnTo>
                    <a:pt x="1" y="12"/>
                  </a:lnTo>
                  <a:lnTo>
                    <a:pt x="0" y="14"/>
                  </a:lnTo>
                  <a:lnTo>
                    <a:pt x="1" y="16"/>
                  </a:lnTo>
                  <a:lnTo>
                    <a:pt x="2" y="16"/>
                  </a:lnTo>
                  <a:lnTo>
                    <a:pt x="3" y="16"/>
                  </a:lnTo>
                  <a:lnTo>
                    <a:pt x="4" y="16"/>
                  </a:lnTo>
                  <a:lnTo>
                    <a:pt x="5" y="16"/>
                  </a:lnTo>
                  <a:lnTo>
                    <a:pt x="7" y="14"/>
                  </a:lnTo>
                  <a:lnTo>
                    <a:pt x="8" y="14"/>
                  </a:lnTo>
                  <a:lnTo>
                    <a:pt x="9" y="14"/>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34" name="Freeform 103"/>
            <p:cNvSpPr>
              <a:spLocks/>
            </p:cNvSpPr>
            <p:nvPr/>
          </p:nvSpPr>
          <p:spPr bwMode="auto">
            <a:xfrm>
              <a:off x="3070" y="1744"/>
              <a:ext cx="69" cy="82"/>
            </a:xfrm>
            <a:custGeom>
              <a:avLst/>
              <a:gdLst>
                <a:gd name="T0" fmla="*/ 42 w 69"/>
                <a:gd name="T1" fmla="*/ 81 h 82"/>
                <a:gd name="T2" fmla="*/ 46 w 69"/>
                <a:gd name="T3" fmla="*/ 81 h 82"/>
                <a:gd name="T4" fmla="*/ 49 w 69"/>
                <a:gd name="T5" fmla="*/ 78 h 82"/>
                <a:gd name="T6" fmla="*/ 49 w 69"/>
                <a:gd name="T7" fmla="*/ 74 h 82"/>
                <a:gd name="T8" fmla="*/ 52 w 69"/>
                <a:gd name="T9" fmla="*/ 72 h 82"/>
                <a:gd name="T10" fmla="*/ 52 w 69"/>
                <a:gd name="T11" fmla="*/ 68 h 82"/>
                <a:gd name="T12" fmla="*/ 54 w 69"/>
                <a:gd name="T13" fmla="*/ 65 h 82"/>
                <a:gd name="T14" fmla="*/ 58 w 69"/>
                <a:gd name="T15" fmla="*/ 63 h 82"/>
                <a:gd name="T16" fmla="*/ 60 w 69"/>
                <a:gd name="T17" fmla="*/ 62 h 82"/>
                <a:gd name="T18" fmla="*/ 59 w 69"/>
                <a:gd name="T19" fmla="*/ 50 h 82"/>
                <a:gd name="T20" fmla="*/ 62 w 69"/>
                <a:gd name="T21" fmla="*/ 47 h 82"/>
                <a:gd name="T22" fmla="*/ 68 w 69"/>
                <a:gd name="T23" fmla="*/ 37 h 82"/>
                <a:gd name="T24" fmla="*/ 64 w 69"/>
                <a:gd name="T25" fmla="*/ 15 h 82"/>
                <a:gd name="T26" fmla="*/ 49 w 69"/>
                <a:gd name="T27" fmla="*/ 2 h 82"/>
                <a:gd name="T28" fmla="*/ 34 w 69"/>
                <a:gd name="T29" fmla="*/ 0 h 82"/>
                <a:gd name="T30" fmla="*/ 20 w 69"/>
                <a:gd name="T31" fmla="*/ 2 h 82"/>
                <a:gd name="T32" fmla="*/ 10 w 69"/>
                <a:gd name="T33" fmla="*/ 9 h 82"/>
                <a:gd name="T34" fmla="*/ 5 w 69"/>
                <a:gd name="T35" fmla="*/ 20 h 82"/>
                <a:gd name="T36" fmla="*/ 0 w 69"/>
                <a:gd name="T37" fmla="*/ 36 h 82"/>
                <a:gd name="T38" fmla="*/ 5 w 69"/>
                <a:gd name="T39" fmla="*/ 48 h 82"/>
                <a:gd name="T40" fmla="*/ 3 w 69"/>
                <a:gd name="T41" fmla="*/ 53 h 82"/>
                <a:gd name="T42" fmla="*/ 25 w 69"/>
                <a:gd name="T43" fmla="*/ 71 h 82"/>
                <a:gd name="T44" fmla="*/ 42 w 69"/>
                <a:gd name="T45" fmla="*/ 81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82"/>
                <a:gd name="T71" fmla="*/ 69 w 69"/>
                <a:gd name="T72" fmla="*/ 82 h 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82">
                  <a:moveTo>
                    <a:pt x="42" y="81"/>
                  </a:moveTo>
                  <a:lnTo>
                    <a:pt x="46" y="81"/>
                  </a:lnTo>
                  <a:lnTo>
                    <a:pt x="49" y="78"/>
                  </a:lnTo>
                  <a:lnTo>
                    <a:pt x="49" y="74"/>
                  </a:lnTo>
                  <a:lnTo>
                    <a:pt x="52" y="72"/>
                  </a:lnTo>
                  <a:lnTo>
                    <a:pt x="52" y="68"/>
                  </a:lnTo>
                  <a:lnTo>
                    <a:pt x="54" y="65"/>
                  </a:lnTo>
                  <a:lnTo>
                    <a:pt x="58" y="63"/>
                  </a:lnTo>
                  <a:lnTo>
                    <a:pt x="60" y="62"/>
                  </a:lnTo>
                  <a:lnTo>
                    <a:pt x="59" y="50"/>
                  </a:lnTo>
                  <a:lnTo>
                    <a:pt x="62" y="47"/>
                  </a:lnTo>
                  <a:lnTo>
                    <a:pt x="68" y="37"/>
                  </a:lnTo>
                  <a:lnTo>
                    <a:pt x="64" y="15"/>
                  </a:lnTo>
                  <a:lnTo>
                    <a:pt x="49" y="2"/>
                  </a:lnTo>
                  <a:lnTo>
                    <a:pt x="34" y="0"/>
                  </a:lnTo>
                  <a:lnTo>
                    <a:pt x="20" y="2"/>
                  </a:lnTo>
                  <a:lnTo>
                    <a:pt x="10" y="9"/>
                  </a:lnTo>
                  <a:lnTo>
                    <a:pt x="5" y="20"/>
                  </a:lnTo>
                  <a:lnTo>
                    <a:pt x="0" y="36"/>
                  </a:lnTo>
                  <a:lnTo>
                    <a:pt x="5" y="48"/>
                  </a:lnTo>
                  <a:lnTo>
                    <a:pt x="3" y="53"/>
                  </a:lnTo>
                  <a:lnTo>
                    <a:pt x="25" y="71"/>
                  </a:lnTo>
                  <a:lnTo>
                    <a:pt x="42" y="81"/>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35" name="Freeform 104"/>
            <p:cNvSpPr>
              <a:spLocks/>
            </p:cNvSpPr>
            <p:nvPr/>
          </p:nvSpPr>
          <p:spPr bwMode="auto">
            <a:xfrm>
              <a:off x="3063" y="1796"/>
              <a:ext cx="53" cy="38"/>
            </a:xfrm>
            <a:custGeom>
              <a:avLst/>
              <a:gdLst>
                <a:gd name="T0" fmla="*/ 40 w 53"/>
                <a:gd name="T1" fmla="*/ 37 h 38"/>
                <a:gd name="T2" fmla="*/ 44 w 53"/>
                <a:gd name="T3" fmla="*/ 34 h 38"/>
                <a:gd name="T4" fmla="*/ 52 w 53"/>
                <a:gd name="T5" fmla="*/ 30 h 38"/>
                <a:gd name="T6" fmla="*/ 43 w 53"/>
                <a:gd name="T7" fmla="*/ 24 h 38"/>
                <a:gd name="T8" fmla="*/ 31 w 53"/>
                <a:gd name="T9" fmla="*/ 17 h 38"/>
                <a:gd name="T10" fmla="*/ 9 w 53"/>
                <a:gd name="T11" fmla="*/ 0 h 38"/>
                <a:gd name="T12" fmla="*/ 1 w 53"/>
                <a:gd name="T13" fmla="*/ 6 h 38"/>
                <a:gd name="T14" fmla="*/ 0 w 53"/>
                <a:gd name="T15" fmla="*/ 7 h 38"/>
                <a:gd name="T16" fmla="*/ 2 w 53"/>
                <a:gd name="T17" fmla="*/ 12 h 38"/>
                <a:gd name="T18" fmla="*/ 1 w 53"/>
                <a:gd name="T19" fmla="*/ 14 h 38"/>
                <a:gd name="T20" fmla="*/ 14 w 53"/>
                <a:gd name="T21" fmla="*/ 16 h 38"/>
                <a:gd name="T22" fmla="*/ 24 w 53"/>
                <a:gd name="T23" fmla="*/ 20 h 38"/>
                <a:gd name="T24" fmla="*/ 29 w 53"/>
                <a:gd name="T25" fmla="*/ 23 h 38"/>
                <a:gd name="T26" fmla="*/ 38 w 53"/>
                <a:gd name="T27" fmla="*/ 35 h 38"/>
                <a:gd name="T28" fmla="*/ 40 w 53"/>
                <a:gd name="T29" fmla="*/ 37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38"/>
                <a:gd name="T47" fmla="*/ 53 w 53"/>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38">
                  <a:moveTo>
                    <a:pt x="40" y="37"/>
                  </a:moveTo>
                  <a:lnTo>
                    <a:pt x="44" y="34"/>
                  </a:lnTo>
                  <a:lnTo>
                    <a:pt x="52" y="30"/>
                  </a:lnTo>
                  <a:lnTo>
                    <a:pt x="43" y="24"/>
                  </a:lnTo>
                  <a:lnTo>
                    <a:pt x="31" y="17"/>
                  </a:lnTo>
                  <a:lnTo>
                    <a:pt x="9" y="0"/>
                  </a:lnTo>
                  <a:lnTo>
                    <a:pt x="1" y="6"/>
                  </a:lnTo>
                  <a:lnTo>
                    <a:pt x="0" y="7"/>
                  </a:lnTo>
                  <a:lnTo>
                    <a:pt x="2" y="12"/>
                  </a:lnTo>
                  <a:lnTo>
                    <a:pt x="1" y="14"/>
                  </a:lnTo>
                  <a:lnTo>
                    <a:pt x="14" y="16"/>
                  </a:lnTo>
                  <a:lnTo>
                    <a:pt x="24" y="20"/>
                  </a:lnTo>
                  <a:lnTo>
                    <a:pt x="29" y="23"/>
                  </a:lnTo>
                  <a:lnTo>
                    <a:pt x="38" y="35"/>
                  </a:lnTo>
                  <a:lnTo>
                    <a:pt x="40" y="37"/>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36" name="Freeform 105"/>
            <p:cNvSpPr>
              <a:spLocks/>
            </p:cNvSpPr>
            <p:nvPr/>
          </p:nvSpPr>
          <p:spPr bwMode="auto">
            <a:xfrm>
              <a:off x="3070" y="1744"/>
              <a:ext cx="69" cy="44"/>
            </a:xfrm>
            <a:custGeom>
              <a:avLst/>
              <a:gdLst>
                <a:gd name="T0" fmla="*/ 68 w 69"/>
                <a:gd name="T1" fmla="*/ 37 h 44"/>
                <a:gd name="T2" fmla="*/ 64 w 69"/>
                <a:gd name="T3" fmla="*/ 14 h 44"/>
                <a:gd name="T4" fmla="*/ 49 w 69"/>
                <a:gd name="T5" fmla="*/ 2 h 44"/>
                <a:gd name="T6" fmla="*/ 34 w 69"/>
                <a:gd name="T7" fmla="*/ 0 h 44"/>
                <a:gd name="T8" fmla="*/ 20 w 69"/>
                <a:gd name="T9" fmla="*/ 2 h 44"/>
                <a:gd name="T10" fmla="*/ 10 w 69"/>
                <a:gd name="T11" fmla="*/ 8 h 44"/>
                <a:gd name="T12" fmla="*/ 5 w 69"/>
                <a:gd name="T13" fmla="*/ 20 h 44"/>
                <a:gd name="T14" fmla="*/ 0 w 69"/>
                <a:gd name="T15" fmla="*/ 28 h 44"/>
                <a:gd name="T16" fmla="*/ 0 w 69"/>
                <a:gd name="T17" fmla="*/ 36 h 44"/>
                <a:gd name="T18" fmla="*/ 15 w 69"/>
                <a:gd name="T19" fmla="*/ 43 h 44"/>
                <a:gd name="T20" fmla="*/ 21 w 69"/>
                <a:gd name="T21" fmla="*/ 35 h 44"/>
                <a:gd name="T22" fmla="*/ 28 w 69"/>
                <a:gd name="T23" fmla="*/ 31 h 44"/>
                <a:gd name="T24" fmla="*/ 32 w 69"/>
                <a:gd name="T25" fmla="*/ 33 h 44"/>
                <a:gd name="T26" fmla="*/ 33 w 69"/>
                <a:gd name="T27" fmla="*/ 38 h 44"/>
                <a:gd name="T28" fmla="*/ 37 w 69"/>
                <a:gd name="T29" fmla="*/ 40 h 44"/>
                <a:gd name="T30" fmla="*/ 42 w 69"/>
                <a:gd name="T31" fmla="*/ 34 h 44"/>
                <a:gd name="T32" fmla="*/ 48 w 69"/>
                <a:gd name="T33" fmla="*/ 32 h 44"/>
                <a:gd name="T34" fmla="*/ 68 w 69"/>
                <a:gd name="T35" fmla="*/ 37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44"/>
                <a:gd name="T56" fmla="*/ 69 w 6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44">
                  <a:moveTo>
                    <a:pt x="68" y="37"/>
                  </a:moveTo>
                  <a:lnTo>
                    <a:pt x="64" y="14"/>
                  </a:lnTo>
                  <a:lnTo>
                    <a:pt x="49" y="2"/>
                  </a:lnTo>
                  <a:lnTo>
                    <a:pt x="34" y="0"/>
                  </a:lnTo>
                  <a:lnTo>
                    <a:pt x="20" y="2"/>
                  </a:lnTo>
                  <a:lnTo>
                    <a:pt x="10" y="8"/>
                  </a:lnTo>
                  <a:lnTo>
                    <a:pt x="5" y="20"/>
                  </a:lnTo>
                  <a:lnTo>
                    <a:pt x="0" y="28"/>
                  </a:lnTo>
                  <a:lnTo>
                    <a:pt x="0" y="36"/>
                  </a:lnTo>
                  <a:lnTo>
                    <a:pt x="15" y="43"/>
                  </a:lnTo>
                  <a:lnTo>
                    <a:pt x="21" y="35"/>
                  </a:lnTo>
                  <a:lnTo>
                    <a:pt x="28" y="31"/>
                  </a:lnTo>
                  <a:lnTo>
                    <a:pt x="32" y="33"/>
                  </a:lnTo>
                  <a:lnTo>
                    <a:pt x="33" y="38"/>
                  </a:lnTo>
                  <a:lnTo>
                    <a:pt x="37" y="40"/>
                  </a:lnTo>
                  <a:lnTo>
                    <a:pt x="42" y="34"/>
                  </a:lnTo>
                  <a:lnTo>
                    <a:pt x="48" y="32"/>
                  </a:lnTo>
                  <a:lnTo>
                    <a:pt x="68" y="37"/>
                  </a:lnTo>
                </a:path>
              </a:pathLst>
            </a:custGeom>
            <a:solidFill>
              <a:srgbClr val="8C59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37" name="Freeform 106"/>
            <p:cNvSpPr>
              <a:spLocks/>
            </p:cNvSpPr>
            <p:nvPr/>
          </p:nvSpPr>
          <p:spPr bwMode="auto">
            <a:xfrm>
              <a:off x="3103" y="1815"/>
              <a:ext cx="17" cy="17"/>
            </a:xfrm>
            <a:custGeom>
              <a:avLst/>
              <a:gdLst>
                <a:gd name="T0" fmla="*/ 14 w 17"/>
                <a:gd name="T1" fmla="*/ 16 h 17"/>
                <a:gd name="T2" fmla="*/ 16 w 17"/>
                <a:gd name="T3" fmla="*/ 12 h 17"/>
                <a:gd name="T4" fmla="*/ 10 w 17"/>
                <a:gd name="T5" fmla="*/ 8 h 17"/>
                <a:gd name="T6" fmla="*/ 0 w 17"/>
                <a:gd name="T7" fmla="*/ 0 h 17"/>
                <a:gd name="T8" fmla="*/ 9 w 17"/>
                <a:gd name="T9" fmla="*/ 12 h 17"/>
                <a:gd name="T10" fmla="*/ 14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4" y="16"/>
                  </a:moveTo>
                  <a:lnTo>
                    <a:pt x="16" y="12"/>
                  </a:lnTo>
                  <a:lnTo>
                    <a:pt x="10" y="8"/>
                  </a:lnTo>
                  <a:lnTo>
                    <a:pt x="0" y="0"/>
                  </a:lnTo>
                  <a:lnTo>
                    <a:pt x="9" y="12"/>
                  </a:lnTo>
                  <a:lnTo>
                    <a:pt x="14" y="16"/>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38" name="Freeform 107"/>
            <p:cNvSpPr>
              <a:spLocks/>
            </p:cNvSpPr>
            <p:nvPr/>
          </p:nvSpPr>
          <p:spPr bwMode="auto">
            <a:xfrm>
              <a:off x="3075" y="1800"/>
              <a:ext cx="34" cy="31"/>
            </a:xfrm>
            <a:custGeom>
              <a:avLst/>
              <a:gdLst>
                <a:gd name="T0" fmla="*/ 28 w 34"/>
                <a:gd name="T1" fmla="*/ 30 h 31"/>
                <a:gd name="T2" fmla="*/ 28 w 34"/>
                <a:gd name="T3" fmla="*/ 27 h 31"/>
                <a:gd name="T4" fmla="*/ 32 w 34"/>
                <a:gd name="T5" fmla="*/ 28 h 31"/>
                <a:gd name="T6" fmla="*/ 33 w 34"/>
                <a:gd name="T7" fmla="*/ 26 h 31"/>
                <a:gd name="T8" fmla="*/ 25 w 34"/>
                <a:gd name="T9" fmla="*/ 24 h 31"/>
                <a:gd name="T10" fmla="*/ 19 w 34"/>
                <a:gd name="T11" fmla="*/ 16 h 31"/>
                <a:gd name="T12" fmla="*/ 12 w 34"/>
                <a:gd name="T13" fmla="*/ 9 h 31"/>
                <a:gd name="T14" fmla="*/ 5 w 34"/>
                <a:gd name="T15" fmla="*/ 5 h 31"/>
                <a:gd name="T16" fmla="*/ 0 w 34"/>
                <a:gd name="T17" fmla="*/ 0 h 31"/>
                <a:gd name="T18" fmla="*/ 3 w 34"/>
                <a:gd name="T19" fmla="*/ 4 h 31"/>
                <a:gd name="T20" fmla="*/ 18 w 34"/>
                <a:gd name="T21" fmla="*/ 18 h 31"/>
                <a:gd name="T22" fmla="*/ 28 w 34"/>
                <a:gd name="T23" fmla="*/ 3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1"/>
                <a:gd name="T38" fmla="*/ 34 w 34"/>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1">
                  <a:moveTo>
                    <a:pt x="28" y="30"/>
                  </a:moveTo>
                  <a:lnTo>
                    <a:pt x="28" y="27"/>
                  </a:lnTo>
                  <a:lnTo>
                    <a:pt x="32" y="28"/>
                  </a:lnTo>
                  <a:lnTo>
                    <a:pt x="33" y="26"/>
                  </a:lnTo>
                  <a:lnTo>
                    <a:pt x="25" y="24"/>
                  </a:lnTo>
                  <a:lnTo>
                    <a:pt x="19" y="16"/>
                  </a:lnTo>
                  <a:lnTo>
                    <a:pt x="12" y="9"/>
                  </a:lnTo>
                  <a:lnTo>
                    <a:pt x="5" y="5"/>
                  </a:lnTo>
                  <a:lnTo>
                    <a:pt x="0" y="0"/>
                  </a:lnTo>
                  <a:lnTo>
                    <a:pt x="3" y="4"/>
                  </a:lnTo>
                  <a:lnTo>
                    <a:pt x="18" y="18"/>
                  </a:lnTo>
                  <a:lnTo>
                    <a:pt x="28" y="30"/>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39" name="Freeform 108"/>
            <p:cNvSpPr>
              <a:spLocks/>
            </p:cNvSpPr>
            <p:nvPr/>
          </p:nvSpPr>
          <p:spPr bwMode="auto">
            <a:xfrm>
              <a:off x="3100" y="1792"/>
              <a:ext cx="31" cy="27"/>
            </a:xfrm>
            <a:custGeom>
              <a:avLst/>
              <a:gdLst>
                <a:gd name="T0" fmla="*/ 19 w 31"/>
                <a:gd name="T1" fmla="*/ 26 h 27"/>
                <a:gd name="T2" fmla="*/ 21 w 31"/>
                <a:gd name="T3" fmla="*/ 24 h 27"/>
                <a:gd name="T4" fmla="*/ 22 w 31"/>
                <a:gd name="T5" fmla="*/ 21 h 27"/>
                <a:gd name="T6" fmla="*/ 26 w 31"/>
                <a:gd name="T7" fmla="*/ 17 h 27"/>
                <a:gd name="T8" fmla="*/ 28 w 31"/>
                <a:gd name="T9" fmla="*/ 15 h 27"/>
                <a:gd name="T10" fmla="*/ 30 w 31"/>
                <a:gd name="T11" fmla="*/ 14 h 27"/>
                <a:gd name="T12" fmla="*/ 30 w 31"/>
                <a:gd name="T13" fmla="*/ 11 h 27"/>
                <a:gd name="T14" fmla="*/ 29 w 31"/>
                <a:gd name="T15" fmla="*/ 8 h 27"/>
                <a:gd name="T16" fmla="*/ 29 w 31"/>
                <a:gd name="T17" fmla="*/ 6 h 27"/>
                <a:gd name="T18" fmla="*/ 28 w 31"/>
                <a:gd name="T19" fmla="*/ 3 h 27"/>
                <a:gd name="T20" fmla="*/ 16 w 31"/>
                <a:gd name="T21" fmla="*/ 3 h 27"/>
                <a:gd name="T22" fmla="*/ 12 w 31"/>
                <a:gd name="T23" fmla="*/ 0 h 27"/>
                <a:gd name="T24" fmla="*/ 6 w 31"/>
                <a:gd name="T25" fmla="*/ 0 h 27"/>
                <a:gd name="T26" fmla="*/ 0 w 31"/>
                <a:gd name="T27" fmla="*/ 8 h 27"/>
                <a:gd name="T28" fmla="*/ 5 w 31"/>
                <a:gd name="T29" fmla="*/ 20 h 27"/>
                <a:gd name="T30" fmla="*/ 11 w 31"/>
                <a:gd name="T31" fmla="*/ 25 h 27"/>
                <a:gd name="T32" fmla="*/ 19 w 31"/>
                <a:gd name="T33" fmla="*/ 2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7"/>
                <a:gd name="T53" fmla="*/ 31 w 3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7">
                  <a:moveTo>
                    <a:pt x="19" y="26"/>
                  </a:moveTo>
                  <a:lnTo>
                    <a:pt x="21" y="24"/>
                  </a:lnTo>
                  <a:lnTo>
                    <a:pt x="22" y="21"/>
                  </a:lnTo>
                  <a:lnTo>
                    <a:pt x="26" y="17"/>
                  </a:lnTo>
                  <a:lnTo>
                    <a:pt x="28" y="15"/>
                  </a:lnTo>
                  <a:lnTo>
                    <a:pt x="30" y="14"/>
                  </a:lnTo>
                  <a:lnTo>
                    <a:pt x="30" y="11"/>
                  </a:lnTo>
                  <a:lnTo>
                    <a:pt x="29" y="8"/>
                  </a:lnTo>
                  <a:lnTo>
                    <a:pt x="29" y="6"/>
                  </a:lnTo>
                  <a:lnTo>
                    <a:pt x="28" y="3"/>
                  </a:lnTo>
                  <a:lnTo>
                    <a:pt x="16" y="3"/>
                  </a:lnTo>
                  <a:lnTo>
                    <a:pt x="12" y="0"/>
                  </a:lnTo>
                  <a:lnTo>
                    <a:pt x="6" y="0"/>
                  </a:lnTo>
                  <a:lnTo>
                    <a:pt x="0" y="8"/>
                  </a:lnTo>
                  <a:lnTo>
                    <a:pt x="5" y="20"/>
                  </a:lnTo>
                  <a:lnTo>
                    <a:pt x="11" y="25"/>
                  </a:lnTo>
                  <a:lnTo>
                    <a:pt x="19" y="26"/>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40" name="Freeform 109"/>
            <p:cNvSpPr>
              <a:spLocks/>
            </p:cNvSpPr>
            <p:nvPr/>
          </p:nvSpPr>
          <p:spPr bwMode="auto">
            <a:xfrm>
              <a:off x="3106" y="1796"/>
              <a:ext cx="25" cy="18"/>
            </a:xfrm>
            <a:custGeom>
              <a:avLst/>
              <a:gdLst>
                <a:gd name="T0" fmla="*/ 8 w 25"/>
                <a:gd name="T1" fmla="*/ 17 h 18"/>
                <a:gd name="T2" fmla="*/ 13 w 25"/>
                <a:gd name="T3" fmla="*/ 10 h 18"/>
                <a:gd name="T4" fmla="*/ 15 w 25"/>
                <a:gd name="T5" fmla="*/ 11 h 18"/>
                <a:gd name="T6" fmla="*/ 13 w 25"/>
                <a:gd name="T7" fmla="*/ 8 h 18"/>
                <a:gd name="T8" fmla="*/ 15 w 25"/>
                <a:gd name="T9" fmla="*/ 6 h 18"/>
                <a:gd name="T10" fmla="*/ 19 w 25"/>
                <a:gd name="T11" fmla="*/ 7 h 18"/>
                <a:gd name="T12" fmla="*/ 16 w 25"/>
                <a:gd name="T13" fmla="*/ 8 h 18"/>
                <a:gd name="T14" fmla="*/ 19 w 25"/>
                <a:gd name="T15" fmla="*/ 9 h 18"/>
                <a:gd name="T16" fmla="*/ 24 w 25"/>
                <a:gd name="T17" fmla="*/ 9 h 18"/>
                <a:gd name="T18" fmla="*/ 23 w 25"/>
                <a:gd name="T19" fmla="*/ 5 h 18"/>
                <a:gd name="T20" fmla="*/ 21 w 25"/>
                <a:gd name="T21" fmla="*/ 3 h 18"/>
                <a:gd name="T22" fmla="*/ 16 w 25"/>
                <a:gd name="T23" fmla="*/ 4 h 18"/>
                <a:gd name="T24" fmla="*/ 13 w 25"/>
                <a:gd name="T25" fmla="*/ 5 h 18"/>
                <a:gd name="T26" fmla="*/ 11 w 25"/>
                <a:gd name="T27" fmla="*/ 5 h 18"/>
                <a:gd name="T28" fmla="*/ 9 w 25"/>
                <a:gd name="T29" fmla="*/ 3 h 18"/>
                <a:gd name="T30" fmla="*/ 11 w 25"/>
                <a:gd name="T31" fmla="*/ 1 h 18"/>
                <a:gd name="T32" fmla="*/ 9 w 25"/>
                <a:gd name="T33" fmla="*/ 0 h 18"/>
                <a:gd name="T34" fmla="*/ 5 w 25"/>
                <a:gd name="T35" fmla="*/ 1 h 18"/>
                <a:gd name="T36" fmla="*/ 3 w 25"/>
                <a:gd name="T37" fmla="*/ 3 h 18"/>
                <a:gd name="T38" fmla="*/ 0 w 25"/>
                <a:gd name="T39" fmla="*/ 8 h 18"/>
                <a:gd name="T40" fmla="*/ 1 w 25"/>
                <a:gd name="T41" fmla="*/ 12 h 18"/>
                <a:gd name="T42" fmla="*/ 3 w 25"/>
                <a:gd name="T43" fmla="*/ 15 h 18"/>
                <a:gd name="T44" fmla="*/ 8 w 25"/>
                <a:gd name="T45" fmla="*/ 17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18"/>
                <a:gd name="T71" fmla="*/ 25 w 25"/>
                <a:gd name="T72" fmla="*/ 18 h 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18">
                  <a:moveTo>
                    <a:pt x="8" y="17"/>
                  </a:moveTo>
                  <a:lnTo>
                    <a:pt x="13" y="10"/>
                  </a:lnTo>
                  <a:lnTo>
                    <a:pt x="15" y="11"/>
                  </a:lnTo>
                  <a:lnTo>
                    <a:pt x="13" y="8"/>
                  </a:lnTo>
                  <a:lnTo>
                    <a:pt x="15" y="6"/>
                  </a:lnTo>
                  <a:lnTo>
                    <a:pt x="19" y="7"/>
                  </a:lnTo>
                  <a:lnTo>
                    <a:pt x="16" y="8"/>
                  </a:lnTo>
                  <a:lnTo>
                    <a:pt x="19" y="9"/>
                  </a:lnTo>
                  <a:lnTo>
                    <a:pt x="24" y="9"/>
                  </a:lnTo>
                  <a:lnTo>
                    <a:pt x="23" y="5"/>
                  </a:lnTo>
                  <a:lnTo>
                    <a:pt x="21" y="3"/>
                  </a:lnTo>
                  <a:lnTo>
                    <a:pt x="16" y="4"/>
                  </a:lnTo>
                  <a:lnTo>
                    <a:pt x="13" y="5"/>
                  </a:lnTo>
                  <a:lnTo>
                    <a:pt x="11" y="5"/>
                  </a:lnTo>
                  <a:lnTo>
                    <a:pt x="9" y="3"/>
                  </a:lnTo>
                  <a:lnTo>
                    <a:pt x="11" y="1"/>
                  </a:lnTo>
                  <a:lnTo>
                    <a:pt x="9" y="0"/>
                  </a:lnTo>
                  <a:lnTo>
                    <a:pt x="5" y="1"/>
                  </a:lnTo>
                  <a:lnTo>
                    <a:pt x="3" y="3"/>
                  </a:lnTo>
                  <a:lnTo>
                    <a:pt x="0" y="8"/>
                  </a:lnTo>
                  <a:lnTo>
                    <a:pt x="1" y="12"/>
                  </a:lnTo>
                  <a:lnTo>
                    <a:pt x="3" y="15"/>
                  </a:lnTo>
                  <a:lnTo>
                    <a:pt x="8" y="17"/>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41" name="Freeform 110"/>
            <p:cNvSpPr>
              <a:spLocks/>
            </p:cNvSpPr>
            <p:nvPr/>
          </p:nvSpPr>
          <p:spPr bwMode="auto">
            <a:xfrm>
              <a:off x="3063" y="1803"/>
              <a:ext cx="21" cy="17"/>
            </a:xfrm>
            <a:custGeom>
              <a:avLst/>
              <a:gdLst>
                <a:gd name="T0" fmla="*/ 20 w 21"/>
                <a:gd name="T1" fmla="*/ 16 h 17"/>
                <a:gd name="T2" fmla="*/ 19 w 21"/>
                <a:gd name="T3" fmla="*/ 15 h 17"/>
                <a:gd name="T4" fmla="*/ 17 w 21"/>
                <a:gd name="T5" fmla="*/ 13 h 17"/>
                <a:gd name="T6" fmla="*/ 16 w 21"/>
                <a:gd name="T7" fmla="*/ 11 h 17"/>
                <a:gd name="T8" fmla="*/ 15 w 21"/>
                <a:gd name="T9" fmla="*/ 9 h 17"/>
                <a:gd name="T10" fmla="*/ 14 w 21"/>
                <a:gd name="T11" fmla="*/ 7 h 17"/>
                <a:gd name="T12" fmla="*/ 11 w 21"/>
                <a:gd name="T13" fmla="*/ 6 h 17"/>
                <a:gd name="T14" fmla="*/ 11 w 21"/>
                <a:gd name="T15" fmla="*/ 5 h 17"/>
                <a:gd name="T16" fmla="*/ 9 w 21"/>
                <a:gd name="T17" fmla="*/ 3 h 17"/>
                <a:gd name="T18" fmla="*/ 9 w 21"/>
                <a:gd name="T19" fmla="*/ 3 h 17"/>
                <a:gd name="T20" fmla="*/ 8 w 21"/>
                <a:gd name="T21" fmla="*/ 2 h 17"/>
                <a:gd name="T22" fmla="*/ 6 w 21"/>
                <a:gd name="T23" fmla="*/ 2 h 17"/>
                <a:gd name="T24" fmla="*/ 6 w 21"/>
                <a:gd name="T25" fmla="*/ 1 h 17"/>
                <a:gd name="T26" fmla="*/ 5 w 21"/>
                <a:gd name="T27" fmla="*/ 1 h 17"/>
                <a:gd name="T28" fmla="*/ 3 w 21"/>
                <a:gd name="T29" fmla="*/ 1 h 17"/>
                <a:gd name="T30" fmla="*/ 3 w 21"/>
                <a:gd name="T31" fmla="*/ 0 h 17"/>
                <a:gd name="T32" fmla="*/ 1 w 21"/>
                <a:gd name="T33" fmla="*/ 0 h 17"/>
                <a:gd name="T34" fmla="*/ 1 w 21"/>
                <a:gd name="T35" fmla="*/ 1 h 17"/>
                <a:gd name="T36" fmla="*/ 1 w 21"/>
                <a:gd name="T37" fmla="*/ 1 h 17"/>
                <a:gd name="T38" fmla="*/ 0 w 21"/>
                <a:gd name="T39" fmla="*/ 1 h 17"/>
                <a:gd name="T40" fmla="*/ 0 w 21"/>
                <a:gd name="T41" fmla="*/ 1 h 17"/>
                <a:gd name="T42" fmla="*/ 0 w 21"/>
                <a:gd name="T43" fmla="*/ 2 h 17"/>
                <a:gd name="T44" fmla="*/ 0 w 21"/>
                <a:gd name="T45" fmla="*/ 2 h 17"/>
                <a:gd name="T46" fmla="*/ 0 w 21"/>
                <a:gd name="T47" fmla="*/ 3 h 17"/>
                <a:gd name="T48" fmla="*/ 0 w 21"/>
                <a:gd name="T49" fmla="*/ 3 h 17"/>
                <a:gd name="T50" fmla="*/ 0 w 21"/>
                <a:gd name="T51" fmla="*/ 3 h 17"/>
                <a:gd name="T52" fmla="*/ 0 w 21"/>
                <a:gd name="T53" fmla="*/ 3 h 17"/>
                <a:gd name="T54" fmla="*/ 0 w 21"/>
                <a:gd name="T55" fmla="*/ 5 h 17"/>
                <a:gd name="T56" fmla="*/ 1 w 21"/>
                <a:gd name="T57" fmla="*/ 5 h 17"/>
                <a:gd name="T58" fmla="*/ 1 w 21"/>
                <a:gd name="T59" fmla="*/ 6 h 17"/>
                <a:gd name="T60" fmla="*/ 1 w 21"/>
                <a:gd name="T61" fmla="*/ 6 h 17"/>
                <a:gd name="T62" fmla="*/ 2 w 21"/>
                <a:gd name="T63" fmla="*/ 6 h 17"/>
                <a:gd name="T64" fmla="*/ 2 w 21"/>
                <a:gd name="T65" fmla="*/ 7 h 17"/>
                <a:gd name="T66" fmla="*/ 3 w 21"/>
                <a:gd name="T67" fmla="*/ 7 h 17"/>
                <a:gd name="T68" fmla="*/ 3 w 21"/>
                <a:gd name="T69" fmla="*/ 7 h 17"/>
                <a:gd name="T70" fmla="*/ 4 w 21"/>
                <a:gd name="T71" fmla="*/ 8 h 17"/>
                <a:gd name="T72" fmla="*/ 5 w 21"/>
                <a:gd name="T73" fmla="*/ 8 h 17"/>
                <a:gd name="T74" fmla="*/ 6 w 21"/>
                <a:gd name="T75" fmla="*/ 9 h 17"/>
                <a:gd name="T76" fmla="*/ 7 w 21"/>
                <a:gd name="T77" fmla="*/ 9 h 17"/>
                <a:gd name="T78" fmla="*/ 8 w 21"/>
                <a:gd name="T79" fmla="*/ 9 h 17"/>
                <a:gd name="T80" fmla="*/ 9 w 21"/>
                <a:gd name="T81" fmla="*/ 9 h 17"/>
                <a:gd name="T82" fmla="*/ 9 w 21"/>
                <a:gd name="T83" fmla="*/ 9 h 17"/>
                <a:gd name="T84" fmla="*/ 11 w 21"/>
                <a:gd name="T85" fmla="*/ 10 h 17"/>
                <a:gd name="T86" fmla="*/ 12 w 21"/>
                <a:gd name="T87" fmla="*/ 11 h 17"/>
                <a:gd name="T88" fmla="*/ 14 w 21"/>
                <a:gd name="T89" fmla="*/ 13 h 17"/>
                <a:gd name="T90" fmla="*/ 15 w 21"/>
                <a:gd name="T91" fmla="*/ 14 h 17"/>
                <a:gd name="T92" fmla="*/ 17 w 21"/>
                <a:gd name="T93" fmla="*/ 14 h 17"/>
                <a:gd name="T94" fmla="*/ 18 w 21"/>
                <a:gd name="T95" fmla="*/ 15 h 17"/>
                <a:gd name="T96" fmla="*/ 20 w 21"/>
                <a:gd name="T97" fmla="*/ 1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
                <a:gd name="T148" fmla="*/ 0 h 17"/>
                <a:gd name="T149" fmla="*/ 21 w 21"/>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 h="17">
                  <a:moveTo>
                    <a:pt x="20" y="16"/>
                  </a:moveTo>
                  <a:lnTo>
                    <a:pt x="19" y="15"/>
                  </a:lnTo>
                  <a:lnTo>
                    <a:pt x="17" y="13"/>
                  </a:lnTo>
                  <a:lnTo>
                    <a:pt x="16" y="11"/>
                  </a:lnTo>
                  <a:lnTo>
                    <a:pt x="15" y="9"/>
                  </a:lnTo>
                  <a:lnTo>
                    <a:pt x="14" y="7"/>
                  </a:lnTo>
                  <a:lnTo>
                    <a:pt x="11" y="6"/>
                  </a:lnTo>
                  <a:lnTo>
                    <a:pt x="11" y="5"/>
                  </a:lnTo>
                  <a:lnTo>
                    <a:pt x="9" y="3"/>
                  </a:lnTo>
                  <a:lnTo>
                    <a:pt x="8" y="2"/>
                  </a:lnTo>
                  <a:lnTo>
                    <a:pt x="6" y="2"/>
                  </a:lnTo>
                  <a:lnTo>
                    <a:pt x="6" y="1"/>
                  </a:lnTo>
                  <a:lnTo>
                    <a:pt x="5" y="1"/>
                  </a:lnTo>
                  <a:lnTo>
                    <a:pt x="3" y="1"/>
                  </a:lnTo>
                  <a:lnTo>
                    <a:pt x="3" y="0"/>
                  </a:lnTo>
                  <a:lnTo>
                    <a:pt x="1" y="0"/>
                  </a:lnTo>
                  <a:lnTo>
                    <a:pt x="1" y="1"/>
                  </a:lnTo>
                  <a:lnTo>
                    <a:pt x="0" y="1"/>
                  </a:lnTo>
                  <a:lnTo>
                    <a:pt x="0" y="2"/>
                  </a:lnTo>
                  <a:lnTo>
                    <a:pt x="0" y="3"/>
                  </a:lnTo>
                  <a:lnTo>
                    <a:pt x="0" y="5"/>
                  </a:lnTo>
                  <a:lnTo>
                    <a:pt x="1" y="5"/>
                  </a:lnTo>
                  <a:lnTo>
                    <a:pt x="1" y="6"/>
                  </a:lnTo>
                  <a:lnTo>
                    <a:pt x="2" y="6"/>
                  </a:lnTo>
                  <a:lnTo>
                    <a:pt x="2" y="7"/>
                  </a:lnTo>
                  <a:lnTo>
                    <a:pt x="3" y="7"/>
                  </a:lnTo>
                  <a:lnTo>
                    <a:pt x="4" y="8"/>
                  </a:lnTo>
                  <a:lnTo>
                    <a:pt x="5" y="8"/>
                  </a:lnTo>
                  <a:lnTo>
                    <a:pt x="6" y="9"/>
                  </a:lnTo>
                  <a:lnTo>
                    <a:pt x="7" y="9"/>
                  </a:lnTo>
                  <a:lnTo>
                    <a:pt x="8" y="9"/>
                  </a:lnTo>
                  <a:lnTo>
                    <a:pt x="9" y="9"/>
                  </a:lnTo>
                  <a:lnTo>
                    <a:pt x="11" y="10"/>
                  </a:lnTo>
                  <a:lnTo>
                    <a:pt x="12" y="11"/>
                  </a:lnTo>
                  <a:lnTo>
                    <a:pt x="14" y="13"/>
                  </a:lnTo>
                  <a:lnTo>
                    <a:pt x="15" y="14"/>
                  </a:lnTo>
                  <a:lnTo>
                    <a:pt x="17" y="14"/>
                  </a:lnTo>
                  <a:lnTo>
                    <a:pt x="18" y="15"/>
                  </a:lnTo>
                  <a:lnTo>
                    <a:pt x="20" y="16"/>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42" name="Freeform 111"/>
            <p:cNvSpPr>
              <a:spLocks/>
            </p:cNvSpPr>
            <p:nvPr/>
          </p:nvSpPr>
          <p:spPr bwMode="auto">
            <a:xfrm>
              <a:off x="3073" y="1789"/>
              <a:ext cx="25" cy="24"/>
            </a:xfrm>
            <a:custGeom>
              <a:avLst/>
              <a:gdLst>
                <a:gd name="T0" fmla="*/ 19 w 25"/>
                <a:gd name="T1" fmla="*/ 23 h 24"/>
                <a:gd name="T2" fmla="*/ 12 w 25"/>
                <a:gd name="T3" fmla="*/ 16 h 24"/>
                <a:gd name="T4" fmla="*/ 10 w 25"/>
                <a:gd name="T5" fmla="*/ 12 h 24"/>
                <a:gd name="T6" fmla="*/ 5 w 25"/>
                <a:gd name="T7" fmla="*/ 10 h 24"/>
                <a:gd name="T8" fmla="*/ 3 w 25"/>
                <a:gd name="T9" fmla="*/ 7 h 24"/>
                <a:gd name="T10" fmla="*/ 6 w 25"/>
                <a:gd name="T11" fmla="*/ 10 h 24"/>
                <a:gd name="T12" fmla="*/ 12 w 25"/>
                <a:gd name="T13" fmla="*/ 11 h 24"/>
                <a:gd name="T14" fmla="*/ 24 w 25"/>
                <a:gd name="T15" fmla="*/ 20 h 24"/>
                <a:gd name="T16" fmla="*/ 15 w 25"/>
                <a:gd name="T17" fmla="*/ 10 h 24"/>
                <a:gd name="T18" fmla="*/ 7 w 25"/>
                <a:gd name="T19" fmla="*/ 7 h 24"/>
                <a:gd name="T20" fmla="*/ 4 w 25"/>
                <a:gd name="T21" fmla="*/ 5 h 24"/>
                <a:gd name="T22" fmla="*/ 1 w 25"/>
                <a:gd name="T23" fmla="*/ 0 h 24"/>
                <a:gd name="T24" fmla="*/ 2 w 25"/>
                <a:gd name="T25" fmla="*/ 4 h 24"/>
                <a:gd name="T26" fmla="*/ 0 w 25"/>
                <a:gd name="T27" fmla="*/ 7 h 24"/>
                <a:gd name="T28" fmla="*/ 2 w 25"/>
                <a:gd name="T29" fmla="*/ 9 h 24"/>
                <a:gd name="T30" fmla="*/ 0 w 25"/>
                <a:gd name="T31" fmla="*/ 9 h 24"/>
                <a:gd name="T32" fmla="*/ 19 w 25"/>
                <a:gd name="T33" fmla="*/ 2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9" y="23"/>
                  </a:moveTo>
                  <a:lnTo>
                    <a:pt x="12" y="16"/>
                  </a:lnTo>
                  <a:lnTo>
                    <a:pt x="10" y="12"/>
                  </a:lnTo>
                  <a:lnTo>
                    <a:pt x="5" y="10"/>
                  </a:lnTo>
                  <a:lnTo>
                    <a:pt x="3" y="7"/>
                  </a:lnTo>
                  <a:lnTo>
                    <a:pt x="6" y="10"/>
                  </a:lnTo>
                  <a:lnTo>
                    <a:pt x="12" y="11"/>
                  </a:lnTo>
                  <a:lnTo>
                    <a:pt x="24" y="20"/>
                  </a:lnTo>
                  <a:lnTo>
                    <a:pt x="15" y="10"/>
                  </a:lnTo>
                  <a:lnTo>
                    <a:pt x="7" y="7"/>
                  </a:lnTo>
                  <a:lnTo>
                    <a:pt x="4" y="5"/>
                  </a:lnTo>
                  <a:lnTo>
                    <a:pt x="1" y="0"/>
                  </a:lnTo>
                  <a:lnTo>
                    <a:pt x="2" y="4"/>
                  </a:lnTo>
                  <a:lnTo>
                    <a:pt x="0" y="7"/>
                  </a:lnTo>
                  <a:lnTo>
                    <a:pt x="2" y="9"/>
                  </a:lnTo>
                  <a:lnTo>
                    <a:pt x="0" y="9"/>
                  </a:lnTo>
                  <a:lnTo>
                    <a:pt x="19" y="23"/>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43" name="Freeform 112"/>
            <p:cNvSpPr>
              <a:spLocks/>
            </p:cNvSpPr>
            <p:nvPr/>
          </p:nvSpPr>
          <p:spPr bwMode="auto">
            <a:xfrm>
              <a:off x="3028" y="1846"/>
              <a:ext cx="137" cy="129"/>
            </a:xfrm>
            <a:custGeom>
              <a:avLst/>
              <a:gdLst>
                <a:gd name="T0" fmla="*/ 44 w 137"/>
                <a:gd name="T1" fmla="*/ 3 h 129"/>
                <a:gd name="T2" fmla="*/ 36 w 137"/>
                <a:gd name="T3" fmla="*/ 0 h 129"/>
                <a:gd name="T4" fmla="*/ 28 w 137"/>
                <a:gd name="T5" fmla="*/ 0 h 129"/>
                <a:gd name="T6" fmla="*/ 22 w 137"/>
                <a:gd name="T7" fmla="*/ 3 h 129"/>
                <a:gd name="T8" fmla="*/ 16 w 137"/>
                <a:gd name="T9" fmla="*/ 7 h 129"/>
                <a:gd name="T10" fmla="*/ 12 w 137"/>
                <a:gd name="T11" fmla="*/ 11 h 129"/>
                <a:gd name="T12" fmla="*/ 8 w 137"/>
                <a:gd name="T13" fmla="*/ 17 h 129"/>
                <a:gd name="T14" fmla="*/ 3 w 137"/>
                <a:gd name="T15" fmla="*/ 23 h 129"/>
                <a:gd name="T16" fmla="*/ 1 w 137"/>
                <a:gd name="T17" fmla="*/ 26 h 129"/>
                <a:gd name="T18" fmla="*/ 0 w 137"/>
                <a:gd name="T19" fmla="*/ 29 h 129"/>
                <a:gd name="T20" fmla="*/ 0 w 137"/>
                <a:gd name="T21" fmla="*/ 38 h 129"/>
                <a:gd name="T22" fmla="*/ 6 w 137"/>
                <a:gd name="T23" fmla="*/ 49 h 129"/>
                <a:gd name="T24" fmla="*/ 17 w 137"/>
                <a:gd name="T25" fmla="*/ 60 h 129"/>
                <a:gd name="T26" fmla="*/ 21 w 137"/>
                <a:gd name="T27" fmla="*/ 68 h 129"/>
                <a:gd name="T28" fmla="*/ 26 w 137"/>
                <a:gd name="T29" fmla="*/ 78 h 129"/>
                <a:gd name="T30" fmla="*/ 33 w 137"/>
                <a:gd name="T31" fmla="*/ 88 h 129"/>
                <a:gd name="T32" fmla="*/ 42 w 137"/>
                <a:gd name="T33" fmla="*/ 99 h 129"/>
                <a:gd name="T34" fmla="*/ 51 w 137"/>
                <a:gd name="T35" fmla="*/ 108 h 129"/>
                <a:gd name="T36" fmla="*/ 61 w 137"/>
                <a:gd name="T37" fmla="*/ 115 h 129"/>
                <a:gd name="T38" fmla="*/ 75 w 137"/>
                <a:gd name="T39" fmla="*/ 121 h 129"/>
                <a:gd name="T40" fmla="*/ 93 w 137"/>
                <a:gd name="T41" fmla="*/ 127 h 129"/>
                <a:gd name="T42" fmla="*/ 103 w 137"/>
                <a:gd name="T43" fmla="*/ 127 h 129"/>
                <a:gd name="T44" fmla="*/ 110 w 137"/>
                <a:gd name="T45" fmla="*/ 127 h 129"/>
                <a:gd name="T46" fmla="*/ 115 w 137"/>
                <a:gd name="T47" fmla="*/ 127 h 129"/>
                <a:gd name="T48" fmla="*/ 118 w 137"/>
                <a:gd name="T49" fmla="*/ 127 h 129"/>
                <a:gd name="T50" fmla="*/ 121 w 137"/>
                <a:gd name="T51" fmla="*/ 128 h 129"/>
                <a:gd name="T52" fmla="*/ 126 w 137"/>
                <a:gd name="T53" fmla="*/ 127 h 129"/>
                <a:gd name="T54" fmla="*/ 130 w 137"/>
                <a:gd name="T55" fmla="*/ 122 h 129"/>
                <a:gd name="T56" fmla="*/ 131 w 137"/>
                <a:gd name="T57" fmla="*/ 116 h 129"/>
                <a:gd name="T58" fmla="*/ 133 w 137"/>
                <a:gd name="T59" fmla="*/ 114 h 129"/>
                <a:gd name="T60" fmla="*/ 136 w 137"/>
                <a:gd name="T61" fmla="*/ 110 h 129"/>
                <a:gd name="T62" fmla="*/ 136 w 137"/>
                <a:gd name="T63" fmla="*/ 103 h 129"/>
                <a:gd name="T64" fmla="*/ 134 w 137"/>
                <a:gd name="T65" fmla="*/ 99 h 129"/>
                <a:gd name="T66" fmla="*/ 131 w 137"/>
                <a:gd name="T67" fmla="*/ 97 h 129"/>
                <a:gd name="T68" fmla="*/ 125 w 137"/>
                <a:gd name="T69" fmla="*/ 98 h 129"/>
                <a:gd name="T70" fmla="*/ 121 w 137"/>
                <a:gd name="T71" fmla="*/ 96 h 129"/>
                <a:gd name="T72" fmla="*/ 118 w 137"/>
                <a:gd name="T73" fmla="*/ 95 h 129"/>
                <a:gd name="T74" fmla="*/ 108 w 137"/>
                <a:gd name="T75" fmla="*/ 93 h 129"/>
                <a:gd name="T76" fmla="*/ 99 w 137"/>
                <a:gd name="T77" fmla="*/ 90 h 129"/>
                <a:gd name="T78" fmla="*/ 92 w 137"/>
                <a:gd name="T79" fmla="*/ 85 h 129"/>
                <a:gd name="T80" fmla="*/ 90 w 137"/>
                <a:gd name="T81" fmla="*/ 82 h 129"/>
                <a:gd name="T82" fmla="*/ 89 w 137"/>
                <a:gd name="T83" fmla="*/ 79 h 129"/>
                <a:gd name="T84" fmla="*/ 85 w 137"/>
                <a:gd name="T85" fmla="*/ 79 h 129"/>
                <a:gd name="T86" fmla="*/ 82 w 137"/>
                <a:gd name="T87" fmla="*/ 77 h 129"/>
                <a:gd name="T88" fmla="*/ 80 w 137"/>
                <a:gd name="T89" fmla="*/ 74 h 129"/>
                <a:gd name="T90" fmla="*/ 77 w 137"/>
                <a:gd name="T91" fmla="*/ 70 h 129"/>
                <a:gd name="T92" fmla="*/ 74 w 137"/>
                <a:gd name="T93" fmla="*/ 60 h 129"/>
                <a:gd name="T94" fmla="*/ 67 w 137"/>
                <a:gd name="T95" fmla="*/ 43 h 129"/>
                <a:gd name="T96" fmla="*/ 65 w 137"/>
                <a:gd name="T97" fmla="*/ 32 h 129"/>
                <a:gd name="T98" fmla="*/ 63 w 137"/>
                <a:gd name="T99" fmla="*/ 24 h 129"/>
                <a:gd name="T100" fmla="*/ 54 w 137"/>
                <a:gd name="T101" fmla="*/ 11 h 1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129"/>
                <a:gd name="T155" fmla="*/ 137 w 137"/>
                <a:gd name="T156" fmla="*/ 129 h 1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129">
                  <a:moveTo>
                    <a:pt x="51" y="6"/>
                  </a:moveTo>
                  <a:lnTo>
                    <a:pt x="49" y="5"/>
                  </a:lnTo>
                  <a:lnTo>
                    <a:pt x="47" y="4"/>
                  </a:lnTo>
                  <a:lnTo>
                    <a:pt x="46" y="4"/>
                  </a:lnTo>
                  <a:lnTo>
                    <a:pt x="44" y="3"/>
                  </a:lnTo>
                  <a:lnTo>
                    <a:pt x="42" y="2"/>
                  </a:lnTo>
                  <a:lnTo>
                    <a:pt x="41" y="1"/>
                  </a:lnTo>
                  <a:lnTo>
                    <a:pt x="39" y="1"/>
                  </a:lnTo>
                  <a:lnTo>
                    <a:pt x="38" y="0"/>
                  </a:lnTo>
                  <a:lnTo>
                    <a:pt x="36" y="0"/>
                  </a:lnTo>
                  <a:lnTo>
                    <a:pt x="35" y="0"/>
                  </a:lnTo>
                  <a:lnTo>
                    <a:pt x="33" y="0"/>
                  </a:lnTo>
                  <a:lnTo>
                    <a:pt x="31" y="0"/>
                  </a:lnTo>
                  <a:lnTo>
                    <a:pt x="30" y="0"/>
                  </a:lnTo>
                  <a:lnTo>
                    <a:pt x="28" y="0"/>
                  </a:lnTo>
                  <a:lnTo>
                    <a:pt x="27" y="0"/>
                  </a:lnTo>
                  <a:lnTo>
                    <a:pt x="26" y="0"/>
                  </a:lnTo>
                  <a:lnTo>
                    <a:pt x="25" y="1"/>
                  </a:lnTo>
                  <a:lnTo>
                    <a:pt x="23" y="2"/>
                  </a:lnTo>
                  <a:lnTo>
                    <a:pt x="22" y="3"/>
                  </a:lnTo>
                  <a:lnTo>
                    <a:pt x="21" y="4"/>
                  </a:lnTo>
                  <a:lnTo>
                    <a:pt x="20" y="4"/>
                  </a:lnTo>
                  <a:lnTo>
                    <a:pt x="18" y="5"/>
                  </a:lnTo>
                  <a:lnTo>
                    <a:pt x="17" y="6"/>
                  </a:lnTo>
                  <a:lnTo>
                    <a:pt x="16" y="7"/>
                  </a:lnTo>
                  <a:lnTo>
                    <a:pt x="15" y="8"/>
                  </a:lnTo>
                  <a:lnTo>
                    <a:pt x="14" y="9"/>
                  </a:lnTo>
                  <a:lnTo>
                    <a:pt x="13" y="10"/>
                  </a:lnTo>
                  <a:lnTo>
                    <a:pt x="12" y="11"/>
                  </a:lnTo>
                  <a:lnTo>
                    <a:pt x="11" y="13"/>
                  </a:lnTo>
                  <a:lnTo>
                    <a:pt x="10" y="13"/>
                  </a:lnTo>
                  <a:lnTo>
                    <a:pt x="10" y="14"/>
                  </a:lnTo>
                  <a:lnTo>
                    <a:pt x="9" y="15"/>
                  </a:lnTo>
                  <a:lnTo>
                    <a:pt x="8" y="17"/>
                  </a:lnTo>
                  <a:lnTo>
                    <a:pt x="7" y="18"/>
                  </a:lnTo>
                  <a:lnTo>
                    <a:pt x="6" y="19"/>
                  </a:lnTo>
                  <a:lnTo>
                    <a:pt x="5" y="20"/>
                  </a:lnTo>
                  <a:lnTo>
                    <a:pt x="4" y="21"/>
                  </a:lnTo>
                  <a:lnTo>
                    <a:pt x="3" y="23"/>
                  </a:lnTo>
                  <a:lnTo>
                    <a:pt x="3" y="24"/>
                  </a:lnTo>
                  <a:lnTo>
                    <a:pt x="2" y="24"/>
                  </a:lnTo>
                  <a:lnTo>
                    <a:pt x="2" y="25"/>
                  </a:lnTo>
                  <a:lnTo>
                    <a:pt x="1" y="25"/>
                  </a:lnTo>
                  <a:lnTo>
                    <a:pt x="1" y="26"/>
                  </a:lnTo>
                  <a:lnTo>
                    <a:pt x="0" y="26"/>
                  </a:lnTo>
                  <a:lnTo>
                    <a:pt x="0" y="27"/>
                  </a:lnTo>
                  <a:lnTo>
                    <a:pt x="0" y="29"/>
                  </a:lnTo>
                  <a:lnTo>
                    <a:pt x="0" y="31"/>
                  </a:lnTo>
                  <a:lnTo>
                    <a:pt x="0" y="32"/>
                  </a:lnTo>
                  <a:lnTo>
                    <a:pt x="0" y="34"/>
                  </a:lnTo>
                  <a:lnTo>
                    <a:pt x="0" y="36"/>
                  </a:lnTo>
                  <a:lnTo>
                    <a:pt x="0" y="38"/>
                  </a:lnTo>
                  <a:lnTo>
                    <a:pt x="0" y="40"/>
                  </a:lnTo>
                  <a:lnTo>
                    <a:pt x="0" y="41"/>
                  </a:lnTo>
                  <a:lnTo>
                    <a:pt x="3" y="43"/>
                  </a:lnTo>
                  <a:lnTo>
                    <a:pt x="5" y="46"/>
                  </a:lnTo>
                  <a:lnTo>
                    <a:pt x="6" y="49"/>
                  </a:lnTo>
                  <a:lnTo>
                    <a:pt x="8" y="51"/>
                  </a:lnTo>
                  <a:lnTo>
                    <a:pt x="10" y="53"/>
                  </a:lnTo>
                  <a:lnTo>
                    <a:pt x="13" y="55"/>
                  </a:lnTo>
                  <a:lnTo>
                    <a:pt x="15" y="57"/>
                  </a:lnTo>
                  <a:lnTo>
                    <a:pt x="17" y="60"/>
                  </a:lnTo>
                  <a:lnTo>
                    <a:pt x="18" y="62"/>
                  </a:lnTo>
                  <a:lnTo>
                    <a:pt x="18" y="63"/>
                  </a:lnTo>
                  <a:lnTo>
                    <a:pt x="19" y="65"/>
                  </a:lnTo>
                  <a:lnTo>
                    <a:pt x="20" y="67"/>
                  </a:lnTo>
                  <a:lnTo>
                    <a:pt x="21" y="68"/>
                  </a:lnTo>
                  <a:lnTo>
                    <a:pt x="21" y="70"/>
                  </a:lnTo>
                  <a:lnTo>
                    <a:pt x="21" y="71"/>
                  </a:lnTo>
                  <a:lnTo>
                    <a:pt x="22" y="73"/>
                  </a:lnTo>
                  <a:lnTo>
                    <a:pt x="24" y="76"/>
                  </a:lnTo>
                  <a:lnTo>
                    <a:pt x="26" y="78"/>
                  </a:lnTo>
                  <a:lnTo>
                    <a:pt x="27" y="80"/>
                  </a:lnTo>
                  <a:lnTo>
                    <a:pt x="29" y="82"/>
                  </a:lnTo>
                  <a:lnTo>
                    <a:pt x="31" y="85"/>
                  </a:lnTo>
                  <a:lnTo>
                    <a:pt x="32" y="87"/>
                  </a:lnTo>
                  <a:lnTo>
                    <a:pt x="33" y="88"/>
                  </a:lnTo>
                  <a:lnTo>
                    <a:pt x="35" y="90"/>
                  </a:lnTo>
                  <a:lnTo>
                    <a:pt x="36" y="93"/>
                  </a:lnTo>
                  <a:lnTo>
                    <a:pt x="38" y="95"/>
                  </a:lnTo>
                  <a:lnTo>
                    <a:pt x="40" y="97"/>
                  </a:lnTo>
                  <a:lnTo>
                    <a:pt x="42" y="99"/>
                  </a:lnTo>
                  <a:lnTo>
                    <a:pt x="44" y="101"/>
                  </a:lnTo>
                  <a:lnTo>
                    <a:pt x="45" y="103"/>
                  </a:lnTo>
                  <a:lnTo>
                    <a:pt x="47" y="105"/>
                  </a:lnTo>
                  <a:lnTo>
                    <a:pt x="49" y="107"/>
                  </a:lnTo>
                  <a:lnTo>
                    <a:pt x="51" y="108"/>
                  </a:lnTo>
                  <a:lnTo>
                    <a:pt x="53" y="110"/>
                  </a:lnTo>
                  <a:lnTo>
                    <a:pt x="54" y="111"/>
                  </a:lnTo>
                  <a:lnTo>
                    <a:pt x="56" y="113"/>
                  </a:lnTo>
                  <a:lnTo>
                    <a:pt x="59" y="114"/>
                  </a:lnTo>
                  <a:lnTo>
                    <a:pt x="61" y="115"/>
                  </a:lnTo>
                  <a:lnTo>
                    <a:pt x="63" y="117"/>
                  </a:lnTo>
                  <a:lnTo>
                    <a:pt x="65" y="118"/>
                  </a:lnTo>
                  <a:lnTo>
                    <a:pt x="68" y="119"/>
                  </a:lnTo>
                  <a:lnTo>
                    <a:pt x="72" y="121"/>
                  </a:lnTo>
                  <a:lnTo>
                    <a:pt x="75" y="121"/>
                  </a:lnTo>
                  <a:lnTo>
                    <a:pt x="79" y="123"/>
                  </a:lnTo>
                  <a:lnTo>
                    <a:pt x="82" y="124"/>
                  </a:lnTo>
                  <a:lnTo>
                    <a:pt x="86" y="125"/>
                  </a:lnTo>
                  <a:lnTo>
                    <a:pt x="90" y="127"/>
                  </a:lnTo>
                  <a:lnTo>
                    <a:pt x="93" y="127"/>
                  </a:lnTo>
                  <a:lnTo>
                    <a:pt x="95" y="127"/>
                  </a:lnTo>
                  <a:lnTo>
                    <a:pt x="98" y="127"/>
                  </a:lnTo>
                  <a:lnTo>
                    <a:pt x="99" y="127"/>
                  </a:lnTo>
                  <a:lnTo>
                    <a:pt x="101" y="127"/>
                  </a:lnTo>
                  <a:lnTo>
                    <a:pt x="103" y="127"/>
                  </a:lnTo>
                  <a:lnTo>
                    <a:pt x="104" y="127"/>
                  </a:lnTo>
                  <a:lnTo>
                    <a:pt x="106" y="127"/>
                  </a:lnTo>
                  <a:lnTo>
                    <a:pt x="108" y="127"/>
                  </a:lnTo>
                  <a:lnTo>
                    <a:pt x="109" y="127"/>
                  </a:lnTo>
                  <a:lnTo>
                    <a:pt x="110" y="127"/>
                  </a:lnTo>
                  <a:lnTo>
                    <a:pt x="111" y="127"/>
                  </a:lnTo>
                  <a:lnTo>
                    <a:pt x="112" y="127"/>
                  </a:lnTo>
                  <a:lnTo>
                    <a:pt x="113" y="127"/>
                  </a:lnTo>
                  <a:lnTo>
                    <a:pt x="114" y="127"/>
                  </a:lnTo>
                  <a:lnTo>
                    <a:pt x="115" y="127"/>
                  </a:lnTo>
                  <a:lnTo>
                    <a:pt x="116" y="127"/>
                  </a:lnTo>
                  <a:lnTo>
                    <a:pt x="117" y="127"/>
                  </a:lnTo>
                  <a:lnTo>
                    <a:pt x="118" y="127"/>
                  </a:lnTo>
                  <a:lnTo>
                    <a:pt x="118" y="128"/>
                  </a:lnTo>
                  <a:lnTo>
                    <a:pt x="119" y="128"/>
                  </a:lnTo>
                  <a:lnTo>
                    <a:pt x="120" y="128"/>
                  </a:lnTo>
                  <a:lnTo>
                    <a:pt x="121" y="128"/>
                  </a:lnTo>
                  <a:lnTo>
                    <a:pt x="122" y="127"/>
                  </a:lnTo>
                  <a:lnTo>
                    <a:pt x="123" y="127"/>
                  </a:lnTo>
                  <a:lnTo>
                    <a:pt x="124" y="127"/>
                  </a:lnTo>
                  <a:lnTo>
                    <a:pt x="126" y="127"/>
                  </a:lnTo>
                  <a:lnTo>
                    <a:pt x="128" y="126"/>
                  </a:lnTo>
                  <a:lnTo>
                    <a:pt x="129" y="125"/>
                  </a:lnTo>
                  <a:lnTo>
                    <a:pt x="129" y="124"/>
                  </a:lnTo>
                  <a:lnTo>
                    <a:pt x="130" y="122"/>
                  </a:lnTo>
                  <a:lnTo>
                    <a:pt x="130" y="121"/>
                  </a:lnTo>
                  <a:lnTo>
                    <a:pt x="131" y="120"/>
                  </a:lnTo>
                  <a:lnTo>
                    <a:pt x="131" y="118"/>
                  </a:lnTo>
                  <a:lnTo>
                    <a:pt x="131" y="117"/>
                  </a:lnTo>
                  <a:lnTo>
                    <a:pt x="131" y="116"/>
                  </a:lnTo>
                  <a:lnTo>
                    <a:pt x="132" y="115"/>
                  </a:lnTo>
                  <a:lnTo>
                    <a:pt x="133" y="115"/>
                  </a:lnTo>
                  <a:lnTo>
                    <a:pt x="133" y="114"/>
                  </a:lnTo>
                  <a:lnTo>
                    <a:pt x="134" y="113"/>
                  </a:lnTo>
                  <a:lnTo>
                    <a:pt x="135" y="113"/>
                  </a:lnTo>
                  <a:lnTo>
                    <a:pt x="136" y="112"/>
                  </a:lnTo>
                  <a:lnTo>
                    <a:pt x="136" y="111"/>
                  </a:lnTo>
                  <a:lnTo>
                    <a:pt x="136" y="110"/>
                  </a:lnTo>
                  <a:lnTo>
                    <a:pt x="136" y="108"/>
                  </a:lnTo>
                  <a:lnTo>
                    <a:pt x="136" y="107"/>
                  </a:lnTo>
                  <a:lnTo>
                    <a:pt x="136" y="106"/>
                  </a:lnTo>
                  <a:lnTo>
                    <a:pt x="136" y="104"/>
                  </a:lnTo>
                  <a:lnTo>
                    <a:pt x="136" y="103"/>
                  </a:lnTo>
                  <a:lnTo>
                    <a:pt x="136" y="102"/>
                  </a:lnTo>
                  <a:lnTo>
                    <a:pt x="136" y="101"/>
                  </a:lnTo>
                  <a:lnTo>
                    <a:pt x="135" y="100"/>
                  </a:lnTo>
                  <a:lnTo>
                    <a:pt x="134" y="99"/>
                  </a:lnTo>
                  <a:lnTo>
                    <a:pt x="133" y="98"/>
                  </a:lnTo>
                  <a:lnTo>
                    <a:pt x="133" y="97"/>
                  </a:lnTo>
                  <a:lnTo>
                    <a:pt x="131" y="97"/>
                  </a:lnTo>
                  <a:lnTo>
                    <a:pt x="129" y="97"/>
                  </a:lnTo>
                  <a:lnTo>
                    <a:pt x="128" y="98"/>
                  </a:lnTo>
                  <a:lnTo>
                    <a:pt x="126" y="98"/>
                  </a:lnTo>
                  <a:lnTo>
                    <a:pt x="125" y="98"/>
                  </a:lnTo>
                  <a:lnTo>
                    <a:pt x="124" y="98"/>
                  </a:lnTo>
                  <a:lnTo>
                    <a:pt x="123" y="98"/>
                  </a:lnTo>
                  <a:lnTo>
                    <a:pt x="122" y="97"/>
                  </a:lnTo>
                  <a:lnTo>
                    <a:pt x="121" y="97"/>
                  </a:lnTo>
                  <a:lnTo>
                    <a:pt x="121" y="96"/>
                  </a:lnTo>
                  <a:lnTo>
                    <a:pt x="120" y="96"/>
                  </a:lnTo>
                  <a:lnTo>
                    <a:pt x="119" y="96"/>
                  </a:lnTo>
                  <a:lnTo>
                    <a:pt x="118" y="95"/>
                  </a:lnTo>
                  <a:lnTo>
                    <a:pt x="116" y="95"/>
                  </a:lnTo>
                  <a:lnTo>
                    <a:pt x="114" y="94"/>
                  </a:lnTo>
                  <a:lnTo>
                    <a:pt x="112" y="94"/>
                  </a:lnTo>
                  <a:lnTo>
                    <a:pt x="110" y="93"/>
                  </a:lnTo>
                  <a:lnTo>
                    <a:pt x="108" y="93"/>
                  </a:lnTo>
                  <a:lnTo>
                    <a:pt x="106" y="93"/>
                  </a:lnTo>
                  <a:lnTo>
                    <a:pt x="104" y="93"/>
                  </a:lnTo>
                  <a:lnTo>
                    <a:pt x="102" y="92"/>
                  </a:lnTo>
                  <a:lnTo>
                    <a:pt x="100" y="91"/>
                  </a:lnTo>
                  <a:lnTo>
                    <a:pt x="99" y="90"/>
                  </a:lnTo>
                  <a:lnTo>
                    <a:pt x="98" y="90"/>
                  </a:lnTo>
                  <a:lnTo>
                    <a:pt x="96" y="88"/>
                  </a:lnTo>
                  <a:lnTo>
                    <a:pt x="95" y="88"/>
                  </a:lnTo>
                  <a:lnTo>
                    <a:pt x="93" y="87"/>
                  </a:lnTo>
                  <a:lnTo>
                    <a:pt x="92" y="85"/>
                  </a:lnTo>
                  <a:lnTo>
                    <a:pt x="90" y="85"/>
                  </a:lnTo>
                  <a:lnTo>
                    <a:pt x="90" y="84"/>
                  </a:lnTo>
                  <a:lnTo>
                    <a:pt x="90" y="83"/>
                  </a:lnTo>
                  <a:lnTo>
                    <a:pt x="90" y="82"/>
                  </a:lnTo>
                  <a:lnTo>
                    <a:pt x="90" y="81"/>
                  </a:lnTo>
                  <a:lnTo>
                    <a:pt x="90" y="80"/>
                  </a:lnTo>
                  <a:lnTo>
                    <a:pt x="90" y="79"/>
                  </a:lnTo>
                  <a:lnTo>
                    <a:pt x="89" y="79"/>
                  </a:lnTo>
                  <a:lnTo>
                    <a:pt x="88" y="79"/>
                  </a:lnTo>
                  <a:lnTo>
                    <a:pt x="87" y="79"/>
                  </a:lnTo>
                  <a:lnTo>
                    <a:pt x="86" y="79"/>
                  </a:lnTo>
                  <a:lnTo>
                    <a:pt x="85" y="79"/>
                  </a:lnTo>
                  <a:lnTo>
                    <a:pt x="84" y="79"/>
                  </a:lnTo>
                  <a:lnTo>
                    <a:pt x="83" y="79"/>
                  </a:lnTo>
                  <a:lnTo>
                    <a:pt x="83" y="78"/>
                  </a:lnTo>
                  <a:lnTo>
                    <a:pt x="82" y="77"/>
                  </a:lnTo>
                  <a:lnTo>
                    <a:pt x="81" y="76"/>
                  </a:lnTo>
                  <a:lnTo>
                    <a:pt x="80" y="75"/>
                  </a:lnTo>
                  <a:lnTo>
                    <a:pt x="80" y="74"/>
                  </a:lnTo>
                  <a:lnTo>
                    <a:pt x="79" y="73"/>
                  </a:lnTo>
                  <a:lnTo>
                    <a:pt x="79" y="71"/>
                  </a:lnTo>
                  <a:lnTo>
                    <a:pt x="78" y="71"/>
                  </a:lnTo>
                  <a:lnTo>
                    <a:pt x="77" y="70"/>
                  </a:lnTo>
                  <a:lnTo>
                    <a:pt x="77" y="68"/>
                  </a:lnTo>
                  <a:lnTo>
                    <a:pt x="76" y="66"/>
                  </a:lnTo>
                  <a:lnTo>
                    <a:pt x="74" y="63"/>
                  </a:lnTo>
                  <a:lnTo>
                    <a:pt x="74" y="60"/>
                  </a:lnTo>
                  <a:lnTo>
                    <a:pt x="72" y="57"/>
                  </a:lnTo>
                  <a:lnTo>
                    <a:pt x="71" y="53"/>
                  </a:lnTo>
                  <a:lnTo>
                    <a:pt x="69" y="49"/>
                  </a:lnTo>
                  <a:lnTo>
                    <a:pt x="68" y="46"/>
                  </a:lnTo>
                  <a:lnTo>
                    <a:pt x="67" y="43"/>
                  </a:lnTo>
                  <a:lnTo>
                    <a:pt x="66" y="40"/>
                  </a:lnTo>
                  <a:lnTo>
                    <a:pt x="66" y="38"/>
                  </a:lnTo>
                  <a:lnTo>
                    <a:pt x="66" y="36"/>
                  </a:lnTo>
                  <a:lnTo>
                    <a:pt x="66" y="35"/>
                  </a:lnTo>
                  <a:lnTo>
                    <a:pt x="65" y="32"/>
                  </a:lnTo>
                  <a:lnTo>
                    <a:pt x="65" y="31"/>
                  </a:lnTo>
                  <a:lnTo>
                    <a:pt x="65" y="29"/>
                  </a:lnTo>
                  <a:lnTo>
                    <a:pt x="65" y="28"/>
                  </a:lnTo>
                  <a:lnTo>
                    <a:pt x="65" y="26"/>
                  </a:lnTo>
                  <a:lnTo>
                    <a:pt x="63" y="24"/>
                  </a:lnTo>
                  <a:lnTo>
                    <a:pt x="62" y="21"/>
                  </a:lnTo>
                  <a:lnTo>
                    <a:pt x="59" y="18"/>
                  </a:lnTo>
                  <a:lnTo>
                    <a:pt x="58" y="16"/>
                  </a:lnTo>
                  <a:lnTo>
                    <a:pt x="56" y="13"/>
                  </a:lnTo>
                  <a:lnTo>
                    <a:pt x="54" y="11"/>
                  </a:lnTo>
                  <a:lnTo>
                    <a:pt x="52" y="8"/>
                  </a:lnTo>
                  <a:lnTo>
                    <a:pt x="51" y="6"/>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44" name="Freeform 113"/>
            <p:cNvSpPr>
              <a:spLocks/>
            </p:cNvSpPr>
            <p:nvPr/>
          </p:nvSpPr>
          <p:spPr bwMode="auto">
            <a:xfrm>
              <a:off x="3029" y="1937"/>
              <a:ext cx="74" cy="75"/>
            </a:xfrm>
            <a:custGeom>
              <a:avLst/>
              <a:gdLst>
                <a:gd name="T0" fmla="*/ 73 w 74"/>
                <a:gd name="T1" fmla="*/ 30 h 75"/>
                <a:gd name="T2" fmla="*/ 71 w 74"/>
                <a:gd name="T3" fmla="*/ 44 h 75"/>
                <a:gd name="T4" fmla="*/ 72 w 74"/>
                <a:gd name="T5" fmla="*/ 52 h 75"/>
                <a:gd name="T6" fmla="*/ 73 w 74"/>
                <a:gd name="T7" fmla="*/ 59 h 75"/>
                <a:gd name="T8" fmla="*/ 70 w 74"/>
                <a:gd name="T9" fmla="*/ 65 h 75"/>
                <a:gd name="T10" fmla="*/ 59 w 74"/>
                <a:gd name="T11" fmla="*/ 72 h 75"/>
                <a:gd name="T12" fmla="*/ 36 w 74"/>
                <a:gd name="T13" fmla="*/ 74 h 75"/>
                <a:gd name="T14" fmla="*/ 17 w 74"/>
                <a:gd name="T15" fmla="*/ 72 h 75"/>
                <a:gd name="T16" fmla="*/ 5 w 74"/>
                <a:gd name="T17" fmla="*/ 58 h 75"/>
                <a:gd name="T18" fmla="*/ 3 w 74"/>
                <a:gd name="T19" fmla="*/ 41 h 75"/>
                <a:gd name="T20" fmla="*/ 5 w 74"/>
                <a:gd name="T21" fmla="*/ 3 h 75"/>
                <a:gd name="T22" fmla="*/ 0 w 74"/>
                <a:gd name="T23" fmla="*/ 27 h 75"/>
                <a:gd name="T24" fmla="*/ 0 w 74"/>
                <a:gd name="T25" fmla="*/ 6 h 75"/>
                <a:gd name="T26" fmla="*/ 2 w 74"/>
                <a:gd name="T27" fmla="*/ 10 h 75"/>
                <a:gd name="T28" fmla="*/ 3 w 74"/>
                <a:gd name="T29" fmla="*/ 0 h 75"/>
                <a:gd name="T30" fmla="*/ 10 w 74"/>
                <a:gd name="T31" fmla="*/ 2 h 75"/>
                <a:gd name="T32" fmla="*/ 44 w 74"/>
                <a:gd name="T33" fmla="*/ 12 h 75"/>
                <a:gd name="T34" fmla="*/ 54 w 74"/>
                <a:gd name="T35" fmla="*/ 21 h 75"/>
                <a:gd name="T36" fmla="*/ 65 w 74"/>
                <a:gd name="T37" fmla="*/ 28 h 75"/>
                <a:gd name="T38" fmla="*/ 73 w 74"/>
                <a:gd name="T39" fmla="*/ 30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75"/>
                <a:gd name="T62" fmla="*/ 74 w 74"/>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75">
                  <a:moveTo>
                    <a:pt x="73" y="30"/>
                  </a:moveTo>
                  <a:lnTo>
                    <a:pt x="71" y="44"/>
                  </a:lnTo>
                  <a:lnTo>
                    <a:pt x="72" y="52"/>
                  </a:lnTo>
                  <a:lnTo>
                    <a:pt x="73" y="59"/>
                  </a:lnTo>
                  <a:lnTo>
                    <a:pt x="70" y="65"/>
                  </a:lnTo>
                  <a:lnTo>
                    <a:pt x="59" y="72"/>
                  </a:lnTo>
                  <a:lnTo>
                    <a:pt x="36" y="74"/>
                  </a:lnTo>
                  <a:lnTo>
                    <a:pt x="17" y="72"/>
                  </a:lnTo>
                  <a:lnTo>
                    <a:pt x="5" y="58"/>
                  </a:lnTo>
                  <a:lnTo>
                    <a:pt x="3" y="41"/>
                  </a:lnTo>
                  <a:lnTo>
                    <a:pt x="5" y="3"/>
                  </a:lnTo>
                  <a:lnTo>
                    <a:pt x="0" y="27"/>
                  </a:lnTo>
                  <a:lnTo>
                    <a:pt x="0" y="6"/>
                  </a:lnTo>
                  <a:lnTo>
                    <a:pt x="2" y="10"/>
                  </a:lnTo>
                  <a:lnTo>
                    <a:pt x="3" y="0"/>
                  </a:lnTo>
                  <a:lnTo>
                    <a:pt x="10" y="2"/>
                  </a:lnTo>
                  <a:lnTo>
                    <a:pt x="44" y="12"/>
                  </a:lnTo>
                  <a:lnTo>
                    <a:pt x="54" y="21"/>
                  </a:lnTo>
                  <a:lnTo>
                    <a:pt x="65" y="28"/>
                  </a:lnTo>
                  <a:lnTo>
                    <a:pt x="73" y="30"/>
                  </a:lnTo>
                </a:path>
              </a:pathLst>
            </a:custGeom>
            <a:solidFill>
              <a:srgbClr val="B2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45" name="Freeform 114"/>
            <p:cNvSpPr>
              <a:spLocks/>
            </p:cNvSpPr>
            <p:nvPr/>
          </p:nvSpPr>
          <p:spPr bwMode="auto">
            <a:xfrm>
              <a:off x="3028" y="2000"/>
              <a:ext cx="94" cy="194"/>
            </a:xfrm>
            <a:custGeom>
              <a:avLst/>
              <a:gdLst>
                <a:gd name="T0" fmla="*/ 81 w 94"/>
                <a:gd name="T1" fmla="*/ 12 h 194"/>
                <a:gd name="T2" fmla="*/ 71 w 94"/>
                <a:gd name="T3" fmla="*/ 15 h 194"/>
                <a:gd name="T4" fmla="*/ 58 w 94"/>
                <a:gd name="T5" fmla="*/ 16 h 194"/>
                <a:gd name="T6" fmla="*/ 47 w 94"/>
                <a:gd name="T7" fmla="*/ 15 h 194"/>
                <a:gd name="T8" fmla="*/ 38 w 94"/>
                <a:gd name="T9" fmla="*/ 13 h 194"/>
                <a:gd name="T10" fmla="*/ 23 w 94"/>
                <a:gd name="T11" fmla="*/ 10 h 194"/>
                <a:gd name="T12" fmla="*/ 15 w 94"/>
                <a:gd name="T13" fmla="*/ 8 h 194"/>
                <a:gd name="T14" fmla="*/ 9 w 94"/>
                <a:gd name="T15" fmla="*/ 0 h 194"/>
                <a:gd name="T16" fmla="*/ 9 w 94"/>
                <a:gd name="T17" fmla="*/ 17 h 194"/>
                <a:gd name="T18" fmla="*/ 10 w 94"/>
                <a:gd name="T19" fmla="*/ 29 h 194"/>
                <a:gd name="T20" fmla="*/ 12 w 94"/>
                <a:gd name="T21" fmla="*/ 39 h 194"/>
                <a:gd name="T22" fmla="*/ 12 w 94"/>
                <a:gd name="T23" fmla="*/ 48 h 194"/>
                <a:gd name="T24" fmla="*/ 11 w 94"/>
                <a:gd name="T25" fmla="*/ 59 h 194"/>
                <a:gd name="T26" fmla="*/ 10 w 94"/>
                <a:gd name="T27" fmla="*/ 80 h 194"/>
                <a:gd name="T28" fmla="*/ 10 w 94"/>
                <a:gd name="T29" fmla="*/ 84 h 194"/>
                <a:gd name="T30" fmla="*/ 13 w 94"/>
                <a:gd name="T31" fmla="*/ 95 h 194"/>
                <a:gd name="T32" fmla="*/ 15 w 94"/>
                <a:gd name="T33" fmla="*/ 100 h 194"/>
                <a:gd name="T34" fmla="*/ 15 w 94"/>
                <a:gd name="T35" fmla="*/ 103 h 194"/>
                <a:gd name="T36" fmla="*/ 12 w 94"/>
                <a:gd name="T37" fmla="*/ 107 h 194"/>
                <a:gd name="T38" fmla="*/ 10 w 94"/>
                <a:gd name="T39" fmla="*/ 114 h 194"/>
                <a:gd name="T40" fmla="*/ 7 w 94"/>
                <a:gd name="T41" fmla="*/ 131 h 194"/>
                <a:gd name="T42" fmla="*/ 7 w 94"/>
                <a:gd name="T43" fmla="*/ 145 h 194"/>
                <a:gd name="T44" fmla="*/ 8 w 94"/>
                <a:gd name="T45" fmla="*/ 151 h 194"/>
                <a:gd name="T46" fmla="*/ 5 w 94"/>
                <a:gd name="T47" fmla="*/ 156 h 194"/>
                <a:gd name="T48" fmla="*/ 2 w 94"/>
                <a:gd name="T49" fmla="*/ 162 h 194"/>
                <a:gd name="T50" fmla="*/ 2 w 94"/>
                <a:gd name="T51" fmla="*/ 169 h 194"/>
                <a:gd name="T52" fmla="*/ 2 w 94"/>
                <a:gd name="T53" fmla="*/ 177 h 194"/>
                <a:gd name="T54" fmla="*/ 2 w 94"/>
                <a:gd name="T55" fmla="*/ 186 h 194"/>
                <a:gd name="T56" fmla="*/ 7 w 94"/>
                <a:gd name="T57" fmla="*/ 190 h 194"/>
                <a:gd name="T58" fmla="*/ 12 w 94"/>
                <a:gd name="T59" fmla="*/ 191 h 194"/>
                <a:gd name="T60" fmla="*/ 25 w 94"/>
                <a:gd name="T61" fmla="*/ 192 h 194"/>
                <a:gd name="T62" fmla="*/ 32 w 94"/>
                <a:gd name="T63" fmla="*/ 190 h 194"/>
                <a:gd name="T64" fmla="*/ 36 w 94"/>
                <a:gd name="T65" fmla="*/ 187 h 194"/>
                <a:gd name="T66" fmla="*/ 38 w 94"/>
                <a:gd name="T67" fmla="*/ 181 h 194"/>
                <a:gd name="T68" fmla="*/ 38 w 94"/>
                <a:gd name="T69" fmla="*/ 176 h 194"/>
                <a:gd name="T70" fmla="*/ 42 w 94"/>
                <a:gd name="T71" fmla="*/ 174 h 194"/>
                <a:gd name="T72" fmla="*/ 46 w 94"/>
                <a:gd name="T73" fmla="*/ 170 h 194"/>
                <a:gd name="T74" fmla="*/ 46 w 94"/>
                <a:gd name="T75" fmla="*/ 162 h 194"/>
                <a:gd name="T76" fmla="*/ 51 w 94"/>
                <a:gd name="T77" fmla="*/ 164 h 194"/>
                <a:gd name="T78" fmla="*/ 56 w 94"/>
                <a:gd name="T79" fmla="*/ 164 h 194"/>
                <a:gd name="T80" fmla="*/ 62 w 94"/>
                <a:gd name="T81" fmla="*/ 162 h 194"/>
                <a:gd name="T82" fmla="*/ 66 w 94"/>
                <a:gd name="T83" fmla="*/ 159 h 194"/>
                <a:gd name="T84" fmla="*/ 70 w 94"/>
                <a:gd name="T85" fmla="*/ 156 h 194"/>
                <a:gd name="T86" fmla="*/ 74 w 94"/>
                <a:gd name="T87" fmla="*/ 153 h 194"/>
                <a:gd name="T88" fmla="*/ 74 w 94"/>
                <a:gd name="T89" fmla="*/ 146 h 194"/>
                <a:gd name="T90" fmla="*/ 74 w 94"/>
                <a:gd name="T91" fmla="*/ 139 h 194"/>
                <a:gd name="T92" fmla="*/ 72 w 94"/>
                <a:gd name="T93" fmla="*/ 136 h 194"/>
                <a:gd name="T94" fmla="*/ 74 w 94"/>
                <a:gd name="T95" fmla="*/ 134 h 194"/>
                <a:gd name="T96" fmla="*/ 79 w 94"/>
                <a:gd name="T97" fmla="*/ 128 h 194"/>
                <a:gd name="T98" fmla="*/ 83 w 94"/>
                <a:gd name="T99" fmla="*/ 120 h 194"/>
                <a:gd name="T100" fmla="*/ 87 w 94"/>
                <a:gd name="T101" fmla="*/ 107 h 194"/>
                <a:gd name="T102" fmla="*/ 92 w 94"/>
                <a:gd name="T103" fmla="*/ 92 h 194"/>
                <a:gd name="T104" fmla="*/ 92 w 94"/>
                <a:gd name="T105" fmla="*/ 83 h 194"/>
                <a:gd name="T106" fmla="*/ 92 w 94"/>
                <a:gd name="T107" fmla="*/ 71 h 194"/>
                <a:gd name="T108" fmla="*/ 92 w 94"/>
                <a:gd name="T109" fmla="*/ 60 h 194"/>
                <a:gd name="T110" fmla="*/ 92 w 94"/>
                <a:gd name="T111" fmla="*/ 43 h 194"/>
                <a:gd name="T112" fmla="*/ 92 w 94"/>
                <a:gd name="T113" fmla="*/ 36 h 194"/>
                <a:gd name="T114" fmla="*/ 92 w 94"/>
                <a:gd name="T115" fmla="*/ 22 h 1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
                <a:gd name="T175" fmla="*/ 0 h 194"/>
                <a:gd name="T176" fmla="*/ 94 w 94"/>
                <a:gd name="T177" fmla="*/ 194 h 1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 h="194">
                  <a:moveTo>
                    <a:pt x="92" y="8"/>
                  </a:moveTo>
                  <a:lnTo>
                    <a:pt x="90" y="9"/>
                  </a:lnTo>
                  <a:lnTo>
                    <a:pt x="88" y="10"/>
                  </a:lnTo>
                  <a:lnTo>
                    <a:pt x="87" y="11"/>
                  </a:lnTo>
                  <a:lnTo>
                    <a:pt x="84" y="11"/>
                  </a:lnTo>
                  <a:lnTo>
                    <a:pt x="83" y="11"/>
                  </a:lnTo>
                  <a:lnTo>
                    <a:pt x="81" y="12"/>
                  </a:lnTo>
                  <a:lnTo>
                    <a:pt x="79" y="13"/>
                  </a:lnTo>
                  <a:lnTo>
                    <a:pt x="78" y="13"/>
                  </a:lnTo>
                  <a:lnTo>
                    <a:pt x="77" y="13"/>
                  </a:lnTo>
                  <a:lnTo>
                    <a:pt x="75" y="13"/>
                  </a:lnTo>
                  <a:lnTo>
                    <a:pt x="74" y="14"/>
                  </a:lnTo>
                  <a:lnTo>
                    <a:pt x="72" y="14"/>
                  </a:lnTo>
                  <a:lnTo>
                    <a:pt x="71" y="15"/>
                  </a:lnTo>
                  <a:lnTo>
                    <a:pt x="69" y="15"/>
                  </a:lnTo>
                  <a:lnTo>
                    <a:pt x="68" y="16"/>
                  </a:lnTo>
                  <a:lnTo>
                    <a:pt x="66" y="16"/>
                  </a:lnTo>
                  <a:lnTo>
                    <a:pt x="64" y="16"/>
                  </a:lnTo>
                  <a:lnTo>
                    <a:pt x="62" y="16"/>
                  </a:lnTo>
                  <a:lnTo>
                    <a:pt x="60" y="16"/>
                  </a:lnTo>
                  <a:lnTo>
                    <a:pt x="58" y="16"/>
                  </a:lnTo>
                  <a:lnTo>
                    <a:pt x="56" y="16"/>
                  </a:lnTo>
                  <a:lnTo>
                    <a:pt x="53" y="16"/>
                  </a:lnTo>
                  <a:lnTo>
                    <a:pt x="51" y="16"/>
                  </a:lnTo>
                  <a:lnTo>
                    <a:pt x="49" y="15"/>
                  </a:lnTo>
                  <a:lnTo>
                    <a:pt x="48" y="15"/>
                  </a:lnTo>
                  <a:lnTo>
                    <a:pt x="47" y="15"/>
                  </a:lnTo>
                  <a:lnTo>
                    <a:pt x="46" y="15"/>
                  </a:lnTo>
                  <a:lnTo>
                    <a:pt x="45" y="15"/>
                  </a:lnTo>
                  <a:lnTo>
                    <a:pt x="44" y="14"/>
                  </a:lnTo>
                  <a:lnTo>
                    <a:pt x="43" y="14"/>
                  </a:lnTo>
                  <a:lnTo>
                    <a:pt x="42" y="14"/>
                  </a:lnTo>
                  <a:lnTo>
                    <a:pt x="40" y="13"/>
                  </a:lnTo>
                  <a:lnTo>
                    <a:pt x="38" y="13"/>
                  </a:lnTo>
                  <a:lnTo>
                    <a:pt x="35" y="13"/>
                  </a:lnTo>
                  <a:lnTo>
                    <a:pt x="33" y="12"/>
                  </a:lnTo>
                  <a:lnTo>
                    <a:pt x="30" y="12"/>
                  </a:lnTo>
                  <a:lnTo>
                    <a:pt x="28" y="11"/>
                  </a:lnTo>
                  <a:lnTo>
                    <a:pt x="26" y="11"/>
                  </a:lnTo>
                  <a:lnTo>
                    <a:pt x="24" y="10"/>
                  </a:lnTo>
                  <a:lnTo>
                    <a:pt x="23" y="10"/>
                  </a:lnTo>
                  <a:lnTo>
                    <a:pt x="22" y="9"/>
                  </a:lnTo>
                  <a:lnTo>
                    <a:pt x="21" y="9"/>
                  </a:lnTo>
                  <a:lnTo>
                    <a:pt x="20" y="8"/>
                  </a:lnTo>
                  <a:lnTo>
                    <a:pt x="19" y="8"/>
                  </a:lnTo>
                  <a:lnTo>
                    <a:pt x="17" y="8"/>
                  </a:lnTo>
                  <a:lnTo>
                    <a:pt x="15" y="8"/>
                  </a:lnTo>
                  <a:lnTo>
                    <a:pt x="15" y="6"/>
                  </a:lnTo>
                  <a:lnTo>
                    <a:pt x="14" y="5"/>
                  </a:lnTo>
                  <a:lnTo>
                    <a:pt x="12" y="4"/>
                  </a:lnTo>
                  <a:lnTo>
                    <a:pt x="12" y="3"/>
                  </a:lnTo>
                  <a:lnTo>
                    <a:pt x="11" y="2"/>
                  </a:lnTo>
                  <a:lnTo>
                    <a:pt x="10" y="1"/>
                  </a:lnTo>
                  <a:lnTo>
                    <a:pt x="9" y="0"/>
                  </a:lnTo>
                  <a:lnTo>
                    <a:pt x="8" y="0"/>
                  </a:lnTo>
                  <a:lnTo>
                    <a:pt x="8" y="2"/>
                  </a:lnTo>
                  <a:lnTo>
                    <a:pt x="8" y="5"/>
                  </a:lnTo>
                  <a:lnTo>
                    <a:pt x="8" y="8"/>
                  </a:lnTo>
                  <a:lnTo>
                    <a:pt x="8" y="11"/>
                  </a:lnTo>
                  <a:lnTo>
                    <a:pt x="8" y="14"/>
                  </a:lnTo>
                  <a:lnTo>
                    <a:pt x="9" y="17"/>
                  </a:lnTo>
                  <a:lnTo>
                    <a:pt x="9" y="20"/>
                  </a:lnTo>
                  <a:lnTo>
                    <a:pt x="9" y="23"/>
                  </a:lnTo>
                  <a:lnTo>
                    <a:pt x="9" y="25"/>
                  </a:lnTo>
                  <a:lnTo>
                    <a:pt x="9" y="26"/>
                  </a:lnTo>
                  <a:lnTo>
                    <a:pt x="9" y="27"/>
                  </a:lnTo>
                  <a:lnTo>
                    <a:pt x="9" y="28"/>
                  </a:lnTo>
                  <a:lnTo>
                    <a:pt x="10" y="29"/>
                  </a:lnTo>
                  <a:lnTo>
                    <a:pt x="10" y="30"/>
                  </a:lnTo>
                  <a:lnTo>
                    <a:pt x="10" y="32"/>
                  </a:lnTo>
                  <a:lnTo>
                    <a:pt x="10" y="33"/>
                  </a:lnTo>
                  <a:lnTo>
                    <a:pt x="10" y="34"/>
                  </a:lnTo>
                  <a:lnTo>
                    <a:pt x="11" y="36"/>
                  </a:lnTo>
                  <a:lnTo>
                    <a:pt x="11" y="38"/>
                  </a:lnTo>
                  <a:lnTo>
                    <a:pt x="12" y="39"/>
                  </a:lnTo>
                  <a:lnTo>
                    <a:pt x="12" y="41"/>
                  </a:lnTo>
                  <a:lnTo>
                    <a:pt x="12" y="42"/>
                  </a:lnTo>
                  <a:lnTo>
                    <a:pt x="12" y="44"/>
                  </a:lnTo>
                  <a:lnTo>
                    <a:pt x="13" y="46"/>
                  </a:lnTo>
                  <a:lnTo>
                    <a:pt x="13" y="47"/>
                  </a:lnTo>
                  <a:lnTo>
                    <a:pt x="12" y="47"/>
                  </a:lnTo>
                  <a:lnTo>
                    <a:pt x="12" y="48"/>
                  </a:lnTo>
                  <a:lnTo>
                    <a:pt x="12" y="49"/>
                  </a:lnTo>
                  <a:lnTo>
                    <a:pt x="12" y="50"/>
                  </a:lnTo>
                  <a:lnTo>
                    <a:pt x="12" y="51"/>
                  </a:lnTo>
                  <a:lnTo>
                    <a:pt x="11" y="52"/>
                  </a:lnTo>
                  <a:lnTo>
                    <a:pt x="11" y="53"/>
                  </a:lnTo>
                  <a:lnTo>
                    <a:pt x="11" y="55"/>
                  </a:lnTo>
                  <a:lnTo>
                    <a:pt x="11" y="59"/>
                  </a:lnTo>
                  <a:lnTo>
                    <a:pt x="10" y="63"/>
                  </a:lnTo>
                  <a:lnTo>
                    <a:pt x="10" y="66"/>
                  </a:lnTo>
                  <a:lnTo>
                    <a:pt x="10" y="69"/>
                  </a:lnTo>
                  <a:lnTo>
                    <a:pt x="10" y="72"/>
                  </a:lnTo>
                  <a:lnTo>
                    <a:pt x="10" y="75"/>
                  </a:lnTo>
                  <a:lnTo>
                    <a:pt x="10" y="79"/>
                  </a:lnTo>
                  <a:lnTo>
                    <a:pt x="10" y="80"/>
                  </a:lnTo>
                  <a:lnTo>
                    <a:pt x="10" y="81"/>
                  </a:lnTo>
                  <a:lnTo>
                    <a:pt x="10" y="82"/>
                  </a:lnTo>
                  <a:lnTo>
                    <a:pt x="10" y="83"/>
                  </a:lnTo>
                  <a:lnTo>
                    <a:pt x="10" y="84"/>
                  </a:lnTo>
                  <a:lnTo>
                    <a:pt x="13" y="89"/>
                  </a:lnTo>
                  <a:lnTo>
                    <a:pt x="12" y="91"/>
                  </a:lnTo>
                  <a:lnTo>
                    <a:pt x="12" y="92"/>
                  </a:lnTo>
                  <a:lnTo>
                    <a:pt x="13" y="92"/>
                  </a:lnTo>
                  <a:lnTo>
                    <a:pt x="13" y="93"/>
                  </a:lnTo>
                  <a:lnTo>
                    <a:pt x="13" y="94"/>
                  </a:lnTo>
                  <a:lnTo>
                    <a:pt x="13" y="95"/>
                  </a:lnTo>
                  <a:lnTo>
                    <a:pt x="13" y="97"/>
                  </a:lnTo>
                  <a:lnTo>
                    <a:pt x="14" y="97"/>
                  </a:lnTo>
                  <a:lnTo>
                    <a:pt x="14" y="98"/>
                  </a:lnTo>
                  <a:lnTo>
                    <a:pt x="15" y="99"/>
                  </a:lnTo>
                  <a:lnTo>
                    <a:pt x="15" y="100"/>
                  </a:lnTo>
                  <a:lnTo>
                    <a:pt x="15" y="101"/>
                  </a:lnTo>
                  <a:lnTo>
                    <a:pt x="15" y="102"/>
                  </a:lnTo>
                  <a:lnTo>
                    <a:pt x="15" y="103"/>
                  </a:lnTo>
                  <a:lnTo>
                    <a:pt x="15" y="104"/>
                  </a:lnTo>
                  <a:lnTo>
                    <a:pt x="14" y="104"/>
                  </a:lnTo>
                  <a:lnTo>
                    <a:pt x="14" y="105"/>
                  </a:lnTo>
                  <a:lnTo>
                    <a:pt x="14" y="106"/>
                  </a:lnTo>
                  <a:lnTo>
                    <a:pt x="13" y="106"/>
                  </a:lnTo>
                  <a:lnTo>
                    <a:pt x="12" y="107"/>
                  </a:lnTo>
                  <a:lnTo>
                    <a:pt x="12" y="108"/>
                  </a:lnTo>
                  <a:lnTo>
                    <a:pt x="12" y="109"/>
                  </a:lnTo>
                  <a:lnTo>
                    <a:pt x="11" y="109"/>
                  </a:lnTo>
                  <a:lnTo>
                    <a:pt x="10" y="112"/>
                  </a:lnTo>
                  <a:lnTo>
                    <a:pt x="10" y="114"/>
                  </a:lnTo>
                  <a:lnTo>
                    <a:pt x="10" y="117"/>
                  </a:lnTo>
                  <a:lnTo>
                    <a:pt x="9" y="120"/>
                  </a:lnTo>
                  <a:lnTo>
                    <a:pt x="9" y="122"/>
                  </a:lnTo>
                  <a:lnTo>
                    <a:pt x="8" y="125"/>
                  </a:lnTo>
                  <a:lnTo>
                    <a:pt x="8" y="127"/>
                  </a:lnTo>
                  <a:lnTo>
                    <a:pt x="7" y="130"/>
                  </a:lnTo>
                  <a:lnTo>
                    <a:pt x="7" y="131"/>
                  </a:lnTo>
                  <a:lnTo>
                    <a:pt x="7" y="134"/>
                  </a:lnTo>
                  <a:lnTo>
                    <a:pt x="7" y="136"/>
                  </a:lnTo>
                  <a:lnTo>
                    <a:pt x="7" y="137"/>
                  </a:lnTo>
                  <a:lnTo>
                    <a:pt x="7" y="139"/>
                  </a:lnTo>
                  <a:lnTo>
                    <a:pt x="7" y="141"/>
                  </a:lnTo>
                  <a:lnTo>
                    <a:pt x="7" y="143"/>
                  </a:lnTo>
                  <a:lnTo>
                    <a:pt x="7" y="145"/>
                  </a:lnTo>
                  <a:lnTo>
                    <a:pt x="7" y="146"/>
                  </a:lnTo>
                  <a:lnTo>
                    <a:pt x="7" y="147"/>
                  </a:lnTo>
                  <a:lnTo>
                    <a:pt x="7" y="148"/>
                  </a:lnTo>
                  <a:lnTo>
                    <a:pt x="7" y="149"/>
                  </a:lnTo>
                  <a:lnTo>
                    <a:pt x="7" y="150"/>
                  </a:lnTo>
                  <a:lnTo>
                    <a:pt x="8" y="151"/>
                  </a:lnTo>
                  <a:lnTo>
                    <a:pt x="7" y="153"/>
                  </a:lnTo>
                  <a:lnTo>
                    <a:pt x="6" y="154"/>
                  </a:lnTo>
                  <a:lnTo>
                    <a:pt x="5" y="155"/>
                  </a:lnTo>
                  <a:lnTo>
                    <a:pt x="5" y="156"/>
                  </a:lnTo>
                  <a:lnTo>
                    <a:pt x="4" y="156"/>
                  </a:lnTo>
                  <a:lnTo>
                    <a:pt x="4" y="157"/>
                  </a:lnTo>
                  <a:lnTo>
                    <a:pt x="4" y="158"/>
                  </a:lnTo>
                  <a:lnTo>
                    <a:pt x="3" y="159"/>
                  </a:lnTo>
                  <a:lnTo>
                    <a:pt x="2" y="160"/>
                  </a:lnTo>
                  <a:lnTo>
                    <a:pt x="2" y="161"/>
                  </a:lnTo>
                  <a:lnTo>
                    <a:pt x="2" y="162"/>
                  </a:lnTo>
                  <a:lnTo>
                    <a:pt x="1" y="163"/>
                  </a:lnTo>
                  <a:lnTo>
                    <a:pt x="1" y="165"/>
                  </a:lnTo>
                  <a:lnTo>
                    <a:pt x="0" y="165"/>
                  </a:lnTo>
                  <a:lnTo>
                    <a:pt x="0" y="166"/>
                  </a:lnTo>
                  <a:lnTo>
                    <a:pt x="1" y="167"/>
                  </a:lnTo>
                  <a:lnTo>
                    <a:pt x="1" y="168"/>
                  </a:lnTo>
                  <a:lnTo>
                    <a:pt x="2" y="169"/>
                  </a:lnTo>
                  <a:lnTo>
                    <a:pt x="2" y="170"/>
                  </a:lnTo>
                  <a:lnTo>
                    <a:pt x="2" y="172"/>
                  </a:lnTo>
                  <a:lnTo>
                    <a:pt x="3" y="173"/>
                  </a:lnTo>
                  <a:lnTo>
                    <a:pt x="2" y="174"/>
                  </a:lnTo>
                  <a:lnTo>
                    <a:pt x="2" y="176"/>
                  </a:lnTo>
                  <a:lnTo>
                    <a:pt x="2" y="177"/>
                  </a:lnTo>
                  <a:lnTo>
                    <a:pt x="2" y="179"/>
                  </a:lnTo>
                  <a:lnTo>
                    <a:pt x="1" y="180"/>
                  </a:lnTo>
                  <a:lnTo>
                    <a:pt x="1" y="181"/>
                  </a:lnTo>
                  <a:lnTo>
                    <a:pt x="1" y="183"/>
                  </a:lnTo>
                  <a:lnTo>
                    <a:pt x="0" y="184"/>
                  </a:lnTo>
                  <a:lnTo>
                    <a:pt x="1" y="185"/>
                  </a:lnTo>
                  <a:lnTo>
                    <a:pt x="2" y="186"/>
                  </a:lnTo>
                  <a:lnTo>
                    <a:pt x="3" y="187"/>
                  </a:lnTo>
                  <a:lnTo>
                    <a:pt x="4" y="187"/>
                  </a:lnTo>
                  <a:lnTo>
                    <a:pt x="5" y="188"/>
                  </a:lnTo>
                  <a:lnTo>
                    <a:pt x="6" y="189"/>
                  </a:lnTo>
                  <a:lnTo>
                    <a:pt x="7" y="190"/>
                  </a:lnTo>
                  <a:lnTo>
                    <a:pt x="8" y="190"/>
                  </a:lnTo>
                  <a:lnTo>
                    <a:pt x="9" y="190"/>
                  </a:lnTo>
                  <a:lnTo>
                    <a:pt x="10" y="190"/>
                  </a:lnTo>
                  <a:lnTo>
                    <a:pt x="10" y="191"/>
                  </a:lnTo>
                  <a:lnTo>
                    <a:pt x="11" y="191"/>
                  </a:lnTo>
                  <a:lnTo>
                    <a:pt x="12" y="191"/>
                  </a:lnTo>
                  <a:lnTo>
                    <a:pt x="14" y="191"/>
                  </a:lnTo>
                  <a:lnTo>
                    <a:pt x="16" y="191"/>
                  </a:lnTo>
                  <a:lnTo>
                    <a:pt x="17" y="192"/>
                  </a:lnTo>
                  <a:lnTo>
                    <a:pt x="20" y="192"/>
                  </a:lnTo>
                  <a:lnTo>
                    <a:pt x="22" y="192"/>
                  </a:lnTo>
                  <a:lnTo>
                    <a:pt x="23" y="192"/>
                  </a:lnTo>
                  <a:lnTo>
                    <a:pt x="25" y="192"/>
                  </a:lnTo>
                  <a:lnTo>
                    <a:pt x="27" y="193"/>
                  </a:lnTo>
                  <a:lnTo>
                    <a:pt x="28" y="192"/>
                  </a:lnTo>
                  <a:lnTo>
                    <a:pt x="28" y="191"/>
                  </a:lnTo>
                  <a:lnTo>
                    <a:pt x="30" y="191"/>
                  </a:lnTo>
                  <a:lnTo>
                    <a:pt x="30" y="190"/>
                  </a:lnTo>
                  <a:lnTo>
                    <a:pt x="32" y="190"/>
                  </a:lnTo>
                  <a:lnTo>
                    <a:pt x="32" y="189"/>
                  </a:lnTo>
                  <a:lnTo>
                    <a:pt x="33" y="188"/>
                  </a:lnTo>
                  <a:lnTo>
                    <a:pt x="34" y="187"/>
                  </a:lnTo>
                  <a:lnTo>
                    <a:pt x="35" y="187"/>
                  </a:lnTo>
                  <a:lnTo>
                    <a:pt x="36" y="187"/>
                  </a:lnTo>
                  <a:lnTo>
                    <a:pt x="36" y="186"/>
                  </a:lnTo>
                  <a:lnTo>
                    <a:pt x="37" y="185"/>
                  </a:lnTo>
                  <a:lnTo>
                    <a:pt x="38" y="185"/>
                  </a:lnTo>
                  <a:lnTo>
                    <a:pt x="38" y="184"/>
                  </a:lnTo>
                  <a:lnTo>
                    <a:pt x="38" y="183"/>
                  </a:lnTo>
                  <a:lnTo>
                    <a:pt x="38" y="182"/>
                  </a:lnTo>
                  <a:lnTo>
                    <a:pt x="38" y="181"/>
                  </a:lnTo>
                  <a:lnTo>
                    <a:pt x="37" y="180"/>
                  </a:lnTo>
                  <a:lnTo>
                    <a:pt x="37" y="179"/>
                  </a:lnTo>
                  <a:lnTo>
                    <a:pt x="37" y="178"/>
                  </a:lnTo>
                  <a:lnTo>
                    <a:pt x="38" y="177"/>
                  </a:lnTo>
                  <a:lnTo>
                    <a:pt x="38" y="176"/>
                  </a:lnTo>
                  <a:lnTo>
                    <a:pt x="39" y="176"/>
                  </a:lnTo>
                  <a:lnTo>
                    <a:pt x="40" y="176"/>
                  </a:lnTo>
                  <a:lnTo>
                    <a:pt x="41" y="176"/>
                  </a:lnTo>
                  <a:lnTo>
                    <a:pt x="41" y="175"/>
                  </a:lnTo>
                  <a:lnTo>
                    <a:pt x="42" y="174"/>
                  </a:lnTo>
                  <a:lnTo>
                    <a:pt x="43" y="174"/>
                  </a:lnTo>
                  <a:lnTo>
                    <a:pt x="43" y="173"/>
                  </a:lnTo>
                  <a:lnTo>
                    <a:pt x="44" y="172"/>
                  </a:lnTo>
                  <a:lnTo>
                    <a:pt x="45" y="172"/>
                  </a:lnTo>
                  <a:lnTo>
                    <a:pt x="45" y="171"/>
                  </a:lnTo>
                  <a:lnTo>
                    <a:pt x="46" y="170"/>
                  </a:lnTo>
                  <a:lnTo>
                    <a:pt x="46" y="168"/>
                  </a:lnTo>
                  <a:lnTo>
                    <a:pt x="46" y="167"/>
                  </a:lnTo>
                  <a:lnTo>
                    <a:pt x="46" y="166"/>
                  </a:lnTo>
                  <a:lnTo>
                    <a:pt x="46" y="165"/>
                  </a:lnTo>
                  <a:lnTo>
                    <a:pt x="46" y="164"/>
                  </a:lnTo>
                  <a:lnTo>
                    <a:pt x="46" y="162"/>
                  </a:lnTo>
                  <a:lnTo>
                    <a:pt x="47" y="162"/>
                  </a:lnTo>
                  <a:lnTo>
                    <a:pt x="48" y="162"/>
                  </a:lnTo>
                  <a:lnTo>
                    <a:pt x="49" y="163"/>
                  </a:lnTo>
                  <a:lnTo>
                    <a:pt x="50" y="163"/>
                  </a:lnTo>
                  <a:lnTo>
                    <a:pt x="51" y="164"/>
                  </a:lnTo>
                  <a:lnTo>
                    <a:pt x="52" y="164"/>
                  </a:lnTo>
                  <a:lnTo>
                    <a:pt x="53" y="164"/>
                  </a:lnTo>
                  <a:lnTo>
                    <a:pt x="55" y="164"/>
                  </a:lnTo>
                  <a:lnTo>
                    <a:pt x="56" y="164"/>
                  </a:lnTo>
                  <a:lnTo>
                    <a:pt x="57" y="164"/>
                  </a:lnTo>
                  <a:lnTo>
                    <a:pt x="58" y="164"/>
                  </a:lnTo>
                  <a:lnTo>
                    <a:pt x="59" y="163"/>
                  </a:lnTo>
                  <a:lnTo>
                    <a:pt x="60" y="163"/>
                  </a:lnTo>
                  <a:lnTo>
                    <a:pt x="61" y="163"/>
                  </a:lnTo>
                  <a:lnTo>
                    <a:pt x="61" y="162"/>
                  </a:lnTo>
                  <a:lnTo>
                    <a:pt x="62" y="162"/>
                  </a:lnTo>
                  <a:lnTo>
                    <a:pt x="64" y="162"/>
                  </a:lnTo>
                  <a:lnTo>
                    <a:pt x="65" y="162"/>
                  </a:lnTo>
                  <a:lnTo>
                    <a:pt x="66" y="161"/>
                  </a:lnTo>
                  <a:lnTo>
                    <a:pt x="66" y="160"/>
                  </a:lnTo>
                  <a:lnTo>
                    <a:pt x="66" y="159"/>
                  </a:lnTo>
                  <a:lnTo>
                    <a:pt x="66" y="158"/>
                  </a:lnTo>
                  <a:lnTo>
                    <a:pt x="67" y="157"/>
                  </a:lnTo>
                  <a:lnTo>
                    <a:pt x="68" y="156"/>
                  </a:lnTo>
                  <a:lnTo>
                    <a:pt x="69" y="156"/>
                  </a:lnTo>
                  <a:lnTo>
                    <a:pt x="70" y="156"/>
                  </a:lnTo>
                  <a:lnTo>
                    <a:pt x="71" y="156"/>
                  </a:lnTo>
                  <a:lnTo>
                    <a:pt x="72" y="156"/>
                  </a:lnTo>
                  <a:lnTo>
                    <a:pt x="72" y="155"/>
                  </a:lnTo>
                  <a:lnTo>
                    <a:pt x="73" y="155"/>
                  </a:lnTo>
                  <a:lnTo>
                    <a:pt x="74" y="155"/>
                  </a:lnTo>
                  <a:lnTo>
                    <a:pt x="74" y="153"/>
                  </a:lnTo>
                  <a:lnTo>
                    <a:pt x="74" y="151"/>
                  </a:lnTo>
                  <a:lnTo>
                    <a:pt x="74" y="150"/>
                  </a:lnTo>
                  <a:lnTo>
                    <a:pt x="74" y="148"/>
                  </a:lnTo>
                  <a:lnTo>
                    <a:pt x="74" y="147"/>
                  </a:lnTo>
                  <a:lnTo>
                    <a:pt x="74" y="146"/>
                  </a:lnTo>
                  <a:lnTo>
                    <a:pt x="74" y="145"/>
                  </a:lnTo>
                  <a:lnTo>
                    <a:pt x="74" y="144"/>
                  </a:lnTo>
                  <a:lnTo>
                    <a:pt x="74" y="143"/>
                  </a:lnTo>
                  <a:lnTo>
                    <a:pt x="74" y="142"/>
                  </a:lnTo>
                  <a:lnTo>
                    <a:pt x="74" y="141"/>
                  </a:lnTo>
                  <a:lnTo>
                    <a:pt x="74" y="140"/>
                  </a:lnTo>
                  <a:lnTo>
                    <a:pt x="74" y="139"/>
                  </a:lnTo>
                  <a:lnTo>
                    <a:pt x="74" y="138"/>
                  </a:lnTo>
                  <a:lnTo>
                    <a:pt x="73" y="138"/>
                  </a:lnTo>
                  <a:lnTo>
                    <a:pt x="73" y="137"/>
                  </a:lnTo>
                  <a:lnTo>
                    <a:pt x="72" y="136"/>
                  </a:lnTo>
                  <a:lnTo>
                    <a:pt x="72" y="135"/>
                  </a:lnTo>
                  <a:lnTo>
                    <a:pt x="73" y="135"/>
                  </a:lnTo>
                  <a:lnTo>
                    <a:pt x="74" y="134"/>
                  </a:lnTo>
                  <a:lnTo>
                    <a:pt x="75" y="134"/>
                  </a:lnTo>
                  <a:lnTo>
                    <a:pt x="76" y="132"/>
                  </a:lnTo>
                  <a:lnTo>
                    <a:pt x="77" y="131"/>
                  </a:lnTo>
                  <a:lnTo>
                    <a:pt x="77" y="130"/>
                  </a:lnTo>
                  <a:lnTo>
                    <a:pt x="79" y="129"/>
                  </a:lnTo>
                  <a:lnTo>
                    <a:pt x="79" y="128"/>
                  </a:lnTo>
                  <a:lnTo>
                    <a:pt x="79" y="127"/>
                  </a:lnTo>
                  <a:lnTo>
                    <a:pt x="81" y="126"/>
                  </a:lnTo>
                  <a:lnTo>
                    <a:pt x="81" y="125"/>
                  </a:lnTo>
                  <a:lnTo>
                    <a:pt x="82" y="123"/>
                  </a:lnTo>
                  <a:lnTo>
                    <a:pt x="82" y="121"/>
                  </a:lnTo>
                  <a:lnTo>
                    <a:pt x="83" y="120"/>
                  </a:lnTo>
                  <a:lnTo>
                    <a:pt x="83" y="119"/>
                  </a:lnTo>
                  <a:lnTo>
                    <a:pt x="84" y="117"/>
                  </a:lnTo>
                  <a:lnTo>
                    <a:pt x="84" y="116"/>
                  </a:lnTo>
                  <a:lnTo>
                    <a:pt x="84" y="115"/>
                  </a:lnTo>
                  <a:lnTo>
                    <a:pt x="86" y="112"/>
                  </a:lnTo>
                  <a:lnTo>
                    <a:pt x="87" y="110"/>
                  </a:lnTo>
                  <a:lnTo>
                    <a:pt x="87" y="107"/>
                  </a:lnTo>
                  <a:lnTo>
                    <a:pt x="89" y="105"/>
                  </a:lnTo>
                  <a:lnTo>
                    <a:pt x="90" y="102"/>
                  </a:lnTo>
                  <a:lnTo>
                    <a:pt x="90" y="99"/>
                  </a:lnTo>
                  <a:lnTo>
                    <a:pt x="92" y="97"/>
                  </a:lnTo>
                  <a:lnTo>
                    <a:pt x="92" y="94"/>
                  </a:lnTo>
                  <a:lnTo>
                    <a:pt x="92" y="93"/>
                  </a:lnTo>
                  <a:lnTo>
                    <a:pt x="92" y="92"/>
                  </a:lnTo>
                  <a:lnTo>
                    <a:pt x="92" y="91"/>
                  </a:lnTo>
                  <a:lnTo>
                    <a:pt x="92" y="89"/>
                  </a:lnTo>
                  <a:lnTo>
                    <a:pt x="92" y="88"/>
                  </a:lnTo>
                  <a:lnTo>
                    <a:pt x="92" y="87"/>
                  </a:lnTo>
                  <a:lnTo>
                    <a:pt x="92" y="86"/>
                  </a:lnTo>
                  <a:lnTo>
                    <a:pt x="92" y="85"/>
                  </a:lnTo>
                  <a:lnTo>
                    <a:pt x="92" y="83"/>
                  </a:lnTo>
                  <a:lnTo>
                    <a:pt x="92" y="81"/>
                  </a:lnTo>
                  <a:lnTo>
                    <a:pt x="92" y="80"/>
                  </a:lnTo>
                  <a:lnTo>
                    <a:pt x="92" y="78"/>
                  </a:lnTo>
                  <a:lnTo>
                    <a:pt x="92" y="76"/>
                  </a:lnTo>
                  <a:lnTo>
                    <a:pt x="92" y="74"/>
                  </a:lnTo>
                  <a:lnTo>
                    <a:pt x="92" y="72"/>
                  </a:lnTo>
                  <a:lnTo>
                    <a:pt x="92" y="71"/>
                  </a:lnTo>
                  <a:lnTo>
                    <a:pt x="92" y="69"/>
                  </a:lnTo>
                  <a:lnTo>
                    <a:pt x="92" y="68"/>
                  </a:lnTo>
                  <a:lnTo>
                    <a:pt x="92" y="66"/>
                  </a:lnTo>
                  <a:lnTo>
                    <a:pt x="92" y="65"/>
                  </a:lnTo>
                  <a:lnTo>
                    <a:pt x="92" y="63"/>
                  </a:lnTo>
                  <a:lnTo>
                    <a:pt x="92" y="61"/>
                  </a:lnTo>
                  <a:lnTo>
                    <a:pt x="92" y="60"/>
                  </a:lnTo>
                  <a:lnTo>
                    <a:pt x="92" y="58"/>
                  </a:lnTo>
                  <a:lnTo>
                    <a:pt x="92" y="55"/>
                  </a:lnTo>
                  <a:lnTo>
                    <a:pt x="92" y="53"/>
                  </a:lnTo>
                  <a:lnTo>
                    <a:pt x="92" y="50"/>
                  </a:lnTo>
                  <a:lnTo>
                    <a:pt x="92" y="48"/>
                  </a:lnTo>
                  <a:lnTo>
                    <a:pt x="92" y="45"/>
                  </a:lnTo>
                  <a:lnTo>
                    <a:pt x="92" y="43"/>
                  </a:lnTo>
                  <a:lnTo>
                    <a:pt x="92" y="40"/>
                  </a:lnTo>
                  <a:lnTo>
                    <a:pt x="91" y="38"/>
                  </a:lnTo>
                  <a:lnTo>
                    <a:pt x="92" y="37"/>
                  </a:lnTo>
                  <a:lnTo>
                    <a:pt x="92" y="36"/>
                  </a:lnTo>
                  <a:lnTo>
                    <a:pt x="93" y="36"/>
                  </a:lnTo>
                  <a:lnTo>
                    <a:pt x="93" y="32"/>
                  </a:lnTo>
                  <a:lnTo>
                    <a:pt x="93" y="29"/>
                  </a:lnTo>
                  <a:lnTo>
                    <a:pt x="92" y="25"/>
                  </a:lnTo>
                  <a:lnTo>
                    <a:pt x="92" y="22"/>
                  </a:lnTo>
                  <a:lnTo>
                    <a:pt x="92" y="19"/>
                  </a:lnTo>
                  <a:lnTo>
                    <a:pt x="92" y="15"/>
                  </a:lnTo>
                  <a:lnTo>
                    <a:pt x="92" y="12"/>
                  </a:lnTo>
                  <a:lnTo>
                    <a:pt x="92" y="8"/>
                  </a:lnTo>
                </a:path>
              </a:pathLst>
            </a:custGeom>
            <a:solidFill>
              <a:srgbClr val="9494C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46" name="Freeform 115"/>
            <p:cNvSpPr>
              <a:spLocks/>
            </p:cNvSpPr>
            <p:nvPr/>
          </p:nvSpPr>
          <p:spPr bwMode="auto">
            <a:xfrm>
              <a:off x="3075" y="2009"/>
              <a:ext cx="47" cy="157"/>
            </a:xfrm>
            <a:custGeom>
              <a:avLst/>
              <a:gdLst>
                <a:gd name="T0" fmla="*/ 40 w 47"/>
                <a:gd name="T1" fmla="*/ 2 h 157"/>
                <a:gd name="T2" fmla="*/ 40 w 47"/>
                <a:gd name="T3" fmla="*/ 3 h 157"/>
                <a:gd name="T4" fmla="*/ 37 w 47"/>
                <a:gd name="T5" fmla="*/ 9 h 157"/>
                <a:gd name="T6" fmla="*/ 35 w 47"/>
                <a:gd name="T7" fmla="*/ 17 h 157"/>
                <a:gd name="T8" fmla="*/ 34 w 47"/>
                <a:gd name="T9" fmla="*/ 23 h 157"/>
                <a:gd name="T10" fmla="*/ 32 w 47"/>
                <a:gd name="T11" fmla="*/ 28 h 157"/>
                <a:gd name="T12" fmla="*/ 31 w 47"/>
                <a:gd name="T13" fmla="*/ 37 h 157"/>
                <a:gd name="T14" fmla="*/ 29 w 47"/>
                <a:gd name="T15" fmla="*/ 48 h 157"/>
                <a:gd name="T16" fmla="*/ 27 w 47"/>
                <a:gd name="T17" fmla="*/ 61 h 157"/>
                <a:gd name="T18" fmla="*/ 23 w 47"/>
                <a:gd name="T19" fmla="*/ 77 h 157"/>
                <a:gd name="T20" fmla="*/ 22 w 47"/>
                <a:gd name="T21" fmla="*/ 89 h 157"/>
                <a:gd name="T22" fmla="*/ 19 w 47"/>
                <a:gd name="T23" fmla="*/ 102 h 157"/>
                <a:gd name="T24" fmla="*/ 17 w 47"/>
                <a:gd name="T25" fmla="*/ 113 h 157"/>
                <a:gd name="T26" fmla="*/ 12 w 47"/>
                <a:gd name="T27" fmla="*/ 125 h 157"/>
                <a:gd name="T28" fmla="*/ 8 w 47"/>
                <a:gd name="T29" fmla="*/ 135 h 157"/>
                <a:gd name="T30" fmla="*/ 3 w 47"/>
                <a:gd name="T31" fmla="*/ 145 h 157"/>
                <a:gd name="T32" fmla="*/ 1 w 47"/>
                <a:gd name="T33" fmla="*/ 149 h 157"/>
                <a:gd name="T34" fmla="*/ 0 w 47"/>
                <a:gd name="T35" fmla="*/ 153 h 157"/>
                <a:gd name="T36" fmla="*/ 1 w 47"/>
                <a:gd name="T37" fmla="*/ 154 h 157"/>
                <a:gd name="T38" fmla="*/ 4 w 47"/>
                <a:gd name="T39" fmla="*/ 156 h 157"/>
                <a:gd name="T40" fmla="*/ 6 w 47"/>
                <a:gd name="T41" fmla="*/ 156 h 157"/>
                <a:gd name="T42" fmla="*/ 10 w 47"/>
                <a:gd name="T43" fmla="*/ 156 h 157"/>
                <a:gd name="T44" fmla="*/ 14 w 47"/>
                <a:gd name="T45" fmla="*/ 156 h 157"/>
                <a:gd name="T46" fmla="*/ 17 w 47"/>
                <a:gd name="T47" fmla="*/ 154 h 157"/>
                <a:gd name="T48" fmla="*/ 19 w 47"/>
                <a:gd name="T49" fmla="*/ 153 h 157"/>
                <a:gd name="T50" fmla="*/ 20 w 47"/>
                <a:gd name="T51" fmla="*/ 150 h 157"/>
                <a:gd name="T52" fmla="*/ 23 w 47"/>
                <a:gd name="T53" fmla="*/ 148 h 157"/>
                <a:gd name="T54" fmla="*/ 26 w 47"/>
                <a:gd name="T55" fmla="*/ 147 h 157"/>
                <a:gd name="T56" fmla="*/ 27 w 47"/>
                <a:gd name="T57" fmla="*/ 144 h 157"/>
                <a:gd name="T58" fmla="*/ 27 w 47"/>
                <a:gd name="T59" fmla="*/ 140 h 157"/>
                <a:gd name="T60" fmla="*/ 27 w 47"/>
                <a:gd name="T61" fmla="*/ 136 h 157"/>
                <a:gd name="T62" fmla="*/ 27 w 47"/>
                <a:gd name="T63" fmla="*/ 133 h 157"/>
                <a:gd name="T64" fmla="*/ 26 w 47"/>
                <a:gd name="T65" fmla="*/ 130 h 157"/>
                <a:gd name="T66" fmla="*/ 25 w 47"/>
                <a:gd name="T67" fmla="*/ 128 h 157"/>
                <a:gd name="T68" fmla="*/ 27 w 47"/>
                <a:gd name="T69" fmla="*/ 127 h 157"/>
                <a:gd name="T70" fmla="*/ 28 w 47"/>
                <a:gd name="T71" fmla="*/ 126 h 157"/>
                <a:gd name="T72" fmla="*/ 30 w 47"/>
                <a:gd name="T73" fmla="*/ 122 h 157"/>
                <a:gd name="T74" fmla="*/ 34 w 47"/>
                <a:gd name="T75" fmla="*/ 118 h 157"/>
                <a:gd name="T76" fmla="*/ 35 w 47"/>
                <a:gd name="T77" fmla="*/ 113 h 157"/>
                <a:gd name="T78" fmla="*/ 37 w 47"/>
                <a:gd name="T79" fmla="*/ 108 h 157"/>
                <a:gd name="T80" fmla="*/ 40 w 47"/>
                <a:gd name="T81" fmla="*/ 99 h 157"/>
                <a:gd name="T82" fmla="*/ 45 w 47"/>
                <a:gd name="T83" fmla="*/ 89 h 157"/>
                <a:gd name="T84" fmla="*/ 45 w 47"/>
                <a:gd name="T85" fmla="*/ 83 h 157"/>
                <a:gd name="T86" fmla="*/ 45 w 47"/>
                <a:gd name="T87" fmla="*/ 78 h 157"/>
                <a:gd name="T88" fmla="*/ 45 w 47"/>
                <a:gd name="T89" fmla="*/ 72 h 157"/>
                <a:gd name="T90" fmla="*/ 45 w 47"/>
                <a:gd name="T91" fmla="*/ 65 h 157"/>
                <a:gd name="T92" fmla="*/ 45 w 47"/>
                <a:gd name="T93" fmla="*/ 59 h 157"/>
                <a:gd name="T94" fmla="*/ 45 w 47"/>
                <a:gd name="T95" fmla="*/ 53 h 157"/>
                <a:gd name="T96" fmla="*/ 45 w 47"/>
                <a:gd name="T97" fmla="*/ 43 h 157"/>
                <a:gd name="T98" fmla="*/ 45 w 47"/>
                <a:gd name="T99" fmla="*/ 32 h 157"/>
                <a:gd name="T100" fmla="*/ 45 w 47"/>
                <a:gd name="T101" fmla="*/ 29 h 157"/>
                <a:gd name="T102" fmla="*/ 46 w 47"/>
                <a:gd name="T103" fmla="*/ 28 h 157"/>
                <a:gd name="T104" fmla="*/ 45 w 47"/>
                <a:gd name="T105" fmla="*/ 17 h 157"/>
                <a:gd name="T106" fmla="*/ 45 w 47"/>
                <a:gd name="T107" fmla="*/ 4 h 157"/>
                <a:gd name="T108" fmla="*/ 43 w 47"/>
                <a:gd name="T109" fmla="*/ 1 h 157"/>
                <a:gd name="T110" fmla="*/ 42 w 47"/>
                <a:gd name="T111" fmla="*/ 1 h 1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
                <a:gd name="T169" fmla="*/ 0 h 157"/>
                <a:gd name="T170" fmla="*/ 47 w 47"/>
                <a:gd name="T171" fmla="*/ 157 h 1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 h="157">
                  <a:moveTo>
                    <a:pt x="42" y="1"/>
                  </a:moveTo>
                  <a:lnTo>
                    <a:pt x="41" y="2"/>
                  </a:lnTo>
                  <a:lnTo>
                    <a:pt x="40" y="2"/>
                  </a:lnTo>
                  <a:lnTo>
                    <a:pt x="40" y="3"/>
                  </a:lnTo>
                  <a:lnTo>
                    <a:pt x="39" y="5"/>
                  </a:lnTo>
                  <a:lnTo>
                    <a:pt x="38" y="7"/>
                  </a:lnTo>
                  <a:lnTo>
                    <a:pt x="37" y="9"/>
                  </a:lnTo>
                  <a:lnTo>
                    <a:pt x="37" y="11"/>
                  </a:lnTo>
                  <a:lnTo>
                    <a:pt x="37" y="13"/>
                  </a:lnTo>
                  <a:lnTo>
                    <a:pt x="36" y="15"/>
                  </a:lnTo>
                  <a:lnTo>
                    <a:pt x="35" y="17"/>
                  </a:lnTo>
                  <a:lnTo>
                    <a:pt x="35" y="20"/>
                  </a:lnTo>
                  <a:lnTo>
                    <a:pt x="34" y="21"/>
                  </a:lnTo>
                  <a:lnTo>
                    <a:pt x="34" y="23"/>
                  </a:lnTo>
                  <a:lnTo>
                    <a:pt x="33" y="25"/>
                  </a:lnTo>
                  <a:lnTo>
                    <a:pt x="32" y="26"/>
                  </a:lnTo>
                  <a:lnTo>
                    <a:pt x="32" y="28"/>
                  </a:lnTo>
                  <a:lnTo>
                    <a:pt x="32" y="30"/>
                  </a:lnTo>
                  <a:lnTo>
                    <a:pt x="31" y="32"/>
                  </a:lnTo>
                  <a:lnTo>
                    <a:pt x="31" y="35"/>
                  </a:lnTo>
                  <a:lnTo>
                    <a:pt x="31" y="37"/>
                  </a:lnTo>
                  <a:lnTo>
                    <a:pt x="30" y="40"/>
                  </a:lnTo>
                  <a:lnTo>
                    <a:pt x="30" y="43"/>
                  </a:lnTo>
                  <a:lnTo>
                    <a:pt x="30" y="45"/>
                  </a:lnTo>
                  <a:lnTo>
                    <a:pt x="29" y="48"/>
                  </a:lnTo>
                  <a:lnTo>
                    <a:pt x="29" y="50"/>
                  </a:lnTo>
                  <a:lnTo>
                    <a:pt x="29" y="54"/>
                  </a:lnTo>
                  <a:lnTo>
                    <a:pt x="27" y="57"/>
                  </a:lnTo>
                  <a:lnTo>
                    <a:pt x="27" y="61"/>
                  </a:lnTo>
                  <a:lnTo>
                    <a:pt x="26" y="65"/>
                  </a:lnTo>
                  <a:lnTo>
                    <a:pt x="25" y="68"/>
                  </a:lnTo>
                  <a:lnTo>
                    <a:pt x="24" y="73"/>
                  </a:lnTo>
                  <a:lnTo>
                    <a:pt x="23" y="77"/>
                  </a:lnTo>
                  <a:lnTo>
                    <a:pt x="22" y="80"/>
                  </a:lnTo>
                  <a:lnTo>
                    <a:pt x="22" y="83"/>
                  </a:lnTo>
                  <a:lnTo>
                    <a:pt x="22" y="86"/>
                  </a:lnTo>
                  <a:lnTo>
                    <a:pt x="22" y="89"/>
                  </a:lnTo>
                  <a:lnTo>
                    <a:pt x="21" y="92"/>
                  </a:lnTo>
                  <a:lnTo>
                    <a:pt x="21" y="96"/>
                  </a:lnTo>
                  <a:lnTo>
                    <a:pt x="20" y="99"/>
                  </a:lnTo>
                  <a:lnTo>
                    <a:pt x="19" y="102"/>
                  </a:lnTo>
                  <a:lnTo>
                    <a:pt x="19" y="105"/>
                  </a:lnTo>
                  <a:lnTo>
                    <a:pt x="18" y="108"/>
                  </a:lnTo>
                  <a:lnTo>
                    <a:pt x="17" y="111"/>
                  </a:lnTo>
                  <a:lnTo>
                    <a:pt x="17" y="113"/>
                  </a:lnTo>
                  <a:lnTo>
                    <a:pt x="15" y="116"/>
                  </a:lnTo>
                  <a:lnTo>
                    <a:pt x="14" y="119"/>
                  </a:lnTo>
                  <a:lnTo>
                    <a:pt x="13" y="122"/>
                  </a:lnTo>
                  <a:lnTo>
                    <a:pt x="12" y="125"/>
                  </a:lnTo>
                  <a:lnTo>
                    <a:pt x="11" y="128"/>
                  </a:lnTo>
                  <a:lnTo>
                    <a:pt x="10" y="130"/>
                  </a:lnTo>
                  <a:lnTo>
                    <a:pt x="9" y="133"/>
                  </a:lnTo>
                  <a:lnTo>
                    <a:pt x="8" y="135"/>
                  </a:lnTo>
                  <a:lnTo>
                    <a:pt x="6" y="137"/>
                  </a:lnTo>
                  <a:lnTo>
                    <a:pt x="5" y="140"/>
                  </a:lnTo>
                  <a:lnTo>
                    <a:pt x="4" y="142"/>
                  </a:lnTo>
                  <a:lnTo>
                    <a:pt x="3" y="145"/>
                  </a:lnTo>
                  <a:lnTo>
                    <a:pt x="1" y="147"/>
                  </a:lnTo>
                  <a:lnTo>
                    <a:pt x="1" y="149"/>
                  </a:lnTo>
                  <a:lnTo>
                    <a:pt x="1" y="150"/>
                  </a:lnTo>
                  <a:lnTo>
                    <a:pt x="1" y="151"/>
                  </a:lnTo>
                  <a:lnTo>
                    <a:pt x="0" y="152"/>
                  </a:lnTo>
                  <a:lnTo>
                    <a:pt x="0" y="153"/>
                  </a:lnTo>
                  <a:lnTo>
                    <a:pt x="1" y="154"/>
                  </a:lnTo>
                  <a:lnTo>
                    <a:pt x="2" y="155"/>
                  </a:lnTo>
                  <a:lnTo>
                    <a:pt x="2" y="156"/>
                  </a:lnTo>
                  <a:lnTo>
                    <a:pt x="3" y="156"/>
                  </a:lnTo>
                  <a:lnTo>
                    <a:pt x="4" y="156"/>
                  </a:lnTo>
                  <a:lnTo>
                    <a:pt x="5" y="156"/>
                  </a:lnTo>
                  <a:lnTo>
                    <a:pt x="6" y="156"/>
                  </a:lnTo>
                  <a:lnTo>
                    <a:pt x="8" y="156"/>
                  </a:lnTo>
                  <a:lnTo>
                    <a:pt x="9" y="156"/>
                  </a:lnTo>
                  <a:lnTo>
                    <a:pt x="10" y="156"/>
                  </a:lnTo>
                  <a:lnTo>
                    <a:pt x="11" y="156"/>
                  </a:lnTo>
                  <a:lnTo>
                    <a:pt x="12" y="156"/>
                  </a:lnTo>
                  <a:lnTo>
                    <a:pt x="13" y="156"/>
                  </a:lnTo>
                  <a:lnTo>
                    <a:pt x="14" y="156"/>
                  </a:lnTo>
                  <a:lnTo>
                    <a:pt x="14" y="155"/>
                  </a:lnTo>
                  <a:lnTo>
                    <a:pt x="15" y="155"/>
                  </a:lnTo>
                  <a:lnTo>
                    <a:pt x="17" y="155"/>
                  </a:lnTo>
                  <a:lnTo>
                    <a:pt x="17" y="154"/>
                  </a:lnTo>
                  <a:lnTo>
                    <a:pt x="18" y="154"/>
                  </a:lnTo>
                  <a:lnTo>
                    <a:pt x="19" y="153"/>
                  </a:lnTo>
                  <a:lnTo>
                    <a:pt x="19" y="152"/>
                  </a:lnTo>
                  <a:lnTo>
                    <a:pt x="19" y="151"/>
                  </a:lnTo>
                  <a:lnTo>
                    <a:pt x="19" y="150"/>
                  </a:lnTo>
                  <a:lnTo>
                    <a:pt x="20" y="150"/>
                  </a:lnTo>
                  <a:lnTo>
                    <a:pt x="21" y="149"/>
                  </a:lnTo>
                  <a:lnTo>
                    <a:pt x="22" y="149"/>
                  </a:lnTo>
                  <a:lnTo>
                    <a:pt x="23" y="148"/>
                  </a:lnTo>
                  <a:lnTo>
                    <a:pt x="24" y="148"/>
                  </a:lnTo>
                  <a:lnTo>
                    <a:pt x="25" y="147"/>
                  </a:lnTo>
                  <a:lnTo>
                    <a:pt x="26" y="147"/>
                  </a:lnTo>
                  <a:lnTo>
                    <a:pt x="27" y="147"/>
                  </a:lnTo>
                  <a:lnTo>
                    <a:pt x="27" y="146"/>
                  </a:lnTo>
                  <a:lnTo>
                    <a:pt x="27" y="145"/>
                  </a:lnTo>
                  <a:lnTo>
                    <a:pt x="27" y="144"/>
                  </a:lnTo>
                  <a:lnTo>
                    <a:pt x="27" y="143"/>
                  </a:lnTo>
                  <a:lnTo>
                    <a:pt x="27" y="142"/>
                  </a:lnTo>
                  <a:lnTo>
                    <a:pt x="27" y="141"/>
                  </a:lnTo>
                  <a:lnTo>
                    <a:pt x="27" y="140"/>
                  </a:lnTo>
                  <a:lnTo>
                    <a:pt x="27" y="139"/>
                  </a:lnTo>
                  <a:lnTo>
                    <a:pt x="27" y="138"/>
                  </a:lnTo>
                  <a:lnTo>
                    <a:pt x="27" y="137"/>
                  </a:lnTo>
                  <a:lnTo>
                    <a:pt x="27" y="136"/>
                  </a:lnTo>
                  <a:lnTo>
                    <a:pt x="27" y="135"/>
                  </a:lnTo>
                  <a:lnTo>
                    <a:pt x="27" y="133"/>
                  </a:lnTo>
                  <a:lnTo>
                    <a:pt x="27" y="132"/>
                  </a:lnTo>
                  <a:lnTo>
                    <a:pt x="27" y="131"/>
                  </a:lnTo>
                  <a:lnTo>
                    <a:pt x="27" y="130"/>
                  </a:lnTo>
                  <a:lnTo>
                    <a:pt x="26" y="130"/>
                  </a:lnTo>
                  <a:lnTo>
                    <a:pt x="26" y="129"/>
                  </a:lnTo>
                  <a:lnTo>
                    <a:pt x="25" y="128"/>
                  </a:lnTo>
                  <a:lnTo>
                    <a:pt x="26" y="128"/>
                  </a:lnTo>
                  <a:lnTo>
                    <a:pt x="27" y="127"/>
                  </a:lnTo>
                  <a:lnTo>
                    <a:pt x="27" y="126"/>
                  </a:lnTo>
                  <a:lnTo>
                    <a:pt x="28" y="126"/>
                  </a:lnTo>
                  <a:lnTo>
                    <a:pt x="29" y="125"/>
                  </a:lnTo>
                  <a:lnTo>
                    <a:pt x="29" y="124"/>
                  </a:lnTo>
                  <a:lnTo>
                    <a:pt x="30" y="122"/>
                  </a:lnTo>
                  <a:lnTo>
                    <a:pt x="32" y="122"/>
                  </a:lnTo>
                  <a:lnTo>
                    <a:pt x="32" y="120"/>
                  </a:lnTo>
                  <a:lnTo>
                    <a:pt x="32" y="119"/>
                  </a:lnTo>
                  <a:lnTo>
                    <a:pt x="34" y="118"/>
                  </a:lnTo>
                  <a:lnTo>
                    <a:pt x="34" y="117"/>
                  </a:lnTo>
                  <a:lnTo>
                    <a:pt x="34" y="116"/>
                  </a:lnTo>
                  <a:lnTo>
                    <a:pt x="34" y="115"/>
                  </a:lnTo>
                  <a:lnTo>
                    <a:pt x="35" y="113"/>
                  </a:lnTo>
                  <a:lnTo>
                    <a:pt x="36" y="113"/>
                  </a:lnTo>
                  <a:lnTo>
                    <a:pt x="36" y="111"/>
                  </a:lnTo>
                  <a:lnTo>
                    <a:pt x="37" y="110"/>
                  </a:lnTo>
                  <a:lnTo>
                    <a:pt x="37" y="108"/>
                  </a:lnTo>
                  <a:lnTo>
                    <a:pt x="39" y="105"/>
                  </a:lnTo>
                  <a:lnTo>
                    <a:pt x="40" y="102"/>
                  </a:lnTo>
                  <a:lnTo>
                    <a:pt x="40" y="99"/>
                  </a:lnTo>
                  <a:lnTo>
                    <a:pt x="42" y="96"/>
                  </a:lnTo>
                  <a:lnTo>
                    <a:pt x="42" y="94"/>
                  </a:lnTo>
                  <a:lnTo>
                    <a:pt x="43" y="91"/>
                  </a:lnTo>
                  <a:lnTo>
                    <a:pt x="45" y="89"/>
                  </a:lnTo>
                  <a:lnTo>
                    <a:pt x="45" y="86"/>
                  </a:lnTo>
                  <a:lnTo>
                    <a:pt x="45" y="85"/>
                  </a:lnTo>
                  <a:lnTo>
                    <a:pt x="45" y="84"/>
                  </a:lnTo>
                  <a:lnTo>
                    <a:pt x="45" y="83"/>
                  </a:lnTo>
                  <a:lnTo>
                    <a:pt x="45" y="82"/>
                  </a:lnTo>
                  <a:lnTo>
                    <a:pt x="45" y="80"/>
                  </a:lnTo>
                  <a:lnTo>
                    <a:pt x="45" y="79"/>
                  </a:lnTo>
                  <a:lnTo>
                    <a:pt x="45" y="78"/>
                  </a:lnTo>
                  <a:lnTo>
                    <a:pt x="45" y="77"/>
                  </a:lnTo>
                  <a:lnTo>
                    <a:pt x="45" y="75"/>
                  </a:lnTo>
                  <a:lnTo>
                    <a:pt x="45" y="74"/>
                  </a:lnTo>
                  <a:lnTo>
                    <a:pt x="45" y="72"/>
                  </a:lnTo>
                  <a:lnTo>
                    <a:pt x="45" y="70"/>
                  </a:lnTo>
                  <a:lnTo>
                    <a:pt x="45" y="68"/>
                  </a:lnTo>
                  <a:lnTo>
                    <a:pt x="45" y="66"/>
                  </a:lnTo>
                  <a:lnTo>
                    <a:pt x="45" y="65"/>
                  </a:lnTo>
                  <a:lnTo>
                    <a:pt x="45" y="63"/>
                  </a:lnTo>
                  <a:lnTo>
                    <a:pt x="45" y="62"/>
                  </a:lnTo>
                  <a:lnTo>
                    <a:pt x="45" y="60"/>
                  </a:lnTo>
                  <a:lnTo>
                    <a:pt x="45" y="59"/>
                  </a:lnTo>
                  <a:lnTo>
                    <a:pt x="45" y="57"/>
                  </a:lnTo>
                  <a:lnTo>
                    <a:pt x="45" y="56"/>
                  </a:lnTo>
                  <a:lnTo>
                    <a:pt x="45" y="54"/>
                  </a:lnTo>
                  <a:lnTo>
                    <a:pt x="45" y="53"/>
                  </a:lnTo>
                  <a:lnTo>
                    <a:pt x="45" y="51"/>
                  </a:lnTo>
                  <a:lnTo>
                    <a:pt x="45" y="48"/>
                  </a:lnTo>
                  <a:lnTo>
                    <a:pt x="45" y="45"/>
                  </a:lnTo>
                  <a:lnTo>
                    <a:pt x="45" y="43"/>
                  </a:lnTo>
                  <a:lnTo>
                    <a:pt x="45" y="40"/>
                  </a:lnTo>
                  <a:lnTo>
                    <a:pt x="45" y="38"/>
                  </a:lnTo>
                  <a:lnTo>
                    <a:pt x="45" y="35"/>
                  </a:lnTo>
                  <a:lnTo>
                    <a:pt x="45" y="32"/>
                  </a:lnTo>
                  <a:lnTo>
                    <a:pt x="44" y="30"/>
                  </a:lnTo>
                  <a:lnTo>
                    <a:pt x="45" y="29"/>
                  </a:lnTo>
                  <a:lnTo>
                    <a:pt x="45" y="28"/>
                  </a:lnTo>
                  <a:lnTo>
                    <a:pt x="46" y="28"/>
                  </a:lnTo>
                  <a:lnTo>
                    <a:pt x="46" y="24"/>
                  </a:lnTo>
                  <a:lnTo>
                    <a:pt x="46" y="21"/>
                  </a:lnTo>
                  <a:lnTo>
                    <a:pt x="45" y="17"/>
                  </a:lnTo>
                  <a:lnTo>
                    <a:pt x="45" y="14"/>
                  </a:lnTo>
                  <a:lnTo>
                    <a:pt x="45" y="11"/>
                  </a:lnTo>
                  <a:lnTo>
                    <a:pt x="45" y="7"/>
                  </a:lnTo>
                  <a:lnTo>
                    <a:pt x="45" y="4"/>
                  </a:lnTo>
                  <a:lnTo>
                    <a:pt x="45" y="0"/>
                  </a:lnTo>
                  <a:lnTo>
                    <a:pt x="44" y="0"/>
                  </a:lnTo>
                  <a:lnTo>
                    <a:pt x="44" y="1"/>
                  </a:lnTo>
                  <a:lnTo>
                    <a:pt x="43" y="1"/>
                  </a:lnTo>
                  <a:lnTo>
                    <a:pt x="42" y="1"/>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47" name="Freeform 116"/>
            <p:cNvSpPr>
              <a:spLocks/>
            </p:cNvSpPr>
            <p:nvPr/>
          </p:nvSpPr>
          <p:spPr bwMode="auto">
            <a:xfrm>
              <a:off x="3042" y="2037"/>
              <a:ext cx="51" cy="72"/>
            </a:xfrm>
            <a:custGeom>
              <a:avLst/>
              <a:gdLst>
                <a:gd name="T0" fmla="*/ 45 w 51"/>
                <a:gd name="T1" fmla="*/ 19 h 72"/>
                <a:gd name="T2" fmla="*/ 47 w 51"/>
                <a:gd name="T3" fmla="*/ 32 h 72"/>
                <a:gd name="T4" fmla="*/ 50 w 51"/>
                <a:gd name="T5" fmla="*/ 51 h 72"/>
                <a:gd name="T6" fmla="*/ 50 w 51"/>
                <a:gd name="T7" fmla="*/ 65 h 72"/>
                <a:gd name="T8" fmla="*/ 49 w 51"/>
                <a:gd name="T9" fmla="*/ 68 h 72"/>
                <a:gd name="T10" fmla="*/ 34 w 51"/>
                <a:gd name="T11" fmla="*/ 70 h 72"/>
                <a:gd name="T12" fmla="*/ 26 w 51"/>
                <a:gd name="T13" fmla="*/ 71 h 72"/>
                <a:gd name="T14" fmla="*/ 16 w 51"/>
                <a:gd name="T15" fmla="*/ 70 h 72"/>
                <a:gd name="T16" fmla="*/ 6 w 51"/>
                <a:gd name="T17" fmla="*/ 68 h 72"/>
                <a:gd name="T18" fmla="*/ 5 w 51"/>
                <a:gd name="T19" fmla="*/ 48 h 72"/>
                <a:gd name="T20" fmla="*/ 2 w 51"/>
                <a:gd name="T21" fmla="*/ 28 h 72"/>
                <a:gd name="T22" fmla="*/ 2 w 51"/>
                <a:gd name="T23" fmla="*/ 16 h 72"/>
                <a:gd name="T24" fmla="*/ 0 w 51"/>
                <a:gd name="T25" fmla="*/ 14 h 72"/>
                <a:gd name="T26" fmla="*/ 1 w 51"/>
                <a:gd name="T27" fmla="*/ 0 h 72"/>
                <a:gd name="T28" fmla="*/ 9 w 51"/>
                <a:gd name="T29" fmla="*/ 3 h 72"/>
                <a:gd name="T30" fmla="*/ 26 w 51"/>
                <a:gd name="T31" fmla="*/ 7 h 72"/>
                <a:gd name="T32" fmla="*/ 38 w 51"/>
                <a:gd name="T33" fmla="*/ 5 h 72"/>
                <a:gd name="T34" fmla="*/ 47 w 51"/>
                <a:gd name="T35" fmla="*/ 3 h 72"/>
                <a:gd name="T36" fmla="*/ 47 w 51"/>
                <a:gd name="T37" fmla="*/ 13 h 72"/>
                <a:gd name="T38" fmla="*/ 48 w 51"/>
                <a:gd name="T39" fmla="*/ 19 h 72"/>
                <a:gd name="T40" fmla="*/ 45 w 51"/>
                <a:gd name="T41" fmla="*/ 19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72"/>
                <a:gd name="T65" fmla="*/ 51 w 51"/>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72">
                  <a:moveTo>
                    <a:pt x="45" y="19"/>
                  </a:moveTo>
                  <a:lnTo>
                    <a:pt x="47" y="32"/>
                  </a:lnTo>
                  <a:lnTo>
                    <a:pt x="50" y="51"/>
                  </a:lnTo>
                  <a:lnTo>
                    <a:pt x="50" y="65"/>
                  </a:lnTo>
                  <a:lnTo>
                    <a:pt x="49" y="68"/>
                  </a:lnTo>
                  <a:lnTo>
                    <a:pt x="34" y="70"/>
                  </a:lnTo>
                  <a:lnTo>
                    <a:pt x="26" y="71"/>
                  </a:lnTo>
                  <a:lnTo>
                    <a:pt x="16" y="70"/>
                  </a:lnTo>
                  <a:lnTo>
                    <a:pt x="6" y="68"/>
                  </a:lnTo>
                  <a:lnTo>
                    <a:pt x="5" y="48"/>
                  </a:lnTo>
                  <a:lnTo>
                    <a:pt x="2" y="28"/>
                  </a:lnTo>
                  <a:lnTo>
                    <a:pt x="2" y="16"/>
                  </a:lnTo>
                  <a:lnTo>
                    <a:pt x="0" y="14"/>
                  </a:lnTo>
                  <a:lnTo>
                    <a:pt x="1" y="0"/>
                  </a:lnTo>
                  <a:lnTo>
                    <a:pt x="9" y="3"/>
                  </a:lnTo>
                  <a:lnTo>
                    <a:pt x="26" y="7"/>
                  </a:lnTo>
                  <a:lnTo>
                    <a:pt x="38" y="5"/>
                  </a:lnTo>
                  <a:lnTo>
                    <a:pt x="47" y="3"/>
                  </a:lnTo>
                  <a:lnTo>
                    <a:pt x="47" y="13"/>
                  </a:lnTo>
                  <a:lnTo>
                    <a:pt x="48" y="19"/>
                  </a:lnTo>
                  <a:lnTo>
                    <a:pt x="45" y="19"/>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48" name="Freeform 117"/>
            <p:cNvSpPr>
              <a:spLocks/>
            </p:cNvSpPr>
            <p:nvPr/>
          </p:nvSpPr>
          <p:spPr bwMode="auto">
            <a:xfrm>
              <a:off x="3082" y="2252"/>
              <a:ext cx="17" cy="17"/>
            </a:xfrm>
            <a:custGeom>
              <a:avLst/>
              <a:gdLst>
                <a:gd name="T0" fmla="*/ 4 w 17"/>
                <a:gd name="T1" fmla="*/ 16 h 17"/>
                <a:gd name="T2" fmla="*/ 6 w 17"/>
                <a:gd name="T3" fmla="*/ 16 h 17"/>
                <a:gd name="T4" fmla="*/ 7 w 17"/>
                <a:gd name="T5" fmla="*/ 16 h 17"/>
                <a:gd name="T6" fmla="*/ 7 w 17"/>
                <a:gd name="T7" fmla="*/ 16 h 17"/>
                <a:gd name="T8" fmla="*/ 9 w 17"/>
                <a:gd name="T9" fmla="*/ 15 h 17"/>
                <a:gd name="T10" fmla="*/ 9 w 17"/>
                <a:gd name="T11" fmla="*/ 15 h 17"/>
                <a:gd name="T12" fmla="*/ 11 w 17"/>
                <a:gd name="T13" fmla="*/ 15 h 17"/>
                <a:gd name="T14" fmla="*/ 12 w 17"/>
                <a:gd name="T15" fmla="*/ 13 h 17"/>
                <a:gd name="T16" fmla="*/ 12 w 17"/>
                <a:gd name="T17" fmla="*/ 12 h 17"/>
                <a:gd name="T18" fmla="*/ 13 w 17"/>
                <a:gd name="T19" fmla="*/ 12 h 17"/>
                <a:gd name="T20" fmla="*/ 13 w 17"/>
                <a:gd name="T21" fmla="*/ 11 h 17"/>
                <a:gd name="T22" fmla="*/ 14 w 17"/>
                <a:gd name="T23" fmla="*/ 9 h 17"/>
                <a:gd name="T24" fmla="*/ 14 w 17"/>
                <a:gd name="T25" fmla="*/ 8 h 17"/>
                <a:gd name="T26" fmla="*/ 15 w 17"/>
                <a:gd name="T27" fmla="*/ 7 h 17"/>
                <a:gd name="T28" fmla="*/ 15 w 17"/>
                <a:gd name="T29" fmla="*/ 5 h 17"/>
                <a:gd name="T30" fmla="*/ 15 w 17"/>
                <a:gd name="T31" fmla="*/ 4 h 17"/>
                <a:gd name="T32" fmla="*/ 16 w 17"/>
                <a:gd name="T33" fmla="*/ 3 h 17"/>
                <a:gd name="T34" fmla="*/ 15 w 17"/>
                <a:gd name="T35" fmla="*/ 3 h 17"/>
                <a:gd name="T36" fmla="*/ 15 w 17"/>
                <a:gd name="T37" fmla="*/ 3 h 17"/>
                <a:gd name="T38" fmla="*/ 15 w 17"/>
                <a:gd name="T39" fmla="*/ 1 h 17"/>
                <a:gd name="T40" fmla="*/ 15 w 17"/>
                <a:gd name="T41" fmla="*/ 1 h 17"/>
                <a:gd name="T42" fmla="*/ 15 w 17"/>
                <a:gd name="T43" fmla="*/ 1 h 17"/>
                <a:gd name="T44" fmla="*/ 15 w 17"/>
                <a:gd name="T45" fmla="*/ 0 h 17"/>
                <a:gd name="T46" fmla="*/ 15 w 17"/>
                <a:gd name="T47" fmla="*/ 0 h 17"/>
                <a:gd name="T48" fmla="*/ 15 w 17"/>
                <a:gd name="T49" fmla="*/ 0 h 17"/>
                <a:gd name="T50" fmla="*/ 14 w 17"/>
                <a:gd name="T51" fmla="*/ 3 h 17"/>
                <a:gd name="T52" fmla="*/ 14 w 17"/>
                <a:gd name="T53" fmla="*/ 4 h 17"/>
                <a:gd name="T54" fmla="*/ 13 w 17"/>
                <a:gd name="T55" fmla="*/ 5 h 17"/>
                <a:gd name="T56" fmla="*/ 12 w 17"/>
                <a:gd name="T57" fmla="*/ 7 h 17"/>
                <a:gd name="T58" fmla="*/ 12 w 17"/>
                <a:gd name="T59" fmla="*/ 8 h 17"/>
                <a:gd name="T60" fmla="*/ 11 w 17"/>
                <a:gd name="T61" fmla="*/ 9 h 17"/>
                <a:gd name="T62" fmla="*/ 10 w 17"/>
                <a:gd name="T63" fmla="*/ 9 h 17"/>
                <a:gd name="T64" fmla="*/ 9 w 17"/>
                <a:gd name="T65" fmla="*/ 11 h 17"/>
                <a:gd name="T66" fmla="*/ 8 w 17"/>
                <a:gd name="T67" fmla="*/ 12 h 17"/>
                <a:gd name="T68" fmla="*/ 7 w 17"/>
                <a:gd name="T69" fmla="*/ 12 h 17"/>
                <a:gd name="T70" fmla="*/ 6 w 17"/>
                <a:gd name="T71" fmla="*/ 13 h 17"/>
                <a:gd name="T72" fmla="*/ 4 w 17"/>
                <a:gd name="T73" fmla="*/ 15 h 17"/>
                <a:gd name="T74" fmla="*/ 4 w 17"/>
                <a:gd name="T75" fmla="*/ 15 h 17"/>
                <a:gd name="T76" fmla="*/ 2 w 17"/>
                <a:gd name="T77" fmla="*/ 16 h 17"/>
                <a:gd name="T78" fmla="*/ 1 w 17"/>
                <a:gd name="T79" fmla="*/ 16 h 17"/>
                <a:gd name="T80" fmla="*/ 0 w 17"/>
                <a:gd name="T81" fmla="*/ 16 h 17"/>
                <a:gd name="T82" fmla="*/ 1 w 17"/>
                <a:gd name="T83" fmla="*/ 16 h 17"/>
                <a:gd name="T84" fmla="*/ 1 w 17"/>
                <a:gd name="T85" fmla="*/ 16 h 17"/>
                <a:gd name="T86" fmla="*/ 2 w 17"/>
                <a:gd name="T87" fmla="*/ 16 h 17"/>
                <a:gd name="T88" fmla="*/ 2 w 17"/>
                <a:gd name="T89" fmla="*/ 16 h 17"/>
                <a:gd name="T90" fmla="*/ 3 w 17"/>
                <a:gd name="T91" fmla="*/ 16 h 17"/>
                <a:gd name="T92" fmla="*/ 4 w 17"/>
                <a:gd name="T93" fmla="*/ 16 h 17"/>
                <a:gd name="T94" fmla="*/ 4 w 17"/>
                <a:gd name="T95" fmla="*/ 16 h 17"/>
                <a:gd name="T96" fmla="*/ 4 w 17"/>
                <a:gd name="T97" fmla="*/ 1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17"/>
                <a:gd name="T149" fmla="*/ 17 w 17"/>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17">
                  <a:moveTo>
                    <a:pt x="4" y="16"/>
                  </a:moveTo>
                  <a:lnTo>
                    <a:pt x="6" y="16"/>
                  </a:lnTo>
                  <a:lnTo>
                    <a:pt x="7" y="16"/>
                  </a:lnTo>
                  <a:lnTo>
                    <a:pt x="9" y="15"/>
                  </a:lnTo>
                  <a:lnTo>
                    <a:pt x="11" y="15"/>
                  </a:lnTo>
                  <a:lnTo>
                    <a:pt x="12" y="13"/>
                  </a:lnTo>
                  <a:lnTo>
                    <a:pt x="12" y="12"/>
                  </a:lnTo>
                  <a:lnTo>
                    <a:pt x="13" y="12"/>
                  </a:lnTo>
                  <a:lnTo>
                    <a:pt x="13" y="11"/>
                  </a:lnTo>
                  <a:lnTo>
                    <a:pt x="14" y="9"/>
                  </a:lnTo>
                  <a:lnTo>
                    <a:pt x="14" y="8"/>
                  </a:lnTo>
                  <a:lnTo>
                    <a:pt x="15" y="7"/>
                  </a:lnTo>
                  <a:lnTo>
                    <a:pt x="15" y="5"/>
                  </a:lnTo>
                  <a:lnTo>
                    <a:pt x="15" y="4"/>
                  </a:lnTo>
                  <a:lnTo>
                    <a:pt x="16" y="3"/>
                  </a:lnTo>
                  <a:lnTo>
                    <a:pt x="15" y="3"/>
                  </a:lnTo>
                  <a:lnTo>
                    <a:pt x="15" y="1"/>
                  </a:lnTo>
                  <a:lnTo>
                    <a:pt x="15" y="0"/>
                  </a:lnTo>
                  <a:lnTo>
                    <a:pt x="14" y="3"/>
                  </a:lnTo>
                  <a:lnTo>
                    <a:pt x="14" y="4"/>
                  </a:lnTo>
                  <a:lnTo>
                    <a:pt x="13" y="5"/>
                  </a:lnTo>
                  <a:lnTo>
                    <a:pt x="12" y="7"/>
                  </a:lnTo>
                  <a:lnTo>
                    <a:pt x="12" y="8"/>
                  </a:lnTo>
                  <a:lnTo>
                    <a:pt x="11" y="9"/>
                  </a:lnTo>
                  <a:lnTo>
                    <a:pt x="10" y="9"/>
                  </a:lnTo>
                  <a:lnTo>
                    <a:pt x="9" y="11"/>
                  </a:lnTo>
                  <a:lnTo>
                    <a:pt x="8" y="12"/>
                  </a:lnTo>
                  <a:lnTo>
                    <a:pt x="7" y="12"/>
                  </a:lnTo>
                  <a:lnTo>
                    <a:pt x="6" y="13"/>
                  </a:lnTo>
                  <a:lnTo>
                    <a:pt x="4" y="15"/>
                  </a:lnTo>
                  <a:lnTo>
                    <a:pt x="2" y="16"/>
                  </a:lnTo>
                  <a:lnTo>
                    <a:pt x="1" y="16"/>
                  </a:lnTo>
                  <a:lnTo>
                    <a:pt x="0" y="16"/>
                  </a:lnTo>
                  <a:lnTo>
                    <a:pt x="1" y="16"/>
                  </a:lnTo>
                  <a:lnTo>
                    <a:pt x="2" y="16"/>
                  </a:lnTo>
                  <a:lnTo>
                    <a:pt x="3" y="16"/>
                  </a:lnTo>
                  <a:lnTo>
                    <a:pt x="4" y="16"/>
                  </a:lnTo>
                </a:path>
              </a:pathLst>
            </a:custGeom>
            <a:solidFill>
              <a:srgbClr val="6666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49" name="Freeform 118"/>
            <p:cNvSpPr>
              <a:spLocks/>
            </p:cNvSpPr>
            <p:nvPr/>
          </p:nvSpPr>
          <p:spPr bwMode="auto">
            <a:xfrm>
              <a:off x="3095" y="2176"/>
              <a:ext cx="35" cy="23"/>
            </a:xfrm>
            <a:custGeom>
              <a:avLst/>
              <a:gdLst>
                <a:gd name="T0" fmla="*/ 33 w 35"/>
                <a:gd name="T1" fmla="*/ 22 h 23"/>
                <a:gd name="T2" fmla="*/ 28 w 35"/>
                <a:gd name="T3" fmla="*/ 20 h 23"/>
                <a:gd name="T4" fmla="*/ 24 w 35"/>
                <a:gd name="T5" fmla="*/ 18 h 23"/>
                <a:gd name="T6" fmla="*/ 20 w 35"/>
                <a:gd name="T7" fmla="*/ 16 h 23"/>
                <a:gd name="T8" fmla="*/ 16 w 35"/>
                <a:gd name="T9" fmla="*/ 14 h 23"/>
                <a:gd name="T10" fmla="*/ 13 w 35"/>
                <a:gd name="T11" fmla="*/ 13 h 23"/>
                <a:gd name="T12" fmla="*/ 10 w 35"/>
                <a:gd name="T13" fmla="*/ 10 h 23"/>
                <a:gd name="T14" fmla="*/ 7 w 35"/>
                <a:gd name="T15" fmla="*/ 8 h 23"/>
                <a:gd name="T16" fmla="*/ 5 w 35"/>
                <a:gd name="T17" fmla="*/ 6 h 23"/>
                <a:gd name="T18" fmla="*/ 4 w 35"/>
                <a:gd name="T19" fmla="*/ 5 h 23"/>
                <a:gd name="T20" fmla="*/ 2 w 35"/>
                <a:gd name="T21" fmla="*/ 3 h 23"/>
                <a:gd name="T22" fmla="*/ 1 w 35"/>
                <a:gd name="T23" fmla="*/ 1 h 23"/>
                <a:gd name="T24" fmla="*/ 0 w 35"/>
                <a:gd name="T25" fmla="*/ 2 h 23"/>
                <a:gd name="T26" fmla="*/ 1 w 35"/>
                <a:gd name="T27" fmla="*/ 3 h 23"/>
                <a:gd name="T28" fmla="*/ 1 w 35"/>
                <a:gd name="T29" fmla="*/ 6 h 23"/>
                <a:gd name="T30" fmla="*/ 1 w 35"/>
                <a:gd name="T31" fmla="*/ 7 h 23"/>
                <a:gd name="T32" fmla="*/ 2 w 35"/>
                <a:gd name="T33" fmla="*/ 9 h 23"/>
                <a:gd name="T34" fmla="*/ 1 w 35"/>
                <a:gd name="T35" fmla="*/ 9 h 23"/>
                <a:gd name="T36" fmla="*/ 1 w 35"/>
                <a:gd name="T37" fmla="*/ 9 h 23"/>
                <a:gd name="T38" fmla="*/ 1 w 35"/>
                <a:gd name="T39" fmla="*/ 10 h 23"/>
                <a:gd name="T40" fmla="*/ 1 w 35"/>
                <a:gd name="T41" fmla="*/ 10 h 23"/>
                <a:gd name="T42" fmla="*/ 4 w 35"/>
                <a:gd name="T43" fmla="*/ 11 h 23"/>
                <a:gd name="T44" fmla="*/ 5 w 35"/>
                <a:gd name="T45" fmla="*/ 11 h 23"/>
                <a:gd name="T46" fmla="*/ 7 w 35"/>
                <a:gd name="T47" fmla="*/ 11 h 23"/>
                <a:gd name="T48" fmla="*/ 9 w 35"/>
                <a:gd name="T49" fmla="*/ 12 h 23"/>
                <a:gd name="T50" fmla="*/ 12 w 35"/>
                <a:gd name="T51" fmla="*/ 14 h 23"/>
                <a:gd name="T52" fmla="*/ 15 w 35"/>
                <a:gd name="T53" fmla="*/ 16 h 23"/>
                <a:gd name="T54" fmla="*/ 18 w 35"/>
                <a:gd name="T55" fmla="*/ 17 h 23"/>
                <a:gd name="T56" fmla="*/ 21 w 35"/>
                <a:gd name="T57" fmla="*/ 19 h 23"/>
                <a:gd name="T58" fmla="*/ 25 w 35"/>
                <a:gd name="T59" fmla="*/ 20 h 23"/>
                <a:gd name="T60" fmla="*/ 28 w 35"/>
                <a:gd name="T61" fmla="*/ 21 h 23"/>
                <a:gd name="T62" fmla="*/ 33 w 35"/>
                <a:gd name="T63" fmla="*/ 22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23"/>
                <a:gd name="T98" fmla="*/ 35 w 35"/>
                <a:gd name="T99" fmla="*/ 23 h 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23">
                  <a:moveTo>
                    <a:pt x="34" y="22"/>
                  </a:moveTo>
                  <a:lnTo>
                    <a:pt x="33" y="22"/>
                  </a:lnTo>
                  <a:lnTo>
                    <a:pt x="30" y="21"/>
                  </a:lnTo>
                  <a:lnTo>
                    <a:pt x="28" y="20"/>
                  </a:lnTo>
                  <a:lnTo>
                    <a:pt x="26" y="19"/>
                  </a:lnTo>
                  <a:lnTo>
                    <a:pt x="24" y="18"/>
                  </a:lnTo>
                  <a:lnTo>
                    <a:pt x="22" y="17"/>
                  </a:lnTo>
                  <a:lnTo>
                    <a:pt x="20" y="16"/>
                  </a:lnTo>
                  <a:lnTo>
                    <a:pt x="18" y="16"/>
                  </a:lnTo>
                  <a:lnTo>
                    <a:pt x="16" y="14"/>
                  </a:lnTo>
                  <a:lnTo>
                    <a:pt x="15" y="13"/>
                  </a:lnTo>
                  <a:lnTo>
                    <a:pt x="13" y="13"/>
                  </a:lnTo>
                  <a:lnTo>
                    <a:pt x="11" y="12"/>
                  </a:lnTo>
                  <a:lnTo>
                    <a:pt x="10" y="10"/>
                  </a:lnTo>
                  <a:lnTo>
                    <a:pt x="8" y="9"/>
                  </a:lnTo>
                  <a:lnTo>
                    <a:pt x="7" y="8"/>
                  </a:lnTo>
                  <a:lnTo>
                    <a:pt x="5" y="7"/>
                  </a:lnTo>
                  <a:lnTo>
                    <a:pt x="5" y="6"/>
                  </a:lnTo>
                  <a:lnTo>
                    <a:pt x="4" y="6"/>
                  </a:lnTo>
                  <a:lnTo>
                    <a:pt x="4" y="5"/>
                  </a:lnTo>
                  <a:lnTo>
                    <a:pt x="3" y="4"/>
                  </a:lnTo>
                  <a:lnTo>
                    <a:pt x="2" y="3"/>
                  </a:lnTo>
                  <a:lnTo>
                    <a:pt x="1" y="3"/>
                  </a:lnTo>
                  <a:lnTo>
                    <a:pt x="1" y="1"/>
                  </a:lnTo>
                  <a:lnTo>
                    <a:pt x="0" y="0"/>
                  </a:lnTo>
                  <a:lnTo>
                    <a:pt x="0" y="2"/>
                  </a:lnTo>
                  <a:lnTo>
                    <a:pt x="1" y="3"/>
                  </a:lnTo>
                  <a:lnTo>
                    <a:pt x="1" y="5"/>
                  </a:lnTo>
                  <a:lnTo>
                    <a:pt x="1" y="6"/>
                  </a:lnTo>
                  <a:lnTo>
                    <a:pt x="1" y="7"/>
                  </a:lnTo>
                  <a:lnTo>
                    <a:pt x="2" y="8"/>
                  </a:lnTo>
                  <a:lnTo>
                    <a:pt x="2" y="9"/>
                  </a:lnTo>
                  <a:lnTo>
                    <a:pt x="1" y="9"/>
                  </a:lnTo>
                  <a:lnTo>
                    <a:pt x="1" y="10"/>
                  </a:lnTo>
                  <a:lnTo>
                    <a:pt x="3" y="10"/>
                  </a:lnTo>
                  <a:lnTo>
                    <a:pt x="4" y="11"/>
                  </a:lnTo>
                  <a:lnTo>
                    <a:pt x="5" y="11"/>
                  </a:lnTo>
                  <a:lnTo>
                    <a:pt x="6" y="11"/>
                  </a:lnTo>
                  <a:lnTo>
                    <a:pt x="7" y="11"/>
                  </a:lnTo>
                  <a:lnTo>
                    <a:pt x="8" y="11"/>
                  </a:lnTo>
                  <a:lnTo>
                    <a:pt x="9" y="12"/>
                  </a:lnTo>
                  <a:lnTo>
                    <a:pt x="11" y="13"/>
                  </a:lnTo>
                  <a:lnTo>
                    <a:pt x="12" y="14"/>
                  </a:lnTo>
                  <a:lnTo>
                    <a:pt x="13" y="15"/>
                  </a:lnTo>
                  <a:lnTo>
                    <a:pt x="15" y="16"/>
                  </a:lnTo>
                  <a:lnTo>
                    <a:pt x="16" y="16"/>
                  </a:lnTo>
                  <a:lnTo>
                    <a:pt x="18" y="17"/>
                  </a:lnTo>
                  <a:lnTo>
                    <a:pt x="19" y="18"/>
                  </a:lnTo>
                  <a:lnTo>
                    <a:pt x="21" y="19"/>
                  </a:lnTo>
                  <a:lnTo>
                    <a:pt x="23" y="19"/>
                  </a:lnTo>
                  <a:lnTo>
                    <a:pt x="25" y="20"/>
                  </a:lnTo>
                  <a:lnTo>
                    <a:pt x="26" y="20"/>
                  </a:lnTo>
                  <a:lnTo>
                    <a:pt x="28" y="21"/>
                  </a:lnTo>
                  <a:lnTo>
                    <a:pt x="30" y="22"/>
                  </a:lnTo>
                  <a:lnTo>
                    <a:pt x="33" y="22"/>
                  </a:lnTo>
                  <a:lnTo>
                    <a:pt x="34" y="22"/>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50" name="Freeform 119"/>
            <p:cNvSpPr>
              <a:spLocks/>
            </p:cNvSpPr>
            <p:nvPr/>
          </p:nvSpPr>
          <p:spPr bwMode="auto">
            <a:xfrm>
              <a:off x="3082" y="2254"/>
              <a:ext cx="17" cy="17"/>
            </a:xfrm>
            <a:custGeom>
              <a:avLst/>
              <a:gdLst>
                <a:gd name="T0" fmla="*/ 4 w 17"/>
                <a:gd name="T1" fmla="*/ 14 h 17"/>
                <a:gd name="T2" fmla="*/ 5 w 17"/>
                <a:gd name="T3" fmla="*/ 14 h 17"/>
                <a:gd name="T4" fmla="*/ 6 w 17"/>
                <a:gd name="T5" fmla="*/ 14 h 17"/>
                <a:gd name="T6" fmla="*/ 7 w 17"/>
                <a:gd name="T7" fmla="*/ 14 h 17"/>
                <a:gd name="T8" fmla="*/ 8 w 17"/>
                <a:gd name="T9" fmla="*/ 14 h 17"/>
                <a:gd name="T10" fmla="*/ 9 w 17"/>
                <a:gd name="T11" fmla="*/ 14 h 17"/>
                <a:gd name="T12" fmla="*/ 10 w 17"/>
                <a:gd name="T13" fmla="*/ 13 h 17"/>
                <a:gd name="T14" fmla="*/ 11 w 17"/>
                <a:gd name="T15" fmla="*/ 13 h 17"/>
                <a:gd name="T16" fmla="*/ 12 w 17"/>
                <a:gd name="T17" fmla="*/ 11 h 17"/>
                <a:gd name="T18" fmla="*/ 12 w 17"/>
                <a:gd name="T19" fmla="*/ 11 h 17"/>
                <a:gd name="T20" fmla="*/ 13 w 17"/>
                <a:gd name="T21" fmla="*/ 10 h 17"/>
                <a:gd name="T22" fmla="*/ 13 w 17"/>
                <a:gd name="T23" fmla="*/ 10 h 17"/>
                <a:gd name="T24" fmla="*/ 14 w 17"/>
                <a:gd name="T25" fmla="*/ 10 h 17"/>
                <a:gd name="T26" fmla="*/ 14 w 17"/>
                <a:gd name="T27" fmla="*/ 8 h 17"/>
                <a:gd name="T28" fmla="*/ 15 w 17"/>
                <a:gd name="T29" fmla="*/ 8 h 17"/>
                <a:gd name="T30" fmla="*/ 15 w 17"/>
                <a:gd name="T31" fmla="*/ 7 h 17"/>
                <a:gd name="T32" fmla="*/ 16 w 17"/>
                <a:gd name="T33" fmla="*/ 6 h 17"/>
                <a:gd name="T34" fmla="*/ 16 w 17"/>
                <a:gd name="T35" fmla="*/ 4 h 17"/>
                <a:gd name="T36" fmla="*/ 16 w 17"/>
                <a:gd name="T37" fmla="*/ 4 h 17"/>
                <a:gd name="T38" fmla="*/ 16 w 17"/>
                <a:gd name="T39" fmla="*/ 3 h 17"/>
                <a:gd name="T40" fmla="*/ 16 w 17"/>
                <a:gd name="T41" fmla="*/ 3 h 17"/>
                <a:gd name="T42" fmla="*/ 16 w 17"/>
                <a:gd name="T43" fmla="*/ 1 h 17"/>
                <a:gd name="T44" fmla="*/ 16 w 17"/>
                <a:gd name="T45" fmla="*/ 1 h 17"/>
                <a:gd name="T46" fmla="*/ 16 w 17"/>
                <a:gd name="T47" fmla="*/ 0 h 17"/>
                <a:gd name="T48" fmla="*/ 16 w 17"/>
                <a:gd name="T49" fmla="*/ 0 h 17"/>
                <a:gd name="T50" fmla="*/ 15 w 17"/>
                <a:gd name="T51" fmla="*/ 1 h 17"/>
                <a:gd name="T52" fmla="*/ 15 w 17"/>
                <a:gd name="T53" fmla="*/ 3 h 17"/>
                <a:gd name="T54" fmla="*/ 14 w 17"/>
                <a:gd name="T55" fmla="*/ 4 h 17"/>
                <a:gd name="T56" fmla="*/ 13 w 17"/>
                <a:gd name="T57" fmla="*/ 6 h 17"/>
                <a:gd name="T58" fmla="*/ 12 w 17"/>
                <a:gd name="T59" fmla="*/ 7 h 17"/>
                <a:gd name="T60" fmla="*/ 11 w 17"/>
                <a:gd name="T61" fmla="*/ 8 h 17"/>
                <a:gd name="T62" fmla="*/ 10 w 17"/>
                <a:gd name="T63" fmla="*/ 10 h 17"/>
                <a:gd name="T64" fmla="*/ 10 w 17"/>
                <a:gd name="T65" fmla="*/ 10 h 17"/>
                <a:gd name="T66" fmla="*/ 8 w 17"/>
                <a:gd name="T67" fmla="*/ 11 h 17"/>
                <a:gd name="T68" fmla="*/ 7 w 17"/>
                <a:gd name="T69" fmla="*/ 11 h 17"/>
                <a:gd name="T70" fmla="*/ 6 w 17"/>
                <a:gd name="T71" fmla="*/ 13 h 17"/>
                <a:gd name="T72" fmla="*/ 4 w 17"/>
                <a:gd name="T73" fmla="*/ 13 h 17"/>
                <a:gd name="T74" fmla="*/ 3 w 17"/>
                <a:gd name="T75" fmla="*/ 14 h 17"/>
                <a:gd name="T76" fmla="*/ 2 w 17"/>
                <a:gd name="T77" fmla="*/ 14 h 17"/>
                <a:gd name="T78" fmla="*/ 1 w 17"/>
                <a:gd name="T79" fmla="*/ 14 h 17"/>
                <a:gd name="T80" fmla="*/ 0 w 17"/>
                <a:gd name="T81" fmla="*/ 16 h 17"/>
                <a:gd name="T82" fmla="*/ 0 w 17"/>
                <a:gd name="T83" fmla="*/ 16 h 17"/>
                <a:gd name="T84" fmla="*/ 1 w 17"/>
                <a:gd name="T85" fmla="*/ 16 h 17"/>
                <a:gd name="T86" fmla="*/ 1 w 17"/>
                <a:gd name="T87" fmla="*/ 16 h 17"/>
                <a:gd name="T88" fmla="*/ 2 w 17"/>
                <a:gd name="T89" fmla="*/ 16 h 17"/>
                <a:gd name="T90" fmla="*/ 2 w 17"/>
                <a:gd name="T91" fmla="*/ 16 h 17"/>
                <a:gd name="T92" fmla="*/ 3 w 17"/>
                <a:gd name="T93" fmla="*/ 14 h 17"/>
                <a:gd name="T94" fmla="*/ 4 w 17"/>
                <a:gd name="T95" fmla="*/ 14 h 17"/>
                <a:gd name="T96" fmla="*/ 4 w 17"/>
                <a:gd name="T97" fmla="*/ 14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17"/>
                <a:gd name="T149" fmla="*/ 17 w 17"/>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17">
                  <a:moveTo>
                    <a:pt x="4" y="14"/>
                  </a:moveTo>
                  <a:lnTo>
                    <a:pt x="5" y="14"/>
                  </a:lnTo>
                  <a:lnTo>
                    <a:pt x="6" y="14"/>
                  </a:lnTo>
                  <a:lnTo>
                    <a:pt x="7" y="14"/>
                  </a:lnTo>
                  <a:lnTo>
                    <a:pt x="8" y="14"/>
                  </a:lnTo>
                  <a:lnTo>
                    <a:pt x="9" y="14"/>
                  </a:lnTo>
                  <a:lnTo>
                    <a:pt x="10" y="13"/>
                  </a:lnTo>
                  <a:lnTo>
                    <a:pt x="11" y="13"/>
                  </a:lnTo>
                  <a:lnTo>
                    <a:pt x="12" y="11"/>
                  </a:lnTo>
                  <a:lnTo>
                    <a:pt x="13" y="10"/>
                  </a:lnTo>
                  <a:lnTo>
                    <a:pt x="14" y="10"/>
                  </a:lnTo>
                  <a:lnTo>
                    <a:pt x="14" y="8"/>
                  </a:lnTo>
                  <a:lnTo>
                    <a:pt x="15" y="8"/>
                  </a:lnTo>
                  <a:lnTo>
                    <a:pt x="15" y="7"/>
                  </a:lnTo>
                  <a:lnTo>
                    <a:pt x="16" y="6"/>
                  </a:lnTo>
                  <a:lnTo>
                    <a:pt x="16" y="4"/>
                  </a:lnTo>
                  <a:lnTo>
                    <a:pt x="16" y="3"/>
                  </a:lnTo>
                  <a:lnTo>
                    <a:pt x="16" y="1"/>
                  </a:lnTo>
                  <a:lnTo>
                    <a:pt x="16" y="0"/>
                  </a:lnTo>
                  <a:lnTo>
                    <a:pt x="15" y="1"/>
                  </a:lnTo>
                  <a:lnTo>
                    <a:pt x="15" y="3"/>
                  </a:lnTo>
                  <a:lnTo>
                    <a:pt x="14" y="4"/>
                  </a:lnTo>
                  <a:lnTo>
                    <a:pt x="13" y="6"/>
                  </a:lnTo>
                  <a:lnTo>
                    <a:pt x="12" y="7"/>
                  </a:lnTo>
                  <a:lnTo>
                    <a:pt x="11" y="8"/>
                  </a:lnTo>
                  <a:lnTo>
                    <a:pt x="10" y="10"/>
                  </a:lnTo>
                  <a:lnTo>
                    <a:pt x="8" y="11"/>
                  </a:lnTo>
                  <a:lnTo>
                    <a:pt x="7" y="11"/>
                  </a:lnTo>
                  <a:lnTo>
                    <a:pt x="6" y="13"/>
                  </a:lnTo>
                  <a:lnTo>
                    <a:pt x="4" y="13"/>
                  </a:lnTo>
                  <a:lnTo>
                    <a:pt x="3" y="14"/>
                  </a:lnTo>
                  <a:lnTo>
                    <a:pt x="2" y="14"/>
                  </a:lnTo>
                  <a:lnTo>
                    <a:pt x="1" y="14"/>
                  </a:lnTo>
                  <a:lnTo>
                    <a:pt x="0" y="16"/>
                  </a:lnTo>
                  <a:lnTo>
                    <a:pt x="1" y="16"/>
                  </a:lnTo>
                  <a:lnTo>
                    <a:pt x="2" y="16"/>
                  </a:lnTo>
                  <a:lnTo>
                    <a:pt x="3" y="14"/>
                  </a:lnTo>
                  <a:lnTo>
                    <a:pt x="4" y="14"/>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51" name="Freeform 120"/>
            <p:cNvSpPr>
              <a:spLocks/>
            </p:cNvSpPr>
            <p:nvPr/>
          </p:nvSpPr>
          <p:spPr bwMode="auto">
            <a:xfrm>
              <a:off x="3077" y="2250"/>
              <a:ext cx="17" cy="17"/>
            </a:xfrm>
            <a:custGeom>
              <a:avLst/>
              <a:gdLst>
                <a:gd name="T0" fmla="*/ 3 w 17"/>
                <a:gd name="T1" fmla="*/ 16 h 17"/>
                <a:gd name="T2" fmla="*/ 5 w 17"/>
                <a:gd name="T3" fmla="*/ 12 h 17"/>
                <a:gd name="T4" fmla="*/ 7 w 17"/>
                <a:gd name="T5" fmla="*/ 12 h 17"/>
                <a:gd name="T6" fmla="*/ 9 w 17"/>
                <a:gd name="T7" fmla="*/ 9 h 17"/>
                <a:gd name="T8" fmla="*/ 9 w 17"/>
                <a:gd name="T9" fmla="*/ 6 h 17"/>
                <a:gd name="T10" fmla="*/ 11 w 17"/>
                <a:gd name="T11" fmla="*/ 6 h 17"/>
                <a:gd name="T12" fmla="*/ 12 w 17"/>
                <a:gd name="T13" fmla="*/ 3 h 17"/>
                <a:gd name="T14" fmla="*/ 14 w 17"/>
                <a:gd name="T15" fmla="*/ 3 h 17"/>
                <a:gd name="T16" fmla="*/ 16 w 17"/>
                <a:gd name="T17" fmla="*/ 0 h 17"/>
                <a:gd name="T18" fmla="*/ 14 w 17"/>
                <a:gd name="T19" fmla="*/ 0 h 17"/>
                <a:gd name="T20" fmla="*/ 14 w 17"/>
                <a:gd name="T21" fmla="*/ 0 h 17"/>
                <a:gd name="T22" fmla="*/ 14 w 17"/>
                <a:gd name="T23" fmla="*/ 0 h 17"/>
                <a:gd name="T24" fmla="*/ 12 w 17"/>
                <a:gd name="T25" fmla="*/ 0 h 17"/>
                <a:gd name="T26" fmla="*/ 11 w 17"/>
                <a:gd name="T27" fmla="*/ 0 h 17"/>
                <a:gd name="T28" fmla="*/ 11 w 17"/>
                <a:gd name="T29" fmla="*/ 0 h 17"/>
                <a:gd name="T30" fmla="*/ 9 w 17"/>
                <a:gd name="T31" fmla="*/ 0 h 17"/>
                <a:gd name="T32" fmla="*/ 9 w 17"/>
                <a:gd name="T33" fmla="*/ 0 h 17"/>
                <a:gd name="T34" fmla="*/ 7 w 17"/>
                <a:gd name="T35" fmla="*/ 0 h 17"/>
                <a:gd name="T36" fmla="*/ 5 w 17"/>
                <a:gd name="T37" fmla="*/ 0 h 17"/>
                <a:gd name="T38" fmla="*/ 3 w 17"/>
                <a:gd name="T39" fmla="*/ 3 h 17"/>
                <a:gd name="T40" fmla="*/ 2 w 17"/>
                <a:gd name="T41" fmla="*/ 3 h 17"/>
                <a:gd name="T42" fmla="*/ 0 w 17"/>
                <a:gd name="T43" fmla="*/ 6 h 17"/>
                <a:gd name="T44" fmla="*/ 0 w 17"/>
                <a:gd name="T45" fmla="*/ 9 h 17"/>
                <a:gd name="T46" fmla="*/ 0 w 17"/>
                <a:gd name="T47" fmla="*/ 12 h 17"/>
                <a:gd name="T48" fmla="*/ 0 w 17"/>
                <a:gd name="T49" fmla="*/ 16 h 17"/>
                <a:gd name="T50" fmla="*/ 0 w 17"/>
                <a:gd name="T51" fmla="*/ 16 h 17"/>
                <a:gd name="T52" fmla="*/ 0 w 17"/>
                <a:gd name="T53" fmla="*/ 16 h 17"/>
                <a:gd name="T54" fmla="*/ 2 w 17"/>
                <a:gd name="T55" fmla="*/ 16 h 17"/>
                <a:gd name="T56" fmla="*/ 2 w 17"/>
                <a:gd name="T57" fmla="*/ 16 h 17"/>
                <a:gd name="T58" fmla="*/ 2 w 17"/>
                <a:gd name="T59" fmla="*/ 16 h 17"/>
                <a:gd name="T60" fmla="*/ 2 w 17"/>
                <a:gd name="T61" fmla="*/ 16 h 17"/>
                <a:gd name="T62" fmla="*/ 3 w 17"/>
                <a:gd name="T63" fmla="*/ 16 h 17"/>
                <a:gd name="T64" fmla="*/ 3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3" y="16"/>
                  </a:moveTo>
                  <a:lnTo>
                    <a:pt x="5" y="12"/>
                  </a:lnTo>
                  <a:lnTo>
                    <a:pt x="7" y="12"/>
                  </a:lnTo>
                  <a:lnTo>
                    <a:pt x="9" y="9"/>
                  </a:lnTo>
                  <a:lnTo>
                    <a:pt x="9" y="6"/>
                  </a:lnTo>
                  <a:lnTo>
                    <a:pt x="11" y="6"/>
                  </a:lnTo>
                  <a:lnTo>
                    <a:pt x="12" y="3"/>
                  </a:lnTo>
                  <a:lnTo>
                    <a:pt x="14" y="3"/>
                  </a:lnTo>
                  <a:lnTo>
                    <a:pt x="16" y="0"/>
                  </a:lnTo>
                  <a:lnTo>
                    <a:pt x="14" y="0"/>
                  </a:lnTo>
                  <a:lnTo>
                    <a:pt x="12" y="0"/>
                  </a:lnTo>
                  <a:lnTo>
                    <a:pt x="11" y="0"/>
                  </a:lnTo>
                  <a:lnTo>
                    <a:pt x="9" y="0"/>
                  </a:lnTo>
                  <a:lnTo>
                    <a:pt x="7" y="0"/>
                  </a:lnTo>
                  <a:lnTo>
                    <a:pt x="5" y="0"/>
                  </a:lnTo>
                  <a:lnTo>
                    <a:pt x="3" y="3"/>
                  </a:lnTo>
                  <a:lnTo>
                    <a:pt x="2" y="3"/>
                  </a:lnTo>
                  <a:lnTo>
                    <a:pt x="0" y="6"/>
                  </a:lnTo>
                  <a:lnTo>
                    <a:pt x="0" y="9"/>
                  </a:lnTo>
                  <a:lnTo>
                    <a:pt x="0" y="12"/>
                  </a:lnTo>
                  <a:lnTo>
                    <a:pt x="0" y="16"/>
                  </a:lnTo>
                  <a:lnTo>
                    <a:pt x="2" y="16"/>
                  </a:lnTo>
                  <a:lnTo>
                    <a:pt x="3"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52" name="Freeform 121"/>
            <p:cNvSpPr>
              <a:spLocks/>
            </p:cNvSpPr>
            <p:nvPr/>
          </p:nvSpPr>
          <p:spPr bwMode="auto">
            <a:xfrm>
              <a:off x="3192" y="2221"/>
              <a:ext cx="17" cy="17"/>
            </a:xfrm>
            <a:custGeom>
              <a:avLst/>
              <a:gdLst>
                <a:gd name="T0" fmla="*/ 9 w 17"/>
                <a:gd name="T1" fmla="*/ 16 h 17"/>
                <a:gd name="T2" fmla="*/ 16 w 17"/>
                <a:gd name="T3" fmla="*/ 5 h 17"/>
                <a:gd name="T4" fmla="*/ 16 w 17"/>
                <a:gd name="T5" fmla="*/ 0 h 17"/>
                <a:gd name="T6" fmla="*/ 0 w 17"/>
                <a:gd name="T7" fmla="*/ 1 h 17"/>
                <a:gd name="T8" fmla="*/ 0 w 17"/>
                <a:gd name="T9" fmla="*/ 5 h 17"/>
                <a:gd name="T10" fmla="*/ 6 w 17"/>
                <a:gd name="T11" fmla="*/ 16 h 17"/>
                <a:gd name="T12" fmla="*/ 9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9" y="16"/>
                  </a:moveTo>
                  <a:lnTo>
                    <a:pt x="16" y="5"/>
                  </a:lnTo>
                  <a:lnTo>
                    <a:pt x="16" y="0"/>
                  </a:lnTo>
                  <a:lnTo>
                    <a:pt x="0" y="1"/>
                  </a:lnTo>
                  <a:lnTo>
                    <a:pt x="0" y="5"/>
                  </a:lnTo>
                  <a:lnTo>
                    <a:pt x="6" y="16"/>
                  </a:lnTo>
                  <a:lnTo>
                    <a:pt x="9" y="16"/>
                  </a:lnTo>
                </a:path>
              </a:pathLst>
            </a:custGeom>
            <a:solidFill>
              <a:srgbClr val="33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53" name="Freeform 122"/>
            <p:cNvSpPr>
              <a:spLocks/>
            </p:cNvSpPr>
            <p:nvPr/>
          </p:nvSpPr>
          <p:spPr bwMode="auto">
            <a:xfrm>
              <a:off x="3183" y="1906"/>
              <a:ext cx="40" cy="33"/>
            </a:xfrm>
            <a:custGeom>
              <a:avLst/>
              <a:gdLst>
                <a:gd name="T0" fmla="*/ 24 w 40"/>
                <a:gd name="T1" fmla="*/ 20 h 33"/>
                <a:gd name="T2" fmla="*/ 39 w 40"/>
                <a:gd name="T3" fmla="*/ 9 h 33"/>
                <a:gd name="T4" fmla="*/ 35 w 40"/>
                <a:gd name="T5" fmla="*/ 0 h 33"/>
                <a:gd name="T6" fmla="*/ 26 w 40"/>
                <a:gd name="T7" fmla="*/ 4 h 33"/>
                <a:gd name="T8" fmla="*/ 18 w 40"/>
                <a:gd name="T9" fmla="*/ 7 h 33"/>
                <a:gd name="T10" fmla="*/ 9 w 40"/>
                <a:gd name="T11" fmla="*/ 12 h 33"/>
                <a:gd name="T12" fmla="*/ 0 w 40"/>
                <a:gd name="T13" fmla="*/ 26 h 33"/>
                <a:gd name="T14" fmla="*/ 0 w 40"/>
                <a:gd name="T15" fmla="*/ 31 h 33"/>
                <a:gd name="T16" fmla="*/ 3 w 40"/>
                <a:gd name="T17" fmla="*/ 32 h 33"/>
                <a:gd name="T18" fmla="*/ 24 w 40"/>
                <a:gd name="T19" fmla="*/ 2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3"/>
                <a:gd name="T32" fmla="*/ 40 w 40"/>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3">
                  <a:moveTo>
                    <a:pt x="24" y="20"/>
                  </a:moveTo>
                  <a:lnTo>
                    <a:pt x="39" y="9"/>
                  </a:lnTo>
                  <a:lnTo>
                    <a:pt x="35" y="0"/>
                  </a:lnTo>
                  <a:lnTo>
                    <a:pt x="26" y="4"/>
                  </a:lnTo>
                  <a:lnTo>
                    <a:pt x="18" y="7"/>
                  </a:lnTo>
                  <a:lnTo>
                    <a:pt x="9" y="12"/>
                  </a:lnTo>
                  <a:lnTo>
                    <a:pt x="0" y="26"/>
                  </a:lnTo>
                  <a:lnTo>
                    <a:pt x="0" y="31"/>
                  </a:lnTo>
                  <a:lnTo>
                    <a:pt x="3" y="32"/>
                  </a:lnTo>
                  <a:lnTo>
                    <a:pt x="24" y="2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54" name="Freeform 123"/>
            <p:cNvSpPr>
              <a:spLocks/>
            </p:cNvSpPr>
            <p:nvPr/>
          </p:nvSpPr>
          <p:spPr bwMode="auto">
            <a:xfrm>
              <a:off x="3168" y="1697"/>
              <a:ext cx="73" cy="65"/>
            </a:xfrm>
            <a:custGeom>
              <a:avLst/>
              <a:gdLst>
                <a:gd name="T0" fmla="*/ 32 w 73"/>
                <a:gd name="T1" fmla="*/ 64 h 65"/>
                <a:gd name="T2" fmla="*/ 32 w 73"/>
                <a:gd name="T3" fmla="*/ 57 h 65"/>
                <a:gd name="T4" fmla="*/ 34 w 73"/>
                <a:gd name="T5" fmla="*/ 56 h 65"/>
                <a:gd name="T6" fmla="*/ 37 w 73"/>
                <a:gd name="T7" fmla="*/ 56 h 65"/>
                <a:gd name="T8" fmla="*/ 30 w 73"/>
                <a:gd name="T9" fmla="*/ 51 h 65"/>
                <a:gd name="T10" fmla="*/ 30 w 73"/>
                <a:gd name="T11" fmla="*/ 19 h 65"/>
                <a:gd name="T12" fmla="*/ 29 w 73"/>
                <a:gd name="T13" fmla="*/ 26 h 65"/>
                <a:gd name="T14" fmla="*/ 26 w 73"/>
                <a:gd name="T15" fmla="*/ 26 h 65"/>
                <a:gd name="T16" fmla="*/ 30 w 73"/>
                <a:gd name="T17" fmla="*/ 29 h 65"/>
                <a:gd name="T18" fmla="*/ 30 w 73"/>
                <a:gd name="T19" fmla="*/ 32 h 65"/>
                <a:gd name="T20" fmla="*/ 22 w 73"/>
                <a:gd name="T21" fmla="*/ 26 h 65"/>
                <a:gd name="T22" fmla="*/ 17 w 73"/>
                <a:gd name="T23" fmla="*/ 13 h 65"/>
                <a:gd name="T24" fmla="*/ 0 w 73"/>
                <a:gd name="T25" fmla="*/ 11 h 65"/>
                <a:gd name="T26" fmla="*/ 2 w 73"/>
                <a:gd name="T27" fmla="*/ 7 h 65"/>
                <a:gd name="T28" fmla="*/ 5 w 73"/>
                <a:gd name="T29" fmla="*/ 6 h 65"/>
                <a:gd name="T30" fmla="*/ 7 w 73"/>
                <a:gd name="T31" fmla="*/ 4 h 65"/>
                <a:gd name="T32" fmla="*/ 29 w 73"/>
                <a:gd name="T33" fmla="*/ 0 h 65"/>
                <a:gd name="T34" fmla="*/ 41 w 73"/>
                <a:gd name="T35" fmla="*/ 0 h 65"/>
                <a:gd name="T36" fmla="*/ 65 w 73"/>
                <a:gd name="T37" fmla="*/ 4 h 65"/>
                <a:gd name="T38" fmla="*/ 67 w 73"/>
                <a:gd name="T39" fmla="*/ 6 h 65"/>
                <a:gd name="T40" fmla="*/ 70 w 73"/>
                <a:gd name="T41" fmla="*/ 7 h 65"/>
                <a:gd name="T42" fmla="*/ 72 w 73"/>
                <a:gd name="T43" fmla="*/ 11 h 65"/>
                <a:gd name="T44" fmla="*/ 65 w 73"/>
                <a:gd name="T45" fmla="*/ 16 h 65"/>
                <a:gd name="T46" fmla="*/ 57 w 73"/>
                <a:gd name="T47" fmla="*/ 16 h 65"/>
                <a:gd name="T48" fmla="*/ 55 w 73"/>
                <a:gd name="T49" fmla="*/ 23 h 65"/>
                <a:gd name="T50" fmla="*/ 46 w 73"/>
                <a:gd name="T51" fmla="*/ 42 h 65"/>
                <a:gd name="T52" fmla="*/ 46 w 73"/>
                <a:gd name="T53" fmla="*/ 39 h 65"/>
                <a:gd name="T54" fmla="*/ 52 w 73"/>
                <a:gd name="T55" fmla="*/ 24 h 65"/>
                <a:gd name="T56" fmla="*/ 48 w 73"/>
                <a:gd name="T57" fmla="*/ 26 h 65"/>
                <a:gd name="T58" fmla="*/ 42 w 73"/>
                <a:gd name="T59" fmla="*/ 27 h 65"/>
                <a:gd name="T60" fmla="*/ 40 w 73"/>
                <a:gd name="T61" fmla="*/ 34 h 65"/>
                <a:gd name="T62" fmla="*/ 45 w 73"/>
                <a:gd name="T63" fmla="*/ 37 h 65"/>
                <a:gd name="T64" fmla="*/ 47 w 73"/>
                <a:gd name="T65" fmla="*/ 45 h 65"/>
                <a:gd name="T66" fmla="*/ 43 w 73"/>
                <a:gd name="T67" fmla="*/ 46 h 65"/>
                <a:gd name="T68" fmla="*/ 39 w 73"/>
                <a:gd name="T69" fmla="*/ 56 h 65"/>
                <a:gd name="T70" fmla="*/ 45 w 73"/>
                <a:gd name="T71" fmla="*/ 56 h 65"/>
                <a:gd name="T72" fmla="*/ 45 w 73"/>
                <a:gd name="T73" fmla="*/ 64 h 65"/>
                <a:gd name="T74" fmla="*/ 38 w 73"/>
                <a:gd name="T75" fmla="*/ 64 h 65"/>
                <a:gd name="T76" fmla="*/ 32 w 73"/>
                <a:gd name="T77" fmla="*/ 64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
                <a:gd name="T118" fmla="*/ 0 h 65"/>
                <a:gd name="T119" fmla="*/ 73 w 73"/>
                <a:gd name="T120" fmla="*/ 65 h 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 h="65">
                  <a:moveTo>
                    <a:pt x="32" y="64"/>
                  </a:moveTo>
                  <a:lnTo>
                    <a:pt x="32" y="57"/>
                  </a:lnTo>
                  <a:lnTo>
                    <a:pt x="34" y="56"/>
                  </a:lnTo>
                  <a:lnTo>
                    <a:pt x="37" y="56"/>
                  </a:lnTo>
                  <a:lnTo>
                    <a:pt x="30" y="51"/>
                  </a:lnTo>
                  <a:lnTo>
                    <a:pt x="30" y="19"/>
                  </a:lnTo>
                  <a:lnTo>
                    <a:pt x="29" y="26"/>
                  </a:lnTo>
                  <a:lnTo>
                    <a:pt x="26" y="26"/>
                  </a:lnTo>
                  <a:lnTo>
                    <a:pt x="30" y="29"/>
                  </a:lnTo>
                  <a:lnTo>
                    <a:pt x="30" y="32"/>
                  </a:lnTo>
                  <a:lnTo>
                    <a:pt x="22" y="26"/>
                  </a:lnTo>
                  <a:lnTo>
                    <a:pt x="17" y="13"/>
                  </a:lnTo>
                  <a:lnTo>
                    <a:pt x="0" y="11"/>
                  </a:lnTo>
                  <a:lnTo>
                    <a:pt x="2" y="7"/>
                  </a:lnTo>
                  <a:lnTo>
                    <a:pt x="5" y="6"/>
                  </a:lnTo>
                  <a:lnTo>
                    <a:pt x="7" y="4"/>
                  </a:lnTo>
                  <a:lnTo>
                    <a:pt x="29" y="0"/>
                  </a:lnTo>
                  <a:lnTo>
                    <a:pt x="41" y="0"/>
                  </a:lnTo>
                  <a:lnTo>
                    <a:pt x="65" y="4"/>
                  </a:lnTo>
                  <a:lnTo>
                    <a:pt x="67" y="6"/>
                  </a:lnTo>
                  <a:lnTo>
                    <a:pt x="70" y="7"/>
                  </a:lnTo>
                  <a:lnTo>
                    <a:pt x="72" y="11"/>
                  </a:lnTo>
                  <a:lnTo>
                    <a:pt x="65" y="16"/>
                  </a:lnTo>
                  <a:lnTo>
                    <a:pt x="57" y="16"/>
                  </a:lnTo>
                  <a:lnTo>
                    <a:pt x="55" y="23"/>
                  </a:lnTo>
                  <a:lnTo>
                    <a:pt x="46" y="42"/>
                  </a:lnTo>
                  <a:lnTo>
                    <a:pt x="46" y="39"/>
                  </a:lnTo>
                  <a:lnTo>
                    <a:pt x="52" y="24"/>
                  </a:lnTo>
                  <a:lnTo>
                    <a:pt x="48" y="26"/>
                  </a:lnTo>
                  <a:lnTo>
                    <a:pt x="42" y="27"/>
                  </a:lnTo>
                  <a:lnTo>
                    <a:pt x="40" y="34"/>
                  </a:lnTo>
                  <a:lnTo>
                    <a:pt x="45" y="37"/>
                  </a:lnTo>
                  <a:lnTo>
                    <a:pt x="47" y="45"/>
                  </a:lnTo>
                  <a:lnTo>
                    <a:pt x="43" y="46"/>
                  </a:lnTo>
                  <a:lnTo>
                    <a:pt x="39" y="56"/>
                  </a:lnTo>
                  <a:lnTo>
                    <a:pt x="45" y="56"/>
                  </a:lnTo>
                  <a:lnTo>
                    <a:pt x="45" y="64"/>
                  </a:lnTo>
                  <a:lnTo>
                    <a:pt x="38" y="64"/>
                  </a:lnTo>
                  <a:lnTo>
                    <a:pt x="32" y="64"/>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55" name="Freeform 124"/>
            <p:cNvSpPr>
              <a:spLocks/>
            </p:cNvSpPr>
            <p:nvPr/>
          </p:nvSpPr>
          <p:spPr bwMode="auto">
            <a:xfrm>
              <a:off x="3196" y="1761"/>
              <a:ext cx="17" cy="152"/>
            </a:xfrm>
            <a:custGeom>
              <a:avLst/>
              <a:gdLst>
                <a:gd name="T0" fmla="*/ 0 w 17"/>
                <a:gd name="T1" fmla="*/ 151 h 152"/>
                <a:gd name="T2" fmla="*/ 0 w 17"/>
                <a:gd name="T3" fmla="*/ 0 h 152"/>
                <a:gd name="T4" fmla="*/ 16 w 17"/>
                <a:gd name="T5" fmla="*/ 0 h 152"/>
                <a:gd name="T6" fmla="*/ 16 w 17"/>
                <a:gd name="T7" fmla="*/ 149 h 152"/>
                <a:gd name="T8" fmla="*/ 0 w 17"/>
                <a:gd name="T9" fmla="*/ 151 h 152"/>
                <a:gd name="T10" fmla="*/ 0 60000 65536"/>
                <a:gd name="T11" fmla="*/ 0 60000 65536"/>
                <a:gd name="T12" fmla="*/ 0 60000 65536"/>
                <a:gd name="T13" fmla="*/ 0 60000 65536"/>
                <a:gd name="T14" fmla="*/ 0 60000 65536"/>
                <a:gd name="T15" fmla="*/ 0 w 17"/>
                <a:gd name="T16" fmla="*/ 0 h 152"/>
                <a:gd name="T17" fmla="*/ 17 w 17"/>
                <a:gd name="T18" fmla="*/ 152 h 152"/>
              </a:gdLst>
              <a:ahLst/>
              <a:cxnLst>
                <a:cxn ang="T10">
                  <a:pos x="T0" y="T1"/>
                </a:cxn>
                <a:cxn ang="T11">
                  <a:pos x="T2" y="T3"/>
                </a:cxn>
                <a:cxn ang="T12">
                  <a:pos x="T4" y="T5"/>
                </a:cxn>
                <a:cxn ang="T13">
                  <a:pos x="T6" y="T7"/>
                </a:cxn>
                <a:cxn ang="T14">
                  <a:pos x="T8" y="T9"/>
                </a:cxn>
              </a:cxnLst>
              <a:rect l="T15" t="T16" r="T17" b="T18"/>
              <a:pathLst>
                <a:path w="17" h="152">
                  <a:moveTo>
                    <a:pt x="0" y="151"/>
                  </a:moveTo>
                  <a:lnTo>
                    <a:pt x="0" y="0"/>
                  </a:lnTo>
                  <a:lnTo>
                    <a:pt x="16" y="0"/>
                  </a:lnTo>
                  <a:lnTo>
                    <a:pt x="16" y="149"/>
                  </a:lnTo>
                  <a:lnTo>
                    <a:pt x="0" y="151"/>
                  </a:lnTo>
                </a:path>
              </a:pathLst>
            </a:custGeom>
            <a:solidFill>
              <a:srgbClr val="FFC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56" name="Freeform 125"/>
            <p:cNvSpPr>
              <a:spLocks/>
            </p:cNvSpPr>
            <p:nvPr/>
          </p:nvSpPr>
          <p:spPr bwMode="auto">
            <a:xfrm>
              <a:off x="3036" y="2147"/>
              <a:ext cx="17" cy="23"/>
            </a:xfrm>
            <a:custGeom>
              <a:avLst/>
              <a:gdLst>
                <a:gd name="T0" fmla="*/ 16 w 17"/>
                <a:gd name="T1" fmla="*/ 22 h 23"/>
                <a:gd name="T2" fmla="*/ 6 w 17"/>
                <a:gd name="T3" fmla="*/ 15 h 23"/>
                <a:gd name="T4" fmla="*/ 14 w 17"/>
                <a:gd name="T5" fmla="*/ 10 h 23"/>
                <a:gd name="T6" fmla="*/ 13 w 17"/>
                <a:gd name="T7" fmla="*/ 0 h 23"/>
                <a:gd name="T8" fmla="*/ 0 w 17"/>
                <a:gd name="T9" fmla="*/ 18 h 23"/>
                <a:gd name="T10" fmla="*/ 16 w 17"/>
                <a:gd name="T11" fmla="*/ 22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16" y="22"/>
                  </a:moveTo>
                  <a:lnTo>
                    <a:pt x="6" y="15"/>
                  </a:lnTo>
                  <a:lnTo>
                    <a:pt x="14" y="10"/>
                  </a:lnTo>
                  <a:lnTo>
                    <a:pt x="13" y="0"/>
                  </a:lnTo>
                  <a:lnTo>
                    <a:pt x="0" y="18"/>
                  </a:lnTo>
                  <a:lnTo>
                    <a:pt x="16" y="22"/>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57" name="Freeform 126"/>
            <p:cNvSpPr>
              <a:spLocks/>
            </p:cNvSpPr>
            <p:nvPr/>
          </p:nvSpPr>
          <p:spPr bwMode="auto">
            <a:xfrm>
              <a:off x="3057" y="2119"/>
              <a:ext cx="26" cy="17"/>
            </a:xfrm>
            <a:custGeom>
              <a:avLst/>
              <a:gdLst>
                <a:gd name="T0" fmla="*/ 25 w 26"/>
                <a:gd name="T1" fmla="*/ 16 h 17"/>
                <a:gd name="T2" fmla="*/ 25 w 26"/>
                <a:gd name="T3" fmla="*/ 12 h 17"/>
                <a:gd name="T4" fmla="*/ 21 w 26"/>
                <a:gd name="T5" fmla="*/ 4 h 17"/>
                <a:gd name="T6" fmla="*/ 14 w 26"/>
                <a:gd name="T7" fmla="*/ 6 h 17"/>
                <a:gd name="T8" fmla="*/ 1 w 26"/>
                <a:gd name="T9" fmla="*/ 0 h 17"/>
                <a:gd name="T10" fmla="*/ 0 w 26"/>
                <a:gd name="T11" fmla="*/ 4 h 17"/>
                <a:gd name="T12" fmla="*/ 4 w 26"/>
                <a:gd name="T13" fmla="*/ 10 h 17"/>
                <a:gd name="T14" fmla="*/ 12 w 26"/>
                <a:gd name="T15" fmla="*/ 12 h 17"/>
                <a:gd name="T16" fmla="*/ 25 w 26"/>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7"/>
                <a:gd name="T29" fmla="*/ 26 w 2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7">
                  <a:moveTo>
                    <a:pt x="25" y="16"/>
                  </a:moveTo>
                  <a:lnTo>
                    <a:pt x="25" y="12"/>
                  </a:lnTo>
                  <a:lnTo>
                    <a:pt x="21" y="4"/>
                  </a:lnTo>
                  <a:lnTo>
                    <a:pt x="14" y="6"/>
                  </a:lnTo>
                  <a:lnTo>
                    <a:pt x="1" y="0"/>
                  </a:lnTo>
                  <a:lnTo>
                    <a:pt x="0" y="4"/>
                  </a:lnTo>
                  <a:lnTo>
                    <a:pt x="4" y="10"/>
                  </a:lnTo>
                  <a:lnTo>
                    <a:pt x="12" y="12"/>
                  </a:lnTo>
                  <a:lnTo>
                    <a:pt x="25" y="16"/>
                  </a:lnTo>
                </a:path>
              </a:pathLst>
            </a:custGeom>
            <a:solidFill>
              <a:srgbClr val="B0B0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58" name="Freeform 127"/>
            <p:cNvSpPr>
              <a:spLocks/>
            </p:cNvSpPr>
            <p:nvPr/>
          </p:nvSpPr>
          <p:spPr bwMode="auto">
            <a:xfrm>
              <a:off x="3044" y="2111"/>
              <a:ext cx="17" cy="17"/>
            </a:xfrm>
            <a:custGeom>
              <a:avLst/>
              <a:gdLst>
                <a:gd name="T0" fmla="*/ 16 w 17"/>
                <a:gd name="T1" fmla="*/ 16 h 17"/>
                <a:gd name="T2" fmla="*/ 5 w 17"/>
                <a:gd name="T3" fmla="*/ 0 h 17"/>
                <a:gd name="T4" fmla="*/ 0 w 17"/>
                <a:gd name="T5" fmla="*/ 5 h 17"/>
                <a:gd name="T6" fmla="*/ 5 w 17"/>
                <a:gd name="T7" fmla="*/ 11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5" y="0"/>
                  </a:lnTo>
                  <a:lnTo>
                    <a:pt x="0" y="5"/>
                  </a:lnTo>
                  <a:lnTo>
                    <a:pt x="5" y="11"/>
                  </a:lnTo>
                  <a:lnTo>
                    <a:pt x="16" y="16"/>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59" name="Freeform 128"/>
            <p:cNvSpPr>
              <a:spLocks/>
            </p:cNvSpPr>
            <p:nvPr/>
          </p:nvSpPr>
          <p:spPr bwMode="auto">
            <a:xfrm>
              <a:off x="3034" y="2081"/>
              <a:ext cx="17" cy="29"/>
            </a:xfrm>
            <a:custGeom>
              <a:avLst/>
              <a:gdLst>
                <a:gd name="T0" fmla="*/ 14 w 17"/>
                <a:gd name="T1" fmla="*/ 21 h 29"/>
                <a:gd name="T2" fmla="*/ 10 w 17"/>
                <a:gd name="T3" fmla="*/ 17 h 29"/>
                <a:gd name="T4" fmla="*/ 6 w 17"/>
                <a:gd name="T5" fmla="*/ 13 h 29"/>
                <a:gd name="T6" fmla="*/ 3 w 17"/>
                <a:gd name="T7" fmla="*/ 9 h 29"/>
                <a:gd name="T8" fmla="*/ 2 w 17"/>
                <a:gd name="T9" fmla="*/ 4 h 29"/>
                <a:gd name="T10" fmla="*/ 4 w 17"/>
                <a:gd name="T11" fmla="*/ 7 h 29"/>
                <a:gd name="T12" fmla="*/ 5 w 17"/>
                <a:gd name="T13" fmla="*/ 8 h 29"/>
                <a:gd name="T14" fmla="*/ 5 w 17"/>
                <a:gd name="T15" fmla="*/ 10 h 29"/>
                <a:gd name="T16" fmla="*/ 6 w 17"/>
                <a:gd name="T17" fmla="*/ 10 h 29"/>
                <a:gd name="T18" fmla="*/ 6 w 17"/>
                <a:gd name="T19" fmla="*/ 11 h 29"/>
                <a:gd name="T20" fmla="*/ 8 w 17"/>
                <a:gd name="T21" fmla="*/ 11 h 29"/>
                <a:gd name="T22" fmla="*/ 9 w 17"/>
                <a:gd name="T23" fmla="*/ 12 h 29"/>
                <a:gd name="T24" fmla="*/ 10 w 17"/>
                <a:gd name="T25" fmla="*/ 12 h 29"/>
                <a:gd name="T26" fmla="*/ 12 w 17"/>
                <a:gd name="T27" fmla="*/ 13 h 29"/>
                <a:gd name="T28" fmla="*/ 11 w 17"/>
                <a:gd name="T29" fmla="*/ 8 h 29"/>
                <a:gd name="T30" fmla="*/ 10 w 17"/>
                <a:gd name="T31" fmla="*/ 7 h 29"/>
                <a:gd name="T32" fmla="*/ 9 w 17"/>
                <a:gd name="T33" fmla="*/ 6 h 29"/>
                <a:gd name="T34" fmla="*/ 8 w 17"/>
                <a:gd name="T35" fmla="*/ 4 h 29"/>
                <a:gd name="T36" fmla="*/ 7 w 17"/>
                <a:gd name="T37" fmla="*/ 4 h 29"/>
                <a:gd name="T38" fmla="*/ 6 w 17"/>
                <a:gd name="T39" fmla="*/ 3 h 29"/>
                <a:gd name="T40" fmla="*/ 5 w 17"/>
                <a:gd name="T41" fmla="*/ 1 h 29"/>
                <a:gd name="T42" fmla="*/ 3 w 17"/>
                <a:gd name="T43" fmla="*/ 1 h 29"/>
                <a:gd name="T44" fmla="*/ 2 w 17"/>
                <a:gd name="T45" fmla="*/ 0 h 29"/>
                <a:gd name="T46" fmla="*/ 0 w 17"/>
                <a:gd name="T47" fmla="*/ 1 h 29"/>
                <a:gd name="T48" fmla="*/ 0 w 17"/>
                <a:gd name="T49" fmla="*/ 10 h 29"/>
                <a:gd name="T50" fmla="*/ 1 w 17"/>
                <a:gd name="T51" fmla="*/ 13 h 29"/>
                <a:gd name="T52" fmla="*/ 2 w 17"/>
                <a:gd name="T53" fmla="*/ 15 h 29"/>
                <a:gd name="T54" fmla="*/ 3 w 17"/>
                <a:gd name="T55" fmla="*/ 17 h 29"/>
                <a:gd name="T56" fmla="*/ 5 w 17"/>
                <a:gd name="T57" fmla="*/ 20 h 29"/>
                <a:gd name="T58" fmla="*/ 7 w 17"/>
                <a:gd name="T59" fmla="*/ 22 h 29"/>
                <a:gd name="T60" fmla="*/ 9 w 17"/>
                <a:gd name="T61" fmla="*/ 25 h 29"/>
                <a:gd name="T62" fmla="*/ 10 w 17"/>
                <a:gd name="T63" fmla="*/ 26 h 29"/>
                <a:gd name="T64" fmla="*/ 11 w 17"/>
                <a:gd name="T65" fmla="*/ 27 h 29"/>
                <a:gd name="T66" fmla="*/ 12 w 17"/>
                <a:gd name="T67" fmla="*/ 27 h 29"/>
                <a:gd name="T68" fmla="*/ 14 w 17"/>
                <a:gd name="T69" fmla="*/ 28 h 29"/>
                <a:gd name="T70" fmla="*/ 16 w 17"/>
                <a:gd name="T71" fmla="*/ 27 h 29"/>
                <a:gd name="T72" fmla="*/ 16 w 17"/>
                <a:gd name="T73" fmla="*/ 27 h 29"/>
                <a:gd name="T74" fmla="*/ 16 w 17"/>
                <a:gd name="T75" fmla="*/ 26 h 29"/>
                <a:gd name="T76" fmla="*/ 15 w 17"/>
                <a:gd name="T77" fmla="*/ 25 h 29"/>
                <a:gd name="T78" fmla="*/ 15 w 17"/>
                <a:gd name="T79" fmla="*/ 24 h 29"/>
                <a:gd name="T80" fmla="*/ 15 w 17"/>
                <a:gd name="T81" fmla="*/ 23 h 29"/>
                <a:gd name="T82" fmla="*/ 14 w 17"/>
                <a:gd name="T83" fmla="*/ 22 h 29"/>
                <a:gd name="T84" fmla="*/ 14 w 17"/>
                <a:gd name="T85" fmla="*/ 21 h 29"/>
                <a:gd name="T86" fmla="*/ 14 w 17"/>
                <a:gd name="T87" fmla="*/ 21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
                <a:gd name="T133" fmla="*/ 0 h 29"/>
                <a:gd name="T134" fmla="*/ 17 w 17"/>
                <a:gd name="T135" fmla="*/ 29 h 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 h="29">
                  <a:moveTo>
                    <a:pt x="14" y="21"/>
                  </a:moveTo>
                  <a:lnTo>
                    <a:pt x="10" y="17"/>
                  </a:lnTo>
                  <a:lnTo>
                    <a:pt x="6" y="13"/>
                  </a:lnTo>
                  <a:lnTo>
                    <a:pt x="3" y="9"/>
                  </a:lnTo>
                  <a:lnTo>
                    <a:pt x="2" y="4"/>
                  </a:lnTo>
                  <a:lnTo>
                    <a:pt x="4" y="7"/>
                  </a:lnTo>
                  <a:lnTo>
                    <a:pt x="5" y="8"/>
                  </a:lnTo>
                  <a:lnTo>
                    <a:pt x="5" y="10"/>
                  </a:lnTo>
                  <a:lnTo>
                    <a:pt x="6" y="10"/>
                  </a:lnTo>
                  <a:lnTo>
                    <a:pt x="6" y="11"/>
                  </a:lnTo>
                  <a:lnTo>
                    <a:pt x="8" y="11"/>
                  </a:lnTo>
                  <a:lnTo>
                    <a:pt x="9" y="12"/>
                  </a:lnTo>
                  <a:lnTo>
                    <a:pt x="10" y="12"/>
                  </a:lnTo>
                  <a:lnTo>
                    <a:pt x="12" y="13"/>
                  </a:lnTo>
                  <a:lnTo>
                    <a:pt x="11" y="8"/>
                  </a:lnTo>
                  <a:lnTo>
                    <a:pt x="10" y="7"/>
                  </a:lnTo>
                  <a:lnTo>
                    <a:pt x="9" y="6"/>
                  </a:lnTo>
                  <a:lnTo>
                    <a:pt x="8" y="4"/>
                  </a:lnTo>
                  <a:lnTo>
                    <a:pt x="7" y="4"/>
                  </a:lnTo>
                  <a:lnTo>
                    <a:pt x="6" y="3"/>
                  </a:lnTo>
                  <a:lnTo>
                    <a:pt x="5" y="1"/>
                  </a:lnTo>
                  <a:lnTo>
                    <a:pt x="3" y="1"/>
                  </a:lnTo>
                  <a:lnTo>
                    <a:pt x="2" y="0"/>
                  </a:lnTo>
                  <a:lnTo>
                    <a:pt x="0" y="1"/>
                  </a:lnTo>
                  <a:lnTo>
                    <a:pt x="0" y="10"/>
                  </a:lnTo>
                  <a:lnTo>
                    <a:pt x="1" y="13"/>
                  </a:lnTo>
                  <a:lnTo>
                    <a:pt x="2" y="15"/>
                  </a:lnTo>
                  <a:lnTo>
                    <a:pt x="3" y="17"/>
                  </a:lnTo>
                  <a:lnTo>
                    <a:pt x="5" y="20"/>
                  </a:lnTo>
                  <a:lnTo>
                    <a:pt x="7" y="22"/>
                  </a:lnTo>
                  <a:lnTo>
                    <a:pt x="9" y="25"/>
                  </a:lnTo>
                  <a:lnTo>
                    <a:pt x="10" y="26"/>
                  </a:lnTo>
                  <a:lnTo>
                    <a:pt x="11" y="27"/>
                  </a:lnTo>
                  <a:lnTo>
                    <a:pt x="12" y="27"/>
                  </a:lnTo>
                  <a:lnTo>
                    <a:pt x="14" y="28"/>
                  </a:lnTo>
                  <a:lnTo>
                    <a:pt x="16" y="27"/>
                  </a:lnTo>
                  <a:lnTo>
                    <a:pt x="16" y="26"/>
                  </a:lnTo>
                  <a:lnTo>
                    <a:pt x="15" y="25"/>
                  </a:lnTo>
                  <a:lnTo>
                    <a:pt x="15" y="24"/>
                  </a:lnTo>
                  <a:lnTo>
                    <a:pt x="15" y="23"/>
                  </a:lnTo>
                  <a:lnTo>
                    <a:pt x="14" y="22"/>
                  </a:lnTo>
                  <a:lnTo>
                    <a:pt x="14" y="21"/>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60" name="Freeform 129"/>
            <p:cNvSpPr>
              <a:spLocks/>
            </p:cNvSpPr>
            <p:nvPr/>
          </p:nvSpPr>
          <p:spPr bwMode="auto">
            <a:xfrm>
              <a:off x="3050" y="2062"/>
              <a:ext cx="29" cy="29"/>
            </a:xfrm>
            <a:custGeom>
              <a:avLst/>
              <a:gdLst>
                <a:gd name="T0" fmla="*/ 20 w 29"/>
                <a:gd name="T1" fmla="*/ 28 h 29"/>
                <a:gd name="T2" fmla="*/ 22 w 29"/>
                <a:gd name="T3" fmla="*/ 26 h 29"/>
                <a:gd name="T4" fmla="*/ 22 w 29"/>
                <a:gd name="T5" fmla="*/ 24 h 29"/>
                <a:gd name="T6" fmla="*/ 17 w 29"/>
                <a:gd name="T7" fmla="*/ 17 h 29"/>
                <a:gd name="T8" fmla="*/ 15 w 29"/>
                <a:gd name="T9" fmla="*/ 8 h 29"/>
                <a:gd name="T10" fmla="*/ 19 w 29"/>
                <a:gd name="T11" fmla="*/ 12 h 29"/>
                <a:gd name="T12" fmla="*/ 22 w 29"/>
                <a:gd name="T13" fmla="*/ 17 h 29"/>
                <a:gd name="T14" fmla="*/ 22 w 29"/>
                <a:gd name="T15" fmla="*/ 13 h 29"/>
                <a:gd name="T16" fmla="*/ 22 w 29"/>
                <a:gd name="T17" fmla="*/ 8 h 29"/>
                <a:gd name="T18" fmla="*/ 25 w 29"/>
                <a:gd name="T19" fmla="*/ 7 h 29"/>
                <a:gd name="T20" fmla="*/ 28 w 29"/>
                <a:gd name="T21" fmla="*/ 4 h 29"/>
                <a:gd name="T22" fmla="*/ 25 w 29"/>
                <a:gd name="T23" fmla="*/ 4 h 29"/>
                <a:gd name="T24" fmla="*/ 21 w 29"/>
                <a:gd name="T25" fmla="*/ 4 h 29"/>
                <a:gd name="T26" fmla="*/ 10 w 29"/>
                <a:gd name="T27" fmla="*/ 3 h 29"/>
                <a:gd name="T28" fmla="*/ 0 w 29"/>
                <a:gd name="T29" fmla="*/ 0 h 29"/>
                <a:gd name="T30" fmla="*/ 0 w 29"/>
                <a:gd name="T31" fmla="*/ 5 h 29"/>
                <a:gd name="T32" fmla="*/ 0 w 29"/>
                <a:gd name="T33" fmla="*/ 11 h 29"/>
                <a:gd name="T34" fmla="*/ 5 w 29"/>
                <a:gd name="T35" fmla="*/ 13 h 29"/>
                <a:gd name="T36" fmla="*/ 10 w 29"/>
                <a:gd name="T37" fmla="*/ 17 h 29"/>
                <a:gd name="T38" fmla="*/ 15 w 29"/>
                <a:gd name="T39" fmla="*/ 23 h 29"/>
                <a:gd name="T40" fmla="*/ 20 w 29"/>
                <a:gd name="T41" fmla="*/ 28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29"/>
                <a:gd name="T65" fmla="*/ 29 w 29"/>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29">
                  <a:moveTo>
                    <a:pt x="20" y="28"/>
                  </a:moveTo>
                  <a:lnTo>
                    <a:pt x="22" y="26"/>
                  </a:lnTo>
                  <a:lnTo>
                    <a:pt x="22" y="24"/>
                  </a:lnTo>
                  <a:lnTo>
                    <a:pt x="17" y="17"/>
                  </a:lnTo>
                  <a:lnTo>
                    <a:pt x="15" y="8"/>
                  </a:lnTo>
                  <a:lnTo>
                    <a:pt x="19" y="12"/>
                  </a:lnTo>
                  <a:lnTo>
                    <a:pt x="22" y="17"/>
                  </a:lnTo>
                  <a:lnTo>
                    <a:pt x="22" y="13"/>
                  </a:lnTo>
                  <a:lnTo>
                    <a:pt x="22" y="8"/>
                  </a:lnTo>
                  <a:lnTo>
                    <a:pt x="25" y="7"/>
                  </a:lnTo>
                  <a:lnTo>
                    <a:pt x="28" y="4"/>
                  </a:lnTo>
                  <a:lnTo>
                    <a:pt x="25" y="4"/>
                  </a:lnTo>
                  <a:lnTo>
                    <a:pt x="21" y="4"/>
                  </a:lnTo>
                  <a:lnTo>
                    <a:pt x="10" y="3"/>
                  </a:lnTo>
                  <a:lnTo>
                    <a:pt x="0" y="0"/>
                  </a:lnTo>
                  <a:lnTo>
                    <a:pt x="0" y="5"/>
                  </a:lnTo>
                  <a:lnTo>
                    <a:pt x="0" y="11"/>
                  </a:lnTo>
                  <a:lnTo>
                    <a:pt x="5" y="13"/>
                  </a:lnTo>
                  <a:lnTo>
                    <a:pt x="10" y="17"/>
                  </a:lnTo>
                  <a:lnTo>
                    <a:pt x="15" y="23"/>
                  </a:lnTo>
                  <a:lnTo>
                    <a:pt x="20" y="28"/>
                  </a:lnTo>
                </a:path>
              </a:pathLst>
            </a:custGeom>
            <a:solidFill>
              <a:srgbClr val="B0B0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61" name="Freeform 130"/>
            <p:cNvSpPr>
              <a:spLocks/>
            </p:cNvSpPr>
            <p:nvPr/>
          </p:nvSpPr>
          <p:spPr bwMode="auto">
            <a:xfrm>
              <a:off x="3046" y="2044"/>
              <a:ext cx="38" cy="18"/>
            </a:xfrm>
            <a:custGeom>
              <a:avLst/>
              <a:gdLst>
                <a:gd name="T0" fmla="*/ 15 w 38"/>
                <a:gd name="T1" fmla="*/ 17 h 18"/>
                <a:gd name="T2" fmla="*/ 20 w 38"/>
                <a:gd name="T3" fmla="*/ 15 h 18"/>
                <a:gd name="T4" fmla="*/ 17 w 38"/>
                <a:gd name="T5" fmla="*/ 12 h 18"/>
                <a:gd name="T6" fmla="*/ 37 w 38"/>
                <a:gd name="T7" fmla="*/ 12 h 18"/>
                <a:gd name="T8" fmla="*/ 12 w 38"/>
                <a:gd name="T9" fmla="*/ 9 h 18"/>
                <a:gd name="T10" fmla="*/ 10 w 38"/>
                <a:gd name="T11" fmla="*/ 5 h 18"/>
                <a:gd name="T12" fmla="*/ 8 w 38"/>
                <a:gd name="T13" fmla="*/ 6 h 18"/>
                <a:gd name="T14" fmla="*/ 7 w 38"/>
                <a:gd name="T15" fmla="*/ 4 h 18"/>
                <a:gd name="T16" fmla="*/ 4 w 38"/>
                <a:gd name="T17" fmla="*/ 0 h 18"/>
                <a:gd name="T18" fmla="*/ 2 w 38"/>
                <a:gd name="T19" fmla="*/ 2 h 18"/>
                <a:gd name="T20" fmla="*/ 4 w 38"/>
                <a:gd name="T21" fmla="*/ 5 h 18"/>
                <a:gd name="T22" fmla="*/ 5 w 38"/>
                <a:gd name="T23" fmla="*/ 9 h 18"/>
                <a:gd name="T24" fmla="*/ 0 w 38"/>
                <a:gd name="T25" fmla="*/ 9 h 18"/>
                <a:gd name="T26" fmla="*/ 6 w 38"/>
                <a:gd name="T27" fmla="*/ 10 h 18"/>
                <a:gd name="T28" fmla="*/ 7 w 38"/>
                <a:gd name="T29" fmla="*/ 14 h 18"/>
                <a:gd name="T30" fmla="*/ 15 w 38"/>
                <a:gd name="T31" fmla="*/ 1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
                <a:gd name="T50" fmla="*/ 38 w 3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
                  <a:moveTo>
                    <a:pt x="15" y="17"/>
                  </a:moveTo>
                  <a:lnTo>
                    <a:pt x="20" y="15"/>
                  </a:lnTo>
                  <a:lnTo>
                    <a:pt x="17" y="12"/>
                  </a:lnTo>
                  <a:lnTo>
                    <a:pt x="37" y="12"/>
                  </a:lnTo>
                  <a:lnTo>
                    <a:pt x="12" y="9"/>
                  </a:lnTo>
                  <a:lnTo>
                    <a:pt x="10" y="5"/>
                  </a:lnTo>
                  <a:lnTo>
                    <a:pt x="8" y="6"/>
                  </a:lnTo>
                  <a:lnTo>
                    <a:pt x="7" y="4"/>
                  </a:lnTo>
                  <a:lnTo>
                    <a:pt x="4" y="0"/>
                  </a:lnTo>
                  <a:lnTo>
                    <a:pt x="2" y="2"/>
                  </a:lnTo>
                  <a:lnTo>
                    <a:pt x="4" y="5"/>
                  </a:lnTo>
                  <a:lnTo>
                    <a:pt x="5" y="9"/>
                  </a:lnTo>
                  <a:lnTo>
                    <a:pt x="0" y="9"/>
                  </a:lnTo>
                  <a:lnTo>
                    <a:pt x="6" y="10"/>
                  </a:lnTo>
                  <a:lnTo>
                    <a:pt x="7" y="14"/>
                  </a:lnTo>
                  <a:lnTo>
                    <a:pt x="15" y="17"/>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62" name="Freeform 131"/>
            <p:cNvSpPr>
              <a:spLocks/>
            </p:cNvSpPr>
            <p:nvPr/>
          </p:nvSpPr>
          <p:spPr bwMode="auto">
            <a:xfrm>
              <a:off x="3040" y="2012"/>
              <a:ext cx="18" cy="23"/>
            </a:xfrm>
            <a:custGeom>
              <a:avLst/>
              <a:gdLst>
                <a:gd name="T0" fmla="*/ 12 w 18"/>
                <a:gd name="T1" fmla="*/ 19 h 23"/>
                <a:gd name="T2" fmla="*/ 17 w 18"/>
                <a:gd name="T3" fmla="*/ 10 h 23"/>
                <a:gd name="T4" fmla="*/ 16 w 18"/>
                <a:gd name="T5" fmla="*/ 7 h 23"/>
                <a:gd name="T6" fmla="*/ 16 w 18"/>
                <a:gd name="T7" fmla="*/ 0 h 23"/>
                <a:gd name="T8" fmla="*/ 13 w 18"/>
                <a:gd name="T9" fmla="*/ 9 h 23"/>
                <a:gd name="T10" fmla="*/ 0 w 18"/>
                <a:gd name="T11" fmla="*/ 22 h 23"/>
                <a:gd name="T12" fmla="*/ 10 w 18"/>
                <a:gd name="T13" fmla="*/ 15 h 23"/>
                <a:gd name="T14" fmla="*/ 12 w 18"/>
                <a:gd name="T15" fmla="*/ 19 h 23"/>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3"/>
                <a:gd name="T26" fmla="*/ 18 w 18"/>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3">
                  <a:moveTo>
                    <a:pt x="12" y="19"/>
                  </a:moveTo>
                  <a:lnTo>
                    <a:pt x="17" y="10"/>
                  </a:lnTo>
                  <a:lnTo>
                    <a:pt x="16" y="7"/>
                  </a:lnTo>
                  <a:lnTo>
                    <a:pt x="16" y="0"/>
                  </a:lnTo>
                  <a:lnTo>
                    <a:pt x="13" y="9"/>
                  </a:lnTo>
                  <a:lnTo>
                    <a:pt x="0" y="22"/>
                  </a:lnTo>
                  <a:lnTo>
                    <a:pt x="10" y="15"/>
                  </a:lnTo>
                  <a:lnTo>
                    <a:pt x="12" y="19"/>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63" name="Freeform 132"/>
            <p:cNvSpPr>
              <a:spLocks/>
            </p:cNvSpPr>
            <p:nvPr/>
          </p:nvSpPr>
          <p:spPr bwMode="auto">
            <a:xfrm>
              <a:off x="3075" y="2015"/>
              <a:ext cx="31" cy="26"/>
            </a:xfrm>
            <a:custGeom>
              <a:avLst/>
              <a:gdLst>
                <a:gd name="T0" fmla="*/ 30 w 31"/>
                <a:gd name="T1" fmla="*/ 13 h 26"/>
                <a:gd name="T2" fmla="*/ 26 w 31"/>
                <a:gd name="T3" fmla="*/ 0 h 26"/>
                <a:gd name="T4" fmla="*/ 10 w 31"/>
                <a:gd name="T5" fmla="*/ 7 h 26"/>
                <a:gd name="T6" fmla="*/ 0 w 31"/>
                <a:gd name="T7" fmla="*/ 25 h 26"/>
                <a:gd name="T8" fmla="*/ 13 w 31"/>
                <a:gd name="T9" fmla="*/ 12 h 26"/>
                <a:gd name="T10" fmla="*/ 21 w 31"/>
                <a:gd name="T11" fmla="*/ 16 h 26"/>
                <a:gd name="T12" fmla="*/ 30 w 31"/>
                <a:gd name="T13" fmla="*/ 13 h 26"/>
                <a:gd name="T14" fmla="*/ 0 60000 65536"/>
                <a:gd name="T15" fmla="*/ 0 60000 65536"/>
                <a:gd name="T16" fmla="*/ 0 60000 65536"/>
                <a:gd name="T17" fmla="*/ 0 60000 65536"/>
                <a:gd name="T18" fmla="*/ 0 60000 65536"/>
                <a:gd name="T19" fmla="*/ 0 60000 65536"/>
                <a:gd name="T20" fmla="*/ 0 60000 65536"/>
                <a:gd name="T21" fmla="*/ 0 w 31"/>
                <a:gd name="T22" fmla="*/ 0 h 26"/>
                <a:gd name="T23" fmla="*/ 31 w 3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6">
                  <a:moveTo>
                    <a:pt x="30" y="13"/>
                  </a:moveTo>
                  <a:lnTo>
                    <a:pt x="26" y="0"/>
                  </a:lnTo>
                  <a:lnTo>
                    <a:pt x="10" y="7"/>
                  </a:lnTo>
                  <a:lnTo>
                    <a:pt x="0" y="25"/>
                  </a:lnTo>
                  <a:lnTo>
                    <a:pt x="13" y="12"/>
                  </a:lnTo>
                  <a:lnTo>
                    <a:pt x="21" y="16"/>
                  </a:lnTo>
                  <a:lnTo>
                    <a:pt x="30" y="13"/>
                  </a:lnTo>
                </a:path>
              </a:pathLst>
            </a:custGeom>
            <a:solidFill>
              <a:srgbClr val="B0B0E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64" name="Freeform 133"/>
            <p:cNvSpPr>
              <a:spLocks/>
            </p:cNvSpPr>
            <p:nvPr/>
          </p:nvSpPr>
          <p:spPr bwMode="auto">
            <a:xfrm>
              <a:off x="3107" y="1979"/>
              <a:ext cx="17" cy="29"/>
            </a:xfrm>
            <a:custGeom>
              <a:avLst/>
              <a:gdLst>
                <a:gd name="T0" fmla="*/ 3 w 17"/>
                <a:gd name="T1" fmla="*/ 28 h 29"/>
                <a:gd name="T2" fmla="*/ 7 w 17"/>
                <a:gd name="T3" fmla="*/ 19 h 29"/>
                <a:gd name="T4" fmla="*/ 7 w 17"/>
                <a:gd name="T5" fmla="*/ 13 h 29"/>
                <a:gd name="T6" fmla="*/ 9 w 17"/>
                <a:gd name="T7" fmla="*/ 14 h 29"/>
                <a:gd name="T8" fmla="*/ 16 w 17"/>
                <a:gd name="T9" fmla="*/ 15 h 29"/>
                <a:gd name="T10" fmla="*/ 16 w 17"/>
                <a:gd name="T11" fmla="*/ 10 h 29"/>
                <a:gd name="T12" fmla="*/ 13 w 17"/>
                <a:gd name="T13" fmla="*/ 9 h 29"/>
                <a:gd name="T14" fmla="*/ 12 w 17"/>
                <a:gd name="T15" fmla="*/ 4 h 29"/>
                <a:gd name="T16" fmla="*/ 8 w 17"/>
                <a:gd name="T17" fmla="*/ 0 h 29"/>
                <a:gd name="T18" fmla="*/ 3 w 17"/>
                <a:gd name="T19" fmla="*/ 5 h 29"/>
                <a:gd name="T20" fmla="*/ 5 w 17"/>
                <a:gd name="T21" fmla="*/ 8 h 29"/>
                <a:gd name="T22" fmla="*/ 0 w 17"/>
                <a:gd name="T23" fmla="*/ 12 h 29"/>
                <a:gd name="T24" fmla="*/ 0 w 17"/>
                <a:gd name="T25" fmla="*/ 18 h 29"/>
                <a:gd name="T26" fmla="*/ 3 w 17"/>
                <a:gd name="T27" fmla="*/ 14 h 29"/>
                <a:gd name="T28" fmla="*/ 3 w 17"/>
                <a:gd name="T29" fmla="*/ 18 h 29"/>
                <a:gd name="T30" fmla="*/ 1 w 17"/>
                <a:gd name="T31" fmla="*/ 22 h 29"/>
                <a:gd name="T32" fmla="*/ 3 w 17"/>
                <a:gd name="T33" fmla="*/ 28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3" y="28"/>
                  </a:moveTo>
                  <a:lnTo>
                    <a:pt x="7" y="19"/>
                  </a:lnTo>
                  <a:lnTo>
                    <a:pt x="7" y="13"/>
                  </a:lnTo>
                  <a:lnTo>
                    <a:pt x="9" y="14"/>
                  </a:lnTo>
                  <a:lnTo>
                    <a:pt x="16" y="15"/>
                  </a:lnTo>
                  <a:lnTo>
                    <a:pt x="16" y="10"/>
                  </a:lnTo>
                  <a:lnTo>
                    <a:pt x="13" y="9"/>
                  </a:lnTo>
                  <a:lnTo>
                    <a:pt x="12" y="4"/>
                  </a:lnTo>
                  <a:lnTo>
                    <a:pt x="8" y="0"/>
                  </a:lnTo>
                  <a:lnTo>
                    <a:pt x="3" y="5"/>
                  </a:lnTo>
                  <a:lnTo>
                    <a:pt x="5" y="8"/>
                  </a:lnTo>
                  <a:lnTo>
                    <a:pt x="0" y="12"/>
                  </a:lnTo>
                  <a:lnTo>
                    <a:pt x="0" y="18"/>
                  </a:lnTo>
                  <a:lnTo>
                    <a:pt x="3" y="14"/>
                  </a:lnTo>
                  <a:lnTo>
                    <a:pt x="3" y="18"/>
                  </a:lnTo>
                  <a:lnTo>
                    <a:pt x="1" y="22"/>
                  </a:lnTo>
                  <a:lnTo>
                    <a:pt x="3" y="28"/>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65" name="Freeform 134"/>
            <p:cNvSpPr>
              <a:spLocks/>
            </p:cNvSpPr>
            <p:nvPr/>
          </p:nvSpPr>
          <p:spPr bwMode="auto">
            <a:xfrm>
              <a:off x="3131" y="1940"/>
              <a:ext cx="34" cy="30"/>
            </a:xfrm>
            <a:custGeom>
              <a:avLst/>
              <a:gdLst>
                <a:gd name="T0" fmla="*/ 32 w 34"/>
                <a:gd name="T1" fmla="*/ 12 h 30"/>
                <a:gd name="T2" fmla="*/ 25 w 34"/>
                <a:gd name="T3" fmla="*/ 19 h 30"/>
                <a:gd name="T4" fmla="*/ 25 w 34"/>
                <a:gd name="T5" fmla="*/ 18 h 30"/>
                <a:gd name="T6" fmla="*/ 25 w 34"/>
                <a:gd name="T7" fmla="*/ 15 h 30"/>
                <a:gd name="T8" fmla="*/ 25 w 34"/>
                <a:gd name="T9" fmla="*/ 11 h 30"/>
                <a:gd name="T10" fmla="*/ 24 w 34"/>
                <a:gd name="T11" fmla="*/ 16 h 30"/>
                <a:gd name="T12" fmla="*/ 22 w 34"/>
                <a:gd name="T13" fmla="*/ 19 h 30"/>
                <a:gd name="T14" fmla="*/ 18 w 34"/>
                <a:gd name="T15" fmla="*/ 25 h 30"/>
                <a:gd name="T16" fmla="*/ 17 w 34"/>
                <a:gd name="T17" fmla="*/ 25 h 30"/>
                <a:gd name="T18" fmla="*/ 18 w 34"/>
                <a:gd name="T19" fmla="*/ 19 h 30"/>
                <a:gd name="T20" fmla="*/ 18 w 34"/>
                <a:gd name="T21" fmla="*/ 12 h 30"/>
                <a:gd name="T22" fmla="*/ 17 w 34"/>
                <a:gd name="T23" fmla="*/ 11 h 30"/>
                <a:gd name="T24" fmla="*/ 17 w 34"/>
                <a:gd name="T25" fmla="*/ 5 h 30"/>
                <a:gd name="T26" fmla="*/ 16 w 34"/>
                <a:gd name="T27" fmla="*/ 5 h 30"/>
                <a:gd name="T28" fmla="*/ 13 w 34"/>
                <a:gd name="T29" fmla="*/ 9 h 30"/>
                <a:gd name="T30" fmla="*/ 11 w 34"/>
                <a:gd name="T31" fmla="*/ 14 h 30"/>
                <a:gd name="T32" fmla="*/ 11 w 34"/>
                <a:gd name="T33" fmla="*/ 20 h 30"/>
                <a:gd name="T34" fmla="*/ 11 w 34"/>
                <a:gd name="T35" fmla="*/ 25 h 30"/>
                <a:gd name="T36" fmla="*/ 2 w 34"/>
                <a:gd name="T37" fmla="*/ 27 h 30"/>
                <a:gd name="T38" fmla="*/ 0 w 34"/>
                <a:gd name="T39" fmla="*/ 29 h 30"/>
                <a:gd name="T40" fmla="*/ 9 w 34"/>
                <a:gd name="T41" fmla="*/ 9 h 30"/>
                <a:gd name="T42" fmla="*/ 6 w 34"/>
                <a:gd name="T43" fmla="*/ 0 h 30"/>
                <a:gd name="T44" fmla="*/ 16 w 34"/>
                <a:gd name="T45" fmla="*/ 0 h 30"/>
                <a:gd name="T46" fmla="*/ 21 w 34"/>
                <a:gd name="T47" fmla="*/ 4 h 30"/>
                <a:gd name="T48" fmla="*/ 25 w 34"/>
                <a:gd name="T49" fmla="*/ 3 h 30"/>
                <a:gd name="T50" fmla="*/ 28 w 34"/>
                <a:gd name="T51" fmla="*/ 3 h 30"/>
                <a:gd name="T52" fmla="*/ 30 w 34"/>
                <a:gd name="T53" fmla="*/ 3 h 30"/>
                <a:gd name="T54" fmla="*/ 33 w 34"/>
                <a:gd name="T55" fmla="*/ 8 h 30"/>
                <a:gd name="T56" fmla="*/ 32 w 34"/>
                <a:gd name="T57" fmla="*/ 12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30"/>
                <a:gd name="T89" fmla="*/ 34 w 34"/>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30">
                  <a:moveTo>
                    <a:pt x="32" y="12"/>
                  </a:moveTo>
                  <a:lnTo>
                    <a:pt x="25" y="19"/>
                  </a:lnTo>
                  <a:lnTo>
                    <a:pt x="25" y="18"/>
                  </a:lnTo>
                  <a:lnTo>
                    <a:pt x="25" y="15"/>
                  </a:lnTo>
                  <a:lnTo>
                    <a:pt x="25" y="11"/>
                  </a:lnTo>
                  <a:lnTo>
                    <a:pt x="24" y="16"/>
                  </a:lnTo>
                  <a:lnTo>
                    <a:pt x="22" y="19"/>
                  </a:lnTo>
                  <a:lnTo>
                    <a:pt x="18" y="25"/>
                  </a:lnTo>
                  <a:lnTo>
                    <a:pt x="17" y="25"/>
                  </a:lnTo>
                  <a:lnTo>
                    <a:pt x="18" y="19"/>
                  </a:lnTo>
                  <a:lnTo>
                    <a:pt x="18" y="12"/>
                  </a:lnTo>
                  <a:lnTo>
                    <a:pt x="17" y="11"/>
                  </a:lnTo>
                  <a:lnTo>
                    <a:pt x="17" y="5"/>
                  </a:lnTo>
                  <a:lnTo>
                    <a:pt x="16" y="5"/>
                  </a:lnTo>
                  <a:lnTo>
                    <a:pt x="13" y="9"/>
                  </a:lnTo>
                  <a:lnTo>
                    <a:pt x="11" y="14"/>
                  </a:lnTo>
                  <a:lnTo>
                    <a:pt x="11" y="20"/>
                  </a:lnTo>
                  <a:lnTo>
                    <a:pt x="11" y="25"/>
                  </a:lnTo>
                  <a:lnTo>
                    <a:pt x="2" y="27"/>
                  </a:lnTo>
                  <a:lnTo>
                    <a:pt x="0" y="29"/>
                  </a:lnTo>
                  <a:lnTo>
                    <a:pt x="9" y="9"/>
                  </a:lnTo>
                  <a:lnTo>
                    <a:pt x="6" y="0"/>
                  </a:lnTo>
                  <a:lnTo>
                    <a:pt x="16" y="0"/>
                  </a:lnTo>
                  <a:lnTo>
                    <a:pt x="21" y="4"/>
                  </a:lnTo>
                  <a:lnTo>
                    <a:pt x="25" y="3"/>
                  </a:lnTo>
                  <a:lnTo>
                    <a:pt x="28" y="3"/>
                  </a:lnTo>
                  <a:lnTo>
                    <a:pt x="30" y="3"/>
                  </a:lnTo>
                  <a:lnTo>
                    <a:pt x="33" y="8"/>
                  </a:lnTo>
                  <a:lnTo>
                    <a:pt x="32" y="12"/>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66" name="Freeform 135"/>
            <p:cNvSpPr>
              <a:spLocks/>
            </p:cNvSpPr>
            <p:nvPr/>
          </p:nvSpPr>
          <p:spPr bwMode="auto">
            <a:xfrm>
              <a:off x="3159" y="1923"/>
              <a:ext cx="49" cy="39"/>
            </a:xfrm>
            <a:custGeom>
              <a:avLst/>
              <a:gdLst>
                <a:gd name="T0" fmla="*/ 0 w 49"/>
                <a:gd name="T1" fmla="*/ 20 h 39"/>
                <a:gd name="T2" fmla="*/ 10 w 49"/>
                <a:gd name="T3" fmla="*/ 14 h 39"/>
                <a:gd name="T4" fmla="*/ 18 w 49"/>
                <a:gd name="T5" fmla="*/ 7 h 39"/>
                <a:gd name="T6" fmla="*/ 28 w 49"/>
                <a:gd name="T7" fmla="*/ 0 h 39"/>
                <a:gd name="T8" fmla="*/ 30 w 49"/>
                <a:gd name="T9" fmla="*/ 1 h 39"/>
                <a:gd name="T10" fmla="*/ 23 w 49"/>
                <a:gd name="T11" fmla="*/ 12 h 39"/>
                <a:gd name="T12" fmla="*/ 23 w 49"/>
                <a:gd name="T13" fmla="*/ 16 h 39"/>
                <a:gd name="T14" fmla="*/ 33 w 49"/>
                <a:gd name="T15" fmla="*/ 23 h 39"/>
                <a:gd name="T16" fmla="*/ 40 w 49"/>
                <a:gd name="T17" fmla="*/ 15 h 39"/>
                <a:gd name="T18" fmla="*/ 39 w 49"/>
                <a:gd name="T19" fmla="*/ 15 h 39"/>
                <a:gd name="T20" fmla="*/ 31 w 49"/>
                <a:gd name="T21" fmla="*/ 18 h 39"/>
                <a:gd name="T22" fmla="*/ 30 w 49"/>
                <a:gd name="T23" fmla="*/ 13 h 39"/>
                <a:gd name="T24" fmla="*/ 34 w 49"/>
                <a:gd name="T25" fmla="*/ 14 h 39"/>
                <a:gd name="T26" fmla="*/ 33 w 49"/>
                <a:gd name="T27" fmla="*/ 12 h 39"/>
                <a:gd name="T28" fmla="*/ 33 w 49"/>
                <a:gd name="T29" fmla="*/ 11 h 39"/>
                <a:gd name="T30" fmla="*/ 35 w 49"/>
                <a:gd name="T31" fmla="*/ 12 h 39"/>
                <a:gd name="T32" fmla="*/ 36 w 49"/>
                <a:gd name="T33" fmla="*/ 9 h 39"/>
                <a:gd name="T34" fmla="*/ 47 w 49"/>
                <a:gd name="T35" fmla="*/ 4 h 39"/>
                <a:gd name="T36" fmla="*/ 48 w 49"/>
                <a:gd name="T37" fmla="*/ 4 h 39"/>
                <a:gd name="T38" fmla="*/ 48 w 49"/>
                <a:gd name="T39" fmla="*/ 7 h 39"/>
                <a:gd name="T40" fmla="*/ 37 w 49"/>
                <a:gd name="T41" fmla="*/ 23 h 39"/>
                <a:gd name="T42" fmla="*/ 35 w 49"/>
                <a:gd name="T43" fmla="*/ 26 h 39"/>
                <a:gd name="T44" fmla="*/ 31 w 49"/>
                <a:gd name="T45" fmla="*/ 30 h 39"/>
                <a:gd name="T46" fmla="*/ 18 w 49"/>
                <a:gd name="T47" fmla="*/ 34 h 39"/>
                <a:gd name="T48" fmla="*/ 4 w 49"/>
                <a:gd name="T49" fmla="*/ 38 h 39"/>
                <a:gd name="T50" fmla="*/ 3 w 49"/>
                <a:gd name="T51" fmla="*/ 37 h 39"/>
                <a:gd name="T52" fmla="*/ 5 w 49"/>
                <a:gd name="T53" fmla="*/ 30 h 39"/>
                <a:gd name="T54" fmla="*/ 5 w 49"/>
                <a:gd name="T55" fmla="*/ 26 h 39"/>
                <a:gd name="T56" fmla="*/ 3 w 49"/>
                <a:gd name="T57" fmla="*/ 21 h 39"/>
                <a:gd name="T58" fmla="*/ 0 w 49"/>
                <a:gd name="T59" fmla="*/ 20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39"/>
                <a:gd name="T92" fmla="*/ 49 w 49"/>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39">
                  <a:moveTo>
                    <a:pt x="0" y="20"/>
                  </a:moveTo>
                  <a:lnTo>
                    <a:pt x="10" y="14"/>
                  </a:lnTo>
                  <a:lnTo>
                    <a:pt x="18" y="7"/>
                  </a:lnTo>
                  <a:lnTo>
                    <a:pt x="28" y="0"/>
                  </a:lnTo>
                  <a:lnTo>
                    <a:pt x="30" y="1"/>
                  </a:lnTo>
                  <a:lnTo>
                    <a:pt x="23" y="12"/>
                  </a:lnTo>
                  <a:lnTo>
                    <a:pt x="23" y="16"/>
                  </a:lnTo>
                  <a:lnTo>
                    <a:pt x="33" y="23"/>
                  </a:lnTo>
                  <a:lnTo>
                    <a:pt x="40" y="15"/>
                  </a:lnTo>
                  <a:lnTo>
                    <a:pt x="39" y="15"/>
                  </a:lnTo>
                  <a:lnTo>
                    <a:pt x="31" y="18"/>
                  </a:lnTo>
                  <a:lnTo>
                    <a:pt x="30" y="13"/>
                  </a:lnTo>
                  <a:lnTo>
                    <a:pt x="34" y="14"/>
                  </a:lnTo>
                  <a:lnTo>
                    <a:pt x="33" y="12"/>
                  </a:lnTo>
                  <a:lnTo>
                    <a:pt x="33" y="11"/>
                  </a:lnTo>
                  <a:lnTo>
                    <a:pt x="35" y="12"/>
                  </a:lnTo>
                  <a:lnTo>
                    <a:pt x="36" y="9"/>
                  </a:lnTo>
                  <a:lnTo>
                    <a:pt x="47" y="4"/>
                  </a:lnTo>
                  <a:lnTo>
                    <a:pt x="48" y="4"/>
                  </a:lnTo>
                  <a:lnTo>
                    <a:pt x="48" y="7"/>
                  </a:lnTo>
                  <a:lnTo>
                    <a:pt x="37" y="23"/>
                  </a:lnTo>
                  <a:lnTo>
                    <a:pt x="35" y="26"/>
                  </a:lnTo>
                  <a:lnTo>
                    <a:pt x="31" y="30"/>
                  </a:lnTo>
                  <a:lnTo>
                    <a:pt x="18" y="34"/>
                  </a:lnTo>
                  <a:lnTo>
                    <a:pt x="4" y="38"/>
                  </a:lnTo>
                  <a:lnTo>
                    <a:pt x="3" y="37"/>
                  </a:lnTo>
                  <a:lnTo>
                    <a:pt x="5" y="30"/>
                  </a:lnTo>
                  <a:lnTo>
                    <a:pt x="5" y="26"/>
                  </a:lnTo>
                  <a:lnTo>
                    <a:pt x="3" y="21"/>
                  </a:lnTo>
                  <a:lnTo>
                    <a:pt x="0" y="20"/>
                  </a:lnTo>
                </a:path>
              </a:pathLst>
            </a:custGeom>
            <a:solidFill>
              <a:srgbClr val="D9A67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67" name="Freeform 136"/>
            <p:cNvSpPr>
              <a:spLocks/>
            </p:cNvSpPr>
            <p:nvPr/>
          </p:nvSpPr>
          <p:spPr bwMode="auto">
            <a:xfrm>
              <a:off x="3097" y="1933"/>
              <a:ext cx="17" cy="25"/>
            </a:xfrm>
            <a:custGeom>
              <a:avLst/>
              <a:gdLst>
                <a:gd name="T0" fmla="*/ 1 w 17"/>
                <a:gd name="T1" fmla="*/ 24 h 25"/>
                <a:gd name="T2" fmla="*/ 16 w 17"/>
                <a:gd name="T3" fmla="*/ 3 h 25"/>
                <a:gd name="T4" fmla="*/ 14 w 17"/>
                <a:gd name="T5" fmla="*/ 1 h 25"/>
                <a:gd name="T6" fmla="*/ 7 w 17"/>
                <a:gd name="T7" fmla="*/ 0 h 25"/>
                <a:gd name="T8" fmla="*/ 0 w 17"/>
                <a:gd name="T9" fmla="*/ 24 h 25"/>
                <a:gd name="T10" fmla="*/ 1 w 17"/>
                <a:gd name="T11" fmla="*/ 24 h 25"/>
                <a:gd name="T12" fmla="*/ 0 60000 65536"/>
                <a:gd name="T13" fmla="*/ 0 60000 65536"/>
                <a:gd name="T14" fmla="*/ 0 60000 65536"/>
                <a:gd name="T15" fmla="*/ 0 60000 65536"/>
                <a:gd name="T16" fmla="*/ 0 60000 65536"/>
                <a:gd name="T17" fmla="*/ 0 60000 65536"/>
                <a:gd name="T18" fmla="*/ 0 w 17"/>
                <a:gd name="T19" fmla="*/ 0 h 25"/>
                <a:gd name="T20" fmla="*/ 17 w 1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7" h="25">
                  <a:moveTo>
                    <a:pt x="1" y="24"/>
                  </a:moveTo>
                  <a:lnTo>
                    <a:pt x="16" y="3"/>
                  </a:lnTo>
                  <a:lnTo>
                    <a:pt x="14" y="1"/>
                  </a:lnTo>
                  <a:lnTo>
                    <a:pt x="7" y="0"/>
                  </a:lnTo>
                  <a:lnTo>
                    <a:pt x="0" y="24"/>
                  </a:lnTo>
                  <a:lnTo>
                    <a:pt x="1" y="24"/>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68" name="Freeform 137"/>
            <p:cNvSpPr>
              <a:spLocks/>
            </p:cNvSpPr>
            <p:nvPr/>
          </p:nvSpPr>
          <p:spPr bwMode="auto">
            <a:xfrm>
              <a:off x="3162" y="1920"/>
              <a:ext cx="45" cy="41"/>
            </a:xfrm>
            <a:custGeom>
              <a:avLst/>
              <a:gdLst>
                <a:gd name="T0" fmla="*/ 15 w 45"/>
                <a:gd name="T1" fmla="*/ 35 h 41"/>
                <a:gd name="T2" fmla="*/ 23 w 45"/>
                <a:gd name="T3" fmla="*/ 33 h 41"/>
                <a:gd name="T4" fmla="*/ 31 w 45"/>
                <a:gd name="T5" fmla="*/ 27 h 41"/>
                <a:gd name="T6" fmla="*/ 39 w 45"/>
                <a:gd name="T7" fmla="*/ 16 h 41"/>
                <a:gd name="T8" fmla="*/ 40 w 45"/>
                <a:gd name="T9" fmla="*/ 13 h 41"/>
                <a:gd name="T10" fmla="*/ 42 w 45"/>
                <a:gd name="T11" fmla="*/ 13 h 41"/>
                <a:gd name="T12" fmla="*/ 44 w 45"/>
                <a:gd name="T13" fmla="*/ 10 h 41"/>
                <a:gd name="T14" fmla="*/ 43 w 45"/>
                <a:gd name="T15" fmla="*/ 8 h 41"/>
                <a:gd name="T16" fmla="*/ 38 w 45"/>
                <a:gd name="T17" fmla="*/ 13 h 41"/>
                <a:gd name="T18" fmla="*/ 35 w 45"/>
                <a:gd name="T19" fmla="*/ 13 h 41"/>
                <a:gd name="T20" fmla="*/ 31 w 45"/>
                <a:gd name="T21" fmla="*/ 18 h 41"/>
                <a:gd name="T22" fmla="*/ 27 w 45"/>
                <a:gd name="T23" fmla="*/ 20 h 41"/>
                <a:gd name="T24" fmla="*/ 23 w 45"/>
                <a:gd name="T25" fmla="*/ 19 h 41"/>
                <a:gd name="T26" fmla="*/ 22 w 45"/>
                <a:gd name="T27" fmla="*/ 17 h 41"/>
                <a:gd name="T28" fmla="*/ 22 w 45"/>
                <a:gd name="T29" fmla="*/ 15 h 41"/>
                <a:gd name="T30" fmla="*/ 23 w 45"/>
                <a:gd name="T31" fmla="*/ 13 h 41"/>
                <a:gd name="T32" fmla="*/ 26 w 45"/>
                <a:gd name="T33" fmla="*/ 10 h 41"/>
                <a:gd name="T34" fmla="*/ 28 w 45"/>
                <a:gd name="T35" fmla="*/ 7 h 41"/>
                <a:gd name="T36" fmla="*/ 28 w 45"/>
                <a:gd name="T37" fmla="*/ 3 h 41"/>
                <a:gd name="T38" fmla="*/ 28 w 45"/>
                <a:gd name="T39" fmla="*/ 0 h 41"/>
                <a:gd name="T40" fmla="*/ 27 w 45"/>
                <a:gd name="T41" fmla="*/ 0 h 41"/>
                <a:gd name="T42" fmla="*/ 26 w 45"/>
                <a:gd name="T43" fmla="*/ 0 h 41"/>
                <a:gd name="T44" fmla="*/ 22 w 45"/>
                <a:gd name="T45" fmla="*/ 4 h 41"/>
                <a:gd name="T46" fmla="*/ 16 w 45"/>
                <a:gd name="T47" fmla="*/ 10 h 41"/>
                <a:gd name="T48" fmla="*/ 13 w 45"/>
                <a:gd name="T49" fmla="*/ 22 h 41"/>
                <a:gd name="T50" fmla="*/ 3 w 45"/>
                <a:gd name="T51" fmla="*/ 29 h 41"/>
                <a:gd name="T52" fmla="*/ 3 w 45"/>
                <a:gd name="T53" fmla="*/ 34 h 41"/>
                <a:gd name="T54" fmla="*/ 0 w 45"/>
                <a:gd name="T55" fmla="*/ 40 h 41"/>
                <a:gd name="T56" fmla="*/ 8 w 45"/>
                <a:gd name="T57" fmla="*/ 37 h 41"/>
                <a:gd name="T58" fmla="*/ 15 w 45"/>
                <a:gd name="T59" fmla="*/ 35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
                <a:gd name="T91" fmla="*/ 0 h 41"/>
                <a:gd name="T92" fmla="*/ 45 w 45"/>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 h="41">
                  <a:moveTo>
                    <a:pt x="15" y="35"/>
                  </a:moveTo>
                  <a:lnTo>
                    <a:pt x="23" y="33"/>
                  </a:lnTo>
                  <a:lnTo>
                    <a:pt x="31" y="27"/>
                  </a:lnTo>
                  <a:lnTo>
                    <a:pt x="39" y="16"/>
                  </a:lnTo>
                  <a:lnTo>
                    <a:pt x="40" y="13"/>
                  </a:lnTo>
                  <a:lnTo>
                    <a:pt x="42" y="13"/>
                  </a:lnTo>
                  <a:lnTo>
                    <a:pt x="44" y="10"/>
                  </a:lnTo>
                  <a:lnTo>
                    <a:pt x="43" y="8"/>
                  </a:lnTo>
                  <a:lnTo>
                    <a:pt x="38" y="13"/>
                  </a:lnTo>
                  <a:lnTo>
                    <a:pt x="35" y="13"/>
                  </a:lnTo>
                  <a:lnTo>
                    <a:pt x="31" y="18"/>
                  </a:lnTo>
                  <a:lnTo>
                    <a:pt x="27" y="20"/>
                  </a:lnTo>
                  <a:lnTo>
                    <a:pt x="23" y="19"/>
                  </a:lnTo>
                  <a:lnTo>
                    <a:pt x="22" y="17"/>
                  </a:lnTo>
                  <a:lnTo>
                    <a:pt x="22" y="15"/>
                  </a:lnTo>
                  <a:lnTo>
                    <a:pt x="23" y="13"/>
                  </a:lnTo>
                  <a:lnTo>
                    <a:pt x="26" y="10"/>
                  </a:lnTo>
                  <a:lnTo>
                    <a:pt x="28" y="7"/>
                  </a:lnTo>
                  <a:lnTo>
                    <a:pt x="28" y="3"/>
                  </a:lnTo>
                  <a:lnTo>
                    <a:pt x="28" y="0"/>
                  </a:lnTo>
                  <a:lnTo>
                    <a:pt x="27" y="0"/>
                  </a:lnTo>
                  <a:lnTo>
                    <a:pt x="26" y="0"/>
                  </a:lnTo>
                  <a:lnTo>
                    <a:pt x="22" y="4"/>
                  </a:lnTo>
                  <a:lnTo>
                    <a:pt x="16" y="10"/>
                  </a:lnTo>
                  <a:lnTo>
                    <a:pt x="13" y="22"/>
                  </a:lnTo>
                  <a:lnTo>
                    <a:pt x="3" y="29"/>
                  </a:lnTo>
                  <a:lnTo>
                    <a:pt x="3" y="34"/>
                  </a:lnTo>
                  <a:lnTo>
                    <a:pt x="0" y="40"/>
                  </a:lnTo>
                  <a:lnTo>
                    <a:pt x="8" y="37"/>
                  </a:lnTo>
                  <a:lnTo>
                    <a:pt x="15" y="35"/>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69" name="Freeform 138"/>
            <p:cNvSpPr>
              <a:spLocks/>
            </p:cNvSpPr>
            <p:nvPr/>
          </p:nvSpPr>
          <p:spPr bwMode="auto">
            <a:xfrm>
              <a:off x="3111" y="1941"/>
              <a:ext cx="17" cy="17"/>
            </a:xfrm>
            <a:custGeom>
              <a:avLst/>
              <a:gdLst>
                <a:gd name="T0" fmla="*/ 16 w 17"/>
                <a:gd name="T1" fmla="*/ 16 h 17"/>
                <a:gd name="T2" fmla="*/ 16 w 17"/>
                <a:gd name="T3" fmla="*/ 16 h 17"/>
                <a:gd name="T4" fmla="*/ 16 w 17"/>
                <a:gd name="T5" fmla="*/ 14 h 17"/>
                <a:gd name="T6" fmla="*/ 16 w 17"/>
                <a:gd name="T7" fmla="*/ 14 h 17"/>
                <a:gd name="T8" fmla="*/ 16 w 17"/>
                <a:gd name="T9" fmla="*/ 12 h 17"/>
                <a:gd name="T10" fmla="*/ 16 w 17"/>
                <a:gd name="T11" fmla="*/ 12 h 17"/>
                <a:gd name="T12" fmla="*/ 16 w 17"/>
                <a:gd name="T13" fmla="*/ 11 h 17"/>
                <a:gd name="T14" fmla="*/ 16 w 17"/>
                <a:gd name="T15" fmla="*/ 11 h 17"/>
                <a:gd name="T16" fmla="*/ 16 w 17"/>
                <a:gd name="T17" fmla="*/ 9 h 17"/>
                <a:gd name="T18" fmla="*/ 16 w 17"/>
                <a:gd name="T19" fmla="*/ 9 h 17"/>
                <a:gd name="T20" fmla="*/ 14 w 17"/>
                <a:gd name="T21" fmla="*/ 7 h 17"/>
                <a:gd name="T22" fmla="*/ 13 w 17"/>
                <a:gd name="T23" fmla="*/ 5 h 17"/>
                <a:gd name="T24" fmla="*/ 13 w 17"/>
                <a:gd name="T25" fmla="*/ 5 h 17"/>
                <a:gd name="T26" fmla="*/ 10 w 17"/>
                <a:gd name="T27" fmla="*/ 3 h 17"/>
                <a:gd name="T28" fmla="*/ 8 w 17"/>
                <a:gd name="T29" fmla="*/ 3 h 17"/>
                <a:gd name="T30" fmla="*/ 6 w 17"/>
                <a:gd name="T31" fmla="*/ 2 h 17"/>
                <a:gd name="T32" fmla="*/ 5 w 17"/>
                <a:gd name="T33" fmla="*/ 0 h 17"/>
                <a:gd name="T34" fmla="*/ 3 w 17"/>
                <a:gd name="T35" fmla="*/ 2 h 17"/>
                <a:gd name="T36" fmla="*/ 3 w 17"/>
                <a:gd name="T37" fmla="*/ 2 h 17"/>
                <a:gd name="T38" fmla="*/ 3 w 17"/>
                <a:gd name="T39" fmla="*/ 2 h 17"/>
                <a:gd name="T40" fmla="*/ 2 w 17"/>
                <a:gd name="T41" fmla="*/ 2 h 17"/>
                <a:gd name="T42" fmla="*/ 2 w 17"/>
                <a:gd name="T43" fmla="*/ 2 h 17"/>
                <a:gd name="T44" fmla="*/ 2 w 17"/>
                <a:gd name="T45" fmla="*/ 3 h 17"/>
                <a:gd name="T46" fmla="*/ 0 w 17"/>
                <a:gd name="T47" fmla="*/ 3 h 17"/>
                <a:gd name="T48" fmla="*/ 0 w 17"/>
                <a:gd name="T49" fmla="*/ 3 h 17"/>
                <a:gd name="T50" fmla="*/ 0 w 17"/>
                <a:gd name="T51" fmla="*/ 3 h 17"/>
                <a:gd name="T52" fmla="*/ 0 w 17"/>
                <a:gd name="T53" fmla="*/ 5 h 17"/>
                <a:gd name="T54" fmla="*/ 0 w 17"/>
                <a:gd name="T55" fmla="*/ 5 h 17"/>
                <a:gd name="T56" fmla="*/ 0 w 17"/>
                <a:gd name="T57" fmla="*/ 7 h 17"/>
                <a:gd name="T58" fmla="*/ 2 w 17"/>
                <a:gd name="T59" fmla="*/ 7 h 17"/>
                <a:gd name="T60" fmla="*/ 2 w 17"/>
                <a:gd name="T61" fmla="*/ 7 h 17"/>
                <a:gd name="T62" fmla="*/ 2 w 17"/>
                <a:gd name="T63" fmla="*/ 7 h 17"/>
                <a:gd name="T64" fmla="*/ 2 w 17"/>
                <a:gd name="T65" fmla="*/ 9 h 17"/>
                <a:gd name="T66" fmla="*/ 3 w 17"/>
                <a:gd name="T67" fmla="*/ 9 h 17"/>
                <a:gd name="T68" fmla="*/ 5 w 17"/>
                <a:gd name="T69" fmla="*/ 11 h 17"/>
                <a:gd name="T70" fmla="*/ 6 w 17"/>
                <a:gd name="T71" fmla="*/ 11 h 17"/>
                <a:gd name="T72" fmla="*/ 8 w 17"/>
                <a:gd name="T73" fmla="*/ 12 h 17"/>
                <a:gd name="T74" fmla="*/ 11 w 17"/>
                <a:gd name="T75" fmla="*/ 12 h 17"/>
                <a:gd name="T76" fmla="*/ 13 w 17"/>
                <a:gd name="T77" fmla="*/ 14 h 17"/>
                <a:gd name="T78" fmla="*/ 14 w 17"/>
                <a:gd name="T79" fmla="*/ 16 h 17"/>
                <a:gd name="T80" fmla="*/ 16 w 17"/>
                <a:gd name="T81" fmla="*/ 16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16" y="16"/>
                  </a:moveTo>
                  <a:lnTo>
                    <a:pt x="16" y="16"/>
                  </a:lnTo>
                  <a:lnTo>
                    <a:pt x="16" y="14"/>
                  </a:lnTo>
                  <a:lnTo>
                    <a:pt x="16" y="12"/>
                  </a:lnTo>
                  <a:lnTo>
                    <a:pt x="16" y="11"/>
                  </a:lnTo>
                  <a:lnTo>
                    <a:pt x="16" y="9"/>
                  </a:lnTo>
                  <a:lnTo>
                    <a:pt x="14" y="7"/>
                  </a:lnTo>
                  <a:lnTo>
                    <a:pt x="13" y="5"/>
                  </a:lnTo>
                  <a:lnTo>
                    <a:pt x="10" y="3"/>
                  </a:lnTo>
                  <a:lnTo>
                    <a:pt x="8" y="3"/>
                  </a:lnTo>
                  <a:lnTo>
                    <a:pt x="6" y="2"/>
                  </a:lnTo>
                  <a:lnTo>
                    <a:pt x="5" y="0"/>
                  </a:lnTo>
                  <a:lnTo>
                    <a:pt x="3" y="2"/>
                  </a:lnTo>
                  <a:lnTo>
                    <a:pt x="2" y="2"/>
                  </a:lnTo>
                  <a:lnTo>
                    <a:pt x="2" y="3"/>
                  </a:lnTo>
                  <a:lnTo>
                    <a:pt x="0" y="3"/>
                  </a:lnTo>
                  <a:lnTo>
                    <a:pt x="0" y="5"/>
                  </a:lnTo>
                  <a:lnTo>
                    <a:pt x="0" y="7"/>
                  </a:lnTo>
                  <a:lnTo>
                    <a:pt x="2" y="7"/>
                  </a:lnTo>
                  <a:lnTo>
                    <a:pt x="2" y="9"/>
                  </a:lnTo>
                  <a:lnTo>
                    <a:pt x="3" y="9"/>
                  </a:lnTo>
                  <a:lnTo>
                    <a:pt x="5" y="11"/>
                  </a:lnTo>
                  <a:lnTo>
                    <a:pt x="6" y="11"/>
                  </a:lnTo>
                  <a:lnTo>
                    <a:pt x="8" y="12"/>
                  </a:lnTo>
                  <a:lnTo>
                    <a:pt x="11" y="12"/>
                  </a:lnTo>
                  <a:lnTo>
                    <a:pt x="13" y="14"/>
                  </a:lnTo>
                  <a:lnTo>
                    <a:pt x="14" y="16"/>
                  </a:lnTo>
                  <a:lnTo>
                    <a:pt x="16"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70" name="Freeform 139"/>
            <p:cNvSpPr>
              <a:spLocks/>
            </p:cNvSpPr>
            <p:nvPr/>
          </p:nvSpPr>
          <p:spPr bwMode="auto">
            <a:xfrm>
              <a:off x="3071" y="1944"/>
              <a:ext cx="17" cy="17"/>
            </a:xfrm>
            <a:custGeom>
              <a:avLst/>
              <a:gdLst>
                <a:gd name="T0" fmla="*/ 0 w 17"/>
                <a:gd name="T1" fmla="*/ 16 h 17"/>
                <a:gd name="T2" fmla="*/ 4 w 17"/>
                <a:gd name="T3" fmla="*/ 16 h 17"/>
                <a:gd name="T4" fmla="*/ 8 w 17"/>
                <a:gd name="T5" fmla="*/ 16 h 17"/>
                <a:gd name="T6" fmla="*/ 12 w 17"/>
                <a:gd name="T7" fmla="*/ 14 h 17"/>
                <a:gd name="T8" fmla="*/ 16 w 17"/>
                <a:gd name="T9" fmla="*/ 12 h 17"/>
                <a:gd name="T10" fmla="*/ 16 w 17"/>
                <a:gd name="T11" fmla="*/ 10 h 17"/>
                <a:gd name="T12" fmla="*/ 16 w 17"/>
                <a:gd name="T13" fmla="*/ 8 h 17"/>
                <a:gd name="T14" fmla="*/ 16 w 17"/>
                <a:gd name="T15" fmla="*/ 6 h 17"/>
                <a:gd name="T16" fmla="*/ 12 w 17"/>
                <a:gd name="T17" fmla="*/ 4 h 17"/>
                <a:gd name="T18" fmla="*/ 12 w 17"/>
                <a:gd name="T19" fmla="*/ 2 h 17"/>
                <a:gd name="T20" fmla="*/ 8 w 17"/>
                <a:gd name="T21" fmla="*/ 0 h 17"/>
                <a:gd name="T22" fmla="*/ 8 w 17"/>
                <a:gd name="T23" fmla="*/ 0 h 17"/>
                <a:gd name="T24" fmla="*/ 4 w 17"/>
                <a:gd name="T25" fmla="*/ 0 h 17"/>
                <a:gd name="T26" fmla="*/ 4 w 17"/>
                <a:gd name="T27" fmla="*/ 2 h 17"/>
                <a:gd name="T28" fmla="*/ 0 w 17"/>
                <a:gd name="T29" fmla="*/ 4 h 17"/>
                <a:gd name="T30" fmla="*/ 0 w 17"/>
                <a:gd name="T31" fmla="*/ 8 h 17"/>
                <a:gd name="T32" fmla="*/ 0 w 17"/>
                <a:gd name="T33" fmla="*/ 12 h 17"/>
                <a:gd name="T34" fmla="*/ 0 w 17"/>
                <a:gd name="T35" fmla="*/ 14 h 17"/>
                <a:gd name="T36" fmla="*/ 0 w 17"/>
                <a:gd name="T37" fmla="*/ 14 h 17"/>
                <a:gd name="T38" fmla="*/ 0 w 17"/>
                <a:gd name="T39" fmla="*/ 14 h 17"/>
                <a:gd name="T40" fmla="*/ 0 w 17"/>
                <a:gd name="T41" fmla="*/ 16 h 17"/>
                <a:gd name="T42" fmla="*/ 0 w 17"/>
                <a:gd name="T43" fmla="*/ 16 h 17"/>
                <a:gd name="T44" fmla="*/ 0 w 17"/>
                <a:gd name="T45" fmla="*/ 16 h 17"/>
                <a:gd name="T46" fmla="*/ 0 w 17"/>
                <a:gd name="T47" fmla="*/ 16 h 17"/>
                <a:gd name="T48" fmla="*/ 0 w 17"/>
                <a:gd name="T49" fmla="*/ 1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16"/>
                  </a:moveTo>
                  <a:lnTo>
                    <a:pt x="4" y="16"/>
                  </a:lnTo>
                  <a:lnTo>
                    <a:pt x="8" y="16"/>
                  </a:lnTo>
                  <a:lnTo>
                    <a:pt x="12" y="14"/>
                  </a:lnTo>
                  <a:lnTo>
                    <a:pt x="16" y="12"/>
                  </a:lnTo>
                  <a:lnTo>
                    <a:pt x="16" y="10"/>
                  </a:lnTo>
                  <a:lnTo>
                    <a:pt x="16" y="8"/>
                  </a:lnTo>
                  <a:lnTo>
                    <a:pt x="16" y="6"/>
                  </a:lnTo>
                  <a:lnTo>
                    <a:pt x="12" y="4"/>
                  </a:lnTo>
                  <a:lnTo>
                    <a:pt x="12" y="2"/>
                  </a:lnTo>
                  <a:lnTo>
                    <a:pt x="8" y="0"/>
                  </a:lnTo>
                  <a:lnTo>
                    <a:pt x="4" y="0"/>
                  </a:lnTo>
                  <a:lnTo>
                    <a:pt x="4" y="2"/>
                  </a:lnTo>
                  <a:lnTo>
                    <a:pt x="0" y="4"/>
                  </a:lnTo>
                  <a:lnTo>
                    <a:pt x="0" y="8"/>
                  </a:lnTo>
                  <a:lnTo>
                    <a:pt x="0" y="12"/>
                  </a:lnTo>
                  <a:lnTo>
                    <a:pt x="0" y="14"/>
                  </a:lnTo>
                  <a:lnTo>
                    <a:pt x="0"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71" name="Freeform 140"/>
            <p:cNvSpPr>
              <a:spLocks/>
            </p:cNvSpPr>
            <p:nvPr/>
          </p:nvSpPr>
          <p:spPr bwMode="auto">
            <a:xfrm>
              <a:off x="3147" y="1946"/>
              <a:ext cx="17" cy="17"/>
            </a:xfrm>
            <a:custGeom>
              <a:avLst/>
              <a:gdLst>
                <a:gd name="T0" fmla="*/ 16 w 17"/>
                <a:gd name="T1" fmla="*/ 16 h 17"/>
                <a:gd name="T2" fmla="*/ 16 w 17"/>
                <a:gd name="T3" fmla="*/ 14 h 17"/>
                <a:gd name="T4" fmla="*/ 16 w 17"/>
                <a:gd name="T5" fmla="*/ 11 h 17"/>
                <a:gd name="T6" fmla="*/ 14 w 17"/>
                <a:gd name="T7" fmla="*/ 10 h 17"/>
                <a:gd name="T8" fmla="*/ 14 w 17"/>
                <a:gd name="T9" fmla="*/ 8 h 17"/>
                <a:gd name="T10" fmla="*/ 14 w 17"/>
                <a:gd name="T11" fmla="*/ 6 h 17"/>
                <a:gd name="T12" fmla="*/ 14 w 17"/>
                <a:gd name="T13" fmla="*/ 5 h 17"/>
                <a:gd name="T14" fmla="*/ 13 w 17"/>
                <a:gd name="T15" fmla="*/ 3 h 17"/>
                <a:gd name="T16" fmla="*/ 13 w 17"/>
                <a:gd name="T17" fmla="*/ 2 h 17"/>
                <a:gd name="T18" fmla="*/ 11 w 17"/>
                <a:gd name="T19" fmla="*/ 2 h 17"/>
                <a:gd name="T20" fmla="*/ 10 w 17"/>
                <a:gd name="T21" fmla="*/ 0 h 17"/>
                <a:gd name="T22" fmla="*/ 8 w 17"/>
                <a:gd name="T23" fmla="*/ 0 h 17"/>
                <a:gd name="T24" fmla="*/ 6 w 17"/>
                <a:gd name="T25" fmla="*/ 0 h 17"/>
                <a:gd name="T26" fmla="*/ 5 w 17"/>
                <a:gd name="T27" fmla="*/ 0 h 17"/>
                <a:gd name="T28" fmla="*/ 3 w 17"/>
                <a:gd name="T29" fmla="*/ 0 h 17"/>
                <a:gd name="T30" fmla="*/ 2 w 17"/>
                <a:gd name="T31" fmla="*/ 0 h 17"/>
                <a:gd name="T32" fmla="*/ 0 w 17"/>
                <a:gd name="T33" fmla="*/ 0 h 17"/>
                <a:gd name="T34" fmla="*/ 2 w 17"/>
                <a:gd name="T35" fmla="*/ 0 h 17"/>
                <a:gd name="T36" fmla="*/ 2 w 17"/>
                <a:gd name="T37" fmla="*/ 0 h 17"/>
                <a:gd name="T38" fmla="*/ 3 w 17"/>
                <a:gd name="T39" fmla="*/ 0 h 17"/>
                <a:gd name="T40" fmla="*/ 5 w 17"/>
                <a:gd name="T41" fmla="*/ 2 h 17"/>
                <a:gd name="T42" fmla="*/ 5 w 17"/>
                <a:gd name="T43" fmla="*/ 2 h 17"/>
                <a:gd name="T44" fmla="*/ 6 w 17"/>
                <a:gd name="T45" fmla="*/ 3 h 17"/>
                <a:gd name="T46" fmla="*/ 8 w 17"/>
                <a:gd name="T47" fmla="*/ 3 h 17"/>
                <a:gd name="T48" fmla="*/ 8 w 17"/>
                <a:gd name="T49" fmla="*/ 3 h 17"/>
                <a:gd name="T50" fmla="*/ 10 w 17"/>
                <a:gd name="T51" fmla="*/ 5 h 17"/>
                <a:gd name="T52" fmla="*/ 11 w 17"/>
                <a:gd name="T53" fmla="*/ 6 h 17"/>
                <a:gd name="T54" fmla="*/ 11 w 17"/>
                <a:gd name="T55" fmla="*/ 8 h 17"/>
                <a:gd name="T56" fmla="*/ 13 w 17"/>
                <a:gd name="T57" fmla="*/ 10 h 17"/>
                <a:gd name="T58" fmla="*/ 13 w 17"/>
                <a:gd name="T59" fmla="*/ 11 h 17"/>
                <a:gd name="T60" fmla="*/ 14 w 17"/>
                <a:gd name="T61" fmla="*/ 13 h 17"/>
                <a:gd name="T62" fmla="*/ 16 w 17"/>
                <a:gd name="T63" fmla="*/ 14 h 17"/>
                <a:gd name="T64" fmla="*/ 16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6" y="16"/>
                  </a:moveTo>
                  <a:lnTo>
                    <a:pt x="16" y="14"/>
                  </a:lnTo>
                  <a:lnTo>
                    <a:pt x="16" y="11"/>
                  </a:lnTo>
                  <a:lnTo>
                    <a:pt x="14" y="10"/>
                  </a:lnTo>
                  <a:lnTo>
                    <a:pt x="14" y="8"/>
                  </a:lnTo>
                  <a:lnTo>
                    <a:pt x="14" y="6"/>
                  </a:lnTo>
                  <a:lnTo>
                    <a:pt x="14" y="5"/>
                  </a:lnTo>
                  <a:lnTo>
                    <a:pt x="13" y="3"/>
                  </a:lnTo>
                  <a:lnTo>
                    <a:pt x="13" y="2"/>
                  </a:lnTo>
                  <a:lnTo>
                    <a:pt x="11" y="2"/>
                  </a:lnTo>
                  <a:lnTo>
                    <a:pt x="10" y="0"/>
                  </a:lnTo>
                  <a:lnTo>
                    <a:pt x="8" y="0"/>
                  </a:lnTo>
                  <a:lnTo>
                    <a:pt x="6" y="0"/>
                  </a:lnTo>
                  <a:lnTo>
                    <a:pt x="5" y="0"/>
                  </a:lnTo>
                  <a:lnTo>
                    <a:pt x="3" y="0"/>
                  </a:lnTo>
                  <a:lnTo>
                    <a:pt x="2" y="0"/>
                  </a:lnTo>
                  <a:lnTo>
                    <a:pt x="0" y="0"/>
                  </a:lnTo>
                  <a:lnTo>
                    <a:pt x="2" y="0"/>
                  </a:lnTo>
                  <a:lnTo>
                    <a:pt x="3" y="0"/>
                  </a:lnTo>
                  <a:lnTo>
                    <a:pt x="5" y="2"/>
                  </a:lnTo>
                  <a:lnTo>
                    <a:pt x="6" y="3"/>
                  </a:lnTo>
                  <a:lnTo>
                    <a:pt x="8" y="3"/>
                  </a:lnTo>
                  <a:lnTo>
                    <a:pt x="10" y="5"/>
                  </a:lnTo>
                  <a:lnTo>
                    <a:pt x="11" y="6"/>
                  </a:lnTo>
                  <a:lnTo>
                    <a:pt x="11" y="8"/>
                  </a:lnTo>
                  <a:lnTo>
                    <a:pt x="13" y="10"/>
                  </a:lnTo>
                  <a:lnTo>
                    <a:pt x="13" y="11"/>
                  </a:lnTo>
                  <a:lnTo>
                    <a:pt x="14" y="13"/>
                  </a:lnTo>
                  <a:lnTo>
                    <a:pt x="16" y="14"/>
                  </a:lnTo>
                  <a:lnTo>
                    <a:pt x="16"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72" name="Freeform 141"/>
            <p:cNvSpPr>
              <a:spLocks/>
            </p:cNvSpPr>
            <p:nvPr/>
          </p:nvSpPr>
          <p:spPr bwMode="auto">
            <a:xfrm>
              <a:off x="3159" y="1932"/>
              <a:ext cx="17" cy="17"/>
            </a:xfrm>
            <a:custGeom>
              <a:avLst/>
              <a:gdLst>
                <a:gd name="T0" fmla="*/ 5 w 17"/>
                <a:gd name="T1" fmla="*/ 16 h 17"/>
                <a:gd name="T2" fmla="*/ 12 w 17"/>
                <a:gd name="T3" fmla="*/ 6 h 17"/>
                <a:gd name="T4" fmla="*/ 16 w 17"/>
                <a:gd name="T5" fmla="*/ 0 h 17"/>
                <a:gd name="T6" fmla="*/ 11 w 17"/>
                <a:gd name="T7" fmla="*/ 6 h 17"/>
                <a:gd name="T8" fmla="*/ 0 w 17"/>
                <a:gd name="T9" fmla="*/ 12 h 17"/>
                <a:gd name="T10" fmla="*/ 2 w 17"/>
                <a:gd name="T11" fmla="*/ 12 h 17"/>
                <a:gd name="T12" fmla="*/ 5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5" y="16"/>
                  </a:moveTo>
                  <a:lnTo>
                    <a:pt x="12" y="6"/>
                  </a:lnTo>
                  <a:lnTo>
                    <a:pt x="16" y="0"/>
                  </a:lnTo>
                  <a:lnTo>
                    <a:pt x="11" y="6"/>
                  </a:lnTo>
                  <a:lnTo>
                    <a:pt x="0" y="12"/>
                  </a:lnTo>
                  <a:lnTo>
                    <a:pt x="2" y="12"/>
                  </a:lnTo>
                  <a:lnTo>
                    <a:pt x="5" y="16"/>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73" name="Freeform 142"/>
            <p:cNvSpPr>
              <a:spLocks/>
            </p:cNvSpPr>
            <p:nvPr/>
          </p:nvSpPr>
          <p:spPr bwMode="auto">
            <a:xfrm>
              <a:off x="3064" y="1923"/>
              <a:ext cx="17" cy="17"/>
            </a:xfrm>
            <a:custGeom>
              <a:avLst/>
              <a:gdLst>
                <a:gd name="T0" fmla="*/ 16 w 17"/>
                <a:gd name="T1" fmla="*/ 16 h 17"/>
                <a:gd name="T2" fmla="*/ 16 w 17"/>
                <a:gd name="T3" fmla="*/ 14 h 17"/>
                <a:gd name="T4" fmla="*/ 16 w 17"/>
                <a:gd name="T5" fmla="*/ 12 h 17"/>
                <a:gd name="T6" fmla="*/ 16 w 17"/>
                <a:gd name="T7" fmla="*/ 10 h 17"/>
                <a:gd name="T8" fmla="*/ 16 w 17"/>
                <a:gd name="T9" fmla="*/ 8 h 17"/>
                <a:gd name="T10" fmla="*/ 16 w 17"/>
                <a:gd name="T11" fmla="*/ 5 h 17"/>
                <a:gd name="T12" fmla="*/ 16 w 17"/>
                <a:gd name="T13" fmla="*/ 3 h 17"/>
                <a:gd name="T14" fmla="*/ 13 w 17"/>
                <a:gd name="T15" fmla="*/ 1 h 17"/>
                <a:gd name="T16" fmla="*/ 13 w 17"/>
                <a:gd name="T17" fmla="*/ 0 h 17"/>
                <a:gd name="T18" fmla="*/ 11 w 17"/>
                <a:gd name="T19" fmla="*/ 0 h 17"/>
                <a:gd name="T20" fmla="*/ 11 w 17"/>
                <a:gd name="T21" fmla="*/ 0 h 17"/>
                <a:gd name="T22" fmla="*/ 8 w 17"/>
                <a:gd name="T23" fmla="*/ 0 h 17"/>
                <a:gd name="T24" fmla="*/ 8 w 17"/>
                <a:gd name="T25" fmla="*/ 1 h 17"/>
                <a:gd name="T26" fmla="*/ 5 w 17"/>
                <a:gd name="T27" fmla="*/ 1 h 17"/>
                <a:gd name="T28" fmla="*/ 5 w 17"/>
                <a:gd name="T29" fmla="*/ 1 h 17"/>
                <a:gd name="T30" fmla="*/ 3 w 17"/>
                <a:gd name="T31" fmla="*/ 1 h 17"/>
                <a:gd name="T32" fmla="*/ 0 w 17"/>
                <a:gd name="T33" fmla="*/ 2 h 17"/>
                <a:gd name="T34" fmla="*/ 3 w 17"/>
                <a:gd name="T35" fmla="*/ 3 h 17"/>
                <a:gd name="T36" fmla="*/ 5 w 17"/>
                <a:gd name="T37" fmla="*/ 5 h 17"/>
                <a:gd name="T38" fmla="*/ 8 w 17"/>
                <a:gd name="T39" fmla="*/ 6 h 17"/>
                <a:gd name="T40" fmla="*/ 8 w 17"/>
                <a:gd name="T41" fmla="*/ 8 h 17"/>
                <a:gd name="T42" fmla="*/ 11 w 17"/>
                <a:gd name="T43" fmla="*/ 10 h 17"/>
                <a:gd name="T44" fmla="*/ 11 w 17"/>
                <a:gd name="T45" fmla="*/ 12 h 17"/>
                <a:gd name="T46" fmla="*/ 13 w 17"/>
                <a:gd name="T47" fmla="*/ 14 h 17"/>
                <a:gd name="T48" fmla="*/ 16 w 17"/>
                <a:gd name="T49" fmla="*/ 1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16" y="16"/>
                  </a:moveTo>
                  <a:lnTo>
                    <a:pt x="16" y="14"/>
                  </a:lnTo>
                  <a:lnTo>
                    <a:pt x="16" y="12"/>
                  </a:lnTo>
                  <a:lnTo>
                    <a:pt x="16" y="10"/>
                  </a:lnTo>
                  <a:lnTo>
                    <a:pt x="16" y="8"/>
                  </a:lnTo>
                  <a:lnTo>
                    <a:pt x="16" y="5"/>
                  </a:lnTo>
                  <a:lnTo>
                    <a:pt x="16" y="3"/>
                  </a:lnTo>
                  <a:lnTo>
                    <a:pt x="13" y="1"/>
                  </a:lnTo>
                  <a:lnTo>
                    <a:pt x="13" y="0"/>
                  </a:lnTo>
                  <a:lnTo>
                    <a:pt x="11" y="0"/>
                  </a:lnTo>
                  <a:lnTo>
                    <a:pt x="8" y="0"/>
                  </a:lnTo>
                  <a:lnTo>
                    <a:pt x="8" y="1"/>
                  </a:lnTo>
                  <a:lnTo>
                    <a:pt x="5" y="1"/>
                  </a:lnTo>
                  <a:lnTo>
                    <a:pt x="3" y="1"/>
                  </a:lnTo>
                  <a:lnTo>
                    <a:pt x="0" y="2"/>
                  </a:lnTo>
                  <a:lnTo>
                    <a:pt x="3" y="3"/>
                  </a:lnTo>
                  <a:lnTo>
                    <a:pt x="5" y="5"/>
                  </a:lnTo>
                  <a:lnTo>
                    <a:pt x="8" y="6"/>
                  </a:lnTo>
                  <a:lnTo>
                    <a:pt x="8" y="8"/>
                  </a:lnTo>
                  <a:lnTo>
                    <a:pt x="11" y="10"/>
                  </a:lnTo>
                  <a:lnTo>
                    <a:pt x="11" y="12"/>
                  </a:lnTo>
                  <a:lnTo>
                    <a:pt x="13" y="14"/>
                  </a:lnTo>
                  <a:lnTo>
                    <a:pt x="16"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74" name="Freeform 143"/>
            <p:cNvSpPr>
              <a:spLocks/>
            </p:cNvSpPr>
            <p:nvPr/>
          </p:nvSpPr>
          <p:spPr bwMode="auto">
            <a:xfrm>
              <a:off x="3182" y="1919"/>
              <a:ext cx="17" cy="17"/>
            </a:xfrm>
            <a:custGeom>
              <a:avLst/>
              <a:gdLst>
                <a:gd name="T0" fmla="*/ 5 w 17"/>
                <a:gd name="T1" fmla="*/ 16 h 17"/>
                <a:gd name="T2" fmla="*/ 16 w 17"/>
                <a:gd name="T3" fmla="*/ 8 h 17"/>
                <a:gd name="T4" fmla="*/ 13 w 17"/>
                <a:gd name="T5" fmla="*/ 3 h 17"/>
                <a:gd name="T6" fmla="*/ 8 w 17"/>
                <a:gd name="T7" fmla="*/ 0 h 17"/>
                <a:gd name="T8" fmla="*/ 0 w 17"/>
                <a:gd name="T9" fmla="*/ 11 h 17"/>
                <a:gd name="T10" fmla="*/ 5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5" y="16"/>
                  </a:moveTo>
                  <a:lnTo>
                    <a:pt x="16" y="8"/>
                  </a:lnTo>
                  <a:lnTo>
                    <a:pt x="13" y="3"/>
                  </a:lnTo>
                  <a:lnTo>
                    <a:pt x="8" y="0"/>
                  </a:lnTo>
                  <a:lnTo>
                    <a:pt x="0" y="11"/>
                  </a:lnTo>
                  <a:lnTo>
                    <a:pt x="5" y="16"/>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75" name="Freeform 144"/>
            <p:cNvSpPr>
              <a:spLocks/>
            </p:cNvSpPr>
            <p:nvPr/>
          </p:nvSpPr>
          <p:spPr bwMode="auto">
            <a:xfrm>
              <a:off x="3189" y="1936"/>
              <a:ext cx="17" cy="17"/>
            </a:xfrm>
            <a:custGeom>
              <a:avLst/>
              <a:gdLst>
                <a:gd name="T0" fmla="*/ 0 w 17"/>
                <a:gd name="T1" fmla="*/ 16 h 17"/>
                <a:gd name="T2" fmla="*/ 1 w 17"/>
                <a:gd name="T3" fmla="*/ 15 h 17"/>
                <a:gd name="T4" fmla="*/ 1 w 17"/>
                <a:gd name="T5" fmla="*/ 13 h 17"/>
                <a:gd name="T6" fmla="*/ 3 w 17"/>
                <a:gd name="T7" fmla="*/ 12 h 17"/>
                <a:gd name="T8" fmla="*/ 4 w 17"/>
                <a:gd name="T9" fmla="*/ 11 h 17"/>
                <a:gd name="T10" fmla="*/ 6 w 17"/>
                <a:gd name="T11" fmla="*/ 11 h 17"/>
                <a:gd name="T12" fmla="*/ 6 w 17"/>
                <a:gd name="T13" fmla="*/ 9 h 17"/>
                <a:gd name="T14" fmla="*/ 7 w 17"/>
                <a:gd name="T15" fmla="*/ 8 h 17"/>
                <a:gd name="T16" fmla="*/ 8 w 17"/>
                <a:gd name="T17" fmla="*/ 7 h 17"/>
                <a:gd name="T18" fmla="*/ 10 w 17"/>
                <a:gd name="T19" fmla="*/ 5 h 17"/>
                <a:gd name="T20" fmla="*/ 10 w 17"/>
                <a:gd name="T21" fmla="*/ 5 h 17"/>
                <a:gd name="T22" fmla="*/ 11 w 17"/>
                <a:gd name="T23" fmla="*/ 4 h 17"/>
                <a:gd name="T24" fmla="*/ 13 w 17"/>
                <a:gd name="T25" fmla="*/ 3 h 17"/>
                <a:gd name="T26" fmla="*/ 13 w 17"/>
                <a:gd name="T27" fmla="*/ 3 h 17"/>
                <a:gd name="T28" fmla="*/ 14 w 17"/>
                <a:gd name="T29" fmla="*/ 1 h 17"/>
                <a:gd name="T30" fmla="*/ 14 w 17"/>
                <a:gd name="T31" fmla="*/ 0 h 17"/>
                <a:gd name="T32" fmla="*/ 16 w 17"/>
                <a:gd name="T33" fmla="*/ 0 h 17"/>
                <a:gd name="T34" fmla="*/ 14 w 17"/>
                <a:gd name="T35" fmla="*/ 0 h 17"/>
                <a:gd name="T36" fmla="*/ 14 w 17"/>
                <a:gd name="T37" fmla="*/ 0 h 17"/>
                <a:gd name="T38" fmla="*/ 13 w 17"/>
                <a:gd name="T39" fmla="*/ 0 h 17"/>
                <a:gd name="T40" fmla="*/ 13 w 17"/>
                <a:gd name="T41" fmla="*/ 1 h 17"/>
                <a:gd name="T42" fmla="*/ 13 w 17"/>
                <a:gd name="T43" fmla="*/ 1 h 17"/>
                <a:gd name="T44" fmla="*/ 11 w 17"/>
                <a:gd name="T45" fmla="*/ 3 h 17"/>
                <a:gd name="T46" fmla="*/ 10 w 17"/>
                <a:gd name="T47" fmla="*/ 3 h 17"/>
                <a:gd name="T48" fmla="*/ 10 w 17"/>
                <a:gd name="T49" fmla="*/ 3 h 17"/>
                <a:gd name="T50" fmla="*/ 8 w 17"/>
                <a:gd name="T51" fmla="*/ 4 h 17"/>
                <a:gd name="T52" fmla="*/ 8 w 17"/>
                <a:gd name="T53" fmla="*/ 4 h 17"/>
                <a:gd name="T54" fmla="*/ 8 w 17"/>
                <a:gd name="T55" fmla="*/ 4 h 17"/>
                <a:gd name="T56" fmla="*/ 7 w 17"/>
                <a:gd name="T57" fmla="*/ 5 h 17"/>
                <a:gd name="T58" fmla="*/ 6 w 17"/>
                <a:gd name="T59" fmla="*/ 5 h 17"/>
                <a:gd name="T60" fmla="*/ 6 w 17"/>
                <a:gd name="T61" fmla="*/ 7 h 17"/>
                <a:gd name="T62" fmla="*/ 6 w 17"/>
                <a:gd name="T63" fmla="*/ 7 h 17"/>
                <a:gd name="T64" fmla="*/ 4 w 17"/>
                <a:gd name="T65" fmla="*/ 7 h 17"/>
                <a:gd name="T66" fmla="*/ 4 w 17"/>
                <a:gd name="T67" fmla="*/ 8 h 17"/>
                <a:gd name="T68" fmla="*/ 3 w 17"/>
                <a:gd name="T69" fmla="*/ 9 h 17"/>
                <a:gd name="T70" fmla="*/ 3 w 17"/>
                <a:gd name="T71" fmla="*/ 11 h 17"/>
                <a:gd name="T72" fmla="*/ 1 w 17"/>
                <a:gd name="T73" fmla="*/ 12 h 17"/>
                <a:gd name="T74" fmla="*/ 1 w 17"/>
                <a:gd name="T75" fmla="*/ 13 h 17"/>
                <a:gd name="T76" fmla="*/ 1 w 17"/>
                <a:gd name="T77" fmla="*/ 13 h 17"/>
                <a:gd name="T78" fmla="*/ 0 w 17"/>
                <a:gd name="T79" fmla="*/ 15 h 17"/>
                <a:gd name="T80" fmla="*/ 0 w 17"/>
                <a:gd name="T81" fmla="*/ 16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0" y="16"/>
                  </a:moveTo>
                  <a:lnTo>
                    <a:pt x="1" y="15"/>
                  </a:lnTo>
                  <a:lnTo>
                    <a:pt x="1" y="13"/>
                  </a:lnTo>
                  <a:lnTo>
                    <a:pt x="3" y="12"/>
                  </a:lnTo>
                  <a:lnTo>
                    <a:pt x="4" y="11"/>
                  </a:lnTo>
                  <a:lnTo>
                    <a:pt x="6" y="11"/>
                  </a:lnTo>
                  <a:lnTo>
                    <a:pt x="6" y="9"/>
                  </a:lnTo>
                  <a:lnTo>
                    <a:pt x="7" y="8"/>
                  </a:lnTo>
                  <a:lnTo>
                    <a:pt x="8" y="7"/>
                  </a:lnTo>
                  <a:lnTo>
                    <a:pt x="10" y="5"/>
                  </a:lnTo>
                  <a:lnTo>
                    <a:pt x="11" y="4"/>
                  </a:lnTo>
                  <a:lnTo>
                    <a:pt x="13" y="3"/>
                  </a:lnTo>
                  <a:lnTo>
                    <a:pt x="14" y="1"/>
                  </a:lnTo>
                  <a:lnTo>
                    <a:pt x="14" y="0"/>
                  </a:lnTo>
                  <a:lnTo>
                    <a:pt x="16" y="0"/>
                  </a:lnTo>
                  <a:lnTo>
                    <a:pt x="14" y="0"/>
                  </a:lnTo>
                  <a:lnTo>
                    <a:pt x="13" y="0"/>
                  </a:lnTo>
                  <a:lnTo>
                    <a:pt x="13" y="1"/>
                  </a:lnTo>
                  <a:lnTo>
                    <a:pt x="11" y="3"/>
                  </a:lnTo>
                  <a:lnTo>
                    <a:pt x="10" y="3"/>
                  </a:lnTo>
                  <a:lnTo>
                    <a:pt x="8" y="4"/>
                  </a:lnTo>
                  <a:lnTo>
                    <a:pt x="7" y="5"/>
                  </a:lnTo>
                  <a:lnTo>
                    <a:pt x="6" y="5"/>
                  </a:lnTo>
                  <a:lnTo>
                    <a:pt x="6" y="7"/>
                  </a:lnTo>
                  <a:lnTo>
                    <a:pt x="4" y="7"/>
                  </a:lnTo>
                  <a:lnTo>
                    <a:pt x="4" y="8"/>
                  </a:lnTo>
                  <a:lnTo>
                    <a:pt x="3" y="9"/>
                  </a:lnTo>
                  <a:lnTo>
                    <a:pt x="3" y="11"/>
                  </a:lnTo>
                  <a:lnTo>
                    <a:pt x="1" y="12"/>
                  </a:lnTo>
                  <a:lnTo>
                    <a:pt x="1" y="13"/>
                  </a:lnTo>
                  <a:lnTo>
                    <a:pt x="0" y="15"/>
                  </a:lnTo>
                  <a:lnTo>
                    <a:pt x="0" y="16"/>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76" name="Freeform 145"/>
            <p:cNvSpPr>
              <a:spLocks/>
            </p:cNvSpPr>
            <p:nvPr/>
          </p:nvSpPr>
          <p:spPr bwMode="auto">
            <a:xfrm>
              <a:off x="3156" y="1912"/>
              <a:ext cx="26" cy="19"/>
            </a:xfrm>
            <a:custGeom>
              <a:avLst/>
              <a:gdLst>
                <a:gd name="T0" fmla="*/ 9 w 26"/>
                <a:gd name="T1" fmla="*/ 18 h 19"/>
                <a:gd name="T2" fmla="*/ 12 w 26"/>
                <a:gd name="T3" fmla="*/ 18 h 19"/>
                <a:gd name="T4" fmla="*/ 13 w 26"/>
                <a:gd name="T5" fmla="*/ 17 h 19"/>
                <a:gd name="T6" fmla="*/ 14 w 26"/>
                <a:gd name="T7" fmla="*/ 15 h 19"/>
                <a:gd name="T8" fmla="*/ 16 w 26"/>
                <a:gd name="T9" fmla="*/ 14 h 19"/>
                <a:gd name="T10" fmla="*/ 17 w 26"/>
                <a:gd name="T11" fmla="*/ 13 h 19"/>
                <a:gd name="T12" fmla="*/ 19 w 26"/>
                <a:gd name="T13" fmla="*/ 13 h 19"/>
                <a:gd name="T14" fmla="*/ 19 w 26"/>
                <a:gd name="T15" fmla="*/ 12 h 19"/>
                <a:gd name="T16" fmla="*/ 20 w 26"/>
                <a:gd name="T17" fmla="*/ 11 h 19"/>
                <a:gd name="T18" fmla="*/ 20 w 26"/>
                <a:gd name="T19" fmla="*/ 11 h 19"/>
                <a:gd name="T20" fmla="*/ 20 w 26"/>
                <a:gd name="T21" fmla="*/ 10 h 19"/>
                <a:gd name="T22" fmla="*/ 19 w 26"/>
                <a:gd name="T23" fmla="*/ 10 h 19"/>
                <a:gd name="T24" fmla="*/ 19 w 26"/>
                <a:gd name="T25" fmla="*/ 9 h 19"/>
                <a:gd name="T26" fmla="*/ 19 w 26"/>
                <a:gd name="T27" fmla="*/ 9 h 19"/>
                <a:gd name="T28" fmla="*/ 20 w 26"/>
                <a:gd name="T29" fmla="*/ 10 h 19"/>
                <a:gd name="T30" fmla="*/ 21 w 26"/>
                <a:gd name="T31" fmla="*/ 11 h 19"/>
                <a:gd name="T32" fmla="*/ 22 w 26"/>
                <a:gd name="T33" fmla="*/ 12 h 19"/>
                <a:gd name="T34" fmla="*/ 22 w 26"/>
                <a:gd name="T35" fmla="*/ 13 h 19"/>
                <a:gd name="T36" fmla="*/ 22 w 26"/>
                <a:gd name="T37" fmla="*/ 13 h 19"/>
                <a:gd name="T38" fmla="*/ 24 w 26"/>
                <a:gd name="T39" fmla="*/ 13 h 19"/>
                <a:gd name="T40" fmla="*/ 24 w 26"/>
                <a:gd name="T41" fmla="*/ 13 h 19"/>
                <a:gd name="T42" fmla="*/ 24 w 26"/>
                <a:gd name="T43" fmla="*/ 13 h 19"/>
                <a:gd name="T44" fmla="*/ 25 w 26"/>
                <a:gd name="T45" fmla="*/ 13 h 19"/>
                <a:gd name="T46" fmla="*/ 25 w 26"/>
                <a:gd name="T47" fmla="*/ 13 h 19"/>
                <a:gd name="T48" fmla="*/ 25 w 26"/>
                <a:gd name="T49" fmla="*/ 12 h 19"/>
                <a:gd name="T50" fmla="*/ 25 w 26"/>
                <a:gd name="T51" fmla="*/ 11 h 19"/>
                <a:gd name="T52" fmla="*/ 24 w 26"/>
                <a:gd name="T53" fmla="*/ 10 h 19"/>
                <a:gd name="T54" fmla="*/ 24 w 26"/>
                <a:gd name="T55" fmla="*/ 8 h 19"/>
                <a:gd name="T56" fmla="*/ 23 w 26"/>
                <a:gd name="T57" fmla="*/ 7 h 19"/>
                <a:gd name="T58" fmla="*/ 22 w 26"/>
                <a:gd name="T59" fmla="*/ 5 h 19"/>
                <a:gd name="T60" fmla="*/ 20 w 26"/>
                <a:gd name="T61" fmla="*/ 3 h 19"/>
                <a:gd name="T62" fmla="*/ 18 w 26"/>
                <a:gd name="T63" fmla="*/ 1 h 19"/>
                <a:gd name="T64" fmla="*/ 14 w 26"/>
                <a:gd name="T65" fmla="*/ 2 h 19"/>
                <a:gd name="T66" fmla="*/ 9 w 26"/>
                <a:gd name="T67" fmla="*/ 4 h 19"/>
                <a:gd name="T68" fmla="*/ 4 w 26"/>
                <a:gd name="T69" fmla="*/ 6 h 19"/>
                <a:gd name="T70" fmla="*/ 6 w 26"/>
                <a:gd name="T71" fmla="*/ 7 h 19"/>
                <a:gd name="T72" fmla="*/ 9 w 26"/>
                <a:gd name="T73" fmla="*/ 8 h 19"/>
                <a:gd name="T74" fmla="*/ 11 w 26"/>
                <a:gd name="T75" fmla="*/ 8 h 19"/>
                <a:gd name="T76" fmla="*/ 12 w 26"/>
                <a:gd name="T77" fmla="*/ 9 h 19"/>
                <a:gd name="T78" fmla="*/ 12 w 26"/>
                <a:gd name="T79" fmla="*/ 10 h 19"/>
                <a:gd name="T80" fmla="*/ 12 w 26"/>
                <a:gd name="T81" fmla="*/ 10 h 19"/>
                <a:gd name="T82" fmla="*/ 12 w 26"/>
                <a:gd name="T83" fmla="*/ 11 h 19"/>
                <a:gd name="T84" fmla="*/ 12 w 26"/>
                <a:gd name="T85" fmla="*/ 11 h 19"/>
                <a:gd name="T86" fmla="*/ 12 w 26"/>
                <a:gd name="T87" fmla="*/ 13 h 19"/>
                <a:gd name="T88" fmla="*/ 10 w 26"/>
                <a:gd name="T89" fmla="*/ 13 h 19"/>
                <a:gd name="T90" fmla="*/ 8 w 26"/>
                <a:gd name="T91" fmla="*/ 14 h 19"/>
                <a:gd name="T92" fmla="*/ 6 w 26"/>
                <a:gd name="T93" fmla="*/ 14 h 19"/>
                <a:gd name="T94" fmla="*/ 4 w 26"/>
                <a:gd name="T95" fmla="*/ 14 h 19"/>
                <a:gd name="T96" fmla="*/ 3 w 26"/>
                <a:gd name="T97" fmla="*/ 15 h 19"/>
                <a:gd name="T98" fmla="*/ 2 w 26"/>
                <a:gd name="T99" fmla="*/ 15 h 19"/>
                <a:gd name="T100" fmla="*/ 0 w 26"/>
                <a:gd name="T101" fmla="*/ 15 h 19"/>
                <a:gd name="T102" fmla="*/ 0 w 26"/>
                <a:gd name="T103" fmla="*/ 16 h 19"/>
                <a:gd name="T104" fmla="*/ 0 w 26"/>
                <a:gd name="T105" fmla="*/ 17 h 19"/>
                <a:gd name="T106" fmla="*/ 0 w 26"/>
                <a:gd name="T107" fmla="*/ 18 h 19"/>
                <a:gd name="T108" fmla="*/ 1 w 26"/>
                <a:gd name="T109" fmla="*/ 18 h 19"/>
                <a:gd name="T110" fmla="*/ 2 w 26"/>
                <a:gd name="T111" fmla="*/ 18 h 19"/>
                <a:gd name="T112" fmla="*/ 4 w 26"/>
                <a:gd name="T113" fmla="*/ 18 h 19"/>
                <a:gd name="T114" fmla="*/ 5 w 26"/>
                <a:gd name="T115" fmla="*/ 18 h 19"/>
                <a:gd name="T116" fmla="*/ 7 w 26"/>
                <a:gd name="T117" fmla="*/ 18 h 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
                <a:gd name="T178" fmla="*/ 0 h 19"/>
                <a:gd name="T179" fmla="*/ 26 w 26"/>
                <a:gd name="T180" fmla="*/ 19 h 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 h="19">
                  <a:moveTo>
                    <a:pt x="7" y="18"/>
                  </a:moveTo>
                  <a:lnTo>
                    <a:pt x="8" y="18"/>
                  </a:lnTo>
                  <a:lnTo>
                    <a:pt x="9" y="18"/>
                  </a:lnTo>
                  <a:lnTo>
                    <a:pt x="10" y="18"/>
                  </a:lnTo>
                  <a:lnTo>
                    <a:pt x="12" y="18"/>
                  </a:lnTo>
                  <a:lnTo>
                    <a:pt x="12" y="17"/>
                  </a:lnTo>
                  <a:lnTo>
                    <a:pt x="13" y="17"/>
                  </a:lnTo>
                  <a:lnTo>
                    <a:pt x="14" y="16"/>
                  </a:lnTo>
                  <a:lnTo>
                    <a:pt x="14" y="15"/>
                  </a:lnTo>
                  <a:lnTo>
                    <a:pt x="15" y="15"/>
                  </a:lnTo>
                  <a:lnTo>
                    <a:pt x="16" y="15"/>
                  </a:lnTo>
                  <a:lnTo>
                    <a:pt x="16" y="14"/>
                  </a:lnTo>
                  <a:lnTo>
                    <a:pt x="17" y="14"/>
                  </a:lnTo>
                  <a:lnTo>
                    <a:pt x="17" y="13"/>
                  </a:lnTo>
                  <a:lnTo>
                    <a:pt x="18" y="13"/>
                  </a:lnTo>
                  <a:lnTo>
                    <a:pt x="19" y="13"/>
                  </a:lnTo>
                  <a:lnTo>
                    <a:pt x="19" y="12"/>
                  </a:lnTo>
                  <a:lnTo>
                    <a:pt x="19" y="11"/>
                  </a:lnTo>
                  <a:lnTo>
                    <a:pt x="20" y="11"/>
                  </a:lnTo>
                  <a:lnTo>
                    <a:pt x="20" y="10"/>
                  </a:lnTo>
                  <a:lnTo>
                    <a:pt x="19" y="10"/>
                  </a:lnTo>
                  <a:lnTo>
                    <a:pt x="19" y="9"/>
                  </a:lnTo>
                  <a:lnTo>
                    <a:pt x="19" y="10"/>
                  </a:lnTo>
                  <a:lnTo>
                    <a:pt x="20" y="10"/>
                  </a:lnTo>
                  <a:lnTo>
                    <a:pt x="21" y="10"/>
                  </a:lnTo>
                  <a:lnTo>
                    <a:pt x="21" y="11"/>
                  </a:lnTo>
                  <a:lnTo>
                    <a:pt x="22" y="11"/>
                  </a:lnTo>
                  <a:lnTo>
                    <a:pt x="22" y="12"/>
                  </a:lnTo>
                  <a:lnTo>
                    <a:pt x="22" y="13"/>
                  </a:lnTo>
                  <a:lnTo>
                    <a:pt x="23" y="13"/>
                  </a:lnTo>
                  <a:lnTo>
                    <a:pt x="24" y="13"/>
                  </a:lnTo>
                  <a:lnTo>
                    <a:pt x="25" y="13"/>
                  </a:lnTo>
                  <a:lnTo>
                    <a:pt x="25" y="12"/>
                  </a:lnTo>
                  <a:lnTo>
                    <a:pt x="25" y="11"/>
                  </a:lnTo>
                  <a:lnTo>
                    <a:pt x="25" y="10"/>
                  </a:lnTo>
                  <a:lnTo>
                    <a:pt x="24" y="10"/>
                  </a:lnTo>
                  <a:lnTo>
                    <a:pt x="24" y="9"/>
                  </a:lnTo>
                  <a:lnTo>
                    <a:pt x="24" y="8"/>
                  </a:lnTo>
                  <a:lnTo>
                    <a:pt x="23" y="7"/>
                  </a:lnTo>
                  <a:lnTo>
                    <a:pt x="22" y="6"/>
                  </a:lnTo>
                  <a:lnTo>
                    <a:pt x="22" y="5"/>
                  </a:lnTo>
                  <a:lnTo>
                    <a:pt x="21" y="5"/>
                  </a:lnTo>
                  <a:lnTo>
                    <a:pt x="21" y="4"/>
                  </a:lnTo>
                  <a:lnTo>
                    <a:pt x="20" y="3"/>
                  </a:lnTo>
                  <a:lnTo>
                    <a:pt x="19" y="3"/>
                  </a:lnTo>
                  <a:lnTo>
                    <a:pt x="18" y="1"/>
                  </a:lnTo>
                  <a:lnTo>
                    <a:pt x="17" y="0"/>
                  </a:lnTo>
                  <a:lnTo>
                    <a:pt x="16" y="1"/>
                  </a:lnTo>
                  <a:lnTo>
                    <a:pt x="14" y="2"/>
                  </a:lnTo>
                  <a:lnTo>
                    <a:pt x="12" y="3"/>
                  </a:lnTo>
                  <a:lnTo>
                    <a:pt x="10" y="3"/>
                  </a:lnTo>
                  <a:lnTo>
                    <a:pt x="9" y="4"/>
                  </a:lnTo>
                  <a:lnTo>
                    <a:pt x="7" y="5"/>
                  </a:lnTo>
                  <a:lnTo>
                    <a:pt x="5" y="5"/>
                  </a:lnTo>
                  <a:lnTo>
                    <a:pt x="4" y="6"/>
                  </a:lnTo>
                  <a:lnTo>
                    <a:pt x="5" y="7"/>
                  </a:lnTo>
                  <a:lnTo>
                    <a:pt x="6" y="7"/>
                  </a:lnTo>
                  <a:lnTo>
                    <a:pt x="7" y="7"/>
                  </a:lnTo>
                  <a:lnTo>
                    <a:pt x="8" y="8"/>
                  </a:lnTo>
                  <a:lnTo>
                    <a:pt x="9" y="8"/>
                  </a:lnTo>
                  <a:lnTo>
                    <a:pt x="11" y="8"/>
                  </a:lnTo>
                  <a:lnTo>
                    <a:pt x="12" y="8"/>
                  </a:lnTo>
                  <a:lnTo>
                    <a:pt x="12" y="9"/>
                  </a:lnTo>
                  <a:lnTo>
                    <a:pt x="12" y="10"/>
                  </a:lnTo>
                  <a:lnTo>
                    <a:pt x="12" y="11"/>
                  </a:lnTo>
                  <a:lnTo>
                    <a:pt x="12" y="12"/>
                  </a:lnTo>
                  <a:lnTo>
                    <a:pt x="12" y="13"/>
                  </a:lnTo>
                  <a:lnTo>
                    <a:pt x="11" y="13"/>
                  </a:lnTo>
                  <a:lnTo>
                    <a:pt x="10" y="13"/>
                  </a:lnTo>
                  <a:lnTo>
                    <a:pt x="9" y="14"/>
                  </a:lnTo>
                  <a:lnTo>
                    <a:pt x="8" y="14"/>
                  </a:lnTo>
                  <a:lnTo>
                    <a:pt x="7" y="14"/>
                  </a:lnTo>
                  <a:lnTo>
                    <a:pt x="6" y="14"/>
                  </a:lnTo>
                  <a:lnTo>
                    <a:pt x="5" y="14"/>
                  </a:lnTo>
                  <a:lnTo>
                    <a:pt x="4" y="14"/>
                  </a:lnTo>
                  <a:lnTo>
                    <a:pt x="3" y="15"/>
                  </a:lnTo>
                  <a:lnTo>
                    <a:pt x="2" y="15"/>
                  </a:lnTo>
                  <a:lnTo>
                    <a:pt x="1" y="15"/>
                  </a:lnTo>
                  <a:lnTo>
                    <a:pt x="0" y="15"/>
                  </a:lnTo>
                  <a:lnTo>
                    <a:pt x="0" y="16"/>
                  </a:lnTo>
                  <a:lnTo>
                    <a:pt x="0" y="17"/>
                  </a:lnTo>
                  <a:lnTo>
                    <a:pt x="0" y="18"/>
                  </a:lnTo>
                  <a:lnTo>
                    <a:pt x="1" y="18"/>
                  </a:lnTo>
                  <a:lnTo>
                    <a:pt x="2" y="18"/>
                  </a:lnTo>
                  <a:lnTo>
                    <a:pt x="3" y="18"/>
                  </a:lnTo>
                  <a:lnTo>
                    <a:pt x="4" y="18"/>
                  </a:lnTo>
                  <a:lnTo>
                    <a:pt x="5" y="18"/>
                  </a:lnTo>
                  <a:lnTo>
                    <a:pt x="6" y="18"/>
                  </a:lnTo>
                  <a:lnTo>
                    <a:pt x="7" y="18"/>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77" name="Freeform 146"/>
            <p:cNvSpPr>
              <a:spLocks/>
            </p:cNvSpPr>
            <p:nvPr/>
          </p:nvSpPr>
          <p:spPr bwMode="auto">
            <a:xfrm>
              <a:off x="3076" y="1918"/>
              <a:ext cx="17" cy="18"/>
            </a:xfrm>
            <a:custGeom>
              <a:avLst/>
              <a:gdLst>
                <a:gd name="T0" fmla="*/ 0 w 17"/>
                <a:gd name="T1" fmla="*/ 17 h 18"/>
                <a:gd name="T2" fmla="*/ 16 w 17"/>
                <a:gd name="T3" fmla="*/ 9 h 18"/>
                <a:gd name="T4" fmla="*/ 12 w 17"/>
                <a:gd name="T5" fmla="*/ 0 h 18"/>
                <a:gd name="T6" fmla="*/ 0 w 17"/>
                <a:gd name="T7" fmla="*/ 17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17"/>
                  </a:moveTo>
                  <a:lnTo>
                    <a:pt x="16" y="9"/>
                  </a:lnTo>
                  <a:lnTo>
                    <a:pt x="12" y="0"/>
                  </a:lnTo>
                  <a:lnTo>
                    <a:pt x="0" y="17"/>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78" name="Freeform 147"/>
            <p:cNvSpPr>
              <a:spLocks/>
            </p:cNvSpPr>
            <p:nvPr/>
          </p:nvSpPr>
          <p:spPr bwMode="auto">
            <a:xfrm>
              <a:off x="3173" y="1926"/>
              <a:ext cx="17" cy="17"/>
            </a:xfrm>
            <a:custGeom>
              <a:avLst/>
              <a:gdLst>
                <a:gd name="T0" fmla="*/ 0 w 17"/>
                <a:gd name="T1" fmla="*/ 11 h 17"/>
                <a:gd name="T2" fmla="*/ 5 w 17"/>
                <a:gd name="T3" fmla="*/ 16 h 17"/>
                <a:gd name="T4" fmla="*/ 6 w 17"/>
                <a:gd name="T5" fmla="*/ 8 h 17"/>
                <a:gd name="T6" fmla="*/ 16 w 17"/>
                <a:gd name="T7" fmla="*/ 0 h 17"/>
                <a:gd name="T8" fmla="*/ 6 w 17"/>
                <a:gd name="T9" fmla="*/ 5 h 17"/>
                <a:gd name="T10" fmla="*/ 0 w 17"/>
                <a:gd name="T11" fmla="*/ 11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1"/>
                  </a:moveTo>
                  <a:lnTo>
                    <a:pt x="5" y="16"/>
                  </a:lnTo>
                  <a:lnTo>
                    <a:pt x="6" y="8"/>
                  </a:lnTo>
                  <a:lnTo>
                    <a:pt x="16" y="0"/>
                  </a:lnTo>
                  <a:lnTo>
                    <a:pt x="6" y="5"/>
                  </a:lnTo>
                  <a:lnTo>
                    <a:pt x="0" y="11"/>
                  </a:lnTo>
                </a:path>
              </a:pathLst>
            </a:custGeom>
            <a:solidFill>
              <a:srgbClr val="BD8A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79" name="Freeform 148"/>
            <p:cNvSpPr>
              <a:spLocks/>
            </p:cNvSpPr>
            <p:nvPr/>
          </p:nvSpPr>
          <p:spPr bwMode="auto">
            <a:xfrm>
              <a:off x="3100" y="1924"/>
              <a:ext cx="17" cy="17"/>
            </a:xfrm>
            <a:custGeom>
              <a:avLst/>
              <a:gdLst>
                <a:gd name="T0" fmla="*/ 3 w 17"/>
                <a:gd name="T1" fmla="*/ 16 h 17"/>
                <a:gd name="T2" fmla="*/ 3 w 17"/>
                <a:gd name="T3" fmla="*/ 16 h 17"/>
                <a:gd name="T4" fmla="*/ 6 w 17"/>
                <a:gd name="T5" fmla="*/ 13 h 17"/>
                <a:gd name="T6" fmla="*/ 6 w 17"/>
                <a:gd name="T7" fmla="*/ 11 h 17"/>
                <a:gd name="T8" fmla="*/ 7 w 17"/>
                <a:gd name="T9" fmla="*/ 11 h 17"/>
                <a:gd name="T10" fmla="*/ 10 w 17"/>
                <a:gd name="T11" fmla="*/ 8 h 17"/>
                <a:gd name="T12" fmla="*/ 11 w 17"/>
                <a:gd name="T13" fmla="*/ 5 h 17"/>
                <a:gd name="T14" fmla="*/ 13 w 17"/>
                <a:gd name="T15" fmla="*/ 3 h 17"/>
                <a:gd name="T16" fmla="*/ 16 w 17"/>
                <a:gd name="T17" fmla="*/ 0 h 17"/>
                <a:gd name="T18" fmla="*/ 14 w 17"/>
                <a:gd name="T19" fmla="*/ 0 h 17"/>
                <a:gd name="T20" fmla="*/ 14 w 17"/>
                <a:gd name="T21" fmla="*/ 0 h 17"/>
                <a:gd name="T22" fmla="*/ 14 w 17"/>
                <a:gd name="T23" fmla="*/ 0 h 17"/>
                <a:gd name="T24" fmla="*/ 14 w 17"/>
                <a:gd name="T25" fmla="*/ 0 h 17"/>
                <a:gd name="T26" fmla="*/ 14 w 17"/>
                <a:gd name="T27" fmla="*/ 0 h 17"/>
                <a:gd name="T28" fmla="*/ 13 w 17"/>
                <a:gd name="T29" fmla="*/ 0 h 17"/>
                <a:gd name="T30" fmla="*/ 13 w 17"/>
                <a:gd name="T31" fmla="*/ 0 h 17"/>
                <a:gd name="T32" fmla="*/ 13 w 17"/>
                <a:gd name="T33" fmla="*/ 0 h 17"/>
                <a:gd name="T34" fmla="*/ 10 w 17"/>
                <a:gd name="T35" fmla="*/ 0 h 17"/>
                <a:gd name="T36" fmla="*/ 8 w 17"/>
                <a:gd name="T37" fmla="*/ 3 h 17"/>
                <a:gd name="T38" fmla="*/ 7 w 17"/>
                <a:gd name="T39" fmla="*/ 3 h 17"/>
                <a:gd name="T40" fmla="*/ 6 w 17"/>
                <a:gd name="T41" fmla="*/ 5 h 17"/>
                <a:gd name="T42" fmla="*/ 4 w 17"/>
                <a:gd name="T43" fmla="*/ 8 h 17"/>
                <a:gd name="T44" fmla="*/ 3 w 17"/>
                <a:gd name="T45" fmla="*/ 11 h 17"/>
                <a:gd name="T46" fmla="*/ 1 w 17"/>
                <a:gd name="T47" fmla="*/ 13 h 17"/>
                <a:gd name="T48" fmla="*/ 0 w 17"/>
                <a:gd name="T49" fmla="*/ 16 h 17"/>
                <a:gd name="T50" fmla="*/ 0 w 17"/>
                <a:gd name="T51" fmla="*/ 16 h 17"/>
                <a:gd name="T52" fmla="*/ 1 w 17"/>
                <a:gd name="T53" fmla="*/ 16 h 17"/>
                <a:gd name="T54" fmla="*/ 1 w 17"/>
                <a:gd name="T55" fmla="*/ 16 h 17"/>
                <a:gd name="T56" fmla="*/ 1 w 17"/>
                <a:gd name="T57" fmla="*/ 16 h 17"/>
                <a:gd name="T58" fmla="*/ 1 w 17"/>
                <a:gd name="T59" fmla="*/ 16 h 17"/>
                <a:gd name="T60" fmla="*/ 1 w 17"/>
                <a:gd name="T61" fmla="*/ 16 h 17"/>
                <a:gd name="T62" fmla="*/ 3 w 17"/>
                <a:gd name="T63" fmla="*/ 16 h 17"/>
                <a:gd name="T64" fmla="*/ 3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3" y="16"/>
                  </a:moveTo>
                  <a:lnTo>
                    <a:pt x="3" y="16"/>
                  </a:lnTo>
                  <a:lnTo>
                    <a:pt x="6" y="13"/>
                  </a:lnTo>
                  <a:lnTo>
                    <a:pt x="6" y="11"/>
                  </a:lnTo>
                  <a:lnTo>
                    <a:pt x="7" y="11"/>
                  </a:lnTo>
                  <a:lnTo>
                    <a:pt x="10" y="8"/>
                  </a:lnTo>
                  <a:lnTo>
                    <a:pt x="11" y="5"/>
                  </a:lnTo>
                  <a:lnTo>
                    <a:pt x="13" y="3"/>
                  </a:lnTo>
                  <a:lnTo>
                    <a:pt x="16" y="0"/>
                  </a:lnTo>
                  <a:lnTo>
                    <a:pt x="14" y="0"/>
                  </a:lnTo>
                  <a:lnTo>
                    <a:pt x="13" y="0"/>
                  </a:lnTo>
                  <a:lnTo>
                    <a:pt x="10" y="0"/>
                  </a:lnTo>
                  <a:lnTo>
                    <a:pt x="8" y="3"/>
                  </a:lnTo>
                  <a:lnTo>
                    <a:pt x="7" y="3"/>
                  </a:lnTo>
                  <a:lnTo>
                    <a:pt x="6" y="5"/>
                  </a:lnTo>
                  <a:lnTo>
                    <a:pt x="4" y="8"/>
                  </a:lnTo>
                  <a:lnTo>
                    <a:pt x="3" y="11"/>
                  </a:lnTo>
                  <a:lnTo>
                    <a:pt x="1" y="13"/>
                  </a:lnTo>
                  <a:lnTo>
                    <a:pt x="0" y="16"/>
                  </a:lnTo>
                  <a:lnTo>
                    <a:pt x="1" y="16"/>
                  </a:lnTo>
                  <a:lnTo>
                    <a:pt x="3"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80" name="Freeform 149"/>
            <p:cNvSpPr>
              <a:spLocks/>
            </p:cNvSpPr>
            <p:nvPr/>
          </p:nvSpPr>
          <p:spPr bwMode="auto">
            <a:xfrm>
              <a:off x="3142" y="1899"/>
              <a:ext cx="34" cy="29"/>
            </a:xfrm>
            <a:custGeom>
              <a:avLst/>
              <a:gdLst>
                <a:gd name="T0" fmla="*/ 13 w 34"/>
                <a:gd name="T1" fmla="*/ 28 h 29"/>
                <a:gd name="T2" fmla="*/ 15 w 34"/>
                <a:gd name="T3" fmla="*/ 27 h 29"/>
                <a:gd name="T4" fmla="*/ 16 w 34"/>
                <a:gd name="T5" fmla="*/ 27 h 29"/>
                <a:gd name="T6" fmla="*/ 16 w 34"/>
                <a:gd name="T7" fmla="*/ 27 h 29"/>
                <a:gd name="T8" fmla="*/ 16 w 34"/>
                <a:gd name="T9" fmla="*/ 27 h 29"/>
                <a:gd name="T10" fmla="*/ 16 w 34"/>
                <a:gd name="T11" fmla="*/ 26 h 29"/>
                <a:gd name="T12" fmla="*/ 15 w 34"/>
                <a:gd name="T13" fmla="*/ 24 h 29"/>
                <a:gd name="T14" fmla="*/ 14 w 34"/>
                <a:gd name="T15" fmla="*/ 23 h 29"/>
                <a:gd name="T16" fmla="*/ 14 w 34"/>
                <a:gd name="T17" fmla="*/ 22 h 29"/>
                <a:gd name="T18" fmla="*/ 14 w 34"/>
                <a:gd name="T19" fmla="*/ 21 h 29"/>
                <a:gd name="T20" fmla="*/ 14 w 34"/>
                <a:gd name="T21" fmla="*/ 19 h 29"/>
                <a:gd name="T22" fmla="*/ 16 w 34"/>
                <a:gd name="T23" fmla="*/ 19 h 29"/>
                <a:gd name="T24" fmla="*/ 18 w 34"/>
                <a:gd name="T25" fmla="*/ 18 h 29"/>
                <a:gd name="T26" fmla="*/ 21 w 34"/>
                <a:gd name="T27" fmla="*/ 18 h 29"/>
                <a:gd name="T28" fmla="*/ 23 w 34"/>
                <a:gd name="T29" fmla="*/ 19 h 29"/>
                <a:gd name="T30" fmla="*/ 26 w 34"/>
                <a:gd name="T31" fmla="*/ 18 h 29"/>
                <a:gd name="T32" fmla="*/ 28 w 34"/>
                <a:gd name="T33" fmla="*/ 19 h 29"/>
                <a:gd name="T34" fmla="*/ 31 w 34"/>
                <a:gd name="T35" fmla="*/ 21 h 29"/>
                <a:gd name="T36" fmla="*/ 33 w 34"/>
                <a:gd name="T37" fmla="*/ 21 h 29"/>
                <a:gd name="T38" fmla="*/ 33 w 34"/>
                <a:gd name="T39" fmla="*/ 20 h 29"/>
                <a:gd name="T40" fmla="*/ 33 w 34"/>
                <a:gd name="T41" fmla="*/ 18 h 29"/>
                <a:gd name="T42" fmla="*/ 33 w 34"/>
                <a:gd name="T43" fmla="*/ 17 h 29"/>
                <a:gd name="T44" fmla="*/ 32 w 34"/>
                <a:gd name="T45" fmla="*/ 15 h 29"/>
                <a:gd name="T46" fmla="*/ 32 w 34"/>
                <a:gd name="T47" fmla="*/ 14 h 29"/>
                <a:gd name="T48" fmla="*/ 31 w 34"/>
                <a:gd name="T49" fmla="*/ 13 h 29"/>
                <a:gd name="T50" fmla="*/ 31 w 34"/>
                <a:gd name="T51" fmla="*/ 11 h 29"/>
                <a:gd name="T52" fmla="*/ 29 w 34"/>
                <a:gd name="T53" fmla="*/ 10 h 29"/>
                <a:gd name="T54" fmla="*/ 26 w 34"/>
                <a:gd name="T55" fmla="*/ 8 h 29"/>
                <a:gd name="T56" fmla="*/ 21 w 34"/>
                <a:gd name="T57" fmla="*/ 6 h 29"/>
                <a:gd name="T58" fmla="*/ 17 w 34"/>
                <a:gd name="T59" fmla="*/ 4 h 29"/>
                <a:gd name="T60" fmla="*/ 11 w 34"/>
                <a:gd name="T61" fmla="*/ 3 h 29"/>
                <a:gd name="T62" fmla="*/ 6 w 34"/>
                <a:gd name="T63" fmla="*/ 1 h 29"/>
                <a:gd name="T64" fmla="*/ 4 w 34"/>
                <a:gd name="T65" fmla="*/ 1 h 29"/>
                <a:gd name="T66" fmla="*/ 3 w 34"/>
                <a:gd name="T67" fmla="*/ 1 h 29"/>
                <a:gd name="T68" fmla="*/ 1 w 34"/>
                <a:gd name="T69" fmla="*/ 2 h 29"/>
                <a:gd name="T70" fmla="*/ 1 w 34"/>
                <a:gd name="T71" fmla="*/ 4 h 29"/>
                <a:gd name="T72" fmla="*/ 0 w 34"/>
                <a:gd name="T73" fmla="*/ 5 h 29"/>
                <a:gd name="T74" fmla="*/ 0 w 34"/>
                <a:gd name="T75" fmla="*/ 7 h 29"/>
                <a:gd name="T76" fmla="*/ 0 w 34"/>
                <a:gd name="T77" fmla="*/ 7 h 29"/>
                <a:gd name="T78" fmla="*/ 0 w 34"/>
                <a:gd name="T79" fmla="*/ 9 h 29"/>
                <a:gd name="T80" fmla="*/ 0 w 34"/>
                <a:gd name="T81" fmla="*/ 10 h 29"/>
                <a:gd name="T82" fmla="*/ 0 w 34"/>
                <a:gd name="T83" fmla="*/ 11 h 29"/>
                <a:gd name="T84" fmla="*/ 0 w 34"/>
                <a:gd name="T85" fmla="*/ 13 h 29"/>
                <a:gd name="T86" fmla="*/ 1 w 34"/>
                <a:gd name="T87" fmla="*/ 14 h 29"/>
                <a:gd name="T88" fmla="*/ 2 w 34"/>
                <a:gd name="T89" fmla="*/ 16 h 29"/>
                <a:gd name="T90" fmla="*/ 2 w 34"/>
                <a:gd name="T91" fmla="*/ 17 h 29"/>
                <a:gd name="T92" fmla="*/ 3 w 34"/>
                <a:gd name="T93" fmla="*/ 17 h 29"/>
                <a:gd name="T94" fmla="*/ 3 w 34"/>
                <a:gd name="T95" fmla="*/ 17 h 29"/>
                <a:gd name="T96" fmla="*/ 5 w 34"/>
                <a:gd name="T97" fmla="*/ 19 h 29"/>
                <a:gd name="T98" fmla="*/ 7 w 34"/>
                <a:gd name="T99" fmla="*/ 21 h 29"/>
                <a:gd name="T100" fmla="*/ 8 w 34"/>
                <a:gd name="T101" fmla="*/ 24 h 29"/>
                <a:gd name="T102" fmla="*/ 11 w 34"/>
                <a:gd name="T103" fmla="*/ 26 h 29"/>
                <a:gd name="T104" fmla="*/ 12 w 34"/>
                <a:gd name="T105" fmla="*/ 27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
                <a:gd name="T160" fmla="*/ 0 h 29"/>
                <a:gd name="T161" fmla="*/ 34 w 34"/>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 h="29">
                  <a:moveTo>
                    <a:pt x="13" y="28"/>
                  </a:moveTo>
                  <a:lnTo>
                    <a:pt x="13" y="28"/>
                  </a:lnTo>
                  <a:lnTo>
                    <a:pt x="14" y="28"/>
                  </a:lnTo>
                  <a:lnTo>
                    <a:pt x="14" y="27"/>
                  </a:lnTo>
                  <a:lnTo>
                    <a:pt x="15" y="27"/>
                  </a:lnTo>
                  <a:lnTo>
                    <a:pt x="16" y="27"/>
                  </a:lnTo>
                  <a:lnTo>
                    <a:pt x="16" y="26"/>
                  </a:lnTo>
                  <a:lnTo>
                    <a:pt x="16" y="25"/>
                  </a:lnTo>
                  <a:lnTo>
                    <a:pt x="15" y="24"/>
                  </a:lnTo>
                  <a:lnTo>
                    <a:pt x="14" y="23"/>
                  </a:lnTo>
                  <a:lnTo>
                    <a:pt x="14" y="22"/>
                  </a:lnTo>
                  <a:lnTo>
                    <a:pt x="14" y="21"/>
                  </a:lnTo>
                  <a:lnTo>
                    <a:pt x="14" y="20"/>
                  </a:lnTo>
                  <a:lnTo>
                    <a:pt x="14" y="19"/>
                  </a:lnTo>
                  <a:lnTo>
                    <a:pt x="15" y="19"/>
                  </a:lnTo>
                  <a:lnTo>
                    <a:pt x="16" y="19"/>
                  </a:lnTo>
                  <a:lnTo>
                    <a:pt x="17" y="19"/>
                  </a:lnTo>
                  <a:lnTo>
                    <a:pt x="18" y="19"/>
                  </a:lnTo>
                  <a:lnTo>
                    <a:pt x="18" y="18"/>
                  </a:lnTo>
                  <a:lnTo>
                    <a:pt x="19" y="18"/>
                  </a:lnTo>
                  <a:lnTo>
                    <a:pt x="21" y="18"/>
                  </a:lnTo>
                  <a:lnTo>
                    <a:pt x="22" y="19"/>
                  </a:lnTo>
                  <a:lnTo>
                    <a:pt x="23" y="19"/>
                  </a:lnTo>
                  <a:lnTo>
                    <a:pt x="24" y="19"/>
                  </a:lnTo>
                  <a:lnTo>
                    <a:pt x="25" y="18"/>
                  </a:lnTo>
                  <a:lnTo>
                    <a:pt x="26" y="18"/>
                  </a:lnTo>
                  <a:lnTo>
                    <a:pt x="28" y="19"/>
                  </a:lnTo>
                  <a:lnTo>
                    <a:pt x="29" y="20"/>
                  </a:lnTo>
                  <a:lnTo>
                    <a:pt x="30" y="20"/>
                  </a:lnTo>
                  <a:lnTo>
                    <a:pt x="31" y="21"/>
                  </a:lnTo>
                  <a:lnTo>
                    <a:pt x="32" y="21"/>
                  </a:lnTo>
                  <a:lnTo>
                    <a:pt x="33" y="21"/>
                  </a:lnTo>
                  <a:lnTo>
                    <a:pt x="33" y="20"/>
                  </a:lnTo>
                  <a:lnTo>
                    <a:pt x="33" y="19"/>
                  </a:lnTo>
                  <a:lnTo>
                    <a:pt x="33" y="18"/>
                  </a:lnTo>
                  <a:lnTo>
                    <a:pt x="33" y="17"/>
                  </a:lnTo>
                  <a:lnTo>
                    <a:pt x="33" y="16"/>
                  </a:lnTo>
                  <a:lnTo>
                    <a:pt x="32" y="15"/>
                  </a:lnTo>
                  <a:lnTo>
                    <a:pt x="32" y="14"/>
                  </a:lnTo>
                  <a:lnTo>
                    <a:pt x="32" y="13"/>
                  </a:lnTo>
                  <a:lnTo>
                    <a:pt x="31" y="13"/>
                  </a:lnTo>
                  <a:lnTo>
                    <a:pt x="31" y="12"/>
                  </a:lnTo>
                  <a:lnTo>
                    <a:pt x="31" y="11"/>
                  </a:lnTo>
                  <a:lnTo>
                    <a:pt x="30" y="10"/>
                  </a:lnTo>
                  <a:lnTo>
                    <a:pt x="29" y="10"/>
                  </a:lnTo>
                  <a:lnTo>
                    <a:pt x="28" y="9"/>
                  </a:lnTo>
                  <a:lnTo>
                    <a:pt x="26" y="8"/>
                  </a:lnTo>
                  <a:lnTo>
                    <a:pt x="24" y="7"/>
                  </a:lnTo>
                  <a:lnTo>
                    <a:pt x="23" y="7"/>
                  </a:lnTo>
                  <a:lnTo>
                    <a:pt x="21" y="6"/>
                  </a:lnTo>
                  <a:lnTo>
                    <a:pt x="20" y="6"/>
                  </a:lnTo>
                  <a:lnTo>
                    <a:pt x="18" y="5"/>
                  </a:lnTo>
                  <a:lnTo>
                    <a:pt x="17" y="4"/>
                  </a:lnTo>
                  <a:lnTo>
                    <a:pt x="15" y="4"/>
                  </a:lnTo>
                  <a:lnTo>
                    <a:pt x="13" y="4"/>
                  </a:lnTo>
                  <a:lnTo>
                    <a:pt x="11" y="3"/>
                  </a:lnTo>
                  <a:lnTo>
                    <a:pt x="10" y="2"/>
                  </a:lnTo>
                  <a:lnTo>
                    <a:pt x="8" y="1"/>
                  </a:lnTo>
                  <a:lnTo>
                    <a:pt x="6" y="1"/>
                  </a:lnTo>
                  <a:lnTo>
                    <a:pt x="5" y="0"/>
                  </a:lnTo>
                  <a:lnTo>
                    <a:pt x="4" y="1"/>
                  </a:lnTo>
                  <a:lnTo>
                    <a:pt x="3" y="1"/>
                  </a:lnTo>
                  <a:lnTo>
                    <a:pt x="2" y="2"/>
                  </a:lnTo>
                  <a:lnTo>
                    <a:pt x="1" y="2"/>
                  </a:lnTo>
                  <a:lnTo>
                    <a:pt x="1" y="3"/>
                  </a:lnTo>
                  <a:lnTo>
                    <a:pt x="1" y="4"/>
                  </a:lnTo>
                  <a:lnTo>
                    <a:pt x="0" y="5"/>
                  </a:lnTo>
                  <a:lnTo>
                    <a:pt x="0" y="6"/>
                  </a:lnTo>
                  <a:lnTo>
                    <a:pt x="0" y="7"/>
                  </a:lnTo>
                  <a:lnTo>
                    <a:pt x="0" y="8"/>
                  </a:lnTo>
                  <a:lnTo>
                    <a:pt x="0" y="9"/>
                  </a:lnTo>
                  <a:lnTo>
                    <a:pt x="0" y="10"/>
                  </a:lnTo>
                  <a:lnTo>
                    <a:pt x="0" y="11"/>
                  </a:lnTo>
                  <a:lnTo>
                    <a:pt x="0" y="12"/>
                  </a:lnTo>
                  <a:lnTo>
                    <a:pt x="0" y="13"/>
                  </a:lnTo>
                  <a:lnTo>
                    <a:pt x="1" y="13"/>
                  </a:lnTo>
                  <a:lnTo>
                    <a:pt x="1" y="14"/>
                  </a:lnTo>
                  <a:lnTo>
                    <a:pt x="1" y="15"/>
                  </a:lnTo>
                  <a:lnTo>
                    <a:pt x="2" y="16"/>
                  </a:lnTo>
                  <a:lnTo>
                    <a:pt x="2" y="17"/>
                  </a:lnTo>
                  <a:lnTo>
                    <a:pt x="2" y="18"/>
                  </a:lnTo>
                  <a:lnTo>
                    <a:pt x="2" y="17"/>
                  </a:lnTo>
                  <a:lnTo>
                    <a:pt x="3" y="17"/>
                  </a:lnTo>
                  <a:lnTo>
                    <a:pt x="3" y="18"/>
                  </a:lnTo>
                  <a:lnTo>
                    <a:pt x="5" y="19"/>
                  </a:lnTo>
                  <a:lnTo>
                    <a:pt x="6" y="20"/>
                  </a:lnTo>
                  <a:lnTo>
                    <a:pt x="6" y="21"/>
                  </a:lnTo>
                  <a:lnTo>
                    <a:pt x="7" y="21"/>
                  </a:lnTo>
                  <a:lnTo>
                    <a:pt x="7" y="23"/>
                  </a:lnTo>
                  <a:lnTo>
                    <a:pt x="8" y="24"/>
                  </a:lnTo>
                  <a:lnTo>
                    <a:pt x="9" y="25"/>
                  </a:lnTo>
                  <a:lnTo>
                    <a:pt x="10" y="26"/>
                  </a:lnTo>
                  <a:lnTo>
                    <a:pt x="11" y="26"/>
                  </a:lnTo>
                  <a:lnTo>
                    <a:pt x="11" y="27"/>
                  </a:lnTo>
                  <a:lnTo>
                    <a:pt x="12" y="27"/>
                  </a:lnTo>
                  <a:lnTo>
                    <a:pt x="13" y="27"/>
                  </a:lnTo>
                  <a:lnTo>
                    <a:pt x="13" y="28"/>
                  </a:lnTo>
                </a:path>
              </a:pathLst>
            </a:custGeom>
            <a:solidFill>
              <a:srgbClr val="FF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81" name="Freeform 150"/>
            <p:cNvSpPr>
              <a:spLocks/>
            </p:cNvSpPr>
            <p:nvPr/>
          </p:nvSpPr>
          <p:spPr bwMode="auto">
            <a:xfrm>
              <a:off x="3144" y="1903"/>
              <a:ext cx="36" cy="20"/>
            </a:xfrm>
            <a:custGeom>
              <a:avLst/>
              <a:gdLst>
                <a:gd name="T0" fmla="*/ 34 w 36"/>
                <a:gd name="T1" fmla="*/ 16 h 20"/>
                <a:gd name="T2" fmla="*/ 33 w 36"/>
                <a:gd name="T3" fmla="*/ 14 h 20"/>
                <a:gd name="T4" fmla="*/ 31 w 36"/>
                <a:gd name="T5" fmla="*/ 13 h 20"/>
                <a:gd name="T6" fmla="*/ 30 w 36"/>
                <a:gd name="T7" fmla="*/ 12 h 20"/>
                <a:gd name="T8" fmla="*/ 29 w 36"/>
                <a:gd name="T9" fmla="*/ 10 h 20"/>
                <a:gd name="T10" fmla="*/ 28 w 36"/>
                <a:gd name="T11" fmla="*/ 10 h 20"/>
                <a:gd name="T12" fmla="*/ 26 w 36"/>
                <a:gd name="T13" fmla="*/ 9 h 20"/>
                <a:gd name="T14" fmla="*/ 24 w 36"/>
                <a:gd name="T15" fmla="*/ 8 h 20"/>
                <a:gd name="T16" fmla="*/ 24 w 36"/>
                <a:gd name="T17" fmla="*/ 7 h 20"/>
                <a:gd name="T18" fmla="*/ 22 w 36"/>
                <a:gd name="T19" fmla="*/ 7 h 20"/>
                <a:gd name="T20" fmla="*/ 21 w 36"/>
                <a:gd name="T21" fmla="*/ 6 h 20"/>
                <a:gd name="T22" fmla="*/ 16 w 36"/>
                <a:gd name="T23" fmla="*/ 4 h 20"/>
                <a:gd name="T24" fmla="*/ 11 w 36"/>
                <a:gd name="T25" fmla="*/ 1 h 20"/>
                <a:gd name="T26" fmla="*/ 7 w 36"/>
                <a:gd name="T27" fmla="*/ 0 h 20"/>
                <a:gd name="T28" fmla="*/ 5 w 36"/>
                <a:gd name="T29" fmla="*/ 0 h 20"/>
                <a:gd name="T30" fmla="*/ 3 w 36"/>
                <a:gd name="T31" fmla="*/ 0 h 20"/>
                <a:gd name="T32" fmla="*/ 1 w 36"/>
                <a:gd name="T33" fmla="*/ 2 h 20"/>
                <a:gd name="T34" fmla="*/ 1 w 36"/>
                <a:gd name="T35" fmla="*/ 4 h 20"/>
                <a:gd name="T36" fmla="*/ 0 w 36"/>
                <a:gd name="T37" fmla="*/ 5 h 20"/>
                <a:gd name="T38" fmla="*/ 2 w 36"/>
                <a:gd name="T39" fmla="*/ 8 h 20"/>
                <a:gd name="T40" fmla="*/ 3 w 36"/>
                <a:gd name="T41" fmla="*/ 11 h 20"/>
                <a:gd name="T42" fmla="*/ 4 w 36"/>
                <a:gd name="T43" fmla="*/ 13 h 20"/>
                <a:gd name="T44" fmla="*/ 5 w 36"/>
                <a:gd name="T45" fmla="*/ 15 h 20"/>
                <a:gd name="T46" fmla="*/ 7 w 36"/>
                <a:gd name="T47" fmla="*/ 16 h 20"/>
                <a:gd name="T48" fmla="*/ 8 w 36"/>
                <a:gd name="T49" fmla="*/ 16 h 20"/>
                <a:gd name="T50" fmla="*/ 10 w 36"/>
                <a:gd name="T51" fmla="*/ 16 h 20"/>
                <a:gd name="T52" fmla="*/ 10 w 36"/>
                <a:gd name="T53" fmla="*/ 16 h 20"/>
                <a:gd name="T54" fmla="*/ 10 w 36"/>
                <a:gd name="T55" fmla="*/ 13 h 20"/>
                <a:gd name="T56" fmla="*/ 9 w 36"/>
                <a:gd name="T57" fmla="*/ 10 h 20"/>
                <a:gd name="T58" fmla="*/ 9 w 36"/>
                <a:gd name="T59" fmla="*/ 9 h 20"/>
                <a:gd name="T60" fmla="*/ 11 w 36"/>
                <a:gd name="T61" fmla="*/ 9 h 20"/>
                <a:gd name="T62" fmla="*/ 12 w 36"/>
                <a:gd name="T63" fmla="*/ 9 h 20"/>
                <a:gd name="T64" fmla="*/ 14 w 36"/>
                <a:gd name="T65" fmla="*/ 9 h 20"/>
                <a:gd name="T66" fmla="*/ 17 w 36"/>
                <a:gd name="T67" fmla="*/ 9 h 20"/>
                <a:gd name="T68" fmla="*/ 19 w 36"/>
                <a:gd name="T69" fmla="*/ 9 h 20"/>
                <a:gd name="T70" fmla="*/ 21 w 36"/>
                <a:gd name="T71" fmla="*/ 10 h 20"/>
                <a:gd name="T72" fmla="*/ 22 w 36"/>
                <a:gd name="T73" fmla="*/ 10 h 20"/>
                <a:gd name="T74" fmla="*/ 24 w 36"/>
                <a:gd name="T75" fmla="*/ 10 h 20"/>
                <a:gd name="T76" fmla="*/ 26 w 36"/>
                <a:gd name="T77" fmla="*/ 12 h 20"/>
                <a:gd name="T78" fmla="*/ 28 w 36"/>
                <a:gd name="T79" fmla="*/ 13 h 20"/>
                <a:gd name="T80" fmla="*/ 29 w 36"/>
                <a:gd name="T81" fmla="*/ 14 h 20"/>
                <a:gd name="T82" fmla="*/ 30 w 36"/>
                <a:gd name="T83" fmla="*/ 14 h 20"/>
                <a:gd name="T84" fmla="*/ 31 w 36"/>
                <a:gd name="T85" fmla="*/ 13 h 20"/>
                <a:gd name="T86" fmla="*/ 31 w 36"/>
                <a:gd name="T87" fmla="*/ 14 h 20"/>
                <a:gd name="T88" fmla="*/ 31 w 36"/>
                <a:gd name="T89" fmla="*/ 15 h 20"/>
                <a:gd name="T90" fmla="*/ 31 w 36"/>
                <a:gd name="T91" fmla="*/ 15 h 20"/>
                <a:gd name="T92" fmla="*/ 31 w 36"/>
                <a:gd name="T93" fmla="*/ 16 h 20"/>
                <a:gd name="T94" fmla="*/ 32 w 36"/>
                <a:gd name="T95" fmla="*/ 17 h 20"/>
                <a:gd name="T96" fmla="*/ 33 w 36"/>
                <a:gd name="T97" fmla="*/ 18 h 20"/>
                <a:gd name="T98" fmla="*/ 34 w 36"/>
                <a:gd name="T99" fmla="*/ 19 h 20"/>
                <a:gd name="T100" fmla="*/ 35 w 36"/>
                <a:gd name="T101" fmla="*/ 19 h 20"/>
                <a:gd name="T102" fmla="*/ 35 w 36"/>
                <a:gd name="T103" fmla="*/ 19 h 20"/>
                <a:gd name="T104" fmla="*/ 35 w 36"/>
                <a:gd name="T105" fmla="*/ 18 h 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
                <a:gd name="T160" fmla="*/ 0 h 20"/>
                <a:gd name="T161" fmla="*/ 36 w 36"/>
                <a:gd name="T162" fmla="*/ 20 h 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 h="20">
                  <a:moveTo>
                    <a:pt x="35" y="17"/>
                  </a:moveTo>
                  <a:lnTo>
                    <a:pt x="35" y="16"/>
                  </a:lnTo>
                  <a:lnTo>
                    <a:pt x="34" y="16"/>
                  </a:lnTo>
                  <a:lnTo>
                    <a:pt x="33" y="15"/>
                  </a:lnTo>
                  <a:lnTo>
                    <a:pt x="33" y="14"/>
                  </a:lnTo>
                  <a:lnTo>
                    <a:pt x="32" y="13"/>
                  </a:lnTo>
                  <a:lnTo>
                    <a:pt x="31" y="13"/>
                  </a:lnTo>
                  <a:lnTo>
                    <a:pt x="31" y="12"/>
                  </a:lnTo>
                  <a:lnTo>
                    <a:pt x="30" y="12"/>
                  </a:lnTo>
                  <a:lnTo>
                    <a:pt x="30" y="11"/>
                  </a:lnTo>
                  <a:lnTo>
                    <a:pt x="29" y="10"/>
                  </a:lnTo>
                  <a:lnTo>
                    <a:pt x="28" y="10"/>
                  </a:lnTo>
                  <a:lnTo>
                    <a:pt x="27" y="10"/>
                  </a:lnTo>
                  <a:lnTo>
                    <a:pt x="26" y="9"/>
                  </a:lnTo>
                  <a:lnTo>
                    <a:pt x="26" y="8"/>
                  </a:lnTo>
                  <a:lnTo>
                    <a:pt x="25" y="8"/>
                  </a:lnTo>
                  <a:lnTo>
                    <a:pt x="24" y="8"/>
                  </a:lnTo>
                  <a:lnTo>
                    <a:pt x="24" y="7"/>
                  </a:lnTo>
                  <a:lnTo>
                    <a:pt x="23" y="7"/>
                  </a:lnTo>
                  <a:lnTo>
                    <a:pt x="22" y="7"/>
                  </a:lnTo>
                  <a:lnTo>
                    <a:pt x="21" y="6"/>
                  </a:lnTo>
                  <a:lnTo>
                    <a:pt x="19" y="5"/>
                  </a:lnTo>
                  <a:lnTo>
                    <a:pt x="17" y="5"/>
                  </a:lnTo>
                  <a:lnTo>
                    <a:pt x="16" y="4"/>
                  </a:lnTo>
                  <a:lnTo>
                    <a:pt x="14" y="2"/>
                  </a:lnTo>
                  <a:lnTo>
                    <a:pt x="12" y="2"/>
                  </a:lnTo>
                  <a:lnTo>
                    <a:pt x="11" y="1"/>
                  </a:lnTo>
                  <a:lnTo>
                    <a:pt x="9" y="0"/>
                  </a:lnTo>
                  <a:lnTo>
                    <a:pt x="7" y="0"/>
                  </a:lnTo>
                  <a:lnTo>
                    <a:pt x="6" y="0"/>
                  </a:lnTo>
                  <a:lnTo>
                    <a:pt x="5" y="0"/>
                  </a:lnTo>
                  <a:lnTo>
                    <a:pt x="4" y="0"/>
                  </a:lnTo>
                  <a:lnTo>
                    <a:pt x="3" y="0"/>
                  </a:lnTo>
                  <a:lnTo>
                    <a:pt x="2" y="0"/>
                  </a:lnTo>
                  <a:lnTo>
                    <a:pt x="2" y="1"/>
                  </a:lnTo>
                  <a:lnTo>
                    <a:pt x="1" y="2"/>
                  </a:lnTo>
                  <a:lnTo>
                    <a:pt x="1" y="3"/>
                  </a:lnTo>
                  <a:lnTo>
                    <a:pt x="1" y="4"/>
                  </a:lnTo>
                  <a:lnTo>
                    <a:pt x="0" y="5"/>
                  </a:lnTo>
                  <a:lnTo>
                    <a:pt x="1" y="6"/>
                  </a:lnTo>
                  <a:lnTo>
                    <a:pt x="1" y="8"/>
                  </a:lnTo>
                  <a:lnTo>
                    <a:pt x="2" y="8"/>
                  </a:lnTo>
                  <a:lnTo>
                    <a:pt x="2" y="9"/>
                  </a:lnTo>
                  <a:lnTo>
                    <a:pt x="3" y="10"/>
                  </a:lnTo>
                  <a:lnTo>
                    <a:pt x="3" y="11"/>
                  </a:lnTo>
                  <a:lnTo>
                    <a:pt x="3" y="12"/>
                  </a:lnTo>
                  <a:lnTo>
                    <a:pt x="3" y="13"/>
                  </a:lnTo>
                  <a:lnTo>
                    <a:pt x="4" y="13"/>
                  </a:lnTo>
                  <a:lnTo>
                    <a:pt x="5" y="13"/>
                  </a:lnTo>
                  <a:lnTo>
                    <a:pt x="5" y="14"/>
                  </a:lnTo>
                  <a:lnTo>
                    <a:pt x="5" y="15"/>
                  </a:lnTo>
                  <a:lnTo>
                    <a:pt x="6" y="15"/>
                  </a:lnTo>
                  <a:lnTo>
                    <a:pt x="7" y="16"/>
                  </a:lnTo>
                  <a:lnTo>
                    <a:pt x="8" y="16"/>
                  </a:lnTo>
                  <a:lnTo>
                    <a:pt x="9" y="16"/>
                  </a:lnTo>
                  <a:lnTo>
                    <a:pt x="10" y="16"/>
                  </a:lnTo>
                  <a:lnTo>
                    <a:pt x="10" y="15"/>
                  </a:lnTo>
                  <a:lnTo>
                    <a:pt x="10" y="14"/>
                  </a:lnTo>
                  <a:lnTo>
                    <a:pt x="10" y="13"/>
                  </a:lnTo>
                  <a:lnTo>
                    <a:pt x="10" y="12"/>
                  </a:lnTo>
                  <a:lnTo>
                    <a:pt x="9" y="10"/>
                  </a:lnTo>
                  <a:lnTo>
                    <a:pt x="8" y="9"/>
                  </a:lnTo>
                  <a:lnTo>
                    <a:pt x="9" y="9"/>
                  </a:lnTo>
                  <a:lnTo>
                    <a:pt x="10" y="9"/>
                  </a:lnTo>
                  <a:lnTo>
                    <a:pt x="11" y="9"/>
                  </a:lnTo>
                  <a:lnTo>
                    <a:pt x="12" y="9"/>
                  </a:lnTo>
                  <a:lnTo>
                    <a:pt x="13" y="8"/>
                  </a:lnTo>
                  <a:lnTo>
                    <a:pt x="14" y="9"/>
                  </a:lnTo>
                  <a:lnTo>
                    <a:pt x="15" y="9"/>
                  </a:lnTo>
                  <a:lnTo>
                    <a:pt x="16" y="9"/>
                  </a:lnTo>
                  <a:lnTo>
                    <a:pt x="17" y="9"/>
                  </a:lnTo>
                  <a:lnTo>
                    <a:pt x="18" y="9"/>
                  </a:lnTo>
                  <a:lnTo>
                    <a:pt x="19" y="9"/>
                  </a:lnTo>
                  <a:lnTo>
                    <a:pt x="19" y="10"/>
                  </a:lnTo>
                  <a:lnTo>
                    <a:pt x="20" y="10"/>
                  </a:lnTo>
                  <a:lnTo>
                    <a:pt x="21" y="10"/>
                  </a:lnTo>
                  <a:lnTo>
                    <a:pt x="22" y="10"/>
                  </a:lnTo>
                  <a:lnTo>
                    <a:pt x="23" y="10"/>
                  </a:lnTo>
                  <a:lnTo>
                    <a:pt x="24" y="10"/>
                  </a:lnTo>
                  <a:lnTo>
                    <a:pt x="24" y="11"/>
                  </a:lnTo>
                  <a:lnTo>
                    <a:pt x="26" y="12"/>
                  </a:lnTo>
                  <a:lnTo>
                    <a:pt x="26" y="13"/>
                  </a:lnTo>
                  <a:lnTo>
                    <a:pt x="27" y="13"/>
                  </a:lnTo>
                  <a:lnTo>
                    <a:pt x="28" y="13"/>
                  </a:lnTo>
                  <a:lnTo>
                    <a:pt x="28" y="14"/>
                  </a:lnTo>
                  <a:lnTo>
                    <a:pt x="29" y="14"/>
                  </a:lnTo>
                  <a:lnTo>
                    <a:pt x="30" y="14"/>
                  </a:lnTo>
                  <a:lnTo>
                    <a:pt x="30" y="13"/>
                  </a:lnTo>
                  <a:lnTo>
                    <a:pt x="31" y="13"/>
                  </a:lnTo>
                  <a:lnTo>
                    <a:pt x="31" y="14"/>
                  </a:lnTo>
                  <a:lnTo>
                    <a:pt x="31" y="15"/>
                  </a:lnTo>
                  <a:lnTo>
                    <a:pt x="30" y="15"/>
                  </a:lnTo>
                  <a:lnTo>
                    <a:pt x="31" y="15"/>
                  </a:lnTo>
                  <a:lnTo>
                    <a:pt x="31" y="16"/>
                  </a:lnTo>
                  <a:lnTo>
                    <a:pt x="32" y="16"/>
                  </a:lnTo>
                  <a:lnTo>
                    <a:pt x="32" y="17"/>
                  </a:lnTo>
                  <a:lnTo>
                    <a:pt x="33" y="18"/>
                  </a:lnTo>
                  <a:lnTo>
                    <a:pt x="34" y="19"/>
                  </a:lnTo>
                  <a:lnTo>
                    <a:pt x="35" y="19"/>
                  </a:lnTo>
                  <a:lnTo>
                    <a:pt x="35" y="18"/>
                  </a:lnTo>
                  <a:lnTo>
                    <a:pt x="35" y="17"/>
                  </a:lnTo>
                </a:path>
              </a:pathLst>
            </a:custGeom>
            <a:solidFill>
              <a:srgbClr val="D9A67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82" name="Freeform 151"/>
            <p:cNvSpPr>
              <a:spLocks/>
            </p:cNvSpPr>
            <p:nvPr/>
          </p:nvSpPr>
          <p:spPr bwMode="auto">
            <a:xfrm>
              <a:off x="3025" y="1878"/>
              <a:ext cx="17" cy="17"/>
            </a:xfrm>
            <a:custGeom>
              <a:avLst/>
              <a:gdLst>
                <a:gd name="T0" fmla="*/ 16 w 17"/>
                <a:gd name="T1" fmla="*/ 16 h 17"/>
                <a:gd name="T2" fmla="*/ 16 w 17"/>
                <a:gd name="T3" fmla="*/ 15 h 17"/>
                <a:gd name="T4" fmla="*/ 16 w 17"/>
                <a:gd name="T5" fmla="*/ 15 h 17"/>
                <a:gd name="T6" fmla="*/ 16 w 17"/>
                <a:gd name="T7" fmla="*/ 13 h 17"/>
                <a:gd name="T8" fmla="*/ 16 w 17"/>
                <a:gd name="T9" fmla="*/ 13 h 17"/>
                <a:gd name="T10" fmla="*/ 16 w 17"/>
                <a:gd name="T11" fmla="*/ 12 h 17"/>
                <a:gd name="T12" fmla="*/ 16 w 17"/>
                <a:gd name="T13" fmla="*/ 11 h 17"/>
                <a:gd name="T14" fmla="*/ 16 w 17"/>
                <a:gd name="T15" fmla="*/ 9 h 17"/>
                <a:gd name="T16" fmla="*/ 16 w 17"/>
                <a:gd name="T17" fmla="*/ 9 h 17"/>
                <a:gd name="T18" fmla="*/ 10 w 17"/>
                <a:gd name="T19" fmla="*/ 8 h 17"/>
                <a:gd name="T20" fmla="*/ 10 w 17"/>
                <a:gd name="T21" fmla="*/ 7 h 17"/>
                <a:gd name="T22" fmla="*/ 10 w 17"/>
                <a:gd name="T23" fmla="*/ 5 h 17"/>
                <a:gd name="T24" fmla="*/ 5 w 17"/>
                <a:gd name="T25" fmla="*/ 4 h 17"/>
                <a:gd name="T26" fmla="*/ 5 w 17"/>
                <a:gd name="T27" fmla="*/ 3 h 17"/>
                <a:gd name="T28" fmla="*/ 5 w 17"/>
                <a:gd name="T29" fmla="*/ 3 h 17"/>
                <a:gd name="T30" fmla="*/ 0 w 17"/>
                <a:gd name="T31" fmla="*/ 0 h 17"/>
                <a:gd name="T32" fmla="*/ 0 w 17"/>
                <a:gd name="T33" fmla="*/ 0 h 17"/>
                <a:gd name="T34" fmla="*/ 0 w 17"/>
                <a:gd name="T35" fmla="*/ 1 h 17"/>
                <a:gd name="T36" fmla="*/ 0 w 17"/>
                <a:gd name="T37" fmla="*/ 3 h 17"/>
                <a:gd name="T38" fmla="*/ 0 w 17"/>
                <a:gd name="T39" fmla="*/ 4 h 17"/>
                <a:gd name="T40" fmla="*/ 0 w 17"/>
                <a:gd name="T41" fmla="*/ 5 h 17"/>
                <a:gd name="T42" fmla="*/ 0 w 17"/>
                <a:gd name="T43" fmla="*/ 7 h 17"/>
                <a:gd name="T44" fmla="*/ 0 w 17"/>
                <a:gd name="T45" fmla="*/ 8 h 17"/>
                <a:gd name="T46" fmla="*/ 0 w 17"/>
                <a:gd name="T47" fmla="*/ 9 h 17"/>
                <a:gd name="T48" fmla="*/ 0 w 17"/>
                <a:gd name="T49" fmla="*/ 11 h 17"/>
                <a:gd name="T50" fmla="*/ 5 w 17"/>
                <a:gd name="T51" fmla="*/ 12 h 17"/>
                <a:gd name="T52" fmla="*/ 5 w 17"/>
                <a:gd name="T53" fmla="*/ 12 h 17"/>
                <a:gd name="T54" fmla="*/ 5 w 17"/>
                <a:gd name="T55" fmla="*/ 13 h 17"/>
                <a:gd name="T56" fmla="*/ 10 w 17"/>
                <a:gd name="T57" fmla="*/ 13 h 17"/>
                <a:gd name="T58" fmla="*/ 10 w 17"/>
                <a:gd name="T59" fmla="*/ 15 h 17"/>
                <a:gd name="T60" fmla="*/ 10 w 17"/>
                <a:gd name="T61" fmla="*/ 15 h 17"/>
                <a:gd name="T62" fmla="*/ 16 w 17"/>
                <a:gd name="T63" fmla="*/ 16 h 17"/>
                <a:gd name="T64" fmla="*/ 16 w 17"/>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6" y="16"/>
                  </a:moveTo>
                  <a:lnTo>
                    <a:pt x="16" y="15"/>
                  </a:lnTo>
                  <a:lnTo>
                    <a:pt x="16" y="13"/>
                  </a:lnTo>
                  <a:lnTo>
                    <a:pt x="16" y="12"/>
                  </a:lnTo>
                  <a:lnTo>
                    <a:pt x="16" y="11"/>
                  </a:lnTo>
                  <a:lnTo>
                    <a:pt x="16" y="9"/>
                  </a:lnTo>
                  <a:lnTo>
                    <a:pt x="10" y="8"/>
                  </a:lnTo>
                  <a:lnTo>
                    <a:pt x="10" y="7"/>
                  </a:lnTo>
                  <a:lnTo>
                    <a:pt x="10" y="5"/>
                  </a:lnTo>
                  <a:lnTo>
                    <a:pt x="5" y="4"/>
                  </a:lnTo>
                  <a:lnTo>
                    <a:pt x="5" y="3"/>
                  </a:lnTo>
                  <a:lnTo>
                    <a:pt x="0" y="0"/>
                  </a:lnTo>
                  <a:lnTo>
                    <a:pt x="0" y="1"/>
                  </a:lnTo>
                  <a:lnTo>
                    <a:pt x="0" y="3"/>
                  </a:lnTo>
                  <a:lnTo>
                    <a:pt x="0" y="4"/>
                  </a:lnTo>
                  <a:lnTo>
                    <a:pt x="0" y="5"/>
                  </a:lnTo>
                  <a:lnTo>
                    <a:pt x="0" y="7"/>
                  </a:lnTo>
                  <a:lnTo>
                    <a:pt x="0" y="8"/>
                  </a:lnTo>
                  <a:lnTo>
                    <a:pt x="0" y="9"/>
                  </a:lnTo>
                  <a:lnTo>
                    <a:pt x="0" y="11"/>
                  </a:lnTo>
                  <a:lnTo>
                    <a:pt x="5" y="12"/>
                  </a:lnTo>
                  <a:lnTo>
                    <a:pt x="5" y="13"/>
                  </a:lnTo>
                  <a:lnTo>
                    <a:pt x="10" y="13"/>
                  </a:lnTo>
                  <a:lnTo>
                    <a:pt x="10" y="15"/>
                  </a:lnTo>
                  <a:lnTo>
                    <a:pt x="16"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83" name="Freeform 152"/>
            <p:cNvSpPr>
              <a:spLocks/>
            </p:cNvSpPr>
            <p:nvPr/>
          </p:nvSpPr>
          <p:spPr bwMode="auto">
            <a:xfrm>
              <a:off x="3031" y="1871"/>
              <a:ext cx="17" cy="17"/>
            </a:xfrm>
            <a:custGeom>
              <a:avLst/>
              <a:gdLst>
                <a:gd name="T0" fmla="*/ 3 w 17"/>
                <a:gd name="T1" fmla="*/ 16 h 17"/>
                <a:gd name="T2" fmla="*/ 5 w 17"/>
                <a:gd name="T3" fmla="*/ 16 h 17"/>
                <a:gd name="T4" fmla="*/ 5 w 17"/>
                <a:gd name="T5" fmla="*/ 14 h 17"/>
                <a:gd name="T6" fmla="*/ 5 w 17"/>
                <a:gd name="T7" fmla="*/ 13 h 17"/>
                <a:gd name="T8" fmla="*/ 5 w 17"/>
                <a:gd name="T9" fmla="*/ 13 h 17"/>
                <a:gd name="T10" fmla="*/ 5 w 17"/>
                <a:gd name="T11" fmla="*/ 11 h 17"/>
                <a:gd name="T12" fmla="*/ 8 w 17"/>
                <a:gd name="T13" fmla="*/ 10 h 17"/>
                <a:gd name="T14" fmla="*/ 8 w 17"/>
                <a:gd name="T15" fmla="*/ 10 h 17"/>
                <a:gd name="T16" fmla="*/ 8 w 17"/>
                <a:gd name="T17" fmla="*/ 8 h 17"/>
                <a:gd name="T18" fmla="*/ 8 w 17"/>
                <a:gd name="T19" fmla="*/ 7 h 17"/>
                <a:gd name="T20" fmla="*/ 11 w 17"/>
                <a:gd name="T21" fmla="*/ 7 h 17"/>
                <a:gd name="T22" fmla="*/ 11 w 17"/>
                <a:gd name="T23" fmla="*/ 6 h 17"/>
                <a:gd name="T24" fmla="*/ 13 w 17"/>
                <a:gd name="T25" fmla="*/ 4 h 17"/>
                <a:gd name="T26" fmla="*/ 13 w 17"/>
                <a:gd name="T27" fmla="*/ 3 h 17"/>
                <a:gd name="T28" fmla="*/ 13 w 17"/>
                <a:gd name="T29" fmla="*/ 1 h 17"/>
                <a:gd name="T30" fmla="*/ 16 w 17"/>
                <a:gd name="T31" fmla="*/ 1 h 17"/>
                <a:gd name="T32" fmla="*/ 16 w 17"/>
                <a:gd name="T33" fmla="*/ 0 h 17"/>
                <a:gd name="T34" fmla="*/ 13 w 17"/>
                <a:gd name="T35" fmla="*/ 0 h 17"/>
                <a:gd name="T36" fmla="*/ 13 w 17"/>
                <a:gd name="T37" fmla="*/ 0 h 17"/>
                <a:gd name="T38" fmla="*/ 11 w 17"/>
                <a:gd name="T39" fmla="*/ 0 h 17"/>
                <a:gd name="T40" fmla="*/ 11 w 17"/>
                <a:gd name="T41" fmla="*/ 0 h 17"/>
                <a:gd name="T42" fmla="*/ 8 w 17"/>
                <a:gd name="T43" fmla="*/ 0 h 17"/>
                <a:gd name="T44" fmla="*/ 8 w 17"/>
                <a:gd name="T45" fmla="*/ 0 h 17"/>
                <a:gd name="T46" fmla="*/ 5 w 17"/>
                <a:gd name="T47" fmla="*/ 0 h 17"/>
                <a:gd name="T48" fmla="*/ 5 w 17"/>
                <a:gd name="T49" fmla="*/ 1 h 17"/>
                <a:gd name="T50" fmla="*/ 5 w 17"/>
                <a:gd name="T51" fmla="*/ 1 h 17"/>
                <a:gd name="T52" fmla="*/ 5 w 17"/>
                <a:gd name="T53" fmla="*/ 1 h 17"/>
                <a:gd name="T54" fmla="*/ 5 w 17"/>
                <a:gd name="T55" fmla="*/ 3 h 17"/>
                <a:gd name="T56" fmla="*/ 5 w 17"/>
                <a:gd name="T57" fmla="*/ 3 h 17"/>
                <a:gd name="T58" fmla="*/ 5 w 17"/>
                <a:gd name="T59" fmla="*/ 3 h 17"/>
                <a:gd name="T60" fmla="*/ 5 w 17"/>
                <a:gd name="T61" fmla="*/ 4 h 17"/>
                <a:gd name="T62" fmla="*/ 5 w 17"/>
                <a:gd name="T63" fmla="*/ 4 h 17"/>
                <a:gd name="T64" fmla="*/ 5 w 17"/>
                <a:gd name="T65" fmla="*/ 4 h 17"/>
                <a:gd name="T66" fmla="*/ 5 w 17"/>
                <a:gd name="T67" fmla="*/ 6 h 17"/>
                <a:gd name="T68" fmla="*/ 5 w 17"/>
                <a:gd name="T69" fmla="*/ 6 h 17"/>
                <a:gd name="T70" fmla="*/ 3 w 17"/>
                <a:gd name="T71" fmla="*/ 7 h 17"/>
                <a:gd name="T72" fmla="*/ 3 w 17"/>
                <a:gd name="T73" fmla="*/ 7 h 17"/>
                <a:gd name="T74" fmla="*/ 3 w 17"/>
                <a:gd name="T75" fmla="*/ 8 h 17"/>
                <a:gd name="T76" fmla="*/ 3 w 17"/>
                <a:gd name="T77" fmla="*/ 8 h 17"/>
                <a:gd name="T78" fmla="*/ 0 w 17"/>
                <a:gd name="T79" fmla="*/ 10 h 17"/>
                <a:gd name="T80" fmla="*/ 0 w 17"/>
                <a:gd name="T81" fmla="*/ 10 h 17"/>
                <a:gd name="T82" fmla="*/ 0 w 17"/>
                <a:gd name="T83" fmla="*/ 11 h 17"/>
                <a:gd name="T84" fmla="*/ 0 w 17"/>
                <a:gd name="T85" fmla="*/ 11 h 17"/>
                <a:gd name="T86" fmla="*/ 3 w 17"/>
                <a:gd name="T87" fmla="*/ 13 h 17"/>
                <a:gd name="T88" fmla="*/ 3 w 17"/>
                <a:gd name="T89" fmla="*/ 13 h 17"/>
                <a:gd name="T90" fmla="*/ 3 w 17"/>
                <a:gd name="T91" fmla="*/ 14 h 17"/>
                <a:gd name="T92" fmla="*/ 3 w 17"/>
                <a:gd name="T93" fmla="*/ 14 h 17"/>
                <a:gd name="T94" fmla="*/ 3 w 17"/>
                <a:gd name="T95" fmla="*/ 16 h 17"/>
                <a:gd name="T96" fmla="*/ 3 w 17"/>
                <a:gd name="T97" fmla="*/ 1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17"/>
                <a:gd name="T149" fmla="*/ 17 w 17"/>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17">
                  <a:moveTo>
                    <a:pt x="3" y="16"/>
                  </a:moveTo>
                  <a:lnTo>
                    <a:pt x="5" y="16"/>
                  </a:lnTo>
                  <a:lnTo>
                    <a:pt x="5" y="14"/>
                  </a:lnTo>
                  <a:lnTo>
                    <a:pt x="5" y="13"/>
                  </a:lnTo>
                  <a:lnTo>
                    <a:pt x="5" y="11"/>
                  </a:lnTo>
                  <a:lnTo>
                    <a:pt x="8" y="10"/>
                  </a:lnTo>
                  <a:lnTo>
                    <a:pt x="8" y="8"/>
                  </a:lnTo>
                  <a:lnTo>
                    <a:pt x="8" y="7"/>
                  </a:lnTo>
                  <a:lnTo>
                    <a:pt x="11" y="7"/>
                  </a:lnTo>
                  <a:lnTo>
                    <a:pt x="11" y="6"/>
                  </a:lnTo>
                  <a:lnTo>
                    <a:pt x="13" y="4"/>
                  </a:lnTo>
                  <a:lnTo>
                    <a:pt x="13" y="3"/>
                  </a:lnTo>
                  <a:lnTo>
                    <a:pt x="13" y="1"/>
                  </a:lnTo>
                  <a:lnTo>
                    <a:pt x="16" y="1"/>
                  </a:lnTo>
                  <a:lnTo>
                    <a:pt x="16" y="0"/>
                  </a:lnTo>
                  <a:lnTo>
                    <a:pt x="13" y="0"/>
                  </a:lnTo>
                  <a:lnTo>
                    <a:pt x="11" y="0"/>
                  </a:lnTo>
                  <a:lnTo>
                    <a:pt x="8" y="0"/>
                  </a:lnTo>
                  <a:lnTo>
                    <a:pt x="5" y="0"/>
                  </a:lnTo>
                  <a:lnTo>
                    <a:pt x="5" y="1"/>
                  </a:lnTo>
                  <a:lnTo>
                    <a:pt x="5" y="3"/>
                  </a:lnTo>
                  <a:lnTo>
                    <a:pt x="5" y="4"/>
                  </a:lnTo>
                  <a:lnTo>
                    <a:pt x="5" y="6"/>
                  </a:lnTo>
                  <a:lnTo>
                    <a:pt x="3" y="7"/>
                  </a:lnTo>
                  <a:lnTo>
                    <a:pt x="3" y="8"/>
                  </a:lnTo>
                  <a:lnTo>
                    <a:pt x="0" y="10"/>
                  </a:lnTo>
                  <a:lnTo>
                    <a:pt x="0" y="11"/>
                  </a:lnTo>
                  <a:lnTo>
                    <a:pt x="3" y="13"/>
                  </a:lnTo>
                  <a:lnTo>
                    <a:pt x="3" y="14"/>
                  </a:lnTo>
                  <a:lnTo>
                    <a:pt x="3" y="16"/>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84" name="Freeform 153"/>
            <p:cNvSpPr>
              <a:spLocks/>
            </p:cNvSpPr>
            <p:nvPr/>
          </p:nvSpPr>
          <p:spPr bwMode="auto">
            <a:xfrm>
              <a:off x="3035" y="1838"/>
              <a:ext cx="22" cy="20"/>
            </a:xfrm>
            <a:custGeom>
              <a:avLst/>
              <a:gdLst>
                <a:gd name="T0" fmla="*/ 0 w 22"/>
                <a:gd name="T1" fmla="*/ 19 h 20"/>
                <a:gd name="T2" fmla="*/ 10 w 22"/>
                <a:gd name="T3" fmla="*/ 11 h 20"/>
                <a:gd name="T4" fmla="*/ 21 w 22"/>
                <a:gd name="T5" fmla="*/ 0 h 20"/>
                <a:gd name="T6" fmla="*/ 4 w 22"/>
                <a:gd name="T7" fmla="*/ 9 h 20"/>
                <a:gd name="T8" fmla="*/ 0 w 22"/>
                <a:gd name="T9" fmla="*/ 19 h 20"/>
                <a:gd name="T10" fmla="*/ 0 60000 65536"/>
                <a:gd name="T11" fmla="*/ 0 60000 65536"/>
                <a:gd name="T12" fmla="*/ 0 60000 65536"/>
                <a:gd name="T13" fmla="*/ 0 60000 65536"/>
                <a:gd name="T14" fmla="*/ 0 60000 65536"/>
                <a:gd name="T15" fmla="*/ 0 w 22"/>
                <a:gd name="T16" fmla="*/ 0 h 20"/>
                <a:gd name="T17" fmla="*/ 22 w 22"/>
                <a:gd name="T18" fmla="*/ 20 h 20"/>
              </a:gdLst>
              <a:ahLst/>
              <a:cxnLst>
                <a:cxn ang="T10">
                  <a:pos x="T0" y="T1"/>
                </a:cxn>
                <a:cxn ang="T11">
                  <a:pos x="T2" y="T3"/>
                </a:cxn>
                <a:cxn ang="T12">
                  <a:pos x="T4" y="T5"/>
                </a:cxn>
                <a:cxn ang="T13">
                  <a:pos x="T6" y="T7"/>
                </a:cxn>
                <a:cxn ang="T14">
                  <a:pos x="T8" y="T9"/>
                </a:cxn>
              </a:cxnLst>
              <a:rect l="T15" t="T16" r="T17" b="T18"/>
              <a:pathLst>
                <a:path w="22" h="20">
                  <a:moveTo>
                    <a:pt x="0" y="19"/>
                  </a:moveTo>
                  <a:lnTo>
                    <a:pt x="10" y="11"/>
                  </a:lnTo>
                  <a:lnTo>
                    <a:pt x="21" y="0"/>
                  </a:lnTo>
                  <a:lnTo>
                    <a:pt x="4" y="9"/>
                  </a:lnTo>
                  <a:lnTo>
                    <a:pt x="0" y="19"/>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85" name="Freeform 154"/>
            <p:cNvSpPr>
              <a:spLocks/>
            </p:cNvSpPr>
            <p:nvPr/>
          </p:nvSpPr>
          <p:spPr bwMode="auto">
            <a:xfrm>
              <a:off x="3164" y="1778"/>
              <a:ext cx="37" cy="129"/>
            </a:xfrm>
            <a:custGeom>
              <a:avLst/>
              <a:gdLst>
                <a:gd name="T0" fmla="*/ 1 w 37"/>
                <a:gd name="T1" fmla="*/ 128 h 129"/>
                <a:gd name="T2" fmla="*/ 3 w 37"/>
                <a:gd name="T3" fmla="*/ 116 h 129"/>
                <a:gd name="T4" fmla="*/ 11 w 37"/>
                <a:gd name="T5" fmla="*/ 95 h 129"/>
                <a:gd name="T6" fmla="*/ 19 w 37"/>
                <a:gd name="T7" fmla="*/ 73 h 129"/>
                <a:gd name="T8" fmla="*/ 27 w 37"/>
                <a:gd name="T9" fmla="*/ 41 h 129"/>
                <a:gd name="T10" fmla="*/ 36 w 37"/>
                <a:gd name="T11" fmla="*/ 9 h 129"/>
                <a:gd name="T12" fmla="*/ 36 w 37"/>
                <a:gd name="T13" fmla="*/ 0 h 129"/>
                <a:gd name="T14" fmla="*/ 25 w 37"/>
                <a:gd name="T15" fmla="*/ 39 h 129"/>
                <a:gd name="T16" fmla="*/ 17 w 37"/>
                <a:gd name="T17" fmla="*/ 72 h 129"/>
                <a:gd name="T18" fmla="*/ 9 w 37"/>
                <a:gd name="T19" fmla="*/ 94 h 129"/>
                <a:gd name="T20" fmla="*/ 0 w 37"/>
                <a:gd name="T21" fmla="*/ 115 h 129"/>
                <a:gd name="T22" fmla="*/ 0 w 37"/>
                <a:gd name="T23" fmla="*/ 128 h 129"/>
                <a:gd name="T24" fmla="*/ 1 w 37"/>
                <a:gd name="T25" fmla="*/ 12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29"/>
                <a:gd name="T41" fmla="*/ 37 w 37"/>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29">
                  <a:moveTo>
                    <a:pt x="1" y="128"/>
                  </a:moveTo>
                  <a:lnTo>
                    <a:pt x="3" y="116"/>
                  </a:lnTo>
                  <a:lnTo>
                    <a:pt x="11" y="95"/>
                  </a:lnTo>
                  <a:lnTo>
                    <a:pt x="19" y="73"/>
                  </a:lnTo>
                  <a:lnTo>
                    <a:pt x="27" y="41"/>
                  </a:lnTo>
                  <a:lnTo>
                    <a:pt x="36" y="9"/>
                  </a:lnTo>
                  <a:lnTo>
                    <a:pt x="36" y="0"/>
                  </a:lnTo>
                  <a:lnTo>
                    <a:pt x="25" y="39"/>
                  </a:lnTo>
                  <a:lnTo>
                    <a:pt x="17" y="72"/>
                  </a:lnTo>
                  <a:lnTo>
                    <a:pt x="9" y="94"/>
                  </a:lnTo>
                  <a:lnTo>
                    <a:pt x="0" y="115"/>
                  </a:lnTo>
                  <a:lnTo>
                    <a:pt x="0" y="128"/>
                  </a:lnTo>
                  <a:lnTo>
                    <a:pt x="1" y="128"/>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86" name="Freeform 155"/>
            <p:cNvSpPr>
              <a:spLocks/>
            </p:cNvSpPr>
            <p:nvPr/>
          </p:nvSpPr>
          <p:spPr bwMode="auto">
            <a:xfrm>
              <a:off x="3153" y="1918"/>
              <a:ext cx="17" cy="17"/>
            </a:xfrm>
            <a:custGeom>
              <a:avLst/>
              <a:gdLst>
                <a:gd name="T0" fmla="*/ 16 w 17"/>
                <a:gd name="T1" fmla="*/ 2 h 17"/>
                <a:gd name="T2" fmla="*/ 12 w 17"/>
                <a:gd name="T3" fmla="*/ 8 h 17"/>
                <a:gd name="T4" fmla="*/ 2 w 17"/>
                <a:gd name="T5" fmla="*/ 16 h 17"/>
                <a:gd name="T6" fmla="*/ 0 w 17"/>
                <a:gd name="T7" fmla="*/ 12 h 17"/>
                <a:gd name="T8" fmla="*/ 8 w 17"/>
                <a:gd name="T9" fmla="*/ 6 h 17"/>
                <a:gd name="T10" fmla="*/ 12 w 17"/>
                <a:gd name="T11" fmla="*/ 0 h 17"/>
                <a:gd name="T12" fmla="*/ 16 w 17"/>
                <a:gd name="T13" fmla="*/ 2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2"/>
                  </a:moveTo>
                  <a:lnTo>
                    <a:pt x="12" y="8"/>
                  </a:lnTo>
                  <a:lnTo>
                    <a:pt x="2" y="16"/>
                  </a:lnTo>
                  <a:lnTo>
                    <a:pt x="0" y="12"/>
                  </a:lnTo>
                  <a:lnTo>
                    <a:pt x="8" y="6"/>
                  </a:lnTo>
                  <a:lnTo>
                    <a:pt x="12" y="0"/>
                  </a:lnTo>
                  <a:lnTo>
                    <a:pt x="16" y="2"/>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87" name="Freeform 156"/>
            <p:cNvSpPr>
              <a:spLocks/>
            </p:cNvSpPr>
            <p:nvPr/>
          </p:nvSpPr>
          <p:spPr bwMode="auto">
            <a:xfrm>
              <a:off x="3139" y="1926"/>
              <a:ext cx="17" cy="17"/>
            </a:xfrm>
            <a:custGeom>
              <a:avLst/>
              <a:gdLst>
                <a:gd name="T0" fmla="*/ 16 w 17"/>
                <a:gd name="T1" fmla="*/ 1 h 17"/>
                <a:gd name="T2" fmla="*/ 11 w 17"/>
                <a:gd name="T3" fmla="*/ 8 h 17"/>
                <a:gd name="T4" fmla="*/ 9 w 17"/>
                <a:gd name="T5" fmla="*/ 9 h 17"/>
                <a:gd name="T6" fmla="*/ 5 w 17"/>
                <a:gd name="T7" fmla="*/ 11 h 17"/>
                <a:gd name="T8" fmla="*/ 2 w 17"/>
                <a:gd name="T9" fmla="*/ 16 h 17"/>
                <a:gd name="T10" fmla="*/ 0 w 17"/>
                <a:gd name="T11" fmla="*/ 16 h 17"/>
                <a:gd name="T12" fmla="*/ 3 w 17"/>
                <a:gd name="T13" fmla="*/ 11 h 17"/>
                <a:gd name="T14" fmla="*/ 9 w 17"/>
                <a:gd name="T15" fmla="*/ 7 h 17"/>
                <a:gd name="T16" fmla="*/ 11 w 17"/>
                <a:gd name="T17" fmla="*/ 5 h 17"/>
                <a:gd name="T18" fmla="*/ 14 w 17"/>
                <a:gd name="T19" fmla="*/ 0 h 17"/>
                <a:gd name="T20" fmla="*/ 16 w 17"/>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1"/>
                  </a:moveTo>
                  <a:lnTo>
                    <a:pt x="11" y="8"/>
                  </a:lnTo>
                  <a:lnTo>
                    <a:pt x="9" y="9"/>
                  </a:lnTo>
                  <a:lnTo>
                    <a:pt x="5" y="11"/>
                  </a:lnTo>
                  <a:lnTo>
                    <a:pt x="2" y="16"/>
                  </a:lnTo>
                  <a:lnTo>
                    <a:pt x="0" y="16"/>
                  </a:lnTo>
                  <a:lnTo>
                    <a:pt x="3" y="11"/>
                  </a:lnTo>
                  <a:lnTo>
                    <a:pt x="9" y="7"/>
                  </a:lnTo>
                  <a:lnTo>
                    <a:pt x="11" y="5"/>
                  </a:lnTo>
                  <a:lnTo>
                    <a:pt x="14" y="0"/>
                  </a:lnTo>
                  <a:lnTo>
                    <a:pt x="16" y="1"/>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88" name="Freeform 157"/>
            <p:cNvSpPr>
              <a:spLocks/>
            </p:cNvSpPr>
            <p:nvPr/>
          </p:nvSpPr>
          <p:spPr bwMode="auto">
            <a:xfrm>
              <a:off x="3228" y="1705"/>
              <a:ext cx="17" cy="17"/>
            </a:xfrm>
            <a:custGeom>
              <a:avLst/>
              <a:gdLst>
                <a:gd name="T0" fmla="*/ 3 w 17"/>
                <a:gd name="T1" fmla="*/ 16 h 17"/>
                <a:gd name="T2" fmla="*/ 16 w 17"/>
                <a:gd name="T3" fmla="*/ 5 h 17"/>
                <a:gd name="T4" fmla="*/ 14 w 17"/>
                <a:gd name="T5" fmla="*/ 0 h 17"/>
                <a:gd name="T6" fmla="*/ 0 w 17"/>
                <a:gd name="T7" fmla="*/ 10 h 17"/>
                <a:gd name="T8" fmla="*/ 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16" y="5"/>
                  </a:lnTo>
                  <a:lnTo>
                    <a:pt x="14" y="0"/>
                  </a:lnTo>
                  <a:lnTo>
                    <a:pt x="0" y="10"/>
                  </a:lnTo>
                  <a:lnTo>
                    <a:pt x="3"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89" name="Freeform 158"/>
            <p:cNvSpPr>
              <a:spLocks/>
            </p:cNvSpPr>
            <p:nvPr/>
          </p:nvSpPr>
          <p:spPr bwMode="auto">
            <a:xfrm>
              <a:off x="3195" y="1735"/>
              <a:ext cx="17" cy="17"/>
            </a:xfrm>
            <a:custGeom>
              <a:avLst/>
              <a:gdLst>
                <a:gd name="T0" fmla="*/ 0 w 17"/>
                <a:gd name="T1" fmla="*/ 16 h 17"/>
                <a:gd name="T2" fmla="*/ 16 w 17"/>
                <a:gd name="T3" fmla="*/ 15 h 17"/>
                <a:gd name="T4" fmla="*/ 12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5"/>
                  </a:lnTo>
                  <a:lnTo>
                    <a:pt x="12" y="0"/>
                  </a:lnTo>
                  <a:lnTo>
                    <a:pt x="0"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90" name="Freeform 159"/>
            <p:cNvSpPr>
              <a:spLocks/>
            </p:cNvSpPr>
            <p:nvPr/>
          </p:nvSpPr>
          <p:spPr bwMode="auto">
            <a:xfrm>
              <a:off x="3201" y="1754"/>
              <a:ext cx="17" cy="17"/>
            </a:xfrm>
            <a:custGeom>
              <a:avLst/>
              <a:gdLst>
                <a:gd name="T0" fmla="*/ 16 w 17"/>
                <a:gd name="T1" fmla="*/ 16 h 17"/>
                <a:gd name="T2" fmla="*/ 16 w 17"/>
                <a:gd name="T3" fmla="*/ 0 h 17"/>
                <a:gd name="T4" fmla="*/ 0 w 17"/>
                <a:gd name="T5" fmla="*/ 3 h 17"/>
                <a:gd name="T6" fmla="*/ 0 w 17"/>
                <a:gd name="T7" fmla="*/ 12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3"/>
                  </a:lnTo>
                  <a:lnTo>
                    <a:pt x="0" y="12"/>
                  </a:lnTo>
                  <a:lnTo>
                    <a:pt x="16"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91" name="Freeform 160"/>
            <p:cNvSpPr>
              <a:spLocks/>
            </p:cNvSpPr>
            <p:nvPr/>
          </p:nvSpPr>
          <p:spPr bwMode="auto">
            <a:xfrm>
              <a:off x="3176" y="1698"/>
              <a:ext cx="45" cy="17"/>
            </a:xfrm>
            <a:custGeom>
              <a:avLst/>
              <a:gdLst>
                <a:gd name="T0" fmla="*/ 42 w 45"/>
                <a:gd name="T1" fmla="*/ 9 h 17"/>
                <a:gd name="T2" fmla="*/ 33 w 45"/>
                <a:gd name="T3" fmla="*/ 0 h 17"/>
                <a:gd name="T4" fmla="*/ 21 w 45"/>
                <a:gd name="T5" fmla="*/ 0 h 17"/>
                <a:gd name="T6" fmla="*/ 0 w 45"/>
                <a:gd name="T7" fmla="*/ 7 h 17"/>
                <a:gd name="T8" fmla="*/ 0 w 45"/>
                <a:gd name="T9" fmla="*/ 8 h 17"/>
                <a:gd name="T10" fmla="*/ 44 w 45"/>
                <a:gd name="T11" fmla="*/ 16 h 17"/>
                <a:gd name="T12" fmla="*/ 42 w 45"/>
                <a:gd name="T13" fmla="*/ 9 h 17"/>
                <a:gd name="T14" fmla="*/ 0 60000 65536"/>
                <a:gd name="T15" fmla="*/ 0 60000 65536"/>
                <a:gd name="T16" fmla="*/ 0 60000 65536"/>
                <a:gd name="T17" fmla="*/ 0 60000 65536"/>
                <a:gd name="T18" fmla="*/ 0 60000 65536"/>
                <a:gd name="T19" fmla="*/ 0 60000 65536"/>
                <a:gd name="T20" fmla="*/ 0 60000 65536"/>
                <a:gd name="T21" fmla="*/ 0 w 45"/>
                <a:gd name="T22" fmla="*/ 0 h 17"/>
                <a:gd name="T23" fmla="*/ 45 w 4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7">
                  <a:moveTo>
                    <a:pt x="42" y="9"/>
                  </a:moveTo>
                  <a:lnTo>
                    <a:pt x="33" y="0"/>
                  </a:lnTo>
                  <a:lnTo>
                    <a:pt x="21" y="0"/>
                  </a:lnTo>
                  <a:lnTo>
                    <a:pt x="0" y="7"/>
                  </a:lnTo>
                  <a:lnTo>
                    <a:pt x="0" y="8"/>
                  </a:lnTo>
                  <a:lnTo>
                    <a:pt x="44" y="16"/>
                  </a:lnTo>
                  <a:lnTo>
                    <a:pt x="42" y="9"/>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92" name="Freeform 161"/>
            <p:cNvSpPr>
              <a:spLocks/>
            </p:cNvSpPr>
            <p:nvPr/>
          </p:nvSpPr>
          <p:spPr bwMode="auto">
            <a:xfrm>
              <a:off x="3193" y="1714"/>
              <a:ext cx="17" cy="17"/>
            </a:xfrm>
            <a:custGeom>
              <a:avLst/>
              <a:gdLst>
                <a:gd name="T0" fmla="*/ 16 w 17"/>
                <a:gd name="T1" fmla="*/ 16 h 17"/>
                <a:gd name="T2" fmla="*/ 16 w 17"/>
                <a:gd name="T3" fmla="*/ 0 h 17"/>
                <a:gd name="T4" fmla="*/ 0 w 17"/>
                <a:gd name="T5" fmla="*/ 13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13"/>
                  </a:lnTo>
                  <a:lnTo>
                    <a:pt x="16"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93" name="Freeform 162"/>
            <p:cNvSpPr>
              <a:spLocks/>
            </p:cNvSpPr>
            <p:nvPr/>
          </p:nvSpPr>
          <p:spPr bwMode="auto">
            <a:xfrm>
              <a:off x="3189" y="1712"/>
              <a:ext cx="17" cy="17"/>
            </a:xfrm>
            <a:custGeom>
              <a:avLst/>
              <a:gdLst>
                <a:gd name="T0" fmla="*/ 6 w 17"/>
                <a:gd name="T1" fmla="*/ 16 h 17"/>
                <a:gd name="T2" fmla="*/ 16 w 17"/>
                <a:gd name="T3" fmla="*/ 2 h 17"/>
                <a:gd name="T4" fmla="*/ 3 w 17"/>
                <a:gd name="T5" fmla="*/ 0 h 17"/>
                <a:gd name="T6" fmla="*/ 0 w 17"/>
                <a:gd name="T7" fmla="*/ 6 h 17"/>
                <a:gd name="T8" fmla="*/ 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16" y="2"/>
                  </a:lnTo>
                  <a:lnTo>
                    <a:pt x="3" y="0"/>
                  </a:lnTo>
                  <a:lnTo>
                    <a:pt x="0" y="6"/>
                  </a:lnTo>
                  <a:lnTo>
                    <a:pt x="6" y="16"/>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94" name="Freeform 163"/>
            <p:cNvSpPr>
              <a:spLocks/>
            </p:cNvSpPr>
            <p:nvPr/>
          </p:nvSpPr>
          <p:spPr bwMode="auto">
            <a:xfrm>
              <a:off x="3213" y="1715"/>
              <a:ext cx="17" cy="17"/>
            </a:xfrm>
            <a:custGeom>
              <a:avLst/>
              <a:gdLst>
                <a:gd name="T0" fmla="*/ 9 w 17"/>
                <a:gd name="T1" fmla="*/ 13 h 17"/>
                <a:gd name="T2" fmla="*/ 16 w 17"/>
                <a:gd name="T3" fmla="*/ 0 h 17"/>
                <a:gd name="T4" fmla="*/ 3 w 17"/>
                <a:gd name="T5" fmla="*/ 0 h 17"/>
                <a:gd name="T6" fmla="*/ 0 w 17"/>
                <a:gd name="T7" fmla="*/ 16 h 17"/>
                <a:gd name="T8" fmla="*/ 9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3"/>
                  </a:moveTo>
                  <a:lnTo>
                    <a:pt x="16" y="0"/>
                  </a:lnTo>
                  <a:lnTo>
                    <a:pt x="3" y="0"/>
                  </a:lnTo>
                  <a:lnTo>
                    <a:pt x="0" y="16"/>
                  </a:lnTo>
                  <a:lnTo>
                    <a:pt x="9" y="13"/>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95" name="Freeform 164"/>
            <p:cNvSpPr>
              <a:spLocks/>
            </p:cNvSpPr>
            <p:nvPr/>
          </p:nvSpPr>
          <p:spPr bwMode="auto">
            <a:xfrm>
              <a:off x="3199" y="1913"/>
              <a:ext cx="24" cy="18"/>
            </a:xfrm>
            <a:custGeom>
              <a:avLst/>
              <a:gdLst>
                <a:gd name="T0" fmla="*/ 22 w 24"/>
                <a:gd name="T1" fmla="*/ 0 h 18"/>
                <a:gd name="T2" fmla="*/ 23 w 24"/>
                <a:gd name="T3" fmla="*/ 2 h 18"/>
                <a:gd name="T4" fmla="*/ 0 w 24"/>
                <a:gd name="T5" fmla="*/ 17 h 18"/>
                <a:gd name="T6" fmla="*/ 0 w 24"/>
                <a:gd name="T7" fmla="*/ 14 h 18"/>
                <a:gd name="T8" fmla="*/ 22 w 24"/>
                <a:gd name="T9" fmla="*/ 0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22" y="0"/>
                  </a:moveTo>
                  <a:lnTo>
                    <a:pt x="23" y="2"/>
                  </a:lnTo>
                  <a:lnTo>
                    <a:pt x="0" y="17"/>
                  </a:lnTo>
                  <a:lnTo>
                    <a:pt x="0" y="14"/>
                  </a:lnTo>
                  <a:lnTo>
                    <a:pt x="22" y="0"/>
                  </a:lnTo>
                </a:path>
              </a:pathLst>
            </a:custGeom>
            <a:solidFill>
              <a:srgbClr val="33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96" name="Freeform 165"/>
            <p:cNvSpPr>
              <a:spLocks/>
            </p:cNvSpPr>
            <p:nvPr/>
          </p:nvSpPr>
          <p:spPr bwMode="auto">
            <a:xfrm>
              <a:off x="3099" y="2179"/>
              <a:ext cx="24" cy="17"/>
            </a:xfrm>
            <a:custGeom>
              <a:avLst/>
              <a:gdLst>
                <a:gd name="T0" fmla="*/ 23 w 24"/>
                <a:gd name="T1" fmla="*/ 16 h 17"/>
                <a:gd name="T2" fmla="*/ 21 w 24"/>
                <a:gd name="T3" fmla="*/ 15 h 17"/>
                <a:gd name="T4" fmla="*/ 18 w 24"/>
                <a:gd name="T5" fmla="*/ 13 h 17"/>
                <a:gd name="T6" fmla="*/ 15 w 24"/>
                <a:gd name="T7" fmla="*/ 11 h 17"/>
                <a:gd name="T8" fmla="*/ 12 w 24"/>
                <a:gd name="T9" fmla="*/ 8 h 17"/>
                <a:gd name="T10" fmla="*/ 9 w 24"/>
                <a:gd name="T11" fmla="*/ 6 h 17"/>
                <a:gd name="T12" fmla="*/ 6 w 24"/>
                <a:gd name="T13" fmla="*/ 4 h 17"/>
                <a:gd name="T14" fmla="*/ 3 w 24"/>
                <a:gd name="T15" fmla="*/ 2 h 17"/>
                <a:gd name="T16" fmla="*/ 0 w 24"/>
                <a:gd name="T17" fmla="*/ 0 h 17"/>
                <a:gd name="T18" fmla="*/ 2 w 24"/>
                <a:gd name="T19" fmla="*/ 2 h 17"/>
                <a:gd name="T20" fmla="*/ 4 w 24"/>
                <a:gd name="T21" fmla="*/ 4 h 17"/>
                <a:gd name="T22" fmla="*/ 6 w 24"/>
                <a:gd name="T23" fmla="*/ 6 h 17"/>
                <a:gd name="T24" fmla="*/ 8 w 24"/>
                <a:gd name="T25" fmla="*/ 8 h 17"/>
                <a:gd name="T26" fmla="*/ 10 w 24"/>
                <a:gd name="T27" fmla="*/ 9 h 17"/>
                <a:gd name="T28" fmla="*/ 11 w 24"/>
                <a:gd name="T29" fmla="*/ 11 h 17"/>
                <a:gd name="T30" fmla="*/ 13 w 24"/>
                <a:gd name="T31" fmla="*/ 13 h 17"/>
                <a:gd name="T32" fmla="*/ 15 w 24"/>
                <a:gd name="T33" fmla="*/ 15 h 17"/>
                <a:gd name="T34" fmla="*/ 16 w 24"/>
                <a:gd name="T35" fmla="*/ 15 h 17"/>
                <a:gd name="T36" fmla="*/ 17 w 24"/>
                <a:gd name="T37" fmla="*/ 15 h 17"/>
                <a:gd name="T38" fmla="*/ 18 w 24"/>
                <a:gd name="T39" fmla="*/ 15 h 17"/>
                <a:gd name="T40" fmla="*/ 19 w 24"/>
                <a:gd name="T41" fmla="*/ 15 h 17"/>
                <a:gd name="T42" fmla="*/ 20 w 24"/>
                <a:gd name="T43" fmla="*/ 16 h 17"/>
                <a:gd name="T44" fmla="*/ 21 w 24"/>
                <a:gd name="T45" fmla="*/ 16 h 17"/>
                <a:gd name="T46" fmla="*/ 22 w 24"/>
                <a:gd name="T47" fmla="*/ 16 h 17"/>
                <a:gd name="T48" fmla="*/ 23 w 24"/>
                <a:gd name="T49" fmla="*/ 1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17"/>
                <a:gd name="T77" fmla="*/ 24 w 24"/>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17">
                  <a:moveTo>
                    <a:pt x="23" y="16"/>
                  </a:moveTo>
                  <a:lnTo>
                    <a:pt x="21" y="15"/>
                  </a:lnTo>
                  <a:lnTo>
                    <a:pt x="18" y="13"/>
                  </a:lnTo>
                  <a:lnTo>
                    <a:pt x="15" y="11"/>
                  </a:lnTo>
                  <a:lnTo>
                    <a:pt x="12" y="8"/>
                  </a:lnTo>
                  <a:lnTo>
                    <a:pt x="9" y="6"/>
                  </a:lnTo>
                  <a:lnTo>
                    <a:pt x="6" y="4"/>
                  </a:lnTo>
                  <a:lnTo>
                    <a:pt x="3" y="2"/>
                  </a:lnTo>
                  <a:lnTo>
                    <a:pt x="0" y="0"/>
                  </a:lnTo>
                  <a:lnTo>
                    <a:pt x="2" y="2"/>
                  </a:lnTo>
                  <a:lnTo>
                    <a:pt x="4" y="4"/>
                  </a:lnTo>
                  <a:lnTo>
                    <a:pt x="6" y="6"/>
                  </a:lnTo>
                  <a:lnTo>
                    <a:pt x="8" y="8"/>
                  </a:lnTo>
                  <a:lnTo>
                    <a:pt x="10" y="9"/>
                  </a:lnTo>
                  <a:lnTo>
                    <a:pt x="11" y="11"/>
                  </a:lnTo>
                  <a:lnTo>
                    <a:pt x="13" y="13"/>
                  </a:lnTo>
                  <a:lnTo>
                    <a:pt x="15" y="15"/>
                  </a:lnTo>
                  <a:lnTo>
                    <a:pt x="16" y="15"/>
                  </a:lnTo>
                  <a:lnTo>
                    <a:pt x="17" y="15"/>
                  </a:lnTo>
                  <a:lnTo>
                    <a:pt x="18" y="15"/>
                  </a:lnTo>
                  <a:lnTo>
                    <a:pt x="19" y="15"/>
                  </a:lnTo>
                  <a:lnTo>
                    <a:pt x="20" y="16"/>
                  </a:lnTo>
                  <a:lnTo>
                    <a:pt x="21" y="16"/>
                  </a:lnTo>
                  <a:lnTo>
                    <a:pt x="22" y="16"/>
                  </a:lnTo>
                  <a:lnTo>
                    <a:pt x="23" y="16"/>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97" name="Freeform 166"/>
            <p:cNvSpPr>
              <a:spLocks/>
            </p:cNvSpPr>
            <p:nvPr/>
          </p:nvSpPr>
          <p:spPr bwMode="auto">
            <a:xfrm>
              <a:off x="3035" y="2111"/>
              <a:ext cx="17" cy="32"/>
            </a:xfrm>
            <a:custGeom>
              <a:avLst/>
              <a:gdLst>
                <a:gd name="T0" fmla="*/ 16 w 17"/>
                <a:gd name="T1" fmla="*/ 0 h 32"/>
                <a:gd name="T2" fmla="*/ 10 w 17"/>
                <a:gd name="T3" fmla="*/ 0 h 32"/>
                <a:gd name="T4" fmla="*/ 0 w 17"/>
                <a:gd name="T5" fmla="*/ 14 h 32"/>
                <a:gd name="T6" fmla="*/ 16 w 17"/>
                <a:gd name="T7" fmla="*/ 31 h 32"/>
                <a:gd name="T8" fmla="*/ 8 w 17"/>
                <a:gd name="T9" fmla="*/ 11 h 32"/>
                <a:gd name="T10" fmla="*/ 16 w 17"/>
                <a:gd name="T11" fmla="*/ 0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16" y="0"/>
                  </a:moveTo>
                  <a:lnTo>
                    <a:pt x="10" y="0"/>
                  </a:lnTo>
                  <a:lnTo>
                    <a:pt x="0" y="14"/>
                  </a:lnTo>
                  <a:lnTo>
                    <a:pt x="16" y="31"/>
                  </a:lnTo>
                  <a:lnTo>
                    <a:pt x="8" y="11"/>
                  </a:lnTo>
                  <a:lnTo>
                    <a:pt x="16" y="0"/>
                  </a:lnTo>
                </a:path>
              </a:pathLst>
            </a:custGeom>
            <a:solidFill>
              <a:srgbClr val="7D7DB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98" name="Freeform 167"/>
            <p:cNvSpPr>
              <a:spLocks/>
            </p:cNvSpPr>
            <p:nvPr/>
          </p:nvSpPr>
          <p:spPr bwMode="auto">
            <a:xfrm>
              <a:off x="3100" y="2050"/>
              <a:ext cx="19" cy="48"/>
            </a:xfrm>
            <a:custGeom>
              <a:avLst/>
              <a:gdLst>
                <a:gd name="T0" fmla="*/ 18 w 19"/>
                <a:gd name="T1" fmla="*/ 0 h 48"/>
                <a:gd name="T2" fmla="*/ 15 w 19"/>
                <a:gd name="T3" fmla="*/ 6 h 48"/>
                <a:gd name="T4" fmla="*/ 14 w 19"/>
                <a:gd name="T5" fmla="*/ 12 h 48"/>
                <a:gd name="T6" fmla="*/ 12 w 19"/>
                <a:gd name="T7" fmla="*/ 18 h 48"/>
                <a:gd name="T8" fmla="*/ 10 w 19"/>
                <a:gd name="T9" fmla="*/ 23 h 48"/>
                <a:gd name="T10" fmla="*/ 8 w 19"/>
                <a:gd name="T11" fmla="*/ 29 h 48"/>
                <a:gd name="T12" fmla="*/ 5 w 19"/>
                <a:gd name="T13" fmla="*/ 35 h 48"/>
                <a:gd name="T14" fmla="*/ 3 w 19"/>
                <a:gd name="T15" fmla="*/ 41 h 48"/>
                <a:gd name="T16" fmla="*/ 0 w 19"/>
                <a:gd name="T17" fmla="*/ 47 h 48"/>
                <a:gd name="T18" fmla="*/ 0 w 19"/>
                <a:gd name="T19" fmla="*/ 46 h 48"/>
                <a:gd name="T20" fmla="*/ 0 w 19"/>
                <a:gd name="T21" fmla="*/ 45 h 48"/>
                <a:gd name="T22" fmla="*/ 0 w 19"/>
                <a:gd name="T23" fmla="*/ 45 h 48"/>
                <a:gd name="T24" fmla="*/ 0 w 19"/>
                <a:gd name="T25" fmla="*/ 44 h 48"/>
                <a:gd name="T26" fmla="*/ 0 w 19"/>
                <a:gd name="T27" fmla="*/ 43 h 48"/>
                <a:gd name="T28" fmla="*/ 0 w 19"/>
                <a:gd name="T29" fmla="*/ 42 h 48"/>
                <a:gd name="T30" fmla="*/ 0 w 19"/>
                <a:gd name="T31" fmla="*/ 42 h 48"/>
                <a:gd name="T32" fmla="*/ 0 w 19"/>
                <a:gd name="T33" fmla="*/ 41 h 48"/>
                <a:gd name="T34" fmla="*/ 0 w 19"/>
                <a:gd name="T35" fmla="*/ 39 h 48"/>
                <a:gd name="T36" fmla="*/ 0 w 19"/>
                <a:gd name="T37" fmla="*/ 37 h 48"/>
                <a:gd name="T38" fmla="*/ 1 w 19"/>
                <a:gd name="T39" fmla="*/ 36 h 48"/>
                <a:gd name="T40" fmla="*/ 1 w 19"/>
                <a:gd name="T41" fmla="*/ 34 h 48"/>
                <a:gd name="T42" fmla="*/ 2 w 19"/>
                <a:gd name="T43" fmla="*/ 32 h 48"/>
                <a:gd name="T44" fmla="*/ 3 w 19"/>
                <a:gd name="T45" fmla="*/ 30 h 48"/>
                <a:gd name="T46" fmla="*/ 3 w 19"/>
                <a:gd name="T47" fmla="*/ 29 h 48"/>
                <a:gd name="T48" fmla="*/ 3 w 19"/>
                <a:gd name="T49" fmla="*/ 27 h 48"/>
                <a:gd name="T50" fmla="*/ 5 w 19"/>
                <a:gd name="T51" fmla="*/ 23 h 48"/>
                <a:gd name="T52" fmla="*/ 7 w 19"/>
                <a:gd name="T53" fmla="*/ 20 h 48"/>
                <a:gd name="T54" fmla="*/ 9 w 19"/>
                <a:gd name="T55" fmla="*/ 16 h 48"/>
                <a:gd name="T56" fmla="*/ 10 w 19"/>
                <a:gd name="T57" fmla="*/ 13 h 48"/>
                <a:gd name="T58" fmla="*/ 13 w 19"/>
                <a:gd name="T59" fmla="*/ 10 h 48"/>
                <a:gd name="T60" fmla="*/ 14 w 19"/>
                <a:gd name="T61" fmla="*/ 7 h 48"/>
                <a:gd name="T62" fmla="*/ 16 w 19"/>
                <a:gd name="T63" fmla="*/ 3 h 48"/>
                <a:gd name="T64" fmla="*/ 18 w 19"/>
                <a:gd name="T65" fmla="*/ 0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8"/>
                <a:gd name="T101" fmla="*/ 19 w 19"/>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8">
                  <a:moveTo>
                    <a:pt x="18" y="0"/>
                  </a:moveTo>
                  <a:lnTo>
                    <a:pt x="15" y="6"/>
                  </a:lnTo>
                  <a:lnTo>
                    <a:pt x="14" y="12"/>
                  </a:lnTo>
                  <a:lnTo>
                    <a:pt x="12" y="18"/>
                  </a:lnTo>
                  <a:lnTo>
                    <a:pt x="10" y="23"/>
                  </a:lnTo>
                  <a:lnTo>
                    <a:pt x="8" y="29"/>
                  </a:lnTo>
                  <a:lnTo>
                    <a:pt x="5" y="35"/>
                  </a:lnTo>
                  <a:lnTo>
                    <a:pt x="3" y="41"/>
                  </a:lnTo>
                  <a:lnTo>
                    <a:pt x="0" y="47"/>
                  </a:lnTo>
                  <a:lnTo>
                    <a:pt x="0" y="46"/>
                  </a:lnTo>
                  <a:lnTo>
                    <a:pt x="0" y="45"/>
                  </a:lnTo>
                  <a:lnTo>
                    <a:pt x="0" y="44"/>
                  </a:lnTo>
                  <a:lnTo>
                    <a:pt x="0" y="43"/>
                  </a:lnTo>
                  <a:lnTo>
                    <a:pt x="0" y="42"/>
                  </a:lnTo>
                  <a:lnTo>
                    <a:pt x="0" y="41"/>
                  </a:lnTo>
                  <a:lnTo>
                    <a:pt x="0" y="39"/>
                  </a:lnTo>
                  <a:lnTo>
                    <a:pt x="0" y="37"/>
                  </a:lnTo>
                  <a:lnTo>
                    <a:pt x="1" y="36"/>
                  </a:lnTo>
                  <a:lnTo>
                    <a:pt x="1" y="34"/>
                  </a:lnTo>
                  <a:lnTo>
                    <a:pt x="2" y="32"/>
                  </a:lnTo>
                  <a:lnTo>
                    <a:pt x="3" y="30"/>
                  </a:lnTo>
                  <a:lnTo>
                    <a:pt x="3" y="29"/>
                  </a:lnTo>
                  <a:lnTo>
                    <a:pt x="3" y="27"/>
                  </a:lnTo>
                  <a:lnTo>
                    <a:pt x="5" y="23"/>
                  </a:lnTo>
                  <a:lnTo>
                    <a:pt x="7" y="20"/>
                  </a:lnTo>
                  <a:lnTo>
                    <a:pt x="9" y="16"/>
                  </a:lnTo>
                  <a:lnTo>
                    <a:pt x="10" y="13"/>
                  </a:lnTo>
                  <a:lnTo>
                    <a:pt x="13" y="10"/>
                  </a:lnTo>
                  <a:lnTo>
                    <a:pt x="14" y="7"/>
                  </a:lnTo>
                  <a:lnTo>
                    <a:pt x="16" y="3"/>
                  </a:lnTo>
                  <a:lnTo>
                    <a:pt x="18" y="0"/>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199" name="Freeform 168"/>
            <p:cNvSpPr>
              <a:spLocks/>
            </p:cNvSpPr>
            <p:nvPr/>
          </p:nvSpPr>
          <p:spPr bwMode="auto">
            <a:xfrm>
              <a:off x="3106" y="2023"/>
              <a:ext cx="17" cy="26"/>
            </a:xfrm>
            <a:custGeom>
              <a:avLst/>
              <a:gdLst>
                <a:gd name="T0" fmla="*/ 0 w 17"/>
                <a:gd name="T1" fmla="*/ 25 h 26"/>
                <a:gd name="T2" fmla="*/ 1 w 17"/>
                <a:gd name="T3" fmla="*/ 23 h 26"/>
                <a:gd name="T4" fmla="*/ 2 w 17"/>
                <a:gd name="T5" fmla="*/ 21 h 26"/>
                <a:gd name="T6" fmla="*/ 3 w 17"/>
                <a:gd name="T7" fmla="*/ 20 h 26"/>
                <a:gd name="T8" fmla="*/ 5 w 17"/>
                <a:gd name="T9" fmla="*/ 17 h 26"/>
                <a:gd name="T10" fmla="*/ 6 w 17"/>
                <a:gd name="T11" fmla="*/ 16 h 26"/>
                <a:gd name="T12" fmla="*/ 7 w 17"/>
                <a:gd name="T13" fmla="*/ 14 h 26"/>
                <a:gd name="T14" fmla="*/ 8 w 17"/>
                <a:gd name="T15" fmla="*/ 12 h 26"/>
                <a:gd name="T16" fmla="*/ 9 w 17"/>
                <a:gd name="T17" fmla="*/ 10 h 26"/>
                <a:gd name="T18" fmla="*/ 9 w 17"/>
                <a:gd name="T19" fmla="*/ 9 h 26"/>
                <a:gd name="T20" fmla="*/ 9 w 17"/>
                <a:gd name="T21" fmla="*/ 8 h 26"/>
                <a:gd name="T22" fmla="*/ 9 w 17"/>
                <a:gd name="T23" fmla="*/ 7 h 26"/>
                <a:gd name="T24" fmla="*/ 9 w 17"/>
                <a:gd name="T25" fmla="*/ 5 h 26"/>
                <a:gd name="T26" fmla="*/ 9 w 17"/>
                <a:gd name="T27" fmla="*/ 4 h 26"/>
                <a:gd name="T28" fmla="*/ 9 w 17"/>
                <a:gd name="T29" fmla="*/ 2 h 26"/>
                <a:gd name="T30" fmla="*/ 9 w 17"/>
                <a:gd name="T31" fmla="*/ 1 h 26"/>
                <a:gd name="T32" fmla="*/ 9 w 17"/>
                <a:gd name="T33" fmla="*/ 0 h 26"/>
                <a:gd name="T34" fmla="*/ 11 w 17"/>
                <a:gd name="T35" fmla="*/ 1 h 26"/>
                <a:gd name="T36" fmla="*/ 11 w 17"/>
                <a:gd name="T37" fmla="*/ 2 h 26"/>
                <a:gd name="T38" fmla="*/ 12 w 17"/>
                <a:gd name="T39" fmla="*/ 3 h 26"/>
                <a:gd name="T40" fmla="*/ 12 w 17"/>
                <a:gd name="T41" fmla="*/ 4 h 26"/>
                <a:gd name="T42" fmla="*/ 13 w 17"/>
                <a:gd name="T43" fmla="*/ 5 h 26"/>
                <a:gd name="T44" fmla="*/ 14 w 17"/>
                <a:gd name="T45" fmla="*/ 6 h 26"/>
                <a:gd name="T46" fmla="*/ 14 w 17"/>
                <a:gd name="T47" fmla="*/ 7 h 26"/>
                <a:gd name="T48" fmla="*/ 16 w 17"/>
                <a:gd name="T49" fmla="*/ 8 h 26"/>
                <a:gd name="T50" fmla="*/ 16 w 17"/>
                <a:gd name="T51" fmla="*/ 9 h 26"/>
                <a:gd name="T52" fmla="*/ 14 w 17"/>
                <a:gd name="T53" fmla="*/ 10 h 26"/>
                <a:gd name="T54" fmla="*/ 14 w 17"/>
                <a:gd name="T55" fmla="*/ 11 h 26"/>
                <a:gd name="T56" fmla="*/ 14 w 17"/>
                <a:gd name="T57" fmla="*/ 12 h 26"/>
                <a:gd name="T58" fmla="*/ 14 w 17"/>
                <a:gd name="T59" fmla="*/ 13 h 26"/>
                <a:gd name="T60" fmla="*/ 13 w 17"/>
                <a:gd name="T61" fmla="*/ 14 h 26"/>
                <a:gd name="T62" fmla="*/ 13 w 17"/>
                <a:gd name="T63" fmla="*/ 14 h 26"/>
                <a:gd name="T64" fmla="*/ 13 w 17"/>
                <a:gd name="T65" fmla="*/ 15 h 26"/>
                <a:gd name="T66" fmla="*/ 11 w 17"/>
                <a:gd name="T67" fmla="*/ 17 h 26"/>
                <a:gd name="T68" fmla="*/ 9 w 17"/>
                <a:gd name="T69" fmla="*/ 17 h 26"/>
                <a:gd name="T70" fmla="*/ 8 w 17"/>
                <a:gd name="T71" fmla="*/ 19 h 26"/>
                <a:gd name="T72" fmla="*/ 6 w 17"/>
                <a:gd name="T73" fmla="*/ 20 h 26"/>
                <a:gd name="T74" fmla="*/ 5 w 17"/>
                <a:gd name="T75" fmla="*/ 21 h 26"/>
                <a:gd name="T76" fmla="*/ 2 w 17"/>
                <a:gd name="T77" fmla="*/ 23 h 26"/>
                <a:gd name="T78" fmla="*/ 1 w 17"/>
                <a:gd name="T79" fmla="*/ 23 h 26"/>
                <a:gd name="T80" fmla="*/ 0 w 17"/>
                <a:gd name="T81" fmla="*/ 25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26"/>
                <a:gd name="T125" fmla="*/ 17 w 17"/>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26">
                  <a:moveTo>
                    <a:pt x="0" y="25"/>
                  </a:moveTo>
                  <a:lnTo>
                    <a:pt x="1" y="23"/>
                  </a:lnTo>
                  <a:lnTo>
                    <a:pt x="2" y="21"/>
                  </a:lnTo>
                  <a:lnTo>
                    <a:pt x="3" y="20"/>
                  </a:lnTo>
                  <a:lnTo>
                    <a:pt x="5" y="17"/>
                  </a:lnTo>
                  <a:lnTo>
                    <a:pt x="6" y="16"/>
                  </a:lnTo>
                  <a:lnTo>
                    <a:pt x="7" y="14"/>
                  </a:lnTo>
                  <a:lnTo>
                    <a:pt x="8" y="12"/>
                  </a:lnTo>
                  <a:lnTo>
                    <a:pt x="9" y="10"/>
                  </a:lnTo>
                  <a:lnTo>
                    <a:pt x="9" y="9"/>
                  </a:lnTo>
                  <a:lnTo>
                    <a:pt x="9" y="8"/>
                  </a:lnTo>
                  <a:lnTo>
                    <a:pt x="9" y="7"/>
                  </a:lnTo>
                  <a:lnTo>
                    <a:pt x="9" y="5"/>
                  </a:lnTo>
                  <a:lnTo>
                    <a:pt x="9" y="4"/>
                  </a:lnTo>
                  <a:lnTo>
                    <a:pt x="9" y="2"/>
                  </a:lnTo>
                  <a:lnTo>
                    <a:pt x="9" y="1"/>
                  </a:lnTo>
                  <a:lnTo>
                    <a:pt x="9" y="0"/>
                  </a:lnTo>
                  <a:lnTo>
                    <a:pt x="11" y="1"/>
                  </a:lnTo>
                  <a:lnTo>
                    <a:pt x="11" y="2"/>
                  </a:lnTo>
                  <a:lnTo>
                    <a:pt x="12" y="3"/>
                  </a:lnTo>
                  <a:lnTo>
                    <a:pt x="12" y="4"/>
                  </a:lnTo>
                  <a:lnTo>
                    <a:pt x="13" y="5"/>
                  </a:lnTo>
                  <a:lnTo>
                    <a:pt x="14" y="6"/>
                  </a:lnTo>
                  <a:lnTo>
                    <a:pt x="14" y="7"/>
                  </a:lnTo>
                  <a:lnTo>
                    <a:pt x="16" y="8"/>
                  </a:lnTo>
                  <a:lnTo>
                    <a:pt x="16" y="9"/>
                  </a:lnTo>
                  <a:lnTo>
                    <a:pt x="14" y="10"/>
                  </a:lnTo>
                  <a:lnTo>
                    <a:pt x="14" y="11"/>
                  </a:lnTo>
                  <a:lnTo>
                    <a:pt x="14" y="12"/>
                  </a:lnTo>
                  <a:lnTo>
                    <a:pt x="14" y="13"/>
                  </a:lnTo>
                  <a:lnTo>
                    <a:pt x="13" y="14"/>
                  </a:lnTo>
                  <a:lnTo>
                    <a:pt x="13" y="15"/>
                  </a:lnTo>
                  <a:lnTo>
                    <a:pt x="11" y="17"/>
                  </a:lnTo>
                  <a:lnTo>
                    <a:pt x="9" y="17"/>
                  </a:lnTo>
                  <a:lnTo>
                    <a:pt x="8" y="19"/>
                  </a:lnTo>
                  <a:lnTo>
                    <a:pt x="6" y="20"/>
                  </a:lnTo>
                  <a:lnTo>
                    <a:pt x="5" y="21"/>
                  </a:lnTo>
                  <a:lnTo>
                    <a:pt x="2" y="23"/>
                  </a:lnTo>
                  <a:lnTo>
                    <a:pt x="1" y="23"/>
                  </a:lnTo>
                  <a:lnTo>
                    <a:pt x="0" y="25"/>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00" name="Freeform 169"/>
            <p:cNvSpPr>
              <a:spLocks/>
            </p:cNvSpPr>
            <p:nvPr/>
          </p:nvSpPr>
          <p:spPr bwMode="auto">
            <a:xfrm>
              <a:off x="3050" y="2043"/>
              <a:ext cx="21" cy="17"/>
            </a:xfrm>
            <a:custGeom>
              <a:avLst/>
              <a:gdLst>
                <a:gd name="T0" fmla="*/ 20 w 21"/>
                <a:gd name="T1" fmla="*/ 16 h 17"/>
                <a:gd name="T2" fmla="*/ 9 w 21"/>
                <a:gd name="T3" fmla="*/ 5 h 17"/>
                <a:gd name="T4" fmla="*/ 0 w 21"/>
                <a:gd name="T5" fmla="*/ 1 h 17"/>
                <a:gd name="T6" fmla="*/ 1 w 21"/>
                <a:gd name="T7" fmla="*/ 0 h 17"/>
                <a:gd name="T8" fmla="*/ 11 w 21"/>
                <a:gd name="T9" fmla="*/ 5 h 17"/>
                <a:gd name="T10" fmla="*/ 20 w 21"/>
                <a:gd name="T11" fmla="*/ 16 h 17"/>
                <a:gd name="T12" fmla="*/ 0 60000 65536"/>
                <a:gd name="T13" fmla="*/ 0 60000 65536"/>
                <a:gd name="T14" fmla="*/ 0 60000 65536"/>
                <a:gd name="T15" fmla="*/ 0 60000 65536"/>
                <a:gd name="T16" fmla="*/ 0 60000 65536"/>
                <a:gd name="T17" fmla="*/ 0 60000 65536"/>
                <a:gd name="T18" fmla="*/ 0 w 21"/>
                <a:gd name="T19" fmla="*/ 0 h 17"/>
                <a:gd name="T20" fmla="*/ 21 w 2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 h="17">
                  <a:moveTo>
                    <a:pt x="20" y="16"/>
                  </a:moveTo>
                  <a:lnTo>
                    <a:pt x="9" y="5"/>
                  </a:lnTo>
                  <a:lnTo>
                    <a:pt x="0" y="1"/>
                  </a:lnTo>
                  <a:lnTo>
                    <a:pt x="1" y="0"/>
                  </a:lnTo>
                  <a:lnTo>
                    <a:pt x="11" y="5"/>
                  </a:lnTo>
                  <a:lnTo>
                    <a:pt x="20" y="16"/>
                  </a:lnTo>
                </a:path>
              </a:pathLst>
            </a:custGeom>
            <a:solidFill>
              <a:srgbClr val="6666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01" name="Freeform 170"/>
            <p:cNvSpPr>
              <a:spLocks/>
            </p:cNvSpPr>
            <p:nvPr/>
          </p:nvSpPr>
          <p:spPr bwMode="auto">
            <a:xfrm>
              <a:off x="3033" y="1846"/>
              <a:ext cx="70" cy="84"/>
            </a:xfrm>
            <a:custGeom>
              <a:avLst/>
              <a:gdLst>
                <a:gd name="T0" fmla="*/ 31 w 70"/>
                <a:gd name="T1" fmla="*/ 1 h 84"/>
                <a:gd name="T2" fmla="*/ 31 w 70"/>
                <a:gd name="T3" fmla="*/ 5 h 84"/>
                <a:gd name="T4" fmla="*/ 30 w 70"/>
                <a:gd name="T5" fmla="*/ 83 h 84"/>
                <a:gd name="T6" fmla="*/ 43 w 70"/>
                <a:gd name="T7" fmla="*/ 73 h 84"/>
                <a:gd name="T8" fmla="*/ 64 w 70"/>
                <a:gd name="T9" fmla="*/ 63 h 84"/>
                <a:gd name="T10" fmla="*/ 69 w 70"/>
                <a:gd name="T11" fmla="*/ 64 h 84"/>
                <a:gd name="T12" fmla="*/ 59 w 70"/>
                <a:gd name="T13" fmla="*/ 55 h 84"/>
                <a:gd name="T14" fmla="*/ 61 w 70"/>
                <a:gd name="T15" fmla="*/ 42 h 84"/>
                <a:gd name="T16" fmla="*/ 59 w 70"/>
                <a:gd name="T17" fmla="*/ 49 h 84"/>
                <a:gd name="T18" fmla="*/ 36 w 70"/>
                <a:gd name="T19" fmla="*/ 31 h 84"/>
                <a:gd name="T20" fmla="*/ 47 w 70"/>
                <a:gd name="T21" fmla="*/ 43 h 84"/>
                <a:gd name="T22" fmla="*/ 56 w 70"/>
                <a:gd name="T23" fmla="*/ 30 h 84"/>
                <a:gd name="T24" fmla="*/ 58 w 70"/>
                <a:gd name="T25" fmla="*/ 22 h 84"/>
                <a:gd name="T26" fmla="*/ 29 w 70"/>
                <a:gd name="T27" fmla="*/ 0 h 84"/>
                <a:gd name="T28" fmla="*/ 23 w 70"/>
                <a:gd name="T29" fmla="*/ 4 h 84"/>
                <a:gd name="T30" fmla="*/ 19 w 70"/>
                <a:gd name="T31" fmla="*/ 4 h 84"/>
                <a:gd name="T32" fmla="*/ 10 w 70"/>
                <a:gd name="T33" fmla="*/ 12 h 84"/>
                <a:gd name="T34" fmla="*/ 6 w 70"/>
                <a:gd name="T35" fmla="*/ 13 h 84"/>
                <a:gd name="T36" fmla="*/ 1 w 70"/>
                <a:gd name="T37" fmla="*/ 23 h 84"/>
                <a:gd name="T38" fmla="*/ 4 w 70"/>
                <a:gd name="T39" fmla="*/ 22 h 84"/>
                <a:gd name="T40" fmla="*/ 12 w 70"/>
                <a:gd name="T41" fmla="*/ 14 h 84"/>
                <a:gd name="T42" fmla="*/ 8 w 70"/>
                <a:gd name="T43" fmla="*/ 45 h 84"/>
                <a:gd name="T44" fmla="*/ 10 w 70"/>
                <a:gd name="T45" fmla="*/ 54 h 84"/>
                <a:gd name="T46" fmla="*/ 28 w 70"/>
                <a:gd name="T47" fmla="*/ 60 h 84"/>
                <a:gd name="T48" fmla="*/ 20 w 70"/>
                <a:gd name="T49" fmla="*/ 59 h 84"/>
                <a:gd name="T50" fmla="*/ 23 w 70"/>
                <a:gd name="T51" fmla="*/ 73 h 84"/>
                <a:gd name="T52" fmla="*/ 24 w 70"/>
                <a:gd name="T53" fmla="*/ 8 h 84"/>
                <a:gd name="T54" fmla="*/ 18 w 70"/>
                <a:gd name="T55" fmla="*/ 14 h 84"/>
                <a:gd name="T56" fmla="*/ 24 w 70"/>
                <a:gd name="T57" fmla="*/ 8 h 84"/>
                <a:gd name="T58" fmla="*/ 26 w 70"/>
                <a:gd name="T59" fmla="*/ 33 h 84"/>
                <a:gd name="T60" fmla="*/ 25 w 70"/>
                <a:gd name="T61" fmla="*/ 24 h 84"/>
                <a:gd name="T62" fmla="*/ 31 w 70"/>
                <a:gd name="T63" fmla="*/ 17 h 84"/>
                <a:gd name="T64" fmla="*/ 43 w 70"/>
                <a:gd name="T65" fmla="*/ 15 h 84"/>
                <a:gd name="T66" fmla="*/ 41 w 70"/>
                <a:gd name="T67" fmla="*/ 11 h 84"/>
                <a:gd name="T68" fmla="*/ 38 w 70"/>
                <a:gd name="T69" fmla="*/ 2 h 84"/>
                <a:gd name="T70" fmla="*/ 32 w 70"/>
                <a:gd name="T71" fmla="*/ 3 h 84"/>
                <a:gd name="T72" fmla="*/ 26 w 70"/>
                <a:gd name="T73" fmla="*/ 13 h 84"/>
                <a:gd name="T74" fmla="*/ 21 w 70"/>
                <a:gd name="T75" fmla="*/ 28 h 84"/>
                <a:gd name="T76" fmla="*/ 23 w 70"/>
                <a:gd name="T77" fmla="*/ 36 h 84"/>
                <a:gd name="T78" fmla="*/ 30 w 70"/>
                <a:gd name="T79" fmla="*/ 40 h 84"/>
                <a:gd name="T80" fmla="*/ 33 w 70"/>
                <a:gd name="T81" fmla="*/ 37 h 84"/>
                <a:gd name="T82" fmla="*/ 21 w 70"/>
                <a:gd name="T83" fmla="*/ 39 h 84"/>
                <a:gd name="T84" fmla="*/ 22 w 70"/>
                <a:gd name="T85" fmla="*/ 44 h 84"/>
                <a:gd name="T86" fmla="*/ 36 w 70"/>
                <a:gd name="T87" fmla="*/ 55 h 84"/>
                <a:gd name="T88" fmla="*/ 36 w 70"/>
                <a:gd name="T89" fmla="*/ 48 h 84"/>
                <a:gd name="T90" fmla="*/ 27 w 70"/>
                <a:gd name="T91" fmla="*/ 52 h 84"/>
                <a:gd name="T92" fmla="*/ 35 w 70"/>
                <a:gd name="T93" fmla="*/ 51 h 84"/>
                <a:gd name="T94" fmla="*/ 36 w 70"/>
                <a:gd name="T95" fmla="*/ 55 h 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84"/>
                <a:gd name="T146" fmla="*/ 70 w 70"/>
                <a:gd name="T147" fmla="*/ 84 h 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84">
                  <a:moveTo>
                    <a:pt x="33" y="5"/>
                  </a:moveTo>
                  <a:lnTo>
                    <a:pt x="31" y="1"/>
                  </a:lnTo>
                  <a:lnTo>
                    <a:pt x="29" y="0"/>
                  </a:lnTo>
                  <a:lnTo>
                    <a:pt x="31" y="5"/>
                  </a:lnTo>
                  <a:lnTo>
                    <a:pt x="33" y="5"/>
                  </a:lnTo>
                  <a:lnTo>
                    <a:pt x="30" y="83"/>
                  </a:lnTo>
                  <a:lnTo>
                    <a:pt x="32" y="73"/>
                  </a:lnTo>
                  <a:lnTo>
                    <a:pt x="43" y="73"/>
                  </a:lnTo>
                  <a:lnTo>
                    <a:pt x="42" y="69"/>
                  </a:lnTo>
                  <a:lnTo>
                    <a:pt x="64" y="63"/>
                  </a:lnTo>
                  <a:lnTo>
                    <a:pt x="67" y="67"/>
                  </a:lnTo>
                  <a:lnTo>
                    <a:pt x="69" y="64"/>
                  </a:lnTo>
                  <a:lnTo>
                    <a:pt x="62" y="60"/>
                  </a:lnTo>
                  <a:lnTo>
                    <a:pt x="59" y="55"/>
                  </a:lnTo>
                  <a:lnTo>
                    <a:pt x="65" y="51"/>
                  </a:lnTo>
                  <a:lnTo>
                    <a:pt x="61" y="42"/>
                  </a:lnTo>
                  <a:lnTo>
                    <a:pt x="64" y="47"/>
                  </a:lnTo>
                  <a:lnTo>
                    <a:pt x="59" y="49"/>
                  </a:lnTo>
                  <a:lnTo>
                    <a:pt x="45" y="50"/>
                  </a:lnTo>
                  <a:lnTo>
                    <a:pt x="36" y="31"/>
                  </a:lnTo>
                  <a:lnTo>
                    <a:pt x="39" y="34"/>
                  </a:lnTo>
                  <a:lnTo>
                    <a:pt x="47" y="43"/>
                  </a:lnTo>
                  <a:lnTo>
                    <a:pt x="51" y="33"/>
                  </a:lnTo>
                  <a:lnTo>
                    <a:pt x="56" y="30"/>
                  </a:lnTo>
                  <a:lnTo>
                    <a:pt x="54" y="25"/>
                  </a:lnTo>
                  <a:lnTo>
                    <a:pt x="58" y="22"/>
                  </a:lnTo>
                  <a:lnTo>
                    <a:pt x="42" y="0"/>
                  </a:lnTo>
                  <a:lnTo>
                    <a:pt x="29" y="0"/>
                  </a:lnTo>
                  <a:lnTo>
                    <a:pt x="22" y="8"/>
                  </a:lnTo>
                  <a:lnTo>
                    <a:pt x="23" y="4"/>
                  </a:lnTo>
                  <a:lnTo>
                    <a:pt x="21" y="6"/>
                  </a:lnTo>
                  <a:lnTo>
                    <a:pt x="19" y="4"/>
                  </a:lnTo>
                  <a:lnTo>
                    <a:pt x="16" y="9"/>
                  </a:lnTo>
                  <a:lnTo>
                    <a:pt x="10" y="12"/>
                  </a:lnTo>
                  <a:lnTo>
                    <a:pt x="10" y="9"/>
                  </a:lnTo>
                  <a:lnTo>
                    <a:pt x="6" y="13"/>
                  </a:lnTo>
                  <a:lnTo>
                    <a:pt x="3" y="18"/>
                  </a:lnTo>
                  <a:lnTo>
                    <a:pt x="1" y="23"/>
                  </a:lnTo>
                  <a:lnTo>
                    <a:pt x="0" y="28"/>
                  </a:lnTo>
                  <a:lnTo>
                    <a:pt x="4" y="22"/>
                  </a:lnTo>
                  <a:lnTo>
                    <a:pt x="8" y="22"/>
                  </a:lnTo>
                  <a:lnTo>
                    <a:pt x="12" y="14"/>
                  </a:lnTo>
                  <a:lnTo>
                    <a:pt x="13" y="45"/>
                  </a:lnTo>
                  <a:lnTo>
                    <a:pt x="8" y="45"/>
                  </a:lnTo>
                  <a:lnTo>
                    <a:pt x="8" y="48"/>
                  </a:lnTo>
                  <a:lnTo>
                    <a:pt x="10" y="54"/>
                  </a:lnTo>
                  <a:lnTo>
                    <a:pt x="27" y="55"/>
                  </a:lnTo>
                  <a:lnTo>
                    <a:pt x="28" y="60"/>
                  </a:lnTo>
                  <a:lnTo>
                    <a:pt x="22" y="63"/>
                  </a:lnTo>
                  <a:lnTo>
                    <a:pt x="20" y="59"/>
                  </a:lnTo>
                  <a:lnTo>
                    <a:pt x="18" y="66"/>
                  </a:lnTo>
                  <a:lnTo>
                    <a:pt x="23" y="73"/>
                  </a:lnTo>
                  <a:lnTo>
                    <a:pt x="30" y="83"/>
                  </a:lnTo>
                  <a:lnTo>
                    <a:pt x="24" y="8"/>
                  </a:lnTo>
                  <a:lnTo>
                    <a:pt x="21" y="13"/>
                  </a:lnTo>
                  <a:lnTo>
                    <a:pt x="18" y="14"/>
                  </a:lnTo>
                  <a:lnTo>
                    <a:pt x="21" y="8"/>
                  </a:lnTo>
                  <a:lnTo>
                    <a:pt x="24" y="8"/>
                  </a:lnTo>
                  <a:lnTo>
                    <a:pt x="33" y="37"/>
                  </a:lnTo>
                  <a:lnTo>
                    <a:pt x="26" y="33"/>
                  </a:lnTo>
                  <a:lnTo>
                    <a:pt x="25" y="29"/>
                  </a:lnTo>
                  <a:lnTo>
                    <a:pt x="25" y="24"/>
                  </a:lnTo>
                  <a:lnTo>
                    <a:pt x="27" y="19"/>
                  </a:lnTo>
                  <a:lnTo>
                    <a:pt x="31" y="17"/>
                  </a:lnTo>
                  <a:lnTo>
                    <a:pt x="39" y="14"/>
                  </a:lnTo>
                  <a:lnTo>
                    <a:pt x="43" y="15"/>
                  </a:lnTo>
                  <a:lnTo>
                    <a:pt x="44" y="14"/>
                  </a:lnTo>
                  <a:lnTo>
                    <a:pt x="41" y="11"/>
                  </a:lnTo>
                  <a:lnTo>
                    <a:pt x="38" y="11"/>
                  </a:lnTo>
                  <a:lnTo>
                    <a:pt x="38" y="2"/>
                  </a:lnTo>
                  <a:lnTo>
                    <a:pt x="36" y="1"/>
                  </a:lnTo>
                  <a:lnTo>
                    <a:pt x="32" y="3"/>
                  </a:lnTo>
                  <a:lnTo>
                    <a:pt x="34" y="6"/>
                  </a:lnTo>
                  <a:lnTo>
                    <a:pt x="26" y="13"/>
                  </a:lnTo>
                  <a:lnTo>
                    <a:pt x="23" y="20"/>
                  </a:lnTo>
                  <a:lnTo>
                    <a:pt x="21" y="28"/>
                  </a:lnTo>
                  <a:lnTo>
                    <a:pt x="20" y="37"/>
                  </a:lnTo>
                  <a:lnTo>
                    <a:pt x="23" y="36"/>
                  </a:lnTo>
                  <a:lnTo>
                    <a:pt x="26" y="37"/>
                  </a:lnTo>
                  <a:lnTo>
                    <a:pt x="30" y="40"/>
                  </a:lnTo>
                  <a:lnTo>
                    <a:pt x="36" y="40"/>
                  </a:lnTo>
                  <a:lnTo>
                    <a:pt x="33" y="37"/>
                  </a:lnTo>
                  <a:lnTo>
                    <a:pt x="24" y="43"/>
                  </a:lnTo>
                  <a:lnTo>
                    <a:pt x="21" y="39"/>
                  </a:lnTo>
                  <a:lnTo>
                    <a:pt x="21" y="40"/>
                  </a:lnTo>
                  <a:lnTo>
                    <a:pt x="22" y="44"/>
                  </a:lnTo>
                  <a:lnTo>
                    <a:pt x="24" y="43"/>
                  </a:lnTo>
                  <a:lnTo>
                    <a:pt x="36" y="55"/>
                  </a:lnTo>
                  <a:lnTo>
                    <a:pt x="38" y="54"/>
                  </a:lnTo>
                  <a:lnTo>
                    <a:pt x="36" y="48"/>
                  </a:lnTo>
                  <a:lnTo>
                    <a:pt x="29" y="46"/>
                  </a:lnTo>
                  <a:lnTo>
                    <a:pt x="27" y="52"/>
                  </a:lnTo>
                  <a:lnTo>
                    <a:pt x="31" y="48"/>
                  </a:lnTo>
                  <a:lnTo>
                    <a:pt x="35" y="51"/>
                  </a:lnTo>
                  <a:lnTo>
                    <a:pt x="31" y="54"/>
                  </a:lnTo>
                  <a:lnTo>
                    <a:pt x="36" y="55"/>
                  </a:lnTo>
                  <a:lnTo>
                    <a:pt x="33" y="5"/>
                  </a:lnTo>
                </a:path>
              </a:pathLst>
            </a:custGeom>
            <a:solidFill>
              <a:srgbClr val="B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02" name="Freeform 171"/>
            <p:cNvSpPr>
              <a:spLocks/>
            </p:cNvSpPr>
            <p:nvPr/>
          </p:nvSpPr>
          <p:spPr bwMode="auto">
            <a:xfrm>
              <a:off x="3086" y="1776"/>
              <a:ext cx="17" cy="20"/>
            </a:xfrm>
            <a:custGeom>
              <a:avLst/>
              <a:gdLst>
                <a:gd name="T0" fmla="*/ 6 w 17"/>
                <a:gd name="T1" fmla="*/ 18 h 20"/>
                <a:gd name="T2" fmla="*/ 9 w 17"/>
                <a:gd name="T3" fmla="*/ 12 h 20"/>
                <a:gd name="T4" fmla="*/ 14 w 17"/>
                <a:gd name="T5" fmla="*/ 8 h 20"/>
                <a:gd name="T6" fmla="*/ 16 w 17"/>
                <a:gd name="T7" fmla="*/ 3 h 20"/>
                <a:gd name="T8" fmla="*/ 12 w 17"/>
                <a:gd name="T9" fmla="*/ 0 h 20"/>
                <a:gd name="T10" fmla="*/ 3 w 17"/>
                <a:gd name="T11" fmla="*/ 3 h 20"/>
                <a:gd name="T12" fmla="*/ 0 w 17"/>
                <a:gd name="T13" fmla="*/ 15 h 20"/>
                <a:gd name="T14" fmla="*/ 0 w 17"/>
                <a:gd name="T15" fmla="*/ 19 h 20"/>
                <a:gd name="T16" fmla="*/ 6 w 17"/>
                <a:gd name="T17" fmla="*/ 1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6" y="18"/>
                  </a:moveTo>
                  <a:lnTo>
                    <a:pt x="9" y="12"/>
                  </a:lnTo>
                  <a:lnTo>
                    <a:pt x="14" y="8"/>
                  </a:lnTo>
                  <a:lnTo>
                    <a:pt x="16" y="3"/>
                  </a:lnTo>
                  <a:lnTo>
                    <a:pt x="12" y="0"/>
                  </a:lnTo>
                  <a:lnTo>
                    <a:pt x="3" y="3"/>
                  </a:lnTo>
                  <a:lnTo>
                    <a:pt x="0" y="15"/>
                  </a:lnTo>
                  <a:lnTo>
                    <a:pt x="0" y="19"/>
                  </a:lnTo>
                  <a:lnTo>
                    <a:pt x="6" y="18"/>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03" name="Freeform 172"/>
            <p:cNvSpPr>
              <a:spLocks/>
            </p:cNvSpPr>
            <p:nvPr/>
          </p:nvSpPr>
          <p:spPr bwMode="auto">
            <a:xfrm>
              <a:off x="3075" y="1744"/>
              <a:ext cx="64" cy="38"/>
            </a:xfrm>
            <a:custGeom>
              <a:avLst/>
              <a:gdLst>
                <a:gd name="T0" fmla="*/ 63 w 64"/>
                <a:gd name="T1" fmla="*/ 37 h 38"/>
                <a:gd name="T2" fmla="*/ 63 w 64"/>
                <a:gd name="T3" fmla="*/ 27 h 38"/>
                <a:gd name="T4" fmla="*/ 63 w 64"/>
                <a:gd name="T5" fmla="*/ 17 h 38"/>
                <a:gd name="T6" fmla="*/ 54 w 64"/>
                <a:gd name="T7" fmla="*/ 7 h 38"/>
                <a:gd name="T8" fmla="*/ 44 w 64"/>
                <a:gd name="T9" fmla="*/ 2 h 38"/>
                <a:gd name="T10" fmla="*/ 28 w 64"/>
                <a:gd name="T11" fmla="*/ 0 h 38"/>
                <a:gd name="T12" fmla="*/ 15 w 64"/>
                <a:gd name="T13" fmla="*/ 3 h 38"/>
                <a:gd name="T14" fmla="*/ 5 w 64"/>
                <a:gd name="T15" fmla="*/ 9 h 38"/>
                <a:gd name="T16" fmla="*/ 0 w 64"/>
                <a:gd name="T17" fmla="*/ 17 h 38"/>
                <a:gd name="T18" fmla="*/ 13 w 64"/>
                <a:gd name="T19" fmla="*/ 23 h 38"/>
                <a:gd name="T20" fmla="*/ 63 w 64"/>
                <a:gd name="T21" fmla="*/ 3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38"/>
                <a:gd name="T35" fmla="*/ 64 w 64"/>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38">
                  <a:moveTo>
                    <a:pt x="63" y="37"/>
                  </a:moveTo>
                  <a:lnTo>
                    <a:pt x="63" y="27"/>
                  </a:lnTo>
                  <a:lnTo>
                    <a:pt x="63" y="17"/>
                  </a:lnTo>
                  <a:lnTo>
                    <a:pt x="54" y="7"/>
                  </a:lnTo>
                  <a:lnTo>
                    <a:pt x="44" y="2"/>
                  </a:lnTo>
                  <a:lnTo>
                    <a:pt x="28" y="0"/>
                  </a:lnTo>
                  <a:lnTo>
                    <a:pt x="15" y="3"/>
                  </a:lnTo>
                  <a:lnTo>
                    <a:pt x="5" y="9"/>
                  </a:lnTo>
                  <a:lnTo>
                    <a:pt x="0" y="17"/>
                  </a:lnTo>
                  <a:lnTo>
                    <a:pt x="13" y="23"/>
                  </a:lnTo>
                  <a:lnTo>
                    <a:pt x="63" y="37"/>
                  </a:lnTo>
                </a:path>
              </a:pathLst>
            </a:custGeom>
            <a:solidFill>
              <a:srgbClr val="CFC29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04" name="Freeform 173"/>
            <p:cNvSpPr>
              <a:spLocks/>
            </p:cNvSpPr>
            <p:nvPr/>
          </p:nvSpPr>
          <p:spPr bwMode="auto">
            <a:xfrm>
              <a:off x="3112" y="1794"/>
              <a:ext cx="17" cy="17"/>
            </a:xfrm>
            <a:custGeom>
              <a:avLst/>
              <a:gdLst>
                <a:gd name="T0" fmla="*/ 16 w 17"/>
                <a:gd name="T1" fmla="*/ 10 h 17"/>
                <a:gd name="T2" fmla="*/ 13 w 17"/>
                <a:gd name="T3" fmla="*/ 16 h 17"/>
                <a:gd name="T4" fmla="*/ 0 w 17"/>
                <a:gd name="T5" fmla="*/ 0 h 17"/>
                <a:gd name="T6" fmla="*/ 9 w 17"/>
                <a:gd name="T7" fmla="*/ 0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13" y="16"/>
                  </a:lnTo>
                  <a:lnTo>
                    <a:pt x="0" y="0"/>
                  </a:lnTo>
                  <a:lnTo>
                    <a:pt x="9" y="0"/>
                  </a:lnTo>
                  <a:lnTo>
                    <a:pt x="16" y="10"/>
                  </a:lnTo>
                </a:path>
              </a:pathLst>
            </a:custGeom>
            <a:solidFill>
              <a:srgbClr val="F2B28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05" name="Freeform 174"/>
            <p:cNvSpPr>
              <a:spLocks/>
            </p:cNvSpPr>
            <p:nvPr/>
          </p:nvSpPr>
          <p:spPr bwMode="auto">
            <a:xfrm>
              <a:off x="3113" y="1787"/>
              <a:ext cx="17" cy="17"/>
            </a:xfrm>
            <a:custGeom>
              <a:avLst/>
              <a:gdLst>
                <a:gd name="T0" fmla="*/ 16 w 17"/>
                <a:gd name="T1" fmla="*/ 12 h 17"/>
                <a:gd name="T2" fmla="*/ 13 w 17"/>
                <a:gd name="T3" fmla="*/ 16 h 17"/>
                <a:gd name="T4" fmla="*/ 0 w 17"/>
                <a:gd name="T5" fmla="*/ 0 h 17"/>
                <a:gd name="T6" fmla="*/ 9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13" y="16"/>
                  </a:lnTo>
                  <a:lnTo>
                    <a:pt x="0" y="0"/>
                  </a:lnTo>
                  <a:lnTo>
                    <a:pt x="9" y="0"/>
                  </a:lnTo>
                  <a:lnTo>
                    <a:pt x="16" y="12"/>
                  </a:lnTo>
                </a:path>
              </a:pathLst>
            </a:custGeom>
            <a:solidFill>
              <a:srgbClr val="B07D4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06" name="Freeform 175"/>
            <p:cNvSpPr>
              <a:spLocks/>
            </p:cNvSpPr>
            <p:nvPr/>
          </p:nvSpPr>
          <p:spPr bwMode="auto">
            <a:xfrm>
              <a:off x="3078" y="1746"/>
              <a:ext cx="50" cy="29"/>
            </a:xfrm>
            <a:custGeom>
              <a:avLst/>
              <a:gdLst>
                <a:gd name="T0" fmla="*/ 30 w 50"/>
                <a:gd name="T1" fmla="*/ 25 h 29"/>
                <a:gd name="T2" fmla="*/ 42 w 50"/>
                <a:gd name="T3" fmla="*/ 28 h 29"/>
                <a:gd name="T4" fmla="*/ 44 w 50"/>
                <a:gd name="T5" fmla="*/ 21 h 29"/>
                <a:gd name="T6" fmla="*/ 49 w 50"/>
                <a:gd name="T7" fmla="*/ 8 h 29"/>
                <a:gd name="T8" fmla="*/ 39 w 50"/>
                <a:gd name="T9" fmla="*/ 2 h 29"/>
                <a:gd name="T10" fmla="*/ 26 w 50"/>
                <a:gd name="T11" fmla="*/ 0 h 29"/>
                <a:gd name="T12" fmla="*/ 12 w 50"/>
                <a:gd name="T13" fmla="*/ 1 h 29"/>
                <a:gd name="T14" fmla="*/ 3 w 50"/>
                <a:gd name="T15" fmla="*/ 8 h 29"/>
                <a:gd name="T16" fmla="*/ 0 w 50"/>
                <a:gd name="T17" fmla="*/ 14 h 29"/>
                <a:gd name="T18" fmla="*/ 6 w 50"/>
                <a:gd name="T19" fmla="*/ 17 h 29"/>
                <a:gd name="T20" fmla="*/ 14 w 50"/>
                <a:gd name="T21" fmla="*/ 21 h 29"/>
                <a:gd name="T22" fmla="*/ 30 w 50"/>
                <a:gd name="T23" fmla="*/ 25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29"/>
                <a:gd name="T38" fmla="*/ 50 w 50"/>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29">
                  <a:moveTo>
                    <a:pt x="30" y="25"/>
                  </a:moveTo>
                  <a:lnTo>
                    <a:pt x="42" y="28"/>
                  </a:lnTo>
                  <a:lnTo>
                    <a:pt x="44" y="21"/>
                  </a:lnTo>
                  <a:lnTo>
                    <a:pt x="49" y="8"/>
                  </a:lnTo>
                  <a:lnTo>
                    <a:pt x="39" y="2"/>
                  </a:lnTo>
                  <a:lnTo>
                    <a:pt x="26" y="0"/>
                  </a:lnTo>
                  <a:lnTo>
                    <a:pt x="12" y="1"/>
                  </a:lnTo>
                  <a:lnTo>
                    <a:pt x="3" y="8"/>
                  </a:lnTo>
                  <a:lnTo>
                    <a:pt x="0" y="14"/>
                  </a:lnTo>
                  <a:lnTo>
                    <a:pt x="6" y="17"/>
                  </a:lnTo>
                  <a:lnTo>
                    <a:pt x="14" y="21"/>
                  </a:lnTo>
                  <a:lnTo>
                    <a:pt x="30" y="25"/>
                  </a:lnTo>
                </a:path>
              </a:pathLst>
            </a:custGeom>
            <a:solidFill>
              <a:srgbClr val="F2E5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07" name="Freeform 176"/>
            <p:cNvSpPr>
              <a:spLocks/>
            </p:cNvSpPr>
            <p:nvPr/>
          </p:nvSpPr>
          <p:spPr bwMode="auto">
            <a:xfrm>
              <a:off x="3120" y="1776"/>
              <a:ext cx="34" cy="23"/>
            </a:xfrm>
            <a:custGeom>
              <a:avLst/>
              <a:gdLst>
                <a:gd name="T0" fmla="*/ 23 w 34"/>
                <a:gd name="T1" fmla="*/ 22 h 23"/>
                <a:gd name="T2" fmla="*/ 0 w 34"/>
                <a:gd name="T3" fmla="*/ 0 h 23"/>
                <a:gd name="T4" fmla="*/ 8 w 34"/>
                <a:gd name="T5" fmla="*/ 2 h 23"/>
                <a:gd name="T6" fmla="*/ 15 w 34"/>
                <a:gd name="T7" fmla="*/ 4 h 23"/>
                <a:gd name="T8" fmla="*/ 18 w 34"/>
                <a:gd name="T9" fmla="*/ 3 h 23"/>
                <a:gd name="T10" fmla="*/ 18 w 34"/>
                <a:gd name="T11" fmla="*/ 1 h 23"/>
                <a:gd name="T12" fmla="*/ 31 w 34"/>
                <a:gd name="T13" fmla="*/ 13 h 23"/>
                <a:gd name="T14" fmla="*/ 32 w 34"/>
                <a:gd name="T15" fmla="*/ 15 h 23"/>
                <a:gd name="T16" fmla="*/ 33 w 34"/>
                <a:gd name="T17" fmla="*/ 18 h 23"/>
                <a:gd name="T18" fmla="*/ 33 w 34"/>
                <a:gd name="T19" fmla="*/ 19 h 23"/>
                <a:gd name="T20" fmla="*/ 26 w 34"/>
                <a:gd name="T21" fmla="*/ 22 h 23"/>
                <a:gd name="T22" fmla="*/ 23 w 34"/>
                <a:gd name="T23" fmla="*/ 22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23"/>
                <a:gd name="T38" fmla="*/ 34 w 34"/>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23">
                  <a:moveTo>
                    <a:pt x="23" y="22"/>
                  </a:moveTo>
                  <a:lnTo>
                    <a:pt x="0" y="0"/>
                  </a:lnTo>
                  <a:lnTo>
                    <a:pt x="8" y="2"/>
                  </a:lnTo>
                  <a:lnTo>
                    <a:pt x="15" y="4"/>
                  </a:lnTo>
                  <a:lnTo>
                    <a:pt x="18" y="3"/>
                  </a:lnTo>
                  <a:lnTo>
                    <a:pt x="18" y="1"/>
                  </a:lnTo>
                  <a:lnTo>
                    <a:pt x="31" y="13"/>
                  </a:lnTo>
                  <a:lnTo>
                    <a:pt x="32" y="15"/>
                  </a:lnTo>
                  <a:lnTo>
                    <a:pt x="33" y="18"/>
                  </a:lnTo>
                  <a:lnTo>
                    <a:pt x="33" y="19"/>
                  </a:lnTo>
                  <a:lnTo>
                    <a:pt x="26" y="22"/>
                  </a:lnTo>
                  <a:lnTo>
                    <a:pt x="23" y="22"/>
                  </a:lnTo>
                </a:path>
              </a:pathLst>
            </a:custGeom>
            <a:solidFill>
              <a:srgbClr val="FFC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08" name="Freeform 177"/>
            <p:cNvSpPr>
              <a:spLocks/>
            </p:cNvSpPr>
            <p:nvPr/>
          </p:nvSpPr>
          <p:spPr bwMode="auto">
            <a:xfrm>
              <a:off x="3176" y="1922"/>
              <a:ext cx="17" cy="17"/>
            </a:xfrm>
            <a:custGeom>
              <a:avLst/>
              <a:gdLst>
                <a:gd name="T0" fmla="*/ 9 w 17"/>
                <a:gd name="T1" fmla="*/ 16 h 17"/>
                <a:gd name="T2" fmla="*/ 9 w 17"/>
                <a:gd name="T3" fmla="*/ 16 h 17"/>
                <a:gd name="T4" fmla="*/ 9 w 17"/>
                <a:gd name="T5" fmla="*/ 16 h 17"/>
                <a:gd name="T6" fmla="*/ 9 w 17"/>
                <a:gd name="T7" fmla="*/ 16 h 17"/>
                <a:gd name="T8" fmla="*/ 12 w 17"/>
                <a:gd name="T9" fmla="*/ 16 h 17"/>
                <a:gd name="T10" fmla="*/ 12 w 17"/>
                <a:gd name="T11" fmla="*/ 16 h 17"/>
                <a:gd name="T12" fmla="*/ 12 w 17"/>
                <a:gd name="T13" fmla="*/ 12 h 17"/>
                <a:gd name="T14" fmla="*/ 12 w 17"/>
                <a:gd name="T15" fmla="*/ 12 h 17"/>
                <a:gd name="T16" fmla="*/ 16 w 17"/>
                <a:gd name="T17" fmla="*/ 12 h 17"/>
                <a:gd name="T18" fmla="*/ 12 w 17"/>
                <a:gd name="T19" fmla="*/ 9 h 17"/>
                <a:gd name="T20" fmla="*/ 12 w 17"/>
                <a:gd name="T21" fmla="*/ 9 h 17"/>
                <a:gd name="T22" fmla="*/ 12 w 17"/>
                <a:gd name="T23" fmla="*/ 9 h 17"/>
                <a:gd name="T24" fmla="*/ 9 w 17"/>
                <a:gd name="T25" fmla="*/ 6 h 17"/>
                <a:gd name="T26" fmla="*/ 9 w 17"/>
                <a:gd name="T27" fmla="*/ 6 h 17"/>
                <a:gd name="T28" fmla="*/ 9 w 17"/>
                <a:gd name="T29" fmla="*/ 3 h 17"/>
                <a:gd name="T30" fmla="*/ 9 w 17"/>
                <a:gd name="T31" fmla="*/ 3 h 17"/>
                <a:gd name="T32" fmla="*/ 6 w 17"/>
                <a:gd name="T33" fmla="*/ 0 h 17"/>
                <a:gd name="T34" fmla="*/ 6 w 17"/>
                <a:gd name="T35" fmla="*/ 0 h 17"/>
                <a:gd name="T36" fmla="*/ 6 w 17"/>
                <a:gd name="T37" fmla="*/ 3 h 17"/>
                <a:gd name="T38" fmla="*/ 6 w 17"/>
                <a:gd name="T39" fmla="*/ 3 h 17"/>
                <a:gd name="T40" fmla="*/ 6 w 17"/>
                <a:gd name="T41" fmla="*/ 3 h 17"/>
                <a:gd name="T42" fmla="*/ 6 w 17"/>
                <a:gd name="T43" fmla="*/ 3 h 17"/>
                <a:gd name="T44" fmla="*/ 6 w 17"/>
                <a:gd name="T45" fmla="*/ 3 h 17"/>
                <a:gd name="T46" fmla="*/ 6 w 17"/>
                <a:gd name="T47" fmla="*/ 3 h 17"/>
                <a:gd name="T48" fmla="*/ 6 w 17"/>
                <a:gd name="T49" fmla="*/ 6 h 17"/>
                <a:gd name="T50" fmla="*/ 6 w 17"/>
                <a:gd name="T51" fmla="*/ 6 h 17"/>
                <a:gd name="T52" fmla="*/ 3 w 17"/>
                <a:gd name="T53" fmla="*/ 6 h 17"/>
                <a:gd name="T54" fmla="*/ 3 w 17"/>
                <a:gd name="T55" fmla="*/ 6 h 17"/>
                <a:gd name="T56" fmla="*/ 3 w 17"/>
                <a:gd name="T57" fmla="*/ 6 h 17"/>
                <a:gd name="T58" fmla="*/ 3 w 17"/>
                <a:gd name="T59" fmla="*/ 6 h 17"/>
                <a:gd name="T60" fmla="*/ 3 w 17"/>
                <a:gd name="T61" fmla="*/ 6 h 17"/>
                <a:gd name="T62" fmla="*/ 0 w 17"/>
                <a:gd name="T63" fmla="*/ 6 h 17"/>
                <a:gd name="T64" fmla="*/ 0 w 17"/>
                <a:gd name="T65" fmla="*/ 6 h 17"/>
                <a:gd name="T66" fmla="*/ 3 w 17"/>
                <a:gd name="T67" fmla="*/ 9 h 17"/>
                <a:gd name="T68" fmla="*/ 3 w 17"/>
                <a:gd name="T69" fmla="*/ 9 h 17"/>
                <a:gd name="T70" fmla="*/ 3 w 17"/>
                <a:gd name="T71" fmla="*/ 9 h 17"/>
                <a:gd name="T72" fmla="*/ 6 w 17"/>
                <a:gd name="T73" fmla="*/ 12 h 17"/>
                <a:gd name="T74" fmla="*/ 6 w 17"/>
                <a:gd name="T75" fmla="*/ 12 h 17"/>
                <a:gd name="T76" fmla="*/ 6 w 17"/>
                <a:gd name="T77" fmla="*/ 12 h 17"/>
                <a:gd name="T78" fmla="*/ 9 w 17"/>
                <a:gd name="T79" fmla="*/ 16 h 17"/>
                <a:gd name="T80" fmla="*/ 9 w 17"/>
                <a:gd name="T81" fmla="*/ 16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9" y="16"/>
                  </a:moveTo>
                  <a:lnTo>
                    <a:pt x="9" y="16"/>
                  </a:lnTo>
                  <a:lnTo>
                    <a:pt x="12" y="16"/>
                  </a:lnTo>
                  <a:lnTo>
                    <a:pt x="12" y="12"/>
                  </a:lnTo>
                  <a:lnTo>
                    <a:pt x="16" y="12"/>
                  </a:lnTo>
                  <a:lnTo>
                    <a:pt x="12" y="9"/>
                  </a:lnTo>
                  <a:lnTo>
                    <a:pt x="9" y="6"/>
                  </a:lnTo>
                  <a:lnTo>
                    <a:pt x="9" y="3"/>
                  </a:lnTo>
                  <a:lnTo>
                    <a:pt x="6" y="0"/>
                  </a:lnTo>
                  <a:lnTo>
                    <a:pt x="6" y="3"/>
                  </a:lnTo>
                  <a:lnTo>
                    <a:pt x="6" y="6"/>
                  </a:lnTo>
                  <a:lnTo>
                    <a:pt x="3" y="6"/>
                  </a:lnTo>
                  <a:lnTo>
                    <a:pt x="0" y="6"/>
                  </a:lnTo>
                  <a:lnTo>
                    <a:pt x="3" y="9"/>
                  </a:lnTo>
                  <a:lnTo>
                    <a:pt x="6" y="12"/>
                  </a:lnTo>
                  <a:lnTo>
                    <a:pt x="9" y="16"/>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09" name="Freeform 178"/>
            <p:cNvSpPr>
              <a:spLocks/>
            </p:cNvSpPr>
            <p:nvPr/>
          </p:nvSpPr>
          <p:spPr bwMode="auto">
            <a:xfrm>
              <a:off x="3035" y="1943"/>
              <a:ext cx="57" cy="60"/>
            </a:xfrm>
            <a:custGeom>
              <a:avLst/>
              <a:gdLst>
                <a:gd name="T0" fmla="*/ 52 w 57"/>
                <a:gd name="T1" fmla="*/ 33 h 60"/>
                <a:gd name="T2" fmla="*/ 56 w 57"/>
                <a:gd name="T3" fmla="*/ 48 h 60"/>
                <a:gd name="T4" fmla="*/ 45 w 57"/>
                <a:gd name="T5" fmla="*/ 59 h 60"/>
                <a:gd name="T6" fmla="*/ 24 w 57"/>
                <a:gd name="T7" fmla="*/ 59 h 60"/>
                <a:gd name="T8" fmla="*/ 8 w 57"/>
                <a:gd name="T9" fmla="*/ 52 h 60"/>
                <a:gd name="T10" fmla="*/ 0 w 57"/>
                <a:gd name="T11" fmla="*/ 39 h 60"/>
                <a:gd name="T12" fmla="*/ 0 w 57"/>
                <a:gd name="T13" fmla="*/ 20 h 60"/>
                <a:gd name="T14" fmla="*/ 1 w 57"/>
                <a:gd name="T15" fmla="*/ 1 h 60"/>
                <a:gd name="T16" fmla="*/ 10 w 57"/>
                <a:gd name="T17" fmla="*/ 0 h 60"/>
                <a:gd name="T18" fmla="*/ 17 w 57"/>
                <a:gd name="T19" fmla="*/ 27 h 60"/>
                <a:gd name="T20" fmla="*/ 21 w 57"/>
                <a:gd name="T21" fmla="*/ 9 h 60"/>
                <a:gd name="T22" fmla="*/ 19 w 57"/>
                <a:gd name="T23" fmla="*/ 2 h 60"/>
                <a:gd name="T24" fmla="*/ 24 w 57"/>
                <a:gd name="T25" fmla="*/ 5 h 60"/>
                <a:gd name="T26" fmla="*/ 31 w 57"/>
                <a:gd name="T27" fmla="*/ 15 h 60"/>
                <a:gd name="T28" fmla="*/ 35 w 57"/>
                <a:gd name="T29" fmla="*/ 11 h 60"/>
                <a:gd name="T30" fmla="*/ 42 w 57"/>
                <a:gd name="T31" fmla="*/ 25 h 60"/>
                <a:gd name="T32" fmla="*/ 55 w 57"/>
                <a:gd name="T33" fmla="*/ 22 h 60"/>
                <a:gd name="T34" fmla="*/ 52 w 57"/>
                <a:gd name="T35" fmla="*/ 33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60"/>
                <a:gd name="T56" fmla="*/ 57 w 57"/>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60">
                  <a:moveTo>
                    <a:pt x="52" y="33"/>
                  </a:moveTo>
                  <a:lnTo>
                    <a:pt x="56" y="48"/>
                  </a:lnTo>
                  <a:lnTo>
                    <a:pt x="45" y="59"/>
                  </a:lnTo>
                  <a:lnTo>
                    <a:pt x="24" y="59"/>
                  </a:lnTo>
                  <a:lnTo>
                    <a:pt x="8" y="52"/>
                  </a:lnTo>
                  <a:lnTo>
                    <a:pt x="0" y="39"/>
                  </a:lnTo>
                  <a:lnTo>
                    <a:pt x="0" y="20"/>
                  </a:lnTo>
                  <a:lnTo>
                    <a:pt x="1" y="1"/>
                  </a:lnTo>
                  <a:lnTo>
                    <a:pt x="10" y="0"/>
                  </a:lnTo>
                  <a:lnTo>
                    <a:pt x="17" y="27"/>
                  </a:lnTo>
                  <a:lnTo>
                    <a:pt x="21" y="9"/>
                  </a:lnTo>
                  <a:lnTo>
                    <a:pt x="19" y="2"/>
                  </a:lnTo>
                  <a:lnTo>
                    <a:pt x="24" y="5"/>
                  </a:lnTo>
                  <a:lnTo>
                    <a:pt x="31" y="15"/>
                  </a:lnTo>
                  <a:lnTo>
                    <a:pt x="35" y="11"/>
                  </a:lnTo>
                  <a:lnTo>
                    <a:pt x="42" y="25"/>
                  </a:lnTo>
                  <a:lnTo>
                    <a:pt x="55" y="22"/>
                  </a:lnTo>
                  <a:lnTo>
                    <a:pt x="52" y="33"/>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10" name="Freeform 179"/>
            <p:cNvSpPr>
              <a:spLocks/>
            </p:cNvSpPr>
            <p:nvPr/>
          </p:nvSpPr>
          <p:spPr bwMode="auto">
            <a:xfrm>
              <a:off x="3105" y="1836"/>
              <a:ext cx="22" cy="87"/>
            </a:xfrm>
            <a:custGeom>
              <a:avLst/>
              <a:gdLst>
                <a:gd name="T0" fmla="*/ 1 w 22"/>
                <a:gd name="T1" fmla="*/ 3 h 87"/>
                <a:gd name="T2" fmla="*/ 3 w 22"/>
                <a:gd name="T3" fmla="*/ 7 h 87"/>
                <a:gd name="T4" fmla="*/ 5 w 22"/>
                <a:gd name="T5" fmla="*/ 13 h 87"/>
                <a:gd name="T6" fmla="*/ 6 w 22"/>
                <a:gd name="T7" fmla="*/ 18 h 87"/>
                <a:gd name="T8" fmla="*/ 7 w 22"/>
                <a:gd name="T9" fmla="*/ 22 h 87"/>
                <a:gd name="T10" fmla="*/ 8 w 22"/>
                <a:gd name="T11" fmla="*/ 25 h 87"/>
                <a:gd name="T12" fmla="*/ 8 w 22"/>
                <a:gd name="T13" fmla="*/ 29 h 87"/>
                <a:gd name="T14" fmla="*/ 9 w 22"/>
                <a:gd name="T15" fmla="*/ 33 h 87"/>
                <a:gd name="T16" fmla="*/ 10 w 22"/>
                <a:gd name="T17" fmla="*/ 38 h 87"/>
                <a:gd name="T18" fmla="*/ 11 w 22"/>
                <a:gd name="T19" fmla="*/ 45 h 87"/>
                <a:gd name="T20" fmla="*/ 12 w 22"/>
                <a:gd name="T21" fmla="*/ 53 h 87"/>
                <a:gd name="T22" fmla="*/ 14 w 22"/>
                <a:gd name="T23" fmla="*/ 60 h 87"/>
                <a:gd name="T24" fmla="*/ 15 w 22"/>
                <a:gd name="T25" fmla="*/ 67 h 87"/>
                <a:gd name="T26" fmla="*/ 17 w 22"/>
                <a:gd name="T27" fmla="*/ 72 h 87"/>
                <a:gd name="T28" fmla="*/ 19 w 22"/>
                <a:gd name="T29" fmla="*/ 77 h 87"/>
                <a:gd name="T30" fmla="*/ 21 w 22"/>
                <a:gd name="T31" fmla="*/ 83 h 87"/>
                <a:gd name="T32" fmla="*/ 21 w 22"/>
                <a:gd name="T33" fmla="*/ 85 h 87"/>
                <a:gd name="T34" fmla="*/ 21 w 22"/>
                <a:gd name="T35" fmla="*/ 82 h 87"/>
                <a:gd name="T36" fmla="*/ 21 w 22"/>
                <a:gd name="T37" fmla="*/ 79 h 87"/>
                <a:gd name="T38" fmla="*/ 21 w 22"/>
                <a:gd name="T39" fmla="*/ 76 h 87"/>
                <a:gd name="T40" fmla="*/ 21 w 22"/>
                <a:gd name="T41" fmla="*/ 73 h 87"/>
                <a:gd name="T42" fmla="*/ 21 w 22"/>
                <a:gd name="T43" fmla="*/ 70 h 87"/>
                <a:gd name="T44" fmla="*/ 20 w 22"/>
                <a:gd name="T45" fmla="*/ 67 h 87"/>
                <a:gd name="T46" fmla="*/ 20 w 22"/>
                <a:gd name="T47" fmla="*/ 64 h 87"/>
                <a:gd name="T48" fmla="*/ 19 w 22"/>
                <a:gd name="T49" fmla="*/ 60 h 87"/>
                <a:gd name="T50" fmla="*/ 17 w 22"/>
                <a:gd name="T51" fmla="*/ 56 h 87"/>
                <a:gd name="T52" fmla="*/ 16 w 22"/>
                <a:gd name="T53" fmla="*/ 53 h 87"/>
                <a:gd name="T54" fmla="*/ 14 w 22"/>
                <a:gd name="T55" fmla="*/ 48 h 87"/>
                <a:gd name="T56" fmla="*/ 14 w 22"/>
                <a:gd name="T57" fmla="*/ 45 h 87"/>
                <a:gd name="T58" fmla="*/ 14 w 22"/>
                <a:gd name="T59" fmla="*/ 43 h 87"/>
                <a:gd name="T60" fmla="*/ 14 w 22"/>
                <a:gd name="T61" fmla="*/ 40 h 87"/>
                <a:gd name="T62" fmla="*/ 14 w 22"/>
                <a:gd name="T63" fmla="*/ 38 h 87"/>
                <a:gd name="T64" fmla="*/ 14 w 22"/>
                <a:gd name="T65" fmla="*/ 35 h 87"/>
                <a:gd name="T66" fmla="*/ 15 w 22"/>
                <a:gd name="T67" fmla="*/ 33 h 87"/>
                <a:gd name="T68" fmla="*/ 16 w 22"/>
                <a:gd name="T69" fmla="*/ 30 h 87"/>
                <a:gd name="T70" fmla="*/ 17 w 22"/>
                <a:gd name="T71" fmla="*/ 27 h 87"/>
                <a:gd name="T72" fmla="*/ 16 w 22"/>
                <a:gd name="T73" fmla="*/ 24 h 87"/>
                <a:gd name="T74" fmla="*/ 14 w 22"/>
                <a:gd name="T75" fmla="*/ 20 h 87"/>
                <a:gd name="T76" fmla="*/ 13 w 22"/>
                <a:gd name="T77" fmla="*/ 16 h 87"/>
                <a:gd name="T78" fmla="*/ 12 w 22"/>
                <a:gd name="T79" fmla="*/ 13 h 87"/>
                <a:gd name="T80" fmla="*/ 10 w 22"/>
                <a:gd name="T81" fmla="*/ 9 h 87"/>
                <a:gd name="T82" fmla="*/ 10 w 22"/>
                <a:gd name="T83" fmla="*/ 7 h 87"/>
                <a:gd name="T84" fmla="*/ 9 w 22"/>
                <a:gd name="T85" fmla="*/ 4 h 87"/>
                <a:gd name="T86" fmla="*/ 8 w 22"/>
                <a:gd name="T87" fmla="*/ 1 h 87"/>
                <a:gd name="T88" fmla="*/ 6 w 22"/>
                <a:gd name="T89" fmla="*/ 0 h 87"/>
                <a:gd name="T90" fmla="*/ 5 w 22"/>
                <a:gd name="T91" fmla="*/ 0 h 87"/>
                <a:gd name="T92" fmla="*/ 3 w 22"/>
                <a:gd name="T93" fmla="*/ 0 h 87"/>
                <a:gd name="T94" fmla="*/ 1 w 22"/>
                <a:gd name="T95" fmla="*/ 0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
                <a:gd name="T145" fmla="*/ 0 h 87"/>
                <a:gd name="T146" fmla="*/ 22 w 22"/>
                <a:gd name="T147" fmla="*/ 87 h 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 h="87">
                  <a:moveTo>
                    <a:pt x="0" y="0"/>
                  </a:moveTo>
                  <a:lnTo>
                    <a:pt x="1" y="3"/>
                  </a:lnTo>
                  <a:lnTo>
                    <a:pt x="2" y="5"/>
                  </a:lnTo>
                  <a:lnTo>
                    <a:pt x="3" y="7"/>
                  </a:lnTo>
                  <a:lnTo>
                    <a:pt x="4" y="10"/>
                  </a:lnTo>
                  <a:lnTo>
                    <a:pt x="5" y="13"/>
                  </a:lnTo>
                  <a:lnTo>
                    <a:pt x="5" y="16"/>
                  </a:lnTo>
                  <a:lnTo>
                    <a:pt x="6" y="18"/>
                  </a:lnTo>
                  <a:lnTo>
                    <a:pt x="7" y="21"/>
                  </a:lnTo>
                  <a:lnTo>
                    <a:pt x="7" y="22"/>
                  </a:lnTo>
                  <a:lnTo>
                    <a:pt x="7" y="24"/>
                  </a:lnTo>
                  <a:lnTo>
                    <a:pt x="8" y="25"/>
                  </a:lnTo>
                  <a:lnTo>
                    <a:pt x="8" y="27"/>
                  </a:lnTo>
                  <a:lnTo>
                    <a:pt x="8" y="29"/>
                  </a:lnTo>
                  <a:lnTo>
                    <a:pt x="8" y="31"/>
                  </a:lnTo>
                  <a:lnTo>
                    <a:pt x="9" y="33"/>
                  </a:lnTo>
                  <a:lnTo>
                    <a:pt x="9" y="34"/>
                  </a:lnTo>
                  <a:lnTo>
                    <a:pt x="10" y="38"/>
                  </a:lnTo>
                  <a:lnTo>
                    <a:pt x="10" y="42"/>
                  </a:lnTo>
                  <a:lnTo>
                    <a:pt x="11" y="45"/>
                  </a:lnTo>
                  <a:lnTo>
                    <a:pt x="12" y="49"/>
                  </a:lnTo>
                  <a:lnTo>
                    <a:pt x="12" y="53"/>
                  </a:lnTo>
                  <a:lnTo>
                    <a:pt x="13" y="56"/>
                  </a:lnTo>
                  <a:lnTo>
                    <a:pt x="14" y="60"/>
                  </a:lnTo>
                  <a:lnTo>
                    <a:pt x="14" y="64"/>
                  </a:lnTo>
                  <a:lnTo>
                    <a:pt x="15" y="67"/>
                  </a:lnTo>
                  <a:lnTo>
                    <a:pt x="16" y="69"/>
                  </a:lnTo>
                  <a:lnTo>
                    <a:pt x="17" y="72"/>
                  </a:lnTo>
                  <a:lnTo>
                    <a:pt x="18" y="75"/>
                  </a:lnTo>
                  <a:lnTo>
                    <a:pt x="19" y="77"/>
                  </a:lnTo>
                  <a:lnTo>
                    <a:pt x="19" y="80"/>
                  </a:lnTo>
                  <a:lnTo>
                    <a:pt x="21" y="83"/>
                  </a:lnTo>
                  <a:lnTo>
                    <a:pt x="21" y="86"/>
                  </a:lnTo>
                  <a:lnTo>
                    <a:pt x="21" y="85"/>
                  </a:lnTo>
                  <a:lnTo>
                    <a:pt x="21" y="83"/>
                  </a:lnTo>
                  <a:lnTo>
                    <a:pt x="21" y="82"/>
                  </a:lnTo>
                  <a:lnTo>
                    <a:pt x="21" y="80"/>
                  </a:lnTo>
                  <a:lnTo>
                    <a:pt x="21" y="79"/>
                  </a:lnTo>
                  <a:lnTo>
                    <a:pt x="21" y="78"/>
                  </a:lnTo>
                  <a:lnTo>
                    <a:pt x="21" y="76"/>
                  </a:lnTo>
                  <a:lnTo>
                    <a:pt x="21" y="75"/>
                  </a:lnTo>
                  <a:lnTo>
                    <a:pt x="21" y="73"/>
                  </a:lnTo>
                  <a:lnTo>
                    <a:pt x="21" y="72"/>
                  </a:lnTo>
                  <a:lnTo>
                    <a:pt x="21" y="70"/>
                  </a:lnTo>
                  <a:lnTo>
                    <a:pt x="21" y="69"/>
                  </a:lnTo>
                  <a:lnTo>
                    <a:pt x="20" y="67"/>
                  </a:lnTo>
                  <a:lnTo>
                    <a:pt x="20" y="65"/>
                  </a:lnTo>
                  <a:lnTo>
                    <a:pt x="20" y="64"/>
                  </a:lnTo>
                  <a:lnTo>
                    <a:pt x="19" y="62"/>
                  </a:lnTo>
                  <a:lnTo>
                    <a:pt x="19" y="60"/>
                  </a:lnTo>
                  <a:lnTo>
                    <a:pt x="18" y="59"/>
                  </a:lnTo>
                  <a:lnTo>
                    <a:pt x="17" y="56"/>
                  </a:lnTo>
                  <a:lnTo>
                    <a:pt x="17" y="54"/>
                  </a:lnTo>
                  <a:lnTo>
                    <a:pt x="16" y="53"/>
                  </a:lnTo>
                  <a:lnTo>
                    <a:pt x="15" y="50"/>
                  </a:lnTo>
                  <a:lnTo>
                    <a:pt x="14" y="48"/>
                  </a:lnTo>
                  <a:lnTo>
                    <a:pt x="14" y="47"/>
                  </a:lnTo>
                  <a:lnTo>
                    <a:pt x="14" y="45"/>
                  </a:lnTo>
                  <a:lnTo>
                    <a:pt x="14" y="44"/>
                  </a:lnTo>
                  <a:lnTo>
                    <a:pt x="14" y="43"/>
                  </a:lnTo>
                  <a:lnTo>
                    <a:pt x="14" y="42"/>
                  </a:lnTo>
                  <a:lnTo>
                    <a:pt x="14" y="40"/>
                  </a:lnTo>
                  <a:lnTo>
                    <a:pt x="14" y="39"/>
                  </a:lnTo>
                  <a:lnTo>
                    <a:pt x="14" y="38"/>
                  </a:lnTo>
                  <a:lnTo>
                    <a:pt x="14" y="36"/>
                  </a:lnTo>
                  <a:lnTo>
                    <a:pt x="14" y="35"/>
                  </a:lnTo>
                  <a:lnTo>
                    <a:pt x="14" y="34"/>
                  </a:lnTo>
                  <a:lnTo>
                    <a:pt x="15" y="33"/>
                  </a:lnTo>
                  <a:lnTo>
                    <a:pt x="15" y="31"/>
                  </a:lnTo>
                  <a:lnTo>
                    <a:pt x="16" y="30"/>
                  </a:lnTo>
                  <a:lnTo>
                    <a:pt x="16" y="29"/>
                  </a:lnTo>
                  <a:lnTo>
                    <a:pt x="17" y="27"/>
                  </a:lnTo>
                  <a:lnTo>
                    <a:pt x="16" y="24"/>
                  </a:lnTo>
                  <a:lnTo>
                    <a:pt x="15" y="22"/>
                  </a:lnTo>
                  <a:lnTo>
                    <a:pt x="14" y="20"/>
                  </a:lnTo>
                  <a:lnTo>
                    <a:pt x="14" y="19"/>
                  </a:lnTo>
                  <a:lnTo>
                    <a:pt x="13" y="16"/>
                  </a:lnTo>
                  <a:lnTo>
                    <a:pt x="12" y="14"/>
                  </a:lnTo>
                  <a:lnTo>
                    <a:pt x="12" y="13"/>
                  </a:lnTo>
                  <a:lnTo>
                    <a:pt x="11" y="10"/>
                  </a:lnTo>
                  <a:lnTo>
                    <a:pt x="10" y="9"/>
                  </a:lnTo>
                  <a:lnTo>
                    <a:pt x="10" y="7"/>
                  </a:lnTo>
                  <a:lnTo>
                    <a:pt x="9" y="5"/>
                  </a:lnTo>
                  <a:lnTo>
                    <a:pt x="9" y="4"/>
                  </a:lnTo>
                  <a:lnTo>
                    <a:pt x="8" y="2"/>
                  </a:lnTo>
                  <a:lnTo>
                    <a:pt x="8" y="1"/>
                  </a:lnTo>
                  <a:lnTo>
                    <a:pt x="7" y="0"/>
                  </a:lnTo>
                  <a:lnTo>
                    <a:pt x="6" y="0"/>
                  </a:lnTo>
                  <a:lnTo>
                    <a:pt x="5" y="0"/>
                  </a:lnTo>
                  <a:lnTo>
                    <a:pt x="4" y="0"/>
                  </a:lnTo>
                  <a:lnTo>
                    <a:pt x="3" y="0"/>
                  </a:lnTo>
                  <a:lnTo>
                    <a:pt x="2" y="0"/>
                  </a:lnTo>
                  <a:lnTo>
                    <a:pt x="1" y="0"/>
                  </a:lnTo>
                  <a:lnTo>
                    <a:pt x="0" y="0"/>
                  </a:lnTo>
                </a:path>
              </a:pathLst>
            </a:custGeom>
            <a:solidFill>
              <a:srgbClr val="BF26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11" name="Freeform 180"/>
            <p:cNvSpPr>
              <a:spLocks/>
            </p:cNvSpPr>
            <p:nvPr/>
          </p:nvSpPr>
          <p:spPr bwMode="auto">
            <a:xfrm>
              <a:off x="3176" y="1702"/>
              <a:ext cx="58" cy="17"/>
            </a:xfrm>
            <a:custGeom>
              <a:avLst/>
              <a:gdLst>
                <a:gd name="T0" fmla="*/ 57 w 58"/>
                <a:gd name="T1" fmla="*/ 0 h 17"/>
                <a:gd name="T2" fmla="*/ 57 w 58"/>
                <a:gd name="T3" fmla="*/ 3 h 17"/>
                <a:gd name="T4" fmla="*/ 48 w 58"/>
                <a:gd name="T5" fmla="*/ 16 h 17"/>
                <a:gd name="T6" fmla="*/ 0 w 58"/>
                <a:gd name="T7" fmla="*/ 11 h 17"/>
                <a:gd name="T8" fmla="*/ 2 w 58"/>
                <a:gd name="T9" fmla="*/ 7 h 17"/>
                <a:gd name="T10" fmla="*/ 46 w 58"/>
                <a:gd name="T11" fmla="*/ 13 h 17"/>
                <a:gd name="T12" fmla="*/ 57 w 58"/>
                <a:gd name="T13" fmla="*/ 0 h 17"/>
                <a:gd name="T14" fmla="*/ 0 60000 65536"/>
                <a:gd name="T15" fmla="*/ 0 60000 65536"/>
                <a:gd name="T16" fmla="*/ 0 60000 65536"/>
                <a:gd name="T17" fmla="*/ 0 60000 65536"/>
                <a:gd name="T18" fmla="*/ 0 60000 65536"/>
                <a:gd name="T19" fmla="*/ 0 60000 65536"/>
                <a:gd name="T20" fmla="*/ 0 60000 65536"/>
                <a:gd name="T21" fmla="*/ 0 w 58"/>
                <a:gd name="T22" fmla="*/ 0 h 17"/>
                <a:gd name="T23" fmla="*/ 58 w 5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7">
                  <a:moveTo>
                    <a:pt x="57" y="0"/>
                  </a:moveTo>
                  <a:lnTo>
                    <a:pt x="57" y="3"/>
                  </a:lnTo>
                  <a:lnTo>
                    <a:pt x="48" y="16"/>
                  </a:lnTo>
                  <a:lnTo>
                    <a:pt x="0" y="11"/>
                  </a:lnTo>
                  <a:lnTo>
                    <a:pt x="2" y="7"/>
                  </a:lnTo>
                  <a:lnTo>
                    <a:pt x="46" y="13"/>
                  </a:lnTo>
                  <a:lnTo>
                    <a:pt x="57"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12" name="Freeform 181"/>
            <p:cNvSpPr>
              <a:spLocks/>
            </p:cNvSpPr>
            <p:nvPr/>
          </p:nvSpPr>
          <p:spPr bwMode="auto">
            <a:xfrm>
              <a:off x="3202" y="1734"/>
              <a:ext cx="17" cy="19"/>
            </a:xfrm>
            <a:custGeom>
              <a:avLst/>
              <a:gdLst>
                <a:gd name="T0" fmla="*/ 16 w 17"/>
                <a:gd name="T1" fmla="*/ 1 h 19"/>
                <a:gd name="T2" fmla="*/ 0 w 17"/>
                <a:gd name="T3" fmla="*/ 18 h 19"/>
                <a:gd name="T4" fmla="*/ 0 w 17"/>
                <a:gd name="T5" fmla="*/ 14 h 19"/>
                <a:gd name="T6" fmla="*/ 13 w 17"/>
                <a:gd name="T7" fmla="*/ 0 h 19"/>
                <a:gd name="T8" fmla="*/ 16 w 17"/>
                <a:gd name="T9" fmla="*/ 1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16" y="1"/>
                  </a:moveTo>
                  <a:lnTo>
                    <a:pt x="0" y="18"/>
                  </a:lnTo>
                  <a:lnTo>
                    <a:pt x="0" y="14"/>
                  </a:lnTo>
                  <a:lnTo>
                    <a:pt x="13" y="0"/>
                  </a:lnTo>
                  <a:lnTo>
                    <a:pt x="16" y="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13" name="Freeform 182"/>
            <p:cNvSpPr>
              <a:spLocks/>
            </p:cNvSpPr>
            <p:nvPr/>
          </p:nvSpPr>
          <p:spPr bwMode="auto">
            <a:xfrm>
              <a:off x="3205" y="1713"/>
              <a:ext cx="17" cy="17"/>
            </a:xfrm>
            <a:custGeom>
              <a:avLst/>
              <a:gdLst>
                <a:gd name="T0" fmla="*/ 16 w 17"/>
                <a:gd name="T1" fmla="*/ 0 h 17"/>
                <a:gd name="T2" fmla="*/ 16 w 17"/>
                <a:gd name="T3" fmla="*/ 7 h 17"/>
                <a:gd name="T4" fmla="*/ 5 w 17"/>
                <a:gd name="T5" fmla="*/ 6 h 17"/>
                <a:gd name="T6" fmla="*/ 5 w 17"/>
                <a:gd name="T7" fmla="*/ 15 h 17"/>
                <a:gd name="T8" fmla="*/ 0 w 17"/>
                <a:gd name="T9" fmla="*/ 16 h 17"/>
                <a:gd name="T10" fmla="*/ 0 w 17"/>
                <a:gd name="T11" fmla="*/ 5 h 17"/>
                <a:gd name="T12" fmla="*/ 13 w 17"/>
                <a:gd name="T13" fmla="*/ 5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16" y="7"/>
                  </a:lnTo>
                  <a:lnTo>
                    <a:pt x="5" y="6"/>
                  </a:lnTo>
                  <a:lnTo>
                    <a:pt x="5" y="15"/>
                  </a:lnTo>
                  <a:lnTo>
                    <a:pt x="0" y="16"/>
                  </a:lnTo>
                  <a:lnTo>
                    <a:pt x="0" y="5"/>
                  </a:lnTo>
                  <a:lnTo>
                    <a:pt x="13" y="5"/>
                  </a:lnTo>
                  <a:lnTo>
                    <a:pt x="16"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14" name="Freeform 183"/>
            <p:cNvSpPr>
              <a:spLocks/>
            </p:cNvSpPr>
            <p:nvPr/>
          </p:nvSpPr>
          <p:spPr bwMode="auto">
            <a:xfrm>
              <a:off x="3194" y="1713"/>
              <a:ext cx="17" cy="22"/>
            </a:xfrm>
            <a:custGeom>
              <a:avLst/>
              <a:gdLst>
                <a:gd name="T0" fmla="*/ 16 w 17"/>
                <a:gd name="T1" fmla="*/ 0 h 22"/>
                <a:gd name="T2" fmla="*/ 14 w 17"/>
                <a:gd name="T3" fmla="*/ 18 h 22"/>
                <a:gd name="T4" fmla="*/ 12 w 17"/>
                <a:gd name="T5" fmla="*/ 21 h 22"/>
                <a:gd name="T6" fmla="*/ 12 w 17"/>
                <a:gd name="T7" fmla="*/ 2 h 22"/>
                <a:gd name="T8" fmla="*/ 2 w 17"/>
                <a:gd name="T9" fmla="*/ 1 h 22"/>
                <a:gd name="T10" fmla="*/ 0 w 17"/>
                <a:gd name="T11" fmla="*/ 0 h 22"/>
                <a:gd name="T12" fmla="*/ 16 w 17"/>
                <a:gd name="T13" fmla="*/ 0 h 22"/>
                <a:gd name="T14" fmla="*/ 0 60000 65536"/>
                <a:gd name="T15" fmla="*/ 0 60000 65536"/>
                <a:gd name="T16" fmla="*/ 0 60000 65536"/>
                <a:gd name="T17" fmla="*/ 0 60000 65536"/>
                <a:gd name="T18" fmla="*/ 0 60000 65536"/>
                <a:gd name="T19" fmla="*/ 0 60000 65536"/>
                <a:gd name="T20" fmla="*/ 0 60000 65536"/>
                <a:gd name="T21" fmla="*/ 0 w 17"/>
                <a:gd name="T22" fmla="*/ 0 h 22"/>
                <a:gd name="T23" fmla="*/ 17 w 1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2">
                  <a:moveTo>
                    <a:pt x="16" y="0"/>
                  </a:moveTo>
                  <a:lnTo>
                    <a:pt x="14" y="18"/>
                  </a:lnTo>
                  <a:lnTo>
                    <a:pt x="12" y="21"/>
                  </a:lnTo>
                  <a:lnTo>
                    <a:pt x="12" y="2"/>
                  </a:lnTo>
                  <a:lnTo>
                    <a:pt x="2" y="1"/>
                  </a:lnTo>
                  <a:lnTo>
                    <a:pt x="0" y="0"/>
                  </a:lnTo>
                  <a:lnTo>
                    <a:pt x="16"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15" name="Freeform 184"/>
            <p:cNvSpPr>
              <a:spLocks/>
            </p:cNvSpPr>
            <p:nvPr/>
          </p:nvSpPr>
          <p:spPr bwMode="auto">
            <a:xfrm>
              <a:off x="3182" y="1711"/>
              <a:ext cx="17" cy="17"/>
            </a:xfrm>
            <a:custGeom>
              <a:avLst/>
              <a:gdLst>
                <a:gd name="T0" fmla="*/ 16 w 17"/>
                <a:gd name="T1" fmla="*/ 15 h 17"/>
                <a:gd name="T2" fmla="*/ 16 w 17"/>
                <a:gd name="T3" fmla="*/ 16 h 17"/>
                <a:gd name="T4" fmla="*/ 8 w 17"/>
                <a:gd name="T5" fmla="*/ 12 h 17"/>
                <a:gd name="T6" fmla="*/ 0 w 17"/>
                <a:gd name="T7" fmla="*/ 0 h 17"/>
                <a:gd name="T8" fmla="*/ 3 w 17"/>
                <a:gd name="T9" fmla="*/ 0 h 17"/>
                <a:gd name="T10" fmla="*/ 9 w 17"/>
                <a:gd name="T11" fmla="*/ 10 h 17"/>
                <a:gd name="T12" fmla="*/ 16 w 17"/>
                <a:gd name="T13" fmla="*/ 15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5"/>
                  </a:moveTo>
                  <a:lnTo>
                    <a:pt x="16" y="16"/>
                  </a:lnTo>
                  <a:lnTo>
                    <a:pt x="8" y="12"/>
                  </a:lnTo>
                  <a:lnTo>
                    <a:pt x="0" y="0"/>
                  </a:lnTo>
                  <a:lnTo>
                    <a:pt x="3" y="0"/>
                  </a:lnTo>
                  <a:lnTo>
                    <a:pt x="9" y="10"/>
                  </a:lnTo>
                  <a:lnTo>
                    <a:pt x="16" y="15"/>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16" name="Freeform 185"/>
            <p:cNvSpPr>
              <a:spLocks/>
            </p:cNvSpPr>
            <p:nvPr/>
          </p:nvSpPr>
          <p:spPr bwMode="auto">
            <a:xfrm>
              <a:off x="3196" y="1710"/>
              <a:ext cx="17" cy="32"/>
            </a:xfrm>
            <a:custGeom>
              <a:avLst/>
              <a:gdLst>
                <a:gd name="T0" fmla="*/ 16 w 17"/>
                <a:gd name="T1" fmla="*/ 1 h 32"/>
                <a:gd name="T2" fmla="*/ 16 w 17"/>
                <a:gd name="T3" fmla="*/ 26 h 32"/>
                <a:gd name="T4" fmla="*/ 11 w 17"/>
                <a:gd name="T5" fmla="*/ 31 h 32"/>
                <a:gd name="T6" fmla="*/ 13 w 17"/>
                <a:gd name="T7" fmla="*/ 2 h 32"/>
                <a:gd name="T8" fmla="*/ 1 w 17"/>
                <a:gd name="T9" fmla="*/ 2 h 32"/>
                <a:gd name="T10" fmla="*/ 0 w 17"/>
                <a:gd name="T11" fmla="*/ 0 h 32"/>
                <a:gd name="T12" fmla="*/ 16 w 17"/>
                <a:gd name="T13" fmla="*/ 1 h 32"/>
                <a:gd name="T14" fmla="*/ 0 60000 65536"/>
                <a:gd name="T15" fmla="*/ 0 60000 65536"/>
                <a:gd name="T16" fmla="*/ 0 60000 65536"/>
                <a:gd name="T17" fmla="*/ 0 60000 65536"/>
                <a:gd name="T18" fmla="*/ 0 60000 65536"/>
                <a:gd name="T19" fmla="*/ 0 60000 65536"/>
                <a:gd name="T20" fmla="*/ 0 60000 65536"/>
                <a:gd name="T21" fmla="*/ 0 w 17"/>
                <a:gd name="T22" fmla="*/ 0 h 32"/>
                <a:gd name="T23" fmla="*/ 17 w 1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2">
                  <a:moveTo>
                    <a:pt x="16" y="1"/>
                  </a:moveTo>
                  <a:lnTo>
                    <a:pt x="16" y="26"/>
                  </a:lnTo>
                  <a:lnTo>
                    <a:pt x="11" y="31"/>
                  </a:lnTo>
                  <a:lnTo>
                    <a:pt x="13" y="2"/>
                  </a:lnTo>
                  <a:lnTo>
                    <a:pt x="1" y="2"/>
                  </a:lnTo>
                  <a:lnTo>
                    <a:pt x="0" y="0"/>
                  </a:lnTo>
                  <a:lnTo>
                    <a:pt x="16" y="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17" name="Freeform 186"/>
            <p:cNvSpPr>
              <a:spLocks/>
            </p:cNvSpPr>
            <p:nvPr/>
          </p:nvSpPr>
          <p:spPr bwMode="auto">
            <a:xfrm>
              <a:off x="3208" y="175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18" name="Freeform 187"/>
            <p:cNvSpPr>
              <a:spLocks/>
            </p:cNvSpPr>
            <p:nvPr/>
          </p:nvSpPr>
          <p:spPr bwMode="auto">
            <a:xfrm>
              <a:off x="3196" y="1923"/>
              <a:ext cx="17" cy="301"/>
            </a:xfrm>
            <a:custGeom>
              <a:avLst/>
              <a:gdLst>
                <a:gd name="T0" fmla="*/ 10 w 17"/>
                <a:gd name="T1" fmla="*/ 25 h 301"/>
                <a:gd name="T2" fmla="*/ 8 w 17"/>
                <a:gd name="T3" fmla="*/ 25 h 301"/>
                <a:gd name="T4" fmla="*/ 8 w 17"/>
                <a:gd name="T5" fmla="*/ 12 h 301"/>
                <a:gd name="T6" fmla="*/ 10 w 17"/>
                <a:gd name="T7" fmla="*/ 9 h 301"/>
                <a:gd name="T8" fmla="*/ 10 w 17"/>
                <a:gd name="T9" fmla="*/ 25 h 301"/>
                <a:gd name="T10" fmla="*/ 16 w 17"/>
                <a:gd name="T11" fmla="*/ 0 h 301"/>
                <a:gd name="T12" fmla="*/ 16 w 17"/>
                <a:gd name="T13" fmla="*/ 30 h 301"/>
                <a:gd name="T14" fmla="*/ 12 w 17"/>
                <a:gd name="T15" fmla="*/ 29 h 301"/>
                <a:gd name="T16" fmla="*/ 11 w 17"/>
                <a:gd name="T17" fmla="*/ 27 h 301"/>
                <a:gd name="T18" fmla="*/ 8 w 17"/>
                <a:gd name="T19" fmla="*/ 26 h 301"/>
                <a:gd name="T20" fmla="*/ 9 w 17"/>
                <a:gd name="T21" fmla="*/ 266 h 301"/>
                <a:gd name="T22" fmla="*/ 7 w 17"/>
                <a:gd name="T23" fmla="*/ 300 h 301"/>
                <a:gd name="T24" fmla="*/ 1 w 17"/>
                <a:gd name="T25" fmla="*/ 300 h 301"/>
                <a:gd name="T26" fmla="*/ 0 w 17"/>
                <a:gd name="T27" fmla="*/ 265 h 301"/>
                <a:gd name="T28" fmla="*/ 0 w 17"/>
                <a:gd name="T29" fmla="*/ 17 h 301"/>
                <a:gd name="T30" fmla="*/ 11 w 17"/>
                <a:gd name="T31" fmla="*/ 5 h 301"/>
                <a:gd name="T32" fmla="*/ 10 w 17"/>
                <a:gd name="T33" fmla="*/ 3 h 301"/>
                <a:gd name="T34" fmla="*/ 16 w 17"/>
                <a:gd name="T35" fmla="*/ 0 h 301"/>
                <a:gd name="T36" fmla="*/ 10 w 17"/>
                <a:gd name="T37" fmla="*/ 25 h 3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01"/>
                <a:gd name="T59" fmla="*/ 17 w 17"/>
                <a:gd name="T60" fmla="*/ 301 h 3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01">
                  <a:moveTo>
                    <a:pt x="10" y="25"/>
                  </a:moveTo>
                  <a:lnTo>
                    <a:pt x="8" y="25"/>
                  </a:lnTo>
                  <a:lnTo>
                    <a:pt x="8" y="12"/>
                  </a:lnTo>
                  <a:lnTo>
                    <a:pt x="10" y="9"/>
                  </a:lnTo>
                  <a:lnTo>
                    <a:pt x="10" y="25"/>
                  </a:lnTo>
                  <a:lnTo>
                    <a:pt x="16" y="0"/>
                  </a:lnTo>
                  <a:lnTo>
                    <a:pt x="16" y="30"/>
                  </a:lnTo>
                  <a:lnTo>
                    <a:pt x="12" y="29"/>
                  </a:lnTo>
                  <a:lnTo>
                    <a:pt x="11" y="27"/>
                  </a:lnTo>
                  <a:lnTo>
                    <a:pt x="8" y="26"/>
                  </a:lnTo>
                  <a:lnTo>
                    <a:pt x="9" y="266"/>
                  </a:lnTo>
                  <a:lnTo>
                    <a:pt x="7" y="300"/>
                  </a:lnTo>
                  <a:lnTo>
                    <a:pt x="1" y="300"/>
                  </a:lnTo>
                  <a:lnTo>
                    <a:pt x="0" y="265"/>
                  </a:lnTo>
                  <a:lnTo>
                    <a:pt x="0" y="17"/>
                  </a:lnTo>
                  <a:lnTo>
                    <a:pt x="11" y="5"/>
                  </a:lnTo>
                  <a:lnTo>
                    <a:pt x="10" y="3"/>
                  </a:lnTo>
                  <a:lnTo>
                    <a:pt x="16" y="0"/>
                  </a:lnTo>
                  <a:lnTo>
                    <a:pt x="10" y="25"/>
                  </a:lnTo>
                </a:path>
              </a:pathLst>
            </a:custGeom>
            <a:solidFill>
              <a:srgbClr val="FFC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sp>
          <p:nvSpPr>
            <p:cNvPr id="5219" name="Freeform 188"/>
            <p:cNvSpPr>
              <a:spLocks/>
            </p:cNvSpPr>
            <p:nvPr/>
          </p:nvSpPr>
          <p:spPr bwMode="auto">
            <a:xfrm>
              <a:off x="3201" y="1919"/>
              <a:ext cx="17" cy="17"/>
            </a:xfrm>
            <a:custGeom>
              <a:avLst/>
              <a:gdLst>
                <a:gd name="T0" fmla="*/ 13 w 17"/>
                <a:gd name="T1" fmla="*/ 0 h 17"/>
                <a:gd name="T2" fmla="*/ 16 w 17"/>
                <a:gd name="T3" fmla="*/ 3 h 17"/>
                <a:gd name="T4" fmla="*/ 0 w 17"/>
                <a:gd name="T5" fmla="*/ 16 h 17"/>
                <a:gd name="T6" fmla="*/ 0 w 17"/>
                <a:gd name="T7" fmla="*/ 11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3"/>
                  </a:lnTo>
                  <a:lnTo>
                    <a:pt x="0" y="16"/>
                  </a:lnTo>
                  <a:lnTo>
                    <a:pt x="0" y="11"/>
                  </a:lnTo>
                  <a:lnTo>
                    <a:pt x="13" y="0"/>
                  </a:lnTo>
                </a:path>
              </a:pathLst>
            </a:custGeom>
            <a:solidFill>
              <a:srgbClr val="CCCC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solidFill>
                  <a:prstClr val="black"/>
                </a:solidFill>
                <a:latin typeface="Calibri" pitchFamily="34" charset="0"/>
                <a:ea typeface="ＭＳ Ｐゴシック" pitchFamily="34" charset="-128"/>
                <a:cs typeface="+mn-cs"/>
              </a:endParaRPr>
            </a:p>
          </p:txBody>
        </p:sp>
      </p:grpSp>
    </p:spTree>
    <p:extLst>
      <p:ext uri="{BB962C8B-B14F-4D97-AF65-F5344CB8AC3E}">
        <p14:creationId xmlns:p14="http://schemas.microsoft.com/office/powerpoint/2010/main" val="208651033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1143000"/>
          </a:xfrm>
        </p:spPr>
        <p:txBody>
          <a:bodyPr/>
          <a:lstStyle/>
          <a:p>
            <a:r>
              <a:rPr lang="en-US" altLang="en-US" sz="3600" b="1" smtClean="0">
                <a:latin typeface="Times New Roman" pitchFamily="18" charset="0"/>
                <a:cs typeface="Times New Roman" pitchFamily="18" charset="0"/>
              </a:rPr>
              <a:t>RTN Measurement Precision</a:t>
            </a:r>
          </a:p>
        </p:txBody>
      </p:sp>
      <p:sp>
        <p:nvSpPr>
          <p:cNvPr id="7171" name="Rectangle 4"/>
          <p:cNvSpPr>
            <a:spLocks noChangeArrowheads="1"/>
          </p:cNvSpPr>
          <p:nvPr/>
        </p:nvSpPr>
        <p:spPr bwMode="auto">
          <a:xfrm>
            <a:off x="457200" y="1163638"/>
            <a:ext cx="8404225"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2800" b="1" smtClean="0">
                <a:solidFill>
                  <a:prstClr val="black"/>
                </a:solidFill>
                <a:cs typeface="+mn-cs"/>
              </a:rPr>
              <a:t>Typical</a:t>
            </a:r>
            <a:r>
              <a:rPr lang="en-US" altLang="en-US" sz="2800" smtClean="0">
                <a:solidFill>
                  <a:prstClr val="black"/>
                </a:solidFill>
                <a:cs typeface="+mn-cs"/>
              </a:rPr>
              <a:t> (normal) RTN precisions at the 95% confidence level:</a:t>
            </a:r>
          </a:p>
          <a:p>
            <a:pPr lvl="1" eaLnBrk="1" hangingPunct="1">
              <a:buFont typeface="Arial" charset="0"/>
              <a:buChar char="•"/>
            </a:pPr>
            <a:r>
              <a:rPr lang="en-US" altLang="en-US" sz="2800" smtClean="0">
                <a:solidFill>
                  <a:prstClr val="black"/>
                </a:solidFill>
                <a:cs typeface="+mn-cs"/>
              </a:rPr>
              <a:t>horizontal 2-3 cm</a:t>
            </a:r>
          </a:p>
          <a:p>
            <a:pPr lvl="1" eaLnBrk="1" hangingPunct="1">
              <a:buFont typeface="Arial" charset="0"/>
              <a:buChar char="•"/>
            </a:pPr>
            <a:r>
              <a:rPr lang="en-US" altLang="en-US" sz="2800" smtClean="0">
                <a:solidFill>
                  <a:prstClr val="black"/>
                </a:solidFill>
                <a:cs typeface="+mn-cs"/>
              </a:rPr>
              <a:t>vertical (ellipsoid height) 3-5 cm</a:t>
            </a:r>
          </a:p>
          <a:p>
            <a:pPr lvl="1" eaLnBrk="1" hangingPunct="1">
              <a:buFont typeface="Arial" charset="0"/>
              <a:buChar char="•"/>
            </a:pPr>
            <a:r>
              <a:rPr lang="en-US" altLang="en-US" sz="2800" smtClean="0">
                <a:solidFill>
                  <a:prstClr val="black"/>
                </a:solidFill>
                <a:cs typeface="+mn-cs"/>
              </a:rPr>
              <a:t>orthometric heights 5-7 cm (typical-using the NGS hybrid geoid model)</a:t>
            </a:r>
            <a:br>
              <a:rPr lang="en-US" altLang="en-US" sz="2800" smtClean="0">
                <a:solidFill>
                  <a:prstClr val="black"/>
                </a:solidFill>
                <a:cs typeface="+mn-cs"/>
              </a:rPr>
            </a:br>
            <a:endParaRPr lang="en-US" altLang="en-US" sz="2800" smtClean="0">
              <a:solidFill>
                <a:prstClr val="black"/>
              </a:solidFill>
              <a:cs typeface="+mn-cs"/>
            </a:endParaRPr>
          </a:p>
          <a:p>
            <a:pPr eaLnBrk="1" hangingPunct="1"/>
            <a:r>
              <a:rPr lang="en-US" altLang="en-US" sz="2800" b="1" smtClean="0">
                <a:solidFill>
                  <a:prstClr val="black"/>
                </a:solidFill>
                <a:cs typeface="+mn-cs"/>
              </a:rPr>
              <a:t>Exceptional</a:t>
            </a:r>
            <a:r>
              <a:rPr lang="en-US" altLang="en-US" sz="2800" smtClean="0">
                <a:solidFill>
                  <a:prstClr val="black"/>
                </a:solidFill>
                <a:cs typeface="+mn-cs"/>
              </a:rPr>
              <a:t> RTN derived precisions at the 95% confidence level  at the limit of RT technology:</a:t>
            </a:r>
          </a:p>
          <a:p>
            <a:pPr lvl="1" eaLnBrk="1" hangingPunct="1">
              <a:buFont typeface="Arial" charset="0"/>
              <a:buChar char="•"/>
            </a:pPr>
            <a:r>
              <a:rPr lang="en-US" altLang="en-US" sz="2800" smtClean="0">
                <a:solidFill>
                  <a:prstClr val="black"/>
                </a:solidFill>
                <a:cs typeface="+mn-cs"/>
              </a:rPr>
              <a:t>horizontal: ≤ 1 cm</a:t>
            </a:r>
          </a:p>
          <a:p>
            <a:pPr lvl="1" eaLnBrk="1" hangingPunct="1">
              <a:buFont typeface="Arial" charset="0"/>
              <a:buChar char="•"/>
            </a:pPr>
            <a:r>
              <a:rPr lang="en-US" altLang="en-US" sz="2800" smtClean="0">
                <a:solidFill>
                  <a:prstClr val="black"/>
                </a:solidFill>
                <a:cs typeface="+mn-cs"/>
              </a:rPr>
              <a:t>vertical (ellipsoid height) ≤ 1 cm</a:t>
            </a:r>
          </a:p>
          <a:p>
            <a:pPr lvl="1" eaLnBrk="1" hangingPunct="1">
              <a:buFont typeface="Arial" charset="0"/>
              <a:buChar char="•"/>
            </a:pPr>
            <a:r>
              <a:rPr lang="en-US" altLang="en-US" sz="2800" smtClean="0">
                <a:solidFill>
                  <a:prstClr val="black"/>
                </a:solidFill>
                <a:cs typeface="+mn-cs"/>
              </a:rPr>
              <a:t>orthometric heights ≤ 2 cm</a:t>
            </a:r>
          </a:p>
          <a:p>
            <a:pPr algn="ctr" eaLnBrk="1" hangingPunct="1">
              <a:buFont typeface="Arial" charset="0"/>
              <a:buNone/>
            </a:pPr>
            <a:r>
              <a:rPr lang="en-US" altLang="en-US" smtClean="0">
                <a:solidFill>
                  <a:prstClr val="black"/>
                </a:solidFill>
                <a:cs typeface="+mn-cs"/>
                <a:hlinkClick r:id="rId3"/>
              </a:rPr>
              <a:t>http://www.geodesy.noaa.gov/PUBS_LIB/NGS.RTN.Public.v2.0.pdf</a:t>
            </a:r>
            <a:endParaRPr lang="en-US" altLang="en-US" smtClean="0">
              <a:solidFill>
                <a:prstClr val="black"/>
              </a:solidFill>
              <a:cs typeface="+mn-cs"/>
            </a:endParaRPr>
          </a:p>
        </p:txBody>
      </p:sp>
    </p:spTree>
    <p:extLst>
      <p:ext uri="{BB962C8B-B14F-4D97-AF65-F5344CB8AC3E}">
        <p14:creationId xmlns:p14="http://schemas.microsoft.com/office/powerpoint/2010/main" val="339246407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143000"/>
          </a:xfrm>
        </p:spPr>
        <p:txBody>
          <a:bodyPr/>
          <a:lstStyle/>
          <a:p>
            <a:r>
              <a:rPr lang="en-US" altLang="en-US" sz="3600" b="1" smtClean="0">
                <a:latin typeface="Times New Roman" pitchFamily="18" charset="0"/>
                <a:cs typeface="Times New Roman" pitchFamily="18" charset="0"/>
              </a:rPr>
              <a:t>RTN Precision Measurement Field Testing </a:t>
            </a:r>
          </a:p>
        </p:txBody>
      </p:sp>
      <p:sp>
        <p:nvSpPr>
          <p:cNvPr id="8195" name="AutoShape 2" descr="http://www.designworldonline.com/uploads/ImageGallery/2Accuracy_and_Precision_graphic_FINAL.gif"/>
          <p:cNvSpPr>
            <a:spLocks noChangeAspect="1" noChangeArrowheads="1"/>
          </p:cNvSpPr>
          <p:nvPr/>
        </p:nvSpPr>
        <p:spPr bwMode="auto">
          <a:xfrm>
            <a:off x="155575" y="-1074738"/>
            <a:ext cx="3429000" cy="223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endParaRPr lang="en-US" altLang="en-US" smtClean="0">
              <a:solidFill>
                <a:prstClr val="black"/>
              </a:solidFill>
              <a:cs typeface="+mn-cs"/>
            </a:endParaRPr>
          </a:p>
        </p:txBody>
      </p:sp>
      <p:sp>
        <p:nvSpPr>
          <p:cNvPr id="8196" name="AutoShape 4" descr="http://www.designworldonline.com/uploads/ImageGallery/2Accuracy_and_Precision_graphic_FINAL.gif"/>
          <p:cNvSpPr>
            <a:spLocks noChangeAspect="1" noChangeArrowheads="1"/>
          </p:cNvSpPr>
          <p:nvPr/>
        </p:nvSpPr>
        <p:spPr bwMode="auto">
          <a:xfrm>
            <a:off x="155575" y="-1074738"/>
            <a:ext cx="3429000" cy="223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endParaRPr lang="en-US" altLang="en-US" smtClean="0">
              <a:solidFill>
                <a:prstClr val="black"/>
              </a:solidFill>
              <a:cs typeface="+mn-cs"/>
            </a:endParaRPr>
          </a:p>
        </p:txBody>
      </p:sp>
      <p:sp>
        <p:nvSpPr>
          <p:cNvPr id="8197" name="AutoShape 6" descr="http://www.designworldonline.com/uploads/ImageGallery/2Accuracy_and_Precision_graphic_FINAL.gif"/>
          <p:cNvSpPr>
            <a:spLocks noChangeAspect="1" noChangeArrowheads="1"/>
          </p:cNvSpPr>
          <p:nvPr/>
        </p:nvSpPr>
        <p:spPr bwMode="auto">
          <a:xfrm>
            <a:off x="155575" y="-1074738"/>
            <a:ext cx="3429000" cy="223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endParaRPr lang="en-US" altLang="en-US" smtClean="0">
              <a:solidFill>
                <a:prstClr val="black"/>
              </a:solidFill>
              <a:cs typeface="+mn-cs"/>
            </a:endParaRPr>
          </a:p>
        </p:txBody>
      </p:sp>
      <p:sp>
        <p:nvSpPr>
          <p:cNvPr id="8198" name="TextBox 7"/>
          <p:cNvSpPr txBox="1">
            <a:spLocks noChangeArrowheads="1"/>
          </p:cNvSpPr>
          <p:nvPr/>
        </p:nvSpPr>
        <p:spPr bwMode="auto">
          <a:xfrm>
            <a:off x="457200" y="8382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2400" smtClean="0">
                <a:solidFill>
                  <a:prstClr val="black"/>
                </a:solidFill>
                <a:cs typeface="+mn-cs"/>
              </a:rPr>
              <a:t>‘PRECISION’ is a computed statistical quantity to the source of the measurement.   More measurements averaged = improved precision of the final coordinate.</a:t>
            </a:r>
          </a:p>
          <a:p>
            <a:pPr eaLnBrk="1" hangingPunct="1"/>
            <a:r>
              <a:rPr lang="en-US" altLang="en-US" sz="2400" b="1" smtClean="0">
                <a:solidFill>
                  <a:prstClr val="black"/>
                </a:solidFill>
                <a:cs typeface="+mn-cs"/>
              </a:rPr>
              <a:t>	</a:t>
            </a:r>
            <a:endParaRPr lang="en-US" altLang="en-US" sz="2400" b="1" smtClean="0">
              <a:solidFill>
                <a:srgbClr val="C00000"/>
              </a:solidFill>
              <a:cs typeface="+mn-cs"/>
            </a:endParaRP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0888"/>
            <a:ext cx="6019800"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3450" y="4495800"/>
            <a:ext cx="31305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18"/>
          <p:cNvSpPr txBox="1">
            <a:spLocks noChangeArrowheads="1"/>
          </p:cNvSpPr>
          <p:nvPr/>
        </p:nvSpPr>
        <p:spPr bwMode="auto">
          <a:xfrm>
            <a:off x="6019800" y="2819400"/>
            <a:ext cx="312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b="1" u="sng" smtClean="0">
                <a:solidFill>
                  <a:srgbClr val="C00000"/>
                </a:solidFill>
                <a:cs typeface="+mn-cs"/>
              </a:rPr>
              <a:t>RTN testing on a MARK</a:t>
            </a:r>
            <a:r>
              <a:rPr lang="en-US" altLang="en-US" b="1" smtClean="0">
                <a:solidFill>
                  <a:srgbClr val="C00000"/>
                </a:solidFill>
                <a:cs typeface="+mn-cs"/>
              </a:rPr>
              <a:t>: </a:t>
            </a:r>
          </a:p>
          <a:p>
            <a:pPr eaLnBrk="1" hangingPunct="1"/>
            <a:r>
              <a:rPr lang="en-US" altLang="en-US" b="1" smtClean="0">
                <a:solidFill>
                  <a:srgbClr val="C00000"/>
                </a:solidFill>
                <a:cs typeface="+mn-cs"/>
              </a:rPr>
              <a:t>-10 occupations at each interval in rotation for similar #SV and GDOP. </a:t>
            </a:r>
          </a:p>
        </p:txBody>
      </p:sp>
      <p:sp>
        <p:nvSpPr>
          <p:cNvPr id="8202" name="TextBox 10"/>
          <p:cNvSpPr txBox="1">
            <a:spLocks noChangeArrowheads="1"/>
          </p:cNvSpPr>
          <p:nvPr/>
        </p:nvSpPr>
        <p:spPr bwMode="auto">
          <a:xfrm>
            <a:off x="6096000" y="62484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mtClean="0">
                <a:solidFill>
                  <a:prstClr val="black"/>
                </a:solidFill>
                <a:cs typeface="+mn-cs"/>
              </a:rPr>
              <a:t>480s horiz. RMSE = 0.003 m</a:t>
            </a:r>
          </a:p>
          <a:p>
            <a:pPr eaLnBrk="1" hangingPunct="1"/>
            <a:r>
              <a:rPr lang="en-US" altLang="en-US" smtClean="0">
                <a:solidFill>
                  <a:prstClr val="black"/>
                </a:solidFill>
                <a:cs typeface="+mn-cs"/>
              </a:rPr>
              <a:t>480s vert.   RMSE = 0.009 m</a:t>
            </a:r>
          </a:p>
        </p:txBody>
      </p:sp>
      <p:cxnSp>
        <p:nvCxnSpPr>
          <p:cNvPr id="22" name="Straight Arrow Connector 21"/>
          <p:cNvCxnSpPr/>
          <p:nvPr/>
        </p:nvCxnSpPr>
        <p:spPr>
          <a:xfrm flipH="1">
            <a:off x="2895600" y="4419600"/>
            <a:ext cx="518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077200" y="4419600"/>
            <a:ext cx="15240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79848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228600"/>
            <a:ext cx="8229600" cy="1143000"/>
          </a:xfrm>
        </p:spPr>
        <p:txBody>
          <a:bodyPr/>
          <a:lstStyle/>
          <a:p>
            <a:r>
              <a:rPr lang="en-US" altLang="en-US" sz="3600" b="1" smtClean="0">
                <a:latin typeface="Times New Roman" pitchFamily="18" charset="0"/>
                <a:cs typeface="Times New Roman" pitchFamily="18" charset="0"/>
              </a:rPr>
              <a:t>What is Accuracy (Truth)</a:t>
            </a:r>
          </a:p>
        </p:txBody>
      </p:sp>
      <p:sp>
        <p:nvSpPr>
          <p:cNvPr id="9219" name="TextBox 3"/>
          <p:cNvSpPr txBox="1">
            <a:spLocks noChangeArrowheads="1"/>
          </p:cNvSpPr>
          <p:nvPr/>
        </p:nvSpPr>
        <p:spPr bwMode="auto">
          <a:xfrm>
            <a:off x="0" y="12192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2400" b="1" smtClean="0">
                <a:solidFill>
                  <a:prstClr val="black"/>
                </a:solidFill>
                <a:cs typeface="+mn-cs"/>
              </a:rPr>
              <a:t>‘ACCURACY’ is a computed statistical quantity to the realization of the datum - </a:t>
            </a:r>
            <a:r>
              <a:rPr lang="en-US" altLang="en-US" sz="2400" smtClean="0">
                <a:solidFill>
                  <a:srgbClr val="C00000"/>
                </a:solidFill>
                <a:cs typeface="+mn-cs"/>
              </a:rPr>
              <a:t>Alignment of the RTN to the NSRS shows accuracy (typically by some method  of  post processing static observations of the RTN stations constrained by CORS coordinates)</a:t>
            </a:r>
          </a:p>
        </p:txBody>
      </p:sp>
      <p:sp>
        <p:nvSpPr>
          <p:cNvPr id="9220" name="Rectangle 5"/>
          <p:cNvSpPr>
            <a:spLocks noChangeArrowheads="1"/>
          </p:cNvSpPr>
          <p:nvPr/>
        </p:nvSpPr>
        <p:spPr bwMode="auto">
          <a:xfrm>
            <a:off x="0" y="6211888"/>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US" altLang="en-US" smtClean="0">
                <a:solidFill>
                  <a:prstClr val="black"/>
                </a:solidFill>
                <a:cs typeface="+mn-cs"/>
                <a:hlinkClick r:id="rId3"/>
              </a:rPr>
              <a:t>http://www.geodesy.noaa.gov/PUBS_LIB/NGS.RTN.Public.v2.0.pdf</a:t>
            </a:r>
            <a:endParaRPr lang="en-US" altLang="en-US" smtClean="0">
              <a:solidFill>
                <a:prstClr val="black"/>
              </a:solidFill>
              <a:cs typeface="+mn-cs"/>
            </a:endParaRPr>
          </a:p>
        </p:txBody>
      </p:sp>
      <p:pic>
        <p:nvPicPr>
          <p:cNvPr id="9221" name="Picture 2" descr="C:\Users\Mark Armstrong\AppData\Local\Microsoft\Windows\Temporary Internet Files\Content.IE5\W7YS8CQ3\MC900434411[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81000"/>
            <a:ext cx="838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4"/>
          <p:cNvSpPr>
            <a:spLocks noChangeArrowheads="1"/>
          </p:cNvSpPr>
          <p:nvPr/>
        </p:nvSpPr>
        <p:spPr bwMode="auto">
          <a:xfrm>
            <a:off x="304800" y="2895600"/>
            <a:ext cx="8839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2400" smtClean="0">
                <a:solidFill>
                  <a:prstClr val="black"/>
                </a:solidFill>
                <a:cs typeface="+mn-cs"/>
              </a:rPr>
              <a:t>Accuracy is a measure of how the positions are aligned to “truth”</a:t>
            </a:r>
          </a:p>
          <a:p>
            <a:pPr eaLnBrk="1" hangingPunct="1"/>
            <a:r>
              <a:rPr lang="en-US" altLang="en-US" sz="2400" smtClean="0">
                <a:solidFill>
                  <a:prstClr val="black"/>
                </a:solidFill>
                <a:cs typeface="+mn-cs"/>
              </a:rPr>
              <a:t>NGS wishes to encourage all RTN’s to provide users with alignment to the NSRS as the representation of truth. </a:t>
            </a:r>
          </a:p>
          <a:p>
            <a:pPr lvl="1" eaLnBrk="1" hangingPunct="1">
              <a:buFont typeface="Arial" charset="0"/>
              <a:buChar char="•"/>
            </a:pPr>
            <a:r>
              <a:rPr lang="en-US" altLang="en-US" sz="2400" smtClean="0">
                <a:solidFill>
                  <a:prstClr val="black"/>
                </a:solidFill>
                <a:cs typeface="+mn-cs"/>
              </a:rPr>
              <a:t>	NAD 83 (horizontal and ellipsoid height)</a:t>
            </a:r>
          </a:p>
          <a:p>
            <a:pPr lvl="1" eaLnBrk="1" hangingPunct="1">
              <a:buFont typeface="Arial" charset="0"/>
              <a:buChar char="•"/>
            </a:pPr>
            <a:r>
              <a:rPr lang="en-US" altLang="en-US" sz="2400" smtClean="0">
                <a:solidFill>
                  <a:prstClr val="black"/>
                </a:solidFill>
                <a:cs typeface="+mn-cs"/>
              </a:rPr>
              <a:t>	NAVD 88 (orthometric height)</a:t>
            </a:r>
          </a:p>
          <a:p>
            <a:pPr eaLnBrk="1" hangingPunct="1"/>
            <a:endParaRPr lang="en-US" altLang="en-US" sz="2400" b="1" smtClean="0">
              <a:solidFill>
                <a:srgbClr val="C00000"/>
              </a:solidFill>
              <a:cs typeface="+mn-cs"/>
            </a:endParaRPr>
          </a:p>
          <a:p>
            <a:pPr eaLnBrk="1" hangingPunct="1"/>
            <a:r>
              <a:rPr lang="en-US" altLang="en-US" sz="2400" b="1" smtClean="0">
                <a:solidFill>
                  <a:srgbClr val="C00000"/>
                </a:solidFill>
                <a:cs typeface="+mn-cs"/>
              </a:rPr>
              <a:t>Initial NGS guidelines support this alignment to the NSRS as: within 2 cm latitude and longitude, and within 4 cm ellipsoid height (95% confidence) using the CORS network weighted as truth. </a:t>
            </a:r>
          </a:p>
        </p:txBody>
      </p:sp>
    </p:spTree>
    <p:extLst>
      <p:ext uri="{BB962C8B-B14F-4D97-AF65-F5344CB8AC3E}">
        <p14:creationId xmlns:p14="http://schemas.microsoft.com/office/powerpoint/2010/main" val="170993264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04800"/>
            <a:ext cx="9144000" cy="1143000"/>
          </a:xfrm>
        </p:spPr>
        <p:txBody>
          <a:bodyPr/>
          <a:lstStyle/>
          <a:p>
            <a:r>
              <a:rPr lang="en-US" altLang="en-US" sz="3600" b="1" smtClean="0">
                <a:latin typeface="Times New Roman" pitchFamily="18" charset="0"/>
                <a:cs typeface="Times New Roman" pitchFamily="18" charset="0"/>
              </a:rPr>
              <a:t>Field Test RTN Correctors</a:t>
            </a:r>
            <a:br>
              <a:rPr lang="en-US" altLang="en-US" sz="3600" b="1" smtClean="0">
                <a:latin typeface="Times New Roman" pitchFamily="18" charset="0"/>
                <a:cs typeface="Times New Roman" pitchFamily="18" charset="0"/>
              </a:rPr>
            </a:br>
            <a:r>
              <a:rPr lang="en-US" altLang="en-US" sz="3600" b="1" smtClean="0">
                <a:latin typeface="Times New Roman" pitchFamily="18" charset="0"/>
                <a:cs typeface="Times New Roman" pitchFamily="18" charset="0"/>
              </a:rPr>
              <a:t> Horiz. Precision vs. Accuracy</a:t>
            </a:r>
          </a:p>
        </p:txBody>
      </p:sp>
      <p:sp>
        <p:nvSpPr>
          <p:cNvPr id="10243" name="AutoShape 2" descr="http://www.designworldonline.com/uploads/ImageGallery/2Accuracy_and_Precision_graphic_FINAL.gif"/>
          <p:cNvSpPr>
            <a:spLocks noChangeAspect="1" noChangeArrowheads="1"/>
          </p:cNvSpPr>
          <p:nvPr/>
        </p:nvSpPr>
        <p:spPr bwMode="auto">
          <a:xfrm>
            <a:off x="155575" y="-1074738"/>
            <a:ext cx="3429000" cy="223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endParaRPr lang="en-US" altLang="en-US" smtClean="0">
              <a:solidFill>
                <a:prstClr val="black"/>
              </a:solidFill>
              <a:cs typeface="+mn-cs"/>
            </a:endParaRPr>
          </a:p>
        </p:txBody>
      </p:sp>
      <p:sp>
        <p:nvSpPr>
          <p:cNvPr id="10244" name="AutoShape 4" descr="http://www.designworldonline.com/uploads/ImageGallery/2Accuracy_and_Precision_graphic_FINAL.gif"/>
          <p:cNvSpPr>
            <a:spLocks noChangeAspect="1" noChangeArrowheads="1"/>
          </p:cNvSpPr>
          <p:nvPr/>
        </p:nvSpPr>
        <p:spPr bwMode="auto">
          <a:xfrm>
            <a:off x="155575" y="-1074738"/>
            <a:ext cx="3429000" cy="223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endParaRPr lang="en-US" altLang="en-US" smtClean="0">
              <a:solidFill>
                <a:prstClr val="black"/>
              </a:solidFill>
              <a:cs typeface="+mn-cs"/>
            </a:endParaRPr>
          </a:p>
        </p:txBody>
      </p:sp>
      <p:sp>
        <p:nvSpPr>
          <p:cNvPr id="10245" name="AutoShape 6" descr="http://www.designworldonline.com/uploads/ImageGallery/2Accuracy_and_Precision_graphic_FINAL.gif"/>
          <p:cNvSpPr>
            <a:spLocks noChangeAspect="1" noChangeArrowheads="1"/>
          </p:cNvSpPr>
          <p:nvPr/>
        </p:nvSpPr>
        <p:spPr bwMode="auto">
          <a:xfrm>
            <a:off x="155575" y="-1074738"/>
            <a:ext cx="3429000" cy="223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endParaRPr lang="en-US" altLang="en-US" smtClean="0">
              <a:solidFill>
                <a:prstClr val="black"/>
              </a:solidFill>
              <a:cs typeface="+mn-cs"/>
            </a:endParaRPr>
          </a:p>
        </p:txBody>
      </p:sp>
      <p:sp>
        <p:nvSpPr>
          <p:cNvPr id="10246" name="TextBox 10"/>
          <p:cNvSpPr txBox="1">
            <a:spLocks noChangeArrowheads="1"/>
          </p:cNvSpPr>
          <p:nvPr/>
        </p:nvSpPr>
        <p:spPr bwMode="auto">
          <a:xfrm>
            <a:off x="6477000" y="2514600"/>
            <a:ext cx="2743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Tx/>
              <a:buAutoNum type="arabicPeriod"/>
            </a:pPr>
            <a:r>
              <a:rPr lang="en-US" altLang="en-US" b="1" smtClean="0">
                <a:solidFill>
                  <a:srgbClr val="C00000"/>
                </a:solidFill>
                <a:cs typeface="+mn-cs"/>
              </a:rPr>
              <a:t>Meets the project survey specification -  horizontal component 2cm @ 95% conf. accuracy guidelines.</a:t>
            </a:r>
          </a:p>
          <a:p>
            <a:pPr eaLnBrk="1" hangingPunct="1">
              <a:buFontTx/>
              <a:buAutoNum type="arabicPeriod"/>
            </a:pPr>
            <a:endParaRPr lang="en-US" altLang="en-US" b="1" smtClean="0">
              <a:solidFill>
                <a:srgbClr val="C00000"/>
              </a:solidFill>
              <a:cs typeface="+mn-cs"/>
            </a:endParaRPr>
          </a:p>
          <a:p>
            <a:pPr eaLnBrk="1" hangingPunct="1">
              <a:buFontTx/>
              <a:buAutoNum type="arabicPeriod"/>
            </a:pPr>
            <a:r>
              <a:rPr lang="en-US" altLang="en-US" b="1" smtClean="0">
                <a:solidFill>
                  <a:srgbClr val="C00000"/>
                </a:solidFill>
                <a:cs typeface="+mn-cs"/>
              </a:rPr>
              <a:t>Meets the receiver specification @ 95% conf.</a:t>
            </a:r>
          </a:p>
          <a:p>
            <a:pPr eaLnBrk="1" hangingPunct="1">
              <a:buFontTx/>
              <a:buAutoNum type="arabicPeriod"/>
            </a:pPr>
            <a:endParaRPr lang="en-US" altLang="en-US" b="1" smtClean="0">
              <a:solidFill>
                <a:srgbClr val="C00000"/>
              </a:solidFill>
              <a:cs typeface="+mn-cs"/>
            </a:endParaRPr>
          </a:p>
          <a:p>
            <a:pPr eaLnBrk="1" hangingPunct="1">
              <a:buFontTx/>
              <a:buAutoNum type="arabicPeriod"/>
            </a:pPr>
            <a:r>
              <a:rPr lang="en-US" altLang="en-US" b="1" smtClean="0">
                <a:solidFill>
                  <a:srgbClr val="C00000"/>
                </a:solidFill>
                <a:cs typeface="+mn-cs"/>
              </a:rPr>
              <a:t>Different datasets may yield different results. </a:t>
            </a:r>
          </a:p>
        </p:txBody>
      </p:sp>
      <p:sp>
        <p:nvSpPr>
          <p:cNvPr id="10247" name="TextBox 14"/>
          <p:cNvSpPr txBox="1">
            <a:spLocks noChangeArrowheads="1"/>
          </p:cNvSpPr>
          <p:nvPr/>
        </p:nvSpPr>
        <p:spPr bwMode="auto">
          <a:xfrm>
            <a:off x="6705600" y="1524000"/>
            <a:ext cx="213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US" altLang="en-US" sz="2400" b="1" smtClean="0">
                <a:solidFill>
                  <a:srgbClr val="C00000"/>
                </a:solidFill>
                <a:cs typeface="+mn-cs"/>
              </a:rPr>
              <a:t>Some Conclusions</a:t>
            </a:r>
          </a:p>
        </p:txBody>
      </p:sp>
      <p:pic>
        <p:nvPicPr>
          <p:cNvPr id="10248" name="Picture 9" descr="p vs 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65532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5594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GCS.JULY2008">
  <a:themeElements>
    <a:clrScheme name="FGCS.JULY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GCS.JULY20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5875" cap="flat" cmpd="sng" algn="ctr">
          <a:solidFill>
            <a:srgbClr val="993366"/>
          </a:solidFill>
          <a:prstDash val="solid"/>
          <a:round/>
          <a:headEnd type="none" w="med" len="med"/>
          <a:tailEnd type="none" w="med" len="med"/>
        </a:ln>
        <a:effectLst>
          <a:outerShdw dist="35921" dir="2700000" algn="ctr" rotWithShape="0">
            <a:srgbClr val="80808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solidFill>
        <a:ln w="15875" cap="flat" cmpd="sng" algn="ctr">
          <a:solidFill>
            <a:srgbClr val="993366"/>
          </a:solidFill>
          <a:prstDash val="solid"/>
          <a:round/>
          <a:headEnd type="none" w="med" len="med"/>
          <a:tailEnd type="none" w="med" len="med"/>
        </a:ln>
        <a:effectLst>
          <a:outerShdw dist="35921" dir="2700000" algn="ctr" rotWithShape="0">
            <a:srgbClr val="80808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FGCS.JULY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GCS.JULY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GCS.JULY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GCS.JULY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GCS.JULY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GCS.JULY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GCS.JULY20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GCS.JULY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GCS.JULY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GCS.JULY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GCS.JULY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GCS.JULY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GCS.JULY2008">
  <a:themeElements>
    <a:clrScheme name="FGCS.JULY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GCS.JULY20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5875" cap="flat" cmpd="sng" algn="ctr">
          <a:solidFill>
            <a:srgbClr val="993366"/>
          </a:solidFill>
          <a:prstDash val="solid"/>
          <a:round/>
          <a:headEnd type="none" w="med" len="med"/>
          <a:tailEnd type="none" w="med" len="med"/>
        </a:ln>
        <a:effectLst>
          <a:outerShdw dist="35921" dir="2700000" algn="ctr" rotWithShape="0">
            <a:srgbClr val="80808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solidFill>
        <a:ln w="15875" cap="flat" cmpd="sng" algn="ctr">
          <a:solidFill>
            <a:srgbClr val="993366"/>
          </a:solidFill>
          <a:prstDash val="solid"/>
          <a:round/>
          <a:headEnd type="none" w="med" len="med"/>
          <a:tailEnd type="none" w="med" len="med"/>
        </a:ln>
        <a:effectLst>
          <a:outerShdw dist="35921" dir="2700000" algn="ctr" rotWithShape="0">
            <a:srgbClr val="80808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FGCS.JULY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GCS.JULY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GCS.JULY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GCS.JULY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GCS.JULY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GCS.JULY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GCS.JULY20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GCS.JULY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GCS.JULY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GCS.JULY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GCS.JULY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GCS.JULY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4.xml><?xml version="1.0" encoding="utf-8"?>
<a:theme xmlns:a="http://schemas.openxmlformats.org/drawingml/2006/main" name="2_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FGCS.JULY2008">
  <a:themeElements>
    <a:clrScheme name="FGCS.JULY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GCS.JULY20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5875" cap="flat" cmpd="sng" algn="ctr">
          <a:solidFill>
            <a:srgbClr val="993366"/>
          </a:solidFill>
          <a:prstDash val="solid"/>
          <a:round/>
          <a:headEnd type="none" w="med" len="med"/>
          <a:tailEnd type="none" w="med" len="med"/>
        </a:ln>
        <a:effectLst>
          <a:outerShdw dist="35921" dir="2700000" algn="ctr" rotWithShape="0">
            <a:srgbClr val="80808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solidFill>
        <a:ln w="15875" cap="flat" cmpd="sng" algn="ctr">
          <a:solidFill>
            <a:srgbClr val="993366"/>
          </a:solidFill>
          <a:prstDash val="solid"/>
          <a:round/>
          <a:headEnd type="none" w="med" len="med"/>
          <a:tailEnd type="none" w="med" len="med"/>
        </a:ln>
        <a:effectLst>
          <a:outerShdw dist="35921" dir="2700000" algn="ctr" rotWithShape="0">
            <a:srgbClr val="80808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FGCS.JULY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GCS.JULY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GCS.JULY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GCS.JULY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GCS.JULY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GCS.JULY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GCS.JULY20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GCS.JULY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GCS.JULY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GCS.JULY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GCS.JULY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GCS.JULY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Override1.xml><?xml version="1.0" encoding="utf-8"?>
<a:themeOverride xmlns:a="http://schemas.openxmlformats.org/drawingml/2006/main">
  <a:clrScheme name="FGCS.JULY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GCS.JULY20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NGS PowerPoint Template-geodesy.noaa.gov</Template>
  <TotalTime>4945</TotalTime>
  <Words>3500</Words>
  <Application>Microsoft Office PowerPoint</Application>
  <PresentationFormat>On-screen Show (4:3)</PresentationFormat>
  <Paragraphs>390</Paragraphs>
  <Slides>41</Slides>
  <Notes>11</Notes>
  <HiddenSlides>0</HiddenSlides>
  <MMClips>0</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41</vt:i4>
      </vt:variant>
    </vt:vector>
  </HeadingPairs>
  <TitlesOfParts>
    <vt:vector size="52" baseType="lpstr">
      <vt:lpstr>FGCS.JULY2008</vt:lpstr>
      <vt:lpstr>1_FGCS.JULY2008</vt:lpstr>
      <vt:lpstr>1_NGS PowerPoint Template-geodesy.noaa.gov</vt:lpstr>
      <vt:lpstr>2_NGS PowerPoint Template-geodesy.noaa.gov</vt:lpstr>
      <vt:lpstr>NGS PowerPoint Template-geodesy.noaa.gov</vt:lpstr>
      <vt:lpstr>3_NGS PowerPoint Template-geodesy.noaa.gov</vt:lpstr>
      <vt:lpstr>2_FGCS.JULY2008</vt:lpstr>
      <vt:lpstr>4_NGS PowerPoint Template-geodesy.noaa.gov</vt:lpstr>
      <vt:lpstr>5_NGS PowerPoint Template-geodesy.noaa.gov</vt:lpstr>
      <vt:lpstr>Worksheet</vt:lpstr>
      <vt:lpstr>Chart</vt:lpstr>
      <vt:lpstr>PowerPoint Presentation</vt:lpstr>
      <vt:lpstr>PowerPoint Presentation</vt:lpstr>
      <vt:lpstr>IONO, TROPO, ORBIT CONTRIBUTE TO PPM ERROR</vt:lpstr>
      <vt:lpstr>Precision vs. Accuracy measurement from RTN correctors</vt:lpstr>
      <vt:lpstr>GNSS Errors and bias while observing a mark - to some degree always present and ever changing</vt:lpstr>
      <vt:lpstr>RTN Measurement Precision</vt:lpstr>
      <vt:lpstr>RTN Precision Measurement Field Testing </vt:lpstr>
      <vt:lpstr>What is Accuracy (Truth)</vt:lpstr>
      <vt:lpstr>Field Test RTN Correctors  Horiz. Precision vs. Accuracy</vt:lpstr>
      <vt:lpstr>Field Test  Vert. Precision vs. Accuracy</vt:lpstr>
      <vt:lpstr>Real Time Networks</vt:lpstr>
      <vt:lpstr>SmartNet (Leica)</vt:lpstr>
      <vt:lpstr>KeyNet GPS (Keystone Precision)</vt:lpstr>
      <vt:lpstr>TopNet (Topcon)</vt:lpstr>
      <vt:lpstr>Boyd Instrument</vt:lpstr>
      <vt:lpstr>BIG PICTURE ISSUES IN RT POSITIONING</vt:lpstr>
      <vt:lpstr>GPS AND GLN</vt:lpstr>
      <vt:lpstr>SOME RT FIELD CONSIDERATIONS</vt:lpstr>
      <vt:lpstr>GNSS TO ANY DATUM</vt:lpstr>
      <vt:lpstr>BEST METHODS FROM THE GUIDELINES: THE 7 “C’s”</vt:lpstr>
      <vt:lpstr>FROM NGS SINGLE BASE GUIDELINES CHAPTER 5 - FIELD PROCEDURES, AND “USERS” CHAPTER OF RTN GUIDELINES:   RT = single base, either active or passive B = Both Single base and RTN</vt:lpstr>
      <vt:lpstr>PowerPoint Presentation</vt:lpstr>
      <vt:lpstr>PowerPoint Presentation</vt:lpstr>
      <vt:lpstr>PowerPoint Presentation</vt:lpstr>
      <vt:lpstr>Dilution Of Precision - DOP</vt:lpstr>
      <vt:lpstr>PowerPoint Presentation</vt:lpstr>
      <vt:lpstr>RT DERIVED ORTHO HEIGHTS - LOCALIZE OR NOT?</vt:lpstr>
      <vt:lpstr>ELLIPSOID, GEOID &amp; ORTHO HEIGHTS</vt:lpstr>
      <vt:lpstr>Which Geoid for Which NAD 83?</vt:lpstr>
      <vt:lpstr>PowerPoint Presentation</vt:lpstr>
      <vt:lpstr>PowerPoint Presentation</vt:lpstr>
      <vt:lpstr>PowerPoint Presentation</vt:lpstr>
      <vt:lpstr>PowerPoint Presentation</vt:lpstr>
      <vt:lpstr>DRAFT GUIDELINES- 95% CONFIDENCE</vt:lpstr>
      <vt:lpstr>Precision/Accuracy</vt:lpstr>
      <vt:lpstr>Example of a “bad” initialization</vt:lpstr>
      <vt:lpstr>PowerPoint Presentation</vt:lpstr>
      <vt:lpstr> QUICK FIELD SUMMARY:  </vt:lpstr>
      <vt:lpstr>METADATA !</vt:lpstr>
      <vt:lpstr>THE QUICK SUMMARY BOILED DOWN: FOUR CARDINAL RULES FOR RT POSITIONING</vt:lpstr>
      <vt:lpstr>RTK Observation Procedures</vt:lpstr>
    </vt:vector>
  </TitlesOfParts>
  <Company>NOS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dmartin</dc:creator>
  <cp:lastModifiedBy>Dan Martin</cp:lastModifiedBy>
  <cp:revision>100</cp:revision>
  <dcterms:created xsi:type="dcterms:W3CDTF">2011-05-11T11:32:13Z</dcterms:created>
  <dcterms:modified xsi:type="dcterms:W3CDTF">2016-01-15T19:53:11Z</dcterms:modified>
</cp:coreProperties>
</file>