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45"/>
  </p:notesMasterIdLst>
  <p:sldIdLst>
    <p:sldId id="256" r:id="rId3"/>
    <p:sldId id="257" r:id="rId4"/>
    <p:sldId id="259" r:id="rId5"/>
    <p:sldId id="258" r:id="rId6"/>
    <p:sldId id="285" r:id="rId7"/>
    <p:sldId id="290" r:id="rId8"/>
    <p:sldId id="304" r:id="rId9"/>
    <p:sldId id="305" r:id="rId10"/>
    <p:sldId id="306" r:id="rId11"/>
    <p:sldId id="307" r:id="rId12"/>
    <p:sldId id="295" r:id="rId13"/>
    <p:sldId id="261" r:id="rId14"/>
    <p:sldId id="322" r:id="rId15"/>
    <p:sldId id="263" r:id="rId16"/>
    <p:sldId id="287" r:id="rId17"/>
    <p:sldId id="323" r:id="rId18"/>
    <p:sldId id="264" r:id="rId19"/>
    <p:sldId id="265" r:id="rId20"/>
    <p:sldId id="267" r:id="rId21"/>
    <p:sldId id="266" r:id="rId22"/>
    <p:sldId id="296" r:id="rId23"/>
    <p:sldId id="308" r:id="rId24"/>
    <p:sldId id="309" r:id="rId25"/>
    <p:sldId id="310" r:id="rId26"/>
    <p:sldId id="312" r:id="rId27"/>
    <p:sldId id="301" r:id="rId28"/>
    <p:sldId id="302" r:id="rId29"/>
    <p:sldId id="314" r:id="rId30"/>
    <p:sldId id="315" r:id="rId31"/>
    <p:sldId id="317" r:id="rId32"/>
    <p:sldId id="303" r:id="rId33"/>
    <p:sldId id="320" r:id="rId34"/>
    <p:sldId id="321" r:id="rId35"/>
    <p:sldId id="278" r:id="rId36"/>
    <p:sldId id="298" r:id="rId37"/>
    <p:sldId id="297" r:id="rId38"/>
    <p:sldId id="299" r:id="rId39"/>
    <p:sldId id="319" r:id="rId40"/>
    <p:sldId id="318" r:id="rId41"/>
    <p:sldId id="280" r:id="rId42"/>
    <p:sldId id="300" r:id="rId43"/>
    <p:sldId id="311" r:id="rId4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710" autoAdjust="0"/>
  </p:normalViewPr>
  <p:slideViewPr>
    <p:cSldViewPr>
      <p:cViewPr varScale="1">
        <p:scale>
          <a:sx n="82" d="100"/>
          <a:sy n="82" d="100"/>
        </p:scale>
        <p:origin x="-1056" y="-78"/>
      </p:cViewPr>
      <p:guideLst>
        <p:guide orient="horz" pos="2160"/>
        <p:guide pos="2880"/>
      </p:guideLst>
    </p:cSldViewPr>
  </p:slideViewPr>
  <p:notesTextViewPr>
    <p:cViewPr>
      <p:scale>
        <a:sx n="100" d="100"/>
        <a:sy n="100" d="100"/>
      </p:scale>
      <p:origin x="0" y="0"/>
    </p:cViewPr>
  </p:notesTextViewPr>
  <p:notesViewPr>
    <p:cSldViewPr>
      <p:cViewPr varScale="1">
        <p:scale>
          <a:sx n="83" d="100"/>
          <a:sy n="83" d="100"/>
        </p:scale>
        <p:origin x="-1992"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6365CF2-E0D3-4FAE-93F4-FDDC456B71F2}" type="datetimeFigureOut">
              <a:rPr lang="en-US"/>
              <a:pPr>
                <a:defRPr/>
              </a:pPr>
              <a:t>7/2/2011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4832FBA-E500-485C-8C7A-DC44FF5D153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FF25C32-BA8F-4D7E-82E1-88247D41F06A}"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Keep in  mind the impact that apparently minor systematic gravity signal had on the geoid (slides 4-5)</a:t>
            </a:r>
          </a:p>
          <a:p>
            <a:pPr eaLnBrk="1" hangingPunct="1">
              <a:spcBef>
                <a:spcPct val="0"/>
              </a:spcBef>
            </a:pPr>
            <a:r>
              <a:rPr lang="en-US" smtClean="0"/>
              <a:t>Note errors in Illinois, Minnesota – these are big enough GRACE/GOCE should help – first click</a:t>
            </a:r>
          </a:p>
          <a:p>
            <a:pPr eaLnBrk="1" hangingPunct="1">
              <a:spcBef>
                <a:spcPct val="0"/>
              </a:spcBef>
            </a:pPr>
            <a:r>
              <a:rPr lang="en-US" smtClean="0"/>
              <a:t>What about smaller features though – second click –features of this scale and magnitude have caused multi-dm errors in the Gulf Coast</a:t>
            </a:r>
          </a:p>
          <a:p>
            <a:pPr eaLnBrk="1" hangingPunct="1">
              <a:spcBef>
                <a:spcPct val="0"/>
              </a:spcBef>
            </a:pPr>
            <a:r>
              <a:rPr lang="en-US" smtClean="0"/>
              <a:t>Keep in mind, these aren’t all the errors – just the ones I expect to find based on data analysis</a:t>
            </a:r>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9DCAB7-FF51-4580-AC19-29E8E47D28BC}" type="slidenum">
              <a:rPr lang="en-US" smtClean="0"/>
              <a:pPr fontAlgn="base">
                <a:spcBef>
                  <a:spcPct val="0"/>
                </a:spcBef>
                <a:spcAft>
                  <a:spcPct val="0"/>
                </a:spcAft>
                <a:defRPr/>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bias from the residuals formed WRT EGM2008 was greater than the SD</a:t>
            </a:r>
          </a:p>
          <a:p>
            <a:pPr eaLnBrk="1" hangingPunct="1">
              <a:spcBef>
                <a:spcPct val="0"/>
              </a:spcBef>
            </a:pPr>
            <a:r>
              <a:rPr lang="en-US" smtClean="0"/>
              <a:t>Again, there are many obvious surveys that GRACE/GOCE would catch – first click</a:t>
            </a:r>
          </a:p>
          <a:p>
            <a:pPr eaLnBrk="1" hangingPunct="1">
              <a:spcBef>
                <a:spcPct val="0"/>
              </a:spcBef>
            </a:pPr>
            <a:r>
              <a:rPr lang="en-US" smtClean="0"/>
              <a:t>… but many smaller ones that would otherwise have been missed leaving significant errors – second click</a:t>
            </a:r>
          </a:p>
          <a:p>
            <a:pPr eaLnBrk="1" hangingPunct="1">
              <a:spcBef>
                <a:spcPct val="0"/>
              </a:spcBef>
            </a:pPr>
            <a:r>
              <a:rPr lang="en-US" smtClean="0"/>
              <a:t>Again, these ar just the ones I expect to find – not necessarily all of those that exist.</a:t>
            </a:r>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CF265F-0618-4D60-85E1-2F10B3C92911}" type="slidenum">
              <a:rPr lang="en-US" smtClean="0"/>
              <a:pPr fontAlgn="base">
                <a:spcBef>
                  <a:spcPct val="0"/>
                </a:spcBef>
                <a:spcAft>
                  <a:spcPct val="0"/>
                </a:spcAft>
                <a:defRPr/>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Visually, this is identical to USGG2003 or even GEOID09.</a:t>
            </a:r>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477672-4EC3-4DA1-928D-3C8C9FEA8AD2}"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C89A37-90A0-4BB3-B18F-A988DF1FA903}" type="slidenum">
              <a:rPr lang="en-US" smtClean="0"/>
              <a:pPr fontAlgn="base">
                <a:spcBef>
                  <a:spcPct val="0"/>
                </a:spcBef>
                <a:spcAft>
                  <a:spcPct val="0"/>
                </a:spcAft>
                <a:defRPr/>
              </a:pPr>
              <a:t>13</a:t>
            </a:fld>
            <a:endParaRPr lang="en-US" smtClean="0"/>
          </a:p>
        </p:txBody>
      </p:sp>
      <p:sp>
        <p:nvSpPr>
          <p:cNvPr id="53251" name="Slide Image Placeholder 1"/>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53252" name="Notes Placeholder 2"/>
          <p:cNvSpPr>
            <a:spLocks noGrp="1"/>
          </p:cNvSpPr>
          <p:nvPr>
            <p:ph type="body" idx="1"/>
          </p:nvPr>
        </p:nvSpPr>
        <p:spPr bwMode="auto">
          <a:noFill/>
        </p:spPr>
        <p:txBody>
          <a:bodyPr wrap="square" lIns="91430" tIns="45715" rIns="91430" bIns="45715" numCol="1" anchor="t" anchorCtr="0" compatLnSpc="1">
            <a:prstTxWarp prst="textNoShape">
              <a:avLst/>
            </a:prstTxWarp>
          </a:bodyPr>
          <a:lstStyle/>
          <a:p>
            <a:pPr eaLnBrk="1" hangingPunct="1">
              <a:spcBef>
                <a:spcPct val="0"/>
              </a:spcBef>
            </a:pPr>
            <a:r>
              <a:rPr lang="en-US" smtClean="0"/>
              <a:t>One difference in USGG2009, was that more points were dropped.</a:t>
            </a:r>
          </a:p>
          <a:p>
            <a:pPr eaLnBrk="1" hangingPunct="1">
              <a:spcBef>
                <a:spcPct val="0"/>
              </a:spcBef>
            </a:pPr>
            <a:r>
              <a:rPr lang="en-US" smtClean="0"/>
              <a:t>Most of these rejected points were in the northern Rockies – hence, the big shift there.</a:t>
            </a:r>
          </a:p>
          <a:p>
            <a:pPr eaLnBrk="1" hangingPunct="1">
              <a:spcBef>
                <a:spcPct val="0"/>
              </a:spcBef>
            </a:pPr>
            <a:r>
              <a:rPr lang="en-US" smtClean="0"/>
              <a:t>Offshore of the East coast and in Hudson Bay, you see the differences caused by shifting altimetric anomaly models (GSFC00.1 to DNSC08).</a:t>
            </a:r>
          </a:p>
        </p:txBody>
      </p:sp>
      <p:sp>
        <p:nvSpPr>
          <p:cNvPr id="5325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0" tIns="45715" rIns="91430" bIns="45715" anchor="b"/>
          <a:lstStyle/>
          <a:p>
            <a:pPr algn="r"/>
            <a:fld id="{18E4B1C8-C01B-4433-86EF-E2998DC126DC}" type="slidenum">
              <a:rPr lang="en-US" sz="1200">
                <a:latin typeface="Calibri" pitchFamily="34" charset="0"/>
              </a:rPr>
              <a:pPr algn="r"/>
              <a:t>13</a:t>
            </a:fld>
            <a:endParaRPr lang="en-US" sz="120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Transition to GEOID09 development.</a:t>
            </a:r>
          </a:p>
          <a:p>
            <a:pPr eaLnBrk="1" hangingPunct="1"/>
            <a:r>
              <a:rPr lang="en-US" smtClean="0"/>
              <a:t>Rehash hybrid geoid development </a:t>
            </a:r>
          </a:p>
          <a:p>
            <a:pPr eaLnBrk="1" hangingPunct="1"/>
            <a:r>
              <a:rPr lang="en-US" smtClean="0"/>
              <a:t> - start from the USGG2009 model</a:t>
            </a:r>
          </a:p>
          <a:p>
            <a:pPr eaLnBrk="1" hangingPunct="1"/>
            <a:r>
              <a:rPr lang="en-US" smtClean="0"/>
              <a:t> - then look at any changes in the GPS-derived ellipsoid heights on leveled bench marks (GPSBM’s).</a:t>
            </a:r>
          </a:p>
        </p:txBody>
      </p:sp>
      <p:sp>
        <p:nvSpPr>
          <p:cNvPr id="4" name="Slide Number Placeholder 3"/>
          <p:cNvSpPr>
            <a:spLocks noGrp="1"/>
          </p:cNvSpPr>
          <p:nvPr>
            <p:ph type="sldNum" sz="quarter" idx="5"/>
          </p:nvPr>
        </p:nvSpPr>
        <p:spPr/>
        <p:txBody>
          <a:bodyPr/>
          <a:lstStyle/>
          <a:p>
            <a:pPr>
              <a:defRPr/>
            </a:pPr>
            <a:fld id="{2962D410-CB15-4797-92F6-EC6151BDF9C4}"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ABBB84E-5451-45B5-AB4B-6BF373EE7A3B}" type="slidenum">
              <a:rPr lang="en-US"/>
              <a:pPr>
                <a:defRPr/>
              </a:pPr>
              <a:t>15</a:t>
            </a:fld>
            <a:endParaRPr lang="en-US"/>
          </a:p>
        </p:txBody>
      </p:sp>
      <p:sp>
        <p:nvSpPr>
          <p:cNvPr id="62467" name="Rectangle 2"/>
          <p:cNvSpPr>
            <a:spLocks noGrp="1" noRot="1" noChangeAspect="1" noChangeArrowheads="1" noTextEdit="1"/>
          </p:cNvSpPr>
          <p:nvPr>
            <p:ph type="sldImg"/>
          </p:nvPr>
        </p:nvSpPr>
        <p:spPr bwMode="auto">
          <a:xfrm>
            <a:off x="1203325" y="730250"/>
            <a:ext cx="4451350" cy="3340100"/>
          </a:xfrm>
          <a:noFill/>
          <a:ln>
            <a:solidFill>
              <a:srgbClr val="000000"/>
            </a:solidFill>
            <a:miter lim="800000"/>
            <a:headEnd/>
            <a:tailEnd/>
          </a:ln>
        </p:spPr>
      </p:sp>
      <p:sp>
        <p:nvSpPr>
          <p:cNvPr id="62468" name="Rectangle 3"/>
          <p:cNvSpPr>
            <a:spLocks noGrp="1" noChangeArrowheads="1"/>
          </p:cNvSpPr>
          <p:nvPr>
            <p:ph type="body" idx="1"/>
          </p:nvPr>
        </p:nvSpPr>
        <p:spPr bwMode="auto">
          <a:xfrm>
            <a:off x="915988" y="4341813"/>
            <a:ext cx="5026025" cy="4114800"/>
          </a:xfrm>
          <a:noFill/>
        </p:spPr>
        <p:txBody>
          <a:bodyPr wrap="square" lIns="89982" tIns="44990" rIns="89982" bIns="44990" numCol="1" anchor="t" anchorCtr="0" compatLnSpc="1">
            <a:prstTxWarp prst="textNoShape">
              <a:avLst/>
            </a:prstTxWarp>
          </a:bodyPr>
          <a:lstStyle/>
          <a:p>
            <a:pPr>
              <a:lnSpc>
                <a:spcPct val="80000"/>
              </a:lnSpc>
              <a:spcBef>
                <a:spcPct val="0"/>
              </a:spcBef>
              <a:buFontTx/>
              <a:buChar char="•"/>
            </a:pPr>
            <a:r>
              <a:rPr lang="en-US" smtClean="0"/>
              <a:t>to transform from the NGS gravimetric geoid to NAVD 88 is more complicated</a:t>
            </a:r>
          </a:p>
          <a:p>
            <a:pPr>
              <a:lnSpc>
                <a:spcPct val="80000"/>
              </a:lnSpc>
              <a:spcBef>
                <a:spcPct val="0"/>
              </a:spcBef>
              <a:buFontTx/>
              <a:buChar char="•"/>
            </a:pPr>
            <a:r>
              <a:rPr lang="en-GB" smtClean="0"/>
              <a:t>Gravimetric geoid is from derived from gravity measurements</a:t>
            </a:r>
          </a:p>
          <a:p>
            <a:pPr>
              <a:lnSpc>
                <a:spcPct val="80000"/>
              </a:lnSpc>
              <a:spcBef>
                <a:spcPct val="0"/>
              </a:spcBef>
              <a:buFontTx/>
              <a:buChar char="•"/>
            </a:pPr>
            <a:r>
              <a:rPr lang="en-GB" smtClean="0"/>
              <a:t>NAVD 88 bench marks are adjusted using a sea level height at Point au Pere (Father Point) in Rimouski, Canada</a:t>
            </a:r>
          </a:p>
          <a:p>
            <a:pPr>
              <a:lnSpc>
                <a:spcPct val="80000"/>
              </a:lnSpc>
              <a:spcBef>
                <a:spcPct val="0"/>
              </a:spcBef>
              <a:buFontTx/>
              <a:buChar char="•"/>
            </a:pPr>
            <a:r>
              <a:rPr lang="en-GB" smtClean="0"/>
              <a:t>There is going to be a slight difference between the two.   If we want to use geoid to compute NAVD 88 heights, it must be consistent with the NAVD 88</a:t>
            </a:r>
          </a:p>
          <a:p>
            <a:pPr>
              <a:lnSpc>
                <a:spcPct val="80000"/>
              </a:lnSpc>
              <a:spcBef>
                <a:spcPct val="0"/>
              </a:spcBef>
              <a:buFontTx/>
              <a:buChar char="-"/>
            </a:pPr>
            <a:r>
              <a:rPr lang="en-GB" smtClean="0"/>
              <a:t>Therefore we “bias” the geoid to be consistent with the NAVD 88 using high accuracy GPS on NAVD 88 bench marks.</a:t>
            </a:r>
          </a:p>
          <a:p>
            <a:pPr>
              <a:lnSpc>
                <a:spcPct val="80000"/>
              </a:lnSpc>
              <a:spcBef>
                <a:spcPct val="0"/>
              </a:spcBef>
              <a:buFontTx/>
              <a:buChar char="-"/>
            </a:pPr>
            <a:r>
              <a:rPr lang="en-GB" smtClean="0"/>
              <a:t>Use Least Squares Collocation to determine the systematic components while allowing for random GPS observation errors (2-5 cm standard).</a:t>
            </a:r>
          </a:p>
          <a:p>
            <a:pPr>
              <a:lnSpc>
                <a:spcPct val="80000"/>
              </a:lnSpc>
              <a:spcBef>
                <a:spcPct val="0"/>
              </a:spcBef>
              <a:buFontTx/>
              <a:buChar char="-"/>
            </a:pPr>
            <a:r>
              <a:rPr lang="en-GB" smtClean="0"/>
              <a:t>-Use the control points (GPSBM’s) to define a surface that can be interpolated to make internally consistent predictions (precision versus accuracy).</a:t>
            </a:r>
          </a:p>
          <a:p>
            <a:pPr>
              <a:lnSpc>
                <a:spcPct val="80000"/>
              </a:lnSpc>
              <a:spcBef>
                <a:spcPct val="0"/>
              </a:spcBef>
              <a:buFontTx/>
              <a:buChar char="-"/>
            </a:pPr>
            <a:r>
              <a:rPr lang="en-GB" smtClean="0"/>
              <a:t>As you can easily see, the quality and distribution of the control, data will directly impact the quality of the predictions.</a:t>
            </a:r>
          </a:p>
          <a:p>
            <a:pPr>
              <a:lnSpc>
                <a:spcPct val="80000"/>
              </a:lnSpc>
              <a:spcBef>
                <a:spcPct val="0"/>
              </a:spcBef>
              <a:buFontTx/>
              <a:buChar char="-"/>
            </a:pPr>
            <a:r>
              <a:rPr lang="en-GB" smtClean="0"/>
              <a:t>also note that the error vector residual (e) is a function of </a:t>
            </a:r>
            <a:r>
              <a:rPr lang="en-GB" b="1" smtClean="0"/>
              <a:t>all</a:t>
            </a:r>
            <a:r>
              <a:rPr lang="en-GB" smtClean="0"/>
              <a:t> the errors sources: from the GPS observations (usually random, but each HARN could have systematic errors), the gravimetric geoid height model (errors in gravity &amp; terrain data as well as theoretical/processing errors can contribute here) as well as any errors in the NAVD 88 network.</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976889C-C708-4106-8D21-620C2AC22D28}" type="slidenum">
              <a:rPr lang="en-US"/>
              <a:pPr>
                <a:defRPr/>
              </a:pPr>
              <a:t>16</a:t>
            </a:fld>
            <a:endParaRPr lang="en-US"/>
          </a:p>
        </p:txBody>
      </p:sp>
      <p:sp>
        <p:nvSpPr>
          <p:cNvPr id="5632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563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buFontTx/>
              <a:buChar char="•"/>
            </a:pPr>
            <a:r>
              <a:rPr lang="en-US" dirty="0" smtClean="0"/>
              <a:t>These are the control data used to make xGEOID06a, GEOID03 and GEOID99 (GPS on bench marks: GPSBM’s).</a:t>
            </a:r>
          </a:p>
          <a:p>
            <a:pPr>
              <a:buFontTx/>
              <a:buChar char="•"/>
            </a:pPr>
            <a:r>
              <a:rPr lang="en-US" dirty="0" smtClean="0"/>
              <a:t>Improvements in Distribution are primarily due to obtaining data in Canada.</a:t>
            </a:r>
          </a:p>
          <a:p>
            <a:pPr>
              <a:buFontTx/>
              <a:buChar char="•"/>
            </a:pPr>
            <a:r>
              <a:rPr lang="en-US" dirty="0" smtClean="0"/>
              <a:t>The bulk of the increase comes in one state: Minnesota (603 =&gt; 4161).</a:t>
            </a:r>
          </a:p>
          <a:p>
            <a:pPr>
              <a:buFontTx/>
              <a:buChar char="•"/>
            </a:pPr>
            <a:r>
              <a:rPr lang="en-US" dirty="0" smtClean="0"/>
              <a:t>Note the inequitable distribution.</a:t>
            </a:r>
          </a:p>
          <a:p>
            <a:pPr>
              <a:buFontTx/>
              <a:buChar char="•"/>
            </a:pPr>
            <a:r>
              <a:rPr lang="en-US" dirty="0" smtClean="0"/>
              <a:t>You could practically grid the GPSBM’s in South Carolina or Minnesota and get a good result.</a:t>
            </a:r>
          </a:p>
          <a:p>
            <a:pPr>
              <a:buFontTx/>
              <a:buChar char="•"/>
            </a:pPr>
            <a:r>
              <a:rPr lang="en-US" dirty="0" smtClean="0"/>
              <a:t>Other places are not so fortunate…</a:t>
            </a:r>
          </a:p>
          <a:p>
            <a:pPr>
              <a:buFontTx/>
              <a:buChar char="•"/>
            </a:pPr>
            <a:r>
              <a:rPr lang="en-US" dirty="0" smtClean="0"/>
              <a:t>Also note that this shows distribution but not quality of the points. </a:t>
            </a:r>
          </a:p>
          <a:p>
            <a:pPr>
              <a:buFontTx/>
              <a:buChar char="•"/>
            </a:pPr>
            <a:r>
              <a:rPr lang="en-US" dirty="0" smtClean="0"/>
              <a:t>Some regions (e.g., Texas) have systematic quality problems (due to subsidence) that impact the GPSBM’s and the derived hybrid geoids.</a:t>
            </a:r>
          </a:p>
          <a:p>
            <a:pPr>
              <a:buFontTx/>
              <a:buChar char="•"/>
            </a:pPr>
            <a:r>
              <a:rPr lang="en-US" dirty="0" smtClean="0"/>
              <a:t>Current techniques rely on creating models of the systematic effects at multiple wavelengths. If the spatial density doesn’t support the shorter wavelength models, then the quality of predictions will commensurately be reduced.</a:t>
            </a:r>
          </a:p>
          <a:p>
            <a:pPr>
              <a:buFontTx/>
              <a:buChar char="•"/>
            </a:pPr>
            <a:r>
              <a:rPr lang="en-US" dirty="0" smtClean="0"/>
              <a:t>Note that a hyper-dense survey isn’t necessary to achieve optimal results. Later discussion on Minnesota will emphasize this.</a:t>
            </a:r>
          </a:p>
          <a:p>
            <a:pPr>
              <a:buFontTx/>
              <a:buChar char="•"/>
            </a:pP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 and, low and behold, there were big changes here – mainly due to NA 2007</a:t>
            </a:r>
          </a:p>
          <a:p>
            <a:pPr eaLnBrk="1" hangingPunct="1"/>
            <a:r>
              <a:rPr lang="en-US" smtClean="0"/>
              <a:t>Note significant problems in CA, NE, MN,and AL.</a:t>
            </a:r>
          </a:p>
        </p:txBody>
      </p:sp>
      <p:sp>
        <p:nvSpPr>
          <p:cNvPr id="4" name="Slide Number Placeholder 3"/>
          <p:cNvSpPr>
            <a:spLocks noGrp="1"/>
          </p:cNvSpPr>
          <p:nvPr>
            <p:ph type="sldNum" sz="quarter" idx="5"/>
          </p:nvPr>
        </p:nvSpPr>
        <p:spPr/>
        <p:txBody>
          <a:bodyPr/>
          <a:lstStyle/>
          <a:p>
            <a:pPr>
              <a:defRPr/>
            </a:pPr>
            <a:fld id="{2A258585-5384-4FC6-8990-D3878DD12312}"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This primarily accounts for NAVD 88 trend.</a:t>
            </a:r>
          </a:p>
          <a:p>
            <a:pPr eaLnBrk="1" hangingPunct="1"/>
            <a:r>
              <a:rPr lang="en-US" smtClean="0"/>
              <a:t>The shift from ITRF 00 to NAD 83 is not accounted for here – that adds another meter or so trend surface.</a:t>
            </a:r>
          </a:p>
        </p:txBody>
      </p:sp>
      <p:sp>
        <p:nvSpPr>
          <p:cNvPr id="4" name="Slide Number Placeholder 3"/>
          <p:cNvSpPr>
            <a:spLocks noGrp="1"/>
          </p:cNvSpPr>
          <p:nvPr>
            <p:ph type="sldNum" sz="quarter" idx="5"/>
          </p:nvPr>
        </p:nvSpPr>
        <p:spPr/>
        <p:txBody>
          <a:bodyPr/>
          <a:lstStyle/>
          <a:p>
            <a:pPr>
              <a:defRPr/>
            </a:pPr>
            <a:fld id="{B48B5ECC-9E60-4385-945B-CF8E498EB508}"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5B5510C-E285-49A9-8816-EE1F2580EE59}"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63C7A60-B1DB-45C8-BFAD-D6E3D672EC18}"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Note significant differences between the models.</a:t>
            </a:r>
          </a:p>
          <a:p>
            <a:pPr eaLnBrk="1" hangingPunct="1"/>
            <a:r>
              <a:rPr lang="en-US" smtClean="0"/>
              <a:t>Most are attributable to changes in the ellipsoidal coordinates (NSRS 2007). See similarities with that slide.</a:t>
            </a:r>
          </a:p>
          <a:p>
            <a:pPr eaLnBrk="1" hangingPunct="1"/>
            <a:r>
              <a:rPr lang="en-US" smtClean="0"/>
              <a:t>A lot of the signal differences in the western state are due to changes in the underlying gravimetric geoid (USGG2009).</a:t>
            </a:r>
          </a:p>
          <a:p>
            <a:pPr eaLnBrk="1" hangingPunct="1"/>
            <a:r>
              <a:rPr lang="en-US" smtClean="0"/>
              <a:t>Louisiana is mainly a function of redefining the ellipsoidally determined orthometric heights.</a:t>
            </a:r>
          </a:p>
        </p:txBody>
      </p:sp>
      <p:sp>
        <p:nvSpPr>
          <p:cNvPr id="4" name="Slide Number Placeholder 3"/>
          <p:cNvSpPr>
            <a:spLocks noGrp="1"/>
          </p:cNvSpPr>
          <p:nvPr>
            <p:ph type="sldNum" sz="quarter" idx="5"/>
          </p:nvPr>
        </p:nvSpPr>
        <p:spPr/>
        <p:txBody>
          <a:bodyPr/>
          <a:lstStyle/>
          <a:p>
            <a:pPr>
              <a:defRPr/>
            </a:pPr>
            <a:fld id="{A6AB5874-5185-4404-8B52-8ADCA824F0AD}"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Since the “orthometric” heights changed, the NA 2007 changes weren’t the cause of the differences here.</a:t>
            </a:r>
          </a:p>
          <a:p>
            <a:r>
              <a:rPr lang="en-US" smtClean="0"/>
              <a:t>Significant changes have occurred between models, but is it real?</a:t>
            </a:r>
          </a:p>
          <a:p>
            <a:r>
              <a:rPr lang="en-US" smtClean="0"/>
              <a:t>The changes (and the models) are only as good as the HT MOD surveys used in these regions.</a:t>
            </a:r>
          </a:p>
          <a:p>
            <a:r>
              <a:rPr lang="en-US" smtClean="0"/>
              <a:t>A concurrent survey of GPS on *new* leveling would help tremendously and hold value even after subsidence.</a:t>
            </a:r>
          </a:p>
        </p:txBody>
      </p:sp>
      <p:sp>
        <p:nvSpPr>
          <p:cNvPr id="4" name="Slide Number Placeholder 3"/>
          <p:cNvSpPr>
            <a:spLocks noGrp="1"/>
          </p:cNvSpPr>
          <p:nvPr>
            <p:ph type="sldNum" sz="quarter" idx="5"/>
          </p:nvPr>
        </p:nvSpPr>
        <p:spPr/>
        <p:txBody>
          <a:bodyPr/>
          <a:lstStyle/>
          <a:p>
            <a:pPr>
              <a:defRPr/>
            </a:pPr>
            <a:fld id="{50037B97-64B9-4BE0-9B7C-CCE766490465}"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E33A43B-09E0-4EF4-A04A-829BC4A167FB}" type="slidenum">
              <a:rPr lang="en-US" smtClean="0"/>
              <a:pPr>
                <a:defRPr/>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BDD9DF-A4E4-42AB-A418-45A4569F9727}" type="slidenum">
              <a:rPr lang="en-US"/>
              <a:pPr fontAlgn="base">
                <a:spcBef>
                  <a:spcPct val="0"/>
                </a:spcBef>
                <a:spcAft>
                  <a:spcPct val="0"/>
                </a:spcAft>
                <a:defRPr/>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GRAV-D will provide a means of normalizing all the biases and other problems and bridge the gap between the satellite data and the surface data.</a:t>
            </a:r>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A2ABE7-EA7D-46C4-864F-A0FEC788DE68}" type="slidenum">
              <a:rPr lang="en-US"/>
              <a:pPr fontAlgn="base">
                <a:spcBef>
                  <a:spcPct val="0"/>
                </a:spcBef>
                <a:spcAft>
                  <a:spcPct val="0"/>
                </a:spcAft>
                <a:defRPr/>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5B0D43-38C6-4C2B-BF86-151424185D60}" type="slidenum">
              <a:rPr lang="en-US"/>
              <a:pPr fontAlgn="base">
                <a:spcBef>
                  <a:spcPct val="0"/>
                </a:spcBef>
                <a:spcAft>
                  <a:spcPct val="0"/>
                </a:spcAft>
                <a:defRPr/>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2EE6A51-C453-4A68-9B6B-41648121B8CC}" type="slidenum">
              <a:rPr lang="en-US" smtClean="0"/>
              <a:pPr>
                <a:defRPr/>
              </a:pPr>
              <a:t>34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80 are in common with NGSIDB and were used in making GEOID09</a:t>
            </a:r>
          </a:p>
          <a:p>
            <a:r>
              <a:rPr lang="en-US" smtClean="0"/>
              <a:t>57 are in common with NGSIDB and were *NOT* used in making GEOID09</a:t>
            </a:r>
          </a:p>
          <a:p>
            <a:r>
              <a:rPr lang="en-US" smtClean="0"/>
              <a:t>285 are new points never before occupied with GPS</a:t>
            </a:r>
          </a:p>
          <a:p>
            <a:r>
              <a:rPr lang="en-US" smtClean="0"/>
              <a:t>Distribution is fair, but you can see that some states are more active than others</a:t>
            </a:r>
          </a:p>
        </p:txBody>
      </p:sp>
      <p:sp>
        <p:nvSpPr>
          <p:cNvPr id="4" name="Slide Number Placeholder 3"/>
          <p:cNvSpPr>
            <a:spLocks noGrp="1"/>
          </p:cNvSpPr>
          <p:nvPr>
            <p:ph type="sldNum" sz="quarter" idx="5"/>
          </p:nvPr>
        </p:nvSpPr>
        <p:spPr/>
        <p:txBody>
          <a:bodyPr/>
          <a:lstStyle/>
          <a:p>
            <a:pPr>
              <a:defRPr/>
            </a:pPr>
            <a:fld id="{D3B30E2A-B07A-4457-BA0B-C5313DBC6D78}" type="slidenum">
              <a:rPr lang="en-US" smtClean="0"/>
              <a:pPr>
                <a:defRPr/>
              </a:pPr>
              <a:t>36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First line is all the data used in making GEOID09. Well, of course the NGSIDB data do better – they were used to make GEOID09</a:t>
            </a:r>
          </a:p>
          <a:p>
            <a:r>
              <a:rPr lang="en-US" smtClean="0"/>
              <a:t>Second line is a refinement of the first and highlights that removing problem data always helps the numbers.</a:t>
            </a:r>
          </a:p>
          <a:p>
            <a:r>
              <a:rPr lang="en-US" smtClean="0"/>
              <a:t>Third line is first real head-to-head comparison. These are points in b oth NGSIDB and OPUS-DB (i.e., ellipsoid heights on both). OPUS-DB does better.</a:t>
            </a:r>
          </a:p>
          <a:p>
            <a:r>
              <a:rPr lang="en-US" smtClean="0"/>
              <a:t>It is worth noting that these points were rejected from use in making GEOID09 because they were poorer in quality – but still OPUS-DB did better on the BM’s.</a:t>
            </a:r>
          </a:p>
          <a:p>
            <a:r>
              <a:rPr lang="en-US" smtClean="0"/>
              <a:t>The fourth and fifth lines are for the new points where no previous GPS observations had been made. These represent real no data.</a:t>
            </a:r>
          </a:p>
        </p:txBody>
      </p:sp>
      <p:sp>
        <p:nvSpPr>
          <p:cNvPr id="4" name="Slide Number Placeholder 3"/>
          <p:cNvSpPr>
            <a:spLocks noGrp="1"/>
          </p:cNvSpPr>
          <p:nvPr>
            <p:ph type="sldNum" sz="quarter" idx="5"/>
          </p:nvPr>
        </p:nvSpPr>
        <p:spPr/>
        <p:txBody>
          <a:bodyPr/>
          <a:lstStyle/>
          <a:p>
            <a:pPr>
              <a:defRPr/>
            </a:pPr>
            <a:fld id="{315DA834-0C75-4F46-8B9D-56A789670527}" type="slidenum">
              <a:rPr lang="en-US" smtClean="0"/>
              <a:pPr>
                <a:defRPr/>
              </a:pPr>
              <a:t>37</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many</a:t>
            </a:r>
            <a:r>
              <a:rPr lang="en-US" baseline="0" dirty="0" smtClean="0"/>
              <a:t> of the new points are in distinct clusters and that the rest are scattered across the country. </a:t>
            </a:r>
          </a:p>
          <a:p>
            <a:r>
              <a:rPr lang="en-US" baseline="0" dirty="0" smtClean="0"/>
              <a:t>Those collected in clustered in VT and DE overlap significant local GPSBM groups.</a:t>
            </a:r>
          </a:p>
          <a:p>
            <a:r>
              <a:rPr lang="en-US" baseline="0" dirty="0" smtClean="0"/>
              <a:t>The cluster in northern WI represents a densification not see in the underlying region.</a:t>
            </a:r>
            <a:endParaRPr lang="en-US" dirty="0"/>
          </a:p>
        </p:txBody>
      </p:sp>
      <p:sp>
        <p:nvSpPr>
          <p:cNvPr id="4" name="Slide Number Placeholder 3"/>
          <p:cNvSpPr>
            <a:spLocks noGrp="1"/>
          </p:cNvSpPr>
          <p:nvPr>
            <p:ph type="sldNum" sz="quarter" idx="10"/>
          </p:nvPr>
        </p:nvSpPr>
        <p:spPr/>
        <p:txBody>
          <a:bodyPr/>
          <a:lstStyle/>
          <a:p>
            <a:pPr>
              <a:defRPr/>
            </a:pPr>
            <a:fld id="{D4832FBA-E500-485C-8C7A-DC44FF5D153E}" type="slidenum">
              <a:rPr lang="en-US" smtClean="0"/>
              <a:pPr>
                <a:defRPr/>
              </a:pPr>
              <a:t>38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Reference models: EGM96, EGM2008, various GRACE- and GRACE/GOCE-based models from around the world</a:t>
            </a:r>
          </a:p>
          <a:p>
            <a:pPr eaLnBrk="1" hangingPunct="1">
              <a:spcBef>
                <a:spcPct val="0"/>
              </a:spcBef>
            </a:pPr>
            <a:r>
              <a:rPr lang="en-US" smtClean="0"/>
              <a:t>Point gravity data: over two million individual points also including satellite altimeter-implied gravity and shipborne observations</a:t>
            </a:r>
          </a:p>
          <a:p>
            <a:pPr eaLnBrk="1" hangingPunct="1">
              <a:spcBef>
                <a:spcPct val="0"/>
              </a:spcBef>
            </a:pPr>
            <a:r>
              <a:rPr lang="en-US" smtClean="0"/>
              <a:t>Elevation models: many available including National Elevation Models and Shuttle Radar Topography Mission</a:t>
            </a:r>
          </a:p>
          <a:p>
            <a:pPr eaLnBrk="1" hangingPunct="1">
              <a:spcBef>
                <a:spcPct val="0"/>
              </a:spcBef>
            </a:pPr>
            <a:r>
              <a:rPr lang="en-US" smtClean="0"/>
              <a:t>For hybrid modeling, GPSBMs are MUCH sparser and not equitably distributed: up to 100-200 km between points</a:t>
            </a:r>
          </a:p>
          <a:p>
            <a:pPr eaLnBrk="1" hangingPunct="1">
              <a:spcBef>
                <a:spcPct val="0"/>
              </a:spcBef>
            </a:pPr>
            <a:r>
              <a:rPr lang="en-US" smtClean="0"/>
              <a:t>This means that changes in the gravimetric geoid impact hybrid geoid much more greatly in the sparser regions</a:t>
            </a:r>
          </a:p>
          <a:p>
            <a:pPr eaLnBrk="1" hangingPunct="1">
              <a:spcBef>
                <a:spcPct val="0"/>
              </a:spcBef>
            </a:pPr>
            <a:r>
              <a:rPr lang="en-US" smtClean="0"/>
              <a:t>Also, a new hybrid model is required every time a major change is made in the passive geometric coordinates (NA2011 upcoming)</a:t>
            </a:r>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772DA7-D592-4D70-A521-3D4F9355A4E3}"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thing to note is that the effect of including OPS-DB is primarily local around the points. This is because of the use of Least Squares Collocation with stacked matrices and the shortest correlation</a:t>
            </a:r>
            <a:r>
              <a:rPr lang="en-US" baseline="0" dirty="0" smtClean="0"/>
              <a:t> length being 30 km. This means that any changes seen will likely be limited to a 30-60 km scale, which is still significant for local surveying. </a:t>
            </a:r>
          </a:p>
          <a:p>
            <a:r>
              <a:rPr lang="en-US" baseline="0" dirty="0" smtClean="0"/>
              <a:t>The cluster in DE and VT had relatively little impact, most probably because the OPUS-DB results are agreeable with the underlying GPSBM’s from NGSIDB.</a:t>
            </a:r>
          </a:p>
          <a:p>
            <a:r>
              <a:rPr lang="en-US" baseline="0" dirty="0" smtClean="0"/>
              <a:t>The cluster in WI had more effect.</a:t>
            </a:r>
          </a:p>
          <a:p>
            <a:r>
              <a:rPr lang="en-US" baseline="0" dirty="0" smtClean="0"/>
              <a:t>The most wide spread effect came in TX where the GPSBM’s were more widely scattered and interspersing OPUS-DB points greatly increased resolution.</a:t>
            </a:r>
            <a:endParaRPr lang="en-US" dirty="0"/>
          </a:p>
        </p:txBody>
      </p:sp>
      <p:sp>
        <p:nvSpPr>
          <p:cNvPr id="4" name="Slide Number Placeholder 3"/>
          <p:cNvSpPr>
            <a:spLocks noGrp="1"/>
          </p:cNvSpPr>
          <p:nvPr>
            <p:ph type="sldNum" sz="quarter" idx="10"/>
          </p:nvPr>
        </p:nvSpPr>
        <p:spPr/>
        <p:txBody>
          <a:bodyPr/>
          <a:lstStyle/>
          <a:p>
            <a:pPr>
              <a:defRPr/>
            </a:pPr>
            <a:fld id="{D4832FBA-E500-485C-8C7A-DC44FF5D153E}" type="slidenum">
              <a:rPr lang="en-US" smtClean="0"/>
              <a:pPr>
                <a:defRPr/>
              </a:pPr>
              <a:t>39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3599A8C-547B-4D7A-94E4-2FCAE550C5A5}" type="slidenum">
              <a:rPr lang="en-US" smtClean="0"/>
              <a:pPr>
                <a:defRPr/>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EGM2008 uses the GRACE gravity field, which is believed to be cm-level accurate at scales greater than about 400 km.</a:t>
            </a:r>
          </a:p>
          <a:p>
            <a:pPr eaLnBrk="1" hangingPunct="1">
              <a:spcBef>
                <a:spcPct val="0"/>
              </a:spcBef>
            </a:pPr>
            <a:r>
              <a:rPr lang="en-US" smtClean="0"/>
              <a:t>Significant features (meter-level) are present in these differences. These represent great changes between the older and newer reference models.</a:t>
            </a:r>
          </a:p>
          <a:p>
            <a:pPr eaLnBrk="1" hangingPunct="1">
              <a:spcBef>
                <a:spcPct val="0"/>
              </a:spcBef>
            </a:pPr>
            <a:r>
              <a:rPr lang="en-US" smtClean="0"/>
              <a:t>Note the 50 cm sinusoidal signal (red to green) through Texas, Arkansas, and Kentucky.</a:t>
            </a:r>
          </a:p>
          <a:p>
            <a:pPr eaLnBrk="1" hangingPunct="1">
              <a:spcBef>
                <a:spcPct val="0"/>
              </a:spcBef>
            </a:pPr>
            <a:r>
              <a:rPr lang="en-US" smtClean="0"/>
              <a:t>Smith and Milbert previously documented this a problem in EGM96.</a:t>
            </a:r>
          </a:p>
          <a:p>
            <a:pPr eaLnBrk="1" hangingPunct="1">
              <a:spcBef>
                <a:spcPct val="0"/>
              </a:spcBef>
            </a:pPr>
            <a:r>
              <a:rPr lang="en-US" smtClean="0"/>
              <a:t>This directly impacted comparisons between gravimetric geoids based on the different reference models (e.g. USGG2003 and USGG2009)</a:t>
            </a:r>
          </a:p>
          <a:p>
            <a:pPr eaLnBrk="1" hangingPunct="1">
              <a:spcBef>
                <a:spcPct val="0"/>
              </a:spcBef>
            </a:pPr>
            <a:r>
              <a:rPr lang="en-US" smtClean="0"/>
              <a:t>Expectations are for much smaller scale and reduced magnitude changes from subsequent satellite gravity  missions (GOCE) - though some changes are still expected!</a:t>
            </a:r>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A3C6A9-7FA2-4008-B90F-DBA000D96F12}"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BD825C-1079-40F8-9CA6-9A13A7827AA2}" type="slidenum">
              <a:rPr lang="en-US" smtClean="0">
                <a:cs typeface="Times New Roman" pitchFamily="18" charset="0"/>
              </a:rPr>
              <a:pPr fontAlgn="base">
                <a:spcBef>
                  <a:spcPct val="0"/>
                </a:spcBef>
                <a:spcAft>
                  <a:spcPct val="0"/>
                </a:spcAft>
                <a:defRPr/>
              </a:pPr>
              <a:t>5</a:t>
            </a:fld>
            <a:endParaRPr lang="en-US" smtClean="0">
              <a:cs typeface="Times New Roman" pitchFamily="18" charset="0"/>
            </a:endParaRPr>
          </a:p>
        </p:txBody>
      </p:sp>
      <p:sp>
        <p:nvSpPr>
          <p:cNvPr id="522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0" tIns="45715" rIns="91430" bIns="45715" anchor="b"/>
          <a:lstStyle/>
          <a:p>
            <a:pPr algn="r"/>
            <a:fld id="{C96D0DB6-13A0-4862-A7DB-179F22CA0815}" type="slidenum">
              <a:rPr lang="en-US" sz="1200">
                <a:latin typeface="Calibri" pitchFamily="34" charset="0"/>
              </a:rPr>
              <a:pPr algn="r"/>
              <a:t>5</a:t>
            </a:fld>
            <a:endParaRPr lang="en-US" sz="1200">
              <a:latin typeface="Calibri" pitchFamily="34" charset="0"/>
            </a:endParaRPr>
          </a:p>
        </p:txBody>
      </p:sp>
      <p:sp>
        <p:nvSpPr>
          <p:cNvPr id="52228" name="Rectangle 2"/>
          <p:cNvSpPr>
            <a:spLocks noGrp="1" noRot="1" noChangeAspect="1" noChangeArrowheads="1" noTextEdit="1"/>
          </p:cNvSpPr>
          <p:nvPr>
            <p:ph type="sldImg"/>
          </p:nvPr>
        </p:nvSpPr>
        <p:spPr bwMode="auto">
          <a:xfrm>
            <a:off x="1144588" y="684213"/>
            <a:ext cx="4573587" cy="3430587"/>
          </a:xfrm>
          <a:noFill/>
          <a:ln>
            <a:solidFill>
              <a:srgbClr val="000000"/>
            </a:solidFill>
            <a:miter lim="800000"/>
            <a:headEnd/>
            <a:tailEnd/>
          </a:ln>
        </p:spPr>
      </p:sp>
      <p:sp>
        <p:nvSpPr>
          <p:cNvPr id="52229" name="Rectangle 3"/>
          <p:cNvSpPr>
            <a:spLocks noGrp="1" noChangeArrowheads="1"/>
          </p:cNvSpPr>
          <p:nvPr>
            <p:ph type="body" idx="1"/>
          </p:nvPr>
        </p:nvSpPr>
        <p:spPr bwMode="auto">
          <a:xfrm>
            <a:off x="915988" y="4343400"/>
            <a:ext cx="5026025" cy="4116388"/>
          </a:xfrm>
          <a:noFill/>
        </p:spPr>
        <p:txBody>
          <a:bodyPr wrap="square" lIns="91430" tIns="45715" rIns="91430" bIns="45715" numCol="1" anchor="t" anchorCtr="0" compatLnSpc="1">
            <a:prstTxWarp prst="textNoShape">
              <a:avLst/>
            </a:prstTxWarp>
          </a:bodyPr>
          <a:lstStyle/>
          <a:p>
            <a:pPr eaLnBrk="1" hangingPunct="1">
              <a:spcBef>
                <a:spcPct val="0"/>
              </a:spcBef>
            </a:pPr>
            <a:r>
              <a:rPr lang="en-US" sz="800" smtClean="0"/>
              <a:t>This shows the extent of the gravity data that went info the USGG2009</a:t>
            </a:r>
          </a:p>
          <a:p>
            <a:pPr eaLnBrk="1" hangingPunct="1">
              <a:spcBef>
                <a:spcPct val="0"/>
              </a:spcBef>
            </a:pPr>
            <a:r>
              <a:rPr lang="en-US" sz="800" smtClean="0"/>
              <a:t>Terrestrial data onshore; shipborne and altimetric data offshore.</a:t>
            </a:r>
          </a:p>
          <a:p>
            <a:pPr eaLnBrk="1" hangingPunct="1">
              <a:spcBef>
                <a:spcPct val="0"/>
              </a:spcBef>
            </a:pPr>
            <a:r>
              <a:rPr lang="en-US" sz="800" smtClean="0"/>
              <a:t>Note the disparity in coverage. This is further reason for GRAV-D.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dirty="0" smtClean="0"/>
              <a:t>Residual gravity data in and around CONUS. About 2700 residuals with absolute value &gt; 40 </a:t>
            </a:r>
            <a:r>
              <a:rPr lang="en-US" dirty="0" err="1" smtClean="0"/>
              <a:t>mGal</a:t>
            </a:r>
            <a:r>
              <a:rPr lang="en-US" dirty="0" smtClean="0"/>
              <a:t> were excluded, most of which belong to an old airborne gravity survey in north-east North Carolina, mistakenly classified in the NGS database as a surface survey.</a:t>
            </a:r>
          </a:p>
          <a:p>
            <a:pPr eaLnBrk="1" hangingPunct="1">
              <a:spcBef>
                <a:spcPct val="0"/>
              </a:spcBef>
              <a:defRPr/>
            </a:pPr>
            <a:endParaRPr lang="en-US" dirty="0" smtClean="0"/>
          </a:p>
          <a:p>
            <a:pPr eaLnBrk="1" hangingPunct="1">
              <a:spcBef>
                <a:spcPct val="0"/>
              </a:spcBef>
              <a:defRPr/>
            </a:pPr>
            <a:r>
              <a:rPr lang="en-US" dirty="0" smtClean="0"/>
              <a:t>Note systematic effects: </a:t>
            </a:r>
          </a:p>
          <a:p>
            <a:pPr marL="228600" indent="-228600" eaLnBrk="1" hangingPunct="1">
              <a:spcBef>
                <a:spcPct val="0"/>
              </a:spcBef>
              <a:buFontTx/>
              <a:buAutoNum type="arabicParenR"/>
              <a:defRPr/>
            </a:pPr>
            <a:r>
              <a:rPr lang="en-US" dirty="0" smtClean="0"/>
              <a:t>in Rockies – mix of Dark Brown and Deep Purple pretty much evenly</a:t>
            </a:r>
          </a:p>
          <a:p>
            <a:pPr marL="228600" indent="-228600" eaLnBrk="1" hangingPunct="1">
              <a:spcBef>
                <a:spcPct val="0"/>
              </a:spcBef>
              <a:buFontTx/>
              <a:buAutoNum type="arabicParenR"/>
              <a:defRPr/>
            </a:pPr>
            <a:r>
              <a:rPr lang="en-US" dirty="0" smtClean="0"/>
              <a:t>In middle Plain states: slightly yellowish trend</a:t>
            </a:r>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6585B1-4734-4CCC-B873-3A6FA865895C}"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Residuals formed using EGM2008 (121-2160) and RTM model from 3”-1’. Remaining signal is mainly indicative of long wavelength (degree 2-120) errors present in NGS data. </a:t>
            </a:r>
          </a:p>
          <a:p>
            <a:pPr eaLnBrk="1" hangingPunct="1">
              <a:spcBef>
                <a:spcPct val="0"/>
              </a:spcBef>
            </a:pPr>
            <a:endParaRPr lang="en-US" smtClean="0"/>
          </a:p>
          <a:p>
            <a:pPr eaLnBrk="1" hangingPunct="1">
              <a:spcBef>
                <a:spcPct val="0"/>
              </a:spcBef>
            </a:pPr>
            <a:r>
              <a:rPr lang="en-US" smtClean="0"/>
              <a:t>Doesn’t look like much – only a quarter milligal, right?</a:t>
            </a:r>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615B28-AB43-4659-8AF8-F651739B5823}"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Associated geoid signal with previous long wavelength gravity errors</a:t>
            </a:r>
          </a:p>
          <a:p>
            <a:pPr eaLnBrk="1" hangingPunct="1">
              <a:spcBef>
                <a:spcPct val="0"/>
              </a:spcBef>
            </a:pPr>
            <a:endParaRPr lang="en-US" smtClean="0"/>
          </a:p>
          <a:p>
            <a:pPr eaLnBrk="1" hangingPunct="1">
              <a:spcBef>
                <a:spcPct val="0"/>
              </a:spcBef>
            </a:pPr>
            <a:r>
              <a:rPr lang="en-US" smtClean="0"/>
              <a:t>However, this is very much a systematic effect and leads to a huge signal</a:t>
            </a:r>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DF8AB08-ED34-4A2B-852A-C8F9E6E944F3}" type="slidenum">
              <a:rPr lang="en-US" smtClean="0"/>
              <a:pPr fontAlgn="base">
                <a:spcBef>
                  <a:spcPct val="0"/>
                </a:spcBef>
                <a:spcAft>
                  <a:spcPct val="0"/>
                </a:spcAft>
                <a:defRPr/>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About 1000 ICOE greater than 40 mgal were excluded here – old aerogravity data</a:t>
            </a:r>
          </a:p>
          <a:p>
            <a:pPr eaLnBrk="1" hangingPunct="1">
              <a:spcBef>
                <a:spcPct val="0"/>
              </a:spcBef>
            </a:pPr>
            <a:r>
              <a:rPr lang="en-US" smtClean="0"/>
              <a:t>Tends to be blotchy because these can ONLY be over the region of each survey</a:t>
            </a:r>
          </a:p>
          <a:p>
            <a:pPr eaLnBrk="1" hangingPunct="1">
              <a:spcBef>
                <a:spcPct val="0"/>
              </a:spcBef>
            </a:pPr>
            <a:endParaRPr lang="en-US" smtClean="0"/>
          </a:p>
          <a:p>
            <a:pPr eaLnBrk="1" hangingPunct="1">
              <a:spcBef>
                <a:spcPct val="0"/>
              </a:spcBef>
            </a:pPr>
            <a:r>
              <a:rPr lang="en-US" smtClean="0"/>
              <a:t>So we looked to see how well the data behave WITHIN any given survey</a:t>
            </a:r>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64B3C8-F88D-460F-8112-BB7696A79C9C}" type="slidenum">
              <a:rPr lang="en-US" smtClean="0"/>
              <a:pPr fontAlgn="base">
                <a:spcBef>
                  <a:spcPct val="0"/>
                </a:spcBef>
                <a:spcAft>
                  <a:spcPct val="0"/>
                </a:spcAft>
                <a:defRPr/>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The ACSM Annual Conference July 7-12, 2011</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Surveying Calculations                          Improved Geoid Height Models</a:t>
            </a:r>
            <a:endParaRPr lang="en-US"/>
          </a:p>
        </p:txBody>
      </p:sp>
      <p:sp>
        <p:nvSpPr>
          <p:cNvPr id="6" name="Slide Number Placeholder 5"/>
          <p:cNvSpPr>
            <a:spLocks noGrp="1"/>
          </p:cNvSpPr>
          <p:nvPr>
            <p:ph type="sldNum" sz="quarter" idx="12"/>
          </p:nvPr>
        </p:nvSpPr>
        <p:spPr/>
        <p:txBody>
          <a:bodyPr/>
          <a:lstStyle>
            <a:lvl1pPr>
              <a:defRPr/>
            </a:lvl1pPr>
          </a:lstStyle>
          <a:p>
            <a:pPr>
              <a:defRPr/>
            </a:pPr>
            <a:fld id="{07111F89-B706-484E-B0F4-B2300C81308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The ACSM Annual Conference July 7-12, 2011</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Surveying Calculations                          Improved Geoid Height Models</a:t>
            </a:r>
            <a:endParaRPr lang="en-US"/>
          </a:p>
        </p:txBody>
      </p:sp>
      <p:sp>
        <p:nvSpPr>
          <p:cNvPr id="6" name="Slide Number Placeholder 5"/>
          <p:cNvSpPr>
            <a:spLocks noGrp="1"/>
          </p:cNvSpPr>
          <p:nvPr>
            <p:ph type="sldNum" sz="quarter" idx="12"/>
          </p:nvPr>
        </p:nvSpPr>
        <p:spPr/>
        <p:txBody>
          <a:bodyPr/>
          <a:lstStyle>
            <a:lvl1pPr>
              <a:defRPr/>
            </a:lvl1pPr>
          </a:lstStyle>
          <a:p>
            <a:pPr>
              <a:defRPr/>
            </a:pPr>
            <a:fld id="{3DBCC7BE-AA1E-45B8-935E-B3AF7CE3D7C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The ACSM Annual Conference July 7-12, 2011</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Surveying Calculations                          Improved Geoid Height Models</a:t>
            </a:r>
            <a:endParaRPr lang="en-US"/>
          </a:p>
        </p:txBody>
      </p:sp>
      <p:sp>
        <p:nvSpPr>
          <p:cNvPr id="6" name="Slide Number Placeholder 5"/>
          <p:cNvSpPr>
            <a:spLocks noGrp="1"/>
          </p:cNvSpPr>
          <p:nvPr>
            <p:ph type="sldNum" sz="quarter" idx="12"/>
          </p:nvPr>
        </p:nvSpPr>
        <p:spPr/>
        <p:txBody>
          <a:bodyPr/>
          <a:lstStyle>
            <a:lvl1pPr>
              <a:defRPr/>
            </a:lvl1pPr>
          </a:lstStyle>
          <a:p>
            <a:pPr>
              <a:defRPr/>
            </a:pPr>
            <a:fld id="{4F6ACF86-CD52-423E-AE09-F68DC689543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The ACSM Annual Conference July 7-12, 2011</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Surveying Calculations                          Improved Geoid Height Models</a:t>
            </a:r>
            <a:endParaRPr lang="en-US"/>
          </a:p>
        </p:txBody>
      </p:sp>
      <p:sp>
        <p:nvSpPr>
          <p:cNvPr id="6" name="Slide Number Placeholder 5"/>
          <p:cNvSpPr>
            <a:spLocks noGrp="1"/>
          </p:cNvSpPr>
          <p:nvPr>
            <p:ph type="sldNum" sz="quarter" idx="12"/>
          </p:nvPr>
        </p:nvSpPr>
        <p:spPr/>
        <p:txBody>
          <a:bodyPr/>
          <a:lstStyle>
            <a:lvl1pPr>
              <a:defRPr/>
            </a:lvl1pPr>
          </a:lstStyle>
          <a:p>
            <a:pPr>
              <a:defRPr/>
            </a:pPr>
            <a:fld id="{39C210BC-532A-4EBA-A738-066D3BD3D4F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The ACSM Annual Conference July 7-12, 2011</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Surveying Calculations                          Improved Geoid Height Models</a:t>
            </a:r>
            <a:endParaRPr lang="en-US"/>
          </a:p>
        </p:txBody>
      </p:sp>
      <p:sp>
        <p:nvSpPr>
          <p:cNvPr id="6" name="Slide Number Placeholder 5"/>
          <p:cNvSpPr>
            <a:spLocks noGrp="1"/>
          </p:cNvSpPr>
          <p:nvPr>
            <p:ph type="sldNum" sz="quarter" idx="12"/>
          </p:nvPr>
        </p:nvSpPr>
        <p:spPr/>
        <p:txBody>
          <a:bodyPr/>
          <a:lstStyle>
            <a:lvl1pPr>
              <a:defRPr/>
            </a:lvl1pPr>
          </a:lstStyle>
          <a:p>
            <a:pPr>
              <a:defRPr/>
            </a:pPr>
            <a:fld id="{DFAA51C9-4874-449E-88E2-CD7233EF666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The ACSM Annual Conference July 7-12, 2011</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Surveying Calculations                          Improved Geoid Height Models</a:t>
            </a:r>
            <a:endParaRPr lang="en-US"/>
          </a:p>
        </p:txBody>
      </p:sp>
      <p:sp>
        <p:nvSpPr>
          <p:cNvPr id="7" name="Slide Number Placeholder 5"/>
          <p:cNvSpPr>
            <a:spLocks noGrp="1"/>
          </p:cNvSpPr>
          <p:nvPr>
            <p:ph type="sldNum" sz="quarter" idx="12"/>
          </p:nvPr>
        </p:nvSpPr>
        <p:spPr/>
        <p:txBody>
          <a:bodyPr/>
          <a:lstStyle>
            <a:lvl1pPr>
              <a:defRPr/>
            </a:lvl1pPr>
          </a:lstStyle>
          <a:p>
            <a:pPr>
              <a:defRPr/>
            </a:pPr>
            <a:fld id="{FCC1B499-4B81-424E-A32D-197E0B82DD0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The ACSM Annual Conference July 7-12, 2011</a:t>
            </a:r>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Surveying Calculations                          Improved Geoid Height Models</a:t>
            </a:r>
            <a:endParaRPr lang="en-US"/>
          </a:p>
        </p:txBody>
      </p:sp>
      <p:sp>
        <p:nvSpPr>
          <p:cNvPr id="9" name="Slide Number Placeholder 5"/>
          <p:cNvSpPr>
            <a:spLocks noGrp="1"/>
          </p:cNvSpPr>
          <p:nvPr>
            <p:ph type="sldNum" sz="quarter" idx="12"/>
          </p:nvPr>
        </p:nvSpPr>
        <p:spPr/>
        <p:txBody>
          <a:bodyPr/>
          <a:lstStyle>
            <a:lvl1pPr>
              <a:defRPr/>
            </a:lvl1pPr>
          </a:lstStyle>
          <a:p>
            <a:pPr>
              <a:defRPr/>
            </a:pPr>
            <a:fld id="{68EBC34C-75F9-4913-B031-87667A36060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The ACSM Annual Conference July 7-12, 2011</a:t>
            </a:r>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Surveying Calculations                          Improved Geoid Height Models</a:t>
            </a:r>
            <a:endParaRPr lang="en-US"/>
          </a:p>
        </p:txBody>
      </p:sp>
      <p:sp>
        <p:nvSpPr>
          <p:cNvPr id="5" name="Slide Number Placeholder 5"/>
          <p:cNvSpPr>
            <a:spLocks noGrp="1"/>
          </p:cNvSpPr>
          <p:nvPr>
            <p:ph type="sldNum" sz="quarter" idx="12"/>
          </p:nvPr>
        </p:nvSpPr>
        <p:spPr/>
        <p:txBody>
          <a:bodyPr/>
          <a:lstStyle>
            <a:lvl1pPr>
              <a:defRPr/>
            </a:lvl1pPr>
          </a:lstStyle>
          <a:p>
            <a:pPr>
              <a:defRPr/>
            </a:pPr>
            <a:fld id="{67755699-F266-40A6-B8CB-B5573DB1FC9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The ACSM Annual Conference July 7-12, 2011</a:t>
            </a:r>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Surveying Calculations                          Improved Geoid Height Models</a:t>
            </a:r>
            <a:endParaRPr lang="en-US"/>
          </a:p>
        </p:txBody>
      </p:sp>
      <p:sp>
        <p:nvSpPr>
          <p:cNvPr id="4" name="Slide Number Placeholder 5"/>
          <p:cNvSpPr>
            <a:spLocks noGrp="1"/>
          </p:cNvSpPr>
          <p:nvPr>
            <p:ph type="sldNum" sz="quarter" idx="12"/>
          </p:nvPr>
        </p:nvSpPr>
        <p:spPr/>
        <p:txBody>
          <a:bodyPr/>
          <a:lstStyle>
            <a:lvl1pPr>
              <a:defRPr/>
            </a:lvl1pPr>
          </a:lstStyle>
          <a:p>
            <a:pPr>
              <a:defRPr/>
            </a:pPr>
            <a:fld id="{0D798921-8429-4688-B919-D2D01E890A3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The ACSM Annual Conference July 7-12, 2011</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Surveying Calculations                          Improved Geoid Height Models</a:t>
            </a:r>
            <a:endParaRPr lang="en-US"/>
          </a:p>
        </p:txBody>
      </p:sp>
      <p:sp>
        <p:nvSpPr>
          <p:cNvPr id="7" name="Slide Number Placeholder 5"/>
          <p:cNvSpPr>
            <a:spLocks noGrp="1"/>
          </p:cNvSpPr>
          <p:nvPr>
            <p:ph type="sldNum" sz="quarter" idx="12"/>
          </p:nvPr>
        </p:nvSpPr>
        <p:spPr/>
        <p:txBody>
          <a:bodyPr/>
          <a:lstStyle>
            <a:lvl1pPr>
              <a:defRPr/>
            </a:lvl1pPr>
          </a:lstStyle>
          <a:p>
            <a:pPr>
              <a:defRPr/>
            </a:pPr>
            <a:fld id="{0E2A8876-4234-48DF-A0C3-47F9628FAD8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The ACSM Annual Conference July 7-12, 2011</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Surveying Calculations                          Improved Geoid Height Models</a:t>
            </a:r>
            <a:endParaRPr lang="en-US"/>
          </a:p>
        </p:txBody>
      </p:sp>
      <p:sp>
        <p:nvSpPr>
          <p:cNvPr id="7" name="Slide Number Placeholder 5"/>
          <p:cNvSpPr>
            <a:spLocks noGrp="1"/>
          </p:cNvSpPr>
          <p:nvPr>
            <p:ph type="sldNum" sz="quarter" idx="12"/>
          </p:nvPr>
        </p:nvSpPr>
        <p:spPr/>
        <p:txBody>
          <a:bodyPr/>
          <a:lstStyle>
            <a:lvl1pPr>
              <a:defRPr/>
            </a:lvl1pPr>
          </a:lstStyle>
          <a:p>
            <a:pPr>
              <a:defRPr/>
            </a:pPr>
            <a:fld id="{0B205603-F8C9-47B4-B41F-6A4FF641487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Continuation Slide.JPG"/>
          <p:cNvPicPr>
            <a:picLocks noChangeAspect="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r>
              <a:rPr lang="en-US" smtClean="0"/>
              <a:t>The ACSM Annual Conference July 7-12, 2011</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smtClean="0"/>
              <a:t>Surveying Calculations                          Improved Geoid Height Models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3D9A451-4A00-411B-9594-EF56A26E7B0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Header Slid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r>
              <a:rPr lang="en-US" smtClean="0"/>
              <a:t>The ACSM Annual Conference July 7-12, 2011</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smtClean="0"/>
              <a:t>Surveying Calculations                          Improved Geoid Height Models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8D4B872-B642-439D-9921-B790307A7200}" type="slidenum">
              <a:rPr lang="en-US"/>
              <a:pPr>
                <a:defRPr/>
              </a:pPr>
              <a:t>‹#›</a:t>
            </a:fld>
            <a:endParaRPr lang="en-US"/>
          </a:p>
        </p:txBody>
      </p:sp>
    </p:spTree>
  </p:cSld>
  <p:clrMap bg1="lt1" tx1="dk1" bg2="lt2" tx2="dk2" accent1="accent1" accent2="accent2" accent3="accent3" accent4="accent4" accent5="accent5" accent6="accent6" hlink="hlink" folHlink="folHlink"/>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685800" y="1295400"/>
            <a:ext cx="7772400" cy="1470025"/>
          </a:xfrm>
        </p:spPr>
        <p:txBody>
          <a:bodyPr/>
          <a:lstStyle/>
          <a:p>
            <a:pPr eaLnBrk="1" hangingPunct="1"/>
            <a:r>
              <a:rPr lang="en-US" dirty="0" smtClean="0"/>
              <a:t>Improved Geoid Height Models from Supplemental Data on </a:t>
            </a:r>
            <a:br>
              <a:rPr lang="en-US" dirty="0" smtClean="0"/>
            </a:br>
            <a:r>
              <a:rPr lang="en-US" dirty="0" smtClean="0"/>
              <a:t>Bench Marks </a:t>
            </a:r>
          </a:p>
        </p:txBody>
      </p:sp>
      <p:sp>
        <p:nvSpPr>
          <p:cNvPr id="3" name="Subtitle 2"/>
          <p:cNvSpPr>
            <a:spLocks noGrp="1"/>
          </p:cNvSpPr>
          <p:nvPr>
            <p:ph type="subTitle" idx="1"/>
          </p:nvPr>
        </p:nvSpPr>
        <p:spPr>
          <a:xfrm>
            <a:off x="1371600" y="3200400"/>
            <a:ext cx="6400800" cy="1752600"/>
          </a:xfrm>
        </p:spPr>
        <p:txBody>
          <a:bodyPr/>
          <a:lstStyle/>
          <a:p>
            <a:pPr eaLnBrk="1" hangingPunct="1">
              <a:buFont typeface="Arial" charset="0"/>
              <a:buNone/>
              <a:defRPr/>
            </a:pPr>
            <a:r>
              <a:rPr lang="en-US" u="sng" dirty="0" smtClean="0"/>
              <a:t>Gerald L. </a:t>
            </a:r>
            <a:r>
              <a:rPr lang="en-US" u="sng" dirty="0" err="1" smtClean="0"/>
              <a:t>Mader</a:t>
            </a:r>
            <a:r>
              <a:rPr lang="en-US" dirty="0" smtClean="0"/>
              <a:t> and Daniel R. Roman</a:t>
            </a:r>
          </a:p>
          <a:p>
            <a:pPr eaLnBrk="1" hangingPunct="1">
              <a:buFont typeface="Arial" charset="0"/>
              <a:buNone/>
              <a:defRPr/>
            </a:pPr>
            <a:endParaRPr lang="en-US" sz="1200" dirty="0" smtClean="0"/>
          </a:p>
          <a:p>
            <a:pPr eaLnBrk="1" hangingPunct="1">
              <a:defRPr/>
            </a:pPr>
            <a:r>
              <a:rPr lang="en-US" dirty="0" smtClean="0"/>
              <a:t>Surveying Calculations   </a:t>
            </a:r>
          </a:p>
          <a:p>
            <a:pPr eaLnBrk="1" hangingPunct="1">
              <a:defRPr/>
            </a:pPr>
            <a:r>
              <a:rPr lang="en-US" dirty="0" smtClean="0"/>
              <a:t>Sunday, July 10 1:00-3:00 PM</a:t>
            </a:r>
          </a:p>
          <a:p>
            <a:pPr eaLnBrk="1" hangingPunct="1">
              <a:defRPr/>
            </a:pPr>
            <a:endParaRPr lang="en-US" sz="1200" dirty="0" smtClean="0"/>
          </a:p>
          <a:p>
            <a:pPr eaLnBrk="1" hangingPunct="1">
              <a:buFont typeface="Arial" charset="0"/>
              <a:buNone/>
              <a:defRPr/>
            </a:pPr>
            <a:r>
              <a:rPr lang="en-US" sz="2400" dirty="0" smtClean="0"/>
              <a:t>The ACSM Annual Conference</a:t>
            </a:r>
          </a:p>
          <a:p>
            <a:pPr eaLnBrk="1" hangingPunct="1">
              <a:buFont typeface="Arial" charset="0"/>
              <a:buNone/>
              <a:defRPr/>
            </a:pPr>
            <a:r>
              <a:rPr lang="en-US" sz="2400" dirty="0" smtClean="0"/>
              <a:t>San Diego Convention Center, San Diego CA</a:t>
            </a:r>
          </a:p>
          <a:p>
            <a:pPr eaLnBrk="1" hangingPunct="1">
              <a:buFont typeface="Arial" charset="0"/>
              <a:buNone/>
              <a:defRPr/>
            </a:pPr>
            <a:r>
              <a:rPr lang="en-US" sz="2400" dirty="0" smtClean="0"/>
              <a:t>July 7-12, 2011</a:t>
            </a:r>
          </a:p>
          <a:p>
            <a:pPr eaLnBrk="1" hangingPunct="1">
              <a:buFont typeface="Arial" charset="0"/>
              <a:buNone/>
              <a:defRPr/>
            </a:pP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7"/>
          <p:cNvSpPr>
            <a:spLocks noGrp="1"/>
          </p:cNvSpPr>
          <p:nvPr>
            <p:ph type="title"/>
          </p:nvPr>
        </p:nvSpPr>
        <p:spPr>
          <a:xfrm>
            <a:off x="0" y="274638"/>
            <a:ext cx="9144000" cy="1143000"/>
          </a:xfrm>
        </p:spPr>
        <p:txBody>
          <a:bodyPr/>
          <a:lstStyle/>
          <a:p>
            <a:pPr eaLnBrk="1" hangingPunct="1"/>
            <a:r>
              <a:rPr lang="en-US" sz="4000" smtClean="0"/>
              <a:t>External Crossovers Between 1489 Surveys</a:t>
            </a:r>
          </a:p>
        </p:txBody>
      </p:sp>
      <p:pic>
        <p:nvPicPr>
          <p:cNvPr id="13315" name="Picture 5"/>
          <p:cNvPicPr>
            <a:picLocks noChangeAspect="1" noChangeArrowheads="1"/>
          </p:cNvPicPr>
          <p:nvPr/>
        </p:nvPicPr>
        <p:blipFill>
          <a:blip r:embed="rId3" cstate="print"/>
          <a:srcRect/>
          <a:stretch>
            <a:fillRect/>
          </a:stretch>
        </p:blipFill>
        <p:spPr bwMode="auto">
          <a:xfrm>
            <a:off x="609600" y="1358900"/>
            <a:ext cx="7954963" cy="4889500"/>
          </a:xfrm>
          <a:prstGeom prst="rect">
            <a:avLst/>
          </a:prstGeom>
          <a:noFill/>
          <a:ln w="9525">
            <a:noFill/>
            <a:miter lim="800000"/>
            <a:headEnd/>
            <a:tailEnd/>
          </a:ln>
        </p:spPr>
      </p:pic>
      <p:sp>
        <p:nvSpPr>
          <p:cNvPr id="14" name="Date Placeholder 13"/>
          <p:cNvSpPr>
            <a:spLocks noGrp="1"/>
          </p:cNvSpPr>
          <p:nvPr>
            <p:ph type="dt" sz="quarter" idx="10"/>
          </p:nvPr>
        </p:nvSpPr>
        <p:spPr/>
        <p:txBody>
          <a:bodyPr/>
          <a:lstStyle/>
          <a:p>
            <a:pPr>
              <a:defRPr/>
            </a:pPr>
            <a:r>
              <a:rPr lang="en-US" smtClean="0"/>
              <a:t>The ACSM Annual Conference July 7-12, 2011</a:t>
            </a:r>
            <a:endParaRPr lang="en-US"/>
          </a:p>
        </p:txBody>
      </p:sp>
      <p:sp>
        <p:nvSpPr>
          <p:cNvPr id="15" name="Slide Number Placeholder 14"/>
          <p:cNvSpPr>
            <a:spLocks noGrp="1"/>
          </p:cNvSpPr>
          <p:nvPr>
            <p:ph type="sldNum" sz="quarter" idx="12"/>
          </p:nvPr>
        </p:nvSpPr>
        <p:spPr/>
        <p:txBody>
          <a:bodyPr/>
          <a:lstStyle/>
          <a:p>
            <a:pPr>
              <a:defRPr/>
            </a:pPr>
            <a:fld id="{2AEA8C99-8831-4853-BFDF-382517428874}" type="slidenum">
              <a:rPr lang="en-US"/>
              <a:pPr>
                <a:defRPr/>
              </a:pPr>
              <a:t>10</a:t>
            </a:fld>
            <a:endParaRPr lang="en-US"/>
          </a:p>
        </p:txBody>
      </p:sp>
      <p:sp>
        <p:nvSpPr>
          <p:cNvPr id="16" name="Footer Placeholder 15"/>
          <p:cNvSpPr>
            <a:spLocks noGrp="1"/>
          </p:cNvSpPr>
          <p:nvPr>
            <p:ph type="ftr" sz="quarter" idx="11"/>
          </p:nvPr>
        </p:nvSpPr>
        <p:spPr/>
        <p:txBody>
          <a:bodyPr/>
          <a:lstStyle/>
          <a:p>
            <a:pPr>
              <a:defRPr/>
            </a:pPr>
            <a:r>
              <a:rPr lang="en-US" smtClean="0"/>
              <a:t>Surveying Calculations                          Improved Geoid Height Models</a:t>
            </a:r>
            <a:endParaRPr lang="en-US"/>
          </a:p>
        </p:txBody>
      </p:sp>
      <p:sp>
        <p:nvSpPr>
          <p:cNvPr id="7" name="Oval 6"/>
          <p:cNvSpPr/>
          <p:nvPr/>
        </p:nvSpPr>
        <p:spPr>
          <a:xfrm>
            <a:off x="4648200" y="2819400"/>
            <a:ext cx="381000" cy="609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4038600" y="2209800"/>
            <a:ext cx="6858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3886200" y="3429000"/>
            <a:ext cx="152400" cy="228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5791200" y="3505200"/>
            <a:ext cx="152400" cy="228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2286000" y="3581400"/>
            <a:ext cx="152400" cy="228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z="4000" smtClean="0"/>
              <a:t>244 Surveys with Significant Biases</a:t>
            </a:r>
          </a:p>
        </p:txBody>
      </p:sp>
      <p:pic>
        <p:nvPicPr>
          <p:cNvPr id="14339" name="Picture 2"/>
          <p:cNvPicPr>
            <a:picLocks noChangeAspect="1" noChangeArrowheads="1"/>
          </p:cNvPicPr>
          <p:nvPr/>
        </p:nvPicPr>
        <p:blipFill>
          <a:blip r:embed="rId3" cstate="print"/>
          <a:srcRect/>
          <a:stretch>
            <a:fillRect/>
          </a:stretch>
        </p:blipFill>
        <p:spPr bwMode="auto">
          <a:xfrm>
            <a:off x="381000" y="1298575"/>
            <a:ext cx="7954963" cy="4991100"/>
          </a:xfrm>
          <a:prstGeom prst="rect">
            <a:avLst/>
          </a:prstGeom>
          <a:noFill/>
          <a:ln w="9525">
            <a:noFill/>
            <a:miter lim="800000"/>
            <a:headEnd/>
            <a:tailEnd/>
          </a:ln>
        </p:spPr>
      </p:pic>
      <p:sp>
        <p:nvSpPr>
          <p:cNvPr id="16" name="Date Placeholder 15"/>
          <p:cNvSpPr>
            <a:spLocks noGrp="1"/>
          </p:cNvSpPr>
          <p:nvPr>
            <p:ph type="dt" sz="quarter" idx="10"/>
          </p:nvPr>
        </p:nvSpPr>
        <p:spPr/>
        <p:txBody>
          <a:bodyPr/>
          <a:lstStyle/>
          <a:p>
            <a:pPr>
              <a:defRPr/>
            </a:pPr>
            <a:r>
              <a:rPr lang="en-US" smtClean="0"/>
              <a:t>The ACSM Annual Conference July 7-12, 2011</a:t>
            </a:r>
            <a:endParaRPr lang="en-US"/>
          </a:p>
        </p:txBody>
      </p:sp>
      <p:sp>
        <p:nvSpPr>
          <p:cNvPr id="17" name="Slide Number Placeholder 16"/>
          <p:cNvSpPr>
            <a:spLocks noGrp="1"/>
          </p:cNvSpPr>
          <p:nvPr>
            <p:ph type="sldNum" sz="quarter" idx="12"/>
          </p:nvPr>
        </p:nvSpPr>
        <p:spPr/>
        <p:txBody>
          <a:bodyPr/>
          <a:lstStyle/>
          <a:p>
            <a:pPr>
              <a:defRPr/>
            </a:pPr>
            <a:fld id="{C37C605C-848D-4C8D-A4BE-59A3698C45FE}" type="slidenum">
              <a:rPr lang="en-US"/>
              <a:pPr>
                <a:defRPr/>
              </a:pPr>
              <a:t>11</a:t>
            </a:fld>
            <a:endParaRPr lang="en-US"/>
          </a:p>
        </p:txBody>
      </p:sp>
      <p:sp>
        <p:nvSpPr>
          <p:cNvPr id="18" name="Footer Placeholder 17"/>
          <p:cNvSpPr>
            <a:spLocks noGrp="1"/>
          </p:cNvSpPr>
          <p:nvPr>
            <p:ph type="ftr" sz="quarter" idx="11"/>
          </p:nvPr>
        </p:nvSpPr>
        <p:spPr/>
        <p:txBody>
          <a:bodyPr/>
          <a:lstStyle/>
          <a:p>
            <a:pPr>
              <a:defRPr/>
            </a:pPr>
            <a:r>
              <a:rPr lang="en-US" smtClean="0"/>
              <a:t>Surveying Calculations                          Improved Geoid Height Models</a:t>
            </a:r>
            <a:endParaRPr lang="en-US"/>
          </a:p>
        </p:txBody>
      </p:sp>
      <p:sp>
        <p:nvSpPr>
          <p:cNvPr id="7" name="Oval 6"/>
          <p:cNvSpPr/>
          <p:nvPr/>
        </p:nvSpPr>
        <p:spPr>
          <a:xfrm>
            <a:off x="4648200" y="2362200"/>
            <a:ext cx="6858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3810000" y="3962400"/>
            <a:ext cx="1219200" cy="4572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4038600" y="3505200"/>
            <a:ext cx="152400" cy="228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5410200" y="3276600"/>
            <a:ext cx="152400" cy="228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2305050" y="3429000"/>
            <a:ext cx="152400" cy="228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Content Placeholder 3" descr="USGG09.png"/>
          <p:cNvPicPr>
            <a:picLocks noGrp="1" noChangeAspect="1"/>
          </p:cNvPicPr>
          <p:nvPr>
            <p:ph idx="4294967295"/>
          </p:nvPr>
        </p:nvPicPr>
        <p:blipFill>
          <a:blip r:embed="rId3" cstate="print"/>
          <a:srcRect/>
          <a:stretch>
            <a:fillRect/>
          </a:stretch>
        </p:blipFill>
        <p:spPr>
          <a:xfrm>
            <a:off x="550863" y="536575"/>
            <a:ext cx="8077200" cy="5708650"/>
          </a:xfrm>
        </p:spPr>
      </p:pic>
      <p:sp>
        <p:nvSpPr>
          <p:cNvPr id="6" name="Date Placeholder 5"/>
          <p:cNvSpPr>
            <a:spLocks noGrp="1"/>
          </p:cNvSpPr>
          <p:nvPr>
            <p:ph type="dt" sz="quarter" idx="10"/>
          </p:nvPr>
        </p:nvSpPr>
        <p:spPr/>
        <p:txBody>
          <a:bodyPr/>
          <a:lstStyle/>
          <a:p>
            <a:pPr>
              <a:defRPr/>
            </a:pPr>
            <a:r>
              <a:rPr lang="en-US" smtClean="0"/>
              <a:t>The ACSM Annual Conference July 7-12, 2011</a:t>
            </a:r>
            <a:endParaRPr lang="en-US"/>
          </a:p>
        </p:txBody>
      </p:sp>
      <p:sp>
        <p:nvSpPr>
          <p:cNvPr id="7" name="Slide Number Placeholder 6"/>
          <p:cNvSpPr>
            <a:spLocks noGrp="1"/>
          </p:cNvSpPr>
          <p:nvPr>
            <p:ph type="sldNum" sz="quarter" idx="12"/>
          </p:nvPr>
        </p:nvSpPr>
        <p:spPr/>
        <p:txBody>
          <a:bodyPr/>
          <a:lstStyle/>
          <a:p>
            <a:pPr>
              <a:defRPr/>
            </a:pPr>
            <a:fld id="{C41B3C9A-F0DC-4AEA-903B-3BB5DBAFD8C5}" type="slidenum">
              <a:rPr lang="en-US"/>
              <a:pPr>
                <a:defRPr/>
              </a:pPr>
              <a:t>12</a:t>
            </a:fld>
            <a:endParaRPr lang="en-US"/>
          </a:p>
        </p:txBody>
      </p:sp>
      <p:sp>
        <p:nvSpPr>
          <p:cNvPr id="8" name="Footer Placeholder 7"/>
          <p:cNvSpPr>
            <a:spLocks noGrp="1"/>
          </p:cNvSpPr>
          <p:nvPr>
            <p:ph type="ftr" sz="quarter" idx="11"/>
          </p:nvPr>
        </p:nvSpPr>
        <p:spPr/>
        <p:txBody>
          <a:bodyPr/>
          <a:lstStyle/>
          <a:p>
            <a:pPr>
              <a:defRPr/>
            </a:pPr>
            <a:r>
              <a:rPr lang="en-US" smtClean="0"/>
              <a:t>Surveying Calculations                          Improved Geoid Height Models</a:t>
            </a: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3"/>
          <p:cNvPicPr>
            <a:picLocks noGrp="1"/>
          </p:cNvPicPr>
          <p:nvPr>
            <p:ph idx="4294967295"/>
          </p:nvPr>
        </p:nvPicPr>
        <p:blipFill>
          <a:blip r:embed="rId3" cstate="print"/>
          <a:srcRect/>
          <a:stretch>
            <a:fillRect/>
          </a:stretch>
        </p:blipFill>
        <p:spPr>
          <a:xfrm>
            <a:off x="533400" y="609600"/>
            <a:ext cx="8242300" cy="5235575"/>
          </a:xfrm>
        </p:spPr>
      </p:pic>
      <p:sp>
        <p:nvSpPr>
          <p:cNvPr id="6" name="Date Placeholder 5"/>
          <p:cNvSpPr>
            <a:spLocks noGrp="1"/>
          </p:cNvSpPr>
          <p:nvPr>
            <p:ph type="dt" sz="quarter" idx="10"/>
          </p:nvPr>
        </p:nvSpPr>
        <p:spPr/>
        <p:txBody>
          <a:bodyPr/>
          <a:lstStyle/>
          <a:p>
            <a:pPr>
              <a:defRPr/>
            </a:pPr>
            <a:r>
              <a:rPr lang="en-US" smtClean="0"/>
              <a:t>The ACSM Annual Conference July 7-12, 2011</a:t>
            </a:r>
            <a:endParaRPr lang="en-US"/>
          </a:p>
        </p:txBody>
      </p:sp>
      <p:sp>
        <p:nvSpPr>
          <p:cNvPr id="7" name="Slide Number Placeholder 6"/>
          <p:cNvSpPr>
            <a:spLocks noGrp="1"/>
          </p:cNvSpPr>
          <p:nvPr>
            <p:ph type="sldNum" sz="quarter" idx="12"/>
          </p:nvPr>
        </p:nvSpPr>
        <p:spPr/>
        <p:txBody>
          <a:bodyPr/>
          <a:lstStyle/>
          <a:p>
            <a:pPr>
              <a:defRPr/>
            </a:pPr>
            <a:fld id="{770944B6-5B63-469B-83E5-85AD574BB4B7}" type="slidenum">
              <a:rPr lang="en-US"/>
              <a:pPr>
                <a:defRPr/>
              </a:pPr>
              <a:t>13</a:t>
            </a:fld>
            <a:endParaRPr lang="en-US"/>
          </a:p>
        </p:txBody>
      </p:sp>
      <p:sp>
        <p:nvSpPr>
          <p:cNvPr id="8" name="Footer Placeholder 7"/>
          <p:cNvSpPr>
            <a:spLocks noGrp="1"/>
          </p:cNvSpPr>
          <p:nvPr>
            <p:ph type="ftr" sz="quarter" idx="11"/>
          </p:nvPr>
        </p:nvSpPr>
        <p:spPr/>
        <p:txBody>
          <a:bodyPr/>
          <a:lstStyle/>
          <a:p>
            <a:pPr>
              <a:defRPr/>
            </a:pPr>
            <a:r>
              <a:rPr lang="en-US" smtClean="0"/>
              <a:t>Surveying Calculations                          Improved Geoid Height Models</a:t>
            </a: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0" y="1143000"/>
            <a:ext cx="9144000" cy="5029200"/>
          </a:xfrm>
          <a:prstGeom prst="rect">
            <a:avLst/>
          </a:prstGeom>
          <a:solidFill>
            <a:srgbClr val="CCECFF">
              <a:alpha val="50195"/>
            </a:srgbClr>
          </a:solidFill>
          <a:ln w="9525" algn="ctr">
            <a:noFill/>
            <a:miter lim="800000"/>
            <a:headEnd/>
            <a:tailEnd/>
          </a:ln>
        </p:spPr>
        <p:txBody>
          <a:bodyPr tIns="0" bIns="0">
            <a:spAutoFit/>
          </a:bodyPr>
          <a:lstStyle/>
          <a:p>
            <a:pPr marL="609600" indent="-609600" eaLnBrk="0" hangingPunct="0">
              <a:spcBef>
                <a:spcPct val="50000"/>
              </a:spcBef>
              <a:buClr>
                <a:srgbClr val="CC0000"/>
              </a:buClr>
              <a:buSzPct val="80000"/>
            </a:pPr>
            <a:endParaRPr lang="en-US" sz="6000">
              <a:solidFill>
                <a:srgbClr val="000066"/>
              </a:solidFill>
              <a:latin typeface="Verdana" pitchFamily="34" charset="0"/>
              <a:cs typeface="Times New Roman" pitchFamily="18" charset="0"/>
            </a:endParaRPr>
          </a:p>
          <a:p>
            <a:pPr marL="609600" indent="-609600" eaLnBrk="0" hangingPunct="0">
              <a:spcBef>
                <a:spcPct val="50000"/>
              </a:spcBef>
              <a:buClr>
                <a:srgbClr val="CC0000"/>
              </a:buClr>
              <a:buSzPct val="80000"/>
            </a:pPr>
            <a:endParaRPr lang="en-US" sz="6000">
              <a:solidFill>
                <a:srgbClr val="000066"/>
              </a:solidFill>
              <a:latin typeface="Verdana" pitchFamily="34" charset="0"/>
              <a:cs typeface="Times New Roman" pitchFamily="18" charset="0"/>
            </a:endParaRPr>
          </a:p>
          <a:p>
            <a:pPr marL="609600" indent="-609600" eaLnBrk="0" hangingPunct="0">
              <a:spcBef>
                <a:spcPct val="50000"/>
              </a:spcBef>
              <a:buClr>
                <a:srgbClr val="CC0000"/>
              </a:buClr>
              <a:buSzPct val="80000"/>
            </a:pPr>
            <a:endParaRPr lang="en-US" sz="6000">
              <a:solidFill>
                <a:srgbClr val="000066"/>
              </a:solidFill>
              <a:latin typeface="Verdana" pitchFamily="34" charset="0"/>
              <a:cs typeface="Times New Roman" pitchFamily="18" charset="0"/>
            </a:endParaRPr>
          </a:p>
          <a:p>
            <a:pPr marL="609600" indent="-609600" eaLnBrk="0" hangingPunct="0">
              <a:spcBef>
                <a:spcPct val="50000"/>
              </a:spcBef>
              <a:buClr>
                <a:srgbClr val="CC0000"/>
              </a:buClr>
              <a:buSzPct val="80000"/>
            </a:pPr>
            <a:endParaRPr lang="en-US" sz="6000">
              <a:solidFill>
                <a:srgbClr val="000066"/>
              </a:solidFill>
              <a:latin typeface="Verdana" pitchFamily="34" charset="0"/>
              <a:cs typeface="Times New Roman" pitchFamily="18" charset="0"/>
            </a:endParaRPr>
          </a:p>
        </p:txBody>
      </p:sp>
      <p:sp>
        <p:nvSpPr>
          <p:cNvPr id="17411" name="Title 4"/>
          <p:cNvSpPr>
            <a:spLocks noGrp="1"/>
          </p:cNvSpPr>
          <p:nvPr>
            <p:ph type="title"/>
          </p:nvPr>
        </p:nvSpPr>
        <p:spPr/>
        <p:txBody>
          <a:bodyPr/>
          <a:lstStyle/>
          <a:p>
            <a:pPr eaLnBrk="1" hangingPunct="1"/>
            <a:r>
              <a:rPr lang="en-US" smtClean="0"/>
              <a:t>USGG2009 Summary</a:t>
            </a:r>
          </a:p>
        </p:txBody>
      </p:sp>
      <p:sp>
        <p:nvSpPr>
          <p:cNvPr id="17412" name="Content Placeholder 5"/>
          <p:cNvSpPr>
            <a:spLocks noGrp="1"/>
          </p:cNvSpPr>
          <p:nvPr>
            <p:ph idx="1"/>
          </p:nvPr>
        </p:nvSpPr>
        <p:spPr/>
        <p:txBody>
          <a:bodyPr/>
          <a:lstStyle/>
          <a:p>
            <a:pPr eaLnBrk="1" hangingPunct="1"/>
            <a:r>
              <a:rPr lang="en-US" dirty="0" smtClean="0"/>
              <a:t>Based in ITRF 00 </a:t>
            </a:r>
          </a:p>
          <a:p>
            <a:pPr lvl="1" eaLnBrk="1" hangingPunct="1"/>
            <a:r>
              <a:rPr lang="en-US" dirty="0" smtClean="0"/>
              <a:t>Converts from ITRF 00 to selected geoid surface</a:t>
            </a:r>
          </a:p>
          <a:p>
            <a:pPr lvl="1" eaLnBrk="1" hangingPunct="1"/>
            <a:r>
              <a:rPr lang="en-US" dirty="0" smtClean="0"/>
              <a:t>Does </a:t>
            </a:r>
            <a:r>
              <a:rPr lang="en-US" b="1" dirty="0" smtClean="0"/>
              <a:t>not</a:t>
            </a:r>
            <a:r>
              <a:rPr lang="en-US" dirty="0" smtClean="0"/>
              <a:t> convert between NAD 83 and NAVD 88</a:t>
            </a:r>
          </a:p>
          <a:p>
            <a:pPr eaLnBrk="1" hangingPunct="1"/>
            <a:r>
              <a:rPr lang="en-US" dirty="0" smtClean="0"/>
              <a:t>Best for scientific applications</a:t>
            </a:r>
          </a:p>
          <a:p>
            <a:pPr lvl="1" eaLnBrk="1" hangingPunct="1"/>
            <a:r>
              <a:rPr lang="en-US" dirty="0" smtClean="0"/>
              <a:t>It’s geocentric and has data offshore</a:t>
            </a:r>
          </a:p>
          <a:p>
            <a:pPr lvl="1" eaLnBrk="1" hangingPunct="1"/>
            <a:r>
              <a:rPr lang="en-US" dirty="0" smtClean="0"/>
              <a:t>Tied to universally accepted global model (GRACE)</a:t>
            </a:r>
          </a:p>
          <a:p>
            <a:pPr eaLnBrk="1" hangingPunct="1"/>
            <a:r>
              <a:rPr lang="en-US" dirty="0" smtClean="0"/>
              <a:t>Significant changes from USGG2003</a:t>
            </a:r>
          </a:p>
          <a:p>
            <a:pPr lvl="1" eaLnBrk="1" hangingPunct="1"/>
            <a:r>
              <a:rPr lang="en-US" dirty="0" smtClean="0"/>
              <a:t>Multi-dm to meter level</a:t>
            </a:r>
          </a:p>
        </p:txBody>
      </p:sp>
      <p:sp>
        <p:nvSpPr>
          <p:cNvPr id="2" name="Date Placeholder 1"/>
          <p:cNvSpPr>
            <a:spLocks noGrp="1"/>
          </p:cNvSpPr>
          <p:nvPr>
            <p:ph type="dt" sz="quarter" idx="10"/>
          </p:nvPr>
        </p:nvSpPr>
        <p:spPr/>
        <p:txBody>
          <a:bodyPr/>
          <a:lstStyle/>
          <a:p>
            <a:pPr>
              <a:defRPr/>
            </a:pPr>
            <a:r>
              <a:rPr lang="en-US" smtClean="0"/>
              <a:t>The ACSM Annual Conference July 7-12, 2011</a:t>
            </a:r>
            <a:endParaRPr lang="en-US"/>
          </a:p>
        </p:txBody>
      </p:sp>
      <p:sp>
        <p:nvSpPr>
          <p:cNvPr id="3" name="Footer Placeholder 2"/>
          <p:cNvSpPr>
            <a:spLocks noGrp="1"/>
          </p:cNvSpPr>
          <p:nvPr>
            <p:ph type="ftr" sz="quarter" idx="11"/>
          </p:nvPr>
        </p:nvSpPr>
        <p:spPr/>
        <p:txBody>
          <a:bodyPr/>
          <a:lstStyle/>
          <a:p>
            <a:pPr>
              <a:defRPr/>
            </a:pPr>
            <a:r>
              <a:rPr lang="en-US" smtClean="0"/>
              <a:t>Surveying Calculations                          Improved Geoid Height Models</a:t>
            </a:r>
            <a:endParaRPr lang="en-US"/>
          </a:p>
        </p:txBody>
      </p:sp>
      <p:sp>
        <p:nvSpPr>
          <p:cNvPr id="4" name="Slide Number Placeholder 3"/>
          <p:cNvSpPr>
            <a:spLocks noGrp="1"/>
          </p:cNvSpPr>
          <p:nvPr>
            <p:ph type="sldNum" sz="quarter" idx="12"/>
          </p:nvPr>
        </p:nvSpPr>
        <p:spPr/>
        <p:txBody>
          <a:bodyPr/>
          <a:lstStyle/>
          <a:p>
            <a:pPr>
              <a:defRPr/>
            </a:pPr>
            <a:fld id="{5EE61FAA-E523-4087-B165-A4409F3E1148}" type="slidenum">
              <a:rPr lang="en-US"/>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0" y="914400"/>
            <a:ext cx="9144000" cy="5029200"/>
          </a:xfrm>
          <a:prstGeom prst="rect">
            <a:avLst/>
          </a:prstGeom>
          <a:solidFill>
            <a:srgbClr val="CCECFF">
              <a:alpha val="50195"/>
            </a:srgbClr>
          </a:solidFill>
          <a:ln w="9525" algn="ctr">
            <a:noFill/>
            <a:miter lim="800000"/>
            <a:headEnd/>
            <a:tailEnd/>
          </a:ln>
        </p:spPr>
        <p:txBody>
          <a:bodyPr tIns="0" bIns="0">
            <a:spAutoFit/>
          </a:bodyPr>
          <a:lstStyle/>
          <a:p>
            <a:pPr marL="609600" indent="-609600"/>
            <a:endParaRPr lang="en-US">
              <a:latin typeface="Verdana" pitchFamily="34" charset="0"/>
              <a:cs typeface="Times New Roman" pitchFamily="18" charset="0"/>
            </a:endParaRPr>
          </a:p>
          <a:p>
            <a:pPr marL="609600" indent="-609600"/>
            <a:endParaRPr lang="en-US">
              <a:latin typeface="Verdana" pitchFamily="34" charset="0"/>
              <a:cs typeface="Times New Roman" pitchFamily="18" charset="0"/>
            </a:endParaRPr>
          </a:p>
          <a:p>
            <a:pPr marL="609600" indent="-609600"/>
            <a:endParaRPr lang="en-US">
              <a:latin typeface="Verdana" pitchFamily="34" charset="0"/>
              <a:cs typeface="Times New Roman" pitchFamily="18" charset="0"/>
            </a:endParaRPr>
          </a:p>
          <a:p>
            <a:pPr marL="609600" indent="-609600"/>
            <a:endParaRPr lang="en-US">
              <a:latin typeface="Verdana" pitchFamily="34" charset="0"/>
              <a:cs typeface="Times New Roman" pitchFamily="18" charset="0"/>
            </a:endParaRPr>
          </a:p>
        </p:txBody>
      </p:sp>
      <p:sp>
        <p:nvSpPr>
          <p:cNvPr id="18435" name="Rectangle 3"/>
          <p:cNvSpPr>
            <a:spLocks noGrp="1" noChangeArrowheads="1"/>
          </p:cNvSpPr>
          <p:nvPr>
            <p:ph type="title" idx="4294967295"/>
          </p:nvPr>
        </p:nvSpPr>
        <p:spPr>
          <a:xfrm>
            <a:off x="838200" y="255588"/>
            <a:ext cx="7467600" cy="887412"/>
          </a:xfrm>
        </p:spPr>
        <p:txBody>
          <a:bodyPr lIns="92075" tIns="46038" rIns="92075" bIns="46038"/>
          <a:lstStyle/>
          <a:p>
            <a:r>
              <a:rPr lang="en-US" sz="5400" smtClean="0"/>
              <a:t>Hybrid Geoids</a:t>
            </a:r>
          </a:p>
        </p:txBody>
      </p:sp>
      <p:sp>
        <p:nvSpPr>
          <p:cNvPr id="2343940" name="Rectangle 4"/>
          <p:cNvSpPr>
            <a:spLocks noGrp="1" noChangeArrowheads="1"/>
          </p:cNvSpPr>
          <p:nvPr>
            <p:ph type="body" sz="half" idx="4294967295"/>
          </p:nvPr>
        </p:nvSpPr>
        <p:spPr>
          <a:xfrm>
            <a:off x="1371600" y="5562600"/>
            <a:ext cx="5715000" cy="838200"/>
          </a:xfrm>
          <a:solidFill>
            <a:srgbClr val="C5E0EB">
              <a:alpha val="89999"/>
            </a:srgbClr>
          </a:solidFill>
        </p:spPr>
        <p:txBody>
          <a:bodyPr/>
          <a:lstStyle/>
          <a:p>
            <a:pPr>
              <a:lnSpc>
                <a:spcPct val="80000"/>
              </a:lnSpc>
              <a:defRPr/>
            </a:pPr>
            <a:r>
              <a:rPr lang="en-US" sz="1800">
                <a:solidFill>
                  <a:srgbClr val="006600"/>
                </a:solidFill>
              </a:rPr>
              <a:t>Gravimetric Geoid</a:t>
            </a:r>
            <a:r>
              <a:rPr lang="en-US" sz="1800">
                <a:solidFill>
                  <a:srgbClr val="EA3902"/>
                </a:solidFill>
                <a:effectLst>
                  <a:outerShdw blurRad="38100" dist="38100" dir="2700000" algn="tl">
                    <a:srgbClr val="000000"/>
                  </a:outerShdw>
                </a:effectLst>
              </a:rPr>
              <a:t> </a:t>
            </a:r>
            <a:r>
              <a:rPr lang="en-US" sz="1800"/>
              <a:t> systematic misfit with benchmarks</a:t>
            </a:r>
          </a:p>
          <a:p>
            <a:pPr>
              <a:lnSpc>
                <a:spcPct val="80000"/>
              </a:lnSpc>
              <a:defRPr/>
            </a:pPr>
            <a:r>
              <a:rPr lang="en-US" sz="1800">
                <a:solidFill>
                  <a:schemeClr val="accent2"/>
                </a:solidFill>
              </a:rPr>
              <a:t>Hybrid Geoid</a:t>
            </a:r>
            <a:r>
              <a:rPr lang="en-US" sz="1800"/>
              <a:t> biased to fit local benchmarks</a:t>
            </a:r>
          </a:p>
          <a:p>
            <a:pPr>
              <a:lnSpc>
                <a:spcPct val="80000"/>
              </a:lnSpc>
              <a:defRPr/>
            </a:pPr>
            <a:r>
              <a:rPr lang="en-US" sz="1800">
                <a:solidFill>
                  <a:srgbClr val="FF0000"/>
                </a:solidFill>
              </a:rPr>
              <a:t>e</a:t>
            </a:r>
            <a:r>
              <a:rPr lang="en-US" sz="1800"/>
              <a:t> = h – </a:t>
            </a:r>
            <a:r>
              <a:rPr lang="en-US" sz="1800">
                <a:solidFill>
                  <a:schemeClr val="accent2"/>
                </a:solidFill>
              </a:rPr>
              <a:t>H</a:t>
            </a:r>
            <a:r>
              <a:rPr lang="en-US" sz="1800"/>
              <a:t> - </a:t>
            </a:r>
            <a:r>
              <a:rPr lang="en-US" sz="1800">
                <a:solidFill>
                  <a:srgbClr val="336600"/>
                </a:solidFill>
              </a:rPr>
              <a:t>N</a:t>
            </a:r>
          </a:p>
        </p:txBody>
      </p:sp>
      <p:sp>
        <p:nvSpPr>
          <p:cNvPr id="18437" name="Rectangle 5"/>
          <p:cNvSpPr>
            <a:spLocks noChangeArrowheads="1"/>
          </p:cNvSpPr>
          <p:nvPr/>
        </p:nvSpPr>
        <p:spPr bwMode="auto">
          <a:xfrm>
            <a:off x="4098925" y="2597150"/>
            <a:ext cx="184150" cy="88900"/>
          </a:xfrm>
          <a:prstGeom prst="rect">
            <a:avLst/>
          </a:prstGeom>
          <a:noFill/>
          <a:ln w="9525">
            <a:noFill/>
            <a:miter lim="800000"/>
            <a:headEnd/>
            <a:tailEnd/>
          </a:ln>
        </p:spPr>
        <p:txBody>
          <a:bodyPr wrap="none" anchor="ctr"/>
          <a:lstStyle/>
          <a:p>
            <a:endParaRPr lang="en-US">
              <a:latin typeface="Verdana" pitchFamily="34" charset="0"/>
              <a:cs typeface="Times New Roman" pitchFamily="18" charset="0"/>
            </a:endParaRPr>
          </a:p>
        </p:txBody>
      </p:sp>
      <p:sp>
        <p:nvSpPr>
          <p:cNvPr id="18438" name="Rectangle 6"/>
          <p:cNvSpPr>
            <a:spLocks noChangeArrowheads="1"/>
          </p:cNvSpPr>
          <p:nvPr/>
        </p:nvSpPr>
        <p:spPr bwMode="auto">
          <a:xfrm>
            <a:off x="6705600" y="914400"/>
            <a:ext cx="1860550" cy="366713"/>
          </a:xfrm>
          <a:prstGeom prst="rect">
            <a:avLst/>
          </a:prstGeom>
          <a:noFill/>
          <a:ln w="9525">
            <a:noFill/>
            <a:miter lim="800000"/>
            <a:headEnd/>
            <a:tailEnd/>
          </a:ln>
        </p:spPr>
        <p:txBody>
          <a:bodyPr wrap="none" lIns="92075" tIns="46038" rIns="92075" bIns="46038">
            <a:spAutoFit/>
          </a:bodyPr>
          <a:lstStyle/>
          <a:p>
            <a:r>
              <a:rPr lang="en-US" b="1">
                <a:cs typeface="Times New Roman" pitchFamily="18" charset="0"/>
              </a:rPr>
              <a:t>Earth’s Surface</a:t>
            </a:r>
          </a:p>
        </p:txBody>
      </p:sp>
      <p:sp>
        <p:nvSpPr>
          <p:cNvPr id="18439" name="Arc 7"/>
          <p:cNvSpPr>
            <a:spLocks/>
          </p:cNvSpPr>
          <p:nvPr/>
        </p:nvSpPr>
        <p:spPr bwMode="auto">
          <a:xfrm>
            <a:off x="-26988" y="3352800"/>
            <a:ext cx="9170988" cy="836613"/>
          </a:xfrm>
          <a:custGeom>
            <a:avLst/>
            <a:gdLst>
              <a:gd name="T0" fmla="*/ 0 w 19375"/>
              <a:gd name="T1" fmla="*/ 2147483647 h 21600"/>
              <a:gd name="T2" fmla="*/ 2147483647 w 19375"/>
              <a:gd name="T3" fmla="*/ 2147483647 h 21600"/>
              <a:gd name="T4" fmla="*/ 2147483647 w 19375"/>
              <a:gd name="T5" fmla="*/ 2147483647 h 21600"/>
              <a:gd name="T6" fmla="*/ 0 60000 65536"/>
              <a:gd name="T7" fmla="*/ 0 60000 65536"/>
              <a:gd name="T8" fmla="*/ 0 60000 65536"/>
              <a:gd name="T9" fmla="*/ 0 w 19375"/>
              <a:gd name="T10" fmla="*/ 0 h 21600"/>
              <a:gd name="T11" fmla="*/ 19375 w 19375"/>
              <a:gd name="T12" fmla="*/ 21600 h 21600"/>
            </a:gdLst>
            <a:ahLst/>
            <a:cxnLst>
              <a:cxn ang="T6">
                <a:pos x="T0" y="T1"/>
              </a:cxn>
              <a:cxn ang="T7">
                <a:pos x="T2" y="T3"/>
              </a:cxn>
              <a:cxn ang="T8">
                <a:pos x="T4" y="T5"/>
              </a:cxn>
            </a:cxnLst>
            <a:rect l="T9" t="T10" r="T11" b="T12"/>
            <a:pathLst>
              <a:path w="19375" h="21600" fill="none" extrusionOk="0">
                <a:moveTo>
                  <a:pt x="0" y="2134"/>
                </a:moveTo>
                <a:cubicBezTo>
                  <a:pt x="2921" y="729"/>
                  <a:pt x="6120" y="-1"/>
                  <a:pt x="9362" y="0"/>
                </a:cubicBezTo>
                <a:cubicBezTo>
                  <a:pt x="12849" y="0"/>
                  <a:pt x="16284" y="844"/>
                  <a:pt x="19374" y="2461"/>
                </a:cubicBezTo>
              </a:path>
              <a:path w="19375" h="21600" stroke="0" extrusionOk="0">
                <a:moveTo>
                  <a:pt x="0" y="2134"/>
                </a:moveTo>
                <a:cubicBezTo>
                  <a:pt x="2921" y="729"/>
                  <a:pt x="6120" y="-1"/>
                  <a:pt x="9362" y="0"/>
                </a:cubicBezTo>
                <a:cubicBezTo>
                  <a:pt x="12849" y="0"/>
                  <a:pt x="16284" y="844"/>
                  <a:pt x="19374" y="2461"/>
                </a:cubicBezTo>
                <a:lnTo>
                  <a:pt x="9362" y="21600"/>
                </a:lnTo>
                <a:close/>
              </a:path>
            </a:pathLst>
          </a:custGeom>
          <a:noFill/>
          <a:ln w="50800" cap="rnd">
            <a:solidFill>
              <a:schemeClr val="tx1"/>
            </a:solidFill>
            <a:round/>
            <a:headEnd type="none" w="sm" len="sm"/>
            <a:tailEnd type="none" w="sm" len="sm"/>
          </a:ln>
        </p:spPr>
        <p:txBody>
          <a:bodyPr wrap="none" anchor="ctr"/>
          <a:lstStyle/>
          <a:p>
            <a:endParaRPr lang="en-US"/>
          </a:p>
        </p:txBody>
      </p:sp>
      <p:sp>
        <p:nvSpPr>
          <p:cNvPr id="18440" name="Rectangle 8"/>
          <p:cNvSpPr>
            <a:spLocks noChangeArrowheads="1"/>
          </p:cNvSpPr>
          <p:nvPr/>
        </p:nvSpPr>
        <p:spPr bwMode="auto">
          <a:xfrm>
            <a:off x="7673975" y="3956050"/>
            <a:ext cx="184150" cy="88900"/>
          </a:xfrm>
          <a:prstGeom prst="rect">
            <a:avLst/>
          </a:prstGeom>
          <a:noFill/>
          <a:ln w="9525">
            <a:noFill/>
            <a:miter lim="800000"/>
            <a:headEnd/>
            <a:tailEnd/>
          </a:ln>
        </p:spPr>
        <p:txBody>
          <a:bodyPr wrap="none" anchor="ctr"/>
          <a:lstStyle/>
          <a:p>
            <a:endParaRPr lang="en-US">
              <a:latin typeface="Verdana" pitchFamily="34" charset="0"/>
              <a:cs typeface="Times New Roman" pitchFamily="18" charset="0"/>
            </a:endParaRPr>
          </a:p>
        </p:txBody>
      </p:sp>
      <p:sp>
        <p:nvSpPr>
          <p:cNvPr id="18441" name="Freeform 9"/>
          <p:cNvSpPr>
            <a:spLocks/>
          </p:cNvSpPr>
          <p:nvPr/>
        </p:nvSpPr>
        <p:spPr bwMode="auto">
          <a:xfrm>
            <a:off x="0" y="1133475"/>
            <a:ext cx="9144000" cy="1355725"/>
          </a:xfrm>
          <a:custGeom>
            <a:avLst/>
            <a:gdLst>
              <a:gd name="T0" fmla="*/ 0 w 5760"/>
              <a:gd name="T1" fmla="*/ 2147483647 h 889"/>
              <a:gd name="T2" fmla="*/ 2147483647 w 5760"/>
              <a:gd name="T3" fmla="*/ 2147483647 h 889"/>
              <a:gd name="T4" fmla="*/ 2147483647 w 5760"/>
              <a:gd name="T5" fmla="*/ 2147483647 h 889"/>
              <a:gd name="T6" fmla="*/ 2147483647 w 5760"/>
              <a:gd name="T7" fmla="*/ 2147483647 h 889"/>
              <a:gd name="T8" fmla="*/ 2147483647 w 5760"/>
              <a:gd name="T9" fmla="*/ 2147483647 h 889"/>
              <a:gd name="T10" fmla="*/ 2147483647 w 5760"/>
              <a:gd name="T11" fmla="*/ 2147483647 h 889"/>
              <a:gd name="T12" fmla="*/ 2147483647 w 5760"/>
              <a:gd name="T13" fmla="*/ 0 h 889"/>
              <a:gd name="T14" fmla="*/ 2147483647 w 5760"/>
              <a:gd name="T15" fmla="*/ 2147483647 h 889"/>
              <a:gd name="T16" fmla="*/ 2147483647 w 5760"/>
              <a:gd name="T17" fmla="*/ 2147483647 h 889"/>
              <a:gd name="T18" fmla="*/ 2147483647 w 5760"/>
              <a:gd name="T19" fmla="*/ 2147483647 h 889"/>
              <a:gd name="T20" fmla="*/ 2147483647 w 5760"/>
              <a:gd name="T21" fmla="*/ 2147483647 h 889"/>
              <a:gd name="T22" fmla="*/ 2147483647 w 5760"/>
              <a:gd name="T23" fmla="*/ 2147483647 h 889"/>
              <a:gd name="T24" fmla="*/ 2147483647 w 5760"/>
              <a:gd name="T25" fmla="*/ 2147483647 h 8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0"/>
              <a:gd name="T40" fmla="*/ 0 h 889"/>
              <a:gd name="T41" fmla="*/ 5760 w 5760"/>
              <a:gd name="T42" fmla="*/ 889 h 8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0" h="889">
                <a:moveTo>
                  <a:pt x="0" y="888"/>
                </a:moveTo>
                <a:lnTo>
                  <a:pt x="626" y="840"/>
                </a:lnTo>
                <a:lnTo>
                  <a:pt x="1313" y="708"/>
                </a:lnTo>
                <a:lnTo>
                  <a:pt x="2241" y="528"/>
                </a:lnTo>
                <a:lnTo>
                  <a:pt x="2831" y="252"/>
                </a:lnTo>
                <a:lnTo>
                  <a:pt x="3410" y="84"/>
                </a:lnTo>
                <a:lnTo>
                  <a:pt x="3831" y="0"/>
                </a:lnTo>
                <a:lnTo>
                  <a:pt x="4205" y="36"/>
                </a:lnTo>
                <a:lnTo>
                  <a:pt x="4567" y="192"/>
                </a:lnTo>
                <a:lnTo>
                  <a:pt x="4868" y="276"/>
                </a:lnTo>
                <a:lnTo>
                  <a:pt x="5326" y="372"/>
                </a:lnTo>
                <a:lnTo>
                  <a:pt x="5639" y="444"/>
                </a:lnTo>
                <a:lnTo>
                  <a:pt x="5759" y="444"/>
                </a:lnTo>
              </a:path>
            </a:pathLst>
          </a:custGeom>
          <a:noFill/>
          <a:ln w="50800" cap="rnd" cmpd="sng">
            <a:solidFill>
              <a:srgbClr val="FF9900"/>
            </a:solidFill>
            <a:prstDash val="solid"/>
            <a:round/>
            <a:headEnd type="none" w="sm" len="sm"/>
            <a:tailEnd type="none" w="sm" len="sm"/>
          </a:ln>
        </p:spPr>
        <p:txBody>
          <a:bodyPr/>
          <a:lstStyle/>
          <a:p>
            <a:endParaRPr lang="en-US"/>
          </a:p>
        </p:txBody>
      </p:sp>
      <p:grpSp>
        <p:nvGrpSpPr>
          <p:cNvPr id="18442" name="Group 10"/>
          <p:cNvGrpSpPr>
            <a:grpSpLocks/>
          </p:cNvGrpSpPr>
          <p:nvPr/>
        </p:nvGrpSpPr>
        <p:grpSpPr bwMode="auto">
          <a:xfrm>
            <a:off x="557213" y="2433638"/>
            <a:ext cx="392112" cy="844550"/>
            <a:chOff x="323" y="1800"/>
            <a:chExt cx="247" cy="554"/>
          </a:xfrm>
        </p:grpSpPr>
        <p:sp>
          <p:nvSpPr>
            <p:cNvPr id="18500" name="Line 11"/>
            <p:cNvSpPr>
              <a:spLocks noChangeShapeType="1"/>
            </p:cNvSpPr>
            <p:nvPr/>
          </p:nvSpPr>
          <p:spPr bwMode="auto">
            <a:xfrm>
              <a:off x="550" y="1800"/>
              <a:ext cx="20" cy="554"/>
            </a:xfrm>
            <a:prstGeom prst="line">
              <a:avLst/>
            </a:prstGeom>
            <a:noFill/>
            <a:ln w="12700">
              <a:solidFill>
                <a:schemeClr val="tx1"/>
              </a:solidFill>
              <a:round/>
              <a:headEnd type="stealth" w="med" len="med"/>
              <a:tailEnd type="none" w="sm" len="sm"/>
            </a:ln>
          </p:spPr>
          <p:txBody>
            <a:bodyPr wrap="none" anchor="ctr"/>
            <a:lstStyle/>
            <a:p>
              <a:endParaRPr lang="en-US"/>
            </a:p>
          </p:txBody>
        </p:sp>
        <p:sp>
          <p:nvSpPr>
            <p:cNvPr id="18501" name="Rectangle 12"/>
            <p:cNvSpPr>
              <a:spLocks noChangeArrowheads="1"/>
            </p:cNvSpPr>
            <p:nvPr/>
          </p:nvSpPr>
          <p:spPr bwMode="auto">
            <a:xfrm>
              <a:off x="323" y="1966"/>
              <a:ext cx="214" cy="260"/>
            </a:xfrm>
            <a:prstGeom prst="rect">
              <a:avLst/>
            </a:prstGeom>
            <a:noFill/>
            <a:ln w="9525">
              <a:noFill/>
              <a:miter lim="800000"/>
              <a:headEnd/>
              <a:tailEnd/>
            </a:ln>
          </p:spPr>
          <p:txBody>
            <a:bodyPr wrap="none" lIns="92075" tIns="46038" rIns="92075" bIns="46038">
              <a:spAutoFit/>
            </a:bodyPr>
            <a:lstStyle/>
            <a:p>
              <a:r>
                <a:rPr lang="en-US" sz="2000" b="1">
                  <a:cs typeface="Times New Roman" pitchFamily="18" charset="0"/>
                </a:rPr>
                <a:t>h</a:t>
              </a:r>
            </a:p>
          </p:txBody>
        </p:sp>
      </p:grpSp>
      <p:grpSp>
        <p:nvGrpSpPr>
          <p:cNvPr id="18443" name="Group 13"/>
          <p:cNvGrpSpPr>
            <a:grpSpLocks/>
          </p:cNvGrpSpPr>
          <p:nvPr/>
        </p:nvGrpSpPr>
        <p:grpSpPr bwMode="auto">
          <a:xfrm>
            <a:off x="2921000" y="2009775"/>
            <a:ext cx="371475" cy="1219200"/>
            <a:chOff x="1812" y="1523"/>
            <a:chExt cx="234" cy="799"/>
          </a:xfrm>
        </p:grpSpPr>
        <p:sp>
          <p:nvSpPr>
            <p:cNvPr id="18498" name="Line 14"/>
            <p:cNvSpPr>
              <a:spLocks noChangeShapeType="1"/>
            </p:cNvSpPr>
            <p:nvPr/>
          </p:nvSpPr>
          <p:spPr bwMode="auto">
            <a:xfrm>
              <a:off x="2034" y="1523"/>
              <a:ext cx="12" cy="799"/>
            </a:xfrm>
            <a:prstGeom prst="line">
              <a:avLst/>
            </a:prstGeom>
            <a:noFill/>
            <a:ln w="12700">
              <a:solidFill>
                <a:schemeClr val="tx1"/>
              </a:solidFill>
              <a:round/>
              <a:headEnd type="stealth" w="med" len="med"/>
              <a:tailEnd type="none" w="sm" len="sm"/>
            </a:ln>
          </p:spPr>
          <p:txBody>
            <a:bodyPr wrap="none" anchor="ctr"/>
            <a:lstStyle/>
            <a:p>
              <a:endParaRPr lang="en-US"/>
            </a:p>
          </p:txBody>
        </p:sp>
        <p:sp>
          <p:nvSpPr>
            <p:cNvPr id="18499" name="Rectangle 15"/>
            <p:cNvSpPr>
              <a:spLocks noChangeArrowheads="1"/>
            </p:cNvSpPr>
            <p:nvPr/>
          </p:nvSpPr>
          <p:spPr bwMode="auto">
            <a:xfrm>
              <a:off x="1812" y="1825"/>
              <a:ext cx="214" cy="260"/>
            </a:xfrm>
            <a:prstGeom prst="rect">
              <a:avLst/>
            </a:prstGeom>
            <a:noFill/>
            <a:ln w="9525">
              <a:noFill/>
              <a:miter lim="800000"/>
              <a:headEnd/>
              <a:tailEnd/>
            </a:ln>
          </p:spPr>
          <p:txBody>
            <a:bodyPr wrap="none" lIns="92075" tIns="46038" rIns="92075" bIns="46038">
              <a:spAutoFit/>
            </a:bodyPr>
            <a:lstStyle/>
            <a:p>
              <a:r>
                <a:rPr lang="en-US" sz="2000" b="1">
                  <a:cs typeface="Times New Roman" pitchFamily="18" charset="0"/>
                </a:rPr>
                <a:t>h</a:t>
              </a:r>
            </a:p>
          </p:txBody>
        </p:sp>
      </p:grpSp>
      <p:grpSp>
        <p:nvGrpSpPr>
          <p:cNvPr id="18444" name="Group 16"/>
          <p:cNvGrpSpPr>
            <a:grpSpLocks/>
          </p:cNvGrpSpPr>
          <p:nvPr/>
        </p:nvGrpSpPr>
        <p:grpSpPr bwMode="auto">
          <a:xfrm>
            <a:off x="4303713" y="1493838"/>
            <a:ext cx="376237" cy="1738312"/>
            <a:chOff x="2683" y="1184"/>
            <a:chExt cx="237" cy="1140"/>
          </a:xfrm>
        </p:grpSpPr>
        <p:sp>
          <p:nvSpPr>
            <p:cNvPr id="18496" name="Line 17"/>
            <p:cNvSpPr>
              <a:spLocks noChangeShapeType="1"/>
            </p:cNvSpPr>
            <p:nvPr/>
          </p:nvSpPr>
          <p:spPr bwMode="auto">
            <a:xfrm>
              <a:off x="2912" y="1184"/>
              <a:ext cx="8" cy="1140"/>
            </a:xfrm>
            <a:prstGeom prst="line">
              <a:avLst/>
            </a:prstGeom>
            <a:noFill/>
            <a:ln w="12700">
              <a:solidFill>
                <a:schemeClr val="tx1"/>
              </a:solidFill>
              <a:round/>
              <a:headEnd type="stealth" w="med" len="med"/>
              <a:tailEnd type="none" w="sm" len="sm"/>
            </a:ln>
          </p:spPr>
          <p:txBody>
            <a:bodyPr wrap="none" anchor="ctr"/>
            <a:lstStyle/>
            <a:p>
              <a:endParaRPr lang="en-US"/>
            </a:p>
          </p:txBody>
        </p:sp>
        <p:sp>
          <p:nvSpPr>
            <p:cNvPr id="18497" name="Rectangle 18"/>
            <p:cNvSpPr>
              <a:spLocks noChangeArrowheads="1"/>
            </p:cNvSpPr>
            <p:nvPr/>
          </p:nvSpPr>
          <p:spPr bwMode="auto">
            <a:xfrm>
              <a:off x="2683" y="1620"/>
              <a:ext cx="214" cy="260"/>
            </a:xfrm>
            <a:prstGeom prst="rect">
              <a:avLst/>
            </a:prstGeom>
            <a:noFill/>
            <a:ln w="9525">
              <a:noFill/>
              <a:miter lim="800000"/>
              <a:headEnd/>
              <a:tailEnd/>
            </a:ln>
          </p:spPr>
          <p:txBody>
            <a:bodyPr wrap="none" lIns="92075" tIns="46038" rIns="92075" bIns="46038">
              <a:spAutoFit/>
            </a:bodyPr>
            <a:lstStyle/>
            <a:p>
              <a:r>
                <a:rPr lang="en-US" sz="2000" b="1">
                  <a:cs typeface="Times New Roman" pitchFamily="18" charset="0"/>
                </a:rPr>
                <a:t>h</a:t>
              </a:r>
            </a:p>
          </p:txBody>
        </p:sp>
      </p:grpSp>
      <p:grpSp>
        <p:nvGrpSpPr>
          <p:cNvPr id="18445" name="Group 19"/>
          <p:cNvGrpSpPr>
            <a:grpSpLocks/>
          </p:cNvGrpSpPr>
          <p:nvPr/>
        </p:nvGrpSpPr>
        <p:grpSpPr bwMode="auto">
          <a:xfrm>
            <a:off x="5997575" y="1163638"/>
            <a:ext cx="384175" cy="2068512"/>
            <a:chOff x="3750" y="968"/>
            <a:chExt cx="242" cy="1356"/>
          </a:xfrm>
        </p:grpSpPr>
        <p:sp>
          <p:nvSpPr>
            <p:cNvPr id="18494" name="Line 20"/>
            <p:cNvSpPr>
              <a:spLocks noChangeShapeType="1"/>
            </p:cNvSpPr>
            <p:nvPr/>
          </p:nvSpPr>
          <p:spPr bwMode="auto">
            <a:xfrm>
              <a:off x="3984" y="968"/>
              <a:ext cx="8" cy="1356"/>
            </a:xfrm>
            <a:prstGeom prst="line">
              <a:avLst/>
            </a:prstGeom>
            <a:noFill/>
            <a:ln w="12700">
              <a:solidFill>
                <a:schemeClr val="tx1"/>
              </a:solidFill>
              <a:round/>
              <a:headEnd type="stealth" w="med" len="med"/>
              <a:tailEnd type="none" w="sm" len="sm"/>
            </a:ln>
          </p:spPr>
          <p:txBody>
            <a:bodyPr wrap="none" anchor="ctr"/>
            <a:lstStyle/>
            <a:p>
              <a:endParaRPr lang="en-US"/>
            </a:p>
          </p:txBody>
        </p:sp>
        <p:sp>
          <p:nvSpPr>
            <p:cNvPr id="18495" name="Rectangle 21"/>
            <p:cNvSpPr>
              <a:spLocks noChangeArrowheads="1"/>
            </p:cNvSpPr>
            <p:nvPr/>
          </p:nvSpPr>
          <p:spPr bwMode="auto">
            <a:xfrm>
              <a:off x="3750" y="1579"/>
              <a:ext cx="214" cy="260"/>
            </a:xfrm>
            <a:prstGeom prst="rect">
              <a:avLst/>
            </a:prstGeom>
            <a:noFill/>
            <a:ln w="9525">
              <a:noFill/>
              <a:miter lim="800000"/>
              <a:headEnd/>
              <a:tailEnd/>
            </a:ln>
          </p:spPr>
          <p:txBody>
            <a:bodyPr wrap="none" lIns="92075" tIns="46038" rIns="92075" bIns="46038">
              <a:spAutoFit/>
            </a:bodyPr>
            <a:lstStyle/>
            <a:p>
              <a:r>
                <a:rPr lang="en-US" sz="2000" b="1">
                  <a:cs typeface="Times New Roman" pitchFamily="18" charset="0"/>
                </a:rPr>
                <a:t>h</a:t>
              </a:r>
            </a:p>
          </p:txBody>
        </p:sp>
      </p:grpSp>
      <p:grpSp>
        <p:nvGrpSpPr>
          <p:cNvPr id="18446" name="Group 22"/>
          <p:cNvGrpSpPr>
            <a:grpSpLocks/>
          </p:cNvGrpSpPr>
          <p:nvPr/>
        </p:nvGrpSpPr>
        <p:grpSpPr bwMode="auto">
          <a:xfrm>
            <a:off x="7808913" y="1657350"/>
            <a:ext cx="363537" cy="1612900"/>
            <a:chOff x="4891" y="1292"/>
            <a:chExt cx="229" cy="1057"/>
          </a:xfrm>
        </p:grpSpPr>
        <p:sp>
          <p:nvSpPr>
            <p:cNvPr id="18492" name="Line 23"/>
            <p:cNvSpPr>
              <a:spLocks noChangeShapeType="1"/>
            </p:cNvSpPr>
            <p:nvPr/>
          </p:nvSpPr>
          <p:spPr bwMode="auto">
            <a:xfrm flipH="1">
              <a:off x="5103" y="1292"/>
              <a:ext cx="17" cy="1057"/>
            </a:xfrm>
            <a:prstGeom prst="line">
              <a:avLst/>
            </a:prstGeom>
            <a:noFill/>
            <a:ln w="12700">
              <a:solidFill>
                <a:schemeClr val="tx1"/>
              </a:solidFill>
              <a:round/>
              <a:headEnd type="stealth" w="med" len="med"/>
              <a:tailEnd type="none" w="sm" len="sm"/>
            </a:ln>
          </p:spPr>
          <p:txBody>
            <a:bodyPr wrap="none" anchor="ctr"/>
            <a:lstStyle/>
            <a:p>
              <a:endParaRPr lang="en-US"/>
            </a:p>
          </p:txBody>
        </p:sp>
        <p:sp>
          <p:nvSpPr>
            <p:cNvPr id="18493" name="Rectangle 24"/>
            <p:cNvSpPr>
              <a:spLocks noChangeArrowheads="1"/>
            </p:cNvSpPr>
            <p:nvPr/>
          </p:nvSpPr>
          <p:spPr bwMode="auto">
            <a:xfrm>
              <a:off x="4891" y="1739"/>
              <a:ext cx="224" cy="260"/>
            </a:xfrm>
            <a:prstGeom prst="rect">
              <a:avLst/>
            </a:prstGeom>
            <a:noFill/>
            <a:ln w="9525">
              <a:noFill/>
              <a:miter lim="800000"/>
              <a:headEnd/>
              <a:tailEnd/>
            </a:ln>
          </p:spPr>
          <p:txBody>
            <a:bodyPr lIns="92075" tIns="46038" rIns="92075" bIns="46038">
              <a:spAutoFit/>
            </a:bodyPr>
            <a:lstStyle/>
            <a:p>
              <a:r>
                <a:rPr lang="en-US" sz="2000" b="1">
                  <a:cs typeface="Times New Roman" pitchFamily="18" charset="0"/>
                </a:rPr>
                <a:t>h</a:t>
              </a:r>
            </a:p>
          </p:txBody>
        </p:sp>
      </p:grpSp>
      <p:sp>
        <p:nvSpPr>
          <p:cNvPr id="18447" name="Rectangle 25"/>
          <p:cNvSpPr>
            <a:spLocks noChangeArrowheads="1"/>
          </p:cNvSpPr>
          <p:nvPr/>
        </p:nvSpPr>
        <p:spPr bwMode="auto">
          <a:xfrm>
            <a:off x="857250" y="2308225"/>
            <a:ext cx="109538" cy="53975"/>
          </a:xfrm>
          <a:prstGeom prst="rect">
            <a:avLst/>
          </a:prstGeom>
          <a:solidFill>
            <a:schemeClr val="tx1"/>
          </a:solidFill>
          <a:ln w="50800">
            <a:solidFill>
              <a:schemeClr val="tx1"/>
            </a:solidFill>
            <a:miter lim="800000"/>
            <a:headEnd/>
            <a:tailEnd/>
          </a:ln>
        </p:spPr>
        <p:txBody>
          <a:bodyPr wrap="none" anchor="ctr"/>
          <a:lstStyle/>
          <a:p>
            <a:endParaRPr lang="en-US">
              <a:latin typeface="Verdana" pitchFamily="34" charset="0"/>
              <a:cs typeface="Times New Roman" pitchFamily="18" charset="0"/>
            </a:endParaRPr>
          </a:p>
        </p:txBody>
      </p:sp>
      <p:sp>
        <p:nvSpPr>
          <p:cNvPr id="18448" name="Rectangle 26"/>
          <p:cNvSpPr>
            <a:spLocks noChangeArrowheads="1"/>
          </p:cNvSpPr>
          <p:nvPr/>
        </p:nvSpPr>
        <p:spPr bwMode="auto">
          <a:xfrm>
            <a:off x="3190875" y="1881188"/>
            <a:ext cx="109538" cy="53975"/>
          </a:xfrm>
          <a:prstGeom prst="rect">
            <a:avLst/>
          </a:prstGeom>
          <a:solidFill>
            <a:schemeClr val="tx1"/>
          </a:solidFill>
          <a:ln w="50800">
            <a:solidFill>
              <a:schemeClr val="tx1"/>
            </a:solidFill>
            <a:miter lim="800000"/>
            <a:headEnd/>
            <a:tailEnd/>
          </a:ln>
        </p:spPr>
        <p:txBody>
          <a:bodyPr wrap="none" anchor="ctr"/>
          <a:lstStyle/>
          <a:p>
            <a:endParaRPr lang="en-US">
              <a:latin typeface="Verdana" pitchFamily="34" charset="0"/>
              <a:cs typeface="Times New Roman" pitchFamily="18" charset="0"/>
            </a:endParaRPr>
          </a:p>
        </p:txBody>
      </p:sp>
      <p:sp>
        <p:nvSpPr>
          <p:cNvPr id="18449" name="Rectangle 27"/>
          <p:cNvSpPr>
            <a:spLocks noChangeArrowheads="1"/>
          </p:cNvSpPr>
          <p:nvPr/>
        </p:nvSpPr>
        <p:spPr bwMode="auto">
          <a:xfrm>
            <a:off x="4600575" y="1373188"/>
            <a:ext cx="109538" cy="52387"/>
          </a:xfrm>
          <a:prstGeom prst="rect">
            <a:avLst/>
          </a:prstGeom>
          <a:solidFill>
            <a:schemeClr val="tx1"/>
          </a:solidFill>
          <a:ln w="50800">
            <a:solidFill>
              <a:schemeClr val="tx1"/>
            </a:solidFill>
            <a:miter lim="800000"/>
            <a:headEnd/>
            <a:tailEnd/>
          </a:ln>
        </p:spPr>
        <p:txBody>
          <a:bodyPr wrap="none" anchor="ctr"/>
          <a:lstStyle/>
          <a:p>
            <a:endParaRPr lang="en-US">
              <a:latin typeface="Verdana" pitchFamily="34" charset="0"/>
              <a:cs typeface="Times New Roman" pitchFamily="18" charset="0"/>
            </a:endParaRPr>
          </a:p>
        </p:txBody>
      </p:sp>
      <p:sp>
        <p:nvSpPr>
          <p:cNvPr id="18450" name="Rectangle 28"/>
          <p:cNvSpPr>
            <a:spLocks noChangeArrowheads="1"/>
          </p:cNvSpPr>
          <p:nvPr/>
        </p:nvSpPr>
        <p:spPr bwMode="auto">
          <a:xfrm>
            <a:off x="6292850" y="1052513"/>
            <a:ext cx="109538" cy="53975"/>
          </a:xfrm>
          <a:prstGeom prst="rect">
            <a:avLst/>
          </a:prstGeom>
          <a:solidFill>
            <a:schemeClr val="tx1"/>
          </a:solidFill>
          <a:ln w="50800">
            <a:solidFill>
              <a:schemeClr val="tx1"/>
            </a:solidFill>
            <a:miter lim="800000"/>
            <a:headEnd/>
            <a:tailEnd/>
          </a:ln>
        </p:spPr>
        <p:txBody>
          <a:bodyPr wrap="none" anchor="ctr"/>
          <a:lstStyle/>
          <a:p>
            <a:endParaRPr lang="en-US">
              <a:latin typeface="Verdana" pitchFamily="34" charset="0"/>
              <a:cs typeface="Times New Roman" pitchFamily="18" charset="0"/>
            </a:endParaRPr>
          </a:p>
        </p:txBody>
      </p:sp>
      <p:sp>
        <p:nvSpPr>
          <p:cNvPr id="18451" name="Rectangle 29"/>
          <p:cNvSpPr>
            <a:spLocks noChangeArrowheads="1"/>
          </p:cNvSpPr>
          <p:nvPr/>
        </p:nvSpPr>
        <p:spPr bwMode="auto">
          <a:xfrm>
            <a:off x="8089900" y="1527175"/>
            <a:ext cx="109538" cy="52388"/>
          </a:xfrm>
          <a:prstGeom prst="rect">
            <a:avLst/>
          </a:prstGeom>
          <a:solidFill>
            <a:schemeClr val="tx1"/>
          </a:solidFill>
          <a:ln w="50800">
            <a:solidFill>
              <a:schemeClr val="tx1"/>
            </a:solidFill>
            <a:miter lim="800000"/>
            <a:headEnd/>
            <a:tailEnd/>
          </a:ln>
        </p:spPr>
        <p:txBody>
          <a:bodyPr wrap="none" anchor="ctr"/>
          <a:lstStyle/>
          <a:p>
            <a:endParaRPr lang="en-US">
              <a:latin typeface="Verdana" pitchFamily="34" charset="0"/>
              <a:cs typeface="Times New Roman" pitchFamily="18" charset="0"/>
            </a:endParaRPr>
          </a:p>
        </p:txBody>
      </p:sp>
      <p:grpSp>
        <p:nvGrpSpPr>
          <p:cNvPr id="18452" name="Group 30"/>
          <p:cNvGrpSpPr>
            <a:grpSpLocks/>
          </p:cNvGrpSpPr>
          <p:nvPr/>
        </p:nvGrpSpPr>
        <p:grpSpPr bwMode="auto">
          <a:xfrm>
            <a:off x="952500" y="2579688"/>
            <a:ext cx="515938" cy="2708275"/>
            <a:chOff x="600" y="1812"/>
            <a:chExt cx="325" cy="1776"/>
          </a:xfrm>
        </p:grpSpPr>
        <p:sp>
          <p:nvSpPr>
            <p:cNvPr id="18490" name="Line 31"/>
            <p:cNvSpPr>
              <a:spLocks noChangeShapeType="1"/>
            </p:cNvSpPr>
            <p:nvPr/>
          </p:nvSpPr>
          <p:spPr bwMode="auto">
            <a:xfrm>
              <a:off x="600" y="1812"/>
              <a:ext cx="162" cy="1776"/>
            </a:xfrm>
            <a:prstGeom prst="line">
              <a:avLst/>
            </a:prstGeom>
            <a:noFill/>
            <a:ln w="12700">
              <a:solidFill>
                <a:schemeClr val="accent2"/>
              </a:solidFill>
              <a:round/>
              <a:headEnd type="stealth" w="med" len="med"/>
              <a:tailEnd type="none" w="sm" len="sm"/>
            </a:ln>
          </p:spPr>
          <p:txBody>
            <a:bodyPr wrap="none" anchor="ctr"/>
            <a:lstStyle/>
            <a:p>
              <a:endParaRPr lang="en-US"/>
            </a:p>
          </p:txBody>
        </p:sp>
        <p:sp>
          <p:nvSpPr>
            <p:cNvPr id="18491" name="Rectangle 32"/>
            <p:cNvSpPr>
              <a:spLocks noChangeArrowheads="1"/>
            </p:cNvSpPr>
            <p:nvPr/>
          </p:nvSpPr>
          <p:spPr bwMode="auto">
            <a:xfrm>
              <a:off x="687" y="2677"/>
              <a:ext cx="238" cy="267"/>
            </a:xfrm>
            <a:prstGeom prst="rect">
              <a:avLst/>
            </a:prstGeom>
            <a:noFill/>
            <a:ln w="9525">
              <a:solidFill>
                <a:schemeClr val="accent2"/>
              </a:solidFill>
              <a:miter lim="800000"/>
              <a:headEnd/>
              <a:tailEnd/>
            </a:ln>
          </p:spPr>
          <p:txBody>
            <a:bodyPr wrap="none" lIns="92075" tIns="46038" rIns="92075" bIns="46038">
              <a:spAutoFit/>
            </a:bodyPr>
            <a:lstStyle/>
            <a:p>
              <a:r>
                <a:rPr lang="en-US" sz="2000" b="1">
                  <a:solidFill>
                    <a:schemeClr val="accent2"/>
                  </a:solidFill>
                  <a:cs typeface="Times New Roman" pitchFamily="18" charset="0"/>
                </a:rPr>
                <a:t>H</a:t>
              </a:r>
            </a:p>
          </p:txBody>
        </p:sp>
      </p:grpSp>
      <p:grpSp>
        <p:nvGrpSpPr>
          <p:cNvPr id="18453" name="Group 33"/>
          <p:cNvGrpSpPr>
            <a:grpSpLocks/>
          </p:cNvGrpSpPr>
          <p:nvPr/>
        </p:nvGrpSpPr>
        <p:grpSpPr bwMode="auto">
          <a:xfrm>
            <a:off x="3314700" y="2130425"/>
            <a:ext cx="679450" cy="2727325"/>
            <a:chOff x="2088" y="1518"/>
            <a:chExt cx="428" cy="1788"/>
          </a:xfrm>
        </p:grpSpPr>
        <p:sp>
          <p:nvSpPr>
            <p:cNvPr id="18488" name="Line 34"/>
            <p:cNvSpPr>
              <a:spLocks noChangeShapeType="1"/>
            </p:cNvSpPr>
            <p:nvPr/>
          </p:nvSpPr>
          <p:spPr bwMode="auto">
            <a:xfrm>
              <a:off x="2088" y="1518"/>
              <a:ext cx="300" cy="1788"/>
            </a:xfrm>
            <a:prstGeom prst="line">
              <a:avLst/>
            </a:prstGeom>
            <a:noFill/>
            <a:ln w="12700">
              <a:solidFill>
                <a:schemeClr val="accent2"/>
              </a:solidFill>
              <a:round/>
              <a:headEnd type="stealth" w="med" len="med"/>
              <a:tailEnd type="none" w="sm" len="sm"/>
            </a:ln>
          </p:spPr>
          <p:txBody>
            <a:bodyPr wrap="none" anchor="ctr"/>
            <a:lstStyle/>
            <a:p>
              <a:endParaRPr lang="en-US"/>
            </a:p>
          </p:txBody>
        </p:sp>
        <p:sp>
          <p:nvSpPr>
            <p:cNvPr id="18489" name="Rectangle 35"/>
            <p:cNvSpPr>
              <a:spLocks noChangeArrowheads="1"/>
            </p:cNvSpPr>
            <p:nvPr/>
          </p:nvSpPr>
          <p:spPr bwMode="auto">
            <a:xfrm>
              <a:off x="2278" y="2467"/>
              <a:ext cx="238" cy="267"/>
            </a:xfrm>
            <a:prstGeom prst="rect">
              <a:avLst/>
            </a:prstGeom>
            <a:noFill/>
            <a:ln w="9525">
              <a:solidFill>
                <a:schemeClr val="accent2"/>
              </a:solidFill>
              <a:miter lim="800000"/>
              <a:headEnd/>
              <a:tailEnd/>
            </a:ln>
          </p:spPr>
          <p:txBody>
            <a:bodyPr wrap="none" lIns="92075" tIns="46038" rIns="92075" bIns="46038">
              <a:spAutoFit/>
            </a:bodyPr>
            <a:lstStyle/>
            <a:p>
              <a:r>
                <a:rPr lang="en-US" sz="2000" b="1">
                  <a:solidFill>
                    <a:schemeClr val="accent2"/>
                  </a:solidFill>
                  <a:cs typeface="Times New Roman" pitchFamily="18" charset="0"/>
                </a:rPr>
                <a:t>H</a:t>
              </a:r>
            </a:p>
          </p:txBody>
        </p:sp>
      </p:grpSp>
      <p:grpSp>
        <p:nvGrpSpPr>
          <p:cNvPr id="18454" name="Group 36"/>
          <p:cNvGrpSpPr>
            <a:grpSpLocks/>
          </p:cNvGrpSpPr>
          <p:nvPr/>
        </p:nvGrpSpPr>
        <p:grpSpPr bwMode="auto">
          <a:xfrm>
            <a:off x="4724400" y="1617663"/>
            <a:ext cx="538163" cy="2992437"/>
            <a:chOff x="2976" y="1182"/>
            <a:chExt cx="339" cy="1962"/>
          </a:xfrm>
        </p:grpSpPr>
        <p:sp>
          <p:nvSpPr>
            <p:cNvPr id="18486" name="Line 37"/>
            <p:cNvSpPr>
              <a:spLocks noChangeShapeType="1"/>
            </p:cNvSpPr>
            <p:nvPr/>
          </p:nvSpPr>
          <p:spPr bwMode="auto">
            <a:xfrm>
              <a:off x="2976" y="1182"/>
              <a:ext cx="180" cy="1962"/>
            </a:xfrm>
            <a:prstGeom prst="line">
              <a:avLst/>
            </a:prstGeom>
            <a:noFill/>
            <a:ln w="12700">
              <a:solidFill>
                <a:schemeClr val="accent2"/>
              </a:solidFill>
              <a:round/>
              <a:headEnd type="stealth" w="med" len="med"/>
              <a:tailEnd type="none" w="sm" len="sm"/>
            </a:ln>
          </p:spPr>
          <p:txBody>
            <a:bodyPr wrap="none" anchor="ctr"/>
            <a:lstStyle/>
            <a:p>
              <a:endParaRPr lang="en-US"/>
            </a:p>
          </p:txBody>
        </p:sp>
        <p:sp>
          <p:nvSpPr>
            <p:cNvPr id="18487" name="Rectangle 38"/>
            <p:cNvSpPr>
              <a:spLocks noChangeArrowheads="1"/>
            </p:cNvSpPr>
            <p:nvPr/>
          </p:nvSpPr>
          <p:spPr bwMode="auto">
            <a:xfrm>
              <a:off x="3077" y="2049"/>
              <a:ext cx="238" cy="266"/>
            </a:xfrm>
            <a:prstGeom prst="rect">
              <a:avLst/>
            </a:prstGeom>
            <a:noFill/>
            <a:ln w="9525">
              <a:solidFill>
                <a:schemeClr val="accent2"/>
              </a:solidFill>
              <a:miter lim="800000"/>
              <a:headEnd/>
              <a:tailEnd/>
            </a:ln>
          </p:spPr>
          <p:txBody>
            <a:bodyPr wrap="none" lIns="92075" tIns="46038" rIns="92075" bIns="46038">
              <a:spAutoFit/>
            </a:bodyPr>
            <a:lstStyle/>
            <a:p>
              <a:r>
                <a:rPr lang="en-US" sz="2000" b="1">
                  <a:solidFill>
                    <a:schemeClr val="accent2"/>
                  </a:solidFill>
                  <a:cs typeface="Times New Roman" pitchFamily="18" charset="0"/>
                </a:rPr>
                <a:t>H</a:t>
              </a:r>
            </a:p>
          </p:txBody>
        </p:sp>
      </p:grpSp>
      <p:grpSp>
        <p:nvGrpSpPr>
          <p:cNvPr id="18455" name="Group 39"/>
          <p:cNvGrpSpPr>
            <a:grpSpLocks/>
          </p:cNvGrpSpPr>
          <p:nvPr/>
        </p:nvGrpSpPr>
        <p:grpSpPr bwMode="auto">
          <a:xfrm>
            <a:off x="6410325" y="1316038"/>
            <a:ext cx="514350" cy="3121025"/>
            <a:chOff x="4038" y="984"/>
            <a:chExt cx="324" cy="2046"/>
          </a:xfrm>
        </p:grpSpPr>
        <p:sp>
          <p:nvSpPr>
            <p:cNvPr id="18484" name="Line 40"/>
            <p:cNvSpPr>
              <a:spLocks noChangeShapeType="1"/>
            </p:cNvSpPr>
            <p:nvPr/>
          </p:nvSpPr>
          <p:spPr bwMode="auto">
            <a:xfrm>
              <a:off x="4038" y="984"/>
              <a:ext cx="150" cy="2046"/>
            </a:xfrm>
            <a:prstGeom prst="line">
              <a:avLst/>
            </a:prstGeom>
            <a:noFill/>
            <a:ln w="12700">
              <a:solidFill>
                <a:schemeClr val="accent2"/>
              </a:solidFill>
              <a:round/>
              <a:headEnd type="stealth" w="med" len="med"/>
              <a:tailEnd type="none" w="sm" len="sm"/>
            </a:ln>
          </p:spPr>
          <p:txBody>
            <a:bodyPr wrap="none" anchor="ctr"/>
            <a:lstStyle/>
            <a:p>
              <a:endParaRPr lang="en-US"/>
            </a:p>
          </p:txBody>
        </p:sp>
        <p:sp>
          <p:nvSpPr>
            <p:cNvPr id="18485" name="Rectangle 41"/>
            <p:cNvSpPr>
              <a:spLocks noChangeArrowheads="1"/>
            </p:cNvSpPr>
            <p:nvPr/>
          </p:nvSpPr>
          <p:spPr bwMode="auto">
            <a:xfrm>
              <a:off x="4124" y="1903"/>
              <a:ext cx="238" cy="266"/>
            </a:xfrm>
            <a:prstGeom prst="rect">
              <a:avLst/>
            </a:prstGeom>
            <a:noFill/>
            <a:ln w="9525">
              <a:solidFill>
                <a:schemeClr val="accent2"/>
              </a:solidFill>
              <a:miter lim="800000"/>
              <a:headEnd/>
              <a:tailEnd/>
            </a:ln>
          </p:spPr>
          <p:txBody>
            <a:bodyPr wrap="none" lIns="92075" tIns="46038" rIns="92075" bIns="46038">
              <a:spAutoFit/>
            </a:bodyPr>
            <a:lstStyle/>
            <a:p>
              <a:r>
                <a:rPr lang="en-US" sz="2000" b="1">
                  <a:solidFill>
                    <a:schemeClr val="accent2"/>
                  </a:solidFill>
                  <a:cs typeface="Times New Roman" pitchFamily="18" charset="0"/>
                </a:rPr>
                <a:t>H</a:t>
              </a:r>
            </a:p>
          </p:txBody>
        </p:sp>
      </p:grpSp>
      <p:grpSp>
        <p:nvGrpSpPr>
          <p:cNvPr id="18456" name="Group 42"/>
          <p:cNvGrpSpPr>
            <a:grpSpLocks/>
          </p:cNvGrpSpPr>
          <p:nvPr/>
        </p:nvGrpSpPr>
        <p:grpSpPr bwMode="auto">
          <a:xfrm>
            <a:off x="8172450" y="1806575"/>
            <a:ext cx="409575" cy="2647950"/>
            <a:chOff x="5148" y="1306"/>
            <a:chExt cx="258" cy="1736"/>
          </a:xfrm>
        </p:grpSpPr>
        <p:sp>
          <p:nvSpPr>
            <p:cNvPr id="18482" name="Line 43"/>
            <p:cNvSpPr>
              <a:spLocks noChangeShapeType="1"/>
            </p:cNvSpPr>
            <p:nvPr/>
          </p:nvSpPr>
          <p:spPr bwMode="auto">
            <a:xfrm flipH="1">
              <a:off x="5148" y="1306"/>
              <a:ext cx="28" cy="1736"/>
            </a:xfrm>
            <a:prstGeom prst="line">
              <a:avLst/>
            </a:prstGeom>
            <a:noFill/>
            <a:ln w="12700">
              <a:solidFill>
                <a:schemeClr val="accent2"/>
              </a:solidFill>
              <a:round/>
              <a:headEnd type="stealth" w="med" len="med"/>
              <a:tailEnd type="none" w="sm" len="sm"/>
            </a:ln>
          </p:spPr>
          <p:txBody>
            <a:bodyPr wrap="none" anchor="ctr"/>
            <a:lstStyle/>
            <a:p>
              <a:endParaRPr lang="en-US"/>
            </a:p>
          </p:txBody>
        </p:sp>
        <p:sp>
          <p:nvSpPr>
            <p:cNvPr id="18483" name="Rectangle 44"/>
            <p:cNvSpPr>
              <a:spLocks noChangeArrowheads="1"/>
            </p:cNvSpPr>
            <p:nvPr/>
          </p:nvSpPr>
          <p:spPr bwMode="auto">
            <a:xfrm>
              <a:off x="5168" y="2100"/>
              <a:ext cx="238" cy="267"/>
            </a:xfrm>
            <a:prstGeom prst="rect">
              <a:avLst/>
            </a:prstGeom>
            <a:noFill/>
            <a:ln w="9525">
              <a:solidFill>
                <a:schemeClr val="accent2"/>
              </a:solidFill>
              <a:miter lim="800000"/>
              <a:headEnd/>
              <a:tailEnd/>
            </a:ln>
          </p:spPr>
          <p:txBody>
            <a:bodyPr wrap="none" lIns="92075" tIns="46038" rIns="92075" bIns="46038">
              <a:spAutoFit/>
            </a:bodyPr>
            <a:lstStyle/>
            <a:p>
              <a:r>
                <a:rPr lang="en-US" sz="2000" b="1">
                  <a:solidFill>
                    <a:schemeClr val="accent2"/>
                  </a:solidFill>
                  <a:cs typeface="Times New Roman" pitchFamily="18" charset="0"/>
                </a:rPr>
                <a:t>H</a:t>
              </a:r>
            </a:p>
          </p:txBody>
        </p:sp>
      </p:grpSp>
      <p:grpSp>
        <p:nvGrpSpPr>
          <p:cNvPr id="18457" name="Group 45"/>
          <p:cNvGrpSpPr>
            <a:grpSpLocks/>
          </p:cNvGrpSpPr>
          <p:nvPr/>
        </p:nvGrpSpPr>
        <p:grpSpPr bwMode="auto">
          <a:xfrm>
            <a:off x="7677150" y="3276600"/>
            <a:ext cx="476250" cy="1828800"/>
            <a:chOff x="4836" y="2208"/>
            <a:chExt cx="300" cy="1152"/>
          </a:xfrm>
        </p:grpSpPr>
        <p:sp>
          <p:nvSpPr>
            <p:cNvPr id="18480" name="Line 46"/>
            <p:cNvSpPr>
              <a:spLocks noChangeShapeType="1"/>
            </p:cNvSpPr>
            <p:nvPr/>
          </p:nvSpPr>
          <p:spPr bwMode="auto">
            <a:xfrm flipH="1">
              <a:off x="5136" y="2208"/>
              <a:ext cx="0" cy="1152"/>
            </a:xfrm>
            <a:prstGeom prst="line">
              <a:avLst/>
            </a:prstGeom>
            <a:noFill/>
            <a:ln w="12700">
              <a:solidFill>
                <a:schemeClr val="tx2"/>
              </a:solidFill>
              <a:round/>
              <a:headEnd type="none" w="sm" len="sm"/>
              <a:tailEnd type="stealth" w="med" len="med"/>
            </a:ln>
          </p:spPr>
          <p:txBody>
            <a:bodyPr wrap="none" anchor="ctr"/>
            <a:lstStyle/>
            <a:p>
              <a:endParaRPr lang="en-US"/>
            </a:p>
          </p:txBody>
        </p:sp>
        <p:sp>
          <p:nvSpPr>
            <p:cNvPr id="18481" name="Rectangle 47"/>
            <p:cNvSpPr>
              <a:spLocks noChangeArrowheads="1"/>
            </p:cNvSpPr>
            <p:nvPr/>
          </p:nvSpPr>
          <p:spPr bwMode="auto">
            <a:xfrm>
              <a:off x="4836" y="2547"/>
              <a:ext cx="232" cy="250"/>
            </a:xfrm>
            <a:prstGeom prst="rect">
              <a:avLst/>
            </a:prstGeom>
            <a:noFill/>
            <a:ln w="9525">
              <a:noFill/>
              <a:miter lim="800000"/>
              <a:headEnd/>
              <a:tailEnd/>
            </a:ln>
          </p:spPr>
          <p:txBody>
            <a:bodyPr wrap="none" lIns="92075" tIns="46038" rIns="92075" bIns="46038">
              <a:spAutoFit/>
            </a:bodyPr>
            <a:lstStyle/>
            <a:p>
              <a:r>
                <a:rPr lang="en-US" sz="2000" b="1">
                  <a:solidFill>
                    <a:srgbClr val="336600"/>
                  </a:solidFill>
                  <a:cs typeface="Times New Roman" pitchFamily="18" charset="0"/>
                </a:rPr>
                <a:t>N</a:t>
              </a:r>
            </a:p>
          </p:txBody>
        </p:sp>
      </p:grpSp>
      <p:grpSp>
        <p:nvGrpSpPr>
          <p:cNvPr id="18458" name="Group 48"/>
          <p:cNvGrpSpPr>
            <a:grpSpLocks/>
          </p:cNvGrpSpPr>
          <p:nvPr/>
        </p:nvGrpSpPr>
        <p:grpSpPr bwMode="auto">
          <a:xfrm>
            <a:off x="5930900" y="3413125"/>
            <a:ext cx="469900" cy="1692275"/>
            <a:chOff x="3736" y="2294"/>
            <a:chExt cx="296" cy="1066"/>
          </a:xfrm>
        </p:grpSpPr>
        <p:sp>
          <p:nvSpPr>
            <p:cNvPr id="18478" name="Line 49"/>
            <p:cNvSpPr>
              <a:spLocks noChangeShapeType="1"/>
            </p:cNvSpPr>
            <p:nvPr/>
          </p:nvSpPr>
          <p:spPr bwMode="auto">
            <a:xfrm>
              <a:off x="4024" y="2294"/>
              <a:ext cx="8" cy="1066"/>
            </a:xfrm>
            <a:prstGeom prst="line">
              <a:avLst/>
            </a:prstGeom>
            <a:noFill/>
            <a:ln w="12700">
              <a:solidFill>
                <a:schemeClr val="tx2"/>
              </a:solidFill>
              <a:round/>
              <a:headEnd type="none" w="sm" len="sm"/>
              <a:tailEnd type="stealth" w="med" len="med"/>
            </a:ln>
          </p:spPr>
          <p:txBody>
            <a:bodyPr wrap="none" anchor="ctr"/>
            <a:lstStyle/>
            <a:p>
              <a:endParaRPr lang="en-US"/>
            </a:p>
          </p:txBody>
        </p:sp>
        <p:sp>
          <p:nvSpPr>
            <p:cNvPr id="18479" name="Rectangle 50"/>
            <p:cNvSpPr>
              <a:spLocks noChangeArrowheads="1"/>
            </p:cNvSpPr>
            <p:nvPr/>
          </p:nvSpPr>
          <p:spPr bwMode="auto">
            <a:xfrm>
              <a:off x="3736" y="2581"/>
              <a:ext cx="232" cy="251"/>
            </a:xfrm>
            <a:prstGeom prst="rect">
              <a:avLst/>
            </a:prstGeom>
            <a:noFill/>
            <a:ln w="9525">
              <a:noFill/>
              <a:miter lim="800000"/>
              <a:headEnd/>
              <a:tailEnd/>
            </a:ln>
          </p:spPr>
          <p:txBody>
            <a:bodyPr wrap="none" lIns="92075" tIns="46038" rIns="92075" bIns="46038">
              <a:spAutoFit/>
            </a:bodyPr>
            <a:lstStyle/>
            <a:p>
              <a:r>
                <a:rPr lang="en-US" sz="2000" b="1">
                  <a:solidFill>
                    <a:srgbClr val="336600"/>
                  </a:solidFill>
                  <a:cs typeface="Times New Roman" pitchFamily="18" charset="0"/>
                </a:rPr>
                <a:t>N</a:t>
              </a:r>
            </a:p>
          </p:txBody>
        </p:sp>
      </p:grpSp>
      <p:grpSp>
        <p:nvGrpSpPr>
          <p:cNvPr id="18459" name="Group 51"/>
          <p:cNvGrpSpPr>
            <a:grpSpLocks/>
          </p:cNvGrpSpPr>
          <p:nvPr/>
        </p:nvGrpSpPr>
        <p:grpSpPr bwMode="auto">
          <a:xfrm>
            <a:off x="4213225" y="3403600"/>
            <a:ext cx="434975" cy="1854200"/>
            <a:chOff x="2654" y="2288"/>
            <a:chExt cx="274" cy="1168"/>
          </a:xfrm>
        </p:grpSpPr>
        <p:sp>
          <p:nvSpPr>
            <p:cNvPr id="18476" name="Line 52"/>
            <p:cNvSpPr>
              <a:spLocks noChangeShapeType="1"/>
            </p:cNvSpPr>
            <p:nvPr/>
          </p:nvSpPr>
          <p:spPr bwMode="auto">
            <a:xfrm>
              <a:off x="2928" y="2288"/>
              <a:ext cx="0" cy="1168"/>
            </a:xfrm>
            <a:prstGeom prst="line">
              <a:avLst/>
            </a:prstGeom>
            <a:noFill/>
            <a:ln w="12700">
              <a:solidFill>
                <a:schemeClr val="tx2"/>
              </a:solidFill>
              <a:round/>
              <a:headEnd type="none" w="sm" len="sm"/>
              <a:tailEnd type="stealth" w="med" len="med"/>
            </a:ln>
          </p:spPr>
          <p:txBody>
            <a:bodyPr wrap="none" anchor="ctr"/>
            <a:lstStyle/>
            <a:p>
              <a:endParaRPr lang="en-US"/>
            </a:p>
          </p:txBody>
        </p:sp>
        <p:sp>
          <p:nvSpPr>
            <p:cNvPr id="18477" name="Rectangle 53"/>
            <p:cNvSpPr>
              <a:spLocks noChangeArrowheads="1"/>
            </p:cNvSpPr>
            <p:nvPr/>
          </p:nvSpPr>
          <p:spPr bwMode="auto">
            <a:xfrm>
              <a:off x="2654" y="2544"/>
              <a:ext cx="232" cy="250"/>
            </a:xfrm>
            <a:prstGeom prst="rect">
              <a:avLst/>
            </a:prstGeom>
            <a:noFill/>
            <a:ln w="9525">
              <a:noFill/>
              <a:miter lim="800000"/>
              <a:headEnd/>
              <a:tailEnd/>
            </a:ln>
          </p:spPr>
          <p:txBody>
            <a:bodyPr wrap="none" lIns="92075" tIns="46038" rIns="92075" bIns="46038">
              <a:spAutoFit/>
            </a:bodyPr>
            <a:lstStyle/>
            <a:p>
              <a:r>
                <a:rPr lang="en-US" sz="2000" b="1">
                  <a:solidFill>
                    <a:srgbClr val="336600"/>
                  </a:solidFill>
                  <a:cs typeface="Times New Roman" pitchFamily="18" charset="0"/>
                </a:rPr>
                <a:t>N</a:t>
              </a:r>
            </a:p>
          </p:txBody>
        </p:sp>
      </p:grpSp>
      <p:grpSp>
        <p:nvGrpSpPr>
          <p:cNvPr id="18460" name="Group 54"/>
          <p:cNvGrpSpPr>
            <a:grpSpLocks/>
          </p:cNvGrpSpPr>
          <p:nvPr/>
        </p:nvGrpSpPr>
        <p:grpSpPr bwMode="auto">
          <a:xfrm>
            <a:off x="2851150" y="3422650"/>
            <a:ext cx="501650" cy="1911350"/>
            <a:chOff x="1796" y="2300"/>
            <a:chExt cx="316" cy="1204"/>
          </a:xfrm>
        </p:grpSpPr>
        <p:sp>
          <p:nvSpPr>
            <p:cNvPr id="18474" name="Line 55"/>
            <p:cNvSpPr>
              <a:spLocks noChangeShapeType="1"/>
            </p:cNvSpPr>
            <p:nvPr/>
          </p:nvSpPr>
          <p:spPr bwMode="auto">
            <a:xfrm>
              <a:off x="2072" y="2300"/>
              <a:ext cx="40" cy="1204"/>
            </a:xfrm>
            <a:prstGeom prst="line">
              <a:avLst/>
            </a:prstGeom>
            <a:noFill/>
            <a:ln w="12700">
              <a:solidFill>
                <a:schemeClr val="tx2"/>
              </a:solidFill>
              <a:round/>
              <a:headEnd type="none" w="sm" len="sm"/>
              <a:tailEnd type="stealth" w="med" len="med"/>
            </a:ln>
          </p:spPr>
          <p:txBody>
            <a:bodyPr wrap="none" anchor="ctr"/>
            <a:lstStyle/>
            <a:p>
              <a:endParaRPr lang="en-US"/>
            </a:p>
          </p:txBody>
        </p:sp>
        <p:sp>
          <p:nvSpPr>
            <p:cNvPr id="18475" name="Rectangle 56"/>
            <p:cNvSpPr>
              <a:spLocks noChangeArrowheads="1"/>
            </p:cNvSpPr>
            <p:nvPr/>
          </p:nvSpPr>
          <p:spPr bwMode="auto">
            <a:xfrm>
              <a:off x="1796" y="2544"/>
              <a:ext cx="232" cy="249"/>
            </a:xfrm>
            <a:prstGeom prst="rect">
              <a:avLst/>
            </a:prstGeom>
            <a:noFill/>
            <a:ln w="9525">
              <a:noFill/>
              <a:miter lim="800000"/>
              <a:headEnd/>
              <a:tailEnd/>
            </a:ln>
          </p:spPr>
          <p:txBody>
            <a:bodyPr wrap="none" lIns="92075" tIns="46038" rIns="92075" bIns="46038">
              <a:spAutoFit/>
            </a:bodyPr>
            <a:lstStyle/>
            <a:p>
              <a:r>
                <a:rPr lang="en-US" sz="2000" b="1">
                  <a:solidFill>
                    <a:srgbClr val="336600"/>
                  </a:solidFill>
                  <a:cs typeface="Times New Roman" pitchFamily="18" charset="0"/>
                </a:rPr>
                <a:t>N</a:t>
              </a:r>
            </a:p>
          </p:txBody>
        </p:sp>
      </p:grpSp>
      <p:grpSp>
        <p:nvGrpSpPr>
          <p:cNvPr id="18461" name="Group 57"/>
          <p:cNvGrpSpPr>
            <a:grpSpLocks/>
          </p:cNvGrpSpPr>
          <p:nvPr/>
        </p:nvGrpSpPr>
        <p:grpSpPr bwMode="auto">
          <a:xfrm>
            <a:off x="457200" y="3451225"/>
            <a:ext cx="609600" cy="2035175"/>
            <a:chOff x="288" y="2318"/>
            <a:chExt cx="384" cy="1282"/>
          </a:xfrm>
        </p:grpSpPr>
        <p:sp>
          <p:nvSpPr>
            <p:cNvPr id="18472" name="Line 58"/>
            <p:cNvSpPr>
              <a:spLocks noChangeShapeType="1"/>
            </p:cNvSpPr>
            <p:nvPr/>
          </p:nvSpPr>
          <p:spPr bwMode="auto">
            <a:xfrm>
              <a:off x="611" y="2318"/>
              <a:ext cx="61" cy="1282"/>
            </a:xfrm>
            <a:prstGeom prst="line">
              <a:avLst/>
            </a:prstGeom>
            <a:noFill/>
            <a:ln w="12700">
              <a:solidFill>
                <a:schemeClr val="tx2"/>
              </a:solidFill>
              <a:round/>
              <a:headEnd type="none" w="sm" len="sm"/>
              <a:tailEnd type="stealth" w="med" len="med"/>
            </a:ln>
          </p:spPr>
          <p:txBody>
            <a:bodyPr wrap="none" anchor="ctr"/>
            <a:lstStyle/>
            <a:p>
              <a:endParaRPr lang="en-US"/>
            </a:p>
          </p:txBody>
        </p:sp>
        <p:sp>
          <p:nvSpPr>
            <p:cNvPr id="18473" name="Rectangle 59"/>
            <p:cNvSpPr>
              <a:spLocks noChangeArrowheads="1"/>
            </p:cNvSpPr>
            <p:nvPr/>
          </p:nvSpPr>
          <p:spPr bwMode="auto">
            <a:xfrm>
              <a:off x="288" y="2582"/>
              <a:ext cx="232" cy="250"/>
            </a:xfrm>
            <a:prstGeom prst="rect">
              <a:avLst/>
            </a:prstGeom>
            <a:noFill/>
            <a:ln w="9525">
              <a:noFill/>
              <a:miter lim="800000"/>
              <a:headEnd/>
              <a:tailEnd/>
            </a:ln>
          </p:spPr>
          <p:txBody>
            <a:bodyPr wrap="none" lIns="92075" tIns="46038" rIns="92075" bIns="46038">
              <a:spAutoFit/>
            </a:bodyPr>
            <a:lstStyle/>
            <a:p>
              <a:r>
                <a:rPr lang="en-US" sz="2000" b="1">
                  <a:solidFill>
                    <a:srgbClr val="336600"/>
                  </a:solidFill>
                  <a:cs typeface="Times New Roman" pitchFamily="18" charset="0"/>
                </a:rPr>
                <a:t>N</a:t>
              </a:r>
            </a:p>
          </p:txBody>
        </p:sp>
      </p:grpSp>
      <p:sp>
        <p:nvSpPr>
          <p:cNvPr id="18462" name="Rectangle 60"/>
          <p:cNvSpPr>
            <a:spLocks noChangeArrowheads="1"/>
          </p:cNvSpPr>
          <p:nvPr/>
        </p:nvSpPr>
        <p:spPr bwMode="auto">
          <a:xfrm>
            <a:off x="5172075" y="2941638"/>
            <a:ext cx="1136650" cy="366712"/>
          </a:xfrm>
          <a:prstGeom prst="rect">
            <a:avLst/>
          </a:prstGeom>
          <a:noFill/>
          <a:ln w="9525">
            <a:noFill/>
            <a:miter lim="800000"/>
            <a:headEnd/>
            <a:tailEnd/>
          </a:ln>
        </p:spPr>
        <p:txBody>
          <a:bodyPr wrap="none" lIns="92075" tIns="46038" rIns="92075" bIns="46038">
            <a:spAutoFit/>
          </a:bodyPr>
          <a:lstStyle/>
          <a:p>
            <a:r>
              <a:rPr lang="en-US" b="1">
                <a:cs typeface="Times New Roman" pitchFamily="18" charset="0"/>
              </a:rPr>
              <a:t>Ellipsoid</a:t>
            </a:r>
          </a:p>
        </p:txBody>
      </p:sp>
      <p:sp>
        <p:nvSpPr>
          <p:cNvPr id="18463" name="Freeform 61"/>
          <p:cNvSpPr>
            <a:spLocks/>
          </p:cNvSpPr>
          <p:nvPr/>
        </p:nvSpPr>
        <p:spPr bwMode="auto">
          <a:xfrm>
            <a:off x="19050" y="4419600"/>
            <a:ext cx="9124950" cy="1025525"/>
          </a:xfrm>
          <a:custGeom>
            <a:avLst/>
            <a:gdLst>
              <a:gd name="T0" fmla="*/ 0 w 5748"/>
              <a:gd name="T1" fmla="*/ 2147483647 h 673"/>
              <a:gd name="T2" fmla="*/ 2147483647 w 5748"/>
              <a:gd name="T3" fmla="*/ 2147483647 h 673"/>
              <a:gd name="T4" fmla="*/ 2147483647 w 5748"/>
              <a:gd name="T5" fmla="*/ 2147483647 h 673"/>
              <a:gd name="T6" fmla="*/ 2147483647 w 5748"/>
              <a:gd name="T7" fmla="*/ 2147483647 h 673"/>
              <a:gd name="T8" fmla="*/ 2147483647 w 5748"/>
              <a:gd name="T9" fmla="*/ 2147483647 h 673"/>
              <a:gd name="T10" fmla="*/ 2147483647 w 5748"/>
              <a:gd name="T11" fmla="*/ 0 h 673"/>
              <a:gd name="T12" fmla="*/ 2147483647 w 5748"/>
              <a:gd name="T13" fmla="*/ 2147483647 h 673"/>
              <a:gd name="T14" fmla="*/ 2147483647 w 5748"/>
              <a:gd name="T15" fmla="*/ 2147483647 h 673"/>
              <a:gd name="T16" fmla="*/ 0 60000 65536"/>
              <a:gd name="T17" fmla="*/ 0 60000 65536"/>
              <a:gd name="T18" fmla="*/ 0 60000 65536"/>
              <a:gd name="T19" fmla="*/ 0 60000 65536"/>
              <a:gd name="T20" fmla="*/ 0 60000 65536"/>
              <a:gd name="T21" fmla="*/ 0 60000 65536"/>
              <a:gd name="T22" fmla="*/ 0 60000 65536"/>
              <a:gd name="T23" fmla="*/ 0 60000 65536"/>
              <a:gd name="T24" fmla="*/ 0 w 5748"/>
              <a:gd name="T25" fmla="*/ 0 h 673"/>
              <a:gd name="T26" fmla="*/ 5748 w 5748"/>
              <a:gd name="T27" fmla="*/ 673 h 6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8" h="673">
                <a:moveTo>
                  <a:pt x="0" y="672"/>
                </a:moveTo>
                <a:lnTo>
                  <a:pt x="1344" y="504"/>
                </a:lnTo>
                <a:lnTo>
                  <a:pt x="1992" y="396"/>
                </a:lnTo>
                <a:lnTo>
                  <a:pt x="2964" y="168"/>
                </a:lnTo>
                <a:lnTo>
                  <a:pt x="3948" y="48"/>
                </a:lnTo>
                <a:lnTo>
                  <a:pt x="4572" y="0"/>
                </a:lnTo>
                <a:lnTo>
                  <a:pt x="5004" y="24"/>
                </a:lnTo>
                <a:lnTo>
                  <a:pt x="5747" y="120"/>
                </a:lnTo>
              </a:path>
            </a:pathLst>
          </a:custGeom>
          <a:noFill/>
          <a:ln w="50800" cap="rnd" cmpd="sng">
            <a:solidFill>
              <a:schemeClr val="accent2"/>
            </a:solidFill>
            <a:prstDash val="solid"/>
            <a:round/>
            <a:headEnd type="none" w="sm" len="sm"/>
            <a:tailEnd type="none" w="sm" len="sm"/>
          </a:ln>
        </p:spPr>
        <p:txBody>
          <a:bodyPr/>
          <a:lstStyle/>
          <a:p>
            <a:endParaRPr lang="en-US"/>
          </a:p>
        </p:txBody>
      </p:sp>
      <p:sp>
        <p:nvSpPr>
          <p:cNvPr id="18464" name="Rectangle 62"/>
          <p:cNvSpPr>
            <a:spLocks noChangeArrowheads="1"/>
          </p:cNvSpPr>
          <p:nvPr/>
        </p:nvSpPr>
        <p:spPr bwMode="auto">
          <a:xfrm>
            <a:off x="4794250" y="4114800"/>
            <a:ext cx="3054350" cy="369888"/>
          </a:xfrm>
          <a:prstGeom prst="rect">
            <a:avLst/>
          </a:prstGeom>
          <a:noFill/>
          <a:ln w="9525">
            <a:noFill/>
            <a:miter lim="800000"/>
            <a:headEnd/>
            <a:tailEnd/>
          </a:ln>
        </p:spPr>
        <p:txBody>
          <a:bodyPr wrap="none" lIns="92075" tIns="46038" rIns="92075" bIns="46038">
            <a:spAutoFit/>
          </a:bodyPr>
          <a:lstStyle/>
          <a:p>
            <a:r>
              <a:rPr lang="en-US" b="1">
                <a:solidFill>
                  <a:schemeClr val="accent2"/>
                </a:solidFill>
                <a:cs typeface="Times New Roman" pitchFamily="18" charset="0"/>
              </a:rPr>
              <a:t>Hybrid Geoid =~ NAVD 88</a:t>
            </a:r>
            <a:endParaRPr lang="en-US" b="1">
              <a:cs typeface="Times New Roman" pitchFamily="18" charset="0"/>
            </a:endParaRPr>
          </a:p>
        </p:txBody>
      </p:sp>
      <p:sp>
        <p:nvSpPr>
          <p:cNvPr id="18465" name="Freeform 63"/>
          <p:cNvSpPr>
            <a:spLocks/>
          </p:cNvSpPr>
          <p:nvPr/>
        </p:nvSpPr>
        <p:spPr bwMode="auto">
          <a:xfrm>
            <a:off x="0" y="5191125"/>
            <a:ext cx="9144000" cy="500063"/>
          </a:xfrm>
          <a:custGeom>
            <a:avLst/>
            <a:gdLst>
              <a:gd name="T0" fmla="*/ 0 w 5748"/>
              <a:gd name="T1" fmla="*/ 2147483647 h 673"/>
              <a:gd name="T2" fmla="*/ 2147483647 w 5748"/>
              <a:gd name="T3" fmla="*/ 2147483647 h 673"/>
              <a:gd name="T4" fmla="*/ 2147483647 w 5748"/>
              <a:gd name="T5" fmla="*/ 2147483647 h 673"/>
              <a:gd name="T6" fmla="*/ 2147483647 w 5748"/>
              <a:gd name="T7" fmla="*/ 2147483647 h 673"/>
              <a:gd name="T8" fmla="*/ 2147483647 w 5748"/>
              <a:gd name="T9" fmla="*/ 2147483647 h 673"/>
              <a:gd name="T10" fmla="*/ 2147483647 w 5748"/>
              <a:gd name="T11" fmla="*/ 0 h 673"/>
              <a:gd name="T12" fmla="*/ 2147483647 w 5748"/>
              <a:gd name="T13" fmla="*/ 2147483647 h 673"/>
              <a:gd name="T14" fmla="*/ 2147483647 w 5748"/>
              <a:gd name="T15" fmla="*/ 2147483647 h 673"/>
              <a:gd name="T16" fmla="*/ 0 60000 65536"/>
              <a:gd name="T17" fmla="*/ 0 60000 65536"/>
              <a:gd name="T18" fmla="*/ 0 60000 65536"/>
              <a:gd name="T19" fmla="*/ 0 60000 65536"/>
              <a:gd name="T20" fmla="*/ 0 60000 65536"/>
              <a:gd name="T21" fmla="*/ 0 60000 65536"/>
              <a:gd name="T22" fmla="*/ 0 60000 65536"/>
              <a:gd name="T23" fmla="*/ 0 60000 65536"/>
              <a:gd name="T24" fmla="*/ 0 w 5748"/>
              <a:gd name="T25" fmla="*/ 0 h 673"/>
              <a:gd name="T26" fmla="*/ 5748 w 5748"/>
              <a:gd name="T27" fmla="*/ 673 h 6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8" h="673">
                <a:moveTo>
                  <a:pt x="0" y="672"/>
                </a:moveTo>
                <a:lnTo>
                  <a:pt x="1344" y="504"/>
                </a:lnTo>
                <a:lnTo>
                  <a:pt x="1992" y="396"/>
                </a:lnTo>
                <a:lnTo>
                  <a:pt x="2964" y="168"/>
                </a:lnTo>
                <a:lnTo>
                  <a:pt x="3948" y="48"/>
                </a:lnTo>
                <a:lnTo>
                  <a:pt x="4572" y="0"/>
                </a:lnTo>
                <a:lnTo>
                  <a:pt x="5004" y="24"/>
                </a:lnTo>
                <a:lnTo>
                  <a:pt x="5747" y="120"/>
                </a:lnTo>
              </a:path>
            </a:pathLst>
          </a:custGeom>
          <a:noFill/>
          <a:ln w="50800" cap="rnd" cmpd="sng">
            <a:solidFill>
              <a:srgbClr val="006600"/>
            </a:solidFill>
            <a:prstDash val="solid"/>
            <a:round/>
            <a:headEnd type="none" w="sm" len="sm"/>
            <a:tailEnd type="none" w="sm" len="sm"/>
          </a:ln>
        </p:spPr>
        <p:txBody>
          <a:bodyPr/>
          <a:lstStyle/>
          <a:p>
            <a:endParaRPr lang="en-US"/>
          </a:p>
        </p:txBody>
      </p:sp>
      <p:sp>
        <p:nvSpPr>
          <p:cNvPr id="2344000" name="Rectangle 64"/>
          <p:cNvSpPr>
            <a:spLocks noChangeArrowheads="1"/>
          </p:cNvSpPr>
          <p:nvPr/>
        </p:nvSpPr>
        <p:spPr bwMode="auto">
          <a:xfrm>
            <a:off x="5410200" y="5257800"/>
            <a:ext cx="3119438" cy="366713"/>
          </a:xfrm>
          <a:prstGeom prst="rect">
            <a:avLst/>
          </a:prstGeom>
          <a:noFill/>
          <a:ln w="9525">
            <a:noFill/>
            <a:miter lim="800000"/>
            <a:headEnd/>
            <a:tailEnd/>
          </a:ln>
          <a:effectLst/>
        </p:spPr>
        <p:txBody>
          <a:bodyPr wrap="none" lIns="92075" tIns="46038" rIns="92075" bIns="46038">
            <a:spAutoFit/>
          </a:bodyPr>
          <a:lstStyle/>
          <a:p>
            <a:pPr fontAlgn="auto">
              <a:spcAft>
                <a:spcPts val="0"/>
              </a:spcAft>
              <a:defRPr/>
            </a:pPr>
            <a:r>
              <a:rPr lang="en-US" b="1">
                <a:solidFill>
                  <a:srgbClr val="006600"/>
                </a:solidFill>
                <a:latin typeface="+mn-lt"/>
              </a:rPr>
              <a:t>NGS Gravimetric</a:t>
            </a:r>
            <a:r>
              <a:rPr lang="en-US" b="1">
                <a:solidFill>
                  <a:srgbClr val="006600"/>
                </a:solidFill>
                <a:effectLst>
                  <a:outerShdw blurRad="38100" dist="38100" dir="2700000" algn="tl">
                    <a:srgbClr val="C0C0C0"/>
                  </a:outerShdw>
                </a:effectLst>
                <a:latin typeface="+mn-lt"/>
              </a:rPr>
              <a:t> Geoid</a:t>
            </a:r>
          </a:p>
        </p:txBody>
      </p:sp>
      <p:sp>
        <p:nvSpPr>
          <p:cNvPr id="18467" name="Line 65"/>
          <p:cNvSpPr>
            <a:spLocks noChangeShapeType="1"/>
          </p:cNvSpPr>
          <p:nvPr/>
        </p:nvSpPr>
        <p:spPr bwMode="auto">
          <a:xfrm>
            <a:off x="8304213" y="4494213"/>
            <a:ext cx="1587" cy="639762"/>
          </a:xfrm>
          <a:prstGeom prst="line">
            <a:avLst/>
          </a:prstGeom>
          <a:noFill/>
          <a:ln w="12700">
            <a:solidFill>
              <a:srgbClr val="FF0000"/>
            </a:solidFill>
            <a:round/>
            <a:headEnd type="triangle" w="med" len="med"/>
            <a:tailEnd type="triangle" w="med" len="med"/>
          </a:ln>
        </p:spPr>
        <p:txBody>
          <a:bodyPr wrap="none" anchor="ctr"/>
          <a:lstStyle/>
          <a:p>
            <a:endParaRPr lang="en-US"/>
          </a:p>
        </p:txBody>
      </p:sp>
      <p:sp>
        <p:nvSpPr>
          <p:cNvPr id="18468" name="Line 66"/>
          <p:cNvSpPr>
            <a:spLocks noChangeShapeType="1"/>
          </p:cNvSpPr>
          <p:nvPr/>
        </p:nvSpPr>
        <p:spPr bwMode="auto">
          <a:xfrm>
            <a:off x="6248400" y="4494213"/>
            <a:ext cx="12700" cy="639762"/>
          </a:xfrm>
          <a:prstGeom prst="line">
            <a:avLst/>
          </a:prstGeom>
          <a:noFill/>
          <a:ln w="12700">
            <a:solidFill>
              <a:srgbClr val="FF0000"/>
            </a:solidFill>
            <a:round/>
            <a:headEnd type="triangle" w="med" len="med"/>
            <a:tailEnd type="triangle" w="med" len="med"/>
          </a:ln>
        </p:spPr>
        <p:txBody>
          <a:bodyPr wrap="none" anchor="ctr"/>
          <a:lstStyle/>
          <a:p>
            <a:endParaRPr lang="en-US"/>
          </a:p>
        </p:txBody>
      </p:sp>
      <p:sp>
        <p:nvSpPr>
          <p:cNvPr id="18469" name="Line 67"/>
          <p:cNvSpPr>
            <a:spLocks noChangeShapeType="1"/>
          </p:cNvSpPr>
          <p:nvPr/>
        </p:nvSpPr>
        <p:spPr bwMode="auto">
          <a:xfrm>
            <a:off x="4495800" y="4719638"/>
            <a:ext cx="3175" cy="541337"/>
          </a:xfrm>
          <a:prstGeom prst="line">
            <a:avLst/>
          </a:prstGeom>
          <a:noFill/>
          <a:ln w="12700">
            <a:solidFill>
              <a:srgbClr val="FF0000"/>
            </a:solidFill>
            <a:round/>
            <a:headEnd type="triangle" w="med" len="med"/>
            <a:tailEnd type="triangle" w="med" len="med"/>
          </a:ln>
        </p:spPr>
        <p:txBody>
          <a:bodyPr wrap="none" anchor="ctr"/>
          <a:lstStyle/>
          <a:p>
            <a:endParaRPr lang="en-US"/>
          </a:p>
        </p:txBody>
      </p:sp>
      <p:sp>
        <p:nvSpPr>
          <p:cNvPr id="18470" name="Line 68"/>
          <p:cNvSpPr>
            <a:spLocks noChangeShapeType="1"/>
          </p:cNvSpPr>
          <p:nvPr/>
        </p:nvSpPr>
        <p:spPr bwMode="auto">
          <a:xfrm>
            <a:off x="3200400" y="5016500"/>
            <a:ext cx="6350" cy="358775"/>
          </a:xfrm>
          <a:prstGeom prst="line">
            <a:avLst/>
          </a:prstGeom>
          <a:noFill/>
          <a:ln w="12700">
            <a:solidFill>
              <a:srgbClr val="FF0000"/>
            </a:solidFill>
            <a:round/>
            <a:headEnd type="triangle" w="med" len="med"/>
            <a:tailEnd type="triangle" w="med" len="med"/>
          </a:ln>
        </p:spPr>
        <p:txBody>
          <a:bodyPr wrap="none" anchor="ctr"/>
          <a:lstStyle/>
          <a:p>
            <a:endParaRPr lang="en-US"/>
          </a:p>
        </p:txBody>
      </p:sp>
      <p:sp>
        <p:nvSpPr>
          <p:cNvPr id="18471" name="Line 69"/>
          <p:cNvSpPr>
            <a:spLocks noChangeShapeType="1"/>
          </p:cNvSpPr>
          <p:nvPr/>
        </p:nvSpPr>
        <p:spPr bwMode="auto">
          <a:xfrm>
            <a:off x="914400" y="5316538"/>
            <a:ext cx="15875" cy="238125"/>
          </a:xfrm>
          <a:prstGeom prst="line">
            <a:avLst/>
          </a:prstGeom>
          <a:noFill/>
          <a:ln w="12700">
            <a:solidFill>
              <a:srgbClr val="FF0000"/>
            </a:solidFill>
            <a:round/>
            <a:headEnd type="triangle" w="med" len="med"/>
            <a:tailEnd type="triangle" w="med" len="med"/>
          </a:ln>
        </p:spPr>
        <p:txBody>
          <a:bodyPr wrap="none" anchor="ctr"/>
          <a:lstStyle/>
          <a:p>
            <a:endParaRPr lang="en-US"/>
          </a:p>
        </p:txBody>
      </p:sp>
      <p:sp>
        <p:nvSpPr>
          <p:cNvPr id="70" name="Date Placeholder 69"/>
          <p:cNvSpPr>
            <a:spLocks noGrp="1"/>
          </p:cNvSpPr>
          <p:nvPr>
            <p:ph type="dt" sz="half" idx="10"/>
          </p:nvPr>
        </p:nvSpPr>
        <p:spPr/>
        <p:txBody>
          <a:bodyPr/>
          <a:lstStyle/>
          <a:p>
            <a:pPr>
              <a:defRPr/>
            </a:pPr>
            <a:r>
              <a:rPr lang="en-US" smtClean="0"/>
              <a:t>The ACSM Annual Conference July 7-12, 2011</a:t>
            </a:r>
            <a:endParaRPr lang="en-US"/>
          </a:p>
        </p:txBody>
      </p:sp>
      <p:sp>
        <p:nvSpPr>
          <p:cNvPr id="71" name="Slide Number Placeholder 70"/>
          <p:cNvSpPr>
            <a:spLocks noGrp="1"/>
          </p:cNvSpPr>
          <p:nvPr>
            <p:ph type="sldNum" sz="quarter" idx="12"/>
          </p:nvPr>
        </p:nvSpPr>
        <p:spPr/>
        <p:txBody>
          <a:bodyPr/>
          <a:lstStyle/>
          <a:p>
            <a:pPr>
              <a:defRPr/>
            </a:pPr>
            <a:fld id="{0D798921-8429-4688-B919-D2D01E890A38}" type="slidenum">
              <a:rPr lang="en-US" smtClean="0"/>
              <a:pPr>
                <a:defRPr/>
              </a:pPr>
              <a:t>15</a:t>
            </a:fld>
            <a:endParaRPr lang="en-US"/>
          </a:p>
        </p:txBody>
      </p:sp>
      <p:sp>
        <p:nvSpPr>
          <p:cNvPr id="72" name="Footer Placeholder 71"/>
          <p:cNvSpPr>
            <a:spLocks noGrp="1"/>
          </p:cNvSpPr>
          <p:nvPr>
            <p:ph type="ftr" sz="quarter" idx="11"/>
          </p:nvPr>
        </p:nvSpPr>
        <p:spPr/>
        <p:txBody>
          <a:bodyPr/>
          <a:lstStyle/>
          <a:p>
            <a:pPr>
              <a:defRPr/>
            </a:pPr>
            <a:r>
              <a:rPr lang="en-US" smtClean="0"/>
              <a:t>Surveying Calculations                          Improved Geoid Height Models</a:t>
            </a:r>
            <a:endParaRPr lang="en-US"/>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9145588" cy="6859588"/>
          </a:xfrm>
          <a:prstGeom prst="rect">
            <a:avLst/>
          </a:prstGeom>
          <a:noFill/>
          <a:ln w="9525">
            <a:noFill/>
            <a:miter lim="800000"/>
            <a:headEnd/>
            <a:tailEnd/>
          </a:ln>
        </p:spPr>
      </p:pic>
      <p:sp>
        <p:nvSpPr>
          <p:cNvPr id="29699" name="Text Box 3"/>
          <p:cNvSpPr txBox="1">
            <a:spLocks noChangeArrowheads="1"/>
          </p:cNvSpPr>
          <p:nvPr/>
        </p:nvSpPr>
        <p:spPr bwMode="auto">
          <a:xfrm>
            <a:off x="1295400" y="6096000"/>
            <a:ext cx="7772400" cy="366713"/>
          </a:xfrm>
          <a:prstGeom prst="rect">
            <a:avLst/>
          </a:prstGeom>
          <a:solidFill>
            <a:schemeClr val="bg1"/>
          </a:solidFill>
          <a:ln w="9525">
            <a:noFill/>
            <a:miter lim="800000"/>
            <a:headEnd/>
            <a:tailEnd/>
          </a:ln>
        </p:spPr>
        <p:txBody>
          <a:bodyPr>
            <a:spAutoFit/>
          </a:bodyPr>
          <a:lstStyle/>
          <a:p>
            <a:pPr eaLnBrk="0" hangingPunct="0"/>
            <a:r>
              <a:rPr lang="en-US">
                <a:solidFill>
                  <a:srgbClr val="CC3300"/>
                </a:solidFill>
                <a:latin typeface="Times" pitchFamily="18" charset="0"/>
              </a:rPr>
              <a:t>  GPSBM2003: 14,185 total  579 Canada  STDEV 4.8 cm (2 </a:t>
            </a:r>
            <a:r>
              <a:rPr lang="el-GR">
                <a:solidFill>
                  <a:srgbClr val="CC3300"/>
                </a:solidFill>
                <a:sym typeface="Math1"/>
              </a:rPr>
              <a:t>σ</a:t>
            </a:r>
            <a:r>
              <a:rPr lang="en-US">
                <a:solidFill>
                  <a:srgbClr val="CC3300"/>
                </a:solidFill>
                <a:latin typeface="Times" pitchFamily="18" charset="0"/>
                <a:sym typeface="Math1"/>
              </a:rPr>
              <a:t>)  </a:t>
            </a:r>
            <a:r>
              <a:rPr lang="en-US">
                <a:solidFill>
                  <a:srgbClr val="CC3300"/>
                </a:solidFill>
                <a:latin typeface="Times" pitchFamily="18" charset="0"/>
              </a:rPr>
              <a:t> </a:t>
            </a:r>
          </a:p>
        </p:txBody>
      </p:sp>
      <p:sp>
        <p:nvSpPr>
          <p:cNvPr id="29700" name="Text Box 4"/>
          <p:cNvSpPr txBox="1">
            <a:spLocks noChangeArrowheads="1"/>
          </p:cNvSpPr>
          <p:nvPr/>
        </p:nvSpPr>
        <p:spPr bwMode="auto">
          <a:xfrm>
            <a:off x="1295400" y="5715000"/>
            <a:ext cx="7772400" cy="366713"/>
          </a:xfrm>
          <a:prstGeom prst="rect">
            <a:avLst/>
          </a:prstGeom>
          <a:solidFill>
            <a:schemeClr val="bg1"/>
          </a:solidFill>
          <a:ln w="9525">
            <a:noFill/>
            <a:miter lim="800000"/>
            <a:headEnd/>
            <a:tailEnd/>
          </a:ln>
          <a:effectLst/>
        </p:spPr>
        <p:txBody>
          <a:bodyPr>
            <a:spAutoFit/>
          </a:bodyPr>
          <a:lstStyle/>
          <a:p>
            <a:pPr eaLnBrk="0" hangingPunct="0">
              <a:defRPr/>
            </a:pPr>
            <a:r>
              <a:rPr lang="en-US" dirty="0">
                <a:solidFill>
                  <a:schemeClr val="bg1">
                    <a:lumMod val="50000"/>
                  </a:schemeClr>
                </a:solidFill>
                <a:latin typeface="Times" pitchFamily="18" charset="0"/>
              </a:rPr>
              <a:t>  GPSBM1999:   6,169 total      0 Canada  STDEV 9.2 cm (2</a:t>
            </a:r>
            <a:r>
              <a:rPr lang="el-GR" dirty="0">
                <a:solidFill>
                  <a:schemeClr val="bg1">
                    <a:lumMod val="50000"/>
                  </a:schemeClr>
                </a:solidFill>
                <a:latin typeface="Times New Roman" pitchFamily="18" charset="0"/>
                <a:cs typeface="Times New Roman" pitchFamily="18" charset="0"/>
                <a:sym typeface="Math1" pitchFamily="2" charset="2"/>
              </a:rPr>
              <a:t>σ</a:t>
            </a:r>
            <a:r>
              <a:rPr lang="en-US" dirty="0">
                <a:solidFill>
                  <a:schemeClr val="bg1">
                    <a:lumMod val="50000"/>
                  </a:schemeClr>
                </a:solidFill>
                <a:latin typeface="Times" pitchFamily="18" charset="0"/>
                <a:sym typeface="Math1" pitchFamily="2" charset="2"/>
              </a:rPr>
              <a:t>)</a:t>
            </a:r>
            <a:r>
              <a:rPr lang="en-US" dirty="0">
                <a:solidFill>
                  <a:schemeClr val="bg1">
                    <a:lumMod val="50000"/>
                  </a:schemeClr>
                </a:solidFill>
                <a:latin typeface="Times" pitchFamily="18" charset="0"/>
              </a:rPr>
              <a:t>    </a:t>
            </a:r>
          </a:p>
        </p:txBody>
      </p:sp>
      <p:sp>
        <p:nvSpPr>
          <p:cNvPr id="29701" name="Text Box 5"/>
          <p:cNvSpPr txBox="1">
            <a:spLocks noChangeArrowheads="1"/>
          </p:cNvSpPr>
          <p:nvPr/>
        </p:nvSpPr>
        <p:spPr bwMode="auto">
          <a:xfrm>
            <a:off x="1295400" y="6491288"/>
            <a:ext cx="7772400" cy="369887"/>
          </a:xfrm>
          <a:prstGeom prst="rect">
            <a:avLst/>
          </a:prstGeom>
          <a:solidFill>
            <a:schemeClr val="bg1"/>
          </a:solidFill>
          <a:ln w="9525">
            <a:noFill/>
            <a:miter lim="800000"/>
            <a:headEnd/>
            <a:tailEnd/>
          </a:ln>
        </p:spPr>
        <p:txBody>
          <a:bodyPr>
            <a:spAutoFit/>
          </a:bodyPr>
          <a:lstStyle/>
          <a:p>
            <a:pPr eaLnBrk="0" hangingPunct="0"/>
            <a:r>
              <a:rPr lang="en-US">
                <a:latin typeface="Times" pitchFamily="18" charset="0"/>
              </a:rPr>
              <a:t>  GPSBM2009:    18,867 total  576 Canada  STDEV 3.0 cm (2 </a:t>
            </a:r>
            <a:r>
              <a:rPr lang="el-GR">
                <a:sym typeface="Math1"/>
              </a:rPr>
              <a:t>σ</a:t>
            </a:r>
            <a:r>
              <a:rPr lang="en-US">
                <a:latin typeface="Times" pitchFamily="18" charset="0"/>
                <a:sym typeface="Math1"/>
              </a:rPr>
              <a:t>)</a:t>
            </a:r>
          </a:p>
        </p:txBody>
      </p:sp>
      <p:pic>
        <p:nvPicPr>
          <p:cNvPr id="19462" name="Picture 6" descr="gpsbm99"/>
          <p:cNvPicPr>
            <a:picLocks noGrp="1" noChangeAspect="1" noChangeArrowheads="1"/>
          </p:cNvPicPr>
          <p:nvPr>
            <p:ph sz="half" idx="1"/>
          </p:nvPr>
        </p:nvPicPr>
        <p:blipFill>
          <a:blip r:embed="rId4" cstate="print">
            <a:clrChange>
              <a:clrFrom>
                <a:srgbClr val="000000"/>
              </a:clrFrom>
              <a:clrTo>
                <a:srgbClr val="000000">
                  <a:alpha val="0"/>
                </a:srgbClr>
              </a:clrTo>
            </a:clrChange>
          </a:blip>
          <a:srcRect/>
          <a:stretch>
            <a:fillRect/>
          </a:stretch>
        </p:blipFill>
        <p:spPr>
          <a:xfrm>
            <a:off x="3175" y="0"/>
            <a:ext cx="9140825" cy="5624513"/>
          </a:xfrm>
          <a:noFill/>
        </p:spPr>
      </p:pic>
      <p:pic>
        <p:nvPicPr>
          <p:cNvPr id="29703" name="Picture 7" descr="gpsbm2003_1999_Comb"/>
          <p:cNvPicPr>
            <a:picLocks noGrp="1" noChangeAspect="1" noChangeArrowheads="1"/>
          </p:cNvPicPr>
          <p:nvPr>
            <p:ph sz="quarter" idx="3"/>
          </p:nvPr>
        </p:nvPicPr>
        <p:blipFill>
          <a:blip r:embed="rId5" cstate="print"/>
          <a:srcRect/>
          <a:stretch>
            <a:fillRect/>
          </a:stretch>
        </p:blipFill>
        <p:spPr>
          <a:xfrm>
            <a:off x="3175" y="0"/>
            <a:ext cx="9140825" cy="5624513"/>
          </a:xfrm>
          <a:noFill/>
        </p:spPr>
      </p:pic>
      <p:pic>
        <p:nvPicPr>
          <p:cNvPr id="9" name="Picture 2"/>
          <p:cNvPicPr>
            <a:picLocks noChangeAspect="1" noChangeArrowheads="1"/>
          </p:cNvPicPr>
          <p:nvPr/>
        </p:nvPicPr>
        <p:blipFill>
          <a:blip r:embed="rId6" cstate="print"/>
          <a:srcRect t="17291" r="2716" b="16331"/>
          <a:stretch>
            <a:fillRect/>
          </a:stretch>
        </p:blipFill>
        <p:spPr bwMode="auto">
          <a:xfrm>
            <a:off x="0" y="0"/>
            <a:ext cx="9144000" cy="5786438"/>
          </a:xfrm>
          <a:prstGeom prst="rect">
            <a:avLst/>
          </a:prstGeom>
          <a:noFill/>
          <a:ln w="9525">
            <a:noFill/>
            <a:miter lim="800000"/>
            <a:headEnd/>
            <a:tailEnd/>
          </a:ln>
        </p:spPr>
      </p:pic>
      <p:sp>
        <p:nvSpPr>
          <p:cNvPr id="11" name="Text Box 8"/>
          <p:cNvSpPr txBox="1">
            <a:spLocks noChangeArrowheads="1"/>
          </p:cNvSpPr>
          <p:nvPr/>
        </p:nvSpPr>
        <p:spPr bwMode="auto">
          <a:xfrm>
            <a:off x="7067550" y="3670300"/>
            <a:ext cx="1924050" cy="1816100"/>
          </a:xfrm>
          <a:prstGeom prst="rect">
            <a:avLst/>
          </a:prstGeom>
          <a:solidFill>
            <a:schemeClr val="bg1"/>
          </a:solidFill>
          <a:ln w="9525">
            <a:solidFill>
              <a:schemeClr val="tx1"/>
            </a:solidFill>
            <a:miter lim="800000"/>
            <a:headEnd/>
            <a:tailEnd/>
          </a:ln>
        </p:spPr>
        <p:txBody>
          <a:bodyPr>
            <a:spAutoFit/>
          </a:bodyPr>
          <a:lstStyle/>
          <a:p>
            <a:r>
              <a:rPr lang="en-US" sz="1600"/>
              <a:t>1003 rejections based on:</a:t>
            </a:r>
          </a:p>
          <a:p>
            <a:r>
              <a:rPr lang="en-US" sz="1600"/>
              <a:t>S: State adviser</a:t>
            </a:r>
          </a:p>
          <a:p>
            <a:r>
              <a:rPr lang="en-US" sz="1600"/>
              <a:t>h: ell ht err (NRA)</a:t>
            </a:r>
          </a:p>
          <a:p>
            <a:r>
              <a:rPr lang="en-US" sz="1600"/>
              <a:t>H: ortho ht err</a:t>
            </a:r>
          </a:p>
          <a:p>
            <a:r>
              <a:rPr lang="en-US" sz="1600"/>
              <a:t>N: geoid err (misfit)</a:t>
            </a:r>
          </a:p>
          <a:p>
            <a:r>
              <a:rPr lang="en-US" sz="1600"/>
              <a:t>D: duplicate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6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70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vshift_CONUS"/>
          <p:cNvPicPr>
            <a:picLocks noGrp="1" noChangeAspect="1" noChangeArrowheads="1"/>
          </p:cNvPicPr>
          <p:nvPr>
            <p:ph idx="4294967295"/>
          </p:nvPr>
        </p:nvPicPr>
        <p:blipFill>
          <a:blip r:embed="rId3" cstate="print"/>
          <a:srcRect/>
          <a:stretch>
            <a:fillRect/>
          </a:stretch>
        </p:blipFill>
        <p:spPr>
          <a:xfrm>
            <a:off x="504825" y="525463"/>
            <a:ext cx="8104188" cy="5724525"/>
          </a:xfrm>
        </p:spPr>
      </p:pic>
      <p:sp>
        <p:nvSpPr>
          <p:cNvPr id="6" name="Date Placeholder 5"/>
          <p:cNvSpPr>
            <a:spLocks noGrp="1"/>
          </p:cNvSpPr>
          <p:nvPr>
            <p:ph type="dt" sz="quarter" idx="10"/>
          </p:nvPr>
        </p:nvSpPr>
        <p:spPr/>
        <p:txBody>
          <a:bodyPr/>
          <a:lstStyle/>
          <a:p>
            <a:pPr>
              <a:defRPr/>
            </a:pPr>
            <a:r>
              <a:rPr lang="en-US" smtClean="0"/>
              <a:t>The ACSM Annual Conference July 7-12, 2011</a:t>
            </a:r>
            <a:endParaRPr lang="en-US"/>
          </a:p>
        </p:txBody>
      </p:sp>
      <p:sp>
        <p:nvSpPr>
          <p:cNvPr id="7" name="Slide Number Placeholder 6"/>
          <p:cNvSpPr>
            <a:spLocks noGrp="1"/>
          </p:cNvSpPr>
          <p:nvPr>
            <p:ph type="sldNum" sz="quarter" idx="12"/>
          </p:nvPr>
        </p:nvSpPr>
        <p:spPr/>
        <p:txBody>
          <a:bodyPr/>
          <a:lstStyle/>
          <a:p>
            <a:pPr>
              <a:defRPr/>
            </a:pPr>
            <a:fld id="{48F204A6-E6B8-4DAC-853D-9D97E06C5C6D}" type="slidenum">
              <a:rPr lang="en-US"/>
              <a:pPr>
                <a:defRPr/>
              </a:pPr>
              <a:t>17</a:t>
            </a:fld>
            <a:endParaRPr lang="en-US"/>
          </a:p>
        </p:txBody>
      </p:sp>
      <p:sp>
        <p:nvSpPr>
          <p:cNvPr id="8" name="Footer Placeholder 7"/>
          <p:cNvSpPr>
            <a:spLocks noGrp="1"/>
          </p:cNvSpPr>
          <p:nvPr>
            <p:ph type="ftr" sz="quarter" idx="11"/>
          </p:nvPr>
        </p:nvSpPr>
        <p:spPr/>
        <p:txBody>
          <a:bodyPr/>
          <a:lstStyle/>
          <a:p>
            <a:pPr>
              <a:defRPr/>
            </a:pPr>
            <a:r>
              <a:rPr lang="en-US" smtClean="0"/>
              <a:t>Surveying Calculations                          Improved Geoid Height Models</a:t>
            </a:r>
            <a:endParaRPr lang="en-US"/>
          </a:p>
        </p:txBody>
      </p:sp>
      <p:grpSp>
        <p:nvGrpSpPr>
          <p:cNvPr id="2" name="Group 12"/>
          <p:cNvGrpSpPr>
            <a:grpSpLocks/>
          </p:cNvGrpSpPr>
          <p:nvPr/>
        </p:nvGrpSpPr>
        <p:grpSpPr bwMode="auto">
          <a:xfrm>
            <a:off x="1576388" y="1981200"/>
            <a:ext cx="3683000" cy="1905000"/>
            <a:chOff x="1575635" y="1981200"/>
            <a:chExt cx="3683533" cy="1905000"/>
          </a:xfrm>
        </p:grpSpPr>
        <p:grpSp>
          <p:nvGrpSpPr>
            <p:cNvPr id="20487" name="Group 17"/>
            <p:cNvGrpSpPr>
              <a:grpSpLocks/>
            </p:cNvGrpSpPr>
            <p:nvPr/>
          </p:nvGrpSpPr>
          <p:grpSpPr bwMode="auto">
            <a:xfrm>
              <a:off x="1575635" y="2514863"/>
              <a:ext cx="3683533" cy="1371337"/>
              <a:chOff x="1575635" y="2514863"/>
              <a:chExt cx="3683533" cy="1371337"/>
            </a:xfrm>
          </p:grpSpPr>
          <p:sp>
            <p:nvSpPr>
              <p:cNvPr id="16" name="Oval 15"/>
              <p:cNvSpPr/>
              <p:nvPr/>
            </p:nvSpPr>
            <p:spPr>
              <a:xfrm rot="19634801">
                <a:off x="1575635" y="2520950"/>
                <a:ext cx="662083"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a:xfrm>
                <a:off x="3426928" y="2514600"/>
                <a:ext cx="839909"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4724103" y="3352800"/>
                <a:ext cx="535065"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5" name="Oval 14"/>
            <p:cNvSpPr/>
            <p:nvPr/>
          </p:nvSpPr>
          <p:spPr>
            <a:xfrm>
              <a:off x="3961992" y="1981200"/>
              <a:ext cx="685899"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8" descr="convsurf09_no_NAD83toITRF00.png"/>
          <p:cNvPicPr>
            <a:picLocks noGrp="1" noChangeAspect="1"/>
          </p:cNvPicPr>
          <p:nvPr>
            <p:ph idx="4294967295"/>
          </p:nvPr>
        </p:nvPicPr>
        <p:blipFill>
          <a:blip r:embed="rId3" cstate="print"/>
          <a:srcRect/>
          <a:stretch>
            <a:fillRect/>
          </a:stretch>
        </p:blipFill>
        <p:spPr>
          <a:xfrm>
            <a:off x="665163" y="555625"/>
            <a:ext cx="7969250" cy="5632450"/>
          </a:xfrm>
        </p:spPr>
      </p:pic>
      <p:sp>
        <p:nvSpPr>
          <p:cNvPr id="6" name="Date Placeholder 5"/>
          <p:cNvSpPr>
            <a:spLocks noGrp="1"/>
          </p:cNvSpPr>
          <p:nvPr>
            <p:ph type="dt" sz="quarter" idx="10"/>
          </p:nvPr>
        </p:nvSpPr>
        <p:spPr/>
        <p:txBody>
          <a:bodyPr/>
          <a:lstStyle/>
          <a:p>
            <a:pPr>
              <a:defRPr/>
            </a:pPr>
            <a:r>
              <a:rPr lang="en-US" smtClean="0"/>
              <a:t>The ACSM Annual Conference July 7-12, 2011</a:t>
            </a:r>
            <a:endParaRPr lang="en-US"/>
          </a:p>
        </p:txBody>
      </p:sp>
      <p:sp>
        <p:nvSpPr>
          <p:cNvPr id="7" name="Slide Number Placeholder 6"/>
          <p:cNvSpPr>
            <a:spLocks noGrp="1"/>
          </p:cNvSpPr>
          <p:nvPr>
            <p:ph type="sldNum" sz="quarter" idx="12"/>
          </p:nvPr>
        </p:nvSpPr>
        <p:spPr/>
        <p:txBody>
          <a:bodyPr/>
          <a:lstStyle/>
          <a:p>
            <a:pPr>
              <a:defRPr/>
            </a:pPr>
            <a:fld id="{0545BFDA-857C-4E7B-BB04-4ED9DAF032C5}" type="slidenum">
              <a:rPr lang="en-US"/>
              <a:pPr>
                <a:defRPr/>
              </a:pPr>
              <a:t>18</a:t>
            </a:fld>
            <a:endParaRPr lang="en-US"/>
          </a:p>
        </p:txBody>
      </p:sp>
      <p:sp>
        <p:nvSpPr>
          <p:cNvPr id="8" name="Footer Placeholder 7"/>
          <p:cNvSpPr>
            <a:spLocks noGrp="1"/>
          </p:cNvSpPr>
          <p:nvPr>
            <p:ph type="ftr" sz="quarter" idx="11"/>
          </p:nvPr>
        </p:nvSpPr>
        <p:spPr/>
        <p:txBody>
          <a:bodyPr/>
          <a:lstStyle/>
          <a:p>
            <a:pPr>
              <a:defRPr/>
            </a:pPr>
            <a:r>
              <a:rPr lang="en-US" smtClean="0"/>
              <a:t>Surveying Calculations                          Improved Geoid Height Models</a:t>
            </a: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Content Placeholder 3" descr="GEOID09.png"/>
          <p:cNvPicPr>
            <a:picLocks noGrp="1" noChangeAspect="1"/>
          </p:cNvPicPr>
          <p:nvPr>
            <p:ph idx="4294967295"/>
          </p:nvPr>
        </p:nvPicPr>
        <p:blipFill>
          <a:blip r:embed="rId3" cstate="print"/>
          <a:srcRect/>
          <a:stretch>
            <a:fillRect/>
          </a:stretch>
        </p:blipFill>
        <p:spPr>
          <a:xfrm>
            <a:off x="476250" y="546100"/>
            <a:ext cx="8064500" cy="5699125"/>
          </a:xfrm>
        </p:spPr>
      </p:pic>
      <p:sp>
        <p:nvSpPr>
          <p:cNvPr id="6" name="Date Placeholder 5"/>
          <p:cNvSpPr>
            <a:spLocks noGrp="1"/>
          </p:cNvSpPr>
          <p:nvPr>
            <p:ph type="dt" sz="quarter" idx="10"/>
          </p:nvPr>
        </p:nvSpPr>
        <p:spPr/>
        <p:txBody>
          <a:bodyPr/>
          <a:lstStyle/>
          <a:p>
            <a:pPr>
              <a:defRPr/>
            </a:pPr>
            <a:r>
              <a:rPr lang="en-US" smtClean="0"/>
              <a:t>The ACSM Annual Conference July 7-12, 2011</a:t>
            </a:r>
            <a:endParaRPr lang="en-US"/>
          </a:p>
        </p:txBody>
      </p:sp>
      <p:sp>
        <p:nvSpPr>
          <p:cNvPr id="7" name="Slide Number Placeholder 6"/>
          <p:cNvSpPr>
            <a:spLocks noGrp="1"/>
          </p:cNvSpPr>
          <p:nvPr>
            <p:ph type="sldNum" sz="quarter" idx="12"/>
          </p:nvPr>
        </p:nvSpPr>
        <p:spPr/>
        <p:txBody>
          <a:bodyPr/>
          <a:lstStyle/>
          <a:p>
            <a:pPr>
              <a:defRPr/>
            </a:pPr>
            <a:fld id="{9D7A5C45-BD2B-4CB3-8037-B9CE99372F47}" type="slidenum">
              <a:rPr lang="en-US"/>
              <a:pPr>
                <a:defRPr/>
              </a:pPr>
              <a:t>19</a:t>
            </a:fld>
            <a:endParaRPr lang="en-US"/>
          </a:p>
        </p:txBody>
      </p:sp>
      <p:sp>
        <p:nvSpPr>
          <p:cNvPr id="8" name="Footer Placeholder 7"/>
          <p:cNvSpPr>
            <a:spLocks noGrp="1"/>
          </p:cNvSpPr>
          <p:nvPr>
            <p:ph type="ftr" sz="quarter" idx="11"/>
          </p:nvPr>
        </p:nvSpPr>
        <p:spPr/>
        <p:txBody>
          <a:bodyPr/>
          <a:lstStyle/>
          <a:p>
            <a:pPr>
              <a:defRPr/>
            </a:pPr>
            <a:r>
              <a:rPr lang="en-US" smtClean="0"/>
              <a:t>Surveying Calculations                          Improved Geoid Height Models</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smtClean="0"/>
              <a:t>OUTLINE</a:t>
            </a:r>
          </a:p>
        </p:txBody>
      </p:sp>
      <p:sp>
        <p:nvSpPr>
          <p:cNvPr id="5123" name="Content Placeholder 2"/>
          <p:cNvSpPr>
            <a:spLocks noGrp="1"/>
          </p:cNvSpPr>
          <p:nvPr>
            <p:ph idx="1"/>
          </p:nvPr>
        </p:nvSpPr>
        <p:spPr>
          <a:xfrm>
            <a:off x="457200" y="1219200"/>
            <a:ext cx="8229600" cy="4525963"/>
          </a:xfrm>
        </p:spPr>
        <p:txBody>
          <a:bodyPr/>
          <a:lstStyle/>
          <a:p>
            <a:pPr eaLnBrk="1" hangingPunct="1"/>
            <a:r>
              <a:rPr lang="en-US" u="sng" smtClean="0"/>
              <a:t>Where we are (45 minutes)</a:t>
            </a:r>
          </a:p>
          <a:p>
            <a:pPr lvl="1" eaLnBrk="1" hangingPunct="1"/>
            <a:r>
              <a:rPr lang="en-US" smtClean="0"/>
              <a:t>USGG2009			</a:t>
            </a:r>
            <a:r>
              <a:rPr lang="en-US" smtClean="0">
                <a:latin typeface="Arial" pitchFamily="34" charset="0"/>
                <a:cs typeface="Arial" pitchFamily="34" charset="0"/>
              </a:rPr>
              <a:t></a:t>
            </a:r>
            <a:r>
              <a:rPr lang="en-US" smtClean="0"/>
              <a:t> GEOID09</a:t>
            </a:r>
          </a:p>
          <a:p>
            <a:pPr lvl="1" eaLnBrk="1" hangingPunct="1"/>
            <a:r>
              <a:rPr lang="en-US" smtClean="0"/>
              <a:t>Gravity Database Analysis</a:t>
            </a:r>
          </a:p>
          <a:p>
            <a:pPr eaLnBrk="1" hangingPunct="1"/>
            <a:r>
              <a:rPr lang="en-US" u="sng" smtClean="0"/>
              <a:t>Break (15 minutes)</a:t>
            </a:r>
          </a:p>
          <a:p>
            <a:pPr eaLnBrk="1" hangingPunct="1"/>
            <a:r>
              <a:rPr lang="en-US" u="sng" smtClean="0"/>
              <a:t>Where we are going (45 minutes)</a:t>
            </a:r>
          </a:p>
          <a:p>
            <a:pPr lvl="1" eaLnBrk="1" hangingPunct="1"/>
            <a:r>
              <a:rPr lang="en-US" smtClean="0"/>
              <a:t>USGG2012			</a:t>
            </a:r>
            <a:r>
              <a:rPr lang="en-US" smtClean="0">
                <a:latin typeface="Arial" pitchFamily="34" charset="0"/>
                <a:cs typeface="Arial" pitchFamily="34" charset="0"/>
              </a:rPr>
              <a:t></a:t>
            </a:r>
            <a:r>
              <a:rPr lang="en-US" smtClean="0"/>
              <a:t> GEOID12</a:t>
            </a:r>
          </a:p>
          <a:p>
            <a:pPr lvl="1" eaLnBrk="1" hangingPunct="1"/>
            <a:r>
              <a:rPr lang="en-US" smtClean="0"/>
              <a:t>GRAV-D			</a:t>
            </a:r>
            <a:r>
              <a:rPr lang="en-US" smtClean="0">
                <a:latin typeface="Arial" pitchFamily="34" charset="0"/>
                <a:cs typeface="Arial" pitchFamily="34" charset="0"/>
              </a:rPr>
              <a:t></a:t>
            </a:r>
            <a:r>
              <a:rPr lang="en-US" smtClean="0"/>
              <a:t> OPUS-DB</a:t>
            </a:r>
          </a:p>
          <a:p>
            <a:pPr eaLnBrk="1" hangingPunct="1"/>
            <a:r>
              <a:rPr lang="en-US" u="sng" smtClean="0"/>
              <a:t>Questions (15 minutes)</a:t>
            </a:r>
          </a:p>
        </p:txBody>
      </p:sp>
      <p:sp>
        <p:nvSpPr>
          <p:cNvPr id="4" name="Date Placeholder 3"/>
          <p:cNvSpPr>
            <a:spLocks noGrp="1"/>
          </p:cNvSpPr>
          <p:nvPr>
            <p:ph type="dt" sz="quarter" idx="10"/>
          </p:nvPr>
        </p:nvSpPr>
        <p:spPr>
          <a:xfrm>
            <a:off x="457200" y="6356350"/>
            <a:ext cx="2209800" cy="365125"/>
          </a:xfrm>
        </p:spPr>
        <p:txBody>
          <a:bodyPr/>
          <a:lstStyle/>
          <a:p>
            <a:pPr>
              <a:defRPr/>
            </a:pPr>
            <a:r>
              <a:rPr lang="en-US" smtClean="0"/>
              <a:t>The ACSM Annual Conference July 7-12, 2011</a:t>
            </a:r>
            <a:endParaRPr lang="en-US" dirty="0"/>
          </a:p>
        </p:txBody>
      </p:sp>
      <p:sp>
        <p:nvSpPr>
          <p:cNvPr id="5" name="Slide Number Placeholder 4"/>
          <p:cNvSpPr>
            <a:spLocks noGrp="1"/>
          </p:cNvSpPr>
          <p:nvPr>
            <p:ph type="sldNum" sz="quarter" idx="12"/>
          </p:nvPr>
        </p:nvSpPr>
        <p:spPr/>
        <p:txBody>
          <a:bodyPr/>
          <a:lstStyle/>
          <a:p>
            <a:pPr>
              <a:defRPr/>
            </a:pPr>
            <a:fld id="{3822F53E-A2CF-48D4-A7DC-43EE890AB3A7}" type="slidenum">
              <a:rPr lang="en-US"/>
              <a:pPr>
                <a:defRPr/>
              </a:pPr>
              <a:t>2</a:t>
            </a:fld>
            <a:endParaRPr lang="en-US" dirty="0"/>
          </a:p>
        </p:txBody>
      </p:sp>
      <p:sp>
        <p:nvSpPr>
          <p:cNvPr id="6" name="Footer Placeholder 5"/>
          <p:cNvSpPr>
            <a:spLocks noGrp="1"/>
          </p:cNvSpPr>
          <p:nvPr>
            <p:ph type="ftr" sz="quarter" idx="11"/>
          </p:nvPr>
        </p:nvSpPr>
        <p:spPr/>
        <p:txBody>
          <a:bodyPr/>
          <a:lstStyle/>
          <a:p>
            <a:pPr>
              <a:defRPr/>
            </a:pPr>
            <a:r>
              <a:rPr lang="en-US" dirty="0" smtClean="0"/>
              <a:t>Surveying Calculations                          Improved Geoid Height Models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4"/>
          <p:cNvSpPr>
            <a:spLocks noChangeArrowheads="1"/>
          </p:cNvSpPr>
          <p:nvPr/>
        </p:nvSpPr>
        <p:spPr bwMode="auto">
          <a:xfrm>
            <a:off x="1182688" y="5688013"/>
            <a:ext cx="9144000" cy="0"/>
          </a:xfrm>
          <a:prstGeom prst="rect">
            <a:avLst/>
          </a:prstGeom>
          <a:noFill/>
          <a:ln w="9525">
            <a:noFill/>
            <a:miter lim="800000"/>
            <a:headEnd/>
            <a:tailEnd/>
          </a:ln>
        </p:spPr>
        <p:txBody>
          <a:bodyPr wrap="none" anchor="ctr">
            <a:spAutoFit/>
          </a:bodyPr>
          <a:lstStyle/>
          <a:p>
            <a:endParaRPr lang="en-US">
              <a:latin typeface="Calibri" pitchFamily="34" charset="0"/>
            </a:endParaRPr>
          </a:p>
        </p:txBody>
      </p:sp>
      <p:pic>
        <p:nvPicPr>
          <p:cNvPr id="23555" name="Picture 12" descr="GEOID09_GEOID03_diff_Canada_Mexico_masked"/>
          <p:cNvPicPr>
            <a:picLocks noChangeAspect="1" noChangeArrowheads="1"/>
          </p:cNvPicPr>
          <p:nvPr/>
        </p:nvPicPr>
        <p:blipFill>
          <a:blip r:embed="rId3" cstate="print"/>
          <a:srcRect/>
          <a:stretch>
            <a:fillRect/>
          </a:stretch>
        </p:blipFill>
        <p:spPr bwMode="auto">
          <a:xfrm>
            <a:off x="474663" y="555625"/>
            <a:ext cx="8062912" cy="5692775"/>
          </a:xfrm>
          <a:prstGeom prst="rect">
            <a:avLst/>
          </a:prstGeom>
          <a:noFill/>
          <a:ln w="9525">
            <a:noFill/>
            <a:miter lim="800000"/>
            <a:headEnd/>
            <a:tailEnd/>
          </a:ln>
        </p:spPr>
      </p:pic>
      <p:sp>
        <p:nvSpPr>
          <p:cNvPr id="7" name="Date Placeholder 6"/>
          <p:cNvSpPr>
            <a:spLocks noGrp="1"/>
          </p:cNvSpPr>
          <p:nvPr>
            <p:ph type="dt" sz="quarter" idx="10"/>
          </p:nvPr>
        </p:nvSpPr>
        <p:spPr/>
        <p:txBody>
          <a:bodyPr/>
          <a:lstStyle/>
          <a:p>
            <a:pPr>
              <a:defRPr/>
            </a:pPr>
            <a:r>
              <a:rPr lang="en-US" smtClean="0"/>
              <a:t>The ACSM Annual Conference July 7-12, 2011</a:t>
            </a:r>
            <a:endParaRPr lang="en-US"/>
          </a:p>
        </p:txBody>
      </p:sp>
      <p:sp>
        <p:nvSpPr>
          <p:cNvPr id="8" name="Slide Number Placeholder 7"/>
          <p:cNvSpPr>
            <a:spLocks noGrp="1"/>
          </p:cNvSpPr>
          <p:nvPr>
            <p:ph type="sldNum" sz="quarter" idx="12"/>
          </p:nvPr>
        </p:nvSpPr>
        <p:spPr/>
        <p:txBody>
          <a:bodyPr/>
          <a:lstStyle/>
          <a:p>
            <a:pPr>
              <a:defRPr/>
            </a:pPr>
            <a:fld id="{D79B49F0-50F7-4C3D-B714-732F6E97DFEE}" type="slidenum">
              <a:rPr lang="en-US"/>
              <a:pPr>
                <a:defRPr/>
              </a:pPr>
              <a:t>20</a:t>
            </a:fld>
            <a:endParaRPr lang="en-US" dirty="0"/>
          </a:p>
        </p:txBody>
      </p:sp>
      <p:sp>
        <p:nvSpPr>
          <p:cNvPr id="9" name="Footer Placeholder 8"/>
          <p:cNvSpPr>
            <a:spLocks noGrp="1"/>
          </p:cNvSpPr>
          <p:nvPr>
            <p:ph type="ftr" sz="quarter" idx="11"/>
          </p:nvPr>
        </p:nvSpPr>
        <p:spPr/>
        <p:txBody>
          <a:bodyPr/>
          <a:lstStyle/>
          <a:p>
            <a:pPr>
              <a:defRPr/>
            </a:pPr>
            <a:r>
              <a:rPr lang="en-US" smtClean="0"/>
              <a:t>Surveying Calculations                          Improved Geoid Height Models</a:t>
            </a:r>
            <a:endParaRPr lang="en-US"/>
          </a:p>
        </p:txBody>
      </p:sp>
      <p:grpSp>
        <p:nvGrpSpPr>
          <p:cNvPr id="2" name="Group 18"/>
          <p:cNvGrpSpPr>
            <a:grpSpLocks/>
          </p:cNvGrpSpPr>
          <p:nvPr/>
        </p:nvGrpSpPr>
        <p:grpSpPr bwMode="auto">
          <a:xfrm>
            <a:off x="1576388" y="1981200"/>
            <a:ext cx="3683000" cy="1905000"/>
            <a:chOff x="1575635" y="1981200"/>
            <a:chExt cx="3683533" cy="1905000"/>
          </a:xfrm>
        </p:grpSpPr>
        <p:grpSp>
          <p:nvGrpSpPr>
            <p:cNvPr id="23566" name="Group 17"/>
            <p:cNvGrpSpPr>
              <a:grpSpLocks/>
            </p:cNvGrpSpPr>
            <p:nvPr/>
          </p:nvGrpSpPr>
          <p:grpSpPr bwMode="auto">
            <a:xfrm>
              <a:off x="1575635" y="2514863"/>
              <a:ext cx="3683533" cy="1371337"/>
              <a:chOff x="1575635" y="2514863"/>
              <a:chExt cx="3683533" cy="1371337"/>
            </a:xfrm>
          </p:grpSpPr>
          <p:sp>
            <p:nvSpPr>
              <p:cNvPr id="14" name="Oval 13"/>
              <p:cNvSpPr/>
              <p:nvPr/>
            </p:nvSpPr>
            <p:spPr>
              <a:xfrm rot="19634801">
                <a:off x="1575635" y="2520950"/>
                <a:ext cx="662083"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3426928" y="2514600"/>
                <a:ext cx="839909"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4724103" y="3352800"/>
                <a:ext cx="535065"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7" name="Oval 16"/>
            <p:cNvSpPr/>
            <p:nvPr/>
          </p:nvSpPr>
          <p:spPr>
            <a:xfrm>
              <a:off x="3961992" y="1981200"/>
              <a:ext cx="685899"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 name="Group 19"/>
          <p:cNvGrpSpPr>
            <a:grpSpLocks/>
          </p:cNvGrpSpPr>
          <p:nvPr/>
        </p:nvGrpSpPr>
        <p:grpSpPr bwMode="auto">
          <a:xfrm>
            <a:off x="4344988" y="3505200"/>
            <a:ext cx="779462" cy="862013"/>
            <a:chOff x="4674632" y="4031755"/>
            <a:chExt cx="2725608" cy="1789494"/>
          </a:xfrm>
        </p:grpSpPr>
        <p:sp>
          <p:nvSpPr>
            <p:cNvPr id="11" name="Rectangle 10"/>
            <p:cNvSpPr/>
            <p:nvPr/>
          </p:nvSpPr>
          <p:spPr>
            <a:xfrm rot="21102351">
              <a:off x="4674632" y="4180057"/>
              <a:ext cx="2198251" cy="1565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65" name="TextBox 11"/>
            <p:cNvSpPr txBox="1">
              <a:spLocks noChangeArrowheads="1"/>
            </p:cNvSpPr>
            <p:nvPr/>
          </p:nvSpPr>
          <p:spPr bwMode="auto">
            <a:xfrm rot="-519973">
              <a:off x="4697907" y="4031755"/>
              <a:ext cx="2702333" cy="1789494"/>
            </a:xfrm>
            <a:prstGeom prst="rect">
              <a:avLst/>
            </a:prstGeom>
            <a:noFill/>
            <a:ln w="9525">
              <a:noFill/>
              <a:miter lim="800000"/>
              <a:headEnd/>
              <a:tailEnd/>
            </a:ln>
          </p:spPr>
          <p:txBody>
            <a:bodyPr>
              <a:spAutoFit/>
            </a:bodyPr>
            <a:lstStyle/>
            <a:p>
              <a:endParaRPr lang="en-US" sz="1000" b="1"/>
            </a:p>
            <a:p>
              <a:endParaRPr lang="en-US" sz="1000" b="1"/>
            </a:p>
            <a:p>
              <a:r>
                <a:rPr lang="en-US" sz="1000" b="1"/>
                <a:t>LA Subsid. </a:t>
              </a:r>
            </a:p>
            <a:p>
              <a:r>
                <a:rPr lang="en-US" sz="1000" b="1"/>
                <a:t>Region</a:t>
              </a:r>
            </a:p>
          </p:txBody>
        </p:sp>
      </p:grpSp>
      <p:grpSp>
        <p:nvGrpSpPr>
          <p:cNvPr id="5" name="Group 19"/>
          <p:cNvGrpSpPr>
            <a:grpSpLocks/>
          </p:cNvGrpSpPr>
          <p:nvPr/>
        </p:nvGrpSpPr>
        <p:grpSpPr bwMode="auto">
          <a:xfrm>
            <a:off x="3733800" y="3581400"/>
            <a:ext cx="779463" cy="862013"/>
            <a:chOff x="4674632" y="4031753"/>
            <a:chExt cx="2725608" cy="1789493"/>
          </a:xfrm>
        </p:grpSpPr>
        <p:sp>
          <p:nvSpPr>
            <p:cNvPr id="19" name="Rectangle 18"/>
            <p:cNvSpPr/>
            <p:nvPr/>
          </p:nvSpPr>
          <p:spPr>
            <a:xfrm rot="21102351">
              <a:off x="4674632" y="4180054"/>
              <a:ext cx="2198249" cy="1565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63" name="TextBox 11"/>
            <p:cNvSpPr txBox="1">
              <a:spLocks noChangeArrowheads="1"/>
            </p:cNvSpPr>
            <p:nvPr/>
          </p:nvSpPr>
          <p:spPr bwMode="auto">
            <a:xfrm rot="-519973">
              <a:off x="4697907" y="4031753"/>
              <a:ext cx="2702333" cy="1789493"/>
            </a:xfrm>
            <a:prstGeom prst="rect">
              <a:avLst/>
            </a:prstGeom>
            <a:noFill/>
            <a:ln w="9525">
              <a:noFill/>
              <a:miter lim="800000"/>
              <a:headEnd/>
              <a:tailEnd/>
            </a:ln>
          </p:spPr>
          <p:txBody>
            <a:bodyPr>
              <a:spAutoFit/>
            </a:bodyPr>
            <a:lstStyle/>
            <a:p>
              <a:endParaRPr lang="en-US" sz="1000" b="1"/>
            </a:p>
            <a:p>
              <a:endParaRPr lang="en-US" sz="1000" b="1"/>
            </a:p>
            <a:p>
              <a:r>
                <a:rPr lang="en-US" sz="1000" b="1"/>
                <a:t>Houston –Galvest.</a:t>
              </a:r>
            </a:p>
            <a:p>
              <a:r>
                <a:rPr lang="en-US" sz="1000" b="1"/>
                <a:t>Region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381000"/>
            <a:ext cx="8229600" cy="1143000"/>
          </a:xfrm>
        </p:spPr>
        <p:txBody>
          <a:bodyPr/>
          <a:lstStyle/>
          <a:p>
            <a:r>
              <a:rPr lang="en-US" smtClean="0"/>
              <a:t>LA differences result from use of GPS-derived orthometric heights</a:t>
            </a:r>
          </a:p>
        </p:txBody>
      </p:sp>
      <p:sp>
        <p:nvSpPr>
          <p:cNvPr id="24579" name="Text Placeholder 8"/>
          <p:cNvSpPr>
            <a:spLocks noGrp="1"/>
          </p:cNvSpPr>
          <p:nvPr>
            <p:ph type="body" idx="1"/>
          </p:nvPr>
        </p:nvSpPr>
        <p:spPr/>
        <p:txBody>
          <a:bodyPr/>
          <a:lstStyle/>
          <a:p>
            <a:r>
              <a:rPr lang="en-US" smtClean="0"/>
              <a:t>HT MOD 2004 =&gt; GEOID03 *</a:t>
            </a:r>
          </a:p>
        </p:txBody>
      </p:sp>
      <p:sp>
        <p:nvSpPr>
          <p:cNvPr id="24580" name="Text Placeholder 9"/>
          <p:cNvSpPr>
            <a:spLocks noGrp="1"/>
          </p:cNvSpPr>
          <p:nvPr>
            <p:ph type="body" sz="quarter" idx="3"/>
          </p:nvPr>
        </p:nvSpPr>
        <p:spPr/>
        <p:txBody>
          <a:bodyPr/>
          <a:lstStyle/>
          <a:p>
            <a:r>
              <a:rPr lang="en-US" smtClean="0"/>
              <a:t>HT MOD 2006 =&gt; GEOID09</a:t>
            </a:r>
          </a:p>
        </p:txBody>
      </p:sp>
      <p:sp>
        <p:nvSpPr>
          <p:cNvPr id="4" name="Date Placeholder 3"/>
          <p:cNvSpPr>
            <a:spLocks noGrp="1"/>
          </p:cNvSpPr>
          <p:nvPr>
            <p:ph type="dt" sz="quarter" idx="10"/>
          </p:nvPr>
        </p:nvSpPr>
        <p:spPr/>
        <p:txBody>
          <a:bodyPr/>
          <a:lstStyle/>
          <a:p>
            <a:pPr>
              <a:defRPr/>
            </a:pPr>
            <a:r>
              <a:rPr lang="en-US" smtClean="0"/>
              <a:t>The ACSM Annual Conference July 7-12, 2011</a:t>
            </a:r>
            <a:endParaRPr lang="en-US"/>
          </a:p>
        </p:txBody>
      </p:sp>
      <p:sp>
        <p:nvSpPr>
          <p:cNvPr id="5" name="Footer Placeholder 4"/>
          <p:cNvSpPr>
            <a:spLocks noGrp="1"/>
          </p:cNvSpPr>
          <p:nvPr>
            <p:ph type="ftr" sz="quarter" idx="11"/>
          </p:nvPr>
        </p:nvSpPr>
        <p:spPr/>
        <p:txBody>
          <a:bodyPr/>
          <a:lstStyle/>
          <a:p>
            <a:pPr>
              <a:defRPr/>
            </a:pPr>
            <a:r>
              <a:rPr lang="en-US" smtClean="0"/>
              <a:t>Surveying Calculations                          Improved Geoid Height Models</a:t>
            </a:r>
            <a:endParaRPr lang="en-US"/>
          </a:p>
        </p:txBody>
      </p:sp>
      <p:sp>
        <p:nvSpPr>
          <p:cNvPr id="6" name="Slide Number Placeholder 5"/>
          <p:cNvSpPr>
            <a:spLocks noGrp="1"/>
          </p:cNvSpPr>
          <p:nvPr>
            <p:ph type="sldNum" sz="quarter" idx="12"/>
          </p:nvPr>
        </p:nvSpPr>
        <p:spPr/>
        <p:txBody>
          <a:bodyPr/>
          <a:lstStyle/>
          <a:p>
            <a:pPr>
              <a:defRPr/>
            </a:pPr>
            <a:fld id="{9CD304C8-2462-4E51-B95C-A536DECD39B4}" type="slidenum">
              <a:rPr lang="en-US" smtClean="0"/>
              <a:pPr>
                <a:defRPr/>
              </a:pPr>
              <a:t>21</a:t>
            </a:fld>
            <a:endParaRPr lang="en-US"/>
          </a:p>
        </p:txBody>
      </p:sp>
      <p:pic>
        <p:nvPicPr>
          <p:cNvPr id="24584" name="Content Placeholder 15" descr="NGSProjectStatusMap.jpg"/>
          <p:cNvPicPr>
            <a:picLocks noGrp="1" noChangeAspect="1"/>
          </p:cNvPicPr>
          <p:nvPr>
            <p:ph sz="quarter" idx="4"/>
          </p:nvPr>
        </p:nvPicPr>
        <p:blipFill>
          <a:blip r:embed="rId3" cstate="print"/>
          <a:srcRect/>
          <a:stretch>
            <a:fillRect/>
          </a:stretch>
        </p:blipFill>
        <p:spPr>
          <a:xfrm>
            <a:off x="4645025" y="2589213"/>
            <a:ext cx="4041775" cy="3122612"/>
          </a:xfrm>
        </p:spPr>
      </p:pic>
      <p:pic>
        <p:nvPicPr>
          <p:cNvPr id="24585" name="Content Placeholder 14" descr="bms2005.gif"/>
          <p:cNvPicPr>
            <a:picLocks noGrp="1" noChangeAspect="1"/>
          </p:cNvPicPr>
          <p:nvPr>
            <p:ph sz="half" idx="2"/>
          </p:nvPr>
        </p:nvPicPr>
        <p:blipFill>
          <a:blip r:embed="rId4" cstate="print"/>
          <a:srcRect/>
          <a:stretch>
            <a:fillRect/>
          </a:stretch>
        </p:blipFill>
        <p:spPr>
          <a:xfrm>
            <a:off x="457200" y="2867025"/>
            <a:ext cx="4040188" cy="2566988"/>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GEOID09 Summary</a:t>
            </a:r>
          </a:p>
        </p:txBody>
      </p:sp>
      <p:sp>
        <p:nvSpPr>
          <p:cNvPr id="10" name="Content Placeholder 9"/>
          <p:cNvSpPr>
            <a:spLocks noGrp="1"/>
          </p:cNvSpPr>
          <p:nvPr>
            <p:ph idx="1"/>
          </p:nvPr>
        </p:nvSpPr>
        <p:spPr/>
        <p:txBody>
          <a:bodyPr/>
          <a:lstStyle/>
          <a:p>
            <a:pPr eaLnBrk="1" hangingPunct="1"/>
            <a:r>
              <a:rPr lang="en-US" dirty="0" smtClean="0"/>
              <a:t>Converts between NAD 83 and NAVD 88</a:t>
            </a:r>
          </a:p>
          <a:p>
            <a:pPr lvl="1" eaLnBrk="1" hangingPunct="1"/>
            <a:r>
              <a:rPr lang="en-US" dirty="0" smtClean="0"/>
              <a:t>Most useful for the surveying community</a:t>
            </a:r>
          </a:p>
          <a:p>
            <a:pPr eaLnBrk="1" hangingPunct="1"/>
            <a:r>
              <a:rPr lang="en-US" dirty="0" smtClean="0"/>
              <a:t>Built from the GPS solutions on leveled BM’s</a:t>
            </a:r>
          </a:p>
          <a:p>
            <a:pPr lvl="1" eaLnBrk="1" hangingPunct="1"/>
            <a:r>
              <a:rPr lang="en-US" dirty="0" smtClean="0"/>
              <a:t>Starts from USGG2009 but warps to fit NAVD 88</a:t>
            </a:r>
          </a:p>
          <a:p>
            <a:pPr lvl="1" eaLnBrk="1" hangingPunct="1"/>
            <a:r>
              <a:rPr lang="en-US" dirty="0" smtClean="0"/>
              <a:t>Systematic errors in NAVD 88 are passed to model</a:t>
            </a:r>
          </a:p>
          <a:p>
            <a:pPr eaLnBrk="1" hangingPunct="1"/>
            <a:r>
              <a:rPr lang="en-US" dirty="0" smtClean="0"/>
              <a:t>GEOID09 is </a:t>
            </a:r>
            <a:r>
              <a:rPr lang="en-US" i="1" dirty="0" smtClean="0"/>
              <a:t>precise</a:t>
            </a:r>
            <a:r>
              <a:rPr lang="en-US" dirty="0" smtClean="0"/>
              <a:t> to 3 cm at 95% conf. level </a:t>
            </a:r>
          </a:p>
          <a:p>
            <a:pPr eaLnBrk="1" hangingPunct="1"/>
            <a:r>
              <a:rPr lang="en-US" dirty="0" smtClean="0"/>
              <a:t>It is just as </a:t>
            </a:r>
            <a:r>
              <a:rPr lang="en-US" i="1" dirty="0" smtClean="0"/>
              <a:t>inaccurate</a:t>
            </a:r>
            <a:r>
              <a:rPr lang="en-US" dirty="0" smtClean="0"/>
              <a:t> as NAVD 88 (m-level bias/trend)</a:t>
            </a:r>
          </a:p>
        </p:txBody>
      </p:sp>
      <p:sp>
        <p:nvSpPr>
          <p:cNvPr id="7" name="Date Placeholder 6"/>
          <p:cNvSpPr>
            <a:spLocks noGrp="1"/>
          </p:cNvSpPr>
          <p:nvPr>
            <p:ph type="dt" sz="half" idx="10"/>
          </p:nvPr>
        </p:nvSpPr>
        <p:spPr/>
        <p:txBody>
          <a:bodyPr/>
          <a:lstStyle/>
          <a:p>
            <a:pPr>
              <a:defRPr/>
            </a:pPr>
            <a:r>
              <a:rPr lang="en-US" smtClean="0"/>
              <a:t>The ACSM Annual Conference July 7-12, 2011</a:t>
            </a:r>
            <a:endParaRPr lang="en-US"/>
          </a:p>
        </p:txBody>
      </p:sp>
      <p:sp>
        <p:nvSpPr>
          <p:cNvPr id="8" name="Footer Placeholder 7"/>
          <p:cNvSpPr>
            <a:spLocks noGrp="1"/>
          </p:cNvSpPr>
          <p:nvPr>
            <p:ph type="ftr" sz="quarter" idx="11"/>
          </p:nvPr>
        </p:nvSpPr>
        <p:spPr/>
        <p:txBody>
          <a:bodyPr/>
          <a:lstStyle/>
          <a:p>
            <a:pPr>
              <a:defRPr/>
            </a:pPr>
            <a:r>
              <a:rPr lang="en-US" smtClean="0"/>
              <a:t>Surveying Calculations                          Improved Geoid Height Models</a:t>
            </a:r>
            <a:endParaRPr lang="en-US"/>
          </a:p>
        </p:txBody>
      </p:sp>
      <p:sp>
        <p:nvSpPr>
          <p:cNvPr id="9" name="Slide Number Placeholder 8"/>
          <p:cNvSpPr>
            <a:spLocks noGrp="1"/>
          </p:cNvSpPr>
          <p:nvPr>
            <p:ph type="sldNum" sz="quarter" idx="12"/>
          </p:nvPr>
        </p:nvSpPr>
        <p:spPr/>
        <p:txBody>
          <a:bodyPr/>
          <a:lstStyle/>
          <a:p>
            <a:pPr>
              <a:defRPr/>
            </a:pPr>
            <a:fld id="{D77ABCE3-EB83-4CEC-B37F-1D255BADD8BC}" type="slidenum">
              <a:rPr lang="en-US" smtClean="0"/>
              <a:pPr>
                <a:defRPr/>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defRPr/>
            </a:pPr>
            <a:r>
              <a:rPr lang="en-US" dirty="0" smtClean="0"/>
              <a:t>15 Minute Break</a:t>
            </a:r>
            <a:endParaRPr lang="en-US" dirty="0"/>
          </a:p>
        </p:txBody>
      </p:sp>
      <p:sp>
        <p:nvSpPr>
          <p:cNvPr id="11" name="Text Placeholder 10"/>
          <p:cNvSpPr>
            <a:spLocks noGrp="1"/>
          </p:cNvSpPr>
          <p:nvPr>
            <p:ph type="body" idx="1"/>
          </p:nvPr>
        </p:nvSpPr>
        <p:spPr/>
        <p:txBody>
          <a:bodyPr/>
          <a:lstStyle/>
          <a:p>
            <a:pPr>
              <a:defRPr/>
            </a:pPr>
            <a:r>
              <a:rPr lang="en-US" dirty="0" smtClean="0"/>
              <a:t>	</a:t>
            </a:r>
            <a:endParaRPr lang="en-US" dirty="0"/>
          </a:p>
        </p:txBody>
      </p:sp>
      <p:sp>
        <p:nvSpPr>
          <p:cNvPr id="7" name="Date Placeholder 6"/>
          <p:cNvSpPr>
            <a:spLocks noGrp="1"/>
          </p:cNvSpPr>
          <p:nvPr>
            <p:ph type="dt" sz="quarter" idx="10"/>
          </p:nvPr>
        </p:nvSpPr>
        <p:spPr/>
        <p:txBody>
          <a:bodyPr/>
          <a:lstStyle/>
          <a:p>
            <a:pPr>
              <a:defRPr/>
            </a:pPr>
            <a:r>
              <a:rPr lang="en-US" smtClean="0"/>
              <a:t>The ACSM Annual Conference July 7-12, 2011</a:t>
            </a:r>
            <a:endParaRPr lang="en-US"/>
          </a:p>
        </p:txBody>
      </p:sp>
      <p:sp>
        <p:nvSpPr>
          <p:cNvPr id="8" name="Footer Placeholder 7"/>
          <p:cNvSpPr>
            <a:spLocks noGrp="1"/>
          </p:cNvSpPr>
          <p:nvPr>
            <p:ph type="ftr" sz="quarter" idx="11"/>
          </p:nvPr>
        </p:nvSpPr>
        <p:spPr/>
        <p:txBody>
          <a:bodyPr/>
          <a:lstStyle/>
          <a:p>
            <a:pPr>
              <a:defRPr/>
            </a:pPr>
            <a:r>
              <a:rPr lang="en-US" smtClean="0"/>
              <a:t>Surveying Calculations                          Improved Geoid Height Models</a:t>
            </a:r>
            <a:endParaRPr lang="en-US"/>
          </a:p>
        </p:txBody>
      </p:sp>
      <p:sp>
        <p:nvSpPr>
          <p:cNvPr id="9" name="Slide Number Placeholder 8"/>
          <p:cNvSpPr>
            <a:spLocks noGrp="1"/>
          </p:cNvSpPr>
          <p:nvPr>
            <p:ph type="sldNum" sz="quarter" idx="12"/>
          </p:nvPr>
        </p:nvSpPr>
        <p:spPr/>
        <p:txBody>
          <a:bodyPr/>
          <a:lstStyle/>
          <a:p>
            <a:pPr>
              <a:defRPr/>
            </a:pPr>
            <a:fld id="{30F74282-8584-49B5-861A-37D519045F16}" type="slidenum">
              <a:rPr lang="en-US" smtClean="0"/>
              <a:pPr>
                <a:defRPr/>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smtClean="0"/>
              <a:t>OUTLINE</a:t>
            </a:r>
          </a:p>
        </p:txBody>
      </p:sp>
      <p:sp>
        <p:nvSpPr>
          <p:cNvPr id="27651" name="Content Placeholder 2"/>
          <p:cNvSpPr>
            <a:spLocks noGrp="1"/>
          </p:cNvSpPr>
          <p:nvPr>
            <p:ph idx="1"/>
          </p:nvPr>
        </p:nvSpPr>
        <p:spPr>
          <a:xfrm>
            <a:off x="457200" y="1219200"/>
            <a:ext cx="8229600" cy="4525963"/>
          </a:xfrm>
        </p:spPr>
        <p:txBody>
          <a:bodyPr/>
          <a:lstStyle/>
          <a:p>
            <a:pPr eaLnBrk="1" hangingPunct="1"/>
            <a:r>
              <a:rPr lang="en-US" u="sng" smtClean="0"/>
              <a:t>Where we are (45 minutes)</a:t>
            </a:r>
          </a:p>
          <a:p>
            <a:pPr lvl="1" eaLnBrk="1" hangingPunct="1"/>
            <a:r>
              <a:rPr lang="en-US" smtClean="0"/>
              <a:t>USGG2009			</a:t>
            </a:r>
            <a:r>
              <a:rPr lang="en-US" smtClean="0">
                <a:latin typeface="Arial" pitchFamily="34" charset="0"/>
                <a:cs typeface="Arial" pitchFamily="34" charset="0"/>
              </a:rPr>
              <a:t></a:t>
            </a:r>
            <a:r>
              <a:rPr lang="en-US" smtClean="0"/>
              <a:t> GEOID09</a:t>
            </a:r>
          </a:p>
          <a:p>
            <a:pPr lvl="1" eaLnBrk="1" hangingPunct="1"/>
            <a:r>
              <a:rPr lang="en-US" smtClean="0"/>
              <a:t>Gravity Database Analysis</a:t>
            </a:r>
          </a:p>
          <a:p>
            <a:pPr eaLnBrk="1" hangingPunct="1"/>
            <a:r>
              <a:rPr lang="en-US" u="sng" smtClean="0"/>
              <a:t>Break (15 minutes)</a:t>
            </a:r>
          </a:p>
          <a:p>
            <a:pPr eaLnBrk="1" hangingPunct="1"/>
            <a:r>
              <a:rPr lang="en-US" b="1" u="sng" smtClean="0"/>
              <a:t>Where we are going (45 minutes)</a:t>
            </a:r>
          </a:p>
          <a:p>
            <a:pPr lvl="1" eaLnBrk="1" hangingPunct="1"/>
            <a:r>
              <a:rPr lang="en-US" smtClean="0"/>
              <a:t>USGG2012			</a:t>
            </a:r>
            <a:r>
              <a:rPr lang="en-US" smtClean="0">
                <a:latin typeface="Arial" pitchFamily="34" charset="0"/>
                <a:cs typeface="Arial" pitchFamily="34" charset="0"/>
              </a:rPr>
              <a:t></a:t>
            </a:r>
            <a:r>
              <a:rPr lang="en-US" smtClean="0"/>
              <a:t> GEOID12</a:t>
            </a:r>
          </a:p>
          <a:p>
            <a:pPr lvl="1" eaLnBrk="1" hangingPunct="1"/>
            <a:r>
              <a:rPr lang="en-US" smtClean="0"/>
              <a:t>GRAV-D			</a:t>
            </a:r>
            <a:r>
              <a:rPr lang="en-US" smtClean="0">
                <a:latin typeface="Arial" pitchFamily="34" charset="0"/>
                <a:cs typeface="Arial" pitchFamily="34" charset="0"/>
              </a:rPr>
              <a:t></a:t>
            </a:r>
            <a:r>
              <a:rPr lang="en-US" smtClean="0"/>
              <a:t> OPUS-DB</a:t>
            </a:r>
          </a:p>
          <a:p>
            <a:pPr eaLnBrk="1" hangingPunct="1"/>
            <a:r>
              <a:rPr lang="en-US" u="sng" smtClean="0"/>
              <a:t>Questions (15 minutes)</a:t>
            </a:r>
          </a:p>
        </p:txBody>
      </p:sp>
      <p:sp>
        <p:nvSpPr>
          <p:cNvPr id="4" name="Date Placeholder 3"/>
          <p:cNvSpPr>
            <a:spLocks noGrp="1"/>
          </p:cNvSpPr>
          <p:nvPr>
            <p:ph type="dt" sz="quarter" idx="10"/>
          </p:nvPr>
        </p:nvSpPr>
        <p:spPr>
          <a:xfrm>
            <a:off x="457200" y="6356350"/>
            <a:ext cx="2133600" cy="365125"/>
          </a:xfrm>
        </p:spPr>
        <p:txBody>
          <a:bodyPr/>
          <a:lstStyle/>
          <a:p>
            <a:pPr>
              <a:defRPr/>
            </a:pPr>
            <a:r>
              <a:rPr lang="en-US" dirty="0" smtClean="0"/>
              <a:t>The ACSM Annual Conference July 7-12, 2011</a:t>
            </a:r>
            <a:endParaRPr lang="en-US" dirty="0"/>
          </a:p>
        </p:txBody>
      </p:sp>
      <p:sp>
        <p:nvSpPr>
          <p:cNvPr id="5" name="Slide Number Placeholder 4"/>
          <p:cNvSpPr>
            <a:spLocks noGrp="1"/>
          </p:cNvSpPr>
          <p:nvPr>
            <p:ph type="sldNum" sz="quarter" idx="12"/>
          </p:nvPr>
        </p:nvSpPr>
        <p:spPr/>
        <p:txBody>
          <a:bodyPr/>
          <a:lstStyle/>
          <a:p>
            <a:pPr>
              <a:defRPr/>
            </a:pPr>
            <a:fld id="{86685306-17C2-425B-906D-7D9BCC1BF097}" type="slidenum">
              <a:rPr lang="en-US"/>
              <a:pPr>
                <a:defRPr/>
              </a:pPr>
              <a:t>24</a:t>
            </a:fld>
            <a:endParaRPr lang="en-US" dirty="0"/>
          </a:p>
        </p:txBody>
      </p:sp>
      <p:sp>
        <p:nvSpPr>
          <p:cNvPr id="6" name="Footer Placeholder 5"/>
          <p:cNvSpPr>
            <a:spLocks noGrp="1"/>
          </p:cNvSpPr>
          <p:nvPr>
            <p:ph type="ftr" sz="quarter" idx="11"/>
          </p:nvPr>
        </p:nvSpPr>
        <p:spPr/>
        <p:txBody>
          <a:bodyPr/>
          <a:lstStyle/>
          <a:p>
            <a:pPr>
              <a:defRPr/>
            </a:pPr>
            <a:r>
              <a:rPr lang="en-US" smtClean="0"/>
              <a:t>Surveying Calculations                          Improved Geoid Height Models</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t>USGG2012</a:t>
            </a:r>
          </a:p>
        </p:txBody>
      </p:sp>
      <p:sp>
        <p:nvSpPr>
          <p:cNvPr id="28675" name="Content Placeholder 2"/>
          <p:cNvSpPr>
            <a:spLocks noGrp="1"/>
          </p:cNvSpPr>
          <p:nvPr>
            <p:ph idx="1"/>
          </p:nvPr>
        </p:nvSpPr>
        <p:spPr/>
        <p:txBody>
          <a:bodyPr/>
          <a:lstStyle/>
          <a:p>
            <a:r>
              <a:rPr lang="en-US" smtClean="0"/>
              <a:t>Similar techniques as for USGG2009</a:t>
            </a:r>
          </a:p>
          <a:p>
            <a:pPr lvl="1"/>
            <a:r>
              <a:rPr lang="en-US" smtClean="0"/>
              <a:t>Use a modified kernel to force fit to reference</a:t>
            </a:r>
          </a:p>
          <a:p>
            <a:r>
              <a:rPr lang="en-US" smtClean="0"/>
              <a:t>GOCE to supplement GRACE for reference</a:t>
            </a:r>
          </a:p>
          <a:p>
            <a:r>
              <a:rPr lang="en-US" smtClean="0"/>
              <a:t>3”-5’ RTM </a:t>
            </a:r>
            <a:r>
              <a:rPr lang="en-US" u="sng" smtClean="0"/>
              <a:t>will</a:t>
            </a:r>
            <a:r>
              <a:rPr lang="en-US" smtClean="0"/>
              <a:t> be used</a:t>
            </a:r>
          </a:p>
          <a:p>
            <a:r>
              <a:rPr lang="en-US" smtClean="0"/>
              <a:t>Probably no aerogravity yet </a:t>
            </a:r>
          </a:p>
          <a:p>
            <a:pPr lvl="1"/>
            <a:r>
              <a:rPr lang="en-US" smtClean="0"/>
              <a:t>Need to assess behavior at survey edges</a:t>
            </a:r>
          </a:p>
          <a:p>
            <a:pPr lvl="1"/>
            <a:r>
              <a:rPr lang="en-US" smtClean="0"/>
              <a:t>Intend to use cleaned terrestrial data </a:t>
            </a:r>
          </a:p>
        </p:txBody>
      </p:sp>
      <p:sp>
        <p:nvSpPr>
          <p:cNvPr id="4" name="Date Placeholder 3"/>
          <p:cNvSpPr>
            <a:spLocks noGrp="1"/>
          </p:cNvSpPr>
          <p:nvPr>
            <p:ph type="dt" sz="quarter" idx="10"/>
          </p:nvPr>
        </p:nvSpPr>
        <p:spPr/>
        <p:txBody>
          <a:bodyPr/>
          <a:lstStyle/>
          <a:p>
            <a:pPr>
              <a:defRPr/>
            </a:pPr>
            <a:r>
              <a:rPr lang="en-US" smtClean="0"/>
              <a:t>The ACSM Annual Conference July 7-12, 2011</a:t>
            </a:r>
            <a:endParaRPr lang="en-US"/>
          </a:p>
        </p:txBody>
      </p:sp>
      <p:sp>
        <p:nvSpPr>
          <p:cNvPr id="5" name="Footer Placeholder 4"/>
          <p:cNvSpPr>
            <a:spLocks noGrp="1"/>
          </p:cNvSpPr>
          <p:nvPr>
            <p:ph type="ftr" sz="quarter" idx="11"/>
          </p:nvPr>
        </p:nvSpPr>
        <p:spPr/>
        <p:txBody>
          <a:bodyPr/>
          <a:lstStyle/>
          <a:p>
            <a:pPr>
              <a:defRPr/>
            </a:pPr>
            <a:r>
              <a:rPr lang="en-US" smtClean="0"/>
              <a:t>Surveying Calculations                          Improved Geoid Height Models</a:t>
            </a:r>
            <a:endParaRPr lang="en-US"/>
          </a:p>
        </p:txBody>
      </p:sp>
      <p:sp>
        <p:nvSpPr>
          <p:cNvPr id="6" name="Slide Number Placeholder 5"/>
          <p:cNvSpPr>
            <a:spLocks noGrp="1"/>
          </p:cNvSpPr>
          <p:nvPr>
            <p:ph type="sldNum" sz="quarter" idx="12"/>
          </p:nvPr>
        </p:nvSpPr>
        <p:spPr/>
        <p:txBody>
          <a:bodyPr/>
          <a:lstStyle/>
          <a:p>
            <a:pPr>
              <a:defRPr/>
            </a:pPr>
            <a:fld id="{050D6396-FBB9-43C7-9DE7-999C685FBCEA}" type="slidenum">
              <a:rPr lang="en-US" smtClean="0"/>
              <a:pPr>
                <a:defRPr/>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mtClean="0"/>
              <a:t>GRAV-D Processing Update</a:t>
            </a:r>
          </a:p>
        </p:txBody>
      </p:sp>
      <p:sp>
        <p:nvSpPr>
          <p:cNvPr id="25603" name="Content Placeholder 2"/>
          <p:cNvSpPr>
            <a:spLocks noGrp="1"/>
          </p:cNvSpPr>
          <p:nvPr>
            <p:ph idx="1"/>
          </p:nvPr>
        </p:nvSpPr>
        <p:spPr/>
        <p:txBody>
          <a:bodyPr rtlCol="0">
            <a:normAutofit lnSpcReduction="10000"/>
          </a:bodyPr>
          <a:lstStyle/>
          <a:p>
            <a:pPr fontAlgn="auto">
              <a:spcAft>
                <a:spcPts val="0"/>
              </a:spcAft>
              <a:defRPr/>
            </a:pPr>
            <a:r>
              <a:rPr lang="en-US" sz="2800" dirty="0" smtClean="0"/>
              <a:t>Alabama (‘08) and 2008 Alaska survey already delivered to Geoid team (Newton v1.1)</a:t>
            </a:r>
          </a:p>
          <a:p>
            <a:pPr fontAlgn="auto">
              <a:spcAft>
                <a:spcPts val="0"/>
              </a:spcAft>
              <a:defRPr/>
            </a:pPr>
            <a:r>
              <a:rPr lang="en-US" sz="2800" dirty="0" smtClean="0"/>
              <a:t>Next major version of </a:t>
            </a:r>
            <a:r>
              <a:rPr lang="en-US" sz="2800" dirty="0" err="1" smtClean="0"/>
              <a:t>aerogravity</a:t>
            </a:r>
            <a:r>
              <a:rPr lang="en-US" sz="2800" dirty="0" smtClean="0"/>
              <a:t> processing software is complete by week’s end (Newton 1.2)</a:t>
            </a:r>
          </a:p>
          <a:p>
            <a:pPr fontAlgn="auto">
              <a:spcAft>
                <a:spcPts val="0"/>
              </a:spcAft>
              <a:defRPr/>
            </a:pPr>
            <a:r>
              <a:rPr lang="en-US" sz="2800" dirty="0" smtClean="0"/>
              <a:t>Newton 1.2 data for Alabama and Louisiana will be delivered to geoid team by month’s end; other surveys will quickly follow</a:t>
            </a:r>
          </a:p>
          <a:p>
            <a:pPr fontAlgn="auto">
              <a:spcAft>
                <a:spcPts val="0"/>
              </a:spcAft>
              <a:defRPr/>
            </a:pPr>
            <a:r>
              <a:rPr lang="en-US" sz="2800" dirty="0" smtClean="0"/>
              <a:t>LA/AL airborne gravity data will release publicly in next month via a web page designed to share data</a:t>
            </a:r>
          </a:p>
          <a:p>
            <a:pPr fontAlgn="auto">
              <a:spcAft>
                <a:spcPts val="0"/>
              </a:spcAft>
              <a:defRPr/>
            </a:pPr>
            <a:r>
              <a:rPr lang="en-US" sz="2800" dirty="0" smtClean="0"/>
              <a:t>Still partnering for flights; seeking a dedicated plane</a:t>
            </a:r>
          </a:p>
        </p:txBody>
      </p:sp>
      <p:sp>
        <p:nvSpPr>
          <p:cNvPr id="4" name="Date Placeholder 3"/>
          <p:cNvSpPr>
            <a:spLocks noGrp="1"/>
          </p:cNvSpPr>
          <p:nvPr>
            <p:ph type="dt" sz="quarter" idx="10"/>
          </p:nvPr>
        </p:nvSpPr>
        <p:spPr/>
        <p:txBody>
          <a:bodyPr/>
          <a:lstStyle/>
          <a:p>
            <a:pPr>
              <a:defRPr/>
            </a:pPr>
            <a:r>
              <a:rPr lang="en-US" smtClean="0"/>
              <a:t>The ACSM Annual Conference July 7-12, 2011</a:t>
            </a:r>
            <a:endParaRPr lang="en-US"/>
          </a:p>
        </p:txBody>
      </p:sp>
      <p:sp>
        <p:nvSpPr>
          <p:cNvPr id="5" name="Footer Placeholder 4"/>
          <p:cNvSpPr>
            <a:spLocks noGrp="1"/>
          </p:cNvSpPr>
          <p:nvPr>
            <p:ph type="ftr" sz="quarter" idx="11"/>
          </p:nvPr>
        </p:nvSpPr>
        <p:spPr/>
        <p:txBody>
          <a:bodyPr/>
          <a:lstStyle/>
          <a:p>
            <a:pPr>
              <a:defRPr/>
            </a:pPr>
            <a:r>
              <a:rPr lang="en-US" smtClean="0"/>
              <a:t>Surveying Calculations                          Improved Geoid Height Models</a:t>
            </a:r>
            <a:endParaRPr lang="en-US"/>
          </a:p>
        </p:txBody>
      </p:sp>
      <p:sp>
        <p:nvSpPr>
          <p:cNvPr id="6" name="Slide Number Placeholder 5"/>
          <p:cNvSpPr>
            <a:spLocks noGrp="1"/>
          </p:cNvSpPr>
          <p:nvPr>
            <p:ph type="sldNum" sz="quarter" idx="12"/>
          </p:nvPr>
        </p:nvSpPr>
        <p:spPr/>
        <p:txBody>
          <a:bodyPr/>
          <a:lstStyle/>
          <a:p>
            <a:pPr>
              <a:defRPr/>
            </a:pPr>
            <a:fld id="{3F7AE67A-E9FB-4275-90E9-DAD4E73D671B}" type="slidenum">
              <a:rPr lang="en-US"/>
              <a:pPr>
                <a:defRPr/>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GRAV-D Survey Plans</a:t>
            </a:r>
          </a:p>
        </p:txBody>
      </p:sp>
      <p:sp>
        <p:nvSpPr>
          <p:cNvPr id="28675" name="Content Placeholder 5"/>
          <p:cNvSpPr>
            <a:spLocks noGrp="1"/>
          </p:cNvSpPr>
          <p:nvPr>
            <p:ph idx="1"/>
          </p:nvPr>
        </p:nvSpPr>
        <p:spPr>
          <a:xfrm>
            <a:off x="457200" y="1295400"/>
            <a:ext cx="8229600" cy="4800600"/>
          </a:xfrm>
        </p:spPr>
        <p:txBody>
          <a:bodyPr rtlCol="0">
            <a:normAutofit fontScale="85000" lnSpcReduction="20000"/>
          </a:bodyPr>
          <a:lstStyle/>
          <a:p>
            <a:pPr fontAlgn="auto">
              <a:spcAft>
                <a:spcPts val="0"/>
              </a:spcAft>
              <a:defRPr/>
            </a:pPr>
            <a:r>
              <a:rPr lang="en-US" dirty="0" smtClean="0"/>
              <a:t>FY 2011: </a:t>
            </a:r>
          </a:p>
          <a:p>
            <a:pPr lvl="1" fontAlgn="auto">
              <a:spcAft>
                <a:spcPts val="0"/>
              </a:spcAft>
              <a:defRPr/>
            </a:pPr>
            <a:r>
              <a:rPr lang="en-US" dirty="0" smtClean="0"/>
              <a:t>Alaska</a:t>
            </a:r>
          </a:p>
          <a:p>
            <a:pPr lvl="1" fontAlgn="auto">
              <a:spcAft>
                <a:spcPts val="0"/>
              </a:spcAft>
              <a:defRPr/>
            </a:pPr>
            <a:r>
              <a:rPr lang="en-US" dirty="0" smtClean="0"/>
              <a:t>California/Oregon coastline</a:t>
            </a:r>
          </a:p>
          <a:p>
            <a:pPr lvl="1" fontAlgn="auto">
              <a:spcAft>
                <a:spcPts val="0"/>
              </a:spcAft>
              <a:defRPr/>
            </a:pPr>
            <a:r>
              <a:rPr lang="en-US" dirty="0" smtClean="0"/>
              <a:t>Eastern Great Lakes Region</a:t>
            </a:r>
          </a:p>
          <a:p>
            <a:pPr lvl="1" fontAlgn="auto">
              <a:spcAft>
                <a:spcPts val="0"/>
              </a:spcAft>
              <a:defRPr/>
            </a:pPr>
            <a:r>
              <a:rPr lang="en-US" dirty="0" smtClean="0"/>
              <a:t>As of June 1, 13.45% of total area has been surveyed</a:t>
            </a:r>
          </a:p>
          <a:p>
            <a:pPr fontAlgn="auto">
              <a:spcAft>
                <a:spcPts val="0"/>
              </a:spcAft>
              <a:defRPr/>
            </a:pPr>
            <a:r>
              <a:rPr lang="en-US" dirty="0" smtClean="0"/>
              <a:t>FY2012:</a:t>
            </a:r>
          </a:p>
          <a:p>
            <a:pPr lvl="1" fontAlgn="auto">
              <a:spcAft>
                <a:spcPts val="0"/>
              </a:spcAft>
              <a:defRPr/>
            </a:pPr>
            <a:r>
              <a:rPr lang="en-US" dirty="0" smtClean="0"/>
              <a:t>Great Lakes region</a:t>
            </a:r>
          </a:p>
          <a:p>
            <a:pPr lvl="1" fontAlgn="auto">
              <a:spcAft>
                <a:spcPts val="0"/>
              </a:spcAft>
              <a:defRPr/>
            </a:pPr>
            <a:r>
              <a:rPr lang="en-US" dirty="0" smtClean="0"/>
              <a:t>Washington State</a:t>
            </a:r>
          </a:p>
          <a:p>
            <a:pPr lvl="1" fontAlgn="auto">
              <a:spcAft>
                <a:spcPts val="0"/>
              </a:spcAft>
              <a:defRPr/>
            </a:pPr>
            <a:r>
              <a:rPr lang="en-US" dirty="0" smtClean="0"/>
              <a:t>California</a:t>
            </a:r>
          </a:p>
          <a:p>
            <a:pPr fontAlgn="auto">
              <a:spcAft>
                <a:spcPts val="0"/>
              </a:spcAft>
              <a:defRPr/>
            </a:pPr>
            <a:r>
              <a:rPr lang="en-US" dirty="0" smtClean="0"/>
              <a:t>FY2013:</a:t>
            </a:r>
          </a:p>
          <a:p>
            <a:pPr lvl="1" fontAlgn="auto">
              <a:spcAft>
                <a:spcPts val="0"/>
              </a:spcAft>
              <a:defRPr/>
            </a:pPr>
            <a:r>
              <a:rPr lang="en-US" dirty="0" smtClean="0"/>
              <a:t>Finish Great Lakes</a:t>
            </a:r>
          </a:p>
          <a:p>
            <a:pPr lvl="1" fontAlgn="auto">
              <a:spcAft>
                <a:spcPts val="0"/>
              </a:spcAft>
              <a:defRPr/>
            </a:pPr>
            <a:r>
              <a:rPr lang="en-US" dirty="0" smtClean="0"/>
              <a:t>TBD</a:t>
            </a:r>
          </a:p>
        </p:txBody>
      </p:sp>
      <p:sp>
        <p:nvSpPr>
          <p:cNvPr id="3" name="Date Placeholder 2"/>
          <p:cNvSpPr>
            <a:spLocks noGrp="1"/>
          </p:cNvSpPr>
          <p:nvPr>
            <p:ph type="dt" sz="quarter" idx="10"/>
          </p:nvPr>
        </p:nvSpPr>
        <p:spPr/>
        <p:txBody>
          <a:bodyPr/>
          <a:lstStyle/>
          <a:p>
            <a:pPr>
              <a:defRPr/>
            </a:pPr>
            <a:r>
              <a:rPr lang="en-US" smtClean="0"/>
              <a:t>The ACSM Annual Conference July 7-12, 2011</a:t>
            </a:r>
            <a:endParaRPr lang="en-US"/>
          </a:p>
        </p:txBody>
      </p:sp>
      <p:sp>
        <p:nvSpPr>
          <p:cNvPr id="4" name="Footer Placeholder 3"/>
          <p:cNvSpPr>
            <a:spLocks noGrp="1"/>
          </p:cNvSpPr>
          <p:nvPr>
            <p:ph type="ftr" sz="quarter" idx="11"/>
          </p:nvPr>
        </p:nvSpPr>
        <p:spPr/>
        <p:txBody>
          <a:bodyPr/>
          <a:lstStyle/>
          <a:p>
            <a:pPr>
              <a:defRPr/>
            </a:pPr>
            <a:r>
              <a:rPr lang="en-US" smtClean="0"/>
              <a:t>Surveying Calculations                          Improved Geoid Height Models</a:t>
            </a:r>
            <a:endParaRPr lang="en-US"/>
          </a:p>
        </p:txBody>
      </p:sp>
      <p:sp>
        <p:nvSpPr>
          <p:cNvPr id="5" name="Slide Number Placeholder 4"/>
          <p:cNvSpPr>
            <a:spLocks noGrp="1"/>
          </p:cNvSpPr>
          <p:nvPr>
            <p:ph type="sldNum" sz="quarter" idx="12"/>
          </p:nvPr>
        </p:nvSpPr>
        <p:spPr/>
        <p:txBody>
          <a:bodyPr/>
          <a:lstStyle/>
          <a:p>
            <a:pPr>
              <a:defRPr/>
            </a:pPr>
            <a:fld id="{09217C36-2475-4AFC-9331-4C56AEA100E5}" type="slidenum">
              <a:rPr lang="en-US"/>
              <a:pPr>
                <a:defRPr/>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smtClean="0"/>
              <a:t>Alaska FY11 </a:t>
            </a:r>
          </a:p>
        </p:txBody>
      </p:sp>
      <p:pic>
        <p:nvPicPr>
          <p:cNvPr id="31747" name="Picture 2"/>
          <p:cNvPicPr>
            <a:picLocks noChangeAspect="1" noChangeArrowheads="1"/>
          </p:cNvPicPr>
          <p:nvPr/>
        </p:nvPicPr>
        <p:blipFill>
          <a:blip r:embed="rId2" cstate="print"/>
          <a:srcRect l="28720" t="7162" r="11060" b="2596"/>
          <a:stretch>
            <a:fillRect/>
          </a:stretch>
        </p:blipFill>
        <p:spPr bwMode="auto">
          <a:xfrm>
            <a:off x="2286000" y="1219200"/>
            <a:ext cx="4800600" cy="4652963"/>
          </a:xfrm>
          <a:prstGeom prst="rect">
            <a:avLst/>
          </a:prstGeom>
          <a:noFill/>
          <a:ln w="9525">
            <a:noFill/>
            <a:miter lim="800000"/>
            <a:headEnd/>
            <a:tailEnd/>
          </a:ln>
        </p:spPr>
      </p:pic>
      <p:sp>
        <p:nvSpPr>
          <p:cNvPr id="31748" name="TextBox 3"/>
          <p:cNvSpPr txBox="1">
            <a:spLocks noChangeArrowheads="1"/>
          </p:cNvSpPr>
          <p:nvPr/>
        </p:nvSpPr>
        <p:spPr bwMode="auto">
          <a:xfrm>
            <a:off x="1295400" y="6096000"/>
            <a:ext cx="6762750" cy="369888"/>
          </a:xfrm>
          <a:prstGeom prst="rect">
            <a:avLst/>
          </a:prstGeom>
          <a:noFill/>
          <a:ln w="9525">
            <a:noFill/>
            <a:miter lim="800000"/>
            <a:headEnd/>
            <a:tailEnd/>
          </a:ln>
        </p:spPr>
        <p:txBody>
          <a:bodyPr wrap="none">
            <a:spAutoFit/>
          </a:bodyPr>
          <a:lstStyle/>
          <a:p>
            <a:r>
              <a:rPr lang="en-US">
                <a:latin typeface="Calibri" pitchFamily="34" charset="0"/>
              </a:rPr>
              <a:t>Lines show areas already flown, the open polygons are planned </a:t>
            </a:r>
          </a:p>
        </p:txBody>
      </p:sp>
      <p:sp>
        <p:nvSpPr>
          <p:cNvPr id="5" name="Date Placeholder 4"/>
          <p:cNvSpPr>
            <a:spLocks noGrp="1"/>
          </p:cNvSpPr>
          <p:nvPr>
            <p:ph type="dt" sz="quarter" idx="10"/>
          </p:nvPr>
        </p:nvSpPr>
        <p:spPr/>
        <p:txBody>
          <a:bodyPr/>
          <a:lstStyle/>
          <a:p>
            <a:pPr>
              <a:defRPr/>
            </a:pPr>
            <a:r>
              <a:rPr lang="en-US" smtClean="0"/>
              <a:t>The ACSM Annual Conference July 7-12, 2011</a:t>
            </a:r>
            <a:endParaRPr lang="en-US"/>
          </a:p>
        </p:txBody>
      </p:sp>
      <p:sp>
        <p:nvSpPr>
          <p:cNvPr id="6" name="Slide Number Placeholder 5"/>
          <p:cNvSpPr>
            <a:spLocks noGrp="1"/>
          </p:cNvSpPr>
          <p:nvPr>
            <p:ph type="sldNum" sz="quarter" idx="12"/>
          </p:nvPr>
        </p:nvSpPr>
        <p:spPr/>
        <p:txBody>
          <a:bodyPr/>
          <a:lstStyle/>
          <a:p>
            <a:pPr>
              <a:defRPr/>
            </a:pPr>
            <a:fld id="{1FAF4BCF-BF85-4BDE-8D09-7DD049A8DEBD}" type="slidenum">
              <a:rPr lang="en-US"/>
              <a:pPr>
                <a:defRPr/>
              </a:pPr>
              <a:t>28</a:t>
            </a:fld>
            <a:endParaRPr lang="en-US"/>
          </a:p>
        </p:txBody>
      </p:sp>
      <p:sp>
        <p:nvSpPr>
          <p:cNvPr id="7" name="Footer Placeholder 6"/>
          <p:cNvSpPr>
            <a:spLocks noGrp="1"/>
          </p:cNvSpPr>
          <p:nvPr>
            <p:ph type="ftr" sz="quarter" idx="11"/>
          </p:nvPr>
        </p:nvSpPr>
        <p:spPr/>
        <p:txBody>
          <a:bodyPr/>
          <a:lstStyle/>
          <a:p>
            <a:pPr>
              <a:defRPr/>
            </a:pPr>
            <a:r>
              <a:rPr lang="en-US" smtClean="0"/>
              <a:t>Surveying Calculations                          Improved Geoid Height Models</a:t>
            </a:r>
            <a:endParaRPr lang="en-US"/>
          </a:p>
        </p:txBody>
      </p:sp>
      <p:sp>
        <p:nvSpPr>
          <p:cNvPr id="31752" name="TextBox 15"/>
          <p:cNvSpPr txBox="1">
            <a:spLocks noChangeArrowheads="1"/>
          </p:cNvSpPr>
          <p:nvPr/>
        </p:nvSpPr>
        <p:spPr bwMode="auto">
          <a:xfrm>
            <a:off x="7162800" y="2514600"/>
            <a:ext cx="1697038" cy="923925"/>
          </a:xfrm>
          <a:prstGeom prst="rect">
            <a:avLst/>
          </a:prstGeom>
          <a:noFill/>
          <a:ln w="12700">
            <a:solidFill>
              <a:srgbClr val="FF0000"/>
            </a:solidFill>
            <a:miter lim="800000"/>
            <a:headEnd/>
            <a:tailEnd/>
          </a:ln>
        </p:spPr>
        <p:txBody>
          <a:bodyPr>
            <a:spAutoFit/>
          </a:bodyPr>
          <a:lstStyle/>
          <a:p>
            <a:r>
              <a:rPr lang="en-US">
                <a:latin typeface="Calibri" pitchFamily="34" charset="0"/>
              </a:rPr>
              <a:t>FY10 = Green</a:t>
            </a:r>
          </a:p>
          <a:p>
            <a:r>
              <a:rPr lang="en-US">
                <a:latin typeface="Calibri" pitchFamily="34" charset="0"/>
              </a:rPr>
              <a:t>FY11 = Blue</a:t>
            </a:r>
          </a:p>
          <a:p>
            <a:r>
              <a:rPr lang="en-US">
                <a:latin typeface="Calibri" pitchFamily="34" charset="0"/>
              </a:rPr>
              <a:t>FY12 = Orange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smtClean="0"/>
              <a:t>California FY11-FY12</a:t>
            </a:r>
          </a:p>
        </p:txBody>
      </p:sp>
      <p:sp>
        <p:nvSpPr>
          <p:cNvPr id="32771" name="TextBox 3"/>
          <p:cNvSpPr txBox="1">
            <a:spLocks noChangeArrowheads="1"/>
          </p:cNvSpPr>
          <p:nvPr/>
        </p:nvSpPr>
        <p:spPr bwMode="auto">
          <a:xfrm>
            <a:off x="2212975" y="5867400"/>
            <a:ext cx="4718050" cy="369888"/>
          </a:xfrm>
          <a:prstGeom prst="rect">
            <a:avLst/>
          </a:prstGeom>
          <a:noFill/>
          <a:ln w="9525">
            <a:noFill/>
            <a:miter lim="800000"/>
            <a:headEnd/>
            <a:tailEnd/>
          </a:ln>
        </p:spPr>
        <p:txBody>
          <a:bodyPr wrap="none">
            <a:spAutoFit/>
          </a:bodyPr>
          <a:lstStyle/>
          <a:p>
            <a:r>
              <a:rPr lang="en-US">
                <a:latin typeface="Calibri" pitchFamily="34" charset="0"/>
              </a:rPr>
              <a:t>Blue polygon complete, white polygon ~50%</a:t>
            </a:r>
          </a:p>
        </p:txBody>
      </p:sp>
      <p:sp>
        <p:nvSpPr>
          <p:cNvPr id="5" name="Date Placeholder 4"/>
          <p:cNvSpPr>
            <a:spLocks noGrp="1"/>
          </p:cNvSpPr>
          <p:nvPr>
            <p:ph type="dt" sz="quarter" idx="10"/>
          </p:nvPr>
        </p:nvSpPr>
        <p:spPr/>
        <p:txBody>
          <a:bodyPr/>
          <a:lstStyle/>
          <a:p>
            <a:pPr>
              <a:defRPr/>
            </a:pPr>
            <a:r>
              <a:rPr lang="en-US" smtClean="0"/>
              <a:t>The ACSM Annual Conference July 7-12, 2011</a:t>
            </a:r>
            <a:endParaRPr lang="en-US"/>
          </a:p>
        </p:txBody>
      </p:sp>
      <p:sp>
        <p:nvSpPr>
          <p:cNvPr id="6" name="Slide Number Placeholder 5"/>
          <p:cNvSpPr>
            <a:spLocks noGrp="1"/>
          </p:cNvSpPr>
          <p:nvPr>
            <p:ph type="sldNum" sz="quarter" idx="12"/>
          </p:nvPr>
        </p:nvSpPr>
        <p:spPr/>
        <p:txBody>
          <a:bodyPr/>
          <a:lstStyle/>
          <a:p>
            <a:pPr>
              <a:defRPr/>
            </a:pPr>
            <a:fld id="{3E36FD43-423F-4FB7-8910-2A23B62E465B}" type="slidenum">
              <a:rPr lang="en-US"/>
              <a:pPr>
                <a:defRPr/>
              </a:pPr>
              <a:t>29</a:t>
            </a:fld>
            <a:endParaRPr lang="en-US"/>
          </a:p>
        </p:txBody>
      </p:sp>
      <p:sp>
        <p:nvSpPr>
          <p:cNvPr id="7" name="Footer Placeholder 6"/>
          <p:cNvSpPr>
            <a:spLocks noGrp="1"/>
          </p:cNvSpPr>
          <p:nvPr>
            <p:ph type="ftr" sz="quarter" idx="11"/>
          </p:nvPr>
        </p:nvSpPr>
        <p:spPr/>
        <p:txBody>
          <a:bodyPr/>
          <a:lstStyle/>
          <a:p>
            <a:pPr>
              <a:defRPr/>
            </a:pPr>
            <a:r>
              <a:rPr lang="en-US" smtClean="0"/>
              <a:t>Surveying Calculations                          Improved Geoid Height Models</a:t>
            </a:r>
            <a:endParaRPr lang="en-US"/>
          </a:p>
        </p:txBody>
      </p:sp>
      <p:pic>
        <p:nvPicPr>
          <p:cNvPr id="32775" name="Picture 2"/>
          <p:cNvPicPr>
            <a:picLocks noChangeAspect="1" noChangeArrowheads="1"/>
          </p:cNvPicPr>
          <p:nvPr/>
        </p:nvPicPr>
        <p:blipFill>
          <a:blip r:embed="rId2" cstate="print"/>
          <a:srcRect l="35170" t="10107" r="14372" b="3455"/>
          <a:stretch>
            <a:fillRect/>
          </a:stretch>
        </p:blipFill>
        <p:spPr bwMode="auto">
          <a:xfrm>
            <a:off x="2667000" y="1185863"/>
            <a:ext cx="3505200" cy="4300537"/>
          </a:xfrm>
          <a:prstGeom prst="rect">
            <a:avLst/>
          </a:prstGeom>
          <a:noFill/>
          <a:ln w="9525">
            <a:noFill/>
            <a:miter lim="800000"/>
            <a:headEnd/>
            <a:tailEnd/>
          </a:ln>
        </p:spPr>
      </p:pic>
      <p:sp>
        <p:nvSpPr>
          <p:cNvPr id="32776" name="TextBox 18"/>
          <p:cNvSpPr txBox="1">
            <a:spLocks noChangeArrowheads="1"/>
          </p:cNvSpPr>
          <p:nvPr/>
        </p:nvSpPr>
        <p:spPr bwMode="auto">
          <a:xfrm>
            <a:off x="6324600" y="2906713"/>
            <a:ext cx="2595563" cy="369887"/>
          </a:xfrm>
          <a:prstGeom prst="rect">
            <a:avLst/>
          </a:prstGeom>
          <a:noFill/>
          <a:ln w="9525">
            <a:noFill/>
            <a:miter lim="800000"/>
            <a:headEnd/>
            <a:tailEnd/>
          </a:ln>
        </p:spPr>
        <p:txBody>
          <a:bodyPr>
            <a:spAutoFit/>
          </a:bodyPr>
          <a:lstStyle/>
          <a:p>
            <a:r>
              <a:rPr lang="en-US">
                <a:latin typeface="Calibri" pitchFamily="34" charset="0"/>
              </a:rPr>
              <a:t>(FY11 Already  Flown)</a:t>
            </a:r>
          </a:p>
        </p:txBody>
      </p:sp>
      <p:sp>
        <p:nvSpPr>
          <p:cNvPr id="32777" name="TextBox 15"/>
          <p:cNvSpPr txBox="1">
            <a:spLocks noChangeArrowheads="1"/>
          </p:cNvSpPr>
          <p:nvPr/>
        </p:nvSpPr>
        <p:spPr bwMode="auto">
          <a:xfrm>
            <a:off x="6477000" y="2173288"/>
            <a:ext cx="1697038" cy="646112"/>
          </a:xfrm>
          <a:prstGeom prst="rect">
            <a:avLst/>
          </a:prstGeom>
          <a:noFill/>
          <a:ln w="12700">
            <a:solidFill>
              <a:srgbClr val="FF0000"/>
            </a:solidFill>
            <a:miter lim="800000"/>
            <a:headEnd/>
            <a:tailEnd/>
          </a:ln>
        </p:spPr>
        <p:txBody>
          <a:bodyPr>
            <a:spAutoFit/>
          </a:bodyPr>
          <a:lstStyle/>
          <a:p>
            <a:r>
              <a:rPr lang="en-US">
                <a:latin typeface="Calibri" pitchFamily="34" charset="0"/>
              </a:rPr>
              <a:t>FY11 = Blue</a:t>
            </a:r>
          </a:p>
          <a:p>
            <a:r>
              <a:rPr lang="en-US">
                <a:latin typeface="Calibri" pitchFamily="34" charset="0"/>
              </a:rPr>
              <a:t>FY12 = Orange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smtClean="0"/>
              <a:t>General Review of Modeling</a:t>
            </a:r>
          </a:p>
        </p:txBody>
      </p:sp>
      <p:sp>
        <p:nvSpPr>
          <p:cNvPr id="6147" name="Content Placeholder 2"/>
          <p:cNvSpPr>
            <a:spLocks noGrp="1"/>
          </p:cNvSpPr>
          <p:nvPr>
            <p:ph idx="1"/>
          </p:nvPr>
        </p:nvSpPr>
        <p:spPr>
          <a:xfrm>
            <a:off x="457200" y="1600200"/>
            <a:ext cx="8305800" cy="4525963"/>
          </a:xfrm>
        </p:spPr>
        <p:txBody>
          <a:bodyPr/>
          <a:lstStyle/>
          <a:p>
            <a:pPr eaLnBrk="1" hangingPunct="1"/>
            <a:r>
              <a:rPr lang="en-US" smtClean="0"/>
              <a:t>Developing a Gravimetric Geoid</a:t>
            </a:r>
          </a:p>
          <a:p>
            <a:pPr lvl="1" eaLnBrk="1" hangingPunct="1"/>
            <a:r>
              <a:rPr lang="en-US" smtClean="0"/>
              <a:t>Reference model covers global aspects</a:t>
            </a:r>
          </a:p>
          <a:p>
            <a:pPr lvl="2" eaLnBrk="1" hangingPunct="1"/>
            <a:r>
              <a:rPr lang="en-US" smtClean="0"/>
              <a:t>In some ITRF version (i.e., USGG2009 is in ITRF00)</a:t>
            </a:r>
          </a:p>
          <a:p>
            <a:pPr lvl="1" eaLnBrk="1" hangingPunct="1"/>
            <a:r>
              <a:rPr lang="en-US" smtClean="0"/>
              <a:t>Point gravity data enhance to fill in finer detail</a:t>
            </a:r>
          </a:p>
          <a:p>
            <a:pPr lvl="1" eaLnBrk="1" hangingPunct="1"/>
            <a:r>
              <a:rPr lang="en-US" smtClean="0"/>
              <a:t>Elevation models account for shortest wavelengths</a:t>
            </a:r>
          </a:p>
          <a:p>
            <a:pPr eaLnBrk="1" hangingPunct="1"/>
            <a:r>
              <a:rPr lang="en-US" smtClean="0"/>
              <a:t>Developing a Hybrid Geoid</a:t>
            </a:r>
          </a:p>
          <a:p>
            <a:pPr lvl="1" eaLnBrk="1" hangingPunct="1"/>
            <a:r>
              <a:rPr lang="en-US" smtClean="0"/>
              <a:t>Start from gravimetric geoid</a:t>
            </a:r>
          </a:p>
          <a:p>
            <a:pPr lvl="1" eaLnBrk="1" hangingPunct="1"/>
            <a:r>
              <a:rPr lang="en-US" smtClean="0"/>
              <a:t>Well distributed &amp; accurate control data (GPSBM’s)</a:t>
            </a:r>
          </a:p>
          <a:p>
            <a:pPr lvl="1" eaLnBrk="1" hangingPunct="1"/>
            <a:r>
              <a:rPr lang="en-US" smtClean="0"/>
              <a:t>Everything on the same datum (NAD 83)</a:t>
            </a:r>
          </a:p>
        </p:txBody>
      </p:sp>
      <p:sp>
        <p:nvSpPr>
          <p:cNvPr id="4" name="Date Placeholder 3"/>
          <p:cNvSpPr>
            <a:spLocks noGrp="1"/>
          </p:cNvSpPr>
          <p:nvPr>
            <p:ph type="dt" sz="quarter" idx="10"/>
          </p:nvPr>
        </p:nvSpPr>
        <p:spPr/>
        <p:txBody>
          <a:bodyPr/>
          <a:lstStyle/>
          <a:p>
            <a:pPr>
              <a:defRPr/>
            </a:pPr>
            <a:r>
              <a:rPr lang="en-US" smtClean="0"/>
              <a:t>The ACSM Annual Conference July 7-12, 2011</a:t>
            </a:r>
            <a:endParaRPr lang="en-US"/>
          </a:p>
        </p:txBody>
      </p:sp>
      <p:sp>
        <p:nvSpPr>
          <p:cNvPr id="5" name="Footer Placeholder 4"/>
          <p:cNvSpPr>
            <a:spLocks noGrp="1"/>
          </p:cNvSpPr>
          <p:nvPr>
            <p:ph type="ftr" sz="quarter" idx="11"/>
          </p:nvPr>
        </p:nvSpPr>
        <p:spPr/>
        <p:txBody>
          <a:bodyPr/>
          <a:lstStyle/>
          <a:p>
            <a:pPr>
              <a:defRPr/>
            </a:pPr>
            <a:r>
              <a:rPr lang="en-US" smtClean="0"/>
              <a:t>Surveying Calculations                          Improved Geoid Height Models</a:t>
            </a:r>
            <a:endParaRPr lang="en-US"/>
          </a:p>
        </p:txBody>
      </p:sp>
      <p:sp>
        <p:nvSpPr>
          <p:cNvPr id="6" name="Slide Number Placeholder 5"/>
          <p:cNvSpPr>
            <a:spLocks noGrp="1"/>
          </p:cNvSpPr>
          <p:nvPr>
            <p:ph type="sldNum" sz="quarter" idx="12"/>
          </p:nvPr>
        </p:nvSpPr>
        <p:spPr/>
        <p:txBody>
          <a:bodyPr/>
          <a:lstStyle/>
          <a:p>
            <a:pPr>
              <a:defRPr/>
            </a:pPr>
            <a:fld id="{D1BBD583-B447-44A8-82D0-BB29A56A82C2}" type="slidenum">
              <a:rPr lang="en-US"/>
              <a:pPr>
                <a:defRPr/>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smtClean="0"/>
              <a:t>FY10-13 Great Lakes Plan</a:t>
            </a:r>
          </a:p>
        </p:txBody>
      </p:sp>
      <p:sp>
        <p:nvSpPr>
          <p:cNvPr id="33795" name="TextBox 3"/>
          <p:cNvSpPr txBox="1">
            <a:spLocks noChangeArrowheads="1"/>
          </p:cNvSpPr>
          <p:nvPr/>
        </p:nvSpPr>
        <p:spPr bwMode="auto">
          <a:xfrm>
            <a:off x="2921000" y="6096000"/>
            <a:ext cx="3302000" cy="369888"/>
          </a:xfrm>
          <a:prstGeom prst="rect">
            <a:avLst/>
          </a:prstGeom>
          <a:noFill/>
          <a:ln w="9525">
            <a:noFill/>
            <a:miter lim="800000"/>
            <a:headEnd/>
            <a:tailEnd/>
          </a:ln>
        </p:spPr>
        <p:txBody>
          <a:bodyPr wrap="none">
            <a:spAutoFit/>
          </a:bodyPr>
          <a:lstStyle/>
          <a:p>
            <a:r>
              <a:rPr lang="en-US">
                <a:latin typeface="Calibri" pitchFamily="34" charset="0"/>
              </a:rPr>
              <a:t>FY12 = White, FY13 = Orange</a:t>
            </a:r>
          </a:p>
        </p:txBody>
      </p:sp>
      <p:sp>
        <p:nvSpPr>
          <p:cNvPr id="5" name="Date Placeholder 4"/>
          <p:cNvSpPr>
            <a:spLocks noGrp="1"/>
          </p:cNvSpPr>
          <p:nvPr>
            <p:ph type="dt" sz="quarter" idx="10"/>
          </p:nvPr>
        </p:nvSpPr>
        <p:spPr/>
        <p:txBody>
          <a:bodyPr/>
          <a:lstStyle/>
          <a:p>
            <a:pPr>
              <a:defRPr/>
            </a:pPr>
            <a:r>
              <a:rPr lang="en-US" smtClean="0"/>
              <a:t>The ACSM Annual Conference July 7-12, 2011</a:t>
            </a:r>
            <a:endParaRPr lang="en-US"/>
          </a:p>
        </p:txBody>
      </p:sp>
      <p:sp>
        <p:nvSpPr>
          <p:cNvPr id="6" name="Slide Number Placeholder 5"/>
          <p:cNvSpPr>
            <a:spLocks noGrp="1"/>
          </p:cNvSpPr>
          <p:nvPr>
            <p:ph type="sldNum" sz="quarter" idx="12"/>
          </p:nvPr>
        </p:nvSpPr>
        <p:spPr/>
        <p:txBody>
          <a:bodyPr/>
          <a:lstStyle/>
          <a:p>
            <a:pPr>
              <a:defRPr/>
            </a:pPr>
            <a:fld id="{A9780ADF-0FF3-46DA-B70B-A8AA9E2FD5FE}" type="slidenum">
              <a:rPr lang="en-US"/>
              <a:pPr>
                <a:defRPr/>
              </a:pPr>
              <a:t>30</a:t>
            </a:fld>
            <a:endParaRPr lang="en-US"/>
          </a:p>
        </p:txBody>
      </p:sp>
      <p:sp>
        <p:nvSpPr>
          <p:cNvPr id="7" name="Footer Placeholder 6"/>
          <p:cNvSpPr>
            <a:spLocks noGrp="1"/>
          </p:cNvSpPr>
          <p:nvPr>
            <p:ph type="ftr" sz="quarter" idx="11"/>
          </p:nvPr>
        </p:nvSpPr>
        <p:spPr/>
        <p:txBody>
          <a:bodyPr/>
          <a:lstStyle/>
          <a:p>
            <a:pPr>
              <a:defRPr/>
            </a:pPr>
            <a:r>
              <a:rPr lang="en-US" smtClean="0"/>
              <a:t>Surveying Calculations                          Improved Geoid Height Models</a:t>
            </a:r>
            <a:endParaRPr lang="en-US"/>
          </a:p>
        </p:txBody>
      </p:sp>
      <p:pic>
        <p:nvPicPr>
          <p:cNvPr id="33799" name="Picture 3"/>
          <p:cNvPicPr>
            <a:picLocks noChangeAspect="1" noChangeArrowheads="1"/>
          </p:cNvPicPr>
          <p:nvPr/>
        </p:nvPicPr>
        <p:blipFill>
          <a:blip r:embed="rId2" cstate="print"/>
          <a:srcRect l="20970" t="12199" r="2141" b="14607"/>
          <a:stretch>
            <a:fillRect/>
          </a:stretch>
        </p:blipFill>
        <p:spPr bwMode="auto">
          <a:xfrm>
            <a:off x="457200" y="1347788"/>
            <a:ext cx="6629400" cy="4519612"/>
          </a:xfrm>
          <a:prstGeom prst="rect">
            <a:avLst/>
          </a:prstGeom>
          <a:noFill/>
          <a:ln w="9525">
            <a:noFill/>
            <a:miter lim="800000"/>
            <a:headEnd/>
            <a:tailEnd/>
          </a:ln>
        </p:spPr>
      </p:pic>
      <p:sp>
        <p:nvSpPr>
          <p:cNvPr id="33800" name="TextBox 15"/>
          <p:cNvSpPr txBox="1">
            <a:spLocks noChangeArrowheads="1"/>
          </p:cNvSpPr>
          <p:nvPr/>
        </p:nvSpPr>
        <p:spPr bwMode="auto">
          <a:xfrm>
            <a:off x="7162800" y="2514600"/>
            <a:ext cx="1697038" cy="923925"/>
          </a:xfrm>
          <a:prstGeom prst="rect">
            <a:avLst/>
          </a:prstGeom>
          <a:noFill/>
          <a:ln w="12700">
            <a:solidFill>
              <a:srgbClr val="FF0000"/>
            </a:solidFill>
            <a:miter lim="800000"/>
            <a:headEnd/>
            <a:tailEnd/>
          </a:ln>
        </p:spPr>
        <p:txBody>
          <a:bodyPr>
            <a:spAutoFit/>
          </a:bodyPr>
          <a:lstStyle/>
          <a:p>
            <a:r>
              <a:rPr lang="en-US">
                <a:latin typeface="Calibri" pitchFamily="34" charset="0"/>
              </a:rPr>
              <a:t>FY11 = Blue</a:t>
            </a:r>
          </a:p>
          <a:p>
            <a:r>
              <a:rPr lang="en-US">
                <a:latin typeface="Calibri" pitchFamily="34" charset="0"/>
              </a:rPr>
              <a:t>FY12 = Orange</a:t>
            </a:r>
          </a:p>
          <a:p>
            <a:r>
              <a:rPr lang="en-US">
                <a:latin typeface="Calibri" pitchFamily="34" charset="0"/>
              </a:rPr>
              <a:t>FY13 = White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Title 1"/>
          <p:cNvSpPr>
            <a:spLocks noGrp="1"/>
          </p:cNvSpPr>
          <p:nvPr>
            <p:ph type="title"/>
          </p:nvPr>
        </p:nvSpPr>
        <p:spPr>
          <a:xfrm>
            <a:off x="1295400" y="381000"/>
            <a:ext cx="2133600" cy="503238"/>
          </a:xfrm>
        </p:spPr>
        <p:txBody>
          <a:bodyPr/>
          <a:lstStyle/>
          <a:p>
            <a:r>
              <a:rPr lang="en-US" sz="1800" smtClean="0"/>
              <a:t>Alaska FY11 </a:t>
            </a:r>
          </a:p>
        </p:txBody>
      </p:sp>
      <p:sp>
        <p:nvSpPr>
          <p:cNvPr id="5" name="Date Placeholder 4"/>
          <p:cNvSpPr>
            <a:spLocks noGrp="1"/>
          </p:cNvSpPr>
          <p:nvPr>
            <p:ph type="dt" sz="quarter" idx="10"/>
          </p:nvPr>
        </p:nvSpPr>
        <p:spPr/>
        <p:txBody>
          <a:bodyPr/>
          <a:lstStyle/>
          <a:p>
            <a:pPr>
              <a:defRPr/>
            </a:pPr>
            <a:r>
              <a:rPr lang="en-US" smtClean="0"/>
              <a:t>The ACSM Annual Conference July 7-12, 2011</a:t>
            </a:r>
            <a:endParaRPr lang="en-US"/>
          </a:p>
        </p:txBody>
      </p:sp>
      <p:sp>
        <p:nvSpPr>
          <p:cNvPr id="6" name="Slide Number Placeholder 5"/>
          <p:cNvSpPr>
            <a:spLocks noGrp="1"/>
          </p:cNvSpPr>
          <p:nvPr>
            <p:ph type="sldNum" sz="quarter" idx="12"/>
          </p:nvPr>
        </p:nvSpPr>
        <p:spPr/>
        <p:txBody>
          <a:bodyPr/>
          <a:lstStyle/>
          <a:p>
            <a:pPr>
              <a:defRPr/>
            </a:pPr>
            <a:fld id="{B435A402-640B-4B47-9493-08429F35BD81}" type="slidenum">
              <a:rPr lang="en-US"/>
              <a:pPr>
                <a:defRPr/>
              </a:pPr>
              <a:t>31</a:t>
            </a:fld>
            <a:endParaRPr lang="en-US"/>
          </a:p>
        </p:txBody>
      </p:sp>
      <p:sp>
        <p:nvSpPr>
          <p:cNvPr id="7" name="Footer Placeholder 6"/>
          <p:cNvSpPr>
            <a:spLocks noGrp="1"/>
          </p:cNvSpPr>
          <p:nvPr>
            <p:ph type="ftr" sz="quarter" idx="11"/>
          </p:nvPr>
        </p:nvSpPr>
        <p:spPr/>
        <p:txBody>
          <a:bodyPr/>
          <a:lstStyle/>
          <a:p>
            <a:pPr>
              <a:defRPr/>
            </a:pPr>
            <a:r>
              <a:rPr lang="en-US" smtClean="0"/>
              <a:t>Surveying Calculations                          Improved Geoid Height Models</a:t>
            </a:r>
            <a:endParaRPr lang="en-US"/>
          </a:p>
        </p:txBody>
      </p:sp>
      <p:sp>
        <p:nvSpPr>
          <p:cNvPr id="9" name="Title 1"/>
          <p:cNvSpPr txBox="1">
            <a:spLocks/>
          </p:cNvSpPr>
          <p:nvPr/>
        </p:nvSpPr>
        <p:spPr bwMode="auto">
          <a:xfrm>
            <a:off x="5334000" y="381000"/>
            <a:ext cx="2133600" cy="503238"/>
          </a:xfrm>
          <a:prstGeom prst="rect">
            <a:avLst/>
          </a:prstGeom>
          <a:noFill/>
          <a:ln w="9525">
            <a:noFill/>
            <a:miter lim="800000"/>
            <a:headEnd/>
            <a:tailEnd/>
          </a:ln>
        </p:spPr>
        <p:txBody>
          <a:bodyPr anchor="ctr"/>
          <a:lstStyle/>
          <a:p>
            <a:pPr algn="ctr">
              <a:defRPr/>
            </a:pPr>
            <a:r>
              <a:rPr lang="en-US" dirty="0">
                <a:latin typeface="+mj-lt"/>
                <a:ea typeface="+mj-ea"/>
                <a:cs typeface="+mj-cs"/>
              </a:rPr>
              <a:t>West Coast FY11-12 </a:t>
            </a:r>
          </a:p>
        </p:txBody>
      </p:sp>
      <p:sp>
        <p:nvSpPr>
          <p:cNvPr id="13" name="Title 1"/>
          <p:cNvSpPr txBox="1">
            <a:spLocks/>
          </p:cNvSpPr>
          <p:nvPr/>
        </p:nvSpPr>
        <p:spPr bwMode="auto">
          <a:xfrm>
            <a:off x="2819400" y="3276600"/>
            <a:ext cx="2819400" cy="960438"/>
          </a:xfrm>
          <a:prstGeom prst="rect">
            <a:avLst/>
          </a:prstGeom>
          <a:noFill/>
          <a:ln w="9525">
            <a:noFill/>
            <a:miter lim="800000"/>
            <a:headEnd/>
            <a:tailEnd/>
          </a:ln>
        </p:spPr>
        <p:txBody>
          <a:bodyPr anchor="ctr"/>
          <a:lstStyle/>
          <a:p>
            <a:pPr>
              <a:defRPr/>
            </a:pPr>
            <a:r>
              <a:rPr lang="en-US" sz="2000" dirty="0">
                <a:latin typeface="+mj-lt"/>
                <a:ea typeface="+mj-ea"/>
                <a:cs typeface="+mj-cs"/>
              </a:rPr>
              <a:t>FY11-13 Great Lakes Plan</a:t>
            </a:r>
          </a:p>
        </p:txBody>
      </p:sp>
      <p:pic>
        <p:nvPicPr>
          <p:cNvPr id="34824" name="Picture 2"/>
          <p:cNvPicPr>
            <a:picLocks noChangeAspect="1" noChangeArrowheads="1"/>
          </p:cNvPicPr>
          <p:nvPr/>
        </p:nvPicPr>
        <p:blipFill>
          <a:blip r:embed="rId3" cstate="print"/>
          <a:srcRect l="35170" t="10107" r="14372" b="3455"/>
          <a:stretch>
            <a:fillRect/>
          </a:stretch>
        </p:blipFill>
        <p:spPr bwMode="auto">
          <a:xfrm>
            <a:off x="5257800" y="762000"/>
            <a:ext cx="2286000" cy="2805113"/>
          </a:xfrm>
          <a:prstGeom prst="rect">
            <a:avLst/>
          </a:prstGeom>
          <a:noFill/>
          <a:ln w="9525">
            <a:noFill/>
            <a:miter lim="800000"/>
            <a:headEnd/>
            <a:tailEnd/>
          </a:ln>
        </p:spPr>
      </p:pic>
      <p:sp>
        <p:nvSpPr>
          <p:cNvPr id="34825" name="TextBox 15"/>
          <p:cNvSpPr txBox="1">
            <a:spLocks noChangeArrowheads="1"/>
          </p:cNvSpPr>
          <p:nvPr/>
        </p:nvSpPr>
        <p:spPr bwMode="auto">
          <a:xfrm>
            <a:off x="6248400" y="4267200"/>
            <a:ext cx="1239838" cy="954088"/>
          </a:xfrm>
          <a:prstGeom prst="rect">
            <a:avLst/>
          </a:prstGeom>
          <a:noFill/>
          <a:ln w="12700">
            <a:solidFill>
              <a:srgbClr val="FF0000"/>
            </a:solidFill>
            <a:miter lim="800000"/>
            <a:headEnd/>
            <a:tailEnd/>
          </a:ln>
        </p:spPr>
        <p:txBody>
          <a:bodyPr wrap="none">
            <a:spAutoFit/>
          </a:bodyPr>
          <a:lstStyle/>
          <a:p>
            <a:r>
              <a:rPr lang="en-US" sz="1400">
                <a:latin typeface="Calibri" pitchFamily="34" charset="0"/>
              </a:rPr>
              <a:t>FY10 = Green</a:t>
            </a:r>
          </a:p>
          <a:p>
            <a:r>
              <a:rPr lang="en-US" sz="1400">
                <a:latin typeface="Calibri" pitchFamily="34" charset="0"/>
              </a:rPr>
              <a:t>FY11 = Blue</a:t>
            </a:r>
          </a:p>
          <a:p>
            <a:r>
              <a:rPr lang="en-US" sz="1400">
                <a:latin typeface="Calibri" pitchFamily="34" charset="0"/>
              </a:rPr>
              <a:t>FY12 = Orange</a:t>
            </a:r>
          </a:p>
          <a:p>
            <a:r>
              <a:rPr lang="en-US" sz="1400">
                <a:latin typeface="Calibri" pitchFamily="34" charset="0"/>
              </a:rPr>
              <a:t>FY13 = White</a:t>
            </a:r>
          </a:p>
        </p:txBody>
      </p:sp>
      <p:pic>
        <p:nvPicPr>
          <p:cNvPr id="34826" name="Picture 2"/>
          <p:cNvPicPr>
            <a:picLocks noChangeAspect="1" noChangeArrowheads="1"/>
          </p:cNvPicPr>
          <p:nvPr/>
        </p:nvPicPr>
        <p:blipFill>
          <a:blip r:embed="rId4" cstate="print"/>
          <a:srcRect l="24464" t="14639" r="12627" b="9727"/>
          <a:stretch>
            <a:fillRect/>
          </a:stretch>
        </p:blipFill>
        <p:spPr bwMode="auto">
          <a:xfrm>
            <a:off x="762000" y="814388"/>
            <a:ext cx="3124200" cy="2690812"/>
          </a:xfrm>
          <a:prstGeom prst="rect">
            <a:avLst/>
          </a:prstGeom>
          <a:noFill/>
          <a:ln w="9525">
            <a:noFill/>
            <a:miter lim="800000"/>
            <a:headEnd/>
            <a:tailEnd/>
          </a:ln>
        </p:spPr>
      </p:pic>
      <p:pic>
        <p:nvPicPr>
          <p:cNvPr id="34827" name="Picture 3"/>
          <p:cNvPicPr>
            <a:picLocks noChangeAspect="1" noChangeArrowheads="1"/>
          </p:cNvPicPr>
          <p:nvPr/>
        </p:nvPicPr>
        <p:blipFill>
          <a:blip r:embed="rId5" cstate="print"/>
          <a:srcRect l="20970" t="12199" r="2141" b="14607"/>
          <a:stretch>
            <a:fillRect/>
          </a:stretch>
        </p:blipFill>
        <p:spPr bwMode="auto">
          <a:xfrm>
            <a:off x="2514600" y="3886200"/>
            <a:ext cx="3352800" cy="2286000"/>
          </a:xfrm>
          <a:prstGeom prst="rect">
            <a:avLst/>
          </a:prstGeom>
          <a:noFill/>
          <a:ln w="9525">
            <a:noFill/>
            <a:miter lim="800000"/>
            <a:headEnd/>
            <a:tailEnd/>
          </a:ln>
        </p:spPr>
      </p:pic>
      <p:sp>
        <p:nvSpPr>
          <p:cNvPr id="34828" name="TextBox 18"/>
          <p:cNvSpPr txBox="1">
            <a:spLocks noChangeArrowheads="1"/>
          </p:cNvSpPr>
          <p:nvPr/>
        </p:nvSpPr>
        <p:spPr bwMode="auto">
          <a:xfrm>
            <a:off x="7543800" y="1752600"/>
            <a:ext cx="1081088" cy="461963"/>
          </a:xfrm>
          <a:prstGeom prst="rect">
            <a:avLst/>
          </a:prstGeom>
          <a:noFill/>
          <a:ln w="9525">
            <a:noFill/>
            <a:miter lim="800000"/>
            <a:headEnd/>
            <a:tailEnd/>
          </a:ln>
        </p:spPr>
        <p:txBody>
          <a:bodyPr wrap="none">
            <a:spAutoFit/>
          </a:bodyPr>
          <a:lstStyle/>
          <a:p>
            <a:r>
              <a:rPr lang="en-US" sz="1200">
                <a:latin typeface="Calibri" pitchFamily="34" charset="0"/>
              </a:rPr>
              <a:t>(FY11 Already </a:t>
            </a:r>
          </a:p>
          <a:p>
            <a:r>
              <a:rPr lang="en-US" sz="1200">
                <a:latin typeface="Calibri" pitchFamily="34" charset="0"/>
              </a:rPr>
              <a:t>Flown)</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USGG2012 Summary</a:t>
            </a:r>
          </a:p>
        </p:txBody>
      </p:sp>
      <p:sp>
        <p:nvSpPr>
          <p:cNvPr id="35843" name="Content Placeholder 5"/>
          <p:cNvSpPr>
            <a:spLocks noGrp="1"/>
          </p:cNvSpPr>
          <p:nvPr>
            <p:ph idx="1"/>
          </p:nvPr>
        </p:nvSpPr>
        <p:spPr/>
        <p:txBody>
          <a:bodyPr/>
          <a:lstStyle/>
          <a:p>
            <a:r>
              <a:rPr lang="en-US" dirty="0" smtClean="0"/>
              <a:t>USGG2012 regions will be same as USGG2009</a:t>
            </a:r>
          </a:p>
          <a:p>
            <a:pPr lvl="1"/>
            <a:r>
              <a:rPr lang="en-US" dirty="0" smtClean="0"/>
              <a:t>CONUS, AK, HI, PR/VI, Am. Samoa, Guam, &amp; CNMI</a:t>
            </a:r>
          </a:p>
          <a:p>
            <a:pPr lvl="1"/>
            <a:r>
              <a:rPr lang="en-US" dirty="0" smtClean="0"/>
              <a:t>Likely based in ITRF 08</a:t>
            </a:r>
          </a:p>
          <a:p>
            <a:r>
              <a:rPr lang="en-US" dirty="0" smtClean="0"/>
              <a:t>Incorporating GRAV-D aerogravity still pending</a:t>
            </a:r>
          </a:p>
          <a:p>
            <a:r>
              <a:rPr lang="en-US" dirty="0" smtClean="0"/>
              <a:t>W</a:t>
            </a:r>
            <a:r>
              <a:rPr lang="en-US" baseline="-25000" dirty="0" smtClean="0"/>
              <a:t>0</a:t>
            </a:r>
            <a:r>
              <a:rPr lang="en-US" dirty="0" smtClean="0"/>
              <a:t> value currently being decided upon</a:t>
            </a:r>
          </a:p>
          <a:p>
            <a:pPr lvl="1"/>
            <a:r>
              <a:rPr lang="en-US" dirty="0" smtClean="0"/>
              <a:t>Common datum for U.S.A., Canada, &amp; IGLD 15</a:t>
            </a:r>
          </a:p>
          <a:p>
            <a:pPr lvl="1"/>
            <a:r>
              <a:rPr lang="en-US" dirty="0" smtClean="0"/>
              <a:t>Based on best fit to MSL in around North America</a:t>
            </a:r>
          </a:p>
        </p:txBody>
      </p:sp>
      <p:sp>
        <p:nvSpPr>
          <p:cNvPr id="3" name="Date Placeholder 2"/>
          <p:cNvSpPr>
            <a:spLocks noGrp="1"/>
          </p:cNvSpPr>
          <p:nvPr>
            <p:ph type="dt" sz="quarter" idx="10"/>
          </p:nvPr>
        </p:nvSpPr>
        <p:spPr/>
        <p:txBody>
          <a:bodyPr/>
          <a:lstStyle/>
          <a:p>
            <a:pPr>
              <a:defRPr/>
            </a:pPr>
            <a:r>
              <a:rPr lang="en-US" smtClean="0"/>
              <a:t>The ACSM Annual Conference July 7-12, 2011</a:t>
            </a:r>
            <a:endParaRPr lang="en-US"/>
          </a:p>
        </p:txBody>
      </p:sp>
      <p:sp>
        <p:nvSpPr>
          <p:cNvPr id="4" name="Footer Placeholder 3"/>
          <p:cNvSpPr>
            <a:spLocks noGrp="1"/>
          </p:cNvSpPr>
          <p:nvPr>
            <p:ph type="ftr" sz="quarter" idx="11"/>
          </p:nvPr>
        </p:nvSpPr>
        <p:spPr/>
        <p:txBody>
          <a:bodyPr/>
          <a:lstStyle/>
          <a:p>
            <a:pPr>
              <a:defRPr/>
            </a:pPr>
            <a:r>
              <a:rPr lang="en-US" smtClean="0"/>
              <a:t>Surveying Calculations                          Improved Geoid Height Models</a:t>
            </a:r>
            <a:endParaRPr lang="en-US"/>
          </a:p>
        </p:txBody>
      </p:sp>
      <p:sp>
        <p:nvSpPr>
          <p:cNvPr id="5" name="Slide Number Placeholder 4"/>
          <p:cNvSpPr>
            <a:spLocks noGrp="1"/>
          </p:cNvSpPr>
          <p:nvPr>
            <p:ph type="sldNum" sz="quarter" idx="12"/>
          </p:nvPr>
        </p:nvSpPr>
        <p:spPr/>
        <p:txBody>
          <a:bodyPr/>
          <a:lstStyle/>
          <a:p>
            <a:pPr>
              <a:defRPr/>
            </a:pPr>
            <a:fld id="{3AB45BF2-FBBC-4AB1-842F-CD46DBF79932}" type="slidenum">
              <a:rPr lang="en-US" smtClean="0"/>
              <a:pPr>
                <a:defRPr/>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GEOID12</a:t>
            </a:r>
          </a:p>
        </p:txBody>
      </p:sp>
      <p:sp>
        <p:nvSpPr>
          <p:cNvPr id="36867" name="Content Placeholder 2"/>
          <p:cNvSpPr>
            <a:spLocks noGrp="1"/>
          </p:cNvSpPr>
          <p:nvPr>
            <p:ph idx="1"/>
          </p:nvPr>
        </p:nvSpPr>
        <p:spPr>
          <a:xfrm>
            <a:off x="457200" y="1600200"/>
            <a:ext cx="8382000" cy="4525963"/>
          </a:xfrm>
        </p:spPr>
        <p:txBody>
          <a:bodyPr/>
          <a:lstStyle/>
          <a:p>
            <a:r>
              <a:rPr lang="en-US" dirty="0" smtClean="0"/>
              <a:t>Driven in part by USGG2012</a:t>
            </a:r>
          </a:p>
          <a:p>
            <a:r>
              <a:rPr lang="en-US" dirty="0" smtClean="0"/>
              <a:t>Mainly driven by NA 2011</a:t>
            </a:r>
          </a:p>
          <a:p>
            <a:pPr lvl="1"/>
            <a:r>
              <a:rPr lang="en-US" dirty="0" smtClean="0"/>
              <a:t>Ellipsoidal heights will change again</a:t>
            </a:r>
          </a:p>
          <a:p>
            <a:pPr lvl="1"/>
            <a:r>
              <a:rPr lang="en-US" dirty="0" smtClean="0"/>
              <a:t>Form part of the residual in hybrid geoid modeling</a:t>
            </a:r>
          </a:p>
          <a:p>
            <a:pPr lvl="1"/>
            <a:r>
              <a:rPr lang="en-US" dirty="0" smtClean="0"/>
              <a:t>Significant, systematic changes in ellipsoid require a new hybrid geoid to be generated</a:t>
            </a:r>
          </a:p>
          <a:p>
            <a:r>
              <a:rPr lang="en-US" dirty="0" smtClean="0"/>
              <a:t>The aim is to deliver NA 2011 by the end of CY</a:t>
            </a:r>
          </a:p>
          <a:p>
            <a:r>
              <a:rPr lang="en-US" dirty="0" smtClean="0"/>
              <a:t>Look for GEOID12 shortly after NA 2011 release</a:t>
            </a:r>
          </a:p>
          <a:p>
            <a:endParaRPr lang="en-US" dirty="0" smtClean="0"/>
          </a:p>
        </p:txBody>
      </p:sp>
      <p:sp>
        <p:nvSpPr>
          <p:cNvPr id="4" name="Date Placeholder 3"/>
          <p:cNvSpPr>
            <a:spLocks noGrp="1"/>
          </p:cNvSpPr>
          <p:nvPr>
            <p:ph type="dt" sz="quarter" idx="10"/>
          </p:nvPr>
        </p:nvSpPr>
        <p:spPr/>
        <p:txBody>
          <a:bodyPr/>
          <a:lstStyle/>
          <a:p>
            <a:pPr>
              <a:defRPr/>
            </a:pPr>
            <a:r>
              <a:rPr lang="en-US" smtClean="0"/>
              <a:t>The ACSM Annual Conference July 7-12, 2011</a:t>
            </a:r>
            <a:endParaRPr lang="en-US"/>
          </a:p>
        </p:txBody>
      </p:sp>
      <p:sp>
        <p:nvSpPr>
          <p:cNvPr id="5" name="Footer Placeholder 4"/>
          <p:cNvSpPr>
            <a:spLocks noGrp="1"/>
          </p:cNvSpPr>
          <p:nvPr>
            <p:ph type="ftr" sz="quarter" idx="11"/>
          </p:nvPr>
        </p:nvSpPr>
        <p:spPr/>
        <p:txBody>
          <a:bodyPr/>
          <a:lstStyle/>
          <a:p>
            <a:pPr>
              <a:defRPr/>
            </a:pPr>
            <a:r>
              <a:rPr lang="en-US" smtClean="0"/>
              <a:t>Surveying Calculations                          Improved Geoid Height Models</a:t>
            </a:r>
            <a:endParaRPr lang="en-US"/>
          </a:p>
        </p:txBody>
      </p:sp>
      <p:sp>
        <p:nvSpPr>
          <p:cNvPr id="6" name="Slide Number Placeholder 5"/>
          <p:cNvSpPr>
            <a:spLocks noGrp="1"/>
          </p:cNvSpPr>
          <p:nvPr>
            <p:ph type="sldNum" sz="quarter" idx="12"/>
          </p:nvPr>
        </p:nvSpPr>
        <p:spPr/>
        <p:txBody>
          <a:bodyPr/>
          <a:lstStyle/>
          <a:p>
            <a:pPr>
              <a:defRPr/>
            </a:pPr>
            <a:fld id="{3F2ECBA0-76D7-44A4-A3F8-828A79528463}" type="slidenum">
              <a:rPr lang="en-US" smtClean="0"/>
              <a:pPr>
                <a:defRPr/>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dirty="0" smtClean="0"/>
              <a:t>Discussion about NA 2011</a:t>
            </a:r>
          </a:p>
        </p:txBody>
      </p:sp>
      <p:sp>
        <p:nvSpPr>
          <p:cNvPr id="37891" name="Content Placeholder 5"/>
          <p:cNvSpPr>
            <a:spLocks noGrp="1"/>
          </p:cNvSpPr>
          <p:nvPr>
            <p:ph idx="1"/>
          </p:nvPr>
        </p:nvSpPr>
        <p:spPr>
          <a:xfrm>
            <a:off x="304800" y="1600200"/>
            <a:ext cx="8610600" cy="4525963"/>
          </a:xfrm>
        </p:spPr>
        <p:txBody>
          <a:bodyPr/>
          <a:lstStyle/>
          <a:p>
            <a:r>
              <a:rPr lang="en-US" dirty="0" smtClean="0"/>
              <a:t>This adjustment use same vectors as NA 2007</a:t>
            </a:r>
          </a:p>
          <a:p>
            <a:r>
              <a:rPr lang="en-US" dirty="0" smtClean="0"/>
              <a:t>However, they’ll be tied to CORS coordinates developed after the recent multi-year solution</a:t>
            </a:r>
          </a:p>
          <a:p>
            <a:r>
              <a:rPr lang="en-US" dirty="0" smtClean="0"/>
              <a:t>NA 2011 results will provide more consistency  between CORS/OPUS solutions &amp; passive control</a:t>
            </a:r>
          </a:p>
          <a:p>
            <a:r>
              <a:rPr lang="en-US" dirty="0" smtClean="0"/>
              <a:t>Michael Dennis is lead and </a:t>
            </a:r>
            <a:r>
              <a:rPr lang="en-US" dirty="0" err="1" smtClean="0"/>
              <a:t>Jarir</a:t>
            </a:r>
            <a:r>
              <a:rPr lang="en-US" dirty="0" smtClean="0"/>
              <a:t> </a:t>
            </a:r>
            <a:r>
              <a:rPr lang="en-US" dirty="0" err="1" smtClean="0"/>
              <a:t>Saleh</a:t>
            </a:r>
            <a:r>
              <a:rPr lang="en-US" dirty="0" smtClean="0"/>
              <a:t> is technical lead</a:t>
            </a:r>
          </a:p>
        </p:txBody>
      </p:sp>
      <p:sp>
        <p:nvSpPr>
          <p:cNvPr id="3" name="Date Placeholder 2"/>
          <p:cNvSpPr>
            <a:spLocks noGrp="1"/>
          </p:cNvSpPr>
          <p:nvPr>
            <p:ph type="dt" sz="quarter" idx="10"/>
          </p:nvPr>
        </p:nvSpPr>
        <p:spPr/>
        <p:txBody>
          <a:bodyPr/>
          <a:lstStyle/>
          <a:p>
            <a:pPr>
              <a:defRPr/>
            </a:pPr>
            <a:r>
              <a:rPr lang="en-US" smtClean="0"/>
              <a:t>The ACSM Annual Conference July 7-12, 2011</a:t>
            </a:r>
            <a:endParaRPr lang="en-US"/>
          </a:p>
        </p:txBody>
      </p:sp>
      <p:sp>
        <p:nvSpPr>
          <p:cNvPr id="4" name="Footer Placeholder 3"/>
          <p:cNvSpPr>
            <a:spLocks noGrp="1"/>
          </p:cNvSpPr>
          <p:nvPr>
            <p:ph type="ftr" sz="quarter" idx="11"/>
          </p:nvPr>
        </p:nvSpPr>
        <p:spPr/>
        <p:txBody>
          <a:bodyPr/>
          <a:lstStyle/>
          <a:p>
            <a:pPr>
              <a:defRPr/>
            </a:pPr>
            <a:r>
              <a:rPr lang="en-US" smtClean="0"/>
              <a:t>Surveying Calculations                          Improved Geoid Height Models</a:t>
            </a:r>
            <a:endParaRPr lang="en-US"/>
          </a:p>
        </p:txBody>
      </p:sp>
      <p:sp>
        <p:nvSpPr>
          <p:cNvPr id="5" name="Slide Number Placeholder 4"/>
          <p:cNvSpPr>
            <a:spLocks noGrp="1"/>
          </p:cNvSpPr>
          <p:nvPr>
            <p:ph type="sldNum" sz="quarter" idx="12"/>
          </p:nvPr>
        </p:nvSpPr>
        <p:spPr/>
        <p:txBody>
          <a:bodyPr/>
          <a:lstStyle/>
          <a:p>
            <a:pPr>
              <a:defRPr/>
            </a:pPr>
            <a:fld id="{B6AF8746-F958-42F3-8E89-28E0C1ED4C59}" type="slidenum">
              <a:rPr lang="en-US"/>
              <a:pPr>
                <a:defRPr/>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t>NGSIDB Versus OPUS-DB</a:t>
            </a:r>
          </a:p>
        </p:txBody>
      </p:sp>
      <p:sp>
        <p:nvSpPr>
          <p:cNvPr id="38915" name="Text Placeholder 6"/>
          <p:cNvSpPr>
            <a:spLocks noGrp="1"/>
          </p:cNvSpPr>
          <p:nvPr>
            <p:ph type="body" idx="1"/>
          </p:nvPr>
        </p:nvSpPr>
        <p:spPr>
          <a:xfrm>
            <a:off x="76200" y="1219200"/>
            <a:ext cx="4419600" cy="1447800"/>
          </a:xfrm>
        </p:spPr>
        <p:txBody>
          <a:bodyPr/>
          <a:lstStyle/>
          <a:p>
            <a:r>
              <a:rPr lang="en-US" smtClean="0"/>
              <a:t>NGSIDB</a:t>
            </a:r>
          </a:p>
          <a:p>
            <a:pPr lvl="1">
              <a:buFont typeface="Arial" pitchFamily="34" charset="0"/>
              <a:buChar char="•"/>
            </a:pPr>
            <a:r>
              <a:rPr lang="en-US" sz="1400" b="0" smtClean="0"/>
              <a:t>Passive control</a:t>
            </a:r>
          </a:p>
          <a:p>
            <a:pPr lvl="1">
              <a:buFont typeface="Arial" pitchFamily="34" charset="0"/>
              <a:buChar char="•"/>
            </a:pPr>
            <a:r>
              <a:rPr lang="en-US" sz="1400" b="0" smtClean="0"/>
              <a:t>Episodically refined (NRA2011)</a:t>
            </a:r>
          </a:p>
          <a:p>
            <a:pPr lvl="1">
              <a:buFont typeface="Arial" pitchFamily="34" charset="0"/>
              <a:buChar char="•"/>
            </a:pPr>
            <a:r>
              <a:rPr lang="en-US" sz="1400" b="0" smtClean="0"/>
              <a:t>Traditional surveying</a:t>
            </a:r>
          </a:p>
          <a:p>
            <a:pPr lvl="1">
              <a:buFont typeface="Arial" pitchFamily="34" charset="0"/>
              <a:buChar char="•"/>
            </a:pPr>
            <a:r>
              <a:rPr lang="en-US" sz="1400" b="0" smtClean="0"/>
              <a:t>A lot of (important!) numbers and text</a:t>
            </a:r>
          </a:p>
        </p:txBody>
      </p:sp>
      <p:pic>
        <p:nvPicPr>
          <p:cNvPr id="38916" name="Content Placeholder 11" descr="NGSIDB_DO0454.jpg"/>
          <p:cNvPicPr>
            <a:picLocks noGrp="1" noChangeAspect="1"/>
          </p:cNvPicPr>
          <p:nvPr>
            <p:ph sz="half" idx="2"/>
          </p:nvPr>
        </p:nvPicPr>
        <p:blipFill>
          <a:blip r:embed="rId2" cstate="print"/>
          <a:srcRect/>
          <a:stretch>
            <a:fillRect/>
          </a:stretch>
        </p:blipFill>
        <p:spPr>
          <a:xfrm>
            <a:off x="434975" y="2743200"/>
            <a:ext cx="4289425" cy="3544888"/>
          </a:xfrm>
        </p:spPr>
      </p:pic>
      <p:sp>
        <p:nvSpPr>
          <p:cNvPr id="38917" name="Text Placeholder 8"/>
          <p:cNvSpPr>
            <a:spLocks noGrp="1"/>
          </p:cNvSpPr>
          <p:nvPr>
            <p:ph type="body" sz="quarter" idx="3"/>
          </p:nvPr>
        </p:nvSpPr>
        <p:spPr>
          <a:xfrm>
            <a:off x="4572000" y="1219200"/>
            <a:ext cx="4495800" cy="1447800"/>
          </a:xfrm>
        </p:spPr>
        <p:txBody>
          <a:bodyPr/>
          <a:lstStyle/>
          <a:p>
            <a:r>
              <a:rPr lang="en-US" smtClean="0"/>
              <a:t>OPUS-DB</a:t>
            </a:r>
          </a:p>
          <a:p>
            <a:pPr lvl="1">
              <a:buFont typeface="Arial" pitchFamily="34" charset="0"/>
              <a:buChar char="•"/>
            </a:pPr>
            <a:r>
              <a:rPr lang="en-US" sz="1200" b="0" smtClean="0"/>
              <a:t>Actively determined from CORS</a:t>
            </a:r>
          </a:p>
          <a:p>
            <a:pPr lvl="1">
              <a:buFont typeface="Arial" pitchFamily="34" charset="0"/>
              <a:buChar char="•"/>
            </a:pPr>
            <a:r>
              <a:rPr lang="en-US" sz="1200" b="0" smtClean="0"/>
              <a:t>Constantly refined</a:t>
            </a:r>
          </a:p>
          <a:p>
            <a:pPr lvl="1">
              <a:buFont typeface="Arial" pitchFamily="34" charset="0"/>
              <a:buChar char="•"/>
            </a:pPr>
            <a:r>
              <a:rPr lang="en-US" sz="1200" b="0" smtClean="0"/>
              <a:t>GPS Surveying</a:t>
            </a:r>
          </a:p>
          <a:p>
            <a:pPr lvl="1">
              <a:buFont typeface="Arial" pitchFamily="34" charset="0"/>
              <a:buChar char="•"/>
            </a:pPr>
            <a:r>
              <a:rPr lang="en-US" sz="1200" b="0" smtClean="0"/>
              <a:t>A lot of numbers/text and some useful graphics/images</a:t>
            </a:r>
          </a:p>
        </p:txBody>
      </p:sp>
      <p:pic>
        <p:nvPicPr>
          <p:cNvPr id="38918" name="Content Placeholder 10" descr="OPUSDB_DO0454.jpg"/>
          <p:cNvPicPr>
            <a:picLocks noGrp="1" noChangeAspect="1"/>
          </p:cNvPicPr>
          <p:nvPr>
            <p:ph sz="quarter" idx="4"/>
          </p:nvPr>
        </p:nvPicPr>
        <p:blipFill>
          <a:blip r:embed="rId3" cstate="print"/>
          <a:srcRect/>
          <a:stretch>
            <a:fillRect/>
          </a:stretch>
        </p:blipFill>
        <p:spPr>
          <a:xfrm>
            <a:off x="4953000" y="2759075"/>
            <a:ext cx="3319463" cy="3565525"/>
          </a:xfrm>
        </p:spPr>
      </p:pic>
      <p:sp>
        <p:nvSpPr>
          <p:cNvPr id="6" name="Slide Number Placeholder 5"/>
          <p:cNvSpPr>
            <a:spLocks noGrp="1"/>
          </p:cNvSpPr>
          <p:nvPr>
            <p:ph type="sldNum" sz="quarter" idx="12"/>
          </p:nvPr>
        </p:nvSpPr>
        <p:spPr/>
        <p:txBody>
          <a:bodyPr/>
          <a:lstStyle/>
          <a:p>
            <a:pPr>
              <a:defRPr/>
            </a:pPr>
            <a:fld id="{99E24FB8-286F-4288-B829-46CED3355960}" type="slidenum">
              <a:rPr lang="en-US" smtClean="0"/>
              <a:pPr>
                <a:defRPr/>
              </a:pPr>
              <a:t>35</a:t>
            </a:fld>
            <a:endParaRPr lang="en-US"/>
          </a:p>
        </p:txBody>
      </p:sp>
      <p:sp>
        <p:nvSpPr>
          <p:cNvPr id="14" name="Date Placeholder 13"/>
          <p:cNvSpPr>
            <a:spLocks noGrp="1"/>
          </p:cNvSpPr>
          <p:nvPr>
            <p:ph type="dt" sz="half" idx="10"/>
          </p:nvPr>
        </p:nvSpPr>
        <p:spPr/>
        <p:txBody>
          <a:bodyPr/>
          <a:lstStyle/>
          <a:p>
            <a:pPr>
              <a:defRPr/>
            </a:pPr>
            <a:r>
              <a:rPr lang="en-US" smtClean="0"/>
              <a:t>The ACSM Annual Conference July 7-12, 2011</a:t>
            </a:r>
            <a:endParaRPr lang="en-US"/>
          </a:p>
        </p:txBody>
      </p:sp>
      <p:sp>
        <p:nvSpPr>
          <p:cNvPr id="15" name="Footer Placeholder 14"/>
          <p:cNvSpPr>
            <a:spLocks noGrp="1"/>
          </p:cNvSpPr>
          <p:nvPr>
            <p:ph type="ftr" sz="quarter" idx="11"/>
          </p:nvPr>
        </p:nvSpPr>
        <p:spPr/>
        <p:txBody>
          <a:bodyPr/>
          <a:lstStyle/>
          <a:p>
            <a:pPr>
              <a:defRPr/>
            </a:pPr>
            <a:r>
              <a:rPr lang="en-US" smtClean="0"/>
              <a:t>Surveying Calculations                          Improved Geoid Height Models</a:t>
            </a: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Leveled Bench Marks Occupied by GPS and stored in OPUS-DB</a:t>
            </a:r>
          </a:p>
        </p:txBody>
      </p:sp>
      <p:sp>
        <p:nvSpPr>
          <p:cNvPr id="5" name="Slide Number Placeholder 4"/>
          <p:cNvSpPr>
            <a:spLocks noGrp="1"/>
          </p:cNvSpPr>
          <p:nvPr>
            <p:ph type="sldNum" sz="quarter" idx="12"/>
          </p:nvPr>
        </p:nvSpPr>
        <p:spPr/>
        <p:txBody>
          <a:bodyPr/>
          <a:lstStyle/>
          <a:p>
            <a:pPr>
              <a:defRPr/>
            </a:pPr>
            <a:fld id="{391447A2-1E1E-4216-B864-883DFF90CE7E}" type="slidenum">
              <a:rPr lang="en-US" smtClean="0"/>
              <a:pPr>
                <a:defRPr/>
              </a:pPr>
              <a:t>36</a:t>
            </a:fld>
            <a:endParaRPr lang="en-US"/>
          </a:p>
        </p:txBody>
      </p:sp>
      <p:pic>
        <p:nvPicPr>
          <p:cNvPr id="39940" name="Picture 2" descr="C:\MyFiles\Docs\Papers_Meetings\FIG2011\Paper\3.jpg"/>
          <p:cNvPicPr>
            <a:picLocks noChangeAspect="1" noChangeArrowheads="1"/>
          </p:cNvPicPr>
          <p:nvPr/>
        </p:nvPicPr>
        <p:blipFill>
          <a:blip r:embed="rId3" cstate="print"/>
          <a:srcRect/>
          <a:stretch>
            <a:fillRect/>
          </a:stretch>
        </p:blipFill>
        <p:spPr bwMode="auto">
          <a:xfrm>
            <a:off x="457200" y="1447800"/>
            <a:ext cx="8229600" cy="4678363"/>
          </a:xfrm>
          <a:prstGeom prst="rect">
            <a:avLst/>
          </a:prstGeom>
          <a:noFill/>
          <a:ln w="9525">
            <a:noFill/>
            <a:miter lim="800000"/>
            <a:headEnd/>
            <a:tailEnd/>
          </a:ln>
        </p:spPr>
      </p:pic>
      <p:sp>
        <p:nvSpPr>
          <p:cNvPr id="9" name="Date Placeholder 2"/>
          <p:cNvSpPr>
            <a:spLocks noGrp="1"/>
          </p:cNvSpPr>
          <p:nvPr>
            <p:ph type="dt" sz="quarter" idx="10"/>
          </p:nvPr>
        </p:nvSpPr>
        <p:spPr/>
        <p:txBody>
          <a:bodyPr/>
          <a:lstStyle/>
          <a:p>
            <a:pPr>
              <a:defRPr/>
            </a:pPr>
            <a:r>
              <a:rPr lang="en-US" smtClean="0"/>
              <a:t>The ACSM Annual Conference July 7-12, 2011</a:t>
            </a:r>
            <a:endParaRPr lang="en-US" dirty="0"/>
          </a:p>
        </p:txBody>
      </p:sp>
      <p:sp>
        <p:nvSpPr>
          <p:cNvPr id="10" name="Footer Placeholder 3"/>
          <p:cNvSpPr>
            <a:spLocks noGrp="1"/>
          </p:cNvSpPr>
          <p:nvPr>
            <p:ph type="ftr" sz="quarter" idx="11"/>
          </p:nvPr>
        </p:nvSpPr>
        <p:spPr/>
        <p:txBody>
          <a:bodyPr/>
          <a:lstStyle/>
          <a:p>
            <a:pPr>
              <a:defRPr/>
            </a:pPr>
            <a:r>
              <a:rPr lang="en-US" smtClean="0"/>
              <a:t>Surveying Calculations                          Improved Geoid Height Models</a:t>
            </a: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304800" y="274638"/>
            <a:ext cx="8458200" cy="1143000"/>
          </a:xfrm>
        </p:spPr>
        <p:txBody>
          <a:bodyPr/>
          <a:lstStyle/>
          <a:p>
            <a:r>
              <a:rPr lang="en-US" smtClean="0"/>
              <a:t>Statistics of the 422 OPUS-DB Points</a:t>
            </a:r>
          </a:p>
        </p:txBody>
      </p:sp>
      <p:sp>
        <p:nvSpPr>
          <p:cNvPr id="5" name="Slide Number Placeholder 4"/>
          <p:cNvSpPr>
            <a:spLocks noGrp="1"/>
          </p:cNvSpPr>
          <p:nvPr>
            <p:ph type="sldNum" sz="quarter" idx="12"/>
          </p:nvPr>
        </p:nvSpPr>
        <p:spPr/>
        <p:txBody>
          <a:bodyPr/>
          <a:lstStyle/>
          <a:p>
            <a:pPr>
              <a:defRPr/>
            </a:pPr>
            <a:fld id="{2CBE43A5-5AD6-4199-8FDC-AF82A7E64265}" type="slidenum">
              <a:rPr lang="en-US" smtClean="0"/>
              <a:pPr>
                <a:defRPr/>
              </a:pPr>
              <a:t>37</a:t>
            </a:fld>
            <a:endParaRPr lang="en-US"/>
          </a:p>
        </p:txBody>
      </p:sp>
      <p:graphicFrame>
        <p:nvGraphicFramePr>
          <p:cNvPr id="6" name="Table 5"/>
          <p:cNvGraphicFramePr>
            <a:graphicFrameLocks noGrp="1"/>
          </p:cNvGraphicFramePr>
          <p:nvPr/>
        </p:nvGraphicFramePr>
        <p:xfrm>
          <a:off x="457200" y="1447800"/>
          <a:ext cx="8229599" cy="4495800"/>
        </p:xfrm>
        <a:graphic>
          <a:graphicData uri="http://schemas.openxmlformats.org/drawingml/2006/table">
            <a:tbl>
              <a:tblPr/>
              <a:tblGrid>
                <a:gridCol w="2372836"/>
                <a:gridCol w="515834"/>
                <a:gridCol w="736906"/>
                <a:gridCol w="810597"/>
                <a:gridCol w="810597"/>
                <a:gridCol w="1001630"/>
                <a:gridCol w="1169784"/>
                <a:gridCol w="811415"/>
              </a:tblGrid>
              <a:tr h="249767">
                <a:tc>
                  <a:txBody>
                    <a:bodyPr/>
                    <a:lstStyle/>
                    <a:p>
                      <a:pPr marL="0" marR="0">
                        <a:spcBef>
                          <a:spcPts val="0"/>
                        </a:spcBef>
                        <a:spcAft>
                          <a:spcPts val="0"/>
                        </a:spcAft>
                      </a:pPr>
                      <a:endParaRPr lang="en-US" sz="1600" dirty="0">
                        <a:latin typeface="Times New Roman"/>
                        <a:ea typeface="Times New Roman"/>
                        <a:cs typeface="Times New Roman"/>
                      </a:endParaRP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1600" b="1">
                          <a:latin typeface="Times New Roman"/>
                          <a:ea typeface="Times New Roman"/>
                          <a:cs typeface="Times New Roman"/>
                        </a:rPr>
                        <a:t>A</a:t>
                      </a:r>
                      <a:endParaRPr lang="en-US"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spcBef>
                          <a:spcPts val="0"/>
                        </a:spcBef>
                        <a:spcAft>
                          <a:spcPts val="0"/>
                        </a:spcAft>
                      </a:pPr>
                      <a:r>
                        <a:rPr lang="en-US" sz="1600" b="1">
                          <a:latin typeface="Times New Roman"/>
                          <a:ea typeface="Times New Roman"/>
                          <a:cs typeface="Times New Roman"/>
                        </a:rPr>
                        <a:t>B</a:t>
                      </a:r>
                      <a:endParaRPr lang="en-US"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spcBef>
                          <a:spcPts val="0"/>
                        </a:spcBef>
                        <a:spcAft>
                          <a:spcPts val="0"/>
                        </a:spcAft>
                      </a:pPr>
                      <a:r>
                        <a:rPr lang="en-US" sz="1600" b="1">
                          <a:latin typeface="Times New Roman"/>
                          <a:ea typeface="Times New Roman"/>
                          <a:cs typeface="Times New Roman"/>
                        </a:rPr>
                        <a:t>C</a:t>
                      </a:r>
                      <a:endParaRPr lang="en-US"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499533">
                <a:tc rowSpan="2">
                  <a:txBody>
                    <a:bodyPr/>
                    <a:lstStyle/>
                    <a:p>
                      <a:pPr marL="0" marR="0">
                        <a:spcBef>
                          <a:spcPts val="0"/>
                        </a:spcBef>
                        <a:spcAft>
                          <a:spcPts val="0"/>
                        </a:spcAft>
                      </a:pPr>
                      <a:r>
                        <a:rPr lang="en-US" sz="1600" b="1" dirty="0">
                          <a:latin typeface="Times New Roman"/>
                          <a:ea typeface="Times New Roman"/>
                          <a:cs typeface="Times New Roman"/>
                        </a:rPr>
                        <a:t>Groups of the 422 points pulled from OPUS-DB</a:t>
                      </a:r>
                      <a:endParaRPr lang="en-US" sz="1600" dirty="0">
                        <a:latin typeface="Times New Roman"/>
                        <a:ea typeface="Times New Roman"/>
                        <a:cs typeface="Times New Roman"/>
                      </a:endParaRP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2">
                  <a:txBody>
                    <a:bodyPr/>
                    <a:lstStyle/>
                    <a:p>
                      <a:pPr marL="0" marR="0">
                        <a:spcBef>
                          <a:spcPts val="0"/>
                        </a:spcBef>
                        <a:spcAft>
                          <a:spcPts val="0"/>
                        </a:spcAft>
                      </a:pPr>
                      <a:r>
                        <a:rPr lang="en-US" sz="1600" b="1" dirty="0">
                          <a:latin typeface="Times New Roman"/>
                          <a:ea typeface="Times New Roman"/>
                          <a:cs typeface="Times New Roman"/>
                        </a:rPr>
                        <a:t>No. Pts</a:t>
                      </a:r>
                      <a:endParaRPr lang="en-US"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600" b="1" dirty="0">
                          <a:latin typeface="Times New Roman"/>
                          <a:ea typeface="Times New Roman"/>
                          <a:cs typeface="Times New Roman"/>
                        </a:rPr>
                        <a:t>NGSIDB Res.</a:t>
                      </a:r>
                      <a:endParaRPr lang="en-US"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spcBef>
                          <a:spcPts val="0"/>
                        </a:spcBef>
                        <a:spcAft>
                          <a:spcPts val="0"/>
                        </a:spcAft>
                      </a:pPr>
                      <a:r>
                        <a:rPr lang="en-US" sz="1600" b="1">
                          <a:latin typeface="Times New Roman"/>
                          <a:ea typeface="Times New Roman"/>
                          <a:cs typeface="Times New Roman"/>
                        </a:rPr>
                        <a:t>OPUS-DB Res.</a:t>
                      </a:r>
                      <a:endParaRPr lang="en-US"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spcBef>
                          <a:spcPts val="0"/>
                        </a:spcBef>
                        <a:spcAft>
                          <a:spcPts val="0"/>
                        </a:spcAft>
                      </a:pPr>
                      <a:r>
                        <a:rPr lang="en-US" sz="1600" b="1">
                          <a:latin typeface="Times New Roman"/>
                          <a:ea typeface="Times New Roman"/>
                          <a:cs typeface="Times New Roman"/>
                        </a:rPr>
                        <a:t>OPUS-DB–NGSIDB</a:t>
                      </a:r>
                      <a:endParaRPr lang="en-US"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49767">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b="1">
                          <a:latin typeface="Times New Roman"/>
                          <a:ea typeface="Times New Roman"/>
                          <a:cs typeface="Times New Roman"/>
                        </a:rPr>
                        <a:t>Ave</a:t>
                      </a:r>
                      <a:endParaRPr lang="en-US"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latin typeface="Times New Roman"/>
                          <a:ea typeface="Times New Roman"/>
                          <a:cs typeface="Times New Roman"/>
                        </a:rPr>
                        <a:t>SD</a:t>
                      </a:r>
                      <a:endParaRPr lang="en-US"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latin typeface="Times New Roman"/>
                          <a:ea typeface="Times New Roman"/>
                          <a:cs typeface="Times New Roman"/>
                        </a:rPr>
                        <a:t>Ave.</a:t>
                      </a:r>
                      <a:endParaRPr lang="en-US"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latin typeface="Times New Roman"/>
                          <a:ea typeface="Times New Roman"/>
                          <a:cs typeface="Times New Roman"/>
                        </a:rPr>
                        <a:t>SD</a:t>
                      </a:r>
                      <a:endParaRPr lang="en-US"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latin typeface="Times New Roman"/>
                          <a:ea typeface="Times New Roman"/>
                          <a:cs typeface="Times New Roman"/>
                        </a:rPr>
                        <a:t>Ave</a:t>
                      </a:r>
                      <a:endParaRPr lang="en-US"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latin typeface="Times New Roman"/>
                          <a:ea typeface="Times New Roman"/>
                          <a:cs typeface="Times New Roman"/>
                        </a:rPr>
                        <a:t>SD</a:t>
                      </a:r>
                      <a:endParaRPr lang="en-US"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749300">
                <a:tc>
                  <a:txBody>
                    <a:bodyPr/>
                    <a:lstStyle/>
                    <a:p>
                      <a:pPr marL="0" marR="0">
                        <a:spcBef>
                          <a:spcPts val="0"/>
                        </a:spcBef>
                        <a:spcAft>
                          <a:spcPts val="0"/>
                        </a:spcAft>
                      </a:pPr>
                      <a:r>
                        <a:rPr lang="en-US" sz="1600">
                          <a:latin typeface="Times New Roman"/>
                          <a:ea typeface="Times New Roman"/>
                          <a:cs typeface="Times New Roman"/>
                        </a:rPr>
                        <a:t>(1.a) All Common Points that were used in GEOID09</a:t>
                      </a: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80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-0.009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0.065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latin typeface="Times New Roman"/>
                          <a:ea typeface="Times New Roman"/>
                          <a:cs typeface="Times New Roman"/>
                        </a:rPr>
                        <a:t>0.004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latin typeface="Times New Roman"/>
                          <a:ea typeface="Times New Roman"/>
                          <a:cs typeface="Times New Roman"/>
                        </a:rPr>
                        <a:t>0.036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latin typeface="Times New Roman"/>
                          <a:ea typeface="Times New Roman"/>
                          <a:cs typeface="Times New Roman"/>
                        </a:rPr>
                        <a:t>0.013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0.060</a:t>
                      </a: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9533">
                <a:tc>
                  <a:txBody>
                    <a:bodyPr/>
                    <a:lstStyle/>
                    <a:p>
                      <a:pPr marL="0" marR="0">
                        <a:spcBef>
                          <a:spcPts val="0"/>
                        </a:spcBef>
                        <a:spcAft>
                          <a:spcPts val="0"/>
                        </a:spcAft>
                      </a:pPr>
                      <a:r>
                        <a:rPr lang="en-US" sz="1600">
                          <a:latin typeface="Times New Roman"/>
                          <a:ea typeface="Times New Roman"/>
                          <a:cs typeface="Times New Roman"/>
                        </a:rPr>
                        <a:t>(1.b) Common Points less the 9 rejects</a:t>
                      </a: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71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-0.004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0.015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0.003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0.031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latin typeface="Times New Roman"/>
                          <a:ea typeface="Times New Roman"/>
                          <a:cs typeface="Times New Roman"/>
                        </a:rPr>
                        <a:t>0.006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0.028</a:t>
                      </a: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749300">
                <a:tc>
                  <a:txBody>
                    <a:bodyPr/>
                    <a:lstStyle/>
                    <a:p>
                      <a:pPr marL="0" marR="0">
                        <a:spcBef>
                          <a:spcPts val="0"/>
                        </a:spcBef>
                        <a:spcAft>
                          <a:spcPts val="0"/>
                        </a:spcAft>
                      </a:pPr>
                      <a:r>
                        <a:rPr lang="en-US" sz="1600">
                          <a:latin typeface="Times New Roman"/>
                          <a:ea typeface="Times New Roman"/>
                          <a:cs typeface="Times New Roman"/>
                        </a:rPr>
                        <a:t>(2) Common Points but </a:t>
                      </a:r>
                      <a:r>
                        <a:rPr lang="en-US" sz="1600" i="1">
                          <a:latin typeface="Times New Roman"/>
                          <a:ea typeface="Times New Roman"/>
                          <a:cs typeface="Times New Roman"/>
                        </a:rPr>
                        <a:t>not</a:t>
                      </a:r>
                      <a:r>
                        <a:rPr lang="en-US" sz="1600">
                          <a:latin typeface="Times New Roman"/>
                          <a:ea typeface="Times New Roman"/>
                          <a:cs typeface="Times New Roman"/>
                        </a:rPr>
                        <a:t> used to make GEOID09</a:t>
                      </a: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57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0.001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0.043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0.007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0.037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latin typeface="Times New Roman"/>
                          <a:ea typeface="Times New Roman"/>
                          <a:cs typeface="Times New Roman"/>
                        </a:rPr>
                        <a:t>0.006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latin typeface="Times New Roman"/>
                          <a:ea typeface="Times New Roman"/>
                          <a:cs typeface="Times New Roman"/>
                        </a:rPr>
                        <a:t>0.044</a:t>
                      </a: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749300">
                <a:tc>
                  <a:txBody>
                    <a:bodyPr/>
                    <a:lstStyle/>
                    <a:p>
                      <a:pPr marL="0" marR="0">
                        <a:spcBef>
                          <a:spcPts val="0"/>
                        </a:spcBef>
                        <a:spcAft>
                          <a:spcPts val="0"/>
                        </a:spcAft>
                      </a:pPr>
                      <a:r>
                        <a:rPr lang="en-US" sz="1600">
                          <a:latin typeface="Times New Roman"/>
                          <a:ea typeface="Times New Roman"/>
                          <a:cs typeface="Times New Roman"/>
                        </a:rPr>
                        <a:t>(3.a) Points Not Previously Observed with GPS</a:t>
                      </a: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285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-0.011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0.112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latin typeface="Times New Roman"/>
                          <a:ea typeface="Times New Roman"/>
                          <a:cs typeface="Times New Roman"/>
                        </a:rPr>
                        <a:t>n/a</a:t>
                      </a: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9300">
                <a:tc>
                  <a:txBody>
                    <a:bodyPr/>
                    <a:lstStyle/>
                    <a:p>
                      <a:pPr marL="0" marR="0">
                        <a:spcBef>
                          <a:spcPts val="0"/>
                        </a:spcBef>
                        <a:spcAft>
                          <a:spcPts val="0"/>
                        </a:spcAft>
                      </a:pPr>
                      <a:r>
                        <a:rPr lang="en-US" sz="1600">
                          <a:latin typeface="Times New Roman"/>
                          <a:ea typeface="Times New Roman"/>
                          <a:cs typeface="Times New Roman"/>
                        </a:rPr>
                        <a:t>(3.b) Points Not Previously Observed less the 11 rejects</a:t>
                      </a: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274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-0.008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0.047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Times New Roman"/>
                          <a:ea typeface="Times New Roman"/>
                          <a:cs typeface="Times New Roman"/>
                        </a:rPr>
                        <a:t>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latin typeface="Times New Roman"/>
                          <a:ea typeface="Times New Roman"/>
                          <a:cs typeface="Times New Roman"/>
                        </a:rPr>
                        <a:t>n/a</a:t>
                      </a: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bl>
          </a:graphicData>
        </a:graphic>
      </p:graphicFrame>
      <p:sp>
        <p:nvSpPr>
          <p:cNvPr id="7" name="Date Placeholder 2"/>
          <p:cNvSpPr>
            <a:spLocks noGrp="1"/>
          </p:cNvSpPr>
          <p:nvPr>
            <p:ph type="dt" sz="quarter" idx="10"/>
          </p:nvPr>
        </p:nvSpPr>
        <p:spPr/>
        <p:txBody>
          <a:bodyPr/>
          <a:lstStyle/>
          <a:p>
            <a:pPr>
              <a:defRPr/>
            </a:pPr>
            <a:r>
              <a:rPr lang="en-US" smtClean="0"/>
              <a:t>The ACSM Annual Conference July 7-12, 2011</a:t>
            </a:r>
            <a:endParaRPr lang="en-US" dirty="0"/>
          </a:p>
        </p:txBody>
      </p:sp>
      <p:sp>
        <p:nvSpPr>
          <p:cNvPr id="8" name="Footer Placeholder 3"/>
          <p:cNvSpPr>
            <a:spLocks noGrp="1"/>
          </p:cNvSpPr>
          <p:nvPr>
            <p:ph type="ftr" sz="quarter" idx="11"/>
          </p:nvPr>
        </p:nvSpPr>
        <p:spPr/>
        <p:txBody>
          <a:bodyPr/>
          <a:lstStyle/>
          <a:p>
            <a:pPr>
              <a:defRPr/>
            </a:pPr>
            <a:r>
              <a:rPr lang="en-US" smtClean="0"/>
              <a:t>Surveying Calculations                          Improved Geoid Height Models</a:t>
            </a:r>
            <a:endParaRPr lang="en-US"/>
          </a:p>
        </p:txBody>
      </p:sp>
      <p:sp>
        <p:nvSpPr>
          <p:cNvPr id="9" name="Oval 8"/>
          <p:cNvSpPr/>
          <p:nvPr/>
        </p:nvSpPr>
        <p:spPr>
          <a:xfrm>
            <a:off x="2743200" y="5181600"/>
            <a:ext cx="6858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133600" y="6019800"/>
            <a:ext cx="2005677" cy="369332"/>
          </a:xfrm>
          <a:prstGeom prst="rect">
            <a:avLst/>
          </a:prstGeom>
          <a:noFill/>
        </p:spPr>
        <p:txBody>
          <a:bodyPr wrap="none" rtlCol="0">
            <a:spAutoFit/>
          </a:bodyPr>
          <a:lstStyle/>
          <a:p>
            <a:r>
              <a:rPr lang="en-US" dirty="0" smtClean="0">
                <a:solidFill>
                  <a:srgbClr val="FF0000"/>
                </a:solidFill>
              </a:rPr>
              <a:t>New Control Data</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5"/>
          <p:cNvSpPr>
            <a:spLocks noGrp="1"/>
          </p:cNvSpPr>
          <p:nvPr>
            <p:ph type="title"/>
          </p:nvPr>
        </p:nvSpPr>
        <p:spPr/>
        <p:txBody>
          <a:bodyPr/>
          <a:lstStyle/>
          <a:p>
            <a:r>
              <a:rPr lang="en-US" dirty="0" smtClean="0"/>
              <a:t>Plot of GPSBM’s with 274 new OPUS-DB pts overlaid</a:t>
            </a:r>
          </a:p>
        </p:txBody>
      </p:sp>
      <p:pic>
        <p:nvPicPr>
          <p:cNvPr id="7" name="Content Placeholder 6" descr="distributions.jpg"/>
          <p:cNvPicPr>
            <a:picLocks noGrp="1" noChangeAspect="1"/>
          </p:cNvPicPr>
          <p:nvPr>
            <p:ph idx="1"/>
          </p:nvPr>
        </p:nvPicPr>
        <p:blipFill>
          <a:blip r:embed="rId3" cstate="print"/>
          <a:stretch>
            <a:fillRect/>
          </a:stretch>
        </p:blipFill>
        <p:spPr>
          <a:xfrm>
            <a:off x="152400" y="1672831"/>
            <a:ext cx="8771138" cy="4346969"/>
          </a:xfrm>
        </p:spPr>
      </p:pic>
      <p:sp>
        <p:nvSpPr>
          <p:cNvPr id="3" name="Date Placeholder 2"/>
          <p:cNvSpPr>
            <a:spLocks noGrp="1"/>
          </p:cNvSpPr>
          <p:nvPr>
            <p:ph type="dt" sz="quarter" idx="10"/>
          </p:nvPr>
        </p:nvSpPr>
        <p:spPr/>
        <p:txBody>
          <a:bodyPr/>
          <a:lstStyle/>
          <a:p>
            <a:pPr>
              <a:defRPr/>
            </a:pPr>
            <a:r>
              <a:rPr lang="en-US" smtClean="0"/>
              <a:t>The ACSM Annual Conference July 7-12, 2011</a:t>
            </a:r>
            <a:endParaRPr lang="en-US"/>
          </a:p>
        </p:txBody>
      </p:sp>
      <p:sp>
        <p:nvSpPr>
          <p:cNvPr id="4" name="Footer Placeholder 3"/>
          <p:cNvSpPr>
            <a:spLocks noGrp="1"/>
          </p:cNvSpPr>
          <p:nvPr>
            <p:ph type="ftr" sz="quarter" idx="11"/>
          </p:nvPr>
        </p:nvSpPr>
        <p:spPr/>
        <p:txBody>
          <a:bodyPr/>
          <a:lstStyle/>
          <a:p>
            <a:pPr>
              <a:defRPr/>
            </a:pPr>
            <a:r>
              <a:rPr lang="en-US" smtClean="0"/>
              <a:t>Surveying Calculations                          Improved Geoid Height Models</a:t>
            </a:r>
            <a:endParaRPr lang="en-US"/>
          </a:p>
        </p:txBody>
      </p:sp>
      <p:sp>
        <p:nvSpPr>
          <p:cNvPr id="5" name="Slide Number Placeholder 4"/>
          <p:cNvSpPr>
            <a:spLocks noGrp="1"/>
          </p:cNvSpPr>
          <p:nvPr>
            <p:ph type="sldNum" sz="quarter" idx="12"/>
          </p:nvPr>
        </p:nvSpPr>
        <p:spPr/>
        <p:txBody>
          <a:bodyPr/>
          <a:lstStyle/>
          <a:p>
            <a:pPr>
              <a:defRPr/>
            </a:pPr>
            <a:fld id="{DB2ED2F7-692F-4906-9FAE-FB9DEDD9C14D}" type="slidenum">
              <a:rPr lang="en-US" smtClean="0"/>
              <a:pPr>
                <a:defRPr/>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5"/>
          <p:cNvSpPr>
            <a:spLocks noGrp="1"/>
          </p:cNvSpPr>
          <p:nvPr>
            <p:ph type="title"/>
          </p:nvPr>
        </p:nvSpPr>
        <p:spPr>
          <a:xfrm>
            <a:off x="0" y="381000"/>
            <a:ext cx="1295400" cy="5943600"/>
          </a:xfrm>
        </p:spPr>
        <p:txBody>
          <a:bodyPr/>
          <a:lstStyle/>
          <a:p>
            <a:r>
              <a:rPr lang="en-US" sz="1800" dirty="0" smtClean="0"/>
              <a:t>Change in Conversion Surface due to use of OPUS-DB</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endParaRPr lang="en-US" sz="1800" dirty="0" smtClean="0"/>
          </a:p>
        </p:txBody>
      </p:sp>
      <p:pic>
        <p:nvPicPr>
          <p:cNvPr id="7" name="Content Placeholder 6" descr="geoid09convsurfdiff.jpg"/>
          <p:cNvPicPr>
            <a:picLocks noGrp="1" noChangeAspect="1"/>
          </p:cNvPicPr>
          <p:nvPr>
            <p:ph idx="1"/>
          </p:nvPr>
        </p:nvPicPr>
        <p:blipFill>
          <a:blip r:embed="rId3" cstate="print"/>
          <a:stretch>
            <a:fillRect/>
          </a:stretch>
        </p:blipFill>
        <p:spPr>
          <a:xfrm>
            <a:off x="1466850" y="454706"/>
            <a:ext cx="7607478" cy="5671458"/>
          </a:xfrm>
        </p:spPr>
      </p:pic>
      <p:sp>
        <p:nvSpPr>
          <p:cNvPr id="3" name="Date Placeholder 2"/>
          <p:cNvSpPr>
            <a:spLocks noGrp="1"/>
          </p:cNvSpPr>
          <p:nvPr>
            <p:ph type="dt" sz="quarter" idx="10"/>
          </p:nvPr>
        </p:nvSpPr>
        <p:spPr/>
        <p:txBody>
          <a:bodyPr/>
          <a:lstStyle/>
          <a:p>
            <a:pPr>
              <a:defRPr/>
            </a:pPr>
            <a:r>
              <a:rPr lang="en-US" smtClean="0"/>
              <a:t>The ACSM Annual Conference July 7-12, 2011</a:t>
            </a:r>
            <a:endParaRPr lang="en-US"/>
          </a:p>
        </p:txBody>
      </p:sp>
      <p:sp>
        <p:nvSpPr>
          <p:cNvPr id="4" name="Footer Placeholder 3"/>
          <p:cNvSpPr>
            <a:spLocks noGrp="1"/>
          </p:cNvSpPr>
          <p:nvPr>
            <p:ph type="ftr" sz="quarter" idx="11"/>
          </p:nvPr>
        </p:nvSpPr>
        <p:spPr/>
        <p:txBody>
          <a:bodyPr/>
          <a:lstStyle/>
          <a:p>
            <a:pPr>
              <a:defRPr/>
            </a:pPr>
            <a:r>
              <a:rPr lang="en-US" smtClean="0"/>
              <a:t>Surveying Calculations                          Improved Geoid Height Models</a:t>
            </a:r>
            <a:endParaRPr lang="en-US"/>
          </a:p>
        </p:txBody>
      </p:sp>
      <p:sp>
        <p:nvSpPr>
          <p:cNvPr id="5" name="Slide Number Placeholder 4"/>
          <p:cNvSpPr>
            <a:spLocks noGrp="1"/>
          </p:cNvSpPr>
          <p:nvPr>
            <p:ph type="sldNum" sz="quarter" idx="12"/>
          </p:nvPr>
        </p:nvSpPr>
        <p:spPr/>
        <p:txBody>
          <a:bodyPr/>
          <a:lstStyle/>
          <a:p>
            <a:pPr>
              <a:defRPr/>
            </a:pPr>
            <a:fld id="{7ABC1E8E-7824-4530-85DC-79683AFA13FB}" type="slidenum">
              <a:rPr lang="en-US" smtClean="0"/>
              <a:pPr>
                <a:defRPr/>
              </a:pPr>
              <a:t>39</a:t>
            </a:fld>
            <a:endParaRPr lang="en-US"/>
          </a:p>
        </p:txBody>
      </p:sp>
      <p:pic>
        <p:nvPicPr>
          <p:cNvPr id="8" name="Picture 7" descr="distributions_opusdbonly.jpg"/>
          <p:cNvPicPr>
            <a:picLocks noChangeAspect="1"/>
          </p:cNvPicPr>
          <p:nvPr/>
        </p:nvPicPr>
        <p:blipFill>
          <a:blip r:embed="rId4" cstate="print">
            <a:clrChange>
              <a:clrFrom>
                <a:srgbClr val="FFFFFF"/>
              </a:clrFrom>
              <a:clrTo>
                <a:srgbClr val="FFFFFF">
                  <a:alpha val="0"/>
                </a:srgbClr>
              </a:clrTo>
            </a:clrChange>
          </a:blip>
          <a:stretch>
            <a:fillRect/>
          </a:stretch>
        </p:blipFill>
        <p:spPr>
          <a:xfrm>
            <a:off x="990600" y="269081"/>
            <a:ext cx="7839074" cy="3874294"/>
          </a:xfrm>
          <a:prstGeom prst="rect">
            <a:avLst/>
          </a:prstGeom>
        </p:spPr>
      </p:pic>
      <p:sp>
        <p:nvSpPr>
          <p:cNvPr id="9" name="Title 5"/>
          <p:cNvSpPr txBox="1">
            <a:spLocks/>
          </p:cNvSpPr>
          <p:nvPr/>
        </p:nvSpPr>
        <p:spPr bwMode="auto">
          <a:xfrm>
            <a:off x="0" y="609600"/>
            <a:ext cx="1295400" cy="594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US" dirty="0" smtClean="0">
              <a:latin typeface="+mj-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dirty="0" smtClean="0">
              <a:latin typeface="+mj-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chemeClr val="tx1"/>
                </a:solidFill>
                <a:effectLst/>
                <a:uLnTx/>
                <a:uFillTx/>
                <a:latin typeface="+mj-lt"/>
                <a:ea typeface="+mj-ea"/>
                <a:cs typeface="+mj-cs"/>
              </a:rPr>
              <a:t/>
            </a:r>
            <a:br>
              <a:rPr kumimoji="0" lang="en-US" sz="1800" b="0" i="0" u="none" strike="noStrike" kern="1200" cap="none" spc="0" normalizeH="0" baseline="0" noProof="0" dirty="0" smtClean="0">
                <a:ln>
                  <a:noFill/>
                </a:ln>
                <a:solidFill>
                  <a:schemeClr val="tx1"/>
                </a:solidFill>
                <a:effectLst/>
                <a:uLnTx/>
                <a:uFillTx/>
                <a:latin typeface="+mj-lt"/>
                <a:ea typeface="+mj-ea"/>
                <a:cs typeface="+mj-cs"/>
              </a:rPr>
            </a:br>
            <a:r>
              <a:rPr kumimoji="0" lang="en-US" sz="1800" b="0" i="0" u="none" strike="noStrike" kern="1200" cap="none" spc="0" normalizeH="0" baseline="0" noProof="0" dirty="0" smtClean="0">
                <a:ln>
                  <a:noFill/>
                </a:ln>
                <a:solidFill>
                  <a:schemeClr val="tx1"/>
                </a:solidFill>
                <a:effectLst/>
                <a:uLnTx/>
                <a:uFillTx/>
                <a:latin typeface="+mj-lt"/>
                <a:ea typeface="+mj-ea"/>
                <a:cs typeface="+mj-cs"/>
              </a:rPr>
              <a:t/>
            </a:r>
            <a:br>
              <a:rPr kumimoji="0" lang="en-US" sz="1800" b="0" i="0" u="none" strike="noStrike" kern="1200" cap="none" spc="0" normalizeH="0" baseline="0" noProof="0" dirty="0" smtClean="0">
                <a:ln>
                  <a:noFill/>
                </a:ln>
                <a:solidFill>
                  <a:schemeClr val="tx1"/>
                </a:solidFill>
                <a:effectLst/>
                <a:uLnTx/>
                <a:uFillTx/>
                <a:latin typeface="+mj-lt"/>
                <a:ea typeface="+mj-ea"/>
                <a:cs typeface="+mj-cs"/>
              </a:rPr>
            </a:br>
            <a:r>
              <a:rPr kumimoji="0" lang="en-US" sz="1800" b="0" i="0" u="none" strike="noStrike" kern="1200" cap="none" spc="0" normalizeH="0" baseline="0" noProof="0" dirty="0" smtClean="0">
                <a:ln>
                  <a:noFill/>
                </a:ln>
                <a:solidFill>
                  <a:schemeClr val="tx1"/>
                </a:solidFill>
                <a:effectLst/>
                <a:uLnTx/>
                <a:uFillTx/>
                <a:latin typeface="+mj-lt"/>
                <a:ea typeface="+mj-ea"/>
                <a:cs typeface="+mj-cs"/>
              </a:rPr>
              <a:t/>
            </a:r>
            <a:br>
              <a:rPr kumimoji="0" lang="en-US" sz="1800" b="0" i="0" u="none" strike="noStrike" kern="1200" cap="none" spc="0" normalizeH="0" baseline="0" noProof="0" dirty="0" smtClean="0">
                <a:ln>
                  <a:noFill/>
                </a:ln>
                <a:solidFill>
                  <a:schemeClr val="tx1"/>
                </a:solidFill>
                <a:effectLst/>
                <a:uLnTx/>
                <a:uFillTx/>
                <a:latin typeface="+mj-lt"/>
                <a:ea typeface="+mj-ea"/>
                <a:cs typeface="+mj-cs"/>
              </a:rPr>
            </a:br>
            <a:r>
              <a:rPr kumimoji="0" lang="en-US" sz="1800" b="0" i="0" u="none" strike="noStrike" kern="1200" cap="none" spc="0" normalizeH="0" baseline="0" noProof="0" dirty="0" smtClean="0">
                <a:ln>
                  <a:noFill/>
                </a:ln>
                <a:solidFill>
                  <a:schemeClr val="tx1"/>
                </a:solidFill>
                <a:effectLst/>
                <a:uLnTx/>
                <a:uFillTx/>
                <a:latin typeface="+mj-lt"/>
                <a:ea typeface="+mj-ea"/>
                <a:cs typeface="+mj-cs"/>
              </a:rPr>
              <a:t/>
            </a:r>
            <a:br>
              <a:rPr kumimoji="0" lang="en-US" sz="1800" b="0" i="0" u="none" strike="noStrike" kern="1200" cap="none" spc="0" normalizeH="0" baseline="0" noProof="0" dirty="0" smtClean="0">
                <a:ln>
                  <a:noFill/>
                </a:ln>
                <a:solidFill>
                  <a:schemeClr val="tx1"/>
                </a:solidFill>
                <a:effectLst/>
                <a:uLnTx/>
                <a:uFillTx/>
                <a:latin typeface="+mj-lt"/>
                <a:ea typeface="+mj-ea"/>
                <a:cs typeface="+mj-cs"/>
              </a:rPr>
            </a:br>
            <a:r>
              <a:rPr kumimoji="0" lang="en-US" sz="1800" b="0" i="0" u="none" strike="noStrike" kern="1200" cap="none" spc="0" normalizeH="0" baseline="0" noProof="0" dirty="0" smtClean="0">
                <a:ln>
                  <a:noFill/>
                </a:ln>
                <a:solidFill>
                  <a:schemeClr val="tx1"/>
                </a:solidFill>
                <a:effectLst/>
                <a:uLnTx/>
                <a:uFillTx/>
                <a:latin typeface="+mj-lt"/>
                <a:ea typeface="+mj-ea"/>
                <a:cs typeface="+mj-cs"/>
              </a:rPr>
              <a:t/>
            </a:r>
            <a:br>
              <a:rPr kumimoji="0" lang="en-US" sz="1800" b="0" i="0" u="none" strike="noStrike" kern="1200" cap="none" spc="0" normalizeH="0" baseline="0" noProof="0" dirty="0" smtClean="0">
                <a:ln>
                  <a:noFill/>
                </a:ln>
                <a:solidFill>
                  <a:schemeClr val="tx1"/>
                </a:solidFill>
                <a:effectLst/>
                <a:uLnTx/>
                <a:uFillTx/>
                <a:latin typeface="+mj-lt"/>
                <a:ea typeface="+mj-ea"/>
                <a:cs typeface="+mj-cs"/>
              </a:rPr>
            </a:br>
            <a:r>
              <a:rPr kumimoji="0" lang="en-US" sz="1800" b="0" i="0" u="none" strike="noStrike" kern="1200" cap="none" spc="0" normalizeH="0" baseline="0" noProof="0" dirty="0" smtClean="0">
                <a:ln>
                  <a:noFill/>
                </a:ln>
                <a:solidFill>
                  <a:schemeClr val="tx1"/>
                </a:solidFill>
                <a:effectLst/>
                <a:uLnTx/>
                <a:uFillTx/>
                <a:latin typeface="+mj-lt"/>
                <a:ea typeface="+mj-ea"/>
                <a:cs typeface="+mj-cs"/>
              </a:rPr>
              <a:t/>
            </a:r>
            <a:br>
              <a:rPr kumimoji="0" lang="en-US" sz="1800" b="0" i="0" u="none" strike="noStrike" kern="1200" cap="none" spc="0" normalizeH="0" baseline="0" noProof="0" dirty="0" smtClean="0">
                <a:ln>
                  <a:noFill/>
                </a:ln>
                <a:solidFill>
                  <a:schemeClr val="tx1"/>
                </a:solidFill>
                <a:effectLst/>
                <a:uLnTx/>
                <a:uFillTx/>
                <a:latin typeface="+mj-lt"/>
                <a:ea typeface="+mj-ea"/>
                <a:cs typeface="+mj-cs"/>
              </a:rPr>
            </a:br>
            <a:r>
              <a:rPr kumimoji="0" lang="en-US" sz="1800" b="0" i="0" u="none" strike="noStrike" kern="1200" cap="none" spc="0" normalizeH="0" baseline="0" noProof="0" dirty="0" smtClean="0">
                <a:ln>
                  <a:noFill/>
                </a:ln>
                <a:solidFill>
                  <a:schemeClr val="tx1"/>
                </a:solidFill>
                <a:effectLst/>
                <a:uLnTx/>
                <a:uFillTx/>
                <a:latin typeface="+mj-lt"/>
                <a:ea typeface="+mj-ea"/>
                <a:cs typeface="+mj-cs"/>
              </a:rPr>
              <a:t/>
            </a:r>
            <a:br>
              <a:rPr kumimoji="0" lang="en-US" sz="1800" b="0" i="0" u="none" strike="noStrike" kern="1200" cap="none" spc="0" normalizeH="0" baseline="0" noProof="0" dirty="0" smtClean="0">
                <a:ln>
                  <a:noFill/>
                </a:ln>
                <a:solidFill>
                  <a:schemeClr val="tx1"/>
                </a:solidFill>
                <a:effectLst/>
                <a:uLnTx/>
                <a:uFillTx/>
                <a:latin typeface="+mj-lt"/>
                <a:ea typeface="+mj-ea"/>
                <a:cs typeface="+mj-cs"/>
              </a:rPr>
            </a:br>
            <a:r>
              <a:rPr kumimoji="0" lang="en-US" sz="1800" b="0" i="0" u="none" strike="noStrike" kern="1200" cap="none" spc="0" normalizeH="0" baseline="0" noProof="0" dirty="0" smtClean="0">
                <a:ln>
                  <a:noFill/>
                </a:ln>
                <a:solidFill>
                  <a:schemeClr val="tx1"/>
                </a:solidFill>
                <a:effectLst/>
                <a:uLnTx/>
                <a:uFillTx/>
                <a:latin typeface="+mj-lt"/>
                <a:ea typeface="+mj-ea"/>
                <a:cs typeface="+mj-cs"/>
              </a:rPr>
              <a:t>Overlay of</a:t>
            </a:r>
            <a:br>
              <a:rPr kumimoji="0" lang="en-US" sz="1800" b="0" i="0" u="none" strike="noStrike" kern="1200" cap="none" spc="0" normalizeH="0" baseline="0" noProof="0" dirty="0" smtClean="0">
                <a:ln>
                  <a:noFill/>
                </a:ln>
                <a:solidFill>
                  <a:schemeClr val="tx1"/>
                </a:solidFill>
                <a:effectLst/>
                <a:uLnTx/>
                <a:uFillTx/>
                <a:latin typeface="+mj-lt"/>
                <a:ea typeface="+mj-ea"/>
                <a:cs typeface="+mj-cs"/>
              </a:rPr>
            </a:br>
            <a:r>
              <a:rPr kumimoji="0" lang="en-US" sz="1800" b="0" i="0" u="none" strike="noStrike" kern="1200" cap="none" spc="0" normalizeH="0" baseline="0" noProof="0" dirty="0" smtClean="0">
                <a:ln>
                  <a:noFill/>
                </a:ln>
                <a:solidFill>
                  <a:schemeClr val="tx1"/>
                </a:solidFill>
                <a:effectLst/>
                <a:uLnTx/>
                <a:uFillTx/>
                <a:latin typeface="+mj-lt"/>
                <a:ea typeface="+mj-ea"/>
                <a:cs typeface="+mj-cs"/>
              </a:rPr>
              <a:t>OPUS-DB Points</a:t>
            </a:r>
            <a:br>
              <a:rPr kumimoji="0" lang="en-US" sz="1800" b="0" i="0" u="none" strike="noStrike" kern="1200" cap="none" spc="0" normalizeH="0" baseline="0" noProof="0" dirty="0" smtClean="0">
                <a:ln>
                  <a:noFill/>
                </a:ln>
                <a:solidFill>
                  <a:schemeClr val="tx1"/>
                </a:solidFill>
                <a:effectLst/>
                <a:uLnTx/>
                <a:uFillTx/>
                <a:latin typeface="+mj-lt"/>
                <a:ea typeface="+mj-ea"/>
                <a:cs typeface="+mj-cs"/>
              </a:rPr>
            </a:br>
            <a:r>
              <a:rPr kumimoji="0" lang="en-US" sz="1800" b="0" i="0" u="none" strike="noStrike" kern="1200" cap="none" spc="0" normalizeH="0" baseline="0" noProof="0" dirty="0" smtClean="0">
                <a:ln>
                  <a:noFill/>
                </a:ln>
                <a:solidFill>
                  <a:schemeClr val="tx1"/>
                </a:solidFill>
                <a:effectLst/>
                <a:uLnTx/>
                <a:uFillTx/>
                <a:latin typeface="+mj-lt"/>
                <a:ea typeface="+mj-ea"/>
                <a:cs typeface="+mj-cs"/>
              </a:rPr>
              <a:t/>
            </a:r>
            <a:br>
              <a:rPr kumimoji="0" lang="en-US" sz="1800" b="0" i="0" u="none" strike="noStrike" kern="1200" cap="none" spc="0" normalizeH="0" baseline="0" noProof="0" dirty="0" smtClean="0">
                <a:ln>
                  <a:noFill/>
                </a:ln>
                <a:solidFill>
                  <a:schemeClr val="tx1"/>
                </a:solidFill>
                <a:effectLst/>
                <a:uLnTx/>
                <a:uFillTx/>
                <a:latin typeface="+mj-lt"/>
                <a:ea typeface="+mj-ea"/>
                <a:cs typeface="+mj-cs"/>
              </a:rPr>
            </a:br>
            <a:endParaRPr kumimoji="0" lang="en-US" sz="18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8"/>
          <p:cNvPicPr>
            <a:picLocks noGrp="1"/>
          </p:cNvPicPr>
          <p:nvPr>
            <p:ph idx="4294967295"/>
          </p:nvPr>
        </p:nvPicPr>
        <p:blipFill>
          <a:blip r:embed="rId3" cstate="print"/>
          <a:srcRect/>
          <a:stretch>
            <a:fillRect/>
          </a:stretch>
        </p:blipFill>
        <p:spPr>
          <a:xfrm>
            <a:off x="563563" y="509588"/>
            <a:ext cx="8034337" cy="5743575"/>
          </a:xfrm>
        </p:spPr>
      </p:pic>
      <p:sp>
        <p:nvSpPr>
          <p:cNvPr id="6" name="Date Placeholder 5"/>
          <p:cNvSpPr>
            <a:spLocks noGrp="1"/>
          </p:cNvSpPr>
          <p:nvPr>
            <p:ph type="dt" sz="quarter" idx="10"/>
          </p:nvPr>
        </p:nvSpPr>
        <p:spPr>
          <a:xfrm>
            <a:off x="457200" y="6356350"/>
            <a:ext cx="2209800" cy="365125"/>
          </a:xfrm>
        </p:spPr>
        <p:txBody>
          <a:bodyPr/>
          <a:lstStyle/>
          <a:p>
            <a:pPr>
              <a:defRPr/>
            </a:pPr>
            <a:r>
              <a:rPr lang="en-US" smtClean="0"/>
              <a:t>The ACSM Annual Conference July 7-12, 2011</a:t>
            </a:r>
            <a:endParaRPr lang="en-US" dirty="0"/>
          </a:p>
        </p:txBody>
      </p:sp>
      <p:sp>
        <p:nvSpPr>
          <p:cNvPr id="7" name="Slide Number Placeholder 6"/>
          <p:cNvSpPr>
            <a:spLocks noGrp="1"/>
          </p:cNvSpPr>
          <p:nvPr>
            <p:ph type="sldNum" sz="quarter" idx="12"/>
          </p:nvPr>
        </p:nvSpPr>
        <p:spPr/>
        <p:txBody>
          <a:bodyPr/>
          <a:lstStyle/>
          <a:p>
            <a:pPr>
              <a:defRPr/>
            </a:pPr>
            <a:fld id="{953E1B7E-C3B8-4225-8BD5-856271E5DEE4}" type="slidenum">
              <a:rPr lang="en-US"/>
              <a:pPr>
                <a:defRPr/>
              </a:pPr>
              <a:t>4</a:t>
            </a:fld>
            <a:endParaRPr lang="en-US"/>
          </a:p>
        </p:txBody>
      </p:sp>
      <p:sp>
        <p:nvSpPr>
          <p:cNvPr id="8" name="Footer Placeholder 7"/>
          <p:cNvSpPr>
            <a:spLocks noGrp="1"/>
          </p:cNvSpPr>
          <p:nvPr>
            <p:ph type="ftr" sz="quarter" idx="11"/>
          </p:nvPr>
        </p:nvSpPr>
        <p:spPr/>
        <p:txBody>
          <a:bodyPr/>
          <a:lstStyle/>
          <a:p>
            <a:pPr>
              <a:defRPr/>
            </a:pPr>
            <a:r>
              <a:rPr lang="en-US" smtClean="0"/>
              <a:t>Surveying Calculations                          Improved Geoid Height Models</a:t>
            </a: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smtClean="0"/>
              <a:t>Conclusions</a:t>
            </a:r>
          </a:p>
        </p:txBody>
      </p:sp>
      <p:sp>
        <p:nvSpPr>
          <p:cNvPr id="44035" name="Content Placeholder 5"/>
          <p:cNvSpPr>
            <a:spLocks noGrp="1"/>
          </p:cNvSpPr>
          <p:nvPr>
            <p:ph idx="1"/>
          </p:nvPr>
        </p:nvSpPr>
        <p:spPr>
          <a:xfrm>
            <a:off x="457200" y="1447800"/>
            <a:ext cx="8229600" cy="4525963"/>
          </a:xfrm>
        </p:spPr>
        <p:txBody>
          <a:bodyPr/>
          <a:lstStyle/>
          <a:p>
            <a:r>
              <a:rPr lang="en-US" dirty="0" smtClean="0"/>
              <a:t>Big changes from USGG2003 to USGG2009</a:t>
            </a:r>
          </a:p>
          <a:p>
            <a:pPr lvl="1"/>
            <a:r>
              <a:rPr lang="en-US" dirty="0" smtClean="0"/>
              <a:t>Changes in reference model &amp; rejection criteria</a:t>
            </a:r>
          </a:p>
          <a:p>
            <a:r>
              <a:rPr lang="en-US" dirty="0" smtClean="0"/>
              <a:t>Rejections will significantly drop in USGG2012 by incorporating 3”-5’ RTM</a:t>
            </a:r>
          </a:p>
          <a:p>
            <a:r>
              <a:rPr lang="en-US" dirty="0" smtClean="0"/>
              <a:t>More changes from GEOID03 to GEOID09</a:t>
            </a:r>
          </a:p>
          <a:p>
            <a:pPr lvl="1"/>
            <a:r>
              <a:rPr lang="en-US" dirty="0" smtClean="0"/>
              <a:t>Mostly from NA 2007 (changes in ellipsoid height)</a:t>
            </a:r>
          </a:p>
          <a:p>
            <a:pPr lvl="1"/>
            <a:r>
              <a:rPr lang="en-US" dirty="0" smtClean="0"/>
              <a:t>Changes in Louisiana are from HT MOD survey changes to GPS-derived orthometric heights</a:t>
            </a:r>
          </a:p>
          <a:p>
            <a:r>
              <a:rPr lang="en-US" dirty="0" smtClean="0"/>
              <a:t>NA 2011 will necessitate  making GEOID12</a:t>
            </a:r>
          </a:p>
        </p:txBody>
      </p:sp>
      <p:sp>
        <p:nvSpPr>
          <p:cNvPr id="3" name="Date Placeholder 2"/>
          <p:cNvSpPr>
            <a:spLocks noGrp="1"/>
          </p:cNvSpPr>
          <p:nvPr>
            <p:ph type="dt" sz="quarter" idx="10"/>
          </p:nvPr>
        </p:nvSpPr>
        <p:spPr/>
        <p:txBody>
          <a:bodyPr/>
          <a:lstStyle/>
          <a:p>
            <a:pPr>
              <a:defRPr/>
            </a:pPr>
            <a:r>
              <a:rPr lang="en-US" smtClean="0"/>
              <a:t>The ACSM Annual Conference July 7-12, 2011</a:t>
            </a:r>
            <a:endParaRPr lang="en-US" dirty="0"/>
          </a:p>
        </p:txBody>
      </p:sp>
      <p:sp>
        <p:nvSpPr>
          <p:cNvPr id="4" name="Footer Placeholder 3"/>
          <p:cNvSpPr>
            <a:spLocks noGrp="1"/>
          </p:cNvSpPr>
          <p:nvPr>
            <p:ph type="ftr" sz="quarter" idx="11"/>
          </p:nvPr>
        </p:nvSpPr>
        <p:spPr/>
        <p:txBody>
          <a:bodyPr/>
          <a:lstStyle/>
          <a:p>
            <a:pPr>
              <a:defRPr/>
            </a:pPr>
            <a:r>
              <a:rPr lang="en-US" smtClean="0"/>
              <a:t>Surveying Calculations                          Improved Geoid Height Models</a:t>
            </a:r>
            <a:endParaRPr lang="en-US"/>
          </a:p>
        </p:txBody>
      </p:sp>
      <p:sp>
        <p:nvSpPr>
          <p:cNvPr id="5" name="Slide Number Placeholder 4"/>
          <p:cNvSpPr>
            <a:spLocks noGrp="1"/>
          </p:cNvSpPr>
          <p:nvPr>
            <p:ph type="sldNum" sz="quarter" idx="12"/>
          </p:nvPr>
        </p:nvSpPr>
        <p:spPr/>
        <p:txBody>
          <a:bodyPr/>
          <a:lstStyle/>
          <a:p>
            <a:pPr>
              <a:defRPr/>
            </a:pPr>
            <a:fld id="{EBF8825C-5194-4C23-8328-BA8B905A2F20}" type="slidenum">
              <a:rPr lang="en-US"/>
              <a:pPr>
                <a:defRPr/>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mtClean="0"/>
              <a:t>Conclusions (cont.)</a:t>
            </a:r>
          </a:p>
        </p:txBody>
      </p:sp>
      <p:sp>
        <p:nvSpPr>
          <p:cNvPr id="45059" name="Content Placeholder 2"/>
          <p:cNvSpPr>
            <a:spLocks noGrp="1"/>
          </p:cNvSpPr>
          <p:nvPr>
            <p:ph idx="1"/>
          </p:nvPr>
        </p:nvSpPr>
        <p:spPr>
          <a:xfrm>
            <a:off x="457200" y="1295400"/>
            <a:ext cx="8686800" cy="4525963"/>
          </a:xfrm>
        </p:spPr>
        <p:txBody>
          <a:bodyPr/>
          <a:lstStyle/>
          <a:p>
            <a:r>
              <a:rPr lang="en-US" dirty="0" smtClean="0"/>
              <a:t>OPUS-DB shows great promise for filling gaps</a:t>
            </a:r>
          </a:p>
          <a:p>
            <a:r>
              <a:rPr lang="en-US" dirty="0" smtClean="0"/>
              <a:t>BM’s can be targeted by State Advisers based on </a:t>
            </a:r>
            <a:r>
              <a:rPr lang="en-US" dirty="0" smtClean="0"/>
              <a:t>GPSBM </a:t>
            </a:r>
            <a:r>
              <a:rPr lang="en-US" dirty="0" smtClean="0"/>
              <a:t>coverage </a:t>
            </a:r>
            <a:r>
              <a:rPr lang="en-US" dirty="0" smtClean="0"/>
              <a:t>maps </a:t>
            </a:r>
            <a:r>
              <a:rPr lang="en-US" dirty="0" smtClean="0"/>
              <a:t>to provid</a:t>
            </a:r>
            <a:r>
              <a:rPr lang="en-US" dirty="0" smtClean="0"/>
              <a:t>e </a:t>
            </a:r>
            <a:r>
              <a:rPr lang="en-US" dirty="0" smtClean="0"/>
              <a:t>supplement</a:t>
            </a:r>
          </a:p>
          <a:p>
            <a:r>
              <a:rPr lang="en-US" dirty="0" smtClean="0"/>
              <a:t>Effects generally limited to 60 km but at dm-level </a:t>
            </a:r>
          </a:p>
          <a:p>
            <a:r>
              <a:rPr lang="en-US" dirty="0" smtClean="0"/>
              <a:t>Best results came from interspersing between existing relatively sparse coverage (e.g., Texas)</a:t>
            </a:r>
            <a:endParaRPr lang="en-US" dirty="0" smtClean="0"/>
          </a:p>
          <a:p>
            <a:r>
              <a:rPr lang="en-US" dirty="0" smtClean="0"/>
              <a:t>Cannot </a:t>
            </a:r>
            <a:r>
              <a:rPr lang="en-US" dirty="0" smtClean="0"/>
              <a:t>help in </a:t>
            </a:r>
            <a:r>
              <a:rPr lang="en-US" dirty="0" smtClean="0"/>
              <a:t>south LA or Houston-Galveston</a:t>
            </a:r>
            <a:endParaRPr lang="en-US" dirty="0" smtClean="0"/>
          </a:p>
          <a:p>
            <a:pPr lvl="1"/>
            <a:r>
              <a:rPr lang="en-US" dirty="0" smtClean="0"/>
              <a:t>OPUS-DB puts GPS on previously unoccupied leveling</a:t>
            </a:r>
          </a:p>
          <a:p>
            <a:pPr lvl="1"/>
            <a:r>
              <a:rPr lang="en-US" dirty="0" smtClean="0"/>
              <a:t>It cannot help make GPS-derived leveling </a:t>
            </a:r>
            <a:r>
              <a:rPr lang="en-US" dirty="0" smtClean="0"/>
              <a:t>better</a:t>
            </a:r>
          </a:p>
        </p:txBody>
      </p:sp>
      <p:sp>
        <p:nvSpPr>
          <p:cNvPr id="4" name="Date Placeholder 3"/>
          <p:cNvSpPr>
            <a:spLocks noGrp="1"/>
          </p:cNvSpPr>
          <p:nvPr>
            <p:ph type="dt" sz="quarter" idx="10"/>
          </p:nvPr>
        </p:nvSpPr>
        <p:spPr/>
        <p:txBody>
          <a:bodyPr/>
          <a:lstStyle/>
          <a:p>
            <a:pPr>
              <a:defRPr/>
            </a:pPr>
            <a:r>
              <a:rPr lang="en-US" smtClean="0"/>
              <a:t>The ACSM Annual Conference July 7-12, 2011</a:t>
            </a:r>
            <a:endParaRPr lang="en-US"/>
          </a:p>
        </p:txBody>
      </p:sp>
      <p:sp>
        <p:nvSpPr>
          <p:cNvPr id="5" name="Footer Placeholder 4"/>
          <p:cNvSpPr>
            <a:spLocks noGrp="1"/>
          </p:cNvSpPr>
          <p:nvPr>
            <p:ph type="ftr" sz="quarter" idx="11"/>
          </p:nvPr>
        </p:nvSpPr>
        <p:spPr/>
        <p:txBody>
          <a:bodyPr/>
          <a:lstStyle/>
          <a:p>
            <a:pPr>
              <a:defRPr/>
            </a:pPr>
            <a:r>
              <a:rPr lang="en-US" smtClean="0"/>
              <a:t>Surveying Calculations                          Improved Geoid Height Models</a:t>
            </a:r>
            <a:endParaRPr lang="en-US"/>
          </a:p>
        </p:txBody>
      </p:sp>
      <p:sp>
        <p:nvSpPr>
          <p:cNvPr id="6" name="Slide Number Placeholder 5"/>
          <p:cNvSpPr>
            <a:spLocks noGrp="1"/>
          </p:cNvSpPr>
          <p:nvPr>
            <p:ph type="sldNum" sz="quarter" idx="12"/>
          </p:nvPr>
        </p:nvSpPr>
        <p:spPr/>
        <p:txBody>
          <a:bodyPr/>
          <a:lstStyle/>
          <a:p>
            <a:pPr>
              <a:defRPr/>
            </a:pPr>
            <a:fld id="{C7E3C971-74E9-45BE-9010-6B7A8655EECC}" type="slidenum">
              <a:rPr lang="en-US" smtClean="0"/>
              <a:pPr>
                <a:defRPr/>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defRPr/>
            </a:pPr>
            <a:r>
              <a:rPr lang="en-US" dirty="0" smtClean="0"/>
              <a:t>QUESTIONS?</a:t>
            </a:r>
            <a:endParaRPr lang="en-US" dirty="0"/>
          </a:p>
        </p:txBody>
      </p:sp>
      <p:sp>
        <p:nvSpPr>
          <p:cNvPr id="8" name="Text Placeholder 7"/>
          <p:cNvSpPr>
            <a:spLocks noGrp="1"/>
          </p:cNvSpPr>
          <p:nvPr>
            <p:ph type="body" idx="1"/>
          </p:nvPr>
        </p:nvSpPr>
        <p:spPr/>
        <p:txBody>
          <a:bodyPr/>
          <a:lstStyle/>
          <a:p>
            <a:pPr>
              <a:defRPr/>
            </a:pPr>
            <a:endParaRPr lang="en-US"/>
          </a:p>
        </p:txBody>
      </p:sp>
      <p:sp>
        <p:nvSpPr>
          <p:cNvPr id="4" name="Date Placeholder 3"/>
          <p:cNvSpPr>
            <a:spLocks noGrp="1"/>
          </p:cNvSpPr>
          <p:nvPr>
            <p:ph type="dt" sz="quarter" idx="10"/>
          </p:nvPr>
        </p:nvSpPr>
        <p:spPr/>
        <p:txBody>
          <a:bodyPr/>
          <a:lstStyle/>
          <a:p>
            <a:pPr>
              <a:defRPr/>
            </a:pPr>
            <a:r>
              <a:rPr lang="en-US" smtClean="0"/>
              <a:t>The ACSM Annual Conference July 7-12, 2011</a:t>
            </a:r>
            <a:endParaRPr lang="en-US"/>
          </a:p>
        </p:txBody>
      </p:sp>
      <p:sp>
        <p:nvSpPr>
          <p:cNvPr id="5" name="Footer Placeholder 4"/>
          <p:cNvSpPr>
            <a:spLocks noGrp="1"/>
          </p:cNvSpPr>
          <p:nvPr>
            <p:ph type="ftr" sz="quarter" idx="11"/>
          </p:nvPr>
        </p:nvSpPr>
        <p:spPr/>
        <p:txBody>
          <a:bodyPr/>
          <a:lstStyle/>
          <a:p>
            <a:pPr>
              <a:defRPr/>
            </a:pPr>
            <a:r>
              <a:rPr lang="en-US" smtClean="0"/>
              <a:t>Surveying Calculations                          Improved Geoid Height Models</a:t>
            </a:r>
            <a:endParaRPr lang="en-US"/>
          </a:p>
        </p:txBody>
      </p:sp>
      <p:sp>
        <p:nvSpPr>
          <p:cNvPr id="6" name="Slide Number Placeholder 5"/>
          <p:cNvSpPr>
            <a:spLocks noGrp="1"/>
          </p:cNvSpPr>
          <p:nvPr>
            <p:ph type="sldNum" sz="quarter" idx="12"/>
          </p:nvPr>
        </p:nvSpPr>
        <p:spPr/>
        <p:txBody>
          <a:bodyPr/>
          <a:lstStyle/>
          <a:p>
            <a:pPr>
              <a:defRPr/>
            </a:pPr>
            <a:fld id="{AE974707-4888-4AEF-9B4C-188CDC9F1F78}" type="slidenum">
              <a:rPr lang="en-US" smtClean="0"/>
              <a:pPr>
                <a:defRPr/>
              </a:pPr>
              <a:t>42</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oter Placeholder 2"/>
          <p:cNvSpPr>
            <a:spLocks noGrp="1"/>
          </p:cNvSpPr>
          <p:nvPr>
            <p:ph type="ftr" sz="quarter" idx="11"/>
          </p:nvPr>
        </p:nvSpPr>
        <p:spPr bwMode="auto">
          <a:ln>
            <a:miter lim="800000"/>
            <a:headEnd/>
            <a:tailEnd/>
          </a:ln>
        </p:spPr>
        <p:txBody>
          <a:bodyPr/>
          <a:lstStyle/>
          <a:p>
            <a:pPr>
              <a:defRPr/>
            </a:pPr>
            <a:r>
              <a:rPr lang="en-US" smtClean="0"/>
              <a:t>Surveying Calculations                          Improved Geoid Height Models</a:t>
            </a:r>
            <a:endParaRPr lang="en-US"/>
          </a:p>
        </p:txBody>
      </p:sp>
      <p:sp>
        <p:nvSpPr>
          <p:cNvPr id="5" name="Slide Number Placeholder 3"/>
          <p:cNvSpPr>
            <a:spLocks noGrp="1"/>
          </p:cNvSpPr>
          <p:nvPr>
            <p:ph type="sldNum" sz="quarter" idx="12"/>
          </p:nvPr>
        </p:nvSpPr>
        <p:spPr/>
        <p:txBody>
          <a:bodyPr/>
          <a:lstStyle/>
          <a:p>
            <a:pPr>
              <a:defRPr/>
            </a:pPr>
            <a:fld id="{B5196256-69C6-4D5B-B817-48C977EC297E}" type="slidenum">
              <a:rPr lang="en-US"/>
              <a:pPr>
                <a:defRPr/>
              </a:pPr>
              <a:t>5</a:t>
            </a:fld>
            <a:endParaRPr lang="en-US"/>
          </a:p>
        </p:txBody>
      </p:sp>
      <p:pic>
        <p:nvPicPr>
          <p:cNvPr id="8196" name="Picture 5" descr="nsd"/>
          <p:cNvPicPr>
            <a:picLocks noChangeAspect="1" noChangeArrowheads="1"/>
          </p:cNvPicPr>
          <p:nvPr/>
        </p:nvPicPr>
        <p:blipFill>
          <a:blip r:embed="rId3" cstate="print"/>
          <a:srcRect/>
          <a:stretch>
            <a:fillRect/>
          </a:stretch>
        </p:blipFill>
        <p:spPr bwMode="auto">
          <a:xfrm>
            <a:off x="0" y="481013"/>
            <a:ext cx="9144000" cy="6329362"/>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r>
              <a:rPr lang="en-US" smtClean="0"/>
              <a:t>The ACSM Annual Conference July 7-12, 2011</a:t>
            </a:r>
            <a:endParaRPr 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8"/>
          <p:cNvSpPr>
            <a:spLocks noGrp="1"/>
          </p:cNvSpPr>
          <p:nvPr>
            <p:ph type="title"/>
          </p:nvPr>
        </p:nvSpPr>
        <p:spPr>
          <a:xfrm>
            <a:off x="0" y="274638"/>
            <a:ext cx="9144000" cy="1143000"/>
          </a:xfrm>
        </p:spPr>
        <p:txBody>
          <a:bodyPr/>
          <a:lstStyle/>
          <a:p>
            <a:pPr eaLnBrk="1" hangingPunct="1"/>
            <a:r>
              <a:rPr lang="en-US" sz="4000" smtClean="0"/>
              <a:t>Residual gravity data for CONUS</a:t>
            </a:r>
          </a:p>
        </p:txBody>
      </p:sp>
      <p:sp>
        <p:nvSpPr>
          <p:cNvPr id="9219"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alibri" pitchFamily="34" charset="0"/>
            </a:endParaRPr>
          </a:p>
        </p:txBody>
      </p:sp>
      <p:grpSp>
        <p:nvGrpSpPr>
          <p:cNvPr id="9220" name="Group 1"/>
          <p:cNvGrpSpPr>
            <a:grpSpLocks noChangeAspect="1"/>
          </p:cNvGrpSpPr>
          <p:nvPr/>
        </p:nvGrpSpPr>
        <p:grpSpPr bwMode="auto">
          <a:xfrm>
            <a:off x="576263" y="1143000"/>
            <a:ext cx="7954962" cy="5264150"/>
            <a:chOff x="0" y="0"/>
            <a:chExt cx="9585" cy="5790"/>
          </a:xfrm>
        </p:grpSpPr>
        <p:sp>
          <p:nvSpPr>
            <p:cNvPr id="9224" name="AutoShape 3"/>
            <p:cNvSpPr>
              <a:spLocks noChangeAspect="1" noChangeArrowheads="1" noTextEdit="1"/>
            </p:cNvSpPr>
            <p:nvPr/>
          </p:nvSpPr>
          <p:spPr bwMode="auto">
            <a:xfrm>
              <a:off x="0" y="0"/>
              <a:ext cx="9585" cy="5790"/>
            </a:xfrm>
            <a:prstGeom prst="rect">
              <a:avLst/>
            </a:prstGeom>
            <a:noFill/>
            <a:ln w="9525">
              <a:noFill/>
              <a:miter lim="800000"/>
              <a:headEnd/>
              <a:tailEnd/>
            </a:ln>
          </p:spPr>
          <p:txBody>
            <a:bodyPr/>
            <a:lstStyle/>
            <a:p>
              <a:endParaRPr lang="en-US"/>
            </a:p>
          </p:txBody>
        </p:sp>
        <p:pic>
          <p:nvPicPr>
            <p:cNvPr id="9225" name="Picture 2"/>
            <p:cNvPicPr>
              <a:picLocks noChangeAspect="1" noChangeArrowheads="1"/>
            </p:cNvPicPr>
            <p:nvPr/>
          </p:nvPicPr>
          <p:blipFill>
            <a:blip r:embed="rId3" cstate="print"/>
            <a:srcRect/>
            <a:stretch>
              <a:fillRect/>
            </a:stretch>
          </p:blipFill>
          <p:spPr bwMode="auto">
            <a:xfrm>
              <a:off x="0" y="0"/>
              <a:ext cx="9597" cy="5802"/>
            </a:xfrm>
            <a:prstGeom prst="rect">
              <a:avLst/>
            </a:prstGeom>
            <a:noFill/>
            <a:ln w="9525">
              <a:noFill/>
              <a:miter lim="800000"/>
              <a:headEnd/>
              <a:tailEnd/>
            </a:ln>
          </p:spPr>
        </p:pic>
      </p:grpSp>
      <p:sp>
        <p:nvSpPr>
          <p:cNvPr id="11" name="Date Placeholder 10"/>
          <p:cNvSpPr>
            <a:spLocks noGrp="1"/>
          </p:cNvSpPr>
          <p:nvPr>
            <p:ph type="dt" sz="quarter" idx="10"/>
          </p:nvPr>
        </p:nvSpPr>
        <p:spPr/>
        <p:txBody>
          <a:bodyPr/>
          <a:lstStyle/>
          <a:p>
            <a:pPr>
              <a:defRPr/>
            </a:pPr>
            <a:r>
              <a:rPr lang="en-US" smtClean="0"/>
              <a:t>The ACSM Annual Conference July 7-12, 2011</a:t>
            </a:r>
            <a:endParaRPr lang="en-US"/>
          </a:p>
        </p:txBody>
      </p:sp>
      <p:sp>
        <p:nvSpPr>
          <p:cNvPr id="12" name="Slide Number Placeholder 11"/>
          <p:cNvSpPr>
            <a:spLocks noGrp="1"/>
          </p:cNvSpPr>
          <p:nvPr>
            <p:ph type="sldNum" sz="quarter" idx="12"/>
          </p:nvPr>
        </p:nvSpPr>
        <p:spPr/>
        <p:txBody>
          <a:bodyPr/>
          <a:lstStyle/>
          <a:p>
            <a:pPr>
              <a:defRPr/>
            </a:pPr>
            <a:fld id="{A448E75E-DB9A-4CE9-AF31-D461845D9E13}" type="slidenum">
              <a:rPr lang="en-US"/>
              <a:pPr>
                <a:defRPr/>
              </a:pPr>
              <a:t>6</a:t>
            </a:fld>
            <a:endParaRPr lang="en-US"/>
          </a:p>
        </p:txBody>
      </p:sp>
      <p:sp>
        <p:nvSpPr>
          <p:cNvPr id="13" name="Footer Placeholder 12"/>
          <p:cNvSpPr>
            <a:spLocks noGrp="1"/>
          </p:cNvSpPr>
          <p:nvPr>
            <p:ph type="ftr" sz="quarter" idx="11"/>
          </p:nvPr>
        </p:nvSpPr>
        <p:spPr/>
        <p:txBody>
          <a:bodyPr/>
          <a:lstStyle/>
          <a:p>
            <a:pPr>
              <a:defRPr/>
            </a:pPr>
            <a:r>
              <a:rPr lang="en-US" smtClean="0"/>
              <a:t>Surveying Calculations                          Improved Geoid Height Models</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fontScale="90000"/>
          </a:bodyPr>
          <a:lstStyle/>
          <a:p>
            <a:pPr eaLnBrk="1" fontAlgn="auto" hangingPunct="1">
              <a:spcAft>
                <a:spcPts val="0"/>
              </a:spcAft>
              <a:defRPr/>
            </a:pPr>
            <a:r>
              <a:rPr lang="en-US" dirty="0" smtClean="0"/>
              <a:t>Long wavelength (deg 2-120) gravity errors</a:t>
            </a:r>
          </a:p>
        </p:txBody>
      </p:sp>
      <p:pic>
        <p:nvPicPr>
          <p:cNvPr id="10243" name="Picture 2"/>
          <p:cNvPicPr>
            <a:picLocks noChangeAspect="1" noChangeArrowheads="1"/>
          </p:cNvPicPr>
          <p:nvPr/>
        </p:nvPicPr>
        <p:blipFill>
          <a:blip r:embed="rId3" cstate="print"/>
          <a:srcRect/>
          <a:stretch>
            <a:fillRect/>
          </a:stretch>
        </p:blipFill>
        <p:spPr bwMode="auto">
          <a:xfrm>
            <a:off x="579438" y="1143000"/>
            <a:ext cx="7954962" cy="5086350"/>
          </a:xfrm>
          <a:prstGeom prst="rect">
            <a:avLst/>
          </a:prstGeom>
          <a:noFill/>
          <a:ln w="9525">
            <a:noFill/>
            <a:miter lim="800000"/>
            <a:headEnd/>
            <a:tailEnd/>
          </a:ln>
        </p:spPr>
      </p:pic>
      <p:sp>
        <p:nvSpPr>
          <p:cNvPr id="7" name="Date Placeholder 6"/>
          <p:cNvSpPr>
            <a:spLocks noGrp="1"/>
          </p:cNvSpPr>
          <p:nvPr>
            <p:ph type="dt" sz="quarter" idx="10"/>
          </p:nvPr>
        </p:nvSpPr>
        <p:spPr/>
        <p:txBody>
          <a:bodyPr/>
          <a:lstStyle/>
          <a:p>
            <a:pPr>
              <a:defRPr/>
            </a:pPr>
            <a:r>
              <a:rPr lang="en-US" smtClean="0"/>
              <a:t>The ACSM Annual Conference July 7-12, 2011</a:t>
            </a:r>
            <a:endParaRPr lang="en-US"/>
          </a:p>
        </p:txBody>
      </p:sp>
      <p:sp>
        <p:nvSpPr>
          <p:cNvPr id="8" name="Slide Number Placeholder 7"/>
          <p:cNvSpPr>
            <a:spLocks noGrp="1"/>
          </p:cNvSpPr>
          <p:nvPr>
            <p:ph type="sldNum" sz="quarter" idx="12"/>
          </p:nvPr>
        </p:nvSpPr>
        <p:spPr/>
        <p:txBody>
          <a:bodyPr/>
          <a:lstStyle/>
          <a:p>
            <a:pPr>
              <a:defRPr/>
            </a:pPr>
            <a:fld id="{ACF2D19A-CADC-40E9-90BA-763BEFE72277}" type="slidenum">
              <a:rPr lang="en-US"/>
              <a:pPr>
                <a:defRPr/>
              </a:pPr>
              <a:t>7</a:t>
            </a:fld>
            <a:endParaRPr lang="en-US"/>
          </a:p>
        </p:txBody>
      </p:sp>
      <p:sp>
        <p:nvSpPr>
          <p:cNvPr id="9" name="Footer Placeholder 8"/>
          <p:cNvSpPr>
            <a:spLocks noGrp="1"/>
          </p:cNvSpPr>
          <p:nvPr>
            <p:ph type="ftr" sz="quarter" idx="11"/>
          </p:nvPr>
        </p:nvSpPr>
        <p:spPr/>
        <p:txBody>
          <a:bodyPr/>
          <a:lstStyle/>
          <a:p>
            <a:pPr>
              <a:defRPr/>
            </a:pPr>
            <a:r>
              <a:rPr lang="en-US" smtClean="0"/>
              <a:t>Surveying Calculations                          Improved Geoid Height Models</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fontScale="90000"/>
          </a:bodyPr>
          <a:lstStyle/>
          <a:p>
            <a:pPr eaLnBrk="1" fontAlgn="auto" hangingPunct="1">
              <a:spcAft>
                <a:spcPts val="0"/>
              </a:spcAft>
              <a:defRPr/>
            </a:pPr>
            <a:r>
              <a:rPr lang="en-US" dirty="0" smtClean="0"/>
              <a:t>Long wavelength (deg 2-120) geoid errors</a:t>
            </a:r>
          </a:p>
        </p:txBody>
      </p:sp>
      <p:pic>
        <p:nvPicPr>
          <p:cNvPr id="11267" name="Picture 2"/>
          <p:cNvPicPr>
            <a:picLocks noChangeAspect="1" noChangeArrowheads="1"/>
          </p:cNvPicPr>
          <p:nvPr/>
        </p:nvPicPr>
        <p:blipFill>
          <a:blip r:embed="rId3" cstate="print"/>
          <a:srcRect/>
          <a:stretch>
            <a:fillRect/>
          </a:stretch>
        </p:blipFill>
        <p:spPr bwMode="auto">
          <a:xfrm>
            <a:off x="579438" y="1219200"/>
            <a:ext cx="7954962" cy="5045075"/>
          </a:xfrm>
          <a:prstGeom prst="rect">
            <a:avLst/>
          </a:prstGeom>
          <a:noFill/>
          <a:ln w="9525">
            <a:noFill/>
            <a:miter lim="800000"/>
            <a:headEnd/>
            <a:tailEnd/>
          </a:ln>
        </p:spPr>
      </p:pic>
      <p:sp>
        <p:nvSpPr>
          <p:cNvPr id="7" name="Date Placeholder 6"/>
          <p:cNvSpPr>
            <a:spLocks noGrp="1"/>
          </p:cNvSpPr>
          <p:nvPr>
            <p:ph type="dt" sz="quarter" idx="10"/>
          </p:nvPr>
        </p:nvSpPr>
        <p:spPr/>
        <p:txBody>
          <a:bodyPr/>
          <a:lstStyle/>
          <a:p>
            <a:pPr>
              <a:defRPr/>
            </a:pPr>
            <a:r>
              <a:rPr lang="en-US" smtClean="0"/>
              <a:t>The ACSM Annual Conference July 7-12, 2011</a:t>
            </a:r>
            <a:endParaRPr lang="en-US"/>
          </a:p>
        </p:txBody>
      </p:sp>
      <p:sp>
        <p:nvSpPr>
          <p:cNvPr id="8" name="Slide Number Placeholder 7"/>
          <p:cNvSpPr>
            <a:spLocks noGrp="1"/>
          </p:cNvSpPr>
          <p:nvPr>
            <p:ph type="sldNum" sz="quarter" idx="12"/>
          </p:nvPr>
        </p:nvSpPr>
        <p:spPr/>
        <p:txBody>
          <a:bodyPr/>
          <a:lstStyle/>
          <a:p>
            <a:pPr>
              <a:defRPr/>
            </a:pPr>
            <a:fld id="{6BD69B61-73DB-480C-9B62-066E35FC1472}" type="slidenum">
              <a:rPr lang="en-US"/>
              <a:pPr>
                <a:defRPr/>
              </a:pPr>
              <a:t>8</a:t>
            </a:fld>
            <a:endParaRPr lang="en-US"/>
          </a:p>
        </p:txBody>
      </p:sp>
      <p:sp>
        <p:nvSpPr>
          <p:cNvPr id="9" name="Footer Placeholder 8"/>
          <p:cNvSpPr>
            <a:spLocks noGrp="1"/>
          </p:cNvSpPr>
          <p:nvPr>
            <p:ph type="ftr" sz="quarter" idx="11"/>
          </p:nvPr>
        </p:nvSpPr>
        <p:spPr/>
        <p:txBody>
          <a:bodyPr/>
          <a:lstStyle/>
          <a:p>
            <a:pPr>
              <a:defRPr/>
            </a:pPr>
            <a:r>
              <a:rPr lang="en-US" smtClean="0"/>
              <a:t>Surveying Calculations                          Improved Geoid Height Models</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74638"/>
            <a:ext cx="9144000" cy="1143000"/>
          </a:xfrm>
        </p:spPr>
        <p:txBody>
          <a:bodyPr/>
          <a:lstStyle/>
          <a:p>
            <a:pPr eaLnBrk="1" hangingPunct="1"/>
            <a:r>
              <a:rPr lang="en-US" sz="4000" smtClean="0"/>
              <a:t>Internal Crossovers Between 1489 Surveys</a:t>
            </a:r>
          </a:p>
        </p:txBody>
      </p:sp>
      <p:pic>
        <p:nvPicPr>
          <p:cNvPr id="12291" name="Picture 9"/>
          <p:cNvPicPr>
            <a:picLocks noChangeAspect="1" noChangeArrowheads="1"/>
          </p:cNvPicPr>
          <p:nvPr/>
        </p:nvPicPr>
        <p:blipFill>
          <a:blip r:embed="rId3" cstate="print"/>
          <a:srcRect/>
          <a:stretch>
            <a:fillRect/>
          </a:stretch>
        </p:blipFill>
        <p:spPr bwMode="auto">
          <a:xfrm>
            <a:off x="576263" y="1298575"/>
            <a:ext cx="7954962" cy="4813300"/>
          </a:xfrm>
          <a:prstGeom prst="rect">
            <a:avLst/>
          </a:prstGeom>
          <a:noFill/>
          <a:ln w="9525">
            <a:noFill/>
            <a:miter lim="800000"/>
            <a:headEnd/>
            <a:tailEnd/>
          </a:ln>
        </p:spPr>
      </p:pic>
      <p:sp>
        <p:nvSpPr>
          <p:cNvPr id="8" name="Date Placeholder 7"/>
          <p:cNvSpPr>
            <a:spLocks noGrp="1"/>
          </p:cNvSpPr>
          <p:nvPr>
            <p:ph type="dt" sz="quarter" idx="10"/>
          </p:nvPr>
        </p:nvSpPr>
        <p:spPr/>
        <p:txBody>
          <a:bodyPr/>
          <a:lstStyle/>
          <a:p>
            <a:pPr>
              <a:defRPr/>
            </a:pPr>
            <a:r>
              <a:rPr lang="en-US" smtClean="0"/>
              <a:t>The ACSM Annual Conference July 7-12, 2011</a:t>
            </a:r>
            <a:endParaRPr lang="en-US"/>
          </a:p>
        </p:txBody>
      </p:sp>
      <p:sp>
        <p:nvSpPr>
          <p:cNvPr id="9" name="Slide Number Placeholder 8"/>
          <p:cNvSpPr>
            <a:spLocks noGrp="1"/>
          </p:cNvSpPr>
          <p:nvPr>
            <p:ph type="sldNum" sz="quarter" idx="12"/>
          </p:nvPr>
        </p:nvSpPr>
        <p:spPr/>
        <p:txBody>
          <a:bodyPr/>
          <a:lstStyle/>
          <a:p>
            <a:pPr>
              <a:defRPr/>
            </a:pPr>
            <a:fld id="{7C870CBD-298F-4965-98FA-AC14D3619D75}" type="slidenum">
              <a:rPr lang="en-US"/>
              <a:pPr>
                <a:defRPr/>
              </a:pPr>
              <a:t>9</a:t>
            </a:fld>
            <a:endParaRPr lang="en-US"/>
          </a:p>
        </p:txBody>
      </p:sp>
      <p:sp>
        <p:nvSpPr>
          <p:cNvPr id="10" name="Footer Placeholder 9"/>
          <p:cNvSpPr>
            <a:spLocks noGrp="1"/>
          </p:cNvSpPr>
          <p:nvPr>
            <p:ph type="ftr" sz="quarter" idx="11"/>
          </p:nvPr>
        </p:nvSpPr>
        <p:spPr/>
        <p:txBody>
          <a:bodyPr/>
          <a:lstStyle/>
          <a:p>
            <a:pPr>
              <a:defRPr/>
            </a:pPr>
            <a:r>
              <a:rPr lang="en-US" smtClean="0"/>
              <a:t>Surveying Calculations                          Improved Geoid Height Models</a:t>
            </a:r>
            <a:endParaRPr lang="en-US"/>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NGS NOA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NOAA</Template>
  <TotalTime>6724</TotalTime>
  <Words>3499</Words>
  <Application>Microsoft Office PowerPoint</Application>
  <PresentationFormat>On-screen Show (4:3)</PresentationFormat>
  <Paragraphs>520</Paragraphs>
  <Slides>42</Slides>
  <Notes>31</Notes>
  <HiddenSlides>1</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NGS NOAA</vt:lpstr>
      <vt:lpstr>Custom Design</vt:lpstr>
      <vt:lpstr>Improved Geoid Height Models from Supplemental Data on  Bench Marks </vt:lpstr>
      <vt:lpstr>OUTLINE</vt:lpstr>
      <vt:lpstr>General Review of Modeling</vt:lpstr>
      <vt:lpstr>Slide 4</vt:lpstr>
      <vt:lpstr>Slide 5</vt:lpstr>
      <vt:lpstr>Residual gravity data for CONUS</vt:lpstr>
      <vt:lpstr>Long wavelength (deg 2-120) gravity errors</vt:lpstr>
      <vt:lpstr>Long wavelength (deg 2-120) geoid errors</vt:lpstr>
      <vt:lpstr>Internal Crossovers Between 1489 Surveys</vt:lpstr>
      <vt:lpstr>External Crossovers Between 1489 Surveys</vt:lpstr>
      <vt:lpstr>244 Surveys with Significant Biases</vt:lpstr>
      <vt:lpstr>Slide 12</vt:lpstr>
      <vt:lpstr>Slide 13</vt:lpstr>
      <vt:lpstr>USGG2009 Summary</vt:lpstr>
      <vt:lpstr>Hybrid Geoids</vt:lpstr>
      <vt:lpstr>Slide 16</vt:lpstr>
      <vt:lpstr>Slide 17</vt:lpstr>
      <vt:lpstr>Slide 18</vt:lpstr>
      <vt:lpstr>Slide 19</vt:lpstr>
      <vt:lpstr>Slide 20</vt:lpstr>
      <vt:lpstr>LA differences result from use of GPS-derived orthometric heights</vt:lpstr>
      <vt:lpstr>GEOID09 Summary</vt:lpstr>
      <vt:lpstr>15 Minute Break</vt:lpstr>
      <vt:lpstr>OUTLINE</vt:lpstr>
      <vt:lpstr>USGG2012</vt:lpstr>
      <vt:lpstr>GRAV-D Processing Update</vt:lpstr>
      <vt:lpstr>GRAV-D Survey Plans</vt:lpstr>
      <vt:lpstr>Alaska FY11 </vt:lpstr>
      <vt:lpstr>California FY11-FY12</vt:lpstr>
      <vt:lpstr>FY10-13 Great Lakes Plan</vt:lpstr>
      <vt:lpstr>Alaska FY11 </vt:lpstr>
      <vt:lpstr>USGG2012 Summary</vt:lpstr>
      <vt:lpstr>GEOID12</vt:lpstr>
      <vt:lpstr>Discussion about NA 2011</vt:lpstr>
      <vt:lpstr>NGSIDB Versus OPUS-DB</vt:lpstr>
      <vt:lpstr>Leveled Bench Marks Occupied by GPS and stored in OPUS-DB</vt:lpstr>
      <vt:lpstr>Statistics of the 422 OPUS-DB Points</vt:lpstr>
      <vt:lpstr>Plot of GPSBM’s with 274 new OPUS-DB pts overlaid</vt:lpstr>
      <vt:lpstr>Change in Conversion Surface due to use of OPUS-DB           </vt:lpstr>
      <vt:lpstr>Conclusions</vt:lpstr>
      <vt:lpstr>Conclusions (cont.)</vt:lpstr>
      <vt:lpstr>QUESTIONS?</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Improvements to the  Geoid Models</dc:title>
  <dc:creator>Dan</dc:creator>
  <cp:lastModifiedBy>Dan</cp:lastModifiedBy>
  <cp:revision>291</cp:revision>
  <dcterms:created xsi:type="dcterms:W3CDTF">2011-05-25T13:52:30Z</dcterms:created>
  <dcterms:modified xsi:type="dcterms:W3CDTF">2011-07-01T19:46:45Z</dcterms:modified>
</cp:coreProperties>
</file>