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8"/>
  </p:notesMasterIdLst>
  <p:sldIdLst>
    <p:sldId id="256" r:id="rId3"/>
    <p:sldId id="257" r:id="rId4"/>
    <p:sldId id="270" r:id="rId5"/>
    <p:sldId id="271" r:id="rId6"/>
    <p:sldId id="272" r:id="rId7"/>
    <p:sldId id="273" r:id="rId8"/>
    <p:sldId id="274" r:id="rId9"/>
    <p:sldId id="275" r:id="rId10"/>
    <p:sldId id="268" r:id="rId11"/>
    <p:sldId id="262" r:id="rId12"/>
    <p:sldId id="263" r:id="rId13"/>
    <p:sldId id="264" r:id="rId14"/>
    <p:sldId id="265" r:id="rId15"/>
    <p:sldId id="266" r:id="rId16"/>
    <p:sldId id="267" r:id="rId17"/>
    <p:sldId id="269" r:id="rId18"/>
    <p:sldId id="259" r:id="rId19"/>
    <p:sldId id="260" r:id="rId20"/>
    <p:sldId id="276" r:id="rId21"/>
    <p:sldId id="261" r:id="rId22"/>
    <p:sldId id="280" r:id="rId23"/>
    <p:sldId id="281" r:id="rId24"/>
    <p:sldId id="277" r:id="rId25"/>
    <p:sldId id="278" r:id="rId26"/>
    <p:sldId id="279"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00" autoAdjust="0"/>
  </p:normalViewPr>
  <p:slideViewPr>
    <p:cSldViewPr>
      <p:cViewPr>
        <p:scale>
          <a:sx n="60" d="100"/>
          <a:sy n="60" d="100"/>
        </p:scale>
        <p:origin x="3006" y="9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diagrams/_rels/data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3.jpeg"/><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3.jpeg"/><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B953D3-B019-4CC7-8686-173D13B45704}"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en-US"/>
        </a:p>
      </dgm:t>
    </dgm:pt>
    <dgm:pt modelId="{E4BE79EF-8267-4515-8494-1EB6EF63E062}">
      <dgm:prSet custT="1"/>
      <dgm:spPr/>
      <dgm:t>
        <a:bodyPr/>
        <a:lstStyle/>
        <a:p>
          <a:pPr rtl="0"/>
          <a:r>
            <a:rPr lang="en-US" sz="1400" dirty="0">
              <a:solidFill>
                <a:schemeClr val="tx1"/>
              </a:solidFill>
            </a:rPr>
            <a:t>Legal and policy frameworks and issues related to authoritative data</a:t>
          </a:r>
          <a:endParaRPr lang="es-MX" sz="1400" dirty="0">
            <a:solidFill>
              <a:schemeClr val="tx1"/>
            </a:solidFill>
          </a:endParaRPr>
        </a:p>
      </dgm:t>
    </dgm:pt>
    <dgm:pt modelId="{E87D6BE3-EADE-4A5F-9DB0-3797E1FCEB8D}" type="parTrans" cxnId="{350AD0E4-ACA8-4C79-856D-9F8B068F96A0}">
      <dgm:prSet/>
      <dgm:spPr/>
      <dgm:t>
        <a:bodyPr/>
        <a:lstStyle/>
        <a:p>
          <a:endParaRPr lang="en-US"/>
        </a:p>
      </dgm:t>
    </dgm:pt>
    <dgm:pt modelId="{933BE997-88FE-4D2E-93FE-D46B7EDFFEE3}" type="sibTrans" cxnId="{350AD0E4-ACA8-4C79-856D-9F8B068F96A0}">
      <dgm:prSet/>
      <dgm:spPr/>
      <dgm:t>
        <a:bodyPr/>
        <a:lstStyle/>
        <a:p>
          <a:endParaRPr lang="en-US"/>
        </a:p>
      </dgm:t>
    </dgm:pt>
    <dgm:pt modelId="{0C11D539-BA6B-41CF-83D3-39CE25E57BBE}">
      <dgm:prSet custT="1"/>
      <dgm:spPr/>
      <dgm:t>
        <a:bodyPr/>
        <a:lstStyle/>
        <a:p>
          <a:pPr rtl="0"/>
          <a:r>
            <a:rPr lang="en-US" sz="1400" dirty="0">
              <a:solidFill>
                <a:schemeClr val="tx1"/>
              </a:solidFill>
            </a:rPr>
            <a:t>Adoption of standards and technical specifications</a:t>
          </a:r>
          <a:endParaRPr lang="es-MX" sz="1400" dirty="0">
            <a:solidFill>
              <a:schemeClr val="tx1"/>
            </a:solidFill>
          </a:endParaRPr>
        </a:p>
      </dgm:t>
    </dgm:pt>
    <dgm:pt modelId="{085D8B2E-94AC-4910-88CD-FF3641B30698}" type="parTrans" cxnId="{8B540192-8F85-4F08-8830-1F603B5E1342}">
      <dgm:prSet/>
      <dgm:spPr/>
      <dgm:t>
        <a:bodyPr/>
        <a:lstStyle/>
        <a:p>
          <a:endParaRPr lang="en-US"/>
        </a:p>
      </dgm:t>
    </dgm:pt>
    <dgm:pt modelId="{4A764063-835C-45E1-A789-556B3A56842C}" type="sibTrans" cxnId="{8B540192-8F85-4F08-8830-1F603B5E1342}">
      <dgm:prSet/>
      <dgm:spPr/>
      <dgm:t>
        <a:bodyPr/>
        <a:lstStyle/>
        <a:p>
          <a:endParaRPr lang="en-US"/>
        </a:p>
      </dgm:t>
    </dgm:pt>
    <dgm:pt modelId="{2BEFB219-90A5-44B2-8CB8-714EF55131A4}">
      <dgm:prSet custT="1"/>
      <dgm:spPr/>
      <dgm:t>
        <a:bodyPr/>
        <a:lstStyle/>
        <a:p>
          <a:pPr rtl="0"/>
          <a:r>
            <a:rPr lang="es-MX" sz="1400" dirty="0" err="1">
              <a:solidFill>
                <a:schemeClr val="tx1"/>
              </a:solidFill>
            </a:rPr>
            <a:t>Strengthening</a:t>
          </a:r>
          <a:r>
            <a:rPr lang="es-MX" sz="1400" dirty="0">
              <a:solidFill>
                <a:schemeClr val="tx1"/>
              </a:solidFill>
            </a:rPr>
            <a:t> global </a:t>
          </a:r>
          <a:r>
            <a:rPr lang="es-MX" sz="1400" dirty="0" err="1">
              <a:solidFill>
                <a:schemeClr val="tx1"/>
              </a:solidFill>
            </a:rPr>
            <a:t>geospatial</a:t>
          </a:r>
          <a:r>
            <a:rPr lang="es-MX" sz="1400" dirty="0">
              <a:solidFill>
                <a:schemeClr val="tx1"/>
              </a:solidFill>
            </a:rPr>
            <a:t> </a:t>
          </a:r>
          <a:r>
            <a:rPr lang="es-MX" sz="1400" dirty="0" err="1">
              <a:solidFill>
                <a:schemeClr val="tx1"/>
              </a:solidFill>
            </a:rPr>
            <a:t>information</a:t>
          </a:r>
          <a:r>
            <a:rPr lang="es-MX" sz="1400" dirty="0">
              <a:solidFill>
                <a:schemeClr val="tx1"/>
              </a:solidFill>
            </a:rPr>
            <a:t> </a:t>
          </a:r>
          <a:r>
            <a:rPr lang="es-MX" sz="1400" dirty="0" err="1">
              <a:solidFill>
                <a:schemeClr val="tx1"/>
              </a:solidFill>
            </a:rPr>
            <a:t>management</a:t>
          </a:r>
          <a:endParaRPr lang="es-MX" sz="1400" dirty="0">
            <a:solidFill>
              <a:schemeClr val="tx1"/>
            </a:solidFill>
          </a:endParaRPr>
        </a:p>
      </dgm:t>
    </dgm:pt>
    <dgm:pt modelId="{0EF75EC4-DD54-44EF-AB7B-CCA5FD5250A2}" type="parTrans" cxnId="{75F4CE30-C602-4A13-85A7-C5B8530D600E}">
      <dgm:prSet/>
      <dgm:spPr/>
      <dgm:t>
        <a:bodyPr/>
        <a:lstStyle/>
        <a:p>
          <a:endParaRPr lang="en-US"/>
        </a:p>
      </dgm:t>
    </dgm:pt>
    <dgm:pt modelId="{8D0A021D-B050-48C5-9724-01EA1FA03632}" type="sibTrans" cxnId="{75F4CE30-C602-4A13-85A7-C5B8530D600E}">
      <dgm:prSet/>
      <dgm:spPr/>
      <dgm:t>
        <a:bodyPr/>
        <a:lstStyle/>
        <a:p>
          <a:endParaRPr lang="en-US"/>
        </a:p>
      </dgm:t>
    </dgm:pt>
    <dgm:pt modelId="{76470D97-102E-43E9-B566-7747273C3293}">
      <dgm:prSet custT="1"/>
      <dgm:spPr/>
      <dgm:t>
        <a:bodyPr/>
        <a:lstStyle/>
        <a:p>
          <a:pPr rtl="0"/>
          <a:r>
            <a:rPr lang="es-MX" sz="1400" dirty="0" err="1">
              <a:solidFill>
                <a:schemeClr val="tx1"/>
              </a:solidFill>
            </a:rPr>
            <a:t>Contribution</a:t>
          </a:r>
          <a:r>
            <a:rPr lang="es-MX" sz="1400" dirty="0">
              <a:solidFill>
                <a:schemeClr val="tx1"/>
              </a:solidFill>
            </a:rPr>
            <a:t> of regional </a:t>
          </a:r>
          <a:r>
            <a:rPr lang="es-MX" sz="1400" dirty="0" err="1">
              <a:solidFill>
                <a:schemeClr val="tx1"/>
              </a:solidFill>
            </a:rPr>
            <a:t>committees</a:t>
          </a:r>
          <a:r>
            <a:rPr lang="es-MX" sz="1400" dirty="0">
              <a:solidFill>
                <a:schemeClr val="tx1"/>
              </a:solidFill>
            </a:rPr>
            <a:t>, </a:t>
          </a:r>
          <a:r>
            <a:rPr lang="es-MX" sz="1400" dirty="0" err="1">
              <a:solidFill>
                <a:schemeClr val="tx1"/>
              </a:solidFill>
            </a:rPr>
            <a:t>thematic</a:t>
          </a:r>
          <a:r>
            <a:rPr lang="es-MX" sz="1400" dirty="0">
              <a:solidFill>
                <a:schemeClr val="tx1"/>
              </a:solidFill>
            </a:rPr>
            <a:t> </a:t>
          </a:r>
          <a:r>
            <a:rPr lang="es-MX" sz="1400" dirty="0" err="1">
              <a:solidFill>
                <a:schemeClr val="tx1"/>
              </a:solidFill>
            </a:rPr>
            <a:t>groups</a:t>
          </a:r>
          <a:r>
            <a:rPr lang="es-MX" sz="1400" dirty="0">
              <a:solidFill>
                <a:schemeClr val="tx1"/>
              </a:solidFill>
            </a:rPr>
            <a:t> and </a:t>
          </a:r>
          <a:r>
            <a:rPr lang="es-MX" sz="1400" dirty="0" err="1">
              <a:solidFill>
                <a:schemeClr val="tx1"/>
              </a:solidFill>
            </a:rPr>
            <a:t>networks</a:t>
          </a:r>
          <a:endParaRPr lang="es-MX" sz="1400" dirty="0">
            <a:solidFill>
              <a:schemeClr val="tx1"/>
            </a:solidFill>
          </a:endParaRPr>
        </a:p>
      </dgm:t>
    </dgm:pt>
    <dgm:pt modelId="{01DD29C2-9005-44E2-AF59-152147A5691A}" type="parTrans" cxnId="{02334023-1312-47F7-BC56-0E99E1DDEA77}">
      <dgm:prSet/>
      <dgm:spPr/>
      <dgm:t>
        <a:bodyPr/>
        <a:lstStyle/>
        <a:p>
          <a:endParaRPr lang="en-US"/>
        </a:p>
      </dgm:t>
    </dgm:pt>
    <dgm:pt modelId="{DC2894C8-0143-41BF-9E33-8022C25E33ED}" type="sibTrans" cxnId="{02334023-1312-47F7-BC56-0E99E1DDEA77}">
      <dgm:prSet/>
      <dgm:spPr/>
      <dgm:t>
        <a:bodyPr/>
        <a:lstStyle/>
        <a:p>
          <a:endParaRPr lang="en-US"/>
        </a:p>
      </dgm:t>
    </dgm:pt>
    <dgm:pt modelId="{EBF6ECC9-542B-4A9F-8252-031B5C86551A}">
      <dgm:prSet custT="1"/>
      <dgm:spPr/>
      <dgm:t>
        <a:bodyPr/>
        <a:lstStyle/>
        <a:p>
          <a:pPr rtl="0"/>
          <a:r>
            <a:rPr lang="es-MX" sz="1400" dirty="0" err="1">
              <a:solidFill>
                <a:schemeClr val="tx1"/>
              </a:solidFill>
            </a:rPr>
            <a:t>Trends</a:t>
          </a:r>
          <a:r>
            <a:rPr lang="es-MX" sz="1400" dirty="0">
              <a:solidFill>
                <a:schemeClr val="tx1"/>
              </a:solidFill>
            </a:rPr>
            <a:t> in </a:t>
          </a:r>
          <a:r>
            <a:rPr lang="es-MX" sz="1400" dirty="0" err="1">
              <a:solidFill>
                <a:schemeClr val="tx1"/>
              </a:solidFill>
            </a:rPr>
            <a:t>national</a:t>
          </a:r>
          <a:r>
            <a:rPr lang="es-MX" sz="1400" dirty="0">
              <a:solidFill>
                <a:schemeClr val="tx1"/>
              </a:solidFill>
            </a:rPr>
            <a:t> </a:t>
          </a:r>
          <a:r>
            <a:rPr lang="es-MX" sz="1400" dirty="0" err="1">
              <a:solidFill>
                <a:schemeClr val="tx1"/>
              </a:solidFill>
            </a:rPr>
            <a:t>institutional</a:t>
          </a:r>
          <a:r>
            <a:rPr lang="es-MX" sz="1400" dirty="0">
              <a:solidFill>
                <a:schemeClr val="tx1"/>
              </a:solidFill>
            </a:rPr>
            <a:t> </a:t>
          </a:r>
          <a:r>
            <a:rPr lang="es-MX" sz="1400" dirty="0" err="1">
              <a:solidFill>
                <a:schemeClr val="tx1"/>
              </a:solidFill>
            </a:rPr>
            <a:t>arrangements</a:t>
          </a:r>
          <a:endParaRPr lang="es-MX" sz="1400" dirty="0">
            <a:solidFill>
              <a:schemeClr val="tx1"/>
            </a:solidFill>
          </a:endParaRPr>
        </a:p>
      </dgm:t>
    </dgm:pt>
    <dgm:pt modelId="{E771B6AF-2BB1-489C-BB77-7866CC416848}" type="parTrans" cxnId="{7A313E0B-13F9-47DC-BA7E-3242F5C76908}">
      <dgm:prSet/>
      <dgm:spPr/>
      <dgm:t>
        <a:bodyPr/>
        <a:lstStyle/>
        <a:p>
          <a:endParaRPr lang="en-US"/>
        </a:p>
      </dgm:t>
    </dgm:pt>
    <dgm:pt modelId="{BECDB1DD-264B-4F25-A62F-AE2B3246BC8C}" type="sibTrans" cxnId="{7A313E0B-13F9-47DC-BA7E-3242F5C76908}">
      <dgm:prSet/>
      <dgm:spPr/>
      <dgm:t>
        <a:bodyPr/>
        <a:lstStyle/>
        <a:p>
          <a:endParaRPr lang="en-US"/>
        </a:p>
      </dgm:t>
    </dgm:pt>
    <dgm:pt modelId="{F291B707-6932-481D-879E-FA8DD748E66B}">
      <dgm:prSet custT="1"/>
      <dgm:spPr/>
      <dgm:t>
        <a:bodyPr/>
        <a:lstStyle/>
        <a:p>
          <a:pPr rtl="0"/>
          <a:r>
            <a:rPr lang="es-MX" sz="1400" dirty="0" err="1">
              <a:solidFill>
                <a:schemeClr val="tx1"/>
              </a:solidFill>
            </a:rPr>
            <a:t>Strengthening</a:t>
          </a:r>
          <a:r>
            <a:rPr lang="es-MX" sz="1400" dirty="0">
              <a:solidFill>
                <a:schemeClr val="tx1"/>
              </a:solidFill>
            </a:rPr>
            <a:t> </a:t>
          </a:r>
          <a:r>
            <a:rPr lang="es-MX" sz="1400" dirty="0" err="1">
              <a:solidFill>
                <a:schemeClr val="tx1"/>
              </a:solidFill>
            </a:rPr>
            <a:t>collaboration</a:t>
          </a:r>
          <a:r>
            <a:rPr lang="es-MX" sz="1400" dirty="0">
              <a:solidFill>
                <a:schemeClr val="tx1"/>
              </a:solidFill>
            </a:rPr>
            <a:t> </a:t>
          </a:r>
          <a:r>
            <a:rPr lang="es-MX" sz="1400" dirty="0" err="1">
              <a:solidFill>
                <a:schemeClr val="tx1"/>
              </a:solidFill>
            </a:rPr>
            <a:t>with</a:t>
          </a:r>
          <a:r>
            <a:rPr lang="es-MX" sz="1400" dirty="0">
              <a:solidFill>
                <a:schemeClr val="tx1"/>
              </a:solidFill>
            </a:rPr>
            <a:t> UNGEGN</a:t>
          </a:r>
        </a:p>
      </dgm:t>
    </dgm:pt>
    <dgm:pt modelId="{A9955DF8-C7C1-43A3-A25A-0AE0FE093260}" type="parTrans" cxnId="{28D52F73-1899-4D03-97CC-C1D746B611D8}">
      <dgm:prSet/>
      <dgm:spPr/>
      <dgm:t>
        <a:bodyPr/>
        <a:lstStyle/>
        <a:p>
          <a:endParaRPr lang="en-US"/>
        </a:p>
      </dgm:t>
    </dgm:pt>
    <dgm:pt modelId="{B10BCA09-D468-48C9-96D2-AC3A126BEF8C}" type="sibTrans" cxnId="{28D52F73-1899-4D03-97CC-C1D746B611D8}">
      <dgm:prSet/>
      <dgm:spPr/>
      <dgm:t>
        <a:bodyPr/>
        <a:lstStyle/>
        <a:p>
          <a:endParaRPr lang="en-US"/>
        </a:p>
      </dgm:t>
    </dgm:pt>
    <dgm:pt modelId="{C08D7585-02FC-4B9E-B787-1C7FC3C79C2A}">
      <dgm:prSet custT="1"/>
      <dgm:spPr/>
      <dgm:t>
        <a:bodyPr/>
        <a:lstStyle/>
        <a:p>
          <a:pPr rtl="0"/>
          <a:r>
            <a:rPr lang="es-MX" sz="1400" dirty="0" err="1">
              <a:solidFill>
                <a:schemeClr val="tx1"/>
              </a:solidFill>
            </a:rPr>
            <a:t>United</a:t>
          </a:r>
          <a:r>
            <a:rPr lang="es-MX" sz="1400" dirty="0">
              <a:solidFill>
                <a:schemeClr val="tx1"/>
              </a:solidFill>
            </a:rPr>
            <a:t> </a:t>
          </a:r>
          <a:r>
            <a:rPr lang="es-MX" sz="1400" dirty="0" err="1">
              <a:solidFill>
                <a:schemeClr val="tx1"/>
              </a:solidFill>
            </a:rPr>
            <a:t>Nations</a:t>
          </a:r>
          <a:r>
            <a:rPr lang="es-MX" sz="1400" dirty="0">
              <a:solidFill>
                <a:schemeClr val="tx1"/>
              </a:solidFill>
            </a:rPr>
            <a:t> </a:t>
          </a:r>
          <a:r>
            <a:rPr lang="es-MX" sz="1400" dirty="0" err="1">
              <a:solidFill>
                <a:schemeClr val="tx1"/>
              </a:solidFill>
            </a:rPr>
            <a:t>activities</a:t>
          </a:r>
          <a:r>
            <a:rPr lang="es-MX" sz="1400" dirty="0">
              <a:solidFill>
                <a:schemeClr val="tx1"/>
              </a:solidFill>
            </a:rPr>
            <a:t> in </a:t>
          </a:r>
          <a:r>
            <a:rPr lang="es-MX" sz="1400" dirty="0" err="1">
              <a:solidFill>
                <a:schemeClr val="tx1"/>
              </a:solidFill>
            </a:rPr>
            <a:t>geospatial</a:t>
          </a:r>
          <a:r>
            <a:rPr lang="es-MX" sz="1400" dirty="0">
              <a:solidFill>
                <a:schemeClr val="tx1"/>
              </a:solidFill>
            </a:rPr>
            <a:t> </a:t>
          </a:r>
          <a:r>
            <a:rPr lang="es-MX" sz="1400" dirty="0" err="1">
              <a:solidFill>
                <a:schemeClr val="tx1"/>
              </a:solidFill>
            </a:rPr>
            <a:t>information</a:t>
          </a:r>
          <a:r>
            <a:rPr lang="es-MX" sz="1400" dirty="0">
              <a:solidFill>
                <a:schemeClr val="tx1"/>
              </a:solidFill>
            </a:rPr>
            <a:t> </a:t>
          </a:r>
          <a:r>
            <a:rPr lang="es-MX" sz="1400" dirty="0" err="1">
              <a:solidFill>
                <a:schemeClr val="tx1"/>
              </a:solidFill>
            </a:rPr>
            <a:t>management</a:t>
          </a:r>
          <a:endParaRPr lang="es-MX" sz="1400" dirty="0">
            <a:solidFill>
              <a:schemeClr val="tx1"/>
            </a:solidFill>
          </a:endParaRPr>
        </a:p>
      </dgm:t>
    </dgm:pt>
    <dgm:pt modelId="{D4ECAD03-7E9E-4AC3-BB4C-4BBC69347E10}" type="parTrans" cxnId="{391419F6-4FA5-4A53-BF78-3265F4EFA764}">
      <dgm:prSet/>
      <dgm:spPr/>
      <dgm:t>
        <a:bodyPr/>
        <a:lstStyle/>
        <a:p>
          <a:endParaRPr lang="en-US"/>
        </a:p>
      </dgm:t>
    </dgm:pt>
    <dgm:pt modelId="{68325DFE-0A4E-4961-8DE6-207ECE7CC2B6}" type="sibTrans" cxnId="{391419F6-4FA5-4A53-BF78-3265F4EFA764}">
      <dgm:prSet/>
      <dgm:spPr/>
      <dgm:t>
        <a:bodyPr/>
        <a:lstStyle/>
        <a:p>
          <a:endParaRPr lang="en-US"/>
        </a:p>
      </dgm:t>
    </dgm:pt>
    <dgm:pt modelId="{009AB395-A9C1-4E40-8CFD-6D791BB29F56}">
      <dgm:prSet custT="1"/>
      <dgm:spPr/>
      <dgm:t>
        <a:bodyPr/>
        <a:lstStyle/>
        <a:p>
          <a:pPr rtl="0"/>
          <a:r>
            <a:rPr lang="es-MX" sz="1400" dirty="0" err="1">
              <a:solidFill>
                <a:schemeClr val="tx1"/>
              </a:solidFill>
            </a:rPr>
            <a:t>Secretariat</a:t>
          </a:r>
          <a:r>
            <a:rPr lang="es-MX" sz="1400" dirty="0">
              <a:solidFill>
                <a:schemeClr val="tx1"/>
              </a:solidFill>
            </a:rPr>
            <a:t> </a:t>
          </a:r>
          <a:r>
            <a:rPr lang="es-MX" sz="1400" dirty="0" err="1">
              <a:solidFill>
                <a:schemeClr val="tx1"/>
              </a:solidFill>
            </a:rPr>
            <a:t>programme</a:t>
          </a:r>
          <a:r>
            <a:rPr lang="es-MX" sz="1400" dirty="0">
              <a:solidFill>
                <a:schemeClr val="tx1"/>
              </a:solidFill>
            </a:rPr>
            <a:t> </a:t>
          </a:r>
          <a:r>
            <a:rPr lang="es-MX" sz="1400" dirty="0" err="1">
              <a:solidFill>
                <a:schemeClr val="tx1"/>
              </a:solidFill>
            </a:rPr>
            <a:t>management</a:t>
          </a:r>
          <a:endParaRPr lang="es-MX" sz="1400" dirty="0">
            <a:solidFill>
              <a:schemeClr val="tx1"/>
            </a:solidFill>
          </a:endParaRPr>
        </a:p>
      </dgm:t>
    </dgm:pt>
    <dgm:pt modelId="{CF382A79-C031-4A6F-BF86-03C3F6BB3CB4}" type="parTrans" cxnId="{7D52416F-BCC7-4B8A-8609-4D285DD07267}">
      <dgm:prSet/>
      <dgm:spPr/>
      <dgm:t>
        <a:bodyPr/>
        <a:lstStyle/>
        <a:p>
          <a:endParaRPr lang="en-US"/>
        </a:p>
      </dgm:t>
    </dgm:pt>
    <dgm:pt modelId="{3C3092FA-EE92-426C-BFC5-7F47C5AF24B5}" type="sibTrans" cxnId="{7D52416F-BCC7-4B8A-8609-4D285DD07267}">
      <dgm:prSet/>
      <dgm:spPr/>
      <dgm:t>
        <a:bodyPr/>
        <a:lstStyle/>
        <a:p>
          <a:endParaRPr lang="en-US"/>
        </a:p>
      </dgm:t>
    </dgm:pt>
    <dgm:pt modelId="{177FAA84-1107-45D4-A185-6D1274FA123E}" type="pres">
      <dgm:prSet presAssocID="{CFB953D3-B019-4CC7-8686-173D13B45704}" presName="linearFlow" presStyleCnt="0">
        <dgm:presLayoutVars>
          <dgm:dir/>
          <dgm:resizeHandles val="exact"/>
        </dgm:presLayoutVars>
      </dgm:prSet>
      <dgm:spPr/>
      <dgm:t>
        <a:bodyPr/>
        <a:lstStyle/>
        <a:p>
          <a:endParaRPr lang="en-US"/>
        </a:p>
      </dgm:t>
    </dgm:pt>
    <dgm:pt modelId="{6CD0EC4B-3F28-4D3D-A681-C7CC17D47B39}" type="pres">
      <dgm:prSet presAssocID="{2BEFB219-90A5-44B2-8CB8-714EF55131A4}" presName="composite" presStyleCnt="0"/>
      <dgm:spPr/>
    </dgm:pt>
    <dgm:pt modelId="{41D5F8D8-9A79-4A5E-B124-94CA09A04173}" type="pres">
      <dgm:prSet presAssocID="{2BEFB219-90A5-44B2-8CB8-714EF55131A4}" presName="imgShp" presStyleLbl="fgImgPlace1" presStyleIdx="0" presStyleCnt="8"/>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60FD8C93-A9A5-4EED-BFF2-97B14141EBC0}" type="pres">
      <dgm:prSet presAssocID="{2BEFB219-90A5-44B2-8CB8-714EF55131A4}" presName="txShp" presStyleLbl="node1" presStyleIdx="0" presStyleCnt="8">
        <dgm:presLayoutVars>
          <dgm:bulletEnabled val="1"/>
        </dgm:presLayoutVars>
      </dgm:prSet>
      <dgm:spPr/>
      <dgm:t>
        <a:bodyPr/>
        <a:lstStyle/>
        <a:p>
          <a:endParaRPr lang="en-US"/>
        </a:p>
      </dgm:t>
    </dgm:pt>
    <dgm:pt modelId="{D00A5180-FD9E-4143-B941-B06F9465B0C9}" type="pres">
      <dgm:prSet presAssocID="{8D0A021D-B050-48C5-9724-01EA1FA03632}" presName="spacing" presStyleCnt="0"/>
      <dgm:spPr/>
    </dgm:pt>
    <dgm:pt modelId="{EFBC86D7-AE95-46ED-A781-72757839EA00}" type="pres">
      <dgm:prSet presAssocID="{76470D97-102E-43E9-B566-7747273C3293}" presName="composite" presStyleCnt="0"/>
      <dgm:spPr/>
    </dgm:pt>
    <dgm:pt modelId="{884C6514-A697-4D9A-88D8-4FA3E17FEEB3}" type="pres">
      <dgm:prSet presAssocID="{76470D97-102E-43E9-B566-7747273C3293}" presName="imgShp" presStyleLbl="fgImgPlace1" presStyleIdx="1" presStyleCnt="8"/>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03A4B930-629D-4769-A422-AAEC7950BA0A}" type="pres">
      <dgm:prSet presAssocID="{76470D97-102E-43E9-B566-7747273C3293}" presName="txShp" presStyleLbl="node1" presStyleIdx="1" presStyleCnt="8">
        <dgm:presLayoutVars>
          <dgm:bulletEnabled val="1"/>
        </dgm:presLayoutVars>
      </dgm:prSet>
      <dgm:spPr/>
      <dgm:t>
        <a:bodyPr/>
        <a:lstStyle/>
        <a:p>
          <a:endParaRPr lang="en-US"/>
        </a:p>
      </dgm:t>
    </dgm:pt>
    <dgm:pt modelId="{1ED0B8CB-B227-4DC4-AE5A-64E8CFDF22C7}" type="pres">
      <dgm:prSet presAssocID="{DC2894C8-0143-41BF-9E33-8022C25E33ED}" presName="spacing" presStyleCnt="0"/>
      <dgm:spPr/>
    </dgm:pt>
    <dgm:pt modelId="{044DB874-7A3C-4F8A-B8C6-F1A41098780B}" type="pres">
      <dgm:prSet presAssocID="{E4BE79EF-8267-4515-8494-1EB6EF63E062}" presName="composite" presStyleCnt="0"/>
      <dgm:spPr/>
    </dgm:pt>
    <dgm:pt modelId="{942DA3AF-3CEA-496D-9B57-B6D527343124}" type="pres">
      <dgm:prSet presAssocID="{E4BE79EF-8267-4515-8494-1EB6EF63E062}" presName="imgShp" presStyleLbl="fgImgPlace1" presStyleIdx="2" presStyleCnt="8"/>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03D66D42-0B96-4570-B710-54F55BE00A70}" type="pres">
      <dgm:prSet presAssocID="{E4BE79EF-8267-4515-8494-1EB6EF63E062}" presName="txShp" presStyleLbl="node1" presStyleIdx="2" presStyleCnt="8">
        <dgm:presLayoutVars>
          <dgm:bulletEnabled val="1"/>
        </dgm:presLayoutVars>
      </dgm:prSet>
      <dgm:spPr/>
      <dgm:t>
        <a:bodyPr/>
        <a:lstStyle/>
        <a:p>
          <a:endParaRPr lang="en-US"/>
        </a:p>
      </dgm:t>
    </dgm:pt>
    <dgm:pt modelId="{4D17AEBE-52B2-4C32-A33E-F9F10FDB367B}" type="pres">
      <dgm:prSet presAssocID="{933BE997-88FE-4D2E-93FE-D46B7EDFFEE3}" presName="spacing" presStyleCnt="0"/>
      <dgm:spPr/>
    </dgm:pt>
    <dgm:pt modelId="{99EAF8C0-A45E-4C06-9902-85FA6AC651DB}" type="pres">
      <dgm:prSet presAssocID="{EBF6ECC9-542B-4A9F-8252-031B5C86551A}" presName="composite" presStyleCnt="0"/>
      <dgm:spPr/>
    </dgm:pt>
    <dgm:pt modelId="{933E1814-E295-496B-A14A-A28EC0B19356}" type="pres">
      <dgm:prSet presAssocID="{EBF6ECC9-542B-4A9F-8252-031B5C86551A}" presName="imgShp" presStyleLbl="fgImgPlace1" presStyleIdx="3" presStyleCnt="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70A20A45-35D7-4CE6-8697-693143030061}" type="pres">
      <dgm:prSet presAssocID="{EBF6ECC9-542B-4A9F-8252-031B5C86551A}" presName="txShp" presStyleLbl="node1" presStyleIdx="3" presStyleCnt="8">
        <dgm:presLayoutVars>
          <dgm:bulletEnabled val="1"/>
        </dgm:presLayoutVars>
      </dgm:prSet>
      <dgm:spPr/>
      <dgm:t>
        <a:bodyPr/>
        <a:lstStyle/>
        <a:p>
          <a:endParaRPr lang="en-US"/>
        </a:p>
      </dgm:t>
    </dgm:pt>
    <dgm:pt modelId="{844F8981-D802-4A21-8BFA-BBAE8240CDB7}" type="pres">
      <dgm:prSet presAssocID="{BECDB1DD-264B-4F25-A62F-AE2B3246BC8C}" presName="spacing" presStyleCnt="0"/>
      <dgm:spPr/>
    </dgm:pt>
    <dgm:pt modelId="{EDC0009F-23F2-4A87-99F0-88B523479FE3}" type="pres">
      <dgm:prSet presAssocID="{0C11D539-BA6B-41CF-83D3-39CE25E57BBE}" presName="composite" presStyleCnt="0"/>
      <dgm:spPr/>
    </dgm:pt>
    <dgm:pt modelId="{DD6F96AD-3321-4EDA-B087-1C69F095C58B}" type="pres">
      <dgm:prSet presAssocID="{0C11D539-BA6B-41CF-83D3-39CE25E57BBE}" presName="imgShp" presStyleLbl="fgImgPlace1" presStyleIdx="4" presStyleCnt="8"/>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3AE26104-A197-4C74-AE10-C7185FB535F5}" type="pres">
      <dgm:prSet presAssocID="{0C11D539-BA6B-41CF-83D3-39CE25E57BBE}" presName="txShp" presStyleLbl="node1" presStyleIdx="4" presStyleCnt="8">
        <dgm:presLayoutVars>
          <dgm:bulletEnabled val="1"/>
        </dgm:presLayoutVars>
      </dgm:prSet>
      <dgm:spPr/>
      <dgm:t>
        <a:bodyPr/>
        <a:lstStyle/>
        <a:p>
          <a:endParaRPr lang="en-US"/>
        </a:p>
      </dgm:t>
    </dgm:pt>
    <dgm:pt modelId="{FEAAE5EF-A325-473B-823C-BE4CE0F7C667}" type="pres">
      <dgm:prSet presAssocID="{4A764063-835C-45E1-A789-556B3A56842C}" presName="spacing" presStyleCnt="0"/>
      <dgm:spPr/>
    </dgm:pt>
    <dgm:pt modelId="{C12EC41D-FAB7-47E9-8151-5A95D13788CE}" type="pres">
      <dgm:prSet presAssocID="{F291B707-6932-481D-879E-FA8DD748E66B}" presName="composite" presStyleCnt="0"/>
      <dgm:spPr/>
    </dgm:pt>
    <dgm:pt modelId="{6CEE3084-82EE-405A-8C56-A398972E9685}" type="pres">
      <dgm:prSet presAssocID="{F291B707-6932-481D-879E-FA8DD748E66B}" presName="imgShp" presStyleLbl="fgImgPlace1" presStyleIdx="5" presStyleCnt="8"/>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en-US"/>
        </a:p>
      </dgm:t>
    </dgm:pt>
    <dgm:pt modelId="{D59B1C97-3DDA-4723-94DD-76BE3D28FE88}" type="pres">
      <dgm:prSet presAssocID="{F291B707-6932-481D-879E-FA8DD748E66B}" presName="txShp" presStyleLbl="node1" presStyleIdx="5" presStyleCnt="8">
        <dgm:presLayoutVars>
          <dgm:bulletEnabled val="1"/>
        </dgm:presLayoutVars>
      </dgm:prSet>
      <dgm:spPr/>
      <dgm:t>
        <a:bodyPr/>
        <a:lstStyle/>
        <a:p>
          <a:endParaRPr lang="en-US"/>
        </a:p>
      </dgm:t>
    </dgm:pt>
    <dgm:pt modelId="{50353EF1-49D6-4EEE-AEFE-40C88F8284FD}" type="pres">
      <dgm:prSet presAssocID="{B10BCA09-D468-48C9-96D2-AC3A126BEF8C}" presName="spacing" presStyleCnt="0"/>
      <dgm:spPr/>
    </dgm:pt>
    <dgm:pt modelId="{D3262F1E-8C35-4173-9C0C-B4BF251F1166}" type="pres">
      <dgm:prSet presAssocID="{C08D7585-02FC-4B9E-B787-1C7FC3C79C2A}" presName="composite" presStyleCnt="0"/>
      <dgm:spPr/>
    </dgm:pt>
    <dgm:pt modelId="{5A50C4C0-C698-4417-89BB-121FABEEF016}" type="pres">
      <dgm:prSet presAssocID="{C08D7585-02FC-4B9E-B787-1C7FC3C79C2A}" presName="imgShp" presStyleLbl="fgImgPlace1" presStyleIdx="6" presStyleCnt="8"/>
      <dgm:spPr>
        <a:blipFill>
          <a:blip xmlns:r="http://schemas.openxmlformats.org/officeDocument/2006/relationships" r:embed="rId6"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157A44CC-1A56-4E61-9595-C3ED0E7412BF}" type="pres">
      <dgm:prSet presAssocID="{C08D7585-02FC-4B9E-B787-1C7FC3C79C2A}" presName="txShp" presStyleLbl="node1" presStyleIdx="6" presStyleCnt="8">
        <dgm:presLayoutVars>
          <dgm:bulletEnabled val="1"/>
        </dgm:presLayoutVars>
      </dgm:prSet>
      <dgm:spPr/>
      <dgm:t>
        <a:bodyPr/>
        <a:lstStyle/>
        <a:p>
          <a:endParaRPr lang="en-US"/>
        </a:p>
      </dgm:t>
    </dgm:pt>
    <dgm:pt modelId="{6A2F2C6B-119C-45B2-A218-22EEF2568F89}" type="pres">
      <dgm:prSet presAssocID="{68325DFE-0A4E-4961-8DE6-207ECE7CC2B6}" presName="spacing" presStyleCnt="0"/>
      <dgm:spPr/>
    </dgm:pt>
    <dgm:pt modelId="{670CFEF5-D2A2-47F1-BE77-1184E1410EC7}" type="pres">
      <dgm:prSet presAssocID="{009AB395-A9C1-4E40-8CFD-6D791BB29F56}" presName="composite" presStyleCnt="0"/>
      <dgm:spPr/>
    </dgm:pt>
    <dgm:pt modelId="{944EB20F-04FD-4A74-8F57-87C49EDEB09F}" type="pres">
      <dgm:prSet presAssocID="{009AB395-A9C1-4E40-8CFD-6D791BB29F56}" presName="imgShp" presStyleLbl="fgImgPlace1" presStyleIdx="7" presStyleCnt="8"/>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C1660C62-BD2C-498A-9DF0-D36284D52514}" type="pres">
      <dgm:prSet presAssocID="{009AB395-A9C1-4E40-8CFD-6D791BB29F56}" presName="txShp" presStyleLbl="node1" presStyleIdx="7" presStyleCnt="8">
        <dgm:presLayoutVars>
          <dgm:bulletEnabled val="1"/>
        </dgm:presLayoutVars>
      </dgm:prSet>
      <dgm:spPr/>
      <dgm:t>
        <a:bodyPr/>
        <a:lstStyle/>
        <a:p>
          <a:endParaRPr lang="en-US"/>
        </a:p>
      </dgm:t>
    </dgm:pt>
  </dgm:ptLst>
  <dgm:cxnLst>
    <dgm:cxn modelId="{391419F6-4FA5-4A53-BF78-3265F4EFA764}" srcId="{CFB953D3-B019-4CC7-8686-173D13B45704}" destId="{C08D7585-02FC-4B9E-B787-1C7FC3C79C2A}" srcOrd="6" destOrd="0" parTransId="{D4ECAD03-7E9E-4AC3-BB4C-4BBC69347E10}" sibTransId="{68325DFE-0A4E-4961-8DE6-207ECE7CC2B6}"/>
    <dgm:cxn modelId="{02334023-1312-47F7-BC56-0E99E1DDEA77}" srcId="{CFB953D3-B019-4CC7-8686-173D13B45704}" destId="{76470D97-102E-43E9-B566-7747273C3293}" srcOrd="1" destOrd="0" parTransId="{01DD29C2-9005-44E2-AF59-152147A5691A}" sibTransId="{DC2894C8-0143-41BF-9E33-8022C25E33ED}"/>
    <dgm:cxn modelId="{52A27A18-A7CB-405B-A980-EAEC14459D36}" type="presOf" srcId="{EBF6ECC9-542B-4A9F-8252-031B5C86551A}" destId="{70A20A45-35D7-4CE6-8697-693143030061}" srcOrd="0" destOrd="0" presId="urn:microsoft.com/office/officeart/2005/8/layout/vList3"/>
    <dgm:cxn modelId="{26507B1B-8B95-416B-A1C9-317FAA993942}" type="presOf" srcId="{76470D97-102E-43E9-B566-7747273C3293}" destId="{03A4B930-629D-4769-A422-AAEC7950BA0A}" srcOrd="0" destOrd="0" presId="urn:microsoft.com/office/officeart/2005/8/layout/vList3"/>
    <dgm:cxn modelId="{4E275A1F-AD34-40D0-A5F3-B5CDBF8F386A}" type="presOf" srcId="{0C11D539-BA6B-41CF-83D3-39CE25E57BBE}" destId="{3AE26104-A197-4C74-AE10-C7185FB535F5}" srcOrd="0" destOrd="0" presId="urn:microsoft.com/office/officeart/2005/8/layout/vList3"/>
    <dgm:cxn modelId="{75F4CE30-C602-4A13-85A7-C5B8530D600E}" srcId="{CFB953D3-B019-4CC7-8686-173D13B45704}" destId="{2BEFB219-90A5-44B2-8CB8-714EF55131A4}" srcOrd="0" destOrd="0" parTransId="{0EF75EC4-DD54-44EF-AB7B-CCA5FD5250A2}" sibTransId="{8D0A021D-B050-48C5-9724-01EA1FA03632}"/>
    <dgm:cxn modelId="{E6F7E0F1-5CF4-4E1E-A721-F5ADEEC2D1AC}" type="presOf" srcId="{C08D7585-02FC-4B9E-B787-1C7FC3C79C2A}" destId="{157A44CC-1A56-4E61-9595-C3ED0E7412BF}" srcOrd="0" destOrd="0" presId="urn:microsoft.com/office/officeart/2005/8/layout/vList3"/>
    <dgm:cxn modelId="{3FD644C2-2F65-4C9F-B9BB-8CCE18DAC653}" type="presOf" srcId="{009AB395-A9C1-4E40-8CFD-6D791BB29F56}" destId="{C1660C62-BD2C-498A-9DF0-D36284D52514}" srcOrd="0" destOrd="0" presId="urn:microsoft.com/office/officeart/2005/8/layout/vList3"/>
    <dgm:cxn modelId="{7A313E0B-13F9-47DC-BA7E-3242F5C76908}" srcId="{CFB953D3-B019-4CC7-8686-173D13B45704}" destId="{EBF6ECC9-542B-4A9F-8252-031B5C86551A}" srcOrd="3" destOrd="0" parTransId="{E771B6AF-2BB1-489C-BB77-7866CC416848}" sibTransId="{BECDB1DD-264B-4F25-A62F-AE2B3246BC8C}"/>
    <dgm:cxn modelId="{E91C1F0B-FFDC-4B46-95C0-63F576593720}" type="presOf" srcId="{CFB953D3-B019-4CC7-8686-173D13B45704}" destId="{177FAA84-1107-45D4-A185-6D1274FA123E}" srcOrd="0" destOrd="0" presId="urn:microsoft.com/office/officeart/2005/8/layout/vList3"/>
    <dgm:cxn modelId="{0D7D24C4-AF39-4E07-92D6-D3FE9983FD75}" type="presOf" srcId="{F291B707-6932-481D-879E-FA8DD748E66B}" destId="{D59B1C97-3DDA-4723-94DD-76BE3D28FE88}" srcOrd="0" destOrd="0" presId="urn:microsoft.com/office/officeart/2005/8/layout/vList3"/>
    <dgm:cxn modelId="{00BC6C97-5D5E-4202-9BD7-977E2B757091}" type="presOf" srcId="{E4BE79EF-8267-4515-8494-1EB6EF63E062}" destId="{03D66D42-0B96-4570-B710-54F55BE00A70}" srcOrd="0" destOrd="0" presId="urn:microsoft.com/office/officeart/2005/8/layout/vList3"/>
    <dgm:cxn modelId="{7D52416F-BCC7-4B8A-8609-4D285DD07267}" srcId="{CFB953D3-B019-4CC7-8686-173D13B45704}" destId="{009AB395-A9C1-4E40-8CFD-6D791BB29F56}" srcOrd="7" destOrd="0" parTransId="{CF382A79-C031-4A6F-BF86-03C3F6BB3CB4}" sibTransId="{3C3092FA-EE92-426C-BFC5-7F47C5AF24B5}"/>
    <dgm:cxn modelId="{AA18DD45-8241-4BA8-BD66-D2B9ED1DF412}" type="presOf" srcId="{2BEFB219-90A5-44B2-8CB8-714EF55131A4}" destId="{60FD8C93-A9A5-4EED-BFF2-97B14141EBC0}" srcOrd="0" destOrd="0" presId="urn:microsoft.com/office/officeart/2005/8/layout/vList3"/>
    <dgm:cxn modelId="{28D52F73-1899-4D03-97CC-C1D746B611D8}" srcId="{CFB953D3-B019-4CC7-8686-173D13B45704}" destId="{F291B707-6932-481D-879E-FA8DD748E66B}" srcOrd="5" destOrd="0" parTransId="{A9955DF8-C7C1-43A3-A25A-0AE0FE093260}" sibTransId="{B10BCA09-D468-48C9-96D2-AC3A126BEF8C}"/>
    <dgm:cxn modelId="{8B540192-8F85-4F08-8830-1F603B5E1342}" srcId="{CFB953D3-B019-4CC7-8686-173D13B45704}" destId="{0C11D539-BA6B-41CF-83D3-39CE25E57BBE}" srcOrd="4" destOrd="0" parTransId="{085D8B2E-94AC-4910-88CD-FF3641B30698}" sibTransId="{4A764063-835C-45E1-A789-556B3A56842C}"/>
    <dgm:cxn modelId="{350AD0E4-ACA8-4C79-856D-9F8B068F96A0}" srcId="{CFB953D3-B019-4CC7-8686-173D13B45704}" destId="{E4BE79EF-8267-4515-8494-1EB6EF63E062}" srcOrd="2" destOrd="0" parTransId="{E87D6BE3-EADE-4A5F-9DB0-3797E1FCEB8D}" sibTransId="{933BE997-88FE-4D2E-93FE-D46B7EDFFEE3}"/>
    <dgm:cxn modelId="{E2AE1E2A-E063-439C-B179-25945BE6235C}" type="presParOf" srcId="{177FAA84-1107-45D4-A185-6D1274FA123E}" destId="{6CD0EC4B-3F28-4D3D-A681-C7CC17D47B39}" srcOrd="0" destOrd="0" presId="urn:microsoft.com/office/officeart/2005/8/layout/vList3"/>
    <dgm:cxn modelId="{19D57F91-F203-4120-9758-A2F8635173AE}" type="presParOf" srcId="{6CD0EC4B-3F28-4D3D-A681-C7CC17D47B39}" destId="{41D5F8D8-9A79-4A5E-B124-94CA09A04173}" srcOrd="0" destOrd="0" presId="urn:microsoft.com/office/officeart/2005/8/layout/vList3"/>
    <dgm:cxn modelId="{D5785F31-3FC1-4D44-B47B-59D9D019E12C}" type="presParOf" srcId="{6CD0EC4B-3F28-4D3D-A681-C7CC17D47B39}" destId="{60FD8C93-A9A5-4EED-BFF2-97B14141EBC0}" srcOrd="1" destOrd="0" presId="urn:microsoft.com/office/officeart/2005/8/layout/vList3"/>
    <dgm:cxn modelId="{EE307D01-26CB-4D9E-81A2-66A7660922B6}" type="presParOf" srcId="{177FAA84-1107-45D4-A185-6D1274FA123E}" destId="{D00A5180-FD9E-4143-B941-B06F9465B0C9}" srcOrd="1" destOrd="0" presId="urn:microsoft.com/office/officeart/2005/8/layout/vList3"/>
    <dgm:cxn modelId="{5BA3B4F2-7D2E-4079-AF92-34B2C7A6C07C}" type="presParOf" srcId="{177FAA84-1107-45D4-A185-6D1274FA123E}" destId="{EFBC86D7-AE95-46ED-A781-72757839EA00}" srcOrd="2" destOrd="0" presId="urn:microsoft.com/office/officeart/2005/8/layout/vList3"/>
    <dgm:cxn modelId="{C11B012E-7419-4315-8319-C5BC116BA272}" type="presParOf" srcId="{EFBC86D7-AE95-46ED-A781-72757839EA00}" destId="{884C6514-A697-4D9A-88D8-4FA3E17FEEB3}" srcOrd="0" destOrd="0" presId="urn:microsoft.com/office/officeart/2005/8/layout/vList3"/>
    <dgm:cxn modelId="{F937388A-611E-48B0-BBA0-3E8CC980972C}" type="presParOf" srcId="{EFBC86D7-AE95-46ED-A781-72757839EA00}" destId="{03A4B930-629D-4769-A422-AAEC7950BA0A}" srcOrd="1" destOrd="0" presId="urn:microsoft.com/office/officeart/2005/8/layout/vList3"/>
    <dgm:cxn modelId="{52249F5B-954F-429F-8AAE-9AD473D07CCC}" type="presParOf" srcId="{177FAA84-1107-45D4-A185-6D1274FA123E}" destId="{1ED0B8CB-B227-4DC4-AE5A-64E8CFDF22C7}" srcOrd="3" destOrd="0" presId="urn:microsoft.com/office/officeart/2005/8/layout/vList3"/>
    <dgm:cxn modelId="{53055E3A-EE8C-42FA-B8E2-856DAF5A975D}" type="presParOf" srcId="{177FAA84-1107-45D4-A185-6D1274FA123E}" destId="{044DB874-7A3C-4F8A-B8C6-F1A41098780B}" srcOrd="4" destOrd="0" presId="urn:microsoft.com/office/officeart/2005/8/layout/vList3"/>
    <dgm:cxn modelId="{3DADEDB7-B004-4F1F-A01F-038793B6E8F2}" type="presParOf" srcId="{044DB874-7A3C-4F8A-B8C6-F1A41098780B}" destId="{942DA3AF-3CEA-496D-9B57-B6D527343124}" srcOrd="0" destOrd="0" presId="urn:microsoft.com/office/officeart/2005/8/layout/vList3"/>
    <dgm:cxn modelId="{C15C117F-F812-41D0-A23A-51278CA5B16A}" type="presParOf" srcId="{044DB874-7A3C-4F8A-B8C6-F1A41098780B}" destId="{03D66D42-0B96-4570-B710-54F55BE00A70}" srcOrd="1" destOrd="0" presId="urn:microsoft.com/office/officeart/2005/8/layout/vList3"/>
    <dgm:cxn modelId="{E3051168-D5BA-4BF6-BA1F-63BDEEAC93D5}" type="presParOf" srcId="{177FAA84-1107-45D4-A185-6D1274FA123E}" destId="{4D17AEBE-52B2-4C32-A33E-F9F10FDB367B}" srcOrd="5" destOrd="0" presId="urn:microsoft.com/office/officeart/2005/8/layout/vList3"/>
    <dgm:cxn modelId="{E988E9A9-13B1-4396-BE36-5DD6D81E4654}" type="presParOf" srcId="{177FAA84-1107-45D4-A185-6D1274FA123E}" destId="{99EAF8C0-A45E-4C06-9902-85FA6AC651DB}" srcOrd="6" destOrd="0" presId="urn:microsoft.com/office/officeart/2005/8/layout/vList3"/>
    <dgm:cxn modelId="{EE659714-B18A-42C9-8E89-483955C0A492}" type="presParOf" srcId="{99EAF8C0-A45E-4C06-9902-85FA6AC651DB}" destId="{933E1814-E295-496B-A14A-A28EC0B19356}" srcOrd="0" destOrd="0" presId="urn:microsoft.com/office/officeart/2005/8/layout/vList3"/>
    <dgm:cxn modelId="{39D75225-0DD8-4633-8169-7BEE4ACEEE57}" type="presParOf" srcId="{99EAF8C0-A45E-4C06-9902-85FA6AC651DB}" destId="{70A20A45-35D7-4CE6-8697-693143030061}" srcOrd="1" destOrd="0" presId="urn:microsoft.com/office/officeart/2005/8/layout/vList3"/>
    <dgm:cxn modelId="{FC054D66-20D2-4B3B-ADBC-684B3767B332}" type="presParOf" srcId="{177FAA84-1107-45D4-A185-6D1274FA123E}" destId="{844F8981-D802-4A21-8BFA-BBAE8240CDB7}" srcOrd="7" destOrd="0" presId="urn:microsoft.com/office/officeart/2005/8/layout/vList3"/>
    <dgm:cxn modelId="{73DCD170-9C5B-4087-BEE0-B39BD5D35E65}" type="presParOf" srcId="{177FAA84-1107-45D4-A185-6D1274FA123E}" destId="{EDC0009F-23F2-4A87-99F0-88B523479FE3}" srcOrd="8" destOrd="0" presId="urn:microsoft.com/office/officeart/2005/8/layout/vList3"/>
    <dgm:cxn modelId="{FC37D612-8851-4B62-8BE8-543EC9200797}" type="presParOf" srcId="{EDC0009F-23F2-4A87-99F0-88B523479FE3}" destId="{DD6F96AD-3321-4EDA-B087-1C69F095C58B}" srcOrd="0" destOrd="0" presId="urn:microsoft.com/office/officeart/2005/8/layout/vList3"/>
    <dgm:cxn modelId="{BC13C7C1-0ADC-455A-B47D-1543F38A1A57}" type="presParOf" srcId="{EDC0009F-23F2-4A87-99F0-88B523479FE3}" destId="{3AE26104-A197-4C74-AE10-C7185FB535F5}" srcOrd="1" destOrd="0" presId="urn:microsoft.com/office/officeart/2005/8/layout/vList3"/>
    <dgm:cxn modelId="{CFC60FC7-8BD6-410C-AF58-166C6F4B7AE2}" type="presParOf" srcId="{177FAA84-1107-45D4-A185-6D1274FA123E}" destId="{FEAAE5EF-A325-473B-823C-BE4CE0F7C667}" srcOrd="9" destOrd="0" presId="urn:microsoft.com/office/officeart/2005/8/layout/vList3"/>
    <dgm:cxn modelId="{1720250C-03EB-465E-81BC-58F41CF516EC}" type="presParOf" srcId="{177FAA84-1107-45D4-A185-6D1274FA123E}" destId="{C12EC41D-FAB7-47E9-8151-5A95D13788CE}" srcOrd="10" destOrd="0" presId="urn:microsoft.com/office/officeart/2005/8/layout/vList3"/>
    <dgm:cxn modelId="{855874E4-A10C-430E-9A4D-01FB0AF1E1C5}" type="presParOf" srcId="{C12EC41D-FAB7-47E9-8151-5A95D13788CE}" destId="{6CEE3084-82EE-405A-8C56-A398972E9685}" srcOrd="0" destOrd="0" presId="urn:microsoft.com/office/officeart/2005/8/layout/vList3"/>
    <dgm:cxn modelId="{ADD90095-31F3-4497-9401-94D30F3920B3}" type="presParOf" srcId="{C12EC41D-FAB7-47E9-8151-5A95D13788CE}" destId="{D59B1C97-3DDA-4723-94DD-76BE3D28FE88}" srcOrd="1" destOrd="0" presId="urn:microsoft.com/office/officeart/2005/8/layout/vList3"/>
    <dgm:cxn modelId="{EE256B44-9737-47B3-9A7C-E23896B5FAC6}" type="presParOf" srcId="{177FAA84-1107-45D4-A185-6D1274FA123E}" destId="{50353EF1-49D6-4EEE-AEFE-40C88F8284FD}" srcOrd="11" destOrd="0" presId="urn:microsoft.com/office/officeart/2005/8/layout/vList3"/>
    <dgm:cxn modelId="{882C9C94-F2CC-49CC-94FD-AEA85E1245D7}" type="presParOf" srcId="{177FAA84-1107-45D4-A185-6D1274FA123E}" destId="{D3262F1E-8C35-4173-9C0C-B4BF251F1166}" srcOrd="12" destOrd="0" presId="urn:microsoft.com/office/officeart/2005/8/layout/vList3"/>
    <dgm:cxn modelId="{177B36AF-1479-47CE-83F6-EDF8848A66C4}" type="presParOf" srcId="{D3262F1E-8C35-4173-9C0C-B4BF251F1166}" destId="{5A50C4C0-C698-4417-89BB-121FABEEF016}" srcOrd="0" destOrd="0" presId="urn:microsoft.com/office/officeart/2005/8/layout/vList3"/>
    <dgm:cxn modelId="{40AC2C08-4F56-4B93-8058-64129E668D5F}" type="presParOf" srcId="{D3262F1E-8C35-4173-9C0C-B4BF251F1166}" destId="{157A44CC-1A56-4E61-9595-C3ED0E7412BF}" srcOrd="1" destOrd="0" presId="urn:microsoft.com/office/officeart/2005/8/layout/vList3"/>
    <dgm:cxn modelId="{0CDB0E4F-7E78-4843-8F20-54A86251DB20}" type="presParOf" srcId="{177FAA84-1107-45D4-A185-6D1274FA123E}" destId="{6A2F2C6B-119C-45B2-A218-22EEF2568F89}" srcOrd="13" destOrd="0" presId="urn:microsoft.com/office/officeart/2005/8/layout/vList3"/>
    <dgm:cxn modelId="{73B94864-8EEF-4838-A28E-0BA309358E76}" type="presParOf" srcId="{177FAA84-1107-45D4-A185-6D1274FA123E}" destId="{670CFEF5-D2A2-47F1-BE77-1184E1410EC7}" srcOrd="14" destOrd="0" presId="urn:microsoft.com/office/officeart/2005/8/layout/vList3"/>
    <dgm:cxn modelId="{EA5FD07E-E50A-4A56-97C6-01313ED60836}" type="presParOf" srcId="{670CFEF5-D2A2-47F1-BE77-1184E1410EC7}" destId="{944EB20F-04FD-4A74-8F57-87C49EDEB09F}" srcOrd="0" destOrd="0" presId="urn:microsoft.com/office/officeart/2005/8/layout/vList3"/>
    <dgm:cxn modelId="{98868B4B-EF85-4D6D-83C9-A146F2C61746}" type="presParOf" srcId="{670CFEF5-D2A2-47F1-BE77-1184E1410EC7}" destId="{C1660C62-BD2C-498A-9DF0-D36284D52514}"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B953D3-B019-4CC7-8686-173D13B45704}"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en-US"/>
        </a:p>
      </dgm:t>
    </dgm:pt>
    <dgm:pt modelId="{6B2A0817-1EB2-40A9-96EF-3F3680FEB897}">
      <dgm:prSet custT="1"/>
      <dgm:spPr/>
      <dgm:t>
        <a:bodyPr/>
        <a:lstStyle/>
        <a:p>
          <a:pPr rtl="0"/>
          <a:r>
            <a:rPr lang="en-US" sz="1400" dirty="0">
              <a:solidFill>
                <a:schemeClr val="tx1"/>
              </a:solidFill>
            </a:rPr>
            <a:t>Global geodetic reference frame</a:t>
          </a:r>
          <a:endParaRPr lang="es-MX" sz="1400" dirty="0">
            <a:solidFill>
              <a:schemeClr val="tx1"/>
            </a:solidFill>
          </a:endParaRPr>
        </a:p>
      </dgm:t>
    </dgm:pt>
    <dgm:pt modelId="{7461240B-F825-40A4-84F0-B922FE89114C}" type="parTrans" cxnId="{1506F4DE-DB98-4C9C-9C0C-2A0ACE06B0C9}">
      <dgm:prSet/>
      <dgm:spPr/>
      <dgm:t>
        <a:bodyPr/>
        <a:lstStyle/>
        <a:p>
          <a:endParaRPr lang="en-US"/>
        </a:p>
      </dgm:t>
    </dgm:pt>
    <dgm:pt modelId="{9DAE8F4E-2056-48C2-BAAC-ECBD9ADB2868}" type="sibTrans" cxnId="{1506F4DE-DB98-4C9C-9C0C-2A0ACE06B0C9}">
      <dgm:prSet/>
      <dgm:spPr/>
      <dgm:t>
        <a:bodyPr/>
        <a:lstStyle/>
        <a:p>
          <a:endParaRPr lang="en-US"/>
        </a:p>
      </dgm:t>
    </dgm:pt>
    <dgm:pt modelId="{EB6E2A66-8E87-47B2-86BB-CE41638DE8C8}">
      <dgm:prSet custT="1"/>
      <dgm:spPr/>
      <dgm:t>
        <a:bodyPr/>
        <a:lstStyle/>
        <a:p>
          <a:pPr rtl="0"/>
          <a:r>
            <a:rPr lang="en-US" sz="1400" dirty="0">
              <a:solidFill>
                <a:schemeClr val="tx1"/>
              </a:solidFill>
            </a:rPr>
            <a:t>Global fundamental geospatial         data themes</a:t>
          </a:r>
          <a:endParaRPr lang="es-MX" sz="1400" dirty="0">
            <a:solidFill>
              <a:schemeClr val="tx1"/>
            </a:solidFill>
          </a:endParaRPr>
        </a:p>
      </dgm:t>
    </dgm:pt>
    <dgm:pt modelId="{6452A10B-6079-460E-BCF1-B99BAB7796D5}" type="parTrans" cxnId="{A8EEF364-CD5F-455B-B8ED-C285D023DB01}">
      <dgm:prSet/>
      <dgm:spPr/>
      <dgm:t>
        <a:bodyPr/>
        <a:lstStyle/>
        <a:p>
          <a:endParaRPr lang="en-US"/>
        </a:p>
      </dgm:t>
    </dgm:pt>
    <dgm:pt modelId="{327AD9BB-2129-4E38-93D2-9AFA42C6FAEC}" type="sibTrans" cxnId="{A8EEF364-CD5F-455B-B8ED-C285D023DB01}">
      <dgm:prSet/>
      <dgm:spPr/>
      <dgm:t>
        <a:bodyPr/>
        <a:lstStyle/>
        <a:p>
          <a:endParaRPr lang="en-US"/>
        </a:p>
      </dgm:t>
    </dgm:pt>
    <dgm:pt modelId="{FEE54111-2913-40E4-941F-09D17715C501}">
      <dgm:prSet custT="1"/>
      <dgm:spPr/>
      <dgm:t>
        <a:bodyPr/>
        <a:lstStyle/>
        <a:p>
          <a:pPr rtl="0"/>
          <a:r>
            <a:rPr lang="en-US" sz="1400" dirty="0">
              <a:solidFill>
                <a:schemeClr val="tx1"/>
              </a:solidFill>
            </a:rPr>
            <a:t>Integration of geospatial, statistical and other information</a:t>
          </a:r>
          <a:endParaRPr lang="es-MX" sz="1400" dirty="0">
            <a:solidFill>
              <a:schemeClr val="tx1"/>
            </a:solidFill>
          </a:endParaRPr>
        </a:p>
      </dgm:t>
    </dgm:pt>
    <dgm:pt modelId="{C09AA088-B245-422E-BD56-5FFB64656025}" type="parTrans" cxnId="{8FBCAF57-F9A1-4EDB-945E-26D61D5C7379}">
      <dgm:prSet/>
      <dgm:spPr/>
      <dgm:t>
        <a:bodyPr/>
        <a:lstStyle/>
        <a:p>
          <a:endParaRPr lang="en-US"/>
        </a:p>
      </dgm:t>
    </dgm:pt>
    <dgm:pt modelId="{C67DACF2-B200-49BD-AC10-51B0247DBD29}" type="sibTrans" cxnId="{8FBCAF57-F9A1-4EDB-945E-26D61D5C7379}">
      <dgm:prSet/>
      <dgm:spPr/>
      <dgm:t>
        <a:bodyPr/>
        <a:lstStyle/>
        <a:p>
          <a:endParaRPr lang="en-US"/>
        </a:p>
      </dgm:t>
    </dgm:pt>
    <dgm:pt modelId="{85388FCE-B031-49DD-9391-D94F509FD0F6}">
      <dgm:prSet custT="1"/>
      <dgm:spPr/>
      <dgm:t>
        <a:bodyPr/>
        <a:lstStyle/>
        <a:p>
          <a:pPr rtl="0"/>
          <a:r>
            <a:rPr lang="es-MX" sz="1400" dirty="0" err="1">
              <a:solidFill>
                <a:schemeClr val="tx1"/>
              </a:solidFill>
            </a:rPr>
            <a:t>Land</a:t>
          </a:r>
          <a:r>
            <a:rPr lang="es-MX" sz="1400" dirty="0">
              <a:solidFill>
                <a:schemeClr val="tx1"/>
              </a:solidFill>
            </a:rPr>
            <a:t> </a:t>
          </a:r>
          <a:r>
            <a:rPr lang="es-MX" sz="1400" dirty="0" err="1">
              <a:solidFill>
                <a:schemeClr val="tx1"/>
              </a:solidFill>
            </a:rPr>
            <a:t>administration</a:t>
          </a:r>
          <a:r>
            <a:rPr lang="es-MX" sz="1400" dirty="0">
              <a:solidFill>
                <a:schemeClr val="tx1"/>
              </a:solidFill>
            </a:rPr>
            <a:t> and </a:t>
          </a:r>
          <a:r>
            <a:rPr lang="es-MX" sz="1400" dirty="0" err="1">
              <a:solidFill>
                <a:schemeClr val="tx1"/>
              </a:solidFill>
            </a:rPr>
            <a:t>management</a:t>
          </a:r>
          <a:endParaRPr lang="es-MX" sz="1400" dirty="0">
            <a:solidFill>
              <a:schemeClr val="tx1"/>
            </a:solidFill>
          </a:endParaRPr>
        </a:p>
      </dgm:t>
    </dgm:pt>
    <dgm:pt modelId="{F40B77C1-766D-49A8-94CA-996819AE80F1}" type="parTrans" cxnId="{D6CFF3EA-08A6-4092-A98F-19AE2EE9E7A8}">
      <dgm:prSet/>
      <dgm:spPr/>
      <dgm:t>
        <a:bodyPr/>
        <a:lstStyle/>
        <a:p>
          <a:endParaRPr lang="en-US"/>
        </a:p>
      </dgm:t>
    </dgm:pt>
    <dgm:pt modelId="{FD6ECF1D-552E-49F3-BE08-C5B29B5F488D}" type="sibTrans" cxnId="{D6CFF3EA-08A6-4092-A98F-19AE2EE9E7A8}">
      <dgm:prSet/>
      <dgm:spPr/>
      <dgm:t>
        <a:bodyPr/>
        <a:lstStyle/>
        <a:p>
          <a:endParaRPr lang="en-US"/>
        </a:p>
      </dgm:t>
    </dgm:pt>
    <dgm:pt modelId="{B0299DCF-1B29-4183-A44D-D01F61FCB378}">
      <dgm:prSet custT="1"/>
      <dgm:spPr/>
      <dgm:t>
        <a:bodyPr/>
        <a:lstStyle/>
        <a:p>
          <a:pPr rtl="0"/>
          <a:r>
            <a:rPr lang="en-US" sz="1400" dirty="0">
              <a:solidFill>
                <a:schemeClr val="tx1"/>
              </a:solidFill>
            </a:rPr>
            <a:t>Geospatial information for sustainable development</a:t>
          </a:r>
          <a:endParaRPr lang="es-MX" sz="1400" dirty="0">
            <a:solidFill>
              <a:schemeClr val="tx1"/>
            </a:solidFill>
          </a:endParaRPr>
        </a:p>
      </dgm:t>
    </dgm:pt>
    <dgm:pt modelId="{430B96F3-D78B-4AA4-8AC3-BABDA7BBC391}" type="parTrans" cxnId="{25767A80-CF0B-4CBD-94AF-34C711D74B93}">
      <dgm:prSet/>
      <dgm:spPr/>
      <dgm:t>
        <a:bodyPr/>
        <a:lstStyle/>
        <a:p>
          <a:endParaRPr lang="en-US"/>
        </a:p>
      </dgm:t>
    </dgm:pt>
    <dgm:pt modelId="{6A0980FA-7375-4570-85D2-F45D1DE77AF3}" type="sibTrans" cxnId="{25767A80-CF0B-4CBD-94AF-34C711D74B93}">
      <dgm:prSet/>
      <dgm:spPr/>
      <dgm:t>
        <a:bodyPr/>
        <a:lstStyle/>
        <a:p>
          <a:endParaRPr lang="en-US"/>
        </a:p>
      </dgm:t>
    </dgm:pt>
    <dgm:pt modelId="{114D5CA1-50F8-4CE3-A6E1-DAD8F31A315C}">
      <dgm:prSet custT="1"/>
      <dgm:spPr/>
      <dgm:t>
        <a:bodyPr/>
        <a:lstStyle/>
        <a:p>
          <a:r>
            <a:rPr lang="en-US" sz="1400" dirty="0">
              <a:solidFill>
                <a:schemeClr val="tx1"/>
              </a:solidFill>
            </a:rPr>
            <a:t>National geospatial data and information systems</a:t>
          </a:r>
        </a:p>
      </dgm:t>
    </dgm:pt>
    <dgm:pt modelId="{54085B9C-C41D-4B72-9DED-A552356B32B5}" type="parTrans" cxnId="{96696BAE-13C8-4FD5-AACF-591C7821DC88}">
      <dgm:prSet/>
      <dgm:spPr/>
      <dgm:t>
        <a:bodyPr/>
        <a:lstStyle/>
        <a:p>
          <a:endParaRPr lang="en-US"/>
        </a:p>
      </dgm:t>
    </dgm:pt>
    <dgm:pt modelId="{3EA62534-7C07-48B7-8890-8248F4508287}" type="sibTrans" cxnId="{96696BAE-13C8-4FD5-AACF-591C7821DC88}">
      <dgm:prSet/>
      <dgm:spPr/>
      <dgm:t>
        <a:bodyPr/>
        <a:lstStyle/>
        <a:p>
          <a:endParaRPr lang="en-US"/>
        </a:p>
      </dgm:t>
    </dgm:pt>
    <dgm:pt modelId="{58AA32F0-B775-4948-A2B8-5E7120D3D37E}">
      <dgm:prSet custT="1"/>
      <dgm:spPr/>
      <dgm:t>
        <a:bodyPr/>
        <a:lstStyle/>
        <a:p>
          <a:pPr rtl="0"/>
          <a:r>
            <a:rPr lang="es-MX" sz="1400" dirty="0">
              <a:solidFill>
                <a:schemeClr val="tx1"/>
              </a:solidFill>
            </a:rPr>
            <a:t>Geospatial </a:t>
          </a:r>
          <a:r>
            <a:rPr lang="es-MX" sz="1400" dirty="0" err="1">
              <a:solidFill>
                <a:schemeClr val="tx1"/>
              </a:solidFill>
            </a:rPr>
            <a:t>information</a:t>
          </a:r>
          <a:r>
            <a:rPr lang="es-MX" sz="1400" dirty="0">
              <a:solidFill>
                <a:schemeClr val="tx1"/>
              </a:solidFill>
            </a:rPr>
            <a:t> and </a:t>
          </a:r>
          <a:r>
            <a:rPr lang="es-MX" sz="1400" dirty="0" err="1">
              <a:solidFill>
                <a:schemeClr val="tx1"/>
              </a:solidFill>
            </a:rPr>
            <a:t>services</a:t>
          </a:r>
          <a:r>
            <a:rPr lang="es-MX" sz="1400" dirty="0">
              <a:solidFill>
                <a:schemeClr val="tx1"/>
              </a:solidFill>
            </a:rPr>
            <a:t>                </a:t>
          </a:r>
          <a:r>
            <a:rPr lang="es-MX" sz="1400" dirty="0" err="1">
              <a:solidFill>
                <a:schemeClr val="tx1"/>
              </a:solidFill>
            </a:rPr>
            <a:t>for</a:t>
          </a:r>
          <a:r>
            <a:rPr lang="es-MX" sz="1400" dirty="0">
              <a:solidFill>
                <a:schemeClr val="tx1"/>
              </a:solidFill>
            </a:rPr>
            <a:t> </a:t>
          </a:r>
          <a:r>
            <a:rPr lang="es-MX" sz="1400" dirty="0" err="1">
              <a:solidFill>
                <a:schemeClr val="tx1"/>
              </a:solidFill>
            </a:rPr>
            <a:t>disasters</a:t>
          </a:r>
          <a:endParaRPr lang="es-MX" sz="1400" dirty="0">
            <a:solidFill>
              <a:schemeClr val="tx1"/>
            </a:solidFill>
          </a:endParaRPr>
        </a:p>
      </dgm:t>
    </dgm:pt>
    <dgm:pt modelId="{9AEA070A-AA10-484D-993C-7E1006E54E4F}" type="parTrans" cxnId="{710C947B-18EC-44BE-8E0B-5FE72F0A88A1}">
      <dgm:prSet/>
      <dgm:spPr/>
      <dgm:t>
        <a:bodyPr/>
        <a:lstStyle/>
        <a:p>
          <a:endParaRPr lang="en-US"/>
        </a:p>
      </dgm:t>
    </dgm:pt>
    <dgm:pt modelId="{5B5FDE80-A26A-45D5-8733-5CC31C43351C}" type="sibTrans" cxnId="{710C947B-18EC-44BE-8E0B-5FE72F0A88A1}">
      <dgm:prSet/>
      <dgm:spPr/>
      <dgm:t>
        <a:bodyPr/>
        <a:lstStyle/>
        <a:p>
          <a:endParaRPr lang="en-US"/>
        </a:p>
      </dgm:t>
    </dgm:pt>
    <dgm:pt modelId="{6AA77F0B-A06A-415E-88E3-DED9AACAD0A4}">
      <dgm:prSet custT="1"/>
      <dgm:spPr/>
      <dgm:t>
        <a:bodyPr/>
        <a:lstStyle/>
        <a:p>
          <a:r>
            <a:rPr lang="en-US" sz="1400" dirty="0">
              <a:solidFill>
                <a:schemeClr val="tx1"/>
              </a:solidFill>
            </a:rPr>
            <a:t>Marine geospatial information</a:t>
          </a:r>
        </a:p>
      </dgm:t>
    </dgm:pt>
    <dgm:pt modelId="{246D61E5-9E20-491C-BFF4-AA32391373D7}" type="parTrans" cxnId="{54DC2AAC-C430-49DD-A6DA-502299CEFAF8}">
      <dgm:prSet/>
      <dgm:spPr/>
      <dgm:t>
        <a:bodyPr/>
        <a:lstStyle/>
        <a:p>
          <a:endParaRPr lang="en-US"/>
        </a:p>
      </dgm:t>
    </dgm:pt>
    <dgm:pt modelId="{A18A4943-6589-437C-A95D-147EF39156D6}" type="sibTrans" cxnId="{54DC2AAC-C430-49DD-A6DA-502299CEFAF8}">
      <dgm:prSet/>
      <dgm:spPr/>
      <dgm:t>
        <a:bodyPr/>
        <a:lstStyle/>
        <a:p>
          <a:endParaRPr lang="en-US"/>
        </a:p>
      </dgm:t>
    </dgm:pt>
    <dgm:pt modelId="{177FAA84-1107-45D4-A185-6D1274FA123E}" type="pres">
      <dgm:prSet presAssocID="{CFB953D3-B019-4CC7-8686-173D13B45704}" presName="linearFlow" presStyleCnt="0">
        <dgm:presLayoutVars>
          <dgm:dir/>
          <dgm:resizeHandles val="exact"/>
        </dgm:presLayoutVars>
      </dgm:prSet>
      <dgm:spPr/>
      <dgm:t>
        <a:bodyPr/>
        <a:lstStyle/>
        <a:p>
          <a:endParaRPr lang="en-US"/>
        </a:p>
      </dgm:t>
    </dgm:pt>
    <dgm:pt modelId="{C7E7F9C7-4ACC-43E7-95FC-AEE6BC6065E1}" type="pres">
      <dgm:prSet presAssocID="{6B2A0817-1EB2-40A9-96EF-3F3680FEB897}" presName="composite" presStyleCnt="0"/>
      <dgm:spPr/>
    </dgm:pt>
    <dgm:pt modelId="{4A92BC1E-239F-41F4-9B70-785A160E2D80}" type="pres">
      <dgm:prSet presAssocID="{6B2A0817-1EB2-40A9-96EF-3F3680FEB897}" presName="imgShp" presStyleLbl="fgImgPlace1" presStyleIdx="0" presStyleCnt="8"/>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880B24FC-D2D4-4AA5-9DA9-EB88561E7B1A}" type="pres">
      <dgm:prSet presAssocID="{6B2A0817-1EB2-40A9-96EF-3F3680FEB897}" presName="txShp" presStyleLbl="node1" presStyleIdx="0" presStyleCnt="8">
        <dgm:presLayoutVars>
          <dgm:bulletEnabled val="1"/>
        </dgm:presLayoutVars>
      </dgm:prSet>
      <dgm:spPr/>
      <dgm:t>
        <a:bodyPr/>
        <a:lstStyle/>
        <a:p>
          <a:endParaRPr lang="en-US"/>
        </a:p>
      </dgm:t>
    </dgm:pt>
    <dgm:pt modelId="{846B2304-19DA-4CFB-BFD8-6262BBD8A619}" type="pres">
      <dgm:prSet presAssocID="{9DAE8F4E-2056-48C2-BAAC-ECBD9ADB2868}" presName="spacing" presStyleCnt="0"/>
      <dgm:spPr/>
    </dgm:pt>
    <dgm:pt modelId="{AF2FCF58-4F8B-4A3F-90E9-84CCC74E6321}" type="pres">
      <dgm:prSet presAssocID="{EB6E2A66-8E87-47B2-86BB-CE41638DE8C8}" presName="composite" presStyleCnt="0"/>
      <dgm:spPr/>
    </dgm:pt>
    <dgm:pt modelId="{7ADEEAB3-F158-46F1-8194-E34A84F3EB0A}" type="pres">
      <dgm:prSet presAssocID="{EB6E2A66-8E87-47B2-86BB-CE41638DE8C8}" presName="imgShp" presStyleLbl="fgImgPlace1" presStyleIdx="1" presStyleCnt="8"/>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t="-3000" b="-3000"/>
          </a:stretch>
        </a:blipFill>
      </dgm:spPr>
      <dgm:t>
        <a:bodyPr/>
        <a:lstStyle/>
        <a:p>
          <a:endParaRPr lang="en-US"/>
        </a:p>
      </dgm:t>
    </dgm:pt>
    <dgm:pt modelId="{B3C7C17D-293B-4BE7-9C6B-8581564A5D54}" type="pres">
      <dgm:prSet presAssocID="{EB6E2A66-8E87-47B2-86BB-CE41638DE8C8}" presName="txShp" presStyleLbl="node1" presStyleIdx="1" presStyleCnt="8">
        <dgm:presLayoutVars>
          <dgm:bulletEnabled val="1"/>
        </dgm:presLayoutVars>
      </dgm:prSet>
      <dgm:spPr/>
      <dgm:t>
        <a:bodyPr/>
        <a:lstStyle/>
        <a:p>
          <a:endParaRPr lang="en-US"/>
        </a:p>
      </dgm:t>
    </dgm:pt>
    <dgm:pt modelId="{5E023EC8-ADC9-4F69-A746-0E1F97C478CA}" type="pres">
      <dgm:prSet presAssocID="{327AD9BB-2129-4E38-93D2-9AFA42C6FAEC}" presName="spacing" presStyleCnt="0"/>
      <dgm:spPr/>
    </dgm:pt>
    <dgm:pt modelId="{8D113661-55E8-475E-9F92-CE0421DB9335}" type="pres">
      <dgm:prSet presAssocID="{FEE54111-2913-40E4-941F-09D17715C501}" presName="composite" presStyleCnt="0"/>
      <dgm:spPr/>
    </dgm:pt>
    <dgm:pt modelId="{DB95C899-CF8B-4BD4-A3F9-E8F980BA2E01}" type="pres">
      <dgm:prSet presAssocID="{FEE54111-2913-40E4-941F-09D17715C501}" presName="imgShp" presStyleLbl="fgImgPlace1" presStyleIdx="2" presStyleCnt="8" custLinFactNeighborX="-1962"/>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67000" r="-67000"/>
          </a:stretch>
        </a:blipFill>
      </dgm:spPr>
      <dgm:t>
        <a:bodyPr/>
        <a:lstStyle/>
        <a:p>
          <a:endParaRPr lang="en-US"/>
        </a:p>
      </dgm:t>
    </dgm:pt>
    <dgm:pt modelId="{64ECF0D2-7002-4E02-835A-9A2643D7D892}" type="pres">
      <dgm:prSet presAssocID="{FEE54111-2913-40E4-941F-09D17715C501}" presName="txShp" presStyleLbl="node1" presStyleIdx="2" presStyleCnt="8">
        <dgm:presLayoutVars>
          <dgm:bulletEnabled val="1"/>
        </dgm:presLayoutVars>
      </dgm:prSet>
      <dgm:spPr/>
      <dgm:t>
        <a:bodyPr/>
        <a:lstStyle/>
        <a:p>
          <a:endParaRPr lang="en-US"/>
        </a:p>
      </dgm:t>
    </dgm:pt>
    <dgm:pt modelId="{F331831A-5FC9-4A64-BD1B-B8E92276379C}" type="pres">
      <dgm:prSet presAssocID="{C67DACF2-B200-49BD-AC10-51B0247DBD29}" presName="spacing" presStyleCnt="0"/>
      <dgm:spPr/>
    </dgm:pt>
    <dgm:pt modelId="{4DD9B3FC-7831-4552-8960-C2AFB2B4D7C7}" type="pres">
      <dgm:prSet presAssocID="{58AA32F0-B775-4948-A2B8-5E7120D3D37E}" presName="composite" presStyleCnt="0"/>
      <dgm:spPr/>
    </dgm:pt>
    <dgm:pt modelId="{3325A656-128D-48F3-9B0D-DDF6F3E5BFFE}" type="pres">
      <dgm:prSet presAssocID="{58AA32F0-B775-4948-A2B8-5E7120D3D37E}" presName="imgShp" presStyleLbl="fgImgPlace1" presStyleIdx="3" presStyleCnt="8"/>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1A3CB592-188B-4C35-B3B0-89EAB5ED48CB}" type="pres">
      <dgm:prSet presAssocID="{58AA32F0-B775-4948-A2B8-5E7120D3D37E}" presName="txShp" presStyleLbl="node1" presStyleIdx="3" presStyleCnt="8">
        <dgm:presLayoutVars>
          <dgm:bulletEnabled val="1"/>
        </dgm:presLayoutVars>
      </dgm:prSet>
      <dgm:spPr/>
      <dgm:t>
        <a:bodyPr/>
        <a:lstStyle/>
        <a:p>
          <a:endParaRPr lang="en-US"/>
        </a:p>
      </dgm:t>
    </dgm:pt>
    <dgm:pt modelId="{DE99DE63-9F90-4E71-BF89-E393060EE680}" type="pres">
      <dgm:prSet presAssocID="{5B5FDE80-A26A-45D5-8733-5CC31C43351C}" presName="spacing" presStyleCnt="0"/>
      <dgm:spPr/>
    </dgm:pt>
    <dgm:pt modelId="{B907F9C3-81CC-4B65-AF23-F2DDBBCBF4D1}" type="pres">
      <dgm:prSet presAssocID="{85388FCE-B031-49DD-9391-D94F509FD0F6}" presName="composite" presStyleCnt="0"/>
      <dgm:spPr/>
    </dgm:pt>
    <dgm:pt modelId="{CA9EFAF7-E7C5-4150-B985-AAD21D4908F8}" type="pres">
      <dgm:prSet presAssocID="{85388FCE-B031-49DD-9391-D94F509FD0F6}" presName="imgShp" presStyleLbl="fgImgPlace1" presStyleIdx="4" presStyleCnt="8" custLinFactNeighborY="1962"/>
      <dgm:spPr>
        <a:blipFill>
          <a:blip xmlns:r="http://schemas.openxmlformats.org/officeDocument/2006/relationships" r:embed="rId5" cstate="email">
            <a:extLst>
              <a:ext uri="{28A0092B-C50C-407E-A947-70E740481C1C}">
                <a14:useLocalDpi xmlns:a14="http://schemas.microsoft.com/office/drawing/2010/main" val="0"/>
              </a:ext>
            </a:extLst>
          </a:blip>
          <a:srcRect/>
          <a:stretch>
            <a:fillRect l="-55000" r="-55000"/>
          </a:stretch>
        </a:blipFill>
      </dgm:spPr>
      <dgm:t>
        <a:bodyPr/>
        <a:lstStyle/>
        <a:p>
          <a:endParaRPr lang="en-US"/>
        </a:p>
      </dgm:t>
    </dgm:pt>
    <dgm:pt modelId="{EE84EE45-57FF-43EF-BE0A-63E82C3388B8}" type="pres">
      <dgm:prSet presAssocID="{85388FCE-B031-49DD-9391-D94F509FD0F6}" presName="txShp" presStyleLbl="node1" presStyleIdx="4" presStyleCnt="8">
        <dgm:presLayoutVars>
          <dgm:bulletEnabled val="1"/>
        </dgm:presLayoutVars>
      </dgm:prSet>
      <dgm:spPr/>
      <dgm:t>
        <a:bodyPr/>
        <a:lstStyle/>
        <a:p>
          <a:endParaRPr lang="en-US"/>
        </a:p>
      </dgm:t>
    </dgm:pt>
    <dgm:pt modelId="{D53318A3-F59B-4B78-B16E-9A07C7D4415E}" type="pres">
      <dgm:prSet presAssocID="{FD6ECF1D-552E-49F3-BE08-C5B29B5F488D}" presName="spacing" presStyleCnt="0"/>
      <dgm:spPr/>
    </dgm:pt>
    <dgm:pt modelId="{08EECF9A-3AEB-4B35-8205-DA7E63862B6A}" type="pres">
      <dgm:prSet presAssocID="{B0299DCF-1B29-4183-A44D-D01F61FCB378}" presName="composite" presStyleCnt="0"/>
      <dgm:spPr/>
    </dgm:pt>
    <dgm:pt modelId="{775275B2-3928-4243-88FC-EE2D21228214}" type="pres">
      <dgm:prSet presAssocID="{B0299DCF-1B29-4183-A44D-D01F61FCB378}" presName="imgShp" presStyleLbl="fgImgPlace1" presStyleIdx="5" presStyleCnt="8"/>
      <dgm:spPr>
        <a:blipFill>
          <a:blip xmlns:r="http://schemas.openxmlformats.org/officeDocument/2006/relationships" r:embed="rId6"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A95FD3A4-9F3E-4704-BE37-5538C6BB4D33}" type="pres">
      <dgm:prSet presAssocID="{B0299DCF-1B29-4183-A44D-D01F61FCB378}" presName="txShp" presStyleLbl="node1" presStyleIdx="5" presStyleCnt="8">
        <dgm:presLayoutVars>
          <dgm:bulletEnabled val="1"/>
        </dgm:presLayoutVars>
      </dgm:prSet>
      <dgm:spPr/>
      <dgm:t>
        <a:bodyPr/>
        <a:lstStyle/>
        <a:p>
          <a:endParaRPr lang="en-US"/>
        </a:p>
      </dgm:t>
    </dgm:pt>
    <dgm:pt modelId="{D53A03FC-CF9F-47C0-923E-FEB65E5F1479}" type="pres">
      <dgm:prSet presAssocID="{6A0980FA-7375-4570-85D2-F45D1DE77AF3}" presName="spacing" presStyleCnt="0"/>
      <dgm:spPr/>
    </dgm:pt>
    <dgm:pt modelId="{0B796E15-CB16-4990-976B-F6F6BECB9CDA}" type="pres">
      <dgm:prSet presAssocID="{114D5CA1-50F8-4CE3-A6E1-DAD8F31A315C}" presName="composite" presStyleCnt="0"/>
      <dgm:spPr/>
    </dgm:pt>
    <dgm:pt modelId="{572A8FC4-5237-4E1F-AFC7-B219D9107258}" type="pres">
      <dgm:prSet presAssocID="{114D5CA1-50F8-4CE3-A6E1-DAD8F31A315C}" presName="imgShp" presStyleLbl="fgImgPlace1" presStyleIdx="6" presStyleCnt="8"/>
      <dgm:spPr>
        <a:blipFill>
          <a:blip xmlns:r="http://schemas.openxmlformats.org/officeDocument/2006/relationships" r:embed="rId7" cstate="email">
            <a:extLst>
              <a:ext uri="{28A0092B-C50C-407E-A947-70E740481C1C}">
                <a14:useLocalDpi xmlns:a14="http://schemas.microsoft.com/office/drawing/2010/main" val="0"/>
              </a:ext>
            </a:extLst>
          </a:blip>
          <a:srcRect/>
          <a:stretch>
            <a:fillRect t="-2000" b="-2000"/>
          </a:stretch>
        </a:blipFill>
      </dgm:spPr>
      <dgm:t>
        <a:bodyPr/>
        <a:lstStyle/>
        <a:p>
          <a:endParaRPr lang="en-US"/>
        </a:p>
      </dgm:t>
    </dgm:pt>
    <dgm:pt modelId="{9B9B1161-7F7F-4C44-9C40-9C12CA29F30A}" type="pres">
      <dgm:prSet presAssocID="{114D5CA1-50F8-4CE3-A6E1-DAD8F31A315C}" presName="txShp" presStyleLbl="node1" presStyleIdx="6" presStyleCnt="8">
        <dgm:presLayoutVars>
          <dgm:bulletEnabled val="1"/>
        </dgm:presLayoutVars>
      </dgm:prSet>
      <dgm:spPr/>
      <dgm:t>
        <a:bodyPr/>
        <a:lstStyle/>
        <a:p>
          <a:endParaRPr lang="en-US"/>
        </a:p>
      </dgm:t>
    </dgm:pt>
    <dgm:pt modelId="{69BED05A-D1C7-4705-9796-10A382800B41}" type="pres">
      <dgm:prSet presAssocID="{3EA62534-7C07-48B7-8890-8248F4508287}" presName="spacing" presStyleCnt="0"/>
      <dgm:spPr/>
    </dgm:pt>
    <dgm:pt modelId="{7D3795A0-D278-4CB3-9BB1-B66268406563}" type="pres">
      <dgm:prSet presAssocID="{6AA77F0B-A06A-415E-88E3-DED9AACAD0A4}" presName="composite" presStyleCnt="0"/>
      <dgm:spPr/>
    </dgm:pt>
    <dgm:pt modelId="{2D61B4CF-126E-4742-A96B-6BDF6D7C7650}" type="pres">
      <dgm:prSet presAssocID="{6AA77F0B-A06A-415E-88E3-DED9AACAD0A4}" presName="imgShp" presStyleLbl="fgImgPlace1" presStyleIdx="7" presStyleCnt="8"/>
      <dgm:spPr>
        <a:blipFill>
          <a:blip xmlns:r="http://schemas.openxmlformats.org/officeDocument/2006/relationships" r:embed="rId8"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E7BB7B1A-06C6-44CC-982F-4E62730720E0}" type="pres">
      <dgm:prSet presAssocID="{6AA77F0B-A06A-415E-88E3-DED9AACAD0A4}" presName="txShp" presStyleLbl="node1" presStyleIdx="7" presStyleCnt="8">
        <dgm:presLayoutVars>
          <dgm:bulletEnabled val="1"/>
        </dgm:presLayoutVars>
      </dgm:prSet>
      <dgm:spPr/>
      <dgm:t>
        <a:bodyPr/>
        <a:lstStyle/>
        <a:p>
          <a:endParaRPr lang="en-US"/>
        </a:p>
      </dgm:t>
    </dgm:pt>
  </dgm:ptLst>
  <dgm:cxnLst>
    <dgm:cxn modelId="{D6CFF3EA-08A6-4092-A98F-19AE2EE9E7A8}" srcId="{CFB953D3-B019-4CC7-8686-173D13B45704}" destId="{85388FCE-B031-49DD-9391-D94F509FD0F6}" srcOrd="4" destOrd="0" parTransId="{F40B77C1-766D-49A8-94CA-996819AE80F1}" sibTransId="{FD6ECF1D-552E-49F3-BE08-C5B29B5F488D}"/>
    <dgm:cxn modelId="{35176194-5ED3-46BB-B998-E0C79C513FC9}" type="presOf" srcId="{FEE54111-2913-40E4-941F-09D17715C501}" destId="{64ECF0D2-7002-4E02-835A-9A2643D7D892}" srcOrd="0" destOrd="0" presId="urn:microsoft.com/office/officeart/2005/8/layout/vList3"/>
    <dgm:cxn modelId="{710C947B-18EC-44BE-8E0B-5FE72F0A88A1}" srcId="{CFB953D3-B019-4CC7-8686-173D13B45704}" destId="{58AA32F0-B775-4948-A2B8-5E7120D3D37E}" srcOrd="3" destOrd="0" parTransId="{9AEA070A-AA10-484D-993C-7E1006E54E4F}" sibTransId="{5B5FDE80-A26A-45D5-8733-5CC31C43351C}"/>
    <dgm:cxn modelId="{4A1F3D6B-6FE4-48CE-B030-45585ACB0E25}" type="presOf" srcId="{85388FCE-B031-49DD-9391-D94F509FD0F6}" destId="{EE84EE45-57FF-43EF-BE0A-63E82C3388B8}" srcOrd="0" destOrd="0" presId="urn:microsoft.com/office/officeart/2005/8/layout/vList3"/>
    <dgm:cxn modelId="{96696BAE-13C8-4FD5-AACF-591C7821DC88}" srcId="{CFB953D3-B019-4CC7-8686-173D13B45704}" destId="{114D5CA1-50F8-4CE3-A6E1-DAD8F31A315C}" srcOrd="6" destOrd="0" parTransId="{54085B9C-C41D-4B72-9DED-A552356B32B5}" sibTransId="{3EA62534-7C07-48B7-8890-8248F4508287}"/>
    <dgm:cxn modelId="{1506F4DE-DB98-4C9C-9C0C-2A0ACE06B0C9}" srcId="{CFB953D3-B019-4CC7-8686-173D13B45704}" destId="{6B2A0817-1EB2-40A9-96EF-3F3680FEB897}" srcOrd="0" destOrd="0" parTransId="{7461240B-F825-40A4-84F0-B922FE89114C}" sibTransId="{9DAE8F4E-2056-48C2-BAAC-ECBD9ADB2868}"/>
    <dgm:cxn modelId="{E25B8446-F82C-44B5-9FF7-62761A1DCE9C}" type="presOf" srcId="{6AA77F0B-A06A-415E-88E3-DED9AACAD0A4}" destId="{E7BB7B1A-06C6-44CC-982F-4E62730720E0}" srcOrd="0" destOrd="0" presId="urn:microsoft.com/office/officeart/2005/8/layout/vList3"/>
    <dgm:cxn modelId="{DADA0A06-DDB9-462F-80A1-F55537642501}" type="presOf" srcId="{CFB953D3-B019-4CC7-8686-173D13B45704}" destId="{177FAA84-1107-45D4-A185-6D1274FA123E}" srcOrd="0" destOrd="0" presId="urn:microsoft.com/office/officeart/2005/8/layout/vList3"/>
    <dgm:cxn modelId="{08A68183-3B08-425D-A771-9E99F28981AC}" type="presOf" srcId="{114D5CA1-50F8-4CE3-A6E1-DAD8F31A315C}" destId="{9B9B1161-7F7F-4C44-9C40-9C12CA29F30A}" srcOrd="0" destOrd="0" presId="urn:microsoft.com/office/officeart/2005/8/layout/vList3"/>
    <dgm:cxn modelId="{FFAD6CF8-3073-41B4-8BD0-50B6D43D565C}" type="presOf" srcId="{58AA32F0-B775-4948-A2B8-5E7120D3D37E}" destId="{1A3CB592-188B-4C35-B3B0-89EAB5ED48CB}" srcOrd="0" destOrd="0" presId="urn:microsoft.com/office/officeart/2005/8/layout/vList3"/>
    <dgm:cxn modelId="{A3BEE88D-7590-4001-9BB9-8622A83F65BC}" type="presOf" srcId="{B0299DCF-1B29-4183-A44D-D01F61FCB378}" destId="{A95FD3A4-9F3E-4704-BE37-5538C6BB4D33}" srcOrd="0" destOrd="0" presId="urn:microsoft.com/office/officeart/2005/8/layout/vList3"/>
    <dgm:cxn modelId="{54DC2AAC-C430-49DD-A6DA-502299CEFAF8}" srcId="{CFB953D3-B019-4CC7-8686-173D13B45704}" destId="{6AA77F0B-A06A-415E-88E3-DED9AACAD0A4}" srcOrd="7" destOrd="0" parTransId="{246D61E5-9E20-491C-BFF4-AA32391373D7}" sibTransId="{A18A4943-6589-437C-A95D-147EF39156D6}"/>
    <dgm:cxn modelId="{A8EEF364-CD5F-455B-B8ED-C285D023DB01}" srcId="{CFB953D3-B019-4CC7-8686-173D13B45704}" destId="{EB6E2A66-8E87-47B2-86BB-CE41638DE8C8}" srcOrd="1" destOrd="0" parTransId="{6452A10B-6079-460E-BCF1-B99BAB7796D5}" sibTransId="{327AD9BB-2129-4E38-93D2-9AFA42C6FAEC}"/>
    <dgm:cxn modelId="{25767A80-CF0B-4CBD-94AF-34C711D74B93}" srcId="{CFB953D3-B019-4CC7-8686-173D13B45704}" destId="{B0299DCF-1B29-4183-A44D-D01F61FCB378}" srcOrd="5" destOrd="0" parTransId="{430B96F3-D78B-4AA4-8AC3-BABDA7BBC391}" sibTransId="{6A0980FA-7375-4570-85D2-F45D1DE77AF3}"/>
    <dgm:cxn modelId="{944CEFD8-13A0-4229-8650-7641AFFAAE2D}" type="presOf" srcId="{6B2A0817-1EB2-40A9-96EF-3F3680FEB897}" destId="{880B24FC-D2D4-4AA5-9DA9-EB88561E7B1A}" srcOrd="0" destOrd="0" presId="urn:microsoft.com/office/officeart/2005/8/layout/vList3"/>
    <dgm:cxn modelId="{7BF845E2-FD10-4A10-B45F-9555FD319565}" type="presOf" srcId="{EB6E2A66-8E87-47B2-86BB-CE41638DE8C8}" destId="{B3C7C17D-293B-4BE7-9C6B-8581564A5D54}" srcOrd="0" destOrd="0" presId="urn:microsoft.com/office/officeart/2005/8/layout/vList3"/>
    <dgm:cxn modelId="{8FBCAF57-F9A1-4EDB-945E-26D61D5C7379}" srcId="{CFB953D3-B019-4CC7-8686-173D13B45704}" destId="{FEE54111-2913-40E4-941F-09D17715C501}" srcOrd="2" destOrd="0" parTransId="{C09AA088-B245-422E-BD56-5FFB64656025}" sibTransId="{C67DACF2-B200-49BD-AC10-51B0247DBD29}"/>
    <dgm:cxn modelId="{AC3300B3-3ACB-4096-98D7-A6BCEF5A0D3D}" type="presParOf" srcId="{177FAA84-1107-45D4-A185-6D1274FA123E}" destId="{C7E7F9C7-4ACC-43E7-95FC-AEE6BC6065E1}" srcOrd="0" destOrd="0" presId="urn:microsoft.com/office/officeart/2005/8/layout/vList3"/>
    <dgm:cxn modelId="{A39D338D-6A59-4773-9FB7-27FF30AFB7ED}" type="presParOf" srcId="{C7E7F9C7-4ACC-43E7-95FC-AEE6BC6065E1}" destId="{4A92BC1E-239F-41F4-9B70-785A160E2D80}" srcOrd="0" destOrd="0" presId="urn:microsoft.com/office/officeart/2005/8/layout/vList3"/>
    <dgm:cxn modelId="{3A5987FC-7E31-492A-A45C-FD749AB534D8}" type="presParOf" srcId="{C7E7F9C7-4ACC-43E7-95FC-AEE6BC6065E1}" destId="{880B24FC-D2D4-4AA5-9DA9-EB88561E7B1A}" srcOrd="1" destOrd="0" presId="urn:microsoft.com/office/officeart/2005/8/layout/vList3"/>
    <dgm:cxn modelId="{30304330-C064-48EC-AE71-7FE0869866C6}" type="presParOf" srcId="{177FAA84-1107-45D4-A185-6D1274FA123E}" destId="{846B2304-19DA-4CFB-BFD8-6262BBD8A619}" srcOrd="1" destOrd="0" presId="urn:microsoft.com/office/officeart/2005/8/layout/vList3"/>
    <dgm:cxn modelId="{06E96ADF-5CD8-4A81-8D48-34274639D574}" type="presParOf" srcId="{177FAA84-1107-45D4-A185-6D1274FA123E}" destId="{AF2FCF58-4F8B-4A3F-90E9-84CCC74E6321}" srcOrd="2" destOrd="0" presId="urn:microsoft.com/office/officeart/2005/8/layout/vList3"/>
    <dgm:cxn modelId="{58F6C09C-6544-43E0-B35F-68F064CE0DE5}" type="presParOf" srcId="{AF2FCF58-4F8B-4A3F-90E9-84CCC74E6321}" destId="{7ADEEAB3-F158-46F1-8194-E34A84F3EB0A}" srcOrd="0" destOrd="0" presId="urn:microsoft.com/office/officeart/2005/8/layout/vList3"/>
    <dgm:cxn modelId="{AE90DF1E-80FD-41F8-A6EF-077974155AB6}" type="presParOf" srcId="{AF2FCF58-4F8B-4A3F-90E9-84CCC74E6321}" destId="{B3C7C17D-293B-4BE7-9C6B-8581564A5D54}" srcOrd="1" destOrd="0" presId="urn:microsoft.com/office/officeart/2005/8/layout/vList3"/>
    <dgm:cxn modelId="{A80E6D3E-FE79-46FB-803C-AA5787AB2D88}" type="presParOf" srcId="{177FAA84-1107-45D4-A185-6D1274FA123E}" destId="{5E023EC8-ADC9-4F69-A746-0E1F97C478CA}" srcOrd="3" destOrd="0" presId="urn:microsoft.com/office/officeart/2005/8/layout/vList3"/>
    <dgm:cxn modelId="{2E74B1CF-2026-43CD-A490-7E9BB8E29245}" type="presParOf" srcId="{177FAA84-1107-45D4-A185-6D1274FA123E}" destId="{8D113661-55E8-475E-9F92-CE0421DB9335}" srcOrd="4" destOrd="0" presId="urn:microsoft.com/office/officeart/2005/8/layout/vList3"/>
    <dgm:cxn modelId="{F32FE04F-46F4-49B6-A0A2-F682ACED6DF5}" type="presParOf" srcId="{8D113661-55E8-475E-9F92-CE0421DB9335}" destId="{DB95C899-CF8B-4BD4-A3F9-E8F980BA2E01}" srcOrd="0" destOrd="0" presId="urn:microsoft.com/office/officeart/2005/8/layout/vList3"/>
    <dgm:cxn modelId="{FEE267D4-B317-4FB0-A960-53F537EC1A23}" type="presParOf" srcId="{8D113661-55E8-475E-9F92-CE0421DB9335}" destId="{64ECF0D2-7002-4E02-835A-9A2643D7D892}" srcOrd="1" destOrd="0" presId="urn:microsoft.com/office/officeart/2005/8/layout/vList3"/>
    <dgm:cxn modelId="{E42A3FFE-8D28-499E-8D66-8D342D8B034F}" type="presParOf" srcId="{177FAA84-1107-45D4-A185-6D1274FA123E}" destId="{F331831A-5FC9-4A64-BD1B-B8E92276379C}" srcOrd="5" destOrd="0" presId="urn:microsoft.com/office/officeart/2005/8/layout/vList3"/>
    <dgm:cxn modelId="{DD18CBAA-C0D5-46A2-A731-EF97B135DAAD}" type="presParOf" srcId="{177FAA84-1107-45D4-A185-6D1274FA123E}" destId="{4DD9B3FC-7831-4552-8960-C2AFB2B4D7C7}" srcOrd="6" destOrd="0" presId="urn:microsoft.com/office/officeart/2005/8/layout/vList3"/>
    <dgm:cxn modelId="{A1E4EBE5-EC3B-4A2A-A86A-208C56D232B1}" type="presParOf" srcId="{4DD9B3FC-7831-4552-8960-C2AFB2B4D7C7}" destId="{3325A656-128D-48F3-9B0D-DDF6F3E5BFFE}" srcOrd="0" destOrd="0" presId="urn:microsoft.com/office/officeart/2005/8/layout/vList3"/>
    <dgm:cxn modelId="{5E8F63B7-E6B1-47F1-857E-2F7501FB2E72}" type="presParOf" srcId="{4DD9B3FC-7831-4552-8960-C2AFB2B4D7C7}" destId="{1A3CB592-188B-4C35-B3B0-89EAB5ED48CB}" srcOrd="1" destOrd="0" presId="urn:microsoft.com/office/officeart/2005/8/layout/vList3"/>
    <dgm:cxn modelId="{50ABB767-09A1-4FBA-9A5B-89F1CC37ADFB}" type="presParOf" srcId="{177FAA84-1107-45D4-A185-6D1274FA123E}" destId="{DE99DE63-9F90-4E71-BF89-E393060EE680}" srcOrd="7" destOrd="0" presId="urn:microsoft.com/office/officeart/2005/8/layout/vList3"/>
    <dgm:cxn modelId="{0935BF54-3975-405A-B986-FD835617E231}" type="presParOf" srcId="{177FAA84-1107-45D4-A185-6D1274FA123E}" destId="{B907F9C3-81CC-4B65-AF23-F2DDBBCBF4D1}" srcOrd="8" destOrd="0" presId="urn:microsoft.com/office/officeart/2005/8/layout/vList3"/>
    <dgm:cxn modelId="{D4BCA438-2DFB-4B25-9F33-EBC088E7BB0F}" type="presParOf" srcId="{B907F9C3-81CC-4B65-AF23-F2DDBBCBF4D1}" destId="{CA9EFAF7-E7C5-4150-B985-AAD21D4908F8}" srcOrd="0" destOrd="0" presId="urn:microsoft.com/office/officeart/2005/8/layout/vList3"/>
    <dgm:cxn modelId="{569BD6FC-9822-4454-B736-721317367C67}" type="presParOf" srcId="{B907F9C3-81CC-4B65-AF23-F2DDBBCBF4D1}" destId="{EE84EE45-57FF-43EF-BE0A-63E82C3388B8}" srcOrd="1" destOrd="0" presId="urn:microsoft.com/office/officeart/2005/8/layout/vList3"/>
    <dgm:cxn modelId="{3167025A-AC35-4635-BCD0-121E2180646E}" type="presParOf" srcId="{177FAA84-1107-45D4-A185-6D1274FA123E}" destId="{D53318A3-F59B-4B78-B16E-9A07C7D4415E}" srcOrd="9" destOrd="0" presId="urn:microsoft.com/office/officeart/2005/8/layout/vList3"/>
    <dgm:cxn modelId="{7FFCE9AB-15DF-4CD1-AD6D-86AC7132FA41}" type="presParOf" srcId="{177FAA84-1107-45D4-A185-6D1274FA123E}" destId="{08EECF9A-3AEB-4B35-8205-DA7E63862B6A}" srcOrd="10" destOrd="0" presId="urn:microsoft.com/office/officeart/2005/8/layout/vList3"/>
    <dgm:cxn modelId="{D377A0E6-DD69-49F7-8346-2101C3857F40}" type="presParOf" srcId="{08EECF9A-3AEB-4B35-8205-DA7E63862B6A}" destId="{775275B2-3928-4243-88FC-EE2D21228214}" srcOrd="0" destOrd="0" presId="urn:microsoft.com/office/officeart/2005/8/layout/vList3"/>
    <dgm:cxn modelId="{094632D4-54FF-41F6-BFFF-55AC20D720A6}" type="presParOf" srcId="{08EECF9A-3AEB-4B35-8205-DA7E63862B6A}" destId="{A95FD3A4-9F3E-4704-BE37-5538C6BB4D33}" srcOrd="1" destOrd="0" presId="urn:microsoft.com/office/officeart/2005/8/layout/vList3"/>
    <dgm:cxn modelId="{7FD47671-9111-46E6-80A2-068235369649}" type="presParOf" srcId="{177FAA84-1107-45D4-A185-6D1274FA123E}" destId="{D53A03FC-CF9F-47C0-923E-FEB65E5F1479}" srcOrd="11" destOrd="0" presId="urn:microsoft.com/office/officeart/2005/8/layout/vList3"/>
    <dgm:cxn modelId="{1B5B70A1-BBB3-4D67-9166-7C84F13585CF}" type="presParOf" srcId="{177FAA84-1107-45D4-A185-6D1274FA123E}" destId="{0B796E15-CB16-4990-976B-F6F6BECB9CDA}" srcOrd="12" destOrd="0" presId="urn:microsoft.com/office/officeart/2005/8/layout/vList3"/>
    <dgm:cxn modelId="{111B0582-0C6D-4494-B66F-759715BAF1B6}" type="presParOf" srcId="{0B796E15-CB16-4990-976B-F6F6BECB9CDA}" destId="{572A8FC4-5237-4E1F-AFC7-B219D9107258}" srcOrd="0" destOrd="0" presId="urn:microsoft.com/office/officeart/2005/8/layout/vList3"/>
    <dgm:cxn modelId="{BBCCABA3-3DB7-4E9F-90F3-751FC0A2A03B}" type="presParOf" srcId="{0B796E15-CB16-4990-976B-F6F6BECB9CDA}" destId="{9B9B1161-7F7F-4C44-9C40-9C12CA29F30A}" srcOrd="1" destOrd="0" presId="urn:microsoft.com/office/officeart/2005/8/layout/vList3"/>
    <dgm:cxn modelId="{A7D79F34-4FE7-4C57-AC3B-4FF33C2F5C1F}" type="presParOf" srcId="{177FAA84-1107-45D4-A185-6D1274FA123E}" destId="{69BED05A-D1C7-4705-9796-10A382800B41}" srcOrd="13" destOrd="0" presId="urn:microsoft.com/office/officeart/2005/8/layout/vList3"/>
    <dgm:cxn modelId="{F79E39CF-7464-4F18-B023-8ACE38D00E6D}" type="presParOf" srcId="{177FAA84-1107-45D4-A185-6D1274FA123E}" destId="{7D3795A0-D278-4CB3-9BB1-B66268406563}" srcOrd="14" destOrd="0" presId="urn:microsoft.com/office/officeart/2005/8/layout/vList3"/>
    <dgm:cxn modelId="{8014B4FE-3364-4CC9-82A3-7C465D24E171}" type="presParOf" srcId="{7D3795A0-D278-4CB3-9BB1-B66268406563}" destId="{2D61B4CF-126E-4742-A96B-6BDF6D7C7650}" srcOrd="0" destOrd="0" presId="urn:microsoft.com/office/officeart/2005/8/layout/vList3"/>
    <dgm:cxn modelId="{E0A89379-5826-46C6-B2F3-637793CD4EFA}" type="presParOf" srcId="{7D3795A0-D278-4CB3-9BB1-B66268406563}" destId="{E7BB7B1A-06C6-44CC-982F-4E62730720E0}" srcOrd="1" destOrd="0" presId="urn:microsoft.com/office/officeart/2005/8/layout/vLis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D8C93-A9A5-4EED-BFF2-97B14141EBC0}">
      <dsp:nvSpPr>
        <dsp:cNvPr id="0" name=""/>
        <dsp:cNvSpPr/>
      </dsp:nvSpPr>
      <dsp:spPr>
        <a:xfrm rot="10800000">
          <a:off x="868079" y="361"/>
          <a:ext cx="3081525" cy="367621"/>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s-MX" sz="1400" kern="1200" dirty="0" err="1">
              <a:solidFill>
                <a:schemeClr val="tx1"/>
              </a:solidFill>
            </a:rPr>
            <a:t>Strengthening</a:t>
          </a:r>
          <a:r>
            <a:rPr lang="es-MX" sz="1400" kern="1200" dirty="0">
              <a:solidFill>
                <a:schemeClr val="tx1"/>
              </a:solidFill>
            </a:rPr>
            <a:t> global </a:t>
          </a:r>
          <a:r>
            <a:rPr lang="es-MX" sz="1400" kern="1200" dirty="0" err="1">
              <a:solidFill>
                <a:schemeClr val="tx1"/>
              </a:solidFill>
            </a:rPr>
            <a:t>geospatial</a:t>
          </a:r>
          <a:r>
            <a:rPr lang="es-MX" sz="1400" kern="1200" dirty="0">
              <a:solidFill>
                <a:schemeClr val="tx1"/>
              </a:solidFill>
            </a:rPr>
            <a:t> </a:t>
          </a:r>
          <a:r>
            <a:rPr lang="es-MX" sz="1400" kern="1200" dirty="0" err="1">
              <a:solidFill>
                <a:schemeClr val="tx1"/>
              </a:solidFill>
            </a:rPr>
            <a:t>information</a:t>
          </a:r>
          <a:r>
            <a:rPr lang="es-MX" sz="1400" kern="1200" dirty="0">
              <a:solidFill>
                <a:schemeClr val="tx1"/>
              </a:solidFill>
            </a:rPr>
            <a:t> </a:t>
          </a:r>
          <a:r>
            <a:rPr lang="es-MX" sz="1400" kern="1200" dirty="0" err="1">
              <a:solidFill>
                <a:schemeClr val="tx1"/>
              </a:solidFill>
            </a:rPr>
            <a:t>management</a:t>
          </a:r>
          <a:endParaRPr lang="es-MX" sz="1400" kern="1200" dirty="0">
            <a:solidFill>
              <a:schemeClr val="tx1"/>
            </a:solidFill>
          </a:endParaRPr>
        </a:p>
      </dsp:txBody>
      <dsp:txXfrm rot="10800000">
        <a:off x="959984" y="361"/>
        <a:ext cx="2989620" cy="367621"/>
      </dsp:txXfrm>
    </dsp:sp>
    <dsp:sp modelId="{41D5F8D8-9A79-4A5E-B124-94CA09A04173}">
      <dsp:nvSpPr>
        <dsp:cNvPr id="0" name=""/>
        <dsp:cNvSpPr/>
      </dsp:nvSpPr>
      <dsp:spPr>
        <a:xfrm>
          <a:off x="684268" y="361"/>
          <a:ext cx="367621" cy="367621"/>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3A4B930-629D-4769-A422-AAEC7950BA0A}">
      <dsp:nvSpPr>
        <dsp:cNvPr id="0" name=""/>
        <dsp:cNvSpPr/>
      </dsp:nvSpPr>
      <dsp:spPr>
        <a:xfrm rot="10800000">
          <a:off x="868079" y="477720"/>
          <a:ext cx="3081525" cy="367621"/>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s-MX" sz="1400" kern="1200" dirty="0" err="1">
              <a:solidFill>
                <a:schemeClr val="tx1"/>
              </a:solidFill>
            </a:rPr>
            <a:t>Contribution</a:t>
          </a:r>
          <a:r>
            <a:rPr lang="es-MX" sz="1400" kern="1200" dirty="0">
              <a:solidFill>
                <a:schemeClr val="tx1"/>
              </a:solidFill>
            </a:rPr>
            <a:t> of regional </a:t>
          </a:r>
          <a:r>
            <a:rPr lang="es-MX" sz="1400" kern="1200" dirty="0" err="1">
              <a:solidFill>
                <a:schemeClr val="tx1"/>
              </a:solidFill>
            </a:rPr>
            <a:t>committees</a:t>
          </a:r>
          <a:r>
            <a:rPr lang="es-MX" sz="1400" kern="1200" dirty="0">
              <a:solidFill>
                <a:schemeClr val="tx1"/>
              </a:solidFill>
            </a:rPr>
            <a:t>, </a:t>
          </a:r>
          <a:r>
            <a:rPr lang="es-MX" sz="1400" kern="1200" dirty="0" err="1">
              <a:solidFill>
                <a:schemeClr val="tx1"/>
              </a:solidFill>
            </a:rPr>
            <a:t>thematic</a:t>
          </a:r>
          <a:r>
            <a:rPr lang="es-MX" sz="1400" kern="1200" dirty="0">
              <a:solidFill>
                <a:schemeClr val="tx1"/>
              </a:solidFill>
            </a:rPr>
            <a:t> </a:t>
          </a:r>
          <a:r>
            <a:rPr lang="es-MX" sz="1400" kern="1200" dirty="0" err="1">
              <a:solidFill>
                <a:schemeClr val="tx1"/>
              </a:solidFill>
            </a:rPr>
            <a:t>groups</a:t>
          </a:r>
          <a:r>
            <a:rPr lang="es-MX" sz="1400" kern="1200" dirty="0">
              <a:solidFill>
                <a:schemeClr val="tx1"/>
              </a:solidFill>
            </a:rPr>
            <a:t> and </a:t>
          </a:r>
          <a:r>
            <a:rPr lang="es-MX" sz="1400" kern="1200" dirty="0" err="1">
              <a:solidFill>
                <a:schemeClr val="tx1"/>
              </a:solidFill>
            </a:rPr>
            <a:t>networks</a:t>
          </a:r>
          <a:endParaRPr lang="es-MX" sz="1400" kern="1200" dirty="0">
            <a:solidFill>
              <a:schemeClr val="tx1"/>
            </a:solidFill>
          </a:endParaRPr>
        </a:p>
      </dsp:txBody>
      <dsp:txXfrm rot="10800000">
        <a:off x="959984" y="477720"/>
        <a:ext cx="2989620" cy="367621"/>
      </dsp:txXfrm>
    </dsp:sp>
    <dsp:sp modelId="{884C6514-A697-4D9A-88D8-4FA3E17FEEB3}">
      <dsp:nvSpPr>
        <dsp:cNvPr id="0" name=""/>
        <dsp:cNvSpPr/>
      </dsp:nvSpPr>
      <dsp:spPr>
        <a:xfrm>
          <a:off x="684268" y="477720"/>
          <a:ext cx="367621" cy="367621"/>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3D66D42-0B96-4570-B710-54F55BE00A70}">
      <dsp:nvSpPr>
        <dsp:cNvPr id="0" name=""/>
        <dsp:cNvSpPr/>
      </dsp:nvSpPr>
      <dsp:spPr>
        <a:xfrm rot="10800000">
          <a:off x="868079" y="955079"/>
          <a:ext cx="3081525" cy="367621"/>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n-US" sz="1400" kern="1200" dirty="0">
              <a:solidFill>
                <a:schemeClr val="tx1"/>
              </a:solidFill>
            </a:rPr>
            <a:t>Legal and policy frameworks and issues related to authoritative data</a:t>
          </a:r>
          <a:endParaRPr lang="es-MX" sz="1400" kern="1200" dirty="0">
            <a:solidFill>
              <a:schemeClr val="tx1"/>
            </a:solidFill>
          </a:endParaRPr>
        </a:p>
      </dsp:txBody>
      <dsp:txXfrm rot="10800000">
        <a:off x="959984" y="955079"/>
        <a:ext cx="2989620" cy="367621"/>
      </dsp:txXfrm>
    </dsp:sp>
    <dsp:sp modelId="{942DA3AF-3CEA-496D-9B57-B6D527343124}">
      <dsp:nvSpPr>
        <dsp:cNvPr id="0" name=""/>
        <dsp:cNvSpPr/>
      </dsp:nvSpPr>
      <dsp:spPr>
        <a:xfrm>
          <a:off x="684268" y="955079"/>
          <a:ext cx="367621" cy="367621"/>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0A20A45-35D7-4CE6-8697-693143030061}">
      <dsp:nvSpPr>
        <dsp:cNvPr id="0" name=""/>
        <dsp:cNvSpPr/>
      </dsp:nvSpPr>
      <dsp:spPr>
        <a:xfrm rot="10800000">
          <a:off x="868079" y="1432438"/>
          <a:ext cx="3081525" cy="367621"/>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s-MX" sz="1400" kern="1200" dirty="0" err="1">
              <a:solidFill>
                <a:schemeClr val="tx1"/>
              </a:solidFill>
            </a:rPr>
            <a:t>Trends</a:t>
          </a:r>
          <a:r>
            <a:rPr lang="es-MX" sz="1400" kern="1200" dirty="0">
              <a:solidFill>
                <a:schemeClr val="tx1"/>
              </a:solidFill>
            </a:rPr>
            <a:t> in </a:t>
          </a:r>
          <a:r>
            <a:rPr lang="es-MX" sz="1400" kern="1200" dirty="0" err="1">
              <a:solidFill>
                <a:schemeClr val="tx1"/>
              </a:solidFill>
            </a:rPr>
            <a:t>national</a:t>
          </a:r>
          <a:r>
            <a:rPr lang="es-MX" sz="1400" kern="1200" dirty="0">
              <a:solidFill>
                <a:schemeClr val="tx1"/>
              </a:solidFill>
            </a:rPr>
            <a:t> </a:t>
          </a:r>
          <a:r>
            <a:rPr lang="es-MX" sz="1400" kern="1200" dirty="0" err="1">
              <a:solidFill>
                <a:schemeClr val="tx1"/>
              </a:solidFill>
            </a:rPr>
            <a:t>institutional</a:t>
          </a:r>
          <a:r>
            <a:rPr lang="es-MX" sz="1400" kern="1200" dirty="0">
              <a:solidFill>
                <a:schemeClr val="tx1"/>
              </a:solidFill>
            </a:rPr>
            <a:t> </a:t>
          </a:r>
          <a:r>
            <a:rPr lang="es-MX" sz="1400" kern="1200" dirty="0" err="1">
              <a:solidFill>
                <a:schemeClr val="tx1"/>
              </a:solidFill>
            </a:rPr>
            <a:t>arrangements</a:t>
          </a:r>
          <a:endParaRPr lang="es-MX" sz="1400" kern="1200" dirty="0">
            <a:solidFill>
              <a:schemeClr val="tx1"/>
            </a:solidFill>
          </a:endParaRPr>
        </a:p>
      </dsp:txBody>
      <dsp:txXfrm rot="10800000">
        <a:off x="959984" y="1432438"/>
        <a:ext cx="2989620" cy="367621"/>
      </dsp:txXfrm>
    </dsp:sp>
    <dsp:sp modelId="{933E1814-E295-496B-A14A-A28EC0B19356}">
      <dsp:nvSpPr>
        <dsp:cNvPr id="0" name=""/>
        <dsp:cNvSpPr/>
      </dsp:nvSpPr>
      <dsp:spPr>
        <a:xfrm>
          <a:off x="684268" y="1432438"/>
          <a:ext cx="367621" cy="36762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AE26104-A197-4C74-AE10-C7185FB535F5}">
      <dsp:nvSpPr>
        <dsp:cNvPr id="0" name=""/>
        <dsp:cNvSpPr/>
      </dsp:nvSpPr>
      <dsp:spPr>
        <a:xfrm rot="10800000">
          <a:off x="868079" y="1909797"/>
          <a:ext cx="3081525" cy="367621"/>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n-US" sz="1400" kern="1200" dirty="0">
              <a:solidFill>
                <a:schemeClr val="tx1"/>
              </a:solidFill>
            </a:rPr>
            <a:t>Adoption of standards and technical specifications</a:t>
          </a:r>
          <a:endParaRPr lang="es-MX" sz="1400" kern="1200" dirty="0">
            <a:solidFill>
              <a:schemeClr val="tx1"/>
            </a:solidFill>
          </a:endParaRPr>
        </a:p>
      </dsp:txBody>
      <dsp:txXfrm rot="10800000">
        <a:off x="959984" y="1909797"/>
        <a:ext cx="2989620" cy="367621"/>
      </dsp:txXfrm>
    </dsp:sp>
    <dsp:sp modelId="{DD6F96AD-3321-4EDA-B087-1C69F095C58B}">
      <dsp:nvSpPr>
        <dsp:cNvPr id="0" name=""/>
        <dsp:cNvSpPr/>
      </dsp:nvSpPr>
      <dsp:spPr>
        <a:xfrm>
          <a:off x="684268" y="1909797"/>
          <a:ext cx="367621" cy="367621"/>
        </a:xfrm>
        <a:prstGeom prst="ellipse">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59B1C97-3DDA-4723-94DD-76BE3D28FE88}">
      <dsp:nvSpPr>
        <dsp:cNvPr id="0" name=""/>
        <dsp:cNvSpPr/>
      </dsp:nvSpPr>
      <dsp:spPr>
        <a:xfrm rot="10800000">
          <a:off x="868079" y="2387156"/>
          <a:ext cx="3081525" cy="367621"/>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s-MX" sz="1400" kern="1200" dirty="0" err="1">
              <a:solidFill>
                <a:schemeClr val="tx1"/>
              </a:solidFill>
            </a:rPr>
            <a:t>Strengthening</a:t>
          </a:r>
          <a:r>
            <a:rPr lang="es-MX" sz="1400" kern="1200" dirty="0">
              <a:solidFill>
                <a:schemeClr val="tx1"/>
              </a:solidFill>
            </a:rPr>
            <a:t> </a:t>
          </a:r>
          <a:r>
            <a:rPr lang="es-MX" sz="1400" kern="1200" dirty="0" err="1">
              <a:solidFill>
                <a:schemeClr val="tx1"/>
              </a:solidFill>
            </a:rPr>
            <a:t>collaboration</a:t>
          </a:r>
          <a:r>
            <a:rPr lang="es-MX" sz="1400" kern="1200" dirty="0">
              <a:solidFill>
                <a:schemeClr val="tx1"/>
              </a:solidFill>
            </a:rPr>
            <a:t> </a:t>
          </a:r>
          <a:r>
            <a:rPr lang="es-MX" sz="1400" kern="1200" dirty="0" err="1">
              <a:solidFill>
                <a:schemeClr val="tx1"/>
              </a:solidFill>
            </a:rPr>
            <a:t>with</a:t>
          </a:r>
          <a:r>
            <a:rPr lang="es-MX" sz="1400" kern="1200" dirty="0">
              <a:solidFill>
                <a:schemeClr val="tx1"/>
              </a:solidFill>
            </a:rPr>
            <a:t> UNGEGN</a:t>
          </a:r>
        </a:p>
      </dsp:txBody>
      <dsp:txXfrm rot="10800000">
        <a:off x="959984" y="2387156"/>
        <a:ext cx="2989620" cy="367621"/>
      </dsp:txXfrm>
    </dsp:sp>
    <dsp:sp modelId="{6CEE3084-82EE-405A-8C56-A398972E9685}">
      <dsp:nvSpPr>
        <dsp:cNvPr id="0" name=""/>
        <dsp:cNvSpPr/>
      </dsp:nvSpPr>
      <dsp:spPr>
        <a:xfrm>
          <a:off x="684268" y="2387156"/>
          <a:ext cx="367621" cy="367621"/>
        </a:xfrm>
        <a:prstGeom prst="ellipse">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57A44CC-1A56-4E61-9595-C3ED0E7412BF}">
      <dsp:nvSpPr>
        <dsp:cNvPr id="0" name=""/>
        <dsp:cNvSpPr/>
      </dsp:nvSpPr>
      <dsp:spPr>
        <a:xfrm rot="10800000">
          <a:off x="868079" y="2864515"/>
          <a:ext cx="3081525" cy="367621"/>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s-MX" sz="1400" kern="1200" dirty="0" err="1">
              <a:solidFill>
                <a:schemeClr val="tx1"/>
              </a:solidFill>
            </a:rPr>
            <a:t>United</a:t>
          </a:r>
          <a:r>
            <a:rPr lang="es-MX" sz="1400" kern="1200" dirty="0">
              <a:solidFill>
                <a:schemeClr val="tx1"/>
              </a:solidFill>
            </a:rPr>
            <a:t> </a:t>
          </a:r>
          <a:r>
            <a:rPr lang="es-MX" sz="1400" kern="1200" dirty="0" err="1">
              <a:solidFill>
                <a:schemeClr val="tx1"/>
              </a:solidFill>
            </a:rPr>
            <a:t>Nations</a:t>
          </a:r>
          <a:r>
            <a:rPr lang="es-MX" sz="1400" kern="1200" dirty="0">
              <a:solidFill>
                <a:schemeClr val="tx1"/>
              </a:solidFill>
            </a:rPr>
            <a:t> </a:t>
          </a:r>
          <a:r>
            <a:rPr lang="es-MX" sz="1400" kern="1200" dirty="0" err="1">
              <a:solidFill>
                <a:schemeClr val="tx1"/>
              </a:solidFill>
            </a:rPr>
            <a:t>activities</a:t>
          </a:r>
          <a:r>
            <a:rPr lang="es-MX" sz="1400" kern="1200" dirty="0">
              <a:solidFill>
                <a:schemeClr val="tx1"/>
              </a:solidFill>
            </a:rPr>
            <a:t> in </a:t>
          </a:r>
          <a:r>
            <a:rPr lang="es-MX" sz="1400" kern="1200" dirty="0" err="1">
              <a:solidFill>
                <a:schemeClr val="tx1"/>
              </a:solidFill>
            </a:rPr>
            <a:t>geospatial</a:t>
          </a:r>
          <a:r>
            <a:rPr lang="es-MX" sz="1400" kern="1200" dirty="0">
              <a:solidFill>
                <a:schemeClr val="tx1"/>
              </a:solidFill>
            </a:rPr>
            <a:t> </a:t>
          </a:r>
          <a:r>
            <a:rPr lang="es-MX" sz="1400" kern="1200" dirty="0" err="1">
              <a:solidFill>
                <a:schemeClr val="tx1"/>
              </a:solidFill>
            </a:rPr>
            <a:t>information</a:t>
          </a:r>
          <a:r>
            <a:rPr lang="es-MX" sz="1400" kern="1200" dirty="0">
              <a:solidFill>
                <a:schemeClr val="tx1"/>
              </a:solidFill>
            </a:rPr>
            <a:t> </a:t>
          </a:r>
          <a:r>
            <a:rPr lang="es-MX" sz="1400" kern="1200" dirty="0" err="1">
              <a:solidFill>
                <a:schemeClr val="tx1"/>
              </a:solidFill>
            </a:rPr>
            <a:t>management</a:t>
          </a:r>
          <a:endParaRPr lang="es-MX" sz="1400" kern="1200" dirty="0">
            <a:solidFill>
              <a:schemeClr val="tx1"/>
            </a:solidFill>
          </a:endParaRPr>
        </a:p>
      </dsp:txBody>
      <dsp:txXfrm rot="10800000">
        <a:off x="959984" y="2864515"/>
        <a:ext cx="2989620" cy="367621"/>
      </dsp:txXfrm>
    </dsp:sp>
    <dsp:sp modelId="{5A50C4C0-C698-4417-89BB-121FABEEF016}">
      <dsp:nvSpPr>
        <dsp:cNvPr id="0" name=""/>
        <dsp:cNvSpPr/>
      </dsp:nvSpPr>
      <dsp:spPr>
        <a:xfrm>
          <a:off x="684268" y="2864515"/>
          <a:ext cx="367621" cy="367621"/>
        </a:xfrm>
        <a:prstGeom prst="ellipse">
          <a:avLst/>
        </a:prstGeom>
        <a:blipFill>
          <a:blip xmlns:r="http://schemas.openxmlformats.org/officeDocument/2006/relationships" r:embed="rId6"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1660C62-BD2C-498A-9DF0-D36284D52514}">
      <dsp:nvSpPr>
        <dsp:cNvPr id="0" name=""/>
        <dsp:cNvSpPr/>
      </dsp:nvSpPr>
      <dsp:spPr>
        <a:xfrm rot="10800000">
          <a:off x="868079" y="3341874"/>
          <a:ext cx="3081525" cy="367621"/>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s-MX" sz="1400" kern="1200" dirty="0" err="1">
              <a:solidFill>
                <a:schemeClr val="tx1"/>
              </a:solidFill>
            </a:rPr>
            <a:t>Secretariat</a:t>
          </a:r>
          <a:r>
            <a:rPr lang="es-MX" sz="1400" kern="1200" dirty="0">
              <a:solidFill>
                <a:schemeClr val="tx1"/>
              </a:solidFill>
            </a:rPr>
            <a:t> </a:t>
          </a:r>
          <a:r>
            <a:rPr lang="es-MX" sz="1400" kern="1200" dirty="0" err="1">
              <a:solidFill>
                <a:schemeClr val="tx1"/>
              </a:solidFill>
            </a:rPr>
            <a:t>programme</a:t>
          </a:r>
          <a:r>
            <a:rPr lang="es-MX" sz="1400" kern="1200" dirty="0">
              <a:solidFill>
                <a:schemeClr val="tx1"/>
              </a:solidFill>
            </a:rPr>
            <a:t> </a:t>
          </a:r>
          <a:r>
            <a:rPr lang="es-MX" sz="1400" kern="1200" dirty="0" err="1">
              <a:solidFill>
                <a:schemeClr val="tx1"/>
              </a:solidFill>
            </a:rPr>
            <a:t>management</a:t>
          </a:r>
          <a:endParaRPr lang="es-MX" sz="1400" kern="1200" dirty="0">
            <a:solidFill>
              <a:schemeClr val="tx1"/>
            </a:solidFill>
          </a:endParaRPr>
        </a:p>
      </dsp:txBody>
      <dsp:txXfrm rot="10800000">
        <a:off x="959984" y="3341874"/>
        <a:ext cx="2989620" cy="367621"/>
      </dsp:txXfrm>
    </dsp:sp>
    <dsp:sp modelId="{944EB20F-04FD-4A74-8F57-87C49EDEB09F}">
      <dsp:nvSpPr>
        <dsp:cNvPr id="0" name=""/>
        <dsp:cNvSpPr/>
      </dsp:nvSpPr>
      <dsp:spPr>
        <a:xfrm>
          <a:off x="684268" y="3341874"/>
          <a:ext cx="367621" cy="367621"/>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B24FC-D2D4-4AA5-9DA9-EB88561E7B1A}">
      <dsp:nvSpPr>
        <dsp:cNvPr id="0" name=""/>
        <dsp:cNvSpPr/>
      </dsp:nvSpPr>
      <dsp:spPr>
        <a:xfrm rot="10800000">
          <a:off x="868079" y="360"/>
          <a:ext cx="3081525" cy="367621"/>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n-US" sz="1400" kern="1200" dirty="0">
              <a:solidFill>
                <a:schemeClr val="tx1"/>
              </a:solidFill>
            </a:rPr>
            <a:t>Global geodetic reference frame</a:t>
          </a:r>
          <a:endParaRPr lang="es-MX" sz="1400" kern="1200" dirty="0">
            <a:solidFill>
              <a:schemeClr val="tx1"/>
            </a:solidFill>
          </a:endParaRPr>
        </a:p>
      </dsp:txBody>
      <dsp:txXfrm rot="10800000">
        <a:off x="959984" y="360"/>
        <a:ext cx="2989620" cy="367621"/>
      </dsp:txXfrm>
    </dsp:sp>
    <dsp:sp modelId="{4A92BC1E-239F-41F4-9B70-785A160E2D80}">
      <dsp:nvSpPr>
        <dsp:cNvPr id="0" name=""/>
        <dsp:cNvSpPr/>
      </dsp:nvSpPr>
      <dsp:spPr>
        <a:xfrm>
          <a:off x="684268" y="360"/>
          <a:ext cx="367621" cy="367621"/>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3C7C17D-293B-4BE7-9C6B-8581564A5D54}">
      <dsp:nvSpPr>
        <dsp:cNvPr id="0" name=""/>
        <dsp:cNvSpPr/>
      </dsp:nvSpPr>
      <dsp:spPr>
        <a:xfrm rot="10800000">
          <a:off x="868079" y="477719"/>
          <a:ext cx="3081525" cy="367621"/>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n-US" sz="1400" kern="1200" dirty="0">
              <a:solidFill>
                <a:schemeClr val="tx1"/>
              </a:solidFill>
            </a:rPr>
            <a:t>Global fundamental geospatial         data themes</a:t>
          </a:r>
          <a:endParaRPr lang="es-MX" sz="1400" kern="1200" dirty="0">
            <a:solidFill>
              <a:schemeClr val="tx1"/>
            </a:solidFill>
          </a:endParaRPr>
        </a:p>
      </dsp:txBody>
      <dsp:txXfrm rot="10800000">
        <a:off x="959984" y="477719"/>
        <a:ext cx="2989620" cy="367621"/>
      </dsp:txXfrm>
    </dsp:sp>
    <dsp:sp modelId="{7ADEEAB3-F158-46F1-8194-E34A84F3EB0A}">
      <dsp:nvSpPr>
        <dsp:cNvPr id="0" name=""/>
        <dsp:cNvSpPr/>
      </dsp:nvSpPr>
      <dsp:spPr>
        <a:xfrm>
          <a:off x="684268" y="477719"/>
          <a:ext cx="367621" cy="367621"/>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t="-3000" b="-3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CF0D2-7002-4E02-835A-9A2643D7D892}">
      <dsp:nvSpPr>
        <dsp:cNvPr id="0" name=""/>
        <dsp:cNvSpPr/>
      </dsp:nvSpPr>
      <dsp:spPr>
        <a:xfrm rot="10800000">
          <a:off x="868079" y="955078"/>
          <a:ext cx="3081525" cy="367621"/>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n-US" sz="1400" kern="1200" dirty="0">
              <a:solidFill>
                <a:schemeClr val="tx1"/>
              </a:solidFill>
            </a:rPr>
            <a:t>Integration of geospatial, statistical and other information</a:t>
          </a:r>
          <a:endParaRPr lang="es-MX" sz="1400" kern="1200" dirty="0">
            <a:solidFill>
              <a:schemeClr val="tx1"/>
            </a:solidFill>
          </a:endParaRPr>
        </a:p>
      </dsp:txBody>
      <dsp:txXfrm rot="10800000">
        <a:off x="959984" y="955078"/>
        <a:ext cx="2989620" cy="367621"/>
      </dsp:txXfrm>
    </dsp:sp>
    <dsp:sp modelId="{DB95C899-CF8B-4BD4-A3F9-E8F980BA2E01}">
      <dsp:nvSpPr>
        <dsp:cNvPr id="0" name=""/>
        <dsp:cNvSpPr/>
      </dsp:nvSpPr>
      <dsp:spPr>
        <a:xfrm>
          <a:off x="677055" y="955078"/>
          <a:ext cx="367621" cy="367621"/>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l="-67000" r="-6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A3CB592-188B-4C35-B3B0-89EAB5ED48CB}">
      <dsp:nvSpPr>
        <dsp:cNvPr id="0" name=""/>
        <dsp:cNvSpPr/>
      </dsp:nvSpPr>
      <dsp:spPr>
        <a:xfrm rot="10800000">
          <a:off x="868079" y="1432437"/>
          <a:ext cx="3081525" cy="367621"/>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s-MX" sz="1400" kern="1200" dirty="0">
              <a:solidFill>
                <a:schemeClr val="tx1"/>
              </a:solidFill>
            </a:rPr>
            <a:t>Geospatial </a:t>
          </a:r>
          <a:r>
            <a:rPr lang="es-MX" sz="1400" kern="1200" dirty="0" err="1">
              <a:solidFill>
                <a:schemeClr val="tx1"/>
              </a:solidFill>
            </a:rPr>
            <a:t>information</a:t>
          </a:r>
          <a:r>
            <a:rPr lang="es-MX" sz="1400" kern="1200" dirty="0">
              <a:solidFill>
                <a:schemeClr val="tx1"/>
              </a:solidFill>
            </a:rPr>
            <a:t> and </a:t>
          </a:r>
          <a:r>
            <a:rPr lang="es-MX" sz="1400" kern="1200" dirty="0" err="1">
              <a:solidFill>
                <a:schemeClr val="tx1"/>
              </a:solidFill>
            </a:rPr>
            <a:t>services</a:t>
          </a:r>
          <a:r>
            <a:rPr lang="es-MX" sz="1400" kern="1200" dirty="0">
              <a:solidFill>
                <a:schemeClr val="tx1"/>
              </a:solidFill>
            </a:rPr>
            <a:t>                </a:t>
          </a:r>
          <a:r>
            <a:rPr lang="es-MX" sz="1400" kern="1200" dirty="0" err="1">
              <a:solidFill>
                <a:schemeClr val="tx1"/>
              </a:solidFill>
            </a:rPr>
            <a:t>for</a:t>
          </a:r>
          <a:r>
            <a:rPr lang="es-MX" sz="1400" kern="1200" dirty="0">
              <a:solidFill>
                <a:schemeClr val="tx1"/>
              </a:solidFill>
            </a:rPr>
            <a:t> </a:t>
          </a:r>
          <a:r>
            <a:rPr lang="es-MX" sz="1400" kern="1200" dirty="0" err="1">
              <a:solidFill>
                <a:schemeClr val="tx1"/>
              </a:solidFill>
            </a:rPr>
            <a:t>disasters</a:t>
          </a:r>
          <a:endParaRPr lang="es-MX" sz="1400" kern="1200" dirty="0">
            <a:solidFill>
              <a:schemeClr val="tx1"/>
            </a:solidFill>
          </a:endParaRPr>
        </a:p>
      </dsp:txBody>
      <dsp:txXfrm rot="10800000">
        <a:off x="959984" y="1432437"/>
        <a:ext cx="2989620" cy="367621"/>
      </dsp:txXfrm>
    </dsp:sp>
    <dsp:sp modelId="{3325A656-128D-48F3-9B0D-DDF6F3E5BFFE}">
      <dsp:nvSpPr>
        <dsp:cNvPr id="0" name=""/>
        <dsp:cNvSpPr/>
      </dsp:nvSpPr>
      <dsp:spPr>
        <a:xfrm>
          <a:off x="684268" y="1432437"/>
          <a:ext cx="367621" cy="367621"/>
        </a:xfrm>
        <a:prstGeom prst="ellipse">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t="-1000" b="-1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E84EE45-57FF-43EF-BE0A-63E82C3388B8}">
      <dsp:nvSpPr>
        <dsp:cNvPr id="0" name=""/>
        <dsp:cNvSpPr/>
      </dsp:nvSpPr>
      <dsp:spPr>
        <a:xfrm rot="10800000">
          <a:off x="868079" y="1909796"/>
          <a:ext cx="3081525" cy="367621"/>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s-MX" sz="1400" kern="1200" dirty="0" err="1">
              <a:solidFill>
                <a:schemeClr val="tx1"/>
              </a:solidFill>
            </a:rPr>
            <a:t>Land</a:t>
          </a:r>
          <a:r>
            <a:rPr lang="es-MX" sz="1400" kern="1200" dirty="0">
              <a:solidFill>
                <a:schemeClr val="tx1"/>
              </a:solidFill>
            </a:rPr>
            <a:t> </a:t>
          </a:r>
          <a:r>
            <a:rPr lang="es-MX" sz="1400" kern="1200" dirty="0" err="1">
              <a:solidFill>
                <a:schemeClr val="tx1"/>
              </a:solidFill>
            </a:rPr>
            <a:t>administration</a:t>
          </a:r>
          <a:r>
            <a:rPr lang="es-MX" sz="1400" kern="1200" dirty="0">
              <a:solidFill>
                <a:schemeClr val="tx1"/>
              </a:solidFill>
            </a:rPr>
            <a:t> and </a:t>
          </a:r>
          <a:r>
            <a:rPr lang="es-MX" sz="1400" kern="1200" dirty="0" err="1">
              <a:solidFill>
                <a:schemeClr val="tx1"/>
              </a:solidFill>
            </a:rPr>
            <a:t>management</a:t>
          </a:r>
          <a:endParaRPr lang="es-MX" sz="1400" kern="1200" dirty="0">
            <a:solidFill>
              <a:schemeClr val="tx1"/>
            </a:solidFill>
          </a:endParaRPr>
        </a:p>
      </dsp:txBody>
      <dsp:txXfrm rot="10800000">
        <a:off x="959984" y="1909796"/>
        <a:ext cx="2989620" cy="367621"/>
      </dsp:txXfrm>
    </dsp:sp>
    <dsp:sp modelId="{CA9EFAF7-E7C5-4150-B985-AAD21D4908F8}">
      <dsp:nvSpPr>
        <dsp:cNvPr id="0" name=""/>
        <dsp:cNvSpPr/>
      </dsp:nvSpPr>
      <dsp:spPr>
        <a:xfrm>
          <a:off x="684268" y="1917009"/>
          <a:ext cx="367621" cy="367621"/>
        </a:xfrm>
        <a:prstGeom prst="ellipse">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l="-55000" r="-5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95FD3A4-9F3E-4704-BE37-5538C6BB4D33}">
      <dsp:nvSpPr>
        <dsp:cNvPr id="0" name=""/>
        <dsp:cNvSpPr/>
      </dsp:nvSpPr>
      <dsp:spPr>
        <a:xfrm rot="10800000">
          <a:off x="868079" y="2387155"/>
          <a:ext cx="3081525" cy="367621"/>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n-US" sz="1400" kern="1200" dirty="0">
              <a:solidFill>
                <a:schemeClr val="tx1"/>
              </a:solidFill>
            </a:rPr>
            <a:t>Geospatial information for sustainable development</a:t>
          </a:r>
          <a:endParaRPr lang="es-MX" sz="1400" kern="1200" dirty="0">
            <a:solidFill>
              <a:schemeClr val="tx1"/>
            </a:solidFill>
          </a:endParaRPr>
        </a:p>
      </dsp:txBody>
      <dsp:txXfrm rot="10800000">
        <a:off x="959984" y="2387155"/>
        <a:ext cx="2989620" cy="367621"/>
      </dsp:txXfrm>
    </dsp:sp>
    <dsp:sp modelId="{775275B2-3928-4243-88FC-EE2D21228214}">
      <dsp:nvSpPr>
        <dsp:cNvPr id="0" name=""/>
        <dsp:cNvSpPr/>
      </dsp:nvSpPr>
      <dsp:spPr>
        <a:xfrm>
          <a:off x="684268" y="2387155"/>
          <a:ext cx="367621" cy="367621"/>
        </a:xfrm>
        <a:prstGeom prst="ellipse">
          <a:avLst/>
        </a:prstGeom>
        <a:blipFill>
          <a:blip xmlns:r="http://schemas.openxmlformats.org/officeDocument/2006/relationships" r:embed="rId6"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B9B1161-7F7F-4C44-9C40-9C12CA29F30A}">
      <dsp:nvSpPr>
        <dsp:cNvPr id="0" name=""/>
        <dsp:cNvSpPr/>
      </dsp:nvSpPr>
      <dsp:spPr>
        <a:xfrm rot="10800000">
          <a:off x="868079" y="2864514"/>
          <a:ext cx="3081525" cy="367621"/>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National geospatial data and information systems</a:t>
          </a:r>
        </a:p>
      </dsp:txBody>
      <dsp:txXfrm rot="10800000">
        <a:off x="959984" y="2864514"/>
        <a:ext cx="2989620" cy="367621"/>
      </dsp:txXfrm>
    </dsp:sp>
    <dsp:sp modelId="{572A8FC4-5237-4E1F-AFC7-B219D9107258}">
      <dsp:nvSpPr>
        <dsp:cNvPr id="0" name=""/>
        <dsp:cNvSpPr/>
      </dsp:nvSpPr>
      <dsp:spPr>
        <a:xfrm>
          <a:off x="684268" y="2864514"/>
          <a:ext cx="367621" cy="367621"/>
        </a:xfrm>
        <a:prstGeom prst="ellipse">
          <a:avLst/>
        </a:prstGeom>
        <a:blipFill>
          <a:blip xmlns:r="http://schemas.openxmlformats.org/officeDocument/2006/relationships" r:embed="rId7" cstate="email">
            <a:extLst>
              <a:ext uri="{28A0092B-C50C-407E-A947-70E740481C1C}">
                <a14:useLocalDpi xmlns:a14="http://schemas.microsoft.com/office/drawing/2010/main" val="0"/>
              </a:ext>
            </a:extLst>
          </a:blip>
          <a:srcRect/>
          <a:stretch>
            <a:fillRect t="-2000" b="-2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7BB7B1A-06C6-44CC-982F-4E62730720E0}">
      <dsp:nvSpPr>
        <dsp:cNvPr id="0" name=""/>
        <dsp:cNvSpPr/>
      </dsp:nvSpPr>
      <dsp:spPr>
        <a:xfrm rot="10800000">
          <a:off x="868079" y="3341874"/>
          <a:ext cx="3081525" cy="367621"/>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Marine geospatial information</a:t>
          </a:r>
        </a:p>
      </dsp:txBody>
      <dsp:txXfrm rot="10800000">
        <a:off x="959984" y="3341874"/>
        <a:ext cx="2989620" cy="367621"/>
      </dsp:txXfrm>
    </dsp:sp>
    <dsp:sp modelId="{2D61B4CF-126E-4742-A96B-6BDF6D7C7650}">
      <dsp:nvSpPr>
        <dsp:cNvPr id="0" name=""/>
        <dsp:cNvSpPr/>
      </dsp:nvSpPr>
      <dsp:spPr>
        <a:xfrm>
          <a:off x="684268" y="3341874"/>
          <a:ext cx="367621" cy="367621"/>
        </a:xfrm>
        <a:prstGeom prst="ellipse">
          <a:avLst/>
        </a:prstGeom>
        <a:blipFill>
          <a:blip xmlns:r="http://schemas.openxmlformats.org/officeDocument/2006/relationships" r:embed="rId8"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59D1A4B0-D059-4531-B1F4-BBF47D262BF4}" type="datetimeFigureOut">
              <a:rPr lang="en-US"/>
              <a:pPr>
                <a:defRPr/>
              </a:pPr>
              <a:t>1/16/2020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AADC0525-1E9A-4E75-B46C-F893A0145B79}" type="slidenum">
              <a:rPr lang="en-US"/>
              <a:pPr>
                <a:defRPr/>
              </a:pPr>
              <a:t>‹#›</a:t>
            </a:fld>
            <a:endParaRPr lang="en-US"/>
          </a:p>
        </p:txBody>
      </p:sp>
    </p:spTree>
    <p:extLst>
      <p:ext uri="{BB962C8B-B14F-4D97-AF65-F5344CB8AC3E}">
        <p14:creationId xmlns:p14="http://schemas.microsoft.com/office/powerpoint/2010/main" val="2801596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953E0E-E9E2-4375-9E58-CCC69DDBB31C}"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Merriam-Webster definition for Governance was a bit too brief. Hence, I checked in with Wikipedia for a clearer definition.</a:t>
            </a:r>
          </a:p>
          <a:p>
            <a:endParaRPr lang="en-US" baseline="0" dirty="0" smtClean="0"/>
          </a:p>
          <a:p>
            <a:r>
              <a:rPr lang="en-US" baseline="0" dirty="0" smtClean="0"/>
              <a:t>Governance is about running things. In the case of countries, the definition then narrows to the government of the State.</a:t>
            </a:r>
          </a:p>
          <a:p>
            <a:endParaRPr lang="en-US" baseline="0" dirty="0" smtClean="0"/>
          </a:p>
          <a:p>
            <a:r>
              <a:rPr lang="en-US" baseline="0" dirty="0" smtClean="0"/>
              <a:t>An IGO is then composed of Member States that agree to work together through treaties and international laws.</a:t>
            </a:r>
          </a:p>
          <a:p>
            <a:endParaRPr lang="en-US" baseline="0" dirty="0" smtClean="0"/>
          </a:p>
          <a:p>
            <a:r>
              <a:rPr lang="en-US" baseline="0" dirty="0" smtClean="0"/>
              <a:t>UN-GGIM is then an IGO dedicated to the Governance of Geospatial Information matters and is comprised of sovereign States.</a:t>
            </a:r>
            <a:endParaRPr lang="en-US" dirty="0"/>
          </a:p>
        </p:txBody>
      </p:sp>
      <p:sp>
        <p:nvSpPr>
          <p:cNvPr id="4" name="Slide Number Placeholder 3"/>
          <p:cNvSpPr>
            <a:spLocks noGrp="1"/>
          </p:cNvSpPr>
          <p:nvPr>
            <p:ph type="sldNum" sz="quarter" idx="10"/>
          </p:nvPr>
        </p:nvSpPr>
        <p:spPr/>
        <p:txBody>
          <a:bodyPr/>
          <a:lstStyle/>
          <a:p>
            <a:fld id="{CE71CD83-3BA7-4268-9DD5-7E255B3758D2}" type="slidenum">
              <a:rPr lang="en-US" smtClean="0"/>
              <a:t>10</a:t>
            </a:fld>
            <a:endParaRPr lang="en-US"/>
          </a:p>
        </p:txBody>
      </p:sp>
    </p:spTree>
    <p:extLst>
      <p:ext uri="{BB962C8B-B14F-4D97-AF65-F5344CB8AC3E}">
        <p14:creationId xmlns:p14="http://schemas.microsoft.com/office/powerpoint/2010/main" val="314878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400175" y="1155700"/>
            <a:ext cx="41560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This is one of the stock slides provided to</a:t>
            </a:r>
            <a:r>
              <a:rPr lang="en-GB" altLang="en-US" baseline="0" dirty="0" smtClean="0"/>
              <a:t> explain the work of UN-GGIM. </a:t>
            </a:r>
          </a:p>
          <a:p>
            <a:r>
              <a:rPr lang="en-GB" altLang="en-US" baseline="0" dirty="0" smtClean="0"/>
              <a:t>What you start to see in looking at their tasks is that the UN-GGIM mirrors the FGDC just at global scales.</a:t>
            </a:r>
            <a:endParaRPr lang="en-GB" altLang="en-US"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7988" indent="-283841">
              <a:defRPr>
                <a:solidFill>
                  <a:schemeClr val="tx1"/>
                </a:solidFill>
                <a:latin typeface="Arial" panose="020B0604020202020204" pitchFamily="34" charset="0"/>
                <a:cs typeface="Arial" panose="020B0604020202020204" pitchFamily="34" charset="0"/>
              </a:defRPr>
            </a:lvl2pPr>
            <a:lvl3pPr marL="1135366" indent="-227073">
              <a:defRPr>
                <a:solidFill>
                  <a:schemeClr val="tx1"/>
                </a:solidFill>
                <a:latin typeface="Arial" panose="020B0604020202020204" pitchFamily="34" charset="0"/>
                <a:cs typeface="Arial" panose="020B0604020202020204" pitchFamily="34" charset="0"/>
              </a:defRPr>
            </a:lvl3pPr>
            <a:lvl4pPr marL="1589513" indent="-227073">
              <a:defRPr>
                <a:solidFill>
                  <a:schemeClr val="tx1"/>
                </a:solidFill>
                <a:latin typeface="Arial" panose="020B0604020202020204" pitchFamily="34" charset="0"/>
                <a:cs typeface="Arial" panose="020B0604020202020204" pitchFamily="34" charset="0"/>
              </a:defRPr>
            </a:lvl4pPr>
            <a:lvl5pPr marL="2043660" indent="-227073">
              <a:defRPr>
                <a:solidFill>
                  <a:schemeClr val="tx1"/>
                </a:solidFill>
                <a:latin typeface="Arial" panose="020B0604020202020204" pitchFamily="34" charset="0"/>
                <a:cs typeface="Arial" panose="020B0604020202020204" pitchFamily="34" charset="0"/>
              </a:defRPr>
            </a:lvl5pPr>
            <a:lvl6pPr marL="2497805" indent="-2270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1952" indent="-2270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6098" indent="-2270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0245" indent="-2270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9C2204-EBDF-4626-B5D7-1BF3CE38F42A}" type="slidenum">
              <a:rPr lang="en-GB" altLang="en-US" smtClean="0">
                <a:solidFill>
                  <a:srgbClr val="000000"/>
                </a:solidFill>
              </a:rPr>
              <a:pPr/>
              <a:t>11</a:t>
            </a:fld>
            <a:endParaRPr lang="en-GB" altLang="en-US">
              <a:solidFill>
                <a:srgbClr val="000000"/>
              </a:solidFill>
            </a:endParaRPr>
          </a:p>
        </p:txBody>
      </p:sp>
    </p:spTree>
    <p:extLst>
      <p:ext uri="{BB962C8B-B14F-4D97-AF65-F5344CB8AC3E}">
        <p14:creationId xmlns:p14="http://schemas.microsoft.com/office/powerpoint/2010/main" val="1833503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official organization and reporting structure.</a:t>
            </a:r>
          </a:p>
          <a:p>
            <a:endParaRPr lang="en-US" dirty="0" smtClean="0"/>
          </a:p>
          <a:p>
            <a:r>
              <a:rPr lang="en-US" dirty="0" smtClean="0"/>
              <a:t>In</a:t>
            </a:r>
            <a:r>
              <a:rPr lang="en-US" baseline="0" dirty="0" smtClean="0"/>
              <a:t> English, I would say this is an “eye chart.”</a:t>
            </a:r>
            <a:endParaRPr lang="en-US" dirty="0" smtClean="0"/>
          </a:p>
          <a:p>
            <a:endParaRPr lang="en-US" dirty="0" smtClean="0"/>
          </a:p>
          <a:p>
            <a:r>
              <a:rPr lang="en-US" baseline="0" dirty="0" smtClean="0"/>
              <a:t>I’ll break it down a bit more in the next couple of slides</a:t>
            </a:r>
            <a:endParaRPr lang="en-US" dirty="0"/>
          </a:p>
        </p:txBody>
      </p:sp>
      <p:sp>
        <p:nvSpPr>
          <p:cNvPr id="4" name="Slide Number Placeholder 3"/>
          <p:cNvSpPr>
            <a:spLocks noGrp="1"/>
          </p:cNvSpPr>
          <p:nvPr>
            <p:ph type="sldNum" sz="quarter" idx="10"/>
          </p:nvPr>
        </p:nvSpPr>
        <p:spPr/>
        <p:txBody>
          <a:bodyPr/>
          <a:lstStyle/>
          <a:p>
            <a:fld id="{CE71CD83-3BA7-4268-9DD5-7E255B3758D2}" type="slidenum">
              <a:rPr lang="en-US" smtClean="0"/>
              <a:t>12</a:t>
            </a:fld>
            <a:endParaRPr lang="en-US"/>
          </a:p>
        </p:txBody>
      </p:sp>
    </p:spTree>
    <p:extLst>
      <p:ext uri="{BB962C8B-B14F-4D97-AF65-F5344CB8AC3E}">
        <p14:creationId xmlns:p14="http://schemas.microsoft.com/office/powerpoint/2010/main" val="2297998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 little easier to read and understand. The hierarchical organization is clearer. </a:t>
            </a:r>
          </a:p>
          <a:p>
            <a:endParaRPr lang="en-US" baseline="0" dirty="0" smtClean="0"/>
          </a:p>
          <a:p>
            <a:r>
              <a:rPr lang="en-US" baseline="0" dirty="0" smtClean="0"/>
              <a:t>The UN-GGIM adopted the Global Geodetic Reference Frame (GGRF), which I’ll go into detail on later.</a:t>
            </a:r>
          </a:p>
          <a:p>
            <a:endParaRPr lang="en-US" baseline="0" dirty="0" smtClean="0"/>
          </a:p>
          <a:p>
            <a:r>
              <a:rPr lang="en-US" baseline="0" dirty="0" smtClean="0"/>
              <a:t>UN-GGIM tasked the UN-</a:t>
            </a:r>
            <a:r>
              <a:rPr lang="en-US" baseline="0" dirty="0" err="1" smtClean="0"/>
              <a:t>SCoG</a:t>
            </a:r>
            <a:r>
              <a:rPr lang="en-US" baseline="0" dirty="0" smtClean="0"/>
              <a:t> with implementing the GGRF at the global level.</a:t>
            </a:r>
          </a:p>
          <a:p>
            <a:endParaRPr lang="en-US" baseline="0" dirty="0" smtClean="0"/>
          </a:p>
          <a:p>
            <a:r>
              <a:rPr lang="en-US" baseline="0" dirty="0" smtClean="0"/>
              <a:t>The RC Member States collectively form the broader UN-GGIM organization, and they inherited the responsibility for implementing the GGRF in their regions.</a:t>
            </a:r>
          </a:p>
          <a:p>
            <a:endParaRPr lang="en-US" baseline="0" dirty="0" smtClean="0"/>
          </a:p>
          <a:p>
            <a:r>
              <a:rPr lang="en-US" baseline="0" dirty="0" smtClean="0"/>
              <a:t>Additionally, the RC contribute members to the UN </a:t>
            </a:r>
            <a:r>
              <a:rPr lang="en-US" baseline="0" dirty="0" err="1" smtClean="0"/>
              <a:t>SCoG</a:t>
            </a:r>
            <a:r>
              <a:rPr lang="en-US" baseline="0" dirty="0" smtClean="0"/>
              <a:t> as well as the EG’s, and WG’s. (click)</a:t>
            </a:r>
          </a:p>
          <a:p>
            <a:endParaRPr lang="en-US" baseline="0" dirty="0" smtClean="0"/>
          </a:p>
          <a:p>
            <a:r>
              <a:rPr lang="en-US" baseline="0" dirty="0" smtClean="0"/>
              <a:t>There are seven people from the Americas RC who serve on the UN </a:t>
            </a:r>
            <a:r>
              <a:rPr lang="en-US" baseline="0" dirty="0" err="1" smtClean="0"/>
              <a:t>SCoG</a:t>
            </a:r>
            <a:r>
              <a:rPr lang="en-US" baseline="0" dirty="0" smtClean="0"/>
              <a:t>. (click)</a:t>
            </a:r>
          </a:p>
          <a:p>
            <a:endParaRPr lang="en-US" baseline="0" dirty="0" smtClean="0"/>
          </a:p>
          <a:p>
            <a:r>
              <a:rPr lang="en-US" baseline="0" dirty="0" smtClean="0"/>
              <a:t>They are shown here. (click)</a:t>
            </a:r>
            <a:endParaRPr lang="en-US" dirty="0"/>
          </a:p>
        </p:txBody>
      </p:sp>
      <p:sp>
        <p:nvSpPr>
          <p:cNvPr id="4" name="Slide Number Placeholder 3"/>
          <p:cNvSpPr>
            <a:spLocks noGrp="1"/>
          </p:cNvSpPr>
          <p:nvPr>
            <p:ph type="sldNum" sz="quarter" idx="10"/>
          </p:nvPr>
        </p:nvSpPr>
        <p:spPr/>
        <p:txBody>
          <a:bodyPr/>
          <a:lstStyle/>
          <a:p>
            <a:fld id="{CE71CD83-3BA7-4268-9DD5-7E255B3758D2}" type="slidenum">
              <a:rPr lang="en-US" smtClean="0"/>
              <a:t>13</a:t>
            </a:fld>
            <a:endParaRPr lang="en-US"/>
          </a:p>
        </p:txBody>
      </p:sp>
    </p:spTree>
    <p:extLst>
      <p:ext uri="{BB962C8B-B14F-4D97-AF65-F5344CB8AC3E}">
        <p14:creationId xmlns:p14="http://schemas.microsoft.com/office/powerpoint/2010/main" val="1725816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 system is how you do things, whereas a frame is a specific realization within the system.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Except in this case the GGRF is actually more of </a:t>
            </a:r>
            <a:r>
              <a:rPr lang="en-US" smtClean="0"/>
              <a:t>political construct.</a:t>
            </a:r>
            <a:endParaRPr lang="en-US" dirty="0" smtClean="0"/>
          </a:p>
          <a:p>
            <a:endParaRPr lang="en-US" dirty="0" smtClean="0"/>
          </a:p>
          <a:p>
            <a:r>
              <a:rPr lang="en-US" dirty="0" smtClean="0"/>
              <a:t>While the ITRS is very mature, the infrastructure behind is very mature – to the point of degradation</a:t>
            </a:r>
            <a:r>
              <a:rPr lang="en-US" baseline="0" dirty="0" smtClean="0"/>
              <a:t> and potential loss of functionality.</a:t>
            </a:r>
          </a:p>
          <a:p>
            <a:endParaRPr lang="en-US" baseline="0" dirty="0" smtClean="0"/>
          </a:p>
          <a:p>
            <a:r>
              <a:rPr lang="en-US" baseline="0" dirty="0" smtClean="0"/>
              <a:t>ISO – International Standards Organization</a:t>
            </a:r>
          </a:p>
          <a:p>
            <a:r>
              <a:rPr lang="en-US" baseline="0" dirty="0" smtClean="0"/>
              <a:t>OGC – Open Geospatial Consortium</a:t>
            </a:r>
          </a:p>
          <a:p>
            <a:endParaRPr lang="en-US" baseline="0" dirty="0" smtClean="0"/>
          </a:p>
          <a:p>
            <a:r>
              <a:rPr lang="en-US" baseline="0" dirty="0" smtClean="0"/>
              <a:t>This has been one of the primary motivations for elevating the concerns of the GGRF to the UN. Scientific groups cannot continue sustain this on their own.</a:t>
            </a:r>
          </a:p>
          <a:p>
            <a:endParaRPr lang="en-US" baseline="0" dirty="0" smtClean="0"/>
          </a:p>
          <a:p>
            <a:r>
              <a:rPr lang="en-US" baseline="0" dirty="0" smtClean="0"/>
              <a:t>The IHRS is still evolving and growing.</a:t>
            </a:r>
            <a:endParaRPr lang="en-US" dirty="0"/>
          </a:p>
        </p:txBody>
      </p:sp>
      <p:sp>
        <p:nvSpPr>
          <p:cNvPr id="4" name="Slide Number Placeholder 3"/>
          <p:cNvSpPr>
            <a:spLocks noGrp="1"/>
          </p:cNvSpPr>
          <p:nvPr>
            <p:ph type="sldNum" sz="quarter" idx="10"/>
          </p:nvPr>
        </p:nvSpPr>
        <p:spPr/>
        <p:txBody>
          <a:bodyPr/>
          <a:lstStyle/>
          <a:p>
            <a:fld id="{CE71CD83-3BA7-4268-9DD5-7E255B3758D2}" type="slidenum">
              <a:rPr lang="en-US" smtClean="0"/>
              <a:t>14</a:t>
            </a:fld>
            <a:endParaRPr lang="en-US"/>
          </a:p>
        </p:txBody>
      </p:sp>
    </p:spTree>
    <p:extLst>
      <p:ext uri="{BB962C8B-B14F-4D97-AF65-F5344CB8AC3E}">
        <p14:creationId xmlns:p14="http://schemas.microsoft.com/office/powerpoint/2010/main" val="1649912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414463" y="1162050"/>
            <a:ext cx="4181475" cy="3136900"/>
          </a:xfrm>
        </p:spPr>
      </p:sp>
      <p:sp>
        <p:nvSpPr>
          <p:cNvPr id="3" name="Plassholder for notater 2"/>
          <p:cNvSpPr>
            <a:spLocks noGrp="1"/>
          </p:cNvSpPr>
          <p:nvPr>
            <p:ph type="body" idx="1"/>
          </p:nvPr>
        </p:nvSpPr>
        <p:spPr/>
        <p:txBody>
          <a:bodyPr/>
          <a:lstStyle/>
          <a:p>
            <a:r>
              <a:rPr lang="en-GB" dirty="0"/>
              <a:t>The road map has five key issue categories, reflecting five of the six the operational paragraphs in the </a:t>
            </a:r>
            <a:r>
              <a:rPr lang="en-GB" dirty="0" smtClean="0"/>
              <a:t>resolution.</a:t>
            </a:r>
            <a:endParaRPr lang="en-GB" dirty="0"/>
          </a:p>
          <a:p>
            <a:endParaRPr lang="en-GB" dirty="0"/>
          </a:p>
          <a:p>
            <a:pPr marL="227073" indent="-227073">
              <a:buFont typeface="+mj-lt"/>
              <a:buAutoNum type="arabicPeriod"/>
            </a:pPr>
            <a:r>
              <a:rPr lang="en-GB" dirty="0">
                <a:solidFill>
                  <a:srgbClr val="1D5E8A"/>
                </a:solidFill>
                <a:latin typeface="Trebuchet MS"/>
                <a:cs typeface="Trebuchet MS"/>
              </a:rPr>
              <a:t>Develop a global geodetic roadmap for the GGRF </a:t>
            </a:r>
          </a:p>
          <a:p>
            <a:pPr marL="227073" indent="-227073">
              <a:buFont typeface="+mj-lt"/>
              <a:buAutoNum type="arabicPeriod"/>
            </a:pPr>
            <a:r>
              <a:rPr lang="en-GB" dirty="0" smtClean="0">
                <a:solidFill>
                  <a:srgbClr val="1D5E8A"/>
                </a:solidFill>
                <a:latin typeface="Trebuchet MS"/>
                <a:cs typeface="Trebuchet MS"/>
              </a:rPr>
              <a:t>Global </a:t>
            </a:r>
            <a:r>
              <a:rPr lang="en-GB" dirty="0">
                <a:solidFill>
                  <a:srgbClr val="1D5E8A"/>
                </a:solidFill>
                <a:latin typeface="Trebuchet MS"/>
                <a:cs typeface="Trebuchet MS"/>
              </a:rPr>
              <a:t>cooperation in providing technical assistance in geodesy for those countries in need to ensure the development, sustainability and advancement of a </a:t>
            </a:r>
            <a:r>
              <a:rPr lang="en-GB" dirty="0" smtClean="0">
                <a:solidFill>
                  <a:srgbClr val="1D5E8A"/>
                </a:solidFill>
                <a:latin typeface="Trebuchet MS"/>
                <a:cs typeface="Trebuchet MS"/>
              </a:rPr>
              <a:t>GGRF</a:t>
            </a:r>
            <a:endParaRPr lang="en-GB" dirty="0">
              <a:solidFill>
                <a:srgbClr val="1D5E8A"/>
              </a:solidFill>
              <a:latin typeface="Trebuchet MS"/>
              <a:cs typeface="Trebuchet MS"/>
            </a:endParaRPr>
          </a:p>
          <a:p>
            <a:pPr marL="227073" indent="-227073">
              <a:buFont typeface="+mj-lt"/>
              <a:buAutoNum type="arabicPeriod"/>
            </a:pPr>
            <a:r>
              <a:rPr lang="en-GB" dirty="0">
                <a:solidFill>
                  <a:srgbClr val="1D5E8A"/>
                </a:solidFill>
                <a:latin typeface="Trebuchet MS"/>
                <a:cs typeface="Trebuchet MS"/>
              </a:rPr>
              <a:t>Implement open geodetic data sharing </a:t>
            </a:r>
          </a:p>
          <a:p>
            <a:pPr marL="227073" indent="-227073">
              <a:buFont typeface="+mj-lt"/>
              <a:buAutoNum type="arabicPeriod"/>
            </a:pPr>
            <a:r>
              <a:rPr lang="en-GB" dirty="0">
                <a:solidFill>
                  <a:srgbClr val="1D5E8A"/>
                </a:solidFill>
                <a:latin typeface="Trebuchet MS"/>
                <a:cs typeface="Trebuchet MS"/>
              </a:rPr>
              <a:t>Improve and maintain national geodetic infrastructure </a:t>
            </a:r>
          </a:p>
          <a:p>
            <a:pPr marL="227073" indent="-227073">
              <a:buFont typeface="+mj-lt"/>
              <a:buAutoNum type="arabicPeriod"/>
            </a:pPr>
            <a:r>
              <a:rPr lang="en-GB" dirty="0">
                <a:solidFill>
                  <a:srgbClr val="1D5E8A"/>
                </a:solidFill>
                <a:latin typeface="Trebuchet MS"/>
                <a:cs typeface="Trebuchet MS"/>
              </a:rPr>
              <a:t>Enhanced multilateral cooperation that addresses infrastructure gaps and duplications globally </a:t>
            </a:r>
          </a:p>
          <a:p>
            <a:pPr marL="227073" indent="-227073">
              <a:buFont typeface="+mj-lt"/>
              <a:buAutoNum type="arabicPeriod"/>
            </a:pPr>
            <a:r>
              <a:rPr lang="en-GB" dirty="0">
                <a:solidFill>
                  <a:srgbClr val="1D5E8A"/>
                </a:solidFill>
                <a:latin typeface="Trebuchet MS"/>
                <a:cs typeface="Trebuchet MS"/>
              </a:rPr>
              <a:t>Improved Outreach to make the GGRF more visible and understandable to society </a:t>
            </a:r>
            <a:endParaRPr lang="en-GB" dirty="0" smtClean="0">
              <a:solidFill>
                <a:srgbClr val="1D5E8A"/>
              </a:solidFill>
              <a:latin typeface="Trebuchet MS"/>
              <a:cs typeface="Trebuchet MS"/>
            </a:endParaRPr>
          </a:p>
          <a:p>
            <a:pPr marL="227073" indent="-227073">
              <a:buFont typeface="+mj-lt"/>
              <a:buAutoNum type="arabicPeriod"/>
            </a:pPr>
            <a:endParaRPr lang="en-GB" dirty="0" smtClean="0">
              <a:solidFill>
                <a:srgbClr val="1D5E8A"/>
              </a:solidFill>
              <a:latin typeface="Trebuchet MS"/>
              <a:cs typeface="Trebuchet MS"/>
            </a:endParaRPr>
          </a:p>
          <a:p>
            <a:r>
              <a:rPr lang="en-GB" dirty="0" smtClean="0">
                <a:solidFill>
                  <a:srgbClr val="1D5E8A"/>
                </a:solidFill>
                <a:latin typeface="Trebuchet MS"/>
                <a:cs typeface="Trebuchet MS"/>
              </a:rPr>
              <a:t>While</a:t>
            </a:r>
            <a:r>
              <a:rPr lang="en-GB" baseline="0" dirty="0" smtClean="0">
                <a:solidFill>
                  <a:srgbClr val="1D5E8A"/>
                </a:solidFill>
                <a:latin typeface="Trebuchet MS"/>
                <a:cs typeface="Trebuchet MS"/>
              </a:rPr>
              <a:t> all categories are critical to the success of the GGRF, I will focus on Governance here.  The other areas usually involve some overlap with other scientific, technical and administrative organizations. Governance, as we have defined at the outset of this talk, is the one category under the purview of governments.</a:t>
            </a:r>
            <a:endParaRPr lang="en-GB" dirty="0">
              <a:solidFill>
                <a:srgbClr val="1D5E8A"/>
              </a:solidFill>
              <a:latin typeface="Trebuchet MS"/>
              <a:cs typeface="Trebuchet MS"/>
            </a:endParaRPr>
          </a:p>
          <a:p>
            <a:endParaRPr lang="en-GB" dirty="0"/>
          </a:p>
          <a:p>
            <a:endParaRPr lang="en-GB" dirty="0"/>
          </a:p>
          <a:p>
            <a:endParaRPr lang="nb-NO" dirty="0"/>
          </a:p>
        </p:txBody>
      </p:sp>
      <p:sp>
        <p:nvSpPr>
          <p:cNvPr id="4" name="Plassholder for lysbildenummer 3"/>
          <p:cNvSpPr>
            <a:spLocks noGrp="1"/>
          </p:cNvSpPr>
          <p:nvPr>
            <p:ph type="sldNum" sz="quarter" idx="10"/>
          </p:nvPr>
        </p:nvSpPr>
        <p:spPr/>
        <p:txBody>
          <a:bodyPr/>
          <a:lstStyle/>
          <a:p>
            <a:pPr>
              <a:defRPr/>
            </a:pPr>
            <a:fld id="{6A430EE0-D857-FA48-938F-FD098A05E48B}" type="slidenum">
              <a:rPr lang="en-GB" smtClean="0"/>
              <a:pPr>
                <a:defRPr/>
              </a:pPr>
              <a:t>15</a:t>
            </a:fld>
            <a:endParaRPr lang="en-GB"/>
          </a:p>
        </p:txBody>
      </p:sp>
    </p:spTree>
    <p:extLst>
      <p:ext uri="{BB962C8B-B14F-4D97-AF65-F5344CB8AC3E}">
        <p14:creationId xmlns:p14="http://schemas.microsoft.com/office/powerpoint/2010/main" val="1501902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ASPRS – American Society for Photogrammetry and Remote Sensing</a:t>
            </a:r>
          </a:p>
          <a:p>
            <a:pPr defTabSz="931774">
              <a:defRPr/>
            </a:pPr>
            <a:r>
              <a:rPr lang="en-US" dirty="0" smtClean="0"/>
              <a:t>ISPRS – International Society for Photogrammetry and Remote Sensing</a:t>
            </a:r>
          </a:p>
          <a:p>
            <a:pPr defTabSz="931774">
              <a:defRPr/>
            </a:pPr>
            <a:r>
              <a:rPr lang="en-US" dirty="0" smtClean="0"/>
              <a:t>AGU – American Geophysical Union</a:t>
            </a:r>
          </a:p>
          <a:p>
            <a:pPr defTabSz="931774">
              <a:defRPr/>
            </a:pPr>
            <a:r>
              <a:rPr lang="en-US" dirty="0" smtClean="0"/>
              <a:t>IAG – International Association of Geodesy</a:t>
            </a:r>
          </a:p>
        </p:txBody>
      </p:sp>
      <p:sp>
        <p:nvSpPr>
          <p:cNvPr id="4" name="Slide Number Placeholder 3"/>
          <p:cNvSpPr>
            <a:spLocks noGrp="1"/>
          </p:cNvSpPr>
          <p:nvPr>
            <p:ph type="sldNum" sz="quarter" idx="10"/>
          </p:nvPr>
        </p:nvSpPr>
        <p:spPr/>
        <p:txBody>
          <a:bodyPr/>
          <a:lstStyle/>
          <a:p>
            <a:pPr>
              <a:defRPr/>
            </a:pPr>
            <a:fld id="{AADC0525-1E9A-4E75-B46C-F893A0145B79}" type="slidenum">
              <a:rPr lang="en-US" smtClean="0"/>
              <a:pPr>
                <a:defRPr/>
              </a:pPr>
              <a:t>16</a:t>
            </a:fld>
            <a:endParaRPr lang="en-US"/>
          </a:p>
        </p:txBody>
      </p:sp>
    </p:spTree>
    <p:extLst>
      <p:ext uri="{BB962C8B-B14F-4D97-AF65-F5344CB8AC3E}">
        <p14:creationId xmlns:p14="http://schemas.microsoft.com/office/powerpoint/2010/main" val="2352229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IGS: International GNSS Service</a:t>
            </a:r>
          </a:p>
          <a:p>
            <a:r>
              <a:rPr lang="de-DE" dirty="0" smtClean="0"/>
              <a:t>IERS: International Earth</a:t>
            </a:r>
            <a:r>
              <a:rPr lang="de-DE" baseline="0" dirty="0" smtClean="0"/>
              <a:t> Rotatoion and reference System Service</a:t>
            </a:r>
          </a:p>
          <a:p>
            <a:r>
              <a:rPr lang="de-DE" baseline="0" dirty="0" smtClean="0"/>
              <a:t>ILRS: International Laser ranging Service</a:t>
            </a:r>
          </a:p>
          <a:p>
            <a:r>
              <a:rPr lang="de-DE" baseline="0" dirty="0" smtClean="0"/>
              <a:t>IDS: International DORIS Service</a:t>
            </a:r>
          </a:p>
          <a:p>
            <a:r>
              <a:rPr lang="de-DE" baseline="0" dirty="0" smtClean="0"/>
              <a:t>DORIS: Doppler Orbitography and Radiopositioning Intergated by Satellite</a:t>
            </a:r>
          </a:p>
          <a:p>
            <a:r>
              <a:rPr lang="de-DE" baseline="0" dirty="0" smtClean="0"/>
              <a:t>IVS</a:t>
            </a:r>
            <a:r>
              <a:rPr lang="de-DE" baseline="0" dirty="0" smtClean="0"/>
              <a:t>: International VLBI Service</a:t>
            </a:r>
          </a:p>
          <a:p>
            <a:r>
              <a:rPr lang="de-DE" baseline="0" dirty="0" smtClean="0"/>
              <a:t>VLBI: Very Long Baseline Interferometry</a:t>
            </a:r>
          </a:p>
          <a:p>
            <a:r>
              <a:rPr lang="de-DE" baseline="0" dirty="0" smtClean="0"/>
              <a:t>ITRS: International Terrestrial Reference System</a:t>
            </a:r>
          </a:p>
          <a:p>
            <a:r>
              <a:rPr lang="de-DE" baseline="0" dirty="0" smtClean="0"/>
              <a:t>ITRF: International Terrestrial Reference Frame</a:t>
            </a:r>
          </a:p>
          <a:p>
            <a:r>
              <a:rPr lang="de-DE" dirty="0" smtClean="0"/>
              <a:t>IHRS: International</a:t>
            </a:r>
            <a:r>
              <a:rPr lang="de-DE" baseline="0" dirty="0" smtClean="0"/>
              <a:t> Height Reference System</a:t>
            </a:r>
            <a:endParaRPr lang="de-DE" dirty="0" smtClean="0"/>
          </a:p>
          <a:p>
            <a:r>
              <a:rPr lang="de-DE" dirty="0" smtClean="0"/>
              <a:t>IHRF:</a:t>
            </a:r>
            <a:r>
              <a:rPr lang="de-DE" baseline="0" dirty="0" smtClean="0"/>
              <a:t> </a:t>
            </a:r>
            <a:r>
              <a:rPr lang="de-DE" dirty="0" smtClean="0"/>
              <a:t>International</a:t>
            </a:r>
            <a:r>
              <a:rPr lang="de-DE" baseline="0" dirty="0" smtClean="0"/>
              <a:t> Height Reference Frame</a:t>
            </a:r>
          </a:p>
          <a:p>
            <a:r>
              <a:rPr lang="de-DE" dirty="0" smtClean="0"/>
              <a:t>SIstema de Referencia Geocéntrico para las AméricaS (SIRGAS)</a:t>
            </a:r>
          </a:p>
          <a:p>
            <a:endParaRPr lang="de-DE" dirty="0" smtClean="0"/>
          </a:p>
          <a:p>
            <a:endParaRPr lang="de-DE" dirty="0" smtClean="0"/>
          </a:p>
          <a:p>
            <a:r>
              <a:rPr lang="de-DE" dirty="0" smtClean="0"/>
              <a:t>Geocentric Reference System for the Americas</a:t>
            </a:r>
            <a:endParaRPr lang="de-DE" dirty="0"/>
          </a:p>
        </p:txBody>
      </p:sp>
      <p:sp>
        <p:nvSpPr>
          <p:cNvPr id="4" name="Foliennummernplatzhalter 3"/>
          <p:cNvSpPr>
            <a:spLocks noGrp="1"/>
          </p:cNvSpPr>
          <p:nvPr>
            <p:ph type="sldNum" sz="quarter" idx="10"/>
          </p:nvPr>
        </p:nvSpPr>
        <p:spPr/>
        <p:txBody>
          <a:bodyPr/>
          <a:lstStyle/>
          <a:p>
            <a:pPr>
              <a:defRPr/>
            </a:pPr>
            <a:fld id="{5C36D2C1-5832-4E80-82B2-0EF5332C76CC}" type="slidenum">
              <a:rPr lang="de-DE" smtClean="0"/>
              <a:pPr>
                <a:defRPr/>
              </a:pPr>
              <a:t>17</a:t>
            </a:fld>
            <a:endParaRPr lang="de-DE" dirty="0"/>
          </a:p>
        </p:txBody>
      </p:sp>
    </p:spTree>
    <p:extLst>
      <p:ext uri="{BB962C8B-B14F-4D97-AF65-F5344CB8AC3E}">
        <p14:creationId xmlns:p14="http://schemas.microsoft.com/office/powerpoint/2010/main" val="33069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483E0B-3035-4D04-A57B-5A2C1AAABD77}" type="slidenum">
              <a:rPr lang="de-DE" smtClean="0">
                <a:solidFill>
                  <a:prstClr val="black"/>
                </a:solidFill>
              </a:rPr>
              <a:pPr/>
              <a:t>18</a:t>
            </a:fld>
            <a:endParaRPr lang="de-DE">
              <a:solidFill>
                <a:prstClr val="black"/>
              </a:solidFill>
            </a:endParaRPr>
          </a:p>
        </p:txBody>
      </p:sp>
    </p:spTree>
    <p:extLst>
      <p:ext uri="{BB962C8B-B14F-4D97-AF65-F5344CB8AC3E}">
        <p14:creationId xmlns:p14="http://schemas.microsoft.com/office/powerpoint/2010/main" val="2229520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DC0525-1E9A-4E75-B46C-F893A0145B79}" type="slidenum">
              <a:rPr lang="en-US" smtClean="0"/>
              <a:pPr>
                <a:defRPr/>
              </a:pPr>
              <a:t>19</a:t>
            </a:fld>
            <a:endParaRPr lang="en-US"/>
          </a:p>
        </p:txBody>
      </p:sp>
    </p:spTree>
    <p:extLst>
      <p:ext uri="{BB962C8B-B14F-4D97-AF65-F5344CB8AC3E}">
        <p14:creationId xmlns:p14="http://schemas.microsoft.com/office/powerpoint/2010/main" val="2291174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DC0525-1E9A-4E75-B46C-F893A0145B79}" type="slidenum">
              <a:rPr lang="en-US" smtClean="0"/>
              <a:pPr>
                <a:defRPr/>
              </a:pPr>
              <a:t>2</a:t>
            </a:fld>
            <a:endParaRPr lang="en-US"/>
          </a:p>
        </p:txBody>
      </p:sp>
    </p:spTree>
    <p:extLst>
      <p:ext uri="{BB962C8B-B14F-4D97-AF65-F5344CB8AC3E}">
        <p14:creationId xmlns:p14="http://schemas.microsoft.com/office/powerpoint/2010/main" val="2990506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483E0B-3035-4D04-A57B-5A2C1AAABD77}" type="slidenum">
              <a:rPr lang="de-DE" smtClean="0">
                <a:solidFill>
                  <a:prstClr val="black"/>
                </a:solidFill>
              </a:rPr>
              <a:pPr/>
              <a:t>20</a:t>
            </a:fld>
            <a:endParaRPr lang="de-DE">
              <a:solidFill>
                <a:prstClr val="black"/>
              </a:solidFill>
            </a:endParaRPr>
          </a:p>
        </p:txBody>
      </p:sp>
    </p:spTree>
    <p:extLst>
      <p:ext uri="{BB962C8B-B14F-4D97-AF65-F5344CB8AC3E}">
        <p14:creationId xmlns:p14="http://schemas.microsoft.com/office/powerpoint/2010/main" val="787258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DC0525-1E9A-4E75-B46C-F893A0145B79}" type="slidenum">
              <a:rPr lang="en-US" smtClean="0"/>
              <a:pPr>
                <a:defRPr/>
              </a:pPr>
              <a:t>21</a:t>
            </a:fld>
            <a:endParaRPr lang="en-US"/>
          </a:p>
        </p:txBody>
      </p:sp>
    </p:spTree>
    <p:extLst>
      <p:ext uri="{BB962C8B-B14F-4D97-AF65-F5344CB8AC3E}">
        <p14:creationId xmlns:p14="http://schemas.microsoft.com/office/powerpoint/2010/main" val="3030352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DC0525-1E9A-4E75-B46C-F893A0145B79}" type="slidenum">
              <a:rPr lang="en-US" smtClean="0"/>
              <a:pPr>
                <a:defRPr/>
              </a:pPr>
              <a:t>22</a:t>
            </a:fld>
            <a:endParaRPr lang="en-US"/>
          </a:p>
        </p:txBody>
      </p:sp>
    </p:spTree>
    <p:extLst>
      <p:ext uri="{BB962C8B-B14F-4D97-AF65-F5344CB8AC3E}">
        <p14:creationId xmlns:p14="http://schemas.microsoft.com/office/powerpoint/2010/main" val="2830354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DC0525-1E9A-4E75-B46C-F893A0145B79}" type="slidenum">
              <a:rPr lang="en-US" smtClean="0"/>
              <a:pPr>
                <a:defRPr/>
              </a:pPr>
              <a:t>23</a:t>
            </a:fld>
            <a:endParaRPr lang="en-US"/>
          </a:p>
        </p:txBody>
      </p:sp>
    </p:spTree>
    <p:extLst>
      <p:ext uri="{BB962C8B-B14F-4D97-AF65-F5344CB8AC3E}">
        <p14:creationId xmlns:p14="http://schemas.microsoft.com/office/powerpoint/2010/main" val="1441989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DC0525-1E9A-4E75-B46C-F893A0145B79}" type="slidenum">
              <a:rPr lang="en-US" smtClean="0"/>
              <a:pPr>
                <a:defRPr/>
              </a:pPr>
              <a:t>24</a:t>
            </a:fld>
            <a:endParaRPr lang="en-US"/>
          </a:p>
        </p:txBody>
      </p:sp>
    </p:spTree>
    <p:extLst>
      <p:ext uri="{BB962C8B-B14F-4D97-AF65-F5344CB8AC3E}">
        <p14:creationId xmlns:p14="http://schemas.microsoft.com/office/powerpoint/2010/main" val="2170280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DC0525-1E9A-4E75-B46C-F893A0145B79}" type="slidenum">
              <a:rPr lang="en-US" smtClean="0"/>
              <a:pPr>
                <a:defRPr/>
              </a:pPr>
              <a:t>25</a:t>
            </a:fld>
            <a:endParaRPr lang="en-US"/>
          </a:p>
        </p:txBody>
      </p:sp>
    </p:spTree>
    <p:extLst>
      <p:ext uri="{BB962C8B-B14F-4D97-AF65-F5344CB8AC3E}">
        <p14:creationId xmlns:p14="http://schemas.microsoft.com/office/powerpoint/2010/main" val="2667183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DC0525-1E9A-4E75-B46C-F893A0145B79}" type="slidenum">
              <a:rPr lang="en-US" smtClean="0"/>
              <a:pPr>
                <a:defRPr/>
              </a:pPr>
              <a:t>3</a:t>
            </a:fld>
            <a:endParaRPr lang="en-US"/>
          </a:p>
        </p:txBody>
      </p:sp>
    </p:spTree>
    <p:extLst>
      <p:ext uri="{BB962C8B-B14F-4D97-AF65-F5344CB8AC3E}">
        <p14:creationId xmlns:p14="http://schemas.microsoft.com/office/powerpoint/2010/main" val="4005909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DC0525-1E9A-4E75-B46C-F893A0145B79}" type="slidenum">
              <a:rPr lang="en-US" smtClean="0"/>
              <a:pPr>
                <a:defRPr/>
              </a:pPr>
              <a:t>4</a:t>
            </a:fld>
            <a:endParaRPr lang="en-US"/>
          </a:p>
        </p:txBody>
      </p:sp>
    </p:spTree>
    <p:extLst>
      <p:ext uri="{BB962C8B-B14F-4D97-AF65-F5344CB8AC3E}">
        <p14:creationId xmlns:p14="http://schemas.microsoft.com/office/powerpoint/2010/main" val="1567504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DC0525-1E9A-4E75-B46C-F893A0145B79}" type="slidenum">
              <a:rPr lang="en-US" smtClean="0"/>
              <a:pPr>
                <a:defRPr/>
              </a:pPr>
              <a:t>5</a:t>
            </a:fld>
            <a:endParaRPr lang="en-US"/>
          </a:p>
        </p:txBody>
      </p:sp>
    </p:spTree>
    <p:extLst>
      <p:ext uri="{BB962C8B-B14F-4D97-AF65-F5344CB8AC3E}">
        <p14:creationId xmlns:p14="http://schemas.microsoft.com/office/powerpoint/2010/main" val="2505536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DC0525-1E9A-4E75-B46C-F893A0145B79}" type="slidenum">
              <a:rPr lang="en-US" smtClean="0"/>
              <a:pPr>
                <a:defRPr/>
              </a:pPr>
              <a:t>6</a:t>
            </a:fld>
            <a:endParaRPr lang="en-US"/>
          </a:p>
        </p:txBody>
      </p:sp>
    </p:spTree>
    <p:extLst>
      <p:ext uri="{BB962C8B-B14F-4D97-AF65-F5344CB8AC3E}">
        <p14:creationId xmlns:p14="http://schemas.microsoft.com/office/powerpoint/2010/main" val="3656075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DC0525-1E9A-4E75-B46C-F893A0145B79}" type="slidenum">
              <a:rPr lang="en-US" smtClean="0"/>
              <a:pPr>
                <a:defRPr/>
              </a:pPr>
              <a:t>7</a:t>
            </a:fld>
            <a:endParaRPr lang="en-US"/>
          </a:p>
        </p:txBody>
      </p:sp>
    </p:spTree>
    <p:extLst>
      <p:ext uri="{BB962C8B-B14F-4D97-AF65-F5344CB8AC3E}">
        <p14:creationId xmlns:p14="http://schemas.microsoft.com/office/powerpoint/2010/main" val="2402932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DC0525-1E9A-4E75-B46C-F893A0145B79}" type="slidenum">
              <a:rPr lang="en-US" smtClean="0"/>
              <a:pPr>
                <a:defRPr/>
              </a:pPr>
              <a:t>8</a:t>
            </a:fld>
            <a:endParaRPr lang="en-US"/>
          </a:p>
        </p:txBody>
      </p:sp>
    </p:spTree>
    <p:extLst>
      <p:ext uri="{BB962C8B-B14F-4D97-AF65-F5344CB8AC3E}">
        <p14:creationId xmlns:p14="http://schemas.microsoft.com/office/powerpoint/2010/main" val="2237696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GEOSS – Global Earth Observation System of Systems</a:t>
            </a:r>
            <a:endParaRPr lang="en-US" dirty="0"/>
          </a:p>
        </p:txBody>
      </p:sp>
      <p:sp>
        <p:nvSpPr>
          <p:cNvPr id="4" name="Slide Number Placeholder 3"/>
          <p:cNvSpPr>
            <a:spLocks noGrp="1"/>
          </p:cNvSpPr>
          <p:nvPr>
            <p:ph type="sldNum" sz="quarter" idx="10"/>
          </p:nvPr>
        </p:nvSpPr>
        <p:spPr/>
        <p:txBody>
          <a:bodyPr/>
          <a:lstStyle/>
          <a:p>
            <a:pPr>
              <a:defRPr/>
            </a:pPr>
            <a:fld id="{AADC0525-1E9A-4E75-B46C-F893A0145B79}" type="slidenum">
              <a:rPr lang="en-US" smtClean="0"/>
              <a:pPr>
                <a:defRPr/>
              </a:pPr>
              <a:t>9</a:t>
            </a:fld>
            <a:endParaRPr lang="en-US"/>
          </a:p>
        </p:txBody>
      </p:sp>
    </p:spTree>
    <p:extLst>
      <p:ext uri="{BB962C8B-B14F-4D97-AF65-F5344CB8AC3E}">
        <p14:creationId xmlns:p14="http://schemas.microsoft.com/office/powerpoint/2010/main" val="2424410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8043B95-2F85-4F7B-855F-FC89FF1CBC9E}" type="datetimeFigureOut">
              <a:rPr lang="en-US"/>
              <a:pPr>
                <a:defRPr/>
              </a:pPr>
              <a:t>1/16/2020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9E1933-727F-41BA-865B-376A9C36380B}" type="slidenum">
              <a:rPr lang="en-US"/>
              <a:pPr>
                <a:defRPr/>
              </a:pPr>
              <a:t>‹#›</a:t>
            </a:fld>
            <a:endParaRPr lang="en-US"/>
          </a:p>
        </p:txBody>
      </p:sp>
    </p:spTree>
    <p:extLst>
      <p:ext uri="{BB962C8B-B14F-4D97-AF65-F5344CB8AC3E}">
        <p14:creationId xmlns:p14="http://schemas.microsoft.com/office/powerpoint/2010/main" val="55196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D909BD-D485-4D88-B485-2A7F5A964ECB}" type="datetimeFigureOut">
              <a:rPr lang="en-US"/>
              <a:pPr>
                <a:defRPr/>
              </a:pPr>
              <a:t>1/16/2020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29C372-CCF9-4643-BF51-FBA97B6144CB}" type="slidenum">
              <a:rPr lang="en-US"/>
              <a:pPr>
                <a:defRPr/>
              </a:pPr>
              <a:t>‹#›</a:t>
            </a:fld>
            <a:endParaRPr lang="en-US"/>
          </a:p>
        </p:txBody>
      </p:sp>
    </p:spTree>
    <p:extLst>
      <p:ext uri="{BB962C8B-B14F-4D97-AF65-F5344CB8AC3E}">
        <p14:creationId xmlns:p14="http://schemas.microsoft.com/office/powerpoint/2010/main" val="1455808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422208-4EB0-48BD-B865-0951E25CCC75}" type="datetimeFigureOut">
              <a:rPr lang="en-US"/>
              <a:pPr>
                <a:defRPr/>
              </a:pPr>
              <a:t>1/16/2020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EAC953-54ED-4B6A-8263-CA8A633860B8}" type="slidenum">
              <a:rPr lang="en-US"/>
              <a:pPr>
                <a:defRPr/>
              </a:pPr>
              <a:t>‹#›</a:t>
            </a:fld>
            <a:endParaRPr lang="en-US"/>
          </a:p>
        </p:txBody>
      </p:sp>
    </p:spTree>
    <p:extLst>
      <p:ext uri="{BB962C8B-B14F-4D97-AF65-F5344CB8AC3E}">
        <p14:creationId xmlns:p14="http://schemas.microsoft.com/office/powerpoint/2010/main" val="2843540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64D4C3-5395-4634-A026-D4A5E921F535}" type="datetimeFigureOut">
              <a:rPr lang="en-US"/>
              <a:pPr>
                <a:defRPr/>
              </a:pPr>
              <a:t>1/16/2020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6A621D-B3D1-422D-955B-1C2DBCF4FF1D}" type="slidenum">
              <a:rPr lang="en-US"/>
              <a:pPr>
                <a:defRPr/>
              </a:pPr>
              <a:t>‹#›</a:t>
            </a:fld>
            <a:endParaRPr lang="en-US"/>
          </a:p>
        </p:txBody>
      </p:sp>
    </p:spTree>
    <p:extLst>
      <p:ext uri="{BB962C8B-B14F-4D97-AF65-F5344CB8AC3E}">
        <p14:creationId xmlns:p14="http://schemas.microsoft.com/office/powerpoint/2010/main" val="139800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AF0F51-B42B-409A-B156-12866EDA1AB2}" type="datetimeFigureOut">
              <a:rPr lang="en-US"/>
              <a:pPr>
                <a:defRPr/>
              </a:pPr>
              <a:t>1/16/2020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9A6FB8-545A-4751-9156-76485D11BA7D}" type="slidenum">
              <a:rPr lang="en-US"/>
              <a:pPr>
                <a:defRPr/>
              </a:pPr>
              <a:t>‹#›</a:t>
            </a:fld>
            <a:endParaRPr lang="en-US"/>
          </a:p>
        </p:txBody>
      </p:sp>
    </p:spTree>
    <p:extLst>
      <p:ext uri="{BB962C8B-B14F-4D97-AF65-F5344CB8AC3E}">
        <p14:creationId xmlns:p14="http://schemas.microsoft.com/office/powerpoint/2010/main" val="146585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4C8CE9-6A2C-435E-9B0F-24090E11F354}" type="datetimeFigureOut">
              <a:rPr lang="en-US"/>
              <a:pPr>
                <a:defRPr/>
              </a:pPr>
              <a:t>1/16/2020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8D7ED1-32F4-4695-864F-3D6AF1CD9F1D}" type="slidenum">
              <a:rPr lang="en-US"/>
              <a:pPr>
                <a:defRPr/>
              </a:pPr>
              <a:t>‹#›</a:t>
            </a:fld>
            <a:endParaRPr lang="en-US"/>
          </a:p>
        </p:txBody>
      </p:sp>
    </p:spTree>
    <p:extLst>
      <p:ext uri="{BB962C8B-B14F-4D97-AF65-F5344CB8AC3E}">
        <p14:creationId xmlns:p14="http://schemas.microsoft.com/office/powerpoint/2010/main" val="343020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AD35C6-30B0-461F-84D2-3B4258FC0235}" type="datetimeFigureOut">
              <a:rPr lang="en-US"/>
              <a:pPr>
                <a:defRPr/>
              </a:pPr>
              <a:t>1/16/2020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88FCFE3-3DE0-4D9C-9184-3998040DA540}" type="slidenum">
              <a:rPr lang="en-US"/>
              <a:pPr>
                <a:defRPr/>
              </a:pPr>
              <a:t>‹#›</a:t>
            </a:fld>
            <a:endParaRPr lang="en-US"/>
          </a:p>
        </p:txBody>
      </p:sp>
    </p:spTree>
    <p:extLst>
      <p:ext uri="{BB962C8B-B14F-4D97-AF65-F5344CB8AC3E}">
        <p14:creationId xmlns:p14="http://schemas.microsoft.com/office/powerpoint/2010/main" val="99518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E6D197-DC22-4B46-B17A-2AF3CC5A3020}" type="datetimeFigureOut">
              <a:rPr lang="en-US"/>
              <a:pPr>
                <a:defRPr/>
              </a:pPr>
              <a:t>1/16/2020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F27518-E41A-445E-8A23-8E4626402EC8}" type="slidenum">
              <a:rPr lang="en-US"/>
              <a:pPr>
                <a:defRPr/>
              </a:pPr>
              <a:t>‹#›</a:t>
            </a:fld>
            <a:endParaRPr lang="en-US"/>
          </a:p>
        </p:txBody>
      </p:sp>
    </p:spTree>
    <p:extLst>
      <p:ext uri="{BB962C8B-B14F-4D97-AF65-F5344CB8AC3E}">
        <p14:creationId xmlns:p14="http://schemas.microsoft.com/office/powerpoint/2010/main" val="76468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CAE393-185F-4682-A52B-EE0AF1DF2A69}" type="datetimeFigureOut">
              <a:rPr lang="en-US"/>
              <a:pPr>
                <a:defRPr/>
              </a:pPr>
              <a:t>1/16/2020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D1F997D-4528-4AE6-A38E-B087B1510FA6}" type="slidenum">
              <a:rPr lang="en-US"/>
              <a:pPr>
                <a:defRPr/>
              </a:pPr>
              <a:t>‹#›</a:t>
            </a:fld>
            <a:endParaRPr lang="en-US"/>
          </a:p>
        </p:txBody>
      </p:sp>
    </p:spTree>
    <p:extLst>
      <p:ext uri="{BB962C8B-B14F-4D97-AF65-F5344CB8AC3E}">
        <p14:creationId xmlns:p14="http://schemas.microsoft.com/office/powerpoint/2010/main" val="261897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FF3050-6619-4F76-8C98-6B76364168CE}" type="datetimeFigureOut">
              <a:rPr lang="en-US"/>
              <a:pPr>
                <a:defRPr/>
              </a:pPr>
              <a:t>1/16/2020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7D6F02-B1F6-446A-8B71-1E9EDCD8CC8E}" type="slidenum">
              <a:rPr lang="en-US"/>
              <a:pPr>
                <a:defRPr/>
              </a:pPr>
              <a:t>‹#›</a:t>
            </a:fld>
            <a:endParaRPr lang="en-US"/>
          </a:p>
        </p:txBody>
      </p:sp>
    </p:spTree>
    <p:extLst>
      <p:ext uri="{BB962C8B-B14F-4D97-AF65-F5344CB8AC3E}">
        <p14:creationId xmlns:p14="http://schemas.microsoft.com/office/powerpoint/2010/main" val="171620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8BE5B5-B7AC-4DFF-8678-C4068D5A2226}" type="datetimeFigureOut">
              <a:rPr lang="en-US"/>
              <a:pPr>
                <a:defRPr/>
              </a:pPr>
              <a:t>1/16/2020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3272E1-1169-4B87-B618-068E45B764FD}" type="slidenum">
              <a:rPr lang="en-US"/>
              <a:pPr>
                <a:defRPr/>
              </a:pPr>
              <a:t>‹#›</a:t>
            </a:fld>
            <a:endParaRPr lang="en-US"/>
          </a:p>
        </p:txBody>
      </p:sp>
    </p:spTree>
    <p:extLst>
      <p:ext uri="{BB962C8B-B14F-4D97-AF65-F5344CB8AC3E}">
        <p14:creationId xmlns:p14="http://schemas.microsoft.com/office/powerpoint/2010/main" val="303340884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Header Slid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896615B-B79E-458C-9501-7911297ECA11}" type="datetimeFigureOut">
              <a:rPr lang="en-US"/>
              <a:pPr>
                <a:defRPr/>
              </a:pPr>
              <a:t>1/16/2020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1D5CDFA-A458-450F-893B-6DE860C4656E}" type="slidenum">
              <a:rPr lang="en-US"/>
              <a:pPr>
                <a:defRPr/>
              </a:pPr>
              <a:t>‹#›</a:t>
            </a:fld>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C8DCA13-FC07-4655-A13D-112FEB83C528}" type="datetimeFigureOut">
              <a:rPr lang="en-US"/>
              <a:pPr>
                <a:defRPr/>
              </a:pPr>
              <a:t>1/16/2020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F8251FB-A298-4BF4-9AFA-C493FE6E73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QuickStyle" Target="../diagrams/quickStyle2.xml"/><Relationship Id="rId3" Type="http://schemas.openxmlformats.org/officeDocument/2006/relationships/image" Target="../media/image4.png"/><Relationship Id="rId7" Type="http://schemas.openxmlformats.org/officeDocument/2006/relationships/diagramQuickStyle" Target="../diagrams/quickStyle1.xml"/><Relationship Id="rId12" Type="http://schemas.openxmlformats.org/officeDocument/2006/relationships/diagramLayout" Target="../diagrams/layout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Layout" Target="../diagrams/layout1.xml"/><Relationship Id="rId11" Type="http://schemas.openxmlformats.org/officeDocument/2006/relationships/diagramData" Target="../diagrams/data2.xml"/><Relationship Id="rId5" Type="http://schemas.openxmlformats.org/officeDocument/2006/relationships/diagramData" Target="../diagrams/data1.xml"/><Relationship Id="rId15" Type="http://schemas.microsoft.com/office/2007/relationships/diagramDrawing" Target="../diagrams/drawing2.xml"/><Relationship Id="rId10" Type="http://schemas.openxmlformats.org/officeDocument/2006/relationships/image" Target="../media/image12.png"/><Relationship Id="rId4" Type="http://schemas.openxmlformats.org/officeDocument/2006/relationships/image" Target="../media/image5.jpeg"/><Relationship Id="rId9" Type="http://schemas.microsoft.com/office/2007/relationships/diagramDrawing" Target="../diagrams/drawing1.xml"/><Relationship Id="rId14"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9.jp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12.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Header 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ctrTitle"/>
          </p:nvPr>
        </p:nvSpPr>
        <p:spPr/>
        <p:txBody>
          <a:bodyPr/>
          <a:lstStyle/>
          <a:p>
            <a:pPr eaLnBrk="1" hangingPunct="1"/>
            <a:r>
              <a:rPr lang="pt-BR" sz="2800" dirty="0">
                <a:latin typeface="Times New Roman" pitchFamily="18" charset="0"/>
                <a:cs typeface="Times New Roman" pitchFamily="18" charset="0"/>
              </a:rPr>
              <a:t>Organizational Alphabet Soup: </a:t>
            </a:r>
            <a:r>
              <a:rPr lang="pt-BR" sz="2800" dirty="0" smtClean="0">
                <a:latin typeface="Times New Roman" pitchFamily="18" charset="0"/>
                <a:cs typeface="Times New Roman" pitchFamily="18" charset="0"/>
              </a:rPr>
              <a:t/>
            </a:r>
            <a:br>
              <a:rPr lang="pt-BR" sz="2800" dirty="0" smtClean="0">
                <a:latin typeface="Times New Roman" pitchFamily="18" charset="0"/>
                <a:cs typeface="Times New Roman" pitchFamily="18" charset="0"/>
              </a:rPr>
            </a:br>
            <a:r>
              <a:rPr lang="pt-BR" sz="2800" dirty="0" smtClean="0">
                <a:latin typeface="Times New Roman" pitchFamily="18" charset="0"/>
                <a:cs typeface="Times New Roman" pitchFamily="18" charset="0"/>
              </a:rPr>
              <a:t>IGOs</a:t>
            </a:r>
            <a:r>
              <a:rPr lang="pt-BR" sz="2800" dirty="0">
                <a:latin typeface="Times New Roman" pitchFamily="18" charset="0"/>
                <a:cs typeface="Times New Roman" pitchFamily="18" charset="0"/>
              </a:rPr>
              <a:t>, NGOs &amp; OGAs</a:t>
            </a:r>
            <a:endParaRPr lang="en-US" sz="2800" dirty="0" smtClean="0">
              <a:latin typeface="Times New Roman" pitchFamily="18" charset="0"/>
              <a:cs typeface="Times New Roman" pitchFamily="18" charset="0"/>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latin typeface="Times New Roman" pitchFamily="18" charset="0"/>
                <a:cs typeface="Times New Roman" pitchFamily="18" charset="0"/>
              </a:rPr>
              <a:t>Dr. Daniel R. Roman</a:t>
            </a:r>
          </a:p>
          <a:p>
            <a:pPr eaLnBrk="1" fontAlgn="auto" hangingPunct="1">
              <a:spcAft>
                <a:spcPts val="0"/>
              </a:spcAft>
              <a:buFont typeface="Arial" pitchFamily="34" charset="0"/>
              <a:buNone/>
              <a:defRPr/>
            </a:pPr>
            <a:r>
              <a:rPr lang="en-US" dirty="0" smtClean="0">
                <a:latin typeface="Times New Roman" pitchFamily="18" charset="0"/>
                <a:cs typeface="Times New Roman" pitchFamily="18" charset="0"/>
              </a:rPr>
              <a:t>Chief Geodesist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Text Placeholder 2"/>
          <p:cNvSpPr>
            <a:spLocks noGrp="1"/>
          </p:cNvSpPr>
          <p:nvPr>
            <p:ph type="body" idx="1"/>
          </p:nvPr>
        </p:nvSpPr>
        <p:spPr>
          <a:xfrm>
            <a:off x="115614" y="990600"/>
            <a:ext cx="8923283" cy="4754652"/>
          </a:xfrm>
        </p:spPr>
        <p:txBody>
          <a:bodyPr/>
          <a:lstStyle/>
          <a:p>
            <a:pPr marL="285750" indent="-285750">
              <a:buFont typeface="Arial" panose="020B0604020202020204" pitchFamily="34" charset="0"/>
              <a:buChar char="•"/>
            </a:pPr>
            <a:r>
              <a:rPr lang="en-US" sz="1800" dirty="0" smtClean="0"/>
              <a:t>What is Governance?</a:t>
            </a:r>
          </a:p>
          <a:p>
            <a:pPr marL="628650" lvl="1" indent="-285750">
              <a:buFont typeface="Arial" panose="020B0604020202020204" pitchFamily="34" charset="0"/>
              <a:buChar char="•"/>
            </a:pPr>
            <a:r>
              <a:rPr lang="en-US" sz="2100" dirty="0" smtClean="0"/>
              <a:t>Government.     (</a:t>
            </a:r>
            <a:r>
              <a:rPr lang="en-US" sz="2100" dirty="0"/>
              <a:t>M</a:t>
            </a:r>
            <a:r>
              <a:rPr lang="en-US" sz="2100" dirty="0" smtClean="0"/>
              <a:t>erriam-Webster)</a:t>
            </a:r>
          </a:p>
          <a:p>
            <a:pPr marL="285750" indent="-285750">
              <a:buFont typeface="Arial" panose="020B0604020202020204" pitchFamily="34" charset="0"/>
              <a:buChar char="•"/>
            </a:pPr>
            <a:endParaRPr lang="en-US" sz="1800" dirty="0"/>
          </a:p>
          <a:p>
            <a:pPr marL="628650" lvl="1" indent="-285750">
              <a:buFont typeface="Arial" panose="020B0604020202020204" pitchFamily="34" charset="0"/>
              <a:buChar char="•"/>
            </a:pPr>
            <a:r>
              <a:rPr lang="en-US" sz="2100" dirty="0" smtClean="0"/>
              <a:t>Comprises </a:t>
            </a:r>
            <a:r>
              <a:rPr lang="en-US" sz="2100" dirty="0"/>
              <a:t>all of the processes of governing – whether undertaken by the government of a state, by a market or by a network – over a social system (family, tribe, formal or informal organization, a territory or across territories) and whether through the laws, norms, power or language of an organized </a:t>
            </a:r>
            <a:r>
              <a:rPr lang="en-US" sz="2100" dirty="0" smtClean="0"/>
              <a:t>society.       (Wikipedia)</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smtClean="0"/>
              <a:t>What is an </a:t>
            </a:r>
            <a:r>
              <a:rPr lang="en-US" sz="1800" dirty="0" err="1" smtClean="0"/>
              <a:t>InterGovernmental</a:t>
            </a:r>
            <a:r>
              <a:rPr lang="en-US" sz="1800" dirty="0" smtClean="0"/>
              <a:t> Organization (IGO)?</a:t>
            </a:r>
          </a:p>
          <a:p>
            <a:pPr marL="628650" lvl="1" indent="-285750">
              <a:buFont typeface="Arial" panose="020B0604020202020204" pitchFamily="34" charset="0"/>
              <a:buChar char="•"/>
            </a:pPr>
            <a:r>
              <a:rPr lang="en-US" sz="2100" dirty="0"/>
              <a:t>An intergovernmental organization (IGO) </a:t>
            </a:r>
            <a:r>
              <a:rPr lang="en-US" sz="2100" dirty="0" smtClean="0"/>
              <a:t>is </a:t>
            </a:r>
            <a:r>
              <a:rPr lang="en-US" sz="2100" dirty="0"/>
              <a:t>an organization composed primarily of sovereign states (referred to as member states), or of other intergovernmental organizations</a:t>
            </a:r>
            <a:r>
              <a:rPr lang="en-US" sz="2100" dirty="0" smtClean="0"/>
              <a:t>. IGOs are </a:t>
            </a:r>
            <a:r>
              <a:rPr lang="en-US" sz="2100" dirty="0"/>
              <a:t>an important aspect of public international law. IGOs are established by a treaty that acts as a charter creating the group. Treaties are formed when lawful representatives (governments) of several states go through a ratification process, providing the IGO with an international legal personality. </a:t>
            </a:r>
            <a:r>
              <a:rPr lang="en-US" sz="2100" dirty="0" smtClean="0"/>
              <a:t>     (Wikipedia)</a:t>
            </a:r>
          </a:p>
        </p:txBody>
      </p:sp>
    </p:spTree>
    <p:extLst>
      <p:ext uri="{BB962C8B-B14F-4D97-AF65-F5344CB8AC3E}">
        <p14:creationId xmlns:p14="http://schemas.microsoft.com/office/powerpoint/2010/main" val="3863092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Y:\SSB\GGIM\Logo\GGIM Teacher.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37285" y="3744155"/>
            <a:ext cx="2104865" cy="150365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78624" y="1332846"/>
            <a:ext cx="4633873" cy="5028800"/>
            <a:chOff x="-638166" y="74978"/>
            <a:chExt cx="6178497" cy="6705066"/>
          </a:xfrm>
        </p:grpSpPr>
        <p:pic>
          <p:nvPicPr>
            <p:cNvPr id="1026" name="Picture 2" descr="Image result for books and technical guides"/>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2679" r="31732" b="7019"/>
            <a:stretch/>
          </p:blipFill>
          <p:spPr bwMode="auto">
            <a:xfrm>
              <a:off x="97016" y="74978"/>
              <a:ext cx="2879291" cy="17585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Diagrama 10"/>
            <p:cNvGraphicFramePr/>
            <p:nvPr>
              <p:extLst/>
            </p:nvPr>
          </p:nvGraphicFramePr>
          <p:xfrm>
            <a:off x="-638166" y="1833569"/>
            <a:ext cx="6178497" cy="4946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p:cNvSpPr txBox="1"/>
            <p:nvPr/>
          </p:nvSpPr>
          <p:spPr>
            <a:xfrm>
              <a:off x="2239925" y="298745"/>
              <a:ext cx="2877284" cy="1436291"/>
            </a:xfrm>
            <a:prstGeom prst="rect">
              <a:avLst/>
            </a:prstGeom>
            <a:noFill/>
          </p:spPr>
          <p:txBody>
            <a:bodyPr wrap="none" rtlCol="0">
              <a:spAutoFit/>
            </a:bodyPr>
            <a:lstStyle/>
            <a:p>
              <a:pPr algn="ctr"/>
              <a:r>
                <a:rPr lang="en-US" sz="1600" dirty="0">
                  <a:latin typeface="Trebuchet MS" panose="020B0603020202020204" pitchFamily="34" charset="0"/>
                </a:rPr>
                <a:t>Frameworks, guides,</a:t>
              </a:r>
            </a:p>
            <a:p>
              <a:pPr algn="ctr"/>
              <a:r>
                <a:rPr lang="en-US" sz="1600" dirty="0">
                  <a:latin typeface="Trebuchet MS" panose="020B0603020202020204" pitchFamily="34" charset="0"/>
                </a:rPr>
                <a:t>norms, standards and</a:t>
              </a:r>
            </a:p>
            <a:p>
              <a:pPr algn="ctr"/>
              <a:r>
                <a:rPr lang="en-US" sz="1600" dirty="0">
                  <a:latin typeface="Trebuchet MS" panose="020B0603020202020204" pitchFamily="34" charset="0"/>
                </a:rPr>
                <a:t>methodological</a:t>
              </a:r>
            </a:p>
            <a:p>
              <a:pPr algn="ctr"/>
              <a:r>
                <a:rPr lang="en-US" sz="1600" dirty="0">
                  <a:latin typeface="Trebuchet MS" panose="020B0603020202020204" pitchFamily="34" charset="0"/>
                </a:rPr>
                <a:t>development</a:t>
              </a:r>
            </a:p>
          </p:txBody>
        </p:sp>
      </p:grpSp>
      <p:grpSp>
        <p:nvGrpSpPr>
          <p:cNvPr id="4" name="Group 3"/>
          <p:cNvGrpSpPr/>
          <p:nvPr/>
        </p:nvGrpSpPr>
        <p:grpSpPr>
          <a:xfrm>
            <a:off x="4308829" y="1264742"/>
            <a:ext cx="5332485" cy="5046847"/>
            <a:chOff x="5745105" y="50914"/>
            <a:chExt cx="7109980" cy="6729129"/>
          </a:xfrm>
        </p:grpSpPr>
        <p:pic>
          <p:nvPicPr>
            <p:cNvPr id="13" name="Imagen 1"/>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8530488" y="50914"/>
              <a:ext cx="3636252" cy="1758590"/>
            </a:xfrm>
            <a:prstGeom prst="rect">
              <a:avLst/>
            </a:prstGeom>
          </p:spPr>
        </p:pic>
        <p:graphicFrame>
          <p:nvGraphicFramePr>
            <p:cNvPr id="19" name="Diagrama 10"/>
            <p:cNvGraphicFramePr/>
            <p:nvPr>
              <p:extLst/>
            </p:nvPr>
          </p:nvGraphicFramePr>
          <p:xfrm>
            <a:off x="6676588" y="1833568"/>
            <a:ext cx="6178497" cy="494647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8" name="TextBox 7"/>
            <p:cNvSpPr txBox="1"/>
            <p:nvPr/>
          </p:nvSpPr>
          <p:spPr>
            <a:xfrm>
              <a:off x="5745105" y="298745"/>
              <a:ext cx="3926545" cy="1436291"/>
            </a:xfrm>
            <a:prstGeom prst="rect">
              <a:avLst/>
            </a:prstGeom>
            <a:noFill/>
          </p:spPr>
          <p:txBody>
            <a:bodyPr wrap="none" rtlCol="0">
              <a:spAutoFit/>
            </a:bodyPr>
            <a:lstStyle/>
            <a:p>
              <a:pPr algn="ctr"/>
              <a:r>
                <a:rPr lang="en-US" sz="1600" dirty="0">
                  <a:latin typeface="Trebuchet MS" panose="020B0603020202020204" pitchFamily="34" charset="0"/>
                </a:rPr>
                <a:t>Normative strengthening,</a:t>
              </a:r>
            </a:p>
            <a:p>
              <a:pPr algn="ctr"/>
              <a:r>
                <a:rPr lang="en-US" sz="1600" dirty="0">
                  <a:latin typeface="Trebuchet MS" panose="020B0603020202020204" pitchFamily="34" charset="0"/>
                </a:rPr>
                <a:t>capacity building and</a:t>
              </a:r>
            </a:p>
            <a:p>
              <a:pPr algn="ctr"/>
              <a:r>
                <a:rPr lang="en-US" sz="1600" dirty="0">
                  <a:latin typeface="Trebuchet MS" panose="020B0603020202020204" pitchFamily="34" charset="0"/>
                </a:rPr>
                <a:t>implementation of GGIM</a:t>
              </a:r>
            </a:p>
            <a:p>
              <a:pPr algn="ctr"/>
              <a:r>
                <a:rPr lang="en-US" sz="1600" dirty="0">
                  <a:latin typeface="Trebuchet MS" panose="020B0603020202020204" pitchFamily="34" charset="0"/>
                </a:rPr>
                <a:t>in support of the 2030 Agenda</a:t>
              </a:r>
            </a:p>
          </p:txBody>
        </p:sp>
      </p:grpSp>
      <p:sp>
        <p:nvSpPr>
          <p:cNvPr id="9" name="TextBox 8"/>
          <p:cNvSpPr txBox="1"/>
          <p:nvPr/>
        </p:nvSpPr>
        <p:spPr>
          <a:xfrm>
            <a:off x="3756797" y="2612031"/>
            <a:ext cx="1665841" cy="1077218"/>
          </a:xfrm>
          <a:prstGeom prst="rect">
            <a:avLst/>
          </a:prstGeom>
          <a:noFill/>
        </p:spPr>
        <p:txBody>
          <a:bodyPr wrap="none" rtlCol="0">
            <a:spAutoFit/>
          </a:bodyPr>
          <a:lstStyle/>
          <a:p>
            <a:pPr algn="ctr"/>
            <a:r>
              <a:rPr lang="en-US" sz="1600" b="1" dirty="0">
                <a:latin typeface="Trebuchet MS" panose="020B0603020202020204" pitchFamily="34" charset="0"/>
              </a:rPr>
              <a:t>UN-GGIM:</a:t>
            </a:r>
          </a:p>
          <a:p>
            <a:pPr algn="ctr"/>
            <a:r>
              <a:rPr lang="en-US" sz="1600" b="1" dirty="0">
                <a:latin typeface="Trebuchet MS" panose="020B0603020202020204" pitchFamily="34" charset="0"/>
              </a:rPr>
              <a:t>Strengthening</a:t>
            </a:r>
          </a:p>
          <a:p>
            <a:pPr algn="ctr"/>
            <a:r>
              <a:rPr lang="en-US" sz="1600" b="1" dirty="0">
                <a:latin typeface="Trebuchet MS" panose="020B0603020202020204" pitchFamily="34" charset="0"/>
              </a:rPr>
              <a:t>the Global Data</a:t>
            </a:r>
          </a:p>
          <a:p>
            <a:pPr algn="ctr"/>
            <a:r>
              <a:rPr lang="en-US" sz="1600" b="1" dirty="0">
                <a:latin typeface="Trebuchet MS" panose="020B0603020202020204" pitchFamily="34" charset="0"/>
              </a:rPr>
              <a:t>Ecosystem</a:t>
            </a:r>
          </a:p>
        </p:txBody>
      </p:sp>
      <p:sp>
        <p:nvSpPr>
          <p:cNvPr id="10" name="TextBox 9"/>
          <p:cNvSpPr txBox="1"/>
          <p:nvPr/>
        </p:nvSpPr>
        <p:spPr>
          <a:xfrm>
            <a:off x="3354314" y="5229761"/>
            <a:ext cx="2513830" cy="1323439"/>
          </a:xfrm>
          <a:prstGeom prst="rect">
            <a:avLst/>
          </a:prstGeom>
          <a:noFill/>
        </p:spPr>
        <p:txBody>
          <a:bodyPr wrap="none" rtlCol="0">
            <a:spAutoFit/>
          </a:bodyPr>
          <a:lstStyle/>
          <a:p>
            <a:pPr algn="ctr"/>
            <a:r>
              <a:rPr lang="en-US" sz="1600" dirty="0">
                <a:latin typeface="Trebuchet MS" panose="020B0603020202020204" pitchFamily="34" charset="0"/>
              </a:rPr>
              <a:t>The activities and efforts</a:t>
            </a:r>
          </a:p>
          <a:p>
            <a:pPr algn="ctr"/>
            <a:r>
              <a:rPr lang="en-US" sz="1600" dirty="0">
                <a:latin typeface="Trebuchet MS" panose="020B0603020202020204" pitchFamily="34" charset="0"/>
              </a:rPr>
              <a:t>that contribute to the</a:t>
            </a:r>
          </a:p>
          <a:p>
            <a:pPr algn="ctr"/>
            <a:r>
              <a:rPr lang="en-US" sz="1600" dirty="0">
                <a:latin typeface="Trebuchet MS" panose="020B0603020202020204" pitchFamily="34" charset="0"/>
              </a:rPr>
              <a:t>unique local-to-global</a:t>
            </a:r>
          </a:p>
          <a:p>
            <a:pPr algn="ctr"/>
            <a:r>
              <a:rPr lang="en-US" sz="1600" dirty="0">
                <a:latin typeface="Trebuchet MS" panose="020B0603020202020204" pitchFamily="34" charset="0"/>
              </a:rPr>
              <a:t>value of UN-GGIM</a:t>
            </a:r>
          </a:p>
          <a:p>
            <a:pPr algn="ctr"/>
            <a:r>
              <a:rPr lang="en-US" sz="1600" dirty="0">
                <a:latin typeface="Trebuchet MS" panose="020B0603020202020204" pitchFamily="34" charset="0"/>
              </a:rPr>
              <a:t>for Member States</a:t>
            </a:r>
          </a:p>
        </p:txBody>
      </p:sp>
      <p:sp>
        <p:nvSpPr>
          <p:cNvPr id="5" name="Title 4"/>
          <p:cNvSpPr>
            <a:spLocks noGrp="1"/>
          </p:cNvSpPr>
          <p:nvPr>
            <p:ph type="title"/>
          </p:nvPr>
        </p:nvSpPr>
        <p:spPr>
          <a:xfrm>
            <a:off x="457200" y="152400"/>
            <a:ext cx="8229600" cy="1143000"/>
          </a:xfrm>
        </p:spPr>
        <p:txBody>
          <a:bodyPr/>
          <a:lstStyle/>
          <a:p>
            <a:r>
              <a:rPr lang="en-US" sz="4000" dirty="0" smtClean="0"/>
              <a:t>What does UN-GGIM do as an IGO?</a:t>
            </a:r>
            <a:endParaRPr lang="en-US" sz="4000" dirty="0"/>
          </a:p>
        </p:txBody>
      </p:sp>
    </p:spTree>
    <p:extLst>
      <p:ext uri="{BB962C8B-B14F-4D97-AF65-F5344CB8AC3E}">
        <p14:creationId xmlns:p14="http://schemas.microsoft.com/office/powerpoint/2010/main" val="1855697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1706" y="1840686"/>
            <a:ext cx="672353" cy="602797"/>
          </a:xfrm>
          <a:prstGeom prst="rect">
            <a:avLst/>
          </a:prstGeom>
          <a:solidFill>
            <a:srgbClr val="829451"/>
          </a:solidFill>
          <a:ln w="19050">
            <a:solidFill>
              <a:srgbClr val="FFFFFF"/>
            </a:solidFill>
          </a:ln>
        </p:spPr>
        <p:txBody>
          <a:bodyPr vert="horz" wrap="square" lIns="0" tIns="60138" rIns="0" bIns="0" rtlCol="0">
            <a:spAutoFit/>
          </a:bodyPr>
          <a:lstStyle/>
          <a:p>
            <a:pPr marL="113544" marR="112050" algn="ctr">
              <a:lnSpc>
                <a:spcPct val="105300"/>
              </a:lnSpc>
              <a:spcBef>
                <a:spcPts val="473"/>
              </a:spcBef>
            </a:pPr>
            <a:r>
              <a:rPr sz="559" spc="32" dirty="0">
                <a:solidFill>
                  <a:srgbClr val="FFFFFF"/>
                </a:solidFill>
                <a:latin typeface="Calibri"/>
                <a:cs typeface="Calibri"/>
              </a:rPr>
              <a:t>E</a:t>
            </a:r>
            <a:r>
              <a:rPr sz="559" spc="12" dirty="0">
                <a:solidFill>
                  <a:srgbClr val="FFFFFF"/>
                </a:solidFill>
                <a:latin typeface="Calibri"/>
                <a:cs typeface="Calibri"/>
              </a:rPr>
              <a:t>n</a:t>
            </a:r>
            <a:r>
              <a:rPr sz="559" spc="9" dirty="0">
                <a:solidFill>
                  <a:srgbClr val="FFFFFF"/>
                </a:solidFill>
                <a:latin typeface="Calibri"/>
                <a:cs typeface="Calibri"/>
              </a:rPr>
              <a:t>v</a:t>
            </a:r>
            <a:r>
              <a:rPr sz="559" spc="3" dirty="0">
                <a:solidFill>
                  <a:srgbClr val="FFFFFF"/>
                </a:solidFill>
                <a:latin typeface="Calibri"/>
                <a:cs typeface="Calibri"/>
              </a:rPr>
              <a:t>i</a:t>
            </a:r>
            <a:r>
              <a:rPr sz="559" spc="-20" dirty="0">
                <a:solidFill>
                  <a:srgbClr val="FFFFFF"/>
                </a:solidFill>
                <a:latin typeface="Calibri"/>
                <a:cs typeface="Calibri"/>
              </a:rPr>
              <a:t>r</a:t>
            </a:r>
            <a:r>
              <a:rPr sz="559" spc="9" dirty="0">
                <a:solidFill>
                  <a:srgbClr val="FFFFFF"/>
                </a:solidFill>
                <a:latin typeface="Calibri"/>
                <a:cs typeface="Calibri"/>
              </a:rPr>
              <a:t>o</a:t>
            </a:r>
            <a:r>
              <a:rPr sz="559" spc="12" dirty="0">
                <a:solidFill>
                  <a:srgbClr val="FFFFFF"/>
                </a:solidFill>
                <a:latin typeface="Calibri"/>
                <a:cs typeface="Calibri"/>
              </a:rPr>
              <a:t>n</a:t>
            </a:r>
            <a:r>
              <a:rPr sz="559" spc="38" dirty="0">
                <a:solidFill>
                  <a:srgbClr val="FFFFFF"/>
                </a:solidFill>
                <a:latin typeface="Calibri"/>
                <a:cs typeface="Calibri"/>
              </a:rPr>
              <a:t>m</a:t>
            </a:r>
            <a:r>
              <a:rPr sz="559" spc="27" dirty="0">
                <a:solidFill>
                  <a:srgbClr val="FFFFFF"/>
                </a:solidFill>
                <a:latin typeface="Calibri"/>
                <a:cs typeface="Calibri"/>
              </a:rPr>
              <a:t>e</a:t>
            </a:r>
            <a:r>
              <a:rPr sz="559" spc="12" dirty="0">
                <a:solidFill>
                  <a:srgbClr val="FFFFFF"/>
                </a:solidFill>
                <a:latin typeface="Calibri"/>
                <a:cs typeface="Calibri"/>
              </a:rPr>
              <a:t>n</a:t>
            </a:r>
            <a:r>
              <a:rPr sz="559" spc="-15" dirty="0">
                <a:solidFill>
                  <a:srgbClr val="FFFFFF"/>
                </a:solidFill>
                <a:latin typeface="Calibri"/>
                <a:cs typeface="Calibri"/>
              </a:rPr>
              <a:t>t</a:t>
            </a:r>
            <a:r>
              <a:rPr sz="559" spc="-6" dirty="0">
                <a:solidFill>
                  <a:srgbClr val="FFFFFF"/>
                </a:solidFill>
                <a:latin typeface="Calibri"/>
                <a:cs typeface="Calibri"/>
              </a:rPr>
              <a:t>a</a:t>
            </a:r>
            <a:r>
              <a:rPr sz="559" spc="3" dirty="0">
                <a:solidFill>
                  <a:srgbClr val="FFFFFF"/>
                </a:solidFill>
                <a:latin typeface="Calibri"/>
                <a:cs typeface="Calibri"/>
              </a:rPr>
              <a:t>l  </a:t>
            </a:r>
            <a:r>
              <a:rPr sz="559" spc="9" dirty="0">
                <a:solidFill>
                  <a:srgbClr val="FFFFFF"/>
                </a:solidFill>
                <a:latin typeface="Calibri"/>
                <a:cs typeface="Calibri"/>
              </a:rPr>
              <a:t>Statistics </a:t>
            </a:r>
            <a:r>
              <a:rPr sz="559" spc="20" dirty="0">
                <a:solidFill>
                  <a:srgbClr val="FFFFFF"/>
                </a:solidFill>
                <a:latin typeface="Calibri"/>
                <a:cs typeface="Calibri"/>
              </a:rPr>
              <a:t>and  </a:t>
            </a:r>
            <a:r>
              <a:rPr sz="559" spc="12" dirty="0">
                <a:solidFill>
                  <a:srgbClr val="FFFFFF"/>
                </a:solidFill>
                <a:latin typeface="Calibri"/>
                <a:cs typeface="Calibri"/>
              </a:rPr>
              <a:t>Geospatial  Information  Management  Branch</a:t>
            </a:r>
            <a:endParaRPr sz="559" dirty="0">
              <a:latin typeface="Calibri"/>
              <a:cs typeface="Calibri"/>
            </a:endParaRPr>
          </a:p>
        </p:txBody>
      </p:sp>
      <p:sp>
        <p:nvSpPr>
          <p:cNvPr id="3" name="object 3"/>
          <p:cNvSpPr/>
          <p:nvPr/>
        </p:nvSpPr>
        <p:spPr>
          <a:xfrm>
            <a:off x="201706" y="3368123"/>
            <a:ext cx="672353" cy="336177"/>
          </a:xfrm>
          <a:prstGeom prst="rect">
            <a:avLst/>
          </a:prstGeom>
          <a:blipFill>
            <a:blip r:embed="rId3" cstate="print"/>
            <a:stretch>
              <a:fillRect/>
            </a:stretch>
          </a:blipFill>
        </p:spPr>
        <p:txBody>
          <a:bodyPr wrap="square" lIns="0" tIns="0" rIns="0" bIns="0" rtlCol="0"/>
          <a:lstStyle/>
          <a:p>
            <a:endParaRPr sz="1059"/>
          </a:p>
        </p:txBody>
      </p:sp>
      <p:sp>
        <p:nvSpPr>
          <p:cNvPr id="4" name="object 4"/>
          <p:cNvSpPr/>
          <p:nvPr/>
        </p:nvSpPr>
        <p:spPr>
          <a:xfrm>
            <a:off x="201706" y="3368123"/>
            <a:ext cx="672353" cy="336177"/>
          </a:xfrm>
          <a:custGeom>
            <a:avLst/>
            <a:gdLst/>
            <a:ahLst/>
            <a:cxnLst/>
            <a:rect l="l" t="t" r="r" b="b"/>
            <a:pathLst>
              <a:path w="1143000" h="571500">
                <a:moveTo>
                  <a:pt x="0" y="571500"/>
                </a:moveTo>
                <a:lnTo>
                  <a:pt x="1143000" y="571500"/>
                </a:lnTo>
                <a:lnTo>
                  <a:pt x="1143000" y="0"/>
                </a:lnTo>
                <a:lnTo>
                  <a:pt x="0" y="0"/>
                </a:lnTo>
                <a:lnTo>
                  <a:pt x="0" y="571500"/>
                </a:lnTo>
                <a:close/>
              </a:path>
            </a:pathLst>
          </a:custGeom>
          <a:ln w="19050">
            <a:solidFill>
              <a:srgbClr val="FFFFFF"/>
            </a:solidFill>
          </a:ln>
        </p:spPr>
        <p:txBody>
          <a:bodyPr wrap="square" lIns="0" tIns="0" rIns="0" bIns="0" rtlCol="0"/>
          <a:lstStyle/>
          <a:p>
            <a:endParaRPr sz="1059"/>
          </a:p>
        </p:txBody>
      </p:sp>
      <p:sp>
        <p:nvSpPr>
          <p:cNvPr id="5" name="object 5"/>
          <p:cNvSpPr txBox="1"/>
          <p:nvPr/>
        </p:nvSpPr>
        <p:spPr>
          <a:xfrm>
            <a:off x="196103" y="3435918"/>
            <a:ext cx="683559" cy="181528"/>
          </a:xfrm>
          <a:prstGeom prst="rect">
            <a:avLst/>
          </a:prstGeom>
        </p:spPr>
        <p:txBody>
          <a:bodyPr vert="horz" wrap="square" lIns="0" tIns="9338" rIns="0" bIns="0" rtlCol="0">
            <a:spAutoFit/>
          </a:bodyPr>
          <a:lstStyle/>
          <a:p>
            <a:pPr algn="ctr">
              <a:spcBef>
                <a:spcPts val="74"/>
              </a:spcBef>
            </a:pPr>
            <a:r>
              <a:rPr sz="559" spc="9" dirty="0">
                <a:solidFill>
                  <a:srgbClr val="FFFFFF"/>
                </a:solidFill>
                <a:latin typeface="Calibri"/>
                <a:cs typeface="Calibri"/>
              </a:rPr>
              <a:t>Data</a:t>
            </a:r>
            <a:r>
              <a:rPr sz="559" spc="-12" dirty="0">
                <a:solidFill>
                  <a:srgbClr val="FFFFFF"/>
                </a:solidFill>
                <a:latin typeface="Calibri"/>
                <a:cs typeface="Calibri"/>
              </a:rPr>
              <a:t> </a:t>
            </a:r>
            <a:r>
              <a:rPr sz="559" spc="12" dirty="0">
                <a:solidFill>
                  <a:srgbClr val="FFFFFF"/>
                </a:solidFill>
                <a:latin typeface="Calibri"/>
                <a:cs typeface="Calibri"/>
              </a:rPr>
              <a:t>Innovation</a:t>
            </a:r>
            <a:endParaRPr sz="559">
              <a:latin typeface="Calibri"/>
              <a:cs typeface="Calibri"/>
            </a:endParaRPr>
          </a:p>
          <a:p>
            <a:pPr algn="ctr">
              <a:spcBef>
                <a:spcPts val="38"/>
              </a:spcBef>
            </a:pPr>
            <a:r>
              <a:rPr sz="559" spc="12" dirty="0">
                <a:solidFill>
                  <a:srgbClr val="FFFFFF"/>
                </a:solidFill>
                <a:latin typeface="Calibri"/>
                <a:cs typeface="Calibri"/>
              </a:rPr>
              <a:t>Branch</a:t>
            </a:r>
            <a:endParaRPr sz="559">
              <a:latin typeface="Calibri"/>
              <a:cs typeface="Calibri"/>
            </a:endParaRPr>
          </a:p>
        </p:txBody>
      </p:sp>
      <p:sp>
        <p:nvSpPr>
          <p:cNvPr id="6" name="object 6"/>
          <p:cNvSpPr/>
          <p:nvPr/>
        </p:nvSpPr>
        <p:spPr>
          <a:xfrm>
            <a:off x="201706" y="3773701"/>
            <a:ext cx="672353" cy="336177"/>
          </a:xfrm>
          <a:prstGeom prst="rect">
            <a:avLst/>
          </a:prstGeom>
          <a:blipFill>
            <a:blip r:embed="rId3" cstate="print"/>
            <a:stretch>
              <a:fillRect/>
            </a:stretch>
          </a:blipFill>
        </p:spPr>
        <p:txBody>
          <a:bodyPr wrap="square" lIns="0" tIns="0" rIns="0" bIns="0" rtlCol="0"/>
          <a:lstStyle/>
          <a:p>
            <a:endParaRPr sz="1059"/>
          </a:p>
        </p:txBody>
      </p:sp>
      <p:sp>
        <p:nvSpPr>
          <p:cNvPr id="7" name="object 7"/>
          <p:cNvSpPr/>
          <p:nvPr/>
        </p:nvSpPr>
        <p:spPr>
          <a:xfrm>
            <a:off x="201706" y="3773701"/>
            <a:ext cx="672353" cy="336177"/>
          </a:xfrm>
          <a:custGeom>
            <a:avLst/>
            <a:gdLst/>
            <a:ahLst/>
            <a:cxnLst/>
            <a:rect l="l" t="t" r="r" b="b"/>
            <a:pathLst>
              <a:path w="1143000" h="571500">
                <a:moveTo>
                  <a:pt x="0" y="571500"/>
                </a:moveTo>
                <a:lnTo>
                  <a:pt x="1143000" y="571500"/>
                </a:lnTo>
                <a:lnTo>
                  <a:pt x="1143000" y="0"/>
                </a:lnTo>
                <a:lnTo>
                  <a:pt x="0" y="0"/>
                </a:lnTo>
                <a:lnTo>
                  <a:pt x="0" y="571500"/>
                </a:lnTo>
                <a:close/>
              </a:path>
            </a:pathLst>
          </a:custGeom>
          <a:ln w="19050">
            <a:solidFill>
              <a:srgbClr val="FFFFFF"/>
            </a:solidFill>
          </a:ln>
        </p:spPr>
        <p:txBody>
          <a:bodyPr wrap="square" lIns="0" tIns="0" rIns="0" bIns="0" rtlCol="0"/>
          <a:lstStyle/>
          <a:p>
            <a:endParaRPr sz="1059"/>
          </a:p>
        </p:txBody>
      </p:sp>
      <p:sp>
        <p:nvSpPr>
          <p:cNvPr id="8" name="object 8"/>
          <p:cNvSpPr txBox="1"/>
          <p:nvPr/>
        </p:nvSpPr>
        <p:spPr>
          <a:xfrm>
            <a:off x="196103" y="3842058"/>
            <a:ext cx="683559" cy="181528"/>
          </a:xfrm>
          <a:prstGeom prst="rect">
            <a:avLst/>
          </a:prstGeom>
        </p:spPr>
        <p:txBody>
          <a:bodyPr vert="horz" wrap="square" lIns="0" tIns="9338" rIns="0" bIns="0" rtlCol="0">
            <a:spAutoFit/>
          </a:bodyPr>
          <a:lstStyle/>
          <a:p>
            <a:pPr algn="ctr">
              <a:spcBef>
                <a:spcPts val="74"/>
              </a:spcBef>
            </a:pPr>
            <a:r>
              <a:rPr sz="559" spc="12" dirty="0">
                <a:solidFill>
                  <a:srgbClr val="FFFFFF"/>
                </a:solidFill>
                <a:latin typeface="Calibri"/>
                <a:cs typeface="Calibri"/>
              </a:rPr>
              <a:t>Economic</a:t>
            </a:r>
            <a:r>
              <a:rPr sz="559" spc="15" dirty="0">
                <a:solidFill>
                  <a:srgbClr val="FFFFFF"/>
                </a:solidFill>
                <a:latin typeface="Calibri"/>
                <a:cs typeface="Calibri"/>
              </a:rPr>
              <a:t> </a:t>
            </a:r>
            <a:r>
              <a:rPr sz="559" spc="3" dirty="0">
                <a:solidFill>
                  <a:srgbClr val="FFFFFF"/>
                </a:solidFill>
                <a:latin typeface="Calibri"/>
                <a:cs typeface="Calibri"/>
              </a:rPr>
              <a:t>Statistics</a:t>
            </a:r>
            <a:endParaRPr sz="559">
              <a:latin typeface="Calibri"/>
              <a:cs typeface="Calibri"/>
            </a:endParaRPr>
          </a:p>
          <a:p>
            <a:pPr algn="ctr">
              <a:spcBef>
                <a:spcPts val="35"/>
              </a:spcBef>
            </a:pPr>
            <a:r>
              <a:rPr sz="559" spc="12" dirty="0">
                <a:solidFill>
                  <a:srgbClr val="FFFFFF"/>
                </a:solidFill>
                <a:latin typeface="Calibri"/>
                <a:cs typeface="Calibri"/>
              </a:rPr>
              <a:t>Branch</a:t>
            </a:r>
            <a:endParaRPr sz="559">
              <a:latin typeface="Calibri"/>
              <a:cs typeface="Calibri"/>
            </a:endParaRPr>
          </a:p>
        </p:txBody>
      </p:sp>
      <p:sp>
        <p:nvSpPr>
          <p:cNvPr id="9" name="object 9"/>
          <p:cNvSpPr/>
          <p:nvPr/>
        </p:nvSpPr>
        <p:spPr>
          <a:xfrm>
            <a:off x="201706" y="2962544"/>
            <a:ext cx="672353" cy="336177"/>
          </a:xfrm>
          <a:prstGeom prst="rect">
            <a:avLst/>
          </a:prstGeom>
          <a:blipFill>
            <a:blip r:embed="rId4" cstate="print"/>
            <a:stretch>
              <a:fillRect/>
            </a:stretch>
          </a:blipFill>
        </p:spPr>
        <p:txBody>
          <a:bodyPr wrap="square" lIns="0" tIns="0" rIns="0" bIns="0" rtlCol="0"/>
          <a:lstStyle/>
          <a:p>
            <a:endParaRPr sz="1059"/>
          </a:p>
        </p:txBody>
      </p:sp>
      <p:sp>
        <p:nvSpPr>
          <p:cNvPr id="10" name="object 10"/>
          <p:cNvSpPr/>
          <p:nvPr/>
        </p:nvSpPr>
        <p:spPr>
          <a:xfrm>
            <a:off x="201706" y="2962544"/>
            <a:ext cx="672353" cy="336177"/>
          </a:xfrm>
          <a:custGeom>
            <a:avLst/>
            <a:gdLst/>
            <a:ahLst/>
            <a:cxnLst/>
            <a:rect l="l" t="t" r="r" b="b"/>
            <a:pathLst>
              <a:path w="1143000" h="571500">
                <a:moveTo>
                  <a:pt x="0" y="571500"/>
                </a:moveTo>
                <a:lnTo>
                  <a:pt x="1143000" y="571500"/>
                </a:lnTo>
                <a:lnTo>
                  <a:pt x="1143000" y="0"/>
                </a:lnTo>
                <a:lnTo>
                  <a:pt x="0" y="0"/>
                </a:lnTo>
                <a:lnTo>
                  <a:pt x="0" y="571500"/>
                </a:lnTo>
                <a:close/>
              </a:path>
            </a:pathLst>
          </a:custGeom>
          <a:ln w="19050">
            <a:solidFill>
              <a:srgbClr val="FFFFFF"/>
            </a:solidFill>
          </a:ln>
        </p:spPr>
        <p:txBody>
          <a:bodyPr wrap="square" lIns="0" tIns="0" rIns="0" bIns="0" rtlCol="0"/>
          <a:lstStyle/>
          <a:p>
            <a:endParaRPr sz="1059"/>
          </a:p>
        </p:txBody>
      </p:sp>
      <p:sp>
        <p:nvSpPr>
          <p:cNvPr id="11" name="object 11"/>
          <p:cNvSpPr txBox="1"/>
          <p:nvPr/>
        </p:nvSpPr>
        <p:spPr>
          <a:xfrm>
            <a:off x="196103" y="2984994"/>
            <a:ext cx="683559" cy="275940"/>
          </a:xfrm>
          <a:prstGeom prst="rect">
            <a:avLst/>
          </a:prstGeom>
        </p:spPr>
        <p:txBody>
          <a:bodyPr vert="horz" wrap="square" lIns="0" tIns="4856" rIns="0" bIns="0" rtlCol="0">
            <a:spAutoFit/>
          </a:bodyPr>
          <a:lstStyle/>
          <a:p>
            <a:pPr marL="72833" marR="69471" algn="ctr">
              <a:lnSpc>
                <a:spcPct val="105400"/>
              </a:lnSpc>
              <a:spcBef>
                <a:spcPts val="38"/>
              </a:spcBef>
            </a:pPr>
            <a:r>
              <a:rPr sz="559" spc="12" dirty="0">
                <a:solidFill>
                  <a:srgbClr val="FFFFFF"/>
                </a:solidFill>
                <a:latin typeface="Calibri"/>
                <a:cs typeface="Calibri"/>
              </a:rPr>
              <a:t>Demographic</a:t>
            </a:r>
            <a:r>
              <a:rPr sz="559" spc="-18" dirty="0">
                <a:solidFill>
                  <a:srgbClr val="FFFFFF"/>
                </a:solidFill>
                <a:latin typeface="Calibri"/>
                <a:cs typeface="Calibri"/>
              </a:rPr>
              <a:t> </a:t>
            </a:r>
            <a:r>
              <a:rPr sz="559" spc="6" dirty="0">
                <a:solidFill>
                  <a:srgbClr val="FFFFFF"/>
                </a:solidFill>
                <a:latin typeface="Calibri"/>
                <a:cs typeface="Calibri"/>
              </a:rPr>
              <a:t>and  Social </a:t>
            </a:r>
            <a:r>
              <a:rPr sz="559" spc="9" dirty="0">
                <a:solidFill>
                  <a:srgbClr val="FFFFFF"/>
                </a:solidFill>
                <a:latin typeface="Calibri"/>
                <a:cs typeface="Calibri"/>
              </a:rPr>
              <a:t>Statistics  </a:t>
            </a:r>
            <a:r>
              <a:rPr sz="559" spc="12" dirty="0">
                <a:solidFill>
                  <a:srgbClr val="FFFFFF"/>
                </a:solidFill>
                <a:latin typeface="Calibri"/>
                <a:cs typeface="Calibri"/>
              </a:rPr>
              <a:t>Branch</a:t>
            </a:r>
            <a:endParaRPr sz="559">
              <a:latin typeface="Calibri"/>
              <a:cs typeface="Calibri"/>
            </a:endParaRPr>
          </a:p>
        </p:txBody>
      </p:sp>
      <p:sp>
        <p:nvSpPr>
          <p:cNvPr id="12" name="object 12"/>
          <p:cNvSpPr/>
          <p:nvPr/>
        </p:nvSpPr>
        <p:spPr>
          <a:xfrm>
            <a:off x="201706" y="2569741"/>
            <a:ext cx="672353" cy="336177"/>
          </a:xfrm>
          <a:prstGeom prst="rect">
            <a:avLst/>
          </a:prstGeom>
          <a:blipFill>
            <a:blip r:embed="rId3" cstate="print"/>
            <a:stretch>
              <a:fillRect/>
            </a:stretch>
          </a:blipFill>
        </p:spPr>
        <p:txBody>
          <a:bodyPr wrap="square" lIns="0" tIns="0" rIns="0" bIns="0" rtlCol="0"/>
          <a:lstStyle/>
          <a:p>
            <a:endParaRPr sz="1059"/>
          </a:p>
        </p:txBody>
      </p:sp>
      <p:sp>
        <p:nvSpPr>
          <p:cNvPr id="13" name="object 13"/>
          <p:cNvSpPr/>
          <p:nvPr/>
        </p:nvSpPr>
        <p:spPr>
          <a:xfrm>
            <a:off x="201706" y="2569741"/>
            <a:ext cx="672353" cy="336177"/>
          </a:xfrm>
          <a:custGeom>
            <a:avLst/>
            <a:gdLst/>
            <a:ahLst/>
            <a:cxnLst/>
            <a:rect l="l" t="t" r="r" b="b"/>
            <a:pathLst>
              <a:path w="1143000" h="571500">
                <a:moveTo>
                  <a:pt x="0" y="571500"/>
                </a:moveTo>
                <a:lnTo>
                  <a:pt x="1143000" y="571500"/>
                </a:lnTo>
                <a:lnTo>
                  <a:pt x="1143000" y="0"/>
                </a:lnTo>
                <a:lnTo>
                  <a:pt x="0" y="0"/>
                </a:lnTo>
                <a:lnTo>
                  <a:pt x="0" y="571500"/>
                </a:lnTo>
                <a:close/>
              </a:path>
            </a:pathLst>
          </a:custGeom>
          <a:ln w="19050">
            <a:solidFill>
              <a:srgbClr val="FFFFFF"/>
            </a:solidFill>
          </a:ln>
        </p:spPr>
        <p:txBody>
          <a:bodyPr wrap="square" lIns="0" tIns="0" rIns="0" bIns="0" rtlCol="0"/>
          <a:lstStyle/>
          <a:p>
            <a:endParaRPr sz="1059"/>
          </a:p>
        </p:txBody>
      </p:sp>
      <p:sp>
        <p:nvSpPr>
          <p:cNvPr id="14" name="object 14"/>
          <p:cNvSpPr txBox="1"/>
          <p:nvPr/>
        </p:nvSpPr>
        <p:spPr>
          <a:xfrm>
            <a:off x="196103" y="2592080"/>
            <a:ext cx="683559" cy="275562"/>
          </a:xfrm>
          <a:prstGeom prst="rect">
            <a:avLst/>
          </a:prstGeom>
        </p:spPr>
        <p:txBody>
          <a:bodyPr vert="horz" wrap="square" lIns="0" tIns="4482" rIns="0" bIns="0" rtlCol="0">
            <a:spAutoFit/>
          </a:bodyPr>
          <a:lstStyle/>
          <a:p>
            <a:pPr marL="56772" marR="54905" algn="ctr">
              <a:lnSpc>
                <a:spcPct val="105400"/>
              </a:lnSpc>
              <a:spcBef>
                <a:spcPts val="35"/>
              </a:spcBef>
            </a:pPr>
            <a:r>
              <a:rPr sz="559" spc="9" dirty="0">
                <a:solidFill>
                  <a:srgbClr val="FFFFFF"/>
                </a:solidFill>
                <a:latin typeface="Calibri"/>
                <a:cs typeface="Calibri"/>
              </a:rPr>
              <a:t>Data</a:t>
            </a:r>
            <a:r>
              <a:rPr sz="559" spc="-38" dirty="0">
                <a:solidFill>
                  <a:srgbClr val="FFFFFF"/>
                </a:solidFill>
                <a:latin typeface="Calibri"/>
                <a:cs typeface="Calibri"/>
              </a:rPr>
              <a:t> </a:t>
            </a:r>
            <a:r>
              <a:rPr sz="559" spc="12" dirty="0">
                <a:solidFill>
                  <a:srgbClr val="FFFFFF"/>
                </a:solidFill>
                <a:latin typeface="Calibri"/>
                <a:cs typeface="Calibri"/>
              </a:rPr>
              <a:t>Development  </a:t>
            </a:r>
            <a:r>
              <a:rPr sz="559" spc="6" dirty="0">
                <a:solidFill>
                  <a:srgbClr val="FFFFFF"/>
                </a:solidFill>
                <a:latin typeface="Calibri"/>
                <a:cs typeface="Calibri"/>
              </a:rPr>
              <a:t>and </a:t>
            </a:r>
            <a:r>
              <a:rPr sz="559" spc="12" dirty="0">
                <a:solidFill>
                  <a:srgbClr val="FFFFFF"/>
                </a:solidFill>
                <a:latin typeface="Calibri"/>
                <a:cs typeface="Calibri"/>
              </a:rPr>
              <a:t>Outreach  Branch</a:t>
            </a:r>
            <a:endParaRPr sz="559">
              <a:latin typeface="Calibri"/>
              <a:cs typeface="Calibri"/>
            </a:endParaRPr>
          </a:p>
        </p:txBody>
      </p:sp>
      <p:sp>
        <p:nvSpPr>
          <p:cNvPr id="15" name="object 15"/>
          <p:cNvSpPr/>
          <p:nvPr/>
        </p:nvSpPr>
        <p:spPr>
          <a:xfrm>
            <a:off x="7782486" y="1869151"/>
            <a:ext cx="806823" cy="1025338"/>
          </a:xfrm>
          <a:custGeom>
            <a:avLst/>
            <a:gdLst/>
            <a:ahLst/>
            <a:cxnLst/>
            <a:rect l="l" t="t" r="r" b="b"/>
            <a:pathLst>
              <a:path w="1371600" h="1743075">
                <a:moveTo>
                  <a:pt x="0" y="1743075"/>
                </a:moveTo>
                <a:lnTo>
                  <a:pt x="1371600" y="1743075"/>
                </a:lnTo>
                <a:lnTo>
                  <a:pt x="1371600" y="0"/>
                </a:lnTo>
                <a:lnTo>
                  <a:pt x="0" y="0"/>
                </a:lnTo>
                <a:lnTo>
                  <a:pt x="0" y="1743075"/>
                </a:lnTo>
                <a:close/>
              </a:path>
            </a:pathLst>
          </a:custGeom>
          <a:solidFill>
            <a:srgbClr val="677540"/>
          </a:solidFill>
        </p:spPr>
        <p:txBody>
          <a:bodyPr wrap="square" lIns="0" tIns="0" rIns="0" bIns="0" rtlCol="0"/>
          <a:lstStyle/>
          <a:p>
            <a:endParaRPr sz="1059"/>
          </a:p>
        </p:txBody>
      </p:sp>
      <p:sp>
        <p:nvSpPr>
          <p:cNvPr id="16" name="object 16"/>
          <p:cNvSpPr/>
          <p:nvPr/>
        </p:nvSpPr>
        <p:spPr>
          <a:xfrm>
            <a:off x="7782486" y="1869151"/>
            <a:ext cx="806823" cy="1025338"/>
          </a:xfrm>
          <a:custGeom>
            <a:avLst/>
            <a:gdLst/>
            <a:ahLst/>
            <a:cxnLst/>
            <a:rect l="l" t="t" r="r" b="b"/>
            <a:pathLst>
              <a:path w="1371600" h="1743075">
                <a:moveTo>
                  <a:pt x="0" y="1743075"/>
                </a:moveTo>
                <a:lnTo>
                  <a:pt x="1371600" y="1743075"/>
                </a:lnTo>
                <a:lnTo>
                  <a:pt x="1371600" y="0"/>
                </a:lnTo>
                <a:lnTo>
                  <a:pt x="0" y="0"/>
                </a:lnTo>
                <a:lnTo>
                  <a:pt x="0" y="1743075"/>
                </a:lnTo>
                <a:close/>
              </a:path>
            </a:pathLst>
          </a:custGeom>
          <a:ln w="19050">
            <a:solidFill>
              <a:srgbClr val="FFFFFF"/>
            </a:solidFill>
          </a:ln>
        </p:spPr>
        <p:txBody>
          <a:bodyPr wrap="square" lIns="0" tIns="0" rIns="0" bIns="0" rtlCol="0"/>
          <a:lstStyle/>
          <a:p>
            <a:endParaRPr sz="1059"/>
          </a:p>
        </p:txBody>
      </p:sp>
      <p:sp>
        <p:nvSpPr>
          <p:cNvPr id="17" name="object 17"/>
          <p:cNvSpPr txBox="1"/>
          <p:nvPr/>
        </p:nvSpPr>
        <p:spPr>
          <a:xfrm>
            <a:off x="7362264" y="1924770"/>
            <a:ext cx="1647265" cy="903302"/>
          </a:xfrm>
          <a:prstGeom prst="rect">
            <a:avLst/>
          </a:prstGeom>
        </p:spPr>
        <p:txBody>
          <a:bodyPr vert="horz" wrap="square" lIns="0" tIns="7471" rIns="0" bIns="0" rtlCol="0">
            <a:spAutoFit/>
          </a:bodyPr>
          <a:lstStyle/>
          <a:p>
            <a:pPr marL="10085" algn="ctr">
              <a:spcBef>
                <a:spcPts val="59"/>
              </a:spcBef>
            </a:pPr>
            <a:r>
              <a:rPr sz="529" spc="-3" dirty="0">
                <a:solidFill>
                  <a:srgbClr val="FFFFFF"/>
                </a:solidFill>
                <a:latin typeface="Calibri"/>
                <a:cs typeface="Calibri"/>
              </a:rPr>
              <a:t>President:</a:t>
            </a:r>
            <a:endParaRPr sz="529">
              <a:latin typeface="Calibri"/>
              <a:cs typeface="Calibri"/>
            </a:endParaRPr>
          </a:p>
          <a:p>
            <a:pPr marL="565105" marR="548672" algn="ctr">
              <a:spcBef>
                <a:spcPts val="3"/>
              </a:spcBef>
            </a:pPr>
            <a:r>
              <a:rPr sz="529" dirty="0">
                <a:solidFill>
                  <a:srgbClr val="FFFFFF"/>
                </a:solidFill>
                <a:latin typeface="Calibri"/>
                <a:cs typeface="Calibri"/>
              </a:rPr>
              <a:t>Ms. Paloma</a:t>
            </a:r>
            <a:r>
              <a:rPr sz="529" spc="-74" dirty="0">
                <a:solidFill>
                  <a:srgbClr val="FFFFFF"/>
                </a:solidFill>
                <a:latin typeface="Calibri"/>
                <a:cs typeface="Calibri"/>
              </a:rPr>
              <a:t> </a:t>
            </a:r>
            <a:r>
              <a:rPr sz="529" spc="3" dirty="0">
                <a:solidFill>
                  <a:srgbClr val="FFFFFF"/>
                </a:solidFill>
                <a:latin typeface="Calibri"/>
                <a:cs typeface="Calibri"/>
              </a:rPr>
              <a:t>Gomez  </a:t>
            </a:r>
            <a:r>
              <a:rPr sz="529" spc="-3" dirty="0">
                <a:solidFill>
                  <a:srgbClr val="FFFFFF"/>
                </a:solidFill>
                <a:latin typeface="Calibri"/>
                <a:cs typeface="Calibri"/>
              </a:rPr>
              <a:t>(Mexico)</a:t>
            </a:r>
            <a:endParaRPr sz="529">
              <a:latin typeface="Calibri"/>
              <a:cs typeface="Calibri"/>
            </a:endParaRPr>
          </a:p>
          <a:p>
            <a:pPr>
              <a:spcBef>
                <a:spcPts val="27"/>
              </a:spcBef>
            </a:pPr>
            <a:endParaRPr sz="529">
              <a:latin typeface="Times New Roman"/>
              <a:cs typeface="Times New Roman"/>
            </a:endParaRPr>
          </a:p>
          <a:p>
            <a:pPr marL="624118"/>
            <a:r>
              <a:rPr sz="529" dirty="0">
                <a:solidFill>
                  <a:srgbClr val="FFFFFF"/>
                </a:solidFill>
                <a:latin typeface="Calibri"/>
                <a:cs typeface="Calibri"/>
              </a:rPr>
              <a:t>Vice</a:t>
            </a:r>
            <a:r>
              <a:rPr sz="529" spc="-35" dirty="0">
                <a:solidFill>
                  <a:srgbClr val="FFFFFF"/>
                </a:solidFill>
                <a:latin typeface="Calibri"/>
                <a:cs typeface="Calibri"/>
              </a:rPr>
              <a:t> </a:t>
            </a:r>
            <a:r>
              <a:rPr sz="529" dirty="0">
                <a:solidFill>
                  <a:srgbClr val="FFFFFF"/>
                </a:solidFill>
                <a:latin typeface="Calibri"/>
                <a:cs typeface="Calibri"/>
              </a:rPr>
              <a:t>President:</a:t>
            </a:r>
            <a:endParaRPr sz="529">
              <a:latin typeface="Calibri"/>
              <a:cs typeface="Calibri"/>
            </a:endParaRPr>
          </a:p>
          <a:p>
            <a:pPr marL="9337" algn="ctr"/>
            <a:r>
              <a:rPr sz="529" spc="-3" dirty="0">
                <a:solidFill>
                  <a:srgbClr val="FFFFFF"/>
                </a:solidFill>
                <a:latin typeface="Calibri"/>
                <a:cs typeface="Calibri"/>
              </a:rPr>
              <a:t>Ms. Macarena</a:t>
            </a:r>
            <a:r>
              <a:rPr sz="529" spc="18" dirty="0">
                <a:solidFill>
                  <a:srgbClr val="FFFFFF"/>
                </a:solidFill>
                <a:latin typeface="Calibri"/>
                <a:cs typeface="Calibri"/>
              </a:rPr>
              <a:t> </a:t>
            </a:r>
            <a:r>
              <a:rPr sz="529" spc="-6" dirty="0">
                <a:solidFill>
                  <a:srgbClr val="FFFFFF"/>
                </a:solidFill>
                <a:latin typeface="Calibri"/>
                <a:cs typeface="Calibri"/>
              </a:rPr>
              <a:t>Perez</a:t>
            </a:r>
            <a:endParaRPr sz="529">
              <a:latin typeface="Calibri"/>
              <a:cs typeface="Calibri"/>
            </a:endParaRPr>
          </a:p>
          <a:p>
            <a:pPr marL="10085" algn="ctr">
              <a:spcBef>
                <a:spcPts val="3"/>
              </a:spcBef>
            </a:pPr>
            <a:r>
              <a:rPr sz="529" spc="-3" dirty="0">
                <a:solidFill>
                  <a:srgbClr val="FFFFFF"/>
                </a:solidFill>
                <a:latin typeface="Calibri"/>
                <a:cs typeface="Calibri"/>
              </a:rPr>
              <a:t>(Chile)</a:t>
            </a:r>
            <a:endParaRPr sz="529">
              <a:latin typeface="Calibri"/>
              <a:cs typeface="Calibri"/>
            </a:endParaRPr>
          </a:p>
          <a:p>
            <a:pPr>
              <a:spcBef>
                <a:spcPts val="27"/>
              </a:spcBef>
            </a:pPr>
            <a:endParaRPr sz="529">
              <a:latin typeface="Times New Roman"/>
              <a:cs typeface="Times New Roman"/>
            </a:endParaRPr>
          </a:p>
          <a:p>
            <a:pPr marL="670432"/>
            <a:r>
              <a:rPr sz="529" spc="-3" dirty="0">
                <a:solidFill>
                  <a:srgbClr val="FFFFFF"/>
                </a:solidFill>
                <a:latin typeface="Calibri"/>
                <a:cs typeface="Calibri"/>
              </a:rPr>
              <a:t>Secretariat:</a:t>
            </a:r>
            <a:endParaRPr sz="529">
              <a:latin typeface="Calibri"/>
              <a:cs typeface="Calibri"/>
            </a:endParaRPr>
          </a:p>
          <a:p>
            <a:pPr marL="7843" algn="ctr"/>
            <a:r>
              <a:rPr sz="529" spc="-3" dirty="0">
                <a:solidFill>
                  <a:srgbClr val="FFFFFF"/>
                </a:solidFill>
                <a:latin typeface="Calibri"/>
                <a:cs typeface="Calibri"/>
              </a:rPr>
              <a:t>Ms. Gabriela</a:t>
            </a:r>
            <a:r>
              <a:rPr sz="529" spc="20" dirty="0">
                <a:solidFill>
                  <a:srgbClr val="FFFFFF"/>
                </a:solidFill>
                <a:latin typeface="Calibri"/>
                <a:cs typeface="Calibri"/>
              </a:rPr>
              <a:t> </a:t>
            </a:r>
            <a:r>
              <a:rPr sz="529" spc="-9" dirty="0">
                <a:solidFill>
                  <a:srgbClr val="FFFFFF"/>
                </a:solidFill>
                <a:latin typeface="Calibri"/>
                <a:cs typeface="Calibri"/>
              </a:rPr>
              <a:t>Seco</a:t>
            </a:r>
            <a:endParaRPr sz="529">
              <a:latin typeface="Calibri"/>
              <a:cs typeface="Calibri"/>
            </a:endParaRPr>
          </a:p>
          <a:p>
            <a:pPr marL="10085" algn="ctr"/>
            <a:r>
              <a:rPr sz="529" spc="-3" dirty="0">
                <a:solidFill>
                  <a:srgbClr val="FFFFFF"/>
                </a:solidFill>
                <a:latin typeface="Calibri"/>
                <a:cs typeface="Calibri"/>
              </a:rPr>
              <a:t>(Mexico)</a:t>
            </a:r>
            <a:endParaRPr sz="529">
              <a:latin typeface="Calibri"/>
              <a:cs typeface="Calibri"/>
            </a:endParaRPr>
          </a:p>
        </p:txBody>
      </p:sp>
      <p:sp>
        <p:nvSpPr>
          <p:cNvPr id="18" name="object 18"/>
          <p:cNvSpPr txBox="1"/>
          <p:nvPr/>
        </p:nvSpPr>
        <p:spPr>
          <a:xfrm>
            <a:off x="8227959" y="3054448"/>
            <a:ext cx="655544" cy="193447"/>
          </a:xfrm>
          <a:prstGeom prst="rect">
            <a:avLst/>
          </a:prstGeom>
          <a:solidFill>
            <a:srgbClr val="00AFEF"/>
          </a:solidFill>
          <a:ln w="19050">
            <a:solidFill>
              <a:srgbClr val="FFFFFF"/>
            </a:solidFill>
          </a:ln>
        </p:spPr>
        <p:txBody>
          <a:bodyPr vert="horz" wrap="square" lIns="0" tIns="3362" rIns="0" bIns="0" rtlCol="0">
            <a:spAutoFit/>
          </a:bodyPr>
          <a:lstStyle/>
          <a:p>
            <a:pPr>
              <a:spcBef>
                <a:spcPts val="27"/>
              </a:spcBef>
            </a:pPr>
            <a:endParaRPr sz="706">
              <a:latin typeface="Times New Roman"/>
              <a:cs typeface="Times New Roman"/>
            </a:endParaRPr>
          </a:p>
          <a:p>
            <a:pPr marL="11578" algn="ctr"/>
            <a:r>
              <a:rPr sz="529" dirty="0">
                <a:solidFill>
                  <a:srgbClr val="FFFFFF"/>
                </a:solidFill>
                <a:latin typeface="Calibri"/>
                <a:cs typeface="Calibri"/>
              </a:rPr>
              <a:t>PAIGH</a:t>
            </a:r>
            <a:endParaRPr sz="529">
              <a:latin typeface="Calibri"/>
              <a:cs typeface="Calibri"/>
            </a:endParaRPr>
          </a:p>
        </p:txBody>
      </p:sp>
      <p:sp>
        <p:nvSpPr>
          <p:cNvPr id="19" name="object 19"/>
          <p:cNvSpPr/>
          <p:nvPr/>
        </p:nvSpPr>
        <p:spPr>
          <a:xfrm>
            <a:off x="8227959" y="3427671"/>
            <a:ext cx="655544" cy="281708"/>
          </a:xfrm>
          <a:prstGeom prst="rect">
            <a:avLst/>
          </a:prstGeom>
          <a:blipFill>
            <a:blip r:embed="rId5" cstate="print"/>
            <a:stretch>
              <a:fillRect/>
            </a:stretch>
          </a:blipFill>
        </p:spPr>
        <p:txBody>
          <a:bodyPr wrap="square" lIns="0" tIns="0" rIns="0" bIns="0" rtlCol="0"/>
          <a:lstStyle/>
          <a:p>
            <a:endParaRPr sz="1059"/>
          </a:p>
        </p:txBody>
      </p:sp>
      <p:sp>
        <p:nvSpPr>
          <p:cNvPr id="20" name="object 20"/>
          <p:cNvSpPr/>
          <p:nvPr/>
        </p:nvSpPr>
        <p:spPr>
          <a:xfrm>
            <a:off x="8227959" y="3427672"/>
            <a:ext cx="655544" cy="282015"/>
          </a:xfrm>
          <a:custGeom>
            <a:avLst/>
            <a:gdLst/>
            <a:ahLst/>
            <a:cxnLst/>
            <a:rect l="l" t="t" r="r" b="b"/>
            <a:pathLst>
              <a:path w="1114425" h="479425">
                <a:moveTo>
                  <a:pt x="0" y="478904"/>
                </a:moveTo>
                <a:lnTo>
                  <a:pt x="1114425" y="478904"/>
                </a:lnTo>
                <a:lnTo>
                  <a:pt x="1114425" y="0"/>
                </a:lnTo>
                <a:lnTo>
                  <a:pt x="0" y="0"/>
                </a:lnTo>
                <a:lnTo>
                  <a:pt x="0" y="478904"/>
                </a:lnTo>
                <a:close/>
              </a:path>
            </a:pathLst>
          </a:custGeom>
          <a:ln w="19050">
            <a:solidFill>
              <a:srgbClr val="FFFFFF"/>
            </a:solidFill>
          </a:ln>
        </p:spPr>
        <p:txBody>
          <a:bodyPr wrap="square" lIns="0" tIns="0" rIns="0" bIns="0" rtlCol="0"/>
          <a:lstStyle/>
          <a:p>
            <a:endParaRPr sz="1059"/>
          </a:p>
        </p:txBody>
      </p:sp>
      <p:sp>
        <p:nvSpPr>
          <p:cNvPr id="21" name="object 21"/>
          <p:cNvSpPr txBox="1"/>
          <p:nvPr/>
        </p:nvSpPr>
        <p:spPr>
          <a:xfrm>
            <a:off x="8222355" y="3516714"/>
            <a:ext cx="666750" cy="88977"/>
          </a:xfrm>
          <a:prstGeom prst="rect">
            <a:avLst/>
          </a:prstGeom>
        </p:spPr>
        <p:txBody>
          <a:bodyPr vert="horz" wrap="square" lIns="0" tIns="7471" rIns="0" bIns="0" rtlCol="0">
            <a:spAutoFit/>
          </a:bodyPr>
          <a:lstStyle/>
          <a:p>
            <a:pPr marL="12326" algn="ctr">
              <a:spcBef>
                <a:spcPts val="59"/>
              </a:spcBef>
            </a:pPr>
            <a:r>
              <a:rPr sz="529" dirty="0">
                <a:solidFill>
                  <a:srgbClr val="FFFFFF"/>
                </a:solidFill>
                <a:latin typeface="Calibri"/>
                <a:cs typeface="Calibri"/>
              </a:rPr>
              <a:t>SIRGAS</a:t>
            </a:r>
            <a:endParaRPr sz="529">
              <a:latin typeface="Calibri"/>
              <a:cs typeface="Calibri"/>
            </a:endParaRPr>
          </a:p>
        </p:txBody>
      </p:sp>
      <p:sp>
        <p:nvSpPr>
          <p:cNvPr id="22" name="object 22"/>
          <p:cNvSpPr/>
          <p:nvPr/>
        </p:nvSpPr>
        <p:spPr>
          <a:xfrm>
            <a:off x="8227959" y="3815021"/>
            <a:ext cx="655544" cy="281708"/>
          </a:xfrm>
          <a:prstGeom prst="rect">
            <a:avLst/>
          </a:prstGeom>
          <a:blipFill>
            <a:blip r:embed="rId6" cstate="print"/>
            <a:stretch>
              <a:fillRect/>
            </a:stretch>
          </a:blipFill>
        </p:spPr>
        <p:txBody>
          <a:bodyPr wrap="square" lIns="0" tIns="0" rIns="0" bIns="0" rtlCol="0"/>
          <a:lstStyle/>
          <a:p>
            <a:endParaRPr sz="1059"/>
          </a:p>
        </p:txBody>
      </p:sp>
      <p:sp>
        <p:nvSpPr>
          <p:cNvPr id="23" name="object 23"/>
          <p:cNvSpPr/>
          <p:nvPr/>
        </p:nvSpPr>
        <p:spPr>
          <a:xfrm>
            <a:off x="8227959" y="3815022"/>
            <a:ext cx="655544" cy="282015"/>
          </a:xfrm>
          <a:custGeom>
            <a:avLst/>
            <a:gdLst/>
            <a:ahLst/>
            <a:cxnLst/>
            <a:rect l="l" t="t" r="r" b="b"/>
            <a:pathLst>
              <a:path w="1114425" h="479425">
                <a:moveTo>
                  <a:pt x="0" y="478904"/>
                </a:moveTo>
                <a:lnTo>
                  <a:pt x="1114425" y="478904"/>
                </a:lnTo>
                <a:lnTo>
                  <a:pt x="1114425" y="0"/>
                </a:lnTo>
                <a:lnTo>
                  <a:pt x="0" y="0"/>
                </a:lnTo>
                <a:lnTo>
                  <a:pt x="0" y="478904"/>
                </a:lnTo>
                <a:close/>
              </a:path>
            </a:pathLst>
          </a:custGeom>
          <a:ln w="19050">
            <a:solidFill>
              <a:srgbClr val="FFFFFF"/>
            </a:solidFill>
          </a:ln>
        </p:spPr>
        <p:txBody>
          <a:bodyPr wrap="square" lIns="0" tIns="0" rIns="0" bIns="0" rtlCol="0"/>
          <a:lstStyle/>
          <a:p>
            <a:endParaRPr sz="1059"/>
          </a:p>
        </p:txBody>
      </p:sp>
      <p:sp>
        <p:nvSpPr>
          <p:cNvPr id="24" name="object 24"/>
          <p:cNvSpPr txBox="1"/>
          <p:nvPr/>
        </p:nvSpPr>
        <p:spPr>
          <a:xfrm>
            <a:off x="8222355" y="3904438"/>
            <a:ext cx="666750" cy="88977"/>
          </a:xfrm>
          <a:prstGeom prst="rect">
            <a:avLst/>
          </a:prstGeom>
        </p:spPr>
        <p:txBody>
          <a:bodyPr vert="horz" wrap="square" lIns="0" tIns="7471" rIns="0" bIns="0" rtlCol="0">
            <a:spAutoFit/>
          </a:bodyPr>
          <a:lstStyle/>
          <a:p>
            <a:pPr marL="227461">
              <a:spcBef>
                <a:spcPts val="59"/>
              </a:spcBef>
            </a:pPr>
            <a:r>
              <a:rPr sz="529" spc="-3" dirty="0">
                <a:solidFill>
                  <a:srgbClr val="FFFFFF"/>
                </a:solidFill>
                <a:latin typeface="Calibri"/>
                <a:cs typeface="Calibri"/>
              </a:rPr>
              <a:t>GeoSUR</a:t>
            </a:r>
            <a:endParaRPr sz="529">
              <a:latin typeface="Calibri"/>
              <a:cs typeface="Calibri"/>
            </a:endParaRPr>
          </a:p>
        </p:txBody>
      </p:sp>
      <p:sp>
        <p:nvSpPr>
          <p:cNvPr id="25" name="object 25"/>
          <p:cNvSpPr/>
          <p:nvPr/>
        </p:nvSpPr>
        <p:spPr>
          <a:xfrm>
            <a:off x="8227959" y="4191845"/>
            <a:ext cx="655544" cy="302843"/>
          </a:xfrm>
          <a:prstGeom prst="rect">
            <a:avLst/>
          </a:prstGeom>
          <a:blipFill>
            <a:blip r:embed="rId7" cstate="print"/>
            <a:stretch>
              <a:fillRect/>
            </a:stretch>
          </a:blipFill>
        </p:spPr>
        <p:txBody>
          <a:bodyPr wrap="square" lIns="0" tIns="0" rIns="0" bIns="0" rtlCol="0"/>
          <a:lstStyle/>
          <a:p>
            <a:endParaRPr sz="1059"/>
          </a:p>
        </p:txBody>
      </p:sp>
      <p:sp>
        <p:nvSpPr>
          <p:cNvPr id="26" name="object 26"/>
          <p:cNvSpPr/>
          <p:nvPr/>
        </p:nvSpPr>
        <p:spPr>
          <a:xfrm>
            <a:off x="8227959" y="4191845"/>
            <a:ext cx="655544" cy="302932"/>
          </a:xfrm>
          <a:custGeom>
            <a:avLst/>
            <a:gdLst/>
            <a:ahLst/>
            <a:cxnLst/>
            <a:rect l="l" t="t" r="r" b="b"/>
            <a:pathLst>
              <a:path w="1114425" h="514985">
                <a:moveTo>
                  <a:pt x="0" y="514832"/>
                </a:moveTo>
                <a:lnTo>
                  <a:pt x="1114425" y="514832"/>
                </a:lnTo>
                <a:lnTo>
                  <a:pt x="1114425" y="0"/>
                </a:lnTo>
                <a:lnTo>
                  <a:pt x="0" y="0"/>
                </a:lnTo>
                <a:lnTo>
                  <a:pt x="0" y="514832"/>
                </a:lnTo>
                <a:close/>
              </a:path>
            </a:pathLst>
          </a:custGeom>
          <a:ln w="19050">
            <a:solidFill>
              <a:srgbClr val="FFFFFF"/>
            </a:solidFill>
          </a:ln>
        </p:spPr>
        <p:txBody>
          <a:bodyPr wrap="square" lIns="0" tIns="0" rIns="0" bIns="0" rtlCol="0"/>
          <a:lstStyle/>
          <a:p>
            <a:endParaRPr sz="1059"/>
          </a:p>
        </p:txBody>
      </p:sp>
      <p:sp>
        <p:nvSpPr>
          <p:cNvPr id="27" name="object 27"/>
          <p:cNvSpPr txBox="1"/>
          <p:nvPr/>
        </p:nvSpPr>
        <p:spPr>
          <a:xfrm>
            <a:off x="8222355" y="4251483"/>
            <a:ext cx="666750" cy="170409"/>
          </a:xfrm>
          <a:prstGeom prst="rect">
            <a:avLst/>
          </a:prstGeom>
        </p:spPr>
        <p:txBody>
          <a:bodyPr vert="horz" wrap="square" lIns="0" tIns="7471" rIns="0" bIns="0" rtlCol="0">
            <a:spAutoFit/>
          </a:bodyPr>
          <a:lstStyle/>
          <a:p>
            <a:pPr marL="11578" algn="ctr">
              <a:spcBef>
                <a:spcPts val="59"/>
              </a:spcBef>
            </a:pPr>
            <a:r>
              <a:rPr sz="529" spc="-3" dirty="0">
                <a:solidFill>
                  <a:srgbClr val="FFFFFF"/>
                </a:solidFill>
                <a:latin typeface="Calibri"/>
                <a:cs typeface="Calibri"/>
              </a:rPr>
              <a:t>Association</a:t>
            </a:r>
            <a:r>
              <a:rPr sz="529" spc="-9" dirty="0">
                <a:solidFill>
                  <a:srgbClr val="FFFFFF"/>
                </a:solidFill>
                <a:latin typeface="Calibri"/>
                <a:cs typeface="Calibri"/>
              </a:rPr>
              <a:t> </a:t>
            </a:r>
            <a:r>
              <a:rPr sz="529" spc="12" dirty="0">
                <a:solidFill>
                  <a:srgbClr val="FFFFFF"/>
                </a:solidFill>
                <a:latin typeface="Calibri"/>
                <a:cs typeface="Calibri"/>
              </a:rPr>
              <a:t>of</a:t>
            </a:r>
            <a:endParaRPr sz="529">
              <a:latin typeface="Calibri"/>
              <a:cs typeface="Calibri"/>
            </a:endParaRPr>
          </a:p>
          <a:p>
            <a:pPr marL="11205" algn="ctr">
              <a:spcBef>
                <a:spcPts val="3"/>
              </a:spcBef>
            </a:pPr>
            <a:r>
              <a:rPr sz="529" spc="-3" dirty="0">
                <a:solidFill>
                  <a:srgbClr val="FFFFFF"/>
                </a:solidFill>
                <a:latin typeface="Calibri"/>
                <a:cs typeface="Calibri"/>
              </a:rPr>
              <a:t>Caribbean</a:t>
            </a:r>
            <a:r>
              <a:rPr sz="529" spc="-12" dirty="0">
                <a:solidFill>
                  <a:srgbClr val="FFFFFF"/>
                </a:solidFill>
                <a:latin typeface="Calibri"/>
                <a:cs typeface="Calibri"/>
              </a:rPr>
              <a:t> </a:t>
            </a:r>
            <a:r>
              <a:rPr sz="529" spc="3" dirty="0">
                <a:solidFill>
                  <a:srgbClr val="FFFFFF"/>
                </a:solidFill>
                <a:latin typeface="Calibri"/>
                <a:cs typeface="Calibri"/>
              </a:rPr>
              <a:t>States</a:t>
            </a:r>
            <a:endParaRPr sz="529">
              <a:latin typeface="Calibri"/>
              <a:cs typeface="Calibri"/>
            </a:endParaRPr>
          </a:p>
        </p:txBody>
      </p:sp>
      <p:sp>
        <p:nvSpPr>
          <p:cNvPr id="28" name="object 28"/>
          <p:cNvSpPr/>
          <p:nvPr/>
        </p:nvSpPr>
        <p:spPr>
          <a:xfrm>
            <a:off x="8227959" y="4589721"/>
            <a:ext cx="655544" cy="281708"/>
          </a:xfrm>
          <a:prstGeom prst="rect">
            <a:avLst/>
          </a:prstGeom>
          <a:blipFill>
            <a:blip r:embed="rId8" cstate="print"/>
            <a:stretch>
              <a:fillRect/>
            </a:stretch>
          </a:blipFill>
        </p:spPr>
        <p:txBody>
          <a:bodyPr wrap="square" lIns="0" tIns="0" rIns="0" bIns="0" rtlCol="0"/>
          <a:lstStyle/>
          <a:p>
            <a:endParaRPr sz="1059"/>
          </a:p>
        </p:txBody>
      </p:sp>
      <p:sp>
        <p:nvSpPr>
          <p:cNvPr id="29" name="object 29"/>
          <p:cNvSpPr/>
          <p:nvPr/>
        </p:nvSpPr>
        <p:spPr>
          <a:xfrm>
            <a:off x="8227959" y="4589722"/>
            <a:ext cx="655544" cy="282015"/>
          </a:xfrm>
          <a:custGeom>
            <a:avLst/>
            <a:gdLst/>
            <a:ahLst/>
            <a:cxnLst/>
            <a:rect l="l" t="t" r="r" b="b"/>
            <a:pathLst>
              <a:path w="1114425" h="479425">
                <a:moveTo>
                  <a:pt x="0" y="478904"/>
                </a:moveTo>
                <a:lnTo>
                  <a:pt x="1114425" y="478904"/>
                </a:lnTo>
                <a:lnTo>
                  <a:pt x="1114425" y="0"/>
                </a:lnTo>
                <a:lnTo>
                  <a:pt x="0" y="0"/>
                </a:lnTo>
                <a:lnTo>
                  <a:pt x="0" y="478904"/>
                </a:lnTo>
                <a:close/>
              </a:path>
            </a:pathLst>
          </a:custGeom>
          <a:ln w="19050">
            <a:solidFill>
              <a:srgbClr val="FFFFFF"/>
            </a:solidFill>
          </a:ln>
        </p:spPr>
        <p:txBody>
          <a:bodyPr wrap="square" lIns="0" tIns="0" rIns="0" bIns="0" rtlCol="0"/>
          <a:lstStyle/>
          <a:p>
            <a:endParaRPr sz="1059"/>
          </a:p>
        </p:txBody>
      </p:sp>
      <p:sp>
        <p:nvSpPr>
          <p:cNvPr id="30" name="object 30"/>
          <p:cNvSpPr txBox="1"/>
          <p:nvPr/>
        </p:nvSpPr>
        <p:spPr>
          <a:xfrm>
            <a:off x="8222355" y="4679884"/>
            <a:ext cx="666750" cy="88977"/>
          </a:xfrm>
          <a:prstGeom prst="rect">
            <a:avLst/>
          </a:prstGeom>
        </p:spPr>
        <p:txBody>
          <a:bodyPr vert="horz" wrap="square" lIns="0" tIns="7471" rIns="0" bIns="0" rtlCol="0">
            <a:spAutoFit/>
          </a:bodyPr>
          <a:lstStyle/>
          <a:p>
            <a:pPr marL="53037">
              <a:spcBef>
                <a:spcPts val="59"/>
              </a:spcBef>
            </a:pPr>
            <a:r>
              <a:rPr sz="529" spc="-3" dirty="0">
                <a:solidFill>
                  <a:srgbClr val="FFFFFF"/>
                </a:solidFill>
                <a:latin typeface="Calibri"/>
                <a:cs typeface="Calibri"/>
              </a:rPr>
              <a:t>University </a:t>
            </a:r>
            <a:r>
              <a:rPr sz="529" spc="-9" dirty="0">
                <a:solidFill>
                  <a:srgbClr val="FFFFFF"/>
                </a:solidFill>
                <a:latin typeface="Calibri"/>
                <a:cs typeface="Calibri"/>
              </a:rPr>
              <a:t>of</a:t>
            </a:r>
            <a:r>
              <a:rPr sz="529" spc="9" dirty="0">
                <a:solidFill>
                  <a:srgbClr val="FFFFFF"/>
                </a:solidFill>
                <a:latin typeface="Calibri"/>
                <a:cs typeface="Calibri"/>
              </a:rPr>
              <a:t> </a:t>
            </a:r>
            <a:r>
              <a:rPr sz="529" spc="-6" dirty="0">
                <a:solidFill>
                  <a:srgbClr val="FFFFFF"/>
                </a:solidFill>
                <a:latin typeface="Calibri"/>
                <a:cs typeface="Calibri"/>
              </a:rPr>
              <a:t>Guyana</a:t>
            </a:r>
            <a:endParaRPr sz="529">
              <a:latin typeface="Calibri"/>
              <a:cs typeface="Calibri"/>
            </a:endParaRPr>
          </a:p>
        </p:txBody>
      </p:sp>
      <p:sp>
        <p:nvSpPr>
          <p:cNvPr id="31" name="object 31"/>
          <p:cNvSpPr/>
          <p:nvPr/>
        </p:nvSpPr>
        <p:spPr>
          <a:xfrm>
            <a:off x="8227959" y="5322212"/>
            <a:ext cx="655544" cy="281708"/>
          </a:xfrm>
          <a:prstGeom prst="rect">
            <a:avLst/>
          </a:prstGeom>
          <a:blipFill>
            <a:blip r:embed="rId9" cstate="print"/>
            <a:stretch>
              <a:fillRect/>
            </a:stretch>
          </a:blipFill>
        </p:spPr>
        <p:txBody>
          <a:bodyPr wrap="square" lIns="0" tIns="0" rIns="0" bIns="0" rtlCol="0"/>
          <a:lstStyle/>
          <a:p>
            <a:endParaRPr sz="1059"/>
          </a:p>
        </p:txBody>
      </p:sp>
      <p:sp>
        <p:nvSpPr>
          <p:cNvPr id="32" name="object 32"/>
          <p:cNvSpPr/>
          <p:nvPr/>
        </p:nvSpPr>
        <p:spPr>
          <a:xfrm>
            <a:off x="8227959" y="5322213"/>
            <a:ext cx="655544" cy="282015"/>
          </a:xfrm>
          <a:custGeom>
            <a:avLst/>
            <a:gdLst/>
            <a:ahLst/>
            <a:cxnLst/>
            <a:rect l="l" t="t" r="r" b="b"/>
            <a:pathLst>
              <a:path w="1114425" h="479425">
                <a:moveTo>
                  <a:pt x="0" y="478904"/>
                </a:moveTo>
                <a:lnTo>
                  <a:pt x="1114425" y="478904"/>
                </a:lnTo>
                <a:lnTo>
                  <a:pt x="1114425" y="0"/>
                </a:lnTo>
                <a:lnTo>
                  <a:pt x="0" y="0"/>
                </a:lnTo>
                <a:lnTo>
                  <a:pt x="0" y="478904"/>
                </a:lnTo>
                <a:close/>
              </a:path>
            </a:pathLst>
          </a:custGeom>
          <a:ln w="19050">
            <a:solidFill>
              <a:srgbClr val="FFFFFF"/>
            </a:solidFill>
          </a:ln>
        </p:spPr>
        <p:txBody>
          <a:bodyPr wrap="square" lIns="0" tIns="0" rIns="0" bIns="0" rtlCol="0"/>
          <a:lstStyle/>
          <a:p>
            <a:endParaRPr sz="1059"/>
          </a:p>
        </p:txBody>
      </p:sp>
      <p:sp>
        <p:nvSpPr>
          <p:cNvPr id="33" name="object 33"/>
          <p:cNvSpPr txBox="1"/>
          <p:nvPr/>
        </p:nvSpPr>
        <p:spPr>
          <a:xfrm>
            <a:off x="8222355" y="5412787"/>
            <a:ext cx="666750" cy="88977"/>
          </a:xfrm>
          <a:prstGeom prst="rect">
            <a:avLst/>
          </a:prstGeom>
        </p:spPr>
        <p:txBody>
          <a:bodyPr vert="horz" wrap="square" lIns="0" tIns="7471" rIns="0" bIns="0" rtlCol="0">
            <a:spAutoFit/>
          </a:bodyPr>
          <a:lstStyle/>
          <a:p>
            <a:pPr marL="11578" algn="ctr">
              <a:spcBef>
                <a:spcPts val="59"/>
              </a:spcBef>
            </a:pPr>
            <a:r>
              <a:rPr sz="529" dirty="0">
                <a:solidFill>
                  <a:srgbClr val="FFFFFF"/>
                </a:solidFill>
                <a:latin typeface="Calibri"/>
                <a:cs typeface="Calibri"/>
              </a:rPr>
              <a:t>CDEMA</a:t>
            </a:r>
            <a:endParaRPr sz="529">
              <a:latin typeface="Calibri"/>
              <a:cs typeface="Calibri"/>
            </a:endParaRPr>
          </a:p>
        </p:txBody>
      </p:sp>
      <p:sp>
        <p:nvSpPr>
          <p:cNvPr id="34" name="object 34"/>
          <p:cNvSpPr/>
          <p:nvPr/>
        </p:nvSpPr>
        <p:spPr>
          <a:xfrm>
            <a:off x="8227959" y="4966538"/>
            <a:ext cx="655544" cy="281708"/>
          </a:xfrm>
          <a:prstGeom prst="rect">
            <a:avLst/>
          </a:prstGeom>
          <a:blipFill>
            <a:blip r:embed="rId9" cstate="print"/>
            <a:stretch>
              <a:fillRect/>
            </a:stretch>
          </a:blipFill>
        </p:spPr>
        <p:txBody>
          <a:bodyPr wrap="square" lIns="0" tIns="0" rIns="0" bIns="0" rtlCol="0"/>
          <a:lstStyle/>
          <a:p>
            <a:endParaRPr sz="1059"/>
          </a:p>
        </p:txBody>
      </p:sp>
      <p:sp>
        <p:nvSpPr>
          <p:cNvPr id="35" name="object 35"/>
          <p:cNvSpPr/>
          <p:nvPr/>
        </p:nvSpPr>
        <p:spPr>
          <a:xfrm>
            <a:off x="8227959" y="4966539"/>
            <a:ext cx="655544" cy="282015"/>
          </a:xfrm>
          <a:custGeom>
            <a:avLst/>
            <a:gdLst/>
            <a:ahLst/>
            <a:cxnLst/>
            <a:rect l="l" t="t" r="r" b="b"/>
            <a:pathLst>
              <a:path w="1114425" h="479425">
                <a:moveTo>
                  <a:pt x="0" y="478904"/>
                </a:moveTo>
                <a:lnTo>
                  <a:pt x="1114425" y="478904"/>
                </a:lnTo>
                <a:lnTo>
                  <a:pt x="1114425" y="0"/>
                </a:lnTo>
                <a:lnTo>
                  <a:pt x="0" y="0"/>
                </a:lnTo>
                <a:lnTo>
                  <a:pt x="0" y="478904"/>
                </a:lnTo>
                <a:close/>
              </a:path>
            </a:pathLst>
          </a:custGeom>
          <a:ln w="19050">
            <a:solidFill>
              <a:srgbClr val="FFFFFF"/>
            </a:solidFill>
          </a:ln>
        </p:spPr>
        <p:txBody>
          <a:bodyPr wrap="square" lIns="0" tIns="0" rIns="0" bIns="0" rtlCol="0"/>
          <a:lstStyle/>
          <a:p>
            <a:endParaRPr sz="1059"/>
          </a:p>
        </p:txBody>
      </p:sp>
      <p:sp>
        <p:nvSpPr>
          <p:cNvPr id="36" name="object 36"/>
          <p:cNvSpPr txBox="1"/>
          <p:nvPr/>
        </p:nvSpPr>
        <p:spPr>
          <a:xfrm>
            <a:off x="8222355" y="5057001"/>
            <a:ext cx="666750" cy="88977"/>
          </a:xfrm>
          <a:prstGeom prst="rect">
            <a:avLst/>
          </a:prstGeom>
        </p:spPr>
        <p:txBody>
          <a:bodyPr vert="horz" wrap="square" lIns="0" tIns="7471" rIns="0" bIns="0" rtlCol="0">
            <a:spAutoFit/>
          </a:bodyPr>
          <a:lstStyle/>
          <a:p>
            <a:pPr marL="209160">
              <a:spcBef>
                <a:spcPts val="59"/>
              </a:spcBef>
            </a:pPr>
            <a:r>
              <a:rPr sz="529" dirty="0">
                <a:solidFill>
                  <a:srgbClr val="FFFFFF"/>
                </a:solidFill>
                <a:latin typeface="Calibri"/>
                <a:cs typeface="Calibri"/>
              </a:rPr>
              <a:t>AMEXCID</a:t>
            </a:r>
            <a:endParaRPr sz="529">
              <a:latin typeface="Calibri"/>
              <a:cs typeface="Calibri"/>
            </a:endParaRPr>
          </a:p>
        </p:txBody>
      </p:sp>
      <p:sp>
        <p:nvSpPr>
          <p:cNvPr id="37" name="object 37"/>
          <p:cNvSpPr/>
          <p:nvPr/>
        </p:nvSpPr>
        <p:spPr>
          <a:xfrm>
            <a:off x="8227959" y="5677864"/>
            <a:ext cx="655544" cy="281708"/>
          </a:xfrm>
          <a:prstGeom prst="rect">
            <a:avLst/>
          </a:prstGeom>
          <a:blipFill>
            <a:blip r:embed="rId10" cstate="print"/>
            <a:stretch>
              <a:fillRect/>
            </a:stretch>
          </a:blipFill>
        </p:spPr>
        <p:txBody>
          <a:bodyPr wrap="square" lIns="0" tIns="0" rIns="0" bIns="0" rtlCol="0"/>
          <a:lstStyle/>
          <a:p>
            <a:endParaRPr sz="1059"/>
          </a:p>
        </p:txBody>
      </p:sp>
      <p:sp>
        <p:nvSpPr>
          <p:cNvPr id="38" name="object 38"/>
          <p:cNvSpPr/>
          <p:nvPr/>
        </p:nvSpPr>
        <p:spPr>
          <a:xfrm>
            <a:off x="8227959" y="5677865"/>
            <a:ext cx="655544" cy="282015"/>
          </a:xfrm>
          <a:custGeom>
            <a:avLst/>
            <a:gdLst/>
            <a:ahLst/>
            <a:cxnLst/>
            <a:rect l="l" t="t" r="r" b="b"/>
            <a:pathLst>
              <a:path w="1114425" h="479425">
                <a:moveTo>
                  <a:pt x="0" y="478904"/>
                </a:moveTo>
                <a:lnTo>
                  <a:pt x="1114425" y="478904"/>
                </a:lnTo>
                <a:lnTo>
                  <a:pt x="1114425" y="0"/>
                </a:lnTo>
                <a:lnTo>
                  <a:pt x="0" y="0"/>
                </a:lnTo>
                <a:lnTo>
                  <a:pt x="0" y="478904"/>
                </a:lnTo>
                <a:close/>
              </a:path>
            </a:pathLst>
          </a:custGeom>
          <a:ln w="19050">
            <a:solidFill>
              <a:srgbClr val="FFFFFF"/>
            </a:solidFill>
          </a:ln>
        </p:spPr>
        <p:txBody>
          <a:bodyPr wrap="square" lIns="0" tIns="0" rIns="0" bIns="0" rtlCol="0"/>
          <a:lstStyle/>
          <a:p>
            <a:endParaRPr sz="1059"/>
          </a:p>
        </p:txBody>
      </p:sp>
      <p:sp>
        <p:nvSpPr>
          <p:cNvPr id="39" name="object 39"/>
          <p:cNvSpPr txBox="1"/>
          <p:nvPr/>
        </p:nvSpPr>
        <p:spPr>
          <a:xfrm>
            <a:off x="8222355" y="5768760"/>
            <a:ext cx="666750" cy="88977"/>
          </a:xfrm>
          <a:prstGeom prst="rect">
            <a:avLst/>
          </a:prstGeom>
        </p:spPr>
        <p:txBody>
          <a:bodyPr vert="horz" wrap="square" lIns="0" tIns="7471" rIns="0" bIns="0" rtlCol="0">
            <a:spAutoFit/>
          </a:bodyPr>
          <a:lstStyle/>
          <a:p>
            <a:pPr marL="108315">
              <a:spcBef>
                <a:spcPts val="59"/>
              </a:spcBef>
            </a:pPr>
            <a:r>
              <a:rPr sz="529" dirty="0">
                <a:solidFill>
                  <a:srgbClr val="FFFFFF"/>
                </a:solidFill>
                <a:latin typeface="Calibri"/>
                <a:cs typeface="Calibri"/>
              </a:rPr>
              <a:t>URISA</a:t>
            </a:r>
            <a:r>
              <a:rPr sz="529" spc="-38" dirty="0">
                <a:solidFill>
                  <a:srgbClr val="FFFFFF"/>
                </a:solidFill>
                <a:latin typeface="Calibri"/>
                <a:cs typeface="Calibri"/>
              </a:rPr>
              <a:t> </a:t>
            </a:r>
            <a:r>
              <a:rPr sz="529" dirty="0">
                <a:solidFill>
                  <a:srgbClr val="FFFFFF"/>
                </a:solidFill>
                <a:latin typeface="Calibri"/>
                <a:cs typeface="Calibri"/>
              </a:rPr>
              <a:t>Caribbean</a:t>
            </a:r>
            <a:endParaRPr sz="529">
              <a:latin typeface="Calibri"/>
              <a:cs typeface="Calibri"/>
            </a:endParaRPr>
          </a:p>
        </p:txBody>
      </p:sp>
      <p:sp>
        <p:nvSpPr>
          <p:cNvPr id="40" name="object 40"/>
          <p:cNvSpPr/>
          <p:nvPr/>
        </p:nvSpPr>
        <p:spPr>
          <a:xfrm>
            <a:off x="8555691" y="2381781"/>
            <a:ext cx="100853" cy="626783"/>
          </a:xfrm>
          <a:custGeom>
            <a:avLst/>
            <a:gdLst/>
            <a:ahLst/>
            <a:cxnLst/>
            <a:rect l="l" t="t" r="r" b="b"/>
            <a:pathLst>
              <a:path w="171450" h="1065529">
                <a:moveTo>
                  <a:pt x="57150" y="0"/>
                </a:moveTo>
                <a:lnTo>
                  <a:pt x="171450" y="0"/>
                </a:lnTo>
                <a:lnTo>
                  <a:pt x="171450" y="985901"/>
                </a:lnTo>
                <a:lnTo>
                  <a:pt x="0" y="985901"/>
                </a:lnTo>
                <a:lnTo>
                  <a:pt x="0" y="1065276"/>
                </a:lnTo>
              </a:path>
            </a:pathLst>
          </a:custGeom>
          <a:ln w="12700">
            <a:solidFill>
              <a:srgbClr val="D55527"/>
            </a:solidFill>
          </a:ln>
        </p:spPr>
        <p:txBody>
          <a:bodyPr wrap="square" lIns="0" tIns="0" rIns="0" bIns="0" rtlCol="0"/>
          <a:lstStyle/>
          <a:p>
            <a:endParaRPr sz="1059"/>
          </a:p>
        </p:txBody>
      </p:sp>
      <p:sp>
        <p:nvSpPr>
          <p:cNvPr id="41" name="object 41"/>
          <p:cNvSpPr/>
          <p:nvPr/>
        </p:nvSpPr>
        <p:spPr>
          <a:xfrm>
            <a:off x="8529394" y="3001840"/>
            <a:ext cx="52668" cy="52668"/>
          </a:xfrm>
          <a:custGeom>
            <a:avLst/>
            <a:gdLst/>
            <a:ahLst/>
            <a:cxnLst/>
            <a:rect l="l" t="t" r="r" b="b"/>
            <a:pathLst>
              <a:path w="89534" h="89535">
                <a:moveTo>
                  <a:pt x="89407" y="0"/>
                </a:moveTo>
                <a:lnTo>
                  <a:pt x="0" y="0"/>
                </a:lnTo>
                <a:lnTo>
                  <a:pt x="44703" y="89407"/>
                </a:lnTo>
                <a:lnTo>
                  <a:pt x="89407" y="0"/>
                </a:lnTo>
                <a:close/>
              </a:path>
            </a:pathLst>
          </a:custGeom>
          <a:solidFill>
            <a:srgbClr val="D55527"/>
          </a:solidFill>
        </p:spPr>
        <p:txBody>
          <a:bodyPr wrap="square" lIns="0" tIns="0" rIns="0" bIns="0" rtlCol="0"/>
          <a:lstStyle/>
          <a:p>
            <a:endParaRPr sz="1059"/>
          </a:p>
        </p:txBody>
      </p:sp>
      <p:sp>
        <p:nvSpPr>
          <p:cNvPr id="42" name="object 42"/>
          <p:cNvSpPr txBox="1"/>
          <p:nvPr/>
        </p:nvSpPr>
        <p:spPr>
          <a:xfrm>
            <a:off x="8692105" y="2618897"/>
            <a:ext cx="246529" cy="76944"/>
          </a:xfrm>
          <a:prstGeom prst="rect">
            <a:avLst/>
          </a:prstGeom>
          <a:solidFill>
            <a:srgbClr val="FFFFFF"/>
          </a:solidFill>
        </p:spPr>
        <p:txBody>
          <a:bodyPr vert="horz" wrap="square" lIns="0" tIns="0" rIns="0" bIns="0" rtlCol="0">
            <a:spAutoFit/>
          </a:bodyPr>
          <a:lstStyle/>
          <a:p>
            <a:pPr marL="5229">
              <a:lnSpc>
                <a:spcPts val="597"/>
              </a:lnSpc>
            </a:pPr>
            <a:r>
              <a:rPr sz="529" spc="-9" dirty="0">
                <a:solidFill>
                  <a:srgbClr val="A3411C"/>
                </a:solidFill>
                <a:latin typeface="Calibri"/>
                <a:cs typeface="Calibri"/>
              </a:rPr>
              <a:t>P</a:t>
            </a:r>
            <a:r>
              <a:rPr sz="529" spc="9" dirty="0">
                <a:solidFill>
                  <a:srgbClr val="A3411C"/>
                </a:solidFill>
                <a:latin typeface="Calibri"/>
                <a:cs typeface="Calibri"/>
              </a:rPr>
              <a:t>a</a:t>
            </a:r>
            <a:r>
              <a:rPr sz="529" spc="-9" dirty="0">
                <a:solidFill>
                  <a:srgbClr val="A3411C"/>
                </a:solidFill>
                <a:latin typeface="Calibri"/>
                <a:cs typeface="Calibri"/>
              </a:rPr>
              <a:t>r</a:t>
            </a:r>
            <a:r>
              <a:rPr sz="529" dirty="0">
                <a:solidFill>
                  <a:srgbClr val="A3411C"/>
                </a:solidFill>
                <a:latin typeface="Calibri"/>
                <a:cs typeface="Calibri"/>
              </a:rPr>
              <a:t>t</a:t>
            </a:r>
            <a:r>
              <a:rPr sz="529" spc="-15" dirty="0">
                <a:solidFill>
                  <a:srgbClr val="A3411C"/>
                </a:solidFill>
                <a:latin typeface="Calibri"/>
                <a:cs typeface="Calibri"/>
              </a:rPr>
              <a:t>n</a:t>
            </a:r>
            <a:r>
              <a:rPr sz="529" dirty="0">
                <a:solidFill>
                  <a:srgbClr val="A3411C"/>
                </a:solidFill>
                <a:latin typeface="Calibri"/>
                <a:cs typeface="Calibri"/>
              </a:rPr>
              <a:t>e</a:t>
            </a:r>
            <a:r>
              <a:rPr sz="529" spc="35" dirty="0">
                <a:solidFill>
                  <a:srgbClr val="A3411C"/>
                </a:solidFill>
                <a:latin typeface="Calibri"/>
                <a:cs typeface="Calibri"/>
              </a:rPr>
              <a:t>r</a:t>
            </a:r>
            <a:r>
              <a:rPr sz="529" dirty="0">
                <a:solidFill>
                  <a:srgbClr val="A3411C"/>
                </a:solidFill>
                <a:latin typeface="Calibri"/>
                <a:cs typeface="Calibri"/>
              </a:rPr>
              <a:t>s</a:t>
            </a:r>
            <a:endParaRPr sz="529">
              <a:latin typeface="Calibri"/>
              <a:cs typeface="Calibri"/>
            </a:endParaRPr>
          </a:p>
        </p:txBody>
      </p:sp>
      <p:sp>
        <p:nvSpPr>
          <p:cNvPr id="43" name="object 43"/>
          <p:cNvSpPr/>
          <p:nvPr/>
        </p:nvSpPr>
        <p:spPr>
          <a:xfrm>
            <a:off x="2215777" y="1805351"/>
            <a:ext cx="4699747" cy="980590"/>
          </a:xfrm>
          <a:prstGeom prst="rect">
            <a:avLst/>
          </a:prstGeom>
          <a:blipFill>
            <a:blip r:embed="rId11" cstate="print"/>
            <a:stretch>
              <a:fillRect/>
            </a:stretch>
          </a:blipFill>
        </p:spPr>
        <p:txBody>
          <a:bodyPr wrap="square" lIns="0" tIns="0" rIns="0" bIns="0" rtlCol="0"/>
          <a:lstStyle/>
          <a:p>
            <a:endParaRPr sz="1059"/>
          </a:p>
        </p:txBody>
      </p:sp>
      <p:sp>
        <p:nvSpPr>
          <p:cNvPr id="44" name="object 44"/>
          <p:cNvSpPr/>
          <p:nvPr/>
        </p:nvSpPr>
        <p:spPr>
          <a:xfrm>
            <a:off x="2215777" y="1805351"/>
            <a:ext cx="4699747" cy="980888"/>
          </a:xfrm>
          <a:custGeom>
            <a:avLst/>
            <a:gdLst/>
            <a:ahLst/>
            <a:cxnLst/>
            <a:rect l="l" t="t" r="r" b="b"/>
            <a:pathLst>
              <a:path w="7989570" h="1667510">
                <a:moveTo>
                  <a:pt x="0" y="1667002"/>
                </a:moveTo>
                <a:lnTo>
                  <a:pt x="7989570" y="1667002"/>
                </a:lnTo>
                <a:lnTo>
                  <a:pt x="7989570" y="0"/>
                </a:lnTo>
                <a:lnTo>
                  <a:pt x="0" y="0"/>
                </a:lnTo>
                <a:lnTo>
                  <a:pt x="0" y="1667002"/>
                </a:lnTo>
                <a:close/>
              </a:path>
            </a:pathLst>
          </a:custGeom>
          <a:ln w="19050">
            <a:solidFill>
              <a:srgbClr val="FFFFFF"/>
            </a:solidFill>
          </a:ln>
        </p:spPr>
        <p:txBody>
          <a:bodyPr wrap="square" lIns="0" tIns="0" rIns="0" bIns="0" rtlCol="0"/>
          <a:lstStyle/>
          <a:p>
            <a:endParaRPr sz="1059"/>
          </a:p>
        </p:txBody>
      </p:sp>
      <p:sp>
        <p:nvSpPr>
          <p:cNvPr id="45" name="object 45"/>
          <p:cNvSpPr txBox="1"/>
          <p:nvPr/>
        </p:nvSpPr>
        <p:spPr>
          <a:xfrm>
            <a:off x="3636819" y="1872185"/>
            <a:ext cx="1740810" cy="870049"/>
          </a:xfrm>
          <a:prstGeom prst="rect">
            <a:avLst/>
          </a:prstGeom>
        </p:spPr>
        <p:txBody>
          <a:bodyPr vert="horz" wrap="square" lIns="0" tIns="9338" rIns="0" bIns="0" rtlCol="0">
            <a:spAutoFit/>
          </a:bodyPr>
          <a:lstStyle/>
          <a:p>
            <a:pPr marL="115813" algn="ctr">
              <a:spcBef>
                <a:spcPts val="74"/>
              </a:spcBef>
            </a:pPr>
            <a:r>
              <a:rPr sz="682" b="1" spc="15" dirty="0">
                <a:solidFill>
                  <a:srgbClr val="FFFFFF"/>
                </a:solidFill>
                <a:latin typeface="Calibri"/>
                <a:cs typeface="Calibri"/>
              </a:rPr>
              <a:t>UN-GGIM </a:t>
            </a:r>
            <a:r>
              <a:rPr sz="682" b="1" spc="12" dirty="0">
                <a:solidFill>
                  <a:srgbClr val="FFFFFF"/>
                </a:solidFill>
                <a:latin typeface="Calibri"/>
                <a:cs typeface="Calibri"/>
              </a:rPr>
              <a:t>Committee </a:t>
            </a:r>
            <a:r>
              <a:rPr sz="682" b="1" spc="6" dirty="0">
                <a:solidFill>
                  <a:srgbClr val="FFFFFF"/>
                </a:solidFill>
                <a:latin typeface="Calibri"/>
                <a:cs typeface="Calibri"/>
              </a:rPr>
              <a:t>of</a:t>
            </a:r>
            <a:r>
              <a:rPr sz="682" b="1" spc="-35" dirty="0">
                <a:solidFill>
                  <a:srgbClr val="FFFFFF"/>
                </a:solidFill>
                <a:latin typeface="Calibri"/>
                <a:cs typeface="Calibri"/>
              </a:rPr>
              <a:t> </a:t>
            </a:r>
            <a:r>
              <a:rPr sz="682" b="1" spc="9" dirty="0">
                <a:solidFill>
                  <a:srgbClr val="FFFFFF"/>
                </a:solidFill>
                <a:latin typeface="Calibri"/>
                <a:cs typeface="Calibri"/>
              </a:rPr>
              <a:t>Experts</a:t>
            </a:r>
            <a:endParaRPr sz="682" dirty="0">
              <a:latin typeface="Calibri"/>
              <a:cs typeface="Calibri"/>
            </a:endParaRPr>
          </a:p>
          <a:p>
            <a:pPr marL="115813" algn="ctr">
              <a:spcBef>
                <a:spcPts val="29"/>
              </a:spcBef>
            </a:pPr>
            <a:endParaRPr sz="716" dirty="0">
              <a:latin typeface="Times New Roman"/>
              <a:cs typeface="Times New Roman"/>
            </a:endParaRPr>
          </a:p>
          <a:p>
            <a:pPr marL="115813" algn="ctr"/>
            <a:r>
              <a:rPr sz="682" spc="18" dirty="0">
                <a:solidFill>
                  <a:srgbClr val="FFFFFF"/>
                </a:solidFill>
                <a:latin typeface="Franklin Gothic Book"/>
                <a:cs typeface="Franklin Gothic Book"/>
              </a:rPr>
              <a:t>Co</a:t>
            </a:r>
            <a:r>
              <a:rPr sz="682" spc="-3" dirty="0">
                <a:solidFill>
                  <a:srgbClr val="FFFFFF"/>
                </a:solidFill>
                <a:latin typeface="Franklin Gothic Book"/>
                <a:cs typeface="Franklin Gothic Book"/>
              </a:rPr>
              <a:t> </a:t>
            </a:r>
            <a:r>
              <a:rPr sz="682" spc="9" dirty="0">
                <a:solidFill>
                  <a:srgbClr val="FFFFFF"/>
                </a:solidFill>
                <a:latin typeface="Franklin Gothic Book"/>
                <a:cs typeface="Franklin Gothic Book"/>
              </a:rPr>
              <a:t>Chairs:</a:t>
            </a:r>
            <a:endParaRPr sz="682" dirty="0">
              <a:latin typeface="Franklin Gothic Book"/>
              <a:cs typeface="Franklin Gothic Book"/>
            </a:endParaRPr>
          </a:p>
          <a:p>
            <a:pPr marL="115813" marR="158737" algn="ctr">
              <a:lnSpc>
                <a:spcPct val="105400"/>
              </a:lnSpc>
            </a:pPr>
            <a:r>
              <a:rPr sz="682" spc="9" dirty="0">
                <a:solidFill>
                  <a:srgbClr val="FFFFFF"/>
                </a:solidFill>
                <a:latin typeface="Franklin Gothic Book"/>
                <a:cs typeface="Franklin Gothic Book"/>
              </a:rPr>
              <a:t>Mr. </a:t>
            </a:r>
            <a:r>
              <a:rPr sz="682" spc="18" dirty="0">
                <a:solidFill>
                  <a:srgbClr val="FFFFFF"/>
                </a:solidFill>
                <a:latin typeface="Franklin Gothic Book"/>
                <a:cs typeface="Franklin Gothic Book"/>
              </a:rPr>
              <a:t>Li </a:t>
            </a:r>
            <a:r>
              <a:rPr sz="682" spc="9" dirty="0">
                <a:solidFill>
                  <a:srgbClr val="FFFFFF"/>
                </a:solidFill>
                <a:latin typeface="Franklin Gothic Book"/>
                <a:cs typeface="Franklin Gothic Book"/>
              </a:rPr>
              <a:t>Pengde</a:t>
            </a:r>
            <a:r>
              <a:rPr sz="682" spc="-18" dirty="0">
                <a:solidFill>
                  <a:srgbClr val="FFFFFF"/>
                </a:solidFill>
                <a:latin typeface="Franklin Gothic Book"/>
                <a:cs typeface="Franklin Gothic Book"/>
              </a:rPr>
              <a:t> </a:t>
            </a:r>
            <a:r>
              <a:rPr sz="682" spc="9" dirty="0">
                <a:solidFill>
                  <a:srgbClr val="FFFFFF"/>
                </a:solidFill>
                <a:latin typeface="Franklin Gothic Book"/>
                <a:cs typeface="Franklin Gothic Book"/>
              </a:rPr>
              <a:t>(China)  </a:t>
            </a:r>
            <a:endParaRPr lang="en-US" sz="682" spc="9" dirty="0">
              <a:solidFill>
                <a:srgbClr val="FFFFFF"/>
              </a:solidFill>
              <a:latin typeface="Franklin Gothic Book"/>
              <a:cs typeface="Franklin Gothic Book"/>
            </a:endParaRPr>
          </a:p>
          <a:p>
            <a:pPr marL="115813" marR="158737" algn="ctr">
              <a:lnSpc>
                <a:spcPct val="105400"/>
              </a:lnSpc>
            </a:pPr>
            <a:r>
              <a:rPr sz="682" spc="12" dirty="0">
                <a:solidFill>
                  <a:srgbClr val="FFFFFF"/>
                </a:solidFill>
                <a:latin typeface="Franklin Gothic Book"/>
                <a:cs typeface="Franklin Gothic Book"/>
              </a:rPr>
              <a:t>Ms. </a:t>
            </a:r>
            <a:r>
              <a:rPr sz="682" spc="9" dirty="0">
                <a:solidFill>
                  <a:srgbClr val="FFFFFF"/>
                </a:solidFill>
                <a:latin typeface="Franklin Gothic Book"/>
                <a:cs typeface="Franklin Gothic Book"/>
              </a:rPr>
              <a:t>Dorine </a:t>
            </a:r>
            <a:r>
              <a:rPr sz="682" spc="6" dirty="0">
                <a:solidFill>
                  <a:srgbClr val="FFFFFF"/>
                </a:solidFill>
                <a:latin typeface="Franklin Gothic Book"/>
                <a:cs typeface="Franklin Gothic Book"/>
              </a:rPr>
              <a:t>Burmanje  </a:t>
            </a:r>
            <a:r>
              <a:rPr sz="682" spc="12" dirty="0">
                <a:solidFill>
                  <a:srgbClr val="FFFFFF"/>
                </a:solidFill>
                <a:latin typeface="Franklin Gothic Book"/>
                <a:cs typeface="Franklin Gothic Book"/>
              </a:rPr>
              <a:t>(Netherlands)</a:t>
            </a:r>
            <a:endParaRPr sz="682" dirty="0">
              <a:latin typeface="Franklin Gothic Book"/>
              <a:cs typeface="Franklin Gothic Book"/>
            </a:endParaRPr>
          </a:p>
          <a:p>
            <a:pPr marL="115813" algn="ctr"/>
            <a:endParaRPr sz="716" dirty="0">
              <a:latin typeface="Times New Roman"/>
              <a:cs typeface="Times New Roman"/>
            </a:endParaRPr>
          </a:p>
          <a:p>
            <a:pPr marL="115813" algn="ctr"/>
            <a:r>
              <a:rPr sz="682" spc="12" dirty="0">
                <a:solidFill>
                  <a:srgbClr val="FFFFFF"/>
                </a:solidFill>
                <a:latin typeface="Franklin Gothic Book"/>
                <a:cs typeface="Franklin Gothic Book"/>
              </a:rPr>
              <a:t>Rapporteur:</a:t>
            </a:r>
            <a:endParaRPr sz="682" dirty="0">
              <a:latin typeface="Franklin Gothic Book"/>
              <a:cs typeface="Franklin Gothic Book"/>
            </a:endParaRPr>
          </a:p>
          <a:p>
            <a:pPr marL="115813" algn="ctr">
              <a:spcBef>
                <a:spcPts val="35"/>
              </a:spcBef>
            </a:pPr>
            <a:r>
              <a:rPr sz="682" spc="18" dirty="0">
                <a:solidFill>
                  <a:srgbClr val="FFFFFF"/>
                </a:solidFill>
                <a:latin typeface="Franklin Gothic Book"/>
                <a:cs typeface="Franklin Gothic Book"/>
              </a:rPr>
              <a:t>Mr </a:t>
            </a:r>
            <a:r>
              <a:rPr sz="682" spc="9" dirty="0">
                <a:solidFill>
                  <a:srgbClr val="FFFFFF"/>
                </a:solidFill>
                <a:latin typeface="Franklin Gothic Book"/>
                <a:cs typeface="Franklin Gothic Book"/>
              </a:rPr>
              <a:t>Fernand</a:t>
            </a:r>
            <a:r>
              <a:rPr sz="682" spc="29" dirty="0">
                <a:solidFill>
                  <a:srgbClr val="FFFFFF"/>
                </a:solidFill>
                <a:latin typeface="Franklin Gothic Book"/>
                <a:cs typeface="Franklin Gothic Book"/>
              </a:rPr>
              <a:t> </a:t>
            </a:r>
            <a:r>
              <a:rPr sz="682" spc="9" dirty="0" err="1">
                <a:solidFill>
                  <a:srgbClr val="FFFFFF"/>
                </a:solidFill>
                <a:latin typeface="Franklin Gothic Book"/>
                <a:cs typeface="Franklin Gothic Book"/>
              </a:rPr>
              <a:t>Isseri</a:t>
            </a:r>
            <a:r>
              <a:rPr lang="en-US" sz="682" spc="9" dirty="0">
                <a:solidFill>
                  <a:srgbClr val="FFFFFF"/>
                </a:solidFill>
                <a:latin typeface="Franklin Gothic Book"/>
                <a:cs typeface="Franklin Gothic Book"/>
              </a:rPr>
              <a:t> </a:t>
            </a:r>
            <a:r>
              <a:rPr sz="682" spc="12" dirty="0">
                <a:solidFill>
                  <a:srgbClr val="FFFFFF"/>
                </a:solidFill>
                <a:latin typeface="Franklin Gothic Book"/>
                <a:cs typeface="Franklin Gothic Book"/>
              </a:rPr>
              <a:t>(Cameroon)</a:t>
            </a:r>
            <a:endParaRPr sz="682" dirty="0">
              <a:latin typeface="Franklin Gothic Book"/>
              <a:cs typeface="Franklin Gothic Book"/>
            </a:endParaRPr>
          </a:p>
        </p:txBody>
      </p:sp>
      <p:sp>
        <p:nvSpPr>
          <p:cNvPr id="46" name="object 46"/>
          <p:cNvSpPr/>
          <p:nvPr/>
        </p:nvSpPr>
        <p:spPr>
          <a:xfrm>
            <a:off x="2298417" y="3187748"/>
            <a:ext cx="784021" cy="268941"/>
          </a:xfrm>
          <a:custGeom>
            <a:avLst/>
            <a:gdLst/>
            <a:ahLst/>
            <a:cxnLst/>
            <a:rect l="l" t="t" r="r" b="b"/>
            <a:pathLst>
              <a:path w="1226820" h="457200">
                <a:moveTo>
                  <a:pt x="0" y="457200"/>
                </a:moveTo>
                <a:lnTo>
                  <a:pt x="1226337" y="457200"/>
                </a:lnTo>
                <a:lnTo>
                  <a:pt x="1226337" y="0"/>
                </a:lnTo>
                <a:lnTo>
                  <a:pt x="0" y="0"/>
                </a:lnTo>
                <a:lnTo>
                  <a:pt x="0" y="457200"/>
                </a:lnTo>
                <a:close/>
              </a:path>
            </a:pathLst>
          </a:custGeom>
          <a:solidFill>
            <a:srgbClr val="00AFEF"/>
          </a:solidFill>
        </p:spPr>
        <p:txBody>
          <a:bodyPr wrap="square" lIns="0" tIns="0" rIns="0" bIns="0" rtlCol="0"/>
          <a:lstStyle/>
          <a:p>
            <a:endParaRPr sz="1059"/>
          </a:p>
        </p:txBody>
      </p:sp>
      <p:sp>
        <p:nvSpPr>
          <p:cNvPr id="47" name="object 47"/>
          <p:cNvSpPr/>
          <p:nvPr/>
        </p:nvSpPr>
        <p:spPr>
          <a:xfrm>
            <a:off x="2298700" y="3187748"/>
            <a:ext cx="778135" cy="268941"/>
          </a:xfrm>
          <a:custGeom>
            <a:avLst/>
            <a:gdLst/>
            <a:ahLst/>
            <a:cxnLst/>
            <a:rect l="l" t="t" r="r" b="b"/>
            <a:pathLst>
              <a:path w="1226820" h="457200">
                <a:moveTo>
                  <a:pt x="0" y="457200"/>
                </a:moveTo>
                <a:lnTo>
                  <a:pt x="1226337" y="457200"/>
                </a:lnTo>
                <a:lnTo>
                  <a:pt x="1226337" y="0"/>
                </a:lnTo>
                <a:lnTo>
                  <a:pt x="0" y="0"/>
                </a:lnTo>
                <a:lnTo>
                  <a:pt x="0" y="457200"/>
                </a:lnTo>
                <a:close/>
              </a:path>
            </a:pathLst>
          </a:custGeom>
          <a:ln w="19050">
            <a:solidFill>
              <a:srgbClr val="FFFFFF"/>
            </a:solidFill>
          </a:ln>
        </p:spPr>
        <p:txBody>
          <a:bodyPr wrap="square" lIns="0" tIns="0" rIns="0" bIns="0" rtlCol="0"/>
          <a:lstStyle/>
          <a:p>
            <a:endParaRPr sz="1059"/>
          </a:p>
        </p:txBody>
      </p:sp>
      <p:sp>
        <p:nvSpPr>
          <p:cNvPr id="48" name="object 48"/>
          <p:cNvSpPr txBox="1"/>
          <p:nvPr/>
        </p:nvSpPr>
        <p:spPr>
          <a:xfrm>
            <a:off x="2336055" y="3267534"/>
            <a:ext cx="740781" cy="103942"/>
          </a:xfrm>
          <a:prstGeom prst="rect">
            <a:avLst/>
          </a:prstGeom>
        </p:spPr>
        <p:txBody>
          <a:bodyPr vert="horz" wrap="square" lIns="0" tIns="9338" rIns="0" bIns="0" rtlCol="0">
            <a:spAutoFit/>
          </a:bodyPr>
          <a:lstStyle/>
          <a:p>
            <a:pPr>
              <a:spcBef>
                <a:spcPts val="74"/>
              </a:spcBef>
            </a:pPr>
            <a:r>
              <a:rPr sz="614" spc="9" dirty="0">
                <a:solidFill>
                  <a:srgbClr val="FFFFFF"/>
                </a:solidFill>
                <a:latin typeface="Calibri"/>
                <a:cs typeface="Calibri"/>
              </a:rPr>
              <a:t>UN-GGIM Asia </a:t>
            </a:r>
            <a:r>
              <a:rPr lang="en-US" sz="614" spc="9" dirty="0">
                <a:solidFill>
                  <a:srgbClr val="FFFFFF"/>
                </a:solidFill>
                <a:latin typeface="Calibri"/>
                <a:cs typeface="Calibri"/>
              </a:rPr>
              <a:t>P</a:t>
            </a:r>
            <a:r>
              <a:rPr sz="614" spc="6" dirty="0">
                <a:solidFill>
                  <a:srgbClr val="FFFFFF"/>
                </a:solidFill>
                <a:latin typeface="Calibri"/>
                <a:cs typeface="Calibri"/>
              </a:rPr>
              <a:t>acific</a:t>
            </a:r>
            <a:endParaRPr sz="614" dirty="0">
              <a:latin typeface="Calibri"/>
              <a:cs typeface="Calibri"/>
            </a:endParaRPr>
          </a:p>
        </p:txBody>
      </p:sp>
      <p:sp>
        <p:nvSpPr>
          <p:cNvPr id="49" name="object 49"/>
          <p:cNvSpPr/>
          <p:nvPr/>
        </p:nvSpPr>
        <p:spPr>
          <a:xfrm>
            <a:off x="3254563" y="3187748"/>
            <a:ext cx="777760" cy="268941"/>
          </a:xfrm>
          <a:prstGeom prst="rect">
            <a:avLst/>
          </a:prstGeom>
          <a:blipFill>
            <a:blip r:embed="rId12" cstate="print"/>
            <a:stretch>
              <a:fillRect/>
            </a:stretch>
          </a:blipFill>
        </p:spPr>
        <p:txBody>
          <a:bodyPr wrap="square" lIns="0" tIns="0" rIns="0" bIns="0" rtlCol="0"/>
          <a:lstStyle/>
          <a:p>
            <a:endParaRPr sz="1059"/>
          </a:p>
        </p:txBody>
      </p:sp>
      <p:sp>
        <p:nvSpPr>
          <p:cNvPr id="50" name="object 50"/>
          <p:cNvSpPr/>
          <p:nvPr/>
        </p:nvSpPr>
        <p:spPr>
          <a:xfrm>
            <a:off x="3254561" y="3187748"/>
            <a:ext cx="777762" cy="268941"/>
          </a:xfrm>
          <a:custGeom>
            <a:avLst/>
            <a:gdLst/>
            <a:ahLst/>
            <a:cxnLst/>
            <a:rect l="l" t="t" r="r" b="b"/>
            <a:pathLst>
              <a:path w="1226820" h="457200">
                <a:moveTo>
                  <a:pt x="0" y="457200"/>
                </a:moveTo>
                <a:lnTo>
                  <a:pt x="1226337" y="457200"/>
                </a:lnTo>
                <a:lnTo>
                  <a:pt x="1226337" y="0"/>
                </a:lnTo>
                <a:lnTo>
                  <a:pt x="0" y="0"/>
                </a:lnTo>
                <a:lnTo>
                  <a:pt x="0" y="457200"/>
                </a:lnTo>
                <a:close/>
              </a:path>
            </a:pathLst>
          </a:custGeom>
          <a:ln w="19050">
            <a:solidFill>
              <a:srgbClr val="FFFFFF"/>
            </a:solidFill>
          </a:ln>
        </p:spPr>
        <p:txBody>
          <a:bodyPr wrap="square" lIns="0" tIns="0" rIns="0" bIns="0" rtlCol="0"/>
          <a:lstStyle/>
          <a:p>
            <a:endParaRPr sz="1059"/>
          </a:p>
        </p:txBody>
      </p:sp>
      <p:sp>
        <p:nvSpPr>
          <p:cNvPr id="51" name="object 51"/>
          <p:cNvSpPr txBox="1"/>
          <p:nvPr/>
        </p:nvSpPr>
        <p:spPr>
          <a:xfrm>
            <a:off x="3248958" y="3267534"/>
            <a:ext cx="783365" cy="103942"/>
          </a:xfrm>
          <a:prstGeom prst="rect">
            <a:avLst/>
          </a:prstGeom>
        </p:spPr>
        <p:txBody>
          <a:bodyPr vert="horz" wrap="square" lIns="0" tIns="9338" rIns="0" bIns="0" rtlCol="0">
            <a:spAutoFit/>
          </a:bodyPr>
          <a:lstStyle/>
          <a:p>
            <a:pPr marL="38096">
              <a:spcBef>
                <a:spcPts val="74"/>
              </a:spcBef>
            </a:pPr>
            <a:r>
              <a:rPr sz="614" spc="9" dirty="0">
                <a:solidFill>
                  <a:srgbClr val="FFFFFF"/>
                </a:solidFill>
                <a:latin typeface="Calibri"/>
                <a:cs typeface="Calibri"/>
              </a:rPr>
              <a:t>UN-GGIM </a:t>
            </a:r>
            <a:r>
              <a:rPr sz="614" dirty="0">
                <a:solidFill>
                  <a:srgbClr val="FFFFFF"/>
                </a:solidFill>
                <a:latin typeface="Calibri"/>
                <a:cs typeface="Calibri"/>
              </a:rPr>
              <a:t>Arab</a:t>
            </a:r>
            <a:r>
              <a:rPr sz="614" spc="29" dirty="0">
                <a:solidFill>
                  <a:srgbClr val="FFFFFF"/>
                </a:solidFill>
                <a:latin typeface="Calibri"/>
                <a:cs typeface="Calibri"/>
              </a:rPr>
              <a:t> </a:t>
            </a:r>
            <a:r>
              <a:rPr sz="614" spc="9" dirty="0">
                <a:solidFill>
                  <a:srgbClr val="FFFFFF"/>
                </a:solidFill>
                <a:latin typeface="Calibri"/>
                <a:cs typeface="Calibri"/>
              </a:rPr>
              <a:t>States</a:t>
            </a:r>
            <a:endParaRPr sz="614" dirty="0">
              <a:latin typeface="Calibri"/>
              <a:cs typeface="Calibri"/>
            </a:endParaRPr>
          </a:p>
        </p:txBody>
      </p:sp>
      <p:sp>
        <p:nvSpPr>
          <p:cNvPr id="52" name="object 52"/>
          <p:cNvSpPr/>
          <p:nvPr/>
        </p:nvSpPr>
        <p:spPr>
          <a:xfrm>
            <a:off x="5166211" y="3187749"/>
            <a:ext cx="721375" cy="289111"/>
          </a:xfrm>
          <a:prstGeom prst="rect">
            <a:avLst/>
          </a:prstGeom>
          <a:blipFill>
            <a:blip r:embed="rId13" cstate="print"/>
            <a:stretch>
              <a:fillRect/>
            </a:stretch>
          </a:blipFill>
        </p:spPr>
        <p:txBody>
          <a:bodyPr wrap="square" lIns="0" tIns="0" rIns="0" bIns="0" rtlCol="0"/>
          <a:lstStyle/>
          <a:p>
            <a:endParaRPr sz="1059"/>
          </a:p>
        </p:txBody>
      </p:sp>
      <p:sp>
        <p:nvSpPr>
          <p:cNvPr id="53" name="object 53"/>
          <p:cNvSpPr/>
          <p:nvPr/>
        </p:nvSpPr>
        <p:spPr>
          <a:xfrm>
            <a:off x="5166210" y="3187748"/>
            <a:ext cx="721659" cy="289112"/>
          </a:xfrm>
          <a:custGeom>
            <a:avLst/>
            <a:gdLst/>
            <a:ahLst/>
            <a:cxnLst/>
            <a:rect l="l" t="t" r="r" b="b"/>
            <a:pathLst>
              <a:path w="1226820" h="491489">
                <a:moveTo>
                  <a:pt x="0" y="491489"/>
                </a:moveTo>
                <a:lnTo>
                  <a:pt x="1226337" y="491489"/>
                </a:lnTo>
                <a:lnTo>
                  <a:pt x="1226337" y="0"/>
                </a:lnTo>
                <a:lnTo>
                  <a:pt x="0" y="0"/>
                </a:lnTo>
                <a:lnTo>
                  <a:pt x="0" y="491489"/>
                </a:lnTo>
                <a:close/>
              </a:path>
            </a:pathLst>
          </a:custGeom>
          <a:ln w="19050">
            <a:solidFill>
              <a:srgbClr val="FFFFFF"/>
            </a:solidFill>
          </a:ln>
        </p:spPr>
        <p:txBody>
          <a:bodyPr wrap="square" lIns="0" tIns="0" rIns="0" bIns="0" rtlCol="0"/>
          <a:lstStyle/>
          <a:p>
            <a:endParaRPr sz="1059"/>
          </a:p>
        </p:txBody>
      </p:sp>
      <p:sp>
        <p:nvSpPr>
          <p:cNvPr id="54" name="object 54"/>
          <p:cNvSpPr txBox="1"/>
          <p:nvPr/>
        </p:nvSpPr>
        <p:spPr>
          <a:xfrm>
            <a:off x="5160607" y="3277619"/>
            <a:ext cx="732865" cy="103942"/>
          </a:xfrm>
          <a:prstGeom prst="rect">
            <a:avLst/>
          </a:prstGeom>
        </p:spPr>
        <p:txBody>
          <a:bodyPr vert="horz" wrap="square" lIns="0" tIns="9338" rIns="0" bIns="0" rtlCol="0">
            <a:spAutoFit/>
          </a:bodyPr>
          <a:lstStyle/>
          <a:p>
            <a:pPr marL="104206">
              <a:spcBef>
                <a:spcPts val="74"/>
              </a:spcBef>
            </a:pPr>
            <a:r>
              <a:rPr sz="614" spc="9" dirty="0">
                <a:solidFill>
                  <a:srgbClr val="FFFFFF"/>
                </a:solidFill>
                <a:latin typeface="Calibri"/>
                <a:cs typeface="Calibri"/>
              </a:rPr>
              <a:t>UN-GGIM</a:t>
            </a:r>
            <a:r>
              <a:rPr sz="614" spc="35" dirty="0">
                <a:solidFill>
                  <a:srgbClr val="FFFFFF"/>
                </a:solidFill>
                <a:latin typeface="Calibri"/>
                <a:cs typeface="Calibri"/>
              </a:rPr>
              <a:t> </a:t>
            </a:r>
            <a:r>
              <a:rPr sz="614" spc="9" dirty="0">
                <a:solidFill>
                  <a:srgbClr val="FFFFFF"/>
                </a:solidFill>
                <a:latin typeface="Calibri"/>
                <a:cs typeface="Calibri"/>
              </a:rPr>
              <a:t>Europe</a:t>
            </a:r>
            <a:endParaRPr sz="614" dirty="0">
              <a:latin typeface="Calibri"/>
              <a:cs typeface="Calibri"/>
            </a:endParaRPr>
          </a:p>
        </p:txBody>
      </p:sp>
      <p:sp>
        <p:nvSpPr>
          <p:cNvPr id="55" name="object 55"/>
          <p:cNvSpPr/>
          <p:nvPr/>
        </p:nvSpPr>
        <p:spPr>
          <a:xfrm>
            <a:off x="4210350" y="3187748"/>
            <a:ext cx="721375" cy="268941"/>
          </a:xfrm>
          <a:prstGeom prst="rect">
            <a:avLst/>
          </a:prstGeom>
          <a:blipFill>
            <a:blip r:embed="rId14" cstate="print"/>
            <a:stretch>
              <a:fillRect/>
            </a:stretch>
          </a:blipFill>
        </p:spPr>
        <p:txBody>
          <a:bodyPr wrap="square" lIns="0" tIns="0" rIns="0" bIns="0" rtlCol="0"/>
          <a:lstStyle/>
          <a:p>
            <a:endParaRPr sz="1059"/>
          </a:p>
        </p:txBody>
      </p:sp>
      <p:sp>
        <p:nvSpPr>
          <p:cNvPr id="56" name="object 56"/>
          <p:cNvSpPr/>
          <p:nvPr/>
        </p:nvSpPr>
        <p:spPr>
          <a:xfrm>
            <a:off x="4210349" y="3187748"/>
            <a:ext cx="721659" cy="268941"/>
          </a:xfrm>
          <a:custGeom>
            <a:avLst/>
            <a:gdLst/>
            <a:ahLst/>
            <a:cxnLst/>
            <a:rect l="l" t="t" r="r" b="b"/>
            <a:pathLst>
              <a:path w="1226820" h="457200">
                <a:moveTo>
                  <a:pt x="0" y="457200"/>
                </a:moveTo>
                <a:lnTo>
                  <a:pt x="1226337" y="457200"/>
                </a:lnTo>
                <a:lnTo>
                  <a:pt x="1226337" y="0"/>
                </a:lnTo>
                <a:lnTo>
                  <a:pt x="0" y="0"/>
                </a:lnTo>
                <a:lnTo>
                  <a:pt x="0" y="457200"/>
                </a:lnTo>
                <a:close/>
              </a:path>
            </a:pathLst>
          </a:custGeom>
          <a:ln w="19050">
            <a:solidFill>
              <a:srgbClr val="FFFFFF"/>
            </a:solidFill>
          </a:ln>
        </p:spPr>
        <p:txBody>
          <a:bodyPr wrap="square" lIns="0" tIns="0" rIns="0" bIns="0" rtlCol="0"/>
          <a:lstStyle/>
          <a:p>
            <a:endParaRPr sz="1059"/>
          </a:p>
        </p:txBody>
      </p:sp>
      <p:sp>
        <p:nvSpPr>
          <p:cNvPr id="57" name="object 57"/>
          <p:cNvSpPr txBox="1"/>
          <p:nvPr/>
        </p:nvSpPr>
        <p:spPr>
          <a:xfrm>
            <a:off x="4204746" y="3267534"/>
            <a:ext cx="732865" cy="103942"/>
          </a:xfrm>
          <a:prstGeom prst="rect">
            <a:avLst/>
          </a:prstGeom>
        </p:spPr>
        <p:txBody>
          <a:bodyPr vert="horz" wrap="square" lIns="0" tIns="9338" rIns="0" bIns="0" rtlCol="0">
            <a:spAutoFit/>
          </a:bodyPr>
          <a:lstStyle/>
          <a:p>
            <a:pPr marL="124002">
              <a:spcBef>
                <a:spcPts val="74"/>
              </a:spcBef>
            </a:pPr>
            <a:r>
              <a:rPr sz="614" spc="9" dirty="0">
                <a:solidFill>
                  <a:srgbClr val="FFFFFF"/>
                </a:solidFill>
                <a:latin typeface="Calibri"/>
                <a:cs typeface="Calibri"/>
              </a:rPr>
              <a:t>UN-GGIM</a:t>
            </a:r>
            <a:r>
              <a:rPr sz="614" spc="35" dirty="0">
                <a:solidFill>
                  <a:srgbClr val="FFFFFF"/>
                </a:solidFill>
                <a:latin typeface="Calibri"/>
                <a:cs typeface="Calibri"/>
              </a:rPr>
              <a:t> </a:t>
            </a:r>
            <a:r>
              <a:rPr sz="614" spc="6" dirty="0">
                <a:solidFill>
                  <a:srgbClr val="FFFFFF"/>
                </a:solidFill>
                <a:latin typeface="Calibri"/>
                <a:cs typeface="Calibri"/>
              </a:rPr>
              <a:t>Africa</a:t>
            </a:r>
            <a:endParaRPr sz="614" dirty="0">
              <a:latin typeface="Calibri"/>
              <a:cs typeface="Calibri"/>
            </a:endParaRPr>
          </a:p>
        </p:txBody>
      </p:sp>
      <p:sp>
        <p:nvSpPr>
          <p:cNvPr id="58" name="object 58"/>
          <p:cNvSpPr txBox="1"/>
          <p:nvPr/>
        </p:nvSpPr>
        <p:spPr>
          <a:xfrm>
            <a:off x="3982122" y="4044098"/>
            <a:ext cx="1157567" cy="444040"/>
          </a:xfrm>
          <a:prstGeom prst="rect">
            <a:avLst/>
          </a:prstGeom>
          <a:solidFill>
            <a:srgbClr val="00AFEF"/>
          </a:solidFill>
          <a:ln w="19050">
            <a:solidFill>
              <a:srgbClr val="FFFFFF"/>
            </a:solidFill>
          </a:ln>
        </p:spPr>
        <p:txBody>
          <a:bodyPr vert="horz" wrap="square" lIns="0" tIns="50427" rIns="0" bIns="0" rtlCol="0">
            <a:spAutoFit/>
          </a:bodyPr>
          <a:lstStyle/>
          <a:p>
            <a:pPr marL="56025" marR="50796" indent="374" algn="ctr">
              <a:lnSpc>
                <a:spcPct val="106800"/>
              </a:lnSpc>
              <a:spcBef>
                <a:spcPts val="397"/>
              </a:spcBef>
            </a:pPr>
            <a:r>
              <a:rPr sz="614" spc="12" dirty="0">
                <a:solidFill>
                  <a:srgbClr val="FFFFFF"/>
                </a:solidFill>
                <a:latin typeface="Calibri"/>
                <a:cs typeface="Calibri"/>
              </a:rPr>
              <a:t>Development </a:t>
            </a:r>
            <a:r>
              <a:rPr sz="614" spc="6" dirty="0">
                <a:solidFill>
                  <a:srgbClr val="FFFFFF"/>
                </a:solidFill>
                <a:latin typeface="Calibri"/>
                <a:cs typeface="Calibri"/>
              </a:rPr>
              <a:t>of </a:t>
            </a:r>
            <a:r>
              <a:rPr sz="614" spc="12" dirty="0">
                <a:solidFill>
                  <a:srgbClr val="FFFFFF"/>
                </a:solidFill>
                <a:latin typeface="Calibri"/>
                <a:cs typeface="Calibri"/>
              </a:rPr>
              <a:t>Shared </a:t>
            </a:r>
            <a:r>
              <a:rPr sz="614" spc="9" dirty="0">
                <a:solidFill>
                  <a:srgbClr val="FFFFFF"/>
                </a:solidFill>
                <a:latin typeface="Calibri"/>
                <a:cs typeface="Calibri"/>
              </a:rPr>
              <a:t>Principles  </a:t>
            </a:r>
            <a:r>
              <a:rPr sz="614" spc="6" dirty="0">
                <a:solidFill>
                  <a:srgbClr val="FFFFFF"/>
                </a:solidFill>
                <a:latin typeface="Calibri"/>
                <a:cs typeface="Calibri"/>
              </a:rPr>
              <a:t>for </a:t>
            </a:r>
            <a:r>
              <a:rPr sz="614" dirty="0">
                <a:solidFill>
                  <a:srgbClr val="FFFFFF"/>
                </a:solidFill>
                <a:latin typeface="Calibri"/>
                <a:cs typeface="Calibri"/>
              </a:rPr>
              <a:t>the </a:t>
            </a:r>
            <a:r>
              <a:rPr sz="614" spc="12" dirty="0">
                <a:solidFill>
                  <a:srgbClr val="FFFFFF"/>
                </a:solidFill>
                <a:latin typeface="Calibri"/>
                <a:cs typeface="Calibri"/>
              </a:rPr>
              <a:t>Management </a:t>
            </a:r>
            <a:r>
              <a:rPr sz="614" spc="6" dirty="0">
                <a:solidFill>
                  <a:srgbClr val="FFFFFF"/>
                </a:solidFill>
                <a:latin typeface="Calibri"/>
                <a:cs typeface="Calibri"/>
              </a:rPr>
              <a:t>of Geospatial  </a:t>
            </a:r>
            <a:r>
              <a:rPr sz="614" spc="12" dirty="0">
                <a:solidFill>
                  <a:srgbClr val="FFFFFF"/>
                </a:solidFill>
                <a:latin typeface="Calibri"/>
                <a:cs typeface="Calibri"/>
              </a:rPr>
              <a:t>Information</a:t>
            </a:r>
            <a:endParaRPr lang="en-US" sz="614" spc="12" dirty="0">
              <a:solidFill>
                <a:srgbClr val="FFFFFF"/>
              </a:solidFill>
              <a:latin typeface="Calibri"/>
              <a:cs typeface="Calibri"/>
            </a:endParaRPr>
          </a:p>
          <a:p>
            <a:pPr marL="56025" marR="50796" indent="374" algn="ctr">
              <a:lnSpc>
                <a:spcPct val="106800"/>
              </a:lnSpc>
            </a:pPr>
            <a:endParaRPr lang="en-US" sz="545" spc="12" dirty="0">
              <a:solidFill>
                <a:srgbClr val="FFFFFF"/>
              </a:solidFill>
              <a:latin typeface="Calibri"/>
              <a:cs typeface="Calibri"/>
            </a:endParaRPr>
          </a:p>
        </p:txBody>
      </p:sp>
      <p:sp>
        <p:nvSpPr>
          <p:cNvPr id="59" name="object 59"/>
          <p:cNvSpPr/>
          <p:nvPr/>
        </p:nvSpPr>
        <p:spPr>
          <a:xfrm>
            <a:off x="3982123" y="4558351"/>
            <a:ext cx="1157568" cy="386603"/>
          </a:xfrm>
          <a:prstGeom prst="rect">
            <a:avLst/>
          </a:prstGeom>
          <a:blipFill>
            <a:blip r:embed="rId15" cstate="print"/>
            <a:stretch>
              <a:fillRect/>
            </a:stretch>
          </a:blipFill>
        </p:spPr>
        <p:txBody>
          <a:bodyPr wrap="square" lIns="0" tIns="0" rIns="0" bIns="0" rtlCol="0"/>
          <a:lstStyle/>
          <a:p>
            <a:endParaRPr sz="1059"/>
          </a:p>
        </p:txBody>
      </p:sp>
      <p:sp>
        <p:nvSpPr>
          <p:cNvPr id="60" name="object 60"/>
          <p:cNvSpPr/>
          <p:nvPr/>
        </p:nvSpPr>
        <p:spPr>
          <a:xfrm>
            <a:off x="3982122" y="4558351"/>
            <a:ext cx="1157567" cy="386603"/>
          </a:xfrm>
          <a:custGeom>
            <a:avLst/>
            <a:gdLst/>
            <a:ahLst/>
            <a:cxnLst/>
            <a:rect l="l" t="t" r="r" b="b"/>
            <a:pathLst>
              <a:path w="1967865" h="657225">
                <a:moveTo>
                  <a:pt x="0" y="657225"/>
                </a:moveTo>
                <a:lnTo>
                  <a:pt x="1967865" y="657225"/>
                </a:lnTo>
                <a:lnTo>
                  <a:pt x="1967865" y="0"/>
                </a:lnTo>
                <a:lnTo>
                  <a:pt x="0" y="0"/>
                </a:lnTo>
                <a:lnTo>
                  <a:pt x="0" y="657225"/>
                </a:lnTo>
                <a:close/>
              </a:path>
            </a:pathLst>
          </a:custGeom>
          <a:ln w="19050">
            <a:solidFill>
              <a:srgbClr val="FFFFFF"/>
            </a:solidFill>
          </a:ln>
        </p:spPr>
        <p:txBody>
          <a:bodyPr wrap="square" lIns="0" tIns="0" rIns="0" bIns="0" rtlCol="0"/>
          <a:lstStyle/>
          <a:p>
            <a:endParaRPr sz="1059"/>
          </a:p>
        </p:txBody>
      </p:sp>
      <p:sp>
        <p:nvSpPr>
          <p:cNvPr id="61" name="object 61"/>
          <p:cNvSpPr txBox="1"/>
          <p:nvPr/>
        </p:nvSpPr>
        <p:spPr>
          <a:xfrm>
            <a:off x="3958084" y="4604905"/>
            <a:ext cx="1245346" cy="306748"/>
          </a:xfrm>
          <a:prstGeom prst="rect">
            <a:avLst/>
          </a:prstGeom>
        </p:spPr>
        <p:txBody>
          <a:bodyPr vert="horz" wrap="square" lIns="0" tIns="3362" rIns="0" bIns="0" rtlCol="0">
            <a:spAutoFit/>
          </a:bodyPr>
          <a:lstStyle/>
          <a:p>
            <a:pPr marL="116906" marR="106821" algn="ctr">
              <a:lnSpc>
                <a:spcPct val="106800"/>
              </a:lnSpc>
              <a:spcBef>
                <a:spcPts val="27"/>
              </a:spcBef>
            </a:pPr>
            <a:r>
              <a:rPr sz="614" spc="12" dirty="0">
                <a:solidFill>
                  <a:srgbClr val="FFFFFF"/>
                </a:solidFill>
                <a:latin typeface="Calibri"/>
                <a:cs typeface="Calibri"/>
              </a:rPr>
              <a:t>Trends </a:t>
            </a:r>
            <a:r>
              <a:rPr sz="614" spc="3" dirty="0">
                <a:solidFill>
                  <a:srgbClr val="FFFFFF"/>
                </a:solidFill>
                <a:latin typeface="Calibri"/>
                <a:cs typeface="Calibri"/>
              </a:rPr>
              <a:t>in </a:t>
            </a:r>
            <a:r>
              <a:rPr sz="614" spc="9" dirty="0">
                <a:solidFill>
                  <a:srgbClr val="FFFFFF"/>
                </a:solidFill>
                <a:latin typeface="Calibri"/>
                <a:cs typeface="Calibri"/>
              </a:rPr>
              <a:t>National Institutional  </a:t>
            </a:r>
            <a:r>
              <a:rPr sz="614" spc="12" dirty="0">
                <a:solidFill>
                  <a:srgbClr val="FFFFFF"/>
                </a:solidFill>
                <a:latin typeface="Calibri"/>
                <a:cs typeface="Calibri"/>
              </a:rPr>
              <a:t>Arrangements </a:t>
            </a:r>
            <a:r>
              <a:rPr sz="614" spc="3" dirty="0">
                <a:solidFill>
                  <a:srgbClr val="FFFFFF"/>
                </a:solidFill>
                <a:latin typeface="Calibri"/>
                <a:cs typeface="Calibri"/>
              </a:rPr>
              <a:t>in </a:t>
            </a:r>
            <a:r>
              <a:rPr sz="614" spc="12" dirty="0">
                <a:solidFill>
                  <a:srgbClr val="FFFFFF"/>
                </a:solidFill>
                <a:latin typeface="Calibri"/>
                <a:cs typeface="Calibri"/>
              </a:rPr>
              <a:t>Geospatial  Information</a:t>
            </a:r>
            <a:r>
              <a:rPr sz="614" spc="-3" dirty="0">
                <a:solidFill>
                  <a:srgbClr val="FFFFFF"/>
                </a:solidFill>
                <a:latin typeface="Calibri"/>
                <a:cs typeface="Calibri"/>
              </a:rPr>
              <a:t> </a:t>
            </a:r>
            <a:r>
              <a:rPr sz="614" spc="12" dirty="0">
                <a:solidFill>
                  <a:srgbClr val="FFFFFF"/>
                </a:solidFill>
                <a:latin typeface="Calibri"/>
                <a:cs typeface="Calibri"/>
              </a:rPr>
              <a:t>Management</a:t>
            </a:r>
            <a:endParaRPr sz="614" dirty="0">
              <a:latin typeface="Calibri"/>
              <a:cs typeface="Calibri"/>
            </a:endParaRPr>
          </a:p>
        </p:txBody>
      </p:sp>
      <p:sp>
        <p:nvSpPr>
          <p:cNvPr id="62" name="object 62"/>
          <p:cNvSpPr txBox="1"/>
          <p:nvPr/>
        </p:nvSpPr>
        <p:spPr>
          <a:xfrm>
            <a:off x="3985783" y="5422569"/>
            <a:ext cx="1157567" cy="381817"/>
          </a:xfrm>
          <a:prstGeom prst="rect">
            <a:avLst/>
          </a:prstGeom>
          <a:solidFill>
            <a:srgbClr val="00AFEF"/>
          </a:solidFill>
          <a:ln w="19050">
            <a:solidFill>
              <a:srgbClr val="FFFFFF"/>
            </a:solidFill>
          </a:ln>
        </p:spPr>
        <p:txBody>
          <a:bodyPr vert="horz" wrap="square" lIns="0" tIns="4109" rIns="0" bIns="0" rtlCol="0">
            <a:spAutoFit/>
          </a:bodyPr>
          <a:lstStyle/>
          <a:p>
            <a:pPr>
              <a:spcBef>
                <a:spcPts val="32"/>
              </a:spcBef>
            </a:pPr>
            <a:endParaRPr sz="500" dirty="0">
              <a:latin typeface="Times New Roman"/>
              <a:cs typeface="Times New Roman"/>
            </a:endParaRPr>
          </a:p>
          <a:p>
            <a:pPr marL="1494" algn="ctr"/>
            <a:r>
              <a:rPr sz="614" spc="12" dirty="0">
                <a:solidFill>
                  <a:srgbClr val="FFFFFF"/>
                </a:solidFill>
                <a:latin typeface="Calibri"/>
                <a:cs typeface="Calibri"/>
              </a:rPr>
              <a:t>Global Fundamental</a:t>
            </a:r>
            <a:r>
              <a:rPr sz="614" spc="-3" dirty="0">
                <a:solidFill>
                  <a:srgbClr val="FFFFFF"/>
                </a:solidFill>
                <a:latin typeface="Calibri"/>
                <a:cs typeface="Calibri"/>
              </a:rPr>
              <a:t> </a:t>
            </a:r>
            <a:r>
              <a:rPr sz="614" spc="6" dirty="0">
                <a:solidFill>
                  <a:srgbClr val="FFFFFF"/>
                </a:solidFill>
                <a:latin typeface="Calibri"/>
                <a:cs typeface="Calibri"/>
              </a:rPr>
              <a:t>Geospatial</a:t>
            </a:r>
            <a:endParaRPr sz="614" dirty="0">
              <a:latin typeface="Calibri"/>
              <a:cs typeface="Calibri"/>
            </a:endParaRPr>
          </a:p>
          <a:p>
            <a:pPr marL="4482" algn="ctr">
              <a:spcBef>
                <a:spcPts val="56"/>
              </a:spcBef>
            </a:pPr>
            <a:r>
              <a:rPr sz="614" spc="9" dirty="0">
                <a:solidFill>
                  <a:srgbClr val="FFFFFF"/>
                </a:solidFill>
                <a:latin typeface="Calibri"/>
                <a:cs typeface="Calibri"/>
              </a:rPr>
              <a:t>Data</a:t>
            </a:r>
            <a:r>
              <a:rPr sz="614" spc="-9" dirty="0">
                <a:solidFill>
                  <a:srgbClr val="FFFFFF"/>
                </a:solidFill>
                <a:latin typeface="Calibri"/>
                <a:cs typeface="Calibri"/>
              </a:rPr>
              <a:t> </a:t>
            </a:r>
            <a:r>
              <a:rPr sz="614" spc="15" dirty="0">
                <a:solidFill>
                  <a:srgbClr val="FFFFFF"/>
                </a:solidFill>
                <a:latin typeface="Calibri"/>
                <a:cs typeface="Calibri"/>
              </a:rPr>
              <a:t>Themes</a:t>
            </a:r>
            <a:endParaRPr lang="en-US" sz="614" spc="15" dirty="0">
              <a:solidFill>
                <a:srgbClr val="FFFFFF"/>
              </a:solidFill>
              <a:latin typeface="Calibri"/>
              <a:cs typeface="Calibri"/>
            </a:endParaRPr>
          </a:p>
          <a:p>
            <a:pPr marL="4482" algn="ctr">
              <a:spcBef>
                <a:spcPts val="56"/>
              </a:spcBef>
            </a:pPr>
            <a:endParaRPr sz="559" dirty="0">
              <a:latin typeface="Calibri"/>
              <a:cs typeface="Calibri"/>
            </a:endParaRPr>
          </a:p>
        </p:txBody>
      </p:sp>
      <p:sp>
        <p:nvSpPr>
          <p:cNvPr id="63" name="object 63"/>
          <p:cNvSpPr/>
          <p:nvPr/>
        </p:nvSpPr>
        <p:spPr>
          <a:xfrm>
            <a:off x="3985784" y="5831583"/>
            <a:ext cx="1157568" cy="336177"/>
          </a:xfrm>
          <a:prstGeom prst="rect">
            <a:avLst/>
          </a:prstGeom>
          <a:blipFill>
            <a:blip r:embed="rId16" cstate="print"/>
            <a:stretch>
              <a:fillRect/>
            </a:stretch>
          </a:blipFill>
        </p:spPr>
        <p:txBody>
          <a:bodyPr wrap="square" lIns="0" tIns="0" rIns="0" bIns="0" rtlCol="0"/>
          <a:lstStyle/>
          <a:p>
            <a:endParaRPr sz="1059"/>
          </a:p>
        </p:txBody>
      </p:sp>
      <p:sp>
        <p:nvSpPr>
          <p:cNvPr id="64" name="object 64"/>
          <p:cNvSpPr/>
          <p:nvPr/>
        </p:nvSpPr>
        <p:spPr>
          <a:xfrm>
            <a:off x="3985783" y="5831583"/>
            <a:ext cx="1157567" cy="336177"/>
          </a:xfrm>
          <a:custGeom>
            <a:avLst/>
            <a:gdLst/>
            <a:ahLst/>
            <a:cxnLst/>
            <a:rect l="l" t="t" r="r" b="b"/>
            <a:pathLst>
              <a:path w="1967865" h="571500">
                <a:moveTo>
                  <a:pt x="0" y="571500"/>
                </a:moveTo>
                <a:lnTo>
                  <a:pt x="1967865" y="571500"/>
                </a:lnTo>
                <a:lnTo>
                  <a:pt x="1967865" y="0"/>
                </a:lnTo>
                <a:lnTo>
                  <a:pt x="0" y="0"/>
                </a:lnTo>
                <a:lnTo>
                  <a:pt x="0" y="571500"/>
                </a:lnTo>
                <a:close/>
              </a:path>
            </a:pathLst>
          </a:custGeom>
          <a:ln w="19050">
            <a:solidFill>
              <a:srgbClr val="FFFFFF"/>
            </a:solidFill>
          </a:ln>
        </p:spPr>
        <p:txBody>
          <a:bodyPr wrap="square" lIns="0" tIns="0" rIns="0" bIns="0" rtlCol="0"/>
          <a:lstStyle/>
          <a:p>
            <a:endParaRPr sz="1059"/>
          </a:p>
        </p:txBody>
      </p:sp>
      <p:sp>
        <p:nvSpPr>
          <p:cNvPr id="65" name="object 65"/>
          <p:cNvSpPr txBox="1"/>
          <p:nvPr/>
        </p:nvSpPr>
        <p:spPr>
          <a:xfrm>
            <a:off x="3980180" y="5854855"/>
            <a:ext cx="1168773" cy="305792"/>
          </a:xfrm>
          <a:prstGeom prst="rect">
            <a:avLst/>
          </a:prstGeom>
        </p:spPr>
        <p:txBody>
          <a:bodyPr vert="horz" wrap="square" lIns="0" tIns="9338" rIns="0" bIns="0" rtlCol="0">
            <a:spAutoFit/>
          </a:bodyPr>
          <a:lstStyle/>
          <a:p>
            <a:pPr marL="1867" algn="ctr">
              <a:spcBef>
                <a:spcPts val="74"/>
              </a:spcBef>
            </a:pPr>
            <a:r>
              <a:rPr sz="614" spc="9" dirty="0">
                <a:solidFill>
                  <a:srgbClr val="FFFFFF"/>
                </a:solidFill>
                <a:latin typeface="Calibri"/>
                <a:cs typeface="Calibri"/>
              </a:rPr>
              <a:t>Legal </a:t>
            </a:r>
            <a:r>
              <a:rPr sz="614" spc="6" dirty="0">
                <a:solidFill>
                  <a:srgbClr val="FFFFFF"/>
                </a:solidFill>
                <a:latin typeface="Calibri"/>
                <a:cs typeface="Calibri"/>
              </a:rPr>
              <a:t>and </a:t>
            </a:r>
            <a:r>
              <a:rPr sz="614" spc="12" dirty="0">
                <a:solidFill>
                  <a:srgbClr val="FFFFFF"/>
                </a:solidFill>
                <a:latin typeface="Calibri"/>
                <a:cs typeface="Calibri"/>
              </a:rPr>
              <a:t>Policy Frameworks</a:t>
            </a:r>
            <a:r>
              <a:rPr sz="614" spc="-15" dirty="0">
                <a:solidFill>
                  <a:srgbClr val="FFFFFF"/>
                </a:solidFill>
                <a:latin typeface="Calibri"/>
                <a:cs typeface="Calibri"/>
              </a:rPr>
              <a:t> </a:t>
            </a:r>
            <a:r>
              <a:rPr sz="614" spc="6" dirty="0">
                <a:solidFill>
                  <a:srgbClr val="FFFFFF"/>
                </a:solidFill>
                <a:latin typeface="Calibri"/>
                <a:cs typeface="Calibri"/>
              </a:rPr>
              <a:t>for</a:t>
            </a:r>
            <a:endParaRPr sz="614" dirty="0">
              <a:latin typeface="Calibri"/>
              <a:cs typeface="Calibri"/>
            </a:endParaRPr>
          </a:p>
          <a:p>
            <a:pPr marL="4109" algn="ctr">
              <a:spcBef>
                <a:spcPts val="38"/>
              </a:spcBef>
            </a:pPr>
            <a:r>
              <a:rPr sz="614" spc="12" dirty="0">
                <a:solidFill>
                  <a:srgbClr val="FFFFFF"/>
                </a:solidFill>
                <a:latin typeface="Calibri"/>
                <a:cs typeface="Calibri"/>
              </a:rPr>
              <a:t>Geospatial</a:t>
            </a:r>
            <a:r>
              <a:rPr sz="614" spc="3" dirty="0">
                <a:solidFill>
                  <a:srgbClr val="FFFFFF"/>
                </a:solidFill>
                <a:latin typeface="Calibri"/>
                <a:cs typeface="Calibri"/>
              </a:rPr>
              <a:t> </a:t>
            </a:r>
            <a:r>
              <a:rPr sz="614" spc="6" dirty="0">
                <a:solidFill>
                  <a:srgbClr val="FFFFFF"/>
                </a:solidFill>
                <a:latin typeface="Calibri"/>
                <a:cs typeface="Calibri"/>
              </a:rPr>
              <a:t>Information</a:t>
            </a:r>
            <a:endParaRPr sz="614" dirty="0">
              <a:latin typeface="Calibri"/>
              <a:cs typeface="Calibri"/>
            </a:endParaRPr>
          </a:p>
          <a:p>
            <a:pPr marL="2241" algn="ctr">
              <a:spcBef>
                <a:spcPts val="53"/>
              </a:spcBef>
            </a:pPr>
            <a:r>
              <a:rPr sz="614" spc="12" dirty="0">
                <a:solidFill>
                  <a:srgbClr val="FFFFFF"/>
                </a:solidFill>
                <a:latin typeface="Calibri"/>
                <a:cs typeface="Calibri"/>
              </a:rPr>
              <a:t>Management</a:t>
            </a:r>
            <a:endParaRPr sz="614" dirty="0">
              <a:latin typeface="Calibri"/>
              <a:cs typeface="Calibri"/>
            </a:endParaRPr>
          </a:p>
        </p:txBody>
      </p:sp>
      <p:sp>
        <p:nvSpPr>
          <p:cNvPr id="66" name="object 66"/>
          <p:cNvSpPr/>
          <p:nvPr/>
        </p:nvSpPr>
        <p:spPr>
          <a:xfrm>
            <a:off x="3982123" y="4996909"/>
            <a:ext cx="1157568" cy="386603"/>
          </a:xfrm>
          <a:prstGeom prst="rect">
            <a:avLst/>
          </a:prstGeom>
          <a:blipFill>
            <a:blip r:embed="rId17" cstate="print"/>
            <a:stretch>
              <a:fillRect/>
            </a:stretch>
          </a:blipFill>
        </p:spPr>
        <p:txBody>
          <a:bodyPr wrap="square" lIns="0" tIns="0" rIns="0" bIns="0" rtlCol="0"/>
          <a:lstStyle/>
          <a:p>
            <a:endParaRPr sz="1059"/>
          </a:p>
        </p:txBody>
      </p:sp>
      <p:sp>
        <p:nvSpPr>
          <p:cNvPr id="67" name="object 67"/>
          <p:cNvSpPr/>
          <p:nvPr/>
        </p:nvSpPr>
        <p:spPr>
          <a:xfrm>
            <a:off x="3982122" y="4996909"/>
            <a:ext cx="1157567" cy="386603"/>
          </a:xfrm>
          <a:custGeom>
            <a:avLst/>
            <a:gdLst/>
            <a:ahLst/>
            <a:cxnLst/>
            <a:rect l="l" t="t" r="r" b="b"/>
            <a:pathLst>
              <a:path w="1967865" h="657225">
                <a:moveTo>
                  <a:pt x="0" y="657225"/>
                </a:moveTo>
                <a:lnTo>
                  <a:pt x="1967865" y="657225"/>
                </a:lnTo>
                <a:lnTo>
                  <a:pt x="1967865" y="0"/>
                </a:lnTo>
                <a:lnTo>
                  <a:pt x="0" y="0"/>
                </a:lnTo>
                <a:lnTo>
                  <a:pt x="0" y="657225"/>
                </a:lnTo>
                <a:close/>
              </a:path>
            </a:pathLst>
          </a:custGeom>
          <a:ln w="19050">
            <a:solidFill>
              <a:srgbClr val="FFFFFF"/>
            </a:solidFill>
          </a:ln>
        </p:spPr>
        <p:txBody>
          <a:bodyPr wrap="square" lIns="0" tIns="0" rIns="0" bIns="0" rtlCol="0"/>
          <a:lstStyle/>
          <a:p>
            <a:endParaRPr sz="1059"/>
          </a:p>
        </p:txBody>
      </p:sp>
      <p:sp>
        <p:nvSpPr>
          <p:cNvPr id="68" name="object 68"/>
          <p:cNvSpPr txBox="1"/>
          <p:nvPr/>
        </p:nvSpPr>
        <p:spPr>
          <a:xfrm>
            <a:off x="3976519" y="5084987"/>
            <a:ext cx="1168773" cy="211325"/>
          </a:xfrm>
          <a:prstGeom prst="rect">
            <a:avLst/>
          </a:prstGeom>
        </p:spPr>
        <p:txBody>
          <a:bodyPr vert="horz" wrap="square" lIns="0" tIns="7097" rIns="0" bIns="0" rtlCol="0">
            <a:spAutoFit/>
          </a:bodyPr>
          <a:lstStyle/>
          <a:p>
            <a:pPr marL="80094" marR="25025" indent="-4329" algn="ctr">
              <a:lnSpc>
                <a:spcPct val="108200"/>
              </a:lnSpc>
              <a:spcBef>
                <a:spcPts val="56"/>
              </a:spcBef>
            </a:pPr>
            <a:r>
              <a:rPr sz="614" spc="12" dirty="0">
                <a:solidFill>
                  <a:srgbClr val="FFFFFF"/>
                </a:solidFill>
                <a:latin typeface="Calibri"/>
                <a:cs typeface="Calibri"/>
              </a:rPr>
              <a:t>Geospatial </a:t>
            </a:r>
            <a:r>
              <a:rPr sz="614" spc="6" dirty="0">
                <a:solidFill>
                  <a:srgbClr val="FFFFFF"/>
                </a:solidFill>
                <a:latin typeface="Calibri"/>
                <a:cs typeface="Calibri"/>
              </a:rPr>
              <a:t>Information </a:t>
            </a:r>
            <a:r>
              <a:rPr sz="614" spc="18" dirty="0">
                <a:solidFill>
                  <a:srgbClr val="FFFFFF"/>
                </a:solidFill>
                <a:latin typeface="Calibri"/>
                <a:cs typeface="Calibri"/>
              </a:rPr>
              <a:t>and </a:t>
            </a:r>
            <a:r>
              <a:rPr sz="614" spc="9" dirty="0">
                <a:solidFill>
                  <a:srgbClr val="FFFFFF"/>
                </a:solidFill>
                <a:latin typeface="Calibri"/>
                <a:cs typeface="Calibri"/>
              </a:rPr>
              <a:t>Services  </a:t>
            </a:r>
            <a:r>
              <a:rPr sz="614" spc="6" dirty="0">
                <a:solidFill>
                  <a:srgbClr val="FFFFFF"/>
                </a:solidFill>
                <a:latin typeface="Calibri"/>
                <a:cs typeface="Calibri"/>
              </a:rPr>
              <a:t>for</a:t>
            </a:r>
            <a:r>
              <a:rPr sz="614" spc="20" dirty="0">
                <a:solidFill>
                  <a:srgbClr val="FFFFFF"/>
                </a:solidFill>
                <a:latin typeface="Calibri"/>
                <a:cs typeface="Calibri"/>
              </a:rPr>
              <a:t> </a:t>
            </a:r>
            <a:r>
              <a:rPr sz="614" spc="9" dirty="0">
                <a:solidFill>
                  <a:srgbClr val="FFFFFF"/>
                </a:solidFill>
                <a:latin typeface="Calibri"/>
                <a:cs typeface="Calibri"/>
              </a:rPr>
              <a:t>Disasters</a:t>
            </a:r>
            <a:endParaRPr sz="614" dirty="0">
              <a:latin typeface="Calibri"/>
              <a:cs typeface="Calibri"/>
            </a:endParaRPr>
          </a:p>
        </p:txBody>
      </p:sp>
      <p:sp>
        <p:nvSpPr>
          <p:cNvPr id="69" name="object 69"/>
          <p:cNvSpPr txBox="1"/>
          <p:nvPr/>
        </p:nvSpPr>
        <p:spPr>
          <a:xfrm>
            <a:off x="3985783" y="6240629"/>
            <a:ext cx="1157567" cy="312571"/>
          </a:xfrm>
          <a:prstGeom prst="rect">
            <a:avLst/>
          </a:prstGeom>
          <a:solidFill>
            <a:srgbClr val="00AFEF"/>
          </a:solidFill>
          <a:ln w="19050">
            <a:solidFill>
              <a:srgbClr val="FFFFFF"/>
            </a:solidFill>
          </a:ln>
        </p:spPr>
        <p:txBody>
          <a:bodyPr vert="horz" wrap="square" lIns="0" tIns="747" rIns="0" bIns="0" rtlCol="0">
            <a:spAutoFit/>
          </a:bodyPr>
          <a:lstStyle/>
          <a:p>
            <a:pPr>
              <a:spcBef>
                <a:spcPts val="6"/>
              </a:spcBef>
            </a:pPr>
            <a:endParaRPr sz="853" dirty="0">
              <a:latin typeface="Times New Roman"/>
              <a:cs typeface="Times New Roman"/>
            </a:endParaRPr>
          </a:p>
          <a:p>
            <a:pPr marL="112050"/>
            <a:r>
              <a:rPr sz="614" spc="15" dirty="0">
                <a:solidFill>
                  <a:srgbClr val="FFFFFF"/>
                </a:solidFill>
                <a:latin typeface="Calibri"/>
                <a:cs typeface="Calibri"/>
              </a:rPr>
              <a:t>Marine </a:t>
            </a:r>
            <a:r>
              <a:rPr sz="614" spc="12" dirty="0">
                <a:solidFill>
                  <a:srgbClr val="FFFFFF"/>
                </a:solidFill>
                <a:latin typeface="Calibri"/>
                <a:cs typeface="Calibri"/>
              </a:rPr>
              <a:t>Geospatial</a:t>
            </a:r>
            <a:r>
              <a:rPr sz="614" spc="-38" dirty="0">
                <a:solidFill>
                  <a:srgbClr val="FFFFFF"/>
                </a:solidFill>
                <a:latin typeface="Calibri"/>
                <a:cs typeface="Calibri"/>
              </a:rPr>
              <a:t> </a:t>
            </a:r>
            <a:r>
              <a:rPr sz="614" spc="12" dirty="0">
                <a:solidFill>
                  <a:srgbClr val="FFFFFF"/>
                </a:solidFill>
                <a:latin typeface="Calibri"/>
                <a:cs typeface="Calibri"/>
              </a:rPr>
              <a:t>Information</a:t>
            </a:r>
            <a:endParaRPr lang="en-US" sz="614" spc="12" dirty="0">
              <a:solidFill>
                <a:srgbClr val="FFFFFF"/>
              </a:solidFill>
              <a:latin typeface="Calibri"/>
              <a:cs typeface="Calibri"/>
            </a:endParaRPr>
          </a:p>
          <a:p>
            <a:pPr marL="112050"/>
            <a:endParaRPr sz="559" dirty="0">
              <a:latin typeface="Calibri"/>
              <a:cs typeface="Calibri"/>
            </a:endParaRPr>
          </a:p>
        </p:txBody>
      </p:sp>
      <p:sp>
        <p:nvSpPr>
          <p:cNvPr id="70" name="object 70"/>
          <p:cNvSpPr txBox="1"/>
          <p:nvPr/>
        </p:nvSpPr>
        <p:spPr>
          <a:xfrm>
            <a:off x="6078681" y="3189841"/>
            <a:ext cx="770278" cy="284565"/>
          </a:xfrm>
          <a:prstGeom prst="rect">
            <a:avLst/>
          </a:prstGeom>
          <a:solidFill>
            <a:srgbClr val="00AFEF"/>
          </a:solidFill>
          <a:ln w="19050">
            <a:solidFill>
              <a:srgbClr val="FFFFFF"/>
            </a:solidFill>
          </a:ln>
        </p:spPr>
        <p:txBody>
          <a:bodyPr vert="horz" wrap="square" lIns="0" tIns="0" rIns="0" bIns="0" rtlCol="0">
            <a:spAutoFit/>
          </a:bodyPr>
          <a:lstStyle/>
          <a:p>
            <a:pPr>
              <a:lnSpc>
                <a:spcPct val="100000"/>
              </a:lnSpc>
            </a:pPr>
            <a:endParaRPr sz="676" dirty="0">
              <a:latin typeface="Times New Roman"/>
              <a:cs typeface="Times New Roman"/>
            </a:endParaRPr>
          </a:p>
          <a:p>
            <a:pPr marL="67977">
              <a:spcBef>
                <a:spcPts val="3"/>
              </a:spcBef>
            </a:pPr>
            <a:r>
              <a:rPr sz="614" b="1" spc="9" dirty="0">
                <a:solidFill>
                  <a:srgbClr val="FFFFFF"/>
                </a:solidFill>
                <a:latin typeface="Calibri"/>
                <a:cs typeface="Calibri"/>
              </a:rPr>
              <a:t>UN-GGIM</a:t>
            </a:r>
            <a:r>
              <a:rPr sz="614" b="1" spc="35" dirty="0">
                <a:solidFill>
                  <a:srgbClr val="FFFFFF"/>
                </a:solidFill>
                <a:latin typeface="Calibri"/>
                <a:cs typeface="Calibri"/>
              </a:rPr>
              <a:t> </a:t>
            </a:r>
            <a:r>
              <a:rPr sz="614" b="1" spc="6" dirty="0">
                <a:solidFill>
                  <a:srgbClr val="FFFFFF"/>
                </a:solidFill>
                <a:latin typeface="Calibri"/>
                <a:cs typeface="Calibri"/>
              </a:rPr>
              <a:t>Americas</a:t>
            </a:r>
            <a:endParaRPr lang="en-US" sz="614" b="1" spc="6" dirty="0">
              <a:solidFill>
                <a:srgbClr val="FFFFFF"/>
              </a:solidFill>
              <a:latin typeface="Calibri"/>
              <a:cs typeface="Calibri"/>
            </a:endParaRPr>
          </a:p>
          <a:p>
            <a:pPr marL="67977">
              <a:spcBef>
                <a:spcPts val="3"/>
              </a:spcBef>
            </a:pPr>
            <a:endParaRPr sz="559" dirty="0">
              <a:latin typeface="Calibri"/>
              <a:cs typeface="Calibri"/>
            </a:endParaRPr>
          </a:p>
        </p:txBody>
      </p:sp>
      <p:sp>
        <p:nvSpPr>
          <p:cNvPr id="71" name="object 71"/>
          <p:cNvSpPr txBox="1"/>
          <p:nvPr/>
        </p:nvSpPr>
        <p:spPr>
          <a:xfrm>
            <a:off x="2322318" y="4042538"/>
            <a:ext cx="1228041" cy="439929"/>
          </a:xfrm>
          <a:prstGeom prst="rect">
            <a:avLst/>
          </a:prstGeom>
          <a:solidFill>
            <a:srgbClr val="00AFEF"/>
          </a:solidFill>
          <a:ln w="19050">
            <a:solidFill>
              <a:srgbClr val="FFFFFF"/>
            </a:solidFill>
          </a:ln>
        </p:spPr>
        <p:txBody>
          <a:bodyPr vert="horz" wrap="square" lIns="0" tIns="0" rIns="0" bIns="0" rtlCol="0">
            <a:spAutoFit/>
          </a:bodyPr>
          <a:lstStyle/>
          <a:p>
            <a:pPr>
              <a:spcBef>
                <a:spcPts val="3"/>
              </a:spcBef>
            </a:pPr>
            <a:endParaRPr lang="en-US" sz="529" dirty="0">
              <a:latin typeface="Times New Roman"/>
              <a:cs typeface="Times New Roman"/>
            </a:endParaRPr>
          </a:p>
          <a:p>
            <a:pPr>
              <a:spcBef>
                <a:spcPts val="3"/>
              </a:spcBef>
            </a:pPr>
            <a:endParaRPr lang="en-US" sz="529" dirty="0">
              <a:latin typeface="Times New Roman"/>
              <a:cs typeface="Times New Roman"/>
            </a:endParaRPr>
          </a:p>
          <a:p>
            <a:pPr marL="80094"/>
            <a:r>
              <a:rPr sz="682" b="1" spc="12" dirty="0">
                <a:solidFill>
                  <a:srgbClr val="FFFFFF"/>
                </a:solidFill>
                <a:latin typeface="Calibri"/>
                <a:cs typeface="Calibri"/>
              </a:rPr>
              <a:t>Subcommittee </a:t>
            </a:r>
            <a:r>
              <a:rPr sz="682" b="1" spc="9" dirty="0">
                <a:solidFill>
                  <a:srgbClr val="FFFFFF"/>
                </a:solidFill>
                <a:latin typeface="Calibri"/>
                <a:cs typeface="Calibri"/>
              </a:rPr>
              <a:t>on</a:t>
            </a:r>
            <a:r>
              <a:rPr sz="682" b="1" spc="-27" dirty="0">
                <a:solidFill>
                  <a:srgbClr val="FFFFFF"/>
                </a:solidFill>
                <a:latin typeface="Calibri"/>
                <a:cs typeface="Calibri"/>
              </a:rPr>
              <a:t> </a:t>
            </a:r>
            <a:r>
              <a:rPr sz="682" b="1" spc="12" dirty="0">
                <a:solidFill>
                  <a:srgbClr val="FFFFFF"/>
                </a:solidFill>
                <a:latin typeface="Calibri"/>
                <a:cs typeface="Calibri"/>
              </a:rPr>
              <a:t>Geodesy</a:t>
            </a:r>
            <a:endParaRPr lang="en-US" sz="682" b="1" spc="12" dirty="0">
              <a:solidFill>
                <a:srgbClr val="FFFFFF"/>
              </a:solidFill>
              <a:latin typeface="Calibri"/>
              <a:cs typeface="Calibri"/>
            </a:endParaRPr>
          </a:p>
          <a:p>
            <a:pPr marL="169943"/>
            <a:endParaRPr lang="en-US" sz="559" dirty="0">
              <a:latin typeface="Calibri"/>
              <a:cs typeface="Calibri"/>
            </a:endParaRPr>
          </a:p>
          <a:p>
            <a:pPr marL="169943"/>
            <a:endParaRPr sz="559" dirty="0">
              <a:latin typeface="Calibri"/>
              <a:cs typeface="Calibri"/>
            </a:endParaRPr>
          </a:p>
        </p:txBody>
      </p:sp>
      <p:sp>
        <p:nvSpPr>
          <p:cNvPr id="72" name="object 72"/>
          <p:cNvSpPr txBox="1"/>
          <p:nvPr/>
        </p:nvSpPr>
        <p:spPr>
          <a:xfrm>
            <a:off x="2322317" y="5040235"/>
            <a:ext cx="1228042" cy="512309"/>
          </a:xfrm>
          <a:prstGeom prst="rect">
            <a:avLst/>
          </a:prstGeom>
          <a:solidFill>
            <a:srgbClr val="00AFEF"/>
          </a:solidFill>
          <a:ln w="19050">
            <a:solidFill>
              <a:srgbClr val="FFFFFF"/>
            </a:solidFill>
          </a:ln>
        </p:spPr>
        <p:txBody>
          <a:bodyPr vert="horz" wrap="square" lIns="0" tIns="3735" rIns="0" bIns="0" rtlCol="0">
            <a:spAutoFit/>
          </a:bodyPr>
          <a:lstStyle/>
          <a:p>
            <a:pPr>
              <a:spcBef>
                <a:spcPts val="29"/>
              </a:spcBef>
            </a:pPr>
            <a:endParaRPr sz="735" dirty="0">
              <a:latin typeface="Times New Roman"/>
              <a:cs typeface="Times New Roman"/>
            </a:endParaRPr>
          </a:p>
          <a:p>
            <a:pPr marL="54157" marR="47061" algn="ctr">
              <a:lnSpc>
                <a:spcPct val="106800"/>
              </a:lnSpc>
            </a:pPr>
            <a:r>
              <a:rPr sz="614" spc="12" dirty="0">
                <a:solidFill>
                  <a:srgbClr val="FFFFFF"/>
                </a:solidFill>
                <a:latin typeface="Calibri"/>
                <a:cs typeface="Calibri"/>
              </a:rPr>
              <a:t>Expert </a:t>
            </a:r>
            <a:r>
              <a:rPr sz="614" spc="9" dirty="0">
                <a:solidFill>
                  <a:srgbClr val="FFFFFF"/>
                </a:solidFill>
                <a:latin typeface="Calibri"/>
                <a:cs typeface="Calibri"/>
              </a:rPr>
              <a:t>Group on </a:t>
            </a:r>
            <a:r>
              <a:rPr sz="614" spc="15" dirty="0">
                <a:solidFill>
                  <a:srgbClr val="FFFFFF"/>
                </a:solidFill>
                <a:latin typeface="Calibri"/>
                <a:cs typeface="Calibri"/>
              </a:rPr>
              <a:t>the </a:t>
            </a:r>
            <a:r>
              <a:rPr sz="614" spc="12" dirty="0">
                <a:solidFill>
                  <a:srgbClr val="FFFFFF"/>
                </a:solidFill>
                <a:latin typeface="Calibri"/>
                <a:cs typeface="Calibri"/>
              </a:rPr>
              <a:t>Integration</a:t>
            </a:r>
            <a:r>
              <a:rPr sz="614" spc="-59" dirty="0">
                <a:solidFill>
                  <a:srgbClr val="FFFFFF"/>
                </a:solidFill>
                <a:latin typeface="Calibri"/>
                <a:cs typeface="Calibri"/>
              </a:rPr>
              <a:t> </a:t>
            </a:r>
            <a:r>
              <a:rPr sz="614" spc="6" dirty="0">
                <a:solidFill>
                  <a:srgbClr val="FFFFFF"/>
                </a:solidFill>
                <a:latin typeface="Calibri"/>
                <a:cs typeface="Calibri"/>
              </a:rPr>
              <a:t>of  Statistical </a:t>
            </a:r>
            <a:r>
              <a:rPr sz="614" spc="20" dirty="0">
                <a:solidFill>
                  <a:srgbClr val="FFFFFF"/>
                </a:solidFill>
                <a:latin typeface="Calibri"/>
                <a:cs typeface="Calibri"/>
              </a:rPr>
              <a:t>and </a:t>
            </a:r>
            <a:r>
              <a:rPr sz="614" spc="6" dirty="0">
                <a:solidFill>
                  <a:srgbClr val="FFFFFF"/>
                </a:solidFill>
                <a:latin typeface="Calibri"/>
                <a:cs typeface="Calibri"/>
              </a:rPr>
              <a:t>Geospatial  </a:t>
            </a:r>
            <a:r>
              <a:rPr sz="614" spc="12" dirty="0">
                <a:solidFill>
                  <a:srgbClr val="FFFFFF"/>
                </a:solidFill>
                <a:latin typeface="Calibri"/>
                <a:cs typeface="Calibri"/>
              </a:rPr>
              <a:t>Information</a:t>
            </a:r>
            <a:endParaRPr lang="en-US" sz="614" spc="12" dirty="0">
              <a:solidFill>
                <a:srgbClr val="FFFFFF"/>
              </a:solidFill>
              <a:latin typeface="Calibri"/>
              <a:cs typeface="Calibri"/>
            </a:endParaRPr>
          </a:p>
          <a:p>
            <a:pPr marL="54157" marR="47061" algn="ctr">
              <a:lnSpc>
                <a:spcPct val="106800"/>
              </a:lnSpc>
            </a:pPr>
            <a:endParaRPr sz="559" dirty="0">
              <a:latin typeface="Calibri"/>
              <a:cs typeface="Calibri"/>
            </a:endParaRPr>
          </a:p>
        </p:txBody>
      </p:sp>
      <p:sp>
        <p:nvSpPr>
          <p:cNvPr id="73" name="object 73"/>
          <p:cNvSpPr/>
          <p:nvPr/>
        </p:nvSpPr>
        <p:spPr>
          <a:xfrm>
            <a:off x="2322317" y="5564775"/>
            <a:ext cx="1228042" cy="415711"/>
          </a:xfrm>
          <a:prstGeom prst="rect">
            <a:avLst/>
          </a:prstGeom>
          <a:blipFill>
            <a:blip r:embed="rId18" cstate="print"/>
            <a:stretch>
              <a:fillRect/>
            </a:stretch>
          </a:blipFill>
        </p:spPr>
        <p:txBody>
          <a:bodyPr wrap="square" lIns="0" tIns="0" rIns="0" bIns="0" rtlCol="0"/>
          <a:lstStyle/>
          <a:p>
            <a:endParaRPr sz="1059"/>
          </a:p>
        </p:txBody>
      </p:sp>
      <p:sp>
        <p:nvSpPr>
          <p:cNvPr id="74" name="object 74"/>
          <p:cNvSpPr/>
          <p:nvPr/>
        </p:nvSpPr>
        <p:spPr>
          <a:xfrm>
            <a:off x="2322317" y="5564775"/>
            <a:ext cx="1228042" cy="386298"/>
          </a:xfrm>
          <a:custGeom>
            <a:avLst/>
            <a:gdLst/>
            <a:ahLst/>
            <a:cxnLst/>
            <a:rect l="l" t="t" r="r" b="b"/>
            <a:pathLst>
              <a:path w="1967864" h="859790">
                <a:moveTo>
                  <a:pt x="0" y="859790"/>
                </a:moveTo>
                <a:lnTo>
                  <a:pt x="1967864" y="859790"/>
                </a:lnTo>
                <a:lnTo>
                  <a:pt x="1967864" y="0"/>
                </a:lnTo>
                <a:lnTo>
                  <a:pt x="0" y="0"/>
                </a:lnTo>
                <a:lnTo>
                  <a:pt x="0" y="859790"/>
                </a:lnTo>
                <a:close/>
              </a:path>
            </a:pathLst>
          </a:custGeom>
          <a:ln w="19050">
            <a:solidFill>
              <a:srgbClr val="FFFFFF"/>
            </a:solidFill>
          </a:ln>
        </p:spPr>
        <p:txBody>
          <a:bodyPr wrap="square" lIns="0" tIns="0" rIns="0" bIns="0" rtlCol="0"/>
          <a:lstStyle/>
          <a:p>
            <a:endParaRPr sz="1059"/>
          </a:p>
        </p:txBody>
      </p:sp>
      <p:sp>
        <p:nvSpPr>
          <p:cNvPr id="75" name="object 75"/>
          <p:cNvSpPr txBox="1"/>
          <p:nvPr/>
        </p:nvSpPr>
        <p:spPr>
          <a:xfrm>
            <a:off x="2316715" y="5593530"/>
            <a:ext cx="1168773" cy="313404"/>
          </a:xfrm>
          <a:prstGeom prst="rect">
            <a:avLst/>
          </a:prstGeom>
        </p:spPr>
        <p:txBody>
          <a:bodyPr vert="horz" wrap="square" lIns="0" tIns="7097" rIns="0" bIns="0" rtlCol="0">
            <a:spAutoFit/>
          </a:bodyPr>
          <a:lstStyle/>
          <a:p>
            <a:pPr marL="81177" marR="73206" indent="-1083" algn="ctr">
              <a:lnSpc>
                <a:spcPct val="108300"/>
              </a:lnSpc>
              <a:spcBef>
                <a:spcPts val="56"/>
              </a:spcBef>
            </a:pPr>
            <a:r>
              <a:rPr sz="614" spc="12" dirty="0">
                <a:solidFill>
                  <a:srgbClr val="FFFFFF"/>
                </a:solidFill>
                <a:latin typeface="Calibri"/>
                <a:cs typeface="Calibri"/>
              </a:rPr>
              <a:t>Expert </a:t>
            </a:r>
            <a:r>
              <a:rPr sz="614" spc="9" dirty="0">
                <a:solidFill>
                  <a:srgbClr val="FFFFFF"/>
                </a:solidFill>
                <a:latin typeface="Calibri"/>
                <a:cs typeface="Calibri"/>
              </a:rPr>
              <a:t>Group on Land  Administration </a:t>
            </a:r>
            <a:r>
              <a:rPr sz="614" spc="3" dirty="0">
                <a:solidFill>
                  <a:srgbClr val="FFFFFF"/>
                </a:solidFill>
                <a:latin typeface="Calibri"/>
                <a:cs typeface="Calibri"/>
              </a:rPr>
              <a:t>and</a:t>
            </a:r>
            <a:r>
              <a:rPr sz="614" spc="18" dirty="0">
                <a:solidFill>
                  <a:srgbClr val="FFFFFF"/>
                </a:solidFill>
                <a:latin typeface="Calibri"/>
                <a:cs typeface="Calibri"/>
              </a:rPr>
              <a:t> </a:t>
            </a:r>
            <a:r>
              <a:rPr sz="614" spc="15" dirty="0">
                <a:solidFill>
                  <a:srgbClr val="FFFFFF"/>
                </a:solidFill>
                <a:latin typeface="Calibri"/>
                <a:cs typeface="Calibri"/>
              </a:rPr>
              <a:t>Management</a:t>
            </a:r>
            <a:endParaRPr sz="614" dirty="0">
              <a:latin typeface="Calibri"/>
              <a:cs typeface="Calibri"/>
            </a:endParaRPr>
          </a:p>
        </p:txBody>
      </p:sp>
      <p:sp>
        <p:nvSpPr>
          <p:cNvPr id="76" name="object 76"/>
          <p:cNvSpPr txBox="1"/>
          <p:nvPr/>
        </p:nvSpPr>
        <p:spPr>
          <a:xfrm>
            <a:off x="2322317" y="5997540"/>
            <a:ext cx="1228043" cy="477099"/>
          </a:xfrm>
          <a:prstGeom prst="rect">
            <a:avLst/>
          </a:prstGeom>
          <a:solidFill>
            <a:srgbClr val="00AFEF"/>
          </a:solidFill>
          <a:ln w="19050">
            <a:solidFill>
              <a:srgbClr val="FFFFFF"/>
            </a:solidFill>
          </a:ln>
        </p:spPr>
        <p:txBody>
          <a:bodyPr vert="horz" wrap="square" lIns="0" tIns="4109" rIns="0" bIns="0" rtlCol="0">
            <a:spAutoFit/>
          </a:bodyPr>
          <a:lstStyle/>
          <a:p>
            <a:pPr>
              <a:spcBef>
                <a:spcPts val="32"/>
              </a:spcBef>
            </a:pPr>
            <a:endParaRPr sz="441" dirty="0">
              <a:latin typeface="Times New Roman"/>
              <a:cs typeface="Times New Roman"/>
            </a:endParaRPr>
          </a:p>
          <a:p>
            <a:pPr marL="49302" marR="41832" indent="-2241" algn="ctr">
              <a:lnSpc>
                <a:spcPct val="105400"/>
              </a:lnSpc>
            </a:pPr>
            <a:r>
              <a:rPr sz="614" spc="9" dirty="0">
                <a:solidFill>
                  <a:srgbClr val="FFFFFF"/>
                </a:solidFill>
                <a:latin typeface="Calibri"/>
                <a:cs typeface="Calibri"/>
              </a:rPr>
              <a:t>Inter-Agency </a:t>
            </a:r>
            <a:r>
              <a:rPr sz="614" spc="20" dirty="0">
                <a:solidFill>
                  <a:srgbClr val="FFFFFF"/>
                </a:solidFill>
                <a:latin typeface="Calibri"/>
                <a:cs typeface="Calibri"/>
              </a:rPr>
              <a:t>and </a:t>
            </a:r>
            <a:r>
              <a:rPr sz="614" spc="6" dirty="0">
                <a:solidFill>
                  <a:srgbClr val="FFFFFF"/>
                </a:solidFill>
                <a:latin typeface="Calibri"/>
                <a:cs typeface="Calibri"/>
              </a:rPr>
              <a:t>Expert </a:t>
            </a:r>
            <a:r>
              <a:rPr sz="614" spc="9" dirty="0">
                <a:solidFill>
                  <a:srgbClr val="FFFFFF"/>
                </a:solidFill>
                <a:latin typeface="Calibri"/>
                <a:cs typeface="Calibri"/>
              </a:rPr>
              <a:t>Group on  Sustainable Goals Indicators (IAEG-  </a:t>
            </a:r>
            <a:r>
              <a:rPr sz="614" spc="12" dirty="0">
                <a:solidFill>
                  <a:srgbClr val="FFFFFF"/>
                </a:solidFill>
                <a:latin typeface="Calibri"/>
                <a:cs typeface="Calibri"/>
              </a:rPr>
              <a:t>SDGs) </a:t>
            </a:r>
            <a:r>
              <a:rPr sz="614" spc="6" dirty="0">
                <a:solidFill>
                  <a:srgbClr val="FFFFFF"/>
                </a:solidFill>
                <a:latin typeface="Calibri"/>
                <a:cs typeface="Calibri"/>
              </a:rPr>
              <a:t>– </a:t>
            </a:r>
            <a:r>
              <a:rPr sz="614" spc="12" dirty="0">
                <a:solidFill>
                  <a:srgbClr val="FFFFFF"/>
                </a:solidFill>
                <a:latin typeface="Calibri"/>
                <a:cs typeface="Calibri"/>
              </a:rPr>
              <a:t>Working </a:t>
            </a:r>
            <a:r>
              <a:rPr sz="614" spc="9" dirty="0">
                <a:solidFill>
                  <a:srgbClr val="FFFFFF"/>
                </a:solidFill>
                <a:latin typeface="Calibri"/>
                <a:cs typeface="Calibri"/>
              </a:rPr>
              <a:t>Group</a:t>
            </a:r>
            <a:r>
              <a:rPr sz="614" spc="-15" dirty="0">
                <a:solidFill>
                  <a:srgbClr val="FFFFFF"/>
                </a:solidFill>
                <a:latin typeface="Calibri"/>
                <a:cs typeface="Calibri"/>
              </a:rPr>
              <a:t> </a:t>
            </a:r>
            <a:r>
              <a:rPr sz="614" spc="9" dirty="0">
                <a:solidFill>
                  <a:srgbClr val="FFFFFF"/>
                </a:solidFill>
                <a:latin typeface="Calibri"/>
                <a:cs typeface="Calibri"/>
              </a:rPr>
              <a:t>on</a:t>
            </a:r>
            <a:endParaRPr sz="614" dirty="0">
              <a:latin typeface="Calibri"/>
              <a:cs typeface="Calibri"/>
            </a:endParaRPr>
          </a:p>
          <a:p>
            <a:pPr algn="ctr">
              <a:spcBef>
                <a:spcPts val="56"/>
              </a:spcBef>
            </a:pPr>
            <a:r>
              <a:rPr sz="614" spc="12" dirty="0">
                <a:solidFill>
                  <a:srgbClr val="FFFFFF"/>
                </a:solidFill>
                <a:latin typeface="Calibri"/>
                <a:cs typeface="Calibri"/>
              </a:rPr>
              <a:t>Geospatial</a:t>
            </a:r>
            <a:r>
              <a:rPr sz="614" spc="3" dirty="0">
                <a:solidFill>
                  <a:srgbClr val="FFFFFF"/>
                </a:solidFill>
                <a:latin typeface="Calibri"/>
                <a:cs typeface="Calibri"/>
              </a:rPr>
              <a:t> </a:t>
            </a:r>
            <a:r>
              <a:rPr sz="614" spc="6" dirty="0">
                <a:solidFill>
                  <a:srgbClr val="FFFFFF"/>
                </a:solidFill>
                <a:latin typeface="Calibri"/>
                <a:cs typeface="Calibri"/>
              </a:rPr>
              <a:t>Information</a:t>
            </a:r>
            <a:endParaRPr lang="en-US" sz="614" spc="6" dirty="0">
              <a:solidFill>
                <a:srgbClr val="FFFFFF"/>
              </a:solidFill>
              <a:latin typeface="Calibri"/>
              <a:cs typeface="Calibri"/>
            </a:endParaRPr>
          </a:p>
        </p:txBody>
      </p:sp>
      <p:sp>
        <p:nvSpPr>
          <p:cNvPr id="77" name="object 77"/>
          <p:cNvSpPr txBox="1"/>
          <p:nvPr/>
        </p:nvSpPr>
        <p:spPr>
          <a:xfrm>
            <a:off x="1025338" y="1878264"/>
            <a:ext cx="672353" cy="352917"/>
          </a:xfrm>
          <a:prstGeom prst="rect">
            <a:avLst/>
          </a:prstGeom>
          <a:solidFill>
            <a:srgbClr val="931A1B"/>
          </a:solidFill>
          <a:ln w="19050">
            <a:solidFill>
              <a:srgbClr val="FFFFFF"/>
            </a:solidFill>
          </a:ln>
        </p:spPr>
        <p:txBody>
          <a:bodyPr vert="horz" wrap="square" lIns="0" tIns="0" rIns="0" bIns="0" rtlCol="0">
            <a:spAutoFit/>
          </a:bodyPr>
          <a:lstStyle/>
          <a:p>
            <a:pPr>
              <a:lnSpc>
                <a:spcPct val="100000"/>
              </a:lnSpc>
            </a:pPr>
            <a:endParaRPr sz="529">
              <a:latin typeface="Times New Roman"/>
              <a:cs typeface="Times New Roman"/>
            </a:endParaRPr>
          </a:p>
          <a:p>
            <a:pPr>
              <a:spcBef>
                <a:spcPts val="18"/>
              </a:spcBef>
            </a:pPr>
            <a:endParaRPr sz="706">
              <a:latin typeface="Times New Roman"/>
              <a:cs typeface="Times New Roman"/>
            </a:endParaRPr>
          </a:p>
          <a:p>
            <a:pPr marL="30626" marR="25025" indent="100471"/>
            <a:r>
              <a:rPr sz="529" dirty="0">
                <a:solidFill>
                  <a:srgbClr val="FFFFFF"/>
                </a:solidFill>
                <a:latin typeface="Calibri"/>
                <a:cs typeface="Calibri"/>
              </a:rPr>
              <a:t>United Nations  </a:t>
            </a:r>
            <a:r>
              <a:rPr sz="529" spc="-3" dirty="0">
                <a:solidFill>
                  <a:srgbClr val="FFFFFF"/>
                </a:solidFill>
                <a:latin typeface="Calibri"/>
                <a:cs typeface="Calibri"/>
              </a:rPr>
              <a:t>Statistical</a:t>
            </a:r>
            <a:r>
              <a:rPr sz="529" spc="-18" dirty="0">
                <a:solidFill>
                  <a:srgbClr val="FFFFFF"/>
                </a:solidFill>
                <a:latin typeface="Calibri"/>
                <a:cs typeface="Calibri"/>
              </a:rPr>
              <a:t> </a:t>
            </a:r>
            <a:r>
              <a:rPr sz="529" spc="-3" dirty="0">
                <a:solidFill>
                  <a:srgbClr val="FFFFFF"/>
                </a:solidFill>
                <a:latin typeface="Calibri"/>
                <a:cs typeface="Calibri"/>
              </a:rPr>
              <a:t>Commission</a:t>
            </a:r>
            <a:endParaRPr sz="529">
              <a:latin typeface="Calibri"/>
              <a:cs typeface="Calibri"/>
            </a:endParaRPr>
          </a:p>
        </p:txBody>
      </p:sp>
      <p:sp>
        <p:nvSpPr>
          <p:cNvPr id="78" name="object 78"/>
          <p:cNvSpPr txBox="1"/>
          <p:nvPr/>
        </p:nvSpPr>
        <p:spPr>
          <a:xfrm>
            <a:off x="1025338" y="2561823"/>
            <a:ext cx="672353" cy="424513"/>
          </a:xfrm>
          <a:prstGeom prst="rect">
            <a:avLst/>
          </a:prstGeom>
          <a:solidFill>
            <a:srgbClr val="00AFEF"/>
          </a:solidFill>
          <a:ln w="19050">
            <a:solidFill>
              <a:srgbClr val="FFFFFF"/>
            </a:solidFill>
          </a:ln>
        </p:spPr>
        <p:txBody>
          <a:bodyPr vert="horz" wrap="square" lIns="0" tIns="17182" rIns="0" bIns="0" rtlCol="0">
            <a:spAutoFit/>
          </a:bodyPr>
          <a:lstStyle/>
          <a:p>
            <a:pPr marL="131099">
              <a:spcBef>
                <a:spcPts val="135"/>
              </a:spcBef>
            </a:pPr>
            <a:r>
              <a:rPr sz="529" dirty="0">
                <a:solidFill>
                  <a:srgbClr val="FFFFFF"/>
                </a:solidFill>
                <a:latin typeface="Calibri"/>
                <a:cs typeface="Calibri"/>
              </a:rPr>
              <a:t>United</a:t>
            </a:r>
            <a:r>
              <a:rPr sz="529" spc="-9" dirty="0">
                <a:solidFill>
                  <a:srgbClr val="FFFFFF"/>
                </a:solidFill>
                <a:latin typeface="Calibri"/>
                <a:cs typeface="Calibri"/>
              </a:rPr>
              <a:t> </a:t>
            </a:r>
            <a:r>
              <a:rPr sz="529" dirty="0">
                <a:solidFill>
                  <a:srgbClr val="FFFFFF"/>
                </a:solidFill>
                <a:latin typeface="Calibri"/>
                <a:cs typeface="Calibri"/>
              </a:rPr>
              <a:t>Nations</a:t>
            </a:r>
            <a:endParaRPr sz="529">
              <a:latin typeface="Calibri"/>
              <a:cs typeface="Calibri"/>
            </a:endParaRPr>
          </a:p>
          <a:p>
            <a:pPr marL="38844" marR="30254" algn="ctr">
              <a:spcBef>
                <a:spcPts val="3"/>
              </a:spcBef>
            </a:pPr>
            <a:r>
              <a:rPr sz="529" dirty="0">
                <a:solidFill>
                  <a:srgbClr val="FFFFFF"/>
                </a:solidFill>
                <a:latin typeface="Calibri"/>
                <a:cs typeface="Calibri"/>
              </a:rPr>
              <a:t>Committee </a:t>
            </a:r>
            <a:r>
              <a:rPr sz="529" spc="15" dirty="0">
                <a:solidFill>
                  <a:srgbClr val="FFFFFF"/>
                </a:solidFill>
                <a:latin typeface="Calibri"/>
                <a:cs typeface="Calibri"/>
              </a:rPr>
              <a:t>of</a:t>
            </a:r>
            <a:r>
              <a:rPr sz="529" spc="-85" dirty="0">
                <a:solidFill>
                  <a:srgbClr val="FFFFFF"/>
                </a:solidFill>
                <a:latin typeface="Calibri"/>
                <a:cs typeface="Calibri"/>
              </a:rPr>
              <a:t> </a:t>
            </a:r>
            <a:r>
              <a:rPr sz="529" dirty="0">
                <a:solidFill>
                  <a:srgbClr val="FFFFFF"/>
                </a:solidFill>
                <a:latin typeface="Calibri"/>
                <a:cs typeface="Calibri"/>
              </a:rPr>
              <a:t>Experts  </a:t>
            </a:r>
            <a:r>
              <a:rPr sz="529" spc="-9" dirty="0">
                <a:solidFill>
                  <a:srgbClr val="FFFFFF"/>
                </a:solidFill>
                <a:latin typeface="Calibri"/>
                <a:cs typeface="Calibri"/>
              </a:rPr>
              <a:t>on </a:t>
            </a:r>
            <a:r>
              <a:rPr sz="529" dirty="0">
                <a:solidFill>
                  <a:srgbClr val="FFFFFF"/>
                </a:solidFill>
                <a:latin typeface="Calibri"/>
                <a:cs typeface="Calibri"/>
              </a:rPr>
              <a:t>Global </a:t>
            </a:r>
            <a:r>
              <a:rPr sz="529" spc="-3" dirty="0">
                <a:solidFill>
                  <a:srgbClr val="FFFFFF"/>
                </a:solidFill>
                <a:latin typeface="Calibri"/>
                <a:cs typeface="Calibri"/>
              </a:rPr>
              <a:t>Geospatial  Information  </a:t>
            </a:r>
            <a:r>
              <a:rPr sz="529" dirty="0">
                <a:solidFill>
                  <a:srgbClr val="FFFFFF"/>
                </a:solidFill>
                <a:latin typeface="Calibri"/>
                <a:cs typeface="Calibri"/>
              </a:rPr>
              <a:t>Management</a:t>
            </a:r>
            <a:endParaRPr sz="529">
              <a:latin typeface="Calibri"/>
              <a:cs typeface="Calibri"/>
            </a:endParaRPr>
          </a:p>
        </p:txBody>
      </p:sp>
      <p:sp>
        <p:nvSpPr>
          <p:cNvPr id="79" name="object 79"/>
          <p:cNvSpPr/>
          <p:nvPr/>
        </p:nvSpPr>
        <p:spPr>
          <a:xfrm>
            <a:off x="5599804" y="4050663"/>
            <a:ext cx="1157567" cy="386603"/>
          </a:xfrm>
          <a:prstGeom prst="rect">
            <a:avLst/>
          </a:prstGeom>
          <a:blipFill>
            <a:blip r:embed="rId19" cstate="print"/>
            <a:stretch>
              <a:fillRect/>
            </a:stretch>
          </a:blipFill>
        </p:spPr>
        <p:txBody>
          <a:bodyPr wrap="square" lIns="0" tIns="0" rIns="0" bIns="0" rtlCol="0"/>
          <a:lstStyle/>
          <a:p>
            <a:endParaRPr sz="1059"/>
          </a:p>
        </p:txBody>
      </p:sp>
      <p:sp>
        <p:nvSpPr>
          <p:cNvPr id="80" name="object 80"/>
          <p:cNvSpPr/>
          <p:nvPr/>
        </p:nvSpPr>
        <p:spPr>
          <a:xfrm>
            <a:off x="5599804" y="4050663"/>
            <a:ext cx="1157567" cy="386603"/>
          </a:xfrm>
          <a:custGeom>
            <a:avLst/>
            <a:gdLst/>
            <a:ahLst/>
            <a:cxnLst/>
            <a:rect l="l" t="t" r="r" b="b"/>
            <a:pathLst>
              <a:path w="1967865" h="657225">
                <a:moveTo>
                  <a:pt x="0" y="657225"/>
                </a:moveTo>
                <a:lnTo>
                  <a:pt x="1967864" y="657225"/>
                </a:lnTo>
                <a:lnTo>
                  <a:pt x="1967864" y="0"/>
                </a:lnTo>
                <a:lnTo>
                  <a:pt x="0" y="0"/>
                </a:lnTo>
                <a:lnTo>
                  <a:pt x="0" y="657225"/>
                </a:lnTo>
                <a:close/>
              </a:path>
            </a:pathLst>
          </a:custGeom>
          <a:ln w="19050">
            <a:solidFill>
              <a:srgbClr val="FFFFFF"/>
            </a:solidFill>
          </a:ln>
        </p:spPr>
        <p:txBody>
          <a:bodyPr wrap="square" lIns="0" tIns="0" rIns="0" bIns="0" rtlCol="0"/>
          <a:lstStyle/>
          <a:p>
            <a:endParaRPr sz="1059"/>
          </a:p>
        </p:txBody>
      </p:sp>
      <p:sp>
        <p:nvSpPr>
          <p:cNvPr id="81" name="object 81"/>
          <p:cNvSpPr txBox="1"/>
          <p:nvPr/>
        </p:nvSpPr>
        <p:spPr>
          <a:xfrm>
            <a:off x="5594201" y="4189653"/>
            <a:ext cx="1168773" cy="103942"/>
          </a:xfrm>
          <a:prstGeom prst="rect">
            <a:avLst/>
          </a:prstGeom>
        </p:spPr>
        <p:txBody>
          <a:bodyPr vert="horz" wrap="square" lIns="0" tIns="9338" rIns="0" bIns="0" rtlCol="0">
            <a:spAutoFit/>
          </a:bodyPr>
          <a:lstStyle/>
          <a:p>
            <a:pPr marL="283860">
              <a:spcBef>
                <a:spcPts val="74"/>
              </a:spcBef>
            </a:pPr>
            <a:r>
              <a:rPr sz="614" spc="12" dirty="0">
                <a:solidFill>
                  <a:srgbClr val="FFFFFF"/>
                </a:solidFill>
                <a:latin typeface="Calibri"/>
                <a:cs typeface="Calibri"/>
              </a:rPr>
              <a:t>Geospatial</a:t>
            </a:r>
            <a:r>
              <a:rPr sz="614" spc="3" dirty="0">
                <a:solidFill>
                  <a:srgbClr val="FFFFFF"/>
                </a:solidFill>
                <a:latin typeface="Calibri"/>
                <a:cs typeface="Calibri"/>
              </a:rPr>
              <a:t> </a:t>
            </a:r>
            <a:r>
              <a:rPr sz="614" spc="6" dirty="0">
                <a:solidFill>
                  <a:srgbClr val="FFFFFF"/>
                </a:solidFill>
                <a:latin typeface="Calibri"/>
                <a:cs typeface="Calibri"/>
              </a:rPr>
              <a:t>Societies</a:t>
            </a:r>
            <a:endParaRPr sz="614" dirty="0">
              <a:latin typeface="Calibri"/>
              <a:cs typeface="Calibri"/>
            </a:endParaRPr>
          </a:p>
        </p:txBody>
      </p:sp>
      <p:sp>
        <p:nvSpPr>
          <p:cNvPr id="82" name="object 82"/>
          <p:cNvSpPr/>
          <p:nvPr/>
        </p:nvSpPr>
        <p:spPr>
          <a:xfrm>
            <a:off x="5599804" y="4510105"/>
            <a:ext cx="1157567" cy="386603"/>
          </a:xfrm>
          <a:prstGeom prst="rect">
            <a:avLst/>
          </a:prstGeom>
          <a:blipFill>
            <a:blip r:embed="rId19" cstate="print"/>
            <a:stretch>
              <a:fillRect/>
            </a:stretch>
          </a:blipFill>
        </p:spPr>
        <p:txBody>
          <a:bodyPr wrap="square" lIns="0" tIns="0" rIns="0" bIns="0" rtlCol="0"/>
          <a:lstStyle/>
          <a:p>
            <a:endParaRPr sz="1059"/>
          </a:p>
        </p:txBody>
      </p:sp>
      <p:sp>
        <p:nvSpPr>
          <p:cNvPr id="83" name="object 83"/>
          <p:cNvSpPr/>
          <p:nvPr/>
        </p:nvSpPr>
        <p:spPr>
          <a:xfrm>
            <a:off x="5599804" y="4510105"/>
            <a:ext cx="1157567" cy="386603"/>
          </a:xfrm>
          <a:custGeom>
            <a:avLst/>
            <a:gdLst/>
            <a:ahLst/>
            <a:cxnLst/>
            <a:rect l="l" t="t" r="r" b="b"/>
            <a:pathLst>
              <a:path w="1967865" h="657225">
                <a:moveTo>
                  <a:pt x="0" y="657225"/>
                </a:moveTo>
                <a:lnTo>
                  <a:pt x="1967864" y="657225"/>
                </a:lnTo>
                <a:lnTo>
                  <a:pt x="1967864" y="0"/>
                </a:lnTo>
                <a:lnTo>
                  <a:pt x="0" y="0"/>
                </a:lnTo>
                <a:lnTo>
                  <a:pt x="0" y="657225"/>
                </a:lnTo>
                <a:close/>
              </a:path>
            </a:pathLst>
          </a:custGeom>
          <a:ln w="19050">
            <a:solidFill>
              <a:srgbClr val="FFFFFF"/>
            </a:solidFill>
          </a:ln>
        </p:spPr>
        <p:txBody>
          <a:bodyPr wrap="square" lIns="0" tIns="0" rIns="0" bIns="0" rtlCol="0"/>
          <a:lstStyle/>
          <a:p>
            <a:endParaRPr sz="1059"/>
          </a:p>
        </p:txBody>
      </p:sp>
      <p:sp>
        <p:nvSpPr>
          <p:cNvPr id="84" name="object 84"/>
          <p:cNvSpPr txBox="1"/>
          <p:nvPr/>
        </p:nvSpPr>
        <p:spPr>
          <a:xfrm>
            <a:off x="5594201" y="4649804"/>
            <a:ext cx="1168773" cy="103942"/>
          </a:xfrm>
          <a:prstGeom prst="rect">
            <a:avLst/>
          </a:prstGeom>
        </p:spPr>
        <p:txBody>
          <a:bodyPr vert="horz" wrap="square" lIns="0" tIns="9338" rIns="0" bIns="0" rtlCol="0">
            <a:spAutoFit/>
          </a:bodyPr>
          <a:lstStyle/>
          <a:p>
            <a:pPr marL="299920">
              <a:spcBef>
                <a:spcPts val="74"/>
              </a:spcBef>
            </a:pPr>
            <a:r>
              <a:rPr sz="614" spc="12" dirty="0">
                <a:solidFill>
                  <a:srgbClr val="FFFFFF"/>
                </a:solidFill>
                <a:latin typeface="Calibri"/>
                <a:cs typeface="Calibri"/>
              </a:rPr>
              <a:t>Academic</a:t>
            </a:r>
            <a:r>
              <a:rPr sz="614" spc="20" dirty="0">
                <a:solidFill>
                  <a:srgbClr val="FFFFFF"/>
                </a:solidFill>
                <a:latin typeface="Calibri"/>
                <a:cs typeface="Calibri"/>
              </a:rPr>
              <a:t> </a:t>
            </a:r>
            <a:r>
              <a:rPr sz="614" spc="12" dirty="0">
                <a:solidFill>
                  <a:srgbClr val="FFFFFF"/>
                </a:solidFill>
                <a:latin typeface="Calibri"/>
                <a:cs typeface="Calibri"/>
              </a:rPr>
              <a:t>Network</a:t>
            </a:r>
            <a:endParaRPr sz="614" dirty="0">
              <a:latin typeface="Calibri"/>
              <a:cs typeface="Calibri"/>
            </a:endParaRPr>
          </a:p>
        </p:txBody>
      </p:sp>
      <p:sp>
        <p:nvSpPr>
          <p:cNvPr id="85" name="object 85"/>
          <p:cNvSpPr/>
          <p:nvPr/>
        </p:nvSpPr>
        <p:spPr>
          <a:xfrm>
            <a:off x="5603464" y="5429061"/>
            <a:ext cx="1157567" cy="336177"/>
          </a:xfrm>
          <a:prstGeom prst="rect">
            <a:avLst/>
          </a:prstGeom>
          <a:blipFill>
            <a:blip r:embed="rId20" cstate="print"/>
            <a:stretch>
              <a:fillRect/>
            </a:stretch>
          </a:blipFill>
        </p:spPr>
        <p:txBody>
          <a:bodyPr wrap="square" lIns="0" tIns="0" rIns="0" bIns="0" rtlCol="0"/>
          <a:lstStyle/>
          <a:p>
            <a:endParaRPr sz="1059"/>
          </a:p>
        </p:txBody>
      </p:sp>
      <p:sp>
        <p:nvSpPr>
          <p:cNvPr id="86" name="object 86"/>
          <p:cNvSpPr/>
          <p:nvPr/>
        </p:nvSpPr>
        <p:spPr>
          <a:xfrm>
            <a:off x="5603464" y="5429061"/>
            <a:ext cx="1157567" cy="336177"/>
          </a:xfrm>
          <a:custGeom>
            <a:avLst/>
            <a:gdLst/>
            <a:ahLst/>
            <a:cxnLst/>
            <a:rect l="l" t="t" r="r" b="b"/>
            <a:pathLst>
              <a:path w="1967865" h="571500">
                <a:moveTo>
                  <a:pt x="0" y="571500"/>
                </a:moveTo>
                <a:lnTo>
                  <a:pt x="1967864" y="571500"/>
                </a:lnTo>
                <a:lnTo>
                  <a:pt x="1967864" y="0"/>
                </a:lnTo>
                <a:lnTo>
                  <a:pt x="0" y="0"/>
                </a:lnTo>
                <a:lnTo>
                  <a:pt x="0" y="571500"/>
                </a:lnTo>
                <a:close/>
              </a:path>
            </a:pathLst>
          </a:custGeom>
          <a:ln w="19050">
            <a:solidFill>
              <a:srgbClr val="FFFFFF"/>
            </a:solidFill>
          </a:ln>
        </p:spPr>
        <p:txBody>
          <a:bodyPr wrap="square" lIns="0" tIns="0" rIns="0" bIns="0" rtlCol="0"/>
          <a:lstStyle/>
          <a:p>
            <a:endParaRPr sz="1059"/>
          </a:p>
        </p:txBody>
      </p:sp>
      <p:sp>
        <p:nvSpPr>
          <p:cNvPr id="87" name="object 87"/>
          <p:cNvSpPr txBox="1"/>
          <p:nvPr/>
        </p:nvSpPr>
        <p:spPr>
          <a:xfrm>
            <a:off x="5597861" y="5491952"/>
            <a:ext cx="1168773" cy="216183"/>
          </a:xfrm>
          <a:prstGeom prst="rect">
            <a:avLst/>
          </a:prstGeom>
        </p:spPr>
        <p:txBody>
          <a:bodyPr vert="horz" wrap="square" lIns="0" tIns="14194" rIns="0" bIns="0" rtlCol="0">
            <a:spAutoFit/>
          </a:bodyPr>
          <a:lstStyle/>
          <a:p>
            <a:pPr marL="281619">
              <a:spcBef>
                <a:spcPts val="112"/>
              </a:spcBef>
            </a:pPr>
            <a:r>
              <a:rPr sz="614" spc="24" dirty="0">
                <a:solidFill>
                  <a:srgbClr val="FFFFFF"/>
                </a:solidFill>
                <a:latin typeface="Calibri"/>
                <a:cs typeface="Calibri"/>
              </a:rPr>
              <a:t>UN </a:t>
            </a:r>
            <a:r>
              <a:rPr sz="614" spc="15" dirty="0">
                <a:solidFill>
                  <a:srgbClr val="FFFFFF"/>
                </a:solidFill>
                <a:latin typeface="Calibri"/>
                <a:cs typeface="Calibri"/>
              </a:rPr>
              <a:t>System</a:t>
            </a:r>
            <a:r>
              <a:rPr sz="614" spc="-59" dirty="0">
                <a:solidFill>
                  <a:srgbClr val="FFFFFF"/>
                </a:solidFill>
                <a:latin typeface="Calibri"/>
                <a:cs typeface="Calibri"/>
              </a:rPr>
              <a:t> </a:t>
            </a:r>
            <a:r>
              <a:rPr sz="614" spc="12" dirty="0">
                <a:solidFill>
                  <a:srgbClr val="FFFFFF"/>
                </a:solidFill>
                <a:latin typeface="Calibri"/>
                <a:cs typeface="Calibri"/>
              </a:rPr>
              <a:t>Network</a:t>
            </a:r>
            <a:endParaRPr sz="614" dirty="0">
              <a:latin typeface="Calibri"/>
              <a:cs typeface="Calibri"/>
            </a:endParaRPr>
          </a:p>
          <a:p>
            <a:pPr marL="314113">
              <a:spcBef>
                <a:spcPts val="56"/>
              </a:spcBef>
            </a:pPr>
            <a:r>
              <a:rPr sz="614" spc="12" dirty="0">
                <a:solidFill>
                  <a:srgbClr val="FFFFFF"/>
                </a:solidFill>
                <a:latin typeface="Calibri"/>
                <a:cs typeface="Calibri"/>
              </a:rPr>
              <a:t>(under</a:t>
            </a:r>
            <a:r>
              <a:rPr sz="614" spc="-20" dirty="0">
                <a:solidFill>
                  <a:srgbClr val="FFFFFF"/>
                </a:solidFill>
                <a:latin typeface="Calibri"/>
                <a:cs typeface="Calibri"/>
              </a:rPr>
              <a:t> </a:t>
            </a:r>
            <a:r>
              <a:rPr sz="614" spc="12" dirty="0">
                <a:solidFill>
                  <a:srgbClr val="FFFFFF"/>
                </a:solidFill>
                <a:latin typeface="Calibri"/>
                <a:cs typeface="Calibri"/>
              </a:rPr>
              <a:t>formation</a:t>
            </a:r>
            <a:r>
              <a:rPr sz="559" spc="12" dirty="0">
                <a:solidFill>
                  <a:srgbClr val="FFFFFF"/>
                </a:solidFill>
                <a:latin typeface="Calibri"/>
                <a:cs typeface="Calibri"/>
              </a:rPr>
              <a:t>)</a:t>
            </a:r>
            <a:endParaRPr sz="559" dirty="0">
              <a:latin typeface="Calibri"/>
              <a:cs typeface="Calibri"/>
            </a:endParaRPr>
          </a:p>
        </p:txBody>
      </p:sp>
      <p:sp>
        <p:nvSpPr>
          <p:cNvPr id="88" name="object 88"/>
          <p:cNvSpPr/>
          <p:nvPr/>
        </p:nvSpPr>
        <p:spPr>
          <a:xfrm>
            <a:off x="5599804" y="4969621"/>
            <a:ext cx="1157567" cy="386603"/>
          </a:xfrm>
          <a:prstGeom prst="rect">
            <a:avLst/>
          </a:prstGeom>
          <a:blipFill>
            <a:blip r:embed="rId19" cstate="print"/>
            <a:stretch>
              <a:fillRect/>
            </a:stretch>
          </a:blipFill>
        </p:spPr>
        <p:txBody>
          <a:bodyPr wrap="square" lIns="0" tIns="0" rIns="0" bIns="0" rtlCol="0"/>
          <a:lstStyle/>
          <a:p>
            <a:endParaRPr sz="1059"/>
          </a:p>
        </p:txBody>
      </p:sp>
      <p:sp>
        <p:nvSpPr>
          <p:cNvPr id="89" name="object 89"/>
          <p:cNvSpPr/>
          <p:nvPr/>
        </p:nvSpPr>
        <p:spPr>
          <a:xfrm>
            <a:off x="5599804" y="4969621"/>
            <a:ext cx="1157567" cy="386603"/>
          </a:xfrm>
          <a:custGeom>
            <a:avLst/>
            <a:gdLst/>
            <a:ahLst/>
            <a:cxnLst/>
            <a:rect l="l" t="t" r="r" b="b"/>
            <a:pathLst>
              <a:path w="1967865" h="657225">
                <a:moveTo>
                  <a:pt x="0" y="657225"/>
                </a:moveTo>
                <a:lnTo>
                  <a:pt x="1967864" y="657225"/>
                </a:lnTo>
                <a:lnTo>
                  <a:pt x="1967864" y="0"/>
                </a:lnTo>
                <a:lnTo>
                  <a:pt x="0" y="0"/>
                </a:lnTo>
                <a:lnTo>
                  <a:pt x="0" y="657225"/>
                </a:lnTo>
                <a:close/>
              </a:path>
            </a:pathLst>
          </a:custGeom>
          <a:ln w="19050">
            <a:solidFill>
              <a:srgbClr val="FFFFFF"/>
            </a:solidFill>
          </a:ln>
        </p:spPr>
        <p:txBody>
          <a:bodyPr wrap="square" lIns="0" tIns="0" rIns="0" bIns="0" rtlCol="0"/>
          <a:lstStyle/>
          <a:p>
            <a:endParaRPr sz="1059"/>
          </a:p>
        </p:txBody>
      </p:sp>
      <p:sp>
        <p:nvSpPr>
          <p:cNvPr id="90" name="object 90"/>
          <p:cNvSpPr txBox="1"/>
          <p:nvPr/>
        </p:nvSpPr>
        <p:spPr>
          <a:xfrm>
            <a:off x="5594201" y="5109506"/>
            <a:ext cx="1168773" cy="103942"/>
          </a:xfrm>
          <a:prstGeom prst="rect">
            <a:avLst/>
          </a:prstGeom>
        </p:spPr>
        <p:txBody>
          <a:bodyPr vert="horz" wrap="square" lIns="0" tIns="9338" rIns="0" bIns="0" rtlCol="0">
            <a:spAutoFit/>
          </a:bodyPr>
          <a:lstStyle/>
          <a:p>
            <a:pPr marL="235678">
              <a:spcBef>
                <a:spcPts val="74"/>
              </a:spcBef>
            </a:pPr>
            <a:r>
              <a:rPr sz="614" spc="6" dirty="0">
                <a:solidFill>
                  <a:srgbClr val="FFFFFF"/>
                </a:solidFill>
                <a:latin typeface="Calibri"/>
                <a:cs typeface="Calibri"/>
              </a:rPr>
              <a:t>Private </a:t>
            </a:r>
            <a:r>
              <a:rPr sz="614" spc="9" dirty="0">
                <a:solidFill>
                  <a:srgbClr val="FFFFFF"/>
                </a:solidFill>
                <a:latin typeface="Calibri"/>
                <a:cs typeface="Calibri"/>
              </a:rPr>
              <a:t>Sector</a:t>
            </a:r>
            <a:r>
              <a:rPr sz="614" spc="38" dirty="0">
                <a:solidFill>
                  <a:srgbClr val="FFFFFF"/>
                </a:solidFill>
                <a:latin typeface="Calibri"/>
                <a:cs typeface="Calibri"/>
              </a:rPr>
              <a:t> </a:t>
            </a:r>
            <a:r>
              <a:rPr sz="614" spc="12" dirty="0">
                <a:solidFill>
                  <a:srgbClr val="FFFFFF"/>
                </a:solidFill>
                <a:latin typeface="Calibri"/>
                <a:cs typeface="Calibri"/>
              </a:rPr>
              <a:t>Network</a:t>
            </a:r>
            <a:endParaRPr sz="614" dirty="0">
              <a:latin typeface="Calibri"/>
              <a:cs typeface="Calibri"/>
            </a:endParaRPr>
          </a:p>
        </p:txBody>
      </p:sp>
      <p:sp>
        <p:nvSpPr>
          <p:cNvPr id="91" name="object 91"/>
          <p:cNvSpPr txBox="1"/>
          <p:nvPr/>
        </p:nvSpPr>
        <p:spPr>
          <a:xfrm>
            <a:off x="5603464" y="6247142"/>
            <a:ext cx="1157567" cy="272722"/>
          </a:xfrm>
          <a:prstGeom prst="rect">
            <a:avLst/>
          </a:prstGeom>
          <a:solidFill>
            <a:srgbClr val="6A9E1F"/>
          </a:solidFill>
          <a:ln w="19050">
            <a:solidFill>
              <a:srgbClr val="FFFFFF"/>
            </a:solidFill>
          </a:ln>
        </p:spPr>
        <p:txBody>
          <a:bodyPr vert="horz" wrap="square" lIns="0" tIns="2241" rIns="0" bIns="0" rtlCol="0">
            <a:spAutoFit/>
          </a:bodyPr>
          <a:lstStyle/>
          <a:p>
            <a:pPr>
              <a:spcBef>
                <a:spcPts val="18"/>
              </a:spcBef>
            </a:pPr>
            <a:endParaRPr sz="529" dirty="0">
              <a:latin typeface="Times New Roman"/>
              <a:cs typeface="Times New Roman"/>
            </a:endParaRPr>
          </a:p>
          <a:p>
            <a:pPr marL="10458" algn="ctr"/>
            <a:r>
              <a:rPr sz="614" spc="6" dirty="0">
                <a:solidFill>
                  <a:srgbClr val="FFFFFF"/>
                </a:solidFill>
                <a:latin typeface="Franklin Gothic Book"/>
                <a:cs typeface="Franklin Gothic Book"/>
              </a:rPr>
              <a:t>Joint </a:t>
            </a:r>
            <a:r>
              <a:rPr sz="614" spc="12" dirty="0">
                <a:solidFill>
                  <a:srgbClr val="FFFFFF"/>
                </a:solidFill>
                <a:latin typeface="Franklin Gothic Book"/>
                <a:cs typeface="Franklin Gothic Book"/>
              </a:rPr>
              <a:t>Group on</a:t>
            </a:r>
            <a:r>
              <a:rPr sz="614" spc="41" dirty="0">
                <a:solidFill>
                  <a:srgbClr val="FFFFFF"/>
                </a:solidFill>
                <a:latin typeface="Franklin Gothic Book"/>
                <a:cs typeface="Franklin Gothic Book"/>
              </a:rPr>
              <a:t> </a:t>
            </a:r>
            <a:r>
              <a:rPr sz="614" spc="12" dirty="0">
                <a:solidFill>
                  <a:srgbClr val="FFFFFF"/>
                </a:solidFill>
                <a:latin typeface="Franklin Gothic Book"/>
                <a:cs typeface="Franklin Gothic Book"/>
              </a:rPr>
              <a:t>Standards</a:t>
            </a:r>
            <a:endParaRPr sz="614" dirty="0">
              <a:latin typeface="Franklin Gothic Book"/>
              <a:cs typeface="Franklin Gothic Book"/>
            </a:endParaRPr>
          </a:p>
          <a:p>
            <a:pPr marL="6723" algn="ctr">
              <a:spcBef>
                <a:spcPts val="35"/>
              </a:spcBef>
            </a:pPr>
            <a:r>
              <a:rPr sz="614" i="1" spc="9" dirty="0">
                <a:solidFill>
                  <a:srgbClr val="FFFFFF"/>
                </a:solidFill>
                <a:latin typeface="Franklin Gothic Book"/>
                <a:cs typeface="Franklin Gothic Book"/>
              </a:rPr>
              <a:t>(IHO, ISO,</a:t>
            </a:r>
            <a:r>
              <a:rPr sz="614" i="1" spc="3" dirty="0">
                <a:solidFill>
                  <a:srgbClr val="FFFFFF"/>
                </a:solidFill>
                <a:latin typeface="Franklin Gothic Book"/>
                <a:cs typeface="Franklin Gothic Book"/>
              </a:rPr>
              <a:t> </a:t>
            </a:r>
            <a:r>
              <a:rPr sz="614" i="1" spc="12" dirty="0">
                <a:solidFill>
                  <a:srgbClr val="FFFFFF"/>
                </a:solidFill>
                <a:latin typeface="Franklin Gothic Book"/>
                <a:cs typeface="Franklin Gothic Book"/>
              </a:rPr>
              <a:t>OGC)</a:t>
            </a:r>
            <a:endParaRPr sz="614" dirty="0">
              <a:latin typeface="Franklin Gothic Book"/>
              <a:cs typeface="Franklin Gothic Book"/>
            </a:endParaRPr>
          </a:p>
        </p:txBody>
      </p:sp>
      <p:sp>
        <p:nvSpPr>
          <p:cNvPr id="92" name="object 92"/>
          <p:cNvSpPr txBox="1"/>
          <p:nvPr/>
        </p:nvSpPr>
        <p:spPr>
          <a:xfrm>
            <a:off x="1025338" y="3155697"/>
            <a:ext cx="672353" cy="461793"/>
          </a:xfrm>
          <a:prstGeom prst="rect">
            <a:avLst/>
          </a:prstGeom>
          <a:solidFill>
            <a:srgbClr val="00AFEF"/>
          </a:solidFill>
          <a:ln w="19050">
            <a:solidFill>
              <a:srgbClr val="FFFFFF"/>
            </a:solidFill>
          </a:ln>
        </p:spPr>
        <p:txBody>
          <a:bodyPr vert="horz" wrap="square" lIns="0" tIns="0" rIns="0" bIns="0" rtlCol="0">
            <a:spAutoFit/>
          </a:bodyPr>
          <a:lstStyle/>
          <a:p>
            <a:pPr>
              <a:lnSpc>
                <a:spcPct val="100000"/>
              </a:lnSpc>
            </a:pPr>
            <a:endParaRPr sz="529">
              <a:latin typeface="Times New Roman"/>
              <a:cs typeface="Times New Roman"/>
            </a:endParaRPr>
          </a:p>
          <a:p>
            <a:pPr marL="37350" marR="35109" algn="ctr">
              <a:lnSpc>
                <a:spcPct val="101000"/>
              </a:lnSpc>
              <a:spcBef>
                <a:spcPts val="406"/>
              </a:spcBef>
            </a:pPr>
            <a:r>
              <a:rPr sz="529" dirty="0">
                <a:solidFill>
                  <a:srgbClr val="FFFFFF"/>
                </a:solidFill>
                <a:latin typeface="Calibri"/>
                <a:cs typeface="Calibri"/>
              </a:rPr>
              <a:t>United </a:t>
            </a:r>
            <a:r>
              <a:rPr sz="529" spc="-3" dirty="0">
                <a:solidFill>
                  <a:srgbClr val="FFFFFF"/>
                </a:solidFill>
                <a:latin typeface="Calibri"/>
                <a:cs typeface="Calibri"/>
              </a:rPr>
              <a:t>Nations</a:t>
            </a:r>
            <a:r>
              <a:rPr sz="529" spc="-50" dirty="0">
                <a:solidFill>
                  <a:srgbClr val="FFFFFF"/>
                </a:solidFill>
                <a:latin typeface="Calibri"/>
                <a:cs typeface="Calibri"/>
              </a:rPr>
              <a:t> </a:t>
            </a:r>
            <a:r>
              <a:rPr sz="529" spc="-6" dirty="0">
                <a:solidFill>
                  <a:srgbClr val="FFFFFF"/>
                </a:solidFill>
                <a:latin typeface="Calibri"/>
                <a:cs typeface="Calibri"/>
              </a:rPr>
              <a:t>Group  </a:t>
            </a:r>
            <a:r>
              <a:rPr sz="529" spc="-9" dirty="0">
                <a:solidFill>
                  <a:srgbClr val="FFFFFF"/>
                </a:solidFill>
                <a:latin typeface="Calibri"/>
                <a:cs typeface="Calibri"/>
              </a:rPr>
              <a:t>of </a:t>
            </a:r>
            <a:r>
              <a:rPr sz="529" spc="-6" dirty="0">
                <a:solidFill>
                  <a:srgbClr val="FFFFFF"/>
                </a:solidFill>
                <a:latin typeface="Calibri"/>
                <a:cs typeface="Calibri"/>
              </a:rPr>
              <a:t>Experts </a:t>
            </a:r>
            <a:r>
              <a:rPr sz="529" spc="-9" dirty="0">
                <a:solidFill>
                  <a:srgbClr val="FFFFFF"/>
                </a:solidFill>
                <a:latin typeface="Calibri"/>
                <a:cs typeface="Calibri"/>
              </a:rPr>
              <a:t>on  </a:t>
            </a:r>
            <a:r>
              <a:rPr sz="529" dirty="0">
                <a:solidFill>
                  <a:srgbClr val="FFFFFF"/>
                </a:solidFill>
                <a:latin typeface="Calibri"/>
                <a:cs typeface="Calibri"/>
              </a:rPr>
              <a:t>Geographical </a:t>
            </a:r>
            <a:r>
              <a:rPr sz="529" spc="-3" dirty="0">
                <a:solidFill>
                  <a:srgbClr val="FFFFFF"/>
                </a:solidFill>
                <a:latin typeface="Calibri"/>
                <a:cs typeface="Calibri"/>
              </a:rPr>
              <a:t>Names  (UN-GEGN)</a:t>
            </a:r>
            <a:endParaRPr sz="529">
              <a:latin typeface="Calibri"/>
              <a:cs typeface="Calibri"/>
            </a:endParaRPr>
          </a:p>
        </p:txBody>
      </p:sp>
      <p:sp>
        <p:nvSpPr>
          <p:cNvPr id="93" name="object 93"/>
          <p:cNvSpPr/>
          <p:nvPr/>
        </p:nvSpPr>
        <p:spPr>
          <a:xfrm>
            <a:off x="1697691" y="2762034"/>
            <a:ext cx="375024" cy="23906"/>
          </a:xfrm>
          <a:custGeom>
            <a:avLst/>
            <a:gdLst/>
            <a:ahLst/>
            <a:cxnLst/>
            <a:rect l="l" t="t" r="r" b="b"/>
            <a:pathLst>
              <a:path w="637539" h="40639">
                <a:moveTo>
                  <a:pt x="0" y="40640"/>
                </a:moveTo>
                <a:lnTo>
                  <a:pt x="85725" y="40640"/>
                </a:lnTo>
                <a:lnTo>
                  <a:pt x="85725" y="38100"/>
                </a:lnTo>
                <a:lnTo>
                  <a:pt x="333375" y="38100"/>
                </a:lnTo>
                <a:lnTo>
                  <a:pt x="336363" y="23252"/>
                </a:lnTo>
                <a:lnTo>
                  <a:pt x="344519" y="11144"/>
                </a:lnTo>
                <a:lnTo>
                  <a:pt x="356627" y="2988"/>
                </a:lnTo>
                <a:lnTo>
                  <a:pt x="371475" y="0"/>
                </a:lnTo>
                <a:lnTo>
                  <a:pt x="386322" y="2988"/>
                </a:lnTo>
                <a:lnTo>
                  <a:pt x="398430" y="11144"/>
                </a:lnTo>
                <a:lnTo>
                  <a:pt x="406586" y="23252"/>
                </a:lnTo>
                <a:lnTo>
                  <a:pt x="409575" y="38100"/>
                </a:lnTo>
                <a:lnTo>
                  <a:pt x="504825" y="38100"/>
                </a:lnTo>
                <a:lnTo>
                  <a:pt x="507813" y="23252"/>
                </a:lnTo>
                <a:lnTo>
                  <a:pt x="515969" y="11144"/>
                </a:lnTo>
                <a:lnTo>
                  <a:pt x="528077" y="2988"/>
                </a:lnTo>
                <a:lnTo>
                  <a:pt x="542925" y="0"/>
                </a:lnTo>
                <a:lnTo>
                  <a:pt x="557772" y="2988"/>
                </a:lnTo>
                <a:lnTo>
                  <a:pt x="569880" y="11144"/>
                </a:lnTo>
                <a:lnTo>
                  <a:pt x="578036" y="23252"/>
                </a:lnTo>
                <a:lnTo>
                  <a:pt x="581025" y="38100"/>
                </a:lnTo>
                <a:lnTo>
                  <a:pt x="637032" y="38100"/>
                </a:lnTo>
              </a:path>
            </a:pathLst>
          </a:custGeom>
          <a:ln w="19050">
            <a:solidFill>
              <a:srgbClr val="829451"/>
            </a:solidFill>
          </a:ln>
        </p:spPr>
        <p:txBody>
          <a:bodyPr wrap="square" lIns="0" tIns="0" rIns="0" bIns="0" rtlCol="0"/>
          <a:lstStyle/>
          <a:p>
            <a:endParaRPr sz="1059"/>
          </a:p>
        </p:txBody>
      </p:sp>
      <p:sp>
        <p:nvSpPr>
          <p:cNvPr id="94" name="object 94"/>
          <p:cNvSpPr/>
          <p:nvPr/>
        </p:nvSpPr>
        <p:spPr>
          <a:xfrm>
            <a:off x="2064947" y="2875180"/>
            <a:ext cx="60138" cy="60138"/>
          </a:xfrm>
          <a:custGeom>
            <a:avLst/>
            <a:gdLst/>
            <a:ahLst/>
            <a:cxnLst/>
            <a:rect l="l" t="t" r="r" b="b"/>
            <a:pathLst>
              <a:path w="102235" h="102235">
                <a:moveTo>
                  <a:pt x="0" y="0"/>
                </a:moveTo>
                <a:lnTo>
                  <a:pt x="0" y="102107"/>
                </a:lnTo>
                <a:lnTo>
                  <a:pt x="102107" y="51053"/>
                </a:lnTo>
                <a:lnTo>
                  <a:pt x="0" y="0"/>
                </a:lnTo>
                <a:close/>
              </a:path>
            </a:pathLst>
          </a:custGeom>
          <a:solidFill>
            <a:srgbClr val="829451"/>
          </a:solidFill>
        </p:spPr>
        <p:txBody>
          <a:bodyPr wrap="square" lIns="0" tIns="0" rIns="0" bIns="0" rtlCol="0"/>
          <a:lstStyle/>
          <a:p>
            <a:endParaRPr sz="1059"/>
          </a:p>
        </p:txBody>
      </p:sp>
      <p:sp>
        <p:nvSpPr>
          <p:cNvPr id="95" name="object 95"/>
          <p:cNvSpPr/>
          <p:nvPr/>
        </p:nvSpPr>
        <p:spPr>
          <a:xfrm>
            <a:off x="1743711" y="2147205"/>
            <a:ext cx="613335" cy="2779059"/>
          </a:xfrm>
          <a:custGeom>
            <a:avLst/>
            <a:gdLst/>
            <a:ahLst/>
            <a:cxnLst/>
            <a:rect l="l" t="t" r="r" b="b"/>
            <a:pathLst>
              <a:path w="1042670" h="4724400">
                <a:moveTo>
                  <a:pt x="1042289" y="4724018"/>
                </a:moveTo>
                <a:lnTo>
                  <a:pt x="464693" y="4724018"/>
                </a:lnTo>
                <a:lnTo>
                  <a:pt x="464693" y="0"/>
                </a:lnTo>
                <a:lnTo>
                  <a:pt x="0" y="0"/>
                </a:lnTo>
              </a:path>
            </a:pathLst>
          </a:custGeom>
          <a:ln w="12699">
            <a:solidFill>
              <a:srgbClr val="829451"/>
            </a:solidFill>
            <a:prstDash val="lgDash"/>
          </a:ln>
        </p:spPr>
        <p:txBody>
          <a:bodyPr wrap="square" lIns="0" tIns="0" rIns="0" bIns="0" rtlCol="0"/>
          <a:lstStyle/>
          <a:p>
            <a:endParaRPr sz="1059"/>
          </a:p>
        </p:txBody>
      </p:sp>
      <p:sp>
        <p:nvSpPr>
          <p:cNvPr id="96" name="object 96"/>
          <p:cNvSpPr/>
          <p:nvPr/>
        </p:nvSpPr>
        <p:spPr>
          <a:xfrm>
            <a:off x="1697692" y="2120909"/>
            <a:ext cx="52668" cy="52668"/>
          </a:xfrm>
          <a:custGeom>
            <a:avLst/>
            <a:gdLst/>
            <a:ahLst/>
            <a:cxnLst/>
            <a:rect l="l" t="t" r="r" b="b"/>
            <a:pathLst>
              <a:path w="89535" h="89535">
                <a:moveTo>
                  <a:pt x="89407" y="0"/>
                </a:moveTo>
                <a:lnTo>
                  <a:pt x="0" y="44704"/>
                </a:lnTo>
                <a:lnTo>
                  <a:pt x="89407" y="89408"/>
                </a:lnTo>
                <a:lnTo>
                  <a:pt x="89407" y="0"/>
                </a:lnTo>
                <a:close/>
              </a:path>
            </a:pathLst>
          </a:custGeom>
          <a:solidFill>
            <a:srgbClr val="829451"/>
          </a:solidFill>
        </p:spPr>
        <p:txBody>
          <a:bodyPr wrap="square" lIns="0" tIns="0" rIns="0" bIns="0" rtlCol="0"/>
          <a:lstStyle/>
          <a:p>
            <a:endParaRPr sz="1059"/>
          </a:p>
        </p:txBody>
      </p:sp>
      <p:sp>
        <p:nvSpPr>
          <p:cNvPr id="97" name="object 97"/>
          <p:cNvSpPr/>
          <p:nvPr/>
        </p:nvSpPr>
        <p:spPr>
          <a:xfrm>
            <a:off x="6843358" y="3213631"/>
            <a:ext cx="472888" cy="596153"/>
          </a:xfrm>
          <a:custGeom>
            <a:avLst/>
            <a:gdLst/>
            <a:ahLst/>
            <a:cxnLst/>
            <a:rect l="l" t="t" r="r" b="b"/>
            <a:pathLst>
              <a:path w="803909" h="1013460">
                <a:moveTo>
                  <a:pt x="0" y="0"/>
                </a:moveTo>
                <a:lnTo>
                  <a:pt x="527812" y="0"/>
                </a:lnTo>
                <a:lnTo>
                  <a:pt x="527812" y="1013460"/>
                </a:lnTo>
                <a:lnTo>
                  <a:pt x="803910" y="1013460"/>
                </a:lnTo>
              </a:path>
            </a:pathLst>
          </a:custGeom>
          <a:ln w="12700">
            <a:solidFill>
              <a:srgbClr val="829451"/>
            </a:solidFill>
          </a:ln>
        </p:spPr>
        <p:txBody>
          <a:bodyPr wrap="square" lIns="0" tIns="0" rIns="0" bIns="0" rtlCol="0"/>
          <a:lstStyle/>
          <a:p>
            <a:endParaRPr sz="1059"/>
          </a:p>
        </p:txBody>
      </p:sp>
      <p:sp>
        <p:nvSpPr>
          <p:cNvPr id="98" name="object 98"/>
          <p:cNvSpPr/>
          <p:nvPr/>
        </p:nvSpPr>
        <p:spPr>
          <a:xfrm>
            <a:off x="7309673" y="3783489"/>
            <a:ext cx="52668" cy="52668"/>
          </a:xfrm>
          <a:custGeom>
            <a:avLst/>
            <a:gdLst/>
            <a:ahLst/>
            <a:cxnLst/>
            <a:rect l="l" t="t" r="r" b="b"/>
            <a:pathLst>
              <a:path w="89534" h="89535">
                <a:moveTo>
                  <a:pt x="0" y="0"/>
                </a:moveTo>
                <a:lnTo>
                  <a:pt x="0" y="89407"/>
                </a:lnTo>
                <a:lnTo>
                  <a:pt x="89407" y="44703"/>
                </a:lnTo>
                <a:lnTo>
                  <a:pt x="0" y="0"/>
                </a:lnTo>
                <a:close/>
              </a:path>
            </a:pathLst>
          </a:custGeom>
          <a:solidFill>
            <a:srgbClr val="829451"/>
          </a:solidFill>
        </p:spPr>
        <p:txBody>
          <a:bodyPr wrap="square" lIns="0" tIns="0" rIns="0" bIns="0" rtlCol="0"/>
          <a:lstStyle/>
          <a:p>
            <a:endParaRPr sz="1059"/>
          </a:p>
        </p:txBody>
      </p:sp>
      <p:sp>
        <p:nvSpPr>
          <p:cNvPr id="99" name="object 99"/>
          <p:cNvSpPr/>
          <p:nvPr/>
        </p:nvSpPr>
        <p:spPr>
          <a:xfrm>
            <a:off x="1743711" y="2147205"/>
            <a:ext cx="613335" cy="4007223"/>
          </a:xfrm>
          <a:custGeom>
            <a:avLst/>
            <a:gdLst/>
            <a:ahLst/>
            <a:cxnLst/>
            <a:rect l="l" t="t" r="r" b="b"/>
            <a:pathLst>
              <a:path w="1042670" h="6812280">
                <a:moveTo>
                  <a:pt x="1042289" y="6812038"/>
                </a:moveTo>
                <a:lnTo>
                  <a:pt x="293243" y="6812038"/>
                </a:lnTo>
                <a:lnTo>
                  <a:pt x="293243" y="0"/>
                </a:lnTo>
                <a:lnTo>
                  <a:pt x="0" y="0"/>
                </a:lnTo>
              </a:path>
            </a:pathLst>
          </a:custGeom>
          <a:ln w="12700">
            <a:solidFill>
              <a:srgbClr val="000000"/>
            </a:solidFill>
          </a:ln>
        </p:spPr>
        <p:txBody>
          <a:bodyPr wrap="square" lIns="0" tIns="0" rIns="0" bIns="0" rtlCol="0"/>
          <a:lstStyle/>
          <a:p>
            <a:endParaRPr sz="1059"/>
          </a:p>
        </p:txBody>
      </p:sp>
      <p:sp>
        <p:nvSpPr>
          <p:cNvPr id="100" name="object 100"/>
          <p:cNvSpPr/>
          <p:nvPr/>
        </p:nvSpPr>
        <p:spPr>
          <a:xfrm>
            <a:off x="1697692" y="2120909"/>
            <a:ext cx="52668" cy="52668"/>
          </a:xfrm>
          <a:custGeom>
            <a:avLst/>
            <a:gdLst/>
            <a:ahLst/>
            <a:cxnLst/>
            <a:rect l="l" t="t" r="r" b="b"/>
            <a:pathLst>
              <a:path w="89535" h="89535">
                <a:moveTo>
                  <a:pt x="89407" y="0"/>
                </a:moveTo>
                <a:lnTo>
                  <a:pt x="0" y="44704"/>
                </a:lnTo>
                <a:lnTo>
                  <a:pt x="89407" y="89408"/>
                </a:lnTo>
                <a:lnTo>
                  <a:pt x="89407" y="0"/>
                </a:lnTo>
                <a:close/>
              </a:path>
            </a:pathLst>
          </a:custGeom>
          <a:solidFill>
            <a:srgbClr val="000000"/>
          </a:solidFill>
        </p:spPr>
        <p:txBody>
          <a:bodyPr wrap="square" lIns="0" tIns="0" rIns="0" bIns="0" rtlCol="0"/>
          <a:lstStyle/>
          <a:p>
            <a:endParaRPr sz="1059"/>
          </a:p>
        </p:txBody>
      </p:sp>
      <p:sp>
        <p:nvSpPr>
          <p:cNvPr id="101" name="object 101"/>
          <p:cNvSpPr txBox="1"/>
          <p:nvPr/>
        </p:nvSpPr>
        <p:spPr>
          <a:xfrm>
            <a:off x="7488368" y="3044350"/>
            <a:ext cx="672353" cy="535742"/>
          </a:xfrm>
          <a:prstGeom prst="rect">
            <a:avLst/>
          </a:prstGeom>
          <a:solidFill>
            <a:srgbClr val="00AFEF"/>
          </a:solidFill>
          <a:ln w="19050">
            <a:solidFill>
              <a:srgbClr val="FFFFFF"/>
            </a:solidFill>
          </a:ln>
        </p:spPr>
        <p:txBody>
          <a:bodyPr vert="horz" wrap="square" lIns="0" tIns="46691" rIns="0" bIns="0" rtlCol="0">
            <a:spAutoFit/>
          </a:bodyPr>
          <a:lstStyle/>
          <a:p>
            <a:pPr marL="35109" marR="19048" algn="ctr">
              <a:spcBef>
                <a:spcPts val="367"/>
              </a:spcBef>
            </a:pPr>
            <a:r>
              <a:rPr sz="529" dirty="0">
                <a:solidFill>
                  <a:srgbClr val="FFFFFF"/>
                </a:solidFill>
                <a:latin typeface="Calibri"/>
                <a:cs typeface="Calibri"/>
              </a:rPr>
              <a:t>Working </a:t>
            </a:r>
            <a:r>
              <a:rPr sz="529" spc="-6" dirty="0">
                <a:solidFill>
                  <a:srgbClr val="FFFFFF"/>
                </a:solidFill>
                <a:latin typeface="Calibri"/>
                <a:cs typeface="Calibri"/>
              </a:rPr>
              <a:t>Group </a:t>
            </a:r>
            <a:r>
              <a:rPr sz="529" spc="-9" dirty="0">
                <a:solidFill>
                  <a:srgbClr val="FFFFFF"/>
                </a:solidFill>
                <a:latin typeface="Calibri"/>
                <a:cs typeface="Calibri"/>
              </a:rPr>
              <a:t>on</a:t>
            </a:r>
            <a:r>
              <a:rPr sz="529" spc="-29" dirty="0">
                <a:solidFill>
                  <a:srgbClr val="FFFFFF"/>
                </a:solidFill>
                <a:latin typeface="Calibri"/>
                <a:cs typeface="Calibri"/>
              </a:rPr>
              <a:t> </a:t>
            </a:r>
            <a:r>
              <a:rPr sz="529" spc="9" dirty="0">
                <a:solidFill>
                  <a:srgbClr val="FFFFFF"/>
                </a:solidFill>
                <a:latin typeface="Calibri"/>
                <a:cs typeface="Calibri"/>
              </a:rPr>
              <a:t>the  </a:t>
            </a:r>
            <a:r>
              <a:rPr sz="529" spc="-3" dirty="0">
                <a:solidFill>
                  <a:srgbClr val="FFFFFF"/>
                </a:solidFill>
                <a:latin typeface="Calibri"/>
                <a:cs typeface="Calibri"/>
              </a:rPr>
              <a:t>Integration </a:t>
            </a:r>
            <a:r>
              <a:rPr sz="529" spc="-9" dirty="0">
                <a:solidFill>
                  <a:srgbClr val="FFFFFF"/>
                </a:solidFill>
                <a:latin typeface="Calibri"/>
                <a:cs typeface="Calibri"/>
              </a:rPr>
              <a:t>of  </a:t>
            </a:r>
            <a:r>
              <a:rPr sz="529" spc="-3" dirty="0">
                <a:solidFill>
                  <a:srgbClr val="FFFFFF"/>
                </a:solidFill>
                <a:latin typeface="Calibri"/>
                <a:cs typeface="Calibri"/>
              </a:rPr>
              <a:t>Statistical and  Geospatial</a:t>
            </a:r>
            <a:endParaRPr sz="529" dirty="0">
              <a:latin typeface="Calibri"/>
              <a:cs typeface="Calibri"/>
            </a:endParaRPr>
          </a:p>
          <a:p>
            <a:pPr marL="9711" algn="ctr"/>
            <a:r>
              <a:rPr sz="529" spc="-3" dirty="0">
                <a:solidFill>
                  <a:srgbClr val="FFFFFF"/>
                </a:solidFill>
                <a:latin typeface="Calibri"/>
                <a:cs typeface="Calibri"/>
              </a:rPr>
              <a:t>Information</a:t>
            </a:r>
            <a:endParaRPr lang="en-US" sz="529" spc="-3" dirty="0">
              <a:solidFill>
                <a:srgbClr val="FFFFFF"/>
              </a:solidFill>
              <a:latin typeface="Calibri"/>
              <a:cs typeface="Calibri"/>
            </a:endParaRPr>
          </a:p>
          <a:p>
            <a:pPr marL="9711" algn="ctr"/>
            <a:endParaRPr sz="529" dirty="0">
              <a:latin typeface="Calibri"/>
              <a:cs typeface="Calibri"/>
            </a:endParaRPr>
          </a:p>
        </p:txBody>
      </p:sp>
      <p:sp>
        <p:nvSpPr>
          <p:cNvPr id="102" name="object 102"/>
          <p:cNvSpPr txBox="1"/>
          <p:nvPr/>
        </p:nvSpPr>
        <p:spPr>
          <a:xfrm>
            <a:off x="7488368" y="3731456"/>
            <a:ext cx="672353" cy="662022"/>
          </a:xfrm>
          <a:prstGeom prst="rect">
            <a:avLst/>
          </a:prstGeom>
          <a:solidFill>
            <a:srgbClr val="00AFEF"/>
          </a:solidFill>
          <a:ln w="19050">
            <a:solidFill>
              <a:srgbClr val="FFFFFF"/>
            </a:solidFill>
          </a:ln>
        </p:spPr>
        <p:txBody>
          <a:bodyPr vert="horz" wrap="square" lIns="0" tIns="10459" rIns="0" bIns="0" rtlCol="0">
            <a:spAutoFit/>
          </a:bodyPr>
          <a:lstStyle/>
          <a:p>
            <a:pPr marL="88146" marR="73579" algn="ctr">
              <a:spcBef>
                <a:spcPts val="82"/>
              </a:spcBef>
            </a:pPr>
            <a:r>
              <a:rPr sz="529" dirty="0">
                <a:solidFill>
                  <a:srgbClr val="FFFFFF"/>
                </a:solidFill>
                <a:latin typeface="Calibri"/>
                <a:cs typeface="Calibri"/>
              </a:rPr>
              <a:t>Working </a:t>
            </a:r>
            <a:r>
              <a:rPr sz="529" spc="-6" dirty="0">
                <a:solidFill>
                  <a:srgbClr val="FFFFFF"/>
                </a:solidFill>
                <a:latin typeface="Calibri"/>
                <a:cs typeface="Calibri"/>
              </a:rPr>
              <a:t>Group</a:t>
            </a:r>
            <a:r>
              <a:rPr sz="529" spc="-62" dirty="0">
                <a:solidFill>
                  <a:srgbClr val="FFFFFF"/>
                </a:solidFill>
                <a:latin typeface="Calibri"/>
                <a:cs typeface="Calibri"/>
              </a:rPr>
              <a:t> </a:t>
            </a:r>
            <a:r>
              <a:rPr sz="529" spc="12" dirty="0">
                <a:solidFill>
                  <a:srgbClr val="FFFFFF"/>
                </a:solidFill>
                <a:latin typeface="Calibri"/>
                <a:cs typeface="Calibri"/>
              </a:rPr>
              <a:t>on  </a:t>
            </a:r>
            <a:r>
              <a:rPr sz="529" dirty="0">
                <a:solidFill>
                  <a:srgbClr val="FFFFFF"/>
                </a:solidFill>
                <a:latin typeface="Calibri"/>
                <a:cs typeface="Calibri"/>
              </a:rPr>
              <a:t>Access </a:t>
            </a:r>
            <a:r>
              <a:rPr sz="529" spc="-3" dirty="0">
                <a:solidFill>
                  <a:srgbClr val="FFFFFF"/>
                </a:solidFill>
                <a:latin typeface="Calibri"/>
                <a:cs typeface="Calibri"/>
              </a:rPr>
              <a:t>and </a:t>
            </a:r>
            <a:r>
              <a:rPr sz="529" spc="6" dirty="0">
                <a:solidFill>
                  <a:srgbClr val="FFFFFF"/>
                </a:solidFill>
                <a:latin typeface="Calibri"/>
                <a:cs typeface="Calibri"/>
              </a:rPr>
              <a:t>Use</a:t>
            </a:r>
            <a:r>
              <a:rPr sz="529" spc="-91" dirty="0">
                <a:solidFill>
                  <a:srgbClr val="FFFFFF"/>
                </a:solidFill>
                <a:latin typeface="Calibri"/>
                <a:cs typeface="Calibri"/>
              </a:rPr>
              <a:t> </a:t>
            </a:r>
            <a:r>
              <a:rPr sz="529" spc="12" dirty="0">
                <a:solidFill>
                  <a:srgbClr val="FFFFFF"/>
                </a:solidFill>
                <a:latin typeface="Calibri"/>
                <a:cs typeface="Calibri"/>
              </a:rPr>
              <a:t>of  </a:t>
            </a:r>
            <a:r>
              <a:rPr sz="529" spc="-3" dirty="0">
                <a:solidFill>
                  <a:srgbClr val="FFFFFF"/>
                </a:solidFill>
                <a:latin typeface="Calibri"/>
                <a:cs typeface="Calibri"/>
              </a:rPr>
              <a:t>Geospatial</a:t>
            </a:r>
            <a:endParaRPr sz="529" dirty="0">
              <a:latin typeface="Calibri"/>
              <a:cs typeface="Calibri"/>
            </a:endParaRPr>
          </a:p>
          <a:p>
            <a:pPr marL="126990" marR="115412" indent="3361" algn="ctr">
              <a:spcBef>
                <a:spcPts val="3"/>
              </a:spcBef>
            </a:pPr>
            <a:r>
              <a:rPr sz="529" spc="-3" dirty="0">
                <a:solidFill>
                  <a:srgbClr val="FFFFFF"/>
                </a:solidFill>
                <a:latin typeface="Calibri"/>
                <a:cs typeface="Calibri"/>
              </a:rPr>
              <a:t>Information </a:t>
            </a:r>
            <a:r>
              <a:rPr sz="529" spc="3" dirty="0">
                <a:solidFill>
                  <a:srgbClr val="FFFFFF"/>
                </a:solidFill>
                <a:latin typeface="Calibri"/>
                <a:cs typeface="Calibri"/>
              </a:rPr>
              <a:t>in  </a:t>
            </a:r>
            <a:r>
              <a:rPr sz="529" spc="-3" dirty="0">
                <a:solidFill>
                  <a:srgbClr val="FFFFFF"/>
                </a:solidFill>
                <a:latin typeface="Calibri"/>
                <a:cs typeface="Calibri"/>
              </a:rPr>
              <a:t>Disaster Risk  Reduction and  Climate</a:t>
            </a:r>
            <a:r>
              <a:rPr sz="529" spc="-32" dirty="0">
                <a:solidFill>
                  <a:srgbClr val="FFFFFF"/>
                </a:solidFill>
                <a:latin typeface="Calibri"/>
                <a:cs typeface="Calibri"/>
              </a:rPr>
              <a:t> </a:t>
            </a:r>
            <a:r>
              <a:rPr sz="529" spc="-6" dirty="0">
                <a:solidFill>
                  <a:srgbClr val="FFFFFF"/>
                </a:solidFill>
                <a:latin typeface="Calibri"/>
                <a:cs typeface="Calibri"/>
              </a:rPr>
              <a:t>Change</a:t>
            </a:r>
            <a:endParaRPr lang="en-US" sz="529" spc="-6" dirty="0">
              <a:solidFill>
                <a:srgbClr val="FFFFFF"/>
              </a:solidFill>
              <a:latin typeface="Calibri"/>
              <a:cs typeface="Calibri"/>
            </a:endParaRPr>
          </a:p>
          <a:p>
            <a:pPr marL="126990" marR="115412" indent="3361" algn="ctr">
              <a:spcBef>
                <a:spcPts val="3"/>
              </a:spcBef>
            </a:pPr>
            <a:endParaRPr sz="529" dirty="0">
              <a:latin typeface="Calibri"/>
              <a:cs typeface="Calibri"/>
            </a:endParaRPr>
          </a:p>
        </p:txBody>
      </p:sp>
      <p:sp>
        <p:nvSpPr>
          <p:cNvPr id="103" name="object 103"/>
          <p:cNvSpPr txBox="1"/>
          <p:nvPr/>
        </p:nvSpPr>
        <p:spPr>
          <a:xfrm>
            <a:off x="7488368" y="4506567"/>
            <a:ext cx="672353" cy="500277"/>
          </a:xfrm>
          <a:prstGeom prst="rect">
            <a:avLst/>
          </a:prstGeom>
          <a:solidFill>
            <a:srgbClr val="00AFEF"/>
          </a:solidFill>
          <a:ln w="19050">
            <a:solidFill>
              <a:srgbClr val="FFFFFF"/>
            </a:solidFill>
          </a:ln>
        </p:spPr>
        <p:txBody>
          <a:bodyPr vert="horz" wrap="square" lIns="0" tIns="2615" rIns="0" bIns="0" rtlCol="0">
            <a:spAutoFit/>
          </a:bodyPr>
          <a:lstStyle/>
          <a:p>
            <a:pPr>
              <a:spcBef>
                <a:spcPts val="20"/>
              </a:spcBef>
            </a:pPr>
            <a:endParaRPr sz="588" dirty="0">
              <a:latin typeface="Times New Roman"/>
              <a:cs typeface="Times New Roman"/>
            </a:endParaRPr>
          </a:p>
          <a:p>
            <a:pPr marL="47434" marR="33615" indent="374" algn="ctr"/>
            <a:r>
              <a:rPr sz="529" dirty="0">
                <a:solidFill>
                  <a:srgbClr val="FFFFFF"/>
                </a:solidFill>
                <a:latin typeface="Calibri"/>
                <a:cs typeface="Calibri"/>
              </a:rPr>
              <a:t>Working </a:t>
            </a:r>
            <a:r>
              <a:rPr sz="529" spc="-6" dirty="0">
                <a:solidFill>
                  <a:srgbClr val="FFFFFF"/>
                </a:solidFill>
                <a:latin typeface="Calibri"/>
                <a:cs typeface="Calibri"/>
              </a:rPr>
              <a:t>Group </a:t>
            </a:r>
            <a:r>
              <a:rPr sz="529" spc="12" dirty="0">
                <a:solidFill>
                  <a:srgbClr val="FFFFFF"/>
                </a:solidFill>
                <a:latin typeface="Calibri"/>
                <a:cs typeface="Calibri"/>
              </a:rPr>
              <a:t>on  </a:t>
            </a:r>
            <a:r>
              <a:rPr sz="529" spc="-3" dirty="0">
                <a:solidFill>
                  <a:srgbClr val="FFFFFF"/>
                </a:solidFill>
                <a:latin typeface="Calibri"/>
                <a:cs typeface="Calibri"/>
              </a:rPr>
              <a:t>promotion and  </a:t>
            </a:r>
            <a:r>
              <a:rPr sz="529" spc="-6" dirty="0">
                <a:solidFill>
                  <a:srgbClr val="FFFFFF"/>
                </a:solidFill>
                <a:latin typeface="Calibri"/>
                <a:cs typeface="Calibri"/>
              </a:rPr>
              <a:t>assessment </a:t>
            </a:r>
            <a:r>
              <a:rPr sz="529" spc="-9" dirty="0">
                <a:solidFill>
                  <a:srgbClr val="FFFFFF"/>
                </a:solidFill>
                <a:latin typeface="Calibri"/>
                <a:cs typeface="Calibri"/>
              </a:rPr>
              <a:t>of </a:t>
            </a:r>
            <a:r>
              <a:rPr sz="529" spc="-3" dirty="0">
                <a:solidFill>
                  <a:srgbClr val="FFFFFF"/>
                </a:solidFill>
                <a:latin typeface="Calibri"/>
                <a:cs typeface="Calibri"/>
              </a:rPr>
              <a:t>Spatial  Data</a:t>
            </a:r>
            <a:r>
              <a:rPr sz="529" spc="12" dirty="0">
                <a:solidFill>
                  <a:srgbClr val="FFFFFF"/>
                </a:solidFill>
                <a:latin typeface="Calibri"/>
                <a:cs typeface="Calibri"/>
              </a:rPr>
              <a:t> </a:t>
            </a:r>
            <a:r>
              <a:rPr sz="529" spc="-6" dirty="0">
                <a:solidFill>
                  <a:srgbClr val="FFFFFF"/>
                </a:solidFill>
                <a:latin typeface="Calibri"/>
                <a:cs typeface="Calibri"/>
              </a:rPr>
              <a:t>Infrastructure</a:t>
            </a:r>
            <a:endParaRPr lang="en-US" sz="529" spc="-6" dirty="0">
              <a:solidFill>
                <a:srgbClr val="FFFFFF"/>
              </a:solidFill>
              <a:latin typeface="Calibri"/>
              <a:cs typeface="Calibri"/>
            </a:endParaRPr>
          </a:p>
          <a:p>
            <a:pPr marL="47434" marR="33615" indent="374" algn="ctr"/>
            <a:endParaRPr sz="529" dirty="0">
              <a:latin typeface="Calibri"/>
              <a:cs typeface="Calibri"/>
            </a:endParaRPr>
          </a:p>
        </p:txBody>
      </p:sp>
      <p:sp>
        <p:nvSpPr>
          <p:cNvPr id="112" name="object 112"/>
          <p:cNvSpPr/>
          <p:nvPr/>
        </p:nvSpPr>
        <p:spPr>
          <a:xfrm>
            <a:off x="209177" y="5429035"/>
            <a:ext cx="168088" cy="168088"/>
          </a:xfrm>
          <a:custGeom>
            <a:avLst/>
            <a:gdLst/>
            <a:ahLst/>
            <a:cxnLst/>
            <a:rect l="l" t="t" r="r" b="b"/>
            <a:pathLst>
              <a:path w="285750" h="285750">
                <a:moveTo>
                  <a:pt x="0" y="285750"/>
                </a:moveTo>
                <a:lnTo>
                  <a:pt x="285750" y="285750"/>
                </a:lnTo>
                <a:lnTo>
                  <a:pt x="285750" y="0"/>
                </a:lnTo>
                <a:lnTo>
                  <a:pt x="0" y="0"/>
                </a:lnTo>
                <a:lnTo>
                  <a:pt x="0" y="285750"/>
                </a:lnTo>
                <a:close/>
              </a:path>
            </a:pathLst>
          </a:custGeom>
          <a:solidFill>
            <a:srgbClr val="0595FF"/>
          </a:solidFill>
        </p:spPr>
        <p:txBody>
          <a:bodyPr wrap="square" lIns="0" tIns="0" rIns="0" bIns="0" rtlCol="0"/>
          <a:lstStyle/>
          <a:p>
            <a:endParaRPr sz="1059"/>
          </a:p>
        </p:txBody>
      </p:sp>
      <p:sp>
        <p:nvSpPr>
          <p:cNvPr id="113" name="object 113"/>
          <p:cNvSpPr txBox="1"/>
          <p:nvPr/>
        </p:nvSpPr>
        <p:spPr>
          <a:xfrm>
            <a:off x="426011" y="5433891"/>
            <a:ext cx="826994" cy="170409"/>
          </a:xfrm>
          <a:prstGeom prst="rect">
            <a:avLst/>
          </a:prstGeom>
        </p:spPr>
        <p:txBody>
          <a:bodyPr vert="horz" wrap="square" lIns="0" tIns="7471" rIns="0" bIns="0" rtlCol="0">
            <a:spAutoFit/>
          </a:bodyPr>
          <a:lstStyle/>
          <a:p>
            <a:pPr marL="7470" marR="2988">
              <a:spcBef>
                <a:spcPts val="59"/>
              </a:spcBef>
            </a:pPr>
            <a:r>
              <a:rPr sz="529" dirty="0">
                <a:latin typeface="Franklin Gothic Book"/>
                <a:cs typeface="Franklin Gothic Book"/>
              </a:rPr>
              <a:t>Denotes </a:t>
            </a:r>
            <a:r>
              <a:rPr sz="529" spc="-3" dirty="0">
                <a:latin typeface="Franklin Gothic Book"/>
                <a:cs typeface="Franklin Gothic Book"/>
              </a:rPr>
              <a:t>the participation </a:t>
            </a:r>
            <a:r>
              <a:rPr sz="529" spc="-6" dirty="0">
                <a:latin typeface="Franklin Gothic Book"/>
                <a:cs typeface="Franklin Gothic Book"/>
              </a:rPr>
              <a:t>of  </a:t>
            </a:r>
            <a:r>
              <a:rPr sz="529" spc="-3" dirty="0">
                <a:latin typeface="Franklin Gothic Book"/>
                <a:cs typeface="Franklin Gothic Book"/>
              </a:rPr>
              <a:t>the </a:t>
            </a:r>
            <a:r>
              <a:rPr sz="529" spc="3" dirty="0">
                <a:latin typeface="Franklin Gothic Book"/>
                <a:cs typeface="Franklin Gothic Book"/>
              </a:rPr>
              <a:t>United </a:t>
            </a:r>
            <a:r>
              <a:rPr sz="529" dirty="0">
                <a:latin typeface="Franklin Gothic Book"/>
                <a:cs typeface="Franklin Gothic Book"/>
              </a:rPr>
              <a:t>States </a:t>
            </a:r>
            <a:r>
              <a:rPr sz="529" spc="-6" dirty="0">
                <a:latin typeface="Franklin Gothic Book"/>
                <a:cs typeface="Franklin Gothic Book"/>
              </a:rPr>
              <a:t>of</a:t>
            </a:r>
            <a:r>
              <a:rPr sz="529" spc="-44" dirty="0">
                <a:latin typeface="Franklin Gothic Book"/>
                <a:cs typeface="Franklin Gothic Book"/>
              </a:rPr>
              <a:t> </a:t>
            </a:r>
            <a:r>
              <a:rPr sz="529" spc="-6" dirty="0">
                <a:latin typeface="Franklin Gothic Book"/>
                <a:cs typeface="Franklin Gothic Book"/>
              </a:rPr>
              <a:t>America</a:t>
            </a:r>
            <a:endParaRPr sz="529">
              <a:latin typeface="Franklin Gothic Book"/>
              <a:cs typeface="Franklin Gothic Book"/>
            </a:endParaRPr>
          </a:p>
        </p:txBody>
      </p:sp>
      <p:sp>
        <p:nvSpPr>
          <p:cNvPr id="114" name="object 114"/>
          <p:cNvSpPr/>
          <p:nvPr/>
        </p:nvSpPr>
        <p:spPr>
          <a:xfrm>
            <a:off x="134470" y="51954"/>
            <a:ext cx="605118" cy="605118"/>
          </a:xfrm>
          <a:prstGeom prst="rect">
            <a:avLst/>
          </a:prstGeom>
          <a:blipFill>
            <a:blip r:embed="rId21" cstate="print"/>
            <a:stretch>
              <a:fillRect/>
            </a:stretch>
          </a:blipFill>
        </p:spPr>
        <p:txBody>
          <a:bodyPr wrap="square" lIns="0" tIns="0" rIns="0" bIns="0" rtlCol="0"/>
          <a:lstStyle/>
          <a:p>
            <a:endParaRPr sz="1059"/>
          </a:p>
        </p:txBody>
      </p:sp>
      <p:sp>
        <p:nvSpPr>
          <p:cNvPr id="115" name="object 115"/>
          <p:cNvSpPr/>
          <p:nvPr/>
        </p:nvSpPr>
        <p:spPr>
          <a:xfrm>
            <a:off x="1846729" y="6154609"/>
            <a:ext cx="510241" cy="374"/>
          </a:xfrm>
          <a:custGeom>
            <a:avLst/>
            <a:gdLst/>
            <a:ahLst/>
            <a:cxnLst/>
            <a:rect l="l" t="t" r="r" b="b"/>
            <a:pathLst>
              <a:path w="867410" h="634">
                <a:moveTo>
                  <a:pt x="0" y="469"/>
                </a:moveTo>
                <a:lnTo>
                  <a:pt x="867156" y="0"/>
                </a:lnTo>
              </a:path>
            </a:pathLst>
          </a:custGeom>
          <a:ln w="6350">
            <a:solidFill>
              <a:srgbClr val="000000"/>
            </a:solidFill>
          </a:ln>
        </p:spPr>
        <p:txBody>
          <a:bodyPr wrap="square" lIns="0" tIns="0" rIns="0" bIns="0" rtlCol="0"/>
          <a:lstStyle/>
          <a:p>
            <a:endParaRPr sz="1059"/>
          </a:p>
        </p:txBody>
      </p:sp>
      <p:sp>
        <p:nvSpPr>
          <p:cNvPr id="116" name="object 116"/>
          <p:cNvSpPr txBox="1"/>
          <p:nvPr/>
        </p:nvSpPr>
        <p:spPr>
          <a:xfrm>
            <a:off x="1348443" y="5960942"/>
            <a:ext cx="476997" cy="194963"/>
          </a:xfrm>
          <a:prstGeom prst="rect">
            <a:avLst/>
          </a:prstGeom>
        </p:spPr>
        <p:txBody>
          <a:bodyPr vert="horz" wrap="square" lIns="0" tIns="4482" rIns="0" bIns="0" rtlCol="0">
            <a:spAutoFit/>
          </a:bodyPr>
          <a:lstStyle/>
          <a:p>
            <a:pPr marL="37350" marR="2988" indent="-29880" algn="r">
              <a:lnSpc>
                <a:spcPct val="107900"/>
              </a:lnSpc>
              <a:spcBef>
                <a:spcPts val="35"/>
              </a:spcBef>
            </a:pPr>
            <a:r>
              <a:rPr sz="382" i="1" spc="12" dirty="0">
                <a:latin typeface="Franklin Gothic Book"/>
                <a:cs typeface="Franklin Gothic Book"/>
              </a:rPr>
              <a:t>Reports</a:t>
            </a:r>
            <a:r>
              <a:rPr sz="382" i="1" spc="-32" dirty="0">
                <a:latin typeface="Franklin Gothic Book"/>
                <a:cs typeface="Franklin Gothic Book"/>
              </a:rPr>
              <a:t> </a:t>
            </a:r>
            <a:r>
              <a:rPr sz="382" i="1" spc="9" dirty="0">
                <a:latin typeface="Franklin Gothic Book"/>
                <a:cs typeface="Franklin Gothic Book"/>
              </a:rPr>
              <a:t>to</a:t>
            </a:r>
            <a:r>
              <a:rPr sz="382" i="1" spc="-18" dirty="0">
                <a:latin typeface="Franklin Gothic Book"/>
                <a:cs typeface="Franklin Gothic Book"/>
              </a:rPr>
              <a:t> </a:t>
            </a:r>
            <a:r>
              <a:rPr sz="382" i="1" spc="9" dirty="0">
                <a:latin typeface="Franklin Gothic Book"/>
                <a:cs typeface="Franklin Gothic Book"/>
              </a:rPr>
              <a:t>Statistical </a:t>
            </a:r>
            <a:r>
              <a:rPr sz="382" i="1" spc="3" dirty="0">
                <a:latin typeface="Franklin Gothic Book"/>
                <a:cs typeface="Franklin Gothic Book"/>
              </a:rPr>
              <a:t> </a:t>
            </a:r>
            <a:r>
              <a:rPr sz="382" i="1" spc="12" dirty="0">
                <a:latin typeface="Franklin Gothic Book"/>
                <a:cs typeface="Franklin Gothic Book"/>
              </a:rPr>
              <a:t>Commission</a:t>
            </a:r>
            <a:r>
              <a:rPr sz="382" i="1" spc="9" dirty="0">
                <a:latin typeface="Franklin Gothic Book"/>
                <a:cs typeface="Franklin Gothic Book"/>
              </a:rPr>
              <a:t> </a:t>
            </a:r>
            <a:r>
              <a:rPr sz="382" i="1" spc="3" dirty="0">
                <a:latin typeface="Franklin Gothic Book"/>
                <a:cs typeface="Franklin Gothic Book"/>
              </a:rPr>
              <a:t>via</a:t>
            </a:r>
            <a:r>
              <a:rPr sz="382" i="1" spc="-20" dirty="0">
                <a:latin typeface="Franklin Gothic Book"/>
                <a:cs typeface="Franklin Gothic Book"/>
              </a:rPr>
              <a:t> </a:t>
            </a:r>
            <a:r>
              <a:rPr sz="382" i="1" spc="9" dirty="0">
                <a:latin typeface="Franklin Gothic Book"/>
                <a:cs typeface="Franklin Gothic Book"/>
              </a:rPr>
              <a:t>the </a:t>
            </a:r>
            <a:r>
              <a:rPr sz="382" i="1" spc="3" dirty="0">
                <a:latin typeface="Franklin Gothic Book"/>
                <a:cs typeface="Franklin Gothic Book"/>
              </a:rPr>
              <a:t> </a:t>
            </a:r>
            <a:r>
              <a:rPr sz="382" i="1" spc="9" dirty="0">
                <a:latin typeface="Franklin Gothic Book"/>
                <a:cs typeface="Franklin Gothic Book"/>
              </a:rPr>
              <a:t>Inter-Agency</a:t>
            </a:r>
            <a:r>
              <a:rPr sz="382" i="1" spc="-12" dirty="0">
                <a:latin typeface="Franklin Gothic Book"/>
                <a:cs typeface="Franklin Gothic Book"/>
              </a:rPr>
              <a:t> </a:t>
            </a:r>
            <a:r>
              <a:rPr sz="382" i="1" spc="9" dirty="0">
                <a:latin typeface="Franklin Gothic Book"/>
                <a:cs typeface="Franklin Gothic Book"/>
              </a:rPr>
              <a:t>and</a:t>
            </a:r>
            <a:endParaRPr sz="382">
              <a:latin typeface="Franklin Gothic Book"/>
              <a:cs typeface="Franklin Gothic Book"/>
            </a:endParaRPr>
          </a:p>
        </p:txBody>
      </p:sp>
      <p:sp>
        <p:nvSpPr>
          <p:cNvPr id="117" name="object 117"/>
          <p:cNvSpPr txBox="1"/>
          <p:nvPr/>
        </p:nvSpPr>
        <p:spPr>
          <a:xfrm>
            <a:off x="1340971" y="6149387"/>
            <a:ext cx="484841" cy="185824"/>
          </a:xfrm>
          <a:prstGeom prst="rect">
            <a:avLst/>
          </a:prstGeom>
        </p:spPr>
        <p:txBody>
          <a:bodyPr vert="horz" wrap="square" lIns="0" tIns="9338" rIns="0" bIns="0" rtlCol="0">
            <a:spAutoFit/>
          </a:bodyPr>
          <a:lstStyle/>
          <a:p>
            <a:pPr marL="7470">
              <a:spcBef>
                <a:spcPts val="74"/>
              </a:spcBef>
            </a:pPr>
            <a:r>
              <a:rPr sz="382" i="1" spc="6" dirty="0">
                <a:latin typeface="Franklin Gothic Book"/>
                <a:cs typeface="Franklin Gothic Book"/>
              </a:rPr>
              <a:t>Expert </a:t>
            </a:r>
            <a:r>
              <a:rPr sz="382" i="1" spc="18" dirty="0">
                <a:latin typeface="Franklin Gothic Book"/>
                <a:cs typeface="Franklin Gothic Book"/>
              </a:rPr>
              <a:t>Group </a:t>
            </a:r>
            <a:r>
              <a:rPr sz="382" i="1" spc="12" dirty="0">
                <a:latin typeface="Franklin Gothic Book"/>
                <a:cs typeface="Franklin Gothic Book"/>
              </a:rPr>
              <a:t>on</a:t>
            </a:r>
            <a:r>
              <a:rPr sz="382" i="1" spc="-50" dirty="0">
                <a:latin typeface="Franklin Gothic Book"/>
                <a:cs typeface="Franklin Gothic Book"/>
              </a:rPr>
              <a:t> </a:t>
            </a:r>
            <a:r>
              <a:rPr sz="382" i="1" spc="20" dirty="0">
                <a:latin typeface="Franklin Gothic Book"/>
                <a:cs typeface="Franklin Gothic Book"/>
              </a:rPr>
              <a:t>SDG</a:t>
            </a:r>
            <a:endParaRPr sz="382">
              <a:latin typeface="Franklin Gothic Book"/>
              <a:cs typeface="Franklin Gothic Book"/>
            </a:endParaRPr>
          </a:p>
          <a:p>
            <a:pPr marL="159111">
              <a:spcBef>
                <a:spcPts val="35"/>
              </a:spcBef>
            </a:pPr>
            <a:r>
              <a:rPr sz="382" i="1" spc="9" dirty="0">
                <a:latin typeface="Franklin Gothic Book"/>
                <a:cs typeface="Franklin Gothic Book"/>
              </a:rPr>
              <a:t>Indicators</a:t>
            </a:r>
            <a:r>
              <a:rPr sz="382" i="1" spc="-15" dirty="0">
                <a:latin typeface="Franklin Gothic Book"/>
                <a:cs typeface="Franklin Gothic Book"/>
              </a:rPr>
              <a:t> </a:t>
            </a:r>
            <a:r>
              <a:rPr sz="382" i="1" spc="9" dirty="0">
                <a:latin typeface="Franklin Gothic Book"/>
                <a:cs typeface="Franklin Gothic Book"/>
              </a:rPr>
              <a:t>and</a:t>
            </a:r>
            <a:endParaRPr sz="382">
              <a:latin typeface="Franklin Gothic Book"/>
              <a:cs typeface="Franklin Gothic Book"/>
            </a:endParaRPr>
          </a:p>
          <a:p>
            <a:pPr marL="273775">
              <a:spcBef>
                <a:spcPts val="35"/>
              </a:spcBef>
            </a:pPr>
            <a:r>
              <a:rPr sz="382" i="1" spc="9" dirty="0">
                <a:latin typeface="Franklin Gothic Book"/>
                <a:cs typeface="Franklin Gothic Book"/>
              </a:rPr>
              <a:t>UN-GGIM</a:t>
            </a:r>
            <a:endParaRPr sz="382">
              <a:latin typeface="Franklin Gothic Book"/>
              <a:cs typeface="Franklin Gothic Book"/>
            </a:endParaRPr>
          </a:p>
        </p:txBody>
      </p:sp>
      <p:sp>
        <p:nvSpPr>
          <p:cNvPr id="118" name="object 118"/>
          <p:cNvSpPr/>
          <p:nvPr/>
        </p:nvSpPr>
        <p:spPr>
          <a:xfrm>
            <a:off x="1872876" y="4926039"/>
            <a:ext cx="484094" cy="0"/>
          </a:xfrm>
          <a:custGeom>
            <a:avLst/>
            <a:gdLst/>
            <a:ahLst/>
            <a:cxnLst/>
            <a:rect l="l" t="t" r="r" b="b"/>
            <a:pathLst>
              <a:path w="822960">
                <a:moveTo>
                  <a:pt x="0" y="0"/>
                </a:moveTo>
                <a:lnTo>
                  <a:pt x="822706" y="0"/>
                </a:lnTo>
              </a:path>
            </a:pathLst>
          </a:custGeom>
          <a:ln w="9525">
            <a:solidFill>
              <a:srgbClr val="4F7617"/>
            </a:solidFill>
            <a:prstDash val="lgDash"/>
          </a:ln>
        </p:spPr>
        <p:txBody>
          <a:bodyPr wrap="square" lIns="0" tIns="0" rIns="0" bIns="0" rtlCol="0"/>
          <a:lstStyle/>
          <a:p>
            <a:endParaRPr sz="1059"/>
          </a:p>
        </p:txBody>
      </p:sp>
      <p:sp>
        <p:nvSpPr>
          <p:cNvPr id="119" name="object 119"/>
          <p:cNvSpPr txBox="1"/>
          <p:nvPr/>
        </p:nvSpPr>
        <p:spPr>
          <a:xfrm>
            <a:off x="1374590" y="4825039"/>
            <a:ext cx="476997" cy="190660"/>
          </a:xfrm>
          <a:prstGeom prst="rect">
            <a:avLst/>
          </a:prstGeom>
        </p:spPr>
        <p:txBody>
          <a:bodyPr vert="horz" wrap="square" lIns="0" tIns="4856" rIns="0" bIns="0" rtlCol="0">
            <a:spAutoFit/>
          </a:bodyPr>
          <a:lstStyle/>
          <a:p>
            <a:pPr marL="100471" marR="2988" indent="-93375">
              <a:lnSpc>
                <a:spcPct val="107700"/>
              </a:lnSpc>
              <a:spcBef>
                <a:spcPts val="38"/>
              </a:spcBef>
            </a:pPr>
            <a:r>
              <a:rPr sz="382" i="1" spc="12" dirty="0">
                <a:latin typeface="Franklin Gothic Book"/>
                <a:cs typeface="Franklin Gothic Book"/>
              </a:rPr>
              <a:t>Reports </a:t>
            </a:r>
            <a:r>
              <a:rPr sz="382" i="1" spc="9" dirty="0">
                <a:latin typeface="Franklin Gothic Book"/>
                <a:cs typeface="Franklin Gothic Book"/>
              </a:rPr>
              <a:t>to</a:t>
            </a:r>
            <a:r>
              <a:rPr sz="382" i="1" spc="-50" dirty="0">
                <a:latin typeface="Franklin Gothic Book"/>
                <a:cs typeface="Franklin Gothic Book"/>
              </a:rPr>
              <a:t> </a:t>
            </a:r>
            <a:r>
              <a:rPr sz="382" i="1" spc="9" dirty="0">
                <a:latin typeface="Franklin Gothic Book"/>
                <a:cs typeface="Franklin Gothic Book"/>
              </a:rPr>
              <a:t>Statistical  Commission and</a:t>
            </a:r>
            <a:endParaRPr sz="382">
              <a:latin typeface="Franklin Gothic Book"/>
              <a:cs typeface="Franklin Gothic Book"/>
            </a:endParaRPr>
          </a:p>
          <a:p>
            <a:pPr marL="266306">
              <a:spcBef>
                <a:spcPts val="35"/>
              </a:spcBef>
            </a:pPr>
            <a:r>
              <a:rPr sz="382" i="1" spc="9" dirty="0">
                <a:latin typeface="Franklin Gothic Book"/>
                <a:cs typeface="Franklin Gothic Book"/>
              </a:rPr>
              <a:t>UN-GGIM</a:t>
            </a:r>
            <a:endParaRPr sz="382">
              <a:latin typeface="Franklin Gothic Book"/>
              <a:cs typeface="Franklin Gothic Book"/>
            </a:endParaRPr>
          </a:p>
        </p:txBody>
      </p:sp>
      <p:sp>
        <p:nvSpPr>
          <p:cNvPr id="120" name="Title 119"/>
          <p:cNvSpPr>
            <a:spLocks noGrp="1"/>
          </p:cNvSpPr>
          <p:nvPr>
            <p:ph type="title" idx="4294967295"/>
          </p:nvPr>
        </p:nvSpPr>
        <p:spPr>
          <a:xfrm>
            <a:off x="0" y="649069"/>
            <a:ext cx="9144000" cy="646331"/>
          </a:xfrm>
        </p:spPr>
        <p:txBody>
          <a:bodyPr/>
          <a:lstStyle/>
          <a:p>
            <a:pPr algn="ctr"/>
            <a:r>
              <a:rPr lang="en-US" sz="2100" b="1" dirty="0" smtClean="0">
                <a:solidFill>
                  <a:srgbClr val="1D5E89"/>
                </a:solidFill>
                <a:latin typeface="Arial" panose="020B0604020202020204" pitchFamily="34" charset="0"/>
                <a:cs typeface="Arial" panose="020B0604020202020204" pitchFamily="34" charset="0"/>
              </a:rPr>
              <a:t>United Nations Committee of Experts on Global Geospatial </a:t>
            </a:r>
            <a:br>
              <a:rPr lang="en-US" sz="2100" b="1" dirty="0" smtClean="0">
                <a:solidFill>
                  <a:srgbClr val="1D5E89"/>
                </a:solidFill>
                <a:latin typeface="Arial" panose="020B0604020202020204" pitchFamily="34" charset="0"/>
                <a:cs typeface="Arial" panose="020B0604020202020204" pitchFamily="34" charset="0"/>
              </a:rPr>
            </a:br>
            <a:r>
              <a:rPr lang="en-US" sz="2100" b="1" dirty="0" smtClean="0">
                <a:solidFill>
                  <a:srgbClr val="1D5E89"/>
                </a:solidFill>
                <a:latin typeface="Arial" panose="020B0604020202020204" pitchFamily="34" charset="0"/>
                <a:cs typeface="Arial" panose="020B0604020202020204" pitchFamily="34" charset="0"/>
              </a:rPr>
              <a:t>Information Management (UN-GGIM) Structure</a:t>
            </a:r>
            <a:endParaRPr lang="en-US" sz="2100" b="1" dirty="0">
              <a:solidFill>
                <a:srgbClr val="1D5E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011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6800" y="50161"/>
            <a:ext cx="8229600" cy="1143000"/>
          </a:xfrm>
        </p:spPr>
        <p:txBody>
          <a:bodyPr/>
          <a:lstStyle/>
          <a:p>
            <a:r>
              <a:rPr lang="en-US" dirty="0" smtClean="0"/>
              <a:t>UN-GGIM Structure</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613745988"/>
              </p:ext>
            </p:extLst>
          </p:nvPr>
        </p:nvGraphicFramePr>
        <p:xfrm>
          <a:off x="359432" y="3211903"/>
          <a:ext cx="6096545" cy="1463040"/>
        </p:xfrm>
        <a:graphic>
          <a:graphicData uri="http://schemas.openxmlformats.org/drawingml/2006/table">
            <a:tbl>
              <a:tblPr firstRow="1" bandRow="1">
                <a:tableStyleId>{5C22544A-7EE6-4342-B048-85BDC9FD1C3A}</a:tableStyleId>
              </a:tblPr>
              <a:tblGrid>
                <a:gridCol w="1284252">
                  <a:extLst>
                    <a:ext uri="{9D8B030D-6E8A-4147-A177-3AD203B41FA5}">
                      <a16:colId xmlns:a16="http://schemas.microsoft.com/office/drawing/2014/main" val="2710981784"/>
                    </a:ext>
                  </a:extLst>
                </a:gridCol>
                <a:gridCol w="1173192">
                  <a:extLst>
                    <a:ext uri="{9D8B030D-6E8A-4147-A177-3AD203B41FA5}">
                      <a16:colId xmlns:a16="http://schemas.microsoft.com/office/drawing/2014/main" val="2937165489"/>
                    </a:ext>
                  </a:extLst>
                </a:gridCol>
                <a:gridCol w="1362974">
                  <a:extLst>
                    <a:ext uri="{9D8B030D-6E8A-4147-A177-3AD203B41FA5}">
                      <a16:colId xmlns:a16="http://schemas.microsoft.com/office/drawing/2014/main" val="114745860"/>
                    </a:ext>
                  </a:extLst>
                </a:gridCol>
                <a:gridCol w="1104181">
                  <a:extLst>
                    <a:ext uri="{9D8B030D-6E8A-4147-A177-3AD203B41FA5}">
                      <a16:colId xmlns:a16="http://schemas.microsoft.com/office/drawing/2014/main" val="585297673"/>
                    </a:ext>
                  </a:extLst>
                </a:gridCol>
                <a:gridCol w="1171946">
                  <a:extLst>
                    <a:ext uri="{9D8B030D-6E8A-4147-A177-3AD203B41FA5}">
                      <a16:colId xmlns:a16="http://schemas.microsoft.com/office/drawing/2014/main" val="1752128149"/>
                    </a:ext>
                  </a:extLst>
                </a:gridCol>
              </a:tblGrid>
              <a:tr h="370840">
                <a:tc gridSpan="5">
                  <a:txBody>
                    <a:bodyPr/>
                    <a:lstStyle/>
                    <a:p>
                      <a:pPr algn="l"/>
                      <a:r>
                        <a:rPr lang="en-US" sz="2400" dirty="0" smtClean="0"/>
                        <a:t>    United</a:t>
                      </a:r>
                      <a:r>
                        <a:rPr lang="en-US" sz="2400" baseline="0" dirty="0" smtClean="0"/>
                        <a:t> Nations Global Geospatial </a:t>
                      </a:r>
                    </a:p>
                    <a:p>
                      <a:pPr algn="l"/>
                      <a:r>
                        <a:rPr lang="en-US" sz="2400" baseline="0" dirty="0" smtClean="0"/>
                        <a:t>    Information Management (UN-GGIM)</a:t>
                      </a:r>
                      <a:endParaRPr lang="en-US" sz="2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9252236"/>
                  </a:ext>
                </a:extLst>
              </a:tr>
              <a:tr h="370840">
                <a:tc>
                  <a:txBody>
                    <a:bodyPr/>
                    <a:lstStyle/>
                    <a:p>
                      <a:pPr algn="ctr"/>
                      <a:r>
                        <a:rPr lang="en-US" sz="1800" dirty="0" smtClean="0"/>
                        <a:t>UN-GGIM</a:t>
                      </a:r>
                      <a:r>
                        <a:rPr lang="en-US" sz="1800" baseline="0" dirty="0" smtClean="0"/>
                        <a:t>    </a:t>
                      </a:r>
                      <a:r>
                        <a:rPr lang="en-US" sz="1800" dirty="0" smtClean="0"/>
                        <a:t>Asia-Pacific</a:t>
                      </a:r>
                      <a:endParaRPr lang="en-US" sz="1800" dirty="0"/>
                    </a:p>
                  </a:txBody>
                  <a:tcPr/>
                </a:tc>
                <a:tc>
                  <a:txBody>
                    <a:bodyPr/>
                    <a:lstStyle/>
                    <a:p>
                      <a:pPr algn="ctr"/>
                      <a:r>
                        <a:rPr lang="en-US" sz="1800" dirty="0" smtClean="0"/>
                        <a:t>UN-GGIM</a:t>
                      </a:r>
                      <a:r>
                        <a:rPr lang="en-US" sz="1800" baseline="0" dirty="0" smtClean="0"/>
                        <a:t> </a:t>
                      </a:r>
                      <a:r>
                        <a:rPr lang="en-US" sz="1800" dirty="0" smtClean="0"/>
                        <a:t>Americas</a:t>
                      </a:r>
                      <a:endParaRPr lang="en-US" sz="1800" dirty="0"/>
                    </a:p>
                  </a:txBody>
                  <a:tcPr/>
                </a:tc>
                <a:tc>
                  <a:txBody>
                    <a:bodyPr/>
                    <a:lstStyle/>
                    <a:p>
                      <a:pPr algn="ctr"/>
                      <a:r>
                        <a:rPr lang="en-US" sz="1800" dirty="0" smtClean="0"/>
                        <a:t>UN-GGIM      Arab States</a:t>
                      </a:r>
                      <a:endParaRPr lang="en-US" sz="1800" dirty="0"/>
                    </a:p>
                  </a:txBody>
                  <a:tcPr/>
                </a:tc>
                <a:tc>
                  <a:txBody>
                    <a:bodyPr/>
                    <a:lstStyle/>
                    <a:p>
                      <a:pPr algn="ctr"/>
                      <a:r>
                        <a:rPr lang="en-US" sz="1800" dirty="0" smtClean="0"/>
                        <a:t>UN-GGIM Europe</a:t>
                      </a:r>
                      <a:endParaRPr lang="en-US" sz="1800" dirty="0"/>
                    </a:p>
                  </a:txBody>
                  <a:tcPr/>
                </a:tc>
                <a:tc>
                  <a:txBody>
                    <a:bodyPr/>
                    <a:lstStyle/>
                    <a:p>
                      <a:pPr algn="ctr"/>
                      <a:r>
                        <a:rPr lang="en-US" sz="1800" dirty="0" smtClean="0"/>
                        <a:t>UN-GGIM</a:t>
                      </a:r>
                      <a:r>
                        <a:rPr lang="en-US" sz="1800" baseline="0" dirty="0" smtClean="0"/>
                        <a:t>    </a:t>
                      </a:r>
                      <a:r>
                        <a:rPr lang="en-US" sz="1800" dirty="0" smtClean="0"/>
                        <a:t>Africa</a:t>
                      </a:r>
                      <a:endParaRPr lang="en-US" sz="1800" dirty="0"/>
                    </a:p>
                  </a:txBody>
                  <a:tcPr/>
                </a:tc>
                <a:extLst>
                  <a:ext uri="{0D108BD9-81ED-4DB2-BD59-A6C34878D82A}">
                    <a16:rowId xmlns:a16="http://schemas.microsoft.com/office/drawing/2014/main" val="411587078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193282535"/>
              </p:ext>
            </p:extLst>
          </p:nvPr>
        </p:nvGraphicFramePr>
        <p:xfrm>
          <a:off x="359434" y="990600"/>
          <a:ext cx="3134264" cy="457200"/>
        </p:xfrm>
        <a:graphic>
          <a:graphicData uri="http://schemas.openxmlformats.org/drawingml/2006/table">
            <a:tbl>
              <a:tblPr firstRow="1" bandRow="1">
                <a:tableStyleId>{5C22544A-7EE6-4342-B048-85BDC9FD1C3A}</a:tableStyleId>
              </a:tblPr>
              <a:tblGrid>
                <a:gridCol w="3134264">
                  <a:extLst>
                    <a:ext uri="{9D8B030D-6E8A-4147-A177-3AD203B41FA5}">
                      <a16:colId xmlns:a16="http://schemas.microsoft.com/office/drawing/2014/main" val="77459401"/>
                    </a:ext>
                  </a:extLst>
                </a:gridCol>
              </a:tblGrid>
              <a:tr h="370840">
                <a:tc>
                  <a:txBody>
                    <a:bodyPr/>
                    <a:lstStyle/>
                    <a:p>
                      <a:pPr algn="l"/>
                      <a:r>
                        <a:rPr lang="en-US" sz="2400" dirty="0" smtClean="0"/>
                        <a:t>    United Nations</a:t>
                      </a:r>
                      <a:endParaRPr lang="en-US" sz="2400" dirty="0"/>
                    </a:p>
                  </a:txBody>
                  <a:tcPr/>
                </a:tc>
                <a:extLst>
                  <a:ext uri="{0D108BD9-81ED-4DB2-BD59-A6C34878D82A}">
                    <a16:rowId xmlns:a16="http://schemas.microsoft.com/office/drawing/2014/main" val="75306773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34264319"/>
              </p:ext>
            </p:extLst>
          </p:nvPr>
        </p:nvGraphicFramePr>
        <p:xfrm>
          <a:off x="359434" y="1559940"/>
          <a:ext cx="6075872" cy="822960"/>
        </p:xfrm>
        <a:graphic>
          <a:graphicData uri="http://schemas.openxmlformats.org/drawingml/2006/table">
            <a:tbl>
              <a:tblPr firstRow="1" bandRow="1">
                <a:tableStyleId>{5C22544A-7EE6-4342-B048-85BDC9FD1C3A}</a:tableStyleId>
              </a:tblPr>
              <a:tblGrid>
                <a:gridCol w="6075872">
                  <a:extLst>
                    <a:ext uri="{9D8B030D-6E8A-4147-A177-3AD203B41FA5}">
                      <a16:colId xmlns:a16="http://schemas.microsoft.com/office/drawing/2014/main" val="3660203505"/>
                    </a:ext>
                  </a:extLst>
                </a:gridCol>
              </a:tblGrid>
              <a:tr h="370840">
                <a:tc>
                  <a:txBody>
                    <a:bodyPr/>
                    <a:lstStyle/>
                    <a:p>
                      <a:pPr algn="l"/>
                      <a:r>
                        <a:rPr lang="en-US" sz="2400" dirty="0" smtClean="0"/>
                        <a:t>    Department of Economic and Social Affairs </a:t>
                      </a:r>
                    </a:p>
                    <a:p>
                      <a:pPr algn="l"/>
                      <a:r>
                        <a:rPr lang="en-US" sz="2400" dirty="0" smtClean="0"/>
                        <a:t>    (ECOSOC)</a:t>
                      </a:r>
                      <a:endParaRPr lang="en-US" sz="2400" dirty="0"/>
                    </a:p>
                  </a:txBody>
                  <a:tcPr/>
                </a:tc>
                <a:extLst>
                  <a:ext uri="{0D108BD9-81ED-4DB2-BD59-A6C34878D82A}">
                    <a16:rowId xmlns:a16="http://schemas.microsoft.com/office/drawing/2014/main" val="36717255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085402187"/>
              </p:ext>
            </p:extLst>
          </p:nvPr>
        </p:nvGraphicFramePr>
        <p:xfrm>
          <a:off x="359432" y="2577242"/>
          <a:ext cx="3134266" cy="457200"/>
        </p:xfrm>
        <a:graphic>
          <a:graphicData uri="http://schemas.openxmlformats.org/drawingml/2006/table">
            <a:tbl>
              <a:tblPr firstRow="1" bandRow="1">
                <a:tableStyleId>{5C22544A-7EE6-4342-B048-85BDC9FD1C3A}</a:tableStyleId>
              </a:tblPr>
              <a:tblGrid>
                <a:gridCol w="3134266">
                  <a:extLst>
                    <a:ext uri="{9D8B030D-6E8A-4147-A177-3AD203B41FA5}">
                      <a16:colId xmlns:a16="http://schemas.microsoft.com/office/drawing/2014/main" val="3476559245"/>
                    </a:ext>
                  </a:extLst>
                </a:gridCol>
              </a:tblGrid>
              <a:tr h="370840">
                <a:tc>
                  <a:txBody>
                    <a:bodyPr/>
                    <a:lstStyle/>
                    <a:p>
                      <a:pPr algn="l"/>
                      <a:r>
                        <a:rPr lang="en-US" sz="2400" dirty="0" smtClean="0"/>
                        <a:t>    Statistics Division</a:t>
                      </a:r>
                      <a:endParaRPr lang="en-US" sz="2400" dirty="0"/>
                    </a:p>
                  </a:txBody>
                  <a:tcPr/>
                </a:tc>
                <a:extLst>
                  <a:ext uri="{0D108BD9-81ED-4DB2-BD59-A6C34878D82A}">
                    <a16:rowId xmlns:a16="http://schemas.microsoft.com/office/drawing/2014/main" val="2173451254"/>
                  </a:ext>
                </a:extLst>
              </a:tr>
            </a:tbl>
          </a:graphicData>
        </a:graphic>
      </p:graphicFrame>
      <p:graphicFrame>
        <p:nvGraphicFramePr>
          <p:cNvPr id="19" name="Table 18"/>
          <p:cNvGraphicFramePr>
            <a:graphicFrameLocks noGrp="1"/>
          </p:cNvGraphicFramePr>
          <p:nvPr>
            <p:extLst/>
          </p:nvPr>
        </p:nvGraphicFramePr>
        <p:xfrm>
          <a:off x="6737230" y="292826"/>
          <a:ext cx="2324817" cy="6431280"/>
        </p:xfrm>
        <a:graphic>
          <a:graphicData uri="http://schemas.openxmlformats.org/drawingml/2006/table">
            <a:tbl>
              <a:tblPr firstRow="1" bandRow="1">
                <a:tableStyleId>{5C22544A-7EE6-4342-B048-85BDC9FD1C3A}</a:tableStyleId>
              </a:tblPr>
              <a:tblGrid>
                <a:gridCol w="2324817">
                  <a:extLst>
                    <a:ext uri="{9D8B030D-6E8A-4147-A177-3AD203B41FA5}">
                      <a16:colId xmlns:a16="http://schemas.microsoft.com/office/drawing/2014/main" val="990327921"/>
                    </a:ext>
                  </a:extLst>
                </a:gridCol>
              </a:tblGrid>
              <a:tr h="370840">
                <a:tc>
                  <a:txBody>
                    <a:bodyPr/>
                    <a:lstStyle/>
                    <a:p>
                      <a:r>
                        <a:rPr lang="en-US" sz="1600" dirty="0" err="1" smtClean="0"/>
                        <a:t>SubCommittee</a:t>
                      </a:r>
                      <a:r>
                        <a:rPr lang="en-US" sz="1600" dirty="0" smtClean="0"/>
                        <a:t> on Geodesy (UN </a:t>
                      </a:r>
                      <a:r>
                        <a:rPr lang="en-US" sz="1600" dirty="0" err="1" smtClean="0"/>
                        <a:t>SCoG</a:t>
                      </a:r>
                      <a:r>
                        <a:rPr lang="en-US" sz="1600" dirty="0" smtClean="0"/>
                        <a:t>)</a:t>
                      </a:r>
                      <a:endParaRPr lang="en-US" sz="1600" dirty="0"/>
                    </a:p>
                  </a:txBody>
                  <a:tcPr/>
                </a:tc>
                <a:extLst>
                  <a:ext uri="{0D108BD9-81ED-4DB2-BD59-A6C34878D82A}">
                    <a16:rowId xmlns:a16="http://schemas.microsoft.com/office/drawing/2014/main" val="916370692"/>
                  </a:ext>
                </a:extLst>
              </a:tr>
              <a:tr h="370840">
                <a:tc>
                  <a:txBody>
                    <a:bodyPr/>
                    <a:lstStyle/>
                    <a:p>
                      <a:r>
                        <a:rPr lang="en-US" sz="1400" dirty="0" smtClean="0"/>
                        <a:t>EG on Land Administration and Management</a:t>
                      </a:r>
                      <a:endParaRPr lang="en-US" sz="1400" dirty="0"/>
                    </a:p>
                  </a:txBody>
                  <a:tcPr/>
                </a:tc>
                <a:extLst>
                  <a:ext uri="{0D108BD9-81ED-4DB2-BD59-A6C34878D82A}">
                    <a16:rowId xmlns:a16="http://schemas.microsoft.com/office/drawing/2014/main" val="2575927654"/>
                  </a:ext>
                </a:extLst>
              </a:tr>
              <a:tr h="370840">
                <a:tc>
                  <a:txBody>
                    <a:bodyPr/>
                    <a:lstStyle/>
                    <a:p>
                      <a:r>
                        <a:rPr lang="en-US" sz="1400" dirty="0" smtClean="0"/>
                        <a:t>EG on the Integration of Statistical and Geospatial Information</a:t>
                      </a:r>
                      <a:endParaRPr lang="en-US" sz="1400" dirty="0"/>
                    </a:p>
                  </a:txBody>
                  <a:tcPr/>
                </a:tc>
                <a:extLst>
                  <a:ext uri="{0D108BD9-81ED-4DB2-BD59-A6C34878D82A}">
                    <a16:rowId xmlns:a16="http://schemas.microsoft.com/office/drawing/2014/main" val="2414738191"/>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smtClean="0"/>
                        <a:t>WG on Development of a Statement of Shared Principles for the Management of Geospatial Information</a:t>
                      </a:r>
                    </a:p>
                  </a:txBody>
                  <a:tcPr/>
                </a:tc>
                <a:extLst>
                  <a:ext uri="{0D108BD9-81ED-4DB2-BD59-A6C34878D82A}">
                    <a16:rowId xmlns:a16="http://schemas.microsoft.com/office/drawing/2014/main" val="2525526393"/>
                  </a:ext>
                </a:extLst>
              </a:tr>
              <a:tr h="370840">
                <a:tc>
                  <a:txBody>
                    <a:bodyPr/>
                    <a:lstStyle/>
                    <a:p>
                      <a:r>
                        <a:rPr lang="en-US" sz="1400" dirty="0" smtClean="0"/>
                        <a:t>WG on Trends in National Institutional Arrangements in Geospatial Information Management</a:t>
                      </a:r>
                      <a:endParaRPr lang="en-US" sz="1400" dirty="0"/>
                    </a:p>
                  </a:txBody>
                  <a:tcPr/>
                </a:tc>
                <a:extLst>
                  <a:ext uri="{0D108BD9-81ED-4DB2-BD59-A6C34878D82A}">
                    <a16:rowId xmlns:a16="http://schemas.microsoft.com/office/drawing/2014/main" val="4224431154"/>
                  </a:ext>
                </a:extLst>
              </a:tr>
              <a:tr h="370840">
                <a:tc>
                  <a:txBody>
                    <a:bodyPr/>
                    <a:lstStyle/>
                    <a:p>
                      <a:r>
                        <a:rPr lang="en-US" sz="1400" dirty="0" smtClean="0"/>
                        <a:t>WG on Geospatial Information and Services for Disasters</a:t>
                      </a:r>
                      <a:endParaRPr lang="en-US" sz="1400" dirty="0"/>
                    </a:p>
                  </a:txBody>
                  <a:tcPr/>
                </a:tc>
                <a:extLst>
                  <a:ext uri="{0D108BD9-81ED-4DB2-BD59-A6C34878D82A}">
                    <a16:rowId xmlns:a16="http://schemas.microsoft.com/office/drawing/2014/main" val="3467667440"/>
                  </a:ext>
                </a:extLst>
              </a:tr>
              <a:tr h="370840">
                <a:tc>
                  <a:txBody>
                    <a:bodyPr/>
                    <a:lstStyle/>
                    <a:p>
                      <a:r>
                        <a:rPr lang="en-US" sz="1400" dirty="0" smtClean="0"/>
                        <a:t>WG on Global Fundamental Geospatial Data Themes</a:t>
                      </a:r>
                      <a:endParaRPr lang="en-US" sz="1400" dirty="0"/>
                    </a:p>
                  </a:txBody>
                  <a:tcPr/>
                </a:tc>
                <a:extLst>
                  <a:ext uri="{0D108BD9-81ED-4DB2-BD59-A6C34878D82A}">
                    <a16:rowId xmlns:a16="http://schemas.microsoft.com/office/drawing/2014/main" val="663343313"/>
                  </a:ext>
                </a:extLst>
              </a:tr>
              <a:tr h="370840">
                <a:tc>
                  <a:txBody>
                    <a:bodyPr/>
                    <a:lstStyle/>
                    <a:p>
                      <a:r>
                        <a:rPr lang="en-US" sz="1400" dirty="0" smtClean="0"/>
                        <a:t>WG on Legal and Policy Frameworks for Geospatial Information Management</a:t>
                      </a:r>
                      <a:endParaRPr lang="en-US" sz="1400" dirty="0"/>
                    </a:p>
                  </a:txBody>
                  <a:tcPr/>
                </a:tc>
                <a:extLst>
                  <a:ext uri="{0D108BD9-81ED-4DB2-BD59-A6C34878D82A}">
                    <a16:rowId xmlns:a16="http://schemas.microsoft.com/office/drawing/2014/main" val="2115850414"/>
                  </a:ext>
                </a:extLst>
              </a:tr>
              <a:tr h="370840">
                <a:tc>
                  <a:txBody>
                    <a:bodyPr/>
                    <a:lstStyle/>
                    <a:p>
                      <a:r>
                        <a:rPr lang="en-US" sz="1400" dirty="0" smtClean="0"/>
                        <a:t>WG on Marine Geospatial Information</a:t>
                      </a:r>
                    </a:p>
                  </a:txBody>
                  <a:tcPr/>
                </a:tc>
                <a:extLst>
                  <a:ext uri="{0D108BD9-81ED-4DB2-BD59-A6C34878D82A}">
                    <a16:rowId xmlns:a16="http://schemas.microsoft.com/office/drawing/2014/main" val="2980642972"/>
                  </a:ext>
                </a:extLst>
              </a:tr>
            </a:tbl>
          </a:graphicData>
        </a:graphic>
      </p:graphicFrame>
      <p:sp>
        <p:nvSpPr>
          <p:cNvPr id="20" name="Left Brace 19"/>
          <p:cNvSpPr/>
          <p:nvPr/>
        </p:nvSpPr>
        <p:spPr>
          <a:xfrm>
            <a:off x="6538823" y="344582"/>
            <a:ext cx="94890" cy="6315010"/>
          </a:xfrm>
          <a:prstGeom prst="lef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190601" y="4724400"/>
            <a:ext cx="6265377" cy="2031325"/>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600" b="1" dirty="0" smtClean="0"/>
              <a:t>UN-GGIM adopted the GGRF – that is, </a:t>
            </a:r>
            <a:r>
              <a:rPr lang="en-US" sz="1600" b="1" u="sng" dirty="0" smtClean="0"/>
              <a:t>all</a:t>
            </a:r>
            <a:r>
              <a:rPr lang="en-US" sz="1600" b="1" dirty="0" smtClean="0"/>
              <a:t> Nations have agreed to use a common reference frame based on the ITRS.</a:t>
            </a:r>
          </a:p>
          <a:p>
            <a:pPr marL="285750" indent="-285750">
              <a:buFont typeface="Arial" panose="020B0604020202020204" pitchFamily="34" charset="0"/>
              <a:buChar char="•"/>
            </a:pPr>
            <a:endParaRPr lang="en-US" sz="700" b="1" dirty="0" smtClean="0"/>
          </a:p>
          <a:p>
            <a:pPr marL="285750" indent="-285750">
              <a:buFont typeface="Arial" panose="020B0604020202020204" pitchFamily="34" charset="0"/>
              <a:buChar char="•"/>
            </a:pPr>
            <a:r>
              <a:rPr lang="en-US" sz="1600" b="1" dirty="0" smtClean="0"/>
              <a:t>The UN-</a:t>
            </a:r>
            <a:r>
              <a:rPr lang="en-US" sz="1600" b="1" dirty="0" err="1" smtClean="0"/>
              <a:t>SCoG</a:t>
            </a:r>
            <a:r>
              <a:rPr lang="en-US" sz="1600" b="1" dirty="0" smtClean="0"/>
              <a:t> is tasked with implementing the GGRF globally.</a:t>
            </a:r>
          </a:p>
          <a:p>
            <a:pPr marL="285750" indent="-285750">
              <a:buFont typeface="Arial" panose="020B0604020202020204" pitchFamily="34" charset="0"/>
              <a:buChar char="•"/>
            </a:pPr>
            <a:endParaRPr lang="en-US" sz="700" b="1" dirty="0"/>
          </a:p>
          <a:p>
            <a:pPr marL="285750" indent="-285750">
              <a:buFont typeface="Arial" panose="020B0604020202020204" pitchFamily="34" charset="0"/>
              <a:buChar char="•"/>
            </a:pPr>
            <a:r>
              <a:rPr lang="en-US" sz="1600" b="1" dirty="0" smtClean="0"/>
              <a:t>That agreement and the obligation to adopt the GGRF was </a:t>
            </a:r>
          </a:p>
          <a:p>
            <a:r>
              <a:rPr lang="en-US" sz="1600" b="1" dirty="0"/>
              <a:t> </a:t>
            </a:r>
            <a:r>
              <a:rPr lang="en-US" sz="1600" b="1" dirty="0" smtClean="0"/>
              <a:t>     also passed through to the Regional Committees (RCs).</a:t>
            </a:r>
            <a:endParaRPr lang="en-US" sz="1600" b="1" dirty="0"/>
          </a:p>
        </p:txBody>
      </p:sp>
      <p:sp>
        <p:nvSpPr>
          <p:cNvPr id="2" name="Rectangle 1"/>
          <p:cNvSpPr/>
          <p:nvPr/>
        </p:nvSpPr>
        <p:spPr>
          <a:xfrm>
            <a:off x="359432" y="4009670"/>
            <a:ext cx="1227630" cy="6652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04905" y="4004420"/>
            <a:ext cx="1227630" cy="6652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50380" y="4009675"/>
            <a:ext cx="1301205" cy="6652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158917" y="4004425"/>
            <a:ext cx="1096256" cy="6652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93350" y="4009685"/>
            <a:ext cx="1133720" cy="6652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V="1">
            <a:off x="973247" y="319306"/>
            <a:ext cx="5763983" cy="36746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0"/>
          </p:cNvCxnSpPr>
          <p:nvPr/>
        </p:nvCxnSpPr>
        <p:spPr>
          <a:xfrm flipV="1">
            <a:off x="2218720" y="423992"/>
            <a:ext cx="4518510" cy="35804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464194" y="543515"/>
            <a:ext cx="3273036" cy="34504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707045" y="642470"/>
            <a:ext cx="2030185" cy="33514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3" idx="0"/>
          </p:cNvCxnSpPr>
          <p:nvPr/>
        </p:nvCxnSpPr>
        <p:spPr>
          <a:xfrm flipV="1">
            <a:off x="5860210" y="823952"/>
            <a:ext cx="877020" cy="31857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441702" y="157778"/>
            <a:ext cx="3678971" cy="2893100"/>
          </a:xfrm>
          <a:prstGeom prst="rect">
            <a:avLst/>
          </a:prstGeom>
          <a:solidFill>
            <a:schemeClr val="bg1"/>
          </a:solidFill>
          <a:ln>
            <a:solidFill>
              <a:srgbClr val="FF0000"/>
            </a:solidFill>
          </a:ln>
        </p:spPr>
        <p:txBody>
          <a:bodyPr wrap="square" rtlCol="0">
            <a:spAutoFit/>
          </a:bodyPr>
          <a:lstStyle/>
          <a:p>
            <a:r>
              <a:rPr lang="en-US" sz="1400" dirty="0"/>
              <a:t>Argentina: Diego Pinon </a:t>
            </a:r>
            <a:endParaRPr lang="en-US" sz="1400" dirty="0" smtClean="0"/>
          </a:p>
          <a:p>
            <a:r>
              <a:rPr lang="en-US" sz="1400" dirty="0"/>
              <a:t/>
            </a:r>
            <a:br>
              <a:rPr lang="en-US" sz="1400" dirty="0"/>
            </a:br>
            <a:r>
              <a:rPr lang="en-US" sz="1400" dirty="0"/>
              <a:t>Canada: Calvin </a:t>
            </a:r>
            <a:r>
              <a:rPr lang="en-US" sz="1400" dirty="0" err="1"/>
              <a:t>Klatt</a:t>
            </a:r>
            <a:endParaRPr lang="en-US" sz="1400" dirty="0"/>
          </a:p>
          <a:p>
            <a:endParaRPr lang="en-US" sz="1400" dirty="0"/>
          </a:p>
          <a:p>
            <a:r>
              <a:rPr lang="en-US" sz="1400" dirty="0"/>
              <a:t>Costa Rica: Álvaro </a:t>
            </a:r>
            <a:r>
              <a:rPr lang="en-US" sz="1400" dirty="0" err="1"/>
              <a:t>Álvarez</a:t>
            </a:r>
            <a:r>
              <a:rPr lang="en-US" sz="1400" dirty="0"/>
              <a:t/>
            </a:r>
            <a:br>
              <a:rPr lang="en-US" sz="1400" dirty="0"/>
            </a:br>
            <a:endParaRPr lang="en-US" sz="1400" dirty="0"/>
          </a:p>
          <a:p>
            <a:r>
              <a:rPr lang="en-US" sz="1400" dirty="0"/>
              <a:t>Jamaica: Nolan Aikens</a:t>
            </a:r>
          </a:p>
          <a:p>
            <a:endParaRPr lang="en-US" sz="1400" dirty="0"/>
          </a:p>
          <a:p>
            <a:r>
              <a:rPr lang="en-US" sz="1400" dirty="0" smtClean="0"/>
              <a:t>Mexico: Francisco Parra</a:t>
            </a:r>
            <a:r>
              <a:rPr lang="en-US" sz="1400" dirty="0"/>
              <a:t/>
            </a:r>
            <a:br>
              <a:rPr lang="en-US" sz="1400" dirty="0"/>
            </a:br>
            <a:r>
              <a:rPr lang="en-US" sz="1400" dirty="0"/>
              <a:t/>
            </a:r>
            <a:br>
              <a:rPr lang="en-US" sz="1400" dirty="0"/>
            </a:br>
            <a:r>
              <a:rPr lang="en-US" sz="1400" dirty="0" smtClean="0"/>
              <a:t>United States: Daniel Roman </a:t>
            </a:r>
            <a:r>
              <a:rPr lang="en-US" sz="1400" dirty="0"/>
              <a:t/>
            </a:r>
            <a:br>
              <a:rPr lang="en-US" sz="1400" dirty="0"/>
            </a:br>
            <a:r>
              <a:rPr lang="en-US" sz="1400" dirty="0"/>
              <a:t/>
            </a:r>
            <a:br>
              <a:rPr lang="en-US" sz="1400" dirty="0"/>
            </a:br>
            <a:r>
              <a:rPr lang="en-US" sz="1400" dirty="0"/>
              <a:t>Uruguay: Gustavo </a:t>
            </a:r>
            <a:r>
              <a:rPr lang="en-US" sz="1400" dirty="0" err="1"/>
              <a:t>Fabián</a:t>
            </a:r>
            <a:r>
              <a:rPr lang="en-US" sz="1400" dirty="0"/>
              <a:t> </a:t>
            </a:r>
            <a:r>
              <a:rPr lang="en-US" sz="1400" dirty="0" err="1"/>
              <a:t>Caubarrere</a:t>
            </a:r>
            <a:r>
              <a:rPr lang="en-US" sz="1400" dirty="0"/>
              <a:t> </a:t>
            </a:r>
            <a:r>
              <a:rPr lang="en-US" sz="1400" dirty="0" err="1" smtClean="0"/>
              <a:t>Diab</a:t>
            </a:r>
            <a:r>
              <a:rPr lang="en-US" sz="1400" dirty="0" smtClean="0"/>
              <a:t> </a:t>
            </a:r>
          </a:p>
        </p:txBody>
      </p:sp>
      <p:cxnSp>
        <p:nvCxnSpPr>
          <p:cNvPr id="37" name="Straight Connector 36"/>
          <p:cNvCxnSpPr/>
          <p:nvPr/>
        </p:nvCxnSpPr>
        <p:spPr>
          <a:xfrm>
            <a:off x="1604905" y="1362759"/>
            <a:ext cx="0" cy="2076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04905" y="2285974"/>
            <a:ext cx="0" cy="2829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04905" y="2958636"/>
            <a:ext cx="5260" cy="25667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38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4"/>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4" grpId="0" animBg="1"/>
      <p:bldP spid="14" grpId="1" animBg="1"/>
      <p:bldP spid="16" grpId="0" animBg="1"/>
      <p:bldP spid="16" grpId="1" animBg="1"/>
      <p:bldP spid="22" grpId="0" animBg="1"/>
      <p:bldP spid="22" grpId="1" animBg="1"/>
      <p:bldP spid="23" grpId="0" animBg="1"/>
      <p:bldP spid="23" grpId="1"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200" dirty="0" smtClean="0"/>
              <a:t>What is the UN Global Geodetic Reference Frame?</a:t>
            </a:r>
            <a:endParaRPr lang="en-US" sz="3200" dirty="0"/>
          </a:p>
        </p:txBody>
      </p:sp>
      <p:sp>
        <p:nvSpPr>
          <p:cNvPr id="3" name="Text Placeholder 2"/>
          <p:cNvSpPr>
            <a:spLocks noGrp="1"/>
          </p:cNvSpPr>
          <p:nvPr>
            <p:ph type="body" idx="1"/>
          </p:nvPr>
        </p:nvSpPr>
        <p:spPr>
          <a:xfrm>
            <a:off x="685800" y="1238845"/>
            <a:ext cx="8153400" cy="5847755"/>
          </a:xfrm>
        </p:spPr>
        <p:txBody>
          <a:bodyPr/>
          <a:lstStyle/>
          <a:p>
            <a:pPr marL="342900" indent="-342900">
              <a:buFont typeface="Arial" panose="020B0604020202020204" pitchFamily="34" charset="0"/>
              <a:buChar char="•"/>
            </a:pPr>
            <a:r>
              <a:rPr lang="en-US" sz="2000" dirty="0" smtClean="0"/>
              <a:t>Conceptually, the GGRF encompasses all aspects of the a modernized reference frame including the geodetic infrastructure (GI), Education Training and Capacity Building (ETCB), Governance (GOV), Outreach and Communication (OC) as well as Policies Standards and Conventions (PSC).</a:t>
            </a:r>
          </a:p>
          <a:p>
            <a:pPr marL="342900" indent="-342900">
              <a:buFont typeface="Arial" panose="020B0604020202020204" pitchFamily="34" charset="0"/>
              <a:buChar char="•"/>
            </a:pPr>
            <a:r>
              <a:rPr lang="en-US" sz="2000" dirty="0" smtClean="0"/>
              <a:t>Includes both International Terrestrial Reference System (ITRS) and the International Height Reference System (IHRS)</a:t>
            </a:r>
          </a:p>
          <a:p>
            <a:pPr marL="685800" lvl="1" indent="-342900">
              <a:buFont typeface="Arial" panose="020B0604020202020204" pitchFamily="34" charset="0"/>
              <a:buChar char="•"/>
            </a:pPr>
            <a:r>
              <a:rPr lang="en-US" sz="2000" dirty="0" smtClean="0"/>
              <a:t>The ITRS focuses on a framework for GNSS applications in an ellipsoidal framework</a:t>
            </a:r>
          </a:p>
          <a:p>
            <a:pPr marL="685800" lvl="1" indent="-342900">
              <a:buFont typeface="Arial" panose="020B0604020202020204" pitchFamily="34" charset="0"/>
              <a:buChar char="•"/>
            </a:pPr>
            <a:r>
              <a:rPr lang="en-US" sz="2000" dirty="0" smtClean="0"/>
              <a:t>The IHRS focuses on a framework for physical heights (i.e., leveling, heights above “MSL”)</a:t>
            </a:r>
          </a:p>
          <a:p>
            <a:pPr marL="342900" indent="-342900">
              <a:buFont typeface="Arial" panose="020B0604020202020204" pitchFamily="34" charset="0"/>
              <a:buChar char="•"/>
            </a:pPr>
            <a:r>
              <a:rPr lang="en-US" sz="2000" dirty="0" smtClean="0"/>
              <a:t>Both the ITRS and the IHRS are determined and maintained by the International Association of Geodesy (IAG)</a:t>
            </a:r>
          </a:p>
          <a:p>
            <a:pPr marL="285750">
              <a:buFont typeface="Arial" panose="020B0604020202020204" pitchFamily="34" charset="0"/>
              <a:buChar char="•"/>
            </a:pPr>
            <a:r>
              <a:rPr lang="en-US" sz="2000" dirty="0" smtClean="0"/>
              <a:t>The ITRS is very robust and mature, while the IHRS is nascent but growing</a:t>
            </a:r>
          </a:p>
          <a:p>
            <a:pPr marL="285750">
              <a:buFont typeface="Arial" panose="020B0604020202020204" pitchFamily="34" charset="0"/>
              <a:buChar char="•"/>
            </a:pPr>
            <a:r>
              <a:rPr lang="en-US" sz="2000" dirty="0" smtClean="0"/>
              <a:t>Standards are developed and maintained by ISO and OGC</a:t>
            </a:r>
          </a:p>
          <a:p>
            <a:pPr marL="342900" indent="-342900">
              <a:buFont typeface="Arial" panose="020B0604020202020204" pitchFamily="34" charset="0"/>
              <a:buChar char="•"/>
            </a:pPr>
            <a:r>
              <a:rPr lang="en-US" sz="2000" dirty="0" smtClean="0"/>
              <a:t>The UN </a:t>
            </a:r>
            <a:r>
              <a:rPr lang="en-US" sz="2000" dirty="0" err="1" smtClean="0"/>
              <a:t>SCoG</a:t>
            </a:r>
            <a:r>
              <a:rPr lang="en-US" sz="2000" dirty="0" smtClean="0"/>
              <a:t> was tasked with developing a Roadmap and implementation plan to put the GGRF in place.</a:t>
            </a:r>
            <a:endParaRPr lang="en-US" sz="2000" dirty="0"/>
          </a:p>
        </p:txBody>
      </p:sp>
    </p:spTree>
    <p:extLst>
      <p:ext uri="{BB962C8B-B14F-4D97-AF65-F5344CB8AC3E}">
        <p14:creationId xmlns:p14="http://schemas.microsoft.com/office/powerpoint/2010/main" val="2676629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p:cNvSpPr>
            <a:spLocks noGrp="1"/>
          </p:cNvSpPr>
          <p:nvPr>
            <p:ph type="title"/>
          </p:nvPr>
        </p:nvSpPr>
        <p:spPr>
          <a:xfrm>
            <a:off x="217814" y="11665"/>
            <a:ext cx="8697586" cy="1131335"/>
          </a:xfrm>
        </p:spPr>
        <p:txBody>
          <a:bodyPr/>
          <a:lstStyle/>
          <a:p>
            <a:r>
              <a:rPr lang="en-US" sz="3600" b="1" dirty="0">
                <a:solidFill>
                  <a:srgbClr val="1D5E8A"/>
                </a:solidFill>
                <a:latin typeface="Trebuchet MS"/>
                <a:cs typeface="Trebuchet MS"/>
              </a:rPr>
              <a:t>GGRF road map key issue categories</a:t>
            </a:r>
            <a:endParaRPr lang="en-GB" sz="3600" b="1" dirty="0">
              <a:solidFill>
                <a:srgbClr val="1D5E8A"/>
              </a:solidFill>
              <a:latin typeface="Trebuchet MS"/>
              <a:cs typeface="Trebuchet MS"/>
            </a:endParaRPr>
          </a:p>
        </p:txBody>
      </p:sp>
      <p:pic>
        <p:nvPicPr>
          <p:cNvPr id="4" name="Bilde 3"/>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7252656" cy="4356340"/>
          </a:xfrm>
          <a:prstGeom prst="rect">
            <a:avLst/>
          </a:prstGeom>
          <a:noFill/>
        </p:spPr>
      </p:pic>
      <p:sp>
        <p:nvSpPr>
          <p:cNvPr id="2" name="Down Arrow 1"/>
          <p:cNvSpPr/>
          <p:nvPr/>
        </p:nvSpPr>
        <p:spPr>
          <a:xfrm>
            <a:off x="4191000" y="5410200"/>
            <a:ext cx="609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3000" y="5867400"/>
            <a:ext cx="6676828" cy="954107"/>
          </a:xfrm>
          <a:prstGeom prst="rect">
            <a:avLst/>
          </a:prstGeom>
          <a:noFill/>
        </p:spPr>
        <p:txBody>
          <a:bodyPr wrap="none" lIns="91440" tIns="45720" rIns="91440" bIns="45720">
            <a:spAutoFit/>
          </a:bodyPr>
          <a:lstStyle/>
          <a:p>
            <a:pPr algn="ctr"/>
            <a:r>
              <a:rPr lang="en-US" sz="2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Global Geodetic Center of Excellence </a:t>
            </a:r>
          </a:p>
          <a:p>
            <a:pPr algn="ctr"/>
            <a:r>
              <a:rPr lang="en-US" sz="2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(GGCE)</a:t>
            </a:r>
            <a:endPar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602444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Non-Governmental Organizations (NGO’s)</a:t>
            </a:r>
            <a:endParaRPr lang="en-US" dirty="0"/>
          </a:p>
        </p:txBody>
      </p:sp>
      <p:sp>
        <p:nvSpPr>
          <p:cNvPr id="3" name="Content Placeholder 2"/>
          <p:cNvSpPr>
            <a:spLocks noGrp="1"/>
          </p:cNvSpPr>
          <p:nvPr>
            <p:ph idx="1"/>
          </p:nvPr>
        </p:nvSpPr>
        <p:spPr/>
        <p:txBody>
          <a:bodyPr/>
          <a:lstStyle/>
          <a:p>
            <a:r>
              <a:rPr lang="en-US" dirty="0" smtClean="0"/>
              <a:t>Do not have the authority to impose on governments</a:t>
            </a:r>
          </a:p>
          <a:p>
            <a:r>
              <a:rPr lang="en-US" dirty="0" smtClean="0"/>
              <a:t>Professional versus Academic/Scientific</a:t>
            </a:r>
          </a:p>
          <a:p>
            <a:pPr lvl="1"/>
            <a:r>
              <a:rPr lang="en-US" dirty="0" smtClean="0"/>
              <a:t>Geodetic professions such as surveying and remote sensing</a:t>
            </a:r>
          </a:p>
          <a:p>
            <a:pPr lvl="1"/>
            <a:r>
              <a:rPr lang="en-US" dirty="0" smtClean="0"/>
              <a:t>Scientific groups and their subcomponents</a:t>
            </a:r>
          </a:p>
          <a:p>
            <a:r>
              <a:rPr lang="en-US" dirty="0" smtClean="0"/>
              <a:t>National versus International</a:t>
            </a:r>
          </a:p>
          <a:p>
            <a:pPr lvl="1"/>
            <a:r>
              <a:rPr lang="en-US" dirty="0" smtClean="0"/>
              <a:t>National NGO’s are part of international NGO’s </a:t>
            </a:r>
          </a:p>
          <a:p>
            <a:pPr lvl="1"/>
            <a:r>
              <a:rPr lang="en-US" dirty="0" smtClean="0"/>
              <a:t>ASPRS is a part of ISPRS; AGU is a part of </a:t>
            </a:r>
            <a:r>
              <a:rPr lang="en-US" b="1" dirty="0" smtClean="0"/>
              <a:t>IAG</a:t>
            </a:r>
            <a:endParaRPr lang="en-US" b="1" dirty="0"/>
          </a:p>
        </p:txBody>
      </p:sp>
    </p:spTree>
    <p:extLst>
      <p:ext uri="{BB962C8B-B14F-4D97-AF65-F5344CB8AC3E}">
        <p14:creationId xmlns:p14="http://schemas.microsoft.com/office/powerpoint/2010/main" val="2220103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61"/>
          <p:cNvGrpSpPr>
            <a:grpSpLocks/>
          </p:cNvGrpSpPr>
          <p:nvPr/>
        </p:nvGrpSpPr>
        <p:grpSpPr bwMode="auto">
          <a:xfrm>
            <a:off x="195267" y="1772816"/>
            <a:ext cx="8769349" cy="896938"/>
            <a:chOff x="161" y="1167"/>
            <a:chExt cx="5524" cy="565"/>
          </a:xfrm>
        </p:grpSpPr>
        <p:sp>
          <p:nvSpPr>
            <p:cNvPr id="14" name="Rectangle 38"/>
            <p:cNvSpPr>
              <a:spLocks noChangeArrowheads="1"/>
            </p:cNvSpPr>
            <p:nvPr/>
          </p:nvSpPr>
          <p:spPr bwMode="auto">
            <a:xfrm>
              <a:off x="165" y="1167"/>
              <a:ext cx="5520" cy="271"/>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sz="2400" b="1" dirty="0" smtClean="0">
                  <a:solidFill>
                    <a:srgbClr val="000099"/>
                  </a:solidFill>
                  <a:latin typeface="Calibri"/>
                </a:rPr>
                <a:t>International Union of Geodesy and Geophysics (IUGG)</a:t>
              </a:r>
              <a:endParaRPr lang="en-GB" dirty="0">
                <a:solidFill>
                  <a:srgbClr val="000099"/>
                </a:solidFill>
                <a:latin typeface="Calibri"/>
              </a:endParaRPr>
            </a:p>
          </p:txBody>
        </p:sp>
        <p:sp>
          <p:nvSpPr>
            <p:cNvPr id="15" name="Rectangle 22"/>
            <p:cNvSpPr>
              <a:spLocks noChangeArrowheads="1"/>
            </p:cNvSpPr>
            <p:nvPr/>
          </p:nvSpPr>
          <p:spPr bwMode="auto">
            <a:xfrm>
              <a:off x="4155" y="1488"/>
              <a:ext cx="747" cy="244"/>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sz="2400" dirty="0">
                  <a:solidFill>
                    <a:srgbClr val="000099"/>
                  </a:solidFill>
                  <a:latin typeface="Calibri"/>
                </a:rPr>
                <a:t>IASPEI</a:t>
              </a:r>
            </a:p>
          </p:txBody>
        </p:sp>
        <p:sp>
          <p:nvSpPr>
            <p:cNvPr id="16" name="Rectangle 23"/>
            <p:cNvSpPr>
              <a:spLocks noChangeArrowheads="1"/>
            </p:cNvSpPr>
            <p:nvPr/>
          </p:nvSpPr>
          <p:spPr bwMode="auto">
            <a:xfrm>
              <a:off x="4987" y="1488"/>
              <a:ext cx="698" cy="244"/>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sz="2400" dirty="0" smtClean="0">
                  <a:solidFill>
                    <a:srgbClr val="000099"/>
                  </a:solidFill>
                  <a:latin typeface="Calibri"/>
                </a:rPr>
                <a:t>IAVCEI</a:t>
              </a:r>
              <a:endParaRPr lang="en-GB" sz="2400" dirty="0">
                <a:solidFill>
                  <a:srgbClr val="000099"/>
                </a:solidFill>
                <a:latin typeface="Calibri"/>
              </a:endParaRPr>
            </a:p>
          </p:txBody>
        </p:sp>
        <p:sp>
          <p:nvSpPr>
            <p:cNvPr id="17" name="Rectangle 24"/>
            <p:cNvSpPr>
              <a:spLocks noChangeArrowheads="1"/>
            </p:cNvSpPr>
            <p:nvPr/>
          </p:nvSpPr>
          <p:spPr bwMode="auto">
            <a:xfrm>
              <a:off x="772" y="1488"/>
              <a:ext cx="606" cy="244"/>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sz="2400" b="1" dirty="0" smtClean="0">
                  <a:solidFill>
                    <a:srgbClr val="000099"/>
                  </a:solidFill>
                  <a:latin typeface="Calibri"/>
                </a:rPr>
                <a:t>IAG</a:t>
              </a:r>
              <a:endParaRPr lang="en-GB" sz="2400" b="1" dirty="0">
                <a:solidFill>
                  <a:srgbClr val="000099"/>
                </a:solidFill>
                <a:latin typeface="Calibri"/>
              </a:endParaRPr>
            </a:p>
          </p:txBody>
        </p:sp>
        <p:sp>
          <p:nvSpPr>
            <p:cNvPr id="18" name="Rectangle 26"/>
            <p:cNvSpPr>
              <a:spLocks noChangeArrowheads="1"/>
            </p:cNvSpPr>
            <p:nvPr/>
          </p:nvSpPr>
          <p:spPr bwMode="auto">
            <a:xfrm>
              <a:off x="161" y="1488"/>
              <a:ext cx="526" cy="244"/>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sz="2400" dirty="0">
                  <a:solidFill>
                    <a:srgbClr val="000099"/>
                  </a:solidFill>
                  <a:latin typeface="Calibri"/>
                </a:rPr>
                <a:t>IACS</a:t>
              </a:r>
            </a:p>
          </p:txBody>
        </p:sp>
        <p:sp>
          <p:nvSpPr>
            <p:cNvPr id="19" name="Rectangle 31"/>
            <p:cNvSpPr>
              <a:spLocks noChangeArrowheads="1"/>
            </p:cNvSpPr>
            <p:nvPr/>
          </p:nvSpPr>
          <p:spPr bwMode="auto">
            <a:xfrm>
              <a:off x="1463" y="1488"/>
              <a:ext cx="565" cy="244"/>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sz="2400" dirty="0" smtClean="0">
                  <a:solidFill>
                    <a:srgbClr val="000099"/>
                  </a:solidFill>
                  <a:latin typeface="Calibri"/>
                </a:rPr>
                <a:t>IAHS</a:t>
              </a:r>
              <a:endParaRPr lang="en-GB" sz="2400" dirty="0">
                <a:solidFill>
                  <a:srgbClr val="000099"/>
                </a:solidFill>
                <a:latin typeface="Calibri"/>
              </a:endParaRPr>
            </a:p>
          </p:txBody>
        </p:sp>
        <p:sp>
          <p:nvSpPr>
            <p:cNvPr id="20" name="Rectangle 51"/>
            <p:cNvSpPr>
              <a:spLocks noChangeArrowheads="1"/>
            </p:cNvSpPr>
            <p:nvPr/>
          </p:nvSpPr>
          <p:spPr bwMode="auto">
            <a:xfrm>
              <a:off x="2113" y="1488"/>
              <a:ext cx="558" cy="244"/>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sz="2400" dirty="0" smtClean="0">
                  <a:solidFill>
                    <a:srgbClr val="000099"/>
                  </a:solidFill>
                  <a:latin typeface="Calibri"/>
                </a:rPr>
                <a:t>IAGA</a:t>
              </a:r>
              <a:endParaRPr lang="en-GB" sz="2400" dirty="0">
                <a:solidFill>
                  <a:srgbClr val="000099"/>
                </a:solidFill>
                <a:latin typeface="Calibri"/>
              </a:endParaRPr>
            </a:p>
          </p:txBody>
        </p:sp>
        <p:sp>
          <p:nvSpPr>
            <p:cNvPr id="21" name="Rectangle 52"/>
            <p:cNvSpPr>
              <a:spLocks noChangeArrowheads="1"/>
            </p:cNvSpPr>
            <p:nvPr/>
          </p:nvSpPr>
          <p:spPr bwMode="auto">
            <a:xfrm>
              <a:off x="2757" y="1488"/>
              <a:ext cx="649" cy="244"/>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sz="2400" dirty="0" smtClean="0">
                  <a:solidFill>
                    <a:srgbClr val="000099"/>
                  </a:solidFill>
                  <a:latin typeface="Calibri"/>
                </a:rPr>
                <a:t>IAMAS</a:t>
              </a:r>
              <a:endParaRPr lang="en-GB" sz="2400" dirty="0">
                <a:solidFill>
                  <a:srgbClr val="000099"/>
                </a:solidFill>
                <a:latin typeface="Calibri"/>
              </a:endParaRPr>
            </a:p>
          </p:txBody>
        </p:sp>
        <p:sp>
          <p:nvSpPr>
            <p:cNvPr id="22" name="Rectangle 53"/>
            <p:cNvSpPr>
              <a:spLocks noChangeArrowheads="1"/>
            </p:cNvSpPr>
            <p:nvPr/>
          </p:nvSpPr>
          <p:spPr bwMode="auto">
            <a:xfrm>
              <a:off x="3491" y="1488"/>
              <a:ext cx="579" cy="244"/>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sz="2400" dirty="0" smtClean="0">
                  <a:solidFill>
                    <a:srgbClr val="000099"/>
                  </a:solidFill>
                  <a:latin typeface="Calibri"/>
                </a:rPr>
                <a:t>IAPSO</a:t>
              </a:r>
              <a:endParaRPr lang="en-GB" sz="2400" dirty="0">
                <a:solidFill>
                  <a:srgbClr val="000099"/>
                </a:solidFill>
                <a:latin typeface="Calibri"/>
              </a:endParaRPr>
            </a:p>
          </p:txBody>
        </p:sp>
      </p:grpSp>
      <p:grpSp>
        <p:nvGrpSpPr>
          <p:cNvPr id="23" name="Group 59"/>
          <p:cNvGrpSpPr>
            <a:grpSpLocks/>
          </p:cNvGrpSpPr>
          <p:nvPr/>
        </p:nvGrpSpPr>
        <p:grpSpPr bwMode="auto">
          <a:xfrm>
            <a:off x="202164" y="3182802"/>
            <a:ext cx="8762574" cy="1398326"/>
            <a:chOff x="85" y="1884"/>
            <a:chExt cx="5537" cy="953"/>
          </a:xfrm>
        </p:grpSpPr>
        <p:sp>
          <p:nvSpPr>
            <p:cNvPr id="24" name="Rectangle 11"/>
            <p:cNvSpPr>
              <a:spLocks noChangeArrowheads="1"/>
            </p:cNvSpPr>
            <p:nvPr/>
          </p:nvSpPr>
          <p:spPr bwMode="auto">
            <a:xfrm>
              <a:off x="4348" y="2150"/>
              <a:ext cx="1266" cy="350"/>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dirty="0" smtClean="0">
                  <a:solidFill>
                    <a:srgbClr val="000099"/>
                  </a:solidFill>
                  <a:latin typeface="Calibri"/>
                </a:rPr>
                <a:t>4 Positioning and</a:t>
              </a:r>
            </a:p>
            <a:p>
              <a:pPr algn="ctr" fontAlgn="auto">
                <a:spcAft>
                  <a:spcPts val="0"/>
                </a:spcAft>
              </a:pPr>
              <a:r>
                <a:rPr lang="en-GB" dirty="0" smtClean="0">
                  <a:solidFill>
                    <a:srgbClr val="000099"/>
                  </a:solidFill>
                  <a:latin typeface="Calibri"/>
                </a:rPr>
                <a:t>Applications</a:t>
              </a:r>
              <a:endParaRPr lang="en-GB" dirty="0">
                <a:solidFill>
                  <a:srgbClr val="000099"/>
                </a:solidFill>
                <a:latin typeface="Calibri"/>
              </a:endParaRPr>
            </a:p>
          </p:txBody>
        </p:sp>
        <p:sp>
          <p:nvSpPr>
            <p:cNvPr id="25" name="Rectangle 12"/>
            <p:cNvSpPr>
              <a:spLocks noChangeArrowheads="1"/>
            </p:cNvSpPr>
            <p:nvPr/>
          </p:nvSpPr>
          <p:spPr bwMode="auto">
            <a:xfrm>
              <a:off x="85" y="2150"/>
              <a:ext cx="1301" cy="350"/>
            </a:xfrm>
            <a:prstGeom prst="rect">
              <a:avLst/>
            </a:prstGeom>
            <a:gradFill rotWithShape="0">
              <a:gsLst>
                <a:gs pos="0">
                  <a:srgbClr val="CCECFF">
                    <a:gamma/>
                    <a:shade val="85882"/>
                    <a:invGamma/>
                  </a:srgbClr>
                </a:gs>
                <a:gs pos="50000">
                  <a:srgbClr val="CCECFF"/>
                </a:gs>
                <a:gs pos="100000">
                  <a:srgbClr val="CCECFF">
                    <a:gamma/>
                    <a:shade val="85882"/>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dirty="0" smtClean="0">
                  <a:solidFill>
                    <a:srgbClr val="000099"/>
                  </a:solidFill>
                  <a:latin typeface="Calibri"/>
                </a:rPr>
                <a:t>1 Reference Frames</a:t>
              </a:r>
              <a:endParaRPr lang="en-GB" dirty="0">
                <a:solidFill>
                  <a:srgbClr val="000099"/>
                </a:solidFill>
                <a:latin typeface="Calibri"/>
              </a:endParaRPr>
            </a:p>
          </p:txBody>
        </p:sp>
        <p:sp>
          <p:nvSpPr>
            <p:cNvPr id="26" name="Rectangle 13"/>
            <p:cNvSpPr>
              <a:spLocks noChangeArrowheads="1"/>
            </p:cNvSpPr>
            <p:nvPr/>
          </p:nvSpPr>
          <p:spPr bwMode="auto">
            <a:xfrm>
              <a:off x="1535" y="2150"/>
              <a:ext cx="1266" cy="350"/>
            </a:xfrm>
            <a:prstGeom prst="rect">
              <a:avLst/>
            </a:prstGeom>
            <a:gradFill rotWithShape="0">
              <a:gsLst>
                <a:gs pos="0">
                  <a:srgbClr val="CCECFF">
                    <a:gamma/>
                    <a:shade val="85882"/>
                    <a:invGamma/>
                  </a:srgbClr>
                </a:gs>
                <a:gs pos="50000">
                  <a:srgbClr val="CCECFF"/>
                </a:gs>
                <a:gs pos="100000">
                  <a:srgbClr val="CCECFF">
                    <a:gamma/>
                    <a:shade val="85882"/>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dirty="0" smtClean="0">
                  <a:solidFill>
                    <a:srgbClr val="000099"/>
                  </a:solidFill>
                  <a:latin typeface="Calibri"/>
                </a:rPr>
                <a:t>2 Gravity Field</a:t>
              </a:r>
              <a:endParaRPr lang="en-GB" dirty="0">
                <a:solidFill>
                  <a:srgbClr val="000099"/>
                </a:solidFill>
                <a:latin typeface="Calibri"/>
              </a:endParaRPr>
            </a:p>
          </p:txBody>
        </p:sp>
        <p:sp>
          <p:nvSpPr>
            <p:cNvPr id="27" name="Rectangle 14"/>
            <p:cNvSpPr>
              <a:spLocks noChangeArrowheads="1"/>
            </p:cNvSpPr>
            <p:nvPr/>
          </p:nvSpPr>
          <p:spPr bwMode="auto">
            <a:xfrm>
              <a:off x="2937" y="2150"/>
              <a:ext cx="1266" cy="350"/>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dirty="0" smtClean="0">
                  <a:solidFill>
                    <a:srgbClr val="000099"/>
                  </a:solidFill>
                  <a:latin typeface="Calibri"/>
                </a:rPr>
                <a:t>3 Earth Rotation</a:t>
              </a:r>
              <a:endParaRPr lang="en-GB" dirty="0">
                <a:solidFill>
                  <a:srgbClr val="000099"/>
                </a:solidFill>
                <a:latin typeface="Calibri"/>
              </a:endParaRPr>
            </a:p>
            <a:p>
              <a:pPr algn="ctr" fontAlgn="auto">
                <a:spcAft>
                  <a:spcPts val="0"/>
                </a:spcAft>
              </a:pPr>
              <a:r>
                <a:rPr lang="en-GB" dirty="0">
                  <a:solidFill>
                    <a:srgbClr val="000099"/>
                  </a:solidFill>
                  <a:latin typeface="Calibri"/>
                </a:rPr>
                <a:t>a</a:t>
              </a:r>
              <a:r>
                <a:rPr lang="en-GB" dirty="0" smtClean="0">
                  <a:solidFill>
                    <a:srgbClr val="000099"/>
                  </a:solidFill>
                  <a:latin typeface="Calibri"/>
                </a:rPr>
                <a:t>nd Geodynamics</a:t>
              </a:r>
              <a:endParaRPr lang="en-GB" dirty="0">
                <a:solidFill>
                  <a:srgbClr val="000099"/>
                </a:solidFill>
                <a:latin typeface="Calibri"/>
              </a:endParaRPr>
            </a:p>
          </p:txBody>
        </p:sp>
        <p:sp>
          <p:nvSpPr>
            <p:cNvPr id="28" name="Text Box 15"/>
            <p:cNvSpPr txBox="1">
              <a:spLocks noChangeArrowheads="1"/>
            </p:cNvSpPr>
            <p:nvPr/>
          </p:nvSpPr>
          <p:spPr bwMode="auto">
            <a:xfrm>
              <a:off x="85" y="1884"/>
              <a:ext cx="1178" cy="315"/>
            </a:xfrm>
            <a:prstGeom prst="rect">
              <a:avLst/>
            </a:prstGeom>
            <a:noFill/>
            <a:ln w="9525">
              <a:noFill/>
              <a:miter lim="800000"/>
              <a:headEnd/>
              <a:tailEnd/>
            </a:ln>
            <a:effectLst/>
          </p:spPr>
          <p:txBody>
            <a:bodyPr wrap="none">
              <a:spAutoFit/>
            </a:bodyPr>
            <a:lstStyle/>
            <a:p>
              <a:pPr fontAlgn="auto">
                <a:spcAft>
                  <a:spcPts val="0"/>
                </a:spcAft>
              </a:pPr>
              <a:r>
                <a:rPr lang="en-GB" sz="2400" b="1" dirty="0" smtClean="0">
                  <a:solidFill>
                    <a:srgbClr val="000099"/>
                  </a:solidFill>
                  <a:latin typeface="Calibri"/>
                </a:rPr>
                <a:t>Commissions</a:t>
              </a:r>
              <a:endParaRPr lang="en-GB" sz="2400" b="1" dirty="0">
                <a:solidFill>
                  <a:srgbClr val="000099"/>
                </a:solidFill>
                <a:latin typeface="Calibri"/>
              </a:endParaRPr>
            </a:p>
          </p:txBody>
        </p:sp>
        <p:sp>
          <p:nvSpPr>
            <p:cNvPr id="29" name="Rectangle 37"/>
            <p:cNvSpPr>
              <a:spLocks noChangeArrowheads="1"/>
            </p:cNvSpPr>
            <p:nvPr/>
          </p:nvSpPr>
          <p:spPr bwMode="auto">
            <a:xfrm>
              <a:off x="93" y="2549"/>
              <a:ext cx="5529" cy="288"/>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dirty="0">
                  <a:solidFill>
                    <a:srgbClr val="000099"/>
                  </a:solidFill>
                  <a:latin typeface="Calibri"/>
                </a:rPr>
                <a:t>Inter-Commission Committee on Theory</a:t>
              </a:r>
            </a:p>
          </p:txBody>
        </p:sp>
      </p:grpSp>
      <p:sp>
        <p:nvSpPr>
          <p:cNvPr id="30" name="Rectangle 19"/>
          <p:cNvSpPr>
            <a:spLocks noChangeArrowheads="1"/>
          </p:cNvSpPr>
          <p:nvPr/>
        </p:nvSpPr>
        <p:spPr bwMode="auto">
          <a:xfrm>
            <a:off x="214938" y="5996136"/>
            <a:ext cx="8749678" cy="457200"/>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sz="2400" b="1" dirty="0">
                <a:solidFill>
                  <a:srgbClr val="000099"/>
                </a:solidFill>
                <a:latin typeface="Calibri"/>
              </a:rPr>
              <a:t>Global Geodetic Observing System (GGOS)</a:t>
            </a:r>
          </a:p>
        </p:txBody>
      </p:sp>
      <p:sp>
        <p:nvSpPr>
          <p:cNvPr id="31" name="Rectangle 60"/>
          <p:cNvSpPr>
            <a:spLocks noChangeArrowheads="1"/>
          </p:cNvSpPr>
          <p:nvPr/>
        </p:nvSpPr>
        <p:spPr bwMode="auto">
          <a:xfrm>
            <a:off x="197838" y="2780928"/>
            <a:ext cx="8766778" cy="430212"/>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sz="2400" b="1" dirty="0" smtClean="0">
                <a:solidFill>
                  <a:srgbClr val="000099"/>
                </a:solidFill>
                <a:latin typeface="Calibri"/>
              </a:rPr>
              <a:t>International Association of Geodesy (IAG)</a:t>
            </a:r>
            <a:endParaRPr lang="en-GB" dirty="0">
              <a:solidFill>
                <a:srgbClr val="000099"/>
              </a:solidFill>
              <a:latin typeface="Calibri"/>
            </a:endParaRPr>
          </a:p>
        </p:txBody>
      </p:sp>
      <p:sp>
        <p:nvSpPr>
          <p:cNvPr id="52" name="Titel 1"/>
          <p:cNvSpPr txBox="1">
            <a:spLocks/>
          </p:cNvSpPr>
          <p:nvPr/>
        </p:nvSpPr>
        <p:spPr>
          <a:xfrm>
            <a:off x="1310004" y="-13394"/>
            <a:ext cx="7833995" cy="634082"/>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2400" dirty="0" smtClean="0">
                <a:solidFill>
                  <a:prstClr val="white"/>
                </a:solidFill>
              </a:rPr>
              <a:t>Structure of the International Association of Geodesy</a:t>
            </a:r>
            <a:endParaRPr lang="en-GB" sz="2400" dirty="0">
              <a:solidFill>
                <a:srgbClr val="003399"/>
              </a:solidFill>
            </a:endParaRPr>
          </a:p>
        </p:txBody>
      </p:sp>
      <p:grpSp>
        <p:nvGrpSpPr>
          <p:cNvPr id="58" name="Gruppieren 57"/>
          <p:cNvGrpSpPr/>
          <p:nvPr/>
        </p:nvGrpSpPr>
        <p:grpSpPr>
          <a:xfrm>
            <a:off x="179512" y="692696"/>
            <a:ext cx="8785226" cy="933451"/>
            <a:chOff x="179512" y="836712"/>
            <a:chExt cx="8785226" cy="933451"/>
          </a:xfrm>
        </p:grpSpPr>
        <p:sp>
          <p:nvSpPr>
            <p:cNvPr id="4" name="Rectangle 16"/>
            <p:cNvSpPr>
              <a:spLocks noChangeArrowheads="1"/>
            </p:cNvSpPr>
            <p:nvPr/>
          </p:nvSpPr>
          <p:spPr bwMode="auto">
            <a:xfrm>
              <a:off x="179512" y="836712"/>
              <a:ext cx="8785226" cy="457200"/>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sz="2400" b="1" dirty="0">
                  <a:solidFill>
                    <a:srgbClr val="000099"/>
                  </a:solidFill>
                  <a:latin typeface="Calibri"/>
                </a:rPr>
                <a:t>International Council for Science (ICSU)</a:t>
              </a:r>
              <a:r>
                <a:rPr lang="en-GB" sz="2400" dirty="0">
                  <a:solidFill>
                    <a:srgbClr val="000099"/>
                  </a:solidFill>
                  <a:latin typeface="Calibri"/>
                </a:rPr>
                <a:t>: </a:t>
              </a:r>
              <a:r>
                <a:rPr lang="en-GB" sz="2400" dirty="0" smtClean="0">
                  <a:solidFill>
                    <a:srgbClr val="000099"/>
                  </a:solidFill>
                  <a:latin typeface="Calibri"/>
                </a:rPr>
                <a:t>142 Countries, 31 Unions</a:t>
              </a:r>
              <a:endParaRPr lang="en-GB" sz="2400" b="1" dirty="0">
                <a:solidFill>
                  <a:srgbClr val="000099"/>
                </a:solidFill>
                <a:latin typeface="Calibri"/>
              </a:endParaRPr>
            </a:p>
          </p:txBody>
        </p:sp>
        <p:grpSp>
          <p:nvGrpSpPr>
            <p:cNvPr id="5" name="Group 55"/>
            <p:cNvGrpSpPr>
              <a:grpSpLocks/>
            </p:cNvGrpSpPr>
            <p:nvPr/>
          </p:nvGrpSpPr>
          <p:grpSpPr bwMode="auto">
            <a:xfrm>
              <a:off x="636712" y="1384400"/>
              <a:ext cx="7896226" cy="385763"/>
              <a:chOff x="445" y="865"/>
              <a:chExt cx="4974" cy="295"/>
            </a:xfrm>
          </p:grpSpPr>
          <p:sp>
            <p:nvSpPr>
              <p:cNvPr id="6" name="Rectangle 45"/>
              <p:cNvSpPr>
                <a:spLocks noChangeArrowheads="1"/>
              </p:cNvSpPr>
              <p:nvPr/>
            </p:nvSpPr>
            <p:spPr bwMode="auto">
              <a:xfrm>
                <a:off x="2561" y="865"/>
                <a:ext cx="717" cy="295"/>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sz="2400" b="1" dirty="0" smtClean="0">
                    <a:solidFill>
                      <a:srgbClr val="000099"/>
                    </a:solidFill>
                    <a:latin typeface="Calibri"/>
                  </a:rPr>
                  <a:t>IUGG</a:t>
                </a:r>
                <a:endParaRPr lang="en-GB" sz="2400" b="1" dirty="0">
                  <a:solidFill>
                    <a:srgbClr val="000099"/>
                  </a:solidFill>
                  <a:latin typeface="Calibri"/>
                </a:endParaRPr>
              </a:p>
            </p:txBody>
          </p:sp>
          <p:sp>
            <p:nvSpPr>
              <p:cNvPr id="7" name="Rectangle 46"/>
              <p:cNvSpPr>
                <a:spLocks noChangeArrowheads="1"/>
              </p:cNvSpPr>
              <p:nvPr/>
            </p:nvSpPr>
            <p:spPr bwMode="auto">
              <a:xfrm>
                <a:off x="3332" y="865"/>
                <a:ext cx="589" cy="295"/>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sz="2400" dirty="0" smtClean="0">
                    <a:solidFill>
                      <a:srgbClr val="000099"/>
                    </a:solidFill>
                    <a:latin typeface="Calibri"/>
                  </a:rPr>
                  <a:t>IUGS</a:t>
                </a:r>
                <a:endParaRPr lang="en-GB" sz="2400" dirty="0">
                  <a:solidFill>
                    <a:srgbClr val="000099"/>
                  </a:solidFill>
                  <a:latin typeface="Calibri"/>
                </a:endParaRPr>
              </a:p>
            </p:txBody>
          </p:sp>
          <p:sp>
            <p:nvSpPr>
              <p:cNvPr id="8" name="Rectangle 47"/>
              <p:cNvSpPr>
                <a:spLocks noChangeArrowheads="1"/>
              </p:cNvSpPr>
              <p:nvPr/>
            </p:nvSpPr>
            <p:spPr bwMode="auto">
              <a:xfrm>
                <a:off x="1155" y="865"/>
                <a:ext cx="626" cy="295"/>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sz="2400" dirty="0" smtClean="0">
                    <a:solidFill>
                      <a:srgbClr val="000099"/>
                    </a:solidFill>
                    <a:latin typeface="Calibri"/>
                  </a:rPr>
                  <a:t>IGU</a:t>
                </a:r>
                <a:endParaRPr lang="en-GB" sz="2400" dirty="0">
                  <a:solidFill>
                    <a:srgbClr val="000099"/>
                  </a:solidFill>
                  <a:latin typeface="Calibri"/>
                </a:endParaRPr>
              </a:p>
            </p:txBody>
          </p:sp>
          <p:sp>
            <p:nvSpPr>
              <p:cNvPr id="9" name="Rectangle 48"/>
              <p:cNvSpPr>
                <a:spLocks noChangeArrowheads="1"/>
              </p:cNvSpPr>
              <p:nvPr/>
            </p:nvSpPr>
            <p:spPr bwMode="auto">
              <a:xfrm>
                <a:off x="445" y="865"/>
                <a:ext cx="665" cy="295"/>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sz="2400" dirty="0">
                    <a:solidFill>
                      <a:srgbClr val="000099"/>
                    </a:solidFill>
                    <a:latin typeface="Calibri"/>
                  </a:rPr>
                  <a:t>IAU</a:t>
                </a:r>
              </a:p>
            </p:txBody>
          </p:sp>
          <p:sp>
            <p:nvSpPr>
              <p:cNvPr id="10" name="Rectangle 49"/>
              <p:cNvSpPr>
                <a:spLocks noChangeArrowheads="1"/>
              </p:cNvSpPr>
              <p:nvPr/>
            </p:nvSpPr>
            <p:spPr bwMode="auto">
              <a:xfrm>
                <a:off x="4548" y="865"/>
                <a:ext cx="871" cy="295"/>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dirty="0" smtClean="0">
                    <a:solidFill>
                      <a:srgbClr val="000099"/>
                    </a:solidFill>
                    <a:latin typeface="Calibri"/>
                  </a:rPr>
                  <a:t>other Unions</a:t>
                </a:r>
                <a:endParaRPr lang="en-GB" dirty="0">
                  <a:solidFill>
                    <a:srgbClr val="000099"/>
                  </a:solidFill>
                  <a:latin typeface="Calibri"/>
                </a:endParaRPr>
              </a:p>
            </p:txBody>
          </p:sp>
          <p:sp>
            <p:nvSpPr>
              <p:cNvPr id="11" name="Rectangle 50"/>
              <p:cNvSpPr>
                <a:spLocks noChangeArrowheads="1"/>
              </p:cNvSpPr>
              <p:nvPr/>
            </p:nvSpPr>
            <p:spPr bwMode="auto">
              <a:xfrm>
                <a:off x="1835" y="865"/>
                <a:ext cx="674" cy="295"/>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sz="2400" dirty="0" smtClean="0">
                    <a:solidFill>
                      <a:srgbClr val="000099"/>
                    </a:solidFill>
                    <a:latin typeface="Calibri"/>
                  </a:rPr>
                  <a:t>ISPRS</a:t>
                </a:r>
                <a:endParaRPr lang="en-GB" sz="2400" dirty="0">
                  <a:solidFill>
                    <a:srgbClr val="000099"/>
                  </a:solidFill>
                  <a:latin typeface="Calibri"/>
                </a:endParaRPr>
              </a:p>
            </p:txBody>
          </p:sp>
          <p:sp>
            <p:nvSpPr>
              <p:cNvPr id="12" name="Rectangle 54"/>
              <p:cNvSpPr>
                <a:spLocks noChangeArrowheads="1"/>
              </p:cNvSpPr>
              <p:nvPr/>
            </p:nvSpPr>
            <p:spPr bwMode="auto">
              <a:xfrm>
                <a:off x="3967" y="865"/>
                <a:ext cx="530" cy="295"/>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sz="2400" dirty="0" smtClean="0">
                    <a:solidFill>
                      <a:srgbClr val="000099"/>
                    </a:solidFill>
                    <a:latin typeface="Calibri"/>
                  </a:rPr>
                  <a:t>ICA</a:t>
                </a:r>
                <a:endParaRPr lang="en-GB" sz="2400" dirty="0">
                  <a:solidFill>
                    <a:srgbClr val="000099"/>
                  </a:solidFill>
                  <a:latin typeface="Calibri"/>
                </a:endParaRPr>
              </a:p>
            </p:txBody>
          </p:sp>
        </p:grpSp>
      </p:grpSp>
      <p:grpSp>
        <p:nvGrpSpPr>
          <p:cNvPr id="3" name="Gruppieren 2"/>
          <p:cNvGrpSpPr/>
          <p:nvPr/>
        </p:nvGrpSpPr>
        <p:grpSpPr>
          <a:xfrm>
            <a:off x="118716" y="4584169"/>
            <a:ext cx="8822402" cy="1333780"/>
            <a:chOff x="130898" y="4564602"/>
            <a:chExt cx="8822402" cy="1333780"/>
          </a:xfrm>
        </p:grpSpPr>
        <p:grpSp>
          <p:nvGrpSpPr>
            <p:cNvPr id="32" name="Gruppieren 31"/>
            <p:cNvGrpSpPr/>
            <p:nvPr/>
          </p:nvGrpSpPr>
          <p:grpSpPr>
            <a:xfrm>
              <a:off x="130898" y="4564602"/>
              <a:ext cx="8822402" cy="1333780"/>
              <a:chOff x="93091" y="4627541"/>
              <a:chExt cx="8822402" cy="1333780"/>
            </a:xfrm>
          </p:grpSpPr>
          <p:grpSp>
            <p:nvGrpSpPr>
              <p:cNvPr id="33" name="Group 58"/>
              <p:cNvGrpSpPr>
                <a:grpSpLocks/>
              </p:cNvGrpSpPr>
              <p:nvPr/>
            </p:nvGrpSpPr>
            <p:grpSpPr bwMode="auto">
              <a:xfrm>
                <a:off x="187295" y="4627541"/>
                <a:ext cx="8728198" cy="1333780"/>
                <a:chOff x="179" y="2809"/>
                <a:chExt cx="5490" cy="901"/>
              </a:xfrm>
            </p:grpSpPr>
            <p:sp>
              <p:nvSpPr>
                <p:cNvPr id="37" name="Rectangle 21"/>
                <p:cNvSpPr>
                  <a:spLocks noChangeArrowheads="1"/>
                </p:cNvSpPr>
                <p:nvPr/>
              </p:nvSpPr>
              <p:spPr bwMode="auto">
                <a:xfrm>
                  <a:off x="3508" y="3088"/>
                  <a:ext cx="598" cy="290"/>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dirty="0" smtClean="0">
                      <a:solidFill>
                        <a:srgbClr val="000099"/>
                      </a:solidFill>
                      <a:latin typeface="Calibri"/>
                    </a:rPr>
                    <a:t>BGI</a:t>
                  </a:r>
                  <a:endParaRPr lang="en-GB" dirty="0">
                    <a:solidFill>
                      <a:srgbClr val="000099"/>
                    </a:solidFill>
                    <a:latin typeface="Calibri"/>
                  </a:endParaRPr>
                </a:p>
              </p:txBody>
            </p:sp>
            <p:sp>
              <p:nvSpPr>
                <p:cNvPr id="38" name="Rectangle 25"/>
                <p:cNvSpPr>
                  <a:spLocks noChangeArrowheads="1"/>
                </p:cNvSpPr>
                <p:nvPr/>
              </p:nvSpPr>
              <p:spPr bwMode="auto">
                <a:xfrm>
                  <a:off x="2868" y="3415"/>
                  <a:ext cx="601" cy="295"/>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dirty="0" smtClean="0">
                      <a:solidFill>
                        <a:srgbClr val="000099"/>
                      </a:solidFill>
                      <a:latin typeface="Calibri"/>
                    </a:rPr>
                    <a:t>IDEMS</a:t>
                  </a:r>
                  <a:endParaRPr lang="en-GB" dirty="0">
                    <a:solidFill>
                      <a:srgbClr val="000099"/>
                    </a:solidFill>
                    <a:latin typeface="Calibri"/>
                  </a:endParaRPr>
                </a:p>
              </p:txBody>
            </p:sp>
            <p:sp>
              <p:nvSpPr>
                <p:cNvPr id="39" name="Rectangle 27"/>
                <p:cNvSpPr>
                  <a:spLocks noChangeArrowheads="1"/>
                </p:cNvSpPr>
                <p:nvPr/>
              </p:nvSpPr>
              <p:spPr bwMode="auto">
                <a:xfrm>
                  <a:off x="5082" y="3414"/>
                  <a:ext cx="587" cy="295"/>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dirty="0" smtClean="0">
                      <a:solidFill>
                        <a:srgbClr val="000099"/>
                      </a:solidFill>
                      <a:latin typeface="Calibri"/>
                    </a:rPr>
                    <a:t>PSMSL</a:t>
                  </a:r>
                  <a:endParaRPr lang="en-GB" dirty="0">
                    <a:solidFill>
                      <a:srgbClr val="000099"/>
                    </a:solidFill>
                    <a:latin typeface="Calibri"/>
                  </a:endParaRPr>
                </a:p>
              </p:txBody>
            </p:sp>
            <p:sp>
              <p:nvSpPr>
                <p:cNvPr id="40" name="Rectangle 28"/>
                <p:cNvSpPr>
                  <a:spLocks noChangeArrowheads="1"/>
                </p:cNvSpPr>
                <p:nvPr/>
              </p:nvSpPr>
              <p:spPr bwMode="auto">
                <a:xfrm>
                  <a:off x="3515" y="3414"/>
                  <a:ext cx="591" cy="295"/>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dirty="0" smtClean="0">
                      <a:solidFill>
                        <a:srgbClr val="000099"/>
                      </a:solidFill>
                      <a:latin typeface="Calibri"/>
                    </a:rPr>
                    <a:t>ISG</a:t>
                  </a:r>
                  <a:endParaRPr lang="en-GB" dirty="0">
                    <a:solidFill>
                      <a:srgbClr val="000099"/>
                    </a:solidFill>
                    <a:latin typeface="Calibri"/>
                  </a:endParaRPr>
                </a:p>
              </p:txBody>
            </p:sp>
            <p:sp>
              <p:nvSpPr>
                <p:cNvPr id="42" name="Text Box 32"/>
                <p:cNvSpPr txBox="1">
                  <a:spLocks noChangeArrowheads="1"/>
                </p:cNvSpPr>
                <p:nvPr/>
              </p:nvSpPr>
              <p:spPr bwMode="auto">
                <a:xfrm>
                  <a:off x="179" y="2809"/>
                  <a:ext cx="1712" cy="312"/>
                </a:xfrm>
                <a:prstGeom prst="rect">
                  <a:avLst/>
                </a:prstGeom>
                <a:noFill/>
                <a:ln w="9525">
                  <a:noFill/>
                  <a:miter lim="800000"/>
                  <a:headEnd/>
                  <a:tailEnd/>
                </a:ln>
                <a:effectLst/>
              </p:spPr>
              <p:txBody>
                <a:bodyPr wrap="square">
                  <a:spAutoFit/>
                </a:bodyPr>
                <a:lstStyle/>
                <a:p>
                  <a:pPr fontAlgn="auto">
                    <a:spcAft>
                      <a:spcPts val="0"/>
                    </a:spcAft>
                  </a:pPr>
                  <a:r>
                    <a:rPr lang="en-GB" sz="2400" b="1" dirty="0" smtClean="0">
                      <a:solidFill>
                        <a:srgbClr val="000099"/>
                      </a:solidFill>
                      <a:latin typeface="Calibri"/>
                    </a:rPr>
                    <a:t>Scientific Services</a:t>
                  </a:r>
                  <a:endParaRPr lang="en-GB" sz="2400" b="1" dirty="0">
                    <a:solidFill>
                      <a:srgbClr val="000099"/>
                    </a:solidFill>
                    <a:latin typeface="Calibri"/>
                  </a:endParaRPr>
                </a:p>
              </p:txBody>
            </p:sp>
            <p:sp>
              <p:nvSpPr>
                <p:cNvPr id="45" name="Rectangle 36"/>
                <p:cNvSpPr>
                  <a:spLocks noChangeArrowheads="1"/>
                </p:cNvSpPr>
                <p:nvPr/>
              </p:nvSpPr>
              <p:spPr bwMode="auto">
                <a:xfrm>
                  <a:off x="2287" y="3414"/>
                  <a:ext cx="536" cy="295"/>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dirty="0" smtClean="0">
                      <a:solidFill>
                        <a:srgbClr val="000099"/>
                      </a:solidFill>
                      <a:latin typeface="Calibri"/>
                    </a:rPr>
                    <a:t>ICGEM</a:t>
                  </a:r>
                  <a:endParaRPr lang="en-GB" dirty="0">
                    <a:solidFill>
                      <a:srgbClr val="000099"/>
                    </a:solidFill>
                    <a:latin typeface="Calibri"/>
                  </a:endParaRPr>
                </a:p>
              </p:txBody>
            </p:sp>
            <p:sp>
              <p:nvSpPr>
                <p:cNvPr id="46" name="Rectangle 39"/>
                <p:cNvSpPr>
                  <a:spLocks noChangeArrowheads="1"/>
                </p:cNvSpPr>
                <p:nvPr/>
              </p:nvSpPr>
              <p:spPr bwMode="auto">
                <a:xfrm>
                  <a:off x="825" y="3414"/>
                  <a:ext cx="598" cy="295"/>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dirty="0" smtClean="0">
                      <a:solidFill>
                        <a:srgbClr val="000099"/>
                      </a:solidFill>
                      <a:latin typeface="Calibri"/>
                    </a:rPr>
                    <a:t>ILRS</a:t>
                  </a:r>
                  <a:endParaRPr lang="en-GB" dirty="0">
                    <a:solidFill>
                      <a:srgbClr val="000099"/>
                    </a:solidFill>
                    <a:latin typeface="Calibri"/>
                  </a:endParaRPr>
                </a:p>
              </p:txBody>
            </p:sp>
            <p:sp>
              <p:nvSpPr>
                <p:cNvPr id="47" name="Rectangle 40"/>
                <p:cNvSpPr>
                  <a:spLocks noChangeArrowheads="1"/>
                </p:cNvSpPr>
                <p:nvPr/>
              </p:nvSpPr>
              <p:spPr bwMode="auto">
                <a:xfrm>
                  <a:off x="1464" y="3414"/>
                  <a:ext cx="616" cy="295"/>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dirty="0" smtClean="0">
                      <a:solidFill>
                        <a:srgbClr val="000099"/>
                      </a:solidFill>
                      <a:latin typeface="Calibri"/>
                    </a:rPr>
                    <a:t>IVS</a:t>
                  </a:r>
                  <a:endParaRPr lang="en-GB" dirty="0">
                    <a:solidFill>
                      <a:srgbClr val="000099"/>
                    </a:solidFill>
                    <a:latin typeface="Calibri"/>
                  </a:endParaRPr>
                </a:p>
              </p:txBody>
            </p:sp>
            <p:sp>
              <p:nvSpPr>
                <p:cNvPr id="48" name="Rectangle 41"/>
                <p:cNvSpPr>
                  <a:spLocks noChangeArrowheads="1"/>
                </p:cNvSpPr>
                <p:nvPr/>
              </p:nvSpPr>
              <p:spPr bwMode="auto">
                <a:xfrm>
                  <a:off x="179" y="3404"/>
                  <a:ext cx="598" cy="305"/>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dirty="0" smtClean="0">
                      <a:solidFill>
                        <a:srgbClr val="000099"/>
                      </a:solidFill>
                      <a:latin typeface="Calibri"/>
                    </a:rPr>
                    <a:t>IGS</a:t>
                  </a:r>
                  <a:endParaRPr lang="en-GB" dirty="0">
                    <a:solidFill>
                      <a:srgbClr val="000099"/>
                    </a:solidFill>
                    <a:latin typeface="Calibri"/>
                  </a:endParaRPr>
                </a:p>
              </p:txBody>
            </p:sp>
            <p:sp>
              <p:nvSpPr>
                <p:cNvPr id="49" name="Rectangle 42"/>
                <p:cNvSpPr>
                  <a:spLocks noChangeArrowheads="1"/>
                </p:cNvSpPr>
                <p:nvPr/>
              </p:nvSpPr>
              <p:spPr bwMode="auto">
                <a:xfrm>
                  <a:off x="828" y="3088"/>
                  <a:ext cx="595" cy="295"/>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dirty="0" smtClean="0">
                      <a:solidFill>
                        <a:srgbClr val="000099"/>
                      </a:solidFill>
                      <a:latin typeface="Calibri"/>
                    </a:rPr>
                    <a:t>IERS</a:t>
                  </a:r>
                  <a:endParaRPr lang="en-GB" dirty="0">
                    <a:solidFill>
                      <a:srgbClr val="000099"/>
                    </a:solidFill>
                    <a:latin typeface="Calibri"/>
                  </a:endParaRPr>
                </a:p>
              </p:txBody>
            </p:sp>
            <p:sp>
              <p:nvSpPr>
                <p:cNvPr id="50" name="Rectangle 43"/>
                <p:cNvSpPr>
                  <a:spLocks noChangeArrowheads="1"/>
                </p:cNvSpPr>
                <p:nvPr/>
              </p:nvSpPr>
              <p:spPr bwMode="auto">
                <a:xfrm>
                  <a:off x="5082" y="3093"/>
                  <a:ext cx="586" cy="276"/>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dirty="0" smtClean="0">
                      <a:solidFill>
                        <a:srgbClr val="000099"/>
                      </a:solidFill>
                      <a:latin typeface="Calibri"/>
                    </a:rPr>
                    <a:t>BIPM</a:t>
                  </a:r>
                  <a:endParaRPr lang="en-GB" dirty="0">
                    <a:solidFill>
                      <a:srgbClr val="000099"/>
                    </a:solidFill>
                    <a:latin typeface="Calibri"/>
                  </a:endParaRPr>
                </a:p>
              </p:txBody>
            </p:sp>
          </p:grpSp>
          <p:sp>
            <p:nvSpPr>
              <p:cNvPr id="34" name="Textfeld 33"/>
              <p:cNvSpPr txBox="1"/>
              <p:nvPr/>
            </p:nvSpPr>
            <p:spPr>
              <a:xfrm>
                <a:off x="6805510" y="5102365"/>
                <a:ext cx="1257075" cy="369332"/>
              </a:xfrm>
              <a:prstGeom prst="rect">
                <a:avLst/>
              </a:prstGeom>
              <a:noFill/>
            </p:spPr>
            <p:txBody>
              <a:bodyPr wrap="none" rtlCol="0">
                <a:spAutoFit/>
              </a:bodyPr>
              <a:lstStyle/>
              <a:p>
                <a:pPr fontAlgn="auto">
                  <a:spcBef>
                    <a:spcPts val="0"/>
                  </a:spcBef>
                  <a:spcAft>
                    <a:spcPts val="0"/>
                  </a:spcAft>
                </a:pPr>
                <a:r>
                  <a:rPr lang="en-GB" dirty="0" smtClean="0">
                    <a:solidFill>
                      <a:srgbClr val="003399"/>
                    </a:solidFill>
                    <a:latin typeface="Calibri"/>
                  </a:rPr>
                  <a:t>Combining:</a:t>
                </a:r>
                <a:endParaRPr lang="en-GB" dirty="0">
                  <a:solidFill>
                    <a:srgbClr val="003399"/>
                  </a:solidFill>
                  <a:latin typeface="Calibri"/>
                </a:endParaRPr>
              </a:p>
            </p:txBody>
          </p:sp>
          <p:sp>
            <p:nvSpPr>
              <p:cNvPr id="35" name="Textfeld 34"/>
              <p:cNvSpPr txBox="1"/>
              <p:nvPr/>
            </p:nvSpPr>
            <p:spPr>
              <a:xfrm>
                <a:off x="93091" y="5074238"/>
                <a:ext cx="1191288" cy="369332"/>
              </a:xfrm>
              <a:prstGeom prst="rect">
                <a:avLst/>
              </a:prstGeom>
              <a:noFill/>
            </p:spPr>
            <p:txBody>
              <a:bodyPr wrap="none" rtlCol="0">
                <a:spAutoFit/>
              </a:bodyPr>
              <a:lstStyle/>
              <a:p>
                <a:pPr fontAlgn="auto">
                  <a:spcBef>
                    <a:spcPts val="0"/>
                  </a:spcBef>
                  <a:spcAft>
                    <a:spcPts val="0"/>
                  </a:spcAft>
                </a:pPr>
                <a:r>
                  <a:rPr lang="en-GB" dirty="0" smtClean="0">
                    <a:solidFill>
                      <a:srgbClr val="003399"/>
                    </a:solidFill>
                    <a:latin typeface="Calibri"/>
                  </a:rPr>
                  <a:t>Geometry:</a:t>
                </a:r>
                <a:endParaRPr lang="en-GB" dirty="0">
                  <a:solidFill>
                    <a:srgbClr val="003399"/>
                  </a:solidFill>
                  <a:latin typeface="Calibri"/>
                </a:endParaRPr>
              </a:p>
            </p:txBody>
          </p:sp>
          <p:sp>
            <p:nvSpPr>
              <p:cNvPr id="36" name="Textfeld 35"/>
              <p:cNvSpPr txBox="1"/>
              <p:nvPr/>
            </p:nvSpPr>
            <p:spPr>
              <a:xfrm>
                <a:off x="3491640" y="5087877"/>
                <a:ext cx="913455" cy="369332"/>
              </a:xfrm>
              <a:prstGeom prst="rect">
                <a:avLst/>
              </a:prstGeom>
              <a:noFill/>
            </p:spPr>
            <p:txBody>
              <a:bodyPr wrap="none" rtlCol="0">
                <a:spAutoFit/>
              </a:bodyPr>
              <a:lstStyle/>
              <a:p>
                <a:pPr fontAlgn="auto">
                  <a:spcBef>
                    <a:spcPts val="0"/>
                  </a:spcBef>
                  <a:spcAft>
                    <a:spcPts val="0"/>
                  </a:spcAft>
                </a:pPr>
                <a:r>
                  <a:rPr lang="en-GB" dirty="0" smtClean="0">
                    <a:solidFill>
                      <a:srgbClr val="003399"/>
                    </a:solidFill>
                    <a:latin typeface="Calibri"/>
                  </a:rPr>
                  <a:t>Gravity:</a:t>
                </a:r>
                <a:endParaRPr lang="en-GB" dirty="0">
                  <a:solidFill>
                    <a:srgbClr val="003399"/>
                  </a:solidFill>
                  <a:latin typeface="Calibri"/>
                </a:endParaRPr>
              </a:p>
            </p:txBody>
          </p:sp>
        </p:grpSp>
        <p:sp>
          <p:nvSpPr>
            <p:cNvPr id="57" name="Rectangle 41"/>
            <p:cNvSpPr>
              <a:spLocks noChangeArrowheads="1"/>
            </p:cNvSpPr>
            <p:nvPr/>
          </p:nvSpPr>
          <p:spPr bwMode="auto">
            <a:xfrm>
              <a:off x="2267744" y="4984277"/>
              <a:ext cx="979732" cy="436698"/>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dirty="0" smtClean="0">
                  <a:solidFill>
                    <a:srgbClr val="000099"/>
                  </a:solidFill>
                  <a:latin typeface="Calibri"/>
                </a:rPr>
                <a:t>IDS</a:t>
              </a:r>
              <a:endParaRPr lang="en-GB" dirty="0">
                <a:solidFill>
                  <a:srgbClr val="000099"/>
                </a:solidFill>
                <a:latin typeface="Calibri"/>
              </a:endParaRPr>
            </a:p>
          </p:txBody>
        </p:sp>
        <p:sp>
          <p:nvSpPr>
            <p:cNvPr id="59" name="Rectangle 41"/>
            <p:cNvSpPr>
              <a:spLocks noChangeArrowheads="1"/>
            </p:cNvSpPr>
            <p:nvPr/>
          </p:nvSpPr>
          <p:spPr bwMode="auto">
            <a:xfrm>
              <a:off x="4488197" y="4977616"/>
              <a:ext cx="955469" cy="436698"/>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dirty="0" smtClean="0">
                  <a:solidFill>
                    <a:srgbClr val="000099"/>
                  </a:solidFill>
                  <a:latin typeface="Calibri"/>
                </a:rPr>
                <a:t>IGFS</a:t>
              </a:r>
              <a:endParaRPr lang="en-GB" dirty="0">
                <a:solidFill>
                  <a:srgbClr val="000099"/>
                </a:solidFill>
                <a:latin typeface="Calibri"/>
              </a:endParaRPr>
            </a:p>
          </p:txBody>
        </p:sp>
        <p:sp>
          <p:nvSpPr>
            <p:cNvPr id="60" name="Rectangle 41"/>
            <p:cNvSpPr>
              <a:spLocks noChangeArrowheads="1"/>
            </p:cNvSpPr>
            <p:nvPr/>
          </p:nvSpPr>
          <p:spPr bwMode="auto">
            <a:xfrm>
              <a:off x="6521132" y="5460206"/>
              <a:ext cx="950722" cy="436698"/>
            </a:xfrm>
            <a:prstGeom prst="rect">
              <a:avLst/>
            </a:prstGeom>
            <a:gradFill rotWithShape="0">
              <a:gsLst>
                <a:gs pos="0">
                  <a:srgbClr val="CCECFF">
                    <a:gamma/>
                    <a:shade val="86275"/>
                    <a:invGamma/>
                  </a:srgbClr>
                </a:gs>
                <a:gs pos="50000">
                  <a:srgbClr val="CCECFF"/>
                </a:gs>
                <a:gs pos="100000">
                  <a:srgbClr val="CCECFF">
                    <a:gamma/>
                    <a:shade val="86275"/>
                    <a:invGamma/>
                  </a:srgbClr>
                </a:gs>
              </a:gsLst>
              <a:lin ang="5400000" scaled="1"/>
            </a:gradFill>
            <a:ln w="9525">
              <a:solidFill>
                <a:schemeClr val="tx1"/>
              </a:solidFill>
              <a:miter lim="800000"/>
              <a:headEnd/>
              <a:tailEnd/>
            </a:ln>
            <a:effectLst/>
          </p:spPr>
          <p:txBody>
            <a:bodyPr wrap="none" anchor="ctr"/>
            <a:lstStyle/>
            <a:p>
              <a:pPr algn="ctr" fontAlgn="auto">
                <a:spcAft>
                  <a:spcPts val="0"/>
                </a:spcAft>
              </a:pPr>
              <a:r>
                <a:rPr lang="en-GB" dirty="0" smtClean="0">
                  <a:solidFill>
                    <a:srgbClr val="000099"/>
                  </a:solidFill>
                  <a:latin typeface="Calibri"/>
                </a:rPr>
                <a:t>IGETS</a:t>
              </a:r>
              <a:endParaRPr lang="en-GB" dirty="0">
                <a:solidFill>
                  <a:srgbClr val="000099"/>
                </a:solidFill>
                <a:latin typeface="Calibri"/>
              </a:endParaRPr>
            </a:p>
          </p:txBody>
        </p:sp>
      </p:grpSp>
      <p:pic>
        <p:nvPicPr>
          <p:cNvPr id="56" name="Grafik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03" y="17219"/>
            <a:ext cx="1195251" cy="625705"/>
          </a:xfrm>
          <a:prstGeom prst="rect">
            <a:avLst/>
          </a:prstGeom>
        </p:spPr>
      </p:pic>
      <p:sp>
        <p:nvSpPr>
          <p:cNvPr id="2" name="Rectangle 1"/>
          <p:cNvSpPr/>
          <p:nvPr/>
        </p:nvSpPr>
        <p:spPr>
          <a:xfrm>
            <a:off x="212920" y="3573101"/>
            <a:ext cx="2049272" cy="5135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522728" y="3581400"/>
            <a:ext cx="1977639" cy="5135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32162" y="5486401"/>
            <a:ext cx="955048" cy="4199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95800" y="5029200"/>
            <a:ext cx="955048" cy="4199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12921" y="5000570"/>
            <a:ext cx="3018338" cy="91589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675539" y="4626902"/>
            <a:ext cx="1505540" cy="369332"/>
          </a:xfrm>
          <a:prstGeom prst="rect">
            <a:avLst/>
          </a:prstGeom>
          <a:noFill/>
        </p:spPr>
        <p:txBody>
          <a:bodyPr wrap="none" rtlCol="0">
            <a:spAutoFit/>
          </a:bodyPr>
          <a:lstStyle/>
          <a:p>
            <a:r>
              <a:rPr lang="en-US" dirty="0" smtClean="0">
                <a:solidFill>
                  <a:srgbClr val="00B050"/>
                </a:solidFill>
              </a:rPr>
              <a:t>ITRF models</a:t>
            </a:r>
            <a:endParaRPr lang="en-US" dirty="0">
              <a:solidFill>
                <a:srgbClr val="00B050"/>
              </a:solidFill>
            </a:endParaRPr>
          </a:p>
        </p:txBody>
      </p:sp>
      <p:sp>
        <p:nvSpPr>
          <p:cNvPr id="63" name="Rectangle 62"/>
          <p:cNvSpPr/>
          <p:nvPr/>
        </p:nvSpPr>
        <p:spPr>
          <a:xfrm>
            <a:off x="3534862" y="5003844"/>
            <a:ext cx="2921343" cy="90253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5657260" y="4648200"/>
            <a:ext cx="2787943" cy="369332"/>
          </a:xfrm>
          <a:prstGeom prst="rect">
            <a:avLst/>
          </a:prstGeom>
          <a:noFill/>
        </p:spPr>
        <p:txBody>
          <a:bodyPr wrap="none" rtlCol="0">
            <a:spAutoFit/>
          </a:bodyPr>
          <a:lstStyle/>
          <a:p>
            <a:r>
              <a:rPr lang="en-US" dirty="0" smtClean="0">
                <a:solidFill>
                  <a:srgbClr val="00B050"/>
                </a:solidFill>
              </a:rPr>
              <a:t>IHRF models (eventually)</a:t>
            </a:r>
            <a:endParaRPr lang="en-US" dirty="0">
              <a:solidFill>
                <a:srgbClr val="00B050"/>
              </a:solidFill>
            </a:endParaRPr>
          </a:p>
        </p:txBody>
      </p:sp>
    </p:spTree>
    <p:extLst>
      <p:ext uri="{BB962C8B-B14F-4D97-AF65-F5344CB8AC3E}">
        <p14:creationId xmlns:p14="http://schemas.microsoft.com/office/powerpoint/2010/main" val="217150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6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6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2" grpId="0" animBg="1"/>
      <p:bldP spid="55" grpId="0" animBg="1"/>
      <p:bldP spid="61" grpId="0" animBg="1"/>
      <p:bldP spid="62" grpId="0" animBg="1"/>
      <p:bldP spid="41" grpId="0" animBg="1"/>
      <p:bldP spid="41" grpId="1" animBg="1"/>
      <p:bldP spid="43" grpId="0"/>
      <p:bldP spid="43" grpId="1"/>
      <p:bldP spid="63" grpId="0" animBg="1"/>
      <p:bldP spid="63" grpId="1" animBg="1"/>
      <p:bldP spid="64" grpId="0"/>
      <p:bldP spid="6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19"/>
          <p:cNvSpPr>
            <a:spLocks noChangeArrowheads="1"/>
          </p:cNvSpPr>
          <p:nvPr/>
        </p:nvSpPr>
        <p:spPr bwMode="auto">
          <a:xfrm>
            <a:off x="214938" y="748682"/>
            <a:ext cx="8770733" cy="457200"/>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a:ln w="9525">
            <a:solidFill>
              <a:schemeClr val="tx1"/>
            </a:solidFill>
            <a:miter lim="800000"/>
            <a:headEnd/>
            <a:tailEnd/>
          </a:ln>
          <a:effectLst/>
        </p:spPr>
        <p:txBody>
          <a:bodyPr wrap="none" anchor="ctr"/>
          <a:lstStyle/>
          <a:p>
            <a:pPr fontAlgn="auto">
              <a:spcAft>
                <a:spcPts val="0"/>
              </a:spcAft>
            </a:pPr>
            <a:r>
              <a:rPr lang="en-GB" sz="2400" b="1" dirty="0" smtClean="0">
                <a:solidFill>
                  <a:srgbClr val="000099"/>
                </a:solidFill>
                <a:latin typeface="Calibri"/>
              </a:rPr>
              <a:t>Reference Frames</a:t>
            </a:r>
            <a:r>
              <a:rPr lang="en-GB" sz="2400" dirty="0" smtClean="0">
                <a:solidFill>
                  <a:srgbClr val="000099"/>
                </a:solidFill>
                <a:latin typeface="Calibri"/>
              </a:rPr>
              <a:t> (President: Geoffrey Blewitt, USA)</a:t>
            </a:r>
            <a:endParaRPr lang="en-GB" sz="2400" b="1" dirty="0">
              <a:solidFill>
                <a:srgbClr val="000099"/>
              </a:solidFill>
              <a:latin typeface="Calibri"/>
            </a:endParaRPr>
          </a:p>
        </p:txBody>
      </p:sp>
      <p:sp>
        <p:nvSpPr>
          <p:cNvPr id="7" name="Textfeld 6"/>
          <p:cNvSpPr txBox="1"/>
          <p:nvPr/>
        </p:nvSpPr>
        <p:spPr>
          <a:xfrm>
            <a:off x="214938" y="1196752"/>
            <a:ext cx="8786132" cy="1977464"/>
          </a:xfrm>
          <a:prstGeom prst="rect">
            <a:avLst/>
          </a:prstGeom>
          <a:noFill/>
        </p:spPr>
        <p:txBody>
          <a:bodyPr wrap="square" rtlCol="0">
            <a:spAutoFit/>
          </a:bodyPr>
          <a:lstStyle/>
          <a:p>
            <a:pPr fontAlgn="auto">
              <a:spcBef>
                <a:spcPts val="0"/>
              </a:spcBef>
              <a:spcAft>
                <a:spcPts val="300"/>
              </a:spcAft>
            </a:pPr>
            <a:r>
              <a:rPr lang="en-GB" sz="2400" b="1" dirty="0" smtClean="0">
                <a:solidFill>
                  <a:srgbClr val="003399"/>
                </a:solidFill>
                <a:latin typeface="Calibri"/>
              </a:rPr>
              <a:t>Sub-commissions:</a:t>
            </a:r>
          </a:p>
          <a:p>
            <a:pPr marL="984250" indent="-984250" fontAlgn="auto">
              <a:spcBef>
                <a:spcPts val="0"/>
              </a:spcBef>
              <a:spcAft>
                <a:spcPts val="0"/>
              </a:spcAft>
              <a:tabLst>
                <a:tab pos="0" algn="l"/>
              </a:tabLst>
            </a:pPr>
            <a:r>
              <a:rPr lang="en-GB" sz="2400" b="1" dirty="0" smtClean="0">
                <a:solidFill>
                  <a:srgbClr val="003399"/>
                </a:solidFill>
                <a:latin typeface="Calibri"/>
              </a:rPr>
              <a:t>SC 1.1:</a:t>
            </a:r>
            <a:r>
              <a:rPr lang="en-GB" sz="2400" dirty="0" smtClean="0">
                <a:solidFill>
                  <a:srgbClr val="003399"/>
                </a:solidFill>
                <a:latin typeface="Calibri"/>
              </a:rPr>
              <a:t>	Coordination of space techniques;</a:t>
            </a:r>
          </a:p>
          <a:p>
            <a:pPr marL="984250" indent="-984250" fontAlgn="auto">
              <a:spcBef>
                <a:spcPts val="0"/>
              </a:spcBef>
              <a:spcAft>
                <a:spcPts val="0"/>
              </a:spcAft>
              <a:tabLst>
                <a:tab pos="0" algn="l"/>
              </a:tabLst>
            </a:pPr>
            <a:r>
              <a:rPr lang="en-GB" sz="2400" b="1" dirty="0" smtClean="0">
                <a:solidFill>
                  <a:srgbClr val="003399"/>
                </a:solidFill>
                <a:latin typeface="Calibri"/>
              </a:rPr>
              <a:t>SC 1.2:	</a:t>
            </a:r>
            <a:r>
              <a:rPr lang="en-GB" sz="2400" dirty="0" smtClean="0">
                <a:solidFill>
                  <a:srgbClr val="003399"/>
                </a:solidFill>
                <a:latin typeface="Calibri"/>
              </a:rPr>
              <a:t>Global reference frames;</a:t>
            </a:r>
          </a:p>
          <a:p>
            <a:pPr marL="984250" indent="-984250" fontAlgn="auto">
              <a:spcBef>
                <a:spcPts val="0"/>
              </a:spcBef>
              <a:spcAft>
                <a:spcPts val="0"/>
              </a:spcAft>
              <a:tabLst>
                <a:tab pos="0" algn="l"/>
              </a:tabLst>
            </a:pPr>
            <a:r>
              <a:rPr lang="en-GB" sz="2400" b="1" dirty="0" smtClean="0">
                <a:solidFill>
                  <a:srgbClr val="003399"/>
                </a:solidFill>
                <a:latin typeface="Calibri"/>
              </a:rPr>
              <a:t>SC 1.3</a:t>
            </a:r>
            <a:r>
              <a:rPr lang="en-GB" sz="2400" dirty="0" smtClean="0">
                <a:solidFill>
                  <a:srgbClr val="003399"/>
                </a:solidFill>
                <a:latin typeface="Calibri"/>
              </a:rPr>
              <a:t>:	</a:t>
            </a:r>
            <a:r>
              <a:rPr lang="en-GB" sz="2400" dirty="0">
                <a:solidFill>
                  <a:srgbClr val="003399"/>
                </a:solidFill>
                <a:latin typeface="Calibri"/>
              </a:rPr>
              <a:t>Regional </a:t>
            </a:r>
            <a:r>
              <a:rPr lang="en-GB" sz="2400" dirty="0" smtClean="0">
                <a:solidFill>
                  <a:srgbClr val="003399"/>
                </a:solidFill>
                <a:latin typeface="Calibri"/>
              </a:rPr>
              <a:t>reference frames;</a:t>
            </a:r>
          </a:p>
          <a:p>
            <a:pPr marL="984250" indent="-984250" fontAlgn="auto">
              <a:spcBef>
                <a:spcPts val="0"/>
              </a:spcBef>
              <a:spcAft>
                <a:spcPts val="0"/>
              </a:spcAft>
              <a:tabLst>
                <a:tab pos="0" algn="l"/>
              </a:tabLst>
            </a:pPr>
            <a:r>
              <a:rPr lang="en-GB" sz="2400" b="1" dirty="0" smtClean="0">
                <a:solidFill>
                  <a:srgbClr val="003399"/>
                </a:solidFill>
                <a:latin typeface="Calibri"/>
              </a:rPr>
              <a:t>SC 1.4:	</a:t>
            </a:r>
            <a:r>
              <a:rPr lang="en-GB" sz="2400" dirty="0" smtClean="0">
                <a:solidFill>
                  <a:srgbClr val="003399"/>
                </a:solidFill>
                <a:latin typeface="Calibri"/>
              </a:rPr>
              <a:t>Interaction of celestial and terrestrial reference frames.</a:t>
            </a:r>
          </a:p>
        </p:txBody>
      </p:sp>
      <p:sp>
        <p:nvSpPr>
          <p:cNvPr id="11" name="Titel 1"/>
          <p:cNvSpPr txBox="1">
            <a:spLocks/>
          </p:cNvSpPr>
          <p:nvPr/>
        </p:nvSpPr>
        <p:spPr>
          <a:xfrm>
            <a:off x="1362270" y="-13394"/>
            <a:ext cx="7781730" cy="656318"/>
          </a:xfrm>
          <a:prstGeom prst="rect">
            <a:avLst/>
          </a:prstGeom>
          <a:solidFill>
            <a:srgbClr val="00206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2800" dirty="0" smtClean="0">
                <a:solidFill>
                  <a:prstClr val="white"/>
                </a:solidFill>
              </a:rPr>
              <a:t>Structure and Activities of the IAG Commission 1</a:t>
            </a:r>
            <a:endParaRPr lang="en-GB" sz="2800" dirty="0">
              <a:solidFill>
                <a:prstClr val="white"/>
              </a:solidFill>
            </a:endParaRPr>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03" y="17219"/>
            <a:ext cx="1195251" cy="625705"/>
          </a:xfrm>
          <a:prstGeom prst="rect">
            <a:avLst/>
          </a:prstGeom>
        </p:spPr>
      </p:pic>
      <p:sp>
        <p:nvSpPr>
          <p:cNvPr id="4" name="TextBox 3"/>
          <p:cNvSpPr txBox="1"/>
          <p:nvPr/>
        </p:nvSpPr>
        <p:spPr>
          <a:xfrm>
            <a:off x="242370" y="2339447"/>
            <a:ext cx="4890462" cy="461665"/>
          </a:xfrm>
          <a:prstGeom prst="rect">
            <a:avLst/>
          </a:prstGeom>
          <a:noFill/>
        </p:spPr>
        <p:txBody>
          <a:bodyPr wrap="square" rtlCol="0">
            <a:spAutoFit/>
          </a:bodyPr>
          <a:lstStyle/>
          <a:p>
            <a:r>
              <a:rPr lang="en-GB" sz="2400" u="sng" dirty="0" smtClean="0">
                <a:solidFill>
                  <a:srgbClr val="003399"/>
                </a:solidFill>
                <a:latin typeface="Calibri"/>
              </a:rPr>
              <a:t>              Regional </a:t>
            </a:r>
            <a:r>
              <a:rPr lang="en-GB" sz="2400" u="sng" dirty="0">
                <a:solidFill>
                  <a:srgbClr val="003399"/>
                </a:solidFill>
                <a:latin typeface="Calibri"/>
              </a:rPr>
              <a:t>reference frames</a:t>
            </a:r>
            <a:endParaRPr lang="en-US" sz="2400" u="sng" dirty="0"/>
          </a:p>
        </p:txBody>
      </p:sp>
      <p:pic>
        <p:nvPicPr>
          <p:cNvPr id="14"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111821"/>
            <a:ext cx="6300393" cy="3746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3002" y="3080266"/>
            <a:ext cx="2603149" cy="3683784"/>
          </a:xfrm>
          <a:prstGeom prst="rect">
            <a:avLst/>
          </a:prstGeom>
        </p:spPr>
      </p:pic>
      <p:sp>
        <p:nvSpPr>
          <p:cNvPr id="3" name="Textfeld 2"/>
          <p:cNvSpPr txBox="1"/>
          <p:nvPr/>
        </p:nvSpPr>
        <p:spPr>
          <a:xfrm>
            <a:off x="5477090" y="6394718"/>
            <a:ext cx="3651670" cy="369332"/>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a:ln>
            <a:solidFill>
              <a:srgbClr val="3333FF"/>
            </a:solidFill>
          </a:ln>
        </p:spPr>
        <p:txBody>
          <a:bodyPr wrap="square" rtlCol="0">
            <a:spAutoFit/>
          </a:bodyPr>
          <a:lstStyle/>
          <a:p>
            <a:pPr fontAlgn="auto">
              <a:spcAft>
                <a:spcPts val="0"/>
              </a:spcAft>
            </a:pPr>
            <a:r>
              <a:rPr lang="en-GB" dirty="0">
                <a:solidFill>
                  <a:srgbClr val="000099"/>
                </a:solidFill>
                <a:latin typeface="Calibri"/>
              </a:rPr>
              <a:t>Example of results: SC </a:t>
            </a:r>
            <a:r>
              <a:rPr lang="en-GB" dirty="0" smtClean="0">
                <a:solidFill>
                  <a:srgbClr val="000099"/>
                </a:solidFill>
                <a:latin typeface="Calibri"/>
              </a:rPr>
              <a:t>1.3c (NAREF)</a:t>
            </a:r>
            <a:endParaRPr lang="en-GB" dirty="0">
              <a:solidFill>
                <a:srgbClr val="000099"/>
              </a:solidFill>
              <a:latin typeface="Calibri"/>
            </a:endParaRPr>
          </a:p>
        </p:txBody>
      </p:sp>
    </p:spTree>
    <p:extLst>
      <p:ext uri="{BB962C8B-B14F-4D97-AF65-F5344CB8AC3E}">
        <p14:creationId xmlns:p14="http://schemas.microsoft.com/office/powerpoint/2010/main" val="287935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85800"/>
          </a:xfrm>
        </p:spPr>
        <p:txBody>
          <a:bodyPr/>
          <a:lstStyle/>
          <a:p>
            <a:r>
              <a:rPr lang="en-US" sz="2800" dirty="0" smtClean="0"/>
              <a:t>Proposed NOAA Foundation CORS Network =&gt; IGS Stations</a:t>
            </a:r>
            <a:br>
              <a:rPr lang="en-US" sz="2800" dirty="0" smtClean="0"/>
            </a:br>
            <a:r>
              <a:rPr lang="en-US" sz="2800" dirty="0" smtClean="0"/>
              <a:t>Collocated </a:t>
            </a:r>
            <a:r>
              <a:rPr lang="en-US" sz="2800" dirty="0"/>
              <a:t>+ Density + Plate Rotation + Additional</a:t>
            </a:r>
          </a:p>
        </p:txBody>
      </p:sp>
      <p:pic>
        <p:nvPicPr>
          <p:cNvPr id="7" name="Picture 6"/>
          <p:cNvPicPr>
            <a:picLocks noChangeAspect="1"/>
          </p:cNvPicPr>
          <p:nvPr/>
        </p:nvPicPr>
        <p:blipFill rotWithShape="1">
          <a:blip r:embed="rId3"/>
          <a:srcRect l="638" t="1332" r="470" b="1739"/>
          <a:stretch/>
        </p:blipFill>
        <p:spPr>
          <a:xfrm>
            <a:off x="1781588" y="1600200"/>
            <a:ext cx="7214992" cy="4114800"/>
          </a:xfrm>
          <a:prstGeom prst="rect">
            <a:avLst/>
          </a:prstGeom>
          <a:effectLst>
            <a:outerShdw blurRad="50800" dist="38100" algn="l" rotWithShape="0">
              <a:prstClr val="black">
                <a:alpha val="40000"/>
              </a:prstClr>
            </a:outerShdw>
          </a:effectLst>
        </p:spPr>
      </p:pic>
      <p:pic>
        <p:nvPicPr>
          <p:cNvPr id="9" name="Picture 8"/>
          <p:cNvPicPr>
            <a:picLocks noChangeAspect="1"/>
          </p:cNvPicPr>
          <p:nvPr/>
        </p:nvPicPr>
        <p:blipFill rotWithShape="1">
          <a:blip r:embed="rId4"/>
          <a:srcRect l="2486" t="3048" r="2098" b="4407"/>
          <a:stretch/>
        </p:blipFill>
        <p:spPr>
          <a:xfrm>
            <a:off x="157743" y="4343400"/>
            <a:ext cx="1547377" cy="11555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6152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5522" y="4944070"/>
            <a:ext cx="8032968"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National Geodetic Survey</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3729462" y="4944070"/>
            <a:ext cx="1685077"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NGS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Rectangle 6"/>
          <p:cNvSpPr/>
          <p:nvPr/>
        </p:nvSpPr>
        <p:spPr>
          <a:xfrm>
            <a:off x="844061" y="3263205"/>
            <a:ext cx="7455887"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National Ocean Service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8" name="Rectangle 7"/>
          <p:cNvSpPr/>
          <p:nvPr/>
        </p:nvSpPr>
        <p:spPr>
          <a:xfrm>
            <a:off x="3729462" y="3272135"/>
            <a:ext cx="1685077"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NOS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9" name="Rectangle 8"/>
          <p:cNvSpPr/>
          <p:nvPr/>
        </p:nvSpPr>
        <p:spPr>
          <a:xfrm>
            <a:off x="191881" y="990600"/>
            <a:ext cx="8571834" cy="1754326"/>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National </a:t>
            </a:r>
            <a:r>
              <a:rPr lang="en-US" sz="5400" b="0" cap="none" spc="0" dirty="0" smtClean="0">
                <a:ln w="0"/>
                <a:solidFill>
                  <a:schemeClr val="accent1"/>
                </a:solidFill>
                <a:effectLst>
                  <a:outerShdw blurRad="38100" dist="25400" dir="5400000" algn="ctr" rotWithShape="0">
                    <a:srgbClr val="6E747A">
                      <a:alpha val="43000"/>
                    </a:srgbClr>
                  </a:outerShdw>
                </a:effectLst>
              </a:rPr>
              <a:t>Oceanic </a:t>
            </a:r>
            <a:r>
              <a:rPr lang="en-US" sz="5400" b="0" cap="none" spc="0" dirty="0" smtClean="0">
                <a:ln w="0"/>
                <a:solidFill>
                  <a:schemeClr val="accent1"/>
                </a:solidFill>
                <a:effectLst>
                  <a:outerShdw blurRad="38100" dist="25400" dir="5400000" algn="ctr" rotWithShape="0">
                    <a:srgbClr val="6E747A">
                      <a:alpha val="43000"/>
                    </a:srgbClr>
                  </a:outerShdw>
                </a:effectLst>
              </a:rPr>
              <a:t>and </a:t>
            </a:r>
          </a:p>
          <a:p>
            <a:pPr algn="ctr"/>
            <a:r>
              <a:rPr lang="en-US" sz="5400" b="0" cap="none" spc="0" dirty="0" smtClean="0">
                <a:ln w="0"/>
                <a:solidFill>
                  <a:schemeClr val="accent1"/>
                </a:solidFill>
                <a:effectLst>
                  <a:outerShdw blurRad="38100" dist="25400" dir="5400000" algn="ctr" rotWithShape="0">
                    <a:srgbClr val="6E747A">
                      <a:alpha val="43000"/>
                    </a:srgbClr>
                  </a:outerShdw>
                </a:effectLst>
              </a:rPr>
              <a:t>Atmospheric Administration</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0" name="Rectangle 9"/>
          <p:cNvSpPr/>
          <p:nvPr/>
        </p:nvSpPr>
        <p:spPr>
          <a:xfrm>
            <a:off x="3498629" y="1828800"/>
            <a:ext cx="2146743"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NOAA</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1" name="TextBox 10"/>
          <p:cNvSpPr txBox="1"/>
          <p:nvPr/>
        </p:nvSpPr>
        <p:spPr>
          <a:xfrm>
            <a:off x="844061" y="1143000"/>
            <a:ext cx="1207895" cy="523220"/>
          </a:xfrm>
          <a:prstGeom prst="rect">
            <a:avLst/>
          </a:prstGeom>
          <a:noFill/>
        </p:spPr>
        <p:txBody>
          <a:bodyPr wrap="none" rtlCol="0">
            <a:spAutoFit/>
          </a:bodyPr>
          <a:lstStyle/>
          <a:p>
            <a:r>
              <a:rPr lang="en-US" sz="2800" u="sng" dirty="0" smtClean="0"/>
              <a:t>OGA’s</a:t>
            </a:r>
            <a:endParaRPr lang="en-US" sz="2800" u="sng" dirty="0"/>
          </a:p>
        </p:txBody>
      </p:sp>
      <p:sp>
        <p:nvSpPr>
          <p:cNvPr id="12" name="TextBox 11"/>
          <p:cNvSpPr txBox="1"/>
          <p:nvPr/>
        </p:nvSpPr>
        <p:spPr>
          <a:xfrm>
            <a:off x="849383" y="1557010"/>
            <a:ext cx="1202573" cy="523220"/>
          </a:xfrm>
          <a:prstGeom prst="rect">
            <a:avLst/>
          </a:prstGeom>
          <a:noFill/>
        </p:spPr>
        <p:txBody>
          <a:bodyPr wrap="none" rtlCol="0">
            <a:spAutoFit/>
          </a:bodyPr>
          <a:lstStyle/>
          <a:p>
            <a:r>
              <a:rPr lang="en-US" sz="2800" dirty="0" smtClean="0"/>
              <a:t>FGDC</a:t>
            </a:r>
            <a:endParaRPr lang="en-US" sz="2800" dirty="0"/>
          </a:p>
        </p:txBody>
      </p:sp>
      <p:sp>
        <p:nvSpPr>
          <p:cNvPr id="26" name="TextBox 25"/>
          <p:cNvSpPr txBox="1"/>
          <p:nvPr/>
        </p:nvSpPr>
        <p:spPr>
          <a:xfrm>
            <a:off x="861783" y="2028855"/>
            <a:ext cx="1181734" cy="523220"/>
          </a:xfrm>
          <a:prstGeom prst="rect">
            <a:avLst/>
          </a:prstGeom>
          <a:noFill/>
        </p:spPr>
        <p:txBody>
          <a:bodyPr wrap="none" rtlCol="0">
            <a:spAutoFit/>
          </a:bodyPr>
          <a:lstStyle/>
          <a:p>
            <a:r>
              <a:rPr lang="en-US" sz="2800" dirty="0" smtClean="0"/>
              <a:t>FGCS</a:t>
            </a:r>
            <a:endParaRPr lang="en-US" sz="2800" dirty="0"/>
          </a:p>
        </p:txBody>
      </p:sp>
      <p:sp>
        <p:nvSpPr>
          <p:cNvPr id="27" name="TextBox 26"/>
          <p:cNvSpPr txBox="1"/>
          <p:nvPr/>
        </p:nvSpPr>
        <p:spPr>
          <a:xfrm>
            <a:off x="870222" y="2428711"/>
            <a:ext cx="1141659" cy="523220"/>
          </a:xfrm>
          <a:prstGeom prst="rect">
            <a:avLst/>
          </a:prstGeom>
          <a:noFill/>
        </p:spPr>
        <p:txBody>
          <a:bodyPr wrap="none" rtlCol="0">
            <a:spAutoFit/>
          </a:bodyPr>
          <a:lstStyle/>
          <a:p>
            <a:r>
              <a:rPr lang="en-US" sz="2800" dirty="0" smtClean="0"/>
              <a:t>USFS</a:t>
            </a:r>
            <a:endParaRPr lang="en-US" sz="2800" dirty="0"/>
          </a:p>
        </p:txBody>
      </p:sp>
      <p:sp>
        <p:nvSpPr>
          <p:cNvPr id="28" name="TextBox 27"/>
          <p:cNvSpPr txBox="1"/>
          <p:nvPr/>
        </p:nvSpPr>
        <p:spPr>
          <a:xfrm>
            <a:off x="915741" y="2905780"/>
            <a:ext cx="881973" cy="523220"/>
          </a:xfrm>
          <a:prstGeom prst="rect">
            <a:avLst/>
          </a:prstGeom>
          <a:noFill/>
        </p:spPr>
        <p:txBody>
          <a:bodyPr wrap="none" rtlCol="0">
            <a:spAutoFit/>
          </a:bodyPr>
          <a:lstStyle/>
          <a:p>
            <a:r>
              <a:rPr lang="en-US" sz="2800" dirty="0" smtClean="0"/>
              <a:t>FSA</a:t>
            </a:r>
            <a:endParaRPr lang="en-US" sz="2800" dirty="0"/>
          </a:p>
        </p:txBody>
      </p:sp>
      <p:sp>
        <p:nvSpPr>
          <p:cNvPr id="29" name="TextBox 28"/>
          <p:cNvSpPr txBox="1"/>
          <p:nvPr/>
        </p:nvSpPr>
        <p:spPr>
          <a:xfrm>
            <a:off x="838200" y="3352800"/>
            <a:ext cx="1404552" cy="523220"/>
          </a:xfrm>
          <a:prstGeom prst="rect">
            <a:avLst/>
          </a:prstGeom>
          <a:noFill/>
        </p:spPr>
        <p:txBody>
          <a:bodyPr wrap="none" rtlCol="0">
            <a:spAutoFit/>
          </a:bodyPr>
          <a:lstStyle/>
          <a:p>
            <a:r>
              <a:rPr lang="en-US" sz="2800" dirty="0" smtClean="0"/>
              <a:t>Census</a:t>
            </a:r>
            <a:endParaRPr lang="en-US" sz="2800" dirty="0"/>
          </a:p>
        </p:txBody>
      </p:sp>
      <p:sp>
        <p:nvSpPr>
          <p:cNvPr id="30" name="TextBox 29"/>
          <p:cNvSpPr txBox="1"/>
          <p:nvPr/>
        </p:nvSpPr>
        <p:spPr>
          <a:xfrm>
            <a:off x="886167" y="3818573"/>
            <a:ext cx="1002197" cy="523220"/>
          </a:xfrm>
          <a:prstGeom prst="rect">
            <a:avLst/>
          </a:prstGeom>
          <a:noFill/>
        </p:spPr>
        <p:txBody>
          <a:bodyPr wrap="none" rtlCol="0">
            <a:spAutoFit/>
          </a:bodyPr>
          <a:lstStyle/>
          <a:p>
            <a:r>
              <a:rPr lang="en-US" sz="2800" dirty="0" smtClean="0"/>
              <a:t>NIST</a:t>
            </a:r>
            <a:endParaRPr lang="en-US" sz="2800" dirty="0"/>
          </a:p>
        </p:txBody>
      </p:sp>
      <p:sp>
        <p:nvSpPr>
          <p:cNvPr id="31" name="TextBox 30"/>
          <p:cNvSpPr txBox="1"/>
          <p:nvPr/>
        </p:nvSpPr>
        <p:spPr>
          <a:xfrm>
            <a:off x="838200" y="4277380"/>
            <a:ext cx="1221809" cy="523220"/>
          </a:xfrm>
          <a:prstGeom prst="rect">
            <a:avLst/>
          </a:prstGeom>
          <a:noFill/>
        </p:spPr>
        <p:txBody>
          <a:bodyPr wrap="none" rtlCol="0">
            <a:spAutoFit/>
          </a:bodyPr>
          <a:lstStyle/>
          <a:p>
            <a:r>
              <a:rPr lang="en-US" sz="2800" dirty="0" smtClean="0"/>
              <a:t>USCG</a:t>
            </a:r>
            <a:endParaRPr lang="en-US" sz="2800" dirty="0"/>
          </a:p>
        </p:txBody>
      </p:sp>
      <p:sp>
        <p:nvSpPr>
          <p:cNvPr id="32" name="TextBox 31"/>
          <p:cNvSpPr txBox="1"/>
          <p:nvPr/>
        </p:nvSpPr>
        <p:spPr>
          <a:xfrm>
            <a:off x="838200" y="4734580"/>
            <a:ext cx="1181734" cy="523220"/>
          </a:xfrm>
          <a:prstGeom prst="rect">
            <a:avLst/>
          </a:prstGeom>
          <a:noFill/>
        </p:spPr>
        <p:txBody>
          <a:bodyPr wrap="none" rtlCol="0">
            <a:spAutoFit/>
          </a:bodyPr>
          <a:lstStyle/>
          <a:p>
            <a:r>
              <a:rPr lang="en-US" sz="2800" dirty="0" smtClean="0"/>
              <a:t>FEMA</a:t>
            </a:r>
            <a:endParaRPr lang="en-US" sz="2800" dirty="0"/>
          </a:p>
        </p:txBody>
      </p:sp>
      <p:sp>
        <p:nvSpPr>
          <p:cNvPr id="33" name="TextBox 32"/>
          <p:cNvSpPr txBox="1"/>
          <p:nvPr/>
        </p:nvSpPr>
        <p:spPr>
          <a:xfrm>
            <a:off x="838200" y="5191780"/>
            <a:ext cx="962123" cy="523220"/>
          </a:xfrm>
          <a:prstGeom prst="rect">
            <a:avLst/>
          </a:prstGeom>
          <a:noFill/>
        </p:spPr>
        <p:txBody>
          <a:bodyPr wrap="none" rtlCol="0">
            <a:spAutoFit/>
          </a:bodyPr>
          <a:lstStyle/>
          <a:p>
            <a:r>
              <a:rPr lang="en-US" sz="2800" dirty="0" smtClean="0"/>
              <a:t>NGA</a:t>
            </a:r>
            <a:endParaRPr lang="en-US" sz="2800" dirty="0"/>
          </a:p>
        </p:txBody>
      </p:sp>
      <p:sp>
        <p:nvSpPr>
          <p:cNvPr id="34" name="TextBox 33"/>
          <p:cNvSpPr txBox="1"/>
          <p:nvPr/>
        </p:nvSpPr>
        <p:spPr>
          <a:xfrm>
            <a:off x="838200" y="5572780"/>
            <a:ext cx="1420582" cy="523220"/>
          </a:xfrm>
          <a:prstGeom prst="rect">
            <a:avLst/>
          </a:prstGeom>
          <a:noFill/>
        </p:spPr>
        <p:txBody>
          <a:bodyPr wrap="none" rtlCol="0">
            <a:spAutoFit/>
          </a:bodyPr>
          <a:lstStyle/>
          <a:p>
            <a:r>
              <a:rPr lang="en-US" sz="2800" dirty="0" smtClean="0"/>
              <a:t>USACE</a:t>
            </a:r>
            <a:endParaRPr lang="en-US" sz="2800" dirty="0"/>
          </a:p>
        </p:txBody>
      </p:sp>
      <p:sp>
        <p:nvSpPr>
          <p:cNvPr id="35" name="TextBox 34"/>
          <p:cNvSpPr txBox="1"/>
          <p:nvPr/>
        </p:nvSpPr>
        <p:spPr>
          <a:xfrm>
            <a:off x="838200" y="6029980"/>
            <a:ext cx="1221809" cy="523220"/>
          </a:xfrm>
          <a:prstGeom prst="rect">
            <a:avLst/>
          </a:prstGeom>
          <a:noFill/>
        </p:spPr>
        <p:txBody>
          <a:bodyPr wrap="none" rtlCol="0">
            <a:spAutoFit/>
          </a:bodyPr>
          <a:lstStyle/>
          <a:p>
            <a:r>
              <a:rPr lang="en-US" sz="2800" dirty="0" smtClean="0"/>
              <a:t>USNO</a:t>
            </a:r>
            <a:endParaRPr lang="en-US" sz="2800" dirty="0"/>
          </a:p>
        </p:txBody>
      </p:sp>
      <p:sp>
        <p:nvSpPr>
          <p:cNvPr id="36" name="TextBox 35"/>
          <p:cNvSpPr txBox="1"/>
          <p:nvPr/>
        </p:nvSpPr>
        <p:spPr>
          <a:xfrm>
            <a:off x="2270398" y="1557010"/>
            <a:ext cx="761747" cy="523220"/>
          </a:xfrm>
          <a:prstGeom prst="rect">
            <a:avLst/>
          </a:prstGeom>
          <a:noFill/>
        </p:spPr>
        <p:txBody>
          <a:bodyPr wrap="none" rtlCol="0">
            <a:spAutoFit/>
          </a:bodyPr>
          <a:lstStyle/>
          <a:p>
            <a:r>
              <a:rPr lang="en-US" sz="2800" dirty="0" smtClean="0"/>
              <a:t>BIA</a:t>
            </a:r>
            <a:endParaRPr lang="en-US" sz="2800" dirty="0"/>
          </a:p>
        </p:txBody>
      </p:sp>
      <p:sp>
        <p:nvSpPr>
          <p:cNvPr id="37" name="TextBox 36"/>
          <p:cNvSpPr txBox="1"/>
          <p:nvPr/>
        </p:nvSpPr>
        <p:spPr>
          <a:xfrm>
            <a:off x="2286253" y="2067580"/>
            <a:ext cx="1241045" cy="523220"/>
          </a:xfrm>
          <a:prstGeom prst="rect">
            <a:avLst/>
          </a:prstGeom>
          <a:noFill/>
        </p:spPr>
        <p:txBody>
          <a:bodyPr wrap="none" rtlCol="0">
            <a:spAutoFit/>
          </a:bodyPr>
          <a:lstStyle/>
          <a:p>
            <a:r>
              <a:rPr lang="en-US" sz="2800" dirty="0" smtClean="0"/>
              <a:t>BOEM</a:t>
            </a:r>
            <a:endParaRPr lang="en-US" sz="2800" dirty="0"/>
          </a:p>
        </p:txBody>
      </p:sp>
      <p:sp>
        <p:nvSpPr>
          <p:cNvPr id="38" name="TextBox 37"/>
          <p:cNvSpPr txBox="1"/>
          <p:nvPr/>
        </p:nvSpPr>
        <p:spPr>
          <a:xfrm>
            <a:off x="2286000" y="2448580"/>
            <a:ext cx="1500732" cy="523220"/>
          </a:xfrm>
          <a:prstGeom prst="rect">
            <a:avLst/>
          </a:prstGeom>
          <a:noFill/>
        </p:spPr>
        <p:txBody>
          <a:bodyPr wrap="none" rtlCol="0">
            <a:spAutoFit/>
          </a:bodyPr>
          <a:lstStyle/>
          <a:p>
            <a:r>
              <a:rPr lang="en-US" sz="2800" dirty="0" smtClean="0"/>
              <a:t>OSMRE</a:t>
            </a:r>
            <a:endParaRPr lang="en-US" sz="2800" dirty="0"/>
          </a:p>
        </p:txBody>
      </p:sp>
      <p:sp>
        <p:nvSpPr>
          <p:cNvPr id="39" name="TextBox 38"/>
          <p:cNvSpPr txBox="1"/>
          <p:nvPr/>
        </p:nvSpPr>
        <p:spPr>
          <a:xfrm>
            <a:off x="2286000" y="2905780"/>
            <a:ext cx="1181734" cy="523220"/>
          </a:xfrm>
          <a:prstGeom prst="rect">
            <a:avLst/>
          </a:prstGeom>
          <a:noFill/>
        </p:spPr>
        <p:txBody>
          <a:bodyPr wrap="none" rtlCol="0">
            <a:spAutoFit/>
          </a:bodyPr>
          <a:lstStyle/>
          <a:p>
            <a:r>
              <a:rPr lang="en-US" sz="2800" dirty="0" smtClean="0"/>
              <a:t>USBR</a:t>
            </a:r>
            <a:endParaRPr lang="en-US" sz="2800" dirty="0"/>
          </a:p>
        </p:txBody>
      </p:sp>
      <p:sp>
        <p:nvSpPr>
          <p:cNvPr id="40" name="TextBox 39"/>
          <p:cNvSpPr txBox="1"/>
          <p:nvPr/>
        </p:nvSpPr>
        <p:spPr>
          <a:xfrm>
            <a:off x="2286000" y="3362980"/>
            <a:ext cx="1200970" cy="523220"/>
          </a:xfrm>
          <a:prstGeom prst="rect">
            <a:avLst/>
          </a:prstGeom>
          <a:noFill/>
        </p:spPr>
        <p:txBody>
          <a:bodyPr wrap="none" rtlCol="0">
            <a:spAutoFit/>
          </a:bodyPr>
          <a:lstStyle/>
          <a:p>
            <a:r>
              <a:rPr lang="en-US" sz="2800" dirty="0" smtClean="0"/>
              <a:t>USGS</a:t>
            </a:r>
            <a:endParaRPr lang="en-US" sz="2800" dirty="0"/>
          </a:p>
        </p:txBody>
      </p:sp>
      <p:sp>
        <p:nvSpPr>
          <p:cNvPr id="41" name="TextBox 40"/>
          <p:cNvSpPr txBox="1"/>
          <p:nvPr/>
        </p:nvSpPr>
        <p:spPr>
          <a:xfrm>
            <a:off x="2286000" y="3820180"/>
            <a:ext cx="922047" cy="523220"/>
          </a:xfrm>
          <a:prstGeom prst="rect">
            <a:avLst/>
          </a:prstGeom>
          <a:noFill/>
        </p:spPr>
        <p:txBody>
          <a:bodyPr wrap="none" rtlCol="0">
            <a:spAutoFit/>
          </a:bodyPr>
          <a:lstStyle/>
          <a:p>
            <a:r>
              <a:rPr lang="en-US" sz="2800" dirty="0" smtClean="0"/>
              <a:t>NPS</a:t>
            </a:r>
            <a:endParaRPr lang="en-US" sz="2800" dirty="0"/>
          </a:p>
        </p:txBody>
      </p:sp>
      <p:sp>
        <p:nvSpPr>
          <p:cNvPr id="42" name="TextBox 41"/>
          <p:cNvSpPr txBox="1"/>
          <p:nvPr/>
        </p:nvSpPr>
        <p:spPr>
          <a:xfrm>
            <a:off x="2286000" y="4277380"/>
            <a:ext cx="923651" cy="523220"/>
          </a:xfrm>
          <a:prstGeom prst="rect">
            <a:avLst/>
          </a:prstGeom>
          <a:noFill/>
        </p:spPr>
        <p:txBody>
          <a:bodyPr wrap="none" rtlCol="0">
            <a:spAutoFit/>
          </a:bodyPr>
          <a:lstStyle/>
          <a:p>
            <a:r>
              <a:rPr lang="en-US" sz="2800" dirty="0" smtClean="0"/>
              <a:t>BLM</a:t>
            </a:r>
            <a:endParaRPr lang="en-US" sz="2800" dirty="0"/>
          </a:p>
        </p:txBody>
      </p:sp>
      <p:sp>
        <p:nvSpPr>
          <p:cNvPr id="43" name="TextBox 42"/>
          <p:cNvSpPr txBox="1"/>
          <p:nvPr/>
        </p:nvSpPr>
        <p:spPr>
          <a:xfrm>
            <a:off x="2286000" y="4734580"/>
            <a:ext cx="981359" cy="523220"/>
          </a:xfrm>
          <a:prstGeom prst="rect">
            <a:avLst/>
          </a:prstGeom>
          <a:noFill/>
        </p:spPr>
        <p:txBody>
          <a:bodyPr wrap="none" rtlCol="0">
            <a:spAutoFit/>
          </a:bodyPr>
          <a:lstStyle/>
          <a:p>
            <a:r>
              <a:rPr lang="en-US" sz="2800" dirty="0" smtClean="0"/>
              <a:t>FWS</a:t>
            </a:r>
            <a:endParaRPr lang="en-US" sz="2800" dirty="0"/>
          </a:p>
        </p:txBody>
      </p:sp>
      <p:sp>
        <p:nvSpPr>
          <p:cNvPr id="44" name="TextBox 43"/>
          <p:cNvSpPr txBox="1"/>
          <p:nvPr/>
        </p:nvSpPr>
        <p:spPr>
          <a:xfrm>
            <a:off x="2286000" y="5181600"/>
            <a:ext cx="782587" cy="523220"/>
          </a:xfrm>
          <a:prstGeom prst="rect">
            <a:avLst/>
          </a:prstGeom>
          <a:noFill/>
        </p:spPr>
        <p:txBody>
          <a:bodyPr wrap="none" rtlCol="0">
            <a:spAutoFit/>
          </a:bodyPr>
          <a:lstStyle/>
          <a:p>
            <a:r>
              <a:rPr lang="en-US" sz="2800" dirty="0" smtClean="0"/>
              <a:t>IBC</a:t>
            </a:r>
            <a:endParaRPr lang="en-US" sz="2800" dirty="0"/>
          </a:p>
        </p:txBody>
      </p:sp>
      <p:sp>
        <p:nvSpPr>
          <p:cNvPr id="45" name="TextBox 44"/>
          <p:cNvSpPr txBox="1"/>
          <p:nvPr/>
        </p:nvSpPr>
        <p:spPr>
          <a:xfrm>
            <a:off x="2286000" y="5572780"/>
            <a:ext cx="1120820" cy="523220"/>
          </a:xfrm>
          <a:prstGeom prst="rect">
            <a:avLst/>
          </a:prstGeom>
          <a:noFill/>
        </p:spPr>
        <p:txBody>
          <a:bodyPr wrap="none" rtlCol="0">
            <a:spAutoFit/>
          </a:bodyPr>
          <a:lstStyle/>
          <a:p>
            <a:r>
              <a:rPr lang="en-US" sz="2800" dirty="0" smtClean="0"/>
              <a:t>IBWC</a:t>
            </a:r>
            <a:endParaRPr lang="en-US" sz="2800" dirty="0"/>
          </a:p>
        </p:txBody>
      </p:sp>
      <p:sp>
        <p:nvSpPr>
          <p:cNvPr id="46" name="TextBox 45"/>
          <p:cNvSpPr txBox="1"/>
          <p:nvPr/>
        </p:nvSpPr>
        <p:spPr>
          <a:xfrm>
            <a:off x="2286000" y="6029980"/>
            <a:ext cx="942887" cy="523220"/>
          </a:xfrm>
          <a:prstGeom prst="rect">
            <a:avLst/>
          </a:prstGeom>
          <a:noFill/>
        </p:spPr>
        <p:txBody>
          <a:bodyPr wrap="none" rtlCol="0">
            <a:spAutoFit/>
          </a:bodyPr>
          <a:lstStyle/>
          <a:p>
            <a:r>
              <a:rPr lang="en-US" sz="2800" dirty="0" smtClean="0"/>
              <a:t>DOT</a:t>
            </a:r>
            <a:endParaRPr lang="en-US" sz="2800" dirty="0"/>
          </a:p>
        </p:txBody>
      </p:sp>
      <p:sp>
        <p:nvSpPr>
          <p:cNvPr id="47" name="TextBox 46"/>
          <p:cNvSpPr txBox="1"/>
          <p:nvPr/>
        </p:nvSpPr>
        <p:spPr>
          <a:xfrm>
            <a:off x="3657853" y="1534180"/>
            <a:ext cx="862159" cy="523220"/>
          </a:xfrm>
          <a:prstGeom prst="rect">
            <a:avLst/>
          </a:prstGeom>
          <a:noFill/>
        </p:spPr>
        <p:txBody>
          <a:bodyPr wrap="none" rtlCol="0">
            <a:spAutoFit/>
          </a:bodyPr>
          <a:lstStyle/>
          <a:p>
            <a:r>
              <a:rPr lang="en-US" sz="2800" dirty="0" smtClean="0"/>
              <a:t>FAA</a:t>
            </a:r>
            <a:endParaRPr lang="en-US" sz="2800" dirty="0"/>
          </a:p>
        </p:txBody>
      </p:sp>
      <p:sp>
        <p:nvSpPr>
          <p:cNvPr id="48" name="TextBox 47"/>
          <p:cNvSpPr txBox="1"/>
          <p:nvPr/>
        </p:nvSpPr>
        <p:spPr>
          <a:xfrm>
            <a:off x="3733882" y="2431941"/>
            <a:ext cx="1160895" cy="523220"/>
          </a:xfrm>
          <a:prstGeom prst="rect">
            <a:avLst/>
          </a:prstGeom>
          <a:noFill/>
        </p:spPr>
        <p:txBody>
          <a:bodyPr wrap="none" rtlCol="0">
            <a:spAutoFit/>
          </a:bodyPr>
          <a:lstStyle/>
          <a:p>
            <a:r>
              <a:rPr lang="en-US" sz="2800" dirty="0" smtClean="0"/>
              <a:t>NASA</a:t>
            </a:r>
            <a:endParaRPr lang="en-US" sz="2800" dirty="0"/>
          </a:p>
        </p:txBody>
      </p:sp>
      <p:sp>
        <p:nvSpPr>
          <p:cNvPr id="49" name="TextBox 48"/>
          <p:cNvSpPr txBox="1"/>
          <p:nvPr/>
        </p:nvSpPr>
        <p:spPr>
          <a:xfrm>
            <a:off x="3716081" y="3026896"/>
            <a:ext cx="874535" cy="523220"/>
          </a:xfrm>
          <a:prstGeom prst="rect">
            <a:avLst/>
          </a:prstGeom>
          <a:noFill/>
        </p:spPr>
        <p:txBody>
          <a:bodyPr wrap="none" rtlCol="0">
            <a:spAutoFit/>
          </a:bodyPr>
          <a:lstStyle/>
          <a:p>
            <a:r>
              <a:rPr lang="en-US" sz="2800" dirty="0" smtClean="0"/>
              <a:t>EPA</a:t>
            </a:r>
            <a:endParaRPr lang="en-US" sz="2800" dirty="0"/>
          </a:p>
        </p:txBody>
      </p:sp>
      <p:sp>
        <p:nvSpPr>
          <p:cNvPr id="50" name="TextBox 49"/>
          <p:cNvSpPr txBox="1"/>
          <p:nvPr/>
        </p:nvSpPr>
        <p:spPr>
          <a:xfrm>
            <a:off x="3642979" y="4077325"/>
            <a:ext cx="855299" cy="523220"/>
          </a:xfrm>
          <a:prstGeom prst="rect">
            <a:avLst/>
          </a:prstGeom>
          <a:noFill/>
        </p:spPr>
        <p:txBody>
          <a:bodyPr wrap="none" rtlCol="0">
            <a:spAutoFit/>
          </a:bodyPr>
          <a:lstStyle/>
          <a:p>
            <a:r>
              <a:rPr lang="en-US" sz="2800" dirty="0" smtClean="0"/>
              <a:t>TVA</a:t>
            </a:r>
            <a:endParaRPr lang="en-US" sz="2800" dirty="0"/>
          </a:p>
        </p:txBody>
      </p:sp>
      <p:sp>
        <p:nvSpPr>
          <p:cNvPr id="51" name="TextBox 50"/>
          <p:cNvSpPr txBox="1"/>
          <p:nvPr/>
        </p:nvSpPr>
        <p:spPr>
          <a:xfrm>
            <a:off x="3662552" y="4577715"/>
            <a:ext cx="923651" cy="523220"/>
          </a:xfrm>
          <a:prstGeom prst="rect">
            <a:avLst/>
          </a:prstGeom>
          <a:noFill/>
        </p:spPr>
        <p:txBody>
          <a:bodyPr wrap="none" rtlCol="0">
            <a:spAutoFit/>
          </a:bodyPr>
          <a:lstStyle/>
          <a:p>
            <a:r>
              <a:rPr lang="en-US" sz="2800" dirty="0" smtClean="0"/>
              <a:t>FCC</a:t>
            </a:r>
            <a:endParaRPr lang="en-US" sz="2800" dirty="0"/>
          </a:p>
        </p:txBody>
      </p:sp>
      <p:sp>
        <p:nvSpPr>
          <p:cNvPr id="52" name="TextBox 51"/>
          <p:cNvSpPr txBox="1"/>
          <p:nvPr/>
        </p:nvSpPr>
        <p:spPr>
          <a:xfrm>
            <a:off x="7315200" y="1143000"/>
            <a:ext cx="1095108" cy="523220"/>
          </a:xfrm>
          <a:prstGeom prst="rect">
            <a:avLst/>
          </a:prstGeom>
          <a:noFill/>
        </p:spPr>
        <p:txBody>
          <a:bodyPr wrap="none" rtlCol="0">
            <a:spAutoFit/>
          </a:bodyPr>
          <a:lstStyle/>
          <a:p>
            <a:r>
              <a:rPr lang="en-US" sz="2800" u="sng" dirty="0" smtClean="0">
                <a:solidFill>
                  <a:srgbClr val="00B050"/>
                </a:solidFill>
              </a:rPr>
              <a:t>IGO’s</a:t>
            </a:r>
            <a:endParaRPr lang="en-US" sz="2800" u="sng" dirty="0">
              <a:solidFill>
                <a:srgbClr val="00B050"/>
              </a:solidFill>
            </a:endParaRPr>
          </a:p>
        </p:txBody>
      </p:sp>
      <p:sp>
        <p:nvSpPr>
          <p:cNvPr id="53" name="TextBox 52"/>
          <p:cNvSpPr txBox="1"/>
          <p:nvPr/>
        </p:nvSpPr>
        <p:spPr>
          <a:xfrm>
            <a:off x="6629051" y="1524000"/>
            <a:ext cx="1781257" cy="523220"/>
          </a:xfrm>
          <a:prstGeom prst="rect">
            <a:avLst/>
          </a:prstGeom>
          <a:noFill/>
        </p:spPr>
        <p:txBody>
          <a:bodyPr wrap="none" rtlCol="0">
            <a:spAutoFit/>
          </a:bodyPr>
          <a:lstStyle/>
          <a:p>
            <a:pPr algn="r"/>
            <a:r>
              <a:rPr lang="en-US" sz="2800" dirty="0" smtClean="0">
                <a:solidFill>
                  <a:srgbClr val="00B050"/>
                </a:solidFill>
              </a:rPr>
              <a:t>UN-GGIM</a:t>
            </a:r>
            <a:endParaRPr lang="en-US" sz="2800" dirty="0">
              <a:solidFill>
                <a:srgbClr val="00B050"/>
              </a:solidFill>
            </a:endParaRPr>
          </a:p>
        </p:txBody>
      </p:sp>
      <p:sp>
        <p:nvSpPr>
          <p:cNvPr id="54" name="TextBox 53"/>
          <p:cNvSpPr txBox="1"/>
          <p:nvPr/>
        </p:nvSpPr>
        <p:spPr>
          <a:xfrm>
            <a:off x="5010366" y="2448580"/>
            <a:ext cx="3400291" cy="523220"/>
          </a:xfrm>
          <a:prstGeom prst="rect">
            <a:avLst/>
          </a:prstGeom>
          <a:noFill/>
        </p:spPr>
        <p:txBody>
          <a:bodyPr wrap="none" rtlCol="0">
            <a:spAutoFit/>
          </a:bodyPr>
          <a:lstStyle/>
          <a:p>
            <a:pPr algn="r"/>
            <a:r>
              <a:rPr lang="en-US" sz="2800" dirty="0" smtClean="0">
                <a:solidFill>
                  <a:srgbClr val="00B050"/>
                </a:solidFill>
              </a:rPr>
              <a:t>UN-GGIM-Americas</a:t>
            </a:r>
            <a:endParaRPr lang="en-US" sz="2800" dirty="0">
              <a:solidFill>
                <a:srgbClr val="00B050"/>
              </a:solidFill>
            </a:endParaRPr>
          </a:p>
        </p:txBody>
      </p:sp>
      <p:sp>
        <p:nvSpPr>
          <p:cNvPr id="55" name="TextBox 54"/>
          <p:cNvSpPr txBox="1"/>
          <p:nvPr/>
        </p:nvSpPr>
        <p:spPr>
          <a:xfrm>
            <a:off x="6002823" y="2905780"/>
            <a:ext cx="2379177" cy="523220"/>
          </a:xfrm>
          <a:prstGeom prst="rect">
            <a:avLst/>
          </a:prstGeom>
          <a:noFill/>
        </p:spPr>
        <p:txBody>
          <a:bodyPr wrap="none" rtlCol="0">
            <a:spAutoFit/>
          </a:bodyPr>
          <a:lstStyle/>
          <a:p>
            <a:pPr algn="r"/>
            <a:r>
              <a:rPr lang="en-US" sz="2800" dirty="0" smtClean="0">
                <a:solidFill>
                  <a:srgbClr val="00B050"/>
                </a:solidFill>
              </a:rPr>
              <a:t>UN-GGIM-AP</a:t>
            </a:r>
            <a:endParaRPr lang="en-US" sz="2800" dirty="0">
              <a:solidFill>
                <a:srgbClr val="00B050"/>
              </a:solidFill>
            </a:endParaRPr>
          </a:p>
        </p:txBody>
      </p:sp>
      <p:sp>
        <p:nvSpPr>
          <p:cNvPr id="56" name="TextBox 55"/>
          <p:cNvSpPr txBox="1"/>
          <p:nvPr/>
        </p:nvSpPr>
        <p:spPr>
          <a:xfrm>
            <a:off x="6608561" y="1991380"/>
            <a:ext cx="1802096" cy="523220"/>
          </a:xfrm>
          <a:prstGeom prst="rect">
            <a:avLst/>
          </a:prstGeom>
          <a:noFill/>
        </p:spPr>
        <p:txBody>
          <a:bodyPr wrap="none" rtlCol="0">
            <a:spAutoFit/>
          </a:bodyPr>
          <a:lstStyle/>
          <a:p>
            <a:pPr algn="r"/>
            <a:r>
              <a:rPr lang="en-US" sz="2800" dirty="0" smtClean="0">
                <a:solidFill>
                  <a:srgbClr val="00B050"/>
                </a:solidFill>
              </a:rPr>
              <a:t>UN-</a:t>
            </a:r>
            <a:r>
              <a:rPr lang="en-US" sz="2800" dirty="0" err="1" smtClean="0">
                <a:solidFill>
                  <a:srgbClr val="00B050"/>
                </a:solidFill>
              </a:rPr>
              <a:t>SCoG</a:t>
            </a:r>
            <a:endParaRPr lang="en-US" sz="2800" dirty="0">
              <a:solidFill>
                <a:srgbClr val="00B050"/>
              </a:solidFill>
            </a:endParaRPr>
          </a:p>
        </p:txBody>
      </p:sp>
      <p:sp>
        <p:nvSpPr>
          <p:cNvPr id="57" name="TextBox 56"/>
          <p:cNvSpPr txBox="1"/>
          <p:nvPr/>
        </p:nvSpPr>
        <p:spPr>
          <a:xfrm>
            <a:off x="5336920" y="3439180"/>
            <a:ext cx="3062057" cy="523220"/>
          </a:xfrm>
          <a:prstGeom prst="rect">
            <a:avLst/>
          </a:prstGeom>
          <a:noFill/>
        </p:spPr>
        <p:txBody>
          <a:bodyPr wrap="none" rtlCol="0">
            <a:spAutoFit/>
          </a:bodyPr>
          <a:lstStyle/>
          <a:p>
            <a:pPr algn="r"/>
            <a:r>
              <a:rPr lang="en-US" sz="2800" dirty="0" smtClean="0">
                <a:solidFill>
                  <a:srgbClr val="00B050"/>
                </a:solidFill>
              </a:rPr>
              <a:t>UN-GGIM-Europe</a:t>
            </a:r>
            <a:endParaRPr lang="en-US" sz="2800" dirty="0">
              <a:solidFill>
                <a:srgbClr val="00B050"/>
              </a:solidFill>
            </a:endParaRPr>
          </a:p>
        </p:txBody>
      </p:sp>
      <p:sp>
        <p:nvSpPr>
          <p:cNvPr id="58" name="TextBox 57"/>
          <p:cNvSpPr txBox="1"/>
          <p:nvPr/>
        </p:nvSpPr>
        <p:spPr>
          <a:xfrm>
            <a:off x="7440716" y="3810000"/>
            <a:ext cx="941284" cy="523220"/>
          </a:xfrm>
          <a:prstGeom prst="rect">
            <a:avLst/>
          </a:prstGeom>
          <a:noFill/>
        </p:spPr>
        <p:txBody>
          <a:bodyPr wrap="none" rtlCol="0">
            <a:spAutoFit/>
          </a:bodyPr>
          <a:lstStyle/>
          <a:p>
            <a:pPr algn="r"/>
            <a:r>
              <a:rPr lang="en-US" sz="2800" dirty="0" smtClean="0">
                <a:solidFill>
                  <a:srgbClr val="00B050"/>
                </a:solidFill>
              </a:rPr>
              <a:t>OAS</a:t>
            </a:r>
            <a:endParaRPr lang="en-US" sz="2800" dirty="0">
              <a:solidFill>
                <a:srgbClr val="00B050"/>
              </a:solidFill>
            </a:endParaRPr>
          </a:p>
        </p:txBody>
      </p:sp>
      <p:sp>
        <p:nvSpPr>
          <p:cNvPr id="59" name="TextBox 58"/>
          <p:cNvSpPr txBox="1"/>
          <p:nvPr/>
        </p:nvSpPr>
        <p:spPr>
          <a:xfrm>
            <a:off x="7108317" y="4277380"/>
            <a:ext cx="1273683" cy="523220"/>
          </a:xfrm>
          <a:prstGeom prst="rect">
            <a:avLst/>
          </a:prstGeom>
          <a:noFill/>
        </p:spPr>
        <p:txBody>
          <a:bodyPr wrap="none" rtlCol="0">
            <a:spAutoFit/>
          </a:bodyPr>
          <a:lstStyle/>
          <a:p>
            <a:pPr algn="r"/>
            <a:r>
              <a:rPr lang="en-US" sz="2800" dirty="0" smtClean="0">
                <a:solidFill>
                  <a:srgbClr val="00B050"/>
                </a:solidFill>
              </a:rPr>
              <a:t>PAIGH</a:t>
            </a:r>
            <a:endParaRPr lang="en-US" sz="2800" dirty="0">
              <a:solidFill>
                <a:srgbClr val="00B050"/>
              </a:solidFill>
            </a:endParaRPr>
          </a:p>
        </p:txBody>
      </p:sp>
      <p:sp>
        <p:nvSpPr>
          <p:cNvPr id="60" name="TextBox 59"/>
          <p:cNvSpPr txBox="1"/>
          <p:nvPr/>
        </p:nvSpPr>
        <p:spPr>
          <a:xfrm>
            <a:off x="3973448" y="533400"/>
            <a:ext cx="1255408" cy="523220"/>
          </a:xfrm>
          <a:prstGeom prst="rect">
            <a:avLst/>
          </a:prstGeom>
          <a:noFill/>
        </p:spPr>
        <p:txBody>
          <a:bodyPr wrap="none" rtlCol="0">
            <a:spAutoFit/>
          </a:bodyPr>
          <a:lstStyle/>
          <a:p>
            <a:r>
              <a:rPr lang="en-US" sz="2800" u="sng" dirty="0">
                <a:solidFill>
                  <a:srgbClr val="FF0000"/>
                </a:solidFill>
              </a:rPr>
              <a:t>N</a:t>
            </a:r>
            <a:r>
              <a:rPr lang="en-US" sz="2800" u="sng" dirty="0" smtClean="0">
                <a:solidFill>
                  <a:srgbClr val="FF0000"/>
                </a:solidFill>
              </a:rPr>
              <a:t>GO’s</a:t>
            </a:r>
            <a:endParaRPr lang="en-US" sz="2800" u="sng" dirty="0">
              <a:solidFill>
                <a:srgbClr val="FF0000"/>
              </a:solidFill>
            </a:endParaRPr>
          </a:p>
        </p:txBody>
      </p:sp>
      <p:sp>
        <p:nvSpPr>
          <p:cNvPr id="61" name="TextBox 60"/>
          <p:cNvSpPr txBox="1"/>
          <p:nvPr/>
        </p:nvSpPr>
        <p:spPr>
          <a:xfrm>
            <a:off x="3960054" y="1011555"/>
            <a:ext cx="1160895" cy="523220"/>
          </a:xfrm>
          <a:prstGeom prst="rect">
            <a:avLst/>
          </a:prstGeom>
          <a:noFill/>
        </p:spPr>
        <p:txBody>
          <a:bodyPr wrap="none" rtlCol="0">
            <a:spAutoFit/>
          </a:bodyPr>
          <a:lstStyle/>
          <a:p>
            <a:pPr algn="ctr"/>
            <a:r>
              <a:rPr lang="en-US" sz="2800" dirty="0" smtClean="0">
                <a:solidFill>
                  <a:srgbClr val="FF0000"/>
                </a:solidFill>
              </a:rPr>
              <a:t>NSPS</a:t>
            </a:r>
            <a:endParaRPr lang="en-US" sz="2800" dirty="0">
              <a:solidFill>
                <a:srgbClr val="FF0000"/>
              </a:solidFill>
            </a:endParaRPr>
          </a:p>
        </p:txBody>
      </p:sp>
      <p:sp>
        <p:nvSpPr>
          <p:cNvPr id="62" name="TextBox 61"/>
          <p:cNvSpPr txBox="1"/>
          <p:nvPr/>
        </p:nvSpPr>
        <p:spPr>
          <a:xfrm>
            <a:off x="5031391" y="995690"/>
            <a:ext cx="1180131" cy="523220"/>
          </a:xfrm>
          <a:prstGeom prst="rect">
            <a:avLst/>
          </a:prstGeom>
          <a:noFill/>
        </p:spPr>
        <p:txBody>
          <a:bodyPr wrap="none" rtlCol="0">
            <a:spAutoFit/>
          </a:bodyPr>
          <a:lstStyle/>
          <a:p>
            <a:pPr algn="ctr"/>
            <a:r>
              <a:rPr lang="en-US" sz="2800" dirty="0" smtClean="0">
                <a:solidFill>
                  <a:srgbClr val="FF0000"/>
                </a:solidFill>
              </a:rPr>
              <a:t>AAGS</a:t>
            </a:r>
            <a:endParaRPr lang="en-US" sz="2800" dirty="0">
              <a:solidFill>
                <a:srgbClr val="FF0000"/>
              </a:solidFill>
            </a:endParaRPr>
          </a:p>
        </p:txBody>
      </p:sp>
      <p:sp>
        <p:nvSpPr>
          <p:cNvPr id="63" name="TextBox 62"/>
          <p:cNvSpPr txBox="1"/>
          <p:nvPr/>
        </p:nvSpPr>
        <p:spPr>
          <a:xfrm>
            <a:off x="1981200" y="1000780"/>
            <a:ext cx="2097049" cy="523220"/>
          </a:xfrm>
          <a:prstGeom prst="rect">
            <a:avLst/>
          </a:prstGeom>
          <a:noFill/>
        </p:spPr>
        <p:txBody>
          <a:bodyPr wrap="none" rtlCol="0">
            <a:spAutoFit/>
          </a:bodyPr>
          <a:lstStyle/>
          <a:p>
            <a:pPr algn="ctr"/>
            <a:r>
              <a:rPr lang="en-US" sz="2800" dirty="0" smtClean="0">
                <a:solidFill>
                  <a:srgbClr val="FF0000"/>
                </a:solidFill>
              </a:rPr>
              <a:t>ASCE/UESI</a:t>
            </a:r>
            <a:endParaRPr lang="en-US" sz="2800" dirty="0">
              <a:solidFill>
                <a:srgbClr val="FF0000"/>
              </a:solidFill>
            </a:endParaRPr>
          </a:p>
        </p:txBody>
      </p:sp>
      <p:sp>
        <p:nvSpPr>
          <p:cNvPr id="64" name="TextBox 63"/>
          <p:cNvSpPr txBox="1"/>
          <p:nvPr/>
        </p:nvSpPr>
        <p:spPr>
          <a:xfrm>
            <a:off x="6333842" y="1000780"/>
            <a:ext cx="782587" cy="523220"/>
          </a:xfrm>
          <a:prstGeom prst="rect">
            <a:avLst/>
          </a:prstGeom>
          <a:noFill/>
        </p:spPr>
        <p:txBody>
          <a:bodyPr wrap="none" rtlCol="0">
            <a:spAutoFit/>
          </a:bodyPr>
          <a:lstStyle/>
          <a:p>
            <a:pPr algn="ctr"/>
            <a:r>
              <a:rPr lang="en-US" sz="2800" dirty="0" smtClean="0">
                <a:solidFill>
                  <a:srgbClr val="FF0000"/>
                </a:solidFill>
              </a:rPr>
              <a:t>FIG</a:t>
            </a:r>
            <a:endParaRPr lang="en-US" sz="2800" dirty="0">
              <a:solidFill>
                <a:srgbClr val="FF0000"/>
              </a:solidFill>
            </a:endParaRPr>
          </a:p>
        </p:txBody>
      </p:sp>
      <p:sp>
        <p:nvSpPr>
          <p:cNvPr id="65" name="TextBox 64"/>
          <p:cNvSpPr txBox="1"/>
          <p:nvPr/>
        </p:nvSpPr>
        <p:spPr>
          <a:xfrm>
            <a:off x="2358422" y="533400"/>
            <a:ext cx="1399743" cy="523220"/>
          </a:xfrm>
          <a:prstGeom prst="rect">
            <a:avLst/>
          </a:prstGeom>
          <a:noFill/>
        </p:spPr>
        <p:txBody>
          <a:bodyPr wrap="none" rtlCol="0">
            <a:spAutoFit/>
          </a:bodyPr>
          <a:lstStyle/>
          <a:p>
            <a:pPr algn="ctr"/>
            <a:r>
              <a:rPr lang="en-US" sz="2800" dirty="0" smtClean="0">
                <a:solidFill>
                  <a:srgbClr val="FF0000"/>
                </a:solidFill>
              </a:rPr>
              <a:t>ASPRS</a:t>
            </a:r>
            <a:endParaRPr lang="en-US" sz="2800" dirty="0">
              <a:solidFill>
                <a:srgbClr val="FF0000"/>
              </a:solidFill>
            </a:endParaRPr>
          </a:p>
        </p:txBody>
      </p:sp>
      <p:sp>
        <p:nvSpPr>
          <p:cNvPr id="66" name="TextBox 65"/>
          <p:cNvSpPr txBox="1"/>
          <p:nvPr/>
        </p:nvSpPr>
        <p:spPr>
          <a:xfrm>
            <a:off x="5375588" y="543580"/>
            <a:ext cx="1260281" cy="523220"/>
          </a:xfrm>
          <a:prstGeom prst="rect">
            <a:avLst/>
          </a:prstGeom>
          <a:noFill/>
        </p:spPr>
        <p:txBody>
          <a:bodyPr wrap="none" rtlCol="0">
            <a:spAutoFit/>
          </a:bodyPr>
          <a:lstStyle/>
          <a:p>
            <a:pPr algn="ctr"/>
            <a:r>
              <a:rPr lang="en-US" sz="2800" dirty="0">
                <a:solidFill>
                  <a:srgbClr val="FF0000"/>
                </a:solidFill>
              </a:rPr>
              <a:t>I</a:t>
            </a:r>
            <a:r>
              <a:rPr lang="en-US" sz="2800" dirty="0" smtClean="0">
                <a:solidFill>
                  <a:srgbClr val="FF0000"/>
                </a:solidFill>
              </a:rPr>
              <a:t>SPRS</a:t>
            </a:r>
            <a:endParaRPr lang="en-US" sz="2800" dirty="0">
              <a:solidFill>
                <a:srgbClr val="FF0000"/>
              </a:solidFill>
            </a:endParaRPr>
          </a:p>
        </p:txBody>
      </p:sp>
      <p:sp>
        <p:nvSpPr>
          <p:cNvPr id="67" name="TextBox 66"/>
          <p:cNvSpPr txBox="1"/>
          <p:nvPr/>
        </p:nvSpPr>
        <p:spPr>
          <a:xfrm>
            <a:off x="4039229" y="6019800"/>
            <a:ext cx="801823" cy="523220"/>
          </a:xfrm>
          <a:prstGeom prst="rect">
            <a:avLst/>
          </a:prstGeom>
          <a:noFill/>
        </p:spPr>
        <p:txBody>
          <a:bodyPr wrap="none" rtlCol="0">
            <a:spAutoFit/>
          </a:bodyPr>
          <a:lstStyle/>
          <a:p>
            <a:pPr algn="ctr"/>
            <a:r>
              <a:rPr lang="en-US" sz="2800" dirty="0" smtClean="0">
                <a:solidFill>
                  <a:srgbClr val="FF0000"/>
                </a:solidFill>
              </a:rPr>
              <a:t>IAG</a:t>
            </a:r>
            <a:endParaRPr lang="en-US" sz="2800" dirty="0">
              <a:solidFill>
                <a:srgbClr val="FF0000"/>
              </a:solidFill>
            </a:endParaRPr>
          </a:p>
        </p:txBody>
      </p:sp>
      <p:sp>
        <p:nvSpPr>
          <p:cNvPr id="68" name="TextBox 67"/>
          <p:cNvSpPr txBox="1"/>
          <p:nvPr/>
        </p:nvSpPr>
        <p:spPr>
          <a:xfrm>
            <a:off x="4839497" y="6029980"/>
            <a:ext cx="1101584" cy="523220"/>
          </a:xfrm>
          <a:prstGeom prst="rect">
            <a:avLst/>
          </a:prstGeom>
          <a:noFill/>
        </p:spPr>
        <p:txBody>
          <a:bodyPr wrap="none" rtlCol="0">
            <a:spAutoFit/>
          </a:bodyPr>
          <a:lstStyle/>
          <a:p>
            <a:pPr algn="ctr"/>
            <a:r>
              <a:rPr lang="en-US" sz="2800" dirty="0" smtClean="0">
                <a:solidFill>
                  <a:srgbClr val="FF0000"/>
                </a:solidFill>
              </a:rPr>
              <a:t>IUGG</a:t>
            </a:r>
            <a:endParaRPr lang="en-US" sz="2800" dirty="0">
              <a:solidFill>
                <a:srgbClr val="FF0000"/>
              </a:solidFill>
            </a:endParaRPr>
          </a:p>
        </p:txBody>
      </p:sp>
      <p:sp>
        <p:nvSpPr>
          <p:cNvPr id="69" name="TextBox 68"/>
          <p:cNvSpPr txBox="1"/>
          <p:nvPr/>
        </p:nvSpPr>
        <p:spPr>
          <a:xfrm>
            <a:off x="6130947" y="6029980"/>
            <a:ext cx="962123" cy="523220"/>
          </a:xfrm>
          <a:prstGeom prst="rect">
            <a:avLst/>
          </a:prstGeom>
          <a:noFill/>
        </p:spPr>
        <p:txBody>
          <a:bodyPr wrap="none" rtlCol="0">
            <a:spAutoFit/>
          </a:bodyPr>
          <a:lstStyle/>
          <a:p>
            <a:pPr algn="ctr"/>
            <a:r>
              <a:rPr lang="en-US" sz="2800" dirty="0" smtClean="0">
                <a:solidFill>
                  <a:srgbClr val="FF0000"/>
                </a:solidFill>
              </a:rPr>
              <a:t>AGU</a:t>
            </a:r>
            <a:endParaRPr lang="en-US" sz="2800" dirty="0">
              <a:solidFill>
                <a:srgbClr val="FF0000"/>
              </a:solidFill>
            </a:endParaRPr>
          </a:p>
        </p:txBody>
      </p:sp>
      <p:sp>
        <p:nvSpPr>
          <p:cNvPr id="70" name="TextBox 69"/>
          <p:cNvSpPr txBox="1"/>
          <p:nvPr/>
        </p:nvSpPr>
        <p:spPr>
          <a:xfrm>
            <a:off x="7115077" y="6029980"/>
            <a:ext cx="962123" cy="523220"/>
          </a:xfrm>
          <a:prstGeom prst="rect">
            <a:avLst/>
          </a:prstGeom>
          <a:noFill/>
        </p:spPr>
        <p:txBody>
          <a:bodyPr wrap="none" rtlCol="0">
            <a:spAutoFit/>
          </a:bodyPr>
          <a:lstStyle/>
          <a:p>
            <a:pPr algn="ctr"/>
            <a:r>
              <a:rPr lang="en-US" sz="2800" dirty="0" smtClean="0">
                <a:solidFill>
                  <a:srgbClr val="FF0000"/>
                </a:solidFill>
              </a:rPr>
              <a:t>EGU</a:t>
            </a:r>
            <a:endParaRPr lang="en-US" sz="2800" dirty="0">
              <a:solidFill>
                <a:srgbClr val="FF0000"/>
              </a:solidFill>
            </a:endParaRPr>
          </a:p>
        </p:txBody>
      </p:sp>
      <p:sp>
        <p:nvSpPr>
          <p:cNvPr id="71" name="TextBox 70"/>
          <p:cNvSpPr txBox="1"/>
          <p:nvPr/>
        </p:nvSpPr>
        <p:spPr>
          <a:xfrm>
            <a:off x="4038011" y="5576864"/>
            <a:ext cx="1021433" cy="523220"/>
          </a:xfrm>
          <a:prstGeom prst="rect">
            <a:avLst/>
          </a:prstGeom>
          <a:noFill/>
        </p:spPr>
        <p:txBody>
          <a:bodyPr wrap="none" rtlCol="0">
            <a:spAutoFit/>
          </a:bodyPr>
          <a:lstStyle/>
          <a:p>
            <a:pPr algn="ctr"/>
            <a:r>
              <a:rPr lang="en-US" sz="2800" dirty="0" smtClean="0">
                <a:solidFill>
                  <a:srgbClr val="FF0000"/>
                </a:solidFill>
              </a:rPr>
              <a:t>IERS</a:t>
            </a:r>
            <a:endParaRPr lang="en-US" sz="2800" dirty="0">
              <a:solidFill>
                <a:srgbClr val="FF0000"/>
              </a:solidFill>
            </a:endParaRPr>
          </a:p>
        </p:txBody>
      </p:sp>
      <p:sp>
        <p:nvSpPr>
          <p:cNvPr id="72" name="TextBox 71"/>
          <p:cNvSpPr txBox="1"/>
          <p:nvPr/>
        </p:nvSpPr>
        <p:spPr>
          <a:xfrm>
            <a:off x="6052777" y="4724400"/>
            <a:ext cx="1260281" cy="523220"/>
          </a:xfrm>
          <a:prstGeom prst="rect">
            <a:avLst/>
          </a:prstGeom>
          <a:noFill/>
        </p:spPr>
        <p:txBody>
          <a:bodyPr wrap="none" rtlCol="0">
            <a:spAutoFit/>
          </a:bodyPr>
          <a:lstStyle/>
          <a:p>
            <a:pPr algn="ctr"/>
            <a:r>
              <a:rPr lang="en-US" sz="2800" dirty="0" smtClean="0">
                <a:solidFill>
                  <a:srgbClr val="FF0000"/>
                </a:solidFill>
              </a:rPr>
              <a:t>GGOS</a:t>
            </a:r>
            <a:endParaRPr lang="en-US" sz="2800" dirty="0">
              <a:solidFill>
                <a:srgbClr val="FF0000"/>
              </a:solidFill>
            </a:endParaRPr>
          </a:p>
        </p:txBody>
      </p:sp>
      <p:sp>
        <p:nvSpPr>
          <p:cNvPr id="73" name="TextBox 72"/>
          <p:cNvSpPr txBox="1"/>
          <p:nvPr/>
        </p:nvSpPr>
        <p:spPr>
          <a:xfrm>
            <a:off x="4661139" y="4734580"/>
            <a:ext cx="1539204" cy="523220"/>
          </a:xfrm>
          <a:prstGeom prst="rect">
            <a:avLst/>
          </a:prstGeom>
          <a:noFill/>
        </p:spPr>
        <p:txBody>
          <a:bodyPr wrap="none" rtlCol="0">
            <a:spAutoFit/>
          </a:bodyPr>
          <a:lstStyle/>
          <a:p>
            <a:pPr algn="ctr"/>
            <a:r>
              <a:rPr lang="en-US" sz="2800" dirty="0" smtClean="0">
                <a:solidFill>
                  <a:srgbClr val="FF0000"/>
                </a:solidFill>
              </a:rPr>
              <a:t>SIRGAS</a:t>
            </a:r>
            <a:endParaRPr lang="en-US" sz="2800" dirty="0">
              <a:solidFill>
                <a:srgbClr val="FF0000"/>
              </a:solidFill>
            </a:endParaRPr>
          </a:p>
        </p:txBody>
      </p:sp>
      <p:sp>
        <p:nvSpPr>
          <p:cNvPr id="74" name="TextBox 73"/>
          <p:cNvSpPr txBox="1"/>
          <p:nvPr/>
        </p:nvSpPr>
        <p:spPr>
          <a:xfrm>
            <a:off x="4717130" y="4267200"/>
            <a:ext cx="1401346" cy="523220"/>
          </a:xfrm>
          <a:prstGeom prst="rect">
            <a:avLst/>
          </a:prstGeom>
          <a:noFill/>
        </p:spPr>
        <p:txBody>
          <a:bodyPr wrap="none" rtlCol="0">
            <a:spAutoFit/>
          </a:bodyPr>
          <a:lstStyle/>
          <a:p>
            <a:pPr algn="ctr"/>
            <a:r>
              <a:rPr lang="en-US" sz="2800" dirty="0" smtClean="0">
                <a:solidFill>
                  <a:srgbClr val="FF0000"/>
                </a:solidFill>
              </a:rPr>
              <a:t>EUREF</a:t>
            </a:r>
            <a:endParaRPr lang="en-US" sz="2800" dirty="0">
              <a:solidFill>
                <a:srgbClr val="FF0000"/>
              </a:solidFill>
            </a:endParaRPr>
          </a:p>
        </p:txBody>
      </p:sp>
      <p:sp>
        <p:nvSpPr>
          <p:cNvPr id="75" name="TextBox 74"/>
          <p:cNvSpPr txBox="1"/>
          <p:nvPr/>
        </p:nvSpPr>
        <p:spPr>
          <a:xfrm>
            <a:off x="4734820" y="3896380"/>
            <a:ext cx="1380507" cy="523220"/>
          </a:xfrm>
          <a:prstGeom prst="rect">
            <a:avLst/>
          </a:prstGeom>
          <a:noFill/>
        </p:spPr>
        <p:txBody>
          <a:bodyPr wrap="none" rtlCol="0">
            <a:spAutoFit/>
          </a:bodyPr>
          <a:lstStyle/>
          <a:p>
            <a:pPr algn="ctr"/>
            <a:r>
              <a:rPr lang="en-US" sz="2800" dirty="0" smtClean="0">
                <a:solidFill>
                  <a:srgbClr val="FF0000"/>
                </a:solidFill>
              </a:rPr>
              <a:t>APREF</a:t>
            </a:r>
            <a:endParaRPr lang="en-US" sz="2800" dirty="0">
              <a:solidFill>
                <a:srgbClr val="FF0000"/>
              </a:solidFill>
            </a:endParaRPr>
          </a:p>
        </p:txBody>
      </p:sp>
      <p:sp>
        <p:nvSpPr>
          <p:cNvPr id="76" name="TextBox 75"/>
          <p:cNvSpPr txBox="1"/>
          <p:nvPr/>
        </p:nvSpPr>
        <p:spPr>
          <a:xfrm>
            <a:off x="4485334" y="3021331"/>
            <a:ext cx="801823" cy="523220"/>
          </a:xfrm>
          <a:prstGeom prst="rect">
            <a:avLst/>
          </a:prstGeom>
          <a:noFill/>
        </p:spPr>
        <p:txBody>
          <a:bodyPr wrap="none" rtlCol="0">
            <a:spAutoFit/>
          </a:bodyPr>
          <a:lstStyle/>
          <a:p>
            <a:pPr algn="ctr"/>
            <a:r>
              <a:rPr lang="en-US" sz="2800" dirty="0" smtClean="0">
                <a:solidFill>
                  <a:srgbClr val="FF0000"/>
                </a:solidFill>
              </a:rPr>
              <a:t>IGS</a:t>
            </a:r>
            <a:endParaRPr lang="en-US" sz="2800" dirty="0">
              <a:solidFill>
                <a:srgbClr val="FF0000"/>
              </a:solidFill>
            </a:endParaRPr>
          </a:p>
        </p:txBody>
      </p:sp>
      <p:sp>
        <p:nvSpPr>
          <p:cNvPr id="78" name="TextBox 77"/>
          <p:cNvSpPr txBox="1"/>
          <p:nvPr/>
        </p:nvSpPr>
        <p:spPr>
          <a:xfrm>
            <a:off x="6194208" y="3886200"/>
            <a:ext cx="982961" cy="523220"/>
          </a:xfrm>
          <a:prstGeom prst="rect">
            <a:avLst/>
          </a:prstGeom>
          <a:noFill/>
        </p:spPr>
        <p:txBody>
          <a:bodyPr wrap="none" rtlCol="0">
            <a:spAutoFit/>
          </a:bodyPr>
          <a:lstStyle/>
          <a:p>
            <a:pPr algn="ctr"/>
            <a:r>
              <a:rPr lang="en-US" sz="2800" dirty="0" smtClean="0">
                <a:solidFill>
                  <a:srgbClr val="FF0000"/>
                </a:solidFill>
              </a:rPr>
              <a:t>ILRS</a:t>
            </a:r>
            <a:endParaRPr lang="en-US" sz="2800" dirty="0">
              <a:solidFill>
                <a:srgbClr val="FF0000"/>
              </a:solidFill>
            </a:endParaRPr>
          </a:p>
        </p:txBody>
      </p:sp>
      <p:sp>
        <p:nvSpPr>
          <p:cNvPr id="79" name="TextBox 78"/>
          <p:cNvSpPr txBox="1"/>
          <p:nvPr/>
        </p:nvSpPr>
        <p:spPr>
          <a:xfrm>
            <a:off x="6282808" y="4277380"/>
            <a:ext cx="761747" cy="523220"/>
          </a:xfrm>
          <a:prstGeom prst="rect">
            <a:avLst/>
          </a:prstGeom>
          <a:noFill/>
        </p:spPr>
        <p:txBody>
          <a:bodyPr wrap="none" rtlCol="0">
            <a:spAutoFit/>
          </a:bodyPr>
          <a:lstStyle/>
          <a:p>
            <a:pPr algn="ctr"/>
            <a:r>
              <a:rPr lang="en-US" sz="2800" dirty="0" smtClean="0">
                <a:solidFill>
                  <a:srgbClr val="FF0000"/>
                </a:solidFill>
              </a:rPr>
              <a:t>IVS</a:t>
            </a:r>
            <a:endParaRPr lang="en-US" sz="2800" dirty="0">
              <a:solidFill>
                <a:srgbClr val="FF0000"/>
              </a:solidFill>
            </a:endParaRPr>
          </a:p>
        </p:txBody>
      </p:sp>
      <p:sp>
        <p:nvSpPr>
          <p:cNvPr id="80" name="TextBox 79"/>
          <p:cNvSpPr txBox="1"/>
          <p:nvPr/>
        </p:nvSpPr>
        <p:spPr>
          <a:xfrm>
            <a:off x="5219695" y="2981980"/>
            <a:ext cx="782587" cy="523220"/>
          </a:xfrm>
          <a:prstGeom prst="rect">
            <a:avLst/>
          </a:prstGeom>
          <a:noFill/>
        </p:spPr>
        <p:txBody>
          <a:bodyPr wrap="none" rtlCol="0">
            <a:spAutoFit/>
          </a:bodyPr>
          <a:lstStyle/>
          <a:p>
            <a:pPr algn="ctr"/>
            <a:r>
              <a:rPr lang="en-US" sz="2800" dirty="0" smtClean="0">
                <a:solidFill>
                  <a:srgbClr val="FF0000"/>
                </a:solidFill>
              </a:rPr>
              <a:t>IDS</a:t>
            </a:r>
            <a:endParaRPr lang="en-US" sz="2800" dirty="0">
              <a:solidFill>
                <a:srgbClr val="FF0000"/>
              </a:solidFill>
            </a:endParaRPr>
          </a:p>
        </p:txBody>
      </p:sp>
      <p:sp>
        <p:nvSpPr>
          <p:cNvPr id="81" name="TextBox 80"/>
          <p:cNvSpPr txBox="1"/>
          <p:nvPr/>
        </p:nvSpPr>
        <p:spPr>
          <a:xfrm>
            <a:off x="5165424" y="5105400"/>
            <a:ext cx="1840568" cy="523220"/>
          </a:xfrm>
          <a:prstGeom prst="rect">
            <a:avLst/>
          </a:prstGeom>
          <a:noFill/>
        </p:spPr>
        <p:txBody>
          <a:bodyPr wrap="none" rtlCol="0">
            <a:spAutoFit/>
          </a:bodyPr>
          <a:lstStyle/>
          <a:p>
            <a:pPr algn="ctr"/>
            <a:r>
              <a:rPr lang="en-US" sz="2800" dirty="0" smtClean="0">
                <a:solidFill>
                  <a:schemeClr val="accent6">
                    <a:lumMod val="75000"/>
                  </a:schemeClr>
                </a:solidFill>
              </a:rPr>
              <a:t>UN GGRF</a:t>
            </a:r>
            <a:endParaRPr lang="en-US" sz="2800" dirty="0">
              <a:solidFill>
                <a:schemeClr val="accent6">
                  <a:lumMod val="75000"/>
                </a:schemeClr>
              </a:solidFill>
            </a:endParaRPr>
          </a:p>
        </p:txBody>
      </p:sp>
      <p:sp>
        <p:nvSpPr>
          <p:cNvPr id="82" name="TextBox 81"/>
          <p:cNvSpPr txBox="1"/>
          <p:nvPr/>
        </p:nvSpPr>
        <p:spPr>
          <a:xfrm>
            <a:off x="7198836" y="5115580"/>
            <a:ext cx="982961" cy="523220"/>
          </a:xfrm>
          <a:prstGeom prst="rect">
            <a:avLst/>
          </a:prstGeom>
          <a:noFill/>
        </p:spPr>
        <p:txBody>
          <a:bodyPr wrap="none" rtlCol="0">
            <a:spAutoFit/>
          </a:bodyPr>
          <a:lstStyle/>
          <a:p>
            <a:pPr algn="ctr"/>
            <a:r>
              <a:rPr lang="en-US" sz="2800" dirty="0" smtClean="0">
                <a:solidFill>
                  <a:schemeClr val="accent6">
                    <a:lumMod val="75000"/>
                  </a:schemeClr>
                </a:solidFill>
              </a:rPr>
              <a:t>ITRF</a:t>
            </a:r>
            <a:endParaRPr lang="en-US" sz="2800" dirty="0">
              <a:solidFill>
                <a:schemeClr val="accent6">
                  <a:lumMod val="75000"/>
                </a:schemeClr>
              </a:solidFill>
            </a:endParaRPr>
          </a:p>
        </p:txBody>
      </p:sp>
      <p:sp>
        <p:nvSpPr>
          <p:cNvPr id="83" name="TextBox 82"/>
          <p:cNvSpPr txBox="1"/>
          <p:nvPr/>
        </p:nvSpPr>
        <p:spPr>
          <a:xfrm>
            <a:off x="7153182" y="5496580"/>
            <a:ext cx="1002197" cy="523220"/>
          </a:xfrm>
          <a:prstGeom prst="rect">
            <a:avLst/>
          </a:prstGeom>
          <a:noFill/>
        </p:spPr>
        <p:txBody>
          <a:bodyPr wrap="none" rtlCol="0">
            <a:spAutoFit/>
          </a:bodyPr>
          <a:lstStyle/>
          <a:p>
            <a:pPr algn="ctr"/>
            <a:r>
              <a:rPr lang="en-US" sz="2800" dirty="0" smtClean="0">
                <a:solidFill>
                  <a:schemeClr val="accent6">
                    <a:lumMod val="75000"/>
                  </a:schemeClr>
                </a:solidFill>
              </a:rPr>
              <a:t>ITRS</a:t>
            </a:r>
            <a:endParaRPr lang="en-US" sz="2800" dirty="0">
              <a:solidFill>
                <a:schemeClr val="accent6">
                  <a:lumMod val="75000"/>
                </a:schemeClr>
              </a:solidFill>
            </a:endParaRPr>
          </a:p>
        </p:txBody>
      </p:sp>
      <p:sp>
        <p:nvSpPr>
          <p:cNvPr id="84" name="TextBox 83"/>
          <p:cNvSpPr txBox="1"/>
          <p:nvPr/>
        </p:nvSpPr>
        <p:spPr>
          <a:xfrm>
            <a:off x="5999762" y="5486400"/>
            <a:ext cx="1042273" cy="523220"/>
          </a:xfrm>
          <a:prstGeom prst="rect">
            <a:avLst/>
          </a:prstGeom>
          <a:noFill/>
        </p:spPr>
        <p:txBody>
          <a:bodyPr wrap="none" rtlCol="0">
            <a:spAutoFit/>
          </a:bodyPr>
          <a:lstStyle/>
          <a:p>
            <a:pPr algn="ctr"/>
            <a:r>
              <a:rPr lang="en-US" sz="2800" dirty="0" smtClean="0">
                <a:solidFill>
                  <a:schemeClr val="accent6">
                    <a:lumMod val="75000"/>
                  </a:schemeClr>
                </a:solidFill>
              </a:rPr>
              <a:t>IHRS</a:t>
            </a:r>
            <a:endParaRPr lang="en-US" sz="2800" dirty="0">
              <a:solidFill>
                <a:schemeClr val="accent6">
                  <a:lumMod val="75000"/>
                </a:schemeClr>
              </a:solidFill>
            </a:endParaRPr>
          </a:p>
        </p:txBody>
      </p:sp>
      <p:sp>
        <p:nvSpPr>
          <p:cNvPr id="85" name="TextBox 84"/>
          <p:cNvSpPr txBox="1"/>
          <p:nvPr/>
        </p:nvSpPr>
        <p:spPr>
          <a:xfrm>
            <a:off x="5115018" y="5486400"/>
            <a:ext cx="1023037" cy="523220"/>
          </a:xfrm>
          <a:prstGeom prst="rect">
            <a:avLst/>
          </a:prstGeom>
          <a:noFill/>
        </p:spPr>
        <p:txBody>
          <a:bodyPr wrap="none" rtlCol="0">
            <a:spAutoFit/>
          </a:bodyPr>
          <a:lstStyle/>
          <a:p>
            <a:pPr algn="ctr"/>
            <a:r>
              <a:rPr lang="en-US" sz="2800" dirty="0" smtClean="0">
                <a:solidFill>
                  <a:schemeClr val="accent6">
                    <a:lumMod val="75000"/>
                  </a:schemeClr>
                </a:solidFill>
              </a:rPr>
              <a:t>IHRF</a:t>
            </a:r>
            <a:endParaRPr lang="en-US" sz="2800" dirty="0">
              <a:solidFill>
                <a:schemeClr val="accent6">
                  <a:lumMod val="75000"/>
                </a:schemeClr>
              </a:solidFill>
            </a:endParaRPr>
          </a:p>
        </p:txBody>
      </p:sp>
      <p:sp>
        <p:nvSpPr>
          <p:cNvPr id="86" name="Rectangle 85"/>
          <p:cNvSpPr/>
          <p:nvPr/>
        </p:nvSpPr>
        <p:spPr>
          <a:xfrm>
            <a:off x="497809" y="2967335"/>
            <a:ext cx="8148386" cy="1446550"/>
          </a:xfrm>
          <a:prstGeom prst="rect">
            <a:avLst/>
          </a:prstGeom>
          <a:noFill/>
        </p:spPr>
        <p:txBody>
          <a:bodyPr wrap="none" lIns="91440" tIns="45720" rIns="91440" bIns="45720">
            <a:spAutoFit/>
          </a:bodyPr>
          <a:lstStyle/>
          <a:p>
            <a:pPr algn="ctr"/>
            <a:r>
              <a:rPr lang="en-US" sz="8800" b="1" cap="none" spc="0" dirty="0" smtClean="0">
                <a:ln w="22225">
                  <a:solidFill>
                    <a:schemeClr val="accent2"/>
                  </a:solidFill>
                  <a:prstDash val="solid"/>
                </a:ln>
                <a:solidFill>
                  <a:schemeClr val="accent2">
                    <a:lumMod val="40000"/>
                    <a:lumOff val="60000"/>
                  </a:schemeClr>
                </a:solidFill>
                <a:effectLst/>
              </a:rPr>
              <a:t>Alphabet Soup</a:t>
            </a:r>
            <a:endParaRPr lang="en-US" sz="8800" b="1" cap="none" spc="0" dirty="0">
              <a:ln w="22225">
                <a:solidFill>
                  <a:schemeClr val="accent2"/>
                </a:solidFill>
                <a:prstDash val="solid"/>
              </a:ln>
              <a:solidFill>
                <a:schemeClr val="accent2">
                  <a:lumMod val="40000"/>
                  <a:lumOff val="60000"/>
                </a:schemeClr>
              </a:solidFill>
              <a:effectLst/>
            </a:endParaRPr>
          </a:p>
        </p:txBody>
      </p:sp>
      <p:sp>
        <p:nvSpPr>
          <p:cNvPr id="87" name="TextBox 86"/>
          <p:cNvSpPr txBox="1"/>
          <p:nvPr/>
        </p:nvSpPr>
        <p:spPr>
          <a:xfrm>
            <a:off x="6741348" y="533400"/>
            <a:ext cx="801823" cy="523220"/>
          </a:xfrm>
          <a:prstGeom prst="rect">
            <a:avLst/>
          </a:prstGeom>
          <a:noFill/>
        </p:spPr>
        <p:txBody>
          <a:bodyPr wrap="none" rtlCol="0">
            <a:spAutoFit/>
          </a:bodyPr>
          <a:lstStyle/>
          <a:p>
            <a:pPr algn="ctr"/>
            <a:r>
              <a:rPr lang="en-US" sz="2800" dirty="0" smtClean="0">
                <a:solidFill>
                  <a:srgbClr val="FF0000"/>
                </a:solidFill>
              </a:rPr>
              <a:t>ISO</a:t>
            </a:r>
            <a:endParaRPr lang="en-US" sz="2800" dirty="0">
              <a:solidFill>
                <a:srgbClr val="FF0000"/>
              </a:solidFill>
            </a:endParaRPr>
          </a:p>
        </p:txBody>
      </p:sp>
      <p:sp>
        <p:nvSpPr>
          <p:cNvPr id="88" name="TextBox 87"/>
          <p:cNvSpPr txBox="1"/>
          <p:nvPr/>
        </p:nvSpPr>
        <p:spPr>
          <a:xfrm>
            <a:off x="1241129" y="539353"/>
            <a:ext cx="1002198" cy="523220"/>
          </a:xfrm>
          <a:prstGeom prst="rect">
            <a:avLst/>
          </a:prstGeom>
          <a:noFill/>
        </p:spPr>
        <p:txBody>
          <a:bodyPr wrap="none" rtlCol="0">
            <a:spAutoFit/>
          </a:bodyPr>
          <a:lstStyle/>
          <a:p>
            <a:pPr algn="ctr"/>
            <a:r>
              <a:rPr lang="en-US" sz="2800" dirty="0" smtClean="0">
                <a:solidFill>
                  <a:srgbClr val="FF0000"/>
                </a:solidFill>
              </a:rPr>
              <a:t>OGC</a:t>
            </a:r>
            <a:endParaRPr lang="en-US" sz="2800" dirty="0">
              <a:solidFill>
                <a:srgbClr val="FF0000"/>
              </a:solidFill>
            </a:endParaRPr>
          </a:p>
        </p:txBody>
      </p:sp>
      <p:sp>
        <p:nvSpPr>
          <p:cNvPr id="89" name="Rectangle 88"/>
          <p:cNvSpPr/>
          <p:nvPr/>
        </p:nvSpPr>
        <p:spPr>
          <a:xfrm>
            <a:off x="5480283" y="4944070"/>
            <a:ext cx="2916184"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CO-OPS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90" name="Rectangle 89"/>
          <p:cNvSpPr/>
          <p:nvPr/>
        </p:nvSpPr>
        <p:spPr>
          <a:xfrm>
            <a:off x="1524001" y="4953000"/>
            <a:ext cx="1685077"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OCS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91" name="TextBox 90"/>
          <p:cNvSpPr txBox="1"/>
          <p:nvPr/>
        </p:nvSpPr>
        <p:spPr>
          <a:xfrm>
            <a:off x="7400641" y="4734580"/>
            <a:ext cx="981359" cy="523220"/>
          </a:xfrm>
          <a:prstGeom prst="rect">
            <a:avLst/>
          </a:prstGeom>
          <a:noFill/>
        </p:spPr>
        <p:txBody>
          <a:bodyPr wrap="none" rtlCol="0">
            <a:spAutoFit/>
          </a:bodyPr>
          <a:lstStyle/>
          <a:p>
            <a:pPr algn="r"/>
            <a:r>
              <a:rPr lang="en-US" sz="2800" dirty="0" smtClean="0">
                <a:solidFill>
                  <a:srgbClr val="00B050"/>
                </a:solidFill>
              </a:rPr>
              <a:t>GEO</a:t>
            </a:r>
            <a:endParaRPr lang="en-US" sz="2800" dirty="0">
              <a:solidFill>
                <a:srgbClr val="00B050"/>
              </a:solidFill>
            </a:endParaRPr>
          </a:p>
        </p:txBody>
      </p:sp>
    </p:spTree>
    <p:extLst>
      <p:ext uri="{BB962C8B-B14F-4D97-AF65-F5344CB8AC3E}">
        <p14:creationId xmlns:p14="http://schemas.microsoft.com/office/powerpoint/2010/main" val="107940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0" nodeType="clickEffect">
                                  <p:stCondLst>
                                    <p:cond delay="0"/>
                                  </p:stCondLst>
                                  <p:childTnLst>
                                    <p:anim calcmode="lin" valueType="num">
                                      <p:cBhvr>
                                        <p:cTn id="18" dur="500"/>
                                        <p:tgtEl>
                                          <p:spTgt spid="7"/>
                                        </p:tgtEl>
                                        <p:attrNameLst>
                                          <p:attrName>ppt_w</p:attrName>
                                        </p:attrNameLst>
                                      </p:cBhvr>
                                      <p:tavLst>
                                        <p:tav tm="0">
                                          <p:val>
                                            <p:strVal val="ppt_w"/>
                                          </p:val>
                                        </p:tav>
                                        <p:tav tm="100000">
                                          <p:val>
                                            <p:fltVal val="0"/>
                                          </p:val>
                                        </p:tav>
                                      </p:tavLst>
                                    </p:anim>
                                    <p:anim calcmode="lin" valueType="num">
                                      <p:cBhvr>
                                        <p:cTn id="19" dur="500"/>
                                        <p:tgtEl>
                                          <p:spTgt spid="7"/>
                                        </p:tgtEl>
                                        <p:attrNameLst>
                                          <p:attrName>ppt_h</p:attrName>
                                        </p:attrNameLst>
                                      </p:cBhvr>
                                      <p:tavLst>
                                        <p:tav tm="0">
                                          <p:val>
                                            <p:strVal val="ppt_h"/>
                                          </p:val>
                                        </p:tav>
                                        <p:tav tm="100000">
                                          <p:val>
                                            <p:fltVal val="0"/>
                                          </p:val>
                                        </p:tav>
                                      </p:tavLst>
                                    </p:anim>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9"/>
                                        </p:tgtEl>
                                        <p:attrNameLst>
                                          <p:attrName>ppt_w</p:attrName>
                                        </p:attrNameLst>
                                      </p:cBhvr>
                                      <p:tavLst>
                                        <p:tav tm="0">
                                          <p:val>
                                            <p:strVal val="ppt_w"/>
                                          </p:val>
                                        </p:tav>
                                        <p:tav tm="100000">
                                          <p:val>
                                            <p:fltVal val="0"/>
                                          </p:val>
                                        </p:tav>
                                      </p:tavLst>
                                    </p:anim>
                                    <p:anim calcmode="lin" valueType="num">
                                      <p:cBhvr>
                                        <p:cTn id="31" dur="500"/>
                                        <p:tgtEl>
                                          <p:spTgt spid="9"/>
                                        </p:tgtEl>
                                        <p:attrNameLst>
                                          <p:attrName>ppt_h</p:attrName>
                                        </p:attrNameLst>
                                      </p:cBhvr>
                                      <p:tavLst>
                                        <p:tav tm="0">
                                          <p:val>
                                            <p:strVal val="ppt_h"/>
                                          </p:val>
                                        </p:tav>
                                        <p:tav tm="100000">
                                          <p:val>
                                            <p:fltVal val="0"/>
                                          </p:val>
                                        </p:tav>
                                      </p:tavLst>
                                    </p:anim>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9"/>
                                        </p:tgtEl>
                                        <p:attrNameLst>
                                          <p:attrName>style.visibility</p:attrName>
                                        </p:attrNameLst>
                                      </p:cBhvr>
                                      <p:to>
                                        <p:strVal val="visible"/>
                                      </p:to>
                                    </p:set>
                                    <p:anim calcmode="lin" valueType="num">
                                      <p:cBhvr>
                                        <p:cTn id="43" dur="500" fill="hold"/>
                                        <p:tgtEl>
                                          <p:spTgt spid="89"/>
                                        </p:tgtEl>
                                        <p:attrNameLst>
                                          <p:attrName>ppt_w</p:attrName>
                                        </p:attrNameLst>
                                      </p:cBhvr>
                                      <p:tavLst>
                                        <p:tav tm="0">
                                          <p:val>
                                            <p:fltVal val="0"/>
                                          </p:val>
                                        </p:tav>
                                        <p:tav tm="100000">
                                          <p:val>
                                            <p:strVal val="#ppt_w"/>
                                          </p:val>
                                        </p:tav>
                                      </p:tavLst>
                                    </p:anim>
                                    <p:anim calcmode="lin" valueType="num">
                                      <p:cBhvr>
                                        <p:cTn id="44" dur="500" fill="hold"/>
                                        <p:tgtEl>
                                          <p:spTgt spid="89"/>
                                        </p:tgtEl>
                                        <p:attrNameLst>
                                          <p:attrName>ppt_h</p:attrName>
                                        </p:attrNameLst>
                                      </p:cBhvr>
                                      <p:tavLst>
                                        <p:tav tm="0">
                                          <p:val>
                                            <p:fltVal val="0"/>
                                          </p:val>
                                        </p:tav>
                                        <p:tav tm="100000">
                                          <p:val>
                                            <p:strVal val="#ppt_h"/>
                                          </p:val>
                                        </p:tav>
                                      </p:tavLst>
                                    </p:anim>
                                    <p:animEffect transition="in" filter="fade">
                                      <p:cBhvr>
                                        <p:cTn id="45" dur="500"/>
                                        <p:tgtEl>
                                          <p:spTgt spid="8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0"/>
                                        </p:tgtEl>
                                        <p:attrNameLst>
                                          <p:attrName>style.visibility</p:attrName>
                                        </p:attrNameLst>
                                      </p:cBhvr>
                                      <p:to>
                                        <p:strVal val="visible"/>
                                      </p:to>
                                    </p:set>
                                    <p:anim calcmode="lin" valueType="num">
                                      <p:cBhvr>
                                        <p:cTn id="48" dur="500" fill="hold"/>
                                        <p:tgtEl>
                                          <p:spTgt spid="90"/>
                                        </p:tgtEl>
                                        <p:attrNameLst>
                                          <p:attrName>ppt_w</p:attrName>
                                        </p:attrNameLst>
                                      </p:cBhvr>
                                      <p:tavLst>
                                        <p:tav tm="0">
                                          <p:val>
                                            <p:fltVal val="0"/>
                                          </p:val>
                                        </p:tav>
                                        <p:tav tm="100000">
                                          <p:val>
                                            <p:strVal val="#ppt_w"/>
                                          </p:val>
                                        </p:tav>
                                      </p:tavLst>
                                    </p:anim>
                                    <p:anim calcmode="lin" valueType="num">
                                      <p:cBhvr>
                                        <p:cTn id="49" dur="500" fill="hold"/>
                                        <p:tgtEl>
                                          <p:spTgt spid="90"/>
                                        </p:tgtEl>
                                        <p:attrNameLst>
                                          <p:attrName>ppt_h</p:attrName>
                                        </p:attrNameLst>
                                      </p:cBhvr>
                                      <p:tavLst>
                                        <p:tav tm="0">
                                          <p:val>
                                            <p:fltVal val="0"/>
                                          </p:val>
                                        </p:tav>
                                        <p:tav tm="100000">
                                          <p:val>
                                            <p:strVal val="#ppt_h"/>
                                          </p:val>
                                        </p:tav>
                                      </p:tavLst>
                                    </p:anim>
                                    <p:animEffect transition="in" filter="fade">
                                      <p:cBhvr>
                                        <p:cTn id="50" dur="500"/>
                                        <p:tgtEl>
                                          <p:spTgt spid="9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89"/>
                                        </p:tgtEl>
                                      </p:cBhvr>
                                    </p:animEffect>
                                    <p:set>
                                      <p:cBhvr>
                                        <p:cTn id="55" dur="1" fill="hold">
                                          <p:stCondLst>
                                            <p:cond delay="499"/>
                                          </p:stCondLst>
                                        </p:cTn>
                                        <p:tgtEl>
                                          <p:spTgt spid="8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90"/>
                                        </p:tgtEl>
                                      </p:cBhvr>
                                    </p:animEffect>
                                    <p:set>
                                      <p:cBhvr>
                                        <p:cTn id="58" dur="1" fill="hold">
                                          <p:stCondLst>
                                            <p:cond delay="499"/>
                                          </p:stCondLst>
                                        </p:cTn>
                                        <p:tgtEl>
                                          <p:spTgt spid="9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500"/>
                                  </p:stCondLst>
                                  <p:childTnLst>
                                    <p:set>
                                      <p:cBhvr>
                                        <p:cTn id="65" dur="1" fill="hold">
                                          <p:stCondLst>
                                            <p:cond delay="0"/>
                                          </p:stCondLst>
                                        </p:cTn>
                                        <p:tgtEl>
                                          <p:spTgt spid="12"/>
                                        </p:tgtEl>
                                        <p:attrNameLst>
                                          <p:attrName>style.visibility</p:attrName>
                                        </p:attrNameLst>
                                      </p:cBhvr>
                                      <p:to>
                                        <p:strVal val="visible"/>
                                      </p:to>
                                    </p:set>
                                  </p:childTnLst>
                                </p:cTn>
                              </p:par>
                            </p:childTnLst>
                          </p:cTn>
                        </p:par>
                        <p:par>
                          <p:cTn id="66" fill="hold">
                            <p:stCondLst>
                              <p:cond delay="500"/>
                            </p:stCondLst>
                            <p:childTnLst>
                              <p:par>
                                <p:cTn id="67" presetID="1" presetClass="entr" presetSubtype="0" fill="hold" grpId="0" nodeType="afterEffect">
                                  <p:stCondLst>
                                    <p:cond delay="500"/>
                                  </p:stCondLst>
                                  <p:childTnLst>
                                    <p:set>
                                      <p:cBhvr>
                                        <p:cTn id="68" dur="1" fill="hold">
                                          <p:stCondLst>
                                            <p:cond delay="0"/>
                                          </p:stCondLst>
                                        </p:cTn>
                                        <p:tgtEl>
                                          <p:spTgt spid="26"/>
                                        </p:tgtEl>
                                        <p:attrNameLst>
                                          <p:attrName>style.visibility</p:attrName>
                                        </p:attrNameLst>
                                      </p:cBhvr>
                                      <p:to>
                                        <p:strVal val="visible"/>
                                      </p:to>
                                    </p:set>
                                  </p:childTnLst>
                                </p:cTn>
                              </p:par>
                            </p:childTnLst>
                          </p:cTn>
                        </p:par>
                        <p:par>
                          <p:cTn id="69" fill="hold">
                            <p:stCondLst>
                              <p:cond delay="1000"/>
                            </p:stCondLst>
                            <p:childTnLst>
                              <p:par>
                                <p:cTn id="70" presetID="1" presetClass="entr" presetSubtype="0" fill="hold" grpId="0" nodeType="afterEffect">
                                  <p:stCondLst>
                                    <p:cond delay="500"/>
                                  </p:stCondLst>
                                  <p:childTnLst>
                                    <p:set>
                                      <p:cBhvr>
                                        <p:cTn id="71" dur="1" fill="hold">
                                          <p:stCondLst>
                                            <p:cond delay="0"/>
                                          </p:stCondLst>
                                        </p:cTn>
                                        <p:tgtEl>
                                          <p:spTgt spid="27"/>
                                        </p:tgtEl>
                                        <p:attrNameLst>
                                          <p:attrName>style.visibility</p:attrName>
                                        </p:attrNameLst>
                                      </p:cBhvr>
                                      <p:to>
                                        <p:strVal val="visible"/>
                                      </p:to>
                                    </p:set>
                                  </p:childTnLst>
                                </p:cTn>
                              </p:par>
                            </p:childTnLst>
                          </p:cTn>
                        </p:par>
                        <p:par>
                          <p:cTn id="72" fill="hold">
                            <p:stCondLst>
                              <p:cond delay="1500"/>
                            </p:stCondLst>
                            <p:childTnLst>
                              <p:par>
                                <p:cTn id="73" presetID="1" presetClass="entr" presetSubtype="0" fill="hold" grpId="0" nodeType="afterEffect">
                                  <p:stCondLst>
                                    <p:cond delay="500"/>
                                  </p:stCondLst>
                                  <p:childTnLst>
                                    <p:set>
                                      <p:cBhvr>
                                        <p:cTn id="74" dur="1" fill="hold">
                                          <p:stCondLst>
                                            <p:cond delay="0"/>
                                          </p:stCondLst>
                                        </p:cTn>
                                        <p:tgtEl>
                                          <p:spTgt spid="28"/>
                                        </p:tgtEl>
                                        <p:attrNameLst>
                                          <p:attrName>style.visibility</p:attrName>
                                        </p:attrNameLst>
                                      </p:cBhvr>
                                      <p:to>
                                        <p:strVal val="visible"/>
                                      </p:to>
                                    </p:set>
                                  </p:childTnLst>
                                </p:cTn>
                              </p:par>
                            </p:childTnLst>
                          </p:cTn>
                        </p:par>
                        <p:par>
                          <p:cTn id="75" fill="hold">
                            <p:stCondLst>
                              <p:cond delay="2000"/>
                            </p:stCondLst>
                            <p:childTnLst>
                              <p:par>
                                <p:cTn id="76" presetID="1" presetClass="entr" presetSubtype="0" fill="hold" grpId="0" nodeType="afterEffect">
                                  <p:stCondLst>
                                    <p:cond delay="500"/>
                                  </p:stCondLst>
                                  <p:childTnLst>
                                    <p:set>
                                      <p:cBhvr>
                                        <p:cTn id="77" dur="1" fill="hold">
                                          <p:stCondLst>
                                            <p:cond delay="0"/>
                                          </p:stCondLst>
                                        </p:cTn>
                                        <p:tgtEl>
                                          <p:spTgt spid="29"/>
                                        </p:tgtEl>
                                        <p:attrNameLst>
                                          <p:attrName>style.visibility</p:attrName>
                                        </p:attrNameLst>
                                      </p:cBhvr>
                                      <p:to>
                                        <p:strVal val="visible"/>
                                      </p:to>
                                    </p:set>
                                  </p:childTnLst>
                                </p:cTn>
                              </p:par>
                            </p:childTnLst>
                          </p:cTn>
                        </p:par>
                        <p:par>
                          <p:cTn id="78" fill="hold">
                            <p:stCondLst>
                              <p:cond delay="2500"/>
                            </p:stCondLst>
                            <p:childTnLst>
                              <p:par>
                                <p:cTn id="79" presetID="1" presetClass="entr" presetSubtype="0" fill="hold" grpId="0" nodeType="afterEffect">
                                  <p:stCondLst>
                                    <p:cond delay="500"/>
                                  </p:stCondLst>
                                  <p:childTnLst>
                                    <p:set>
                                      <p:cBhvr>
                                        <p:cTn id="80" dur="1" fill="hold">
                                          <p:stCondLst>
                                            <p:cond delay="0"/>
                                          </p:stCondLst>
                                        </p:cTn>
                                        <p:tgtEl>
                                          <p:spTgt spid="30"/>
                                        </p:tgtEl>
                                        <p:attrNameLst>
                                          <p:attrName>style.visibility</p:attrName>
                                        </p:attrNameLst>
                                      </p:cBhvr>
                                      <p:to>
                                        <p:strVal val="visible"/>
                                      </p:to>
                                    </p:set>
                                  </p:childTnLst>
                                </p:cTn>
                              </p:par>
                            </p:childTnLst>
                          </p:cTn>
                        </p:par>
                        <p:par>
                          <p:cTn id="81" fill="hold">
                            <p:stCondLst>
                              <p:cond delay="3000"/>
                            </p:stCondLst>
                            <p:childTnLst>
                              <p:par>
                                <p:cTn id="82" presetID="1" presetClass="entr" presetSubtype="0" fill="hold" grpId="0" nodeType="afterEffect">
                                  <p:stCondLst>
                                    <p:cond delay="500"/>
                                  </p:stCondLst>
                                  <p:childTnLst>
                                    <p:set>
                                      <p:cBhvr>
                                        <p:cTn id="83" dur="1" fill="hold">
                                          <p:stCondLst>
                                            <p:cond delay="0"/>
                                          </p:stCondLst>
                                        </p:cTn>
                                        <p:tgtEl>
                                          <p:spTgt spid="31"/>
                                        </p:tgtEl>
                                        <p:attrNameLst>
                                          <p:attrName>style.visibility</p:attrName>
                                        </p:attrNameLst>
                                      </p:cBhvr>
                                      <p:to>
                                        <p:strVal val="visible"/>
                                      </p:to>
                                    </p:set>
                                  </p:childTnLst>
                                </p:cTn>
                              </p:par>
                            </p:childTnLst>
                          </p:cTn>
                        </p:par>
                        <p:par>
                          <p:cTn id="84" fill="hold">
                            <p:stCondLst>
                              <p:cond delay="3500"/>
                            </p:stCondLst>
                            <p:childTnLst>
                              <p:par>
                                <p:cTn id="85" presetID="1" presetClass="entr" presetSubtype="0" fill="hold" grpId="0" nodeType="afterEffect">
                                  <p:stCondLst>
                                    <p:cond delay="500"/>
                                  </p:stCondLst>
                                  <p:childTnLst>
                                    <p:set>
                                      <p:cBhvr>
                                        <p:cTn id="86" dur="1" fill="hold">
                                          <p:stCondLst>
                                            <p:cond delay="0"/>
                                          </p:stCondLst>
                                        </p:cTn>
                                        <p:tgtEl>
                                          <p:spTgt spid="32"/>
                                        </p:tgtEl>
                                        <p:attrNameLst>
                                          <p:attrName>style.visibility</p:attrName>
                                        </p:attrNameLst>
                                      </p:cBhvr>
                                      <p:to>
                                        <p:strVal val="visible"/>
                                      </p:to>
                                    </p:set>
                                  </p:childTnLst>
                                </p:cTn>
                              </p:par>
                            </p:childTnLst>
                          </p:cTn>
                        </p:par>
                        <p:par>
                          <p:cTn id="87" fill="hold">
                            <p:stCondLst>
                              <p:cond delay="4000"/>
                            </p:stCondLst>
                            <p:childTnLst>
                              <p:par>
                                <p:cTn id="88" presetID="1" presetClass="entr" presetSubtype="0" fill="hold" grpId="0" nodeType="afterEffect">
                                  <p:stCondLst>
                                    <p:cond delay="500"/>
                                  </p:stCondLst>
                                  <p:childTnLst>
                                    <p:set>
                                      <p:cBhvr>
                                        <p:cTn id="89" dur="1" fill="hold">
                                          <p:stCondLst>
                                            <p:cond delay="0"/>
                                          </p:stCondLst>
                                        </p:cTn>
                                        <p:tgtEl>
                                          <p:spTgt spid="33"/>
                                        </p:tgtEl>
                                        <p:attrNameLst>
                                          <p:attrName>style.visibility</p:attrName>
                                        </p:attrNameLst>
                                      </p:cBhvr>
                                      <p:to>
                                        <p:strVal val="visible"/>
                                      </p:to>
                                    </p:set>
                                  </p:childTnLst>
                                </p:cTn>
                              </p:par>
                            </p:childTnLst>
                          </p:cTn>
                        </p:par>
                        <p:par>
                          <p:cTn id="90" fill="hold">
                            <p:stCondLst>
                              <p:cond delay="4500"/>
                            </p:stCondLst>
                            <p:childTnLst>
                              <p:par>
                                <p:cTn id="91" presetID="1" presetClass="entr" presetSubtype="0" fill="hold" grpId="0" nodeType="afterEffect">
                                  <p:stCondLst>
                                    <p:cond delay="500"/>
                                  </p:stCondLst>
                                  <p:childTnLst>
                                    <p:set>
                                      <p:cBhvr>
                                        <p:cTn id="92" dur="1" fill="hold">
                                          <p:stCondLst>
                                            <p:cond delay="0"/>
                                          </p:stCondLst>
                                        </p:cTn>
                                        <p:tgtEl>
                                          <p:spTgt spid="34"/>
                                        </p:tgtEl>
                                        <p:attrNameLst>
                                          <p:attrName>style.visibility</p:attrName>
                                        </p:attrNameLst>
                                      </p:cBhvr>
                                      <p:to>
                                        <p:strVal val="visible"/>
                                      </p:to>
                                    </p:set>
                                  </p:childTnLst>
                                </p:cTn>
                              </p:par>
                            </p:childTnLst>
                          </p:cTn>
                        </p:par>
                        <p:par>
                          <p:cTn id="93" fill="hold">
                            <p:stCondLst>
                              <p:cond delay="5000"/>
                            </p:stCondLst>
                            <p:childTnLst>
                              <p:par>
                                <p:cTn id="94" presetID="1" presetClass="entr" presetSubtype="0" fill="hold" grpId="0" nodeType="afterEffect">
                                  <p:stCondLst>
                                    <p:cond delay="500"/>
                                  </p:stCondLst>
                                  <p:childTnLst>
                                    <p:set>
                                      <p:cBhvr>
                                        <p:cTn id="95" dur="1" fill="hold">
                                          <p:stCondLst>
                                            <p:cond delay="0"/>
                                          </p:stCondLst>
                                        </p:cTn>
                                        <p:tgtEl>
                                          <p:spTgt spid="35"/>
                                        </p:tgtEl>
                                        <p:attrNameLst>
                                          <p:attrName>style.visibility</p:attrName>
                                        </p:attrNameLst>
                                      </p:cBhvr>
                                      <p:to>
                                        <p:strVal val="visible"/>
                                      </p:to>
                                    </p:set>
                                  </p:childTnLst>
                                </p:cTn>
                              </p:par>
                            </p:childTnLst>
                          </p:cTn>
                        </p:par>
                        <p:par>
                          <p:cTn id="96" fill="hold">
                            <p:stCondLst>
                              <p:cond delay="5500"/>
                            </p:stCondLst>
                            <p:childTnLst>
                              <p:par>
                                <p:cTn id="97" presetID="1" presetClass="entr" presetSubtype="0" fill="hold" grpId="0" nodeType="afterEffect">
                                  <p:stCondLst>
                                    <p:cond delay="500"/>
                                  </p:stCondLst>
                                  <p:childTnLst>
                                    <p:set>
                                      <p:cBhvr>
                                        <p:cTn id="98" dur="1" fill="hold">
                                          <p:stCondLst>
                                            <p:cond delay="0"/>
                                          </p:stCondLst>
                                        </p:cTn>
                                        <p:tgtEl>
                                          <p:spTgt spid="36"/>
                                        </p:tgtEl>
                                        <p:attrNameLst>
                                          <p:attrName>style.visibility</p:attrName>
                                        </p:attrNameLst>
                                      </p:cBhvr>
                                      <p:to>
                                        <p:strVal val="visible"/>
                                      </p:to>
                                    </p:set>
                                  </p:childTnLst>
                                </p:cTn>
                              </p:par>
                            </p:childTnLst>
                          </p:cTn>
                        </p:par>
                        <p:par>
                          <p:cTn id="99" fill="hold">
                            <p:stCondLst>
                              <p:cond delay="6000"/>
                            </p:stCondLst>
                            <p:childTnLst>
                              <p:par>
                                <p:cTn id="100" presetID="1" presetClass="entr" presetSubtype="0" fill="hold" grpId="0" nodeType="afterEffect">
                                  <p:stCondLst>
                                    <p:cond delay="500"/>
                                  </p:stCondLst>
                                  <p:childTnLst>
                                    <p:set>
                                      <p:cBhvr>
                                        <p:cTn id="101" dur="1" fill="hold">
                                          <p:stCondLst>
                                            <p:cond delay="0"/>
                                          </p:stCondLst>
                                        </p:cTn>
                                        <p:tgtEl>
                                          <p:spTgt spid="37"/>
                                        </p:tgtEl>
                                        <p:attrNameLst>
                                          <p:attrName>style.visibility</p:attrName>
                                        </p:attrNameLst>
                                      </p:cBhvr>
                                      <p:to>
                                        <p:strVal val="visible"/>
                                      </p:to>
                                    </p:set>
                                  </p:childTnLst>
                                </p:cTn>
                              </p:par>
                            </p:childTnLst>
                          </p:cTn>
                        </p:par>
                        <p:par>
                          <p:cTn id="102" fill="hold">
                            <p:stCondLst>
                              <p:cond delay="6500"/>
                            </p:stCondLst>
                            <p:childTnLst>
                              <p:par>
                                <p:cTn id="103" presetID="1" presetClass="entr" presetSubtype="0" fill="hold" grpId="0" nodeType="afterEffect">
                                  <p:stCondLst>
                                    <p:cond delay="500"/>
                                  </p:stCondLst>
                                  <p:childTnLst>
                                    <p:set>
                                      <p:cBhvr>
                                        <p:cTn id="104" dur="1" fill="hold">
                                          <p:stCondLst>
                                            <p:cond delay="0"/>
                                          </p:stCondLst>
                                        </p:cTn>
                                        <p:tgtEl>
                                          <p:spTgt spid="38"/>
                                        </p:tgtEl>
                                        <p:attrNameLst>
                                          <p:attrName>style.visibility</p:attrName>
                                        </p:attrNameLst>
                                      </p:cBhvr>
                                      <p:to>
                                        <p:strVal val="visible"/>
                                      </p:to>
                                    </p:set>
                                  </p:childTnLst>
                                </p:cTn>
                              </p:par>
                            </p:childTnLst>
                          </p:cTn>
                        </p:par>
                        <p:par>
                          <p:cTn id="105" fill="hold">
                            <p:stCondLst>
                              <p:cond delay="7000"/>
                            </p:stCondLst>
                            <p:childTnLst>
                              <p:par>
                                <p:cTn id="106" presetID="1" presetClass="entr" presetSubtype="0" fill="hold" grpId="0" nodeType="afterEffect">
                                  <p:stCondLst>
                                    <p:cond delay="500"/>
                                  </p:stCondLst>
                                  <p:childTnLst>
                                    <p:set>
                                      <p:cBhvr>
                                        <p:cTn id="107" dur="1" fill="hold">
                                          <p:stCondLst>
                                            <p:cond delay="0"/>
                                          </p:stCondLst>
                                        </p:cTn>
                                        <p:tgtEl>
                                          <p:spTgt spid="39"/>
                                        </p:tgtEl>
                                        <p:attrNameLst>
                                          <p:attrName>style.visibility</p:attrName>
                                        </p:attrNameLst>
                                      </p:cBhvr>
                                      <p:to>
                                        <p:strVal val="visible"/>
                                      </p:to>
                                    </p:set>
                                  </p:childTnLst>
                                </p:cTn>
                              </p:par>
                            </p:childTnLst>
                          </p:cTn>
                        </p:par>
                        <p:par>
                          <p:cTn id="108" fill="hold">
                            <p:stCondLst>
                              <p:cond delay="7500"/>
                            </p:stCondLst>
                            <p:childTnLst>
                              <p:par>
                                <p:cTn id="109" presetID="1" presetClass="entr" presetSubtype="0" fill="hold" grpId="0" nodeType="afterEffect">
                                  <p:stCondLst>
                                    <p:cond delay="500"/>
                                  </p:stCondLst>
                                  <p:childTnLst>
                                    <p:set>
                                      <p:cBhvr>
                                        <p:cTn id="110" dur="1" fill="hold">
                                          <p:stCondLst>
                                            <p:cond delay="0"/>
                                          </p:stCondLst>
                                        </p:cTn>
                                        <p:tgtEl>
                                          <p:spTgt spid="40"/>
                                        </p:tgtEl>
                                        <p:attrNameLst>
                                          <p:attrName>style.visibility</p:attrName>
                                        </p:attrNameLst>
                                      </p:cBhvr>
                                      <p:to>
                                        <p:strVal val="visible"/>
                                      </p:to>
                                    </p:set>
                                  </p:childTnLst>
                                </p:cTn>
                              </p:par>
                            </p:childTnLst>
                          </p:cTn>
                        </p:par>
                        <p:par>
                          <p:cTn id="111" fill="hold">
                            <p:stCondLst>
                              <p:cond delay="8000"/>
                            </p:stCondLst>
                            <p:childTnLst>
                              <p:par>
                                <p:cTn id="112" presetID="1" presetClass="entr" presetSubtype="0" fill="hold" grpId="0" nodeType="afterEffect">
                                  <p:stCondLst>
                                    <p:cond delay="500"/>
                                  </p:stCondLst>
                                  <p:childTnLst>
                                    <p:set>
                                      <p:cBhvr>
                                        <p:cTn id="113" dur="1" fill="hold">
                                          <p:stCondLst>
                                            <p:cond delay="0"/>
                                          </p:stCondLst>
                                        </p:cTn>
                                        <p:tgtEl>
                                          <p:spTgt spid="41"/>
                                        </p:tgtEl>
                                        <p:attrNameLst>
                                          <p:attrName>style.visibility</p:attrName>
                                        </p:attrNameLst>
                                      </p:cBhvr>
                                      <p:to>
                                        <p:strVal val="visible"/>
                                      </p:to>
                                    </p:set>
                                  </p:childTnLst>
                                </p:cTn>
                              </p:par>
                            </p:childTnLst>
                          </p:cTn>
                        </p:par>
                        <p:par>
                          <p:cTn id="114" fill="hold">
                            <p:stCondLst>
                              <p:cond delay="8500"/>
                            </p:stCondLst>
                            <p:childTnLst>
                              <p:par>
                                <p:cTn id="115" presetID="1" presetClass="entr" presetSubtype="0" fill="hold" grpId="0" nodeType="afterEffect">
                                  <p:stCondLst>
                                    <p:cond delay="500"/>
                                  </p:stCondLst>
                                  <p:childTnLst>
                                    <p:set>
                                      <p:cBhvr>
                                        <p:cTn id="116" dur="1" fill="hold">
                                          <p:stCondLst>
                                            <p:cond delay="0"/>
                                          </p:stCondLst>
                                        </p:cTn>
                                        <p:tgtEl>
                                          <p:spTgt spid="42"/>
                                        </p:tgtEl>
                                        <p:attrNameLst>
                                          <p:attrName>style.visibility</p:attrName>
                                        </p:attrNameLst>
                                      </p:cBhvr>
                                      <p:to>
                                        <p:strVal val="visible"/>
                                      </p:to>
                                    </p:set>
                                  </p:childTnLst>
                                </p:cTn>
                              </p:par>
                            </p:childTnLst>
                          </p:cTn>
                        </p:par>
                        <p:par>
                          <p:cTn id="117" fill="hold">
                            <p:stCondLst>
                              <p:cond delay="9000"/>
                            </p:stCondLst>
                            <p:childTnLst>
                              <p:par>
                                <p:cTn id="118" presetID="1" presetClass="entr" presetSubtype="0" fill="hold" grpId="0" nodeType="afterEffect">
                                  <p:stCondLst>
                                    <p:cond delay="500"/>
                                  </p:stCondLst>
                                  <p:childTnLst>
                                    <p:set>
                                      <p:cBhvr>
                                        <p:cTn id="119" dur="1" fill="hold">
                                          <p:stCondLst>
                                            <p:cond delay="0"/>
                                          </p:stCondLst>
                                        </p:cTn>
                                        <p:tgtEl>
                                          <p:spTgt spid="43"/>
                                        </p:tgtEl>
                                        <p:attrNameLst>
                                          <p:attrName>style.visibility</p:attrName>
                                        </p:attrNameLst>
                                      </p:cBhvr>
                                      <p:to>
                                        <p:strVal val="visible"/>
                                      </p:to>
                                    </p:set>
                                  </p:childTnLst>
                                </p:cTn>
                              </p:par>
                            </p:childTnLst>
                          </p:cTn>
                        </p:par>
                        <p:par>
                          <p:cTn id="120" fill="hold">
                            <p:stCondLst>
                              <p:cond delay="9500"/>
                            </p:stCondLst>
                            <p:childTnLst>
                              <p:par>
                                <p:cTn id="121" presetID="1" presetClass="entr" presetSubtype="0" fill="hold" grpId="0" nodeType="afterEffect">
                                  <p:stCondLst>
                                    <p:cond delay="500"/>
                                  </p:stCondLst>
                                  <p:childTnLst>
                                    <p:set>
                                      <p:cBhvr>
                                        <p:cTn id="122" dur="1" fill="hold">
                                          <p:stCondLst>
                                            <p:cond delay="0"/>
                                          </p:stCondLst>
                                        </p:cTn>
                                        <p:tgtEl>
                                          <p:spTgt spid="44"/>
                                        </p:tgtEl>
                                        <p:attrNameLst>
                                          <p:attrName>style.visibility</p:attrName>
                                        </p:attrNameLst>
                                      </p:cBhvr>
                                      <p:to>
                                        <p:strVal val="visible"/>
                                      </p:to>
                                    </p:set>
                                  </p:childTnLst>
                                </p:cTn>
                              </p:par>
                            </p:childTnLst>
                          </p:cTn>
                        </p:par>
                        <p:par>
                          <p:cTn id="123" fill="hold">
                            <p:stCondLst>
                              <p:cond delay="10000"/>
                            </p:stCondLst>
                            <p:childTnLst>
                              <p:par>
                                <p:cTn id="124" presetID="1" presetClass="entr" presetSubtype="0" fill="hold" grpId="0" nodeType="afterEffect">
                                  <p:stCondLst>
                                    <p:cond delay="500"/>
                                  </p:stCondLst>
                                  <p:childTnLst>
                                    <p:set>
                                      <p:cBhvr>
                                        <p:cTn id="125" dur="1" fill="hold">
                                          <p:stCondLst>
                                            <p:cond delay="0"/>
                                          </p:stCondLst>
                                        </p:cTn>
                                        <p:tgtEl>
                                          <p:spTgt spid="45"/>
                                        </p:tgtEl>
                                        <p:attrNameLst>
                                          <p:attrName>style.visibility</p:attrName>
                                        </p:attrNameLst>
                                      </p:cBhvr>
                                      <p:to>
                                        <p:strVal val="visible"/>
                                      </p:to>
                                    </p:set>
                                  </p:childTnLst>
                                </p:cTn>
                              </p:par>
                            </p:childTnLst>
                          </p:cTn>
                        </p:par>
                        <p:par>
                          <p:cTn id="126" fill="hold">
                            <p:stCondLst>
                              <p:cond delay="10500"/>
                            </p:stCondLst>
                            <p:childTnLst>
                              <p:par>
                                <p:cTn id="127" presetID="1" presetClass="entr" presetSubtype="0" fill="hold" grpId="0" nodeType="afterEffect">
                                  <p:stCondLst>
                                    <p:cond delay="500"/>
                                  </p:stCondLst>
                                  <p:childTnLst>
                                    <p:set>
                                      <p:cBhvr>
                                        <p:cTn id="128" dur="1" fill="hold">
                                          <p:stCondLst>
                                            <p:cond delay="0"/>
                                          </p:stCondLst>
                                        </p:cTn>
                                        <p:tgtEl>
                                          <p:spTgt spid="46"/>
                                        </p:tgtEl>
                                        <p:attrNameLst>
                                          <p:attrName>style.visibility</p:attrName>
                                        </p:attrNameLst>
                                      </p:cBhvr>
                                      <p:to>
                                        <p:strVal val="visible"/>
                                      </p:to>
                                    </p:set>
                                  </p:childTnLst>
                                </p:cTn>
                              </p:par>
                            </p:childTnLst>
                          </p:cTn>
                        </p:par>
                        <p:par>
                          <p:cTn id="129" fill="hold">
                            <p:stCondLst>
                              <p:cond delay="11000"/>
                            </p:stCondLst>
                            <p:childTnLst>
                              <p:par>
                                <p:cTn id="130" presetID="1" presetClass="entr" presetSubtype="0" fill="hold" grpId="0" nodeType="afterEffect">
                                  <p:stCondLst>
                                    <p:cond delay="500"/>
                                  </p:stCondLst>
                                  <p:childTnLst>
                                    <p:set>
                                      <p:cBhvr>
                                        <p:cTn id="131" dur="1" fill="hold">
                                          <p:stCondLst>
                                            <p:cond delay="0"/>
                                          </p:stCondLst>
                                        </p:cTn>
                                        <p:tgtEl>
                                          <p:spTgt spid="47"/>
                                        </p:tgtEl>
                                        <p:attrNameLst>
                                          <p:attrName>style.visibility</p:attrName>
                                        </p:attrNameLst>
                                      </p:cBhvr>
                                      <p:to>
                                        <p:strVal val="visible"/>
                                      </p:to>
                                    </p:set>
                                  </p:childTnLst>
                                </p:cTn>
                              </p:par>
                            </p:childTnLst>
                          </p:cTn>
                        </p:par>
                        <p:par>
                          <p:cTn id="132" fill="hold">
                            <p:stCondLst>
                              <p:cond delay="11500"/>
                            </p:stCondLst>
                            <p:childTnLst>
                              <p:par>
                                <p:cTn id="133" presetID="1" presetClass="entr" presetSubtype="0" fill="hold" grpId="0" nodeType="afterEffect">
                                  <p:stCondLst>
                                    <p:cond delay="500"/>
                                  </p:stCondLst>
                                  <p:childTnLst>
                                    <p:set>
                                      <p:cBhvr>
                                        <p:cTn id="134" dur="1" fill="hold">
                                          <p:stCondLst>
                                            <p:cond delay="0"/>
                                          </p:stCondLst>
                                        </p:cTn>
                                        <p:tgtEl>
                                          <p:spTgt spid="48"/>
                                        </p:tgtEl>
                                        <p:attrNameLst>
                                          <p:attrName>style.visibility</p:attrName>
                                        </p:attrNameLst>
                                      </p:cBhvr>
                                      <p:to>
                                        <p:strVal val="visible"/>
                                      </p:to>
                                    </p:set>
                                  </p:childTnLst>
                                </p:cTn>
                              </p:par>
                            </p:childTnLst>
                          </p:cTn>
                        </p:par>
                        <p:par>
                          <p:cTn id="135" fill="hold">
                            <p:stCondLst>
                              <p:cond delay="12000"/>
                            </p:stCondLst>
                            <p:childTnLst>
                              <p:par>
                                <p:cTn id="136" presetID="1" presetClass="entr" presetSubtype="0" fill="hold" grpId="0" nodeType="afterEffect">
                                  <p:stCondLst>
                                    <p:cond delay="500"/>
                                  </p:stCondLst>
                                  <p:childTnLst>
                                    <p:set>
                                      <p:cBhvr>
                                        <p:cTn id="137" dur="1" fill="hold">
                                          <p:stCondLst>
                                            <p:cond delay="0"/>
                                          </p:stCondLst>
                                        </p:cTn>
                                        <p:tgtEl>
                                          <p:spTgt spid="49"/>
                                        </p:tgtEl>
                                        <p:attrNameLst>
                                          <p:attrName>style.visibility</p:attrName>
                                        </p:attrNameLst>
                                      </p:cBhvr>
                                      <p:to>
                                        <p:strVal val="visible"/>
                                      </p:to>
                                    </p:set>
                                  </p:childTnLst>
                                </p:cTn>
                              </p:par>
                            </p:childTnLst>
                          </p:cTn>
                        </p:par>
                        <p:par>
                          <p:cTn id="138" fill="hold">
                            <p:stCondLst>
                              <p:cond delay="12500"/>
                            </p:stCondLst>
                            <p:childTnLst>
                              <p:par>
                                <p:cTn id="139" presetID="1" presetClass="entr" presetSubtype="0" fill="hold" grpId="0" nodeType="afterEffect">
                                  <p:stCondLst>
                                    <p:cond delay="500"/>
                                  </p:stCondLst>
                                  <p:childTnLst>
                                    <p:set>
                                      <p:cBhvr>
                                        <p:cTn id="140" dur="1" fill="hold">
                                          <p:stCondLst>
                                            <p:cond delay="0"/>
                                          </p:stCondLst>
                                        </p:cTn>
                                        <p:tgtEl>
                                          <p:spTgt spid="50"/>
                                        </p:tgtEl>
                                        <p:attrNameLst>
                                          <p:attrName>style.visibility</p:attrName>
                                        </p:attrNameLst>
                                      </p:cBhvr>
                                      <p:to>
                                        <p:strVal val="visible"/>
                                      </p:to>
                                    </p:set>
                                  </p:childTnLst>
                                </p:cTn>
                              </p:par>
                            </p:childTnLst>
                          </p:cTn>
                        </p:par>
                        <p:par>
                          <p:cTn id="141" fill="hold">
                            <p:stCondLst>
                              <p:cond delay="13000"/>
                            </p:stCondLst>
                            <p:childTnLst>
                              <p:par>
                                <p:cTn id="142" presetID="1" presetClass="entr" presetSubtype="0" fill="hold" grpId="0" nodeType="afterEffect">
                                  <p:stCondLst>
                                    <p:cond delay="500"/>
                                  </p:stCondLst>
                                  <p:childTnLst>
                                    <p:set>
                                      <p:cBhvr>
                                        <p:cTn id="143" dur="1" fill="hold">
                                          <p:stCondLst>
                                            <p:cond delay="0"/>
                                          </p:stCondLst>
                                        </p:cTn>
                                        <p:tgtEl>
                                          <p:spTgt spid="51"/>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52"/>
                                        </p:tgtEl>
                                        <p:attrNameLst>
                                          <p:attrName>style.visibility</p:attrName>
                                        </p:attrNameLst>
                                      </p:cBhvr>
                                      <p:to>
                                        <p:strVal val="visible"/>
                                      </p:to>
                                    </p:set>
                                  </p:childTnLst>
                                </p:cTn>
                              </p:par>
                            </p:childTnLst>
                          </p:cTn>
                        </p:par>
                        <p:par>
                          <p:cTn id="148" fill="hold">
                            <p:stCondLst>
                              <p:cond delay="0"/>
                            </p:stCondLst>
                            <p:childTnLst>
                              <p:par>
                                <p:cTn id="149" presetID="1" presetClass="entr" presetSubtype="0" fill="hold" grpId="0" nodeType="afterEffect">
                                  <p:stCondLst>
                                    <p:cond delay="500"/>
                                  </p:stCondLst>
                                  <p:childTnLst>
                                    <p:set>
                                      <p:cBhvr>
                                        <p:cTn id="150" dur="1" fill="hold">
                                          <p:stCondLst>
                                            <p:cond delay="0"/>
                                          </p:stCondLst>
                                        </p:cTn>
                                        <p:tgtEl>
                                          <p:spTgt spid="53"/>
                                        </p:tgtEl>
                                        <p:attrNameLst>
                                          <p:attrName>style.visibility</p:attrName>
                                        </p:attrNameLst>
                                      </p:cBhvr>
                                      <p:to>
                                        <p:strVal val="visible"/>
                                      </p:to>
                                    </p:set>
                                  </p:childTnLst>
                                </p:cTn>
                              </p:par>
                            </p:childTnLst>
                          </p:cTn>
                        </p:par>
                        <p:par>
                          <p:cTn id="151" fill="hold">
                            <p:stCondLst>
                              <p:cond delay="500"/>
                            </p:stCondLst>
                            <p:childTnLst>
                              <p:par>
                                <p:cTn id="152" presetID="1" presetClass="entr" presetSubtype="0" fill="hold" grpId="0" nodeType="afterEffect">
                                  <p:stCondLst>
                                    <p:cond delay="500"/>
                                  </p:stCondLst>
                                  <p:childTnLst>
                                    <p:set>
                                      <p:cBhvr>
                                        <p:cTn id="153" dur="1" fill="hold">
                                          <p:stCondLst>
                                            <p:cond delay="0"/>
                                          </p:stCondLst>
                                        </p:cTn>
                                        <p:tgtEl>
                                          <p:spTgt spid="56"/>
                                        </p:tgtEl>
                                        <p:attrNameLst>
                                          <p:attrName>style.visibility</p:attrName>
                                        </p:attrNameLst>
                                      </p:cBhvr>
                                      <p:to>
                                        <p:strVal val="visible"/>
                                      </p:to>
                                    </p:set>
                                  </p:childTnLst>
                                </p:cTn>
                              </p:par>
                            </p:childTnLst>
                          </p:cTn>
                        </p:par>
                        <p:par>
                          <p:cTn id="154" fill="hold">
                            <p:stCondLst>
                              <p:cond delay="1000"/>
                            </p:stCondLst>
                            <p:childTnLst>
                              <p:par>
                                <p:cTn id="155" presetID="1" presetClass="entr" presetSubtype="0" fill="hold" grpId="0" nodeType="afterEffect">
                                  <p:stCondLst>
                                    <p:cond delay="500"/>
                                  </p:stCondLst>
                                  <p:childTnLst>
                                    <p:set>
                                      <p:cBhvr>
                                        <p:cTn id="156" dur="1" fill="hold">
                                          <p:stCondLst>
                                            <p:cond delay="0"/>
                                          </p:stCondLst>
                                        </p:cTn>
                                        <p:tgtEl>
                                          <p:spTgt spid="54"/>
                                        </p:tgtEl>
                                        <p:attrNameLst>
                                          <p:attrName>style.visibility</p:attrName>
                                        </p:attrNameLst>
                                      </p:cBhvr>
                                      <p:to>
                                        <p:strVal val="visible"/>
                                      </p:to>
                                    </p:set>
                                  </p:childTnLst>
                                </p:cTn>
                              </p:par>
                            </p:childTnLst>
                          </p:cTn>
                        </p:par>
                        <p:par>
                          <p:cTn id="157" fill="hold">
                            <p:stCondLst>
                              <p:cond delay="1500"/>
                            </p:stCondLst>
                            <p:childTnLst>
                              <p:par>
                                <p:cTn id="158" presetID="1" presetClass="entr" presetSubtype="0" fill="hold" grpId="0" nodeType="afterEffect">
                                  <p:stCondLst>
                                    <p:cond delay="500"/>
                                  </p:stCondLst>
                                  <p:childTnLst>
                                    <p:set>
                                      <p:cBhvr>
                                        <p:cTn id="159" dur="1" fill="hold">
                                          <p:stCondLst>
                                            <p:cond delay="0"/>
                                          </p:stCondLst>
                                        </p:cTn>
                                        <p:tgtEl>
                                          <p:spTgt spid="55"/>
                                        </p:tgtEl>
                                        <p:attrNameLst>
                                          <p:attrName>style.visibility</p:attrName>
                                        </p:attrNameLst>
                                      </p:cBhvr>
                                      <p:to>
                                        <p:strVal val="visible"/>
                                      </p:to>
                                    </p:set>
                                  </p:childTnLst>
                                </p:cTn>
                              </p:par>
                            </p:childTnLst>
                          </p:cTn>
                        </p:par>
                        <p:par>
                          <p:cTn id="160" fill="hold">
                            <p:stCondLst>
                              <p:cond delay="2000"/>
                            </p:stCondLst>
                            <p:childTnLst>
                              <p:par>
                                <p:cTn id="161" presetID="1" presetClass="entr" presetSubtype="0" fill="hold" grpId="0" nodeType="afterEffect">
                                  <p:stCondLst>
                                    <p:cond delay="500"/>
                                  </p:stCondLst>
                                  <p:childTnLst>
                                    <p:set>
                                      <p:cBhvr>
                                        <p:cTn id="162" dur="1" fill="hold">
                                          <p:stCondLst>
                                            <p:cond delay="0"/>
                                          </p:stCondLst>
                                        </p:cTn>
                                        <p:tgtEl>
                                          <p:spTgt spid="57"/>
                                        </p:tgtEl>
                                        <p:attrNameLst>
                                          <p:attrName>style.visibility</p:attrName>
                                        </p:attrNameLst>
                                      </p:cBhvr>
                                      <p:to>
                                        <p:strVal val="visible"/>
                                      </p:to>
                                    </p:set>
                                  </p:childTnLst>
                                </p:cTn>
                              </p:par>
                            </p:childTnLst>
                          </p:cTn>
                        </p:par>
                        <p:par>
                          <p:cTn id="163" fill="hold">
                            <p:stCondLst>
                              <p:cond delay="2500"/>
                            </p:stCondLst>
                            <p:childTnLst>
                              <p:par>
                                <p:cTn id="164" presetID="1" presetClass="entr" presetSubtype="0" fill="hold" grpId="0" nodeType="afterEffect">
                                  <p:stCondLst>
                                    <p:cond delay="500"/>
                                  </p:stCondLst>
                                  <p:childTnLst>
                                    <p:set>
                                      <p:cBhvr>
                                        <p:cTn id="165" dur="1" fill="hold">
                                          <p:stCondLst>
                                            <p:cond delay="0"/>
                                          </p:stCondLst>
                                        </p:cTn>
                                        <p:tgtEl>
                                          <p:spTgt spid="58"/>
                                        </p:tgtEl>
                                        <p:attrNameLst>
                                          <p:attrName>style.visibility</p:attrName>
                                        </p:attrNameLst>
                                      </p:cBhvr>
                                      <p:to>
                                        <p:strVal val="visible"/>
                                      </p:to>
                                    </p:set>
                                  </p:childTnLst>
                                </p:cTn>
                              </p:par>
                            </p:childTnLst>
                          </p:cTn>
                        </p:par>
                        <p:par>
                          <p:cTn id="166" fill="hold">
                            <p:stCondLst>
                              <p:cond delay="3000"/>
                            </p:stCondLst>
                            <p:childTnLst>
                              <p:par>
                                <p:cTn id="167" presetID="1" presetClass="entr" presetSubtype="0" fill="hold" grpId="0" nodeType="afterEffect">
                                  <p:stCondLst>
                                    <p:cond delay="500"/>
                                  </p:stCondLst>
                                  <p:childTnLst>
                                    <p:set>
                                      <p:cBhvr>
                                        <p:cTn id="168" dur="1" fill="hold">
                                          <p:stCondLst>
                                            <p:cond delay="0"/>
                                          </p:stCondLst>
                                        </p:cTn>
                                        <p:tgtEl>
                                          <p:spTgt spid="59"/>
                                        </p:tgtEl>
                                        <p:attrNameLst>
                                          <p:attrName>style.visibility</p:attrName>
                                        </p:attrNameLst>
                                      </p:cBhvr>
                                      <p:to>
                                        <p:strVal val="visible"/>
                                      </p:to>
                                    </p:set>
                                  </p:childTnLst>
                                </p:cTn>
                              </p:par>
                            </p:childTnLst>
                          </p:cTn>
                        </p:par>
                        <p:par>
                          <p:cTn id="169" fill="hold">
                            <p:stCondLst>
                              <p:cond delay="3500"/>
                            </p:stCondLst>
                            <p:childTnLst>
                              <p:par>
                                <p:cTn id="170" presetID="1" presetClass="entr" presetSubtype="0" fill="hold" grpId="0" nodeType="afterEffect">
                                  <p:stCondLst>
                                    <p:cond delay="500"/>
                                  </p:stCondLst>
                                  <p:childTnLst>
                                    <p:set>
                                      <p:cBhvr>
                                        <p:cTn id="171" dur="1" fill="hold">
                                          <p:stCondLst>
                                            <p:cond delay="0"/>
                                          </p:stCondLst>
                                        </p:cTn>
                                        <p:tgtEl>
                                          <p:spTgt spid="91"/>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60"/>
                                        </p:tgtEl>
                                        <p:attrNameLst>
                                          <p:attrName>style.visibility</p:attrName>
                                        </p:attrNameLst>
                                      </p:cBhvr>
                                      <p:to>
                                        <p:strVal val="visible"/>
                                      </p:to>
                                    </p:set>
                                  </p:childTnLst>
                                </p:cTn>
                              </p:par>
                            </p:childTnLst>
                          </p:cTn>
                        </p:par>
                        <p:par>
                          <p:cTn id="176" fill="hold">
                            <p:stCondLst>
                              <p:cond delay="0"/>
                            </p:stCondLst>
                            <p:childTnLst>
                              <p:par>
                                <p:cTn id="177" presetID="1" presetClass="entr" presetSubtype="0" fill="hold" grpId="0" nodeType="afterEffect">
                                  <p:stCondLst>
                                    <p:cond delay="500"/>
                                  </p:stCondLst>
                                  <p:childTnLst>
                                    <p:set>
                                      <p:cBhvr>
                                        <p:cTn id="178" dur="1" fill="hold">
                                          <p:stCondLst>
                                            <p:cond delay="0"/>
                                          </p:stCondLst>
                                        </p:cTn>
                                        <p:tgtEl>
                                          <p:spTgt spid="61"/>
                                        </p:tgtEl>
                                        <p:attrNameLst>
                                          <p:attrName>style.visibility</p:attrName>
                                        </p:attrNameLst>
                                      </p:cBhvr>
                                      <p:to>
                                        <p:strVal val="visible"/>
                                      </p:to>
                                    </p:set>
                                  </p:childTnLst>
                                </p:cTn>
                              </p:par>
                            </p:childTnLst>
                          </p:cTn>
                        </p:par>
                        <p:par>
                          <p:cTn id="179" fill="hold">
                            <p:stCondLst>
                              <p:cond delay="500"/>
                            </p:stCondLst>
                            <p:childTnLst>
                              <p:par>
                                <p:cTn id="180" presetID="1" presetClass="entr" presetSubtype="0" fill="hold" grpId="0" nodeType="afterEffect">
                                  <p:stCondLst>
                                    <p:cond delay="500"/>
                                  </p:stCondLst>
                                  <p:childTnLst>
                                    <p:set>
                                      <p:cBhvr>
                                        <p:cTn id="181" dur="1" fill="hold">
                                          <p:stCondLst>
                                            <p:cond delay="0"/>
                                          </p:stCondLst>
                                        </p:cTn>
                                        <p:tgtEl>
                                          <p:spTgt spid="62"/>
                                        </p:tgtEl>
                                        <p:attrNameLst>
                                          <p:attrName>style.visibility</p:attrName>
                                        </p:attrNameLst>
                                      </p:cBhvr>
                                      <p:to>
                                        <p:strVal val="visible"/>
                                      </p:to>
                                    </p:set>
                                  </p:childTnLst>
                                </p:cTn>
                              </p:par>
                            </p:childTnLst>
                          </p:cTn>
                        </p:par>
                        <p:par>
                          <p:cTn id="182" fill="hold">
                            <p:stCondLst>
                              <p:cond delay="1000"/>
                            </p:stCondLst>
                            <p:childTnLst>
                              <p:par>
                                <p:cTn id="183" presetID="1" presetClass="entr" presetSubtype="0" fill="hold" grpId="0" nodeType="afterEffect">
                                  <p:stCondLst>
                                    <p:cond delay="500"/>
                                  </p:stCondLst>
                                  <p:childTnLst>
                                    <p:set>
                                      <p:cBhvr>
                                        <p:cTn id="184" dur="1" fill="hold">
                                          <p:stCondLst>
                                            <p:cond delay="0"/>
                                          </p:stCondLst>
                                        </p:cTn>
                                        <p:tgtEl>
                                          <p:spTgt spid="63"/>
                                        </p:tgtEl>
                                        <p:attrNameLst>
                                          <p:attrName>style.visibility</p:attrName>
                                        </p:attrNameLst>
                                      </p:cBhvr>
                                      <p:to>
                                        <p:strVal val="visible"/>
                                      </p:to>
                                    </p:set>
                                  </p:childTnLst>
                                </p:cTn>
                              </p:par>
                            </p:childTnLst>
                          </p:cTn>
                        </p:par>
                        <p:par>
                          <p:cTn id="185" fill="hold">
                            <p:stCondLst>
                              <p:cond delay="1500"/>
                            </p:stCondLst>
                            <p:childTnLst>
                              <p:par>
                                <p:cTn id="186" presetID="1" presetClass="entr" presetSubtype="0" fill="hold" grpId="0" nodeType="afterEffect">
                                  <p:stCondLst>
                                    <p:cond delay="500"/>
                                  </p:stCondLst>
                                  <p:childTnLst>
                                    <p:set>
                                      <p:cBhvr>
                                        <p:cTn id="187" dur="1" fill="hold">
                                          <p:stCondLst>
                                            <p:cond delay="0"/>
                                          </p:stCondLst>
                                        </p:cTn>
                                        <p:tgtEl>
                                          <p:spTgt spid="64"/>
                                        </p:tgtEl>
                                        <p:attrNameLst>
                                          <p:attrName>style.visibility</p:attrName>
                                        </p:attrNameLst>
                                      </p:cBhvr>
                                      <p:to>
                                        <p:strVal val="visible"/>
                                      </p:to>
                                    </p:set>
                                  </p:childTnLst>
                                </p:cTn>
                              </p:par>
                            </p:childTnLst>
                          </p:cTn>
                        </p:par>
                        <p:par>
                          <p:cTn id="188" fill="hold">
                            <p:stCondLst>
                              <p:cond delay="2000"/>
                            </p:stCondLst>
                            <p:childTnLst>
                              <p:par>
                                <p:cTn id="189" presetID="1" presetClass="entr" presetSubtype="0" fill="hold" grpId="0" nodeType="afterEffect">
                                  <p:stCondLst>
                                    <p:cond delay="500"/>
                                  </p:stCondLst>
                                  <p:childTnLst>
                                    <p:set>
                                      <p:cBhvr>
                                        <p:cTn id="190" dur="1" fill="hold">
                                          <p:stCondLst>
                                            <p:cond delay="0"/>
                                          </p:stCondLst>
                                        </p:cTn>
                                        <p:tgtEl>
                                          <p:spTgt spid="65"/>
                                        </p:tgtEl>
                                        <p:attrNameLst>
                                          <p:attrName>style.visibility</p:attrName>
                                        </p:attrNameLst>
                                      </p:cBhvr>
                                      <p:to>
                                        <p:strVal val="visible"/>
                                      </p:to>
                                    </p:set>
                                  </p:childTnLst>
                                </p:cTn>
                              </p:par>
                            </p:childTnLst>
                          </p:cTn>
                        </p:par>
                        <p:par>
                          <p:cTn id="191" fill="hold">
                            <p:stCondLst>
                              <p:cond delay="2500"/>
                            </p:stCondLst>
                            <p:childTnLst>
                              <p:par>
                                <p:cTn id="192" presetID="1" presetClass="entr" presetSubtype="0" fill="hold" grpId="0" nodeType="afterEffect">
                                  <p:stCondLst>
                                    <p:cond delay="500"/>
                                  </p:stCondLst>
                                  <p:childTnLst>
                                    <p:set>
                                      <p:cBhvr>
                                        <p:cTn id="193" dur="1" fill="hold">
                                          <p:stCondLst>
                                            <p:cond delay="0"/>
                                          </p:stCondLst>
                                        </p:cTn>
                                        <p:tgtEl>
                                          <p:spTgt spid="66"/>
                                        </p:tgtEl>
                                        <p:attrNameLst>
                                          <p:attrName>style.visibility</p:attrName>
                                        </p:attrNameLst>
                                      </p:cBhvr>
                                      <p:to>
                                        <p:strVal val="visible"/>
                                      </p:to>
                                    </p:set>
                                  </p:childTnLst>
                                </p:cTn>
                              </p:par>
                            </p:childTnLst>
                          </p:cTn>
                        </p:par>
                        <p:par>
                          <p:cTn id="194" fill="hold">
                            <p:stCondLst>
                              <p:cond delay="3000"/>
                            </p:stCondLst>
                            <p:childTnLst>
                              <p:par>
                                <p:cTn id="195" presetID="1" presetClass="entr" presetSubtype="0" fill="hold" grpId="0" nodeType="afterEffect">
                                  <p:stCondLst>
                                    <p:cond delay="500"/>
                                  </p:stCondLst>
                                  <p:childTnLst>
                                    <p:set>
                                      <p:cBhvr>
                                        <p:cTn id="196" dur="1" fill="hold">
                                          <p:stCondLst>
                                            <p:cond delay="0"/>
                                          </p:stCondLst>
                                        </p:cTn>
                                        <p:tgtEl>
                                          <p:spTgt spid="87"/>
                                        </p:tgtEl>
                                        <p:attrNameLst>
                                          <p:attrName>style.visibility</p:attrName>
                                        </p:attrNameLst>
                                      </p:cBhvr>
                                      <p:to>
                                        <p:strVal val="visible"/>
                                      </p:to>
                                    </p:set>
                                  </p:childTnLst>
                                </p:cTn>
                              </p:par>
                            </p:childTnLst>
                          </p:cTn>
                        </p:par>
                        <p:par>
                          <p:cTn id="197" fill="hold">
                            <p:stCondLst>
                              <p:cond delay="3500"/>
                            </p:stCondLst>
                            <p:childTnLst>
                              <p:par>
                                <p:cTn id="198" presetID="1" presetClass="entr" presetSubtype="0" fill="hold" grpId="0" nodeType="afterEffect">
                                  <p:stCondLst>
                                    <p:cond delay="500"/>
                                  </p:stCondLst>
                                  <p:childTnLst>
                                    <p:set>
                                      <p:cBhvr>
                                        <p:cTn id="199" dur="1" fill="hold">
                                          <p:stCondLst>
                                            <p:cond delay="0"/>
                                          </p:stCondLst>
                                        </p:cTn>
                                        <p:tgtEl>
                                          <p:spTgt spid="88"/>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presetID="1" presetClass="entr" presetSubtype="0" fill="hold" grpId="0" nodeType="clickEffect">
                                  <p:stCondLst>
                                    <p:cond delay="0"/>
                                  </p:stCondLst>
                                  <p:childTnLst>
                                    <p:set>
                                      <p:cBhvr>
                                        <p:cTn id="203" dur="1" fill="hold">
                                          <p:stCondLst>
                                            <p:cond delay="0"/>
                                          </p:stCondLst>
                                        </p:cTn>
                                        <p:tgtEl>
                                          <p:spTgt spid="67"/>
                                        </p:tgtEl>
                                        <p:attrNameLst>
                                          <p:attrName>style.visibility</p:attrName>
                                        </p:attrNameLst>
                                      </p:cBhvr>
                                      <p:to>
                                        <p:strVal val="visible"/>
                                      </p:to>
                                    </p:set>
                                  </p:childTnLst>
                                </p:cTn>
                              </p:par>
                            </p:childTnLst>
                          </p:cTn>
                        </p:par>
                        <p:par>
                          <p:cTn id="204" fill="hold">
                            <p:stCondLst>
                              <p:cond delay="0"/>
                            </p:stCondLst>
                            <p:childTnLst>
                              <p:par>
                                <p:cTn id="205" presetID="1" presetClass="entr" presetSubtype="0" fill="hold" grpId="0" nodeType="afterEffect">
                                  <p:stCondLst>
                                    <p:cond delay="500"/>
                                  </p:stCondLst>
                                  <p:childTnLst>
                                    <p:set>
                                      <p:cBhvr>
                                        <p:cTn id="206" dur="1" fill="hold">
                                          <p:stCondLst>
                                            <p:cond delay="0"/>
                                          </p:stCondLst>
                                        </p:cTn>
                                        <p:tgtEl>
                                          <p:spTgt spid="68"/>
                                        </p:tgtEl>
                                        <p:attrNameLst>
                                          <p:attrName>style.visibility</p:attrName>
                                        </p:attrNameLst>
                                      </p:cBhvr>
                                      <p:to>
                                        <p:strVal val="visible"/>
                                      </p:to>
                                    </p:set>
                                  </p:childTnLst>
                                </p:cTn>
                              </p:par>
                            </p:childTnLst>
                          </p:cTn>
                        </p:par>
                        <p:par>
                          <p:cTn id="207" fill="hold">
                            <p:stCondLst>
                              <p:cond delay="500"/>
                            </p:stCondLst>
                            <p:childTnLst>
                              <p:par>
                                <p:cTn id="208" presetID="1" presetClass="entr" presetSubtype="0" fill="hold" grpId="0" nodeType="afterEffect">
                                  <p:stCondLst>
                                    <p:cond delay="500"/>
                                  </p:stCondLst>
                                  <p:childTnLst>
                                    <p:set>
                                      <p:cBhvr>
                                        <p:cTn id="209" dur="1" fill="hold">
                                          <p:stCondLst>
                                            <p:cond delay="0"/>
                                          </p:stCondLst>
                                        </p:cTn>
                                        <p:tgtEl>
                                          <p:spTgt spid="69"/>
                                        </p:tgtEl>
                                        <p:attrNameLst>
                                          <p:attrName>style.visibility</p:attrName>
                                        </p:attrNameLst>
                                      </p:cBhvr>
                                      <p:to>
                                        <p:strVal val="visible"/>
                                      </p:to>
                                    </p:set>
                                  </p:childTnLst>
                                </p:cTn>
                              </p:par>
                            </p:childTnLst>
                          </p:cTn>
                        </p:par>
                        <p:par>
                          <p:cTn id="210" fill="hold">
                            <p:stCondLst>
                              <p:cond delay="1000"/>
                            </p:stCondLst>
                            <p:childTnLst>
                              <p:par>
                                <p:cTn id="211" presetID="1" presetClass="entr" presetSubtype="0" fill="hold" grpId="0" nodeType="afterEffect">
                                  <p:stCondLst>
                                    <p:cond delay="500"/>
                                  </p:stCondLst>
                                  <p:childTnLst>
                                    <p:set>
                                      <p:cBhvr>
                                        <p:cTn id="212" dur="1" fill="hold">
                                          <p:stCondLst>
                                            <p:cond delay="0"/>
                                          </p:stCondLst>
                                        </p:cTn>
                                        <p:tgtEl>
                                          <p:spTgt spid="70"/>
                                        </p:tgtEl>
                                        <p:attrNameLst>
                                          <p:attrName>style.visibility</p:attrName>
                                        </p:attrNameLst>
                                      </p:cBhvr>
                                      <p:to>
                                        <p:strVal val="visible"/>
                                      </p:to>
                                    </p:set>
                                  </p:childTnLst>
                                </p:cTn>
                              </p:par>
                            </p:childTnLst>
                          </p:cTn>
                        </p:par>
                        <p:par>
                          <p:cTn id="213" fill="hold">
                            <p:stCondLst>
                              <p:cond delay="1500"/>
                            </p:stCondLst>
                            <p:childTnLst>
                              <p:par>
                                <p:cTn id="214" presetID="1" presetClass="entr" presetSubtype="0" fill="hold" grpId="0" nodeType="afterEffect">
                                  <p:stCondLst>
                                    <p:cond delay="500"/>
                                  </p:stCondLst>
                                  <p:childTnLst>
                                    <p:set>
                                      <p:cBhvr>
                                        <p:cTn id="215" dur="1" fill="hold">
                                          <p:stCondLst>
                                            <p:cond delay="0"/>
                                          </p:stCondLst>
                                        </p:cTn>
                                        <p:tgtEl>
                                          <p:spTgt spid="71"/>
                                        </p:tgtEl>
                                        <p:attrNameLst>
                                          <p:attrName>style.visibility</p:attrName>
                                        </p:attrNameLst>
                                      </p:cBhvr>
                                      <p:to>
                                        <p:strVal val="visible"/>
                                      </p:to>
                                    </p:set>
                                  </p:childTnLst>
                                </p:cTn>
                              </p:par>
                            </p:childTnLst>
                          </p:cTn>
                        </p:par>
                        <p:par>
                          <p:cTn id="216" fill="hold">
                            <p:stCondLst>
                              <p:cond delay="2000"/>
                            </p:stCondLst>
                            <p:childTnLst>
                              <p:par>
                                <p:cTn id="217" presetID="1" presetClass="entr" presetSubtype="0" fill="hold" grpId="0" nodeType="afterEffect">
                                  <p:stCondLst>
                                    <p:cond delay="500"/>
                                  </p:stCondLst>
                                  <p:childTnLst>
                                    <p:set>
                                      <p:cBhvr>
                                        <p:cTn id="218" dur="1" fill="hold">
                                          <p:stCondLst>
                                            <p:cond delay="0"/>
                                          </p:stCondLst>
                                        </p:cTn>
                                        <p:tgtEl>
                                          <p:spTgt spid="72"/>
                                        </p:tgtEl>
                                        <p:attrNameLst>
                                          <p:attrName>style.visibility</p:attrName>
                                        </p:attrNameLst>
                                      </p:cBhvr>
                                      <p:to>
                                        <p:strVal val="visible"/>
                                      </p:to>
                                    </p:set>
                                  </p:childTnLst>
                                </p:cTn>
                              </p:par>
                            </p:childTnLst>
                          </p:cTn>
                        </p:par>
                        <p:par>
                          <p:cTn id="219" fill="hold">
                            <p:stCondLst>
                              <p:cond delay="2500"/>
                            </p:stCondLst>
                            <p:childTnLst>
                              <p:par>
                                <p:cTn id="220" presetID="1" presetClass="entr" presetSubtype="0" fill="hold" grpId="0" nodeType="afterEffect">
                                  <p:stCondLst>
                                    <p:cond delay="500"/>
                                  </p:stCondLst>
                                  <p:childTnLst>
                                    <p:set>
                                      <p:cBhvr>
                                        <p:cTn id="221" dur="1" fill="hold">
                                          <p:stCondLst>
                                            <p:cond delay="0"/>
                                          </p:stCondLst>
                                        </p:cTn>
                                        <p:tgtEl>
                                          <p:spTgt spid="73"/>
                                        </p:tgtEl>
                                        <p:attrNameLst>
                                          <p:attrName>style.visibility</p:attrName>
                                        </p:attrNameLst>
                                      </p:cBhvr>
                                      <p:to>
                                        <p:strVal val="visible"/>
                                      </p:to>
                                    </p:set>
                                  </p:childTnLst>
                                </p:cTn>
                              </p:par>
                            </p:childTnLst>
                          </p:cTn>
                        </p:par>
                        <p:par>
                          <p:cTn id="222" fill="hold">
                            <p:stCondLst>
                              <p:cond delay="3000"/>
                            </p:stCondLst>
                            <p:childTnLst>
                              <p:par>
                                <p:cTn id="223" presetID="1" presetClass="entr" presetSubtype="0" fill="hold" grpId="0" nodeType="afterEffect">
                                  <p:stCondLst>
                                    <p:cond delay="500"/>
                                  </p:stCondLst>
                                  <p:childTnLst>
                                    <p:set>
                                      <p:cBhvr>
                                        <p:cTn id="224" dur="1" fill="hold">
                                          <p:stCondLst>
                                            <p:cond delay="0"/>
                                          </p:stCondLst>
                                        </p:cTn>
                                        <p:tgtEl>
                                          <p:spTgt spid="74"/>
                                        </p:tgtEl>
                                        <p:attrNameLst>
                                          <p:attrName>style.visibility</p:attrName>
                                        </p:attrNameLst>
                                      </p:cBhvr>
                                      <p:to>
                                        <p:strVal val="visible"/>
                                      </p:to>
                                    </p:set>
                                  </p:childTnLst>
                                </p:cTn>
                              </p:par>
                            </p:childTnLst>
                          </p:cTn>
                        </p:par>
                        <p:par>
                          <p:cTn id="225" fill="hold">
                            <p:stCondLst>
                              <p:cond delay="3500"/>
                            </p:stCondLst>
                            <p:childTnLst>
                              <p:par>
                                <p:cTn id="226" presetID="1" presetClass="entr" presetSubtype="0" fill="hold" grpId="0" nodeType="afterEffect">
                                  <p:stCondLst>
                                    <p:cond delay="500"/>
                                  </p:stCondLst>
                                  <p:childTnLst>
                                    <p:set>
                                      <p:cBhvr>
                                        <p:cTn id="227" dur="1" fill="hold">
                                          <p:stCondLst>
                                            <p:cond delay="0"/>
                                          </p:stCondLst>
                                        </p:cTn>
                                        <p:tgtEl>
                                          <p:spTgt spid="75"/>
                                        </p:tgtEl>
                                        <p:attrNameLst>
                                          <p:attrName>style.visibility</p:attrName>
                                        </p:attrNameLst>
                                      </p:cBhvr>
                                      <p:to>
                                        <p:strVal val="visible"/>
                                      </p:to>
                                    </p:set>
                                  </p:childTnLst>
                                </p:cTn>
                              </p:par>
                            </p:childTnLst>
                          </p:cTn>
                        </p:par>
                        <p:par>
                          <p:cTn id="228" fill="hold">
                            <p:stCondLst>
                              <p:cond delay="4000"/>
                            </p:stCondLst>
                            <p:childTnLst>
                              <p:par>
                                <p:cTn id="229" presetID="1" presetClass="entr" presetSubtype="0" fill="hold" grpId="0" nodeType="afterEffect">
                                  <p:stCondLst>
                                    <p:cond delay="500"/>
                                  </p:stCondLst>
                                  <p:childTnLst>
                                    <p:set>
                                      <p:cBhvr>
                                        <p:cTn id="230" dur="1" fill="hold">
                                          <p:stCondLst>
                                            <p:cond delay="0"/>
                                          </p:stCondLst>
                                        </p:cTn>
                                        <p:tgtEl>
                                          <p:spTgt spid="76"/>
                                        </p:tgtEl>
                                        <p:attrNameLst>
                                          <p:attrName>style.visibility</p:attrName>
                                        </p:attrNameLst>
                                      </p:cBhvr>
                                      <p:to>
                                        <p:strVal val="visible"/>
                                      </p:to>
                                    </p:set>
                                  </p:childTnLst>
                                </p:cTn>
                              </p:par>
                            </p:childTnLst>
                          </p:cTn>
                        </p:par>
                        <p:par>
                          <p:cTn id="231" fill="hold">
                            <p:stCondLst>
                              <p:cond delay="4500"/>
                            </p:stCondLst>
                            <p:childTnLst>
                              <p:par>
                                <p:cTn id="232" presetID="1" presetClass="entr" presetSubtype="0" fill="hold" grpId="0" nodeType="afterEffect">
                                  <p:stCondLst>
                                    <p:cond delay="500"/>
                                  </p:stCondLst>
                                  <p:childTnLst>
                                    <p:set>
                                      <p:cBhvr>
                                        <p:cTn id="233" dur="1" fill="hold">
                                          <p:stCondLst>
                                            <p:cond delay="0"/>
                                          </p:stCondLst>
                                        </p:cTn>
                                        <p:tgtEl>
                                          <p:spTgt spid="78"/>
                                        </p:tgtEl>
                                        <p:attrNameLst>
                                          <p:attrName>style.visibility</p:attrName>
                                        </p:attrNameLst>
                                      </p:cBhvr>
                                      <p:to>
                                        <p:strVal val="visible"/>
                                      </p:to>
                                    </p:set>
                                  </p:childTnLst>
                                </p:cTn>
                              </p:par>
                            </p:childTnLst>
                          </p:cTn>
                        </p:par>
                        <p:par>
                          <p:cTn id="234" fill="hold">
                            <p:stCondLst>
                              <p:cond delay="5000"/>
                            </p:stCondLst>
                            <p:childTnLst>
                              <p:par>
                                <p:cTn id="235" presetID="1" presetClass="entr" presetSubtype="0" fill="hold" grpId="0" nodeType="afterEffect">
                                  <p:stCondLst>
                                    <p:cond delay="500"/>
                                  </p:stCondLst>
                                  <p:childTnLst>
                                    <p:set>
                                      <p:cBhvr>
                                        <p:cTn id="236" dur="1" fill="hold">
                                          <p:stCondLst>
                                            <p:cond delay="0"/>
                                          </p:stCondLst>
                                        </p:cTn>
                                        <p:tgtEl>
                                          <p:spTgt spid="79"/>
                                        </p:tgtEl>
                                        <p:attrNameLst>
                                          <p:attrName>style.visibility</p:attrName>
                                        </p:attrNameLst>
                                      </p:cBhvr>
                                      <p:to>
                                        <p:strVal val="visible"/>
                                      </p:to>
                                    </p:set>
                                  </p:childTnLst>
                                </p:cTn>
                              </p:par>
                            </p:childTnLst>
                          </p:cTn>
                        </p:par>
                        <p:par>
                          <p:cTn id="237" fill="hold">
                            <p:stCondLst>
                              <p:cond delay="5500"/>
                            </p:stCondLst>
                            <p:childTnLst>
                              <p:par>
                                <p:cTn id="238" presetID="1" presetClass="entr" presetSubtype="0" fill="hold" grpId="0" nodeType="afterEffect">
                                  <p:stCondLst>
                                    <p:cond delay="500"/>
                                  </p:stCondLst>
                                  <p:childTnLst>
                                    <p:set>
                                      <p:cBhvr>
                                        <p:cTn id="239" dur="1" fill="hold">
                                          <p:stCondLst>
                                            <p:cond delay="0"/>
                                          </p:stCondLst>
                                        </p:cTn>
                                        <p:tgtEl>
                                          <p:spTgt spid="80"/>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presetID="1" presetClass="entr" presetSubtype="0" fill="hold" grpId="0" nodeType="clickEffect">
                                  <p:stCondLst>
                                    <p:cond delay="0"/>
                                  </p:stCondLst>
                                  <p:childTnLst>
                                    <p:set>
                                      <p:cBhvr>
                                        <p:cTn id="243" dur="1" fill="hold">
                                          <p:stCondLst>
                                            <p:cond delay="0"/>
                                          </p:stCondLst>
                                        </p:cTn>
                                        <p:tgtEl>
                                          <p:spTgt spid="81"/>
                                        </p:tgtEl>
                                        <p:attrNameLst>
                                          <p:attrName>style.visibility</p:attrName>
                                        </p:attrNameLst>
                                      </p:cBhvr>
                                      <p:to>
                                        <p:strVal val="visible"/>
                                      </p:to>
                                    </p:set>
                                  </p:childTnLst>
                                </p:cTn>
                              </p:par>
                            </p:childTnLst>
                          </p:cTn>
                        </p:par>
                        <p:par>
                          <p:cTn id="244" fill="hold">
                            <p:stCondLst>
                              <p:cond delay="0"/>
                            </p:stCondLst>
                            <p:childTnLst>
                              <p:par>
                                <p:cTn id="245" presetID="1" presetClass="entr" presetSubtype="0" fill="hold" grpId="0" nodeType="afterEffect">
                                  <p:stCondLst>
                                    <p:cond delay="500"/>
                                  </p:stCondLst>
                                  <p:childTnLst>
                                    <p:set>
                                      <p:cBhvr>
                                        <p:cTn id="246" dur="1" fill="hold">
                                          <p:stCondLst>
                                            <p:cond delay="0"/>
                                          </p:stCondLst>
                                        </p:cTn>
                                        <p:tgtEl>
                                          <p:spTgt spid="82"/>
                                        </p:tgtEl>
                                        <p:attrNameLst>
                                          <p:attrName>style.visibility</p:attrName>
                                        </p:attrNameLst>
                                      </p:cBhvr>
                                      <p:to>
                                        <p:strVal val="visible"/>
                                      </p:to>
                                    </p:set>
                                  </p:childTnLst>
                                </p:cTn>
                              </p:par>
                            </p:childTnLst>
                          </p:cTn>
                        </p:par>
                        <p:par>
                          <p:cTn id="247" fill="hold">
                            <p:stCondLst>
                              <p:cond delay="500"/>
                            </p:stCondLst>
                            <p:childTnLst>
                              <p:par>
                                <p:cTn id="248" presetID="1" presetClass="entr" presetSubtype="0" fill="hold" grpId="0" nodeType="afterEffect">
                                  <p:stCondLst>
                                    <p:cond delay="500"/>
                                  </p:stCondLst>
                                  <p:childTnLst>
                                    <p:set>
                                      <p:cBhvr>
                                        <p:cTn id="249" dur="1" fill="hold">
                                          <p:stCondLst>
                                            <p:cond delay="0"/>
                                          </p:stCondLst>
                                        </p:cTn>
                                        <p:tgtEl>
                                          <p:spTgt spid="83"/>
                                        </p:tgtEl>
                                        <p:attrNameLst>
                                          <p:attrName>style.visibility</p:attrName>
                                        </p:attrNameLst>
                                      </p:cBhvr>
                                      <p:to>
                                        <p:strVal val="visible"/>
                                      </p:to>
                                    </p:set>
                                  </p:childTnLst>
                                </p:cTn>
                              </p:par>
                            </p:childTnLst>
                          </p:cTn>
                        </p:par>
                        <p:par>
                          <p:cTn id="250" fill="hold">
                            <p:stCondLst>
                              <p:cond delay="1000"/>
                            </p:stCondLst>
                            <p:childTnLst>
                              <p:par>
                                <p:cTn id="251" presetID="1" presetClass="entr" presetSubtype="0" fill="hold" grpId="0" nodeType="afterEffect">
                                  <p:stCondLst>
                                    <p:cond delay="500"/>
                                  </p:stCondLst>
                                  <p:childTnLst>
                                    <p:set>
                                      <p:cBhvr>
                                        <p:cTn id="252" dur="1" fill="hold">
                                          <p:stCondLst>
                                            <p:cond delay="0"/>
                                          </p:stCondLst>
                                        </p:cTn>
                                        <p:tgtEl>
                                          <p:spTgt spid="84"/>
                                        </p:tgtEl>
                                        <p:attrNameLst>
                                          <p:attrName>style.visibility</p:attrName>
                                        </p:attrNameLst>
                                      </p:cBhvr>
                                      <p:to>
                                        <p:strVal val="visible"/>
                                      </p:to>
                                    </p:set>
                                  </p:childTnLst>
                                </p:cTn>
                              </p:par>
                            </p:childTnLst>
                          </p:cTn>
                        </p:par>
                        <p:par>
                          <p:cTn id="253" fill="hold">
                            <p:stCondLst>
                              <p:cond delay="1500"/>
                            </p:stCondLst>
                            <p:childTnLst>
                              <p:par>
                                <p:cTn id="254" presetID="1" presetClass="entr" presetSubtype="0" fill="hold" grpId="0" nodeType="afterEffect">
                                  <p:stCondLst>
                                    <p:cond delay="500"/>
                                  </p:stCondLst>
                                  <p:childTnLst>
                                    <p:set>
                                      <p:cBhvr>
                                        <p:cTn id="255" dur="1" fill="hold">
                                          <p:stCondLst>
                                            <p:cond delay="0"/>
                                          </p:stCondLst>
                                        </p:cTn>
                                        <p:tgtEl>
                                          <p:spTgt spid="85"/>
                                        </p:tgtEl>
                                        <p:attrNameLst>
                                          <p:attrName>style.visibility</p:attrName>
                                        </p:attrNameLst>
                                      </p:cBhvr>
                                      <p:to>
                                        <p:strVal val="visible"/>
                                      </p:to>
                                    </p:set>
                                  </p:childTnLst>
                                </p:cTn>
                              </p:par>
                            </p:childTnLst>
                          </p:cTn>
                        </p:par>
                      </p:childTnLst>
                    </p:cTn>
                  </p:par>
                  <p:par>
                    <p:cTn id="256" fill="hold">
                      <p:stCondLst>
                        <p:cond delay="indefinite"/>
                      </p:stCondLst>
                      <p:childTnLst>
                        <p:par>
                          <p:cTn id="257" fill="hold">
                            <p:stCondLst>
                              <p:cond delay="0"/>
                            </p:stCondLst>
                            <p:childTnLst>
                              <p:par>
                                <p:cTn id="258" presetID="53" presetClass="entr" presetSubtype="16" fill="hold" nodeType="clickEffect">
                                  <p:stCondLst>
                                    <p:cond delay="0"/>
                                  </p:stCondLst>
                                  <p:childTnLst>
                                    <p:set>
                                      <p:cBhvr>
                                        <p:cTn id="259" dur="1" fill="hold">
                                          <p:stCondLst>
                                            <p:cond delay="0"/>
                                          </p:stCondLst>
                                        </p:cTn>
                                        <p:tgtEl>
                                          <p:spTgt spid="86">
                                            <p:txEl>
                                              <p:pRg st="0" end="0"/>
                                            </p:txEl>
                                          </p:spTgt>
                                        </p:tgtEl>
                                        <p:attrNameLst>
                                          <p:attrName>style.visibility</p:attrName>
                                        </p:attrNameLst>
                                      </p:cBhvr>
                                      <p:to>
                                        <p:strVal val="visible"/>
                                      </p:to>
                                    </p:set>
                                    <p:anim calcmode="lin" valueType="num">
                                      <p:cBhvr>
                                        <p:cTn id="260" dur="500" fill="hold"/>
                                        <p:tgtEl>
                                          <p:spTgt spid="86">
                                            <p:txEl>
                                              <p:pRg st="0" end="0"/>
                                            </p:txEl>
                                          </p:spTgt>
                                        </p:tgtEl>
                                        <p:attrNameLst>
                                          <p:attrName>ppt_w</p:attrName>
                                        </p:attrNameLst>
                                      </p:cBhvr>
                                      <p:tavLst>
                                        <p:tav tm="0">
                                          <p:val>
                                            <p:fltVal val="0"/>
                                          </p:val>
                                        </p:tav>
                                        <p:tav tm="100000">
                                          <p:val>
                                            <p:strVal val="#ppt_w"/>
                                          </p:val>
                                        </p:tav>
                                      </p:tavLst>
                                    </p:anim>
                                    <p:anim calcmode="lin" valueType="num">
                                      <p:cBhvr>
                                        <p:cTn id="261" dur="500" fill="hold"/>
                                        <p:tgtEl>
                                          <p:spTgt spid="86">
                                            <p:txEl>
                                              <p:pRg st="0" end="0"/>
                                            </p:txEl>
                                          </p:spTgt>
                                        </p:tgtEl>
                                        <p:attrNameLst>
                                          <p:attrName>ppt_h</p:attrName>
                                        </p:attrNameLst>
                                      </p:cBhvr>
                                      <p:tavLst>
                                        <p:tav tm="0">
                                          <p:val>
                                            <p:fltVal val="0"/>
                                          </p:val>
                                        </p:tav>
                                        <p:tav tm="100000">
                                          <p:val>
                                            <p:strVal val="#ppt_h"/>
                                          </p:val>
                                        </p:tav>
                                      </p:tavLst>
                                    </p:anim>
                                    <p:animEffect transition="in" filter="fade">
                                      <p:cBhvr>
                                        <p:cTn id="262" dur="500"/>
                                        <p:tgtEl>
                                          <p:spTgt spid="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8" grpId="0"/>
      <p:bldP spid="79" grpId="0"/>
      <p:bldP spid="80" grpId="0"/>
      <p:bldP spid="81" grpId="0"/>
      <p:bldP spid="82" grpId="0"/>
      <p:bldP spid="83" grpId="0"/>
      <p:bldP spid="84" grpId="0"/>
      <p:bldP spid="85" grpId="0"/>
      <p:bldP spid="87" grpId="0"/>
      <p:bldP spid="88" grpId="0"/>
      <p:bldP spid="89" grpId="0"/>
      <p:bldP spid="89" grpId="1"/>
      <p:bldP spid="90" grpId="0"/>
      <p:bldP spid="90" grpId="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19"/>
          <p:cNvSpPr>
            <a:spLocks noChangeArrowheads="1"/>
          </p:cNvSpPr>
          <p:nvPr/>
        </p:nvSpPr>
        <p:spPr bwMode="auto">
          <a:xfrm>
            <a:off x="214938" y="685800"/>
            <a:ext cx="8770733" cy="457200"/>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a:ln w="9525">
            <a:solidFill>
              <a:schemeClr val="tx1"/>
            </a:solidFill>
            <a:miter lim="800000"/>
            <a:headEnd/>
            <a:tailEnd/>
          </a:ln>
          <a:effectLst/>
        </p:spPr>
        <p:txBody>
          <a:bodyPr wrap="none" anchor="ctr"/>
          <a:lstStyle/>
          <a:p>
            <a:pPr fontAlgn="auto">
              <a:spcAft>
                <a:spcPts val="0"/>
              </a:spcAft>
            </a:pPr>
            <a:r>
              <a:rPr lang="en-GB" sz="2400" b="1" dirty="0" smtClean="0">
                <a:solidFill>
                  <a:srgbClr val="000099"/>
                </a:solidFill>
                <a:latin typeface="Calibri"/>
              </a:rPr>
              <a:t>Gravity Field</a:t>
            </a:r>
            <a:r>
              <a:rPr lang="en-GB" sz="2400" dirty="0" smtClean="0">
                <a:solidFill>
                  <a:srgbClr val="000099"/>
                </a:solidFill>
                <a:latin typeface="Calibri"/>
              </a:rPr>
              <a:t> </a:t>
            </a:r>
            <a:endParaRPr lang="en-GB" sz="2400" b="1" dirty="0">
              <a:solidFill>
                <a:srgbClr val="000099"/>
              </a:solidFill>
              <a:latin typeface="Calibri"/>
            </a:endParaRPr>
          </a:p>
        </p:txBody>
      </p:sp>
      <p:sp>
        <p:nvSpPr>
          <p:cNvPr id="11" name="Titel 1"/>
          <p:cNvSpPr txBox="1">
            <a:spLocks/>
          </p:cNvSpPr>
          <p:nvPr/>
        </p:nvSpPr>
        <p:spPr>
          <a:xfrm>
            <a:off x="1334278" y="-13394"/>
            <a:ext cx="7809721" cy="634082"/>
          </a:xfrm>
          <a:prstGeom prst="rect">
            <a:avLst/>
          </a:prstGeom>
          <a:solidFill>
            <a:srgbClr val="00206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2800" dirty="0">
                <a:solidFill>
                  <a:prstClr val="white"/>
                </a:solidFill>
              </a:rPr>
              <a:t>Structure and Activities of the IAG Commission </a:t>
            </a:r>
            <a:r>
              <a:rPr lang="en-GB" sz="2800" dirty="0" smtClean="0">
                <a:solidFill>
                  <a:prstClr val="white"/>
                </a:solidFill>
              </a:rPr>
              <a:t>2</a:t>
            </a:r>
            <a:endParaRPr lang="en-GB" sz="2800" dirty="0">
              <a:solidFill>
                <a:prstClr val="white"/>
              </a:solidFill>
            </a:endParaRPr>
          </a:p>
        </p:txBody>
      </p:sp>
      <p:sp>
        <p:nvSpPr>
          <p:cNvPr id="6" name="Textfeld 5"/>
          <p:cNvSpPr txBox="1"/>
          <p:nvPr/>
        </p:nvSpPr>
        <p:spPr>
          <a:xfrm>
            <a:off x="75245" y="3733800"/>
            <a:ext cx="4420554" cy="3046988"/>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solidFill>
              <a:srgbClr val="3333FF"/>
            </a:solidFill>
          </a:ln>
        </p:spPr>
        <p:txBody>
          <a:bodyPr wrap="square" rtlCol="0">
            <a:spAutoFit/>
          </a:bodyPr>
          <a:lstStyle/>
          <a:p>
            <a:pPr fontAlgn="auto">
              <a:spcAft>
                <a:spcPts val="0"/>
              </a:spcAft>
            </a:pPr>
            <a:r>
              <a:rPr lang="en-GB" sz="2400" dirty="0" smtClean="0">
                <a:solidFill>
                  <a:srgbClr val="000099"/>
                </a:solidFill>
                <a:latin typeface="Calibri"/>
              </a:rPr>
              <a:t>SC 2.4c: Regional geoid for Central America, North America and the Caribbean. Model represents joint work between NGS, the Canadian Geodetic Survey (CGS), and the </a:t>
            </a:r>
            <a:r>
              <a:rPr lang="es-ES" sz="2400" dirty="0" smtClean="0">
                <a:solidFill>
                  <a:srgbClr val="000099"/>
                </a:solidFill>
                <a:latin typeface="Calibri"/>
              </a:rPr>
              <a:t>Instituto </a:t>
            </a:r>
            <a:r>
              <a:rPr lang="es-ES" sz="2400" dirty="0">
                <a:solidFill>
                  <a:srgbClr val="000099"/>
                </a:solidFill>
                <a:latin typeface="Calibri"/>
              </a:rPr>
              <a:t>Nacional de Estadística y Geografía</a:t>
            </a:r>
            <a:r>
              <a:rPr lang="en-GB" sz="2400" dirty="0" smtClean="0">
                <a:solidFill>
                  <a:srgbClr val="000099"/>
                </a:solidFill>
                <a:latin typeface="Calibri"/>
              </a:rPr>
              <a:t> (INEGI). GRAV-D </a:t>
            </a:r>
            <a:r>
              <a:rPr lang="en-GB" sz="2400" dirty="0" err="1" smtClean="0">
                <a:solidFill>
                  <a:srgbClr val="000099"/>
                </a:solidFill>
                <a:latin typeface="Calibri"/>
              </a:rPr>
              <a:t>Aerogravity</a:t>
            </a:r>
            <a:r>
              <a:rPr lang="en-GB" sz="2400" dirty="0" smtClean="0">
                <a:solidFill>
                  <a:srgbClr val="000099"/>
                </a:solidFill>
                <a:latin typeface="Calibri"/>
              </a:rPr>
              <a:t> shown in white boxes</a:t>
            </a:r>
            <a:endParaRPr lang="en-GB" sz="2400" dirty="0">
              <a:solidFill>
                <a:srgbClr val="000099"/>
              </a:solidFill>
              <a:latin typeface="Calibri"/>
            </a:endParaRPr>
          </a:p>
        </p:txBody>
      </p:sp>
      <p:sp>
        <p:nvSpPr>
          <p:cNvPr id="7" name="Textfeld 6"/>
          <p:cNvSpPr txBox="1"/>
          <p:nvPr/>
        </p:nvSpPr>
        <p:spPr>
          <a:xfrm>
            <a:off x="214938" y="1093872"/>
            <a:ext cx="8749550" cy="2716128"/>
          </a:xfrm>
          <a:prstGeom prst="rect">
            <a:avLst/>
          </a:prstGeom>
          <a:solidFill>
            <a:schemeClr val="bg1"/>
          </a:solidFill>
        </p:spPr>
        <p:txBody>
          <a:bodyPr wrap="square" rtlCol="0">
            <a:spAutoFit/>
          </a:bodyPr>
          <a:lstStyle/>
          <a:p>
            <a:pPr fontAlgn="auto">
              <a:spcBef>
                <a:spcPts val="0"/>
              </a:spcBef>
              <a:spcAft>
                <a:spcPts val="300"/>
              </a:spcAft>
            </a:pPr>
            <a:r>
              <a:rPr lang="en-GB" sz="2400" b="1" dirty="0" smtClean="0">
                <a:solidFill>
                  <a:srgbClr val="003399"/>
                </a:solidFill>
                <a:latin typeface="Calibri"/>
              </a:rPr>
              <a:t>Sub-commissions:</a:t>
            </a:r>
            <a:endParaRPr lang="en-GB" sz="2400" b="1" dirty="0">
              <a:solidFill>
                <a:srgbClr val="003399"/>
              </a:solidFill>
              <a:latin typeface="Calibri"/>
            </a:endParaRPr>
          </a:p>
          <a:p>
            <a:pPr marL="984250" indent="-984250" fontAlgn="auto">
              <a:spcBef>
                <a:spcPts val="0"/>
              </a:spcBef>
              <a:spcAft>
                <a:spcPts val="0"/>
              </a:spcAft>
            </a:pPr>
            <a:r>
              <a:rPr lang="en-GB" sz="2400" b="1" dirty="0" smtClean="0">
                <a:solidFill>
                  <a:srgbClr val="003399"/>
                </a:solidFill>
                <a:latin typeface="Calibri"/>
              </a:rPr>
              <a:t>SC 2.1:</a:t>
            </a:r>
            <a:r>
              <a:rPr lang="en-GB" sz="2400" dirty="0" smtClean="0">
                <a:solidFill>
                  <a:srgbClr val="003399"/>
                </a:solidFill>
                <a:latin typeface="Calibri"/>
              </a:rPr>
              <a:t>	Gravimetry and gravity networks;</a:t>
            </a:r>
          </a:p>
          <a:p>
            <a:pPr marL="984250" indent="-984250" fontAlgn="auto">
              <a:spcBef>
                <a:spcPts val="0"/>
              </a:spcBef>
              <a:spcAft>
                <a:spcPts val="0"/>
              </a:spcAft>
            </a:pPr>
            <a:r>
              <a:rPr lang="en-GB" sz="2400" b="1" dirty="0" smtClean="0">
                <a:solidFill>
                  <a:srgbClr val="003399"/>
                </a:solidFill>
                <a:latin typeface="Calibri"/>
              </a:rPr>
              <a:t>SC 2.2:	</a:t>
            </a:r>
            <a:r>
              <a:rPr lang="en-GB" sz="2400" dirty="0" smtClean="0">
                <a:solidFill>
                  <a:srgbClr val="003399"/>
                </a:solidFill>
                <a:latin typeface="Calibri"/>
              </a:rPr>
              <a:t>Methodology for geoid and height determination;</a:t>
            </a:r>
          </a:p>
          <a:p>
            <a:pPr marL="984250" indent="-984250" fontAlgn="auto">
              <a:spcBef>
                <a:spcPts val="0"/>
              </a:spcBef>
              <a:spcAft>
                <a:spcPts val="0"/>
              </a:spcAft>
            </a:pPr>
            <a:r>
              <a:rPr lang="en-GB" sz="2400" b="1" dirty="0" smtClean="0">
                <a:solidFill>
                  <a:srgbClr val="003399"/>
                </a:solidFill>
                <a:latin typeface="Calibri"/>
              </a:rPr>
              <a:t>SC 2.3:</a:t>
            </a:r>
            <a:r>
              <a:rPr lang="en-GB" sz="2400" dirty="0" smtClean="0">
                <a:solidFill>
                  <a:srgbClr val="003399"/>
                </a:solidFill>
                <a:latin typeface="Calibri"/>
              </a:rPr>
              <a:t>	Satellite gravity missions;</a:t>
            </a:r>
          </a:p>
          <a:p>
            <a:pPr marL="984250" indent="-984250" fontAlgn="auto">
              <a:spcBef>
                <a:spcPts val="0"/>
              </a:spcBef>
              <a:spcAft>
                <a:spcPts val="0"/>
              </a:spcAft>
            </a:pPr>
            <a:r>
              <a:rPr lang="en-GB" sz="2400" b="1" dirty="0" smtClean="0">
                <a:solidFill>
                  <a:srgbClr val="003399"/>
                </a:solidFill>
                <a:latin typeface="Calibri"/>
              </a:rPr>
              <a:t>SC 2.4:</a:t>
            </a:r>
            <a:r>
              <a:rPr lang="en-GB" sz="2400" dirty="0" smtClean="0">
                <a:solidFill>
                  <a:srgbClr val="003399"/>
                </a:solidFill>
                <a:latin typeface="Calibri"/>
              </a:rPr>
              <a:t>	Regional geoid determination;</a:t>
            </a:r>
          </a:p>
          <a:p>
            <a:pPr marL="984250" indent="-984250" fontAlgn="auto">
              <a:spcBef>
                <a:spcPts val="0"/>
              </a:spcBef>
              <a:spcAft>
                <a:spcPts val="0"/>
              </a:spcAft>
            </a:pPr>
            <a:r>
              <a:rPr lang="en-GB" sz="2400" b="1" dirty="0" smtClean="0">
                <a:solidFill>
                  <a:srgbClr val="003399"/>
                </a:solidFill>
                <a:latin typeface="Calibri"/>
              </a:rPr>
              <a:t>SC 2.5:</a:t>
            </a:r>
            <a:r>
              <a:rPr lang="en-GB" sz="2400" dirty="0" smtClean="0">
                <a:solidFill>
                  <a:srgbClr val="003399"/>
                </a:solidFill>
                <a:latin typeface="Calibri"/>
              </a:rPr>
              <a:t>	Satellite altimetry;</a:t>
            </a:r>
          </a:p>
          <a:p>
            <a:pPr marL="984250" indent="-984250" fontAlgn="auto">
              <a:spcBef>
                <a:spcPts val="0"/>
              </a:spcBef>
              <a:spcAft>
                <a:spcPts val="0"/>
              </a:spcAft>
            </a:pPr>
            <a:r>
              <a:rPr lang="en-GB" sz="2400" b="1" dirty="0" smtClean="0">
                <a:solidFill>
                  <a:srgbClr val="003399"/>
                </a:solidFill>
                <a:latin typeface="Calibri"/>
              </a:rPr>
              <a:t>SC 2.6:	</a:t>
            </a:r>
            <a:r>
              <a:rPr lang="en-GB" sz="2400" dirty="0" smtClean="0">
                <a:solidFill>
                  <a:srgbClr val="003399"/>
                </a:solidFill>
                <a:latin typeface="Calibri"/>
              </a:rPr>
              <a:t>Gravity and mass transport in the Earth System.</a:t>
            </a:r>
          </a:p>
        </p:txBody>
      </p:sp>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03" y="17219"/>
            <a:ext cx="1195251" cy="625705"/>
          </a:xfrm>
          <a:prstGeom prst="rect">
            <a:avLst/>
          </a:prstGeom>
        </p:spPr>
      </p:pic>
      <p:sp>
        <p:nvSpPr>
          <p:cNvPr id="4" name="TextBox 3"/>
          <p:cNvSpPr txBox="1"/>
          <p:nvPr/>
        </p:nvSpPr>
        <p:spPr>
          <a:xfrm>
            <a:off x="314200" y="2590800"/>
            <a:ext cx="4924938" cy="738664"/>
          </a:xfrm>
          <a:prstGeom prst="rect">
            <a:avLst/>
          </a:prstGeom>
          <a:noFill/>
        </p:spPr>
        <p:txBody>
          <a:bodyPr wrap="none" rtlCol="0">
            <a:spAutoFit/>
          </a:bodyPr>
          <a:lstStyle/>
          <a:p>
            <a:r>
              <a:rPr lang="en-GB" sz="2400" u="sng" dirty="0">
                <a:solidFill>
                  <a:srgbClr val="003399"/>
                </a:solidFill>
                <a:latin typeface="Calibri"/>
              </a:rPr>
              <a:t> </a:t>
            </a:r>
            <a:r>
              <a:rPr lang="en-GB" sz="2400" u="sng" dirty="0" smtClean="0">
                <a:solidFill>
                  <a:srgbClr val="003399"/>
                </a:solidFill>
                <a:latin typeface="Calibri"/>
              </a:rPr>
              <a:t>            Regional </a:t>
            </a:r>
            <a:r>
              <a:rPr lang="en-GB" sz="2400" u="sng" dirty="0">
                <a:solidFill>
                  <a:srgbClr val="003399"/>
                </a:solidFill>
                <a:latin typeface="Calibri"/>
              </a:rPr>
              <a:t>geoid determination;</a:t>
            </a:r>
          </a:p>
          <a:p>
            <a:endParaRPr lang="en-US" dirty="0"/>
          </a:p>
        </p:txBody>
      </p:sp>
      <p:pic>
        <p:nvPicPr>
          <p:cNvPr id="8" name="Picture 7"/>
          <p:cNvPicPr>
            <a:picLocks noChangeAspect="1"/>
          </p:cNvPicPr>
          <p:nvPr/>
        </p:nvPicPr>
        <p:blipFill>
          <a:blip r:embed="rId4"/>
          <a:stretch>
            <a:fillRect/>
          </a:stretch>
        </p:blipFill>
        <p:spPr>
          <a:xfrm>
            <a:off x="4495799" y="3733800"/>
            <a:ext cx="4589721" cy="3077200"/>
          </a:xfrm>
          <a:prstGeom prst="rect">
            <a:avLst/>
          </a:prstGeom>
        </p:spPr>
      </p:pic>
      <p:sp>
        <p:nvSpPr>
          <p:cNvPr id="2" name="TextBox 1"/>
          <p:cNvSpPr txBox="1"/>
          <p:nvPr/>
        </p:nvSpPr>
        <p:spPr>
          <a:xfrm>
            <a:off x="5181600" y="2406134"/>
            <a:ext cx="3976345" cy="646331"/>
          </a:xfrm>
          <a:prstGeom prst="rect">
            <a:avLst/>
          </a:prstGeom>
          <a:noFill/>
        </p:spPr>
        <p:txBody>
          <a:bodyPr wrap="none" rtlCol="0">
            <a:spAutoFit/>
          </a:bodyPr>
          <a:lstStyle/>
          <a:p>
            <a:r>
              <a:rPr lang="en-US" dirty="0" smtClean="0"/>
              <a:t>GRAV-D: Gravity for the Redefinition </a:t>
            </a:r>
          </a:p>
          <a:p>
            <a:r>
              <a:rPr lang="en-US" dirty="0" smtClean="0"/>
              <a:t>of the American Vertical Datum </a:t>
            </a:r>
            <a:endParaRPr lang="en-US" dirty="0"/>
          </a:p>
        </p:txBody>
      </p:sp>
    </p:spTree>
    <p:extLst>
      <p:ext uri="{BB962C8B-B14F-4D97-AF65-F5344CB8AC3E}">
        <p14:creationId xmlns:p14="http://schemas.microsoft.com/office/powerpoint/2010/main" val="39487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84" y="457200"/>
            <a:ext cx="8229600" cy="1143000"/>
          </a:xfrm>
        </p:spPr>
        <p:txBody>
          <a:bodyPr/>
          <a:lstStyle/>
          <a:p>
            <a:r>
              <a:rPr lang="en-US" dirty="0" smtClean="0"/>
              <a:t>International Federation of Surveyors (FIG)</a:t>
            </a:r>
            <a:endParaRPr lang="en-US" dirty="0"/>
          </a:p>
        </p:txBody>
      </p:sp>
      <p:pic>
        <p:nvPicPr>
          <p:cNvPr id="4" name="Content Placeholder 3"/>
          <p:cNvPicPr>
            <a:picLocks noGrp="1" noChangeAspect="1"/>
          </p:cNvPicPr>
          <p:nvPr>
            <p:ph idx="1"/>
          </p:nvPr>
        </p:nvPicPr>
        <p:blipFill>
          <a:blip r:embed="rId3"/>
          <a:stretch>
            <a:fillRect/>
          </a:stretch>
        </p:blipFill>
        <p:spPr>
          <a:xfrm>
            <a:off x="381000" y="1676400"/>
            <a:ext cx="8400968" cy="3304381"/>
          </a:xfrm>
          <a:prstGeom prst="rect">
            <a:avLst/>
          </a:prstGeom>
        </p:spPr>
      </p:pic>
      <p:sp>
        <p:nvSpPr>
          <p:cNvPr id="5" name="TextBox 4"/>
          <p:cNvSpPr txBox="1"/>
          <p:nvPr/>
        </p:nvSpPr>
        <p:spPr>
          <a:xfrm>
            <a:off x="533400" y="5105400"/>
            <a:ext cx="8503162" cy="1477328"/>
          </a:xfrm>
          <a:prstGeom prst="rect">
            <a:avLst/>
          </a:prstGeom>
          <a:noFill/>
        </p:spPr>
        <p:txBody>
          <a:bodyPr wrap="none" rtlCol="0">
            <a:spAutoFit/>
          </a:bodyPr>
          <a:lstStyle/>
          <a:p>
            <a:r>
              <a:rPr lang="en-US" dirty="0" smtClean="0"/>
              <a:t>FIG is a </a:t>
            </a:r>
            <a:r>
              <a:rPr lang="en-US" dirty="0"/>
              <a:t>confederation of Member </a:t>
            </a:r>
            <a:r>
              <a:rPr lang="en-US" dirty="0" smtClean="0"/>
              <a:t>associations</a:t>
            </a:r>
            <a:r>
              <a:rPr lang="en-US" dirty="0"/>
              <a:t>, affiliates, academic members </a:t>
            </a:r>
            <a:endParaRPr lang="en-US" dirty="0" smtClean="0"/>
          </a:p>
          <a:p>
            <a:r>
              <a:rPr lang="en-US" dirty="0" smtClean="0"/>
              <a:t>and companies</a:t>
            </a:r>
            <a:r>
              <a:rPr lang="en-US" dirty="0"/>
              <a:t>, as well as two </a:t>
            </a:r>
            <a:r>
              <a:rPr lang="en-US" dirty="0" smtClean="0"/>
              <a:t>levels of </a:t>
            </a:r>
            <a:r>
              <a:rPr lang="en-US" dirty="0"/>
              <a:t>honorary members. Through different </a:t>
            </a:r>
            <a:endParaRPr lang="en-US" dirty="0" smtClean="0"/>
          </a:p>
          <a:p>
            <a:r>
              <a:rPr lang="en-US" dirty="0" smtClean="0"/>
              <a:t>membership categories 115 countries </a:t>
            </a:r>
            <a:r>
              <a:rPr lang="en-US" dirty="0"/>
              <a:t>are represented in </a:t>
            </a:r>
            <a:r>
              <a:rPr lang="en-US" dirty="0" smtClean="0"/>
              <a:t>FIG.</a:t>
            </a:r>
          </a:p>
          <a:p>
            <a:endParaRPr lang="en-US" dirty="0"/>
          </a:p>
          <a:p>
            <a:r>
              <a:rPr lang="en-US" dirty="0" smtClean="0"/>
              <a:t>Provides professional training and standards globally to the surveying community.</a:t>
            </a:r>
            <a:endParaRPr lang="en-US" dirty="0"/>
          </a:p>
        </p:txBody>
      </p:sp>
    </p:spTree>
    <p:extLst>
      <p:ext uri="{BB962C8B-B14F-4D97-AF65-F5344CB8AC3E}">
        <p14:creationId xmlns:p14="http://schemas.microsoft.com/office/powerpoint/2010/main" val="3998964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NGO’s</a:t>
            </a:r>
            <a:endParaRPr lang="en-US" dirty="0"/>
          </a:p>
        </p:txBody>
      </p:sp>
      <p:sp>
        <p:nvSpPr>
          <p:cNvPr id="3" name="Content Placeholder 2"/>
          <p:cNvSpPr>
            <a:spLocks noGrp="1"/>
          </p:cNvSpPr>
          <p:nvPr>
            <p:ph idx="1"/>
          </p:nvPr>
        </p:nvSpPr>
        <p:spPr/>
        <p:txBody>
          <a:bodyPr/>
          <a:lstStyle/>
          <a:p>
            <a:r>
              <a:rPr lang="en-US" dirty="0" smtClean="0"/>
              <a:t>International Standards Organization (ISO)</a:t>
            </a:r>
          </a:p>
          <a:p>
            <a:pPr lvl="1"/>
            <a:r>
              <a:rPr lang="en-US" dirty="0" smtClean="0"/>
              <a:t>Robust set of standards on almost every topic</a:t>
            </a:r>
          </a:p>
          <a:p>
            <a:pPr lvl="1"/>
            <a:r>
              <a:rPr lang="en-US" dirty="0" smtClean="0"/>
              <a:t>Includes standards for defining reference frames</a:t>
            </a:r>
          </a:p>
          <a:p>
            <a:pPr lvl="1"/>
            <a:r>
              <a:rPr lang="en-US" dirty="0" smtClean="0"/>
              <a:t>Must pay to access the standards though</a:t>
            </a:r>
          </a:p>
          <a:p>
            <a:r>
              <a:rPr lang="en-US" dirty="0" smtClean="0"/>
              <a:t>Open </a:t>
            </a:r>
            <a:r>
              <a:rPr lang="en-US" dirty="0"/>
              <a:t>G</a:t>
            </a:r>
            <a:r>
              <a:rPr lang="en-US" dirty="0" smtClean="0"/>
              <a:t>eospatial Consortium (OGC)</a:t>
            </a:r>
          </a:p>
          <a:p>
            <a:pPr lvl="1"/>
            <a:r>
              <a:rPr lang="en-US" dirty="0" smtClean="0"/>
              <a:t>More limited standards a re available</a:t>
            </a:r>
          </a:p>
          <a:p>
            <a:pPr lvl="1"/>
            <a:r>
              <a:rPr lang="en-US" dirty="0" smtClean="0"/>
              <a:t>But they’re free</a:t>
            </a:r>
          </a:p>
          <a:p>
            <a:r>
              <a:rPr lang="en-US" dirty="0" smtClean="0"/>
              <a:t>Standards are reviewed periodically (~ 5 years)</a:t>
            </a:r>
            <a:endParaRPr lang="en-US" dirty="0"/>
          </a:p>
        </p:txBody>
      </p:sp>
    </p:spTree>
    <p:extLst>
      <p:ext uri="{BB962C8B-B14F-4D97-AF65-F5344CB8AC3E}">
        <p14:creationId xmlns:p14="http://schemas.microsoft.com/office/powerpoint/2010/main" val="1837321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NGS Activities</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a:t>W</a:t>
            </a:r>
            <a:r>
              <a:rPr lang="en-US" dirty="0" smtClean="0"/>
              <a:t>orks with OGA’s to ensure the NSRS is defined, maintained and accessed in a manner consistent with the GDA to meet our mission</a:t>
            </a:r>
          </a:p>
          <a:p>
            <a:r>
              <a:rPr lang="en-US" dirty="0"/>
              <a:t>I</a:t>
            </a:r>
            <a:r>
              <a:rPr lang="en-US" dirty="0" smtClean="0"/>
              <a:t>nvolved with IGO’s to implement the UN GGRF in the U.S. and consistent with other Nations</a:t>
            </a:r>
          </a:p>
          <a:p>
            <a:r>
              <a:rPr lang="en-US" dirty="0" smtClean="0"/>
              <a:t>Works with professional/standards NGO’s to ensure consistent global education and training</a:t>
            </a:r>
          </a:p>
          <a:p>
            <a:r>
              <a:rPr lang="en-US" dirty="0" smtClean="0"/>
              <a:t>Works with scientific NGO’s to ensure the best global data and models are created</a:t>
            </a:r>
            <a:endParaRPr lang="en-US" dirty="0"/>
          </a:p>
        </p:txBody>
      </p:sp>
    </p:spTree>
    <p:extLst>
      <p:ext uri="{BB962C8B-B14F-4D97-AF65-F5344CB8AC3E}">
        <p14:creationId xmlns:p14="http://schemas.microsoft.com/office/powerpoint/2010/main" val="2849063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a:xfrm>
            <a:off x="457200" y="1219200"/>
            <a:ext cx="8305800" cy="4525963"/>
          </a:xfrm>
        </p:spPr>
        <p:txBody>
          <a:bodyPr/>
          <a:lstStyle/>
          <a:p>
            <a:r>
              <a:rPr lang="en-US" dirty="0" smtClean="0"/>
              <a:t>As with most professions, a technical jargon exists within the National Geodetic Survey</a:t>
            </a:r>
          </a:p>
          <a:p>
            <a:r>
              <a:rPr lang="en-US" dirty="0" smtClean="0"/>
              <a:t>This is further complicated by the need to develop acronyms to convey complex ideas</a:t>
            </a:r>
          </a:p>
          <a:p>
            <a:r>
              <a:rPr lang="en-US" dirty="0" smtClean="0"/>
              <a:t>To the outsider, it might appear to be as though you’re falling through the looking glass</a:t>
            </a:r>
          </a:p>
          <a:p>
            <a:r>
              <a:rPr lang="en-US" dirty="0" smtClean="0"/>
              <a:t>However, it does tie neatly together to enable NGS to meet its commitments to the country</a:t>
            </a:r>
          </a:p>
          <a:p>
            <a:r>
              <a:rPr lang="en-US" dirty="0" smtClean="0"/>
              <a:t>As NGS moves to updating the NSRS in 2022, these collaborations will better ensure success.</a:t>
            </a:r>
            <a:endParaRPr lang="en-US" dirty="0"/>
          </a:p>
        </p:txBody>
      </p:sp>
    </p:spTree>
    <p:extLst>
      <p:ext uri="{BB962C8B-B14F-4D97-AF65-F5344CB8AC3E}">
        <p14:creationId xmlns:p14="http://schemas.microsoft.com/office/powerpoint/2010/main" val="2380392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Thanks for your attention</a:t>
            </a:r>
          </a:p>
          <a:p>
            <a:endParaRPr lang="en-US" dirty="0"/>
          </a:p>
          <a:p>
            <a:r>
              <a:rPr lang="en-US" dirty="0" smtClean="0"/>
              <a:t>Daniel R. Roman, Ph.D.</a:t>
            </a:r>
          </a:p>
          <a:p>
            <a:pPr lvl="1"/>
            <a:r>
              <a:rPr lang="en-US" dirty="0" smtClean="0"/>
              <a:t>Chief Geodesist, NGS</a:t>
            </a:r>
          </a:p>
          <a:p>
            <a:pPr lvl="1"/>
            <a:r>
              <a:rPr lang="en-US" dirty="0" smtClean="0"/>
              <a:t>dan.roman@noaa.gov</a:t>
            </a:r>
            <a:endParaRPr lang="en-US" dirty="0"/>
          </a:p>
        </p:txBody>
      </p:sp>
    </p:spTree>
    <p:extLst>
      <p:ext uri="{BB962C8B-B14F-4D97-AF65-F5344CB8AC3E}">
        <p14:creationId xmlns:p14="http://schemas.microsoft.com/office/powerpoint/2010/main" val="1712462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a:t>
            </a:r>
            <a:endParaRPr lang="en-US" dirty="0"/>
          </a:p>
        </p:txBody>
      </p:sp>
      <p:sp>
        <p:nvSpPr>
          <p:cNvPr id="3" name="Content Placeholder 2"/>
          <p:cNvSpPr>
            <a:spLocks noGrp="1"/>
          </p:cNvSpPr>
          <p:nvPr>
            <p:ph idx="1"/>
          </p:nvPr>
        </p:nvSpPr>
        <p:spPr/>
        <p:txBody>
          <a:bodyPr/>
          <a:lstStyle/>
          <a:p>
            <a:r>
              <a:rPr lang="en-US" dirty="0" smtClean="0"/>
              <a:t>Not just to spam you with acronyms</a:t>
            </a:r>
          </a:p>
          <a:p>
            <a:endParaRPr lang="en-US" dirty="0" smtClean="0"/>
          </a:p>
          <a:p>
            <a:r>
              <a:rPr lang="en-US" dirty="0"/>
              <a:t>E</a:t>
            </a:r>
            <a:r>
              <a:rPr lang="en-US" dirty="0" smtClean="0"/>
              <a:t>xplain why NGS engages with these groups</a:t>
            </a:r>
          </a:p>
          <a:p>
            <a:endParaRPr lang="en-US" dirty="0" smtClean="0"/>
          </a:p>
          <a:p>
            <a:r>
              <a:rPr lang="en-US" dirty="0" smtClean="0"/>
              <a:t>Expectations about what NGS will gain</a:t>
            </a:r>
          </a:p>
          <a:p>
            <a:endParaRPr lang="en-US" dirty="0" smtClean="0"/>
          </a:p>
          <a:p>
            <a:r>
              <a:rPr lang="en-US" dirty="0" smtClean="0"/>
              <a:t>Expectations about what it means for the U.S.</a:t>
            </a:r>
            <a:endParaRPr lang="en-US" dirty="0"/>
          </a:p>
        </p:txBody>
      </p:sp>
    </p:spTree>
    <p:extLst>
      <p:ext uri="{BB962C8B-B14F-4D97-AF65-F5344CB8AC3E}">
        <p14:creationId xmlns:p14="http://schemas.microsoft.com/office/powerpoint/2010/main" val="1743590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Government Agencies (OGA’s)</a:t>
            </a:r>
            <a:endParaRPr lang="en-US" dirty="0"/>
          </a:p>
        </p:txBody>
      </p:sp>
      <p:sp>
        <p:nvSpPr>
          <p:cNvPr id="3" name="Content Placeholder 2"/>
          <p:cNvSpPr>
            <a:spLocks noGrp="1"/>
          </p:cNvSpPr>
          <p:nvPr>
            <p:ph idx="1"/>
          </p:nvPr>
        </p:nvSpPr>
        <p:spPr>
          <a:xfrm>
            <a:off x="152400" y="1600200"/>
            <a:ext cx="8991600" cy="4525963"/>
          </a:xfrm>
        </p:spPr>
        <p:txBody>
          <a:bodyPr/>
          <a:lstStyle/>
          <a:p>
            <a:r>
              <a:rPr lang="en-US" dirty="0" smtClean="0"/>
              <a:t>Many different agencies work with Geospatial Data</a:t>
            </a:r>
          </a:p>
          <a:p>
            <a:r>
              <a:rPr lang="en-US" dirty="0" smtClean="0"/>
              <a:t>Geospatial Data Act (GDA) recently enacted</a:t>
            </a:r>
          </a:p>
          <a:p>
            <a:r>
              <a:rPr lang="en-US" dirty="0" smtClean="0"/>
              <a:t>Codifies all geospatial activities by the United States Government (USG)</a:t>
            </a:r>
          </a:p>
          <a:p>
            <a:r>
              <a:rPr lang="en-US" dirty="0" smtClean="0"/>
              <a:t>Seeks to ensure that all government data is collected in a consistent and accurate manner</a:t>
            </a:r>
          </a:p>
          <a:p>
            <a:r>
              <a:rPr lang="en-US" dirty="0" smtClean="0"/>
              <a:t>Data maintained at appropriate website (data.gov)</a:t>
            </a:r>
          </a:p>
          <a:p>
            <a:r>
              <a:rPr lang="en-US" dirty="0" smtClean="0"/>
              <a:t>Federal Geospatial Data Committee (FGDC) coordinates</a:t>
            </a:r>
          </a:p>
        </p:txBody>
      </p:sp>
    </p:spTree>
    <p:extLst>
      <p:ext uri="{BB962C8B-B14F-4D97-AF65-F5344CB8AC3E}">
        <p14:creationId xmlns:p14="http://schemas.microsoft.com/office/powerpoint/2010/main" val="4228831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Geospatial Data Committee (FGDC)</a:t>
            </a:r>
            <a:endParaRPr lang="en-US" dirty="0"/>
          </a:p>
        </p:txBody>
      </p:sp>
      <p:pic>
        <p:nvPicPr>
          <p:cNvPr id="4" name="Content Placeholder 3"/>
          <p:cNvPicPr>
            <a:picLocks noGrp="1" noChangeAspect="1"/>
          </p:cNvPicPr>
          <p:nvPr>
            <p:ph idx="1"/>
          </p:nvPr>
        </p:nvPicPr>
        <p:blipFill>
          <a:blip r:embed="rId3"/>
          <a:stretch>
            <a:fillRect/>
          </a:stretch>
        </p:blipFill>
        <p:spPr>
          <a:xfrm>
            <a:off x="1524000" y="1600199"/>
            <a:ext cx="5943600" cy="5208389"/>
          </a:xfrm>
          <a:prstGeom prst="rect">
            <a:avLst/>
          </a:prstGeom>
        </p:spPr>
      </p:pic>
    </p:spTree>
    <p:extLst>
      <p:ext uri="{BB962C8B-B14F-4D97-AF65-F5344CB8AC3E}">
        <p14:creationId xmlns:p14="http://schemas.microsoft.com/office/powerpoint/2010/main" val="2521708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Subcommittees of the FGDC</a:t>
            </a:r>
            <a:endParaRPr lang="en-US" dirty="0"/>
          </a:p>
        </p:txBody>
      </p:sp>
      <p:sp>
        <p:nvSpPr>
          <p:cNvPr id="3" name="Content Placeholder 2"/>
          <p:cNvSpPr>
            <a:spLocks noGrp="1"/>
          </p:cNvSpPr>
          <p:nvPr>
            <p:ph idx="1"/>
          </p:nvPr>
        </p:nvSpPr>
        <p:spPr>
          <a:xfrm>
            <a:off x="457200" y="1600200"/>
            <a:ext cx="3962400" cy="4525963"/>
          </a:xfrm>
        </p:spPr>
        <p:txBody>
          <a:bodyPr/>
          <a:lstStyle/>
          <a:p>
            <a:r>
              <a:rPr lang="en-US" sz="2400" dirty="0"/>
              <a:t>3D Nation Elevation 	</a:t>
            </a:r>
          </a:p>
          <a:p>
            <a:r>
              <a:rPr lang="en-US" sz="2400" dirty="0" smtClean="0"/>
              <a:t>Address</a:t>
            </a:r>
          </a:p>
          <a:p>
            <a:r>
              <a:rPr lang="en-US" sz="2400" dirty="0" smtClean="0"/>
              <a:t>Cadastral</a:t>
            </a:r>
          </a:p>
          <a:p>
            <a:r>
              <a:rPr lang="en-US" sz="2400" dirty="0" smtClean="0"/>
              <a:t>Cultural Resources</a:t>
            </a:r>
          </a:p>
          <a:p>
            <a:r>
              <a:rPr lang="en-US" sz="2400" b="1" dirty="0" smtClean="0"/>
              <a:t>Federal </a:t>
            </a:r>
            <a:r>
              <a:rPr lang="en-US" sz="2400" b="1" dirty="0"/>
              <a:t>Geodetic </a:t>
            </a:r>
            <a:r>
              <a:rPr lang="en-US" sz="2400" b="1" dirty="0" smtClean="0"/>
              <a:t>Control</a:t>
            </a:r>
            <a:endParaRPr lang="en-US" sz="2400" b="1" dirty="0"/>
          </a:p>
          <a:p>
            <a:r>
              <a:rPr lang="en-US" sz="2400" dirty="0"/>
              <a:t>Geologic </a:t>
            </a:r>
            <a:r>
              <a:rPr lang="en-US" sz="2400" dirty="0" smtClean="0"/>
              <a:t>Data</a:t>
            </a:r>
            <a:endParaRPr lang="en-US" sz="2400" dirty="0"/>
          </a:p>
          <a:p>
            <a:r>
              <a:rPr lang="en-US" sz="2400" dirty="0"/>
              <a:t>Homeland Infrastructure Foundation Level Data (HIFLD</a:t>
            </a:r>
            <a:r>
              <a:rPr lang="en-US" sz="2400" dirty="0" smtClean="0"/>
              <a:t>)</a:t>
            </a:r>
            <a:endParaRPr lang="en-US" sz="2400" dirty="0"/>
          </a:p>
        </p:txBody>
      </p:sp>
      <p:sp>
        <p:nvSpPr>
          <p:cNvPr id="8" name="Content Placeholder 2"/>
          <p:cNvSpPr txBox="1">
            <a:spLocks/>
          </p:cNvSpPr>
          <p:nvPr/>
        </p:nvSpPr>
        <p:spPr bwMode="auto">
          <a:xfrm>
            <a:off x="4648200" y="1600200"/>
            <a:ext cx="396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Marine and Coastal Spatial Data</a:t>
            </a:r>
          </a:p>
          <a:p>
            <a:r>
              <a:rPr lang="en-US" sz="2400" dirty="0" smtClean="0"/>
              <a:t>National Digital </a:t>
            </a:r>
            <a:r>
              <a:rPr lang="en-US" sz="2400" dirty="0" err="1" smtClean="0"/>
              <a:t>Orthoimagery</a:t>
            </a:r>
            <a:r>
              <a:rPr lang="en-US" sz="2400" dirty="0" smtClean="0"/>
              <a:t> Program</a:t>
            </a:r>
          </a:p>
          <a:p>
            <a:r>
              <a:rPr lang="en-US" sz="2400" dirty="0" smtClean="0"/>
              <a:t>Spatial Water Data</a:t>
            </a:r>
          </a:p>
          <a:p>
            <a:r>
              <a:rPr lang="en-US" sz="2400" dirty="0" smtClean="0"/>
              <a:t>Transportation</a:t>
            </a:r>
          </a:p>
          <a:p>
            <a:r>
              <a:rPr lang="en-US" sz="2400" dirty="0" smtClean="0"/>
              <a:t>Vegetation</a:t>
            </a:r>
          </a:p>
          <a:p>
            <a:r>
              <a:rPr lang="en-US" sz="2400" dirty="0" smtClean="0"/>
              <a:t>Wetlands</a:t>
            </a:r>
            <a:endParaRPr lang="en-US" sz="2400" dirty="0"/>
          </a:p>
        </p:txBody>
      </p:sp>
      <p:sp>
        <p:nvSpPr>
          <p:cNvPr id="9" name="TextBox 8"/>
          <p:cNvSpPr txBox="1"/>
          <p:nvPr/>
        </p:nvSpPr>
        <p:spPr>
          <a:xfrm>
            <a:off x="1634190" y="5562600"/>
            <a:ext cx="5570820" cy="646331"/>
          </a:xfrm>
          <a:prstGeom prst="rect">
            <a:avLst/>
          </a:prstGeom>
          <a:noFill/>
        </p:spPr>
        <p:txBody>
          <a:bodyPr wrap="none" rtlCol="0">
            <a:spAutoFit/>
          </a:bodyPr>
          <a:lstStyle/>
          <a:p>
            <a:r>
              <a:rPr lang="en-US" dirty="0" smtClean="0"/>
              <a:t>Note that many aspects of these subcommittees are </a:t>
            </a:r>
          </a:p>
          <a:p>
            <a:r>
              <a:rPr lang="en-US" dirty="0" smtClean="0"/>
              <a:t>in limbo until the final OMB Circular A-16 is released.</a:t>
            </a:r>
            <a:endParaRPr lang="en-US" dirty="0"/>
          </a:p>
        </p:txBody>
      </p:sp>
    </p:spTree>
    <p:extLst>
      <p:ext uri="{BB962C8B-B14F-4D97-AF65-F5344CB8AC3E}">
        <p14:creationId xmlns:p14="http://schemas.microsoft.com/office/powerpoint/2010/main" val="1151852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a:lstStyle/>
          <a:p>
            <a:r>
              <a:rPr lang="en-US" dirty="0" smtClean="0"/>
              <a:t>Federal Geodetic Control Subcommittee (FGCS)</a:t>
            </a:r>
            <a:endParaRPr lang="en-US" dirty="0"/>
          </a:p>
        </p:txBody>
      </p:sp>
      <p:sp>
        <p:nvSpPr>
          <p:cNvPr id="3" name="Content Placeholder 2"/>
          <p:cNvSpPr>
            <a:spLocks noGrp="1"/>
          </p:cNvSpPr>
          <p:nvPr>
            <p:ph idx="1"/>
          </p:nvPr>
        </p:nvSpPr>
        <p:spPr>
          <a:xfrm>
            <a:off x="457200" y="1874837"/>
            <a:ext cx="8229600" cy="4525963"/>
          </a:xfrm>
        </p:spPr>
        <p:txBody>
          <a:bodyPr/>
          <a:lstStyle/>
          <a:p>
            <a:r>
              <a:rPr lang="en-US" dirty="0"/>
              <a:t>Having a single reference system is necessary</a:t>
            </a:r>
          </a:p>
          <a:p>
            <a:r>
              <a:rPr lang="en-US" dirty="0"/>
              <a:t>NGS’s mission is to define, maintain and provide access to the National Spatial </a:t>
            </a:r>
            <a:r>
              <a:rPr lang="en-US" dirty="0" smtClean="0"/>
              <a:t>Reference </a:t>
            </a:r>
            <a:r>
              <a:rPr lang="en-US" dirty="0"/>
              <a:t>System (NSRS)</a:t>
            </a:r>
          </a:p>
          <a:p>
            <a:r>
              <a:rPr lang="en-US" dirty="0"/>
              <a:t>Role of NGS has been to lead the Federal Geodetic Control Subcommittee (FGCS) inside the FGDC</a:t>
            </a:r>
          </a:p>
          <a:p>
            <a:endParaRPr lang="en-US" dirty="0"/>
          </a:p>
        </p:txBody>
      </p:sp>
    </p:spTree>
    <p:extLst>
      <p:ext uri="{BB962C8B-B14F-4D97-AF65-F5344CB8AC3E}">
        <p14:creationId xmlns:p14="http://schemas.microsoft.com/office/powerpoint/2010/main" val="4211718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FGCS Membership</a:t>
            </a:r>
            <a:endParaRPr lang="en-US" dirty="0"/>
          </a:p>
        </p:txBody>
      </p:sp>
      <p:sp>
        <p:nvSpPr>
          <p:cNvPr id="3" name="Content Placeholder 2"/>
          <p:cNvSpPr>
            <a:spLocks noGrp="1"/>
          </p:cNvSpPr>
          <p:nvPr>
            <p:ph idx="1"/>
          </p:nvPr>
        </p:nvSpPr>
        <p:spPr>
          <a:xfrm>
            <a:off x="152400" y="1295401"/>
            <a:ext cx="4648200" cy="4525963"/>
          </a:xfrm>
        </p:spPr>
        <p:txBody>
          <a:bodyPr/>
          <a:lstStyle/>
          <a:p>
            <a:r>
              <a:rPr lang="en-US" sz="1800" dirty="0"/>
              <a:t>DEPARTMENT OF </a:t>
            </a:r>
            <a:r>
              <a:rPr lang="en-US" sz="1800" dirty="0" smtClean="0"/>
              <a:t>AGRICULTURE</a:t>
            </a:r>
          </a:p>
          <a:p>
            <a:pPr marL="685800" lvl="2"/>
            <a:r>
              <a:rPr lang="en-US" sz="1400" dirty="0" smtClean="0"/>
              <a:t>USFS –US Forestry Service</a:t>
            </a:r>
          </a:p>
          <a:p>
            <a:pPr marL="685800" lvl="2"/>
            <a:r>
              <a:rPr lang="en-US" sz="1400" dirty="0" smtClean="0"/>
              <a:t>FSA – Farm Service Agency</a:t>
            </a:r>
          </a:p>
          <a:p>
            <a:r>
              <a:rPr lang="en-US" sz="1800" dirty="0" smtClean="0"/>
              <a:t>DEPARTMENT OF COMMERCE</a:t>
            </a:r>
          </a:p>
          <a:p>
            <a:pPr marL="742950" lvl="2" indent="-285750"/>
            <a:r>
              <a:rPr lang="en-US" sz="1400" dirty="0" smtClean="0"/>
              <a:t>Census </a:t>
            </a:r>
            <a:r>
              <a:rPr lang="en-US" sz="1400" dirty="0"/>
              <a:t>	</a:t>
            </a:r>
          </a:p>
          <a:p>
            <a:pPr lvl="1"/>
            <a:r>
              <a:rPr lang="en-US" sz="1400" dirty="0" smtClean="0"/>
              <a:t>NIST – National Institute of </a:t>
            </a:r>
            <a:r>
              <a:rPr lang="en-US" sz="1400" dirty="0" smtClean="0"/>
              <a:t>Standards &amp; Technology</a:t>
            </a:r>
            <a:endParaRPr lang="en-US" sz="1400" dirty="0" smtClean="0"/>
          </a:p>
          <a:p>
            <a:pPr lvl="1"/>
            <a:r>
              <a:rPr lang="en-US" sz="1400" dirty="0" smtClean="0"/>
              <a:t>NOAA – National Oceanic and Atmospheric Administration</a:t>
            </a:r>
            <a:endParaRPr lang="en-US" sz="1400" dirty="0"/>
          </a:p>
          <a:p>
            <a:r>
              <a:rPr lang="en-US" sz="1800" dirty="0" smtClean="0"/>
              <a:t>DEPARTMENT </a:t>
            </a:r>
            <a:r>
              <a:rPr lang="en-US" sz="1800" dirty="0"/>
              <a:t>OF HOMELAND SECURITY</a:t>
            </a:r>
          </a:p>
          <a:p>
            <a:pPr marL="685800" lvl="2"/>
            <a:r>
              <a:rPr lang="en-US" sz="1400" dirty="0" smtClean="0"/>
              <a:t>USCG – US Coast Guard</a:t>
            </a:r>
            <a:endParaRPr lang="en-US" sz="1400" dirty="0"/>
          </a:p>
          <a:p>
            <a:pPr marL="685800" lvl="2"/>
            <a:r>
              <a:rPr lang="en-US" sz="1400" dirty="0" smtClean="0"/>
              <a:t>FEMA – Federal Emergency Management Agency</a:t>
            </a:r>
            <a:endParaRPr lang="en-US" sz="1400" dirty="0"/>
          </a:p>
          <a:p>
            <a:r>
              <a:rPr lang="en-US" sz="1800" dirty="0"/>
              <a:t>DEPARTMENT OF DEFENSE</a:t>
            </a:r>
          </a:p>
          <a:p>
            <a:pPr marL="685800" lvl="2"/>
            <a:r>
              <a:rPr lang="en-US" sz="1400" dirty="0" smtClean="0"/>
              <a:t>NGA – National Geospatial-Intelligence Agency</a:t>
            </a:r>
            <a:endParaRPr lang="en-US" sz="1400" dirty="0"/>
          </a:p>
          <a:p>
            <a:pPr marL="685800" lvl="2"/>
            <a:r>
              <a:rPr lang="en-US" sz="1400" dirty="0" smtClean="0"/>
              <a:t>USACE – US Army Corps of Engineers</a:t>
            </a:r>
          </a:p>
          <a:p>
            <a:pPr marL="685800" lvl="2"/>
            <a:r>
              <a:rPr lang="en-US" sz="1400" dirty="0" smtClean="0"/>
              <a:t>USNO – US Naval Observatory</a:t>
            </a:r>
            <a:endParaRPr lang="en-US" sz="1400" dirty="0"/>
          </a:p>
          <a:p>
            <a:r>
              <a:rPr lang="en-US" sz="1800" dirty="0"/>
              <a:t>DEPARTMENT OF THE INTERIOR</a:t>
            </a:r>
          </a:p>
          <a:p>
            <a:pPr lvl="1"/>
            <a:r>
              <a:rPr lang="en-US" sz="1400" dirty="0" smtClean="0"/>
              <a:t>BIA – Bureau of Indian Affairs</a:t>
            </a:r>
          </a:p>
          <a:p>
            <a:pPr lvl="1"/>
            <a:r>
              <a:rPr lang="en-US" sz="1400" dirty="0"/>
              <a:t>BOEM – Bureau of </a:t>
            </a:r>
            <a:r>
              <a:rPr lang="en-US" sz="1400" dirty="0" smtClean="0"/>
              <a:t>Ocean </a:t>
            </a:r>
            <a:r>
              <a:rPr lang="en-US" sz="1400" dirty="0"/>
              <a:t>Energy </a:t>
            </a:r>
            <a:r>
              <a:rPr lang="en-US" sz="1400" dirty="0" smtClean="0"/>
              <a:t>Management</a:t>
            </a:r>
            <a:endParaRPr lang="en-US" sz="1400" dirty="0"/>
          </a:p>
        </p:txBody>
      </p:sp>
      <p:sp>
        <p:nvSpPr>
          <p:cNvPr id="4" name="Content Placeholder 2"/>
          <p:cNvSpPr txBox="1">
            <a:spLocks/>
          </p:cNvSpPr>
          <p:nvPr/>
        </p:nvSpPr>
        <p:spPr bwMode="auto">
          <a:xfrm>
            <a:off x="4434840" y="1295400"/>
            <a:ext cx="455676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400" dirty="0" smtClean="0"/>
              <a:t>OSMRE – Office of Surface Mining and Reclamation Enforcement</a:t>
            </a:r>
          </a:p>
          <a:p>
            <a:pPr lvl="1"/>
            <a:r>
              <a:rPr lang="en-US" sz="1400" dirty="0" smtClean="0"/>
              <a:t>USBR – US Bureau of Reclamation</a:t>
            </a:r>
          </a:p>
          <a:p>
            <a:pPr lvl="1"/>
            <a:r>
              <a:rPr lang="en-US" sz="1400" dirty="0" smtClean="0"/>
              <a:t>USGS – US Geological Survey</a:t>
            </a:r>
          </a:p>
          <a:p>
            <a:pPr lvl="1"/>
            <a:r>
              <a:rPr lang="en-US" sz="1400" dirty="0" smtClean="0"/>
              <a:t>NPS – National </a:t>
            </a:r>
            <a:r>
              <a:rPr lang="en-US" sz="1400" dirty="0" smtClean="0"/>
              <a:t>Park </a:t>
            </a:r>
            <a:r>
              <a:rPr lang="en-US" sz="1400" dirty="0" smtClean="0"/>
              <a:t>Service</a:t>
            </a:r>
          </a:p>
          <a:p>
            <a:pPr lvl="1"/>
            <a:r>
              <a:rPr lang="en-US" sz="1400" dirty="0" smtClean="0"/>
              <a:t>BLM – Bureau of Land </a:t>
            </a:r>
            <a:r>
              <a:rPr lang="en-US" sz="1400" dirty="0" smtClean="0"/>
              <a:t>Management</a:t>
            </a:r>
            <a:endParaRPr lang="en-US" sz="1400" dirty="0" smtClean="0"/>
          </a:p>
          <a:p>
            <a:pPr lvl="1"/>
            <a:r>
              <a:rPr lang="en-US" sz="1400" dirty="0" smtClean="0"/>
              <a:t>FWS – Fish and Wildlife Service</a:t>
            </a:r>
          </a:p>
          <a:p>
            <a:r>
              <a:rPr lang="en-US" sz="1800" dirty="0" smtClean="0"/>
              <a:t>DEPARTMENT OF STATE</a:t>
            </a:r>
          </a:p>
          <a:p>
            <a:pPr lvl="1"/>
            <a:r>
              <a:rPr lang="en-US" sz="1400" dirty="0" smtClean="0"/>
              <a:t>IBC – International Boundary Commission</a:t>
            </a:r>
          </a:p>
          <a:p>
            <a:pPr lvl="1"/>
            <a:r>
              <a:rPr lang="en-US" sz="1400" dirty="0" smtClean="0"/>
              <a:t>IBWC – International Boundary and Water Commission</a:t>
            </a:r>
          </a:p>
          <a:p>
            <a:r>
              <a:rPr lang="en-US" sz="1800" dirty="0" smtClean="0"/>
              <a:t>DEPARTMENT OF TRANSPORTATION</a:t>
            </a:r>
          </a:p>
          <a:p>
            <a:pPr lvl="1"/>
            <a:r>
              <a:rPr lang="en-US" sz="1400" dirty="0" smtClean="0"/>
              <a:t>DOT – Department of Transportation</a:t>
            </a:r>
          </a:p>
          <a:p>
            <a:pPr lvl="1"/>
            <a:r>
              <a:rPr lang="en-US" sz="1400" dirty="0" smtClean="0"/>
              <a:t>FAA – Federal Aviation Administration</a:t>
            </a:r>
          </a:p>
          <a:p>
            <a:r>
              <a:rPr lang="en-US" sz="1800" dirty="0" smtClean="0"/>
              <a:t>INDEPENDENT AGENCIES</a:t>
            </a:r>
          </a:p>
          <a:p>
            <a:pPr lvl="1"/>
            <a:r>
              <a:rPr lang="en-US" sz="1400" dirty="0" smtClean="0"/>
              <a:t>NASA – National Aeronautics and Space Administration</a:t>
            </a:r>
          </a:p>
          <a:p>
            <a:pPr lvl="1"/>
            <a:r>
              <a:rPr lang="en-US" sz="1400" dirty="0" smtClean="0"/>
              <a:t>EPA – Environmental Protection Agency</a:t>
            </a:r>
          </a:p>
          <a:p>
            <a:pPr lvl="1"/>
            <a:r>
              <a:rPr lang="en-US" sz="1400" dirty="0" smtClean="0"/>
              <a:t>TVA – Tennessee Valley Authority</a:t>
            </a:r>
          </a:p>
          <a:p>
            <a:pPr lvl="1"/>
            <a:r>
              <a:rPr lang="en-US" sz="1400" dirty="0" smtClean="0"/>
              <a:t>FCC – Federal Communications Commission</a:t>
            </a:r>
            <a:endParaRPr lang="en-US" sz="1400" dirty="0"/>
          </a:p>
        </p:txBody>
      </p:sp>
    </p:spTree>
    <p:extLst>
      <p:ext uri="{BB962C8B-B14F-4D97-AF65-F5344CB8AC3E}">
        <p14:creationId xmlns:p14="http://schemas.microsoft.com/office/powerpoint/2010/main" val="3156739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err="1" smtClean="0"/>
              <a:t>InterGovernmental</a:t>
            </a:r>
            <a:r>
              <a:rPr lang="en-US" dirty="0" smtClean="0"/>
              <a:t> Organizations (IGO’s)</a:t>
            </a:r>
            <a:endParaRPr lang="en-US" dirty="0"/>
          </a:p>
        </p:txBody>
      </p:sp>
      <p:sp>
        <p:nvSpPr>
          <p:cNvPr id="3" name="Text Placeholder 2"/>
          <p:cNvSpPr>
            <a:spLocks noGrp="1"/>
          </p:cNvSpPr>
          <p:nvPr>
            <p:ph idx="1"/>
          </p:nvPr>
        </p:nvSpPr>
        <p:spPr>
          <a:xfrm>
            <a:off x="457200" y="1371600"/>
            <a:ext cx="8229600" cy="3535363"/>
          </a:xfrm>
        </p:spPr>
        <p:txBody>
          <a:bodyPr/>
          <a:lstStyle/>
          <a:p>
            <a:r>
              <a:rPr lang="en-US" dirty="0" smtClean="0"/>
              <a:t>Includes:</a:t>
            </a:r>
          </a:p>
          <a:p>
            <a:pPr lvl="1"/>
            <a:r>
              <a:rPr lang="en-US" dirty="0" smtClean="0"/>
              <a:t>Pan-American Institute on Geography and History (PAIGH) </a:t>
            </a:r>
          </a:p>
          <a:p>
            <a:pPr lvl="1"/>
            <a:r>
              <a:rPr lang="en-US" dirty="0" smtClean="0"/>
              <a:t>Organization of American States (OAS)</a:t>
            </a:r>
          </a:p>
          <a:p>
            <a:pPr lvl="1"/>
            <a:r>
              <a:rPr lang="en-US" dirty="0"/>
              <a:t>Group on Earth </a:t>
            </a:r>
            <a:r>
              <a:rPr lang="en-US" dirty="0" smtClean="0"/>
              <a:t>Observations (GEO)</a:t>
            </a:r>
          </a:p>
          <a:p>
            <a:r>
              <a:rPr lang="en-US" dirty="0" smtClean="0"/>
              <a:t>However, this primarily means the United Nations (UN) and subsidiary units of that</a:t>
            </a:r>
            <a:endParaRPr lang="en-US" dirty="0"/>
          </a:p>
          <a:p>
            <a:pPr lvl="1"/>
            <a:r>
              <a:rPr lang="en-US" dirty="0" smtClean="0"/>
              <a:t>Participation means you represent the U.S.</a:t>
            </a:r>
          </a:p>
          <a:p>
            <a:pPr lvl="1"/>
            <a:r>
              <a:rPr lang="en-US" dirty="0" smtClean="0"/>
              <a:t>Usually requires accreditation by State Dept.</a:t>
            </a:r>
          </a:p>
          <a:p>
            <a:r>
              <a:rPr lang="en-US" dirty="0" smtClean="0"/>
              <a:t>IGO’s are involved in international governance</a:t>
            </a:r>
            <a:endParaRPr lang="en-US" dirty="0"/>
          </a:p>
        </p:txBody>
      </p:sp>
    </p:spTree>
    <p:extLst>
      <p:ext uri="{BB962C8B-B14F-4D97-AF65-F5344CB8AC3E}">
        <p14:creationId xmlns:p14="http://schemas.microsoft.com/office/powerpoint/2010/main" val="1665653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578</TotalTime>
  <Words>2897</Words>
  <Application>Microsoft Office PowerPoint</Application>
  <PresentationFormat>On-screen Show (4:3)</PresentationFormat>
  <Paragraphs>540</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Franklin Gothic Book</vt:lpstr>
      <vt:lpstr>Times New Roman</vt:lpstr>
      <vt:lpstr>Trebuchet MS</vt:lpstr>
      <vt:lpstr>Custom Design</vt:lpstr>
      <vt:lpstr>Office Theme</vt:lpstr>
      <vt:lpstr>Organizational Alphabet Soup:  IGOs, NGOs &amp; OGAs</vt:lpstr>
      <vt:lpstr>PowerPoint Presentation</vt:lpstr>
      <vt:lpstr>Intent</vt:lpstr>
      <vt:lpstr>Other Government Agencies (OGA’s)</vt:lpstr>
      <vt:lpstr>Federal Geospatial Data Committee (FGDC)</vt:lpstr>
      <vt:lpstr>Active Subcommittees of the FGDC</vt:lpstr>
      <vt:lpstr>Federal Geodetic Control Subcommittee (FGCS)</vt:lpstr>
      <vt:lpstr>FGCS Membership</vt:lpstr>
      <vt:lpstr>InterGovernmental Organizations (IGO’s)</vt:lpstr>
      <vt:lpstr>Definitions</vt:lpstr>
      <vt:lpstr>What does UN-GGIM do as an IGO?</vt:lpstr>
      <vt:lpstr>United Nations Committee of Experts on Global Geospatial  Information Management (UN-GGIM) Structure</vt:lpstr>
      <vt:lpstr>UN-GGIM Structure</vt:lpstr>
      <vt:lpstr>What is the UN Global Geodetic Reference Frame?</vt:lpstr>
      <vt:lpstr>GGRF road map key issue categories</vt:lpstr>
      <vt:lpstr>Non-Governmental Organizations (NGO’s)</vt:lpstr>
      <vt:lpstr>PowerPoint Presentation</vt:lpstr>
      <vt:lpstr>PowerPoint Presentation</vt:lpstr>
      <vt:lpstr>Proposed NOAA Foundation CORS Network =&gt; IGS Stations Collocated + Density + Plate Rotation + Additional</vt:lpstr>
      <vt:lpstr>PowerPoint Presentation</vt:lpstr>
      <vt:lpstr>International Federation of Surveyors (FIG)</vt:lpstr>
      <vt:lpstr>Standards NGO’s</vt:lpstr>
      <vt:lpstr>Summary of NGS Activities</vt:lpstr>
      <vt:lpstr>Final Thoughts</vt:lpstr>
      <vt:lpstr>PowerPoint Presentation</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Galen.Scott</dc:creator>
  <cp:lastModifiedBy>Brian Shaw</cp:lastModifiedBy>
  <cp:revision>48</cp:revision>
  <cp:lastPrinted>2020-01-16T17:53:49Z</cp:lastPrinted>
  <dcterms:created xsi:type="dcterms:W3CDTF">2009-10-22T15:32:12Z</dcterms:created>
  <dcterms:modified xsi:type="dcterms:W3CDTF">2020-01-16T20:46:25Z</dcterms:modified>
</cp:coreProperties>
</file>