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notesSlides/notesSlide24.xml" ContentType="application/vnd.openxmlformats-officedocument.presentationml.notesSlide+xml"/>
  <Override PartName="/ppt/tags/tag23.xml" ContentType="application/vnd.openxmlformats-officedocument.presentationml.tags+xml"/>
  <Override PartName="/ppt/notesSlides/notesSlide25.xml" ContentType="application/vnd.openxmlformats-officedocument.presentationml.notesSlide+xml"/>
  <Override PartName="/ppt/tags/tag24.xml" ContentType="application/vnd.openxmlformats-officedocument.presentationml.tags+xml"/>
  <Override PartName="/ppt/notesSlides/notesSlide26.xml" ContentType="application/vnd.openxmlformats-officedocument.presentationml.notesSlide+xml"/>
  <Override PartName="/ppt/tags/tag25.xml" ContentType="application/vnd.openxmlformats-officedocument.presentationml.tags+xml"/>
  <Override PartName="/ppt/notesSlides/notesSlide27.xml" ContentType="application/vnd.openxmlformats-officedocument.presentationml.notesSlide+xml"/>
  <Override PartName="/ppt/tags/tag26.xml" ContentType="application/vnd.openxmlformats-officedocument.presentationml.tags+xml"/>
  <Override PartName="/ppt/notesSlides/notesSlide28.xml" ContentType="application/vnd.openxmlformats-officedocument.presentationml.notesSlide+xml"/>
  <Override PartName="/ppt/tags/tag27.xml" ContentType="application/vnd.openxmlformats-officedocument.presentationml.tags+xml"/>
  <Override PartName="/ppt/notesSlides/notesSlide29.xml" ContentType="application/vnd.openxmlformats-officedocument.presentationml.notesSlide+xml"/>
  <Override PartName="/ppt/tags/tag28.xml" ContentType="application/vnd.openxmlformats-officedocument.presentationml.tags+xml"/>
  <Override PartName="/ppt/notesSlides/notesSlide30.xml" ContentType="application/vnd.openxmlformats-officedocument.presentationml.notesSlide+xml"/>
  <Override PartName="/ppt/tags/tag29.xml" ContentType="application/vnd.openxmlformats-officedocument.presentationml.tags+xml"/>
  <Override PartName="/ppt/notesSlides/notesSlide31.xml" ContentType="application/vnd.openxmlformats-officedocument.presentationml.notesSlide+xml"/>
  <Override PartName="/ppt/tags/tag30.xml" ContentType="application/vnd.openxmlformats-officedocument.presentationml.tags+xml"/>
  <Override PartName="/ppt/notesSlides/notesSlide32.xml" ContentType="application/vnd.openxmlformats-officedocument.presentationml.notesSlide+xml"/>
  <Override PartName="/ppt/tags/tag31.xml" ContentType="application/vnd.openxmlformats-officedocument.presentationml.tags+xml"/>
  <Override PartName="/ppt/notesSlides/notesSlide33.xml" ContentType="application/vnd.openxmlformats-officedocument.presentationml.notesSlide+xml"/>
  <Override PartName="/ppt/tags/tag32.xml" ContentType="application/vnd.openxmlformats-officedocument.presentationml.tags+xml"/>
  <Override PartName="/ppt/notesSlides/notesSlide34.xml" ContentType="application/vnd.openxmlformats-officedocument.presentationml.notesSlide+xml"/>
  <Override PartName="/ppt/tags/tag33.xml" ContentType="application/vnd.openxmlformats-officedocument.presentationml.tags+xml"/>
  <Override PartName="/ppt/notesSlides/notesSlide35.xml" ContentType="application/vnd.openxmlformats-officedocument.presentationml.notesSlide+xml"/>
  <Override PartName="/ppt/tags/tag34.xml" ContentType="application/vnd.openxmlformats-officedocument.presentationml.tags+xml"/>
  <Override PartName="/ppt/notesSlides/notesSlide36.xml" ContentType="application/vnd.openxmlformats-officedocument.presentationml.notesSlide+xml"/>
  <Override PartName="/ppt/tags/tag35.xml" ContentType="application/vnd.openxmlformats-officedocument.presentationml.tags+xml"/>
  <Override PartName="/ppt/notesSlides/notesSlide37.xml" ContentType="application/vnd.openxmlformats-officedocument.presentationml.notesSlide+xml"/>
  <Override PartName="/ppt/tags/tag36.xml" ContentType="application/vnd.openxmlformats-officedocument.presentationml.tags+xml"/>
  <Override PartName="/ppt/notesSlides/notesSlide38.xml" ContentType="application/vnd.openxmlformats-officedocument.presentationml.notesSlide+xml"/>
  <Override PartName="/ppt/tags/tag37.xml" ContentType="application/vnd.openxmlformats-officedocument.presentationml.tags+xml"/>
  <Override PartName="/ppt/notesSlides/notesSlide39.xml" ContentType="application/vnd.openxmlformats-officedocument.presentationml.notesSlide+xml"/>
  <Override PartName="/ppt/tags/tag38.xml" ContentType="application/vnd.openxmlformats-officedocument.presentationml.tags+xml"/>
  <Override PartName="/ppt/notesSlides/notesSlide40.xml" ContentType="application/vnd.openxmlformats-officedocument.presentationml.notesSlide+xml"/>
  <Override PartName="/ppt/tags/tag39.xml" ContentType="application/vnd.openxmlformats-officedocument.presentationml.tags+xml"/>
  <Override PartName="/ppt/notesSlides/notesSlide41.xml" ContentType="application/vnd.openxmlformats-officedocument.presentationml.notesSlide+xml"/>
  <Override PartName="/ppt/tags/tag40.xml" ContentType="application/vnd.openxmlformats-officedocument.presentationml.tags+xml"/>
  <Override PartName="/ppt/notesSlides/notesSlide42.xml" ContentType="application/vnd.openxmlformats-officedocument.presentationml.notesSlide+xml"/>
  <Override PartName="/ppt/tags/tag41.xml" ContentType="application/vnd.openxmlformats-officedocument.presentationml.tags+xml"/>
  <Override PartName="/ppt/notesSlides/notesSlide43.xml" ContentType="application/vnd.openxmlformats-officedocument.presentationml.notesSlide+xml"/>
  <Override PartName="/ppt/tags/tag42.xml" ContentType="application/vnd.openxmlformats-officedocument.presentationml.tags+xml"/>
  <Override PartName="/ppt/notesSlides/notesSlide44.xml" ContentType="application/vnd.openxmlformats-officedocument.presentationml.notesSlide+xml"/>
  <Override PartName="/ppt/tags/tag43.xml" ContentType="application/vnd.openxmlformats-officedocument.presentationml.tags+xml"/>
  <Override PartName="/ppt/notesSlides/notesSlide45.xml" ContentType="application/vnd.openxmlformats-officedocument.presentationml.notesSlide+xml"/>
  <Override PartName="/ppt/tags/tag44.xml" ContentType="application/vnd.openxmlformats-officedocument.presentationml.tags+xml"/>
  <Override PartName="/ppt/notesSlides/notesSlide46.xml" ContentType="application/vnd.openxmlformats-officedocument.presentationml.notesSlide+xml"/>
  <Override PartName="/ppt/tags/tag45.xml" ContentType="application/vnd.openxmlformats-officedocument.presentationml.tags+xml"/>
  <Override PartName="/ppt/notesSlides/notesSlide47.xml" ContentType="application/vnd.openxmlformats-officedocument.presentationml.notesSlide+xml"/>
  <Override PartName="/ppt/tags/tag46.xml" ContentType="application/vnd.openxmlformats-officedocument.presentationml.tags+xml"/>
  <Override PartName="/ppt/notesSlides/notesSlide48.xml" ContentType="application/vnd.openxmlformats-officedocument.presentationml.notesSlide+xml"/>
  <Override PartName="/ppt/tags/tag47.xml" ContentType="application/vnd.openxmlformats-officedocument.presentationml.tags+xml"/>
  <Override PartName="/ppt/notesSlides/notesSlide49.xml" ContentType="application/vnd.openxmlformats-officedocument.presentationml.notesSlide+xml"/>
  <Override PartName="/ppt/tags/tag48.xml" ContentType="application/vnd.openxmlformats-officedocument.presentationml.tags+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9144000" cy="5143500" type="screen16x9"/>
  <p:notesSz cx="6858000" cy="9144000"/>
  <p:embeddedFontLst>
    <p:embeddedFont>
      <p:font typeface="Arial Narrow" panose="020B0606020202030204" pitchFamily="34" charset="0"/>
      <p:regular r:id="rId53"/>
      <p:bold r:id="rId54"/>
      <p:italic r:id="rId55"/>
      <p:boldItalic r:id="rId56"/>
    </p:embeddedFont>
    <p:embeddedFont>
      <p:font typeface="Calibri" panose="020F0502020204030204" pitchFamily="34" charset="0"/>
      <p:regular r:id="rId57"/>
      <p:bold r:id="rId58"/>
      <p:italic r:id="rId59"/>
      <p:boldItalic r:id="rId60"/>
    </p:embeddedFont>
  </p:embeddedFontLst>
  <p:custDataLst>
    <p:tags r:id="rId6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2" roundtripDataSignature="AMtx7mgj9z5WY/nWb5UJ5uhK9EX784rfC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44" y="132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2.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61"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3db8d5fee7_0_56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g13db8d5fee7_0_5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3db8d5fee7_0_57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g13db8d5fee7_0_5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3db8d5fee7_0_57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g13db8d5fee7_0_5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3db8d5fee7_0_5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3db8d5fee7_0_58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13db8d5fee7_0_5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3db8d5fee7_0_5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g13db8d5fee7_0_5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13db8d5fee7_0_5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3db8d5fee7_0_5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13db8d5fee7_0_5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g13db8d5fee7_0_5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3db8d5fee7_0_6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2" name="Google Shape;172;g13db8d5fee7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3db8d5fee7_0_6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7" name="Google Shape;177;g13db8d5fee7_0_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3db8d5fee7_0_6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2" name="Google Shape;182;g13db8d5fee7_0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3db8d5fee7_0_6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7" name="Google Shape;187;g13db8d5fee7_0_6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3db8d5fee7_0_6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2" name="Google Shape;192;g13db8d5fee7_0_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3db8d5fee7_0_7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8" name="Google Shape;198;g13db8d5fee7_0_7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3db8d5fee7_0_7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4" name="Google Shape;204;g13db8d5fee7_0_7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3db8d5fee7_0_7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1" name="Google Shape;211;g13db8d5fee7_0_7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3db8d5fee7_0_7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6" name="Google Shape;216;g13db8d5fee7_0_7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3db8d5fee7_0_7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1" name="Google Shape;221;g13db8d5fee7_0_7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3db8d5fee7_0_7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7" name="Google Shape;227;g13db8d5fee7_0_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3db8d5fee7_0_7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2" name="Google Shape;232;g13db8d5fee7_0_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3db8d5fee7_0_7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9" name="Google Shape;249;g13db8d5fee7_0_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3db8d5fee7_0_7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5" name="Google Shape;255;g13db8d5fee7_0_7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3db8d5fee7_0_7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1" name="Google Shape;261;g13db8d5fee7_0_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3db8d5fee7_0_7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7" name="Google Shape;267;g13db8d5fee7_0_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3db8d5fee7_0_7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3" name="Google Shape;273;g13db8d5fee7_0_7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3db8d5fee7_0_7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9" name="Google Shape;279;g13db8d5fee7_0_7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3db8d5fee7_0_8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7" name="Google Shape;287;g13db8d5fee7_0_8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g13db8d5fee7_0_8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34</a:t>
            </a:fld>
            <a:endParaRPr>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3db8d5fee7_0_8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3" name="Google Shape;293;g13db8d5fee7_0_8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g13db8d5fee7_0_8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35</a:t>
            </a:fld>
            <a:endParaRPr>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3db8d5fee7_0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0" name="Google Shape;300;g13db8d5fee7_0_8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1" name="Google Shape;301;g13db8d5fee7_0_8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36</a:t>
            </a:fld>
            <a:endParaRPr>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3db8d5fee7_0_8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7" name="Google Shape;307;g13db8d5fee7_0_8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g13db8d5fee7_0_8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37</a:t>
            </a:fld>
            <a:endParaRPr>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13db8d5fee7_0_8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5" name="Google Shape;315;g13db8d5fee7_0_8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g13db8d5fee7_0_8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38</a:t>
            </a:fld>
            <a:endParaRPr>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3db8d5fee7_0_8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3" name="Google Shape;323;g13db8d5fee7_0_8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 name="Google Shape;324;g13db8d5fee7_0_8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39</a:t>
            </a:fld>
            <a:endParaRPr>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 name="Google Shape;9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3db8d5fee7_0_8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9" name="Google Shape;329;g13db8d5fee7_0_8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0" name="Google Shape;330;g13db8d5fee7_0_8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40</a:t>
            </a:fld>
            <a:endParaRPr>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3db8d5fee7_0_8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7" name="Google Shape;337;g13db8d5fee7_0_8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g13db8d5fee7_0_8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41</a:t>
            </a:fld>
            <a:endParaRPr>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3db8d5fee7_0_8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5" name="Google Shape;345;g13db8d5fee7_0_8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g13db8d5fee7_0_8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42</a:t>
            </a:fld>
            <a:endParaRPr>
              <a:solidFill>
                <a:srgbClr val="000000"/>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3db8d5fee7_0_8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3" name="Google Shape;353;g13db8d5fee7_0_8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g13db8d5fee7_0_89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43</a:t>
            </a:fld>
            <a:endParaRPr>
              <a:solidFill>
                <a:srgbClr val="000000"/>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3db8d5fee7_0_8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2" name="Google Shape;362;g13db8d5fee7_0_8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3" name="Google Shape;363;g13db8d5fee7_0_8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44</a:t>
            </a:fld>
            <a:endParaRPr>
              <a:solidFill>
                <a:srgbClr val="000000"/>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3db8d5fee7_0_9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1" name="Google Shape;371;g13db8d5fee7_0_9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2" name="Google Shape;372;g13db8d5fee7_0_9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45</a:t>
            </a:fld>
            <a:endParaRPr>
              <a:solidFill>
                <a:srgbClr val="000000"/>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13db8d5fee7_0_9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0" name="Google Shape;380;g13db8d5fee7_0_9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g13db8d5fee7_0_9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46</a:t>
            </a:fld>
            <a:endParaRPr>
              <a:solidFill>
                <a:srgbClr val="000000"/>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3db8d5fee7_0_9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9" name="Google Shape;389;g13db8d5fee7_0_9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0" name="Google Shape;390;g13db8d5fee7_0_9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47</a:t>
            </a:fld>
            <a:endParaRPr>
              <a:solidFill>
                <a:srgbClr val="000000"/>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3db8d5fee7_0_9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97" name="Google Shape;397;g13db8d5fee7_0_9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8" name="Google Shape;398;g13db8d5fee7_0_9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48</a:t>
            </a:fld>
            <a:endParaRPr>
              <a:solidFill>
                <a:srgbClr val="000000"/>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13db8d5fee7_0_9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5" name="Google Shape;405;g13db8d5fee7_0_9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6" name="Google Shape;406;g13db8d5fee7_0_9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49</a:t>
            </a:fld>
            <a:endParaRPr>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13db8d5fee7_0_9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13" name="Google Shape;413;g13db8d5fee7_0_9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4" name="Google Shape;414;g13db8d5fee7_0_9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50</a:t>
            </a:fld>
            <a:endParaRPr>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db8d5fee7_0_54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g13db8d5fee7_0_5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3db8d5fee7_0_5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13db8d5fee7_0_5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g13db8d5fee7_0_5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3db8d5fee7_0_56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g13db8d5fee7_0_5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4" name="Google Shape;14;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4"/>
        <p:cNvGrpSpPr/>
        <p:nvPr/>
      </p:nvGrpSpPr>
      <p:grpSpPr>
        <a:xfrm>
          <a:off x="0" y="0"/>
          <a:ext cx="0" cy="0"/>
          <a:chOff x="0" y="0"/>
          <a:chExt cx="0" cy="0"/>
        </a:xfrm>
      </p:grpSpPr>
      <p:sp>
        <p:nvSpPr>
          <p:cNvPr id="75" name="Google Shape;75;g13db8d5fee7_0_67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 name="Google Shape;76;g13db8d5fee7_0_67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7" name="Google Shape;77;g13db8d5fee7_0_67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8" name="Google Shape;78;g13db8d5fee7_0_67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9" name="Google Shape;79;g13db8d5fee7_0_67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9"/>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0" name="Google Shape;20;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1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0"/>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6" name="Google Shape;26;p10"/>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7" name="Google Shape;27;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sp>
        <p:nvSpPr>
          <p:cNvPr id="31" name="Google Shape;31;p1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1"/>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3" name="Google Shape;33;p11"/>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4" name="Google Shape;34;p11"/>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5" name="Google Shape;35;p11"/>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6" name="Google Shape;36;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1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14"/>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4"/>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1" name="Google Shape;51;p14"/>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2" name="Google Shape;52;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15"/>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5"/>
          <p:cNvSpPr>
            <a:spLocks noGrp="1"/>
          </p:cNvSpPr>
          <p:nvPr>
            <p:ph type="pic" idx="2"/>
          </p:nvPr>
        </p:nvSpPr>
        <p:spPr>
          <a:xfrm>
            <a:off x="1792288" y="459581"/>
            <a:ext cx="5486400" cy="3086100"/>
          </a:xfrm>
          <a:prstGeom prst="rect">
            <a:avLst/>
          </a:prstGeom>
          <a:noFill/>
          <a:ln>
            <a:noFill/>
          </a:ln>
        </p:spPr>
      </p:sp>
      <p:sp>
        <p:nvSpPr>
          <p:cNvPr id="58" name="Google Shape;58;p15"/>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9" name="Google Shape;59;p1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6"/>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5" name="Google Shape;65;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blip>
          <a:srcRect/>
          <a:stretch>
            <a:fillRect/>
          </a:stretch>
        </a:blip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7"/>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tags" Target="../tags/tag1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geodesy.noaa.gov/corsdata/beta/rnx/"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hyperlink" Target="https://www.ngs.noaa.gov/datasheets/"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23.xml"/><Relationship Id="rId5" Type="http://schemas.openxmlformats.org/officeDocument/2006/relationships/image" Target="../media/image6.png"/><Relationship Id="rId4" Type="http://schemas.openxmlformats.org/officeDocument/2006/relationships/hyperlink" Target="https://www.ngs.noaa.gov/datasheets/"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ngs.noaa.gov/cgi-bin/ds_desig.prl" TargetMode="External"/><Relationship Id="rId13" Type="http://schemas.openxmlformats.org/officeDocument/2006/relationships/hyperlink" Target="https://www.ngs.noaa.gov/cgi-bin/ds_quads.prl" TargetMode="External"/><Relationship Id="rId3" Type="http://schemas.openxmlformats.org/officeDocument/2006/relationships/notesSlide" Target="../notesSlides/notesSlide26.xml"/><Relationship Id="rId7" Type="http://schemas.openxmlformats.org/officeDocument/2006/relationships/hyperlink" Target="https://www.ngs.noaa.gov/cgi-bin/ds_dates.prl" TargetMode="External"/><Relationship Id="rId12" Type="http://schemas.openxmlformats.org/officeDocument/2006/relationships/hyperlink" Target="https://www.ngs.noaa.gov/cgi-bin/ds_proj.prl" TargetMode="External"/><Relationship Id="rId2" Type="http://schemas.openxmlformats.org/officeDocument/2006/relationships/slideLayout" Target="../slideLayouts/slideLayout1.xml"/><Relationship Id="rId1" Type="http://schemas.openxmlformats.org/officeDocument/2006/relationships/tags" Target="../tags/tag24.xml"/><Relationship Id="rId6" Type="http://schemas.openxmlformats.org/officeDocument/2006/relationships/hyperlink" Target="https://www.ngs.noaa.gov/cgi-bin/ds_county.prl" TargetMode="External"/><Relationship Id="rId11" Type="http://schemas.openxmlformats.org/officeDocument/2006/relationships/hyperlink" Target="https://www.ngs.noaa.gov/cgi-bin/ds_pids.prl" TargetMode="External"/><Relationship Id="rId5" Type="http://schemas.openxmlformats.org/officeDocument/2006/relationships/hyperlink" Target="https://www.ngs.noaa.gov/cgi-bin/ds_cors.prl" TargetMode="External"/><Relationship Id="rId10" Type="http://schemas.openxmlformats.org/officeDocument/2006/relationships/hyperlink" Target="https://www.ngs.noaa.gov/cgi-bin/ds_pid.prl" TargetMode="External"/><Relationship Id="rId4" Type="http://schemas.openxmlformats.org/officeDocument/2006/relationships/hyperlink" Target="https://www.ngs.noaa.gov/cgi-bin/airports.prl" TargetMode="External"/><Relationship Id="rId9" Type="http://schemas.openxmlformats.org/officeDocument/2006/relationships/hyperlink" Target="https://www.ngs.noaa.gov/cgi-bin/ds_mm.prl" TargetMode="External"/><Relationship Id="rId14" Type="http://schemas.openxmlformats.org/officeDocument/2006/relationships/hyperlink" Target="https://www.ngs.noaa.gov/cgi-bin/ds_radius.prl"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ngs.noaa.gov/datasheets/"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www.ngs.noaa.gov/cgi-bin/ds_desig_json.prl" TargetMode="External"/><Relationship Id="rId13" Type="http://schemas.openxmlformats.org/officeDocument/2006/relationships/hyperlink" Target="https://www.ngs.noaa.gov/cgi-bin/ds_quads_json.prl" TargetMode="External"/><Relationship Id="rId3" Type="http://schemas.openxmlformats.org/officeDocument/2006/relationships/notesSlide" Target="../notesSlides/notesSlide28.xml"/><Relationship Id="rId7" Type="http://schemas.openxmlformats.org/officeDocument/2006/relationships/hyperlink" Target="https://www.ngs.noaa.gov/cgi-bin/ds_dates_json.prl" TargetMode="External"/><Relationship Id="rId12" Type="http://schemas.openxmlformats.org/officeDocument/2006/relationships/hyperlink" Target="https://www.ngs.noaa.gov/cgi-bin/ds_proj_json.prl" TargetMode="External"/><Relationship Id="rId2" Type="http://schemas.openxmlformats.org/officeDocument/2006/relationships/slideLayout" Target="../slideLayouts/slideLayout1.xml"/><Relationship Id="rId1" Type="http://schemas.openxmlformats.org/officeDocument/2006/relationships/tags" Target="../tags/tag26.xml"/><Relationship Id="rId6" Type="http://schemas.openxmlformats.org/officeDocument/2006/relationships/hyperlink" Target="https://www.ngs.noaa.gov/cgi-bin/ds_county_json.prl" TargetMode="External"/><Relationship Id="rId11" Type="http://schemas.openxmlformats.org/officeDocument/2006/relationships/hyperlink" Target="https://www.ngs.noaa.gov/cgi-bin/ds_pids_json.prl" TargetMode="External"/><Relationship Id="rId5" Type="http://schemas.openxmlformats.org/officeDocument/2006/relationships/hyperlink" Target="https://www.ngs.noaa.gov/cgi-bin/ds_cors_json.prl" TargetMode="External"/><Relationship Id="rId10" Type="http://schemas.openxmlformats.org/officeDocument/2006/relationships/hyperlink" Target="https://www.ngs.noaa.gov/cgi-bin/ds_pid_json.prl" TargetMode="External"/><Relationship Id="rId4" Type="http://schemas.openxmlformats.org/officeDocument/2006/relationships/hyperlink" Target="https://www.ngs.noaa.gov/cgi-bin/airports_json.prl" TargetMode="External"/><Relationship Id="rId9" Type="http://schemas.openxmlformats.org/officeDocument/2006/relationships/hyperlink" Target="https://www.ngs.noaa.gov/cgi-bin/ds_mm_json.prl" TargetMode="External"/><Relationship Id="rId14" Type="http://schemas.openxmlformats.org/officeDocument/2006/relationships/hyperlink" Target="https://www.ngs.noaa.gov/cgi-bin/ds_radius_json.prl"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27.xml"/><Relationship Id="rId5" Type="http://schemas.openxmlformats.org/officeDocument/2006/relationships/image" Target="../media/image8.png"/><Relationship Id="rId4" Type="http://schemas.openxmlformats.org/officeDocument/2006/relationships/hyperlink" Target="https://www.ngs.noaa.gov/cgi-bin/ds_county_json.prl"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28.xml"/><Relationship Id="rId5" Type="http://schemas.openxmlformats.org/officeDocument/2006/relationships/image" Target="../media/image9.png"/><Relationship Id="rId4" Type="http://schemas.openxmlformats.org/officeDocument/2006/relationships/hyperlink" Target="https://www.ngs.noaa.gov/cgi-bin/ds_county_json.prl"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29.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30.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31.xml"/><Relationship Id="rId5" Type="http://schemas.openxmlformats.org/officeDocument/2006/relationships/image" Target="../media/image13.pn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1.xml"/><Relationship Id="rId1" Type="http://schemas.openxmlformats.org/officeDocument/2006/relationships/tags" Target="../tags/tag3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1.xml"/><Relationship Id="rId1" Type="http://schemas.openxmlformats.org/officeDocument/2006/relationships/tags" Target="../tags/tag3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1.xml"/><Relationship Id="rId1" Type="http://schemas.openxmlformats.org/officeDocument/2006/relationships/tags" Target="../tags/tag3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1.xml"/><Relationship Id="rId1" Type="http://schemas.openxmlformats.org/officeDocument/2006/relationships/tags" Target="../tags/tag35.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1.xml"/><Relationship Id="rId1" Type="http://schemas.openxmlformats.org/officeDocument/2006/relationships/tags" Target="../tags/tag36.xml"/><Relationship Id="rId4" Type="http://schemas.openxmlformats.org/officeDocument/2006/relationships/hyperlink" Target="http://www.mapshaper.org/"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1.xml"/><Relationship Id="rId1" Type="http://schemas.openxmlformats.org/officeDocument/2006/relationships/tags" Target="../tags/tag3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1.xml"/><Relationship Id="rId1" Type="http://schemas.openxmlformats.org/officeDocument/2006/relationships/tags" Target="../tags/tag38.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1.xml"/><Relationship Id="rId1" Type="http://schemas.openxmlformats.org/officeDocument/2006/relationships/tags" Target="../tags/tag39.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1.xml"/><Relationship Id="rId1" Type="http://schemas.openxmlformats.org/officeDocument/2006/relationships/tags" Target="../tags/tag40.x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1.xml"/><Relationship Id="rId1" Type="http://schemas.openxmlformats.org/officeDocument/2006/relationships/tags" Target="../tags/tag41.xml"/><Relationship Id="rId5" Type="http://schemas.openxmlformats.org/officeDocument/2006/relationships/image" Target="../media/image19.png"/><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1.xml"/><Relationship Id="rId1" Type="http://schemas.openxmlformats.org/officeDocument/2006/relationships/tags" Target="../tags/tag42.xml"/><Relationship Id="rId5" Type="http://schemas.openxmlformats.org/officeDocument/2006/relationships/image" Target="../media/image21.png"/><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1.xml"/><Relationship Id="rId1" Type="http://schemas.openxmlformats.org/officeDocument/2006/relationships/tags" Target="../tags/tag43.xml"/><Relationship Id="rId5" Type="http://schemas.openxmlformats.org/officeDocument/2006/relationships/image" Target="../media/image23.png"/><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1.xml"/><Relationship Id="rId1" Type="http://schemas.openxmlformats.org/officeDocument/2006/relationships/tags" Target="../tags/tag44.xml"/><Relationship Id="rId5" Type="http://schemas.openxmlformats.org/officeDocument/2006/relationships/image" Target="../media/image25.png"/><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1.xml"/><Relationship Id="rId1" Type="http://schemas.openxmlformats.org/officeDocument/2006/relationships/tags" Target="../tags/tag45.xml"/><Relationship Id="rId5" Type="http://schemas.openxmlformats.org/officeDocument/2006/relationships/image" Target="../media/image27.png"/><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1.xml"/><Relationship Id="rId1" Type="http://schemas.openxmlformats.org/officeDocument/2006/relationships/tags" Target="../tags/tag46.xml"/><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1.xml"/><Relationship Id="rId1" Type="http://schemas.openxmlformats.org/officeDocument/2006/relationships/tags" Target="../tags/tag47.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hyperlink" Target="https://geodesy.noaa.gov/web_services/" TargetMode="Externa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1.xml"/><Relationship Id="rId1" Type="http://schemas.openxmlformats.org/officeDocument/2006/relationships/tags" Target="../tags/tag4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0" y="630961"/>
            <a:ext cx="9144000" cy="435094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NGS Products and Services Update</a:t>
            </a:r>
            <a:endParaRPr/>
          </a:p>
          <a:p>
            <a:pPr marL="0" marR="0" lvl="0" indent="0" algn="ctr" rtl="0">
              <a:lnSpc>
                <a:spcPct val="100000"/>
              </a:lnSpc>
              <a:spcBef>
                <a:spcPts val="0"/>
              </a:spcBef>
              <a:spcAft>
                <a:spcPts val="0"/>
              </a:spcAft>
              <a:buClr>
                <a:srgbClr val="000000"/>
              </a:buClr>
              <a:buSzPts val="3600"/>
              <a:buFont typeface="Arial"/>
              <a:buNone/>
            </a:pPr>
            <a:r>
              <a:rPr lang="en-US" sz="2400" b="0" i="0" u="none" strike="noStrike" cap="none">
                <a:solidFill>
                  <a:srgbClr val="000000"/>
                </a:solidFill>
                <a:latin typeface="Arial"/>
                <a:ea typeface="Arial"/>
                <a:cs typeface="Arial"/>
                <a:sym typeface="Arial"/>
              </a:rPr>
              <a:t>July 14, 2022</a:t>
            </a:r>
            <a:endParaRPr/>
          </a:p>
          <a:p>
            <a:pPr marL="0" marR="0" lvl="0" indent="0" algn="ctr" rtl="0">
              <a:lnSpc>
                <a:spcPct val="100000"/>
              </a:lnSpc>
              <a:spcBef>
                <a:spcPts val="0"/>
              </a:spcBef>
              <a:spcAft>
                <a:spcPts val="0"/>
              </a:spcAft>
              <a:buClr>
                <a:srgbClr val="000000"/>
              </a:buClr>
              <a:buSzPts val="3600"/>
              <a:buFont typeface="Arial"/>
              <a:buNone/>
            </a:pPr>
            <a:r>
              <a:rPr lang="en-US" sz="2400" b="0" i="0" u="none" strike="noStrike" cap="none">
                <a:solidFill>
                  <a:srgbClr val="000000"/>
                </a:solidFill>
                <a:latin typeface="Arial"/>
                <a:ea typeface="Arial"/>
                <a:cs typeface="Arial"/>
                <a:sym typeface="Arial"/>
              </a:rPr>
              <a:t>Krishna Tadepalli</a:t>
            </a:r>
            <a:endParaRPr/>
          </a:p>
          <a:p>
            <a:pPr marL="0" marR="0" lvl="0" indent="0" algn="ctr"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Bruce Tran</a:t>
            </a:r>
            <a:endParaRPr/>
          </a:p>
          <a:p>
            <a:pPr marL="0" marR="0" lvl="0" indent="0" algn="ctr" rtl="0">
              <a:lnSpc>
                <a:spcPct val="100000"/>
              </a:lnSpc>
              <a:spcBef>
                <a:spcPts val="0"/>
              </a:spcBef>
              <a:spcAft>
                <a:spcPts val="0"/>
              </a:spcAft>
              <a:buClr>
                <a:srgbClr val="000000"/>
              </a:buClr>
              <a:buSzPts val="3600"/>
              <a:buFont typeface="Arial"/>
              <a:buNone/>
            </a:pPr>
            <a:r>
              <a:rPr lang="en-US" sz="2400" b="0" i="0" u="none" strike="noStrike" cap="none">
                <a:solidFill>
                  <a:srgbClr val="000000"/>
                </a:solidFill>
                <a:latin typeface="Arial"/>
                <a:ea typeface="Arial"/>
                <a:cs typeface="Arial"/>
                <a:sym typeface="Arial"/>
              </a:rPr>
              <a:t>Janet Henderson</a:t>
            </a:r>
            <a:endParaRPr/>
          </a:p>
          <a:p>
            <a:pPr marL="0" marR="0" lvl="0" indent="0" algn="ctr" rtl="0">
              <a:lnSpc>
                <a:spcPct val="100000"/>
              </a:lnSpc>
              <a:spcBef>
                <a:spcPts val="0"/>
              </a:spcBef>
              <a:spcAft>
                <a:spcPts val="0"/>
              </a:spcAft>
              <a:buClr>
                <a:srgbClr val="000000"/>
              </a:buClr>
              <a:buSzPts val="3600"/>
              <a:buFont typeface="Arial"/>
              <a:buNone/>
            </a:pPr>
            <a:r>
              <a:rPr lang="en-US" sz="2400" b="0" i="0" u="none" strike="noStrike" cap="none">
                <a:solidFill>
                  <a:srgbClr val="000000"/>
                </a:solidFill>
                <a:latin typeface="Arial"/>
                <a:ea typeface="Arial"/>
                <a:cs typeface="Arial"/>
                <a:sym typeface="Arial"/>
              </a:rPr>
              <a:t>Jaya Neti</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13db8d5fee7_0_56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en-US"/>
              <a:t>GNSS Systems</a:t>
            </a:r>
            <a:endParaRPr/>
          </a:p>
        </p:txBody>
      </p:sp>
      <p:sp>
        <p:nvSpPr>
          <p:cNvPr id="134" name="Google Shape;134;g13db8d5fee7_0_56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fontScale="62500" lnSpcReduction="20000"/>
          </a:bodyPr>
          <a:lstStyle/>
          <a:p>
            <a:pPr marL="177800" lvl="0" indent="-124142" algn="l" rtl="0">
              <a:lnSpc>
                <a:spcPct val="90000"/>
              </a:lnSpc>
              <a:spcBef>
                <a:spcPts val="0"/>
              </a:spcBef>
              <a:spcAft>
                <a:spcPts val="0"/>
              </a:spcAft>
              <a:buClr>
                <a:schemeClr val="dk1"/>
              </a:buClr>
              <a:buSzPct val="65625"/>
              <a:buChar char="•"/>
            </a:pPr>
            <a:r>
              <a:rPr lang="en-US"/>
              <a:t>RINEX 3</a:t>
            </a:r>
            <a:endParaRPr/>
          </a:p>
          <a:p>
            <a:pPr marL="520700" lvl="1" indent="-139065" algn="l" rtl="0">
              <a:lnSpc>
                <a:spcPct val="90000"/>
              </a:lnSpc>
              <a:spcBef>
                <a:spcPts val="400"/>
              </a:spcBef>
              <a:spcAft>
                <a:spcPts val="0"/>
              </a:spcAft>
              <a:buClr>
                <a:schemeClr val="dk1"/>
              </a:buClr>
              <a:buSzPct val="64285"/>
              <a:buChar char="–"/>
            </a:pPr>
            <a:r>
              <a:rPr lang="en-US"/>
              <a:t>GPS - US</a:t>
            </a:r>
            <a:endParaRPr/>
          </a:p>
          <a:p>
            <a:pPr marL="520700" lvl="1" indent="-139065" algn="l" rtl="0">
              <a:lnSpc>
                <a:spcPct val="90000"/>
              </a:lnSpc>
              <a:spcBef>
                <a:spcPts val="400"/>
              </a:spcBef>
              <a:spcAft>
                <a:spcPts val="0"/>
              </a:spcAft>
              <a:buClr>
                <a:schemeClr val="dk1"/>
              </a:buClr>
              <a:buSzPct val="64285"/>
              <a:buChar char="–"/>
            </a:pPr>
            <a:r>
              <a:rPr lang="en-US"/>
              <a:t>GLONASS - Russia</a:t>
            </a:r>
            <a:endParaRPr/>
          </a:p>
          <a:p>
            <a:pPr marL="520700" lvl="1" indent="-139065" algn="l" rtl="0">
              <a:lnSpc>
                <a:spcPct val="90000"/>
              </a:lnSpc>
              <a:spcBef>
                <a:spcPts val="400"/>
              </a:spcBef>
              <a:spcAft>
                <a:spcPts val="0"/>
              </a:spcAft>
              <a:buClr>
                <a:schemeClr val="dk1"/>
              </a:buClr>
              <a:buSzPct val="64285"/>
              <a:buChar char="–"/>
            </a:pPr>
            <a:r>
              <a:rPr lang="en-US"/>
              <a:t>Galileo - EU</a:t>
            </a:r>
            <a:endParaRPr/>
          </a:p>
          <a:p>
            <a:pPr marL="520700" lvl="1" indent="-139065" algn="l" rtl="0">
              <a:lnSpc>
                <a:spcPct val="90000"/>
              </a:lnSpc>
              <a:spcBef>
                <a:spcPts val="400"/>
              </a:spcBef>
              <a:spcAft>
                <a:spcPts val="0"/>
              </a:spcAft>
              <a:buClr>
                <a:schemeClr val="dk1"/>
              </a:buClr>
              <a:buSzPct val="64285"/>
              <a:buChar char="–"/>
            </a:pPr>
            <a:r>
              <a:rPr lang="en-US"/>
              <a:t>BeiDou - China</a:t>
            </a:r>
            <a:endParaRPr/>
          </a:p>
          <a:p>
            <a:pPr marL="520700" lvl="1" indent="-139065" algn="l" rtl="0">
              <a:lnSpc>
                <a:spcPct val="90000"/>
              </a:lnSpc>
              <a:spcBef>
                <a:spcPts val="400"/>
              </a:spcBef>
              <a:spcAft>
                <a:spcPts val="0"/>
              </a:spcAft>
              <a:buClr>
                <a:schemeClr val="dk1"/>
              </a:buClr>
              <a:buSzPct val="64285"/>
              <a:buChar char="–"/>
            </a:pPr>
            <a:r>
              <a:rPr lang="en-US"/>
              <a:t>QZSS - Japan</a:t>
            </a:r>
            <a:endParaRPr/>
          </a:p>
          <a:p>
            <a:pPr marL="520700" lvl="1" indent="-139065" algn="l" rtl="0">
              <a:lnSpc>
                <a:spcPct val="90000"/>
              </a:lnSpc>
              <a:spcBef>
                <a:spcPts val="400"/>
              </a:spcBef>
              <a:spcAft>
                <a:spcPts val="0"/>
              </a:spcAft>
              <a:buClr>
                <a:schemeClr val="dk1"/>
              </a:buClr>
              <a:buSzPct val="64285"/>
              <a:buChar char="–"/>
            </a:pPr>
            <a:r>
              <a:rPr lang="en-US"/>
              <a:t>IRNSS - India</a:t>
            </a:r>
            <a:endParaRPr/>
          </a:p>
          <a:p>
            <a:pPr marL="177800" lvl="0" indent="-124142" algn="l" rtl="0">
              <a:lnSpc>
                <a:spcPct val="90000"/>
              </a:lnSpc>
              <a:spcBef>
                <a:spcPts val="800"/>
              </a:spcBef>
              <a:spcAft>
                <a:spcPts val="0"/>
              </a:spcAft>
              <a:buClr>
                <a:schemeClr val="dk1"/>
              </a:buClr>
              <a:buSzPct val="65625"/>
              <a:buChar char="•"/>
            </a:pPr>
            <a:r>
              <a:rPr lang="en-US"/>
              <a:t>RINEX 2</a:t>
            </a:r>
            <a:endParaRPr/>
          </a:p>
          <a:p>
            <a:pPr marL="520700" lvl="1" indent="-139065" algn="l" rtl="0">
              <a:lnSpc>
                <a:spcPct val="90000"/>
              </a:lnSpc>
              <a:spcBef>
                <a:spcPts val="400"/>
              </a:spcBef>
              <a:spcAft>
                <a:spcPts val="0"/>
              </a:spcAft>
              <a:buClr>
                <a:schemeClr val="dk1"/>
              </a:buClr>
              <a:buSzPct val="64285"/>
              <a:buChar char="–"/>
            </a:pPr>
            <a:r>
              <a:rPr lang="en-US"/>
              <a:t>GPS</a:t>
            </a:r>
            <a:endParaRPr/>
          </a:p>
          <a:p>
            <a:pPr marL="520700" lvl="1" indent="-139065" algn="l" rtl="0">
              <a:lnSpc>
                <a:spcPct val="90000"/>
              </a:lnSpc>
              <a:spcBef>
                <a:spcPts val="400"/>
              </a:spcBef>
              <a:spcAft>
                <a:spcPts val="0"/>
              </a:spcAft>
              <a:buClr>
                <a:schemeClr val="dk1"/>
              </a:buClr>
              <a:buSzPct val="64285"/>
              <a:buChar char="–"/>
            </a:pPr>
            <a:r>
              <a:rPr lang="en-US"/>
              <a:t>GLONASS</a:t>
            </a:r>
            <a:endParaRPr/>
          </a:p>
          <a:p>
            <a:pPr marL="520700" lvl="1" indent="-139065" algn="l" rtl="0">
              <a:lnSpc>
                <a:spcPct val="90000"/>
              </a:lnSpc>
              <a:spcBef>
                <a:spcPts val="400"/>
              </a:spcBef>
              <a:spcAft>
                <a:spcPts val="0"/>
              </a:spcAft>
              <a:buClr>
                <a:schemeClr val="dk1"/>
              </a:buClr>
              <a:buSzPct val="64285"/>
              <a:buChar char="–"/>
            </a:pPr>
            <a:r>
              <a:rPr lang="en-US"/>
              <a:t>Galileo </a:t>
            </a:r>
            <a:endParaRPr/>
          </a:p>
          <a:p>
            <a:pPr marL="520700" lvl="1" indent="-139065" algn="l" rtl="0">
              <a:lnSpc>
                <a:spcPct val="90000"/>
              </a:lnSpc>
              <a:spcBef>
                <a:spcPts val="400"/>
              </a:spcBef>
              <a:spcAft>
                <a:spcPts val="0"/>
              </a:spcAft>
              <a:buClr>
                <a:schemeClr val="dk1"/>
              </a:buClr>
              <a:buSzPct val="64285"/>
              <a:buChar char="–"/>
            </a:pPr>
            <a:r>
              <a:rPr lang="en-US"/>
              <a:t>BeiDou</a:t>
            </a:r>
            <a:endParaRPr/>
          </a:p>
          <a:p>
            <a:pPr marL="0" lvl="0" indent="0" algn="l" rtl="0">
              <a:lnSpc>
                <a:spcPct val="90000"/>
              </a:lnSpc>
              <a:spcBef>
                <a:spcPts val="800"/>
              </a:spcBef>
              <a:spcAft>
                <a:spcPts val="0"/>
              </a:spcAft>
              <a:buClr>
                <a:schemeClr val="dk1"/>
              </a:buClr>
              <a:buSzPct val="65625"/>
              <a:buNone/>
            </a:pPr>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13db8d5fee7_0_57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en-US"/>
              <a:t>Naming Convention</a:t>
            </a:r>
            <a:endParaRPr/>
          </a:p>
        </p:txBody>
      </p:sp>
      <p:sp>
        <p:nvSpPr>
          <p:cNvPr id="140" name="Google Shape;140;g13db8d5fee7_0_57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fontScale="85000" lnSpcReduction="10000"/>
          </a:bodyPr>
          <a:lstStyle/>
          <a:p>
            <a:pPr marL="177800" lvl="0" indent="-151447" algn="l" rtl="0">
              <a:lnSpc>
                <a:spcPct val="90000"/>
              </a:lnSpc>
              <a:spcBef>
                <a:spcPts val="0"/>
              </a:spcBef>
              <a:spcAft>
                <a:spcPts val="0"/>
              </a:spcAft>
              <a:buClr>
                <a:schemeClr val="dk1"/>
              </a:buClr>
              <a:buSzPct val="65625"/>
              <a:buChar char="•"/>
            </a:pPr>
            <a:r>
              <a:rPr lang="en-US"/>
              <a:t>For </a:t>
            </a:r>
            <a:r>
              <a:rPr lang="en-US" b="1"/>
              <a:t>daily</a:t>
            </a:r>
            <a:r>
              <a:rPr lang="en-US"/>
              <a:t> RINEX 3 files:</a:t>
            </a:r>
            <a:br>
              <a:rPr lang="en-US"/>
            </a:br>
            <a:r>
              <a:rPr lang="en-US"/>
              <a:t>- al303600.21d.Z</a:t>
            </a:r>
            <a:br>
              <a:rPr lang="en-US"/>
            </a:br>
            <a:r>
              <a:rPr lang="en-US"/>
              <a:t>which becomes, with the RINEX 3 long names;</a:t>
            </a:r>
            <a:br>
              <a:rPr lang="en-US"/>
            </a:br>
            <a:r>
              <a:rPr lang="en-US"/>
              <a:t>- AL3000USA_R_20213600000_01D_30S_MO.crx.gz</a:t>
            </a:r>
            <a:endParaRPr/>
          </a:p>
          <a:p>
            <a:pPr marL="177800" lvl="0" indent="-151447" algn="l" rtl="0">
              <a:lnSpc>
                <a:spcPct val="90000"/>
              </a:lnSpc>
              <a:spcBef>
                <a:spcPts val="800"/>
              </a:spcBef>
              <a:spcAft>
                <a:spcPts val="0"/>
              </a:spcAft>
              <a:buClr>
                <a:schemeClr val="dk1"/>
              </a:buClr>
              <a:buSzPct val="65625"/>
              <a:buChar char="•"/>
            </a:pPr>
            <a:r>
              <a:rPr lang="en-US"/>
              <a:t>For </a:t>
            </a:r>
            <a:r>
              <a:rPr lang="en-US" b="1"/>
              <a:t>hourly</a:t>
            </a:r>
            <a:r>
              <a:rPr lang="en-US"/>
              <a:t> RINEX 3 files:</a:t>
            </a:r>
            <a:br>
              <a:rPr lang="en-US"/>
            </a:br>
            <a:r>
              <a:rPr lang="en-US"/>
              <a:t>- al30360b.21d.Z</a:t>
            </a:r>
            <a:br>
              <a:rPr lang="en-US"/>
            </a:br>
            <a:r>
              <a:rPr lang="en-US"/>
              <a:t>which becomes, with the RINEX 3 long names;</a:t>
            </a:r>
            <a:br>
              <a:rPr lang="en-US"/>
            </a:br>
            <a:r>
              <a:rPr lang="en-US"/>
              <a:t>- AL3000USA_R_20213600100_01H_30S_MO.crx.gz</a:t>
            </a:r>
            <a:endParaRPr/>
          </a:p>
          <a:p>
            <a:pPr marL="177800" lvl="0" indent="-38100" algn="l" rtl="0">
              <a:lnSpc>
                <a:spcPct val="90000"/>
              </a:lnSpc>
              <a:spcBef>
                <a:spcPts val="800"/>
              </a:spcBef>
              <a:spcAft>
                <a:spcPts val="0"/>
              </a:spcAft>
              <a:buClr>
                <a:schemeClr val="dk1"/>
              </a:buClr>
              <a:buSzPct val="65625"/>
              <a:buNone/>
            </a:pPr>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13db8d5fee7_0_57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en-US"/>
              <a:t>RINEX 3 File Format</a:t>
            </a:r>
            <a:endParaRPr/>
          </a:p>
        </p:txBody>
      </p:sp>
      <p:pic>
        <p:nvPicPr>
          <p:cNvPr id="146" name="Google Shape;146;g13db8d5fee7_0_575"/>
          <p:cNvPicPr preferRelativeResize="0">
            <a:picLocks noGrp="1"/>
          </p:cNvPicPr>
          <p:nvPr>
            <p:ph type="body" idx="1"/>
          </p:nvPr>
        </p:nvPicPr>
        <p:blipFill rotWithShape="1">
          <a:blip r:embed="rId4">
            <a:alphaModFix/>
          </a:blip>
          <a:srcRect/>
          <a:stretch/>
        </p:blipFill>
        <p:spPr>
          <a:xfrm>
            <a:off x="850867" y="1100747"/>
            <a:ext cx="3963300" cy="3464400"/>
          </a:xfrm>
          <a:prstGeom prst="rect">
            <a:avLst/>
          </a:prstGeom>
          <a:noFill/>
          <a:ln>
            <a:noFill/>
          </a:ln>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13db8d5fee7_0_580"/>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US"/>
              <a:t>Beta</a:t>
            </a:r>
            <a:endParaRPr/>
          </a:p>
        </p:txBody>
      </p:sp>
      <p:sp>
        <p:nvSpPr>
          <p:cNvPr id="153" name="Google Shape;153;g13db8d5fee7_0_580"/>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342900" lvl="0" indent="-254000" algn="l" rtl="0">
              <a:spcBef>
                <a:spcPts val="800"/>
              </a:spcBef>
              <a:spcAft>
                <a:spcPts val="0"/>
              </a:spcAft>
              <a:buSzPts val="1400"/>
              <a:buChar char="•"/>
            </a:pPr>
            <a:r>
              <a:rPr lang="en-US" u="sng">
                <a:solidFill>
                  <a:schemeClr val="hlink"/>
                </a:solidFill>
                <a:hlinkClick r:id="rId4"/>
              </a:rPr>
              <a:t>https://geodesy.noaa.gov/corsdata/beta/rnx/</a:t>
            </a:r>
            <a:endParaRPr/>
          </a:p>
          <a:p>
            <a:pPr marL="342900" lvl="0" indent="0" algn="l" rtl="0">
              <a:spcBef>
                <a:spcPts val="800"/>
              </a:spcBef>
              <a:spcAft>
                <a:spcPts val="0"/>
              </a:spcAft>
              <a:buNone/>
            </a:pPr>
            <a:endParaRPr/>
          </a:p>
        </p:txBody>
      </p:sp>
      <p:pic>
        <p:nvPicPr>
          <p:cNvPr id="154" name="Google Shape;154;g13db8d5fee7_0_580"/>
          <p:cNvPicPr preferRelativeResize="0"/>
          <p:nvPr/>
        </p:nvPicPr>
        <p:blipFill>
          <a:blip r:embed="rId5">
            <a:alphaModFix/>
          </a:blip>
          <a:stretch>
            <a:fillRect/>
          </a:stretch>
        </p:blipFill>
        <p:spPr>
          <a:xfrm>
            <a:off x="730200" y="2013075"/>
            <a:ext cx="3890249" cy="1894500"/>
          </a:xfrm>
          <a:prstGeom prst="rect">
            <a:avLst/>
          </a:prstGeom>
          <a:noFill/>
          <a:ln>
            <a:noFill/>
          </a:ln>
        </p:spPr>
      </p:pic>
      <p:pic>
        <p:nvPicPr>
          <p:cNvPr id="155" name="Google Shape;155;g13db8d5fee7_0_580"/>
          <p:cNvPicPr preferRelativeResize="0"/>
          <p:nvPr/>
        </p:nvPicPr>
        <p:blipFill>
          <a:blip r:embed="rId6">
            <a:alphaModFix/>
          </a:blip>
          <a:stretch>
            <a:fillRect/>
          </a:stretch>
        </p:blipFill>
        <p:spPr>
          <a:xfrm>
            <a:off x="4679399" y="2013066"/>
            <a:ext cx="3835950" cy="2079075"/>
          </a:xfrm>
          <a:prstGeom prst="rect">
            <a:avLst/>
          </a:prstGeom>
          <a:noFill/>
          <a:ln>
            <a:noFill/>
          </a:ln>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13db8d5fee7_0_58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en-US"/>
              <a:t>Who uses RINEX 3?</a:t>
            </a:r>
            <a:endParaRPr/>
          </a:p>
        </p:txBody>
      </p:sp>
      <p:sp>
        <p:nvSpPr>
          <p:cNvPr id="162" name="Google Shape;162;g13db8d5fee7_0_58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fontScale="55000" lnSpcReduction="20000"/>
          </a:bodyPr>
          <a:lstStyle/>
          <a:p>
            <a:pPr marL="177800" lvl="0" indent="-124142" algn="l" rtl="0">
              <a:lnSpc>
                <a:spcPct val="90000"/>
              </a:lnSpc>
              <a:spcBef>
                <a:spcPts val="0"/>
              </a:spcBef>
              <a:spcAft>
                <a:spcPts val="0"/>
              </a:spcAft>
              <a:buClr>
                <a:schemeClr val="dk1"/>
              </a:buClr>
              <a:buSzPct val="63636"/>
              <a:buChar char="●"/>
            </a:pPr>
            <a:r>
              <a:rPr lang="en-US" sz="3300"/>
              <a:t>M-PAGES (Multi-GNSS PAGES)</a:t>
            </a:r>
            <a:endParaRPr sz="3300"/>
          </a:p>
          <a:p>
            <a:pPr marL="520700" lvl="0" indent="-124142" algn="l" rtl="0">
              <a:lnSpc>
                <a:spcPct val="90000"/>
              </a:lnSpc>
              <a:spcBef>
                <a:spcPts val="0"/>
              </a:spcBef>
              <a:spcAft>
                <a:spcPts val="0"/>
              </a:spcAft>
              <a:buClr>
                <a:schemeClr val="dk1"/>
              </a:buClr>
              <a:buSzPct val="65625"/>
              <a:buChar char="●"/>
            </a:pPr>
            <a:r>
              <a:rPr lang="en-US"/>
              <a:t>Replaces PAGES: Program for the Adjustment of GPS Ephemerides</a:t>
            </a:r>
            <a:endParaRPr/>
          </a:p>
          <a:p>
            <a:pPr marL="520700" lvl="0" indent="-124142" algn="l" rtl="0">
              <a:lnSpc>
                <a:spcPct val="90000"/>
              </a:lnSpc>
              <a:spcBef>
                <a:spcPts val="800"/>
              </a:spcBef>
              <a:spcAft>
                <a:spcPts val="0"/>
              </a:spcAft>
              <a:buClr>
                <a:schemeClr val="dk1"/>
              </a:buClr>
              <a:buSzPct val="65625"/>
              <a:buChar char="●"/>
            </a:pPr>
            <a:r>
              <a:rPr lang="en-US"/>
              <a:t>In-house NGS software is still currently in development and testing</a:t>
            </a:r>
            <a:endParaRPr/>
          </a:p>
          <a:p>
            <a:pPr marL="520700" lvl="0" indent="-124142" algn="l" rtl="0">
              <a:lnSpc>
                <a:spcPct val="90000"/>
              </a:lnSpc>
              <a:spcBef>
                <a:spcPts val="800"/>
              </a:spcBef>
              <a:spcAft>
                <a:spcPts val="0"/>
              </a:spcAft>
              <a:buClr>
                <a:schemeClr val="dk1"/>
              </a:buClr>
              <a:buSzPct val="65625"/>
              <a:buChar char="●"/>
            </a:pPr>
            <a:r>
              <a:rPr lang="en-US"/>
              <a:t>Processing engine for all GNSS services at NGS:</a:t>
            </a:r>
            <a:endParaRPr/>
          </a:p>
          <a:p>
            <a:pPr marL="863600" lvl="1" indent="-139065" algn="l" rtl="0">
              <a:lnSpc>
                <a:spcPct val="90000"/>
              </a:lnSpc>
              <a:spcBef>
                <a:spcPts val="400"/>
              </a:spcBef>
              <a:spcAft>
                <a:spcPts val="0"/>
              </a:spcAft>
              <a:buClr>
                <a:schemeClr val="dk1"/>
              </a:buClr>
              <a:buSzPct val="64285"/>
              <a:buChar char="○"/>
            </a:pPr>
            <a:r>
              <a:rPr lang="en-US"/>
              <a:t>OPUS Static</a:t>
            </a:r>
            <a:endParaRPr/>
          </a:p>
          <a:p>
            <a:pPr marL="863600" lvl="1" indent="-139065" algn="l" rtl="0">
              <a:lnSpc>
                <a:spcPct val="90000"/>
              </a:lnSpc>
              <a:spcBef>
                <a:spcPts val="400"/>
              </a:spcBef>
              <a:spcAft>
                <a:spcPts val="0"/>
              </a:spcAft>
              <a:buClr>
                <a:schemeClr val="dk1"/>
              </a:buClr>
              <a:buSzPct val="64285"/>
              <a:buChar char="○"/>
            </a:pPr>
            <a:r>
              <a:rPr lang="en-US"/>
              <a:t>OPUS Projects</a:t>
            </a:r>
            <a:endParaRPr/>
          </a:p>
          <a:p>
            <a:pPr marL="863600" lvl="1" indent="-139065" algn="l" rtl="0">
              <a:lnSpc>
                <a:spcPct val="90000"/>
              </a:lnSpc>
              <a:spcBef>
                <a:spcPts val="400"/>
              </a:spcBef>
              <a:spcAft>
                <a:spcPts val="0"/>
              </a:spcAft>
              <a:buClr>
                <a:schemeClr val="dk1"/>
              </a:buClr>
              <a:buSzPct val="64285"/>
              <a:buChar char="○"/>
            </a:pPr>
            <a:r>
              <a:rPr lang="en-US"/>
              <a:t>NOAA CORS Network (NCN) coordinate maintenance</a:t>
            </a:r>
            <a:endParaRPr/>
          </a:p>
          <a:p>
            <a:pPr marL="863600" lvl="1" indent="-139065" algn="l" rtl="0">
              <a:lnSpc>
                <a:spcPct val="90000"/>
              </a:lnSpc>
              <a:spcBef>
                <a:spcPts val="400"/>
              </a:spcBef>
              <a:spcAft>
                <a:spcPts val="0"/>
              </a:spcAft>
              <a:buClr>
                <a:schemeClr val="dk1"/>
              </a:buClr>
              <a:buSzPct val="64285"/>
              <a:buChar char="○"/>
            </a:pPr>
            <a:r>
              <a:rPr lang="en-US"/>
              <a:t>Orbit production</a:t>
            </a:r>
            <a:endParaRPr/>
          </a:p>
          <a:p>
            <a:pPr marL="520700" lvl="0" indent="-124142" algn="l" rtl="0">
              <a:lnSpc>
                <a:spcPct val="90000"/>
              </a:lnSpc>
              <a:spcBef>
                <a:spcPts val="800"/>
              </a:spcBef>
              <a:spcAft>
                <a:spcPts val="0"/>
              </a:spcAft>
              <a:buClr>
                <a:schemeClr val="dk1"/>
              </a:buClr>
              <a:buSzPct val="65625"/>
              <a:buChar char="●"/>
            </a:pPr>
            <a:r>
              <a:rPr lang="en-US"/>
              <a:t>Capable of ingesting all GNSS observables, frequencies, and constellations</a:t>
            </a:r>
            <a:endParaRPr/>
          </a:p>
          <a:p>
            <a:pPr marL="520700" lvl="0" indent="-124142" algn="l" rtl="0">
              <a:lnSpc>
                <a:spcPct val="90000"/>
              </a:lnSpc>
              <a:spcBef>
                <a:spcPts val="800"/>
              </a:spcBef>
              <a:spcAft>
                <a:spcPts val="0"/>
              </a:spcAft>
              <a:buClr>
                <a:schemeClr val="dk1"/>
              </a:buClr>
              <a:buSzPct val="65625"/>
              <a:buChar char="●"/>
            </a:pPr>
            <a:r>
              <a:rPr lang="en-US"/>
              <a:t>Capable of ingesting RINEX 2 or 3</a:t>
            </a:r>
            <a:endParaRPr/>
          </a:p>
          <a:p>
            <a:pPr marL="520700" lvl="0" indent="-124142" algn="l" rtl="0">
              <a:lnSpc>
                <a:spcPct val="90000"/>
              </a:lnSpc>
              <a:spcBef>
                <a:spcPts val="800"/>
              </a:spcBef>
              <a:spcAft>
                <a:spcPts val="0"/>
              </a:spcAft>
              <a:buClr>
                <a:schemeClr val="dk1"/>
              </a:buClr>
              <a:buSzPct val="65625"/>
              <a:buChar char="●"/>
            </a:pPr>
            <a:r>
              <a:rPr lang="en-US"/>
              <a:t>M-PAGES </a:t>
            </a:r>
            <a:r>
              <a:rPr lang="en-US" u="sng"/>
              <a:t>can</a:t>
            </a:r>
            <a:r>
              <a:rPr lang="en-US"/>
              <a:t> support NGS strategic objectives, and will replace PAGES in all applications with no loss of capability or accuracy.</a:t>
            </a:r>
            <a:endParaRPr/>
          </a:p>
          <a:p>
            <a:pPr marL="520700" lvl="0" indent="-50800" algn="l" rtl="0">
              <a:lnSpc>
                <a:spcPct val="90000"/>
              </a:lnSpc>
              <a:spcBef>
                <a:spcPts val="800"/>
              </a:spcBef>
              <a:spcAft>
                <a:spcPts val="0"/>
              </a:spcAft>
              <a:buClr>
                <a:schemeClr val="dk1"/>
              </a:buClr>
              <a:buSzPct val="65625"/>
              <a:buNone/>
            </a:pPr>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13db8d5fee7_0_59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en-US"/>
              <a:t>Future Plans</a:t>
            </a:r>
            <a:endParaRPr/>
          </a:p>
        </p:txBody>
      </p:sp>
      <p:sp>
        <p:nvSpPr>
          <p:cNvPr id="169" name="Google Shape;169;g13db8d5fee7_0_59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lnSpcReduction="10000"/>
          </a:bodyPr>
          <a:lstStyle/>
          <a:p>
            <a:pPr marL="177800" lvl="0" indent="-171450" algn="l" rtl="0">
              <a:lnSpc>
                <a:spcPct val="90000"/>
              </a:lnSpc>
              <a:spcBef>
                <a:spcPts val="0"/>
              </a:spcBef>
              <a:spcAft>
                <a:spcPts val="0"/>
              </a:spcAft>
              <a:buClr>
                <a:schemeClr val="dk1"/>
              </a:buClr>
              <a:buSzPts val="2100"/>
              <a:buChar char="•"/>
            </a:pPr>
            <a:r>
              <a:rPr lang="en-US"/>
              <a:t>RINEX 2 and RINEX 3 duality will continue to exist for foreseeable future until the infrastructure is ready to support Rinex 3.</a:t>
            </a:r>
            <a:endParaRPr/>
          </a:p>
          <a:p>
            <a:pPr marL="177800" lvl="0" indent="-171450" algn="l" rtl="0">
              <a:lnSpc>
                <a:spcPct val="90000"/>
              </a:lnSpc>
              <a:spcBef>
                <a:spcPts val="800"/>
              </a:spcBef>
              <a:spcAft>
                <a:spcPts val="0"/>
              </a:spcAft>
              <a:buClr>
                <a:schemeClr val="dk1"/>
              </a:buClr>
              <a:buSzPts val="2100"/>
              <a:buChar char="•"/>
            </a:pPr>
            <a:r>
              <a:rPr lang="en-US"/>
              <a:t>RINEX 3 -­‐&gt; RINEX 2 down-­‐converter</a:t>
            </a:r>
            <a:endParaRPr/>
          </a:p>
          <a:p>
            <a:pPr marL="520700" lvl="1" indent="-177800" algn="l" rtl="0">
              <a:lnSpc>
                <a:spcPct val="90000"/>
              </a:lnSpc>
              <a:spcBef>
                <a:spcPts val="400"/>
              </a:spcBef>
              <a:spcAft>
                <a:spcPts val="0"/>
              </a:spcAft>
              <a:buClr>
                <a:schemeClr val="dk1"/>
              </a:buClr>
              <a:buSzPts val="1800"/>
              <a:buChar char="–"/>
            </a:pPr>
            <a:r>
              <a:rPr lang="en-US"/>
              <a:t>Supports backward compatibility</a:t>
            </a:r>
            <a:endParaRPr/>
          </a:p>
          <a:p>
            <a:pPr marL="177800" lvl="0" indent="-171450" algn="l" rtl="0">
              <a:lnSpc>
                <a:spcPct val="90000"/>
              </a:lnSpc>
              <a:spcBef>
                <a:spcPts val="800"/>
              </a:spcBef>
              <a:spcAft>
                <a:spcPts val="0"/>
              </a:spcAft>
              <a:buClr>
                <a:schemeClr val="dk1"/>
              </a:buClr>
              <a:buSzPts val="2100"/>
              <a:buChar char="•"/>
            </a:pPr>
            <a:r>
              <a:rPr lang="en-US"/>
              <a:t>UFCORS – will be enhanced for RINEX 3 download</a:t>
            </a:r>
            <a:endParaRPr/>
          </a:p>
          <a:p>
            <a:pPr marL="177800" lvl="0" indent="-38100" algn="l" rtl="0">
              <a:lnSpc>
                <a:spcPct val="90000"/>
              </a:lnSpc>
              <a:spcBef>
                <a:spcPts val="800"/>
              </a:spcBef>
              <a:spcAft>
                <a:spcPts val="0"/>
              </a:spcAft>
              <a:buClr>
                <a:schemeClr val="dk1"/>
              </a:buClr>
              <a:buSzPts val="2100"/>
              <a:buNone/>
            </a:pPr>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13db8d5fee7_0_681"/>
          <p:cNvSpPr txBox="1"/>
          <p:nvPr/>
        </p:nvSpPr>
        <p:spPr>
          <a:xfrm>
            <a:off x="0" y="630961"/>
            <a:ext cx="9144000" cy="4350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JSON Datasheets</a:t>
            </a:r>
            <a:endParaRPr sz="3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en-US" sz="1600" b="0" i="0" u="none" strike="noStrike" cap="none">
                <a:solidFill>
                  <a:srgbClr val="000000"/>
                </a:solidFill>
                <a:latin typeface="Arial"/>
                <a:ea typeface="Arial"/>
                <a:cs typeface="Arial"/>
                <a:sym typeface="Arial"/>
              </a:rPr>
              <a:t>Janet Henderson</a:t>
            </a:r>
            <a:endParaRPr sz="1600" b="0" i="0" u="none" strike="noStrike" cap="none">
              <a:solidFill>
                <a:srgbClr val="000000"/>
              </a:solidFill>
              <a:latin typeface="Arial"/>
              <a:ea typeface="Arial"/>
              <a:cs typeface="Arial"/>
              <a:sym typeface="Arial"/>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13db8d5fee7_0_685"/>
          <p:cNvSpPr txBox="1"/>
          <p:nvPr/>
        </p:nvSpPr>
        <p:spPr>
          <a:xfrm>
            <a:off x="120869" y="380445"/>
            <a:ext cx="8902200" cy="5044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What Is JSON?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en-US" sz="2000" b="0" i="0" u="none" strike="noStrike" cap="none">
                <a:solidFill>
                  <a:srgbClr val="000000"/>
                </a:solidFill>
                <a:latin typeface="Arial"/>
                <a:ea typeface="Arial"/>
                <a:cs typeface="Arial"/>
                <a:sym typeface="Arial"/>
              </a:rPr>
              <a:t>Is a lightweight textual data interchange format </a:t>
            </a:r>
            <a:endParaRPr/>
          </a:p>
          <a:p>
            <a:pPr marL="342900" marR="0" lvl="0" indent="-342900" algn="l" rtl="0">
              <a:lnSpc>
                <a:spcPct val="100000"/>
              </a:lnSpc>
              <a:spcBef>
                <a:spcPts val="0"/>
              </a:spcBef>
              <a:spcAft>
                <a:spcPts val="0"/>
              </a:spcAft>
              <a:buClr>
                <a:srgbClr val="000000"/>
              </a:buClr>
              <a:buSzPts val="2400"/>
              <a:buFont typeface="Arial"/>
              <a:buChar char="•"/>
            </a:pPr>
            <a:r>
              <a:rPr lang="en-US" sz="2000" b="0" i="0" u="none" strike="noStrike" cap="none">
                <a:solidFill>
                  <a:srgbClr val="000000"/>
                </a:solidFill>
                <a:latin typeface="Arial"/>
                <a:ea typeface="Arial"/>
                <a:cs typeface="Arial"/>
                <a:sym typeface="Arial"/>
              </a:rPr>
              <a:t>Is an internet standard (RFC-7159 as of March 2014)</a:t>
            </a:r>
            <a:endParaRPr/>
          </a:p>
          <a:p>
            <a:pPr marL="342900" marR="0" lvl="0" indent="-342900" algn="l" rtl="0">
              <a:lnSpc>
                <a:spcPct val="100000"/>
              </a:lnSpc>
              <a:spcBef>
                <a:spcPts val="0"/>
              </a:spcBef>
              <a:spcAft>
                <a:spcPts val="0"/>
              </a:spcAft>
              <a:buClr>
                <a:srgbClr val="000000"/>
              </a:buClr>
              <a:buSzPts val="2400"/>
              <a:buFont typeface="Arial"/>
              <a:buChar char="•"/>
            </a:pPr>
            <a:r>
              <a:rPr lang="en-US" sz="2000" b="0" i="0" u="none" strike="noStrike" cap="none">
                <a:solidFill>
                  <a:srgbClr val="000000"/>
                </a:solidFill>
                <a:highlight>
                  <a:srgbClr val="FFFF00"/>
                </a:highlight>
                <a:latin typeface="Arial"/>
                <a:ea typeface="Arial"/>
                <a:cs typeface="Arial"/>
                <a:sym typeface="Arial"/>
              </a:rPr>
              <a:t>JSON files are small in size</a:t>
            </a:r>
            <a:r>
              <a:rPr lang="en-US" sz="2000" b="0" i="0" u="none" strike="noStrike" cap="none">
                <a:solidFill>
                  <a:srgbClr val="000000"/>
                </a:solidFill>
                <a:latin typeface="Arial"/>
                <a:ea typeface="Arial"/>
                <a:cs typeface="Arial"/>
                <a:sym typeface="Arial"/>
              </a:rPr>
              <a:t> and human readable</a:t>
            </a:r>
            <a:endParaRPr/>
          </a:p>
          <a:p>
            <a:pPr marL="342900" marR="0" lvl="0" indent="-342900" algn="l" rtl="0">
              <a:lnSpc>
                <a:spcPct val="100000"/>
              </a:lnSpc>
              <a:spcBef>
                <a:spcPts val="0"/>
              </a:spcBef>
              <a:spcAft>
                <a:spcPts val="0"/>
              </a:spcAft>
              <a:buClr>
                <a:srgbClr val="000000"/>
              </a:buClr>
              <a:buSzPts val="2400"/>
              <a:buFont typeface="Arial"/>
              <a:buChar char="•"/>
            </a:pPr>
            <a:r>
              <a:rPr lang="en-US" sz="2000" b="0" i="0" u="none" strike="noStrike" cap="none">
                <a:solidFill>
                  <a:srgbClr val="000000"/>
                </a:solidFill>
                <a:latin typeface="Arial"/>
                <a:ea typeface="Arial"/>
                <a:cs typeface="Arial"/>
                <a:sym typeface="Arial"/>
              </a:rPr>
              <a:t>Supports data structures and arrays</a:t>
            </a:r>
            <a:endParaRPr/>
          </a:p>
          <a:p>
            <a:pPr marL="342900" marR="0" lvl="0" indent="-342900" algn="l" rtl="0">
              <a:lnSpc>
                <a:spcPct val="100000"/>
              </a:lnSpc>
              <a:spcBef>
                <a:spcPts val="0"/>
              </a:spcBef>
              <a:spcAft>
                <a:spcPts val="0"/>
              </a:spcAft>
              <a:buClr>
                <a:srgbClr val="000000"/>
              </a:buClr>
              <a:buSzPts val="2400"/>
              <a:buFont typeface="Arial"/>
              <a:buChar char="•"/>
            </a:pPr>
            <a:r>
              <a:rPr lang="en-US" sz="2000" b="0" i="0" u="none" strike="noStrike" cap="none">
                <a:solidFill>
                  <a:srgbClr val="000000"/>
                </a:solidFill>
                <a:latin typeface="Arial"/>
                <a:ea typeface="Arial"/>
                <a:cs typeface="Arial"/>
                <a:sym typeface="Arial"/>
              </a:rPr>
              <a:t>Supported by modern programming languages, such as Java</a:t>
            </a:r>
            <a:endParaRPr/>
          </a:p>
          <a:p>
            <a:pPr marL="342900" marR="0" lvl="0" indent="-342900" algn="l" rtl="0">
              <a:lnSpc>
                <a:spcPct val="100000"/>
              </a:lnSpc>
              <a:spcBef>
                <a:spcPts val="0"/>
              </a:spcBef>
              <a:spcAft>
                <a:spcPts val="0"/>
              </a:spcAft>
              <a:buClr>
                <a:srgbClr val="000000"/>
              </a:buClr>
              <a:buSzPts val="2400"/>
              <a:buFont typeface="Arial"/>
              <a:buChar char="•"/>
            </a:pPr>
            <a:r>
              <a:rPr lang="en-US" sz="2000" b="0" i="0" u="none" strike="noStrike" cap="none">
                <a:solidFill>
                  <a:srgbClr val="000000"/>
                </a:solidFill>
                <a:latin typeface="Arial"/>
                <a:ea typeface="Arial"/>
                <a:cs typeface="Arial"/>
                <a:sym typeface="Arial"/>
              </a:rPr>
              <a:t>JSON is an alternative to XML, and </a:t>
            </a:r>
            <a:r>
              <a:rPr lang="en-US" sz="2000" b="0" i="0" u="none" strike="noStrike" cap="none">
                <a:solidFill>
                  <a:srgbClr val="000000"/>
                </a:solidFill>
                <a:highlight>
                  <a:srgbClr val="FFFF00"/>
                </a:highlight>
                <a:latin typeface="Arial"/>
                <a:ea typeface="Arial"/>
                <a:cs typeface="Arial"/>
                <a:sym typeface="Arial"/>
              </a:rPr>
              <a:t>more efficient to parse</a:t>
            </a:r>
            <a:endParaRPr sz="2000" b="0" i="0" u="none" strike="noStrike" cap="none">
              <a:solidFill>
                <a:srgbClr val="000000"/>
              </a:solidFill>
              <a:latin typeface="Arial"/>
              <a:ea typeface="Arial"/>
              <a:cs typeface="Arial"/>
              <a:sym typeface="Arial"/>
            </a:endParaRPr>
          </a:p>
          <a:p>
            <a:pPr marL="571500" marR="0" lvl="0" indent="-419100" algn="l" rtl="0">
              <a:lnSpc>
                <a:spcPct val="100000"/>
              </a:lnSpc>
              <a:spcBef>
                <a:spcPts val="0"/>
              </a:spcBef>
              <a:spcAft>
                <a:spcPts val="0"/>
              </a:spcAft>
              <a:buClr>
                <a:srgbClr val="000000"/>
              </a:buClr>
              <a:buSzPts val="2400"/>
              <a:buFont typeface="Arial"/>
              <a:buNone/>
            </a:pPr>
            <a:endParaRPr sz="1400" b="0" i="0" u="none" strike="noStrike" cap="none">
              <a:solidFill>
                <a:srgbClr val="000000"/>
              </a:solidFill>
              <a:latin typeface="Arial"/>
              <a:ea typeface="Arial"/>
              <a:cs typeface="Arial"/>
              <a:sym typeface="Arial"/>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13db8d5fee7_0_689"/>
          <p:cNvSpPr txBox="1"/>
          <p:nvPr/>
        </p:nvSpPr>
        <p:spPr>
          <a:xfrm>
            <a:off x="113249" y="380445"/>
            <a:ext cx="8902200" cy="5044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JSON Format, A Simple Example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Calibri"/>
              <a:buNone/>
            </a:pPr>
            <a:r>
              <a:rPr lang="en-US" sz="2400" b="0" i="0" u="none" strike="noStrike" cap="none">
                <a:solidFill>
                  <a:srgbClr val="000000"/>
                </a:solidFill>
                <a:latin typeface="Arial"/>
                <a:ea typeface="Arial"/>
                <a:cs typeface="Arial"/>
                <a:sym typeface="Arial"/>
              </a:rPr>
              <a:t>Uses Name-Value Pairs</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000" b="0" i="0" u="none" strike="noStrike" cap="none">
                <a:solidFill>
                  <a:srgbClr val="000000"/>
                </a:solidFill>
                <a:latin typeface="Arial"/>
                <a:ea typeface="Arial"/>
                <a:cs typeface="Arial"/>
                <a:sym typeface="Arial"/>
              </a:rPr>
              <a:t>{</a:t>
            </a:r>
            <a:endParaRPr/>
          </a:p>
          <a:p>
            <a:pPr marL="0" marR="0" lvl="0" indent="0" algn="l" rtl="0">
              <a:lnSpc>
                <a:spcPct val="100000"/>
              </a:lnSpc>
              <a:spcBef>
                <a:spcPts val="0"/>
              </a:spcBef>
              <a:spcAft>
                <a:spcPts val="0"/>
              </a:spcAft>
              <a:buClr>
                <a:srgbClr val="000000"/>
              </a:buClr>
              <a:buSzPts val="2400"/>
              <a:buFont typeface="Arial"/>
              <a:buNone/>
            </a:pPr>
            <a:r>
              <a:rPr lang="en-US" sz="2000" b="0" i="0" u="none" strike="noStrike" cap="none">
                <a:solidFill>
                  <a:srgbClr val="000000"/>
                </a:solidFill>
                <a:latin typeface="Arial"/>
                <a:ea typeface="Arial"/>
                <a:cs typeface="Arial"/>
                <a:sym typeface="Arial"/>
              </a:rPr>
              <a:t>   “ID”:1,</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000" b="0" i="0" u="none" strike="noStrike" cap="none">
                <a:solidFill>
                  <a:srgbClr val="000000"/>
                </a:solidFill>
                <a:latin typeface="Arial"/>
                <a:ea typeface="Arial"/>
                <a:cs typeface="Arial"/>
                <a:sym typeface="Arial"/>
              </a:rPr>
              <a:t>   “WelcomeMsg1”: Hello”,</a:t>
            </a:r>
            <a:endParaRPr/>
          </a:p>
          <a:p>
            <a:pPr marL="0" marR="0" lvl="0" indent="0" algn="l" rtl="0">
              <a:lnSpc>
                <a:spcPct val="100000"/>
              </a:lnSpc>
              <a:spcBef>
                <a:spcPts val="0"/>
              </a:spcBef>
              <a:spcAft>
                <a:spcPts val="0"/>
              </a:spcAft>
              <a:buClr>
                <a:srgbClr val="000000"/>
              </a:buClr>
              <a:buSzPts val="2400"/>
              <a:buFont typeface="Arial"/>
              <a:buNone/>
            </a:pPr>
            <a:r>
              <a:rPr lang="en-US" sz="2000" b="0" i="0" u="none" strike="noStrike" cap="none">
                <a:solidFill>
                  <a:srgbClr val="000000"/>
                </a:solidFill>
                <a:latin typeface="Arial"/>
                <a:ea typeface="Arial"/>
                <a:cs typeface="Arial"/>
                <a:sym typeface="Arial"/>
              </a:rPr>
              <a:t>   “WelcomeMsg2”: “World”,</a:t>
            </a:r>
            <a:endParaRPr/>
          </a:p>
          <a:p>
            <a:pPr marL="0" marR="0" lvl="0" indent="0" algn="l" rtl="0">
              <a:lnSpc>
                <a:spcPct val="100000"/>
              </a:lnSpc>
              <a:spcBef>
                <a:spcPts val="0"/>
              </a:spcBef>
              <a:spcAft>
                <a:spcPts val="0"/>
              </a:spcAft>
              <a:buClr>
                <a:srgbClr val="000000"/>
              </a:buClr>
              <a:buSzPts val="2400"/>
              <a:buFont typeface="Arial"/>
              <a:buNone/>
            </a:pPr>
            <a:r>
              <a:rPr lang="en-US" sz="2000" b="0" i="0" u="none" strike="noStrike" cap="none">
                <a:solidFill>
                  <a:srgbClr val="000000"/>
                </a:solidFill>
                <a:latin typeface="Arial"/>
                <a:ea typeface="Arial"/>
                <a:cs typeface="Arial"/>
                <a:sym typeface="Arial"/>
              </a:rPr>
              <a:t>   “Continents”:</a:t>
            </a:r>
            <a:endParaRPr/>
          </a:p>
          <a:p>
            <a:pPr marL="0" marR="0" lvl="0" indent="0" algn="l" rtl="0">
              <a:lnSpc>
                <a:spcPct val="100000"/>
              </a:lnSpc>
              <a:spcBef>
                <a:spcPts val="0"/>
              </a:spcBef>
              <a:spcAft>
                <a:spcPts val="0"/>
              </a:spcAft>
              <a:buClr>
                <a:srgbClr val="000000"/>
              </a:buClr>
              <a:buSzPts val="2400"/>
              <a:buFont typeface="Arial"/>
              <a:buNone/>
            </a:pPr>
            <a:r>
              <a:rPr lang="en-US" sz="20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Clr>
                <a:srgbClr val="000000"/>
              </a:buClr>
              <a:buSzPts val="2400"/>
              <a:buFont typeface="Arial"/>
              <a:buNone/>
            </a:pPr>
            <a:r>
              <a:rPr lang="en-US" sz="2000" b="0" i="0" u="none" strike="noStrike" cap="none">
                <a:solidFill>
                  <a:srgbClr val="000000"/>
                </a:solidFill>
                <a:latin typeface="Arial"/>
                <a:ea typeface="Arial"/>
                <a:cs typeface="Arial"/>
                <a:sym typeface="Arial"/>
              </a:rPr>
              <a:t>         “North America”, “South America”, “Europe”, </a:t>
            </a:r>
            <a:endParaRPr/>
          </a:p>
          <a:p>
            <a:pPr marL="0" marR="0" lvl="0" indent="0" algn="l" rtl="0">
              <a:lnSpc>
                <a:spcPct val="100000"/>
              </a:lnSpc>
              <a:spcBef>
                <a:spcPts val="0"/>
              </a:spcBef>
              <a:spcAft>
                <a:spcPts val="0"/>
              </a:spcAft>
              <a:buClr>
                <a:srgbClr val="000000"/>
              </a:buClr>
              <a:buSzPts val="2400"/>
              <a:buFont typeface="Arial"/>
              <a:buNone/>
            </a:pPr>
            <a:r>
              <a:rPr lang="en-US" sz="2000" b="0" i="0" u="none" strike="noStrike" cap="none">
                <a:solidFill>
                  <a:srgbClr val="000000"/>
                </a:solidFill>
                <a:latin typeface="Arial"/>
                <a:ea typeface="Arial"/>
                <a:cs typeface="Arial"/>
                <a:sym typeface="Arial"/>
              </a:rPr>
              <a:t>         “Asia”, “Africa”, “Australia/Oceania”, “Antarctica”</a:t>
            </a:r>
            <a:endParaRPr/>
          </a:p>
          <a:p>
            <a:pPr marL="0" marR="0" lvl="0" indent="0" algn="l" rtl="0">
              <a:lnSpc>
                <a:spcPct val="100000"/>
              </a:lnSpc>
              <a:spcBef>
                <a:spcPts val="0"/>
              </a:spcBef>
              <a:spcAft>
                <a:spcPts val="0"/>
              </a:spcAft>
              <a:buClr>
                <a:srgbClr val="000000"/>
              </a:buClr>
              <a:buSzPts val="2400"/>
              <a:buFont typeface="Arial"/>
              <a:buNone/>
            </a:pPr>
            <a:r>
              <a:rPr lang="en-US" sz="20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Clr>
                <a:srgbClr val="000000"/>
              </a:buClr>
              <a:buSzPts val="2400"/>
              <a:buFont typeface="Arial"/>
              <a:buNone/>
            </a:pPr>
            <a:r>
              <a:rPr lang="en-US" sz="2000" b="0" i="0" u="none" strike="noStrike" cap="none">
                <a:solidFill>
                  <a:srgbClr val="00000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a:p>
            <a:pPr marL="571500" marR="0" lvl="0" indent="-419100" algn="l" rtl="0">
              <a:lnSpc>
                <a:spcPct val="100000"/>
              </a:lnSpc>
              <a:spcBef>
                <a:spcPts val="0"/>
              </a:spcBef>
              <a:spcAft>
                <a:spcPts val="0"/>
              </a:spcAft>
              <a:buClr>
                <a:srgbClr val="000000"/>
              </a:buClr>
              <a:buSzPts val="2400"/>
              <a:buFont typeface="Arial"/>
              <a:buNone/>
            </a:pPr>
            <a:endParaRPr sz="1400" b="0" i="0" u="none" strike="noStrike" cap="none">
              <a:solidFill>
                <a:srgbClr val="000000"/>
              </a:solidFill>
              <a:latin typeface="Arial"/>
              <a:ea typeface="Arial"/>
              <a:cs typeface="Arial"/>
              <a:sym typeface="Arial"/>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13db8d5fee7_0_693"/>
          <p:cNvSpPr txBox="1"/>
          <p:nvPr/>
        </p:nvSpPr>
        <p:spPr>
          <a:xfrm>
            <a:off x="113249" y="380445"/>
            <a:ext cx="8902200" cy="5044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XML vs JSON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1600" b="0" i="0" u="none" strike="noStrike" cap="none">
                <a:solidFill>
                  <a:srgbClr val="000000"/>
                </a:solidFill>
                <a:highlight>
                  <a:srgbClr val="FFFF00"/>
                </a:highlight>
                <a:latin typeface="Arial Narrow"/>
                <a:ea typeface="Arial Narrow"/>
                <a:cs typeface="Arial Narrow"/>
                <a:sym typeface="Arial Narrow"/>
              </a:rPr>
              <a:t>&lt;?xml version=‘1.0’ encoding=‘UTF-8” standalone=“yes”?&gt;</a:t>
            </a:r>
            <a:r>
              <a:rPr lang="en-US" sz="1600" b="0" i="0" u="none" strike="noStrike" cap="none">
                <a:solidFill>
                  <a:srgbClr val="000000"/>
                </a:solidFill>
                <a:latin typeface="Arial Narrow"/>
                <a:ea typeface="Arial Narrow"/>
                <a:cs typeface="Arial Narrow"/>
                <a:sym typeface="Arial Narrow"/>
              </a:rPr>
              <a:t>  </a:t>
            </a:r>
            <a:r>
              <a:rPr lang="en-US" sz="1600" b="0" i="0" u="none" strike="noStrike" cap="none">
                <a:solidFill>
                  <a:srgbClr val="FF0000"/>
                </a:solidFill>
                <a:latin typeface="Arial Narrow"/>
                <a:ea typeface="Arial Narrow"/>
                <a:cs typeface="Arial Narrow"/>
                <a:sym typeface="Arial Narrow"/>
              </a:rPr>
              <a:t>vs</a:t>
            </a:r>
            <a:r>
              <a:rPr lang="en-US" sz="1600" b="0" i="0" u="none" strike="noStrike" cap="none">
                <a:solidFill>
                  <a:srgbClr val="000000"/>
                </a:solidFill>
                <a:latin typeface="Arial Narrow"/>
                <a:ea typeface="Arial Narrow"/>
                <a:cs typeface="Arial Narrow"/>
                <a:sym typeface="Arial Narrow"/>
              </a:rPr>
              <a:t>   {</a:t>
            </a:r>
            <a:endParaRPr/>
          </a:p>
          <a:p>
            <a:pPr marL="0" marR="0" lvl="0" indent="0" algn="l" rtl="0">
              <a:lnSpc>
                <a:spcPct val="100000"/>
              </a:lnSpc>
              <a:spcBef>
                <a:spcPts val="0"/>
              </a:spcBef>
              <a:spcAft>
                <a:spcPts val="0"/>
              </a:spcAft>
              <a:buClr>
                <a:srgbClr val="000000"/>
              </a:buClr>
              <a:buSzPts val="2400"/>
              <a:buFont typeface="Arial"/>
              <a:buNone/>
            </a:pPr>
            <a:r>
              <a:rPr lang="en-US" sz="1600" b="0" i="0" u="none" strike="noStrike" cap="none">
                <a:solidFill>
                  <a:srgbClr val="000000"/>
                </a:solidFill>
                <a:latin typeface="Arial Narrow"/>
                <a:ea typeface="Arial Narrow"/>
                <a:cs typeface="Arial Narrow"/>
                <a:sym typeface="Arial Narrow"/>
              </a:rPr>
              <a:t>&lt;CountryInformation&gt;                                                                       “ListName”:”Country Information”,</a:t>
            </a:r>
            <a:endParaRPr/>
          </a:p>
          <a:p>
            <a:pPr marL="0" marR="0" lvl="0" indent="0" algn="l" rtl="0">
              <a:lnSpc>
                <a:spcPct val="100000"/>
              </a:lnSpc>
              <a:spcBef>
                <a:spcPts val="0"/>
              </a:spcBef>
              <a:spcAft>
                <a:spcPts val="0"/>
              </a:spcAft>
              <a:buClr>
                <a:srgbClr val="000000"/>
              </a:buClr>
              <a:buSzPts val="2400"/>
              <a:buFont typeface="Arial"/>
              <a:buNone/>
            </a:pPr>
            <a:r>
              <a:rPr lang="en-US" sz="1600" b="0" i="0" u="none" strike="noStrike" cap="none">
                <a:solidFill>
                  <a:srgbClr val="000000"/>
                </a:solidFill>
                <a:latin typeface="Arial Narrow"/>
                <a:ea typeface="Arial Narrow"/>
                <a:cs typeface="Arial Narrow"/>
                <a:sym typeface="Arial Narrow"/>
              </a:rPr>
              <a:t>   </a:t>
            </a:r>
            <a:r>
              <a:rPr lang="en-US" sz="1600" b="0" i="0" u="none" strike="noStrike" cap="none">
                <a:solidFill>
                  <a:srgbClr val="000000"/>
                </a:solidFill>
                <a:highlight>
                  <a:srgbClr val="00FFFF"/>
                </a:highlight>
                <a:latin typeface="Arial Narrow"/>
                <a:ea typeface="Arial Narrow"/>
                <a:cs typeface="Arial Narrow"/>
                <a:sym typeface="Arial Narrow"/>
              </a:rPr>
              <a:t>&lt;country&gt;</a:t>
            </a:r>
            <a:r>
              <a:rPr lang="en-US" sz="1600" b="0" i="0" u="none" strike="noStrike" cap="none">
                <a:solidFill>
                  <a:srgbClr val="000000"/>
                </a:solidFill>
                <a:latin typeface="Arial Narrow"/>
                <a:ea typeface="Arial Narrow"/>
                <a:cs typeface="Arial Narrow"/>
                <a:sym typeface="Arial Narrow"/>
              </a:rPr>
              <a:t>                                                                                       </a:t>
            </a:r>
            <a:r>
              <a:rPr lang="en-US" sz="1600" b="0" i="0" u="none" strike="noStrike" cap="none">
                <a:solidFill>
                  <a:srgbClr val="000000"/>
                </a:solidFill>
                <a:highlight>
                  <a:srgbClr val="00FF00"/>
                </a:highlight>
                <a:latin typeface="Arial Narrow"/>
                <a:ea typeface="Arial Narrow"/>
                <a:cs typeface="Arial Narrow"/>
                <a:sym typeface="Arial Narrow"/>
              </a:rPr>
              <a:t>“countries”</a:t>
            </a:r>
            <a:r>
              <a:rPr lang="en-US" sz="1600" b="0" i="0" u="none" strike="noStrike" cap="none">
                <a:solidFill>
                  <a:srgbClr val="000000"/>
                </a:solidFill>
                <a:latin typeface="Arial Narrow"/>
                <a:ea typeface="Arial Narrow"/>
                <a:cs typeface="Arial Narrow"/>
                <a:sym typeface="Arial Narrow"/>
              </a:rPr>
              <a:t>: [“United States of America”, “India”],</a:t>
            </a:r>
            <a:endParaRPr/>
          </a:p>
          <a:p>
            <a:pPr marL="0" marR="0" lvl="0" indent="0" algn="l" rtl="0">
              <a:lnSpc>
                <a:spcPct val="100000"/>
              </a:lnSpc>
              <a:spcBef>
                <a:spcPts val="0"/>
              </a:spcBef>
              <a:spcAft>
                <a:spcPts val="0"/>
              </a:spcAft>
              <a:buClr>
                <a:srgbClr val="000000"/>
              </a:buClr>
              <a:buSzPts val="2400"/>
              <a:buFont typeface="Arial"/>
              <a:buNone/>
            </a:pPr>
            <a:r>
              <a:rPr lang="en-US" sz="1600" b="0" i="0" u="none" strike="noStrike" cap="none">
                <a:solidFill>
                  <a:srgbClr val="000000"/>
                </a:solidFill>
                <a:latin typeface="Arial Narrow"/>
                <a:ea typeface="Arial Narrow"/>
                <a:cs typeface="Arial Narrow"/>
                <a:sym typeface="Arial Narrow"/>
              </a:rPr>
              <a:t>      &lt;name&gt;United States of America&lt;/name&gt;                                 “capitals”: [“Washington DC”, “New Delhi”],</a:t>
            </a:r>
            <a:endParaRPr/>
          </a:p>
          <a:p>
            <a:pPr marL="0" marR="0" lvl="0" indent="0" algn="l" rtl="0">
              <a:lnSpc>
                <a:spcPct val="100000"/>
              </a:lnSpc>
              <a:spcBef>
                <a:spcPts val="0"/>
              </a:spcBef>
              <a:spcAft>
                <a:spcPts val="0"/>
              </a:spcAft>
              <a:buClr>
                <a:srgbClr val="000000"/>
              </a:buClr>
              <a:buSzPts val="2400"/>
              <a:buFont typeface="Arial"/>
              <a:buNone/>
            </a:pPr>
            <a:r>
              <a:rPr lang="en-US" sz="1600" b="0" i="0" u="none" strike="noStrike" cap="none">
                <a:solidFill>
                  <a:srgbClr val="000000"/>
                </a:solidFill>
                <a:latin typeface="Arial Narrow"/>
                <a:ea typeface="Arial Narrow"/>
                <a:cs typeface="Arial Narrow"/>
                <a:sym typeface="Arial Narrow"/>
              </a:rPr>
              <a:t>      &lt;capital&gt;Washington DC&lt;/capital&gt;                                             “codes”: [</a:t>
            </a:r>
            <a:endParaRPr/>
          </a:p>
          <a:p>
            <a:pPr marL="0" marR="0" lvl="0" indent="0" algn="l" rtl="0">
              <a:lnSpc>
                <a:spcPct val="100000"/>
              </a:lnSpc>
              <a:spcBef>
                <a:spcPts val="0"/>
              </a:spcBef>
              <a:spcAft>
                <a:spcPts val="0"/>
              </a:spcAft>
              <a:buClr>
                <a:srgbClr val="000000"/>
              </a:buClr>
              <a:buSzPts val="2400"/>
              <a:buFont typeface="Arial"/>
              <a:buNone/>
            </a:pPr>
            <a:r>
              <a:rPr lang="en-US" sz="1600" b="0" i="0" u="none" strike="noStrike" cap="none">
                <a:solidFill>
                  <a:srgbClr val="000000"/>
                </a:solidFill>
                <a:latin typeface="Arial Narrow"/>
                <a:ea typeface="Arial Narrow"/>
                <a:cs typeface="Arial Narrow"/>
                <a:sym typeface="Arial Narrow"/>
              </a:rPr>
              <a:t>      &lt;code type=“numeric”&gt;1&lt;/code&gt;                                                   {“numeric”:91, “alpha”:”US”},</a:t>
            </a:r>
            <a:endParaRPr/>
          </a:p>
          <a:p>
            <a:pPr marL="0" marR="0" lvl="0" indent="0" algn="l" rtl="0">
              <a:lnSpc>
                <a:spcPct val="100000"/>
              </a:lnSpc>
              <a:spcBef>
                <a:spcPts val="0"/>
              </a:spcBef>
              <a:spcAft>
                <a:spcPts val="0"/>
              </a:spcAft>
              <a:buClr>
                <a:srgbClr val="000000"/>
              </a:buClr>
              <a:buSzPts val="2400"/>
              <a:buFont typeface="Arial"/>
              <a:buNone/>
            </a:pPr>
            <a:r>
              <a:rPr lang="en-US" sz="1600" b="0" i="0" u="none" strike="noStrike" cap="none">
                <a:solidFill>
                  <a:srgbClr val="000000"/>
                </a:solidFill>
                <a:latin typeface="Arial Narrow"/>
                <a:ea typeface="Arial Narrow"/>
                <a:cs typeface="Arial Narrow"/>
                <a:sym typeface="Arial Narrow"/>
              </a:rPr>
              <a:t>      &lt;code type=“alpha”&gt;US&lt;/code&gt;                                                    {“numeric”:1, “alpha”:”IN”}</a:t>
            </a:r>
            <a:endParaRPr/>
          </a:p>
          <a:p>
            <a:pPr marL="0" marR="0" lvl="0" indent="0" algn="l" rtl="0">
              <a:lnSpc>
                <a:spcPct val="100000"/>
              </a:lnSpc>
              <a:spcBef>
                <a:spcPts val="0"/>
              </a:spcBef>
              <a:spcAft>
                <a:spcPts val="0"/>
              </a:spcAft>
              <a:buClr>
                <a:srgbClr val="000000"/>
              </a:buClr>
              <a:buSzPts val="2400"/>
              <a:buFont typeface="Arial"/>
              <a:buNone/>
            </a:pPr>
            <a:r>
              <a:rPr lang="en-US" sz="1600" b="0" i="0" u="none" strike="noStrike" cap="none">
                <a:solidFill>
                  <a:srgbClr val="000000"/>
                </a:solidFill>
                <a:latin typeface="Arial Narrow"/>
                <a:ea typeface="Arial Narrow"/>
                <a:cs typeface="Arial Narrow"/>
                <a:sym typeface="Arial Narrow"/>
              </a:rPr>
              <a:t>   </a:t>
            </a:r>
            <a:r>
              <a:rPr lang="en-US" sz="1600" b="0" i="0" u="none" strike="noStrike" cap="none">
                <a:solidFill>
                  <a:srgbClr val="000000"/>
                </a:solidFill>
                <a:highlight>
                  <a:srgbClr val="00FFFF"/>
                </a:highlight>
                <a:latin typeface="Arial Narrow"/>
                <a:ea typeface="Arial Narrow"/>
                <a:cs typeface="Arial Narrow"/>
                <a:sym typeface="Arial Narrow"/>
              </a:rPr>
              <a:t>&lt;/country&gt;</a:t>
            </a:r>
            <a:r>
              <a:rPr lang="en-US" sz="1600" b="0" i="0" u="none" strike="noStrike" cap="none">
                <a:solidFill>
                  <a:srgbClr val="000000"/>
                </a:solidFill>
                <a:latin typeface="Arial Narrow"/>
                <a:ea typeface="Arial Narrow"/>
                <a:cs typeface="Arial Narrow"/>
                <a:sym typeface="Arial Narrow"/>
              </a:rPr>
              <a:t>                                                                                       ]</a:t>
            </a:r>
            <a:endParaRPr/>
          </a:p>
          <a:p>
            <a:pPr marL="0" marR="0" lvl="0" indent="0" algn="l" rtl="0">
              <a:lnSpc>
                <a:spcPct val="100000"/>
              </a:lnSpc>
              <a:spcBef>
                <a:spcPts val="0"/>
              </a:spcBef>
              <a:spcAft>
                <a:spcPts val="0"/>
              </a:spcAft>
              <a:buNone/>
            </a:pPr>
            <a:r>
              <a:rPr lang="en-US" sz="1600" b="0" i="0" u="none" strike="noStrike" cap="none">
                <a:solidFill>
                  <a:srgbClr val="000000"/>
                </a:solidFill>
                <a:latin typeface="Arial Narrow"/>
                <a:ea typeface="Arial Narrow"/>
                <a:cs typeface="Arial Narrow"/>
                <a:sym typeface="Arial Narrow"/>
              </a:rPr>
              <a:t>   </a:t>
            </a:r>
            <a:r>
              <a:rPr lang="en-US" sz="1600" b="0" i="0" u="none" strike="noStrike" cap="none">
                <a:solidFill>
                  <a:srgbClr val="000000"/>
                </a:solidFill>
                <a:highlight>
                  <a:srgbClr val="00FFFF"/>
                </a:highlight>
                <a:latin typeface="Arial Narrow"/>
                <a:ea typeface="Arial Narrow"/>
                <a:cs typeface="Arial Narrow"/>
                <a:sym typeface="Arial Narrow"/>
              </a:rPr>
              <a:t>&lt;country&gt;</a:t>
            </a:r>
            <a:r>
              <a:rPr lang="en-US" sz="1600" b="0" i="0" u="none" strike="noStrike" cap="none">
                <a:solidFill>
                  <a:srgbClr val="000000"/>
                </a:solidFill>
                <a:latin typeface="Arial Narrow"/>
                <a:ea typeface="Arial Narrow"/>
                <a:cs typeface="Arial Narrow"/>
                <a:sym typeface="Arial Narrow"/>
              </a:rPr>
              <a:t>                                                                                     }</a:t>
            </a:r>
            <a:endParaRPr/>
          </a:p>
          <a:p>
            <a:pPr marL="0" marR="0" lvl="0" indent="0" algn="l" rtl="0">
              <a:lnSpc>
                <a:spcPct val="100000"/>
              </a:lnSpc>
              <a:spcBef>
                <a:spcPts val="0"/>
              </a:spcBef>
              <a:spcAft>
                <a:spcPts val="0"/>
              </a:spcAft>
              <a:buNone/>
            </a:pPr>
            <a:r>
              <a:rPr lang="en-US" sz="1600" b="0" i="0" u="none" strike="noStrike" cap="none">
                <a:solidFill>
                  <a:srgbClr val="000000"/>
                </a:solidFill>
                <a:latin typeface="Arial Narrow"/>
                <a:ea typeface="Arial Narrow"/>
                <a:cs typeface="Arial Narrow"/>
                <a:sym typeface="Arial Narrow"/>
              </a:rPr>
              <a:t>      &lt;name&gt;India&lt;/name&gt;</a:t>
            </a:r>
            <a:endParaRPr/>
          </a:p>
          <a:p>
            <a:pPr marL="0" marR="0" lvl="0" indent="0" algn="l" rtl="0">
              <a:lnSpc>
                <a:spcPct val="100000"/>
              </a:lnSpc>
              <a:spcBef>
                <a:spcPts val="0"/>
              </a:spcBef>
              <a:spcAft>
                <a:spcPts val="0"/>
              </a:spcAft>
              <a:buNone/>
            </a:pPr>
            <a:r>
              <a:rPr lang="en-US" sz="1600" b="0" i="0" u="none" strike="noStrike" cap="none">
                <a:solidFill>
                  <a:srgbClr val="000000"/>
                </a:solidFill>
                <a:latin typeface="Arial Narrow"/>
                <a:ea typeface="Arial Narrow"/>
                <a:cs typeface="Arial Narrow"/>
                <a:sym typeface="Arial Narrow"/>
              </a:rPr>
              <a:t>      &lt;capital&gt;New Delhi&lt;/capital&gt;</a:t>
            </a:r>
            <a:endParaRPr/>
          </a:p>
          <a:p>
            <a:pPr marL="0" marR="0" lvl="0" indent="0" algn="l" rtl="0">
              <a:lnSpc>
                <a:spcPct val="100000"/>
              </a:lnSpc>
              <a:spcBef>
                <a:spcPts val="0"/>
              </a:spcBef>
              <a:spcAft>
                <a:spcPts val="0"/>
              </a:spcAft>
              <a:buNone/>
            </a:pPr>
            <a:r>
              <a:rPr lang="en-US" sz="1600" b="0" i="0" u="none" strike="noStrike" cap="none">
                <a:solidFill>
                  <a:srgbClr val="000000"/>
                </a:solidFill>
                <a:latin typeface="Arial Narrow"/>
                <a:ea typeface="Arial Narrow"/>
                <a:cs typeface="Arial Narrow"/>
                <a:sym typeface="Arial Narrow"/>
              </a:rPr>
              <a:t>      &lt;code type=“numeric”&gt;91&lt;/code&gt;</a:t>
            </a:r>
            <a:endParaRPr/>
          </a:p>
          <a:p>
            <a:pPr marL="0" marR="0" lvl="0" indent="0" algn="l" rtl="0">
              <a:lnSpc>
                <a:spcPct val="100000"/>
              </a:lnSpc>
              <a:spcBef>
                <a:spcPts val="0"/>
              </a:spcBef>
              <a:spcAft>
                <a:spcPts val="0"/>
              </a:spcAft>
              <a:buNone/>
            </a:pPr>
            <a:r>
              <a:rPr lang="en-US" sz="1600" b="0" i="0" u="none" strike="noStrike" cap="none">
                <a:solidFill>
                  <a:srgbClr val="000000"/>
                </a:solidFill>
                <a:latin typeface="Arial Narrow"/>
                <a:ea typeface="Arial Narrow"/>
                <a:cs typeface="Arial Narrow"/>
                <a:sym typeface="Arial Narrow"/>
              </a:rPr>
              <a:t>      &lt;code type=“alpha”&gt;IN&lt;/code&gt;</a:t>
            </a:r>
            <a:endParaRPr/>
          </a:p>
          <a:p>
            <a:pPr marL="0" marR="0" lvl="0" indent="0" algn="l" rtl="0">
              <a:lnSpc>
                <a:spcPct val="100000"/>
              </a:lnSpc>
              <a:spcBef>
                <a:spcPts val="0"/>
              </a:spcBef>
              <a:spcAft>
                <a:spcPts val="0"/>
              </a:spcAft>
              <a:buNone/>
            </a:pPr>
            <a:r>
              <a:rPr lang="en-US" sz="1600" b="0" i="0" u="none" strike="noStrike" cap="none">
                <a:solidFill>
                  <a:srgbClr val="000000"/>
                </a:solidFill>
                <a:latin typeface="Arial Narrow"/>
                <a:ea typeface="Arial Narrow"/>
                <a:cs typeface="Arial Narrow"/>
                <a:sym typeface="Arial Narrow"/>
              </a:rPr>
              <a:t>   </a:t>
            </a:r>
            <a:r>
              <a:rPr lang="en-US" sz="1600" b="0" i="0" u="none" strike="noStrike" cap="none">
                <a:solidFill>
                  <a:srgbClr val="000000"/>
                </a:solidFill>
                <a:highlight>
                  <a:srgbClr val="00FFFF"/>
                </a:highlight>
                <a:latin typeface="Arial Narrow"/>
                <a:ea typeface="Arial Narrow"/>
                <a:cs typeface="Arial Narrow"/>
                <a:sym typeface="Arial Narrow"/>
              </a:rPr>
              <a:t>&lt;/country&gt;</a:t>
            </a:r>
            <a:endParaRPr/>
          </a:p>
          <a:p>
            <a:pPr marL="0" marR="0" lvl="0" indent="0" algn="l" rtl="0">
              <a:lnSpc>
                <a:spcPct val="100000"/>
              </a:lnSpc>
              <a:spcBef>
                <a:spcPts val="0"/>
              </a:spcBef>
              <a:spcAft>
                <a:spcPts val="0"/>
              </a:spcAft>
              <a:buNone/>
            </a:pPr>
            <a:r>
              <a:rPr lang="en-US" sz="1600" b="0" i="0" u="none" strike="noStrike" cap="none">
                <a:solidFill>
                  <a:srgbClr val="000000"/>
                </a:solidFill>
                <a:latin typeface="Arial Narrow"/>
                <a:ea typeface="Arial Narrow"/>
                <a:cs typeface="Arial Narrow"/>
                <a:sym typeface="Arial Narrow"/>
              </a:rPr>
              <a:t>&lt;/CountryInformation&gt;</a:t>
            </a:r>
            <a:endParaRPr/>
          </a:p>
          <a:p>
            <a:pPr marL="0" marR="0" lvl="0" indent="0" algn="l" rtl="0">
              <a:lnSpc>
                <a:spcPct val="100000"/>
              </a:lnSpc>
              <a:spcBef>
                <a:spcPts val="0"/>
              </a:spcBef>
              <a:spcAft>
                <a:spcPts val="0"/>
              </a:spcAft>
              <a:buClr>
                <a:srgbClr val="000000"/>
              </a:buClr>
              <a:buSzPts val="2400"/>
              <a:buFont typeface="Arial"/>
              <a:buNone/>
            </a:pPr>
            <a:endParaRPr sz="2000" b="0" i="0" u="none" strike="noStrike" cap="none">
              <a:solidFill>
                <a:srgbClr val="000000"/>
              </a:solidFill>
              <a:latin typeface="Arial"/>
              <a:ea typeface="Arial"/>
              <a:cs typeface="Arial"/>
              <a:sym typeface="Arial"/>
            </a:endParaRPr>
          </a:p>
          <a:p>
            <a:pPr marL="571500" marR="0" lvl="0" indent="-419100" algn="l" rtl="0">
              <a:lnSpc>
                <a:spcPct val="100000"/>
              </a:lnSpc>
              <a:spcBef>
                <a:spcPts val="0"/>
              </a:spcBef>
              <a:spcAft>
                <a:spcPts val="0"/>
              </a:spcAft>
              <a:buClr>
                <a:srgbClr val="000000"/>
              </a:buClr>
              <a:buSzPts val="2400"/>
              <a:buFont typeface="Arial"/>
              <a:buNone/>
            </a:pPr>
            <a:endParaRPr sz="1400" b="0" i="0" u="none" strike="noStrike" cap="none">
              <a:solidFill>
                <a:srgbClr val="000000"/>
              </a:solidFill>
              <a:latin typeface="Arial"/>
              <a:ea typeface="Arial"/>
              <a:cs typeface="Arial"/>
              <a:sym typeface="Arial"/>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
          <p:cNvSpPr txBox="1"/>
          <p:nvPr/>
        </p:nvSpPr>
        <p:spPr>
          <a:xfrm>
            <a:off x="115614" y="147267"/>
            <a:ext cx="8902262" cy="462849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NGS Products and Services Update</a:t>
            </a:r>
            <a:endParaRPr/>
          </a:p>
          <a:p>
            <a:pPr marL="0" marR="0" lvl="0" indent="0" algn="ctr"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NCAT and API Updates</a:t>
            </a:r>
            <a:endParaRPr/>
          </a:p>
          <a:p>
            <a:pPr marL="571500" marR="0" lvl="0" indent="-5715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Rinex3</a:t>
            </a:r>
            <a:endParaRPr sz="2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JSON Datasheets</a:t>
            </a:r>
            <a:endParaRPr sz="2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Mapshaper</a:t>
            </a:r>
            <a:endParaRPr sz="2400" b="0" i="0" u="none" strike="noStrike" cap="none">
              <a:solidFill>
                <a:srgbClr val="000000"/>
              </a:solidFill>
              <a:latin typeface="Arial"/>
              <a:ea typeface="Arial"/>
              <a:cs typeface="Arial"/>
              <a:sym typeface="Arial"/>
            </a:endParaRPr>
          </a:p>
          <a:p>
            <a:pPr marL="571500" marR="0" lvl="0" indent="-41910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571500" marR="0" lvl="0" indent="-419100" algn="l" rtl="0">
              <a:lnSpc>
                <a:spcPct val="100000"/>
              </a:lnSpc>
              <a:spcBef>
                <a:spcPts val="0"/>
              </a:spcBef>
              <a:spcAft>
                <a:spcPts val="0"/>
              </a:spcAft>
              <a:buClr>
                <a:srgbClr val="000000"/>
              </a:buClr>
              <a:buSzPts val="2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13db8d5fee7_0_697"/>
          <p:cNvSpPr txBox="1"/>
          <p:nvPr/>
        </p:nvSpPr>
        <p:spPr>
          <a:xfrm>
            <a:off x="120869" y="380445"/>
            <a:ext cx="8902200" cy="5044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Why Use JSON Datasheets?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000000"/>
              </a:buClr>
              <a:buSzPts val="2400"/>
              <a:buFont typeface="Arial"/>
              <a:buNone/>
            </a:pPr>
            <a:endParaRPr sz="15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en-US" sz="1600" b="0" i="0" u="none" strike="noStrike" cap="none">
                <a:solidFill>
                  <a:srgbClr val="000000"/>
                </a:solidFill>
                <a:latin typeface="Arial"/>
                <a:ea typeface="Arial"/>
                <a:cs typeface="Arial"/>
                <a:sym typeface="Arial"/>
              </a:rPr>
              <a:t>JSON datasheets will be stored in our new NSRS (2022) database.</a:t>
            </a:r>
            <a:endParaRPr/>
          </a:p>
          <a:p>
            <a:pPr marL="342900" marR="0" lvl="0" indent="-342900" algn="l" rtl="0">
              <a:lnSpc>
                <a:spcPct val="100000"/>
              </a:lnSpc>
              <a:spcBef>
                <a:spcPts val="0"/>
              </a:spcBef>
              <a:spcAft>
                <a:spcPts val="0"/>
              </a:spcAft>
              <a:buClr>
                <a:srgbClr val="000000"/>
              </a:buClr>
              <a:buSzPts val="2400"/>
              <a:buFont typeface="Arial"/>
              <a:buChar char="•"/>
            </a:pPr>
            <a:r>
              <a:rPr lang="en-US" sz="1600" b="0" i="0" u="none" strike="noStrike" cap="none">
                <a:solidFill>
                  <a:srgbClr val="000000"/>
                </a:solidFill>
                <a:latin typeface="Arial"/>
                <a:ea typeface="Arial"/>
                <a:cs typeface="Arial"/>
                <a:sym typeface="Arial"/>
              </a:rPr>
              <a:t>Will have all of the calculations done already such as (best height, best position, latest GEOID model, reference monuments (a.k.a. boxscore), superseded survey control, and more).</a:t>
            </a:r>
            <a:endParaRPr/>
          </a:p>
          <a:p>
            <a:pPr marL="342900" marR="0" lvl="0" indent="-342900" algn="l" rtl="0">
              <a:lnSpc>
                <a:spcPct val="100000"/>
              </a:lnSpc>
              <a:spcBef>
                <a:spcPts val="0"/>
              </a:spcBef>
              <a:spcAft>
                <a:spcPts val="0"/>
              </a:spcAft>
              <a:buClr>
                <a:srgbClr val="000000"/>
              </a:buClr>
              <a:buSzPts val="2400"/>
              <a:buFont typeface="Arial"/>
              <a:buChar char="•"/>
            </a:pPr>
            <a:r>
              <a:rPr lang="en-US" sz="1600" b="0" i="0" u="none" strike="noStrike" cap="none">
                <a:solidFill>
                  <a:srgbClr val="000000"/>
                </a:solidFill>
                <a:latin typeface="Arial"/>
                <a:ea typeface="Arial"/>
                <a:cs typeface="Arial"/>
                <a:sym typeface="Arial"/>
              </a:rPr>
              <a:t>Since they would be pre-processed already, we can server them up immediately to the user.</a:t>
            </a:r>
            <a:endParaRPr/>
          </a:p>
          <a:p>
            <a:pPr marL="342900" marR="0" lvl="0" indent="-342900" algn="l" rtl="0">
              <a:lnSpc>
                <a:spcPct val="100000"/>
              </a:lnSpc>
              <a:spcBef>
                <a:spcPts val="0"/>
              </a:spcBef>
              <a:spcAft>
                <a:spcPts val="0"/>
              </a:spcAft>
              <a:buClr>
                <a:srgbClr val="000000"/>
              </a:buClr>
              <a:buSzPts val="2400"/>
              <a:buFont typeface="Arial"/>
              <a:buChar char="•"/>
            </a:pPr>
            <a:r>
              <a:rPr lang="en-US" sz="1600" b="0" i="0" u="none" strike="noStrike" cap="none">
                <a:solidFill>
                  <a:srgbClr val="000000"/>
                </a:solidFill>
                <a:latin typeface="Arial"/>
                <a:ea typeface="Arial"/>
                <a:cs typeface="Arial"/>
                <a:sym typeface="Arial"/>
              </a:rPr>
              <a:t>The JSON datasheets will also be GeoJSONned so the user can just pick it up and render it in any GIS software such as ArcGIS, QGIS, GoogleMaps, etc.</a:t>
            </a:r>
            <a:endParaRPr/>
          </a:p>
          <a:p>
            <a:pPr marL="342900" marR="0" lvl="0" indent="-342900" algn="l" rtl="0">
              <a:lnSpc>
                <a:spcPct val="100000"/>
              </a:lnSpc>
              <a:spcBef>
                <a:spcPts val="0"/>
              </a:spcBef>
              <a:spcAft>
                <a:spcPts val="0"/>
              </a:spcAft>
              <a:buClr>
                <a:srgbClr val="000000"/>
              </a:buClr>
              <a:buSzPts val="2400"/>
              <a:buFont typeface="Arial"/>
              <a:buChar char="•"/>
            </a:pPr>
            <a:r>
              <a:rPr lang="en-US" sz="1600" b="0" i="0" u="none" strike="noStrike" cap="none">
                <a:solidFill>
                  <a:srgbClr val="000000"/>
                </a:solidFill>
                <a:latin typeface="Arial"/>
                <a:ea typeface="Arial"/>
                <a:cs typeface="Arial"/>
                <a:sym typeface="Arial"/>
              </a:rPr>
              <a:t>We can store JSON datasheets in binary format in a Postgres database as a JSONB (binary) data type or in an Oracle 21c database as a JSON data type. If we do that, the data is already parsed and stored.</a:t>
            </a:r>
            <a:endParaRPr sz="16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000000"/>
              </a:buClr>
              <a:buSzPts val="2400"/>
              <a:buFont typeface="Arial"/>
              <a:buNone/>
            </a:pPr>
            <a:endParaRPr sz="15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000000"/>
              </a:buClr>
              <a:buSzPts val="2400"/>
              <a:buFont typeface="Arial"/>
              <a:buNone/>
            </a:pPr>
            <a:endParaRPr sz="1500" b="0" i="0" u="none" strike="noStrike" cap="none">
              <a:solidFill>
                <a:srgbClr val="000000"/>
              </a:solidFill>
              <a:latin typeface="Arial"/>
              <a:ea typeface="Arial"/>
              <a:cs typeface="Arial"/>
              <a:sym typeface="Arial"/>
            </a:endParaRPr>
          </a:p>
        </p:txBody>
      </p:sp>
      <p:pic>
        <p:nvPicPr>
          <p:cNvPr id="195" name="Google Shape;195;g13db8d5fee7_0_697"/>
          <p:cNvPicPr preferRelativeResize="0"/>
          <p:nvPr/>
        </p:nvPicPr>
        <p:blipFill rotWithShape="1">
          <a:blip r:embed="rId4">
            <a:alphaModFix/>
          </a:blip>
          <a:srcRect/>
          <a:stretch/>
        </p:blipFill>
        <p:spPr>
          <a:xfrm>
            <a:off x="90914" y="1478162"/>
            <a:ext cx="8962170" cy="369688"/>
          </a:xfrm>
          <a:prstGeom prst="rect">
            <a:avLst/>
          </a:prstGeom>
          <a:noFill/>
          <a:ln>
            <a:noFill/>
          </a:ln>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13db8d5fee7_0_702"/>
          <p:cNvSpPr txBox="1"/>
          <p:nvPr/>
        </p:nvSpPr>
        <p:spPr>
          <a:xfrm>
            <a:off x="120869" y="380445"/>
            <a:ext cx="8902200" cy="5044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Why Use JSON Datasheets?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000000"/>
              </a:buClr>
              <a:buSzPts val="2400"/>
              <a:buFont typeface="Arial"/>
              <a:buNone/>
            </a:pPr>
            <a:endParaRPr sz="15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en-US" sz="1600" b="0" i="0" u="none" strike="noStrike" cap="none">
                <a:solidFill>
                  <a:schemeClr val="dk1"/>
                </a:solidFill>
                <a:latin typeface="Arial"/>
                <a:ea typeface="Arial"/>
                <a:cs typeface="Arial"/>
                <a:sym typeface="Arial"/>
              </a:rPr>
              <a:t>Users, such as Trimble, who parse our ASCII datasheets for data to put into their own databases, can simply read the JSON datasheets, and grab only the JSON fields they are interested in.  </a:t>
            </a:r>
            <a:endParaRPr/>
          </a:p>
          <a:p>
            <a:pPr marL="342900" marR="0" lvl="0" indent="-342900" algn="l" rtl="0">
              <a:lnSpc>
                <a:spcPct val="100000"/>
              </a:lnSpc>
              <a:spcBef>
                <a:spcPts val="0"/>
              </a:spcBef>
              <a:spcAft>
                <a:spcPts val="0"/>
              </a:spcAft>
              <a:buClr>
                <a:srgbClr val="000000"/>
              </a:buClr>
              <a:buSzPts val="2400"/>
              <a:buFont typeface="Arial"/>
              <a:buChar char="•"/>
            </a:pPr>
            <a:r>
              <a:rPr lang="en-US" sz="1600" b="0" i="0" u="none" strike="noStrike" cap="none">
                <a:solidFill>
                  <a:schemeClr val="dk1"/>
                </a:solidFill>
                <a:latin typeface="Arial"/>
                <a:ea typeface="Arial"/>
                <a:cs typeface="Arial"/>
                <a:sym typeface="Arial"/>
              </a:rPr>
              <a:t>In the past, if we updated a sensitive area of the datasheets like the ORTHO HEIGHT line or the POSITION line in the CURRENT SURVEY CONTROL section and the spacing of some characters got moved around on these lines, then we would have to notify Trimble that our format changed.  They would then change their code so it was in sync with the updated datasheets.  With JSON datasheets, because they are already parsed into fields, Trimble would only have to grab the updated fields so parsing is a lot more efficient with JSON and not prone to errors like ASCII text is.</a:t>
            </a:r>
            <a:endParaRPr/>
          </a:p>
          <a:p>
            <a:pPr marL="342900" marR="0" lvl="0" indent="-342900" algn="l" rtl="0">
              <a:lnSpc>
                <a:spcPct val="100000"/>
              </a:lnSpc>
              <a:spcBef>
                <a:spcPts val="0"/>
              </a:spcBef>
              <a:spcAft>
                <a:spcPts val="0"/>
              </a:spcAft>
              <a:buClr>
                <a:srgbClr val="000000"/>
              </a:buClr>
              <a:buSzPts val="2400"/>
              <a:buFont typeface="Arial"/>
              <a:buChar char="•"/>
            </a:pPr>
            <a:r>
              <a:rPr lang="en-US" sz="1600" b="0" i="0" u="none" strike="noStrike" cap="none">
                <a:solidFill>
                  <a:schemeClr val="dk1"/>
                </a:solidFill>
                <a:latin typeface="Arial"/>
                <a:ea typeface="Arial"/>
                <a:cs typeface="Arial"/>
                <a:sym typeface="Arial"/>
              </a:rPr>
              <a:t>JSON is extensible, so we can easily add new fields to JSON datasheets as needed.</a:t>
            </a:r>
            <a:endParaRPr/>
          </a:p>
          <a:p>
            <a:pPr marL="342900" marR="0" lvl="0" indent="-342900" algn="l" rtl="0">
              <a:lnSpc>
                <a:spcPct val="100000"/>
              </a:lnSpc>
              <a:spcBef>
                <a:spcPts val="0"/>
              </a:spcBef>
              <a:spcAft>
                <a:spcPts val="0"/>
              </a:spcAft>
              <a:buClr>
                <a:srgbClr val="000000"/>
              </a:buClr>
              <a:buSzPts val="2400"/>
              <a:buFont typeface="Arial"/>
              <a:buChar char="•"/>
            </a:pPr>
            <a:r>
              <a:rPr lang="en-US" sz="1600" b="0" i="0" u="none" strike="noStrike" cap="none">
                <a:solidFill>
                  <a:schemeClr val="dk1"/>
                </a:solidFill>
                <a:latin typeface="Arial"/>
                <a:ea typeface="Arial"/>
                <a:cs typeface="Arial"/>
                <a:sym typeface="Arial"/>
              </a:rPr>
              <a:t>GEOJSONning the JSON datasheets enables us to run all sorts of spatial queries more efficiently and serve up the data in a variety of geospatial formats.</a:t>
            </a:r>
            <a:endParaRPr/>
          </a:p>
          <a:p>
            <a:pPr marL="342900" marR="0" lvl="0" indent="-190500" algn="l" rtl="0">
              <a:lnSpc>
                <a:spcPct val="100000"/>
              </a:lnSpc>
              <a:spcBef>
                <a:spcPts val="0"/>
              </a:spcBef>
              <a:spcAft>
                <a:spcPts val="0"/>
              </a:spcAft>
              <a:buClr>
                <a:srgbClr val="000000"/>
              </a:buClr>
              <a:buSzPts val="2400"/>
              <a:buFont typeface="Arial"/>
              <a:buNone/>
            </a:pPr>
            <a:endParaRPr sz="15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000000"/>
              </a:buClr>
              <a:buSzPts val="2400"/>
              <a:buFont typeface="Arial"/>
              <a:buNone/>
            </a:pPr>
            <a:endParaRPr sz="1500" b="0" i="0" u="none" strike="noStrike" cap="none">
              <a:solidFill>
                <a:srgbClr val="000000"/>
              </a:solidFill>
              <a:latin typeface="Arial"/>
              <a:ea typeface="Arial"/>
              <a:cs typeface="Arial"/>
              <a:sym typeface="Arial"/>
            </a:endParaRPr>
          </a:p>
        </p:txBody>
      </p:sp>
      <p:pic>
        <p:nvPicPr>
          <p:cNvPr id="201" name="Google Shape;201;g13db8d5fee7_0_702"/>
          <p:cNvPicPr preferRelativeResize="0"/>
          <p:nvPr/>
        </p:nvPicPr>
        <p:blipFill rotWithShape="1">
          <a:blip r:embed="rId4">
            <a:alphaModFix/>
          </a:blip>
          <a:srcRect/>
          <a:stretch/>
        </p:blipFill>
        <p:spPr>
          <a:xfrm>
            <a:off x="90914" y="1104782"/>
            <a:ext cx="8962170" cy="369688"/>
          </a:xfrm>
          <a:prstGeom prst="rect">
            <a:avLst/>
          </a:prstGeom>
          <a:noFill/>
          <a:ln>
            <a:noFill/>
          </a:ln>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13db8d5fee7_0_707"/>
          <p:cNvSpPr txBox="1"/>
          <p:nvPr/>
        </p:nvSpPr>
        <p:spPr>
          <a:xfrm>
            <a:off x="120869" y="380445"/>
            <a:ext cx="8902200" cy="5044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ASCII Datasheets &amp; JSON Datasheets</a:t>
            </a:r>
            <a:endParaRPr/>
          </a:p>
          <a:p>
            <a:pPr marL="0" marR="0" lvl="0" indent="0" algn="ctr" rtl="0">
              <a:lnSpc>
                <a:spcPct val="100000"/>
              </a:lnSpc>
              <a:spcBef>
                <a:spcPts val="0"/>
              </a:spcBef>
              <a:spcAft>
                <a:spcPts val="0"/>
              </a:spcAft>
              <a:buClr>
                <a:srgbClr val="000000"/>
              </a:buClr>
              <a:buSzPts val="32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Accessible via </a:t>
            </a:r>
            <a:r>
              <a:rPr lang="en-US" sz="18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https://www.ngs.noaa.gov/datasheets/</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1800" b="0" i="0" u="none" strike="noStrike" cap="none">
                <a:solidFill>
                  <a:srgbClr val="000000"/>
                </a:solidFill>
                <a:latin typeface="Arial"/>
                <a:ea typeface="Arial"/>
                <a:cs typeface="Arial"/>
                <a:sym typeface="Arial"/>
              </a:rPr>
              <a:t>Datasheet95 Program</a:t>
            </a:r>
            <a:endParaRPr/>
          </a:p>
          <a:p>
            <a:pPr marL="0" marR="0" lvl="0" indent="0" algn="ctr"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1800" b="0" i="0" u="none" strike="noStrike" cap="none">
                <a:solidFill>
                  <a:srgbClr val="000000"/>
                </a:solidFill>
                <a:latin typeface="Arial"/>
                <a:ea typeface="Arial"/>
                <a:cs typeface="Arial"/>
                <a:sym typeface="Arial"/>
              </a:rPr>
              <a:t>	Regular (ASCII) Datasheets		  JSON Datasheets</a:t>
            </a:r>
            <a:endParaRPr/>
          </a:p>
          <a:p>
            <a:pPr marL="0" marR="0" lvl="0" indent="0" algn="l" rtl="0">
              <a:lnSpc>
                <a:spcPct val="100000"/>
              </a:lnSpc>
              <a:spcBef>
                <a:spcPts val="0"/>
              </a:spcBef>
              <a:spcAft>
                <a:spcPts val="0"/>
              </a:spcAft>
              <a:buClr>
                <a:srgbClr val="000000"/>
              </a:buClr>
              <a:buSzPts val="2400"/>
              <a:buFont typeface="Arial"/>
              <a:buNone/>
            </a:pPr>
            <a:r>
              <a:rPr lang="en-US" sz="1800" b="0" i="0" u="none" strike="noStrike" cap="none">
                <a:solidFill>
                  <a:srgbClr val="000000"/>
                </a:solidFill>
                <a:latin typeface="Arial"/>
                <a:ea typeface="Arial"/>
                <a:cs typeface="Arial"/>
                <a:sym typeface="Arial"/>
              </a:rPr>
              <a:t>                                                                                           (</a:t>
            </a:r>
            <a:r>
              <a:rPr lang="en-US" sz="1800" b="0" i="0" u="none" strike="noStrike" cap="none">
                <a:solidFill>
                  <a:srgbClr val="000000"/>
                </a:solidFill>
                <a:highlight>
                  <a:srgbClr val="FFFF00"/>
                </a:highlight>
                <a:latin typeface="Arial"/>
                <a:ea typeface="Arial"/>
                <a:cs typeface="Arial"/>
                <a:sym typeface="Arial"/>
              </a:rPr>
              <a:t>coming soon!)</a:t>
            </a:r>
            <a:endParaRPr/>
          </a:p>
          <a:p>
            <a:pPr marL="0" marR="0" lvl="0" indent="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600" b="0" i="0" u="none" strike="noStrike" cap="none">
              <a:solidFill>
                <a:srgbClr val="000000"/>
              </a:solidFill>
              <a:latin typeface="Courier New"/>
              <a:ea typeface="Courier New"/>
              <a:cs typeface="Courier New"/>
              <a:sym typeface="Courier New"/>
            </a:endParaRPr>
          </a:p>
        </p:txBody>
      </p:sp>
      <p:cxnSp>
        <p:nvCxnSpPr>
          <p:cNvPr id="207" name="Google Shape;207;g13db8d5fee7_0_707"/>
          <p:cNvCxnSpPr/>
          <p:nvPr/>
        </p:nvCxnSpPr>
        <p:spPr>
          <a:xfrm flipH="1">
            <a:off x="2475975" y="2803590"/>
            <a:ext cx="2057400" cy="754500"/>
          </a:xfrm>
          <a:prstGeom prst="straightConnector1">
            <a:avLst/>
          </a:prstGeom>
          <a:noFill/>
          <a:ln w="9525" cap="flat" cmpd="sng">
            <a:solidFill>
              <a:srgbClr val="4A7DBA"/>
            </a:solidFill>
            <a:prstDash val="solid"/>
            <a:round/>
            <a:headEnd type="none" w="sm" len="sm"/>
            <a:tailEnd type="triangle" w="med" len="med"/>
          </a:ln>
        </p:spPr>
      </p:cxnSp>
      <p:cxnSp>
        <p:nvCxnSpPr>
          <p:cNvPr id="208" name="Google Shape;208;g13db8d5fee7_0_707"/>
          <p:cNvCxnSpPr/>
          <p:nvPr/>
        </p:nvCxnSpPr>
        <p:spPr>
          <a:xfrm>
            <a:off x="4610627" y="2803590"/>
            <a:ext cx="1965900" cy="754500"/>
          </a:xfrm>
          <a:prstGeom prst="straightConnector1">
            <a:avLst/>
          </a:prstGeom>
          <a:noFill/>
          <a:ln w="9525" cap="flat" cmpd="sng">
            <a:solidFill>
              <a:srgbClr val="4A7DBA"/>
            </a:solidFill>
            <a:prstDash val="solid"/>
            <a:round/>
            <a:headEnd type="none" w="sm" len="sm"/>
            <a:tailEnd type="triangl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13db8d5fee7_0_713"/>
          <p:cNvSpPr txBox="1"/>
          <p:nvPr/>
        </p:nvSpPr>
        <p:spPr>
          <a:xfrm>
            <a:off x="120869" y="441960"/>
            <a:ext cx="8902200" cy="4602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ASCII Datasheet for PID=AC6803</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None/>
            </a:pPr>
            <a:r>
              <a:rPr lang="en-US" sz="1100" b="0" i="0" u="none" strike="noStrike" cap="none">
                <a:solidFill>
                  <a:srgbClr val="000000"/>
                </a:solidFill>
                <a:latin typeface="Courier New"/>
                <a:ea typeface="Courier New"/>
                <a:cs typeface="Courier New"/>
                <a:sym typeface="Courier New"/>
              </a:rPr>
              <a:t>Starting Datasheet Retrieval...</a:t>
            </a:r>
            <a:endParaRPr/>
          </a:p>
          <a:p>
            <a:pPr marL="0" marR="0" lvl="0" indent="0" algn="l" rtl="0">
              <a:lnSpc>
                <a:spcPct val="100000"/>
              </a:lnSpc>
              <a:spcBef>
                <a:spcPts val="0"/>
              </a:spcBef>
              <a:spcAft>
                <a:spcPts val="0"/>
              </a:spcAft>
              <a:buNone/>
            </a:pPr>
            <a:r>
              <a:rPr lang="en-US" sz="1100" b="0" i="0" u="none" strike="noStrike" cap="none">
                <a:solidFill>
                  <a:srgbClr val="000000"/>
                </a:solidFill>
                <a:latin typeface="Courier New"/>
                <a:ea typeface="Courier New"/>
                <a:cs typeface="Courier New"/>
                <a:sym typeface="Courier New"/>
              </a:rPr>
              <a:t>1        National Geodetic Survey,   Retrieval Date = JULY  1, 2022</a:t>
            </a:r>
            <a:endParaRPr/>
          </a:p>
          <a:p>
            <a:pPr marL="0" marR="0" lvl="0" indent="0" algn="l" rtl="0">
              <a:lnSpc>
                <a:spcPct val="100000"/>
              </a:lnSpc>
              <a:spcBef>
                <a:spcPts val="0"/>
              </a:spcBef>
              <a:spcAft>
                <a:spcPts val="0"/>
              </a:spcAft>
              <a:buNone/>
            </a:pPr>
            <a:r>
              <a:rPr lang="en-US" sz="1100" b="0" i="0" u="none" strike="noStrike" cap="none">
                <a:solidFill>
                  <a:srgbClr val="000000"/>
                </a:solidFill>
                <a:latin typeface="Courier New"/>
                <a:ea typeface="Courier New"/>
                <a:cs typeface="Courier New"/>
                <a:sym typeface="Courier New"/>
              </a:rPr>
              <a:t> AC6803 ***********************************************************************</a:t>
            </a:r>
            <a:endParaRPr/>
          </a:p>
          <a:p>
            <a:pPr marL="0" marR="0" lvl="0" indent="0" algn="l" rtl="0">
              <a:lnSpc>
                <a:spcPct val="100000"/>
              </a:lnSpc>
              <a:spcBef>
                <a:spcPts val="0"/>
              </a:spcBef>
              <a:spcAft>
                <a:spcPts val="0"/>
              </a:spcAft>
              <a:buNone/>
            </a:pPr>
            <a:r>
              <a:rPr lang="en-US" sz="1100" b="0" i="0" u="none" strike="noStrike" cap="none">
                <a:solidFill>
                  <a:srgbClr val="000000"/>
                </a:solidFill>
                <a:latin typeface="Courier New"/>
                <a:ea typeface="Courier New"/>
                <a:cs typeface="Courier New"/>
                <a:sym typeface="Courier New"/>
              </a:rPr>
              <a:t> AC6803  HT_MOD      -  This is a Height Modernization Survey Station.</a:t>
            </a:r>
            <a:endParaRPr/>
          </a:p>
          <a:p>
            <a:pPr marL="0" marR="0" lvl="0" indent="0" algn="l" rtl="0">
              <a:lnSpc>
                <a:spcPct val="100000"/>
              </a:lnSpc>
              <a:spcBef>
                <a:spcPts val="0"/>
              </a:spcBef>
              <a:spcAft>
                <a:spcPts val="0"/>
              </a:spcAft>
              <a:buNone/>
            </a:pPr>
            <a:r>
              <a:rPr lang="en-US" sz="1100" b="0" i="0" u="none" strike="noStrike" cap="none">
                <a:solidFill>
                  <a:srgbClr val="000000"/>
                </a:solidFill>
                <a:latin typeface="Courier New"/>
                <a:ea typeface="Courier New"/>
                <a:cs typeface="Courier New"/>
                <a:sym typeface="Courier New"/>
              </a:rPr>
              <a:t> AC6803  PACS        -  This is a Primary Airport Control Station.</a:t>
            </a:r>
            <a:endParaRPr/>
          </a:p>
          <a:p>
            <a:pPr marL="0" marR="0" lvl="0" indent="0" algn="l" rtl="0">
              <a:lnSpc>
                <a:spcPct val="100000"/>
              </a:lnSpc>
              <a:spcBef>
                <a:spcPts val="0"/>
              </a:spcBef>
              <a:spcAft>
                <a:spcPts val="0"/>
              </a:spcAft>
              <a:buNone/>
            </a:pPr>
            <a:r>
              <a:rPr lang="en-US" sz="1100" b="0" i="0" u="none" strike="noStrike" cap="none">
                <a:solidFill>
                  <a:srgbClr val="000000"/>
                </a:solidFill>
                <a:latin typeface="Courier New"/>
                <a:ea typeface="Courier New"/>
                <a:cs typeface="Courier New"/>
                <a:sym typeface="Courier New"/>
              </a:rPr>
              <a:t> AC6803  DESIGNATION -  AZC A</a:t>
            </a:r>
            <a:endParaRPr/>
          </a:p>
          <a:p>
            <a:pPr marL="0" marR="0" lvl="0" indent="0" algn="l" rtl="0">
              <a:lnSpc>
                <a:spcPct val="100000"/>
              </a:lnSpc>
              <a:spcBef>
                <a:spcPts val="0"/>
              </a:spcBef>
              <a:spcAft>
                <a:spcPts val="0"/>
              </a:spcAft>
              <a:buNone/>
            </a:pPr>
            <a:r>
              <a:rPr lang="en-US" sz="1100" b="0" i="0" u="none" strike="noStrike" cap="none">
                <a:solidFill>
                  <a:srgbClr val="000000"/>
                </a:solidFill>
                <a:latin typeface="Courier New"/>
                <a:ea typeface="Courier New"/>
                <a:cs typeface="Courier New"/>
                <a:sym typeface="Courier New"/>
              </a:rPr>
              <a:t> AC6803  PID         -  AC6803</a:t>
            </a:r>
            <a:endParaRPr/>
          </a:p>
          <a:p>
            <a:pPr marL="0" marR="0" lvl="0" indent="0" algn="l" rtl="0">
              <a:lnSpc>
                <a:spcPct val="100000"/>
              </a:lnSpc>
              <a:spcBef>
                <a:spcPts val="0"/>
              </a:spcBef>
              <a:spcAft>
                <a:spcPts val="0"/>
              </a:spcAft>
              <a:buNone/>
            </a:pPr>
            <a:r>
              <a:rPr lang="en-US" sz="1100" b="0" i="0" u="none" strike="noStrike" cap="none">
                <a:solidFill>
                  <a:srgbClr val="000000"/>
                </a:solidFill>
                <a:latin typeface="Courier New"/>
                <a:ea typeface="Courier New"/>
                <a:cs typeface="Courier New"/>
                <a:sym typeface="Courier New"/>
              </a:rPr>
              <a:t> AC6803  STATE/COUNTY-  AZ/MOHAVE</a:t>
            </a:r>
            <a:endParaRPr/>
          </a:p>
          <a:p>
            <a:pPr marL="0" marR="0" lvl="0" indent="0" algn="l" rtl="0">
              <a:lnSpc>
                <a:spcPct val="100000"/>
              </a:lnSpc>
              <a:spcBef>
                <a:spcPts val="0"/>
              </a:spcBef>
              <a:spcAft>
                <a:spcPts val="0"/>
              </a:spcAft>
              <a:buNone/>
            </a:pPr>
            <a:r>
              <a:rPr lang="en-US" sz="1100" b="0" i="0" u="none" strike="noStrike" cap="none">
                <a:solidFill>
                  <a:srgbClr val="000000"/>
                </a:solidFill>
                <a:latin typeface="Courier New"/>
                <a:ea typeface="Courier New"/>
                <a:cs typeface="Courier New"/>
                <a:sym typeface="Courier New"/>
              </a:rPr>
              <a:t> AC6803  COUNTRY     -  US</a:t>
            </a:r>
            <a:endParaRPr/>
          </a:p>
          <a:p>
            <a:pPr marL="0" marR="0" lvl="0" indent="0" algn="l" rtl="0">
              <a:lnSpc>
                <a:spcPct val="100000"/>
              </a:lnSpc>
              <a:spcBef>
                <a:spcPts val="0"/>
              </a:spcBef>
              <a:spcAft>
                <a:spcPts val="0"/>
              </a:spcAft>
              <a:buNone/>
            </a:pPr>
            <a:r>
              <a:rPr lang="en-US" sz="1100" b="0" i="0" u="none" strike="noStrike" cap="none">
                <a:solidFill>
                  <a:srgbClr val="000000"/>
                </a:solidFill>
                <a:latin typeface="Courier New"/>
                <a:ea typeface="Courier New"/>
                <a:cs typeface="Courier New"/>
                <a:sym typeface="Courier New"/>
              </a:rPr>
              <a:t> AC6803  USGS QUAD   -  LOST SPRING MOUNTAIN EAST (2018)</a:t>
            </a:r>
            <a:endParaRPr/>
          </a:p>
          <a:p>
            <a:pPr marL="0" marR="0" lvl="0" indent="0" algn="l" rtl="0">
              <a:lnSpc>
                <a:spcPct val="100000"/>
              </a:lnSpc>
              <a:spcBef>
                <a:spcPts val="0"/>
              </a:spcBef>
              <a:spcAft>
                <a:spcPts val="0"/>
              </a:spcAft>
              <a:buNone/>
            </a:pPr>
            <a:r>
              <a:rPr lang="en-US" sz="1100" b="0" i="0" u="none" strike="noStrike" cap="none">
                <a:solidFill>
                  <a:srgbClr val="000000"/>
                </a:solidFill>
                <a:latin typeface="Courier New"/>
                <a:ea typeface="Courier New"/>
                <a:cs typeface="Courier New"/>
                <a:sym typeface="Courier New"/>
              </a:rPr>
              <a:t> AC6803</a:t>
            </a:r>
            <a:endParaRPr/>
          </a:p>
          <a:p>
            <a:pPr marL="0" marR="0" lvl="0" indent="0" algn="l" rtl="0">
              <a:lnSpc>
                <a:spcPct val="100000"/>
              </a:lnSpc>
              <a:spcBef>
                <a:spcPts val="0"/>
              </a:spcBef>
              <a:spcAft>
                <a:spcPts val="0"/>
              </a:spcAft>
              <a:buNone/>
            </a:pPr>
            <a:r>
              <a:rPr lang="en-US" sz="2800" b="1" i="0" u="none" strike="noStrike" cap="none">
                <a:solidFill>
                  <a:srgbClr val="FF0000"/>
                </a:solidFill>
                <a:latin typeface="Arial"/>
                <a:ea typeface="Arial"/>
                <a:cs typeface="Arial"/>
                <a:sym typeface="Arial"/>
              </a:rPr>
              <a:t>…</a:t>
            </a:r>
            <a:endParaRPr sz="2800" b="1" i="0" u="none" strike="noStrike" cap="none">
              <a:solidFill>
                <a:srgbClr val="FF0000"/>
              </a:solidFill>
              <a:latin typeface="Arial"/>
              <a:ea typeface="Arial"/>
              <a:cs typeface="Arial"/>
              <a:sym typeface="Arial"/>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13db8d5fee7_0_717"/>
          <p:cNvSpPr txBox="1"/>
          <p:nvPr/>
        </p:nvSpPr>
        <p:spPr>
          <a:xfrm>
            <a:off x="113249" y="380445"/>
            <a:ext cx="8902200" cy="4702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JSON Datasheet for PID=AC6803</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050" b="1" i="0" u="none" strike="noStrike" cap="none">
                <a:solidFill>
                  <a:srgbClr val="000000"/>
                </a:solidFill>
                <a:latin typeface="Courier New"/>
                <a:ea typeface="Courier New"/>
                <a:cs typeface="Courier New"/>
                <a:sym typeface="Courier New"/>
              </a:rPr>
              <a:t>{"datasheet":</a:t>
            </a:r>
            <a:endParaRPr/>
          </a:p>
          <a:p>
            <a:pPr marL="0" marR="0" lvl="0" indent="0" algn="l" rtl="0">
              <a:lnSpc>
                <a:spcPct val="100000"/>
              </a:lnSpc>
              <a:spcBef>
                <a:spcPts val="0"/>
              </a:spcBef>
              <a:spcAft>
                <a:spcPts val="0"/>
              </a:spcAft>
              <a:buNone/>
            </a:pPr>
            <a:r>
              <a:rPr lang="en-US" sz="1050" b="1" i="0" u="none" strike="noStrike" cap="none">
                <a:solidFill>
                  <a:srgbClr val="000000"/>
                </a:solidFill>
                <a:latin typeface="Courier New"/>
                <a:ea typeface="Courier New"/>
                <a:cs typeface="Courier New"/>
                <a:sym typeface="Courier New"/>
              </a:rPr>
              <a:t>   {</a:t>
            </a:r>
            <a:endParaRPr/>
          </a:p>
          <a:p>
            <a:pPr marL="0" marR="0" lvl="0" indent="0" algn="l" rtl="0">
              <a:lnSpc>
                <a:spcPct val="100000"/>
              </a:lnSpc>
              <a:spcBef>
                <a:spcPts val="0"/>
              </a:spcBef>
              <a:spcAft>
                <a:spcPts val="0"/>
              </a:spcAft>
              <a:buNone/>
            </a:pPr>
            <a:r>
              <a:rPr lang="en-US" sz="1050" b="1" i="0" u="none" strike="noStrike" cap="none">
                <a:solidFill>
                  <a:srgbClr val="000000"/>
                </a:solidFill>
                <a:latin typeface="Courier New"/>
                <a:ea typeface="Courier New"/>
                <a:cs typeface="Courier New"/>
                <a:sym typeface="Courier New"/>
              </a:rPr>
              <a:t>      "datasheetHeading":"National Geodetic Survey",</a:t>
            </a:r>
            <a:endParaRPr/>
          </a:p>
          <a:p>
            <a:pPr marL="0" marR="0" lvl="0" indent="0" algn="l" rtl="0">
              <a:lnSpc>
                <a:spcPct val="100000"/>
              </a:lnSpc>
              <a:spcBef>
                <a:spcPts val="0"/>
              </a:spcBef>
              <a:spcAft>
                <a:spcPts val="0"/>
              </a:spcAft>
              <a:buNone/>
            </a:pPr>
            <a:r>
              <a:rPr lang="en-US" sz="1050" b="1" i="0" u="none" strike="noStrike" cap="none">
                <a:solidFill>
                  <a:srgbClr val="000000"/>
                </a:solidFill>
                <a:latin typeface="Courier New"/>
                <a:ea typeface="Courier New"/>
                <a:cs typeface="Courier New"/>
                <a:sym typeface="Courier New"/>
              </a:rPr>
              <a:t>      "datasheetRetrievalDate":"JULY  1, 2022",</a:t>
            </a:r>
            <a:endParaRPr/>
          </a:p>
          <a:p>
            <a:pPr marL="0" marR="0" lvl="0" indent="0" algn="l" rtl="0">
              <a:lnSpc>
                <a:spcPct val="100000"/>
              </a:lnSpc>
              <a:spcBef>
                <a:spcPts val="0"/>
              </a:spcBef>
              <a:spcAft>
                <a:spcPts val="0"/>
              </a:spcAft>
              <a:buNone/>
            </a:pPr>
            <a:r>
              <a:rPr lang="en-US" sz="1050" b="1" i="0" u="none" strike="noStrike" cap="none">
                <a:solidFill>
                  <a:srgbClr val="000000"/>
                </a:solidFill>
                <a:latin typeface="Courier New"/>
                <a:ea typeface="Courier New"/>
                <a:cs typeface="Courier New"/>
                <a:sym typeface="Courier New"/>
              </a:rPr>
              <a:t>      "htMod":"This is a Height Modernization Survey Station.",</a:t>
            </a:r>
            <a:endParaRPr/>
          </a:p>
          <a:p>
            <a:pPr marL="0" marR="0" lvl="0" indent="0" algn="l" rtl="0">
              <a:lnSpc>
                <a:spcPct val="100000"/>
              </a:lnSpc>
              <a:spcBef>
                <a:spcPts val="0"/>
              </a:spcBef>
              <a:spcAft>
                <a:spcPts val="0"/>
              </a:spcAft>
              <a:buNone/>
            </a:pPr>
            <a:r>
              <a:rPr lang="en-US" sz="1050" b="1" i="0" u="none" strike="noStrike" cap="none">
                <a:solidFill>
                  <a:srgbClr val="000000"/>
                </a:solidFill>
                <a:latin typeface="Courier New"/>
                <a:ea typeface="Courier New"/>
                <a:cs typeface="Courier New"/>
                <a:sym typeface="Courier New"/>
              </a:rPr>
              <a:t>      "pacs":"This is a Primary Airport Control Station.",</a:t>
            </a:r>
            <a:endParaRPr/>
          </a:p>
          <a:p>
            <a:pPr marL="0" marR="0" lvl="0" indent="0" algn="l" rtl="0">
              <a:lnSpc>
                <a:spcPct val="100000"/>
              </a:lnSpc>
              <a:spcBef>
                <a:spcPts val="0"/>
              </a:spcBef>
              <a:spcAft>
                <a:spcPts val="0"/>
              </a:spcAft>
              <a:buNone/>
            </a:pPr>
            <a:r>
              <a:rPr lang="en-US" sz="1050" b="1" i="0" u="none" strike="noStrike" cap="none">
                <a:solidFill>
                  <a:srgbClr val="000000"/>
                </a:solidFill>
                <a:latin typeface="Courier New"/>
                <a:ea typeface="Courier New"/>
                <a:cs typeface="Courier New"/>
                <a:sym typeface="Courier New"/>
              </a:rPr>
              <a:t>      "determinedProjects":[</a:t>
            </a:r>
            <a:endParaRPr/>
          </a:p>
          <a:p>
            <a:pPr marL="0" marR="0" lvl="0" indent="0" algn="l" rtl="0">
              <a:lnSpc>
                <a:spcPct val="100000"/>
              </a:lnSpc>
              <a:spcBef>
                <a:spcPts val="0"/>
              </a:spcBef>
              <a:spcAft>
                <a:spcPts val="0"/>
              </a:spcAft>
              <a:buNone/>
            </a:pPr>
            <a:r>
              <a:rPr lang="en-US" sz="1050" b="1" i="0" u="none" strike="noStrike" cap="none">
                <a:solidFill>
                  <a:srgbClr val="000000"/>
                </a:solidFill>
                <a:latin typeface="Courier New"/>
                <a:ea typeface="Courier New"/>
                <a:cs typeface="Courier New"/>
                <a:sym typeface="Courier New"/>
              </a:rPr>
              <a:t>           {"project":"GPS1154"},{"project":"GPS2300"},{"project":"GPS2507"},{"project":"GPS280"},</a:t>
            </a:r>
            <a:endParaRPr/>
          </a:p>
          <a:p>
            <a:pPr marL="0" marR="0" lvl="0" indent="0" algn="l" rtl="0">
              <a:lnSpc>
                <a:spcPct val="100000"/>
              </a:lnSpc>
              <a:spcBef>
                <a:spcPts val="0"/>
              </a:spcBef>
              <a:spcAft>
                <a:spcPts val="0"/>
              </a:spcAft>
              <a:buNone/>
            </a:pPr>
            <a:r>
              <a:rPr lang="en-US" sz="1050" b="1" i="0" u="none" strike="noStrike" cap="none">
                <a:solidFill>
                  <a:srgbClr val="000000"/>
                </a:solidFill>
                <a:latin typeface="Courier New"/>
                <a:ea typeface="Courier New"/>
                <a:cs typeface="Courier New"/>
                <a:sym typeface="Courier New"/>
              </a:rPr>
              <a:t>           {"project":"GPS2846"}</a:t>
            </a:r>
            <a:endParaRPr/>
          </a:p>
          <a:p>
            <a:pPr marL="0" marR="0" lvl="0" indent="0" algn="l" rtl="0">
              <a:lnSpc>
                <a:spcPct val="100000"/>
              </a:lnSpc>
              <a:spcBef>
                <a:spcPts val="0"/>
              </a:spcBef>
              <a:spcAft>
                <a:spcPts val="0"/>
              </a:spcAft>
              <a:buNone/>
            </a:pPr>
            <a:r>
              <a:rPr lang="en-US" sz="1050" b="1" i="0" u="none" strike="noStrike" cap="none">
                <a:solidFill>
                  <a:srgbClr val="000000"/>
                </a:solidFill>
                <a:latin typeface="Courier New"/>
                <a:ea typeface="Courier New"/>
                <a:cs typeface="Courier New"/>
                <a:sym typeface="Courier New"/>
              </a:rPr>
              <a:t>      ],</a:t>
            </a:r>
            <a:endParaRPr/>
          </a:p>
          <a:p>
            <a:pPr marL="0" marR="0" lvl="0" indent="0" algn="l" rtl="0">
              <a:lnSpc>
                <a:spcPct val="100000"/>
              </a:lnSpc>
              <a:spcBef>
                <a:spcPts val="0"/>
              </a:spcBef>
              <a:spcAft>
                <a:spcPts val="0"/>
              </a:spcAft>
              <a:buNone/>
            </a:pPr>
            <a:r>
              <a:rPr lang="en-US" sz="1050" b="1" i="0" u="none" strike="noStrike" cap="none">
                <a:solidFill>
                  <a:srgbClr val="000000"/>
                </a:solidFill>
                <a:latin typeface="Courier New"/>
                <a:ea typeface="Courier New"/>
                <a:cs typeface="Courier New"/>
                <a:sym typeface="Courier New"/>
              </a:rPr>
              <a:t>      "observedProjects":[{"project":"GPS1154"},{"project":"GPS1195/11"},{"project":"GPS2507"}],</a:t>
            </a:r>
            <a:endParaRPr/>
          </a:p>
          <a:p>
            <a:pPr marL="0" marR="0" lvl="0" indent="0" algn="l" rtl="0">
              <a:lnSpc>
                <a:spcPct val="100000"/>
              </a:lnSpc>
              <a:spcBef>
                <a:spcPts val="0"/>
              </a:spcBef>
              <a:spcAft>
                <a:spcPts val="0"/>
              </a:spcAft>
              <a:buNone/>
            </a:pPr>
            <a:r>
              <a:rPr lang="en-US" sz="1050" b="1" i="0" u="none" strike="noStrike" cap="none">
                <a:solidFill>
                  <a:srgbClr val="000000"/>
                </a:solidFill>
                <a:latin typeface="Courier New"/>
                <a:ea typeface="Courier New"/>
                <a:cs typeface="Courier New"/>
                <a:sym typeface="Courier New"/>
              </a:rPr>
              <a:t>      "occupiedProjects":[{"project":"GPS1154"},{"project":"GPS1195/11"}],</a:t>
            </a:r>
            <a:endParaRPr/>
          </a:p>
          <a:p>
            <a:pPr marL="0" marR="0" lvl="0" indent="0" algn="l" rtl="0">
              <a:lnSpc>
                <a:spcPct val="100000"/>
              </a:lnSpc>
              <a:spcBef>
                <a:spcPts val="0"/>
              </a:spcBef>
              <a:spcAft>
                <a:spcPts val="0"/>
              </a:spcAft>
              <a:buNone/>
            </a:pPr>
            <a:r>
              <a:rPr lang="en-US" sz="1050" b="1" i="0" u="none" strike="noStrike" cap="none">
                <a:solidFill>
                  <a:srgbClr val="000000"/>
                </a:solidFill>
                <a:latin typeface="Courier New"/>
                <a:ea typeface="Courier New"/>
                <a:cs typeface="Courier New"/>
                <a:sym typeface="Courier New"/>
              </a:rPr>
              <a:t>      "designation":"AZC A",</a:t>
            </a:r>
            <a:endParaRPr/>
          </a:p>
          <a:p>
            <a:pPr marL="0" marR="0" lvl="0" indent="0" algn="l" rtl="0">
              <a:lnSpc>
                <a:spcPct val="100000"/>
              </a:lnSpc>
              <a:spcBef>
                <a:spcPts val="0"/>
              </a:spcBef>
              <a:spcAft>
                <a:spcPts val="0"/>
              </a:spcAft>
              <a:buNone/>
            </a:pPr>
            <a:r>
              <a:rPr lang="en-US" sz="1050" b="1" i="0" u="none" strike="noStrike" cap="none">
                <a:solidFill>
                  <a:srgbClr val="000000"/>
                </a:solidFill>
                <a:latin typeface="Courier New"/>
                <a:ea typeface="Courier New"/>
                <a:cs typeface="Courier New"/>
                <a:sym typeface="Courier New"/>
              </a:rPr>
              <a:t>      "pid":"AC6803",</a:t>
            </a:r>
            <a:endParaRPr/>
          </a:p>
          <a:p>
            <a:pPr marL="0" marR="0" lvl="0" indent="0" algn="l" rtl="0">
              <a:lnSpc>
                <a:spcPct val="100000"/>
              </a:lnSpc>
              <a:spcBef>
                <a:spcPts val="0"/>
              </a:spcBef>
              <a:spcAft>
                <a:spcPts val="0"/>
              </a:spcAft>
              <a:buNone/>
            </a:pPr>
            <a:r>
              <a:rPr lang="en-US" sz="1050" b="1" i="0" u="none" strike="noStrike" cap="none">
                <a:solidFill>
                  <a:srgbClr val="000000"/>
                </a:solidFill>
                <a:latin typeface="Courier New"/>
                <a:ea typeface="Courier New"/>
                <a:cs typeface="Courier New"/>
                <a:sym typeface="Courier New"/>
              </a:rPr>
              <a:t>      "state":"AZ",</a:t>
            </a:r>
            <a:endParaRPr/>
          </a:p>
          <a:p>
            <a:pPr marL="0" marR="0" lvl="0" indent="0" algn="l" rtl="0">
              <a:lnSpc>
                <a:spcPct val="100000"/>
              </a:lnSpc>
              <a:spcBef>
                <a:spcPts val="0"/>
              </a:spcBef>
              <a:spcAft>
                <a:spcPts val="0"/>
              </a:spcAft>
              <a:buNone/>
            </a:pPr>
            <a:r>
              <a:rPr lang="en-US" sz="1050" b="1" i="0" u="none" strike="noStrike" cap="none">
                <a:solidFill>
                  <a:srgbClr val="000000"/>
                </a:solidFill>
                <a:latin typeface="Courier New"/>
                <a:ea typeface="Courier New"/>
                <a:cs typeface="Courier New"/>
                <a:sym typeface="Courier New"/>
              </a:rPr>
              <a:t>      "county":"MOHAVE",</a:t>
            </a:r>
            <a:endParaRPr/>
          </a:p>
          <a:p>
            <a:pPr marL="0" marR="0" lvl="0" indent="0" algn="l" rtl="0">
              <a:lnSpc>
                <a:spcPct val="100000"/>
              </a:lnSpc>
              <a:spcBef>
                <a:spcPts val="0"/>
              </a:spcBef>
              <a:spcAft>
                <a:spcPts val="0"/>
              </a:spcAft>
              <a:buNone/>
            </a:pPr>
            <a:r>
              <a:rPr lang="en-US" sz="1050" b="1" i="0" u="none" strike="noStrike" cap="none">
                <a:solidFill>
                  <a:srgbClr val="000000"/>
                </a:solidFill>
                <a:latin typeface="Courier New"/>
                <a:ea typeface="Courier New"/>
                <a:cs typeface="Courier New"/>
                <a:sym typeface="Courier New"/>
              </a:rPr>
              <a:t>      "country":"US",</a:t>
            </a:r>
            <a:endParaRPr/>
          </a:p>
          <a:p>
            <a:pPr marL="0" marR="0" lvl="0" indent="0" algn="l" rtl="0">
              <a:lnSpc>
                <a:spcPct val="100000"/>
              </a:lnSpc>
              <a:spcBef>
                <a:spcPts val="0"/>
              </a:spcBef>
              <a:spcAft>
                <a:spcPts val="0"/>
              </a:spcAft>
              <a:buNone/>
            </a:pPr>
            <a:r>
              <a:rPr lang="en-US" sz="1050" b="1" i="0" u="none" strike="noStrike" cap="none">
                <a:solidFill>
                  <a:srgbClr val="000000"/>
                </a:solidFill>
                <a:latin typeface="Courier New"/>
                <a:ea typeface="Courier New"/>
                <a:cs typeface="Courier New"/>
                <a:sym typeface="Courier New"/>
              </a:rPr>
              <a:t>      "quad":"LOST SPRING MOUNTAIN EAST (2018)",</a:t>
            </a:r>
            <a:endParaRPr/>
          </a:p>
          <a:p>
            <a:pPr marL="0" marR="0" lvl="0" indent="0" algn="l" rtl="0">
              <a:lnSpc>
                <a:spcPct val="100000"/>
              </a:lnSpc>
              <a:spcBef>
                <a:spcPts val="0"/>
              </a:spcBef>
              <a:spcAft>
                <a:spcPts val="0"/>
              </a:spcAft>
              <a:buNone/>
            </a:pPr>
            <a:r>
              <a:rPr lang="en-US" sz="2800" b="1" i="0" u="none" strike="noStrike" cap="none">
                <a:solidFill>
                  <a:srgbClr val="FF0000"/>
                </a:solidFill>
                <a:latin typeface="Courier New"/>
                <a:ea typeface="Courier New"/>
                <a:cs typeface="Courier New"/>
                <a:sym typeface="Courier New"/>
              </a:rPr>
              <a:t>…</a:t>
            </a:r>
            <a:endParaRPr/>
          </a:p>
          <a:p>
            <a:pPr marL="0" marR="0" lvl="0" indent="0" algn="l" rtl="0">
              <a:lnSpc>
                <a:spcPct val="100000"/>
              </a:lnSpc>
              <a:spcBef>
                <a:spcPts val="0"/>
              </a:spcBef>
              <a:spcAft>
                <a:spcPts val="0"/>
              </a:spcAft>
              <a:buNone/>
            </a:pPr>
            <a:r>
              <a:rPr lang="en-US" sz="1050" b="1" i="0" u="none" strike="noStrike" cap="none">
                <a:solidFill>
                  <a:srgbClr val="000000"/>
                </a:solidFill>
                <a:latin typeface="Courier New"/>
                <a:ea typeface="Courier New"/>
                <a:cs typeface="Courier New"/>
                <a:sym typeface="Courier New"/>
              </a:rPr>
              <a:t>   }</a:t>
            </a:r>
            <a:endParaRPr/>
          </a:p>
          <a:p>
            <a:pPr marL="0" marR="0" lvl="0" indent="0" algn="l" rtl="0">
              <a:lnSpc>
                <a:spcPct val="100000"/>
              </a:lnSpc>
              <a:spcBef>
                <a:spcPts val="0"/>
              </a:spcBef>
              <a:spcAft>
                <a:spcPts val="0"/>
              </a:spcAft>
              <a:buNone/>
            </a:pPr>
            <a:r>
              <a:rPr lang="en-US" sz="1050" b="1" i="0" u="none" strike="noStrike" cap="none">
                <a:solidFill>
                  <a:srgbClr val="000000"/>
                </a:solidFill>
                <a:latin typeface="Courier New"/>
                <a:ea typeface="Courier New"/>
                <a:cs typeface="Courier New"/>
                <a:sym typeface="Courier New"/>
              </a:rPr>
              <a:t>}</a:t>
            </a:r>
            <a:endParaRPr sz="1050" b="1" i="0" u="none" strike="noStrike" cap="none">
              <a:solidFill>
                <a:srgbClr val="000000"/>
              </a:solidFill>
              <a:latin typeface="Courier New"/>
              <a:ea typeface="Courier New"/>
              <a:cs typeface="Courier New"/>
              <a:sym typeface="Courier New"/>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13db8d5fee7_0_721"/>
          <p:cNvSpPr txBox="1"/>
          <p:nvPr/>
        </p:nvSpPr>
        <p:spPr>
          <a:xfrm>
            <a:off x="120869" y="380445"/>
            <a:ext cx="8902200" cy="5044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ASCII Datasheets</a:t>
            </a:r>
            <a:endParaRPr/>
          </a:p>
          <a:p>
            <a:pPr marL="0" marR="0" lvl="0" indent="0" algn="ctr" rtl="0">
              <a:lnSpc>
                <a:spcPct val="100000"/>
              </a:lnSpc>
              <a:spcBef>
                <a:spcPts val="0"/>
              </a:spcBef>
              <a:spcAft>
                <a:spcPts val="0"/>
              </a:spcAft>
              <a:buClr>
                <a:srgbClr val="000000"/>
              </a:buClr>
              <a:buSzPts val="32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Accessible via </a:t>
            </a:r>
            <a:r>
              <a:rPr lang="en-US" sz="18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https://www.ngs.noaa.gov/datasheets/</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600" b="0" i="0" u="none" strike="noStrike" cap="none">
              <a:solidFill>
                <a:srgbClr val="000000"/>
              </a:solidFill>
              <a:latin typeface="Courier New"/>
              <a:ea typeface="Courier New"/>
              <a:cs typeface="Courier New"/>
              <a:sym typeface="Courier New"/>
            </a:endParaRPr>
          </a:p>
        </p:txBody>
      </p:sp>
      <p:pic>
        <p:nvPicPr>
          <p:cNvPr id="224" name="Google Shape;224;g13db8d5fee7_0_721"/>
          <p:cNvPicPr preferRelativeResize="0"/>
          <p:nvPr/>
        </p:nvPicPr>
        <p:blipFill rotWithShape="1">
          <a:blip r:embed="rId5">
            <a:alphaModFix/>
          </a:blip>
          <a:srcRect/>
          <a:stretch/>
        </p:blipFill>
        <p:spPr>
          <a:xfrm>
            <a:off x="3082942" y="1760220"/>
            <a:ext cx="2978116" cy="3254508"/>
          </a:xfrm>
          <a:prstGeom prst="rect">
            <a:avLst/>
          </a:prstGeom>
          <a:noFill/>
          <a:ln>
            <a:noFill/>
          </a:ln>
        </p:spPr>
      </p:pic>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13db8d5fee7_0_726"/>
          <p:cNvSpPr txBox="1"/>
          <p:nvPr/>
        </p:nvSpPr>
        <p:spPr>
          <a:xfrm>
            <a:off x="137159" y="457200"/>
            <a:ext cx="8886000" cy="4594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ASCII Datasheet Retrieval Web Pages</a:t>
            </a:r>
            <a:endParaRPr/>
          </a:p>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You’ve already been able to get ASCII publicly publishable datasheets out via the datasheet web pages retrieval links:</a:t>
            </a:r>
            <a:endParaRPr/>
          </a:p>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https://www.ngs.noaa.gov/cgi-bin/airports.prl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https://www.ngs.noaa.gov/cgi-bin/ds_cors.prl</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sng" strike="noStrike" cap="none">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https://www.ngs.noaa.gov/cgi-bin/ds_county.prl</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sng" strike="noStrike" cap="none">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https://www.ngs.noaa.gov/cgi-bin/ds_dates.prl</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sng" strike="noStrike" cap="none">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https://www.ngs.noaa.gov/cgi-bin/ds_desig.prl</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sng" strike="noStrike" cap="none">
                <a:solidFill>
                  <a:schemeClr val="dk1"/>
                </a:solidFill>
                <a:latin typeface="Arial"/>
                <a:ea typeface="Arial"/>
                <a:cs typeface="Arial"/>
                <a:sym typeface="Arial"/>
                <a:hlinkClick r:id="rId9">
                  <a:extLst>
                    <a:ext uri="{A12FA001-AC4F-418D-AE19-62706E023703}">
                      <ahyp:hlinkClr xmlns:ahyp="http://schemas.microsoft.com/office/drawing/2018/hyperlinkcolor" val="tx"/>
                    </a:ext>
                  </a:extLst>
                </a:hlinkClick>
              </a:rPr>
              <a:t>https://www.ngs.noaa.gov/cgi-bin/ds_mm.prl</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sng" strike="noStrike" cap="none">
                <a:solidFill>
                  <a:schemeClr val="dk1"/>
                </a:solidFill>
                <a:latin typeface="Arial"/>
                <a:ea typeface="Arial"/>
                <a:cs typeface="Arial"/>
                <a:sym typeface="Arial"/>
                <a:hlinkClick r:id="rId10">
                  <a:extLst>
                    <a:ext uri="{A12FA001-AC4F-418D-AE19-62706E023703}">
                      <ahyp:hlinkClr xmlns:ahyp="http://schemas.microsoft.com/office/drawing/2018/hyperlinkcolor" val="tx"/>
                    </a:ext>
                  </a:extLst>
                </a:hlinkClick>
              </a:rPr>
              <a:t>https://www.ngs.noaa.gov/cgi-bin/ds_pid.prl</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sng" strike="noStrike" cap="none">
                <a:solidFill>
                  <a:schemeClr val="dk1"/>
                </a:solidFill>
                <a:latin typeface="Arial"/>
                <a:ea typeface="Arial"/>
                <a:cs typeface="Arial"/>
                <a:sym typeface="Arial"/>
                <a:hlinkClick r:id="rId11">
                  <a:extLst>
                    <a:ext uri="{A12FA001-AC4F-418D-AE19-62706E023703}">
                      <ahyp:hlinkClr xmlns:ahyp="http://schemas.microsoft.com/office/drawing/2018/hyperlinkcolor" val="tx"/>
                    </a:ext>
                  </a:extLst>
                </a:hlinkClick>
              </a:rPr>
              <a:t>https://www.ngs.noaa.gov/cgi-bin/ds_pids.prl</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sng" strike="noStrike" cap="none">
                <a:solidFill>
                  <a:schemeClr val="dk1"/>
                </a:solidFill>
                <a:latin typeface="Arial"/>
                <a:ea typeface="Arial"/>
                <a:cs typeface="Arial"/>
                <a:sym typeface="Arial"/>
                <a:hlinkClick r:id="rId12">
                  <a:extLst>
                    <a:ext uri="{A12FA001-AC4F-418D-AE19-62706E023703}">
                      <ahyp:hlinkClr xmlns:ahyp="http://schemas.microsoft.com/office/drawing/2018/hyperlinkcolor" val="tx"/>
                    </a:ext>
                  </a:extLst>
                </a:hlinkClick>
              </a:rPr>
              <a:t>https://www.ngs.noaa.gov/cgi-bin/ds_proj.prl</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sng" strike="noStrike" cap="none">
                <a:solidFill>
                  <a:schemeClr val="dk1"/>
                </a:solidFill>
                <a:latin typeface="Arial"/>
                <a:ea typeface="Arial"/>
                <a:cs typeface="Arial"/>
                <a:sym typeface="Arial"/>
                <a:hlinkClick r:id="rId13">
                  <a:extLst>
                    <a:ext uri="{A12FA001-AC4F-418D-AE19-62706E023703}">
                      <ahyp:hlinkClr xmlns:ahyp="http://schemas.microsoft.com/office/drawing/2018/hyperlinkcolor" val="tx"/>
                    </a:ext>
                  </a:extLst>
                </a:hlinkClick>
              </a:rPr>
              <a:t>https://www.ngs.noaa.gov/cgi-bin/ds_quads.prl</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sng" strike="noStrike" cap="none">
                <a:solidFill>
                  <a:schemeClr val="dk1"/>
                </a:solidFill>
                <a:latin typeface="Arial"/>
                <a:ea typeface="Arial"/>
                <a:cs typeface="Arial"/>
                <a:sym typeface="Arial"/>
                <a:hlinkClick r:id="rId14">
                  <a:extLst>
                    <a:ext uri="{A12FA001-AC4F-418D-AE19-62706E023703}">
                      <ahyp:hlinkClr xmlns:ahyp="http://schemas.microsoft.com/office/drawing/2018/hyperlinkcolor" val="tx"/>
                    </a:ext>
                  </a:extLst>
                </a:hlinkClick>
              </a:rPr>
              <a:t>https://www.ngs.noaa.gov/cgi-bin/ds_radius.prl</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600" b="0" i="0" u="none" strike="noStrike" cap="none">
              <a:solidFill>
                <a:srgbClr val="000000"/>
              </a:solidFill>
              <a:latin typeface="Courier New"/>
              <a:ea typeface="Courier New"/>
              <a:cs typeface="Courier New"/>
              <a:sym typeface="Courier New"/>
            </a:endParaRP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13db8d5fee7_0_730"/>
          <p:cNvSpPr txBox="1"/>
          <p:nvPr/>
        </p:nvSpPr>
        <p:spPr>
          <a:xfrm>
            <a:off x="120869" y="394378"/>
            <a:ext cx="8902200" cy="5044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JSON Datasheets</a:t>
            </a:r>
            <a:endParaRPr/>
          </a:p>
          <a:p>
            <a:pPr marL="0" marR="0" lvl="0" indent="0" algn="ctr"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Accessible via </a:t>
            </a:r>
            <a:r>
              <a:rPr lang="en-US" sz="18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https://www.ngs.noaa.gov/datasheets/</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18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highlight>
                <a:srgbClr val="FFFF00"/>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highlight>
                <a:srgbClr val="FFFF00"/>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1800" b="0" i="0" u="none" strike="noStrike" cap="none">
                <a:solidFill>
                  <a:srgbClr val="000000"/>
                </a:solidFill>
                <a:latin typeface="Arial"/>
                <a:ea typeface="Arial"/>
                <a:cs typeface="Arial"/>
                <a:sym typeface="Arial"/>
              </a:rPr>
              <a:t>                                                                                                  </a:t>
            </a:r>
            <a:r>
              <a:rPr lang="en-US" sz="1800" b="0" i="0" u="none" strike="noStrike" cap="none">
                <a:solidFill>
                  <a:srgbClr val="000000"/>
                </a:solidFill>
                <a:highlight>
                  <a:srgbClr val="FFFF00"/>
                </a:highlight>
                <a:latin typeface="Arial"/>
                <a:ea typeface="Arial"/>
                <a:cs typeface="Arial"/>
                <a:sym typeface="Arial"/>
              </a:rPr>
              <a:t>Coming soon!</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600" b="0" i="0" u="none" strike="noStrike" cap="none">
              <a:solidFill>
                <a:srgbClr val="000000"/>
              </a:solidFill>
              <a:latin typeface="Courier New"/>
              <a:ea typeface="Courier New"/>
              <a:cs typeface="Courier New"/>
              <a:sym typeface="Courier New"/>
            </a:endParaRPr>
          </a:p>
        </p:txBody>
      </p:sp>
      <p:pic>
        <p:nvPicPr>
          <p:cNvPr id="235" name="Google Shape;235;g13db8d5fee7_0_730"/>
          <p:cNvPicPr preferRelativeResize="0"/>
          <p:nvPr/>
        </p:nvPicPr>
        <p:blipFill rotWithShape="1">
          <a:blip r:embed="rId5">
            <a:alphaModFix/>
          </a:blip>
          <a:srcRect/>
          <a:stretch/>
        </p:blipFill>
        <p:spPr>
          <a:xfrm>
            <a:off x="3082942" y="1664970"/>
            <a:ext cx="2978116" cy="3254508"/>
          </a:xfrm>
          <a:prstGeom prst="rect">
            <a:avLst/>
          </a:prstGeom>
          <a:noFill/>
          <a:ln>
            <a:noFill/>
          </a:ln>
        </p:spPr>
      </p:pic>
      <p:pic>
        <p:nvPicPr>
          <p:cNvPr id="236" name="Google Shape;236;g13db8d5fee7_0_730"/>
          <p:cNvPicPr preferRelativeResize="0"/>
          <p:nvPr/>
        </p:nvPicPr>
        <p:blipFill rotWithShape="1">
          <a:blip r:embed="rId6">
            <a:alphaModFix/>
          </a:blip>
          <a:srcRect/>
          <a:stretch/>
        </p:blipFill>
        <p:spPr>
          <a:xfrm>
            <a:off x="5704823" y="2417290"/>
            <a:ext cx="162577" cy="177460"/>
          </a:xfrm>
          <a:prstGeom prst="rect">
            <a:avLst/>
          </a:prstGeom>
          <a:noFill/>
          <a:ln>
            <a:noFill/>
          </a:ln>
        </p:spPr>
      </p:pic>
      <p:pic>
        <p:nvPicPr>
          <p:cNvPr id="237" name="Google Shape;237;g13db8d5fee7_0_730"/>
          <p:cNvPicPr preferRelativeResize="0"/>
          <p:nvPr/>
        </p:nvPicPr>
        <p:blipFill rotWithShape="1">
          <a:blip r:embed="rId6">
            <a:alphaModFix/>
          </a:blip>
          <a:srcRect/>
          <a:stretch/>
        </p:blipFill>
        <p:spPr>
          <a:xfrm>
            <a:off x="5704822" y="2963516"/>
            <a:ext cx="162577" cy="177460"/>
          </a:xfrm>
          <a:prstGeom prst="rect">
            <a:avLst/>
          </a:prstGeom>
          <a:noFill/>
          <a:ln>
            <a:noFill/>
          </a:ln>
        </p:spPr>
      </p:pic>
      <p:pic>
        <p:nvPicPr>
          <p:cNvPr id="238" name="Google Shape;238;g13db8d5fee7_0_730"/>
          <p:cNvPicPr preferRelativeResize="0"/>
          <p:nvPr/>
        </p:nvPicPr>
        <p:blipFill rotWithShape="1">
          <a:blip r:embed="rId6">
            <a:alphaModFix/>
          </a:blip>
          <a:srcRect/>
          <a:stretch/>
        </p:blipFill>
        <p:spPr>
          <a:xfrm>
            <a:off x="5699734" y="3156896"/>
            <a:ext cx="162577" cy="177460"/>
          </a:xfrm>
          <a:prstGeom prst="rect">
            <a:avLst/>
          </a:prstGeom>
          <a:noFill/>
          <a:ln>
            <a:noFill/>
          </a:ln>
        </p:spPr>
      </p:pic>
      <p:pic>
        <p:nvPicPr>
          <p:cNvPr id="239" name="Google Shape;239;g13db8d5fee7_0_730"/>
          <p:cNvPicPr preferRelativeResize="0"/>
          <p:nvPr/>
        </p:nvPicPr>
        <p:blipFill rotWithShape="1">
          <a:blip r:embed="rId6">
            <a:alphaModFix/>
          </a:blip>
          <a:srcRect/>
          <a:stretch/>
        </p:blipFill>
        <p:spPr>
          <a:xfrm>
            <a:off x="5699734" y="3344043"/>
            <a:ext cx="162577" cy="177460"/>
          </a:xfrm>
          <a:prstGeom prst="rect">
            <a:avLst/>
          </a:prstGeom>
          <a:noFill/>
          <a:ln>
            <a:noFill/>
          </a:ln>
        </p:spPr>
      </p:pic>
      <p:pic>
        <p:nvPicPr>
          <p:cNvPr id="240" name="Google Shape;240;g13db8d5fee7_0_730"/>
          <p:cNvPicPr preferRelativeResize="0"/>
          <p:nvPr/>
        </p:nvPicPr>
        <p:blipFill rotWithShape="1">
          <a:blip r:embed="rId6">
            <a:alphaModFix/>
          </a:blip>
          <a:srcRect/>
          <a:stretch/>
        </p:blipFill>
        <p:spPr>
          <a:xfrm>
            <a:off x="5699734" y="3541404"/>
            <a:ext cx="162577" cy="177460"/>
          </a:xfrm>
          <a:prstGeom prst="rect">
            <a:avLst/>
          </a:prstGeom>
          <a:noFill/>
          <a:ln>
            <a:noFill/>
          </a:ln>
        </p:spPr>
      </p:pic>
      <p:pic>
        <p:nvPicPr>
          <p:cNvPr id="241" name="Google Shape;241;g13db8d5fee7_0_730"/>
          <p:cNvPicPr preferRelativeResize="0"/>
          <p:nvPr/>
        </p:nvPicPr>
        <p:blipFill rotWithShape="1">
          <a:blip r:embed="rId6">
            <a:alphaModFix/>
          </a:blip>
          <a:srcRect/>
          <a:stretch/>
        </p:blipFill>
        <p:spPr>
          <a:xfrm>
            <a:off x="5699733" y="3741230"/>
            <a:ext cx="162577" cy="177460"/>
          </a:xfrm>
          <a:prstGeom prst="rect">
            <a:avLst/>
          </a:prstGeom>
          <a:noFill/>
          <a:ln>
            <a:noFill/>
          </a:ln>
        </p:spPr>
      </p:pic>
      <p:pic>
        <p:nvPicPr>
          <p:cNvPr id="242" name="Google Shape;242;g13db8d5fee7_0_730"/>
          <p:cNvPicPr preferRelativeResize="0"/>
          <p:nvPr/>
        </p:nvPicPr>
        <p:blipFill rotWithShape="1">
          <a:blip r:embed="rId6">
            <a:alphaModFix/>
          </a:blip>
          <a:srcRect/>
          <a:stretch/>
        </p:blipFill>
        <p:spPr>
          <a:xfrm>
            <a:off x="5699733" y="3939573"/>
            <a:ext cx="162577" cy="177460"/>
          </a:xfrm>
          <a:prstGeom prst="rect">
            <a:avLst/>
          </a:prstGeom>
          <a:noFill/>
          <a:ln>
            <a:noFill/>
          </a:ln>
        </p:spPr>
      </p:pic>
      <p:pic>
        <p:nvPicPr>
          <p:cNvPr id="243" name="Google Shape;243;g13db8d5fee7_0_730"/>
          <p:cNvPicPr preferRelativeResize="0"/>
          <p:nvPr/>
        </p:nvPicPr>
        <p:blipFill rotWithShape="1">
          <a:blip r:embed="rId6">
            <a:alphaModFix/>
          </a:blip>
          <a:srcRect/>
          <a:stretch/>
        </p:blipFill>
        <p:spPr>
          <a:xfrm>
            <a:off x="5694644" y="4128940"/>
            <a:ext cx="162577" cy="177460"/>
          </a:xfrm>
          <a:prstGeom prst="rect">
            <a:avLst/>
          </a:prstGeom>
          <a:noFill/>
          <a:ln>
            <a:noFill/>
          </a:ln>
        </p:spPr>
      </p:pic>
      <p:pic>
        <p:nvPicPr>
          <p:cNvPr id="244" name="Google Shape;244;g13db8d5fee7_0_730"/>
          <p:cNvPicPr preferRelativeResize="0"/>
          <p:nvPr/>
        </p:nvPicPr>
        <p:blipFill rotWithShape="1">
          <a:blip r:embed="rId6">
            <a:alphaModFix/>
          </a:blip>
          <a:srcRect/>
          <a:stretch/>
        </p:blipFill>
        <p:spPr>
          <a:xfrm>
            <a:off x="5694643" y="4321662"/>
            <a:ext cx="162577" cy="177460"/>
          </a:xfrm>
          <a:prstGeom prst="rect">
            <a:avLst/>
          </a:prstGeom>
          <a:noFill/>
          <a:ln>
            <a:noFill/>
          </a:ln>
        </p:spPr>
      </p:pic>
      <p:pic>
        <p:nvPicPr>
          <p:cNvPr id="245" name="Google Shape;245;g13db8d5fee7_0_730"/>
          <p:cNvPicPr preferRelativeResize="0"/>
          <p:nvPr/>
        </p:nvPicPr>
        <p:blipFill rotWithShape="1">
          <a:blip r:embed="rId6">
            <a:alphaModFix/>
          </a:blip>
          <a:srcRect/>
          <a:stretch/>
        </p:blipFill>
        <p:spPr>
          <a:xfrm>
            <a:off x="5694642" y="4513634"/>
            <a:ext cx="162577" cy="177460"/>
          </a:xfrm>
          <a:prstGeom prst="rect">
            <a:avLst/>
          </a:prstGeom>
          <a:noFill/>
          <a:ln>
            <a:noFill/>
          </a:ln>
        </p:spPr>
      </p:pic>
      <p:sp>
        <p:nvSpPr>
          <p:cNvPr id="246" name="Google Shape;246;g13db8d5fee7_0_730"/>
          <p:cNvSpPr/>
          <p:nvPr/>
        </p:nvSpPr>
        <p:spPr>
          <a:xfrm>
            <a:off x="5892758" y="2381246"/>
            <a:ext cx="374700" cy="2312100"/>
          </a:xfrm>
          <a:prstGeom prst="righ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13db8d5fee7_0_746"/>
          <p:cNvSpPr txBox="1"/>
          <p:nvPr/>
        </p:nvSpPr>
        <p:spPr>
          <a:xfrm>
            <a:off x="137159" y="457200"/>
            <a:ext cx="8886000" cy="4594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JSON Datasheet Retrieval Web Pages</a:t>
            </a:r>
            <a:endParaRPr/>
          </a:p>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Soon you will be able to get publicly publishable datasheet(s) in JSON format out via the JSON datasheet web pages retrieval links:</a:t>
            </a:r>
            <a:endParaRPr/>
          </a:p>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https://www.ngs.noaa.gov/cgi-bin/airports</a:t>
            </a:r>
            <a:r>
              <a:rPr lang="en-US" sz="1400" b="0" i="0" u="sng" strike="noStrike" cap="none">
                <a:solidFill>
                  <a:srgbClr val="000000"/>
                </a:solidFill>
                <a:highlight>
                  <a:srgbClr val="FFFF00"/>
                </a:highlight>
                <a:latin typeface="Arial"/>
                <a:ea typeface="Arial"/>
                <a:cs typeface="Arial"/>
                <a:sym typeface="Arial"/>
                <a:hlinkClick r:id="rId4">
                  <a:extLst>
                    <a:ext uri="{A12FA001-AC4F-418D-AE19-62706E023703}">
                      <ahyp:hlinkClr xmlns:ahyp="http://schemas.microsoft.com/office/drawing/2018/hyperlinkcolor" val="tx"/>
                    </a:ext>
                  </a:extLst>
                </a:hlinkClick>
              </a:rPr>
              <a:t>_json</a:t>
            </a:r>
            <a:r>
              <a:rPr lang="en-US"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.prl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https://www.ngs.noaa.gov/cgi-bin/ds_cors</a:t>
            </a:r>
            <a:r>
              <a:rPr lang="en-US" sz="1400" b="0" i="0" u="sng" strike="noStrike" cap="none">
                <a:solidFill>
                  <a:schemeClr val="dk1"/>
                </a:solidFill>
                <a:highlight>
                  <a:srgbClr val="FFFF00"/>
                </a:highlight>
                <a:latin typeface="Arial"/>
                <a:ea typeface="Arial"/>
                <a:cs typeface="Arial"/>
                <a:sym typeface="Arial"/>
                <a:hlinkClick r:id="rId5">
                  <a:extLst>
                    <a:ext uri="{A12FA001-AC4F-418D-AE19-62706E023703}">
                      <ahyp:hlinkClr xmlns:ahyp="http://schemas.microsoft.com/office/drawing/2018/hyperlinkcolor" val="tx"/>
                    </a:ext>
                  </a:extLst>
                </a:hlinkClick>
              </a:rPr>
              <a:t>_json</a:t>
            </a:r>
            <a:r>
              <a:rPr lang="en-US" sz="14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.prl</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sng" strike="noStrike" cap="none">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https://www.ngs.noaa.gov/cgi-bin/ds_county</a:t>
            </a:r>
            <a:r>
              <a:rPr lang="en-US" sz="1400" b="0" i="0" u="sng" strike="noStrike" cap="none">
                <a:solidFill>
                  <a:schemeClr val="dk1"/>
                </a:solidFill>
                <a:highlight>
                  <a:srgbClr val="FFFF00"/>
                </a:highlight>
                <a:latin typeface="Arial"/>
                <a:ea typeface="Arial"/>
                <a:cs typeface="Arial"/>
                <a:sym typeface="Arial"/>
                <a:hlinkClick r:id="rId6">
                  <a:extLst>
                    <a:ext uri="{A12FA001-AC4F-418D-AE19-62706E023703}">
                      <ahyp:hlinkClr xmlns:ahyp="http://schemas.microsoft.com/office/drawing/2018/hyperlinkcolor" val="tx"/>
                    </a:ext>
                  </a:extLst>
                </a:hlinkClick>
              </a:rPr>
              <a:t>_json</a:t>
            </a:r>
            <a:r>
              <a:rPr lang="en-US" sz="1400" b="0" i="0" u="sng" strike="noStrike" cap="none">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.prl</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sng" strike="noStrike" cap="none">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https://www.ngs.noaa.gov/cgi-bin/ds_dates</a:t>
            </a:r>
            <a:r>
              <a:rPr lang="en-US" sz="1400" b="0" i="0" u="sng" strike="noStrike" cap="none">
                <a:solidFill>
                  <a:schemeClr val="dk1"/>
                </a:solidFill>
                <a:highlight>
                  <a:srgbClr val="FFFF00"/>
                </a:highlight>
                <a:latin typeface="Arial"/>
                <a:ea typeface="Arial"/>
                <a:cs typeface="Arial"/>
                <a:sym typeface="Arial"/>
                <a:hlinkClick r:id="rId7">
                  <a:extLst>
                    <a:ext uri="{A12FA001-AC4F-418D-AE19-62706E023703}">
                      <ahyp:hlinkClr xmlns:ahyp="http://schemas.microsoft.com/office/drawing/2018/hyperlinkcolor" val="tx"/>
                    </a:ext>
                  </a:extLst>
                </a:hlinkClick>
              </a:rPr>
              <a:t>_json</a:t>
            </a:r>
            <a:r>
              <a:rPr lang="en-US" sz="1400" b="0" i="0" u="sng" strike="noStrike" cap="none">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.prl</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sng" strike="noStrike" cap="none">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https://www.ngs.noaa.gov/cgi-bin/ds_desig</a:t>
            </a:r>
            <a:r>
              <a:rPr lang="en-US" sz="1400" b="0" i="0" u="sng" strike="noStrike" cap="none">
                <a:solidFill>
                  <a:schemeClr val="dk1"/>
                </a:solidFill>
                <a:highlight>
                  <a:srgbClr val="FFFF00"/>
                </a:highlight>
                <a:latin typeface="Arial"/>
                <a:ea typeface="Arial"/>
                <a:cs typeface="Arial"/>
                <a:sym typeface="Arial"/>
                <a:hlinkClick r:id="rId8">
                  <a:extLst>
                    <a:ext uri="{A12FA001-AC4F-418D-AE19-62706E023703}">
                      <ahyp:hlinkClr xmlns:ahyp="http://schemas.microsoft.com/office/drawing/2018/hyperlinkcolor" val="tx"/>
                    </a:ext>
                  </a:extLst>
                </a:hlinkClick>
              </a:rPr>
              <a:t>_json</a:t>
            </a:r>
            <a:r>
              <a:rPr lang="en-US" sz="1400" b="0" i="0" u="sng" strike="noStrike" cap="none">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.prl</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sng" strike="noStrike" cap="none">
                <a:solidFill>
                  <a:schemeClr val="dk1"/>
                </a:solidFill>
                <a:latin typeface="Arial"/>
                <a:ea typeface="Arial"/>
                <a:cs typeface="Arial"/>
                <a:sym typeface="Arial"/>
                <a:hlinkClick r:id="rId9">
                  <a:extLst>
                    <a:ext uri="{A12FA001-AC4F-418D-AE19-62706E023703}">
                      <ahyp:hlinkClr xmlns:ahyp="http://schemas.microsoft.com/office/drawing/2018/hyperlinkcolor" val="tx"/>
                    </a:ext>
                  </a:extLst>
                </a:hlinkClick>
              </a:rPr>
              <a:t>https://www.ngs.noaa.gov/cgi-bin/ds_mm</a:t>
            </a:r>
            <a:r>
              <a:rPr lang="en-US" sz="1400" b="0" i="0" u="sng" strike="noStrike" cap="none">
                <a:solidFill>
                  <a:schemeClr val="dk1"/>
                </a:solidFill>
                <a:highlight>
                  <a:srgbClr val="FFFF00"/>
                </a:highlight>
                <a:latin typeface="Arial"/>
                <a:ea typeface="Arial"/>
                <a:cs typeface="Arial"/>
                <a:sym typeface="Arial"/>
                <a:hlinkClick r:id="rId9">
                  <a:extLst>
                    <a:ext uri="{A12FA001-AC4F-418D-AE19-62706E023703}">
                      <ahyp:hlinkClr xmlns:ahyp="http://schemas.microsoft.com/office/drawing/2018/hyperlinkcolor" val="tx"/>
                    </a:ext>
                  </a:extLst>
                </a:hlinkClick>
              </a:rPr>
              <a:t>_json</a:t>
            </a:r>
            <a:r>
              <a:rPr lang="en-US" sz="1400" b="0" i="0" u="sng" strike="noStrike" cap="none">
                <a:solidFill>
                  <a:schemeClr val="dk1"/>
                </a:solidFill>
                <a:latin typeface="Arial"/>
                <a:ea typeface="Arial"/>
                <a:cs typeface="Arial"/>
                <a:sym typeface="Arial"/>
                <a:hlinkClick r:id="rId9">
                  <a:extLst>
                    <a:ext uri="{A12FA001-AC4F-418D-AE19-62706E023703}">
                      <ahyp:hlinkClr xmlns:ahyp="http://schemas.microsoft.com/office/drawing/2018/hyperlinkcolor" val="tx"/>
                    </a:ext>
                  </a:extLst>
                </a:hlinkClick>
              </a:rPr>
              <a:t>.prl</a:t>
            </a:r>
            <a:r>
              <a:rPr lang="en-US" sz="1400" b="0" i="0" u="none" strike="noStrike" cap="none">
                <a:solidFill>
                  <a:schemeClr val="dk1"/>
                </a:solidFill>
                <a:latin typeface="Arial"/>
                <a:ea typeface="Arial"/>
                <a:cs typeface="Arial"/>
                <a:sym typeface="Arial"/>
              </a:rPr>
              <a:t>                   </a:t>
            </a:r>
            <a:r>
              <a:rPr lang="en-US" sz="1400" b="0" i="0" u="none" strike="noStrike" cap="none">
                <a:solidFill>
                  <a:schemeClr val="dk1"/>
                </a:solidFill>
                <a:highlight>
                  <a:srgbClr val="FFFF00"/>
                </a:highlight>
                <a:latin typeface="Arial"/>
                <a:ea typeface="Arial"/>
                <a:cs typeface="Arial"/>
                <a:sym typeface="Arial"/>
              </a:rPr>
              <a:t>C</a:t>
            </a:r>
            <a:r>
              <a:rPr lang="en-US" sz="1400" b="0" i="0" u="none" strike="noStrike" cap="none">
                <a:solidFill>
                  <a:srgbClr val="000000"/>
                </a:solidFill>
                <a:highlight>
                  <a:srgbClr val="FFFF00"/>
                </a:highlight>
                <a:latin typeface="Arial"/>
                <a:ea typeface="Arial"/>
                <a:cs typeface="Arial"/>
                <a:sym typeface="Arial"/>
              </a:rPr>
              <a:t>oming soon!</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sng" strike="noStrike" cap="none">
                <a:solidFill>
                  <a:schemeClr val="dk1"/>
                </a:solidFill>
                <a:latin typeface="Arial"/>
                <a:ea typeface="Arial"/>
                <a:cs typeface="Arial"/>
                <a:sym typeface="Arial"/>
                <a:hlinkClick r:id="rId10">
                  <a:extLst>
                    <a:ext uri="{A12FA001-AC4F-418D-AE19-62706E023703}">
                      <ahyp:hlinkClr xmlns:ahyp="http://schemas.microsoft.com/office/drawing/2018/hyperlinkcolor" val="tx"/>
                    </a:ext>
                  </a:extLst>
                </a:hlinkClick>
              </a:rPr>
              <a:t>https://www.ngs.noaa.gov/cgi-bin/ds_pid</a:t>
            </a:r>
            <a:r>
              <a:rPr lang="en-US" sz="1400" b="0" i="0" u="sng" strike="noStrike" cap="none">
                <a:solidFill>
                  <a:schemeClr val="dk1"/>
                </a:solidFill>
                <a:highlight>
                  <a:srgbClr val="FFFF00"/>
                </a:highlight>
                <a:latin typeface="Arial"/>
                <a:ea typeface="Arial"/>
                <a:cs typeface="Arial"/>
                <a:sym typeface="Arial"/>
                <a:hlinkClick r:id="rId10">
                  <a:extLst>
                    <a:ext uri="{A12FA001-AC4F-418D-AE19-62706E023703}">
                      <ahyp:hlinkClr xmlns:ahyp="http://schemas.microsoft.com/office/drawing/2018/hyperlinkcolor" val="tx"/>
                    </a:ext>
                  </a:extLst>
                </a:hlinkClick>
              </a:rPr>
              <a:t>_json</a:t>
            </a:r>
            <a:r>
              <a:rPr lang="en-US" sz="1400" b="0" i="0" u="sng" strike="noStrike" cap="none">
                <a:solidFill>
                  <a:schemeClr val="dk1"/>
                </a:solidFill>
                <a:latin typeface="Arial"/>
                <a:ea typeface="Arial"/>
                <a:cs typeface="Arial"/>
                <a:sym typeface="Arial"/>
                <a:hlinkClick r:id="rId10">
                  <a:extLst>
                    <a:ext uri="{A12FA001-AC4F-418D-AE19-62706E023703}">
                      <ahyp:hlinkClr xmlns:ahyp="http://schemas.microsoft.com/office/drawing/2018/hyperlinkcolor" val="tx"/>
                    </a:ext>
                  </a:extLst>
                </a:hlinkClick>
              </a:rPr>
              <a:t>.prl</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sng" strike="noStrike" cap="none">
                <a:solidFill>
                  <a:schemeClr val="dk1"/>
                </a:solidFill>
                <a:latin typeface="Arial"/>
                <a:ea typeface="Arial"/>
                <a:cs typeface="Arial"/>
                <a:sym typeface="Arial"/>
                <a:hlinkClick r:id="rId11">
                  <a:extLst>
                    <a:ext uri="{A12FA001-AC4F-418D-AE19-62706E023703}">
                      <ahyp:hlinkClr xmlns:ahyp="http://schemas.microsoft.com/office/drawing/2018/hyperlinkcolor" val="tx"/>
                    </a:ext>
                  </a:extLst>
                </a:hlinkClick>
              </a:rPr>
              <a:t>https://www.ngs.noaa.gov/cgi-bin/ds_pids</a:t>
            </a:r>
            <a:r>
              <a:rPr lang="en-US" sz="1400" b="0" i="0" u="sng" strike="noStrike" cap="none">
                <a:solidFill>
                  <a:schemeClr val="dk1"/>
                </a:solidFill>
                <a:highlight>
                  <a:srgbClr val="FFFF00"/>
                </a:highlight>
                <a:latin typeface="Arial"/>
                <a:ea typeface="Arial"/>
                <a:cs typeface="Arial"/>
                <a:sym typeface="Arial"/>
                <a:hlinkClick r:id="rId11">
                  <a:extLst>
                    <a:ext uri="{A12FA001-AC4F-418D-AE19-62706E023703}">
                      <ahyp:hlinkClr xmlns:ahyp="http://schemas.microsoft.com/office/drawing/2018/hyperlinkcolor" val="tx"/>
                    </a:ext>
                  </a:extLst>
                </a:hlinkClick>
              </a:rPr>
              <a:t>_json</a:t>
            </a:r>
            <a:r>
              <a:rPr lang="en-US" sz="1400" b="0" i="0" u="sng" strike="noStrike" cap="none">
                <a:solidFill>
                  <a:schemeClr val="dk1"/>
                </a:solidFill>
                <a:latin typeface="Arial"/>
                <a:ea typeface="Arial"/>
                <a:cs typeface="Arial"/>
                <a:sym typeface="Arial"/>
                <a:hlinkClick r:id="rId11">
                  <a:extLst>
                    <a:ext uri="{A12FA001-AC4F-418D-AE19-62706E023703}">
                      <ahyp:hlinkClr xmlns:ahyp="http://schemas.microsoft.com/office/drawing/2018/hyperlinkcolor" val="tx"/>
                    </a:ext>
                  </a:extLst>
                </a:hlinkClick>
              </a:rPr>
              <a:t>.prl</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sng" strike="noStrike" cap="none">
                <a:solidFill>
                  <a:schemeClr val="dk1"/>
                </a:solidFill>
                <a:latin typeface="Arial"/>
                <a:ea typeface="Arial"/>
                <a:cs typeface="Arial"/>
                <a:sym typeface="Arial"/>
                <a:hlinkClick r:id="rId12">
                  <a:extLst>
                    <a:ext uri="{A12FA001-AC4F-418D-AE19-62706E023703}">
                      <ahyp:hlinkClr xmlns:ahyp="http://schemas.microsoft.com/office/drawing/2018/hyperlinkcolor" val="tx"/>
                    </a:ext>
                  </a:extLst>
                </a:hlinkClick>
              </a:rPr>
              <a:t>https://www.ngs.noaa.gov/cgi-bin/ds_proj</a:t>
            </a:r>
            <a:r>
              <a:rPr lang="en-US" sz="1400" b="0" i="0" u="sng" strike="noStrike" cap="none">
                <a:solidFill>
                  <a:schemeClr val="dk1"/>
                </a:solidFill>
                <a:highlight>
                  <a:srgbClr val="FFFF00"/>
                </a:highlight>
                <a:latin typeface="Arial"/>
                <a:ea typeface="Arial"/>
                <a:cs typeface="Arial"/>
                <a:sym typeface="Arial"/>
                <a:hlinkClick r:id="rId12">
                  <a:extLst>
                    <a:ext uri="{A12FA001-AC4F-418D-AE19-62706E023703}">
                      <ahyp:hlinkClr xmlns:ahyp="http://schemas.microsoft.com/office/drawing/2018/hyperlinkcolor" val="tx"/>
                    </a:ext>
                  </a:extLst>
                </a:hlinkClick>
              </a:rPr>
              <a:t>_json</a:t>
            </a:r>
            <a:r>
              <a:rPr lang="en-US" sz="1400" b="0" i="0" u="sng" strike="noStrike" cap="none">
                <a:solidFill>
                  <a:schemeClr val="dk1"/>
                </a:solidFill>
                <a:latin typeface="Arial"/>
                <a:ea typeface="Arial"/>
                <a:cs typeface="Arial"/>
                <a:sym typeface="Arial"/>
                <a:hlinkClick r:id="rId12">
                  <a:extLst>
                    <a:ext uri="{A12FA001-AC4F-418D-AE19-62706E023703}">
                      <ahyp:hlinkClr xmlns:ahyp="http://schemas.microsoft.com/office/drawing/2018/hyperlinkcolor" val="tx"/>
                    </a:ext>
                  </a:extLst>
                </a:hlinkClick>
              </a:rPr>
              <a:t>.prl</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sng" strike="noStrike" cap="none">
                <a:solidFill>
                  <a:schemeClr val="dk1"/>
                </a:solidFill>
                <a:latin typeface="Arial"/>
                <a:ea typeface="Arial"/>
                <a:cs typeface="Arial"/>
                <a:sym typeface="Arial"/>
                <a:hlinkClick r:id="rId13">
                  <a:extLst>
                    <a:ext uri="{A12FA001-AC4F-418D-AE19-62706E023703}">
                      <ahyp:hlinkClr xmlns:ahyp="http://schemas.microsoft.com/office/drawing/2018/hyperlinkcolor" val="tx"/>
                    </a:ext>
                  </a:extLst>
                </a:hlinkClick>
              </a:rPr>
              <a:t>https://www.ngs.noaa.gov/cgi-bin/ds_quads</a:t>
            </a:r>
            <a:r>
              <a:rPr lang="en-US" sz="1400" b="0" i="0" u="sng" strike="noStrike" cap="none">
                <a:solidFill>
                  <a:schemeClr val="dk1"/>
                </a:solidFill>
                <a:highlight>
                  <a:srgbClr val="FFFF00"/>
                </a:highlight>
                <a:latin typeface="Arial"/>
                <a:ea typeface="Arial"/>
                <a:cs typeface="Arial"/>
                <a:sym typeface="Arial"/>
                <a:hlinkClick r:id="rId13">
                  <a:extLst>
                    <a:ext uri="{A12FA001-AC4F-418D-AE19-62706E023703}">
                      <ahyp:hlinkClr xmlns:ahyp="http://schemas.microsoft.com/office/drawing/2018/hyperlinkcolor" val="tx"/>
                    </a:ext>
                  </a:extLst>
                </a:hlinkClick>
              </a:rPr>
              <a:t>_json</a:t>
            </a:r>
            <a:r>
              <a:rPr lang="en-US" sz="1400" b="0" i="0" u="sng" strike="noStrike" cap="none">
                <a:solidFill>
                  <a:schemeClr val="dk1"/>
                </a:solidFill>
                <a:latin typeface="Arial"/>
                <a:ea typeface="Arial"/>
                <a:cs typeface="Arial"/>
                <a:sym typeface="Arial"/>
                <a:hlinkClick r:id="rId13">
                  <a:extLst>
                    <a:ext uri="{A12FA001-AC4F-418D-AE19-62706E023703}">
                      <ahyp:hlinkClr xmlns:ahyp="http://schemas.microsoft.com/office/drawing/2018/hyperlinkcolor" val="tx"/>
                    </a:ext>
                  </a:extLst>
                </a:hlinkClick>
              </a:rPr>
              <a:t>.prl</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sng" strike="noStrike" cap="none">
                <a:solidFill>
                  <a:schemeClr val="dk1"/>
                </a:solidFill>
                <a:latin typeface="Arial"/>
                <a:ea typeface="Arial"/>
                <a:cs typeface="Arial"/>
                <a:sym typeface="Arial"/>
                <a:hlinkClick r:id="rId14">
                  <a:extLst>
                    <a:ext uri="{A12FA001-AC4F-418D-AE19-62706E023703}">
                      <ahyp:hlinkClr xmlns:ahyp="http://schemas.microsoft.com/office/drawing/2018/hyperlinkcolor" val="tx"/>
                    </a:ext>
                  </a:extLst>
                </a:hlinkClick>
              </a:rPr>
              <a:t>https://www.ngs.noaa.gov/cgi-bin/ds_radius</a:t>
            </a:r>
            <a:r>
              <a:rPr lang="en-US" sz="1400" b="0" i="0" u="sng" strike="noStrike" cap="none">
                <a:solidFill>
                  <a:schemeClr val="dk1"/>
                </a:solidFill>
                <a:highlight>
                  <a:srgbClr val="FFFF00"/>
                </a:highlight>
                <a:latin typeface="Arial"/>
                <a:ea typeface="Arial"/>
                <a:cs typeface="Arial"/>
                <a:sym typeface="Arial"/>
                <a:hlinkClick r:id="rId14">
                  <a:extLst>
                    <a:ext uri="{A12FA001-AC4F-418D-AE19-62706E023703}">
                      <ahyp:hlinkClr xmlns:ahyp="http://schemas.microsoft.com/office/drawing/2018/hyperlinkcolor" val="tx"/>
                    </a:ext>
                  </a:extLst>
                </a:hlinkClick>
              </a:rPr>
              <a:t>_json</a:t>
            </a:r>
            <a:r>
              <a:rPr lang="en-US" sz="1400" b="0" i="0" u="sng" strike="noStrike" cap="none">
                <a:solidFill>
                  <a:schemeClr val="dk1"/>
                </a:solidFill>
                <a:latin typeface="Arial"/>
                <a:ea typeface="Arial"/>
                <a:cs typeface="Arial"/>
                <a:sym typeface="Arial"/>
                <a:hlinkClick r:id="rId14">
                  <a:extLst>
                    <a:ext uri="{A12FA001-AC4F-418D-AE19-62706E023703}">
                      <ahyp:hlinkClr xmlns:ahyp="http://schemas.microsoft.com/office/drawing/2018/hyperlinkcolor" val="tx"/>
                    </a:ext>
                  </a:extLst>
                </a:hlinkClick>
              </a:rPr>
              <a:t>.prl</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600" b="0" i="0" u="none" strike="noStrike" cap="none">
              <a:solidFill>
                <a:srgbClr val="000000"/>
              </a:solidFill>
              <a:latin typeface="Courier New"/>
              <a:ea typeface="Courier New"/>
              <a:cs typeface="Courier New"/>
              <a:sym typeface="Courier New"/>
            </a:endParaRPr>
          </a:p>
        </p:txBody>
      </p:sp>
      <p:sp>
        <p:nvSpPr>
          <p:cNvPr id="252" name="Google Shape;252;g13db8d5fee7_0_746"/>
          <p:cNvSpPr/>
          <p:nvPr/>
        </p:nvSpPr>
        <p:spPr>
          <a:xfrm>
            <a:off x="4436534" y="1862667"/>
            <a:ext cx="507900" cy="2459700"/>
          </a:xfrm>
          <a:prstGeom prst="righ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13db8d5fee7_0_751"/>
          <p:cNvSpPr txBox="1"/>
          <p:nvPr/>
        </p:nvSpPr>
        <p:spPr>
          <a:xfrm>
            <a:off x="120869" y="472440"/>
            <a:ext cx="8902200" cy="4671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Example JSON Retrieval (by_county)</a:t>
            </a:r>
            <a:endParaRPr/>
          </a:p>
          <a:p>
            <a:pPr marL="0" marR="0" lvl="0" indent="0" algn="ctr" rtl="0">
              <a:lnSpc>
                <a:spcPct val="100000"/>
              </a:lnSpc>
              <a:spcBef>
                <a:spcPts val="0"/>
              </a:spcBef>
              <a:spcAft>
                <a:spcPts val="0"/>
              </a:spcAft>
              <a:buNone/>
            </a:pPr>
            <a:r>
              <a:rPr lang="en-US" sz="18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https://www.ngs.noaa.gov/cgi-bin/ds_county_json.prl</a:t>
            </a:r>
            <a:r>
              <a:rPr lang="en-US" sz="1800" b="0" i="0" u="none" strike="noStrike" cap="none">
                <a:solidFill>
                  <a:srgbClr val="000000"/>
                </a:solidFill>
                <a:latin typeface="Arial"/>
                <a:ea typeface="Arial"/>
                <a:cs typeface="Arial"/>
                <a:sym typeface="Arial"/>
              </a:rPr>
              <a:t> (</a:t>
            </a:r>
            <a:r>
              <a:rPr lang="en-US" sz="1800" b="0" i="0" u="none" strike="noStrike" cap="none">
                <a:solidFill>
                  <a:srgbClr val="000000"/>
                </a:solidFill>
                <a:highlight>
                  <a:srgbClr val="FFFF00"/>
                </a:highlight>
                <a:latin typeface="Arial"/>
                <a:ea typeface="Arial"/>
                <a:cs typeface="Arial"/>
                <a:sym typeface="Arial"/>
              </a:rPr>
              <a:t>coming soon!</a:t>
            </a:r>
            <a:r>
              <a:rPr lang="en-US" sz="1800" b="0" i="0" u="none" strike="noStrike" cap="none">
                <a:solidFill>
                  <a:srgbClr val="000000"/>
                </a:solidFill>
                <a:latin typeface="Arial"/>
                <a:ea typeface="Arial"/>
                <a:cs typeface="Arial"/>
                <a:sym typeface="Arial"/>
              </a:rPr>
              <a:t>)</a:t>
            </a:r>
            <a:endParaRPr/>
          </a:p>
          <a:p>
            <a:pPr marL="0" marR="0" lvl="0" indent="0" algn="ctr"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Calibri"/>
              <a:buNone/>
            </a:pPr>
            <a:endParaRPr sz="1100" b="0" i="0" u="none" strike="noStrike" cap="none">
              <a:solidFill>
                <a:srgbClr val="000000"/>
              </a:solidFill>
              <a:latin typeface="Arial"/>
              <a:ea typeface="Arial"/>
              <a:cs typeface="Arial"/>
              <a:sym typeface="Arial"/>
            </a:endParaRPr>
          </a:p>
          <a:p>
            <a:pPr marL="285750" marR="0" lvl="0" indent="-13335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285750" marR="0" lvl="0" indent="-13335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285750" marR="0" lvl="0" indent="-13335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285750" marR="0" lvl="0" indent="-13335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285750" marR="0" lvl="0" indent="-133350" algn="l" rtl="0">
              <a:lnSpc>
                <a:spcPct val="100000"/>
              </a:lnSpc>
              <a:spcBef>
                <a:spcPts val="0"/>
              </a:spcBef>
              <a:spcAft>
                <a:spcPts val="0"/>
              </a:spcAft>
              <a:buClr>
                <a:srgbClr val="000000"/>
              </a:buClr>
              <a:buSzPts val="2400"/>
              <a:buFont typeface="Arial"/>
              <a:buNone/>
            </a:pPr>
            <a:endParaRPr sz="1000" b="0" i="0" u="none" strike="noStrike" cap="none">
              <a:solidFill>
                <a:srgbClr val="000000"/>
              </a:solidFill>
              <a:latin typeface="Arial"/>
              <a:ea typeface="Arial"/>
              <a:cs typeface="Arial"/>
              <a:sym typeface="Arial"/>
            </a:endParaRPr>
          </a:p>
          <a:p>
            <a:pPr marL="285750" marR="0" lvl="0" indent="-13335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Calibri"/>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Calibri"/>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Calibri"/>
              <a:buNone/>
            </a:pPr>
            <a:br>
              <a:rPr lang="en-US" sz="1800" b="0" i="0" u="none" strike="noStrike" cap="none">
                <a:solidFill>
                  <a:srgbClr val="000000"/>
                </a:solidFill>
                <a:latin typeface="Arial"/>
                <a:ea typeface="Arial"/>
                <a:cs typeface="Arial"/>
                <a:sym typeface="Arial"/>
              </a:rPr>
            </a:br>
            <a:r>
              <a:rPr lang="en-US" sz="1800" b="0" i="0" u="none" strike="noStrike" cap="none">
                <a:solidFill>
                  <a:srgbClr val="000000"/>
                </a:solidFill>
                <a:latin typeface="Arial"/>
                <a:ea typeface="Arial"/>
                <a:cs typeface="Arial"/>
                <a:sym typeface="Arial"/>
              </a:rPr>
              <a:t> </a:t>
            </a:r>
            <a:endParaRPr sz="2400" b="0" i="0" u="none" strike="noStrike" cap="none">
              <a:solidFill>
                <a:srgbClr val="000000"/>
              </a:solidFill>
              <a:latin typeface="Arial Narrow"/>
              <a:ea typeface="Arial Narrow"/>
              <a:cs typeface="Arial Narrow"/>
              <a:sym typeface="Arial Narrow"/>
            </a:endParaRPr>
          </a:p>
        </p:txBody>
      </p:sp>
      <p:pic>
        <p:nvPicPr>
          <p:cNvPr id="258" name="Google Shape;258;g13db8d5fee7_0_751"/>
          <p:cNvPicPr preferRelativeResize="0"/>
          <p:nvPr/>
        </p:nvPicPr>
        <p:blipFill rotWithShape="1">
          <a:blip r:embed="rId5">
            <a:alphaModFix/>
          </a:blip>
          <a:srcRect/>
          <a:stretch/>
        </p:blipFill>
        <p:spPr>
          <a:xfrm>
            <a:off x="1459774" y="1378300"/>
            <a:ext cx="6312625" cy="3769010"/>
          </a:xfrm>
          <a:prstGeom prst="rect">
            <a:avLst/>
          </a:prstGeom>
          <a:noFill/>
          <a:ln>
            <a:noFill/>
          </a:ln>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3"/>
          <p:cNvSpPr txBox="1"/>
          <p:nvPr/>
        </p:nvSpPr>
        <p:spPr>
          <a:xfrm>
            <a:off x="115614" y="147267"/>
            <a:ext cx="8902262" cy="462849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NCAT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V2.1 released in March, 2022</a:t>
            </a:r>
            <a:endParaRPr sz="2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Selection of units for heights</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Custom Export Formats</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FAQs	</a:t>
            </a:r>
            <a:endParaRPr sz="2400" b="0" i="0" u="none" strike="noStrike" cap="none">
              <a:solidFill>
                <a:srgbClr val="000000"/>
              </a:solidFill>
              <a:latin typeface="Arial"/>
              <a:ea typeface="Arial"/>
              <a:cs typeface="Arial"/>
              <a:sym typeface="Arial"/>
            </a:endParaRPr>
          </a:p>
          <a:p>
            <a:pPr marL="571500" marR="0" lvl="0" indent="-419100" algn="l" rtl="0">
              <a:lnSpc>
                <a:spcPct val="100000"/>
              </a:lnSpc>
              <a:spcBef>
                <a:spcPts val="0"/>
              </a:spcBef>
              <a:spcAft>
                <a:spcPts val="0"/>
              </a:spcAft>
              <a:buClr>
                <a:srgbClr val="000000"/>
              </a:buClr>
              <a:buSzPts val="2400"/>
              <a:buFont typeface="Arial"/>
              <a:buNone/>
            </a:pPr>
            <a:endParaRPr sz="1400" b="0" i="0" u="none" strike="noStrike" cap="none">
              <a:solidFill>
                <a:srgbClr val="000000"/>
              </a:solidFill>
              <a:latin typeface="Arial"/>
              <a:ea typeface="Arial"/>
              <a:cs typeface="Arial"/>
              <a:sym typeface="Arial"/>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13db8d5fee7_0_756"/>
          <p:cNvSpPr txBox="1"/>
          <p:nvPr/>
        </p:nvSpPr>
        <p:spPr>
          <a:xfrm>
            <a:off x="120869" y="472440"/>
            <a:ext cx="8902200" cy="4671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Example JSON Retrieval (by_county)</a:t>
            </a:r>
            <a:endParaRPr/>
          </a:p>
          <a:p>
            <a:pPr marL="0" marR="0" lvl="0" indent="0" algn="ctr" rtl="0">
              <a:lnSpc>
                <a:spcPct val="100000"/>
              </a:lnSpc>
              <a:spcBef>
                <a:spcPts val="0"/>
              </a:spcBef>
              <a:spcAft>
                <a:spcPts val="0"/>
              </a:spcAft>
              <a:buNone/>
            </a:pPr>
            <a:r>
              <a:rPr lang="en-US" sz="18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https://www.ngs.noaa.gov/cgi-bin/ds_county_json.prl</a:t>
            </a:r>
            <a:r>
              <a:rPr lang="en-US" sz="1800" b="0" i="0" u="none" strike="noStrike" cap="none">
                <a:solidFill>
                  <a:srgbClr val="000000"/>
                </a:solidFill>
                <a:latin typeface="Arial"/>
                <a:ea typeface="Arial"/>
                <a:cs typeface="Arial"/>
                <a:sym typeface="Arial"/>
              </a:rPr>
              <a:t> (</a:t>
            </a:r>
            <a:r>
              <a:rPr lang="en-US" sz="1800" b="0" i="0" u="none" strike="noStrike" cap="none">
                <a:solidFill>
                  <a:srgbClr val="000000"/>
                </a:solidFill>
                <a:highlight>
                  <a:srgbClr val="FFFF00"/>
                </a:highlight>
                <a:latin typeface="Arial"/>
                <a:ea typeface="Arial"/>
                <a:cs typeface="Arial"/>
                <a:sym typeface="Arial"/>
              </a:rPr>
              <a:t>coming soon!</a:t>
            </a:r>
            <a:r>
              <a:rPr lang="en-US" sz="1800" b="0" i="0" u="none" strike="noStrike" cap="none">
                <a:solidFill>
                  <a:srgbClr val="000000"/>
                </a:solidFill>
                <a:latin typeface="Arial"/>
                <a:ea typeface="Arial"/>
                <a:cs typeface="Arial"/>
                <a:sym typeface="Arial"/>
              </a:rPr>
              <a:t>)</a:t>
            </a:r>
            <a:endParaRPr/>
          </a:p>
          <a:p>
            <a:pPr marL="0" marR="0" lvl="0" indent="0" algn="ctr"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Calibri"/>
              <a:buNone/>
            </a:pPr>
            <a:endParaRPr sz="1100" b="0" i="0" u="none" strike="noStrike" cap="none">
              <a:solidFill>
                <a:srgbClr val="000000"/>
              </a:solidFill>
              <a:latin typeface="Arial"/>
              <a:ea typeface="Arial"/>
              <a:cs typeface="Arial"/>
              <a:sym typeface="Arial"/>
            </a:endParaRPr>
          </a:p>
          <a:p>
            <a:pPr marL="285750" marR="0" lvl="0" indent="-13335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285750" marR="0" lvl="0" indent="-13335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285750" marR="0" lvl="0" indent="-13335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Calibri"/>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Calibri"/>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Calibri"/>
              <a:buNone/>
            </a:pPr>
            <a:br>
              <a:rPr lang="en-US" sz="1800" b="0" i="0" u="none" strike="noStrike" cap="none">
                <a:solidFill>
                  <a:srgbClr val="000000"/>
                </a:solidFill>
                <a:latin typeface="Arial"/>
                <a:ea typeface="Arial"/>
                <a:cs typeface="Arial"/>
                <a:sym typeface="Arial"/>
              </a:rPr>
            </a:br>
            <a:r>
              <a:rPr lang="en-US" sz="1800" b="0" i="0" u="none" strike="noStrike" cap="none">
                <a:solidFill>
                  <a:srgbClr val="000000"/>
                </a:solidFill>
                <a:latin typeface="Arial"/>
                <a:ea typeface="Arial"/>
                <a:cs typeface="Arial"/>
                <a:sym typeface="Arial"/>
              </a:rPr>
              <a:t> </a:t>
            </a:r>
            <a:endParaRPr sz="2400" b="0" i="0" u="none" strike="noStrike" cap="none">
              <a:solidFill>
                <a:srgbClr val="000000"/>
              </a:solidFill>
              <a:latin typeface="Arial Narrow"/>
              <a:ea typeface="Arial Narrow"/>
              <a:cs typeface="Arial Narrow"/>
              <a:sym typeface="Arial Narrow"/>
            </a:endParaRPr>
          </a:p>
        </p:txBody>
      </p:sp>
      <p:pic>
        <p:nvPicPr>
          <p:cNvPr id="264" name="Google Shape;264;g13db8d5fee7_0_756"/>
          <p:cNvPicPr preferRelativeResize="0"/>
          <p:nvPr/>
        </p:nvPicPr>
        <p:blipFill rotWithShape="1">
          <a:blip r:embed="rId5">
            <a:alphaModFix/>
          </a:blip>
          <a:srcRect/>
          <a:stretch/>
        </p:blipFill>
        <p:spPr>
          <a:xfrm>
            <a:off x="1874520" y="1268236"/>
            <a:ext cx="5228756" cy="3875264"/>
          </a:xfrm>
          <a:prstGeom prst="rect">
            <a:avLst/>
          </a:prstGeom>
          <a:noFill/>
          <a:ln>
            <a:noFill/>
          </a:ln>
        </p:spPr>
      </p:pic>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13db8d5fee7_0_761"/>
          <p:cNvSpPr txBox="1"/>
          <p:nvPr/>
        </p:nvSpPr>
        <p:spPr>
          <a:xfrm>
            <a:off x="120869" y="472440"/>
            <a:ext cx="8902200" cy="4671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Example JSON Retrieval (by_county)</a:t>
            </a:r>
            <a:endParaRPr/>
          </a:p>
          <a:p>
            <a:pPr marL="0" marR="0" lvl="0" indent="0" algn="ctr"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Calibri"/>
              <a:buNone/>
            </a:pPr>
            <a:endParaRPr sz="1100" b="0" i="0" u="none" strike="noStrike" cap="none">
              <a:solidFill>
                <a:srgbClr val="000000"/>
              </a:solidFill>
              <a:latin typeface="Arial"/>
              <a:ea typeface="Arial"/>
              <a:cs typeface="Arial"/>
              <a:sym typeface="Arial"/>
            </a:endParaRPr>
          </a:p>
          <a:p>
            <a:pPr marL="285750" marR="0" lvl="0" indent="-13335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285750" marR="0" lvl="0" indent="-13335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285750" marR="0" lvl="0" indent="-13335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285750" marR="0" lvl="0" indent="-13335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285750" marR="0" lvl="0" indent="-133350" algn="l" rtl="0">
              <a:lnSpc>
                <a:spcPct val="100000"/>
              </a:lnSpc>
              <a:spcBef>
                <a:spcPts val="0"/>
              </a:spcBef>
              <a:spcAft>
                <a:spcPts val="0"/>
              </a:spcAft>
              <a:buClr>
                <a:srgbClr val="000000"/>
              </a:buClr>
              <a:buSzPts val="2400"/>
              <a:buFont typeface="Arial"/>
              <a:buNone/>
            </a:pPr>
            <a:endParaRPr sz="1000" b="0" i="0" u="none" strike="noStrike" cap="none">
              <a:solidFill>
                <a:srgbClr val="000000"/>
              </a:solidFill>
              <a:latin typeface="Arial"/>
              <a:ea typeface="Arial"/>
              <a:cs typeface="Arial"/>
              <a:sym typeface="Arial"/>
            </a:endParaRPr>
          </a:p>
          <a:p>
            <a:pPr marL="285750" marR="0" lvl="0" indent="-13335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Calibri"/>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Calibri"/>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Calibri"/>
              <a:buNone/>
            </a:pPr>
            <a:br>
              <a:rPr lang="en-US" sz="1800" b="0" i="0" u="none" strike="noStrike" cap="none">
                <a:solidFill>
                  <a:srgbClr val="000000"/>
                </a:solidFill>
                <a:latin typeface="Arial"/>
                <a:ea typeface="Arial"/>
                <a:cs typeface="Arial"/>
                <a:sym typeface="Arial"/>
              </a:rPr>
            </a:br>
            <a:r>
              <a:rPr lang="en-US" sz="1800" b="0" i="0" u="none" strike="noStrike" cap="none">
                <a:solidFill>
                  <a:srgbClr val="000000"/>
                </a:solidFill>
                <a:latin typeface="Arial"/>
                <a:ea typeface="Arial"/>
                <a:cs typeface="Arial"/>
                <a:sym typeface="Arial"/>
              </a:rPr>
              <a:t> </a:t>
            </a:r>
            <a:endParaRPr sz="2400" b="0" i="0" u="none" strike="noStrike" cap="none">
              <a:solidFill>
                <a:srgbClr val="000000"/>
              </a:solidFill>
              <a:latin typeface="Arial Narrow"/>
              <a:ea typeface="Arial Narrow"/>
              <a:cs typeface="Arial Narrow"/>
              <a:sym typeface="Arial Narrow"/>
            </a:endParaRPr>
          </a:p>
        </p:txBody>
      </p:sp>
      <p:pic>
        <p:nvPicPr>
          <p:cNvPr id="270" name="Google Shape;270;g13db8d5fee7_0_761"/>
          <p:cNvPicPr preferRelativeResize="0"/>
          <p:nvPr/>
        </p:nvPicPr>
        <p:blipFill rotWithShape="1">
          <a:blip r:embed="rId4">
            <a:alphaModFix/>
          </a:blip>
          <a:srcRect/>
          <a:stretch/>
        </p:blipFill>
        <p:spPr>
          <a:xfrm>
            <a:off x="246939" y="1432560"/>
            <a:ext cx="8650122" cy="1139190"/>
          </a:xfrm>
          <a:prstGeom prst="rect">
            <a:avLst/>
          </a:prstGeom>
          <a:noFill/>
          <a:ln>
            <a:noFill/>
          </a:ln>
        </p:spPr>
      </p:pic>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13db8d5fee7_0_766"/>
          <p:cNvSpPr txBox="1"/>
          <p:nvPr/>
        </p:nvSpPr>
        <p:spPr>
          <a:xfrm>
            <a:off x="120869" y="472440"/>
            <a:ext cx="8902200" cy="4671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Example JSON Retrieval (by_county)</a:t>
            </a:r>
            <a:endParaRPr/>
          </a:p>
          <a:p>
            <a:pPr marL="0" marR="0" lvl="0" indent="0" algn="ctr"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Calibri"/>
              <a:buNone/>
            </a:pPr>
            <a:endParaRPr sz="1100" b="0" i="0" u="none" strike="noStrike" cap="none">
              <a:solidFill>
                <a:srgbClr val="000000"/>
              </a:solidFill>
              <a:latin typeface="Arial"/>
              <a:ea typeface="Arial"/>
              <a:cs typeface="Arial"/>
              <a:sym typeface="Arial"/>
            </a:endParaRPr>
          </a:p>
          <a:p>
            <a:pPr marL="285750" marR="0" lvl="0" indent="-13335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285750" marR="0" lvl="0" indent="-13335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285750" marR="0" lvl="0" indent="-13335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285750" marR="0" lvl="0" indent="-13335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285750" marR="0" lvl="0" indent="-133350" algn="l" rtl="0">
              <a:lnSpc>
                <a:spcPct val="100000"/>
              </a:lnSpc>
              <a:spcBef>
                <a:spcPts val="0"/>
              </a:spcBef>
              <a:spcAft>
                <a:spcPts val="0"/>
              </a:spcAft>
              <a:buClr>
                <a:srgbClr val="000000"/>
              </a:buClr>
              <a:buSzPts val="2400"/>
              <a:buFont typeface="Arial"/>
              <a:buNone/>
            </a:pPr>
            <a:endParaRPr sz="1000" b="0" i="0" u="none" strike="noStrike" cap="none">
              <a:solidFill>
                <a:srgbClr val="000000"/>
              </a:solidFill>
              <a:latin typeface="Arial"/>
              <a:ea typeface="Arial"/>
              <a:cs typeface="Arial"/>
              <a:sym typeface="Arial"/>
            </a:endParaRPr>
          </a:p>
          <a:p>
            <a:pPr marL="285750" marR="0" lvl="0" indent="-13335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Calibri"/>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Calibri"/>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Calibri"/>
              <a:buNone/>
            </a:pPr>
            <a:br>
              <a:rPr lang="en-US" sz="1800" b="0" i="0" u="none" strike="noStrike" cap="none">
                <a:solidFill>
                  <a:srgbClr val="000000"/>
                </a:solidFill>
                <a:latin typeface="Arial"/>
                <a:ea typeface="Arial"/>
                <a:cs typeface="Arial"/>
                <a:sym typeface="Arial"/>
              </a:rPr>
            </a:br>
            <a:r>
              <a:rPr lang="en-US" sz="1800" b="0" i="0" u="none" strike="noStrike" cap="none">
                <a:solidFill>
                  <a:srgbClr val="000000"/>
                </a:solidFill>
                <a:latin typeface="Arial"/>
                <a:ea typeface="Arial"/>
                <a:cs typeface="Arial"/>
                <a:sym typeface="Arial"/>
              </a:rPr>
              <a:t> </a:t>
            </a:r>
            <a:endParaRPr sz="2400" b="0" i="0" u="none" strike="noStrike" cap="none">
              <a:solidFill>
                <a:srgbClr val="000000"/>
              </a:solidFill>
              <a:latin typeface="Arial Narrow"/>
              <a:ea typeface="Arial Narrow"/>
              <a:cs typeface="Arial Narrow"/>
              <a:sym typeface="Arial Narrow"/>
            </a:endParaRPr>
          </a:p>
        </p:txBody>
      </p:sp>
      <p:pic>
        <p:nvPicPr>
          <p:cNvPr id="276" name="Google Shape;276;g13db8d5fee7_0_766"/>
          <p:cNvPicPr preferRelativeResize="0"/>
          <p:nvPr/>
        </p:nvPicPr>
        <p:blipFill rotWithShape="1">
          <a:blip r:embed="rId4">
            <a:alphaModFix/>
          </a:blip>
          <a:srcRect/>
          <a:stretch/>
        </p:blipFill>
        <p:spPr>
          <a:xfrm>
            <a:off x="883920" y="1294376"/>
            <a:ext cx="7246621" cy="3646729"/>
          </a:xfrm>
          <a:prstGeom prst="rect">
            <a:avLst/>
          </a:prstGeom>
          <a:noFill/>
          <a:ln>
            <a:noFill/>
          </a:ln>
        </p:spPr>
      </p:pic>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13db8d5fee7_0_771"/>
          <p:cNvSpPr txBox="1"/>
          <p:nvPr/>
        </p:nvSpPr>
        <p:spPr>
          <a:xfrm>
            <a:off x="120869" y="472440"/>
            <a:ext cx="8902200" cy="4671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The json2ds Program</a:t>
            </a:r>
            <a:endParaRPr sz="3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Calibri"/>
              <a:buNone/>
            </a:pPr>
            <a:endParaRPr sz="11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400"/>
              <a:buFont typeface="Arial"/>
              <a:buChar char="•"/>
            </a:pPr>
            <a:r>
              <a:rPr lang="en-US" sz="1800" b="0" i="0" u="none" strike="noStrike" cap="none">
                <a:solidFill>
                  <a:srgbClr val="000000"/>
                </a:solidFill>
                <a:latin typeface="Arial"/>
                <a:ea typeface="Arial"/>
                <a:cs typeface="Arial"/>
                <a:sym typeface="Arial"/>
              </a:rPr>
              <a:t>Converts JSON Datasheets back into ASCII Datasheets</a:t>
            </a:r>
            <a:endParaRPr/>
          </a:p>
          <a:p>
            <a:pPr marL="285750" marR="0" lvl="0" indent="-13335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285750" marR="0" lvl="0" indent="-13335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400"/>
              <a:buFont typeface="Arial"/>
              <a:buChar char="•"/>
            </a:pPr>
            <a:r>
              <a:rPr lang="en-US" sz="1800" b="0" i="0" u="none" strike="noStrike" cap="none">
                <a:solidFill>
                  <a:srgbClr val="000000"/>
                </a:solidFill>
                <a:latin typeface="Arial"/>
                <a:ea typeface="Arial"/>
                <a:cs typeface="Arial"/>
                <a:sym typeface="Arial"/>
              </a:rPr>
              <a:t>                                             </a:t>
            </a:r>
            <a:r>
              <a:rPr lang="en-US" sz="1600" b="0" i="0" u="none" strike="noStrike" cap="none">
                <a:solidFill>
                  <a:srgbClr val="000000"/>
                </a:solidFill>
                <a:latin typeface="Arial"/>
                <a:ea typeface="Arial"/>
                <a:cs typeface="Arial"/>
                <a:sym typeface="Arial"/>
              </a:rPr>
              <a:t>json2ds</a:t>
            </a:r>
            <a:endParaRPr/>
          </a:p>
          <a:p>
            <a:pPr marL="285750" marR="0" lvl="0" indent="-13335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285750" marR="0" lvl="0" indent="-13335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285750" marR="0" lvl="0" indent="-133350" algn="l" rtl="0">
              <a:lnSpc>
                <a:spcPct val="100000"/>
              </a:lnSpc>
              <a:spcBef>
                <a:spcPts val="0"/>
              </a:spcBef>
              <a:spcAft>
                <a:spcPts val="0"/>
              </a:spcAft>
              <a:buClr>
                <a:srgbClr val="000000"/>
              </a:buClr>
              <a:buSzPts val="2400"/>
              <a:buFont typeface="Arial"/>
              <a:buNone/>
            </a:pPr>
            <a:endParaRPr sz="1000" b="0" i="0" u="none" strike="noStrike" cap="none">
              <a:solidFill>
                <a:srgbClr val="000000"/>
              </a:solidFill>
              <a:latin typeface="Arial"/>
              <a:ea typeface="Arial"/>
              <a:cs typeface="Arial"/>
              <a:sym typeface="Arial"/>
            </a:endParaRPr>
          </a:p>
          <a:p>
            <a:pPr marL="285750" marR="0" lvl="0" indent="-13335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Calibri"/>
              <a:buNone/>
            </a:pPr>
            <a:br>
              <a:rPr lang="en-US" sz="1800" b="0" i="0" u="none" strike="noStrike" cap="none">
                <a:solidFill>
                  <a:srgbClr val="000000"/>
                </a:solidFill>
                <a:latin typeface="Arial"/>
                <a:ea typeface="Arial"/>
                <a:cs typeface="Arial"/>
                <a:sym typeface="Arial"/>
              </a:rPr>
            </a:br>
            <a:endParaRPr sz="2400" b="0" i="0" u="none" strike="noStrike" cap="none">
              <a:solidFill>
                <a:srgbClr val="000000"/>
              </a:solidFill>
              <a:latin typeface="Arial Narrow"/>
              <a:ea typeface="Arial Narrow"/>
              <a:cs typeface="Arial Narrow"/>
              <a:sym typeface="Arial Narrow"/>
            </a:endParaRPr>
          </a:p>
        </p:txBody>
      </p:sp>
      <p:pic>
        <p:nvPicPr>
          <p:cNvPr id="282" name="Google Shape;282;g13db8d5fee7_0_771"/>
          <p:cNvPicPr preferRelativeResize="0"/>
          <p:nvPr/>
        </p:nvPicPr>
        <p:blipFill rotWithShape="1">
          <a:blip r:embed="rId4">
            <a:alphaModFix/>
          </a:blip>
          <a:srcRect/>
          <a:stretch/>
        </p:blipFill>
        <p:spPr>
          <a:xfrm>
            <a:off x="165636" y="2204032"/>
            <a:ext cx="3034764" cy="2741347"/>
          </a:xfrm>
          <a:prstGeom prst="rect">
            <a:avLst/>
          </a:prstGeom>
          <a:noFill/>
          <a:ln>
            <a:noFill/>
          </a:ln>
        </p:spPr>
      </p:pic>
      <p:pic>
        <p:nvPicPr>
          <p:cNvPr id="283" name="Google Shape;283;g13db8d5fee7_0_771"/>
          <p:cNvPicPr preferRelativeResize="0"/>
          <p:nvPr/>
        </p:nvPicPr>
        <p:blipFill rotWithShape="1">
          <a:blip r:embed="rId5">
            <a:alphaModFix/>
          </a:blip>
          <a:srcRect/>
          <a:stretch/>
        </p:blipFill>
        <p:spPr>
          <a:xfrm>
            <a:off x="4242971" y="2188792"/>
            <a:ext cx="4761004" cy="1438274"/>
          </a:xfrm>
          <a:prstGeom prst="rect">
            <a:avLst/>
          </a:prstGeom>
          <a:noFill/>
          <a:ln>
            <a:noFill/>
          </a:ln>
        </p:spPr>
      </p:pic>
      <p:sp>
        <p:nvSpPr>
          <p:cNvPr id="284" name="Google Shape;284;g13db8d5fee7_0_771"/>
          <p:cNvSpPr/>
          <p:nvPr/>
        </p:nvSpPr>
        <p:spPr>
          <a:xfrm>
            <a:off x="3322320" y="2849881"/>
            <a:ext cx="844500" cy="167700"/>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13db8d5fee7_0_834"/>
          <p:cNvSpPr txBox="1">
            <a:spLocks noGrp="1"/>
          </p:cNvSpPr>
          <p:nvPr>
            <p:ph type="title"/>
          </p:nvPr>
        </p:nvSpPr>
        <p:spPr>
          <a:xfrm>
            <a:off x="914400" y="800101"/>
            <a:ext cx="7601100" cy="38289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SzPts val="1100"/>
              <a:buNone/>
            </a:pPr>
            <a:br>
              <a:rPr lang="en-US" sz="2700">
                <a:latin typeface="Arial"/>
                <a:ea typeface="Arial"/>
                <a:cs typeface="Arial"/>
                <a:sym typeface="Arial"/>
              </a:rPr>
            </a:br>
            <a:br>
              <a:rPr lang="en-US" sz="2700">
                <a:latin typeface="Arial"/>
                <a:ea typeface="Arial"/>
                <a:cs typeface="Arial"/>
                <a:sym typeface="Arial"/>
              </a:rPr>
            </a:br>
            <a:br>
              <a:rPr lang="en-US" sz="2700">
                <a:latin typeface="Arial"/>
                <a:ea typeface="Arial"/>
                <a:cs typeface="Arial"/>
                <a:sym typeface="Arial"/>
              </a:rPr>
            </a:br>
            <a:br>
              <a:rPr lang="en-US" sz="2700">
                <a:latin typeface="Arial"/>
                <a:ea typeface="Arial"/>
                <a:cs typeface="Arial"/>
                <a:sym typeface="Arial"/>
              </a:rPr>
            </a:br>
            <a:br>
              <a:rPr lang="en-US" sz="2700">
                <a:latin typeface="Arial"/>
                <a:ea typeface="Arial"/>
                <a:cs typeface="Arial"/>
                <a:sym typeface="Arial"/>
              </a:rPr>
            </a:br>
            <a:r>
              <a:rPr lang="en-US" sz="2700" b="1">
                <a:latin typeface="Arial"/>
                <a:ea typeface="Arial"/>
                <a:cs typeface="Arial"/>
                <a:sym typeface="Arial"/>
              </a:rPr>
              <a:t>Mapshaper</a:t>
            </a:r>
            <a:br>
              <a:rPr lang="en-US" sz="2700">
                <a:latin typeface="Arial"/>
                <a:ea typeface="Arial"/>
                <a:cs typeface="Arial"/>
                <a:sym typeface="Arial"/>
              </a:rPr>
            </a:br>
            <a:br>
              <a:rPr lang="en-US" sz="2700">
                <a:latin typeface="Arial"/>
                <a:ea typeface="Arial"/>
                <a:cs typeface="Arial"/>
                <a:sym typeface="Arial"/>
              </a:rPr>
            </a:br>
            <a:br>
              <a:rPr lang="en-US" sz="2700">
                <a:latin typeface="Arial"/>
                <a:ea typeface="Arial"/>
                <a:cs typeface="Arial"/>
                <a:sym typeface="Arial"/>
              </a:rPr>
            </a:br>
            <a:r>
              <a:rPr lang="en-US" sz="2700">
                <a:solidFill>
                  <a:srgbClr val="000000"/>
                </a:solidFill>
                <a:latin typeface="Arial"/>
                <a:ea typeface="Arial"/>
                <a:cs typeface="Arial"/>
                <a:sym typeface="Arial"/>
              </a:rPr>
              <a:t>Jaya Neti</a:t>
            </a:r>
            <a:br>
              <a:rPr lang="en-US" sz="2700">
                <a:solidFill>
                  <a:srgbClr val="000000"/>
                </a:solidFill>
                <a:latin typeface="Arial"/>
                <a:ea typeface="Arial"/>
                <a:cs typeface="Arial"/>
                <a:sym typeface="Arial"/>
              </a:rPr>
            </a:br>
            <a:br>
              <a:rPr lang="en-US" sz="2700">
                <a:solidFill>
                  <a:srgbClr val="000000"/>
                </a:solidFill>
                <a:latin typeface="Arial"/>
                <a:ea typeface="Arial"/>
                <a:cs typeface="Arial"/>
                <a:sym typeface="Arial"/>
              </a:rPr>
            </a:br>
            <a:r>
              <a:rPr lang="en-US" sz="2700">
                <a:solidFill>
                  <a:srgbClr val="000000"/>
                </a:solidFill>
                <a:latin typeface="Arial"/>
                <a:ea typeface="Arial"/>
                <a:cs typeface="Arial"/>
                <a:sym typeface="Arial"/>
              </a:rPr>
              <a:t> 07/14/2022</a:t>
            </a:r>
            <a:br>
              <a:rPr lang="en-US" sz="2700">
                <a:solidFill>
                  <a:srgbClr val="000000"/>
                </a:solidFill>
                <a:latin typeface="Arial"/>
                <a:ea typeface="Arial"/>
                <a:cs typeface="Arial"/>
                <a:sym typeface="Arial"/>
              </a:rPr>
            </a:br>
            <a:br>
              <a:rPr lang="en-US" sz="2700">
                <a:latin typeface="Arial"/>
                <a:ea typeface="Arial"/>
                <a:cs typeface="Arial"/>
                <a:sym typeface="Arial"/>
              </a:rPr>
            </a:br>
            <a:br>
              <a:rPr lang="en-US" sz="2700">
                <a:latin typeface="Arial"/>
                <a:ea typeface="Arial"/>
                <a:cs typeface="Arial"/>
                <a:sym typeface="Arial"/>
              </a:rPr>
            </a:br>
            <a:br>
              <a:rPr lang="en-US" sz="2700">
                <a:latin typeface="Arial"/>
                <a:ea typeface="Arial"/>
                <a:cs typeface="Arial"/>
                <a:sym typeface="Arial"/>
              </a:rPr>
            </a:br>
            <a:br>
              <a:rPr lang="en-US" sz="2700">
                <a:latin typeface="Arial"/>
                <a:ea typeface="Arial"/>
                <a:cs typeface="Arial"/>
                <a:sym typeface="Arial"/>
              </a:rPr>
            </a:br>
            <a:endParaRPr sz="2700">
              <a:latin typeface="Arial"/>
              <a:ea typeface="Arial"/>
              <a:cs typeface="Arial"/>
              <a:sym typeface="Arial"/>
            </a:endParaRP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13db8d5fee7_0_839"/>
          <p:cNvSpPr txBox="1">
            <a:spLocks noGrp="1"/>
          </p:cNvSpPr>
          <p:nvPr>
            <p:ph type="title"/>
          </p:nvPr>
        </p:nvSpPr>
        <p:spPr>
          <a:xfrm>
            <a:off x="1543050" y="685800"/>
            <a:ext cx="6172200" cy="7431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SzPts val="1100"/>
              <a:buNone/>
            </a:pPr>
            <a:r>
              <a:rPr lang="en-US" sz="2700" b="1">
                <a:latin typeface="Arial"/>
                <a:ea typeface="Arial"/>
                <a:cs typeface="Arial"/>
                <a:sym typeface="Arial"/>
              </a:rPr>
              <a:t>Mapshaper</a:t>
            </a:r>
            <a:endParaRPr sz="2700"/>
          </a:p>
        </p:txBody>
      </p:sp>
      <p:sp>
        <p:nvSpPr>
          <p:cNvPr id="297" name="Google Shape;297;g13db8d5fee7_0_839"/>
          <p:cNvSpPr txBox="1">
            <a:spLocks noGrp="1"/>
          </p:cNvSpPr>
          <p:nvPr>
            <p:ph type="body" idx="1"/>
          </p:nvPr>
        </p:nvSpPr>
        <p:spPr>
          <a:xfrm>
            <a:off x="857250" y="1628775"/>
            <a:ext cx="7143600" cy="2472300"/>
          </a:xfrm>
          <a:prstGeom prst="rect">
            <a:avLst/>
          </a:prstGeom>
          <a:noFill/>
          <a:ln>
            <a:noFill/>
          </a:ln>
        </p:spPr>
        <p:txBody>
          <a:bodyPr spcFirstLastPara="1" wrap="square" lIns="68575" tIns="34275" rIns="68575" bIns="34275" anchor="t" anchorCtr="0">
            <a:noAutofit/>
          </a:bodyPr>
          <a:lstStyle/>
          <a:p>
            <a:pPr marL="254000" lvl="0" indent="-254000" algn="l" rtl="0">
              <a:lnSpc>
                <a:spcPct val="100000"/>
              </a:lnSpc>
              <a:spcBef>
                <a:spcPts val="0"/>
              </a:spcBef>
              <a:spcAft>
                <a:spcPts val="0"/>
              </a:spcAft>
              <a:buClr>
                <a:schemeClr val="dk1"/>
              </a:buClr>
              <a:buSzPts val="1800"/>
              <a:buChar char="•"/>
            </a:pPr>
            <a:r>
              <a:rPr lang="en-US">
                <a:latin typeface="Arial"/>
                <a:ea typeface="Arial"/>
                <a:cs typeface="Arial"/>
                <a:sym typeface="Arial"/>
              </a:rPr>
              <a:t>Purpose</a:t>
            </a:r>
            <a:endParaRPr>
              <a:latin typeface="Arial"/>
              <a:ea typeface="Arial"/>
              <a:cs typeface="Arial"/>
              <a:sym typeface="Arial"/>
            </a:endParaRPr>
          </a:p>
          <a:p>
            <a:pPr marL="254000" lvl="0" indent="-254000" algn="l" rtl="0">
              <a:lnSpc>
                <a:spcPct val="100000"/>
              </a:lnSpc>
              <a:spcBef>
                <a:spcPts val="400"/>
              </a:spcBef>
              <a:spcAft>
                <a:spcPts val="0"/>
              </a:spcAft>
              <a:buClr>
                <a:schemeClr val="dk1"/>
              </a:buClr>
              <a:buSzPts val="1800"/>
              <a:buChar char="•"/>
            </a:pPr>
            <a:r>
              <a:rPr lang="en-US">
                <a:latin typeface="Arial"/>
                <a:ea typeface="Arial"/>
                <a:cs typeface="Arial"/>
                <a:sym typeface="Arial"/>
              </a:rPr>
              <a:t>Usage </a:t>
            </a:r>
            <a:endParaRPr>
              <a:latin typeface="Arial"/>
              <a:ea typeface="Arial"/>
              <a:cs typeface="Arial"/>
              <a:sym typeface="Arial"/>
            </a:endParaRPr>
          </a:p>
          <a:p>
            <a:pPr marL="254000" lvl="0" indent="-254000" algn="l" rtl="0">
              <a:lnSpc>
                <a:spcPct val="100000"/>
              </a:lnSpc>
              <a:spcBef>
                <a:spcPts val="400"/>
              </a:spcBef>
              <a:spcAft>
                <a:spcPts val="0"/>
              </a:spcAft>
              <a:buClr>
                <a:schemeClr val="dk1"/>
              </a:buClr>
              <a:buSzPts val="1800"/>
              <a:buChar char="•"/>
            </a:pPr>
            <a:r>
              <a:rPr lang="en-US">
                <a:latin typeface="Arial"/>
                <a:ea typeface="Arial"/>
                <a:cs typeface="Arial"/>
                <a:sym typeface="Arial"/>
              </a:rPr>
              <a:t>Features</a:t>
            </a:r>
            <a:endParaRPr>
              <a:latin typeface="Arial"/>
              <a:ea typeface="Arial"/>
              <a:cs typeface="Arial"/>
              <a:sym typeface="Arial"/>
            </a:endParaRPr>
          </a:p>
          <a:p>
            <a:pPr marL="254000" lvl="0" indent="-254000" algn="l" rtl="0">
              <a:lnSpc>
                <a:spcPct val="100000"/>
              </a:lnSpc>
              <a:spcBef>
                <a:spcPts val="400"/>
              </a:spcBef>
              <a:spcAft>
                <a:spcPts val="0"/>
              </a:spcAft>
              <a:buClr>
                <a:schemeClr val="dk1"/>
              </a:buClr>
              <a:buSzPts val="1800"/>
              <a:buChar char="•"/>
            </a:pPr>
            <a:r>
              <a:rPr lang="en-US">
                <a:latin typeface="Arial"/>
                <a:ea typeface="Arial"/>
                <a:cs typeface="Arial"/>
                <a:sym typeface="Arial"/>
              </a:rPr>
              <a:t>Use Cases/Scenarios</a:t>
            </a:r>
            <a:endParaRPr>
              <a:latin typeface="Arial"/>
              <a:ea typeface="Arial"/>
              <a:cs typeface="Arial"/>
              <a:sym typeface="Arial"/>
            </a:endParaRPr>
          </a:p>
          <a:p>
            <a:pPr marL="254000" lvl="0" indent="-254000" algn="l" rtl="0">
              <a:lnSpc>
                <a:spcPct val="100000"/>
              </a:lnSpc>
              <a:spcBef>
                <a:spcPts val="400"/>
              </a:spcBef>
              <a:spcAft>
                <a:spcPts val="0"/>
              </a:spcAft>
              <a:buClr>
                <a:schemeClr val="dk1"/>
              </a:buClr>
              <a:buSzPts val="1800"/>
              <a:buChar char="•"/>
            </a:pPr>
            <a:r>
              <a:rPr lang="en-US">
                <a:latin typeface="Arial"/>
                <a:ea typeface="Arial"/>
                <a:cs typeface="Arial"/>
                <a:sym typeface="Arial"/>
              </a:rPr>
              <a:t>Demo</a:t>
            </a:r>
            <a:endParaRPr>
              <a:latin typeface="Arial"/>
              <a:ea typeface="Arial"/>
              <a:cs typeface="Arial"/>
              <a:sym typeface="Arial"/>
            </a:endParaRPr>
          </a:p>
          <a:p>
            <a:pPr marL="254000" lvl="0" indent="-114300" algn="l" rtl="0">
              <a:lnSpc>
                <a:spcPct val="100000"/>
              </a:lnSpc>
              <a:spcBef>
                <a:spcPts val="400"/>
              </a:spcBef>
              <a:spcAft>
                <a:spcPts val="0"/>
              </a:spcAft>
              <a:buClr>
                <a:schemeClr val="dk1"/>
              </a:buClr>
              <a:buSzPts val="2100"/>
              <a:buNone/>
            </a:pPr>
            <a:endParaRPr sz="2100">
              <a:latin typeface="Arial"/>
              <a:ea typeface="Arial"/>
              <a:cs typeface="Arial"/>
              <a:sym typeface="Arial"/>
            </a:endParaRPr>
          </a:p>
          <a:p>
            <a:pPr marL="254000" lvl="0" indent="-114300" algn="l" rtl="0">
              <a:lnSpc>
                <a:spcPct val="100000"/>
              </a:lnSpc>
              <a:spcBef>
                <a:spcPts val="400"/>
              </a:spcBef>
              <a:spcAft>
                <a:spcPts val="0"/>
              </a:spcAft>
              <a:buClr>
                <a:schemeClr val="dk1"/>
              </a:buClr>
              <a:buSzPts val="2100"/>
              <a:buNone/>
            </a:pPr>
            <a:endParaRPr sz="2100">
              <a:latin typeface="Arial"/>
              <a:ea typeface="Arial"/>
              <a:cs typeface="Arial"/>
              <a:sym typeface="Arial"/>
            </a:endParaRPr>
          </a:p>
          <a:p>
            <a:pPr marL="254000" lvl="0" indent="-114300" algn="l" rtl="0">
              <a:lnSpc>
                <a:spcPct val="100000"/>
              </a:lnSpc>
              <a:spcBef>
                <a:spcPts val="400"/>
              </a:spcBef>
              <a:spcAft>
                <a:spcPts val="0"/>
              </a:spcAft>
              <a:buClr>
                <a:schemeClr val="dk1"/>
              </a:buClr>
              <a:buSzPts val="2100"/>
              <a:buNone/>
            </a:pPr>
            <a:endParaRPr sz="2100">
              <a:latin typeface="Arial"/>
              <a:ea typeface="Arial"/>
              <a:cs typeface="Arial"/>
              <a:sym typeface="Arial"/>
            </a:endParaRP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13db8d5fee7_0_845"/>
          <p:cNvSpPr txBox="1">
            <a:spLocks noGrp="1"/>
          </p:cNvSpPr>
          <p:nvPr>
            <p:ph type="title"/>
          </p:nvPr>
        </p:nvSpPr>
        <p:spPr>
          <a:xfrm>
            <a:off x="1543050" y="685800"/>
            <a:ext cx="6172200" cy="7431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SzPts val="1100"/>
              <a:buNone/>
            </a:pPr>
            <a:r>
              <a:rPr lang="en-US" sz="2700" b="1">
                <a:latin typeface="Arial"/>
                <a:ea typeface="Arial"/>
                <a:cs typeface="Arial"/>
                <a:sym typeface="Arial"/>
              </a:rPr>
              <a:t>Purpose</a:t>
            </a:r>
            <a:endParaRPr sz="2700" b="1">
              <a:latin typeface="Arial"/>
              <a:ea typeface="Arial"/>
              <a:cs typeface="Arial"/>
              <a:sym typeface="Arial"/>
            </a:endParaRPr>
          </a:p>
        </p:txBody>
      </p:sp>
      <p:sp>
        <p:nvSpPr>
          <p:cNvPr id="304" name="Google Shape;304;g13db8d5fee7_0_845"/>
          <p:cNvSpPr txBox="1">
            <a:spLocks noGrp="1"/>
          </p:cNvSpPr>
          <p:nvPr>
            <p:ph type="body" idx="1"/>
          </p:nvPr>
        </p:nvSpPr>
        <p:spPr>
          <a:xfrm>
            <a:off x="857250" y="1427421"/>
            <a:ext cx="7543800" cy="3373200"/>
          </a:xfrm>
          <a:prstGeom prst="rect">
            <a:avLst/>
          </a:prstGeom>
          <a:noFill/>
          <a:ln>
            <a:noFill/>
          </a:ln>
        </p:spPr>
        <p:txBody>
          <a:bodyPr spcFirstLastPara="1" wrap="square" lIns="68575" tIns="34275" rIns="68575" bIns="34275" anchor="t" anchorCtr="0">
            <a:noAutofit/>
          </a:bodyPr>
          <a:lstStyle/>
          <a:p>
            <a:pPr marL="254000" lvl="0" indent="-254000" algn="l" rtl="0">
              <a:lnSpc>
                <a:spcPct val="100000"/>
              </a:lnSpc>
              <a:spcBef>
                <a:spcPts val="0"/>
              </a:spcBef>
              <a:spcAft>
                <a:spcPts val="0"/>
              </a:spcAft>
              <a:buSzPts val="2400"/>
              <a:buChar char="•"/>
            </a:pPr>
            <a:r>
              <a:rPr lang="en-US" sz="2400" dirty="0" err="1">
                <a:latin typeface="Arial"/>
                <a:ea typeface="Arial"/>
                <a:cs typeface="Arial"/>
                <a:sym typeface="Arial"/>
              </a:rPr>
              <a:t>Mapshaper</a:t>
            </a:r>
            <a:r>
              <a:rPr lang="en-US" sz="2400" dirty="0">
                <a:latin typeface="Arial"/>
                <a:ea typeface="Arial"/>
                <a:cs typeface="Arial"/>
                <a:sym typeface="Arial"/>
              </a:rPr>
              <a:t>, a browser based visualization and analysis GIS tool, is being considered to augment LASER. </a:t>
            </a:r>
            <a:endParaRPr sz="2400" dirty="0"/>
          </a:p>
          <a:p>
            <a:pPr marL="254000" lvl="0" indent="-254000" algn="l" rtl="0">
              <a:lnSpc>
                <a:spcPct val="100000"/>
              </a:lnSpc>
              <a:spcBef>
                <a:spcPts val="0"/>
              </a:spcBef>
              <a:spcAft>
                <a:spcPts val="0"/>
              </a:spcAft>
              <a:buClr>
                <a:schemeClr val="dk1"/>
              </a:buClr>
              <a:buSzPts val="2400"/>
              <a:buChar char="•"/>
            </a:pPr>
            <a:r>
              <a:rPr lang="en-US" sz="2400" b="1" dirty="0">
                <a:latin typeface="Arial"/>
                <a:ea typeface="Arial"/>
                <a:cs typeface="Arial"/>
                <a:sym typeface="Arial"/>
              </a:rPr>
              <a:t>LASER</a:t>
            </a:r>
            <a:r>
              <a:rPr lang="en-US" sz="2400" dirty="0">
                <a:latin typeface="Arial"/>
                <a:ea typeface="Arial"/>
                <a:cs typeface="Arial"/>
                <a:sym typeface="Arial"/>
              </a:rPr>
              <a:t> (Least-Squares Adjustments: Statistics, Estimates and Residuals) - NGS built a new Adjustment tool for the modernized NSRS</a:t>
            </a:r>
            <a:endParaRPr sz="2400" dirty="0"/>
          </a:p>
          <a:p>
            <a:pPr marL="254000" lvl="0" indent="-254000" algn="l" rtl="0">
              <a:lnSpc>
                <a:spcPct val="100000"/>
              </a:lnSpc>
              <a:spcBef>
                <a:spcPts val="0"/>
              </a:spcBef>
              <a:spcAft>
                <a:spcPts val="0"/>
              </a:spcAft>
              <a:buClr>
                <a:schemeClr val="dk1"/>
              </a:buClr>
              <a:buSzPts val="2400"/>
              <a:buChar char="•"/>
            </a:pPr>
            <a:r>
              <a:rPr lang="en-US" sz="2400" dirty="0">
                <a:latin typeface="Arial"/>
                <a:ea typeface="Arial"/>
                <a:cs typeface="Arial"/>
                <a:sym typeface="Arial"/>
              </a:rPr>
              <a:t>LASER will be used to adjust variety of survey projects data (GNSS, Levelling, Classical…)</a:t>
            </a:r>
            <a:endParaRPr sz="2400" dirty="0">
              <a:latin typeface="Arial"/>
              <a:ea typeface="Arial"/>
              <a:cs typeface="Arial"/>
              <a:sym typeface="Arial"/>
            </a:endParaRPr>
          </a:p>
          <a:p>
            <a:pPr marL="254000" lvl="0" indent="-114300" algn="l" rtl="0">
              <a:lnSpc>
                <a:spcPct val="100000"/>
              </a:lnSpc>
              <a:spcBef>
                <a:spcPts val="400"/>
              </a:spcBef>
              <a:spcAft>
                <a:spcPts val="0"/>
              </a:spcAft>
              <a:buClr>
                <a:schemeClr val="dk1"/>
              </a:buClr>
              <a:buSzPts val="2100"/>
              <a:buNone/>
            </a:pPr>
            <a:endParaRPr sz="1800" dirty="0">
              <a:latin typeface="Arial"/>
              <a:ea typeface="Arial"/>
              <a:cs typeface="Arial"/>
              <a:sym typeface="Arial"/>
            </a:endParaRPr>
          </a:p>
          <a:p>
            <a:pPr marL="254000" lvl="0" indent="-114300" algn="l" rtl="0">
              <a:lnSpc>
                <a:spcPct val="100000"/>
              </a:lnSpc>
              <a:spcBef>
                <a:spcPts val="400"/>
              </a:spcBef>
              <a:spcAft>
                <a:spcPts val="0"/>
              </a:spcAft>
              <a:buClr>
                <a:schemeClr val="dk1"/>
              </a:buClr>
              <a:buSzPts val="2100"/>
              <a:buNone/>
            </a:pPr>
            <a:endParaRPr sz="1800" dirty="0">
              <a:latin typeface="Arial"/>
              <a:ea typeface="Arial"/>
              <a:cs typeface="Arial"/>
              <a:sym typeface="Arial"/>
            </a:endParaRPr>
          </a:p>
          <a:p>
            <a:pPr marL="254000" lvl="0" indent="-114300" algn="l" rtl="0">
              <a:lnSpc>
                <a:spcPct val="100000"/>
              </a:lnSpc>
              <a:spcBef>
                <a:spcPts val="400"/>
              </a:spcBef>
              <a:spcAft>
                <a:spcPts val="0"/>
              </a:spcAft>
              <a:buClr>
                <a:schemeClr val="dk1"/>
              </a:buClr>
              <a:buSzPts val="2100"/>
              <a:buNone/>
            </a:pPr>
            <a:endParaRPr sz="1800" dirty="0">
              <a:latin typeface="Arial"/>
              <a:ea typeface="Arial"/>
              <a:cs typeface="Arial"/>
              <a:sym typeface="Arial"/>
            </a:endParaRP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13db8d5fee7_0_851"/>
          <p:cNvSpPr txBox="1">
            <a:spLocks noGrp="1"/>
          </p:cNvSpPr>
          <p:nvPr>
            <p:ph type="title"/>
          </p:nvPr>
        </p:nvSpPr>
        <p:spPr>
          <a:xfrm>
            <a:off x="1543050" y="685800"/>
            <a:ext cx="6172200" cy="7431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SzPts val="1100"/>
              <a:buNone/>
            </a:pPr>
            <a:r>
              <a:rPr lang="en-US" sz="2700" b="1">
                <a:latin typeface="Arial"/>
                <a:ea typeface="Arial"/>
                <a:cs typeface="Arial"/>
                <a:sym typeface="Arial"/>
              </a:rPr>
              <a:t>Usage</a:t>
            </a:r>
            <a:endParaRPr sz="2700" b="1">
              <a:latin typeface="Arial"/>
              <a:ea typeface="Arial"/>
              <a:cs typeface="Arial"/>
              <a:sym typeface="Arial"/>
            </a:endParaRPr>
          </a:p>
        </p:txBody>
      </p:sp>
      <p:sp>
        <p:nvSpPr>
          <p:cNvPr id="311" name="Google Shape;311;g13db8d5fee7_0_851"/>
          <p:cNvSpPr txBox="1">
            <a:spLocks noGrp="1"/>
          </p:cNvSpPr>
          <p:nvPr>
            <p:ph type="body" idx="1"/>
          </p:nvPr>
        </p:nvSpPr>
        <p:spPr>
          <a:xfrm>
            <a:off x="521208" y="1255157"/>
            <a:ext cx="5639700" cy="3737400"/>
          </a:xfrm>
          <a:prstGeom prst="rect">
            <a:avLst/>
          </a:prstGeom>
          <a:noFill/>
          <a:ln>
            <a:noFill/>
          </a:ln>
        </p:spPr>
        <p:txBody>
          <a:bodyPr spcFirstLastPara="1" wrap="square" lIns="68575" tIns="34275" rIns="68575" bIns="34275" anchor="t" anchorCtr="0">
            <a:noAutofit/>
          </a:bodyPr>
          <a:lstStyle/>
          <a:p>
            <a:pPr marL="254000" lvl="0" indent="-254000" algn="l" rtl="0">
              <a:lnSpc>
                <a:spcPct val="100000"/>
              </a:lnSpc>
              <a:spcBef>
                <a:spcPts val="0"/>
              </a:spcBef>
              <a:spcAft>
                <a:spcPts val="0"/>
              </a:spcAft>
              <a:buClr>
                <a:schemeClr val="dk1"/>
              </a:buClr>
              <a:buSzPts val="1800"/>
              <a:buChar char="•"/>
            </a:pPr>
            <a:r>
              <a:rPr lang="en-US" sz="2400" dirty="0" err="1">
                <a:latin typeface="Arial"/>
                <a:ea typeface="Arial"/>
                <a:cs typeface="Arial"/>
                <a:sym typeface="Arial"/>
              </a:rPr>
              <a:t>Mapshaper</a:t>
            </a:r>
            <a:r>
              <a:rPr lang="en-US" sz="2400" dirty="0">
                <a:latin typeface="Arial"/>
                <a:ea typeface="Arial"/>
                <a:cs typeface="Arial"/>
                <a:sym typeface="Arial"/>
              </a:rPr>
              <a:t> is going to be incorporated in OPUS 6 and other use cases</a:t>
            </a:r>
            <a:endParaRPr sz="2400" dirty="0">
              <a:latin typeface="Arial"/>
              <a:ea typeface="Arial"/>
              <a:cs typeface="Arial"/>
              <a:sym typeface="Arial"/>
            </a:endParaRPr>
          </a:p>
          <a:p>
            <a:pPr marL="254000" lvl="0" indent="-254000" algn="l" rtl="0">
              <a:lnSpc>
                <a:spcPct val="100000"/>
              </a:lnSpc>
              <a:spcBef>
                <a:spcPts val="400"/>
              </a:spcBef>
              <a:spcAft>
                <a:spcPts val="0"/>
              </a:spcAft>
              <a:buClr>
                <a:schemeClr val="dk1"/>
              </a:buClr>
              <a:buSzPts val="2000"/>
              <a:buChar char="•"/>
            </a:pPr>
            <a:r>
              <a:rPr lang="en-US" sz="2400" dirty="0">
                <a:latin typeface="Arial"/>
                <a:ea typeface="Arial"/>
                <a:cs typeface="Arial"/>
                <a:sym typeface="Arial"/>
              </a:rPr>
              <a:t>Many geoprocessing features available out of the box such as editing attribute data, clipping, deleting, dissolving, filtering </a:t>
            </a:r>
            <a:endParaRPr sz="2400" dirty="0">
              <a:latin typeface="Arial"/>
              <a:ea typeface="Arial"/>
              <a:cs typeface="Arial"/>
              <a:sym typeface="Arial"/>
            </a:endParaRPr>
          </a:p>
          <a:p>
            <a:pPr marL="254000" lvl="0" indent="-254000" algn="l" rtl="0">
              <a:lnSpc>
                <a:spcPct val="100000"/>
              </a:lnSpc>
              <a:spcBef>
                <a:spcPts val="400"/>
              </a:spcBef>
              <a:spcAft>
                <a:spcPts val="0"/>
              </a:spcAft>
              <a:buClr>
                <a:schemeClr val="dk1"/>
              </a:buClr>
              <a:buSzPts val="2000"/>
              <a:buChar char="•"/>
            </a:pPr>
            <a:r>
              <a:rPr lang="en-US" sz="2400" dirty="0">
                <a:latin typeface="Arial"/>
                <a:ea typeface="Arial"/>
                <a:cs typeface="Arial"/>
                <a:sym typeface="Arial"/>
              </a:rPr>
              <a:t>Supports multiple data formats such as Shapefile, </a:t>
            </a:r>
            <a:r>
              <a:rPr lang="en-US" sz="2400" dirty="0" err="1">
                <a:latin typeface="Arial"/>
                <a:ea typeface="Arial"/>
                <a:cs typeface="Arial"/>
                <a:sym typeface="Arial"/>
              </a:rPr>
              <a:t>GeoJson</a:t>
            </a:r>
            <a:r>
              <a:rPr lang="en-US" sz="2400" dirty="0">
                <a:latin typeface="Arial"/>
                <a:ea typeface="Arial"/>
                <a:cs typeface="Arial"/>
                <a:sym typeface="Arial"/>
              </a:rPr>
              <a:t>, CSV </a:t>
            </a:r>
            <a:endParaRPr sz="1600" dirty="0">
              <a:latin typeface="Arial"/>
              <a:ea typeface="Arial"/>
              <a:cs typeface="Arial"/>
              <a:sym typeface="Arial"/>
            </a:endParaRPr>
          </a:p>
        </p:txBody>
      </p:sp>
      <p:pic>
        <p:nvPicPr>
          <p:cNvPr id="312" name="Google Shape;312;g13db8d5fee7_0_851"/>
          <p:cNvPicPr preferRelativeResize="0"/>
          <p:nvPr/>
        </p:nvPicPr>
        <p:blipFill rotWithShape="1">
          <a:blip r:embed="rId4">
            <a:alphaModFix/>
          </a:blip>
          <a:srcRect/>
          <a:stretch/>
        </p:blipFill>
        <p:spPr>
          <a:xfrm>
            <a:off x="6160770" y="1677924"/>
            <a:ext cx="2743200" cy="2636044"/>
          </a:xfrm>
          <a:prstGeom prst="rect">
            <a:avLst/>
          </a:prstGeom>
          <a:noFill/>
          <a:ln>
            <a:noFill/>
          </a:ln>
        </p:spPr>
      </p:pic>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13db8d5fee7_0_858"/>
          <p:cNvSpPr txBox="1">
            <a:spLocks noGrp="1"/>
          </p:cNvSpPr>
          <p:nvPr>
            <p:ph type="title"/>
          </p:nvPr>
        </p:nvSpPr>
        <p:spPr>
          <a:xfrm>
            <a:off x="1543050" y="685800"/>
            <a:ext cx="6172200" cy="7431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SzPts val="1100"/>
              <a:buNone/>
            </a:pPr>
            <a:r>
              <a:rPr lang="en-US" sz="2700" b="1">
                <a:latin typeface="Arial"/>
                <a:ea typeface="Arial"/>
                <a:cs typeface="Arial"/>
                <a:sym typeface="Arial"/>
              </a:rPr>
              <a:t>Features</a:t>
            </a:r>
            <a:endParaRPr sz="2700" b="1"/>
          </a:p>
        </p:txBody>
      </p:sp>
      <p:sp>
        <p:nvSpPr>
          <p:cNvPr id="319" name="Google Shape;319;g13db8d5fee7_0_858"/>
          <p:cNvSpPr txBox="1">
            <a:spLocks noGrp="1"/>
          </p:cNvSpPr>
          <p:nvPr>
            <p:ph type="body" idx="1"/>
          </p:nvPr>
        </p:nvSpPr>
        <p:spPr>
          <a:xfrm>
            <a:off x="586740" y="1569719"/>
            <a:ext cx="8172600" cy="3093900"/>
          </a:xfrm>
          <a:prstGeom prst="rect">
            <a:avLst/>
          </a:prstGeom>
          <a:noFill/>
          <a:ln>
            <a:noFill/>
          </a:ln>
        </p:spPr>
        <p:txBody>
          <a:bodyPr spcFirstLastPara="1" wrap="square" lIns="68575" tIns="34275" rIns="68575" bIns="34275" anchor="t" anchorCtr="0">
            <a:noAutofit/>
          </a:bodyPr>
          <a:lstStyle/>
          <a:p>
            <a:pPr marL="254000" lvl="0" indent="-247650" algn="l" rtl="0">
              <a:lnSpc>
                <a:spcPct val="100000"/>
              </a:lnSpc>
              <a:spcBef>
                <a:spcPts val="0"/>
              </a:spcBef>
              <a:spcAft>
                <a:spcPts val="0"/>
              </a:spcAft>
              <a:buClr>
                <a:schemeClr val="dk1"/>
              </a:buClr>
              <a:buSzPts val="2100"/>
              <a:buChar char="•"/>
            </a:pPr>
            <a:r>
              <a:rPr lang="en-US" sz="2400" dirty="0">
                <a:latin typeface="Arial"/>
                <a:ea typeface="Arial"/>
                <a:cs typeface="Arial"/>
                <a:sym typeface="Arial"/>
              </a:rPr>
              <a:t>Attribute data</a:t>
            </a:r>
            <a:endParaRPr sz="2400" dirty="0">
              <a:latin typeface="Arial"/>
              <a:ea typeface="Arial"/>
              <a:cs typeface="Arial"/>
              <a:sym typeface="Arial"/>
            </a:endParaRPr>
          </a:p>
          <a:p>
            <a:pPr marL="254000" lvl="0" indent="-247650" algn="l" rtl="0">
              <a:lnSpc>
                <a:spcPct val="100000"/>
              </a:lnSpc>
              <a:spcBef>
                <a:spcPts val="400"/>
              </a:spcBef>
              <a:spcAft>
                <a:spcPts val="0"/>
              </a:spcAft>
              <a:buClr>
                <a:schemeClr val="dk1"/>
              </a:buClr>
              <a:buSzPts val="2100"/>
              <a:buChar char="•"/>
            </a:pPr>
            <a:r>
              <a:rPr lang="en-US" sz="2400" dirty="0">
                <a:latin typeface="Arial"/>
                <a:ea typeface="Arial"/>
                <a:cs typeface="Arial"/>
                <a:sym typeface="Arial"/>
              </a:rPr>
              <a:t>Export data</a:t>
            </a:r>
            <a:endParaRPr sz="2400" dirty="0">
              <a:latin typeface="Arial"/>
              <a:ea typeface="Arial"/>
              <a:cs typeface="Arial"/>
              <a:sym typeface="Arial"/>
            </a:endParaRPr>
          </a:p>
          <a:p>
            <a:pPr marL="254000" lvl="0" indent="-247650" algn="l" rtl="0">
              <a:lnSpc>
                <a:spcPct val="100000"/>
              </a:lnSpc>
              <a:spcBef>
                <a:spcPts val="400"/>
              </a:spcBef>
              <a:spcAft>
                <a:spcPts val="0"/>
              </a:spcAft>
              <a:buClr>
                <a:schemeClr val="dk1"/>
              </a:buClr>
              <a:buSzPts val="2100"/>
              <a:buChar char="•"/>
            </a:pPr>
            <a:r>
              <a:rPr lang="en-US" sz="2400" dirty="0">
                <a:latin typeface="Arial"/>
                <a:ea typeface="Arial"/>
                <a:cs typeface="Arial"/>
                <a:sym typeface="Arial"/>
              </a:rPr>
              <a:t>Split data</a:t>
            </a:r>
            <a:endParaRPr sz="2400" dirty="0">
              <a:latin typeface="Arial"/>
              <a:ea typeface="Arial"/>
              <a:cs typeface="Arial"/>
              <a:sym typeface="Arial"/>
            </a:endParaRPr>
          </a:p>
          <a:p>
            <a:pPr marL="254000" lvl="0" indent="-247650" algn="l" rtl="0">
              <a:lnSpc>
                <a:spcPct val="100000"/>
              </a:lnSpc>
              <a:spcBef>
                <a:spcPts val="400"/>
              </a:spcBef>
              <a:spcAft>
                <a:spcPts val="0"/>
              </a:spcAft>
              <a:buClr>
                <a:schemeClr val="dk1"/>
              </a:buClr>
              <a:buSzPts val="2100"/>
              <a:buChar char="•"/>
            </a:pPr>
            <a:r>
              <a:rPr lang="en-US" sz="2400" dirty="0">
                <a:latin typeface="Arial"/>
                <a:ea typeface="Arial"/>
                <a:cs typeface="Arial"/>
                <a:sym typeface="Arial"/>
              </a:rPr>
              <a:t>Enable/Disable layers</a:t>
            </a:r>
            <a:endParaRPr sz="2400" dirty="0">
              <a:latin typeface="Arial"/>
              <a:ea typeface="Arial"/>
              <a:cs typeface="Arial"/>
              <a:sym typeface="Arial"/>
            </a:endParaRPr>
          </a:p>
          <a:p>
            <a:pPr marL="254000" lvl="0" indent="-247650" algn="l" rtl="0">
              <a:lnSpc>
                <a:spcPct val="100000"/>
              </a:lnSpc>
              <a:spcBef>
                <a:spcPts val="400"/>
              </a:spcBef>
              <a:spcAft>
                <a:spcPts val="0"/>
              </a:spcAft>
              <a:buClr>
                <a:schemeClr val="dk1"/>
              </a:buClr>
              <a:buSzPts val="2100"/>
              <a:buChar char="•"/>
            </a:pPr>
            <a:r>
              <a:rPr lang="en-US" sz="2400" dirty="0">
                <a:latin typeface="Arial"/>
                <a:ea typeface="Arial"/>
                <a:cs typeface="Arial"/>
                <a:sym typeface="Arial"/>
              </a:rPr>
              <a:t>Delete/Remove Data</a:t>
            </a:r>
            <a:endParaRPr sz="2400" dirty="0">
              <a:latin typeface="Arial"/>
              <a:ea typeface="Arial"/>
              <a:cs typeface="Arial"/>
              <a:sym typeface="Arial"/>
            </a:endParaRPr>
          </a:p>
          <a:p>
            <a:pPr marL="254000" lvl="0" indent="-247650" algn="l" rtl="0">
              <a:lnSpc>
                <a:spcPct val="100000"/>
              </a:lnSpc>
              <a:spcBef>
                <a:spcPts val="500"/>
              </a:spcBef>
              <a:spcAft>
                <a:spcPts val="0"/>
              </a:spcAft>
              <a:buSzPts val="2100"/>
              <a:buChar char="•"/>
            </a:pPr>
            <a:r>
              <a:rPr lang="en-US" sz="2400" dirty="0">
                <a:latin typeface="Arial"/>
                <a:ea typeface="Arial"/>
                <a:cs typeface="Arial"/>
                <a:sym typeface="Arial"/>
              </a:rPr>
              <a:t>Clip Data</a:t>
            </a:r>
            <a:endParaRPr sz="2400" dirty="0">
              <a:latin typeface="Arial"/>
              <a:ea typeface="Arial"/>
              <a:cs typeface="Arial"/>
              <a:sym typeface="Arial"/>
            </a:endParaRPr>
          </a:p>
          <a:p>
            <a:pPr marL="254000" lvl="0" indent="-247650" algn="l" rtl="0">
              <a:lnSpc>
                <a:spcPct val="100000"/>
              </a:lnSpc>
              <a:spcBef>
                <a:spcPts val="500"/>
              </a:spcBef>
              <a:spcAft>
                <a:spcPts val="0"/>
              </a:spcAft>
              <a:buClr>
                <a:schemeClr val="dk1"/>
              </a:buClr>
              <a:buSzPts val="2100"/>
              <a:buChar char="•"/>
            </a:pPr>
            <a:r>
              <a:rPr lang="en-US" sz="2400" dirty="0">
                <a:latin typeface="Arial"/>
                <a:ea typeface="Arial"/>
                <a:cs typeface="Arial"/>
                <a:sym typeface="Arial"/>
              </a:rPr>
              <a:t>Merge Data</a:t>
            </a:r>
            <a:endParaRPr sz="2400" dirty="0">
              <a:latin typeface="Arial"/>
              <a:ea typeface="Arial"/>
              <a:cs typeface="Arial"/>
              <a:sym typeface="Arial"/>
            </a:endParaRPr>
          </a:p>
        </p:txBody>
      </p:sp>
      <p:sp>
        <p:nvSpPr>
          <p:cNvPr id="320" name="Google Shape;320;g13db8d5fee7_0_858"/>
          <p:cNvSpPr/>
          <p:nvPr/>
        </p:nvSpPr>
        <p:spPr>
          <a:xfrm>
            <a:off x="0" y="0"/>
            <a:ext cx="9144000" cy="0"/>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24292F"/>
              </a:buClr>
              <a:buSzPts val="900"/>
              <a:buFont typeface="Arial"/>
              <a:buNone/>
            </a:pPr>
            <a:r>
              <a:rPr lang="en-US" sz="900" b="0" i="0" u="none" strike="noStrike" cap="none">
                <a:solidFill>
                  <a:srgbClr val="24292F"/>
                </a:solidFill>
                <a:latin typeface="Arial"/>
                <a:ea typeface="Arial"/>
                <a:cs typeface="Arial"/>
                <a:sym typeface="Arial"/>
              </a:rPr>
              <a:t>public website at </a:t>
            </a:r>
            <a:r>
              <a:rPr lang="en-US" sz="900" b="0" i="0" u="sng" strike="noStrike" cap="none">
                <a:solidFill>
                  <a:schemeClr val="hlink"/>
                </a:solidFill>
                <a:latin typeface="Arial"/>
                <a:ea typeface="Arial"/>
                <a:cs typeface="Arial"/>
                <a:sym typeface="Arial"/>
                <a:hlinkClick r:id="rId4"/>
              </a:rPr>
              <a:t>www.mapshaper.org</a:t>
            </a:r>
            <a:r>
              <a:rPr lang="en-US" sz="900" b="0" i="0" u="none" strike="noStrike" cap="none">
                <a:solidFill>
                  <a:srgbClr val="24292F"/>
                </a:solidFill>
                <a:latin typeface="Arial"/>
                <a:ea typeface="Arial"/>
                <a:cs typeface="Arial"/>
                <a:sym typeface="Arial"/>
              </a:rPr>
              <a:t> or use the web UI locally via the </a:t>
            </a:r>
            <a:r>
              <a:rPr lang="en-US" sz="700" b="0" i="0" u="none" strike="noStrike" cap="none">
                <a:solidFill>
                  <a:srgbClr val="24292F"/>
                </a:solidFill>
                <a:latin typeface="Arial"/>
                <a:ea typeface="Arial"/>
                <a:cs typeface="Arial"/>
                <a:sym typeface="Arial"/>
              </a:rPr>
              <a:t>mapshaper-gui</a:t>
            </a:r>
            <a:r>
              <a:rPr lang="en-US" sz="900" b="0" i="0" u="none" strike="noStrike" cap="none">
                <a:solidFill>
                  <a:srgbClr val="24292F"/>
                </a:solidFill>
                <a:latin typeface="Arial"/>
                <a:ea typeface="Arial"/>
                <a:cs typeface="Arial"/>
                <a:sym typeface="Arial"/>
              </a:rPr>
              <a:t> script.</a:t>
            </a:r>
            <a:r>
              <a:rPr lang="en-US" sz="600" b="0" i="0" u="none" strike="noStrike" cap="none">
                <a:solidFill>
                  <a:schemeClr val="dk1"/>
                </a:solidFill>
                <a:latin typeface="Arial"/>
                <a:ea typeface="Arial"/>
                <a:cs typeface="Arial"/>
                <a:sym typeface="Arial"/>
              </a:rPr>
              <a:t> </a:t>
            </a:r>
            <a:endParaRPr sz="1400" b="0" i="0" u="none" strike="noStrike" cap="none">
              <a:solidFill>
                <a:schemeClr val="dk1"/>
              </a:solidFill>
              <a:latin typeface="Arial"/>
              <a:ea typeface="Arial"/>
              <a:cs typeface="Arial"/>
              <a:sym typeface="Arial"/>
            </a:endParaRP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13db8d5fee7_0_865"/>
          <p:cNvSpPr txBox="1">
            <a:spLocks noGrp="1"/>
          </p:cNvSpPr>
          <p:nvPr>
            <p:ph type="title"/>
          </p:nvPr>
        </p:nvSpPr>
        <p:spPr>
          <a:xfrm>
            <a:off x="914400" y="800101"/>
            <a:ext cx="7601100" cy="38289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SzPts val="1100"/>
              <a:buNone/>
            </a:pPr>
            <a:br>
              <a:rPr lang="en-US" sz="2700">
                <a:latin typeface="Arial"/>
                <a:ea typeface="Arial"/>
                <a:cs typeface="Arial"/>
                <a:sym typeface="Arial"/>
              </a:rPr>
            </a:br>
            <a:br>
              <a:rPr lang="en-US" sz="2700">
                <a:latin typeface="Arial"/>
                <a:ea typeface="Arial"/>
                <a:cs typeface="Arial"/>
                <a:sym typeface="Arial"/>
              </a:rPr>
            </a:br>
            <a:br>
              <a:rPr lang="en-US" sz="2700">
                <a:latin typeface="Arial"/>
                <a:ea typeface="Arial"/>
                <a:cs typeface="Arial"/>
                <a:sym typeface="Arial"/>
              </a:rPr>
            </a:br>
            <a:br>
              <a:rPr lang="en-US" sz="2700">
                <a:latin typeface="Arial"/>
                <a:ea typeface="Arial"/>
                <a:cs typeface="Arial"/>
                <a:sym typeface="Arial"/>
              </a:rPr>
            </a:br>
            <a:br>
              <a:rPr lang="en-US" sz="2700">
                <a:latin typeface="Arial"/>
                <a:ea typeface="Arial"/>
                <a:cs typeface="Arial"/>
                <a:sym typeface="Arial"/>
              </a:rPr>
            </a:br>
            <a:r>
              <a:rPr lang="en-US" sz="2700" b="1">
                <a:latin typeface="Arial"/>
                <a:ea typeface="Arial"/>
                <a:cs typeface="Arial"/>
                <a:sym typeface="Arial"/>
              </a:rPr>
              <a:t>Use Cases</a:t>
            </a:r>
            <a:r>
              <a:rPr lang="en-US" sz="2400">
                <a:latin typeface="Arial"/>
                <a:ea typeface="Arial"/>
                <a:cs typeface="Arial"/>
                <a:sym typeface="Arial"/>
              </a:rPr>
              <a:t>/</a:t>
            </a:r>
            <a:r>
              <a:rPr lang="en-US" sz="2400" b="1">
                <a:latin typeface="Arial"/>
                <a:ea typeface="Arial"/>
                <a:cs typeface="Arial"/>
                <a:sym typeface="Arial"/>
              </a:rPr>
              <a:t>Scenarios</a:t>
            </a:r>
            <a:br>
              <a:rPr lang="en-US" sz="2700">
                <a:latin typeface="Arial"/>
                <a:ea typeface="Arial"/>
                <a:cs typeface="Arial"/>
                <a:sym typeface="Arial"/>
              </a:rPr>
            </a:br>
            <a:br>
              <a:rPr lang="en-US" sz="2700">
                <a:latin typeface="Arial"/>
                <a:ea typeface="Arial"/>
                <a:cs typeface="Arial"/>
                <a:sym typeface="Arial"/>
              </a:rPr>
            </a:br>
            <a:br>
              <a:rPr lang="en-US" sz="2700">
                <a:latin typeface="Arial"/>
                <a:ea typeface="Arial"/>
                <a:cs typeface="Arial"/>
                <a:sym typeface="Arial"/>
              </a:rPr>
            </a:br>
            <a:br>
              <a:rPr lang="en-US" sz="2700">
                <a:latin typeface="Arial"/>
                <a:ea typeface="Arial"/>
                <a:cs typeface="Arial"/>
                <a:sym typeface="Arial"/>
              </a:rPr>
            </a:br>
            <a:br>
              <a:rPr lang="en-US" sz="2700">
                <a:latin typeface="Arial"/>
                <a:ea typeface="Arial"/>
                <a:cs typeface="Arial"/>
                <a:sym typeface="Arial"/>
              </a:rPr>
            </a:br>
            <a:endParaRPr sz="2700">
              <a:latin typeface="Arial"/>
              <a:ea typeface="Arial"/>
              <a:cs typeface="Arial"/>
              <a:sym typeface="Arial"/>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4"/>
          <p:cNvSpPr txBox="1"/>
          <p:nvPr/>
        </p:nvSpPr>
        <p:spPr>
          <a:xfrm>
            <a:off x="115614" y="147267"/>
            <a:ext cx="8902262" cy="462849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NCAT Roadmap</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3/2022 -   V2.1 released</a:t>
            </a:r>
            <a:endParaRPr/>
          </a:p>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2023-24 - SPCS2022</a:t>
            </a:r>
            <a:endParaRPr/>
          </a:p>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2023-24 - Geoid/Deflection Models</a:t>
            </a:r>
            <a:endParaRPr/>
          </a:p>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2024-26 - IFDM/NADCON/VERTCON	</a:t>
            </a:r>
            <a:endParaRPr/>
          </a:p>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2026-27 - Dynamic Heights</a:t>
            </a:r>
            <a:endParaRPr/>
          </a:p>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2022-24 – Alpha products (xxTRF transformations)</a:t>
            </a:r>
            <a:endParaRPr sz="2400" b="0" i="0" u="none" strike="noStrike" cap="none">
              <a:solidFill>
                <a:srgbClr val="000000"/>
              </a:solidFill>
              <a:latin typeface="Arial"/>
              <a:ea typeface="Arial"/>
              <a:cs typeface="Arial"/>
              <a:sym typeface="Arial"/>
            </a:endParaRPr>
          </a:p>
          <a:p>
            <a:pPr marL="571500" marR="0" lvl="0" indent="-419100" algn="l" rtl="0">
              <a:lnSpc>
                <a:spcPct val="100000"/>
              </a:lnSpc>
              <a:spcBef>
                <a:spcPts val="0"/>
              </a:spcBef>
              <a:spcAft>
                <a:spcPts val="0"/>
              </a:spcAft>
              <a:buClr>
                <a:srgbClr val="000000"/>
              </a:buClr>
              <a:buSzPts val="2400"/>
              <a:buFont typeface="Arial"/>
              <a:buNone/>
            </a:pPr>
            <a:endParaRPr sz="1400" b="0" i="0" u="none" strike="noStrike" cap="none">
              <a:solidFill>
                <a:srgbClr val="000000"/>
              </a:solidFill>
              <a:latin typeface="Arial"/>
              <a:ea typeface="Arial"/>
              <a:cs typeface="Arial"/>
              <a:sym typeface="Arial"/>
            </a:endParaRPr>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g13db8d5fee7_0_870"/>
          <p:cNvSpPr txBox="1">
            <a:spLocks noGrp="1"/>
          </p:cNvSpPr>
          <p:nvPr>
            <p:ph type="title"/>
          </p:nvPr>
        </p:nvSpPr>
        <p:spPr>
          <a:xfrm>
            <a:off x="1543050" y="514350"/>
            <a:ext cx="6172200" cy="7431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SzPts val="1100"/>
              <a:buNone/>
            </a:pPr>
            <a:r>
              <a:rPr lang="en-US" sz="2700" b="1">
                <a:latin typeface="Arial"/>
                <a:ea typeface="Arial"/>
                <a:cs typeface="Arial"/>
                <a:sym typeface="Arial"/>
              </a:rPr>
              <a:t>California Datasheets</a:t>
            </a:r>
            <a:endParaRPr sz="2700"/>
          </a:p>
        </p:txBody>
      </p:sp>
      <p:pic>
        <p:nvPicPr>
          <p:cNvPr id="333" name="Google Shape;333;g13db8d5fee7_0_870"/>
          <p:cNvPicPr preferRelativeResize="0"/>
          <p:nvPr/>
        </p:nvPicPr>
        <p:blipFill rotWithShape="1">
          <a:blip r:embed="rId4">
            <a:alphaModFix/>
          </a:blip>
          <a:srcRect/>
          <a:stretch/>
        </p:blipFill>
        <p:spPr>
          <a:xfrm>
            <a:off x="323850" y="1257300"/>
            <a:ext cx="4698547" cy="3695486"/>
          </a:xfrm>
          <a:prstGeom prst="rect">
            <a:avLst/>
          </a:prstGeom>
          <a:noFill/>
          <a:ln>
            <a:noFill/>
          </a:ln>
        </p:spPr>
      </p:pic>
      <p:sp>
        <p:nvSpPr>
          <p:cNvPr id="334" name="Google Shape;334;g13db8d5fee7_0_870"/>
          <p:cNvSpPr txBox="1"/>
          <p:nvPr/>
        </p:nvSpPr>
        <p:spPr>
          <a:xfrm>
            <a:off x="5396031" y="1257300"/>
            <a:ext cx="3424200" cy="2008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Use case</a:t>
            </a:r>
            <a:endParaRPr sz="1800" b="0" i="0" u="none" strike="noStrike" cap="none">
              <a:solidFill>
                <a:srgbClr val="000000"/>
              </a:solidFill>
              <a:latin typeface="Arial"/>
              <a:ea typeface="Arial"/>
              <a:cs typeface="Arial"/>
              <a:sym typeface="Arial"/>
            </a:endParaRPr>
          </a:p>
          <a:p>
            <a:pPr marL="215900" marR="0" lvl="0" indent="-215900" algn="l" rtl="0">
              <a:lnSpc>
                <a:spcPct val="100000"/>
              </a:lnSpc>
              <a:spcBef>
                <a:spcPts val="0"/>
              </a:spcBef>
              <a:spcAft>
                <a:spcPts val="0"/>
              </a:spcAft>
              <a:buClr>
                <a:schemeClr val="dk1"/>
              </a:buClr>
              <a:buSzPts val="1400"/>
              <a:buFont typeface="Arial"/>
              <a:buChar char="•"/>
            </a:pPr>
            <a:r>
              <a:rPr lang="en-US" sz="1800" b="0" i="0" u="none" strike="noStrike" cap="none">
                <a:solidFill>
                  <a:schemeClr val="dk1"/>
                </a:solidFill>
                <a:latin typeface="Arial"/>
                <a:ea typeface="Arial"/>
                <a:cs typeface="Arial"/>
                <a:sym typeface="Arial"/>
              </a:rPr>
              <a:t>CA datasheets</a:t>
            </a:r>
            <a:endParaRPr sz="1100"/>
          </a:p>
          <a:p>
            <a:pPr marL="215900" marR="0" lvl="0" indent="-215900" algn="l" rtl="0">
              <a:lnSpc>
                <a:spcPct val="100000"/>
              </a:lnSpc>
              <a:spcBef>
                <a:spcPts val="0"/>
              </a:spcBef>
              <a:spcAft>
                <a:spcPts val="0"/>
              </a:spcAft>
              <a:buClr>
                <a:schemeClr val="dk1"/>
              </a:buClr>
              <a:buSzPts val="1400"/>
              <a:buFont typeface="Arial"/>
              <a:buChar char="•"/>
            </a:pPr>
            <a:r>
              <a:rPr lang="en-US" sz="1800" b="0" i="0" u="none" strike="noStrike" cap="none">
                <a:solidFill>
                  <a:schemeClr val="dk1"/>
                </a:solidFill>
                <a:latin typeface="Arial"/>
                <a:ea typeface="Arial"/>
                <a:cs typeface="Arial"/>
                <a:sym typeface="Arial"/>
              </a:rPr>
              <a:t>Imported datafile is a ‘shapefile’</a:t>
            </a:r>
            <a:endParaRPr sz="1100"/>
          </a:p>
          <a:p>
            <a:pPr marL="215900" marR="0" lvl="0" indent="-215900" algn="l" rtl="0">
              <a:lnSpc>
                <a:spcPct val="100000"/>
              </a:lnSpc>
              <a:spcBef>
                <a:spcPts val="0"/>
              </a:spcBef>
              <a:spcAft>
                <a:spcPts val="0"/>
              </a:spcAft>
              <a:buClr>
                <a:schemeClr val="dk1"/>
              </a:buClr>
              <a:buSzPts val="1400"/>
              <a:buFont typeface="Arial"/>
              <a:buChar char="•"/>
            </a:pPr>
            <a:r>
              <a:rPr lang="en-US" sz="1800">
                <a:solidFill>
                  <a:schemeClr val="dk1"/>
                </a:solidFill>
              </a:rPr>
              <a:t>F</a:t>
            </a:r>
            <a:r>
              <a:rPr lang="en-US" sz="1800" b="0" i="0" u="none" strike="noStrike" cap="none">
                <a:solidFill>
                  <a:schemeClr val="dk1"/>
                </a:solidFill>
                <a:latin typeface="Arial"/>
                <a:ea typeface="Arial"/>
                <a:cs typeface="Arial"/>
                <a:sym typeface="Arial"/>
              </a:rPr>
              <a:t>uture datasheets download may have an option to view the data before </a:t>
            </a:r>
            <a:r>
              <a:rPr lang="en-US" sz="1800">
                <a:solidFill>
                  <a:schemeClr val="dk1"/>
                </a:solidFill>
              </a:rPr>
              <a:t>downloading</a:t>
            </a:r>
            <a:endParaRPr sz="1800" b="0" i="0" u="none" strike="noStrike" cap="none">
              <a:solidFill>
                <a:srgbClr val="000000"/>
              </a:solidFill>
              <a:latin typeface="Arial"/>
              <a:ea typeface="Arial"/>
              <a:cs typeface="Arial"/>
              <a:sym typeface="Arial"/>
            </a:endParaRPr>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g13db8d5fee7_0_877"/>
          <p:cNvSpPr txBox="1">
            <a:spLocks noGrp="1"/>
          </p:cNvSpPr>
          <p:nvPr>
            <p:ph type="title"/>
          </p:nvPr>
        </p:nvSpPr>
        <p:spPr>
          <a:xfrm>
            <a:off x="571500" y="514350"/>
            <a:ext cx="7886700" cy="7431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SzPts val="1100"/>
              <a:buNone/>
            </a:pPr>
            <a:r>
              <a:rPr lang="en-US" sz="2700" b="1">
                <a:latin typeface="Arial"/>
                <a:ea typeface="Arial"/>
                <a:cs typeface="Arial"/>
                <a:sym typeface="Arial"/>
              </a:rPr>
              <a:t>Attribute Data</a:t>
            </a:r>
            <a:endParaRPr sz="2700"/>
          </a:p>
        </p:txBody>
      </p:sp>
      <p:pic>
        <p:nvPicPr>
          <p:cNvPr id="341" name="Google Shape;341;g13db8d5fee7_0_877"/>
          <p:cNvPicPr preferRelativeResize="0"/>
          <p:nvPr/>
        </p:nvPicPr>
        <p:blipFill rotWithShape="1">
          <a:blip r:embed="rId4">
            <a:alphaModFix/>
          </a:blip>
          <a:srcRect/>
          <a:stretch/>
        </p:blipFill>
        <p:spPr>
          <a:xfrm>
            <a:off x="914400" y="1143000"/>
            <a:ext cx="4641652" cy="3852436"/>
          </a:xfrm>
          <a:prstGeom prst="rect">
            <a:avLst/>
          </a:prstGeom>
          <a:noFill/>
          <a:ln>
            <a:noFill/>
          </a:ln>
        </p:spPr>
      </p:pic>
      <p:sp>
        <p:nvSpPr>
          <p:cNvPr id="342" name="Google Shape;342;g13db8d5fee7_0_877"/>
          <p:cNvSpPr txBox="1"/>
          <p:nvPr/>
        </p:nvSpPr>
        <p:spPr>
          <a:xfrm>
            <a:off x="5898952" y="1550670"/>
            <a:ext cx="2800200" cy="1916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U</a:t>
            </a:r>
            <a:r>
              <a:rPr lang="en-US" sz="1500" b="1" i="0" u="none" strike="noStrike" cap="none">
                <a:solidFill>
                  <a:schemeClr val="dk1"/>
                </a:solidFill>
                <a:latin typeface="Arial"/>
                <a:ea typeface="Arial"/>
                <a:cs typeface="Arial"/>
                <a:sym typeface="Arial"/>
              </a:rPr>
              <a:t>se case</a:t>
            </a:r>
            <a:endParaRPr sz="1500" b="0" i="0" u="none" strike="noStrike" cap="none">
              <a:solidFill>
                <a:srgbClr val="000000"/>
              </a:solidFill>
              <a:latin typeface="Arial"/>
              <a:ea typeface="Arial"/>
              <a:cs typeface="Arial"/>
              <a:sym typeface="Arial"/>
            </a:endParaRPr>
          </a:p>
          <a:p>
            <a:pPr marL="215900" marR="0" lvl="0" indent="-215900" algn="l" rtl="0">
              <a:lnSpc>
                <a:spcPct val="100000"/>
              </a:lnSpc>
              <a:spcBef>
                <a:spcPts val="0"/>
              </a:spcBef>
              <a:spcAft>
                <a:spcPts val="0"/>
              </a:spcAft>
              <a:buClr>
                <a:schemeClr val="dk1"/>
              </a:buClr>
              <a:buSzPts val="1400"/>
              <a:buFont typeface="Arial"/>
              <a:buChar char="•"/>
            </a:pPr>
            <a:r>
              <a:rPr lang="en-US" sz="1500" b="0" i="0" u="none" strike="noStrike" cap="none">
                <a:solidFill>
                  <a:schemeClr val="dk1"/>
                </a:solidFill>
                <a:latin typeface="Arial"/>
                <a:ea typeface="Arial"/>
                <a:cs typeface="Arial"/>
                <a:sym typeface="Arial"/>
              </a:rPr>
              <a:t>Tool allows accessing attributes</a:t>
            </a:r>
            <a:endParaRPr sz="1100"/>
          </a:p>
          <a:p>
            <a:pPr marL="215900" marR="0" lvl="0" indent="-215900" algn="l" rtl="0">
              <a:lnSpc>
                <a:spcPct val="100000"/>
              </a:lnSpc>
              <a:spcBef>
                <a:spcPts val="0"/>
              </a:spcBef>
              <a:spcAft>
                <a:spcPts val="0"/>
              </a:spcAft>
              <a:buClr>
                <a:schemeClr val="dk1"/>
              </a:buClr>
              <a:buSzPts val="1400"/>
              <a:buFont typeface="Arial"/>
              <a:buChar char="•"/>
            </a:pPr>
            <a:r>
              <a:rPr lang="en-US" sz="1500">
                <a:solidFill>
                  <a:schemeClr val="dk1"/>
                </a:solidFill>
              </a:rPr>
              <a:t>I</a:t>
            </a:r>
            <a:r>
              <a:rPr lang="en-US" sz="1500" b="0" i="0" u="none" strike="noStrike" cap="none">
                <a:solidFill>
                  <a:schemeClr val="dk1"/>
                </a:solidFill>
                <a:latin typeface="Arial"/>
                <a:ea typeface="Arial"/>
                <a:cs typeface="Arial"/>
                <a:sym typeface="Arial"/>
              </a:rPr>
              <a:t>f you are re-observing a </a:t>
            </a:r>
            <a:r>
              <a:rPr lang="en-US" sz="1500">
                <a:solidFill>
                  <a:schemeClr val="dk1"/>
                </a:solidFill>
              </a:rPr>
              <a:t>Mark </a:t>
            </a:r>
            <a:r>
              <a:rPr lang="en-US" sz="1500" b="0" i="0" u="none" strike="noStrike" cap="none">
                <a:solidFill>
                  <a:schemeClr val="dk1"/>
                </a:solidFill>
                <a:latin typeface="Arial"/>
                <a:ea typeface="Arial"/>
                <a:cs typeface="Arial"/>
                <a:sym typeface="Arial"/>
              </a:rPr>
              <a:t>and want to check name or description or any other attribute before submitting new data to NGS</a:t>
            </a:r>
            <a:endParaRPr sz="1500" b="0" i="0" u="none" strike="noStrike" cap="none">
              <a:solidFill>
                <a:srgbClr val="000000"/>
              </a:solidFill>
              <a:latin typeface="Arial"/>
              <a:ea typeface="Arial"/>
              <a:cs typeface="Arial"/>
              <a:sym typeface="Arial"/>
            </a:endParaRP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13db8d5fee7_0_884"/>
          <p:cNvSpPr txBox="1">
            <a:spLocks noGrp="1"/>
          </p:cNvSpPr>
          <p:nvPr>
            <p:ph type="title"/>
          </p:nvPr>
        </p:nvSpPr>
        <p:spPr>
          <a:xfrm>
            <a:off x="571500" y="514350"/>
            <a:ext cx="7886700" cy="7431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SzPts val="1100"/>
              <a:buNone/>
            </a:pPr>
            <a:r>
              <a:rPr lang="en-US" sz="2700" b="1">
                <a:latin typeface="Arial"/>
                <a:ea typeface="Arial"/>
                <a:cs typeface="Arial"/>
                <a:sym typeface="Arial"/>
              </a:rPr>
              <a:t>Export Data</a:t>
            </a:r>
            <a:endParaRPr sz="2700"/>
          </a:p>
        </p:txBody>
      </p:sp>
      <p:pic>
        <p:nvPicPr>
          <p:cNvPr id="349" name="Google Shape;349;g13db8d5fee7_0_884"/>
          <p:cNvPicPr preferRelativeResize="0"/>
          <p:nvPr/>
        </p:nvPicPr>
        <p:blipFill rotWithShape="1">
          <a:blip r:embed="rId4">
            <a:alphaModFix/>
          </a:blip>
          <a:srcRect/>
          <a:stretch/>
        </p:blipFill>
        <p:spPr>
          <a:xfrm>
            <a:off x="685801" y="1106424"/>
            <a:ext cx="3479308" cy="3829936"/>
          </a:xfrm>
          <a:prstGeom prst="rect">
            <a:avLst/>
          </a:prstGeom>
          <a:noFill/>
          <a:ln>
            <a:noFill/>
          </a:ln>
        </p:spPr>
      </p:pic>
      <p:sp>
        <p:nvSpPr>
          <p:cNvPr id="350" name="Google Shape;350;g13db8d5fee7_0_884"/>
          <p:cNvSpPr txBox="1"/>
          <p:nvPr/>
        </p:nvSpPr>
        <p:spPr>
          <a:xfrm>
            <a:off x="4951446" y="1257300"/>
            <a:ext cx="3662100" cy="2008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Use case</a:t>
            </a:r>
            <a:endParaRPr sz="1800" b="0" i="0" u="none" strike="noStrike" cap="none">
              <a:solidFill>
                <a:srgbClr val="000000"/>
              </a:solidFill>
              <a:latin typeface="Arial"/>
              <a:ea typeface="Arial"/>
              <a:cs typeface="Arial"/>
              <a:sym typeface="Arial"/>
            </a:endParaRPr>
          </a:p>
          <a:p>
            <a:pPr marL="215900" marR="0" lvl="0" indent="-215900" algn="l" rtl="0">
              <a:lnSpc>
                <a:spcPct val="100000"/>
              </a:lnSpc>
              <a:spcBef>
                <a:spcPts val="0"/>
              </a:spcBef>
              <a:spcAft>
                <a:spcPts val="0"/>
              </a:spcAft>
              <a:buClr>
                <a:schemeClr val="dk1"/>
              </a:buClr>
              <a:buSzPts val="1400"/>
              <a:buFont typeface="Arial"/>
              <a:buChar char="•"/>
            </a:pPr>
            <a:r>
              <a:rPr lang="en-US" sz="1800" b="0" i="0" u="none" strike="noStrike" cap="none">
                <a:solidFill>
                  <a:schemeClr val="dk1"/>
                </a:solidFill>
                <a:latin typeface="Arial"/>
                <a:ea typeface="Arial"/>
                <a:cs typeface="Arial"/>
                <a:sym typeface="Arial"/>
              </a:rPr>
              <a:t>Though imported data file is a ‘shapefile’, tool allows to export to different formats</a:t>
            </a:r>
            <a:endParaRPr sz="1100"/>
          </a:p>
          <a:p>
            <a:pPr marL="215900" marR="0" lvl="0" indent="-215900" algn="l" rtl="0">
              <a:lnSpc>
                <a:spcPct val="100000"/>
              </a:lnSpc>
              <a:spcBef>
                <a:spcPts val="0"/>
              </a:spcBef>
              <a:spcAft>
                <a:spcPts val="0"/>
              </a:spcAft>
              <a:buClr>
                <a:schemeClr val="dk1"/>
              </a:buClr>
              <a:buSzPts val="1400"/>
              <a:buFont typeface="Arial"/>
              <a:buChar char="•"/>
            </a:pPr>
            <a:r>
              <a:rPr lang="en-US" sz="1800" b="0" i="0" u="none" strike="noStrike" cap="none">
                <a:solidFill>
                  <a:schemeClr val="dk1"/>
                </a:solidFill>
                <a:latin typeface="Arial"/>
                <a:ea typeface="Arial"/>
                <a:cs typeface="Arial"/>
                <a:sym typeface="Arial"/>
              </a:rPr>
              <a:t>Export a layer or multiple layers or portion of a layer or a county to your choice of format</a:t>
            </a:r>
            <a:endParaRPr sz="1800" b="0" i="0" u="none" strike="noStrike" cap="none">
              <a:solidFill>
                <a:srgbClr val="000000"/>
              </a:solidFill>
              <a:latin typeface="Arial"/>
              <a:ea typeface="Arial"/>
              <a:cs typeface="Arial"/>
              <a:sym typeface="Arial"/>
            </a:endParaRPr>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g13db8d5fee7_0_891"/>
          <p:cNvSpPr txBox="1">
            <a:spLocks noGrp="1"/>
          </p:cNvSpPr>
          <p:nvPr>
            <p:ph type="title"/>
          </p:nvPr>
        </p:nvSpPr>
        <p:spPr>
          <a:xfrm>
            <a:off x="571500" y="514350"/>
            <a:ext cx="8115300" cy="6363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SzPts val="1100"/>
              <a:buNone/>
            </a:pPr>
            <a:r>
              <a:rPr lang="en-US" sz="2400" b="1">
                <a:latin typeface="Arial"/>
                <a:ea typeface="Arial"/>
                <a:cs typeface="Arial"/>
                <a:sym typeface="Arial"/>
              </a:rPr>
              <a:t>Split Data (by County or any other attribute)</a:t>
            </a:r>
            <a:endParaRPr/>
          </a:p>
        </p:txBody>
      </p:sp>
      <p:pic>
        <p:nvPicPr>
          <p:cNvPr id="357" name="Google Shape;357;g13db8d5fee7_0_891"/>
          <p:cNvPicPr preferRelativeResize="0"/>
          <p:nvPr/>
        </p:nvPicPr>
        <p:blipFill rotWithShape="1">
          <a:blip r:embed="rId4">
            <a:alphaModFix/>
          </a:blip>
          <a:srcRect/>
          <a:stretch/>
        </p:blipFill>
        <p:spPr>
          <a:xfrm>
            <a:off x="3630930" y="1150620"/>
            <a:ext cx="3600450" cy="3781800"/>
          </a:xfrm>
          <a:prstGeom prst="rect">
            <a:avLst/>
          </a:prstGeom>
          <a:noFill/>
          <a:ln>
            <a:noFill/>
          </a:ln>
        </p:spPr>
      </p:pic>
      <p:pic>
        <p:nvPicPr>
          <p:cNvPr id="358" name="Google Shape;358;g13db8d5fee7_0_891"/>
          <p:cNvPicPr preferRelativeResize="0"/>
          <p:nvPr/>
        </p:nvPicPr>
        <p:blipFill rotWithShape="1">
          <a:blip r:embed="rId5">
            <a:alphaModFix/>
          </a:blip>
          <a:srcRect/>
          <a:stretch/>
        </p:blipFill>
        <p:spPr>
          <a:xfrm>
            <a:off x="385397" y="1150620"/>
            <a:ext cx="3130631" cy="3673330"/>
          </a:xfrm>
          <a:prstGeom prst="rect">
            <a:avLst/>
          </a:prstGeom>
          <a:noFill/>
          <a:ln>
            <a:noFill/>
          </a:ln>
        </p:spPr>
      </p:pic>
      <p:sp>
        <p:nvSpPr>
          <p:cNvPr id="359" name="Google Shape;359;g13db8d5fee7_0_891"/>
          <p:cNvSpPr txBox="1"/>
          <p:nvPr/>
        </p:nvSpPr>
        <p:spPr>
          <a:xfrm>
            <a:off x="7258050" y="1287780"/>
            <a:ext cx="1733700" cy="1962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Use case</a:t>
            </a:r>
            <a:endParaRPr sz="1100"/>
          </a:p>
          <a:p>
            <a:pPr marL="215900" marR="0" lvl="0" indent="-21590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Calibri"/>
                <a:ea typeface="Calibri"/>
                <a:cs typeface="Calibri"/>
                <a:sym typeface="Calibri"/>
              </a:rPr>
              <a:t>Spatial query out of the box</a:t>
            </a:r>
            <a:endParaRPr sz="1100"/>
          </a:p>
          <a:p>
            <a:pPr marL="215900" marR="0" lvl="0" indent="-21590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Calibri"/>
                <a:ea typeface="Calibri"/>
                <a:cs typeface="Calibri"/>
                <a:sym typeface="Calibri"/>
              </a:rPr>
              <a:t>Split by an attribute to use a portion of the data</a:t>
            </a:r>
            <a:endParaRPr sz="1100"/>
          </a:p>
          <a:p>
            <a:pPr marL="215900" marR="0" lvl="0" indent="-21590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Calibri"/>
                <a:ea typeface="Calibri"/>
                <a:cs typeface="Calibri"/>
                <a:sym typeface="Calibri"/>
              </a:rPr>
              <a:t>Before split, there is only one layer</a:t>
            </a:r>
            <a:endParaRPr sz="1100"/>
          </a:p>
          <a:p>
            <a:pPr marL="215900" marR="0" lvl="0" indent="-1524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13db8d5fee7_0_899"/>
          <p:cNvSpPr txBox="1">
            <a:spLocks noGrp="1"/>
          </p:cNvSpPr>
          <p:nvPr>
            <p:ph type="title"/>
          </p:nvPr>
        </p:nvSpPr>
        <p:spPr>
          <a:xfrm>
            <a:off x="571500" y="514350"/>
            <a:ext cx="7886700" cy="7431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SzPts val="1100"/>
              <a:buNone/>
            </a:pPr>
            <a:r>
              <a:rPr lang="en-US" sz="2400" b="1">
                <a:latin typeface="Arial"/>
                <a:ea typeface="Arial"/>
                <a:cs typeface="Arial"/>
                <a:sym typeface="Arial"/>
              </a:rPr>
              <a:t>Split Data (by County or any other attribute) (cont…)</a:t>
            </a:r>
            <a:endParaRPr sz="2400" b="1">
              <a:latin typeface="Arial"/>
              <a:ea typeface="Arial"/>
              <a:cs typeface="Arial"/>
              <a:sym typeface="Arial"/>
            </a:endParaRPr>
          </a:p>
        </p:txBody>
      </p:sp>
      <p:pic>
        <p:nvPicPr>
          <p:cNvPr id="366" name="Google Shape;366;g13db8d5fee7_0_899"/>
          <p:cNvPicPr preferRelativeResize="0"/>
          <p:nvPr/>
        </p:nvPicPr>
        <p:blipFill rotWithShape="1">
          <a:blip r:embed="rId4">
            <a:alphaModFix/>
          </a:blip>
          <a:srcRect/>
          <a:stretch/>
        </p:blipFill>
        <p:spPr>
          <a:xfrm>
            <a:off x="510540" y="1630267"/>
            <a:ext cx="2887980" cy="3225654"/>
          </a:xfrm>
          <a:prstGeom prst="rect">
            <a:avLst/>
          </a:prstGeom>
          <a:noFill/>
          <a:ln>
            <a:noFill/>
          </a:ln>
        </p:spPr>
      </p:pic>
      <p:pic>
        <p:nvPicPr>
          <p:cNvPr id="367" name="Google Shape;367;g13db8d5fee7_0_899"/>
          <p:cNvPicPr preferRelativeResize="0"/>
          <p:nvPr/>
        </p:nvPicPr>
        <p:blipFill rotWithShape="1">
          <a:blip r:embed="rId5">
            <a:alphaModFix/>
          </a:blip>
          <a:srcRect/>
          <a:stretch/>
        </p:blipFill>
        <p:spPr>
          <a:xfrm>
            <a:off x="3566160" y="1630267"/>
            <a:ext cx="3927642" cy="3264166"/>
          </a:xfrm>
          <a:prstGeom prst="rect">
            <a:avLst/>
          </a:prstGeom>
          <a:noFill/>
          <a:ln>
            <a:noFill/>
          </a:ln>
        </p:spPr>
      </p:pic>
      <p:sp>
        <p:nvSpPr>
          <p:cNvPr id="368" name="Google Shape;368;g13db8d5fee7_0_899"/>
          <p:cNvSpPr txBox="1"/>
          <p:nvPr/>
        </p:nvSpPr>
        <p:spPr>
          <a:xfrm>
            <a:off x="7493803" y="1630267"/>
            <a:ext cx="1467300" cy="1100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Use case</a:t>
            </a:r>
            <a:endParaRPr sz="1100"/>
          </a:p>
          <a:p>
            <a:pPr marL="215900" marR="0" lvl="0" indent="-21590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Calibri"/>
                <a:ea typeface="Calibri"/>
                <a:cs typeface="Calibri"/>
                <a:sym typeface="Calibri"/>
              </a:rPr>
              <a:t>After split, there is a layer per county</a:t>
            </a:r>
            <a:endParaRPr sz="1100"/>
          </a:p>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g13db8d5fee7_0_907"/>
          <p:cNvSpPr txBox="1">
            <a:spLocks noGrp="1"/>
          </p:cNvSpPr>
          <p:nvPr>
            <p:ph type="title"/>
          </p:nvPr>
        </p:nvSpPr>
        <p:spPr>
          <a:xfrm>
            <a:off x="571500" y="514350"/>
            <a:ext cx="7886700" cy="7431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SzPts val="1100"/>
              <a:buNone/>
            </a:pPr>
            <a:r>
              <a:rPr lang="en-US">
                <a:latin typeface="Arial"/>
                <a:ea typeface="Arial"/>
                <a:cs typeface="Arial"/>
                <a:sym typeface="Arial"/>
              </a:rPr>
              <a:t>Delete/Remove Data</a:t>
            </a:r>
            <a:endParaRPr/>
          </a:p>
        </p:txBody>
      </p:sp>
      <p:pic>
        <p:nvPicPr>
          <p:cNvPr id="375" name="Google Shape;375;g13db8d5fee7_0_907"/>
          <p:cNvPicPr preferRelativeResize="0"/>
          <p:nvPr/>
        </p:nvPicPr>
        <p:blipFill rotWithShape="1">
          <a:blip r:embed="rId4">
            <a:alphaModFix/>
          </a:blip>
          <a:srcRect/>
          <a:stretch/>
        </p:blipFill>
        <p:spPr>
          <a:xfrm>
            <a:off x="457200" y="1746422"/>
            <a:ext cx="3314701" cy="2864681"/>
          </a:xfrm>
          <a:prstGeom prst="rect">
            <a:avLst/>
          </a:prstGeom>
          <a:noFill/>
          <a:ln>
            <a:noFill/>
          </a:ln>
        </p:spPr>
      </p:pic>
      <p:pic>
        <p:nvPicPr>
          <p:cNvPr id="376" name="Google Shape;376;g13db8d5fee7_0_907"/>
          <p:cNvPicPr preferRelativeResize="0"/>
          <p:nvPr/>
        </p:nvPicPr>
        <p:blipFill rotWithShape="1">
          <a:blip r:embed="rId5">
            <a:alphaModFix/>
          </a:blip>
          <a:srcRect/>
          <a:stretch/>
        </p:blipFill>
        <p:spPr>
          <a:xfrm>
            <a:off x="4457700" y="1746421"/>
            <a:ext cx="3951310" cy="3161048"/>
          </a:xfrm>
          <a:prstGeom prst="rect">
            <a:avLst/>
          </a:prstGeom>
          <a:noFill/>
          <a:ln>
            <a:noFill/>
          </a:ln>
        </p:spPr>
      </p:pic>
      <p:sp>
        <p:nvSpPr>
          <p:cNvPr id="377" name="Google Shape;377;g13db8d5fee7_0_907"/>
          <p:cNvSpPr txBox="1"/>
          <p:nvPr/>
        </p:nvSpPr>
        <p:spPr>
          <a:xfrm>
            <a:off x="586120" y="1143000"/>
            <a:ext cx="8229600" cy="5001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Use case</a:t>
            </a:r>
            <a:endParaRPr sz="1100" b="0" i="0" u="none" strike="noStrike" cap="none">
              <a:solidFill>
                <a:srgbClr val="000000"/>
              </a:solidFill>
              <a:latin typeface="Arial"/>
              <a:ea typeface="Arial"/>
              <a:cs typeface="Arial"/>
              <a:sym typeface="Arial"/>
            </a:endParaRPr>
          </a:p>
          <a:p>
            <a:pPr marL="215900" marR="0" lvl="0" indent="-2159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Removed a county (or by any attribute) using this tool</a:t>
            </a:r>
            <a:endParaRPr sz="1100" b="0" i="0" u="none" strike="noStrike" cap="none">
              <a:solidFill>
                <a:srgbClr val="000000"/>
              </a:solidFill>
              <a:latin typeface="Arial"/>
              <a:ea typeface="Arial"/>
              <a:cs typeface="Arial"/>
              <a:sym typeface="Arial"/>
            </a:endParaRPr>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13db8d5fee7_0_915"/>
          <p:cNvSpPr txBox="1">
            <a:spLocks noGrp="1"/>
          </p:cNvSpPr>
          <p:nvPr>
            <p:ph type="title"/>
          </p:nvPr>
        </p:nvSpPr>
        <p:spPr>
          <a:xfrm>
            <a:off x="400050" y="457200"/>
            <a:ext cx="8401200" cy="7431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SzPts val="1100"/>
              <a:buNone/>
            </a:pPr>
            <a:r>
              <a:rPr lang="en-US" sz="2400">
                <a:latin typeface="Arial"/>
                <a:ea typeface="Arial"/>
                <a:cs typeface="Arial"/>
                <a:sym typeface="Arial"/>
              </a:rPr>
              <a:t>Delete/Remove Data</a:t>
            </a:r>
            <a:endParaRPr sz="2400" b="1">
              <a:latin typeface="Arial"/>
              <a:ea typeface="Arial"/>
              <a:cs typeface="Arial"/>
              <a:sym typeface="Arial"/>
            </a:endParaRPr>
          </a:p>
        </p:txBody>
      </p:sp>
      <p:pic>
        <p:nvPicPr>
          <p:cNvPr id="384" name="Google Shape;384;g13db8d5fee7_0_915"/>
          <p:cNvPicPr preferRelativeResize="0"/>
          <p:nvPr/>
        </p:nvPicPr>
        <p:blipFill rotWithShape="1">
          <a:blip r:embed="rId4">
            <a:alphaModFix/>
          </a:blip>
          <a:srcRect/>
          <a:stretch/>
        </p:blipFill>
        <p:spPr>
          <a:xfrm>
            <a:off x="400050" y="2228850"/>
            <a:ext cx="3982455" cy="2036834"/>
          </a:xfrm>
          <a:prstGeom prst="rect">
            <a:avLst/>
          </a:prstGeom>
          <a:noFill/>
          <a:ln>
            <a:noFill/>
          </a:ln>
        </p:spPr>
      </p:pic>
      <p:pic>
        <p:nvPicPr>
          <p:cNvPr id="385" name="Google Shape;385;g13db8d5fee7_0_915"/>
          <p:cNvPicPr preferRelativeResize="0"/>
          <p:nvPr/>
        </p:nvPicPr>
        <p:blipFill rotWithShape="1">
          <a:blip r:embed="rId5">
            <a:alphaModFix/>
          </a:blip>
          <a:srcRect/>
          <a:stretch/>
        </p:blipFill>
        <p:spPr>
          <a:xfrm>
            <a:off x="4564025" y="2280685"/>
            <a:ext cx="4457701" cy="2010251"/>
          </a:xfrm>
          <a:prstGeom prst="rect">
            <a:avLst/>
          </a:prstGeom>
          <a:noFill/>
          <a:ln>
            <a:noFill/>
          </a:ln>
        </p:spPr>
      </p:pic>
      <p:sp>
        <p:nvSpPr>
          <p:cNvPr id="386" name="Google Shape;386;g13db8d5fee7_0_915"/>
          <p:cNvSpPr txBox="1"/>
          <p:nvPr/>
        </p:nvSpPr>
        <p:spPr>
          <a:xfrm>
            <a:off x="571500" y="1341670"/>
            <a:ext cx="8229600" cy="5001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Use case</a:t>
            </a:r>
            <a:endParaRPr sz="1100" b="0" i="0" u="none" strike="noStrike" cap="none">
              <a:solidFill>
                <a:srgbClr val="000000"/>
              </a:solidFill>
              <a:latin typeface="Arial"/>
              <a:ea typeface="Arial"/>
              <a:cs typeface="Arial"/>
              <a:sym typeface="Arial"/>
            </a:endParaRPr>
          </a:p>
          <a:p>
            <a:pPr marL="215900" marR="0" lvl="0" indent="-2159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Removed purple color outlier data before adjustment</a:t>
            </a:r>
            <a:endParaRPr sz="1100" b="0" i="0" u="none" strike="noStrike" cap="none">
              <a:solidFill>
                <a:srgbClr val="000000"/>
              </a:solidFill>
              <a:latin typeface="Arial"/>
              <a:ea typeface="Arial"/>
              <a:cs typeface="Arial"/>
              <a:sym typeface="Arial"/>
            </a:endParaRPr>
          </a:p>
        </p:txBody>
      </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g13db8d5fee7_0_923"/>
          <p:cNvSpPr txBox="1">
            <a:spLocks noGrp="1"/>
          </p:cNvSpPr>
          <p:nvPr>
            <p:ph type="title"/>
          </p:nvPr>
        </p:nvSpPr>
        <p:spPr>
          <a:xfrm>
            <a:off x="571500" y="514350"/>
            <a:ext cx="7886700" cy="7431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SzPts val="1100"/>
              <a:buNone/>
            </a:pPr>
            <a:r>
              <a:rPr lang="en-US" sz="2400" b="1">
                <a:latin typeface="Arial"/>
                <a:ea typeface="Arial"/>
                <a:cs typeface="Arial"/>
                <a:sym typeface="Arial"/>
              </a:rPr>
              <a:t>Clip</a:t>
            </a:r>
            <a:endParaRPr/>
          </a:p>
        </p:txBody>
      </p:sp>
      <p:pic>
        <p:nvPicPr>
          <p:cNvPr id="393" name="Google Shape;393;g13db8d5fee7_0_923"/>
          <p:cNvPicPr preferRelativeResize="0"/>
          <p:nvPr/>
        </p:nvPicPr>
        <p:blipFill rotWithShape="1">
          <a:blip r:embed="rId4">
            <a:alphaModFix/>
          </a:blip>
          <a:srcRect/>
          <a:stretch/>
        </p:blipFill>
        <p:spPr>
          <a:xfrm>
            <a:off x="400050" y="1371600"/>
            <a:ext cx="4040015" cy="3601941"/>
          </a:xfrm>
          <a:prstGeom prst="rect">
            <a:avLst/>
          </a:prstGeom>
          <a:noFill/>
          <a:ln>
            <a:noFill/>
          </a:ln>
        </p:spPr>
      </p:pic>
      <p:pic>
        <p:nvPicPr>
          <p:cNvPr id="394" name="Google Shape;394;g13db8d5fee7_0_923"/>
          <p:cNvPicPr preferRelativeResize="0"/>
          <p:nvPr/>
        </p:nvPicPr>
        <p:blipFill rotWithShape="1">
          <a:blip r:embed="rId5">
            <a:alphaModFix/>
          </a:blip>
          <a:srcRect/>
          <a:stretch/>
        </p:blipFill>
        <p:spPr>
          <a:xfrm>
            <a:off x="4745750" y="1359638"/>
            <a:ext cx="4018136" cy="3600450"/>
          </a:xfrm>
          <a:prstGeom prst="rect">
            <a:avLst/>
          </a:prstGeom>
          <a:noFill/>
          <a:ln>
            <a:noFill/>
          </a:ln>
        </p:spPr>
      </p:pic>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g13db8d5fee7_0_930"/>
          <p:cNvSpPr txBox="1">
            <a:spLocks noGrp="1"/>
          </p:cNvSpPr>
          <p:nvPr>
            <p:ph type="title"/>
          </p:nvPr>
        </p:nvSpPr>
        <p:spPr>
          <a:xfrm>
            <a:off x="571500" y="514350"/>
            <a:ext cx="7886700" cy="5145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SzPts val="1100"/>
              <a:buNone/>
            </a:pPr>
            <a:r>
              <a:rPr lang="en-US" sz="2400" b="1">
                <a:latin typeface="Arial"/>
                <a:ea typeface="Arial"/>
                <a:cs typeface="Arial"/>
                <a:sym typeface="Arial"/>
              </a:rPr>
              <a:t>Leveling project example</a:t>
            </a:r>
            <a:endParaRPr/>
          </a:p>
        </p:txBody>
      </p:sp>
      <p:pic>
        <p:nvPicPr>
          <p:cNvPr id="401" name="Google Shape;401;g13db8d5fee7_0_930"/>
          <p:cNvPicPr preferRelativeResize="0"/>
          <p:nvPr/>
        </p:nvPicPr>
        <p:blipFill rotWithShape="1">
          <a:blip r:embed="rId4">
            <a:alphaModFix/>
          </a:blip>
          <a:srcRect/>
          <a:stretch/>
        </p:blipFill>
        <p:spPr>
          <a:xfrm>
            <a:off x="1303020" y="1783080"/>
            <a:ext cx="6423659" cy="3150174"/>
          </a:xfrm>
          <a:prstGeom prst="rect">
            <a:avLst/>
          </a:prstGeom>
          <a:noFill/>
          <a:ln>
            <a:noFill/>
          </a:ln>
        </p:spPr>
      </p:pic>
      <p:sp>
        <p:nvSpPr>
          <p:cNvPr id="402" name="Google Shape;402;g13db8d5fee7_0_930"/>
          <p:cNvSpPr txBox="1"/>
          <p:nvPr/>
        </p:nvSpPr>
        <p:spPr>
          <a:xfrm>
            <a:off x="571500" y="892090"/>
            <a:ext cx="8229600" cy="931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Use case</a:t>
            </a:r>
            <a:endParaRPr sz="1100" b="0" i="0" u="none" strike="noStrike" cap="none">
              <a:solidFill>
                <a:srgbClr val="000000"/>
              </a:solidFill>
              <a:latin typeface="Arial"/>
              <a:ea typeface="Arial"/>
              <a:cs typeface="Arial"/>
              <a:sym typeface="Arial"/>
            </a:endParaRPr>
          </a:p>
          <a:p>
            <a:pPr marL="215900" marR="0" lvl="0" indent="-215900" algn="l" rtl="0">
              <a:lnSpc>
                <a:spcPct val="100000"/>
              </a:lnSpc>
              <a:spcBef>
                <a:spcPts val="0"/>
              </a:spcBef>
              <a:spcAft>
                <a:spcPts val="0"/>
              </a:spcAft>
              <a:buClr>
                <a:schemeClr val="dk1"/>
              </a:buClr>
              <a:buSzPts val="1400"/>
              <a:buFont typeface="Arial"/>
              <a:buChar char="•"/>
            </a:pPr>
            <a:r>
              <a:rPr lang="en-US" sz="1100" b="0" i="0" u="none" strike="noStrike" cap="none">
                <a:solidFill>
                  <a:srgbClr val="000000"/>
                </a:solidFill>
                <a:latin typeface="Arial"/>
                <a:ea typeface="Arial"/>
                <a:cs typeface="Arial"/>
                <a:sym typeface="Arial"/>
              </a:rPr>
              <a:t>Use the tool wh</a:t>
            </a:r>
            <a:r>
              <a:rPr lang="en-US" sz="1100"/>
              <a:t>ile</a:t>
            </a:r>
            <a:r>
              <a:rPr lang="en-US" sz="1100" b="0" i="0" u="none" strike="noStrike" cap="none">
                <a:solidFill>
                  <a:srgbClr val="000000"/>
                </a:solidFill>
                <a:latin typeface="Arial"/>
                <a:ea typeface="Arial"/>
                <a:cs typeface="Arial"/>
                <a:sym typeface="Arial"/>
              </a:rPr>
              <a:t> surveying a leveling project</a:t>
            </a:r>
            <a:endParaRPr sz="1100"/>
          </a:p>
          <a:p>
            <a:pPr marL="215900" marR="0" lvl="0" indent="-215900" algn="l" rtl="0">
              <a:lnSpc>
                <a:spcPct val="100000"/>
              </a:lnSpc>
              <a:spcBef>
                <a:spcPts val="0"/>
              </a:spcBef>
              <a:spcAft>
                <a:spcPts val="0"/>
              </a:spcAft>
              <a:buClr>
                <a:schemeClr val="dk1"/>
              </a:buClr>
              <a:buSzPts val="1400"/>
              <a:buFont typeface="Arial"/>
              <a:buChar char="•"/>
            </a:pPr>
            <a:r>
              <a:rPr lang="en-US" sz="1100" b="0" i="0" u="none" strike="noStrike" cap="none">
                <a:solidFill>
                  <a:srgbClr val="000000"/>
                </a:solidFill>
                <a:latin typeface="Arial"/>
                <a:ea typeface="Arial"/>
                <a:cs typeface="Arial"/>
                <a:sym typeface="Arial"/>
              </a:rPr>
              <a:t>If any point is not aligned, then re-observe and add it to the project</a:t>
            </a:r>
            <a:endParaRPr sz="1100"/>
          </a:p>
          <a:p>
            <a:pPr marL="215900" marR="0" lvl="0" indent="-215900" algn="l" rtl="0">
              <a:lnSpc>
                <a:spcPct val="100000"/>
              </a:lnSpc>
              <a:spcBef>
                <a:spcPts val="0"/>
              </a:spcBef>
              <a:spcAft>
                <a:spcPts val="0"/>
              </a:spcAft>
              <a:buClr>
                <a:schemeClr val="dk1"/>
              </a:buClr>
              <a:buSzPts val="1400"/>
              <a:buFont typeface="Arial"/>
              <a:buChar char="•"/>
            </a:pPr>
            <a:r>
              <a:rPr lang="en-US" sz="1100"/>
              <a:t>Could serve</a:t>
            </a:r>
            <a:r>
              <a:rPr lang="en-US" sz="1100" b="0" i="0" u="none" strike="noStrike" cap="none">
                <a:solidFill>
                  <a:srgbClr val="000000"/>
                </a:solidFill>
                <a:latin typeface="Arial"/>
                <a:ea typeface="Arial"/>
                <a:cs typeface="Arial"/>
                <a:sym typeface="Arial"/>
              </a:rPr>
              <a:t> as a pre-submission QA tool</a:t>
            </a:r>
            <a:endParaRPr sz="1100" b="0" i="0" u="none" strike="noStrike" cap="none">
              <a:solidFill>
                <a:srgbClr val="000000"/>
              </a:solidFill>
              <a:latin typeface="Arial"/>
              <a:ea typeface="Arial"/>
              <a:cs typeface="Arial"/>
              <a:sym typeface="Arial"/>
            </a:endParaRPr>
          </a:p>
        </p:txBody>
      </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g13db8d5fee7_0_937"/>
          <p:cNvSpPr txBox="1">
            <a:spLocks noGrp="1"/>
          </p:cNvSpPr>
          <p:nvPr>
            <p:ph type="title"/>
          </p:nvPr>
        </p:nvSpPr>
        <p:spPr>
          <a:xfrm>
            <a:off x="571500" y="514350"/>
            <a:ext cx="7886700" cy="7431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SzPts val="1100"/>
              <a:buNone/>
            </a:pPr>
            <a:r>
              <a:rPr lang="en-US" sz="2400" b="1">
                <a:latin typeface="Arial"/>
                <a:ea typeface="Arial"/>
                <a:cs typeface="Arial"/>
                <a:sym typeface="Arial"/>
              </a:rPr>
              <a:t>Classical project example</a:t>
            </a:r>
            <a:endParaRPr/>
          </a:p>
        </p:txBody>
      </p:sp>
      <p:pic>
        <p:nvPicPr>
          <p:cNvPr id="409" name="Google Shape;409;g13db8d5fee7_0_937"/>
          <p:cNvPicPr preferRelativeResize="0"/>
          <p:nvPr/>
        </p:nvPicPr>
        <p:blipFill rotWithShape="1">
          <a:blip r:embed="rId4">
            <a:alphaModFix/>
          </a:blip>
          <a:srcRect/>
          <a:stretch/>
        </p:blipFill>
        <p:spPr>
          <a:xfrm>
            <a:off x="1996440" y="1790700"/>
            <a:ext cx="5475428" cy="3238415"/>
          </a:xfrm>
          <a:prstGeom prst="rect">
            <a:avLst/>
          </a:prstGeom>
          <a:noFill/>
          <a:ln>
            <a:noFill/>
          </a:ln>
        </p:spPr>
      </p:pic>
      <p:sp>
        <p:nvSpPr>
          <p:cNvPr id="410" name="Google Shape;410;g13db8d5fee7_0_937"/>
          <p:cNvSpPr txBox="1"/>
          <p:nvPr/>
        </p:nvSpPr>
        <p:spPr>
          <a:xfrm>
            <a:off x="457200" y="912761"/>
            <a:ext cx="8229600" cy="931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Use case</a:t>
            </a:r>
            <a:endParaRPr sz="1100" b="0" i="0" u="none" strike="noStrike" cap="none">
              <a:solidFill>
                <a:srgbClr val="000000"/>
              </a:solidFill>
              <a:latin typeface="Arial"/>
              <a:ea typeface="Arial"/>
              <a:cs typeface="Arial"/>
              <a:sym typeface="Arial"/>
            </a:endParaRPr>
          </a:p>
          <a:p>
            <a:pPr marL="215900" marR="0" lvl="0" indent="-215900" algn="l" rtl="0">
              <a:lnSpc>
                <a:spcPct val="100000"/>
              </a:lnSpc>
              <a:spcBef>
                <a:spcPts val="0"/>
              </a:spcBef>
              <a:spcAft>
                <a:spcPts val="0"/>
              </a:spcAft>
              <a:buClr>
                <a:schemeClr val="dk1"/>
              </a:buClr>
              <a:buSzPts val="1400"/>
              <a:buFont typeface="Arial"/>
              <a:buChar char="•"/>
            </a:pPr>
            <a:r>
              <a:rPr lang="en-US" sz="1100" b="0" i="0" u="none" strike="noStrike" cap="none">
                <a:solidFill>
                  <a:srgbClr val="000000"/>
                </a:solidFill>
                <a:latin typeface="Arial"/>
                <a:ea typeface="Arial"/>
                <a:cs typeface="Arial"/>
                <a:sym typeface="Arial"/>
              </a:rPr>
              <a:t>Use the tool when surveying a classical project</a:t>
            </a:r>
            <a:endParaRPr sz="1100"/>
          </a:p>
          <a:p>
            <a:pPr marL="215900" marR="0" lvl="0" indent="-215900" algn="l" rtl="0">
              <a:lnSpc>
                <a:spcPct val="100000"/>
              </a:lnSpc>
              <a:spcBef>
                <a:spcPts val="0"/>
              </a:spcBef>
              <a:spcAft>
                <a:spcPts val="0"/>
              </a:spcAft>
              <a:buClr>
                <a:schemeClr val="dk1"/>
              </a:buClr>
              <a:buSzPts val="1400"/>
              <a:buFont typeface="Arial"/>
              <a:buChar char="•"/>
            </a:pPr>
            <a:r>
              <a:rPr lang="en-US" sz="1100" b="0" i="0" u="none" strike="noStrike" cap="none">
                <a:solidFill>
                  <a:srgbClr val="000000"/>
                </a:solidFill>
                <a:latin typeface="Arial"/>
                <a:ea typeface="Arial"/>
                <a:cs typeface="Arial"/>
                <a:sym typeface="Arial"/>
              </a:rPr>
              <a:t>If any point is not aligned, then re-observe and add it to the project</a:t>
            </a:r>
            <a:endParaRPr sz="1100"/>
          </a:p>
          <a:p>
            <a:pPr marL="215900" marR="0" lvl="0" indent="-215900" algn="l" rtl="0">
              <a:lnSpc>
                <a:spcPct val="100000"/>
              </a:lnSpc>
              <a:spcBef>
                <a:spcPts val="0"/>
              </a:spcBef>
              <a:spcAft>
                <a:spcPts val="0"/>
              </a:spcAft>
              <a:buClr>
                <a:schemeClr val="dk1"/>
              </a:buClr>
              <a:buSzPts val="1400"/>
              <a:buFont typeface="Arial"/>
              <a:buChar char="•"/>
            </a:pPr>
            <a:r>
              <a:rPr lang="en-US" sz="1100" b="0" i="0" u="none" strike="noStrike" cap="none">
                <a:solidFill>
                  <a:srgbClr val="000000"/>
                </a:solidFill>
                <a:latin typeface="Arial"/>
                <a:ea typeface="Arial"/>
                <a:cs typeface="Arial"/>
                <a:sym typeface="Arial"/>
              </a:rPr>
              <a:t>Used as a pre-submission QA tool</a:t>
            </a:r>
            <a:endParaRPr sz="1100" b="0" i="0" u="none" strike="noStrike" cap="none">
              <a:solidFill>
                <a:srgbClr val="000000"/>
              </a:solidFill>
              <a:latin typeface="Arial"/>
              <a:ea typeface="Arial"/>
              <a:cs typeface="Arial"/>
              <a:sym typeface="Arial"/>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5"/>
          <p:cNvSpPr txBox="1"/>
          <p:nvPr/>
        </p:nvSpPr>
        <p:spPr>
          <a:xfrm>
            <a:off x="115614" y="147267"/>
            <a:ext cx="8902262" cy="462849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API</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API discovery link</a:t>
            </a:r>
            <a:endParaRPr/>
          </a:p>
          <a:p>
            <a:pPr marL="0" marR="0" lvl="1"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	</a:t>
            </a:r>
            <a:r>
              <a:rPr lang="en-US" sz="2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https://geodesy.noaa.gov/web_services/</a:t>
            </a:r>
            <a:endParaRPr sz="2400" b="0" i="0" u="none" strike="noStrike" cap="none">
              <a:solidFill>
                <a:srgbClr val="000000"/>
              </a:solidFill>
              <a:latin typeface="Arial"/>
              <a:ea typeface="Arial"/>
              <a:cs typeface="Arial"/>
              <a:sym typeface="Arial"/>
            </a:endParaRPr>
          </a:p>
          <a:p>
            <a:pPr marL="0" marR="0" lvl="1"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     			or</a:t>
            </a:r>
            <a:endParaRPr/>
          </a:p>
          <a:p>
            <a:pPr marL="0" marR="0" lvl="1"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	 Navigate to Tools-&gt;Web Services</a:t>
            </a:r>
            <a:endParaRPr/>
          </a:p>
          <a:p>
            <a:pPr marL="571500" marR="0" lvl="0" indent="-5715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The link provides:</a:t>
            </a:r>
            <a:endParaRPr/>
          </a:p>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	Available APIs</a:t>
            </a:r>
            <a:endParaRPr/>
          </a:p>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	Sample URL patterns</a:t>
            </a:r>
            <a:endParaRPr/>
          </a:p>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	Description of request parameters</a:t>
            </a:r>
            <a:endParaRPr/>
          </a:p>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	</a:t>
            </a:r>
            <a:endParaRPr/>
          </a:p>
          <a:p>
            <a:pPr marL="571500" marR="0" lvl="0" indent="-419100" algn="l" rtl="0">
              <a:lnSpc>
                <a:spcPct val="100000"/>
              </a:lnSpc>
              <a:spcBef>
                <a:spcPts val="0"/>
              </a:spcBef>
              <a:spcAft>
                <a:spcPts val="0"/>
              </a:spcAft>
              <a:buClr>
                <a:srgbClr val="000000"/>
              </a:buClr>
              <a:buSzPts val="2400"/>
              <a:buFont typeface="Arial"/>
              <a:buNone/>
            </a:pPr>
            <a:endParaRPr sz="1400" b="0" i="0" u="none" strike="noStrike" cap="none">
              <a:solidFill>
                <a:srgbClr val="000000"/>
              </a:solidFill>
              <a:latin typeface="Arial"/>
              <a:ea typeface="Arial"/>
              <a:cs typeface="Arial"/>
              <a:sym typeface="Arial"/>
            </a:endParaRPr>
          </a:p>
        </p:txBody>
      </p:sp>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g13db8d5fee7_0_944"/>
          <p:cNvSpPr txBox="1">
            <a:spLocks noGrp="1"/>
          </p:cNvSpPr>
          <p:nvPr>
            <p:ph type="title"/>
          </p:nvPr>
        </p:nvSpPr>
        <p:spPr>
          <a:xfrm>
            <a:off x="1143000" y="1885950"/>
            <a:ext cx="6858000" cy="7431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SzPts val="1100"/>
              <a:buNone/>
            </a:pPr>
            <a:r>
              <a:rPr lang="en-US" sz="2400">
                <a:latin typeface="Arial"/>
                <a:ea typeface="Arial"/>
                <a:cs typeface="Arial"/>
                <a:sym typeface="Arial"/>
              </a:rPr>
              <a:t>Demo</a:t>
            </a:r>
            <a:endParaRPr sz="2400">
              <a:latin typeface="Arial"/>
              <a:ea typeface="Arial"/>
              <a:cs typeface="Arial"/>
              <a:sym typeface="Arial"/>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6"/>
          <p:cNvSpPr txBox="1"/>
          <p:nvPr/>
        </p:nvSpPr>
        <p:spPr>
          <a:xfrm>
            <a:off x="372495" y="176506"/>
            <a:ext cx="8902262" cy="496699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API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NOAA CORS Network(NCN) API</a:t>
            </a:r>
            <a:endParaRPr/>
          </a:p>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rgbClr val="000000"/>
              </a:buClr>
              <a:buSzPts val="2400"/>
              <a:buFont typeface="Arial"/>
              <a:buChar char="•"/>
            </a:pPr>
            <a:r>
              <a:rPr lang="en-US" sz="2000" b="0" i="0" u="none" strike="noStrike" cap="none">
                <a:solidFill>
                  <a:srgbClr val="000000"/>
                </a:solidFill>
                <a:latin typeface="Arial"/>
                <a:ea typeface="Arial"/>
                <a:cs typeface="Arial"/>
                <a:sym typeface="Arial"/>
              </a:rPr>
              <a:t>API for station coordinate and metadata</a:t>
            </a:r>
            <a:endParaRPr/>
          </a:p>
          <a:p>
            <a:pPr marL="571500" marR="0" lvl="0" indent="-571500" algn="l" rtl="0">
              <a:lnSpc>
                <a:spcPct val="100000"/>
              </a:lnSpc>
              <a:spcBef>
                <a:spcPts val="0"/>
              </a:spcBef>
              <a:spcAft>
                <a:spcPts val="0"/>
              </a:spcAft>
              <a:buClr>
                <a:srgbClr val="000000"/>
              </a:buClr>
              <a:buSzPts val="2400"/>
              <a:buFont typeface="Arial"/>
              <a:buChar char="•"/>
            </a:pPr>
            <a:r>
              <a:rPr lang="en-US" sz="2000" b="0" i="0" u="none" strike="noStrike" cap="none">
                <a:solidFill>
                  <a:srgbClr val="000000"/>
                </a:solidFill>
                <a:latin typeface="Arial"/>
                <a:ea typeface="Arial"/>
                <a:cs typeface="Arial"/>
                <a:sym typeface="Arial"/>
              </a:rPr>
              <a:t>API for nearest NCN stations</a:t>
            </a:r>
            <a:endParaRPr/>
          </a:p>
          <a:p>
            <a:pPr marL="571500" marR="0" lvl="0" indent="-419100" algn="l" rtl="0">
              <a:lnSpc>
                <a:spcPct val="100000"/>
              </a:lnSpc>
              <a:spcBef>
                <a:spcPts val="0"/>
              </a:spcBef>
              <a:spcAft>
                <a:spcPts val="0"/>
              </a:spcAft>
              <a:buClr>
                <a:srgbClr val="000000"/>
              </a:buClr>
              <a:buSzPts val="24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APIs for alpha products (in dev) </a:t>
            </a:r>
            <a:endParaRPr/>
          </a:p>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en-US" sz="2000" b="0" i="0" u="none" strike="noStrike" cap="none">
                <a:solidFill>
                  <a:srgbClr val="000000"/>
                </a:solidFill>
                <a:latin typeface="Arial"/>
                <a:ea typeface="Arial"/>
                <a:cs typeface="Arial"/>
                <a:sym typeface="Arial"/>
              </a:rPr>
              <a:t>SEC/REC/xxTRF Transformations</a:t>
            </a:r>
            <a:endParaRPr/>
          </a:p>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Vector Tile Service (in dev)</a:t>
            </a:r>
            <a:endParaRPr sz="2400" b="0" i="0" u="none" strike="noStrike" cap="none">
              <a:solidFill>
                <a:srgbClr val="000000"/>
              </a:solidFill>
              <a:latin typeface="Arial"/>
              <a:ea typeface="Arial"/>
              <a:cs typeface="Arial"/>
              <a:sym typeface="Arial"/>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13db8d5fee7_0_549"/>
          <p:cNvSpPr txBox="1">
            <a:spLocks noGrp="1"/>
          </p:cNvSpPr>
          <p:nvPr>
            <p:ph type="ctrTitle"/>
          </p:nvPr>
        </p:nvSpPr>
        <p:spPr>
          <a:xfrm>
            <a:off x="514350" y="1198364"/>
            <a:ext cx="5829300" cy="826800"/>
          </a:xfrm>
          <a:prstGeom prst="rect">
            <a:avLst/>
          </a:prstGeom>
          <a:noFill/>
          <a:ln>
            <a:noFill/>
          </a:ln>
        </p:spPr>
        <p:txBody>
          <a:bodyPr spcFirstLastPara="1" wrap="square" lIns="68575" tIns="34275" rIns="68575" bIns="34275" anchor="b" anchorCtr="0">
            <a:normAutofit fontScale="90000"/>
          </a:bodyPr>
          <a:lstStyle/>
          <a:p>
            <a:pPr marL="0" lvl="0" indent="0" algn="ctr" rtl="0">
              <a:lnSpc>
                <a:spcPct val="90000"/>
              </a:lnSpc>
              <a:spcBef>
                <a:spcPts val="0"/>
              </a:spcBef>
              <a:spcAft>
                <a:spcPts val="0"/>
              </a:spcAft>
              <a:buClr>
                <a:schemeClr val="dk1"/>
              </a:buClr>
              <a:buSzPct val="102272"/>
              <a:buFont typeface="Calibri"/>
              <a:buNone/>
            </a:pPr>
            <a:r>
              <a:rPr lang="en-US"/>
              <a:t>RINEX 3</a:t>
            </a:r>
            <a:br>
              <a:rPr lang="en-US"/>
            </a:br>
            <a:r>
              <a:rPr lang="en-US" sz="2000"/>
              <a:t>Provide higher precision of CORS positions</a:t>
            </a:r>
            <a:endParaRPr/>
          </a:p>
        </p:txBody>
      </p:sp>
      <p:sp>
        <p:nvSpPr>
          <p:cNvPr id="115" name="Google Shape;115;g13db8d5fee7_0_549"/>
          <p:cNvSpPr txBox="1">
            <a:spLocks noGrp="1"/>
          </p:cNvSpPr>
          <p:nvPr>
            <p:ph type="subTitle" idx="1"/>
          </p:nvPr>
        </p:nvSpPr>
        <p:spPr>
          <a:xfrm>
            <a:off x="1028700" y="2185988"/>
            <a:ext cx="4800600" cy="986100"/>
          </a:xfrm>
          <a:prstGeom prst="rect">
            <a:avLst/>
          </a:prstGeom>
          <a:noFill/>
          <a:ln>
            <a:noFill/>
          </a:ln>
        </p:spPr>
        <p:txBody>
          <a:bodyPr spcFirstLastPara="1" wrap="square" lIns="68575" tIns="34275" rIns="68575" bIns="34275" anchor="t" anchorCtr="0">
            <a:normAutofit lnSpcReduction="10000"/>
          </a:bodyPr>
          <a:lstStyle/>
          <a:p>
            <a:pPr marL="0" lvl="0" indent="0" algn="ctr" rtl="0">
              <a:lnSpc>
                <a:spcPct val="90000"/>
              </a:lnSpc>
              <a:spcBef>
                <a:spcPts val="0"/>
              </a:spcBef>
              <a:spcAft>
                <a:spcPts val="0"/>
              </a:spcAft>
              <a:buClr>
                <a:schemeClr val="dk1"/>
              </a:buClr>
              <a:buSzPts val="1800"/>
              <a:buNone/>
            </a:pPr>
            <a:endParaRPr/>
          </a:p>
          <a:p>
            <a:pPr marL="0" lvl="0" indent="0" algn="ctr" rtl="0">
              <a:lnSpc>
                <a:spcPct val="90000"/>
              </a:lnSpc>
              <a:spcBef>
                <a:spcPts val="800"/>
              </a:spcBef>
              <a:spcAft>
                <a:spcPts val="0"/>
              </a:spcAft>
              <a:buClr>
                <a:schemeClr val="dk1"/>
              </a:buClr>
              <a:buSzPts val="1800"/>
              <a:buNone/>
            </a:pPr>
            <a:r>
              <a:rPr lang="en-US"/>
              <a:t>Bruce Tran</a:t>
            </a:r>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13db8d5fee7_0_554"/>
          <p:cNvSpPr txBox="1">
            <a:spLocks noGrp="1"/>
          </p:cNvSpPr>
          <p:nvPr>
            <p:ph type="title"/>
          </p:nvPr>
        </p:nvSpPr>
        <p:spPr>
          <a:xfrm>
            <a:off x="628650" y="448015"/>
            <a:ext cx="7886700" cy="994200"/>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90000"/>
              </a:lnSpc>
              <a:spcBef>
                <a:spcPts val="0"/>
              </a:spcBef>
              <a:spcAft>
                <a:spcPts val="0"/>
              </a:spcAft>
              <a:buClr>
                <a:schemeClr val="dk1"/>
              </a:buClr>
              <a:buSzPct val="75000"/>
              <a:buFont typeface="Calibri"/>
              <a:buNone/>
            </a:pPr>
            <a:r>
              <a:rPr lang="en-US"/>
              <a:t>What is RINEX?</a:t>
            </a:r>
            <a:br>
              <a:rPr lang="en-US"/>
            </a:br>
            <a:r>
              <a:rPr lang="en-US"/>
              <a:t>(</a:t>
            </a:r>
            <a:r>
              <a:rPr lang="en-US" b="1"/>
              <a:t>Receiver INdependent Exchange)</a:t>
            </a:r>
            <a:endParaRPr/>
          </a:p>
        </p:txBody>
      </p:sp>
      <p:sp>
        <p:nvSpPr>
          <p:cNvPr id="122" name="Google Shape;122;g13db8d5fee7_0_554"/>
          <p:cNvSpPr txBox="1">
            <a:spLocks noGrp="1"/>
          </p:cNvSpPr>
          <p:nvPr>
            <p:ph type="body" idx="1"/>
          </p:nvPr>
        </p:nvSpPr>
        <p:spPr>
          <a:xfrm>
            <a:off x="628650" y="1543390"/>
            <a:ext cx="7886700" cy="3263400"/>
          </a:xfrm>
          <a:prstGeom prst="rect">
            <a:avLst/>
          </a:prstGeom>
          <a:noFill/>
          <a:ln>
            <a:noFill/>
          </a:ln>
        </p:spPr>
        <p:txBody>
          <a:bodyPr spcFirstLastPara="1" wrap="square" lIns="68575" tIns="34275" rIns="68575" bIns="34275" anchor="t" anchorCtr="0">
            <a:normAutofit fontScale="85000" lnSpcReduction="20000"/>
          </a:bodyPr>
          <a:lstStyle/>
          <a:p>
            <a:pPr marL="177800" lvl="0" indent="-151447" algn="l" rtl="0">
              <a:lnSpc>
                <a:spcPct val="90000"/>
              </a:lnSpc>
              <a:spcBef>
                <a:spcPts val="0"/>
              </a:spcBef>
              <a:spcAft>
                <a:spcPts val="0"/>
              </a:spcAft>
              <a:buClr>
                <a:schemeClr val="dk1"/>
              </a:buClr>
              <a:buSzPct val="65625"/>
              <a:buChar char="•"/>
            </a:pPr>
            <a:r>
              <a:rPr lang="en-US"/>
              <a:t>Since 1993 the RINEX 2 is available</a:t>
            </a:r>
            <a:endParaRPr/>
          </a:p>
          <a:p>
            <a:pPr marL="520700" lvl="1" indent="-160655" algn="l" rtl="0">
              <a:lnSpc>
                <a:spcPct val="90000"/>
              </a:lnSpc>
              <a:spcBef>
                <a:spcPts val="400"/>
              </a:spcBef>
              <a:spcAft>
                <a:spcPts val="0"/>
              </a:spcAft>
              <a:buClr>
                <a:schemeClr val="dk1"/>
              </a:buClr>
              <a:buSzPct val="64285"/>
              <a:buChar char="–"/>
            </a:pPr>
            <a:r>
              <a:rPr lang="en-US"/>
              <a:t>No updates since 2005</a:t>
            </a:r>
            <a:endParaRPr/>
          </a:p>
          <a:p>
            <a:pPr marL="520700" lvl="1" indent="-160655" algn="l" rtl="0">
              <a:lnSpc>
                <a:spcPct val="90000"/>
              </a:lnSpc>
              <a:spcBef>
                <a:spcPts val="400"/>
              </a:spcBef>
              <a:spcAft>
                <a:spcPts val="0"/>
              </a:spcAft>
              <a:buClr>
                <a:schemeClr val="dk1"/>
              </a:buClr>
              <a:buSzPct val="64285"/>
              <a:buChar char="–"/>
            </a:pPr>
            <a:r>
              <a:rPr lang="en-US"/>
              <a:t>QC with </a:t>
            </a:r>
            <a:r>
              <a:rPr lang="en-US" i="1"/>
              <a:t>teqc</a:t>
            </a:r>
            <a:r>
              <a:rPr lang="en-US"/>
              <a:t>, which is no longer supported</a:t>
            </a:r>
            <a:endParaRPr/>
          </a:p>
          <a:p>
            <a:pPr marL="177800" lvl="0" indent="-151447" algn="l" rtl="0">
              <a:lnSpc>
                <a:spcPct val="90000"/>
              </a:lnSpc>
              <a:spcBef>
                <a:spcPts val="800"/>
              </a:spcBef>
              <a:spcAft>
                <a:spcPts val="0"/>
              </a:spcAft>
              <a:buClr>
                <a:schemeClr val="dk1"/>
              </a:buClr>
              <a:buSzPct val="65625"/>
              <a:buChar char="•"/>
            </a:pPr>
            <a:r>
              <a:rPr lang="en-US"/>
              <a:t>RINEX version 3.05 available December 2020</a:t>
            </a:r>
            <a:endParaRPr/>
          </a:p>
          <a:p>
            <a:pPr marL="520700" lvl="1" indent="-160655" algn="l" rtl="0">
              <a:lnSpc>
                <a:spcPct val="90000"/>
              </a:lnSpc>
              <a:spcBef>
                <a:spcPts val="400"/>
              </a:spcBef>
              <a:spcAft>
                <a:spcPts val="0"/>
              </a:spcAft>
              <a:buClr>
                <a:schemeClr val="dk1"/>
              </a:buClr>
              <a:buSzPct val="64285"/>
              <a:buChar char="–"/>
            </a:pPr>
            <a:r>
              <a:rPr lang="en-US"/>
              <a:t>Supports all Global Navigation Satellite System (GNSS): signals, tracking modes and satellites</a:t>
            </a:r>
            <a:endParaRPr/>
          </a:p>
          <a:p>
            <a:pPr marL="177800" lvl="0" indent="-151447" algn="l" rtl="0">
              <a:lnSpc>
                <a:spcPct val="90000"/>
              </a:lnSpc>
              <a:spcBef>
                <a:spcPts val="800"/>
              </a:spcBef>
              <a:spcAft>
                <a:spcPts val="0"/>
              </a:spcAft>
              <a:buClr>
                <a:schemeClr val="dk1"/>
              </a:buClr>
              <a:buSzPct val="65625"/>
              <a:buChar char="•"/>
            </a:pPr>
            <a:r>
              <a:rPr lang="en-US"/>
              <a:t>The most recent version is RINEX 4.00 from December 2021</a:t>
            </a:r>
            <a:endParaRPr/>
          </a:p>
          <a:p>
            <a:pPr marL="520700" lvl="1" indent="-160655" algn="l" rtl="0">
              <a:lnSpc>
                <a:spcPct val="90000"/>
              </a:lnSpc>
              <a:spcBef>
                <a:spcPts val="400"/>
              </a:spcBef>
              <a:spcAft>
                <a:spcPts val="0"/>
              </a:spcAft>
              <a:buClr>
                <a:schemeClr val="dk1"/>
              </a:buClr>
              <a:buSzPct val="64285"/>
              <a:buChar char="–"/>
            </a:pPr>
            <a:r>
              <a:rPr lang="en-US"/>
              <a:t>Test only</a:t>
            </a:r>
            <a:br>
              <a:rPr lang="en-US"/>
            </a:br>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13db8d5fee7_0_56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en-US"/>
              <a:t>What is RINEX …</a:t>
            </a:r>
            <a:endParaRPr/>
          </a:p>
        </p:txBody>
      </p:sp>
      <p:sp>
        <p:nvSpPr>
          <p:cNvPr id="128" name="Google Shape;128;g13db8d5fee7_0_56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fontScale="62500" lnSpcReduction="20000"/>
          </a:bodyPr>
          <a:lstStyle/>
          <a:p>
            <a:pPr marL="177800" lvl="0" indent="-114141" algn="l" rtl="0">
              <a:lnSpc>
                <a:spcPct val="90000"/>
              </a:lnSpc>
              <a:spcBef>
                <a:spcPts val="0"/>
              </a:spcBef>
              <a:spcAft>
                <a:spcPts val="0"/>
              </a:spcAft>
              <a:buClr>
                <a:schemeClr val="dk1"/>
              </a:buClr>
              <a:buSzPct val="65625"/>
              <a:buChar char="•"/>
            </a:pPr>
            <a:r>
              <a:rPr lang="en-US"/>
              <a:t>The acceptance by the IGS in 2012 of the RINEX 3  as the only GNSS data exchange format moving forward.</a:t>
            </a:r>
            <a:endParaRPr/>
          </a:p>
          <a:p>
            <a:pPr marL="177800" lvl="0" indent="-114141" algn="l" rtl="0">
              <a:lnSpc>
                <a:spcPct val="90000"/>
              </a:lnSpc>
              <a:spcBef>
                <a:spcPts val="800"/>
              </a:spcBef>
              <a:spcAft>
                <a:spcPts val="0"/>
              </a:spcAft>
              <a:buClr>
                <a:schemeClr val="dk1"/>
              </a:buClr>
              <a:buSzPct val="65625"/>
              <a:buChar char="•"/>
            </a:pPr>
            <a:r>
              <a:rPr lang="en-US"/>
              <a:t>RINEX 3 was developed to better handle the many modernized codes from today’s multitude of available satellite systems. </a:t>
            </a:r>
            <a:endParaRPr b="0"/>
          </a:p>
          <a:p>
            <a:pPr marL="177800" lvl="0" indent="-114141" algn="l" rtl="0">
              <a:lnSpc>
                <a:spcPct val="90000"/>
              </a:lnSpc>
              <a:spcBef>
                <a:spcPts val="800"/>
              </a:spcBef>
              <a:spcAft>
                <a:spcPts val="0"/>
              </a:spcAft>
              <a:buClr>
                <a:schemeClr val="dk1"/>
              </a:buClr>
              <a:buSzPct val="65625"/>
              <a:buChar char="•"/>
            </a:pPr>
            <a:r>
              <a:rPr lang="en-US"/>
              <a:t>Currently, NGS ingests, stores, archives, and processes raw GNSS data in the older RINEX version 2 (RINEX 2) format. PAGES processes data in RINEX 2 format, and NGS provides CORS’ data in RINEX 2 format. </a:t>
            </a:r>
            <a:endParaRPr/>
          </a:p>
          <a:p>
            <a:pPr marL="177800" lvl="0" indent="-114141" algn="l" rtl="0">
              <a:lnSpc>
                <a:spcPct val="90000"/>
              </a:lnSpc>
              <a:spcBef>
                <a:spcPts val="800"/>
              </a:spcBef>
              <a:spcAft>
                <a:spcPts val="0"/>
              </a:spcAft>
              <a:buClr>
                <a:schemeClr val="dk1"/>
              </a:buClr>
              <a:buSzPct val="65625"/>
              <a:buChar char="•"/>
            </a:pPr>
            <a:r>
              <a:rPr lang="en-US"/>
              <a:t>Several IGS stations currently only output RINEX 3 files. NGS must convert these data files to RINEX 2 prior to using them for baseline processing or orbit determination. </a:t>
            </a:r>
            <a:endParaRPr b="0"/>
          </a:p>
          <a:p>
            <a:pPr marL="177800" lvl="0" indent="-114141" algn="l" rtl="0">
              <a:lnSpc>
                <a:spcPct val="90000"/>
              </a:lnSpc>
              <a:spcBef>
                <a:spcPts val="800"/>
              </a:spcBef>
              <a:spcAft>
                <a:spcPts val="0"/>
              </a:spcAft>
              <a:buClr>
                <a:schemeClr val="dk1"/>
              </a:buClr>
              <a:buSzPct val="65625"/>
              <a:buChar char="•"/>
            </a:pPr>
            <a:r>
              <a:rPr lang="en-US"/>
              <a:t>Adopt RINEX 3 at NGS in order to keep up with the GNSS community and make use of the modernized GNSS signals.</a:t>
            </a:r>
            <a:br>
              <a:rPr lang="en-US"/>
            </a:br>
            <a:endParaRPr/>
          </a:p>
          <a:p>
            <a:pPr marL="177800" lvl="0" indent="-50800" algn="l" rtl="0">
              <a:lnSpc>
                <a:spcPct val="90000"/>
              </a:lnSpc>
              <a:spcBef>
                <a:spcPts val="800"/>
              </a:spcBef>
              <a:spcAft>
                <a:spcPts val="0"/>
              </a:spcAft>
              <a:buClr>
                <a:schemeClr val="dk1"/>
              </a:buClr>
              <a:buSzPct val="65625"/>
              <a:buNone/>
            </a:pPr>
            <a:endParaRPr/>
          </a:p>
          <a:p>
            <a:pPr marL="177800" lvl="0" indent="-50800" algn="l" rtl="0">
              <a:lnSpc>
                <a:spcPct val="90000"/>
              </a:lnSpc>
              <a:spcBef>
                <a:spcPts val="800"/>
              </a:spcBef>
              <a:spcAft>
                <a:spcPts val="0"/>
              </a:spcAft>
              <a:buClr>
                <a:schemeClr val="dk1"/>
              </a:buClr>
              <a:buSzPct val="65625"/>
              <a:buNone/>
            </a:pPr>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2644</Words>
  <Application>Microsoft Office PowerPoint</Application>
  <PresentationFormat>On-screen Show (16:9)</PresentationFormat>
  <Paragraphs>424</Paragraphs>
  <Slides>50</Slides>
  <Notes>50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Arial Narrow</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RINEX 3 Provide higher precision of CORS positions</vt:lpstr>
      <vt:lpstr>What is RINEX? (Receiver INdependent Exchange)</vt:lpstr>
      <vt:lpstr>What is RINEX …</vt:lpstr>
      <vt:lpstr>GNSS Systems</vt:lpstr>
      <vt:lpstr>Naming Convention</vt:lpstr>
      <vt:lpstr>RINEX 3 File Format</vt:lpstr>
      <vt:lpstr>Beta</vt:lpstr>
      <vt:lpstr>Who uses RINEX 3?</vt:lpstr>
      <vt:lpstr>Future Plans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Mapshaper   Jaya Neti   07/14/2022     </vt:lpstr>
      <vt:lpstr>Mapshaper</vt:lpstr>
      <vt:lpstr>Purpose</vt:lpstr>
      <vt:lpstr>Usage</vt:lpstr>
      <vt:lpstr>Features</vt:lpstr>
      <vt:lpstr>     Use Cases/Scenarios     </vt:lpstr>
      <vt:lpstr>California Datasheets</vt:lpstr>
      <vt:lpstr>Attribute Data</vt:lpstr>
      <vt:lpstr>Export Data</vt:lpstr>
      <vt:lpstr>Split Data (by County or any other attribute)</vt:lpstr>
      <vt:lpstr>Split Data (by County or any other attribute) (cont…)</vt:lpstr>
      <vt:lpstr>Delete/Remove Data</vt:lpstr>
      <vt:lpstr>Delete/Remove Data</vt:lpstr>
      <vt:lpstr>Clip</vt:lpstr>
      <vt:lpstr>Leveling project example</vt:lpstr>
      <vt:lpstr>Classical project example</vt:lpstr>
      <vt:lpstr>Demo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Erika Little</cp:lastModifiedBy>
  <cp:revision>3</cp:revision>
  <dcterms:modified xsi:type="dcterms:W3CDTF">2022-07-20T20:32:37Z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94CE89FD-F798-4FA5-8773-7DD52F35C033</vt:lpwstr>
  </property>
  <property fmtid="{D5CDD505-2E9C-101B-9397-08002B2CF9AE}" pid="3" name="ArticulatePath">
    <vt:lpwstr>NGS Products and Services Update</vt:lpwstr>
  </property>
</Properties>
</file>