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notesMasterIdLst>
    <p:notesMasterId r:id="rId28"/>
  </p:notesMasterIdLst>
  <p:sldIdLst>
    <p:sldId id="292" r:id="rId3"/>
    <p:sldId id="269" r:id="rId4"/>
    <p:sldId id="259" r:id="rId5"/>
    <p:sldId id="279" r:id="rId6"/>
    <p:sldId id="289" r:id="rId7"/>
    <p:sldId id="261" r:id="rId8"/>
    <p:sldId id="265" r:id="rId9"/>
    <p:sldId id="268" r:id="rId10"/>
    <p:sldId id="263" r:id="rId11"/>
    <p:sldId id="270" r:id="rId12"/>
    <p:sldId id="273" r:id="rId13"/>
    <p:sldId id="282" r:id="rId14"/>
    <p:sldId id="286" r:id="rId15"/>
    <p:sldId id="283" r:id="rId16"/>
    <p:sldId id="284" r:id="rId17"/>
    <p:sldId id="285" r:id="rId18"/>
    <p:sldId id="274" r:id="rId19"/>
    <p:sldId id="281" r:id="rId20"/>
    <p:sldId id="291" r:id="rId21"/>
    <p:sldId id="275" r:id="rId22"/>
    <p:sldId id="276" r:id="rId23"/>
    <p:sldId id="290" r:id="rId24"/>
    <p:sldId id="277" r:id="rId25"/>
    <p:sldId id="267" r:id="rId26"/>
    <p:sldId id="266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65" autoAdjust="0"/>
  </p:normalViewPr>
  <p:slideViewPr>
    <p:cSldViewPr snapToGrid="0" snapToObjects="1">
      <p:cViewPr varScale="1">
        <p:scale>
          <a:sx n="123" d="100"/>
          <a:sy n="123" d="100"/>
        </p:scale>
        <p:origin x="125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0DA69-CD19-47F5-91B6-524AE0E2D1AF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D321F-7371-437A-A704-46B8E5B1D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8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OPUS/about.jsp#shar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gs.noaa.gov/OPUS/about.jsp#sharing" TargetMode="External"/><Relationship Id="rId4" Type="http://schemas.openxmlformats.org/officeDocument/2006/relationships/hyperlink" Target="https://www.ngs.noaa.gov/web/science_edu/webinar_series/understanding-opus.shtml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NAVD 88 consists of about 800,000 benchmarks</a:t>
            </a:r>
            <a:r>
              <a:rPr lang="en-US" baseline="0" dirty="0" smtClean="0"/>
              <a:t> and ~2.2M km of leveling. Data was collecting over many decades by roving bands of surveyors who walked across the country multiple </a:t>
            </a:r>
            <a:r>
              <a:rPr lang="en-US" baseline="0" dirty="0" smtClean="0"/>
              <a:t>times </a:t>
            </a:r>
            <a:r>
              <a:rPr lang="en-US" baseline="0" dirty="0" smtClean="0"/>
              <a:t>over the years, east to west, north to south and back again. It is currently the official vertical datum of the US and is required for </a:t>
            </a:r>
            <a:r>
              <a:rPr lang="en-US" baseline="0" dirty="0" smtClean="0"/>
              <a:t>federal </a:t>
            </a:r>
            <a:r>
              <a:rPr lang="en-US" baseline="0" dirty="0" smtClean="0"/>
              <a:t>mapping projects.</a:t>
            </a:r>
          </a:p>
          <a:p>
            <a:r>
              <a:rPr lang="en-US" baseline="0" dirty="0" smtClean="0"/>
              <a:t>GPS data on those leveled marks </a:t>
            </a:r>
            <a:r>
              <a:rPr lang="en-US" dirty="0" smtClean="0"/>
              <a:t>will be used to create GEOID18</a:t>
            </a:r>
            <a:r>
              <a:rPr lang="en-US" baseline="0" dirty="0" smtClean="0"/>
              <a:t> – the model used to derive NAVD88 heights from GPS ellipsoid heights, </a:t>
            </a:r>
            <a:r>
              <a:rPr lang="en-US" baseline="0" dirty="0" smtClean="0"/>
              <a:t>as well as the </a:t>
            </a:r>
            <a:r>
              <a:rPr lang="en-US" baseline="0" dirty="0" smtClean="0"/>
              <a:t>transformation tools </a:t>
            </a:r>
            <a:r>
              <a:rPr lang="en-US" baseline="0" dirty="0" smtClean="0"/>
              <a:t>that </a:t>
            </a:r>
            <a:r>
              <a:rPr lang="en-US" baseline="0" dirty="0" smtClean="0"/>
              <a:t>will be released with </a:t>
            </a:r>
            <a:r>
              <a:rPr lang="en-US" baseline="0" dirty="0" smtClean="0"/>
              <a:t>NAPGD2022.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3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http://gpsworld.com/ngs-2018-gps-on-bms-program-in-support-of-napgd2022-part-5/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96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88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keep the minimum session time at 4 hours for OPUS share 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Longer sessions = better probability of fixing ambiguities and cancelling some errors in GNSS</a:t>
            </a:r>
            <a:endParaRPr lang="en-US" b="0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Incorrect antenna height is often the cause of an inaccurate orthometric height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description at the top</a:t>
            </a:r>
          </a:p>
          <a:p>
            <a:endParaRPr lang="en-US" dirty="0" smtClean="0"/>
          </a:p>
          <a:p>
            <a:pPr fontAlgn="base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OPUS share requirements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en-US" sz="2400" u="sng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https://geodesy.noaa.gov/OPUS/about.jsp#sharing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OPUS webinar from Dec 2016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en-US" sz="2400" u="sng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https://</a:t>
            </a:r>
            <a:r>
              <a:rPr lang="en-US" sz="2400" u="sng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geodesy</a:t>
            </a:r>
            <a:r>
              <a:rPr lang="en-US" sz="2400" u="sng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.noaa.gov/web/science_edu/webinar_series/understanding-opus.shtml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4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</a:t>
            </a:r>
            <a:r>
              <a:rPr lang="en-US" baseline="0" dirty="0" smtClean="0"/>
              <a:t> solutions with lower RMS are important for creating the hybrid geoid model. The Transformation Tools will need a higher density of data, so we are willing to trade a decrease in accuracy for the ability to get data on many more marks.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D321F-7371-437A-A704-46B8E5B1D4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6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2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91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7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2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01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34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4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7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GPSonBM/webmap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PC_PROD/PARTNERS/DSWORLD/DSWorldV401.zi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odesy.noaa.gov/GPSonBM/prioritize.shtm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ngs.noaa.gov/PC_PROD/PARTNER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desy.noaa.gov/PC_PROD/PARTNERS/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eodesy.noaa.gov/ANTCAL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service.noaa.gov/podcast/jan18/nop12-geodesy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psworld.com/ngs-2018-gps-on-bms-program-in-support-of-napgd2022-part-5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GPSonBM/prioritize.shtml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hyperlink" Target="http://gpsworld.com/ngs-2018-gps-on-bms-program-in-support-of-napgd2022-part-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28062" y="869378"/>
            <a:ext cx="7470648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GPS on Bench Marks </a:t>
            </a:r>
          </a:p>
          <a:p>
            <a:pPr algn="ctr" eaLnBrk="1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Better Tools and Models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201161" y="2456799"/>
            <a:ext cx="5124450" cy="2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Geodetic Survey Webinar Series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February 15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2018   2:00 – 3:00 pm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Galen Scott – NGS Project Lead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Kevin Ahlgren – NGS Geoid Team</a:t>
            </a:r>
          </a:p>
        </p:txBody>
      </p:sp>
    </p:spTree>
    <p:extLst>
      <p:ext uri="{BB962C8B-B14F-4D97-AF65-F5344CB8AC3E}">
        <p14:creationId xmlns:p14="http://schemas.microsoft.com/office/powerpoint/2010/main" val="11581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0" y="635506"/>
            <a:ext cx="8044848" cy="44104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6818" y="45189"/>
            <a:ext cx="8731405" cy="5338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Change in Height from NAVD 88 to NAPGD2022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1050" y="681801"/>
            <a:ext cx="504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How you can help?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6938" y="1672390"/>
            <a:ext cx="8270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Download the prioritized list in your favorite format.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Check the </a:t>
            </a:r>
            <a:r>
              <a:rPr lang="en-US" sz="2400" dirty="0" smtClean="0">
                <a:hlinkClick r:id="rId3"/>
              </a:rPr>
              <a:t>Tracking Map</a:t>
            </a:r>
            <a:r>
              <a:rPr lang="en-US" sz="2400" dirty="0" smtClean="0"/>
              <a:t> to see what data we still need.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Find Bench Marks and submit mark recoveries using </a:t>
            </a:r>
            <a:r>
              <a:rPr lang="en-US" sz="2400" dirty="0" err="1" smtClean="0">
                <a:hlinkClick r:id="rId4"/>
              </a:rPr>
              <a:t>DSWorld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Collect 4 or more hours of GPS data and submit to OPUS Share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84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423786" cy="4059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575" y="1394159"/>
            <a:ext cx="3781425" cy="348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3787" y="-1"/>
            <a:ext cx="363599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Prioritized List </a:t>
            </a:r>
            <a:r>
              <a:rPr lang="en-US" sz="2400" dirty="0" smtClean="0"/>
              <a:t>is available as excel file, ESRI </a:t>
            </a:r>
            <a:r>
              <a:rPr lang="en-US" sz="2400" dirty="0" err="1" smtClean="0"/>
              <a:t>shapefile</a:t>
            </a:r>
            <a:r>
              <a:rPr lang="en-US" sz="2400" dirty="0" smtClean="0"/>
              <a:t>, and Google Earth </a:t>
            </a:r>
            <a:r>
              <a:rPr lang="en-US" sz="2400" dirty="0" err="1" smtClean="0"/>
              <a:t>kmz</a:t>
            </a:r>
            <a:r>
              <a:rPr lang="en-US" sz="2400" dirty="0" smtClean="0"/>
              <a:t> file.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30781" y="4820149"/>
            <a:ext cx="353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Zilkoski</a:t>
            </a:r>
            <a:r>
              <a:rPr lang="en-US" dirty="0" smtClean="0"/>
              <a:t> GPS World 2/7/2018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075" y="4289908"/>
            <a:ext cx="523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https://geodesy.noaa.gov/GPSonBM/prioritize.shtml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008" y="35696"/>
            <a:ext cx="8979408" cy="5122929"/>
            <a:chOff x="-84221" y="-5672"/>
            <a:chExt cx="9228221" cy="52648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4221" y="-5672"/>
              <a:ext cx="9228221" cy="5264882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-84221" y="-5672"/>
              <a:ext cx="417435" cy="9200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70631" y="454363"/>
              <a:ext cx="50419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3200" dirty="0" smtClean="0"/>
                <a:t>   GPS on BM Tracking Map</a:t>
              </a:r>
              <a:endParaRPr lang="en-US" sz="32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12963" y="1294108"/>
              <a:ext cx="2971789" cy="37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 on Clusters to Zoom In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95207" y="658678"/>
              <a:ext cx="883403" cy="77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5206" y="1468442"/>
              <a:ext cx="883403" cy="77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9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1681"/>
          <a:stretch/>
        </p:blipFill>
        <p:spPr>
          <a:xfrm>
            <a:off x="-96254" y="0"/>
            <a:ext cx="9324475" cy="5143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309247" y="2394488"/>
            <a:ext cx="1216617" cy="209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09247" y="2741908"/>
            <a:ext cx="3936570" cy="535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53338" y="3559767"/>
            <a:ext cx="1672526" cy="392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61647" y="3002151"/>
            <a:ext cx="684509" cy="4139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4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7003" cy="4391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0379" y="4391526"/>
            <a:ext cx="671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be safe and responsible. Avoid dangerous areas and be sure to obtain proper permissions before going to marks on private property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" y="2767263"/>
            <a:ext cx="2430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can not locate a mark, you can find and observe another nearby NAVD 88 adjusted bench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6285" y="577034"/>
            <a:ext cx="8061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Submitting Mark Recoveries through </a:t>
            </a:r>
            <a:r>
              <a:rPr lang="en-US" sz="3200" dirty="0" err="1" smtClean="0"/>
              <a:t>DSWorld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4320" y="1124752"/>
            <a:ext cx="8705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DSWorld</a:t>
            </a:r>
            <a:r>
              <a:rPr lang="en-US" sz="2000" dirty="0" smtClean="0"/>
              <a:t> is a multifunction application that enables you to plot bench marks in Google Earth and submit bench mark recoveries to NGS.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Recovery information will let NGS and others know if the mark is still usable and pictures will make it easier to find.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99" y="2770898"/>
            <a:ext cx="6248127" cy="1896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169803" y="4712816"/>
            <a:ext cx="4914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 invalidUrl="https:///"/>
              </a:rPr>
              <a:t>https</a:t>
            </a:r>
            <a:r>
              <a:rPr lang="en-US" dirty="0" smtClean="0">
                <a:hlinkClick r:id="rId5" invalidUrl="https:///"/>
              </a:rPr>
              <a:t>://</a:t>
            </a:r>
            <a:r>
              <a:rPr lang="en-US" dirty="0" smtClean="0">
                <a:hlinkClick r:id="rId6"/>
              </a:rPr>
              <a:t>geodesy.noaa.gov/PC_PROD/PARTNERS</a:t>
            </a:r>
            <a:r>
              <a:rPr lang="en-US" dirty="0" smtClean="0">
                <a:hlinkClick r:id="rId7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5758" y="542241"/>
            <a:ext cx="6579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OPUS Requirements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for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Sharing</a:t>
            </a:r>
            <a:endParaRPr lang="en-US" sz="3200" dirty="0"/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14685" y="1327071"/>
            <a:ext cx="884185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9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GPS Observation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: Collect 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+ hours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data on a bench mark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1900" u="sng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19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escription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Provide details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of how to locate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mark (To Reach)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999999"/>
                </a:solidFill>
                <a:latin typeface="Arial" panose="020B0604020202020204" pitchFamily="34" charset="0"/>
              </a:rPr>
              <a:t>Example: Located in the SW corner of a 2 </a:t>
            </a:r>
            <a:r>
              <a:rPr lang="en-US" sz="1900" i="1" dirty="0" err="1">
                <a:solidFill>
                  <a:srgbClr val="999999"/>
                </a:solidFill>
                <a:latin typeface="Arial" panose="020B0604020202020204" pitchFamily="34" charset="0"/>
              </a:rPr>
              <a:t>ft</a:t>
            </a:r>
            <a:r>
              <a:rPr lang="en-US" sz="1900" i="1" dirty="0">
                <a:solidFill>
                  <a:srgbClr val="999999"/>
                </a:solidFill>
                <a:latin typeface="Arial" panose="020B0604020202020204" pitchFamily="34" charset="0"/>
              </a:rPr>
              <a:t> square concrete pad projecting 0.3 </a:t>
            </a:r>
            <a:r>
              <a:rPr lang="en-US" sz="1900" i="1" dirty="0" err="1">
                <a:solidFill>
                  <a:srgbClr val="999999"/>
                </a:solidFill>
                <a:latin typeface="Arial" panose="020B0604020202020204" pitchFamily="34" charset="0"/>
              </a:rPr>
              <a:t>ft</a:t>
            </a:r>
            <a:r>
              <a:rPr lang="en-US" sz="1900" i="1" dirty="0">
                <a:solidFill>
                  <a:srgbClr val="999999"/>
                </a:solidFill>
                <a:latin typeface="Arial" panose="020B0604020202020204" pitchFamily="34" charset="0"/>
              </a:rPr>
              <a:t> above ground, 3.3 </a:t>
            </a:r>
            <a:r>
              <a:rPr lang="en-US" sz="1900" i="1" dirty="0" err="1">
                <a:solidFill>
                  <a:srgbClr val="999999"/>
                </a:solidFill>
                <a:latin typeface="Arial" panose="020B0604020202020204" pitchFamily="34" charset="0"/>
              </a:rPr>
              <a:t>ft</a:t>
            </a:r>
            <a:r>
              <a:rPr lang="en-US" sz="1900" i="1" dirty="0">
                <a:solidFill>
                  <a:srgbClr val="999999"/>
                </a:solidFill>
                <a:latin typeface="Arial" panose="020B0604020202020204" pitchFamily="34" charset="0"/>
              </a:rPr>
              <a:t> S from S edge of sidewalk</a:t>
            </a:r>
            <a:r>
              <a:rPr lang="en-US" sz="1900" i="1" dirty="0" smtClean="0">
                <a:solidFill>
                  <a:srgbClr val="999999"/>
                </a:solidFill>
                <a:latin typeface="Arial" panose="020B0604020202020204" pitchFamily="34" charset="0"/>
              </a:rPr>
              <a:t>...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900" i="1" dirty="0">
              <a:solidFill>
                <a:srgbClr val="999999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Accurate </a:t>
            </a:r>
            <a:r>
              <a:rPr lang="en-US" sz="1900" b="1" u="sng" dirty="0">
                <a:solidFill>
                  <a:srgbClr val="000000"/>
                </a:solidFill>
                <a:latin typeface="Arial" panose="020B0604020202020204" pitchFamily="34" charset="0"/>
              </a:rPr>
              <a:t>antenna height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en-US" sz="1900" b="1" u="sng" dirty="0">
                <a:solidFill>
                  <a:srgbClr val="000000"/>
                </a:solidFill>
                <a:latin typeface="Arial" panose="020B0604020202020204" pitchFamily="34" charset="0"/>
              </a:rPr>
              <a:t>type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values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 2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photos: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900" u="sng" dirty="0">
                <a:solidFill>
                  <a:srgbClr val="000000"/>
                </a:solidFill>
                <a:latin typeface="Arial" panose="020B0604020202020204" pitchFamily="34" charset="0"/>
              </a:rPr>
              <a:t>close-up photo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 (avoid dark/blurry/dirt-covered)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900" u="sng" dirty="0">
                <a:solidFill>
                  <a:srgbClr val="000000"/>
                </a:solidFill>
                <a:latin typeface="Arial" panose="020B0604020202020204" pitchFamily="34" charset="0"/>
              </a:rPr>
              <a:t>horizon photo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 (show equipment in use)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FZ20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15" y="3210340"/>
            <a:ext cx="1765189" cy="17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2"/>
          <a:stretch/>
        </p:blipFill>
        <p:spPr>
          <a:xfrm>
            <a:off x="56148" y="790088"/>
            <a:ext cx="7054850" cy="4213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0" y="1293970"/>
            <a:ext cx="2791938" cy="83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2469" y="4741742"/>
            <a:ext cx="368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 Courtesy of Dr. Daniel </a:t>
            </a:r>
            <a:r>
              <a:rPr lang="en-US" dirty="0" err="1" smtClean="0"/>
              <a:t>Gillins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98724" y="313865"/>
            <a:ext cx="504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do we need 4 hours of data?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 rot="9692338">
            <a:off x="3272618" y="2908885"/>
            <a:ext cx="1270000" cy="260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29086" y="2529839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sigma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8011" y="1552074"/>
            <a:ext cx="2349834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NGS is working on OPUS for RTK that will accept 3 minute observations, however the accuracy will NOT be as good as 4 hour observations.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582" t="43090" r="48265" b="37707"/>
          <a:stretch/>
        </p:blipFill>
        <p:spPr>
          <a:xfrm>
            <a:off x="679405" y="775806"/>
            <a:ext cx="3790950" cy="1123950"/>
          </a:xfrm>
          <a:prstGeom prst="rect">
            <a:avLst/>
          </a:prstGeom>
          <a:ln w="28575">
            <a:solidFill>
              <a:schemeClr val="accent5">
                <a:lumMod val="90000"/>
              </a:schemeClr>
            </a:solidFill>
          </a:ln>
        </p:spPr>
      </p:pic>
      <p:pic>
        <p:nvPicPr>
          <p:cNvPr id="4" name="Picture 2" descr="http://www.ngs.noaa.gov/OPUS/getimage?imgType=horizon&amp;pid=BBBK23&amp;ts=091961446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9467" r="34875" b="7031"/>
          <a:stretch>
            <a:fillRect/>
          </a:stretch>
        </p:blipFill>
        <p:spPr bwMode="auto">
          <a:xfrm>
            <a:off x="4754204" y="735808"/>
            <a:ext cx="3162300" cy="429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stCxn id="14" idx="0"/>
          </p:cNvCxnSpPr>
          <p:nvPr/>
        </p:nvCxnSpPr>
        <p:spPr>
          <a:xfrm flipV="1">
            <a:off x="5081625" y="1002506"/>
            <a:ext cx="1747838" cy="519113"/>
          </a:xfrm>
          <a:prstGeom prst="line">
            <a:avLst/>
          </a:prstGeom>
          <a:ln w="1270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975911" y="4196954"/>
            <a:ext cx="997744" cy="114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85361" y="4261247"/>
            <a:ext cx="2026444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341558" y="921544"/>
            <a:ext cx="5501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C00000"/>
                </a:solidFill>
                <a:latin typeface="Arial" panose="020B0604020202020204" pitchFamily="34" charset="0"/>
              </a:rPr>
              <a:t>ARP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41557" y="4123135"/>
            <a:ext cx="5982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C00000"/>
                </a:solidFill>
                <a:latin typeface="Arial" panose="020B0604020202020204" pitchFamily="34" charset="0"/>
              </a:rPr>
              <a:t>mark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112957" y="1059656"/>
            <a:ext cx="0" cy="3201591"/>
          </a:xfrm>
          <a:prstGeom prst="line">
            <a:avLst/>
          </a:prstGeom>
          <a:ln w="1270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4726781" y="765042"/>
            <a:ext cx="18478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 dirty="0">
                <a:solidFill>
                  <a:srgbClr val="FAFCA2"/>
                </a:solidFill>
                <a:latin typeface="Arial" panose="020B0604020202020204" pitchFamily="34" charset="0"/>
              </a:rPr>
              <a:t>rotate NRP to face true north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 rot="16200000">
            <a:off x="7161253" y="2429619"/>
            <a:ext cx="2223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C00000"/>
                </a:solidFill>
                <a:latin typeface="Arial" panose="020B0604020202020204" pitchFamily="34" charset="0"/>
              </a:rPr>
              <a:t>antenna height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385361" y="1059656"/>
            <a:ext cx="2026444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9" descr="http://www.pirate4x4.com/forum/attachments/general-chit-chat/956513d1373549899-cad-whores-north-arrows-north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13246" r="76704" b="11584"/>
          <a:stretch>
            <a:fillRect/>
          </a:stretch>
        </p:blipFill>
        <p:spPr bwMode="auto">
          <a:xfrm rot="15174729">
            <a:off x="5632290" y="581620"/>
            <a:ext cx="286941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6663967" y="4802981"/>
            <a:ext cx="9204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00"/>
                </a:solidFill>
                <a:latin typeface="Bradley Hand ITC" panose="03070402050302030203" pitchFamily="66" charset="0"/>
              </a:rPr>
              <a:t>JGE, 2015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142999" y="4150900"/>
            <a:ext cx="2878811" cy="6893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1F497D"/>
                </a:solidFill>
                <a:latin typeface="Arial" panose="020B0604020202020204" pitchFamily="34" charset="0"/>
              </a:rPr>
              <a:t>For antenna calibrations, photos,</a:t>
            </a:r>
            <a:br>
              <a:rPr lang="en-US" altLang="en-US" sz="1200" b="1" dirty="0">
                <a:solidFill>
                  <a:srgbClr val="1F497D"/>
                </a:solidFill>
                <a:latin typeface="Arial" panose="020B0604020202020204" pitchFamily="34" charset="0"/>
              </a:rPr>
            </a:br>
            <a:r>
              <a:rPr lang="en-US" altLang="en-US" sz="1200" b="1" dirty="0">
                <a:solidFill>
                  <a:srgbClr val="1F497D"/>
                </a:solidFill>
                <a:latin typeface="Arial" panose="020B0604020202020204" pitchFamily="34" charset="0"/>
              </a:rPr>
              <a:t>ARP and NRP diagrams, see </a:t>
            </a:r>
            <a:r>
              <a:rPr lang="en-US" altLang="en-US" sz="1600" b="1" dirty="0">
                <a:solidFill>
                  <a:srgbClr val="1F497D"/>
                </a:solidFill>
                <a:latin typeface="Times New Roman" panose="02020603050405020304" pitchFamily="18" charset="0"/>
                <a:hlinkClick r:id="rId6"/>
              </a:rPr>
              <a:t>geodesy.noaa.gov/ANTCAL</a:t>
            </a:r>
            <a:r>
              <a:rPr lang="en-US" altLang="en-US" sz="2400" b="1" dirty="0">
                <a:solidFill>
                  <a:srgbClr val="1F497D"/>
                </a:solidFill>
                <a:latin typeface="Times New Roman" panose="02020603050405020304" pitchFamily="18" charset="0"/>
                <a:hlinkClick r:id="rId6"/>
              </a:rPr>
              <a:t>/</a:t>
            </a:r>
            <a:endParaRPr lang="en-US" altLang="en-US" sz="2400" b="1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701493" y="306517"/>
            <a:ext cx="77410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dirty="0" smtClean="0">
                <a:latin typeface="Arial" panose="020B0604020202020204" pitchFamily="34" charset="0"/>
              </a:rPr>
              <a:t>Antenna </a:t>
            </a:r>
            <a:r>
              <a:rPr lang="en-US" altLang="en-US" sz="2100" dirty="0">
                <a:latin typeface="Arial" panose="020B0604020202020204" pitchFamily="34" charset="0"/>
              </a:rPr>
              <a:t>T</a:t>
            </a:r>
            <a:r>
              <a:rPr lang="en-US" altLang="en-US" sz="2100" dirty="0" smtClean="0">
                <a:latin typeface="Arial" panose="020B0604020202020204" pitchFamily="34" charset="0"/>
              </a:rPr>
              <a:t>ype </a:t>
            </a:r>
            <a:r>
              <a:rPr lang="en-US" altLang="en-US" sz="2100" dirty="0">
                <a:latin typeface="Arial" panose="020B0604020202020204" pitchFamily="34" charset="0"/>
              </a:rPr>
              <a:t>&amp; </a:t>
            </a:r>
            <a:r>
              <a:rPr lang="en-US" altLang="en-US" sz="2100" dirty="0" smtClean="0">
                <a:latin typeface="Arial" panose="020B0604020202020204" pitchFamily="34" charset="0"/>
              </a:rPr>
              <a:t>Antenna Height are crucial for </a:t>
            </a:r>
            <a:r>
              <a:rPr lang="en-US" altLang="en-US" sz="2100" dirty="0">
                <a:latin typeface="Arial" panose="020B0604020202020204" pitchFamily="34" charset="0"/>
              </a:rPr>
              <a:t>accurate results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0" y="1998591"/>
            <a:ext cx="4329150" cy="2152309"/>
            <a:chOff x="-2216504" y="2981083"/>
            <a:chExt cx="5770857" cy="2871078"/>
          </a:xfrm>
        </p:grpSpPr>
        <p:pic>
          <p:nvPicPr>
            <p:cNvPr id="19" name="Picture 17" descr="Image result for antenna calibration phase center vari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1565"/>
            <a:stretch>
              <a:fillRect/>
            </a:stretch>
          </p:blipFill>
          <p:spPr bwMode="auto">
            <a:xfrm>
              <a:off x="1" y="3255393"/>
              <a:ext cx="3554352" cy="259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-2216504" y="2981083"/>
              <a:ext cx="4674792" cy="43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dirty="0">
                  <a:solidFill>
                    <a:srgbClr val="1F497D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en-US" sz="1500" dirty="0" smtClean="0">
                  <a:solidFill>
                    <a:srgbClr val="1F497D"/>
                  </a:solidFill>
                  <a:latin typeface="Arial" panose="020B0604020202020204" pitchFamily="34" charset="0"/>
                </a:rPr>
                <a:t>ach Antenna Type </a:t>
              </a:r>
              <a:r>
                <a:rPr lang="en-US" altLang="en-US" sz="1500" dirty="0">
                  <a:solidFill>
                    <a:srgbClr val="1F497D"/>
                  </a:solidFill>
                  <a:latin typeface="Arial" panose="020B0604020202020204" pitchFamily="34" charset="0"/>
                </a:rPr>
                <a:t>has unique biases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26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6298" y="1"/>
            <a:ext cx="8731405" cy="706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GPS Data on NAVD 88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eveled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arks will support development of GEOID18 and the transformation tools to NAPGD2022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906" y="706055"/>
            <a:ext cx="6612188" cy="42172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81986" y="4086641"/>
            <a:ext cx="2162014" cy="1036449"/>
          </a:xfrm>
          <a:prstGeom prst="roundRect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7257"/>
          <a:stretch/>
        </p:blipFill>
        <p:spPr>
          <a:xfrm>
            <a:off x="0" y="3791851"/>
            <a:ext cx="2526224" cy="13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2901" y="631142"/>
            <a:ext cx="7197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Best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Practices for OPUS Share Photos</a:t>
            </a:r>
            <a:endParaRPr lang="en-US" sz="3200" dirty="0"/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07343" y="1510747"/>
            <a:ext cx="65240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Best:</a:t>
            </a:r>
            <a:endParaRPr lang="en-US" sz="2000" dirty="0"/>
          </a:p>
          <a:p>
            <a:pPr fontAlgn="base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Clear, distinct close up and horizon photos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Stamping clearly visible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Equipment shown, location clear, mark distinct</a:t>
            </a:r>
          </a:p>
          <a:p>
            <a:pPr>
              <a:spcBef>
                <a:spcPts val="1600"/>
              </a:spcBef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Worst:</a:t>
            </a:r>
            <a:endParaRPr lang="en-US" sz="2000" dirty="0"/>
          </a:p>
          <a:p>
            <a:pPr fontAlgn="base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Equipment blocking stamping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Photo is blurry, stamping is difficult to read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Location of mark not clear in horizon photo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4339" name="Picture 3" descr="https://lh5.googleusercontent.com/gUXr8iC_3ZQcAUW62WvTgAWP1NyHn0ejRrAwV5J5Dr-yLirTkzKzJ58nKm8JPD0p4X1xBHvGgfjsfXRlO0fWJuQQgnvzzN2KFFP97o5929yYzae7CGcbUGvqQIajN2Ehhp95fWt3Bw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73" y="1684578"/>
            <a:ext cx="1979543" cy="14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lh6.googleusercontent.com/wi3AYco9vXR_62LwCykcbpJO0IPb2yV_ulTfZMvvjnUgveLsikZKAV6XZWiwTJCBH9Y7QZ03H0YiGoR7dVgp2rGiBxPA5tig9ih7kePfVolBU3qyplbKgwelzs7Z7V2XWOAcLRsCQ3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6" y="1685677"/>
            <a:ext cx="1978077" cy="14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lh4.googleusercontent.com/xKCct1Wc0SAD6Z1DcD91vnvXn-wH6TpCVL-xih1vhUnhU5OXNnGtVIcAlVGBSi7TIKXW0r7P4KBjE3h_5KXM8CGbgBbHUlnZr6NxIeIDG1DkjBwBRGiCzzLugEDGOS2y8CVdSovCkf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97" y="3583608"/>
            <a:ext cx="1969867" cy="14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ttps://lh5.googleusercontent.com/CeGjqjmkw05LoG0dTcQet8qt9GbdIGsX-5kaO5PPtMLwmi1e59rYJm80tUuVUYgVsHH0cfS-cqKAN8_v_UOmxyQ3tz3PirFFuTlY9YfA7jMVgpJr5PjkHtMTZyGRvfoXS84fgi67Xo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05" y="3604086"/>
            <a:ext cx="1979543" cy="14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756" y="1553682"/>
            <a:ext cx="1971675" cy="163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8386" y="490459"/>
            <a:ext cx="436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NGS Training Material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68625" y="1224213"/>
            <a:ext cx="203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NGS Video Library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7392" y="447119"/>
            <a:ext cx="3853964" cy="4635500"/>
            <a:chOff x="0" y="1732269"/>
            <a:chExt cx="3219450" cy="3411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63316" t="8749" r="13617" b="4348"/>
            <a:stretch/>
          </p:blipFill>
          <p:spPr>
            <a:xfrm>
              <a:off x="0" y="1732269"/>
              <a:ext cx="3219450" cy="341123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557335" y="2638429"/>
              <a:ext cx="604838" cy="76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19238" y="3095625"/>
              <a:ext cx="661983" cy="204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93" y="3482419"/>
            <a:ext cx="2133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68625" y="3152950"/>
            <a:ext cx="203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NGS Online Lessons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468" y="1921814"/>
            <a:ext cx="1647825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3468" y="1282009"/>
            <a:ext cx="203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 on Bench Marks Webpages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7696" y="545176"/>
            <a:ext cx="6328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fontAlgn="base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16" y="1479883"/>
            <a:ext cx="83860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 on why this is important-</a:t>
            </a: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Geodesy: The Invisible Backbone of Navigation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https://oceanservice.noaa.gov/podcast/jan18/nop12-geodesy.html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World Article by Dave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Zilkoski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defTabSz="457189"/>
            <a:r>
              <a:rPr lang="en-US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Permanent Link to NGS 2018 GPS on BMs program in support of NAPGD2022 — Part 5"/>
              </a:rPr>
              <a:t>NGS 2018 GPS on BMs program in support of NAPGD2022 — Part 5</a:t>
            </a:r>
            <a:endParaRPr lang="en-US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NPermanent Link to NGS 2018 GPS on BMs program in support of NAPGD2022 — Part 5"/>
              </a:rPr>
              <a:t>http://gpsworld.com/ngs-2018-gps-on-bms-program-in-support-of-napgd2022-part-5/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in April 2018 –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Caccamise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Ahlgren article in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xyHt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edition </a:t>
            </a:r>
          </a:p>
          <a:p>
            <a:pPr defTabSz="457189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GEOID18: Make Your Mark and Improve Your Heights</a:t>
            </a:r>
          </a:p>
        </p:txBody>
      </p:sp>
    </p:spTree>
    <p:extLst>
      <p:ext uri="{BB962C8B-B14F-4D97-AF65-F5344CB8AC3E}">
        <p14:creationId xmlns:p14="http://schemas.microsoft.com/office/powerpoint/2010/main" val="39428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158" y="1913742"/>
            <a:ext cx="63286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800" dirty="0" smtClean="0"/>
              <a:t>Questions? </a:t>
            </a:r>
          </a:p>
          <a:p>
            <a:pPr fontAlgn="base"/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en-US" sz="4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Contact the team:</a:t>
            </a:r>
          </a:p>
          <a:p>
            <a:pPr fontAlgn="base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ngs.gpsonbm@noaa.gov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/>
        </p:nvSpPr>
        <p:spPr>
          <a:xfrm>
            <a:off x="1954684" y="2573485"/>
            <a:ext cx="7702800" cy="1217201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6247823"/>
              <a:gd name="connsiteY0" fmla="*/ 636989 h 1475160"/>
              <a:gd name="connsiteX1" fmla="*/ 901700 w 6247823"/>
              <a:gd name="connsiteY1" fmla="*/ 143 h 1475160"/>
              <a:gd name="connsiteX2" fmla="*/ 2743492 w 6247823"/>
              <a:gd name="connsiteY2" fmla="*/ 682908 h 1475160"/>
              <a:gd name="connsiteX3" fmla="*/ 5164282 w 6247823"/>
              <a:gd name="connsiteY3" fmla="*/ 911443 h 1475160"/>
              <a:gd name="connsiteX4" fmla="*/ 6247823 w 6247823"/>
              <a:gd name="connsiteY4" fmla="*/ 1475160 h 147516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7069902"/>
              <a:gd name="connsiteY0" fmla="*/ 636989 h 1343593"/>
              <a:gd name="connsiteX1" fmla="*/ 901700 w 7069902"/>
              <a:gd name="connsiteY1" fmla="*/ 143 h 1343593"/>
              <a:gd name="connsiteX2" fmla="*/ 2743492 w 7069902"/>
              <a:gd name="connsiteY2" fmla="*/ 682908 h 1343593"/>
              <a:gd name="connsiteX3" fmla="*/ 5164282 w 7069902"/>
              <a:gd name="connsiteY3" fmla="*/ 911443 h 1343593"/>
              <a:gd name="connsiteX4" fmla="*/ 6933623 w 7069902"/>
              <a:gd name="connsiteY4" fmla="*/ 1311020 h 1343593"/>
              <a:gd name="connsiteX5" fmla="*/ 6951396 w 7069902"/>
              <a:gd name="connsiteY5" fmla="*/ 1320822 h 1343593"/>
              <a:gd name="connsiteX0" fmla="*/ 0 w 7913842"/>
              <a:gd name="connsiteY0" fmla="*/ 636989 h 1553757"/>
              <a:gd name="connsiteX1" fmla="*/ 901700 w 7913842"/>
              <a:gd name="connsiteY1" fmla="*/ 143 h 1553757"/>
              <a:gd name="connsiteX2" fmla="*/ 2743492 w 7913842"/>
              <a:gd name="connsiteY2" fmla="*/ 682908 h 1553757"/>
              <a:gd name="connsiteX3" fmla="*/ 5164282 w 7913842"/>
              <a:gd name="connsiteY3" fmla="*/ 911443 h 1553757"/>
              <a:gd name="connsiteX4" fmla="*/ 6933623 w 7913842"/>
              <a:gd name="connsiteY4" fmla="*/ 1311020 h 1553757"/>
              <a:gd name="connsiteX5" fmla="*/ 7913842 w 7913842"/>
              <a:gd name="connsiteY5" fmla="*/ 1553757 h 1553757"/>
              <a:gd name="connsiteX0" fmla="*/ 0 w 8995448"/>
              <a:gd name="connsiteY0" fmla="*/ 636989 h 1911479"/>
              <a:gd name="connsiteX1" fmla="*/ 901700 w 8995448"/>
              <a:gd name="connsiteY1" fmla="*/ 143 h 1911479"/>
              <a:gd name="connsiteX2" fmla="*/ 2743492 w 8995448"/>
              <a:gd name="connsiteY2" fmla="*/ 682908 h 1911479"/>
              <a:gd name="connsiteX3" fmla="*/ 5164282 w 8995448"/>
              <a:gd name="connsiteY3" fmla="*/ 911443 h 1911479"/>
              <a:gd name="connsiteX4" fmla="*/ 6933623 w 8995448"/>
              <a:gd name="connsiteY4" fmla="*/ 1311020 h 1911479"/>
              <a:gd name="connsiteX5" fmla="*/ 8995448 w 8995448"/>
              <a:gd name="connsiteY5" fmla="*/ 1911479 h 1911479"/>
              <a:gd name="connsiteX0" fmla="*/ 0 w 9332545"/>
              <a:gd name="connsiteY0" fmla="*/ 636989 h 1911479"/>
              <a:gd name="connsiteX1" fmla="*/ 901700 w 9332545"/>
              <a:gd name="connsiteY1" fmla="*/ 143 h 1911479"/>
              <a:gd name="connsiteX2" fmla="*/ 2743492 w 9332545"/>
              <a:gd name="connsiteY2" fmla="*/ 682908 h 1911479"/>
              <a:gd name="connsiteX3" fmla="*/ 5164282 w 9332545"/>
              <a:gd name="connsiteY3" fmla="*/ 911443 h 1911479"/>
              <a:gd name="connsiteX4" fmla="*/ 6933623 w 9332545"/>
              <a:gd name="connsiteY4" fmla="*/ 1311020 h 1911479"/>
              <a:gd name="connsiteX5" fmla="*/ 9224602 w 9332545"/>
              <a:gd name="connsiteY5" fmla="*/ 1661906 h 1911479"/>
              <a:gd name="connsiteX6" fmla="*/ 8995448 w 9332545"/>
              <a:gd name="connsiteY6" fmla="*/ 1911479 h 1911479"/>
              <a:gd name="connsiteX0" fmla="*/ 0 w 9332545"/>
              <a:gd name="connsiteY0" fmla="*/ 636989 h 1911479"/>
              <a:gd name="connsiteX1" fmla="*/ 901700 w 9332545"/>
              <a:gd name="connsiteY1" fmla="*/ 143 h 1911479"/>
              <a:gd name="connsiteX2" fmla="*/ 2743492 w 9332545"/>
              <a:gd name="connsiteY2" fmla="*/ 682908 h 1911479"/>
              <a:gd name="connsiteX3" fmla="*/ 5164282 w 9332545"/>
              <a:gd name="connsiteY3" fmla="*/ 911443 h 1911479"/>
              <a:gd name="connsiteX4" fmla="*/ 6933623 w 9332545"/>
              <a:gd name="connsiteY4" fmla="*/ 1311020 h 1911479"/>
              <a:gd name="connsiteX5" fmla="*/ 9224602 w 9332545"/>
              <a:gd name="connsiteY5" fmla="*/ 1661906 h 1911479"/>
              <a:gd name="connsiteX6" fmla="*/ 8995448 w 9332545"/>
              <a:gd name="connsiteY6" fmla="*/ 1911479 h 1911479"/>
              <a:gd name="connsiteX0" fmla="*/ 0 w 10086221"/>
              <a:gd name="connsiteY0" fmla="*/ 636989 h 1681272"/>
              <a:gd name="connsiteX1" fmla="*/ 901700 w 10086221"/>
              <a:gd name="connsiteY1" fmla="*/ 143 h 1681272"/>
              <a:gd name="connsiteX2" fmla="*/ 2743492 w 10086221"/>
              <a:gd name="connsiteY2" fmla="*/ 682908 h 1681272"/>
              <a:gd name="connsiteX3" fmla="*/ 5164282 w 10086221"/>
              <a:gd name="connsiteY3" fmla="*/ 911443 h 1681272"/>
              <a:gd name="connsiteX4" fmla="*/ 6933623 w 10086221"/>
              <a:gd name="connsiteY4" fmla="*/ 1311020 h 1681272"/>
              <a:gd name="connsiteX5" fmla="*/ 9224602 w 10086221"/>
              <a:gd name="connsiteY5" fmla="*/ 1661906 h 1681272"/>
              <a:gd name="connsiteX6" fmla="*/ 10086221 w 10086221"/>
              <a:gd name="connsiteY6" fmla="*/ 1445609 h 1681272"/>
              <a:gd name="connsiteX0" fmla="*/ 0 w 10086221"/>
              <a:gd name="connsiteY0" fmla="*/ 636989 h 1736954"/>
              <a:gd name="connsiteX1" fmla="*/ 901700 w 10086221"/>
              <a:gd name="connsiteY1" fmla="*/ 143 h 1736954"/>
              <a:gd name="connsiteX2" fmla="*/ 2743492 w 10086221"/>
              <a:gd name="connsiteY2" fmla="*/ 682908 h 1736954"/>
              <a:gd name="connsiteX3" fmla="*/ 5164282 w 10086221"/>
              <a:gd name="connsiteY3" fmla="*/ 911443 h 1736954"/>
              <a:gd name="connsiteX4" fmla="*/ 6933623 w 10086221"/>
              <a:gd name="connsiteY4" fmla="*/ 1311020 h 1736954"/>
              <a:gd name="connsiteX5" fmla="*/ 9096275 w 10086221"/>
              <a:gd name="connsiteY5" fmla="*/ 1736778 h 1736954"/>
              <a:gd name="connsiteX6" fmla="*/ 10086221 w 10086221"/>
              <a:gd name="connsiteY6" fmla="*/ 1445609 h 1736954"/>
              <a:gd name="connsiteX0" fmla="*/ 0 w 10086221"/>
              <a:gd name="connsiteY0" fmla="*/ 636989 h 1737211"/>
              <a:gd name="connsiteX1" fmla="*/ 901700 w 10086221"/>
              <a:gd name="connsiteY1" fmla="*/ 143 h 1737211"/>
              <a:gd name="connsiteX2" fmla="*/ 2743492 w 10086221"/>
              <a:gd name="connsiteY2" fmla="*/ 682908 h 1737211"/>
              <a:gd name="connsiteX3" fmla="*/ 5164282 w 10086221"/>
              <a:gd name="connsiteY3" fmla="*/ 911443 h 1737211"/>
              <a:gd name="connsiteX4" fmla="*/ 6933623 w 10086221"/>
              <a:gd name="connsiteY4" fmla="*/ 1311020 h 1737211"/>
              <a:gd name="connsiteX5" fmla="*/ 9096275 w 10086221"/>
              <a:gd name="connsiteY5" fmla="*/ 1736778 h 1737211"/>
              <a:gd name="connsiteX6" fmla="*/ 10086221 w 10086221"/>
              <a:gd name="connsiteY6" fmla="*/ 1445609 h 1737211"/>
              <a:gd name="connsiteX0" fmla="*/ 0 w 10086221"/>
              <a:gd name="connsiteY0" fmla="*/ 636989 h 1736954"/>
              <a:gd name="connsiteX1" fmla="*/ 901700 w 10086221"/>
              <a:gd name="connsiteY1" fmla="*/ 143 h 1736954"/>
              <a:gd name="connsiteX2" fmla="*/ 2743492 w 10086221"/>
              <a:gd name="connsiteY2" fmla="*/ 682908 h 1736954"/>
              <a:gd name="connsiteX3" fmla="*/ 5164282 w 10086221"/>
              <a:gd name="connsiteY3" fmla="*/ 911443 h 1736954"/>
              <a:gd name="connsiteX4" fmla="*/ 6933623 w 10086221"/>
              <a:gd name="connsiteY4" fmla="*/ 1311020 h 1736954"/>
              <a:gd name="connsiteX5" fmla="*/ 9096275 w 10086221"/>
              <a:gd name="connsiteY5" fmla="*/ 1736778 h 1736954"/>
              <a:gd name="connsiteX6" fmla="*/ 10086221 w 10086221"/>
              <a:gd name="connsiteY6" fmla="*/ 1445609 h 1736954"/>
              <a:gd name="connsiteX0" fmla="*/ 0 w 10086221"/>
              <a:gd name="connsiteY0" fmla="*/ 636989 h 1475303"/>
              <a:gd name="connsiteX1" fmla="*/ 901700 w 10086221"/>
              <a:gd name="connsiteY1" fmla="*/ 143 h 1475303"/>
              <a:gd name="connsiteX2" fmla="*/ 2743492 w 10086221"/>
              <a:gd name="connsiteY2" fmla="*/ 682908 h 1475303"/>
              <a:gd name="connsiteX3" fmla="*/ 5164282 w 10086221"/>
              <a:gd name="connsiteY3" fmla="*/ 911443 h 1475303"/>
              <a:gd name="connsiteX4" fmla="*/ 6933623 w 10086221"/>
              <a:gd name="connsiteY4" fmla="*/ 1311020 h 1475303"/>
              <a:gd name="connsiteX5" fmla="*/ 8582970 w 10086221"/>
              <a:gd name="connsiteY5" fmla="*/ 1428971 h 1475303"/>
              <a:gd name="connsiteX6" fmla="*/ 10086221 w 10086221"/>
              <a:gd name="connsiteY6" fmla="*/ 1445609 h 1475303"/>
              <a:gd name="connsiteX0" fmla="*/ 0 w 10269544"/>
              <a:gd name="connsiteY0" fmla="*/ 636989 h 1438138"/>
              <a:gd name="connsiteX1" fmla="*/ 901700 w 10269544"/>
              <a:gd name="connsiteY1" fmla="*/ 143 h 1438138"/>
              <a:gd name="connsiteX2" fmla="*/ 2743492 w 10269544"/>
              <a:gd name="connsiteY2" fmla="*/ 682908 h 1438138"/>
              <a:gd name="connsiteX3" fmla="*/ 5164282 w 10269544"/>
              <a:gd name="connsiteY3" fmla="*/ 911443 h 1438138"/>
              <a:gd name="connsiteX4" fmla="*/ 6933623 w 10269544"/>
              <a:gd name="connsiteY4" fmla="*/ 1311020 h 1438138"/>
              <a:gd name="connsiteX5" fmla="*/ 8582970 w 10269544"/>
              <a:gd name="connsiteY5" fmla="*/ 1428971 h 1438138"/>
              <a:gd name="connsiteX6" fmla="*/ 10269544 w 10269544"/>
              <a:gd name="connsiteY6" fmla="*/ 1362418 h 1438138"/>
              <a:gd name="connsiteX0" fmla="*/ 0 w 10269544"/>
              <a:gd name="connsiteY0" fmla="*/ 636989 h 1472839"/>
              <a:gd name="connsiteX1" fmla="*/ 901700 w 10269544"/>
              <a:gd name="connsiteY1" fmla="*/ 143 h 1472839"/>
              <a:gd name="connsiteX2" fmla="*/ 2743492 w 10269544"/>
              <a:gd name="connsiteY2" fmla="*/ 682908 h 1472839"/>
              <a:gd name="connsiteX3" fmla="*/ 5164282 w 10269544"/>
              <a:gd name="connsiteY3" fmla="*/ 911443 h 1472839"/>
              <a:gd name="connsiteX4" fmla="*/ 6933623 w 10269544"/>
              <a:gd name="connsiteY4" fmla="*/ 1311020 h 1472839"/>
              <a:gd name="connsiteX5" fmla="*/ 8546306 w 10269544"/>
              <a:gd name="connsiteY5" fmla="*/ 1470567 h 1472839"/>
              <a:gd name="connsiteX6" fmla="*/ 10269544 w 10269544"/>
              <a:gd name="connsiteY6" fmla="*/ 1362418 h 1472839"/>
              <a:gd name="connsiteX0" fmla="*/ 0 w 10269544"/>
              <a:gd name="connsiteY0" fmla="*/ 636989 h 1472839"/>
              <a:gd name="connsiteX1" fmla="*/ 901700 w 10269544"/>
              <a:gd name="connsiteY1" fmla="*/ 143 h 1472839"/>
              <a:gd name="connsiteX2" fmla="*/ 2743492 w 10269544"/>
              <a:gd name="connsiteY2" fmla="*/ 682908 h 1472839"/>
              <a:gd name="connsiteX3" fmla="*/ 5164282 w 10269544"/>
              <a:gd name="connsiteY3" fmla="*/ 911443 h 1472839"/>
              <a:gd name="connsiteX4" fmla="*/ 6933623 w 10269544"/>
              <a:gd name="connsiteY4" fmla="*/ 1311020 h 1472839"/>
              <a:gd name="connsiteX5" fmla="*/ 8546306 w 10269544"/>
              <a:gd name="connsiteY5" fmla="*/ 1470567 h 1472839"/>
              <a:gd name="connsiteX6" fmla="*/ 10269544 w 10269544"/>
              <a:gd name="connsiteY6" fmla="*/ 1362418 h 14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9544" h="1472839">
                <a:moveTo>
                  <a:pt x="0" y="636989"/>
                </a:moveTo>
                <a:cubicBezTo>
                  <a:pt x="194733" y="291173"/>
                  <a:pt x="444451" y="-7510"/>
                  <a:pt x="901700" y="143"/>
                </a:cubicBezTo>
                <a:cubicBezTo>
                  <a:pt x="1358949" y="7796"/>
                  <a:pt x="2033062" y="531025"/>
                  <a:pt x="2743492" y="682908"/>
                </a:cubicBezTo>
                <a:cubicBezTo>
                  <a:pt x="3453922" y="834791"/>
                  <a:pt x="4465927" y="806758"/>
                  <a:pt x="5164282" y="911443"/>
                </a:cubicBezTo>
                <a:cubicBezTo>
                  <a:pt x="5862637" y="1016128"/>
                  <a:pt x="6310372" y="1148507"/>
                  <a:pt x="6933623" y="1311020"/>
                </a:cubicBezTo>
                <a:cubicBezTo>
                  <a:pt x="7556874" y="1473533"/>
                  <a:pt x="8129339" y="1478639"/>
                  <a:pt x="8546306" y="1470567"/>
                </a:cubicBezTo>
                <a:cubicBezTo>
                  <a:pt x="9838736" y="1406788"/>
                  <a:pt x="9939562" y="1459474"/>
                  <a:pt x="10269544" y="1362418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c 2"/>
          <p:cNvSpPr/>
          <p:nvPr/>
        </p:nvSpPr>
        <p:spPr>
          <a:xfrm rot="5159277">
            <a:off x="2211568" y="978697"/>
            <a:ext cx="689372" cy="2249090"/>
          </a:xfrm>
          <a:prstGeom prst="arc">
            <a:avLst>
              <a:gd name="adj1" fmla="val 174406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c 3"/>
          <p:cNvSpPr/>
          <p:nvPr/>
        </p:nvSpPr>
        <p:spPr>
          <a:xfrm rot="5159277">
            <a:off x="2211568" y="902497"/>
            <a:ext cx="689372" cy="2249090"/>
          </a:xfrm>
          <a:prstGeom prst="arc">
            <a:avLst>
              <a:gd name="adj1" fmla="val 174406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87754" y="1679236"/>
            <a:ext cx="8611247" cy="2325489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85759"/>
              <a:gd name="connsiteY0" fmla="*/ 0 h 2517339"/>
              <a:gd name="connsiteX1" fmla="*/ 42549 w 7485759"/>
              <a:gd name="connsiteY1" fmla="*/ 664092 h 2517339"/>
              <a:gd name="connsiteX2" fmla="*/ 2023749 w 7485759"/>
              <a:gd name="connsiteY2" fmla="*/ 968892 h 2517339"/>
              <a:gd name="connsiteX3" fmla="*/ 3925865 w 7485759"/>
              <a:gd name="connsiteY3" fmla="*/ 1729407 h 2517339"/>
              <a:gd name="connsiteX4" fmla="*/ 6375231 w 7485759"/>
              <a:gd name="connsiteY4" fmla="*/ 1960821 h 2517339"/>
              <a:gd name="connsiteX5" fmla="*/ 7485759 w 7485759"/>
              <a:gd name="connsiteY5" fmla="*/ 2517339 h 2517339"/>
              <a:gd name="connsiteX0" fmla="*/ 569599 w 8099349"/>
              <a:gd name="connsiteY0" fmla="*/ 0 h 2314831"/>
              <a:gd name="connsiteX1" fmla="*/ 42549 w 8099349"/>
              <a:gd name="connsiteY1" fmla="*/ 664092 h 2314831"/>
              <a:gd name="connsiteX2" fmla="*/ 2023749 w 8099349"/>
              <a:gd name="connsiteY2" fmla="*/ 968892 h 2314831"/>
              <a:gd name="connsiteX3" fmla="*/ 3925865 w 8099349"/>
              <a:gd name="connsiteY3" fmla="*/ 1729407 h 2314831"/>
              <a:gd name="connsiteX4" fmla="*/ 6375231 w 8099349"/>
              <a:gd name="connsiteY4" fmla="*/ 1960821 h 2314831"/>
              <a:gd name="connsiteX5" fmla="*/ 8099349 w 8099349"/>
              <a:gd name="connsiteY5" fmla="*/ 2314831 h 2314831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45329"/>
              <a:gd name="connsiteY0" fmla="*/ 0 h 2352173"/>
              <a:gd name="connsiteX1" fmla="*/ 42549 w 8145329"/>
              <a:gd name="connsiteY1" fmla="*/ 664092 h 2352173"/>
              <a:gd name="connsiteX2" fmla="*/ 2023749 w 8145329"/>
              <a:gd name="connsiteY2" fmla="*/ 968892 h 2352173"/>
              <a:gd name="connsiteX3" fmla="*/ 3925865 w 8145329"/>
              <a:gd name="connsiteY3" fmla="*/ 1729407 h 2352173"/>
              <a:gd name="connsiteX4" fmla="*/ 6375231 w 8145329"/>
              <a:gd name="connsiteY4" fmla="*/ 1960821 h 2352173"/>
              <a:gd name="connsiteX5" fmla="*/ 8145329 w 8145329"/>
              <a:gd name="connsiteY5" fmla="*/ 2352173 h 2352173"/>
              <a:gd name="connsiteX0" fmla="*/ 569599 w 8151671"/>
              <a:gd name="connsiteY0" fmla="*/ 0 h 2334938"/>
              <a:gd name="connsiteX1" fmla="*/ 42549 w 8151671"/>
              <a:gd name="connsiteY1" fmla="*/ 664092 h 2334938"/>
              <a:gd name="connsiteX2" fmla="*/ 2023749 w 8151671"/>
              <a:gd name="connsiteY2" fmla="*/ 968892 h 2334938"/>
              <a:gd name="connsiteX3" fmla="*/ 3925865 w 8151671"/>
              <a:gd name="connsiteY3" fmla="*/ 1729407 h 2334938"/>
              <a:gd name="connsiteX4" fmla="*/ 6375231 w 8151671"/>
              <a:gd name="connsiteY4" fmla="*/ 1960821 h 2334938"/>
              <a:gd name="connsiteX5" fmla="*/ 8151671 w 8151671"/>
              <a:gd name="connsiteY5" fmla="*/ 2334938 h 2334938"/>
              <a:gd name="connsiteX0" fmla="*/ 651630 w 8233702"/>
              <a:gd name="connsiteY0" fmla="*/ 0 h 2334938"/>
              <a:gd name="connsiteX1" fmla="*/ 38963 w 8233702"/>
              <a:gd name="connsiteY1" fmla="*/ 827822 h 2334938"/>
              <a:gd name="connsiteX2" fmla="*/ 2105780 w 8233702"/>
              <a:gd name="connsiteY2" fmla="*/ 968892 h 2334938"/>
              <a:gd name="connsiteX3" fmla="*/ 4007896 w 8233702"/>
              <a:gd name="connsiteY3" fmla="*/ 1729407 h 2334938"/>
              <a:gd name="connsiteX4" fmla="*/ 6457262 w 8233702"/>
              <a:gd name="connsiteY4" fmla="*/ 1960821 h 2334938"/>
              <a:gd name="connsiteX5" fmla="*/ 8233702 w 8233702"/>
              <a:gd name="connsiteY5" fmla="*/ 2334938 h 2334938"/>
              <a:gd name="connsiteX0" fmla="*/ 655616 w 8237688"/>
              <a:gd name="connsiteY0" fmla="*/ 0 h 2334938"/>
              <a:gd name="connsiteX1" fmla="*/ 42949 w 8237688"/>
              <a:gd name="connsiteY1" fmla="*/ 827822 h 2334938"/>
              <a:gd name="connsiteX2" fmla="*/ 2119279 w 8237688"/>
              <a:gd name="connsiteY2" fmla="*/ 1003361 h 2334938"/>
              <a:gd name="connsiteX3" fmla="*/ 4011882 w 8237688"/>
              <a:gd name="connsiteY3" fmla="*/ 1729407 h 2334938"/>
              <a:gd name="connsiteX4" fmla="*/ 6461248 w 8237688"/>
              <a:gd name="connsiteY4" fmla="*/ 1960821 h 2334938"/>
              <a:gd name="connsiteX5" fmla="*/ 8237688 w 8237688"/>
              <a:gd name="connsiteY5" fmla="*/ 2334938 h 2334938"/>
              <a:gd name="connsiteX0" fmla="*/ 655616 w 8237688"/>
              <a:gd name="connsiteY0" fmla="*/ 0 h 2334938"/>
              <a:gd name="connsiteX1" fmla="*/ 42949 w 8237688"/>
              <a:gd name="connsiteY1" fmla="*/ 827822 h 2334938"/>
              <a:gd name="connsiteX2" fmla="*/ 2119279 w 8237688"/>
              <a:gd name="connsiteY2" fmla="*/ 1046448 h 2334938"/>
              <a:gd name="connsiteX3" fmla="*/ 4011882 w 8237688"/>
              <a:gd name="connsiteY3" fmla="*/ 1729407 h 2334938"/>
              <a:gd name="connsiteX4" fmla="*/ 6461248 w 8237688"/>
              <a:gd name="connsiteY4" fmla="*/ 1960821 h 2334938"/>
              <a:gd name="connsiteX5" fmla="*/ 8237688 w 8237688"/>
              <a:gd name="connsiteY5" fmla="*/ 2334938 h 2334938"/>
              <a:gd name="connsiteX0" fmla="*/ 658787 w 8240859"/>
              <a:gd name="connsiteY0" fmla="*/ 0 h 2334938"/>
              <a:gd name="connsiteX1" fmla="*/ 46120 w 8240859"/>
              <a:gd name="connsiteY1" fmla="*/ 827822 h 2334938"/>
              <a:gd name="connsiteX2" fmla="*/ 2189041 w 8240859"/>
              <a:gd name="connsiteY2" fmla="*/ 1011979 h 2334938"/>
              <a:gd name="connsiteX3" fmla="*/ 4015053 w 8240859"/>
              <a:gd name="connsiteY3" fmla="*/ 1729407 h 2334938"/>
              <a:gd name="connsiteX4" fmla="*/ 6464419 w 8240859"/>
              <a:gd name="connsiteY4" fmla="*/ 1960821 h 2334938"/>
              <a:gd name="connsiteX5" fmla="*/ 8240859 w 8240859"/>
              <a:gd name="connsiteY5" fmla="*/ 2334938 h 2334938"/>
              <a:gd name="connsiteX0" fmla="*/ 653318 w 8235390"/>
              <a:gd name="connsiteY0" fmla="*/ 0 h 2334938"/>
              <a:gd name="connsiteX1" fmla="*/ 40651 w 8235390"/>
              <a:gd name="connsiteY1" fmla="*/ 827822 h 2334938"/>
              <a:gd name="connsiteX2" fmla="*/ 2067849 w 8235390"/>
              <a:gd name="connsiteY2" fmla="*/ 1144382 h 2334938"/>
              <a:gd name="connsiteX3" fmla="*/ 4009584 w 8235390"/>
              <a:gd name="connsiteY3" fmla="*/ 1729407 h 2334938"/>
              <a:gd name="connsiteX4" fmla="*/ 6458950 w 8235390"/>
              <a:gd name="connsiteY4" fmla="*/ 1960821 h 2334938"/>
              <a:gd name="connsiteX5" fmla="*/ 8235390 w 8235390"/>
              <a:gd name="connsiteY5" fmla="*/ 2334938 h 2334938"/>
              <a:gd name="connsiteX0" fmla="*/ 653318 w 8235390"/>
              <a:gd name="connsiteY0" fmla="*/ 0 h 2334938"/>
              <a:gd name="connsiteX1" fmla="*/ 40651 w 8235390"/>
              <a:gd name="connsiteY1" fmla="*/ 827822 h 2334938"/>
              <a:gd name="connsiteX2" fmla="*/ 2067849 w 8235390"/>
              <a:gd name="connsiteY2" fmla="*/ 1144382 h 2334938"/>
              <a:gd name="connsiteX3" fmla="*/ 4009584 w 8235390"/>
              <a:gd name="connsiteY3" fmla="*/ 1729407 h 2334938"/>
              <a:gd name="connsiteX4" fmla="*/ 6458950 w 8235390"/>
              <a:gd name="connsiteY4" fmla="*/ 1960821 h 2334938"/>
              <a:gd name="connsiteX5" fmla="*/ 8235390 w 8235390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08640 w 8234446"/>
              <a:gd name="connsiteY3" fmla="*/ 1729407 h 2334938"/>
              <a:gd name="connsiteX4" fmla="*/ 6458006 w 8234446"/>
              <a:gd name="connsiteY4" fmla="*/ 1960821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458006 w 8234446"/>
              <a:gd name="connsiteY4" fmla="*/ 1960821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458006 w 8234446"/>
              <a:gd name="connsiteY4" fmla="*/ 1960821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22255 w 8234446"/>
              <a:gd name="connsiteY3" fmla="*/ 1707340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15447 w 8234446"/>
              <a:gd name="connsiteY3" fmla="*/ 1696307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15447 w 8234446"/>
              <a:gd name="connsiteY3" fmla="*/ 1696307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15447 w 8234446"/>
              <a:gd name="connsiteY3" fmla="*/ 1696307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15447 w 8234446"/>
              <a:gd name="connsiteY3" fmla="*/ 1696307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52374 w 8234446"/>
              <a:gd name="connsiteY0" fmla="*/ 0 h 2334938"/>
              <a:gd name="connsiteX1" fmla="*/ 39707 w 8234446"/>
              <a:gd name="connsiteY1" fmla="*/ 827822 h 2334938"/>
              <a:gd name="connsiteX2" fmla="*/ 2046483 w 8234446"/>
              <a:gd name="connsiteY2" fmla="*/ 1205066 h 2334938"/>
              <a:gd name="connsiteX3" fmla="*/ 4015447 w 8234446"/>
              <a:gd name="connsiteY3" fmla="*/ 1696307 h 2334938"/>
              <a:gd name="connsiteX4" fmla="*/ 6253788 w 8234446"/>
              <a:gd name="connsiteY4" fmla="*/ 2021506 h 2334938"/>
              <a:gd name="connsiteX5" fmla="*/ 8234446 w 8234446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27516 w 8246515"/>
              <a:gd name="connsiteY3" fmla="*/ 1696307 h 2334938"/>
              <a:gd name="connsiteX4" fmla="*/ 6265857 w 8246515"/>
              <a:gd name="connsiteY4" fmla="*/ 2021506 h 2334938"/>
              <a:gd name="connsiteX5" fmla="*/ 8246515 w 8246515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27516 w 8246515"/>
              <a:gd name="connsiteY3" fmla="*/ 1696307 h 2334938"/>
              <a:gd name="connsiteX4" fmla="*/ 6265857 w 8246515"/>
              <a:gd name="connsiteY4" fmla="*/ 2021506 h 2334938"/>
              <a:gd name="connsiteX5" fmla="*/ 8246515 w 8246515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27516 w 8246515"/>
              <a:gd name="connsiteY3" fmla="*/ 1696307 h 2334938"/>
              <a:gd name="connsiteX4" fmla="*/ 6265857 w 8246515"/>
              <a:gd name="connsiteY4" fmla="*/ 2021506 h 2334938"/>
              <a:gd name="connsiteX5" fmla="*/ 8246515 w 8246515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27516 w 8246515"/>
              <a:gd name="connsiteY3" fmla="*/ 1696307 h 2334938"/>
              <a:gd name="connsiteX4" fmla="*/ 6265857 w 8246515"/>
              <a:gd name="connsiteY4" fmla="*/ 2021506 h 2334938"/>
              <a:gd name="connsiteX5" fmla="*/ 8246515 w 8246515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27516 w 8246515"/>
              <a:gd name="connsiteY3" fmla="*/ 1696307 h 2334938"/>
              <a:gd name="connsiteX4" fmla="*/ 6238629 w 8246515"/>
              <a:gd name="connsiteY4" fmla="*/ 1988405 h 2334938"/>
              <a:gd name="connsiteX5" fmla="*/ 8246515 w 8246515"/>
              <a:gd name="connsiteY5" fmla="*/ 2334938 h 2334938"/>
              <a:gd name="connsiteX0" fmla="*/ 664443 w 8246515"/>
              <a:gd name="connsiteY0" fmla="*/ 0 h 2334938"/>
              <a:gd name="connsiteX1" fmla="*/ 51776 w 8246515"/>
              <a:gd name="connsiteY1" fmla="*/ 827822 h 2334938"/>
              <a:gd name="connsiteX2" fmla="*/ 2310421 w 8246515"/>
              <a:gd name="connsiteY2" fmla="*/ 1271268 h 2334938"/>
              <a:gd name="connsiteX3" fmla="*/ 4041131 w 8246515"/>
              <a:gd name="connsiteY3" fmla="*/ 1641139 h 2334938"/>
              <a:gd name="connsiteX4" fmla="*/ 6238629 w 8246515"/>
              <a:gd name="connsiteY4" fmla="*/ 1988405 h 2334938"/>
              <a:gd name="connsiteX5" fmla="*/ 8246515 w 8246515"/>
              <a:gd name="connsiteY5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4010150 w 8215534"/>
              <a:gd name="connsiteY3" fmla="*/ 1641139 h 2334938"/>
              <a:gd name="connsiteX4" fmla="*/ 6207648 w 8215534"/>
              <a:gd name="connsiteY4" fmla="*/ 1988405 h 2334938"/>
              <a:gd name="connsiteX5" fmla="*/ 8215534 w 8215534"/>
              <a:gd name="connsiteY5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74418 w 8215534"/>
              <a:gd name="connsiteY3" fmla="*/ 1300602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633462 w 8215534"/>
              <a:gd name="connsiteY0" fmla="*/ 0 h 2334938"/>
              <a:gd name="connsiteX1" fmla="*/ 20795 w 8215534"/>
              <a:gd name="connsiteY1" fmla="*/ 827822 h 2334938"/>
              <a:gd name="connsiteX2" fmla="*/ 1578291 w 8215534"/>
              <a:gd name="connsiteY2" fmla="*/ 1045080 h 2334938"/>
              <a:gd name="connsiteX3" fmla="*/ 2647189 w 8215534"/>
              <a:gd name="connsiteY3" fmla="*/ 1427488 h 2334938"/>
              <a:gd name="connsiteX4" fmla="*/ 4010150 w 8215534"/>
              <a:gd name="connsiteY4" fmla="*/ 1641139 h 2334938"/>
              <a:gd name="connsiteX5" fmla="*/ 6207648 w 8215534"/>
              <a:gd name="connsiteY5" fmla="*/ 1988405 h 2334938"/>
              <a:gd name="connsiteX6" fmla="*/ 8215534 w 8215534"/>
              <a:gd name="connsiteY6" fmla="*/ 2334938 h 2334938"/>
              <a:gd name="connsiteX0" fmla="*/ 487884 w 8069956"/>
              <a:gd name="connsiteY0" fmla="*/ 0 h 2334938"/>
              <a:gd name="connsiteX1" fmla="*/ 24976 w 8069956"/>
              <a:gd name="connsiteY1" fmla="*/ 794721 h 2334938"/>
              <a:gd name="connsiteX2" fmla="*/ 1432713 w 8069956"/>
              <a:gd name="connsiteY2" fmla="*/ 1045080 h 2334938"/>
              <a:gd name="connsiteX3" fmla="*/ 2501611 w 8069956"/>
              <a:gd name="connsiteY3" fmla="*/ 1427488 h 2334938"/>
              <a:gd name="connsiteX4" fmla="*/ 3864572 w 8069956"/>
              <a:gd name="connsiteY4" fmla="*/ 1641139 h 2334938"/>
              <a:gd name="connsiteX5" fmla="*/ 6062070 w 8069956"/>
              <a:gd name="connsiteY5" fmla="*/ 1988405 h 2334938"/>
              <a:gd name="connsiteX6" fmla="*/ 8069956 w 8069956"/>
              <a:gd name="connsiteY6" fmla="*/ 2334938 h 2334938"/>
              <a:gd name="connsiteX0" fmla="*/ 492442 w 8074514"/>
              <a:gd name="connsiteY0" fmla="*/ 0 h 2334938"/>
              <a:gd name="connsiteX1" fmla="*/ 29534 w 8074514"/>
              <a:gd name="connsiteY1" fmla="*/ 794721 h 2334938"/>
              <a:gd name="connsiteX2" fmla="*/ 1539379 w 8074514"/>
              <a:gd name="connsiteY2" fmla="*/ 1045080 h 2334938"/>
              <a:gd name="connsiteX3" fmla="*/ 2506169 w 8074514"/>
              <a:gd name="connsiteY3" fmla="*/ 1427488 h 2334938"/>
              <a:gd name="connsiteX4" fmla="*/ 3869130 w 8074514"/>
              <a:gd name="connsiteY4" fmla="*/ 1641139 h 2334938"/>
              <a:gd name="connsiteX5" fmla="*/ 6066628 w 8074514"/>
              <a:gd name="connsiteY5" fmla="*/ 1988405 h 2334938"/>
              <a:gd name="connsiteX6" fmla="*/ 8074514 w 8074514"/>
              <a:gd name="connsiteY6" fmla="*/ 2334938 h 2334938"/>
              <a:gd name="connsiteX0" fmla="*/ 492443 w 8074515"/>
              <a:gd name="connsiteY0" fmla="*/ 0 h 2334938"/>
              <a:gd name="connsiteX1" fmla="*/ 29535 w 8074515"/>
              <a:gd name="connsiteY1" fmla="*/ 794721 h 2334938"/>
              <a:gd name="connsiteX2" fmla="*/ 1539380 w 8074515"/>
              <a:gd name="connsiteY2" fmla="*/ 1067148 h 2334938"/>
              <a:gd name="connsiteX3" fmla="*/ 2506170 w 8074515"/>
              <a:gd name="connsiteY3" fmla="*/ 1427488 h 2334938"/>
              <a:gd name="connsiteX4" fmla="*/ 3869131 w 8074515"/>
              <a:gd name="connsiteY4" fmla="*/ 1641139 h 2334938"/>
              <a:gd name="connsiteX5" fmla="*/ 6066629 w 8074515"/>
              <a:gd name="connsiteY5" fmla="*/ 1988405 h 2334938"/>
              <a:gd name="connsiteX6" fmla="*/ 8074515 w 8074515"/>
              <a:gd name="connsiteY6" fmla="*/ 2334938 h 2334938"/>
              <a:gd name="connsiteX0" fmla="*/ 369035 w 7951107"/>
              <a:gd name="connsiteY0" fmla="*/ 0 h 2334938"/>
              <a:gd name="connsiteX1" fmla="*/ 35465 w 7951107"/>
              <a:gd name="connsiteY1" fmla="*/ 827822 h 2334938"/>
              <a:gd name="connsiteX2" fmla="*/ 1415972 w 7951107"/>
              <a:gd name="connsiteY2" fmla="*/ 1067148 h 2334938"/>
              <a:gd name="connsiteX3" fmla="*/ 2382762 w 7951107"/>
              <a:gd name="connsiteY3" fmla="*/ 1427488 h 2334938"/>
              <a:gd name="connsiteX4" fmla="*/ 3745723 w 7951107"/>
              <a:gd name="connsiteY4" fmla="*/ 1641139 h 2334938"/>
              <a:gd name="connsiteX5" fmla="*/ 5943221 w 7951107"/>
              <a:gd name="connsiteY5" fmla="*/ 1988405 h 2334938"/>
              <a:gd name="connsiteX6" fmla="*/ 7951107 w 7951107"/>
              <a:gd name="connsiteY6" fmla="*/ 2334938 h 2334938"/>
              <a:gd name="connsiteX0" fmla="*/ 369035 w 7951107"/>
              <a:gd name="connsiteY0" fmla="*/ 0 h 2334938"/>
              <a:gd name="connsiteX1" fmla="*/ 35465 w 7951107"/>
              <a:gd name="connsiteY1" fmla="*/ 827822 h 2334938"/>
              <a:gd name="connsiteX2" fmla="*/ 1415972 w 7951107"/>
              <a:gd name="connsiteY2" fmla="*/ 1067148 h 2334938"/>
              <a:gd name="connsiteX3" fmla="*/ 2382762 w 7951107"/>
              <a:gd name="connsiteY3" fmla="*/ 1427488 h 2334938"/>
              <a:gd name="connsiteX4" fmla="*/ 3752530 w 7951107"/>
              <a:gd name="connsiteY4" fmla="*/ 1663206 h 2334938"/>
              <a:gd name="connsiteX5" fmla="*/ 5943221 w 7951107"/>
              <a:gd name="connsiteY5" fmla="*/ 1988405 h 2334938"/>
              <a:gd name="connsiteX6" fmla="*/ 7951107 w 7951107"/>
              <a:gd name="connsiteY6" fmla="*/ 2334938 h 2334938"/>
              <a:gd name="connsiteX0" fmla="*/ 369035 w 7951107"/>
              <a:gd name="connsiteY0" fmla="*/ 0 h 2334938"/>
              <a:gd name="connsiteX1" fmla="*/ 35465 w 7951107"/>
              <a:gd name="connsiteY1" fmla="*/ 827822 h 2334938"/>
              <a:gd name="connsiteX2" fmla="*/ 1415972 w 7951107"/>
              <a:gd name="connsiteY2" fmla="*/ 1067148 h 2334938"/>
              <a:gd name="connsiteX3" fmla="*/ 2382762 w 7951107"/>
              <a:gd name="connsiteY3" fmla="*/ 1427488 h 2334938"/>
              <a:gd name="connsiteX4" fmla="*/ 3752530 w 7951107"/>
              <a:gd name="connsiteY4" fmla="*/ 1663206 h 2334938"/>
              <a:gd name="connsiteX5" fmla="*/ 5943221 w 7951107"/>
              <a:gd name="connsiteY5" fmla="*/ 1988405 h 2334938"/>
              <a:gd name="connsiteX6" fmla="*/ 7951107 w 7951107"/>
              <a:gd name="connsiteY6" fmla="*/ 2334938 h 2334938"/>
              <a:gd name="connsiteX0" fmla="*/ 369035 w 7951107"/>
              <a:gd name="connsiteY0" fmla="*/ 0 h 2334938"/>
              <a:gd name="connsiteX1" fmla="*/ 35465 w 7951107"/>
              <a:gd name="connsiteY1" fmla="*/ 827822 h 2334938"/>
              <a:gd name="connsiteX2" fmla="*/ 1415972 w 7951107"/>
              <a:gd name="connsiteY2" fmla="*/ 1067148 h 2334938"/>
              <a:gd name="connsiteX3" fmla="*/ 2382762 w 7951107"/>
              <a:gd name="connsiteY3" fmla="*/ 1427488 h 2334938"/>
              <a:gd name="connsiteX4" fmla="*/ 3752530 w 7951107"/>
              <a:gd name="connsiteY4" fmla="*/ 1663206 h 2334938"/>
              <a:gd name="connsiteX5" fmla="*/ 5977257 w 7951107"/>
              <a:gd name="connsiteY5" fmla="*/ 1971855 h 2334938"/>
              <a:gd name="connsiteX6" fmla="*/ 7951107 w 7951107"/>
              <a:gd name="connsiteY6" fmla="*/ 2334938 h 2334938"/>
              <a:gd name="connsiteX0" fmla="*/ 222565 w 7974819"/>
              <a:gd name="connsiteY0" fmla="*/ 0 h 1904630"/>
              <a:gd name="connsiteX1" fmla="*/ 59177 w 7974819"/>
              <a:gd name="connsiteY1" fmla="*/ 397514 h 1904630"/>
              <a:gd name="connsiteX2" fmla="*/ 1439684 w 7974819"/>
              <a:gd name="connsiteY2" fmla="*/ 636840 h 1904630"/>
              <a:gd name="connsiteX3" fmla="*/ 2406474 w 7974819"/>
              <a:gd name="connsiteY3" fmla="*/ 997180 h 1904630"/>
              <a:gd name="connsiteX4" fmla="*/ 3776242 w 7974819"/>
              <a:gd name="connsiteY4" fmla="*/ 1232898 h 1904630"/>
              <a:gd name="connsiteX5" fmla="*/ 6000969 w 7974819"/>
              <a:gd name="connsiteY5" fmla="*/ 1541547 h 1904630"/>
              <a:gd name="connsiteX6" fmla="*/ 7974819 w 7974819"/>
              <a:gd name="connsiteY6" fmla="*/ 1904630 h 1904630"/>
              <a:gd name="connsiteX0" fmla="*/ 236131 w 7988385"/>
              <a:gd name="connsiteY0" fmla="*/ 0 h 1904630"/>
              <a:gd name="connsiteX1" fmla="*/ 72743 w 7988385"/>
              <a:gd name="connsiteY1" fmla="*/ 397514 h 1904630"/>
              <a:gd name="connsiteX2" fmla="*/ 1453250 w 7988385"/>
              <a:gd name="connsiteY2" fmla="*/ 636840 h 1904630"/>
              <a:gd name="connsiteX3" fmla="*/ 2420040 w 7988385"/>
              <a:gd name="connsiteY3" fmla="*/ 997180 h 1904630"/>
              <a:gd name="connsiteX4" fmla="*/ 3789808 w 7988385"/>
              <a:gd name="connsiteY4" fmla="*/ 1232898 h 1904630"/>
              <a:gd name="connsiteX5" fmla="*/ 6014535 w 7988385"/>
              <a:gd name="connsiteY5" fmla="*/ 1541547 h 1904630"/>
              <a:gd name="connsiteX6" fmla="*/ 7988385 w 7988385"/>
              <a:gd name="connsiteY6" fmla="*/ 1904630 h 1904630"/>
              <a:gd name="connsiteX0" fmla="*/ 278864 w 7976659"/>
              <a:gd name="connsiteY0" fmla="*/ 0 h 1888080"/>
              <a:gd name="connsiteX1" fmla="*/ 61017 w 7976659"/>
              <a:gd name="connsiteY1" fmla="*/ 380964 h 1888080"/>
              <a:gd name="connsiteX2" fmla="*/ 1441524 w 7976659"/>
              <a:gd name="connsiteY2" fmla="*/ 620290 h 1888080"/>
              <a:gd name="connsiteX3" fmla="*/ 2408314 w 7976659"/>
              <a:gd name="connsiteY3" fmla="*/ 980630 h 1888080"/>
              <a:gd name="connsiteX4" fmla="*/ 3778082 w 7976659"/>
              <a:gd name="connsiteY4" fmla="*/ 1216348 h 1888080"/>
              <a:gd name="connsiteX5" fmla="*/ 6002809 w 7976659"/>
              <a:gd name="connsiteY5" fmla="*/ 1524997 h 1888080"/>
              <a:gd name="connsiteX6" fmla="*/ 7976659 w 7976659"/>
              <a:gd name="connsiteY6" fmla="*/ 1888080 h 1888080"/>
              <a:gd name="connsiteX0" fmla="*/ 278864 w 7976659"/>
              <a:gd name="connsiteY0" fmla="*/ 0 h 1888080"/>
              <a:gd name="connsiteX1" fmla="*/ 61017 w 7976659"/>
              <a:gd name="connsiteY1" fmla="*/ 380964 h 1888080"/>
              <a:gd name="connsiteX2" fmla="*/ 1441524 w 7976659"/>
              <a:gd name="connsiteY2" fmla="*/ 620290 h 1888080"/>
              <a:gd name="connsiteX3" fmla="*/ 2408314 w 7976659"/>
              <a:gd name="connsiteY3" fmla="*/ 980630 h 1888080"/>
              <a:gd name="connsiteX4" fmla="*/ 3778082 w 7976659"/>
              <a:gd name="connsiteY4" fmla="*/ 1216348 h 1888080"/>
              <a:gd name="connsiteX5" fmla="*/ 6002809 w 7976659"/>
              <a:gd name="connsiteY5" fmla="*/ 1524997 h 1888080"/>
              <a:gd name="connsiteX6" fmla="*/ 7976659 w 7976659"/>
              <a:gd name="connsiteY6" fmla="*/ 1888080 h 1888080"/>
              <a:gd name="connsiteX0" fmla="*/ 278864 w 7976659"/>
              <a:gd name="connsiteY0" fmla="*/ 0 h 1888080"/>
              <a:gd name="connsiteX1" fmla="*/ 61017 w 7976659"/>
              <a:gd name="connsiteY1" fmla="*/ 380964 h 1888080"/>
              <a:gd name="connsiteX2" fmla="*/ 1441524 w 7976659"/>
              <a:gd name="connsiteY2" fmla="*/ 620290 h 1888080"/>
              <a:gd name="connsiteX3" fmla="*/ 2408314 w 7976659"/>
              <a:gd name="connsiteY3" fmla="*/ 980630 h 1888080"/>
              <a:gd name="connsiteX4" fmla="*/ 3778082 w 7976659"/>
              <a:gd name="connsiteY4" fmla="*/ 1216348 h 1888080"/>
              <a:gd name="connsiteX5" fmla="*/ 6002809 w 7976659"/>
              <a:gd name="connsiteY5" fmla="*/ 1524997 h 1888080"/>
              <a:gd name="connsiteX6" fmla="*/ 7976659 w 7976659"/>
              <a:gd name="connsiteY6" fmla="*/ 1888080 h 1888080"/>
              <a:gd name="connsiteX0" fmla="*/ 278864 w 7976659"/>
              <a:gd name="connsiteY0" fmla="*/ 0 h 1888080"/>
              <a:gd name="connsiteX1" fmla="*/ 61017 w 7976659"/>
              <a:gd name="connsiteY1" fmla="*/ 380964 h 1888080"/>
              <a:gd name="connsiteX2" fmla="*/ 1441524 w 7976659"/>
              <a:gd name="connsiteY2" fmla="*/ 620290 h 1888080"/>
              <a:gd name="connsiteX3" fmla="*/ 2408314 w 7976659"/>
              <a:gd name="connsiteY3" fmla="*/ 980630 h 1888080"/>
              <a:gd name="connsiteX4" fmla="*/ 3778082 w 7976659"/>
              <a:gd name="connsiteY4" fmla="*/ 1216348 h 1888080"/>
              <a:gd name="connsiteX5" fmla="*/ 6002809 w 7976659"/>
              <a:gd name="connsiteY5" fmla="*/ 1524997 h 1888080"/>
              <a:gd name="connsiteX6" fmla="*/ 7976659 w 7976659"/>
              <a:gd name="connsiteY6" fmla="*/ 1888080 h 1888080"/>
              <a:gd name="connsiteX0" fmla="*/ 278864 w 8158423"/>
              <a:gd name="connsiteY0" fmla="*/ 0 h 1888080"/>
              <a:gd name="connsiteX1" fmla="*/ 61017 w 8158423"/>
              <a:gd name="connsiteY1" fmla="*/ 380964 h 1888080"/>
              <a:gd name="connsiteX2" fmla="*/ 1441524 w 8158423"/>
              <a:gd name="connsiteY2" fmla="*/ 620290 h 1888080"/>
              <a:gd name="connsiteX3" fmla="*/ 2408314 w 8158423"/>
              <a:gd name="connsiteY3" fmla="*/ 980630 h 1888080"/>
              <a:gd name="connsiteX4" fmla="*/ 3778082 w 8158423"/>
              <a:gd name="connsiteY4" fmla="*/ 1216348 h 1888080"/>
              <a:gd name="connsiteX5" fmla="*/ 6002809 w 8158423"/>
              <a:gd name="connsiteY5" fmla="*/ 1524997 h 1888080"/>
              <a:gd name="connsiteX6" fmla="*/ 7976659 w 8158423"/>
              <a:gd name="connsiteY6" fmla="*/ 1888080 h 1888080"/>
              <a:gd name="connsiteX0" fmla="*/ 278864 w 8183499"/>
              <a:gd name="connsiteY0" fmla="*/ 0 h 1893597"/>
              <a:gd name="connsiteX1" fmla="*/ 61017 w 8183499"/>
              <a:gd name="connsiteY1" fmla="*/ 380964 h 1893597"/>
              <a:gd name="connsiteX2" fmla="*/ 1441524 w 8183499"/>
              <a:gd name="connsiteY2" fmla="*/ 620290 h 1893597"/>
              <a:gd name="connsiteX3" fmla="*/ 2408314 w 8183499"/>
              <a:gd name="connsiteY3" fmla="*/ 980630 h 1893597"/>
              <a:gd name="connsiteX4" fmla="*/ 3778082 w 8183499"/>
              <a:gd name="connsiteY4" fmla="*/ 1216348 h 1893597"/>
              <a:gd name="connsiteX5" fmla="*/ 6002809 w 8183499"/>
              <a:gd name="connsiteY5" fmla="*/ 1524997 h 1893597"/>
              <a:gd name="connsiteX6" fmla="*/ 8003888 w 8183499"/>
              <a:gd name="connsiteY6" fmla="*/ 1893597 h 1893597"/>
              <a:gd name="connsiteX0" fmla="*/ 278864 w 8526177"/>
              <a:gd name="connsiteY0" fmla="*/ 0 h 1866013"/>
              <a:gd name="connsiteX1" fmla="*/ 61017 w 8526177"/>
              <a:gd name="connsiteY1" fmla="*/ 380964 h 1866013"/>
              <a:gd name="connsiteX2" fmla="*/ 1441524 w 8526177"/>
              <a:gd name="connsiteY2" fmla="*/ 620290 h 1866013"/>
              <a:gd name="connsiteX3" fmla="*/ 2408314 w 8526177"/>
              <a:gd name="connsiteY3" fmla="*/ 980630 h 1866013"/>
              <a:gd name="connsiteX4" fmla="*/ 3778082 w 8526177"/>
              <a:gd name="connsiteY4" fmla="*/ 1216348 h 1866013"/>
              <a:gd name="connsiteX5" fmla="*/ 6002809 w 8526177"/>
              <a:gd name="connsiteY5" fmla="*/ 1524997 h 1866013"/>
              <a:gd name="connsiteX6" fmla="*/ 8371480 w 8526177"/>
              <a:gd name="connsiteY6" fmla="*/ 1866013 h 18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6177" h="1866013">
                <a:moveTo>
                  <a:pt x="278864" y="0"/>
                </a:moveTo>
                <a:cubicBezTo>
                  <a:pt x="188998" y="91374"/>
                  <a:pt x="-132760" y="277582"/>
                  <a:pt x="61017" y="380964"/>
                </a:cubicBezTo>
                <a:cubicBezTo>
                  <a:pt x="254794" y="484346"/>
                  <a:pt x="1050308" y="520346"/>
                  <a:pt x="1441524" y="620290"/>
                </a:cubicBezTo>
                <a:cubicBezTo>
                  <a:pt x="1832740" y="720234"/>
                  <a:pt x="2037041" y="820603"/>
                  <a:pt x="2408314" y="980630"/>
                </a:cubicBezTo>
                <a:cubicBezTo>
                  <a:pt x="2772782" y="1146173"/>
                  <a:pt x="3369605" y="1180787"/>
                  <a:pt x="3778082" y="1216348"/>
                </a:cubicBezTo>
                <a:cubicBezTo>
                  <a:pt x="4186559" y="1251909"/>
                  <a:pt x="4740314" y="1197887"/>
                  <a:pt x="6002809" y="1524997"/>
                </a:cubicBezTo>
                <a:cubicBezTo>
                  <a:pt x="7088317" y="1841074"/>
                  <a:pt x="9098170" y="1322784"/>
                  <a:pt x="8371480" y="1866013"/>
                </a:cubicBezTo>
              </a:path>
            </a:pathLst>
          </a:custGeom>
          <a:noFill/>
          <a:ln w="38100">
            <a:solidFill>
              <a:srgbClr val="9428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048" y="3326412"/>
            <a:ext cx="2015729" cy="117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61" y="4027888"/>
            <a:ext cx="557213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02" y="4755356"/>
            <a:ext cx="39886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2" y="3598069"/>
            <a:ext cx="1065610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3" y="4607722"/>
            <a:ext cx="916781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87" y="3862391"/>
            <a:ext cx="488156" cy="3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49422" y="891782"/>
            <a:ext cx="967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EGM2008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24440" y="3665938"/>
            <a:ext cx="676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CAAB4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GRACE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111433" y="4486276"/>
            <a:ext cx="5822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CAAB4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GOCE</a:t>
            </a:r>
          </a:p>
        </p:txBody>
      </p:sp>
      <p:sp>
        <p:nvSpPr>
          <p:cNvPr id="16" name="Freeform 15"/>
          <p:cNvSpPr/>
          <p:nvPr/>
        </p:nvSpPr>
        <p:spPr>
          <a:xfrm>
            <a:off x="3285511" y="2238375"/>
            <a:ext cx="66675" cy="80963"/>
          </a:xfrm>
          <a:custGeom>
            <a:avLst/>
            <a:gdLst>
              <a:gd name="connsiteX0" fmla="*/ 0 w 73819"/>
              <a:gd name="connsiteY0" fmla="*/ 0 h 104775"/>
              <a:gd name="connsiteX1" fmla="*/ 73819 w 73819"/>
              <a:gd name="connsiteY1" fmla="*/ 45243 h 104775"/>
              <a:gd name="connsiteX2" fmla="*/ 0 w 73819"/>
              <a:gd name="connsiteY2" fmla="*/ 104775 h 104775"/>
              <a:gd name="connsiteX0" fmla="*/ 0 w 69057"/>
              <a:gd name="connsiteY0" fmla="*/ 0 h 104775"/>
              <a:gd name="connsiteX1" fmla="*/ 69057 w 69057"/>
              <a:gd name="connsiteY1" fmla="*/ 23812 h 104775"/>
              <a:gd name="connsiteX2" fmla="*/ 0 w 69057"/>
              <a:gd name="connsiteY2" fmla="*/ 104775 h 104775"/>
              <a:gd name="connsiteX0" fmla="*/ 0 w 0"/>
              <a:gd name="connsiteY0" fmla="*/ 0 h 104775"/>
              <a:gd name="connsiteX1" fmla="*/ 0 w 0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4775">
                <a:moveTo>
                  <a:pt x="0" y="0"/>
                </a:moveTo>
                <a:lnTo>
                  <a:pt x="0" y="104775"/>
                </a:lnTo>
              </a:path>
            </a:pathLst>
          </a:custGeom>
          <a:noFill/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3331949" y="1320407"/>
            <a:ext cx="3479006" cy="1215628"/>
            <a:chOff x="4110663" y="1760270"/>
            <a:chExt cx="4638836" cy="1621178"/>
          </a:xfrm>
        </p:grpSpPr>
        <p:grpSp>
          <p:nvGrpSpPr>
            <p:cNvPr id="18" name="Group 3"/>
            <p:cNvGrpSpPr>
              <a:grpSpLocks/>
            </p:cNvGrpSpPr>
            <p:nvPr/>
          </p:nvGrpSpPr>
          <p:grpSpPr bwMode="auto">
            <a:xfrm>
              <a:off x="4110663" y="1760270"/>
              <a:ext cx="4638836" cy="1621178"/>
              <a:chOff x="2948229" y="1394636"/>
              <a:chExt cx="4638836" cy="162117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948229" y="1732844"/>
                <a:ext cx="1778062" cy="11686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05828" y="1732844"/>
                <a:ext cx="1781237" cy="11702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5" name="TextBox 29"/>
              <p:cNvSpPr txBox="1">
                <a:spLocks noChangeArrowheads="1"/>
              </p:cNvSpPr>
              <p:nvPr/>
            </p:nvSpPr>
            <p:spPr bwMode="auto">
              <a:xfrm>
                <a:off x="3232111" y="1394636"/>
                <a:ext cx="1260988" cy="369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Heavy" panose="020B0903020102020204" pitchFamily="34" charset="0"/>
                    <a:ea typeface="MS PGothic" panose="020B0600070205080204" pitchFamily="34" charset="-128"/>
                    <a:cs typeface="+mn-cs"/>
                  </a:rPr>
                  <a:t>USGG2012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94747" y="1394636"/>
                <a:ext cx="1461904" cy="3694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Franklin Gothic Heavy" panose="020B0903020102020204" pitchFamily="34" charset="0"/>
                    <a:ea typeface="ＭＳ Ｐゴシック" charset="0"/>
                    <a:cs typeface="ＭＳ Ｐゴシック" charset="0"/>
                  </a:rPr>
                  <a:t>GEOID12A/B</a:t>
                </a:r>
              </a:p>
            </p:txBody>
          </p:sp>
          <p:pic>
            <p:nvPicPr>
              <p:cNvPr id="37" name="Picture 31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9336" y="2266676"/>
                <a:ext cx="749138" cy="749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Freeform 37"/>
              <p:cNvSpPr/>
              <p:nvPr/>
            </p:nvSpPr>
            <p:spPr>
              <a:xfrm>
                <a:off x="4726291" y="2196492"/>
                <a:ext cx="1055724" cy="184189"/>
              </a:xfrm>
              <a:custGeom>
                <a:avLst/>
                <a:gdLst>
                  <a:gd name="connsiteX0" fmla="*/ 0 w 1121434"/>
                  <a:gd name="connsiteY0" fmla="*/ 91661 h 233558"/>
                  <a:gd name="connsiteX1" fmla="*/ 276045 w 1121434"/>
                  <a:gd name="connsiteY1" fmla="*/ 5397 h 233558"/>
                  <a:gd name="connsiteX2" fmla="*/ 690113 w 1121434"/>
                  <a:gd name="connsiteY2" fmla="*/ 229683 h 233558"/>
                  <a:gd name="connsiteX3" fmla="*/ 1121434 w 1121434"/>
                  <a:gd name="connsiteY3" fmla="*/ 126166 h 233558"/>
                  <a:gd name="connsiteX0" fmla="*/ 0 w 1121434"/>
                  <a:gd name="connsiteY0" fmla="*/ 108437 h 506346"/>
                  <a:gd name="connsiteX1" fmla="*/ 276045 w 1121434"/>
                  <a:gd name="connsiteY1" fmla="*/ 22173 h 506346"/>
                  <a:gd name="connsiteX2" fmla="*/ 713475 w 1121434"/>
                  <a:gd name="connsiteY2" fmla="*/ 505439 h 506346"/>
                  <a:gd name="connsiteX3" fmla="*/ 1121434 w 1121434"/>
                  <a:gd name="connsiteY3" fmla="*/ 142942 h 50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1434" h="506346">
                    <a:moveTo>
                      <a:pt x="0" y="108437"/>
                    </a:moveTo>
                    <a:cubicBezTo>
                      <a:pt x="80513" y="53803"/>
                      <a:pt x="157133" y="-43994"/>
                      <a:pt x="276045" y="22173"/>
                    </a:cubicBezTo>
                    <a:cubicBezTo>
                      <a:pt x="394958" y="88340"/>
                      <a:pt x="572577" y="485311"/>
                      <a:pt x="713475" y="505439"/>
                    </a:cubicBezTo>
                    <a:cubicBezTo>
                      <a:pt x="854373" y="525567"/>
                      <a:pt x="976222" y="204764"/>
                      <a:pt x="1121434" y="14294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Down Arrow 38"/>
              <p:cNvSpPr/>
              <p:nvPr/>
            </p:nvSpPr>
            <p:spPr>
              <a:xfrm>
                <a:off x="5367663" y="2137742"/>
                <a:ext cx="127004" cy="128614"/>
              </a:xfrm>
              <a:prstGeom prst="down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Down Arrow 39"/>
              <p:cNvSpPr/>
              <p:nvPr/>
            </p:nvSpPr>
            <p:spPr>
              <a:xfrm flipV="1">
                <a:off x="4837420" y="2080580"/>
                <a:ext cx="149230" cy="79392"/>
              </a:xfrm>
              <a:prstGeom prst="down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6327240" y="2970778"/>
              <a:ext cx="462365" cy="146733"/>
              <a:chOff x="6327240" y="2970778"/>
              <a:chExt cx="462365" cy="146733"/>
            </a:xfrm>
          </p:grpSpPr>
          <p:pic>
            <p:nvPicPr>
              <p:cNvPr id="20" name="Picture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1516" y="3043053"/>
                <a:ext cx="55103" cy="55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8165" y="3015055"/>
                <a:ext cx="55103" cy="55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4"/>
              <p:cNvGrpSpPr>
                <a:grpSpLocks/>
              </p:cNvGrpSpPr>
              <p:nvPr/>
            </p:nvGrpSpPr>
            <p:grpSpPr bwMode="auto">
              <a:xfrm>
                <a:off x="6327240" y="2970778"/>
                <a:ext cx="462365" cy="146733"/>
                <a:chOff x="5164563" y="2601104"/>
                <a:chExt cx="462365" cy="146733"/>
              </a:xfrm>
            </p:grpSpPr>
            <p:pic>
              <p:nvPicPr>
                <p:cNvPr id="23" name="Picture 3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6722" y="2643240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38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1825" y="2638496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9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204" y="2688339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40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793" y="2692734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41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8825" y="2655841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4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2218" y="2669577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4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7256" y="2642025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46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7937" y="2638496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4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563" y="2601104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48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2834" y="2614474"/>
                  <a:ext cx="55103" cy="55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1" name="TextBox 50"/>
          <p:cNvSpPr txBox="1">
            <a:spLocks noChangeArrowheads="1"/>
          </p:cNvSpPr>
          <p:nvPr/>
        </p:nvSpPr>
        <p:spPr bwMode="auto">
          <a:xfrm>
            <a:off x="2240143" y="2126460"/>
            <a:ext cx="5417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2012</a:t>
            </a:r>
          </a:p>
        </p:txBody>
      </p:sp>
      <p:sp>
        <p:nvSpPr>
          <p:cNvPr id="42" name="TextBox 51"/>
          <p:cNvSpPr txBox="1">
            <a:spLocks noChangeArrowheads="1"/>
          </p:cNvSpPr>
          <p:nvPr/>
        </p:nvSpPr>
        <p:spPr bwMode="auto">
          <a:xfrm>
            <a:off x="294664" y="1789513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2008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/>
          <a:srcRect t="12494" b="23973"/>
          <a:stretch/>
        </p:blipFill>
        <p:spPr>
          <a:xfrm>
            <a:off x="3583171" y="3685981"/>
            <a:ext cx="2318147" cy="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/>
          <a:srcRect t="13005" b="23561"/>
          <a:stretch/>
        </p:blipFill>
        <p:spPr>
          <a:xfrm>
            <a:off x="4633302" y="3925301"/>
            <a:ext cx="2313385" cy="93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3541499" y="2682482"/>
            <a:ext cx="542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2014</a:t>
            </a:r>
          </a:p>
        </p:txBody>
      </p:sp>
      <p:sp>
        <p:nvSpPr>
          <p:cNvPr id="46" name="TextBox 63"/>
          <p:cNvSpPr txBox="1">
            <a:spLocks noChangeArrowheads="1"/>
          </p:cNvSpPr>
          <p:nvPr/>
        </p:nvSpPr>
        <p:spPr bwMode="auto">
          <a:xfrm>
            <a:off x="4349930" y="2883694"/>
            <a:ext cx="5415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2015</a:t>
            </a:r>
          </a:p>
        </p:txBody>
      </p:sp>
      <p:sp>
        <p:nvSpPr>
          <p:cNvPr id="47" name="TextBox 64"/>
          <p:cNvSpPr txBox="1">
            <a:spLocks noChangeArrowheads="1"/>
          </p:cNvSpPr>
          <p:nvPr/>
        </p:nvSpPr>
        <p:spPr bwMode="auto">
          <a:xfrm>
            <a:off x="5332196" y="2932513"/>
            <a:ext cx="539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2016</a:t>
            </a:r>
          </a:p>
        </p:txBody>
      </p:sp>
      <p:sp>
        <p:nvSpPr>
          <p:cNvPr id="48" name="Freeform 47"/>
          <p:cNvSpPr/>
          <p:nvPr/>
        </p:nvSpPr>
        <p:spPr>
          <a:xfrm>
            <a:off x="736383" y="1610916"/>
            <a:ext cx="6355515" cy="1865709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551286"/>
              <a:gd name="connsiteY0" fmla="*/ 0 h 2487323"/>
              <a:gd name="connsiteX1" fmla="*/ 457200 w 8551286"/>
              <a:gd name="connsiteY1" fmla="*/ 762000 h 2487323"/>
              <a:gd name="connsiteX2" fmla="*/ 2438400 w 8551286"/>
              <a:gd name="connsiteY2" fmla="*/ 1066800 h 2487323"/>
              <a:gd name="connsiteX3" fmla="*/ 4308764 w 8551286"/>
              <a:gd name="connsiteY3" fmla="*/ 1898072 h 2487323"/>
              <a:gd name="connsiteX4" fmla="*/ 6802582 w 8551286"/>
              <a:gd name="connsiteY4" fmla="*/ 2133600 h 2487323"/>
              <a:gd name="connsiteX5" fmla="*/ 8551286 w 8551286"/>
              <a:gd name="connsiteY5" fmla="*/ 2487323 h 24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1286" h="248732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5495" y="2035392"/>
                  <a:pt x="6802582" y="2133600"/>
                </a:cubicBezTo>
                <a:cubicBezTo>
                  <a:pt x="7509669" y="2231808"/>
                  <a:pt x="7954674" y="2260743"/>
                  <a:pt x="8551286" y="248732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632" y="1170437"/>
            <a:ext cx="676316" cy="676316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3664129" y="3295653"/>
            <a:ext cx="4763" cy="141685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69" idx="0"/>
          </p:cNvCxnSpPr>
          <p:nvPr/>
        </p:nvCxnSpPr>
        <p:spPr>
          <a:xfrm>
            <a:off x="5080973" y="3470672"/>
            <a:ext cx="5954" cy="166688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268027" y="3709987"/>
            <a:ext cx="3572" cy="138113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73"/>
          <p:cNvSpPr txBox="1">
            <a:spLocks noChangeArrowheads="1"/>
          </p:cNvSpPr>
          <p:nvPr/>
        </p:nvSpPr>
        <p:spPr bwMode="auto">
          <a:xfrm>
            <a:off x="2749733" y="3152582"/>
            <a:ext cx="10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xGEOID14B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4" name="TextBox 74"/>
          <p:cNvSpPr txBox="1">
            <a:spLocks noChangeArrowheads="1"/>
          </p:cNvSpPr>
          <p:nvPr/>
        </p:nvSpPr>
        <p:spPr bwMode="auto">
          <a:xfrm>
            <a:off x="4379699" y="3487151"/>
            <a:ext cx="1004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xGEOID15B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" name="TextBox 75"/>
          <p:cNvSpPr txBox="1">
            <a:spLocks noChangeArrowheads="1"/>
          </p:cNvSpPr>
          <p:nvPr/>
        </p:nvSpPr>
        <p:spPr bwMode="auto">
          <a:xfrm>
            <a:off x="5658430" y="3716941"/>
            <a:ext cx="1002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xGEOID16B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6" name="TextBox 77"/>
          <p:cNvSpPr txBox="1">
            <a:spLocks noChangeArrowheads="1"/>
          </p:cNvSpPr>
          <p:nvPr/>
        </p:nvSpPr>
        <p:spPr bwMode="auto">
          <a:xfrm>
            <a:off x="820917" y="424338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CAAB4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+</a:t>
            </a:r>
          </a:p>
        </p:txBody>
      </p:sp>
      <p:pic>
        <p:nvPicPr>
          <p:cNvPr id="57" name="Picture 4" descr="http://www.asu.cas.cz/~bezdek/vyzkum/rotating_3d_globe/figures/tn200_rotating_3d_globe_preview_Geoid_height_EGM2008_nmax500_BlueWhiteOrangeRed_px0650.png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12196" r="13792" b="9370"/>
          <a:stretch/>
        </p:blipFill>
        <p:spPr bwMode="auto">
          <a:xfrm>
            <a:off x="249421" y="1098698"/>
            <a:ext cx="841772" cy="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78"/>
          <p:cNvSpPr txBox="1">
            <a:spLocks noChangeArrowheads="1"/>
          </p:cNvSpPr>
          <p:nvPr/>
        </p:nvSpPr>
        <p:spPr bwMode="auto">
          <a:xfrm>
            <a:off x="1621582" y="1615434"/>
            <a:ext cx="7307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GRAV-D</a:t>
            </a:r>
          </a:p>
        </p:txBody>
      </p:sp>
      <p:sp>
        <p:nvSpPr>
          <p:cNvPr id="60" name="Arc 59"/>
          <p:cNvSpPr/>
          <p:nvPr/>
        </p:nvSpPr>
        <p:spPr>
          <a:xfrm rot="7898817" flipH="1">
            <a:off x="2787833" y="2462213"/>
            <a:ext cx="648890" cy="1384697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rc 60"/>
          <p:cNvSpPr/>
          <p:nvPr/>
        </p:nvSpPr>
        <p:spPr>
          <a:xfrm rot="7898817" flipH="1">
            <a:off x="2788425" y="2344936"/>
            <a:ext cx="647700" cy="1384697"/>
          </a:xfrm>
          <a:prstGeom prst="arc">
            <a:avLst>
              <a:gd name="adj1" fmla="val 17187592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 b="7506"/>
          <a:stretch/>
        </p:blipFill>
        <p:spPr>
          <a:xfrm>
            <a:off x="1553576" y="2721497"/>
            <a:ext cx="849795" cy="786005"/>
          </a:xfrm>
          <a:prstGeom prst="rect">
            <a:avLst/>
          </a:prstGeom>
        </p:spPr>
      </p:pic>
      <p:sp>
        <p:nvSpPr>
          <p:cNvPr id="63" name="Freeform 62"/>
          <p:cNvSpPr/>
          <p:nvPr/>
        </p:nvSpPr>
        <p:spPr>
          <a:xfrm>
            <a:off x="889973" y="3226597"/>
            <a:ext cx="1019175" cy="397669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5164282"/>
              <a:gd name="connsiteY0" fmla="*/ 636989 h 911443"/>
              <a:gd name="connsiteX1" fmla="*/ 901700 w 5164282"/>
              <a:gd name="connsiteY1" fmla="*/ 143 h 911443"/>
              <a:gd name="connsiteX2" fmla="*/ 2743492 w 5164282"/>
              <a:gd name="connsiteY2" fmla="*/ 682908 h 911443"/>
              <a:gd name="connsiteX3" fmla="*/ 5164282 w 5164282"/>
              <a:gd name="connsiteY3" fmla="*/ 911443 h 911443"/>
              <a:gd name="connsiteX0" fmla="*/ 0 w 2743492"/>
              <a:gd name="connsiteY0" fmla="*/ 636989 h 682908"/>
              <a:gd name="connsiteX1" fmla="*/ 901700 w 2743492"/>
              <a:gd name="connsiteY1" fmla="*/ 143 h 682908"/>
              <a:gd name="connsiteX2" fmla="*/ 2743492 w 2743492"/>
              <a:gd name="connsiteY2" fmla="*/ 682908 h 682908"/>
              <a:gd name="connsiteX0" fmla="*/ 0 w 901700"/>
              <a:gd name="connsiteY0" fmla="*/ 636989 h 636989"/>
              <a:gd name="connsiteX1" fmla="*/ 901700 w 901700"/>
              <a:gd name="connsiteY1" fmla="*/ 143 h 636989"/>
              <a:gd name="connsiteX0" fmla="*/ 0 w 1416050"/>
              <a:gd name="connsiteY0" fmla="*/ 209348 h 209348"/>
              <a:gd name="connsiteX1" fmla="*/ 1416050 w 1416050"/>
              <a:gd name="connsiteY1" fmla="*/ 56284 h 209348"/>
              <a:gd name="connsiteX0" fmla="*/ 0 w 1358900"/>
              <a:gd name="connsiteY0" fmla="*/ 481635 h 481635"/>
              <a:gd name="connsiteX1" fmla="*/ 1358900 w 1358900"/>
              <a:gd name="connsiteY1" fmla="*/ 291 h 481635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918495 w 1358900"/>
              <a:gd name="connsiteY1" fmla="*/ 458672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258095 w 1358900"/>
              <a:gd name="connsiteY1" fmla="*/ 199504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8900" h="481344">
                <a:moveTo>
                  <a:pt x="0" y="481344"/>
                </a:moveTo>
                <a:cubicBezTo>
                  <a:pt x="97367" y="27172"/>
                  <a:pt x="1090083" y="425375"/>
                  <a:pt x="1358900" y="0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16221" y="2913460"/>
            <a:ext cx="8707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ranklin Gothic Heavy" panose="020B0903020102020204" pitchFamily="34" charset="0"/>
                <a:ea typeface="ＭＳ Ｐゴシック" charset="0"/>
                <a:cs typeface="ＭＳ Ｐゴシック" charset="0"/>
              </a:rPr>
              <a:t>GOCO03s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ranklin Gothic Heavy" panose="020B0903020102020204" pitchFamily="34" charset="0"/>
                <a:ea typeface="ＭＳ Ｐゴシック" charset="0"/>
                <a:cs typeface="ＭＳ Ｐゴシック" charset="0"/>
              </a:rPr>
              <a:t>GOCO05S</a:t>
            </a:r>
          </a:p>
        </p:txBody>
      </p:sp>
      <p:pic>
        <p:nvPicPr>
          <p:cNvPr id="65" name="Picture 8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96" y="2832497"/>
            <a:ext cx="536972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Freeform 65"/>
          <p:cNvSpPr/>
          <p:nvPr/>
        </p:nvSpPr>
        <p:spPr>
          <a:xfrm>
            <a:off x="736387" y="1610919"/>
            <a:ext cx="6344897" cy="212050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6998" h="256341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7876" y="2022710"/>
                  <a:pt x="6802582" y="2133600"/>
                </a:cubicBezTo>
                <a:cubicBezTo>
                  <a:pt x="7507288" y="2244490"/>
                  <a:pt x="7911811" y="2285885"/>
                  <a:pt x="8536998" y="25634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Arc 66"/>
          <p:cNvSpPr/>
          <p:nvPr/>
        </p:nvSpPr>
        <p:spPr>
          <a:xfrm rot="6472056" flipH="1">
            <a:off x="5148839" y="3121822"/>
            <a:ext cx="909638" cy="1383506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Arc 67"/>
          <p:cNvSpPr/>
          <p:nvPr/>
        </p:nvSpPr>
        <p:spPr>
          <a:xfrm rot="6472056" flipH="1">
            <a:off x="5149435" y="2961683"/>
            <a:ext cx="908447" cy="1383506"/>
          </a:xfrm>
          <a:prstGeom prst="arc">
            <a:avLst>
              <a:gd name="adj1" fmla="val 16960956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Arc 68"/>
          <p:cNvSpPr/>
          <p:nvPr/>
        </p:nvSpPr>
        <p:spPr>
          <a:xfrm rot="6472056" flipH="1">
            <a:off x="4138002" y="2909888"/>
            <a:ext cx="648890" cy="1384697"/>
          </a:xfrm>
          <a:prstGeom prst="arc">
            <a:avLst>
              <a:gd name="adj1" fmla="val 17073973"/>
              <a:gd name="adj2" fmla="val 85174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Arc 69"/>
          <p:cNvSpPr/>
          <p:nvPr/>
        </p:nvSpPr>
        <p:spPr>
          <a:xfrm rot="6472056" flipH="1">
            <a:off x="4138002" y="2755107"/>
            <a:ext cx="648890" cy="1384697"/>
          </a:xfrm>
          <a:prstGeom prst="arc">
            <a:avLst>
              <a:gd name="adj1" fmla="val 17124915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 bwMode="auto">
          <a:xfrm>
            <a:off x="1357564" y="320279"/>
            <a:ext cx="64389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Evolution of Recent NGS Geoid Models</a:t>
            </a:r>
          </a:p>
        </p:txBody>
      </p:sp>
      <p:sp>
        <p:nvSpPr>
          <p:cNvPr id="2" name="Diamond 1"/>
          <p:cNvSpPr/>
          <p:nvPr/>
        </p:nvSpPr>
        <p:spPr>
          <a:xfrm>
            <a:off x="6999030" y="3353669"/>
            <a:ext cx="160739" cy="160739"/>
          </a:xfrm>
          <a:prstGeom prst="diamond">
            <a:avLst/>
          </a:prstGeom>
          <a:solidFill>
            <a:srgbClr val="5384B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Diamond 71"/>
          <p:cNvSpPr/>
          <p:nvPr/>
        </p:nvSpPr>
        <p:spPr>
          <a:xfrm>
            <a:off x="6990381" y="3615612"/>
            <a:ext cx="160739" cy="160739"/>
          </a:xfrm>
          <a:prstGeom prst="diamond">
            <a:avLst/>
          </a:prstGeom>
          <a:solidFill>
            <a:srgbClr val="5384B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5107" r="1743" b="24577"/>
          <a:stretch/>
        </p:blipFill>
        <p:spPr bwMode="auto">
          <a:xfrm>
            <a:off x="6637532" y="4115354"/>
            <a:ext cx="2317864" cy="9536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75"/>
          <p:cNvSpPr txBox="1">
            <a:spLocks noChangeArrowheads="1"/>
          </p:cNvSpPr>
          <p:nvPr/>
        </p:nvSpPr>
        <p:spPr bwMode="auto">
          <a:xfrm>
            <a:off x="7953601" y="3921099"/>
            <a:ext cx="996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xGEOID17B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" name="TextBox 64"/>
          <p:cNvSpPr txBox="1">
            <a:spLocks noChangeArrowheads="1"/>
          </p:cNvSpPr>
          <p:nvPr/>
        </p:nvSpPr>
        <p:spPr bwMode="auto">
          <a:xfrm>
            <a:off x="8139420" y="3432988"/>
            <a:ext cx="533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B1D0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2017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8B1D0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3" name="TextBox 19"/>
          <p:cNvSpPr txBox="1">
            <a:spLocks noChangeArrowheads="1"/>
          </p:cNvSpPr>
          <p:nvPr/>
        </p:nvSpPr>
        <p:spPr bwMode="auto">
          <a:xfrm>
            <a:off x="7427073" y="2159072"/>
            <a:ext cx="967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MS PGothic" panose="020B0600070205080204" pitchFamily="34" charset="-128"/>
                <a:cs typeface="+mn-cs"/>
              </a:rPr>
              <a:t>REF17A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 panose="020B09030201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334991" y="3038694"/>
            <a:ext cx="6701015" cy="1837356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551286"/>
              <a:gd name="connsiteY0" fmla="*/ 0 h 2487323"/>
              <a:gd name="connsiteX1" fmla="*/ 457200 w 8551286"/>
              <a:gd name="connsiteY1" fmla="*/ 762000 h 2487323"/>
              <a:gd name="connsiteX2" fmla="*/ 2438400 w 8551286"/>
              <a:gd name="connsiteY2" fmla="*/ 1066800 h 2487323"/>
              <a:gd name="connsiteX3" fmla="*/ 4308764 w 8551286"/>
              <a:gd name="connsiteY3" fmla="*/ 1898072 h 2487323"/>
              <a:gd name="connsiteX4" fmla="*/ 6802582 w 8551286"/>
              <a:gd name="connsiteY4" fmla="*/ 2133600 h 2487323"/>
              <a:gd name="connsiteX5" fmla="*/ 8551286 w 8551286"/>
              <a:gd name="connsiteY5" fmla="*/ 2487323 h 2487323"/>
              <a:gd name="connsiteX0" fmla="*/ 104930 w 8656216"/>
              <a:gd name="connsiteY0" fmla="*/ 0 h 2487323"/>
              <a:gd name="connsiteX1" fmla="*/ 203009 w 8656216"/>
              <a:gd name="connsiteY1" fmla="*/ 752550 h 2487323"/>
              <a:gd name="connsiteX2" fmla="*/ 2543330 w 8656216"/>
              <a:gd name="connsiteY2" fmla="*/ 1066800 h 2487323"/>
              <a:gd name="connsiteX3" fmla="*/ 4413694 w 8656216"/>
              <a:gd name="connsiteY3" fmla="*/ 1898072 h 2487323"/>
              <a:gd name="connsiteX4" fmla="*/ 6907512 w 8656216"/>
              <a:gd name="connsiteY4" fmla="*/ 2133600 h 2487323"/>
              <a:gd name="connsiteX5" fmla="*/ 8656216 w 8656216"/>
              <a:gd name="connsiteY5" fmla="*/ 2487323 h 2487323"/>
              <a:gd name="connsiteX0" fmla="*/ 326019 w 8877305"/>
              <a:gd name="connsiteY0" fmla="*/ 0 h 2487323"/>
              <a:gd name="connsiteX1" fmla="*/ 424098 w 8877305"/>
              <a:gd name="connsiteY1" fmla="*/ 752550 h 2487323"/>
              <a:gd name="connsiteX2" fmla="*/ 2764419 w 8877305"/>
              <a:gd name="connsiteY2" fmla="*/ 1066800 h 2487323"/>
              <a:gd name="connsiteX3" fmla="*/ 4634783 w 8877305"/>
              <a:gd name="connsiteY3" fmla="*/ 1898072 h 2487323"/>
              <a:gd name="connsiteX4" fmla="*/ 7128601 w 8877305"/>
              <a:gd name="connsiteY4" fmla="*/ 2133600 h 2487323"/>
              <a:gd name="connsiteX5" fmla="*/ 8877305 w 8877305"/>
              <a:gd name="connsiteY5" fmla="*/ 2487323 h 2487323"/>
              <a:gd name="connsiteX0" fmla="*/ 20845 w 8742239"/>
              <a:gd name="connsiteY0" fmla="*/ 0 h 2487323"/>
              <a:gd name="connsiteX1" fmla="*/ 289032 w 8742239"/>
              <a:gd name="connsiteY1" fmla="*/ 752550 h 2487323"/>
              <a:gd name="connsiteX2" fmla="*/ 2629353 w 8742239"/>
              <a:gd name="connsiteY2" fmla="*/ 1066800 h 2487323"/>
              <a:gd name="connsiteX3" fmla="*/ 4499717 w 8742239"/>
              <a:gd name="connsiteY3" fmla="*/ 1898072 h 2487323"/>
              <a:gd name="connsiteX4" fmla="*/ 6993535 w 8742239"/>
              <a:gd name="connsiteY4" fmla="*/ 2133600 h 2487323"/>
              <a:gd name="connsiteX5" fmla="*/ 8742239 w 8742239"/>
              <a:gd name="connsiteY5" fmla="*/ 2487323 h 2487323"/>
              <a:gd name="connsiteX0" fmla="*/ 243477 w 8964871"/>
              <a:gd name="connsiteY0" fmla="*/ 0 h 2487323"/>
              <a:gd name="connsiteX1" fmla="*/ 511664 w 8964871"/>
              <a:gd name="connsiteY1" fmla="*/ 752550 h 2487323"/>
              <a:gd name="connsiteX2" fmla="*/ 2851985 w 8964871"/>
              <a:gd name="connsiteY2" fmla="*/ 1066800 h 2487323"/>
              <a:gd name="connsiteX3" fmla="*/ 4722349 w 8964871"/>
              <a:gd name="connsiteY3" fmla="*/ 1898072 h 2487323"/>
              <a:gd name="connsiteX4" fmla="*/ 7216167 w 8964871"/>
              <a:gd name="connsiteY4" fmla="*/ 2133600 h 2487323"/>
              <a:gd name="connsiteX5" fmla="*/ 8964871 w 8964871"/>
              <a:gd name="connsiteY5" fmla="*/ 2487323 h 2487323"/>
              <a:gd name="connsiteX0" fmla="*/ 299441 w 8831825"/>
              <a:gd name="connsiteY0" fmla="*/ 0 h 2449523"/>
              <a:gd name="connsiteX1" fmla="*/ 378618 w 8831825"/>
              <a:gd name="connsiteY1" fmla="*/ 714750 h 2449523"/>
              <a:gd name="connsiteX2" fmla="*/ 2718939 w 8831825"/>
              <a:gd name="connsiteY2" fmla="*/ 1029000 h 2449523"/>
              <a:gd name="connsiteX3" fmla="*/ 4589303 w 8831825"/>
              <a:gd name="connsiteY3" fmla="*/ 1860272 h 2449523"/>
              <a:gd name="connsiteX4" fmla="*/ 7083121 w 8831825"/>
              <a:gd name="connsiteY4" fmla="*/ 2095800 h 2449523"/>
              <a:gd name="connsiteX5" fmla="*/ 8831825 w 8831825"/>
              <a:gd name="connsiteY5" fmla="*/ 2449523 h 2449523"/>
              <a:gd name="connsiteX0" fmla="*/ 395307 w 8927691"/>
              <a:gd name="connsiteY0" fmla="*/ 0 h 2449523"/>
              <a:gd name="connsiteX1" fmla="*/ 276023 w 8927691"/>
              <a:gd name="connsiteY1" fmla="*/ 771450 h 2449523"/>
              <a:gd name="connsiteX2" fmla="*/ 2814805 w 8927691"/>
              <a:gd name="connsiteY2" fmla="*/ 1029000 h 2449523"/>
              <a:gd name="connsiteX3" fmla="*/ 4685169 w 8927691"/>
              <a:gd name="connsiteY3" fmla="*/ 1860272 h 2449523"/>
              <a:gd name="connsiteX4" fmla="*/ 7178987 w 8927691"/>
              <a:gd name="connsiteY4" fmla="*/ 2095800 h 2449523"/>
              <a:gd name="connsiteX5" fmla="*/ 8927691 w 8927691"/>
              <a:gd name="connsiteY5" fmla="*/ 2449523 h 2449523"/>
              <a:gd name="connsiteX0" fmla="*/ 402984 w 8935368"/>
              <a:gd name="connsiteY0" fmla="*/ 0 h 2449523"/>
              <a:gd name="connsiteX1" fmla="*/ 283700 w 8935368"/>
              <a:gd name="connsiteY1" fmla="*/ 771450 h 2449523"/>
              <a:gd name="connsiteX2" fmla="*/ 2822482 w 8935368"/>
              <a:gd name="connsiteY2" fmla="*/ 1029000 h 2449523"/>
              <a:gd name="connsiteX3" fmla="*/ 4692846 w 8935368"/>
              <a:gd name="connsiteY3" fmla="*/ 1860272 h 2449523"/>
              <a:gd name="connsiteX4" fmla="*/ 7186664 w 8935368"/>
              <a:gd name="connsiteY4" fmla="*/ 2095800 h 2449523"/>
              <a:gd name="connsiteX5" fmla="*/ 8935368 w 8935368"/>
              <a:gd name="connsiteY5" fmla="*/ 2449523 h 2449523"/>
              <a:gd name="connsiteX0" fmla="*/ 385147 w 8917531"/>
              <a:gd name="connsiteY0" fmla="*/ 0 h 2449523"/>
              <a:gd name="connsiteX1" fmla="*/ 265863 w 8917531"/>
              <a:gd name="connsiteY1" fmla="*/ 771450 h 2449523"/>
              <a:gd name="connsiteX2" fmla="*/ 2653436 w 8917531"/>
              <a:gd name="connsiteY2" fmla="*/ 877799 h 2449523"/>
              <a:gd name="connsiteX3" fmla="*/ 4675009 w 8917531"/>
              <a:gd name="connsiteY3" fmla="*/ 1860272 h 2449523"/>
              <a:gd name="connsiteX4" fmla="*/ 7168827 w 8917531"/>
              <a:gd name="connsiteY4" fmla="*/ 2095800 h 2449523"/>
              <a:gd name="connsiteX5" fmla="*/ 8917531 w 8917531"/>
              <a:gd name="connsiteY5" fmla="*/ 2449523 h 2449523"/>
              <a:gd name="connsiteX0" fmla="*/ 385147 w 8917531"/>
              <a:gd name="connsiteY0" fmla="*/ 0 h 2449523"/>
              <a:gd name="connsiteX1" fmla="*/ 265863 w 8917531"/>
              <a:gd name="connsiteY1" fmla="*/ 771450 h 2449523"/>
              <a:gd name="connsiteX2" fmla="*/ 2653436 w 8917531"/>
              <a:gd name="connsiteY2" fmla="*/ 877799 h 2449523"/>
              <a:gd name="connsiteX3" fmla="*/ 4675009 w 8917531"/>
              <a:gd name="connsiteY3" fmla="*/ 1860272 h 2449523"/>
              <a:gd name="connsiteX4" fmla="*/ 7168827 w 8917531"/>
              <a:gd name="connsiteY4" fmla="*/ 2095800 h 2449523"/>
              <a:gd name="connsiteX5" fmla="*/ 8917531 w 8917531"/>
              <a:gd name="connsiteY5" fmla="*/ 2449523 h 2449523"/>
              <a:gd name="connsiteX0" fmla="*/ 401701 w 8934085"/>
              <a:gd name="connsiteY0" fmla="*/ 0 h 2449523"/>
              <a:gd name="connsiteX1" fmla="*/ 282417 w 8934085"/>
              <a:gd name="connsiteY1" fmla="*/ 771450 h 2449523"/>
              <a:gd name="connsiteX2" fmla="*/ 2915703 w 8934085"/>
              <a:gd name="connsiteY2" fmla="*/ 792749 h 2449523"/>
              <a:gd name="connsiteX3" fmla="*/ 4691563 w 8934085"/>
              <a:gd name="connsiteY3" fmla="*/ 1860272 h 2449523"/>
              <a:gd name="connsiteX4" fmla="*/ 7185381 w 8934085"/>
              <a:gd name="connsiteY4" fmla="*/ 2095800 h 2449523"/>
              <a:gd name="connsiteX5" fmla="*/ 8934085 w 8934085"/>
              <a:gd name="connsiteY5" fmla="*/ 2449523 h 2449523"/>
              <a:gd name="connsiteX0" fmla="*/ 401701 w 8934085"/>
              <a:gd name="connsiteY0" fmla="*/ 0 h 2449523"/>
              <a:gd name="connsiteX1" fmla="*/ 282417 w 8934085"/>
              <a:gd name="connsiteY1" fmla="*/ 771450 h 2449523"/>
              <a:gd name="connsiteX2" fmla="*/ 2915703 w 8934085"/>
              <a:gd name="connsiteY2" fmla="*/ 792749 h 2449523"/>
              <a:gd name="connsiteX3" fmla="*/ 4691563 w 8934085"/>
              <a:gd name="connsiteY3" fmla="*/ 1860272 h 2449523"/>
              <a:gd name="connsiteX4" fmla="*/ 7185381 w 8934085"/>
              <a:gd name="connsiteY4" fmla="*/ 2095800 h 2449523"/>
              <a:gd name="connsiteX5" fmla="*/ 8934085 w 8934085"/>
              <a:gd name="connsiteY5" fmla="*/ 2449523 h 244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4085" h="2449523">
                <a:moveTo>
                  <a:pt x="401701" y="0"/>
                </a:moveTo>
                <a:cubicBezTo>
                  <a:pt x="-83227" y="301549"/>
                  <a:pt x="-136583" y="639325"/>
                  <a:pt x="282417" y="771450"/>
                </a:cubicBezTo>
                <a:cubicBezTo>
                  <a:pt x="701417" y="903575"/>
                  <a:pt x="2303702" y="809731"/>
                  <a:pt x="2915703" y="792749"/>
                </a:cubicBezTo>
                <a:cubicBezTo>
                  <a:pt x="3527704" y="775767"/>
                  <a:pt x="3979950" y="1643097"/>
                  <a:pt x="4691563" y="1860272"/>
                </a:cubicBezTo>
                <a:cubicBezTo>
                  <a:pt x="5403176" y="2077447"/>
                  <a:pt x="6478294" y="1997592"/>
                  <a:pt x="7185381" y="2095800"/>
                </a:cubicBezTo>
                <a:cubicBezTo>
                  <a:pt x="7892468" y="2194008"/>
                  <a:pt x="8337473" y="2222943"/>
                  <a:pt x="8934085" y="2449523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7248626" y="3010520"/>
            <a:ext cx="6840261" cy="212050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86359 w 8623357"/>
              <a:gd name="connsiteY0" fmla="*/ 0 h 2563413"/>
              <a:gd name="connsiteX1" fmla="*/ 212790 w 8623357"/>
              <a:gd name="connsiteY1" fmla="*/ 916241 h 2563413"/>
              <a:gd name="connsiteX2" fmla="*/ 2524759 w 8623357"/>
              <a:gd name="connsiteY2" fmla="*/ 1066800 h 2563413"/>
              <a:gd name="connsiteX3" fmla="*/ 4395123 w 8623357"/>
              <a:gd name="connsiteY3" fmla="*/ 1898072 h 2563413"/>
              <a:gd name="connsiteX4" fmla="*/ 6888941 w 8623357"/>
              <a:gd name="connsiteY4" fmla="*/ 2133600 h 2563413"/>
              <a:gd name="connsiteX5" fmla="*/ 8623357 w 8623357"/>
              <a:gd name="connsiteY5" fmla="*/ 2563413 h 2563413"/>
              <a:gd name="connsiteX0" fmla="*/ 512847 w 9049845"/>
              <a:gd name="connsiteY0" fmla="*/ 0 h 2563413"/>
              <a:gd name="connsiteX1" fmla="*/ 639278 w 9049845"/>
              <a:gd name="connsiteY1" fmla="*/ 916241 h 2563413"/>
              <a:gd name="connsiteX2" fmla="*/ 2951247 w 9049845"/>
              <a:gd name="connsiteY2" fmla="*/ 1066800 h 2563413"/>
              <a:gd name="connsiteX3" fmla="*/ 4821611 w 9049845"/>
              <a:gd name="connsiteY3" fmla="*/ 1898072 h 2563413"/>
              <a:gd name="connsiteX4" fmla="*/ 7315429 w 9049845"/>
              <a:gd name="connsiteY4" fmla="*/ 2133600 h 2563413"/>
              <a:gd name="connsiteX5" fmla="*/ 9049845 w 9049845"/>
              <a:gd name="connsiteY5" fmla="*/ 2563413 h 2563413"/>
              <a:gd name="connsiteX0" fmla="*/ 553938 w 9090936"/>
              <a:gd name="connsiteY0" fmla="*/ 0 h 2563413"/>
              <a:gd name="connsiteX1" fmla="*/ 557512 w 9090936"/>
              <a:gd name="connsiteY1" fmla="*/ 984793 h 2563413"/>
              <a:gd name="connsiteX2" fmla="*/ 2992338 w 9090936"/>
              <a:gd name="connsiteY2" fmla="*/ 1066800 h 2563413"/>
              <a:gd name="connsiteX3" fmla="*/ 4862702 w 9090936"/>
              <a:gd name="connsiteY3" fmla="*/ 1898072 h 2563413"/>
              <a:gd name="connsiteX4" fmla="*/ 7356520 w 9090936"/>
              <a:gd name="connsiteY4" fmla="*/ 2133600 h 2563413"/>
              <a:gd name="connsiteX5" fmla="*/ 9090936 w 9090936"/>
              <a:gd name="connsiteY5" fmla="*/ 2563413 h 2563413"/>
              <a:gd name="connsiteX0" fmla="*/ 553938 w 9090936"/>
              <a:gd name="connsiteY0" fmla="*/ 0 h 2563413"/>
              <a:gd name="connsiteX1" fmla="*/ 557512 w 9090936"/>
              <a:gd name="connsiteY1" fmla="*/ 984793 h 2563413"/>
              <a:gd name="connsiteX2" fmla="*/ 2992338 w 9090936"/>
              <a:gd name="connsiteY2" fmla="*/ 1066800 h 2563413"/>
              <a:gd name="connsiteX3" fmla="*/ 4862702 w 9090936"/>
              <a:gd name="connsiteY3" fmla="*/ 1898072 h 2563413"/>
              <a:gd name="connsiteX4" fmla="*/ 7356520 w 9090936"/>
              <a:gd name="connsiteY4" fmla="*/ 2133600 h 2563413"/>
              <a:gd name="connsiteX5" fmla="*/ 9090936 w 9090936"/>
              <a:gd name="connsiteY5" fmla="*/ 2563413 h 2563413"/>
              <a:gd name="connsiteX0" fmla="*/ 553938 w 9090936"/>
              <a:gd name="connsiteY0" fmla="*/ 0 h 2563413"/>
              <a:gd name="connsiteX1" fmla="*/ 557512 w 9090936"/>
              <a:gd name="connsiteY1" fmla="*/ 984793 h 2563413"/>
              <a:gd name="connsiteX2" fmla="*/ 2992338 w 9090936"/>
              <a:gd name="connsiteY2" fmla="*/ 1066800 h 2563413"/>
              <a:gd name="connsiteX3" fmla="*/ 4862702 w 9090936"/>
              <a:gd name="connsiteY3" fmla="*/ 1898072 h 2563413"/>
              <a:gd name="connsiteX4" fmla="*/ 7356520 w 9090936"/>
              <a:gd name="connsiteY4" fmla="*/ 2133600 h 2563413"/>
              <a:gd name="connsiteX5" fmla="*/ 9090936 w 9090936"/>
              <a:gd name="connsiteY5" fmla="*/ 2563413 h 2563413"/>
              <a:gd name="connsiteX0" fmla="*/ 519427 w 9056425"/>
              <a:gd name="connsiteY0" fmla="*/ 0 h 2563413"/>
              <a:gd name="connsiteX1" fmla="*/ 523001 w 9056425"/>
              <a:gd name="connsiteY1" fmla="*/ 984793 h 2563413"/>
              <a:gd name="connsiteX2" fmla="*/ 2957827 w 9056425"/>
              <a:gd name="connsiteY2" fmla="*/ 1066800 h 2563413"/>
              <a:gd name="connsiteX3" fmla="*/ 4828191 w 9056425"/>
              <a:gd name="connsiteY3" fmla="*/ 1898072 h 2563413"/>
              <a:gd name="connsiteX4" fmla="*/ 7322009 w 9056425"/>
              <a:gd name="connsiteY4" fmla="*/ 2133600 h 2563413"/>
              <a:gd name="connsiteX5" fmla="*/ 9056425 w 9056425"/>
              <a:gd name="connsiteY5" fmla="*/ 2563413 h 2563413"/>
              <a:gd name="connsiteX0" fmla="*/ 519427 w 9056425"/>
              <a:gd name="connsiteY0" fmla="*/ 0 h 2563413"/>
              <a:gd name="connsiteX1" fmla="*/ 523001 w 9056425"/>
              <a:gd name="connsiteY1" fmla="*/ 984793 h 2563413"/>
              <a:gd name="connsiteX2" fmla="*/ 2957827 w 9056425"/>
              <a:gd name="connsiteY2" fmla="*/ 1066800 h 2563413"/>
              <a:gd name="connsiteX3" fmla="*/ 4828191 w 9056425"/>
              <a:gd name="connsiteY3" fmla="*/ 1898072 h 2563413"/>
              <a:gd name="connsiteX4" fmla="*/ 7322009 w 9056425"/>
              <a:gd name="connsiteY4" fmla="*/ 2133600 h 2563413"/>
              <a:gd name="connsiteX5" fmla="*/ 9056425 w 9056425"/>
              <a:gd name="connsiteY5" fmla="*/ 2563413 h 2563413"/>
              <a:gd name="connsiteX0" fmla="*/ 500314 w 9037312"/>
              <a:gd name="connsiteY0" fmla="*/ 0 h 2563413"/>
              <a:gd name="connsiteX1" fmla="*/ 503888 w 9037312"/>
              <a:gd name="connsiteY1" fmla="*/ 984793 h 2563413"/>
              <a:gd name="connsiteX2" fmla="*/ 1766849 w 9037312"/>
              <a:gd name="connsiteY2" fmla="*/ 998249 h 2563413"/>
              <a:gd name="connsiteX3" fmla="*/ 4809078 w 9037312"/>
              <a:gd name="connsiteY3" fmla="*/ 1898072 h 2563413"/>
              <a:gd name="connsiteX4" fmla="*/ 7302896 w 9037312"/>
              <a:gd name="connsiteY4" fmla="*/ 2133600 h 2563413"/>
              <a:gd name="connsiteX5" fmla="*/ 9037312 w 9037312"/>
              <a:gd name="connsiteY5" fmla="*/ 2563413 h 2563413"/>
              <a:gd name="connsiteX0" fmla="*/ 500313 w 9037311"/>
              <a:gd name="connsiteY0" fmla="*/ 0 h 2563413"/>
              <a:gd name="connsiteX1" fmla="*/ 503887 w 9037311"/>
              <a:gd name="connsiteY1" fmla="*/ 984793 h 2563413"/>
              <a:gd name="connsiteX2" fmla="*/ 1766848 w 9037311"/>
              <a:gd name="connsiteY2" fmla="*/ 998249 h 2563413"/>
              <a:gd name="connsiteX3" fmla="*/ 4809077 w 9037311"/>
              <a:gd name="connsiteY3" fmla="*/ 1898072 h 2563413"/>
              <a:gd name="connsiteX4" fmla="*/ 7302895 w 9037311"/>
              <a:gd name="connsiteY4" fmla="*/ 2133600 h 2563413"/>
              <a:gd name="connsiteX5" fmla="*/ 9037311 w 9037311"/>
              <a:gd name="connsiteY5" fmla="*/ 2563413 h 2563413"/>
              <a:gd name="connsiteX0" fmla="*/ 500313 w 9037311"/>
              <a:gd name="connsiteY0" fmla="*/ 0 h 2563413"/>
              <a:gd name="connsiteX1" fmla="*/ 503887 w 9037311"/>
              <a:gd name="connsiteY1" fmla="*/ 984793 h 2563413"/>
              <a:gd name="connsiteX2" fmla="*/ 1766848 w 9037311"/>
              <a:gd name="connsiteY2" fmla="*/ 998249 h 2563413"/>
              <a:gd name="connsiteX3" fmla="*/ 4809077 w 9037311"/>
              <a:gd name="connsiteY3" fmla="*/ 1898072 h 2563413"/>
              <a:gd name="connsiteX4" fmla="*/ 7302895 w 9037311"/>
              <a:gd name="connsiteY4" fmla="*/ 2133600 h 2563413"/>
              <a:gd name="connsiteX5" fmla="*/ 9037311 w 9037311"/>
              <a:gd name="connsiteY5" fmla="*/ 2563413 h 2563413"/>
              <a:gd name="connsiteX0" fmla="*/ 538126 w 9075124"/>
              <a:gd name="connsiteY0" fmla="*/ 0 h 2563413"/>
              <a:gd name="connsiteX1" fmla="*/ 541700 w 9075124"/>
              <a:gd name="connsiteY1" fmla="*/ 984793 h 2563413"/>
              <a:gd name="connsiteX2" fmla="*/ 2645758 w 9075124"/>
              <a:gd name="connsiteY2" fmla="*/ 972542 h 2563413"/>
              <a:gd name="connsiteX3" fmla="*/ 4846890 w 9075124"/>
              <a:gd name="connsiteY3" fmla="*/ 1898072 h 2563413"/>
              <a:gd name="connsiteX4" fmla="*/ 7340708 w 9075124"/>
              <a:gd name="connsiteY4" fmla="*/ 2133600 h 2563413"/>
              <a:gd name="connsiteX5" fmla="*/ 9075124 w 9075124"/>
              <a:gd name="connsiteY5" fmla="*/ 2563413 h 2563413"/>
              <a:gd name="connsiteX0" fmla="*/ 582734 w 9119732"/>
              <a:gd name="connsiteY0" fmla="*/ 0 h 2563413"/>
              <a:gd name="connsiteX1" fmla="*/ 586308 w 9119732"/>
              <a:gd name="connsiteY1" fmla="*/ 984793 h 2563413"/>
              <a:gd name="connsiteX2" fmla="*/ 2690366 w 9119732"/>
              <a:gd name="connsiteY2" fmla="*/ 972542 h 2563413"/>
              <a:gd name="connsiteX3" fmla="*/ 4891498 w 9119732"/>
              <a:gd name="connsiteY3" fmla="*/ 1898072 h 2563413"/>
              <a:gd name="connsiteX4" fmla="*/ 7385316 w 9119732"/>
              <a:gd name="connsiteY4" fmla="*/ 2133600 h 2563413"/>
              <a:gd name="connsiteX5" fmla="*/ 9119732 w 9119732"/>
              <a:gd name="connsiteY5" fmla="*/ 2563413 h 25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9732" h="2563413">
                <a:moveTo>
                  <a:pt x="582734" y="0"/>
                </a:moveTo>
                <a:cubicBezTo>
                  <a:pt x="-431424" y="514892"/>
                  <a:pt x="83828" y="908391"/>
                  <a:pt x="586308" y="984793"/>
                </a:cubicBezTo>
                <a:cubicBezTo>
                  <a:pt x="1088788" y="1061195"/>
                  <a:pt x="2313052" y="966001"/>
                  <a:pt x="2690366" y="972542"/>
                </a:cubicBezTo>
                <a:cubicBezTo>
                  <a:pt x="3067680" y="979083"/>
                  <a:pt x="4109006" y="1704562"/>
                  <a:pt x="4891498" y="1898072"/>
                </a:cubicBezTo>
                <a:cubicBezTo>
                  <a:pt x="5673990" y="2091582"/>
                  <a:pt x="6680610" y="2022710"/>
                  <a:pt x="7385316" y="2133600"/>
                </a:cubicBezTo>
                <a:cubicBezTo>
                  <a:pt x="8090022" y="2244490"/>
                  <a:pt x="8494545" y="2285885"/>
                  <a:pt x="9119732" y="2563413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 b="7506"/>
          <a:stretch/>
        </p:blipFill>
        <p:spPr>
          <a:xfrm>
            <a:off x="7486161" y="2351029"/>
            <a:ext cx="849795" cy="7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1" y="453573"/>
            <a:ext cx="8684408" cy="468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111" t="12398" r="30139" b="16950"/>
          <a:stretch/>
        </p:blipFill>
        <p:spPr>
          <a:xfrm>
            <a:off x="111513" y="2635663"/>
            <a:ext cx="1242559" cy="1380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513" y="4148808"/>
            <a:ext cx="3501482" cy="8572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Impact of GRAV-D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351" y="712687"/>
            <a:ext cx="2738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GPS on BM efforts are paying off.</a:t>
            </a:r>
          </a:p>
          <a:p>
            <a:endParaRPr lang="en-US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 of September 2017, 9507 new GPS on BM’s have been submitted to NGS.</a:t>
            </a:r>
          </a:p>
          <a:p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New GPS on BM Totals:</a:t>
            </a:r>
          </a:p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10694" r="8168" b="10844"/>
          <a:stretch/>
        </p:blipFill>
        <p:spPr>
          <a:xfrm>
            <a:off x="2866204" y="378135"/>
            <a:ext cx="6277795" cy="45494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60700" y="426261"/>
            <a:ext cx="5867400" cy="716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GEOID12B Accuracy and New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10559" r="8478" b="10844"/>
          <a:stretch/>
        </p:blipFill>
        <p:spPr>
          <a:xfrm>
            <a:off x="2878385" y="384175"/>
            <a:ext cx="6301881" cy="45974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613000"/>
              </p:ext>
            </p:extLst>
          </p:nvPr>
        </p:nvGraphicFramePr>
        <p:xfrm>
          <a:off x="91351" y="3600130"/>
          <a:ext cx="4163150" cy="1435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041">
                  <a:extLst>
                    <a:ext uri="{9D8B030D-6E8A-4147-A177-3AD203B41FA5}">
                      <a16:colId xmlns:a16="http://schemas.microsoft.com/office/drawing/2014/main" val="2602793894"/>
                    </a:ext>
                  </a:extLst>
                </a:gridCol>
                <a:gridCol w="1033095">
                  <a:extLst>
                    <a:ext uri="{9D8B030D-6E8A-4147-A177-3AD203B41FA5}">
                      <a16:colId xmlns:a16="http://schemas.microsoft.com/office/drawing/2014/main" val="186523381"/>
                    </a:ext>
                  </a:extLst>
                </a:gridCol>
                <a:gridCol w="1351789">
                  <a:extLst>
                    <a:ext uri="{9D8B030D-6E8A-4147-A177-3AD203B41FA5}">
                      <a16:colId xmlns:a16="http://schemas.microsoft.com/office/drawing/2014/main" val="4064787144"/>
                    </a:ext>
                  </a:extLst>
                </a:gridCol>
                <a:gridCol w="948225">
                  <a:extLst>
                    <a:ext uri="{9D8B030D-6E8A-4147-A177-3AD203B41FA5}">
                      <a16:colId xmlns:a16="http://schemas.microsoft.com/office/drawing/2014/main" val="3255283498"/>
                    </a:ext>
                  </a:extLst>
                </a:gridCol>
              </a:tblGrid>
              <a:tr h="40418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GPS on BM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Available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Flagged as bad fit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Used in Model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96317"/>
                  </a:ext>
                </a:extLst>
              </a:tr>
              <a:tr h="242509"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NGS IDB:</a:t>
                      </a: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6,239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1,174(18.9%)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5,065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954922"/>
                  </a:ext>
                </a:extLst>
              </a:tr>
              <a:tr h="40418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OPUS-Share: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3,268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402(12.3%)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2,866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404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746712"/>
                  </a:ext>
                </a:extLst>
              </a:tr>
              <a:tr h="242509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Total: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9,507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1,576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7,931</a:t>
                      </a:r>
                      <a:endParaRPr lang="en-US" sz="11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836" marR="80836" marT="40418" marB="4041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0295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830" y="3960733"/>
            <a:ext cx="1339850" cy="11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" y="1075051"/>
            <a:ext cx="59724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Significant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new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analysis of existing GPS on BM data identified problem areas – Described by Dave </a:t>
            </a:r>
            <a:r>
              <a:rPr lang="en-US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Zilkoski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in GPS World: </a:t>
            </a:r>
            <a:r>
              <a:rPr lang="en-US" sz="2000" u="sng" dirty="0" smtClean="0">
                <a:hlinkClick r:id="rId4" tooltip="Permanent Link to NGS 2018 GPS on BMs program in support of NAPGD2022 — Part 5"/>
              </a:rPr>
              <a:t>NGS </a:t>
            </a:r>
            <a:r>
              <a:rPr lang="en-US" sz="2000" u="sng" dirty="0">
                <a:hlinkClick r:id="rId4" tooltip="Permanent Link to NGS 2018 GPS on BMs program in support of NAPGD2022 — Part 5"/>
              </a:rPr>
              <a:t>2018 GPS on BMs program in support of NAPGD2022 — Part </a:t>
            </a:r>
            <a:r>
              <a:rPr lang="en-US" sz="2000" u="sng" dirty="0" smtClean="0">
                <a:hlinkClick r:id="rId4" tooltip="Permanent Link to NGS 2018 GPS on BMs program in support of NAPGD2022 — Part 5"/>
              </a:rPr>
              <a:t>5</a:t>
            </a:r>
            <a:endParaRPr lang="en-US" sz="2000" dirty="0"/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Creation of prototype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hybrid geoid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model using new data: GPS on BM’s, leveling, &amp; gravity.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elease of prioritized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ist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~6,000 bench marks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for data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collection to update ellipsoid / orthometric / geoid undulation relationship and to fill gaps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16" y="455294"/>
            <a:ext cx="844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Going from New Data to Better Models and Tools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916" y="1075051"/>
            <a:ext cx="2177716" cy="1964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9425" r="6258" b="9618"/>
          <a:stretch/>
        </p:blipFill>
        <p:spPr>
          <a:xfrm>
            <a:off x="6833937" y="2779295"/>
            <a:ext cx="2105526" cy="1540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243" y="4517266"/>
            <a:ext cx="1672389" cy="475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" y="4712811"/>
            <a:ext cx="523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https://geodesy.noaa.gov/GPSonBM/prioritize.shtml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1892" y="1188962"/>
            <a:ext cx="2088944" cy="2878871"/>
            <a:chOff x="561892" y="1308580"/>
            <a:chExt cx="2088944" cy="2878871"/>
          </a:xfrm>
        </p:grpSpPr>
        <p:sp>
          <p:nvSpPr>
            <p:cNvPr id="4" name="Text Box 23"/>
            <p:cNvSpPr txBox="1">
              <a:spLocks noChangeArrowheads="1"/>
            </p:cNvSpPr>
            <p:nvPr/>
          </p:nvSpPr>
          <p:spPr bwMode="auto">
            <a:xfrm>
              <a:off x="561892" y="3171788"/>
              <a:ext cx="208894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 is </a:t>
              </a:r>
              <a:r>
                <a:rPr lang="en-US" altLang="en-US" sz="2000" b="1" noProof="0" dirty="0" smtClean="0">
                  <a:solidFill>
                    <a:srgbClr val="FF0000"/>
                  </a:solidFill>
                  <a:latin typeface="Calibri"/>
                </a:rPr>
                <a:t>ellipsoid height </a:t>
              </a: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measured  </a:t>
              </a:r>
              <a:r>
                <a:rPr lang="en-US" altLang="en-US" sz="2000" b="1" noProof="0" dirty="0" smtClean="0">
                  <a:solidFill>
                    <a:srgbClr val="FF0000"/>
                  </a:solidFill>
                  <a:latin typeface="Calibri"/>
                </a:rPr>
                <a:t>using </a:t>
              </a: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GPS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24" descr="geo03a_70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" t="26435" r="54709" b="47669"/>
            <a:stretch/>
          </p:blipFill>
          <p:spPr bwMode="auto">
            <a:xfrm>
              <a:off x="561893" y="1308580"/>
              <a:ext cx="1541944" cy="153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683682" y="1188962"/>
            <a:ext cx="2127812" cy="2573586"/>
            <a:chOff x="3543318" y="1306088"/>
            <a:chExt cx="2127812" cy="2573586"/>
          </a:xfrm>
        </p:grpSpPr>
        <p:sp>
          <p:nvSpPr>
            <p:cNvPr id="7" name="Text Box 26"/>
            <p:cNvSpPr txBox="1">
              <a:spLocks noChangeArrowheads="1"/>
            </p:cNvSpPr>
            <p:nvPr/>
          </p:nvSpPr>
          <p:spPr bwMode="auto">
            <a:xfrm>
              <a:off x="3543318" y="3171788"/>
              <a:ext cx="212781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 is from a</a:t>
              </a:r>
              <a:r>
                <a:rPr lang="en-US" altLang="en-US" sz="2000" b="1" dirty="0" smtClean="0">
                  <a:solidFill>
                    <a:srgbClr val="008000"/>
                  </a:solidFill>
                  <a:latin typeface="Calibri"/>
                </a:rPr>
                <a:t> g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eoid</a:t>
              </a: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en-US" altLang="en-US" sz="2000" b="1" dirty="0">
                  <a:solidFill>
                    <a:srgbClr val="008000"/>
                  </a:solidFill>
                  <a:latin typeface="Calibri"/>
                </a:rPr>
                <a:t>m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odel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27" descr="geo03a_70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" t="52025" r="61625" b="25487"/>
            <a:stretch/>
          </p:blipFill>
          <p:spPr bwMode="auto">
            <a:xfrm>
              <a:off x="3543318" y="1306088"/>
              <a:ext cx="1485221" cy="153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3891" y="4261397"/>
            <a:ext cx="9080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Theoretically,  the difference between these three values should be zero.  In practice, using actual observations gives a residual, or measure of the misfit between the three.  We use the residual to evaluate the observations.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511243" y="499674"/>
            <a:ext cx="3469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Residual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= h </a:t>
            </a:r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H </a:t>
            </a:r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N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7814" y="1188962"/>
            <a:ext cx="2412692" cy="2878871"/>
            <a:chOff x="3387814" y="1188962"/>
            <a:chExt cx="2412692" cy="2878871"/>
          </a:xfrm>
        </p:grpSpPr>
        <p:grpSp>
          <p:nvGrpSpPr>
            <p:cNvPr id="2" name="Group 1"/>
            <p:cNvGrpSpPr/>
            <p:nvPr/>
          </p:nvGrpSpPr>
          <p:grpSpPr>
            <a:xfrm>
              <a:off x="3387814" y="1188962"/>
              <a:ext cx="2412692" cy="2878871"/>
              <a:chOff x="6462212" y="1308580"/>
              <a:chExt cx="2412692" cy="2878871"/>
            </a:xfrm>
          </p:grpSpPr>
          <p:pic>
            <p:nvPicPr>
              <p:cNvPr id="1026" name="Picture 2" descr="https://lh3.googleusercontent.com/S1XOYQBbS0C3cGyn9yZ5WWrfL0hoUVTwXPkwplNFKT9ZFaMQY7UUoOl1mZxVoEkHPYJL91at1cDJlGXDQJQ3KAGNsSb64nb-tkEhFG1m9NaQZOR9GAB198qw0HrG3DKk1iZDK2l_YMrXbDtrdb_ykGqKK-tmObAJWnFYUQjLQVPvPJNfdXt7icqPahRcbkDWkNa9-fRRvCP2rB5bLWbkoeet1Btzop0cwtckaDePJMqvoMbEKuliY60d4Zs9dEAx4MLfJHwiJjkV_ai2JXQk85cT5oKoyHmgWy3UY0v_lDCRZMhj-E0EEJ5O2S74nadCiKivx1P_psT-iSA7-hp3vtQTsNUhlPOZI5zZdm6bhFEuN2QAkGLJhUytCNlXkSea-sfq5YmCRI5Zb0HnmxChklDkOaZv7brDCx5ngEYv61hmyh1k9eYXvWgMvXE_XjjAv3FBFyO-N3xYLLgZNJBSqhsjfBxY4oPXXxY20BV3WaGM664__VDYaHiC7E82eVcLMs0LDcigR4NlFzHY0gkUz_gA2jkFn0GNmioj6uQtYjqoRZrYK5kfo530ai7xP6nWQtlK9fNUNtLXuSUSa9V9eMLjJKA8J8hgEBX5GUY=w1408-h941-no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23" t="5189" r="17825" b="20118"/>
              <a:stretch/>
            </p:blipFill>
            <p:spPr bwMode="auto">
              <a:xfrm>
                <a:off x="6462212" y="1308580"/>
                <a:ext cx="1390795" cy="1537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23"/>
              <p:cNvSpPr txBox="1">
                <a:spLocks noChangeArrowheads="1"/>
              </p:cNvSpPr>
              <p:nvPr/>
            </p:nvSpPr>
            <p:spPr bwMode="auto">
              <a:xfrm>
                <a:off x="6462212" y="3171788"/>
                <a:ext cx="2412692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/>
                  </a:rPr>
                  <a:t>H is an NAVD 88 </a:t>
                </a:r>
                <a:r>
                  <a:rPr lang="en-US" altLang="en-US" sz="2000" b="1" dirty="0" err="1" smtClean="0">
                    <a:solidFill>
                      <a:srgbClr val="FF0000"/>
                    </a:solidFill>
                    <a:latin typeface="Calibri"/>
                  </a:rPr>
                  <a:t>Orthometric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/>
                  </a:rPr>
                  <a:t> Height from Leveling</a:t>
                </a:r>
                <a:endPara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4" name="Picture 2" descr="https://lh6.googleusercontent.com/wi3AYco9vXR_62LwCykcbpJO0IPb2yV_ulTfZMvvjnUgveLsikZKAV6XZWiwTJCBH9Y7QZ03H0YiGoR7dVgp2rGiBxPA5tig9ih7kePfVolBU3qyplbKgwelzs7Z7V2XWOAcLRsCQ3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1" t="11363" r="19174" b="10814"/>
            <a:stretch/>
          </p:blipFill>
          <p:spPr bwMode="auto">
            <a:xfrm>
              <a:off x="4478897" y="2172130"/>
              <a:ext cx="814278" cy="77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346036" y="1385455"/>
            <a:ext cx="848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35374" y="1385454"/>
            <a:ext cx="848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286" y="426261"/>
            <a:ext cx="49088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Residuals</a:t>
            </a: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(r = h – H - N)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6" y="1423164"/>
            <a:ext cx="27611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Tremendous amount of work done by Dave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Zilkoski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Nagendra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Paudel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on state-by-state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Much cleaner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Impacts will be felt by surveyors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Have a high level of confidence in this (See NE Pennsylvania)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10407" r="8286" b="10677"/>
          <a:stretch/>
        </p:blipFill>
        <p:spPr>
          <a:xfrm>
            <a:off x="2732048" y="466245"/>
            <a:ext cx="6411952" cy="4677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169" y="3362275"/>
            <a:ext cx="87265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0"/>
            <a:r>
              <a:rPr lang="en-US" sz="7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 from GEOID12B [m]</a:t>
            </a:r>
            <a:endParaRPr lang="en-US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0828" r="8271" b="10576"/>
          <a:stretch/>
        </p:blipFill>
        <p:spPr>
          <a:xfrm>
            <a:off x="2525730" y="364385"/>
            <a:ext cx="6550965" cy="47791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286" y="426261"/>
            <a:ext cx="49088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PG18v2.2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l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(prototype for GEOID18)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86" y="1423164"/>
            <a:ext cx="24544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Similar construction as GEOID12B.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Gravimetric Geoid Model: xGEOID17B (</a:t>
            </a: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Interpolate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GPS on Bench Marks (</a:t>
            </a: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Constrain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02432"/>
              </p:ext>
            </p:extLst>
          </p:nvPr>
        </p:nvGraphicFramePr>
        <p:xfrm>
          <a:off x="34342" y="3346837"/>
          <a:ext cx="3761804" cy="176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022">
                  <a:extLst>
                    <a:ext uri="{9D8B030D-6E8A-4147-A177-3AD203B41FA5}">
                      <a16:colId xmlns:a16="http://schemas.microsoft.com/office/drawing/2014/main" val="2602793894"/>
                    </a:ext>
                  </a:extLst>
                </a:gridCol>
                <a:gridCol w="933500">
                  <a:extLst>
                    <a:ext uri="{9D8B030D-6E8A-4147-A177-3AD203B41FA5}">
                      <a16:colId xmlns:a16="http://schemas.microsoft.com/office/drawing/2014/main" val="186523381"/>
                    </a:ext>
                  </a:extLst>
                </a:gridCol>
                <a:gridCol w="1221471">
                  <a:extLst>
                    <a:ext uri="{9D8B030D-6E8A-4147-A177-3AD203B41FA5}">
                      <a16:colId xmlns:a16="http://schemas.microsoft.com/office/drawing/2014/main" val="4064787144"/>
                    </a:ext>
                  </a:extLst>
                </a:gridCol>
                <a:gridCol w="856811">
                  <a:extLst>
                    <a:ext uri="{9D8B030D-6E8A-4147-A177-3AD203B41FA5}">
                      <a16:colId xmlns:a16="http://schemas.microsoft.com/office/drawing/2014/main" val="3255283498"/>
                    </a:ext>
                  </a:extLst>
                </a:gridCol>
              </a:tblGrid>
              <a:tr h="35046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GPS on BM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Available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Flagged as bad</a:t>
                      </a:r>
                      <a:r>
                        <a:rPr lang="en-US" sz="12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fit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Used in Model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96317"/>
                  </a:ext>
                </a:extLst>
              </a:tr>
              <a:tr h="350469"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NGS IDB: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30,297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2,432 (8.0%)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27,865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954922"/>
                  </a:ext>
                </a:extLst>
              </a:tr>
              <a:tr h="35046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OPUS-Share: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3,749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485 (12.9%)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3,264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404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746712"/>
                  </a:ext>
                </a:extLst>
              </a:tr>
              <a:tr h="2102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Total: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34,046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2,917</a:t>
                      </a:r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31,129</a:t>
                      </a:r>
                      <a:endParaRPr lang="en-US" sz="12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0295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26841" y="3030108"/>
            <a:ext cx="87265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0"/>
            <a:r>
              <a:rPr lang="en-US" sz="7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 from GEOID12B [m]</a:t>
            </a:r>
            <a:endParaRPr lang="en-US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10333" r="7883" b="10751"/>
          <a:stretch/>
        </p:blipFill>
        <p:spPr>
          <a:xfrm>
            <a:off x="2579281" y="364385"/>
            <a:ext cx="6564719" cy="47791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286" y="426261"/>
            <a:ext cx="49088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PG18v2.2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l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(prototype for GEOID18)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86" y="1423164"/>
            <a:ext cx="26719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Puerto Rico / U.S. Virgin Islands</a:t>
            </a:r>
          </a:p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What’s new?</a:t>
            </a:r>
          </a:p>
          <a:p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126 GPS on Bench Marks (</a:t>
            </a: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Constrain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79 New Marks: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IDB: 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OPUS Share: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Gravimetric Geoid Model: xGEOID17B (</a:t>
            </a:r>
            <a:r>
              <a:rPr lang="en-US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Interpolate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7486" r="5667" b="7501"/>
          <a:stretch/>
        </p:blipFill>
        <p:spPr>
          <a:xfrm>
            <a:off x="2795008" y="426261"/>
            <a:ext cx="6348992" cy="47172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286" y="426261"/>
            <a:ext cx="298567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Potential Impacts </a:t>
            </a:r>
          </a:p>
          <a:p>
            <a:pPr algn="l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 20 cm:</a:t>
            </a: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6" y="1423164"/>
            <a:ext cx="24544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Hypothetical Situation in Wyoming:</a:t>
            </a:r>
          </a:p>
          <a:p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Maximum Change in hybrid geoid = -14.6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 cm changes are felt at ~200 km distances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Surrounding GPS BM’s constrain the effect</a:t>
            </a:r>
          </a:p>
        </p:txBody>
      </p:sp>
    </p:spTree>
    <p:extLst>
      <p:ext uri="{BB962C8B-B14F-4D97-AF65-F5344CB8AC3E}">
        <p14:creationId xmlns:p14="http://schemas.microsoft.com/office/powerpoint/2010/main" val="11564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5781</TotalTime>
  <Words>1180</Words>
  <Application>Microsoft Office PowerPoint</Application>
  <PresentationFormat>On-screen Show (16:9)</PresentationFormat>
  <Paragraphs>218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ＭＳ Ｐゴシック</vt:lpstr>
      <vt:lpstr>Arial</vt:lpstr>
      <vt:lpstr>Bradley Hand ITC</vt:lpstr>
      <vt:lpstr>Calibri</vt:lpstr>
      <vt:lpstr>Franklin Gothic Heavy</vt:lpstr>
      <vt:lpstr>Helvetica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Galen Scott</cp:lastModifiedBy>
  <cp:revision>97</cp:revision>
  <dcterms:created xsi:type="dcterms:W3CDTF">2017-02-03T22:38:58Z</dcterms:created>
  <dcterms:modified xsi:type="dcterms:W3CDTF">2018-02-22T16:28:17Z</dcterms:modified>
</cp:coreProperties>
</file>