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25"/>
  </p:notesMasterIdLst>
  <p:sldIdLst>
    <p:sldId id="261" r:id="rId2"/>
    <p:sldId id="265" r:id="rId3"/>
    <p:sldId id="266" r:id="rId4"/>
    <p:sldId id="267" r:id="rId5"/>
    <p:sldId id="278" r:id="rId6"/>
    <p:sldId id="280" r:id="rId7"/>
    <p:sldId id="281" r:id="rId8"/>
    <p:sldId id="269" r:id="rId9"/>
    <p:sldId id="272" r:id="rId10"/>
    <p:sldId id="283" r:id="rId11"/>
    <p:sldId id="268" r:id="rId12"/>
    <p:sldId id="273" r:id="rId13"/>
    <p:sldId id="276" r:id="rId14"/>
    <p:sldId id="296" r:id="rId15"/>
    <p:sldId id="286" r:id="rId16"/>
    <p:sldId id="287" r:id="rId17"/>
    <p:sldId id="288" r:id="rId18"/>
    <p:sldId id="290" r:id="rId19"/>
    <p:sldId id="291" r:id="rId20"/>
    <p:sldId id="293" r:id="rId21"/>
    <p:sldId id="294" r:id="rId22"/>
    <p:sldId id="292" r:id="rId23"/>
    <p:sldId id="295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99" autoAdjust="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4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B22FC-AE2A-4DB5-B96C-A7BF6D8E99CC}" type="datetimeFigureOut">
              <a:rPr lang="en-US" smtClean="0"/>
              <a:pPr/>
              <a:t>8/19/2011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10A8C-0C8B-4E2B-867B-42B9A99652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EB6B0B-AB08-4100-8707-2713EF587E8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74702-A9D2-D142-A2AF-02EB7BC1A7B0}" type="datetimeFigureOut">
              <a:rPr lang="en-US"/>
              <a:pPr>
                <a:defRPr/>
              </a:pPr>
              <a:t>8/19/2011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E4B20-A796-8D4A-9790-389DA483B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467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2D9D6-2EED-314A-B5A7-B8AA87D0E9E4}" type="datetimeFigureOut">
              <a:rPr lang="en-US"/>
              <a:pPr>
                <a:defRPr/>
              </a:pPr>
              <a:t>8/19/2011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AD95F-C4AC-F74C-8843-F1114F98E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577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ABBAB-D36F-9146-BB7A-2DB9ADAC5A9C}" type="datetimeFigureOut">
              <a:rPr lang="en-US"/>
              <a:pPr>
                <a:defRPr/>
              </a:pPr>
              <a:t>8/19/2011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E9C37-50CC-2640-A8BB-4A084D551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2083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2E1C5-9BFE-6A49-B726-6C7F6AC4D0D3}" type="datetimeFigureOut">
              <a:rPr lang="en-US"/>
              <a:pPr>
                <a:defRPr/>
              </a:pPr>
              <a:t>8/19/2011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D6AEA-48A7-924D-9406-EC6E0EBC2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65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88FAE-7584-1D43-B106-69084F6C3D60}" type="datetimeFigureOut">
              <a:rPr lang="en-US"/>
              <a:pPr>
                <a:defRPr/>
              </a:pPr>
              <a:t>8/19/2011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19BE7-E39C-5E46-9893-C897A9205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685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422AA-180E-B24C-A2DD-5B797D7B4338}" type="datetimeFigureOut">
              <a:rPr lang="en-US"/>
              <a:pPr>
                <a:defRPr/>
              </a:pPr>
              <a:t>8/19/2011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E2FD8-6EFB-924A-BBC7-3D9FD8781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478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537CD-3F2F-1C42-8CC8-D98653E46D5E}" type="datetimeFigureOut">
              <a:rPr lang="en-US"/>
              <a:pPr>
                <a:defRPr/>
              </a:pPr>
              <a:t>8/19/2011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A7F4B-D849-9949-B056-9EF081A52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1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4A722-2514-2E44-A2D1-75902F2251E6}" type="datetimeFigureOut">
              <a:rPr lang="en-US"/>
              <a:pPr>
                <a:defRPr/>
              </a:pPr>
              <a:t>8/19/2011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AD978-2583-3440-BBC6-16DB090D6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77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C6B44-5FDE-D646-B187-047D5567924B}" type="datetimeFigureOut">
              <a:rPr lang="en-US"/>
              <a:pPr>
                <a:defRPr/>
              </a:pPr>
              <a:t>8/19/2011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20699-3253-714E-A86F-ABA98CEE1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22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E24F3-D793-8044-A42C-6F67C6B893B3}" type="datetimeFigureOut">
              <a:rPr lang="en-US"/>
              <a:pPr>
                <a:defRPr/>
              </a:pPr>
              <a:t>8/19/2011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BD730-DC58-6343-A41C-6B3B622DC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985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937D2-7827-8748-9D63-2F251C75A548}" type="datetimeFigureOut">
              <a:rPr lang="en-US"/>
              <a:pPr>
                <a:defRPr/>
              </a:pPr>
              <a:t>8/19/2011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26D73-134C-C842-8671-F7254A6F5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4043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E047118-9D73-D940-849A-E2266DCC4429}" type="datetimeFigureOut">
              <a:rPr lang="en-US"/>
              <a:pPr>
                <a:defRPr/>
              </a:pPr>
              <a:t>8/19/2011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489CAA-BEB4-0749-9B3B-E5A1D0F9B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Office_Word_Document7.docx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>
            <a:spLocks/>
          </p:cNvSpPr>
          <p:nvPr/>
        </p:nvSpPr>
        <p:spPr bwMode="auto">
          <a:xfrm>
            <a:off x="0" y="875461"/>
            <a:ext cx="9144000" cy="321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b="1" dirty="0" smtClean="0">
                <a:latin typeface="Times New Roman" charset="0"/>
                <a:cs typeface="Times New Roman" charset="0"/>
              </a:rPr>
              <a:t>Better Positions </a:t>
            </a:r>
            <a:r>
              <a:rPr lang="en-US" sz="4000" b="1" dirty="0" smtClean="0">
                <a:latin typeface="Times New Roman" charset="0"/>
                <a:cs typeface="Times New Roman" charset="0"/>
              </a:rPr>
              <a:t/>
            </a:r>
            <a:br>
              <a:rPr lang="en-US" sz="4000" b="1" dirty="0" smtClean="0">
                <a:latin typeface="Times New Roman" charset="0"/>
                <a:cs typeface="Times New Roman" charset="0"/>
              </a:rPr>
            </a:br>
            <a:r>
              <a:rPr lang="en-US" b="1" i="1" dirty="0" smtClean="0">
                <a:latin typeface="Times New Roman" charset="0"/>
                <a:cs typeface="Times New Roman" charset="0"/>
              </a:rPr>
              <a:t>and</a:t>
            </a:r>
            <a:r>
              <a:rPr lang="en-US" sz="4000" b="1" dirty="0" smtClean="0">
                <a:latin typeface="Times New Roman" charset="0"/>
                <a:cs typeface="Times New Roman" charset="0"/>
              </a:rPr>
              <a:t/>
            </a:r>
            <a:br>
              <a:rPr lang="en-US" sz="4000" b="1" dirty="0" smtClean="0">
                <a:latin typeface="Times New Roman" charset="0"/>
                <a:cs typeface="Times New Roman" charset="0"/>
              </a:rPr>
            </a:br>
            <a:r>
              <a:rPr lang="en-US" sz="4400" b="1" dirty="0" smtClean="0">
                <a:latin typeface="Times New Roman" charset="0"/>
                <a:cs typeface="Times New Roman" charset="0"/>
              </a:rPr>
              <a:t>Improved Access</a:t>
            </a:r>
            <a:r>
              <a:rPr lang="en-US" sz="4000" b="1" dirty="0" smtClean="0">
                <a:latin typeface="Times New Roman" charset="0"/>
                <a:cs typeface="Times New Roman" charset="0"/>
              </a:rPr>
              <a:t/>
            </a:r>
            <a:br>
              <a:rPr lang="en-US" sz="4000" b="1" dirty="0" smtClean="0">
                <a:latin typeface="Times New Roman" charset="0"/>
                <a:cs typeface="Times New Roman" charset="0"/>
              </a:rPr>
            </a:br>
            <a:r>
              <a:rPr lang="en-US" b="1" i="1" dirty="0" smtClean="0">
                <a:latin typeface="Times New Roman" charset="0"/>
                <a:cs typeface="Times New Roman" charset="0"/>
              </a:rPr>
              <a:t>to the</a:t>
            </a:r>
            <a:r>
              <a:rPr lang="en-US" b="1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4000" b="1" dirty="0" smtClean="0">
                <a:latin typeface="Times New Roman" charset="0"/>
                <a:cs typeface="Times New Roman" charset="0"/>
              </a:rPr>
              <a:t/>
            </a:r>
            <a:br>
              <a:rPr lang="en-US" sz="4000" b="1" dirty="0" smtClean="0">
                <a:latin typeface="Times New Roman" charset="0"/>
                <a:cs typeface="Times New Roman" charset="0"/>
              </a:rPr>
            </a:br>
            <a:r>
              <a:rPr lang="en-US" sz="4400" b="1" dirty="0" smtClean="0">
                <a:latin typeface="Times New Roman" charset="0"/>
                <a:cs typeface="Times New Roman" charset="0"/>
              </a:rPr>
              <a:t>National Spatial Reference System</a:t>
            </a:r>
            <a:endParaRPr lang="en-US" sz="4400" b="1" dirty="0">
              <a:latin typeface="Times New Roman" charset="0"/>
              <a:cs typeface="Times New Roman" charset="0"/>
            </a:endParaRPr>
          </a:p>
        </p:txBody>
      </p:sp>
      <p:sp>
        <p:nvSpPr>
          <p:cNvPr id="13315" name="Content Placeholder 2"/>
          <p:cNvSpPr txBox="1">
            <a:spLocks/>
          </p:cNvSpPr>
          <p:nvPr/>
        </p:nvSpPr>
        <p:spPr bwMode="auto">
          <a:xfrm>
            <a:off x="1797535" y="3860799"/>
            <a:ext cx="5509847" cy="179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SzPct val="100000"/>
              <a:buFont typeface="Wingdings" pitchFamily="2" charset="2"/>
              <a:buChar char="Ø"/>
            </a:pP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Multi-Year CORS Solution</a:t>
            </a:r>
          </a:p>
          <a:p>
            <a:pPr eaLnBrk="1" hangingPunct="1">
              <a:spcBef>
                <a:spcPct val="20000"/>
              </a:spcBef>
              <a:buSzPct val="100000"/>
              <a:buFont typeface="Wingdings" pitchFamily="2" charset="2"/>
              <a:buChar char="Ø"/>
            </a:pP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National Adjustment of 2011</a:t>
            </a:r>
          </a:p>
          <a:p>
            <a:pPr eaLnBrk="1" hangingPunct="1">
              <a:spcBef>
                <a:spcPct val="20000"/>
              </a:spcBef>
              <a:buSzPct val="100000"/>
              <a:buFont typeface="Wingdings" pitchFamily="2" charset="2"/>
              <a:buChar char="Ø"/>
            </a:pP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New NGS Datasheet Format </a:t>
            </a:r>
            <a:endParaRPr lang="en-US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728" y="5797901"/>
            <a:ext cx="5439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NOAA’s National Height Modernization Program</a:t>
            </a:r>
            <a:br>
              <a:rPr lang="en-US" sz="2000" b="1" dirty="0" smtClean="0"/>
            </a:br>
            <a:r>
              <a:rPr lang="en-US" sz="2000" b="1" dirty="0" smtClean="0"/>
              <a:t>National Partner Meeting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600" b="1" dirty="0" smtClean="0"/>
              <a:t>August 19, 2011  </a:t>
            </a:r>
            <a:r>
              <a:rPr lang="en-US" sz="1400" b="1" dirty="0" smtClean="0"/>
              <a:t>●</a:t>
            </a:r>
            <a:r>
              <a:rPr lang="en-US" sz="1600" b="1" dirty="0" smtClean="0"/>
              <a:t>   Silver Spring, MD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44308" y="5836976"/>
            <a:ext cx="329027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Michael L. Dennis, RLS, PE</a:t>
            </a:r>
          </a:p>
          <a:p>
            <a:pPr algn="r"/>
            <a:r>
              <a:rPr lang="en-US" b="1" dirty="0" smtClean="0"/>
              <a:t>Geodesist</a:t>
            </a:r>
            <a:br>
              <a:rPr lang="en-US" b="1" dirty="0" smtClean="0"/>
            </a:br>
            <a:r>
              <a:rPr lang="en-US" b="1" dirty="0" smtClean="0">
                <a:solidFill>
                  <a:srgbClr val="0000FF"/>
                </a:solidFill>
              </a:rPr>
              <a:t>michael.dennis@noaa.gov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39700"/>
            <a:ext cx="9144000" cy="1384300"/>
          </a:xfrm>
        </p:spPr>
        <p:txBody>
          <a:bodyPr/>
          <a:lstStyle/>
          <a:p>
            <a:pPr eaLnBrk="1" hangingPunct="1"/>
            <a:r>
              <a:rPr lang="en-US" sz="3600" smtClean="0"/>
              <a:t>Tectonic Motions</a:t>
            </a:r>
          </a:p>
        </p:txBody>
      </p:sp>
      <p:pic>
        <p:nvPicPr>
          <p:cNvPr id="30722" name="Picture 2" descr="seri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3262"/>
          </a:xfrm>
        </p:spPr>
        <p:txBody>
          <a:bodyPr/>
          <a:lstStyle/>
          <a:p>
            <a:r>
              <a:rPr lang="en-US" dirty="0" smtClean="0"/>
              <a:t>What’s in a name?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77" y="2301631"/>
            <a:ext cx="8589108" cy="3974124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NAD 83(2011) epoch 2010.00</a:t>
            </a:r>
          </a:p>
          <a:p>
            <a:pPr lvl="1"/>
            <a:r>
              <a:rPr lang="en-US" dirty="0" smtClean="0"/>
              <a:t>“2011” is datum tag </a:t>
            </a:r>
            <a:r>
              <a:rPr lang="en-US" dirty="0" smtClean="0">
                <a:sym typeface="Wingdings" pitchFamily="2" charset="2"/>
              </a:rPr>
              <a:t> year adjustment complete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“2010.00” is “epoch date” (January 1, 2010)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Date associated with coordinates of control station</a:t>
            </a:r>
          </a:p>
          <a:p>
            <a:pPr lvl="1"/>
            <a:r>
              <a:rPr lang="en-US" dirty="0" smtClean="0"/>
              <a:t>Frame fixed to North American tectonic plate</a:t>
            </a:r>
          </a:p>
          <a:p>
            <a:pPr lvl="2"/>
            <a:r>
              <a:rPr lang="en-US" dirty="0" smtClean="0"/>
              <a:t>Includes California, </a:t>
            </a:r>
            <a:r>
              <a:rPr lang="en-US" dirty="0" smtClean="0"/>
              <a:t>Alaska, Puerto </a:t>
            </a:r>
            <a:r>
              <a:rPr lang="en-US" dirty="0" smtClean="0"/>
              <a:t>Rico, and US Virgin Islands</a:t>
            </a:r>
          </a:p>
          <a:p>
            <a:r>
              <a:rPr lang="en-US" b="1" dirty="0" smtClean="0"/>
              <a:t>NAD 83(PA11) epoch 2010.00</a:t>
            </a:r>
          </a:p>
          <a:p>
            <a:pPr lvl="1"/>
            <a:r>
              <a:rPr lang="en-US" dirty="0" smtClean="0"/>
              <a:t>Frame fixed to Pacific tectonic </a:t>
            </a:r>
            <a:r>
              <a:rPr lang="en-US" dirty="0" smtClean="0"/>
              <a:t>plate (Hawaii and American Samoa)</a:t>
            </a:r>
            <a:endParaRPr lang="en-US" dirty="0" smtClean="0"/>
          </a:p>
          <a:p>
            <a:r>
              <a:rPr lang="en-US" b="1" dirty="0" smtClean="0"/>
              <a:t>NAD 83(MA11) epoch 2010.00</a:t>
            </a:r>
          </a:p>
          <a:p>
            <a:pPr lvl="1"/>
            <a:r>
              <a:rPr lang="en-US" dirty="0" smtClean="0"/>
              <a:t>Frame fixed to Mariana tectonic </a:t>
            </a:r>
            <a:r>
              <a:rPr lang="en-US" dirty="0" smtClean="0"/>
              <a:t>plate (Guam and CNMI)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844062"/>
            <a:ext cx="8229600" cy="145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That which we call a datum</a:t>
            </a:r>
            <a:b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</a:b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By any other name would smell as sweet…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will it all be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77" y="1600200"/>
            <a:ext cx="8589108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Multi-Year CORS Solution</a:t>
            </a:r>
          </a:p>
          <a:p>
            <a:pPr lvl="1"/>
            <a:r>
              <a:rPr lang="en-US" dirty="0" smtClean="0"/>
              <a:t>Beta results released in May 2011</a:t>
            </a:r>
          </a:p>
          <a:p>
            <a:pPr lvl="1"/>
            <a:r>
              <a:rPr lang="en-US" dirty="0" smtClean="0"/>
              <a:t>Official release of coordinates August 2011</a:t>
            </a:r>
          </a:p>
          <a:p>
            <a:pPr lvl="1"/>
            <a:r>
              <a:rPr lang="en-US" dirty="0" smtClean="0"/>
              <a:t>OPUS (Online Positioning User Service)</a:t>
            </a:r>
          </a:p>
          <a:p>
            <a:pPr lvl="2"/>
            <a:r>
              <a:rPr lang="en-US" dirty="0" smtClean="0"/>
              <a:t>Will provide solutions referenced both to previous (CORS96) and new (MYCS) coordinates</a:t>
            </a:r>
          </a:p>
          <a:p>
            <a:pPr lvl="2"/>
            <a:r>
              <a:rPr lang="en-US" dirty="0" smtClean="0"/>
              <a:t>Dual solutions will be available until NA2011 complete</a:t>
            </a:r>
          </a:p>
          <a:p>
            <a:r>
              <a:rPr lang="en-US" dirty="0" smtClean="0"/>
              <a:t>National Adjustment of 2011</a:t>
            </a:r>
          </a:p>
          <a:p>
            <a:pPr lvl="1"/>
            <a:r>
              <a:rPr lang="en-US" dirty="0" smtClean="0"/>
              <a:t>Goal:  Complete by end of </a:t>
            </a:r>
            <a:r>
              <a:rPr lang="en-US" dirty="0" smtClean="0"/>
              <a:t>CY 2011/early 2012</a:t>
            </a:r>
            <a:endParaRPr lang="en-US" dirty="0" smtClean="0"/>
          </a:p>
          <a:p>
            <a:pPr lvl="1"/>
            <a:r>
              <a:rPr lang="en-US" dirty="0" smtClean="0"/>
              <a:t>Deadline for submitted projects:  Aug 31, 2011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Near-future plans &amp; possibilities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77" y="1417638"/>
            <a:ext cx="8596923" cy="483467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New hybrid geoid model </a:t>
            </a:r>
            <a:r>
              <a:rPr lang="en-US" dirty="0" smtClean="0"/>
              <a:t>(GEOID12)</a:t>
            </a:r>
            <a:endParaRPr lang="en-US" dirty="0" smtClean="0"/>
          </a:p>
          <a:p>
            <a:pPr lvl="1"/>
            <a:r>
              <a:rPr lang="en-US" dirty="0" smtClean="0"/>
              <a:t>Use NAD 83(2011) epoch 2010.00 ellipsoid heights on NAVD 88 benchmarks</a:t>
            </a:r>
          </a:p>
          <a:p>
            <a:pPr lvl="1"/>
            <a:r>
              <a:rPr lang="en-US" dirty="0" smtClean="0"/>
              <a:t>Might also use OPUS-Database results on NAVD 88 BMs</a:t>
            </a:r>
          </a:p>
          <a:p>
            <a:r>
              <a:rPr lang="en-US" b="1" i="1" dirty="0" smtClean="0"/>
              <a:t>May</a:t>
            </a:r>
            <a:r>
              <a:rPr lang="en-US" dirty="0" smtClean="0"/>
              <a:t> perform national vertical adjustment</a:t>
            </a:r>
          </a:p>
          <a:p>
            <a:pPr lvl="1"/>
            <a:r>
              <a:rPr lang="en-US" dirty="0" smtClean="0"/>
              <a:t>Constrain vertically to NAVD 88 benchmarks</a:t>
            </a:r>
          </a:p>
          <a:p>
            <a:pPr lvl="2"/>
            <a:r>
              <a:rPr lang="en-US" dirty="0" smtClean="0"/>
              <a:t>Perform as simultaneous nationwide adjustment</a:t>
            </a:r>
          </a:p>
          <a:p>
            <a:pPr lvl="1"/>
            <a:r>
              <a:rPr lang="en-US" dirty="0" smtClean="0"/>
              <a:t>GNSS-derived orthometric heights</a:t>
            </a:r>
          </a:p>
          <a:p>
            <a:pPr lvl="2"/>
            <a:r>
              <a:rPr lang="en-US" dirty="0" smtClean="0"/>
              <a:t>NAD 83(2011) ellipsoid heights with GEOID12</a:t>
            </a:r>
          </a:p>
          <a:p>
            <a:pPr lvl="2"/>
            <a:r>
              <a:rPr lang="en-US" b="1" i="1" dirty="0" smtClean="0"/>
              <a:t>NOT</a:t>
            </a:r>
            <a:r>
              <a:rPr lang="en-US" dirty="0" smtClean="0"/>
              <a:t> a readjustment of NAVD 88 leveling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 l="898" t="11074" r="2694" b="20444"/>
          <a:stretch>
            <a:fillRect/>
          </a:stretch>
        </p:blipFill>
        <p:spPr bwMode="auto">
          <a:xfrm>
            <a:off x="0" y="0"/>
            <a:ext cx="9144000" cy="684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304006" y="0"/>
            <a:ext cx="585216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i="1" dirty="0" smtClean="0"/>
              <a:t>More information…</a:t>
            </a:r>
            <a:endParaRPr lang="en-US" sz="3900" b="1" i="1" dirty="0"/>
          </a:p>
        </p:txBody>
      </p:sp>
      <p:sp>
        <p:nvSpPr>
          <p:cNvPr id="8" name="Left Arrow 7"/>
          <p:cNvSpPr>
            <a:spLocks noChangeArrowheads="1"/>
          </p:cNvSpPr>
          <p:nvPr/>
        </p:nvSpPr>
        <p:spPr bwMode="auto">
          <a:xfrm rot="10800000">
            <a:off x="1536676" y="4667799"/>
            <a:ext cx="914400" cy="37490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4432" y="781666"/>
            <a:ext cx="512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geodesy.noaa.gov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801" t="13241" r="1351" b="19862"/>
          <a:stretch>
            <a:fillRect/>
          </a:stretch>
        </p:blipFill>
        <p:spPr bwMode="auto">
          <a:xfrm>
            <a:off x="0" y="0"/>
            <a:ext cx="9145358" cy="687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26786" t="29793" r="21768" b="17476"/>
          <a:stretch>
            <a:fillRect/>
          </a:stretch>
        </p:blipFill>
        <p:spPr bwMode="auto">
          <a:xfrm>
            <a:off x="2360249" y="1455426"/>
            <a:ext cx="4857992" cy="541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24718" y="0"/>
            <a:ext cx="4931713" cy="55399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en-US" sz="3600" b="1" dirty="0" smtClean="0">
                <a:solidFill>
                  <a:srgbClr val="C00000"/>
                </a:solidFill>
              </a:rPr>
              <a:t>geodesy.noaa.gov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Left Arrow 6"/>
          <p:cNvSpPr>
            <a:spLocks noChangeArrowheads="1"/>
          </p:cNvSpPr>
          <p:nvPr/>
        </p:nvSpPr>
        <p:spPr bwMode="auto">
          <a:xfrm>
            <a:off x="6921271" y="5177925"/>
            <a:ext cx="914400" cy="37490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 l="877" t="12626" r="2426" b="18755"/>
          <a:stretch>
            <a:fillRect/>
          </a:stretch>
        </p:blipFill>
        <p:spPr bwMode="auto">
          <a:xfrm>
            <a:off x="-8785" y="1"/>
            <a:ext cx="9144000" cy="687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801" t="13241" r="1351" b="19862"/>
          <a:stretch>
            <a:fillRect/>
          </a:stretch>
        </p:blipFill>
        <p:spPr bwMode="auto">
          <a:xfrm>
            <a:off x="0" y="0"/>
            <a:ext cx="9145358" cy="687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26786" t="29793" r="21768" b="17476"/>
          <a:stretch>
            <a:fillRect/>
          </a:stretch>
        </p:blipFill>
        <p:spPr bwMode="auto">
          <a:xfrm>
            <a:off x="2360249" y="1455426"/>
            <a:ext cx="4857992" cy="541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 Arrow 5"/>
          <p:cNvSpPr>
            <a:spLocks noChangeArrowheads="1"/>
          </p:cNvSpPr>
          <p:nvPr/>
        </p:nvSpPr>
        <p:spPr bwMode="auto">
          <a:xfrm rot="10800000">
            <a:off x="1481971" y="6160464"/>
            <a:ext cx="914400" cy="37490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l="877" t="13069" r="2630" b="18207"/>
          <a:stretch>
            <a:fillRect/>
          </a:stretch>
        </p:blipFill>
        <p:spPr bwMode="auto">
          <a:xfrm>
            <a:off x="1358" y="0"/>
            <a:ext cx="9144000" cy="6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9678"/>
            <a:ext cx="8229600" cy="1143000"/>
          </a:xfrm>
        </p:spPr>
        <p:txBody>
          <a:bodyPr/>
          <a:lstStyle/>
          <a:p>
            <a:r>
              <a:rPr lang="en-US" sz="3600" b="1" i="1" dirty="0" smtClean="0"/>
              <a:t>Announcing…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New NGS Datasheet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76" y="1865910"/>
            <a:ext cx="8714155" cy="476152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Update to new </a:t>
            </a:r>
            <a:r>
              <a:rPr lang="en-US" b="1" dirty="0" smtClean="0"/>
              <a:t>Datasheet version </a:t>
            </a:r>
            <a:r>
              <a:rPr lang="en-US" b="1" dirty="0" smtClean="0"/>
              <a:t>(8.00)</a:t>
            </a:r>
          </a:p>
          <a:p>
            <a:pPr lvl="1"/>
            <a:r>
              <a:rPr lang="en-US" dirty="0" smtClean="0"/>
              <a:t>Changed location, length, and text for many fields</a:t>
            </a:r>
          </a:p>
          <a:p>
            <a:pPr lvl="1"/>
            <a:r>
              <a:rPr lang="en-US" dirty="0" smtClean="0"/>
              <a:t>Added new fields, </a:t>
            </a:r>
            <a:r>
              <a:rPr lang="en-US" dirty="0" smtClean="0"/>
              <a:t>deleted fields, augmented </a:t>
            </a:r>
            <a:r>
              <a:rPr lang="en-US" dirty="0" smtClean="0"/>
              <a:t>existing fields</a:t>
            </a:r>
          </a:p>
          <a:p>
            <a:pPr lvl="1"/>
            <a:r>
              <a:rPr lang="en-US" dirty="0" smtClean="0"/>
              <a:t>Implemented </a:t>
            </a:r>
            <a:r>
              <a:rPr lang="en-US" dirty="0" smtClean="0"/>
              <a:t>by end of calendar year </a:t>
            </a:r>
            <a:r>
              <a:rPr lang="en-US" dirty="0" smtClean="0"/>
              <a:t>2011</a:t>
            </a:r>
          </a:p>
          <a:p>
            <a:pPr lvl="1"/>
            <a:r>
              <a:rPr lang="en-US" dirty="0" smtClean="0"/>
              <a:t>Will add announcement and prototype to NGS web site soon</a:t>
            </a:r>
          </a:p>
          <a:p>
            <a:r>
              <a:rPr lang="en-US" b="1" dirty="0" smtClean="0"/>
              <a:t>Summary </a:t>
            </a:r>
            <a:r>
              <a:rPr lang="en-US" b="1" dirty="0" smtClean="0"/>
              <a:t>of content changes</a:t>
            </a:r>
          </a:p>
          <a:p>
            <a:pPr lvl="1"/>
            <a:r>
              <a:rPr lang="en-US" dirty="0" smtClean="0"/>
              <a:t>Added country </a:t>
            </a:r>
            <a:r>
              <a:rPr lang="en-US" dirty="0" smtClean="0"/>
              <a:t>(e.g., USA) where control station </a:t>
            </a:r>
            <a:r>
              <a:rPr lang="en-US" dirty="0" smtClean="0"/>
              <a:t>located</a:t>
            </a:r>
          </a:p>
          <a:p>
            <a:pPr lvl="1"/>
            <a:r>
              <a:rPr lang="en-US" dirty="0" smtClean="0"/>
              <a:t>Hyperlinked vertical datum designation to datum web page</a:t>
            </a:r>
          </a:p>
          <a:p>
            <a:pPr lvl="1"/>
            <a:r>
              <a:rPr lang="en-US" dirty="0" smtClean="0"/>
              <a:t>Ortho height epoch </a:t>
            </a:r>
            <a:r>
              <a:rPr lang="en-US" dirty="0" smtClean="0"/>
              <a:t>date, </a:t>
            </a:r>
            <a:r>
              <a:rPr lang="en-US" dirty="0" smtClean="0"/>
              <a:t>if applicable (e.g., subsidence areas)</a:t>
            </a:r>
          </a:p>
          <a:p>
            <a:pPr lvl="1"/>
            <a:r>
              <a:rPr lang="en-US" dirty="0" smtClean="0"/>
              <a:t>Note for geoid model used on </a:t>
            </a:r>
            <a:r>
              <a:rPr lang="en-US" dirty="0" smtClean="0"/>
              <a:t>Ht </a:t>
            </a:r>
            <a:r>
              <a:rPr lang="en-US" dirty="0" smtClean="0"/>
              <a:t>Mod </a:t>
            </a:r>
            <a:r>
              <a:rPr lang="en-US" dirty="0" smtClean="0"/>
              <a:t>stations if not current geoid</a:t>
            </a:r>
            <a:endParaRPr lang="en-US" dirty="0" smtClean="0"/>
          </a:p>
          <a:p>
            <a:pPr lvl="1"/>
            <a:r>
              <a:rPr lang="en-US" dirty="0" smtClean="0"/>
              <a:t>Network and (median) local accuracies</a:t>
            </a:r>
          </a:p>
          <a:p>
            <a:pPr lvl="2"/>
            <a:r>
              <a:rPr lang="en-US" dirty="0" smtClean="0"/>
              <a:t>Horizontal and ellipsoid height </a:t>
            </a:r>
            <a:r>
              <a:rPr lang="en-US" dirty="0" smtClean="0"/>
              <a:t>accuracy at </a:t>
            </a:r>
            <a:r>
              <a:rPr lang="en-US" dirty="0" smtClean="0"/>
              <a:t>95% confidence (per FGDC)</a:t>
            </a:r>
          </a:p>
          <a:p>
            <a:pPr lvl="2"/>
            <a:r>
              <a:rPr lang="en-US" dirty="0" smtClean="0"/>
              <a:t>Includes link to detailed accuracy info, list of all local accuracies</a:t>
            </a:r>
          </a:p>
          <a:p>
            <a:pPr lvl="1"/>
            <a:r>
              <a:rPr lang="en-US" dirty="0" smtClean="0"/>
              <a:t>Superseded Ht Mod </a:t>
            </a:r>
            <a:r>
              <a:rPr lang="en-US" dirty="0" err="1" smtClean="0"/>
              <a:t>ortho</a:t>
            </a:r>
            <a:r>
              <a:rPr lang="en-US" dirty="0" smtClean="0"/>
              <a:t> heights indicate geoid model used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9678"/>
            <a:ext cx="8229600" cy="1143000"/>
          </a:xfrm>
        </p:spPr>
        <p:txBody>
          <a:bodyPr/>
          <a:lstStyle/>
          <a:p>
            <a:r>
              <a:rPr lang="en-US" sz="3600" b="1" i="1" dirty="0" smtClean="0"/>
              <a:t>Announcing…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New NGS Datasheet Format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0825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455613" y="0"/>
          <a:ext cx="8683625" cy="6940550"/>
        </p:xfrm>
        <a:graphic>
          <a:graphicData uri="http://schemas.openxmlformats.org/presentationml/2006/ole">
            <p:oleObj spid="_x0000_s34824" name="Document" r:id="rId3" imgW="6580632" imgH="5258849" progId="Word.Document.12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9678"/>
            <a:ext cx="8229600" cy="1143000"/>
          </a:xfrm>
        </p:spPr>
        <p:txBody>
          <a:bodyPr/>
          <a:lstStyle/>
          <a:p>
            <a:r>
              <a:rPr lang="en-US" sz="3600" b="1" i="1" dirty="0" smtClean="0"/>
              <a:t>Announcing…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New NGS Datasheet Format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75" y="0"/>
            <a:ext cx="9140825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9641" name="Object 9"/>
          <p:cNvGraphicFramePr>
            <a:graphicFrameLocks noChangeAspect="1"/>
          </p:cNvGraphicFramePr>
          <p:nvPr/>
        </p:nvGraphicFramePr>
        <p:xfrm>
          <a:off x="455613" y="0"/>
          <a:ext cx="8683625" cy="6940550"/>
        </p:xfrm>
        <a:graphic>
          <a:graphicData uri="http://schemas.openxmlformats.org/presentationml/2006/ole">
            <p:oleObj spid="_x0000_s69641" name="Document" r:id="rId3" imgW="6580632" imgH="5258849" progId="Word.Document.12">
              <p:embed/>
            </p:oleObj>
          </a:graphicData>
        </a:graphic>
      </p:graphicFrame>
      <p:sp>
        <p:nvSpPr>
          <p:cNvPr id="13" name="Left Arrow 12"/>
          <p:cNvSpPr>
            <a:spLocks noChangeArrowheads="1"/>
          </p:cNvSpPr>
          <p:nvPr/>
        </p:nvSpPr>
        <p:spPr bwMode="auto">
          <a:xfrm>
            <a:off x="3342028" y="6459651"/>
            <a:ext cx="914400" cy="37490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(very) brief history of NAD 83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876" y="1417638"/>
            <a:ext cx="5681785" cy="521762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Original realization completed in 1986</a:t>
            </a:r>
          </a:p>
          <a:p>
            <a:pPr lvl="1"/>
            <a:r>
              <a:rPr lang="en-US" dirty="0" smtClean="0"/>
              <a:t>Consisted (almost) entirely of classical (optical) observations</a:t>
            </a:r>
          </a:p>
          <a:p>
            <a:r>
              <a:rPr lang="en-US" dirty="0" smtClean="0"/>
              <a:t>“High Precision Geodetic Network” (HPGN) and “High Accuracy Reference Network” (HARN) realizations</a:t>
            </a:r>
          </a:p>
          <a:p>
            <a:pPr lvl="1"/>
            <a:r>
              <a:rPr lang="en-US" dirty="0" smtClean="0"/>
              <a:t>Most done in 1990s, essentially state-by-state</a:t>
            </a:r>
          </a:p>
          <a:p>
            <a:pPr lvl="1"/>
            <a:r>
              <a:rPr lang="en-US" dirty="0" smtClean="0"/>
              <a:t>Based on GNSS but classical stations included in adjustments</a:t>
            </a:r>
          </a:p>
          <a:p>
            <a:r>
              <a:rPr lang="en-US" dirty="0" smtClean="0"/>
              <a:t>National Re-Adjustment of 2007</a:t>
            </a:r>
          </a:p>
          <a:p>
            <a:pPr lvl="1"/>
            <a:r>
              <a:rPr lang="en-US" dirty="0" smtClean="0"/>
              <a:t>NAD 83(CORS96) and (NSRS2007)</a:t>
            </a:r>
          </a:p>
          <a:p>
            <a:pPr lvl="1"/>
            <a:r>
              <a:rPr lang="en-US" dirty="0" smtClean="0"/>
              <a:t>Simultaneous nationwide adjustment (GNSS only)</a:t>
            </a:r>
          </a:p>
          <a:p>
            <a:r>
              <a:rPr lang="en-US" b="1" i="1" dirty="0" smtClean="0"/>
              <a:t>New realization: NAD 83(2011) epoch 2010.00</a:t>
            </a:r>
          </a:p>
        </p:txBody>
      </p:sp>
      <p:pic>
        <p:nvPicPr>
          <p:cNvPr id="5" name="Picture 5" descr="bilby_tower_light"/>
          <p:cNvPicPr>
            <a:picLocks noChangeAspect="1" noChangeArrowheads="1"/>
          </p:cNvPicPr>
          <p:nvPr/>
        </p:nvPicPr>
        <p:blipFill>
          <a:blip r:embed="rId2"/>
          <a:srcRect r="24116"/>
          <a:stretch>
            <a:fillRect/>
          </a:stretch>
        </p:blipFill>
        <p:spPr>
          <a:xfrm>
            <a:off x="6025661" y="1175361"/>
            <a:ext cx="2139462" cy="3810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4" descr="gps_s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0144" y="4192062"/>
            <a:ext cx="2301716" cy="254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9678"/>
            <a:ext cx="8229600" cy="1143000"/>
          </a:xfrm>
        </p:spPr>
        <p:txBody>
          <a:bodyPr/>
          <a:lstStyle/>
          <a:p>
            <a:r>
              <a:rPr lang="en-US" sz="3600" b="1" i="1" dirty="0" smtClean="0"/>
              <a:t>Announcing…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New NGS Datasheet Format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0825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3733" name="Object 5"/>
          <p:cNvGraphicFramePr>
            <a:graphicFrameLocks noChangeAspect="1"/>
          </p:cNvGraphicFramePr>
          <p:nvPr/>
        </p:nvGraphicFramePr>
        <p:xfrm>
          <a:off x="455613" y="0"/>
          <a:ext cx="8683625" cy="6653213"/>
        </p:xfrm>
        <a:graphic>
          <a:graphicData uri="http://schemas.openxmlformats.org/presentationml/2006/ole">
            <p:oleObj spid="_x0000_s73733" name="Document" r:id="rId3" imgW="6580632" imgH="5042539" progId="Word.Document.12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9678"/>
            <a:ext cx="8229600" cy="1143000"/>
          </a:xfrm>
        </p:spPr>
        <p:txBody>
          <a:bodyPr/>
          <a:lstStyle/>
          <a:p>
            <a:r>
              <a:rPr lang="en-US" sz="3600" b="1" i="1" dirty="0" smtClean="0"/>
              <a:t>Announcing…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New NGS Datasheet Format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0825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4756" name="Object 4"/>
          <p:cNvGraphicFramePr>
            <a:graphicFrameLocks noChangeAspect="1"/>
          </p:cNvGraphicFramePr>
          <p:nvPr/>
        </p:nvGraphicFramePr>
        <p:xfrm>
          <a:off x="455613" y="0"/>
          <a:ext cx="8683625" cy="7462838"/>
        </p:xfrm>
        <a:graphic>
          <a:graphicData uri="http://schemas.openxmlformats.org/presentationml/2006/ole">
            <p:oleObj spid="_x0000_s74756" name="Document" r:id="rId3" imgW="6580632" imgH="5654335" progId="Word.Document.12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9678"/>
            <a:ext cx="8229600" cy="1143000"/>
          </a:xfrm>
        </p:spPr>
        <p:txBody>
          <a:bodyPr/>
          <a:lstStyle/>
          <a:p>
            <a:r>
              <a:rPr lang="en-US" sz="3600" b="1" i="1" dirty="0" smtClean="0"/>
              <a:t>Announcing…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New NGS Datasheet Format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0825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455613" y="0"/>
          <a:ext cx="8683625" cy="7035800"/>
        </p:xfrm>
        <a:graphic>
          <a:graphicData uri="http://schemas.openxmlformats.org/presentationml/2006/ole">
            <p:oleObj spid="_x0000_s72709" name="Document" r:id="rId3" imgW="6580632" imgH="5330591" progId="Word.Document.12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620043" y="2637691"/>
            <a:ext cx="3383280" cy="4114800"/>
            <a:chOff x="4345354" y="2743200"/>
            <a:chExt cx="3383280" cy="4114800"/>
          </a:xfrm>
        </p:grpSpPr>
        <p:sp>
          <p:nvSpPr>
            <p:cNvPr id="10" name="Rectangle 9"/>
            <p:cNvSpPr/>
            <p:nvPr/>
          </p:nvSpPr>
          <p:spPr>
            <a:xfrm>
              <a:off x="4345354" y="2743200"/>
              <a:ext cx="3383280" cy="411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5780" name="Object 4"/>
            <p:cNvGraphicFramePr>
              <a:graphicFrameLocks noChangeAspect="1"/>
            </p:cNvGraphicFramePr>
            <p:nvPr/>
          </p:nvGraphicFramePr>
          <p:xfrm>
            <a:off x="4425169" y="2786185"/>
            <a:ext cx="3295650" cy="4064000"/>
          </p:xfrm>
          <a:graphic>
            <a:graphicData uri="http://schemas.openxmlformats.org/presentationml/2006/ole">
              <p:oleObj spid="_x0000_s75780" name="Document" r:id="rId3" imgW="6580632" imgH="8113415" progId="Word.Document.12">
                <p:embed/>
              </p:oleObj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9678"/>
            <a:ext cx="8229600" cy="616320"/>
          </a:xfrm>
        </p:spPr>
        <p:txBody>
          <a:bodyPr/>
          <a:lstStyle/>
          <a:p>
            <a:r>
              <a:rPr lang="en-US" sz="3600" b="1" dirty="0" smtClean="0"/>
              <a:t>Questions?  Comments?  Jokes?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87569" y="961293"/>
            <a:ext cx="8815754" cy="146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SzPct val="100000"/>
            </a:pPr>
            <a:r>
              <a:rPr lang="en-US" b="1" i="1" dirty="0" smtClean="0">
                <a:latin typeface="Arial" pitchFamily="34" charset="0"/>
                <a:cs typeface="Arial" pitchFamily="34" charset="0"/>
              </a:rPr>
              <a:t>Multi-Year CORS Solution</a:t>
            </a:r>
          </a:p>
          <a:p>
            <a:pPr eaLnBrk="1" hangingPunct="1">
              <a:spcBef>
                <a:spcPct val="20000"/>
              </a:spcBef>
              <a:buSzPct val="100000"/>
            </a:pPr>
            <a:r>
              <a:rPr lang="en-US" b="1" i="1" dirty="0" smtClean="0">
                <a:latin typeface="Arial" pitchFamily="34" charset="0"/>
                <a:cs typeface="Arial" pitchFamily="34" charset="0"/>
              </a:rPr>
              <a:t>					National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Adjustment of 2011</a:t>
            </a:r>
          </a:p>
          <a:p>
            <a:pPr eaLnBrk="1" hangingPunct="1">
              <a:spcBef>
                <a:spcPct val="20000"/>
              </a:spcBef>
              <a:buSzPct val="100000"/>
            </a:pPr>
            <a:r>
              <a:rPr lang="en-US" b="1" i="1" dirty="0" smtClean="0">
                <a:latin typeface="Arial" pitchFamily="34" charset="0"/>
                <a:cs typeface="Arial" pitchFamily="34" charset="0"/>
              </a:rPr>
              <a:t>										New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NGS Datasheet Format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Survey\Control\Photographs\Monuments\FLAGSTAFF NCMN.JPG"/>
          <p:cNvPicPr>
            <a:picLocks noChangeAspect="1" noChangeArrowheads="1"/>
          </p:cNvPicPr>
          <p:nvPr/>
        </p:nvPicPr>
        <p:blipFill>
          <a:blip r:embed="rId4"/>
          <a:srcRect l="11174" t="528" r="15081" b="1928"/>
          <a:stretch>
            <a:fillRect/>
          </a:stretch>
        </p:blipFill>
        <p:spPr bwMode="auto">
          <a:xfrm>
            <a:off x="922131" y="4373962"/>
            <a:ext cx="2397578" cy="237852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4" descr="gps_sa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7569" y="1949447"/>
            <a:ext cx="2301716" cy="254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3524738" y="2430586"/>
            <a:ext cx="3383280" cy="4114800"/>
            <a:chOff x="3605326" y="1998085"/>
            <a:chExt cx="3383280" cy="4114800"/>
          </a:xfrm>
        </p:grpSpPr>
        <p:sp>
          <p:nvSpPr>
            <p:cNvPr id="13" name="Rectangle 12"/>
            <p:cNvSpPr/>
            <p:nvPr/>
          </p:nvSpPr>
          <p:spPr>
            <a:xfrm>
              <a:off x="3605326" y="1998085"/>
              <a:ext cx="3383280" cy="411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4" name="Object 3"/>
            <p:cNvGraphicFramePr>
              <a:graphicFrameLocks noChangeAspect="1"/>
            </p:cNvGraphicFramePr>
            <p:nvPr/>
          </p:nvGraphicFramePr>
          <p:xfrm>
            <a:off x="3685141" y="2041070"/>
            <a:ext cx="3295650" cy="4064000"/>
          </p:xfrm>
          <a:graphic>
            <a:graphicData uri="http://schemas.openxmlformats.org/presentationml/2006/ole">
              <p:oleObj spid="_x0000_s75781" name="Document" r:id="rId6" imgW="6580632" imgH="8113415" progId="Word.Document.12">
                <p:embed/>
              </p:oleObj>
            </a:graphicData>
          </a:graphic>
        </p:graphicFrame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orbin_VA"/>
          <p:cNvPicPr>
            <a:picLocks noChangeAspect="1" noChangeArrowheads="1"/>
          </p:cNvPicPr>
          <p:nvPr/>
        </p:nvPicPr>
        <p:blipFill>
          <a:blip r:embed="rId2"/>
          <a:srcRect l="15018" r="20513" b="5383"/>
          <a:stretch>
            <a:fillRect/>
          </a:stretch>
        </p:blipFill>
        <p:spPr>
          <a:xfrm>
            <a:off x="6932246" y="1542678"/>
            <a:ext cx="2063262" cy="403750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9678"/>
            <a:ext cx="8229600" cy="1143000"/>
          </a:xfrm>
        </p:spPr>
        <p:txBody>
          <a:bodyPr/>
          <a:lstStyle/>
          <a:p>
            <a:r>
              <a:rPr lang="en-US" sz="3600" b="1" i="1" dirty="0" smtClean="0"/>
              <a:t>Introducing…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NAD 83(2011) epoch 2010.00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76" y="1865910"/>
            <a:ext cx="6689969" cy="476152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Multi-Year CORS Solution (MYCS)</a:t>
            </a:r>
          </a:p>
          <a:p>
            <a:pPr lvl="1"/>
            <a:r>
              <a:rPr lang="en-US" dirty="0" smtClean="0"/>
              <a:t>Reprocessed all CORS GPS data Jan 1994-Apr 2011</a:t>
            </a:r>
          </a:p>
          <a:p>
            <a:pPr lvl="1"/>
            <a:r>
              <a:rPr lang="en-US" dirty="0" smtClean="0"/>
              <a:t>2264 CORS &amp; global stations</a:t>
            </a:r>
          </a:p>
          <a:p>
            <a:pPr lvl="1"/>
            <a:r>
              <a:rPr lang="en-US" dirty="0" smtClean="0"/>
              <a:t>NAD 83 computed by </a:t>
            </a:r>
            <a:r>
              <a:rPr lang="en-US" i="1" dirty="0" smtClean="0"/>
              <a:t>transformation</a:t>
            </a:r>
            <a:r>
              <a:rPr lang="en-US" dirty="0" smtClean="0"/>
              <a:t> from IGS08</a:t>
            </a:r>
          </a:p>
          <a:p>
            <a:r>
              <a:rPr lang="en-US" b="1" dirty="0" smtClean="0"/>
              <a:t>National Adjustment of 2011 (NA2011)</a:t>
            </a:r>
          </a:p>
          <a:p>
            <a:pPr lvl="1"/>
            <a:r>
              <a:rPr lang="en-US" dirty="0" smtClean="0"/>
              <a:t>New adjustment of GNSS passive control</a:t>
            </a:r>
          </a:p>
          <a:p>
            <a:pPr lvl="1"/>
            <a:r>
              <a:rPr lang="en-US" dirty="0" smtClean="0"/>
              <a:t>GNSS vectors tied (and constrained) to CORS </a:t>
            </a:r>
            <a:br>
              <a:rPr lang="en-US" dirty="0" smtClean="0"/>
            </a:br>
            <a:r>
              <a:rPr lang="en-US" dirty="0" smtClean="0"/>
              <a:t>NAD 83(2011) epoch 2010.00</a:t>
            </a:r>
          </a:p>
          <a:p>
            <a:pPr lvl="1"/>
            <a:r>
              <a:rPr lang="en-US" dirty="0" smtClean="0"/>
              <a:t>Approximately 80,000 stations and</a:t>
            </a:r>
            <a:br>
              <a:rPr lang="en-US" dirty="0" smtClean="0"/>
            </a:br>
            <a:r>
              <a:rPr lang="en-US" dirty="0" smtClean="0"/>
              <a:t>more than 400,000 </a:t>
            </a:r>
            <a:r>
              <a:rPr lang="en-US" dirty="0" smtClean="0"/>
              <a:t>GNSS vectors</a:t>
            </a:r>
          </a:p>
          <a:p>
            <a:r>
              <a:rPr lang="en-US" b="1" dirty="0" smtClean="0"/>
              <a:t>Realization SAME for CORS</a:t>
            </a:r>
            <a:br>
              <a:rPr lang="en-US" b="1" dirty="0" smtClean="0"/>
            </a:br>
            <a:r>
              <a:rPr lang="en-US" b="1" i="1" dirty="0" smtClean="0"/>
              <a:t>and</a:t>
            </a:r>
            <a:r>
              <a:rPr lang="en-US" b="1" dirty="0" smtClean="0"/>
              <a:t> passive marks</a:t>
            </a:r>
          </a:p>
          <a:p>
            <a:r>
              <a:rPr lang="en-US" b="1" dirty="0" smtClean="0"/>
              <a:t>This is </a:t>
            </a:r>
            <a:r>
              <a:rPr lang="en-US" b="1" i="1" dirty="0" smtClean="0"/>
              <a:t>NOT</a:t>
            </a:r>
            <a:r>
              <a:rPr lang="en-US" b="1" dirty="0" smtClean="0"/>
              <a:t> a new datum! (still NAD 83)</a:t>
            </a:r>
          </a:p>
          <a:p>
            <a:endParaRPr lang="en-US" dirty="0"/>
          </a:p>
        </p:txBody>
      </p:sp>
      <p:pic>
        <p:nvPicPr>
          <p:cNvPr id="4098" name="Picture 2" descr="C:\Survey\Control\Photographs\Monuments\FLAGSTAFF NCMN.JPG"/>
          <p:cNvPicPr>
            <a:picLocks noChangeAspect="1" noChangeArrowheads="1"/>
          </p:cNvPicPr>
          <p:nvPr/>
        </p:nvPicPr>
        <p:blipFill>
          <a:blip r:embed="rId3"/>
          <a:srcRect l="11174" t="528" r="15081" b="1928"/>
          <a:stretch>
            <a:fillRect/>
          </a:stretch>
        </p:blipFill>
        <p:spPr bwMode="auto">
          <a:xfrm>
            <a:off x="6248400" y="4288971"/>
            <a:ext cx="2397578" cy="237852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Multi-Year CORS Solution?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77" y="1443900"/>
            <a:ext cx="8589108" cy="5257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Consistent coordinates and velocities from combined solution</a:t>
            </a:r>
          </a:p>
          <a:p>
            <a:pPr lvl="1"/>
            <a:r>
              <a:rPr lang="en-US" sz="2000" dirty="0" smtClean="0"/>
              <a:t>Previous a mix of station and velocity sources, few ties to global frame</a:t>
            </a:r>
          </a:p>
          <a:p>
            <a:pPr lvl="1"/>
            <a:r>
              <a:rPr lang="en-US" sz="2000" dirty="0" smtClean="0"/>
              <a:t>Previous vertical velocities of zero for most CORS</a:t>
            </a:r>
          </a:p>
          <a:p>
            <a:r>
              <a:rPr lang="en-US" sz="2400" dirty="0" smtClean="0"/>
              <a:t>Aligned with most recent realization of global frame (IGS08)</a:t>
            </a:r>
          </a:p>
          <a:p>
            <a:pPr lvl="1"/>
            <a:r>
              <a:rPr lang="en-US" sz="2000" b="1" dirty="0" smtClean="0"/>
              <a:t>IGS08 epoch 2005.0</a:t>
            </a:r>
            <a:r>
              <a:rPr lang="en-US" sz="2000" dirty="0" smtClean="0"/>
              <a:t> (previous aligned at epoch 1997.0)</a:t>
            </a:r>
          </a:p>
          <a:p>
            <a:pPr lvl="1"/>
            <a:r>
              <a:rPr lang="en-US" sz="2000" b="1" dirty="0" smtClean="0"/>
              <a:t>NAD 83 epoch 2010.0</a:t>
            </a:r>
            <a:r>
              <a:rPr lang="en-US" sz="2000" dirty="0" smtClean="0"/>
              <a:t> (previous epochs of 2002.0 and 2003.0)</a:t>
            </a:r>
          </a:p>
          <a:p>
            <a:r>
              <a:rPr lang="en-US" sz="2400" dirty="0" smtClean="0"/>
              <a:t>Major processing algorithm, modeling, metadata improvements</a:t>
            </a:r>
          </a:p>
          <a:p>
            <a:pPr lvl="1"/>
            <a:r>
              <a:rPr lang="en-US" sz="2000" dirty="0" smtClean="0"/>
              <a:t>Conformance with current international conventions (IERS)</a:t>
            </a:r>
          </a:p>
          <a:p>
            <a:r>
              <a:rPr lang="en-US" sz="2400" dirty="0" smtClean="0"/>
              <a:t>Absolute phase center antenna calibrations</a:t>
            </a:r>
          </a:p>
          <a:p>
            <a:pPr lvl="1"/>
            <a:r>
              <a:rPr lang="en-US" sz="2000" dirty="0" smtClean="0"/>
              <a:t>Both ground (receiving) and satellite (transmitting) antennas</a:t>
            </a:r>
          </a:p>
          <a:p>
            <a:pPr lvl="1"/>
            <a:r>
              <a:rPr lang="en-US" sz="2000" dirty="0" smtClean="0"/>
              <a:t>Previous (CORS96) used relative calibrations (significant change)</a:t>
            </a:r>
          </a:p>
          <a:p>
            <a:r>
              <a:rPr lang="en-US" sz="2400" b="1" dirty="0" smtClean="0"/>
              <a:t>Highly accurate </a:t>
            </a:r>
            <a:r>
              <a:rPr lang="en-US" sz="2400" b="1" i="1" dirty="0" smtClean="0"/>
              <a:t>and</a:t>
            </a:r>
            <a:r>
              <a:rPr lang="en-US" sz="2400" b="1" dirty="0" smtClean="0"/>
              <a:t> consistent CORS coordinates </a:t>
            </a:r>
            <a:r>
              <a:rPr lang="en-US" sz="2400" b="1" i="1" dirty="0" smtClean="0"/>
              <a:t>and</a:t>
            </a:r>
            <a:r>
              <a:rPr lang="en-US" sz="2400" b="1" dirty="0" smtClean="0"/>
              <a:t> velocities determined using </a:t>
            </a:r>
            <a:r>
              <a:rPr lang="en-US" sz="2400" b="1" i="1" dirty="0" smtClean="0"/>
              <a:t>B</a:t>
            </a:r>
            <a:r>
              <a:rPr lang="en-US" sz="2400" b="1" dirty="0" smtClean="0"/>
              <a:t>est </a:t>
            </a:r>
            <a:r>
              <a:rPr lang="en-US" sz="2400" b="1" i="1" dirty="0" smtClean="0"/>
              <a:t>A</a:t>
            </a:r>
            <a:r>
              <a:rPr lang="en-US" sz="2400" b="1" dirty="0" smtClean="0"/>
              <a:t>vailable </a:t>
            </a:r>
            <a:r>
              <a:rPr lang="en-US" sz="2400" b="1" i="1" dirty="0" smtClean="0"/>
              <a:t>M</a:t>
            </a:r>
            <a:r>
              <a:rPr lang="en-US" sz="2400" b="1" dirty="0" smtClean="0"/>
              <a:t>ethods</a:t>
            </a:r>
          </a:p>
          <a:p>
            <a:pPr lvl="1"/>
            <a:r>
              <a:rPr lang="en-US" sz="2000" b="1" i="1" u="sng" dirty="0" smtClean="0"/>
              <a:t>Needed because CORS network is foundation of NSRS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m-all-nad83-02-02-hori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9195"/>
            <a:ext cx="9144000" cy="61196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606473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Mean horizontal shift = 0.2 cm (±2 cm) at epoch 2002.0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m-all-nad83-10-02-hori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5760"/>
            <a:ext cx="9176004" cy="6117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606473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Mean horizontal shift = 2.0 cm (±8 cm) from 2002.0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2010.0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3077" y="1484923"/>
            <a:ext cx="1617785" cy="3474720"/>
          </a:xfrm>
          <a:prstGeom prst="rect">
            <a:avLst/>
          </a:prstGeom>
          <a:solidFill>
            <a:schemeClr val="accent6">
              <a:alpha val="5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80862" y="1484923"/>
            <a:ext cx="4822092" cy="3474720"/>
          </a:xfrm>
          <a:prstGeom prst="rect">
            <a:avLst/>
          </a:prstGeom>
          <a:solidFill>
            <a:srgbClr val="92D050">
              <a:alpha val="50000"/>
            </a:srgb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9261" y="5043269"/>
            <a:ext cx="206326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/>
              <a:t>West CONUS</a:t>
            </a:r>
            <a:br>
              <a:rPr lang="en-US" b="1" dirty="0" smtClean="0"/>
            </a:br>
            <a:r>
              <a:rPr lang="en-US" b="1" dirty="0" smtClean="0"/>
              <a:t>mean shift = 1.1 cm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61014" y="5043269"/>
            <a:ext cx="206326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/>
              <a:t>East CONUS</a:t>
            </a:r>
            <a:br>
              <a:rPr lang="en-US" b="1" dirty="0" smtClean="0"/>
            </a:br>
            <a:r>
              <a:rPr lang="en-US" b="1" dirty="0" smtClean="0"/>
              <a:t>mean shift = 0.1 cm</a:t>
            </a:r>
            <a:endParaRPr lang="en-US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m-all-nad83-10-02-vert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5760"/>
            <a:ext cx="9176004" cy="6117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606473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Mean vertical shift = -0.8 cm (±2 cm) from 2002.0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2010.0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37030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Mean vertical shift = +0.7 cm (±2 cm) at epoch 2002.0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new national adjustment?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77" y="1600200"/>
            <a:ext cx="8444523" cy="488656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Optimally align passive control with new CORS</a:t>
            </a:r>
          </a:p>
          <a:p>
            <a:r>
              <a:rPr lang="en-US" dirty="0" smtClean="0"/>
              <a:t>Add &gt;1000 projects submitted since 2007 project</a:t>
            </a:r>
          </a:p>
          <a:p>
            <a:pPr lvl="1"/>
            <a:r>
              <a:rPr lang="en-US" dirty="0" smtClean="0"/>
              <a:t>Also observations for Hawaii, other Pacific islands</a:t>
            </a:r>
          </a:p>
          <a:p>
            <a:r>
              <a:rPr lang="en-US" dirty="0" smtClean="0"/>
              <a:t>Network and local accuracies on all stations</a:t>
            </a:r>
          </a:p>
          <a:p>
            <a:pPr lvl="1"/>
            <a:r>
              <a:rPr lang="en-US" dirty="0" smtClean="0"/>
              <a:t>Including future submitted projects</a:t>
            </a:r>
          </a:p>
          <a:p>
            <a:r>
              <a:rPr lang="en-US" dirty="0" smtClean="0"/>
              <a:t>More consistent results in tectonically active areas</a:t>
            </a:r>
          </a:p>
          <a:p>
            <a:pPr lvl="1"/>
            <a:r>
              <a:rPr lang="en-US" dirty="0" smtClean="0"/>
              <a:t>More current data, better tectonic modeling</a:t>
            </a:r>
          </a:p>
          <a:p>
            <a:r>
              <a:rPr lang="en-US" dirty="0" smtClean="0"/>
              <a:t>Better computations and analysis techniques</a:t>
            </a:r>
          </a:p>
          <a:p>
            <a:pPr lvl="1"/>
            <a:r>
              <a:rPr lang="en-US" dirty="0" smtClean="0"/>
              <a:t>E.g., improved outlier detection</a:t>
            </a:r>
          </a:p>
          <a:p>
            <a:pPr lvl="1"/>
            <a:r>
              <a:rPr lang="en-US" dirty="0" smtClean="0"/>
              <a:t>Incorporation of lessons learned from previous national adjustment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Transformation &amp; Tectonic 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77" y="1813169"/>
            <a:ext cx="8573478" cy="459544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NAD 83(2011) transformation tools?</a:t>
            </a:r>
          </a:p>
          <a:p>
            <a:pPr lvl="1"/>
            <a:r>
              <a:rPr lang="en-US" dirty="0" smtClean="0"/>
              <a:t>NAD 83(2011) </a:t>
            </a:r>
            <a:r>
              <a:rPr lang="en-US" dirty="0" smtClean="0">
                <a:sym typeface="Wingdings" pitchFamily="2" charset="2"/>
              </a:rPr>
              <a:t> (NSRS2007/CORS96)  (HARN)</a:t>
            </a:r>
            <a:endParaRPr lang="en-US" dirty="0" smtClean="0"/>
          </a:p>
          <a:p>
            <a:pPr lvl="1"/>
            <a:r>
              <a:rPr lang="en-US" dirty="0" smtClean="0"/>
              <a:t>Under study by NGS</a:t>
            </a:r>
          </a:p>
          <a:p>
            <a:r>
              <a:rPr lang="en-US" dirty="0" smtClean="0"/>
              <a:t>When is North America not North America?</a:t>
            </a:r>
          </a:p>
          <a:p>
            <a:pPr lvl="1"/>
            <a:r>
              <a:rPr lang="en-US" dirty="0" smtClean="0"/>
              <a:t>Not all stations on the North American tectonic plate</a:t>
            </a:r>
          </a:p>
          <a:p>
            <a:pPr lvl="1"/>
            <a:r>
              <a:rPr lang="en-US" dirty="0" smtClean="0"/>
              <a:t>Pacific plate:  Hawaii and American Samoa</a:t>
            </a:r>
          </a:p>
          <a:p>
            <a:pPr lvl="1"/>
            <a:r>
              <a:rPr lang="en-US" dirty="0" smtClean="0"/>
              <a:t>Mariana plate:  Guam and CNMI</a:t>
            </a:r>
          </a:p>
          <a:p>
            <a:pPr lvl="1"/>
            <a:r>
              <a:rPr lang="en-US" dirty="0" smtClean="0"/>
              <a:t>Caribbean plate:  Referenced to North American plate</a:t>
            </a:r>
          </a:p>
          <a:p>
            <a:pPr lvl="1"/>
            <a:r>
              <a:rPr lang="en-US" dirty="0" smtClean="0"/>
              <a:t>Can relate frames (and epoch dates) with HTDP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GS PowerPoint Template-geodesy.noaa.go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NGS PowerPoint Template-geodesy.noaa.gov</Template>
  <TotalTime>965</TotalTime>
  <Words>904</Words>
  <Application>Microsoft Office PowerPoint</Application>
  <PresentationFormat>On-screen Show (4:3)</PresentationFormat>
  <Paragraphs>130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NGS PowerPoint Template-geodesy.noaa.gov</vt:lpstr>
      <vt:lpstr>Microsoft Office Word Document</vt:lpstr>
      <vt:lpstr>Slide 1</vt:lpstr>
      <vt:lpstr>A (very) brief history of NAD 83</vt:lpstr>
      <vt:lpstr>Introducing… NAD 83(2011) epoch 2010.00</vt:lpstr>
      <vt:lpstr>Why a Multi-Year CORS Solution?</vt:lpstr>
      <vt:lpstr>Slide 5</vt:lpstr>
      <vt:lpstr>Slide 6</vt:lpstr>
      <vt:lpstr>Slide 7</vt:lpstr>
      <vt:lpstr>Why a new national adjustment?</vt:lpstr>
      <vt:lpstr>Transformation &amp; Tectonic Complications</vt:lpstr>
      <vt:lpstr>Tectonic Motions</vt:lpstr>
      <vt:lpstr>What’s in a name?</vt:lpstr>
      <vt:lpstr>When will it all be done?</vt:lpstr>
      <vt:lpstr>Near-future plans &amp; possibilities</vt:lpstr>
      <vt:lpstr>Slide 14</vt:lpstr>
      <vt:lpstr>Slide 15</vt:lpstr>
      <vt:lpstr>Slide 16</vt:lpstr>
      <vt:lpstr>Announcing… A New NGS Datasheet Format</vt:lpstr>
      <vt:lpstr>Announcing… A New NGS Datasheet Format</vt:lpstr>
      <vt:lpstr>Announcing… A New NGS Datasheet Format</vt:lpstr>
      <vt:lpstr>Announcing… A New NGS Datasheet Format</vt:lpstr>
      <vt:lpstr>Announcing… A New NGS Datasheet Format</vt:lpstr>
      <vt:lpstr>Announcing… A New NGS Datasheet Format</vt:lpstr>
      <vt:lpstr>Questions?  Comments?  Jokes?</vt:lpstr>
    </vt:vector>
  </TitlesOfParts>
  <Company>NOS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Bobbi.Simmons</dc:creator>
  <cp:lastModifiedBy>Michael L. Dennis</cp:lastModifiedBy>
  <cp:revision>126</cp:revision>
  <dcterms:created xsi:type="dcterms:W3CDTF">2011-05-12T16:21:08Z</dcterms:created>
  <dcterms:modified xsi:type="dcterms:W3CDTF">2011-08-19T14:59:54Z</dcterms:modified>
</cp:coreProperties>
</file>