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6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charts/chart3.xml" ContentType="application/vnd.openxmlformats-officedocument.drawingml.chart+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Layouts/slideLayout21.xml" ContentType="application/vnd.openxmlformats-officedocument.presentationml.slideLayout+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drawings/drawing1.xml" ContentType="application/vnd.openxmlformats-officedocument.drawingml.chartshape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s/slide139.xml" ContentType="application/vnd.openxmlformats-officedocument.presentationml.slide+xml"/>
  <Override PartName="/ppt/slides/slide157.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1" r:id="rId2"/>
    <p:sldMasterId id="2147483805" r:id="rId3"/>
  </p:sldMasterIdLst>
  <p:notesMasterIdLst>
    <p:notesMasterId r:id="rId185"/>
  </p:notesMasterIdLst>
  <p:handoutMasterIdLst>
    <p:handoutMasterId r:id="rId186"/>
  </p:handoutMasterIdLst>
  <p:sldIdLst>
    <p:sldId id="349" r:id="rId4"/>
    <p:sldId id="357" r:id="rId5"/>
    <p:sldId id="365" r:id="rId6"/>
    <p:sldId id="359" r:id="rId7"/>
    <p:sldId id="378" r:id="rId8"/>
    <p:sldId id="419" r:id="rId9"/>
    <p:sldId id="562" r:id="rId10"/>
    <p:sldId id="360" r:id="rId11"/>
    <p:sldId id="366" r:id="rId12"/>
    <p:sldId id="367" r:id="rId13"/>
    <p:sldId id="368" r:id="rId14"/>
    <p:sldId id="382" r:id="rId15"/>
    <p:sldId id="580" r:id="rId16"/>
    <p:sldId id="373" r:id="rId17"/>
    <p:sldId id="384" r:id="rId18"/>
    <p:sldId id="385" r:id="rId19"/>
    <p:sldId id="561" r:id="rId20"/>
    <p:sldId id="564" r:id="rId21"/>
    <p:sldId id="565" r:id="rId22"/>
    <p:sldId id="389" r:id="rId23"/>
    <p:sldId id="390" r:id="rId24"/>
    <p:sldId id="391" r:id="rId25"/>
    <p:sldId id="563" r:id="rId26"/>
    <p:sldId id="392" r:id="rId27"/>
    <p:sldId id="388" r:id="rId28"/>
    <p:sldId id="393" r:id="rId29"/>
    <p:sldId id="394" r:id="rId30"/>
    <p:sldId id="567" r:id="rId31"/>
    <p:sldId id="387" r:id="rId32"/>
    <p:sldId id="396" r:id="rId33"/>
    <p:sldId id="397" r:id="rId34"/>
    <p:sldId id="398" r:id="rId35"/>
    <p:sldId id="399" r:id="rId36"/>
    <p:sldId id="400" r:id="rId37"/>
    <p:sldId id="379" r:id="rId38"/>
    <p:sldId id="410" r:id="rId39"/>
    <p:sldId id="369" r:id="rId40"/>
    <p:sldId id="380" r:id="rId41"/>
    <p:sldId id="370" r:id="rId42"/>
    <p:sldId id="401" r:id="rId43"/>
    <p:sldId id="402" r:id="rId44"/>
    <p:sldId id="403" r:id="rId45"/>
    <p:sldId id="568" r:id="rId46"/>
    <p:sldId id="408" r:id="rId47"/>
    <p:sldId id="409" r:id="rId48"/>
    <p:sldId id="550" r:id="rId49"/>
    <p:sldId id="404" r:id="rId50"/>
    <p:sldId id="406" r:id="rId51"/>
    <p:sldId id="549" r:id="rId52"/>
    <p:sldId id="407" r:id="rId53"/>
    <p:sldId id="383" r:id="rId54"/>
    <p:sldId id="411" r:id="rId55"/>
    <p:sldId id="371" r:id="rId56"/>
    <p:sldId id="412" r:id="rId57"/>
    <p:sldId id="372" r:id="rId58"/>
    <p:sldId id="413" r:id="rId59"/>
    <p:sldId id="374" r:id="rId60"/>
    <p:sldId id="416" r:id="rId61"/>
    <p:sldId id="414" r:id="rId62"/>
    <p:sldId id="415" r:id="rId63"/>
    <p:sldId id="417" r:id="rId64"/>
    <p:sldId id="418" r:id="rId65"/>
    <p:sldId id="420" r:id="rId66"/>
    <p:sldId id="422" r:id="rId67"/>
    <p:sldId id="421" r:id="rId68"/>
    <p:sldId id="423" r:id="rId69"/>
    <p:sldId id="424" r:id="rId70"/>
    <p:sldId id="425" r:id="rId71"/>
    <p:sldId id="426" r:id="rId72"/>
    <p:sldId id="427" r:id="rId73"/>
    <p:sldId id="428" r:id="rId74"/>
    <p:sldId id="377" r:id="rId75"/>
    <p:sldId id="429" r:id="rId76"/>
    <p:sldId id="570" r:id="rId77"/>
    <p:sldId id="431" r:id="rId78"/>
    <p:sldId id="572" r:id="rId79"/>
    <p:sldId id="375" r:id="rId80"/>
    <p:sldId id="430" r:id="rId81"/>
    <p:sldId id="432" r:id="rId82"/>
    <p:sldId id="433" r:id="rId83"/>
    <p:sldId id="434" r:id="rId84"/>
    <p:sldId id="435" r:id="rId85"/>
    <p:sldId id="571" r:id="rId86"/>
    <p:sldId id="587" r:id="rId87"/>
    <p:sldId id="588" r:id="rId88"/>
    <p:sldId id="589" r:id="rId89"/>
    <p:sldId id="590" r:id="rId90"/>
    <p:sldId id="591" r:id="rId91"/>
    <p:sldId id="592" r:id="rId92"/>
    <p:sldId id="593" r:id="rId93"/>
    <p:sldId id="546" r:id="rId94"/>
    <p:sldId id="547" r:id="rId95"/>
    <p:sldId id="548" r:id="rId96"/>
    <p:sldId id="557" r:id="rId97"/>
    <p:sldId id="559" r:id="rId98"/>
    <p:sldId id="558" r:id="rId99"/>
    <p:sldId id="551" r:id="rId100"/>
    <p:sldId id="573" r:id="rId101"/>
    <p:sldId id="556" r:id="rId102"/>
    <p:sldId id="574" r:id="rId103"/>
    <p:sldId id="437" r:id="rId104"/>
    <p:sldId id="575" r:id="rId105"/>
    <p:sldId id="576" r:id="rId106"/>
    <p:sldId id="577" r:id="rId107"/>
    <p:sldId id="578" r:id="rId108"/>
    <p:sldId id="579" r:id="rId109"/>
    <p:sldId id="441" r:id="rId110"/>
    <p:sldId id="442" r:id="rId111"/>
    <p:sldId id="443" r:id="rId112"/>
    <p:sldId id="445" r:id="rId113"/>
    <p:sldId id="444" r:id="rId114"/>
    <p:sldId id="446" r:id="rId115"/>
    <p:sldId id="447" r:id="rId116"/>
    <p:sldId id="448" r:id="rId117"/>
    <p:sldId id="449" r:id="rId118"/>
    <p:sldId id="450" r:id="rId119"/>
    <p:sldId id="451" r:id="rId120"/>
    <p:sldId id="457" r:id="rId121"/>
    <p:sldId id="453" r:id="rId122"/>
    <p:sldId id="454" r:id="rId123"/>
    <p:sldId id="455" r:id="rId124"/>
    <p:sldId id="456" r:id="rId125"/>
    <p:sldId id="458" r:id="rId126"/>
    <p:sldId id="459" r:id="rId127"/>
    <p:sldId id="468" r:id="rId128"/>
    <p:sldId id="523" r:id="rId129"/>
    <p:sldId id="461" r:id="rId130"/>
    <p:sldId id="462" r:id="rId131"/>
    <p:sldId id="463" r:id="rId132"/>
    <p:sldId id="470" r:id="rId133"/>
    <p:sldId id="519" r:id="rId134"/>
    <p:sldId id="464" r:id="rId135"/>
    <p:sldId id="465" r:id="rId136"/>
    <p:sldId id="466" r:id="rId137"/>
    <p:sldId id="467" r:id="rId138"/>
    <p:sldId id="460" r:id="rId139"/>
    <p:sldId id="521" r:id="rId140"/>
    <p:sldId id="474" r:id="rId141"/>
    <p:sldId id="522" r:id="rId142"/>
    <p:sldId id="524" r:id="rId143"/>
    <p:sldId id="525" r:id="rId144"/>
    <p:sldId id="526" r:id="rId145"/>
    <p:sldId id="527" r:id="rId146"/>
    <p:sldId id="528" r:id="rId147"/>
    <p:sldId id="484" r:id="rId148"/>
    <p:sldId id="485" r:id="rId149"/>
    <p:sldId id="486" r:id="rId150"/>
    <p:sldId id="487" r:id="rId151"/>
    <p:sldId id="488" r:id="rId152"/>
    <p:sldId id="489" r:id="rId153"/>
    <p:sldId id="529" r:id="rId154"/>
    <p:sldId id="491" r:id="rId155"/>
    <p:sldId id="492" r:id="rId156"/>
    <p:sldId id="493" r:id="rId157"/>
    <p:sldId id="494" r:id="rId158"/>
    <p:sldId id="495" r:id="rId159"/>
    <p:sldId id="496" r:id="rId160"/>
    <p:sldId id="497" r:id="rId161"/>
    <p:sldId id="498" r:id="rId162"/>
    <p:sldId id="499" r:id="rId163"/>
    <p:sldId id="500" r:id="rId164"/>
    <p:sldId id="501" r:id="rId165"/>
    <p:sldId id="530" r:id="rId166"/>
    <p:sldId id="502" r:id="rId167"/>
    <p:sldId id="531" r:id="rId168"/>
    <p:sldId id="532" r:id="rId169"/>
    <p:sldId id="533" r:id="rId170"/>
    <p:sldId id="534" r:id="rId171"/>
    <p:sldId id="535" r:id="rId172"/>
    <p:sldId id="536" r:id="rId173"/>
    <p:sldId id="503" r:id="rId174"/>
    <p:sldId id="537" r:id="rId175"/>
    <p:sldId id="538" r:id="rId176"/>
    <p:sldId id="539" r:id="rId177"/>
    <p:sldId id="543" r:id="rId178"/>
    <p:sldId id="544" r:id="rId179"/>
    <p:sldId id="596" r:id="rId180"/>
    <p:sldId id="363" r:id="rId181"/>
    <p:sldId id="594" r:id="rId182"/>
    <p:sldId id="545" r:id="rId183"/>
    <p:sldId id="595" r:id="rId18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clrMode="gray" frameSlides="1"/>
  <p:clrMru>
    <a:srgbClr val="CC9900"/>
    <a:srgbClr val="FFFF00"/>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55" autoAdjust="0"/>
    <p:restoredTop sz="94527" autoAdjust="0"/>
  </p:normalViewPr>
  <p:slideViewPr>
    <p:cSldViewPr snapToGrid="0">
      <p:cViewPr>
        <p:scale>
          <a:sx n="75" d="100"/>
          <a:sy n="75" d="100"/>
        </p:scale>
        <p:origin x="-216" y="-210"/>
      </p:cViewPr>
      <p:guideLst>
        <p:guide orient="horz" pos="2160"/>
        <p:guide pos="2880"/>
      </p:guideLst>
    </p:cSldViewPr>
  </p:slideViewPr>
  <p:outlineViewPr>
    <p:cViewPr>
      <p:scale>
        <a:sx n="33" d="100"/>
        <a:sy n="33" d="100"/>
      </p:scale>
      <p:origin x="0" y="8166"/>
    </p:cViewPr>
  </p:outlineViewPr>
  <p:notesTextViewPr>
    <p:cViewPr>
      <p:scale>
        <a:sx n="100" d="100"/>
        <a:sy n="100" d="100"/>
      </p:scale>
      <p:origin x="0" y="0"/>
    </p:cViewPr>
  </p:notesTextViewPr>
  <p:notesViewPr>
    <p:cSldViewPr snapToGrid="0">
      <p:cViewPr varScale="1">
        <p:scale>
          <a:sx n="65" d="100"/>
          <a:sy n="65" d="100"/>
        </p:scale>
        <p:origin x="-1680"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slide" Target="slides/slide151.xml"/><Relationship Id="rId159" Type="http://schemas.openxmlformats.org/officeDocument/2006/relationships/slide" Target="slides/slide156.xml"/><Relationship Id="rId175" Type="http://schemas.openxmlformats.org/officeDocument/2006/relationships/slide" Target="slides/slide172.xml"/><Relationship Id="rId170" Type="http://schemas.openxmlformats.org/officeDocument/2006/relationships/slide" Target="slides/slide167.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181" Type="http://schemas.openxmlformats.org/officeDocument/2006/relationships/slide" Target="slides/slide178.xml"/><Relationship Id="rId186" Type="http://schemas.openxmlformats.org/officeDocument/2006/relationships/handoutMaster" Target="handoutMasters/handoutMaster1.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72" Type="http://schemas.openxmlformats.org/officeDocument/2006/relationships/slide" Target="slides/slide169.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0" Type="http://schemas.openxmlformats.org/officeDocument/2006/relationships/tableStyles" Target="tableStyle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schenewerk\Documents\OPUS-Projects\Briefings\mss_20100415.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mschenewerk\Documents\OPUS-Projects\Briefings\mss_20100415.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ocuments%20and%20Settings\Joe.Evjen\My%20Documents\OPUS\OPUS-DB-use.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areaChart>
        <c:grouping val="stacked"/>
        <c:ser>
          <c:idx val="0"/>
          <c:order val="0"/>
          <c:tx>
            <c:strRef>
              <c:f>scriptc!$B$1</c:f>
              <c:strCache>
                <c:ptCount val="1"/>
                <c:pt idx="0">
                  <c:v>OPUS-S Uploads</c:v>
                </c:pt>
              </c:strCache>
            </c:strRef>
          </c:tx>
          <c:cat>
            <c:numRef>
              <c:f>scriptc!$A$2:$A$99</c:f>
              <c:numCache>
                <c:formatCode>m/d/yyyy</c:formatCode>
                <c:ptCount val="98"/>
                <c:pt idx="0">
                  <c:v>37302</c:v>
                </c:pt>
                <c:pt idx="1">
                  <c:v>37330</c:v>
                </c:pt>
                <c:pt idx="2">
                  <c:v>37361</c:v>
                </c:pt>
                <c:pt idx="3">
                  <c:v>37391</c:v>
                </c:pt>
                <c:pt idx="4">
                  <c:v>37422</c:v>
                </c:pt>
                <c:pt idx="5">
                  <c:v>37452</c:v>
                </c:pt>
                <c:pt idx="6">
                  <c:v>37483</c:v>
                </c:pt>
                <c:pt idx="7">
                  <c:v>37514</c:v>
                </c:pt>
                <c:pt idx="8">
                  <c:v>37544</c:v>
                </c:pt>
                <c:pt idx="9">
                  <c:v>37575</c:v>
                </c:pt>
                <c:pt idx="10">
                  <c:v>37605</c:v>
                </c:pt>
                <c:pt idx="11">
                  <c:v>37636</c:v>
                </c:pt>
                <c:pt idx="12">
                  <c:v>37667</c:v>
                </c:pt>
                <c:pt idx="13">
                  <c:v>37695</c:v>
                </c:pt>
                <c:pt idx="14">
                  <c:v>37726</c:v>
                </c:pt>
                <c:pt idx="15">
                  <c:v>37756</c:v>
                </c:pt>
                <c:pt idx="16">
                  <c:v>37787</c:v>
                </c:pt>
                <c:pt idx="17">
                  <c:v>37817</c:v>
                </c:pt>
                <c:pt idx="18">
                  <c:v>37848</c:v>
                </c:pt>
                <c:pt idx="19">
                  <c:v>37879</c:v>
                </c:pt>
                <c:pt idx="20">
                  <c:v>37909</c:v>
                </c:pt>
                <c:pt idx="21">
                  <c:v>37940</c:v>
                </c:pt>
                <c:pt idx="22">
                  <c:v>37970</c:v>
                </c:pt>
                <c:pt idx="23">
                  <c:v>38001</c:v>
                </c:pt>
                <c:pt idx="24">
                  <c:v>38032</c:v>
                </c:pt>
                <c:pt idx="25">
                  <c:v>38061</c:v>
                </c:pt>
                <c:pt idx="26">
                  <c:v>38092</c:v>
                </c:pt>
                <c:pt idx="27">
                  <c:v>38122</c:v>
                </c:pt>
                <c:pt idx="28">
                  <c:v>38153</c:v>
                </c:pt>
                <c:pt idx="29">
                  <c:v>38183</c:v>
                </c:pt>
                <c:pt idx="30">
                  <c:v>38214</c:v>
                </c:pt>
                <c:pt idx="31">
                  <c:v>38245</c:v>
                </c:pt>
                <c:pt idx="32">
                  <c:v>38275</c:v>
                </c:pt>
                <c:pt idx="33">
                  <c:v>38306</c:v>
                </c:pt>
                <c:pt idx="34">
                  <c:v>38336</c:v>
                </c:pt>
                <c:pt idx="35">
                  <c:v>38367</c:v>
                </c:pt>
                <c:pt idx="36">
                  <c:v>38398</c:v>
                </c:pt>
                <c:pt idx="37">
                  <c:v>38426</c:v>
                </c:pt>
                <c:pt idx="38">
                  <c:v>38457</c:v>
                </c:pt>
                <c:pt idx="39">
                  <c:v>38487</c:v>
                </c:pt>
                <c:pt idx="40">
                  <c:v>38518</c:v>
                </c:pt>
                <c:pt idx="41">
                  <c:v>38548</c:v>
                </c:pt>
                <c:pt idx="42">
                  <c:v>38579</c:v>
                </c:pt>
                <c:pt idx="43">
                  <c:v>38610</c:v>
                </c:pt>
                <c:pt idx="44">
                  <c:v>38640</c:v>
                </c:pt>
                <c:pt idx="45">
                  <c:v>38671</c:v>
                </c:pt>
                <c:pt idx="46">
                  <c:v>38701</c:v>
                </c:pt>
                <c:pt idx="47">
                  <c:v>38732</c:v>
                </c:pt>
                <c:pt idx="48">
                  <c:v>38763</c:v>
                </c:pt>
                <c:pt idx="49">
                  <c:v>38791</c:v>
                </c:pt>
                <c:pt idx="50">
                  <c:v>38822</c:v>
                </c:pt>
                <c:pt idx="51">
                  <c:v>38852</c:v>
                </c:pt>
                <c:pt idx="52">
                  <c:v>38883</c:v>
                </c:pt>
                <c:pt idx="53">
                  <c:v>38913</c:v>
                </c:pt>
                <c:pt idx="54">
                  <c:v>38944</c:v>
                </c:pt>
                <c:pt idx="55">
                  <c:v>38975</c:v>
                </c:pt>
                <c:pt idx="56">
                  <c:v>39005</c:v>
                </c:pt>
                <c:pt idx="57">
                  <c:v>39036</c:v>
                </c:pt>
                <c:pt idx="58">
                  <c:v>39066</c:v>
                </c:pt>
                <c:pt idx="59">
                  <c:v>39097</c:v>
                </c:pt>
                <c:pt idx="60">
                  <c:v>39128</c:v>
                </c:pt>
                <c:pt idx="61">
                  <c:v>39156</c:v>
                </c:pt>
                <c:pt idx="62">
                  <c:v>39187</c:v>
                </c:pt>
                <c:pt idx="63">
                  <c:v>39217</c:v>
                </c:pt>
                <c:pt idx="64">
                  <c:v>39248</c:v>
                </c:pt>
                <c:pt idx="65">
                  <c:v>39278</c:v>
                </c:pt>
                <c:pt idx="66">
                  <c:v>39309</c:v>
                </c:pt>
                <c:pt idx="67">
                  <c:v>39340</c:v>
                </c:pt>
                <c:pt idx="68">
                  <c:v>39370</c:v>
                </c:pt>
                <c:pt idx="69">
                  <c:v>39401</c:v>
                </c:pt>
                <c:pt idx="70">
                  <c:v>39431</c:v>
                </c:pt>
                <c:pt idx="71">
                  <c:v>39462</c:v>
                </c:pt>
                <c:pt idx="72">
                  <c:v>39493</c:v>
                </c:pt>
                <c:pt idx="73">
                  <c:v>39522</c:v>
                </c:pt>
                <c:pt idx="74">
                  <c:v>39553</c:v>
                </c:pt>
                <c:pt idx="75">
                  <c:v>39583</c:v>
                </c:pt>
                <c:pt idx="76">
                  <c:v>39614</c:v>
                </c:pt>
                <c:pt idx="77">
                  <c:v>39644</c:v>
                </c:pt>
                <c:pt idx="78">
                  <c:v>39675</c:v>
                </c:pt>
                <c:pt idx="79">
                  <c:v>39706</c:v>
                </c:pt>
                <c:pt idx="80">
                  <c:v>39736</c:v>
                </c:pt>
                <c:pt idx="81">
                  <c:v>39767</c:v>
                </c:pt>
                <c:pt idx="82">
                  <c:v>39797</c:v>
                </c:pt>
                <c:pt idx="83">
                  <c:v>39828</c:v>
                </c:pt>
                <c:pt idx="84">
                  <c:v>39859</c:v>
                </c:pt>
                <c:pt idx="85">
                  <c:v>39887</c:v>
                </c:pt>
                <c:pt idx="86">
                  <c:v>39918</c:v>
                </c:pt>
                <c:pt idx="87">
                  <c:v>39948</c:v>
                </c:pt>
                <c:pt idx="88">
                  <c:v>39979</c:v>
                </c:pt>
                <c:pt idx="89">
                  <c:v>40009</c:v>
                </c:pt>
                <c:pt idx="90">
                  <c:v>40040</c:v>
                </c:pt>
                <c:pt idx="91">
                  <c:v>40071</c:v>
                </c:pt>
                <c:pt idx="92">
                  <c:v>40101</c:v>
                </c:pt>
                <c:pt idx="93">
                  <c:v>40132</c:v>
                </c:pt>
                <c:pt idx="94">
                  <c:v>40162</c:v>
                </c:pt>
                <c:pt idx="95">
                  <c:v>40193</c:v>
                </c:pt>
                <c:pt idx="96">
                  <c:v>40224</c:v>
                </c:pt>
                <c:pt idx="97">
                  <c:v>40252</c:v>
                </c:pt>
              </c:numCache>
            </c:numRef>
          </c:cat>
          <c:val>
            <c:numRef>
              <c:f>scriptc!$B$2:$B$99</c:f>
              <c:numCache>
                <c:formatCode>General</c:formatCode>
                <c:ptCount val="98"/>
                <c:pt idx="0">
                  <c:v>1579</c:v>
                </c:pt>
                <c:pt idx="1">
                  <c:v>3150</c:v>
                </c:pt>
                <c:pt idx="2">
                  <c:v>3520</c:v>
                </c:pt>
                <c:pt idx="3">
                  <c:v>3308</c:v>
                </c:pt>
                <c:pt idx="4">
                  <c:v>2606</c:v>
                </c:pt>
                <c:pt idx="5">
                  <c:v>2878</c:v>
                </c:pt>
                <c:pt idx="6">
                  <c:v>3578</c:v>
                </c:pt>
                <c:pt idx="7">
                  <c:v>2779</c:v>
                </c:pt>
                <c:pt idx="8">
                  <c:v>3672</c:v>
                </c:pt>
                <c:pt idx="9">
                  <c:v>3523</c:v>
                </c:pt>
                <c:pt idx="10">
                  <c:v>4760</c:v>
                </c:pt>
                <c:pt idx="11">
                  <c:v>4762</c:v>
                </c:pt>
                <c:pt idx="12">
                  <c:v>5517</c:v>
                </c:pt>
                <c:pt idx="13">
                  <c:v>5973</c:v>
                </c:pt>
                <c:pt idx="14">
                  <c:v>6091</c:v>
                </c:pt>
                <c:pt idx="15">
                  <c:v>5576</c:v>
                </c:pt>
                <c:pt idx="16">
                  <c:v>6285</c:v>
                </c:pt>
                <c:pt idx="17">
                  <c:v>7545</c:v>
                </c:pt>
                <c:pt idx="18">
                  <c:v>6710</c:v>
                </c:pt>
                <c:pt idx="19">
                  <c:v>6228</c:v>
                </c:pt>
                <c:pt idx="20">
                  <c:v>7906</c:v>
                </c:pt>
                <c:pt idx="21">
                  <c:v>7302</c:v>
                </c:pt>
                <c:pt idx="22">
                  <c:v>7035</c:v>
                </c:pt>
                <c:pt idx="23">
                  <c:v>7929</c:v>
                </c:pt>
                <c:pt idx="24">
                  <c:v>8941</c:v>
                </c:pt>
                <c:pt idx="25">
                  <c:v>10580</c:v>
                </c:pt>
                <c:pt idx="26">
                  <c:v>10370</c:v>
                </c:pt>
                <c:pt idx="27">
                  <c:v>9734</c:v>
                </c:pt>
                <c:pt idx="28">
                  <c:v>9561</c:v>
                </c:pt>
                <c:pt idx="29">
                  <c:v>9260</c:v>
                </c:pt>
                <c:pt idx="30">
                  <c:v>10688</c:v>
                </c:pt>
                <c:pt idx="31">
                  <c:v>19072</c:v>
                </c:pt>
                <c:pt idx="32">
                  <c:v>9763</c:v>
                </c:pt>
                <c:pt idx="33">
                  <c:v>11211</c:v>
                </c:pt>
                <c:pt idx="34">
                  <c:v>10862</c:v>
                </c:pt>
                <c:pt idx="35">
                  <c:v>10488</c:v>
                </c:pt>
                <c:pt idx="36">
                  <c:v>11815</c:v>
                </c:pt>
                <c:pt idx="37">
                  <c:v>13844</c:v>
                </c:pt>
                <c:pt idx="38">
                  <c:v>16408</c:v>
                </c:pt>
                <c:pt idx="39">
                  <c:v>16092</c:v>
                </c:pt>
                <c:pt idx="40">
                  <c:v>16960</c:v>
                </c:pt>
                <c:pt idx="41">
                  <c:v>15428</c:v>
                </c:pt>
                <c:pt idx="42">
                  <c:v>16226</c:v>
                </c:pt>
                <c:pt idx="43">
                  <c:v>8664</c:v>
                </c:pt>
                <c:pt idx="44">
                  <c:v>12550</c:v>
                </c:pt>
                <c:pt idx="45">
                  <c:v>11285</c:v>
                </c:pt>
                <c:pt idx="46">
                  <c:v>11831</c:v>
                </c:pt>
                <c:pt idx="47">
                  <c:v>14513</c:v>
                </c:pt>
                <c:pt idx="48">
                  <c:v>16077</c:v>
                </c:pt>
                <c:pt idx="49">
                  <c:v>18250</c:v>
                </c:pt>
                <c:pt idx="50">
                  <c:v>16327</c:v>
                </c:pt>
                <c:pt idx="51">
                  <c:v>17415</c:v>
                </c:pt>
                <c:pt idx="52">
                  <c:v>17303</c:v>
                </c:pt>
                <c:pt idx="53">
                  <c:v>16547</c:v>
                </c:pt>
                <c:pt idx="54">
                  <c:v>17909</c:v>
                </c:pt>
                <c:pt idx="55">
                  <c:v>4694</c:v>
                </c:pt>
                <c:pt idx="56">
                  <c:v>19172</c:v>
                </c:pt>
                <c:pt idx="57">
                  <c:v>17270</c:v>
                </c:pt>
                <c:pt idx="58">
                  <c:v>14504</c:v>
                </c:pt>
                <c:pt idx="59">
                  <c:v>17592</c:v>
                </c:pt>
                <c:pt idx="60">
                  <c:v>15917</c:v>
                </c:pt>
                <c:pt idx="61">
                  <c:v>20461</c:v>
                </c:pt>
                <c:pt idx="62">
                  <c:v>18912</c:v>
                </c:pt>
                <c:pt idx="63">
                  <c:v>18640</c:v>
                </c:pt>
                <c:pt idx="64">
                  <c:v>18694</c:v>
                </c:pt>
                <c:pt idx="65">
                  <c:v>17745</c:v>
                </c:pt>
                <c:pt idx="66">
                  <c:v>20252</c:v>
                </c:pt>
                <c:pt idx="67">
                  <c:v>18670</c:v>
                </c:pt>
                <c:pt idx="68">
                  <c:v>20815</c:v>
                </c:pt>
                <c:pt idx="69">
                  <c:v>18039</c:v>
                </c:pt>
                <c:pt idx="70">
                  <c:v>18611</c:v>
                </c:pt>
                <c:pt idx="71">
                  <c:v>7636</c:v>
                </c:pt>
                <c:pt idx="72">
                  <c:v>16865</c:v>
                </c:pt>
                <c:pt idx="73">
                  <c:v>19070</c:v>
                </c:pt>
                <c:pt idx="74">
                  <c:v>19244</c:v>
                </c:pt>
                <c:pt idx="75">
                  <c:v>21402</c:v>
                </c:pt>
                <c:pt idx="76">
                  <c:v>20724</c:v>
                </c:pt>
                <c:pt idx="77">
                  <c:v>19230</c:v>
                </c:pt>
                <c:pt idx="78">
                  <c:v>18832</c:v>
                </c:pt>
                <c:pt idx="79">
                  <c:v>18155</c:v>
                </c:pt>
                <c:pt idx="80">
                  <c:v>21868</c:v>
                </c:pt>
                <c:pt idx="81">
                  <c:v>17253</c:v>
                </c:pt>
                <c:pt idx="82">
                  <c:v>16612</c:v>
                </c:pt>
                <c:pt idx="83">
                  <c:v>14815</c:v>
                </c:pt>
                <c:pt idx="84">
                  <c:v>16033</c:v>
                </c:pt>
                <c:pt idx="85">
                  <c:v>15063</c:v>
                </c:pt>
                <c:pt idx="86">
                  <c:v>21302</c:v>
                </c:pt>
                <c:pt idx="87">
                  <c:v>16205</c:v>
                </c:pt>
                <c:pt idx="88">
                  <c:v>18049</c:v>
                </c:pt>
                <c:pt idx="89">
                  <c:v>17825</c:v>
                </c:pt>
                <c:pt idx="90">
                  <c:v>17796</c:v>
                </c:pt>
                <c:pt idx="91">
                  <c:v>17026</c:v>
                </c:pt>
                <c:pt idx="92">
                  <c:v>17696</c:v>
                </c:pt>
                <c:pt idx="93">
                  <c:v>19645</c:v>
                </c:pt>
                <c:pt idx="94">
                  <c:v>15724</c:v>
                </c:pt>
                <c:pt idx="95">
                  <c:v>14403</c:v>
                </c:pt>
                <c:pt idx="96">
                  <c:v>14134</c:v>
                </c:pt>
                <c:pt idx="97">
                  <c:v>17815</c:v>
                </c:pt>
              </c:numCache>
            </c:numRef>
          </c:val>
        </c:ser>
        <c:axId val="58757120"/>
        <c:axId val="58758656"/>
      </c:areaChart>
      <c:dateAx>
        <c:axId val="58757120"/>
        <c:scaling>
          <c:orientation val="minMax"/>
          <c:min val="37257"/>
        </c:scaling>
        <c:axPos val="b"/>
        <c:numFmt formatCode="[$-409]mmm\-yy;@" sourceLinked="0"/>
        <c:tickLblPos val="nextTo"/>
        <c:txPr>
          <a:bodyPr/>
          <a:lstStyle/>
          <a:p>
            <a:pPr>
              <a:defRPr sz="1200" baseline="0"/>
            </a:pPr>
            <a:endParaRPr lang="en-US"/>
          </a:p>
        </c:txPr>
        <c:crossAx val="58758656"/>
        <c:crosses val="autoZero"/>
        <c:auto val="1"/>
        <c:lblOffset val="100"/>
        <c:majorUnit val="6"/>
        <c:majorTimeUnit val="months"/>
      </c:dateAx>
      <c:valAx>
        <c:axId val="58758656"/>
        <c:scaling>
          <c:orientation val="minMax"/>
          <c:max val="40000"/>
        </c:scaling>
        <c:axPos val="l"/>
        <c:majorGridlines/>
        <c:numFmt formatCode="General" sourceLinked="1"/>
        <c:tickLblPos val="nextTo"/>
        <c:txPr>
          <a:bodyPr/>
          <a:lstStyle/>
          <a:p>
            <a:pPr>
              <a:defRPr sz="1200" baseline="0"/>
            </a:pPr>
            <a:endParaRPr lang="en-US"/>
          </a:p>
        </c:txPr>
        <c:crossAx val="58757120"/>
        <c:crosses val="autoZero"/>
        <c:crossBetween val="midCat"/>
      </c:valAx>
    </c:plotArea>
    <c:legend>
      <c:legendPos val="t"/>
      <c:layout/>
      <c:txPr>
        <a:bodyPr/>
        <a:lstStyle/>
        <a:p>
          <a:pPr>
            <a:defRPr sz="1400" baseline="0"/>
          </a:pPr>
          <a:endParaRPr lang="en-US"/>
        </a:p>
      </c:txPr>
    </c:legend>
    <c:plotVisOnly val="1"/>
  </c:chart>
  <c:spPr>
    <a:ln w="12700">
      <a:solidFill>
        <a:schemeClr val="accent1"/>
      </a:solidFill>
    </a:ln>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areaChart>
        <c:grouping val="stacked"/>
        <c:ser>
          <c:idx val="0"/>
          <c:order val="0"/>
          <c:tx>
            <c:strRef>
              <c:f>scriptc!$B$1</c:f>
              <c:strCache>
                <c:ptCount val="1"/>
                <c:pt idx="0">
                  <c:v>OPUS-S Uploads</c:v>
                </c:pt>
              </c:strCache>
            </c:strRef>
          </c:tx>
          <c:cat>
            <c:numRef>
              <c:f>scriptc!$A$2:$A$99</c:f>
              <c:numCache>
                <c:formatCode>m/d/yyyy</c:formatCode>
                <c:ptCount val="98"/>
                <c:pt idx="0">
                  <c:v>37302</c:v>
                </c:pt>
                <c:pt idx="1">
                  <c:v>37330</c:v>
                </c:pt>
                <c:pt idx="2">
                  <c:v>37361</c:v>
                </c:pt>
                <c:pt idx="3">
                  <c:v>37391</c:v>
                </c:pt>
                <c:pt idx="4">
                  <c:v>37422</c:v>
                </c:pt>
                <c:pt idx="5">
                  <c:v>37452</c:v>
                </c:pt>
                <c:pt idx="6">
                  <c:v>37483</c:v>
                </c:pt>
                <c:pt idx="7">
                  <c:v>37514</c:v>
                </c:pt>
                <c:pt idx="8">
                  <c:v>37544</c:v>
                </c:pt>
                <c:pt idx="9">
                  <c:v>37575</c:v>
                </c:pt>
                <c:pt idx="10">
                  <c:v>37605</c:v>
                </c:pt>
                <c:pt idx="11">
                  <c:v>37636</c:v>
                </c:pt>
                <c:pt idx="12">
                  <c:v>37667</c:v>
                </c:pt>
                <c:pt idx="13">
                  <c:v>37695</c:v>
                </c:pt>
                <c:pt idx="14">
                  <c:v>37726</c:v>
                </c:pt>
                <c:pt idx="15">
                  <c:v>37756</c:v>
                </c:pt>
                <c:pt idx="16">
                  <c:v>37787</c:v>
                </c:pt>
                <c:pt idx="17">
                  <c:v>37817</c:v>
                </c:pt>
                <c:pt idx="18">
                  <c:v>37848</c:v>
                </c:pt>
                <c:pt idx="19">
                  <c:v>37879</c:v>
                </c:pt>
                <c:pt idx="20">
                  <c:v>37909</c:v>
                </c:pt>
                <c:pt idx="21">
                  <c:v>37940</c:v>
                </c:pt>
                <c:pt idx="22">
                  <c:v>37970</c:v>
                </c:pt>
                <c:pt idx="23">
                  <c:v>38001</c:v>
                </c:pt>
                <c:pt idx="24">
                  <c:v>38032</c:v>
                </c:pt>
                <c:pt idx="25">
                  <c:v>38061</c:v>
                </c:pt>
                <c:pt idx="26">
                  <c:v>38092</c:v>
                </c:pt>
                <c:pt idx="27">
                  <c:v>38122</c:v>
                </c:pt>
                <c:pt idx="28">
                  <c:v>38153</c:v>
                </c:pt>
                <c:pt idx="29">
                  <c:v>38183</c:v>
                </c:pt>
                <c:pt idx="30">
                  <c:v>38214</c:v>
                </c:pt>
                <c:pt idx="31">
                  <c:v>38245</c:v>
                </c:pt>
                <c:pt idx="32">
                  <c:v>38275</c:v>
                </c:pt>
                <c:pt idx="33">
                  <c:v>38306</c:v>
                </c:pt>
                <c:pt idx="34">
                  <c:v>38336</c:v>
                </c:pt>
                <c:pt idx="35">
                  <c:v>38367</c:v>
                </c:pt>
                <c:pt idx="36">
                  <c:v>38398</c:v>
                </c:pt>
                <c:pt idx="37">
                  <c:v>38426</c:v>
                </c:pt>
                <c:pt idx="38">
                  <c:v>38457</c:v>
                </c:pt>
                <c:pt idx="39">
                  <c:v>38487</c:v>
                </c:pt>
                <c:pt idx="40">
                  <c:v>38518</c:v>
                </c:pt>
                <c:pt idx="41">
                  <c:v>38548</c:v>
                </c:pt>
                <c:pt idx="42">
                  <c:v>38579</c:v>
                </c:pt>
                <c:pt idx="43">
                  <c:v>38610</c:v>
                </c:pt>
                <c:pt idx="44">
                  <c:v>38640</c:v>
                </c:pt>
                <c:pt idx="45">
                  <c:v>38671</c:v>
                </c:pt>
                <c:pt idx="46">
                  <c:v>38701</c:v>
                </c:pt>
                <c:pt idx="47">
                  <c:v>38732</c:v>
                </c:pt>
                <c:pt idx="48">
                  <c:v>38763</c:v>
                </c:pt>
                <c:pt idx="49">
                  <c:v>38791</c:v>
                </c:pt>
                <c:pt idx="50">
                  <c:v>38822</c:v>
                </c:pt>
                <c:pt idx="51">
                  <c:v>38852</c:v>
                </c:pt>
                <c:pt idx="52">
                  <c:v>38883</c:v>
                </c:pt>
                <c:pt idx="53">
                  <c:v>38913</c:v>
                </c:pt>
                <c:pt idx="54">
                  <c:v>38944</c:v>
                </c:pt>
                <c:pt idx="55">
                  <c:v>38975</c:v>
                </c:pt>
                <c:pt idx="56">
                  <c:v>39005</c:v>
                </c:pt>
                <c:pt idx="57">
                  <c:v>39036</c:v>
                </c:pt>
                <c:pt idx="58">
                  <c:v>39066</c:v>
                </c:pt>
                <c:pt idx="59">
                  <c:v>39097</c:v>
                </c:pt>
                <c:pt idx="60">
                  <c:v>39128</c:v>
                </c:pt>
                <c:pt idx="61">
                  <c:v>39156</c:v>
                </c:pt>
                <c:pt idx="62">
                  <c:v>39187</c:v>
                </c:pt>
                <c:pt idx="63">
                  <c:v>39217</c:v>
                </c:pt>
                <c:pt idx="64">
                  <c:v>39248</c:v>
                </c:pt>
                <c:pt idx="65">
                  <c:v>39278</c:v>
                </c:pt>
                <c:pt idx="66">
                  <c:v>39309</c:v>
                </c:pt>
                <c:pt idx="67">
                  <c:v>39340</c:v>
                </c:pt>
                <c:pt idx="68">
                  <c:v>39370</c:v>
                </c:pt>
                <c:pt idx="69">
                  <c:v>39401</c:v>
                </c:pt>
                <c:pt idx="70">
                  <c:v>39431</c:v>
                </c:pt>
                <c:pt idx="71">
                  <c:v>39462</c:v>
                </c:pt>
                <c:pt idx="72">
                  <c:v>39493</c:v>
                </c:pt>
                <c:pt idx="73">
                  <c:v>39522</c:v>
                </c:pt>
                <c:pt idx="74">
                  <c:v>39553</c:v>
                </c:pt>
                <c:pt idx="75">
                  <c:v>39583</c:v>
                </c:pt>
                <c:pt idx="76">
                  <c:v>39614</c:v>
                </c:pt>
                <c:pt idx="77">
                  <c:v>39644</c:v>
                </c:pt>
                <c:pt idx="78">
                  <c:v>39675</c:v>
                </c:pt>
                <c:pt idx="79">
                  <c:v>39706</c:v>
                </c:pt>
                <c:pt idx="80">
                  <c:v>39736</c:v>
                </c:pt>
                <c:pt idx="81">
                  <c:v>39767</c:v>
                </c:pt>
                <c:pt idx="82">
                  <c:v>39797</c:v>
                </c:pt>
                <c:pt idx="83">
                  <c:v>39828</c:v>
                </c:pt>
                <c:pt idx="84">
                  <c:v>39859</c:v>
                </c:pt>
                <c:pt idx="85">
                  <c:v>39887</c:v>
                </c:pt>
                <c:pt idx="86">
                  <c:v>39918</c:v>
                </c:pt>
                <c:pt idx="87">
                  <c:v>39948</c:v>
                </c:pt>
                <c:pt idx="88">
                  <c:v>39979</c:v>
                </c:pt>
                <c:pt idx="89">
                  <c:v>40009</c:v>
                </c:pt>
                <c:pt idx="90">
                  <c:v>40040</c:v>
                </c:pt>
                <c:pt idx="91">
                  <c:v>40071</c:v>
                </c:pt>
                <c:pt idx="92">
                  <c:v>40101</c:v>
                </c:pt>
                <c:pt idx="93">
                  <c:v>40132</c:v>
                </c:pt>
                <c:pt idx="94">
                  <c:v>40162</c:v>
                </c:pt>
                <c:pt idx="95">
                  <c:v>40193</c:v>
                </c:pt>
                <c:pt idx="96">
                  <c:v>40224</c:v>
                </c:pt>
                <c:pt idx="97">
                  <c:v>40252</c:v>
                </c:pt>
              </c:numCache>
            </c:numRef>
          </c:cat>
          <c:val>
            <c:numRef>
              <c:f>scriptc!$B$2:$B$99</c:f>
              <c:numCache>
                <c:formatCode>General</c:formatCode>
                <c:ptCount val="98"/>
                <c:pt idx="0">
                  <c:v>1579</c:v>
                </c:pt>
                <c:pt idx="1">
                  <c:v>3150</c:v>
                </c:pt>
                <c:pt idx="2">
                  <c:v>3520</c:v>
                </c:pt>
                <c:pt idx="3">
                  <c:v>3308</c:v>
                </c:pt>
                <c:pt idx="4">
                  <c:v>2606</c:v>
                </c:pt>
                <c:pt idx="5">
                  <c:v>2878</c:v>
                </c:pt>
                <c:pt idx="6">
                  <c:v>3578</c:v>
                </c:pt>
                <c:pt idx="7">
                  <c:v>2779</c:v>
                </c:pt>
                <c:pt idx="8">
                  <c:v>3672</c:v>
                </c:pt>
                <c:pt idx="9">
                  <c:v>3523</c:v>
                </c:pt>
                <c:pt idx="10">
                  <c:v>4760</c:v>
                </c:pt>
                <c:pt idx="11">
                  <c:v>4762</c:v>
                </c:pt>
                <c:pt idx="12">
                  <c:v>5517</c:v>
                </c:pt>
                <c:pt idx="13">
                  <c:v>5973</c:v>
                </c:pt>
                <c:pt idx="14">
                  <c:v>6091</c:v>
                </c:pt>
                <c:pt idx="15">
                  <c:v>5576</c:v>
                </c:pt>
                <c:pt idx="16">
                  <c:v>6285</c:v>
                </c:pt>
                <c:pt idx="17">
                  <c:v>7545</c:v>
                </c:pt>
                <c:pt idx="18">
                  <c:v>6710</c:v>
                </c:pt>
                <c:pt idx="19">
                  <c:v>6228</c:v>
                </c:pt>
                <c:pt idx="20">
                  <c:v>7906</c:v>
                </c:pt>
                <c:pt idx="21">
                  <c:v>7302</c:v>
                </c:pt>
                <c:pt idx="22">
                  <c:v>7035</c:v>
                </c:pt>
                <c:pt idx="23">
                  <c:v>7929</c:v>
                </c:pt>
                <c:pt idx="24">
                  <c:v>8941</c:v>
                </c:pt>
                <c:pt idx="25">
                  <c:v>10580</c:v>
                </c:pt>
                <c:pt idx="26">
                  <c:v>10370</c:v>
                </c:pt>
                <c:pt idx="27">
                  <c:v>9734</c:v>
                </c:pt>
                <c:pt idx="28">
                  <c:v>9561</c:v>
                </c:pt>
                <c:pt idx="29">
                  <c:v>9260</c:v>
                </c:pt>
                <c:pt idx="30">
                  <c:v>10688</c:v>
                </c:pt>
                <c:pt idx="31">
                  <c:v>19072</c:v>
                </c:pt>
                <c:pt idx="32">
                  <c:v>9763</c:v>
                </c:pt>
                <c:pt idx="33">
                  <c:v>11211</c:v>
                </c:pt>
                <c:pt idx="34">
                  <c:v>10862</c:v>
                </c:pt>
                <c:pt idx="35">
                  <c:v>10488</c:v>
                </c:pt>
                <c:pt idx="36">
                  <c:v>11815</c:v>
                </c:pt>
                <c:pt idx="37">
                  <c:v>13844</c:v>
                </c:pt>
                <c:pt idx="38">
                  <c:v>16408</c:v>
                </c:pt>
                <c:pt idx="39">
                  <c:v>16092</c:v>
                </c:pt>
                <c:pt idx="40">
                  <c:v>16960</c:v>
                </c:pt>
                <c:pt idx="41">
                  <c:v>15428</c:v>
                </c:pt>
                <c:pt idx="42">
                  <c:v>16226</c:v>
                </c:pt>
                <c:pt idx="43">
                  <c:v>8664</c:v>
                </c:pt>
                <c:pt idx="44">
                  <c:v>12550</c:v>
                </c:pt>
                <c:pt idx="45">
                  <c:v>11285</c:v>
                </c:pt>
                <c:pt idx="46">
                  <c:v>11831</c:v>
                </c:pt>
                <c:pt idx="47">
                  <c:v>14513</c:v>
                </c:pt>
                <c:pt idx="48">
                  <c:v>16077</c:v>
                </c:pt>
                <c:pt idx="49">
                  <c:v>18250</c:v>
                </c:pt>
                <c:pt idx="50">
                  <c:v>16327</c:v>
                </c:pt>
                <c:pt idx="51">
                  <c:v>17415</c:v>
                </c:pt>
                <c:pt idx="52">
                  <c:v>17303</c:v>
                </c:pt>
                <c:pt idx="53">
                  <c:v>16547</c:v>
                </c:pt>
                <c:pt idx="54">
                  <c:v>17909</c:v>
                </c:pt>
                <c:pt idx="55">
                  <c:v>4694</c:v>
                </c:pt>
                <c:pt idx="56">
                  <c:v>19172</c:v>
                </c:pt>
                <c:pt idx="57">
                  <c:v>17270</c:v>
                </c:pt>
                <c:pt idx="58">
                  <c:v>14504</c:v>
                </c:pt>
                <c:pt idx="59">
                  <c:v>17592</c:v>
                </c:pt>
                <c:pt idx="60">
                  <c:v>15917</c:v>
                </c:pt>
                <c:pt idx="61">
                  <c:v>20461</c:v>
                </c:pt>
                <c:pt idx="62">
                  <c:v>18912</c:v>
                </c:pt>
                <c:pt idx="63">
                  <c:v>18640</c:v>
                </c:pt>
                <c:pt idx="64">
                  <c:v>18694</c:v>
                </c:pt>
                <c:pt idx="65">
                  <c:v>17745</c:v>
                </c:pt>
                <c:pt idx="66">
                  <c:v>20252</c:v>
                </c:pt>
                <c:pt idx="67">
                  <c:v>18670</c:v>
                </c:pt>
                <c:pt idx="68">
                  <c:v>20815</c:v>
                </c:pt>
                <c:pt idx="69">
                  <c:v>18039</c:v>
                </c:pt>
                <c:pt idx="70">
                  <c:v>18611</c:v>
                </c:pt>
                <c:pt idx="71">
                  <c:v>7636</c:v>
                </c:pt>
                <c:pt idx="72">
                  <c:v>16865</c:v>
                </c:pt>
                <c:pt idx="73">
                  <c:v>19070</c:v>
                </c:pt>
                <c:pt idx="74">
                  <c:v>19244</c:v>
                </c:pt>
                <c:pt idx="75">
                  <c:v>21402</c:v>
                </c:pt>
                <c:pt idx="76">
                  <c:v>20724</c:v>
                </c:pt>
                <c:pt idx="77">
                  <c:v>19230</c:v>
                </c:pt>
                <c:pt idx="78">
                  <c:v>18832</c:v>
                </c:pt>
                <c:pt idx="79">
                  <c:v>18155</c:v>
                </c:pt>
                <c:pt idx="80">
                  <c:v>21868</c:v>
                </c:pt>
                <c:pt idx="81">
                  <c:v>17253</c:v>
                </c:pt>
                <c:pt idx="82">
                  <c:v>16612</c:v>
                </c:pt>
                <c:pt idx="83">
                  <c:v>14815</c:v>
                </c:pt>
                <c:pt idx="84">
                  <c:v>16033</c:v>
                </c:pt>
                <c:pt idx="85">
                  <c:v>15063</c:v>
                </c:pt>
                <c:pt idx="86">
                  <c:v>21302</c:v>
                </c:pt>
                <c:pt idx="87">
                  <c:v>16205</c:v>
                </c:pt>
                <c:pt idx="88">
                  <c:v>18049</c:v>
                </c:pt>
                <c:pt idx="89">
                  <c:v>17825</c:v>
                </c:pt>
                <c:pt idx="90">
                  <c:v>17796</c:v>
                </c:pt>
                <c:pt idx="91">
                  <c:v>17026</c:v>
                </c:pt>
                <c:pt idx="92">
                  <c:v>17696</c:v>
                </c:pt>
                <c:pt idx="93">
                  <c:v>19645</c:v>
                </c:pt>
                <c:pt idx="94">
                  <c:v>15724</c:v>
                </c:pt>
                <c:pt idx="95">
                  <c:v>14403</c:v>
                </c:pt>
                <c:pt idx="96">
                  <c:v>14134</c:v>
                </c:pt>
                <c:pt idx="97">
                  <c:v>17815</c:v>
                </c:pt>
              </c:numCache>
            </c:numRef>
          </c:val>
        </c:ser>
        <c:ser>
          <c:idx val="1"/>
          <c:order val="1"/>
          <c:tx>
            <c:strRef>
              <c:f>scriptc!$C$1</c:f>
              <c:strCache>
                <c:ptCount val="1"/>
                <c:pt idx="0">
                  <c:v>OPUS-RS Uploads</c:v>
                </c:pt>
              </c:strCache>
            </c:strRef>
          </c:tx>
          <c:cat>
            <c:numRef>
              <c:f>scriptc!$A$2:$A$99</c:f>
              <c:numCache>
                <c:formatCode>m/d/yyyy</c:formatCode>
                <c:ptCount val="98"/>
                <c:pt idx="0">
                  <c:v>37302</c:v>
                </c:pt>
                <c:pt idx="1">
                  <c:v>37330</c:v>
                </c:pt>
                <c:pt idx="2">
                  <c:v>37361</c:v>
                </c:pt>
                <c:pt idx="3">
                  <c:v>37391</c:v>
                </c:pt>
                <c:pt idx="4">
                  <c:v>37422</c:v>
                </c:pt>
                <c:pt idx="5">
                  <c:v>37452</c:v>
                </c:pt>
                <c:pt idx="6">
                  <c:v>37483</c:v>
                </c:pt>
                <c:pt idx="7">
                  <c:v>37514</c:v>
                </c:pt>
                <c:pt idx="8">
                  <c:v>37544</c:v>
                </c:pt>
                <c:pt idx="9">
                  <c:v>37575</c:v>
                </c:pt>
                <c:pt idx="10">
                  <c:v>37605</c:v>
                </c:pt>
                <c:pt idx="11">
                  <c:v>37636</c:v>
                </c:pt>
                <c:pt idx="12">
                  <c:v>37667</c:v>
                </c:pt>
                <c:pt idx="13">
                  <c:v>37695</c:v>
                </c:pt>
                <c:pt idx="14">
                  <c:v>37726</c:v>
                </c:pt>
                <c:pt idx="15">
                  <c:v>37756</c:v>
                </c:pt>
                <c:pt idx="16">
                  <c:v>37787</c:v>
                </c:pt>
                <c:pt idx="17">
                  <c:v>37817</c:v>
                </c:pt>
                <c:pt idx="18">
                  <c:v>37848</c:v>
                </c:pt>
                <c:pt idx="19">
                  <c:v>37879</c:v>
                </c:pt>
                <c:pt idx="20">
                  <c:v>37909</c:v>
                </c:pt>
                <c:pt idx="21">
                  <c:v>37940</c:v>
                </c:pt>
                <c:pt idx="22">
                  <c:v>37970</c:v>
                </c:pt>
                <c:pt idx="23">
                  <c:v>38001</c:v>
                </c:pt>
                <c:pt idx="24">
                  <c:v>38032</c:v>
                </c:pt>
                <c:pt idx="25">
                  <c:v>38061</c:v>
                </c:pt>
                <c:pt idx="26">
                  <c:v>38092</c:v>
                </c:pt>
                <c:pt idx="27">
                  <c:v>38122</c:v>
                </c:pt>
                <c:pt idx="28">
                  <c:v>38153</c:v>
                </c:pt>
                <c:pt idx="29">
                  <c:v>38183</c:v>
                </c:pt>
                <c:pt idx="30">
                  <c:v>38214</c:v>
                </c:pt>
                <c:pt idx="31">
                  <c:v>38245</c:v>
                </c:pt>
                <c:pt idx="32">
                  <c:v>38275</c:v>
                </c:pt>
                <c:pt idx="33">
                  <c:v>38306</c:v>
                </c:pt>
                <c:pt idx="34">
                  <c:v>38336</c:v>
                </c:pt>
                <c:pt idx="35">
                  <c:v>38367</c:v>
                </c:pt>
                <c:pt idx="36">
                  <c:v>38398</c:v>
                </c:pt>
                <c:pt idx="37">
                  <c:v>38426</c:v>
                </c:pt>
                <c:pt idx="38">
                  <c:v>38457</c:v>
                </c:pt>
                <c:pt idx="39">
                  <c:v>38487</c:v>
                </c:pt>
                <c:pt idx="40">
                  <c:v>38518</c:v>
                </c:pt>
                <c:pt idx="41">
                  <c:v>38548</c:v>
                </c:pt>
                <c:pt idx="42">
                  <c:v>38579</c:v>
                </c:pt>
                <c:pt idx="43">
                  <c:v>38610</c:v>
                </c:pt>
                <c:pt idx="44">
                  <c:v>38640</c:v>
                </c:pt>
                <c:pt idx="45">
                  <c:v>38671</c:v>
                </c:pt>
                <c:pt idx="46">
                  <c:v>38701</c:v>
                </c:pt>
                <c:pt idx="47">
                  <c:v>38732</c:v>
                </c:pt>
                <c:pt idx="48">
                  <c:v>38763</c:v>
                </c:pt>
                <c:pt idx="49">
                  <c:v>38791</c:v>
                </c:pt>
                <c:pt idx="50">
                  <c:v>38822</c:v>
                </c:pt>
                <c:pt idx="51">
                  <c:v>38852</c:v>
                </c:pt>
                <c:pt idx="52">
                  <c:v>38883</c:v>
                </c:pt>
                <c:pt idx="53">
                  <c:v>38913</c:v>
                </c:pt>
                <c:pt idx="54">
                  <c:v>38944</c:v>
                </c:pt>
                <c:pt idx="55">
                  <c:v>38975</c:v>
                </c:pt>
                <c:pt idx="56">
                  <c:v>39005</c:v>
                </c:pt>
                <c:pt idx="57">
                  <c:v>39036</c:v>
                </c:pt>
                <c:pt idx="58">
                  <c:v>39066</c:v>
                </c:pt>
                <c:pt idx="59">
                  <c:v>39097</c:v>
                </c:pt>
                <c:pt idx="60">
                  <c:v>39128</c:v>
                </c:pt>
                <c:pt idx="61">
                  <c:v>39156</c:v>
                </c:pt>
                <c:pt idx="62">
                  <c:v>39187</c:v>
                </c:pt>
                <c:pt idx="63">
                  <c:v>39217</c:v>
                </c:pt>
                <c:pt idx="64">
                  <c:v>39248</c:v>
                </c:pt>
                <c:pt idx="65">
                  <c:v>39278</c:v>
                </c:pt>
                <c:pt idx="66">
                  <c:v>39309</c:v>
                </c:pt>
                <c:pt idx="67">
                  <c:v>39340</c:v>
                </c:pt>
                <c:pt idx="68">
                  <c:v>39370</c:v>
                </c:pt>
                <c:pt idx="69">
                  <c:v>39401</c:v>
                </c:pt>
                <c:pt idx="70">
                  <c:v>39431</c:v>
                </c:pt>
                <c:pt idx="71">
                  <c:v>39462</c:v>
                </c:pt>
                <c:pt idx="72">
                  <c:v>39493</c:v>
                </c:pt>
                <c:pt idx="73">
                  <c:v>39522</c:v>
                </c:pt>
                <c:pt idx="74">
                  <c:v>39553</c:v>
                </c:pt>
                <c:pt idx="75">
                  <c:v>39583</c:v>
                </c:pt>
                <c:pt idx="76">
                  <c:v>39614</c:v>
                </c:pt>
                <c:pt idx="77">
                  <c:v>39644</c:v>
                </c:pt>
                <c:pt idx="78">
                  <c:v>39675</c:v>
                </c:pt>
                <c:pt idx="79">
                  <c:v>39706</c:v>
                </c:pt>
                <c:pt idx="80">
                  <c:v>39736</c:v>
                </c:pt>
                <c:pt idx="81">
                  <c:v>39767</c:v>
                </c:pt>
                <c:pt idx="82">
                  <c:v>39797</c:v>
                </c:pt>
                <c:pt idx="83">
                  <c:v>39828</c:v>
                </c:pt>
                <c:pt idx="84">
                  <c:v>39859</c:v>
                </c:pt>
                <c:pt idx="85">
                  <c:v>39887</c:v>
                </c:pt>
                <c:pt idx="86">
                  <c:v>39918</c:v>
                </c:pt>
                <c:pt idx="87">
                  <c:v>39948</c:v>
                </c:pt>
                <c:pt idx="88">
                  <c:v>39979</c:v>
                </c:pt>
                <c:pt idx="89">
                  <c:v>40009</c:v>
                </c:pt>
                <c:pt idx="90">
                  <c:v>40040</c:v>
                </c:pt>
                <c:pt idx="91">
                  <c:v>40071</c:v>
                </c:pt>
                <c:pt idx="92">
                  <c:v>40101</c:v>
                </c:pt>
                <c:pt idx="93">
                  <c:v>40132</c:v>
                </c:pt>
                <c:pt idx="94">
                  <c:v>40162</c:v>
                </c:pt>
                <c:pt idx="95">
                  <c:v>40193</c:v>
                </c:pt>
                <c:pt idx="96">
                  <c:v>40224</c:v>
                </c:pt>
                <c:pt idx="97">
                  <c:v>40252</c:v>
                </c:pt>
              </c:numCache>
            </c:numRef>
          </c:cat>
          <c:val>
            <c:numRef>
              <c:f>scriptc!$C$2:$C$99</c:f>
              <c:numCache>
                <c:formatCode>General</c:formatCode>
                <c:ptCount val="9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13</c:v>
                </c:pt>
                <c:pt idx="44">
                  <c:v>20</c:v>
                </c:pt>
                <c:pt idx="45">
                  <c:v>39</c:v>
                </c:pt>
                <c:pt idx="46">
                  <c:v>6</c:v>
                </c:pt>
                <c:pt idx="47">
                  <c:v>82</c:v>
                </c:pt>
                <c:pt idx="48">
                  <c:v>64</c:v>
                </c:pt>
                <c:pt idx="49">
                  <c:v>166</c:v>
                </c:pt>
                <c:pt idx="50">
                  <c:v>204</c:v>
                </c:pt>
                <c:pt idx="51">
                  <c:v>691</c:v>
                </c:pt>
                <c:pt idx="52">
                  <c:v>881</c:v>
                </c:pt>
                <c:pt idx="53">
                  <c:v>827</c:v>
                </c:pt>
                <c:pt idx="54">
                  <c:v>951</c:v>
                </c:pt>
                <c:pt idx="55">
                  <c:v>447</c:v>
                </c:pt>
                <c:pt idx="56">
                  <c:v>406</c:v>
                </c:pt>
                <c:pt idx="57">
                  <c:v>585</c:v>
                </c:pt>
                <c:pt idx="58">
                  <c:v>1130</c:v>
                </c:pt>
                <c:pt idx="59">
                  <c:v>811</c:v>
                </c:pt>
                <c:pt idx="60">
                  <c:v>5067</c:v>
                </c:pt>
                <c:pt idx="61">
                  <c:v>7643</c:v>
                </c:pt>
                <c:pt idx="62">
                  <c:v>5972</c:v>
                </c:pt>
                <c:pt idx="63">
                  <c:v>7908</c:v>
                </c:pt>
                <c:pt idx="64">
                  <c:v>5926</c:v>
                </c:pt>
                <c:pt idx="65">
                  <c:v>6843</c:v>
                </c:pt>
                <c:pt idx="66">
                  <c:v>7015</c:v>
                </c:pt>
                <c:pt idx="67">
                  <c:v>5694</c:v>
                </c:pt>
                <c:pt idx="68">
                  <c:v>6235</c:v>
                </c:pt>
                <c:pt idx="69">
                  <c:v>5637</c:v>
                </c:pt>
                <c:pt idx="70">
                  <c:v>5048</c:v>
                </c:pt>
                <c:pt idx="71">
                  <c:v>9429</c:v>
                </c:pt>
                <c:pt idx="72">
                  <c:v>8537</c:v>
                </c:pt>
                <c:pt idx="73">
                  <c:v>9639</c:v>
                </c:pt>
                <c:pt idx="74">
                  <c:v>9018</c:v>
                </c:pt>
                <c:pt idx="75">
                  <c:v>11196</c:v>
                </c:pt>
                <c:pt idx="76">
                  <c:v>10061</c:v>
                </c:pt>
                <c:pt idx="77">
                  <c:v>10073</c:v>
                </c:pt>
                <c:pt idx="78">
                  <c:v>12709</c:v>
                </c:pt>
                <c:pt idx="79">
                  <c:v>15383</c:v>
                </c:pt>
                <c:pt idx="80">
                  <c:v>10843</c:v>
                </c:pt>
                <c:pt idx="81">
                  <c:v>9499</c:v>
                </c:pt>
                <c:pt idx="82">
                  <c:v>8528</c:v>
                </c:pt>
                <c:pt idx="83">
                  <c:v>8014</c:v>
                </c:pt>
                <c:pt idx="84">
                  <c:v>11838</c:v>
                </c:pt>
                <c:pt idx="85">
                  <c:v>11808</c:v>
                </c:pt>
                <c:pt idx="86">
                  <c:v>10741</c:v>
                </c:pt>
                <c:pt idx="87">
                  <c:v>10570</c:v>
                </c:pt>
                <c:pt idx="88">
                  <c:v>11006</c:v>
                </c:pt>
                <c:pt idx="89">
                  <c:v>11123</c:v>
                </c:pt>
                <c:pt idx="90">
                  <c:v>11158</c:v>
                </c:pt>
                <c:pt idx="91">
                  <c:v>10781</c:v>
                </c:pt>
                <c:pt idx="92">
                  <c:v>10731</c:v>
                </c:pt>
                <c:pt idx="93">
                  <c:v>12329</c:v>
                </c:pt>
                <c:pt idx="94">
                  <c:v>11470</c:v>
                </c:pt>
                <c:pt idx="95">
                  <c:v>9452</c:v>
                </c:pt>
                <c:pt idx="96">
                  <c:v>12399</c:v>
                </c:pt>
                <c:pt idx="97">
                  <c:v>13406</c:v>
                </c:pt>
              </c:numCache>
            </c:numRef>
          </c:val>
        </c:ser>
        <c:axId val="61879808"/>
        <c:axId val="61881344"/>
      </c:areaChart>
      <c:dateAx>
        <c:axId val="61879808"/>
        <c:scaling>
          <c:orientation val="minMax"/>
          <c:min val="37257"/>
        </c:scaling>
        <c:axPos val="b"/>
        <c:numFmt formatCode="[$-409]mmm\-yy;@" sourceLinked="0"/>
        <c:tickLblPos val="nextTo"/>
        <c:txPr>
          <a:bodyPr/>
          <a:lstStyle/>
          <a:p>
            <a:pPr>
              <a:defRPr sz="1200" baseline="0"/>
            </a:pPr>
            <a:endParaRPr lang="en-US"/>
          </a:p>
        </c:txPr>
        <c:crossAx val="61881344"/>
        <c:crosses val="autoZero"/>
        <c:auto val="1"/>
        <c:lblOffset val="100"/>
        <c:majorUnit val="6"/>
        <c:majorTimeUnit val="months"/>
      </c:dateAx>
      <c:valAx>
        <c:axId val="61881344"/>
        <c:scaling>
          <c:orientation val="minMax"/>
        </c:scaling>
        <c:axPos val="l"/>
        <c:majorGridlines/>
        <c:numFmt formatCode="General" sourceLinked="1"/>
        <c:tickLblPos val="nextTo"/>
        <c:txPr>
          <a:bodyPr/>
          <a:lstStyle/>
          <a:p>
            <a:pPr>
              <a:defRPr sz="1200" baseline="0"/>
            </a:pPr>
            <a:endParaRPr lang="en-US"/>
          </a:p>
        </c:txPr>
        <c:crossAx val="61879808"/>
        <c:crosses val="autoZero"/>
        <c:crossBetween val="midCat"/>
      </c:valAx>
    </c:plotArea>
    <c:legend>
      <c:legendPos val="t"/>
      <c:layout/>
      <c:txPr>
        <a:bodyPr/>
        <a:lstStyle/>
        <a:p>
          <a:pPr>
            <a:defRPr sz="1400" baseline="0"/>
          </a:pPr>
          <a:endParaRPr lang="en-US"/>
        </a:p>
      </c:txPr>
    </c:legend>
    <c:plotVisOnly val="1"/>
  </c:chart>
  <c:spPr>
    <a:ln w="12700">
      <a:solidFill>
        <a:schemeClr val="accent1"/>
      </a:solidFill>
    </a:ln>
  </c:sp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OPUS marks published</a:t>
            </a:r>
            <a:r>
              <a:rPr lang="en-US" baseline="0"/>
              <a:t> in database</a:t>
            </a:r>
            <a:endParaRPr lang="en-US"/>
          </a:p>
        </c:rich>
      </c:tx>
      <c:layout/>
      <c:overlay val="1"/>
    </c:title>
    <c:plotArea>
      <c:layout>
        <c:manualLayout>
          <c:layoutTarget val="inner"/>
          <c:xMode val="edge"/>
          <c:yMode val="edge"/>
          <c:x val="5.2718037284556346E-2"/>
          <c:y val="2.4218176222004392E-2"/>
          <c:w val="0.91389730376138467"/>
          <c:h val="0.90493057898139451"/>
        </c:manualLayout>
      </c:layout>
      <c:scatterChart>
        <c:scatterStyle val="lineMarker"/>
        <c:ser>
          <c:idx val="2"/>
          <c:order val="0"/>
          <c:tx>
            <c:v>marks published</c:v>
          </c:tx>
          <c:spPr>
            <a:ln w="12700">
              <a:solidFill>
                <a:srgbClr val="92D050">
                  <a:alpha val="50000"/>
                </a:srgbClr>
              </a:solidFill>
            </a:ln>
          </c:spPr>
          <c:xVal>
            <c:numRef>
              <c:f>'Datasheet Report'!$H$3:$H$1111</c:f>
              <c:numCache>
                <c:formatCode>m/d/yy;@</c:formatCode>
                <c:ptCount val="1109"/>
                <c:pt idx="0">
                  <c:v>39427</c:v>
                </c:pt>
                <c:pt idx="1">
                  <c:v>39427</c:v>
                </c:pt>
                <c:pt idx="2">
                  <c:v>39427</c:v>
                </c:pt>
                <c:pt idx="3">
                  <c:v>39427</c:v>
                </c:pt>
                <c:pt idx="4">
                  <c:v>39427</c:v>
                </c:pt>
                <c:pt idx="5">
                  <c:v>39427</c:v>
                </c:pt>
                <c:pt idx="6">
                  <c:v>39427</c:v>
                </c:pt>
                <c:pt idx="7">
                  <c:v>39427</c:v>
                </c:pt>
                <c:pt idx="8">
                  <c:v>39427</c:v>
                </c:pt>
                <c:pt idx="9">
                  <c:v>39427</c:v>
                </c:pt>
                <c:pt idx="10">
                  <c:v>39427</c:v>
                </c:pt>
                <c:pt idx="11">
                  <c:v>39427</c:v>
                </c:pt>
                <c:pt idx="12">
                  <c:v>39427</c:v>
                </c:pt>
                <c:pt idx="13">
                  <c:v>39427</c:v>
                </c:pt>
                <c:pt idx="14">
                  <c:v>39427</c:v>
                </c:pt>
                <c:pt idx="15">
                  <c:v>39427</c:v>
                </c:pt>
                <c:pt idx="16">
                  <c:v>39427</c:v>
                </c:pt>
                <c:pt idx="17">
                  <c:v>39427</c:v>
                </c:pt>
                <c:pt idx="18">
                  <c:v>39427</c:v>
                </c:pt>
                <c:pt idx="19">
                  <c:v>39427</c:v>
                </c:pt>
                <c:pt idx="20">
                  <c:v>39427</c:v>
                </c:pt>
                <c:pt idx="21">
                  <c:v>39427</c:v>
                </c:pt>
                <c:pt idx="22">
                  <c:v>39427</c:v>
                </c:pt>
                <c:pt idx="23">
                  <c:v>39427</c:v>
                </c:pt>
                <c:pt idx="24">
                  <c:v>39427</c:v>
                </c:pt>
                <c:pt idx="25">
                  <c:v>39427</c:v>
                </c:pt>
                <c:pt idx="26">
                  <c:v>39427</c:v>
                </c:pt>
                <c:pt idx="27">
                  <c:v>39427</c:v>
                </c:pt>
                <c:pt idx="28">
                  <c:v>39427</c:v>
                </c:pt>
                <c:pt idx="29">
                  <c:v>39427</c:v>
                </c:pt>
                <c:pt idx="30">
                  <c:v>39427</c:v>
                </c:pt>
                <c:pt idx="31">
                  <c:v>39427</c:v>
                </c:pt>
                <c:pt idx="32">
                  <c:v>39427</c:v>
                </c:pt>
                <c:pt idx="33">
                  <c:v>39427</c:v>
                </c:pt>
                <c:pt idx="34">
                  <c:v>39427</c:v>
                </c:pt>
                <c:pt idx="35">
                  <c:v>39433</c:v>
                </c:pt>
                <c:pt idx="36">
                  <c:v>39434</c:v>
                </c:pt>
                <c:pt idx="37">
                  <c:v>39437</c:v>
                </c:pt>
                <c:pt idx="38">
                  <c:v>39461</c:v>
                </c:pt>
                <c:pt idx="39">
                  <c:v>39462</c:v>
                </c:pt>
                <c:pt idx="40">
                  <c:v>39462</c:v>
                </c:pt>
                <c:pt idx="41">
                  <c:v>39462</c:v>
                </c:pt>
                <c:pt idx="42">
                  <c:v>39464</c:v>
                </c:pt>
                <c:pt idx="43">
                  <c:v>39464</c:v>
                </c:pt>
                <c:pt idx="44">
                  <c:v>39464</c:v>
                </c:pt>
                <c:pt idx="45">
                  <c:v>39465</c:v>
                </c:pt>
                <c:pt idx="46">
                  <c:v>39465</c:v>
                </c:pt>
                <c:pt idx="47">
                  <c:v>39465</c:v>
                </c:pt>
                <c:pt idx="48">
                  <c:v>39465</c:v>
                </c:pt>
                <c:pt idx="49">
                  <c:v>39465</c:v>
                </c:pt>
                <c:pt idx="50">
                  <c:v>39465</c:v>
                </c:pt>
                <c:pt idx="51">
                  <c:v>39465</c:v>
                </c:pt>
                <c:pt idx="52">
                  <c:v>39465</c:v>
                </c:pt>
                <c:pt idx="53">
                  <c:v>39465</c:v>
                </c:pt>
                <c:pt idx="54">
                  <c:v>39465</c:v>
                </c:pt>
                <c:pt idx="55">
                  <c:v>39476</c:v>
                </c:pt>
                <c:pt idx="56">
                  <c:v>39477</c:v>
                </c:pt>
                <c:pt idx="57">
                  <c:v>39477</c:v>
                </c:pt>
                <c:pt idx="58">
                  <c:v>39482</c:v>
                </c:pt>
                <c:pt idx="59">
                  <c:v>39483</c:v>
                </c:pt>
                <c:pt idx="60">
                  <c:v>39483</c:v>
                </c:pt>
                <c:pt idx="61">
                  <c:v>39483</c:v>
                </c:pt>
                <c:pt idx="62">
                  <c:v>39483</c:v>
                </c:pt>
                <c:pt idx="63">
                  <c:v>39483</c:v>
                </c:pt>
                <c:pt idx="64">
                  <c:v>39483</c:v>
                </c:pt>
                <c:pt idx="65">
                  <c:v>39483</c:v>
                </c:pt>
                <c:pt idx="66">
                  <c:v>39483</c:v>
                </c:pt>
                <c:pt idx="67">
                  <c:v>39483</c:v>
                </c:pt>
                <c:pt idx="68">
                  <c:v>39483</c:v>
                </c:pt>
                <c:pt idx="69">
                  <c:v>39483</c:v>
                </c:pt>
                <c:pt idx="70">
                  <c:v>39483</c:v>
                </c:pt>
                <c:pt idx="71">
                  <c:v>39483</c:v>
                </c:pt>
                <c:pt idx="72">
                  <c:v>39483</c:v>
                </c:pt>
                <c:pt idx="73">
                  <c:v>39491</c:v>
                </c:pt>
                <c:pt idx="74">
                  <c:v>39500</c:v>
                </c:pt>
                <c:pt idx="75">
                  <c:v>39507</c:v>
                </c:pt>
                <c:pt idx="76">
                  <c:v>39507</c:v>
                </c:pt>
                <c:pt idx="77">
                  <c:v>39507</c:v>
                </c:pt>
                <c:pt idx="78">
                  <c:v>39518</c:v>
                </c:pt>
                <c:pt idx="79">
                  <c:v>39518</c:v>
                </c:pt>
                <c:pt idx="80">
                  <c:v>39518</c:v>
                </c:pt>
                <c:pt idx="81">
                  <c:v>39518</c:v>
                </c:pt>
                <c:pt idx="82">
                  <c:v>39518</c:v>
                </c:pt>
                <c:pt idx="83">
                  <c:v>39518</c:v>
                </c:pt>
                <c:pt idx="84">
                  <c:v>39527</c:v>
                </c:pt>
                <c:pt idx="85">
                  <c:v>39527</c:v>
                </c:pt>
                <c:pt idx="86">
                  <c:v>39527</c:v>
                </c:pt>
                <c:pt idx="87">
                  <c:v>39527</c:v>
                </c:pt>
                <c:pt idx="88">
                  <c:v>39527</c:v>
                </c:pt>
                <c:pt idx="89">
                  <c:v>39527</c:v>
                </c:pt>
                <c:pt idx="90">
                  <c:v>39527</c:v>
                </c:pt>
                <c:pt idx="91">
                  <c:v>39527</c:v>
                </c:pt>
                <c:pt idx="92">
                  <c:v>39527</c:v>
                </c:pt>
                <c:pt idx="93">
                  <c:v>39527</c:v>
                </c:pt>
                <c:pt idx="94">
                  <c:v>39533</c:v>
                </c:pt>
                <c:pt idx="95">
                  <c:v>39534</c:v>
                </c:pt>
                <c:pt idx="96">
                  <c:v>39540</c:v>
                </c:pt>
                <c:pt idx="97">
                  <c:v>39542</c:v>
                </c:pt>
                <c:pt idx="98">
                  <c:v>39547</c:v>
                </c:pt>
                <c:pt idx="99">
                  <c:v>39548</c:v>
                </c:pt>
                <c:pt idx="100">
                  <c:v>39548</c:v>
                </c:pt>
                <c:pt idx="101">
                  <c:v>39549</c:v>
                </c:pt>
                <c:pt idx="102">
                  <c:v>39552</c:v>
                </c:pt>
                <c:pt idx="103">
                  <c:v>39552</c:v>
                </c:pt>
                <c:pt idx="104">
                  <c:v>39560</c:v>
                </c:pt>
                <c:pt idx="105">
                  <c:v>39560</c:v>
                </c:pt>
                <c:pt idx="106">
                  <c:v>39563</c:v>
                </c:pt>
                <c:pt idx="107">
                  <c:v>39563</c:v>
                </c:pt>
                <c:pt idx="108">
                  <c:v>39569</c:v>
                </c:pt>
                <c:pt idx="109">
                  <c:v>39577</c:v>
                </c:pt>
                <c:pt idx="110">
                  <c:v>39577</c:v>
                </c:pt>
                <c:pt idx="111">
                  <c:v>39577</c:v>
                </c:pt>
                <c:pt idx="112">
                  <c:v>39577</c:v>
                </c:pt>
                <c:pt idx="113">
                  <c:v>39581</c:v>
                </c:pt>
                <c:pt idx="114">
                  <c:v>39582</c:v>
                </c:pt>
                <c:pt idx="115">
                  <c:v>39582</c:v>
                </c:pt>
                <c:pt idx="116">
                  <c:v>39582</c:v>
                </c:pt>
                <c:pt idx="117">
                  <c:v>39582</c:v>
                </c:pt>
                <c:pt idx="118">
                  <c:v>39582</c:v>
                </c:pt>
                <c:pt idx="119">
                  <c:v>39582</c:v>
                </c:pt>
                <c:pt idx="120">
                  <c:v>39582</c:v>
                </c:pt>
                <c:pt idx="121">
                  <c:v>39582</c:v>
                </c:pt>
                <c:pt idx="122">
                  <c:v>39582</c:v>
                </c:pt>
                <c:pt idx="123">
                  <c:v>39582</c:v>
                </c:pt>
                <c:pt idx="124">
                  <c:v>39582</c:v>
                </c:pt>
                <c:pt idx="125">
                  <c:v>39582</c:v>
                </c:pt>
                <c:pt idx="126">
                  <c:v>39583</c:v>
                </c:pt>
                <c:pt idx="127">
                  <c:v>39583</c:v>
                </c:pt>
                <c:pt idx="128">
                  <c:v>39583</c:v>
                </c:pt>
                <c:pt idx="129">
                  <c:v>39584</c:v>
                </c:pt>
                <c:pt idx="130">
                  <c:v>39584</c:v>
                </c:pt>
                <c:pt idx="131">
                  <c:v>39584</c:v>
                </c:pt>
                <c:pt idx="132">
                  <c:v>39584</c:v>
                </c:pt>
                <c:pt idx="133">
                  <c:v>39584</c:v>
                </c:pt>
                <c:pt idx="134">
                  <c:v>39584</c:v>
                </c:pt>
                <c:pt idx="135">
                  <c:v>39584</c:v>
                </c:pt>
                <c:pt idx="136">
                  <c:v>39584</c:v>
                </c:pt>
                <c:pt idx="137">
                  <c:v>39584</c:v>
                </c:pt>
                <c:pt idx="138">
                  <c:v>39584</c:v>
                </c:pt>
                <c:pt idx="139">
                  <c:v>39584</c:v>
                </c:pt>
                <c:pt idx="140">
                  <c:v>39584</c:v>
                </c:pt>
                <c:pt idx="141">
                  <c:v>39584</c:v>
                </c:pt>
                <c:pt idx="142">
                  <c:v>39584</c:v>
                </c:pt>
                <c:pt idx="143">
                  <c:v>39584</c:v>
                </c:pt>
                <c:pt idx="144">
                  <c:v>39584</c:v>
                </c:pt>
                <c:pt idx="145">
                  <c:v>39588</c:v>
                </c:pt>
                <c:pt idx="146">
                  <c:v>39611</c:v>
                </c:pt>
                <c:pt idx="147">
                  <c:v>39611</c:v>
                </c:pt>
                <c:pt idx="148">
                  <c:v>39611</c:v>
                </c:pt>
                <c:pt idx="149">
                  <c:v>39611</c:v>
                </c:pt>
                <c:pt idx="150">
                  <c:v>39611</c:v>
                </c:pt>
                <c:pt idx="151">
                  <c:v>39611</c:v>
                </c:pt>
                <c:pt idx="152">
                  <c:v>39611</c:v>
                </c:pt>
                <c:pt idx="153">
                  <c:v>39611</c:v>
                </c:pt>
                <c:pt idx="154">
                  <c:v>39611</c:v>
                </c:pt>
                <c:pt idx="155">
                  <c:v>39611</c:v>
                </c:pt>
                <c:pt idx="156">
                  <c:v>39612</c:v>
                </c:pt>
                <c:pt idx="157">
                  <c:v>39612</c:v>
                </c:pt>
                <c:pt idx="158">
                  <c:v>39612</c:v>
                </c:pt>
                <c:pt idx="159">
                  <c:v>39612</c:v>
                </c:pt>
                <c:pt idx="160">
                  <c:v>39612</c:v>
                </c:pt>
                <c:pt idx="161">
                  <c:v>39612</c:v>
                </c:pt>
                <c:pt idx="162">
                  <c:v>39612</c:v>
                </c:pt>
                <c:pt idx="163">
                  <c:v>39612</c:v>
                </c:pt>
                <c:pt idx="164">
                  <c:v>39612</c:v>
                </c:pt>
                <c:pt idx="165">
                  <c:v>39612</c:v>
                </c:pt>
                <c:pt idx="166">
                  <c:v>39615</c:v>
                </c:pt>
                <c:pt idx="167">
                  <c:v>39615</c:v>
                </c:pt>
                <c:pt idx="168">
                  <c:v>39615</c:v>
                </c:pt>
                <c:pt idx="169">
                  <c:v>39627</c:v>
                </c:pt>
                <c:pt idx="170">
                  <c:v>39630</c:v>
                </c:pt>
                <c:pt idx="171">
                  <c:v>39632</c:v>
                </c:pt>
                <c:pt idx="172">
                  <c:v>39636</c:v>
                </c:pt>
                <c:pt idx="173">
                  <c:v>39636</c:v>
                </c:pt>
                <c:pt idx="174">
                  <c:v>39636</c:v>
                </c:pt>
                <c:pt idx="175">
                  <c:v>39636</c:v>
                </c:pt>
                <c:pt idx="176">
                  <c:v>39636</c:v>
                </c:pt>
                <c:pt idx="177">
                  <c:v>39636</c:v>
                </c:pt>
                <c:pt idx="178">
                  <c:v>39636</c:v>
                </c:pt>
                <c:pt idx="179">
                  <c:v>39636</c:v>
                </c:pt>
                <c:pt idx="180">
                  <c:v>39636</c:v>
                </c:pt>
                <c:pt idx="181">
                  <c:v>39638</c:v>
                </c:pt>
                <c:pt idx="182">
                  <c:v>39638</c:v>
                </c:pt>
                <c:pt idx="183">
                  <c:v>39638</c:v>
                </c:pt>
                <c:pt idx="184">
                  <c:v>39638</c:v>
                </c:pt>
                <c:pt idx="185">
                  <c:v>39638</c:v>
                </c:pt>
                <c:pt idx="186">
                  <c:v>39638</c:v>
                </c:pt>
                <c:pt idx="187">
                  <c:v>39638</c:v>
                </c:pt>
                <c:pt idx="188">
                  <c:v>39638</c:v>
                </c:pt>
                <c:pt idx="189">
                  <c:v>39638</c:v>
                </c:pt>
                <c:pt idx="190">
                  <c:v>39638</c:v>
                </c:pt>
                <c:pt idx="191">
                  <c:v>39638</c:v>
                </c:pt>
                <c:pt idx="192">
                  <c:v>39638</c:v>
                </c:pt>
                <c:pt idx="193">
                  <c:v>39639</c:v>
                </c:pt>
                <c:pt idx="194">
                  <c:v>39639</c:v>
                </c:pt>
                <c:pt idx="195">
                  <c:v>39646</c:v>
                </c:pt>
                <c:pt idx="196">
                  <c:v>39646</c:v>
                </c:pt>
                <c:pt idx="197">
                  <c:v>39650</c:v>
                </c:pt>
                <c:pt idx="198">
                  <c:v>39650</c:v>
                </c:pt>
                <c:pt idx="199">
                  <c:v>39650</c:v>
                </c:pt>
                <c:pt idx="200">
                  <c:v>39650</c:v>
                </c:pt>
                <c:pt idx="201">
                  <c:v>39650</c:v>
                </c:pt>
                <c:pt idx="202">
                  <c:v>39650</c:v>
                </c:pt>
                <c:pt idx="203">
                  <c:v>39653</c:v>
                </c:pt>
                <c:pt idx="204">
                  <c:v>39653</c:v>
                </c:pt>
                <c:pt idx="205">
                  <c:v>39655</c:v>
                </c:pt>
                <c:pt idx="206">
                  <c:v>39658</c:v>
                </c:pt>
                <c:pt idx="207">
                  <c:v>39658</c:v>
                </c:pt>
                <c:pt idx="208">
                  <c:v>39659</c:v>
                </c:pt>
                <c:pt idx="209">
                  <c:v>39659</c:v>
                </c:pt>
                <c:pt idx="210">
                  <c:v>39661</c:v>
                </c:pt>
                <c:pt idx="211">
                  <c:v>39661</c:v>
                </c:pt>
                <c:pt idx="212">
                  <c:v>39661</c:v>
                </c:pt>
                <c:pt idx="213">
                  <c:v>39661</c:v>
                </c:pt>
                <c:pt idx="214">
                  <c:v>39666</c:v>
                </c:pt>
                <c:pt idx="215">
                  <c:v>39666</c:v>
                </c:pt>
                <c:pt idx="216">
                  <c:v>39666</c:v>
                </c:pt>
                <c:pt idx="217">
                  <c:v>39666</c:v>
                </c:pt>
                <c:pt idx="218">
                  <c:v>39666</c:v>
                </c:pt>
                <c:pt idx="219">
                  <c:v>39666</c:v>
                </c:pt>
                <c:pt idx="220">
                  <c:v>39666</c:v>
                </c:pt>
                <c:pt idx="221">
                  <c:v>39667</c:v>
                </c:pt>
                <c:pt idx="222">
                  <c:v>39667</c:v>
                </c:pt>
                <c:pt idx="223">
                  <c:v>39671</c:v>
                </c:pt>
                <c:pt idx="224">
                  <c:v>39672</c:v>
                </c:pt>
                <c:pt idx="225">
                  <c:v>39672</c:v>
                </c:pt>
                <c:pt idx="226">
                  <c:v>39673</c:v>
                </c:pt>
                <c:pt idx="227">
                  <c:v>39673</c:v>
                </c:pt>
                <c:pt idx="228">
                  <c:v>39673</c:v>
                </c:pt>
                <c:pt idx="229">
                  <c:v>39673</c:v>
                </c:pt>
                <c:pt idx="230">
                  <c:v>39674</c:v>
                </c:pt>
                <c:pt idx="231">
                  <c:v>39674</c:v>
                </c:pt>
                <c:pt idx="232">
                  <c:v>39674</c:v>
                </c:pt>
                <c:pt idx="233">
                  <c:v>39678</c:v>
                </c:pt>
                <c:pt idx="234">
                  <c:v>39681</c:v>
                </c:pt>
                <c:pt idx="235">
                  <c:v>39681</c:v>
                </c:pt>
                <c:pt idx="236">
                  <c:v>39681</c:v>
                </c:pt>
                <c:pt idx="237">
                  <c:v>39681</c:v>
                </c:pt>
                <c:pt idx="238">
                  <c:v>39681</c:v>
                </c:pt>
                <c:pt idx="239">
                  <c:v>39681</c:v>
                </c:pt>
                <c:pt idx="240">
                  <c:v>39682</c:v>
                </c:pt>
                <c:pt idx="241">
                  <c:v>39682</c:v>
                </c:pt>
                <c:pt idx="242">
                  <c:v>39688</c:v>
                </c:pt>
                <c:pt idx="243">
                  <c:v>39688</c:v>
                </c:pt>
                <c:pt idx="244">
                  <c:v>39688</c:v>
                </c:pt>
                <c:pt idx="245">
                  <c:v>39688</c:v>
                </c:pt>
                <c:pt idx="246">
                  <c:v>39688</c:v>
                </c:pt>
                <c:pt idx="247">
                  <c:v>39688</c:v>
                </c:pt>
                <c:pt idx="248">
                  <c:v>39688</c:v>
                </c:pt>
                <c:pt idx="249">
                  <c:v>39688</c:v>
                </c:pt>
                <c:pt idx="250">
                  <c:v>39688</c:v>
                </c:pt>
                <c:pt idx="251">
                  <c:v>39688</c:v>
                </c:pt>
                <c:pt idx="252">
                  <c:v>39688</c:v>
                </c:pt>
                <c:pt idx="253">
                  <c:v>39688</c:v>
                </c:pt>
                <c:pt idx="254">
                  <c:v>39688</c:v>
                </c:pt>
                <c:pt idx="255">
                  <c:v>39688</c:v>
                </c:pt>
                <c:pt idx="256">
                  <c:v>39688</c:v>
                </c:pt>
                <c:pt idx="257">
                  <c:v>39688</c:v>
                </c:pt>
                <c:pt idx="258">
                  <c:v>39693</c:v>
                </c:pt>
                <c:pt idx="259">
                  <c:v>39693</c:v>
                </c:pt>
                <c:pt idx="260">
                  <c:v>39693</c:v>
                </c:pt>
                <c:pt idx="261">
                  <c:v>39693</c:v>
                </c:pt>
                <c:pt idx="262">
                  <c:v>39693</c:v>
                </c:pt>
                <c:pt idx="263">
                  <c:v>39693</c:v>
                </c:pt>
                <c:pt idx="264">
                  <c:v>39693</c:v>
                </c:pt>
                <c:pt idx="265">
                  <c:v>39693</c:v>
                </c:pt>
                <c:pt idx="266">
                  <c:v>39694</c:v>
                </c:pt>
                <c:pt idx="267">
                  <c:v>39694</c:v>
                </c:pt>
                <c:pt idx="268">
                  <c:v>39694</c:v>
                </c:pt>
                <c:pt idx="269">
                  <c:v>39694</c:v>
                </c:pt>
                <c:pt idx="270">
                  <c:v>39694</c:v>
                </c:pt>
                <c:pt idx="271">
                  <c:v>39694</c:v>
                </c:pt>
                <c:pt idx="272">
                  <c:v>39694</c:v>
                </c:pt>
                <c:pt idx="273">
                  <c:v>39694</c:v>
                </c:pt>
                <c:pt idx="274">
                  <c:v>39694</c:v>
                </c:pt>
                <c:pt idx="275">
                  <c:v>39694</c:v>
                </c:pt>
                <c:pt idx="276">
                  <c:v>39694</c:v>
                </c:pt>
                <c:pt idx="277">
                  <c:v>39694</c:v>
                </c:pt>
                <c:pt idx="278">
                  <c:v>39694</c:v>
                </c:pt>
                <c:pt idx="279">
                  <c:v>39694</c:v>
                </c:pt>
                <c:pt idx="280">
                  <c:v>39694</c:v>
                </c:pt>
                <c:pt idx="281">
                  <c:v>39694</c:v>
                </c:pt>
                <c:pt idx="282">
                  <c:v>39694</c:v>
                </c:pt>
                <c:pt idx="283">
                  <c:v>39695</c:v>
                </c:pt>
                <c:pt idx="284">
                  <c:v>39695</c:v>
                </c:pt>
                <c:pt idx="285">
                  <c:v>39695</c:v>
                </c:pt>
                <c:pt idx="286">
                  <c:v>39695</c:v>
                </c:pt>
                <c:pt idx="287">
                  <c:v>39695</c:v>
                </c:pt>
                <c:pt idx="288">
                  <c:v>39695</c:v>
                </c:pt>
                <c:pt idx="289">
                  <c:v>39695</c:v>
                </c:pt>
                <c:pt idx="290">
                  <c:v>39695</c:v>
                </c:pt>
                <c:pt idx="291">
                  <c:v>39695</c:v>
                </c:pt>
                <c:pt idx="292">
                  <c:v>39695</c:v>
                </c:pt>
                <c:pt idx="293">
                  <c:v>39695</c:v>
                </c:pt>
                <c:pt idx="294">
                  <c:v>39700</c:v>
                </c:pt>
                <c:pt idx="295">
                  <c:v>39700</c:v>
                </c:pt>
                <c:pt idx="296">
                  <c:v>39701</c:v>
                </c:pt>
                <c:pt idx="297">
                  <c:v>39701</c:v>
                </c:pt>
                <c:pt idx="298">
                  <c:v>39701</c:v>
                </c:pt>
                <c:pt idx="299">
                  <c:v>39701</c:v>
                </c:pt>
                <c:pt idx="300">
                  <c:v>39701</c:v>
                </c:pt>
                <c:pt idx="301">
                  <c:v>39701</c:v>
                </c:pt>
                <c:pt idx="302">
                  <c:v>39703</c:v>
                </c:pt>
                <c:pt idx="303">
                  <c:v>39706</c:v>
                </c:pt>
                <c:pt idx="304">
                  <c:v>39706</c:v>
                </c:pt>
                <c:pt idx="305">
                  <c:v>39706</c:v>
                </c:pt>
                <c:pt idx="306">
                  <c:v>39706</c:v>
                </c:pt>
                <c:pt idx="307">
                  <c:v>39706</c:v>
                </c:pt>
                <c:pt idx="308">
                  <c:v>39706</c:v>
                </c:pt>
                <c:pt idx="309">
                  <c:v>39706</c:v>
                </c:pt>
                <c:pt idx="310">
                  <c:v>39706</c:v>
                </c:pt>
                <c:pt idx="311">
                  <c:v>39706</c:v>
                </c:pt>
                <c:pt idx="312">
                  <c:v>39706</c:v>
                </c:pt>
                <c:pt idx="313">
                  <c:v>39706</c:v>
                </c:pt>
                <c:pt idx="314">
                  <c:v>39706</c:v>
                </c:pt>
                <c:pt idx="315">
                  <c:v>39706</c:v>
                </c:pt>
                <c:pt idx="316">
                  <c:v>39706</c:v>
                </c:pt>
                <c:pt idx="317">
                  <c:v>39706</c:v>
                </c:pt>
                <c:pt idx="318">
                  <c:v>39706</c:v>
                </c:pt>
                <c:pt idx="319">
                  <c:v>39706</c:v>
                </c:pt>
                <c:pt idx="320">
                  <c:v>39707</c:v>
                </c:pt>
                <c:pt idx="321">
                  <c:v>39707</c:v>
                </c:pt>
                <c:pt idx="322">
                  <c:v>39707</c:v>
                </c:pt>
                <c:pt idx="323">
                  <c:v>39708</c:v>
                </c:pt>
                <c:pt idx="324">
                  <c:v>39709</c:v>
                </c:pt>
                <c:pt idx="325">
                  <c:v>39710</c:v>
                </c:pt>
                <c:pt idx="326">
                  <c:v>39710</c:v>
                </c:pt>
                <c:pt idx="327">
                  <c:v>39713</c:v>
                </c:pt>
                <c:pt idx="328">
                  <c:v>39713</c:v>
                </c:pt>
                <c:pt idx="329">
                  <c:v>39713</c:v>
                </c:pt>
                <c:pt idx="330">
                  <c:v>39713</c:v>
                </c:pt>
                <c:pt idx="331">
                  <c:v>39713</c:v>
                </c:pt>
                <c:pt idx="332">
                  <c:v>39713</c:v>
                </c:pt>
                <c:pt idx="333">
                  <c:v>39714</c:v>
                </c:pt>
                <c:pt idx="334">
                  <c:v>39714</c:v>
                </c:pt>
                <c:pt idx="335">
                  <c:v>39715</c:v>
                </c:pt>
                <c:pt idx="336">
                  <c:v>39716</c:v>
                </c:pt>
                <c:pt idx="337">
                  <c:v>39716</c:v>
                </c:pt>
                <c:pt idx="338">
                  <c:v>39717</c:v>
                </c:pt>
                <c:pt idx="339">
                  <c:v>39717</c:v>
                </c:pt>
                <c:pt idx="340">
                  <c:v>39717</c:v>
                </c:pt>
                <c:pt idx="341">
                  <c:v>39717</c:v>
                </c:pt>
                <c:pt idx="342">
                  <c:v>39717</c:v>
                </c:pt>
                <c:pt idx="343">
                  <c:v>39720</c:v>
                </c:pt>
                <c:pt idx="344">
                  <c:v>39720</c:v>
                </c:pt>
                <c:pt idx="345">
                  <c:v>39720</c:v>
                </c:pt>
                <c:pt idx="346">
                  <c:v>39720</c:v>
                </c:pt>
                <c:pt idx="347">
                  <c:v>39720</c:v>
                </c:pt>
                <c:pt idx="348">
                  <c:v>39720</c:v>
                </c:pt>
                <c:pt idx="349">
                  <c:v>39720</c:v>
                </c:pt>
                <c:pt idx="350">
                  <c:v>39721</c:v>
                </c:pt>
                <c:pt idx="351">
                  <c:v>39721</c:v>
                </c:pt>
                <c:pt idx="352">
                  <c:v>39721</c:v>
                </c:pt>
                <c:pt idx="353">
                  <c:v>39721</c:v>
                </c:pt>
                <c:pt idx="354">
                  <c:v>39722</c:v>
                </c:pt>
                <c:pt idx="355">
                  <c:v>39722</c:v>
                </c:pt>
                <c:pt idx="356">
                  <c:v>39722</c:v>
                </c:pt>
                <c:pt idx="357">
                  <c:v>39722</c:v>
                </c:pt>
                <c:pt idx="358">
                  <c:v>39722</c:v>
                </c:pt>
                <c:pt idx="359">
                  <c:v>39722</c:v>
                </c:pt>
                <c:pt idx="360">
                  <c:v>39722</c:v>
                </c:pt>
                <c:pt idx="361">
                  <c:v>39722</c:v>
                </c:pt>
                <c:pt idx="362">
                  <c:v>39722</c:v>
                </c:pt>
                <c:pt idx="363">
                  <c:v>39722</c:v>
                </c:pt>
                <c:pt idx="364">
                  <c:v>39722</c:v>
                </c:pt>
                <c:pt idx="365">
                  <c:v>39722</c:v>
                </c:pt>
                <c:pt idx="366">
                  <c:v>39723</c:v>
                </c:pt>
                <c:pt idx="367">
                  <c:v>39723</c:v>
                </c:pt>
                <c:pt idx="368">
                  <c:v>39723</c:v>
                </c:pt>
                <c:pt idx="369">
                  <c:v>39723</c:v>
                </c:pt>
                <c:pt idx="370">
                  <c:v>39725</c:v>
                </c:pt>
                <c:pt idx="371">
                  <c:v>39725</c:v>
                </c:pt>
                <c:pt idx="372">
                  <c:v>39725</c:v>
                </c:pt>
                <c:pt idx="373">
                  <c:v>39725</c:v>
                </c:pt>
                <c:pt idx="374">
                  <c:v>39725</c:v>
                </c:pt>
                <c:pt idx="375">
                  <c:v>39725</c:v>
                </c:pt>
                <c:pt idx="376">
                  <c:v>39725</c:v>
                </c:pt>
                <c:pt idx="377">
                  <c:v>39725</c:v>
                </c:pt>
                <c:pt idx="378">
                  <c:v>39725</c:v>
                </c:pt>
                <c:pt idx="379">
                  <c:v>39727</c:v>
                </c:pt>
                <c:pt idx="380">
                  <c:v>39727</c:v>
                </c:pt>
                <c:pt idx="381">
                  <c:v>39727</c:v>
                </c:pt>
                <c:pt idx="382">
                  <c:v>39727</c:v>
                </c:pt>
                <c:pt idx="383">
                  <c:v>39728</c:v>
                </c:pt>
                <c:pt idx="384">
                  <c:v>39728</c:v>
                </c:pt>
                <c:pt idx="385">
                  <c:v>39728</c:v>
                </c:pt>
                <c:pt idx="386">
                  <c:v>39728</c:v>
                </c:pt>
                <c:pt idx="387">
                  <c:v>39728</c:v>
                </c:pt>
                <c:pt idx="388">
                  <c:v>39728</c:v>
                </c:pt>
                <c:pt idx="389">
                  <c:v>39728</c:v>
                </c:pt>
                <c:pt idx="390">
                  <c:v>39728</c:v>
                </c:pt>
                <c:pt idx="391">
                  <c:v>39728</c:v>
                </c:pt>
                <c:pt idx="392">
                  <c:v>39728</c:v>
                </c:pt>
                <c:pt idx="393">
                  <c:v>39728</c:v>
                </c:pt>
                <c:pt idx="394">
                  <c:v>39728</c:v>
                </c:pt>
                <c:pt idx="395">
                  <c:v>39728</c:v>
                </c:pt>
                <c:pt idx="396">
                  <c:v>39730</c:v>
                </c:pt>
                <c:pt idx="397">
                  <c:v>39730</c:v>
                </c:pt>
                <c:pt idx="398">
                  <c:v>39730</c:v>
                </c:pt>
                <c:pt idx="399">
                  <c:v>39730</c:v>
                </c:pt>
                <c:pt idx="400">
                  <c:v>39730</c:v>
                </c:pt>
                <c:pt idx="401">
                  <c:v>39730</c:v>
                </c:pt>
                <c:pt idx="402">
                  <c:v>39731</c:v>
                </c:pt>
                <c:pt idx="403">
                  <c:v>39731</c:v>
                </c:pt>
                <c:pt idx="404">
                  <c:v>39731</c:v>
                </c:pt>
                <c:pt idx="405">
                  <c:v>39731</c:v>
                </c:pt>
                <c:pt idx="406">
                  <c:v>39731</c:v>
                </c:pt>
                <c:pt idx="407">
                  <c:v>39734</c:v>
                </c:pt>
                <c:pt idx="408">
                  <c:v>39734</c:v>
                </c:pt>
                <c:pt idx="409">
                  <c:v>39734</c:v>
                </c:pt>
                <c:pt idx="410">
                  <c:v>39736</c:v>
                </c:pt>
                <c:pt idx="411">
                  <c:v>39736</c:v>
                </c:pt>
                <c:pt idx="412">
                  <c:v>39737</c:v>
                </c:pt>
                <c:pt idx="413">
                  <c:v>39737</c:v>
                </c:pt>
                <c:pt idx="414">
                  <c:v>39737</c:v>
                </c:pt>
                <c:pt idx="415">
                  <c:v>39737</c:v>
                </c:pt>
                <c:pt idx="416">
                  <c:v>39737</c:v>
                </c:pt>
                <c:pt idx="417">
                  <c:v>39737</c:v>
                </c:pt>
                <c:pt idx="418">
                  <c:v>39737</c:v>
                </c:pt>
                <c:pt idx="419">
                  <c:v>39737</c:v>
                </c:pt>
                <c:pt idx="420">
                  <c:v>39739</c:v>
                </c:pt>
                <c:pt idx="421">
                  <c:v>39741</c:v>
                </c:pt>
                <c:pt idx="422">
                  <c:v>39741</c:v>
                </c:pt>
                <c:pt idx="423">
                  <c:v>39741</c:v>
                </c:pt>
                <c:pt idx="424">
                  <c:v>39741</c:v>
                </c:pt>
                <c:pt idx="425">
                  <c:v>39741</c:v>
                </c:pt>
                <c:pt idx="426">
                  <c:v>39741</c:v>
                </c:pt>
                <c:pt idx="427">
                  <c:v>39741</c:v>
                </c:pt>
                <c:pt idx="428">
                  <c:v>39741</c:v>
                </c:pt>
                <c:pt idx="429">
                  <c:v>39741</c:v>
                </c:pt>
                <c:pt idx="430">
                  <c:v>39744</c:v>
                </c:pt>
                <c:pt idx="431">
                  <c:v>39744</c:v>
                </c:pt>
                <c:pt idx="432">
                  <c:v>39744</c:v>
                </c:pt>
                <c:pt idx="433">
                  <c:v>39745</c:v>
                </c:pt>
                <c:pt idx="434">
                  <c:v>39748</c:v>
                </c:pt>
                <c:pt idx="435">
                  <c:v>39748</c:v>
                </c:pt>
                <c:pt idx="436">
                  <c:v>39748</c:v>
                </c:pt>
                <c:pt idx="437">
                  <c:v>39748</c:v>
                </c:pt>
                <c:pt idx="438">
                  <c:v>39752</c:v>
                </c:pt>
                <c:pt idx="439">
                  <c:v>39752</c:v>
                </c:pt>
                <c:pt idx="440">
                  <c:v>39755</c:v>
                </c:pt>
                <c:pt idx="441">
                  <c:v>39755</c:v>
                </c:pt>
                <c:pt idx="442">
                  <c:v>39755</c:v>
                </c:pt>
                <c:pt idx="443">
                  <c:v>39755</c:v>
                </c:pt>
                <c:pt idx="444">
                  <c:v>39756</c:v>
                </c:pt>
                <c:pt idx="445">
                  <c:v>39756</c:v>
                </c:pt>
                <c:pt idx="446">
                  <c:v>39756</c:v>
                </c:pt>
                <c:pt idx="447">
                  <c:v>39756</c:v>
                </c:pt>
                <c:pt idx="448">
                  <c:v>39756</c:v>
                </c:pt>
                <c:pt idx="449">
                  <c:v>39757</c:v>
                </c:pt>
                <c:pt idx="450">
                  <c:v>39757</c:v>
                </c:pt>
                <c:pt idx="451">
                  <c:v>39757</c:v>
                </c:pt>
                <c:pt idx="452">
                  <c:v>39759</c:v>
                </c:pt>
                <c:pt idx="453">
                  <c:v>39759</c:v>
                </c:pt>
                <c:pt idx="454">
                  <c:v>39762</c:v>
                </c:pt>
                <c:pt idx="455">
                  <c:v>39762</c:v>
                </c:pt>
                <c:pt idx="456">
                  <c:v>39762</c:v>
                </c:pt>
                <c:pt idx="457">
                  <c:v>39762</c:v>
                </c:pt>
                <c:pt idx="458">
                  <c:v>39762</c:v>
                </c:pt>
                <c:pt idx="459">
                  <c:v>39764</c:v>
                </c:pt>
                <c:pt idx="460">
                  <c:v>39764</c:v>
                </c:pt>
                <c:pt idx="461">
                  <c:v>39764</c:v>
                </c:pt>
                <c:pt idx="462">
                  <c:v>39764</c:v>
                </c:pt>
                <c:pt idx="463">
                  <c:v>39765</c:v>
                </c:pt>
                <c:pt idx="464">
                  <c:v>39765</c:v>
                </c:pt>
                <c:pt idx="465">
                  <c:v>39765</c:v>
                </c:pt>
                <c:pt idx="466">
                  <c:v>39765</c:v>
                </c:pt>
                <c:pt idx="467">
                  <c:v>39765</c:v>
                </c:pt>
                <c:pt idx="468">
                  <c:v>39765</c:v>
                </c:pt>
                <c:pt idx="469">
                  <c:v>39765</c:v>
                </c:pt>
                <c:pt idx="470">
                  <c:v>39765</c:v>
                </c:pt>
                <c:pt idx="471">
                  <c:v>39766</c:v>
                </c:pt>
                <c:pt idx="472">
                  <c:v>39766</c:v>
                </c:pt>
                <c:pt idx="473">
                  <c:v>39766</c:v>
                </c:pt>
                <c:pt idx="474">
                  <c:v>39766</c:v>
                </c:pt>
                <c:pt idx="475">
                  <c:v>39766</c:v>
                </c:pt>
                <c:pt idx="476">
                  <c:v>39766</c:v>
                </c:pt>
                <c:pt idx="477">
                  <c:v>39766</c:v>
                </c:pt>
                <c:pt idx="478">
                  <c:v>39766</c:v>
                </c:pt>
                <c:pt idx="479">
                  <c:v>39766</c:v>
                </c:pt>
                <c:pt idx="480">
                  <c:v>39769</c:v>
                </c:pt>
                <c:pt idx="481">
                  <c:v>39769</c:v>
                </c:pt>
                <c:pt idx="482">
                  <c:v>39769</c:v>
                </c:pt>
                <c:pt idx="483">
                  <c:v>39769</c:v>
                </c:pt>
                <c:pt idx="484">
                  <c:v>39770</c:v>
                </c:pt>
                <c:pt idx="485">
                  <c:v>39770</c:v>
                </c:pt>
                <c:pt idx="486">
                  <c:v>39777</c:v>
                </c:pt>
                <c:pt idx="487">
                  <c:v>39777</c:v>
                </c:pt>
                <c:pt idx="488">
                  <c:v>39777</c:v>
                </c:pt>
                <c:pt idx="489">
                  <c:v>39777</c:v>
                </c:pt>
                <c:pt idx="490">
                  <c:v>39780</c:v>
                </c:pt>
                <c:pt idx="491">
                  <c:v>39783</c:v>
                </c:pt>
                <c:pt idx="492">
                  <c:v>39783</c:v>
                </c:pt>
                <c:pt idx="493">
                  <c:v>39784</c:v>
                </c:pt>
                <c:pt idx="494">
                  <c:v>39784</c:v>
                </c:pt>
                <c:pt idx="495">
                  <c:v>39784</c:v>
                </c:pt>
                <c:pt idx="496">
                  <c:v>39784</c:v>
                </c:pt>
                <c:pt idx="497">
                  <c:v>39784</c:v>
                </c:pt>
                <c:pt idx="498">
                  <c:v>39786</c:v>
                </c:pt>
                <c:pt idx="499">
                  <c:v>39787</c:v>
                </c:pt>
                <c:pt idx="500">
                  <c:v>39790</c:v>
                </c:pt>
                <c:pt idx="501">
                  <c:v>39790</c:v>
                </c:pt>
                <c:pt idx="502">
                  <c:v>39791</c:v>
                </c:pt>
                <c:pt idx="503">
                  <c:v>39791</c:v>
                </c:pt>
                <c:pt idx="504">
                  <c:v>39791</c:v>
                </c:pt>
                <c:pt idx="505">
                  <c:v>39793</c:v>
                </c:pt>
                <c:pt idx="506">
                  <c:v>39793</c:v>
                </c:pt>
                <c:pt idx="507">
                  <c:v>39793</c:v>
                </c:pt>
                <c:pt idx="508">
                  <c:v>39793</c:v>
                </c:pt>
                <c:pt idx="509">
                  <c:v>39794</c:v>
                </c:pt>
                <c:pt idx="510">
                  <c:v>39798</c:v>
                </c:pt>
                <c:pt idx="511">
                  <c:v>39798</c:v>
                </c:pt>
                <c:pt idx="512">
                  <c:v>39798</c:v>
                </c:pt>
                <c:pt idx="513">
                  <c:v>39798</c:v>
                </c:pt>
                <c:pt idx="514">
                  <c:v>39799</c:v>
                </c:pt>
                <c:pt idx="515">
                  <c:v>39805</c:v>
                </c:pt>
                <c:pt idx="516">
                  <c:v>39805</c:v>
                </c:pt>
                <c:pt idx="517">
                  <c:v>39805</c:v>
                </c:pt>
                <c:pt idx="518">
                  <c:v>39805</c:v>
                </c:pt>
                <c:pt idx="519">
                  <c:v>39805</c:v>
                </c:pt>
                <c:pt idx="520">
                  <c:v>39806</c:v>
                </c:pt>
                <c:pt idx="521">
                  <c:v>39806</c:v>
                </c:pt>
                <c:pt idx="522">
                  <c:v>39806</c:v>
                </c:pt>
                <c:pt idx="523">
                  <c:v>39811</c:v>
                </c:pt>
                <c:pt idx="524">
                  <c:v>39820</c:v>
                </c:pt>
                <c:pt idx="525">
                  <c:v>39821</c:v>
                </c:pt>
                <c:pt idx="526">
                  <c:v>39821</c:v>
                </c:pt>
                <c:pt idx="527">
                  <c:v>39821</c:v>
                </c:pt>
                <c:pt idx="528">
                  <c:v>39821</c:v>
                </c:pt>
                <c:pt idx="529">
                  <c:v>39822</c:v>
                </c:pt>
                <c:pt idx="530">
                  <c:v>39822</c:v>
                </c:pt>
                <c:pt idx="531">
                  <c:v>39822</c:v>
                </c:pt>
                <c:pt idx="532">
                  <c:v>39822</c:v>
                </c:pt>
                <c:pt idx="533">
                  <c:v>39825</c:v>
                </c:pt>
                <c:pt idx="534">
                  <c:v>39826</c:v>
                </c:pt>
                <c:pt idx="535">
                  <c:v>39826</c:v>
                </c:pt>
                <c:pt idx="536">
                  <c:v>39826</c:v>
                </c:pt>
                <c:pt idx="537">
                  <c:v>39826</c:v>
                </c:pt>
                <c:pt idx="538">
                  <c:v>39826</c:v>
                </c:pt>
                <c:pt idx="539">
                  <c:v>39826</c:v>
                </c:pt>
                <c:pt idx="540">
                  <c:v>39826</c:v>
                </c:pt>
                <c:pt idx="541">
                  <c:v>39826</c:v>
                </c:pt>
                <c:pt idx="542">
                  <c:v>39826</c:v>
                </c:pt>
                <c:pt idx="543">
                  <c:v>39826</c:v>
                </c:pt>
                <c:pt idx="544">
                  <c:v>39826</c:v>
                </c:pt>
                <c:pt idx="545">
                  <c:v>39828</c:v>
                </c:pt>
                <c:pt idx="546">
                  <c:v>39828</c:v>
                </c:pt>
                <c:pt idx="547">
                  <c:v>39828</c:v>
                </c:pt>
                <c:pt idx="548">
                  <c:v>39828</c:v>
                </c:pt>
                <c:pt idx="549">
                  <c:v>39828</c:v>
                </c:pt>
                <c:pt idx="550">
                  <c:v>39829</c:v>
                </c:pt>
                <c:pt idx="551">
                  <c:v>39829</c:v>
                </c:pt>
                <c:pt idx="552">
                  <c:v>39829</c:v>
                </c:pt>
                <c:pt idx="553">
                  <c:v>39834</c:v>
                </c:pt>
                <c:pt idx="554">
                  <c:v>39834</c:v>
                </c:pt>
                <c:pt idx="555">
                  <c:v>39834</c:v>
                </c:pt>
                <c:pt idx="556">
                  <c:v>39834</c:v>
                </c:pt>
                <c:pt idx="557">
                  <c:v>39834</c:v>
                </c:pt>
                <c:pt idx="558">
                  <c:v>39834</c:v>
                </c:pt>
                <c:pt idx="559">
                  <c:v>39835</c:v>
                </c:pt>
                <c:pt idx="560">
                  <c:v>39835</c:v>
                </c:pt>
                <c:pt idx="561">
                  <c:v>39835</c:v>
                </c:pt>
                <c:pt idx="562">
                  <c:v>39835</c:v>
                </c:pt>
                <c:pt idx="563">
                  <c:v>39835</c:v>
                </c:pt>
                <c:pt idx="564">
                  <c:v>39835</c:v>
                </c:pt>
                <c:pt idx="565">
                  <c:v>39835</c:v>
                </c:pt>
                <c:pt idx="566">
                  <c:v>39835</c:v>
                </c:pt>
                <c:pt idx="567">
                  <c:v>39835</c:v>
                </c:pt>
                <c:pt idx="568">
                  <c:v>39836</c:v>
                </c:pt>
                <c:pt idx="569">
                  <c:v>39836</c:v>
                </c:pt>
                <c:pt idx="570">
                  <c:v>39839</c:v>
                </c:pt>
                <c:pt idx="571">
                  <c:v>39839</c:v>
                </c:pt>
                <c:pt idx="572">
                  <c:v>39839</c:v>
                </c:pt>
                <c:pt idx="573">
                  <c:v>39839</c:v>
                </c:pt>
                <c:pt idx="574">
                  <c:v>39840</c:v>
                </c:pt>
                <c:pt idx="575">
                  <c:v>39840</c:v>
                </c:pt>
                <c:pt idx="576">
                  <c:v>39842</c:v>
                </c:pt>
                <c:pt idx="577">
                  <c:v>39843</c:v>
                </c:pt>
                <c:pt idx="578">
                  <c:v>39843</c:v>
                </c:pt>
                <c:pt idx="579">
                  <c:v>39847</c:v>
                </c:pt>
                <c:pt idx="580">
                  <c:v>39849</c:v>
                </c:pt>
                <c:pt idx="581">
                  <c:v>39849</c:v>
                </c:pt>
                <c:pt idx="582">
                  <c:v>39849</c:v>
                </c:pt>
                <c:pt idx="583">
                  <c:v>39849</c:v>
                </c:pt>
                <c:pt idx="584">
                  <c:v>39850</c:v>
                </c:pt>
                <c:pt idx="585">
                  <c:v>39850</c:v>
                </c:pt>
                <c:pt idx="586">
                  <c:v>39850</c:v>
                </c:pt>
                <c:pt idx="587">
                  <c:v>39850</c:v>
                </c:pt>
                <c:pt idx="588">
                  <c:v>39850</c:v>
                </c:pt>
                <c:pt idx="589">
                  <c:v>39850</c:v>
                </c:pt>
                <c:pt idx="590">
                  <c:v>39853</c:v>
                </c:pt>
                <c:pt idx="591">
                  <c:v>39853</c:v>
                </c:pt>
                <c:pt idx="592">
                  <c:v>39853</c:v>
                </c:pt>
                <c:pt idx="593">
                  <c:v>39854</c:v>
                </c:pt>
                <c:pt idx="594">
                  <c:v>39856</c:v>
                </c:pt>
                <c:pt idx="595">
                  <c:v>39856</c:v>
                </c:pt>
                <c:pt idx="596">
                  <c:v>39856</c:v>
                </c:pt>
                <c:pt idx="597">
                  <c:v>39857</c:v>
                </c:pt>
                <c:pt idx="598">
                  <c:v>39857</c:v>
                </c:pt>
                <c:pt idx="599">
                  <c:v>39857</c:v>
                </c:pt>
                <c:pt idx="600">
                  <c:v>39861</c:v>
                </c:pt>
                <c:pt idx="601">
                  <c:v>39861</c:v>
                </c:pt>
                <c:pt idx="602">
                  <c:v>39861</c:v>
                </c:pt>
                <c:pt idx="603">
                  <c:v>39861</c:v>
                </c:pt>
                <c:pt idx="604">
                  <c:v>39862</c:v>
                </c:pt>
                <c:pt idx="605">
                  <c:v>39864</c:v>
                </c:pt>
                <c:pt idx="606">
                  <c:v>39871</c:v>
                </c:pt>
                <c:pt idx="607">
                  <c:v>39875</c:v>
                </c:pt>
                <c:pt idx="608">
                  <c:v>39875</c:v>
                </c:pt>
                <c:pt idx="609">
                  <c:v>39876</c:v>
                </c:pt>
                <c:pt idx="610">
                  <c:v>39876</c:v>
                </c:pt>
                <c:pt idx="611">
                  <c:v>39876</c:v>
                </c:pt>
                <c:pt idx="612">
                  <c:v>39877</c:v>
                </c:pt>
                <c:pt idx="613">
                  <c:v>39877</c:v>
                </c:pt>
                <c:pt idx="614">
                  <c:v>39877</c:v>
                </c:pt>
                <c:pt idx="615">
                  <c:v>39877</c:v>
                </c:pt>
                <c:pt idx="616">
                  <c:v>39877</c:v>
                </c:pt>
                <c:pt idx="617">
                  <c:v>39877</c:v>
                </c:pt>
                <c:pt idx="618">
                  <c:v>39877</c:v>
                </c:pt>
                <c:pt idx="619">
                  <c:v>39877</c:v>
                </c:pt>
                <c:pt idx="620">
                  <c:v>39877</c:v>
                </c:pt>
                <c:pt idx="621">
                  <c:v>39877</c:v>
                </c:pt>
                <c:pt idx="622">
                  <c:v>39878</c:v>
                </c:pt>
                <c:pt idx="623">
                  <c:v>39878</c:v>
                </c:pt>
                <c:pt idx="624">
                  <c:v>39878</c:v>
                </c:pt>
                <c:pt idx="625">
                  <c:v>39878</c:v>
                </c:pt>
                <c:pt idx="626">
                  <c:v>39878</c:v>
                </c:pt>
                <c:pt idx="627">
                  <c:v>39878</c:v>
                </c:pt>
                <c:pt idx="628">
                  <c:v>39878</c:v>
                </c:pt>
                <c:pt idx="629">
                  <c:v>39878</c:v>
                </c:pt>
                <c:pt idx="630">
                  <c:v>39881</c:v>
                </c:pt>
                <c:pt idx="631">
                  <c:v>39881</c:v>
                </c:pt>
                <c:pt idx="632">
                  <c:v>39883</c:v>
                </c:pt>
                <c:pt idx="633">
                  <c:v>39883</c:v>
                </c:pt>
                <c:pt idx="634">
                  <c:v>39883</c:v>
                </c:pt>
                <c:pt idx="635">
                  <c:v>39883</c:v>
                </c:pt>
                <c:pt idx="636">
                  <c:v>39883</c:v>
                </c:pt>
                <c:pt idx="637">
                  <c:v>39883</c:v>
                </c:pt>
                <c:pt idx="638">
                  <c:v>39884</c:v>
                </c:pt>
                <c:pt idx="639">
                  <c:v>39884</c:v>
                </c:pt>
                <c:pt idx="640">
                  <c:v>39884</c:v>
                </c:pt>
                <c:pt idx="641">
                  <c:v>39884</c:v>
                </c:pt>
                <c:pt idx="642">
                  <c:v>39884</c:v>
                </c:pt>
                <c:pt idx="643">
                  <c:v>39884</c:v>
                </c:pt>
                <c:pt idx="644">
                  <c:v>39884</c:v>
                </c:pt>
                <c:pt idx="645">
                  <c:v>39888</c:v>
                </c:pt>
                <c:pt idx="646">
                  <c:v>39888</c:v>
                </c:pt>
                <c:pt idx="647">
                  <c:v>39888</c:v>
                </c:pt>
                <c:pt idx="648">
                  <c:v>39888</c:v>
                </c:pt>
                <c:pt idx="649">
                  <c:v>39888</c:v>
                </c:pt>
                <c:pt idx="650">
                  <c:v>39888</c:v>
                </c:pt>
                <c:pt idx="651">
                  <c:v>39889</c:v>
                </c:pt>
                <c:pt idx="652">
                  <c:v>39889</c:v>
                </c:pt>
                <c:pt idx="653">
                  <c:v>39892</c:v>
                </c:pt>
                <c:pt idx="654">
                  <c:v>39895</c:v>
                </c:pt>
                <c:pt idx="655">
                  <c:v>39895</c:v>
                </c:pt>
                <c:pt idx="656">
                  <c:v>39895</c:v>
                </c:pt>
                <c:pt idx="657">
                  <c:v>39895</c:v>
                </c:pt>
                <c:pt idx="658">
                  <c:v>39895</c:v>
                </c:pt>
                <c:pt idx="659">
                  <c:v>39895</c:v>
                </c:pt>
                <c:pt idx="660">
                  <c:v>39895</c:v>
                </c:pt>
                <c:pt idx="661">
                  <c:v>39895</c:v>
                </c:pt>
                <c:pt idx="662">
                  <c:v>39898</c:v>
                </c:pt>
                <c:pt idx="663">
                  <c:v>39903</c:v>
                </c:pt>
                <c:pt idx="664">
                  <c:v>39903</c:v>
                </c:pt>
                <c:pt idx="665">
                  <c:v>39903</c:v>
                </c:pt>
                <c:pt idx="666">
                  <c:v>39904</c:v>
                </c:pt>
                <c:pt idx="667">
                  <c:v>39904</c:v>
                </c:pt>
                <c:pt idx="668">
                  <c:v>39904</c:v>
                </c:pt>
                <c:pt idx="669">
                  <c:v>39905</c:v>
                </c:pt>
                <c:pt idx="670">
                  <c:v>39910</c:v>
                </c:pt>
                <c:pt idx="671">
                  <c:v>39913</c:v>
                </c:pt>
                <c:pt idx="672">
                  <c:v>39913</c:v>
                </c:pt>
                <c:pt idx="673">
                  <c:v>39913</c:v>
                </c:pt>
                <c:pt idx="674">
                  <c:v>39913</c:v>
                </c:pt>
                <c:pt idx="675">
                  <c:v>39916</c:v>
                </c:pt>
                <c:pt idx="676">
                  <c:v>39916</c:v>
                </c:pt>
                <c:pt idx="677">
                  <c:v>39916</c:v>
                </c:pt>
                <c:pt idx="678">
                  <c:v>39916</c:v>
                </c:pt>
                <c:pt idx="679">
                  <c:v>39916</c:v>
                </c:pt>
                <c:pt idx="680">
                  <c:v>39916</c:v>
                </c:pt>
                <c:pt idx="681">
                  <c:v>39916</c:v>
                </c:pt>
                <c:pt idx="682">
                  <c:v>39917</c:v>
                </c:pt>
                <c:pt idx="683">
                  <c:v>39917</c:v>
                </c:pt>
                <c:pt idx="684">
                  <c:v>39918</c:v>
                </c:pt>
                <c:pt idx="685">
                  <c:v>39918</c:v>
                </c:pt>
                <c:pt idx="686">
                  <c:v>39918</c:v>
                </c:pt>
                <c:pt idx="687">
                  <c:v>39918</c:v>
                </c:pt>
                <c:pt idx="688">
                  <c:v>39918</c:v>
                </c:pt>
                <c:pt idx="689">
                  <c:v>39918</c:v>
                </c:pt>
                <c:pt idx="690">
                  <c:v>39918</c:v>
                </c:pt>
                <c:pt idx="691">
                  <c:v>39919</c:v>
                </c:pt>
                <c:pt idx="692">
                  <c:v>39919</c:v>
                </c:pt>
                <c:pt idx="693">
                  <c:v>39919</c:v>
                </c:pt>
                <c:pt idx="694">
                  <c:v>39919</c:v>
                </c:pt>
                <c:pt idx="695">
                  <c:v>39919</c:v>
                </c:pt>
                <c:pt idx="696">
                  <c:v>39919</c:v>
                </c:pt>
                <c:pt idx="697">
                  <c:v>39919</c:v>
                </c:pt>
                <c:pt idx="698">
                  <c:v>39919</c:v>
                </c:pt>
                <c:pt idx="699">
                  <c:v>39919</c:v>
                </c:pt>
                <c:pt idx="700">
                  <c:v>39919</c:v>
                </c:pt>
                <c:pt idx="701">
                  <c:v>39919</c:v>
                </c:pt>
                <c:pt idx="702">
                  <c:v>39920</c:v>
                </c:pt>
                <c:pt idx="703">
                  <c:v>39920</c:v>
                </c:pt>
                <c:pt idx="704">
                  <c:v>39920</c:v>
                </c:pt>
                <c:pt idx="705">
                  <c:v>39920</c:v>
                </c:pt>
                <c:pt idx="706">
                  <c:v>39920</c:v>
                </c:pt>
                <c:pt idx="707">
                  <c:v>39920</c:v>
                </c:pt>
                <c:pt idx="708">
                  <c:v>39920</c:v>
                </c:pt>
                <c:pt idx="709">
                  <c:v>39920</c:v>
                </c:pt>
                <c:pt idx="710">
                  <c:v>39920</c:v>
                </c:pt>
                <c:pt idx="711">
                  <c:v>39923</c:v>
                </c:pt>
                <c:pt idx="712">
                  <c:v>39923</c:v>
                </c:pt>
                <c:pt idx="713">
                  <c:v>39923</c:v>
                </c:pt>
                <c:pt idx="714">
                  <c:v>39923</c:v>
                </c:pt>
                <c:pt idx="715">
                  <c:v>39923</c:v>
                </c:pt>
                <c:pt idx="716">
                  <c:v>39923</c:v>
                </c:pt>
                <c:pt idx="717">
                  <c:v>39923</c:v>
                </c:pt>
                <c:pt idx="718">
                  <c:v>39923</c:v>
                </c:pt>
                <c:pt idx="719">
                  <c:v>39923</c:v>
                </c:pt>
                <c:pt idx="720">
                  <c:v>39923</c:v>
                </c:pt>
                <c:pt idx="721">
                  <c:v>39924</c:v>
                </c:pt>
                <c:pt idx="722">
                  <c:v>39924</c:v>
                </c:pt>
                <c:pt idx="723">
                  <c:v>39924</c:v>
                </c:pt>
                <c:pt idx="724">
                  <c:v>39925</c:v>
                </c:pt>
                <c:pt idx="725">
                  <c:v>39925</c:v>
                </c:pt>
                <c:pt idx="726">
                  <c:v>39925</c:v>
                </c:pt>
                <c:pt idx="727">
                  <c:v>39925</c:v>
                </c:pt>
                <c:pt idx="728">
                  <c:v>39925</c:v>
                </c:pt>
                <c:pt idx="729">
                  <c:v>39925</c:v>
                </c:pt>
                <c:pt idx="730">
                  <c:v>39925</c:v>
                </c:pt>
                <c:pt idx="731">
                  <c:v>39927</c:v>
                </c:pt>
                <c:pt idx="732">
                  <c:v>39927</c:v>
                </c:pt>
                <c:pt idx="733">
                  <c:v>39927</c:v>
                </c:pt>
                <c:pt idx="734">
                  <c:v>39927</c:v>
                </c:pt>
                <c:pt idx="735">
                  <c:v>39930</c:v>
                </c:pt>
                <c:pt idx="736">
                  <c:v>39930</c:v>
                </c:pt>
                <c:pt idx="737">
                  <c:v>39930</c:v>
                </c:pt>
                <c:pt idx="738">
                  <c:v>39930</c:v>
                </c:pt>
                <c:pt idx="739">
                  <c:v>39930</c:v>
                </c:pt>
                <c:pt idx="740">
                  <c:v>39930</c:v>
                </c:pt>
                <c:pt idx="741">
                  <c:v>39930</c:v>
                </c:pt>
                <c:pt idx="742">
                  <c:v>39930</c:v>
                </c:pt>
                <c:pt idx="743">
                  <c:v>39930</c:v>
                </c:pt>
                <c:pt idx="744">
                  <c:v>39930</c:v>
                </c:pt>
                <c:pt idx="745">
                  <c:v>39930</c:v>
                </c:pt>
                <c:pt idx="746">
                  <c:v>39930</c:v>
                </c:pt>
                <c:pt idx="747">
                  <c:v>39930</c:v>
                </c:pt>
                <c:pt idx="748">
                  <c:v>39930</c:v>
                </c:pt>
                <c:pt idx="749">
                  <c:v>39930</c:v>
                </c:pt>
                <c:pt idx="750">
                  <c:v>39930</c:v>
                </c:pt>
                <c:pt idx="751">
                  <c:v>39930</c:v>
                </c:pt>
                <c:pt idx="752">
                  <c:v>39930</c:v>
                </c:pt>
                <c:pt idx="753">
                  <c:v>39930</c:v>
                </c:pt>
                <c:pt idx="754">
                  <c:v>39930</c:v>
                </c:pt>
                <c:pt idx="755">
                  <c:v>39930</c:v>
                </c:pt>
                <c:pt idx="756">
                  <c:v>39930</c:v>
                </c:pt>
                <c:pt idx="757">
                  <c:v>39930</c:v>
                </c:pt>
                <c:pt idx="758">
                  <c:v>39930</c:v>
                </c:pt>
                <c:pt idx="759">
                  <c:v>39930</c:v>
                </c:pt>
                <c:pt idx="760">
                  <c:v>39930</c:v>
                </c:pt>
                <c:pt idx="761">
                  <c:v>39930</c:v>
                </c:pt>
                <c:pt idx="762">
                  <c:v>39930</c:v>
                </c:pt>
                <c:pt idx="763">
                  <c:v>39930</c:v>
                </c:pt>
                <c:pt idx="764">
                  <c:v>39930</c:v>
                </c:pt>
                <c:pt idx="765">
                  <c:v>39930</c:v>
                </c:pt>
                <c:pt idx="766">
                  <c:v>39930</c:v>
                </c:pt>
                <c:pt idx="767">
                  <c:v>39930</c:v>
                </c:pt>
                <c:pt idx="768">
                  <c:v>39930</c:v>
                </c:pt>
                <c:pt idx="769">
                  <c:v>39930</c:v>
                </c:pt>
                <c:pt idx="770">
                  <c:v>39930</c:v>
                </c:pt>
                <c:pt idx="771">
                  <c:v>39931</c:v>
                </c:pt>
                <c:pt idx="772">
                  <c:v>39931</c:v>
                </c:pt>
                <c:pt idx="773">
                  <c:v>39931</c:v>
                </c:pt>
                <c:pt idx="774">
                  <c:v>39931</c:v>
                </c:pt>
                <c:pt idx="775">
                  <c:v>39931</c:v>
                </c:pt>
                <c:pt idx="776">
                  <c:v>39931</c:v>
                </c:pt>
                <c:pt idx="777">
                  <c:v>39931</c:v>
                </c:pt>
                <c:pt idx="778">
                  <c:v>39931</c:v>
                </c:pt>
                <c:pt idx="779">
                  <c:v>39932</c:v>
                </c:pt>
                <c:pt idx="780">
                  <c:v>39932</c:v>
                </c:pt>
                <c:pt idx="781">
                  <c:v>39932</c:v>
                </c:pt>
                <c:pt idx="782">
                  <c:v>39932</c:v>
                </c:pt>
                <c:pt idx="783">
                  <c:v>39932</c:v>
                </c:pt>
                <c:pt idx="784">
                  <c:v>39932</c:v>
                </c:pt>
                <c:pt idx="785">
                  <c:v>39932</c:v>
                </c:pt>
                <c:pt idx="786">
                  <c:v>39932</c:v>
                </c:pt>
                <c:pt idx="787">
                  <c:v>39933</c:v>
                </c:pt>
                <c:pt idx="788">
                  <c:v>39933</c:v>
                </c:pt>
                <c:pt idx="789">
                  <c:v>39934</c:v>
                </c:pt>
                <c:pt idx="790">
                  <c:v>39937</c:v>
                </c:pt>
                <c:pt idx="791">
                  <c:v>39937</c:v>
                </c:pt>
                <c:pt idx="792">
                  <c:v>39938</c:v>
                </c:pt>
                <c:pt idx="793">
                  <c:v>39938</c:v>
                </c:pt>
                <c:pt idx="794">
                  <c:v>39938</c:v>
                </c:pt>
                <c:pt idx="795">
                  <c:v>39939</c:v>
                </c:pt>
                <c:pt idx="796">
                  <c:v>39940</c:v>
                </c:pt>
                <c:pt idx="797">
                  <c:v>39940</c:v>
                </c:pt>
                <c:pt idx="798">
                  <c:v>39940</c:v>
                </c:pt>
                <c:pt idx="799">
                  <c:v>39940</c:v>
                </c:pt>
                <c:pt idx="800">
                  <c:v>39940</c:v>
                </c:pt>
                <c:pt idx="801">
                  <c:v>39940</c:v>
                </c:pt>
                <c:pt idx="802">
                  <c:v>39940</c:v>
                </c:pt>
                <c:pt idx="803">
                  <c:v>39940</c:v>
                </c:pt>
                <c:pt idx="804">
                  <c:v>39940</c:v>
                </c:pt>
                <c:pt idx="805">
                  <c:v>39940</c:v>
                </c:pt>
                <c:pt idx="806">
                  <c:v>39941</c:v>
                </c:pt>
                <c:pt idx="807">
                  <c:v>39941</c:v>
                </c:pt>
                <c:pt idx="808">
                  <c:v>39941</c:v>
                </c:pt>
                <c:pt idx="809">
                  <c:v>39941</c:v>
                </c:pt>
                <c:pt idx="810">
                  <c:v>39941</c:v>
                </c:pt>
                <c:pt idx="811">
                  <c:v>39941</c:v>
                </c:pt>
                <c:pt idx="812">
                  <c:v>39941</c:v>
                </c:pt>
                <c:pt idx="813">
                  <c:v>39941</c:v>
                </c:pt>
                <c:pt idx="814">
                  <c:v>39941</c:v>
                </c:pt>
                <c:pt idx="815">
                  <c:v>39941</c:v>
                </c:pt>
                <c:pt idx="816">
                  <c:v>39941</c:v>
                </c:pt>
                <c:pt idx="817">
                  <c:v>39941</c:v>
                </c:pt>
                <c:pt idx="818">
                  <c:v>39941</c:v>
                </c:pt>
                <c:pt idx="819">
                  <c:v>39944</c:v>
                </c:pt>
                <c:pt idx="820">
                  <c:v>39944</c:v>
                </c:pt>
                <c:pt idx="821">
                  <c:v>39945</c:v>
                </c:pt>
                <c:pt idx="822">
                  <c:v>39945</c:v>
                </c:pt>
                <c:pt idx="823">
                  <c:v>39945</c:v>
                </c:pt>
                <c:pt idx="824">
                  <c:v>39946</c:v>
                </c:pt>
                <c:pt idx="825">
                  <c:v>39946</c:v>
                </c:pt>
                <c:pt idx="826">
                  <c:v>39946</c:v>
                </c:pt>
                <c:pt idx="827">
                  <c:v>39946</c:v>
                </c:pt>
                <c:pt idx="828">
                  <c:v>39946</c:v>
                </c:pt>
                <c:pt idx="829">
                  <c:v>39946</c:v>
                </c:pt>
                <c:pt idx="830">
                  <c:v>39946</c:v>
                </c:pt>
                <c:pt idx="831">
                  <c:v>39947</c:v>
                </c:pt>
                <c:pt idx="832">
                  <c:v>39948</c:v>
                </c:pt>
                <c:pt idx="833">
                  <c:v>39951</c:v>
                </c:pt>
                <c:pt idx="834">
                  <c:v>39951</c:v>
                </c:pt>
                <c:pt idx="835">
                  <c:v>39951</c:v>
                </c:pt>
                <c:pt idx="836">
                  <c:v>39951</c:v>
                </c:pt>
                <c:pt idx="837">
                  <c:v>39951</c:v>
                </c:pt>
                <c:pt idx="838">
                  <c:v>39951</c:v>
                </c:pt>
                <c:pt idx="839">
                  <c:v>39952</c:v>
                </c:pt>
                <c:pt idx="840">
                  <c:v>39952</c:v>
                </c:pt>
                <c:pt idx="841">
                  <c:v>39952</c:v>
                </c:pt>
                <c:pt idx="842">
                  <c:v>39952</c:v>
                </c:pt>
                <c:pt idx="843">
                  <c:v>39952</c:v>
                </c:pt>
                <c:pt idx="844">
                  <c:v>39953</c:v>
                </c:pt>
                <c:pt idx="845">
                  <c:v>39953</c:v>
                </c:pt>
                <c:pt idx="846">
                  <c:v>39954</c:v>
                </c:pt>
                <c:pt idx="847">
                  <c:v>39959</c:v>
                </c:pt>
                <c:pt idx="848">
                  <c:v>39959</c:v>
                </c:pt>
                <c:pt idx="849">
                  <c:v>39959</c:v>
                </c:pt>
                <c:pt idx="850">
                  <c:v>39959</c:v>
                </c:pt>
                <c:pt idx="851">
                  <c:v>39959</c:v>
                </c:pt>
                <c:pt idx="852">
                  <c:v>39959</c:v>
                </c:pt>
                <c:pt idx="853">
                  <c:v>39959</c:v>
                </c:pt>
                <c:pt idx="854">
                  <c:v>39959</c:v>
                </c:pt>
                <c:pt idx="855">
                  <c:v>39959</c:v>
                </c:pt>
                <c:pt idx="856">
                  <c:v>39959</c:v>
                </c:pt>
                <c:pt idx="857">
                  <c:v>39959</c:v>
                </c:pt>
                <c:pt idx="858">
                  <c:v>39959</c:v>
                </c:pt>
                <c:pt idx="859">
                  <c:v>39959</c:v>
                </c:pt>
                <c:pt idx="860">
                  <c:v>39960</c:v>
                </c:pt>
                <c:pt idx="861">
                  <c:v>39961</c:v>
                </c:pt>
                <c:pt idx="862">
                  <c:v>39961</c:v>
                </c:pt>
                <c:pt idx="863">
                  <c:v>39961</c:v>
                </c:pt>
                <c:pt idx="864">
                  <c:v>39961</c:v>
                </c:pt>
                <c:pt idx="865">
                  <c:v>39961</c:v>
                </c:pt>
                <c:pt idx="866">
                  <c:v>39965</c:v>
                </c:pt>
                <c:pt idx="867">
                  <c:v>39965</c:v>
                </c:pt>
                <c:pt idx="868">
                  <c:v>39965</c:v>
                </c:pt>
                <c:pt idx="869">
                  <c:v>39965</c:v>
                </c:pt>
                <c:pt idx="870">
                  <c:v>39965</c:v>
                </c:pt>
                <c:pt idx="871">
                  <c:v>39965</c:v>
                </c:pt>
                <c:pt idx="872">
                  <c:v>39965</c:v>
                </c:pt>
                <c:pt idx="873">
                  <c:v>39965</c:v>
                </c:pt>
                <c:pt idx="874">
                  <c:v>39965</c:v>
                </c:pt>
                <c:pt idx="875">
                  <c:v>39966</c:v>
                </c:pt>
                <c:pt idx="876">
                  <c:v>39966</c:v>
                </c:pt>
                <c:pt idx="877">
                  <c:v>39967</c:v>
                </c:pt>
                <c:pt idx="878">
                  <c:v>39968</c:v>
                </c:pt>
                <c:pt idx="879">
                  <c:v>39968</c:v>
                </c:pt>
                <c:pt idx="880">
                  <c:v>39969</c:v>
                </c:pt>
                <c:pt idx="881">
                  <c:v>39969</c:v>
                </c:pt>
                <c:pt idx="882">
                  <c:v>39972</c:v>
                </c:pt>
                <c:pt idx="883">
                  <c:v>39973</c:v>
                </c:pt>
                <c:pt idx="884">
                  <c:v>39975</c:v>
                </c:pt>
                <c:pt idx="885">
                  <c:v>39976</c:v>
                </c:pt>
                <c:pt idx="886">
                  <c:v>39976</c:v>
                </c:pt>
                <c:pt idx="887">
                  <c:v>39976</c:v>
                </c:pt>
                <c:pt idx="888">
                  <c:v>39976</c:v>
                </c:pt>
                <c:pt idx="889">
                  <c:v>39976</c:v>
                </c:pt>
                <c:pt idx="890">
                  <c:v>39976</c:v>
                </c:pt>
                <c:pt idx="891">
                  <c:v>39976</c:v>
                </c:pt>
                <c:pt idx="892">
                  <c:v>39979</c:v>
                </c:pt>
                <c:pt idx="893">
                  <c:v>39979</c:v>
                </c:pt>
                <c:pt idx="894">
                  <c:v>39979</c:v>
                </c:pt>
                <c:pt idx="895">
                  <c:v>39979</c:v>
                </c:pt>
                <c:pt idx="896">
                  <c:v>39979</c:v>
                </c:pt>
                <c:pt idx="897">
                  <c:v>39979</c:v>
                </c:pt>
                <c:pt idx="898">
                  <c:v>39980</c:v>
                </c:pt>
                <c:pt idx="899">
                  <c:v>39980</c:v>
                </c:pt>
                <c:pt idx="900">
                  <c:v>39980</c:v>
                </c:pt>
                <c:pt idx="901">
                  <c:v>39980</c:v>
                </c:pt>
                <c:pt idx="902">
                  <c:v>39980</c:v>
                </c:pt>
                <c:pt idx="903">
                  <c:v>39981</c:v>
                </c:pt>
                <c:pt idx="904">
                  <c:v>39981</c:v>
                </c:pt>
                <c:pt idx="905">
                  <c:v>39981</c:v>
                </c:pt>
                <c:pt idx="906">
                  <c:v>39983</c:v>
                </c:pt>
                <c:pt idx="907">
                  <c:v>39983</c:v>
                </c:pt>
                <c:pt idx="908">
                  <c:v>39983</c:v>
                </c:pt>
                <c:pt idx="909">
                  <c:v>39983</c:v>
                </c:pt>
                <c:pt idx="910">
                  <c:v>39983</c:v>
                </c:pt>
                <c:pt idx="911">
                  <c:v>39983</c:v>
                </c:pt>
                <c:pt idx="912">
                  <c:v>39983</c:v>
                </c:pt>
                <c:pt idx="913">
                  <c:v>39986</c:v>
                </c:pt>
                <c:pt idx="914">
                  <c:v>39986</c:v>
                </c:pt>
                <c:pt idx="915">
                  <c:v>39986</c:v>
                </c:pt>
                <c:pt idx="916">
                  <c:v>39986</c:v>
                </c:pt>
                <c:pt idx="917">
                  <c:v>39989</c:v>
                </c:pt>
                <c:pt idx="918">
                  <c:v>39993</c:v>
                </c:pt>
                <c:pt idx="919">
                  <c:v>39993</c:v>
                </c:pt>
                <c:pt idx="920">
                  <c:v>39993</c:v>
                </c:pt>
                <c:pt idx="921">
                  <c:v>39993</c:v>
                </c:pt>
                <c:pt idx="922">
                  <c:v>39993</c:v>
                </c:pt>
                <c:pt idx="923">
                  <c:v>39994</c:v>
                </c:pt>
                <c:pt idx="924">
                  <c:v>39995</c:v>
                </c:pt>
                <c:pt idx="925">
                  <c:v>39995</c:v>
                </c:pt>
                <c:pt idx="926">
                  <c:v>39995</c:v>
                </c:pt>
                <c:pt idx="927">
                  <c:v>39995</c:v>
                </c:pt>
                <c:pt idx="928">
                  <c:v>39996</c:v>
                </c:pt>
                <c:pt idx="929">
                  <c:v>40000</c:v>
                </c:pt>
                <c:pt idx="930">
                  <c:v>40002</c:v>
                </c:pt>
                <c:pt idx="931">
                  <c:v>40002</c:v>
                </c:pt>
                <c:pt idx="932">
                  <c:v>40002</c:v>
                </c:pt>
                <c:pt idx="933">
                  <c:v>40002</c:v>
                </c:pt>
                <c:pt idx="934">
                  <c:v>40002</c:v>
                </c:pt>
                <c:pt idx="935">
                  <c:v>40002</c:v>
                </c:pt>
                <c:pt idx="936">
                  <c:v>40002</c:v>
                </c:pt>
                <c:pt idx="937">
                  <c:v>40002</c:v>
                </c:pt>
                <c:pt idx="938">
                  <c:v>40002</c:v>
                </c:pt>
                <c:pt idx="939">
                  <c:v>40002</c:v>
                </c:pt>
                <c:pt idx="940">
                  <c:v>40002</c:v>
                </c:pt>
                <c:pt idx="941">
                  <c:v>40002</c:v>
                </c:pt>
                <c:pt idx="942">
                  <c:v>40002</c:v>
                </c:pt>
                <c:pt idx="943">
                  <c:v>40002</c:v>
                </c:pt>
                <c:pt idx="944">
                  <c:v>40002</c:v>
                </c:pt>
                <c:pt idx="945">
                  <c:v>40002</c:v>
                </c:pt>
                <c:pt idx="946">
                  <c:v>40002</c:v>
                </c:pt>
                <c:pt idx="947">
                  <c:v>40002</c:v>
                </c:pt>
                <c:pt idx="948">
                  <c:v>40002</c:v>
                </c:pt>
                <c:pt idx="949">
                  <c:v>40002</c:v>
                </c:pt>
                <c:pt idx="950">
                  <c:v>40002</c:v>
                </c:pt>
                <c:pt idx="951">
                  <c:v>40003</c:v>
                </c:pt>
                <c:pt idx="952">
                  <c:v>40003</c:v>
                </c:pt>
                <c:pt idx="953">
                  <c:v>40003</c:v>
                </c:pt>
                <c:pt idx="954">
                  <c:v>40003</c:v>
                </c:pt>
                <c:pt idx="955">
                  <c:v>40003</c:v>
                </c:pt>
                <c:pt idx="956">
                  <c:v>40003</c:v>
                </c:pt>
                <c:pt idx="957">
                  <c:v>40007</c:v>
                </c:pt>
                <c:pt idx="958">
                  <c:v>40007</c:v>
                </c:pt>
                <c:pt idx="959">
                  <c:v>40007</c:v>
                </c:pt>
                <c:pt idx="960">
                  <c:v>40007</c:v>
                </c:pt>
                <c:pt idx="961">
                  <c:v>40007</c:v>
                </c:pt>
                <c:pt idx="962">
                  <c:v>40007</c:v>
                </c:pt>
                <c:pt idx="963">
                  <c:v>40007</c:v>
                </c:pt>
                <c:pt idx="964">
                  <c:v>40007</c:v>
                </c:pt>
                <c:pt idx="965">
                  <c:v>40007</c:v>
                </c:pt>
                <c:pt idx="966">
                  <c:v>40007</c:v>
                </c:pt>
                <c:pt idx="967">
                  <c:v>40007</c:v>
                </c:pt>
                <c:pt idx="968">
                  <c:v>40007</c:v>
                </c:pt>
                <c:pt idx="969">
                  <c:v>40007</c:v>
                </c:pt>
                <c:pt idx="970">
                  <c:v>40007</c:v>
                </c:pt>
                <c:pt idx="971">
                  <c:v>40007</c:v>
                </c:pt>
                <c:pt idx="972">
                  <c:v>40009</c:v>
                </c:pt>
                <c:pt idx="973">
                  <c:v>40009</c:v>
                </c:pt>
                <c:pt idx="974">
                  <c:v>40009</c:v>
                </c:pt>
                <c:pt idx="975">
                  <c:v>40009</c:v>
                </c:pt>
                <c:pt idx="976">
                  <c:v>40010</c:v>
                </c:pt>
                <c:pt idx="977">
                  <c:v>40010</c:v>
                </c:pt>
                <c:pt idx="978">
                  <c:v>40010</c:v>
                </c:pt>
                <c:pt idx="979">
                  <c:v>40011</c:v>
                </c:pt>
                <c:pt idx="980">
                  <c:v>40011</c:v>
                </c:pt>
                <c:pt idx="981">
                  <c:v>40011</c:v>
                </c:pt>
                <c:pt idx="982">
                  <c:v>40011</c:v>
                </c:pt>
                <c:pt idx="983">
                  <c:v>40011</c:v>
                </c:pt>
                <c:pt idx="984">
                  <c:v>40011</c:v>
                </c:pt>
                <c:pt idx="985">
                  <c:v>40015</c:v>
                </c:pt>
                <c:pt idx="986">
                  <c:v>40015</c:v>
                </c:pt>
                <c:pt idx="987">
                  <c:v>40015</c:v>
                </c:pt>
                <c:pt idx="988">
                  <c:v>40015</c:v>
                </c:pt>
                <c:pt idx="989">
                  <c:v>40015</c:v>
                </c:pt>
                <c:pt idx="990">
                  <c:v>40016</c:v>
                </c:pt>
                <c:pt idx="991">
                  <c:v>40016</c:v>
                </c:pt>
                <c:pt idx="992">
                  <c:v>40016</c:v>
                </c:pt>
                <c:pt idx="993">
                  <c:v>40016</c:v>
                </c:pt>
                <c:pt idx="994">
                  <c:v>40017</c:v>
                </c:pt>
                <c:pt idx="995">
                  <c:v>40017</c:v>
                </c:pt>
                <c:pt idx="996">
                  <c:v>40017</c:v>
                </c:pt>
                <c:pt idx="997">
                  <c:v>40017</c:v>
                </c:pt>
                <c:pt idx="998">
                  <c:v>40017</c:v>
                </c:pt>
                <c:pt idx="999">
                  <c:v>40018</c:v>
                </c:pt>
                <c:pt idx="1000">
                  <c:v>40021</c:v>
                </c:pt>
                <c:pt idx="1001">
                  <c:v>40022</c:v>
                </c:pt>
                <c:pt idx="1002">
                  <c:v>40022</c:v>
                </c:pt>
                <c:pt idx="1003">
                  <c:v>40023</c:v>
                </c:pt>
                <c:pt idx="1004">
                  <c:v>40023</c:v>
                </c:pt>
                <c:pt idx="1005">
                  <c:v>40023</c:v>
                </c:pt>
                <c:pt idx="1006">
                  <c:v>40023</c:v>
                </c:pt>
                <c:pt idx="1007">
                  <c:v>40023</c:v>
                </c:pt>
                <c:pt idx="1008">
                  <c:v>40028</c:v>
                </c:pt>
                <c:pt idx="1009">
                  <c:v>40028</c:v>
                </c:pt>
                <c:pt idx="1010">
                  <c:v>40030</c:v>
                </c:pt>
                <c:pt idx="1011">
                  <c:v>40030</c:v>
                </c:pt>
              </c:numCache>
            </c:numRef>
          </c:xVal>
          <c:yVal>
            <c:numRef>
              <c:f>'Datasheet Report'!$I$3:$I$1111</c:f>
              <c:numCache>
                <c:formatCode>General</c:formatCode>
                <c:ptCount val="110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numCache>
            </c:numRef>
          </c:yVal>
        </c:ser>
        <c:ser>
          <c:idx val="1"/>
          <c:order val="1"/>
          <c:tx>
            <c:v>users registered</c:v>
          </c:tx>
          <c:spPr>
            <a:ln w="12700">
              <a:solidFill>
                <a:srgbClr val="C00000">
                  <a:alpha val="20000"/>
                </a:srgbClr>
              </a:solidFill>
            </a:ln>
          </c:spPr>
          <c:xVal>
            <c:numRef>
              <c:f>'User Registry'!$F$3:$F$298</c:f>
              <c:numCache>
                <c:formatCode>[$-409]d\-mmm\-yy;@</c:formatCode>
                <c:ptCount val="296"/>
                <c:pt idx="0">
                  <c:v>38477</c:v>
                </c:pt>
                <c:pt idx="1">
                  <c:v>38492</c:v>
                </c:pt>
                <c:pt idx="2">
                  <c:v>38496</c:v>
                </c:pt>
                <c:pt idx="3">
                  <c:v>38524</c:v>
                </c:pt>
                <c:pt idx="4">
                  <c:v>38524</c:v>
                </c:pt>
                <c:pt idx="5">
                  <c:v>38524</c:v>
                </c:pt>
                <c:pt idx="6">
                  <c:v>38526</c:v>
                </c:pt>
                <c:pt idx="7">
                  <c:v>38532</c:v>
                </c:pt>
                <c:pt idx="8">
                  <c:v>38539</c:v>
                </c:pt>
                <c:pt idx="9">
                  <c:v>38546</c:v>
                </c:pt>
                <c:pt idx="10">
                  <c:v>38553</c:v>
                </c:pt>
                <c:pt idx="11">
                  <c:v>38582</c:v>
                </c:pt>
                <c:pt idx="12">
                  <c:v>38607</c:v>
                </c:pt>
                <c:pt idx="13">
                  <c:v>38614</c:v>
                </c:pt>
                <c:pt idx="14">
                  <c:v>38642</c:v>
                </c:pt>
                <c:pt idx="15">
                  <c:v>38657</c:v>
                </c:pt>
                <c:pt idx="16">
                  <c:v>38658</c:v>
                </c:pt>
                <c:pt idx="17">
                  <c:v>38663</c:v>
                </c:pt>
                <c:pt idx="18">
                  <c:v>38665</c:v>
                </c:pt>
                <c:pt idx="19">
                  <c:v>38665</c:v>
                </c:pt>
                <c:pt idx="20">
                  <c:v>38666</c:v>
                </c:pt>
                <c:pt idx="21">
                  <c:v>38666</c:v>
                </c:pt>
                <c:pt idx="22">
                  <c:v>38666</c:v>
                </c:pt>
                <c:pt idx="23">
                  <c:v>38667</c:v>
                </c:pt>
                <c:pt idx="24">
                  <c:v>38670</c:v>
                </c:pt>
                <c:pt idx="25">
                  <c:v>38670</c:v>
                </c:pt>
                <c:pt idx="26">
                  <c:v>38670</c:v>
                </c:pt>
                <c:pt idx="27">
                  <c:v>38671</c:v>
                </c:pt>
                <c:pt idx="28">
                  <c:v>38671</c:v>
                </c:pt>
                <c:pt idx="29">
                  <c:v>38671</c:v>
                </c:pt>
                <c:pt idx="30">
                  <c:v>38673</c:v>
                </c:pt>
                <c:pt idx="31">
                  <c:v>38674</c:v>
                </c:pt>
                <c:pt idx="32">
                  <c:v>38688</c:v>
                </c:pt>
                <c:pt idx="33">
                  <c:v>38720</c:v>
                </c:pt>
                <c:pt idx="34">
                  <c:v>38735</c:v>
                </c:pt>
                <c:pt idx="35">
                  <c:v>38747</c:v>
                </c:pt>
                <c:pt idx="36">
                  <c:v>38771</c:v>
                </c:pt>
                <c:pt idx="37">
                  <c:v>38781</c:v>
                </c:pt>
                <c:pt idx="38">
                  <c:v>38789</c:v>
                </c:pt>
                <c:pt idx="39">
                  <c:v>38806</c:v>
                </c:pt>
                <c:pt idx="40">
                  <c:v>38834</c:v>
                </c:pt>
                <c:pt idx="41">
                  <c:v>38857</c:v>
                </c:pt>
                <c:pt idx="42">
                  <c:v>38881</c:v>
                </c:pt>
                <c:pt idx="43">
                  <c:v>38895</c:v>
                </c:pt>
                <c:pt idx="44">
                  <c:v>38903</c:v>
                </c:pt>
                <c:pt idx="45">
                  <c:v>38958</c:v>
                </c:pt>
                <c:pt idx="46">
                  <c:v>38966</c:v>
                </c:pt>
                <c:pt idx="47">
                  <c:v>39066</c:v>
                </c:pt>
                <c:pt idx="48">
                  <c:v>39107</c:v>
                </c:pt>
                <c:pt idx="49">
                  <c:v>39125</c:v>
                </c:pt>
                <c:pt idx="50">
                  <c:v>39128</c:v>
                </c:pt>
                <c:pt idx="51">
                  <c:v>39129</c:v>
                </c:pt>
                <c:pt idx="52">
                  <c:v>39212</c:v>
                </c:pt>
                <c:pt idx="53">
                  <c:v>39219</c:v>
                </c:pt>
                <c:pt idx="54">
                  <c:v>39224</c:v>
                </c:pt>
                <c:pt idx="55">
                  <c:v>39240</c:v>
                </c:pt>
                <c:pt idx="56">
                  <c:v>39245</c:v>
                </c:pt>
                <c:pt idx="57">
                  <c:v>39262</c:v>
                </c:pt>
                <c:pt idx="58">
                  <c:v>39265</c:v>
                </c:pt>
                <c:pt idx="59">
                  <c:v>39275</c:v>
                </c:pt>
                <c:pt idx="60">
                  <c:v>39278</c:v>
                </c:pt>
                <c:pt idx="61">
                  <c:v>39280</c:v>
                </c:pt>
                <c:pt idx="62">
                  <c:v>39282</c:v>
                </c:pt>
                <c:pt idx="63">
                  <c:v>39296</c:v>
                </c:pt>
                <c:pt idx="64">
                  <c:v>39296</c:v>
                </c:pt>
                <c:pt idx="65">
                  <c:v>39303</c:v>
                </c:pt>
                <c:pt idx="66">
                  <c:v>39308</c:v>
                </c:pt>
                <c:pt idx="67">
                  <c:v>39315</c:v>
                </c:pt>
                <c:pt idx="68">
                  <c:v>39324</c:v>
                </c:pt>
                <c:pt idx="69">
                  <c:v>39324</c:v>
                </c:pt>
                <c:pt idx="70">
                  <c:v>39330</c:v>
                </c:pt>
                <c:pt idx="71">
                  <c:v>39344</c:v>
                </c:pt>
                <c:pt idx="72">
                  <c:v>39345</c:v>
                </c:pt>
                <c:pt idx="73">
                  <c:v>39366</c:v>
                </c:pt>
                <c:pt idx="74">
                  <c:v>39374</c:v>
                </c:pt>
                <c:pt idx="75">
                  <c:v>39374</c:v>
                </c:pt>
                <c:pt idx="76">
                  <c:v>39463</c:v>
                </c:pt>
                <c:pt idx="77">
                  <c:v>39465</c:v>
                </c:pt>
                <c:pt idx="78">
                  <c:v>39491</c:v>
                </c:pt>
                <c:pt idx="79">
                  <c:v>39491</c:v>
                </c:pt>
                <c:pt idx="80">
                  <c:v>39492</c:v>
                </c:pt>
                <c:pt idx="81">
                  <c:v>39492</c:v>
                </c:pt>
                <c:pt idx="82">
                  <c:v>39500</c:v>
                </c:pt>
                <c:pt idx="83">
                  <c:v>39502</c:v>
                </c:pt>
                <c:pt idx="84">
                  <c:v>39514</c:v>
                </c:pt>
                <c:pt idx="85">
                  <c:v>39518</c:v>
                </c:pt>
                <c:pt idx="86">
                  <c:v>39521</c:v>
                </c:pt>
                <c:pt idx="87">
                  <c:v>39525</c:v>
                </c:pt>
                <c:pt idx="88">
                  <c:v>39525</c:v>
                </c:pt>
                <c:pt idx="89">
                  <c:v>39526</c:v>
                </c:pt>
                <c:pt idx="90">
                  <c:v>39527</c:v>
                </c:pt>
                <c:pt idx="91">
                  <c:v>39527</c:v>
                </c:pt>
                <c:pt idx="92">
                  <c:v>39527</c:v>
                </c:pt>
                <c:pt idx="93">
                  <c:v>39528</c:v>
                </c:pt>
                <c:pt idx="94">
                  <c:v>39531</c:v>
                </c:pt>
                <c:pt idx="95">
                  <c:v>39533</c:v>
                </c:pt>
                <c:pt idx="96">
                  <c:v>39533</c:v>
                </c:pt>
                <c:pt idx="97">
                  <c:v>39533</c:v>
                </c:pt>
                <c:pt idx="98">
                  <c:v>39540</c:v>
                </c:pt>
                <c:pt idx="99">
                  <c:v>39541</c:v>
                </c:pt>
                <c:pt idx="100">
                  <c:v>39545</c:v>
                </c:pt>
                <c:pt idx="101">
                  <c:v>39548</c:v>
                </c:pt>
                <c:pt idx="102">
                  <c:v>39556</c:v>
                </c:pt>
                <c:pt idx="103">
                  <c:v>39560</c:v>
                </c:pt>
                <c:pt idx="104">
                  <c:v>39560</c:v>
                </c:pt>
                <c:pt idx="105">
                  <c:v>39561</c:v>
                </c:pt>
                <c:pt idx="106">
                  <c:v>39563</c:v>
                </c:pt>
                <c:pt idx="107">
                  <c:v>39568</c:v>
                </c:pt>
                <c:pt idx="108">
                  <c:v>39576</c:v>
                </c:pt>
                <c:pt idx="109">
                  <c:v>39580</c:v>
                </c:pt>
                <c:pt idx="110">
                  <c:v>39588</c:v>
                </c:pt>
                <c:pt idx="111">
                  <c:v>39589</c:v>
                </c:pt>
                <c:pt idx="112">
                  <c:v>39595</c:v>
                </c:pt>
                <c:pt idx="113">
                  <c:v>39603</c:v>
                </c:pt>
                <c:pt idx="114">
                  <c:v>39604</c:v>
                </c:pt>
                <c:pt idx="115">
                  <c:v>39611</c:v>
                </c:pt>
                <c:pt idx="116">
                  <c:v>39615</c:v>
                </c:pt>
                <c:pt idx="117">
                  <c:v>39640</c:v>
                </c:pt>
                <c:pt idx="118">
                  <c:v>39646</c:v>
                </c:pt>
                <c:pt idx="119">
                  <c:v>39657</c:v>
                </c:pt>
                <c:pt idx="120">
                  <c:v>39664</c:v>
                </c:pt>
                <c:pt idx="121">
                  <c:v>39665</c:v>
                </c:pt>
                <c:pt idx="122">
                  <c:v>39674</c:v>
                </c:pt>
                <c:pt idx="123">
                  <c:v>39693</c:v>
                </c:pt>
                <c:pt idx="124">
                  <c:v>39709</c:v>
                </c:pt>
                <c:pt idx="125">
                  <c:v>39715</c:v>
                </c:pt>
                <c:pt idx="126">
                  <c:v>39715</c:v>
                </c:pt>
                <c:pt idx="127">
                  <c:v>39715</c:v>
                </c:pt>
                <c:pt idx="128">
                  <c:v>39715</c:v>
                </c:pt>
                <c:pt idx="129">
                  <c:v>39716</c:v>
                </c:pt>
                <c:pt idx="130">
                  <c:v>39717</c:v>
                </c:pt>
                <c:pt idx="131">
                  <c:v>39719</c:v>
                </c:pt>
                <c:pt idx="132">
                  <c:v>39721</c:v>
                </c:pt>
                <c:pt idx="133">
                  <c:v>39721</c:v>
                </c:pt>
                <c:pt idx="134">
                  <c:v>39721</c:v>
                </c:pt>
                <c:pt idx="135">
                  <c:v>39721</c:v>
                </c:pt>
                <c:pt idx="136">
                  <c:v>39721</c:v>
                </c:pt>
                <c:pt idx="137">
                  <c:v>39721</c:v>
                </c:pt>
                <c:pt idx="138">
                  <c:v>39722</c:v>
                </c:pt>
                <c:pt idx="139">
                  <c:v>39723</c:v>
                </c:pt>
                <c:pt idx="140">
                  <c:v>39723</c:v>
                </c:pt>
                <c:pt idx="141">
                  <c:v>39727</c:v>
                </c:pt>
                <c:pt idx="142">
                  <c:v>39727</c:v>
                </c:pt>
                <c:pt idx="143">
                  <c:v>39728</c:v>
                </c:pt>
                <c:pt idx="144">
                  <c:v>39728</c:v>
                </c:pt>
                <c:pt idx="145">
                  <c:v>39730</c:v>
                </c:pt>
                <c:pt idx="146">
                  <c:v>39733</c:v>
                </c:pt>
                <c:pt idx="147">
                  <c:v>39735</c:v>
                </c:pt>
                <c:pt idx="148">
                  <c:v>39735</c:v>
                </c:pt>
                <c:pt idx="149">
                  <c:v>39736</c:v>
                </c:pt>
                <c:pt idx="150">
                  <c:v>39736</c:v>
                </c:pt>
                <c:pt idx="151">
                  <c:v>39737</c:v>
                </c:pt>
                <c:pt idx="152">
                  <c:v>39737</c:v>
                </c:pt>
                <c:pt idx="153">
                  <c:v>39738</c:v>
                </c:pt>
                <c:pt idx="154">
                  <c:v>39738</c:v>
                </c:pt>
                <c:pt idx="155">
                  <c:v>39740</c:v>
                </c:pt>
                <c:pt idx="156">
                  <c:v>39741</c:v>
                </c:pt>
                <c:pt idx="157">
                  <c:v>39742</c:v>
                </c:pt>
                <c:pt idx="158">
                  <c:v>39743</c:v>
                </c:pt>
                <c:pt idx="159">
                  <c:v>39744</c:v>
                </c:pt>
                <c:pt idx="160">
                  <c:v>39745</c:v>
                </c:pt>
                <c:pt idx="161">
                  <c:v>39748</c:v>
                </c:pt>
                <c:pt idx="162">
                  <c:v>39748</c:v>
                </c:pt>
                <c:pt idx="163">
                  <c:v>39748</c:v>
                </c:pt>
                <c:pt idx="164">
                  <c:v>39749</c:v>
                </c:pt>
                <c:pt idx="165">
                  <c:v>39751</c:v>
                </c:pt>
                <c:pt idx="166">
                  <c:v>39755</c:v>
                </c:pt>
                <c:pt idx="167">
                  <c:v>39755</c:v>
                </c:pt>
                <c:pt idx="168">
                  <c:v>39757</c:v>
                </c:pt>
                <c:pt idx="169">
                  <c:v>39759</c:v>
                </c:pt>
                <c:pt idx="170">
                  <c:v>39763</c:v>
                </c:pt>
                <c:pt idx="171">
                  <c:v>39766</c:v>
                </c:pt>
                <c:pt idx="172">
                  <c:v>39768</c:v>
                </c:pt>
                <c:pt idx="173">
                  <c:v>39770</c:v>
                </c:pt>
                <c:pt idx="174">
                  <c:v>39774</c:v>
                </c:pt>
                <c:pt idx="175">
                  <c:v>39776</c:v>
                </c:pt>
                <c:pt idx="176">
                  <c:v>39776</c:v>
                </c:pt>
                <c:pt idx="177">
                  <c:v>39777</c:v>
                </c:pt>
                <c:pt idx="178">
                  <c:v>39777</c:v>
                </c:pt>
                <c:pt idx="179">
                  <c:v>39783</c:v>
                </c:pt>
                <c:pt idx="180">
                  <c:v>39783</c:v>
                </c:pt>
                <c:pt idx="181">
                  <c:v>39787</c:v>
                </c:pt>
                <c:pt idx="182">
                  <c:v>39789</c:v>
                </c:pt>
                <c:pt idx="183">
                  <c:v>39790</c:v>
                </c:pt>
                <c:pt idx="184">
                  <c:v>39794</c:v>
                </c:pt>
                <c:pt idx="185">
                  <c:v>39796</c:v>
                </c:pt>
                <c:pt idx="186">
                  <c:v>39797</c:v>
                </c:pt>
                <c:pt idx="187">
                  <c:v>39798</c:v>
                </c:pt>
                <c:pt idx="188">
                  <c:v>39798</c:v>
                </c:pt>
                <c:pt idx="189">
                  <c:v>39805</c:v>
                </c:pt>
                <c:pt idx="190">
                  <c:v>39818</c:v>
                </c:pt>
                <c:pt idx="191">
                  <c:v>39821</c:v>
                </c:pt>
                <c:pt idx="192">
                  <c:v>39821</c:v>
                </c:pt>
                <c:pt idx="193">
                  <c:v>39821</c:v>
                </c:pt>
                <c:pt idx="194">
                  <c:v>39822</c:v>
                </c:pt>
                <c:pt idx="195">
                  <c:v>39825</c:v>
                </c:pt>
                <c:pt idx="196">
                  <c:v>39828</c:v>
                </c:pt>
                <c:pt idx="197">
                  <c:v>39832</c:v>
                </c:pt>
                <c:pt idx="198">
                  <c:v>39834</c:v>
                </c:pt>
                <c:pt idx="199">
                  <c:v>39834</c:v>
                </c:pt>
                <c:pt idx="200">
                  <c:v>39834</c:v>
                </c:pt>
                <c:pt idx="201">
                  <c:v>39837</c:v>
                </c:pt>
                <c:pt idx="202">
                  <c:v>39838</c:v>
                </c:pt>
                <c:pt idx="203">
                  <c:v>39838</c:v>
                </c:pt>
                <c:pt idx="204">
                  <c:v>39840</c:v>
                </c:pt>
                <c:pt idx="205">
                  <c:v>39842</c:v>
                </c:pt>
                <c:pt idx="206">
                  <c:v>39842</c:v>
                </c:pt>
                <c:pt idx="207">
                  <c:v>39843</c:v>
                </c:pt>
                <c:pt idx="208">
                  <c:v>39844</c:v>
                </c:pt>
                <c:pt idx="209">
                  <c:v>39846</c:v>
                </c:pt>
                <c:pt idx="210">
                  <c:v>39846</c:v>
                </c:pt>
                <c:pt idx="211">
                  <c:v>39847</c:v>
                </c:pt>
                <c:pt idx="212">
                  <c:v>39849</c:v>
                </c:pt>
                <c:pt idx="213">
                  <c:v>39853</c:v>
                </c:pt>
                <c:pt idx="214">
                  <c:v>39853</c:v>
                </c:pt>
                <c:pt idx="215">
                  <c:v>39854</c:v>
                </c:pt>
                <c:pt idx="216">
                  <c:v>39861</c:v>
                </c:pt>
                <c:pt idx="217">
                  <c:v>39862</c:v>
                </c:pt>
                <c:pt idx="218">
                  <c:v>39869</c:v>
                </c:pt>
                <c:pt idx="219">
                  <c:v>39869</c:v>
                </c:pt>
                <c:pt idx="220">
                  <c:v>39871</c:v>
                </c:pt>
                <c:pt idx="221">
                  <c:v>39871</c:v>
                </c:pt>
                <c:pt idx="222">
                  <c:v>39873</c:v>
                </c:pt>
                <c:pt idx="223">
                  <c:v>39873</c:v>
                </c:pt>
                <c:pt idx="224">
                  <c:v>39875</c:v>
                </c:pt>
                <c:pt idx="225">
                  <c:v>39877</c:v>
                </c:pt>
                <c:pt idx="226">
                  <c:v>39878</c:v>
                </c:pt>
                <c:pt idx="227">
                  <c:v>39883</c:v>
                </c:pt>
                <c:pt idx="228">
                  <c:v>39884</c:v>
                </c:pt>
                <c:pt idx="229">
                  <c:v>39884</c:v>
                </c:pt>
                <c:pt idx="230">
                  <c:v>39889</c:v>
                </c:pt>
                <c:pt idx="231">
                  <c:v>39889</c:v>
                </c:pt>
                <c:pt idx="232">
                  <c:v>39889</c:v>
                </c:pt>
                <c:pt idx="233">
                  <c:v>39889</c:v>
                </c:pt>
                <c:pt idx="234">
                  <c:v>39890</c:v>
                </c:pt>
                <c:pt idx="235">
                  <c:v>39891</c:v>
                </c:pt>
                <c:pt idx="236">
                  <c:v>39892</c:v>
                </c:pt>
                <c:pt idx="237">
                  <c:v>39893</c:v>
                </c:pt>
                <c:pt idx="238">
                  <c:v>39895</c:v>
                </c:pt>
                <c:pt idx="239">
                  <c:v>39897</c:v>
                </c:pt>
                <c:pt idx="240">
                  <c:v>39899</c:v>
                </c:pt>
                <c:pt idx="241">
                  <c:v>39899</c:v>
                </c:pt>
                <c:pt idx="242">
                  <c:v>39903</c:v>
                </c:pt>
                <c:pt idx="243">
                  <c:v>39905</c:v>
                </c:pt>
                <c:pt idx="244">
                  <c:v>39905</c:v>
                </c:pt>
                <c:pt idx="245">
                  <c:v>39910</c:v>
                </c:pt>
                <c:pt idx="246">
                  <c:v>39910</c:v>
                </c:pt>
                <c:pt idx="247">
                  <c:v>39917</c:v>
                </c:pt>
                <c:pt idx="248">
                  <c:v>39918</c:v>
                </c:pt>
                <c:pt idx="249">
                  <c:v>39918</c:v>
                </c:pt>
                <c:pt idx="250">
                  <c:v>39924</c:v>
                </c:pt>
                <c:pt idx="251">
                  <c:v>39927</c:v>
                </c:pt>
                <c:pt idx="252">
                  <c:v>39932</c:v>
                </c:pt>
                <c:pt idx="253">
                  <c:v>39932</c:v>
                </c:pt>
                <c:pt idx="254">
                  <c:v>39933</c:v>
                </c:pt>
                <c:pt idx="255">
                  <c:v>39933</c:v>
                </c:pt>
                <c:pt idx="256">
                  <c:v>39937</c:v>
                </c:pt>
                <c:pt idx="257">
                  <c:v>39938</c:v>
                </c:pt>
                <c:pt idx="258">
                  <c:v>39939</c:v>
                </c:pt>
                <c:pt idx="259">
                  <c:v>39945</c:v>
                </c:pt>
                <c:pt idx="260">
                  <c:v>39953</c:v>
                </c:pt>
                <c:pt idx="261">
                  <c:v>39953</c:v>
                </c:pt>
                <c:pt idx="262">
                  <c:v>39954</c:v>
                </c:pt>
                <c:pt idx="263">
                  <c:v>39954</c:v>
                </c:pt>
                <c:pt idx="264">
                  <c:v>39955</c:v>
                </c:pt>
                <c:pt idx="265">
                  <c:v>39962</c:v>
                </c:pt>
                <c:pt idx="266">
                  <c:v>39962</c:v>
                </c:pt>
                <c:pt idx="267">
                  <c:v>39964</c:v>
                </c:pt>
                <c:pt idx="268">
                  <c:v>39965</c:v>
                </c:pt>
                <c:pt idx="269">
                  <c:v>39965</c:v>
                </c:pt>
                <c:pt idx="270">
                  <c:v>39966</c:v>
                </c:pt>
                <c:pt idx="271">
                  <c:v>39969</c:v>
                </c:pt>
                <c:pt idx="272">
                  <c:v>39973</c:v>
                </c:pt>
                <c:pt idx="273">
                  <c:v>39974</c:v>
                </c:pt>
                <c:pt idx="274">
                  <c:v>39976</c:v>
                </c:pt>
                <c:pt idx="275">
                  <c:v>39976</c:v>
                </c:pt>
                <c:pt idx="276">
                  <c:v>39979</c:v>
                </c:pt>
                <c:pt idx="277">
                  <c:v>39979</c:v>
                </c:pt>
                <c:pt idx="278">
                  <c:v>39983</c:v>
                </c:pt>
                <c:pt idx="279">
                  <c:v>39983</c:v>
                </c:pt>
                <c:pt idx="280">
                  <c:v>39986</c:v>
                </c:pt>
                <c:pt idx="281">
                  <c:v>39987</c:v>
                </c:pt>
                <c:pt idx="282">
                  <c:v>39988</c:v>
                </c:pt>
                <c:pt idx="283">
                  <c:v>39988</c:v>
                </c:pt>
                <c:pt idx="284">
                  <c:v>39989</c:v>
                </c:pt>
                <c:pt idx="285">
                  <c:v>39989</c:v>
                </c:pt>
                <c:pt idx="286">
                  <c:v>39990</c:v>
                </c:pt>
                <c:pt idx="287">
                  <c:v>39993</c:v>
                </c:pt>
                <c:pt idx="288">
                  <c:v>39994</c:v>
                </c:pt>
                <c:pt idx="289">
                  <c:v>39996</c:v>
                </c:pt>
                <c:pt idx="290">
                  <c:v>40000</c:v>
                </c:pt>
                <c:pt idx="291">
                  <c:v>40001</c:v>
                </c:pt>
                <c:pt idx="292">
                  <c:v>40003</c:v>
                </c:pt>
                <c:pt idx="293">
                  <c:v>40009</c:v>
                </c:pt>
                <c:pt idx="294">
                  <c:v>40009</c:v>
                </c:pt>
                <c:pt idx="295">
                  <c:v>40009</c:v>
                </c:pt>
              </c:numCache>
            </c:numRef>
          </c:xVal>
          <c:yVal>
            <c:numRef>
              <c:f>'User Registry'!$H$3:$H$298</c:f>
              <c:numCache>
                <c:formatCode>General</c:formatCode>
                <c:ptCount val="29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numCache>
            </c:numRef>
          </c:yVal>
        </c:ser>
        <c:ser>
          <c:idx val="0"/>
          <c:order val="2"/>
          <c:tx>
            <c:v>agencies registered</c:v>
          </c:tx>
          <c:spPr>
            <a:ln w="12700">
              <a:solidFill>
                <a:srgbClr val="4F81BD">
                  <a:alpha val="20000"/>
                </a:srgbClr>
              </a:solidFill>
            </a:ln>
          </c:spPr>
          <c:xVal>
            <c:numRef>
              <c:f>'Agency Registry'!$K$3:$K$250</c:f>
              <c:numCache>
                <c:formatCode>[$-409]d\-mmm\-yy;@</c:formatCode>
                <c:ptCount val="248"/>
                <c:pt idx="0">
                  <c:v>38477</c:v>
                </c:pt>
                <c:pt idx="1">
                  <c:v>38614</c:v>
                </c:pt>
                <c:pt idx="2">
                  <c:v>38642</c:v>
                </c:pt>
                <c:pt idx="3">
                  <c:v>38658</c:v>
                </c:pt>
                <c:pt idx="4" formatCode="m/d/yyyy">
                  <c:v>38663</c:v>
                </c:pt>
                <c:pt idx="5">
                  <c:v>38665</c:v>
                </c:pt>
                <c:pt idx="6">
                  <c:v>38666</c:v>
                </c:pt>
                <c:pt idx="7">
                  <c:v>38666</c:v>
                </c:pt>
                <c:pt idx="8">
                  <c:v>38667</c:v>
                </c:pt>
                <c:pt idx="9" formatCode="m/d/yyyy">
                  <c:v>38670</c:v>
                </c:pt>
                <c:pt idx="10">
                  <c:v>38671</c:v>
                </c:pt>
                <c:pt idx="11" formatCode="m/d/yyyy">
                  <c:v>38671</c:v>
                </c:pt>
                <c:pt idx="12">
                  <c:v>38673</c:v>
                </c:pt>
                <c:pt idx="13">
                  <c:v>38688</c:v>
                </c:pt>
                <c:pt idx="14">
                  <c:v>38720</c:v>
                </c:pt>
                <c:pt idx="15">
                  <c:v>38771</c:v>
                </c:pt>
                <c:pt idx="16">
                  <c:v>38789</c:v>
                </c:pt>
                <c:pt idx="17">
                  <c:v>38806</c:v>
                </c:pt>
                <c:pt idx="18">
                  <c:v>38834</c:v>
                </c:pt>
                <c:pt idx="19">
                  <c:v>39125</c:v>
                </c:pt>
                <c:pt idx="20">
                  <c:v>39129</c:v>
                </c:pt>
                <c:pt idx="21">
                  <c:v>39245</c:v>
                </c:pt>
                <c:pt idx="22">
                  <c:v>39262</c:v>
                </c:pt>
                <c:pt idx="23">
                  <c:v>39265</c:v>
                </c:pt>
                <c:pt idx="24">
                  <c:v>39278</c:v>
                </c:pt>
                <c:pt idx="25">
                  <c:v>39282</c:v>
                </c:pt>
                <c:pt idx="26">
                  <c:v>39303</c:v>
                </c:pt>
                <c:pt idx="27">
                  <c:v>39308</c:v>
                </c:pt>
                <c:pt idx="28">
                  <c:v>39324</c:v>
                </c:pt>
                <c:pt idx="29">
                  <c:v>39330</c:v>
                </c:pt>
                <c:pt idx="30">
                  <c:v>39344</c:v>
                </c:pt>
                <c:pt idx="31">
                  <c:v>39345</c:v>
                </c:pt>
                <c:pt idx="32">
                  <c:v>39366</c:v>
                </c:pt>
                <c:pt idx="33">
                  <c:v>39492</c:v>
                </c:pt>
                <c:pt idx="34">
                  <c:v>39518</c:v>
                </c:pt>
                <c:pt idx="35">
                  <c:v>39525</c:v>
                </c:pt>
                <c:pt idx="36">
                  <c:v>39525</c:v>
                </c:pt>
                <c:pt idx="37">
                  <c:v>39527</c:v>
                </c:pt>
                <c:pt idx="38">
                  <c:v>39532</c:v>
                </c:pt>
                <c:pt idx="39">
                  <c:v>39540</c:v>
                </c:pt>
                <c:pt idx="40">
                  <c:v>39545</c:v>
                </c:pt>
                <c:pt idx="41">
                  <c:v>39560</c:v>
                </c:pt>
                <c:pt idx="42">
                  <c:v>39561</c:v>
                </c:pt>
                <c:pt idx="43">
                  <c:v>39580</c:v>
                </c:pt>
                <c:pt idx="44">
                  <c:v>39589</c:v>
                </c:pt>
                <c:pt idx="45">
                  <c:v>39590</c:v>
                </c:pt>
                <c:pt idx="46">
                  <c:v>39603</c:v>
                </c:pt>
                <c:pt idx="47">
                  <c:v>39603</c:v>
                </c:pt>
                <c:pt idx="48">
                  <c:v>39640</c:v>
                </c:pt>
                <c:pt idx="49">
                  <c:v>39646</c:v>
                </c:pt>
                <c:pt idx="50">
                  <c:v>39666</c:v>
                </c:pt>
                <c:pt idx="51">
                  <c:v>39674</c:v>
                </c:pt>
                <c:pt idx="52">
                  <c:v>39675</c:v>
                </c:pt>
                <c:pt idx="53" formatCode="m/d/yyyy">
                  <c:v>39693</c:v>
                </c:pt>
                <c:pt idx="54">
                  <c:v>39709</c:v>
                </c:pt>
                <c:pt idx="55">
                  <c:v>39715</c:v>
                </c:pt>
                <c:pt idx="56">
                  <c:v>39715</c:v>
                </c:pt>
                <c:pt idx="57">
                  <c:v>39715</c:v>
                </c:pt>
                <c:pt idx="58">
                  <c:v>39716</c:v>
                </c:pt>
                <c:pt idx="59">
                  <c:v>39717</c:v>
                </c:pt>
                <c:pt idx="60">
                  <c:v>39717</c:v>
                </c:pt>
                <c:pt idx="61">
                  <c:v>39721</c:v>
                </c:pt>
                <c:pt idx="62">
                  <c:v>39721</c:v>
                </c:pt>
                <c:pt idx="63">
                  <c:v>39721</c:v>
                </c:pt>
                <c:pt idx="64">
                  <c:v>39721</c:v>
                </c:pt>
                <c:pt idx="65">
                  <c:v>39721</c:v>
                </c:pt>
                <c:pt idx="66">
                  <c:v>39721</c:v>
                </c:pt>
                <c:pt idx="67">
                  <c:v>39722</c:v>
                </c:pt>
                <c:pt idx="68">
                  <c:v>39723</c:v>
                </c:pt>
                <c:pt idx="69">
                  <c:v>39723</c:v>
                </c:pt>
                <c:pt idx="70">
                  <c:v>39727</c:v>
                </c:pt>
                <c:pt idx="71">
                  <c:v>39728</c:v>
                </c:pt>
                <c:pt idx="72">
                  <c:v>39728</c:v>
                </c:pt>
                <c:pt idx="73">
                  <c:v>39730</c:v>
                </c:pt>
                <c:pt idx="74">
                  <c:v>39730</c:v>
                </c:pt>
                <c:pt idx="75">
                  <c:v>39730</c:v>
                </c:pt>
                <c:pt idx="76">
                  <c:v>39731</c:v>
                </c:pt>
                <c:pt idx="77">
                  <c:v>39733</c:v>
                </c:pt>
                <c:pt idx="78">
                  <c:v>39736</c:v>
                </c:pt>
                <c:pt idx="79">
                  <c:v>39736</c:v>
                </c:pt>
                <c:pt idx="80">
                  <c:v>39738</c:v>
                </c:pt>
                <c:pt idx="81">
                  <c:v>39740</c:v>
                </c:pt>
                <c:pt idx="82">
                  <c:v>39741</c:v>
                </c:pt>
                <c:pt idx="83">
                  <c:v>39741</c:v>
                </c:pt>
                <c:pt idx="84">
                  <c:v>39741</c:v>
                </c:pt>
                <c:pt idx="85">
                  <c:v>39742</c:v>
                </c:pt>
                <c:pt idx="86">
                  <c:v>39742</c:v>
                </c:pt>
                <c:pt idx="87">
                  <c:v>39742</c:v>
                </c:pt>
                <c:pt idx="88">
                  <c:v>39743</c:v>
                </c:pt>
                <c:pt idx="89">
                  <c:v>39744</c:v>
                </c:pt>
                <c:pt idx="90">
                  <c:v>39744</c:v>
                </c:pt>
                <c:pt idx="91">
                  <c:v>39745</c:v>
                </c:pt>
                <c:pt idx="92">
                  <c:v>39749</c:v>
                </c:pt>
                <c:pt idx="93">
                  <c:v>39749</c:v>
                </c:pt>
                <c:pt idx="94">
                  <c:v>39751</c:v>
                </c:pt>
                <c:pt idx="95">
                  <c:v>39751</c:v>
                </c:pt>
                <c:pt idx="96">
                  <c:v>39755</c:v>
                </c:pt>
                <c:pt idx="97">
                  <c:v>39755</c:v>
                </c:pt>
                <c:pt idx="98">
                  <c:v>39756</c:v>
                </c:pt>
                <c:pt idx="99">
                  <c:v>39756</c:v>
                </c:pt>
                <c:pt idx="100">
                  <c:v>39757</c:v>
                </c:pt>
                <c:pt idx="101">
                  <c:v>39766</c:v>
                </c:pt>
                <c:pt idx="102">
                  <c:v>39768</c:v>
                </c:pt>
                <c:pt idx="103">
                  <c:v>39769</c:v>
                </c:pt>
                <c:pt idx="104">
                  <c:v>39776</c:v>
                </c:pt>
                <c:pt idx="105">
                  <c:v>39776</c:v>
                </c:pt>
                <c:pt idx="106">
                  <c:v>39776</c:v>
                </c:pt>
                <c:pt idx="107">
                  <c:v>39777</c:v>
                </c:pt>
                <c:pt idx="108">
                  <c:v>39785</c:v>
                </c:pt>
                <c:pt idx="109">
                  <c:v>39790</c:v>
                </c:pt>
                <c:pt idx="110">
                  <c:v>39791</c:v>
                </c:pt>
                <c:pt idx="111">
                  <c:v>39796</c:v>
                </c:pt>
                <c:pt idx="112">
                  <c:v>39796</c:v>
                </c:pt>
                <c:pt idx="113">
                  <c:v>39797</c:v>
                </c:pt>
                <c:pt idx="114">
                  <c:v>39798</c:v>
                </c:pt>
                <c:pt idx="115">
                  <c:v>39798</c:v>
                </c:pt>
                <c:pt idx="116" formatCode="m/d/yyyy">
                  <c:v>39798</c:v>
                </c:pt>
                <c:pt idx="117">
                  <c:v>39805</c:v>
                </c:pt>
                <c:pt idx="118">
                  <c:v>39817</c:v>
                </c:pt>
                <c:pt idx="119">
                  <c:v>39821</c:v>
                </c:pt>
                <c:pt idx="120">
                  <c:v>39821</c:v>
                </c:pt>
                <c:pt idx="121">
                  <c:v>39822</c:v>
                </c:pt>
                <c:pt idx="122">
                  <c:v>39823</c:v>
                </c:pt>
                <c:pt idx="123">
                  <c:v>39828</c:v>
                </c:pt>
                <c:pt idx="124">
                  <c:v>39832</c:v>
                </c:pt>
                <c:pt idx="125">
                  <c:v>39834</c:v>
                </c:pt>
                <c:pt idx="126">
                  <c:v>39834</c:v>
                </c:pt>
                <c:pt idx="127">
                  <c:v>39834</c:v>
                </c:pt>
                <c:pt idx="128">
                  <c:v>39837</c:v>
                </c:pt>
                <c:pt idx="129">
                  <c:v>39838</c:v>
                </c:pt>
                <c:pt idx="130">
                  <c:v>39840</c:v>
                </c:pt>
                <c:pt idx="131">
                  <c:v>39840</c:v>
                </c:pt>
                <c:pt idx="132">
                  <c:v>39842</c:v>
                </c:pt>
                <c:pt idx="133">
                  <c:v>39843</c:v>
                </c:pt>
                <c:pt idx="134">
                  <c:v>39843</c:v>
                </c:pt>
                <c:pt idx="135">
                  <c:v>39843</c:v>
                </c:pt>
                <c:pt idx="136" formatCode="m/d/yyyy">
                  <c:v>39844</c:v>
                </c:pt>
                <c:pt idx="137">
                  <c:v>39846</c:v>
                </c:pt>
                <c:pt idx="138">
                  <c:v>39849</c:v>
                </c:pt>
                <c:pt idx="139">
                  <c:v>39852</c:v>
                </c:pt>
                <c:pt idx="140">
                  <c:v>39853</c:v>
                </c:pt>
                <c:pt idx="141">
                  <c:v>39863</c:v>
                </c:pt>
                <c:pt idx="142">
                  <c:v>39868</c:v>
                </c:pt>
                <c:pt idx="143">
                  <c:v>39869</c:v>
                </c:pt>
                <c:pt idx="144">
                  <c:v>39873</c:v>
                </c:pt>
                <c:pt idx="145">
                  <c:v>39873</c:v>
                </c:pt>
                <c:pt idx="146">
                  <c:v>39874</c:v>
                </c:pt>
                <c:pt idx="147">
                  <c:v>39877</c:v>
                </c:pt>
                <c:pt idx="148">
                  <c:v>39877</c:v>
                </c:pt>
                <c:pt idx="149">
                  <c:v>39877</c:v>
                </c:pt>
                <c:pt idx="150">
                  <c:v>39884</c:v>
                </c:pt>
                <c:pt idx="151">
                  <c:v>39884</c:v>
                </c:pt>
                <c:pt idx="152">
                  <c:v>39885</c:v>
                </c:pt>
                <c:pt idx="153">
                  <c:v>39888</c:v>
                </c:pt>
                <c:pt idx="154">
                  <c:v>39889</c:v>
                </c:pt>
                <c:pt idx="155">
                  <c:v>39890</c:v>
                </c:pt>
                <c:pt idx="156">
                  <c:v>39890</c:v>
                </c:pt>
                <c:pt idx="157">
                  <c:v>39892</c:v>
                </c:pt>
                <c:pt idx="158">
                  <c:v>39893</c:v>
                </c:pt>
                <c:pt idx="159">
                  <c:v>39895</c:v>
                </c:pt>
                <c:pt idx="160">
                  <c:v>39896</c:v>
                </c:pt>
                <c:pt idx="161">
                  <c:v>39898</c:v>
                </c:pt>
                <c:pt idx="162">
                  <c:v>39899</c:v>
                </c:pt>
                <c:pt idx="163">
                  <c:v>39899</c:v>
                </c:pt>
                <c:pt idx="164">
                  <c:v>39899</c:v>
                </c:pt>
                <c:pt idx="165">
                  <c:v>39899</c:v>
                </c:pt>
                <c:pt idx="166">
                  <c:v>39905</c:v>
                </c:pt>
                <c:pt idx="167">
                  <c:v>39905</c:v>
                </c:pt>
                <c:pt idx="168">
                  <c:v>39906</c:v>
                </c:pt>
                <c:pt idx="169">
                  <c:v>39927</c:v>
                </c:pt>
                <c:pt idx="170">
                  <c:v>39933</c:v>
                </c:pt>
                <c:pt idx="171" formatCode="m/d/yyyy">
                  <c:v>39933</c:v>
                </c:pt>
                <c:pt idx="172">
                  <c:v>39938</c:v>
                </c:pt>
                <c:pt idx="173">
                  <c:v>39939</c:v>
                </c:pt>
                <c:pt idx="174">
                  <c:v>39939</c:v>
                </c:pt>
                <c:pt idx="175">
                  <c:v>39940</c:v>
                </c:pt>
                <c:pt idx="176">
                  <c:v>39941</c:v>
                </c:pt>
                <c:pt idx="177">
                  <c:v>39941</c:v>
                </c:pt>
                <c:pt idx="178">
                  <c:v>39953</c:v>
                </c:pt>
                <c:pt idx="179">
                  <c:v>39953</c:v>
                </c:pt>
                <c:pt idx="180">
                  <c:v>39954</c:v>
                </c:pt>
                <c:pt idx="181">
                  <c:v>39955</c:v>
                </c:pt>
                <c:pt idx="182">
                  <c:v>39964</c:v>
                </c:pt>
                <c:pt idx="183" formatCode="General">
                  <c:v>39965</c:v>
                </c:pt>
                <c:pt idx="184" formatCode="General">
                  <c:v>39966</c:v>
                </c:pt>
                <c:pt idx="185" formatCode="General">
                  <c:v>39966</c:v>
                </c:pt>
                <c:pt idx="186" formatCode="General">
                  <c:v>39969</c:v>
                </c:pt>
                <c:pt idx="187" formatCode="General">
                  <c:v>39973</c:v>
                </c:pt>
                <c:pt idx="188" formatCode="General">
                  <c:v>39974</c:v>
                </c:pt>
                <c:pt idx="189" formatCode="General">
                  <c:v>39974</c:v>
                </c:pt>
                <c:pt idx="190" formatCode="General">
                  <c:v>39976</c:v>
                </c:pt>
                <c:pt idx="191" formatCode="General">
                  <c:v>39976</c:v>
                </c:pt>
                <c:pt idx="192" formatCode="General">
                  <c:v>39983</c:v>
                </c:pt>
                <c:pt idx="193" formatCode="General">
                  <c:v>39983</c:v>
                </c:pt>
                <c:pt idx="194" formatCode="General">
                  <c:v>39986</c:v>
                </c:pt>
                <c:pt idx="195" formatCode="General">
                  <c:v>39990</c:v>
                </c:pt>
                <c:pt idx="196" formatCode="General">
                  <c:v>39994</c:v>
                </c:pt>
                <c:pt idx="197" formatCode="General">
                  <c:v>39996</c:v>
                </c:pt>
                <c:pt idx="198" formatCode="General">
                  <c:v>40000</c:v>
                </c:pt>
                <c:pt idx="199" formatCode="General">
                  <c:v>40000</c:v>
                </c:pt>
                <c:pt idx="200" formatCode="General">
                  <c:v>40000</c:v>
                </c:pt>
                <c:pt idx="201" formatCode="General">
                  <c:v>40001</c:v>
                </c:pt>
                <c:pt idx="202" formatCode="General">
                  <c:v>40003</c:v>
                </c:pt>
                <c:pt idx="203" formatCode="General">
                  <c:v>40009</c:v>
                </c:pt>
                <c:pt idx="204" formatCode="General">
                  <c:v>40009</c:v>
                </c:pt>
                <c:pt idx="205" formatCode="General">
                  <c:v>40009</c:v>
                </c:pt>
              </c:numCache>
            </c:numRef>
          </c:xVal>
          <c:yVal>
            <c:numRef>
              <c:f>'Agency Registry'!$P$3:$P$250</c:f>
              <c:numCache>
                <c:formatCode>General</c:formatCode>
                <c:ptCount val="24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numCache>
            </c:numRef>
          </c:yVal>
        </c:ser>
        <c:axId val="62014208"/>
        <c:axId val="62015744"/>
      </c:scatterChart>
      <c:valAx>
        <c:axId val="62014208"/>
        <c:scaling>
          <c:orientation val="minMax"/>
          <c:min val="39400"/>
        </c:scaling>
        <c:axPos val="b"/>
        <c:numFmt formatCode="m/d/yy;@" sourceLinked="1"/>
        <c:majorTickMark val="cross"/>
        <c:minorTickMark val="in"/>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62015744"/>
        <c:crosses val="autoZero"/>
        <c:crossBetween val="midCat"/>
        <c:majorUnit val="182"/>
      </c:valAx>
      <c:valAx>
        <c:axId val="62015744"/>
        <c:scaling>
          <c:orientation val="minMax"/>
        </c:scaling>
        <c:axPos val="l"/>
        <c:majorGridlines/>
        <c:numFmt formatCode="General" sourceLinked="1"/>
        <c:tickLblPos val="nextTo"/>
        <c:crossAx val="62014208"/>
        <c:crosses val="autoZero"/>
        <c:crossBetween val="midCat"/>
      </c:valAx>
    </c:plotArea>
    <c:legend>
      <c:legendPos val="r"/>
      <c:layout>
        <c:manualLayout>
          <c:xMode val="edge"/>
          <c:yMode val="edge"/>
          <c:x val="0.11845771361913095"/>
          <c:y val="8.4883386287240445E-2"/>
          <c:w val="0.22654651501895587"/>
          <c:h val="0.1183824116911734"/>
        </c:manualLayout>
      </c:layout>
      <c:spPr>
        <a:solidFill>
          <a:schemeClr val="bg1">
            <a:lumMod val="95000"/>
          </a:schemeClr>
        </a:solidFill>
        <a:ln w="12700">
          <a:solidFill>
            <a:schemeClr val="bg1">
              <a:lumMod val="50000"/>
            </a:schemeClr>
          </a:solidFill>
        </a:ln>
      </c:spPr>
    </c:legend>
    <c:plotVisOnly val="1"/>
    <c:dispBlanksAs val="gap"/>
  </c:chart>
  <c:spPr>
    <a:solidFill>
      <a:schemeClr val="bg1"/>
    </a:solidFill>
    <a:ln w="12700">
      <a:solidFill>
        <a:schemeClr val="accent1"/>
      </a:solidFill>
    </a:ln>
  </c:spPr>
  <c:externalData r:id="rId1"/>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drawing1.xml><?xml version="1.0" encoding="utf-8"?>
<c:userShapes xmlns:c="http://schemas.openxmlformats.org/drawingml/2006/chart">
  <cdr:relSizeAnchor xmlns:cdr="http://schemas.openxmlformats.org/drawingml/2006/chartDrawing">
    <cdr:from>
      <cdr:x>0.82428</cdr:x>
      <cdr:y>0.86232</cdr:y>
    </cdr:from>
    <cdr:to>
      <cdr:x>0.95178</cdr:x>
      <cdr:y>0.91039</cdr:y>
    </cdr:to>
    <cdr:sp macro="" textlink="">
      <cdr:nvSpPr>
        <cdr:cNvPr id="2" name="TextBox 1"/>
        <cdr:cNvSpPr txBox="1"/>
      </cdr:nvSpPr>
      <cdr:spPr>
        <a:xfrm xmlns:a="http://schemas.openxmlformats.org/drawingml/2006/main">
          <a:off x="7042547" y="5018484"/>
          <a:ext cx="1089422" cy="279797"/>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US" sz="11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0C7932A-7697-4621-8AFD-D05ACFA1745B}" type="datetimeFigureOut">
              <a:rPr lang="en-US" smtClean="0"/>
              <a:pPr/>
              <a:t>4/9/2010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C4282F8-D756-4B0E-96CD-FC556D2A9874}"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61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645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6B750040-0BBC-4DF2-9753-C906C0F1896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pPr eaLnBrk="1" hangingPunct="1"/>
            <a:endParaRPr lang="en-US" dirty="0" smtClean="0"/>
          </a:p>
        </p:txBody>
      </p:sp>
      <p:sp>
        <p:nvSpPr>
          <p:cNvPr id="38916" name="Slide Number Placeholder 3"/>
          <p:cNvSpPr>
            <a:spLocks noGrp="1"/>
          </p:cNvSpPr>
          <p:nvPr>
            <p:ph type="sldNum" sz="quarter" idx="5"/>
          </p:nvPr>
        </p:nvSpPr>
        <p:spPr/>
        <p:txBody>
          <a:bodyPr/>
          <a:lstStyle/>
          <a:p>
            <a:pPr>
              <a:defRPr/>
            </a:pPr>
            <a:fld id="{95C3A015-20DB-4BE1-9E68-AFFAECB7CBF8}" type="slidenum">
              <a:rPr lang="en-US" smtClean="0"/>
              <a:pPr>
                <a:defRPr/>
              </a:pPr>
              <a:t>116</a:t>
            </a:fld>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BF20F90-7561-46E7-9C53-E0BDF2AC907E}" type="slidenum">
              <a:rPr lang="en-US" smtClean="0"/>
              <a:pPr>
                <a:defRPr/>
              </a:pPr>
              <a:t>119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122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509E34B-A8D1-48B4-AEEA-8744215E5A8D}" type="slidenum">
              <a:rPr lang="en-US" smtClean="0"/>
              <a:pPr>
                <a:defRPr/>
              </a:pPr>
              <a:t>172</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509E34B-A8D1-48B4-AEEA-8744215E5A8D}" type="slidenum">
              <a:rPr lang="en-US" smtClean="0"/>
              <a:pPr>
                <a:defRPr/>
              </a:pPr>
              <a:t>173</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509E34B-A8D1-48B4-AEEA-8744215E5A8D}" type="slidenum">
              <a:rPr lang="en-US" smtClean="0"/>
              <a:pPr>
                <a:defRPr/>
              </a:pPr>
              <a:t>174</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509E34B-A8D1-48B4-AEEA-8744215E5A8D}" type="slidenum">
              <a:rPr lang="en-US" smtClean="0"/>
              <a:pPr>
                <a:defRPr/>
              </a:pPr>
              <a:t>175</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509E34B-A8D1-48B4-AEEA-8744215E5A8D}" type="slidenum">
              <a:rPr lang="en-US" smtClean="0"/>
              <a:pPr>
                <a:defRPr/>
              </a:pPr>
              <a:t>176</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A281D2-0CD1-4F33-8015-A85937DF637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4F9B11-56F4-4512-A6FE-4C273BF1361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E96E49-99D3-4C56-B3B8-029843DD717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172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76400"/>
            <a:ext cx="38100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2EEF96-CA37-4708-9D23-705F723E05FE}"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172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676400"/>
            <a:ext cx="7772400" cy="44196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F30559-877B-406E-A4DC-9727BE6A1296}"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4A9EE7-84C0-42AD-9450-F5721AD09BCC}"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B7A948-3743-44BB-B4D4-1D96BB73940D}"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2286A4-7201-45BB-9EDA-E870D8BFB572}"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F4DCD8-1E63-49A5-981B-C97A834E45F8}"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30F1803-E781-4CFB-B0F3-AA9382ADA219}"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8B85C3-AF4B-44CC-805D-A06075FECA0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FE5743-6BC9-49D0-8B50-6DE8A042FDEE}"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B5EA052-8F47-4A34-9004-D04B3902A7F5}"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116237-BDC0-4231-8E1C-D1D6ECB6BC87}"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73AA4F-122F-4680-9777-4BF9CEE41623}"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633DFF-C230-43BC-AFA7-32610B6DE47E}"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4AF74A-B027-47F9-BC32-41F70159434A}"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172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676400"/>
            <a:ext cx="7772400" cy="44196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E91647-CB8F-4960-B8D5-69F31C7C83F7}"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D24684D-60E5-488D-9D5C-92AE9700BC50}" type="datetimeFigureOut">
              <a:rPr lang="en-US"/>
              <a:pPr>
                <a:defRPr/>
              </a:pPr>
              <a:t>4/9/2010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7DA517-2C82-445E-B311-3D5BB660DD96}"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058C24D-261A-4A55-98D8-0F2174E997CB}" type="datetimeFigureOut">
              <a:rPr lang="en-US"/>
              <a:pPr>
                <a:defRPr/>
              </a:pPr>
              <a:t>4/9/2010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3529DF9-F8E1-4220-8C8F-E52644C5560B}"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53D6D7E-2305-475C-9F99-264D890EBEF9}" type="datetimeFigureOut">
              <a:rPr lang="en-US"/>
              <a:pPr>
                <a:defRPr/>
              </a:pPr>
              <a:t>4/9/2010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ADE0FD7-9D69-40FF-A39A-14A1B2877D33}"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71E3025-D3E3-4658-B716-9BCD294A7532}" type="datetimeFigureOut">
              <a:rPr lang="en-US"/>
              <a:pPr>
                <a:defRPr/>
              </a:pPr>
              <a:t>4/9/2010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07A65C-DB02-40FD-B398-2EDF7BACDC7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1FDB03-856B-4DDE-87E3-FFAC960973F0}"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36C1835-D373-4DE7-A878-06CF1DB6377A}" type="datetimeFigureOut">
              <a:rPr lang="en-US"/>
              <a:pPr>
                <a:defRPr/>
              </a:pPr>
              <a:t>4/9/2010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09AE211-844B-4151-8B2D-057E7F6F7AF3}"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2E0439E-54DB-420C-A961-F6CB2FDF242B}" type="datetimeFigureOut">
              <a:rPr lang="en-US"/>
              <a:pPr>
                <a:defRPr/>
              </a:pPr>
              <a:t>4/9/2010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434C86E-AAC7-4EB9-9B17-B55C6A233846}"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0F3B711-5E04-42D1-BF31-129C3DE9A722}" type="datetimeFigureOut">
              <a:rPr lang="en-US"/>
              <a:pPr>
                <a:defRPr/>
              </a:pPr>
              <a:t>4/9/2010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A0A20C1-84A2-43C6-AE3D-B33835BB02C3}"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00ECED4-4C43-421E-B416-E82D35A3E8F6}" type="datetimeFigureOut">
              <a:rPr lang="en-US"/>
              <a:pPr>
                <a:defRPr/>
              </a:pPr>
              <a:t>4/9/2010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82E2499-3BD0-4479-A007-81116472F936}"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D49A519-AF97-4787-BFF3-86C3324A892A}" type="datetimeFigureOut">
              <a:rPr lang="en-US"/>
              <a:pPr>
                <a:defRPr/>
              </a:pPr>
              <a:t>4/9/2010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1DE69C7-1B18-4440-B37C-980B15AE2CE7}"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8639046-B466-4CE8-9247-1AB0D17AB3B3}" type="datetimeFigureOut">
              <a:rPr lang="en-US"/>
              <a:pPr>
                <a:defRPr/>
              </a:pPr>
              <a:t>4/9/2010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B8A11A0-B52E-4CBD-850D-2F2880A5707E}"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7A563AE-AC8D-45AB-950C-8C34F1589A9F}" type="datetimeFigureOut">
              <a:rPr lang="en-US"/>
              <a:pPr>
                <a:defRPr/>
              </a:pPr>
              <a:t>4/9/2010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CD9F25-7EF7-40F6-8A32-4C4E5BF7EE09}"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458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98A1CF-EA36-4F31-9FA5-DE211FB57C7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1A19FB9-04B0-4553-B116-B12006D0077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B5F96F-3D90-4F55-990C-6F44D9B904A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CAFE630-1FBB-4548-B267-0BF08B5E136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E5C8DA-5F5E-4A9C-86B9-DE35D687E31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532D7F-CD55-4C31-8103-F5009460F94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447800" y="228600"/>
            <a:ext cx="6172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676400"/>
            <a:ext cx="77724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99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charset="0"/>
              </a:defRPr>
            </a:lvl1pPr>
          </a:lstStyle>
          <a:p>
            <a:pPr>
              <a:defRPr/>
            </a:pPr>
            <a:endParaRPr lang="en-US"/>
          </a:p>
        </p:txBody>
      </p:sp>
      <p:sp>
        <p:nvSpPr>
          <p:cNvPr id="2099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charset="0"/>
              </a:defRPr>
            </a:lvl1pPr>
          </a:lstStyle>
          <a:p>
            <a:pPr>
              <a:defRPr/>
            </a:pPr>
            <a:endParaRPr lang="en-US"/>
          </a:p>
        </p:txBody>
      </p:sp>
      <p:sp>
        <p:nvSpPr>
          <p:cNvPr id="209926" name="Rectangle 6"/>
          <p:cNvSpPr>
            <a:spLocks noGrp="1" noChangeArrowheads="1"/>
          </p:cNvSpPr>
          <p:nvPr>
            <p:ph type="sldNum" sz="quarter" idx="4"/>
          </p:nvPr>
        </p:nvSpPr>
        <p:spPr bwMode="auto">
          <a:xfrm>
            <a:off x="7086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defRPr>
            </a:lvl1pPr>
          </a:lstStyle>
          <a:p>
            <a:pPr>
              <a:defRPr/>
            </a:pPr>
            <a:fld id="{49ACF73F-1765-4802-AE57-7CEC7FE69770}" type="slidenum">
              <a:rPr lang="en-US"/>
              <a:pPr>
                <a:defRPr/>
              </a:pPr>
              <a:t>‹#›</a:t>
            </a:fld>
            <a:endParaRPr lang="en-US"/>
          </a:p>
        </p:txBody>
      </p:sp>
      <p:sp>
        <p:nvSpPr>
          <p:cNvPr id="209927" name="Line 7"/>
          <p:cNvSpPr>
            <a:spLocks noChangeShapeType="1"/>
          </p:cNvSpPr>
          <p:nvPr userDrawn="1"/>
        </p:nvSpPr>
        <p:spPr bwMode="auto">
          <a:xfrm>
            <a:off x="228600" y="1524000"/>
            <a:ext cx="8686800" cy="0"/>
          </a:xfrm>
          <a:prstGeom prst="line">
            <a:avLst/>
          </a:prstGeom>
          <a:noFill/>
          <a:ln w="57150">
            <a:solidFill>
              <a:srgbClr val="FF3300"/>
            </a:solidFill>
            <a:round/>
            <a:headEnd/>
            <a:tailEnd/>
          </a:ln>
          <a:effectLst/>
        </p:spPr>
        <p:txBody>
          <a:bodyPr/>
          <a:lstStyle/>
          <a:p>
            <a:pPr>
              <a:defRPr/>
            </a:pPr>
            <a:endParaRPr lang="en-US">
              <a:latin typeface="Arial" charset="0"/>
            </a:endParaRPr>
          </a:p>
        </p:txBody>
      </p:sp>
      <p:pic>
        <p:nvPicPr>
          <p:cNvPr id="4104" name="Picture 8"/>
          <p:cNvPicPr>
            <a:picLocks noChangeAspect="1" noChangeArrowheads="1"/>
          </p:cNvPicPr>
          <p:nvPr userDrawn="1"/>
        </p:nvPicPr>
        <p:blipFill>
          <a:blip r:embed="rId15" cstate="print"/>
          <a:srcRect/>
          <a:stretch>
            <a:fillRect/>
          </a:stretch>
        </p:blipFill>
        <p:spPr bwMode="auto">
          <a:xfrm>
            <a:off x="228600" y="228600"/>
            <a:ext cx="1176338" cy="1177925"/>
          </a:xfrm>
          <a:prstGeom prst="rect">
            <a:avLst/>
          </a:prstGeom>
          <a:noFill/>
          <a:ln w="12700">
            <a:noFill/>
            <a:miter lim="800000"/>
            <a:headEnd/>
            <a:tailEnd/>
          </a:ln>
        </p:spPr>
      </p:pic>
      <p:pic>
        <p:nvPicPr>
          <p:cNvPr id="4105" name="Picture 9" descr="doc_logo"/>
          <p:cNvPicPr>
            <a:picLocks noChangeAspect="1" noChangeArrowheads="1"/>
          </p:cNvPicPr>
          <p:nvPr userDrawn="1"/>
        </p:nvPicPr>
        <p:blipFill>
          <a:blip r:embed="rId16" cstate="print"/>
          <a:srcRect/>
          <a:stretch>
            <a:fillRect/>
          </a:stretch>
        </p:blipFill>
        <p:spPr bwMode="auto">
          <a:xfrm>
            <a:off x="7696200" y="228600"/>
            <a:ext cx="1219200" cy="12128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Lst>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1447800" y="228600"/>
            <a:ext cx="6172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685800" y="1676400"/>
            <a:ext cx="77724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26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charset="0"/>
              </a:defRPr>
            </a:lvl1pPr>
          </a:lstStyle>
          <a:p>
            <a:pPr>
              <a:defRPr/>
            </a:pPr>
            <a:endParaRPr lang="en-US"/>
          </a:p>
        </p:txBody>
      </p:sp>
      <p:sp>
        <p:nvSpPr>
          <p:cNvPr id="2826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charset="0"/>
              </a:defRPr>
            </a:lvl1pPr>
          </a:lstStyle>
          <a:p>
            <a:pPr>
              <a:defRPr/>
            </a:pPr>
            <a:endParaRPr lang="en-US"/>
          </a:p>
        </p:txBody>
      </p:sp>
      <p:sp>
        <p:nvSpPr>
          <p:cNvPr id="282630" name="Rectangle 6"/>
          <p:cNvSpPr>
            <a:spLocks noGrp="1" noChangeArrowheads="1"/>
          </p:cNvSpPr>
          <p:nvPr>
            <p:ph type="sldNum" sz="quarter" idx="4"/>
          </p:nvPr>
        </p:nvSpPr>
        <p:spPr bwMode="auto">
          <a:xfrm>
            <a:off x="7086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defRPr>
            </a:lvl1pPr>
          </a:lstStyle>
          <a:p>
            <a:pPr>
              <a:defRPr/>
            </a:pPr>
            <a:fld id="{280EDD03-3D83-4051-B77C-75ADF6D0983B}" type="slidenum">
              <a:rPr lang="en-US"/>
              <a:pPr>
                <a:defRPr/>
              </a:pPr>
              <a:t>‹#›</a:t>
            </a:fld>
            <a:endParaRPr lang="en-US"/>
          </a:p>
        </p:txBody>
      </p:sp>
      <p:sp>
        <p:nvSpPr>
          <p:cNvPr id="282631" name="Line 7"/>
          <p:cNvSpPr>
            <a:spLocks noChangeShapeType="1"/>
          </p:cNvSpPr>
          <p:nvPr userDrawn="1"/>
        </p:nvSpPr>
        <p:spPr bwMode="auto">
          <a:xfrm>
            <a:off x="228600" y="1524000"/>
            <a:ext cx="8686800" cy="0"/>
          </a:xfrm>
          <a:prstGeom prst="line">
            <a:avLst/>
          </a:prstGeom>
          <a:noFill/>
          <a:ln w="57150">
            <a:solidFill>
              <a:srgbClr val="FF3300"/>
            </a:solidFill>
            <a:round/>
            <a:headEnd/>
            <a:tailEnd/>
          </a:ln>
          <a:effectLst/>
        </p:spPr>
        <p:txBody>
          <a:bodyPr/>
          <a:lstStyle/>
          <a:p>
            <a:pPr>
              <a:defRPr/>
            </a:pPr>
            <a:endParaRPr lang="en-US">
              <a:latin typeface="Arial" charset="0"/>
            </a:endParaRPr>
          </a:p>
        </p:txBody>
      </p:sp>
      <p:pic>
        <p:nvPicPr>
          <p:cNvPr id="5128" name="Picture 8"/>
          <p:cNvPicPr>
            <a:picLocks noChangeAspect="1" noChangeArrowheads="1"/>
          </p:cNvPicPr>
          <p:nvPr userDrawn="1"/>
        </p:nvPicPr>
        <p:blipFill>
          <a:blip r:embed="rId14" cstate="print"/>
          <a:srcRect/>
          <a:stretch>
            <a:fillRect/>
          </a:stretch>
        </p:blipFill>
        <p:spPr bwMode="auto">
          <a:xfrm>
            <a:off x="228600" y="228600"/>
            <a:ext cx="1176338" cy="1177925"/>
          </a:xfrm>
          <a:prstGeom prst="rect">
            <a:avLst/>
          </a:prstGeom>
          <a:noFill/>
          <a:ln w="12700">
            <a:noFill/>
            <a:miter lim="800000"/>
            <a:headEnd/>
            <a:tailEnd/>
          </a:ln>
        </p:spPr>
      </p:pic>
      <p:pic>
        <p:nvPicPr>
          <p:cNvPr id="5129" name="Picture 9" descr="doc_logo"/>
          <p:cNvPicPr>
            <a:picLocks noChangeAspect="1" noChangeArrowheads="1"/>
          </p:cNvPicPr>
          <p:nvPr userDrawn="1"/>
        </p:nvPicPr>
        <p:blipFill>
          <a:blip r:embed="rId15" cstate="print"/>
          <a:srcRect/>
          <a:stretch>
            <a:fillRect/>
          </a:stretch>
        </p:blipFill>
        <p:spPr bwMode="auto">
          <a:xfrm>
            <a:off x="7696200" y="228600"/>
            <a:ext cx="1219200" cy="12128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 id="2147484003" r:id="rId12"/>
  </p:sldLayoutIdLst>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146" name="Picture 6" descr="Continuation Slide.JPG"/>
          <p:cNvPicPr>
            <a:picLocks noChangeAspect="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sp>
        <p:nvSpPr>
          <p:cNvPr id="614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5C9B96FA-948E-45C9-A354-D2C2FDEEDCED}" type="datetimeFigureOut">
              <a:rPr lang="en-US"/>
              <a:pPr>
                <a:defRPr/>
              </a:pPr>
              <a:t>4/9/2010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FDB39F3B-4E68-46BF-96FD-9721229251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7.xml"/></Relationships>
</file>

<file path=ppt/slides/_rels/slide1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2.xml"/></Relationships>
</file>

<file path=ppt/slides/_rels/slide1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2.xml"/></Relationships>
</file>

<file path=ppt/slides/_rels/slide1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2.xml"/></Relationships>
</file>

<file path=ppt/slides/_rels/slide1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1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2.xml"/></Relationships>
</file>

<file path=ppt/slides/_rels/slide1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2.xml"/></Relationships>
</file>

<file path=ppt/slides/_rels/slide1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2.xml"/></Relationships>
</file>

<file path=ppt/slides/_rels/slide1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38.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png"/><Relationship Id="rId1" Type="http://schemas.openxmlformats.org/officeDocument/2006/relationships/slideLayout" Target="../slideLayouts/slideLayout32.xml"/></Relationships>
</file>

<file path=ppt/slides/_rels/slide139.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7.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2.xml"/></Relationships>
</file>

<file path=ppt/slides/_rels/slide1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2.xml"/></Relationships>
</file>

<file path=ppt/slides/_rels/slide1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2.xml"/></Relationships>
</file>

<file path=ppt/slides/_rels/slide1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2.xml"/></Relationships>
</file>

<file path=ppt/slides/_rels/slide1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Layout" Target="../slideLayouts/slideLayout27.xml"/><Relationship Id="rId1" Type="http://schemas.openxmlformats.org/officeDocument/2006/relationships/vmlDrawing" Target="../drawings/vmlDrawing1.vml"/></Relationships>
</file>

<file path=ppt/slides/_rels/slide1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2.xml"/></Relationships>
</file>

<file path=ppt/slides/_rels/slide1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2.xml"/></Relationships>
</file>

<file path=ppt/slides/_rels/slide1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2.xml"/></Relationships>
</file>

<file path=ppt/slides/_rels/slide1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2.xml"/></Relationships>
</file>

<file path=ppt/slides/_rels/slide1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2.xml"/></Relationships>
</file>

<file path=ppt/slides/_rels/slide1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2.xml"/></Relationships>
</file>

<file path=ppt/slides/_rels/slide1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2.xml"/></Relationships>
</file>

<file path=ppt/slides/_rels/slide1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2.xml"/></Relationships>
</file>

<file path=ppt/slides/_rels/slide1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2.xml"/></Relationships>
</file>

<file path=ppt/slides/_rels/slide1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8.pn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Microsoft_Office_Excel_97-2003_Worksheet2.xls"/><Relationship Id="rId2" Type="http://schemas.openxmlformats.org/officeDocument/2006/relationships/slideLayout" Target="../slideLayouts/slideLayout27.xml"/><Relationship Id="rId1" Type="http://schemas.openxmlformats.org/officeDocument/2006/relationships/vmlDrawing" Target="../drawings/vmlDrawing2.v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2.xml"/></Relationships>
</file>

<file path=ppt/slides/_rels/slide1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2.xml"/></Relationships>
</file>

<file path=ppt/slides/_rels/slide1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2.xml"/></Relationships>
</file>

<file path=ppt/slides/_rels/slide16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2.xml"/></Relationships>
</file>

<file path=ppt/slides/_rels/slide1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2.xml"/></Relationships>
</file>

<file path=ppt/slides/_rels/slide16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2.xml"/></Relationships>
</file>

<file path=ppt/slides/_rels/slide16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2.xml"/></Relationships>
</file>

<file path=ppt/slides/_rels/slide16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2.xml"/></Relationships>
</file>

<file path=ppt/slides/_rels/slide16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7.xml"/></Relationships>
</file>

<file path=ppt/slides/_rels/slide17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2.xml"/></Relationships>
</file>

<file path=ppt/slides/_rels/slide17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17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1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1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ngs.noaa.gov/OPUSI/Plots/Gmap/OPUSRS_sigmap.shtml" TargetMode="Externa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ngs.noaa.gov/OPUSI/Plots/Gmap/OPUSRS_sigmap.shtml" TargetMode="External"/><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7.xml"/></Relationships>
</file>

<file path=ppt/slides/_rels/slide7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7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7.xml"/></Relationships>
</file>

<file path=ppt/slides/_rels/slide8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7.xml"/></Relationships>
</file>

<file path=ppt/slides/_rels/slide8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a:xfrm>
            <a:off x="477148" y="1341912"/>
            <a:ext cx="8229600" cy="1068779"/>
          </a:xfrm>
        </p:spPr>
        <p:txBody>
          <a:bodyPr/>
          <a:lstStyle/>
          <a:p>
            <a:r>
              <a:rPr lang="en-US" b="1" dirty="0" smtClean="0"/>
              <a:t>New Developments for OPUS</a:t>
            </a:r>
            <a:endParaRPr lang="en-US" sz="3200" dirty="0"/>
          </a:p>
        </p:txBody>
      </p:sp>
      <p:sp>
        <p:nvSpPr>
          <p:cNvPr id="3" name="TextBox 2"/>
          <p:cNvSpPr txBox="1"/>
          <p:nvPr/>
        </p:nvSpPr>
        <p:spPr>
          <a:xfrm>
            <a:off x="1931639" y="2541319"/>
            <a:ext cx="5486400" cy="1384995"/>
          </a:xfrm>
          <a:prstGeom prst="rect">
            <a:avLst/>
          </a:prstGeom>
          <a:noFill/>
        </p:spPr>
        <p:txBody>
          <a:bodyPr wrap="none" rtlCol="0">
            <a:spAutoFit/>
          </a:bodyPr>
          <a:lstStyle/>
          <a:p>
            <a:pPr algn="ctr"/>
            <a:r>
              <a:rPr lang="en-US" sz="2800" dirty="0" smtClean="0"/>
              <a:t>Dr. Mark Schenewerk</a:t>
            </a:r>
          </a:p>
          <a:p>
            <a:pPr algn="ctr"/>
            <a:r>
              <a:rPr lang="en-US" sz="2800" dirty="0" smtClean="0"/>
              <a:t>Mark.Schenewerk@noaa.gov</a:t>
            </a:r>
          </a:p>
          <a:p>
            <a:pPr algn="ctr"/>
            <a:r>
              <a:rPr lang="en-US" sz="2800" dirty="0" smtClean="0"/>
              <a:t>913-481-9998</a:t>
            </a:r>
            <a:endParaRPr lang="en-US" sz="2800"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OPUS-S History.</a:t>
            </a:r>
            <a:endParaRPr lang="en-US" sz="4000" dirty="0"/>
          </a:p>
        </p:txBody>
      </p:sp>
      <p:sp>
        <p:nvSpPr>
          <p:cNvPr id="7" name="TextBox 6"/>
          <p:cNvSpPr txBox="1"/>
          <p:nvPr/>
        </p:nvSpPr>
        <p:spPr>
          <a:xfrm>
            <a:off x="228600" y="1188720"/>
            <a:ext cx="8686800" cy="4524315"/>
          </a:xfrm>
          <a:prstGeom prst="rect">
            <a:avLst/>
          </a:prstGeom>
          <a:noFill/>
        </p:spPr>
        <p:txBody>
          <a:bodyPr wrap="square" rtlCol="0">
            <a:spAutoFit/>
          </a:bodyPr>
          <a:lstStyle/>
          <a:p>
            <a:endParaRPr lang="en-US" sz="2400" dirty="0" smtClean="0"/>
          </a:p>
          <a:p>
            <a:r>
              <a:rPr lang="en-US" sz="2400" dirty="0" smtClean="0"/>
              <a:t>In the NGS, Gerry Mader started promoting the idea of a processing service.</a:t>
            </a:r>
          </a:p>
          <a:p>
            <a:endParaRPr lang="en-US" sz="2400" dirty="0" smtClean="0"/>
          </a:p>
          <a:p>
            <a:r>
              <a:rPr lang="en-US" sz="2400" dirty="0" smtClean="0"/>
              <a:t>Specifically he envisioned a web-based service that was as simple as possible without significantly sacrificing accuracy thereby creating a tool useful to the largest possible group of potential users.</a:t>
            </a:r>
          </a:p>
          <a:p>
            <a:endParaRPr lang="en-US" sz="2400" dirty="0" smtClean="0"/>
          </a:p>
          <a:p>
            <a:r>
              <a:rPr lang="en-US" sz="2400" dirty="0" smtClean="0"/>
              <a:t>The NGS recognized that such a service could also be an effective tool to disseminate the </a:t>
            </a:r>
            <a:r>
              <a:rPr lang="en-US" sz="2400" b="1" dirty="0" smtClean="0"/>
              <a:t>National Spatial Reference System</a:t>
            </a:r>
            <a:r>
              <a:rPr lang="en-US" sz="2400" dirty="0" smtClean="0"/>
              <a:t> (NSRS).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OPUS-Projects</a:t>
            </a:r>
            <a:endParaRPr lang="en-US" sz="4000" dirty="0"/>
          </a:p>
        </p:txBody>
      </p:sp>
      <p:sp>
        <p:nvSpPr>
          <p:cNvPr id="7" name="TextBox 6"/>
          <p:cNvSpPr txBox="1"/>
          <p:nvPr/>
        </p:nvSpPr>
        <p:spPr>
          <a:xfrm>
            <a:off x="228600" y="1188720"/>
            <a:ext cx="8686800" cy="3108543"/>
          </a:xfrm>
          <a:prstGeom prst="rect">
            <a:avLst/>
          </a:prstGeom>
          <a:noFill/>
        </p:spPr>
        <p:txBody>
          <a:bodyPr wrap="square" rtlCol="0">
            <a:spAutoFit/>
          </a:bodyPr>
          <a:lstStyle/>
          <a:p>
            <a:pPr marL="455613" indent="-227013">
              <a:buFont typeface="Arial" pitchFamily="34" charset="0"/>
              <a:buChar char="•"/>
            </a:pPr>
            <a:r>
              <a:rPr lang="en-US" sz="2800" dirty="0" smtClean="0"/>
              <a:t>A Little OPUS-Projects History.</a:t>
            </a:r>
          </a:p>
          <a:p>
            <a:pPr marL="455613" indent="-227013">
              <a:buFont typeface="Arial" pitchFamily="34" charset="0"/>
              <a:buChar char="•"/>
            </a:pPr>
            <a:endParaRPr lang="en-US" sz="2800" dirty="0" smtClean="0"/>
          </a:p>
          <a:p>
            <a:pPr marL="455613" indent="-227013">
              <a:buFont typeface="Arial" pitchFamily="34" charset="0"/>
              <a:buChar char="•"/>
            </a:pPr>
            <a:r>
              <a:rPr lang="en-US" sz="2800" dirty="0" smtClean="0"/>
              <a:t>What Is OPUS-Projects?</a:t>
            </a:r>
          </a:p>
          <a:p>
            <a:pPr marL="455613" indent="-227013">
              <a:buFont typeface="Arial" pitchFamily="34" charset="0"/>
              <a:buChar char="•"/>
            </a:pPr>
            <a:endParaRPr lang="en-US" sz="2800" dirty="0" smtClean="0"/>
          </a:p>
          <a:p>
            <a:pPr marL="455613" indent="-227013">
              <a:buFont typeface="Arial" pitchFamily="34" charset="0"/>
              <a:buChar char="•"/>
            </a:pPr>
            <a:r>
              <a:rPr lang="en-US" sz="2800" dirty="0" smtClean="0"/>
              <a:t>The OPUS-Projects Interface.</a:t>
            </a:r>
          </a:p>
          <a:p>
            <a:pPr marL="455613" indent="-227013">
              <a:buFont typeface="Arial" pitchFamily="34" charset="0"/>
              <a:buChar char="•"/>
            </a:pPr>
            <a:endParaRPr lang="en-US" sz="2800" dirty="0" smtClean="0"/>
          </a:p>
          <a:p>
            <a:pPr marL="455613" indent="-227013">
              <a:buFont typeface="Arial" pitchFamily="34" charset="0"/>
              <a:buChar char="•"/>
            </a:pPr>
            <a:r>
              <a:rPr lang="en-US" sz="2800" dirty="0" smtClean="0"/>
              <a:t>How Good Can I Do With OPUS-S?</a:t>
            </a:r>
            <a:endParaRPr lang="en-US" sz="28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3046988"/>
          </a:xfrm>
          <a:prstGeom prst="rect">
            <a:avLst/>
          </a:prstGeom>
          <a:noFill/>
        </p:spPr>
        <p:txBody>
          <a:bodyPr wrap="square" rtlCol="0">
            <a:spAutoFit/>
          </a:bodyPr>
          <a:lstStyle/>
          <a:p>
            <a:r>
              <a:rPr lang="en-US" sz="2400" dirty="0" smtClean="0"/>
              <a:t>The success of OPUS clearly demonstrated the value of </a:t>
            </a:r>
            <a:br>
              <a:rPr lang="en-US" sz="2400" dirty="0" smtClean="0"/>
            </a:br>
            <a:r>
              <a:rPr lang="en-US" sz="2400" dirty="0" smtClean="0"/>
              <a:t>web-based tools for some activities. This begged the question, could a web-based utility be made for a more complex task such as an airport or height modernization survey?</a:t>
            </a:r>
          </a:p>
          <a:p>
            <a:endParaRPr lang="en-US" sz="2400" dirty="0" smtClean="0"/>
          </a:p>
          <a:p>
            <a:r>
              <a:rPr lang="en-US" sz="2400" dirty="0" smtClean="0"/>
              <a:t>In these cases, one or more survey crews would be occupying one or more marks over several hours or days in a manner consistent with predefined project specifications.</a:t>
            </a:r>
            <a:endParaRPr lang="en-US" sz="24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101</a:t>
                </a:fld>
                <a:r>
                  <a:rPr lang="en-GB" sz="1800" b="1" dirty="0">
                    <a:solidFill>
                      <a:srgbClr val="282878"/>
                    </a:solidFill>
                  </a:rPr>
                  <a:t> </a:t>
                </a:r>
              </a:p>
            </p:txBody>
          </p:sp>
        </p:grpSp>
      </p:grpSp>
      <p:sp>
        <p:nvSpPr>
          <p:cNvPr id="18" name="Title 3"/>
          <p:cNvSpPr>
            <a:spLocks noGrp="1"/>
          </p:cNvSpPr>
          <p:nvPr>
            <p:ph type="title"/>
          </p:nvPr>
        </p:nvSpPr>
        <p:spPr>
          <a:xfrm>
            <a:off x="228600" y="457200"/>
            <a:ext cx="8686800" cy="594360"/>
          </a:xfrm>
        </p:spPr>
        <p:txBody>
          <a:bodyPr/>
          <a:lstStyle/>
          <a:p>
            <a:pPr lvl="0" algn="l">
              <a:defRPr/>
            </a:pPr>
            <a:r>
              <a:rPr lang="en-US" sz="4000" dirty="0" smtClean="0"/>
              <a:t>A Little OPUS-Projects History.</a:t>
            </a:r>
            <a:endParaRPr lang="en-US" sz="4000"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4"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102</a:t>
                </a:fld>
                <a:r>
                  <a:rPr lang="en-GB" sz="1800" b="1" dirty="0">
                    <a:solidFill>
                      <a:srgbClr val="282878"/>
                    </a:solidFill>
                  </a:rPr>
                  <a:t> </a:t>
                </a:r>
              </a:p>
            </p:txBody>
          </p:sp>
        </p:grpSp>
      </p:grpSp>
      <p:sp>
        <p:nvSpPr>
          <p:cNvPr id="18" name="Title 3"/>
          <p:cNvSpPr>
            <a:spLocks noGrp="1"/>
          </p:cNvSpPr>
          <p:nvPr>
            <p:ph type="title"/>
          </p:nvPr>
        </p:nvSpPr>
        <p:spPr>
          <a:xfrm>
            <a:off x="228600" y="457200"/>
            <a:ext cx="8686800" cy="594360"/>
          </a:xfrm>
        </p:spPr>
        <p:txBody>
          <a:bodyPr/>
          <a:lstStyle/>
          <a:p>
            <a:pPr lvl="0" algn="l">
              <a:defRPr/>
            </a:pPr>
            <a:r>
              <a:rPr lang="en-US" sz="4000" dirty="0" smtClean="0"/>
              <a:t>A Little OPUS-Projects History.</a:t>
            </a:r>
            <a:endParaRPr lang="en-US" sz="4000" dirty="0"/>
          </a:p>
        </p:txBody>
      </p:sp>
      <p:sp>
        <p:nvSpPr>
          <p:cNvPr id="16" name="TextBox 15"/>
          <p:cNvSpPr txBox="1"/>
          <p:nvPr/>
        </p:nvSpPr>
        <p:spPr>
          <a:xfrm>
            <a:off x="228600" y="1188720"/>
            <a:ext cx="8686800" cy="3785652"/>
          </a:xfrm>
          <a:prstGeom prst="rect">
            <a:avLst/>
          </a:prstGeom>
          <a:noFill/>
        </p:spPr>
        <p:txBody>
          <a:bodyPr wrap="square" rtlCol="0">
            <a:spAutoFit/>
          </a:bodyPr>
          <a:lstStyle/>
          <a:p>
            <a:r>
              <a:rPr lang="en-US" sz="2400" dirty="0" smtClean="0"/>
              <a:t>The “wish list” for such a web-based utility included:</a:t>
            </a:r>
          </a:p>
          <a:p>
            <a:endParaRPr lang="en-US" sz="2400" dirty="0" smtClean="0"/>
          </a:p>
          <a:p>
            <a:pPr marL="450850" indent="-171450">
              <a:buFont typeface="Arial" pitchFamily="34" charset="0"/>
              <a:buChar char="•"/>
            </a:pPr>
            <a:r>
              <a:rPr lang="en-US" sz="2400" dirty="0" smtClean="0"/>
              <a:t>Visualize and organize multiple, related data submissions.</a:t>
            </a:r>
          </a:p>
          <a:p>
            <a:pPr marL="450850" indent="-171450">
              <a:buFont typeface="Arial" pitchFamily="34" charset="0"/>
              <a:buChar char="•"/>
            </a:pPr>
            <a:endParaRPr lang="en-US" sz="2400" dirty="0" smtClean="0"/>
          </a:p>
          <a:p>
            <a:pPr marL="450850" indent="-171450">
              <a:buFont typeface="Arial" pitchFamily="34" charset="0"/>
              <a:buChar char="•"/>
            </a:pPr>
            <a:r>
              <a:rPr lang="en-US" sz="2400" dirty="0" smtClean="0"/>
              <a:t>Process all or subsets of the data according to user-required specifications.</a:t>
            </a:r>
          </a:p>
          <a:p>
            <a:pPr marL="450850" indent="-171450">
              <a:buFont typeface="Arial" pitchFamily="34" charset="0"/>
              <a:buChar char="•"/>
            </a:pPr>
            <a:endParaRPr lang="en-US" sz="2400" dirty="0" smtClean="0"/>
          </a:p>
          <a:p>
            <a:pPr marL="450850" indent="-171450">
              <a:buFont typeface="Arial" pitchFamily="34" charset="0"/>
              <a:buChar char="•"/>
            </a:pPr>
            <a:r>
              <a:rPr lang="en-US" sz="2400" dirty="0" smtClean="0"/>
              <a:t>Offer the results in useful forms and formats.</a:t>
            </a:r>
          </a:p>
          <a:p>
            <a:pPr marL="450850" indent="-171450">
              <a:buFont typeface="Arial" pitchFamily="34" charset="0"/>
              <a:buChar char="•"/>
            </a:pPr>
            <a:endParaRPr lang="en-US" sz="2400" dirty="0" smtClean="0"/>
          </a:p>
          <a:p>
            <a:pPr marL="450850" indent="-171450">
              <a:buFont typeface="Arial" pitchFamily="34" charset="0"/>
              <a:buChar char="•"/>
            </a:pPr>
            <a:r>
              <a:rPr lang="en-US" sz="2400" dirty="0" smtClean="0"/>
              <a:t>Do all this as simply as possible.</a:t>
            </a:r>
            <a:endParaRPr lang="en-US" sz="2400"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4"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103</a:t>
                </a:fld>
                <a:r>
                  <a:rPr lang="en-GB" sz="1800" b="1" dirty="0">
                    <a:solidFill>
                      <a:srgbClr val="282878"/>
                    </a:solidFill>
                  </a:rPr>
                  <a:t> </a:t>
                </a:r>
              </a:p>
            </p:txBody>
          </p:sp>
        </p:grpSp>
      </p:grpSp>
      <p:sp>
        <p:nvSpPr>
          <p:cNvPr id="18" name="Title 3"/>
          <p:cNvSpPr>
            <a:spLocks noGrp="1"/>
          </p:cNvSpPr>
          <p:nvPr>
            <p:ph type="title"/>
          </p:nvPr>
        </p:nvSpPr>
        <p:spPr>
          <a:xfrm>
            <a:off x="228600" y="457200"/>
            <a:ext cx="8686800" cy="594360"/>
          </a:xfrm>
        </p:spPr>
        <p:txBody>
          <a:bodyPr/>
          <a:lstStyle/>
          <a:p>
            <a:pPr lvl="0" algn="l">
              <a:defRPr/>
            </a:pPr>
            <a:r>
              <a:rPr lang="en-US" sz="4000" dirty="0" smtClean="0"/>
              <a:t>A Little OPUS-Projects History.</a:t>
            </a:r>
            <a:endParaRPr lang="en-US" sz="4000" dirty="0"/>
          </a:p>
        </p:txBody>
      </p:sp>
      <p:sp>
        <p:nvSpPr>
          <p:cNvPr id="17" name="TextBox 16"/>
          <p:cNvSpPr txBox="1"/>
          <p:nvPr/>
        </p:nvSpPr>
        <p:spPr>
          <a:xfrm>
            <a:off x="228600" y="1188720"/>
            <a:ext cx="8229600" cy="3785652"/>
          </a:xfrm>
          <a:prstGeom prst="rect">
            <a:avLst/>
          </a:prstGeom>
          <a:noFill/>
        </p:spPr>
        <p:txBody>
          <a:bodyPr wrap="square" rtlCol="0">
            <a:spAutoFit/>
          </a:bodyPr>
          <a:lstStyle/>
          <a:p>
            <a:pPr marL="336550" indent="-336550"/>
            <a:r>
              <a:rPr lang="en-US" sz="2400" dirty="0" smtClean="0"/>
              <a:t>But do we </a:t>
            </a:r>
            <a:r>
              <a:rPr lang="en-US" sz="2400" i="1" u="sng" dirty="0" smtClean="0"/>
              <a:t>really</a:t>
            </a:r>
            <a:r>
              <a:rPr lang="en-US" sz="2400" dirty="0" smtClean="0"/>
              <a:t> need another OPUS flavor?</a:t>
            </a:r>
          </a:p>
          <a:p>
            <a:pPr marL="336550" indent="-336550"/>
            <a:endParaRPr lang="en-US" sz="2400" dirty="0" smtClean="0"/>
          </a:p>
          <a:p>
            <a:pPr marL="4763" indent="-4763"/>
            <a:r>
              <a:rPr lang="en-US" sz="2400" dirty="0" smtClean="0"/>
              <a:t>The practical answer is probably yes. </a:t>
            </a:r>
            <a:br>
              <a:rPr lang="en-US" sz="2400" dirty="0" smtClean="0"/>
            </a:br>
            <a:r>
              <a:rPr lang="en-US" sz="2400" dirty="0" smtClean="0"/>
              <a:t>The NGS and other groups have a history of project’s whose specifications can’t be entirely supported by OPUS.</a:t>
            </a:r>
          </a:p>
          <a:p>
            <a:pPr marL="4763" indent="-4763"/>
            <a:endParaRPr lang="en-US" sz="2400" dirty="0" smtClean="0"/>
          </a:p>
          <a:p>
            <a:pPr marL="4763" indent="-4763"/>
            <a:r>
              <a:rPr lang="en-US" sz="2400" dirty="0" smtClean="0"/>
              <a:t>The academic answer is probably yes.</a:t>
            </a:r>
            <a:br>
              <a:rPr lang="en-US" sz="2400" dirty="0" smtClean="0"/>
            </a:br>
            <a:r>
              <a:rPr lang="en-US" sz="2400" dirty="0" smtClean="0"/>
              <a:t>As good as OPUS does, and that is very good, sacrificing simplicity for flexibility can improve results, at least in some cases.</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4"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104</a:t>
                </a:fld>
                <a:r>
                  <a:rPr lang="en-GB" sz="1800" b="1" dirty="0">
                    <a:solidFill>
                      <a:srgbClr val="282878"/>
                    </a:solidFill>
                  </a:rPr>
                  <a:t> </a:t>
                </a:r>
              </a:p>
            </p:txBody>
          </p:sp>
        </p:grpSp>
      </p:grpSp>
      <p:sp>
        <p:nvSpPr>
          <p:cNvPr id="18" name="Title 3"/>
          <p:cNvSpPr>
            <a:spLocks noGrp="1"/>
          </p:cNvSpPr>
          <p:nvPr>
            <p:ph type="title"/>
          </p:nvPr>
        </p:nvSpPr>
        <p:spPr>
          <a:xfrm>
            <a:off x="228600" y="457200"/>
            <a:ext cx="8686800" cy="594360"/>
          </a:xfrm>
        </p:spPr>
        <p:txBody>
          <a:bodyPr/>
          <a:lstStyle/>
          <a:p>
            <a:pPr lvl="0" algn="l">
              <a:defRPr/>
            </a:pPr>
            <a:r>
              <a:rPr lang="en-US" sz="4000" dirty="0" smtClean="0"/>
              <a:t>A Little OPUS-Projects History.</a:t>
            </a:r>
            <a:endParaRPr lang="en-US" sz="4000" dirty="0"/>
          </a:p>
        </p:txBody>
      </p:sp>
      <p:sp>
        <p:nvSpPr>
          <p:cNvPr id="16" name="TextBox 15"/>
          <p:cNvSpPr txBox="1"/>
          <p:nvPr/>
        </p:nvSpPr>
        <p:spPr>
          <a:xfrm>
            <a:off x="228600" y="1188720"/>
            <a:ext cx="8686800" cy="2677656"/>
          </a:xfrm>
          <a:prstGeom prst="rect">
            <a:avLst/>
          </a:prstGeom>
          <a:noFill/>
        </p:spPr>
        <p:txBody>
          <a:bodyPr wrap="square" rtlCol="0">
            <a:spAutoFit/>
          </a:bodyPr>
          <a:lstStyle/>
          <a:p>
            <a:r>
              <a:rPr lang="en-US" sz="2400" dirty="0" smtClean="0"/>
              <a:t>In 2005, Weston and Gwinn began initial development on OPUS-Projects.</a:t>
            </a:r>
          </a:p>
          <a:p>
            <a:endParaRPr lang="en-US" sz="2400" dirty="0" smtClean="0"/>
          </a:p>
          <a:p>
            <a:r>
              <a:rPr lang="en-US" sz="2400" dirty="0" smtClean="0"/>
              <a:t>In 2006, several “proof of concept” tests were completed including one that involved hundreds of occupations spanning several weeks. Many “pros and cons” resulted, but the overall impression was positive.</a:t>
            </a:r>
            <a:endParaRPr lang="en-US" sz="2400"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4"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105</a:t>
                </a:fld>
                <a:r>
                  <a:rPr lang="en-GB" sz="1800" b="1" dirty="0">
                    <a:solidFill>
                      <a:srgbClr val="282878"/>
                    </a:solidFill>
                  </a:rPr>
                  <a:t> </a:t>
                </a:r>
              </a:p>
            </p:txBody>
          </p:sp>
        </p:grpSp>
      </p:grpSp>
      <p:sp>
        <p:nvSpPr>
          <p:cNvPr id="18" name="Title 3"/>
          <p:cNvSpPr>
            <a:spLocks noGrp="1"/>
          </p:cNvSpPr>
          <p:nvPr>
            <p:ph type="title"/>
          </p:nvPr>
        </p:nvSpPr>
        <p:spPr>
          <a:xfrm>
            <a:off x="228600" y="457200"/>
            <a:ext cx="8686800" cy="594360"/>
          </a:xfrm>
        </p:spPr>
        <p:txBody>
          <a:bodyPr/>
          <a:lstStyle/>
          <a:p>
            <a:pPr lvl="0" algn="l">
              <a:defRPr/>
            </a:pPr>
            <a:r>
              <a:rPr lang="en-US" sz="4000" dirty="0" smtClean="0"/>
              <a:t>A Little OPUS-Projects History.</a:t>
            </a:r>
            <a:endParaRPr lang="en-US" sz="4000" dirty="0"/>
          </a:p>
        </p:txBody>
      </p:sp>
      <p:sp>
        <p:nvSpPr>
          <p:cNvPr id="17" name="TextBox 16"/>
          <p:cNvSpPr txBox="1"/>
          <p:nvPr/>
        </p:nvSpPr>
        <p:spPr>
          <a:xfrm>
            <a:off x="228600" y="1188720"/>
            <a:ext cx="8686800" cy="2677656"/>
          </a:xfrm>
          <a:prstGeom prst="rect">
            <a:avLst/>
          </a:prstGeom>
          <a:noFill/>
        </p:spPr>
        <p:txBody>
          <a:bodyPr wrap="square" rtlCol="0">
            <a:spAutoFit/>
          </a:bodyPr>
          <a:lstStyle/>
          <a:p>
            <a:r>
              <a:rPr lang="en-US" sz="2400" dirty="0" smtClean="0"/>
              <a:t>After a hiatus, Schenewerk began development again in 2007, in part, thanks to some financial support from the FAA. </a:t>
            </a:r>
          </a:p>
          <a:p>
            <a:endParaRPr lang="en-US" sz="2400" dirty="0" smtClean="0"/>
          </a:p>
          <a:p>
            <a:r>
              <a:rPr lang="en-US" sz="2400" dirty="0" err="1" smtClean="0"/>
              <a:t>Prusky</a:t>
            </a:r>
            <a:r>
              <a:rPr lang="en-US" sz="2400" dirty="0" smtClean="0"/>
              <a:t> and Schenewerk oversaw a second, more focus test in 2009. Again, many “pros and cons” in the original design were revealed, but a better defined set of desirable capabilities resulted.</a:t>
            </a:r>
            <a:endParaRPr lang="en-US" sz="2400"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4"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106</a:t>
                </a:fld>
                <a:r>
                  <a:rPr lang="en-GB" sz="1800" b="1" dirty="0">
                    <a:solidFill>
                      <a:srgbClr val="282878"/>
                    </a:solidFill>
                  </a:rPr>
                  <a:t> </a:t>
                </a:r>
              </a:p>
            </p:txBody>
          </p:sp>
        </p:grpSp>
      </p:grpSp>
      <p:sp>
        <p:nvSpPr>
          <p:cNvPr id="18" name="Title 3"/>
          <p:cNvSpPr>
            <a:spLocks noGrp="1"/>
          </p:cNvSpPr>
          <p:nvPr>
            <p:ph type="title"/>
          </p:nvPr>
        </p:nvSpPr>
        <p:spPr>
          <a:xfrm>
            <a:off x="228600" y="457200"/>
            <a:ext cx="8686800" cy="594360"/>
          </a:xfrm>
        </p:spPr>
        <p:txBody>
          <a:bodyPr/>
          <a:lstStyle/>
          <a:p>
            <a:pPr lvl="0" algn="l">
              <a:defRPr/>
            </a:pPr>
            <a:r>
              <a:rPr lang="en-US" sz="4000" dirty="0" smtClean="0"/>
              <a:t>A Little OPUS-Projects History.</a:t>
            </a:r>
            <a:endParaRPr lang="en-US" sz="4000" dirty="0"/>
          </a:p>
        </p:txBody>
      </p:sp>
      <p:sp>
        <p:nvSpPr>
          <p:cNvPr id="17" name="TextBox 16"/>
          <p:cNvSpPr txBox="1"/>
          <p:nvPr/>
        </p:nvSpPr>
        <p:spPr>
          <a:xfrm>
            <a:off x="228600" y="1188720"/>
            <a:ext cx="8686800" cy="1569660"/>
          </a:xfrm>
          <a:prstGeom prst="rect">
            <a:avLst/>
          </a:prstGeom>
          <a:noFill/>
        </p:spPr>
        <p:txBody>
          <a:bodyPr wrap="square" rtlCol="0">
            <a:spAutoFit/>
          </a:bodyPr>
          <a:lstStyle/>
          <a:p>
            <a:r>
              <a:rPr lang="en-US" sz="2400" dirty="0" smtClean="0"/>
              <a:t>Today, OPUS-Projects BETA is being built incorporating the desired capabilities identified in the earlier tests.</a:t>
            </a:r>
          </a:p>
          <a:p>
            <a:endParaRPr lang="en-US" sz="2400" dirty="0" smtClean="0"/>
          </a:p>
          <a:p>
            <a:r>
              <a:rPr lang="en-US" sz="2400" dirty="0" smtClean="0"/>
              <a:t>Later in 2010, a third test is planned.</a:t>
            </a:r>
            <a:endParaRPr lang="en-US" sz="2400"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What Is OPUS-Projects?</a:t>
            </a:r>
            <a:endParaRPr lang="en-US" sz="4000" dirty="0"/>
          </a:p>
        </p:txBody>
      </p:sp>
      <p:sp>
        <p:nvSpPr>
          <p:cNvPr id="7" name="TextBox 6"/>
          <p:cNvSpPr txBox="1"/>
          <p:nvPr/>
        </p:nvSpPr>
        <p:spPr>
          <a:xfrm>
            <a:off x="228600" y="1188720"/>
            <a:ext cx="8686800" cy="3785652"/>
          </a:xfrm>
          <a:prstGeom prst="rect">
            <a:avLst/>
          </a:prstGeom>
          <a:noFill/>
        </p:spPr>
        <p:txBody>
          <a:bodyPr wrap="square" rtlCol="0">
            <a:spAutoFit/>
          </a:bodyPr>
          <a:lstStyle/>
          <a:p>
            <a:pPr>
              <a:defRPr/>
            </a:pPr>
            <a:r>
              <a:rPr lang="en-US" sz="2400" dirty="0" smtClean="0"/>
              <a:t>OPUS-Projects gives users web-based access to simple visualization, management and processing tools for multiple sites and multiple occupations.</a:t>
            </a:r>
          </a:p>
          <a:p>
            <a:pPr>
              <a:defRPr/>
            </a:pPr>
            <a:endParaRPr lang="en-US" sz="2400" dirty="0" smtClean="0"/>
          </a:p>
          <a:p>
            <a:pPr>
              <a:defRPr/>
            </a:pPr>
            <a:r>
              <a:rPr lang="en-US" sz="2400" dirty="0" smtClean="0"/>
              <a:t>These tools include:</a:t>
            </a:r>
          </a:p>
          <a:p>
            <a:pPr marL="285750" indent="-285750">
              <a:buFont typeface="Arial" pitchFamily="34" charset="0"/>
              <a:buChar char="•"/>
              <a:defRPr/>
            </a:pPr>
            <a:r>
              <a:rPr lang="en-US" sz="2400" dirty="0" smtClean="0"/>
              <a:t> The advantages of data submission through OPUS.</a:t>
            </a:r>
          </a:p>
          <a:p>
            <a:pPr marL="285750" indent="-285750">
              <a:buFont typeface="Arial" pitchFamily="34" charset="0"/>
              <a:buChar char="•"/>
              <a:defRPr/>
            </a:pPr>
            <a:r>
              <a:rPr lang="en-US" sz="2400" dirty="0" smtClean="0"/>
              <a:t> Data visualization and management aids.</a:t>
            </a:r>
          </a:p>
          <a:p>
            <a:pPr marL="285750" indent="-285750">
              <a:buFont typeface="Arial" pitchFamily="34" charset="0"/>
              <a:buChar char="•"/>
              <a:defRPr/>
            </a:pPr>
            <a:r>
              <a:rPr lang="en-US" sz="2400" dirty="0" smtClean="0"/>
              <a:t> Enhanced data processing using the PAGES suite.</a:t>
            </a:r>
          </a:p>
          <a:p>
            <a:pPr marL="285750" indent="-285750">
              <a:buFont typeface="Arial" pitchFamily="34" charset="0"/>
              <a:buChar char="•"/>
              <a:defRPr/>
            </a:pPr>
            <a:r>
              <a:rPr lang="en-US" sz="2400" dirty="0" smtClean="0"/>
              <a:t> Solution visualization aids.</a:t>
            </a:r>
            <a:endParaRPr lang="en-US" sz="2400" dirty="0" smtClean="0">
              <a:solidFill>
                <a:schemeClr val="tx2"/>
              </a:solidFill>
            </a:endParaRPr>
          </a:p>
          <a:p>
            <a:pPr marL="285750" indent="-285750">
              <a:buFont typeface="Arial" pitchFamily="34" charset="0"/>
              <a:buChar char="•"/>
              <a:defRPr/>
            </a:pPr>
            <a:r>
              <a:rPr lang="en-US" sz="2400" dirty="0" smtClean="0">
                <a:solidFill>
                  <a:schemeClr val="tx2"/>
                </a:solidFill>
              </a:rPr>
              <a:t> Seamless connectivity with other OPUS tools.</a:t>
            </a:r>
            <a:endParaRPr lang="en-US" sz="2400" dirty="0">
              <a:solidFill>
                <a:schemeClr val="tx2"/>
              </a:solidFill>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107</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What Is OPUS-Projects?</a:t>
            </a:r>
            <a:endParaRPr lang="en-US" sz="4000" dirty="0"/>
          </a:p>
        </p:txBody>
      </p:sp>
      <p:sp>
        <p:nvSpPr>
          <p:cNvPr id="7" name="TextBox 6"/>
          <p:cNvSpPr txBox="1"/>
          <p:nvPr/>
        </p:nvSpPr>
        <p:spPr>
          <a:xfrm>
            <a:off x="228600" y="1188720"/>
            <a:ext cx="8686800" cy="3231654"/>
          </a:xfrm>
          <a:prstGeom prst="rect">
            <a:avLst/>
          </a:prstGeom>
          <a:noFill/>
        </p:spPr>
        <p:txBody>
          <a:bodyPr wrap="square" rtlCol="0">
            <a:spAutoFit/>
          </a:bodyPr>
          <a:lstStyle/>
          <a:p>
            <a:pPr marL="514350" indent="-514350">
              <a:spcBef>
                <a:spcPct val="50000"/>
              </a:spcBef>
            </a:pPr>
            <a:r>
              <a:rPr lang="en-US" sz="2400" dirty="0" smtClean="0"/>
              <a:t>OPUS-Projects exists in a hierarchical structure</a:t>
            </a:r>
          </a:p>
          <a:p>
            <a:pPr marL="514350" indent="-514350">
              <a:spcBef>
                <a:spcPct val="50000"/>
              </a:spcBef>
              <a:buFont typeface="+mj-lt"/>
              <a:buAutoNum type="arabicPeriod"/>
            </a:pPr>
            <a:r>
              <a:rPr lang="en-US" sz="2400" dirty="0" smtClean="0"/>
              <a:t> Create . . . . . . . . . . . . . . . . creates a project.</a:t>
            </a:r>
          </a:p>
          <a:p>
            <a:pPr marL="514350" indent="-514350">
              <a:spcBef>
                <a:spcPct val="50000"/>
              </a:spcBef>
              <a:buFont typeface="+mj-lt"/>
              <a:buAutoNum type="arabicPeriod"/>
            </a:pPr>
            <a:r>
              <a:rPr lang="en-US" sz="2400" dirty="0" smtClean="0"/>
              <a:t> Submit . . . . . . . . . . . . . . . . data submission.</a:t>
            </a:r>
          </a:p>
          <a:p>
            <a:pPr marL="514350" indent="-514350">
              <a:spcBef>
                <a:spcPct val="50000"/>
              </a:spcBef>
              <a:buFont typeface="+mj-lt"/>
              <a:buAutoNum type="arabicPeriod"/>
            </a:pPr>
            <a:r>
              <a:rPr lang="en-US" sz="2400" dirty="0" smtClean="0"/>
              <a:t> Process . . . . . . . . . . . . . . . session solutions.</a:t>
            </a:r>
          </a:p>
          <a:p>
            <a:pPr marL="514350" indent="-514350">
              <a:spcBef>
                <a:spcPct val="50000"/>
              </a:spcBef>
              <a:buFont typeface="+mj-lt"/>
              <a:buAutoNum type="arabicPeriod"/>
            </a:pPr>
            <a:r>
              <a:rPr lang="en-US" sz="2400" dirty="0" smtClean="0"/>
              <a:t> Manage . . . . . . . . . . . . . . . network solutions.</a:t>
            </a:r>
            <a:endParaRPr lang="en-US" sz="2400" dirty="0" smtClean="0">
              <a:solidFill>
                <a:schemeClr val="tx2"/>
              </a:solidFill>
            </a:endParaRPr>
          </a:p>
          <a:p>
            <a:pPr marL="514350" indent="-514350">
              <a:spcBef>
                <a:spcPct val="50000"/>
              </a:spcBef>
              <a:buFont typeface="+mj-lt"/>
              <a:buAutoNum type="arabicPeriod"/>
            </a:pPr>
            <a:r>
              <a:rPr lang="en-US" sz="2400" dirty="0" smtClean="0">
                <a:solidFill>
                  <a:schemeClr val="tx2"/>
                </a:solidFill>
              </a:rPr>
              <a:t>OPUS-Projects czar for general support.</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What Is OPUS-Projects?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109</a:t>
                </a:fld>
                <a:r>
                  <a:rPr lang="en-GB" sz="1800" b="1" dirty="0">
                    <a:solidFill>
                      <a:srgbClr val="282878"/>
                    </a:solidFill>
                  </a:rPr>
                  <a:t> </a:t>
                </a:r>
              </a:p>
            </p:txBody>
          </p:sp>
        </p:grpSp>
      </p:grpSp>
      <p:pic>
        <p:nvPicPr>
          <p:cNvPr id="16" name="Picture 5" descr="flowchart1"/>
          <p:cNvPicPr>
            <a:picLocks noChangeAspect="1" noChangeArrowheads="1"/>
          </p:cNvPicPr>
          <p:nvPr/>
        </p:nvPicPr>
        <p:blipFill>
          <a:blip r:embed="rId2" cstate="print"/>
          <a:srcRect l="6977" r="41393"/>
          <a:stretch>
            <a:fillRect/>
          </a:stretch>
        </p:blipFill>
        <p:spPr bwMode="auto">
          <a:xfrm>
            <a:off x="2743200" y="1005840"/>
            <a:ext cx="3859480" cy="5646420"/>
          </a:xfrm>
          <a:prstGeom prst="rect">
            <a:avLst/>
          </a:prstGeom>
          <a:noFill/>
          <a:ln w="9525">
            <a:noFill/>
            <a:miter lim="800000"/>
            <a:headEnd/>
            <a:tailEnd/>
          </a:ln>
        </p:spPr>
      </p:pic>
      <p:sp>
        <p:nvSpPr>
          <p:cNvPr id="17" name="TextBox 16"/>
          <p:cNvSpPr txBox="1"/>
          <p:nvPr/>
        </p:nvSpPr>
        <p:spPr>
          <a:xfrm>
            <a:off x="457200" y="1280160"/>
            <a:ext cx="2159000" cy="830997"/>
          </a:xfrm>
          <a:prstGeom prst="rect">
            <a:avLst/>
          </a:prstGeom>
          <a:noFill/>
        </p:spPr>
        <p:txBody>
          <a:bodyPr wrap="square" rtlCol="0">
            <a:spAutoFit/>
          </a:bodyPr>
          <a:lstStyle/>
          <a:p>
            <a:r>
              <a:rPr lang="en-US" sz="2400" dirty="0" smtClean="0"/>
              <a:t>Graphically, this looks like:</a:t>
            </a:r>
            <a:endParaRPr lang="en-US" sz="2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OPUS-S History.</a:t>
            </a:r>
            <a:endParaRPr lang="en-US" sz="4000" dirty="0"/>
          </a:p>
        </p:txBody>
      </p:sp>
      <p:sp>
        <p:nvSpPr>
          <p:cNvPr id="7" name="TextBox 6"/>
          <p:cNvSpPr txBox="1"/>
          <p:nvPr/>
        </p:nvSpPr>
        <p:spPr>
          <a:xfrm>
            <a:off x="228600" y="1188720"/>
            <a:ext cx="8686800" cy="2677656"/>
          </a:xfrm>
          <a:prstGeom prst="rect">
            <a:avLst/>
          </a:prstGeom>
          <a:noFill/>
        </p:spPr>
        <p:txBody>
          <a:bodyPr wrap="square" rtlCol="0">
            <a:spAutoFit/>
          </a:bodyPr>
          <a:lstStyle/>
          <a:p>
            <a:endParaRPr lang="en-US" sz="2400" dirty="0" smtClean="0"/>
          </a:p>
          <a:p>
            <a:r>
              <a:rPr lang="en-US" sz="2400" dirty="0" smtClean="0"/>
              <a:t>Mader and Weston (NGS) cloistered themselves and, with the help others too numerous to be mentioned here, created OPUS, now called OPUS-S, essentially as it exists today.</a:t>
            </a:r>
          </a:p>
          <a:p>
            <a:endParaRPr lang="en-US" sz="2400" dirty="0" smtClean="0"/>
          </a:p>
          <a:p>
            <a:r>
              <a:rPr lang="en-US" sz="2400" dirty="0" smtClean="0"/>
              <a:t>After an extended trial period, OPUS was formally made available to the public in 2002.</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What Is OPUS-Projects?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110</a:t>
                </a:fld>
                <a:r>
                  <a:rPr lang="en-GB" sz="1800" b="1" dirty="0">
                    <a:solidFill>
                      <a:srgbClr val="282878"/>
                    </a:solidFill>
                  </a:rPr>
                  <a:t> </a:t>
                </a:r>
              </a:p>
            </p:txBody>
          </p:sp>
        </p:grpSp>
      </p:grpSp>
      <p:pic>
        <p:nvPicPr>
          <p:cNvPr id="17" name="Picture 4" descr="flowchart2"/>
          <p:cNvPicPr>
            <a:picLocks noChangeAspect="1" noChangeArrowheads="1"/>
          </p:cNvPicPr>
          <p:nvPr/>
        </p:nvPicPr>
        <p:blipFill>
          <a:blip r:embed="rId2" cstate="print"/>
          <a:srcRect/>
          <a:stretch>
            <a:fillRect/>
          </a:stretch>
        </p:blipFill>
        <p:spPr bwMode="auto">
          <a:xfrm>
            <a:off x="822960" y="1097280"/>
            <a:ext cx="7475220" cy="5646420"/>
          </a:xfrm>
          <a:prstGeom prst="rect">
            <a:avLst/>
          </a:prstGeom>
          <a:noFill/>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OPUS-Projects Interface.</a:t>
            </a:r>
            <a:endParaRPr lang="en-US" sz="4000" dirty="0"/>
          </a:p>
        </p:txBody>
      </p:sp>
      <p:sp>
        <p:nvSpPr>
          <p:cNvPr id="7" name="TextBox 6"/>
          <p:cNvSpPr txBox="1"/>
          <p:nvPr/>
        </p:nvSpPr>
        <p:spPr>
          <a:xfrm>
            <a:off x="457200" y="1371600"/>
            <a:ext cx="8229600" cy="1200329"/>
          </a:xfrm>
          <a:prstGeom prst="rect">
            <a:avLst/>
          </a:prstGeom>
          <a:noFill/>
          <a:effectLst/>
        </p:spPr>
        <p:style>
          <a:lnRef idx="0">
            <a:schemeClr val="accent1"/>
          </a:lnRef>
          <a:fillRef idx="1001">
            <a:schemeClr val="dk2"/>
          </a:fillRef>
          <a:effectRef idx="3">
            <a:schemeClr val="accent1"/>
          </a:effectRef>
          <a:fontRef idx="minor">
            <a:schemeClr val="lt1"/>
          </a:fontRef>
        </p:style>
        <p:txBody>
          <a:bodyPr wrap="square" rtlCol="0">
            <a:spAutoFit/>
          </a:bodyPr>
          <a:lstStyle/>
          <a:p>
            <a:pPr marL="3175" indent="-3175">
              <a:spcBef>
                <a:spcPct val="50000"/>
              </a:spcBef>
            </a:pPr>
            <a:r>
              <a:rPr lang="en-US" sz="2400" dirty="0" smtClean="0">
                <a:solidFill>
                  <a:schemeClr val="tx1"/>
                </a:solidFill>
                <a:latin typeface="Arial" pitchFamily="34" charset="0"/>
                <a:cs typeface="Arial" pitchFamily="34" charset="0"/>
              </a:rPr>
              <a:t>It’s probably easier to show the interface than describe it, so let’s walk through some of the basic steps in creating and reviewing a project.</a:t>
            </a:r>
            <a:endParaRPr lang="en-US" sz="2400" dirty="0">
              <a:solidFill>
                <a:schemeClr val="tx1"/>
              </a:solidFill>
              <a:latin typeface="Arial" pitchFamily="34" charset="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111</a:t>
                </a:fld>
                <a:r>
                  <a:rPr lang="en-GB" sz="1800" b="1" dirty="0">
                    <a:solidFill>
                      <a:srgbClr val="282878"/>
                    </a:solidFill>
                  </a:rPr>
                  <a:t> </a:t>
                </a:r>
              </a:p>
            </p:txBody>
          </p:sp>
        </p:grpSp>
      </p:grpSp>
      <p:sp>
        <p:nvSpPr>
          <p:cNvPr id="16" name="TextBox 15"/>
          <p:cNvSpPr txBox="1"/>
          <p:nvPr/>
        </p:nvSpPr>
        <p:spPr>
          <a:xfrm>
            <a:off x="457200" y="2712127"/>
            <a:ext cx="8229600" cy="175432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3175" indent="-3175">
              <a:spcBef>
                <a:spcPct val="50000"/>
              </a:spcBef>
            </a:pPr>
            <a:r>
              <a:rPr lang="en-US" sz="2400" dirty="0" smtClean="0"/>
              <a:t>Please be aware …</a:t>
            </a:r>
          </a:p>
          <a:p>
            <a:pPr marL="3175" indent="-3175">
              <a:spcBef>
                <a:spcPct val="50000"/>
              </a:spcBef>
            </a:pPr>
            <a:r>
              <a:rPr lang="en-US" sz="2400" dirty="0" smtClean="0"/>
              <a:t>OPUS-Projects is actively being developed. The information shown here reflects many, but not all of the recent and pending changes.</a:t>
            </a:r>
            <a:endParaRPr lang="en-US" sz="2400"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
          <p:cNvPicPr>
            <a:picLocks noChangeAspect="1" noChangeArrowheads="1"/>
          </p:cNvPicPr>
          <p:nvPr/>
        </p:nvPicPr>
        <p:blipFill>
          <a:blip r:embed="rId2" cstate="print"/>
          <a:srcRect l="25010" t="35395" r="2725" b="14308"/>
          <a:stretch>
            <a:fillRect/>
          </a:stretch>
        </p:blipFill>
        <p:spPr bwMode="auto">
          <a:xfrm>
            <a:off x="1280160" y="1280160"/>
            <a:ext cx="6614556" cy="3526971"/>
          </a:xfrm>
          <a:prstGeom prst="rect">
            <a:avLst/>
          </a:prstGeom>
          <a:noFill/>
          <a:ln w="12700">
            <a:solidFill>
              <a:schemeClr val="accent1"/>
            </a:solidFill>
            <a:miter lim="800000"/>
            <a:headEnd/>
            <a:tailEnd/>
          </a:ln>
        </p:spPr>
      </p:pic>
      <p:sp>
        <p:nvSpPr>
          <p:cNvPr id="17" name="TextBox 16"/>
          <p:cNvSpPr txBox="1"/>
          <p:nvPr/>
        </p:nvSpPr>
        <p:spPr>
          <a:xfrm>
            <a:off x="457200" y="4114800"/>
            <a:ext cx="8229600" cy="2123658"/>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marL="3175" indent="-3175">
              <a:spcBef>
                <a:spcPct val="50000"/>
              </a:spcBef>
            </a:pPr>
            <a:r>
              <a:rPr lang="en-US" sz="2400" dirty="0" smtClean="0"/>
              <a:t>The first step is to “Create” a project. This allocates on-line storage for the project’s data and generates project keywords.</a:t>
            </a:r>
          </a:p>
          <a:p>
            <a:pPr marL="3175" indent="-3175">
              <a:spcBef>
                <a:spcPct val="50000"/>
              </a:spcBef>
            </a:pPr>
            <a:endParaRPr lang="en-US" sz="2400" dirty="0" smtClean="0"/>
          </a:p>
          <a:p>
            <a:r>
              <a:rPr lang="en-US" sz="2400" dirty="0" smtClean="0">
                <a:solidFill>
                  <a:srgbClr val="FFFFFF"/>
                </a:solidFill>
              </a:rPr>
              <a:t>Although it’s not always necessary, we’ll begin the description of this and each major step at the OPUS-Projects home page.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
          <p:cNvPicPr>
            <a:picLocks noChangeAspect="1" noChangeArrowheads="1"/>
          </p:cNvPicPr>
          <p:nvPr/>
        </p:nvPicPr>
        <p:blipFill>
          <a:blip r:embed="rId2" cstate="print"/>
          <a:srcRect l="25010" t="35395" r="2725" b="14308"/>
          <a:stretch>
            <a:fillRect/>
          </a:stretch>
        </p:blipFill>
        <p:spPr bwMode="auto">
          <a:xfrm>
            <a:off x="1280160" y="1280160"/>
            <a:ext cx="6614556" cy="3526971"/>
          </a:xfrm>
          <a:prstGeom prst="rect">
            <a:avLst/>
          </a:prstGeom>
          <a:noFill/>
          <a:ln w="12700">
            <a:solidFill>
              <a:schemeClr val="accent1"/>
            </a:solidFill>
            <a:miter lim="800000"/>
            <a:headEnd/>
            <a:tailEnd/>
          </a:ln>
        </p:spPr>
      </p:pic>
      <p:sp>
        <p:nvSpPr>
          <p:cNvPr id="4" name="TextBox 3"/>
          <p:cNvSpPr txBox="1"/>
          <p:nvPr/>
        </p:nvSpPr>
        <p:spPr>
          <a:xfrm>
            <a:off x="457200" y="4663440"/>
            <a:ext cx="8229600" cy="1569660"/>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Enter a project title and the project manager’s (your) email address, then click the “Create” button.</a:t>
            </a:r>
          </a:p>
          <a:p>
            <a:endParaRPr lang="en-US" sz="2400" dirty="0" smtClean="0">
              <a:solidFill>
                <a:schemeClr val="bg1"/>
              </a:solidFill>
            </a:endParaRPr>
          </a:p>
          <a:p>
            <a:r>
              <a:rPr lang="en-US" sz="2400" dirty="0" smtClean="0">
                <a:solidFill>
                  <a:schemeClr val="bg1"/>
                </a:solidFill>
              </a:rPr>
              <a:t>Don’t worry, these can be changed later.</a:t>
            </a:r>
          </a:p>
        </p:txBody>
      </p:sp>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16447" t="20492" r="18034" b="10413"/>
          <a:stretch>
            <a:fillRect/>
          </a:stretch>
        </p:blipFill>
        <p:spPr bwMode="auto">
          <a:xfrm>
            <a:off x="1554480" y="1188720"/>
            <a:ext cx="5997039" cy="4845133"/>
          </a:xfrm>
          <a:prstGeom prst="rect">
            <a:avLst/>
          </a:prstGeom>
          <a:noFill/>
          <a:ln w="12700">
            <a:solidFill>
              <a:schemeClr val="accent1"/>
            </a:solidFill>
            <a:miter lim="800000"/>
            <a:headEnd/>
            <a:tailEnd/>
          </a:ln>
        </p:spPr>
      </p:pic>
      <p:grpSp>
        <p:nvGrpSpPr>
          <p:cNvPr id="3" name="Group 2"/>
          <p:cNvGrpSpPr>
            <a:grpSpLocks/>
          </p:cNvGrpSpPr>
          <p:nvPr/>
        </p:nvGrpSpPr>
        <p:grpSpPr bwMode="auto">
          <a:xfrm>
            <a:off x="174625" y="6562725"/>
            <a:ext cx="1460500" cy="277813"/>
            <a:chOff x="121" y="4559"/>
            <a:chExt cx="1014" cy="193"/>
          </a:xfrm>
        </p:grpSpPr>
        <p:sp>
          <p:nvSpPr>
            <p:cNvPr id="5"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6" name="Group 4"/>
            <p:cNvGrpSpPr>
              <a:grpSpLocks/>
            </p:cNvGrpSpPr>
            <p:nvPr/>
          </p:nvGrpSpPr>
          <p:grpSpPr bwMode="auto">
            <a:xfrm>
              <a:off x="121" y="4559"/>
              <a:ext cx="1014" cy="193"/>
              <a:chOff x="121" y="4559"/>
              <a:chExt cx="1014" cy="193"/>
            </a:xfrm>
          </p:grpSpPr>
          <p:sp>
            <p:nvSpPr>
              <p:cNvPr id="7"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8"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9" name="Group 7"/>
          <p:cNvGrpSpPr>
            <a:grpSpLocks/>
          </p:cNvGrpSpPr>
          <p:nvPr/>
        </p:nvGrpSpPr>
        <p:grpSpPr bwMode="auto">
          <a:xfrm>
            <a:off x="8505825" y="6540500"/>
            <a:ext cx="257175" cy="277813"/>
            <a:chOff x="5904" y="4543"/>
            <a:chExt cx="178" cy="193"/>
          </a:xfrm>
        </p:grpSpPr>
        <p:sp>
          <p:nvSpPr>
            <p:cNvPr id="10"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1" name="Group 9"/>
            <p:cNvGrpSpPr>
              <a:grpSpLocks/>
            </p:cNvGrpSpPr>
            <p:nvPr/>
          </p:nvGrpSpPr>
          <p:grpSpPr bwMode="auto">
            <a:xfrm>
              <a:off x="5904" y="4543"/>
              <a:ext cx="178" cy="193"/>
              <a:chOff x="5904" y="4543"/>
              <a:chExt cx="178" cy="193"/>
            </a:xfrm>
          </p:grpSpPr>
          <p:sp>
            <p:nvSpPr>
              <p:cNvPr id="12"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3"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114</a:t>
                </a:fld>
                <a:r>
                  <a:rPr lang="en-GB" sz="1800" b="1" dirty="0">
                    <a:solidFill>
                      <a:srgbClr val="282878"/>
                    </a:solidFill>
                  </a:rPr>
                  <a:t> </a:t>
                </a:r>
              </a:p>
            </p:txBody>
          </p:sp>
        </p:grpSp>
      </p:grpSp>
      <p:sp>
        <p:nvSpPr>
          <p:cNvPr id="14" name="TextBox 13"/>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Within moments, project keywords are generated and storage space assigned. An email is sent to the project manager and a </a:t>
            </a:r>
            <a:br>
              <a:rPr lang="en-US" sz="2400" dirty="0" smtClean="0">
                <a:solidFill>
                  <a:schemeClr val="bg1"/>
                </a:solidFill>
              </a:rPr>
            </a:br>
            <a:r>
              <a:rPr lang="en-US" sz="2400" dirty="0" smtClean="0">
                <a:solidFill>
                  <a:schemeClr val="bg1"/>
                </a:solidFill>
              </a:rPr>
              <a:t>confirmation page displayed.</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7"/>
          <p:cNvSpPr txBox="1">
            <a:spLocks noChangeArrowheads="1"/>
          </p:cNvSpPr>
          <p:nvPr/>
        </p:nvSpPr>
        <p:spPr bwMode="auto">
          <a:xfrm>
            <a:off x="457200" y="1371600"/>
            <a:ext cx="8229600" cy="3416320"/>
          </a:xfrm>
          <a:prstGeom prst="rect">
            <a:avLst/>
          </a:prstGeom>
          <a:noFill/>
          <a:ln>
            <a:headEnd/>
            <a:tailEnd/>
          </a:ln>
          <a:effectLst/>
          <a:scene3d>
            <a:camera prst="orthographicFront">
              <a:rot lat="0" lon="0" rev="0"/>
            </a:camera>
            <a:lightRig rig="threePt" dir="t">
              <a:rot lat="0" lon="0" rev="1200000"/>
            </a:lightRig>
          </a:scene3d>
        </p:spPr>
        <p:style>
          <a:lnRef idx="0">
            <a:schemeClr val="accent1"/>
          </a:lnRef>
          <a:fillRef idx="1001">
            <a:schemeClr val="lt1"/>
          </a:fillRef>
          <a:effectRef idx="3">
            <a:schemeClr val="accent1"/>
          </a:effectRef>
          <a:fontRef idx="minor">
            <a:schemeClr val="lt1"/>
          </a:fontRef>
        </p:style>
        <p:txBody>
          <a:bodyPr wrap="square">
            <a:spAutoFit/>
          </a:bodyPr>
          <a:lstStyle/>
          <a:p>
            <a:pPr marL="3175" indent="-3175">
              <a:spcBef>
                <a:spcPct val="50000"/>
              </a:spcBef>
            </a:pPr>
            <a:r>
              <a:rPr lang="en-US" sz="2400" dirty="0" smtClean="0">
                <a:solidFill>
                  <a:schemeClr val="tx1"/>
                </a:solidFill>
                <a:latin typeface="Arial" pitchFamily="34" charset="0"/>
                <a:cs typeface="Arial" pitchFamily="34" charset="0"/>
              </a:rPr>
              <a:t>The second step is to “Submit” data files to your project.</a:t>
            </a:r>
          </a:p>
          <a:p>
            <a:pPr marL="3175" indent="-3175">
              <a:spcBef>
                <a:spcPct val="50000"/>
              </a:spcBef>
            </a:pPr>
            <a:r>
              <a:rPr lang="en-US" sz="2400" dirty="0" smtClean="0">
                <a:solidFill>
                  <a:schemeClr val="tx1"/>
                </a:solidFill>
                <a:latin typeface="Arial" pitchFamily="34" charset="0"/>
                <a:cs typeface="Arial" pitchFamily="34" charset="0"/>
              </a:rPr>
              <a:t>At this time, this is done through OPUS-S implying the same restrictions:</a:t>
            </a:r>
          </a:p>
          <a:p>
            <a:pPr marL="406400" indent="-177800">
              <a:spcBef>
                <a:spcPct val="50000"/>
              </a:spcBef>
              <a:buFont typeface="Arial" pitchFamily="34" charset="0"/>
              <a:buChar char="•"/>
            </a:pPr>
            <a:r>
              <a:rPr lang="en-US" sz="2400" dirty="0" smtClean="0">
                <a:solidFill>
                  <a:schemeClr val="tx1"/>
                </a:solidFill>
                <a:latin typeface="Arial" pitchFamily="34" charset="0"/>
                <a:cs typeface="Arial" pitchFamily="34" charset="0"/>
              </a:rPr>
              <a:t>Your data must be dual frequency </a:t>
            </a:r>
            <a:r>
              <a:rPr lang="en-US" sz="2400" dirty="0" err="1" smtClean="0">
                <a:solidFill>
                  <a:schemeClr val="tx1"/>
                </a:solidFill>
                <a:latin typeface="Arial" pitchFamily="34" charset="0"/>
                <a:cs typeface="Arial" pitchFamily="34" charset="0"/>
              </a:rPr>
              <a:t>pseudorange</a:t>
            </a:r>
            <a:r>
              <a:rPr lang="en-US" sz="2400" dirty="0" smtClean="0">
                <a:solidFill>
                  <a:schemeClr val="tx1"/>
                </a:solidFill>
                <a:latin typeface="Arial" pitchFamily="34" charset="0"/>
                <a:cs typeface="Arial" pitchFamily="34" charset="0"/>
              </a:rPr>
              <a:t> and phase P1 (or C1), P2, L1 and L2.</a:t>
            </a:r>
          </a:p>
          <a:p>
            <a:pPr marL="406400" indent="-177800">
              <a:spcBef>
                <a:spcPct val="50000"/>
              </a:spcBef>
              <a:buFont typeface="Arial" pitchFamily="34" charset="0"/>
              <a:buChar char="•"/>
            </a:pPr>
            <a:r>
              <a:rPr lang="en-US" sz="2400" dirty="0" smtClean="0">
                <a:solidFill>
                  <a:schemeClr val="tx1"/>
                </a:solidFill>
                <a:latin typeface="Arial" pitchFamily="34" charset="0"/>
                <a:cs typeface="Arial" pitchFamily="34" charset="0"/>
              </a:rPr>
              <a:t>A minimum 2-hours data span for each submission.</a:t>
            </a:r>
          </a:p>
          <a:p>
            <a:pPr marL="406400" indent="-177800">
              <a:spcBef>
                <a:spcPct val="50000"/>
              </a:spcBef>
              <a:buFont typeface="Arial" pitchFamily="34" charset="0"/>
              <a:buChar char="•"/>
            </a:pPr>
            <a:r>
              <a:rPr lang="en-US" sz="2400" dirty="0" smtClean="0">
                <a:solidFill>
                  <a:schemeClr val="tx1"/>
                </a:solidFill>
                <a:latin typeface="Arial" pitchFamily="34" charset="0"/>
                <a:cs typeface="Arial" pitchFamily="34" charset="0"/>
              </a:rPr>
              <a:t>A collection rate of 1, 2, 3, 5, 10, 15 or 30 seconds.</a:t>
            </a:r>
          </a:p>
        </p:txBody>
      </p:sp>
      <p:grpSp>
        <p:nvGrpSpPr>
          <p:cNvPr id="14" name="Group 13"/>
          <p:cNvGrpSpPr>
            <a:grpSpLocks/>
          </p:cNvGrpSpPr>
          <p:nvPr/>
        </p:nvGrpSpPr>
        <p:grpSpPr bwMode="auto">
          <a:xfrm>
            <a:off x="174625" y="6562725"/>
            <a:ext cx="1460500" cy="277813"/>
            <a:chOff x="121" y="4559"/>
            <a:chExt cx="1014" cy="193"/>
          </a:xfrm>
        </p:grpSpPr>
        <p:sp>
          <p:nvSpPr>
            <p:cNvPr id="1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7" name="Group 4"/>
            <p:cNvGrpSpPr>
              <a:grpSpLocks/>
            </p:cNvGrpSpPr>
            <p:nvPr/>
          </p:nvGrpSpPr>
          <p:grpSpPr bwMode="auto">
            <a:xfrm>
              <a:off x="121" y="4559"/>
              <a:ext cx="1014" cy="193"/>
              <a:chOff x="121" y="4559"/>
              <a:chExt cx="1014" cy="193"/>
            </a:xfrm>
          </p:grpSpPr>
          <p:sp>
            <p:nvSpPr>
              <p:cNvPr id="1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9"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20" name="Group 7"/>
          <p:cNvGrpSpPr>
            <a:grpSpLocks/>
          </p:cNvGrpSpPr>
          <p:nvPr/>
        </p:nvGrpSpPr>
        <p:grpSpPr bwMode="auto">
          <a:xfrm>
            <a:off x="8505825" y="6540500"/>
            <a:ext cx="257175" cy="277813"/>
            <a:chOff x="5904" y="4543"/>
            <a:chExt cx="178" cy="193"/>
          </a:xfrm>
        </p:grpSpPr>
        <p:sp>
          <p:nvSpPr>
            <p:cNvPr id="2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2" name="Group 9"/>
            <p:cNvGrpSpPr>
              <a:grpSpLocks/>
            </p:cNvGrpSpPr>
            <p:nvPr/>
          </p:nvGrpSpPr>
          <p:grpSpPr bwMode="auto">
            <a:xfrm>
              <a:off x="5904" y="4543"/>
              <a:ext cx="178" cy="193"/>
              <a:chOff x="5904" y="4543"/>
              <a:chExt cx="178" cy="193"/>
            </a:xfrm>
          </p:grpSpPr>
          <p:sp>
            <p:nvSpPr>
              <p:cNvPr id="2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115</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3" cstate="print"/>
          <a:srcRect l="24840" t="34096" r="2323" b="19873"/>
          <a:stretch>
            <a:fillRect/>
          </a:stretch>
        </p:blipFill>
        <p:spPr bwMode="auto">
          <a:xfrm>
            <a:off x="1258784" y="1531916"/>
            <a:ext cx="6685808" cy="3526972"/>
          </a:xfrm>
          <a:prstGeom prst="rect">
            <a:avLst/>
          </a:prstGeom>
          <a:noFill/>
          <a:ln w="12700">
            <a:solidFill>
              <a:schemeClr val="accent1"/>
            </a:solidFill>
            <a:miter lim="800000"/>
            <a:headEnd/>
            <a:tailEnd/>
          </a:ln>
        </p:spPr>
      </p:pic>
      <p:sp>
        <p:nvSpPr>
          <p:cNvPr id="3" name="TextBox 2"/>
          <p:cNvSpPr txBox="1"/>
          <p:nvPr/>
        </p:nvSpPr>
        <p:spPr>
          <a:xfrm>
            <a:off x="457200" y="283464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The Opus-Projects web page provides a convenient link to the OPUS page, but it’s OK to skip this and start at the OPUS page. </a:t>
            </a:r>
          </a:p>
        </p:txBody>
      </p:sp>
      <p:grpSp>
        <p:nvGrpSpPr>
          <p:cNvPr id="4" name="Group 3"/>
          <p:cNvGrpSpPr>
            <a:grpSpLocks/>
          </p:cNvGrpSpPr>
          <p:nvPr/>
        </p:nvGrpSpPr>
        <p:grpSpPr bwMode="auto">
          <a:xfrm>
            <a:off x="174625" y="6562725"/>
            <a:ext cx="1460500" cy="277813"/>
            <a:chOff x="121" y="4559"/>
            <a:chExt cx="1014" cy="193"/>
          </a:xfrm>
        </p:grpSpPr>
        <p:sp>
          <p:nvSpPr>
            <p:cNvPr id="5"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6" name="Group 4"/>
            <p:cNvGrpSpPr>
              <a:grpSpLocks/>
            </p:cNvGrpSpPr>
            <p:nvPr/>
          </p:nvGrpSpPr>
          <p:grpSpPr bwMode="auto">
            <a:xfrm>
              <a:off x="121" y="4559"/>
              <a:ext cx="1014" cy="193"/>
              <a:chOff x="121" y="4559"/>
              <a:chExt cx="1014" cy="193"/>
            </a:xfrm>
          </p:grpSpPr>
          <p:sp>
            <p:nvSpPr>
              <p:cNvPr id="7"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8"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9" name="Group 7"/>
          <p:cNvGrpSpPr>
            <a:grpSpLocks/>
          </p:cNvGrpSpPr>
          <p:nvPr/>
        </p:nvGrpSpPr>
        <p:grpSpPr bwMode="auto">
          <a:xfrm>
            <a:off x="8505825" y="6540500"/>
            <a:ext cx="257175" cy="277813"/>
            <a:chOff x="5904" y="4543"/>
            <a:chExt cx="178" cy="193"/>
          </a:xfrm>
        </p:grpSpPr>
        <p:sp>
          <p:nvSpPr>
            <p:cNvPr id="10"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1" name="Group 9"/>
            <p:cNvGrpSpPr>
              <a:grpSpLocks/>
            </p:cNvGrpSpPr>
            <p:nvPr/>
          </p:nvGrpSpPr>
          <p:grpSpPr bwMode="auto">
            <a:xfrm>
              <a:off x="5904" y="4543"/>
              <a:ext cx="178" cy="193"/>
              <a:chOff x="5904" y="4543"/>
              <a:chExt cx="178" cy="193"/>
            </a:xfrm>
          </p:grpSpPr>
          <p:sp>
            <p:nvSpPr>
              <p:cNvPr id="12"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3"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116</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l="1752" t="15859" r="3224" b="22372"/>
          <a:stretch>
            <a:fillRect/>
          </a:stretch>
        </p:blipFill>
        <p:spPr bwMode="auto">
          <a:xfrm>
            <a:off x="457196" y="1280160"/>
            <a:ext cx="8211552" cy="4851532"/>
          </a:xfrm>
          <a:prstGeom prst="rect">
            <a:avLst/>
          </a:prstGeom>
          <a:noFill/>
          <a:ln w="12700">
            <a:solidFill>
              <a:schemeClr val="accent1"/>
            </a:solidFill>
            <a:miter lim="800000"/>
            <a:headEnd/>
            <a:tailEnd/>
          </a:ln>
        </p:spPr>
      </p:pic>
      <p:grpSp>
        <p:nvGrpSpPr>
          <p:cNvPr id="5" name="Group 4"/>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7" name="Group 4"/>
            <p:cNvGrpSpPr>
              <a:grpSpLocks/>
            </p:cNvGrpSpPr>
            <p:nvPr/>
          </p:nvGrpSpPr>
          <p:grpSpPr bwMode="auto">
            <a:xfrm>
              <a:off x="121" y="4559"/>
              <a:ext cx="1014" cy="193"/>
              <a:chOff x="121" y="4559"/>
              <a:chExt cx="1014" cy="193"/>
            </a:xfrm>
          </p:grpSpPr>
          <p:sp>
            <p:nvSpPr>
              <p:cNvPr id="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9"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10" name="Group 7"/>
          <p:cNvGrpSpPr>
            <a:grpSpLocks/>
          </p:cNvGrpSpPr>
          <p:nvPr/>
        </p:nvGrpSpPr>
        <p:grpSpPr bwMode="auto">
          <a:xfrm>
            <a:off x="8505825" y="6540500"/>
            <a:ext cx="257175" cy="277813"/>
            <a:chOff x="5904" y="4543"/>
            <a:chExt cx="178" cy="193"/>
          </a:xfrm>
        </p:grpSpPr>
        <p:sp>
          <p:nvSpPr>
            <p:cNvPr id="1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2" name="Group 9"/>
            <p:cNvGrpSpPr>
              <a:grpSpLocks/>
            </p:cNvGrpSpPr>
            <p:nvPr/>
          </p:nvGrpSpPr>
          <p:grpSpPr bwMode="auto">
            <a:xfrm>
              <a:off x="5904" y="4543"/>
              <a:ext cx="178" cy="193"/>
              <a:chOff x="5904" y="4543"/>
              <a:chExt cx="178" cy="193"/>
            </a:xfrm>
          </p:grpSpPr>
          <p:sp>
            <p:nvSpPr>
              <p:cNvPr id="1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117</a:t>
                </a:fld>
                <a:r>
                  <a:rPr lang="en-GB" sz="1800" b="1" dirty="0">
                    <a:solidFill>
                      <a:srgbClr val="282878"/>
                    </a:solidFill>
                  </a:rPr>
                  <a:t> </a:t>
                </a:r>
              </a:p>
            </p:txBody>
          </p:sp>
        </p:grpSp>
      </p:grpSp>
      <p:sp>
        <p:nvSpPr>
          <p:cNvPr id="3" name="TextBox 2"/>
          <p:cNvSpPr txBox="1"/>
          <p:nvPr/>
        </p:nvSpPr>
        <p:spPr>
          <a:xfrm>
            <a:off x="457200" y="68580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Once at the OPUS “upload page, complete the entry fields normally …</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
          <p:cNvPicPr>
            <a:picLocks noChangeAspect="1" noChangeArrowheads="1"/>
          </p:cNvPicPr>
          <p:nvPr/>
        </p:nvPicPr>
        <p:blipFill>
          <a:blip r:embed="rId2" cstate="print">
            <a:duotone>
              <a:prstClr val="black"/>
              <a:schemeClr val="tx1">
                <a:tint val="45000"/>
                <a:satMod val="400000"/>
              </a:schemeClr>
            </a:duotone>
          </a:blip>
          <a:srcRect l="1752" t="15859" r="3224" b="22372"/>
          <a:stretch>
            <a:fillRect/>
          </a:stretch>
        </p:blipFill>
        <p:spPr bwMode="auto">
          <a:xfrm>
            <a:off x="457200" y="1280160"/>
            <a:ext cx="8211552" cy="4851532"/>
          </a:xfrm>
          <a:prstGeom prst="rect">
            <a:avLst/>
          </a:prstGeom>
          <a:solidFill>
            <a:schemeClr val="tx1">
              <a:alpha val="74000"/>
            </a:schemeClr>
          </a:solidFill>
          <a:ln w="12700">
            <a:solidFill>
              <a:schemeClr val="accent1"/>
            </a:solidFill>
            <a:miter lim="800000"/>
            <a:headEnd/>
            <a:tailEnd/>
          </a:ln>
        </p:spPr>
      </p:pic>
      <p:sp>
        <p:nvSpPr>
          <p:cNvPr id="3" name="TextBox 2"/>
          <p:cNvSpPr txBox="1"/>
          <p:nvPr/>
        </p:nvSpPr>
        <p:spPr>
          <a:xfrm>
            <a:off x="457200" y="68580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 but be sure to follow the “OPTIONS” link to specify that your data be stored with its project.</a:t>
            </a:r>
          </a:p>
        </p:txBody>
      </p:sp>
      <p:pic>
        <p:nvPicPr>
          <p:cNvPr id="4" name="Picture 1"/>
          <p:cNvPicPr>
            <a:picLocks noChangeAspect="1" noChangeArrowheads="1"/>
          </p:cNvPicPr>
          <p:nvPr/>
        </p:nvPicPr>
        <p:blipFill>
          <a:blip r:embed="rId2" cstate="print"/>
          <a:srcRect l="29855" t="56258" r="33316" b="36938"/>
          <a:stretch>
            <a:fillRect/>
          </a:stretch>
        </p:blipFill>
        <p:spPr bwMode="auto">
          <a:xfrm>
            <a:off x="2885704" y="4453247"/>
            <a:ext cx="3182587" cy="534389"/>
          </a:xfrm>
          <a:prstGeom prst="rect">
            <a:avLst/>
          </a:prstGeom>
          <a:noFill/>
          <a:ln w="12700">
            <a:solidFill>
              <a:schemeClr val="accent1"/>
            </a:solidFill>
            <a:miter lim="800000"/>
            <a:headEnd/>
            <a:tailEnd/>
          </a:ln>
        </p:spPr>
      </p:pic>
      <p:grpSp>
        <p:nvGrpSpPr>
          <p:cNvPr id="2" name="Group 4"/>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5" name="Group 4"/>
            <p:cNvGrpSpPr>
              <a:grpSpLocks/>
            </p:cNvGrpSpPr>
            <p:nvPr/>
          </p:nvGrpSpPr>
          <p:grpSpPr bwMode="auto">
            <a:xfrm>
              <a:off x="121" y="4559"/>
              <a:ext cx="1014" cy="193"/>
              <a:chOff x="121" y="4559"/>
              <a:chExt cx="1014" cy="193"/>
            </a:xfrm>
          </p:grpSpPr>
          <p:sp>
            <p:nvSpPr>
              <p:cNvPr id="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9"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7" name="Group 7"/>
          <p:cNvGrpSpPr>
            <a:grpSpLocks/>
          </p:cNvGrpSpPr>
          <p:nvPr/>
        </p:nvGrpSpPr>
        <p:grpSpPr bwMode="auto">
          <a:xfrm>
            <a:off x="8505825" y="6540500"/>
            <a:ext cx="257175" cy="277813"/>
            <a:chOff x="5904" y="4543"/>
            <a:chExt cx="178" cy="193"/>
          </a:xfrm>
        </p:grpSpPr>
        <p:sp>
          <p:nvSpPr>
            <p:cNvPr id="1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0" name="Group 9"/>
            <p:cNvGrpSpPr>
              <a:grpSpLocks/>
            </p:cNvGrpSpPr>
            <p:nvPr/>
          </p:nvGrpSpPr>
          <p:grpSpPr bwMode="auto">
            <a:xfrm>
              <a:off x="5904" y="4543"/>
              <a:ext cx="178" cy="193"/>
              <a:chOff x="5904" y="4543"/>
              <a:chExt cx="178" cy="193"/>
            </a:xfrm>
          </p:grpSpPr>
          <p:sp>
            <p:nvSpPr>
              <p:cNvPr id="1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p:cNvPicPr>
            <a:picLocks noChangeAspect="1" noChangeArrowheads="1"/>
          </p:cNvPicPr>
          <p:nvPr/>
        </p:nvPicPr>
        <p:blipFill>
          <a:blip r:embed="rId3" cstate="print"/>
          <a:srcRect l="1552" t="32246" r="2841" b="18074"/>
          <a:stretch>
            <a:fillRect/>
          </a:stretch>
        </p:blipFill>
        <p:spPr bwMode="auto">
          <a:xfrm>
            <a:off x="457201" y="2377442"/>
            <a:ext cx="8197276" cy="3571729"/>
          </a:xfrm>
          <a:prstGeom prst="rect">
            <a:avLst/>
          </a:prstGeom>
          <a:noFill/>
          <a:ln w="12700">
            <a:solidFill>
              <a:schemeClr val="accent1"/>
            </a:solidFill>
            <a:miter lim="800000"/>
            <a:headEnd/>
            <a:tailEnd/>
          </a:ln>
        </p:spPr>
      </p:pic>
      <p:sp>
        <p:nvSpPr>
          <p:cNvPr id="3" name="TextBox 2"/>
          <p:cNvSpPr txBox="1"/>
          <p:nvPr/>
        </p:nvSpPr>
        <p:spPr>
          <a:xfrm>
            <a:off x="457200" y="1005840"/>
            <a:ext cx="8229600" cy="1938992"/>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Complete the other option fields as needed, but be certain to insert your project’s keyword.</a:t>
            </a:r>
          </a:p>
          <a:p>
            <a:endParaRPr lang="en-US" sz="2400" dirty="0" smtClean="0">
              <a:solidFill>
                <a:schemeClr val="bg1"/>
              </a:solidFill>
            </a:endParaRPr>
          </a:p>
          <a:p>
            <a:r>
              <a:rPr lang="en-US" sz="2400" dirty="0" smtClean="0">
                <a:solidFill>
                  <a:schemeClr val="bg1"/>
                </a:solidFill>
              </a:rPr>
              <a:t>If you have many data files, consider taking advantage of the “Set User Profile” option, at the bottom of this page.</a:t>
            </a:r>
          </a:p>
        </p:txBody>
      </p:sp>
      <p:grpSp>
        <p:nvGrpSpPr>
          <p:cNvPr id="4" name="Group 3"/>
          <p:cNvGrpSpPr>
            <a:grpSpLocks/>
          </p:cNvGrpSpPr>
          <p:nvPr/>
        </p:nvGrpSpPr>
        <p:grpSpPr bwMode="auto">
          <a:xfrm>
            <a:off x="174625" y="6562725"/>
            <a:ext cx="1460500" cy="277813"/>
            <a:chOff x="121" y="4559"/>
            <a:chExt cx="1014" cy="193"/>
          </a:xfrm>
        </p:grpSpPr>
        <p:sp>
          <p:nvSpPr>
            <p:cNvPr id="5"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6" name="Group 4"/>
            <p:cNvGrpSpPr>
              <a:grpSpLocks/>
            </p:cNvGrpSpPr>
            <p:nvPr/>
          </p:nvGrpSpPr>
          <p:grpSpPr bwMode="auto">
            <a:xfrm>
              <a:off x="121" y="4559"/>
              <a:ext cx="1014" cy="193"/>
              <a:chOff x="121" y="4559"/>
              <a:chExt cx="1014" cy="193"/>
            </a:xfrm>
          </p:grpSpPr>
          <p:sp>
            <p:nvSpPr>
              <p:cNvPr id="7"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8"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9" name="Group 7"/>
          <p:cNvGrpSpPr>
            <a:grpSpLocks/>
          </p:cNvGrpSpPr>
          <p:nvPr/>
        </p:nvGrpSpPr>
        <p:grpSpPr bwMode="auto">
          <a:xfrm>
            <a:off x="8505825" y="6540500"/>
            <a:ext cx="257175" cy="277813"/>
            <a:chOff x="5904" y="4543"/>
            <a:chExt cx="178" cy="193"/>
          </a:xfrm>
        </p:grpSpPr>
        <p:sp>
          <p:nvSpPr>
            <p:cNvPr id="10"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1" name="Group 9"/>
            <p:cNvGrpSpPr>
              <a:grpSpLocks/>
            </p:cNvGrpSpPr>
            <p:nvPr/>
          </p:nvGrpSpPr>
          <p:grpSpPr bwMode="auto">
            <a:xfrm>
              <a:off x="5904" y="4543"/>
              <a:ext cx="178" cy="193"/>
              <a:chOff x="5904" y="4543"/>
              <a:chExt cx="178" cy="193"/>
            </a:xfrm>
          </p:grpSpPr>
          <p:sp>
            <p:nvSpPr>
              <p:cNvPr id="12"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3"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OPUS-S Interface.</a:t>
            </a:r>
            <a:endParaRPr lang="en-US" sz="4000" dirty="0"/>
          </a:p>
        </p:txBody>
      </p:sp>
      <p:sp>
        <p:nvSpPr>
          <p:cNvPr id="7" name="TextBox 6"/>
          <p:cNvSpPr txBox="1"/>
          <p:nvPr/>
        </p:nvSpPr>
        <p:spPr>
          <a:xfrm>
            <a:off x="228600" y="1188720"/>
            <a:ext cx="8686800" cy="3416320"/>
          </a:xfrm>
          <a:prstGeom prst="rect">
            <a:avLst/>
          </a:prstGeom>
          <a:noFill/>
        </p:spPr>
        <p:txBody>
          <a:bodyPr wrap="square" rtlCol="0">
            <a:spAutoFit/>
          </a:bodyPr>
          <a:lstStyle/>
          <a:p>
            <a:endParaRPr lang="en-US" sz="2400" dirty="0" smtClean="0"/>
          </a:p>
          <a:p>
            <a:r>
              <a:rPr lang="en-US" sz="2400" dirty="0" smtClean="0"/>
              <a:t>Beautiful in its simplicity, the user need only provide:</a:t>
            </a:r>
          </a:p>
          <a:p>
            <a:pPr marL="804863" indent="-341313">
              <a:buFont typeface="Arial" pitchFamily="34" charset="0"/>
              <a:buChar char="•"/>
            </a:pPr>
            <a:r>
              <a:rPr lang="en-US" sz="2400" dirty="0" smtClean="0"/>
              <a:t>Their email address.</a:t>
            </a:r>
          </a:p>
          <a:p>
            <a:pPr marL="804863" indent="-341313">
              <a:buFont typeface="Arial" pitchFamily="34" charset="0"/>
              <a:buChar char="•"/>
            </a:pPr>
            <a:r>
              <a:rPr lang="en-US" sz="2400" dirty="0" smtClean="0"/>
              <a:t>The antenna type.</a:t>
            </a:r>
          </a:p>
          <a:p>
            <a:pPr marL="804863" indent="-341313">
              <a:buFont typeface="Arial" pitchFamily="34" charset="0"/>
              <a:buChar char="•"/>
            </a:pPr>
            <a:r>
              <a:rPr lang="en-US" sz="2400" dirty="0" smtClean="0"/>
              <a:t>The offset to the </a:t>
            </a:r>
            <a:r>
              <a:rPr lang="en-US" sz="2400" b="1" dirty="0" smtClean="0"/>
              <a:t>antenna reference point </a:t>
            </a:r>
            <a:r>
              <a:rPr lang="en-US" sz="2400" dirty="0" smtClean="0"/>
              <a:t>(ARP).</a:t>
            </a:r>
          </a:p>
          <a:p>
            <a:pPr marL="804863" indent="-341313">
              <a:buFont typeface="Arial" pitchFamily="34" charset="0"/>
              <a:buChar char="•"/>
            </a:pPr>
            <a:r>
              <a:rPr lang="en-US" sz="2400" dirty="0" smtClean="0"/>
              <a:t>2- to 48-hours of GPS L1 + L2 data.</a:t>
            </a:r>
          </a:p>
          <a:p>
            <a:endParaRPr lang="en-US" sz="2400" dirty="0" smtClean="0"/>
          </a:p>
          <a:p>
            <a:r>
              <a:rPr lang="en-US" sz="2400" dirty="0" smtClean="0"/>
              <a:t>In turn, the user receives:</a:t>
            </a:r>
          </a:p>
          <a:p>
            <a:pPr marL="804863" indent="-341313">
              <a:buFont typeface="Arial" pitchFamily="34" charset="0"/>
              <a:buChar char="•"/>
            </a:pPr>
            <a:r>
              <a:rPr lang="en-US" sz="2400" dirty="0" smtClean="0"/>
              <a:t>Coordinates accurate to a few centimeters.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srcRect l="5304" t="17203" r="5299" b="15534"/>
          <a:stretch>
            <a:fillRect/>
          </a:stretch>
        </p:blipFill>
        <p:spPr bwMode="auto">
          <a:xfrm>
            <a:off x="457200" y="1188720"/>
            <a:ext cx="8229600" cy="5168808"/>
          </a:xfrm>
          <a:prstGeom prst="rect">
            <a:avLst/>
          </a:prstGeom>
          <a:noFill/>
          <a:ln w="12700">
            <a:solidFill>
              <a:schemeClr val="accent1"/>
            </a:solidFill>
            <a:miter lim="800000"/>
            <a:headEnd/>
            <a:tailEnd/>
          </a:ln>
        </p:spPr>
      </p:pic>
      <p:sp>
        <p:nvSpPr>
          <p:cNvPr id="3" name="TextBox 2"/>
          <p:cNvSpPr txBox="1"/>
          <p:nvPr/>
        </p:nvSpPr>
        <p:spPr>
          <a:xfrm>
            <a:off x="457200" y="73152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Once uploaded, OPUS-S will remind you that this data will be associated with your project.</a:t>
            </a:r>
          </a:p>
        </p:txBody>
      </p:sp>
      <p:grpSp>
        <p:nvGrpSpPr>
          <p:cNvPr id="6" name="Group 5"/>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120</a:t>
                </a:fld>
                <a:r>
                  <a:rPr lang="en-GB" sz="1800" b="1" dirty="0">
                    <a:solidFill>
                      <a:srgbClr val="282878"/>
                    </a:solidFill>
                  </a:rPr>
                  <a:t> </a:t>
                </a:r>
              </a:p>
            </p:txBody>
          </p:sp>
        </p:grpSp>
      </p:grpSp>
      <p:sp>
        <p:nvSpPr>
          <p:cNvPr id="16" name="Oval 15"/>
          <p:cNvSpPr/>
          <p:nvPr/>
        </p:nvSpPr>
        <p:spPr>
          <a:xfrm>
            <a:off x="4180114" y="5058888"/>
            <a:ext cx="2909455" cy="807522"/>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17"/>
          <p:cNvSpPr txBox="1">
            <a:spLocks noChangeArrowheads="1"/>
          </p:cNvSpPr>
          <p:nvPr/>
        </p:nvSpPr>
        <p:spPr bwMode="auto">
          <a:xfrm>
            <a:off x="457200" y="731520"/>
            <a:ext cx="8229600" cy="4154984"/>
          </a:xfrm>
          <a:prstGeom prst="rect">
            <a:avLst/>
          </a:prstGeom>
          <a:noFill/>
          <a:ln>
            <a:headEnd/>
            <a:tailEnd/>
          </a:ln>
          <a:effectLst/>
        </p:spPr>
        <p:style>
          <a:lnRef idx="0">
            <a:schemeClr val="accent1"/>
          </a:lnRef>
          <a:fillRef idx="1001">
            <a:schemeClr val="dk2"/>
          </a:fillRef>
          <a:effectRef idx="3">
            <a:schemeClr val="accent1"/>
          </a:effectRef>
          <a:fontRef idx="minor">
            <a:schemeClr val="lt1"/>
          </a:fontRef>
        </p:style>
        <p:txBody>
          <a:bodyPr wrap="square">
            <a:spAutoFit/>
            <a:sp3d/>
          </a:bodyPr>
          <a:lstStyle/>
          <a:p>
            <a:pPr marL="3175" indent="-3175">
              <a:spcBef>
                <a:spcPct val="50000"/>
              </a:spcBef>
            </a:pPr>
            <a:r>
              <a:rPr lang="en-US" sz="2400" dirty="0" smtClean="0">
                <a:solidFill>
                  <a:schemeClr val="tx1"/>
                </a:solidFill>
                <a:effectLst/>
                <a:latin typeface="Arial" pitchFamily="34" charset="0"/>
                <a:cs typeface="Arial" pitchFamily="34" charset="0"/>
              </a:rPr>
              <a:t>When data are submitted to a project, the OPUS-S results are “quality controlled” using </a:t>
            </a:r>
            <a:r>
              <a:rPr lang="en-US" sz="2400" i="1" dirty="0" smtClean="0">
                <a:solidFill>
                  <a:schemeClr val="tx1"/>
                </a:solidFill>
                <a:effectLst/>
                <a:latin typeface="Arial" pitchFamily="34" charset="0"/>
                <a:cs typeface="Arial" pitchFamily="34" charset="0"/>
              </a:rPr>
              <a:t>thresholds</a:t>
            </a:r>
            <a:r>
              <a:rPr lang="en-US" sz="2400" dirty="0" smtClean="0">
                <a:solidFill>
                  <a:schemeClr val="tx1"/>
                </a:solidFill>
                <a:effectLst/>
                <a:latin typeface="Arial" pitchFamily="34" charset="0"/>
                <a:cs typeface="Arial" pitchFamily="34" charset="0"/>
              </a:rPr>
              <a:t> specified by the project manager.</a:t>
            </a:r>
          </a:p>
          <a:p>
            <a:pPr marL="3175" indent="-3175">
              <a:spcBef>
                <a:spcPct val="50000"/>
              </a:spcBef>
            </a:pPr>
            <a:r>
              <a:rPr lang="en-US" sz="2400" dirty="0" smtClean="0">
                <a:solidFill>
                  <a:schemeClr val="tx1"/>
                </a:solidFill>
                <a:effectLst/>
                <a:latin typeface="Arial" pitchFamily="34" charset="0"/>
                <a:cs typeface="Arial" pitchFamily="34" charset="0"/>
              </a:rPr>
              <a:t>If the results from a data file exceed any of the thresholds, a warning message is sent to the email address entered when the data were submitted. </a:t>
            </a:r>
          </a:p>
          <a:p>
            <a:pPr marL="3175" indent="-3175">
              <a:spcBef>
                <a:spcPct val="50000"/>
              </a:spcBef>
            </a:pPr>
            <a:r>
              <a:rPr lang="en-US" sz="2400" dirty="0" smtClean="0">
                <a:solidFill>
                  <a:schemeClr val="tx1"/>
                </a:solidFill>
                <a:effectLst/>
                <a:latin typeface="Arial" pitchFamily="34" charset="0"/>
                <a:cs typeface="Arial" pitchFamily="34" charset="0"/>
              </a:rPr>
              <a:t>Receiving a warning message does </a:t>
            </a:r>
            <a:r>
              <a:rPr lang="en-US" sz="2400" i="1" u="sng" dirty="0" smtClean="0">
                <a:solidFill>
                  <a:schemeClr val="tx1"/>
                </a:solidFill>
                <a:effectLst/>
                <a:latin typeface="Arial" pitchFamily="34" charset="0"/>
                <a:cs typeface="Arial" pitchFamily="34" charset="0"/>
              </a:rPr>
              <a:t>not</a:t>
            </a:r>
            <a:r>
              <a:rPr lang="en-US" sz="2400" dirty="0" smtClean="0">
                <a:solidFill>
                  <a:schemeClr val="tx1"/>
                </a:solidFill>
                <a:effectLst/>
                <a:latin typeface="Arial" pitchFamily="34" charset="0"/>
                <a:cs typeface="Arial" pitchFamily="34" charset="0"/>
              </a:rPr>
              <a:t> mean the data </a:t>
            </a:r>
            <a:br>
              <a:rPr lang="en-US" sz="2400" dirty="0" smtClean="0">
                <a:solidFill>
                  <a:schemeClr val="tx1"/>
                </a:solidFill>
                <a:effectLst/>
                <a:latin typeface="Arial" pitchFamily="34" charset="0"/>
                <a:cs typeface="Arial" pitchFamily="34" charset="0"/>
              </a:rPr>
            </a:br>
            <a:r>
              <a:rPr lang="en-US" sz="2400" dirty="0" smtClean="0">
                <a:solidFill>
                  <a:schemeClr val="tx1"/>
                </a:solidFill>
                <a:effectLst/>
                <a:latin typeface="Arial" pitchFamily="34" charset="0"/>
                <a:cs typeface="Arial" pitchFamily="34" charset="0"/>
              </a:rPr>
              <a:t>will be excluded from your project. That is the project’s decision. However, the data are flagged for easy identification by the project.</a:t>
            </a:r>
            <a:endParaRPr lang="en-US" sz="2400" dirty="0">
              <a:solidFill>
                <a:schemeClr val="tx1"/>
              </a:solidFill>
              <a:effectLst/>
              <a:latin typeface="Arial" pitchFamily="34" charset="0"/>
              <a:cs typeface="Arial" pitchFamily="34" charset="0"/>
            </a:endParaRPr>
          </a:p>
        </p:txBody>
      </p:sp>
      <p:grpSp>
        <p:nvGrpSpPr>
          <p:cNvPr id="26" name="Group 25"/>
          <p:cNvGrpSpPr>
            <a:grpSpLocks/>
          </p:cNvGrpSpPr>
          <p:nvPr/>
        </p:nvGrpSpPr>
        <p:grpSpPr bwMode="auto">
          <a:xfrm>
            <a:off x="174625" y="6562725"/>
            <a:ext cx="1460500" cy="277813"/>
            <a:chOff x="121" y="4559"/>
            <a:chExt cx="1014" cy="193"/>
          </a:xfrm>
        </p:grpSpPr>
        <p:sp>
          <p:nvSpPr>
            <p:cNvPr id="2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28" name="Group 4"/>
            <p:cNvGrpSpPr>
              <a:grpSpLocks/>
            </p:cNvGrpSpPr>
            <p:nvPr/>
          </p:nvGrpSpPr>
          <p:grpSpPr bwMode="auto">
            <a:xfrm>
              <a:off x="121" y="4559"/>
              <a:ext cx="1014" cy="193"/>
              <a:chOff x="121" y="4559"/>
              <a:chExt cx="1014" cy="193"/>
            </a:xfrm>
          </p:grpSpPr>
          <p:sp>
            <p:nvSpPr>
              <p:cNvPr id="2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3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31" name="Group 7"/>
          <p:cNvGrpSpPr>
            <a:grpSpLocks/>
          </p:cNvGrpSpPr>
          <p:nvPr/>
        </p:nvGrpSpPr>
        <p:grpSpPr bwMode="auto">
          <a:xfrm>
            <a:off x="8505825" y="6540500"/>
            <a:ext cx="257175" cy="277813"/>
            <a:chOff x="5904" y="4543"/>
            <a:chExt cx="178" cy="193"/>
          </a:xfrm>
        </p:grpSpPr>
        <p:sp>
          <p:nvSpPr>
            <p:cNvPr id="3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33" name="Group 9"/>
            <p:cNvGrpSpPr>
              <a:grpSpLocks/>
            </p:cNvGrpSpPr>
            <p:nvPr/>
          </p:nvGrpSpPr>
          <p:grpSpPr bwMode="auto">
            <a:xfrm>
              <a:off x="5904" y="4543"/>
              <a:ext cx="178" cy="193"/>
              <a:chOff x="5904" y="4543"/>
              <a:chExt cx="178" cy="193"/>
            </a:xfrm>
          </p:grpSpPr>
          <p:sp>
            <p:nvSpPr>
              <p:cNvPr id="3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3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email_2.png"/>
          <p:cNvPicPr>
            <a:picLocks noChangeAspect="1"/>
          </p:cNvPicPr>
          <p:nvPr/>
        </p:nvPicPr>
        <p:blipFill>
          <a:blip r:embed="rId3" cstate="print"/>
          <a:stretch>
            <a:fillRect/>
          </a:stretch>
        </p:blipFill>
        <p:spPr>
          <a:xfrm>
            <a:off x="1295400" y="762000"/>
            <a:ext cx="5902523" cy="5365654"/>
          </a:xfrm>
          <a:prstGeom prst="rect">
            <a:avLst/>
          </a:prstGeom>
        </p:spPr>
      </p:pic>
      <p:grpSp>
        <p:nvGrpSpPr>
          <p:cNvPr id="25" name="Group 24"/>
          <p:cNvGrpSpPr>
            <a:grpSpLocks/>
          </p:cNvGrpSpPr>
          <p:nvPr/>
        </p:nvGrpSpPr>
        <p:grpSpPr bwMode="auto">
          <a:xfrm>
            <a:off x="174625" y="6562725"/>
            <a:ext cx="1460500" cy="277813"/>
            <a:chOff x="121" y="4559"/>
            <a:chExt cx="1014" cy="193"/>
          </a:xfrm>
        </p:grpSpPr>
        <p:sp>
          <p:nvSpPr>
            <p:cNvPr id="2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27" name="Group 4"/>
            <p:cNvGrpSpPr>
              <a:grpSpLocks/>
            </p:cNvGrpSpPr>
            <p:nvPr/>
          </p:nvGrpSpPr>
          <p:grpSpPr bwMode="auto">
            <a:xfrm>
              <a:off x="121" y="4559"/>
              <a:ext cx="1014" cy="193"/>
              <a:chOff x="121" y="4559"/>
              <a:chExt cx="1014" cy="193"/>
            </a:xfrm>
          </p:grpSpPr>
          <p:sp>
            <p:nvSpPr>
              <p:cNvPr id="2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29"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30" name="Group 7"/>
          <p:cNvGrpSpPr>
            <a:grpSpLocks/>
          </p:cNvGrpSpPr>
          <p:nvPr/>
        </p:nvGrpSpPr>
        <p:grpSpPr bwMode="auto">
          <a:xfrm>
            <a:off x="8505825" y="6540500"/>
            <a:ext cx="257175" cy="277813"/>
            <a:chOff x="5904" y="4543"/>
            <a:chExt cx="178" cy="193"/>
          </a:xfrm>
        </p:grpSpPr>
        <p:sp>
          <p:nvSpPr>
            <p:cNvPr id="3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32" name="Group 9"/>
            <p:cNvGrpSpPr>
              <a:grpSpLocks/>
            </p:cNvGrpSpPr>
            <p:nvPr/>
          </p:nvGrpSpPr>
          <p:grpSpPr bwMode="auto">
            <a:xfrm>
              <a:off x="5904" y="4543"/>
              <a:ext cx="178" cy="193"/>
              <a:chOff x="5904" y="4543"/>
              <a:chExt cx="178" cy="193"/>
            </a:xfrm>
          </p:grpSpPr>
          <p:sp>
            <p:nvSpPr>
              <p:cNvPr id="3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3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122</a:t>
                </a:fld>
                <a:r>
                  <a:rPr lang="en-GB" sz="1800" b="1" dirty="0">
                    <a:solidFill>
                      <a:srgbClr val="282878"/>
                    </a:solidFill>
                  </a:rPr>
                  <a:t> </a:t>
                </a:r>
              </a:p>
            </p:txBody>
          </p:sp>
        </p:grpSp>
      </p:grpSp>
      <p:sp>
        <p:nvSpPr>
          <p:cNvPr id="35" name="TextBox 34"/>
          <p:cNvSpPr txBox="1"/>
          <p:nvPr/>
        </p:nvSpPr>
        <p:spPr>
          <a:xfrm>
            <a:off x="5486400" y="3253839"/>
            <a:ext cx="2184701"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smtClean="0"/>
              <a:t>The highlight is mine.</a:t>
            </a:r>
            <a:endParaRPr lang="en-US" dirty="0"/>
          </a:p>
        </p:txBody>
      </p:sp>
      <p:cxnSp>
        <p:nvCxnSpPr>
          <p:cNvPr id="37" name="Straight Arrow Connector 36"/>
          <p:cNvCxnSpPr/>
          <p:nvPr/>
        </p:nvCxnSpPr>
        <p:spPr>
          <a:xfrm rot="10800000" flipV="1">
            <a:off x="4476997" y="3420093"/>
            <a:ext cx="961902" cy="11875"/>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7"/>
          <p:cNvSpPr txBox="1">
            <a:spLocks noChangeArrowheads="1"/>
          </p:cNvSpPr>
          <p:nvPr/>
        </p:nvSpPr>
        <p:spPr bwMode="auto">
          <a:xfrm>
            <a:off x="457200" y="914400"/>
            <a:ext cx="8229600" cy="3785652"/>
          </a:xfrm>
          <a:prstGeom prst="rect">
            <a:avLst/>
          </a:prstGeom>
          <a:noFill/>
          <a:ln>
            <a:noFill/>
            <a:headEnd/>
            <a:tailEnd/>
          </a:ln>
          <a:effectLst/>
          <a:scene3d>
            <a:camera prst="orthographicFront">
              <a:rot lat="0" lon="0" rev="0"/>
            </a:camera>
            <a:lightRig rig="threePt" dir="t">
              <a:rot lat="0" lon="0" rev="1200000"/>
            </a:lightRig>
          </a:scene3d>
        </p:spPr>
        <p:style>
          <a:lnRef idx="0">
            <a:schemeClr val="accent1"/>
          </a:lnRef>
          <a:fillRef idx="1001">
            <a:schemeClr val="dk2"/>
          </a:fillRef>
          <a:effectRef idx="3">
            <a:schemeClr val="accent1"/>
          </a:effectRef>
          <a:fontRef idx="minor">
            <a:schemeClr val="lt1"/>
          </a:fontRef>
        </p:style>
        <p:txBody>
          <a:bodyPr wrap="square">
            <a:spAutoFit/>
          </a:bodyPr>
          <a:lstStyle/>
          <a:p>
            <a:pPr marL="3175" indent="-3175">
              <a:spcBef>
                <a:spcPct val="50000"/>
              </a:spcBef>
            </a:pPr>
            <a:r>
              <a:rPr lang="en-US" sz="2400" dirty="0" smtClean="0">
                <a:solidFill>
                  <a:schemeClr val="tx1"/>
                </a:solidFill>
                <a:latin typeface="Arial" pitchFamily="34" charset="0"/>
                <a:cs typeface="Arial" pitchFamily="34" charset="0"/>
              </a:rPr>
              <a:t>OPUS-Projects groups the data into </a:t>
            </a:r>
            <a:r>
              <a:rPr lang="en-US" sz="2400" i="1" dirty="0" smtClean="0">
                <a:solidFill>
                  <a:schemeClr val="tx1"/>
                </a:solidFill>
                <a:latin typeface="Arial" pitchFamily="34" charset="0"/>
                <a:cs typeface="Arial" pitchFamily="34" charset="0"/>
              </a:rPr>
              <a:t>sessions</a:t>
            </a:r>
            <a:r>
              <a:rPr lang="en-US" sz="2400" dirty="0" smtClean="0">
                <a:solidFill>
                  <a:schemeClr val="tx1"/>
                </a:solidFill>
                <a:latin typeface="Arial" pitchFamily="34" charset="0"/>
                <a:cs typeface="Arial" pitchFamily="34" charset="0"/>
              </a:rPr>
              <a:t>.</a:t>
            </a:r>
          </a:p>
          <a:p>
            <a:pPr marL="3175" indent="-3175">
              <a:spcBef>
                <a:spcPct val="50000"/>
              </a:spcBef>
            </a:pPr>
            <a:r>
              <a:rPr lang="en-US" sz="2400" dirty="0" smtClean="0">
                <a:solidFill>
                  <a:schemeClr val="tx1"/>
                </a:solidFill>
                <a:latin typeface="Arial" pitchFamily="34" charset="0"/>
                <a:cs typeface="Arial" pitchFamily="34" charset="0"/>
              </a:rPr>
              <a:t>Sessions are groups of site occupations that overlap significantly in time. Note that</a:t>
            </a:r>
          </a:p>
          <a:p>
            <a:pPr marL="458788" indent="-230188">
              <a:spcBef>
                <a:spcPct val="50000"/>
              </a:spcBef>
              <a:buFont typeface="Arial" pitchFamily="34" charset="0"/>
              <a:buChar char="•"/>
            </a:pPr>
            <a:r>
              <a:rPr lang="en-US" sz="2400" dirty="0" smtClean="0">
                <a:solidFill>
                  <a:schemeClr val="tx1"/>
                </a:solidFill>
                <a:latin typeface="Arial" pitchFamily="34" charset="0"/>
                <a:cs typeface="Arial" pitchFamily="34" charset="0"/>
              </a:rPr>
              <a:t>a site may appear in more than one session.</a:t>
            </a:r>
          </a:p>
          <a:p>
            <a:pPr marL="458788" indent="-230188">
              <a:spcBef>
                <a:spcPct val="50000"/>
              </a:spcBef>
              <a:buFont typeface="Arial" pitchFamily="34" charset="0"/>
              <a:buChar char="•"/>
            </a:pPr>
            <a:r>
              <a:rPr lang="en-US" sz="2400" dirty="0" smtClean="0">
                <a:solidFill>
                  <a:schemeClr val="tx1"/>
                </a:solidFill>
                <a:latin typeface="Arial" pitchFamily="34" charset="0"/>
                <a:cs typeface="Arial" pitchFamily="34" charset="0"/>
              </a:rPr>
              <a:t>as new data are submitted, the definitions of the sessions may change.</a:t>
            </a:r>
          </a:p>
          <a:p>
            <a:pPr marL="3175" indent="-3175">
              <a:spcBef>
                <a:spcPct val="50000"/>
              </a:spcBef>
            </a:pPr>
            <a:r>
              <a:rPr lang="en-US" sz="2400" dirty="0" smtClean="0">
                <a:solidFill>
                  <a:schemeClr val="tx1"/>
                </a:solidFill>
                <a:latin typeface="Arial" pitchFamily="34" charset="0"/>
                <a:cs typeface="Arial" pitchFamily="34" charset="0"/>
              </a:rPr>
              <a:t>Now that some data has been submitted to the project, processing can begin.</a:t>
            </a:r>
            <a:endParaRPr lang="en-US" sz="2400" dirty="0">
              <a:solidFill>
                <a:schemeClr val="tx1"/>
              </a:solidFill>
              <a:latin typeface="Arial" pitchFamily="34" charset="0"/>
              <a:cs typeface="Arial" pitchFamily="34" charset="0"/>
            </a:endParaRPr>
          </a:p>
        </p:txBody>
      </p:sp>
      <p:grpSp>
        <p:nvGrpSpPr>
          <p:cNvPr id="14" name="Group 13"/>
          <p:cNvGrpSpPr>
            <a:grpSpLocks/>
          </p:cNvGrpSpPr>
          <p:nvPr/>
        </p:nvGrpSpPr>
        <p:grpSpPr bwMode="auto">
          <a:xfrm>
            <a:off x="174625" y="6562725"/>
            <a:ext cx="1460500" cy="277813"/>
            <a:chOff x="121" y="4559"/>
            <a:chExt cx="1014" cy="193"/>
          </a:xfrm>
        </p:grpSpPr>
        <p:sp>
          <p:nvSpPr>
            <p:cNvPr id="1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7" name="Group 4"/>
            <p:cNvGrpSpPr>
              <a:grpSpLocks/>
            </p:cNvGrpSpPr>
            <p:nvPr/>
          </p:nvGrpSpPr>
          <p:grpSpPr bwMode="auto">
            <a:xfrm>
              <a:off x="121" y="4559"/>
              <a:ext cx="1014" cy="193"/>
              <a:chOff x="121" y="4559"/>
              <a:chExt cx="1014" cy="193"/>
            </a:xfrm>
          </p:grpSpPr>
          <p:sp>
            <p:nvSpPr>
              <p:cNvPr id="1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9"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20" name="Group 7"/>
          <p:cNvGrpSpPr>
            <a:grpSpLocks/>
          </p:cNvGrpSpPr>
          <p:nvPr/>
        </p:nvGrpSpPr>
        <p:grpSpPr bwMode="auto">
          <a:xfrm>
            <a:off x="8505825" y="6540500"/>
            <a:ext cx="257175" cy="277813"/>
            <a:chOff x="5904" y="4543"/>
            <a:chExt cx="178" cy="193"/>
          </a:xfrm>
        </p:grpSpPr>
        <p:sp>
          <p:nvSpPr>
            <p:cNvPr id="2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2" name="Group 9"/>
            <p:cNvGrpSpPr>
              <a:grpSpLocks/>
            </p:cNvGrpSpPr>
            <p:nvPr/>
          </p:nvGrpSpPr>
          <p:grpSpPr bwMode="auto">
            <a:xfrm>
              <a:off x="5904" y="4543"/>
              <a:ext cx="178" cy="193"/>
              <a:chOff x="5904" y="4543"/>
              <a:chExt cx="178" cy="193"/>
            </a:xfrm>
          </p:grpSpPr>
          <p:sp>
            <p:nvSpPr>
              <p:cNvPr id="2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5"/>
          <p:cNvPicPr>
            <a:picLocks noChangeAspect="1" noChangeArrowheads="1"/>
          </p:cNvPicPr>
          <p:nvPr/>
        </p:nvPicPr>
        <p:blipFill>
          <a:blip r:embed="rId2" cstate="print"/>
          <a:srcRect l="24476" t="32579" r="2720" b="22805"/>
          <a:stretch>
            <a:fillRect/>
          </a:stretch>
        </p:blipFill>
        <p:spPr bwMode="auto">
          <a:xfrm>
            <a:off x="1280160" y="1280160"/>
            <a:ext cx="6682882" cy="3418665"/>
          </a:xfrm>
          <a:prstGeom prst="rect">
            <a:avLst/>
          </a:prstGeom>
          <a:noFill/>
          <a:ln w="12700">
            <a:solidFill>
              <a:schemeClr val="accent1"/>
            </a:solidFill>
            <a:miter lim="800000"/>
            <a:headEnd/>
            <a:tailEnd/>
          </a:ln>
        </p:spPr>
      </p:pic>
      <p:sp>
        <p:nvSpPr>
          <p:cNvPr id="3" name="TextBox 2"/>
          <p:cNvSpPr txBox="1"/>
          <p:nvPr/>
        </p:nvSpPr>
        <p:spPr>
          <a:xfrm>
            <a:off x="457200" y="457200"/>
            <a:ext cx="8229600" cy="1938992"/>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To review or process a session, enter the project and process keywords, and your email address, then click the “Process” button on the OPUS-Projects home page.</a:t>
            </a:r>
          </a:p>
          <a:p>
            <a:endParaRPr lang="en-US" sz="2400" dirty="0" smtClean="0">
              <a:solidFill>
                <a:schemeClr val="bg1"/>
              </a:solidFill>
            </a:endParaRPr>
          </a:p>
          <a:p>
            <a:r>
              <a:rPr lang="en-US" sz="2400" dirty="0" smtClean="0">
                <a:solidFill>
                  <a:schemeClr val="bg1"/>
                </a:solidFill>
              </a:rPr>
              <a:t>OPUS-Projects will display your page after a brief pause.</a:t>
            </a:r>
          </a:p>
        </p:txBody>
      </p:sp>
      <p:grpSp>
        <p:nvGrpSpPr>
          <p:cNvPr id="6" name="Group 5"/>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124</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41268" y="731520"/>
            <a:ext cx="7837714" cy="5078313"/>
          </a:xfrm>
          <a:prstGeom prst="rect">
            <a:avLst/>
          </a:prstGeom>
          <a:noFill/>
          <a:effectLst/>
        </p:spPr>
        <p:style>
          <a:lnRef idx="0">
            <a:schemeClr val="accent1"/>
          </a:lnRef>
          <a:fillRef idx="1001">
            <a:schemeClr val="dk2"/>
          </a:fillRef>
          <a:effectRef idx="3">
            <a:schemeClr val="accent1"/>
          </a:effectRef>
          <a:fontRef idx="minor">
            <a:schemeClr val="lt1"/>
          </a:fontRef>
        </p:style>
        <p:txBody>
          <a:bodyPr wrap="square" rtlCol="0">
            <a:spAutoFit/>
          </a:bodyPr>
          <a:lstStyle/>
          <a:p>
            <a:pPr marL="3175" indent="-3175">
              <a:spcBef>
                <a:spcPct val="50000"/>
              </a:spcBef>
            </a:pPr>
            <a:r>
              <a:rPr lang="en-US" sz="2400" dirty="0" smtClean="0">
                <a:solidFill>
                  <a:schemeClr val="tx1"/>
                </a:solidFill>
                <a:latin typeface="Arial" pitchFamily="34" charset="0"/>
                <a:cs typeface="Arial" pitchFamily="34" charset="0"/>
              </a:rPr>
              <a:t>Let’s switch to a project already loaded with data. </a:t>
            </a:r>
            <a:br>
              <a:rPr lang="en-US" sz="2400" dirty="0" smtClean="0">
                <a:solidFill>
                  <a:schemeClr val="tx1"/>
                </a:solidFill>
                <a:latin typeface="Arial" pitchFamily="34" charset="0"/>
                <a:cs typeface="Arial" pitchFamily="34" charset="0"/>
              </a:rPr>
            </a:br>
            <a:r>
              <a:rPr lang="en-US" sz="2400" dirty="0" smtClean="0">
                <a:solidFill>
                  <a:schemeClr val="tx1"/>
                </a:solidFill>
                <a:latin typeface="Arial" pitchFamily="34" charset="0"/>
                <a:cs typeface="Arial" pitchFamily="34" charset="0"/>
              </a:rPr>
              <a:t>The project title is:</a:t>
            </a:r>
            <a:r>
              <a:rPr lang="en-US" sz="2400" dirty="0" smtClean="0">
                <a:solidFill>
                  <a:schemeClr val="tx1"/>
                </a:solidFill>
              </a:rPr>
              <a:t/>
            </a:r>
            <a:br>
              <a:rPr lang="en-US" sz="2400" dirty="0" smtClean="0">
                <a:solidFill>
                  <a:schemeClr val="tx1"/>
                </a:solidFill>
              </a:rPr>
            </a:br>
            <a:r>
              <a:rPr lang="en-US" sz="2400" dirty="0" smtClean="0">
                <a:solidFill>
                  <a:schemeClr val="tx1"/>
                </a:solidFill>
              </a:rPr>
              <a:t>		 “</a:t>
            </a:r>
            <a:r>
              <a:rPr lang="en-US" sz="2400" b="1" dirty="0" smtClean="0">
                <a:solidFill>
                  <a:schemeClr val="tx1"/>
                </a:solidFill>
                <a:latin typeface="Courier New" pitchFamily="49" charset="0"/>
                <a:cs typeface="Courier New" pitchFamily="49" charset="0"/>
              </a:rPr>
              <a:t>mss test project 1</a:t>
            </a:r>
            <a:r>
              <a:rPr lang="en-US" sz="2400" dirty="0" smtClean="0">
                <a:solidFill>
                  <a:schemeClr val="tx1"/>
                </a:solidFill>
              </a:rPr>
              <a:t>”</a:t>
            </a:r>
            <a:br>
              <a:rPr lang="en-US" sz="2400" dirty="0" smtClean="0">
                <a:solidFill>
                  <a:schemeClr val="tx1"/>
                </a:solidFill>
              </a:rPr>
            </a:br>
            <a:r>
              <a:rPr lang="en-US" sz="2400" dirty="0" smtClean="0">
                <a:solidFill>
                  <a:schemeClr val="tx1"/>
                </a:solidFill>
                <a:latin typeface="Arial" pitchFamily="34" charset="0"/>
                <a:cs typeface="Arial" pitchFamily="34" charset="0"/>
              </a:rPr>
              <a:t>The project keywords are:</a:t>
            </a:r>
          </a:p>
          <a:p>
            <a:pPr marL="1885950" indent="-3175">
              <a:spcBef>
                <a:spcPct val="50000"/>
              </a:spcBef>
            </a:pPr>
            <a:r>
              <a:rPr lang="en-US" sz="2400" b="1" dirty="0" smtClean="0">
                <a:solidFill>
                  <a:schemeClr val="tx1"/>
                </a:solidFill>
                <a:latin typeface="Courier New" pitchFamily="49" charset="0"/>
                <a:cs typeface="Courier New" pitchFamily="49" charset="0"/>
              </a:rPr>
              <a:t>PROJECT :	6vlap35e</a:t>
            </a:r>
          </a:p>
          <a:p>
            <a:pPr marL="1885950" indent="-3175">
              <a:spcBef>
                <a:spcPct val="50000"/>
              </a:spcBef>
            </a:pPr>
            <a:r>
              <a:rPr lang="en-US" sz="2400" b="1" dirty="0" smtClean="0">
                <a:solidFill>
                  <a:schemeClr val="tx1"/>
                </a:solidFill>
                <a:latin typeface="Courier New" pitchFamily="49" charset="0"/>
                <a:cs typeface="Courier New" pitchFamily="49" charset="0"/>
              </a:rPr>
              <a:t>MANAGER :	hrpyi51d</a:t>
            </a:r>
          </a:p>
          <a:p>
            <a:pPr marL="1885950" indent="-3175">
              <a:spcBef>
                <a:spcPct val="50000"/>
              </a:spcBef>
            </a:pPr>
            <a:r>
              <a:rPr lang="en-US" sz="2400" b="1" dirty="0" smtClean="0">
                <a:solidFill>
                  <a:schemeClr val="tx1"/>
                </a:solidFill>
                <a:latin typeface="Courier New" pitchFamily="49" charset="0"/>
                <a:cs typeface="Courier New" pitchFamily="49" charset="0"/>
              </a:rPr>
              <a:t>PROCESS :	vdblq8ye</a:t>
            </a:r>
          </a:p>
          <a:p>
            <a:pPr marL="3175" indent="-3175">
              <a:spcBef>
                <a:spcPct val="50000"/>
              </a:spcBef>
            </a:pPr>
            <a:r>
              <a:rPr lang="en-US" sz="2400" dirty="0" smtClean="0">
                <a:solidFill>
                  <a:schemeClr val="tx1"/>
                </a:solidFill>
                <a:latin typeface="Arial" pitchFamily="34" charset="0"/>
                <a:cs typeface="Arial" pitchFamily="34" charset="0"/>
              </a:rPr>
              <a:t>Please note that this is a project used for testing and, so, may not always be in this exact state. Nevertheless, feel free to visit and look around.</a:t>
            </a:r>
          </a:p>
          <a:p>
            <a:pPr marL="3175" indent="-3175" algn="ctr">
              <a:spcBef>
                <a:spcPct val="50000"/>
              </a:spcBef>
            </a:pPr>
            <a:r>
              <a:rPr lang="en-US" sz="2400" dirty="0" smtClean="0">
                <a:solidFill>
                  <a:schemeClr val="tx1"/>
                </a:solidFill>
                <a:latin typeface="Arial" pitchFamily="34" charset="0"/>
                <a:cs typeface="Arial" pitchFamily="34" charset="0"/>
              </a:rPr>
              <a:t>http://www.ngs.noaa.gov/OPUSI/OPUS-Projects.html</a:t>
            </a:r>
            <a:endParaRPr lang="en-US" sz="2400" dirty="0">
              <a:solidFill>
                <a:schemeClr val="tx1"/>
              </a:solidFill>
              <a:latin typeface="Arial" pitchFamily="34" charset="0"/>
              <a:cs typeface="Arial" pitchFamily="34" charset="0"/>
            </a:endParaRPr>
          </a:p>
        </p:txBody>
      </p:sp>
      <p:grpSp>
        <p:nvGrpSpPr>
          <p:cNvPr id="16" name="Group 15"/>
          <p:cNvGrpSpPr>
            <a:grpSpLocks/>
          </p:cNvGrpSpPr>
          <p:nvPr/>
        </p:nvGrpSpPr>
        <p:grpSpPr bwMode="auto">
          <a:xfrm>
            <a:off x="174625" y="6562725"/>
            <a:ext cx="1460500" cy="277813"/>
            <a:chOff x="121" y="4559"/>
            <a:chExt cx="1014" cy="193"/>
          </a:xfrm>
        </p:grpSpPr>
        <p:sp>
          <p:nvSpPr>
            <p:cNvPr id="1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8" name="Group 4"/>
            <p:cNvGrpSpPr>
              <a:grpSpLocks/>
            </p:cNvGrpSpPr>
            <p:nvPr/>
          </p:nvGrpSpPr>
          <p:grpSpPr bwMode="auto">
            <a:xfrm>
              <a:off x="121" y="4559"/>
              <a:ext cx="1014" cy="193"/>
              <a:chOff x="121" y="4559"/>
              <a:chExt cx="1014" cy="193"/>
            </a:xfrm>
          </p:grpSpPr>
          <p:sp>
            <p:nvSpPr>
              <p:cNvPr id="1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2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21" name="Group 7"/>
          <p:cNvGrpSpPr>
            <a:grpSpLocks/>
          </p:cNvGrpSpPr>
          <p:nvPr/>
        </p:nvGrpSpPr>
        <p:grpSpPr bwMode="auto">
          <a:xfrm>
            <a:off x="8505825" y="6540500"/>
            <a:ext cx="257175" cy="277813"/>
            <a:chOff x="5904" y="4543"/>
            <a:chExt cx="178" cy="193"/>
          </a:xfrm>
        </p:grpSpPr>
        <p:sp>
          <p:nvSpPr>
            <p:cNvPr id="2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3" name="Group 9"/>
            <p:cNvGrpSpPr>
              <a:grpSpLocks/>
            </p:cNvGrpSpPr>
            <p:nvPr/>
          </p:nvGrpSpPr>
          <p:grpSpPr bwMode="auto">
            <a:xfrm>
              <a:off x="5904" y="4543"/>
              <a:ext cx="178" cy="193"/>
              <a:chOff x="5904" y="4543"/>
              <a:chExt cx="178" cy="193"/>
            </a:xfrm>
          </p:grpSpPr>
          <p:sp>
            <p:nvSpPr>
              <p:cNvPr id="2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125</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cstate="print"/>
          <a:srcRect l="988" t="17655" r="5926" b="6621"/>
          <a:stretch>
            <a:fillRect/>
          </a:stretch>
        </p:blipFill>
        <p:spPr bwMode="auto">
          <a:xfrm>
            <a:off x="640080" y="640079"/>
            <a:ext cx="7863840" cy="5725810"/>
          </a:xfrm>
          <a:prstGeom prst="rect">
            <a:avLst/>
          </a:prstGeom>
          <a:noFill/>
          <a:ln w="12700">
            <a:solidFill>
              <a:schemeClr val="accent1"/>
            </a:solidFill>
            <a:miter lim="800000"/>
            <a:headEnd/>
            <a:tailEnd/>
          </a:ln>
        </p:spPr>
      </p:pic>
      <p:grpSp>
        <p:nvGrpSpPr>
          <p:cNvPr id="2" name="Group 4"/>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9"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4" name="Group 7"/>
          <p:cNvGrpSpPr>
            <a:grpSpLocks/>
          </p:cNvGrpSpPr>
          <p:nvPr/>
        </p:nvGrpSpPr>
        <p:grpSpPr bwMode="auto">
          <a:xfrm>
            <a:off x="8505825" y="6540500"/>
            <a:ext cx="257175" cy="277813"/>
            <a:chOff x="5904" y="4543"/>
            <a:chExt cx="178" cy="193"/>
          </a:xfrm>
        </p:grpSpPr>
        <p:sp>
          <p:nvSpPr>
            <p:cNvPr id="1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1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126</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cstate="print">
            <a:duotone>
              <a:prstClr val="black"/>
              <a:schemeClr val="tx1">
                <a:tint val="45000"/>
                <a:satMod val="400000"/>
              </a:schemeClr>
            </a:duotone>
          </a:blip>
          <a:srcRect l="988" t="17655" r="5926" b="6621"/>
          <a:stretch>
            <a:fillRect/>
          </a:stretch>
        </p:blipFill>
        <p:spPr bwMode="auto">
          <a:xfrm>
            <a:off x="640080" y="640079"/>
            <a:ext cx="7863840" cy="5725810"/>
          </a:xfrm>
          <a:prstGeom prst="rect">
            <a:avLst/>
          </a:prstGeom>
          <a:noFill/>
          <a:ln w="12700">
            <a:solidFill>
              <a:schemeClr val="accent1"/>
            </a:solidFill>
            <a:miter lim="800000"/>
            <a:headEnd/>
            <a:tailEnd/>
          </a:ln>
        </p:spPr>
      </p:pic>
      <p:grpSp>
        <p:nvGrpSpPr>
          <p:cNvPr id="6" name="Group 5"/>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127</a:t>
                </a:fld>
                <a:r>
                  <a:rPr lang="en-GB" sz="1800" b="1" dirty="0">
                    <a:solidFill>
                      <a:srgbClr val="282878"/>
                    </a:solidFill>
                  </a:rPr>
                  <a:t> </a:t>
                </a:r>
              </a:p>
            </p:txBody>
          </p:sp>
        </p:grpSp>
      </p:grpSp>
      <p:sp>
        <p:nvSpPr>
          <p:cNvPr id="4" name="TextBox 3"/>
          <p:cNvSpPr txBox="1"/>
          <p:nvPr/>
        </p:nvSpPr>
        <p:spPr>
          <a:xfrm>
            <a:off x="457200" y="1905000"/>
            <a:ext cx="8229600" cy="1938992"/>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This is the page for session 06274-A of “mss test project 1”. The components of this page are:</a:t>
            </a:r>
          </a:p>
          <a:p>
            <a:endParaRPr lang="en-US" sz="2400" dirty="0" smtClean="0">
              <a:solidFill>
                <a:schemeClr val="bg1"/>
              </a:solidFill>
            </a:endParaRPr>
          </a:p>
          <a:p>
            <a:r>
              <a:rPr lang="en-US" sz="2400" dirty="0" smtClean="0">
                <a:solidFill>
                  <a:schemeClr val="bg1"/>
                </a:solidFill>
              </a:rPr>
              <a:t>The banner shows the project’s title and session. The session ID can be used to select another session to review/work with.</a:t>
            </a:r>
            <a:endParaRPr lang="en-US" sz="2400" dirty="0">
              <a:solidFill>
                <a:schemeClr val="bg1"/>
              </a:solidFill>
            </a:endParaRPr>
          </a:p>
        </p:txBody>
      </p:sp>
      <p:pic>
        <p:nvPicPr>
          <p:cNvPr id="18" name="Picture 2"/>
          <p:cNvPicPr>
            <a:picLocks noChangeAspect="1" noChangeArrowheads="1"/>
          </p:cNvPicPr>
          <p:nvPr/>
        </p:nvPicPr>
        <p:blipFill>
          <a:blip r:embed="rId2" cstate="print"/>
          <a:srcRect l="32593" t="22069" r="34568" b="73931"/>
          <a:stretch>
            <a:fillRect/>
          </a:stretch>
        </p:blipFill>
        <p:spPr bwMode="auto">
          <a:xfrm>
            <a:off x="3310034" y="973794"/>
            <a:ext cx="2774230" cy="302453"/>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cstate="print">
            <a:duotone>
              <a:prstClr val="black"/>
              <a:schemeClr val="tx1">
                <a:tint val="45000"/>
                <a:satMod val="400000"/>
              </a:schemeClr>
            </a:duotone>
          </a:blip>
          <a:srcRect l="988" t="17655" r="5926" b="6621"/>
          <a:stretch>
            <a:fillRect/>
          </a:stretch>
        </p:blipFill>
        <p:spPr bwMode="auto">
          <a:xfrm>
            <a:off x="640080" y="640079"/>
            <a:ext cx="7863840" cy="5725810"/>
          </a:xfrm>
          <a:prstGeom prst="rect">
            <a:avLst/>
          </a:prstGeom>
          <a:noFill/>
          <a:ln w="12700">
            <a:solidFill>
              <a:schemeClr val="accent1"/>
            </a:solidFill>
            <a:miter lim="800000"/>
            <a:headEnd/>
            <a:tailEnd/>
          </a:ln>
        </p:spPr>
      </p:pic>
      <p:pic>
        <p:nvPicPr>
          <p:cNvPr id="18" name="Picture 2"/>
          <p:cNvPicPr>
            <a:picLocks noChangeAspect="1" noChangeArrowheads="1"/>
          </p:cNvPicPr>
          <p:nvPr/>
        </p:nvPicPr>
        <p:blipFill>
          <a:blip r:embed="rId2" cstate="print"/>
          <a:srcRect l="1975" t="32000" r="46420" b="8828"/>
          <a:stretch>
            <a:fillRect/>
          </a:stretch>
        </p:blipFill>
        <p:spPr bwMode="auto">
          <a:xfrm>
            <a:off x="723112" y="1724845"/>
            <a:ext cx="4359843" cy="4474878"/>
          </a:xfrm>
          <a:prstGeom prst="rect">
            <a:avLst/>
          </a:prstGeom>
          <a:noFill/>
          <a:ln w="12700">
            <a:solidFill>
              <a:schemeClr val="accent1"/>
            </a:solidFill>
            <a:miter lim="800000"/>
            <a:headEnd/>
            <a:tailEnd/>
          </a:ln>
        </p:spPr>
      </p:pic>
      <p:grpSp>
        <p:nvGrpSpPr>
          <p:cNvPr id="5" name="Group 4"/>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7" name="Group 4"/>
            <p:cNvGrpSpPr>
              <a:grpSpLocks/>
            </p:cNvGrpSpPr>
            <p:nvPr/>
          </p:nvGrpSpPr>
          <p:grpSpPr bwMode="auto">
            <a:xfrm>
              <a:off x="121" y="4559"/>
              <a:ext cx="1014" cy="193"/>
              <a:chOff x="121" y="4559"/>
              <a:chExt cx="1014" cy="193"/>
            </a:xfrm>
          </p:grpSpPr>
          <p:sp>
            <p:nvSpPr>
              <p:cNvPr id="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9"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10" name="Group 7"/>
          <p:cNvGrpSpPr>
            <a:grpSpLocks/>
          </p:cNvGrpSpPr>
          <p:nvPr/>
        </p:nvGrpSpPr>
        <p:grpSpPr bwMode="auto">
          <a:xfrm>
            <a:off x="8505825" y="6540500"/>
            <a:ext cx="257175" cy="277813"/>
            <a:chOff x="5904" y="4543"/>
            <a:chExt cx="178" cy="193"/>
          </a:xfrm>
        </p:grpSpPr>
        <p:sp>
          <p:nvSpPr>
            <p:cNvPr id="1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2" name="Group 9"/>
            <p:cNvGrpSpPr>
              <a:grpSpLocks/>
            </p:cNvGrpSpPr>
            <p:nvPr/>
          </p:nvGrpSpPr>
          <p:grpSpPr bwMode="auto">
            <a:xfrm>
              <a:off x="5904" y="4543"/>
              <a:ext cx="178" cy="193"/>
              <a:chOff x="5904" y="4543"/>
              <a:chExt cx="178" cy="193"/>
            </a:xfrm>
          </p:grpSpPr>
          <p:sp>
            <p:nvSpPr>
              <p:cNvPr id="1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128</a:t>
                </a:fld>
                <a:r>
                  <a:rPr lang="en-GB" sz="1800" b="1" dirty="0">
                    <a:solidFill>
                      <a:srgbClr val="282878"/>
                    </a:solidFill>
                  </a:rPr>
                  <a:t> </a:t>
                </a:r>
              </a:p>
            </p:txBody>
          </p:sp>
        </p:grpSp>
      </p:grpSp>
      <p:sp>
        <p:nvSpPr>
          <p:cNvPr id="15" name="TextBox 14"/>
          <p:cNvSpPr txBox="1"/>
          <p:nvPr/>
        </p:nvSpPr>
        <p:spPr>
          <a:xfrm>
            <a:off x="457200" y="64008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The map shows the relative positions of the sites in this session. The positions of the included CORS sites are indicated too.</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cstate="print">
            <a:duotone>
              <a:prstClr val="black"/>
              <a:schemeClr val="tx1">
                <a:tint val="45000"/>
                <a:satMod val="400000"/>
              </a:schemeClr>
            </a:duotone>
          </a:blip>
          <a:srcRect l="988" t="17655" r="5926" b="6621"/>
          <a:stretch>
            <a:fillRect/>
          </a:stretch>
        </p:blipFill>
        <p:spPr bwMode="auto">
          <a:xfrm>
            <a:off x="640080" y="640079"/>
            <a:ext cx="7863840" cy="5725810"/>
          </a:xfrm>
          <a:prstGeom prst="rect">
            <a:avLst/>
          </a:prstGeom>
          <a:noFill/>
          <a:ln w="12700">
            <a:solidFill>
              <a:schemeClr val="accent1"/>
            </a:solidFill>
            <a:miter lim="800000"/>
            <a:headEnd/>
            <a:tailEnd/>
          </a:ln>
        </p:spPr>
      </p:pic>
      <p:pic>
        <p:nvPicPr>
          <p:cNvPr id="20" name="Picture 2"/>
          <p:cNvPicPr>
            <a:picLocks noChangeAspect="1" noChangeArrowheads="1"/>
          </p:cNvPicPr>
          <p:nvPr/>
        </p:nvPicPr>
        <p:blipFill>
          <a:blip r:embed="rId2" cstate="print"/>
          <a:srcRect l="54321" t="32000" r="23704" b="34207"/>
          <a:stretch>
            <a:fillRect/>
          </a:stretch>
        </p:blipFill>
        <p:spPr bwMode="auto">
          <a:xfrm>
            <a:off x="5145622" y="1724845"/>
            <a:ext cx="1856521" cy="2555563"/>
          </a:xfrm>
          <a:prstGeom prst="rect">
            <a:avLst/>
          </a:prstGeom>
          <a:noFill/>
          <a:ln w="12700">
            <a:solidFill>
              <a:schemeClr val="accent1"/>
            </a:solidFill>
            <a:miter lim="800000"/>
            <a:headEnd/>
            <a:tailEnd/>
          </a:ln>
        </p:spPr>
      </p:pic>
      <p:grpSp>
        <p:nvGrpSpPr>
          <p:cNvPr id="7" name="Group 6"/>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129</a:t>
                </a:fld>
                <a:r>
                  <a:rPr lang="en-GB" sz="1800" b="1" dirty="0">
                    <a:solidFill>
                      <a:srgbClr val="282878"/>
                    </a:solidFill>
                  </a:rPr>
                  <a:t> </a:t>
                </a:r>
              </a:p>
            </p:txBody>
          </p:sp>
        </p:grpSp>
      </p:grpSp>
      <p:sp>
        <p:nvSpPr>
          <p:cNvPr id="18" name="TextBox 17"/>
          <p:cNvSpPr txBox="1"/>
          <p:nvPr/>
        </p:nvSpPr>
        <p:spPr>
          <a:xfrm>
            <a:off x="457200" y="640075"/>
            <a:ext cx="8229600" cy="822960"/>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The map sidebar’s upper table lists the user’s sites and controls.</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OPUS-S Interface.</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a:t>
                </a:fld>
                <a:r>
                  <a:rPr lang="en-GB" sz="1800" b="1" dirty="0">
                    <a:solidFill>
                      <a:srgbClr val="282878"/>
                    </a:solidFill>
                  </a:rPr>
                  <a:t> </a:t>
                </a:r>
              </a:p>
            </p:txBody>
          </p:sp>
        </p:grpSp>
      </p:grpSp>
      <p:sp>
        <p:nvSpPr>
          <p:cNvPr id="17" name="TextBox 16"/>
          <p:cNvSpPr txBox="1"/>
          <p:nvPr/>
        </p:nvSpPr>
        <p:spPr>
          <a:xfrm>
            <a:off x="1463040" y="4754880"/>
            <a:ext cx="5951096" cy="276999"/>
          </a:xfrm>
          <a:prstGeom prst="rect">
            <a:avLst/>
          </a:prstGeom>
          <a:noFill/>
        </p:spPr>
        <p:txBody>
          <a:bodyPr wrap="square" rtlCol="0">
            <a:spAutoFit/>
          </a:bodyPr>
          <a:lstStyle/>
          <a:p>
            <a:r>
              <a:rPr lang="en-US" sz="1200" dirty="0" smtClean="0"/>
              <a:t>http://www.ngs.noaa.gov/OPUS/</a:t>
            </a:r>
            <a:endParaRPr lang="en-US" sz="1200" dirty="0"/>
          </a:p>
        </p:txBody>
      </p:sp>
      <p:pic>
        <p:nvPicPr>
          <p:cNvPr id="6145" name="Picture 1"/>
          <p:cNvPicPr>
            <a:picLocks noChangeAspect="1" noChangeArrowheads="1"/>
          </p:cNvPicPr>
          <p:nvPr/>
        </p:nvPicPr>
        <p:blipFill>
          <a:blip r:embed="rId2" cstate="print"/>
          <a:srcRect l="1752" t="15859" r="3224" b="22372"/>
          <a:stretch>
            <a:fillRect/>
          </a:stretch>
        </p:blipFill>
        <p:spPr bwMode="auto">
          <a:xfrm>
            <a:off x="1463040" y="1097280"/>
            <a:ext cx="6137055" cy="3625882"/>
          </a:xfrm>
          <a:prstGeom prst="rect">
            <a:avLst/>
          </a:prstGeom>
          <a:noFill/>
          <a:ln w="12700">
            <a:solidFill>
              <a:schemeClr val="accent1"/>
            </a:solidFill>
            <a:miter lim="800000"/>
            <a:headEnd/>
            <a:tailEnd/>
          </a:ln>
        </p:spPr>
      </p:pic>
      <p:sp>
        <p:nvSpPr>
          <p:cNvPr id="18" name="TextBox 17"/>
          <p:cNvSpPr txBox="1"/>
          <p:nvPr/>
        </p:nvSpPr>
        <p:spPr>
          <a:xfrm>
            <a:off x="274320" y="5029200"/>
            <a:ext cx="8558048" cy="1569660"/>
          </a:xfrm>
          <a:prstGeom prst="rect">
            <a:avLst/>
          </a:prstGeom>
          <a:noFill/>
        </p:spPr>
        <p:txBody>
          <a:bodyPr wrap="square" rtlCol="0">
            <a:spAutoFit/>
          </a:bodyPr>
          <a:lstStyle/>
          <a:p>
            <a:r>
              <a:rPr lang="en-US" sz="2400" dirty="0" smtClean="0"/>
              <a:t>This is the OPUS home page used to submit data to</a:t>
            </a:r>
          </a:p>
          <a:p>
            <a:r>
              <a:rPr lang="en-US" sz="2400" dirty="0" smtClean="0"/>
              <a:t>the OPUS processing queues. To use OPUS-S, complete the four fields, then click the “Upload to STATIC” button. In a few minutes, an email arrives with the results.</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bwMode="auto">
          <a:xfrm flipV="1">
            <a:off x="4267200" y="2362200"/>
            <a:ext cx="381000" cy="6698"/>
          </a:xfrm>
          <a:prstGeom prst="straightConnector1">
            <a:avLst/>
          </a:prstGeom>
          <a:solidFill>
            <a:schemeClr val="accent1"/>
          </a:solidFill>
          <a:ln w="47625" cap="flat" cmpd="sng" algn="ctr">
            <a:solidFill>
              <a:srgbClr val="F7FEA0"/>
            </a:solidFill>
            <a:prstDash val="solid"/>
            <a:round/>
            <a:headEnd type="none" w="med" len="med"/>
            <a:tailEnd type="arrow"/>
          </a:ln>
          <a:effectLst/>
        </p:spPr>
      </p:cxnSp>
      <p:cxnSp>
        <p:nvCxnSpPr>
          <p:cNvPr id="7" name="Straight Arrow Connector 6"/>
          <p:cNvCxnSpPr/>
          <p:nvPr/>
        </p:nvCxnSpPr>
        <p:spPr bwMode="auto">
          <a:xfrm>
            <a:off x="4267200" y="2368898"/>
            <a:ext cx="304800" cy="1441102"/>
          </a:xfrm>
          <a:prstGeom prst="straightConnector1">
            <a:avLst/>
          </a:prstGeom>
          <a:solidFill>
            <a:schemeClr val="accent1"/>
          </a:solidFill>
          <a:ln w="47625" cap="flat" cmpd="sng" algn="ctr">
            <a:solidFill>
              <a:srgbClr val="F7FEA0"/>
            </a:solidFill>
            <a:prstDash val="solid"/>
            <a:round/>
            <a:headEnd type="none" w="med" len="med"/>
            <a:tailEnd type="arrow"/>
          </a:ln>
          <a:effectLst/>
        </p:spPr>
      </p:cxnSp>
      <p:cxnSp>
        <p:nvCxnSpPr>
          <p:cNvPr id="10" name="Straight Arrow Connector 9"/>
          <p:cNvCxnSpPr/>
          <p:nvPr/>
        </p:nvCxnSpPr>
        <p:spPr bwMode="auto">
          <a:xfrm rot="5400000">
            <a:off x="1568797" y="3092798"/>
            <a:ext cx="596207" cy="533400"/>
          </a:xfrm>
          <a:prstGeom prst="straightConnector1">
            <a:avLst/>
          </a:prstGeom>
          <a:solidFill>
            <a:schemeClr val="accent1"/>
          </a:solidFill>
          <a:ln w="47625" cap="flat" cmpd="sng" algn="ctr">
            <a:solidFill>
              <a:srgbClr val="F7FEA0"/>
            </a:solidFill>
            <a:prstDash val="solid"/>
            <a:round/>
            <a:headEnd type="none" w="med" len="med"/>
            <a:tailEnd type="arrow"/>
          </a:ln>
          <a:effectLst/>
        </p:spPr>
      </p:cxnSp>
      <p:cxnSp>
        <p:nvCxnSpPr>
          <p:cNvPr id="22" name="Straight Arrow Connector 21"/>
          <p:cNvCxnSpPr/>
          <p:nvPr/>
        </p:nvCxnSpPr>
        <p:spPr bwMode="auto">
          <a:xfrm rot="5400000">
            <a:off x="1416397" y="3321398"/>
            <a:ext cx="977207" cy="457200"/>
          </a:xfrm>
          <a:prstGeom prst="straightConnector1">
            <a:avLst/>
          </a:prstGeom>
          <a:solidFill>
            <a:schemeClr val="accent1"/>
          </a:solidFill>
          <a:ln w="47625" cap="flat" cmpd="sng" algn="ctr">
            <a:solidFill>
              <a:srgbClr val="F7FEA0"/>
            </a:solidFill>
            <a:prstDash val="solid"/>
            <a:round/>
            <a:headEnd type="none" w="med" len="med"/>
            <a:tailEnd type="arrow"/>
          </a:ln>
          <a:effectLst/>
        </p:spPr>
      </p:cxnSp>
      <p:pic>
        <p:nvPicPr>
          <p:cNvPr id="8" name="Picture 2"/>
          <p:cNvPicPr>
            <a:picLocks noChangeAspect="1" noChangeArrowheads="1"/>
          </p:cNvPicPr>
          <p:nvPr/>
        </p:nvPicPr>
        <p:blipFill>
          <a:blip r:embed="rId2" cstate="print">
            <a:duotone>
              <a:prstClr val="black"/>
              <a:schemeClr val="tx1">
                <a:tint val="45000"/>
                <a:satMod val="400000"/>
              </a:schemeClr>
            </a:duotone>
          </a:blip>
          <a:srcRect l="988" t="17655" r="5926" b="6621"/>
          <a:stretch>
            <a:fillRect/>
          </a:stretch>
        </p:blipFill>
        <p:spPr bwMode="auto">
          <a:xfrm>
            <a:off x="640080" y="640079"/>
            <a:ext cx="7863840" cy="5725810"/>
          </a:xfrm>
          <a:prstGeom prst="rect">
            <a:avLst/>
          </a:prstGeom>
          <a:noFill/>
          <a:ln w="12700">
            <a:solidFill>
              <a:schemeClr val="accent1"/>
            </a:solidFill>
            <a:miter lim="800000"/>
            <a:headEnd/>
            <a:tailEnd/>
          </a:ln>
        </p:spPr>
      </p:pic>
      <p:pic>
        <p:nvPicPr>
          <p:cNvPr id="9" name="Picture 2"/>
          <p:cNvPicPr>
            <a:picLocks noChangeAspect="1" noChangeArrowheads="1"/>
          </p:cNvPicPr>
          <p:nvPr/>
        </p:nvPicPr>
        <p:blipFill>
          <a:blip r:embed="rId2" cstate="print"/>
          <a:srcRect l="54321" t="32000" r="23704" b="56276"/>
          <a:stretch>
            <a:fillRect/>
          </a:stretch>
        </p:blipFill>
        <p:spPr bwMode="auto">
          <a:xfrm>
            <a:off x="5145622" y="1724845"/>
            <a:ext cx="1856521" cy="886586"/>
          </a:xfrm>
          <a:prstGeom prst="rect">
            <a:avLst/>
          </a:prstGeom>
          <a:noFill/>
          <a:ln w="12700">
            <a:solidFill>
              <a:schemeClr val="accent1"/>
            </a:solidFill>
            <a:miter lim="800000"/>
            <a:headEnd/>
            <a:tailEnd/>
          </a:ln>
        </p:spPr>
      </p:pic>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9"/>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130</a:t>
                </a:fld>
                <a:r>
                  <a:rPr lang="en-GB" sz="1800" b="1" dirty="0">
                    <a:solidFill>
                      <a:srgbClr val="282878"/>
                    </a:solidFill>
                  </a:rPr>
                  <a:t> </a:t>
                </a:r>
              </a:p>
            </p:txBody>
          </p:sp>
        </p:grpSp>
      </p:grpSp>
      <p:sp>
        <p:nvSpPr>
          <p:cNvPr id="21" name="TextBox 20"/>
          <p:cNvSpPr txBox="1"/>
          <p:nvPr/>
        </p:nvSpPr>
        <p:spPr>
          <a:xfrm>
            <a:off x="457200" y="640079"/>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These are sites whose data met the project’s quality control thresholds.</a:t>
            </a:r>
            <a:endParaRPr lang="en-US" sz="2400" dirty="0">
              <a:solidFill>
                <a:schemeClr val="bg1"/>
              </a:solidFill>
            </a:endParaRPr>
          </a:p>
        </p:txBody>
      </p:sp>
      <p:pic>
        <p:nvPicPr>
          <p:cNvPr id="23" name="Picture 2"/>
          <p:cNvPicPr>
            <a:picLocks noChangeAspect="1" noChangeArrowheads="1"/>
          </p:cNvPicPr>
          <p:nvPr/>
        </p:nvPicPr>
        <p:blipFill>
          <a:blip r:embed="rId2" cstate="print"/>
          <a:srcRect l="54321" t="55172" r="23704" b="34207"/>
          <a:stretch>
            <a:fillRect/>
          </a:stretch>
        </p:blipFill>
        <p:spPr bwMode="auto">
          <a:xfrm>
            <a:off x="5120640" y="3489752"/>
            <a:ext cx="1856521" cy="803171"/>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bwMode="auto">
          <a:xfrm flipV="1">
            <a:off x="4267200" y="2362200"/>
            <a:ext cx="381000" cy="6698"/>
          </a:xfrm>
          <a:prstGeom prst="straightConnector1">
            <a:avLst/>
          </a:prstGeom>
          <a:solidFill>
            <a:schemeClr val="accent1"/>
          </a:solidFill>
          <a:ln w="47625" cap="flat" cmpd="sng" algn="ctr">
            <a:solidFill>
              <a:srgbClr val="F7FEA0"/>
            </a:solidFill>
            <a:prstDash val="solid"/>
            <a:round/>
            <a:headEnd type="none" w="med" len="med"/>
            <a:tailEnd type="arrow"/>
          </a:ln>
          <a:effectLst/>
        </p:spPr>
      </p:cxnSp>
      <p:cxnSp>
        <p:nvCxnSpPr>
          <p:cNvPr id="7" name="Straight Arrow Connector 6"/>
          <p:cNvCxnSpPr/>
          <p:nvPr/>
        </p:nvCxnSpPr>
        <p:spPr bwMode="auto">
          <a:xfrm>
            <a:off x="4267200" y="2368898"/>
            <a:ext cx="304800" cy="1441102"/>
          </a:xfrm>
          <a:prstGeom prst="straightConnector1">
            <a:avLst/>
          </a:prstGeom>
          <a:solidFill>
            <a:schemeClr val="accent1"/>
          </a:solidFill>
          <a:ln w="47625" cap="flat" cmpd="sng" algn="ctr">
            <a:solidFill>
              <a:srgbClr val="F7FEA0"/>
            </a:solidFill>
            <a:prstDash val="solid"/>
            <a:round/>
            <a:headEnd type="none" w="med" len="med"/>
            <a:tailEnd type="arrow"/>
          </a:ln>
          <a:effectLst/>
        </p:spPr>
      </p:cxnSp>
      <p:cxnSp>
        <p:nvCxnSpPr>
          <p:cNvPr id="10" name="Straight Arrow Connector 9"/>
          <p:cNvCxnSpPr/>
          <p:nvPr/>
        </p:nvCxnSpPr>
        <p:spPr bwMode="auto">
          <a:xfrm rot="5400000">
            <a:off x="1568797" y="3092798"/>
            <a:ext cx="596207" cy="533400"/>
          </a:xfrm>
          <a:prstGeom prst="straightConnector1">
            <a:avLst/>
          </a:prstGeom>
          <a:solidFill>
            <a:schemeClr val="accent1"/>
          </a:solidFill>
          <a:ln w="47625" cap="flat" cmpd="sng" algn="ctr">
            <a:solidFill>
              <a:srgbClr val="F7FEA0"/>
            </a:solidFill>
            <a:prstDash val="solid"/>
            <a:round/>
            <a:headEnd type="none" w="med" len="med"/>
            <a:tailEnd type="arrow"/>
          </a:ln>
          <a:effectLst/>
        </p:spPr>
      </p:cxnSp>
      <p:cxnSp>
        <p:nvCxnSpPr>
          <p:cNvPr id="22" name="Straight Arrow Connector 21"/>
          <p:cNvCxnSpPr/>
          <p:nvPr/>
        </p:nvCxnSpPr>
        <p:spPr bwMode="auto">
          <a:xfrm rot="5400000">
            <a:off x="1416397" y="3321398"/>
            <a:ext cx="977207" cy="457200"/>
          </a:xfrm>
          <a:prstGeom prst="straightConnector1">
            <a:avLst/>
          </a:prstGeom>
          <a:solidFill>
            <a:schemeClr val="accent1"/>
          </a:solidFill>
          <a:ln w="47625" cap="flat" cmpd="sng" algn="ctr">
            <a:solidFill>
              <a:srgbClr val="F7FEA0"/>
            </a:solidFill>
            <a:prstDash val="solid"/>
            <a:round/>
            <a:headEnd type="none" w="med" len="med"/>
            <a:tailEnd type="arrow"/>
          </a:ln>
          <a:effectLst/>
        </p:spPr>
      </p:cxnSp>
      <p:pic>
        <p:nvPicPr>
          <p:cNvPr id="8" name="Picture 2"/>
          <p:cNvPicPr>
            <a:picLocks noChangeAspect="1" noChangeArrowheads="1"/>
          </p:cNvPicPr>
          <p:nvPr/>
        </p:nvPicPr>
        <p:blipFill>
          <a:blip r:embed="rId2" cstate="print">
            <a:duotone>
              <a:prstClr val="black"/>
              <a:schemeClr val="tx1">
                <a:tint val="45000"/>
                <a:satMod val="400000"/>
              </a:schemeClr>
            </a:duotone>
          </a:blip>
          <a:srcRect l="988" t="17655" r="5926" b="6621"/>
          <a:stretch>
            <a:fillRect/>
          </a:stretch>
        </p:blipFill>
        <p:spPr bwMode="auto">
          <a:xfrm>
            <a:off x="640080" y="640079"/>
            <a:ext cx="7863840" cy="5725810"/>
          </a:xfrm>
          <a:prstGeom prst="rect">
            <a:avLst/>
          </a:prstGeom>
          <a:noFill/>
          <a:ln w="12700">
            <a:solidFill>
              <a:schemeClr val="accent1"/>
            </a:solidFill>
            <a:miter lim="800000"/>
            <a:headEnd/>
            <a:tailEnd/>
          </a:ln>
        </p:spPr>
      </p:pic>
      <p:pic>
        <p:nvPicPr>
          <p:cNvPr id="9" name="Picture 2"/>
          <p:cNvPicPr>
            <a:picLocks noChangeAspect="1" noChangeArrowheads="1"/>
          </p:cNvPicPr>
          <p:nvPr/>
        </p:nvPicPr>
        <p:blipFill>
          <a:blip r:embed="rId2" cstate="print"/>
          <a:srcRect l="54321" t="44138" r="23704" b="45241"/>
          <a:stretch>
            <a:fillRect/>
          </a:stretch>
        </p:blipFill>
        <p:spPr bwMode="auto">
          <a:xfrm>
            <a:off x="5145622" y="2642868"/>
            <a:ext cx="1856521" cy="803133"/>
          </a:xfrm>
          <a:prstGeom prst="rect">
            <a:avLst/>
          </a:prstGeom>
          <a:noFill/>
          <a:ln w="12700">
            <a:solidFill>
              <a:schemeClr val="accent1"/>
            </a:solidFill>
            <a:miter lim="800000"/>
            <a:headEnd/>
            <a:tailEnd/>
          </a:ln>
        </p:spPr>
      </p:pic>
      <p:grpSp>
        <p:nvGrpSpPr>
          <p:cNvPr id="2"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4"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6" name="Group 9"/>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131</a:t>
                </a:fld>
                <a:r>
                  <a:rPr lang="en-GB" sz="1800" b="1" dirty="0">
                    <a:solidFill>
                      <a:srgbClr val="282878"/>
                    </a:solidFill>
                  </a:rPr>
                  <a:t> </a:t>
                </a:r>
              </a:p>
            </p:txBody>
          </p:sp>
        </p:grpSp>
      </p:grpSp>
      <p:sp>
        <p:nvSpPr>
          <p:cNvPr id="21" name="TextBox 20"/>
          <p:cNvSpPr txBox="1"/>
          <p:nvPr/>
        </p:nvSpPr>
        <p:spPr>
          <a:xfrm>
            <a:off x="457200" y="640079"/>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These are sites whose data did </a:t>
            </a:r>
            <a:r>
              <a:rPr lang="en-US" sz="2400" i="1" dirty="0" smtClean="0">
                <a:solidFill>
                  <a:schemeClr val="bg1"/>
                </a:solidFill>
              </a:rPr>
              <a:t>not</a:t>
            </a:r>
            <a:r>
              <a:rPr lang="en-US" sz="2400" dirty="0" smtClean="0">
                <a:solidFill>
                  <a:schemeClr val="bg1"/>
                </a:solidFill>
              </a:rPr>
              <a:t> meet the project’s quality control thresholds.</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cstate="print">
            <a:duotone>
              <a:prstClr val="black"/>
              <a:schemeClr val="tx1">
                <a:tint val="45000"/>
                <a:satMod val="400000"/>
              </a:schemeClr>
            </a:duotone>
          </a:blip>
          <a:srcRect l="988" t="17655" r="5926" b="6621"/>
          <a:stretch>
            <a:fillRect/>
          </a:stretch>
        </p:blipFill>
        <p:spPr bwMode="auto">
          <a:xfrm>
            <a:off x="640080" y="640079"/>
            <a:ext cx="7863840" cy="5725810"/>
          </a:xfrm>
          <a:prstGeom prst="rect">
            <a:avLst/>
          </a:prstGeom>
          <a:noFill/>
          <a:ln w="12700">
            <a:solidFill>
              <a:schemeClr val="accent1"/>
            </a:solidFill>
            <a:miter lim="800000"/>
            <a:headEnd/>
            <a:tailEnd/>
          </a:ln>
        </p:spPr>
      </p:pic>
      <p:pic>
        <p:nvPicPr>
          <p:cNvPr id="18" name="Picture 2"/>
          <p:cNvPicPr>
            <a:picLocks noChangeAspect="1" noChangeArrowheads="1"/>
          </p:cNvPicPr>
          <p:nvPr/>
        </p:nvPicPr>
        <p:blipFill>
          <a:blip r:embed="rId2" cstate="print"/>
          <a:srcRect l="54321" t="72828" r="5926" b="8828"/>
          <a:stretch>
            <a:fillRect/>
          </a:stretch>
        </p:blipFill>
        <p:spPr bwMode="auto">
          <a:xfrm>
            <a:off x="5145677" y="4812417"/>
            <a:ext cx="3358477" cy="1387300"/>
          </a:xfrm>
          <a:prstGeom prst="rect">
            <a:avLst/>
          </a:prstGeom>
          <a:noFill/>
          <a:ln w="12700">
            <a:solidFill>
              <a:schemeClr val="accent1"/>
            </a:solidFill>
            <a:miter lim="800000"/>
            <a:headEnd/>
            <a:tailEnd/>
          </a:ln>
        </p:spPr>
      </p:pic>
      <p:grpSp>
        <p:nvGrpSpPr>
          <p:cNvPr id="5" name="Group 4"/>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7" name="Group 6"/>
            <p:cNvGrpSpPr>
              <a:grpSpLocks/>
            </p:cNvGrpSpPr>
            <p:nvPr/>
          </p:nvGrpSpPr>
          <p:grpSpPr bwMode="auto">
            <a:xfrm>
              <a:off x="121" y="4559"/>
              <a:ext cx="1014" cy="193"/>
              <a:chOff x="121" y="4559"/>
              <a:chExt cx="1014" cy="193"/>
            </a:xfrm>
          </p:grpSpPr>
          <p:sp>
            <p:nvSpPr>
              <p:cNvPr id="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9"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10" name="Group 7"/>
          <p:cNvGrpSpPr>
            <a:grpSpLocks/>
          </p:cNvGrpSpPr>
          <p:nvPr/>
        </p:nvGrpSpPr>
        <p:grpSpPr bwMode="auto">
          <a:xfrm>
            <a:off x="8505825" y="6540500"/>
            <a:ext cx="257175" cy="277813"/>
            <a:chOff x="5904" y="4543"/>
            <a:chExt cx="178" cy="193"/>
          </a:xfrm>
        </p:grpSpPr>
        <p:sp>
          <p:nvSpPr>
            <p:cNvPr id="1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2" name="Group 9"/>
            <p:cNvGrpSpPr>
              <a:grpSpLocks/>
            </p:cNvGrpSpPr>
            <p:nvPr/>
          </p:nvGrpSpPr>
          <p:grpSpPr bwMode="auto">
            <a:xfrm>
              <a:off x="5904" y="4543"/>
              <a:ext cx="178" cy="193"/>
              <a:chOff x="5904" y="4543"/>
              <a:chExt cx="178" cy="193"/>
            </a:xfrm>
          </p:grpSpPr>
          <p:sp>
            <p:nvSpPr>
              <p:cNvPr id="1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132</a:t>
                </a:fld>
                <a:r>
                  <a:rPr lang="en-GB" sz="1800" b="1" dirty="0">
                    <a:solidFill>
                      <a:srgbClr val="282878"/>
                    </a:solidFill>
                  </a:rPr>
                  <a:t> </a:t>
                </a:r>
              </a:p>
            </p:txBody>
          </p:sp>
        </p:grpSp>
      </p:grpSp>
      <p:sp>
        <p:nvSpPr>
          <p:cNvPr id="16" name="TextBox 15"/>
          <p:cNvSpPr txBox="1"/>
          <p:nvPr/>
        </p:nvSpPr>
        <p:spPr>
          <a:xfrm>
            <a:off x="457200" y="640078"/>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The CORS are segregated from the user’s sites in the lower table and identified by a special symbol.</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cstate="print">
            <a:duotone>
              <a:prstClr val="black"/>
              <a:schemeClr val="tx1">
                <a:tint val="45000"/>
                <a:satMod val="400000"/>
              </a:schemeClr>
            </a:duotone>
          </a:blip>
          <a:srcRect l="988" t="18759" r="5926" b="5517"/>
          <a:stretch>
            <a:fillRect/>
          </a:stretch>
        </p:blipFill>
        <p:spPr bwMode="auto">
          <a:xfrm>
            <a:off x="640080" y="640080"/>
            <a:ext cx="7842788" cy="5710226"/>
          </a:xfrm>
          <a:prstGeom prst="rect">
            <a:avLst/>
          </a:prstGeom>
          <a:noFill/>
          <a:ln w="12700">
            <a:solidFill>
              <a:schemeClr val="accent1"/>
            </a:solidFill>
            <a:miter lim="800000"/>
            <a:headEnd/>
            <a:tailEnd/>
          </a:ln>
        </p:spPr>
      </p:pic>
      <p:sp>
        <p:nvSpPr>
          <p:cNvPr id="5" name="TextBox 4"/>
          <p:cNvSpPr txBox="1"/>
          <p:nvPr/>
        </p:nvSpPr>
        <p:spPr>
          <a:xfrm>
            <a:off x="457200" y="31089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Scrolling down the web page …</a:t>
            </a:r>
          </a:p>
          <a:p>
            <a:endParaRPr lang="en-US" sz="2400" dirty="0" smtClean="0">
              <a:solidFill>
                <a:schemeClr val="bg1"/>
              </a:solidFill>
            </a:endParaRPr>
          </a:p>
          <a:p>
            <a:r>
              <a:rPr lang="en-US" sz="2400" dirty="0" smtClean="0">
                <a:solidFill>
                  <a:schemeClr val="bg1"/>
                </a:solidFill>
              </a:rPr>
              <a:t>Next, you’ll find the display, access and processing controls. </a:t>
            </a:r>
            <a:endParaRPr lang="en-US" sz="2400" dirty="0">
              <a:solidFill>
                <a:schemeClr val="bg1"/>
              </a:solidFill>
            </a:endParaRPr>
          </a:p>
        </p:txBody>
      </p:sp>
      <p:pic>
        <p:nvPicPr>
          <p:cNvPr id="6" name="Picture 2"/>
          <p:cNvPicPr>
            <a:picLocks noChangeAspect="1" noChangeArrowheads="1"/>
          </p:cNvPicPr>
          <p:nvPr/>
        </p:nvPicPr>
        <p:blipFill>
          <a:blip r:embed="rId2" cstate="print"/>
          <a:srcRect l="1975" t="26483" r="6914" b="50759"/>
          <a:stretch>
            <a:fillRect/>
          </a:stretch>
        </p:blipFill>
        <p:spPr bwMode="auto">
          <a:xfrm>
            <a:off x="723263" y="1222580"/>
            <a:ext cx="7676399" cy="1716116"/>
          </a:xfrm>
          <a:prstGeom prst="rect">
            <a:avLst/>
          </a:prstGeom>
          <a:noFill/>
          <a:ln w="12700">
            <a:solidFill>
              <a:schemeClr val="accent1"/>
            </a:solidFill>
            <a:miter lim="800000"/>
            <a:headEnd/>
            <a:tailEnd/>
          </a:ln>
        </p:spPr>
      </p:pic>
      <p:grpSp>
        <p:nvGrpSpPr>
          <p:cNvPr id="7" name="Group 6"/>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6"/>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duotone>
              <a:prstClr val="black"/>
              <a:schemeClr val="tx1">
                <a:tint val="45000"/>
                <a:satMod val="400000"/>
              </a:schemeClr>
            </a:duotone>
          </a:blip>
          <a:srcRect l="988" t="18759" r="5926" b="5517"/>
          <a:stretch>
            <a:fillRect/>
          </a:stretch>
        </p:blipFill>
        <p:spPr bwMode="auto">
          <a:xfrm>
            <a:off x="640080" y="640080"/>
            <a:ext cx="7842788" cy="5710226"/>
          </a:xfrm>
          <a:prstGeom prst="rect">
            <a:avLst/>
          </a:prstGeom>
          <a:noFill/>
          <a:ln w="12700">
            <a:solidFill>
              <a:schemeClr val="accent1"/>
            </a:solidFill>
            <a:miter lim="800000"/>
            <a:headEnd/>
            <a:tailEnd/>
          </a:ln>
        </p:spPr>
      </p:pic>
      <p:pic>
        <p:nvPicPr>
          <p:cNvPr id="6" name="Picture 2"/>
          <p:cNvPicPr>
            <a:picLocks noChangeAspect="1" noChangeArrowheads="1"/>
          </p:cNvPicPr>
          <p:nvPr/>
        </p:nvPicPr>
        <p:blipFill>
          <a:blip r:embed="rId2" cstate="print"/>
          <a:srcRect l="1975" t="52966" r="6914" b="11034"/>
          <a:stretch>
            <a:fillRect/>
          </a:stretch>
        </p:blipFill>
        <p:spPr bwMode="auto">
          <a:xfrm>
            <a:off x="723263" y="3219539"/>
            <a:ext cx="7676399" cy="2714619"/>
          </a:xfrm>
          <a:prstGeom prst="rect">
            <a:avLst/>
          </a:prstGeom>
          <a:noFill/>
          <a:ln w="12700">
            <a:solidFill>
              <a:schemeClr val="accent1"/>
            </a:solidFill>
            <a:miter lim="800000"/>
            <a:headEnd/>
            <a:tailEnd/>
          </a:ln>
        </p:spPr>
      </p:pic>
      <p:grpSp>
        <p:nvGrpSpPr>
          <p:cNvPr id="7" name="Group 6"/>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6"/>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134</a:t>
                </a:fld>
                <a:r>
                  <a:rPr lang="en-GB" sz="1800" b="1" dirty="0">
                    <a:solidFill>
                      <a:srgbClr val="282878"/>
                    </a:solidFill>
                  </a:rPr>
                  <a:t> </a:t>
                </a:r>
              </a:p>
            </p:txBody>
          </p:sp>
        </p:grpSp>
      </p:grpSp>
      <p:sp>
        <p:nvSpPr>
          <p:cNvPr id="5" name="TextBox 4"/>
          <p:cNvSpPr txBox="1"/>
          <p:nvPr/>
        </p:nvSpPr>
        <p:spPr>
          <a:xfrm>
            <a:off x="457200" y="228600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Below the processing controls is a table representing the Data Availability for each site in this session.</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cstate="print">
            <a:duotone>
              <a:prstClr val="black"/>
              <a:schemeClr val="tx1">
                <a:tint val="45000"/>
                <a:satMod val="400000"/>
              </a:schemeClr>
            </a:duotone>
          </a:blip>
          <a:srcRect l="988" t="15448" r="5926" b="8828"/>
          <a:stretch>
            <a:fillRect/>
          </a:stretch>
        </p:blipFill>
        <p:spPr bwMode="auto">
          <a:xfrm>
            <a:off x="640080" y="640080"/>
            <a:ext cx="7842550" cy="5710029"/>
          </a:xfrm>
          <a:prstGeom prst="rect">
            <a:avLst/>
          </a:prstGeom>
          <a:noFill/>
          <a:ln w="12700">
            <a:solidFill>
              <a:schemeClr val="accent1"/>
            </a:solidFill>
            <a:miter lim="800000"/>
            <a:headEnd/>
            <a:tailEnd/>
          </a:ln>
        </p:spPr>
      </p:pic>
      <p:grpSp>
        <p:nvGrpSpPr>
          <p:cNvPr id="5" name="Group 4"/>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7" name="Group 6"/>
            <p:cNvGrpSpPr>
              <a:grpSpLocks/>
            </p:cNvGrpSpPr>
            <p:nvPr/>
          </p:nvGrpSpPr>
          <p:grpSpPr bwMode="auto">
            <a:xfrm>
              <a:off x="121" y="4559"/>
              <a:ext cx="1014" cy="193"/>
              <a:chOff x="121" y="4559"/>
              <a:chExt cx="1014" cy="193"/>
            </a:xfrm>
          </p:grpSpPr>
          <p:sp>
            <p:nvSpPr>
              <p:cNvPr id="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9"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10" name="Group 7"/>
          <p:cNvGrpSpPr>
            <a:grpSpLocks/>
          </p:cNvGrpSpPr>
          <p:nvPr/>
        </p:nvGrpSpPr>
        <p:grpSpPr bwMode="auto">
          <a:xfrm>
            <a:off x="8505825" y="6540500"/>
            <a:ext cx="257175" cy="277813"/>
            <a:chOff x="5904" y="4543"/>
            <a:chExt cx="178" cy="193"/>
          </a:xfrm>
        </p:grpSpPr>
        <p:sp>
          <p:nvSpPr>
            <p:cNvPr id="1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2" name="Group 9"/>
            <p:cNvGrpSpPr>
              <a:grpSpLocks/>
            </p:cNvGrpSpPr>
            <p:nvPr/>
          </p:nvGrpSpPr>
          <p:grpSpPr bwMode="auto">
            <a:xfrm>
              <a:off x="5904" y="4543"/>
              <a:ext cx="178" cy="193"/>
              <a:chOff x="5904" y="4543"/>
              <a:chExt cx="178" cy="193"/>
            </a:xfrm>
          </p:grpSpPr>
          <p:sp>
            <p:nvSpPr>
              <p:cNvPr id="1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135</a:t>
                </a:fld>
                <a:r>
                  <a:rPr lang="en-GB" sz="1800" b="1" dirty="0">
                    <a:solidFill>
                      <a:srgbClr val="282878"/>
                    </a:solidFill>
                  </a:rPr>
                  <a:t> </a:t>
                </a:r>
              </a:p>
            </p:txBody>
          </p:sp>
        </p:grpSp>
      </p:grpSp>
      <p:sp>
        <p:nvSpPr>
          <p:cNvPr id="15" name="TextBox 14"/>
          <p:cNvSpPr txBox="1"/>
          <p:nvPr/>
        </p:nvSpPr>
        <p:spPr>
          <a:xfrm>
            <a:off x="457200" y="1371600"/>
            <a:ext cx="8229600" cy="1938992"/>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Scrolling one last time …</a:t>
            </a:r>
          </a:p>
          <a:p>
            <a:endParaRPr lang="en-US" sz="2400" dirty="0" smtClean="0">
              <a:solidFill>
                <a:schemeClr val="bg1"/>
              </a:solidFill>
            </a:endParaRPr>
          </a:p>
          <a:p>
            <a:r>
              <a:rPr lang="en-US" sz="2400" dirty="0" smtClean="0">
                <a:solidFill>
                  <a:schemeClr val="bg1"/>
                </a:solidFill>
              </a:rPr>
              <a:t>At the bottom of the page, a table summarizes the most pertinent information about each site including results from OPUS-S or OPUS-Projects.</a:t>
            </a:r>
            <a:endParaRPr lang="en-US" sz="2400" dirty="0">
              <a:solidFill>
                <a:schemeClr val="bg1"/>
              </a:solidFill>
            </a:endParaRPr>
          </a:p>
        </p:txBody>
      </p:sp>
      <p:pic>
        <p:nvPicPr>
          <p:cNvPr id="16" name="Picture 2"/>
          <p:cNvPicPr>
            <a:picLocks noChangeAspect="1" noChangeArrowheads="1"/>
          </p:cNvPicPr>
          <p:nvPr/>
        </p:nvPicPr>
        <p:blipFill>
          <a:blip r:embed="rId2" cstate="print"/>
          <a:srcRect l="1975" t="52966" r="6914" b="9931"/>
          <a:stretch>
            <a:fillRect/>
          </a:stretch>
        </p:blipFill>
        <p:spPr bwMode="auto">
          <a:xfrm>
            <a:off x="723261" y="3469121"/>
            <a:ext cx="7676166" cy="2797812"/>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cstate="print"/>
          <a:srcRect l="988" t="17655" r="5926" b="6621"/>
          <a:stretch>
            <a:fillRect/>
          </a:stretch>
        </p:blipFill>
        <p:spPr bwMode="auto">
          <a:xfrm>
            <a:off x="640080" y="640079"/>
            <a:ext cx="7863840" cy="5725810"/>
          </a:xfrm>
          <a:prstGeom prst="rect">
            <a:avLst/>
          </a:prstGeom>
          <a:noFill/>
          <a:ln w="12700">
            <a:solidFill>
              <a:schemeClr val="accent1"/>
            </a:solidFill>
            <a:miter lim="800000"/>
            <a:headEnd/>
            <a:tailEnd/>
          </a:ln>
        </p:spPr>
      </p:pic>
      <p:grpSp>
        <p:nvGrpSpPr>
          <p:cNvPr id="5" name="Group 4"/>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7" name="Group 4"/>
            <p:cNvGrpSpPr>
              <a:grpSpLocks/>
            </p:cNvGrpSpPr>
            <p:nvPr/>
          </p:nvGrpSpPr>
          <p:grpSpPr bwMode="auto">
            <a:xfrm>
              <a:off x="121" y="4559"/>
              <a:ext cx="1014" cy="193"/>
              <a:chOff x="121" y="4559"/>
              <a:chExt cx="1014" cy="193"/>
            </a:xfrm>
          </p:grpSpPr>
          <p:sp>
            <p:nvSpPr>
              <p:cNvPr id="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9"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10" name="Group 7"/>
          <p:cNvGrpSpPr>
            <a:grpSpLocks/>
          </p:cNvGrpSpPr>
          <p:nvPr/>
        </p:nvGrpSpPr>
        <p:grpSpPr bwMode="auto">
          <a:xfrm>
            <a:off x="8505825" y="6540500"/>
            <a:ext cx="257175" cy="277813"/>
            <a:chOff x="5904" y="4543"/>
            <a:chExt cx="178" cy="193"/>
          </a:xfrm>
        </p:grpSpPr>
        <p:sp>
          <p:nvSpPr>
            <p:cNvPr id="1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2" name="Group 9"/>
            <p:cNvGrpSpPr>
              <a:grpSpLocks/>
            </p:cNvGrpSpPr>
            <p:nvPr/>
          </p:nvGrpSpPr>
          <p:grpSpPr bwMode="auto">
            <a:xfrm>
              <a:off x="5904" y="4543"/>
              <a:ext cx="178" cy="193"/>
              <a:chOff x="5904" y="4543"/>
              <a:chExt cx="178" cy="193"/>
            </a:xfrm>
          </p:grpSpPr>
          <p:sp>
            <p:nvSpPr>
              <p:cNvPr id="1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136</a:t>
                </a:fld>
                <a:r>
                  <a:rPr lang="en-GB" sz="1800" b="1" dirty="0">
                    <a:solidFill>
                      <a:srgbClr val="282878"/>
                    </a:solidFill>
                  </a:rPr>
                  <a:t> </a:t>
                </a:r>
              </a:p>
            </p:txBody>
          </p:sp>
        </p:grpSp>
      </p:grpSp>
      <p:sp>
        <p:nvSpPr>
          <p:cNvPr id="18" name="TextBox 17"/>
          <p:cNvSpPr txBox="1"/>
          <p:nvPr/>
        </p:nvSpPr>
        <p:spPr>
          <a:xfrm>
            <a:off x="457200" y="640080"/>
            <a:ext cx="8229600" cy="830997"/>
          </a:xfrm>
          <a:prstGeom prst="rect">
            <a:avLst/>
          </a:prstGeom>
          <a:solidFill>
            <a:schemeClr val="tx2"/>
          </a:solidFill>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Let’s scroll back to the top of the page and look at some of the controls in a little more detail. First, on the map …</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cstate="print">
            <a:duotone>
              <a:prstClr val="black"/>
              <a:schemeClr val="tx1">
                <a:tint val="45000"/>
                <a:satMod val="400000"/>
              </a:schemeClr>
            </a:duotone>
          </a:blip>
          <a:srcRect l="988" t="17655" r="5926" b="6621"/>
          <a:stretch>
            <a:fillRect/>
          </a:stretch>
        </p:blipFill>
        <p:spPr bwMode="auto">
          <a:xfrm>
            <a:off x="640080" y="640079"/>
            <a:ext cx="7863840" cy="5725810"/>
          </a:xfrm>
          <a:prstGeom prst="rect">
            <a:avLst/>
          </a:prstGeom>
          <a:noFill/>
          <a:ln w="12700">
            <a:solidFill>
              <a:schemeClr val="accent1"/>
            </a:solidFill>
            <a:miter lim="800000"/>
            <a:headEnd/>
            <a:tailEnd/>
          </a:ln>
        </p:spPr>
      </p:pic>
      <p:pic>
        <p:nvPicPr>
          <p:cNvPr id="18" name="Picture 2"/>
          <p:cNvPicPr>
            <a:picLocks noChangeAspect="1" noChangeArrowheads="1"/>
          </p:cNvPicPr>
          <p:nvPr/>
        </p:nvPicPr>
        <p:blipFill>
          <a:blip r:embed="rId2" cstate="print"/>
          <a:srcRect l="1975" t="32000" r="46420" b="8828"/>
          <a:stretch>
            <a:fillRect/>
          </a:stretch>
        </p:blipFill>
        <p:spPr bwMode="auto">
          <a:xfrm>
            <a:off x="723112" y="1724845"/>
            <a:ext cx="4359843" cy="4474878"/>
          </a:xfrm>
          <a:prstGeom prst="rect">
            <a:avLst/>
          </a:prstGeom>
          <a:noFill/>
          <a:ln w="12700">
            <a:solidFill>
              <a:schemeClr val="accent1"/>
            </a:solidFill>
            <a:miter lim="800000"/>
            <a:headEnd/>
            <a:tailEnd/>
          </a:ln>
        </p:spPr>
      </p:pic>
      <p:grpSp>
        <p:nvGrpSpPr>
          <p:cNvPr id="2" name="Group 4"/>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9"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4" name="Group 7"/>
          <p:cNvGrpSpPr>
            <a:grpSpLocks/>
          </p:cNvGrpSpPr>
          <p:nvPr/>
        </p:nvGrpSpPr>
        <p:grpSpPr bwMode="auto">
          <a:xfrm>
            <a:off x="8505825" y="6540500"/>
            <a:ext cx="257175" cy="277813"/>
            <a:chOff x="5904" y="4543"/>
            <a:chExt cx="178" cy="193"/>
          </a:xfrm>
        </p:grpSpPr>
        <p:sp>
          <p:nvSpPr>
            <p:cNvPr id="1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1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137</a:t>
                </a:fld>
                <a:r>
                  <a:rPr lang="en-GB" sz="1800" b="1" dirty="0">
                    <a:solidFill>
                      <a:srgbClr val="282878"/>
                    </a:solidFill>
                  </a:rPr>
                  <a:t> </a:t>
                </a:r>
              </a:p>
            </p:txBody>
          </p:sp>
        </p:grpSp>
      </p:grpSp>
      <p:sp>
        <p:nvSpPr>
          <p:cNvPr id="15" name="TextBox 14"/>
          <p:cNvSpPr txBox="1"/>
          <p:nvPr/>
        </p:nvSpPr>
        <p:spPr>
          <a:xfrm>
            <a:off x="457200" y="640080"/>
            <a:ext cx="8229600" cy="830997"/>
          </a:xfrm>
          <a:prstGeom prst="rect">
            <a:avLst/>
          </a:prstGeom>
          <a:solidFill>
            <a:schemeClr val="tx2"/>
          </a:solidFill>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If processing has occurred, as is the case here, the baselines selected in that processing are indicated.</a:t>
            </a:r>
            <a:endParaRPr lang="en-US" sz="2400" dirty="0">
              <a:solidFill>
                <a:schemeClr val="bg1"/>
              </a:solidFill>
            </a:endParaRPr>
          </a:p>
        </p:txBody>
      </p:sp>
      <p:cxnSp>
        <p:nvCxnSpPr>
          <p:cNvPr id="19" name="Straight Arrow Connector 18"/>
          <p:cNvCxnSpPr/>
          <p:nvPr/>
        </p:nvCxnSpPr>
        <p:spPr>
          <a:xfrm rot="5400000">
            <a:off x="3580411" y="2095994"/>
            <a:ext cx="1603169" cy="356260"/>
          </a:xfrm>
          <a:prstGeom prst="straightConnector1">
            <a:avLst/>
          </a:prstGeom>
          <a:ln w="539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flipV="1">
            <a:off x="2137559" y="1482436"/>
            <a:ext cx="2420589" cy="2377048"/>
          </a:xfrm>
          <a:prstGeom prst="straightConnector1">
            <a:avLst/>
          </a:prstGeom>
          <a:ln w="53975">
            <a:solidFill>
              <a:schemeClr val="tx2"/>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cstate="print">
            <a:duotone>
              <a:prstClr val="black"/>
              <a:schemeClr val="tx1">
                <a:tint val="45000"/>
                <a:satMod val="400000"/>
              </a:schemeClr>
            </a:duotone>
          </a:blip>
          <a:srcRect l="988" t="17655" r="5926" b="6621"/>
          <a:stretch>
            <a:fillRect/>
          </a:stretch>
        </p:blipFill>
        <p:spPr bwMode="auto">
          <a:xfrm>
            <a:off x="640080" y="640080"/>
            <a:ext cx="7842550" cy="5710012"/>
          </a:xfrm>
          <a:prstGeom prst="rect">
            <a:avLst/>
          </a:prstGeom>
          <a:noFill/>
          <a:ln w="12700">
            <a:solidFill>
              <a:schemeClr val="accent1"/>
            </a:solidFill>
            <a:miter lim="800000"/>
            <a:headEnd/>
            <a:tailEnd/>
          </a:ln>
        </p:spPr>
      </p:pic>
      <p:pic>
        <p:nvPicPr>
          <p:cNvPr id="5" name="Picture 2"/>
          <p:cNvPicPr>
            <a:picLocks noChangeAspect="1" noChangeArrowheads="1"/>
          </p:cNvPicPr>
          <p:nvPr/>
        </p:nvPicPr>
        <p:blipFill>
          <a:blip r:embed="rId2" cstate="print"/>
          <a:srcRect l="1975" t="33103" r="46420" b="9931"/>
          <a:stretch>
            <a:fillRect/>
          </a:stretch>
        </p:blipFill>
        <p:spPr bwMode="auto">
          <a:xfrm>
            <a:off x="723261" y="1804933"/>
            <a:ext cx="4347738" cy="4295576"/>
          </a:xfrm>
          <a:prstGeom prst="rect">
            <a:avLst/>
          </a:prstGeom>
          <a:noFill/>
          <a:ln w="12700">
            <a:solidFill>
              <a:schemeClr val="accent1"/>
            </a:solidFill>
            <a:miter lim="800000"/>
            <a:headEnd/>
            <a:tailEnd/>
          </a:ln>
        </p:spPr>
      </p:pic>
      <p:sp>
        <p:nvSpPr>
          <p:cNvPr id="3" name="TextBox 2"/>
          <p:cNvSpPr txBox="1"/>
          <p:nvPr/>
        </p:nvSpPr>
        <p:spPr>
          <a:xfrm>
            <a:off x="457200" y="457200"/>
            <a:ext cx="8229600" cy="1200329"/>
          </a:xfrm>
          <a:prstGeom prst="rect">
            <a:avLst/>
          </a:prstGeom>
          <a:solidFill>
            <a:schemeClr val="tx2"/>
          </a:solidFill>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Before leaving the map, notice that if you let the reticule (cursor) hover over a map symbol, the site’s four character identifier appears.</a:t>
            </a:r>
            <a:endParaRPr lang="en-US" sz="2400" dirty="0">
              <a:solidFill>
                <a:schemeClr val="bg1"/>
              </a:solidFill>
            </a:endParaRPr>
          </a:p>
        </p:txBody>
      </p:sp>
      <p:pic>
        <p:nvPicPr>
          <p:cNvPr id="6" name="Picture 5" descr="cursor.gif"/>
          <p:cNvPicPr>
            <a:picLocks noChangeAspect="1"/>
          </p:cNvPicPr>
          <p:nvPr/>
        </p:nvPicPr>
        <p:blipFill>
          <a:blip r:embed="rId3" cstate="print"/>
          <a:stretch>
            <a:fillRect/>
          </a:stretch>
        </p:blipFill>
        <p:spPr>
          <a:xfrm>
            <a:off x="3293919" y="3682835"/>
            <a:ext cx="228600" cy="228600"/>
          </a:xfrm>
          <a:prstGeom prst="rect">
            <a:avLst/>
          </a:prstGeom>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cstate="print">
            <a:duotone>
              <a:prstClr val="black"/>
              <a:schemeClr val="tx1">
                <a:tint val="45000"/>
                <a:satMod val="400000"/>
              </a:schemeClr>
            </a:duotone>
          </a:blip>
          <a:srcRect l="988" t="17655" r="4938" b="6621"/>
          <a:stretch>
            <a:fillRect/>
          </a:stretch>
        </p:blipFill>
        <p:spPr bwMode="auto">
          <a:xfrm>
            <a:off x="640080" y="640080"/>
            <a:ext cx="7925805" cy="5710053"/>
          </a:xfrm>
          <a:prstGeom prst="rect">
            <a:avLst/>
          </a:prstGeom>
          <a:noFill/>
          <a:ln w="12700">
            <a:solidFill>
              <a:schemeClr val="accent1"/>
            </a:solidFill>
            <a:miter lim="800000"/>
            <a:headEnd/>
            <a:tailEnd/>
          </a:ln>
        </p:spPr>
      </p:pic>
      <p:pic>
        <p:nvPicPr>
          <p:cNvPr id="7" name="Picture 2"/>
          <p:cNvPicPr>
            <a:picLocks noChangeAspect="1" noChangeArrowheads="1"/>
          </p:cNvPicPr>
          <p:nvPr/>
        </p:nvPicPr>
        <p:blipFill>
          <a:blip r:embed="rId2" cstate="print"/>
          <a:srcRect l="1975" t="33103" r="46420" b="9931"/>
          <a:stretch>
            <a:fillRect/>
          </a:stretch>
        </p:blipFill>
        <p:spPr bwMode="auto">
          <a:xfrm>
            <a:off x="723261" y="1805000"/>
            <a:ext cx="4347718" cy="4295551"/>
          </a:xfrm>
          <a:prstGeom prst="rect">
            <a:avLst/>
          </a:prstGeom>
          <a:noFill/>
          <a:ln w="12700">
            <a:solidFill>
              <a:schemeClr val="accent1"/>
            </a:solidFill>
            <a:miter lim="800000"/>
            <a:headEnd/>
            <a:tailEnd/>
          </a:ln>
        </p:spPr>
      </p:pic>
      <p:sp>
        <p:nvSpPr>
          <p:cNvPr id="3" name="TextBox 2"/>
          <p:cNvSpPr txBox="1"/>
          <p:nvPr/>
        </p:nvSpPr>
        <p:spPr>
          <a:xfrm>
            <a:off x="457200" y="731520"/>
            <a:ext cx="8229600" cy="830997"/>
          </a:xfrm>
          <a:prstGeom prst="rect">
            <a:avLst/>
          </a:prstGeom>
          <a:solidFill>
            <a:schemeClr val="tx2"/>
          </a:solidFill>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Clicking on a map symbol “pops” a window holding the site summary table’s information for that site.</a:t>
            </a:r>
            <a:endParaRPr lang="en-US" sz="2400" dirty="0">
              <a:solidFill>
                <a:schemeClr val="bg1"/>
              </a:solidFill>
            </a:endParaRPr>
          </a:p>
        </p:txBody>
      </p:sp>
      <p:pic>
        <p:nvPicPr>
          <p:cNvPr id="6" name="Picture 5" descr="cursor.gif"/>
          <p:cNvPicPr>
            <a:picLocks noChangeAspect="1"/>
          </p:cNvPicPr>
          <p:nvPr/>
        </p:nvPicPr>
        <p:blipFill>
          <a:blip r:embed="rId3" cstate="print"/>
          <a:stretch>
            <a:fillRect/>
          </a:stretch>
        </p:blipFill>
        <p:spPr>
          <a:xfrm>
            <a:off x="3163291" y="5701640"/>
            <a:ext cx="228600" cy="2286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Good Can I Do With OPUS-S?</a:t>
            </a:r>
            <a:endParaRPr lang="en-US" sz="4000" dirty="0"/>
          </a:p>
        </p:txBody>
      </p:sp>
      <p:sp>
        <p:nvSpPr>
          <p:cNvPr id="7" name="TextBox 6"/>
          <p:cNvSpPr txBox="1"/>
          <p:nvPr/>
        </p:nvSpPr>
        <p:spPr>
          <a:xfrm>
            <a:off x="228600" y="1188720"/>
            <a:ext cx="8686800" cy="4524315"/>
          </a:xfrm>
          <a:prstGeom prst="rect">
            <a:avLst/>
          </a:prstGeom>
          <a:noFill/>
        </p:spPr>
        <p:txBody>
          <a:bodyPr wrap="square" rtlCol="0">
            <a:spAutoFit/>
          </a:bodyPr>
          <a:lstStyle/>
          <a:p>
            <a:endParaRPr lang="en-US" sz="2400" dirty="0" smtClean="0"/>
          </a:p>
          <a:p>
            <a:r>
              <a:rPr lang="en-US" sz="2400" dirty="0" smtClean="0"/>
              <a:t>OPUS-S reliably addresses the more historically conventional requirements for GPS data processing. It typically yields accuracies of:</a:t>
            </a:r>
          </a:p>
          <a:p>
            <a:endParaRPr lang="en-US" sz="2400" dirty="0" smtClean="0"/>
          </a:p>
          <a:p>
            <a:pPr algn="ctr"/>
            <a:r>
              <a:rPr lang="en-US" sz="2400" dirty="0" smtClean="0"/>
              <a:t>1 – 2 cm horizontally</a:t>
            </a:r>
          </a:p>
          <a:p>
            <a:pPr algn="ctr"/>
            <a:r>
              <a:rPr lang="en-US" sz="2400" dirty="0" smtClean="0"/>
              <a:t>2 – 4 cm vertically.</a:t>
            </a:r>
          </a:p>
          <a:p>
            <a:endParaRPr lang="en-US" sz="2400" dirty="0" smtClean="0"/>
          </a:p>
          <a:p>
            <a:r>
              <a:rPr lang="en-US" sz="2400" dirty="0" smtClean="0"/>
              <a:t>However, there is no guarantee that this stated accuracy will result from any given data set. Confirming the quality of the OPUS solution remains the user’s responsibility. That’s the “price” for automated processing.</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cstate="print">
            <a:duotone>
              <a:prstClr val="black"/>
              <a:schemeClr val="tx1">
                <a:tint val="45000"/>
                <a:satMod val="400000"/>
              </a:schemeClr>
            </a:duotone>
          </a:blip>
          <a:srcRect l="988" t="17655" r="5926" b="6621"/>
          <a:stretch>
            <a:fillRect/>
          </a:stretch>
        </p:blipFill>
        <p:spPr bwMode="auto">
          <a:xfrm>
            <a:off x="640080" y="640079"/>
            <a:ext cx="7863840" cy="5725810"/>
          </a:xfrm>
          <a:prstGeom prst="rect">
            <a:avLst/>
          </a:prstGeom>
          <a:noFill/>
          <a:ln w="12700">
            <a:solidFill>
              <a:schemeClr val="accent1"/>
            </a:solidFill>
            <a:miter lim="800000"/>
            <a:headEnd/>
            <a:tailEnd/>
          </a:ln>
        </p:spPr>
      </p:pic>
      <p:pic>
        <p:nvPicPr>
          <p:cNvPr id="18" name="Picture 2"/>
          <p:cNvPicPr>
            <a:picLocks noChangeAspect="1" noChangeArrowheads="1"/>
          </p:cNvPicPr>
          <p:nvPr/>
        </p:nvPicPr>
        <p:blipFill>
          <a:blip r:embed="rId2" cstate="print"/>
          <a:srcRect l="54321" t="32000" r="5926" b="8828"/>
          <a:stretch>
            <a:fillRect/>
          </a:stretch>
        </p:blipFill>
        <p:spPr bwMode="auto">
          <a:xfrm>
            <a:off x="5145697" y="1724845"/>
            <a:ext cx="3358483" cy="4474878"/>
          </a:xfrm>
          <a:prstGeom prst="rect">
            <a:avLst/>
          </a:prstGeom>
          <a:noFill/>
          <a:ln w="12700">
            <a:solidFill>
              <a:schemeClr val="accent1"/>
            </a:solidFill>
            <a:miter lim="800000"/>
            <a:headEnd/>
            <a:tailEnd/>
          </a:ln>
        </p:spPr>
      </p:pic>
      <p:grpSp>
        <p:nvGrpSpPr>
          <p:cNvPr id="2" name="Group 4"/>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9"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4" name="Group 7"/>
          <p:cNvGrpSpPr>
            <a:grpSpLocks/>
          </p:cNvGrpSpPr>
          <p:nvPr/>
        </p:nvGrpSpPr>
        <p:grpSpPr bwMode="auto">
          <a:xfrm>
            <a:off x="8505825" y="6540500"/>
            <a:ext cx="257175" cy="277813"/>
            <a:chOff x="5904" y="4543"/>
            <a:chExt cx="178" cy="193"/>
          </a:xfrm>
        </p:grpSpPr>
        <p:sp>
          <p:nvSpPr>
            <p:cNvPr id="1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1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140</a:t>
                </a:fld>
                <a:r>
                  <a:rPr lang="en-GB" sz="1800" b="1" dirty="0">
                    <a:solidFill>
                      <a:srgbClr val="282878"/>
                    </a:solidFill>
                  </a:rPr>
                  <a:t> </a:t>
                </a:r>
              </a:p>
            </p:txBody>
          </p:sp>
        </p:grpSp>
      </p:grpSp>
      <p:sp>
        <p:nvSpPr>
          <p:cNvPr id="15" name="TextBox 14"/>
          <p:cNvSpPr txBox="1"/>
          <p:nvPr/>
        </p:nvSpPr>
        <p:spPr>
          <a:xfrm>
            <a:off x="457200" y="640080"/>
            <a:ext cx="8229600" cy="1200329"/>
          </a:xfrm>
          <a:prstGeom prst="rect">
            <a:avLst/>
          </a:prstGeom>
          <a:solidFill>
            <a:schemeClr val="tx2"/>
          </a:solidFill>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Turning to the controls, placing the reticule over a sidebar table entry causes the corresponding symbol to “highlight”. Unfortunately, this can not be displayed meaningfully here.</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cstate="print">
            <a:duotone>
              <a:prstClr val="black"/>
              <a:schemeClr val="tx1">
                <a:tint val="45000"/>
                <a:satMod val="400000"/>
              </a:schemeClr>
            </a:duotone>
          </a:blip>
          <a:srcRect l="988" t="17655" r="5926" b="6621"/>
          <a:stretch>
            <a:fillRect/>
          </a:stretch>
        </p:blipFill>
        <p:spPr bwMode="auto">
          <a:xfrm>
            <a:off x="640080" y="640079"/>
            <a:ext cx="7863840" cy="5725810"/>
          </a:xfrm>
          <a:prstGeom prst="rect">
            <a:avLst/>
          </a:prstGeom>
          <a:noFill/>
          <a:ln w="12700">
            <a:solidFill>
              <a:schemeClr val="accent1"/>
            </a:solidFill>
            <a:miter lim="800000"/>
            <a:headEnd/>
            <a:tailEnd/>
          </a:ln>
        </p:spPr>
      </p:pic>
      <p:pic>
        <p:nvPicPr>
          <p:cNvPr id="18" name="Picture 2"/>
          <p:cNvPicPr>
            <a:picLocks noChangeAspect="1" noChangeArrowheads="1"/>
          </p:cNvPicPr>
          <p:nvPr/>
        </p:nvPicPr>
        <p:blipFill>
          <a:blip r:embed="rId2" cstate="print"/>
          <a:srcRect l="54321" t="32000" r="43457" b="8828"/>
          <a:stretch>
            <a:fillRect/>
          </a:stretch>
        </p:blipFill>
        <p:spPr bwMode="auto">
          <a:xfrm>
            <a:off x="5145697" y="1724845"/>
            <a:ext cx="187705" cy="4474878"/>
          </a:xfrm>
          <a:prstGeom prst="rect">
            <a:avLst/>
          </a:prstGeom>
          <a:noFill/>
          <a:ln w="12700">
            <a:solidFill>
              <a:schemeClr val="accent1"/>
            </a:solidFill>
            <a:miter lim="800000"/>
            <a:headEnd/>
            <a:tailEnd/>
          </a:ln>
        </p:spPr>
      </p:pic>
      <p:grpSp>
        <p:nvGrpSpPr>
          <p:cNvPr id="2" name="Group 4"/>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9"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4" name="Group 7"/>
          <p:cNvGrpSpPr>
            <a:grpSpLocks/>
          </p:cNvGrpSpPr>
          <p:nvPr/>
        </p:nvGrpSpPr>
        <p:grpSpPr bwMode="auto">
          <a:xfrm>
            <a:off x="8505825" y="6540500"/>
            <a:ext cx="257175" cy="277813"/>
            <a:chOff x="5904" y="4543"/>
            <a:chExt cx="178" cy="193"/>
          </a:xfrm>
        </p:grpSpPr>
        <p:sp>
          <p:nvSpPr>
            <p:cNvPr id="1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1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141</a:t>
                </a:fld>
                <a:r>
                  <a:rPr lang="en-GB" sz="1800" b="1" dirty="0">
                    <a:solidFill>
                      <a:srgbClr val="282878"/>
                    </a:solidFill>
                  </a:rPr>
                  <a:t> </a:t>
                </a:r>
              </a:p>
            </p:txBody>
          </p:sp>
        </p:grpSp>
      </p:grpSp>
      <p:sp>
        <p:nvSpPr>
          <p:cNvPr id="15" name="TextBox 14"/>
          <p:cNvSpPr txBox="1"/>
          <p:nvPr/>
        </p:nvSpPr>
        <p:spPr>
          <a:xfrm>
            <a:off x="457200" y="1737360"/>
            <a:ext cx="4625439" cy="1200329"/>
          </a:xfrm>
          <a:prstGeom prst="rect">
            <a:avLst/>
          </a:prstGeom>
          <a:solidFill>
            <a:schemeClr val="tx2"/>
          </a:solidFill>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The first checkbox on each line signals that the site will or will not be included in the processing.</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cstate="print">
            <a:duotone>
              <a:prstClr val="black"/>
              <a:schemeClr val="tx1">
                <a:tint val="45000"/>
                <a:satMod val="400000"/>
              </a:schemeClr>
            </a:duotone>
          </a:blip>
          <a:srcRect l="988" t="17655" r="5926" b="6621"/>
          <a:stretch>
            <a:fillRect/>
          </a:stretch>
        </p:blipFill>
        <p:spPr bwMode="auto">
          <a:xfrm>
            <a:off x="640080" y="640079"/>
            <a:ext cx="7863840" cy="5725810"/>
          </a:xfrm>
          <a:prstGeom prst="rect">
            <a:avLst/>
          </a:prstGeom>
          <a:noFill/>
          <a:ln w="12700">
            <a:solidFill>
              <a:schemeClr val="accent1"/>
            </a:solidFill>
            <a:miter lim="800000"/>
            <a:headEnd/>
            <a:tailEnd/>
          </a:ln>
        </p:spPr>
      </p:pic>
      <p:pic>
        <p:nvPicPr>
          <p:cNvPr id="18" name="Picture 2"/>
          <p:cNvPicPr>
            <a:picLocks noChangeAspect="1" noChangeArrowheads="1"/>
          </p:cNvPicPr>
          <p:nvPr/>
        </p:nvPicPr>
        <p:blipFill>
          <a:blip r:embed="rId2" cstate="print"/>
          <a:srcRect l="62222" t="32000" r="33580" b="8828"/>
          <a:stretch>
            <a:fillRect/>
          </a:stretch>
        </p:blipFill>
        <p:spPr bwMode="auto">
          <a:xfrm>
            <a:off x="5813242" y="1724845"/>
            <a:ext cx="354677" cy="4474878"/>
          </a:xfrm>
          <a:prstGeom prst="rect">
            <a:avLst/>
          </a:prstGeom>
          <a:noFill/>
          <a:ln w="12700">
            <a:solidFill>
              <a:schemeClr val="accent1"/>
            </a:solidFill>
            <a:miter lim="800000"/>
            <a:headEnd/>
            <a:tailEnd/>
          </a:ln>
        </p:spPr>
      </p:pic>
      <p:grpSp>
        <p:nvGrpSpPr>
          <p:cNvPr id="2" name="Group 4"/>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9"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4" name="Group 7"/>
          <p:cNvGrpSpPr>
            <a:grpSpLocks/>
          </p:cNvGrpSpPr>
          <p:nvPr/>
        </p:nvGrpSpPr>
        <p:grpSpPr bwMode="auto">
          <a:xfrm>
            <a:off x="8505825" y="6540500"/>
            <a:ext cx="257175" cy="277813"/>
            <a:chOff x="5904" y="4543"/>
            <a:chExt cx="178" cy="193"/>
          </a:xfrm>
        </p:grpSpPr>
        <p:sp>
          <p:nvSpPr>
            <p:cNvPr id="1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1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142</a:t>
                </a:fld>
                <a:r>
                  <a:rPr lang="en-GB" sz="1800" b="1" dirty="0">
                    <a:solidFill>
                      <a:srgbClr val="282878"/>
                    </a:solidFill>
                  </a:rPr>
                  <a:t> </a:t>
                </a:r>
              </a:p>
            </p:txBody>
          </p:sp>
        </p:grpSp>
      </p:grpSp>
      <p:sp>
        <p:nvSpPr>
          <p:cNvPr id="15" name="TextBox 14"/>
          <p:cNvSpPr txBox="1"/>
          <p:nvPr/>
        </p:nvSpPr>
        <p:spPr>
          <a:xfrm>
            <a:off x="457200" y="1737360"/>
            <a:ext cx="4625439" cy="2308324"/>
          </a:xfrm>
          <a:prstGeom prst="rect">
            <a:avLst/>
          </a:prstGeom>
          <a:solidFill>
            <a:schemeClr val="tx2"/>
          </a:solidFill>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The second checkbox designates sites to be used as “hub” sites.</a:t>
            </a:r>
          </a:p>
          <a:p>
            <a:endParaRPr lang="en-US" sz="2400" dirty="0" smtClean="0">
              <a:solidFill>
                <a:schemeClr val="bg1"/>
              </a:solidFill>
            </a:endParaRPr>
          </a:p>
          <a:p>
            <a:r>
              <a:rPr lang="en-US" sz="2400" dirty="0" smtClean="0">
                <a:solidFill>
                  <a:schemeClr val="bg1"/>
                </a:solidFill>
              </a:rPr>
              <a:t>By hub sites we mean sites that are preferentially selected when baselines are automatically chosen.</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cstate="print">
            <a:duotone>
              <a:prstClr val="black"/>
              <a:schemeClr val="tx1">
                <a:tint val="45000"/>
                <a:satMod val="400000"/>
              </a:schemeClr>
            </a:duotone>
          </a:blip>
          <a:srcRect l="988" t="17655" r="5926" b="6621"/>
          <a:stretch>
            <a:fillRect/>
          </a:stretch>
        </p:blipFill>
        <p:spPr bwMode="auto">
          <a:xfrm>
            <a:off x="640080" y="640079"/>
            <a:ext cx="7863840" cy="5725810"/>
          </a:xfrm>
          <a:prstGeom prst="rect">
            <a:avLst/>
          </a:prstGeom>
          <a:noFill/>
          <a:ln w="12700">
            <a:solidFill>
              <a:schemeClr val="accent1"/>
            </a:solidFill>
            <a:miter lim="800000"/>
            <a:headEnd/>
            <a:tailEnd/>
          </a:ln>
        </p:spPr>
      </p:pic>
      <p:pic>
        <p:nvPicPr>
          <p:cNvPr id="18" name="Picture 2"/>
          <p:cNvPicPr>
            <a:picLocks noChangeAspect="1" noChangeArrowheads="1"/>
          </p:cNvPicPr>
          <p:nvPr/>
        </p:nvPicPr>
        <p:blipFill>
          <a:blip r:embed="rId2" cstate="print"/>
          <a:srcRect l="66173" t="32000" r="29630" b="8828"/>
          <a:stretch>
            <a:fillRect/>
          </a:stretch>
        </p:blipFill>
        <p:spPr bwMode="auto">
          <a:xfrm>
            <a:off x="6147139" y="1724845"/>
            <a:ext cx="354628" cy="4474878"/>
          </a:xfrm>
          <a:prstGeom prst="rect">
            <a:avLst/>
          </a:prstGeom>
          <a:noFill/>
          <a:ln w="12700">
            <a:solidFill>
              <a:schemeClr val="accent1"/>
            </a:solidFill>
            <a:miter lim="800000"/>
            <a:headEnd/>
            <a:tailEnd/>
          </a:ln>
        </p:spPr>
      </p:pic>
      <p:grpSp>
        <p:nvGrpSpPr>
          <p:cNvPr id="2" name="Group 4"/>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9"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4" name="Group 7"/>
          <p:cNvGrpSpPr>
            <a:grpSpLocks/>
          </p:cNvGrpSpPr>
          <p:nvPr/>
        </p:nvGrpSpPr>
        <p:grpSpPr bwMode="auto">
          <a:xfrm>
            <a:off x="8505825" y="6540500"/>
            <a:ext cx="257175" cy="277813"/>
            <a:chOff x="5904" y="4543"/>
            <a:chExt cx="178" cy="193"/>
          </a:xfrm>
        </p:grpSpPr>
        <p:sp>
          <p:nvSpPr>
            <p:cNvPr id="1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1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143</a:t>
                </a:fld>
                <a:r>
                  <a:rPr lang="en-GB" sz="1800" b="1" dirty="0">
                    <a:solidFill>
                      <a:srgbClr val="282878"/>
                    </a:solidFill>
                  </a:rPr>
                  <a:t> </a:t>
                </a:r>
              </a:p>
            </p:txBody>
          </p:sp>
        </p:grpSp>
      </p:grpSp>
      <p:sp>
        <p:nvSpPr>
          <p:cNvPr id="15" name="TextBox 14"/>
          <p:cNvSpPr txBox="1"/>
          <p:nvPr/>
        </p:nvSpPr>
        <p:spPr>
          <a:xfrm>
            <a:off x="457200" y="1737360"/>
            <a:ext cx="4625439" cy="1200329"/>
          </a:xfrm>
          <a:prstGeom prst="rect">
            <a:avLst/>
          </a:prstGeom>
          <a:solidFill>
            <a:schemeClr val="tx2"/>
          </a:solidFill>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The third checkbox designates sites that will be fixed, i.e. constrained, in the processing.</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cstate="print">
            <a:duotone>
              <a:prstClr val="black"/>
              <a:schemeClr val="tx1">
                <a:tint val="45000"/>
                <a:satMod val="400000"/>
              </a:schemeClr>
            </a:duotone>
          </a:blip>
          <a:srcRect l="988" t="17655" r="5926" b="6621"/>
          <a:stretch>
            <a:fillRect/>
          </a:stretch>
        </p:blipFill>
        <p:spPr bwMode="auto">
          <a:xfrm>
            <a:off x="640080" y="640079"/>
            <a:ext cx="7863840" cy="5725810"/>
          </a:xfrm>
          <a:prstGeom prst="rect">
            <a:avLst/>
          </a:prstGeom>
          <a:noFill/>
          <a:ln w="12700">
            <a:solidFill>
              <a:schemeClr val="accent1"/>
            </a:solidFill>
            <a:miter lim="800000"/>
            <a:headEnd/>
            <a:tailEnd/>
          </a:ln>
        </p:spPr>
      </p:pic>
      <p:pic>
        <p:nvPicPr>
          <p:cNvPr id="18" name="Picture 2"/>
          <p:cNvPicPr>
            <a:picLocks noChangeAspect="1" noChangeArrowheads="1"/>
          </p:cNvPicPr>
          <p:nvPr/>
        </p:nvPicPr>
        <p:blipFill>
          <a:blip r:embed="rId2" cstate="print"/>
          <a:srcRect l="53333" t="76138" r="5926" b="16552"/>
          <a:stretch>
            <a:fillRect/>
          </a:stretch>
        </p:blipFill>
        <p:spPr bwMode="auto">
          <a:xfrm>
            <a:off x="5061847" y="5062800"/>
            <a:ext cx="3443009" cy="552725"/>
          </a:xfrm>
          <a:prstGeom prst="rect">
            <a:avLst/>
          </a:prstGeom>
          <a:noFill/>
          <a:ln w="12700">
            <a:solidFill>
              <a:schemeClr val="accent1"/>
            </a:solidFill>
            <a:miter lim="800000"/>
            <a:headEnd/>
            <a:tailEnd/>
          </a:ln>
        </p:spPr>
      </p:pic>
      <p:grpSp>
        <p:nvGrpSpPr>
          <p:cNvPr id="2" name="Group 4"/>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9"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4" name="Group 7"/>
          <p:cNvGrpSpPr>
            <a:grpSpLocks/>
          </p:cNvGrpSpPr>
          <p:nvPr/>
        </p:nvGrpSpPr>
        <p:grpSpPr bwMode="auto">
          <a:xfrm>
            <a:off x="8505825" y="6540500"/>
            <a:ext cx="257175" cy="277813"/>
            <a:chOff x="5904" y="4543"/>
            <a:chExt cx="178" cy="193"/>
          </a:xfrm>
        </p:grpSpPr>
        <p:sp>
          <p:nvSpPr>
            <p:cNvPr id="1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1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144</a:t>
                </a:fld>
                <a:r>
                  <a:rPr lang="en-GB" sz="1800" b="1" dirty="0">
                    <a:solidFill>
                      <a:srgbClr val="282878"/>
                    </a:solidFill>
                  </a:rPr>
                  <a:t> </a:t>
                </a:r>
              </a:p>
            </p:txBody>
          </p:sp>
        </p:grpSp>
      </p:grpSp>
      <p:sp>
        <p:nvSpPr>
          <p:cNvPr id="15" name="TextBox 14"/>
          <p:cNvSpPr txBox="1"/>
          <p:nvPr/>
        </p:nvSpPr>
        <p:spPr>
          <a:xfrm>
            <a:off x="457199" y="1737360"/>
            <a:ext cx="8229600" cy="2651760"/>
          </a:xfrm>
          <a:prstGeom prst="rect">
            <a:avLst/>
          </a:prstGeom>
          <a:solidFill>
            <a:schemeClr val="tx2"/>
          </a:solidFill>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Moreover, once a site has been designated as a fixed site, clicking the expansion button, the small with a “+” or “-” symbol, reveals fields where the user can enter the values to be used in the constraint.</a:t>
            </a:r>
          </a:p>
          <a:p>
            <a:endParaRPr lang="en-US" sz="2400" dirty="0" smtClean="0">
              <a:solidFill>
                <a:schemeClr val="bg1"/>
              </a:solidFill>
            </a:endParaRPr>
          </a:p>
          <a:p>
            <a:r>
              <a:rPr lang="en-US" sz="2400" dirty="0" smtClean="0">
                <a:solidFill>
                  <a:schemeClr val="bg1"/>
                </a:solidFill>
              </a:rPr>
              <a:t>Here, I’ve specified an orthometric height for </a:t>
            </a:r>
            <a:r>
              <a:rPr lang="en-US" sz="2400" b="1" dirty="0" smtClean="0">
                <a:solidFill>
                  <a:schemeClr val="bg1"/>
                </a:solidFill>
                <a:latin typeface="Courier New" pitchFamily="49" charset="0"/>
                <a:cs typeface="Courier New" pitchFamily="49" charset="0"/>
              </a:rPr>
              <a:t>1lsu</a:t>
            </a:r>
            <a:r>
              <a:rPr lang="en-US" sz="2400" dirty="0" smtClean="0">
                <a:solidFill>
                  <a:schemeClr val="bg1"/>
                </a:solidFill>
              </a:rPr>
              <a:t> and horizontal coordinates for </a:t>
            </a:r>
            <a:r>
              <a:rPr lang="en-US" sz="2400" b="1" dirty="0" err="1" smtClean="0">
                <a:solidFill>
                  <a:schemeClr val="bg1"/>
                </a:solidFill>
                <a:latin typeface="Courier New" pitchFamily="49" charset="0"/>
                <a:cs typeface="Courier New" pitchFamily="49" charset="0"/>
              </a:rPr>
              <a:t>covg</a:t>
            </a:r>
            <a:r>
              <a:rPr lang="en-US" sz="2400" dirty="0" smtClean="0">
                <a:solidFill>
                  <a:schemeClr val="bg1"/>
                </a:solidFill>
              </a:rPr>
              <a:t>.</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cstate="print">
            <a:duotone>
              <a:prstClr val="black"/>
              <a:schemeClr val="tx1">
                <a:tint val="45000"/>
                <a:satMod val="400000"/>
              </a:schemeClr>
            </a:duotone>
          </a:blip>
          <a:srcRect l="988" t="18759" r="5926" b="5517"/>
          <a:stretch>
            <a:fillRect/>
          </a:stretch>
        </p:blipFill>
        <p:spPr bwMode="auto">
          <a:xfrm>
            <a:off x="640080" y="640080"/>
            <a:ext cx="7842550" cy="5710039"/>
          </a:xfrm>
          <a:prstGeom prst="rect">
            <a:avLst/>
          </a:prstGeom>
          <a:noFill/>
          <a:ln w="12700">
            <a:solidFill>
              <a:schemeClr val="accent1"/>
            </a:solidFill>
            <a:miter lim="800000"/>
            <a:headEnd/>
            <a:tailEnd/>
          </a:ln>
        </p:spPr>
      </p:pic>
      <p:pic>
        <p:nvPicPr>
          <p:cNvPr id="17" name="Picture 2"/>
          <p:cNvPicPr>
            <a:picLocks noChangeAspect="1" noChangeArrowheads="1"/>
          </p:cNvPicPr>
          <p:nvPr/>
        </p:nvPicPr>
        <p:blipFill>
          <a:blip r:embed="rId2" cstate="print"/>
          <a:srcRect l="1975" t="80552" r="6914" b="14345"/>
          <a:stretch>
            <a:fillRect/>
          </a:stretch>
        </p:blipFill>
        <p:spPr bwMode="auto">
          <a:xfrm>
            <a:off x="723261" y="5299686"/>
            <a:ext cx="7676179" cy="384719"/>
          </a:xfrm>
          <a:prstGeom prst="rect">
            <a:avLst/>
          </a:prstGeom>
          <a:noFill/>
          <a:ln w="12700">
            <a:solidFill>
              <a:schemeClr val="accent1"/>
            </a:solidFill>
            <a:miter lim="800000"/>
            <a:headEnd/>
            <a:tailEnd/>
          </a:ln>
        </p:spPr>
      </p:pic>
      <p:sp>
        <p:nvSpPr>
          <p:cNvPr id="6" name="TextBox 5"/>
          <p:cNvSpPr txBox="1"/>
          <p:nvPr/>
        </p:nvSpPr>
        <p:spPr>
          <a:xfrm>
            <a:off x="457199" y="1737360"/>
            <a:ext cx="8229600" cy="2308324"/>
          </a:xfrm>
          <a:prstGeom prst="rect">
            <a:avLst/>
          </a:prstGeom>
          <a:solidFill>
            <a:schemeClr val="tx2"/>
          </a:solidFill>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Moving our attention to the controls below the map and sidebar, the first row, labeled “Network Design”, controls the baseline selection.</a:t>
            </a:r>
          </a:p>
          <a:p>
            <a:endParaRPr lang="en-US" sz="2400" dirty="0" smtClean="0">
              <a:solidFill>
                <a:schemeClr val="bg1"/>
              </a:solidFill>
            </a:endParaRPr>
          </a:p>
          <a:p>
            <a:r>
              <a:rPr lang="en-US" sz="2400" dirty="0" smtClean="0">
                <a:solidFill>
                  <a:schemeClr val="bg1"/>
                </a:solidFill>
              </a:rPr>
              <a:t>Note that these controls may change the hub designations but </a:t>
            </a:r>
            <a:r>
              <a:rPr lang="en-US" sz="2400" i="1" dirty="0" smtClean="0">
                <a:solidFill>
                  <a:schemeClr val="bg1"/>
                </a:solidFill>
              </a:rPr>
              <a:t>not</a:t>
            </a:r>
            <a:r>
              <a:rPr lang="en-US" sz="2400" dirty="0" smtClean="0">
                <a:solidFill>
                  <a:schemeClr val="bg1"/>
                </a:solidFill>
              </a:rPr>
              <a:t> which sites are included or fixed.</a:t>
            </a:r>
            <a:endParaRPr lang="en-US" sz="2400" dirty="0">
              <a:solidFill>
                <a:schemeClr val="bg1"/>
              </a:solidFill>
            </a:endParaRPr>
          </a:p>
        </p:txBody>
      </p:sp>
      <p:grpSp>
        <p:nvGrpSpPr>
          <p:cNvPr id="7" name="Group 4"/>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13"/>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145</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cstate="print">
            <a:duotone>
              <a:prstClr val="black"/>
              <a:schemeClr val="tx1">
                <a:tint val="45000"/>
                <a:satMod val="400000"/>
              </a:schemeClr>
            </a:duotone>
          </a:blip>
          <a:srcRect l="988" t="18759" r="5926" b="5517"/>
          <a:stretch>
            <a:fillRect/>
          </a:stretch>
        </p:blipFill>
        <p:spPr bwMode="auto">
          <a:xfrm>
            <a:off x="640080" y="640080"/>
            <a:ext cx="7842550" cy="5710020"/>
          </a:xfrm>
          <a:prstGeom prst="rect">
            <a:avLst/>
          </a:prstGeom>
          <a:solidFill>
            <a:schemeClr val="tx1"/>
          </a:solidFill>
          <a:ln w="12700">
            <a:solidFill>
              <a:schemeClr val="accent1"/>
            </a:solidFill>
            <a:miter lim="800000"/>
            <a:headEnd/>
            <a:tailEnd/>
          </a:ln>
        </p:spPr>
      </p:pic>
      <p:pic>
        <p:nvPicPr>
          <p:cNvPr id="5" name="Picture 2"/>
          <p:cNvPicPr>
            <a:picLocks noChangeAspect="1" noChangeArrowheads="1"/>
          </p:cNvPicPr>
          <p:nvPr/>
        </p:nvPicPr>
        <p:blipFill>
          <a:blip r:embed="rId2" cstate="print"/>
          <a:srcRect l="1975" t="22069" r="46420" b="20966"/>
          <a:stretch>
            <a:fillRect/>
          </a:stretch>
        </p:blipFill>
        <p:spPr bwMode="auto">
          <a:xfrm>
            <a:off x="723261" y="889644"/>
            <a:ext cx="4347753" cy="4295510"/>
          </a:xfrm>
          <a:prstGeom prst="rect">
            <a:avLst/>
          </a:prstGeom>
          <a:noFill/>
          <a:ln w="9525">
            <a:noFill/>
            <a:miter lim="800000"/>
            <a:headEnd/>
            <a:tailEnd/>
          </a:ln>
        </p:spPr>
      </p:pic>
      <p:sp>
        <p:nvSpPr>
          <p:cNvPr id="3" name="TextBox 2"/>
          <p:cNvSpPr txBox="1"/>
          <p:nvPr/>
        </p:nvSpPr>
        <p:spPr>
          <a:xfrm>
            <a:off x="228600" y="365760"/>
            <a:ext cx="4754880" cy="1938992"/>
          </a:xfrm>
          <a:prstGeom prst="rect">
            <a:avLst/>
          </a:prstGeom>
          <a:solidFill>
            <a:schemeClr val="tx2"/>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dirty="0" smtClean="0">
                <a:solidFill>
                  <a:schemeClr val="bg1"/>
                </a:solidFill>
              </a:rPr>
              <a:t>The first button causes baselines to be selected solely based upon user included and hub site selections. Here, I selected only one site to be a hub creating a “radial” design.</a:t>
            </a:r>
            <a:endParaRPr lang="en-US" sz="2400" dirty="0">
              <a:solidFill>
                <a:schemeClr val="bg1"/>
              </a:solidFill>
            </a:endParaRPr>
          </a:p>
        </p:txBody>
      </p:sp>
      <p:sp>
        <p:nvSpPr>
          <p:cNvPr id="9" name="TextBox 8"/>
          <p:cNvSpPr txBox="1"/>
          <p:nvPr/>
        </p:nvSpPr>
        <p:spPr>
          <a:xfrm>
            <a:off x="457200" y="5760720"/>
            <a:ext cx="8229600" cy="830997"/>
          </a:xfrm>
          <a:prstGeom prst="rect">
            <a:avLst/>
          </a:prstGeom>
          <a:solidFill>
            <a:schemeClr val="accent6"/>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dirty="0" smtClean="0">
                <a:solidFill>
                  <a:schemeClr val="tx1"/>
                </a:solidFill>
              </a:rPr>
              <a:t>Note that the sites selected for omission or constraint are retained. The constraint values are also preserved.</a:t>
            </a:r>
            <a:endParaRPr lang="en-US" sz="2400" dirty="0">
              <a:solidFill>
                <a:schemeClr val="tx1"/>
              </a:solidFill>
            </a:endParaRPr>
          </a:p>
        </p:txBody>
      </p:sp>
      <p:grpSp>
        <p:nvGrpSpPr>
          <p:cNvPr id="10" name="Group 4"/>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16"/>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146</a:t>
                </a:fld>
                <a:r>
                  <a:rPr lang="en-GB" sz="1800" b="1" dirty="0">
                    <a:solidFill>
                      <a:srgbClr val="282878"/>
                    </a:solidFill>
                  </a:rPr>
                  <a:t> </a:t>
                </a:r>
              </a:p>
            </p:txBody>
          </p:sp>
        </p:grpSp>
      </p:grpSp>
      <p:pic>
        <p:nvPicPr>
          <p:cNvPr id="20" name="Picture 2"/>
          <p:cNvPicPr>
            <a:picLocks noChangeAspect="1" noChangeArrowheads="1"/>
          </p:cNvPicPr>
          <p:nvPr/>
        </p:nvPicPr>
        <p:blipFill>
          <a:blip r:embed="rId2" cstate="print"/>
          <a:srcRect l="16790" t="80552" r="70123" b="14345"/>
          <a:stretch>
            <a:fillRect/>
          </a:stretch>
        </p:blipFill>
        <p:spPr bwMode="auto">
          <a:xfrm>
            <a:off x="1971420" y="5299649"/>
            <a:ext cx="1102555" cy="384727"/>
          </a:xfrm>
          <a:prstGeom prst="rect">
            <a:avLst/>
          </a:prstGeom>
          <a:solidFill>
            <a:schemeClr val="tx1"/>
          </a:solidFill>
          <a:ln w="9525">
            <a:noFill/>
            <a:miter lim="800000"/>
            <a:headEnd/>
            <a:tailEnd/>
          </a:ln>
        </p:spPr>
      </p:pic>
      <p:pic>
        <p:nvPicPr>
          <p:cNvPr id="21" name="Picture 2"/>
          <p:cNvPicPr>
            <a:picLocks noChangeAspect="1" noChangeArrowheads="1"/>
          </p:cNvPicPr>
          <p:nvPr/>
        </p:nvPicPr>
        <p:blipFill>
          <a:blip r:embed="rId2" cstate="print"/>
          <a:srcRect l="54321" t="22069" r="43457" b="19862"/>
          <a:stretch>
            <a:fillRect/>
          </a:stretch>
        </p:blipFill>
        <p:spPr bwMode="auto">
          <a:xfrm>
            <a:off x="5133523" y="889644"/>
            <a:ext cx="187160" cy="4378722"/>
          </a:xfrm>
          <a:prstGeom prst="rect">
            <a:avLst/>
          </a:prstGeom>
          <a:solidFill>
            <a:schemeClr val="tx1"/>
          </a:solidFill>
          <a:ln w="9525">
            <a:noFill/>
            <a:miter lim="800000"/>
            <a:headEnd/>
            <a:tailEnd/>
          </a:ln>
        </p:spPr>
      </p:pic>
      <p:pic>
        <p:nvPicPr>
          <p:cNvPr id="22" name="Picture 2"/>
          <p:cNvPicPr>
            <a:picLocks noChangeAspect="1" noChangeArrowheads="1"/>
          </p:cNvPicPr>
          <p:nvPr/>
        </p:nvPicPr>
        <p:blipFill>
          <a:blip r:embed="rId2" cstate="print"/>
          <a:srcRect l="62222" t="22069" r="33580" b="19862"/>
          <a:stretch>
            <a:fillRect/>
          </a:stretch>
        </p:blipFill>
        <p:spPr bwMode="auto">
          <a:xfrm>
            <a:off x="5799062" y="889644"/>
            <a:ext cx="353677" cy="4378654"/>
          </a:xfrm>
          <a:prstGeom prst="rect">
            <a:avLst/>
          </a:prstGeom>
          <a:solidFill>
            <a:schemeClr val="tx1"/>
          </a:solidFill>
          <a:ln w="9525">
            <a:noFill/>
            <a:miter lim="800000"/>
            <a:headEnd/>
            <a:tailEnd/>
          </a:ln>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cstate="print">
            <a:duotone>
              <a:prstClr val="black"/>
              <a:schemeClr val="tx1">
                <a:tint val="45000"/>
                <a:satMod val="400000"/>
              </a:schemeClr>
            </a:duotone>
          </a:blip>
          <a:srcRect l="988" t="18759" r="5926" b="5517"/>
          <a:stretch>
            <a:fillRect/>
          </a:stretch>
        </p:blipFill>
        <p:spPr bwMode="auto">
          <a:xfrm>
            <a:off x="640080" y="640080"/>
            <a:ext cx="7842523" cy="5710020"/>
          </a:xfrm>
          <a:prstGeom prst="rect">
            <a:avLst/>
          </a:prstGeom>
          <a:noFill/>
          <a:ln w="12700">
            <a:solidFill>
              <a:schemeClr val="accent1"/>
            </a:solidFill>
            <a:miter lim="800000"/>
            <a:headEnd/>
            <a:tailEnd/>
          </a:ln>
        </p:spPr>
      </p:pic>
      <p:grpSp>
        <p:nvGrpSpPr>
          <p:cNvPr id="5" name="Group 4"/>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7" name="Group 4"/>
            <p:cNvGrpSpPr>
              <a:grpSpLocks/>
            </p:cNvGrpSpPr>
            <p:nvPr/>
          </p:nvGrpSpPr>
          <p:grpSpPr bwMode="auto">
            <a:xfrm>
              <a:off x="121" y="4559"/>
              <a:ext cx="1014" cy="193"/>
              <a:chOff x="121" y="4559"/>
              <a:chExt cx="1014" cy="193"/>
            </a:xfrm>
          </p:grpSpPr>
          <p:sp>
            <p:nvSpPr>
              <p:cNvPr id="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9"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10" name="Group 7"/>
          <p:cNvGrpSpPr>
            <a:grpSpLocks/>
          </p:cNvGrpSpPr>
          <p:nvPr/>
        </p:nvGrpSpPr>
        <p:grpSpPr bwMode="auto">
          <a:xfrm>
            <a:off x="8505825" y="6540500"/>
            <a:ext cx="257175" cy="277813"/>
            <a:chOff x="5904" y="4543"/>
            <a:chExt cx="178" cy="193"/>
          </a:xfrm>
        </p:grpSpPr>
        <p:sp>
          <p:nvSpPr>
            <p:cNvPr id="1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2" name="Group 16"/>
            <p:cNvGrpSpPr>
              <a:grpSpLocks/>
            </p:cNvGrpSpPr>
            <p:nvPr/>
          </p:nvGrpSpPr>
          <p:grpSpPr bwMode="auto">
            <a:xfrm>
              <a:off x="5904" y="4543"/>
              <a:ext cx="178" cy="193"/>
              <a:chOff x="5904" y="4543"/>
              <a:chExt cx="178" cy="193"/>
            </a:xfrm>
          </p:grpSpPr>
          <p:sp>
            <p:nvSpPr>
              <p:cNvPr id="1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147</a:t>
                </a:fld>
                <a:r>
                  <a:rPr lang="en-GB" sz="1800" b="1" dirty="0">
                    <a:solidFill>
                      <a:srgbClr val="282878"/>
                    </a:solidFill>
                  </a:rPr>
                  <a:t> </a:t>
                </a:r>
              </a:p>
            </p:txBody>
          </p:sp>
        </p:grpSp>
      </p:grpSp>
      <p:pic>
        <p:nvPicPr>
          <p:cNvPr id="15" name="Picture 2"/>
          <p:cNvPicPr>
            <a:picLocks noChangeAspect="1" noChangeArrowheads="1"/>
          </p:cNvPicPr>
          <p:nvPr/>
        </p:nvPicPr>
        <p:blipFill>
          <a:blip r:embed="rId2" cstate="print"/>
          <a:srcRect l="1975" t="22069" r="46420" b="20966"/>
          <a:stretch>
            <a:fillRect/>
          </a:stretch>
        </p:blipFill>
        <p:spPr bwMode="auto">
          <a:xfrm>
            <a:off x="723261" y="889644"/>
            <a:ext cx="4347680" cy="4295439"/>
          </a:xfrm>
          <a:prstGeom prst="rect">
            <a:avLst/>
          </a:prstGeom>
          <a:noFill/>
          <a:ln w="9525">
            <a:noFill/>
            <a:miter lim="800000"/>
            <a:headEnd/>
            <a:tailEnd/>
          </a:ln>
        </p:spPr>
      </p:pic>
      <p:pic>
        <p:nvPicPr>
          <p:cNvPr id="16" name="Picture 2"/>
          <p:cNvPicPr>
            <a:picLocks noChangeAspect="1" noChangeArrowheads="1"/>
          </p:cNvPicPr>
          <p:nvPr/>
        </p:nvPicPr>
        <p:blipFill>
          <a:blip r:embed="rId2" cstate="print"/>
          <a:srcRect l="28642" t="80552" r="58272" b="14345"/>
          <a:stretch>
            <a:fillRect/>
          </a:stretch>
        </p:blipFill>
        <p:spPr bwMode="auto">
          <a:xfrm>
            <a:off x="2969917" y="5299695"/>
            <a:ext cx="1102488" cy="384710"/>
          </a:xfrm>
          <a:prstGeom prst="rect">
            <a:avLst/>
          </a:prstGeom>
          <a:noFill/>
          <a:ln w="9525">
            <a:noFill/>
            <a:miter lim="800000"/>
            <a:headEnd/>
            <a:tailEnd/>
          </a:ln>
        </p:spPr>
      </p:pic>
      <p:pic>
        <p:nvPicPr>
          <p:cNvPr id="17" name="Picture 2"/>
          <p:cNvPicPr>
            <a:picLocks noChangeAspect="1" noChangeArrowheads="1"/>
          </p:cNvPicPr>
          <p:nvPr/>
        </p:nvPicPr>
        <p:blipFill>
          <a:blip r:embed="rId2" cstate="print"/>
          <a:srcRect l="54321" t="22069" r="43457" b="19862"/>
          <a:stretch>
            <a:fillRect/>
          </a:stretch>
        </p:blipFill>
        <p:spPr bwMode="auto">
          <a:xfrm>
            <a:off x="5133503" y="889724"/>
            <a:ext cx="187201" cy="4378580"/>
          </a:xfrm>
          <a:prstGeom prst="rect">
            <a:avLst/>
          </a:prstGeom>
          <a:noFill/>
          <a:ln w="9525">
            <a:noFill/>
            <a:miter lim="800000"/>
            <a:headEnd/>
            <a:tailEnd/>
          </a:ln>
        </p:spPr>
      </p:pic>
      <p:pic>
        <p:nvPicPr>
          <p:cNvPr id="18" name="Picture 2"/>
          <p:cNvPicPr>
            <a:picLocks noChangeAspect="1" noChangeArrowheads="1"/>
          </p:cNvPicPr>
          <p:nvPr/>
        </p:nvPicPr>
        <p:blipFill>
          <a:blip r:embed="rId2" cstate="print"/>
          <a:srcRect l="62222" t="22069" r="33580" b="19862"/>
          <a:stretch>
            <a:fillRect/>
          </a:stretch>
        </p:blipFill>
        <p:spPr bwMode="auto">
          <a:xfrm>
            <a:off x="5799099" y="889644"/>
            <a:ext cx="353663" cy="4378665"/>
          </a:xfrm>
          <a:prstGeom prst="rect">
            <a:avLst/>
          </a:prstGeom>
          <a:noFill/>
          <a:ln w="9525">
            <a:noFill/>
            <a:miter lim="800000"/>
            <a:headEnd/>
            <a:tailEnd/>
          </a:ln>
        </p:spPr>
      </p:pic>
      <p:sp>
        <p:nvSpPr>
          <p:cNvPr id="20" name="TextBox 19"/>
          <p:cNvSpPr txBox="1"/>
          <p:nvPr/>
        </p:nvSpPr>
        <p:spPr>
          <a:xfrm>
            <a:off x="228600" y="365760"/>
            <a:ext cx="4754880" cy="830997"/>
          </a:xfrm>
          <a:prstGeom prst="rect">
            <a:avLst/>
          </a:prstGeom>
          <a:solidFill>
            <a:schemeClr val="tx2"/>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dirty="0" smtClean="0">
                <a:solidFill>
                  <a:schemeClr val="bg1"/>
                </a:solidFill>
              </a:rPr>
              <a:t>The CORS button forces all included CORS to be hub sites.</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cstate="print">
            <a:duotone>
              <a:prstClr val="black"/>
              <a:schemeClr val="tx1">
                <a:tint val="45000"/>
                <a:satMod val="400000"/>
              </a:schemeClr>
            </a:duotone>
          </a:blip>
          <a:srcRect l="988" t="18759" r="5926" b="5517"/>
          <a:stretch>
            <a:fillRect/>
          </a:stretch>
        </p:blipFill>
        <p:spPr bwMode="auto">
          <a:xfrm>
            <a:off x="640080" y="640080"/>
            <a:ext cx="7842523" cy="5710017"/>
          </a:xfrm>
          <a:prstGeom prst="rect">
            <a:avLst/>
          </a:prstGeom>
          <a:noFill/>
          <a:ln w="12700">
            <a:solidFill>
              <a:schemeClr val="accent1"/>
            </a:solidFill>
            <a:miter lim="800000"/>
            <a:headEnd/>
            <a:tailEnd/>
          </a:ln>
        </p:spPr>
      </p:pic>
      <p:pic>
        <p:nvPicPr>
          <p:cNvPr id="5" name="Picture 2"/>
          <p:cNvPicPr>
            <a:picLocks noChangeAspect="1" noChangeArrowheads="1"/>
          </p:cNvPicPr>
          <p:nvPr/>
        </p:nvPicPr>
        <p:blipFill>
          <a:blip r:embed="rId2" cstate="print"/>
          <a:srcRect l="1975" t="22069" r="46420" b="20966"/>
          <a:stretch>
            <a:fillRect/>
          </a:stretch>
        </p:blipFill>
        <p:spPr bwMode="auto">
          <a:xfrm>
            <a:off x="723261" y="889644"/>
            <a:ext cx="4347701" cy="4295585"/>
          </a:xfrm>
          <a:prstGeom prst="rect">
            <a:avLst/>
          </a:prstGeom>
          <a:noFill/>
          <a:ln w="9525">
            <a:noFill/>
            <a:miter lim="800000"/>
            <a:headEnd/>
            <a:tailEnd/>
          </a:ln>
        </p:spPr>
      </p:pic>
      <p:pic>
        <p:nvPicPr>
          <p:cNvPr id="6" name="Picture 2"/>
          <p:cNvPicPr>
            <a:picLocks noChangeAspect="1" noChangeArrowheads="1"/>
          </p:cNvPicPr>
          <p:nvPr/>
        </p:nvPicPr>
        <p:blipFill>
          <a:blip r:embed="rId2" cstate="print"/>
          <a:srcRect l="40494" t="80552" r="46420" b="14345"/>
          <a:stretch>
            <a:fillRect/>
          </a:stretch>
        </p:blipFill>
        <p:spPr bwMode="auto">
          <a:xfrm>
            <a:off x="3968426" y="5299744"/>
            <a:ext cx="1102444" cy="384691"/>
          </a:xfrm>
          <a:prstGeom prst="rect">
            <a:avLst/>
          </a:prstGeom>
          <a:noFill/>
          <a:ln w="9525">
            <a:noFill/>
            <a:miter lim="800000"/>
            <a:headEnd/>
            <a:tailEnd/>
          </a:ln>
        </p:spPr>
      </p:pic>
      <p:pic>
        <p:nvPicPr>
          <p:cNvPr id="7" name="Picture 2"/>
          <p:cNvPicPr>
            <a:picLocks noChangeAspect="1" noChangeArrowheads="1"/>
          </p:cNvPicPr>
          <p:nvPr/>
        </p:nvPicPr>
        <p:blipFill>
          <a:blip r:embed="rId2" cstate="print"/>
          <a:srcRect l="54321" t="22069" r="43457" b="19862"/>
          <a:stretch>
            <a:fillRect/>
          </a:stretch>
        </p:blipFill>
        <p:spPr bwMode="auto">
          <a:xfrm>
            <a:off x="5133503" y="889644"/>
            <a:ext cx="187178" cy="4378709"/>
          </a:xfrm>
          <a:prstGeom prst="rect">
            <a:avLst/>
          </a:prstGeom>
          <a:noFill/>
          <a:ln w="9525">
            <a:noFill/>
            <a:miter lim="800000"/>
            <a:headEnd/>
            <a:tailEnd/>
          </a:ln>
        </p:spPr>
      </p:pic>
      <p:pic>
        <p:nvPicPr>
          <p:cNvPr id="8" name="Picture 2"/>
          <p:cNvPicPr>
            <a:picLocks noChangeAspect="1" noChangeArrowheads="1"/>
          </p:cNvPicPr>
          <p:nvPr/>
        </p:nvPicPr>
        <p:blipFill>
          <a:blip r:embed="rId2" cstate="print"/>
          <a:srcRect l="62222" t="22069" r="33580" b="19862"/>
          <a:stretch>
            <a:fillRect/>
          </a:stretch>
        </p:blipFill>
        <p:spPr bwMode="auto">
          <a:xfrm>
            <a:off x="5799046" y="889644"/>
            <a:ext cx="353683" cy="4378709"/>
          </a:xfrm>
          <a:prstGeom prst="rect">
            <a:avLst/>
          </a:prstGeom>
          <a:noFill/>
          <a:ln w="9525">
            <a:noFill/>
            <a:miter lim="800000"/>
            <a:headEnd/>
            <a:tailEnd/>
          </a:ln>
        </p:spPr>
      </p:pic>
      <p:sp>
        <p:nvSpPr>
          <p:cNvPr id="9" name="TextBox 8"/>
          <p:cNvSpPr txBox="1"/>
          <p:nvPr/>
        </p:nvSpPr>
        <p:spPr>
          <a:xfrm>
            <a:off x="228600" y="365760"/>
            <a:ext cx="4754880" cy="1200329"/>
          </a:xfrm>
          <a:prstGeom prst="rect">
            <a:avLst/>
          </a:prstGeom>
          <a:solidFill>
            <a:schemeClr val="tx2"/>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dirty="0" smtClean="0">
                <a:solidFill>
                  <a:schemeClr val="bg1"/>
                </a:solidFill>
              </a:rPr>
              <a:t>MST causes all included sites to be selected as hub sites resulting in a minimal-spanning tree.</a:t>
            </a:r>
            <a:endParaRPr lang="en-US" sz="2400" dirty="0">
              <a:solidFill>
                <a:schemeClr val="bg1"/>
              </a:solidFill>
            </a:endParaRPr>
          </a:p>
        </p:txBody>
      </p:sp>
      <p:grpSp>
        <p:nvGrpSpPr>
          <p:cNvPr id="10" name="Group 9"/>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16"/>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cstate="print">
            <a:duotone>
              <a:prstClr val="black"/>
              <a:schemeClr val="tx1">
                <a:tint val="45000"/>
                <a:satMod val="400000"/>
              </a:schemeClr>
            </a:duotone>
          </a:blip>
          <a:srcRect l="988" t="18759" r="5926" b="5517"/>
          <a:stretch>
            <a:fillRect/>
          </a:stretch>
        </p:blipFill>
        <p:spPr bwMode="auto">
          <a:xfrm>
            <a:off x="640080" y="640080"/>
            <a:ext cx="7854696" cy="5718929"/>
          </a:xfrm>
          <a:prstGeom prst="rect">
            <a:avLst/>
          </a:prstGeom>
          <a:noFill/>
          <a:ln w="12700">
            <a:solidFill>
              <a:schemeClr val="accent1"/>
            </a:solidFill>
            <a:miter lim="800000"/>
            <a:headEnd/>
            <a:tailEnd/>
          </a:ln>
        </p:spPr>
      </p:pic>
      <p:grpSp>
        <p:nvGrpSpPr>
          <p:cNvPr id="7" name="Group 6"/>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16"/>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149</a:t>
                </a:fld>
                <a:r>
                  <a:rPr lang="en-GB" sz="1800" b="1" dirty="0">
                    <a:solidFill>
                      <a:srgbClr val="282878"/>
                    </a:solidFill>
                  </a:rPr>
                  <a:t> </a:t>
                </a:r>
              </a:p>
            </p:txBody>
          </p:sp>
        </p:grpSp>
      </p:grpSp>
      <p:pic>
        <p:nvPicPr>
          <p:cNvPr id="17" name="Picture 2"/>
          <p:cNvPicPr>
            <a:picLocks noChangeAspect="1" noChangeArrowheads="1"/>
          </p:cNvPicPr>
          <p:nvPr/>
        </p:nvPicPr>
        <p:blipFill>
          <a:blip r:embed="rId2" cstate="print"/>
          <a:srcRect l="1975" t="22069" r="46420" b="20966"/>
          <a:stretch>
            <a:fillRect/>
          </a:stretch>
        </p:blipFill>
        <p:spPr bwMode="auto">
          <a:xfrm>
            <a:off x="723261" y="889647"/>
            <a:ext cx="4347742" cy="4295488"/>
          </a:xfrm>
          <a:prstGeom prst="rect">
            <a:avLst/>
          </a:prstGeom>
          <a:noFill/>
          <a:ln w="9525">
            <a:noFill/>
            <a:miter lim="800000"/>
            <a:headEnd/>
            <a:tailEnd/>
          </a:ln>
        </p:spPr>
      </p:pic>
      <p:pic>
        <p:nvPicPr>
          <p:cNvPr id="18" name="Picture 2"/>
          <p:cNvPicPr>
            <a:picLocks noChangeAspect="1" noChangeArrowheads="1"/>
          </p:cNvPicPr>
          <p:nvPr/>
        </p:nvPicPr>
        <p:blipFill>
          <a:blip r:embed="rId2" cstate="print"/>
          <a:srcRect l="52346" t="80552" r="34568" b="14345"/>
          <a:stretch>
            <a:fillRect/>
          </a:stretch>
        </p:blipFill>
        <p:spPr bwMode="auto">
          <a:xfrm>
            <a:off x="4967050" y="5299725"/>
            <a:ext cx="1102496" cy="384746"/>
          </a:xfrm>
          <a:prstGeom prst="rect">
            <a:avLst/>
          </a:prstGeom>
          <a:noFill/>
          <a:ln w="9525">
            <a:noFill/>
            <a:miter lim="800000"/>
            <a:headEnd/>
            <a:tailEnd/>
          </a:ln>
        </p:spPr>
      </p:pic>
      <p:pic>
        <p:nvPicPr>
          <p:cNvPr id="19" name="Picture 2"/>
          <p:cNvPicPr>
            <a:picLocks noChangeAspect="1" noChangeArrowheads="1"/>
          </p:cNvPicPr>
          <p:nvPr/>
        </p:nvPicPr>
        <p:blipFill>
          <a:blip r:embed="rId2" cstate="print"/>
          <a:srcRect l="54321" t="22069" r="43457" b="19862"/>
          <a:stretch>
            <a:fillRect/>
          </a:stretch>
        </p:blipFill>
        <p:spPr bwMode="auto">
          <a:xfrm>
            <a:off x="5133521" y="889647"/>
            <a:ext cx="187187" cy="4378740"/>
          </a:xfrm>
          <a:prstGeom prst="rect">
            <a:avLst/>
          </a:prstGeom>
          <a:noFill/>
          <a:ln w="9525">
            <a:noFill/>
            <a:miter lim="800000"/>
            <a:headEnd/>
            <a:tailEnd/>
          </a:ln>
        </p:spPr>
      </p:pic>
      <p:pic>
        <p:nvPicPr>
          <p:cNvPr id="20" name="Picture 2"/>
          <p:cNvPicPr>
            <a:picLocks noChangeAspect="1" noChangeArrowheads="1"/>
          </p:cNvPicPr>
          <p:nvPr/>
        </p:nvPicPr>
        <p:blipFill>
          <a:blip r:embed="rId2" cstate="print"/>
          <a:srcRect l="62222" t="22069" r="33580" b="19862"/>
          <a:stretch>
            <a:fillRect/>
          </a:stretch>
        </p:blipFill>
        <p:spPr bwMode="auto">
          <a:xfrm>
            <a:off x="5799118" y="889647"/>
            <a:ext cx="353690" cy="4378794"/>
          </a:xfrm>
          <a:prstGeom prst="rect">
            <a:avLst/>
          </a:prstGeom>
          <a:noFill/>
          <a:ln w="9525">
            <a:noFill/>
            <a:miter lim="800000"/>
            <a:headEnd/>
            <a:tailEnd/>
          </a:ln>
        </p:spPr>
      </p:pic>
      <p:sp>
        <p:nvSpPr>
          <p:cNvPr id="6" name="TextBox 5"/>
          <p:cNvSpPr txBox="1"/>
          <p:nvPr/>
        </p:nvSpPr>
        <p:spPr>
          <a:xfrm>
            <a:off x="228600" y="365760"/>
            <a:ext cx="4754880" cy="1200329"/>
          </a:xfrm>
          <a:prstGeom prst="rect">
            <a:avLst/>
          </a:prstGeom>
          <a:solidFill>
            <a:schemeClr val="tx2"/>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dirty="0" smtClean="0">
                <a:solidFill>
                  <a:schemeClr val="bg1"/>
                </a:solidFill>
              </a:rPr>
              <a:t>The TRI button creates “closed loop” as specified by a variant of the Delaunay triangulation method.</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852581" y="1245558"/>
            <a:ext cx="5029200" cy="4572000"/>
          </a:xfrm>
          <a:prstGeom prst="rect">
            <a:avLst/>
          </a:prstGeom>
          <a:solidFill>
            <a:prstClr val="white"/>
          </a:solidFill>
          <a:ln w="12700">
            <a:solidFill>
              <a:srgbClr val="4F81BD"/>
            </a:solidFill>
          </a:ln>
        </p:spPr>
        <p:txBody>
          <a:bodyPr wrap="square" rtlCol="0">
            <a:spAutoFit/>
          </a:bodyPr>
          <a:lstStyle/>
          <a:p>
            <a:endParaRPr lang="en-US" dirty="0"/>
          </a:p>
        </p:txBody>
      </p:sp>
      <p:sp>
        <p:nvSpPr>
          <p:cNvPr id="4" name="Title 3"/>
          <p:cNvSpPr>
            <a:spLocks noGrp="1"/>
          </p:cNvSpPr>
          <p:nvPr>
            <p:ph type="title"/>
          </p:nvPr>
        </p:nvSpPr>
        <p:spPr>
          <a:xfrm>
            <a:off x="228600" y="457200"/>
            <a:ext cx="8686800" cy="594360"/>
          </a:xfrm>
        </p:spPr>
        <p:txBody>
          <a:bodyPr/>
          <a:lstStyle/>
          <a:p>
            <a:pPr algn="l"/>
            <a:r>
              <a:rPr lang="en-US" sz="4000" dirty="0" smtClean="0"/>
              <a:t>How Good Can I Do With OPUS-S?</a:t>
            </a:r>
            <a:endParaRPr lang="en-US" sz="4000" dirty="0"/>
          </a:p>
        </p:txBody>
      </p:sp>
      <p:sp>
        <p:nvSpPr>
          <p:cNvPr id="7" name="TextBox 6"/>
          <p:cNvSpPr txBox="1"/>
          <p:nvPr/>
        </p:nvSpPr>
        <p:spPr>
          <a:xfrm>
            <a:off x="228599" y="1188720"/>
            <a:ext cx="2651079" cy="4893647"/>
          </a:xfrm>
          <a:prstGeom prst="rect">
            <a:avLst/>
          </a:prstGeom>
          <a:noFill/>
        </p:spPr>
        <p:txBody>
          <a:bodyPr wrap="square" rtlCol="0">
            <a:spAutoFit/>
          </a:bodyPr>
          <a:lstStyle/>
          <a:p>
            <a:r>
              <a:rPr lang="en-US" sz="2400" dirty="0" smtClean="0"/>
              <a:t>As a quality test, 2-hour data sets from more than 200 CORS were submitted to OPUS-S and the results compared to the accepted coordinates.</a:t>
            </a:r>
          </a:p>
          <a:p>
            <a:endParaRPr lang="en-US" sz="2400" dirty="0" smtClean="0"/>
          </a:p>
          <a:p>
            <a:pPr>
              <a:tabLst>
                <a:tab pos="1309688" algn="l"/>
              </a:tabLst>
            </a:pPr>
            <a:r>
              <a:rPr lang="en-US" sz="2400" dirty="0" smtClean="0"/>
              <a:t>Mean:	&lt;0.1 cm</a:t>
            </a:r>
          </a:p>
          <a:p>
            <a:pPr>
              <a:tabLst>
                <a:tab pos="1487488" algn="l"/>
              </a:tabLst>
            </a:pPr>
            <a:r>
              <a:rPr lang="en-US" sz="2400" dirty="0" smtClean="0"/>
              <a:t>N-S RMS:	0.8 cm</a:t>
            </a:r>
          </a:p>
          <a:p>
            <a:pPr>
              <a:tabLst>
                <a:tab pos="1487488" algn="l"/>
              </a:tabLst>
            </a:pPr>
            <a:r>
              <a:rPr lang="en-US" sz="2400" dirty="0" smtClean="0"/>
              <a:t>E-W RMS:	1.4 cm</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a:t>
                </a:fld>
                <a:r>
                  <a:rPr lang="en-GB" sz="1800" b="1" dirty="0">
                    <a:solidFill>
                      <a:srgbClr val="282878"/>
                    </a:solidFill>
                  </a:rPr>
                  <a:t> </a:t>
                </a:r>
              </a:p>
            </p:txBody>
          </p:sp>
        </p:grpSp>
      </p:grpSp>
      <p:graphicFrame>
        <p:nvGraphicFramePr>
          <p:cNvPr id="4098" name="Object 2"/>
          <p:cNvGraphicFramePr>
            <a:graphicFrameLocks noChangeAspect="1"/>
          </p:cNvGraphicFramePr>
          <p:nvPr/>
        </p:nvGraphicFramePr>
        <p:xfrm>
          <a:off x="2011680" y="548640"/>
          <a:ext cx="7040881" cy="5359242"/>
        </p:xfrm>
        <a:graphic>
          <a:graphicData uri="http://schemas.openxmlformats.org/presentationml/2006/ole">
            <p:oleObj spid="_x0000_s4098" name="Worksheet" r:id="rId3" imgW="10260000" imgH="7031160" progId="Excel.Sheet.8">
              <p:embed/>
            </p:oleObj>
          </a:graphicData>
        </a:graphic>
      </p:graphicFrame>
      <p:sp>
        <p:nvSpPr>
          <p:cNvPr id="17" name="TextBox 16"/>
          <p:cNvSpPr txBox="1"/>
          <p:nvPr/>
        </p:nvSpPr>
        <p:spPr>
          <a:xfrm>
            <a:off x="2838935" y="5885797"/>
            <a:ext cx="5049672" cy="400110"/>
          </a:xfrm>
          <a:prstGeom prst="rect">
            <a:avLst/>
          </a:prstGeom>
          <a:noFill/>
        </p:spPr>
        <p:txBody>
          <a:bodyPr wrap="square" rtlCol="0">
            <a:spAutoFit/>
          </a:bodyPr>
          <a:lstStyle/>
          <a:p>
            <a:r>
              <a:rPr lang="en-US" sz="1000" dirty="0" smtClean="0"/>
              <a:t>Weston, N. “OPUS: Online Positioning User Service”,  CGSIC USSLS MEETING, 2008-07-08, NEW ORLEANS, LA.</a:t>
            </a:r>
            <a:endParaRPr lang="en-US" sz="1000" dirty="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cstate="print">
            <a:duotone>
              <a:prstClr val="black"/>
              <a:schemeClr val="tx1">
                <a:tint val="45000"/>
                <a:satMod val="400000"/>
              </a:schemeClr>
            </a:duotone>
          </a:blip>
          <a:srcRect l="988" t="18759" r="5926" b="5517"/>
          <a:stretch>
            <a:fillRect/>
          </a:stretch>
        </p:blipFill>
        <p:spPr bwMode="auto">
          <a:xfrm>
            <a:off x="640080" y="640080"/>
            <a:ext cx="7842550" cy="5710086"/>
          </a:xfrm>
          <a:prstGeom prst="rect">
            <a:avLst/>
          </a:prstGeom>
          <a:noFill/>
          <a:ln w="12700">
            <a:solidFill>
              <a:schemeClr val="accent1"/>
            </a:solidFill>
            <a:miter lim="800000"/>
            <a:headEnd/>
            <a:tailEnd/>
          </a:ln>
        </p:spPr>
      </p:pic>
      <p:pic>
        <p:nvPicPr>
          <p:cNvPr id="6" name="Picture 2"/>
          <p:cNvPicPr>
            <a:picLocks noChangeAspect="1" noChangeArrowheads="1"/>
          </p:cNvPicPr>
          <p:nvPr/>
        </p:nvPicPr>
        <p:blipFill>
          <a:blip r:embed="rId2" cstate="print"/>
          <a:srcRect l="1975" t="22069" r="46420" b="19862"/>
          <a:stretch>
            <a:fillRect/>
          </a:stretch>
        </p:blipFill>
        <p:spPr bwMode="auto">
          <a:xfrm>
            <a:off x="723261" y="889647"/>
            <a:ext cx="4347718" cy="4378778"/>
          </a:xfrm>
          <a:prstGeom prst="rect">
            <a:avLst/>
          </a:prstGeom>
          <a:noFill/>
          <a:ln w="9525">
            <a:noFill/>
            <a:miter lim="800000"/>
            <a:headEnd/>
            <a:tailEnd/>
          </a:ln>
        </p:spPr>
      </p:pic>
      <p:pic>
        <p:nvPicPr>
          <p:cNvPr id="7" name="Picture 2"/>
          <p:cNvPicPr>
            <a:picLocks noChangeAspect="1" noChangeArrowheads="1"/>
          </p:cNvPicPr>
          <p:nvPr/>
        </p:nvPicPr>
        <p:blipFill>
          <a:blip r:embed="rId2" cstate="print"/>
          <a:srcRect l="64198" t="80552" r="22716" b="14345"/>
          <a:stretch>
            <a:fillRect/>
          </a:stretch>
        </p:blipFill>
        <p:spPr bwMode="auto">
          <a:xfrm>
            <a:off x="5965493" y="5299773"/>
            <a:ext cx="1102487" cy="384706"/>
          </a:xfrm>
          <a:prstGeom prst="rect">
            <a:avLst/>
          </a:prstGeom>
          <a:noFill/>
          <a:ln w="9525">
            <a:noFill/>
            <a:miter lim="800000"/>
            <a:headEnd/>
            <a:tailEnd/>
          </a:ln>
        </p:spPr>
      </p:pic>
      <p:pic>
        <p:nvPicPr>
          <p:cNvPr id="8" name="Picture 2"/>
          <p:cNvPicPr>
            <a:picLocks noChangeAspect="1" noChangeArrowheads="1"/>
          </p:cNvPicPr>
          <p:nvPr/>
        </p:nvPicPr>
        <p:blipFill>
          <a:blip r:embed="rId2" cstate="print"/>
          <a:srcRect l="54321" t="22069" r="43457" b="18759"/>
          <a:stretch>
            <a:fillRect/>
          </a:stretch>
        </p:blipFill>
        <p:spPr bwMode="auto">
          <a:xfrm>
            <a:off x="5133476" y="889675"/>
            <a:ext cx="187178" cy="4461893"/>
          </a:xfrm>
          <a:prstGeom prst="rect">
            <a:avLst/>
          </a:prstGeom>
          <a:noFill/>
          <a:ln w="9525">
            <a:noFill/>
            <a:miter lim="800000"/>
            <a:headEnd/>
            <a:tailEnd/>
          </a:ln>
        </p:spPr>
      </p:pic>
      <p:pic>
        <p:nvPicPr>
          <p:cNvPr id="9" name="Picture 2"/>
          <p:cNvPicPr>
            <a:picLocks noChangeAspect="1" noChangeArrowheads="1"/>
          </p:cNvPicPr>
          <p:nvPr/>
        </p:nvPicPr>
        <p:blipFill>
          <a:blip r:embed="rId2" cstate="print"/>
          <a:srcRect l="62222" t="22069" r="33580" b="19862"/>
          <a:stretch>
            <a:fillRect/>
          </a:stretch>
        </p:blipFill>
        <p:spPr bwMode="auto">
          <a:xfrm>
            <a:off x="5799070" y="889675"/>
            <a:ext cx="353645" cy="4378693"/>
          </a:xfrm>
          <a:prstGeom prst="rect">
            <a:avLst/>
          </a:prstGeom>
          <a:noFill/>
          <a:ln w="9525">
            <a:noFill/>
            <a:miter lim="800000"/>
            <a:headEnd/>
            <a:tailEnd/>
          </a:ln>
        </p:spPr>
      </p:pic>
      <p:sp>
        <p:nvSpPr>
          <p:cNvPr id="10" name="TextBox 9"/>
          <p:cNvSpPr txBox="1"/>
          <p:nvPr/>
        </p:nvSpPr>
        <p:spPr>
          <a:xfrm>
            <a:off x="228600" y="365760"/>
            <a:ext cx="4754880" cy="1200329"/>
          </a:xfrm>
          <a:prstGeom prst="rect">
            <a:avLst/>
          </a:prstGeom>
          <a:solidFill>
            <a:schemeClr val="tx2"/>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dirty="0" smtClean="0">
                <a:solidFill>
                  <a:schemeClr val="bg1"/>
                </a:solidFill>
              </a:rPr>
              <a:t>Reset returns all selections to those used when the page is first displayed.</a:t>
            </a:r>
            <a:endParaRPr lang="en-US" sz="2400" dirty="0">
              <a:solidFill>
                <a:schemeClr val="bg1"/>
              </a:solidFill>
            </a:endParaRP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cstate="print"/>
          <a:srcRect l="988" t="18759" r="5926" b="5517"/>
          <a:stretch>
            <a:fillRect/>
          </a:stretch>
        </p:blipFill>
        <p:spPr bwMode="auto">
          <a:xfrm>
            <a:off x="640080" y="640080"/>
            <a:ext cx="7842550" cy="5710086"/>
          </a:xfrm>
          <a:prstGeom prst="rect">
            <a:avLst/>
          </a:prstGeom>
          <a:noFill/>
          <a:ln w="12700">
            <a:solidFill>
              <a:schemeClr val="accent1"/>
            </a:solidFill>
            <a:miter lim="800000"/>
            <a:headEnd/>
            <a:tailEnd/>
          </a:ln>
        </p:spPr>
      </p:pic>
      <p:sp>
        <p:nvSpPr>
          <p:cNvPr id="10" name="TextBox 9"/>
          <p:cNvSpPr txBox="1"/>
          <p:nvPr/>
        </p:nvSpPr>
        <p:spPr>
          <a:xfrm>
            <a:off x="457200" y="1097281"/>
            <a:ext cx="8229600" cy="3130336"/>
          </a:xfrm>
          <a:prstGeom prst="rect">
            <a:avLst/>
          </a:prstGeom>
          <a:solidFill>
            <a:schemeClr val="tx2"/>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dirty="0" smtClean="0">
                <a:solidFill>
                  <a:schemeClr val="bg1"/>
                </a:solidFill>
              </a:rPr>
              <a:t>Once the included, hub and fixed sites are selected and the network designed, the user only needs to click the “Process” button to submit their request to the processing queue.</a:t>
            </a:r>
          </a:p>
          <a:p>
            <a:endParaRPr lang="en-US" sz="2400" dirty="0" smtClean="0">
              <a:solidFill>
                <a:schemeClr val="bg1"/>
              </a:solidFill>
            </a:endParaRPr>
          </a:p>
          <a:p>
            <a:r>
              <a:rPr lang="en-US" sz="2400" dirty="0" smtClean="0">
                <a:solidFill>
                  <a:schemeClr val="bg1"/>
                </a:solidFill>
              </a:rPr>
              <a:t>OPUS-Projects reviews the selections before the request is inserted in the queue. If any inconsistencies or errors are found, these are reported immediately and the request is not submitted.</a:t>
            </a:r>
            <a:endParaRPr lang="en-US" sz="2400" dirty="0">
              <a:solidFill>
                <a:schemeClr val="bg1"/>
              </a:solidFill>
            </a:endParaRP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70.png"/>
          <p:cNvPicPr>
            <a:picLocks noChangeAspect="1"/>
          </p:cNvPicPr>
          <p:nvPr/>
        </p:nvPicPr>
        <p:blipFill>
          <a:blip r:embed="rId2" cstate="print"/>
          <a:srcRect l="5626" t="16252" r="8439"/>
          <a:stretch>
            <a:fillRect/>
          </a:stretch>
        </p:blipFill>
        <p:spPr>
          <a:xfrm>
            <a:off x="640080" y="640080"/>
            <a:ext cx="7857838" cy="5743402"/>
          </a:xfrm>
          <a:prstGeom prst="rect">
            <a:avLst/>
          </a:prstGeom>
          <a:ln w="12700">
            <a:solidFill>
              <a:schemeClr val="accent1"/>
            </a:solidFill>
          </a:ln>
        </p:spPr>
      </p:pic>
      <p:sp>
        <p:nvSpPr>
          <p:cNvPr id="3" name="TextBox 2"/>
          <p:cNvSpPr txBox="1"/>
          <p:nvPr/>
        </p:nvSpPr>
        <p:spPr>
          <a:xfrm>
            <a:off x="457200" y="45720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If the request is appears feasible, it is submitted to the queue and the selections summarized for the user’s records.</a:t>
            </a:r>
            <a:endParaRPr lang="en-US" sz="2400" dirty="0">
              <a:solidFill>
                <a:schemeClr val="bg1"/>
              </a:solidFill>
            </a:endParaRPr>
          </a:p>
        </p:txBody>
      </p:sp>
      <p:grpSp>
        <p:nvGrpSpPr>
          <p:cNvPr id="5" name="Group 4"/>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7" name="Group 4"/>
            <p:cNvGrpSpPr>
              <a:grpSpLocks/>
            </p:cNvGrpSpPr>
            <p:nvPr/>
          </p:nvGrpSpPr>
          <p:grpSpPr bwMode="auto">
            <a:xfrm>
              <a:off x="121" y="4559"/>
              <a:ext cx="1014" cy="193"/>
              <a:chOff x="121" y="4559"/>
              <a:chExt cx="1014" cy="193"/>
            </a:xfrm>
          </p:grpSpPr>
          <p:sp>
            <p:nvSpPr>
              <p:cNvPr id="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9"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10" name="Group 7"/>
          <p:cNvGrpSpPr>
            <a:grpSpLocks/>
          </p:cNvGrpSpPr>
          <p:nvPr/>
        </p:nvGrpSpPr>
        <p:grpSpPr bwMode="auto">
          <a:xfrm>
            <a:off x="8505825" y="6540500"/>
            <a:ext cx="257175" cy="277813"/>
            <a:chOff x="5904" y="4543"/>
            <a:chExt cx="178" cy="193"/>
          </a:xfrm>
        </p:grpSpPr>
        <p:sp>
          <p:nvSpPr>
            <p:cNvPr id="1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2" name="Group 16"/>
            <p:cNvGrpSpPr>
              <a:grpSpLocks/>
            </p:cNvGrpSpPr>
            <p:nvPr/>
          </p:nvGrpSpPr>
          <p:grpSpPr bwMode="auto">
            <a:xfrm>
              <a:off x="5904" y="4543"/>
              <a:ext cx="178" cy="193"/>
              <a:chOff x="5904" y="4543"/>
              <a:chExt cx="178" cy="193"/>
            </a:xfrm>
          </p:grpSpPr>
          <p:sp>
            <p:nvSpPr>
              <p:cNvPr id="1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cstate="print">
            <a:duotone>
              <a:prstClr val="black"/>
              <a:schemeClr val="tx1">
                <a:tint val="45000"/>
                <a:satMod val="400000"/>
              </a:schemeClr>
            </a:duotone>
          </a:blip>
          <a:srcRect l="988" t="18759" r="5926" b="5517"/>
          <a:stretch>
            <a:fillRect/>
          </a:stretch>
        </p:blipFill>
        <p:spPr bwMode="auto">
          <a:xfrm>
            <a:off x="640080" y="640080"/>
            <a:ext cx="7842550" cy="5710017"/>
          </a:xfrm>
          <a:prstGeom prst="rect">
            <a:avLst/>
          </a:prstGeom>
          <a:noFill/>
          <a:ln w="12700">
            <a:solidFill>
              <a:schemeClr val="accent1"/>
            </a:solidFill>
            <a:miter lim="800000"/>
            <a:headEnd/>
            <a:tailEnd/>
          </a:ln>
        </p:spPr>
      </p:pic>
      <p:pic>
        <p:nvPicPr>
          <p:cNvPr id="5" name="Picture 2"/>
          <p:cNvPicPr>
            <a:picLocks noChangeAspect="1" noChangeArrowheads="1"/>
          </p:cNvPicPr>
          <p:nvPr/>
        </p:nvPicPr>
        <p:blipFill>
          <a:blip r:embed="rId2" cstate="print"/>
          <a:srcRect l="1975" t="22069" r="46420" b="19862"/>
          <a:stretch>
            <a:fillRect/>
          </a:stretch>
        </p:blipFill>
        <p:spPr bwMode="auto">
          <a:xfrm>
            <a:off x="723261" y="889672"/>
            <a:ext cx="4347665" cy="4378708"/>
          </a:xfrm>
          <a:prstGeom prst="rect">
            <a:avLst/>
          </a:prstGeom>
          <a:noFill/>
          <a:ln w="9525">
            <a:noFill/>
            <a:miter lim="800000"/>
            <a:headEnd/>
            <a:tailEnd/>
          </a:ln>
        </p:spPr>
      </p:pic>
      <p:pic>
        <p:nvPicPr>
          <p:cNvPr id="6" name="Picture 2"/>
          <p:cNvPicPr>
            <a:picLocks noChangeAspect="1" noChangeArrowheads="1"/>
          </p:cNvPicPr>
          <p:nvPr/>
        </p:nvPicPr>
        <p:blipFill>
          <a:blip r:embed="rId2" cstate="print"/>
          <a:srcRect l="988" t="86069" r="5926" b="9931"/>
          <a:stretch>
            <a:fillRect/>
          </a:stretch>
        </p:blipFill>
        <p:spPr bwMode="auto">
          <a:xfrm>
            <a:off x="640061" y="5715668"/>
            <a:ext cx="7842546" cy="301567"/>
          </a:xfrm>
          <a:prstGeom prst="rect">
            <a:avLst/>
          </a:prstGeom>
          <a:noFill/>
          <a:ln w="9525">
            <a:noFill/>
            <a:miter lim="800000"/>
            <a:headEnd/>
            <a:tailEnd/>
          </a:ln>
        </p:spPr>
      </p:pic>
      <p:sp>
        <p:nvSpPr>
          <p:cNvPr id="3" name="TextBox 2"/>
          <p:cNvSpPr txBox="1"/>
          <p:nvPr/>
        </p:nvSpPr>
        <p:spPr>
          <a:xfrm>
            <a:off x="4572000" y="822960"/>
            <a:ext cx="4114800" cy="3046988"/>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solidFill>
                  <a:schemeClr val="bg1"/>
                </a:solidFill>
              </a:rPr>
              <a:t>The next row of controls select the site symbols displayed on the map. The default is simple “dots.” A green/open circle indicates that a site has met all the projects thresholds; an orange/barred circle indicates it did not.</a:t>
            </a:r>
            <a:endParaRPr lang="en-US" sz="2400" dirty="0">
              <a:solidFill>
                <a:schemeClr val="bg1"/>
              </a:solidFill>
            </a:endParaRPr>
          </a:p>
        </p:txBody>
      </p:sp>
      <p:grpSp>
        <p:nvGrpSpPr>
          <p:cNvPr id="7" name="Group 6"/>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16"/>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cstate="print">
            <a:duotone>
              <a:prstClr val="black"/>
              <a:schemeClr val="tx1">
                <a:tint val="45000"/>
                <a:satMod val="400000"/>
              </a:schemeClr>
            </a:duotone>
          </a:blip>
          <a:srcRect l="988" t="18759" r="5926" b="5517"/>
          <a:stretch>
            <a:fillRect/>
          </a:stretch>
        </p:blipFill>
        <p:spPr bwMode="auto">
          <a:xfrm>
            <a:off x="640080" y="640080"/>
            <a:ext cx="7842521" cy="5710133"/>
          </a:xfrm>
          <a:prstGeom prst="rect">
            <a:avLst/>
          </a:prstGeom>
          <a:noFill/>
          <a:ln w="12700">
            <a:solidFill>
              <a:schemeClr val="accent1"/>
            </a:solidFill>
            <a:miter lim="800000"/>
            <a:headEnd/>
            <a:tailEnd/>
          </a:ln>
        </p:spPr>
      </p:pic>
      <p:pic>
        <p:nvPicPr>
          <p:cNvPr id="5" name="Picture 2"/>
          <p:cNvPicPr>
            <a:picLocks noChangeAspect="1" noChangeArrowheads="1"/>
          </p:cNvPicPr>
          <p:nvPr/>
        </p:nvPicPr>
        <p:blipFill>
          <a:blip r:embed="rId2" cstate="print"/>
          <a:srcRect l="1975" t="23172" r="46420" b="19862"/>
          <a:stretch>
            <a:fillRect/>
          </a:stretch>
        </p:blipFill>
        <p:spPr bwMode="auto">
          <a:xfrm>
            <a:off x="723261" y="972853"/>
            <a:ext cx="4347701" cy="4295554"/>
          </a:xfrm>
          <a:prstGeom prst="rect">
            <a:avLst/>
          </a:prstGeom>
          <a:noFill/>
          <a:ln w="9525">
            <a:noFill/>
            <a:miter lim="800000"/>
            <a:headEnd/>
            <a:tailEnd/>
          </a:ln>
        </p:spPr>
      </p:pic>
      <p:pic>
        <p:nvPicPr>
          <p:cNvPr id="6" name="Picture 2"/>
          <p:cNvPicPr>
            <a:picLocks noChangeAspect="1" noChangeArrowheads="1"/>
          </p:cNvPicPr>
          <p:nvPr/>
        </p:nvPicPr>
        <p:blipFill>
          <a:blip r:embed="rId2" cstate="print"/>
          <a:srcRect l="988" t="86069" r="5926" b="9931"/>
          <a:stretch>
            <a:fillRect/>
          </a:stretch>
        </p:blipFill>
        <p:spPr bwMode="auto">
          <a:xfrm>
            <a:off x="640080" y="5715753"/>
            <a:ext cx="7842521" cy="301588"/>
          </a:xfrm>
          <a:prstGeom prst="rect">
            <a:avLst/>
          </a:prstGeom>
          <a:noFill/>
          <a:ln w="9525">
            <a:noFill/>
            <a:miter lim="800000"/>
            <a:headEnd/>
            <a:tailEnd/>
          </a:ln>
        </p:spPr>
      </p:pic>
      <p:sp>
        <p:nvSpPr>
          <p:cNvPr id="3" name="TextBox 2"/>
          <p:cNvSpPr txBox="1"/>
          <p:nvPr/>
        </p:nvSpPr>
        <p:spPr>
          <a:xfrm>
            <a:off x="4572000" y="822960"/>
            <a:ext cx="4114800" cy="4154984"/>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solidFill>
                  <a:schemeClr val="bg1"/>
                </a:solidFill>
              </a:rPr>
              <a:t>Checking “</a:t>
            </a:r>
            <a:r>
              <a:rPr lang="en-US" sz="2400" dirty="0" err="1" smtClean="0">
                <a:solidFill>
                  <a:schemeClr val="bg1"/>
                </a:solidFill>
              </a:rPr>
              <a:t>Hor</a:t>
            </a:r>
            <a:r>
              <a:rPr lang="en-US" sz="2400" dirty="0" smtClean="0">
                <a:solidFill>
                  <a:schemeClr val="bg1"/>
                </a:solidFill>
              </a:rPr>
              <a:t>” displays the north and east horizontal uncertainties for each site.</a:t>
            </a:r>
          </a:p>
          <a:p>
            <a:endParaRPr lang="en-US" sz="2400" dirty="0" smtClean="0">
              <a:solidFill>
                <a:schemeClr val="bg1"/>
              </a:solidFill>
            </a:endParaRPr>
          </a:p>
          <a:p>
            <a:r>
              <a:rPr lang="en-US" sz="2400" dirty="0" smtClean="0">
                <a:solidFill>
                  <a:schemeClr val="bg1"/>
                </a:solidFill>
              </a:rPr>
              <a:t>The threshold color coding is retained.</a:t>
            </a:r>
          </a:p>
          <a:p>
            <a:endParaRPr lang="en-US" sz="2400" dirty="0" smtClean="0">
              <a:solidFill>
                <a:schemeClr val="bg1"/>
              </a:solidFill>
            </a:endParaRPr>
          </a:p>
          <a:p>
            <a:r>
              <a:rPr lang="en-US" sz="2400" dirty="0" smtClean="0">
                <a:solidFill>
                  <a:schemeClr val="bg1"/>
                </a:solidFill>
              </a:rPr>
              <a:t>The East and North uncertainties can be shown separately using the checkboxes at far right.</a:t>
            </a:r>
            <a:endParaRPr lang="en-US" sz="2400" dirty="0">
              <a:solidFill>
                <a:schemeClr val="bg1"/>
              </a:solidFill>
            </a:endParaRPr>
          </a:p>
        </p:txBody>
      </p:sp>
      <p:grpSp>
        <p:nvGrpSpPr>
          <p:cNvPr id="7" name="Group 6"/>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16"/>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154</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cstate="print">
            <a:duotone>
              <a:prstClr val="black"/>
              <a:schemeClr val="tx1">
                <a:tint val="45000"/>
                <a:satMod val="400000"/>
              </a:schemeClr>
            </a:duotone>
          </a:blip>
          <a:srcRect l="988" t="18759" r="5926" b="5517"/>
          <a:stretch>
            <a:fillRect/>
          </a:stretch>
        </p:blipFill>
        <p:spPr bwMode="auto">
          <a:xfrm>
            <a:off x="640080" y="640080"/>
            <a:ext cx="7842521" cy="5710092"/>
          </a:xfrm>
          <a:prstGeom prst="rect">
            <a:avLst/>
          </a:prstGeom>
          <a:noFill/>
          <a:ln w="12700">
            <a:solidFill>
              <a:schemeClr val="accent1"/>
            </a:solidFill>
            <a:miter lim="800000"/>
            <a:headEnd/>
            <a:tailEnd/>
          </a:ln>
        </p:spPr>
      </p:pic>
      <p:pic>
        <p:nvPicPr>
          <p:cNvPr id="5" name="Picture 2"/>
          <p:cNvPicPr>
            <a:picLocks noChangeAspect="1" noChangeArrowheads="1"/>
          </p:cNvPicPr>
          <p:nvPr/>
        </p:nvPicPr>
        <p:blipFill>
          <a:blip r:embed="rId2" cstate="print"/>
          <a:srcRect l="1975" t="23172" r="46420" b="19862"/>
          <a:stretch>
            <a:fillRect/>
          </a:stretch>
        </p:blipFill>
        <p:spPr bwMode="auto">
          <a:xfrm>
            <a:off x="723261" y="972852"/>
            <a:ext cx="4347691" cy="4295608"/>
          </a:xfrm>
          <a:prstGeom prst="rect">
            <a:avLst/>
          </a:prstGeom>
          <a:noFill/>
          <a:ln w="9525">
            <a:noFill/>
            <a:miter lim="800000"/>
            <a:headEnd/>
            <a:tailEnd/>
          </a:ln>
        </p:spPr>
      </p:pic>
      <p:pic>
        <p:nvPicPr>
          <p:cNvPr id="6" name="Picture 2"/>
          <p:cNvPicPr>
            <a:picLocks noChangeAspect="1" noChangeArrowheads="1"/>
          </p:cNvPicPr>
          <p:nvPr/>
        </p:nvPicPr>
        <p:blipFill>
          <a:blip r:embed="rId2" cstate="print"/>
          <a:srcRect l="988" t="86069" r="5926" b="9931"/>
          <a:stretch>
            <a:fillRect/>
          </a:stretch>
        </p:blipFill>
        <p:spPr bwMode="auto">
          <a:xfrm>
            <a:off x="640078" y="5715722"/>
            <a:ext cx="7842523" cy="301575"/>
          </a:xfrm>
          <a:prstGeom prst="rect">
            <a:avLst/>
          </a:prstGeom>
          <a:noFill/>
          <a:ln w="9525">
            <a:noFill/>
            <a:miter lim="800000"/>
            <a:headEnd/>
            <a:tailEnd/>
          </a:ln>
        </p:spPr>
      </p:pic>
      <p:sp>
        <p:nvSpPr>
          <p:cNvPr id="3" name="TextBox 2"/>
          <p:cNvSpPr txBox="1"/>
          <p:nvPr/>
        </p:nvSpPr>
        <p:spPr>
          <a:xfrm>
            <a:off x="4572000" y="822960"/>
            <a:ext cx="4114800" cy="1200329"/>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solidFill>
                  <a:schemeClr val="bg1"/>
                </a:solidFill>
              </a:rPr>
              <a:t>Similarly, the vertical uncertainties are represented when “</a:t>
            </a:r>
            <a:r>
              <a:rPr lang="en-US" sz="2400" dirty="0" err="1" smtClean="0">
                <a:solidFill>
                  <a:schemeClr val="bg1"/>
                </a:solidFill>
              </a:rPr>
              <a:t>Ver</a:t>
            </a:r>
            <a:r>
              <a:rPr lang="en-US" sz="2400" dirty="0" smtClean="0">
                <a:solidFill>
                  <a:schemeClr val="bg1"/>
                </a:solidFill>
              </a:rPr>
              <a:t>” is checked.</a:t>
            </a:r>
            <a:endParaRPr lang="en-US" sz="2400" dirty="0">
              <a:solidFill>
                <a:schemeClr val="bg1"/>
              </a:solidFill>
            </a:endParaRPr>
          </a:p>
        </p:txBody>
      </p:sp>
      <p:grpSp>
        <p:nvGrpSpPr>
          <p:cNvPr id="7" name="Group 6"/>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16"/>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155</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cstate="print">
            <a:duotone>
              <a:prstClr val="black"/>
              <a:schemeClr val="tx1">
                <a:tint val="45000"/>
                <a:satMod val="400000"/>
              </a:schemeClr>
            </a:duotone>
          </a:blip>
          <a:srcRect l="988" t="18759" r="5926" b="5517"/>
          <a:stretch>
            <a:fillRect/>
          </a:stretch>
        </p:blipFill>
        <p:spPr bwMode="auto">
          <a:xfrm>
            <a:off x="640080" y="640080"/>
            <a:ext cx="7842521" cy="5710017"/>
          </a:xfrm>
          <a:prstGeom prst="rect">
            <a:avLst/>
          </a:prstGeom>
          <a:noFill/>
          <a:ln w="12700">
            <a:solidFill>
              <a:schemeClr val="accent1"/>
            </a:solidFill>
            <a:miter lim="800000"/>
            <a:headEnd/>
            <a:tailEnd/>
          </a:ln>
        </p:spPr>
      </p:pic>
      <p:sp>
        <p:nvSpPr>
          <p:cNvPr id="3" name="TextBox 2"/>
          <p:cNvSpPr txBox="1"/>
          <p:nvPr/>
        </p:nvSpPr>
        <p:spPr>
          <a:xfrm>
            <a:off x="457200" y="822960"/>
            <a:ext cx="8229600" cy="3416320"/>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solidFill>
                  <a:schemeClr val="bg1"/>
                </a:solidFill>
              </a:rPr>
              <a:t>OPUS-Projects automatically generates a variety of reports. “View Report” displays the selected report on the screen. These reports include:</a:t>
            </a:r>
          </a:p>
          <a:p>
            <a:pPr marL="347663" indent="-347663">
              <a:buFont typeface="Arial" pitchFamily="34" charset="0"/>
              <a:buChar char="•"/>
            </a:pPr>
            <a:r>
              <a:rPr lang="en-US" sz="2400" dirty="0" smtClean="0">
                <a:solidFill>
                  <a:schemeClr val="bg1"/>
                </a:solidFill>
              </a:rPr>
              <a:t>A session summary in XML format.</a:t>
            </a:r>
          </a:p>
          <a:p>
            <a:pPr marL="347663" indent="-347663">
              <a:buFont typeface="Arial" pitchFamily="34" charset="0"/>
              <a:buChar char="•"/>
            </a:pPr>
            <a:r>
              <a:rPr lang="en-US" sz="2400" dirty="0" smtClean="0">
                <a:solidFill>
                  <a:schemeClr val="bg1"/>
                </a:solidFill>
              </a:rPr>
              <a:t>The processing summary in text and XML formats.</a:t>
            </a:r>
          </a:p>
          <a:p>
            <a:pPr marL="347663" indent="-347663">
              <a:buFont typeface="Arial" pitchFamily="34" charset="0"/>
              <a:buChar char="•"/>
            </a:pPr>
            <a:r>
              <a:rPr lang="en-US" sz="2400" dirty="0" smtClean="0">
                <a:solidFill>
                  <a:schemeClr val="bg1"/>
                </a:solidFill>
              </a:rPr>
              <a:t>The log from the processing engine.</a:t>
            </a:r>
          </a:p>
          <a:p>
            <a:pPr marL="347663" indent="-347663">
              <a:buFont typeface="Arial" pitchFamily="34" charset="0"/>
              <a:buChar char="•"/>
            </a:pPr>
            <a:r>
              <a:rPr lang="en-US" sz="2400" dirty="0" smtClean="0">
                <a:solidFill>
                  <a:schemeClr val="bg1"/>
                </a:solidFill>
              </a:rPr>
              <a:t>A variety of G-file components.</a:t>
            </a:r>
          </a:p>
          <a:p>
            <a:r>
              <a:rPr lang="en-US" sz="2400" dirty="0" smtClean="0">
                <a:solidFill>
                  <a:schemeClr val="bg1"/>
                </a:solidFill>
              </a:rPr>
              <a:t>As an example, sections of the processing summary are shown in the next slides.</a:t>
            </a:r>
            <a:endParaRPr lang="en-US" sz="2400" dirty="0">
              <a:solidFill>
                <a:schemeClr val="bg1"/>
              </a:solidFill>
            </a:endParaRPr>
          </a:p>
        </p:txBody>
      </p:sp>
      <p:pic>
        <p:nvPicPr>
          <p:cNvPr id="5" name="Picture 2"/>
          <p:cNvPicPr>
            <a:picLocks noChangeAspect="1" noChangeArrowheads="1"/>
          </p:cNvPicPr>
          <p:nvPr/>
        </p:nvPicPr>
        <p:blipFill>
          <a:blip r:embed="rId2" cstate="print"/>
          <a:srcRect l="16790" t="73931" r="68148" b="6621"/>
          <a:stretch>
            <a:fillRect/>
          </a:stretch>
        </p:blipFill>
        <p:spPr bwMode="auto">
          <a:xfrm>
            <a:off x="1971434" y="4800409"/>
            <a:ext cx="1268935" cy="1466450"/>
          </a:xfrm>
          <a:prstGeom prst="rect">
            <a:avLst/>
          </a:prstGeom>
          <a:noFill/>
          <a:ln w="9525">
            <a:noFill/>
            <a:miter lim="800000"/>
            <a:headEnd/>
            <a:tailEnd/>
          </a:ln>
        </p:spPr>
      </p:pic>
      <p:grpSp>
        <p:nvGrpSpPr>
          <p:cNvPr id="7" name="Group 6"/>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16"/>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156</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72.png"/>
          <p:cNvPicPr>
            <a:picLocks noChangeAspect="1"/>
          </p:cNvPicPr>
          <p:nvPr/>
        </p:nvPicPr>
        <p:blipFill>
          <a:blip r:embed="rId2" cstate="print"/>
          <a:srcRect t="10001" r="14064" b="6251"/>
          <a:stretch>
            <a:fillRect/>
          </a:stretch>
        </p:blipFill>
        <p:spPr>
          <a:xfrm>
            <a:off x="640080" y="640080"/>
            <a:ext cx="7857850" cy="5743257"/>
          </a:xfrm>
          <a:prstGeom prst="rect">
            <a:avLst/>
          </a:prstGeom>
          <a:ln w="12700">
            <a:solidFill>
              <a:schemeClr val="accent1"/>
            </a:solidFill>
          </a:ln>
        </p:spPr>
      </p:pic>
      <p:sp>
        <p:nvSpPr>
          <p:cNvPr id="3" name="TextBox 2"/>
          <p:cNvSpPr txBox="1"/>
          <p:nvPr/>
        </p:nvSpPr>
        <p:spPr>
          <a:xfrm>
            <a:off x="457200" y="457200"/>
            <a:ext cx="8229600" cy="83099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solidFill>
                  <a:schemeClr val="bg1"/>
                </a:solidFill>
              </a:rPr>
              <a:t>The processing summary reports the most pertinent information and overall statistics at the top.</a:t>
            </a:r>
            <a:endParaRPr lang="en-US" sz="2400" dirty="0">
              <a:solidFill>
                <a:schemeClr val="bg1"/>
              </a:solidFill>
            </a:endParaRPr>
          </a:p>
        </p:txBody>
      </p:sp>
      <p:grpSp>
        <p:nvGrpSpPr>
          <p:cNvPr id="4" name="Group 3"/>
          <p:cNvGrpSpPr>
            <a:grpSpLocks/>
          </p:cNvGrpSpPr>
          <p:nvPr/>
        </p:nvGrpSpPr>
        <p:grpSpPr bwMode="auto">
          <a:xfrm>
            <a:off x="174625" y="6562725"/>
            <a:ext cx="1460500" cy="277813"/>
            <a:chOff x="121" y="4559"/>
            <a:chExt cx="1014" cy="193"/>
          </a:xfrm>
        </p:grpSpPr>
        <p:sp>
          <p:nvSpPr>
            <p:cNvPr id="5"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6" name="Group 4"/>
            <p:cNvGrpSpPr>
              <a:grpSpLocks/>
            </p:cNvGrpSpPr>
            <p:nvPr/>
          </p:nvGrpSpPr>
          <p:grpSpPr bwMode="auto">
            <a:xfrm>
              <a:off x="121" y="4559"/>
              <a:ext cx="1014" cy="193"/>
              <a:chOff x="121" y="4559"/>
              <a:chExt cx="1014" cy="193"/>
            </a:xfrm>
          </p:grpSpPr>
          <p:sp>
            <p:nvSpPr>
              <p:cNvPr id="7"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8"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9" name="Group 7"/>
          <p:cNvGrpSpPr>
            <a:grpSpLocks/>
          </p:cNvGrpSpPr>
          <p:nvPr/>
        </p:nvGrpSpPr>
        <p:grpSpPr bwMode="auto">
          <a:xfrm>
            <a:off x="8505825" y="6540500"/>
            <a:ext cx="257175" cy="277813"/>
            <a:chOff x="5904" y="4543"/>
            <a:chExt cx="178" cy="193"/>
          </a:xfrm>
        </p:grpSpPr>
        <p:sp>
          <p:nvSpPr>
            <p:cNvPr id="10"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1" name="Group 16"/>
            <p:cNvGrpSpPr>
              <a:grpSpLocks/>
            </p:cNvGrpSpPr>
            <p:nvPr/>
          </p:nvGrpSpPr>
          <p:grpSpPr bwMode="auto">
            <a:xfrm>
              <a:off x="5904" y="4543"/>
              <a:ext cx="178" cy="193"/>
              <a:chOff x="5904" y="4543"/>
              <a:chExt cx="178" cy="193"/>
            </a:xfrm>
          </p:grpSpPr>
          <p:sp>
            <p:nvSpPr>
              <p:cNvPr id="12"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3"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157</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73.png"/>
          <p:cNvPicPr>
            <a:picLocks noChangeAspect="1"/>
          </p:cNvPicPr>
          <p:nvPr/>
        </p:nvPicPr>
        <p:blipFill>
          <a:blip r:embed="rId2" cstate="print"/>
          <a:srcRect t="5001" r="14064" b="11251"/>
          <a:stretch>
            <a:fillRect/>
          </a:stretch>
        </p:blipFill>
        <p:spPr>
          <a:xfrm>
            <a:off x="640080" y="640080"/>
            <a:ext cx="7857850" cy="5743307"/>
          </a:xfrm>
          <a:prstGeom prst="rect">
            <a:avLst/>
          </a:prstGeom>
          <a:ln w="12700">
            <a:solidFill>
              <a:schemeClr val="accent1"/>
            </a:solidFill>
          </a:ln>
        </p:spPr>
      </p:pic>
      <p:sp>
        <p:nvSpPr>
          <p:cNvPr id="3" name="TextBox 2"/>
          <p:cNvSpPr txBox="1"/>
          <p:nvPr/>
        </p:nvSpPr>
        <p:spPr>
          <a:xfrm>
            <a:off x="457200" y="5120640"/>
            <a:ext cx="8229600" cy="461665"/>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solidFill>
                  <a:schemeClr val="bg1"/>
                </a:solidFill>
              </a:rPr>
              <a:t>Site-by-site solution information follows in an OPUS-like format.</a:t>
            </a:r>
            <a:endParaRPr lang="en-US" sz="2400" dirty="0">
              <a:solidFill>
                <a:schemeClr val="bg1"/>
              </a:solidFill>
            </a:endParaRPr>
          </a:p>
        </p:txBody>
      </p:sp>
      <p:grpSp>
        <p:nvGrpSpPr>
          <p:cNvPr id="4" name="Group 3"/>
          <p:cNvGrpSpPr>
            <a:grpSpLocks/>
          </p:cNvGrpSpPr>
          <p:nvPr/>
        </p:nvGrpSpPr>
        <p:grpSpPr bwMode="auto">
          <a:xfrm>
            <a:off x="174625" y="6562725"/>
            <a:ext cx="1460500" cy="277813"/>
            <a:chOff x="121" y="4559"/>
            <a:chExt cx="1014" cy="193"/>
          </a:xfrm>
        </p:grpSpPr>
        <p:sp>
          <p:nvSpPr>
            <p:cNvPr id="5"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6" name="Group 4"/>
            <p:cNvGrpSpPr>
              <a:grpSpLocks/>
            </p:cNvGrpSpPr>
            <p:nvPr/>
          </p:nvGrpSpPr>
          <p:grpSpPr bwMode="auto">
            <a:xfrm>
              <a:off x="121" y="4559"/>
              <a:ext cx="1014" cy="193"/>
              <a:chOff x="121" y="4559"/>
              <a:chExt cx="1014" cy="193"/>
            </a:xfrm>
          </p:grpSpPr>
          <p:sp>
            <p:nvSpPr>
              <p:cNvPr id="7"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8"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9" name="Group 7"/>
          <p:cNvGrpSpPr>
            <a:grpSpLocks/>
          </p:cNvGrpSpPr>
          <p:nvPr/>
        </p:nvGrpSpPr>
        <p:grpSpPr bwMode="auto">
          <a:xfrm>
            <a:off x="8505825" y="6540500"/>
            <a:ext cx="257175" cy="277813"/>
            <a:chOff x="5904" y="4543"/>
            <a:chExt cx="178" cy="193"/>
          </a:xfrm>
        </p:grpSpPr>
        <p:sp>
          <p:nvSpPr>
            <p:cNvPr id="10"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1" name="Group 16"/>
            <p:cNvGrpSpPr>
              <a:grpSpLocks/>
            </p:cNvGrpSpPr>
            <p:nvPr/>
          </p:nvGrpSpPr>
          <p:grpSpPr bwMode="auto">
            <a:xfrm>
              <a:off x="5904" y="4543"/>
              <a:ext cx="178" cy="193"/>
              <a:chOff x="5904" y="4543"/>
              <a:chExt cx="178" cy="193"/>
            </a:xfrm>
          </p:grpSpPr>
          <p:sp>
            <p:nvSpPr>
              <p:cNvPr id="12"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3"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duotone>
              <a:prstClr val="black"/>
              <a:schemeClr val="tx1">
                <a:tint val="45000"/>
                <a:satMod val="400000"/>
              </a:schemeClr>
            </a:duotone>
          </a:blip>
          <a:srcRect l="988" t="18759" r="5926" b="5517"/>
          <a:stretch>
            <a:fillRect/>
          </a:stretch>
        </p:blipFill>
        <p:spPr bwMode="auto">
          <a:xfrm>
            <a:off x="640080" y="640080"/>
            <a:ext cx="7842521" cy="5710017"/>
          </a:xfrm>
          <a:prstGeom prst="rect">
            <a:avLst/>
          </a:prstGeom>
          <a:noFill/>
          <a:ln w="12700">
            <a:solidFill>
              <a:schemeClr val="accent1"/>
            </a:solidFill>
            <a:miter lim="800000"/>
            <a:headEnd/>
            <a:tailEnd/>
          </a:ln>
        </p:spPr>
      </p:pic>
      <p:pic>
        <p:nvPicPr>
          <p:cNvPr id="2" name="Picture 1" descr="Picture74.png"/>
          <p:cNvPicPr>
            <a:picLocks noChangeAspect="1"/>
          </p:cNvPicPr>
          <p:nvPr/>
        </p:nvPicPr>
        <p:blipFill>
          <a:blip r:embed="rId3" cstate="print"/>
          <a:srcRect l="938" t="5001" r="24378" b="37505"/>
          <a:stretch>
            <a:fillRect/>
          </a:stretch>
        </p:blipFill>
        <p:spPr>
          <a:xfrm>
            <a:off x="457200" y="457200"/>
            <a:ext cx="6829037" cy="3942843"/>
          </a:xfrm>
          <a:prstGeom prst="rect">
            <a:avLst/>
          </a:prstGeom>
        </p:spPr>
      </p:pic>
      <p:sp>
        <p:nvSpPr>
          <p:cNvPr id="3" name="TextBox 2"/>
          <p:cNvSpPr txBox="1"/>
          <p:nvPr/>
        </p:nvSpPr>
        <p:spPr>
          <a:xfrm>
            <a:off x="152400" y="4495800"/>
            <a:ext cx="5181600" cy="1569660"/>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solidFill>
                  <a:schemeClr val="bg1"/>
                </a:solidFill>
              </a:rPr>
              <a:t>These reports are emailed to the user after processing is complete; however, they can be re-sent or sent to others using the Email tool.</a:t>
            </a:r>
            <a:endParaRPr lang="en-US" sz="2400" dirty="0">
              <a:solidFill>
                <a:schemeClr val="bg1"/>
              </a:solidFill>
            </a:endParaRPr>
          </a:p>
        </p:txBody>
      </p:sp>
      <p:pic>
        <p:nvPicPr>
          <p:cNvPr id="5" name="Picture 2"/>
          <p:cNvPicPr>
            <a:picLocks noChangeAspect="1" noChangeArrowheads="1"/>
          </p:cNvPicPr>
          <p:nvPr/>
        </p:nvPicPr>
        <p:blipFill>
          <a:blip r:embed="rId2" cstate="print"/>
          <a:srcRect l="65185" t="89379" r="22716" b="5517"/>
          <a:stretch>
            <a:fillRect/>
          </a:stretch>
        </p:blipFill>
        <p:spPr bwMode="auto">
          <a:xfrm>
            <a:off x="6048671" y="5965274"/>
            <a:ext cx="1019314" cy="384823"/>
          </a:xfrm>
          <a:prstGeom prst="rect">
            <a:avLst/>
          </a:prstGeom>
          <a:noFill/>
          <a:ln w="12700">
            <a:solidFill>
              <a:schemeClr val="accent1"/>
            </a:solidFill>
            <a:miter lim="800000"/>
            <a:headEnd/>
            <a:tailEnd/>
          </a:ln>
        </p:spPr>
      </p:pic>
      <p:grpSp>
        <p:nvGrpSpPr>
          <p:cNvPr id="6" name="Group 5"/>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16"/>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852581" y="1205216"/>
            <a:ext cx="5029200" cy="4572000"/>
          </a:xfrm>
          <a:prstGeom prst="rect">
            <a:avLst/>
          </a:prstGeom>
          <a:solidFill>
            <a:prstClr val="white"/>
          </a:solidFill>
          <a:ln w="12700">
            <a:solidFill>
              <a:srgbClr val="4F81BD"/>
            </a:solidFill>
          </a:ln>
        </p:spPr>
        <p:txBody>
          <a:bodyPr wrap="square" rtlCol="0">
            <a:spAutoFit/>
          </a:bodyPr>
          <a:lstStyle/>
          <a:p>
            <a:endParaRPr lang="en-US" dirty="0"/>
          </a:p>
        </p:txBody>
      </p:sp>
      <p:sp>
        <p:nvSpPr>
          <p:cNvPr id="4" name="Title 3"/>
          <p:cNvSpPr>
            <a:spLocks noGrp="1"/>
          </p:cNvSpPr>
          <p:nvPr>
            <p:ph type="title"/>
          </p:nvPr>
        </p:nvSpPr>
        <p:spPr>
          <a:xfrm>
            <a:off x="228600" y="457200"/>
            <a:ext cx="8686800" cy="594360"/>
          </a:xfrm>
        </p:spPr>
        <p:txBody>
          <a:bodyPr/>
          <a:lstStyle/>
          <a:p>
            <a:pPr algn="l"/>
            <a:r>
              <a:rPr lang="en-US" sz="4000" dirty="0" smtClean="0"/>
              <a:t>How Good Can I Do With OPUS-S?</a:t>
            </a:r>
            <a:endParaRPr lang="en-US" sz="4000" dirty="0"/>
          </a:p>
        </p:txBody>
      </p:sp>
      <p:sp>
        <p:nvSpPr>
          <p:cNvPr id="7" name="TextBox 6"/>
          <p:cNvSpPr txBox="1"/>
          <p:nvPr/>
        </p:nvSpPr>
        <p:spPr>
          <a:xfrm>
            <a:off x="228599" y="1188720"/>
            <a:ext cx="2651079" cy="4524315"/>
          </a:xfrm>
          <a:prstGeom prst="rect">
            <a:avLst/>
          </a:prstGeom>
          <a:noFill/>
        </p:spPr>
        <p:txBody>
          <a:bodyPr wrap="square" rtlCol="0">
            <a:spAutoFit/>
          </a:bodyPr>
          <a:lstStyle/>
          <a:p>
            <a:r>
              <a:rPr lang="en-US" sz="2400" dirty="0" smtClean="0"/>
              <a:t>Same data sets.</a:t>
            </a:r>
          </a:p>
          <a:p>
            <a:r>
              <a:rPr lang="en-US" sz="2400" dirty="0" smtClean="0"/>
              <a:t>Same analysis but for the vertical.</a:t>
            </a:r>
          </a:p>
          <a:p>
            <a:endParaRPr lang="en-US" sz="2400" dirty="0" smtClean="0"/>
          </a:p>
          <a:p>
            <a:r>
              <a:rPr lang="en-US" sz="2400" dirty="0" smtClean="0"/>
              <a:t>The vertical is always a little more interesting. </a:t>
            </a:r>
          </a:p>
          <a:p>
            <a:endParaRPr lang="en-US" sz="2400" dirty="0" smtClean="0"/>
          </a:p>
          <a:p>
            <a:endParaRPr lang="en-US" sz="2400" dirty="0" smtClean="0"/>
          </a:p>
          <a:p>
            <a:pPr>
              <a:tabLst>
                <a:tab pos="1309688" algn="l"/>
              </a:tabLst>
            </a:pPr>
            <a:r>
              <a:rPr lang="en-US" sz="2400" dirty="0" smtClean="0"/>
              <a:t>Mean:	&lt;0.1 cm</a:t>
            </a:r>
          </a:p>
          <a:p>
            <a:pPr>
              <a:tabLst>
                <a:tab pos="1487488" algn="l"/>
              </a:tabLst>
            </a:pPr>
            <a:r>
              <a:rPr lang="en-US" sz="2400" dirty="0" smtClean="0"/>
              <a:t>U-D RMS:	1.9 cm</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a:t>
                </a:fld>
                <a:r>
                  <a:rPr lang="en-GB" sz="1800" b="1" dirty="0">
                    <a:solidFill>
                      <a:srgbClr val="282878"/>
                    </a:solidFill>
                  </a:rPr>
                  <a:t> </a:t>
                </a:r>
              </a:p>
            </p:txBody>
          </p:sp>
        </p:grpSp>
      </p:grpSp>
      <p:graphicFrame>
        <p:nvGraphicFramePr>
          <p:cNvPr id="5123" name="Object 3"/>
          <p:cNvGraphicFramePr>
            <a:graphicFrameLocks noChangeAspect="1"/>
          </p:cNvGraphicFramePr>
          <p:nvPr/>
        </p:nvGraphicFramePr>
        <p:xfrm>
          <a:off x="2210937" y="1097280"/>
          <a:ext cx="6553200" cy="4697412"/>
        </p:xfrm>
        <a:graphic>
          <a:graphicData uri="http://schemas.openxmlformats.org/presentationml/2006/ole">
            <p:oleObj spid="_x0000_s5123" name="Worksheet" r:id="rId3" imgW="8707680" imgH="6232680" progId="Excel.Sheet.8">
              <p:embed/>
            </p:oleObj>
          </a:graphicData>
        </a:graphic>
      </p:graphicFrame>
      <p:sp>
        <p:nvSpPr>
          <p:cNvPr id="17" name="TextBox 16"/>
          <p:cNvSpPr txBox="1"/>
          <p:nvPr/>
        </p:nvSpPr>
        <p:spPr>
          <a:xfrm>
            <a:off x="2838935" y="5845455"/>
            <a:ext cx="5008728" cy="400110"/>
          </a:xfrm>
          <a:prstGeom prst="rect">
            <a:avLst/>
          </a:prstGeom>
          <a:noFill/>
        </p:spPr>
        <p:txBody>
          <a:bodyPr wrap="square" rtlCol="0">
            <a:spAutoFit/>
          </a:bodyPr>
          <a:lstStyle/>
          <a:p>
            <a:r>
              <a:rPr lang="en-US" sz="1000" dirty="0" smtClean="0"/>
              <a:t>Weston, “OPUS: Online Positioning User Service”, CGSIC USSLS MEETING,</a:t>
            </a:r>
            <a:br>
              <a:rPr lang="en-US" sz="1000" dirty="0" smtClean="0"/>
            </a:br>
            <a:r>
              <a:rPr lang="en-US" sz="1000" dirty="0" smtClean="0"/>
              <a:t>2008-07-08, NEW ORLEANS, LA</a:t>
            </a:r>
            <a:endParaRPr lang="en-US" sz="1000" dirty="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7"/>
          <p:cNvSpPr txBox="1">
            <a:spLocks noChangeArrowheads="1"/>
          </p:cNvSpPr>
          <p:nvPr/>
        </p:nvSpPr>
        <p:spPr bwMode="auto">
          <a:xfrm>
            <a:off x="457200" y="914400"/>
            <a:ext cx="8229600" cy="4939814"/>
          </a:xfrm>
          <a:prstGeom prst="rect">
            <a:avLst/>
          </a:prstGeom>
          <a:noFill/>
          <a:ln w="9525">
            <a:noFill/>
            <a:miter lim="800000"/>
            <a:headEnd/>
            <a:tailEnd/>
          </a:ln>
          <a:effectLst/>
        </p:spPr>
        <p:txBody>
          <a:bodyPr wrap="square">
            <a:spAutoFit/>
          </a:bodyPr>
          <a:lstStyle/>
          <a:p>
            <a:pPr marL="3175" indent="-3175">
              <a:spcBef>
                <a:spcPct val="50000"/>
              </a:spcBef>
            </a:pPr>
            <a:r>
              <a:rPr lang="en-US" sz="2400" dirty="0" smtClean="0"/>
              <a:t>At any time during its lifetime, the manager can review the project’s status and modify details. Once again we’ll use the more interesting project,</a:t>
            </a:r>
            <a:br>
              <a:rPr lang="en-US" sz="2400" dirty="0" smtClean="0"/>
            </a:br>
            <a:r>
              <a:rPr lang="en-US" sz="2400" dirty="0" smtClean="0"/>
              <a:t>		 “</a:t>
            </a:r>
            <a:r>
              <a:rPr lang="en-US" sz="2400" b="1" dirty="0" smtClean="0">
                <a:latin typeface="Courier New" pitchFamily="49" charset="0"/>
                <a:cs typeface="Courier New" pitchFamily="49" charset="0"/>
              </a:rPr>
              <a:t>mss test project 1</a:t>
            </a:r>
            <a:r>
              <a:rPr lang="en-US" sz="2400" dirty="0" smtClean="0"/>
              <a:t>”</a:t>
            </a:r>
            <a:br>
              <a:rPr lang="en-US" sz="2400" dirty="0" smtClean="0"/>
            </a:br>
            <a:r>
              <a:rPr lang="en-US" sz="2400" dirty="0" smtClean="0"/>
              <a:t>whose keywords are:</a:t>
            </a:r>
          </a:p>
          <a:p>
            <a:pPr marL="1885950" indent="-3175">
              <a:spcBef>
                <a:spcPct val="50000"/>
              </a:spcBef>
            </a:pPr>
            <a:r>
              <a:rPr lang="en-US" sz="2400" b="1" dirty="0" smtClean="0">
                <a:latin typeface="Courier New" pitchFamily="49" charset="0"/>
                <a:cs typeface="Courier New" pitchFamily="49" charset="0"/>
              </a:rPr>
              <a:t>PROJECT :	6vlap35e</a:t>
            </a:r>
          </a:p>
          <a:p>
            <a:pPr marL="1885950" indent="-3175">
              <a:spcBef>
                <a:spcPct val="50000"/>
              </a:spcBef>
            </a:pPr>
            <a:r>
              <a:rPr lang="en-US" sz="2400" b="1" dirty="0" smtClean="0">
                <a:latin typeface="Courier New" pitchFamily="49" charset="0"/>
                <a:cs typeface="Courier New" pitchFamily="49" charset="0"/>
              </a:rPr>
              <a:t>MANAGER :	hrpyi51d</a:t>
            </a:r>
          </a:p>
          <a:p>
            <a:pPr marL="1885950" indent="-3175">
              <a:spcBef>
                <a:spcPct val="50000"/>
              </a:spcBef>
            </a:pPr>
            <a:r>
              <a:rPr lang="en-US" sz="2400" b="1" dirty="0" smtClean="0">
                <a:latin typeface="Courier New" pitchFamily="49" charset="0"/>
                <a:cs typeface="Courier New" pitchFamily="49" charset="0"/>
              </a:rPr>
              <a:t>PROCESS :	vdblq8ye</a:t>
            </a:r>
          </a:p>
          <a:p>
            <a:pPr marL="3175" indent="-3175">
              <a:spcBef>
                <a:spcPct val="50000"/>
              </a:spcBef>
            </a:pPr>
            <a:r>
              <a:rPr lang="en-US" sz="2400" dirty="0" smtClean="0"/>
              <a:t>Recall that this is an active test project and, so, may not always be in this exact state</a:t>
            </a:r>
          </a:p>
          <a:p>
            <a:pPr marL="3175" indent="-3175">
              <a:spcBef>
                <a:spcPct val="50000"/>
              </a:spcBef>
            </a:pPr>
            <a:endParaRPr lang="en-US" dirty="0"/>
          </a:p>
        </p:txBody>
      </p:sp>
      <p:grpSp>
        <p:nvGrpSpPr>
          <p:cNvPr id="14" name="Group 13"/>
          <p:cNvGrpSpPr>
            <a:grpSpLocks/>
          </p:cNvGrpSpPr>
          <p:nvPr/>
        </p:nvGrpSpPr>
        <p:grpSpPr bwMode="auto">
          <a:xfrm>
            <a:off x="174625" y="6562725"/>
            <a:ext cx="1460500" cy="277813"/>
            <a:chOff x="121" y="4559"/>
            <a:chExt cx="1014" cy="193"/>
          </a:xfrm>
        </p:grpSpPr>
        <p:sp>
          <p:nvSpPr>
            <p:cNvPr id="1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7" name="Group 4"/>
            <p:cNvGrpSpPr>
              <a:grpSpLocks/>
            </p:cNvGrpSpPr>
            <p:nvPr/>
          </p:nvGrpSpPr>
          <p:grpSpPr bwMode="auto">
            <a:xfrm>
              <a:off x="121" y="4559"/>
              <a:ext cx="1014" cy="193"/>
              <a:chOff x="121" y="4559"/>
              <a:chExt cx="1014" cy="193"/>
            </a:xfrm>
          </p:grpSpPr>
          <p:sp>
            <p:nvSpPr>
              <p:cNvPr id="1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9"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20" name="Group 7"/>
          <p:cNvGrpSpPr>
            <a:grpSpLocks/>
          </p:cNvGrpSpPr>
          <p:nvPr/>
        </p:nvGrpSpPr>
        <p:grpSpPr bwMode="auto">
          <a:xfrm>
            <a:off x="8505825" y="6540500"/>
            <a:ext cx="257175" cy="277813"/>
            <a:chOff x="5904" y="4543"/>
            <a:chExt cx="178" cy="193"/>
          </a:xfrm>
        </p:grpSpPr>
        <p:sp>
          <p:nvSpPr>
            <p:cNvPr id="2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2" name="Group 16"/>
            <p:cNvGrpSpPr>
              <a:grpSpLocks/>
            </p:cNvGrpSpPr>
            <p:nvPr/>
          </p:nvGrpSpPr>
          <p:grpSpPr bwMode="auto">
            <a:xfrm>
              <a:off x="5904" y="4543"/>
              <a:ext cx="178" cy="193"/>
              <a:chOff x="5904" y="4543"/>
              <a:chExt cx="178" cy="193"/>
            </a:xfrm>
          </p:grpSpPr>
          <p:sp>
            <p:nvSpPr>
              <p:cNvPr id="2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11818" t="16659" r="1818" b="11453"/>
          <a:stretch>
            <a:fillRect/>
          </a:stretch>
        </p:blipFill>
        <p:spPr bwMode="auto">
          <a:xfrm>
            <a:off x="640080" y="640080"/>
            <a:ext cx="7904645" cy="5744778"/>
          </a:xfrm>
          <a:prstGeom prst="rect">
            <a:avLst/>
          </a:prstGeom>
          <a:noFill/>
          <a:ln w="12700">
            <a:solidFill>
              <a:schemeClr val="accent1"/>
            </a:solidFill>
            <a:miter lim="800000"/>
            <a:headEnd/>
            <a:tailEnd/>
          </a:ln>
        </p:spPr>
      </p:pic>
      <p:sp>
        <p:nvSpPr>
          <p:cNvPr id="3" name="TextBox 2"/>
          <p:cNvSpPr txBox="1"/>
          <p:nvPr/>
        </p:nvSpPr>
        <p:spPr>
          <a:xfrm>
            <a:off x="457200" y="2011680"/>
            <a:ext cx="8229600" cy="1754326"/>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marL="3175" indent="-3175">
              <a:spcBef>
                <a:spcPct val="50000"/>
              </a:spcBef>
            </a:pPr>
            <a:r>
              <a:rPr lang="en-US" sz="2400" dirty="0" smtClean="0">
                <a:solidFill>
                  <a:schemeClr val="bg1"/>
                </a:solidFill>
              </a:rPr>
              <a:t>The manager’s tasks are sufficiently numerous and varied to warrant a separate login.</a:t>
            </a:r>
          </a:p>
          <a:p>
            <a:pPr marL="3175" indent="-3175">
              <a:spcBef>
                <a:spcPct val="50000"/>
              </a:spcBef>
            </a:pPr>
            <a:r>
              <a:rPr lang="en-US" sz="2400" dirty="0" smtClean="0">
                <a:solidFill>
                  <a:schemeClr val="bg1"/>
                </a:solidFill>
              </a:rPr>
              <a:t>To begin, enter the project and manager keyword, then click the “Manage” button.</a:t>
            </a:r>
          </a:p>
        </p:txBody>
      </p:sp>
      <p:grpSp>
        <p:nvGrpSpPr>
          <p:cNvPr id="4" name="Group 3"/>
          <p:cNvGrpSpPr>
            <a:grpSpLocks/>
          </p:cNvGrpSpPr>
          <p:nvPr/>
        </p:nvGrpSpPr>
        <p:grpSpPr bwMode="auto">
          <a:xfrm>
            <a:off x="174625" y="6562725"/>
            <a:ext cx="1460500" cy="277813"/>
            <a:chOff x="121" y="4559"/>
            <a:chExt cx="1014" cy="193"/>
          </a:xfrm>
        </p:grpSpPr>
        <p:sp>
          <p:nvSpPr>
            <p:cNvPr id="5"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6" name="Group 4"/>
            <p:cNvGrpSpPr>
              <a:grpSpLocks/>
            </p:cNvGrpSpPr>
            <p:nvPr/>
          </p:nvGrpSpPr>
          <p:grpSpPr bwMode="auto">
            <a:xfrm>
              <a:off x="121" y="4559"/>
              <a:ext cx="1014" cy="193"/>
              <a:chOff x="121" y="4559"/>
              <a:chExt cx="1014" cy="193"/>
            </a:xfrm>
          </p:grpSpPr>
          <p:sp>
            <p:nvSpPr>
              <p:cNvPr id="7"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8"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9" name="Group 7"/>
          <p:cNvGrpSpPr>
            <a:grpSpLocks/>
          </p:cNvGrpSpPr>
          <p:nvPr/>
        </p:nvGrpSpPr>
        <p:grpSpPr bwMode="auto">
          <a:xfrm>
            <a:off x="8505825" y="6540500"/>
            <a:ext cx="257175" cy="277813"/>
            <a:chOff x="5904" y="4543"/>
            <a:chExt cx="178" cy="193"/>
          </a:xfrm>
        </p:grpSpPr>
        <p:sp>
          <p:nvSpPr>
            <p:cNvPr id="10"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1" name="Group 16"/>
            <p:cNvGrpSpPr>
              <a:grpSpLocks/>
            </p:cNvGrpSpPr>
            <p:nvPr/>
          </p:nvGrpSpPr>
          <p:grpSpPr bwMode="auto">
            <a:xfrm>
              <a:off x="5904" y="4543"/>
              <a:ext cx="178" cy="193"/>
              <a:chOff x="5904" y="4543"/>
              <a:chExt cx="178" cy="193"/>
            </a:xfrm>
          </p:grpSpPr>
          <p:sp>
            <p:nvSpPr>
              <p:cNvPr id="12"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3"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cstate="print"/>
          <a:srcRect l="988" t="17655" r="5926" b="6621"/>
          <a:stretch>
            <a:fillRect/>
          </a:stretch>
        </p:blipFill>
        <p:spPr bwMode="auto">
          <a:xfrm>
            <a:off x="640080" y="640080"/>
            <a:ext cx="7842521" cy="5710064"/>
          </a:xfrm>
          <a:prstGeom prst="rect">
            <a:avLst/>
          </a:prstGeom>
          <a:noFill/>
          <a:ln w="12700">
            <a:solidFill>
              <a:schemeClr val="accent1"/>
            </a:solidFill>
            <a:miter lim="800000"/>
            <a:headEnd/>
            <a:tailEnd/>
          </a:ln>
        </p:spPr>
      </p:pic>
      <p:sp>
        <p:nvSpPr>
          <p:cNvPr id="4" name="TextBox 3"/>
          <p:cNvSpPr txBox="1"/>
          <p:nvPr/>
        </p:nvSpPr>
        <p:spPr>
          <a:xfrm>
            <a:off x="3931920" y="4297680"/>
            <a:ext cx="4800600" cy="1938992"/>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marL="3175" indent="-3175">
              <a:spcBef>
                <a:spcPct val="50000"/>
              </a:spcBef>
            </a:pPr>
            <a:r>
              <a:rPr lang="en-US" sz="2400" dirty="0" smtClean="0">
                <a:solidFill>
                  <a:schemeClr val="bg1"/>
                </a:solidFill>
              </a:rPr>
              <a:t>The layout of the “Manage” page is typical of OPUS-Projects: a map showing the relative positions of </a:t>
            </a:r>
            <a:r>
              <a:rPr lang="en-US" sz="2400" i="1" dirty="0" smtClean="0">
                <a:solidFill>
                  <a:schemeClr val="bg1"/>
                </a:solidFill>
              </a:rPr>
              <a:t>all</a:t>
            </a:r>
            <a:r>
              <a:rPr lang="en-US" sz="2400" dirty="0" smtClean="0">
                <a:solidFill>
                  <a:schemeClr val="bg1"/>
                </a:solidFill>
              </a:rPr>
              <a:t> sites with sidebar tables on the right side listing the sites.</a:t>
            </a:r>
          </a:p>
        </p:txBody>
      </p:sp>
      <p:grpSp>
        <p:nvGrpSpPr>
          <p:cNvPr id="5" name="Group 4"/>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7" name="Group 4"/>
            <p:cNvGrpSpPr>
              <a:grpSpLocks/>
            </p:cNvGrpSpPr>
            <p:nvPr/>
          </p:nvGrpSpPr>
          <p:grpSpPr bwMode="auto">
            <a:xfrm>
              <a:off x="121" y="4559"/>
              <a:ext cx="1014" cy="193"/>
              <a:chOff x="121" y="4559"/>
              <a:chExt cx="1014" cy="193"/>
            </a:xfrm>
          </p:grpSpPr>
          <p:sp>
            <p:nvSpPr>
              <p:cNvPr id="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9"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10" name="Group 7"/>
          <p:cNvGrpSpPr>
            <a:grpSpLocks/>
          </p:cNvGrpSpPr>
          <p:nvPr/>
        </p:nvGrpSpPr>
        <p:grpSpPr bwMode="auto">
          <a:xfrm>
            <a:off x="8505825" y="6540500"/>
            <a:ext cx="257175" cy="277813"/>
            <a:chOff x="5904" y="4543"/>
            <a:chExt cx="178" cy="193"/>
          </a:xfrm>
        </p:grpSpPr>
        <p:sp>
          <p:nvSpPr>
            <p:cNvPr id="1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2" name="Group 16"/>
            <p:cNvGrpSpPr>
              <a:grpSpLocks/>
            </p:cNvGrpSpPr>
            <p:nvPr/>
          </p:nvGrpSpPr>
          <p:grpSpPr bwMode="auto">
            <a:xfrm>
              <a:off x="5904" y="4543"/>
              <a:ext cx="178" cy="193"/>
              <a:chOff x="5904" y="4543"/>
              <a:chExt cx="178" cy="193"/>
            </a:xfrm>
          </p:grpSpPr>
          <p:sp>
            <p:nvSpPr>
              <p:cNvPr id="1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l="988" t="17655" r="5926" b="6621"/>
          <a:stretch>
            <a:fillRect/>
          </a:stretch>
        </p:blipFill>
        <p:spPr bwMode="auto">
          <a:xfrm>
            <a:off x="640080" y="640080"/>
            <a:ext cx="7842521" cy="5710064"/>
          </a:xfrm>
          <a:prstGeom prst="rect">
            <a:avLst/>
          </a:prstGeom>
          <a:noFill/>
          <a:ln w="12700">
            <a:solidFill>
              <a:schemeClr val="accent1"/>
            </a:solidFill>
            <a:miter lim="800000"/>
            <a:headEnd/>
            <a:tailEnd/>
          </a:ln>
        </p:spPr>
      </p:pic>
      <p:sp>
        <p:nvSpPr>
          <p:cNvPr id="6" name="TextBox 5"/>
          <p:cNvSpPr txBox="1"/>
          <p:nvPr/>
        </p:nvSpPr>
        <p:spPr>
          <a:xfrm>
            <a:off x="3931920" y="4297680"/>
            <a:ext cx="4800600" cy="83099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marL="3175" indent="-3175">
              <a:spcBef>
                <a:spcPct val="50000"/>
              </a:spcBef>
            </a:pPr>
            <a:r>
              <a:rPr lang="en-US" sz="2400" dirty="0" smtClean="0">
                <a:solidFill>
                  <a:schemeClr val="bg1"/>
                </a:solidFill>
              </a:rPr>
              <a:t>Controls on the left are for managing the project and processing.</a:t>
            </a:r>
          </a:p>
        </p:txBody>
      </p:sp>
      <p:grpSp>
        <p:nvGrpSpPr>
          <p:cNvPr id="2" name="Group 6"/>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4"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16"/>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duotone>
              <a:prstClr val="black"/>
              <a:schemeClr val="tx1">
                <a:tint val="45000"/>
                <a:satMod val="400000"/>
              </a:schemeClr>
            </a:duotone>
          </a:blip>
          <a:srcRect l="988" t="17655" r="5926" b="6621"/>
          <a:stretch>
            <a:fillRect/>
          </a:stretch>
        </p:blipFill>
        <p:spPr bwMode="auto">
          <a:xfrm>
            <a:off x="640080" y="640080"/>
            <a:ext cx="7842521" cy="5710064"/>
          </a:xfrm>
          <a:prstGeom prst="rect">
            <a:avLst/>
          </a:prstGeom>
          <a:noFill/>
          <a:ln w="12700">
            <a:solidFill>
              <a:schemeClr val="accent1"/>
            </a:solidFill>
            <a:miter lim="800000"/>
            <a:headEnd/>
            <a:tailEnd/>
          </a:ln>
        </p:spPr>
      </p:pic>
      <p:pic>
        <p:nvPicPr>
          <p:cNvPr id="17" name="Picture 2"/>
          <p:cNvPicPr>
            <a:picLocks noChangeAspect="1" noChangeArrowheads="1"/>
          </p:cNvPicPr>
          <p:nvPr/>
        </p:nvPicPr>
        <p:blipFill>
          <a:blip r:embed="rId2" cstate="print"/>
          <a:srcRect l="1975" t="30897" r="84938" b="11034"/>
          <a:stretch>
            <a:fillRect/>
          </a:stretch>
        </p:blipFill>
        <p:spPr bwMode="auto">
          <a:xfrm>
            <a:off x="723261" y="1638621"/>
            <a:ext cx="1102546" cy="4378728"/>
          </a:xfrm>
          <a:prstGeom prst="rect">
            <a:avLst/>
          </a:prstGeom>
          <a:noFill/>
          <a:ln w="12700">
            <a:solidFill>
              <a:schemeClr val="accent1"/>
            </a:solidFill>
            <a:miter lim="800000"/>
            <a:headEnd/>
            <a:tailEnd/>
          </a:ln>
        </p:spPr>
      </p:pic>
      <p:sp>
        <p:nvSpPr>
          <p:cNvPr id="6" name="TextBox 5"/>
          <p:cNvSpPr txBox="1"/>
          <p:nvPr/>
        </p:nvSpPr>
        <p:spPr>
          <a:xfrm>
            <a:off x="2834640" y="1371600"/>
            <a:ext cx="4800600" cy="83099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marL="3175" indent="-3175">
              <a:spcBef>
                <a:spcPct val="50000"/>
              </a:spcBef>
            </a:pPr>
            <a:r>
              <a:rPr lang="en-US" sz="2400" dirty="0" smtClean="0">
                <a:solidFill>
                  <a:schemeClr val="bg1"/>
                </a:solidFill>
              </a:rPr>
              <a:t>The manager will be able to access on-line help and tutorials.</a:t>
            </a:r>
          </a:p>
        </p:txBody>
      </p:sp>
      <p:grpSp>
        <p:nvGrpSpPr>
          <p:cNvPr id="7" name="Group 6"/>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16"/>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164</a:t>
                </a:fld>
                <a:r>
                  <a:rPr lang="en-GB" sz="1800" b="1" dirty="0">
                    <a:solidFill>
                      <a:srgbClr val="282878"/>
                    </a:solidFill>
                  </a:rPr>
                  <a:t> </a:t>
                </a:r>
              </a:p>
            </p:txBody>
          </p:sp>
        </p:grpSp>
      </p:grpSp>
      <p:cxnSp>
        <p:nvCxnSpPr>
          <p:cNvPr id="19" name="Straight Arrow Connector 18"/>
          <p:cNvCxnSpPr/>
          <p:nvPr/>
        </p:nvCxnSpPr>
        <p:spPr>
          <a:xfrm rot="10800000">
            <a:off x="1852552" y="1769423"/>
            <a:ext cx="961903" cy="2"/>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duotone>
              <a:prstClr val="black"/>
              <a:schemeClr val="tx1">
                <a:tint val="45000"/>
                <a:satMod val="400000"/>
              </a:schemeClr>
            </a:duotone>
          </a:blip>
          <a:srcRect l="988" t="17655" r="5926" b="6621"/>
          <a:stretch>
            <a:fillRect/>
          </a:stretch>
        </p:blipFill>
        <p:spPr bwMode="auto">
          <a:xfrm>
            <a:off x="640080" y="640080"/>
            <a:ext cx="7842521" cy="5710064"/>
          </a:xfrm>
          <a:prstGeom prst="rect">
            <a:avLst/>
          </a:prstGeom>
          <a:noFill/>
          <a:ln w="12700">
            <a:solidFill>
              <a:schemeClr val="accent1"/>
            </a:solidFill>
            <a:miter lim="800000"/>
            <a:headEnd/>
            <a:tailEnd/>
          </a:ln>
        </p:spPr>
      </p:pic>
      <p:pic>
        <p:nvPicPr>
          <p:cNvPr id="17" name="Picture 2"/>
          <p:cNvPicPr>
            <a:picLocks noChangeAspect="1" noChangeArrowheads="1"/>
          </p:cNvPicPr>
          <p:nvPr/>
        </p:nvPicPr>
        <p:blipFill>
          <a:blip r:embed="rId2" cstate="print"/>
          <a:srcRect l="1975" t="30897" r="84938" b="11034"/>
          <a:stretch>
            <a:fillRect/>
          </a:stretch>
        </p:blipFill>
        <p:spPr bwMode="auto">
          <a:xfrm>
            <a:off x="723261" y="1638621"/>
            <a:ext cx="1102546" cy="4378728"/>
          </a:xfrm>
          <a:prstGeom prst="rect">
            <a:avLst/>
          </a:prstGeom>
          <a:noFill/>
          <a:ln w="12700">
            <a:solidFill>
              <a:schemeClr val="accent1"/>
            </a:solidFill>
            <a:miter lim="800000"/>
            <a:headEnd/>
            <a:tailEnd/>
          </a:ln>
        </p:spPr>
      </p:pic>
      <p:sp>
        <p:nvSpPr>
          <p:cNvPr id="6" name="TextBox 5"/>
          <p:cNvSpPr txBox="1"/>
          <p:nvPr/>
        </p:nvSpPr>
        <p:spPr>
          <a:xfrm>
            <a:off x="2822764" y="1858488"/>
            <a:ext cx="4979323" cy="83099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marL="3175" indent="-3175">
              <a:spcBef>
                <a:spcPct val="50000"/>
              </a:spcBef>
            </a:pPr>
            <a:r>
              <a:rPr lang="en-US" sz="2400" dirty="0" smtClean="0">
                <a:solidFill>
                  <a:schemeClr val="bg1"/>
                </a:solidFill>
              </a:rPr>
              <a:t>Send email to the other participants in the project or the OPUS-Project czar.</a:t>
            </a:r>
          </a:p>
        </p:txBody>
      </p:sp>
      <p:grpSp>
        <p:nvGrpSpPr>
          <p:cNvPr id="2" name="Group 6"/>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4"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16"/>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165</a:t>
                </a:fld>
                <a:r>
                  <a:rPr lang="en-GB" sz="1800" b="1" dirty="0">
                    <a:solidFill>
                      <a:srgbClr val="282878"/>
                    </a:solidFill>
                  </a:rPr>
                  <a:t> </a:t>
                </a:r>
              </a:p>
            </p:txBody>
          </p:sp>
        </p:grpSp>
      </p:grpSp>
      <p:cxnSp>
        <p:nvCxnSpPr>
          <p:cNvPr id="19" name="Straight Arrow Connector 18"/>
          <p:cNvCxnSpPr/>
          <p:nvPr/>
        </p:nvCxnSpPr>
        <p:spPr>
          <a:xfrm rot="10800000">
            <a:off x="1840677" y="2256311"/>
            <a:ext cx="961903" cy="2"/>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duotone>
              <a:prstClr val="black"/>
              <a:schemeClr val="tx1">
                <a:tint val="45000"/>
                <a:satMod val="400000"/>
              </a:schemeClr>
            </a:duotone>
          </a:blip>
          <a:srcRect l="988" t="17655" r="5926" b="6621"/>
          <a:stretch>
            <a:fillRect/>
          </a:stretch>
        </p:blipFill>
        <p:spPr bwMode="auto">
          <a:xfrm>
            <a:off x="640080" y="640080"/>
            <a:ext cx="7842521" cy="5710064"/>
          </a:xfrm>
          <a:prstGeom prst="rect">
            <a:avLst/>
          </a:prstGeom>
          <a:noFill/>
          <a:ln w="12700">
            <a:solidFill>
              <a:schemeClr val="accent1"/>
            </a:solidFill>
            <a:miter lim="800000"/>
            <a:headEnd/>
            <a:tailEnd/>
          </a:ln>
        </p:spPr>
      </p:pic>
      <p:pic>
        <p:nvPicPr>
          <p:cNvPr id="17" name="Picture 2"/>
          <p:cNvPicPr>
            <a:picLocks noChangeAspect="1" noChangeArrowheads="1"/>
          </p:cNvPicPr>
          <p:nvPr/>
        </p:nvPicPr>
        <p:blipFill>
          <a:blip r:embed="rId2" cstate="print"/>
          <a:srcRect l="1975" t="30897" r="84938" b="11034"/>
          <a:stretch>
            <a:fillRect/>
          </a:stretch>
        </p:blipFill>
        <p:spPr bwMode="auto">
          <a:xfrm>
            <a:off x="723261" y="1638621"/>
            <a:ext cx="1102546" cy="4378728"/>
          </a:xfrm>
          <a:prstGeom prst="rect">
            <a:avLst/>
          </a:prstGeom>
          <a:noFill/>
          <a:ln w="12700">
            <a:solidFill>
              <a:schemeClr val="accent1"/>
            </a:solidFill>
            <a:miter lim="800000"/>
            <a:headEnd/>
            <a:tailEnd/>
          </a:ln>
        </p:spPr>
      </p:pic>
      <p:sp>
        <p:nvSpPr>
          <p:cNvPr id="6" name="TextBox 5"/>
          <p:cNvSpPr txBox="1"/>
          <p:nvPr/>
        </p:nvSpPr>
        <p:spPr>
          <a:xfrm>
            <a:off x="2799014" y="2499755"/>
            <a:ext cx="4800600" cy="83099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marL="3175" indent="-3175">
              <a:spcBef>
                <a:spcPct val="50000"/>
              </a:spcBef>
            </a:pPr>
            <a:r>
              <a:rPr lang="en-US" sz="2400" dirty="0" smtClean="0">
                <a:solidFill>
                  <a:schemeClr val="bg1"/>
                </a:solidFill>
              </a:rPr>
              <a:t>Review processing reports, process sessions or the entire  network.</a:t>
            </a:r>
          </a:p>
        </p:txBody>
      </p:sp>
      <p:grpSp>
        <p:nvGrpSpPr>
          <p:cNvPr id="2" name="Group 6"/>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4"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16"/>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166</a:t>
                </a:fld>
                <a:r>
                  <a:rPr lang="en-GB" sz="1800" b="1" dirty="0">
                    <a:solidFill>
                      <a:srgbClr val="282878"/>
                    </a:solidFill>
                  </a:rPr>
                  <a:t> </a:t>
                </a:r>
              </a:p>
            </p:txBody>
          </p:sp>
        </p:grpSp>
      </p:grpSp>
      <p:cxnSp>
        <p:nvCxnSpPr>
          <p:cNvPr id="19" name="Straight Arrow Connector 18"/>
          <p:cNvCxnSpPr/>
          <p:nvPr/>
        </p:nvCxnSpPr>
        <p:spPr>
          <a:xfrm rot="10800000">
            <a:off x="1816926" y="2897578"/>
            <a:ext cx="961903" cy="2"/>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duotone>
              <a:prstClr val="black"/>
              <a:schemeClr val="tx1">
                <a:tint val="45000"/>
                <a:satMod val="400000"/>
              </a:schemeClr>
            </a:duotone>
          </a:blip>
          <a:srcRect l="988" t="17655" r="5926" b="6621"/>
          <a:stretch>
            <a:fillRect/>
          </a:stretch>
        </p:blipFill>
        <p:spPr bwMode="auto">
          <a:xfrm>
            <a:off x="640080" y="640080"/>
            <a:ext cx="7842521" cy="5710064"/>
          </a:xfrm>
          <a:prstGeom prst="rect">
            <a:avLst/>
          </a:prstGeom>
          <a:noFill/>
          <a:ln w="12700">
            <a:solidFill>
              <a:schemeClr val="accent1"/>
            </a:solidFill>
            <a:miter lim="800000"/>
            <a:headEnd/>
            <a:tailEnd/>
          </a:ln>
        </p:spPr>
      </p:pic>
      <p:pic>
        <p:nvPicPr>
          <p:cNvPr id="17" name="Picture 2"/>
          <p:cNvPicPr>
            <a:picLocks noChangeAspect="1" noChangeArrowheads="1"/>
          </p:cNvPicPr>
          <p:nvPr/>
        </p:nvPicPr>
        <p:blipFill>
          <a:blip r:embed="rId2" cstate="print"/>
          <a:srcRect l="1975" t="30897" r="84938" b="11034"/>
          <a:stretch>
            <a:fillRect/>
          </a:stretch>
        </p:blipFill>
        <p:spPr bwMode="auto">
          <a:xfrm>
            <a:off x="723261" y="1638621"/>
            <a:ext cx="1102546" cy="4378728"/>
          </a:xfrm>
          <a:prstGeom prst="rect">
            <a:avLst/>
          </a:prstGeom>
          <a:noFill/>
          <a:ln w="12700">
            <a:solidFill>
              <a:schemeClr val="accent1"/>
            </a:solidFill>
            <a:miter lim="800000"/>
            <a:headEnd/>
            <a:tailEnd/>
          </a:ln>
        </p:spPr>
      </p:pic>
      <p:sp>
        <p:nvSpPr>
          <p:cNvPr id="6" name="TextBox 5"/>
          <p:cNvSpPr txBox="1"/>
          <p:nvPr/>
        </p:nvSpPr>
        <p:spPr>
          <a:xfrm>
            <a:off x="2787139" y="3437906"/>
            <a:ext cx="4800600" cy="83099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marL="3175" indent="-3175">
              <a:spcBef>
                <a:spcPct val="50000"/>
              </a:spcBef>
            </a:pPr>
            <a:r>
              <a:rPr lang="en-US" sz="2400" dirty="0" smtClean="0">
                <a:solidFill>
                  <a:schemeClr val="bg1"/>
                </a:solidFill>
              </a:rPr>
              <a:t>Review and modify the thresholds used in quality controlling the data.</a:t>
            </a:r>
          </a:p>
        </p:txBody>
      </p:sp>
      <p:grpSp>
        <p:nvGrpSpPr>
          <p:cNvPr id="2" name="Group 6"/>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4"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16"/>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167</a:t>
                </a:fld>
                <a:r>
                  <a:rPr lang="en-GB" sz="1800" b="1" dirty="0">
                    <a:solidFill>
                      <a:srgbClr val="282878"/>
                    </a:solidFill>
                  </a:rPr>
                  <a:t> </a:t>
                </a:r>
              </a:p>
            </p:txBody>
          </p:sp>
        </p:grpSp>
      </p:grpSp>
      <p:cxnSp>
        <p:nvCxnSpPr>
          <p:cNvPr id="19" name="Straight Arrow Connector 18"/>
          <p:cNvCxnSpPr/>
          <p:nvPr/>
        </p:nvCxnSpPr>
        <p:spPr>
          <a:xfrm rot="10800000">
            <a:off x="1805051" y="3835729"/>
            <a:ext cx="961903" cy="2"/>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duotone>
              <a:prstClr val="black"/>
              <a:schemeClr val="tx1">
                <a:tint val="45000"/>
                <a:satMod val="400000"/>
              </a:schemeClr>
            </a:duotone>
          </a:blip>
          <a:srcRect l="988" t="17655" r="5926" b="6621"/>
          <a:stretch>
            <a:fillRect/>
          </a:stretch>
        </p:blipFill>
        <p:spPr bwMode="auto">
          <a:xfrm>
            <a:off x="640080" y="640080"/>
            <a:ext cx="7842521" cy="5710064"/>
          </a:xfrm>
          <a:prstGeom prst="rect">
            <a:avLst/>
          </a:prstGeom>
          <a:noFill/>
          <a:ln w="12700">
            <a:solidFill>
              <a:schemeClr val="accent1"/>
            </a:solidFill>
            <a:miter lim="800000"/>
            <a:headEnd/>
            <a:tailEnd/>
          </a:ln>
        </p:spPr>
      </p:pic>
      <p:pic>
        <p:nvPicPr>
          <p:cNvPr id="17" name="Picture 2"/>
          <p:cNvPicPr>
            <a:picLocks noChangeAspect="1" noChangeArrowheads="1"/>
          </p:cNvPicPr>
          <p:nvPr/>
        </p:nvPicPr>
        <p:blipFill>
          <a:blip r:embed="rId2" cstate="print"/>
          <a:srcRect l="1975" t="30897" r="84938" b="11034"/>
          <a:stretch>
            <a:fillRect/>
          </a:stretch>
        </p:blipFill>
        <p:spPr bwMode="auto">
          <a:xfrm>
            <a:off x="723261" y="1638621"/>
            <a:ext cx="1102546" cy="4378728"/>
          </a:xfrm>
          <a:prstGeom prst="rect">
            <a:avLst/>
          </a:prstGeom>
          <a:noFill/>
          <a:ln w="12700">
            <a:solidFill>
              <a:schemeClr val="accent1"/>
            </a:solidFill>
            <a:miter lim="800000"/>
            <a:headEnd/>
            <a:tailEnd/>
          </a:ln>
        </p:spPr>
      </p:pic>
      <p:sp>
        <p:nvSpPr>
          <p:cNvPr id="6" name="TextBox 5"/>
          <p:cNvSpPr txBox="1"/>
          <p:nvPr/>
        </p:nvSpPr>
        <p:spPr>
          <a:xfrm>
            <a:off x="2799015" y="3734789"/>
            <a:ext cx="4136175" cy="83099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marL="3175" indent="-3175">
              <a:spcBef>
                <a:spcPct val="50000"/>
              </a:spcBef>
            </a:pPr>
            <a:r>
              <a:rPr lang="en-US" sz="2400" dirty="0" smtClean="0">
                <a:solidFill>
                  <a:schemeClr val="bg1"/>
                </a:solidFill>
              </a:rPr>
              <a:t>Change site names, antenna types and ARP offsets.</a:t>
            </a:r>
          </a:p>
        </p:txBody>
      </p:sp>
      <p:grpSp>
        <p:nvGrpSpPr>
          <p:cNvPr id="2" name="Group 6"/>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4"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16"/>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168</a:t>
                </a:fld>
                <a:r>
                  <a:rPr lang="en-GB" sz="1800" b="1" dirty="0">
                    <a:solidFill>
                      <a:srgbClr val="282878"/>
                    </a:solidFill>
                  </a:rPr>
                  <a:t> </a:t>
                </a:r>
              </a:p>
            </p:txBody>
          </p:sp>
        </p:grpSp>
      </p:grpSp>
      <p:cxnSp>
        <p:nvCxnSpPr>
          <p:cNvPr id="19" name="Straight Arrow Connector 18"/>
          <p:cNvCxnSpPr/>
          <p:nvPr/>
        </p:nvCxnSpPr>
        <p:spPr>
          <a:xfrm rot="10800000">
            <a:off x="1816927" y="4132612"/>
            <a:ext cx="961903" cy="2"/>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duotone>
              <a:prstClr val="black"/>
              <a:schemeClr val="tx1">
                <a:tint val="45000"/>
                <a:satMod val="400000"/>
              </a:schemeClr>
            </a:duotone>
          </a:blip>
          <a:srcRect l="988" t="17655" r="5926" b="6621"/>
          <a:stretch>
            <a:fillRect/>
          </a:stretch>
        </p:blipFill>
        <p:spPr bwMode="auto">
          <a:xfrm>
            <a:off x="640080" y="640080"/>
            <a:ext cx="7842521" cy="5710064"/>
          </a:xfrm>
          <a:prstGeom prst="rect">
            <a:avLst/>
          </a:prstGeom>
          <a:noFill/>
          <a:ln w="12700">
            <a:solidFill>
              <a:schemeClr val="accent1"/>
            </a:solidFill>
            <a:miter lim="800000"/>
            <a:headEnd/>
            <a:tailEnd/>
          </a:ln>
        </p:spPr>
      </p:pic>
      <p:pic>
        <p:nvPicPr>
          <p:cNvPr id="17" name="Picture 2"/>
          <p:cNvPicPr>
            <a:picLocks noChangeAspect="1" noChangeArrowheads="1"/>
          </p:cNvPicPr>
          <p:nvPr/>
        </p:nvPicPr>
        <p:blipFill>
          <a:blip r:embed="rId2" cstate="print"/>
          <a:srcRect l="1975" t="30897" r="84938" b="11034"/>
          <a:stretch>
            <a:fillRect/>
          </a:stretch>
        </p:blipFill>
        <p:spPr bwMode="auto">
          <a:xfrm>
            <a:off x="723261" y="1638621"/>
            <a:ext cx="1102546" cy="4378728"/>
          </a:xfrm>
          <a:prstGeom prst="rect">
            <a:avLst/>
          </a:prstGeom>
          <a:noFill/>
          <a:ln w="12700">
            <a:solidFill>
              <a:schemeClr val="accent1"/>
            </a:solidFill>
            <a:miter lim="800000"/>
            <a:headEnd/>
            <a:tailEnd/>
          </a:ln>
        </p:spPr>
      </p:pic>
      <p:sp>
        <p:nvSpPr>
          <p:cNvPr id="6" name="TextBox 5"/>
          <p:cNvSpPr txBox="1"/>
          <p:nvPr/>
        </p:nvSpPr>
        <p:spPr>
          <a:xfrm>
            <a:off x="2775264" y="4174176"/>
            <a:ext cx="4076798" cy="83099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marL="3175" indent="-3175">
              <a:spcBef>
                <a:spcPct val="50000"/>
              </a:spcBef>
            </a:pPr>
            <a:r>
              <a:rPr lang="en-US" sz="2400" dirty="0" smtClean="0">
                <a:solidFill>
                  <a:schemeClr val="bg1"/>
                </a:solidFill>
              </a:rPr>
              <a:t>Manage the bureaucratic details of the project.</a:t>
            </a:r>
          </a:p>
        </p:txBody>
      </p:sp>
      <p:grpSp>
        <p:nvGrpSpPr>
          <p:cNvPr id="2" name="Group 6"/>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4"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16"/>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169</a:t>
                </a:fld>
                <a:r>
                  <a:rPr lang="en-GB" sz="1800" b="1" dirty="0">
                    <a:solidFill>
                      <a:srgbClr val="282878"/>
                    </a:solidFill>
                  </a:rPr>
                  <a:t> </a:t>
                </a:r>
              </a:p>
            </p:txBody>
          </p:sp>
        </p:grpSp>
      </p:grpSp>
      <p:cxnSp>
        <p:nvCxnSpPr>
          <p:cNvPr id="19" name="Straight Arrow Connector 18"/>
          <p:cNvCxnSpPr/>
          <p:nvPr/>
        </p:nvCxnSpPr>
        <p:spPr>
          <a:xfrm rot="10800000">
            <a:off x="1793176" y="4571999"/>
            <a:ext cx="961903" cy="2"/>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Good Can I Do With OPUS-S?</a:t>
            </a:r>
            <a:endParaRPr lang="en-US" sz="4000" dirty="0"/>
          </a:p>
        </p:txBody>
      </p:sp>
      <p:sp>
        <p:nvSpPr>
          <p:cNvPr id="7" name="TextBox 6"/>
          <p:cNvSpPr txBox="1"/>
          <p:nvPr/>
        </p:nvSpPr>
        <p:spPr>
          <a:xfrm>
            <a:off x="228599" y="1188720"/>
            <a:ext cx="2651079" cy="3416320"/>
          </a:xfrm>
          <a:prstGeom prst="rect">
            <a:avLst/>
          </a:prstGeom>
          <a:noFill/>
        </p:spPr>
        <p:txBody>
          <a:bodyPr wrap="square" rtlCol="0">
            <a:spAutoFit/>
          </a:bodyPr>
          <a:lstStyle/>
          <a:p>
            <a:r>
              <a:rPr lang="en-US" sz="2400" dirty="0" smtClean="0"/>
              <a:t>More generally, </a:t>
            </a:r>
            <a:r>
              <a:rPr lang="en-US" sz="2400" dirty="0" err="1" smtClean="0"/>
              <a:t>Eckl</a:t>
            </a:r>
            <a:r>
              <a:rPr lang="en-US" sz="2400" dirty="0" smtClean="0"/>
              <a:t> et al. (NGS) preformed a similar but more extensive test using the same software but outside OPUS. </a:t>
            </a:r>
          </a:p>
          <a:p>
            <a:endParaRPr lang="en-US" sz="2400" dirty="0" smtClean="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a:t>
                </a:fld>
                <a:r>
                  <a:rPr lang="en-GB" sz="1800" b="1" dirty="0">
                    <a:solidFill>
                      <a:srgbClr val="282878"/>
                    </a:solidFill>
                  </a:rPr>
                  <a:t> </a:t>
                </a:r>
              </a:p>
            </p:txBody>
          </p:sp>
        </p:grpSp>
      </p:grpSp>
      <p:sp>
        <p:nvSpPr>
          <p:cNvPr id="17" name="TextBox 16"/>
          <p:cNvSpPr txBox="1"/>
          <p:nvPr/>
        </p:nvSpPr>
        <p:spPr>
          <a:xfrm>
            <a:off x="2838735" y="4763067"/>
            <a:ext cx="6018662" cy="400110"/>
          </a:xfrm>
          <a:prstGeom prst="rect">
            <a:avLst/>
          </a:prstGeom>
          <a:noFill/>
        </p:spPr>
        <p:txBody>
          <a:bodyPr wrap="square" rtlCol="0">
            <a:spAutoFit/>
          </a:bodyPr>
          <a:lstStyle/>
          <a:p>
            <a:r>
              <a:rPr lang="en-GB" sz="1000" dirty="0" err="1" smtClean="0">
                <a:latin typeface="Arial" charset="0"/>
              </a:rPr>
              <a:t>Eckl</a:t>
            </a:r>
            <a:r>
              <a:rPr lang="en-GB" sz="1000" dirty="0" smtClean="0">
                <a:latin typeface="Arial" charset="0"/>
              </a:rPr>
              <a:t> et al., 2001, “</a:t>
            </a:r>
            <a:r>
              <a:rPr lang="en-US" sz="1000" dirty="0" smtClean="0"/>
              <a:t>Accuracy of GPS-derived relative positions as a function of </a:t>
            </a:r>
            <a:r>
              <a:rPr lang="en-US" sz="1000" dirty="0" err="1" smtClean="0"/>
              <a:t>interstation</a:t>
            </a:r>
            <a:r>
              <a:rPr lang="en-US" sz="1000" dirty="0" smtClean="0"/>
              <a:t> distance and observing-session duration</a:t>
            </a:r>
            <a:r>
              <a:rPr lang="en-GB" sz="1000" dirty="0" smtClean="0">
                <a:latin typeface="Arial" charset="0"/>
              </a:rPr>
              <a:t>”, J. of </a:t>
            </a:r>
            <a:r>
              <a:rPr lang="en-GB" sz="1000" dirty="0" err="1" smtClean="0">
                <a:latin typeface="Arial" charset="0"/>
              </a:rPr>
              <a:t>Geod</a:t>
            </a:r>
            <a:r>
              <a:rPr lang="en-GB" sz="1000" dirty="0" smtClean="0">
                <a:latin typeface="Arial" charset="0"/>
              </a:rPr>
              <a:t>. 75, 633-640).</a:t>
            </a:r>
            <a:endParaRPr lang="en-US" sz="1000" dirty="0"/>
          </a:p>
        </p:txBody>
      </p:sp>
      <p:pic>
        <p:nvPicPr>
          <p:cNvPr id="18" name="Picture 6" descr="PSFig3"/>
          <p:cNvPicPr>
            <a:picLocks noChangeAspect="1" noChangeArrowheads="1"/>
          </p:cNvPicPr>
          <p:nvPr/>
        </p:nvPicPr>
        <p:blipFill>
          <a:blip r:embed="rId2" cstate="print">
            <a:lum bright="-33000" contrast="50000"/>
          </a:blip>
          <a:srcRect/>
          <a:stretch>
            <a:fillRect/>
          </a:stretch>
        </p:blipFill>
        <p:spPr bwMode="auto">
          <a:xfrm>
            <a:off x="2834640" y="1188720"/>
            <a:ext cx="5989332" cy="3493015"/>
          </a:xfrm>
          <a:prstGeom prst="rect">
            <a:avLst/>
          </a:prstGeom>
          <a:noFill/>
          <a:ln w="12700">
            <a:solidFill>
              <a:schemeClr val="accent1"/>
            </a:solidFill>
          </a:ln>
        </p:spPr>
      </p:pic>
      <p:sp>
        <p:nvSpPr>
          <p:cNvPr id="19" name="TextBox 18"/>
          <p:cNvSpPr txBox="1"/>
          <p:nvPr/>
        </p:nvSpPr>
        <p:spPr>
          <a:xfrm>
            <a:off x="228600" y="5213445"/>
            <a:ext cx="8475260" cy="1200329"/>
          </a:xfrm>
          <a:prstGeom prst="rect">
            <a:avLst/>
          </a:prstGeom>
          <a:noFill/>
        </p:spPr>
        <p:txBody>
          <a:bodyPr wrap="square" rtlCol="0">
            <a:spAutoFit/>
          </a:bodyPr>
          <a:lstStyle/>
          <a:p>
            <a:r>
              <a:rPr lang="en-US" sz="2400" dirty="0" smtClean="0"/>
              <a:t>Their results provide a good “rule of thumb” for accuracy versus session duration when using OPUS-S and in many other applications.</a:t>
            </a:r>
            <a:endParaRPr lang="en-US" sz="2400" dirty="0"/>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duotone>
              <a:prstClr val="black"/>
              <a:schemeClr val="tx1">
                <a:tint val="45000"/>
                <a:satMod val="400000"/>
              </a:schemeClr>
            </a:duotone>
          </a:blip>
          <a:srcRect l="988" t="17655" r="5926" b="6621"/>
          <a:stretch>
            <a:fillRect/>
          </a:stretch>
        </p:blipFill>
        <p:spPr bwMode="auto">
          <a:xfrm>
            <a:off x="640080" y="640080"/>
            <a:ext cx="7842521" cy="5710064"/>
          </a:xfrm>
          <a:prstGeom prst="rect">
            <a:avLst/>
          </a:prstGeom>
          <a:noFill/>
          <a:ln w="12700">
            <a:solidFill>
              <a:schemeClr val="accent1"/>
            </a:solidFill>
            <a:miter lim="800000"/>
            <a:headEnd/>
            <a:tailEnd/>
          </a:ln>
        </p:spPr>
      </p:pic>
      <p:pic>
        <p:nvPicPr>
          <p:cNvPr id="17" name="Picture 2"/>
          <p:cNvPicPr>
            <a:picLocks noChangeAspect="1" noChangeArrowheads="1"/>
          </p:cNvPicPr>
          <p:nvPr/>
        </p:nvPicPr>
        <p:blipFill>
          <a:blip r:embed="rId2" cstate="print"/>
          <a:srcRect l="1975" t="30897" r="84938" b="11034"/>
          <a:stretch>
            <a:fillRect/>
          </a:stretch>
        </p:blipFill>
        <p:spPr bwMode="auto">
          <a:xfrm>
            <a:off x="723261" y="1638621"/>
            <a:ext cx="1102546" cy="4378728"/>
          </a:xfrm>
          <a:prstGeom prst="rect">
            <a:avLst/>
          </a:prstGeom>
          <a:noFill/>
          <a:ln w="12700">
            <a:solidFill>
              <a:schemeClr val="accent1"/>
            </a:solidFill>
            <a:miter lim="800000"/>
            <a:headEnd/>
            <a:tailEnd/>
          </a:ln>
        </p:spPr>
      </p:pic>
      <p:sp>
        <p:nvSpPr>
          <p:cNvPr id="6" name="TextBox 5"/>
          <p:cNvSpPr txBox="1"/>
          <p:nvPr/>
        </p:nvSpPr>
        <p:spPr>
          <a:xfrm>
            <a:off x="2743200" y="5577840"/>
            <a:ext cx="4191990" cy="461665"/>
          </a:xfrm>
          <a:prstGeom prst="rect">
            <a:avLst/>
          </a:prstGeom>
          <a:solidFill>
            <a:schemeClr val="accent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marL="3175" indent="-3175">
              <a:spcBef>
                <a:spcPct val="50000"/>
              </a:spcBef>
            </a:pPr>
            <a:r>
              <a:rPr lang="en-US" sz="2400" dirty="0" smtClean="0">
                <a:solidFill>
                  <a:schemeClr val="bg1"/>
                </a:solidFill>
              </a:rPr>
              <a:t>Request the project be deleted.</a:t>
            </a:r>
          </a:p>
        </p:txBody>
      </p:sp>
      <p:grpSp>
        <p:nvGrpSpPr>
          <p:cNvPr id="2" name="Group 6"/>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4"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16"/>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170</a:t>
                </a:fld>
                <a:r>
                  <a:rPr lang="en-GB" sz="1800" b="1" dirty="0">
                    <a:solidFill>
                      <a:srgbClr val="282878"/>
                    </a:solidFill>
                  </a:rPr>
                  <a:t> </a:t>
                </a:r>
              </a:p>
            </p:txBody>
          </p:sp>
        </p:grpSp>
      </p:grpSp>
      <p:cxnSp>
        <p:nvCxnSpPr>
          <p:cNvPr id="19" name="Straight Arrow Connector 18"/>
          <p:cNvCxnSpPr/>
          <p:nvPr/>
        </p:nvCxnSpPr>
        <p:spPr>
          <a:xfrm rot="10800000">
            <a:off x="1828802" y="5842659"/>
            <a:ext cx="961903" cy="2"/>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cstate="print"/>
          <a:srcRect l="988" t="17655" r="5926" b="6621"/>
          <a:stretch>
            <a:fillRect/>
          </a:stretch>
        </p:blipFill>
        <p:spPr bwMode="auto">
          <a:xfrm>
            <a:off x="640080" y="640080"/>
            <a:ext cx="7842521" cy="5710066"/>
          </a:xfrm>
          <a:prstGeom prst="rect">
            <a:avLst/>
          </a:prstGeom>
          <a:noFill/>
          <a:ln w="9525">
            <a:noFill/>
            <a:miter lim="800000"/>
            <a:headEnd/>
            <a:tailEnd/>
          </a:ln>
        </p:spPr>
      </p:pic>
      <p:sp>
        <p:nvSpPr>
          <p:cNvPr id="3" name="TextBox 2"/>
          <p:cNvSpPr txBox="1"/>
          <p:nvPr/>
        </p:nvSpPr>
        <p:spPr>
          <a:xfrm>
            <a:off x="3657600" y="914400"/>
            <a:ext cx="4663440" cy="4154984"/>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marL="3175" indent="-3175">
              <a:spcBef>
                <a:spcPct val="50000"/>
              </a:spcBef>
            </a:pPr>
            <a:r>
              <a:rPr lang="en-US" sz="2400" dirty="0" smtClean="0">
                <a:solidFill>
                  <a:schemeClr val="bg1"/>
                </a:solidFill>
              </a:rPr>
              <a:t>At the bottom of the page is a summary table showing the sites and their quality control status.</a:t>
            </a:r>
          </a:p>
          <a:p>
            <a:pPr marL="3175" indent="-3175">
              <a:spcBef>
                <a:spcPct val="50000"/>
              </a:spcBef>
            </a:pPr>
            <a:r>
              <a:rPr lang="en-US" sz="2400" dirty="0" smtClean="0">
                <a:solidFill>
                  <a:schemeClr val="bg1"/>
                </a:solidFill>
              </a:rPr>
              <a:t>The table is organized by site (left) and the sessions in which they’re included (top).</a:t>
            </a:r>
          </a:p>
          <a:p>
            <a:pPr marL="3175" indent="-3175">
              <a:spcBef>
                <a:spcPct val="50000"/>
              </a:spcBef>
            </a:pPr>
            <a:r>
              <a:rPr lang="en-US" sz="2400" dirty="0" smtClean="0">
                <a:solidFill>
                  <a:schemeClr val="bg1"/>
                </a:solidFill>
              </a:rPr>
              <a:t>The site and session identifiers are convenient links which take the manager to the indicated site or session (Process) summary page.</a:t>
            </a:r>
          </a:p>
        </p:txBody>
      </p:sp>
      <p:grpSp>
        <p:nvGrpSpPr>
          <p:cNvPr id="5" name="Group 4"/>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7" name="Group 4"/>
            <p:cNvGrpSpPr>
              <a:grpSpLocks/>
            </p:cNvGrpSpPr>
            <p:nvPr/>
          </p:nvGrpSpPr>
          <p:grpSpPr bwMode="auto">
            <a:xfrm>
              <a:off x="121" y="4559"/>
              <a:ext cx="1014" cy="193"/>
              <a:chOff x="121" y="4559"/>
              <a:chExt cx="1014" cy="193"/>
            </a:xfrm>
          </p:grpSpPr>
          <p:sp>
            <p:nvSpPr>
              <p:cNvPr id="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9"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10" name="Group 7"/>
          <p:cNvGrpSpPr>
            <a:grpSpLocks/>
          </p:cNvGrpSpPr>
          <p:nvPr/>
        </p:nvGrpSpPr>
        <p:grpSpPr bwMode="auto">
          <a:xfrm>
            <a:off x="8505825" y="6540500"/>
            <a:ext cx="257175" cy="277813"/>
            <a:chOff x="5904" y="4543"/>
            <a:chExt cx="178" cy="193"/>
          </a:xfrm>
        </p:grpSpPr>
        <p:sp>
          <p:nvSpPr>
            <p:cNvPr id="1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2" name="Group 16"/>
            <p:cNvGrpSpPr>
              <a:grpSpLocks/>
            </p:cNvGrpSpPr>
            <p:nvPr/>
          </p:nvGrpSpPr>
          <p:grpSpPr bwMode="auto">
            <a:xfrm>
              <a:off x="5904" y="4543"/>
              <a:ext cx="178" cy="193"/>
              <a:chOff x="5904" y="4543"/>
              <a:chExt cx="178" cy="193"/>
            </a:xfrm>
          </p:grpSpPr>
          <p:sp>
            <p:nvSpPr>
              <p:cNvPr id="1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28600" y="762000"/>
            <a:ext cx="8686800" cy="4154984"/>
          </a:xfrm>
          <a:prstGeom prst="rect">
            <a:avLst/>
          </a:prstGeom>
          <a:noFill/>
        </p:spPr>
        <p:txBody>
          <a:bodyPr wrap="square" rtlCol="0">
            <a:spAutoFit/>
          </a:bodyPr>
          <a:lstStyle/>
          <a:p>
            <a:pPr lvl="0"/>
            <a:r>
              <a:rPr lang="en-US" sz="2400" dirty="0" smtClean="0"/>
              <a:t>Work has begun on the individual site summary pages. Hopefully, these pages will address at least some of the concerns voiced about quality controlling the solutions.</a:t>
            </a:r>
          </a:p>
          <a:p>
            <a:pPr marL="336550" lvl="0" indent="-336550"/>
            <a:endParaRPr lang="en-US" sz="2400" dirty="0" smtClean="0"/>
          </a:p>
          <a:p>
            <a:pPr marL="4763" lvl="0" indent="-4763"/>
            <a:r>
              <a:rPr lang="en-US" sz="2400" dirty="0" smtClean="0"/>
              <a:t>Each page will contain pertinent information about each site:</a:t>
            </a:r>
          </a:p>
          <a:p>
            <a:pPr marL="752475" lvl="1" indent="-407988">
              <a:buFont typeface="Arial" pitchFamily="34" charset="0"/>
              <a:buChar char="•"/>
            </a:pPr>
            <a:r>
              <a:rPr lang="en-US" sz="2400" dirty="0" smtClean="0"/>
              <a:t>Data file names.</a:t>
            </a:r>
          </a:p>
          <a:p>
            <a:pPr marL="752475" lvl="1" indent="-407988">
              <a:buFont typeface="Arial" pitchFamily="34" charset="0"/>
              <a:buChar char="•"/>
            </a:pPr>
            <a:r>
              <a:rPr lang="en-US" sz="2400" dirty="0" smtClean="0"/>
              <a:t>Associated antenna types and offsets.</a:t>
            </a:r>
          </a:p>
          <a:p>
            <a:pPr marL="752475" lvl="1" indent="-407988">
              <a:buFont typeface="Arial" pitchFamily="34" charset="0"/>
              <a:buChar char="•"/>
            </a:pPr>
            <a:r>
              <a:rPr lang="en-US" sz="2400" dirty="0" smtClean="0"/>
              <a:t>Plots summarizing the OPUS, session and network solutions</a:t>
            </a:r>
          </a:p>
          <a:p>
            <a:pPr marL="752475" lvl="1" indent="-407988">
              <a:buFont typeface="Arial" pitchFamily="34" charset="0"/>
              <a:buChar char="•"/>
            </a:pPr>
            <a:r>
              <a:rPr lang="en-US" sz="2400" dirty="0" smtClean="0"/>
              <a:t>Tables summarizing those solutions.</a:t>
            </a:r>
          </a:p>
          <a:p>
            <a:pPr marL="752475" lvl="1" indent="-407988">
              <a:buFont typeface="Arial" pitchFamily="34" charset="0"/>
              <a:buChar char="•"/>
            </a:pPr>
            <a:r>
              <a:rPr lang="en-US" sz="2400" dirty="0" smtClean="0"/>
              <a:t>Other information from OPUS-DB or the IDB.</a:t>
            </a:r>
            <a:endParaRPr lang="en-US" sz="2400" dirty="0"/>
          </a:p>
        </p:txBody>
      </p:sp>
      <p:grpSp>
        <p:nvGrpSpPr>
          <p:cNvPr id="14" name="Group 13"/>
          <p:cNvGrpSpPr>
            <a:grpSpLocks/>
          </p:cNvGrpSpPr>
          <p:nvPr/>
        </p:nvGrpSpPr>
        <p:grpSpPr bwMode="auto">
          <a:xfrm>
            <a:off x="174625" y="6562725"/>
            <a:ext cx="1460500" cy="277813"/>
            <a:chOff x="121" y="4559"/>
            <a:chExt cx="1014" cy="193"/>
          </a:xfrm>
        </p:grpSpPr>
        <p:sp>
          <p:nvSpPr>
            <p:cNvPr id="15"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6" name="Group 4"/>
            <p:cNvGrpSpPr>
              <a:grpSpLocks/>
            </p:cNvGrpSpPr>
            <p:nvPr/>
          </p:nvGrpSpPr>
          <p:grpSpPr bwMode="auto">
            <a:xfrm>
              <a:off x="121" y="4559"/>
              <a:ext cx="1014" cy="193"/>
              <a:chOff x="121" y="4559"/>
              <a:chExt cx="1014" cy="193"/>
            </a:xfrm>
          </p:grpSpPr>
          <p:sp>
            <p:nvSpPr>
              <p:cNvPr id="17"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8"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19" name="Group 7"/>
          <p:cNvGrpSpPr>
            <a:grpSpLocks/>
          </p:cNvGrpSpPr>
          <p:nvPr/>
        </p:nvGrpSpPr>
        <p:grpSpPr bwMode="auto">
          <a:xfrm>
            <a:off x="8505825" y="6540500"/>
            <a:ext cx="257175" cy="277813"/>
            <a:chOff x="5904" y="4543"/>
            <a:chExt cx="178" cy="193"/>
          </a:xfrm>
        </p:grpSpPr>
        <p:sp>
          <p:nvSpPr>
            <p:cNvPr id="20"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3" name="Group 16"/>
            <p:cNvGrpSpPr>
              <a:grpSpLocks/>
            </p:cNvGrpSpPr>
            <p:nvPr/>
          </p:nvGrpSpPr>
          <p:grpSpPr bwMode="auto">
            <a:xfrm>
              <a:off x="5904" y="4543"/>
              <a:ext cx="178" cy="193"/>
              <a:chOff x="5904" y="4543"/>
              <a:chExt cx="178" cy="193"/>
            </a:xfrm>
          </p:grpSpPr>
          <p:sp>
            <p:nvSpPr>
              <p:cNvPr id="2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l="2799" t="18391" r="36687" b="10805"/>
          <a:stretch>
            <a:fillRect/>
          </a:stretch>
        </p:blipFill>
        <p:spPr bwMode="auto">
          <a:xfrm>
            <a:off x="4343400" y="762000"/>
            <a:ext cx="3810000" cy="5867400"/>
          </a:xfrm>
          <a:prstGeom prst="rect">
            <a:avLst/>
          </a:prstGeom>
          <a:noFill/>
          <a:ln w="12700">
            <a:solidFill>
              <a:schemeClr val="accent1"/>
            </a:solidFill>
            <a:miter lim="800000"/>
            <a:headEnd/>
            <a:tailEnd/>
          </a:ln>
        </p:spPr>
      </p:pic>
      <p:sp>
        <p:nvSpPr>
          <p:cNvPr id="15" name="TextBox 14"/>
          <p:cNvSpPr txBox="1"/>
          <p:nvPr/>
        </p:nvSpPr>
        <p:spPr>
          <a:xfrm>
            <a:off x="304800" y="762000"/>
            <a:ext cx="3962400" cy="5262979"/>
          </a:xfrm>
          <a:prstGeom prst="rect">
            <a:avLst/>
          </a:prstGeom>
          <a:noFill/>
        </p:spPr>
        <p:txBody>
          <a:bodyPr wrap="square" rtlCol="0">
            <a:spAutoFit/>
          </a:bodyPr>
          <a:lstStyle/>
          <a:p>
            <a:pPr marL="4763" indent="-4763"/>
            <a:r>
              <a:rPr lang="en-US" sz="2400" dirty="0" smtClean="0"/>
              <a:t>These are examples of two plots-types that can already be displayed for the sites.</a:t>
            </a:r>
          </a:p>
          <a:p>
            <a:pPr marL="4763" indent="-4763"/>
            <a:endParaRPr lang="en-US" sz="2400" dirty="0" smtClean="0"/>
          </a:p>
          <a:p>
            <a:pPr marL="4763" indent="-4763"/>
            <a:r>
              <a:rPr lang="en-US" sz="2400" dirty="0" smtClean="0"/>
              <a:t>The project thresholds are indicated in orange, the OPUS solutions as gray circles, session solutions as blue diamonds, a network solution (not available here) as a green square.</a:t>
            </a:r>
          </a:p>
          <a:p>
            <a:pPr marL="4763" indent="-4763"/>
            <a:endParaRPr lang="en-US" sz="2400" dirty="0" smtClean="0"/>
          </a:p>
          <a:p>
            <a:pPr marL="4763" indent="-4763"/>
            <a:r>
              <a:rPr lang="en-US" sz="2400" dirty="0" smtClean="0"/>
              <a:t>The user will be able to turn on/off each symbol type.</a:t>
            </a:r>
          </a:p>
        </p:txBody>
      </p:sp>
      <p:grpSp>
        <p:nvGrpSpPr>
          <p:cNvPr id="16" name="Group 15"/>
          <p:cNvGrpSpPr>
            <a:grpSpLocks/>
          </p:cNvGrpSpPr>
          <p:nvPr/>
        </p:nvGrpSpPr>
        <p:grpSpPr bwMode="auto">
          <a:xfrm>
            <a:off x="174625" y="6562725"/>
            <a:ext cx="1460500" cy="277813"/>
            <a:chOff x="121" y="4559"/>
            <a:chExt cx="1014" cy="193"/>
          </a:xfrm>
        </p:grpSpPr>
        <p:sp>
          <p:nvSpPr>
            <p:cNvPr id="1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8" name="Group 4"/>
            <p:cNvGrpSpPr>
              <a:grpSpLocks/>
            </p:cNvGrpSpPr>
            <p:nvPr/>
          </p:nvGrpSpPr>
          <p:grpSpPr bwMode="auto">
            <a:xfrm>
              <a:off x="121" y="4559"/>
              <a:ext cx="1014" cy="193"/>
              <a:chOff x="121" y="4559"/>
              <a:chExt cx="1014" cy="193"/>
            </a:xfrm>
          </p:grpSpPr>
          <p:sp>
            <p:nvSpPr>
              <p:cNvPr id="1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2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22" name="Group 7"/>
          <p:cNvGrpSpPr>
            <a:grpSpLocks/>
          </p:cNvGrpSpPr>
          <p:nvPr/>
        </p:nvGrpSpPr>
        <p:grpSpPr bwMode="auto">
          <a:xfrm>
            <a:off x="8505825" y="6540500"/>
            <a:ext cx="257175" cy="277813"/>
            <a:chOff x="5904" y="4543"/>
            <a:chExt cx="178" cy="193"/>
          </a:xfrm>
        </p:grpSpPr>
        <p:sp>
          <p:nvSpPr>
            <p:cNvPr id="2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4" name="Group 16"/>
            <p:cNvGrpSpPr>
              <a:grpSpLocks/>
            </p:cNvGrpSpPr>
            <p:nvPr/>
          </p:nvGrpSpPr>
          <p:grpSpPr bwMode="auto">
            <a:xfrm>
              <a:off x="5904" y="4543"/>
              <a:ext cx="178" cy="193"/>
              <a:chOff x="5904" y="4543"/>
              <a:chExt cx="178" cy="193"/>
            </a:xfrm>
          </p:grpSpPr>
          <p:sp>
            <p:nvSpPr>
              <p:cNvPr id="2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57200" y="762000"/>
            <a:ext cx="8229600" cy="3785652"/>
          </a:xfrm>
          <a:prstGeom prst="rect">
            <a:avLst/>
          </a:prstGeom>
          <a:noFill/>
        </p:spPr>
        <p:txBody>
          <a:bodyPr wrap="square" rtlCol="0">
            <a:spAutoFit/>
          </a:bodyPr>
          <a:lstStyle/>
          <a:p>
            <a:pPr marL="4763" indent="-4763"/>
            <a:r>
              <a:rPr lang="en-US" sz="2400" dirty="0" smtClean="0"/>
              <a:t>Eventually, OPUS-Projects will be integrated with the other aspects of OPUS; most notably OPUS-DB.</a:t>
            </a:r>
          </a:p>
          <a:p>
            <a:pPr marL="4763" indent="-4763"/>
            <a:endParaRPr lang="en-US" sz="2400" dirty="0" smtClean="0"/>
          </a:p>
          <a:p>
            <a:pPr marL="4763" indent="-4763"/>
            <a:r>
              <a:rPr lang="en-US" sz="2400" dirty="0" smtClean="0"/>
              <a:t>With that, in addition to a working tool, the site summaries will seem to be a preview of the publication to the data base.</a:t>
            </a:r>
          </a:p>
          <a:p>
            <a:pPr marL="4763" indent="-4763"/>
            <a:endParaRPr lang="en-US" sz="2400" dirty="0" smtClean="0"/>
          </a:p>
          <a:p>
            <a:pPr marL="4763" indent="-4763"/>
            <a:r>
              <a:rPr lang="en-US" sz="2400" dirty="0" smtClean="0"/>
              <a:t>The manager will be able to review and modify the sites’ meta-data, then publish entire projects (or as much as he/she chooses) with the click of a button.</a:t>
            </a:r>
          </a:p>
        </p:txBody>
      </p:sp>
      <p:grpSp>
        <p:nvGrpSpPr>
          <p:cNvPr id="2" name="Group 15"/>
          <p:cNvGrpSpPr>
            <a:grpSpLocks/>
          </p:cNvGrpSpPr>
          <p:nvPr/>
        </p:nvGrpSpPr>
        <p:grpSpPr bwMode="auto">
          <a:xfrm>
            <a:off x="174625" y="6562725"/>
            <a:ext cx="1460500" cy="277813"/>
            <a:chOff x="121" y="4559"/>
            <a:chExt cx="1014" cy="193"/>
          </a:xfrm>
        </p:grpSpPr>
        <p:sp>
          <p:nvSpPr>
            <p:cNvPr id="1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1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2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4" name="Group 7"/>
          <p:cNvGrpSpPr>
            <a:grpSpLocks/>
          </p:cNvGrpSpPr>
          <p:nvPr/>
        </p:nvGrpSpPr>
        <p:grpSpPr bwMode="auto">
          <a:xfrm>
            <a:off x="8505825" y="6540500"/>
            <a:ext cx="257175" cy="277813"/>
            <a:chOff x="5904" y="4543"/>
            <a:chExt cx="178" cy="193"/>
          </a:xfrm>
        </p:grpSpPr>
        <p:sp>
          <p:nvSpPr>
            <p:cNvPr id="2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16"/>
            <p:cNvGrpSpPr>
              <a:grpSpLocks/>
            </p:cNvGrpSpPr>
            <p:nvPr/>
          </p:nvGrpSpPr>
          <p:grpSpPr bwMode="auto">
            <a:xfrm>
              <a:off x="5904" y="4543"/>
              <a:ext cx="178" cy="193"/>
              <a:chOff x="5904" y="4543"/>
              <a:chExt cx="178" cy="193"/>
            </a:xfrm>
          </p:grpSpPr>
          <p:sp>
            <p:nvSpPr>
              <p:cNvPr id="2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174</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28600" y="1188720"/>
            <a:ext cx="8229600" cy="4770537"/>
          </a:xfrm>
          <a:prstGeom prst="rect">
            <a:avLst/>
          </a:prstGeom>
          <a:noFill/>
        </p:spPr>
        <p:txBody>
          <a:bodyPr wrap="square" rtlCol="0">
            <a:spAutoFit/>
          </a:bodyPr>
          <a:lstStyle/>
          <a:p>
            <a:pPr marL="4763" indent="-4763"/>
            <a:r>
              <a:rPr lang="en-US" sz="2400" dirty="0" smtClean="0"/>
              <a:t>Schenewerk submitted several</a:t>
            </a:r>
            <a:br>
              <a:rPr lang="en-US" sz="2400" dirty="0" smtClean="0"/>
            </a:br>
            <a:r>
              <a:rPr lang="en-US" sz="2400" dirty="0" smtClean="0"/>
              <a:t>3-hour CORS data sets to</a:t>
            </a:r>
            <a:br>
              <a:rPr lang="en-US" sz="2400" dirty="0" smtClean="0"/>
            </a:br>
            <a:r>
              <a:rPr lang="en-US" sz="2400" dirty="0" smtClean="0"/>
              <a:t>OPUS and OPUS-Projects. </a:t>
            </a:r>
            <a:br>
              <a:rPr lang="en-US" sz="2400" dirty="0" smtClean="0"/>
            </a:br>
            <a:r>
              <a:rPr lang="en-US" sz="2400" dirty="0" smtClean="0"/>
              <a:t>A representative east versus north </a:t>
            </a:r>
            <a:br>
              <a:rPr lang="en-US" sz="2400" dirty="0" smtClean="0"/>
            </a:br>
            <a:r>
              <a:rPr lang="en-US" sz="2400" dirty="0" smtClean="0"/>
              <a:t>plot for </a:t>
            </a:r>
            <a:r>
              <a:rPr lang="en-US" sz="2400" b="1" dirty="0" smtClean="0">
                <a:latin typeface="Courier New" pitchFamily="49" charset="0"/>
                <a:cs typeface="Courier New" pitchFamily="49" charset="0"/>
              </a:rPr>
              <a:t>anp5</a:t>
            </a:r>
            <a:r>
              <a:rPr lang="en-US" sz="2400" dirty="0" smtClean="0"/>
              <a:t> is shown.</a:t>
            </a:r>
          </a:p>
          <a:p>
            <a:pPr marL="4763" indent="-4763"/>
            <a:endParaRPr lang="en-US" sz="2400" dirty="0" smtClean="0"/>
          </a:p>
          <a:p>
            <a:pPr marL="344488" indent="-336550">
              <a:buFont typeface="Arial" pitchFamily="34" charset="0"/>
              <a:buChar char="•"/>
            </a:pPr>
            <a:r>
              <a:rPr lang="en-US" sz="2000" dirty="0" smtClean="0"/>
              <a:t>The white box represents ±2 cm, </a:t>
            </a:r>
            <a:br>
              <a:rPr lang="en-US" sz="2000" dirty="0" smtClean="0"/>
            </a:br>
            <a:r>
              <a:rPr lang="en-US" sz="2000" dirty="0" smtClean="0"/>
              <a:t>centered on the ITRF2000 coordinates </a:t>
            </a:r>
            <a:br>
              <a:rPr lang="en-US" sz="2000" dirty="0" smtClean="0"/>
            </a:br>
            <a:r>
              <a:rPr lang="en-US" sz="2000" dirty="0" smtClean="0"/>
              <a:t>projected to the mean epoch of these data.</a:t>
            </a:r>
          </a:p>
          <a:p>
            <a:pPr marL="344488" indent="-336550">
              <a:buFont typeface="Arial" pitchFamily="34" charset="0"/>
              <a:buChar char="•"/>
            </a:pPr>
            <a:r>
              <a:rPr lang="en-US" sz="2000" dirty="0" smtClean="0"/>
              <a:t>OPUS results are gray circles with their peak-to-peak uncertainties.</a:t>
            </a:r>
          </a:p>
          <a:p>
            <a:pPr marL="344488" indent="-336550">
              <a:buFont typeface="Arial" pitchFamily="34" charset="0"/>
              <a:buChar char="•"/>
            </a:pPr>
            <a:r>
              <a:rPr lang="en-US" sz="2000" dirty="0" smtClean="0"/>
              <a:t>OPUS-Projects solutions for individual occupations are blue diamonds with formal 5</a:t>
            </a:r>
            <a:r>
              <a:rPr lang="el-GR" sz="2000" dirty="0" smtClean="0"/>
              <a:t>σ</a:t>
            </a:r>
            <a:r>
              <a:rPr lang="en-US" sz="2000" dirty="0" smtClean="0"/>
              <a:t> uncertainties.</a:t>
            </a:r>
          </a:p>
          <a:p>
            <a:pPr marL="344488" indent="-336550">
              <a:buFont typeface="Arial" pitchFamily="34" charset="0"/>
              <a:buChar char="•"/>
            </a:pPr>
            <a:r>
              <a:rPr lang="en-US" sz="2000" dirty="0" smtClean="0"/>
              <a:t>The OPUS-Projects solution for all occupations is the green square also with 5</a:t>
            </a:r>
            <a:r>
              <a:rPr lang="el-GR" sz="2000" dirty="0" smtClean="0"/>
              <a:t>σ</a:t>
            </a:r>
            <a:r>
              <a:rPr lang="en-US" sz="2000" dirty="0" smtClean="0"/>
              <a:t> uncertainties.</a:t>
            </a:r>
          </a:p>
        </p:txBody>
      </p:sp>
      <p:grpSp>
        <p:nvGrpSpPr>
          <p:cNvPr id="2" name="Group 2"/>
          <p:cNvGrpSpPr>
            <a:grpSpLocks/>
          </p:cNvGrpSpPr>
          <p:nvPr/>
        </p:nvGrpSpPr>
        <p:grpSpPr bwMode="auto">
          <a:xfrm>
            <a:off x="174625" y="6562725"/>
            <a:ext cx="1460500" cy="277813"/>
            <a:chOff x="121" y="4559"/>
            <a:chExt cx="1014" cy="193"/>
          </a:xfrm>
        </p:grpSpPr>
        <p:sp>
          <p:nvSpPr>
            <p:cNvPr id="2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20"/>
            <p:cNvGrpSpPr>
              <a:grpSpLocks/>
            </p:cNvGrpSpPr>
            <p:nvPr/>
          </p:nvGrpSpPr>
          <p:grpSpPr bwMode="auto">
            <a:xfrm>
              <a:off x="121" y="4559"/>
              <a:ext cx="1014" cy="193"/>
              <a:chOff x="121" y="4559"/>
              <a:chExt cx="1014" cy="193"/>
            </a:xfrm>
          </p:grpSpPr>
          <p:sp>
            <p:nvSpPr>
              <p:cNvPr id="2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23"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4" name="Group 7"/>
          <p:cNvGrpSpPr>
            <a:grpSpLocks/>
          </p:cNvGrpSpPr>
          <p:nvPr/>
        </p:nvGrpSpPr>
        <p:grpSpPr bwMode="auto">
          <a:xfrm>
            <a:off x="8505825" y="6540500"/>
            <a:ext cx="257175" cy="277813"/>
            <a:chOff x="5904" y="4543"/>
            <a:chExt cx="178" cy="193"/>
          </a:xfrm>
        </p:grpSpPr>
        <p:sp>
          <p:nvSpPr>
            <p:cNvPr id="2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2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8"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175</a:t>
                </a:fld>
                <a:r>
                  <a:rPr lang="en-GB" sz="1800" b="1" dirty="0">
                    <a:solidFill>
                      <a:srgbClr val="282878"/>
                    </a:solidFill>
                  </a:rPr>
                  <a:t> </a:t>
                </a:r>
              </a:p>
            </p:txBody>
          </p:sp>
        </p:grpSp>
      </p:grpSp>
      <p:pic>
        <p:nvPicPr>
          <p:cNvPr id="15" name="Picture 14" descr="mss1EN_xgpkzezg_Nominal.png"/>
          <p:cNvPicPr>
            <a:picLocks noChangeAspect="1"/>
          </p:cNvPicPr>
          <p:nvPr/>
        </p:nvPicPr>
        <p:blipFill>
          <a:blip r:embed="rId3" cstate="print"/>
          <a:stretch>
            <a:fillRect/>
          </a:stretch>
        </p:blipFill>
        <p:spPr>
          <a:xfrm>
            <a:off x="5669280" y="1097280"/>
            <a:ext cx="2914650" cy="2914650"/>
          </a:xfrm>
          <a:prstGeom prst="rect">
            <a:avLst/>
          </a:prstGeom>
        </p:spPr>
      </p:pic>
      <p:sp>
        <p:nvSpPr>
          <p:cNvPr id="17" name="Title 3"/>
          <p:cNvSpPr txBox="1">
            <a:spLocks/>
          </p:cNvSpPr>
          <p:nvPr/>
        </p:nvSpPr>
        <p:spPr>
          <a:xfrm>
            <a:off x="228600" y="457200"/>
            <a:ext cx="8686800" cy="59436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How Good Can I Do With</a:t>
            </a:r>
            <a:r>
              <a:rPr kumimoji="0" lang="en-US" sz="4000" b="0" i="0" u="none" strike="noStrike" kern="1200" cap="none" spc="0" normalizeH="0" noProof="0" dirty="0" smtClean="0">
                <a:ln>
                  <a:noFill/>
                </a:ln>
                <a:solidFill>
                  <a:schemeClr val="tx1"/>
                </a:solidFill>
                <a:effectLst/>
                <a:uLnTx/>
                <a:uFillTx/>
                <a:latin typeface="+mj-lt"/>
                <a:ea typeface="+mj-ea"/>
                <a:cs typeface="+mj-cs"/>
              </a:rPr>
              <a:t> </a:t>
            </a:r>
            <a:r>
              <a:rPr kumimoji="0" lang="en-US" sz="4000" b="0" i="0" u="none" strike="noStrike" kern="1200" cap="none" spc="0" normalizeH="0" baseline="0" noProof="0" dirty="0" smtClean="0">
                <a:ln>
                  <a:noFill/>
                </a:ln>
                <a:solidFill>
                  <a:schemeClr val="tx1"/>
                </a:solidFill>
                <a:effectLst/>
                <a:uLnTx/>
                <a:uFillTx/>
                <a:latin typeface="+mj-lt"/>
                <a:ea typeface="+mj-ea"/>
                <a:cs typeface="+mj-cs"/>
              </a:rPr>
              <a:t>OPUS-Projects?</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28600" y="1188720"/>
            <a:ext cx="8229600" cy="4647426"/>
          </a:xfrm>
          <a:prstGeom prst="rect">
            <a:avLst/>
          </a:prstGeom>
          <a:noFill/>
        </p:spPr>
        <p:txBody>
          <a:bodyPr wrap="square" rtlCol="0">
            <a:spAutoFit/>
          </a:bodyPr>
          <a:lstStyle/>
          <a:p>
            <a:pPr marL="4763" indent="-4763"/>
            <a:r>
              <a:rPr lang="en-US" sz="2400" dirty="0" smtClean="0"/>
              <a:t>Here is the related plot showing </a:t>
            </a:r>
            <a:br>
              <a:rPr lang="en-US" sz="2400" dirty="0" smtClean="0"/>
            </a:br>
            <a:r>
              <a:rPr lang="en-US" sz="2400" dirty="0" smtClean="0"/>
              <a:t>the ellipsoid height estimates </a:t>
            </a:r>
            <a:br>
              <a:rPr lang="en-US" sz="2400" dirty="0" smtClean="0"/>
            </a:br>
            <a:r>
              <a:rPr lang="en-US" sz="2400" dirty="0" smtClean="0"/>
              <a:t>relative to the accepted value </a:t>
            </a:r>
            <a:br>
              <a:rPr lang="en-US" sz="2400" dirty="0" smtClean="0"/>
            </a:br>
            <a:r>
              <a:rPr lang="en-US" sz="2400" dirty="0" smtClean="0"/>
              <a:t>projected to the mean epoch </a:t>
            </a:r>
            <a:br>
              <a:rPr lang="en-US" sz="2400" dirty="0" smtClean="0"/>
            </a:br>
            <a:r>
              <a:rPr lang="en-US" sz="2400" dirty="0" smtClean="0"/>
              <a:t>of these data.</a:t>
            </a:r>
            <a:endParaRPr lang="en-US" sz="2000" dirty="0" smtClean="0"/>
          </a:p>
          <a:p>
            <a:pPr marL="4763" indent="-4763"/>
            <a:endParaRPr lang="en-US" sz="2000" dirty="0" smtClean="0"/>
          </a:p>
          <a:p>
            <a:pPr marL="4763" indent="-4763"/>
            <a:r>
              <a:rPr lang="en-US" sz="2000" dirty="0" smtClean="0"/>
              <a:t>The white box now represents </a:t>
            </a:r>
            <a:br>
              <a:rPr lang="en-US" sz="2000" dirty="0" smtClean="0"/>
            </a:br>
            <a:r>
              <a:rPr lang="en-US" sz="2000" dirty="0" smtClean="0"/>
              <a:t>±4 cm. The meaning of all other </a:t>
            </a:r>
            <a:br>
              <a:rPr lang="en-US" sz="2000" dirty="0" smtClean="0"/>
            </a:br>
            <a:r>
              <a:rPr lang="en-US" sz="2000" dirty="0" smtClean="0"/>
              <a:t>symbols remains the same.</a:t>
            </a:r>
          </a:p>
          <a:p>
            <a:pPr marL="4763" indent="-4763"/>
            <a:endParaRPr lang="en-US" sz="2400" dirty="0" smtClean="0"/>
          </a:p>
          <a:p>
            <a:pPr marL="4763" indent="-4763"/>
            <a:r>
              <a:rPr lang="en-US" sz="2400" dirty="0" smtClean="0"/>
              <a:t>In all cases examined, OPUS performed very well, but OPUS-Projects performed slightly better with minimal additional effort.</a:t>
            </a:r>
          </a:p>
        </p:txBody>
      </p:sp>
      <p:grpSp>
        <p:nvGrpSpPr>
          <p:cNvPr id="2" name="Group 2"/>
          <p:cNvGrpSpPr>
            <a:grpSpLocks/>
          </p:cNvGrpSpPr>
          <p:nvPr/>
        </p:nvGrpSpPr>
        <p:grpSpPr bwMode="auto">
          <a:xfrm>
            <a:off x="174625" y="6562725"/>
            <a:ext cx="1460500" cy="277813"/>
            <a:chOff x="121" y="4559"/>
            <a:chExt cx="1014" cy="193"/>
          </a:xfrm>
        </p:grpSpPr>
        <p:sp>
          <p:nvSpPr>
            <p:cNvPr id="2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20"/>
            <p:cNvGrpSpPr>
              <a:grpSpLocks/>
            </p:cNvGrpSpPr>
            <p:nvPr/>
          </p:nvGrpSpPr>
          <p:grpSpPr bwMode="auto">
            <a:xfrm>
              <a:off x="121" y="4559"/>
              <a:ext cx="1014" cy="193"/>
              <a:chOff x="121" y="4559"/>
              <a:chExt cx="1014" cy="193"/>
            </a:xfrm>
          </p:grpSpPr>
          <p:sp>
            <p:nvSpPr>
              <p:cNvPr id="2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23"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4" name="Group 7"/>
          <p:cNvGrpSpPr>
            <a:grpSpLocks/>
          </p:cNvGrpSpPr>
          <p:nvPr/>
        </p:nvGrpSpPr>
        <p:grpSpPr bwMode="auto">
          <a:xfrm>
            <a:off x="8505825" y="6540500"/>
            <a:ext cx="257175" cy="277813"/>
            <a:chOff x="5904" y="4543"/>
            <a:chExt cx="178" cy="193"/>
          </a:xfrm>
        </p:grpSpPr>
        <p:sp>
          <p:nvSpPr>
            <p:cNvPr id="2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2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8"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176</a:t>
                </a:fld>
                <a:r>
                  <a:rPr lang="en-GB" sz="1800" b="1" dirty="0">
                    <a:solidFill>
                      <a:srgbClr val="282878"/>
                    </a:solidFill>
                  </a:rPr>
                  <a:t> </a:t>
                </a:r>
              </a:p>
            </p:txBody>
          </p:sp>
        </p:grpSp>
      </p:grpSp>
      <p:pic>
        <p:nvPicPr>
          <p:cNvPr id="17" name="Picture 16" descr="mss1TU_xgpkzezg_Nominal.png"/>
          <p:cNvPicPr>
            <a:picLocks noChangeAspect="1"/>
          </p:cNvPicPr>
          <p:nvPr/>
        </p:nvPicPr>
        <p:blipFill>
          <a:blip r:embed="rId3" cstate="print"/>
          <a:stretch>
            <a:fillRect/>
          </a:stretch>
        </p:blipFill>
        <p:spPr>
          <a:xfrm>
            <a:off x="4846320" y="1097280"/>
            <a:ext cx="3771900" cy="2914650"/>
          </a:xfrm>
          <a:prstGeom prst="rect">
            <a:avLst/>
          </a:prstGeom>
        </p:spPr>
      </p:pic>
      <p:sp>
        <p:nvSpPr>
          <p:cNvPr id="15" name="Title 3"/>
          <p:cNvSpPr txBox="1">
            <a:spLocks/>
          </p:cNvSpPr>
          <p:nvPr/>
        </p:nvSpPr>
        <p:spPr>
          <a:xfrm>
            <a:off x="228600" y="457200"/>
            <a:ext cx="8686800" cy="594360"/>
          </a:xfrm>
          <a:prstGeom prst="rect">
            <a:avLst/>
          </a:prstGeom>
        </p:spPr>
        <p:txBody>
          <a:bodyPr/>
          <a:lstStyle/>
          <a:p>
            <a:pPr lvl="0" eaLnBrk="0" hangingPunct="0">
              <a:defRPr/>
            </a:pPr>
            <a:r>
              <a:rPr lang="en-US" sz="4000" dirty="0" smtClean="0">
                <a:latin typeface="+mj-lt"/>
              </a:rPr>
              <a:t>How Good Can I Do With OPUS-Projects?</a:t>
            </a:r>
            <a:endParaRPr lang="en-US" sz="4000" dirty="0">
              <a:latin typeface="+mj-lt"/>
            </a:endParaRP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a:xfrm>
            <a:off x="477148" y="1341912"/>
            <a:ext cx="8229600" cy="1068779"/>
          </a:xfrm>
        </p:spPr>
        <p:txBody>
          <a:bodyPr/>
          <a:lstStyle/>
          <a:p>
            <a:r>
              <a:rPr lang="en-US" b="1" dirty="0" smtClean="0"/>
              <a:t>New Developments for OPUS</a:t>
            </a:r>
            <a:endParaRPr lang="en-US" sz="3200" dirty="0"/>
          </a:p>
        </p:txBody>
      </p:sp>
      <p:sp>
        <p:nvSpPr>
          <p:cNvPr id="3" name="TextBox 2"/>
          <p:cNvSpPr txBox="1"/>
          <p:nvPr/>
        </p:nvSpPr>
        <p:spPr>
          <a:xfrm>
            <a:off x="1931639" y="2541319"/>
            <a:ext cx="5486400" cy="1384995"/>
          </a:xfrm>
          <a:prstGeom prst="rect">
            <a:avLst/>
          </a:prstGeom>
          <a:noFill/>
        </p:spPr>
        <p:txBody>
          <a:bodyPr wrap="none" rtlCol="0">
            <a:spAutoFit/>
          </a:bodyPr>
          <a:lstStyle/>
          <a:p>
            <a:pPr algn="ctr"/>
            <a:r>
              <a:rPr lang="en-US" sz="2800" dirty="0" smtClean="0"/>
              <a:t>Dr. Mark Schenewerk</a:t>
            </a:r>
          </a:p>
          <a:p>
            <a:pPr algn="ctr"/>
            <a:r>
              <a:rPr lang="en-US" sz="2800" dirty="0" smtClean="0"/>
              <a:t>Mark.Schenewerk@noaa.gov</a:t>
            </a:r>
          </a:p>
          <a:p>
            <a:pPr algn="ctr"/>
            <a:r>
              <a:rPr lang="en-US" sz="2800" dirty="0" smtClean="0"/>
              <a:t>913-481-9998</a:t>
            </a:r>
            <a:endParaRPr lang="en-US" sz="2800" dirty="0"/>
          </a:p>
        </p:txBody>
      </p:sp>
    </p:spTree>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051560"/>
            <a:ext cx="8686800" cy="5262979"/>
          </a:xfrm>
          <a:prstGeom prst="rect">
            <a:avLst/>
          </a:prstGeom>
          <a:noFill/>
        </p:spPr>
        <p:txBody>
          <a:bodyPr wrap="square" rtlCol="0">
            <a:spAutoFit/>
          </a:bodyPr>
          <a:lstStyle/>
          <a:p>
            <a:pPr marL="457200" indent="-457200">
              <a:buFont typeface="+mj-lt"/>
              <a:buAutoNum type="arabicPeriod"/>
            </a:pPr>
            <a:r>
              <a:rPr lang="en-US" sz="2400" dirty="0" smtClean="0"/>
              <a:t>It is  not necessary  my responsibility  </a:t>
            </a:r>
            <a:br>
              <a:rPr lang="en-US" sz="2400" dirty="0" smtClean="0"/>
            </a:br>
            <a:r>
              <a:rPr lang="en-US" sz="2400" dirty="0" smtClean="0"/>
              <a:t>to verify my OPUS results.</a:t>
            </a:r>
          </a:p>
          <a:p>
            <a:pPr marL="457200" indent="-457200">
              <a:buFont typeface="+mj-lt"/>
              <a:buAutoNum type="arabicPeriod"/>
            </a:pPr>
            <a:endParaRPr lang="en-US" sz="2400" dirty="0" smtClean="0"/>
          </a:p>
          <a:p>
            <a:pPr marL="457200" indent="-457200">
              <a:buFont typeface="+mj-lt"/>
              <a:buAutoNum type="arabicPeriod"/>
            </a:pPr>
            <a:r>
              <a:rPr lang="en-US" sz="2400" dirty="0" smtClean="0"/>
              <a:t>OPUS-S and OPUS-RS use  different  the same </a:t>
            </a:r>
            <a:r>
              <a:rPr lang="en-US" sz="2400" dirty="0" smtClean="0">
                <a:solidFill>
                  <a:schemeClr val="accent6">
                    <a:lumMod val="50000"/>
                  </a:schemeClr>
                </a:solidFill>
              </a:rPr>
              <a:t> </a:t>
            </a:r>
            <a:br>
              <a:rPr lang="en-US" sz="2400" dirty="0" smtClean="0">
                <a:solidFill>
                  <a:schemeClr val="accent6">
                    <a:lumMod val="50000"/>
                  </a:schemeClr>
                </a:solidFill>
              </a:rPr>
            </a:br>
            <a:r>
              <a:rPr lang="en-US" sz="2400" dirty="0" smtClean="0"/>
              <a:t>strategies to fix integers.</a:t>
            </a:r>
          </a:p>
          <a:p>
            <a:pPr marL="457200" indent="-457200">
              <a:buFont typeface="+mj-lt"/>
              <a:buAutoNum type="arabicPeriod"/>
            </a:pPr>
            <a:endParaRPr lang="en-US" sz="2400" dirty="0" smtClean="0"/>
          </a:p>
          <a:p>
            <a:pPr marL="457200" indent="-457200">
              <a:buFont typeface="+mj-lt"/>
              <a:buAutoNum type="arabicPeriod"/>
            </a:pPr>
            <a:r>
              <a:rPr lang="en-US" sz="2400" dirty="0" smtClean="0"/>
              <a:t>Publishing in the OPUS-DB  </a:t>
            </a:r>
            <a:br>
              <a:rPr lang="en-US" sz="2400" dirty="0" smtClean="0"/>
            </a:br>
            <a:r>
              <a:rPr lang="en-US" sz="2400" dirty="0" smtClean="0"/>
              <a:t>guarantee that my results will be included in the IDB.</a:t>
            </a:r>
          </a:p>
          <a:p>
            <a:pPr marL="457200" indent="-457200">
              <a:buFont typeface="+mj-lt"/>
              <a:buAutoNum type="arabicPeriod"/>
            </a:pPr>
            <a:endParaRPr lang="en-US" sz="2400" dirty="0" smtClean="0"/>
          </a:p>
          <a:p>
            <a:pPr marL="457200" indent="-457200">
              <a:buFont typeface="+mj-lt"/>
              <a:buAutoNum type="arabicPeriod"/>
            </a:pPr>
            <a:r>
              <a:rPr lang="en-US" sz="2400" dirty="0" smtClean="0"/>
              <a:t>OPUS-Net uses  absolute  relative  </a:t>
            </a:r>
            <a:br>
              <a:rPr lang="en-US" sz="2400" dirty="0" smtClean="0"/>
            </a:br>
            <a:r>
              <a:rPr lang="en-US" sz="2400" dirty="0" smtClean="0"/>
              <a:t>antenna models.</a:t>
            </a:r>
          </a:p>
          <a:p>
            <a:pPr marL="457200" indent="-457200">
              <a:buFont typeface="+mj-lt"/>
              <a:buAutoNum type="arabicPeriod"/>
            </a:pPr>
            <a:endParaRPr lang="en-US" sz="2400" dirty="0" smtClean="0"/>
          </a:p>
          <a:p>
            <a:pPr marL="457200" indent="-457200">
              <a:buFont typeface="+mj-lt"/>
              <a:buAutoNum type="arabicPeriod"/>
            </a:pPr>
            <a:r>
              <a:rPr lang="en-US" sz="2400" dirty="0" smtClean="0"/>
              <a:t>OPUS-</a:t>
            </a:r>
            <a:r>
              <a:rPr lang="en-US" sz="2400" dirty="0" err="1" smtClean="0"/>
              <a:t>Mapper</a:t>
            </a:r>
            <a:r>
              <a:rPr lang="en-US" sz="2400" dirty="0" smtClean="0"/>
              <a:t> provides </a:t>
            </a:r>
            <a:br>
              <a:rPr lang="en-US" sz="2400" dirty="0" smtClean="0"/>
            </a:br>
            <a:r>
              <a:rPr lang="en-US" sz="2400" dirty="0" smtClean="0"/>
              <a:t>accuracy uses like GIS and handhelds. </a:t>
            </a:r>
            <a:endParaRPr lang="en-US" sz="2400" dirty="0"/>
          </a:p>
        </p:txBody>
      </p:sp>
      <p:sp>
        <p:nvSpPr>
          <p:cNvPr id="4" name="Title 3"/>
          <p:cNvSpPr>
            <a:spLocks noGrp="1"/>
          </p:cNvSpPr>
          <p:nvPr>
            <p:ph type="title"/>
          </p:nvPr>
        </p:nvSpPr>
        <p:spPr>
          <a:xfrm>
            <a:off x="228600" y="457200"/>
            <a:ext cx="8686800" cy="594360"/>
          </a:xfrm>
        </p:spPr>
        <p:txBody>
          <a:bodyPr/>
          <a:lstStyle/>
          <a:p>
            <a:pPr algn="l"/>
            <a:r>
              <a:rPr lang="en-US" sz="4000" dirty="0" smtClean="0"/>
              <a:t>Questions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178</a:t>
                </a:fld>
                <a:r>
                  <a:rPr lang="en-GB" sz="1800" b="1" dirty="0">
                    <a:solidFill>
                      <a:srgbClr val="282878"/>
                    </a:solidFill>
                  </a:rPr>
                  <a:t> </a:t>
                </a:r>
              </a:p>
            </p:txBody>
          </p:sp>
        </p:grpSp>
      </p:grpSp>
      <p:sp>
        <p:nvSpPr>
          <p:cNvPr id="19" name="TextBox 18"/>
          <p:cNvSpPr txBox="1"/>
          <p:nvPr/>
        </p:nvSpPr>
        <p:spPr>
          <a:xfrm>
            <a:off x="1353786" y="1045029"/>
            <a:ext cx="2101857" cy="461665"/>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400" dirty="0" smtClean="0">
                <a:solidFill>
                  <a:schemeClr val="tx1"/>
                </a:solidFill>
                <a:latin typeface="Arial" pitchFamily="34" charset="0"/>
                <a:cs typeface="Arial" pitchFamily="34" charset="0"/>
              </a:rPr>
              <a:t>not necessary</a:t>
            </a:r>
            <a:endParaRPr lang="en-US" sz="2400" dirty="0">
              <a:solidFill>
                <a:schemeClr val="tx1"/>
              </a:solidFill>
              <a:latin typeface="Arial" pitchFamily="34" charset="0"/>
              <a:cs typeface="Arial" pitchFamily="34" charset="0"/>
            </a:endParaRPr>
          </a:p>
        </p:txBody>
      </p:sp>
      <p:sp>
        <p:nvSpPr>
          <p:cNvPr id="20" name="TextBox 19"/>
          <p:cNvSpPr txBox="1"/>
          <p:nvPr/>
        </p:nvSpPr>
        <p:spPr>
          <a:xfrm>
            <a:off x="3453739" y="1045029"/>
            <a:ext cx="2462534" cy="461665"/>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400" dirty="0" smtClean="0">
                <a:solidFill>
                  <a:schemeClr val="tx1"/>
                </a:solidFill>
                <a:latin typeface="Arial" pitchFamily="34" charset="0"/>
                <a:cs typeface="Arial" pitchFamily="34" charset="0"/>
              </a:rPr>
              <a:t>my responsibility</a:t>
            </a:r>
            <a:endParaRPr lang="en-US" sz="2400" dirty="0">
              <a:solidFill>
                <a:schemeClr val="tx1"/>
              </a:solidFill>
              <a:latin typeface="Arial" pitchFamily="34" charset="0"/>
              <a:cs typeface="Arial" pitchFamily="34" charset="0"/>
            </a:endParaRPr>
          </a:p>
        </p:txBody>
      </p:sp>
      <p:sp>
        <p:nvSpPr>
          <p:cNvPr id="22" name="TextBox 21"/>
          <p:cNvSpPr txBox="1"/>
          <p:nvPr/>
        </p:nvSpPr>
        <p:spPr>
          <a:xfrm>
            <a:off x="4672939" y="2135579"/>
            <a:ext cx="1291572" cy="461665"/>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400" dirty="0" smtClean="0">
                <a:solidFill>
                  <a:schemeClr val="tx1"/>
                </a:solidFill>
                <a:latin typeface="Arial" pitchFamily="34" charset="0"/>
                <a:cs typeface="Arial" pitchFamily="34" charset="0"/>
              </a:rPr>
              <a:t>different</a:t>
            </a:r>
            <a:endParaRPr lang="en-US" sz="2400" dirty="0">
              <a:solidFill>
                <a:schemeClr val="tx1"/>
              </a:solidFill>
              <a:latin typeface="Arial" pitchFamily="34" charset="0"/>
              <a:cs typeface="Arial" pitchFamily="34" charset="0"/>
            </a:endParaRPr>
          </a:p>
        </p:txBody>
      </p:sp>
      <p:sp>
        <p:nvSpPr>
          <p:cNvPr id="23" name="TextBox 22"/>
          <p:cNvSpPr txBox="1"/>
          <p:nvPr/>
        </p:nvSpPr>
        <p:spPr>
          <a:xfrm>
            <a:off x="5967350" y="2135579"/>
            <a:ext cx="1451038" cy="461665"/>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400" dirty="0" smtClean="0">
                <a:solidFill>
                  <a:schemeClr val="tx1"/>
                </a:solidFill>
                <a:latin typeface="Arial" pitchFamily="34" charset="0"/>
                <a:cs typeface="Arial" pitchFamily="34" charset="0"/>
              </a:rPr>
              <a:t>the same</a:t>
            </a:r>
            <a:endParaRPr lang="en-US" sz="2400" dirty="0">
              <a:solidFill>
                <a:schemeClr val="tx1"/>
              </a:solidFill>
              <a:latin typeface="Arial" pitchFamily="34" charset="0"/>
              <a:cs typeface="Arial" pitchFamily="34" charset="0"/>
            </a:endParaRPr>
          </a:p>
        </p:txBody>
      </p:sp>
      <p:sp>
        <p:nvSpPr>
          <p:cNvPr id="24" name="TextBox 23"/>
          <p:cNvSpPr txBox="1"/>
          <p:nvPr/>
        </p:nvSpPr>
        <p:spPr>
          <a:xfrm>
            <a:off x="4601687" y="3204358"/>
            <a:ext cx="853119" cy="461665"/>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400" dirty="0" smtClean="0">
                <a:solidFill>
                  <a:schemeClr val="tx1"/>
                </a:solidFill>
                <a:latin typeface="Arial" pitchFamily="34" charset="0"/>
                <a:cs typeface="Arial" pitchFamily="34" charset="0"/>
              </a:rPr>
              <a:t>does</a:t>
            </a:r>
            <a:endParaRPr lang="en-US" sz="2400" dirty="0">
              <a:solidFill>
                <a:schemeClr val="tx1"/>
              </a:solidFill>
              <a:latin typeface="Arial" pitchFamily="34" charset="0"/>
              <a:cs typeface="Arial" pitchFamily="34" charset="0"/>
            </a:endParaRPr>
          </a:p>
        </p:txBody>
      </p:sp>
      <p:sp>
        <p:nvSpPr>
          <p:cNvPr id="25" name="TextBox 24"/>
          <p:cNvSpPr txBox="1"/>
          <p:nvPr/>
        </p:nvSpPr>
        <p:spPr>
          <a:xfrm>
            <a:off x="5444834" y="3204357"/>
            <a:ext cx="1417376" cy="461665"/>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400" dirty="0" smtClean="0">
                <a:solidFill>
                  <a:schemeClr val="tx1"/>
                </a:solidFill>
                <a:latin typeface="Arial" pitchFamily="34" charset="0"/>
                <a:cs typeface="Arial" pitchFamily="34" charset="0"/>
              </a:rPr>
              <a:t>does not</a:t>
            </a:r>
            <a:endParaRPr lang="en-US" sz="2400" dirty="0">
              <a:solidFill>
                <a:schemeClr val="tx1"/>
              </a:solidFill>
              <a:latin typeface="Arial" pitchFamily="34" charset="0"/>
              <a:cs typeface="Arial" pitchFamily="34" charset="0"/>
            </a:endParaRPr>
          </a:p>
        </p:txBody>
      </p:sp>
      <p:sp>
        <p:nvSpPr>
          <p:cNvPr id="26" name="TextBox 25"/>
          <p:cNvSpPr txBox="1"/>
          <p:nvPr/>
        </p:nvSpPr>
        <p:spPr>
          <a:xfrm>
            <a:off x="3022269" y="4344390"/>
            <a:ext cx="1350050" cy="461665"/>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400" dirty="0" smtClean="0">
                <a:solidFill>
                  <a:schemeClr val="tx1"/>
                </a:solidFill>
                <a:latin typeface="Arial" pitchFamily="34" charset="0"/>
                <a:cs typeface="Arial" pitchFamily="34" charset="0"/>
              </a:rPr>
              <a:t>absolute</a:t>
            </a:r>
            <a:endParaRPr lang="en-US" sz="2400" dirty="0">
              <a:solidFill>
                <a:schemeClr val="tx1"/>
              </a:solidFill>
              <a:latin typeface="Arial" pitchFamily="34" charset="0"/>
              <a:cs typeface="Arial" pitchFamily="34" charset="0"/>
            </a:endParaRPr>
          </a:p>
        </p:txBody>
      </p:sp>
      <p:sp>
        <p:nvSpPr>
          <p:cNvPr id="27" name="TextBox 26"/>
          <p:cNvSpPr txBox="1"/>
          <p:nvPr/>
        </p:nvSpPr>
        <p:spPr>
          <a:xfrm>
            <a:off x="4364181" y="4344389"/>
            <a:ext cx="1178528" cy="461665"/>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400" dirty="0" smtClean="0">
                <a:solidFill>
                  <a:schemeClr val="tx1"/>
                </a:solidFill>
                <a:latin typeface="Arial" pitchFamily="34" charset="0"/>
                <a:cs typeface="Arial" pitchFamily="34" charset="0"/>
              </a:rPr>
              <a:t>relative</a:t>
            </a:r>
            <a:endParaRPr lang="en-US" sz="2400" dirty="0">
              <a:solidFill>
                <a:schemeClr val="tx1"/>
              </a:solidFill>
              <a:latin typeface="Arial" pitchFamily="34" charset="0"/>
              <a:cs typeface="Arial" pitchFamily="34" charset="0"/>
            </a:endParaRPr>
          </a:p>
        </p:txBody>
      </p:sp>
      <p:sp>
        <p:nvSpPr>
          <p:cNvPr id="33" name="TextBox 32"/>
          <p:cNvSpPr txBox="1"/>
          <p:nvPr/>
        </p:nvSpPr>
        <p:spPr>
          <a:xfrm>
            <a:off x="5120640" y="5426196"/>
            <a:ext cx="1178528" cy="46166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2400" dirty="0" smtClean="0">
                <a:solidFill>
                  <a:schemeClr val="tx1"/>
                </a:solidFill>
                <a:latin typeface="Arial" pitchFamily="34" charset="0"/>
                <a:cs typeface="Arial" pitchFamily="34" charset="0"/>
              </a:rPr>
              <a:t>highest</a:t>
            </a:r>
            <a:endParaRPr lang="en-US" sz="2400" dirty="0">
              <a:solidFill>
                <a:schemeClr val="tx1"/>
              </a:solidFill>
              <a:latin typeface="Arial" pitchFamily="34" charset="0"/>
              <a:cs typeface="Arial" pitchFamily="34" charset="0"/>
            </a:endParaRPr>
          </a:p>
        </p:txBody>
      </p:sp>
      <p:sp>
        <p:nvSpPr>
          <p:cNvPr id="34" name="TextBox 33"/>
          <p:cNvSpPr txBox="1"/>
          <p:nvPr/>
        </p:nvSpPr>
        <p:spPr>
          <a:xfrm>
            <a:off x="4023360" y="5436916"/>
            <a:ext cx="1075936" cy="46166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2400" dirty="0" smtClean="0">
                <a:solidFill>
                  <a:schemeClr val="tx1"/>
                </a:solidFill>
                <a:latin typeface="Arial" pitchFamily="34" charset="0"/>
                <a:cs typeface="Arial" pitchFamily="34" charset="0"/>
              </a:rPr>
              <a:t>limited</a:t>
            </a:r>
            <a:endParaRPr lang="en-US" sz="2400"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051560"/>
            <a:ext cx="8686800" cy="3046988"/>
          </a:xfrm>
          <a:prstGeom prst="rect">
            <a:avLst/>
          </a:prstGeom>
          <a:noFill/>
        </p:spPr>
        <p:txBody>
          <a:bodyPr wrap="square" rtlCol="0">
            <a:spAutoFit/>
          </a:bodyPr>
          <a:lstStyle/>
          <a:p>
            <a:pPr marL="457200" indent="-457200">
              <a:buFont typeface="+mj-lt"/>
              <a:buAutoNum type="arabicPeriod" startAt="6"/>
            </a:pPr>
            <a:r>
              <a:rPr lang="en-US" sz="2400" dirty="0" smtClean="0"/>
              <a:t>OPUS-Projects is designed to handle</a:t>
            </a:r>
            <a:br>
              <a:rPr lang="en-US" sz="2400" dirty="0" smtClean="0"/>
            </a:br>
            <a:r>
              <a:rPr lang="en-US" sz="2400" dirty="0" smtClean="0"/>
              <a:t>occupation of a site.</a:t>
            </a:r>
          </a:p>
          <a:p>
            <a:pPr marL="457200" indent="-457200">
              <a:buFont typeface="+mj-lt"/>
              <a:buAutoNum type="arabicPeriod" startAt="6"/>
            </a:pPr>
            <a:endParaRPr lang="en-US" sz="2400" dirty="0" smtClean="0"/>
          </a:p>
          <a:p>
            <a:pPr marL="457200" indent="-457200">
              <a:buFont typeface="+mj-lt"/>
              <a:buAutoNum type="arabicPeriod" startAt="6"/>
            </a:pPr>
            <a:r>
              <a:rPr lang="en-US" sz="2400" dirty="0" smtClean="0"/>
              <a:t>OPUS-Projects gives me </a:t>
            </a:r>
            <a:br>
              <a:rPr lang="en-US" sz="2400" dirty="0" smtClean="0"/>
            </a:br>
            <a:r>
              <a:rPr lang="en-US" sz="2400" dirty="0" smtClean="0"/>
              <a:t>control of my data processing.</a:t>
            </a:r>
          </a:p>
          <a:p>
            <a:pPr marL="457200" indent="-457200">
              <a:buFont typeface="+mj-lt"/>
              <a:buAutoNum type="arabicPeriod" startAt="6"/>
            </a:pPr>
            <a:endParaRPr lang="en-US" sz="2400" dirty="0" smtClean="0"/>
          </a:p>
          <a:p>
            <a:pPr marL="457200" indent="-457200">
              <a:buFont typeface="+mj-lt"/>
              <a:buAutoNum type="arabicPeriod" startAt="6"/>
            </a:pPr>
            <a:r>
              <a:rPr lang="en-US" sz="2400" dirty="0" smtClean="0"/>
              <a:t>OPUS-Projects </a:t>
            </a:r>
            <a:r>
              <a:rPr lang="en-US" sz="2400" dirty="0"/>
              <a:t/>
            </a:r>
            <a:br>
              <a:rPr lang="en-US" sz="2400" dirty="0"/>
            </a:br>
            <a:r>
              <a:rPr lang="en-US" sz="2400" dirty="0" smtClean="0"/>
              <a:t>allow results to be published to OPUS-DB.</a:t>
            </a:r>
          </a:p>
        </p:txBody>
      </p:sp>
      <p:sp>
        <p:nvSpPr>
          <p:cNvPr id="4" name="Title 3"/>
          <p:cNvSpPr>
            <a:spLocks noGrp="1"/>
          </p:cNvSpPr>
          <p:nvPr>
            <p:ph type="title"/>
          </p:nvPr>
        </p:nvSpPr>
        <p:spPr>
          <a:xfrm>
            <a:off x="228600" y="457200"/>
            <a:ext cx="8686800" cy="594360"/>
          </a:xfrm>
        </p:spPr>
        <p:txBody>
          <a:bodyPr/>
          <a:lstStyle/>
          <a:p>
            <a:pPr algn="l"/>
            <a:r>
              <a:rPr lang="en-US" sz="4000" dirty="0" smtClean="0"/>
              <a:t>Questions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179</a:t>
                </a:fld>
                <a:r>
                  <a:rPr lang="en-GB" sz="1800" b="1" dirty="0">
                    <a:solidFill>
                      <a:srgbClr val="282878"/>
                    </a:solidFill>
                  </a:rPr>
                  <a:t> </a:t>
                </a:r>
              </a:p>
            </p:txBody>
          </p:sp>
        </p:grpSp>
      </p:grpSp>
      <p:sp>
        <p:nvSpPr>
          <p:cNvPr id="21" name="TextBox 20"/>
          <p:cNvSpPr txBox="1"/>
          <p:nvPr/>
        </p:nvSpPr>
        <p:spPr>
          <a:xfrm>
            <a:off x="4912424" y="2162298"/>
            <a:ext cx="886781" cy="457200"/>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400" dirty="0" smtClean="0">
                <a:solidFill>
                  <a:schemeClr val="tx1"/>
                </a:solidFill>
                <a:latin typeface="Arial" pitchFamily="34" charset="0"/>
                <a:cs typeface="Arial" pitchFamily="34" charset="0"/>
              </a:rPr>
              <a:t>more</a:t>
            </a:r>
            <a:endParaRPr lang="en-US" sz="2400" dirty="0">
              <a:solidFill>
                <a:schemeClr val="tx1"/>
              </a:solidFill>
              <a:latin typeface="Arial" pitchFamily="34" charset="0"/>
              <a:cs typeface="Arial" pitchFamily="34" charset="0"/>
            </a:endParaRPr>
          </a:p>
        </p:txBody>
      </p:sp>
      <p:sp>
        <p:nvSpPr>
          <p:cNvPr id="28" name="TextBox 27"/>
          <p:cNvSpPr txBox="1"/>
          <p:nvPr/>
        </p:nvSpPr>
        <p:spPr>
          <a:xfrm>
            <a:off x="4197926" y="2160318"/>
            <a:ext cx="732893" cy="457200"/>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400" dirty="0" smtClean="0">
                <a:solidFill>
                  <a:schemeClr val="tx1"/>
                </a:solidFill>
                <a:latin typeface="Arial" pitchFamily="34" charset="0"/>
                <a:cs typeface="Arial" pitchFamily="34" charset="0"/>
              </a:rPr>
              <a:t>less</a:t>
            </a:r>
            <a:endParaRPr lang="en-US" sz="2400" dirty="0">
              <a:solidFill>
                <a:schemeClr val="tx1"/>
              </a:solidFill>
              <a:latin typeface="Arial" pitchFamily="34" charset="0"/>
              <a:cs typeface="Arial" pitchFamily="34" charset="0"/>
            </a:endParaRPr>
          </a:p>
        </p:txBody>
      </p:sp>
      <p:sp>
        <p:nvSpPr>
          <p:cNvPr id="29" name="TextBox 28"/>
          <p:cNvSpPr txBox="1"/>
          <p:nvPr/>
        </p:nvSpPr>
        <p:spPr>
          <a:xfrm>
            <a:off x="6538024" y="1031998"/>
            <a:ext cx="2170787" cy="457200"/>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400" dirty="0" smtClean="0">
                <a:solidFill>
                  <a:schemeClr val="tx1"/>
                </a:solidFill>
                <a:latin typeface="Arial" pitchFamily="34" charset="0"/>
                <a:cs typeface="Arial" pitchFamily="34" charset="0"/>
              </a:rPr>
              <a:t>more than one</a:t>
            </a:r>
            <a:endParaRPr lang="en-US" sz="2400" dirty="0">
              <a:solidFill>
                <a:schemeClr val="tx1"/>
              </a:solidFill>
              <a:latin typeface="Arial" pitchFamily="34" charset="0"/>
              <a:cs typeface="Arial" pitchFamily="34" charset="0"/>
            </a:endParaRPr>
          </a:p>
        </p:txBody>
      </p:sp>
      <p:sp>
        <p:nvSpPr>
          <p:cNvPr id="30" name="TextBox 29"/>
          <p:cNvSpPr txBox="1"/>
          <p:nvPr/>
        </p:nvSpPr>
        <p:spPr>
          <a:xfrm>
            <a:off x="5823526" y="1030017"/>
            <a:ext cx="699230" cy="457200"/>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400" dirty="0" smtClean="0">
                <a:solidFill>
                  <a:schemeClr val="tx1"/>
                </a:solidFill>
                <a:latin typeface="Arial" pitchFamily="34" charset="0"/>
                <a:cs typeface="Arial" pitchFamily="34" charset="0"/>
              </a:rPr>
              <a:t>one</a:t>
            </a:r>
            <a:endParaRPr lang="en-US" sz="2400" dirty="0">
              <a:solidFill>
                <a:schemeClr val="tx1"/>
              </a:solidFill>
              <a:latin typeface="Arial" pitchFamily="34" charset="0"/>
              <a:cs typeface="Arial" pitchFamily="34" charset="0"/>
            </a:endParaRPr>
          </a:p>
        </p:txBody>
      </p:sp>
      <p:sp>
        <p:nvSpPr>
          <p:cNvPr id="31" name="TextBox 30"/>
          <p:cNvSpPr txBox="1"/>
          <p:nvPr/>
        </p:nvSpPr>
        <p:spPr>
          <a:xfrm>
            <a:off x="3474720" y="3229097"/>
            <a:ext cx="904415" cy="457200"/>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400" dirty="0" smtClean="0">
                <a:solidFill>
                  <a:schemeClr val="tx1"/>
                </a:solidFill>
                <a:latin typeface="Arial" pitchFamily="34" charset="0"/>
                <a:cs typeface="Arial" pitchFamily="34" charset="0"/>
              </a:rPr>
              <a:t>won’t</a:t>
            </a:r>
            <a:endParaRPr lang="en-US" sz="2400" dirty="0">
              <a:solidFill>
                <a:schemeClr val="tx1"/>
              </a:solidFill>
              <a:latin typeface="Arial" pitchFamily="34" charset="0"/>
              <a:cs typeface="Arial" pitchFamily="34" charset="0"/>
            </a:endParaRPr>
          </a:p>
        </p:txBody>
      </p:sp>
      <p:sp>
        <p:nvSpPr>
          <p:cNvPr id="32" name="TextBox 31"/>
          <p:cNvSpPr txBox="1"/>
          <p:nvPr/>
        </p:nvSpPr>
        <p:spPr>
          <a:xfrm>
            <a:off x="2889826" y="3227117"/>
            <a:ext cx="614271" cy="457200"/>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400" dirty="0" smtClean="0">
                <a:solidFill>
                  <a:schemeClr val="tx1"/>
                </a:solidFill>
                <a:latin typeface="Arial" pitchFamily="34" charset="0"/>
                <a:cs typeface="Arial" pitchFamily="34" charset="0"/>
              </a:rPr>
              <a:t>will</a:t>
            </a:r>
            <a:endParaRPr lang="en-US" sz="2400"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a:t>
            </a:r>
            <a:endParaRPr lang="en-US" sz="4000" dirty="0"/>
          </a:p>
        </p:txBody>
      </p:sp>
      <p:sp>
        <p:nvSpPr>
          <p:cNvPr id="7" name="TextBox 6"/>
          <p:cNvSpPr txBox="1"/>
          <p:nvPr/>
        </p:nvSpPr>
        <p:spPr>
          <a:xfrm>
            <a:off x="228599" y="1188720"/>
            <a:ext cx="2928669" cy="2677656"/>
          </a:xfrm>
          <a:prstGeom prst="rect">
            <a:avLst/>
          </a:prstGeom>
          <a:noFill/>
        </p:spPr>
        <p:txBody>
          <a:bodyPr wrap="square" rtlCol="0">
            <a:spAutoFit/>
          </a:bodyPr>
          <a:lstStyle/>
          <a:p>
            <a:pPr indent="1588"/>
            <a:r>
              <a:rPr lang="en-US" sz="2400" dirty="0" smtClean="0"/>
              <a:t>As an example,</a:t>
            </a:r>
          </a:p>
          <a:p>
            <a:pPr indent="1588"/>
            <a:r>
              <a:rPr lang="en-US" sz="2400" dirty="0" smtClean="0"/>
              <a:t>2-hours of </a:t>
            </a:r>
            <a:br>
              <a:rPr lang="en-US" sz="2400" dirty="0" smtClean="0"/>
            </a:br>
            <a:r>
              <a:rPr lang="en-US" sz="2400" dirty="0" smtClean="0"/>
              <a:t>2009-059 data </a:t>
            </a:r>
            <a:br>
              <a:rPr lang="en-US" sz="2400" dirty="0" smtClean="0"/>
            </a:br>
            <a:r>
              <a:rPr lang="en-US" sz="2400" dirty="0" smtClean="0"/>
              <a:t>from CORV, a PBO CORS in Oregon were submitted to OPUS-S.</a:t>
            </a:r>
            <a:endParaRPr lang="en-US" sz="2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a:t>
                </a:fld>
                <a:r>
                  <a:rPr lang="en-GB" sz="1800" b="1" dirty="0">
                    <a:solidFill>
                      <a:srgbClr val="282878"/>
                    </a:solidFill>
                  </a:rPr>
                  <a:t> </a:t>
                </a:r>
              </a:p>
            </p:txBody>
          </p:sp>
        </p:grpSp>
      </p:grpSp>
      <p:pic>
        <p:nvPicPr>
          <p:cNvPr id="19" name="Picture 12" descr="or_map"/>
          <p:cNvPicPr>
            <a:picLocks noGrp="1" noChangeAspect="1" noChangeArrowheads="1"/>
          </p:cNvPicPr>
          <p:nvPr>
            <p:ph idx="1"/>
          </p:nvPr>
        </p:nvPicPr>
        <p:blipFill>
          <a:blip r:embed="rId2" cstate="print"/>
          <a:srcRect l="20628" t="11693" r="1782" b="2698"/>
          <a:stretch>
            <a:fillRect/>
          </a:stretch>
        </p:blipFill>
        <p:spPr>
          <a:xfrm>
            <a:off x="3200400" y="1188720"/>
            <a:ext cx="5557617" cy="4599001"/>
          </a:xfrm>
          <a:ln w="12700">
            <a:solidFill>
              <a:schemeClr val="accent1"/>
            </a:solidFill>
          </a:ln>
        </p:spPr>
      </p:pic>
      <p:sp>
        <p:nvSpPr>
          <p:cNvPr id="23" name="Oval 6"/>
          <p:cNvSpPr>
            <a:spLocks noChangeArrowheads="1"/>
          </p:cNvSpPr>
          <p:nvPr/>
        </p:nvSpPr>
        <p:spPr bwMode="auto">
          <a:xfrm>
            <a:off x="3942538" y="3100399"/>
            <a:ext cx="858062" cy="519351"/>
          </a:xfrm>
          <a:prstGeom prst="ellipse">
            <a:avLst/>
          </a:prstGeom>
          <a:noFill/>
          <a:ln w="76200" algn="ctr">
            <a:solidFill>
              <a:srgbClr val="800080"/>
            </a:solidFill>
            <a:round/>
            <a:headEnd/>
            <a:tailEnd/>
          </a:ln>
          <a:effectLst/>
        </p:spPr>
        <p:txBody>
          <a:bodyPr wrap="square" anchor="ctr">
            <a:spAutoFit/>
          </a:bodyPr>
          <a:lstStyle/>
          <a:p>
            <a:endParaRPr lang="en-US"/>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051560"/>
            <a:ext cx="8686800" cy="5262979"/>
          </a:xfrm>
          <a:prstGeom prst="rect">
            <a:avLst/>
          </a:prstGeom>
          <a:noFill/>
        </p:spPr>
        <p:txBody>
          <a:bodyPr wrap="square" rtlCol="0">
            <a:spAutoFit/>
          </a:bodyPr>
          <a:lstStyle/>
          <a:p>
            <a:pPr marL="457200" indent="-457200">
              <a:buFont typeface="+mj-lt"/>
              <a:buAutoNum type="arabicPeriod"/>
            </a:pPr>
            <a:r>
              <a:rPr lang="en-US" sz="2400" dirty="0" smtClean="0"/>
              <a:t>It is  not necessary  my responsibility  </a:t>
            </a:r>
            <a:br>
              <a:rPr lang="en-US" sz="2400" dirty="0" smtClean="0"/>
            </a:br>
            <a:r>
              <a:rPr lang="en-US" sz="2400" dirty="0" smtClean="0"/>
              <a:t>to verify my OPUS results.</a:t>
            </a:r>
          </a:p>
          <a:p>
            <a:pPr marL="457200" indent="-457200">
              <a:buFont typeface="+mj-lt"/>
              <a:buAutoNum type="arabicPeriod"/>
            </a:pPr>
            <a:endParaRPr lang="en-US" sz="2400" dirty="0" smtClean="0"/>
          </a:p>
          <a:p>
            <a:pPr marL="457200" indent="-457200">
              <a:buFont typeface="+mj-lt"/>
              <a:buAutoNum type="arabicPeriod"/>
            </a:pPr>
            <a:r>
              <a:rPr lang="en-US" sz="2400" dirty="0" smtClean="0"/>
              <a:t>OPUS-S and OPUS-RS use  different  the same </a:t>
            </a:r>
            <a:r>
              <a:rPr lang="en-US" sz="2400" dirty="0" smtClean="0">
                <a:solidFill>
                  <a:schemeClr val="accent6">
                    <a:lumMod val="50000"/>
                  </a:schemeClr>
                </a:solidFill>
              </a:rPr>
              <a:t> </a:t>
            </a:r>
            <a:br>
              <a:rPr lang="en-US" sz="2400" dirty="0" smtClean="0">
                <a:solidFill>
                  <a:schemeClr val="accent6">
                    <a:lumMod val="50000"/>
                  </a:schemeClr>
                </a:solidFill>
              </a:rPr>
            </a:br>
            <a:r>
              <a:rPr lang="en-US" sz="2400" dirty="0" smtClean="0"/>
              <a:t>strategies to fix integers.</a:t>
            </a:r>
          </a:p>
          <a:p>
            <a:pPr marL="457200" indent="-457200">
              <a:buFont typeface="+mj-lt"/>
              <a:buAutoNum type="arabicPeriod"/>
            </a:pPr>
            <a:endParaRPr lang="en-US" sz="2400" dirty="0" smtClean="0"/>
          </a:p>
          <a:p>
            <a:pPr marL="457200" indent="-457200">
              <a:buFont typeface="+mj-lt"/>
              <a:buAutoNum type="arabicPeriod"/>
            </a:pPr>
            <a:r>
              <a:rPr lang="en-US" sz="2400" dirty="0" smtClean="0"/>
              <a:t>Publishing in the OPUS-DB  </a:t>
            </a:r>
            <a:br>
              <a:rPr lang="en-US" sz="2400" dirty="0" smtClean="0"/>
            </a:br>
            <a:r>
              <a:rPr lang="en-US" sz="2400" dirty="0" smtClean="0"/>
              <a:t>guarantee that my results will be included in the IDB.</a:t>
            </a:r>
          </a:p>
          <a:p>
            <a:pPr marL="457200" indent="-457200">
              <a:buFont typeface="+mj-lt"/>
              <a:buAutoNum type="arabicPeriod"/>
            </a:pPr>
            <a:endParaRPr lang="en-US" sz="2400" dirty="0" smtClean="0"/>
          </a:p>
          <a:p>
            <a:pPr marL="457200" indent="-457200">
              <a:buFont typeface="+mj-lt"/>
              <a:buAutoNum type="arabicPeriod"/>
            </a:pPr>
            <a:r>
              <a:rPr lang="en-US" sz="2400" dirty="0" smtClean="0"/>
              <a:t>OPUS-Net uses  absolute  relative  </a:t>
            </a:r>
            <a:br>
              <a:rPr lang="en-US" sz="2400" dirty="0" smtClean="0"/>
            </a:br>
            <a:r>
              <a:rPr lang="en-US" sz="2400" dirty="0" smtClean="0"/>
              <a:t>antenna models.</a:t>
            </a:r>
          </a:p>
          <a:p>
            <a:pPr marL="457200" indent="-457200">
              <a:buFont typeface="+mj-lt"/>
              <a:buAutoNum type="arabicPeriod"/>
            </a:pPr>
            <a:endParaRPr lang="en-US" sz="2400" dirty="0" smtClean="0"/>
          </a:p>
          <a:p>
            <a:pPr marL="457200" indent="-457200">
              <a:buFont typeface="+mj-lt"/>
              <a:buAutoNum type="arabicPeriod"/>
            </a:pPr>
            <a:r>
              <a:rPr lang="en-US" sz="2400" dirty="0" smtClean="0"/>
              <a:t>OPUS-</a:t>
            </a:r>
            <a:r>
              <a:rPr lang="en-US" sz="2400" dirty="0" err="1" smtClean="0"/>
              <a:t>Mapper</a:t>
            </a:r>
            <a:r>
              <a:rPr lang="en-US" sz="2400" dirty="0" smtClean="0"/>
              <a:t> provides </a:t>
            </a:r>
            <a:br>
              <a:rPr lang="en-US" sz="2400" dirty="0" smtClean="0"/>
            </a:br>
            <a:r>
              <a:rPr lang="en-US" sz="2400" dirty="0" smtClean="0"/>
              <a:t>accuracy results for uses like GIS and handhelds. </a:t>
            </a:r>
            <a:endParaRPr lang="en-US" sz="2400" dirty="0"/>
          </a:p>
        </p:txBody>
      </p:sp>
      <p:sp>
        <p:nvSpPr>
          <p:cNvPr id="4" name="Title 3"/>
          <p:cNvSpPr>
            <a:spLocks noGrp="1"/>
          </p:cNvSpPr>
          <p:nvPr>
            <p:ph type="title"/>
          </p:nvPr>
        </p:nvSpPr>
        <p:spPr>
          <a:xfrm>
            <a:off x="228600" y="457200"/>
            <a:ext cx="8686800" cy="594360"/>
          </a:xfrm>
        </p:spPr>
        <p:txBody>
          <a:bodyPr/>
          <a:lstStyle/>
          <a:p>
            <a:pPr algn="l"/>
            <a:r>
              <a:rPr lang="en-US" sz="4000" dirty="0" smtClean="0"/>
              <a:t>Questions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180</a:t>
                </a:fld>
                <a:r>
                  <a:rPr lang="en-GB" sz="1800" b="1" dirty="0">
                    <a:solidFill>
                      <a:srgbClr val="282878"/>
                    </a:solidFill>
                  </a:rPr>
                  <a:t> </a:t>
                </a:r>
              </a:p>
            </p:txBody>
          </p:sp>
        </p:grpSp>
      </p:grpSp>
      <p:sp>
        <p:nvSpPr>
          <p:cNvPr id="19" name="TextBox 18"/>
          <p:cNvSpPr txBox="1"/>
          <p:nvPr/>
        </p:nvSpPr>
        <p:spPr>
          <a:xfrm>
            <a:off x="1353786" y="1045029"/>
            <a:ext cx="2101857"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400" dirty="0" smtClean="0">
                <a:solidFill>
                  <a:schemeClr val="tx1"/>
                </a:solidFill>
                <a:latin typeface="Arial" pitchFamily="34" charset="0"/>
                <a:cs typeface="Arial" pitchFamily="34" charset="0"/>
              </a:rPr>
              <a:t>not necessary</a:t>
            </a:r>
            <a:endParaRPr lang="en-US" sz="2400" dirty="0">
              <a:solidFill>
                <a:schemeClr val="tx1"/>
              </a:solidFill>
              <a:latin typeface="Arial" pitchFamily="34" charset="0"/>
              <a:cs typeface="Arial" pitchFamily="34" charset="0"/>
            </a:endParaRPr>
          </a:p>
        </p:txBody>
      </p:sp>
      <p:sp>
        <p:nvSpPr>
          <p:cNvPr id="20" name="TextBox 19"/>
          <p:cNvSpPr txBox="1"/>
          <p:nvPr/>
        </p:nvSpPr>
        <p:spPr>
          <a:xfrm>
            <a:off x="3453739" y="1045029"/>
            <a:ext cx="2462534" cy="461665"/>
          </a:xfrm>
          <a:prstGeom prst="rect">
            <a:avLst/>
          </a:prstGeom>
          <a:solidFill>
            <a:schemeClr val="accent3">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n-US" sz="2400" dirty="0" smtClean="0">
                <a:solidFill>
                  <a:schemeClr val="tx1"/>
                </a:solidFill>
                <a:latin typeface="Arial" pitchFamily="34" charset="0"/>
                <a:cs typeface="Arial" pitchFamily="34" charset="0"/>
              </a:rPr>
              <a:t>my responsibility</a:t>
            </a:r>
            <a:endParaRPr lang="en-US" sz="2400" dirty="0">
              <a:solidFill>
                <a:schemeClr val="tx1"/>
              </a:solidFill>
              <a:latin typeface="Arial" pitchFamily="34" charset="0"/>
              <a:cs typeface="Arial" pitchFamily="34" charset="0"/>
            </a:endParaRPr>
          </a:p>
        </p:txBody>
      </p:sp>
      <p:sp>
        <p:nvSpPr>
          <p:cNvPr id="22" name="TextBox 21"/>
          <p:cNvSpPr txBox="1"/>
          <p:nvPr/>
        </p:nvSpPr>
        <p:spPr>
          <a:xfrm>
            <a:off x="4672939" y="2135579"/>
            <a:ext cx="1291572" cy="461665"/>
          </a:xfrm>
          <a:prstGeom prst="rect">
            <a:avLst/>
          </a:prstGeom>
          <a:solidFill>
            <a:schemeClr val="accent3">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n-US" sz="2400" dirty="0" smtClean="0">
                <a:solidFill>
                  <a:schemeClr val="tx1"/>
                </a:solidFill>
                <a:latin typeface="Arial" pitchFamily="34" charset="0"/>
                <a:cs typeface="Arial" pitchFamily="34" charset="0"/>
              </a:rPr>
              <a:t>different</a:t>
            </a:r>
            <a:endParaRPr lang="en-US" sz="2400" dirty="0">
              <a:solidFill>
                <a:schemeClr val="tx1"/>
              </a:solidFill>
              <a:latin typeface="Arial" pitchFamily="34" charset="0"/>
              <a:cs typeface="Arial" pitchFamily="34" charset="0"/>
            </a:endParaRPr>
          </a:p>
        </p:txBody>
      </p:sp>
      <p:sp>
        <p:nvSpPr>
          <p:cNvPr id="23" name="TextBox 22"/>
          <p:cNvSpPr txBox="1"/>
          <p:nvPr/>
        </p:nvSpPr>
        <p:spPr>
          <a:xfrm>
            <a:off x="5967350" y="2135579"/>
            <a:ext cx="1451038"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400" dirty="0" smtClean="0">
                <a:solidFill>
                  <a:schemeClr val="tx1"/>
                </a:solidFill>
                <a:latin typeface="Arial" pitchFamily="34" charset="0"/>
                <a:cs typeface="Arial" pitchFamily="34" charset="0"/>
              </a:rPr>
              <a:t>the same</a:t>
            </a:r>
            <a:endParaRPr lang="en-US" sz="2400" dirty="0">
              <a:solidFill>
                <a:schemeClr val="tx1"/>
              </a:solidFill>
              <a:latin typeface="Arial" pitchFamily="34" charset="0"/>
              <a:cs typeface="Arial" pitchFamily="34" charset="0"/>
            </a:endParaRPr>
          </a:p>
        </p:txBody>
      </p:sp>
      <p:sp>
        <p:nvSpPr>
          <p:cNvPr id="26" name="TextBox 25"/>
          <p:cNvSpPr txBox="1"/>
          <p:nvPr/>
        </p:nvSpPr>
        <p:spPr>
          <a:xfrm>
            <a:off x="3022269" y="4344390"/>
            <a:ext cx="1350050" cy="461665"/>
          </a:xfrm>
          <a:prstGeom prst="rect">
            <a:avLst/>
          </a:prstGeom>
          <a:solidFill>
            <a:schemeClr val="accent3">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n-US" sz="2400" dirty="0" smtClean="0">
                <a:solidFill>
                  <a:schemeClr val="tx1"/>
                </a:solidFill>
                <a:latin typeface="Arial" pitchFamily="34" charset="0"/>
                <a:cs typeface="Arial" pitchFamily="34" charset="0"/>
              </a:rPr>
              <a:t>absolute</a:t>
            </a:r>
            <a:endParaRPr lang="en-US" sz="2400" dirty="0">
              <a:solidFill>
                <a:schemeClr val="tx1"/>
              </a:solidFill>
              <a:latin typeface="Arial" pitchFamily="34" charset="0"/>
              <a:cs typeface="Arial" pitchFamily="34" charset="0"/>
            </a:endParaRPr>
          </a:p>
        </p:txBody>
      </p:sp>
      <p:sp>
        <p:nvSpPr>
          <p:cNvPr id="27" name="TextBox 26"/>
          <p:cNvSpPr txBox="1"/>
          <p:nvPr/>
        </p:nvSpPr>
        <p:spPr>
          <a:xfrm>
            <a:off x="4364181" y="4344389"/>
            <a:ext cx="1178528"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400" dirty="0" smtClean="0">
                <a:solidFill>
                  <a:schemeClr val="tx1"/>
                </a:solidFill>
                <a:latin typeface="Arial" pitchFamily="34" charset="0"/>
                <a:cs typeface="Arial" pitchFamily="34" charset="0"/>
              </a:rPr>
              <a:t>relative</a:t>
            </a:r>
            <a:endParaRPr lang="en-US" sz="2400" dirty="0">
              <a:solidFill>
                <a:schemeClr val="tx1"/>
              </a:solidFill>
              <a:latin typeface="Arial" pitchFamily="34" charset="0"/>
              <a:cs typeface="Arial" pitchFamily="34" charset="0"/>
            </a:endParaRPr>
          </a:p>
        </p:txBody>
      </p:sp>
      <p:cxnSp>
        <p:nvCxnSpPr>
          <p:cNvPr id="30" name="Straight Connector 29"/>
          <p:cNvCxnSpPr/>
          <p:nvPr/>
        </p:nvCxnSpPr>
        <p:spPr>
          <a:xfrm flipV="1">
            <a:off x="1365662" y="1068779"/>
            <a:ext cx="2066307" cy="4156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377538" y="1068779"/>
            <a:ext cx="2054431" cy="4156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5997039" y="2161309"/>
            <a:ext cx="1436914" cy="4156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961413" y="2173184"/>
            <a:ext cx="1460665" cy="4037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4601687" y="3204358"/>
            <a:ext cx="853119"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400" dirty="0" smtClean="0">
                <a:solidFill>
                  <a:schemeClr val="tx1"/>
                </a:solidFill>
                <a:latin typeface="Arial" pitchFamily="34" charset="0"/>
                <a:cs typeface="Arial" pitchFamily="34" charset="0"/>
              </a:rPr>
              <a:t>does</a:t>
            </a:r>
            <a:endParaRPr lang="en-US" sz="2400" dirty="0">
              <a:solidFill>
                <a:schemeClr val="tx1"/>
              </a:solidFill>
              <a:latin typeface="Arial" pitchFamily="34" charset="0"/>
              <a:cs typeface="Arial" pitchFamily="34" charset="0"/>
            </a:endParaRPr>
          </a:p>
        </p:txBody>
      </p:sp>
      <p:sp>
        <p:nvSpPr>
          <p:cNvPr id="72" name="TextBox 71"/>
          <p:cNvSpPr txBox="1"/>
          <p:nvPr/>
        </p:nvSpPr>
        <p:spPr>
          <a:xfrm>
            <a:off x="5444834" y="3204357"/>
            <a:ext cx="1417376" cy="461665"/>
          </a:xfrm>
          <a:prstGeom prst="rect">
            <a:avLst/>
          </a:prstGeom>
          <a:solidFill>
            <a:schemeClr val="accent3">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n-US" sz="2400" dirty="0" smtClean="0">
                <a:solidFill>
                  <a:schemeClr val="tx1"/>
                </a:solidFill>
                <a:latin typeface="Arial" pitchFamily="34" charset="0"/>
                <a:cs typeface="Arial" pitchFamily="34" charset="0"/>
              </a:rPr>
              <a:t>does not</a:t>
            </a:r>
            <a:endParaRPr lang="en-US" sz="2400" dirty="0">
              <a:solidFill>
                <a:schemeClr val="tx1"/>
              </a:solidFill>
              <a:latin typeface="Arial" pitchFamily="34" charset="0"/>
              <a:cs typeface="Arial" pitchFamily="34" charset="0"/>
            </a:endParaRPr>
          </a:p>
        </p:txBody>
      </p:sp>
      <p:cxnSp>
        <p:nvCxnSpPr>
          <p:cNvPr id="47" name="Straight Connector 46"/>
          <p:cNvCxnSpPr/>
          <p:nvPr/>
        </p:nvCxnSpPr>
        <p:spPr>
          <a:xfrm flipV="1">
            <a:off x="4560125" y="3218213"/>
            <a:ext cx="866898" cy="4750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560125" y="3241964"/>
            <a:ext cx="866898" cy="4393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4334494" y="4334495"/>
            <a:ext cx="1223158" cy="4631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358244" y="4334494"/>
            <a:ext cx="1199408" cy="4631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120640" y="5426196"/>
            <a:ext cx="1178528"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400" dirty="0" smtClean="0">
                <a:solidFill>
                  <a:schemeClr val="tx1"/>
                </a:solidFill>
                <a:latin typeface="Arial" pitchFamily="34" charset="0"/>
                <a:cs typeface="Arial" pitchFamily="34" charset="0"/>
              </a:rPr>
              <a:t>highest</a:t>
            </a:r>
            <a:endParaRPr lang="en-US" sz="2400" dirty="0">
              <a:solidFill>
                <a:schemeClr val="tx1"/>
              </a:solidFill>
              <a:latin typeface="Arial" pitchFamily="34" charset="0"/>
              <a:cs typeface="Arial" pitchFamily="34" charset="0"/>
            </a:endParaRPr>
          </a:p>
        </p:txBody>
      </p:sp>
      <p:sp>
        <p:nvSpPr>
          <p:cNvPr id="44" name="TextBox 43"/>
          <p:cNvSpPr txBox="1"/>
          <p:nvPr/>
        </p:nvSpPr>
        <p:spPr>
          <a:xfrm>
            <a:off x="4023360" y="5436916"/>
            <a:ext cx="1075936"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2400" dirty="0" smtClean="0">
                <a:solidFill>
                  <a:schemeClr val="tx1"/>
                </a:solidFill>
                <a:latin typeface="Arial" pitchFamily="34" charset="0"/>
                <a:cs typeface="Arial" pitchFamily="34" charset="0"/>
              </a:rPr>
              <a:t>limited</a:t>
            </a:r>
            <a:endParaRPr lang="en-US" sz="2400" dirty="0">
              <a:solidFill>
                <a:schemeClr val="tx1"/>
              </a:solidFill>
              <a:latin typeface="Arial" pitchFamily="34" charset="0"/>
              <a:cs typeface="Arial" pitchFamily="34" charset="0"/>
            </a:endParaRPr>
          </a:p>
        </p:txBody>
      </p:sp>
      <p:cxnSp>
        <p:nvCxnSpPr>
          <p:cNvPr id="51" name="Straight Connector 50"/>
          <p:cNvCxnSpPr/>
          <p:nvPr/>
        </p:nvCxnSpPr>
        <p:spPr>
          <a:xfrm flipV="1">
            <a:off x="5145314" y="5410200"/>
            <a:ext cx="1141186" cy="4812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092700" y="5422900"/>
            <a:ext cx="1206500" cy="457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051560"/>
            <a:ext cx="8686800" cy="3046988"/>
          </a:xfrm>
          <a:prstGeom prst="rect">
            <a:avLst/>
          </a:prstGeom>
          <a:noFill/>
        </p:spPr>
        <p:txBody>
          <a:bodyPr wrap="square" rtlCol="0">
            <a:spAutoFit/>
          </a:bodyPr>
          <a:lstStyle/>
          <a:p>
            <a:pPr marL="457200" indent="-457200">
              <a:buFont typeface="+mj-lt"/>
              <a:buAutoNum type="arabicPeriod" startAt="6"/>
            </a:pPr>
            <a:r>
              <a:rPr lang="en-US" sz="2400" dirty="0" smtClean="0"/>
              <a:t>OPUS-Projects is designed to handle</a:t>
            </a:r>
            <a:br>
              <a:rPr lang="en-US" sz="2400" dirty="0" smtClean="0"/>
            </a:br>
            <a:r>
              <a:rPr lang="en-US" sz="2400" dirty="0" smtClean="0"/>
              <a:t>occupation of a site.</a:t>
            </a:r>
          </a:p>
          <a:p>
            <a:pPr marL="457200" indent="-457200">
              <a:buFont typeface="+mj-lt"/>
              <a:buAutoNum type="arabicPeriod" startAt="6"/>
            </a:pPr>
            <a:endParaRPr lang="en-US" sz="2400" dirty="0" smtClean="0"/>
          </a:p>
          <a:p>
            <a:pPr marL="457200" indent="-457200">
              <a:buFont typeface="+mj-lt"/>
              <a:buAutoNum type="arabicPeriod" startAt="6"/>
            </a:pPr>
            <a:r>
              <a:rPr lang="en-US" sz="2400" dirty="0" smtClean="0"/>
              <a:t>OPUS-Projects gives me </a:t>
            </a:r>
            <a:br>
              <a:rPr lang="en-US" sz="2400" dirty="0" smtClean="0"/>
            </a:br>
            <a:r>
              <a:rPr lang="en-US" sz="2400" dirty="0" smtClean="0"/>
              <a:t>control of my data processing.</a:t>
            </a:r>
          </a:p>
          <a:p>
            <a:pPr marL="457200" indent="-457200">
              <a:buFont typeface="+mj-lt"/>
              <a:buAutoNum type="arabicPeriod" startAt="6"/>
            </a:pPr>
            <a:endParaRPr lang="en-US" sz="2400" dirty="0" smtClean="0"/>
          </a:p>
          <a:p>
            <a:pPr marL="457200" indent="-457200">
              <a:buFont typeface="+mj-lt"/>
              <a:buAutoNum type="arabicPeriod" startAt="6"/>
            </a:pPr>
            <a:r>
              <a:rPr lang="en-US" sz="2400" dirty="0" smtClean="0"/>
              <a:t>OPUS-Projects </a:t>
            </a:r>
            <a:r>
              <a:rPr lang="en-US" sz="2400" dirty="0"/>
              <a:t/>
            </a:r>
            <a:br>
              <a:rPr lang="en-US" sz="2400" dirty="0"/>
            </a:br>
            <a:r>
              <a:rPr lang="en-US" sz="2400" dirty="0" smtClean="0"/>
              <a:t>allow results to be published to OPUS-DB.</a:t>
            </a:r>
          </a:p>
        </p:txBody>
      </p:sp>
      <p:sp>
        <p:nvSpPr>
          <p:cNvPr id="4" name="Title 3"/>
          <p:cNvSpPr>
            <a:spLocks noGrp="1"/>
          </p:cNvSpPr>
          <p:nvPr>
            <p:ph type="title"/>
          </p:nvPr>
        </p:nvSpPr>
        <p:spPr>
          <a:xfrm>
            <a:off x="228600" y="457200"/>
            <a:ext cx="8686800" cy="594360"/>
          </a:xfrm>
        </p:spPr>
        <p:txBody>
          <a:bodyPr/>
          <a:lstStyle/>
          <a:p>
            <a:pPr algn="l"/>
            <a:r>
              <a:rPr lang="en-US" sz="4000" dirty="0" smtClean="0"/>
              <a:t>Questions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181</a:t>
                </a:fld>
                <a:r>
                  <a:rPr lang="en-GB" sz="1800" b="1" dirty="0">
                    <a:solidFill>
                      <a:srgbClr val="282878"/>
                    </a:solidFill>
                  </a:rPr>
                  <a:t> </a:t>
                </a:r>
              </a:p>
            </p:txBody>
          </p:sp>
        </p:grpSp>
      </p:grpSp>
      <p:sp>
        <p:nvSpPr>
          <p:cNvPr id="21" name="TextBox 20"/>
          <p:cNvSpPr txBox="1"/>
          <p:nvPr/>
        </p:nvSpPr>
        <p:spPr>
          <a:xfrm>
            <a:off x="4912424" y="2162298"/>
            <a:ext cx="886781" cy="45720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2400" dirty="0" smtClean="0">
                <a:solidFill>
                  <a:schemeClr val="tx1"/>
                </a:solidFill>
                <a:latin typeface="Arial" pitchFamily="34" charset="0"/>
                <a:cs typeface="Arial" pitchFamily="34" charset="0"/>
              </a:rPr>
              <a:t>more</a:t>
            </a:r>
            <a:endParaRPr lang="en-US" sz="2400" dirty="0">
              <a:solidFill>
                <a:schemeClr val="tx1"/>
              </a:solidFill>
              <a:latin typeface="Arial" pitchFamily="34" charset="0"/>
              <a:cs typeface="Arial" pitchFamily="34" charset="0"/>
            </a:endParaRPr>
          </a:p>
        </p:txBody>
      </p:sp>
      <p:sp>
        <p:nvSpPr>
          <p:cNvPr id="28" name="TextBox 27"/>
          <p:cNvSpPr txBox="1"/>
          <p:nvPr/>
        </p:nvSpPr>
        <p:spPr>
          <a:xfrm>
            <a:off x="4197926" y="2160318"/>
            <a:ext cx="732893" cy="4572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400" dirty="0" smtClean="0">
                <a:solidFill>
                  <a:schemeClr val="tx1"/>
                </a:solidFill>
                <a:latin typeface="Arial" pitchFamily="34" charset="0"/>
                <a:cs typeface="Arial" pitchFamily="34" charset="0"/>
              </a:rPr>
              <a:t>less</a:t>
            </a:r>
            <a:endParaRPr lang="en-US" sz="2400" dirty="0">
              <a:solidFill>
                <a:schemeClr val="tx1"/>
              </a:solidFill>
              <a:latin typeface="Arial" pitchFamily="34" charset="0"/>
              <a:cs typeface="Arial" pitchFamily="34" charset="0"/>
            </a:endParaRPr>
          </a:p>
        </p:txBody>
      </p:sp>
      <p:sp>
        <p:nvSpPr>
          <p:cNvPr id="29" name="TextBox 28"/>
          <p:cNvSpPr txBox="1"/>
          <p:nvPr/>
        </p:nvSpPr>
        <p:spPr>
          <a:xfrm>
            <a:off x="6538024" y="1031998"/>
            <a:ext cx="2170787" cy="45720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2400" dirty="0" smtClean="0">
                <a:solidFill>
                  <a:schemeClr val="tx1"/>
                </a:solidFill>
                <a:latin typeface="Arial" pitchFamily="34" charset="0"/>
                <a:cs typeface="Arial" pitchFamily="34" charset="0"/>
              </a:rPr>
              <a:t>more than one</a:t>
            </a:r>
            <a:endParaRPr lang="en-US" sz="2400" dirty="0">
              <a:solidFill>
                <a:schemeClr val="tx1"/>
              </a:solidFill>
              <a:latin typeface="Arial" pitchFamily="34" charset="0"/>
              <a:cs typeface="Arial" pitchFamily="34" charset="0"/>
            </a:endParaRPr>
          </a:p>
        </p:txBody>
      </p:sp>
      <p:sp>
        <p:nvSpPr>
          <p:cNvPr id="30" name="TextBox 29"/>
          <p:cNvSpPr txBox="1"/>
          <p:nvPr/>
        </p:nvSpPr>
        <p:spPr>
          <a:xfrm>
            <a:off x="5823526" y="1030017"/>
            <a:ext cx="699230" cy="4572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400" dirty="0" smtClean="0">
                <a:solidFill>
                  <a:schemeClr val="tx1"/>
                </a:solidFill>
                <a:latin typeface="Arial" pitchFamily="34" charset="0"/>
                <a:cs typeface="Arial" pitchFamily="34" charset="0"/>
              </a:rPr>
              <a:t>one</a:t>
            </a:r>
            <a:endParaRPr lang="en-US" sz="2400" dirty="0">
              <a:solidFill>
                <a:schemeClr val="tx1"/>
              </a:solidFill>
              <a:latin typeface="Arial" pitchFamily="34" charset="0"/>
              <a:cs typeface="Arial" pitchFamily="34" charset="0"/>
            </a:endParaRPr>
          </a:p>
        </p:txBody>
      </p:sp>
      <p:sp>
        <p:nvSpPr>
          <p:cNvPr id="31" name="TextBox 30"/>
          <p:cNvSpPr txBox="1"/>
          <p:nvPr/>
        </p:nvSpPr>
        <p:spPr>
          <a:xfrm>
            <a:off x="3512820" y="3229097"/>
            <a:ext cx="904415" cy="4572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400" dirty="0" smtClean="0">
                <a:solidFill>
                  <a:schemeClr val="tx1"/>
                </a:solidFill>
                <a:latin typeface="Arial" pitchFamily="34" charset="0"/>
                <a:cs typeface="Arial" pitchFamily="34" charset="0"/>
              </a:rPr>
              <a:t>won’t</a:t>
            </a:r>
            <a:endParaRPr lang="en-US" sz="2400" dirty="0">
              <a:solidFill>
                <a:schemeClr val="tx1"/>
              </a:solidFill>
              <a:latin typeface="Arial" pitchFamily="34" charset="0"/>
              <a:cs typeface="Arial" pitchFamily="34" charset="0"/>
            </a:endParaRPr>
          </a:p>
        </p:txBody>
      </p:sp>
      <p:sp>
        <p:nvSpPr>
          <p:cNvPr id="32" name="TextBox 31"/>
          <p:cNvSpPr txBox="1"/>
          <p:nvPr/>
        </p:nvSpPr>
        <p:spPr>
          <a:xfrm>
            <a:off x="2889826" y="3227117"/>
            <a:ext cx="614271" cy="45720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2400" dirty="0" smtClean="0">
                <a:solidFill>
                  <a:schemeClr val="tx1"/>
                </a:solidFill>
                <a:latin typeface="Arial" pitchFamily="34" charset="0"/>
                <a:cs typeface="Arial" pitchFamily="34" charset="0"/>
              </a:rPr>
              <a:t>will</a:t>
            </a:r>
            <a:endParaRPr lang="en-US" sz="2400" dirty="0">
              <a:solidFill>
                <a:schemeClr val="tx1"/>
              </a:solidFill>
              <a:latin typeface="Arial" pitchFamily="34" charset="0"/>
              <a:cs typeface="Arial" pitchFamily="34" charset="0"/>
            </a:endParaRPr>
          </a:p>
        </p:txBody>
      </p:sp>
      <p:cxnSp>
        <p:nvCxnSpPr>
          <p:cNvPr id="20" name="Straight Connector 19"/>
          <p:cNvCxnSpPr/>
          <p:nvPr/>
        </p:nvCxnSpPr>
        <p:spPr>
          <a:xfrm flipV="1">
            <a:off x="3492500" y="3225800"/>
            <a:ext cx="914400" cy="4572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492500" y="3213100"/>
            <a:ext cx="927100" cy="482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4178300" y="2171700"/>
            <a:ext cx="762000" cy="4445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178300" y="2146300"/>
            <a:ext cx="749300" cy="469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5816600" y="1028700"/>
            <a:ext cx="711200" cy="4572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816600" y="1016000"/>
            <a:ext cx="698500" cy="457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a:t>
            </a:r>
            <a:endParaRPr lang="en-US" sz="4000" dirty="0"/>
          </a:p>
        </p:txBody>
      </p:sp>
      <p:sp>
        <p:nvSpPr>
          <p:cNvPr id="7" name="TextBox 6"/>
          <p:cNvSpPr txBox="1"/>
          <p:nvPr/>
        </p:nvSpPr>
        <p:spPr>
          <a:xfrm>
            <a:off x="228599" y="1188720"/>
            <a:ext cx="3536577" cy="3416320"/>
          </a:xfrm>
          <a:prstGeom prst="rect">
            <a:avLst/>
          </a:prstGeom>
          <a:noFill/>
        </p:spPr>
        <p:txBody>
          <a:bodyPr wrap="square" rtlCol="0">
            <a:spAutoFit/>
          </a:bodyPr>
          <a:lstStyle/>
          <a:p>
            <a:pPr indent="1588"/>
            <a:r>
              <a:rPr lang="en-US" sz="2400" dirty="0" smtClean="0"/>
              <a:t>Here is part of the report for this submission.</a:t>
            </a:r>
          </a:p>
          <a:p>
            <a:pPr indent="1588"/>
            <a:endParaRPr lang="en-US" sz="2400" dirty="0" smtClean="0"/>
          </a:p>
          <a:p>
            <a:pPr indent="1588"/>
            <a:r>
              <a:rPr lang="en-US" sz="2400" dirty="0" smtClean="0"/>
              <a:t>FYI, these results differ 2.1 cm horizontally and 1.6 cm vertically from the accepted position projected to the epoch of the data.</a:t>
            </a:r>
            <a:endParaRPr lang="en-US" sz="2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a:t>
                </a:fld>
                <a:r>
                  <a:rPr lang="en-GB" sz="1800" b="1" dirty="0">
                    <a:solidFill>
                      <a:srgbClr val="282878"/>
                    </a:solidFill>
                  </a:rPr>
                  <a:t> </a:t>
                </a:r>
              </a:p>
            </p:txBody>
          </p:sp>
        </p:grpSp>
      </p:grpSp>
      <p:sp>
        <p:nvSpPr>
          <p:cNvPr id="30" name="TextBox 29"/>
          <p:cNvSpPr txBox="1"/>
          <p:nvPr/>
        </p:nvSpPr>
        <p:spPr>
          <a:xfrm>
            <a:off x="3749040" y="1188720"/>
            <a:ext cx="5029200" cy="5029200"/>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USER: mark.schenewerk@noaa.gov                DATE: March 31,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19:43:42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page5  0909.08 master40.pl 081023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5984 /  6181   :  97%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NONE             # FIXED AMB:    31 /    31   : 100%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OVERALL RMS: 0.009(m)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-2498422.603(m)   0.011(m)          -2498423.344(m)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-3802821.159(m)   0.007(m)          -3802819.941(m)   0.007(m)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4454736.661(m)   0.021(m)           4454736.734(m)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7.91060      0.016(m)        44 35  7.92618      0.016(m)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43.48046      0.013(m)       236 41 43.42207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16.51954      0.013(m)       123 18 16.57793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106.011(m)   0.014(m)               105.627(m)   0.014(m)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128.542(m)   0.020(m)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475821.304          2277335.367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-0.21381419          -1.98897513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0.99959057           0.99992941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54874" y="1680951"/>
            <a:ext cx="6858000" cy="2677656"/>
          </a:xfrm>
          <a:prstGeom prst="rect">
            <a:avLst/>
          </a:prstGeom>
          <a:noFill/>
        </p:spPr>
        <p:txBody>
          <a:bodyPr wrap="square" rtlCol="0">
            <a:spAutoFit/>
          </a:bodyPr>
          <a:lstStyle/>
          <a:p>
            <a:r>
              <a:rPr lang="en-US" sz="2400" dirty="0" smtClean="0"/>
              <a:t>Gerry Mader sends his apologizes for being unable to attend this workshop. I know he was looking forward to being here and is disappointed he could not attend.</a:t>
            </a:r>
          </a:p>
          <a:p>
            <a:endParaRPr lang="en-US" sz="2400" dirty="0" smtClean="0"/>
          </a:p>
          <a:p>
            <a:r>
              <a:rPr lang="en-US" sz="2400" dirty="0" smtClean="0"/>
              <a:t>He and Mike Cline asked me to step up and try to fill Gerry’s shoes. I’m honored to participate.</a:t>
            </a:r>
          </a:p>
        </p:txBody>
      </p:sp>
      <p:grpSp>
        <p:nvGrpSpPr>
          <p:cNvPr id="6"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a:t>
            </a:r>
            <a:endParaRPr lang="en-US" sz="4000" dirty="0"/>
          </a:p>
        </p:txBody>
      </p:sp>
      <p:sp>
        <p:nvSpPr>
          <p:cNvPr id="7" name="TextBox 6"/>
          <p:cNvSpPr txBox="1"/>
          <p:nvPr/>
        </p:nvSpPr>
        <p:spPr>
          <a:xfrm>
            <a:off x="228599" y="1188720"/>
            <a:ext cx="3456297" cy="3046988"/>
          </a:xfrm>
          <a:prstGeom prst="rect">
            <a:avLst/>
          </a:prstGeom>
          <a:noFill/>
        </p:spPr>
        <p:txBody>
          <a:bodyPr wrap="square" rtlCol="0">
            <a:spAutoFit/>
          </a:bodyPr>
          <a:lstStyle/>
          <a:p>
            <a:pPr indent="1588"/>
            <a:r>
              <a:rPr lang="en-US" sz="2400" dirty="0" smtClean="0"/>
              <a:t>Again, I’m assuming familiarity with the report, but …</a:t>
            </a:r>
          </a:p>
          <a:p>
            <a:pPr indent="1588"/>
            <a:endParaRPr lang="en-US" sz="2400" dirty="0" smtClean="0"/>
          </a:p>
          <a:p>
            <a:pPr indent="1588"/>
            <a:r>
              <a:rPr lang="en-US" sz="2400" dirty="0" smtClean="0"/>
              <a:t>… at the risk of stating the obvious, there are a few items I want to draw attention to.</a:t>
            </a:r>
            <a:endParaRPr lang="en-US" sz="2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20</a:t>
                </a:fld>
                <a:r>
                  <a:rPr lang="en-GB" sz="1800" b="1" dirty="0">
                    <a:solidFill>
                      <a:srgbClr val="282878"/>
                    </a:solidFill>
                  </a:rPr>
                  <a:t> </a:t>
                </a:r>
              </a:p>
            </p:txBody>
          </p:sp>
        </p:grpSp>
      </p:grpSp>
      <p:sp>
        <p:nvSpPr>
          <p:cNvPr id="30" name="TextBox 29"/>
          <p:cNvSpPr txBox="1"/>
          <p:nvPr/>
        </p:nvSpPr>
        <p:spPr>
          <a:xfrm>
            <a:off x="3749040" y="1188720"/>
            <a:ext cx="5029200" cy="5029200"/>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USER: mark.schenewerk@noaa.gov                DATE: March 31,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19:43:42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page5  0909.08 master40.pl 081023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5984 /  6181   :  97%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NONE             # FIXED AMB:    31 /    31   : 100%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OVERALL RMS: 0.009(m)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-2498422.603(m)   0.011(m)          -2498423.344(m)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-3802821.159(m)   0.007(m)          -3802819.941(m)   0.007(m)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4454736.661(m)   0.021(m)           4454736.734(m)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7.91060      0.016(m)        44 35  7.92618      0.016(m)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43.48046      0.013(m)       236 41 43.42207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16.51954      0.013(m)       123 18 16.57793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106.011(m)   0.014(m)               105.627(m)   0.014(m)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128.542(m)   0.020(m)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475821.304          2277335.367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-0.21381419          -1.98897513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0.99959057           0.99992941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a:t>
            </a:r>
            <a:endParaRPr lang="en-US" sz="4000" dirty="0"/>
          </a:p>
        </p:txBody>
      </p:sp>
      <p:sp>
        <p:nvSpPr>
          <p:cNvPr id="7" name="TextBox 6"/>
          <p:cNvSpPr txBox="1"/>
          <p:nvPr/>
        </p:nvSpPr>
        <p:spPr>
          <a:xfrm>
            <a:off x="228599" y="1188720"/>
            <a:ext cx="3456297" cy="3046988"/>
          </a:xfrm>
          <a:prstGeom prst="rect">
            <a:avLst/>
          </a:prstGeom>
          <a:noFill/>
        </p:spPr>
        <p:txBody>
          <a:bodyPr wrap="square" rtlCol="0">
            <a:spAutoFit/>
          </a:bodyPr>
          <a:lstStyle/>
          <a:p>
            <a:pPr indent="1588"/>
            <a:r>
              <a:rPr lang="en-US" sz="2400" dirty="0" smtClean="0">
                <a:solidFill>
                  <a:schemeClr val="accent1"/>
                </a:solidFill>
              </a:rPr>
              <a:t>I apologize for stating the obvious, but …</a:t>
            </a:r>
          </a:p>
          <a:p>
            <a:pPr indent="1588"/>
            <a:endParaRPr lang="en-US" sz="2400" dirty="0" smtClean="0"/>
          </a:p>
          <a:p>
            <a:pPr indent="1588"/>
            <a:r>
              <a:rPr lang="en-US" sz="2400" dirty="0" smtClean="0"/>
              <a:t>When reviewing your OPUS solution, double check that the information you provided is correct.</a:t>
            </a:r>
            <a:endParaRPr lang="en-US" sz="2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21</a:t>
                </a:fld>
                <a:r>
                  <a:rPr lang="en-GB" sz="1800" b="1" dirty="0">
                    <a:solidFill>
                      <a:srgbClr val="282878"/>
                    </a:solidFill>
                  </a:rPr>
                  <a:t> </a:t>
                </a:r>
              </a:p>
            </p:txBody>
          </p:sp>
        </p:grpSp>
      </p:grpSp>
      <p:sp>
        <p:nvSpPr>
          <p:cNvPr id="30" name="TextBox 29"/>
          <p:cNvSpPr txBox="1"/>
          <p:nvPr/>
        </p:nvSpPr>
        <p:spPr>
          <a:xfrm>
            <a:off x="3749040" y="1188720"/>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USER: mark.schenewerk@noaa.gov                DATE: March 31,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19:43:42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page5  0909.08 master40.pl 081023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5984 /  6181   :  97%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NONE             # FIXED AMB:    31 /    31   : 100%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OVERALL RMS: 0.009(m)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-2498422.603(m)   0.011(m)          -2498423.344(m)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-3802821.159(m)   0.007(m)          -3802819.941(m)   0.007(m)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4454736.661(m)   0.021(m)           4454736.734(m)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7.91060      0.016(m)        44 35  7.92618      0.016(m)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43.48046      0.013(m)       236 41 43.42207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16.51954      0.013(m)       123 18 16.57793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106.011(m)   0.014(m)               105.627(m)   0.014(m)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128.542(m)   0.020(m)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475821.304          2277335.367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-0.21381419          -1.98897513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0.99959057           0.99992941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endParaRPr lang="en-US" sz="800" dirty="0">
              <a:latin typeface="Courier New" pitchFamily="49" charset="0"/>
              <a:cs typeface="Courier New" pitchFamily="49" charset="0"/>
            </a:endParaRPr>
          </a:p>
        </p:txBody>
      </p:sp>
      <p:sp>
        <p:nvSpPr>
          <p:cNvPr id="17" name="TextBox 16"/>
          <p:cNvSpPr txBox="1"/>
          <p:nvPr/>
        </p:nvSpPr>
        <p:spPr>
          <a:xfrm>
            <a:off x="6702477" y="1675662"/>
            <a:ext cx="2012089" cy="338554"/>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STOP: 2009/02/28  06:59:00 </a:t>
            </a:r>
            <a:endParaRPr lang="en-US" sz="800" dirty="0">
              <a:latin typeface="Courier New" pitchFamily="49" charset="0"/>
              <a:cs typeface="Courier New" pitchFamily="49" charset="0"/>
            </a:endParaRPr>
          </a:p>
        </p:txBody>
      </p:sp>
      <p:sp>
        <p:nvSpPr>
          <p:cNvPr id="18" name="TextBox 17"/>
          <p:cNvSpPr txBox="1"/>
          <p:nvPr/>
        </p:nvSpPr>
        <p:spPr>
          <a:xfrm>
            <a:off x="3748563" y="1308546"/>
            <a:ext cx="1951175" cy="215444"/>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RINEX FILE: corv059f.09o     </a:t>
            </a:r>
            <a:endParaRPr lang="en-US" sz="800" dirty="0">
              <a:latin typeface="Courier New" pitchFamily="49" charset="0"/>
              <a:cs typeface="Courier New" pitchFamily="49" charset="0"/>
            </a:endParaRPr>
          </a:p>
        </p:txBody>
      </p:sp>
      <p:sp>
        <p:nvSpPr>
          <p:cNvPr id="19" name="TextBox 18"/>
          <p:cNvSpPr txBox="1"/>
          <p:nvPr/>
        </p:nvSpPr>
        <p:spPr>
          <a:xfrm>
            <a:off x="3749040" y="2048875"/>
            <a:ext cx="2194832" cy="338554"/>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ANT NAME: ASH700936C_M    NONE </a:t>
            </a:r>
          </a:p>
          <a:p>
            <a:r>
              <a:rPr lang="en-US" sz="800" dirty="0" smtClean="0">
                <a:latin typeface="Courier New" pitchFamily="49" charset="0"/>
                <a:cs typeface="Courier New" pitchFamily="49" charset="0"/>
              </a:rPr>
              <a:t>ARP HEIGHT: 1.521                </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a:t>
            </a:r>
            <a:endParaRPr lang="en-US" sz="4000" dirty="0"/>
          </a:p>
        </p:txBody>
      </p:sp>
      <p:sp>
        <p:nvSpPr>
          <p:cNvPr id="7" name="TextBox 6"/>
          <p:cNvSpPr txBox="1"/>
          <p:nvPr/>
        </p:nvSpPr>
        <p:spPr>
          <a:xfrm>
            <a:off x="228599" y="1188720"/>
            <a:ext cx="3456297" cy="4893647"/>
          </a:xfrm>
          <a:prstGeom prst="rect">
            <a:avLst/>
          </a:prstGeom>
          <a:noFill/>
        </p:spPr>
        <p:txBody>
          <a:bodyPr wrap="square" rtlCol="0">
            <a:spAutoFit/>
          </a:bodyPr>
          <a:lstStyle/>
          <a:p>
            <a:pPr indent="1588"/>
            <a:r>
              <a:rPr lang="en-US" sz="2400" dirty="0" smtClean="0">
                <a:solidFill>
                  <a:schemeClr val="accent1"/>
                </a:solidFill>
              </a:rPr>
              <a:t>I apologize for stating the obvious, but …</a:t>
            </a:r>
          </a:p>
          <a:p>
            <a:pPr indent="1588"/>
            <a:endParaRPr lang="en-US" sz="2400" dirty="0" smtClean="0"/>
          </a:p>
          <a:p>
            <a:pPr indent="1588"/>
            <a:r>
              <a:rPr lang="en-US" sz="2400" dirty="0" smtClean="0"/>
              <a:t>Check the quality control measures provided:</a:t>
            </a:r>
          </a:p>
          <a:p>
            <a:pPr indent="1588">
              <a:tabLst>
                <a:tab pos="2290763" algn="l"/>
              </a:tabLst>
            </a:pPr>
            <a:r>
              <a:rPr lang="en-US" sz="2400" b="1" dirty="0" smtClean="0">
                <a:latin typeface="Courier New" pitchFamily="49" charset="0"/>
                <a:cs typeface="Courier New" pitchFamily="49" charset="0"/>
              </a:rPr>
              <a:t>OBS USED</a:t>
            </a:r>
            <a:r>
              <a:rPr lang="en-US" sz="2400" dirty="0" smtClean="0"/>
              <a:t> 	&gt; 90%</a:t>
            </a:r>
          </a:p>
          <a:p>
            <a:pPr indent="1588">
              <a:tabLst>
                <a:tab pos="2290763" algn="l"/>
              </a:tabLst>
            </a:pPr>
            <a:r>
              <a:rPr lang="en-US" sz="2400" b="1" dirty="0" smtClean="0">
                <a:latin typeface="Courier New" pitchFamily="49" charset="0"/>
                <a:cs typeface="Courier New" pitchFamily="49" charset="0"/>
              </a:rPr>
              <a:t># FIXED AMB</a:t>
            </a:r>
            <a:r>
              <a:rPr lang="en-US" sz="2400" dirty="0" smtClean="0"/>
              <a:t>	&gt; 50%</a:t>
            </a:r>
          </a:p>
          <a:p>
            <a:pPr indent="1588">
              <a:tabLst>
                <a:tab pos="2290763" algn="l"/>
              </a:tabLst>
            </a:pPr>
            <a:r>
              <a:rPr lang="en-US" sz="2400" b="1" dirty="0" smtClean="0">
                <a:latin typeface="Courier New" pitchFamily="49" charset="0"/>
                <a:cs typeface="Courier New" pitchFamily="49" charset="0"/>
              </a:rPr>
              <a:t>OVERALL RMS</a:t>
            </a:r>
            <a:r>
              <a:rPr lang="en-US" sz="2400" dirty="0" smtClean="0"/>
              <a:t>	&lt; 3 cm</a:t>
            </a:r>
          </a:p>
          <a:p>
            <a:pPr indent="1588">
              <a:tabLst>
                <a:tab pos="2290763" algn="l"/>
              </a:tabLst>
            </a:pPr>
            <a:r>
              <a:rPr lang="en-US" sz="2400" b="1" dirty="0" smtClean="0">
                <a:latin typeface="Courier New" pitchFamily="49" charset="0"/>
                <a:cs typeface="Courier New" pitchFamily="49" charset="0"/>
              </a:rPr>
              <a:t>peak-to-peak</a:t>
            </a:r>
            <a:r>
              <a:rPr lang="en-US" sz="2400" dirty="0" smtClean="0"/>
              <a:t>	&lt; 5 cm</a:t>
            </a:r>
          </a:p>
          <a:p>
            <a:pPr indent="1588">
              <a:tabLst>
                <a:tab pos="2290763" algn="l"/>
              </a:tabLst>
            </a:pPr>
            <a:endParaRPr lang="en-US" sz="2400" dirty="0" smtClean="0"/>
          </a:p>
          <a:p>
            <a:pPr indent="1588">
              <a:tabLst>
                <a:tab pos="2290763" algn="l"/>
              </a:tabLst>
            </a:pPr>
            <a:r>
              <a:rPr lang="en-US" sz="2400" dirty="0" smtClean="0">
                <a:cs typeface="Arial" pitchFamily="34" charset="0"/>
              </a:rPr>
              <a:t>In this example, we have a     .</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22</a:t>
                </a:fld>
                <a:r>
                  <a:rPr lang="en-GB" sz="1800" b="1" dirty="0">
                    <a:solidFill>
                      <a:srgbClr val="282878"/>
                    </a:solidFill>
                  </a:rPr>
                  <a:t> </a:t>
                </a:r>
              </a:p>
            </p:txBody>
          </p:sp>
        </p:grpSp>
      </p:grpSp>
      <p:sp>
        <p:nvSpPr>
          <p:cNvPr id="30" name="TextBox 29"/>
          <p:cNvSpPr txBox="1"/>
          <p:nvPr/>
        </p:nvSpPr>
        <p:spPr>
          <a:xfrm>
            <a:off x="3749040" y="1188720"/>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USER: mark.schenewerk@noaa.gov                DATE: March 31,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19:43:42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page5  0909.08 master40.pl 081023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5984 /  6181   :  97%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NONE             # FIXED AMB:    31 /    31   : 100%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OVERALL RMS: 0.009(m)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-2498422.603(m)   0.011(m)          -2498423.344(m)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-3802821.159(m)   0.007(m)          -3802819.941(m)   0.007(m)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4454736.661(m)   0.021(m)           4454736.734(m)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7.91060      0.016(m)        44 35  7.92618      0.016(m)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43.48046      0.013(m)       236 41 43.42207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16.51954      0.013(m)       123 18 16.57793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106.011(m)   0.014(m)               105.627(m)   0.014(m)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128.542(m)   0.020(m)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475821.304          2277335.367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-0.21381419          -1.98897513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0.99959057           0.99992941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endParaRPr lang="en-US" sz="800" dirty="0">
              <a:latin typeface="Courier New" pitchFamily="49" charset="0"/>
              <a:cs typeface="Courier New" pitchFamily="49" charset="0"/>
            </a:endParaRPr>
          </a:p>
        </p:txBody>
      </p:sp>
      <p:sp>
        <p:nvSpPr>
          <p:cNvPr id="21" name="TextBox 20"/>
          <p:cNvSpPr txBox="1"/>
          <p:nvPr/>
        </p:nvSpPr>
        <p:spPr>
          <a:xfrm>
            <a:off x="6399765" y="1923354"/>
            <a:ext cx="2377574" cy="461665"/>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OBS USED:  5984 /  6181   :  97%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 FIXED AMB:    31 /    31   : 100%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OVERALL RMS: 0.009(m)</a:t>
            </a:r>
            <a:endParaRPr lang="en-US" sz="800" dirty="0">
              <a:latin typeface="Courier New" pitchFamily="49" charset="0"/>
              <a:cs typeface="Courier New" pitchFamily="49" charset="0"/>
            </a:endParaRPr>
          </a:p>
        </p:txBody>
      </p:sp>
      <p:pic>
        <p:nvPicPr>
          <p:cNvPr id="61443" name="Picture 3" descr="C:\Users\mschenewerk\AppData\Local\Microsoft\Windows\Temporary Internet Files\Content.IE5\HOTFA911\MPj04331600000[1].jpg"/>
          <p:cNvPicPr>
            <a:picLocks noChangeAspect="1" noChangeArrowheads="1"/>
          </p:cNvPicPr>
          <p:nvPr/>
        </p:nvPicPr>
        <p:blipFill>
          <a:blip r:embed="rId2" cstate="print"/>
          <a:srcRect/>
          <a:stretch>
            <a:fillRect/>
          </a:stretch>
        </p:blipFill>
        <p:spPr bwMode="auto">
          <a:xfrm>
            <a:off x="1280160" y="5626566"/>
            <a:ext cx="365760" cy="365760"/>
          </a:xfrm>
          <a:prstGeom prst="rect">
            <a:avLst/>
          </a:prstGeom>
          <a:noFill/>
        </p:spPr>
      </p:pic>
      <p:sp>
        <p:nvSpPr>
          <p:cNvPr id="18" name="TextBox 17"/>
          <p:cNvSpPr txBox="1"/>
          <p:nvPr/>
        </p:nvSpPr>
        <p:spPr>
          <a:xfrm>
            <a:off x="7973568" y="2770632"/>
            <a:ext cx="671979" cy="461665"/>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0.011(m)</a:t>
            </a:r>
          </a:p>
          <a:p>
            <a:r>
              <a:rPr lang="en-US" sz="800" dirty="0" smtClean="0">
                <a:latin typeface="Courier New" pitchFamily="49" charset="0"/>
                <a:cs typeface="Courier New" pitchFamily="49" charset="0"/>
              </a:rPr>
              <a:t>0.007(m)</a:t>
            </a:r>
          </a:p>
          <a:p>
            <a:r>
              <a:rPr lang="en-US" sz="800" dirty="0" smtClean="0">
                <a:latin typeface="Courier New" pitchFamily="49" charset="0"/>
                <a:cs typeface="Courier New" pitchFamily="49" charset="0"/>
              </a:rPr>
              <a:t>0.021(m)</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a:t>
            </a:r>
            <a:endParaRPr lang="en-US" sz="4000" dirty="0"/>
          </a:p>
        </p:txBody>
      </p:sp>
      <p:sp>
        <p:nvSpPr>
          <p:cNvPr id="7" name="TextBox 6"/>
          <p:cNvSpPr txBox="1"/>
          <p:nvPr/>
        </p:nvSpPr>
        <p:spPr>
          <a:xfrm>
            <a:off x="228599" y="1188720"/>
            <a:ext cx="8592672" cy="4339650"/>
          </a:xfrm>
          <a:prstGeom prst="rect">
            <a:avLst/>
          </a:prstGeom>
          <a:noFill/>
        </p:spPr>
        <p:txBody>
          <a:bodyPr wrap="square" rtlCol="0">
            <a:spAutoFit/>
          </a:bodyPr>
          <a:lstStyle/>
          <a:p>
            <a:pPr indent="1588"/>
            <a:r>
              <a:rPr lang="en-US" sz="2400" dirty="0" smtClean="0">
                <a:solidFill>
                  <a:schemeClr val="accent1"/>
                </a:solidFill>
              </a:rPr>
              <a:t>I apologize for stating the obvious, but …</a:t>
            </a:r>
          </a:p>
          <a:p>
            <a:pPr indent="1588"/>
            <a:endParaRPr lang="en-US" sz="2400" dirty="0" smtClean="0"/>
          </a:p>
          <a:p>
            <a:pPr indent="1588"/>
            <a:r>
              <a:rPr lang="en-US" sz="2400" dirty="0" smtClean="0"/>
              <a:t>If you’re uncomfortable with your results (we’re not, but speaking hypothetically), check your data first.</a:t>
            </a:r>
          </a:p>
          <a:p>
            <a:pPr marL="457200" indent="-228600">
              <a:buFont typeface="Arial" pitchFamily="34" charset="0"/>
              <a:buChar char="•"/>
            </a:pPr>
            <a:r>
              <a:rPr lang="en-US" sz="2400" dirty="0" smtClean="0"/>
              <a:t>Your hardware manufacturer may provide software.</a:t>
            </a:r>
          </a:p>
          <a:p>
            <a:pPr marL="463550" lvl="1" indent="-234950">
              <a:buFont typeface="Arial" pitchFamily="34" charset="0"/>
              <a:buChar char="•"/>
            </a:pPr>
            <a:r>
              <a:rPr lang="en-US" sz="2400" dirty="0" smtClean="0"/>
              <a:t>Use third-party software such as TEQC.</a:t>
            </a:r>
            <a:br>
              <a:rPr lang="en-US" sz="2400" dirty="0" smtClean="0"/>
            </a:br>
            <a:r>
              <a:rPr lang="en-US" sz="1200" dirty="0" smtClean="0">
                <a:latin typeface="Arial" charset="0"/>
              </a:rPr>
              <a:t>Estes and </a:t>
            </a:r>
            <a:r>
              <a:rPr lang="en-US" sz="1200" dirty="0" err="1" smtClean="0">
                <a:latin typeface="Arial" charset="0"/>
              </a:rPr>
              <a:t>Meertens</a:t>
            </a:r>
            <a:r>
              <a:rPr lang="en-US" sz="1200" dirty="0" smtClean="0">
                <a:latin typeface="Arial" charset="0"/>
              </a:rPr>
              <a:t>, “</a:t>
            </a:r>
            <a:r>
              <a:rPr lang="en-US" sz="1200" dirty="0" smtClean="0"/>
              <a:t>TEQC: The Multi-Purpose Toolkit for GPS/GLONASS Data”, 1999, GPS Solutions, 3, 1, 42-49.</a:t>
            </a:r>
            <a:endParaRPr lang="en-US" sz="2400" dirty="0" smtClean="0"/>
          </a:p>
          <a:p>
            <a:pPr marL="457200" indent="-228600">
              <a:buFont typeface="Arial" pitchFamily="34" charset="0"/>
              <a:buChar char="•"/>
            </a:pPr>
            <a:r>
              <a:rPr lang="en-US" sz="2400" dirty="0" smtClean="0"/>
              <a:t>Resubmit  requesting the extended report.</a:t>
            </a:r>
          </a:p>
          <a:p>
            <a:pPr indent="1588"/>
            <a:endParaRPr lang="en-US" sz="2400" dirty="0" smtClean="0"/>
          </a:p>
          <a:p>
            <a:pPr indent="1588"/>
            <a:r>
              <a:rPr lang="en-US" sz="2400" dirty="0" smtClean="0"/>
              <a:t>If you’re still uncomfortable, consider checking the CORS used in the OPUS processing. The performance of the CORS is reflected in your results.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a:t>
            </a:r>
            <a:endParaRPr lang="en-US" sz="4000" dirty="0"/>
          </a:p>
        </p:txBody>
      </p:sp>
      <p:sp>
        <p:nvSpPr>
          <p:cNvPr id="7" name="TextBox 6"/>
          <p:cNvSpPr txBox="1"/>
          <p:nvPr/>
        </p:nvSpPr>
        <p:spPr>
          <a:xfrm>
            <a:off x="228599" y="1188720"/>
            <a:ext cx="3456297" cy="4893647"/>
          </a:xfrm>
          <a:prstGeom prst="rect">
            <a:avLst/>
          </a:prstGeom>
          <a:noFill/>
        </p:spPr>
        <p:txBody>
          <a:bodyPr wrap="square" rtlCol="0">
            <a:spAutoFit/>
          </a:bodyPr>
          <a:lstStyle/>
          <a:p>
            <a:pPr indent="1588"/>
            <a:r>
              <a:rPr lang="en-US" sz="2400" dirty="0" smtClean="0">
                <a:solidFill>
                  <a:schemeClr val="accent1"/>
                </a:solidFill>
              </a:rPr>
              <a:t>I apologize for stating the obvious, but …</a:t>
            </a:r>
          </a:p>
          <a:p>
            <a:pPr indent="1588"/>
            <a:endParaRPr lang="en-US" sz="2400" dirty="0" smtClean="0"/>
          </a:p>
          <a:p>
            <a:pPr indent="1588"/>
            <a:r>
              <a:rPr lang="en-US" sz="2400" dirty="0" smtClean="0"/>
              <a:t>The CORS selected as reference sites are listed towards the bottom of the standard report.</a:t>
            </a:r>
            <a:endParaRPr lang="en-US" sz="2400" dirty="0" smtClean="0">
              <a:cs typeface="Arial" pitchFamily="34" charset="0"/>
            </a:endParaRPr>
          </a:p>
          <a:p>
            <a:pPr indent="1588"/>
            <a:endParaRPr lang="en-US" sz="2400" dirty="0" smtClean="0">
              <a:cs typeface="Arial" pitchFamily="34" charset="0"/>
            </a:endParaRPr>
          </a:p>
          <a:p>
            <a:pPr indent="1588"/>
            <a:r>
              <a:rPr lang="en-US" sz="2400" dirty="0" smtClean="0">
                <a:cs typeface="Arial" pitchFamily="34" charset="0"/>
              </a:rPr>
              <a:t>OPUS examined the available sites and selected P376, MCSO and STAY.</a:t>
            </a:r>
            <a:endParaRPr lang="en-US" sz="2400" dirty="0" smtClean="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24</a:t>
                </a:fld>
                <a:r>
                  <a:rPr lang="en-GB" sz="1800" b="1" dirty="0">
                    <a:solidFill>
                      <a:srgbClr val="282878"/>
                    </a:solidFill>
                  </a:rPr>
                  <a:t> </a:t>
                </a:r>
              </a:p>
            </p:txBody>
          </p:sp>
        </p:grpSp>
      </p:grpSp>
      <p:sp>
        <p:nvSpPr>
          <p:cNvPr id="30" name="TextBox 29"/>
          <p:cNvSpPr txBox="1"/>
          <p:nvPr/>
        </p:nvSpPr>
        <p:spPr>
          <a:xfrm>
            <a:off x="3749040" y="1188720"/>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USER: mark.schenewerk@noaa.gov                DATE: March 31,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19:43:42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page5  0909.08 master40.pl 081023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5984 /  6181   :  97%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NONE             # FIXED AMB:    31 /    31   : 100%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OVERALL RMS: 0.009(m)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-2498422.603(m)   0.011(m)          -2498423.344(m)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-3802821.159(m)   0.007(m)          -3802819.941(m)   0.007(m)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4454736.661(m)   0.021(m)           4454736.734(m)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7.91060      0.016(m)        44 35  7.92618      0.016(m)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43.48046      0.013(m)       236 41 43.42207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16.51954      0.013(m)       123 18 16.57793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106.011(m)   0.014(m)               105.627(m)   0.014(m)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128.542(m)   0.020(m)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475821.304          2277335.367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-0.21381419          -1.98897513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0.99959057           0.99992941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endParaRPr lang="en-US" sz="800" dirty="0">
              <a:latin typeface="Courier New" pitchFamily="49" charset="0"/>
              <a:cs typeface="Courier New" pitchFamily="49" charset="0"/>
            </a:endParaRPr>
          </a:p>
        </p:txBody>
      </p:sp>
      <p:sp>
        <p:nvSpPr>
          <p:cNvPr id="19" name="TextBox 18"/>
          <p:cNvSpPr txBox="1"/>
          <p:nvPr/>
        </p:nvSpPr>
        <p:spPr>
          <a:xfrm>
            <a:off x="3747507" y="5330447"/>
            <a:ext cx="5016483" cy="830997"/>
          </a:xfrm>
          <a:prstGeom prst="rect">
            <a:avLst/>
          </a:prstGeom>
          <a:solidFill>
            <a:schemeClr val="bg1"/>
          </a:solidFill>
          <a:ln w="12700">
            <a:solidFill>
              <a:schemeClr val="accent1"/>
            </a:solidFill>
          </a:ln>
        </p:spPr>
        <p:txBody>
          <a:bodyPr wrap="square" rtlCol="0">
            <a:spAutoFit/>
          </a:bodyPr>
          <a:lstStyle/>
          <a:p>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a:t>
            </a:r>
            <a:endParaRPr lang="en-US" sz="4000" dirty="0"/>
          </a:p>
        </p:txBody>
      </p:sp>
      <p:sp>
        <p:nvSpPr>
          <p:cNvPr id="7" name="TextBox 6"/>
          <p:cNvSpPr txBox="1"/>
          <p:nvPr/>
        </p:nvSpPr>
        <p:spPr>
          <a:xfrm>
            <a:off x="228599" y="1188720"/>
            <a:ext cx="3536577" cy="5078313"/>
          </a:xfrm>
          <a:prstGeom prst="rect">
            <a:avLst/>
          </a:prstGeom>
          <a:noFill/>
        </p:spPr>
        <p:txBody>
          <a:bodyPr wrap="square" rtlCol="0">
            <a:spAutoFit/>
          </a:bodyPr>
          <a:lstStyle/>
          <a:p>
            <a:pPr indent="1588"/>
            <a:r>
              <a:rPr lang="en-US" sz="2400" dirty="0" smtClean="0">
                <a:solidFill>
                  <a:schemeClr val="accent1"/>
                </a:solidFill>
              </a:rPr>
              <a:t>I apologize for stating the obvious, but …</a:t>
            </a:r>
          </a:p>
          <a:p>
            <a:pPr indent="1588"/>
            <a:endParaRPr lang="en-US" sz="2400" dirty="0" smtClean="0"/>
          </a:p>
          <a:p>
            <a:pPr indent="1588"/>
            <a:r>
              <a:rPr lang="en-US" sz="2400" dirty="0" smtClean="0">
                <a:cs typeface="Arial" pitchFamily="34" charset="0"/>
              </a:rPr>
              <a:t>Shown are the positions of P376, MCSO and STAY relative to our “test” site, CORV.</a:t>
            </a:r>
          </a:p>
          <a:p>
            <a:pPr indent="1588"/>
            <a:endParaRPr lang="en-US" sz="2400" dirty="0" smtClean="0">
              <a:cs typeface="Arial" pitchFamily="34" charset="0"/>
            </a:endParaRPr>
          </a:p>
          <a:p>
            <a:pPr indent="1588"/>
            <a:r>
              <a:rPr lang="en-US" sz="2400" dirty="0" smtClean="0">
                <a:cs typeface="Arial" pitchFamily="34" charset="0"/>
              </a:rPr>
              <a:t>A similar, interactive map (without the baselines) can be </a:t>
            </a:r>
            <a:br>
              <a:rPr lang="en-US" sz="2400" dirty="0" smtClean="0">
                <a:cs typeface="Arial" pitchFamily="34" charset="0"/>
              </a:rPr>
            </a:br>
            <a:r>
              <a:rPr lang="en-US" sz="2400" dirty="0" smtClean="0">
                <a:cs typeface="Arial" pitchFamily="34" charset="0"/>
              </a:rPr>
              <a:t>found under the CORS link at the NGS web site.</a:t>
            </a:r>
            <a:r>
              <a:rPr lang="en-US" sz="1200" dirty="0" smtClean="0">
                <a:cs typeface="Arial" pitchFamily="34" charset="0"/>
              </a:rPr>
              <a:t/>
            </a:r>
            <a:br>
              <a:rPr lang="en-US" sz="1200" dirty="0" smtClean="0">
                <a:cs typeface="Arial" pitchFamily="34" charset="0"/>
              </a:rPr>
            </a:br>
            <a:r>
              <a:rPr lang="en-US" sz="1200" dirty="0" smtClean="0">
                <a:cs typeface="Arial" pitchFamily="34" charset="0"/>
              </a:rPr>
              <a:t> http://www.ngs.noaa.gov/CORS/</a:t>
            </a:r>
            <a:endParaRPr lang="en-US" sz="12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25</a:t>
                </a:fld>
                <a:r>
                  <a:rPr lang="en-GB" sz="1800" b="1" dirty="0">
                    <a:solidFill>
                      <a:srgbClr val="282878"/>
                    </a:solidFill>
                  </a:rPr>
                  <a:t> </a:t>
                </a:r>
              </a:p>
            </p:txBody>
          </p:sp>
        </p:grpSp>
      </p:grpSp>
      <p:pic>
        <p:nvPicPr>
          <p:cNvPr id="19" name="Picture 12" descr="or_map"/>
          <p:cNvPicPr>
            <a:picLocks noGrp="1" noChangeAspect="1" noChangeArrowheads="1"/>
          </p:cNvPicPr>
          <p:nvPr>
            <p:ph idx="1"/>
          </p:nvPr>
        </p:nvPicPr>
        <p:blipFill>
          <a:blip r:embed="rId2" cstate="print"/>
          <a:srcRect l="20628" t="11693" r="34800" b="28800"/>
          <a:stretch>
            <a:fillRect/>
          </a:stretch>
        </p:blipFill>
        <p:spPr>
          <a:xfrm>
            <a:off x="3749040" y="1188708"/>
            <a:ext cx="4856838" cy="4863183"/>
          </a:xfrm>
          <a:ln w="12700">
            <a:solidFill>
              <a:schemeClr val="accent1"/>
            </a:solidFill>
          </a:ln>
        </p:spPr>
      </p:pic>
      <p:sp>
        <p:nvSpPr>
          <p:cNvPr id="25" name="Oval 6"/>
          <p:cNvSpPr>
            <a:spLocks noChangeArrowheads="1"/>
          </p:cNvSpPr>
          <p:nvPr/>
        </p:nvSpPr>
        <p:spPr bwMode="auto">
          <a:xfrm>
            <a:off x="4663440" y="3566160"/>
            <a:ext cx="1920240" cy="1188720"/>
          </a:xfrm>
          <a:prstGeom prst="ellipse">
            <a:avLst/>
          </a:prstGeom>
          <a:noFill/>
          <a:ln w="76200" algn="ctr">
            <a:solidFill>
              <a:srgbClr val="800080"/>
            </a:solidFill>
            <a:round/>
            <a:headEnd/>
            <a:tailEnd/>
          </a:ln>
          <a:effectLst/>
        </p:spPr>
        <p:txBody>
          <a:bodyPr wrap="square" anchor="ctr">
            <a:spAutoFit/>
          </a:bodyPr>
          <a:lstStyle/>
          <a:p>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a:t>
            </a:r>
            <a:endParaRPr lang="en-US" sz="4000" dirty="0"/>
          </a:p>
        </p:txBody>
      </p:sp>
      <p:sp>
        <p:nvSpPr>
          <p:cNvPr id="7" name="TextBox 6"/>
          <p:cNvSpPr txBox="1"/>
          <p:nvPr/>
        </p:nvSpPr>
        <p:spPr>
          <a:xfrm>
            <a:off x="228599" y="1188720"/>
            <a:ext cx="3966883" cy="4893647"/>
          </a:xfrm>
          <a:prstGeom prst="rect">
            <a:avLst/>
          </a:prstGeom>
          <a:noFill/>
        </p:spPr>
        <p:txBody>
          <a:bodyPr wrap="square" rtlCol="0">
            <a:spAutoFit/>
          </a:bodyPr>
          <a:lstStyle/>
          <a:p>
            <a:pPr indent="1588"/>
            <a:r>
              <a:rPr lang="en-US" sz="2400" dirty="0" smtClean="0">
                <a:solidFill>
                  <a:schemeClr val="accent1"/>
                </a:solidFill>
              </a:rPr>
              <a:t>I apologize for stating </a:t>
            </a:r>
            <a:br>
              <a:rPr lang="en-US" sz="2400" dirty="0" smtClean="0">
                <a:solidFill>
                  <a:schemeClr val="accent1"/>
                </a:solidFill>
              </a:rPr>
            </a:br>
            <a:r>
              <a:rPr lang="en-US" sz="2400" dirty="0" smtClean="0">
                <a:solidFill>
                  <a:schemeClr val="accent1"/>
                </a:solidFill>
              </a:rPr>
              <a:t>the obvious, but …</a:t>
            </a:r>
          </a:p>
          <a:p>
            <a:pPr indent="1588"/>
            <a:endParaRPr lang="en-US" sz="2400" dirty="0" smtClean="0"/>
          </a:p>
          <a:p>
            <a:pPr indent="1588"/>
            <a:r>
              <a:rPr lang="en-US" sz="2400" dirty="0" smtClean="0"/>
              <a:t>The NGS monitors the CORS data daily and provides summaries of those results.</a:t>
            </a:r>
          </a:p>
          <a:p>
            <a:pPr indent="1588"/>
            <a:endParaRPr lang="en-US" sz="2400" dirty="0" smtClean="0"/>
          </a:p>
          <a:p>
            <a:pPr indent="1588"/>
            <a:r>
              <a:rPr lang="en-US" sz="2400" dirty="0" smtClean="0"/>
              <a:t>Site logs and coordinate time series for the CORS can be accessed through</a:t>
            </a:r>
            <a:br>
              <a:rPr lang="en-US" sz="2400" dirty="0" smtClean="0"/>
            </a:br>
            <a:r>
              <a:rPr lang="en-US" sz="2400" dirty="0" smtClean="0"/>
              <a:t>the </a:t>
            </a:r>
            <a:r>
              <a:rPr lang="en-US" sz="2400" dirty="0" err="1" smtClean="0"/>
              <a:t>Logfiles</a:t>
            </a:r>
            <a:r>
              <a:rPr lang="en-US" sz="2400" dirty="0" smtClean="0"/>
              <a:t> option under</a:t>
            </a:r>
            <a:br>
              <a:rPr lang="en-US" sz="2400" dirty="0" smtClean="0"/>
            </a:br>
            <a:r>
              <a:rPr lang="en-US" sz="2400" dirty="0" smtClean="0"/>
              <a:t>the CORS Site Metadata.</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26</a:t>
                </a:fld>
                <a:r>
                  <a:rPr lang="en-GB" sz="1800" b="1" dirty="0">
                    <a:solidFill>
                      <a:srgbClr val="282878"/>
                    </a:solidFill>
                  </a:rPr>
                  <a:t> </a:t>
                </a:r>
              </a:p>
            </p:txBody>
          </p:sp>
        </p:grpSp>
      </p:grpSp>
      <p:pic>
        <p:nvPicPr>
          <p:cNvPr id="63492" name="Picture 4"/>
          <p:cNvPicPr>
            <a:picLocks noChangeAspect="1" noChangeArrowheads="1"/>
          </p:cNvPicPr>
          <p:nvPr/>
        </p:nvPicPr>
        <p:blipFill>
          <a:blip r:embed="rId2" cstate="print"/>
          <a:srcRect l="22452" t="41539" r="7878" b="11422"/>
          <a:stretch>
            <a:fillRect/>
          </a:stretch>
        </p:blipFill>
        <p:spPr bwMode="auto">
          <a:xfrm>
            <a:off x="3838010" y="1554480"/>
            <a:ext cx="4910667" cy="3812875"/>
          </a:xfrm>
          <a:prstGeom prst="rect">
            <a:avLst/>
          </a:prstGeom>
          <a:noFill/>
          <a:ln w="12700">
            <a:solidFill>
              <a:schemeClr val="accent1"/>
            </a:solidFill>
            <a:miter lim="800000"/>
            <a:headEnd/>
            <a:tailEnd/>
          </a:ln>
        </p:spPr>
      </p:pic>
      <p:sp>
        <p:nvSpPr>
          <p:cNvPr id="20" name="TextBox 19"/>
          <p:cNvSpPr txBox="1"/>
          <p:nvPr/>
        </p:nvSpPr>
        <p:spPr>
          <a:xfrm>
            <a:off x="3812875" y="1259457"/>
            <a:ext cx="4934309" cy="276999"/>
          </a:xfrm>
          <a:prstGeom prst="rect">
            <a:avLst/>
          </a:prstGeom>
          <a:noFill/>
        </p:spPr>
        <p:txBody>
          <a:bodyPr wrap="square" rtlCol="0">
            <a:spAutoFit/>
          </a:bodyPr>
          <a:lstStyle/>
          <a:p>
            <a:r>
              <a:rPr lang="en-US" sz="1200" dirty="0" smtClean="0"/>
              <a:t>http://www.ngs.noaa.gov/CORS/logfiles/</a:t>
            </a:r>
            <a:endParaRPr lang="en-US" sz="12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a:t>
            </a:r>
            <a:endParaRPr lang="en-US" sz="4000" dirty="0"/>
          </a:p>
        </p:txBody>
      </p:sp>
      <p:sp>
        <p:nvSpPr>
          <p:cNvPr id="7" name="TextBox 6"/>
          <p:cNvSpPr txBox="1"/>
          <p:nvPr/>
        </p:nvSpPr>
        <p:spPr>
          <a:xfrm>
            <a:off x="228599" y="1188720"/>
            <a:ext cx="3456297" cy="4154984"/>
          </a:xfrm>
          <a:prstGeom prst="rect">
            <a:avLst/>
          </a:prstGeom>
          <a:noFill/>
        </p:spPr>
        <p:txBody>
          <a:bodyPr wrap="square" rtlCol="0">
            <a:spAutoFit/>
          </a:bodyPr>
          <a:lstStyle/>
          <a:p>
            <a:pPr indent="1588"/>
            <a:r>
              <a:rPr lang="en-US" sz="2400" dirty="0" smtClean="0">
                <a:solidFill>
                  <a:schemeClr val="accent1"/>
                </a:solidFill>
              </a:rPr>
              <a:t>I apologize for stating </a:t>
            </a:r>
            <a:br>
              <a:rPr lang="en-US" sz="2400" dirty="0" smtClean="0">
                <a:solidFill>
                  <a:schemeClr val="accent1"/>
                </a:solidFill>
              </a:rPr>
            </a:br>
            <a:r>
              <a:rPr lang="en-US" sz="2400" dirty="0" smtClean="0">
                <a:solidFill>
                  <a:schemeClr val="accent1"/>
                </a:solidFill>
              </a:rPr>
              <a:t>the obvious, but …</a:t>
            </a:r>
          </a:p>
          <a:p>
            <a:pPr indent="1588"/>
            <a:endParaRPr lang="en-US" sz="2400" dirty="0" smtClean="0"/>
          </a:p>
          <a:p>
            <a:pPr indent="1588"/>
            <a:r>
              <a:rPr lang="en-US" sz="2400" dirty="0" smtClean="0"/>
              <a:t>Looking at the 60-day time-series around 2009-056 for P376, we discover that the P376 data for the this day happens to be the last before an extended gap.</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27</a:t>
                </a:fld>
                <a:r>
                  <a:rPr lang="en-GB" sz="1800" b="1" dirty="0">
                    <a:solidFill>
                      <a:srgbClr val="282878"/>
                    </a:solidFill>
                  </a:rPr>
                  <a:t> </a:t>
                </a:r>
              </a:p>
            </p:txBody>
          </p:sp>
        </p:grpSp>
      </p:grpSp>
      <p:pic>
        <p:nvPicPr>
          <p:cNvPr id="63490" name="Picture 2"/>
          <p:cNvPicPr>
            <a:picLocks noChangeAspect="1" noChangeArrowheads="1"/>
          </p:cNvPicPr>
          <p:nvPr/>
        </p:nvPicPr>
        <p:blipFill>
          <a:blip r:embed="rId2" cstate="print"/>
          <a:srcRect/>
          <a:stretch>
            <a:fillRect/>
          </a:stretch>
        </p:blipFill>
        <p:spPr bwMode="auto">
          <a:xfrm>
            <a:off x="3657600" y="1188720"/>
            <a:ext cx="5200650" cy="4791075"/>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a:t>
            </a:r>
            <a:endParaRPr lang="en-US" sz="4000" dirty="0"/>
          </a:p>
        </p:txBody>
      </p:sp>
      <p:sp>
        <p:nvSpPr>
          <p:cNvPr id="7" name="TextBox 6"/>
          <p:cNvSpPr txBox="1"/>
          <p:nvPr/>
        </p:nvSpPr>
        <p:spPr>
          <a:xfrm>
            <a:off x="228599" y="1188720"/>
            <a:ext cx="8458201" cy="3785652"/>
          </a:xfrm>
          <a:prstGeom prst="rect">
            <a:avLst/>
          </a:prstGeom>
          <a:noFill/>
        </p:spPr>
        <p:txBody>
          <a:bodyPr wrap="square" rtlCol="0">
            <a:spAutoFit/>
          </a:bodyPr>
          <a:lstStyle/>
          <a:p>
            <a:pPr indent="1588"/>
            <a:r>
              <a:rPr lang="en-US" sz="2400" dirty="0" smtClean="0">
                <a:solidFill>
                  <a:schemeClr val="accent1"/>
                </a:solidFill>
              </a:rPr>
              <a:t>I apologize for stating the obvious, but …</a:t>
            </a:r>
          </a:p>
          <a:p>
            <a:pPr indent="1588"/>
            <a:endParaRPr lang="en-US" sz="2400" dirty="0" smtClean="0"/>
          </a:p>
          <a:p>
            <a:pPr indent="1588"/>
            <a:r>
              <a:rPr lang="en-US" sz="2400" dirty="0" smtClean="0"/>
              <a:t>Although this site and the results appears fine otherwise, we may want to consider digging a little deeper.</a:t>
            </a:r>
          </a:p>
          <a:p>
            <a:pPr indent="1588"/>
            <a:endParaRPr lang="en-US" sz="2400" dirty="0" smtClean="0"/>
          </a:p>
          <a:p>
            <a:pPr indent="1588"/>
            <a:r>
              <a:rPr lang="en-US" sz="2400" dirty="0" smtClean="0"/>
              <a:t>Possible next steps in evaluating this CORS are:</a:t>
            </a:r>
          </a:p>
          <a:p>
            <a:pPr marL="452438" indent="-223838">
              <a:buFont typeface="Arial" pitchFamily="34" charset="0"/>
              <a:buChar char="•"/>
            </a:pPr>
            <a:r>
              <a:rPr lang="en-US" sz="2400" dirty="0" smtClean="0"/>
              <a:t>Resubmit  requesting the extended report. </a:t>
            </a:r>
          </a:p>
          <a:p>
            <a:pPr marL="452438" indent="-223838">
              <a:buFont typeface="Arial" pitchFamily="34" charset="0"/>
              <a:buChar char="•"/>
            </a:pPr>
            <a:r>
              <a:rPr lang="en-US" sz="2400" dirty="0" smtClean="0"/>
              <a:t>Review the P376 site log.</a:t>
            </a:r>
          </a:p>
          <a:p>
            <a:pPr marL="452438" indent="-223838">
              <a:buFont typeface="Arial" pitchFamily="34" charset="0"/>
              <a:buChar char="•"/>
            </a:pPr>
            <a:r>
              <a:rPr lang="en-US" sz="2400" dirty="0" smtClean="0"/>
              <a:t>Resubmit excluding P376.</a:t>
            </a:r>
          </a:p>
          <a:p>
            <a:pPr indent="1588"/>
            <a:endParaRPr lang="en-US" sz="2400" dirty="0" smtClean="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OPUS-S Work?</a:t>
            </a:r>
            <a:endParaRPr lang="en-US" sz="4000" dirty="0"/>
          </a:p>
        </p:txBody>
      </p:sp>
      <p:sp>
        <p:nvSpPr>
          <p:cNvPr id="7" name="TextBox 6"/>
          <p:cNvSpPr txBox="1"/>
          <p:nvPr/>
        </p:nvSpPr>
        <p:spPr>
          <a:xfrm>
            <a:off x="228599" y="1188720"/>
            <a:ext cx="8656094" cy="4893647"/>
          </a:xfrm>
          <a:prstGeom prst="rect">
            <a:avLst/>
          </a:prstGeom>
          <a:noFill/>
        </p:spPr>
        <p:txBody>
          <a:bodyPr wrap="square" rtlCol="0">
            <a:spAutoFit/>
          </a:bodyPr>
          <a:lstStyle/>
          <a:p>
            <a:pPr marL="463550" indent="-463550"/>
            <a:r>
              <a:rPr lang="en-US" sz="2400" dirty="0" smtClean="0"/>
              <a:t>The primary steps of OPUS-S processing are:</a:t>
            </a:r>
          </a:p>
          <a:p>
            <a:pPr marL="463550" indent="-463550"/>
            <a:endParaRPr lang="en-US" sz="2400" dirty="0" smtClean="0"/>
          </a:p>
          <a:p>
            <a:pPr marL="463550" indent="-463550">
              <a:buFont typeface="+mj-lt"/>
              <a:buAutoNum type="arabicPeriod"/>
            </a:pPr>
            <a:r>
              <a:rPr lang="en-US" sz="2400" dirty="0" smtClean="0"/>
              <a:t>Prepare and quality control the submitted data.</a:t>
            </a:r>
          </a:p>
          <a:p>
            <a:pPr marL="463550" indent="-463550">
              <a:buFontTx/>
              <a:buAutoNum type="arabicPeriod"/>
            </a:pPr>
            <a:r>
              <a:rPr lang="en-US" sz="2400" dirty="0" smtClean="0"/>
              <a:t>Estimate a crude point-position using TEQC.</a:t>
            </a:r>
          </a:p>
          <a:p>
            <a:pPr marL="463550" indent="-463550">
              <a:buFontTx/>
              <a:buAutoNum type="arabicPeriod"/>
            </a:pPr>
            <a:r>
              <a:rPr lang="en-US" sz="2400" dirty="0" smtClean="0"/>
              <a:t>Compute distances to every available CORS.</a:t>
            </a:r>
          </a:p>
          <a:p>
            <a:pPr marL="463550" indent="-463550">
              <a:buFontTx/>
              <a:buAutoNum type="arabicPeriod"/>
            </a:pPr>
            <a:r>
              <a:rPr lang="en-US" sz="2400" dirty="0" smtClean="0"/>
              <a:t>Select the three “best” CORS based upon:</a:t>
            </a:r>
          </a:p>
          <a:p>
            <a:pPr marL="920750" lvl="2" indent="-463550">
              <a:buFont typeface="Arial" pitchFamily="34" charset="0"/>
              <a:buChar char="•"/>
            </a:pPr>
            <a:r>
              <a:rPr lang="en-US" sz="2400" dirty="0" smtClean="0">
                <a:cs typeface="Arial" pitchFamily="34" charset="0"/>
              </a:rPr>
              <a:t>Being closest to the user’s site.</a:t>
            </a:r>
          </a:p>
          <a:p>
            <a:pPr marL="920750" lvl="2" indent="-463550">
              <a:buFont typeface="Arial" pitchFamily="34" charset="0"/>
              <a:buChar char="•"/>
            </a:pPr>
            <a:r>
              <a:rPr lang="en-US" sz="2400" dirty="0" smtClean="0">
                <a:cs typeface="Arial" pitchFamily="34" charset="0"/>
              </a:rPr>
              <a:t>Having common satellite visibility with the user data.</a:t>
            </a:r>
          </a:p>
          <a:p>
            <a:pPr marL="920750" lvl="2" indent="-463550">
              <a:buFont typeface="Arial" pitchFamily="34" charset="0"/>
              <a:buChar char="•"/>
            </a:pPr>
            <a:r>
              <a:rPr lang="en-US" sz="2400" dirty="0" smtClean="0">
                <a:cs typeface="Arial" pitchFamily="34" charset="0"/>
              </a:rPr>
              <a:t>Having more than 80% of the possible data available.</a:t>
            </a:r>
          </a:p>
          <a:p>
            <a:pPr marL="920750" lvl="2" indent="-463550">
              <a:buFont typeface="Arial" pitchFamily="34" charset="0"/>
              <a:buChar char="•"/>
            </a:pPr>
            <a:r>
              <a:rPr lang="en-US" sz="2400" dirty="0" smtClean="0">
                <a:cs typeface="Arial" pitchFamily="34" charset="0"/>
              </a:rPr>
              <a:t>Having low multipath measures.</a:t>
            </a:r>
          </a:p>
          <a:p>
            <a:pPr marL="463550" lvl="1" indent="-463550">
              <a:buFont typeface="+mj-lt"/>
              <a:buAutoNum type="arabicPeriod" startAt="5"/>
            </a:pPr>
            <a:r>
              <a:rPr lang="en-US" sz="2400" dirty="0" smtClean="0">
                <a:cs typeface="Arial" pitchFamily="34" charset="0"/>
              </a:rPr>
              <a:t>Complete the single-baseline processing using PAGES.</a:t>
            </a:r>
          </a:p>
          <a:p>
            <a:pPr marL="463550" lvl="1" indent="-463550">
              <a:buFont typeface="+mj-lt"/>
              <a:buAutoNum type="arabicPeriod" startAt="6"/>
            </a:pPr>
            <a:r>
              <a:rPr lang="en-US" sz="2400" dirty="0" smtClean="0">
                <a:cs typeface="Arial" pitchFamily="34" charset="0"/>
              </a:rPr>
              <a:t>Check the solution quality and replace a CORS if needed.</a:t>
            </a:r>
          </a:p>
          <a:p>
            <a:pPr marL="463550" lvl="1" indent="-463550">
              <a:buFont typeface="+mj-lt"/>
              <a:buAutoNum type="arabicPeriod" startAt="6"/>
            </a:pPr>
            <a:r>
              <a:rPr lang="en-US" sz="2400" dirty="0" smtClean="0">
                <a:cs typeface="Arial" pitchFamily="34" charset="0"/>
              </a:rPr>
              <a:t>Generate and email the report to the user.</a:t>
            </a:r>
            <a:endParaRPr lang="en-US" sz="2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4000" dirty="0" smtClean="0"/>
              <a:t>Who is this guy?</a:t>
            </a:r>
            <a:endParaRPr lang="en-US" sz="4000" dirty="0"/>
          </a:p>
        </p:txBody>
      </p:sp>
      <p:sp>
        <p:nvSpPr>
          <p:cNvPr id="7" name="TextBox 6"/>
          <p:cNvSpPr txBox="1"/>
          <p:nvPr/>
        </p:nvSpPr>
        <p:spPr>
          <a:xfrm>
            <a:off x="228600" y="1097280"/>
            <a:ext cx="8686800" cy="5262979"/>
          </a:xfrm>
          <a:prstGeom prst="rect">
            <a:avLst/>
          </a:prstGeom>
          <a:noFill/>
        </p:spPr>
        <p:txBody>
          <a:bodyPr wrap="square" rtlCol="0">
            <a:spAutoFit/>
          </a:bodyPr>
          <a:lstStyle/>
          <a:p>
            <a:r>
              <a:rPr lang="en-US" sz="2400" dirty="0" smtClean="0"/>
              <a:t>I am Mark Schenewerk with </a:t>
            </a:r>
            <a:r>
              <a:rPr lang="en-US" sz="2400" b="1" dirty="0" smtClean="0"/>
              <a:t>National Geodetic Survey</a:t>
            </a:r>
            <a:r>
              <a:rPr lang="en-US" sz="2400" dirty="0" smtClean="0"/>
              <a:t> (NGS).</a:t>
            </a:r>
          </a:p>
          <a:p>
            <a:endParaRPr lang="en-US" sz="2400" dirty="0" smtClean="0"/>
          </a:p>
          <a:p>
            <a:r>
              <a:rPr lang="en-US" sz="2400" dirty="0" smtClean="0"/>
              <a:t>B.S. from the University of Missouri at Rolla.</a:t>
            </a:r>
            <a:br>
              <a:rPr lang="en-US" sz="2400" dirty="0" smtClean="0"/>
            </a:br>
            <a:r>
              <a:rPr lang="en-US" sz="2400" dirty="0" smtClean="0"/>
              <a:t>Ph.D. from the University of Illinois at Champaign-Urbana.</a:t>
            </a:r>
          </a:p>
          <a:p>
            <a:endParaRPr lang="en-US" sz="2400" dirty="0" smtClean="0"/>
          </a:p>
          <a:p>
            <a:r>
              <a:rPr lang="en-US" sz="2400" dirty="0" smtClean="0"/>
              <a:t>The NGS calls me a geodesist, but I’m actually an astronomer who happens to do things that look like geodesy.</a:t>
            </a:r>
          </a:p>
          <a:p>
            <a:endParaRPr lang="en-US" sz="2400" dirty="0" smtClean="0"/>
          </a:p>
          <a:p>
            <a:r>
              <a:rPr lang="en-US" sz="2400" dirty="0" smtClean="0"/>
              <a:t>I am the “father” of the PAGES processing software.</a:t>
            </a:r>
          </a:p>
          <a:p>
            <a:endParaRPr lang="en-US" sz="2400" dirty="0" smtClean="0"/>
          </a:p>
          <a:p>
            <a:r>
              <a:rPr lang="en-US" sz="2400" dirty="0" smtClean="0"/>
              <a:t>I’ve been (</a:t>
            </a:r>
            <a:r>
              <a:rPr lang="en-US" sz="2400" i="1" dirty="0" smtClean="0"/>
              <a:t>very</a:t>
            </a:r>
            <a:r>
              <a:rPr lang="en-US" sz="2400" dirty="0" smtClean="0"/>
              <a:t>) indirectly involved in OPUS since its inception and directly involved in some of the new development for the last two years.</a:t>
            </a:r>
          </a:p>
        </p:txBody>
      </p:sp>
      <p:grpSp>
        <p:nvGrpSpPr>
          <p:cNvPr id="2"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6"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OPUS-S Work?</a:t>
            </a:r>
            <a:endParaRPr lang="en-US" sz="4000" dirty="0"/>
          </a:p>
        </p:txBody>
      </p:sp>
      <p:sp>
        <p:nvSpPr>
          <p:cNvPr id="7" name="TextBox 6"/>
          <p:cNvSpPr txBox="1"/>
          <p:nvPr/>
        </p:nvSpPr>
        <p:spPr>
          <a:xfrm>
            <a:off x="228599" y="1188720"/>
            <a:ext cx="8656094" cy="3785652"/>
          </a:xfrm>
          <a:prstGeom prst="rect">
            <a:avLst/>
          </a:prstGeom>
          <a:noFill/>
        </p:spPr>
        <p:txBody>
          <a:bodyPr wrap="square" rtlCol="0">
            <a:spAutoFit/>
          </a:bodyPr>
          <a:lstStyle/>
          <a:p>
            <a:pPr marL="6350" indent="-6350"/>
            <a:r>
              <a:rPr lang="en-US" sz="2400" dirty="0" smtClean="0">
                <a:cs typeface="Arial" pitchFamily="34" charset="0"/>
              </a:rPr>
              <a:t>OPUS-S uses PAGES for data processing.</a:t>
            </a:r>
          </a:p>
          <a:p>
            <a:pPr marL="6350" indent="-6350"/>
            <a:endParaRPr lang="en-US" sz="2400" dirty="0" smtClean="0">
              <a:cs typeface="Arial" pitchFamily="34" charset="0"/>
            </a:endParaRPr>
          </a:p>
          <a:p>
            <a:pPr marL="6350" indent="-6350"/>
            <a:r>
              <a:rPr lang="en-US" sz="2400" dirty="0" smtClean="0">
                <a:cs typeface="Arial" pitchFamily="34" charset="0"/>
              </a:rPr>
              <a:t>PAGES is a state-of-the-art processing engine developed by the NGS.</a:t>
            </a:r>
          </a:p>
          <a:p>
            <a:pPr marL="6350" indent="-6350"/>
            <a:endParaRPr lang="en-US" sz="2400" dirty="0" smtClean="0">
              <a:cs typeface="Arial" pitchFamily="34" charset="0"/>
            </a:endParaRPr>
          </a:p>
          <a:p>
            <a:pPr marL="6350" indent="-6350"/>
            <a:r>
              <a:rPr lang="en-US" sz="2400" dirty="0" smtClean="0">
                <a:cs typeface="Arial" pitchFamily="34" charset="0"/>
              </a:rPr>
              <a:t>Besides OPUS-S, PAGES is used for orbit production, reference frame definition, network monitoring and many </a:t>
            </a:r>
            <a:br>
              <a:rPr lang="en-US" sz="2400" dirty="0" smtClean="0">
                <a:cs typeface="Arial" pitchFamily="34" charset="0"/>
              </a:rPr>
            </a:br>
            <a:r>
              <a:rPr lang="en-US" sz="2400" dirty="0" smtClean="0">
                <a:cs typeface="Arial" pitchFamily="34" charset="0"/>
              </a:rPr>
              <a:t>other GPS data processing tasks.</a:t>
            </a:r>
          </a:p>
          <a:p>
            <a:pPr marL="6350" indent="-6350"/>
            <a:endParaRPr lang="en-US" sz="2400" dirty="0" smtClean="0">
              <a:cs typeface="Arial" pitchFamily="34" charset="0"/>
            </a:endParaRPr>
          </a:p>
          <a:p>
            <a:pPr marL="6350" indent="-6350"/>
            <a:r>
              <a:rPr lang="en-US" sz="1200" dirty="0" smtClean="0">
                <a:cs typeface="Arial" pitchFamily="34" charset="0"/>
              </a:rPr>
              <a:t>http://www.ngs.noaa.gov/GRD/GPS/DOC/toc.html</a:t>
            </a:r>
          </a:p>
          <a:p>
            <a:pPr marL="6350" indent="-6350"/>
            <a:r>
              <a:rPr lang="en-US" sz="1200" dirty="0" smtClean="0">
                <a:cs typeface="Arial" pitchFamily="34" charset="0"/>
              </a:rPr>
              <a:t>http://igscb.jpl.nasa.gov/igscb/center/analysis/noaa.acn</a:t>
            </a:r>
            <a:endParaRPr lang="en-US" sz="12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OPUS-S Work?</a:t>
            </a:r>
            <a:endParaRPr lang="en-US" sz="4000" dirty="0"/>
          </a:p>
        </p:txBody>
      </p:sp>
      <p:sp>
        <p:nvSpPr>
          <p:cNvPr id="7" name="TextBox 6"/>
          <p:cNvSpPr txBox="1"/>
          <p:nvPr/>
        </p:nvSpPr>
        <p:spPr>
          <a:xfrm>
            <a:off x="228599" y="1188720"/>
            <a:ext cx="8656094" cy="5262979"/>
          </a:xfrm>
          <a:prstGeom prst="rect">
            <a:avLst/>
          </a:prstGeom>
          <a:noFill/>
        </p:spPr>
        <p:txBody>
          <a:bodyPr wrap="square" rtlCol="0">
            <a:spAutoFit/>
          </a:bodyPr>
          <a:lstStyle/>
          <a:p>
            <a:pPr marL="6350" indent="-6350"/>
            <a:r>
              <a:rPr lang="en-US" sz="2400" dirty="0" smtClean="0">
                <a:cs typeface="Arial" pitchFamily="34" charset="0"/>
              </a:rPr>
              <a:t>OPUS-S modeling highlights:</a:t>
            </a:r>
          </a:p>
          <a:p>
            <a:pPr marL="6350" indent="-6350"/>
            <a:endParaRPr lang="en-US" sz="2400" dirty="0" smtClean="0">
              <a:cs typeface="Arial" pitchFamily="34" charset="0"/>
            </a:endParaRPr>
          </a:p>
          <a:p>
            <a:pPr marL="352425" indent="-352425">
              <a:buFont typeface="Arial" pitchFamily="34" charset="0"/>
              <a:buChar char="•"/>
            </a:pPr>
            <a:r>
              <a:rPr lang="en-US" sz="2400" dirty="0" smtClean="0">
                <a:cs typeface="Arial" pitchFamily="34" charset="0"/>
              </a:rPr>
              <a:t>Satellite coordinates from the </a:t>
            </a:r>
            <a:r>
              <a:rPr lang="en-US" sz="2400" b="1" dirty="0" smtClean="0">
                <a:cs typeface="Arial" pitchFamily="34" charset="0"/>
              </a:rPr>
              <a:t>International GNSS Service </a:t>
            </a:r>
            <a:r>
              <a:rPr lang="en-US" sz="2400" dirty="0" smtClean="0">
                <a:cs typeface="Arial" pitchFamily="34" charset="0"/>
              </a:rPr>
              <a:t>(IGS) precise ephemerides.</a:t>
            </a:r>
            <a:r>
              <a:rPr lang="en-US" sz="1200" dirty="0" smtClean="0">
                <a:cs typeface="Arial" pitchFamily="34" charset="0"/>
              </a:rPr>
              <a:t/>
            </a:r>
            <a:br>
              <a:rPr lang="en-US" sz="1200" dirty="0" smtClean="0">
                <a:cs typeface="Arial" pitchFamily="34" charset="0"/>
              </a:rPr>
            </a:br>
            <a:r>
              <a:rPr lang="en-US" sz="1200" dirty="0" smtClean="0">
                <a:cs typeface="Arial" pitchFamily="34" charset="0"/>
              </a:rPr>
              <a:t> http://igscb.jpl.nasa.gov/components/usage.html.</a:t>
            </a:r>
          </a:p>
          <a:p>
            <a:pPr marL="352425" indent="-352425">
              <a:buFont typeface="Arial" pitchFamily="34" charset="0"/>
              <a:buChar char="•"/>
            </a:pPr>
            <a:r>
              <a:rPr lang="en-US" sz="2400" dirty="0" smtClean="0">
                <a:cs typeface="Arial" pitchFamily="34" charset="0"/>
              </a:rPr>
              <a:t>CORS coordinates and hardware histories from the NGS site information data base.</a:t>
            </a:r>
          </a:p>
          <a:p>
            <a:pPr marL="352425" indent="-352425">
              <a:buFont typeface="Arial" pitchFamily="34" charset="0"/>
              <a:buChar char="•"/>
            </a:pPr>
            <a:r>
              <a:rPr lang="en-US" sz="2400" dirty="0" smtClean="0">
                <a:cs typeface="Arial" pitchFamily="34" charset="0"/>
              </a:rPr>
              <a:t>Receiver antenna phase center offsets and variations from the NGS relative antenna model data base.</a:t>
            </a:r>
            <a:r>
              <a:rPr lang="en-US" sz="1200" dirty="0" smtClean="0">
                <a:cs typeface="Arial" pitchFamily="34" charset="0"/>
              </a:rPr>
              <a:t/>
            </a:r>
            <a:br>
              <a:rPr lang="en-US" sz="1200" dirty="0" smtClean="0">
                <a:cs typeface="Arial" pitchFamily="34" charset="0"/>
              </a:rPr>
            </a:br>
            <a:r>
              <a:rPr lang="en-US" sz="1200" dirty="0" smtClean="0">
                <a:cs typeface="Arial" pitchFamily="34" charset="0"/>
              </a:rPr>
              <a:t> http://www.ngs.noaa.gov/ANTCAL/.</a:t>
            </a:r>
          </a:p>
          <a:p>
            <a:pPr marL="352425" indent="-352425">
              <a:buFont typeface="Arial" pitchFamily="34" charset="0"/>
              <a:buChar char="•"/>
            </a:pPr>
            <a:r>
              <a:rPr lang="en-US" sz="2400" b="1" dirty="0" smtClean="0">
                <a:cs typeface="Arial" pitchFamily="34" charset="0"/>
              </a:rPr>
              <a:t>International Earth Rotation Service </a:t>
            </a:r>
            <a:r>
              <a:rPr lang="en-US" sz="2400" dirty="0" smtClean="0">
                <a:cs typeface="Arial" pitchFamily="34" charset="0"/>
              </a:rPr>
              <a:t>(IERS) 2003 solid Earth tide model.</a:t>
            </a:r>
            <a:endParaRPr lang="en-US" sz="1200" dirty="0" smtClean="0">
              <a:cs typeface="Arial" pitchFamily="34" charset="0"/>
            </a:endParaRPr>
          </a:p>
          <a:p>
            <a:pPr marL="352425" indent="-352425">
              <a:buFont typeface="Arial" pitchFamily="34" charset="0"/>
              <a:buChar char="•"/>
            </a:pPr>
            <a:r>
              <a:rPr lang="en-US" sz="1200" dirty="0" smtClean="0">
                <a:cs typeface="Arial" pitchFamily="34" charset="0"/>
              </a:rPr>
              <a:t>http://www.iers.org/nn_11216/IERS/EN/Publications/TechnicalNotes/tn32.html.</a:t>
            </a:r>
          </a:p>
          <a:p>
            <a:pPr marL="352425" indent="-352425">
              <a:buFont typeface="Arial" pitchFamily="34" charset="0"/>
              <a:buChar char="•"/>
            </a:pPr>
            <a:r>
              <a:rPr lang="en-US" sz="2400" dirty="0" smtClean="0">
                <a:cs typeface="Arial" pitchFamily="34" charset="0"/>
              </a:rPr>
              <a:t>Surface met from a climatological model.</a:t>
            </a:r>
            <a:r>
              <a:rPr lang="en-US" sz="2400" dirty="0" smtClean="0"/>
              <a:t/>
            </a:r>
            <a:br>
              <a:rPr lang="en-US" sz="2400" dirty="0" smtClean="0"/>
            </a:br>
            <a:r>
              <a:rPr lang="en-US" sz="1200" dirty="0" smtClean="0"/>
              <a:t>Boehm et al., “Short Note: A global model of pressure and temperature for geodetic applications”, J. </a:t>
            </a:r>
            <a:r>
              <a:rPr lang="en-US" sz="1200" dirty="0" err="1" smtClean="0"/>
              <a:t>Geod</a:t>
            </a:r>
            <a:r>
              <a:rPr lang="en-US" sz="1200" dirty="0" smtClean="0"/>
              <a:t>., 2007.</a:t>
            </a:r>
            <a:endParaRPr lang="en-US" sz="1200" dirty="0" smtClean="0">
              <a:cs typeface="Arial" pitchFamily="34" charset="0"/>
            </a:endParaRPr>
          </a:p>
          <a:p>
            <a:pPr marL="352425" indent="-352425">
              <a:buFont typeface="Arial" pitchFamily="34" charset="0"/>
              <a:buChar char="•"/>
            </a:pPr>
            <a:endParaRPr lang="en-US" sz="2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OPUS-S Work?</a:t>
            </a:r>
            <a:endParaRPr lang="en-US" sz="4000" dirty="0"/>
          </a:p>
        </p:txBody>
      </p:sp>
      <p:sp>
        <p:nvSpPr>
          <p:cNvPr id="7" name="TextBox 6"/>
          <p:cNvSpPr txBox="1"/>
          <p:nvPr/>
        </p:nvSpPr>
        <p:spPr>
          <a:xfrm>
            <a:off x="228599" y="1188720"/>
            <a:ext cx="8656094" cy="5262979"/>
          </a:xfrm>
          <a:prstGeom prst="rect">
            <a:avLst/>
          </a:prstGeom>
          <a:noFill/>
        </p:spPr>
        <p:txBody>
          <a:bodyPr wrap="square" rtlCol="0">
            <a:spAutoFit/>
          </a:bodyPr>
          <a:lstStyle/>
          <a:p>
            <a:pPr marL="6350" indent="-6350"/>
            <a:r>
              <a:rPr lang="en-US" sz="2400" dirty="0" smtClean="0">
                <a:cs typeface="Arial" pitchFamily="34" charset="0"/>
              </a:rPr>
              <a:t>OPUS-S processing highlights:</a:t>
            </a:r>
          </a:p>
          <a:p>
            <a:pPr marL="6350" indent="-6350"/>
            <a:endParaRPr lang="en-US" sz="2400" dirty="0" smtClean="0">
              <a:cs typeface="Arial" pitchFamily="34" charset="0"/>
            </a:endParaRPr>
          </a:p>
          <a:p>
            <a:pPr marL="352425" indent="-352425">
              <a:buFont typeface="Arial" pitchFamily="34" charset="0"/>
              <a:buChar char="•"/>
            </a:pPr>
            <a:r>
              <a:rPr lang="en-US" sz="2400" dirty="0" smtClean="0">
                <a:cs typeface="Arial" pitchFamily="34" charset="0"/>
              </a:rPr>
              <a:t>Everything is “done” in the </a:t>
            </a:r>
            <a:r>
              <a:rPr lang="en-US" sz="2400" b="1" dirty="0" smtClean="0">
                <a:cs typeface="Arial" pitchFamily="34" charset="0"/>
              </a:rPr>
              <a:t>International Terrestrial Reference Frame</a:t>
            </a:r>
            <a:r>
              <a:rPr lang="en-US" sz="2400" dirty="0" smtClean="0">
                <a:cs typeface="Arial" pitchFamily="34" charset="0"/>
              </a:rPr>
              <a:t> (ITRF).</a:t>
            </a:r>
          </a:p>
          <a:p>
            <a:pPr marL="352425" indent="-352425">
              <a:buFont typeface="Arial" pitchFamily="34" charset="0"/>
              <a:buChar char="•"/>
            </a:pPr>
            <a:r>
              <a:rPr lang="en-US" sz="2400" dirty="0" smtClean="0">
                <a:cs typeface="Arial" pitchFamily="34" charset="0"/>
              </a:rPr>
              <a:t>SV coordinates are held rigidly fixed.</a:t>
            </a:r>
          </a:p>
          <a:p>
            <a:pPr marL="352425" indent="-352425">
              <a:buFont typeface="Arial" pitchFamily="34" charset="0"/>
              <a:buChar char="•"/>
            </a:pPr>
            <a:r>
              <a:rPr lang="en-US" sz="2400" dirty="0" smtClean="0">
                <a:cs typeface="Arial" pitchFamily="34" charset="0"/>
              </a:rPr>
              <a:t>CORS coordinates are heavily constrained.</a:t>
            </a:r>
          </a:p>
          <a:p>
            <a:pPr marL="352425" indent="-352425">
              <a:buFont typeface="Arial" pitchFamily="34" charset="0"/>
              <a:buChar char="•"/>
            </a:pPr>
            <a:r>
              <a:rPr lang="en-US" sz="2400" dirty="0" smtClean="0">
                <a:cs typeface="Arial" pitchFamily="34" charset="0"/>
              </a:rPr>
              <a:t>Neutral atmosphere (</a:t>
            </a:r>
            <a:r>
              <a:rPr lang="en-US" sz="2400" dirty="0" err="1" smtClean="0">
                <a:cs typeface="Arial" pitchFamily="34" charset="0"/>
              </a:rPr>
              <a:t>tropo</a:t>
            </a:r>
            <a:r>
              <a:rPr lang="en-US" sz="2400" dirty="0" smtClean="0">
                <a:cs typeface="Arial" pitchFamily="34" charset="0"/>
              </a:rPr>
              <a:t>) dry component modeled.</a:t>
            </a:r>
          </a:p>
          <a:p>
            <a:pPr marL="352425" indent="-352425">
              <a:buFont typeface="Arial" pitchFamily="34" charset="0"/>
              <a:buChar char="•"/>
            </a:pPr>
            <a:r>
              <a:rPr lang="en-US" sz="2400" dirty="0" smtClean="0">
                <a:cs typeface="Arial" pitchFamily="34" charset="0"/>
              </a:rPr>
              <a:t>Neutral atmosphere (</a:t>
            </a:r>
            <a:r>
              <a:rPr lang="en-US" sz="2400" dirty="0" err="1" smtClean="0">
                <a:cs typeface="Arial" pitchFamily="34" charset="0"/>
              </a:rPr>
              <a:t>tropo</a:t>
            </a:r>
            <a:r>
              <a:rPr lang="en-US" sz="2400" dirty="0" smtClean="0">
                <a:cs typeface="Arial" pitchFamily="34" charset="0"/>
              </a:rPr>
              <a:t>) wet component estimated.</a:t>
            </a:r>
          </a:p>
          <a:p>
            <a:pPr marL="352425" indent="-352425">
              <a:buFont typeface="Arial" pitchFamily="34" charset="0"/>
              <a:buChar char="•"/>
            </a:pPr>
            <a:r>
              <a:rPr lang="en-US" sz="2400" dirty="0" smtClean="0">
                <a:cs typeface="Arial" pitchFamily="34" charset="0"/>
              </a:rPr>
              <a:t>Double-differenced, ion-free carrier phase observable.</a:t>
            </a:r>
          </a:p>
          <a:p>
            <a:pPr marL="352425" indent="-352425">
              <a:buFont typeface="Arial" pitchFamily="34" charset="0"/>
              <a:buChar char="•"/>
            </a:pPr>
            <a:r>
              <a:rPr lang="en-US" sz="2400" dirty="0" smtClean="0">
                <a:cs typeface="Arial" pitchFamily="34" charset="0"/>
              </a:rPr>
              <a:t>Carrier phase ambiguities are fixed to their integer values where possible; float ambiguities are estimated otherwise.</a:t>
            </a:r>
          </a:p>
          <a:p>
            <a:pPr marL="352425" indent="-352425">
              <a:buFont typeface="Arial" pitchFamily="34" charset="0"/>
              <a:buChar char="•"/>
            </a:pPr>
            <a:r>
              <a:rPr lang="en-US" sz="2400" dirty="0" smtClean="0">
                <a:cs typeface="Arial" pitchFamily="34" charset="0"/>
              </a:rPr>
              <a:t>Individual baselines are processed and the results combined generating mean coordinates and peak-to-peak uncertainties.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OPUS-S Work?</a:t>
            </a:r>
            <a:endParaRPr lang="en-US" sz="4000" dirty="0"/>
          </a:p>
        </p:txBody>
      </p:sp>
      <p:sp>
        <p:nvSpPr>
          <p:cNvPr id="7" name="TextBox 6"/>
          <p:cNvSpPr txBox="1"/>
          <p:nvPr/>
        </p:nvSpPr>
        <p:spPr>
          <a:xfrm>
            <a:off x="228599" y="1188720"/>
            <a:ext cx="8656094" cy="3046988"/>
          </a:xfrm>
          <a:prstGeom prst="rect">
            <a:avLst/>
          </a:prstGeom>
          <a:noFill/>
        </p:spPr>
        <p:txBody>
          <a:bodyPr wrap="square" rtlCol="0">
            <a:spAutoFit/>
          </a:bodyPr>
          <a:lstStyle/>
          <a:p>
            <a:pPr marL="6350" indent="-6350"/>
            <a:r>
              <a:rPr lang="en-US" sz="2400" dirty="0" smtClean="0">
                <a:cs typeface="Arial" pitchFamily="34" charset="0"/>
              </a:rPr>
              <a:t>Some thoughts on phase ambiguity integer fixing.</a:t>
            </a:r>
          </a:p>
          <a:p>
            <a:pPr marL="6350" indent="-6350"/>
            <a:endParaRPr lang="en-US" sz="2400" dirty="0" smtClean="0">
              <a:cs typeface="Arial" pitchFamily="34" charset="0"/>
            </a:endParaRPr>
          </a:p>
          <a:p>
            <a:pPr marL="6350" indent="-6350"/>
            <a:r>
              <a:rPr lang="en-US" sz="2400" dirty="0" smtClean="0">
                <a:cs typeface="Arial" pitchFamily="34" charset="0"/>
              </a:rPr>
              <a:t>The ambiguities, (charged and neutral) atmosphere delays and station heights strongly alias into each other.</a:t>
            </a:r>
          </a:p>
          <a:p>
            <a:pPr marL="6350" indent="-6350"/>
            <a:endParaRPr lang="en-US" sz="2400" dirty="0" smtClean="0">
              <a:cs typeface="Arial" pitchFamily="34" charset="0"/>
            </a:endParaRPr>
          </a:p>
          <a:p>
            <a:pPr marL="6350" indent="-6350"/>
            <a:r>
              <a:rPr lang="en-US" sz="2400" dirty="0" smtClean="0">
                <a:cs typeface="Arial" pitchFamily="34" charset="0"/>
              </a:rPr>
              <a:t>There are really only two ways to “break” this aliasing:</a:t>
            </a:r>
          </a:p>
          <a:p>
            <a:pPr marL="914400" indent="-457200">
              <a:buFont typeface="+mj-lt"/>
              <a:buAutoNum type="arabicPeriod"/>
            </a:pPr>
            <a:r>
              <a:rPr lang="en-US" sz="2400" dirty="0" smtClean="0">
                <a:cs typeface="Arial" pitchFamily="34" charset="0"/>
              </a:rPr>
              <a:t>Introduce more data.</a:t>
            </a:r>
          </a:p>
          <a:p>
            <a:pPr marL="914400" indent="-457200">
              <a:buFont typeface="+mj-lt"/>
              <a:buAutoNum type="arabicPeriod"/>
            </a:pPr>
            <a:r>
              <a:rPr lang="en-US" sz="2400" dirty="0" smtClean="0">
                <a:cs typeface="Arial" pitchFamily="34" charset="0"/>
              </a:rPr>
              <a:t>Introduce additional information.</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OPUS-S Work?</a:t>
            </a:r>
            <a:endParaRPr lang="en-US" sz="4000" dirty="0"/>
          </a:p>
        </p:txBody>
      </p:sp>
      <p:sp>
        <p:nvSpPr>
          <p:cNvPr id="7" name="TextBox 6"/>
          <p:cNvSpPr txBox="1"/>
          <p:nvPr/>
        </p:nvSpPr>
        <p:spPr>
          <a:xfrm>
            <a:off x="228599" y="1188720"/>
            <a:ext cx="8656094" cy="3785652"/>
          </a:xfrm>
          <a:prstGeom prst="rect">
            <a:avLst/>
          </a:prstGeom>
          <a:noFill/>
        </p:spPr>
        <p:txBody>
          <a:bodyPr wrap="square" rtlCol="0">
            <a:spAutoFit/>
          </a:bodyPr>
          <a:lstStyle/>
          <a:p>
            <a:pPr marL="6350" indent="-6350"/>
            <a:r>
              <a:rPr lang="en-US" sz="2400" dirty="0" smtClean="0">
                <a:cs typeface="Arial" pitchFamily="34" charset="0"/>
              </a:rPr>
              <a:t>OPUS-S uses the former strategy.</a:t>
            </a:r>
          </a:p>
          <a:p>
            <a:pPr marL="6350" indent="-6350"/>
            <a:endParaRPr lang="en-US" sz="2400" dirty="0" smtClean="0">
              <a:cs typeface="Arial" pitchFamily="34" charset="0"/>
            </a:endParaRPr>
          </a:p>
          <a:p>
            <a:pPr marL="6350" indent="-6350"/>
            <a:r>
              <a:rPr lang="en-US" sz="2400" dirty="0" smtClean="0">
                <a:cs typeface="Arial" pitchFamily="34" charset="0"/>
              </a:rPr>
              <a:t>Depending upon the circumstances, 1- to 2-hours of observations are sufficient to </a:t>
            </a:r>
            <a:r>
              <a:rPr lang="en-US" sz="2400" dirty="0" err="1" smtClean="0">
                <a:cs typeface="Arial" pitchFamily="34" charset="0"/>
              </a:rPr>
              <a:t>decorrelate</a:t>
            </a:r>
            <a:r>
              <a:rPr lang="en-US" sz="2400" dirty="0" smtClean="0">
                <a:cs typeface="Arial" pitchFamily="34" charset="0"/>
              </a:rPr>
              <a:t> the ambiguities, atmosphere and heights allowing reliable estimation of all. Thus the requirement for a minimum of 2-hours in OPUS-S.</a:t>
            </a:r>
          </a:p>
          <a:p>
            <a:pPr marL="6350" indent="-6350"/>
            <a:endParaRPr lang="en-US" sz="2400" dirty="0" smtClean="0">
              <a:cs typeface="Arial" pitchFamily="34" charset="0"/>
            </a:endParaRPr>
          </a:p>
          <a:p>
            <a:pPr marL="6350" indent="-6350"/>
            <a:r>
              <a:rPr lang="en-US" sz="2400" dirty="0" smtClean="0">
                <a:solidFill>
                  <a:schemeClr val="tx2"/>
                </a:solidFill>
                <a:cs typeface="Arial" pitchFamily="34" charset="0"/>
              </a:rPr>
              <a:t>As an aside, be aware that while simply having more data helps, it is actually the change in orientation of the satellites over the data span that forces the decorrelation.</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34</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OPUS-S Uploads By Month. </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35</a:t>
                </a:fld>
                <a:r>
                  <a:rPr lang="en-GB" sz="1800" b="1" dirty="0">
                    <a:solidFill>
                      <a:srgbClr val="282878"/>
                    </a:solidFill>
                  </a:rPr>
                  <a:t> </a:t>
                </a:r>
              </a:p>
            </p:txBody>
          </p:sp>
        </p:grpSp>
      </p:grpSp>
      <p:sp>
        <p:nvSpPr>
          <p:cNvPr id="16" name="TextBox 15"/>
          <p:cNvSpPr txBox="1"/>
          <p:nvPr/>
        </p:nvSpPr>
        <p:spPr>
          <a:xfrm>
            <a:off x="2565780" y="6209733"/>
            <a:ext cx="4155305" cy="246221"/>
          </a:xfrm>
          <a:prstGeom prst="rect">
            <a:avLst/>
          </a:prstGeom>
          <a:noFill/>
        </p:spPr>
        <p:txBody>
          <a:bodyPr wrap="none" rtlCol="0">
            <a:spAutoFit/>
          </a:bodyPr>
          <a:lstStyle/>
          <a:p>
            <a:r>
              <a:rPr lang="en-US" sz="1000" dirty="0" smtClean="0"/>
              <a:t>Valid as of 2010-03-30. Values before January, 2005 are approximate.</a:t>
            </a:r>
            <a:endParaRPr lang="en-US" sz="1000" dirty="0"/>
          </a:p>
        </p:txBody>
      </p:sp>
      <p:sp>
        <p:nvSpPr>
          <p:cNvPr id="18" name="TextBox 17"/>
          <p:cNvSpPr txBox="1"/>
          <p:nvPr/>
        </p:nvSpPr>
        <p:spPr>
          <a:xfrm>
            <a:off x="274320" y="1187355"/>
            <a:ext cx="2286000" cy="4524315"/>
          </a:xfrm>
          <a:prstGeom prst="rect">
            <a:avLst/>
          </a:prstGeom>
          <a:noFill/>
        </p:spPr>
        <p:txBody>
          <a:bodyPr wrap="square" rtlCol="0">
            <a:spAutoFit/>
          </a:bodyPr>
          <a:lstStyle/>
          <a:p>
            <a:r>
              <a:rPr lang="en-US" sz="2400" dirty="0" smtClean="0"/>
              <a:t>Shown here are the monthly upload counts to OPUS-S. </a:t>
            </a:r>
          </a:p>
          <a:p>
            <a:endParaRPr lang="en-US" sz="2400" dirty="0" smtClean="0"/>
          </a:p>
          <a:p>
            <a:r>
              <a:rPr lang="en-US" sz="2400" dirty="0" smtClean="0"/>
              <a:t>Submissions to OPUS-S comprise a</a:t>
            </a:r>
            <a:br>
              <a:rPr lang="en-US" sz="2400" dirty="0" smtClean="0"/>
            </a:br>
            <a:r>
              <a:rPr lang="en-US" sz="2400" dirty="0" smtClean="0"/>
              <a:t>non-trivial percentage of all “hits” on the NGS web sites.</a:t>
            </a:r>
            <a:endParaRPr lang="en-US" sz="2400" dirty="0"/>
          </a:p>
        </p:txBody>
      </p:sp>
      <p:graphicFrame>
        <p:nvGraphicFramePr>
          <p:cNvPr id="22" name="Chart 21"/>
          <p:cNvGraphicFramePr/>
          <p:nvPr/>
        </p:nvGraphicFramePr>
        <p:xfrm>
          <a:off x="2560320" y="1188720"/>
          <a:ext cx="6217920" cy="484632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OPUS-RS. . . . . . . rapid-static processing</a:t>
            </a:r>
            <a:endParaRPr lang="en-US" sz="4000" dirty="0"/>
          </a:p>
        </p:txBody>
      </p:sp>
      <p:sp>
        <p:nvSpPr>
          <p:cNvPr id="7" name="TextBox 6"/>
          <p:cNvSpPr txBox="1"/>
          <p:nvPr/>
        </p:nvSpPr>
        <p:spPr>
          <a:xfrm>
            <a:off x="228600" y="1188720"/>
            <a:ext cx="8686800" cy="4832092"/>
          </a:xfrm>
          <a:prstGeom prst="rect">
            <a:avLst/>
          </a:prstGeom>
          <a:noFill/>
        </p:spPr>
        <p:txBody>
          <a:bodyPr wrap="square" rtlCol="0">
            <a:spAutoFit/>
          </a:bodyPr>
          <a:lstStyle/>
          <a:p>
            <a:pPr marL="455613" indent="-227013">
              <a:buFont typeface="Arial" pitchFamily="34" charset="0"/>
              <a:buChar char="•"/>
            </a:pPr>
            <a:r>
              <a:rPr lang="en-US" sz="2800" dirty="0" smtClean="0"/>
              <a:t>A Little OPUS-RS History.</a:t>
            </a:r>
          </a:p>
          <a:p>
            <a:pPr marL="455613" indent="-227013">
              <a:buFont typeface="Arial" pitchFamily="34" charset="0"/>
              <a:buChar char="•"/>
            </a:pPr>
            <a:endParaRPr lang="en-US" sz="2800" dirty="0" smtClean="0"/>
          </a:p>
          <a:p>
            <a:pPr marL="455613" indent="-227013">
              <a:buFont typeface="Arial" pitchFamily="34" charset="0"/>
              <a:buChar char="•"/>
            </a:pPr>
            <a:r>
              <a:rPr lang="en-US" sz="2800" dirty="0" smtClean="0"/>
              <a:t>The OPUS-RS Interface.</a:t>
            </a:r>
          </a:p>
          <a:p>
            <a:pPr marL="455613" indent="-227013">
              <a:buFont typeface="Arial" pitchFamily="34" charset="0"/>
              <a:buChar char="•"/>
            </a:pPr>
            <a:endParaRPr lang="en-US" sz="2800" dirty="0" smtClean="0"/>
          </a:p>
          <a:p>
            <a:pPr marL="455613" indent="-227013">
              <a:buFont typeface="Arial" pitchFamily="34" charset="0"/>
              <a:buChar char="•"/>
            </a:pPr>
            <a:r>
              <a:rPr lang="en-US" sz="2800" dirty="0" smtClean="0"/>
              <a:t>How Good Can I Do With OPUS-RS?</a:t>
            </a:r>
          </a:p>
          <a:p>
            <a:pPr marL="455613" indent="-227013">
              <a:buFont typeface="Arial" pitchFamily="34" charset="0"/>
              <a:buChar char="•"/>
            </a:pPr>
            <a:endParaRPr lang="en-US" sz="2800" dirty="0" smtClean="0"/>
          </a:p>
          <a:p>
            <a:pPr marL="455613" indent="-227013">
              <a:buFont typeface="Arial" pitchFamily="34" charset="0"/>
              <a:buChar char="•"/>
            </a:pPr>
            <a:r>
              <a:rPr lang="en-US" sz="2800" dirty="0" smtClean="0"/>
              <a:t>A Quick Example (cont.).</a:t>
            </a:r>
          </a:p>
          <a:p>
            <a:pPr marL="455613" indent="-227013">
              <a:buFont typeface="Arial" pitchFamily="34" charset="0"/>
              <a:buChar char="•"/>
            </a:pPr>
            <a:endParaRPr lang="en-US" sz="2800" dirty="0" smtClean="0"/>
          </a:p>
          <a:p>
            <a:pPr marL="455613" indent="-227013">
              <a:buFont typeface="Arial" pitchFamily="34" charset="0"/>
              <a:buChar char="•"/>
            </a:pPr>
            <a:r>
              <a:rPr lang="en-US" sz="2800" dirty="0" smtClean="0"/>
              <a:t>How Does OPUS-RS Work?</a:t>
            </a:r>
          </a:p>
          <a:p>
            <a:pPr marL="455613" indent="-227013">
              <a:buFont typeface="Arial" pitchFamily="34" charset="0"/>
              <a:buChar char="•"/>
            </a:pPr>
            <a:endParaRPr lang="en-US" sz="2800" dirty="0" smtClean="0"/>
          </a:p>
          <a:p>
            <a:pPr marL="455613" indent="-227013">
              <a:buFont typeface="Arial" pitchFamily="34" charset="0"/>
              <a:buChar char="•"/>
            </a:pPr>
            <a:r>
              <a:rPr lang="en-US" sz="2800" dirty="0" smtClean="0"/>
              <a:t>OPUS-S and OPUS-RS Uploads By Month.</a:t>
            </a:r>
            <a:endParaRPr lang="en-US" sz="28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36</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OPUS-RS History</a:t>
            </a:r>
            <a:endParaRPr lang="en-US" sz="4000" dirty="0"/>
          </a:p>
        </p:txBody>
      </p:sp>
      <p:sp>
        <p:nvSpPr>
          <p:cNvPr id="7" name="TextBox 6"/>
          <p:cNvSpPr txBox="1"/>
          <p:nvPr/>
        </p:nvSpPr>
        <p:spPr>
          <a:xfrm>
            <a:off x="228600" y="1188720"/>
            <a:ext cx="8686800" cy="3046988"/>
          </a:xfrm>
          <a:prstGeom prst="rect">
            <a:avLst/>
          </a:prstGeom>
          <a:noFill/>
        </p:spPr>
        <p:txBody>
          <a:bodyPr wrap="square" rtlCol="0">
            <a:spAutoFit/>
          </a:bodyPr>
          <a:lstStyle/>
          <a:p>
            <a:r>
              <a:rPr lang="en-US" sz="2400" dirty="0" smtClean="0"/>
              <a:t>Although successful, OPUS obviously does not satisfy the needs of all users. For this reason, discussions with the user community about future development began almost immediately after OPUS was made public.</a:t>
            </a:r>
          </a:p>
          <a:p>
            <a:endParaRPr lang="en-US" sz="2400" dirty="0" smtClean="0"/>
          </a:p>
          <a:p>
            <a:r>
              <a:rPr lang="en-US" sz="2400" dirty="0" smtClean="0"/>
              <a:t>These early discussions clearly indicated that the most desired enhancement would be a tool capable of producing a similar quality result from a shorter data span.</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37</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OPUS-RS History</a:t>
            </a:r>
            <a:endParaRPr lang="en-US" sz="4000" dirty="0"/>
          </a:p>
        </p:txBody>
      </p:sp>
      <p:sp>
        <p:nvSpPr>
          <p:cNvPr id="7" name="TextBox 6"/>
          <p:cNvSpPr txBox="1"/>
          <p:nvPr/>
        </p:nvSpPr>
        <p:spPr>
          <a:xfrm>
            <a:off x="228600" y="1188720"/>
            <a:ext cx="8686800" cy="4524315"/>
          </a:xfrm>
          <a:prstGeom prst="rect">
            <a:avLst/>
          </a:prstGeom>
          <a:noFill/>
        </p:spPr>
        <p:txBody>
          <a:bodyPr wrap="square" rtlCol="0">
            <a:spAutoFit/>
          </a:bodyPr>
          <a:lstStyle/>
          <a:p>
            <a:r>
              <a:rPr lang="en-US" sz="2400" dirty="0" smtClean="0"/>
              <a:t>Work by several groups demonstrated that reliably producing results of similar quality to OPUS from shorter data spans was possible.</a:t>
            </a:r>
          </a:p>
          <a:p>
            <a:endParaRPr lang="en-US" sz="2400" dirty="0" smtClean="0"/>
          </a:p>
          <a:p>
            <a:r>
              <a:rPr lang="en-US" sz="2400" dirty="0" smtClean="0"/>
              <a:t>Collaboration between the NGS and the Satellite Positioning and Inertial Navigation (SPIN) group at The Ohio State University enabled Schwarz (DST) to implement a new processing engine capable of generating those results.</a:t>
            </a:r>
          </a:p>
          <a:p>
            <a:endParaRPr lang="en-US" sz="2400" dirty="0" smtClean="0"/>
          </a:p>
          <a:p>
            <a:r>
              <a:rPr lang="en-US" sz="2400" dirty="0" smtClean="0"/>
              <a:t>In early 2007, OPUS-RS was made publically available after its own trial period. To better delineate uses, the original OPUS processing stream was renamed OPUS-S.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OPUS-RS Interface.</a:t>
            </a:r>
            <a:endParaRPr lang="en-US" sz="4000" dirty="0"/>
          </a:p>
        </p:txBody>
      </p:sp>
      <p:sp>
        <p:nvSpPr>
          <p:cNvPr id="7" name="TextBox 6"/>
          <p:cNvSpPr txBox="1"/>
          <p:nvPr/>
        </p:nvSpPr>
        <p:spPr>
          <a:xfrm>
            <a:off x="228600" y="1188720"/>
            <a:ext cx="8686800" cy="3416320"/>
          </a:xfrm>
          <a:prstGeom prst="rect">
            <a:avLst/>
          </a:prstGeom>
          <a:noFill/>
        </p:spPr>
        <p:txBody>
          <a:bodyPr wrap="square" rtlCol="0">
            <a:spAutoFit/>
          </a:bodyPr>
          <a:lstStyle/>
          <a:p>
            <a:r>
              <a:rPr lang="en-US" sz="2400" dirty="0" smtClean="0"/>
              <a:t>With OPUS-RS, the beautiful simplicity remained. In fact the entry form is the same as for OPUS-S. The user provides:</a:t>
            </a:r>
          </a:p>
          <a:p>
            <a:pPr marL="804863" indent="-341313">
              <a:buFont typeface="Arial" pitchFamily="34" charset="0"/>
              <a:buChar char="•"/>
            </a:pPr>
            <a:r>
              <a:rPr lang="en-US" sz="2400" dirty="0" smtClean="0"/>
              <a:t>Their email address.</a:t>
            </a:r>
          </a:p>
          <a:p>
            <a:pPr marL="804863" indent="-341313">
              <a:buFont typeface="Arial" pitchFamily="34" charset="0"/>
              <a:buChar char="•"/>
            </a:pPr>
            <a:r>
              <a:rPr lang="en-US" sz="2400" dirty="0" smtClean="0"/>
              <a:t>An antenna type.</a:t>
            </a:r>
          </a:p>
          <a:p>
            <a:pPr marL="804863" indent="-341313">
              <a:buFont typeface="Arial" pitchFamily="34" charset="0"/>
              <a:buChar char="•"/>
            </a:pPr>
            <a:r>
              <a:rPr lang="en-US" sz="2400" dirty="0" smtClean="0"/>
              <a:t>The vertical offset to the ARP.</a:t>
            </a:r>
          </a:p>
          <a:p>
            <a:pPr marL="804863" indent="-341313">
              <a:buFont typeface="Arial" pitchFamily="34" charset="0"/>
              <a:buChar char="•"/>
            </a:pPr>
            <a:r>
              <a:rPr lang="en-US" sz="2400" dirty="0" smtClean="0"/>
              <a:t>15-minutes to 2-hours of GPS L1 + L2 data.</a:t>
            </a:r>
          </a:p>
          <a:p>
            <a:endParaRPr lang="en-US" sz="2400" dirty="0" smtClean="0"/>
          </a:p>
          <a:p>
            <a:r>
              <a:rPr lang="en-US" sz="2400" dirty="0" smtClean="0"/>
              <a:t>The user receives:</a:t>
            </a:r>
          </a:p>
          <a:p>
            <a:pPr marL="804863" indent="-341313">
              <a:buFont typeface="Arial" pitchFamily="34" charset="0"/>
              <a:buChar char="•"/>
            </a:pPr>
            <a:r>
              <a:rPr lang="en-US" sz="2400" dirty="0" smtClean="0"/>
              <a:t>Coordinates accurate to a few centimeters.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4000" dirty="0" smtClean="0"/>
              <a:t>Workshop Outline</a:t>
            </a:r>
            <a:endParaRPr lang="en-US" sz="4000" dirty="0"/>
          </a:p>
        </p:txBody>
      </p:sp>
      <p:sp>
        <p:nvSpPr>
          <p:cNvPr id="7" name="TextBox 6"/>
          <p:cNvSpPr txBox="1"/>
          <p:nvPr/>
        </p:nvSpPr>
        <p:spPr>
          <a:xfrm>
            <a:off x="228600" y="1051560"/>
            <a:ext cx="8686800" cy="5262979"/>
          </a:xfrm>
          <a:prstGeom prst="rect">
            <a:avLst/>
          </a:prstGeom>
          <a:noFill/>
        </p:spPr>
        <p:txBody>
          <a:bodyPr wrap="square" rtlCol="0">
            <a:spAutoFit/>
          </a:bodyPr>
          <a:lstStyle/>
          <a:p>
            <a:pPr marL="285750" indent="-285750">
              <a:buFont typeface="Arial" pitchFamily="34" charset="0"/>
              <a:buChar char="•"/>
            </a:pPr>
            <a:endParaRPr lang="en-US" sz="2400" b="1" dirty="0" smtClean="0"/>
          </a:p>
          <a:p>
            <a:pPr marL="285750" indent="-285750">
              <a:buFont typeface="Arial" pitchFamily="34" charset="0"/>
              <a:buChar char="•"/>
            </a:pPr>
            <a:r>
              <a:rPr lang="en-US" sz="2400" b="1" dirty="0" smtClean="0"/>
              <a:t>What is OPUS? </a:t>
            </a:r>
            <a:r>
              <a:rPr lang="en-US" sz="2400" dirty="0" smtClean="0">
                <a:solidFill>
                  <a:schemeClr val="accent1"/>
                </a:solidFill>
              </a:rPr>
              <a:t>(≈1 hr)</a:t>
            </a:r>
            <a:r>
              <a:rPr lang="en-US" sz="2400" dirty="0" smtClean="0"/>
              <a:t/>
            </a:r>
            <a:br>
              <a:rPr lang="en-US" sz="2400" dirty="0" smtClean="0"/>
            </a:br>
            <a:r>
              <a:rPr lang="en-US" sz="2400" dirty="0" smtClean="0"/>
              <a:t>An overview of OPUS in which I’ll “pull back the curtain” a bit and let you see what’s going on behind the web pages.</a:t>
            </a:r>
            <a:br>
              <a:rPr lang="en-US" sz="2400" dirty="0" smtClean="0"/>
            </a:br>
            <a:endParaRPr lang="en-US" sz="2400" dirty="0" smtClean="0"/>
          </a:p>
          <a:p>
            <a:pPr marL="285750" indent="-285750" algn="ctr"/>
            <a:r>
              <a:rPr lang="en-US" sz="2400" dirty="0" smtClean="0">
                <a:solidFill>
                  <a:schemeClr val="tx2">
                    <a:lumMod val="75000"/>
                  </a:schemeClr>
                </a:solidFill>
              </a:rPr>
              <a:t>BREAK</a:t>
            </a:r>
          </a:p>
          <a:p>
            <a:pPr marL="285750" indent="-285750">
              <a:buFont typeface="Arial" pitchFamily="34" charset="0"/>
              <a:buChar char="•"/>
            </a:pPr>
            <a:endParaRPr lang="en-US" sz="2400" dirty="0" smtClean="0"/>
          </a:p>
          <a:p>
            <a:pPr marL="285750" indent="-285750">
              <a:buFont typeface="Arial" pitchFamily="34" charset="0"/>
              <a:buChar char="•"/>
            </a:pPr>
            <a:r>
              <a:rPr lang="en-US" sz="2400" b="1" dirty="0" smtClean="0"/>
              <a:t>New Developments for OPUS</a:t>
            </a:r>
            <a:r>
              <a:rPr lang="en-US" sz="2400" dirty="0" smtClean="0">
                <a:solidFill>
                  <a:schemeClr val="accent1"/>
                </a:solidFill>
              </a:rPr>
              <a:t> (≈1 hr) </a:t>
            </a:r>
            <a:r>
              <a:rPr lang="en-US" sz="2400" dirty="0" smtClean="0"/>
              <a:t/>
            </a:r>
            <a:br>
              <a:rPr lang="en-US" sz="2400" dirty="0" smtClean="0"/>
            </a:br>
            <a:r>
              <a:rPr lang="en-US" sz="2400" dirty="0" smtClean="0"/>
              <a:t>A summary of pending enhancements and new capabilities.</a:t>
            </a:r>
          </a:p>
          <a:p>
            <a:pPr marL="285750" indent="-285750">
              <a:buFont typeface="Arial" pitchFamily="34" charset="0"/>
              <a:buChar char="•"/>
            </a:pPr>
            <a:endParaRPr lang="en-US" sz="2400" dirty="0" smtClean="0"/>
          </a:p>
          <a:p>
            <a:pPr marL="285750" indent="-285750" algn="ctr"/>
            <a:r>
              <a:rPr lang="en-US" sz="2400" dirty="0" smtClean="0">
                <a:solidFill>
                  <a:schemeClr val="tx2">
                    <a:lumMod val="75000"/>
                  </a:schemeClr>
                </a:solidFill>
              </a:rPr>
              <a:t>BREAK</a:t>
            </a:r>
          </a:p>
          <a:p>
            <a:pPr marL="285750" indent="-285750">
              <a:buFont typeface="Arial" pitchFamily="34" charset="0"/>
              <a:buChar char="•"/>
            </a:pPr>
            <a:endParaRPr lang="en-US" sz="2400" dirty="0" smtClean="0"/>
          </a:p>
          <a:p>
            <a:pPr marL="285750" indent="-285750">
              <a:buFont typeface="Arial" pitchFamily="34" charset="0"/>
              <a:buChar char="•"/>
            </a:pPr>
            <a:r>
              <a:rPr lang="en-US" sz="2400" b="1" dirty="0" smtClean="0"/>
              <a:t>OPUS-Projects</a:t>
            </a:r>
            <a:r>
              <a:rPr lang="en-US" sz="2400" dirty="0" smtClean="0">
                <a:solidFill>
                  <a:schemeClr val="accent1"/>
                </a:solidFill>
              </a:rPr>
              <a:t> (≈1 hr) </a:t>
            </a:r>
            <a:r>
              <a:rPr lang="en-US" sz="2400" dirty="0" smtClean="0"/>
              <a:t/>
            </a:r>
            <a:br>
              <a:rPr lang="en-US" sz="2400" dirty="0" smtClean="0"/>
            </a:br>
            <a:r>
              <a:rPr lang="en-US" sz="2400" dirty="0" smtClean="0"/>
              <a:t>On-line access to project organization and processing tools. </a:t>
            </a:r>
            <a:endParaRPr lang="en-US" sz="2400" dirty="0"/>
          </a:p>
        </p:txBody>
      </p:sp>
      <p:grpSp>
        <p:nvGrpSpPr>
          <p:cNvPr id="5"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74320" y="5029200"/>
            <a:ext cx="8558048" cy="830997"/>
          </a:xfrm>
          <a:prstGeom prst="rect">
            <a:avLst/>
          </a:prstGeom>
          <a:noFill/>
        </p:spPr>
        <p:txBody>
          <a:bodyPr wrap="square" rtlCol="0">
            <a:spAutoFit/>
          </a:bodyPr>
          <a:lstStyle/>
          <a:p>
            <a:r>
              <a:rPr lang="en-US" sz="2400" dirty="0" smtClean="0"/>
              <a:t>The same interface is used except one clicks the “Upload to RAPID-STATIC” button instead.</a:t>
            </a:r>
          </a:p>
        </p:txBody>
      </p:sp>
      <p:sp>
        <p:nvSpPr>
          <p:cNvPr id="4" name="Title 3"/>
          <p:cNvSpPr>
            <a:spLocks noGrp="1"/>
          </p:cNvSpPr>
          <p:nvPr>
            <p:ph type="title"/>
          </p:nvPr>
        </p:nvSpPr>
        <p:spPr>
          <a:xfrm>
            <a:off x="228600" y="457200"/>
            <a:ext cx="8686800" cy="594360"/>
          </a:xfrm>
        </p:spPr>
        <p:txBody>
          <a:bodyPr/>
          <a:lstStyle/>
          <a:p>
            <a:pPr algn="l"/>
            <a:r>
              <a:rPr lang="en-US" sz="4000" dirty="0" smtClean="0"/>
              <a:t>The OPUS-RS Interface.</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40</a:t>
                </a:fld>
                <a:r>
                  <a:rPr lang="en-GB" sz="1800" b="1" dirty="0">
                    <a:solidFill>
                      <a:srgbClr val="282878"/>
                    </a:solidFill>
                  </a:rPr>
                  <a:t> </a:t>
                </a:r>
              </a:p>
            </p:txBody>
          </p:sp>
        </p:grpSp>
      </p:grpSp>
      <p:sp>
        <p:nvSpPr>
          <p:cNvPr id="17" name="TextBox 16"/>
          <p:cNvSpPr txBox="1"/>
          <p:nvPr/>
        </p:nvSpPr>
        <p:spPr>
          <a:xfrm>
            <a:off x="2878111" y="1124262"/>
            <a:ext cx="5951096" cy="276999"/>
          </a:xfrm>
          <a:prstGeom prst="rect">
            <a:avLst/>
          </a:prstGeom>
          <a:noFill/>
        </p:spPr>
        <p:txBody>
          <a:bodyPr wrap="square" rtlCol="0">
            <a:spAutoFit/>
          </a:bodyPr>
          <a:lstStyle/>
          <a:p>
            <a:r>
              <a:rPr lang="en-US" sz="1200" dirty="0" smtClean="0"/>
              <a:t>http://www.ngs.noaa.gov/OPUS/</a:t>
            </a:r>
            <a:endParaRPr lang="en-US" sz="1200" dirty="0"/>
          </a:p>
        </p:txBody>
      </p:sp>
      <p:sp>
        <p:nvSpPr>
          <p:cNvPr id="16" name="TextBox 15"/>
          <p:cNvSpPr txBox="1"/>
          <p:nvPr/>
        </p:nvSpPr>
        <p:spPr>
          <a:xfrm>
            <a:off x="1463040" y="4754880"/>
            <a:ext cx="5951096" cy="276999"/>
          </a:xfrm>
          <a:prstGeom prst="rect">
            <a:avLst/>
          </a:prstGeom>
          <a:noFill/>
        </p:spPr>
        <p:txBody>
          <a:bodyPr wrap="square" rtlCol="0">
            <a:spAutoFit/>
          </a:bodyPr>
          <a:lstStyle/>
          <a:p>
            <a:r>
              <a:rPr lang="en-US" sz="1200" dirty="0" smtClean="0"/>
              <a:t>http://www.ngs.noaa.gov/OPUS/</a:t>
            </a:r>
            <a:endParaRPr lang="en-US" sz="1200" dirty="0"/>
          </a:p>
        </p:txBody>
      </p:sp>
      <p:pic>
        <p:nvPicPr>
          <p:cNvPr id="18" name="Picture 1"/>
          <p:cNvPicPr>
            <a:picLocks noChangeAspect="1" noChangeArrowheads="1"/>
          </p:cNvPicPr>
          <p:nvPr/>
        </p:nvPicPr>
        <p:blipFill>
          <a:blip r:embed="rId2" cstate="print"/>
          <a:srcRect l="1752" t="15859" r="3224" b="22372"/>
          <a:stretch>
            <a:fillRect/>
          </a:stretch>
        </p:blipFill>
        <p:spPr bwMode="auto">
          <a:xfrm>
            <a:off x="1463040" y="1097280"/>
            <a:ext cx="6137055" cy="3625882"/>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 (cont.)</a:t>
            </a:r>
            <a:endParaRPr lang="en-US" sz="4000" dirty="0"/>
          </a:p>
        </p:txBody>
      </p:sp>
      <p:sp>
        <p:nvSpPr>
          <p:cNvPr id="7" name="TextBox 6"/>
          <p:cNvSpPr txBox="1"/>
          <p:nvPr/>
        </p:nvSpPr>
        <p:spPr>
          <a:xfrm>
            <a:off x="228599" y="1188720"/>
            <a:ext cx="3539360" cy="4154984"/>
          </a:xfrm>
          <a:prstGeom prst="rect">
            <a:avLst/>
          </a:prstGeom>
          <a:noFill/>
        </p:spPr>
        <p:txBody>
          <a:bodyPr wrap="square" rtlCol="0">
            <a:spAutoFit/>
          </a:bodyPr>
          <a:lstStyle/>
          <a:p>
            <a:pPr indent="1588"/>
            <a:r>
              <a:rPr lang="en-US" sz="2400" dirty="0" smtClean="0"/>
              <a:t>Shown here is part of the OPUS-RS report for the same CORV data discussed earlier.</a:t>
            </a:r>
          </a:p>
          <a:p>
            <a:pPr indent="1588"/>
            <a:endParaRPr lang="en-US" sz="2400" dirty="0" smtClean="0"/>
          </a:p>
          <a:p>
            <a:pPr indent="1588"/>
            <a:r>
              <a:rPr lang="en-US" sz="2400" dirty="0" smtClean="0"/>
              <a:t>The results differ by </a:t>
            </a:r>
            <a:br>
              <a:rPr lang="en-US" sz="2400" dirty="0" smtClean="0"/>
            </a:br>
            <a:r>
              <a:rPr lang="en-US" sz="2400" dirty="0" smtClean="0"/>
              <a:t>2.4 cm horizontally and 0.2 cm vertically from the accepted position projected to the epoch of the data.</a:t>
            </a:r>
            <a:endParaRPr lang="en-US" sz="2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41</a:t>
                </a:fld>
                <a:r>
                  <a:rPr lang="en-GB" sz="1800" b="1" dirty="0">
                    <a:solidFill>
                      <a:srgbClr val="282878"/>
                    </a:solidFill>
                  </a:rPr>
                  <a:t> </a:t>
                </a:r>
              </a:p>
            </p:txBody>
          </p:sp>
        </p:grpSp>
      </p:grpSp>
      <p:sp>
        <p:nvSpPr>
          <p:cNvPr id="30" name="TextBox 29"/>
          <p:cNvSpPr txBox="1"/>
          <p:nvPr/>
        </p:nvSpPr>
        <p:spPr>
          <a:xfrm>
            <a:off x="3749040" y="1188720"/>
            <a:ext cx="5057795" cy="5275142"/>
          </a:xfrm>
          <a:prstGeom prst="rect">
            <a:avLst/>
          </a:prstGeom>
          <a:solidFill>
            <a:schemeClr val="bg1"/>
          </a:solidFill>
          <a:ln w="12700">
            <a:solidFill>
              <a:schemeClr val="accent1"/>
            </a:solidFill>
          </a:ln>
        </p:spPr>
        <p:txBody>
          <a:bodyPr wrap="square" rtlCol="0">
            <a:spAutoFit/>
          </a:bodyPr>
          <a:lstStyle/>
          <a:p>
            <a:r>
              <a:rPr lang="en-US" sz="800" dirty="0" smtClean="0">
                <a:latin typeface="Courier New" pitchFamily="49" charset="0"/>
                <a:cs typeface="Courier New" pitchFamily="49" charset="0"/>
              </a:rPr>
              <a:t>      USER: mark.schenewerk@noaa.gov                DATE: April 01,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16:17:51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a:t>
            </a:r>
            <a:r>
              <a:rPr lang="en-US" sz="800" dirty="0" err="1" smtClean="0">
                <a:latin typeface="Courier New" pitchFamily="49" charset="0"/>
                <a:cs typeface="Courier New" pitchFamily="49" charset="0"/>
              </a:rPr>
              <a:t>rsgps</a:t>
            </a:r>
            <a:r>
              <a:rPr lang="en-US" sz="800" dirty="0" smtClean="0">
                <a:latin typeface="Courier New" pitchFamily="49" charset="0"/>
                <a:cs typeface="Courier New" pitchFamily="49" charset="0"/>
              </a:rPr>
              <a:t>  1.35 RS11.prl 1.57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06:59:30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5652 / 11169   :  51%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QUALITY IND.  48.23/108.85</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NORMALIZED RMS:        0.280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-2498422.589(m)   0.015(m)          -2498423.330(m)   0.015(m)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-3802821.147(m)   0.012(m)          -3802819.929(m)   0.012(m)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4454736.644(m)   0.021(m)           4454736.717(m)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7.91061      0.004(m)        44 35  7.92619      0.004(m)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43.48069      0.011(m)       236 41 43.42230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16.51931      0.011(m)       123 18 16.57770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105.986(m)   0.026(m)               105.602(m)   0.026(m)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128.517(m)   0.030(m)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475821.309          2277335.372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-0.21381414          -1.98897509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0.99959058           0.99992942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DI7529 P367 NEWPRTAIR_OR2007 CORS ARP      N443506.870 W1240341.598   60113.5</a:t>
            </a:r>
          </a:p>
          <a:p>
            <a:pPr algn="ctr"/>
            <a:r>
              <a:rPr lang="en-US" sz="1200" dirty="0" smtClean="0">
                <a:latin typeface="Courier New" pitchFamily="49" charset="0"/>
                <a:cs typeface="Courier New" pitchFamily="49" charset="0"/>
              </a:rPr>
              <a:t>⁞</a:t>
            </a:r>
            <a:endParaRPr lang="en-US" sz="12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 (cont.)</a:t>
            </a:r>
            <a:endParaRPr lang="en-US" sz="4000" dirty="0"/>
          </a:p>
        </p:txBody>
      </p:sp>
      <p:sp>
        <p:nvSpPr>
          <p:cNvPr id="7" name="TextBox 6"/>
          <p:cNvSpPr txBox="1"/>
          <p:nvPr/>
        </p:nvSpPr>
        <p:spPr>
          <a:xfrm>
            <a:off x="228599" y="1188720"/>
            <a:ext cx="3571505" cy="5262979"/>
          </a:xfrm>
          <a:prstGeom prst="rect">
            <a:avLst/>
          </a:prstGeom>
          <a:noFill/>
        </p:spPr>
        <p:txBody>
          <a:bodyPr wrap="square" rtlCol="0">
            <a:spAutoFit/>
          </a:bodyPr>
          <a:lstStyle/>
          <a:p>
            <a:pPr indent="1588"/>
            <a:r>
              <a:rPr lang="en-US" sz="2400" dirty="0" smtClean="0"/>
              <a:t>Note that the solution quality measures are slightly different.</a:t>
            </a:r>
          </a:p>
          <a:p>
            <a:pPr indent="1588"/>
            <a:endParaRPr lang="en-US" sz="2400" dirty="0" smtClean="0"/>
          </a:p>
          <a:p>
            <a:pPr indent="1588">
              <a:tabLst>
                <a:tab pos="2457450" algn="l"/>
              </a:tabLst>
            </a:pPr>
            <a:r>
              <a:rPr lang="en-US" sz="2400" b="1" dirty="0" smtClean="0">
                <a:latin typeface="Courier New" pitchFamily="49" charset="0"/>
                <a:cs typeface="Courier New" pitchFamily="49" charset="0"/>
              </a:rPr>
              <a:t>OBS USED</a:t>
            </a:r>
            <a:r>
              <a:rPr lang="en-US" sz="2400" dirty="0" smtClean="0"/>
              <a:t>	&gt; 50%</a:t>
            </a:r>
          </a:p>
          <a:p>
            <a:pPr indent="1588">
              <a:tabLst>
                <a:tab pos="2457450" algn="l"/>
              </a:tabLst>
            </a:pPr>
            <a:r>
              <a:rPr lang="en-US" sz="2400" b="1" dirty="0" smtClean="0">
                <a:latin typeface="Courier New" pitchFamily="49" charset="0"/>
                <a:cs typeface="Courier New" pitchFamily="49" charset="0"/>
              </a:rPr>
              <a:t>QUALITY IND.</a:t>
            </a:r>
            <a:r>
              <a:rPr lang="en-US" sz="2400" dirty="0" smtClean="0"/>
              <a:t>	&gt; 3</a:t>
            </a:r>
          </a:p>
          <a:p>
            <a:pPr indent="1588">
              <a:tabLst>
                <a:tab pos="2457450" algn="l"/>
              </a:tabLst>
            </a:pPr>
            <a:r>
              <a:rPr lang="en-US" sz="2400" b="1" dirty="0" smtClean="0">
                <a:latin typeface="Courier New" pitchFamily="49" charset="0"/>
                <a:cs typeface="Courier New" pitchFamily="49" charset="0"/>
              </a:rPr>
              <a:t>NORM. RMS</a:t>
            </a:r>
            <a:r>
              <a:rPr lang="en-US" sz="2400" dirty="0" smtClean="0"/>
              <a:t>	≈ 1</a:t>
            </a:r>
          </a:p>
          <a:p>
            <a:pPr indent="1588">
              <a:tabLst>
                <a:tab pos="2457450" algn="l"/>
              </a:tabLst>
            </a:pPr>
            <a:r>
              <a:rPr lang="en-US" sz="2400" b="1" dirty="0" smtClean="0">
                <a:latin typeface="Courier New" pitchFamily="49" charset="0"/>
                <a:cs typeface="Courier New" pitchFamily="49" charset="0"/>
              </a:rPr>
              <a:t>uncertainties</a:t>
            </a:r>
            <a:r>
              <a:rPr lang="en-US" sz="2400" dirty="0" smtClean="0"/>
              <a:t>	&lt; 5 cm</a:t>
            </a:r>
          </a:p>
          <a:p>
            <a:pPr indent="1588">
              <a:tabLst>
                <a:tab pos="2292350" algn="l"/>
              </a:tabLst>
            </a:pPr>
            <a:endParaRPr lang="en-US" sz="2400" dirty="0" smtClean="0"/>
          </a:p>
          <a:p>
            <a:pPr indent="1588">
              <a:tabLst>
                <a:tab pos="2292350" algn="l"/>
              </a:tabLst>
            </a:pPr>
            <a:r>
              <a:rPr lang="en-US" sz="2400" dirty="0" smtClean="0"/>
              <a:t>The uncertainties are standard deviations </a:t>
            </a:r>
            <a:br>
              <a:rPr lang="en-US" sz="2400" dirty="0" smtClean="0"/>
            </a:br>
            <a:r>
              <a:rPr lang="en-US" sz="2400" dirty="0" smtClean="0"/>
              <a:t>from the solution, not</a:t>
            </a:r>
            <a:br>
              <a:rPr lang="en-US" sz="2400" dirty="0" smtClean="0"/>
            </a:br>
            <a:r>
              <a:rPr lang="en-US" sz="2400" dirty="0" smtClean="0"/>
              <a:t> the peak-to-peak values reported by OPUS-S.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42</a:t>
                </a:fld>
                <a:r>
                  <a:rPr lang="en-GB" sz="1800" b="1" dirty="0">
                    <a:solidFill>
                      <a:srgbClr val="282878"/>
                    </a:solidFill>
                  </a:rPr>
                  <a:t> </a:t>
                </a:r>
              </a:p>
            </p:txBody>
          </p:sp>
        </p:grpSp>
      </p:grpSp>
      <p:sp>
        <p:nvSpPr>
          <p:cNvPr id="30" name="TextBox 29"/>
          <p:cNvSpPr txBox="1"/>
          <p:nvPr/>
        </p:nvSpPr>
        <p:spPr>
          <a:xfrm>
            <a:off x="3749040" y="1188720"/>
            <a:ext cx="5057795" cy="5275142"/>
          </a:xfrm>
          <a:prstGeom prst="rect">
            <a:avLst/>
          </a:prstGeom>
          <a:solidFill>
            <a:schemeClr val="bg1">
              <a:lumMod val="65000"/>
            </a:schemeClr>
          </a:solidFill>
          <a:ln w="12700">
            <a:solidFill>
              <a:schemeClr val="accent1"/>
            </a:solidFill>
          </a:ln>
        </p:spPr>
        <p:txBody>
          <a:bodyPr wrap="square" rtlCol="0">
            <a:spAutoFit/>
          </a:bodyPr>
          <a:lstStyle/>
          <a:p>
            <a:r>
              <a:rPr lang="en-US" sz="800" dirty="0" smtClean="0">
                <a:latin typeface="Courier New" pitchFamily="49" charset="0"/>
                <a:cs typeface="Courier New" pitchFamily="49" charset="0"/>
              </a:rPr>
              <a:t>      USER: mark.schenewerk@noaa.gov                DATE: April 01,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16:17:51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a:t>
            </a:r>
            <a:r>
              <a:rPr lang="en-US" sz="800" dirty="0" err="1" smtClean="0">
                <a:latin typeface="Courier New" pitchFamily="49" charset="0"/>
                <a:cs typeface="Courier New" pitchFamily="49" charset="0"/>
              </a:rPr>
              <a:t>rsgps</a:t>
            </a:r>
            <a:r>
              <a:rPr lang="en-US" sz="800" dirty="0" smtClean="0">
                <a:latin typeface="Courier New" pitchFamily="49" charset="0"/>
                <a:cs typeface="Courier New" pitchFamily="49" charset="0"/>
              </a:rPr>
              <a:t>  1.35 RS11.prl 1.57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06:59:30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5652 / 11169   :  51%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QUALITY IND.  48.23/108.85</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NORMALIZED RMS:        0.280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-2498422.589(m)   0.015(m)          -2498423.330(m)   0.015(m)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-3802821.147(m)   0.012(m)          -3802819.929(m)   0.012(m)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4454736.644(m)   0.021(m)           4454736.717(m)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7.91061      0.004(m)        44 35  7.92619      0.004(m)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43.48069      0.011(m)       236 41 43.42230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16.51931      0.011(m)       123 18 16.57770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105.986(m)   0.026(m)               105.602(m)   0.026(m)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128.517(m)   0.030(m)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475821.309          2277335.372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-0.21381414          -1.98897509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0.99959058           0.99992942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DI7529 P367 NEWPRTAIR_OR2007 CORS ARP      N443506.870 W1240341.598   60113.5</a:t>
            </a:r>
          </a:p>
          <a:p>
            <a:pPr algn="ctr"/>
            <a:r>
              <a:rPr lang="en-US" sz="800" dirty="0" smtClean="0">
                <a:latin typeface="Courier New" pitchFamily="49" charset="0"/>
                <a:cs typeface="Courier New" pitchFamily="49" charset="0"/>
              </a:rPr>
              <a:t>⁞</a:t>
            </a:r>
            <a:endParaRPr lang="en-US" sz="800" dirty="0">
              <a:latin typeface="Courier New" pitchFamily="49" charset="0"/>
              <a:cs typeface="Courier New" pitchFamily="49" charset="0"/>
            </a:endParaRPr>
          </a:p>
        </p:txBody>
      </p:sp>
      <p:sp>
        <p:nvSpPr>
          <p:cNvPr id="17" name="TextBox 16"/>
          <p:cNvSpPr txBox="1"/>
          <p:nvPr/>
        </p:nvSpPr>
        <p:spPr>
          <a:xfrm>
            <a:off x="6229815" y="1916524"/>
            <a:ext cx="2583109" cy="461665"/>
          </a:xfrm>
          <a:prstGeom prst="rect">
            <a:avLst/>
          </a:prstGeom>
          <a:solidFill>
            <a:schemeClr val="bg1"/>
          </a:solidFill>
          <a:ln w="12700">
            <a:solidFill>
              <a:schemeClr val="accent1"/>
            </a:solidFill>
          </a:ln>
        </p:spPr>
        <p:txBody>
          <a:bodyPr wrap="square" rtlCol="0">
            <a:spAutoFit/>
          </a:bodyPr>
          <a:lstStyle/>
          <a:p>
            <a:r>
              <a:rPr lang="en-US" sz="800" dirty="0" smtClean="0">
                <a:latin typeface="Courier New" pitchFamily="49" charset="0"/>
                <a:cs typeface="Courier New" pitchFamily="49" charset="0"/>
              </a:rPr>
              <a:t>       OBS USED:  5652 / 11169   :  51%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QUALITY IND.  48.23/108.85</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NORMALIZED RMS:        0.280</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 (cont.)</a:t>
            </a:r>
            <a:endParaRPr lang="en-US" sz="4000" dirty="0"/>
          </a:p>
        </p:txBody>
      </p:sp>
      <p:sp>
        <p:nvSpPr>
          <p:cNvPr id="7" name="TextBox 6"/>
          <p:cNvSpPr txBox="1"/>
          <p:nvPr/>
        </p:nvSpPr>
        <p:spPr>
          <a:xfrm>
            <a:off x="228599" y="1188720"/>
            <a:ext cx="3571505" cy="4524315"/>
          </a:xfrm>
          <a:prstGeom prst="rect">
            <a:avLst/>
          </a:prstGeom>
          <a:noFill/>
        </p:spPr>
        <p:txBody>
          <a:bodyPr wrap="square" rtlCol="0">
            <a:spAutoFit/>
          </a:bodyPr>
          <a:lstStyle/>
          <a:p>
            <a:pPr indent="1588">
              <a:tabLst>
                <a:tab pos="2292350" algn="l"/>
              </a:tabLst>
            </a:pPr>
            <a:r>
              <a:rPr lang="en-US" sz="2400" dirty="0" smtClean="0"/>
              <a:t>Although the quality indices, normalized RMS and uncertainties are OK, the percentage of observations used gives this solution a     .</a:t>
            </a:r>
          </a:p>
          <a:p>
            <a:pPr indent="1588">
              <a:tabLst>
                <a:tab pos="2292350" algn="l"/>
              </a:tabLst>
            </a:pPr>
            <a:endParaRPr lang="en-US" sz="2400" dirty="0" smtClean="0"/>
          </a:p>
          <a:p>
            <a:pPr indent="1588">
              <a:tabLst>
                <a:tab pos="2292350" algn="l"/>
              </a:tabLst>
            </a:pPr>
            <a:r>
              <a:rPr lang="en-US" sz="2400" dirty="0" smtClean="0"/>
              <a:t>If you are uncomfortable with your solution, the same diagnostic steps discussed for OPUS-S can be applied here too.</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43</a:t>
                </a:fld>
                <a:r>
                  <a:rPr lang="en-GB" sz="1800" b="1" dirty="0">
                    <a:solidFill>
                      <a:srgbClr val="282878"/>
                    </a:solidFill>
                  </a:rPr>
                  <a:t> </a:t>
                </a:r>
              </a:p>
            </p:txBody>
          </p:sp>
        </p:grpSp>
      </p:grpSp>
      <p:sp>
        <p:nvSpPr>
          <p:cNvPr id="30" name="TextBox 29"/>
          <p:cNvSpPr txBox="1"/>
          <p:nvPr/>
        </p:nvSpPr>
        <p:spPr>
          <a:xfrm>
            <a:off x="3749040" y="1188720"/>
            <a:ext cx="5057795" cy="5275142"/>
          </a:xfrm>
          <a:prstGeom prst="rect">
            <a:avLst/>
          </a:prstGeom>
          <a:solidFill>
            <a:schemeClr val="bg1"/>
          </a:solidFill>
          <a:ln w="12700">
            <a:solidFill>
              <a:schemeClr val="accent1"/>
            </a:solidFill>
          </a:ln>
        </p:spPr>
        <p:txBody>
          <a:bodyPr wrap="square" rtlCol="0">
            <a:spAutoFit/>
          </a:bodyPr>
          <a:lstStyle/>
          <a:p>
            <a:r>
              <a:rPr lang="en-US" sz="800" dirty="0" smtClean="0">
                <a:latin typeface="Courier New" pitchFamily="49" charset="0"/>
                <a:cs typeface="Courier New" pitchFamily="49" charset="0"/>
              </a:rPr>
              <a:t>      USER: mark.schenewerk@noaa.gov                DATE: April 01,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16:17:51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a:t>
            </a:r>
            <a:r>
              <a:rPr lang="en-US" sz="800" dirty="0" err="1" smtClean="0">
                <a:latin typeface="Courier New" pitchFamily="49" charset="0"/>
                <a:cs typeface="Courier New" pitchFamily="49" charset="0"/>
              </a:rPr>
              <a:t>rsgps</a:t>
            </a:r>
            <a:r>
              <a:rPr lang="en-US" sz="800" dirty="0" smtClean="0">
                <a:latin typeface="Courier New" pitchFamily="49" charset="0"/>
                <a:cs typeface="Courier New" pitchFamily="49" charset="0"/>
              </a:rPr>
              <a:t>  1.35 RS11.prl 1.57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06:59:30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5652 / 11169   :  51%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QUALITY IND.  48.23/108.85</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NORMALIZED RMS:        0.280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-2498422.589(m)   0.015(m)          -2498423.330(m)   0.015(m)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-3802821.147(m)   0.012(m)          -3802819.929(m)   0.012(m)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4454736.644(m)   0.021(m)           4454736.717(m)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7.91061      0.004(m)        44 35  7.92619      0.004(m)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43.48069      0.011(m)       236 41 43.42230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16.51931      0.011(m)       123 18 16.57770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105.986(m)   0.026(m)               105.602(m)   0.026(m)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128.517(m)   0.030(m)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475821.309          2277335.372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-0.21381414          -1.98897509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0.99959058           0.99992942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DI7529 P367 NEWPRTAIR_OR2007 CORS ARP      N443506.870 W1240341.598   60113.5</a:t>
            </a:r>
          </a:p>
          <a:p>
            <a:pPr algn="ctr"/>
            <a:r>
              <a:rPr lang="en-US" sz="800" dirty="0" smtClean="0">
                <a:latin typeface="Courier New" pitchFamily="49" charset="0"/>
                <a:cs typeface="Courier New" pitchFamily="49" charset="0"/>
              </a:rPr>
              <a:t>⁞</a:t>
            </a:r>
            <a:endParaRPr lang="en-US" sz="800" dirty="0">
              <a:latin typeface="Courier New" pitchFamily="49" charset="0"/>
              <a:cs typeface="Courier New" pitchFamily="49" charset="0"/>
            </a:endParaRPr>
          </a:p>
        </p:txBody>
      </p:sp>
      <p:pic>
        <p:nvPicPr>
          <p:cNvPr id="18" name="Picture 17" descr="Picture1.jpg"/>
          <p:cNvPicPr>
            <a:picLocks noChangeAspect="1"/>
          </p:cNvPicPr>
          <p:nvPr/>
        </p:nvPicPr>
        <p:blipFill>
          <a:blip r:embed="rId2" cstate="print"/>
          <a:stretch>
            <a:fillRect/>
          </a:stretch>
        </p:blipFill>
        <p:spPr>
          <a:xfrm>
            <a:off x="2240280" y="3047433"/>
            <a:ext cx="365760" cy="36576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Good Can I Do With OPUS-RS?</a:t>
            </a:r>
            <a:endParaRPr lang="en-US" sz="4000" dirty="0"/>
          </a:p>
        </p:txBody>
      </p:sp>
      <p:sp>
        <p:nvSpPr>
          <p:cNvPr id="7" name="TextBox 6"/>
          <p:cNvSpPr txBox="1"/>
          <p:nvPr/>
        </p:nvSpPr>
        <p:spPr>
          <a:xfrm>
            <a:off x="228600" y="1188720"/>
            <a:ext cx="8686800" cy="4524315"/>
          </a:xfrm>
          <a:prstGeom prst="rect">
            <a:avLst/>
          </a:prstGeom>
          <a:noFill/>
        </p:spPr>
        <p:txBody>
          <a:bodyPr wrap="square" rtlCol="0">
            <a:spAutoFit/>
          </a:bodyPr>
          <a:lstStyle/>
          <a:p>
            <a:pPr marL="6350" indent="-6350"/>
            <a:r>
              <a:rPr lang="en-US" sz="2400" dirty="0" smtClean="0">
                <a:cs typeface="Arial" pitchFamily="34" charset="0"/>
              </a:rPr>
              <a:t>OPUS-RS can produce quality results from more challenging “short” data sets, but it is slightly more restrictive in the data sets allowed. Because of the restrictions, which will be discussed later, the NGS recently made available the</a:t>
            </a:r>
            <a:br>
              <a:rPr lang="en-US" sz="2400" dirty="0" smtClean="0">
                <a:cs typeface="Arial" pitchFamily="34" charset="0"/>
              </a:rPr>
            </a:br>
            <a:r>
              <a:rPr lang="en-US" sz="2400" dirty="0" smtClean="0">
                <a:cs typeface="Arial" pitchFamily="34" charset="0"/>
              </a:rPr>
              <a:t>“OPUS-RS A</a:t>
            </a:r>
            <a:r>
              <a:rPr lang="en-US" sz="2400" dirty="0" smtClean="0"/>
              <a:t>ccuracy and Availability” tool (</a:t>
            </a:r>
            <a:r>
              <a:rPr lang="en-US" sz="2400" dirty="0" err="1" smtClean="0"/>
              <a:t>Choi</a:t>
            </a:r>
            <a:r>
              <a:rPr lang="en-US" sz="2400" dirty="0" smtClean="0"/>
              <a:t>, NGS).</a:t>
            </a:r>
          </a:p>
          <a:p>
            <a:pPr marL="6350" indent="-6350"/>
            <a:endParaRPr lang="en-US" sz="2400" dirty="0" smtClean="0"/>
          </a:p>
          <a:p>
            <a:pPr marL="6350" indent="-6350"/>
            <a:r>
              <a:rPr lang="en-US" sz="2400" dirty="0" smtClean="0"/>
              <a:t>Typical estimated and empirical accuracies within the continental U.S. are comparable to OPUS-S.</a:t>
            </a:r>
          </a:p>
          <a:p>
            <a:pPr marL="6350" indent="-6350"/>
            <a:endParaRPr lang="en-US" sz="2400" dirty="0" smtClean="0">
              <a:cs typeface="Arial" pitchFamily="34" charset="0"/>
            </a:endParaRPr>
          </a:p>
          <a:p>
            <a:pPr marL="6350" indent="-6350"/>
            <a:r>
              <a:rPr lang="en-US" sz="2400" dirty="0" smtClean="0"/>
              <a:t>Remember that the estimated accuracies suggested by this tool are just that - estimates. Confirming the quality of the OPUS solution remains the user’s responsibility.</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44</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Good Can I Do With OPUS-RS?</a:t>
            </a:r>
            <a:endParaRPr lang="en-US" sz="4000" dirty="0"/>
          </a:p>
        </p:txBody>
      </p:sp>
      <p:sp>
        <p:nvSpPr>
          <p:cNvPr id="7" name="TextBox 6"/>
          <p:cNvSpPr txBox="1"/>
          <p:nvPr/>
        </p:nvSpPr>
        <p:spPr>
          <a:xfrm>
            <a:off x="1188720" y="6056556"/>
            <a:ext cx="4864330" cy="276999"/>
          </a:xfrm>
          <a:prstGeom prst="rect">
            <a:avLst/>
          </a:prstGeom>
          <a:noFill/>
        </p:spPr>
        <p:txBody>
          <a:bodyPr wrap="square" rtlCol="0">
            <a:spAutoFit/>
          </a:bodyPr>
          <a:lstStyle/>
          <a:p>
            <a:pPr marL="6350" indent="-6350"/>
            <a:r>
              <a:rPr lang="en-US" sz="1200" dirty="0" smtClean="0"/>
              <a:t>http://www.ngs.noaa.gov/OPUSI/Plots/Gmap/OPUSRS_sigmap.shtml</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45</a:t>
                </a:fld>
                <a:r>
                  <a:rPr lang="en-GB" sz="1800" b="1" dirty="0">
                    <a:solidFill>
                      <a:srgbClr val="282878"/>
                    </a:solidFill>
                  </a:rPr>
                  <a:t> </a:t>
                </a:r>
              </a:p>
            </p:txBody>
          </p:sp>
        </p:grpSp>
      </p:grpSp>
      <p:pic>
        <p:nvPicPr>
          <p:cNvPr id="17" name="Picture 3">
            <a:hlinkClick r:id="rId2"/>
          </p:cNvPr>
          <p:cNvPicPr>
            <a:picLocks noChangeAspect="1" noChangeArrowheads="1"/>
          </p:cNvPicPr>
          <p:nvPr/>
        </p:nvPicPr>
        <p:blipFill>
          <a:blip r:embed="rId3" cstate="print"/>
          <a:srcRect l="2367" t="28872" r="2367" b="9624"/>
          <a:stretch>
            <a:fillRect/>
          </a:stretch>
        </p:blipFill>
        <p:spPr bwMode="auto">
          <a:xfrm>
            <a:off x="1188720" y="1737360"/>
            <a:ext cx="6696766" cy="4254148"/>
          </a:xfrm>
          <a:prstGeom prst="rect">
            <a:avLst/>
          </a:prstGeom>
          <a:noFill/>
          <a:ln w="12700">
            <a:solidFill>
              <a:schemeClr val="accent1"/>
            </a:solidFill>
            <a:miter lim="800000"/>
            <a:headEnd/>
            <a:tailEnd/>
          </a:ln>
        </p:spPr>
      </p:pic>
      <p:sp>
        <p:nvSpPr>
          <p:cNvPr id="18" name="TextBox 17"/>
          <p:cNvSpPr txBox="1"/>
          <p:nvPr/>
        </p:nvSpPr>
        <p:spPr>
          <a:xfrm>
            <a:off x="457200" y="1188720"/>
            <a:ext cx="8229600" cy="461665"/>
          </a:xfrm>
          <a:prstGeom prst="rect">
            <a:avLst/>
          </a:prstGeom>
          <a:noFill/>
        </p:spPr>
        <p:txBody>
          <a:bodyPr wrap="square" rtlCol="0">
            <a:spAutoFit/>
          </a:bodyPr>
          <a:lstStyle/>
          <a:p>
            <a:pPr marL="6350" indent="-6350" algn="ctr"/>
            <a:r>
              <a:rPr lang="en-US" sz="2400" dirty="0" smtClean="0"/>
              <a:t>The OPUS-RS Accuracy and Availability Tool.</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a:spLocks noGrp="1"/>
          </p:cNvSpPr>
          <p:nvPr>
            <p:ph sz="quarter" idx="1"/>
          </p:nvPr>
        </p:nvSpPr>
        <p:spPr>
          <a:xfrm>
            <a:off x="274320" y="1219200"/>
            <a:ext cx="5351931" cy="5257800"/>
          </a:xfrm>
        </p:spPr>
        <p:txBody>
          <a:bodyPr/>
          <a:lstStyle/>
          <a:p>
            <a:r>
              <a:rPr lang="en-US" sz="2000" dirty="0" smtClean="0">
                <a:cs typeface="Arial" pitchFamily="34" charset="0"/>
              </a:rPr>
              <a:t>1 σ for each 0.2 degree grid.</a:t>
            </a:r>
          </a:p>
          <a:p>
            <a:r>
              <a:rPr lang="en-US" sz="2000" dirty="0" smtClean="0">
                <a:cs typeface="Arial" pitchFamily="34" charset="0"/>
              </a:rPr>
              <a:t>Horizontal and vertical standard </a:t>
            </a:r>
            <a:br>
              <a:rPr lang="en-US" sz="2000" dirty="0" smtClean="0">
                <a:cs typeface="Arial" pitchFamily="34" charset="0"/>
              </a:rPr>
            </a:br>
            <a:r>
              <a:rPr lang="en-US" sz="2000" dirty="0" smtClean="0">
                <a:cs typeface="Arial" pitchFamily="34" charset="0"/>
              </a:rPr>
              <a:t>errors for 15 minutes and </a:t>
            </a:r>
            <a:br>
              <a:rPr lang="en-US" sz="2000" dirty="0" smtClean="0">
                <a:cs typeface="Arial" pitchFamily="34" charset="0"/>
              </a:rPr>
            </a:br>
            <a:r>
              <a:rPr lang="en-US" sz="2000" dirty="0" smtClean="0">
                <a:cs typeface="Arial" pitchFamily="34" charset="0"/>
              </a:rPr>
              <a:t>1-hour length data.</a:t>
            </a:r>
          </a:p>
          <a:p>
            <a:r>
              <a:rPr lang="en-US" sz="2000" dirty="0" smtClean="0">
                <a:cs typeface="Arial" pitchFamily="34" charset="0"/>
              </a:rPr>
              <a:t>Inverse Distance Weighting </a:t>
            </a:r>
            <a:br>
              <a:rPr lang="en-US" sz="2000" dirty="0" smtClean="0">
                <a:cs typeface="Arial" pitchFamily="34" charset="0"/>
              </a:rPr>
            </a:br>
            <a:r>
              <a:rPr lang="en-US" sz="2000" dirty="0" smtClean="0">
                <a:cs typeface="Arial" pitchFamily="34" charset="0"/>
              </a:rPr>
              <a:t>method to interpolate the </a:t>
            </a:r>
            <a:r>
              <a:rPr lang="en-US" sz="2000" dirty="0" err="1" smtClean="0">
                <a:cs typeface="Arial" pitchFamily="34" charset="0"/>
              </a:rPr>
              <a:t>sigmas</a:t>
            </a:r>
            <a:r>
              <a:rPr lang="en-US" sz="2000" dirty="0" smtClean="0">
                <a:cs typeface="Arial" pitchFamily="34" charset="0"/>
              </a:rPr>
              <a:t>.</a:t>
            </a:r>
          </a:p>
          <a:p>
            <a:r>
              <a:rPr lang="en-US" sz="2000" dirty="0" smtClean="0">
                <a:cs typeface="Arial" pitchFamily="34" charset="0"/>
              </a:rPr>
              <a:t>Areas outside the color overlay </a:t>
            </a:r>
            <a:br>
              <a:rPr lang="en-US" sz="2000" dirty="0" smtClean="0">
                <a:cs typeface="Arial" pitchFamily="34" charset="0"/>
              </a:rPr>
            </a:br>
            <a:r>
              <a:rPr lang="en-US" sz="2000" dirty="0" smtClean="0">
                <a:cs typeface="Arial" pitchFamily="34" charset="0"/>
              </a:rPr>
              <a:t>are where there are less than </a:t>
            </a:r>
            <a:br>
              <a:rPr lang="en-US" sz="2000" dirty="0" smtClean="0">
                <a:cs typeface="Arial" pitchFamily="34" charset="0"/>
              </a:rPr>
            </a:br>
            <a:r>
              <a:rPr lang="en-US" sz="2000" dirty="0" smtClean="0">
                <a:cs typeface="Arial" pitchFamily="34" charset="0"/>
              </a:rPr>
              <a:t>three active CORS sites within </a:t>
            </a:r>
            <a:br>
              <a:rPr lang="en-US" sz="2000" dirty="0" smtClean="0">
                <a:cs typeface="Arial" pitchFamily="34" charset="0"/>
              </a:rPr>
            </a:br>
            <a:r>
              <a:rPr lang="en-US" sz="2000" dirty="0" smtClean="0">
                <a:cs typeface="Arial" pitchFamily="34" charset="0"/>
              </a:rPr>
              <a:t>250 km range. OPUS-RS will </a:t>
            </a:r>
            <a:br>
              <a:rPr lang="en-US" sz="2000" dirty="0" smtClean="0">
                <a:cs typeface="Arial" pitchFamily="34" charset="0"/>
              </a:rPr>
            </a:br>
            <a:r>
              <a:rPr lang="en-US" sz="2000" dirty="0" smtClean="0">
                <a:cs typeface="Arial" pitchFamily="34" charset="0"/>
              </a:rPr>
              <a:t>usually fail at these locations.</a:t>
            </a:r>
          </a:p>
          <a:p>
            <a:r>
              <a:rPr lang="en-US" sz="2000" dirty="0" smtClean="0">
                <a:cs typeface="Arial" pitchFamily="34" charset="0"/>
              </a:rPr>
              <a:t>Automated Weekly update</a:t>
            </a:r>
          </a:p>
          <a:p>
            <a:pPr lvl="1">
              <a:buFont typeface="Courier New" pitchFamily="49" charset="0"/>
              <a:buChar char="o"/>
            </a:pPr>
            <a:r>
              <a:rPr lang="en-US" sz="1800" dirty="0" smtClean="0">
                <a:cs typeface="Arial" pitchFamily="34" charset="0"/>
              </a:rPr>
              <a:t>Use updated CORS list and observation data availability</a:t>
            </a:r>
          </a:p>
          <a:p>
            <a:r>
              <a:rPr lang="en-US" sz="2000" dirty="0" smtClean="0">
                <a:cs typeface="Arial" pitchFamily="34" charset="0"/>
              </a:rPr>
              <a:t>Global coverage including non-US territories.</a:t>
            </a:r>
          </a:p>
          <a:p>
            <a:endParaRPr lang="en-US" sz="2000" dirty="0" smtClean="0"/>
          </a:p>
        </p:txBody>
      </p:sp>
      <p:pic>
        <p:nvPicPr>
          <p:cNvPr id="17" name="Picture 3">
            <a:hlinkClick r:id="rId2"/>
          </p:cNvPr>
          <p:cNvPicPr>
            <a:picLocks noChangeAspect="1" noChangeArrowheads="1"/>
          </p:cNvPicPr>
          <p:nvPr/>
        </p:nvPicPr>
        <p:blipFill>
          <a:blip r:embed="rId3" cstate="print"/>
          <a:srcRect t="16040" r="1357" b="6767"/>
          <a:stretch>
            <a:fillRect/>
          </a:stretch>
        </p:blipFill>
        <p:spPr bwMode="auto">
          <a:xfrm>
            <a:off x="4389120" y="1371600"/>
            <a:ext cx="4422775" cy="3405188"/>
          </a:xfrm>
          <a:prstGeom prst="rect">
            <a:avLst/>
          </a:prstGeom>
          <a:noFill/>
          <a:ln w="9525">
            <a:noFill/>
            <a:miter lim="800000"/>
            <a:headEnd/>
            <a:tailEnd/>
          </a:ln>
        </p:spPr>
      </p:pic>
      <p:sp>
        <p:nvSpPr>
          <p:cNvPr id="18" name="Freeform 17"/>
          <p:cNvSpPr/>
          <p:nvPr/>
        </p:nvSpPr>
        <p:spPr>
          <a:xfrm>
            <a:off x="4177552" y="3703638"/>
            <a:ext cx="1828800" cy="246062"/>
          </a:xfrm>
          <a:custGeom>
            <a:avLst/>
            <a:gdLst>
              <a:gd name="connsiteX0" fmla="*/ 0 w 2321169"/>
              <a:gd name="connsiteY0" fmla="*/ 834014 h 834014"/>
              <a:gd name="connsiteX1" fmla="*/ 1477108 w 2321169"/>
              <a:gd name="connsiteY1" fmla="*/ 75362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0 w 2321169"/>
              <a:gd name="connsiteY0" fmla="*/ 834014 h 834014"/>
              <a:gd name="connsiteX1" fmla="*/ 1249345 w 2321169"/>
              <a:gd name="connsiteY1" fmla="*/ 79800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350855 w 2672024"/>
              <a:gd name="connsiteY0" fmla="*/ 834014 h 874207"/>
              <a:gd name="connsiteX1" fmla="*/ 0 w 2672024"/>
              <a:gd name="connsiteY1" fmla="*/ 874207 h 874207"/>
              <a:gd name="connsiteX2" fmla="*/ 1752600 w 2672024"/>
              <a:gd name="connsiteY2" fmla="*/ 721807 h 874207"/>
              <a:gd name="connsiteX3" fmla="*/ 2672024 w 2672024"/>
              <a:gd name="connsiteY3" fmla="*/ 0 h 874207"/>
              <a:gd name="connsiteX0" fmla="*/ 304800 w 2672024"/>
              <a:gd name="connsiteY0" fmla="*/ 1102807 h 1102807"/>
              <a:gd name="connsiteX1" fmla="*/ 0 w 2672024"/>
              <a:gd name="connsiteY1" fmla="*/ 874207 h 1102807"/>
              <a:gd name="connsiteX2" fmla="*/ 1752600 w 2672024"/>
              <a:gd name="connsiteY2" fmla="*/ 721807 h 1102807"/>
              <a:gd name="connsiteX3" fmla="*/ 2672024 w 2672024"/>
              <a:gd name="connsiteY3" fmla="*/ 0 h 1102807"/>
              <a:gd name="connsiteX0" fmla="*/ 546100 w 2913324"/>
              <a:gd name="connsiteY0" fmla="*/ 1102807 h 1102807"/>
              <a:gd name="connsiteX1" fmla="*/ 241300 w 2913324"/>
              <a:gd name="connsiteY1" fmla="*/ 874207 h 1102807"/>
              <a:gd name="connsiteX2" fmla="*/ 1993900 w 2913324"/>
              <a:gd name="connsiteY2" fmla="*/ 721807 h 1102807"/>
              <a:gd name="connsiteX3" fmla="*/ 2913324 w 2913324"/>
              <a:gd name="connsiteY3" fmla="*/ 0 h 1102807"/>
              <a:gd name="connsiteX0" fmla="*/ 0 w 2672024"/>
              <a:gd name="connsiteY0" fmla="*/ 874207 h 874207"/>
              <a:gd name="connsiteX1" fmla="*/ 1752600 w 2672024"/>
              <a:gd name="connsiteY1" fmla="*/ 721807 h 874207"/>
              <a:gd name="connsiteX2" fmla="*/ 2672024 w 2672024"/>
              <a:gd name="connsiteY2" fmla="*/ 0 h 874207"/>
              <a:gd name="connsiteX0" fmla="*/ 0 w 2519624"/>
              <a:gd name="connsiteY0" fmla="*/ 457200 h 721807"/>
              <a:gd name="connsiteX1" fmla="*/ 1600200 w 2519624"/>
              <a:gd name="connsiteY1" fmla="*/ 721807 h 721807"/>
              <a:gd name="connsiteX2" fmla="*/ 2519624 w 2519624"/>
              <a:gd name="connsiteY2" fmla="*/ 0 h 721807"/>
              <a:gd name="connsiteX0" fmla="*/ 0 w 2362200"/>
              <a:gd name="connsiteY0" fmla="*/ 0 h 459712"/>
              <a:gd name="connsiteX1" fmla="*/ 1600200 w 2362200"/>
              <a:gd name="connsiteY1" fmla="*/ 264607 h 459712"/>
              <a:gd name="connsiteX2" fmla="*/ 2362200 w 2362200"/>
              <a:gd name="connsiteY2" fmla="*/ 152400 h 459712"/>
              <a:gd name="connsiteX0" fmla="*/ 0 w 2362200"/>
              <a:gd name="connsiteY0" fmla="*/ 108021 h 567733"/>
              <a:gd name="connsiteX1" fmla="*/ 685800 w 2362200"/>
              <a:gd name="connsiteY1" fmla="*/ 31820 h 567733"/>
              <a:gd name="connsiteX2" fmla="*/ 2362200 w 2362200"/>
              <a:gd name="connsiteY2" fmla="*/ 260421 h 567733"/>
              <a:gd name="connsiteX0" fmla="*/ 0 w 1828800"/>
              <a:gd name="connsiteY0" fmla="*/ 108021 h 339133"/>
              <a:gd name="connsiteX1" fmla="*/ 685800 w 1828800"/>
              <a:gd name="connsiteY1" fmla="*/ 31820 h 339133"/>
              <a:gd name="connsiteX2" fmla="*/ 1828800 w 1828800"/>
              <a:gd name="connsiteY2" fmla="*/ 31821 h 339133"/>
              <a:gd name="connsiteX0" fmla="*/ 0 w 2133600"/>
              <a:gd name="connsiteY0" fmla="*/ 152400 h 307312"/>
              <a:gd name="connsiteX1" fmla="*/ 685800 w 2133600"/>
              <a:gd name="connsiteY1" fmla="*/ 76199 h 307312"/>
              <a:gd name="connsiteX2" fmla="*/ 2133600 w 2133600"/>
              <a:gd name="connsiteY2" fmla="*/ 0 h 307312"/>
              <a:gd name="connsiteX0" fmla="*/ 0 w 2133600"/>
              <a:gd name="connsiteY0" fmla="*/ 397747 h 397747"/>
              <a:gd name="connsiteX1" fmla="*/ 685800 w 2133600"/>
              <a:gd name="connsiteY1" fmla="*/ 321546 h 397747"/>
              <a:gd name="connsiteX2" fmla="*/ 2133600 w 2133600"/>
              <a:gd name="connsiteY2" fmla="*/ 245347 h 397747"/>
              <a:gd name="connsiteX0" fmla="*/ 0 w 1828800"/>
              <a:gd name="connsiteY0" fmla="*/ 245346 h 245347"/>
              <a:gd name="connsiteX1" fmla="*/ 685800 w 1828800"/>
              <a:gd name="connsiteY1" fmla="*/ 169145 h 245347"/>
              <a:gd name="connsiteX2" fmla="*/ 1828800 w 1828800"/>
              <a:gd name="connsiteY2" fmla="*/ 245347 h 245347"/>
            </a:gdLst>
            <a:ahLst/>
            <a:cxnLst>
              <a:cxn ang="0">
                <a:pos x="connsiteX0" y="connsiteY0"/>
              </a:cxn>
              <a:cxn ang="0">
                <a:pos x="connsiteX1" y="connsiteY1"/>
              </a:cxn>
              <a:cxn ang="0">
                <a:pos x="connsiteX2" y="connsiteY2"/>
              </a:cxn>
            </a:cxnLst>
            <a:rect l="l" t="t" r="r" b="b"/>
            <a:pathLst>
              <a:path w="1828800" h="245347">
                <a:moveTo>
                  <a:pt x="0" y="245346"/>
                </a:moveTo>
                <a:lnTo>
                  <a:pt x="685800" y="169145"/>
                </a:lnTo>
                <a:cubicBezTo>
                  <a:pt x="1134626" y="137325"/>
                  <a:pt x="1471246" y="0"/>
                  <a:pt x="1828800" y="245347"/>
                </a:cubicBezTo>
              </a:path>
            </a:pathLst>
          </a:custGeom>
          <a:ln>
            <a:tailEnd type="stealth"/>
          </a:ln>
        </p:spPr>
        <p:style>
          <a:lnRef idx="1">
            <a:schemeClr val="accent2"/>
          </a:lnRef>
          <a:fillRef idx="0">
            <a:schemeClr val="accent2"/>
          </a:fillRef>
          <a:effectRef idx="0">
            <a:schemeClr val="accent2"/>
          </a:effectRef>
          <a:fontRef idx="minor">
            <a:schemeClr val="tx1"/>
          </a:fontRef>
        </p:style>
        <p:txBody>
          <a:bodyPr anchor="ctr"/>
          <a:lstStyle/>
          <a:p>
            <a:pPr algn="ctr" fontAlgn="auto">
              <a:spcBef>
                <a:spcPts val="0"/>
              </a:spcBef>
              <a:spcAft>
                <a:spcPts val="0"/>
              </a:spcAft>
              <a:defRPr/>
            </a:pPr>
            <a:endParaRPr lang="en-US"/>
          </a:p>
        </p:txBody>
      </p:sp>
      <p:sp>
        <p:nvSpPr>
          <p:cNvPr id="19" name="Freeform 18"/>
          <p:cNvSpPr/>
          <p:nvPr/>
        </p:nvSpPr>
        <p:spPr>
          <a:xfrm>
            <a:off x="3720352" y="2832100"/>
            <a:ext cx="3810000" cy="673100"/>
          </a:xfrm>
          <a:custGeom>
            <a:avLst/>
            <a:gdLst>
              <a:gd name="connsiteX0" fmla="*/ 0 w 3758084"/>
              <a:gd name="connsiteY0" fmla="*/ 482321 h 689987"/>
              <a:gd name="connsiteX1" fmla="*/ 1949381 w 3758084"/>
              <a:gd name="connsiteY1" fmla="*/ 683288 h 689987"/>
              <a:gd name="connsiteX2" fmla="*/ 2773345 w 3758084"/>
              <a:gd name="connsiteY2" fmla="*/ 522514 h 689987"/>
              <a:gd name="connsiteX3" fmla="*/ 3758084 w 3758084"/>
              <a:gd name="connsiteY3" fmla="*/ 0 h 689987"/>
              <a:gd name="connsiteX0" fmla="*/ 0 w 2905648"/>
              <a:gd name="connsiteY0" fmla="*/ 49126 h 990321"/>
              <a:gd name="connsiteX1" fmla="*/ 1949381 w 2905648"/>
              <a:gd name="connsiteY1" fmla="*/ 250093 h 990321"/>
              <a:gd name="connsiteX2" fmla="*/ 2773345 w 2905648"/>
              <a:gd name="connsiteY2" fmla="*/ 89319 h 990321"/>
              <a:gd name="connsiteX3" fmla="*/ 2743200 w 2905648"/>
              <a:gd name="connsiteY3" fmla="*/ 786005 h 990321"/>
              <a:gd name="connsiteX0" fmla="*/ 0 w 2743200"/>
              <a:gd name="connsiteY0" fmla="*/ 0 h 941195"/>
              <a:gd name="connsiteX1" fmla="*/ 1949381 w 2743200"/>
              <a:gd name="connsiteY1" fmla="*/ 200967 h 941195"/>
              <a:gd name="connsiteX2" fmla="*/ 2286000 w 2743200"/>
              <a:gd name="connsiteY2" fmla="*/ 584478 h 941195"/>
              <a:gd name="connsiteX3" fmla="*/ 2743200 w 2743200"/>
              <a:gd name="connsiteY3" fmla="*/ 736879 h 941195"/>
              <a:gd name="connsiteX0" fmla="*/ 0 w 2743200"/>
              <a:gd name="connsiteY0" fmla="*/ 0 h 941195"/>
              <a:gd name="connsiteX1" fmla="*/ 762000 w 2743200"/>
              <a:gd name="connsiteY1" fmla="*/ 127278 h 941195"/>
              <a:gd name="connsiteX2" fmla="*/ 2286000 w 2743200"/>
              <a:gd name="connsiteY2" fmla="*/ 584478 h 941195"/>
              <a:gd name="connsiteX3" fmla="*/ 2743200 w 2743200"/>
              <a:gd name="connsiteY3" fmla="*/ 736879 h 941195"/>
              <a:gd name="connsiteX0" fmla="*/ 0 w 2743200"/>
              <a:gd name="connsiteY0" fmla="*/ 0 h 941195"/>
              <a:gd name="connsiteX1" fmla="*/ 762000 w 2743200"/>
              <a:gd name="connsiteY1" fmla="*/ 127278 h 941195"/>
              <a:gd name="connsiteX2" fmla="*/ 1905000 w 2743200"/>
              <a:gd name="connsiteY2" fmla="*/ 584478 h 941195"/>
              <a:gd name="connsiteX3" fmla="*/ 2743200 w 2743200"/>
              <a:gd name="connsiteY3" fmla="*/ 736879 h 941195"/>
              <a:gd name="connsiteX0" fmla="*/ 0 w 2743200"/>
              <a:gd name="connsiteY0" fmla="*/ 0 h 864994"/>
              <a:gd name="connsiteX1" fmla="*/ 762000 w 2743200"/>
              <a:gd name="connsiteY1" fmla="*/ 127278 h 864994"/>
              <a:gd name="connsiteX2" fmla="*/ 1905000 w 2743200"/>
              <a:gd name="connsiteY2" fmla="*/ 584478 h 864994"/>
              <a:gd name="connsiteX3" fmla="*/ 2743200 w 2743200"/>
              <a:gd name="connsiteY3" fmla="*/ 660678 h 864994"/>
              <a:gd name="connsiteX0" fmla="*/ 0 w 2743200"/>
              <a:gd name="connsiteY0" fmla="*/ 0 h 733528"/>
              <a:gd name="connsiteX1" fmla="*/ 762000 w 2743200"/>
              <a:gd name="connsiteY1" fmla="*/ 127278 h 733528"/>
              <a:gd name="connsiteX2" fmla="*/ 1905000 w 2743200"/>
              <a:gd name="connsiteY2" fmla="*/ 584478 h 733528"/>
              <a:gd name="connsiteX3" fmla="*/ 2743200 w 2743200"/>
              <a:gd name="connsiteY3" fmla="*/ 660678 h 733528"/>
              <a:gd name="connsiteX0" fmla="*/ 0 w 3810000"/>
              <a:gd name="connsiteY0" fmla="*/ 0 h 597178"/>
              <a:gd name="connsiteX1" fmla="*/ 762000 w 3810000"/>
              <a:gd name="connsiteY1" fmla="*/ 127278 h 597178"/>
              <a:gd name="connsiteX2" fmla="*/ 1905000 w 3810000"/>
              <a:gd name="connsiteY2" fmla="*/ 584478 h 597178"/>
              <a:gd name="connsiteX3" fmla="*/ 3810000 w 3810000"/>
              <a:gd name="connsiteY3" fmla="*/ 203478 h 597178"/>
              <a:gd name="connsiteX0" fmla="*/ 0 w 3810000"/>
              <a:gd name="connsiteY0" fmla="*/ 0 h 597178"/>
              <a:gd name="connsiteX1" fmla="*/ 762000 w 3810000"/>
              <a:gd name="connsiteY1" fmla="*/ 127278 h 597178"/>
              <a:gd name="connsiteX2" fmla="*/ 1905000 w 3810000"/>
              <a:gd name="connsiteY2" fmla="*/ 584478 h 597178"/>
              <a:gd name="connsiteX3" fmla="*/ 3810000 w 3810000"/>
              <a:gd name="connsiteY3" fmla="*/ 203478 h 597178"/>
              <a:gd name="connsiteX0" fmla="*/ 0 w 3810000"/>
              <a:gd name="connsiteY0" fmla="*/ 0 h 673378"/>
              <a:gd name="connsiteX1" fmla="*/ 762000 w 3810000"/>
              <a:gd name="connsiteY1" fmla="*/ 127278 h 673378"/>
              <a:gd name="connsiteX2" fmla="*/ 2514600 w 3810000"/>
              <a:gd name="connsiteY2" fmla="*/ 660678 h 673378"/>
              <a:gd name="connsiteX3" fmla="*/ 3810000 w 3810000"/>
              <a:gd name="connsiteY3" fmla="*/ 203478 h 673378"/>
              <a:gd name="connsiteX0" fmla="*/ 0 w 3810000"/>
              <a:gd name="connsiteY0" fmla="*/ 0 h 673378"/>
              <a:gd name="connsiteX1" fmla="*/ 914400 w 3810000"/>
              <a:gd name="connsiteY1" fmla="*/ 127278 h 673378"/>
              <a:gd name="connsiteX2" fmla="*/ 2514600 w 3810000"/>
              <a:gd name="connsiteY2" fmla="*/ 660678 h 673378"/>
              <a:gd name="connsiteX3" fmla="*/ 3810000 w 3810000"/>
              <a:gd name="connsiteY3" fmla="*/ 203478 h 673378"/>
            </a:gdLst>
            <a:ahLst/>
            <a:cxnLst>
              <a:cxn ang="0">
                <a:pos x="connsiteX0" y="connsiteY0"/>
              </a:cxn>
              <a:cxn ang="0">
                <a:pos x="connsiteX1" y="connsiteY1"/>
              </a:cxn>
              <a:cxn ang="0">
                <a:pos x="connsiteX2" y="connsiteY2"/>
              </a:cxn>
              <a:cxn ang="0">
                <a:pos x="connsiteX3" y="connsiteY3"/>
              </a:cxn>
            </a:cxnLst>
            <a:rect l="l" t="t" r="r" b="b"/>
            <a:pathLst>
              <a:path w="3810000" h="673378">
                <a:moveTo>
                  <a:pt x="0" y="0"/>
                </a:moveTo>
                <a:cubicBezTo>
                  <a:pt x="743578" y="97134"/>
                  <a:pt x="495300" y="17165"/>
                  <a:pt x="914400" y="127278"/>
                </a:cubicBezTo>
                <a:cubicBezTo>
                  <a:pt x="1333500" y="237391"/>
                  <a:pt x="2032000" y="647978"/>
                  <a:pt x="2514600" y="660678"/>
                </a:cubicBezTo>
                <a:cubicBezTo>
                  <a:pt x="2997200" y="673378"/>
                  <a:pt x="3675183" y="463060"/>
                  <a:pt x="3810000" y="203478"/>
                </a:cubicBezTo>
              </a:path>
            </a:pathLst>
          </a:custGeom>
          <a:ln>
            <a:tailEnd type="stealth"/>
          </a:ln>
        </p:spPr>
        <p:style>
          <a:lnRef idx="1">
            <a:schemeClr val="accent2"/>
          </a:lnRef>
          <a:fillRef idx="0">
            <a:schemeClr val="accent2"/>
          </a:fillRef>
          <a:effectRef idx="0">
            <a:schemeClr val="accent2"/>
          </a:effectRef>
          <a:fontRef idx="minor">
            <a:schemeClr val="tx1"/>
          </a:fontRef>
        </p:style>
        <p:txBody>
          <a:bodyPr anchor="ctr"/>
          <a:lstStyle/>
          <a:p>
            <a:pPr algn="ctr" fontAlgn="auto">
              <a:spcBef>
                <a:spcPts val="0"/>
              </a:spcBef>
              <a:spcAft>
                <a:spcPts val="0"/>
              </a:spcAft>
              <a:defRPr/>
            </a:pPr>
            <a:endParaRPr lang="en-US"/>
          </a:p>
        </p:txBody>
      </p:sp>
      <p:sp>
        <p:nvSpPr>
          <p:cNvPr id="20" name="Freeform 19"/>
          <p:cNvSpPr/>
          <p:nvPr/>
        </p:nvSpPr>
        <p:spPr>
          <a:xfrm>
            <a:off x="3993402" y="2046288"/>
            <a:ext cx="793750" cy="455612"/>
          </a:xfrm>
          <a:custGeom>
            <a:avLst/>
            <a:gdLst>
              <a:gd name="connsiteX0" fmla="*/ 0 w 813916"/>
              <a:gd name="connsiteY0" fmla="*/ 241161 h 241161"/>
              <a:gd name="connsiteX1" fmla="*/ 602901 w 813916"/>
              <a:gd name="connsiteY1" fmla="*/ 200967 h 241161"/>
              <a:gd name="connsiteX2" fmla="*/ 813916 w 813916"/>
              <a:gd name="connsiteY2" fmla="*/ 0 h 241161"/>
              <a:gd name="connsiteX0" fmla="*/ 0 w 869182"/>
              <a:gd name="connsiteY0" fmla="*/ 88900 h 461526"/>
              <a:gd name="connsiteX1" fmla="*/ 602901 w 869182"/>
              <a:gd name="connsiteY1" fmla="*/ 48706 h 461526"/>
              <a:gd name="connsiteX2" fmla="*/ 869182 w 869182"/>
              <a:gd name="connsiteY2" fmla="*/ 381139 h 461526"/>
              <a:gd name="connsiteX0" fmla="*/ 0 w 869182"/>
              <a:gd name="connsiteY0" fmla="*/ 1 h 372627"/>
              <a:gd name="connsiteX1" fmla="*/ 564382 w 869182"/>
              <a:gd name="connsiteY1" fmla="*/ 63639 h 372627"/>
              <a:gd name="connsiteX2" fmla="*/ 869182 w 869182"/>
              <a:gd name="connsiteY2" fmla="*/ 292240 h 372627"/>
              <a:gd name="connsiteX0" fmla="*/ 0 w 792982"/>
              <a:gd name="connsiteY0" fmla="*/ 1 h 448826"/>
              <a:gd name="connsiteX1" fmla="*/ 564382 w 792982"/>
              <a:gd name="connsiteY1" fmla="*/ 63639 h 448826"/>
              <a:gd name="connsiteX2" fmla="*/ 792982 w 792982"/>
              <a:gd name="connsiteY2" fmla="*/ 368439 h 448826"/>
              <a:gd name="connsiteX0" fmla="*/ 0 w 792982"/>
              <a:gd name="connsiteY0" fmla="*/ 1 h 672402"/>
              <a:gd name="connsiteX1" fmla="*/ 564382 w 792982"/>
              <a:gd name="connsiteY1" fmla="*/ 63639 h 672402"/>
              <a:gd name="connsiteX2" fmla="*/ 792982 w 792982"/>
              <a:gd name="connsiteY2" fmla="*/ 368439 h 672402"/>
              <a:gd name="connsiteX0" fmla="*/ 0 w 945382"/>
              <a:gd name="connsiteY0" fmla="*/ 23168 h 847968"/>
              <a:gd name="connsiteX1" fmla="*/ 564382 w 945382"/>
              <a:gd name="connsiteY1" fmla="*/ 86806 h 847968"/>
              <a:gd name="connsiteX2" fmla="*/ 945382 w 945382"/>
              <a:gd name="connsiteY2" fmla="*/ 544005 h 847968"/>
              <a:gd name="connsiteX0" fmla="*/ 0 w 945382"/>
              <a:gd name="connsiteY0" fmla="*/ 23168 h 544005"/>
              <a:gd name="connsiteX1" fmla="*/ 564382 w 945382"/>
              <a:gd name="connsiteY1" fmla="*/ 86806 h 544005"/>
              <a:gd name="connsiteX2" fmla="*/ 945382 w 945382"/>
              <a:gd name="connsiteY2" fmla="*/ 544005 h 544005"/>
              <a:gd name="connsiteX0" fmla="*/ 0 w 792982"/>
              <a:gd name="connsiteY0" fmla="*/ 10468 h 455106"/>
              <a:gd name="connsiteX1" fmla="*/ 564382 w 792982"/>
              <a:gd name="connsiteY1" fmla="*/ 74106 h 455106"/>
              <a:gd name="connsiteX2" fmla="*/ 792982 w 792982"/>
              <a:gd name="connsiteY2" fmla="*/ 455106 h 455106"/>
            </a:gdLst>
            <a:ahLst/>
            <a:cxnLst>
              <a:cxn ang="0">
                <a:pos x="connsiteX0" y="connsiteY0"/>
              </a:cxn>
              <a:cxn ang="0">
                <a:pos x="connsiteX1" y="connsiteY1"/>
              </a:cxn>
              <a:cxn ang="0">
                <a:pos x="connsiteX2" y="connsiteY2"/>
              </a:cxn>
            </a:cxnLst>
            <a:rect l="l" t="t" r="r" b="b"/>
            <a:pathLst>
              <a:path w="792982" h="455106">
                <a:moveTo>
                  <a:pt x="0" y="10468"/>
                </a:moveTo>
                <a:cubicBezTo>
                  <a:pt x="233624" y="10467"/>
                  <a:pt x="432218" y="0"/>
                  <a:pt x="564382" y="74106"/>
                </a:cubicBezTo>
                <a:cubicBezTo>
                  <a:pt x="696546" y="148212"/>
                  <a:pt x="686638" y="99227"/>
                  <a:pt x="792982" y="455106"/>
                </a:cubicBezTo>
              </a:path>
            </a:pathLst>
          </a:custGeom>
          <a:ln>
            <a:tailEnd type="stealth"/>
          </a:ln>
        </p:spPr>
        <p:style>
          <a:lnRef idx="1">
            <a:schemeClr val="accent2"/>
          </a:lnRef>
          <a:fillRef idx="0">
            <a:schemeClr val="accent2"/>
          </a:fillRef>
          <a:effectRef idx="0">
            <a:schemeClr val="accent2"/>
          </a:effectRef>
          <a:fontRef idx="minor">
            <a:schemeClr val="tx1"/>
          </a:fontRef>
        </p:style>
        <p:txBody>
          <a:bodyPr anchor="ctr"/>
          <a:lstStyle/>
          <a:p>
            <a:pPr algn="ctr" fontAlgn="auto">
              <a:spcBef>
                <a:spcPts val="0"/>
              </a:spcBef>
              <a:spcAft>
                <a:spcPts val="0"/>
              </a:spcAft>
              <a:defRPr/>
            </a:pPr>
            <a:endParaRPr lang="en-US"/>
          </a:p>
        </p:txBody>
      </p:sp>
      <p:sp>
        <p:nvSpPr>
          <p:cNvPr id="21" name="Freeform 20"/>
          <p:cNvSpPr/>
          <p:nvPr/>
        </p:nvSpPr>
        <p:spPr>
          <a:xfrm>
            <a:off x="3567952" y="4483100"/>
            <a:ext cx="1373188" cy="546100"/>
          </a:xfrm>
          <a:custGeom>
            <a:avLst/>
            <a:gdLst>
              <a:gd name="connsiteX0" fmla="*/ 0 w 2321169"/>
              <a:gd name="connsiteY0" fmla="*/ 834014 h 834014"/>
              <a:gd name="connsiteX1" fmla="*/ 1477108 w 2321169"/>
              <a:gd name="connsiteY1" fmla="*/ 75362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0 w 2321169"/>
              <a:gd name="connsiteY0" fmla="*/ 834014 h 834014"/>
              <a:gd name="connsiteX1" fmla="*/ 1249345 w 2321169"/>
              <a:gd name="connsiteY1" fmla="*/ 79800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350855 w 2672024"/>
              <a:gd name="connsiteY0" fmla="*/ 834014 h 874207"/>
              <a:gd name="connsiteX1" fmla="*/ 0 w 2672024"/>
              <a:gd name="connsiteY1" fmla="*/ 874207 h 874207"/>
              <a:gd name="connsiteX2" fmla="*/ 1752600 w 2672024"/>
              <a:gd name="connsiteY2" fmla="*/ 721807 h 874207"/>
              <a:gd name="connsiteX3" fmla="*/ 2672024 w 2672024"/>
              <a:gd name="connsiteY3" fmla="*/ 0 h 874207"/>
              <a:gd name="connsiteX0" fmla="*/ 304800 w 2672024"/>
              <a:gd name="connsiteY0" fmla="*/ 1102807 h 1102807"/>
              <a:gd name="connsiteX1" fmla="*/ 0 w 2672024"/>
              <a:gd name="connsiteY1" fmla="*/ 874207 h 1102807"/>
              <a:gd name="connsiteX2" fmla="*/ 1752600 w 2672024"/>
              <a:gd name="connsiteY2" fmla="*/ 721807 h 1102807"/>
              <a:gd name="connsiteX3" fmla="*/ 2672024 w 2672024"/>
              <a:gd name="connsiteY3" fmla="*/ 0 h 1102807"/>
              <a:gd name="connsiteX0" fmla="*/ 546100 w 2913324"/>
              <a:gd name="connsiteY0" fmla="*/ 1102807 h 1102807"/>
              <a:gd name="connsiteX1" fmla="*/ 241300 w 2913324"/>
              <a:gd name="connsiteY1" fmla="*/ 874207 h 1102807"/>
              <a:gd name="connsiteX2" fmla="*/ 1993900 w 2913324"/>
              <a:gd name="connsiteY2" fmla="*/ 721807 h 1102807"/>
              <a:gd name="connsiteX3" fmla="*/ 2913324 w 2913324"/>
              <a:gd name="connsiteY3" fmla="*/ 0 h 1102807"/>
              <a:gd name="connsiteX0" fmla="*/ 0 w 2672024"/>
              <a:gd name="connsiteY0" fmla="*/ 874207 h 874207"/>
              <a:gd name="connsiteX1" fmla="*/ 1752600 w 2672024"/>
              <a:gd name="connsiteY1" fmla="*/ 721807 h 874207"/>
              <a:gd name="connsiteX2" fmla="*/ 2672024 w 2672024"/>
              <a:gd name="connsiteY2" fmla="*/ 0 h 874207"/>
              <a:gd name="connsiteX0" fmla="*/ 0 w 2519624"/>
              <a:gd name="connsiteY0" fmla="*/ 457200 h 721807"/>
              <a:gd name="connsiteX1" fmla="*/ 1600200 w 2519624"/>
              <a:gd name="connsiteY1" fmla="*/ 721807 h 721807"/>
              <a:gd name="connsiteX2" fmla="*/ 2519624 w 2519624"/>
              <a:gd name="connsiteY2" fmla="*/ 0 h 721807"/>
              <a:gd name="connsiteX0" fmla="*/ 0 w 2362200"/>
              <a:gd name="connsiteY0" fmla="*/ 0 h 459712"/>
              <a:gd name="connsiteX1" fmla="*/ 1600200 w 2362200"/>
              <a:gd name="connsiteY1" fmla="*/ 264607 h 459712"/>
              <a:gd name="connsiteX2" fmla="*/ 2362200 w 2362200"/>
              <a:gd name="connsiteY2" fmla="*/ 152400 h 459712"/>
              <a:gd name="connsiteX0" fmla="*/ 0 w 2362200"/>
              <a:gd name="connsiteY0" fmla="*/ 108021 h 567733"/>
              <a:gd name="connsiteX1" fmla="*/ 685800 w 2362200"/>
              <a:gd name="connsiteY1" fmla="*/ 31820 h 567733"/>
              <a:gd name="connsiteX2" fmla="*/ 2362200 w 2362200"/>
              <a:gd name="connsiteY2" fmla="*/ 260421 h 567733"/>
              <a:gd name="connsiteX0" fmla="*/ 0 w 1828800"/>
              <a:gd name="connsiteY0" fmla="*/ 108021 h 339133"/>
              <a:gd name="connsiteX1" fmla="*/ 685800 w 1828800"/>
              <a:gd name="connsiteY1" fmla="*/ 31820 h 339133"/>
              <a:gd name="connsiteX2" fmla="*/ 1828800 w 1828800"/>
              <a:gd name="connsiteY2" fmla="*/ 31821 h 339133"/>
              <a:gd name="connsiteX0" fmla="*/ 0 w 2133600"/>
              <a:gd name="connsiteY0" fmla="*/ 152400 h 307312"/>
              <a:gd name="connsiteX1" fmla="*/ 685800 w 2133600"/>
              <a:gd name="connsiteY1" fmla="*/ 76199 h 307312"/>
              <a:gd name="connsiteX2" fmla="*/ 2133600 w 2133600"/>
              <a:gd name="connsiteY2" fmla="*/ 0 h 307312"/>
              <a:gd name="connsiteX0" fmla="*/ 0 w 2133600"/>
              <a:gd name="connsiteY0" fmla="*/ 397747 h 397747"/>
              <a:gd name="connsiteX1" fmla="*/ 685800 w 2133600"/>
              <a:gd name="connsiteY1" fmla="*/ 321546 h 397747"/>
              <a:gd name="connsiteX2" fmla="*/ 2133600 w 2133600"/>
              <a:gd name="connsiteY2" fmla="*/ 245347 h 397747"/>
              <a:gd name="connsiteX0" fmla="*/ 0 w 1828800"/>
              <a:gd name="connsiteY0" fmla="*/ 245346 h 245347"/>
              <a:gd name="connsiteX1" fmla="*/ 685800 w 1828800"/>
              <a:gd name="connsiteY1" fmla="*/ 169145 h 245347"/>
              <a:gd name="connsiteX2" fmla="*/ 1828800 w 1828800"/>
              <a:gd name="connsiteY2" fmla="*/ 245347 h 245347"/>
              <a:gd name="connsiteX0" fmla="*/ 0 w 2057400"/>
              <a:gd name="connsiteY0" fmla="*/ 1083546 h 1083546"/>
              <a:gd name="connsiteX1" fmla="*/ 914400 w 2057400"/>
              <a:gd name="connsiteY1" fmla="*/ 169145 h 1083546"/>
              <a:gd name="connsiteX2" fmla="*/ 2057400 w 2057400"/>
              <a:gd name="connsiteY2" fmla="*/ 245347 h 1083546"/>
              <a:gd name="connsiteX0" fmla="*/ 0 w 2057400"/>
              <a:gd name="connsiteY0" fmla="*/ 1083546 h 1083546"/>
              <a:gd name="connsiteX1" fmla="*/ 533400 w 2057400"/>
              <a:gd name="connsiteY1" fmla="*/ 1007345 h 1083546"/>
              <a:gd name="connsiteX2" fmla="*/ 2057400 w 2057400"/>
              <a:gd name="connsiteY2" fmla="*/ 245347 h 1083546"/>
              <a:gd name="connsiteX0" fmla="*/ 0 w 982226"/>
              <a:gd name="connsiteY0" fmla="*/ 626348 h 626348"/>
              <a:gd name="connsiteX1" fmla="*/ 533400 w 982226"/>
              <a:gd name="connsiteY1" fmla="*/ 550147 h 626348"/>
              <a:gd name="connsiteX2" fmla="*/ 914400 w 982226"/>
              <a:gd name="connsiteY2" fmla="*/ 245347 h 626348"/>
              <a:gd name="connsiteX0" fmla="*/ 0 w 991437"/>
              <a:gd name="connsiteY0" fmla="*/ 381001 h 381001"/>
              <a:gd name="connsiteX1" fmla="*/ 533400 w 991437"/>
              <a:gd name="connsiteY1" fmla="*/ 304800 h 381001"/>
              <a:gd name="connsiteX2" fmla="*/ 914400 w 991437"/>
              <a:gd name="connsiteY2" fmla="*/ 0 h 381001"/>
              <a:gd name="connsiteX0" fmla="*/ 0 w 991437"/>
              <a:gd name="connsiteY0" fmla="*/ 457201 h 457201"/>
              <a:gd name="connsiteX1" fmla="*/ 533400 w 991437"/>
              <a:gd name="connsiteY1" fmla="*/ 381000 h 457201"/>
              <a:gd name="connsiteX2" fmla="*/ 914400 w 991437"/>
              <a:gd name="connsiteY2" fmla="*/ 0 h 457201"/>
              <a:gd name="connsiteX0" fmla="*/ 0 w 982226"/>
              <a:gd name="connsiteY0" fmla="*/ 457201 h 457201"/>
              <a:gd name="connsiteX1" fmla="*/ 533400 w 982226"/>
              <a:gd name="connsiteY1" fmla="*/ 381000 h 457201"/>
              <a:gd name="connsiteX2" fmla="*/ 914400 w 982226"/>
              <a:gd name="connsiteY2" fmla="*/ 0 h 457201"/>
              <a:gd name="connsiteX0" fmla="*/ 0 w 918586"/>
              <a:gd name="connsiteY0" fmla="*/ 457201 h 457201"/>
              <a:gd name="connsiteX1" fmla="*/ 381000 w 918586"/>
              <a:gd name="connsiteY1" fmla="*/ 381000 h 457201"/>
              <a:gd name="connsiteX2" fmla="*/ 914400 w 918586"/>
              <a:gd name="connsiteY2" fmla="*/ 0 h 457201"/>
              <a:gd name="connsiteX0" fmla="*/ 0 w 918586"/>
              <a:gd name="connsiteY0" fmla="*/ 457201 h 457201"/>
              <a:gd name="connsiteX1" fmla="*/ 381000 w 918586"/>
              <a:gd name="connsiteY1" fmla="*/ 457200 h 457201"/>
              <a:gd name="connsiteX2" fmla="*/ 914400 w 918586"/>
              <a:gd name="connsiteY2" fmla="*/ 0 h 457201"/>
              <a:gd name="connsiteX0" fmla="*/ 0 w 842386"/>
              <a:gd name="connsiteY0" fmla="*/ 457201 h 457201"/>
              <a:gd name="connsiteX1" fmla="*/ 381000 w 842386"/>
              <a:gd name="connsiteY1" fmla="*/ 457200 h 457201"/>
              <a:gd name="connsiteX2" fmla="*/ 838200 w 842386"/>
              <a:gd name="connsiteY2" fmla="*/ 0 h 457201"/>
              <a:gd name="connsiteX0" fmla="*/ 0 w 842386"/>
              <a:gd name="connsiteY0" fmla="*/ 457201 h 609600"/>
              <a:gd name="connsiteX1" fmla="*/ 0 w 842386"/>
              <a:gd name="connsiteY1" fmla="*/ 609600 h 609600"/>
              <a:gd name="connsiteX2" fmla="*/ 381000 w 842386"/>
              <a:gd name="connsiteY2" fmla="*/ 457200 h 609600"/>
              <a:gd name="connsiteX3" fmla="*/ 838200 w 842386"/>
              <a:gd name="connsiteY3" fmla="*/ 0 h 609600"/>
              <a:gd name="connsiteX0" fmla="*/ 0 w 1375786"/>
              <a:gd name="connsiteY0" fmla="*/ 533399 h 609600"/>
              <a:gd name="connsiteX1" fmla="*/ 533400 w 1375786"/>
              <a:gd name="connsiteY1" fmla="*/ 609600 h 609600"/>
              <a:gd name="connsiteX2" fmla="*/ 914400 w 1375786"/>
              <a:gd name="connsiteY2" fmla="*/ 457200 h 609600"/>
              <a:gd name="connsiteX3" fmla="*/ 1371600 w 1375786"/>
              <a:gd name="connsiteY3" fmla="*/ 0 h 609600"/>
              <a:gd name="connsiteX0" fmla="*/ 0 w 1375786"/>
              <a:gd name="connsiteY0" fmla="*/ 533399 h 533399"/>
              <a:gd name="connsiteX1" fmla="*/ 533400 w 1375786"/>
              <a:gd name="connsiteY1" fmla="*/ 533399 h 533399"/>
              <a:gd name="connsiteX2" fmla="*/ 914400 w 1375786"/>
              <a:gd name="connsiteY2" fmla="*/ 457200 h 533399"/>
              <a:gd name="connsiteX3" fmla="*/ 1371600 w 1375786"/>
              <a:gd name="connsiteY3" fmla="*/ 0 h 533399"/>
              <a:gd name="connsiteX0" fmla="*/ 0 w 1515626"/>
              <a:gd name="connsiteY0" fmla="*/ 533399 h 533399"/>
              <a:gd name="connsiteX1" fmla="*/ 533400 w 1515626"/>
              <a:gd name="connsiteY1" fmla="*/ 533399 h 533399"/>
              <a:gd name="connsiteX2" fmla="*/ 1066800 w 1515626"/>
              <a:gd name="connsiteY2" fmla="*/ 457200 h 533399"/>
              <a:gd name="connsiteX3" fmla="*/ 1371600 w 1515626"/>
              <a:gd name="connsiteY3" fmla="*/ 0 h 533399"/>
              <a:gd name="connsiteX0" fmla="*/ 0 w 1515626"/>
              <a:gd name="connsiteY0" fmla="*/ 533399 h 533399"/>
              <a:gd name="connsiteX1" fmla="*/ 533400 w 1515626"/>
              <a:gd name="connsiteY1" fmla="*/ 533399 h 533399"/>
              <a:gd name="connsiteX2" fmla="*/ 1066800 w 1515626"/>
              <a:gd name="connsiteY2" fmla="*/ 457200 h 533399"/>
              <a:gd name="connsiteX3" fmla="*/ 1371600 w 1515626"/>
              <a:gd name="connsiteY3" fmla="*/ 0 h 533399"/>
              <a:gd name="connsiteX0" fmla="*/ 0 w 1372437"/>
              <a:gd name="connsiteY0" fmla="*/ 533399 h 533399"/>
              <a:gd name="connsiteX1" fmla="*/ 533400 w 1372437"/>
              <a:gd name="connsiteY1" fmla="*/ 533399 h 533399"/>
              <a:gd name="connsiteX2" fmla="*/ 1066800 w 1372437"/>
              <a:gd name="connsiteY2" fmla="*/ 457200 h 533399"/>
              <a:gd name="connsiteX3" fmla="*/ 1371600 w 1372437"/>
              <a:gd name="connsiteY3" fmla="*/ 0 h 533399"/>
              <a:gd name="connsiteX0" fmla="*/ 0 w 1372437"/>
              <a:gd name="connsiteY0" fmla="*/ 533399 h 546240"/>
              <a:gd name="connsiteX1" fmla="*/ 533400 w 1372437"/>
              <a:gd name="connsiteY1" fmla="*/ 533399 h 546240"/>
              <a:gd name="connsiteX2" fmla="*/ 1066800 w 1372437"/>
              <a:gd name="connsiteY2" fmla="*/ 457200 h 546240"/>
              <a:gd name="connsiteX3" fmla="*/ 1371600 w 1372437"/>
              <a:gd name="connsiteY3" fmla="*/ 0 h 546240"/>
            </a:gdLst>
            <a:ahLst/>
            <a:cxnLst>
              <a:cxn ang="0">
                <a:pos x="connsiteX0" y="connsiteY0"/>
              </a:cxn>
              <a:cxn ang="0">
                <a:pos x="connsiteX1" y="connsiteY1"/>
              </a:cxn>
              <a:cxn ang="0">
                <a:pos x="connsiteX2" y="connsiteY2"/>
              </a:cxn>
              <a:cxn ang="0">
                <a:pos x="connsiteX3" y="connsiteY3"/>
              </a:cxn>
            </a:cxnLst>
            <a:rect l="l" t="t" r="r" b="b"/>
            <a:pathLst>
              <a:path w="1372437" h="546240">
                <a:moveTo>
                  <a:pt x="0" y="533399"/>
                </a:moveTo>
                <a:lnTo>
                  <a:pt x="533400" y="533399"/>
                </a:lnTo>
                <a:cubicBezTo>
                  <a:pt x="711200" y="507999"/>
                  <a:pt x="878952" y="546240"/>
                  <a:pt x="1066800" y="457200"/>
                </a:cubicBezTo>
                <a:cubicBezTo>
                  <a:pt x="1372437" y="278004"/>
                  <a:pt x="1314659" y="209341"/>
                  <a:pt x="1371600" y="0"/>
                </a:cubicBezTo>
              </a:path>
            </a:pathLst>
          </a:custGeom>
          <a:ln>
            <a:tailEnd type="stealth"/>
          </a:ln>
        </p:spPr>
        <p:style>
          <a:lnRef idx="1">
            <a:schemeClr val="accent2"/>
          </a:lnRef>
          <a:fillRef idx="0">
            <a:schemeClr val="accent2"/>
          </a:fillRef>
          <a:effectRef idx="0">
            <a:schemeClr val="accent2"/>
          </a:effectRef>
          <a:fontRef idx="minor">
            <a:schemeClr val="tx1"/>
          </a:fontRef>
        </p:style>
        <p:txBody>
          <a:bodyPr anchor="ctr"/>
          <a:lstStyle/>
          <a:p>
            <a:pPr algn="ctr" fontAlgn="auto">
              <a:spcBef>
                <a:spcPts val="0"/>
              </a:spcBef>
              <a:spcAft>
                <a:spcPts val="0"/>
              </a:spcAft>
              <a:defRPr/>
            </a:pPr>
            <a:endParaRPr lang="en-US"/>
          </a:p>
        </p:txBody>
      </p:sp>
      <p:sp>
        <p:nvSpPr>
          <p:cNvPr id="23" name="Freeform 22"/>
          <p:cNvSpPr/>
          <p:nvPr/>
        </p:nvSpPr>
        <p:spPr>
          <a:xfrm>
            <a:off x="3872752" y="1395413"/>
            <a:ext cx="2590800" cy="1716087"/>
          </a:xfrm>
          <a:custGeom>
            <a:avLst/>
            <a:gdLst>
              <a:gd name="connsiteX0" fmla="*/ 0 w 3758084"/>
              <a:gd name="connsiteY0" fmla="*/ 482321 h 689987"/>
              <a:gd name="connsiteX1" fmla="*/ 1949381 w 3758084"/>
              <a:gd name="connsiteY1" fmla="*/ 683288 h 689987"/>
              <a:gd name="connsiteX2" fmla="*/ 2773345 w 3758084"/>
              <a:gd name="connsiteY2" fmla="*/ 522514 h 689987"/>
              <a:gd name="connsiteX3" fmla="*/ 3758084 w 3758084"/>
              <a:gd name="connsiteY3" fmla="*/ 0 h 689987"/>
              <a:gd name="connsiteX0" fmla="*/ 0 w 2905648"/>
              <a:gd name="connsiteY0" fmla="*/ 49126 h 990321"/>
              <a:gd name="connsiteX1" fmla="*/ 1949381 w 2905648"/>
              <a:gd name="connsiteY1" fmla="*/ 250093 h 990321"/>
              <a:gd name="connsiteX2" fmla="*/ 2773345 w 2905648"/>
              <a:gd name="connsiteY2" fmla="*/ 89319 h 990321"/>
              <a:gd name="connsiteX3" fmla="*/ 2743200 w 2905648"/>
              <a:gd name="connsiteY3" fmla="*/ 786005 h 990321"/>
              <a:gd name="connsiteX0" fmla="*/ 0 w 2743200"/>
              <a:gd name="connsiteY0" fmla="*/ 0 h 941195"/>
              <a:gd name="connsiteX1" fmla="*/ 1949381 w 2743200"/>
              <a:gd name="connsiteY1" fmla="*/ 200967 h 941195"/>
              <a:gd name="connsiteX2" fmla="*/ 2286000 w 2743200"/>
              <a:gd name="connsiteY2" fmla="*/ 584478 h 941195"/>
              <a:gd name="connsiteX3" fmla="*/ 2743200 w 2743200"/>
              <a:gd name="connsiteY3" fmla="*/ 736879 h 941195"/>
              <a:gd name="connsiteX0" fmla="*/ 0 w 2743200"/>
              <a:gd name="connsiteY0" fmla="*/ 0 h 941195"/>
              <a:gd name="connsiteX1" fmla="*/ 762000 w 2743200"/>
              <a:gd name="connsiteY1" fmla="*/ 127278 h 941195"/>
              <a:gd name="connsiteX2" fmla="*/ 2286000 w 2743200"/>
              <a:gd name="connsiteY2" fmla="*/ 584478 h 941195"/>
              <a:gd name="connsiteX3" fmla="*/ 2743200 w 2743200"/>
              <a:gd name="connsiteY3" fmla="*/ 736879 h 941195"/>
              <a:gd name="connsiteX0" fmla="*/ 0 w 2743200"/>
              <a:gd name="connsiteY0" fmla="*/ 0 h 941195"/>
              <a:gd name="connsiteX1" fmla="*/ 762000 w 2743200"/>
              <a:gd name="connsiteY1" fmla="*/ 127278 h 941195"/>
              <a:gd name="connsiteX2" fmla="*/ 1905000 w 2743200"/>
              <a:gd name="connsiteY2" fmla="*/ 584478 h 941195"/>
              <a:gd name="connsiteX3" fmla="*/ 2743200 w 2743200"/>
              <a:gd name="connsiteY3" fmla="*/ 736879 h 941195"/>
              <a:gd name="connsiteX0" fmla="*/ 0 w 2743200"/>
              <a:gd name="connsiteY0" fmla="*/ 0 h 864994"/>
              <a:gd name="connsiteX1" fmla="*/ 762000 w 2743200"/>
              <a:gd name="connsiteY1" fmla="*/ 127278 h 864994"/>
              <a:gd name="connsiteX2" fmla="*/ 1905000 w 2743200"/>
              <a:gd name="connsiteY2" fmla="*/ 584478 h 864994"/>
              <a:gd name="connsiteX3" fmla="*/ 2743200 w 2743200"/>
              <a:gd name="connsiteY3" fmla="*/ 660678 h 864994"/>
              <a:gd name="connsiteX0" fmla="*/ 0 w 2743200"/>
              <a:gd name="connsiteY0" fmla="*/ 0 h 733528"/>
              <a:gd name="connsiteX1" fmla="*/ 762000 w 2743200"/>
              <a:gd name="connsiteY1" fmla="*/ 127278 h 733528"/>
              <a:gd name="connsiteX2" fmla="*/ 1905000 w 2743200"/>
              <a:gd name="connsiteY2" fmla="*/ 584478 h 733528"/>
              <a:gd name="connsiteX3" fmla="*/ 2743200 w 2743200"/>
              <a:gd name="connsiteY3" fmla="*/ 660678 h 733528"/>
              <a:gd name="connsiteX0" fmla="*/ 0 w 3810000"/>
              <a:gd name="connsiteY0" fmla="*/ 0 h 597178"/>
              <a:gd name="connsiteX1" fmla="*/ 762000 w 3810000"/>
              <a:gd name="connsiteY1" fmla="*/ 127278 h 597178"/>
              <a:gd name="connsiteX2" fmla="*/ 1905000 w 3810000"/>
              <a:gd name="connsiteY2" fmla="*/ 584478 h 597178"/>
              <a:gd name="connsiteX3" fmla="*/ 3810000 w 3810000"/>
              <a:gd name="connsiteY3" fmla="*/ 203478 h 597178"/>
              <a:gd name="connsiteX0" fmla="*/ 0 w 3810000"/>
              <a:gd name="connsiteY0" fmla="*/ 0 h 597178"/>
              <a:gd name="connsiteX1" fmla="*/ 762000 w 3810000"/>
              <a:gd name="connsiteY1" fmla="*/ 127278 h 597178"/>
              <a:gd name="connsiteX2" fmla="*/ 1905000 w 3810000"/>
              <a:gd name="connsiteY2" fmla="*/ 584478 h 597178"/>
              <a:gd name="connsiteX3" fmla="*/ 3810000 w 3810000"/>
              <a:gd name="connsiteY3" fmla="*/ 203478 h 597178"/>
              <a:gd name="connsiteX0" fmla="*/ 0 w 3810000"/>
              <a:gd name="connsiteY0" fmla="*/ 0 h 673378"/>
              <a:gd name="connsiteX1" fmla="*/ 762000 w 3810000"/>
              <a:gd name="connsiteY1" fmla="*/ 127278 h 673378"/>
              <a:gd name="connsiteX2" fmla="*/ 2514600 w 3810000"/>
              <a:gd name="connsiteY2" fmla="*/ 660678 h 673378"/>
              <a:gd name="connsiteX3" fmla="*/ 3810000 w 3810000"/>
              <a:gd name="connsiteY3" fmla="*/ 203478 h 673378"/>
              <a:gd name="connsiteX0" fmla="*/ 0 w 3810000"/>
              <a:gd name="connsiteY0" fmla="*/ 0 h 673378"/>
              <a:gd name="connsiteX1" fmla="*/ 914400 w 3810000"/>
              <a:gd name="connsiteY1" fmla="*/ 127278 h 673378"/>
              <a:gd name="connsiteX2" fmla="*/ 2514600 w 3810000"/>
              <a:gd name="connsiteY2" fmla="*/ 660678 h 673378"/>
              <a:gd name="connsiteX3" fmla="*/ 3810000 w 3810000"/>
              <a:gd name="connsiteY3" fmla="*/ 203478 h 673378"/>
              <a:gd name="connsiteX0" fmla="*/ 0 w 2794000"/>
              <a:gd name="connsiteY0" fmla="*/ 0 h 1935982"/>
              <a:gd name="connsiteX1" fmla="*/ 914400 w 2794000"/>
              <a:gd name="connsiteY1" fmla="*/ 127278 h 1935982"/>
              <a:gd name="connsiteX2" fmla="*/ 2514600 w 2794000"/>
              <a:gd name="connsiteY2" fmla="*/ 660678 h 1935982"/>
              <a:gd name="connsiteX3" fmla="*/ 2590800 w 2794000"/>
              <a:gd name="connsiteY3" fmla="*/ 1676400 h 1935982"/>
              <a:gd name="connsiteX0" fmla="*/ 0 w 2590800"/>
              <a:gd name="connsiteY0" fmla="*/ 0 h 1935982"/>
              <a:gd name="connsiteX1" fmla="*/ 914400 w 2590800"/>
              <a:gd name="connsiteY1" fmla="*/ 127278 h 1935982"/>
              <a:gd name="connsiteX2" fmla="*/ 2209800 w 2590800"/>
              <a:gd name="connsiteY2" fmla="*/ 609600 h 1935982"/>
              <a:gd name="connsiteX3" fmla="*/ 2590800 w 2590800"/>
              <a:gd name="connsiteY3" fmla="*/ 1676400 h 1935982"/>
              <a:gd name="connsiteX0" fmla="*/ 0 w 2590800"/>
              <a:gd name="connsiteY0" fmla="*/ 177800 h 2113782"/>
              <a:gd name="connsiteX1" fmla="*/ 838200 w 2590800"/>
              <a:gd name="connsiteY1" fmla="*/ 101600 h 2113782"/>
              <a:gd name="connsiteX2" fmla="*/ 2209800 w 2590800"/>
              <a:gd name="connsiteY2" fmla="*/ 787400 h 2113782"/>
              <a:gd name="connsiteX3" fmla="*/ 2590800 w 2590800"/>
              <a:gd name="connsiteY3" fmla="*/ 1854200 h 2113782"/>
              <a:gd name="connsiteX0" fmla="*/ 0 w 2590800"/>
              <a:gd name="connsiteY0" fmla="*/ 76200 h 2012182"/>
              <a:gd name="connsiteX1" fmla="*/ 838200 w 2590800"/>
              <a:gd name="connsiteY1" fmla="*/ 0 h 2012182"/>
              <a:gd name="connsiteX2" fmla="*/ 2209800 w 2590800"/>
              <a:gd name="connsiteY2" fmla="*/ 685800 h 2012182"/>
              <a:gd name="connsiteX3" fmla="*/ 2590800 w 2590800"/>
              <a:gd name="connsiteY3" fmla="*/ 1752600 h 2012182"/>
              <a:gd name="connsiteX0" fmla="*/ 0 w 2590800"/>
              <a:gd name="connsiteY0" fmla="*/ 0 h 1935982"/>
              <a:gd name="connsiteX1" fmla="*/ 838200 w 2590800"/>
              <a:gd name="connsiteY1" fmla="*/ 228600 h 1935982"/>
              <a:gd name="connsiteX2" fmla="*/ 2209800 w 2590800"/>
              <a:gd name="connsiteY2" fmla="*/ 609600 h 1935982"/>
              <a:gd name="connsiteX3" fmla="*/ 2590800 w 2590800"/>
              <a:gd name="connsiteY3" fmla="*/ 1676400 h 1935982"/>
              <a:gd name="connsiteX0" fmla="*/ 0 w 2590800"/>
              <a:gd name="connsiteY0" fmla="*/ 0 h 1935982"/>
              <a:gd name="connsiteX1" fmla="*/ 838200 w 2590800"/>
              <a:gd name="connsiteY1" fmla="*/ 228600 h 1935982"/>
              <a:gd name="connsiteX2" fmla="*/ 2209800 w 2590800"/>
              <a:gd name="connsiteY2" fmla="*/ 609600 h 1935982"/>
              <a:gd name="connsiteX3" fmla="*/ 2590800 w 2590800"/>
              <a:gd name="connsiteY3" fmla="*/ 1676400 h 1935982"/>
              <a:gd name="connsiteX0" fmla="*/ 0 w 2590800"/>
              <a:gd name="connsiteY0" fmla="*/ 0 h 1935982"/>
              <a:gd name="connsiteX1" fmla="*/ 838200 w 2590800"/>
              <a:gd name="connsiteY1" fmla="*/ 228600 h 1935982"/>
              <a:gd name="connsiteX2" fmla="*/ 2209800 w 2590800"/>
              <a:gd name="connsiteY2" fmla="*/ 609600 h 1935982"/>
              <a:gd name="connsiteX3" fmla="*/ 2590800 w 2590800"/>
              <a:gd name="connsiteY3" fmla="*/ 1676400 h 1935982"/>
              <a:gd name="connsiteX0" fmla="*/ 0 w 2590800"/>
              <a:gd name="connsiteY0" fmla="*/ 0 h 1935982"/>
              <a:gd name="connsiteX1" fmla="*/ 838200 w 2590800"/>
              <a:gd name="connsiteY1" fmla="*/ 228600 h 1935982"/>
              <a:gd name="connsiteX2" fmla="*/ 2209800 w 2590800"/>
              <a:gd name="connsiteY2" fmla="*/ 609600 h 1935982"/>
              <a:gd name="connsiteX3" fmla="*/ 2590800 w 2590800"/>
              <a:gd name="connsiteY3" fmla="*/ 1676400 h 1935982"/>
              <a:gd name="connsiteX0" fmla="*/ 0 w 2590800"/>
              <a:gd name="connsiteY0" fmla="*/ 0 h 1935982"/>
              <a:gd name="connsiteX1" fmla="*/ 838200 w 2590800"/>
              <a:gd name="connsiteY1" fmla="*/ 228600 h 1935982"/>
              <a:gd name="connsiteX2" fmla="*/ 2057400 w 2590800"/>
              <a:gd name="connsiteY2" fmla="*/ 685800 h 1935982"/>
              <a:gd name="connsiteX3" fmla="*/ 2590800 w 2590800"/>
              <a:gd name="connsiteY3" fmla="*/ 1676400 h 1935982"/>
              <a:gd name="connsiteX0" fmla="*/ 0 w 2590800"/>
              <a:gd name="connsiteY0" fmla="*/ 0 h 1859782"/>
              <a:gd name="connsiteX1" fmla="*/ 838200 w 2590800"/>
              <a:gd name="connsiteY1" fmla="*/ 228600 h 1859782"/>
              <a:gd name="connsiteX2" fmla="*/ 2057400 w 2590800"/>
              <a:gd name="connsiteY2" fmla="*/ 685800 h 1859782"/>
              <a:gd name="connsiteX3" fmla="*/ 2590800 w 2590800"/>
              <a:gd name="connsiteY3" fmla="*/ 1600200 h 1859782"/>
              <a:gd name="connsiteX0" fmla="*/ 0 w 2590800"/>
              <a:gd name="connsiteY0" fmla="*/ 0 h 1600200"/>
              <a:gd name="connsiteX1" fmla="*/ 838200 w 2590800"/>
              <a:gd name="connsiteY1" fmla="*/ 228600 h 1600200"/>
              <a:gd name="connsiteX2" fmla="*/ 2057400 w 2590800"/>
              <a:gd name="connsiteY2" fmla="*/ 685800 h 1600200"/>
              <a:gd name="connsiteX3" fmla="*/ 2590800 w 2590800"/>
              <a:gd name="connsiteY3" fmla="*/ 1600200 h 1600200"/>
              <a:gd name="connsiteX0" fmla="*/ 0 w 2590800"/>
              <a:gd name="connsiteY0" fmla="*/ 0 h 1600200"/>
              <a:gd name="connsiteX1" fmla="*/ 990600 w 2590800"/>
              <a:gd name="connsiteY1" fmla="*/ 228600 h 1600200"/>
              <a:gd name="connsiteX2" fmla="*/ 2057400 w 2590800"/>
              <a:gd name="connsiteY2" fmla="*/ 685800 h 1600200"/>
              <a:gd name="connsiteX3" fmla="*/ 2590800 w 2590800"/>
              <a:gd name="connsiteY3" fmla="*/ 1600200 h 1600200"/>
              <a:gd name="connsiteX0" fmla="*/ 0 w 2590800"/>
              <a:gd name="connsiteY0" fmla="*/ 0 h 1600200"/>
              <a:gd name="connsiteX1" fmla="*/ 990600 w 2590800"/>
              <a:gd name="connsiteY1" fmla="*/ 152400 h 1600200"/>
              <a:gd name="connsiteX2" fmla="*/ 2057400 w 2590800"/>
              <a:gd name="connsiteY2" fmla="*/ 685800 h 1600200"/>
              <a:gd name="connsiteX3" fmla="*/ 2590800 w 2590800"/>
              <a:gd name="connsiteY3" fmla="*/ 1600200 h 1600200"/>
              <a:gd name="connsiteX0" fmla="*/ 0 w 2590800"/>
              <a:gd name="connsiteY0" fmla="*/ 0 h 1600200"/>
              <a:gd name="connsiteX1" fmla="*/ 990600 w 2590800"/>
              <a:gd name="connsiteY1" fmla="*/ 152400 h 1600200"/>
              <a:gd name="connsiteX2" fmla="*/ 2057400 w 2590800"/>
              <a:gd name="connsiteY2" fmla="*/ 685800 h 1600200"/>
              <a:gd name="connsiteX3" fmla="*/ 2590800 w 2590800"/>
              <a:gd name="connsiteY3" fmla="*/ 1600200 h 1600200"/>
              <a:gd name="connsiteX0" fmla="*/ 0 w 2590800"/>
              <a:gd name="connsiteY0" fmla="*/ 0 h 1600200"/>
              <a:gd name="connsiteX1" fmla="*/ 990600 w 2590800"/>
              <a:gd name="connsiteY1" fmla="*/ 152400 h 1600200"/>
              <a:gd name="connsiteX2" fmla="*/ 2057400 w 2590800"/>
              <a:gd name="connsiteY2" fmla="*/ 685800 h 1600200"/>
              <a:gd name="connsiteX3" fmla="*/ 2590800 w 2590800"/>
              <a:gd name="connsiteY3" fmla="*/ 1600200 h 1600200"/>
              <a:gd name="connsiteX0" fmla="*/ 0 w 2590800"/>
              <a:gd name="connsiteY0" fmla="*/ 0 h 1676400"/>
              <a:gd name="connsiteX1" fmla="*/ 990600 w 2590800"/>
              <a:gd name="connsiteY1" fmla="*/ 152400 h 1676400"/>
              <a:gd name="connsiteX2" fmla="*/ 2057400 w 2590800"/>
              <a:gd name="connsiteY2" fmla="*/ 685800 h 1676400"/>
              <a:gd name="connsiteX3" fmla="*/ 2590800 w 2590800"/>
              <a:gd name="connsiteY3" fmla="*/ 1676400 h 1676400"/>
              <a:gd name="connsiteX0" fmla="*/ 0 w 2590800"/>
              <a:gd name="connsiteY0" fmla="*/ 0 h 1676400"/>
              <a:gd name="connsiteX1" fmla="*/ 990600 w 2590800"/>
              <a:gd name="connsiteY1" fmla="*/ 152400 h 1676400"/>
              <a:gd name="connsiteX2" fmla="*/ 2057400 w 2590800"/>
              <a:gd name="connsiteY2" fmla="*/ 685800 h 1676400"/>
              <a:gd name="connsiteX3" fmla="*/ 2590800 w 2590800"/>
              <a:gd name="connsiteY3" fmla="*/ 1676400 h 1676400"/>
              <a:gd name="connsiteX0" fmla="*/ 0 w 2590800"/>
              <a:gd name="connsiteY0" fmla="*/ 0 h 1676400"/>
              <a:gd name="connsiteX1" fmla="*/ 990600 w 2590800"/>
              <a:gd name="connsiteY1" fmla="*/ 152400 h 1676400"/>
              <a:gd name="connsiteX2" fmla="*/ 2133600 w 2590800"/>
              <a:gd name="connsiteY2" fmla="*/ 685800 h 1676400"/>
              <a:gd name="connsiteX3" fmla="*/ 2590800 w 2590800"/>
              <a:gd name="connsiteY3" fmla="*/ 1676400 h 1676400"/>
              <a:gd name="connsiteX0" fmla="*/ 0 w 2590800"/>
              <a:gd name="connsiteY0" fmla="*/ 0 h 1676400"/>
              <a:gd name="connsiteX1" fmla="*/ 990600 w 2590800"/>
              <a:gd name="connsiteY1" fmla="*/ 152400 h 1676400"/>
              <a:gd name="connsiteX2" fmla="*/ 2133600 w 2590800"/>
              <a:gd name="connsiteY2" fmla="*/ 685800 h 1676400"/>
              <a:gd name="connsiteX3" fmla="*/ 2590800 w 2590800"/>
              <a:gd name="connsiteY3" fmla="*/ 1676400 h 1676400"/>
              <a:gd name="connsiteX0" fmla="*/ 0 w 2590800"/>
              <a:gd name="connsiteY0" fmla="*/ 40472 h 1716872"/>
              <a:gd name="connsiteX1" fmla="*/ 990600 w 2590800"/>
              <a:gd name="connsiteY1" fmla="*/ 116672 h 1716872"/>
              <a:gd name="connsiteX2" fmla="*/ 2133600 w 2590800"/>
              <a:gd name="connsiteY2" fmla="*/ 726272 h 1716872"/>
              <a:gd name="connsiteX3" fmla="*/ 2590800 w 2590800"/>
              <a:gd name="connsiteY3" fmla="*/ 1716872 h 1716872"/>
              <a:gd name="connsiteX0" fmla="*/ 0 w 2590800"/>
              <a:gd name="connsiteY0" fmla="*/ 40472 h 1716872"/>
              <a:gd name="connsiteX1" fmla="*/ 990600 w 2590800"/>
              <a:gd name="connsiteY1" fmla="*/ 116672 h 1716872"/>
              <a:gd name="connsiteX2" fmla="*/ 2133600 w 2590800"/>
              <a:gd name="connsiteY2" fmla="*/ 726272 h 1716872"/>
              <a:gd name="connsiteX3" fmla="*/ 2590800 w 2590800"/>
              <a:gd name="connsiteY3" fmla="*/ 1716872 h 1716872"/>
              <a:gd name="connsiteX0" fmla="*/ 0 w 2590800"/>
              <a:gd name="connsiteY0" fmla="*/ 40472 h 1716872"/>
              <a:gd name="connsiteX1" fmla="*/ 990600 w 2590800"/>
              <a:gd name="connsiteY1" fmla="*/ 116672 h 1716872"/>
              <a:gd name="connsiteX2" fmla="*/ 2133600 w 2590800"/>
              <a:gd name="connsiteY2" fmla="*/ 726272 h 1716872"/>
              <a:gd name="connsiteX3" fmla="*/ 2590800 w 2590800"/>
              <a:gd name="connsiteY3" fmla="*/ 1716872 h 1716872"/>
            </a:gdLst>
            <a:ahLst/>
            <a:cxnLst>
              <a:cxn ang="0">
                <a:pos x="connsiteX0" y="connsiteY0"/>
              </a:cxn>
              <a:cxn ang="0">
                <a:pos x="connsiteX1" y="connsiteY1"/>
              </a:cxn>
              <a:cxn ang="0">
                <a:pos x="connsiteX2" y="connsiteY2"/>
              </a:cxn>
              <a:cxn ang="0">
                <a:pos x="connsiteX3" y="connsiteY3"/>
              </a:cxn>
            </a:cxnLst>
            <a:rect l="l" t="t" r="r" b="b"/>
            <a:pathLst>
              <a:path w="2590800" h="1716872">
                <a:moveTo>
                  <a:pt x="0" y="40472"/>
                </a:moveTo>
                <a:cubicBezTo>
                  <a:pt x="678263" y="39634"/>
                  <a:pt x="619788" y="0"/>
                  <a:pt x="990600" y="116672"/>
                </a:cubicBezTo>
                <a:cubicBezTo>
                  <a:pt x="1979386" y="420076"/>
                  <a:pt x="1923841" y="433893"/>
                  <a:pt x="2133600" y="726272"/>
                </a:cubicBezTo>
                <a:cubicBezTo>
                  <a:pt x="2340010" y="1042097"/>
                  <a:pt x="2466031" y="1175936"/>
                  <a:pt x="2590800" y="1716872"/>
                </a:cubicBezTo>
              </a:path>
            </a:pathLst>
          </a:custGeom>
          <a:ln>
            <a:tailEnd type="stealth"/>
          </a:ln>
        </p:spPr>
        <p:style>
          <a:lnRef idx="1">
            <a:schemeClr val="accent2"/>
          </a:lnRef>
          <a:fillRef idx="0">
            <a:schemeClr val="accent2"/>
          </a:fillRef>
          <a:effectRef idx="0">
            <a:schemeClr val="accent2"/>
          </a:effectRef>
          <a:fontRef idx="minor">
            <a:schemeClr val="tx1"/>
          </a:fontRef>
        </p:style>
        <p:txBody>
          <a:bodyPr anchor="ctr"/>
          <a:lstStyle/>
          <a:p>
            <a:pPr algn="ctr" fontAlgn="auto">
              <a:spcBef>
                <a:spcPts val="0"/>
              </a:spcBef>
              <a:spcAft>
                <a:spcPts val="0"/>
              </a:spcAft>
              <a:defRPr/>
            </a:pPr>
            <a:endParaRPr lang="en-US"/>
          </a:p>
        </p:txBody>
      </p:sp>
      <p:sp>
        <p:nvSpPr>
          <p:cNvPr id="4" name="Title 3"/>
          <p:cNvSpPr>
            <a:spLocks noGrp="1"/>
          </p:cNvSpPr>
          <p:nvPr>
            <p:ph type="title"/>
          </p:nvPr>
        </p:nvSpPr>
        <p:spPr>
          <a:xfrm>
            <a:off x="228600" y="457200"/>
            <a:ext cx="8686800" cy="594360"/>
          </a:xfrm>
        </p:spPr>
        <p:txBody>
          <a:bodyPr/>
          <a:lstStyle/>
          <a:p>
            <a:pPr algn="l"/>
            <a:r>
              <a:rPr lang="en-US" sz="4000" dirty="0" smtClean="0"/>
              <a:t>How Good Can I Do With OPUS-RS?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46</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OPUS-RS Work?</a:t>
            </a:r>
            <a:endParaRPr lang="en-US" sz="4000" dirty="0"/>
          </a:p>
        </p:txBody>
      </p:sp>
      <p:sp>
        <p:nvSpPr>
          <p:cNvPr id="7" name="TextBox 6"/>
          <p:cNvSpPr txBox="1"/>
          <p:nvPr/>
        </p:nvSpPr>
        <p:spPr>
          <a:xfrm>
            <a:off x="228599" y="1188720"/>
            <a:ext cx="8656094" cy="3416320"/>
          </a:xfrm>
          <a:prstGeom prst="rect">
            <a:avLst/>
          </a:prstGeom>
          <a:noFill/>
        </p:spPr>
        <p:txBody>
          <a:bodyPr wrap="square" rtlCol="0">
            <a:spAutoFit/>
          </a:bodyPr>
          <a:lstStyle/>
          <a:p>
            <a:pPr marL="6350" indent="-6350"/>
            <a:r>
              <a:rPr lang="en-US" sz="2400" dirty="0" smtClean="0">
                <a:cs typeface="Arial" pitchFamily="34" charset="0"/>
              </a:rPr>
              <a:t>OPUS-RS uses the RSGPS program which was developed specifically for this purpose.</a:t>
            </a:r>
          </a:p>
          <a:p>
            <a:pPr marL="6350" indent="-6350"/>
            <a:endParaRPr lang="en-US" sz="2400" dirty="0" smtClean="0">
              <a:cs typeface="Arial" pitchFamily="34" charset="0"/>
            </a:endParaRPr>
          </a:p>
          <a:p>
            <a:pPr marL="6350" indent="-6350"/>
            <a:r>
              <a:rPr lang="en-US" sz="2400" dirty="0" smtClean="0">
                <a:cs typeface="Arial" pitchFamily="34" charset="0"/>
              </a:rPr>
              <a:t>Like OPUS-S, OPUS-RS uses state-of-the-art models, but the strategy to fix phase ambiguities to their integer values differs.</a:t>
            </a:r>
          </a:p>
          <a:p>
            <a:pPr marL="6350" indent="-6350"/>
            <a:endParaRPr lang="en-US" sz="2400" dirty="0" smtClean="0">
              <a:cs typeface="Arial" pitchFamily="34" charset="0"/>
            </a:endParaRPr>
          </a:p>
          <a:p>
            <a:pPr marL="6350" indent="-6350"/>
            <a:r>
              <a:rPr lang="en-US" sz="2400" dirty="0" smtClean="0">
                <a:cs typeface="Arial" pitchFamily="34" charset="0"/>
              </a:rPr>
              <a:t>To fix integers, OPUS-RS introduces more information:</a:t>
            </a:r>
          </a:p>
          <a:p>
            <a:pPr marL="457200" indent="-228600">
              <a:buFont typeface="Arial" pitchFamily="34" charset="0"/>
              <a:buChar char="•"/>
            </a:pPr>
            <a:r>
              <a:rPr lang="en-US" sz="2400" dirty="0" smtClean="0">
                <a:cs typeface="Arial" pitchFamily="34" charset="0"/>
              </a:rPr>
              <a:t>Pseudorange and carrier phase.</a:t>
            </a:r>
          </a:p>
          <a:p>
            <a:pPr marL="457200" indent="-228600">
              <a:buFont typeface="Arial" pitchFamily="34" charset="0"/>
              <a:buChar char="•"/>
            </a:pPr>
            <a:r>
              <a:rPr lang="en-US" sz="2400" dirty="0" smtClean="0">
                <a:cs typeface="Arial" pitchFamily="34" charset="0"/>
              </a:rPr>
              <a:t>More reference stations if possible.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47</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OPUS-RS Work?</a:t>
            </a:r>
            <a:endParaRPr lang="en-US" sz="4000" dirty="0"/>
          </a:p>
        </p:txBody>
      </p:sp>
      <p:sp>
        <p:nvSpPr>
          <p:cNvPr id="7" name="TextBox 6"/>
          <p:cNvSpPr txBox="1"/>
          <p:nvPr/>
        </p:nvSpPr>
        <p:spPr>
          <a:xfrm>
            <a:off x="228599" y="1188720"/>
            <a:ext cx="8656094" cy="5262979"/>
          </a:xfrm>
          <a:prstGeom prst="rect">
            <a:avLst/>
          </a:prstGeom>
          <a:noFill/>
        </p:spPr>
        <p:txBody>
          <a:bodyPr wrap="square" rtlCol="0">
            <a:spAutoFit/>
          </a:bodyPr>
          <a:lstStyle/>
          <a:p>
            <a:r>
              <a:rPr lang="en-US" sz="2400" dirty="0" smtClean="0">
                <a:cs typeface="Arial" pitchFamily="34" charset="0"/>
              </a:rPr>
              <a:t>OPUS-RS s</a:t>
            </a:r>
            <a:r>
              <a:rPr lang="en-US" sz="2400" dirty="0" smtClean="0"/>
              <a:t>elects three to nine “best” CORS based upon:</a:t>
            </a:r>
          </a:p>
          <a:p>
            <a:pPr marL="920750" lvl="2" indent="-463550">
              <a:buFont typeface="Arial" pitchFamily="34" charset="0"/>
              <a:buChar char="•"/>
            </a:pPr>
            <a:r>
              <a:rPr lang="en-US" sz="2400" dirty="0" smtClean="0">
                <a:cs typeface="Arial" pitchFamily="34" charset="0"/>
              </a:rPr>
              <a:t>Having common satellite visibility with the user data.</a:t>
            </a:r>
          </a:p>
          <a:p>
            <a:pPr marL="920750" lvl="2" indent="-463550">
              <a:buFont typeface="Arial" pitchFamily="34" charset="0"/>
              <a:buChar char="•"/>
            </a:pPr>
            <a:r>
              <a:rPr lang="en-US" sz="2400" dirty="0" smtClean="0">
                <a:cs typeface="Arial" pitchFamily="34" charset="0"/>
              </a:rPr>
              <a:t>Having distances from the user’s site &lt;250 km.</a:t>
            </a:r>
          </a:p>
          <a:p>
            <a:pPr marL="920750" lvl="2" indent="-463550">
              <a:buFont typeface="Arial" pitchFamily="34" charset="0"/>
              <a:buChar char="•"/>
            </a:pPr>
            <a:endParaRPr lang="en-US" sz="2400" dirty="0" smtClean="0">
              <a:cs typeface="Arial" pitchFamily="34" charset="0"/>
            </a:endParaRPr>
          </a:p>
          <a:p>
            <a:pPr marL="6350" indent="-6350"/>
            <a:r>
              <a:rPr lang="en-US" sz="2400" dirty="0" smtClean="0">
                <a:cs typeface="Arial" pitchFamily="34" charset="0"/>
              </a:rPr>
              <a:t>This is shown here graphically. </a:t>
            </a:r>
            <a:br>
              <a:rPr lang="en-US" sz="2400" dirty="0" smtClean="0">
                <a:cs typeface="Arial" pitchFamily="34" charset="0"/>
              </a:rPr>
            </a:br>
            <a:r>
              <a:rPr lang="en-US" sz="2400" dirty="0" smtClean="0">
                <a:cs typeface="Arial" pitchFamily="34" charset="0"/>
              </a:rPr>
              <a:t>The star represents the user’s </a:t>
            </a:r>
            <a:br>
              <a:rPr lang="en-US" sz="2400" dirty="0" smtClean="0">
                <a:cs typeface="Arial" pitchFamily="34" charset="0"/>
              </a:rPr>
            </a:br>
            <a:r>
              <a:rPr lang="en-US" sz="2400" dirty="0" smtClean="0">
                <a:cs typeface="Arial" pitchFamily="34" charset="0"/>
              </a:rPr>
              <a:t>site. The triangles are CORS. </a:t>
            </a:r>
          </a:p>
          <a:p>
            <a:pPr marL="6350" indent="-6350"/>
            <a:r>
              <a:rPr lang="en-US" sz="2400" dirty="0" smtClean="0">
                <a:cs typeface="Arial" pitchFamily="34" charset="0"/>
              </a:rPr>
              <a:t/>
            </a:r>
            <a:br>
              <a:rPr lang="en-US" sz="2400" dirty="0" smtClean="0">
                <a:cs typeface="Arial" pitchFamily="34" charset="0"/>
              </a:rPr>
            </a:br>
            <a:r>
              <a:rPr lang="en-US" sz="2400" dirty="0" smtClean="0">
                <a:cs typeface="Arial" pitchFamily="34" charset="0"/>
              </a:rPr>
              <a:t>No CORS farther than 250 km </a:t>
            </a:r>
            <a:br>
              <a:rPr lang="en-US" sz="2400" dirty="0" smtClean="0">
                <a:cs typeface="Arial" pitchFamily="34" charset="0"/>
              </a:rPr>
            </a:br>
            <a:r>
              <a:rPr lang="en-US" sz="2400" dirty="0" smtClean="0">
                <a:cs typeface="Arial" pitchFamily="34" charset="0"/>
              </a:rPr>
              <a:t>from the user’s site will be </a:t>
            </a:r>
            <a:br>
              <a:rPr lang="en-US" sz="2400" dirty="0" smtClean="0">
                <a:cs typeface="Arial" pitchFamily="34" charset="0"/>
              </a:rPr>
            </a:br>
            <a:r>
              <a:rPr lang="en-US" sz="2400" dirty="0" smtClean="0">
                <a:cs typeface="Arial" pitchFamily="34" charset="0"/>
              </a:rPr>
              <a:t>included.</a:t>
            </a:r>
          </a:p>
          <a:p>
            <a:pPr marL="6350" indent="-6350"/>
            <a:endParaRPr lang="en-US" sz="2400" dirty="0" smtClean="0">
              <a:cs typeface="Arial" pitchFamily="34" charset="0"/>
            </a:endParaRPr>
          </a:p>
          <a:p>
            <a:pPr marL="6350" indent="-6350"/>
            <a:r>
              <a:rPr lang="en-US" sz="2400" dirty="0" smtClean="0">
                <a:cs typeface="Arial" pitchFamily="34" charset="0"/>
              </a:rPr>
              <a:t>The three CORS minimum is shown.</a:t>
            </a:r>
            <a:br>
              <a:rPr lang="en-US" sz="2400" dirty="0" smtClean="0">
                <a:cs typeface="Arial" pitchFamily="34" charset="0"/>
              </a:rPr>
            </a:br>
            <a:r>
              <a:rPr lang="en-US" sz="2400" dirty="0" smtClean="0">
                <a:cs typeface="Arial" pitchFamily="34" charset="0"/>
              </a:rPr>
              <a:t>No more than nine are used.</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48</a:t>
                </a:fld>
                <a:r>
                  <a:rPr lang="en-GB" sz="1800" b="1" dirty="0">
                    <a:solidFill>
                      <a:srgbClr val="282878"/>
                    </a:solidFill>
                  </a:rPr>
                  <a:t> </a:t>
                </a:r>
              </a:p>
            </p:txBody>
          </p:sp>
        </p:grpSp>
      </p:grpSp>
      <p:grpSp>
        <p:nvGrpSpPr>
          <p:cNvPr id="30" name="Group 40"/>
          <p:cNvGrpSpPr>
            <a:grpSpLocks/>
          </p:cNvGrpSpPr>
          <p:nvPr/>
        </p:nvGrpSpPr>
        <p:grpSpPr bwMode="auto">
          <a:xfrm>
            <a:off x="5120640" y="3108960"/>
            <a:ext cx="3352800" cy="3048000"/>
            <a:chOff x="5867400" y="3810000"/>
            <a:chExt cx="3352800" cy="3048000"/>
          </a:xfrm>
        </p:grpSpPr>
        <p:sp>
          <p:nvSpPr>
            <p:cNvPr id="31" name="AutoShape 6"/>
            <p:cNvSpPr>
              <a:spLocks noChangeArrowheads="1"/>
            </p:cNvSpPr>
            <p:nvPr/>
          </p:nvSpPr>
          <p:spPr bwMode="auto">
            <a:xfrm>
              <a:off x="5867400" y="4126211"/>
              <a:ext cx="262270" cy="240294"/>
            </a:xfrm>
            <a:prstGeom prst="triangle">
              <a:avLst>
                <a:gd name="adj" fmla="val 50000"/>
              </a:avLst>
            </a:prstGeom>
            <a:solidFill>
              <a:srgbClr val="FFFF00"/>
            </a:solidFill>
            <a:ln w="9525">
              <a:solidFill>
                <a:schemeClr val="tx1"/>
              </a:solidFill>
              <a:miter lim="800000"/>
              <a:headEnd/>
              <a:tailEnd/>
            </a:ln>
          </p:spPr>
          <p:txBody>
            <a:bodyPr wrap="none" anchor="ctr"/>
            <a:lstStyle/>
            <a:p>
              <a:endParaRPr lang="en-US">
                <a:latin typeface="Tw Cen MT" pitchFamily="34" charset="0"/>
              </a:endParaRPr>
            </a:p>
          </p:txBody>
        </p:sp>
        <p:sp>
          <p:nvSpPr>
            <p:cNvPr id="32" name="AutoShape 7"/>
            <p:cNvSpPr>
              <a:spLocks noChangeArrowheads="1"/>
            </p:cNvSpPr>
            <p:nvPr/>
          </p:nvSpPr>
          <p:spPr bwMode="auto">
            <a:xfrm>
              <a:off x="8424530" y="5351446"/>
              <a:ext cx="262270" cy="240294"/>
            </a:xfrm>
            <a:prstGeom prst="triangle">
              <a:avLst>
                <a:gd name="adj" fmla="val 50000"/>
              </a:avLst>
            </a:prstGeom>
            <a:solidFill>
              <a:schemeClr val="tx1"/>
            </a:solidFill>
            <a:ln w="19050">
              <a:solidFill>
                <a:schemeClr val="tx1"/>
              </a:solidFill>
              <a:miter lim="800000"/>
              <a:headEnd/>
              <a:tailEnd/>
            </a:ln>
          </p:spPr>
          <p:txBody>
            <a:bodyPr wrap="none" anchor="ctr"/>
            <a:lstStyle/>
            <a:p>
              <a:pPr algn="ctr"/>
              <a:endParaRPr lang="en-US">
                <a:solidFill>
                  <a:schemeClr val="hlink"/>
                </a:solidFill>
                <a:latin typeface="Tw Cen MT" pitchFamily="34" charset="0"/>
              </a:endParaRPr>
            </a:p>
          </p:txBody>
        </p:sp>
        <p:sp>
          <p:nvSpPr>
            <p:cNvPr id="33" name="AutoShape 8"/>
            <p:cNvSpPr>
              <a:spLocks noChangeArrowheads="1"/>
            </p:cNvSpPr>
            <p:nvPr/>
          </p:nvSpPr>
          <p:spPr bwMode="auto">
            <a:xfrm>
              <a:off x="7309884" y="3810000"/>
              <a:ext cx="262270" cy="240294"/>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Tw Cen MT" pitchFamily="34" charset="0"/>
              </a:endParaRPr>
            </a:p>
          </p:txBody>
        </p:sp>
        <p:sp>
          <p:nvSpPr>
            <p:cNvPr id="34" name="AutoShape 9"/>
            <p:cNvSpPr>
              <a:spLocks noChangeArrowheads="1"/>
            </p:cNvSpPr>
            <p:nvPr/>
          </p:nvSpPr>
          <p:spPr bwMode="auto">
            <a:xfrm>
              <a:off x="6605934" y="6236706"/>
              <a:ext cx="262270" cy="240294"/>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Tw Cen MT" pitchFamily="34" charset="0"/>
              </a:endParaRPr>
            </a:p>
          </p:txBody>
        </p:sp>
        <p:sp>
          <p:nvSpPr>
            <p:cNvPr id="35" name="Line 12"/>
            <p:cNvSpPr>
              <a:spLocks noChangeShapeType="1"/>
            </p:cNvSpPr>
            <p:nvPr/>
          </p:nvSpPr>
          <p:spPr bwMode="auto">
            <a:xfrm flipH="1">
              <a:off x="6719776" y="3962400"/>
              <a:ext cx="747823" cy="2446605"/>
            </a:xfrm>
            <a:prstGeom prst="line">
              <a:avLst/>
            </a:prstGeom>
            <a:noFill/>
            <a:ln w="38100">
              <a:solidFill>
                <a:schemeClr val="hlink"/>
              </a:solidFill>
              <a:round/>
              <a:headEnd/>
              <a:tailEnd/>
            </a:ln>
          </p:spPr>
          <p:txBody>
            <a:bodyPr/>
            <a:lstStyle/>
            <a:p>
              <a:endParaRPr lang="en-US"/>
            </a:p>
          </p:txBody>
        </p:sp>
        <p:sp>
          <p:nvSpPr>
            <p:cNvPr id="36" name="Line 15"/>
            <p:cNvSpPr>
              <a:spLocks noChangeShapeType="1"/>
            </p:cNvSpPr>
            <p:nvPr/>
          </p:nvSpPr>
          <p:spPr bwMode="auto">
            <a:xfrm>
              <a:off x="7441019" y="3953912"/>
              <a:ext cx="1114647" cy="1553990"/>
            </a:xfrm>
            <a:prstGeom prst="line">
              <a:avLst/>
            </a:prstGeom>
            <a:noFill/>
            <a:ln w="38100">
              <a:solidFill>
                <a:schemeClr val="hlink"/>
              </a:solidFill>
              <a:round/>
              <a:headEnd/>
              <a:tailEnd/>
            </a:ln>
          </p:spPr>
          <p:txBody>
            <a:bodyPr/>
            <a:lstStyle/>
            <a:p>
              <a:endParaRPr lang="en-US"/>
            </a:p>
          </p:txBody>
        </p:sp>
        <p:sp>
          <p:nvSpPr>
            <p:cNvPr id="37" name="Line 16"/>
            <p:cNvSpPr>
              <a:spLocks noChangeShapeType="1"/>
            </p:cNvSpPr>
            <p:nvPr/>
          </p:nvSpPr>
          <p:spPr bwMode="auto">
            <a:xfrm flipV="1">
              <a:off x="6719777" y="5507902"/>
              <a:ext cx="1835888" cy="901103"/>
            </a:xfrm>
            <a:prstGeom prst="line">
              <a:avLst/>
            </a:prstGeom>
            <a:noFill/>
            <a:ln w="38100">
              <a:solidFill>
                <a:schemeClr val="hlink"/>
              </a:solidFill>
              <a:round/>
              <a:headEnd/>
              <a:tailEnd/>
            </a:ln>
          </p:spPr>
          <p:txBody>
            <a:bodyPr/>
            <a:lstStyle/>
            <a:p>
              <a:endParaRPr lang="en-US"/>
            </a:p>
          </p:txBody>
        </p:sp>
        <p:sp>
          <p:nvSpPr>
            <p:cNvPr id="38" name="Oval 37"/>
            <p:cNvSpPr/>
            <p:nvPr/>
          </p:nvSpPr>
          <p:spPr>
            <a:xfrm>
              <a:off x="6019800" y="3810000"/>
              <a:ext cx="3200400" cy="3048000"/>
            </a:xfrm>
            <a:prstGeom prst="ellipse">
              <a:avLst/>
            </a:prstGeom>
            <a:solidFill>
              <a:schemeClr val="accent1">
                <a:alpha val="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s</a:t>
              </a:r>
            </a:p>
          </p:txBody>
        </p:sp>
        <p:sp>
          <p:nvSpPr>
            <p:cNvPr id="39" name="AutoShape 21"/>
            <p:cNvSpPr>
              <a:spLocks noChangeArrowheads="1"/>
            </p:cNvSpPr>
            <p:nvPr/>
          </p:nvSpPr>
          <p:spPr bwMode="auto">
            <a:xfrm>
              <a:off x="7507288" y="5154613"/>
              <a:ext cx="392112" cy="301625"/>
            </a:xfrm>
            <a:prstGeom prst="star5">
              <a:avLst/>
            </a:prstGeom>
            <a:solidFill>
              <a:srgbClr val="FF0000"/>
            </a:solidFill>
            <a:ln w="9525">
              <a:solidFill>
                <a:schemeClr val="tx1"/>
              </a:solidFill>
              <a:miter lim="800000"/>
              <a:headEnd/>
              <a:tailEnd/>
            </a:ln>
            <a:effectLst/>
          </p:spPr>
          <p:txBody>
            <a:bodyPr wrap="none" anchor="ctr"/>
            <a:lstStyle/>
            <a:p>
              <a:pPr fontAlgn="auto">
                <a:spcBef>
                  <a:spcPts val="0"/>
                </a:spcBef>
                <a:spcAft>
                  <a:spcPts val="0"/>
                </a:spcAft>
                <a:defRPr/>
              </a:pPr>
              <a:endParaRPr lang="en-US">
                <a:latin typeface="+mn-lt"/>
              </a:endParaRPr>
            </a:p>
          </p:txBody>
        </p:sp>
        <p:cxnSp>
          <p:nvCxnSpPr>
            <p:cNvPr id="40" name="Straight Connector 39"/>
            <p:cNvCxnSpPr>
              <a:stCxn id="38" idx="2"/>
            </p:cNvCxnSpPr>
            <p:nvPr/>
          </p:nvCxnSpPr>
          <p:spPr>
            <a:xfrm rot="10800000" flipH="1">
              <a:off x="6019800" y="5334000"/>
              <a:ext cx="1676400"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Box 35"/>
            <p:cNvSpPr txBox="1">
              <a:spLocks noChangeArrowheads="1"/>
            </p:cNvSpPr>
            <p:nvPr/>
          </p:nvSpPr>
          <p:spPr bwMode="auto">
            <a:xfrm>
              <a:off x="6256668" y="5081694"/>
              <a:ext cx="753732" cy="338554"/>
            </a:xfrm>
            <a:prstGeom prst="rect">
              <a:avLst/>
            </a:prstGeom>
            <a:noFill/>
            <a:ln w="9525">
              <a:noFill/>
              <a:miter lim="800000"/>
              <a:headEnd/>
              <a:tailEnd/>
            </a:ln>
          </p:spPr>
          <p:txBody>
            <a:bodyPr wrap="none">
              <a:spAutoFit/>
            </a:bodyPr>
            <a:lstStyle/>
            <a:p>
              <a:r>
                <a:rPr lang="en-US" sz="1600">
                  <a:latin typeface="Tw Cen MT" pitchFamily="34" charset="0"/>
                </a:rPr>
                <a:t>250km</a:t>
              </a:r>
            </a:p>
          </p:txBody>
        </p:sp>
        <p:cxnSp>
          <p:nvCxnSpPr>
            <p:cNvPr id="42" name="Straight Connector 41"/>
            <p:cNvCxnSpPr>
              <a:stCxn id="31" idx="4"/>
            </p:cNvCxnSpPr>
            <p:nvPr/>
          </p:nvCxnSpPr>
          <p:spPr>
            <a:xfrm rot="16200000" flipH="1">
              <a:off x="6429375" y="4067176"/>
              <a:ext cx="966787" cy="1566862"/>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TextBox 39"/>
            <p:cNvSpPr txBox="1">
              <a:spLocks noChangeArrowheads="1"/>
            </p:cNvSpPr>
            <p:nvPr/>
          </p:nvSpPr>
          <p:spPr bwMode="auto">
            <a:xfrm rot="1891440">
              <a:off x="6360608" y="4505848"/>
              <a:ext cx="856325" cy="338554"/>
            </a:xfrm>
            <a:prstGeom prst="rect">
              <a:avLst/>
            </a:prstGeom>
            <a:noFill/>
            <a:ln w="9525">
              <a:noFill/>
              <a:miter lim="800000"/>
              <a:headEnd/>
              <a:tailEnd/>
            </a:ln>
          </p:spPr>
          <p:txBody>
            <a:bodyPr wrap="none">
              <a:spAutoFit/>
            </a:bodyPr>
            <a:lstStyle/>
            <a:p>
              <a:r>
                <a:rPr lang="en-US" sz="1600">
                  <a:latin typeface="Tw Cen MT" pitchFamily="34" charset="0"/>
                </a:rPr>
                <a:t>&gt;250km</a:t>
              </a:r>
            </a:p>
          </p:txBody>
        </p:sp>
      </p:grpSp>
      <p:sp>
        <p:nvSpPr>
          <p:cNvPr id="44" name="Rectangle 43"/>
          <p:cNvSpPr/>
          <p:nvPr/>
        </p:nvSpPr>
        <p:spPr>
          <a:xfrm>
            <a:off x="5308605" y="6213303"/>
            <a:ext cx="2772888" cy="276999"/>
          </a:xfrm>
          <a:prstGeom prst="rect">
            <a:avLst/>
          </a:prstGeom>
        </p:spPr>
        <p:txBody>
          <a:bodyPr wrap="square">
            <a:spAutoFit/>
          </a:bodyPr>
          <a:lstStyle/>
          <a:p>
            <a:r>
              <a:rPr lang="en-US" sz="1200" dirty="0" err="1" smtClean="0"/>
              <a:t>Choi</a:t>
            </a:r>
            <a:r>
              <a:rPr lang="en-US" sz="1200" dirty="0" smtClean="0"/>
              <a:t>, 2010, personal communication.</a:t>
            </a:r>
            <a:endParaRPr lang="en-US" sz="1200" dirty="0" smtClean="0">
              <a:cs typeface="Arial"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OPUS-RS Work?</a:t>
            </a:r>
            <a:endParaRPr lang="en-US" sz="4000" dirty="0"/>
          </a:p>
        </p:txBody>
      </p:sp>
      <p:sp>
        <p:nvSpPr>
          <p:cNvPr id="7" name="TextBox 6"/>
          <p:cNvSpPr txBox="1"/>
          <p:nvPr/>
        </p:nvSpPr>
        <p:spPr>
          <a:xfrm>
            <a:off x="228599" y="1188720"/>
            <a:ext cx="8656094" cy="4893647"/>
          </a:xfrm>
          <a:prstGeom prst="rect">
            <a:avLst/>
          </a:prstGeom>
          <a:noFill/>
        </p:spPr>
        <p:txBody>
          <a:bodyPr wrap="square" rtlCol="0">
            <a:spAutoFit/>
          </a:bodyPr>
          <a:lstStyle/>
          <a:p>
            <a:pPr marL="6350" indent="-6350"/>
            <a:r>
              <a:rPr lang="en-US" sz="2400" dirty="0" smtClean="0">
                <a:cs typeface="Arial" pitchFamily="34" charset="0"/>
              </a:rPr>
              <a:t>In addition, user’s site must be no more than 50 km from the (convex) polygon created by the selected CORS.</a:t>
            </a:r>
          </a:p>
          <a:p>
            <a:pPr marL="6350" indent="-6350"/>
            <a:endParaRPr lang="en-US" sz="2400" dirty="0" smtClean="0">
              <a:cs typeface="Arial" pitchFamily="34" charset="0"/>
            </a:endParaRPr>
          </a:p>
          <a:p>
            <a:pPr marL="6350" indent="-6350"/>
            <a:r>
              <a:rPr lang="en-US" sz="2400" dirty="0" smtClean="0">
                <a:cs typeface="Arial" pitchFamily="34" charset="0"/>
              </a:rPr>
              <a:t>Again in this figure, the star represents the user’s site; the </a:t>
            </a:r>
          </a:p>
          <a:p>
            <a:pPr marL="6350" indent="-6350"/>
            <a:r>
              <a:rPr lang="en-US" sz="2400" dirty="0" smtClean="0">
                <a:cs typeface="Arial" pitchFamily="34" charset="0"/>
              </a:rPr>
              <a:t>triangles are CORS. Five CORS and their resulting polygon are shown in this example.</a:t>
            </a:r>
          </a:p>
          <a:p>
            <a:pPr marL="6350" indent="-6350"/>
            <a:endParaRPr lang="en-US" sz="2400" dirty="0" smtClean="0">
              <a:cs typeface="Arial" pitchFamily="34" charset="0"/>
            </a:endParaRPr>
          </a:p>
          <a:p>
            <a:pPr marL="6350" indent="-6350"/>
            <a:r>
              <a:rPr lang="en-US" sz="2400" dirty="0" smtClean="0">
                <a:cs typeface="Arial" pitchFamily="34" charset="0"/>
              </a:rPr>
              <a:t>If the user’s site, the star, is </a:t>
            </a:r>
            <a:br>
              <a:rPr lang="en-US" sz="2400" dirty="0" smtClean="0">
                <a:cs typeface="Arial" pitchFamily="34" charset="0"/>
              </a:rPr>
            </a:br>
            <a:r>
              <a:rPr lang="en-US" sz="2400" dirty="0" smtClean="0">
                <a:cs typeface="Arial" pitchFamily="34" charset="0"/>
              </a:rPr>
              <a:t>more than 50 km outside </a:t>
            </a:r>
            <a:br>
              <a:rPr lang="en-US" sz="2400" dirty="0" smtClean="0">
                <a:cs typeface="Arial" pitchFamily="34" charset="0"/>
              </a:rPr>
            </a:br>
            <a:r>
              <a:rPr lang="en-US" sz="2400" dirty="0" smtClean="0">
                <a:cs typeface="Arial" pitchFamily="34" charset="0"/>
              </a:rPr>
              <a:t>this polygon, alternate </a:t>
            </a:r>
            <a:br>
              <a:rPr lang="en-US" sz="2400" dirty="0" smtClean="0">
                <a:cs typeface="Arial" pitchFamily="34" charset="0"/>
              </a:rPr>
            </a:br>
            <a:r>
              <a:rPr lang="en-US" sz="2400" dirty="0" smtClean="0">
                <a:cs typeface="Arial" pitchFamily="34" charset="0"/>
              </a:rPr>
              <a:t>CORS will be considered.</a:t>
            </a:r>
          </a:p>
          <a:p>
            <a:pPr marL="6350" indent="-6350"/>
            <a:r>
              <a:rPr lang="en-US" sz="2400" dirty="0" smtClean="0">
                <a:cs typeface="Arial" pitchFamily="34" charset="0"/>
              </a:rPr>
              <a:t>If none can be found, </a:t>
            </a:r>
            <a:br>
              <a:rPr lang="en-US" sz="2400" dirty="0" smtClean="0">
                <a:cs typeface="Arial" pitchFamily="34" charset="0"/>
              </a:rPr>
            </a:br>
            <a:r>
              <a:rPr lang="en-US" sz="2400" dirty="0" smtClean="0">
                <a:cs typeface="Arial" pitchFamily="34" charset="0"/>
              </a:rPr>
              <a:t>the processing will abort.</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49</a:t>
                </a:fld>
                <a:r>
                  <a:rPr lang="en-GB" sz="1800" b="1" dirty="0">
                    <a:solidFill>
                      <a:srgbClr val="282878"/>
                    </a:solidFill>
                  </a:rPr>
                  <a:t> </a:t>
                </a:r>
              </a:p>
            </p:txBody>
          </p:sp>
        </p:grpSp>
      </p:grpSp>
      <p:pic>
        <p:nvPicPr>
          <p:cNvPr id="62466" name="Picture 2"/>
          <p:cNvPicPr>
            <a:picLocks noChangeAspect="1" noChangeArrowheads="1"/>
          </p:cNvPicPr>
          <p:nvPr/>
        </p:nvPicPr>
        <p:blipFill>
          <a:blip r:embed="rId2" cstate="print"/>
          <a:srcRect l="-77" t="7166" r="3537" b="37589"/>
          <a:stretch>
            <a:fillRect/>
          </a:stretch>
        </p:blipFill>
        <p:spPr bwMode="auto">
          <a:xfrm>
            <a:off x="4182489" y="3833355"/>
            <a:ext cx="4441371" cy="1757549"/>
          </a:xfrm>
          <a:prstGeom prst="rect">
            <a:avLst/>
          </a:prstGeom>
          <a:noFill/>
          <a:ln w="12700">
            <a:noFill/>
            <a:miter lim="800000"/>
            <a:headEnd/>
            <a:tailEnd/>
          </a:ln>
        </p:spPr>
      </p:pic>
      <p:sp>
        <p:nvSpPr>
          <p:cNvPr id="16" name="Rectangle 15"/>
          <p:cNvSpPr/>
          <p:nvPr/>
        </p:nvSpPr>
        <p:spPr>
          <a:xfrm>
            <a:off x="3996047" y="5655163"/>
            <a:ext cx="4572000" cy="461665"/>
          </a:xfrm>
          <a:prstGeom prst="rect">
            <a:avLst/>
          </a:prstGeom>
        </p:spPr>
        <p:txBody>
          <a:bodyPr>
            <a:spAutoFit/>
          </a:bodyPr>
          <a:lstStyle/>
          <a:p>
            <a:r>
              <a:rPr lang="en-US" sz="1200" dirty="0" smtClean="0"/>
              <a:t>Schwarz et al., “Accuracy assessment of the National Geodetic Survey's OPUS-RS utility”, 2009, </a:t>
            </a:r>
            <a:r>
              <a:rPr lang="en-US" sz="1200" i="1" dirty="0" smtClean="0"/>
              <a:t>GPS Solutions</a:t>
            </a:r>
            <a:r>
              <a:rPr lang="en-US" sz="1200" dirty="0" smtClean="0"/>
              <a:t>, 13(2), 119-132.</a:t>
            </a:r>
            <a:endParaRPr lang="en-US" sz="1200" dirty="0" smtClean="0">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538882" cy="2308324"/>
          </a:xfrm>
          <a:prstGeom prst="rect">
            <a:avLst/>
          </a:prstGeom>
          <a:noFill/>
        </p:spPr>
        <p:txBody>
          <a:bodyPr wrap="square" rtlCol="0">
            <a:spAutoFit/>
          </a:bodyPr>
          <a:lstStyle/>
          <a:p>
            <a:r>
              <a:rPr lang="en-US" sz="2400" dirty="0" smtClean="0"/>
              <a:t>I’m an informal speaker, so feel free to ask questions.</a:t>
            </a:r>
          </a:p>
          <a:p>
            <a:endParaRPr lang="en-US" sz="2400" dirty="0" smtClean="0"/>
          </a:p>
          <a:p>
            <a:r>
              <a:rPr lang="en-US" sz="2400" dirty="0" smtClean="0"/>
              <a:t>I will show examples of the web pages for completeness, but I am assuming a basic familiarity with the existing OPUS web sites. If you find any discussion about a web page too terse, ask for clarification.</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a:t>
                </a:fld>
                <a:r>
                  <a:rPr lang="en-GB" sz="1800" b="1" dirty="0">
                    <a:solidFill>
                      <a:srgbClr val="282878"/>
                    </a:solidFill>
                  </a:rPr>
                  <a:t> </a:t>
                </a:r>
              </a:p>
            </p:txBody>
          </p:sp>
        </p:grpSp>
      </p:grpSp>
      <p:sp>
        <p:nvSpPr>
          <p:cNvPr id="21" name="Title 3"/>
          <p:cNvSpPr>
            <a:spLocks noGrp="1"/>
          </p:cNvSpPr>
          <p:nvPr>
            <p:ph type="title"/>
          </p:nvPr>
        </p:nvSpPr>
        <p:spPr>
          <a:xfrm>
            <a:off x="228600" y="457199"/>
            <a:ext cx="8686800" cy="594360"/>
          </a:xfrm>
        </p:spPr>
        <p:txBody>
          <a:bodyPr/>
          <a:lstStyle/>
          <a:p>
            <a:pPr algn="l"/>
            <a:r>
              <a:rPr lang="en-US" sz="4000" dirty="0" smtClean="0"/>
              <a:t>Workshop Outline</a:t>
            </a:r>
            <a:endParaRPr lang="en-US" sz="40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OPUS-RS Work?</a:t>
            </a:r>
            <a:endParaRPr lang="en-US" sz="4000" dirty="0"/>
          </a:p>
        </p:txBody>
      </p:sp>
      <p:sp>
        <p:nvSpPr>
          <p:cNvPr id="7" name="TextBox 6"/>
          <p:cNvSpPr txBox="1"/>
          <p:nvPr/>
        </p:nvSpPr>
        <p:spPr>
          <a:xfrm>
            <a:off x="228599" y="1188720"/>
            <a:ext cx="8656094" cy="5078313"/>
          </a:xfrm>
          <a:prstGeom prst="rect">
            <a:avLst/>
          </a:prstGeom>
          <a:noFill/>
        </p:spPr>
        <p:txBody>
          <a:bodyPr wrap="square" rtlCol="0">
            <a:spAutoFit/>
          </a:bodyPr>
          <a:lstStyle/>
          <a:p>
            <a:r>
              <a:rPr lang="en-US" sz="2400" dirty="0" smtClean="0">
                <a:cs typeface="Arial" pitchFamily="34" charset="0"/>
              </a:rPr>
              <a:t>OPUS-RS uses no less than 1-hour of CORS data and no more than the submitted data’s span plus 15-minutes before and after.</a:t>
            </a:r>
          </a:p>
          <a:p>
            <a:endParaRPr lang="en-US" sz="2400" dirty="0" smtClean="0">
              <a:cs typeface="Arial" pitchFamily="34" charset="0"/>
            </a:endParaRPr>
          </a:p>
          <a:p>
            <a:r>
              <a:rPr lang="en-US" sz="2400" dirty="0" smtClean="0">
                <a:cs typeface="Arial" pitchFamily="34" charset="0"/>
              </a:rPr>
              <a:t>The CORS data are used to estimate the atmospheric delays at each CORS and predict them at the user’s site.</a:t>
            </a:r>
          </a:p>
          <a:p>
            <a:endParaRPr lang="en-US" sz="2400" dirty="0" smtClean="0">
              <a:cs typeface="Arial" pitchFamily="34" charset="0"/>
            </a:endParaRPr>
          </a:p>
          <a:p>
            <a:r>
              <a:rPr lang="en-US" sz="2400" dirty="0" smtClean="0">
                <a:cs typeface="Arial" pitchFamily="34" charset="0"/>
              </a:rPr>
              <a:t>OPUS-RS then processes each baseline to the user’s site individually to produce a improved a priori position.</a:t>
            </a:r>
          </a:p>
          <a:p>
            <a:endParaRPr lang="en-US" sz="2400" dirty="0" smtClean="0">
              <a:cs typeface="Arial" pitchFamily="34" charset="0"/>
            </a:endParaRPr>
          </a:p>
          <a:p>
            <a:r>
              <a:rPr lang="en-US" sz="2400" dirty="0" smtClean="0">
                <a:cs typeface="Arial" pitchFamily="34" charset="0"/>
              </a:rPr>
              <a:t>Switching modes, the previously determined values and all data are used in an “integer-fixed” solution for the user’s site.</a:t>
            </a:r>
            <a:endParaRPr lang="en-US" sz="1200" dirty="0" smtClean="0"/>
          </a:p>
          <a:p>
            <a:endParaRPr lang="en-US" sz="1200" dirty="0" smtClean="0"/>
          </a:p>
          <a:p>
            <a:r>
              <a:rPr lang="en-US" sz="1200" dirty="0" smtClean="0"/>
              <a:t>Schwarz et al., “Accuracy assessment of the National Geodetic Survey's OPUS-RS utility”, 2009, </a:t>
            </a:r>
            <a:r>
              <a:rPr lang="en-US" sz="1200" i="1" dirty="0" smtClean="0"/>
              <a:t>GPS Solutions</a:t>
            </a:r>
            <a:r>
              <a:rPr lang="en-US" sz="1200" dirty="0" smtClean="0"/>
              <a:t>, 13(2), 119-132.</a:t>
            </a:r>
            <a:endParaRPr lang="en-US" sz="1200" dirty="0" smtClean="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OPUS-S And OPUS-RS Uploads By Month.</a:t>
            </a:r>
            <a:endParaRPr lang="en-US" sz="4000" dirty="0"/>
          </a:p>
        </p:txBody>
      </p:sp>
      <p:sp>
        <p:nvSpPr>
          <p:cNvPr id="7" name="TextBox 6"/>
          <p:cNvSpPr txBox="1"/>
          <p:nvPr/>
        </p:nvSpPr>
        <p:spPr>
          <a:xfrm>
            <a:off x="274319" y="1188720"/>
            <a:ext cx="2318755" cy="3046988"/>
          </a:xfrm>
          <a:prstGeom prst="rect">
            <a:avLst/>
          </a:prstGeom>
          <a:noFill/>
        </p:spPr>
        <p:txBody>
          <a:bodyPr wrap="square" rtlCol="0">
            <a:spAutoFit/>
          </a:bodyPr>
          <a:lstStyle/>
          <a:p>
            <a:r>
              <a:rPr lang="en-US" sz="2400" dirty="0" smtClean="0"/>
              <a:t>Upload rates to OPUS-S and OPUS-RS appear to have leveled off at approximately 15,000 per month for each.</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51</a:t>
                </a:fld>
                <a:r>
                  <a:rPr lang="en-GB" sz="1800" b="1" dirty="0">
                    <a:solidFill>
                      <a:srgbClr val="282878"/>
                    </a:solidFill>
                  </a:rPr>
                  <a:t> </a:t>
                </a:r>
              </a:p>
            </p:txBody>
          </p:sp>
        </p:grpSp>
      </p:grpSp>
      <p:graphicFrame>
        <p:nvGraphicFramePr>
          <p:cNvPr id="16" name="Chart 15"/>
          <p:cNvGraphicFramePr/>
          <p:nvPr/>
        </p:nvGraphicFramePr>
        <p:xfrm>
          <a:off x="2560320" y="1188720"/>
          <a:ext cx="6217920" cy="4846320"/>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16"/>
          <p:cNvSpPr txBox="1"/>
          <p:nvPr/>
        </p:nvSpPr>
        <p:spPr>
          <a:xfrm>
            <a:off x="2565780" y="6209733"/>
            <a:ext cx="1535998" cy="246221"/>
          </a:xfrm>
          <a:prstGeom prst="rect">
            <a:avLst/>
          </a:prstGeom>
          <a:noFill/>
        </p:spPr>
        <p:txBody>
          <a:bodyPr wrap="none" rtlCol="0">
            <a:spAutoFit/>
          </a:bodyPr>
          <a:lstStyle/>
          <a:p>
            <a:r>
              <a:rPr lang="en-US" sz="1000" dirty="0" smtClean="0"/>
              <a:t>Valid as of 2010-03-30. </a:t>
            </a:r>
            <a:endParaRPr lang="en-US" sz="10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 . . . . data base and publishing</a:t>
            </a:r>
            <a:endParaRPr lang="en-US" sz="4000" dirty="0"/>
          </a:p>
        </p:txBody>
      </p:sp>
      <p:sp>
        <p:nvSpPr>
          <p:cNvPr id="7" name="TextBox 6"/>
          <p:cNvSpPr txBox="1"/>
          <p:nvPr/>
        </p:nvSpPr>
        <p:spPr>
          <a:xfrm>
            <a:off x="228600" y="1188720"/>
            <a:ext cx="8686800" cy="3108543"/>
          </a:xfrm>
          <a:prstGeom prst="rect">
            <a:avLst/>
          </a:prstGeom>
          <a:noFill/>
        </p:spPr>
        <p:txBody>
          <a:bodyPr wrap="square" rtlCol="0">
            <a:spAutoFit/>
          </a:bodyPr>
          <a:lstStyle/>
          <a:p>
            <a:pPr marL="455613" indent="-227013">
              <a:buFont typeface="Arial" pitchFamily="34" charset="0"/>
              <a:buChar char="•"/>
            </a:pPr>
            <a:r>
              <a:rPr lang="en-US" sz="2800" dirty="0" smtClean="0"/>
              <a:t>A Little OPUS-DB History.</a:t>
            </a:r>
          </a:p>
          <a:p>
            <a:pPr marL="455613" indent="-227013">
              <a:buFont typeface="Arial" pitchFamily="34" charset="0"/>
              <a:buChar char="•"/>
            </a:pPr>
            <a:endParaRPr lang="en-US" sz="2800" dirty="0" smtClean="0"/>
          </a:p>
          <a:p>
            <a:pPr marL="455613" indent="-227013">
              <a:buFont typeface="Arial" pitchFamily="34" charset="0"/>
              <a:buChar char="•"/>
            </a:pPr>
            <a:r>
              <a:rPr lang="en-US" sz="2800" dirty="0" smtClean="0"/>
              <a:t>The OPUS-DB Interface.</a:t>
            </a:r>
          </a:p>
          <a:p>
            <a:pPr marL="455613" indent="-227013">
              <a:buFont typeface="Arial" pitchFamily="34" charset="0"/>
              <a:buChar char="•"/>
            </a:pPr>
            <a:endParaRPr lang="en-US" sz="2800" dirty="0" smtClean="0"/>
          </a:p>
          <a:p>
            <a:pPr marL="455613" indent="-227013">
              <a:buFont typeface="Arial" pitchFamily="34" charset="0"/>
              <a:buChar char="•"/>
            </a:pPr>
            <a:r>
              <a:rPr lang="en-US" sz="2800" dirty="0" smtClean="0"/>
              <a:t>How Does OPUS-DB Work?</a:t>
            </a:r>
          </a:p>
          <a:p>
            <a:pPr marL="455613" indent="-227013">
              <a:buFont typeface="Arial" pitchFamily="34" charset="0"/>
              <a:buChar char="•"/>
            </a:pPr>
            <a:endParaRPr lang="en-US" sz="2800" dirty="0" smtClean="0"/>
          </a:p>
          <a:p>
            <a:pPr marL="455613" indent="-227013">
              <a:buFont typeface="Arial" pitchFamily="34" charset="0"/>
              <a:buChar char="•"/>
            </a:pPr>
            <a:r>
              <a:rPr lang="en-US" sz="2800" dirty="0" smtClean="0"/>
              <a:t>OPUS-DB Uploads By Month.</a:t>
            </a:r>
            <a:endParaRPr lang="en-US" sz="28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OPUS-DB History.</a:t>
            </a:r>
            <a:endParaRPr lang="en-US" sz="4000" dirty="0"/>
          </a:p>
        </p:txBody>
      </p:sp>
      <p:sp>
        <p:nvSpPr>
          <p:cNvPr id="7" name="TextBox 6"/>
          <p:cNvSpPr txBox="1"/>
          <p:nvPr/>
        </p:nvSpPr>
        <p:spPr>
          <a:xfrm>
            <a:off x="228600" y="1188720"/>
            <a:ext cx="8686800" cy="1200329"/>
          </a:xfrm>
          <a:prstGeom prst="rect">
            <a:avLst/>
          </a:prstGeom>
          <a:noFill/>
        </p:spPr>
        <p:txBody>
          <a:bodyPr wrap="square" rtlCol="0">
            <a:spAutoFit/>
          </a:bodyPr>
          <a:lstStyle/>
          <a:p>
            <a:r>
              <a:rPr lang="en-US" sz="2400" dirty="0" smtClean="0"/>
              <a:t>With the release of OPUS-RS, the comments about OPUS began to focus on a new issue. Users wanted an equally simple way to share their OPUS results with the community.</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OPUS-DB History.</a:t>
            </a:r>
            <a:endParaRPr lang="en-US" sz="4000" dirty="0"/>
          </a:p>
        </p:txBody>
      </p:sp>
      <p:sp>
        <p:nvSpPr>
          <p:cNvPr id="7" name="TextBox 6"/>
          <p:cNvSpPr txBox="1"/>
          <p:nvPr/>
        </p:nvSpPr>
        <p:spPr>
          <a:xfrm>
            <a:off x="228600" y="1188720"/>
            <a:ext cx="8686800" cy="4154984"/>
          </a:xfrm>
          <a:prstGeom prst="rect">
            <a:avLst/>
          </a:prstGeom>
          <a:noFill/>
        </p:spPr>
        <p:txBody>
          <a:bodyPr wrap="square" rtlCol="0">
            <a:spAutoFit/>
          </a:bodyPr>
          <a:lstStyle/>
          <a:p>
            <a:r>
              <a:rPr lang="en-US" sz="2400" dirty="0" smtClean="0"/>
              <a:t>Historically, when in collaboration with or publishing through the NGS, one submitted results to the </a:t>
            </a:r>
            <a:r>
              <a:rPr lang="en-US" sz="2400" b="1" dirty="0" smtClean="0"/>
              <a:t>Integrated Data Base</a:t>
            </a:r>
            <a:r>
              <a:rPr lang="en-US" sz="2400" dirty="0" smtClean="0"/>
              <a:t> (IDB) and, in this manner, contributed to the NSRS.</a:t>
            </a:r>
          </a:p>
          <a:p>
            <a:endParaRPr lang="en-US" sz="2400" dirty="0" smtClean="0"/>
          </a:p>
          <a:p>
            <a:r>
              <a:rPr lang="en-US" sz="2400" dirty="0" smtClean="0"/>
              <a:t>Before submitted results could be entered into the IDB, the submissions had to meet a well-defined set of requirements and quality controls.</a:t>
            </a:r>
          </a:p>
          <a:p>
            <a:endParaRPr lang="en-US" sz="2400" dirty="0" smtClean="0"/>
          </a:p>
          <a:p>
            <a:r>
              <a:rPr lang="en-US" sz="2400" dirty="0" smtClean="0"/>
              <a:t>Reconciling the “open” input philosophy represented by OPUS with the “controlled” input philosophy represented by IDB is a tremendous challenge.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54</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OPUS-DB History.</a:t>
            </a:r>
            <a:endParaRPr lang="en-US" sz="4000" dirty="0"/>
          </a:p>
        </p:txBody>
      </p:sp>
      <p:sp>
        <p:nvSpPr>
          <p:cNvPr id="7" name="TextBox 6"/>
          <p:cNvSpPr txBox="1"/>
          <p:nvPr/>
        </p:nvSpPr>
        <p:spPr>
          <a:xfrm>
            <a:off x="228600" y="1188720"/>
            <a:ext cx="8686800" cy="2677656"/>
          </a:xfrm>
          <a:prstGeom prst="rect">
            <a:avLst/>
          </a:prstGeom>
          <a:noFill/>
        </p:spPr>
        <p:txBody>
          <a:bodyPr wrap="square" rtlCol="0">
            <a:spAutoFit/>
          </a:bodyPr>
          <a:lstStyle/>
          <a:p>
            <a:r>
              <a:rPr lang="en-US" sz="2400" dirty="0" smtClean="0"/>
              <a:t>A significant step in reconciliation came in 2009 with the release of OPUS-DB.</a:t>
            </a:r>
          </a:p>
          <a:p>
            <a:endParaRPr lang="en-US" sz="2400" dirty="0" smtClean="0"/>
          </a:p>
          <a:p>
            <a:r>
              <a:rPr lang="en-US" sz="2400" dirty="0" smtClean="0"/>
              <a:t>OPUS-DB allows users to publish their OPUS result in an </a:t>
            </a:r>
            <a:br>
              <a:rPr lang="en-US" sz="2400" dirty="0" smtClean="0"/>
            </a:br>
            <a:r>
              <a:rPr lang="en-US" sz="2400" dirty="0" smtClean="0"/>
              <a:t>on-line data base if minimum requirements for quality are </a:t>
            </a:r>
            <a:br>
              <a:rPr lang="en-US" sz="2400" dirty="0" smtClean="0"/>
            </a:br>
            <a:r>
              <a:rPr lang="en-US" sz="2400" dirty="0" smtClean="0"/>
              <a:t>met and the associated meta-data, such as photos and descriptions, are provided.</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55</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OPUS-DB History.</a:t>
            </a:r>
            <a:endParaRPr lang="en-US" sz="4000" dirty="0"/>
          </a:p>
        </p:txBody>
      </p:sp>
      <p:sp>
        <p:nvSpPr>
          <p:cNvPr id="7" name="TextBox 6"/>
          <p:cNvSpPr txBox="1"/>
          <p:nvPr/>
        </p:nvSpPr>
        <p:spPr>
          <a:xfrm>
            <a:off x="228600" y="1188720"/>
            <a:ext cx="8686800" cy="3046988"/>
          </a:xfrm>
          <a:prstGeom prst="rect">
            <a:avLst/>
          </a:prstGeom>
          <a:noFill/>
        </p:spPr>
        <p:txBody>
          <a:bodyPr wrap="square" rtlCol="0">
            <a:spAutoFit/>
          </a:bodyPr>
          <a:lstStyle/>
          <a:p>
            <a:r>
              <a:rPr lang="en-US" sz="2400" dirty="0" smtClean="0"/>
              <a:t>For now, OPUS-DB and the IDB exist as two separate tools.</a:t>
            </a:r>
          </a:p>
          <a:p>
            <a:endParaRPr lang="en-US" sz="2400" dirty="0" smtClean="0"/>
          </a:p>
          <a:p>
            <a:r>
              <a:rPr lang="en-US" sz="2400" dirty="0" smtClean="0"/>
              <a:t>As the NGS begins to more fully understand the characteristics of the OPUS-DB, the OPUS-DB and the IDB will be more fully reconciled.</a:t>
            </a:r>
          </a:p>
          <a:p>
            <a:endParaRPr lang="en-US" sz="2400" dirty="0" smtClean="0"/>
          </a:p>
          <a:p>
            <a:r>
              <a:rPr lang="en-US" sz="2400" dirty="0" smtClean="0"/>
              <a:t>In the meantime, a submission to the OPUS-DB may be eligible for, but not guaranteed to be included in the IDB.</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56</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228600" y="1188720"/>
            <a:ext cx="2134590" cy="4524315"/>
          </a:xfrm>
          <a:prstGeom prst="rect">
            <a:avLst/>
          </a:prstGeom>
          <a:noFill/>
        </p:spPr>
        <p:txBody>
          <a:bodyPr wrap="square" rtlCol="0">
            <a:spAutoFit/>
          </a:bodyPr>
          <a:lstStyle/>
          <a:p>
            <a:r>
              <a:rPr lang="en-US" sz="2400" dirty="0" smtClean="0"/>
              <a:t>Before publishing to OPUS-DB, one must first register.</a:t>
            </a:r>
          </a:p>
          <a:p>
            <a:endParaRPr lang="en-US" sz="2400" dirty="0" smtClean="0"/>
          </a:p>
          <a:p>
            <a:r>
              <a:rPr lang="en-US" sz="2400" dirty="0" smtClean="0"/>
              <a:t>That form is found at the bottom of the “view” tab on the OPUS home page.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57</a:t>
                </a:fld>
                <a:r>
                  <a:rPr lang="en-GB" sz="1800" b="1" dirty="0">
                    <a:solidFill>
                      <a:srgbClr val="282878"/>
                    </a:solidFill>
                  </a:rPr>
                  <a:t> </a:t>
                </a:r>
              </a:p>
            </p:txBody>
          </p:sp>
        </p:grpSp>
      </p:grpSp>
      <p:pic>
        <p:nvPicPr>
          <p:cNvPr id="66564" name="Picture 4"/>
          <p:cNvPicPr>
            <a:picLocks noChangeAspect="1" noChangeArrowheads="1"/>
          </p:cNvPicPr>
          <p:nvPr/>
        </p:nvPicPr>
        <p:blipFill>
          <a:blip r:embed="rId2" cstate="print"/>
          <a:srcRect l="9137" t="20351" r="9791" b="11736"/>
          <a:stretch>
            <a:fillRect/>
          </a:stretch>
        </p:blipFill>
        <p:spPr bwMode="auto">
          <a:xfrm>
            <a:off x="2286000" y="1187534"/>
            <a:ext cx="6637152" cy="5012606"/>
          </a:xfrm>
          <a:prstGeom prst="rect">
            <a:avLst/>
          </a:prstGeom>
          <a:noFill/>
          <a:ln w="12700">
            <a:solidFill>
              <a:schemeClr val="accent1"/>
            </a:solidFill>
            <a:miter lim="800000"/>
            <a:headEnd/>
            <a:tailEnd/>
          </a:ln>
        </p:spPr>
      </p:pic>
      <p:sp>
        <p:nvSpPr>
          <p:cNvPr id="16" name="TextBox 15"/>
          <p:cNvSpPr txBox="1"/>
          <p:nvPr/>
        </p:nvSpPr>
        <p:spPr>
          <a:xfrm>
            <a:off x="2286000" y="6248400"/>
            <a:ext cx="2916889" cy="276999"/>
          </a:xfrm>
          <a:prstGeom prst="rect">
            <a:avLst/>
          </a:prstGeom>
          <a:noFill/>
        </p:spPr>
        <p:txBody>
          <a:bodyPr wrap="none" rtlCol="0">
            <a:spAutoFit/>
          </a:bodyPr>
          <a:lstStyle/>
          <a:p>
            <a:r>
              <a:rPr lang="en-US" sz="1200" dirty="0" smtClean="0"/>
              <a:t>http://www.ngs.noaa.gov/OPUS/view.jsp</a:t>
            </a:r>
            <a:endParaRPr lang="en-US" sz="12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228600" y="1188720"/>
            <a:ext cx="8686800" cy="3416320"/>
          </a:xfrm>
          <a:prstGeom prst="rect">
            <a:avLst/>
          </a:prstGeom>
          <a:noFill/>
        </p:spPr>
        <p:txBody>
          <a:bodyPr wrap="square" rtlCol="0">
            <a:spAutoFit/>
          </a:bodyPr>
          <a:lstStyle/>
          <a:p>
            <a:r>
              <a:rPr lang="en-US" sz="2400" dirty="0" smtClean="0"/>
              <a:t>The first step in publishing to OPUS-DB is to submit data to OPUS.</a:t>
            </a:r>
          </a:p>
          <a:p>
            <a:endParaRPr lang="en-US" sz="2400" dirty="0" smtClean="0"/>
          </a:p>
          <a:p>
            <a:r>
              <a:rPr lang="en-US" sz="2400" dirty="0" smtClean="0"/>
              <a:t>The user completes the OPUS form normally, but must explicitly designate that the results should be published.</a:t>
            </a:r>
            <a:br>
              <a:rPr lang="en-US" sz="2400" dirty="0" smtClean="0"/>
            </a:br>
            <a:r>
              <a:rPr lang="en-US" sz="2400" dirty="0" smtClean="0"/>
              <a:t>This is done through the Options. </a:t>
            </a:r>
          </a:p>
          <a:p>
            <a:endParaRPr lang="en-US" sz="2400" dirty="0" smtClean="0"/>
          </a:p>
          <a:p>
            <a:r>
              <a:rPr lang="en-US" sz="2400" dirty="0" smtClean="0"/>
              <a:t>The “Submit to Data Base”, i.e. publish, option is near the bottom of the Options list.</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58</a:t>
                </a:fld>
                <a:r>
                  <a:rPr lang="en-GB" sz="1800" b="1" dirty="0">
                    <a:solidFill>
                      <a:srgbClr val="282878"/>
                    </a:solidFill>
                  </a:rPr>
                  <a:t> </a:t>
                </a:r>
              </a:p>
            </p:txBody>
          </p:sp>
        </p:grpSp>
      </p:grpSp>
      <p:pic>
        <p:nvPicPr>
          <p:cNvPr id="66562" name="Picture 2"/>
          <p:cNvPicPr>
            <a:picLocks noChangeAspect="1" noChangeArrowheads="1"/>
          </p:cNvPicPr>
          <p:nvPr/>
        </p:nvPicPr>
        <p:blipFill>
          <a:blip r:embed="rId2" cstate="print"/>
          <a:srcRect l="1043" t="63914" r="4308" b="22759"/>
          <a:stretch>
            <a:fillRect/>
          </a:stretch>
        </p:blipFill>
        <p:spPr bwMode="auto">
          <a:xfrm>
            <a:off x="274320" y="4754880"/>
            <a:ext cx="8609610" cy="1104405"/>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228600" y="1188720"/>
            <a:ext cx="8686800" cy="830997"/>
          </a:xfrm>
          <a:prstGeom prst="rect">
            <a:avLst/>
          </a:prstGeom>
          <a:noFill/>
        </p:spPr>
        <p:txBody>
          <a:bodyPr wrap="square" rtlCol="0">
            <a:spAutoFit/>
          </a:bodyPr>
          <a:lstStyle/>
          <a:p>
            <a:r>
              <a:rPr lang="en-US" sz="2400" dirty="0" smtClean="0"/>
              <a:t>The user is taken to a new page where they designate the mark associated with their data as “new” or “recovered”.</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59</a:t>
                </a:fld>
                <a:r>
                  <a:rPr lang="en-GB" sz="1800" b="1" dirty="0">
                    <a:solidFill>
                      <a:srgbClr val="282878"/>
                    </a:solidFill>
                  </a:rPr>
                  <a:t> </a:t>
                </a:r>
              </a:p>
            </p:txBody>
          </p:sp>
        </p:grpSp>
      </p:grpSp>
      <p:pic>
        <p:nvPicPr>
          <p:cNvPr id="64514" name="Picture 2"/>
          <p:cNvPicPr>
            <a:picLocks noChangeAspect="1" noChangeArrowheads="1"/>
          </p:cNvPicPr>
          <p:nvPr/>
        </p:nvPicPr>
        <p:blipFill>
          <a:blip r:embed="rId2" cstate="print"/>
          <a:srcRect l="5613" t="25365" r="5744" b="32647"/>
          <a:stretch>
            <a:fillRect/>
          </a:stretch>
        </p:blipFill>
        <p:spPr bwMode="auto">
          <a:xfrm>
            <a:off x="546266" y="2468880"/>
            <a:ext cx="8063345" cy="3479471"/>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4000" dirty="0" smtClean="0"/>
              <a:t>What is OPUS?</a:t>
            </a:r>
            <a:endParaRPr lang="en-US" sz="4000" dirty="0"/>
          </a:p>
        </p:txBody>
      </p:sp>
      <p:sp>
        <p:nvSpPr>
          <p:cNvPr id="7" name="TextBox 6"/>
          <p:cNvSpPr txBox="1"/>
          <p:nvPr/>
        </p:nvSpPr>
        <p:spPr>
          <a:xfrm>
            <a:off x="228600" y="1051560"/>
            <a:ext cx="8686800" cy="1200329"/>
          </a:xfrm>
          <a:prstGeom prst="rect">
            <a:avLst/>
          </a:prstGeom>
          <a:noFill/>
        </p:spPr>
        <p:txBody>
          <a:bodyPr wrap="square" rtlCol="0">
            <a:spAutoFit/>
          </a:bodyPr>
          <a:lstStyle/>
          <a:p>
            <a:r>
              <a:rPr lang="en-US" sz="2400" dirty="0" smtClean="0"/>
              <a:t>To better understand where OPUS is going, let’s begin by reviewing the who, what, when, where and why of OPUS </a:t>
            </a:r>
            <a:br>
              <a:rPr lang="en-US" sz="2400" dirty="0" smtClean="0"/>
            </a:br>
            <a:r>
              <a:rPr lang="en-US" sz="2400" dirty="0" smtClean="0"/>
              <a:t>as it is today.</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228601" y="1188720"/>
            <a:ext cx="2573976" cy="4154984"/>
          </a:xfrm>
          <a:prstGeom prst="rect">
            <a:avLst/>
          </a:prstGeom>
          <a:noFill/>
        </p:spPr>
        <p:txBody>
          <a:bodyPr wrap="square" rtlCol="0">
            <a:spAutoFit/>
          </a:bodyPr>
          <a:lstStyle/>
          <a:p>
            <a:r>
              <a:rPr lang="en-US" sz="2400" dirty="0" smtClean="0"/>
              <a:t>After making that selection, the user is offered the appropriate form for entering the meta-data.</a:t>
            </a:r>
          </a:p>
          <a:p>
            <a:endParaRPr lang="en-US" sz="2400" dirty="0" smtClean="0"/>
          </a:p>
          <a:p>
            <a:r>
              <a:rPr lang="en-US" sz="2400" dirty="0" smtClean="0"/>
              <a:t>In this example, we’re following the “new” mark designation.</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60</a:t>
                </a:fld>
                <a:r>
                  <a:rPr lang="en-GB" sz="1800" b="1" dirty="0">
                    <a:solidFill>
                      <a:srgbClr val="282878"/>
                    </a:solidFill>
                  </a:rPr>
                  <a:t> </a:t>
                </a:r>
              </a:p>
            </p:txBody>
          </p:sp>
        </p:grpSp>
      </p:grpSp>
      <p:pic>
        <p:nvPicPr>
          <p:cNvPr id="65538" name="Picture 2"/>
          <p:cNvPicPr>
            <a:picLocks noChangeAspect="1" noChangeArrowheads="1"/>
          </p:cNvPicPr>
          <p:nvPr/>
        </p:nvPicPr>
        <p:blipFill>
          <a:blip r:embed="rId2" cstate="print"/>
          <a:srcRect l="12865" t="18836" r="13968" b="8572"/>
          <a:stretch>
            <a:fillRect/>
          </a:stretch>
        </p:blipFill>
        <p:spPr bwMode="auto">
          <a:xfrm>
            <a:off x="2802577" y="1097280"/>
            <a:ext cx="5989967" cy="5413977"/>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228601" y="1188720"/>
            <a:ext cx="2573976" cy="2308324"/>
          </a:xfrm>
          <a:prstGeom prst="rect">
            <a:avLst/>
          </a:prstGeom>
          <a:noFill/>
        </p:spPr>
        <p:txBody>
          <a:bodyPr wrap="square" rtlCol="0">
            <a:spAutoFit/>
          </a:bodyPr>
          <a:lstStyle/>
          <a:p>
            <a:r>
              <a:rPr lang="en-US" sz="2400" dirty="0" smtClean="0"/>
              <a:t>Many of you will recognize these fields as a subset of the information required to “blue book” a mark.</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61</a:t>
                </a:fld>
                <a:r>
                  <a:rPr lang="en-GB" sz="1800" b="1" dirty="0">
                    <a:solidFill>
                      <a:srgbClr val="282878"/>
                    </a:solidFill>
                  </a:rPr>
                  <a:t> </a:t>
                </a:r>
              </a:p>
            </p:txBody>
          </p:sp>
        </p:grpSp>
      </p:grpSp>
      <p:pic>
        <p:nvPicPr>
          <p:cNvPr id="65538" name="Picture 2"/>
          <p:cNvPicPr>
            <a:picLocks noChangeAspect="1" noChangeArrowheads="1"/>
          </p:cNvPicPr>
          <p:nvPr/>
        </p:nvPicPr>
        <p:blipFill>
          <a:blip r:embed="rId2" cstate="print"/>
          <a:srcRect l="12865" t="18836" r="13968" b="8572"/>
          <a:stretch>
            <a:fillRect/>
          </a:stretch>
        </p:blipFill>
        <p:spPr bwMode="auto">
          <a:xfrm>
            <a:off x="2802577" y="1097280"/>
            <a:ext cx="5989967" cy="5413977"/>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228601" y="1188720"/>
            <a:ext cx="2573976" cy="4154984"/>
          </a:xfrm>
          <a:prstGeom prst="rect">
            <a:avLst/>
          </a:prstGeom>
          <a:noFill/>
        </p:spPr>
        <p:txBody>
          <a:bodyPr wrap="square" rtlCol="0">
            <a:spAutoFit/>
          </a:bodyPr>
          <a:lstStyle/>
          <a:p>
            <a:r>
              <a:rPr lang="en-US" sz="2400" dirty="0" smtClean="0"/>
              <a:t>This is not blue booking per se.</a:t>
            </a:r>
          </a:p>
          <a:p>
            <a:endParaRPr lang="en-US" sz="2400" dirty="0" smtClean="0"/>
          </a:p>
          <a:p>
            <a:r>
              <a:rPr lang="en-US" sz="2400" dirty="0" smtClean="0"/>
              <a:t>The process is streamlined. This is possible, in part, because some information is provided by the data processing itself.</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62</a:t>
                </a:fld>
                <a:r>
                  <a:rPr lang="en-GB" sz="1800" b="1" dirty="0">
                    <a:solidFill>
                      <a:srgbClr val="282878"/>
                    </a:solidFill>
                  </a:rPr>
                  <a:t> </a:t>
                </a:r>
              </a:p>
            </p:txBody>
          </p:sp>
        </p:grpSp>
      </p:grpSp>
      <p:pic>
        <p:nvPicPr>
          <p:cNvPr id="65538" name="Picture 2"/>
          <p:cNvPicPr>
            <a:picLocks noChangeAspect="1" noChangeArrowheads="1"/>
          </p:cNvPicPr>
          <p:nvPr/>
        </p:nvPicPr>
        <p:blipFill>
          <a:blip r:embed="rId2" cstate="print"/>
          <a:srcRect l="12865" t="18836" r="13968" b="8572"/>
          <a:stretch>
            <a:fillRect/>
          </a:stretch>
        </p:blipFill>
        <p:spPr bwMode="auto">
          <a:xfrm>
            <a:off x="2802577" y="1097280"/>
            <a:ext cx="5989967" cy="5413977"/>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457200" y="1188720"/>
            <a:ext cx="8229600" cy="2677656"/>
          </a:xfrm>
          <a:prstGeom prst="rect">
            <a:avLst/>
          </a:prstGeom>
          <a:noFill/>
        </p:spPr>
        <p:txBody>
          <a:bodyPr wrap="square" rtlCol="0">
            <a:spAutoFit/>
          </a:bodyPr>
          <a:lstStyle/>
          <a:p>
            <a:r>
              <a:rPr lang="en-US" sz="2400" dirty="0" smtClean="0"/>
              <a:t>As a last step, the user given a chance to review the submission in the form of a mock-up of the datasheet for their submission.</a:t>
            </a:r>
          </a:p>
          <a:p>
            <a:endParaRPr lang="en-US" sz="2400" dirty="0" smtClean="0"/>
          </a:p>
          <a:p>
            <a:r>
              <a:rPr lang="en-US" sz="2400" dirty="0" smtClean="0"/>
              <a:t>If the meta-data is complete, the quality control restrictions are met and the user gives the “OK”, the submission is entered into the data base.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l="1565" t="25222" r="3655" b="11581"/>
          <a:stretch>
            <a:fillRect/>
          </a:stretch>
        </p:blipFill>
        <p:spPr bwMode="auto">
          <a:xfrm>
            <a:off x="274320" y="1188720"/>
            <a:ext cx="8621486" cy="5237019"/>
          </a:xfrm>
          <a:prstGeom prst="rect">
            <a:avLst/>
          </a:prstGeom>
          <a:noFill/>
          <a:ln w="12700">
            <a:solidFill>
              <a:schemeClr val="accent1"/>
            </a:solidFill>
            <a:miter lim="800000"/>
            <a:headEnd/>
            <a:tailEnd/>
          </a:ln>
        </p:spPr>
      </p:pic>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4572000" y="2377440"/>
            <a:ext cx="4248397" cy="1569660"/>
          </a:xfrm>
          <a:prstGeom prst="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“view” tab on the OPUS home page provides access to the results stored in the data base.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64</a:t>
                </a:fld>
                <a:r>
                  <a:rPr lang="en-GB" sz="1800" b="1" dirty="0">
                    <a:solidFill>
                      <a:srgbClr val="282878"/>
                    </a:solidFill>
                  </a:rPr>
                  <a:t> </a:t>
                </a:r>
              </a:p>
            </p:txBody>
          </p:sp>
        </p:grpSp>
      </p:grpSp>
      <p:sp>
        <p:nvSpPr>
          <p:cNvPr id="16" name="TextBox 15"/>
          <p:cNvSpPr txBox="1"/>
          <p:nvPr/>
        </p:nvSpPr>
        <p:spPr>
          <a:xfrm>
            <a:off x="2032000" y="6413500"/>
            <a:ext cx="2916889" cy="276999"/>
          </a:xfrm>
          <a:prstGeom prst="rect">
            <a:avLst/>
          </a:prstGeom>
          <a:noFill/>
        </p:spPr>
        <p:txBody>
          <a:bodyPr wrap="none" rtlCol="0">
            <a:spAutoFit/>
          </a:bodyPr>
          <a:lstStyle/>
          <a:p>
            <a:r>
              <a:rPr lang="en-US" sz="1200" dirty="0" smtClean="0"/>
              <a:t>http://www.ngs.noaa.gov/OPUS/view.jsp</a:t>
            </a:r>
            <a:endParaRPr lang="en-US" sz="12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l="1565" t="25222" r="3655" b="11581"/>
          <a:stretch>
            <a:fillRect/>
          </a:stretch>
        </p:blipFill>
        <p:spPr bwMode="auto">
          <a:xfrm>
            <a:off x="274320" y="1188720"/>
            <a:ext cx="8621486" cy="5237019"/>
          </a:xfrm>
          <a:prstGeom prst="rect">
            <a:avLst/>
          </a:prstGeom>
          <a:noFill/>
          <a:ln w="12700">
            <a:solidFill>
              <a:schemeClr val="accent1"/>
            </a:solidFill>
            <a:miter lim="800000"/>
            <a:headEnd/>
            <a:tailEnd/>
          </a:ln>
        </p:spPr>
      </p:pic>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65</a:t>
                </a:fld>
                <a:r>
                  <a:rPr lang="en-GB" sz="1800" b="1" dirty="0">
                    <a:solidFill>
                      <a:srgbClr val="282878"/>
                    </a:solidFill>
                  </a:rPr>
                  <a:t> </a:t>
                </a:r>
              </a:p>
            </p:txBody>
          </p:sp>
        </p:grpSp>
      </p:grpSp>
      <p:sp>
        <p:nvSpPr>
          <p:cNvPr id="16" name="TextBox 15"/>
          <p:cNvSpPr txBox="1"/>
          <p:nvPr/>
        </p:nvSpPr>
        <p:spPr>
          <a:xfrm>
            <a:off x="365760" y="2377440"/>
            <a:ext cx="4248397" cy="1938992"/>
          </a:xfrm>
          <a:prstGeom prst="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notes in the red box on the right side summarize the characteristics of the OPUS data base and its differences to the IDB.</a:t>
            </a:r>
          </a:p>
        </p:txBody>
      </p:sp>
      <p:sp>
        <p:nvSpPr>
          <p:cNvPr id="17" name="TextBox 16"/>
          <p:cNvSpPr txBox="1"/>
          <p:nvPr/>
        </p:nvSpPr>
        <p:spPr>
          <a:xfrm>
            <a:off x="2032000" y="6413500"/>
            <a:ext cx="2916889" cy="276999"/>
          </a:xfrm>
          <a:prstGeom prst="rect">
            <a:avLst/>
          </a:prstGeom>
          <a:noFill/>
        </p:spPr>
        <p:txBody>
          <a:bodyPr wrap="none" rtlCol="0">
            <a:spAutoFit/>
          </a:bodyPr>
          <a:lstStyle/>
          <a:p>
            <a:r>
              <a:rPr lang="en-US" sz="1200" dirty="0" smtClean="0"/>
              <a:t>http://www.ngs.noaa.gov/OPUS/view.jsp</a:t>
            </a:r>
            <a:endParaRPr lang="en-US" sz="1200"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66</a:t>
                </a:fld>
                <a:r>
                  <a:rPr lang="en-GB" sz="1800" b="1" dirty="0">
                    <a:solidFill>
                      <a:srgbClr val="282878"/>
                    </a:solidFill>
                  </a:rPr>
                  <a:t> </a:t>
                </a:r>
              </a:p>
            </p:txBody>
          </p:sp>
        </p:grpSp>
      </p:grpSp>
      <p:sp>
        <p:nvSpPr>
          <p:cNvPr id="16" name="TextBox 15"/>
          <p:cNvSpPr txBox="1"/>
          <p:nvPr/>
        </p:nvSpPr>
        <p:spPr>
          <a:xfrm>
            <a:off x="228601" y="1188720"/>
            <a:ext cx="2205842" cy="2308324"/>
          </a:xfrm>
          <a:prstGeom prst="rect">
            <a:avLst/>
          </a:prstGeom>
          <a:noFill/>
          <a:ln w="25400">
            <a:noFill/>
          </a:ln>
        </p:spPr>
        <p:txBody>
          <a:bodyPr wrap="square" rtlCol="0">
            <a:spAutoFit/>
          </a:bodyPr>
          <a:lstStyle/>
          <a:p>
            <a:r>
              <a:rPr lang="en-US" sz="2400" dirty="0" smtClean="0"/>
              <a:t>This is part of an OPUS-DB</a:t>
            </a:r>
          </a:p>
          <a:p>
            <a:r>
              <a:rPr lang="en-US" sz="2400" dirty="0" smtClean="0"/>
              <a:t>data sheet.</a:t>
            </a:r>
          </a:p>
          <a:p>
            <a:endParaRPr lang="en-US" sz="2400" dirty="0" smtClean="0"/>
          </a:p>
          <a:p>
            <a:r>
              <a:rPr lang="en-US" sz="2400" dirty="0" smtClean="0"/>
              <a:t>Note the “See Also” highlight.</a:t>
            </a:r>
          </a:p>
        </p:txBody>
      </p:sp>
      <p:pic>
        <p:nvPicPr>
          <p:cNvPr id="63490" name="Picture 2"/>
          <p:cNvPicPr>
            <a:picLocks noChangeAspect="1" noChangeArrowheads="1"/>
          </p:cNvPicPr>
          <p:nvPr/>
        </p:nvPicPr>
        <p:blipFill>
          <a:blip r:embed="rId2" cstate="print"/>
          <a:srcRect l="2087" t="22499" r="25588" b="23045"/>
          <a:stretch>
            <a:fillRect/>
          </a:stretch>
        </p:blipFill>
        <p:spPr bwMode="auto">
          <a:xfrm>
            <a:off x="2377440" y="1188720"/>
            <a:ext cx="6578930" cy="4512623"/>
          </a:xfrm>
          <a:prstGeom prst="rect">
            <a:avLst/>
          </a:prstGeom>
          <a:noFill/>
          <a:ln w="9525">
            <a:noFill/>
            <a:miter lim="800000"/>
            <a:headEnd/>
            <a:tailEnd/>
          </a:ln>
        </p:spPr>
      </p:pic>
      <p:cxnSp>
        <p:nvCxnSpPr>
          <p:cNvPr id="18" name="Straight Arrow Connector 17"/>
          <p:cNvCxnSpPr>
            <a:stCxn id="21" idx="3"/>
          </p:cNvCxnSpPr>
          <p:nvPr/>
        </p:nvCxnSpPr>
        <p:spPr>
          <a:xfrm flipV="1">
            <a:off x="2481943" y="3443845"/>
            <a:ext cx="2481943" cy="495678"/>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37507" y="2600695"/>
            <a:ext cx="2244436" cy="2677656"/>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dirty="0" smtClean="0"/>
              <a:t>Note the “See Also” highlight. This provides access to other data base and IDB entries for this mark.</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OPUS-DB Work?</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67</a:t>
                </a:fld>
                <a:r>
                  <a:rPr lang="en-GB" sz="1800" b="1" dirty="0">
                    <a:solidFill>
                      <a:srgbClr val="282878"/>
                    </a:solidFill>
                  </a:rPr>
                  <a:t> </a:t>
                </a:r>
              </a:p>
            </p:txBody>
          </p:sp>
        </p:grpSp>
      </p:grpSp>
      <p:sp>
        <p:nvSpPr>
          <p:cNvPr id="16" name="TextBox 15"/>
          <p:cNvSpPr txBox="1"/>
          <p:nvPr/>
        </p:nvSpPr>
        <p:spPr>
          <a:xfrm>
            <a:off x="228600" y="1188720"/>
            <a:ext cx="8642267" cy="3785652"/>
          </a:xfrm>
          <a:prstGeom prst="rect">
            <a:avLst/>
          </a:prstGeom>
          <a:noFill/>
          <a:ln w="25400">
            <a:noFill/>
          </a:ln>
        </p:spPr>
        <p:txBody>
          <a:bodyPr wrap="square" rtlCol="0">
            <a:spAutoFit/>
          </a:bodyPr>
          <a:lstStyle/>
          <a:p>
            <a:r>
              <a:rPr lang="en-US" sz="2400" dirty="0" smtClean="0"/>
              <a:t>OPUS-DB is a data base in the sense that we think of electronic, software-driven data bases today.</a:t>
            </a:r>
          </a:p>
          <a:p>
            <a:endParaRPr lang="en-US" sz="2400" dirty="0" smtClean="0"/>
          </a:p>
          <a:p>
            <a:r>
              <a:rPr lang="en-US" sz="2400" dirty="0" smtClean="0"/>
              <a:t>This implies that entries in the data base can be sorted and sampled by any of the individual data elements provided with each submission.</a:t>
            </a:r>
          </a:p>
          <a:p>
            <a:endParaRPr lang="en-US" sz="2400" dirty="0" smtClean="0"/>
          </a:p>
          <a:p>
            <a:r>
              <a:rPr lang="en-US" sz="2400" dirty="0" smtClean="0"/>
              <a:t>For example, users normally search the data base by PID, descriptor or location, but, of course, one could search for all the marks in by county or zip code.</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OPUS-DB Work?</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68</a:t>
                </a:fld>
                <a:r>
                  <a:rPr lang="en-GB" sz="1800" b="1" dirty="0">
                    <a:solidFill>
                      <a:srgbClr val="282878"/>
                    </a:solidFill>
                  </a:rPr>
                  <a:t> </a:t>
                </a:r>
              </a:p>
            </p:txBody>
          </p:sp>
        </p:grpSp>
      </p:grpSp>
      <p:sp>
        <p:nvSpPr>
          <p:cNvPr id="16" name="TextBox 15"/>
          <p:cNvSpPr txBox="1"/>
          <p:nvPr/>
        </p:nvSpPr>
        <p:spPr>
          <a:xfrm>
            <a:off x="228600" y="1188720"/>
            <a:ext cx="8689769" cy="2308324"/>
          </a:xfrm>
          <a:prstGeom prst="rect">
            <a:avLst/>
          </a:prstGeom>
          <a:noFill/>
          <a:ln w="25400">
            <a:noFill/>
          </a:ln>
        </p:spPr>
        <p:txBody>
          <a:bodyPr wrap="square" rtlCol="0">
            <a:spAutoFit/>
          </a:bodyPr>
          <a:lstStyle/>
          <a:p>
            <a:r>
              <a:rPr lang="en-US" sz="2400" dirty="0" smtClean="0"/>
              <a:t>The OPUS-DB interface has started as a small, logical extension of the IDB interface, but, in a sense, OPUS-DB is a “blank sheet”.</a:t>
            </a:r>
          </a:p>
          <a:p>
            <a:endParaRPr lang="en-US" sz="2400" dirty="0" smtClean="0"/>
          </a:p>
          <a:p>
            <a:r>
              <a:rPr lang="en-US" sz="2400" dirty="0" smtClean="0"/>
              <a:t>Given a fully functional data base with graphical user interface, it’s not clear how OPUS-DB will evolve in the future.</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l="1565" t="25222" r="3655" b="11581"/>
          <a:stretch>
            <a:fillRect/>
          </a:stretch>
        </p:blipFill>
        <p:spPr bwMode="auto">
          <a:xfrm>
            <a:off x="274320" y="1188720"/>
            <a:ext cx="8621486" cy="5237019"/>
          </a:xfrm>
          <a:prstGeom prst="rect">
            <a:avLst/>
          </a:prstGeom>
          <a:noFill/>
          <a:ln w="12700">
            <a:solidFill>
              <a:schemeClr val="accent1"/>
            </a:solidFill>
            <a:miter lim="800000"/>
            <a:headEnd/>
            <a:tailEnd/>
          </a:ln>
        </p:spPr>
      </p:pic>
      <p:sp>
        <p:nvSpPr>
          <p:cNvPr id="4" name="Title 3"/>
          <p:cNvSpPr>
            <a:spLocks noGrp="1"/>
          </p:cNvSpPr>
          <p:nvPr>
            <p:ph type="title"/>
          </p:nvPr>
        </p:nvSpPr>
        <p:spPr>
          <a:xfrm>
            <a:off x="228600" y="457200"/>
            <a:ext cx="8686800" cy="594360"/>
          </a:xfrm>
        </p:spPr>
        <p:txBody>
          <a:bodyPr/>
          <a:lstStyle/>
          <a:p>
            <a:pPr algn="l"/>
            <a:r>
              <a:rPr lang="en-US" sz="4000" dirty="0" smtClean="0"/>
              <a:t>How Does OPUS-DB Work?</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69</a:t>
                </a:fld>
                <a:r>
                  <a:rPr lang="en-GB" sz="1800" b="1" dirty="0">
                    <a:solidFill>
                      <a:srgbClr val="282878"/>
                    </a:solidFill>
                  </a:rPr>
                  <a:t> </a:t>
                </a:r>
              </a:p>
            </p:txBody>
          </p:sp>
        </p:grpSp>
      </p:grpSp>
      <p:sp>
        <p:nvSpPr>
          <p:cNvPr id="16" name="TextBox 15"/>
          <p:cNvSpPr txBox="1"/>
          <p:nvPr/>
        </p:nvSpPr>
        <p:spPr>
          <a:xfrm>
            <a:off x="406731" y="2423756"/>
            <a:ext cx="4248397" cy="2308324"/>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dirty="0" smtClean="0"/>
              <a:t>For this reason, note the “comments” link on the “view” page. This and similar links on other pages are sincere requests for your help in guiding future development.</a:t>
            </a:r>
          </a:p>
        </p:txBody>
      </p:sp>
      <p:cxnSp>
        <p:nvCxnSpPr>
          <p:cNvPr id="18" name="Straight Arrow Connector 17"/>
          <p:cNvCxnSpPr>
            <a:stCxn id="16" idx="3"/>
            <a:endCxn id="21" idx="1"/>
          </p:cNvCxnSpPr>
          <p:nvPr/>
        </p:nvCxnSpPr>
        <p:spPr>
          <a:xfrm>
            <a:off x="4655128" y="3577918"/>
            <a:ext cx="2327563" cy="2591912"/>
          </a:xfrm>
          <a:prstGeom prst="straightConnector1">
            <a:avLst/>
          </a:prstGeom>
          <a:ln w="38100">
            <a:solidFill>
              <a:schemeClr val="accent6">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982691" y="5985164"/>
            <a:ext cx="1650670" cy="369332"/>
          </a:xfrm>
          <a:prstGeom prst="rect">
            <a:avLst/>
          </a:prstGeom>
          <a:noFill/>
          <a:ln w="38100">
            <a:solidFill>
              <a:schemeClr val="accent6">
                <a:lumMod val="75000"/>
              </a:schemeClr>
            </a:solidFill>
          </a:ln>
        </p:spPr>
        <p:txBody>
          <a:bodyPr wrap="square" rtlCol="0">
            <a:spAutoFit/>
          </a:bodyPr>
          <a:lstStyle/>
          <a:p>
            <a:endParaRPr lang="en-US" dirty="0"/>
          </a:p>
        </p:txBody>
      </p:sp>
      <p:sp>
        <p:nvSpPr>
          <p:cNvPr id="17" name="TextBox 16"/>
          <p:cNvSpPr txBox="1"/>
          <p:nvPr/>
        </p:nvSpPr>
        <p:spPr>
          <a:xfrm>
            <a:off x="2032000" y="6413500"/>
            <a:ext cx="2916889" cy="276999"/>
          </a:xfrm>
          <a:prstGeom prst="rect">
            <a:avLst/>
          </a:prstGeom>
          <a:noFill/>
        </p:spPr>
        <p:txBody>
          <a:bodyPr wrap="none" rtlCol="0">
            <a:spAutoFit/>
          </a:bodyPr>
          <a:lstStyle/>
          <a:p>
            <a:r>
              <a:rPr lang="en-US" sz="1200" dirty="0" smtClean="0"/>
              <a:t>http://www.ngs.noaa.gov/OPUS/view.jsp</a:t>
            </a:r>
            <a:endParaRPr lang="en-US" sz="12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4000" dirty="0" smtClean="0"/>
              <a:t>What is OPUS?</a:t>
            </a:r>
            <a:endParaRPr lang="en-US" sz="4000" dirty="0"/>
          </a:p>
        </p:txBody>
      </p:sp>
      <p:sp>
        <p:nvSpPr>
          <p:cNvPr id="7" name="TextBox 6"/>
          <p:cNvSpPr txBox="1"/>
          <p:nvPr/>
        </p:nvSpPr>
        <p:spPr>
          <a:xfrm>
            <a:off x="228600" y="1051560"/>
            <a:ext cx="8686800" cy="4893647"/>
          </a:xfrm>
          <a:prstGeom prst="rect">
            <a:avLst/>
          </a:prstGeom>
          <a:noFill/>
        </p:spPr>
        <p:txBody>
          <a:bodyPr wrap="square" rtlCol="0">
            <a:spAutoFit/>
          </a:bodyPr>
          <a:lstStyle/>
          <a:p>
            <a:r>
              <a:rPr lang="en-US" sz="2400" dirty="0" smtClean="0"/>
              <a:t>OPUS, the </a:t>
            </a:r>
            <a:r>
              <a:rPr lang="en-US" sz="2400" b="1" dirty="0" smtClean="0"/>
              <a:t>On-line Positioning User Service</a:t>
            </a:r>
            <a:r>
              <a:rPr lang="en-US" sz="2400" dirty="0" smtClean="0"/>
              <a:t>, is a growing set of applications offering web-based access to the tools and resources provided by the NGS.</a:t>
            </a:r>
          </a:p>
          <a:p>
            <a:endParaRPr lang="en-US" sz="2400" dirty="0" smtClean="0"/>
          </a:p>
          <a:p>
            <a:r>
              <a:rPr lang="en-US" sz="2400" dirty="0" smtClean="0"/>
              <a:t>Currently, OPUS is composed of:</a:t>
            </a:r>
          </a:p>
          <a:p>
            <a:endParaRPr lang="en-US" sz="2400" dirty="0" smtClean="0"/>
          </a:p>
          <a:p>
            <a:pPr marL="460375" indent="-285750">
              <a:buFont typeface="Arial" pitchFamily="34" charset="0"/>
              <a:buChar char="•"/>
            </a:pPr>
            <a:r>
              <a:rPr lang="en-US" sz="2400" dirty="0" smtClean="0"/>
              <a:t>OPUS-S . . . . . . . static processing</a:t>
            </a:r>
            <a:br>
              <a:rPr lang="en-US" sz="2400" dirty="0" smtClean="0"/>
            </a:br>
            <a:endParaRPr lang="en-US" sz="2400" dirty="0" smtClean="0"/>
          </a:p>
          <a:p>
            <a:pPr marL="460375" indent="-285750">
              <a:buFont typeface="Arial" pitchFamily="34" charset="0"/>
              <a:buChar char="•"/>
            </a:pPr>
            <a:r>
              <a:rPr lang="en-US" sz="2400" dirty="0" smtClean="0"/>
              <a:t>OPUS-RS. . . . . . rapid-static processing</a:t>
            </a:r>
          </a:p>
          <a:p>
            <a:pPr marL="460375" indent="-285750">
              <a:buFont typeface="Arial" pitchFamily="34" charset="0"/>
              <a:buChar char="•"/>
            </a:pPr>
            <a:endParaRPr lang="en-US" sz="2400" dirty="0" smtClean="0"/>
          </a:p>
          <a:p>
            <a:pPr marL="457200" indent="-228600">
              <a:buFont typeface="Arial" pitchFamily="34" charset="0"/>
              <a:buChar char="•"/>
              <a:tabLst>
                <a:tab pos="2971800" algn="l"/>
              </a:tabLst>
            </a:pPr>
            <a:r>
              <a:rPr lang="en-US" sz="2400" dirty="0" smtClean="0"/>
              <a:t>OPUS-DB. . . . . . data base and publishing</a:t>
            </a:r>
          </a:p>
          <a:p>
            <a:pPr marL="457200" indent="-228600">
              <a:buFont typeface="Arial" pitchFamily="34" charset="0"/>
              <a:buChar char="•"/>
              <a:tabLst>
                <a:tab pos="2971800" algn="l"/>
              </a:tabLst>
            </a:pPr>
            <a:endParaRPr lang="en-US" sz="2400" dirty="0" smtClean="0"/>
          </a:p>
          <a:p>
            <a:pPr marL="63500">
              <a:tabLst>
                <a:tab pos="2971800" algn="l"/>
              </a:tabLst>
            </a:pPr>
            <a:r>
              <a:rPr lang="en-US" sz="2400" dirty="0" smtClean="0"/>
              <a:t>Reviewing each of these individually…</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p:cNvGraphicFramePr>
            <a:graphicFrameLocks noGrp="1"/>
          </p:cNvGraphicFramePr>
          <p:nvPr/>
        </p:nvGraphicFramePr>
        <p:xfrm>
          <a:off x="2011680" y="1188719"/>
          <a:ext cx="6858000" cy="5212080"/>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p:cNvSpPr>
            <a:spLocks noGrp="1"/>
          </p:cNvSpPr>
          <p:nvPr>
            <p:ph type="title"/>
          </p:nvPr>
        </p:nvSpPr>
        <p:spPr>
          <a:xfrm>
            <a:off x="228600" y="457200"/>
            <a:ext cx="8686800" cy="594360"/>
          </a:xfrm>
        </p:spPr>
        <p:txBody>
          <a:bodyPr/>
          <a:lstStyle/>
          <a:p>
            <a:pPr algn="l"/>
            <a:r>
              <a:rPr lang="en-US" sz="4000" dirty="0" smtClean="0"/>
              <a:t>OPUS-DB Marks Published.</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70</a:t>
                </a:fld>
                <a:r>
                  <a:rPr lang="en-GB" sz="1800" b="1" dirty="0">
                    <a:solidFill>
                      <a:srgbClr val="282878"/>
                    </a:solidFill>
                  </a:rPr>
                  <a:t> </a:t>
                </a:r>
              </a:p>
            </p:txBody>
          </p:sp>
        </p:grpSp>
      </p:grpSp>
      <p:sp>
        <p:nvSpPr>
          <p:cNvPr id="20" name="TextBox 19"/>
          <p:cNvSpPr txBox="1"/>
          <p:nvPr/>
        </p:nvSpPr>
        <p:spPr>
          <a:xfrm>
            <a:off x="2007980" y="6430488"/>
            <a:ext cx="5583580" cy="276999"/>
          </a:xfrm>
          <a:prstGeom prst="rect">
            <a:avLst/>
          </a:prstGeom>
          <a:noFill/>
        </p:spPr>
        <p:txBody>
          <a:bodyPr wrap="none" rtlCol="0">
            <a:spAutoFit/>
          </a:bodyPr>
          <a:lstStyle/>
          <a:p>
            <a:pPr lvl="0"/>
            <a:r>
              <a:rPr lang="en-US" sz="1200" dirty="0" err="1" smtClean="0"/>
              <a:t>Evjen</a:t>
            </a:r>
            <a:r>
              <a:rPr lang="en-US" sz="1200" dirty="0" smtClean="0"/>
              <a:t>, “OPUS at 1000 published marks”, “Brown bag” presentation 2009-08-06.</a:t>
            </a:r>
            <a:endParaRPr lang="en-US" dirty="0"/>
          </a:p>
        </p:txBody>
      </p:sp>
      <p:sp>
        <p:nvSpPr>
          <p:cNvPr id="22" name="TextBox 21"/>
          <p:cNvSpPr txBox="1"/>
          <p:nvPr/>
        </p:nvSpPr>
        <p:spPr>
          <a:xfrm>
            <a:off x="228601" y="1188720"/>
            <a:ext cx="1813955" cy="3046988"/>
          </a:xfrm>
          <a:prstGeom prst="rect">
            <a:avLst/>
          </a:prstGeom>
          <a:noFill/>
          <a:ln w="25400">
            <a:noFill/>
          </a:ln>
        </p:spPr>
        <p:txBody>
          <a:bodyPr wrap="square" rtlCol="0">
            <a:spAutoFit/>
          </a:bodyPr>
          <a:lstStyle/>
          <a:p>
            <a:r>
              <a:rPr lang="en-US" sz="2400" dirty="0" smtClean="0"/>
              <a:t>OPUS-DB</a:t>
            </a:r>
          </a:p>
          <a:p>
            <a:r>
              <a:rPr lang="en-US" sz="2400" dirty="0" smtClean="0"/>
              <a:t>is showing steady growth in registered users and published marks.</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4000" dirty="0" smtClean="0"/>
              <a:t>New Developments for OPUS.</a:t>
            </a:r>
            <a:endParaRPr lang="en-US" sz="4000" dirty="0"/>
          </a:p>
        </p:txBody>
      </p:sp>
      <p:sp>
        <p:nvSpPr>
          <p:cNvPr id="7" name="TextBox 6"/>
          <p:cNvSpPr txBox="1"/>
          <p:nvPr/>
        </p:nvSpPr>
        <p:spPr>
          <a:xfrm>
            <a:off x="228600" y="1051560"/>
            <a:ext cx="8686800" cy="4893647"/>
          </a:xfrm>
          <a:prstGeom prst="rect">
            <a:avLst/>
          </a:prstGeom>
          <a:noFill/>
        </p:spPr>
        <p:txBody>
          <a:bodyPr wrap="square" rtlCol="0">
            <a:spAutoFit/>
          </a:bodyPr>
          <a:lstStyle/>
          <a:p>
            <a:r>
              <a:rPr lang="en-US" sz="2400" dirty="0" smtClean="0"/>
              <a:t>Lots of things are in the works for OPUS. Here is a sample.</a:t>
            </a:r>
          </a:p>
          <a:p>
            <a:endParaRPr lang="en-US" sz="2400" dirty="0" smtClean="0"/>
          </a:p>
          <a:p>
            <a:pPr marL="450850" indent="-171450">
              <a:buFont typeface="Arial" pitchFamily="34" charset="0"/>
              <a:buChar char="•"/>
            </a:pPr>
            <a:r>
              <a:rPr lang="en-US" sz="2400" dirty="0" smtClean="0"/>
              <a:t>New Look And Feel.</a:t>
            </a:r>
            <a:br>
              <a:rPr lang="en-US" sz="2400" dirty="0" smtClean="0"/>
            </a:br>
            <a:endParaRPr lang="en-US" sz="2400" dirty="0" smtClean="0"/>
          </a:p>
          <a:p>
            <a:pPr marL="450850" indent="-171450">
              <a:buFont typeface="Arial" pitchFamily="34" charset="0"/>
              <a:buChar char="•"/>
            </a:pPr>
            <a:r>
              <a:rPr lang="en-US" sz="2400" dirty="0" smtClean="0"/>
              <a:t>OPUS-Net.</a:t>
            </a:r>
          </a:p>
          <a:p>
            <a:pPr marL="450850" indent="-171450">
              <a:buFont typeface="Arial" pitchFamily="34" charset="0"/>
              <a:buChar char="•"/>
            </a:pPr>
            <a:endParaRPr lang="en-US" sz="2400" dirty="0" smtClean="0"/>
          </a:p>
          <a:p>
            <a:pPr marL="450850" indent="-171450">
              <a:buFont typeface="Arial" pitchFamily="34" charset="0"/>
              <a:buChar char="•"/>
            </a:pPr>
            <a:r>
              <a:rPr lang="en-US" sz="2400" dirty="0" smtClean="0"/>
              <a:t>OPUS-</a:t>
            </a:r>
            <a:r>
              <a:rPr lang="en-US" sz="2400" dirty="0" err="1" smtClean="0"/>
              <a:t>Mapper</a:t>
            </a:r>
            <a:r>
              <a:rPr lang="en-US" sz="2400" dirty="0" smtClean="0"/>
              <a:t>.</a:t>
            </a:r>
          </a:p>
          <a:p>
            <a:pPr marL="450850" indent="-171450">
              <a:buFont typeface="Arial" pitchFamily="34" charset="0"/>
              <a:buChar char="•"/>
            </a:pPr>
            <a:endParaRPr lang="en-US" sz="2400" dirty="0" smtClean="0"/>
          </a:p>
          <a:p>
            <a:pPr marL="450850" indent="-171450">
              <a:buFont typeface="Arial" pitchFamily="34" charset="0"/>
              <a:buChar char="•"/>
            </a:pPr>
            <a:r>
              <a:rPr lang="en-US" sz="2400" dirty="0" smtClean="0"/>
              <a:t>Other GNSS.</a:t>
            </a:r>
          </a:p>
          <a:p>
            <a:pPr marL="450850" indent="-171450">
              <a:buFont typeface="Arial" pitchFamily="34" charset="0"/>
              <a:buChar char="•"/>
            </a:pPr>
            <a:endParaRPr lang="en-US" sz="2400" dirty="0" smtClean="0"/>
          </a:p>
          <a:p>
            <a:pPr indent="6350" algn="ctr"/>
            <a:r>
              <a:rPr lang="en-US" sz="2400" dirty="0" smtClean="0">
                <a:solidFill>
                  <a:schemeClr val="accent1"/>
                </a:solidFill>
              </a:rPr>
              <a:t>BREAK</a:t>
            </a:r>
          </a:p>
          <a:p>
            <a:pPr marL="450850" indent="-171450">
              <a:buFont typeface="Arial" pitchFamily="34" charset="0"/>
              <a:buChar char="•"/>
            </a:pPr>
            <a:endParaRPr lang="en-US" sz="2400" dirty="0" smtClean="0"/>
          </a:p>
          <a:p>
            <a:pPr marL="450850" indent="-171450">
              <a:buFont typeface="Arial" pitchFamily="34" charset="0"/>
              <a:buChar char="•"/>
            </a:pPr>
            <a:r>
              <a:rPr lang="en-US" sz="2400" dirty="0" smtClean="0"/>
              <a:t>OPUS-Projects.</a:t>
            </a:r>
            <a:endParaRPr lang="en-US" sz="24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New Look And Feel.</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72</a:t>
                </a:fld>
                <a:r>
                  <a:rPr lang="en-GB" sz="1800" b="1" dirty="0">
                    <a:solidFill>
                      <a:srgbClr val="282878"/>
                    </a:solidFill>
                  </a:rPr>
                  <a:t> </a:t>
                </a:r>
              </a:p>
            </p:txBody>
          </p:sp>
        </p:grpSp>
      </p:grpSp>
      <p:pic>
        <p:nvPicPr>
          <p:cNvPr id="2050" name="Picture 2"/>
          <p:cNvPicPr>
            <a:picLocks noChangeAspect="1" noChangeArrowheads="1"/>
          </p:cNvPicPr>
          <p:nvPr/>
        </p:nvPicPr>
        <p:blipFill>
          <a:blip r:embed="rId2" cstate="print"/>
          <a:srcRect l="10598" t="15535" r="12461" b="20178"/>
          <a:stretch>
            <a:fillRect/>
          </a:stretch>
        </p:blipFill>
        <p:spPr bwMode="auto">
          <a:xfrm>
            <a:off x="1005840" y="1188720"/>
            <a:ext cx="7227050" cy="5029200"/>
          </a:xfrm>
          <a:prstGeom prst="rect">
            <a:avLst/>
          </a:prstGeom>
          <a:noFill/>
          <a:ln w="12700">
            <a:solidFill>
              <a:schemeClr val="accent1"/>
            </a:solidFill>
            <a:miter lim="800000"/>
            <a:headEnd/>
            <a:tailEnd/>
          </a:ln>
        </p:spPr>
      </p:pic>
      <p:sp>
        <p:nvSpPr>
          <p:cNvPr id="17" name="TextBox 16"/>
          <p:cNvSpPr txBox="1"/>
          <p:nvPr/>
        </p:nvSpPr>
        <p:spPr>
          <a:xfrm>
            <a:off x="1005840" y="1188719"/>
            <a:ext cx="7223760" cy="5033951"/>
          </a:xfrm>
          <a:prstGeom prst="rect">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w="12700">
            <a:solidFill>
              <a:schemeClr val="accent1"/>
            </a:solidFill>
          </a:ln>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sz="2400" dirty="0" smtClean="0"/>
              <a:t>The National Oceanic and Atmospheric Administration, the parent of the NGS, has asked </a:t>
            </a:r>
            <a:br>
              <a:rPr lang="en-US" sz="2400" dirty="0" smtClean="0"/>
            </a:br>
            <a:r>
              <a:rPr lang="en-US" sz="2400" dirty="0" smtClean="0"/>
              <a:t>all offices to implement a common “look and feel” </a:t>
            </a:r>
            <a:br>
              <a:rPr lang="en-US" sz="2400" dirty="0" smtClean="0"/>
            </a:br>
            <a:r>
              <a:rPr lang="en-US" sz="2400" dirty="0" smtClean="0"/>
              <a:t>to their web pages. This will soon be reflected in </a:t>
            </a:r>
            <a:br>
              <a:rPr lang="en-US" sz="2400" dirty="0" smtClean="0"/>
            </a:br>
            <a:r>
              <a:rPr lang="en-US" sz="2400" dirty="0" smtClean="0"/>
              <a:t>the OPUS pages too.</a:t>
            </a:r>
            <a:endParaRPr lang="en-US" dirty="0" smtClean="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New Look And Feel.</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73</a:t>
                </a:fld>
                <a:r>
                  <a:rPr lang="en-GB" sz="1800" b="1" dirty="0">
                    <a:solidFill>
                      <a:srgbClr val="282878"/>
                    </a:solidFill>
                  </a:rPr>
                  <a:t> </a:t>
                </a:r>
              </a:p>
            </p:txBody>
          </p:sp>
        </p:grpSp>
      </p:grpSp>
      <p:pic>
        <p:nvPicPr>
          <p:cNvPr id="2050" name="Picture 2"/>
          <p:cNvPicPr>
            <a:picLocks noChangeAspect="1" noChangeArrowheads="1"/>
          </p:cNvPicPr>
          <p:nvPr/>
        </p:nvPicPr>
        <p:blipFill>
          <a:blip r:embed="rId2" cstate="print"/>
          <a:srcRect l="10598" t="15535" r="12461" b="20178"/>
          <a:stretch>
            <a:fillRect/>
          </a:stretch>
        </p:blipFill>
        <p:spPr bwMode="auto">
          <a:xfrm>
            <a:off x="1005840" y="1188720"/>
            <a:ext cx="7227050" cy="5029200"/>
          </a:xfrm>
          <a:prstGeom prst="rect">
            <a:avLst/>
          </a:prstGeom>
          <a:noFill/>
          <a:ln w="12700">
            <a:solidFill>
              <a:schemeClr val="accent1"/>
            </a:solidFill>
            <a:miter lim="800000"/>
            <a:headEnd/>
            <a:tailEnd/>
          </a:ln>
        </p:spPr>
      </p:pic>
      <p:sp>
        <p:nvSpPr>
          <p:cNvPr id="17" name="TextBox 16"/>
          <p:cNvSpPr txBox="1"/>
          <p:nvPr/>
        </p:nvSpPr>
        <p:spPr>
          <a:xfrm>
            <a:off x="1005840" y="1188719"/>
            <a:ext cx="7223760" cy="5029200"/>
          </a:xfrm>
          <a:prstGeom prst="rect">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w="12700">
            <a:solidFill>
              <a:schemeClr val="accent1"/>
            </a:solidFill>
          </a:ln>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sz="2400" dirty="0" smtClean="0"/>
              <a:t>The exact content isn’t set so I won’t show the page clearly; however, the web page will have several ease-of-use enhancements.</a:t>
            </a: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New Look And Feel.</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74</a:t>
                </a:fld>
                <a:r>
                  <a:rPr lang="en-GB" sz="1800" b="1" dirty="0">
                    <a:solidFill>
                      <a:srgbClr val="282878"/>
                    </a:solidFill>
                  </a:rPr>
                  <a:t> </a:t>
                </a:r>
              </a:p>
            </p:txBody>
          </p:sp>
        </p:grpSp>
      </p:grpSp>
      <p:pic>
        <p:nvPicPr>
          <p:cNvPr id="2050" name="Picture 2"/>
          <p:cNvPicPr>
            <a:picLocks noChangeAspect="1" noChangeArrowheads="1"/>
          </p:cNvPicPr>
          <p:nvPr/>
        </p:nvPicPr>
        <p:blipFill>
          <a:blip r:embed="rId2" cstate="print"/>
          <a:srcRect l="10598" t="15535" r="12461" b="20178"/>
          <a:stretch>
            <a:fillRect/>
          </a:stretch>
        </p:blipFill>
        <p:spPr bwMode="auto">
          <a:xfrm>
            <a:off x="1005840" y="1188720"/>
            <a:ext cx="7227050" cy="5029200"/>
          </a:xfrm>
          <a:prstGeom prst="rect">
            <a:avLst/>
          </a:prstGeom>
          <a:noFill/>
          <a:ln w="12700">
            <a:solidFill>
              <a:schemeClr val="accent1"/>
            </a:solidFill>
            <a:miter lim="800000"/>
            <a:headEnd/>
            <a:tailEnd/>
          </a:ln>
        </p:spPr>
      </p:pic>
      <p:sp>
        <p:nvSpPr>
          <p:cNvPr id="17" name="TextBox 16"/>
          <p:cNvSpPr txBox="1"/>
          <p:nvPr/>
        </p:nvSpPr>
        <p:spPr>
          <a:xfrm>
            <a:off x="1005840" y="1188718"/>
            <a:ext cx="7223760" cy="5037270"/>
          </a:xfrm>
          <a:prstGeom prst="rect">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w="12700">
            <a:solidFill>
              <a:schemeClr val="accent1"/>
            </a:solidFill>
          </a:ln>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sz="2400" dirty="0" smtClean="0"/>
              <a:t>The enhancements include:</a:t>
            </a:r>
          </a:p>
          <a:p>
            <a:pPr marL="457200" indent="-228600">
              <a:buFont typeface="Arial" pitchFamily="34" charset="0"/>
              <a:buChar char="•"/>
            </a:pPr>
            <a:r>
              <a:rPr lang="en-US" sz="2400" dirty="0" smtClean="0"/>
              <a:t>Simplified antenna selection. </a:t>
            </a:r>
          </a:p>
          <a:p>
            <a:pPr marL="457200" indent="-228600">
              <a:buFont typeface="Arial" pitchFamily="34" charset="0"/>
              <a:buChar char="•"/>
            </a:pPr>
            <a:r>
              <a:rPr lang="en-US" sz="2400" dirty="0" smtClean="0"/>
              <a:t>More direct access to the options.</a:t>
            </a:r>
          </a:p>
          <a:p>
            <a:pPr marL="457200" indent="-228600">
              <a:buFont typeface="Arial" pitchFamily="34" charset="0"/>
              <a:buChar char="•"/>
            </a:pPr>
            <a:r>
              <a:rPr lang="en-US" sz="2400" dirty="0" smtClean="0"/>
              <a:t>Consistent navigation.</a:t>
            </a:r>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sp>
        <p:nvSpPr>
          <p:cNvPr id="7" name="TextBox 6"/>
          <p:cNvSpPr txBox="1"/>
          <p:nvPr/>
        </p:nvSpPr>
        <p:spPr>
          <a:xfrm>
            <a:off x="228600" y="1188720"/>
            <a:ext cx="8686800" cy="4520533"/>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Weston and Ray (NGS) have found that by more fully implementing the available processing models in conjunction with changing the CORS selection criteria, at a minimum, </a:t>
            </a:r>
            <a:r>
              <a:rPr lang="en-US" sz="2400" dirty="0" smtClean="0"/>
              <a:t>the scatter in the north and east components can be significantly reduced with no degradation in the scatter in the height produced by OPUS-S.</a:t>
            </a:r>
          </a:p>
          <a:p>
            <a:endParaRPr lang="en-US" sz="2400" dirty="0" smtClean="0"/>
          </a:p>
          <a:p>
            <a:r>
              <a:rPr lang="en-US" sz="2400" dirty="0" smtClean="0"/>
              <a:t>Moreover, the resulting coordinates agree better with other sources such as the IGS weekly combinations.</a:t>
            </a:r>
            <a:endParaRPr lang="en-US" sz="1200" dirty="0" smtClean="0"/>
          </a:p>
          <a:p>
            <a:endParaRPr lang="en-US" sz="1200" dirty="0" smtClean="0">
              <a:latin typeface="Arial" charset="0"/>
            </a:endParaRPr>
          </a:p>
          <a:p>
            <a:r>
              <a:rPr lang="en-US" sz="1200" dirty="0" smtClean="0">
                <a:latin typeface="Arial" charset="0"/>
              </a:rPr>
              <a:t>Weston and Ray, “</a:t>
            </a:r>
            <a:r>
              <a:rPr lang="en-US" sz="1200" dirty="0" smtClean="0"/>
              <a:t>Test of the Use of Regional Networks for OPUS Processing”, 2010, EGU General Assembly 2010,</a:t>
            </a:r>
            <a:endParaRPr lang="en-GB" sz="1200" dirty="0" smtClean="0">
              <a:latin typeface="Arial" charset="0"/>
            </a:endParaRPr>
          </a:p>
          <a:p>
            <a:r>
              <a:rPr lang="en-US" sz="1200" dirty="0" smtClean="0"/>
              <a:t>Geophysical Research Abstracts.</a:t>
            </a:r>
          </a:p>
          <a:p>
            <a:pPr>
              <a:lnSpc>
                <a:spcPct val="107000"/>
              </a:lnSpc>
              <a:buClr>
                <a:srgbClr val="00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400" dirty="0">
              <a:latin typeface="Arial"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75</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sp>
        <p:nvSpPr>
          <p:cNvPr id="7" name="TextBox 6"/>
          <p:cNvSpPr txBox="1"/>
          <p:nvPr/>
        </p:nvSpPr>
        <p:spPr>
          <a:xfrm>
            <a:off x="228600" y="1188720"/>
            <a:ext cx="8686800" cy="2858539"/>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dirty="0" smtClean="0">
                <a:latin typeface="Arial" charset="0"/>
              </a:rPr>
              <a:t>Implemented in an OPUS-like application, called OPUS-Net during its testing phase, it </a:t>
            </a:r>
            <a:r>
              <a:rPr lang="en-GB" sz="2400" dirty="0" smtClean="0">
                <a:latin typeface="Arial" charset="0"/>
              </a:rPr>
              <a:t>includes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An </a:t>
            </a:r>
            <a:r>
              <a:rPr lang="en-GB" sz="2400" b="1" dirty="0" smtClean="0">
                <a:latin typeface="Arial" charset="0"/>
              </a:rPr>
              <a:t>ocean-tide loading </a:t>
            </a:r>
            <a:r>
              <a:rPr lang="en-GB" sz="2400" dirty="0" smtClean="0">
                <a:latin typeface="Arial" charset="0"/>
              </a:rPr>
              <a:t>(OTL) model.</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Absolute antenna phase correction models.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A combination of near-by and more-distant CORS.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400" dirty="0" smtClean="0">
              <a:latin typeface="Arial" charset="0"/>
            </a:endParaRPr>
          </a:p>
          <a:p>
            <a:pPr>
              <a:lnSpc>
                <a:spcPct val="107000"/>
              </a:lnSpc>
              <a:buClr>
                <a:srgbClr val="000000"/>
              </a:buClr>
              <a:buSzPct val="100000"/>
              <a:tabLst>
                <a:tab pos="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Let’s look at these individually.</a:t>
            </a:r>
            <a:endParaRPr lang="en-GB" sz="2400" dirty="0">
              <a:latin typeface="Arial"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76</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sp>
        <p:nvSpPr>
          <p:cNvPr id="7" name="TextBox 6"/>
          <p:cNvSpPr txBox="1"/>
          <p:nvPr/>
        </p:nvSpPr>
        <p:spPr>
          <a:xfrm>
            <a:off x="228600" y="1188720"/>
            <a:ext cx="8686800" cy="1673022"/>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What is OTL?</a:t>
            </a: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Subtle differences in the gravitational force of the Moon and Sun cause the Earth to deform. Most commonly seen as ocean tides, it also affects the solid Earth and atmosphere.</a:t>
            </a:r>
            <a:endParaRPr lang="en-GB" sz="2400" dirty="0">
              <a:latin typeface="Arial"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77</a:t>
                </a:fld>
                <a:r>
                  <a:rPr lang="en-GB" sz="1800" b="1" dirty="0">
                    <a:solidFill>
                      <a:srgbClr val="282878"/>
                    </a:solidFill>
                  </a:rPr>
                  <a:t> </a:t>
                </a:r>
              </a:p>
            </p:txBody>
          </p:sp>
        </p:grpSp>
      </p:grpSp>
      <p:pic>
        <p:nvPicPr>
          <p:cNvPr id="17" name="Picture 2"/>
          <p:cNvPicPr>
            <a:picLocks noChangeAspect="1" noChangeArrowheads="1"/>
          </p:cNvPicPr>
          <p:nvPr/>
        </p:nvPicPr>
        <p:blipFill>
          <a:blip r:embed="rId2" cstate="print"/>
          <a:srcRect/>
          <a:stretch>
            <a:fillRect/>
          </a:stretch>
        </p:blipFill>
        <p:spPr bwMode="auto">
          <a:xfrm>
            <a:off x="1906792" y="2951199"/>
            <a:ext cx="5472113" cy="3014663"/>
          </a:xfrm>
          <a:prstGeom prst="rect">
            <a:avLst/>
          </a:prstGeom>
          <a:noFill/>
          <a:ln w="12700">
            <a:solidFill>
              <a:schemeClr val="accent1"/>
            </a:solidFill>
          </a:ln>
        </p:spPr>
      </p:pic>
      <p:sp>
        <p:nvSpPr>
          <p:cNvPr id="18" name="TextBox 17"/>
          <p:cNvSpPr txBox="1"/>
          <p:nvPr/>
        </p:nvSpPr>
        <p:spPr>
          <a:xfrm>
            <a:off x="1906792" y="6060159"/>
            <a:ext cx="5488664" cy="461665"/>
          </a:xfrm>
          <a:prstGeom prst="rect">
            <a:avLst/>
          </a:prstGeom>
          <a:noFill/>
        </p:spPr>
        <p:txBody>
          <a:bodyPr wrap="square" rtlCol="0">
            <a:spAutoFit/>
          </a:bodyPr>
          <a:lstStyle/>
          <a:p>
            <a:r>
              <a:rPr lang="en-US" sz="1200" dirty="0" smtClean="0"/>
              <a:t>Schenewerk, “</a:t>
            </a:r>
            <a:r>
              <a:rPr lang="en-GB" sz="1200" dirty="0" smtClean="0">
                <a:latin typeface="Arial" charset="0"/>
              </a:rPr>
              <a:t>Physical Models Used (and Not Used) in the PAGES Software Suite”, </a:t>
            </a:r>
            <a:r>
              <a:rPr lang="en-US" sz="1200" dirty="0" smtClean="0">
                <a:latin typeface="Arial" charset="0"/>
              </a:rPr>
              <a:t>2008, private communication.</a:t>
            </a:r>
            <a:endParaRPr lang="en-US" sz="1200"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sp>
        <p:nvSpPr>
          <p:cNvPr id="7" name="TextBox 6"/>
          <p:cNvSpPr txBox="1"/>
          <p:nvPr/>
        </p:nvSpPr>
        <p:spPr>
          <a:xfrm>
            <a:off x="228600" y="1188720"/>
            <a:ext cx="8686800" cy="1277850"/>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Focusing on ocean tides, as the tide swells and ebbs, the changing weight of water presses on the Earth’s crust causing it to deform with the same period as the tide.</a:t>
            </a:r>
            <a:endParaRPr lang="en-GB" sz="2400" dirty="0">
              <a:latin typeface="Arial"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78</a:t>
                </a:fld>
                <a:r>
                  <a:rPr lang="en-GB" sz="1800" b="1" dirty="0">
                    <a:solidFill>
                      <a:srgbClr val="282878"/>
                    </a:solidFill>
                  </a:rPr>
                  <a:t> </a:t>
                </a:r>
              </a:p>
            </p:txBody>
          </p:sp>
        </p:grpSp>
      </p:grpSp>
      <p:pic>
        <p:nvPicPr>
          <p:cNvPr id="16" name="Picture 15" descr="otl.png"/>
          <p:cNvPicPr>
            <a:picLocks noChangeAspect="1"/>
          </p:cNvPicPr>
          <p:nvPr/>
        </p:nvPicPr>
        <p:blipFill>
          <a:blip r:embed="rId2" cstate="print"/>
          <a:srcRect l="3700" t="4675" r="3700" b="13074"/>
          <a:stretch>
            <a:fillRect/>
          </a:stretch>
        </p:blipFill>
        <p:spPr>
          <a:xfrm>
            <a:off x="1645920" y="2560320"/>
            <a:ext cx="5588256" cy="3835888"/>
          </a:xfrm>
          <a:prstGeom prst="rect">
            <a:avLst/>
          </a:prstGeom>
          <a:ln w="12700">
            <a:solidFill>
              <a:schemeClr val="accent1"/>
            </a:solidFill>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sp>
        <p:nvSpPr>
          <p:cNvPr id="7" name="TextBox 6"/>
          <p:cNvSpPr txBox="1"/>
          <p:nvPr/>
        </p:nvSpPr>
        <p:spPr>
          <a:xfrm>
            <a:off x="457200" y="1188720"/>
            <a:ext cx="8229600" cy="1673022"/>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The magnitude of the deformation depends upon the shape of the coastline and topography of the ocean floor. 1 – 3 cm vertical deformation is common along the continental U.S. coasts; larger on the Gulf of Alaska.</a:t>
            </a:r>
            <a:endParaRPr lang="en-GB" sz="2400" dirty="0">
              <a:latin typeface="Arial"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79</a:t>
                </a:fld>
                <a:r>
                  <a:rPr lang="en-GB" sz="1800" b="1" dirty="0">
                    <a:solidFill>
                      <a:srgbClr val="282878"/>
                    </a:solidFill>
                  </a:rPr>
                  <a:t> </a:t>
                </a:r>
              </a:p>
            </p:txBody>
          </p:sp>
        </p:grpSp>
      </p:grpSp>
      <p:pic>
        <p:nvPicPr>
          <p:cNvPr id="23" name="Picture 22" descr="Picture1.png"/>
          <p:cNvPicPr>
            <a:picLocks noChangeAspect="1"/>
          </p:cNvPicPr>
          <p:nvPr/>
        </p:nvPicPr>
        <p:blipFill>
          <a:blip r:embed="rId2" cstate="print"/>
          <a:srcRect l="29662"/>
          <a:stretch>
            <a:fillRect/>
          </a:stretch>
        </p:blipFill>
        <p:spPr>
          <a:xfrm>
            <a:off x="1645920" y="2834640"/>
            <a:ext cx="5955244" cy="3480529"/>
          </a:xfrm>
          <a:prstGeom prst="rect">
            <a:avLst/>
          </a:prstGeom>
        </p:spPr>
      </p:pic>
      <p:sp>
        <p:nvSpPr>
          <p:cNvPr id="24" name="Rectangle 23"/>
          <p:cNvSpPr/>
          <p:nvPr/>
        </p:nvSpPr>
        <p:spPr>
          <a:xfrm>
            <a:off x="1698172" y="6228883"/>
            <a:ext cx="5842660" cy="461665"/>
          </a:xfrm>
          <a:prstGeom prst="rect">
            <a:avLst/>
          </a:prstGeom>
        </p:spPr>
        <p:txBody>
          <a:bodyPr wrap="square">
            <a:spAutoFit/>
          </a:bodyPr>
          <a:lstStyle/>
          <a:p>
            <a:r>
              <a:rPr lang="en-US" sz="1200" dirty="0" smtClean="0"/>
              <a:t>Schenewerk et al., "Vertical Ocean Loading Deformations Derived from a Global GPS Network", 2001, J. of the </a:t>
            </a:r>
            <a:r>
              <a:rPr lang="en-US" sz="1200" dirty="0" err="1" smtClean="0"/>
              <a:t>Geod</a:t>
            </a:r>
            <a:r>
              <a:rPr lang="en-US" sz="1200" dirty="0" smtClean="0"/>
              <a:t>. Soc. Of </a:t>
            </a:r>
            <a:r>
              <a:rPr lang="pl-PL" sz="1200" dirty="0" smtClean="0"/>
              <a:t>Japan, 47, 1, 237-242.</a:t>
            </a:r>
            <a:endParaRPr lang="en-US" sz="12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OPUS-S . . . . . . . static processing</a:t>
            </a:r>
            <a:endParaRPr lang="en-US" sz="4000" dirty="0"/>
          </a:p>
        </p:txBody>
      </p:sp>
      <p:sp>
        <p:nvSpPr>
          <p:cNvPr id="7" name="TextBox 6"/>
          <p:cNvSpPr txBox="1"/>
          <p:nvPr/>
        </p:nvSpPr>
        <p:spPr>
          <a:xfrm>
            <a:off x="228600" y="1188720"/>
            <a:ext cx="8686800" cy="4832092"/>
          </a:xfrm>
          <a:prstGeom prst="rect">
            <a:avLst/>
          </a:prstGeom>
          <a:noFill/>
        </p:spPr>
        <p:txBody>
          <a:bodyPr wrap="square" rtlCol="0">
            <a:spAutoFit/>
          </a:bodyPr>
          <a:lstStyle/>
          <a:p>
            <a:pPr marL="455613" indent="-227013">
              <a:buFont typeface="Arial" pitchFamily="34" charset="0"/>
              <a:buChar char="•"/>
            </a:pPr>
            <a:r>
              <a:rPr lang="en-US" sz="2800" dirty="0" smtClean="0"/>
              <a:t>A Little OPUS-S History.</a:t>
            </a:r>
          </a:p>
          <a:p>
            <a:pPr marL="455613" indent="-227013">
              <a:buFont typeface="Arial" pitchFamily="34" charset="0"/>
              <a:buChar char="•"/>
            </a:pPr>
            <a:endParaRPr lang="en-US" sz="2800" dirty="0" smtClean="0"/>
          </a:p>
          <a:p>
            <a:pPr marL="455613" indent="-227013">
              <a:buFont typeface="Arial" pitchFamily="34" charset="0"/>
              <a:buChar char="•"/>
            </a:pPr>
            <a:r>
              <a:rPr lang="en-US" sz="2800" dirty="0" smtClean="0"/>
              <a:t>The OPUS-S Interface.</a:t>
            </a:r>
          </a:p>
          <a:p>
            <a:pPr marL="455613" indent="-227013">
              <a:buFont typeface="Arial" pitchFamily="34" charset="0"/>
              <a:buChar char="•"/>
            </a:pPr>
            <a:endParaRPr lang="en-US" sz="2800" dirty="0" smtClean="0"/>
          </a:p>
          <a:p>
            <a:pPr marL="455613" indent="-227013">
              <a:buFont typeface="Arial" pitchFamily="34" charset="0"/>
              <a:buChar char="•"/>
            </a:pPr>
            <a:r>
              <a:rPr lang="en-US" sz="2800" dirty="0" smtClean="0"/>
              <a:t>How Good Can I Do With OPUS-S?</a:t>
            </a:r>
          </a:p>
          <a:p>
            <a:pPr marL="455613" indent="-227013">
              <a:buFont typeface="Arial" pitchFamily="34" charset="0"/>
              <a:buChar char="•"/>
            </a:pPr>
            <a:endParaRPr lang="en-US" sz="2800" dirty="0" smtClean="0"/>
          </a:p>
          <a:p>
            <a:pPr marL="455613" indent="-227013">
              <a:buFont typeface="Arial" pitchFamily="34" charset="0"/>
              <a:buChar char="•"/>
            </a:pPr>
            <a:r>
              <a:rPr lang="en-US" sz="2800" dirty="0" smtClean="0"/>
              <a:t>A Quick Example.</a:t>
            </a:r>
          </a:p>
          <a:p>
            <a:pPr marL="455613" indent="-227013">
              <a:buFont typeface="Arial" pitchFamily="34" charset="0"/>
              <a:buChar char="•"/>
            </a:pPr>
            <a:endParaRPr lang="en-US" sz="2800" dirty="0" smtClean="0"/>
          </a:p>
          <a:p>
            <a:pPr marL="455613" indent="-227013">
              <a:buFont typeface="Arial" pitchFamily="34" charset="0"/>
              <a:buChar char="•"/>
            </a:pPr>
            <a:r>
              <a:rPr lang="en-US" sz="2800" dirty="0" smtClean="0"/>
              <a:t>How Does OPUS-S Work?</a:t>
            </a:r>
          </a:p>
          <a:p>
            <a:pPr marL="455613" indent="-227013">
              <a:buFont typeface="Arial" pitchFamily="34" charset="0"/>
              <a:buChar char="•"/>
            </a:pPr>
            <a:endParaRPr lang="en-US" sz="2800" dirty="0" smtClean="0"/>
          </a:p>
          <a:p>
            <a:pPr marL="455613" indent="-227013">
              <a:buFont typeface="Arial" pitchFamily="34" charset="0"/>
              <a:buChar char="•"/>
            </a:pPr>
            <a:r>
              <a:rPr lang="en-US" sz="2800" dirty="0" smtClean="0"/>
              <a:t>OPUS-S Uploads By Month.</a:t>
            </a:r>
            <a:endParaRPr lang="en-US" sz="28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
          <p:cNvPicPr>
            <a:picLocks noChangeAspect="1" noChangeArrowheads="1"/>
          </p:cNvPicPr>
          <p:nvPr/>
        </p:nvPicPr>
        <p:blipFill>
          <a:blip r:embed="rId2" cstate="print"/>
          <a:srcRect/>
          <a:stretch>
            <a:fillRect/>
          </a:stretch>
        </p:blipFill>
        <p:spPr bwMode="auto">
          <a:xfrm>
            <a:off x="4709160" y="3383280"/>
            <a:ext cx="4351337" cy="3132138"/>
          </a:xfrm>
          <a:prstGeom prst="rect">
            <a:avLst/>
          </a:prstGeom>
          <a:noFill/>
        </p:spPr>
      </p:pic>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sp>
        <p:nvSpPr>
          <p:cNvPr id="7" name="TextBox 6"/>
          <p:cNvSpPr txBox="1"/>
          <p:nvPr/>
        </p:nvSpPr>
        <p:spPr>
          <a:xfrm>
            <a:off x="228600" y="1188720"/>
            <a:ext cx="8686800" cy="5624873"/>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What are absolute antenna phase </a:t>
            </a:r>
            <a:br>
              <a:rPr lang="en-GB" sz="2400" dirty="0" smtClean="0">
                <a:latin typeface="Arial" charset="0"/>
              </a:rPr>
            </a:br>
            <a:r>
              <a:rPr lang="en-GB" sz="2400" dirty="0" smtClean="0">
                <a:latin typeface="Arial" charset="0"/>
              </a:rPr>
              <a:t>correction models?</a:t>
            </a:r>
            <a:br>
              <a:rPr lang="en-GB" sz="2400" dirty="0" smtClean="0">
                <a:latin typeface="Arial" charset="0"/>
              </a:rPr>
            </a:br>
            <a:r>
              <a:rPr lang="en-GB" sz="2400" dirty="0" smtClean="0">
                <a:latin typeface="Arial" charset="0"/>
              </a:rPr>
              <a:t>No antenna is physically or electro-</a:t>
            </a:r>
            <a:br>
              <a:rPr lang="en-GB" sz="2400" dirty="0" smtClean="0">
                <a:latin typeface="Arial" charset="0"/>
              </a:rPr>
            </a:br>
            <a:r>
              <a:rPr lang="en-GB" sz="2400" dirty="0" smtClean="0">
                <a:latin typeface="Arial" charset="0"/>
              </a:rPr>
              <a:t>magnetically perfect.</a:t>
            </a: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400" dirty="0" smtClean="0">
              <a:latin typeface="Arial" charset="0"/>
            </a:endParaRP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For about two decades, some sort</a:t>
            </a:r>
            <a:br>
              <a:rPr lang="en-GB" sz="2400" dirty="0" smtClean="0">
                <a:latin typeface="Arial" charset="0"/>
              </a:rPr>
            </a:br>
            <a:r>
              <a:rPr lang="en-GB" sz="2400" dirty="0" smtClean="0">
                <a:latin typeface="Arial" charset="0"/>
              </a:rPr>
              <a:t>of antenna correction has been </a:t>
            </a:r>
            <a:br>
              <a:rPr lang="en-GB" sz="2400" dirty="0" smtClean="0">
                <a:latin typeface="Arial" charset="0"/>
              </a:rPr>
            </a:br>
            <a:r>
              <a:rPr lang="en-GB" sz="2400" dirty="0" smtClean="0">
                <a:latin typeface="Arial" charset="0"/>
              </a:rPr>
              <a:t>applied as part of processing. </a:t>
            </a: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400" dirty="0" smtClean="0">
              <a:latin typeface="Arial" charset="0"/>
            </a:endParaRP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Historically, these corrections </a:t>
            </a:r>
            <a:br>
              <a:rPr lang="en-GB" sz="2400" dirty="0" smtClean="0">
                <a:latin typeface="Arial" charset="0"/>
              </a:rPr>
            </a:br>
            <a:r>
              <a:rPr lang="en-GB" sz="2400" dirty="0" smtClean="0">
                <a:latin typeface="Arial" charset="0"/>
              </a:rPr>
              <a:t>have been relative to a specific </a:t>
            </a:r>
            <a:br>
              <a:rPr lang="en-GB" sz="2400" dirty="0" smtClean="0">
                <a:latin typeface="Arial" charset="0"/>
              </a:rPr>
            </a:br>
            <a:r>
              <a:rPr lang="en-GB" sz="2400" dirty="0" smtClean="0">
                <a:latin typeface="Arial" charset="0"/>
              </a:rPr>
              <a:t>antenna type.</a:t>
            </a:r>
            <a:endParaRPr lang="en-GB" sz="1200" dirty="0" smtClean="0">
              <a:latin typeface="Arial" charset="0"/>
            </a:endParaRP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200" dirty="0" smtClean="0">
              <a:latin typeface="Arial" charset="0"/>
            </a:endParaRPr>
          </a:p>
          <a:p>
            <a:pPr>
              <a:lnSpc>
                <a:spcPct val="107000"/>
              </a:lnSpc>
              <a:buClr>
                <a:srgbClr val="00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smtClean="0">
                <a:latin typeface="Arial" charset="0"/>
              </a:rPr>
              <a:t>The NGS antenna test range and a sample relative correction </a:t>
            </a:r>
            <a:br>
              <a:rPr lang="en-GB" sz="1200" dirty="0" smtClean="0">
                <a:latin typeface="Arial" charset="0"/>
              </a:rPr>
            </a:br>
            <a:r>
              <a:rPr lang="en-GB" sz="1200" dirty="0" smtClean="0">
                <a:latin typeface="Arial" charset="0"/>
              </a:rPr>
              <a:t>pattern are shown. http://www.ngs.noaa.gov/ANTCAL/</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80</a:t>
                </a:fld>
                <a:r>
                  <a:rPr lang="en-GB" sz="1800" b="1" dirty="0">
                    <a:solidFill>
                      <a:srgbClr val="282878"/>
                    </a:solidFill>
                  </a:rPr>
                  <a:t> </a:t>
                </a:r>
              </a:p>
            </p:txBody>
          </p:sp>
        </p:grpSp>
      </p:grpSp>
      <p:pic>
        <p:nvPicPr>
          <p:cNvPr id="16" name="Picture 2"/>
          <p:cNvPicPr>
            <a:picLocks noChangeAspect="1" noChangeArrowheads="1"/>
          </p:cNvPicPr>
          <p:nvPr/>
        </p:nvPicPr>
        <p:blipFill>
          <a:blip r:embed="rId3" cstate="print"/>
          <a:srcRect/>
          <a:stretch>
            <a:fillRect/>
          </a:stretch>
        </p:blipFill>
        <p:spPr bwMode="auto">
          <a:xfrm>
            <a:off x="5486400" y="1188720"/>
            <a:ext cx="3341688" cy="2379662"/>
          </a:xfrm>
          <a:prstGeom prst="rect">
            <a:avLst/>
          </a:prstGeom>
          <a:noFill/>
          <a:ln w="12700">
            <a:solidFill>
              <a:schemeClr val="accent1"/>
            </a:solidFill>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
          <p:cNvPicPr>
            <a:picLocks noChangeAspect="1" noChangeArrowheads="1"/>
          </p:cNvPicPr>
          <p:nvPr/>
        </p:nvPicPr>
        <p:blipFill>
          <a:blip r:embed="rId2" cstate="print"/>
          <a:srcRect/>
          <a:stretch>
            <a:fillRect/>
          </a:stretch>
        </p:blipFill>
        <p:spPr bwMode="auto">
          <a:xfrm>
            <a:off x="3663167" y="1272166"/>
            <a:ext cx="4875213" cy="3656012"/>
          </a:xfrm>
          <a:prstGeom prst="rect">
            <a:avLst/>
          </a:prstGeom>
          <a:noFill/>
          <a:ln w="12700">
            <a:solidFill>
              <a:schemeClr val="accent1"/>
            </a:solidFill>
          </a:ln>
        </p:spPr>
      </p:pic>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sp>
        <p:nvSpPr>
          <p:cNvPr id="7" name="TextBox 6"/>
          <p:cNvSpPr txBox="1"/>
          <p:nvPr/>
        </p:nvSpPr>
        <p:spPr>
          <a:xfrm>
            <a:off x="228600" y="1188720"/>
            <a:ext cx="8686800" cy="5229573"/>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The “relative” antenna </a:t>
            </a:r>
            <a:br>
              <a:rPr lang="en-GB" sz="2400" dirty="0" smtClean="0">
                <a:latin typeface="Arial" charset="0"/>
              </a:rPr>
            </a:br>
            <a:r>
              <a:rPr lang="en-GB" sz="2400" dirty="0" smtClean="0">
                <a:latin typeface="Arial" charset="0"/>
              </a:rPr>
              <a:t>corrections work well, </a:t>
            </a:r>
            <a:br>
              <a:rPr lang="en-GB" sz="2400" dirty="0" smtClean="0">
                <a:latin typeface="Arial" charset="0"/>
              </a:rPr>
            </a:br>
            <a:r>
              <a:rPr lang="en-GB" sz="2400" dirty="0" smtClean="0">
                <a:latin typeface="Arial" charset="0"/>
              </a:rPr>
              <a:t>particularly if the </a:t>
            </a:r>
            <a:br>
              <a:rPr lang="en-GB" sz="2400" dirty="0" smtClean="0">
                <a:latin typeface="Arial" charset="0"/>
              </a:rPr>
            </a:br>
            <a:r>
              <a:rPr lang="en-GB" sz="2400" dirty="0" smtClean="0">
                <a:latin typeface="Arial" charset="0"/>
              </a:rPr>
              <a:t>antennas are close </a:t>
            </a:r>
            <a:br>
              <a:rPr lang="en-GB" sz="2400" dirty="0" smtClean="0">
                <a:latin typeface="Arial" charset="0"/>
              </a:rPr>
            </a:br>
            <a:r>
              <a:rPr lang="en-GB" sz="2400" dirty="0" smtClean="0">
                <a:latin typeface="Arial" charset="0"/>
              </a:rPr>
              <a:t>together.</a:t>
            </a: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400" dirty="0" smtClean="0">
              <a:latin typeface="Arial" charset="0"/>
            </a:endParaRP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But, as data processing </a:t>
            </a:r>
            <a:br>
              <a:rPr lang="en-GB" sz="2400" dirty="0" smtClean="0">
                <a:latin typeface="Arial" charset="0"/>
              </a:rPr>
            </a:br>
            <a:r>
              <a:rPr lang="en-GB" sz="2400" dirty="0" smtClean="0">
                <a:latin typeface="Arial" charset="0"/>
              </a:rPr>
              <a:t>has improved, the </a:t>
            </a:r>
            <a:br>
              <a:rPr lang="en-GB" sz="2400" dirty="0" smtClean="0">
                <a:latin typeface="Arial" charset="0"/>
              </a:rPr>
            </a:br>
            <a:r>
              <a:rPr lang="en-GB" sz="2400" dirty="0" smtClean="0">
                <a:latin typeface="Arial" charset="0"/>
              </a:rPr>
              <a:t>limitations of relative </a:t>
            </a:r>
            <a:br>
              <a:rPr lang="en-GB" sz="2400" dirty="0" smtClean="0">
                <a:latin typeface="Arial" charset="0"/>
              </a:rPr>
            </a:br>
            <a:r>
              <a:rPr lang="en-GB" sz="2400" dirty="0" smtClean="0">
                <a:latin typeface="Arial" charset="0"/>
              </a:rPr>
              <a:t>antenna corrections </a:t>
            </a:r>
            <a:br>
              <a:rPr lang="en-GB" sz="2400" dirty="0" smtClean="0">
                <a:latin typeface="Arial" charset="0"/>
              </a:rPr>
            </a:br>
            <a:r>
              <a:rPr lang="en-GB" sz="2400" dirty="0" smtClean="0">
                <a:latin typeface="Arial" charset="0"/>
              </a:rPr>
              <a:t>have become </a:t>
            </a:r>
            <a:r>
              <a:rPr lang="en-GB" sz="2400" dirty="0" err="1" smtClean="0">
                <a:latin typeface="Arial" charset="0"/>
              </a:rPr>
              <a:t>increas</a:t>
            </a:r>
            <a:r>
              <a:rPr lang="en-GB" sz="2400" dirty="0" smtClean="0">
                <a:latin typeface="Arial" charset="0"/>
              </a:rPr>
              <a:t>-</a:t>
            </a:r>
            <a:br>
              <a:rPr lang="en-GB" sz="2400" dirty="0" smtClean="0">
                <a:latin typeface="Arial" charset="0"/>
              </a:rPr>
            </a:br>
            <a:r>
              <a:rPr lang="en-GB" sz="2400" dirty="0" err="1" smtClean="0">
                <a:latin typeface="Arial" charset="0"/>
              </a:rPr>
              <a:t>ingly</a:t>
            </a:r>
            <a:r>
              <a:rPr lang="en-GB" sz="2400" dirty="0" smtClean="0">
                <a:latin typeface="Arial" charset="0"/>
              </a:rPr>
              <a:t> evident. One example: satellite antenna corrections can not be fully applied when using a relative model.</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81</a:t>
                </a:fld>
                <a:r>
                  <a:rPr lang="en-GB" sz="1800" b="1" dirty="0">
                    <a:solidFill>
                      <a:srgbClr val="282878"/>
                    </a:solidFill>
                  </a:rPr>
                  <a:t> </a:t>
                </a:r>
              </a:p>
            </p:txBody>
          </p:sp>
        </p:grpSp>
      </p:grpSp>
      <p:sp>
        <p:nvSpPr>
          <p:cNvPr id="17" name="Text Box 3"/>
          <p:cNvSpPr txBox="1">
            <a:spLocks noChangeArrowheads="1"/>
          </p:cNvSpPr>
          <p:nvPr/>
        </p:nvSpPr>
        <p:spPr bwMode="auto">
          <a:xfrm>
            <a:off x="3649682" y="4977680"/>
            <a:ext cx="3332183" cy="183320"/>
          </a:xfrm>
          <a:prstGeom prst="rect">
            <a:avLst/>
          </a:prstGeom>
          <a:noFill/>
          <a:ln w="9525">
            <a:noFill/>
            <a:miter lim="800000"/>
            <a:headEnd/>
            <a:tailEnd/>
          </a:ln>
        </p:spPr>
        <p:txBody>
          <a:bodyPr wrap="square" lIns="0" tIns="0" rIns="0" bIns="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smtClean="0">
                <a:latin typeface="Arial" charset="0"/>
              </a:rPr>
              <a:t> http://www.ngs.noaa.gov/ANTCAL/</a:t>
            </a:r>
            <a:endParaRPr lang="en-GB" sz="1200" dirty="0">
              <a:latin typeface="Arial"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4439229"/>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By using data from a spatially large network </a:t>
            </a:r>
            <a:br>
              <a:rPr lang="en-GB" sz="2400" dirty="0" smtClean="0">
                <a:latin typeface="Arial" charset="0"/>
              </a:rPr>
            </a:br>
            <a:r>
              <a:rPr lang="en-GB" sz="2400" dirty="0" smtClean="0">
                <a:latin typeface="Arial" charset="0"/>
              </a:rPr>
              <a:t>with diverse equipment, and by including data </a:t>
            </a:r>
            <a:br>
              <a:rPr lang="en-GB" sz="2400" dirty="0" smtClean="0">
                <a:latin typeface="Arial" charset="0"/>
              </a:rPr>
            </a:br>
            <a:r>
              <a:rPr lang="en-GB" sz="2400" dirty="0" smtClean="0">
                <a:latin typeface="Arial" charset="0"/>
              </a:rPr>
              <a:t>from new tools such as robotic arms which </a:t>
            </a:r>
            <a:br>
              <a:rPr lang="en-GB" sz="2400" dirty="0" smtClean="0">
                <a:latin typeface="Arial" charset="0"/>
              </a:rPr>
            </a:br>
            <a:r>
              <a:rPr lang="en-GB" sz="2400" dirty="0" smtClean="0">
                <a:latin typeface="Arial" charset="0"/>
              </a:rPr>
              <a:t>shift the orientation of the antenna being </a:t>
            </a:r>
            <a:br>
              <a:rPr lang="en-GB" sz="2400" dirty="0" smtClean="0">
                <a:latin typeface="Arial" charset="0"/>
              </a:rPr>
            </a:br>
            <a:r>
              <a:rPr lang="en-GB" sz="2400" dirty="0" smtClean="0">
                <a:latin typeface="Arial" charset="0"/>
              </a:rPr>
              <a:t>tested on demand, “absolute” antenna phase </a:t>
            </a:r>
            <a:br>
              <a:rPr lang="en-GB" sz="2400" dirty="0" smtClean="0">
                <a:latin typeface="Arial" charset="0"/>
              </a:rPr>
            </a:br>
            <a:r>
              <a:rPr lang="en-GB" sz="2400" dirty="0" smtClean="0">
                <a:latin typeface="Arial" charset="0"/>
              </a:rPr>
              <a:t>patterns can be produced.</a:t>
            </a: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400" dirty="0" smtClean="0">
              <a:latin typeface="Arial" charset="0"/>
            </a:endParaRP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Absolute antenna corrections: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More fully implement the corrections.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Help minimize the effects of baseline lengths.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Help minimize hardware changes.</a:t>
            </a:r>
          </a:p>
        </p:txBody>
      </p:sp>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82</a:t>
                </a:fld>
                <a:r>
                  <a:rPr lang="en-GB" sz="1800" b="1" dirty="0">
                    <a:solidFill>
                      <a:srgbClr val="282878"/>
                    </a:solidFill>
                  </a:rPr>
                  <a:t> </a:t>
                </a:r>
              </a:p>
            </p:txBody>
          </p:sp>
        </p:grpSp>
      </p:grpSp>
      <p:pic>
        <p:nvPicPr>
          <p:cNvPr id="16" name="Picture 16"/>
          <p:cNvPicPr>
            <a:picLocks noChangeAspect="1" noChangeArrowheads="1"/>
          </p:cNvPicPr>
          <p:nvPr/>
        </p:nvPicPr>
        <p:blipFill>
          <a:blip r:embed="rId2" cstate="print"/>
          <a:srcRect/>
          <a:stretch>
            <a:fillRect/>
          </a:stretch>
        </p:blipFill>
        <p:spPr bwMode="auto">
          <a:xfrm>
            <a:off x="6766560" y="1188720"/>
            <a:ext cx="1828800" cy="2816225"/>
          </a:xfrm>
          <a:prstGeom prst="rect">
            <a:avLst/>
          </a:prstGeom>
          <a:noFill/>
          <a:ln w="12700">
            <a:solidFill>
              <a:schemeClr val="accent1"/>
            </a:solidFill>
            <a:round/>
            <a:headEnd/>
            <a:tailEnd/>
          </a:ln>
          <a:effectLst/>
        </p:spPr>
      </p:pic>
      <p:sp>
        <p:nvSpPr>
          <p:cNvPr id="18" name="Text Box 17"/>
          <p:cNvSpPr txBox="1">
            <a:spLocks noChangeArrowheads="1"/>
          </p:cNvSpPr>
          <p:nvPr/>
        </p:nvSpPr>
        <p:spPr bwMode="auto">
          <a:xfrm>
            <a:off x="6784213" y="4061114"/>
            <a:ext cx="2032000" cy="201613"/>
          </a:xfrm>
          <a:prstGeom prst="rect">
            <a:avLst/>
          </a:prstGeom>
          <a:noFill/>
          <a:ln w="9525">
            <a:noFill/>
            <a:round/>
            <a:headEnd/>
            <a:tailEnd/>
          </a:ln>
          <a:effectLst/>
        </p:spPr>
        <p:txBody>
          <a:bodyPr lIns="0" tIns="0" rIns="0" bIns="0"/>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smtClean="0">
                <a:solidFill>
                  <a:srgbClr val="0B1C4A"/>
                </a:solidFill>
                <a:ea typeface="msgothic" charset="0"/>
                <a:cs typeface="msgothic" charset="0"/>
              </a:rPr>
              <a:t> http://www.geopp.de</a:t>
            </a:r>
            <a:r>
              <a:rPr lang="en-GB" sz="1200" dirty="0">
                <a:solidFill>
                  <a:srgbClr val="0B1C4A"/>
                </a:solidFill>
                <a:ea typeface="msgothic" charset="0"/>
                <a:cs typeface="msgothic" charset="0"/>
              </a:rPr>
              <a:t>/</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3785652"/>
          </a:xfrm>
          <a:prstGeom prst="rect">
            <a:avLst/>
          </a:prstGeom>
          <a:noFill/>
        </p:spPr>
        <p:txBody>
          <a:bodyPr wrap="square" rtlCol="0">
            <a:spAutoFit/>
          </a:bodyPr>
          <a:lstStyle/>
          <a:p>
            <a:r>
              <a:rPr lang="en-GB" sz="2400" dirty="0" smtClean="0">
                <a:latin typeface="Arial" charset="0"/>
              </a:rPr>
              <a:t>Why use near-by and more-distant CORS?</a:t>
            </a:r>
          </a:p>
          <a:p>
            <a:r>
              <a:rPr lang="en-GB" sz="2400" dirty="0" smtClean="0">
                <a:latin typeface="Arial" charset="0"/>
              </a:rPr>
              <a:t>Although it may seem counter-intuitive, using a combination </a:t>
            </a:r>
            <a:br>
              <a:rPr lang="en-GB" sz="2400" dirty="0" smtClean="0">
                <a:latin typeface="Arial" charset="0"/>
              </a:rPr>
            </a:br>
            <a:r>
              <a:rPr lang="en-GB" sz="2400" dirty="0" smtClean="0">
                <a:latin typeface="Arial" charset="0"/>
              </a:rPr>
              <a:t>of near and distant CORS has a number of advantages.</a:t>
            </a:r>
          </a:p>
          <a:p>
            <a:endParaRPr lang="en-GB" sz="2400" dirty="0" smtClean="0">
              <a:latin typeface="Arial" charset="0"/>
            </a:endParaRPr>
          </a:p>
          <a:p>
            <a:pPr marL="457200" indent="-228600">
              <a:buFont typeface="Arial" pitchFamily="34" charset="0"/>
              <a:buChar char="•"/>
            </a:pPr>
            <a:r>
              <a:rPr lang="en-GB" sz="2400" dirty="0" smtClean="0">
                <a:latin typeface="Arial" charset="0"/>
              </a:rPr>
              <a:t>Site “quality” can be emphasized as well as data quantity.</a:t>
            </a:r>
          </a:p>
          <a:p>
            <a:pPr marL="457200" indent="-228600">
              <a:buFont typeface="Arial" pitchFamily="34" charset="0"/>
              <a:buChar char="•"/>
            </a:pPr>
            <a:endParaRPr lang="en-GB" sz="2400" dirty="0" smtClean="0">
              <a:latin typeface="Arial" charset="0"/>
            </a:endParaRPr>
          </a:p>
          <a:p>
            <a:pPr marL="457200" indent="-228600">
              <a:buFont typeface="Arial" pitchFamily="34" charset="0"/>
              <a:buChar char="•"/>
            </a:pPr>
            <a:r>
              <a:rPr lang="en-GB" sz="2400" dirty="0" smtClean="0">
                <a:latin typeface="Arial" charset="0"/>
              </a:rPr>
              <a:t>Longer baselines enable better atmosphere corrections.</a:t>
            </a:r>
          </a:p>
          <a:p>
            <a:pPr marL="457200" indent="-228600">
              <a:buFont typeface="Arial" pitchFamily="34" charset="0"/>
              <a:buChar char="•"/>
            </a:pPr>
            <a:endParaRPr lang="en-GB" sz="2400" dirty="0" smtClean="0">
              <a:latin typeface="Arial" charset="0"/>
            </a:endParaRPr>
          </a:p>
          <a:p>
            <a:pPr marL="457200" indent="-228600">
              <a:buFont typeface="Arial" pitchFamily="34" charset="0"/>
              <a:buChar char="•"/>
            </a:pPr>
            <a:r>
              <a:rPr lang="en-GB" sz="2400" dirty="0" smtClean="0">
                <a:latin typeface="Arial" charset="0"/>
              </a:rPr>
              <a:t>More CORS minimizes the effects of missing data and changes.</a:t>
            </a:r>
            <a:endParaRPr lang="en-US" sz="1200" dirty="0" smtClean="0"/>
          </a:p>
        </p:txBody>
      </p:sp>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3416320"/>
          </a:xfrm>
          <a:prstGeom prst="rect">
            <a:avLst/>
          </a:prstGeom>
          <a:noFill/>
        </p:spPr>
        <p:txBody>
          <a:bodyPr wrap="square" rtlCol="0">
            <a:spAutoFit/>
          </a:bodyPr>
          <a:lstStyle/>
          <a:p>
            <a:r>
              <a:rPr lang="en-US" sz="2400" dirty="0" smtClean="0"/>
              <a:t>Traditionally, NGS products have supported higher-accuracy uses. While the NGS and its products have supported uses such as GIS, kinematic and hand-held tracking, to list a few, OPUS seems an appropriate gateway to supporting at least some activities more directly.</a:t>
            </a:r>
          </a:p>
          <a:p>
            <a:endParaRPr lang="en-US" sz="2400" dirty="0" smtClean="0"/>
          </a:p>
          <a:p>
            <a:r>
              <a:rPr lang="en-US" sz="2400" dirty="0" smtClean="0"/>
              <a:t>But, do we need another flavor of OPUS?</a:t>
            </a:r>
          </a:p>
          <a:p>
            <a:r>
              <a:rPr lang="en-US" sz="2400" dirty="0" smtClean="0"/>
              <a:t>The answer is probably yes. A limited accuracy application fits into the NGS’s plans and the needs large user community.</a:t>
            </a:r>
            <a:endParaRPr lang="en-US" sz="1200" dirty="0" smtClean="0"/>
          </a:p>
        </p:txBody>
      </p:sp>
      <p:sp>
        <p:nvSpPr>
          <p:cNvPr id="4" name="Title 3"/>
          <p:cNvSpPr>
            <a:spLocks noGrp="1"/>
          </p:cNvSpPr>
          <p:nvPr>
            <p:ph type="title"/>
          </p:nvPr>
        </p:nvSpPr>
        <p:spPr>
          <a:xfrm>
            <a:off x="228600" y="457200"/>
            <a:ext cx="8686800" cy="594360"/>
          </a:xfrm>
        </p:spPr>
        <p:txBody>
          <a:bodyPr/>
          <a:lstStyle/>
          <a:p>
            <a:pPr algn="l"/>
            <a:r>
              <a:rPr lang="en-US" sz="4000" dirty="0" smtClean="0"/>
              <a:t>OPUS-</a:t>
            </a:r>
            <a:r>
              <a:rPr lang="en-US" sz="4000" dirty="0" err="1" smtClean="0"/>
              <a:t>Mapper</a:t>
            </a:r>
            <a:r>
              <a:rPr lang="en-US" sz="4000" dirty="0" smtClean="0"/>
              <a: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84</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a:t>
            </a:r>
            <a:r>
              <a:rPr lang="en-US" sz="4000" dirty="0" err="1" smtClean="0"/>
              <a:t>Mapper</a:t>
            </a:r>
            <a:r>
              <a:rPr lang="en-US" sz="4000" dirty="0" smtClean="0"/>
              <a: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85</a:t>
                </a:fld>
                <a:r>
                  <a:rPr lang="en-GB" sz="1800" b="1" dirty="0">
                    <a:solidFill>
                      <a:srgbClr val="282878"/>
                    </a:solidFill>
                  </a:rPr>
                  <a:t> </a:t>
                </a:r>
              </a:p>
            </p:txBody>
          </p:sp>
        </p:grpSp>
      </p:grpSp>
      <p:pic>
        <p:nvPicPr>
          <p:cNvPr id="16" name="Picture 141" descr="GIS Layers"/>
          <p:cNvPicPr>
            <a:picLocks noChangeArrowheads="1"/>
          </p:cNvPicPr>
          <p:nvPr/>
        </p:nvPicPr>
        <p:blipFill>
          <a:blip r:embed="rId2" cstate="print"/>
          <a:srcRect l="41667" t="38889" r="39999" b="28889"/>
          <a:stretch>
            <a:fillRect/>
          </a:stretch>
        </p:blipFill>
        <p:spPr bwMode="auto">
          <a:xfrm>
            <a:off x="4087010" y="2278796"/>
            <a:ext cx="1691640" cy="2209785"/>
          </a:xfrm>
          <a:prstGeom prst="rect">
            <a:avLst/>
          </a:prstGeom>
          <a:solidFill>
            <a:schemeClr val="bg1">
              <a:alpha val="0"/>
            </a:schemeClr>
          </a:solidFill>
        </p:spPr>
      </p:pic>
      <p:sp>
        <p:nvSpPr>
          <p:cNvPr id="17" name="Line 34"/>
          <p:cNvSpPr>
            <a:spLocks noChangeShapeType="1"/>
          </p:cNvSpPr>
          <p:nvPr/>
        </p:nvSpPr>
        <p:spPr bwMode="auto">
          <a:xfrm>
            <a:off x="1958789" y="5241934"/>
            <a:ext cx="6248400" cy="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ln>
                <a:solidFill>
                  <a:schemeClr val="tx1"/>
                </a:solidFill>
              </a:ln>
              <a:cs typeface="Arial" pitchFamily="34" charset="0"/>
            </a:endParaRPr>
          </a:p>
        </p:txBody>
      </p:sp>
      <p:sp>
        <p:nvSpPr>
          <p:cNvPr id="18" name="Line 35"/>
          <p:cNvSpPr>
            <a:spLocks noChangeShapeType="1"/>
          </p:cNvSpPr>
          <p:nvPr/>
        </p:nvSpPr>
        <p:spPr bwMode="auto">
          <a:xfrm>
            <a:off x="6073589" y="5089534"/>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cs typeface="Arial" pitchFamily="34" charset="0"/>
            </a:endParaRPr>
          </a:p>
        </p:txBody>
      </p:sp>
      <p:sp>
        <p:nvSpPr>
          <p:cNvPr id="19" name="Line 36"/>
          <p:cNvSpPr>
            <a:spLocks noChangeShapeType="1"/>
          </p:cNvSpPr>
          <p:nvPr/>
        </p:nvSpPr>
        <p:spPr bwMode="auto">
          <a:xfrm>
            <a:off x="4092389" y="5089534"/>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cs typeface="Arial" pitchFamily="34" charset="0"/>
            </a:endParaRPr>
          </a:p>
        </p:txBody>
      </p:sp>
      <p:sp>
        <p:nvSpPr>
          <p:cNvPr id="20" name="Line 37"/>
          <p:cNvSpPr>
            <a:spLocks noChangeShapeType="1"/>
          </p:cNvSpPr>
          <p:nvPr/>
        </p:nvSpPr>
        <p:spPr bwMode="auto">
          <a:xfrm>
            <a:off x="5082989" y="5089534"/>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cs typeface="Arial" pitchFamily="34" charset="0"/>
            </a:endParaRPr>
          </a:p>
        </p:txBody>
      </p:sp>
      <p:sp>
        <p:nvSpPr>
          <p:cNvPr id="21" name="Line 38"/>
          <p:cNvSpPr>
            <a:spLocks noChangeShapeType="1"/>
          </p:cNvSpPr>
          <p:nvPr/>
        </p:nvSpPr>
        <p:spPr bwMode="auto">
          <a:xfrm>
            <a:off x="8054789" y="5089534"/>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cs typeface="Arial" pitchFamily="34" charset="0"/>
            </a:endParaRPr>
          </a:p>
        </p:txBody>
      </p:sp>
      <p:sp>
        <p:nvSpPr>
          <p:cNvPr id="22" name="Line 39"/>
          <p:cNvSpPr>
            <a:spLocks noChangeShapeType="1"/>
          </p:cNvSpPr>
          <p:nvPr/>
        </p:nvSpPr>
        <p:spPr bwMode="auto">
          <a:xfrm>
            <a:off x="7064189" y="5089534"/>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cs typeface="Arial" pitchFamily="34" charset="0"/>
            </a:endParaRPr>
          </a:p>
        </p:txBody>
      </p:sp>
      <p:sp>
        <p:nvSpPr>
          <p:cNvPr id="23" name="Text Box 40"/>
          <p:cNvSpPr txBox="1">
            <a:spLocks noChangeArrowheads="1"/>
          </p:cNvSpPr>
          <p:nvPr/>
        </p:nvSpPr>
        <p:spPr bwMode="auto">
          <a:xfrm>
            <a:off x="1806389" y="5241934"/>
            <a:ext cx="609600" cy="366712"/>
          </a:xfrm>
          <a:prstGeom prst="rect">
            <a:avLst/>
          </a:prstGeom>
          <a:noFill/>
          <a:ln w="9525">
            <a:noFill/>
            <a:miter lim="800000"/>
            <a:headEnd/>
            <a:tailEnd/>
          </a:ln>
          <a:effectLst/>
        </p:spPr>
        <p:txBody>
          <a:bodyPr>
            <a:spAutoFit/>
          </a:bodyPr>
          <a:lstStyle/>
          <a:p>
            <a:pPr>
              <a:spcBef>
                <a:spcPct val="50000"/>
              </a:spcBef>
            </a:pPr>
            <a:r>
              <a:rPr lang="en-US" b="0">
                <a:cs typeface="Arial" pitchFamily="34" charset="0"/>
              </a:rPr>
              <a:t>mm</a:t>
            </a:r>
          </a:p>
        </p:txBody>
      </p:sp>
      <p:sp>
        <p:nvSpPr>
          <p:cNvPr id="24" name="Text Box 41"/>
          <p:cNvSpPr txBox="1">
            <a:spLocks noChangeArrowheads="1"/>
          </p:cNvSpPr>
          <p:nvPr/>
        </p:nvSpPr>
        <p:spPr bwMode="auto">
          <a:xfrm>
            <a:off x="2796989" y="5241934"/>
            <a:ext cx="609600" cy="366712"/>
          </a:xfrm>
          <a:prstGeom prst="rect">
            <a:avLst/>
          </a:prstGeom>
          <a:noFill/>
          <a:ln w="9525">
            <a:noFill/>
            <a:miter lim="800000"/>
            <a:headEnd/>
            <a:tailEnd/>
          </a:ln>
          <a:effectLst/>
        </p:spPr>
        <p:txBody>
          <a:bodyPr>
            <a:spAutoFit/>
          </a:bodyPr>
          <a:lstStyle/>
          <a:p>
            <a:pPr>
              <a:spcBef>
                <a:spcPct val="50000"/>
              </a:spcBef>
            </a:pPr>
            <a:r>
              <a:rPr lang="en-US" b="0">
                <a:cs typeface="Arial" pitchFamily="34" charset="0"/>
              </a:rPr>
              <a:t>cm</a:t>
            </a:r>
          </a:p>
        </p:txBody>
      </p:sp>
      <p:sp>
        <p:nvSpPr>
          <p:cNvPr id="25" name="Text Box 42"/>
          <p:cNvSpPr txBox="1">
            <a:spLocks noChangeArrowheads="1"/>
          </p:cNvSpPr>
          <p:nvPr/>
        </p:nvSpPr>
        <p:spPr bwMode="auto">
          <a:xfrm>
            <a:off x="3787589" y="5241934"/>
            <a:ext cx="609600" cy="366712"/>
          </a:xfrm>
          <a:prstGeom prst="rect">
            <a:avLst/>
          </a:prstGeom>
          <a:noFill/>
          <a:ln w="9525">
            <a:noFill/>
            <a:miter lim="800000"/>
            <a:headEnd/>
            <a:tailEnd/>
          </a:ln>
          <a:effectLst/>
        </p:spPr>
        <p:txBody>
          <a:bodyPr>
            <a:spAutoFit/>
          </a:bodyPr>
          <a:lstStyle/>
          <a:p>
            <a:pPr>
              <a:spcBef>
                <a:spcPct val="50000"/>
              </a:spcBef>
            </a:pPr>
            <a:r>
              <a:rPr lang="en-US" b="0">
                <a:cs typeface="Arial" pitchFamily="34" charset="0"/>
              </a:rPr>
              <a:t>dm</a:t>
            </a:r>
          </a:p>
        </p:txBody>
      </p:sp>
      <p:sp>
        <p:nvSpPr>
          <p:cNvPr id="26" name="Text Box 43"/>
          <p:cNvSpPr txBox="1">
            <a:spLocks noChangeArrowheads="1"/>
          </p:cNvSpPr>
          <p:nvPr/>
        </p:nvSpPr>
        <p:spPr bwMode="auto">
          <a:xfrm>
            <a:off x="4930589" y="5241934"/>
            <a:ext cx="533400" cy="366712"/>
          </a:xfrm>
          <a:prstGeom prst="rect">
            <a:avLst/>
          </a:prstGeom>
          <a:noFill/>
          <a:ln w="9525">
            <a:noFill/>
            <a:miter lim="800000"/>
            <a:headEnd/>
            <a:tailEnd/>
          </a:ln>
          <a:effectLst/>
        </p:spPr>
        <p:txBody>
          <a:bodyPr>
            <a:spAutoFit/>
          </a:bodyPr>
          <a:lstStyle/>
          <a:p>
            <a:pPr>
              <a:spcBef>
                <a:spcPct val="50000"/>
              </a:spcBef>
            </a:pPr>
            <a:r>
              <a:rPr lang="en-US" b="0">
                <a:cs typeface="Arial" pitchFamily="34" charset="0"/>
              </a:rPr>
              <a:t>m</a:t>
            </a:r>
          </a:p>
        </p:txBody>
      </p:sp>
      <p:sp>
        <p:nvSpPr>
          <p:cNvPr id="27" name="Text Box 44"/>
          <p:cNvSpPr txBox="1">
            <a:spLocks noChangeArrowheads="1"/>
          </p:cNvSpPr>
          <p:nvPr/>
        </p:nvSpPr>
        <p:spPr bwMode="auto">
          <a:xfrm>
            <a:off x="5768789" y="5241934"/>
            <a:ext cx="762000" cy="366712"/>
          </a:xfrm>
          <a:prstGeom prst="rect">
            <a:avLst/>
          </a:prstGeom>
          <a:noFill/>
          <a:ln w="9525">
            <a:noFill/>
            <a:miter lim="800000"/>
            <a:headEnd/>
            <a:tailEnd/>
          </a:ln>
          <a:effectLst/>
        </p:spPr>
        <p:txBody>
          <a:bodyPr>
            <a:spAutoFit/>
          </a:bodyPr>
          <a:lstStyle/>
          <a:p>
            <a:pPr>
              <a:spcBef>
                <a:spcPct val="50000"/>
              </a:spcBef>
            </a:pPr>
            <a:r>
              <a:rPr lang="en-US" b="0">
                <a:cs typeface="Arial" pitchFamily="34" charset="0"/>
              </a:rPr>
              <a:t>dam</a:t>
            </a:r>
          </a:p>
        </p:txBody>
      </p:sp>
      <p:sp>
        <p:nvSpPr>
          <p:cNvPr id="28" name="Text Box 45"/>
          <p:cNvSpPr txBox="1">
            <a:spLocks noChangeArrowheads="1"/>
          </p:cNvSpPr>
          <p:nvPr/>
        </p:nvSpPr>
        <p:spPr bwMode="auto">
          <a:xfrm>
            <a:off x="6830210" y="5241934"/>
            <a:ext cx="609600" cy="366712"/>
          </a:xfrm>
          <a:prstGeom prst="rect">
            <a:avLst/>
          </a:prstGeom>
          <a:noFill/>
          <a:ln w="9525">
            <a:noFill/>
            <a:miter lim="800000"/>
            <a:headEnd/>
            <a:tailEnd/>
          </a:ln>
          <a:effectLst/>
        </p:spPr>
        <p:txBody>
          <a:bodyPr>
            <a:spAutoFit/>
          </a:bodyPr>
          <a:lstStyle/>
          <a:p>
            <a:pPr>
              <a:spcBef>
                <a:spcPct val="50000"/>
              </a:spcBef>
            </a:pPr>
            <a:r>
              <a:rPr lang="en-US" b="0" dirty="0" err="1">
                <a:cs typeface="Arial" pitchFamily="34" charset="0"/>
              </a:rPr>
              <a:t>hm</a:t>
            </a:r>
            <a:endParaRPr lang="en-US" b="0" dirty="0">
              <a:cs typeface="Arial" pitchFamily="34" charset="0"/>
            </a:endParaRPr>
          </a:p>
        </p:txBody>
      </p:sp>
      <p:sp>
        <p:nvSpPr>
          <p:cNvPr id="29" name="Text Box 46"/>
          <p:cNvSpPr txBox="1">
            <a:spLocks noChangeArrowheads="1"/>
          </p:cNvSpPr>
          <p:nvPr/>
        </p:nvSpPr>
        <p:spPr bwMode="auto">
          <a:xfrm>
            <a:off x="7836050" y="5241452"/>
            <a:ext cx="609600" cy="366712"/>
          </a:xfrm>
          <a:prstGeom prst="rect">
            <a:avLst/>
          </a:prstGeom>
          <a:noFill/>
          <a:ln w="9525">
            <a:noFill/>
            <a:miter lim="800000"/>
            <a:headEnd/>
            <a:tailEnd/>
          </a:ln>
          <a:effectLst/>
        </p:spPr>
        <p:txBody>
          <a:bodyPr>
            <a:spAutoFit/>
          </a:bodyPr>
          <a:lstStyle/>
          <a:p>
            <a:pPr>
              <a:spcBef>
                <a:spcPct val="50000"/>
              </a:spcBef>
            </a:pPr>
            <a:r>
              <a:rPr lang="en-US" b="0" dirty="0"/>
              <a:t>km</a:t>
            </a:r>
          </a:p>
        </p:txBody>
      </p:sp>
      <p:sp>
        <p:nvSpPr>
          <p:cNvPr id="30" name="Line 47"/>
          <p:cNvSpPr>
            <a:spLocks noChangeShapeType="1"/>
          </p:cNvSpPr>
          <p:nvPr/>
        </p:nvSpPr>
        <p:spPr bwMode="auto">
          <a:xfrm>
            <a:off x="1806389" y="1127134"/>
            <a:ext cx="0" cy="3810000"/>
          </a:xfrm>
          <a:prstGeom prst="line">
            <a:avLst/>
          </a:prstGeom>
          <a:noFill/>
          <a:ln w="28575">
            <a:solidFill>
              <a:schemeClr val="tx1"/>
            </a:solidFill>
            <a:round/>
            <a:headEnd/>
            <a:tailEnd/>
          </a:ln>
          <a:effectLst/>
        </p:spPr>
        <p:txBody>
          <a:bodyPr/>
          <a:lstStyle/>
          <a:p>
            <a:endParaRPr lang="en-US">
              <a:ln>
                <a:solidFill>
                  <a:schemeClr val="tx1"/>
                </a:solidFill>
              </a:ln>
              <a:cs typeface="Arial" pitchFamily="34" charset="0"/>
            </a:endParaRPr>
          </a:p>
        </p:txBody>
      </p:sp>
      <p:sp>
        <p:nvSpPr>
          <p:cNvPr id="31" name="Text Box 48"/>
          <p:cNvSpPr txBox="1">
            <a:spLocks noChangeArrowheads="1"/>
          </p:cNvSpPr>
          <p:nvPr/>
        </p:nvSpPr>
        <p:spPr bwMode="auto">
          <a:xfrm>
            <a:off x="739589" y="1812934"/>
            <a:ext cx="914400" cy="1190625"/>
          </a:xfrm>
          <a:prstGeom prst="rect">
            <a:avLst/>
          </a:prstGeom>
          <a:noFill/>
          <a:ln w="9525">
            <a:noFill/>
            <a:miter lim="800000"/>
            <a:headEnd/>
            <a:tailEnd/>
          </a:ln>
          <a:effectLst/>
        </p:spPr>
        <p:txBody>
          <a:bodyPr>
            <a:spAutoFit/>
          </a:bodyPr>
          <a:lstStyle/>
          <a:p>
            <a:pPr algn="ctr">
              <a:spcBef>
                <a:spcPct val="50000"/>
              </a:spcBef>
            </a:pPr>
            <a:r>
              <a:rPr lang="en-US" b="0" dirty="0">
                <a:cs typeface="Arial" pitchFamily="34" charset="0"/>
              </a:rPr>
              <a:t># of People Who Care</a:t>
            </a:r>
          </a:p>
        </p:txBody>
      </p:sp>
      <p:sp>
        <p:nvSpPr>
          <p:cNvPr id="32" name="Text Box 49"/>
          <p:cNvSpPr txBox="1">
            <a:spLocks noChangeArrowheads="1"/>
          </p:cNvSpPr>
          <p:nvPr/>
        </p:nvSpPr>
        <p:spPr bwMode="auto">
          <a:xfrm>
            <a:off x="4078535" y="5622934"/>
            <a:ext cx="2438400" cy="366712"/>
          </a:xfrm>
          <a:prstGeom prst="rect">
            <a:avLst/>
          </a:prstGeom>
          <a:noFill/>
          <a:ln w="9525">
            <a:noFill/>
            <a:miter lim="800000"/>
            <a:headEnd/>
            <a:tailEnd/>
          </a:ln>
          <a:effectLst/>
        </p:spPr>
        <p:txBody>
          <a:bodyPr>
            <a:spAutoFit/>
          </a:bodyPr>
          <a:lstStyle/>
          <a:p>
            <a:pPr>
              <a:spcBef>
                <a:spcPct val="50000"/>
              </a:spcBef>
            </a:pPr>
            <a:r>
              <a:rPr lang="en-US" b="0" dirty="0">
                <a:cs typeface="Arial" pitchFamily="34" charset="0"/>
              </a:rPr>
              <a:t>Position Accuracy</a:t>
            </a:r>
          </a:p>
        </p:txBody>
      </p:sp>
      <p:sp>
        <p:nvSpPr>
          <p:cNvPr id="33" name="Line 51"/>
          <p:cNvSpPr>
            <a:spLocks noChangeShapeType="1"/>
          </p:cNvSpPr>
          <p:nvPr/>
        </p:nvSpPr>
        <p:spPr bwMode="auto">
          <a:xfrm>
            <a:off x="3025589" y="5089534"/>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ln>
                <a:solidFill>
                  <a:schemeClr val="tx1"/>
                </a:solidFill>
              </a:ln>
              <a:cs typeface="Arial" pitchFamily="34" charset="0"/>
            </a:endParaRPr>
          </a:p>
        </p:txBody>
      </p:sp>
      <p:sp>
        <p:nvSpPr>
          <p:cNvPr id="34" name="Line 52"/>
          <p:cNvSpPr>
            <a:spLocks noChangeShapeType="1"/>
          </p:cNvSpPr>
          <p:nvPr/>
        </p:nvSpPr>
        <p:spPr bwMode="auto">
          <a:xfrm>
            <a:off x="2034989" y="5089534"/>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ln>
                <a:solidFill>
                  <a:schemeClr val="tx1"/>
                </a:solidFill>
              </a:ln>
              <a:cs typeface="Arial" pitchFamily="34" charset="0"/>
            </a:endParaRPr>
          </a:p>
        </p:txBody>
      </p:sp>
      <p:sp>
        <p:nvSpPr>
          <p:cNvPr id="35" name="AutoShape 54"/>
          <p:cNvSpPr>
            <a:spLocks noChangeArrowheads="1"/>
          </p:cNvSpPr>
          <p:nvPr/>
        </p:nvSpPr>
        <p:spPr bwMode="auto">
          <a:xfrm>
            <a:off x="1846730" y="3622964"/>
            <a:ext cx="1295400" cy="1295400"/>
          </a:xfrm>
          <a:prstGeom prst="downArrowCallout">
            <a:avLst>
              <a:gd name="adj1" fmla="val 25000"/>
              <a:gd name="adj2" fmla="val 25000"/>
              <a:gd name="adj3" fmla="val 16667"/>
              <a:gd name="adj4" fmla="val 66667"/>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endParaRPr lang="en-US" dirty="0">
              <a:ln>
                <a:solidFill>
                  <a:schemeClr val="tx1"/>
                </a:solidFill>
              </a:ln>
              <a:cs typeface="Arial" pitchFamily="34" charset="0"/>
            </a:endParaRPr>
          </a:p>
        </p:txBody>
      </p:sp>
      <p:sp>
        <p:nvSpPr>
          <p:cNvPr id="36" name="Text Box 53"/>
          <p:cNvSpPr txBox="1">
            <a:spLocks noChangeArrowheads="1"/>
          </p:cNvSpPr>
          <p:nvPr/>
        </p:nvSpPr>
        <p:spPr bwMode="auto">
          <a:xfrm>
            <a:off x="2029610" y="3622964"/>
            <a:ext cx="914400" cy="915987"/>
          </a:xfrm>
          <a:prstGeom prst="rect">
            <a:avLst/>
          </a:prstGeom>
          <a:noFill/>
          <a:ln w="9525">
            <a:noFill/>
            <a:miter lim="800000"/>
            <a:headEnd/>
            <a:tailEnd/>
          </a:ln>
          <a:effectLst/>
        </p:spPr>
        <p:txBody>
          <a:bodyPr>
            <a:spAutoFit/>
          </a:bodyPr>
          <a:lstStyle/>
          <a:p>
            <a:pPr algn="ctr">
              <a:spcBef>
                <a:spcPct val="50000"/>
              </a:spcBef>
            </a:pPr>
            <a:r>
              <a:rPr lang="en-US" b="0" dirty="0">
                <a:cs typeface="Arial" pitchFamily="34" charset="0"/>
              </a:rPr>
              <a:t>NGS Works Here</a:t>
            </a:r>
          </a:p>
        </p:txBody>
      </p:sp>
      <p:sp>
        <p:nvSpPr>
          <p:cNvPr id="37" name="AutoShape 138"/>
          <p:cNvSpPr>
            <a:spLocks noChangeArrowheads="1"/>
          </p:cNvSpPr>
          <p:nvPr/>
        </p:nvSpPr>
        <p:spPr bwMode="auto">
          <a:xfrm>
            <a:off x="3675530" y="3622964"/>
            <a:ext cx="2743200" cy="1295400"/>
          </a:xfrm>
          <a:prstGeom prst="downArrowCallout">
            <a:avLst>
              <a:gd name="adj1" fmla="val 25000"/>
              <a:gd name="adj2" fmla="val 25000"/>
              <a:gd name="adj3" fmla="val 16667"/>
              <a:gd name="adj4" fmla="val 66667"/>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endParaRPr lang="en-US">
              <a:cs typeface="Arial" pitchFamily="34" charset="0"/>
            </a:endParaRPr>
          </a:p>
        </p:txBody>
      </p:sp>
      <p:sp>
        <p:nvSpPr>
          <p:cNvPr id="38" name="Text Box 137"/>
          <p:cNvSpPr txBox="1">
            <a:spLocks noChangeArrowheads="1"/>
          </p:cNvSpPr>
          <p:nvPr/>
        </p:nvSpPr>
        <p:spPr bwMode="auto">
          <a:xfrm>
            <a:off x="4589930" y="3622964"/>
            <a:ext cx="914400" cy="915987"/>
          </a:xfrm>
          <a:prstGeom prst="rect">
            <a:avLst/>
          </a:prstGeom>
          <a:noFill/>
          <a:ln w="9525">
            <a:noFill/>
            <a:miter lim="800000"/>
            <a:headEnd/>
            <a:tailEnd/>
          </a:ln>
          <a:effectLst/>
        </p:spPr>
        <p:txBody>
          <a:bodyPr>
            <a:spAutoFit/>
          </a:bodyPr>
          <a:lstStyle/>
          <a:p>
            <a:pPr algn="ctr">
              <a:spcBef>
                <a:spcPct val="50000"/>
              </a:spcBef>
            </a:pPr>
            <a:r>
              <a:rPr lang="en-US" b="0" dirty="0">
                <a:cs typeface="Arial" pitchFamily="34" charset="0"/>
              </a:rPr>
              <a:t>GIS Works Here</a:t>
            </a:r>
          </a:p>
        </p:txBody>
      </p:sp>
      <p:sp>
        <p:nvSpPr>
          <p:cNvPr id="39" name="Freeform 50"/>
          <p:cNvSpPr>
            <a:spLocks/>
          </p:cNvSpPr>
          <p:nvPr/>
        </p:nvSpPr>
        <p:spPr bwMode="auto">
          <a:xfrm>
            <a:off x="1958789" y="1508134"/>
            <a:ext cx="6324600" cy="3505200"/>
          </a:xfrm>
          <a:custGeom>
            <a:avLst/>
            <a:gdLst/>
            <a:ahLst/>
            <a:cxnLst>
              <a:cxn ang="0">
                <a:pos x="0" y="2208"/>
              </a:cxn>
              <a:cxn ang="0">
                <a:pos x="432" y="2016"/>
              </a:cxn>
              <a:cxn ang="0">
                <a:pos x="912" y="1680"/>
              </a:cxn>
              <a:cxn ang="0">
                <a:pos x="1200" y="1152"/>
              </a:cxn>
              <a:cxn ang="0">
                <a:pos x="1440" y="480"/>
              </a:cxn>
              <a:cxn ang="0">
                <a:pos x="1632" y="144"/>
              </a:cxn>
              <a:cxn ang="0">
                <a:pos x="1920" y="0"/>
              </a:cxn>
              <a:cxn ang="0">
                <a:pos x="2160" y="144"/>
              </a:cxn>
              <a:cxn ang="0">
                <a:pos x="2448" y="720"/>
              </a:cxn>
              <a:cxn ang="0">
                <a:pos x="2880" y="1584"/>
              </a:cxn>
              <a:cxn ang="0">
                <a:pos x="3168" y="1968"/>
              </a:cxn>
              <a:cxn ang="0">
                <a:pos x="3456" y="2112"/>
              </a:cxn>
              <a:cxn ang="0">
                <a:pos x="3984" y="2208"/>
              </a:cxn>
            </a:cxnLst>
            <a:rect l="0" t="0" r="r" b="b"/>
            <a:pathLst>
              <a:path w="3984" h="2208">
                <a:moveTo>
                  <a:pt x="0" y="2208"/>
                </a:moveTo>
                <a:cubicBezTo>
                  <a:pt x="140" y="2156"/>
                  <a:pt x="280" y="2104"/>
                  <a:pt x="432" y="2016"/>
                </a:cubicBezTo>
                <a:cubicBezTo>
                  <a:pt x="584" y="1928"/>
                  <a:pt x="784" y="1824"/>
                  <a:pt x="912" y="1680"/>
                </a:cubicBezTo>
                <a:cubicBezTo>
                  <a:pt x="1040" y="1536"/>
                  <a:pt x="1112" y="1352"/>
                  <a:pt x="1200" y="1152"/>
                </a:cubicBezTo>
                <a:cubicBezTo>
                  <a:pt x="1288" y="952"/>
                  <a:pt x="1368" y="648"/>
                  <a:pt x="1440" y="480"/>
                </a:cubicBezTo>
                <a:cubicBezTo>
                  <a:pt x="1512" y="312"/>
                  <a:pt x="1552" y="224"/>
                  <a:pt x="1632" y="144"/>
                </a:cubicBezTo>
                <a:cubicBezTo>
                  <a:pt x="1712" y="64"/>
                  <a:pt x="1832" y="0"/>
                  <a:pt x="1920" y="0"/>
                </a:cubicBezTo>
                <a:cubicBezTo>
                  <a:pt x="2008" y="0"/>
                  <a:pt x="2072" y="24"/>
                  <a:pt x="2160" y="144"/>
                </a:cubicBezTo>
                <a:cubicBezTo>
                  <a:pt x="2248" y="264"/>
                  <a:pt x="2328" y="480"/>
                  <a:pt x="2448" y="720"/>
                </a:cubicBezTo>
                <a:cubicBezTo>
                  <a:pt x="2568" y="960"/>
                  <a:pt x="2760" y="1376"/>
                  <a:pt x="2880" y="1584"/>
                </a:cubicBezTo>
                <a:cubicBezTo>
                  <a:pt x="3000" y="1792"/>
                  <a:pt x="3072" y="1880"/>
                  <a:pt x="3168" y="1968"/>
                </a:cubicBezTo>
                <a:cubicBezTo>
                  <a:pt x="3264" y="2056"/>
                  <a:pt x="3320" y="2072"/>
                  <a:pt x="3456" y="2112"/>
                </a:cubicBezTo>
                <a:cubicBezTo>
                  <a:pt x="3592" y="2152"/>
                  <a:pt x="3880" y="2192"/>
                  <a:pt x="3984" y="2208"/>
                </a:cubicBezTo>
              </a:path>
            </a:pathLst>
          </a:custGeom>
          <a:ln>
            <a:headEnd/>
            <a:tailEnd/>
          </a:ln>
        </p:spPr>
        <p:style>
          <a:lnRef idx="3">
            <a:schemeClr val="accent2"/>
          </a:lnRef>
          <a:fillRef idx="0">
            <a:schemeClr val="accent2"/>
          </a:fillRef>
          <a:effectRef idx="2">
            <a:schemeClr val="accent2"/>
          </a:effectRef>
          <a:fontRef idx="minor">
            <a:schemeClr val="tx1"/>
          </a:fontRef>
        </p:style>
        <p:txBody>
          <a:bodyPr/>
          <a:lstStyle/>
          <a:p>
            <a:endParaRPr lang="en-US">
              <a:latin typeface="Arial" pitchFamily="34" charset="0"/>
              <a:cs typeface="Arial" pitchFamily="34" charset="0"/>
            </a:endParaRPr>
          </a:p>
        </p:txBody>
      </p:sp>
      <p:sp>
        <p:nvSpPr>
          <p:cNvPr id="50" name="TextBox 49"/>
          <p:cNvSpPr txBox="1"/>
          <p:nvPr/>
        </p:nvSpPr>
        <p:spPr>
          <a:xfrm>
            <a:off x="1728928" y="6007971"/>
            <a:ext cx="6559390" cy="461665"/>
          </a:xfrm>
          <a:prstGeom prst="rect">
            <a:avLst/>
          </a:prstGeom>
          <a:noFill/>
        </p:spPr>
        <p:txBody>
          <a:bodyPr wrap="square" rtlCol="0">
            <a:spAutoFit/>
          </a:bodyPr>
          <a:lstStyle/>
          <a:p>
            <a:r>
              <a:rPr lang="en-US" sz="1200" dirty="0" smtClean="0"/>
              <a:t>Mader and Weston, “An On-Line Positioning User Service For Geographic Information Systems”, 2007, 2007 ESRI Survey &amp; Engineering GIS Summit</a:t>
            </a:r>
            <a:r>
              <a:rPr lang="en-US" sz="1200" b="1" dirty="0" smtClean="0"/>
              <a:t>.</a:t>
            </a:r>
            <a:endParaRPr lang="en-US" sz="1200"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a:t>
            </a:r>
            <a:r>
              <a:rPr lang="en-US" sz="4000" dirty="0" err="1" smtClean="0"/>
              <a:t>Mapper</a:t>
            </a:r>
            <a:r>
              <a:rPr lang="en-US" sz="4000" dirty="0" smtClean="0"/>
              <a: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86</a:t>
                </a:fld>
                <a:r>
                  <a:rPr lang="en-GB" sz="1800" b="1" dirty="0">
                    <a:solidFill>
                      <a:srgbClr val="282878"/>
                    </a:solidFill>
                  </a:rPr>
                  <a:t> </a:t>
                </a:r>
              </a:p>
            </p:txBody>
          </p:sp>
        </p:grpSp>
      </p:grpSp>
      <p:sp>
        <p:nvSpPr>
          <p:cNvPr id="13" name="Rectangle 3"/>
          <p:cNvSpPr txBox="1">
            <a:spLocks noChangeArrowheads="1"/>
          </p:cNvSpPr>
          <p:nvPr/>
        </p:nvSpPr>
        <p:spPr bwMode="auto">
          <a:xfrm>
            <a:off x="548640" y="1188720"/>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indent="3175" algn="l" defTabSz="914400" rtl="0" eaLnBrk="0" fontAlgn="base" latinLnBrk="0" hangingPunct="0">
              <a:lnSpc>
                <a:spcPct val="100000"/>
              </a:lnSpc>
              <a:spcBef>
                <a:spcPct val="20000"/>
              </a:spcBef>
              <a:spcAft>
                <a:spcPct val="0"/>
              </a:spcAft>
              <a:buClrTx/>
              <a:buSzTx/>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What does OPUS-</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Mapper</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offer?</a:t>
            </a:r>
          </a:p>
          <a:p>
            <a:pPr marL="454025" marR="0" lvl="0" indent="-219075"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Accepts single- and dual-frequency data.</a:t>
            </a:r>
          </a:p>
          <a:p>
            <a:pPr marL="454025" marR="0" lvl="0" indent="-219075"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Accepts kinematic data.</a:t>
            </a:r>
          </a:p>
          <a:p>
            <a:pPr marL="454025" marR="0" lvl="0" indent="-219075"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Differential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pseudorange</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solution to CORS.</a:t>
            </a:r>
          </a:p>
          <a:p>
            <a:pPr marL="454025" marR="0" lvl="0" indent="-219075"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Kinematic trajectory report.</a:t>
            </a:r>
          </a:p>
          <a:p>
            <a:pPr marL="454025" marR="0" lvl="0" indent="-219075"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Static occupation report.</a:t>
            </a:r>
          </a:p>
          <a:p>
            <a:pPr marL="454025" marR="0" lvl="0" indent="-219075"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Shape files are coming.</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a:t>
            </a:r>
            <a:r>
              <a:rPr lang="en-US" sz="4000" dirty="0" err="1" smtClean="0"/>
              <a:t>Mapper</a:t>
            </a:r>
            <a:r>
              <a:rPr lang="en-US" sz="4000" dirty="0" smtClean="0"/>
              <a: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87</a:t>
                </a:fld>
                <a:r>
                  <a:rPr lang="en-GB" sz="1800" b="1" dirty="0">
                    <a:solidFill>
                      <a:srgbClr val="282878"/>
                    </a:solidFill>
                  </a:rPr>
                  <a:t> </a:t>
                </a:r>
              </a:p>
            </p:txBody>
          </p:sp>
        </p:grpSp>
      </p:grpSp>
      <p:sp>
        <p:nvSpPr>
          <p:cNvPr id="13" name="TextBox 12"/>
          <p:cNvSpPr txBox="1"/>
          <p:nvPr/>
        </p:nvSpPr>
        <p:spPr>
          <a:xfrm>
            <a:off x="202699" y="1669304"/>
            <a:ext cx="8778240" cy="475488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solidFill>
                <a:schemeClr val="tx1"/>
              </a:solidFill>
            </a:endParaRPr>
          </a:p>
        </p:txBody>
      </p:sp>
      <p:sp>
        <p:nvSpPr>
          <p:cNvPr id="16" name="Text Box 6"/>
          <p:cNvSpPr txBox="1">
            <a:spLocks noChangeArrowheads="1"/>
          </p:cNvSpPr>
          <p:nvPr/>
        </p:nvSpPr>
        <p:spPr bwMode="auto">
          <a:xfrm>
            <a:off x="2229619" y="1760744"/>
            <a:ext cx="304800" cy="304800"/>
          </a:xfrm>
          <a:prstGeom prst="rect">
            <a:avLst/>
          </a:prstGeom>
          <a:noFill/>
          <a:ln w="9525">
            <a:noFill/>
            <a:miter lim="800000"/>
            <a:headEnd/>
            <a:tailEnd/>
          </a:ln>
          <a:effectLst/>
        </p:spPr>
        <p:txBody>
          <a:bodyPr>
            <a:spAutoFit/>
          </a:bodyPr>
          <a:lstStyle/>
          <a:p>
            <a:pPr>
              <a:spcBef>
                <a:spcPct val="50000"/>
              </a:spcBef>
            </a:pPr>
            <a:r>
              <a:rPr lang="en-US" sz="1400" b="0" dirty="0"/>
              <a:t>N</a:t>
            </a:r>
          </a:p>
        </p:txBody>
      </p:sp>
      <p:sp>
        <p:nvSpPr>
          <p:cNvPr id="17" name="Text Box 7"/>
          <p:cNvSpPr txBox="1">
            <a:spLocks noChangeArrowheads="1"/>
          </p:cNvSpPr>
          <p:nvPr/>
        </p:nvSpPr>
        <p:spPr bwMode="auto">
          <a:xfrm>
            <a:off x="6649219" y="1760744"/>
            <a:ext cx="304800" cy="304800"/>
          </a:xfrm>
          <a:prstGeom prst="rect">
            <a:avLst/>
          </a:prstGeom>
          <a:noFill/>
          <a:ln w="9525">
            <a:noFill/>
            <a:miter lim="800000"/>
            <a:headEnd/>
            <a:tailEnd/>
          </a:ln>
          <a:effectLst/>
        </p:spPr>
        <p:txBody>
          <a:bodyPr>
            <a:spAutoFit/>
          </a:bodyPr>
          <a:lstStyle/>
          <a:p>
            <a:pPr>
              <a:spcBef>
                <a:spcPct val="50000"/>
              </a:spcBef>
            </a:pPr>
            <a:r>
              <a:rPr lang="en-US" sz="1400" b="0" dirty="0"/>
              <a:t>N</a:t>
            </a:r>
          </a:p>
        </p:txBody>
      </p:sp>
      <p:sp>
        <p:nvSpPr>
          <p:cNvPr id="18" name="Text Box 8"/>
          <p:cNvSpPr txBox="1">
            <a:spLocks noChangeArrowheads="1"/>
          </p:cNvSpPr>
          <p:nvPr/>
        </p:nvSpPr>
        <p:spPr bwMode="auto">
          <a:xfrm>
            <a:off x="6649219" y="5784104"/>
            <a:ext cx="304800" cy="304800"/>
          </a:xfrm>
          <a:prstGeom prst="rect">
            <a:avLst/>
          </a:prstGeom>
          <a:noFill/>
          <a:ln w="9525">
            <a:noFill/>
            <a:miter lim="800000"/>
            <a:headEnd/>
            <a:tailEnd/>
          </a:ln>
          <a:effectLst/>
        </p:spPr>
        <p:txBody>
          <a:bodyPr>
            <a:spAutoFit/>
          </a:bodyPr>
          <a:lstStyle/>
          <a:p>
            <a:pPr>
              <a:spcBef>
                <a:spcPct val="50000"/>
              </a:spcBef>
            </a:pPr>
            <a:r>
              <a:rPr lang="en-US" sz="1400" b="0" dirty="0"/>
              <a:t>S</a:t>
            </a:r>
          </a:p>
        </p:txBody>
      </p:sp>
      <p:sp>
        <p:nvSpPr>
          <p:cNvPr id="19" name="Text Box 9"/>
          <p:cNvSpPr txBox="1">
            <a:spLocks noChangeArrowheads="1"/>
          </p:cNvSpPr>
          <p:nvPr/>
        </p:nvSpPr>
        <p:spPr bwMode="auto">
          <a:xfrm>
            <a:off x="2229619" y="5784104"/>
            <a:ext cx="304800" cy="304800"/>
          </a:xfrm>
          <a:prstGeom prst="rect">
            <a:avLst/>
          </a:prstGeom>
          <a:noFill/>
          <a:ln w="9525">
            <a:noFill/>
            <a:miter lim="800000"/>
            <a:headEnd/>
            <a:tailEnd/>
          </a:ln>
          <a:effectLst/>
        </p:spPr>
        <p:txBody>
          <a:bodyPr>
            <a:spAutoFit/>
          </a:bodyPr>
          <a:lstStyle/>
          <a:p>
            <a:pPr>
              <a:spcBef>
                <a:spcPct val="50000"/>
              </a:spcBef>
            </a:pPr>
            <a:r>
              <a:rPr lang="en-US" sz="1400" b="0" dirty="0"/>
              <a:t>S</a:t>
            </a:r>
          </a:p>
        </p:txBody>
      </p:sp>
      <p:sp>
        <p:nvSpPr>
          <p:cNvPr id="20" name="Text Box 10"/>
          <p:cNvSpPr txBox="1">
            <a:spLocks noChangeArrowheads="1"/>
          </p:cNvSpPr>
          <p:nvPr/>
        </p:nvSpPr>
        <p:spPr bwMode="auto">
          <a:xfrm>
            <a:off x="4363219" y="4229624"/>
            <a:ext cx="304800" cy="304800"/>
          </a:xfrm>
          <a:prstGeom prst="rect">
            <a:avLst/>
          </a:prstGeom>
          <a:noFill/>
          <a:ln w="9525">
            <a:noFill/>
            <a:miter lim="800000"/>
            <a:headEnd/>
            <a:tailEnd/>
          </a:ln>
          <a:effectLst/>
        </p:spPr>
        <p:txBody>
          <a:bodyPr>
            <a:spAutoFit/>
          </a:bodyPr>
          <a:lstStyle/>
          <a:p>
            <a:pPr>
              <a:spcBef>
                <a:spcPct val="50000"/>
              </a:spcBef>
            </a:pPr>
            <a:r>
              <a:rPr lang="en-US" sz="1400" b="0" dirty="0"/>
              <a:t>E</a:t>
            </a:r>
          </a:p>
        </p:txBody>
      </p:sp>
      <p:sp>
        <p:nvSpPr>
          <p:cNvPr id="21" name="Text Box 11"/>
          <p:cNvSpPr txBox="1">
            <a:spLocks noChangeArrowheads="1"/>
          </p:cNvSpPr>
          <p:nvPr/>
        </p:nvSpPr>
        <p:spPr bwMode="auto">
          <a:xfrm>
            <a:off x="8706619" y="4229624"/>
            <a:ext cx="304800" cy="304800"/>
          </a:xfrm>
          <a:prstGeom prst="rect">
            <a:avLst/>
          </a:prstGeom>
          <a:noFill/>
          <a:ln w="9525">
            <a:noFill/>
            <a:miter lim="800000"/>
            <a:headEnd/>
            <a:tailEnd/>
          </a:ln>
          <a:effectLst/>
        </p:spPr>
        <p:txBody>
          <a:bodyPr>
            <a:spAutoFit/>
          </a:bodyPr>
          <a:lstStyle/>
          <a:p>
            <a:pPr>
              <a:spcBef>
                <a:spcPct val="50000"/>
              </a:spcBef>
            </a:pPr>
            <a:r>
              <a:rPr lang="en-US" sz="1400" b="0"/>
              <a:t>E</a:t>
            </a:r>
          </a:p>
        </p:txBody>
      </p:sp>
      <p:sp>
        <p:nvSpPr>
          <p:cNvPr id="22" name="Text Box 12"/>
          <p:cNvSpPr txBox="1">
            <a:spLocks noChangeArrowheads="1"/>
          </p:cNvSpPr>
          <p:nvPr/>
        </p:nvSpPr>
        <p:spPr bwMode="auto">
          <a:xfrm>
            <a:off x="4668019" y="4229624"/>
            <a:ext cx="304800" cy="304800"/>
          </a:xfrm>
          <a:prstGeom prst="rect">
            <a:avLst/>
          </a:prstGeom>
          <a:noFill/>
          <a:ln w="9525">
            <a:noFill/>
            <a:miter lim="800000"/>
            <a:headEnd/>
            <a:tailEnd/>
          </a:ln>
          <a:effectLst/>
        </p:spPr>
        <p:txBody>
          <a:bodyPr>
            <a:spAutoFit/>
          </a:bodyPr>
          <a:lstStyle/>
          <a:p>
            <a:pPr>
              <a:spcBef>
                <a:spcPct val="50000"/>
              </a:spcBef>
            </a:pPr>
            <a:r>
              <a:rPr lang="en-US" sz="1400" b="0"/>
              <a:t>W</a:t>
            </a:r>
          </a:p>
        </p:txBody>
      </p:sp>
      <p:sp>
        <p:nvSpPr>
          <p:cNvPr id="23" name="Text Box 13"/>
          <p:cNvSpPr txBox="1">
            <a:spLocks noChangeArrowheads="1"/>
          </p:cNvSpPr>
          <p:nvPr/>
        </p:nvSpPr>
        <p:spPr bwMode="auto">
          <a:xfrm>
            <a:off x="172219" y="4229624"/>
            <a:ext cx="304800" cy="304800"/>
          </a:xfrm>
          <a:prstGeom prst="rect">
            <a:avLst/>
          </a:prstGeom>
          <a:noFill/>
          <a:ln w="9525">
            <a:noFill/>
            <a:miter lim="800000"/>
            <a:headEnd/>
            <a:tailEnd/>
          </a:ln>
          <a:effectLst/>
        </p:spPr>
        <p:txBody>
          <a:bodyPr>
            <a:spAutoFit/>
          </a:bodyPr>
          <a:lstStyle/>
          <a:p>
            <a:pPr>
              <a:spcBef>
                <a:spcPct val="50000"/>
              </a:spcBef>
            </a:pPr>
            <a:r>
              <a:rPr lang="en-US" sz="1400" b="0" dirty="0"/>
              <a:t>W</a:t>
            </a:r>
          </a:p>
        </p:txBody>
      </p:sp>
      <p:sp>
        <p:nvSpPr>
          <p:cNvPr id="24" name="Text Box 14"/>
          <p:cNvSpPr txBox="1">
            <a:spLocks noChangeArrowheads="1"/>
          </p:cNvSpPr>
          <p:nvPr/>
        </p:nvSpPr>
        <p:spPr bwMode="auto">
          <a:xfrm>
            <a:off x="457200" y="1188720"/>
            <a:ext cx="8229600" cy="457200"/>
          </a:xfrm>
          <a:prstGeom prst="rect">
            <a:avLst/>
          </a:prstGeom>
          <a:noFill/>
          <a:ln w="9525">
            <a:noFill/>
            <a:miter lim="800000"/>
            <a:headEnd/>
            <a:tailEnd/>
          </a:ln>
          <a:effectLst/>
        </p:spPr>
        <p:txBody>
          <a:bodyPr wrap="square">
            <a:spAutoFit/>
          </a:bodyPr>
          <a:lstStyle/>
          <a:p>
            <a:pPr>
              <a:spcBef>
                <a:spcPct val="50000"/>
              </a:spcBef>
            </a:pPr>
            <a:r>
              <a:rPr lang="en-US" sz="2400" b="0" dirty="0" smtClean="0"/>
              <a:t>Why opt for differential over point positioning?</a:t>
            </a:r>
            <a:endParaRPr lang="en-US" sz="2400" b="0" dirty="0"/>
          </a:p>
        </p:txBody>
      </p:sp>
      <p:sp>
        <p:nvSpPr>
          <p:cNvPr id="25" name="Text Box 15"/>
          <p:cNvSpPr txBox="1">
            <a:spLocks noChangeArrowheads="1"/>
          </p:cNvSpPr>
          <p:nvPr/>
        </p:nvSpPr>
        <p:spPr bwMode="auto">
          <a:xfrm>
            <a:off x="1391419" y="6058424"/>
            <a:ext cx="1976718" cy="369332"/>
          </a:xfrm>
          <a:prstGeom prst="rect">
            <a:avLst/>
          </a:prstGeom>
          <a:noFill/>
          <a:ln w="9525">
            <a:noFill/>
            <a:miter lim="800000"/>
            <a:headEnd/>
            <a:tailEnd/>
          </a:ln>
          <a:effectLst/>
        </p:spPr>
        <p:txBody>
          <a:bodyPr wrap="square">
            <a:spAutoFit/>
          </a:bodyPr>
          <a:lstStyle/>
          <a:p>
            <a:pPr>
              <a:spcBef>
                <a:spcPct val="50000"/>
              </a:spcBef>
            </a:pPr>
            <a:r>
              <a:rPr lang="en-US" b="0" dirty="0"/>
              <a:t>Point </a:t>
            </a:r>
            <a:r>
              <a:rPr lang="en-US" b="0" dirty="0" smtClean="0"/>
              <a:t>Positioning</a:t>
            </a:r>
            <a:endParaRPr lang="en-US" b="0" dirty="0"/>
          </a:p>
        </p:txBody>
      </p:sp>
      <p:sp>
        <p:nvSpPr>
          <p:cNvPr id="26" name="Text Box 16"/>
          <p:cNvSpPr txBox="1">
            <a:spLocks noChangeArrowheads="1"/>
          </p:cNvSpPr>
          <p:nvPr/>
        </p:nvSpPr>
        <p:spPr bwMode="auto">
          <a:xfrm>
            <a:off x="5597659" y="6058424"/>
            <a:ext cx="2460812" cy="366713"/>
          </a:xfrm>
          <a:prstGeom prst="rect">
            <a:avLst/>
          </a:prstGeom>
          <a:noFill/>
          <a:ln w="9525">
            <a:noFill/>
            <a:miter lim="800000"/>
            <a:headEnd/>
            <a:tailEnd/>
          </a:ln>
          <a:effectLst/>
        </p:spPr>
        <p:txBody>
          <a:bodyPr wrap="square">
            <a:spAutoFit/>
          </a:bodyPr>
          <a:lstStyle/>
          <a:p>
            <a:pPr>
              <a:spcBef>
                <a:spcPct val="50000"/>
              </a:spcBef>
            </a:pPr>
            <a:r>
              <a:rPr lang="en-US" b="0" dirty="0"/>
              <a:t>Differential Positioning</a:t>
            </a:r>
          </a:p>
        </p:txBody>
      </p:sp>
      <p:pic>
        <p:nvPicPr>
          <p:cNvPr id="27" name="Picture 26" descr="Picture1.png"/>
          <p:cNvPicPr>
            <a:picLocks noChangeAspect="1"/>
          </p:cNvPicPr>
          <p:nvPr/>
        </p:nvPicPr>
        <p:blipFill>
          <a:blip r:embed="rId2" cstate="print"/>
          <a:stretch>
            <a:fillRect/>
          </a:stretch>
        </p:blipFill>
        <p:spPr>
          <a:xfrm>
            <a:off x="197869" y="1943624"/>
            <a:ext cx="4510476" cy="4053334"/>
          </a:xfrm>
          <a:prstGeom prst="rect">
            <a:avLst/>
          </a:prstGeom>
        </p:spPr>
      </p:pic>
      <p:pic>
        <p:nvPicPr>
          <p:cNvPr id="28" name="Picture 27" descr="Picture2.png"/>
          <p:cNvPicPr>
            <a:picLocks noChangeAspect="1"/>
          </p:cNvPicPr>
          <p:nvPr/>
        </p:nvPicPr>
        <p:blipFill>
          <a:blip r:embed="rId3" cstate="print"/>
          <a:stretch>
            <a:fillRect/>
          </a:stretch>
        </p:blipFill>
        <p:spPr>
          <a:xfrm>
            <a:off x="4657015" y="1943624"/>
            <a:ext cx="4293990" cy="4023360"/>
          </a:xfrm>
          <a:prstGeom prst="rect">
            <a:avLst/>
          </a:prstGeom>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a:t>
            </a:r>
            <a:r>
              <a:rPr lang="en-US" sz="4000" dirty="0" err="1" smtClean="0"/>
              <a:t>Mapper</a:t>
            </a:r>
            <a:r>
              <a:rPr lang="en-US" sz="4000" dirty="0" smtClean="0"/>
              <a: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88</a:t>
                </a:fld>
                <a:r>
                  <a:rPr lang="en-GB" sz="1800" b="1" dirty="0">
                    <a:solidFill>
                      <a:srgbClr val="282878"/>
                    </a:solidFill>
                  </a:rPr>
                  <a:t> </a:t>
                </a:r>
              </a:p>
            </p:txBody>
          </p:sp>
        </p:grpSp>
      </p:grpSp>
      <p:sp>
        <p:nvSpPr>
          <p:cNvPr id="13" name="Rectangle 3"/>
          <p:cNvSpPr txBox="1">
            <a:spLocks noChangeArrowheads="1"/>
          </p:cNvSpPr>
          <p:nvPr/>
        </p:nvSpPr>
        <p:spPr bwMode="auto">
          <a:xfrm>
            <a:off x="457200" y="1371600"/>
            <a:ext cx="8229600" cy="2857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algn="l" defTabSz="914400" rtl="0" eaLnBrk="0" fontAlgn="base" latinLnBrk="0" hangingPunct="0">
              <a:lnSpc>
                <a:spcPct val="80000"/>
              </a:lnSpc>
              <a:spcBef>
                <a:spcPct val="40000"/>
              </a:spcBef>
              <a:spcAft>
                <a:spcPct val="0"/>
              </a:spcAft>
              <a:buClrTx/>
              <a:buSzTx/>
              <a:tabLst/>
              <a:defRPr/>
            </a:pPr>
            <a:r>
              <a:rPr kumimoji="0" lang="en-US" sz="2400" b="0" i="0" u="none" strike="noStrike" kern="1200" cap="none" spc="0" normalizeH="0" baseline="0" noProof="0" dirty="0" smtClean="0">
                <a:ln>
                  <a:noFill/>
                </a:ln>
                <a:solidFill>
                  <a:schemeClr val="tx1"/>
                </a:solidFill>
                <a:effectLst/>
                <a:uLnTx/>
                <a:uFillTx/>
                <a:cs typeface="Arial" pitchFamily="34" charset="0"/>
              </a:rPr>
              <a:t>Although some trials</a:t>
            </a:r>
            <a:r>
              <a:rPr kumimoji="0" lang="en-US" sz="2400" b="0" i="0" u="none" strike="noStrike" kern="1200" cap="none" spc="0" normalizeH="0" noProof="0" dirty="0" smtClean="0">
                <a:ln>
                  <a:noFill/>
                </a:ln>
                <a:solidFill>
                  <a:schemeClr val="tx1"/>
                </a:solidFill>
                <a:effectLst/>
                <a:uLnTx/>
                <a:uFillTx/>
                <a:cs typeface="Arial" pitchFamily="34" charset="0"/>
              </a:rPr>
              <a:t> were completed, t</a:t>
            </a:r>
            <a:r>
              <a:rPr kumimoji="0" lang="en-US" sz="2400" b="0" i="0" u="none" strike="noStrike" kern="1200" cap="none" spc="0" normalizeH="0" baseline="0" noProof="0" dirty="0" smtClean="0">
                <a:ln>
                  <a:noFill/>
                </a:ln>
                <a:solidFill>
                  <a:schemeClr val="tx1"/>
                </a:solidFill>
                <a:effectLst/>
                <a:uLnTx/>
                <a:uFillTx/>
                <a:cs typeface="Arial" pitchFamily="34" charset="0"/>
              </a:rPr>
              <a:t>here is no active </a:t>
            </a:r>
            <a:r>
              <a:rPr kumimoji="0" lang="en-US" sz="2400" b="0" i="0" u="none" strike="noStrike" kern="1200" cap="none" spc="0" normalizeH="0" noProof="0" dirty="0" smtClean="0">
                <a:ln>
                  <a:noFill/>
                </a:ln>
                <a:solidFill>
                  <a:schemeClr val="tx1"/>
                </a:solidFill>
                <a:effectLst/>
                <a:uLnTx/>
                <a:uFillTx/>
                <a:cs typeface="Arial" pitchFamily="34" charset="0"/>
              </a:rPr>
              <a:t>web interface for OPUS-</a:t>
            </a:r>
            <a:r>
              <a:rPr kumimoji="0" lang="en-US" sz="2400" b="0" i="0" u="none" strike="noStrike" kern="1200" cap="none" spc="0" normalizeH="0" noProof="0" dirty="0" err="1" smtClean="0">
                <a:ln>
                  <a:noFill/>
                </a:ln>
                <a:solidFill>
                  <a:schemeClr val="tx1"/>
                </a:solidFill>
                <a:effectLst/>
                <a:uLnTx/>
                <a:uFillTx/>
                <a:cs typeface="Arial" pitchFamily="34" charset="0"/>
              </a:rPr>
              <a:t>Mapper</a:t>
            </a:r>
            <a:r>
              <a:rPr kumimoji="0" lang="en-US" sz="2400" b="0" i="0" u="none" strike="noStrike" kern="1200" cap="none" spc="0" normalizeH="0" noProof="0" dirty="0" smtClean="0">
                <a:ln>
                  <a:noFill/>
                </a:ln>
                <a:solidFill>
                  <a:schemeClr val="tx1"/>
                </a:solidFill>
                <a:effectLst/>
                <a:uLnTx/>
                <a:uFillTx/>
                <a:cs typeface="Arial" pitchFamily="34" charset="0"/>
              </a:rPr>
              <a:t> at this time. This is because:</a:t>
            </a:r>
          </a:p>
          <a:p>
            <a:pPr marL="457200" marR="0" lvl="0" indent="-228600" algn="l" defTabSz="914400" rtl="0" eaLnBrk="0" fontAlgn="base" latinLnBrk="0" hangingPunct="0">
              <a:lnSpc>
                <a:spcPct val="80000"/>
              </a:lnSpc>
              <a:spcBef>
                <a:spcPct val="40000"/>
              </a:spcBef>
              <a:spcAft>
                <a:spcPct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cs typeface="Arial" pitchFamily="34" charset="0"/>
              </a:rPr>
              <a:t>Often, results like these are</a:t>
            </a:r>
            <a:r>
              <a:rPr kumimoji="0" lang="en-US" sz="2400" b="0" i="0" u="none" strike="noStrike" kern="1200" cap="none" spc="0" normalizeH="0" noProof="0" dirty="0" smtClean="0">
                <a:ln>
                  <a:noFill/>
                </a:ln>
                <a:solidFill>
                  <a:schemeClr val="tx1"/>
                </a:solidFill>
                <a:effectLst/>
                <a:uLnTx/>
                <a:uFillTx/>
                <a:cs typeface="Arial" pitchFamily="34" charset="0"/>
              </a:rPr>
              <a:t> only part of a more comprehensive data set. It was realized that a </a:t>
            </a:r>
            <a:br>
              <a:rPr kumimoji="0" lang="en-US" sz="2400" b="0" i="0" u="none" strike="noStrike" kern="1200" cap="none" spc="0" normalizeH="0" noProof="0" dirty="0" smtClean="0">
                <a:ln>
                  <a:noFill/>
                </a:ln>
                <a:solidFill>
                  <a:schemeClr val="tx1"/>
                </a:solidFill>
                <a:effectLst/>
                <a:uLnTx/>
                <a:uFillTx/>
                <a:cs typeface="Arial" pitchFamily="34" charset="0"/>
              </a:rPr>
            </a:br>
            <a:r>
              <a:rPr kumimoji="0" lang="en-US" sz="2400" b="0" i="0" u="none" strike="noStrike" kern="1200" cap="none" spc="0" normalizeH="0" noProof="0" dirty="0" smtClean="0">
                <a:ln>
                  <a:noFill/>
                </a:ln>
                <a:solidFill>
                  <a:schemeClr val="tx1"/>
                </a:solidFill>
                <a:effectLst/>
                <a:uLnTx/>
                <a:uFillTx/>
                <a:cs typeface="Arial" pitchFamily="34" charset="0"/>
              </a:rPr>
              <a:t>means for “connecting” user-supplied data and </a:t>
            </a:r>
            <a:br>
              <a:rPr kumimoji="0" lang="en-US" sz="2400" b="0" i="0" u="none" strike="noStrike" kern="1200" cap="none" spc="0" normalizeH="0" noProof="0" dirty="0" smtClean="0">
                <a:ln>
                  <a:noFill/>
                </a:ln>
                <a:solidFill>
                  <a:schemeClr val="tx1"/>
                </a:solidFill>
                <a:effectLst/>
                <a:uLnTx/>
                <a:uFillTx/>
                <a:cs typeface="Arial" pitchFamily="34" charset="0"/>
              </a:rPr>
            </a:br>
            <a:r>
              <a:rPr kumimoji="0" lang="en-US" sz="2400" b="0" i="0" u="none" strike="noStrike" kern="1200" cap="none" spc="0" normalizeH="0" noProof="0" dirty="0" smtClean="0">
                <a:ln>
                  <a:noFill/>
                </a:ln>
                <a:solidFill>
                  <a:schemeClr val="tx1"/>
                </a:solidFill>
                <a:effectLst/>
                <a:uLnTx/>
                <a:uFillTx/>
                <a:cs typeface="Arial" pitchFamily="34" charset="0"/>
              </a:rPr>
              <a:t>meta-data needed to be developed.</a:t>
            </a:r>
            <a:endParaRPr lang="en-US" sz="2400" dirty="0">
              <a:cs typeface="Arial" pitchFamily="34" charset="0"/>
            </a:endParaRPr>
          </a:p>
          <a:p>
            <a:pPr marL="457200" marR="0" lvl="0" indent="-228600" algn="l" defTabSz="914400" rtl="0" eaLnBrk="0" fontAlgn="base" latinLnBrk="0" hangingPunct="0">
              <a:lnSpc>
                <a:spcPct val="80000"/>
              </a:lnSpc>
              <a:spcBef>
                <a:spcPct val="40000"/>
              </a:spcBef>
              <a:spcAft>
                <a:spcPct val="0"/>
              </a:spcAft>
              <a:buClrTx/>
              <a:buSzTx/>
              <a:buFont typeface="Arial" pitchFamily="34" charset="0"/>
              <a:buChar char="•"/>
              <a:tabLst/>
              <a:defRPr/>
            </a:pPr>
            <a:r>
              <a:rPr lang="en-US" sz="2400" baseline="0" dirty="0" smtClean="0">
                <a:cs typeface="Arial" pitchFamily="34" charset="0"/>
              </a:rPr>
              <a:t>Sometimes</a:t>
            </a:r>
            <a:r>
              <a:rPr lang="en-US" sz="2400" dirty="0" smtClean="0">
                <a:cs typeface="Arial" pitchFamily="34" charset="0"/>
              </a:rPr>
              <a:t> the developer needs a “kick in the pants.”</a:t>
            </a:r>
            <a:endParaRPr lang="en-US" sz="2400" baseline="0" dirty="0" smtClean="0">
              <a:cs typeface="Arial" pitchFamily="34"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a:t>
            </a:r>
            <a:r>
              <a:rPr lang="en-US" sz="4000" dirty="0" err="1" smtClean="0"/>
              <a:t>Mapper</a:t>
            </a:r>
            <a:r>
              <a:rPr lang="en-US" sz="4000" dirty="0" smtClean="0"/>
              <a: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89</a:t>
                </a:fld>
                <a:r>
                  <a:rPr lang="en-GB" sz="1800" b="1" dirty="0">
                    <a:solidFill>
                      <a:srgbClr val="282878"/>
                    </a:solidFill>
                  </a:rPr>
                  <a:t> </a:t>
                </a:r>
              </a:p>
            </p:txBody>
          </p:sp>
        </p:grpSp>
      </p:grpSp>
      <p:sp>
        <p:nvSpPr>
          <p:cNvPr id="17" name="Text Box 4"/>
          <p:cNvSpPr txBox="1">
            <a:spLocks noChangeArrowheads="1"/>
          </p:cNvSpPr>
          <p:nvPr/>
        </p:nvSpPr>
        <p:spPr bwMode="auto">
          <a:xfrm>
            <a:off x="381000" y="1904999"/>
            <a:ext cx="8321040" cy="2446824"/>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r>
              <a:rPr lang="en-US" sz="900" b="1" dirty="0">
                <a:cs typeface="Courier New" pitchFamily="49" charset="0"/>
              </a:rPr>
              <a:t>2005/12/ 3 17: 1:31.0      2.9   1.160       954480.027   -5680360.821    2729931.909     1.056     2.848     1.418     25.5077314    -80.4616043        -27.099     0.913     1.239     2.977</a:t>
            </a:r>
          </a:p>
          <a:p>
            <a:r>
              <a:rPr lang="en-US" sz="900" b="1" dirty="0">
                <a:cs typeface="Courier New" pitchFamily="49" charset="0"/>
              </a:rPr>
              <a:t>2005/12/ 3 17: 1:32.0      3.2   1.236       954481.086   -5680362.067    2729932.279     1.441     3.341     1.528     25.5077290    -80.4615959        -25.672     1.070     1.474     3.500</a:t>
            </a:r>
          </a:p>
          <a:p>
            <a:r>
              <a:rPr lang="en-US" sz="900" b="1" dirty="0">
                <a:cs typeface="Courier New" pitchFamily="49" charset="0"/>
              </a:rPr>
              <a:t>2005/12/ 3 17: 1:33.0      3.2   1.222       954481.036   -5680362.056    2729932.286     1.426     3.303     1.511     25.5077291    -80.4615964        -25.687     1.059     1.458     3.461</a:t>
            </a:r>
          </a:p>
          <a:p>
            <a:r>
              <a:rPr lang="en-US" sz="900" b="1" dirty="0">
                <a:cs typeface="Courier New" pitchFamily="49" charset="0"/>
              </a:rPr>
              <a:t>2005/12/ 3 17: 1:34.0      3.2   1.083       954481.059   -5680362.424    2729932.291     1.263     2.926     1.338     25.5077277    -80.4615968        -25.353     0.938     1.292     3.066</a:t>
            </a:r>
          </a:p>
          <a:p>
            <a:r>
              <a:rPr lang="en-US" sz="900" b="1" dirty="0">
                <a:cs typeface="Courier New" pitchFamily="49" charset="0"/>
              </a:rPr>
              <a:t>2005/12/ 3 17: 1:35.0      3.2   1.067       954480.952   -5680362.523    2729932.256     1.245     2.881     1.318     25.5077271    -80.4615980        -25.297     0.924     1.272     3.018</a:t>
            </a:r>
          </a:p>
          <a:p>
            <a:r>
              <a:rPr lang="en-US" sz="900" b="1" dirty="0">
                <a:cs typeface="Courier New" pitchFamily="49" charset="0"/>
              </a:rPr>
              <a:t>2005/12/ 3 17: 1:36.0      2.9   1.072       954480.179   -5680361.378    2729932.061     0.975     2.626     1.307     25.5077304    -80.4616037        -26.515     0.844     1.143     2.746</a:t>
            </a:r>
          </a:p>
          <a:p>
            <a:r>
              <a:rPr lang="en-US" sz="900" b="1" dirty="0">
                <a:cs typeface="Courier New" pitchFamily="49" charset="0"/>
              </a:rPr>
              <a:t>2005/12/ 3 17: 1:37.0      2.9   1.007       954480.317   -5680361.418    2729932.122     0.916     2.467     1.228     25.5077307    -80.4616024        -26.432     0.793     1.074     2.579</a:t>
            </a:r>
          </a:p>
          <a:p>
            <a:r>
              <a:rPr lang="en-US" sz="900" b="1" dirty="0">
                <a:cs typeface="Courier New" pitchFamily="49" charset="0"/>
              </a:rPr>
              <a:t>2005/12/ 3 17: 1:38.0      2.9   0.926       954480.509   -5680361.612    2729932.255     0.843     2.268     1.129     25.5077309    -80.4616009        -26.174     0.729     0.987     2.370</a:t>
            </a:r>
          </a:p>
          <a:p>
            <a:r>
              <a:rPr lang="en-US" sz="900" b="1" dirty="0">
                <a:cs typeface="Courier New" pitchFamily="49" charset="0"/>
              </a:rPr>
              <a:t>2005/12/ 3 17: 1:39.0      2.9   0.852       954480.740   -5680361.761    2729932.392     0.776     2.088     1.040     25.5077313    -80.4615988        -25.947     0.671     0.909     2.183</a:t>
            </a:r>
          </a:p>
          <a:p>
            <a:r>
              <a:rPr lang="en-US" sz="900" b="1" dirty="0">
                <a:cs typeface="Courier New" pitchFamily="49" charset="0"/>
              </a:rPr>
              <a:t>2005/12/ 3 17: 1:40.0      2.9   0.772       954480.960   -5680361.889    2729932.507     0.703     1.891     0.941     25.5077316    -80.4615969        -25.752     0.608     0.824     1.977</a:t>
            </a:r>
          </a:p>
          <a:p>
            <a:r>
              <a:rPr lang="en-US" sz="900" b="1" dirty="0">
                <a:cs typeface="Courier New" pitchFamily="49" charset="0"/>
              </a:rPr>
              <a:t>2005/12/ 3 17: 1:41.0      2.9   0.751       954481.064   -5680362.026    2729932.598     0.683     1.838     0.915     25.5077317    -80.4615961        -25.575     0.591     0.801     1.921</a:t>
            </a:r>
          </a:p>
          <a:p>
            <a:r>
              <a:rPr lang="en-US" sz="900" b="1" dirty="0">
                <a:cs typeface="Courier New" pitchFamily="49" charset="0"/>
              </a:rPr>
              <a:t>2005/12/ 3 17: 1:42.0      2.9   0.732       954481.140   -5680362.105    2729932.554     0.666     1.790     0.891     25.5077310    -80.4615955        -25.512     0.576     0.780     1.871</a:t>
            </a:r>
          </a:p>
          <a:p>
            <a:r>
              <a:rPr lang="en-US" sz="900" b="1" dirty="0">
                <a:cs typeface="Courier New" pitchFamily="49" charset="0"/>
              </a:rPr>
              <a:t>2005/12/ 3 17: 1:43.0      3.2   0.970       954481.362   -5680362.468    2729932.576     1.132     2.613     1.196     25.5077297    -80.4615939        -25.146     0.841     1.157     2.738</a:t>
            </a:r>
          </a:p>
          <a:p>
            <a:r>
              <a:rPr lang="en-US" sz="900" b="1" dirty="0">
                <a:cs typeface="Courier New" pitchFamily="49" charset="0"/>
              </a:rPr>
              <a:t>2005/12/ 3 17: 1:44.0      2.9   0.671       954481.325   -5680362.341    2729932.577     0.611     1.641     0.818     25.5077302    -80.4615941        -25.264     0.528     0.716     1.716</a:t>
            </a:r>
          </a:p>
          <a:p>
            <a:r>
              <a:rPr lang="en-US" sz="900" b="1" dirty="0">
                <a:cs typeface="Courier New" pitchFamily="49" charset="0"/>
              </a:rPr>
              <a:t>2005/12/ 3 17: 1:45.0      2.9   0.639       954481.429   -5680362.449    2729932.646     0.582     1.563     0.779     25.5077303    -80.4615932        -25.123     0.504     0.682     1.634</a:t>
            </a:r>
          </a:p>
          <a:p>
            <a:r>
              <a:rPr lang="en-US" sz="900" b="1" dirty="0">
                <a:cs typeface="Courier New" pitchFamily="49" charset="0"/>
              </a:rPr>
              <a:t>2005/12/ 3 17: 1:46.0      2.9   0.625       954481.526   -5680362.463    2729932.677     0.569     1.528     0.761     25.5077304    -80.4615923        -25.083     0.493     0.666     1.598</a:t>
            </a:r>
          </a:p>
          <a:p>
            <a:r>
              <a:rPr lang="en-US" sz="900" b="1" dirty="0">
                <a:cs typeface="Courier New" pitchFamily="49" charset="0"/>
              </a:rPr>
              <a:t>2005/12/ 3 17: 1:47.0      2.9   0.621       954481.582   -5680362.499    2729932.724     0.566     1.518     0.756     25.5077306    -80.4615918        -25.022     0.490     0.662     1.587</a:t>
            </a:r>
          </a:p>
        </p:txBody>
      </p:sp>
      <p:sp>
        <p:nvSpPr>
          <p:cNvPr id="18" name="AutoShape 5"/>
          <p:cNvSpPr>
            <a:spLocks/>
          </p:cNvSpPr>
          <p:nvPr/>
        </p:nvSpPr>
        <p:spPr bwMode="auto">
          <a:xfrm rot="-5400000">
            <a:off x="865094" y="4056529"/>
            <a:ext cx="228600" cy="990600"/>
          </a:xfrm>
          <a:prstGeom prst="leftBrace">
            <a:avLst>
              <a:gd name="adj1" fmla="val 72744"/>
              <a:gd name="adj2" fmla="val 49144"/>
            </a:avLst>
          </a:prstGeom>
          <a:ln>
            <a:headEnd/>
            <a:tailEn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19" name="Text Box 6"/>
          <p:cNvSpPr txBox="1">
            <a:spLocks noChangeArrowheads="1"/>
          </p:cNvSpPr>
          <p:nvPr/>
        </p:nvSpPr>
        <p:spPr bwMode="auto">
          <a:xfrm>
            <a:off x="560294" y="4634379"/>
            <a:ext cx="914400" cy="923330"/>
          </a:xfrm>
          <a:prstGeom prst="rect">
            <a:avLst/>
          </a:prstGeom>
          <a:noFill/>
          <a:ln w="9525">
            <a:noFill/>
            <a:miter lim="800000"/>
            <a:headEnd/>
            <a:tailEnd/>
          </a:ln>
          <a:effectLst/>
        </p:spPr>
        <p:txBody>
          <a:bodyPr>
            <a:spAutoFit/>
          </a:bodyPr>
          <a:lstStyle/>
          <a:p>
            <a:pPr algn="ctr">
              <a:spcBef>
                <a:spcPct val="50000"/>
              </a:spcBef>
            </a:pPr>
            <a:r>
              <a:rPr lang="en-US" b="0" dirty="0" smtClean="0"/>
              <a:t>GPST Date </a:t>
            </a:r>
            <a:r>
              <a:rPr lang="en-US" b="0" dirty="0"/>
              <a:t>&amp; Time</a:t>
            </a:r>
          </a:p>
        </p:txBody>
      </p:sp>
      <p:sp>
        <p:nvSpPr>
          <p:cNvPr id="20" name="Text Box 10"/>
          <p:cNvSpPr txBox="1">
            <a:spLocks noChangeArrowheads="1"/>
          </p:cNvSpPr>
          <p:nvPr/>
        </p:nvSpPr>
        <p:spPr bwMode="auto">
          <a:xfrm>
            <a:off x="1188720" y="5517029"/>
            <a:ext cx="914400" cy="366713"/>
          </a:xfrm>
          <a:prstGeom prst="rect">
            <a:avLst/>
          </a:prstGeom>
          <a:noFill/>
          <a:ln w="9525">
            <a:noFill/>
            <a:miter lim="800000"/>
            <a:headEnd/>
            <a:tailEnd/>
          </a:ln>
          <a:effectLst/>
        </p:spPr>
        <p:txBody>
          <a:bodyPr>
            <a:spAutoFit/>
          </a:bodyPr>
          <a:lstStyle/>
          <a:p>
            <a:pPr>
              <a:spcBef>
                <a:spcPct val="50000"/>
              </a:spcBef>
            </a:pPr>
            <a:r>
              <a:rPr lang="en-US" b="0" dirty="0"/>
              <a:t>RDOP</a:t>
            </a:r>
          </a:p>
        </p:txBody>
      </p:sp>
      <p:sp>
        <p:nvSpPr>
          <p:cNvPr id="21" name="Text Box 11"/>
          <p:cNvSpPr txBox="1">
            <a:spLocks noChangeArrowheads="1"/>
          </p:cNvSpPr>
          <p:nvPr/>
        </p:nvSpPr>
        <p:spPr bwMode="auto">
          <a:xfrm>
            <a:off x="1645920" y="5986929"/>
            <a:ext cx="762000" cy="366713"/>
          </a:xfrm>
          <a:prstGeom prst="rect">
            <a:avLst/>
          </a:prstGeom>
          <a:noFill/>
          <a:ln w="9525">
            <a:noFill/>
            <a:miter lim="800000"/>
            <a:headEnd/>
            <a:tailEnd/>
          </a:ln>
          <a:effectLst/>
        </p:spPr>
        <p:txBody>
          <a:bodyPr>
            <a:spAutoFit/>
          </a:bodyPr>
          <a:lstStyle/>
          <a:p>
            <a:pPr>
              <a:spcBef>
                <a:spcPct val="50000"/>
              </a:spcBef>
            </a:pPr>
            <a:r>
              <a:rPr lang="en-US" b="0" dirty="0"/>
              <a:t>RMS</a:t>
            </a:r>
          </a:p>
        </p:txBody>
      </p:sp>
      <p:sp>
        <p:nvSpPr>
          <p:cNvPr id="22" name="AutoShape 12"/>
          <p:cNvSpPr>
            <a:spLocks/>
          </p:cNvSpPr>
          <p:nvPr/>
        </p:nvSpPr>
        <p:spPr bwMode="auto">
          <a:xfrm rot="-5400000">
            <a:off x="3151094" y="3599329"/>
            <a:ext cx="304800" cy="1981200"/>
          </a:xfrm>
          <a:prstGeom prst="leftBrace">
            <a:avLst>
              <a:gd name="adj1" fmla="val 109116"/>
              <a:gd name="adj2" fmla="val 49144"/>
            </a:avLst>
          </a:prstGeom>
          <a:ln>
            <a:headEnd/>
            <a:tailEn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23" name="Text Box 13"/>
          <p:cNvSpPr txBox="1">
            <a:spLocks noChangeArrowheads="1"/>
          </p:cNvSpPr>
          <p:nvPr/>
        </p:nvSpPr>
        <p:spPr bwMode="auto">
          <a:xfrm>
            <a:off x="2971800" y="4818529"/>
            <a:ext cx="762000" cy="366713"/>
          </a:xfrm>
          <a:prstGeom prst="rect">
            <a:avLst/>
          </a:prstGeom>
          <a:noFill/>
          <a:ln w="9525">
            <a:noFill/>
            <a:miter lim="800000"/>
            <a:headEnd/>
            <a:tailEnd/>
          </a:ln>
          <a:effectLst/>
        </p:spPr>
        <p:txBody>
          <a:bodyPr>
            <a:spAutoFit/>
          </a:bodyPr>
          <a:lstStyle/>
          <a:p>
            <a:pPr>
              <a:spcBef>
                <a:spcPct val="50000"/>
              </a:spcBef>
            </a:pPr>
            <a:r>
              <a:rPr lang="en-US" b="0" dirty="0"/>
              <a:t>XYZ</a:t>
            </a:r>
          </a:p>
        </p:txBody>
      </p:sp>
      <p:sp>
        <p:nvSpPr>
          <p:cNvPr id="24" name="AutoShape 14"/>
          <p:cNvSpPr>
            <a:spLocks/>
          </p:cNvSpPr>
          <p:nvPr/>
        </p:nvSpPr>
        <p:spPr bwMode="auto">
          <a:xfrm rot="-5400000">
            <a:off x="4754880" y="4056529"/>
            <a:ext cx="304800" cy="1066800"/>
          </a:xfrm>
          <a:prstGeom prst="leftBrace">
            <a:avLst>
              <a:gd name="adj1" fmla="val 58755"/>
              <a:gd name="adj2" fmla="val 49144"/>
            </a:avLst>
          </a:prstGeom>
          <a:ln>
            <a:headEnd/>
            <a:tailEn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25" name="Text Box 15"/>
          <p:cNvSpPr txBox="1">
            <a:spLocks noChangeArrowheads="1"/>
          </p:cNvSpPr>
          <p:nvPr/>
        </p:nvSpPr>
        <p:spPr bwMode="auto">
          <a:xfrm>
            <a:off x="4370294" y="4818529"/>
            <a:ext cx="1295400" cy="366713"/>
          </a:xfrm>
          <a:prstGeom prst="rect">
            <a:avLst/>
          </a:prstGeom>
          <a:noFill/>
          <a:ln w="9525">
            <a:noFill/>
            <a:miter lim="800000"/>
            <a:headEnd/>
            <a:tailEnd/>
          </a:ln>
          <a:effectLst/>
        </p:spPr>
        <p:txBody>
          <a:bodyPr>
            <a:spAutoFit/>
          </a:bodyPr>
          <a:lstStyle/>
          <a:p>
            <a:pPr>
              <a:spcBef>
                <a:spcPct val="50000"/>
              </a:spcBef>
            </a:pPr>
            <a:r>
              <a:rPr lang="en-US" b="0" dirty="0"/>
              <a:t>XYZ RMS</a:t>
            </a:r>
          </a:p>
        </p:txBody>
      </p:sp>
      <p:sp>
        <p:nvSpPr>
          <p:cNvPr id="26" name="AutoShape 16"/>
          <p:cNvSpPr>
            <a:spLocks/>
          </p:cNvSpPr>
          <p:nvPr/>
        </p:nvSpPr>
        <p:spPr bwMode="auto">
          <a:xfrm rot="-5400000">
            <a:off x="6309360" y="3675529"/>
            <a:ext cx="304800" cy="1828800"/>
          </a:xfrm>
          <a:prstGeom prst="leftBrace">
            <a:avLst>
              <a:gd name="adj1" fmla="val 100722"/>
              <a:gd name="adj2" fmla="val 49144"/>
            </a:avLst>
          </a:prstGeom>
          <a:ln>
            <a:headEnd/>
            <a:tailEn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27" name="Text Box 17"/>
          <p:cNvSpPr txBox="1">
            <a:spLocks noChangeArrowheads="1"/>
          </p:cNvSpPr>
          <p:nvPr/>
        </p:nvSpPr>
        <p:spPr bwMode="auto">
          <a:xfrm>
            <a:off x="5852160" y="4818529"/>
            <a:ext cx="1295400" cy="641350"/>
          </a:xfrm>
          <a:prstGeom prst="rect">
            <a:avLst/>
          </a:prstGeom>
          <a:noFill/>
          <a:ln w="9525">
            <a:noFill/>
            <a:miter lim="800000"/>
            <a:headEnd/>
            <a:tailEnd/>
          </a:ln>
          <a:effectLst/>
        </p:spPr>
        <p:txBody>
          <a:bodyPr>
            <a:spAutoFit/>
          </a:bodyPr>
          <a:lstStyle/>
          <a:p>
            <a:pPr algn="ctr">
              <a:spcBef>
                <a:spcPct val="50000"/>
              </a:spcBef>
            </a:pPr>
            <a:r>
              <a:rPr lang="en-US" b="0" dirty="0"/>
              <a:t>LAT, LON, EL HGT</a:t>
            </a:r>
          </a:p>
        </p:txBody>
      </p:sp>
      <p:sp>
        <p:nvSpPr>
          <p:cNvPr id="28" name="AutoShape 18"/>
          <p:cNvSpPr>
            <a:spLocks/>
          </p:cNvSpPr>
          <p:nvPr/>
        </p:nvSpPr>
        <p:spPr bwMode="auto">
          <a:xfrm rot="-5400000">
            <a:off x="7863840" y="4056529"/>
            <a:ext cx="304800" cy="1066800"/>
          </a:xfrm>
          <a:prstGeom prst="leftBrace">
            <a:avLst>
              <a:gd name="adj1" fmla="val 58755"/>
              <a:gd name="adj2" fmla="val 49144"/>
            </a:avLst>
          </a:prstGeom>
          <a:ln>
            <a:headEnd/>
            <a:tailEn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29" name="Text Box 19"/>
          <p:cNvSpPr txBox="1">
            <a:spLocks noChangeArrowheads="1"/>
          </p:cNvSpPr>
          <p:nvPr/>
        </p:nvSpPr>
        <p:spPr bwMode="auto">
          <a:xfrm>
            <a:off x="7406640" y="4818529"/>
            <a:ext cx="1295400" cy="366713"/>
          </a:xfrm>
          <a:prstGeom prst="rect">
            <a:avLst/>
          </a:prstGeom>
          <a:noFill/>
          <a:ln w="9525">
            <a:noFill/>
            <a:miter lim="800000"/>
            <a:headEnd/>
            <a:tailEnd/>
          </a:ln>
          <a:effectLst/>
        </p:spPr>
        <p:txBody>
          <a:bodyPr>
            <a:spAutoFit/>
          </a:bodyPr>
          <a:lstStyle/>
          <a:p>
            <a:pPr>
              <a:spcBef>
                <a:spcPct val="50000"/>
              </a:spcBef>
            </a:pPr>
            <a:r>
              <a:rPr lang="en-US" b="0" dirty="0"/>
              <a:t>NEU RMS</a:t>
            </a:r>
          </a:p>
        </p:txBody>
      </p:sp>
      <p:sp>
        <p:nvSpPr>
          <p:cNvPr id="30" name="Text Box 20"/>
          <p:cNvSpPr txBox="1">
            <a:spLocks noChangeArrowheads="1"/>
          </p:cNvSpPr>
          <p:nvPr/>
        </p:nvSpPr>
        <p:spPr bwMode="auto">
          <a:xfrm>
            <a:off x="365760" y="1371600"/>
            <a:ext cx="8321040" cy="52322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spcBef>
                <a:spcPct val="50000"/>
              </a:spcBef>
            </a:pPr>
            <a:r>
              <a:rPr lang="en-US" sz="2800" b="0" dirty="0" smtClean="0">
                <a:solidFill>
                  <a:sysClr val="windowText" lastClr="000000"/>
                </a:solidFill>
              </a:rPr>
              <a:t>OPUS–</a:t>
            </a:r>
            <a:r>
              <a:rPr lang="en-US" sz="2800" b="0" dirty="0" err="1" smtClean="0">
                <a:solidFill>
                  <a:sysClr val="windowText" lastClr="000000"/>
                </a:solidFill>
              </a:rPr>
              <a:t>Mapper</a:t>
            </a:r>
            <a:r>
              <a:rPr lang="en-US" sz="2800" b="0" dirty="0" smtClean="0">
                <a:solidFill>
                  <a:sysClr val="windowText" lastClr="000000"/>
                </a:solidFill>
              </a:rPr>
              <a:t>  </a:t>
            </a:r>
            <a:r>
              <a:rPr lang="en-US" sz="2800" b="0" dirty="0">
                <a:solidFill>
                  <a:sysClr val="windowText" lastClr="000000"/>
                </a:solidFill>
              </a:rPr>
              <a:t>Kinematic Trajectory Report</a:t>
            </a:r>
          </a:p>
        </p:txBody>
      </p:sp>
      <p:sp>
        <p:nvSpPr>
          <p:cNvPr id="31" name="Line 8"/>
          <p:cNvSpPr>
            <a:spLocks noChangeShapeType="1"/>
          </p:cNvSpPr>
          <p:nvPr/>
        </p:nvSpPr>
        <p:spPr bwMode="auto">
          <a:xfrm flipV="1">
            <a:off x="1737360" y="4361328"/>
            <a:ext cx="1494" cy="1137771"/>
          </a:xfrm>
          <a:prstGeom prst="line">
            <a:avLst/>
          </a:prstGeom>
          <a:ln>
            <a:headEnd/>
            <a:tailEnd type="triangle" w="med" len="med"/>
          </a:ln>
        </p:spPr>
        <p:style>
          <a:lnRef idx="2">
            <a:schemeClr val="dk1"/>
          </a:lnRef>
          <a:fillRef idx="0">
            <a:schemeClr val="dk1"/>
          </a:fillRef>
          <a:effectRef idx="1">
            <a:schemeClr val="dk1"/>
          </a:effectRef>
          <a:fontRef idx="minor">
            <a:schemeClr val="tx1"/>
          </a:fontRef>
        </p:style>
        <p:txBody>
          <a:bodyPr/>
          <a:lstStyle/>
          <a:p>
            <a:endParaRPr lang="en-US"/>
          </a:p>
        </p:txBody>
      </p:sp>
      <p:sp>
        <p:nvSpPr>
          <p:cNvPr id="32" name="Line 9"/>
          <p:cNvSpPr>
            <a:spLocks noChangeShapeType="1"/>
          </p:cNvSpPr>
          <p:nvPr/>
        </p:nvSpPr>
        <p:spPr bwMode="auto">
          <a:xfrm flipV="1">
            <a:off x="2006600" y="4361328"/>
            <a:ext cx="1494" cy="1633071"/>
          </a:xfrm>
          <a:prstGeom prst="line">
            <a:avLst/>
          </a:prstGeom>
          <a:ln>
            <a:headEnd/>
            <a:tailEnd type="triangle" w="med" len="med"/>
          </a:ln>
        </p:spPr>
        <p:style>
          <a:lnRef idx="2">
            <a:schemeClr val="dk1"/>
          </a:lnRef>
          <a:fillRef idx="0">
            <a:schemeClr val="dk1"/>
          </a:fillRef>
          <a:effectRef idx="1">
            <a:schemeClr val="dk1"/>
          </a:effectRef>
          <a:fontRef idx="minor">
            <a:schemeClr val="tx1"/>
          </a:fontRef>
        </p:style>
        <p:txBody>
          <a:bodyPr/>
          <a:lstStyle/>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OPUS-S History.</a:t>
            </a:r>
            <a:endParaRPr lang="en-US" sz="4000" dirty="0"/>
          </a:p>
        </p:txBody>
      </p:sp>
      <p:sp>
        <p:nvSpPr>
          <p:cNvPr id="7" name="TextBox 6"/>
          <p:cNvSpPr txBox="1"/>
          <p:nvPr/>
        </p:nvSpPr>
        <p:spPr>
          <a:xfrm>
            <a:off x="228600" y="1188720"/>
            <a:ext cx="8686800" cy="3785652"/>
          </a:xfrm>
          <a:prstGeom prst="rect">
            <a:avLst/>
          </a:prstGeom>
          <a:noFill/>
        </p:spPr>
        <p:txBody>
          <a:bodyPr wrap="square" rtlCol="0">
            <a:spAutoFit/>
          </a:bodyPr>
          <a:lstStyle/>
          <a:p>
            <a:endParaRPr lang="en-US" sz="2400" dirty="0" smtClean="0"/>
          </a:p>
          <a:p>
            <a:r>
              <a:rPr lang="en-US" sz="2400" dirty="0" smtClean="0"/>
              <a:t>In the late 1990’s, a growing number of organizations were making their </a:t>
            </a:r>
            <a:r>
              <a:rPr lang="en-US" sz="2400" b="1" dirty="0" smtClean="0"/>
              <a:t>Continuously Operating Reference Station </a:t>
            </a:r>
            <a:r>
              <a:rPr lang="en-US" sz="2400" dirty="0" smtClean="0"/>
              <a:t>(CORS) data publically available with a short latency.</a:t>
            </a:r>
          </a:p>
          <a:p>
            <a:endParaRPr lang="en-US" sz="2400" dirty="0" smtClean="0"/>
          </a:p>
          <a:p>
            <a:r>
              <a:rPr lang="en-US" sz="2400" dirty="0" smtClean="0"/>
              <a:t>Supporting products such as precise ephemerides were improving and also becoming available with a short latency.</a:t>
            </a:r>
          </a:p>
          <a:p>
            <a:endParaRPr lang="en-US" sz="2400" dirty="0" smtClean="0"/>
          </a:p>
          <a:p>
            <a:r>
              <a:rPr lang="en-US" sz="2400" dirty="0" smtClean="0"/>
              <a:t>Many organizations recognized that the time seemed ripe for some sort of on-line, processing service.</a:t>
            </a:r>
            <a:endParaRPr lang="en-US" sz="24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a:t>
            </a:r>
            <a:r>
              <a:rPr lang="en-US" sz="4000" dirty="0" err="1" smtClean="0"/>
              <a:t>Mapper</a:t>
            </a:r>
            <a:r>
              <a:rPr lang="en-US" sz="4000" dirty="0" smtClean="0"/>
              <a: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90</a:t>
                </a:fld>
                <a:r>
                  <a:rPr lang="en-GB" sz="1800" b="1" dirty="0">
                    <a:solidFill>
                      <a:srgbClr val="282878"/>
                    </a:solidFill>
                  </a:rPr>
                  <a:t> </a:t>
                </a:r>
              </a:p>
            </p:txBody>
          </p:sp>
        </p:grpSp>
      </p:grpSp>
      <p:sp>
        <p:nvSpPr>
          <p:cNvPr id="13" name="Text Box 4"/>
          <p:cNvSpPr txBox="1">
            <a:spLocks noChangeArrowheads="1"/>
          </p:cNvSpPr>
          <p:nvPr/>
        </p:nvSpPr>
        <p:spPr bwMode="auto">
          <a:xfrm>
            <a:off x="822960" y="1828800"/>
            <a:ext cx="7498080" cy="429768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r>
              <a:rPr lang="en-US" sz="1400" b="1" dirty="0">
                <a:solidFill>
                  <a:sysClr val="windowText" lastClr="000000"/>
                </a:solidFill>
                <a:latin typeface="Courier New" pitchFamily="49" charset="0"/>
              </a:rPr>
              <a:t>Station #:    1   File: zzyy337r.05o</a:t>
            </a:r>
          </a:p>
          <a:p>
            <a:r>
              <a:rPr lang="en-US" sz="1400" b="1" dirty="0">
                <a:solidFill>
                  <a:sysClr val="windowText" lastClr="000000"/>
                </a:solidFill>
                <a:latin typeface="Courier New" pitchFamily="49" charset="0"/>
              </a:rPr>
              <a:t>2005/12/ 3   17: 1:31     954482.055  0.566   25  1 27.8497  0.603</a:t>
            </a:r>
          </a:p>
          <a:p>
            <a:r>
              <a:rPr lang="en-US" sz="1400" b="1" dirty="0">
                <a:solidFill>
                  <a:sysClr val="windowText" lastClr="000000"/>
                </a:solidFill>
                <a:latin typeface="Courier New" pitchFamily="49" charset="0"/>
              </a:rPr>
              <a:t>2005/12/ 3   17: 3:14   -5680362.733  0.590  -80 27 41.7152  0.487</a:t>
            </a:r>
          </a:p>
          <a:p>
            <a:r>
              <a:rPr lang="en-US" sz="1400" b="1" dirty="0">
                <a:solidFill>
                  <a:sysClr val="windowText" lastClr="000000"/>
                </a:solidFill>
                <a:latin typeface="Courier New" pitchFamily="49" charset="0"/>
              </a:rPr>
              <a:t>#sec:  103 #pts:  104    2729933.535  0.812        -24.3934  0.855</a:t>
            </a:r>
          </a:p>
          <a:p>
            <a:endParaRPr lang="en-US" sz="1400" b="1" dirty="0">
              <a:solidFill>
                <a:sysClr val="windowText" lastClr="000000"/>
              </a:solidFill>
              <a:latin typeface="Courier New" pitchFamily="49" charset="0"/>
            </a:endParaRPr>
          </a:p>
          <a:p>
            <a:r>
              <a:rPr lang="en-US" sz="1400" b="1" dirty="0">
                <a:solidFill>
                  <a:sysClr val="windowText" lastClr="000000"/>
                </a:solidFill>
                <a:latin typeface="Courier New" pitchFamily="49" charset="0"/>
              </a:rPr>
              <a:t>Station #:    2   File: zzyy337r.05o</a:t>
            </a:r>
          </a:p>
          <a:p>
            <a:r>
              <a:rPr lang="en-US" sz="1400" b="1" dirty="0">
                <a:solidFill>
                  <a:sysClr val="windowText" lastClr="000000"/>
                </a:solidFill>
                <a:latin typeface="Courier New" pitchFamily="49" charset="0"/>
              </a:rPr>
              <a:t>2005/12/ 3   17: 4:41     955062.476  0.248   25  4 23.5041  0.268</a:t>
            </a:r>
          </a:p>
          <a:p>
            <a:r>
              <a:rPr lang="en-US" sz="1400" b="1" dirty="0">
                <a:solidFill>
                  <a:sysClr val="windowText" lastClr="000000"/>
                </a:solidFill>
                <a:latin typeface="Courier New" pitchFamily="49" charset="0"/>
              </a:rPr>
              <a:t>2005/12/ 3   17: 7:23   -5680325.193  0.257  -80 27 20.9951  0.250</a:t>
            </a:r>
          </a:p>
          <a:p>
            <a:r>
              <a:rPr lang="en-US" sz="1400" b="1" dirty="0">
                <a:solidFill>
                  <a:sysClr val="windowText" lastClr="000000"/>
                </a:solidFill>
                <a:latin typeface="Courier New" pitchFamily="49" charset="0"/>
              </a:rPr>
              <a:t>#sec:  162 #pts:  163    2729813.609  0.339        -22.6164  0.330</a:t>
            </a:r>
          </a:p>
          <a:p>
            <a:endParaRPr lang="en-US" sz="1400" b="1" dirty="0">
              <a:solidFill>
                <a:sysClr val="windowText" lastClr="000000"/>
              </a:solidFill>
              <a:latin typeface="Courier New" pitchFamily="49" charset="0"/>
            </a:endParaRPr>
          </a:p>
          <a:p>
            <a:r>
              <a:rPr lang="en-US" sz="1400" b="1" dirty="0">
                <a:solidFill>
                  <a:sysClr val="windowText" lastClr="000000"/>
                </a:solidFill>
                <a:latin typeface="Courier New" pitchFamily="49" charset="0"/>
              </a:rPr>
              <a:t>Station #:    3   File: zzyy337r.05o</a:t>
            </a:r>
          </a:p>
          <a:p>
            <a:r>
              <a:rPr lang="en-US" sz="1400" b="1" dirty="0">
                <a:solidFill>
                  <a:sysClr val="windowText" lastClr="000000"/>
                </a:solidFill>
                <a:latin typeface="Courier New" pitchFamily="49" charset="0"/>
              </a:rPr>
              <a:t>2005/12/ 3   17: 9:56     955528.756  0.327   25  9 57.3369  0.179</a:t>
            </a:r>
          </a:p>
          <a:p>
            <a:r>
              <a:rPr lang="en-US" sz="1400" b="1" dirty="0">
                <a:solidFill>
                  <a:sysClr val="windowText" lastClr="000000"/>
                </a:solidFill>
                <a:latin typeface="Courier New" pitchFamily="49" charset="0"/>
              </a:rPr>
              <a:t>2005/12/ 3   17:12:31   -5680598.380  0.312  -80 27  6.1520  0.280</a:t>
            </a:r>
          </a:p>
          <a:p>
            <a:r>
              <a:rPr lang="en-US" sz="1400" b="1" dirty="0">
                <a:solidFill>
                  <a:sysClr val="windowText" lastClr="000000"/>
                </a:solidFill>
                <a:latin typeface="Courier New" pitchFamily="49" charset="0"/>
              </a:rPr>
              <a:t>#sec:  155 #pts:  156    2729086.863  0.359        -22.5733  0.472</a:t>
            </a:r>
          </a:p>
          <a:p>
            <a:endParaRPr lang="en-US" sz="1400" b="1" dirty="0">
              <a:solidFill>
                <a:sysClr val="windowText" lastClr="000000"/>
              </a:solidFill>
              <a:latin typeface="Courier New" pitchFamily="49" charset="0"/>
            </a:endParaRPr>
          </a:p>
          <a:p>
            <a:r>
              <a:rPr lang="en-US" sz="1400" b="1" dirty="0">
                <a:solidFill>
                  <a:sysClr val="windowText" lastClr="000000"/>
                </a:solidFill>
                <a:latin typeface="Courier New" pitchFamily="49" charset="0"/>
              </a:rPr>
              <a:t>Station #:    4   File: zzyy337r.05o</a:t>
            </a:r>
          </a:p>
          <a:p>
            <a:r>
              <a:rPr lang="en-US" sz="1400" b="1" dirty="0">
                <a:solidFill>
                  <a:sysClr val="windowText" lastClr="000000"/>
                </a:solidFill>
                <a:latin typeface="Courier New" pitchFamily="49" charset="0"/>
              </a:rPr>
              <a:t>2005/12/ 3   17:14:13     956928.191  2.125   25 14 57.7295  0.045</a:t>
            </a:r>
          </a:p>
          <a:p>
            <a:r>
              <a:rPr lang="en-US" sz="1400" b="1" dirty="0">
                <a:solidFill>
                  <a:sysClr val="windowText" lastClr="000000"/>
                </a:solidFill>
                <a:latin typeface="Courier New" pitchFamily="49" charset="0"/>
              </a:rPr>
              <a:t>2005/12/ 3   17:14:23   -5680357.338  0.525  -80 26 15.3043  2.181</a:t>
            </a:r>
          </a:p>
          <a:p>
            <a:r>
              <a:rPr lang="en-US" sz="1400" b="1" dirty="0">
                <a:solidFill>
                  <a:sysClr val="windowText" lastClr="000000"/>
                </a:solidFill>
                <a:latin typeface="Courier New" pitchFamily="49" charset="0"/>
              </a:rPr>
              <a:t>#sec:   10 #pts:   11    2729097.676  0.128        -22.7844  0.206</a:t>
            </a:r>
          </a:p>
          <a:p>
            <a:pPr>
              <a:spcBef>
                <a:spcPct val="50000"/>
              </a:spcBef>
            </a:pPr>
            <a:endParaRPr lang="en-US" sz="1400" b="1" dirty="0">
              <a:solidFill>
                <a:sysClr val="windowText" lastClr="000000"/>
              </a:solidFill>
              <a:latin typeface="Courier New" pitchFamily="49" charset="0"/>
            </a:endParaRPr>
          </a:p>
        </p:txBody>
      </p:sp>
      <p:sp>
        <p:nvSpPr>
          <p:cNvPr id="16" name="Text Box 5"/>
          <p:cNvSpPr txBox="1">
            <a:spLocks noChangeArrowheads="1"/>
          </p:cNvSpPr>
          <p:nvPr/>
        </p:nvSpPr>
        <p:spPr bwMode="auto">
          <a:xfrm>
            <a:off x="822959" y="1280159"/>
            <a:ext cx="7498080" cy="52120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spcBef>
                <a:spcPct val="50000"/>
              </a:spcBef>
            </a:pPr>
            <a:r>
              <a:rPr lang="en-US" sz="2800" b="0" dirty="0" smtClean="0"/>
              <a:t>OPUS–</a:t>
            </a:r>
            <a:r>
              <a:rPr lang="en-US" sz="2800" b="0" dirty="0" err="1" smtClean="0"/>
              <a:t>Mapper</a:t>
            </a:r>
            <a:r>
              <a:rPr lang="en-US" sz="2800" b="0" dirty="0" smtClean="0"/>
              <a:t>  </a:t>
            </a:r>
            <a:r>
              <a:rPr lang="en-US" sz="2800" b="0" dirty="0"/>
              <a:t>Static Occupation Report</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3785652"/>
          </a:xfrm>
          <a:prstGeom prst="rect">
            <a:avLst/>
          </a:prstGeom>
          <a:noFill/>
        </p:spPr>
        <p:txBody>
          <a:bodyPr wrap="square" rtlCol="0">
            <a:spAutoFit/>
          </a:bodyPr>
          <a:lstStyle/>
          <a:p>
            <a:r>
              <a:rPr lang="en-US" sz="2400" dirty="0" smtClean="0"/>
              <a:t>Other </a:t>
            </a:r>
            <a:r>
              <a:rPr lang="en-US" sz="2400" b="1" dirty="0" smtClean="0"/>
              <a:t>Global Navigation Satellite System</a:t>
            </a:r>
            <a:r>
              <a:rPr lang="en-US" sz="2400" dirty="0" smtClean="0"/>
              <a:t>, GNSS, are or will be operational in the future.</a:t>
            </a:r>
          </a:p>
          <a:p>
            <a:endParaRPr lang="en-US" sz="2400" dirty="0" smtClean="0"/>
          </a:p>
          <a:p>
            <a:pPr marL="463550" indent="-238125">
              <a:buFont typeface="Arial" pitchFamily="34" charset="0"/>
              <a:buChar char="•"/>
            </a:pPr>
            <a:r>
              <a:rPr lang="en-US" sz="2400" dirty="0" smtClean="0"/>
              <a:t>GLONASS is operational now.</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Galileo is in testing and preparing for deployment.</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COMPASS is in planning. </a:t>
            </a:r>
          </a:p>
          <a:p>
            <a:pPr marL="463550" indent="-238125">
              <a:buFont typeface="Arial" pitchFamily="34" charset="0"/>
              <a:buChar char="•"/>
            </a:pPr>
            <a:endParaRPr lang="en-US" sz="2400" dirty="0" smtClean="0"/>
          </a:p>
          <a:p>
            <a:r>
              <a:rPr lang="en-US" sz="2400" dirty="0" smtClean="0"/>
              <a:t>Like you, the NGS wants to make use of these systems.</a:t>
            </a:r>
          </a:p>
        </p:txBody>
      </p:sp>
      <p:sp>
        <p:nvSpPr>
          <p:cNvPr id="4"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4893647"/>
          </a:xfrm>
          <a:prstGeom prst="rect">
            <a:avLst/>
          </a:prstGeom>
          <a:noFill/>
        </p:spPr>
        <p:txBody>
          <a:bodyPr wrap="square" rtlCol="0">
            <a:spAutoFit/>
          </a:bodyPr>
          <a:lstStyle/>
          <a:p>
            <a:r>
              <a:rPr lang="en-US" sz="2400" dirty="0" smtClean="0"/>
              <a:t>Unfortunately, the infrastructure must also be in place before new GNSS can be incorporated into OPUS.</a:t>
            </a:r>
          </a:p>
          <a:p>
            <a:endParaRPr lang="en-US" sz="2400" dirty="0" smtClean="0"/>
          </a:p>
          <a:p>
            <a:pPr marL="463550" indent="-238125">
              <a:buFont typeface="Arial" pitchFamily="34" charset="0"/>
              <a:buChar char="•"/>
            </a:pPr>
            <a:r>
              <a:rPr lang="en-US" sz="2400" dirty="0" smtClean="0"/>
              <a:t>Precise ephemerides must be available in a timely manner.</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A robust and comprehensive CORS network is needed.</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Antenna models and other information must be available.</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Software must be ready and proven robust.</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The community must feel a sufficient level of comfort </a:t>
            </a:r>
            <a:br>
              <a:rPr lang="en-US" sz="2400" dirty="0" smtClean="0"/>
            </a:br>
            <a:r>
              <a:rPr lang="en-US" sz="2400" dirty="0" smtClean="0"/>
              <a:t>which is gained by reliably producing quality products.</a:t>
            </a:r>
          </a:p>
        </p:txBody>
      </p:sp>
      <p:sp>
        <p:nvSpPr>
          <p:cNvPr id="4"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5262979"/>
          </a:xfrm>
          <a:prstGeom prst="rect">
            <a:avLst/>
          </a:prstGeom>
          <a:noFill/>
        </p:spPr>
        <p:txBody>
          <a:bodyPr wrap="square" rtlCol="0">
            <a:spAutoFit/>
          </a:bodyPr>
          <a:lstStyle/>
          <a:p>
            <a:r>
              <a:rPr lang="en-US" sz="2400" dirty="0" smtClean="0"/>
              <a:t>Looking at these point for GLONASS specifically:</a:t>
            </a:r>
          </a:p>
          <a:p>
            <a:endParaRPr lang="en-US" sz="2400" dirty="0" smtClean="0"/>
          </a:p>
          <a:p>
            <a:pPr marL="463550" indent="-238125">
              <a:buFont typeface="Arial" pitchFamily="34" charset="0"/>
              <a:buChar char="•"/>
            </a:pPr>
            <a:r>
              <a:rPr lang="en-US" sz="2400" dirty="0" smtClean="0"/>
              <a:t>Precise ephemerides are available no sooner than two-weeks and there is limited global support for this product.</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The number of GLONASS enable CORS is limited but growing (approximately 12% in the U.S. as of 2010-Apr).</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Antenna models and other information are being produced.</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Software development is underway at the NGS.</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The NGS has begun activities which will help develop a solid foundation for using GLONASS.</a:t>
            </a:r>
          </a:p>
        </p:txBody>
      </p:sp>
      <p:sp>
        <p:nvSpPr>
          <p:cNvPr id="4"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3785652"/>
          </a:xfrm>
          <a:prstGeom prst="rect">
            <a:avLst/>
          </a:prstGeom>
          <a:noFill/>
        </p:spPr>
        <p:txBody>
          <a:bodyPr wrap="square" rtlCol="0">
            <a:spAutoFit/>
          </a:bodyPr>
          <a:lstStyle/>
          <a:p>
            <a:r>
              <a:rPr lang="en-US" sz="2400" dirty="0" smtClean="0"/>
              <a:t>What’s happening now?</a:t>
            </a:r>
          </a:p>
          <a:p>
            <a:endParaRPr lang="en-US" sz="2400" dirty="0" smtClean="0"/>
          </a:p>
          <a:p>
            <a:pPr marL="457200" indent="-228600">
              <a:buFont typeface="Arial" pitchFamily="34" charset="0"/>
              <a:buChar char="•"/>
            </a:pPr>
            <a:r>
              <a:rPr lang="en-US" sz="2400" dirty="0" smtClean="0"/>
              <a:t>Schenewerk is extending the PAGES suite to handle GLONASS and other GNSS.</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GLONASS PAGES will be able to process integer-fixed or float GPS and float GLONASS separately or together.</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The software is literally an extension of PAGES which has been proven in a variety of operational tasks.</a:t>
            </a:r>
          </a:p>
        </p:txBody>
      </p:sp>
      <p:sp>
        <p:nvSpPr>
          <p:cNvPr id="4"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94</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3785652"/>
          </a:xfrm>
          <a:prstGeom prst="rect">
            <a:avLst/>
          </a:prstGeom>
          <a:noFill/>
        </p:spPr>
        <p:txBody>
          <a:bodyPr wrap="square" rtlCol="0">
            <a:spAutoFit/>
          </a:bodyPr>
          <a:lstStyle/>
          <a:p>
            <a:r>
              <a:rPr lang="en-US" sz="2400" dirty="0" smtClean="0"/>
              <a:t>The GLONASS PAGES programming is largely complete.</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Orbit production trials should be underway by June, 2010. </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Contribution to the IGS GLONASS precise ephemeris combinations is planned by the end of the year. </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Recall that the precise ephemerides have a two-week latency, so the viability of a GLONASS rapid product </a:t>
            </a:r>
            <a:br>
              <a:rPr lang="en-US" sz="2400" dirty="0" smtClean="0"/>
            </a:br>
            <a:r>
              <a:rPr lang="en-US" sz="2400" dirty="0" smtClean="0"/>
              <a:t>(one day latency or less) will be investigated.</a:t>
            </a:r>
          </a:p>
        </p:txBody>
      </p:sp>
      <p:sp>
        <p:nvSpPr>
          <p:cNvPr id="4"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95</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4524315"/>
          </a:xfrm>
          <a:prstGeom prst="rect">
            <a:avLst/>
          </a:prstGeom>
          <a:noFill/>
        </p:spPr>
        <p:txBody>
          <a:bodyPr wrap="square" rtlCol="0">
            <a:spAutoFit/>
          </a:bodyPr>
          <a:lstStyle/>
          <a:p>
            <a:r>
              <a:rPr lang="en-US" sz="2400" dirty="0" smtClean="0"/>
              <a:t>But GLONASS PAGES is just a transitional tool:</a:t>
            </a:r>
          </a:p>
          <a:p>
            <a:endParaRPr lang="en-US" sz="2400" dirty="0" smtClean="0"/>
          </a:p>
          <a:p>
            <a:pPr marL="457200" indent="-228600">
              <a:buFont typeface="Arial" pitchFamily="34" charset="0"/>
              <a:buChar char="•"/>
            </a:pPr>
            <a:r>
              <a:rPr lang="en-US" sz="2400" dirty="0" smtClean="0"/>
              <a:t>It provides useful products in the short-term.</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Its products will be regularly compared with similar products from the international community.</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It can provide experience with other GNSS.</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It can provide a way to experiment with other GNSS.</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It is a “benchmark” for the next-generation software.</a:t>
            </a:r>
          </a:p>
        </p:txBody>
      </p:sp>
      <p:sp>
        <p:nvSpPr>
          <p:cNvPr id="4"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96</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Content Placeholder 2"/>
          <p:cNvSpPr>
            <a:spLocks noGrp="1"/>
          </p:cNvSpPr>
          <p:nvPr>
            <p:ph sz="quarter" idx="1"/>
          </p:nvPr>
        </p:nvSpPr>
        <p:spPr>
          <a:xfrm>
            <a:off x="457200" y="1188720"/>
            <a:ext cx="8229600" cy="4495800"/>
          </a:xfrm>
        </p:spPr>
        <p:txBody>
          <a:bodyPr/>
          <a:lstStyle/>
          <a:p>
            <a:pPr marL="0" indent="6350">
              <a:buNone/>
            </a:pPr>
            <a:r>
              <a:rPr lang="en-US" sz="2400" dirty="0" smtClean="0">
                <a:latin typeface="Arial" pitchFamily="34" charset="0"/>
                <a:cs typeface="Arial" pitchFamily="34" charset="0"/>
              </a:rPr>
              <a:t>At the same time, </a:t>
            </a:r>
            <a:r>
              <a:rPr lang="en-US" sz="2400" dirty="0" err="1" smtClean="0">
                <a:latin typeface="Arial" pitchFamily="34" charset="0"/>
                <a:cs typeface="Arial" pitchFamily="34" charset="0"/>
              </a:rPr>
              <a:t>Choi</a:t>
            </a:r>
            <a:r>
              <a:rPr lang="en-US" sz="2400" dirty="0" smtClean="0">
                <a:latin typeface="Arial" pitchFamily="34" charset="0"/>
                <a:cs typeface="Arial" pitchFamily="34" charset="0"/>
              </a:rPr>
              <a:t> et al. are building the next generation software.</a:t>
            </a:r>
          </a:p>
          <a:p>
            <a:pPr marL="0" indent="6350">
              <a:buNone/>
            </a:pPr>
            <a:endParaRPr lang="en-US" sz="2400" dirty="0" smtClean="0">
              <a:latin typeface="Arial" pitchFamily="34" charset="0"/>
              <a:cs typeface="Arial" pitchFamily="34" charset="0"/>
            </a:endParaRPr>
          </a:p>
          <a:p>
            <a:pPr>
              <a:spcBef>
                <a:spcPct val="0"/>
              </a:spcBef>
            </a:pPr>
            <a:r>
              <a:rPr lang="en-US" sz="2400" dirty="0" smtClean="0">
                <a:latin typeface="Arial" pitchFamily="34" charset="0"/>
                <a:cs typeface="Arial" pitchFamily="34" charset="0"/>
              </a:rPr>
              <a:t>Software requirements:</a:t>
            </a:r>
          </a:p>
          <a:p>
            <a:pPr lvl="1">
              <a:spcBef>
                <a:spcPct val="0"/>
              </a:spcBef>
              <a:buFont typeface="Courier New" pitchFamily="49" charset="0"/>
              <a:buChar char="o"/>
            </a:pPr>
            <a:r>
              <a:rPr lang="en-US" sz="2400" dirty="0" smtClean="0">
                <a:latin typeface="Arial" pitchFamily="34" charset="0"/>
                <a:cs typeface="Arial" pitchFamily="34" charset="0"/>
              </a:rPr>
              <a:t>Ability to process single- or multi-frequency data.</a:t>
            </a:r>
          </a:p>
          <a:p>
            <a:pPr lvl="1">
              <a:spcBef>
                <a:spcPct val="0"/>
              </a:spcBef>
              <a:buFont typeface="Courier New" pitchFamily="49" charset="0"/>
              <a:buChar char="o"/>
            </a:pPr>
            <a:r>
              <a:rPr lang="en-US" sz="2400" dirty="0" smtClean="0">
                <a:latin typeface="Arial" pitchFamily="34" charset="0"/>
                <a:cs typeface="Arial" pitchFamily="34" charset="0"/>
              </a:rPr>
              <a:t>Ability to process single- or multi-constellation data.</a:t>
            </a:r>
          </a:p>
          <a:p>
            <a:pPr lvl="1">
              <a:spcBef>
                <a:spcPct val="0"/>
              </a:spcBef>
              <a:buFont typeface="Courier New" pitchFamily="49" charset="0"/>
              <a:buChar char="o"/>
            </a:pPr>
            <a:r>
              <a:rPr lang="en-US" sz="2400" dirty="0" smtClean="0">
                <a:latin typeface="Arial" pitchFamily="34" charset="0"/>
                <a:cs typeface="Arial" pitchFamily="34" charset="0"/>
              </a:rPr>
              <a:t>Ability to process other many observables.</a:t>
            </a:r>
          </a:p>
          <a:p>
            <a:pPr lvl="1">
              <a:spcBef>
                <a:spcPct val="0"/>
              </a:spcBef>
              <a:buFont typeface="Courier New" pitchFamily="49" charset="0"/>
              <a:buChar char="o"/>
            </a:pPr>
            <a:r>
              <a:rPr lang="en-US" sz="2400" dirty="0" smtClean="0">
                <a:latin typeface="Arial" pitchFamily="34" charset="0"/>
                <a:cs typeface="Arial" pitchFamily="34" charset="0"/>
              </a:rPr>
              <a:t>Ability to fix integers.</a:t>
            </a:r>
          </a:p>
          <a:p>
            <a:endParaRPr lang="en-US" dirty="0" smtClean="0"/>
          </a:p>
        </p:txBody>
      </p:sp>
      <p:sp>
        <p:nvSpPr>
          <p:cNvPr id="5"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7"/>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97</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Content Placeholder 2"/>
          <p:cNvSpPr>
            <a:spLocks noGrp="1"/>
          </p:cNvSpPr>
          <p:nvPr>
            <p:ph sz="quarter" idx="1"/>
          </p:nvPr>
        </p:nvSpPr>
        <p:spPr>
          <a:xfrm>
            <a:off x="457200" y="1188720"/>
            <a:ext cx="8229600" cy="4495800"/>
          </a:xfrm>
        </p:spPr>
        <p:txBody>
          <a:bodyPr/>
          <a:lstStyle/>
          <a:p>
            <a:pPr marL="0" indent="6350">
              <a:buNone/>
            </a:pPr>
            <a:r>
              <a:rPr lang="en-US" sz="2400" dirty="0" smtClean="0">
                <a:latin typeface="Arial" pitchFamily="34" charset="0"/>
                <a:cs typeface="Arial" pitchFamily="34" charset="0"/>
              </a:rPr>
              <a:t>At the same time, </a:t>
            </a:r>
            <a:r>
              <a:rPr lang="en-US" sz="2400" dirty="0" err="1" smtClean="0">
                <a:latin typeface="Arial" pitchFamily="34" charset="0"/>
                <a:cs typeface="Arial" pitchFamily="34" charset="0"/>
              </a:rPr>
              <a:t>Choi</a:t>
            </a:r>
            <a:r>
              <a:rPr lang="en-US" sz="2400" dirty="0" smtClean="0">
                <a:latin typeface="Arial" pitchFamily="34" charset="0"/>
                <a:cs typeface="Arial" pitchFamily="34" charset="0"/>
              </a:rPr>
              <a:t> et al. are building the next generation software.</a:t>
            </a:r>
          </a:p>
          <a:p>
            <a:pPr marL="0" indent="6350">
              <a:buNone/>
            </a:pPr>
            <a:endParaRPr lang="en-US" sz="2400" dirty="0" smtClean="0">
              <a:latin typeface="Arial" pitchFamily="34" charset="0"/>
              <a:cs typeface="Arial" pitchFamily="34" charset="0"/>
            </a:endParaRPr>
          </a:p>
          <a:p>
            <a:pPr>
              <a:spcBef>
                <a:spcPct val="0"/>
              </a:spcBef>
            </a:pPr>
            <a:r>
              <a:rPr lang="en-US" sz="2400" dirty="0" smtClean="0">
                <a:latin typeface="Arial" pitchFamily="34" charset="0"/>
                <a:cs typeface="Arial" pitchFamily="34" charset="0"/>
              </a:rPr>
              <a:t>Technical aspects:</a:t>
            </a:r>
          </a:p>
          <a:p>
            <a:pPr lvl="1">
              <a:spcBef>
                <a:spcPct val="0"/>
              </a:spcBef>
              <a:buFont typeface="Courier New" pitchFamily="49" charset="0"/>
              <a:buChar char="o"/>
            </a:pPr>
            <a:r>
              <a:rPr lang="en-US" sz="2400" dirty="0" smtClean="0">
                <a:latin typeface="Arial" pitchFamily="34" charset="0"/>
                <a:cs typeface="Arial" pitchFamily="34" charset="0"/>
              </a:rPr>
              <a:t>Object oriented programming.</a:t>
            </a:r>
          </a:p>
          <a:p>
            <a:pPr lvl="1">
              <a:spcBef>
                <a:spcPct val="0"/>
              </a:spcBef>
              <a:buFont typeface="Courier New" pitchFamily="49" charset="0"/>
              <a:buChar char="o"/>
            </a:pPr>
            <a:r>
              <a:rPr lang="en-US" sz="2400" dirty="0" smtClean="0">
                <a:latin typeface="Arial" pitchFamily="34" charset="0"/>
                <a:cs typeface="Arial" pitchFamily="34" charset="0"/>
              </a:rPr>
              <a:t>C++ or Java.</a:t>
            </a:r>
          </a:p>
          <a:p>
            <a:pPr lvl="1">
              <a:spcBef>
                <a:spcPct val="0"/>
              </a:spcBef>
              <a:buFont typeface="Courier New" pitchFamily="49" charset="0"/>
              <a:buChar char="o"/>
            </a:pPr>
            <a:r>
              <a:rPr lang="en-US" sz="2400" dirty="0" smtClean="0">
                <a:latin typeface="Arial" pitchFamily="34" charset="0"/>
                <a:cs typeface="Arial" pitchFamily="34" charset="0"/>
              </a:rPr>
              <a:t>Unified formats and a robust interface which supports backward- and forward-compatibility.</a:t>
            </a:r>
          </a:p>
          <a:p>
            <a:endParaRPr lang="en-US" dirty="0" smtClean="0"/>
          </a:p>
        </p:txBody>
      </p:sp>
      <p:sp>
        <p:nvSpPr>
          <p:cNvPr id="5"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7"/>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4"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6"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Content Placeholder 2"/>
          <p:cNvSpPr>
            <a:spLocks noGrp="1"/>
          </p:cNvSpPr>
          <p:nvPr>
            <p:ph sz="quarter" idx="1"/>
          </p:nvPr>
        </p:nvSpPr>
        <p:spPr>
          <a:xfrm>
            <a:off x="457200" y="1188720"/>
            <a:ext cx="8229600" cy="4876800"/>
          </a:xfrm>
        </p:spPr>
        <p:txBody>
          <a:bodyPr/>
          <a:lstStyle/>
          <a:p>
            <a:pPr>
              <a:spcBef>
                <a:spcPct val="0"/>
              </a:spcBef>
              <a:buNone/>
            </a:pPr>
            <a:r>
              <a:rPr lang="en-US" sz="2400" dirty="0" smtClean="0">
                <a:latin typeface="Arial" pitchFamily="34" charset="0"/>
                <a:cs typeface="Arial" pitchFamily="34" charset="0"/>
              </a:rPr>
              <a:t>Challenges in building the next-generation software.</a:t>
            </a:r>
          </a:p>
          <a:p>
            <a:pPr marL="511175" lvl="1" indent="-282575">
              <a:spcBef>
                <a:spcPct val="0"/>
              </a:spcBef>
              <a:buFont typeface="Arial" pitchFamily="34" charset="0"/>
              <a:buChar char="•"/>
            </a:pPr>
            <a:r>
              <a:rPr lang="en-US" sz="2400" dirty="0" smtClean="0">
                <a:latin typeface="Arial" pitchFamily="34" charset="0"/>
                <a:cs typeface="Arial" pitchFamily="34" charset="0"/>
              </a:rPr>
              <a:t>Understanding the biases within and between GNSS.</a:t>
            </a:r>
          </a:p>
          <a:p>
            <a:pPr marL="968375" lvl="3" indent="-282575">
              <a:spcBef>
                <a:spcPct val="0"/>
              </a:spcBef>
              <a:buFont typeface="Courier New" pitchFamily="49" charset="0"/>
              <a:buChar char="o"/>
            </a:pPr>
            <a:r>
              <a:rPr lang="en-US" sz="2400" dirty="0" smtClean="0">
                <a:latin typeface="Arial" pitchFamily="34" charset="0"/>
                <a:cs typeface="Arial" pitchFamily="34" charset="0"/>
              </a:rPr>
              <a:t>Receiver clock biases.</a:t>
            </a:r>
          </a:p>
          <a:p>
            <a:pPr marL="968375" lvl="3" indent="-282575">
              <a:spcBef>
                <a:spcPct val="0"/>
              </a:spcBef>
              <a:buFont typeface="Courier New" pitchFamily="49" charset="0"/>
              <a:buChar char="o"/>
            </a:pPr>
            <a:r>
              <a:rPr lang="en-US" sz="2400" dirty="0" smtClean="0">
                <a:latin typeface="Arial" pitchFamily="34" charset="0"/>
                <a:cs typeface="Arial" pitchFamily="34" charset="0"/>
              </a:rPr>
              <a:t>Inter-channel biases:</a:t>
            </a:r>
            <a:br>
              <a:rPr lang="en-US" sz="2400" dirty="0" smtClean="0">
                <a:latin typeface="Arial" pitchFamily="34" charset="0"/>
                <a:cs typeface="Arial" pitchFamily="34" charset="0"/>
              </a:rPr>
            </a:br>
            <a:r>
              <a:rPr lang="en-US" sz="2400" dirty="0" smtClean="0">
                <a:latin typeface="Arial" pitchFamily="34" charset="0"/>
                <a:cs typeface="Arial" pitchFamily="34" charset="0"/>
              </a:rPr>
              <a:t>hardware dependent for each frequency.</a:t>
            </a:r>
          </a:p>
          <a:p>
            <a:pPr marL="968375" lvl="3" indent="-282575">
              <a:spcBef>
                <a:spcPct val="0"/>
              </a:spcBef>
              <a:buFont typeface="Courier New" pitchFamily="49" charset="0"/>
              <a:buChar char="o"/>
            </a:pPr>
            <a:r>
              <a:rPr lang="en-US" sz="2400" dirty="0" smtClean="0">
                <a:latin typeface="Arial" pitchFamily="34" charset="0"/>
                <a:cs typeface="Arial" pitchFamily="34" charset="0"/>
              </a:rPr>
              <a:t>Other system biases.</a:t>
            </a:r>
          </a:p>
          <a:p>
            <a:pPr marL="511175" lvl="2" indent="-282575">
              <a:spcBef>
                <a:spcPct val="0"/>
              </a:spcBef>
              <a:buFont typeface="Courier New" pitchFamily="49" charset="0"/>
              <a:buChar char="o"/>
            </a:pPr>
            <a:endParaRPr lang="en-US" dirty="0" smtClean="0">
              <a:latin typeface="Arial" pitchFamily="34" charset="0"/>
              <a:cs typeface="Arial" pitchFamily="34" charset="0"/>
            </a:endParaRPr>
          </a:p>
          <a:p>
            <a:pPr marL="511175" lvl="1" indent="-282575">
              <a:spcBef>
                <a:spcPct val="0"/>
              </a:spcBef>
              <a:buFont typeface="Arial" pitchFamily="34" charset="0"/>
              <a:buChar char="•"/>
            </a:pPr>
            <a:r>
              <a:rPr lang="en-US" sz="2400" dirty="0" smtClean="0">
                <a:latin typeface="Arial" pitchFamily="34" charset="0"/>
                <a:cs typeface="Arial" pitchFamily="34" charset="0"/>
              </a:rPr>
              <a:t>The classic double-difference approach won’t work.</a:t>
            </a:r>
          </a:p>
          <a:p>
            <a:pPr marL="968375" lvl="3" indent="-282575">
              <a:spcBef>
                <a:spcPct val="0"/>
              </a:spcBef>
              <a:buFont typeface="Courier New" pitchFamily="49" charset="0"/>
              <a:buChar char="o"/>
            </a:pPr>
            <a:r>
              <a:rPr lang="en-US" sz="2400" dirty="0" smtClean="0">
                <a:latin typeface="Arial" pitchFamily="34" charset="0"/>
                <a:cs typeface="Arial" pitchFamily="34" charset="0"/>
              </a:rPr>
              <a:t>Different receiver clock estimates for each GNSS.</a:t>
            </a:r>
          </a:p>
          <a:p>
            <a:pPr marL="968375" lvl="3" indent="-282575">
              <a:spcBef>
                <a:spcPct val="0"/>
              </a:spcBef>
              <a:buFont typeface="Courier New" pitchFamily="49" charset="0"/>
              <a:buChar char="o"/>
            </a:pPr>
            <a:r>
              <a:rPr lang="en-US" sz="2400" dirty="0" smtClean="0">
                <a:latin typeface="Arial" pitchFamily="34" charset="0"/>
                <a:cs typeface="Arial" pitchFamily="34" charset="0"/>
              </a:rPr>
              <a:t>Mixing different frequencies.</a:t>
            </a:r>
          </a:p>
          <a:p>
            <a:pPr marL="968375" lvl="3" indent="-282575">
              <a:spcBef>
                <a:spcPct val="0"/>
              </a:spcBef>
              <a:buFont typeface="Courier New" pitchFamily="49" charset="0"/>
              <a:buChar char="o"/>
            </a:pPr>
            <a:r>
              <a:rPr lang="en-US" sz="2400" dirty="0" smtClean="0">
                <a:latin typeface="Arial" pitchFamily="34" charset="0"/>
                <a:cs typeface="Arial" pitchFamily="34" charset="0"/>
              </a:rPr>
              <a:t>Inter-channel biases.</a:t>
            </a:r>
          </a:p>
          <a:p>
            <a:pPr marL="968375" lvl="3" indent="-282575">
              <a:spcBef>
                <a:spcPct val="0"/>
              </a:spcBef>
              <a:buFont typeface="Courier New" pitchFamily="49" charset="0"/>
              <a:buChar char="o"/>
            </a:pPr>
            <a:r>
              <a:rPr lang="en-US" sz="2400" dirty="0" smtClean="0">
                <a:latin typeface="Arial" pitchFamily="34" charset="0"/>
                <a:cs typeface="Arial" pitchFamily="34" charset="0"/>
              </a:rPr>
              <a:t>Integer ambiguity fixing.</a:t>
            </a:r>
          </a:p>
        </p:txBody>
      </p:sp>
      <p:sp>
        <p:nvSpPr>
          <p:cNvPr id="5"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7"/>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73" y="4559"/>
                <a:ext cx="711"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2010-Apr-15</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2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11664</TotalTime>
  <Words>8050</Words>
  <Application>Microsoft Office PowerPoint</Application>
  <PresentationFormat>On-screen Show (4:3)</PresentationFormat>
  <Paragraphs>1387</Paragraphs>
  <Slides>181</Slides>
  <Notes>8</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181</vt:i4>
      </vt:variant>
    </vt:vector>
  </HeadingPairs>
  <TitlesOfParts>
    <vt:vector size="185" baseType="lpstr">
      <vt:lpstr>2_Default Design</vt:lpstr>
      <vt:lpstr>3_Default Design</vt:lpstr>
      <vt:lpstr>1_Office Theme</vt:lpstr>
      <vt:lpstr>Worksheet</vt:lpstr>
      <vt:lpstr>New Developments for OPUS</vt:lpstr>
      <vt:lpstr>Slide 2</vt:lpstr>
      <vt:lpstr>Who is this guy?</vt:lpstr>
      <vt:lpstr>Workshop Outline</vt:lpstr>
      <vt:lpstr>Workshop Outline</vt:lpstr>
      <vt:lpstr>What is OPUS?</vt:lpstr>
      <vt:lpstr>What is OPUS?</vt:lpstr>
      <vt:lpstr>OPUS-S . . . . . . . static processing</vt:lpstr>
      <vt:lpstr>A Little OPUS-S History.</vt:lpstr>
      <vt:lpstr>A Little OPUS-S History.</vt:lpstr>
      <vt:lpstr>A Little OPUS-S History.</vt:lpstr>
      <vt:lpstr>The OPUS-S Interface.</vt:lpstr>
      <vt:lpstr>The OPUS-S Interface.</vt:lpstr>
      <vt:lpstr>How Good Can I Do With OPUS-S?</vt:lpstr>
      <vt:lpstr>How Good Can I Do With OPUS-S?</vt:lpstr>
      <vt:lpstr>How Good Can I Do With OPUS-S?</vt:lpstr>
      <vt:lpstr>How Good Can I Do With OPUS-S?</vt:lpstr>
      <vt:lpstr>A Quick Example.</vt:lpstr>
      <vt:lpstr>A Quick Example.</vt:lpstr>
      <vt:lpstr>A Quick Example.</vt:lpstr>
      <vt:lpstr>A Quick Example.</vt:lpstr>
      <vt:lpstr>A Quick Example.</vt:lpstr>
      <vt:lpstr>A Quick Example.</vt:lpstr>
      <vt:lpstr>A Quick Example.</vt:lpstr>
      <vt:lpstr>A Quick Example.</vt:lpstr>
      <vt:lpstr>A Quick Example.</vt:lpstr>
      <vt:lpstr>A Quick Example.</vt:lpstr>
      <vt:lpstr>A Quick Example.</vt:lpstr>
      <vt:lpstr>How Does OPUS-S Work?</vt:lpstr>
      <vt:lpstr>How Does OPUS-S Work?</vt:lpstr>
      <vt:lpstr>How Does OPUS-S Work?</vt:lpstr>
      <vt:lpstr>How Does OPUS-S Work?</vt:lpstr>
      <vt:lpstr>How Does OPUS-S Work?</vt:lpstr>
      <vt:lpstr>How Does OPUS-S Work?</vt:lpstr>
      <vt:lpstr>OPUS-S Uploads By Month. </vt:lpstr>
      <vt:lpstr>OPUS-RS. . . . . . . rapid-static processing</vt:lpstr>
      <vt:lpstr>A Little OPUS-RS History</vt:lpstr>
      <vt:lpstr>A Little OPUS-RS History</vt:lpstr>
      <vt:lpstr>The OPUS-RS Interface.</vt:lpstr>
      <vt:lpstr>The OPUS-RS Interface.</vt:lpstr>
      <vt:lpstr>A Quick Example. (cont.)</vt:lpstr>
      <vt:lpstr>A Quick Example. (cont.)</vt:lpstr>
      <vt:lpstr>A Quick Example. (cont.)</vt:lpstr>
      <vt:lpstr>How Good Can I Do With OPUS-RS?</vt:lpstr>
      <vt:lpstr>How Good Can I Do With OPUS-RS?</vt:lpstr>
      <vt:lpstr>How Good Can I Do With OPUS-RS?</vt:lpstr>
      <vt:lpstr>How Does OPUS-RS Work?</vt:lpstr>
      <vt:lpstr>How Does OPUS-RS Work?</vt:lpstr>
      <vt:lpstr>How Does OPUS-RS Work?</vt:lpstr>
      <vt:lpstr>How Does OPUS-RS Work?</vt:lpstr>
      <vt:lpstr>OPUS-S And OPUS-RS Uploads By Month.</vt:lpstr>
      <vt:lpstr>OPUS-DB. . . . . . data base and publishing</vt:lpstr>
      <vt:lpstr>A Little OPUS-DB History.</vt:lpstr>
      <vt:lpstr>A Little OPUS-DB History.</vt:lpstr>
      <vt:lpstr>A Little OPUS-DB History.</vt:lpstr>
      <vt:lpstr>A Little OPUS-DB History.</vt:lpstr>
      <vt:lpstr>OPUS-DB Interface.</vt:lpstr>
      <vt:lpstr>OPUS-DB Interface.</vt:lpstr>
      <vt:lpstr>OPUS-DB Interface.</vt:lpstr>
      <vt:lpstr>OPUS-DB Interface.</vt:lpstr>
      <vt:lpstr>OPUS-DB Interface.</vt:lpstr>
      <vt:lpstr>OPUS-DB Interface.</vt:lpstr>
      <vt:lpstr>OPUS-DB Interface.</vt:lpstr>
      <vt:lpstr>OPUS-DB Interface.</vt:lpstr>
      <vt:lpstr>OPUS-DB Interface.</vt:lpstr>
      <vt:lpstr>OPUS-DB Interface.</vt:lpstr>
      <vt:lpstr>How Does OPUS-DB Work?</vt:lpstr>
      <vt:lpstr>How Does OPUS-DB Work?</vt:lpstr>
      <vt:lpstr>How Does OPUS-DB Work?</vt:lpstr>
      <vt:lpstr>OPUS-DB Marks Published.</vt:lpstr>
      <vt:lpstr>New Developments for OPUS.</vt:lpstr>
      <vt:lpstr>New Look And Feel.</vt:lpstr>
      <vt:lpstr>New Look And Feel.</vt:lpstr>
      <vt:lpstr>New Look And Feel.</vt:lpstr>
      <vt:lpstr>OPUS-Net.</vt:lpstr>
      <vt:lpstr>OPUS-Net.</vt:lpstr>
      <vt:lpstr>OPUS-Net.</vt:lpstr>
      <vt:lpstr>OPUS-Net.</vt:lpstr>
      <vt:lpstr>OPUS-Net.</vt:lpstr>
      <vt:lpstr>OPUS-Net.</vt:lpstr>
      <vt:lpstr>OPUS-Net.</vt:lpstr>
      <vt:lpstr>OPUS-Net.</vt:lpstr>
      <vt:lpstr>OPUS-Net.</vt:lpstr>
      <vt:lpstr>OPUS-Mapper.</vt:lpstr>
      <vt:lpstr>OPUS-Mapper.</vt:lpstr>
      <vt:lpstr>OPUS-Mapper.</vt:lpstr>
      <vt:lpstr>OPUS-Mapper.</vt:lpstr>
      <vt:lpstr>OPUS-Mapper.</vt:lpstr>
      <vt:lpstr>OPUS-Mapper.</vt:lpstr>
      <vt:lpstr>OPUS-Mapper.</vt:lpstr>
      <vt:lpstr>Other GNSS.</vt:lpstr>
      <vt:lpstr>Other GNSS.</vt:lpstr>
      <vt:lpstr>Other GNSS.</vt:lpstr>
      <vt:lpstr>Other GNSS.</vt:lpstr>
      <vt:lpstr>Other GNSS.</vt:lpstr>
      <vt:lpstr>Other GNSS.</vt:lpstr>
      <vt:lpstr>Other GNSS.</vt:lpstr>
      <vt:lpstr>Other GNSS.</vt:lpstr>
      <vt:lpstr>Other GNSS.</vt:lpstr>
      <vt:lpstr>OPUS-Projects</vt:lpstr>
      <vt:lpstr>A Little OPUS-Projects History.</vt:lpstr>
      <vt:lpstr>A Little OPUS-Projects History.</vt:lpstr>
      <vt:lpstr>A Little OPUS-Projects History.</vt:lpstr>
      <vt:lpstr>A Little OPUS-Projects History.</vt:lpstr>
      <vt:lpstr>A Little OPUS-Projects History.</vt:lpstr>
      <vt:lpstr>A Little OPUS-Projects History.</vt:lpstr>
      <vt:lpstr>What Is OPUS-Projects?</vt:lpstr>
      <vt:lpstr>What Is OPUS-Projects?</vt:lpstr>
      <vt:lpstr>What Is OPUS-Projects?</vt:lpstr>
      <vt:lpstr>What Is OPUS-Projects?</vt:lpstr>
      <vt:lpstr>The OPUS-Projects Interface.</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New Developments for OPUS</vt:lpstr>
      <vt:lpstr>Questions</vt:lpstr>
      <vt:lpstr>Questions</vt:lpstr>
      <vt:lpstr>Questions</vt:lpstr>
      <vt:lpstr>Questions</vt:lpstr>
    </vt:vector>
  </TitlesOfParts>
  <Company>NOAA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Developments for OPUS</dc:title>
  <dc:creator>Mark Schenewerk</dc:creator>
  <cp:keywords>OPUS</cp:keywords>
  <dc:description>Maryland Surveyors Society workshop April 15, 2010.</dc:description>
  <cp:lastModifiedBy>mschenewerk</cp:lastModifiedBy>
  <cp:revision>517</cp:revision>
  <dcterms:created xsi:type="dcterms:W3CDTF">2008-05-15T03:25:25Z</dcterms:created>
  <dcterms:modified xsi:type="dcterms:W3CDTF">2010-04-09T18:40:32Z</dcterms:modified>
  <cp:category>workshop</cp:category>
</cp:coreProperties>
</file>